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3716000" cy="13716000"/>
  <p:notesSz cx="6858000" cy="9144000"/>
  <p:embeddedFontLst>
    <p:embeddedFont>
      <p:font typeface="Archer Bold" pitchFamily="2" charset="0"/>
      <p:regular r:id="rId18"/>
      <p:bold r:id="rId19"/>
      <p:italic r:id="rId20"/>
      <p:boldItalic r:id="rId21"/>
    </p:embeddedFont>
    <p:embeddedFont>
      <p:font typeface="Helvetica Neue" panose="02000503000000020004" pitchFamily="2" charset="0"/>
      <p:regular r:id="rId22"/>
      <p:bold r:id="rId23"/>
      <p:italic r:id="rId24"/>
      <p:boldItalic r:id="rId25"/>
    </p:embeddedFont>
    <p:embeddedFont>
      <p:font typeface="Noto Sans" panose="020B0502040504020204" pitchFamily="34" charset="0"/>
      <p:regular r:id="rId26"/>
      <p:bold r:id="rId27"/>
      <p:italic r:id="rId28"/>
      <p:boldItalic r:id="rId29"/>
    </p:embeddedFont>
    <p:embeddedFont>
      <p:font typeface="Simplified Arabic" panose="02020603050405020304" pitchFamily="18" charset="-78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igWFt1+ufqKfMSZ5EDyVZzmThk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C54"/>
    <a:srgbClr val="A0A152"/>
    <a:srgbClr val="D5B661"/>
    <a:srgbClr val="A4C694"/>
    <a:srgbClr val="B7BBE3"/>
    <a:srgbClr val="D090CD"/>
    <a:srgbClr val="D0879F"/>
    <a:srgbClr val="FFD250"/>
    <a:srgbClr val="008AE2"/>
    <a:srgbClr val="00B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46"/>
    <p:restoredTop sz="94694"/>
  </p:normalViewPr>
  <p:slideViewPr>
    <p:cSldViewPr snapToGrid="0" snapToObjects="1">
      <p:cViewPr varScale="1">
        <p:scale>
          <a:sx n="93" d="100"/>
          <a:sy n="93" d="100"/>
        </p:scale>
        <p:origin x="268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" name="Google Shape;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body" idx="1"/>
          </p:nvPr>
        </p:nvSpPr>
        <p:spPr>
          <a:xfrm>
            <a:off x="675754" y="9671546"/>
            <a:ext cx="12358690" cy="35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title"/>
          </p:nvPr>
        </p:nvSpPr>
        <p:spPr>
          <a:xfrm>
            <a:off x="678654" y="856520"/>
            <a:ext cx="12358691" cy="261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sldNum" idx="12"/>
          </p:nvPr>
        </p:nvSpPr>
        <p:spPr>
          <a:xfrm>
            <a:off x="6692459" y="10239000"/>
            <a:ext cx="324054" cy="33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9"/>
          <p:cNvSpPr>
            <a:spLocks noGrp="1"/>
          </p:cNvSpPr>
          <p:nvPr>
            <p:ph type="pic" idx="2"/>
          </p:nvPr>
        </p:nvSpPr>
        <p:spPr>
          <a:xfrm>
            <a:off x="-650082" y="2271711"/>
            <a:ext cx="15044740" cy="9010651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19"/>
          <p:cNvSpPr txBox="1">
            <a:spLocks noGrp="1"/>
          </p:cNvSpPr>
          <p:nvPr>
            <p:ph type="title"/>
          </p:nvPr>
        </p:nvSpPr>
        <p:spPr>
          <a:xfrm>
            <a:off x="678656" y="7008017"/>
            <a:ext cx="12358689" cy="261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body" idx="1"/>
          </p:nvPr>
        </p:nvSpPr>
        <p:spPr>
          <a:xfrm>
            <a:off x="679325" y="3622576"/>
            <a:ext cx="12357351" cy="35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3"/>
          </p:nvPr>
        </p:nvSpPr>
        <p:spPr>
          <a:xfrm>
            <a:off x="678655" y="9530950"/>
            <a:ext cx="12358690" cy="62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2"/>
              <a:buFont typeface="Helvetica Neue"/>
              <a:buNone/>
              <a:defRPr sz="3672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ldNum" idx="12"/>
          </p:nvPr>
        </p:nvSpPr>
        <p:spPr>
          <a:xfrm>
            <a:off x="6692459" y="10239000"/>
            <a:ext cx="324054" cy="33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body" idx="1"/>
          </p:nvPr>
        </p:nvSpPr>
        <p:spPr>
          <a:xfrm>
            <a:off x="675754" y="9671546"/>
            <a:ext cx="12358690" cy="35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title"/>
          </p:nvPr>
        </p:nvSpPr>
        <p:spPr>
          <a:xfrm>
            <a:off x="678654" y="856520"/>
            <a:ext cx="12358691" cy="261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b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sldNum" idx="12"/>
          </p:nvPr>
        </p:nvSpPr>
        <p:spPr>
          <a:xfrm>
            <a:off x="6692459" y="10239000"/>
            <a:ext cx="324054" cy="33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0C40767F-9E51-5C44-8B60-39B5508C0779}"/>
              </a:ext>
            </a:extLst>
          </p:cNvPr>
          <p:cNvSpPr/>
          <p:nvPr/>
        </p:nvSpPr>
        <p:spPr>
          <a:xfrm>
            <a:off x="3820886" y="2149947"/>
            <a:ext cx="8909955" cy="511294"/>
          </a:xfrm>
          <a:prstGeom prst="rect">
            <a:avLst/>
          </a:prstGeom>
          <a:solidFill>
            <a:srgbClr val="FFD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2EDE0B7-F82F-B341-8F10-84B9916A7A79}"/>
              </a:ext>
            </a:extLst>
          </p:cNvPr>
          <p:cNvSpPr/>
          <p:nvPr/>
        </p:nvSpPr>
        <p:spPr>
          <a:xfrm>
            <a:off x="4359730" y="2843630"/>
            <a:ext cx="8371112" cy="511294"/>
          </a:xfrm>
          <a:prstGeom prst="rect">
            <a:avLst/>
          </a:prstGeom>
          <a:solidFill>
            <a:srgbClr val="FFD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A0491DB-CC09-0F45-B683-F052F60D1741}"/>
              </a:ext>
            </a:extLst>
          </p:cNvPr>
          <p:cNvSpPr/>
          <p:nvPr/>
        </p:nvSpPr>
        <p:spPr>
          <a:xfrm>
            <a:off x="7266214" y="3521547"/>
            <a:ext cx="5464627" cy="511294"/>
          </a:xfrm>
          <a:prstGeom prst="rect">
            <a:avLst/>
          </a:prstGeom>
          <a:solidFill>
            <a:srgbClr val="FFD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Google Shape;23;p1"/>
          <p:cNvSpPr txBox="1">
            <a:spLocks noGrp="1"/>
          </p:cNvSpPr>
          <p:nvPr>
            <p:ph type="subTitle" idx="4294967295"/>
          </p:nvPr>
        </p:nvSpPr>
        <p:spPr>
          <a:xfrm>
            <a:off x="1017817" y="1692002"/>
            <a:ext cx="11669483" cy="281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ctr" anchorCtr="0">
            <a:norm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ar-AE" sz="3000" u="none" strike="noStrike" cap="none" dirty="0">
                <a:solidFill>
                  <a:srgbClr val="000000"/>
                </a:solidFill>
                <a:latin typeface="DAMASCUS SEMI" pitchFamily="2" charset="-78"/>
                <a:ea typeface="Noto Sans"/>
                <a:cs typeface="DAMASCUS SEMI" pitchFamily="2" charset="-78"/>
                <a:sym typeface="Noto Sans"/>
              </a:rPr>
              <a:t>احصل دائمًا على المشورة من مسؤول الرعاية الصحية عند تناول أدوية</a:t>
            </a:r>
            <a:endParaRPr lang="es-ES" sz="3000" u="none" strike="noStrike" cap="none" dirty="0">
              <a:solidFill>
                <a:srgbClr val="000000"/>
              </a:solidFill>
              <a:latin typeface="Noto Sans"/>
              <a:ea typeface="Noto Sans"/>
              <a:cs typeface="DAMASCUS SEMI" pitchFamily="2" charset="-78"/>
              <a:sym typeface="Noto Sans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ar-AE" sz="3000" dirty="0">
                <a:latin typeface="DAMASCUS SEMI" pitchFamily="2" charset="-78"/>
                <a:cs typeface="DAMASCUS SEMI" pitchFamily="2" charset="-78"/>
              </a:rPr>
              <a:t>مضادة للميكروبات، مثل المضادات الحيوية، ومضادات الفيروسات،</a:t>
            </a:r>
            <a:endParaRPr lang="es-ES" sz="3000" dirty="0">
              <a:cs typeface="DAMASCUS SEMI" pitchFamily="2" charset="-78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ar-AE" sz="3000" dirty="0">
                <a:latin typeface="DAMASCUS SEMI" pitchFamily="2" charset="-78"/>
                <a:cs typeface="DAMASCUS SEMI" pitchFamily="2" charset="-78"/>
              </a:rPr>
              <a:t> ومضادات الفطريات، ومضادات الطفيليات.</a:t>
            </a:r>
          </a:p>
        </p:txBody>
      </p:sp>
      <p:sp>
        <p:nvSpPr>
          <p:cNvPr id="26" name="Google Shape;26;p1"/>
          <p:cNvSpPr txBox="1">
            <a:spLocks noGrp="1"/>
          </p:cNvSpPr>
          <p:nvPr>
            <p:ph type="ctrTitle" idx="4294967295"/>
          </p:nvPr>
        </p:nvSpPr>
        <p:spPr>
          <a:xfrm>
            <a:off x="512007" y="86990"/>
            <a:ext cx="12691986" cy="143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ar-AE" sz="6400" u="none" strike="noStrike" cap="none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Damascus" pitchFamily="2" charset="-78"/>
                <a:ea typeface="Arial"/>
                <a:cs typeface="Damascus" pitchFamily="2" charset="-78"/>
                <a:sym typeface="Arial"/>
              </a:rPr>
              <a:t>الوقاية معًا من مقاومة </a:t>
            </a:r>
            <a:endParaRPr lang="en-US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  <a:cs typeface="Damascus" pitchFamily="2" charset="-78"/>
            </a:endParaRPr>
          </a:p>
        </p:txBody>
      </p:sp>
      <p:sp>
        <p:nvSpPr>
          <p:cNvPr id="27" name="Google Shape;27;p1"/>
          <p:cNvSpPr txBox="1"/>
          <p:nvPr/>
        </p:nvSpPr>
        <p:spPr>
          <a:xfrm>
            <a:off x="1744390" y="1346116"/>
            <a:ext cx="10227220" cy="64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ar-AE" sz="6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sym typeface="Arial"/>
              </a:rPr>
              <a:t>مضادات الميكروبات </a:t>
            </a:r>
            <a:endParaRPr lang="en-US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84CE829-182F-2204-C1B5-6605BBCDC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89" y="12059176"/>
            <a:ext cx="3427268" cy="1443721"/>
          </a:xfrm>
          <a:prstGeom prst="rect">
            <a:avLst/>
          </a:prstGeom>
        </p:spPr>
      </p:pic>
      <p:pic>
        <p:nvPicPr>
          <p:cNvPr id="5" name="Picture 4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691F56B9-0702-73C8-47A1-958A5B61A3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999" y="12206293"/>
            <a:ext cx="3930767" cy="11494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72C62F8C-72FE-FC40-A052-97C262582D58}"/>
              </a:ext>
            </a:extLst>
          </p:cNvPr>
          <p:cNvSpPr/>
          <p:nvPr/>
        </p:nvSpPr>
        <p:spPr>
          <a:xfrm>
            <a:off x="8422253" y="4585359"/>
            <a:ext cx="4680223" cy="457835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9546EA2-0F96-AC4B-81FE-63C2F66915FF}"/>
              </a:ext>
            </a:extLst>
          </p:cNvPr>
          <p:cNvSpPr/>
          <p:nvPr/>
        </p:nvSpPr>
        <p:spPr>
          <a:xfrm>
            <a:off x="8118765" y="5104422"/>
            <a:ext cx="4983712" cy="457835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Google Shape;32;p2">
            <a:extLst>
              <a:ext uri="{FF2B5EF4-FFF2-40B4-BE49-F238E27FC236}">
                <a16:creationId xmlns:a16="http://schemas.microsoft.com/office/drawing/2014/main" id="{C1E886FC-FC3B-2688-9726-7EE2E182F1DF}"/>
              </a:ext>
            </a:extLst>
          </p:cNvPr>
          <p:cNvSpPr txBox="1">
            <a:spLocks/>
          </p:cNvSpPr>
          <p:nvPr/>
        </p:nvSpPr>
        <p:spPr>
          <a:xfrm>
            <a:off x="7786255" y="4589079"/>
            <a:ext cx="5316221" cy="1443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r">
              <a:buSzPts val="2800"/>
              <a:buFont typeface="Noto Sans"/>
              <a:buNone/>
            </a:pPr>
            <a:r>
              <a:rPr lang="ar-AE" sz="3300" b="0" dirty="0">
                <a:latin typeface="DAMASCUS SEMI" pitchFamily="2" charset="-78"/>
                <a:ea typeface="Noto Sans"/>
                <a:cs typeface="DAMASCUS SEMI" pitchFamily="2" charset="-78"/>
                <a:sym typeface="Noto Sans"/>
              </a:rPr>
              <a:t>تعزِّز زيادة التنظيم والإنفاذ توفير الأدوية ذات النوعية الجيدة للجميع.</a:t>
            </a:r>
          </a:p>
        </p:txBody>
      </p:sp>
      <p:sp>
        <p:nvSpPr>
          <p:cNvPr id="13" name="Google Shape;26;p1">
            <a:extLst>
              <a:ext uri="{FF2B5EF4-FFF2-40B4-BE49-F238E27FC236}">
                <a16:creationId xmlns:a16="http://schemas.microsoft.com/office/drawing/2014/main" id="{08017AFA-4BCF-E641-A33A-6A8E37C3E897}"/>
              </a:ext>
            </a:extLst>
          </p:cNvPr>
          <p:cNvSpPr txBox="1">
            <a:spLocks/>
          </p:cNvSpPr>
          <p:nvPr/>
        </p:nvSpPr>
        <p:spPr>
          <a:xfrm>
            <a:off x="512007" y="86990"/>
            <a:ext cx="12691986" cy="143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ar-AE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Damascus" pitchFamily="2" charset="-78"/>
                <a:ea typeface="Arial"/>
                <a:cs typeface="Damascus" pitchFamily="2" charset="-78"/>
                <a:sym typeface="Arial"/>
              </a:rPr>
              <a:t>الوقاية معًا من مقاومة </a:t>
            </a:r>
            <a:endParaRPr lang="en-US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  <a:cs typeface="Damascus" pitchFamily="2" charset="-78"/>
            </a:endParaRPr>
          </a:p>
        </p:txBody>
      </p:sp>
      <p:sp>
        <p:nvSpPr>
          <p:cNvPr id="18" name="Google Shape;27;p1">
            <a:extLst>
              <a:ext uri="{FF2B5EF4-FFF2-40B4-BE49-F238E27FC236}">
                <a16:creationId xmlns:a16="http://schemas.microsoft.com/office/drawing/2014/main" id="{965D18F7-2E5F-4845-B9C1-A64AC5601CC3}"/>
              </a:ext>
            </a:extLst>
          </p:cNvPr>
          <p:cNvSpPr txBox="1"/>
          <p:nvPr/>
        </p:nvSpPr>
        <p:spPr>
          <a:xfrm>
            <a:off x="1744390" y="1346116"/>
            <a:ext cx="10227220" cy="64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ar-AE" sz="6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sym typeface="Arial"/>
              </a:rPr>
              <a:t>مضادات الميكروبات </a:t>
            </a:r>
            <a:endParaRPr lang="en-US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3E592FE-CA2B-0150-14AA-2D219AD8A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89" y="12059176"/>
            <a:ext cx="3427268" cy="1443721"/>
          </a:xfrm>
          <a:prstGeom prst="rect">
            <a:avLst/>
          </a:prstGeom>
        </p:spPr>
      </p:pic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33F6C79B-772E-CBFD-FC31-F8F834B43B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999" y="12206293"/>
            <a:ext cx="3930767" cy="1149488"/>
          </a:xfrm>
          <a:prstGeom prst="rect">
            <a:avLst/>
          </a:prstGeom>
        </p:spPr>
      </p:pic>
      <p:sp>
        <p:nvSpPr>
          <p:cNvPr id="4" name="Google Shape;32;p2">
            <a:extLst>
              <a:ext uri="{FF2B5EF4-FFF2-40B4-BE49-F238E27FC236}">
                <a16:creationId xmlns:a16="http://schemas.microsoft.com/office/drawing/2014/main" id="{43997737-1C92-C29F-CE87-8A1CB6DD492E}"/>
              </a:ext>
            </a:extLst>
          </p:cNvPr>
          <p:cNvSpPr txBox="1">
            <a:spLocks/>
          </p:cNvSpPr>
          <p:nvPr/>
        </p:nvSpPr>
        <p:spPr>
          <a:xfrm>
            <a:off x="8862373" y="3064716"/>
            <a:ext cx="4212393" cy="1443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r">
              <a:buSzPts val="2800"/>
              <a:buFont typeface="Noto Sans"/>
              <a:buNone/>
            </a:pPr>
            <a:r>
              <a:rPr lang="ar-AE" sz="3300" b="0" dirty="0">
                <a:latin typeface="DAMASCUS SEMI" pitchFamily="2" charset="-78"/>
                <a:ea typeface="Noto Sans"/>
                <a:cs typeface="DAMASCUS SEMI" pitchFamily="2" charset="-78"/>
                <a:sym typeface="Noto Sans"/>
              </a:rPr>
              <a:t>تساهم الأدوية المتدنية النوعية والمغشوشة في مقاومة مضادات الميكروبات.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32A4684-7723-224F-A205-0EAB927D13E9}"/>
              </a:ext>
            </a:extLst>
          </p:cNvPr>
          <p:cNvSpPr/>
          <p:nvPr/>
        </p:nvSpPr>
        <p:spPr>
          <a:xfrm>
            <a:off x="8271165" y="3782839"/>
            <a:ext cx="4803602" cy="457835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F4EA506-F7A7-784F-9190-AB58D6B434E0}"/>
              </a:ext>
            </a:extLst>
          </p:cNvPr>
          <p:cNvSpPr/>
          <p:nvPr/>
        </p:nvSpPr>
        <p:spPr>
          <a:xfrm>
            <a:off x="8922327" y="4339695"/>
            <a:ext cx="4152439" cy="457835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01F782D-68A6-844A-B1E7-F413E4804B01}"/>
              </a:ext>
            </a:extLst>
          </p:cNvPr>
          <p:cNvSpPr/>
          <p:nvPr/>
        </p:nvSpPr>
        <p:spPr>
          <a:xfrm>
            <a:off x="11748654" y="4878743"/>
            <a:ext cx="1326111" cy="457835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Google Shape;26;p1">
            <a:extLst>
              <a:ext uri="{FF2B5EF4-FFF2-40B4-BE49-F238E27FC236}">
                <a16:creationId xmlns:a16="http://schemas.microsoft.com/office/drawing/2014/main" id="{EBF7B875-F0EE-0A4E-A002-83FF854238D6}"/>
              </a:ext>
            </a:extLst>
          </p:cNvPr>
          <p:cNvSpPr txBox="1">
            <a:spLocks/>
          </p:cNvSpPr>
          <p:nvPr/>
        </p:nvSpPr>
        <p:spPr>
          <a:xfrm>
            <a:off x="512007" y="86990"/>
            <a:ext cx="12691986" cy="143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ar-AE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Damascus" pitchFamily="2" charset="-78"/>
                <a:ea typeface="Arial"/>
                <a:cs typeface="Damascus" pitchFamily="2" charset="-78"/>
                <a:sym typeface="Arial"/>
              </a:rPr>
              <a:t>الوقاية معًا من مقاومة </a:t>
            </a:r>
            <a:endParaRPr lang="en-US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  <a:cs typeface="Damascus" pitchFamily="2" charset="-78"/>
            </a:endParaRPr>
          </a:p>
        </p:txBody>
      </p:sp>
      <p:sp>
        <p:nvSpPr>
          <p:cNvPr id="17" name="Google Shape;27;p1">
            <a:extLst>
              <a:ext uri="{FF2B5EF4-FFF2-40B4-BE49-F238E27FC236}">
                <a16:creationId xmlns:a16="http://schemas.microsoft.com/office/drawing/2014/main" id="{4A43D16B-6546-824A-B4B3-6DC191F951D0}"/>
              </a:ext>
            </a:extLst>
          </p:cNvPr>
          <p:cNvSpPr txBox="1"/>
          <p:nvPr/>
        </p:nvSpPr>
        <p:spPr>
          <a:xfrm>
            <a:off x="1744390" y="1346116"/>
            <a:ext cx="10227220" cy="64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ar-AE" sz="6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sym typeface="Arial"/>
              </a:rPr>
              <a:t>مضادات الميكروبات </a:t>
            </a:r>
            <a:endParaRPr lang="en-US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E518331-22D3-DA54-4FCE-9AADDA675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89" y="12059176"/>
            <a:ext cx="3427268" cy="1443721"/>
          </a:xfrm>
          <a:prstGeom prst="rect">
            <a:avLst/>
          </a:prstGeom>
        </p:spPr>
      </p:pic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DA403148-B170-9482-5ABF-77E9E7CA67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999" y="12206293"/>
            <a:ext cx="3930767" cy="1149488"/>
          </a:xfrm>
          <a:prstGeom prst="rect">
            <a:avLst/>
          </a:prstGeom>
        </p:spPr>
      </p:pic>
      <p:sp>
        <p:nvSpPr>
          <p:cNvPr id="4" name="Google Shape;32;p2">
            <a:extLst>
              <a:ext uri="{FF2B5EF4-FFF2-40B4-BE49-F238E27FC236}">
                <a16:creationId xmlns:a16="http://schemas.microsoft.com/office/drawing/2014/main" id="{1679BF60-C361-1225-5D02-8C1D4197FACC}"/>
              </a:ext>
            </a:extLst>
          </p:cNvPr>
          <p:cNvSpPr txBox="1">
            <a:spLocks/>
          </p:cNvSpPr>
          <p:nvPr/>
        </p:nvSpPr>
        <p:spPr>
          <a:xfrm>
            <a:off x="7994075" y="3727419"/>
            <a:ext cx="4975065" cy="1443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r">
              <a:lnSpc>
                <a:spcPts val="4400"/>
              </a:lnSpc>
              <a:buSzPts val="2800"/>
              <a:buFont typeface="Noto Sans"/>
              <a:buNone/>
            </a:pPr>
            <a:r>
              <a:rPr lang="ar-AE" sz="3300" b="0" dirty="0">
                <a:latin typeface="DAMASCUS SEMI" pitchFamily="2" charset="-78"/>
                <a:ea typeface="Noto Sans"/>
                <a:cs typeface="DAMASCUS SEMI" pitchFamily="2" charset="-78"/>
                <a:sym typeface="Noto Sans"/>
              </a:rPr>
              <a:t>واظِب على أخذ علاجك كاملًا دون انقطاع للحد من السل المقاوِم للأدوية.</a:t>
            </a:r>
          </a:p>
        </p:txBody>
      </p:sp>
      <p:sp>
        <p:nvSpPr>
          <p:cNvPr id="5" name="Google Shape;32;p2">
            <a:extLst>
              <a:ext uri="{FF2B5EF4-FFF2-40B4-BE49-F238E27FC236}">
                <a16:creationId xmlns:a16="http://schemas.microsoft.com/office/drawing/2014/main" id="{AF731E01-0682-CB84-5366-F8CCDA1E4AB6}"/>
              </a:ext>
            </a:extLst>
          </p:cNvPr>
          <p:cNvSpPr txBox="1">
            <a:spLocks/>
          </p:cNvSpPr>
          <p:nvPr/>
        </p:nvSpPr>
        <p:spPr>
          <a:xfrm>
            <a:off x="7863748" y="3115143"/>
            <a:ext cx="5105392" cy="612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r">
              <a:buSzPts val="2800"/>
              <a:buFont typeface="Noto Sans"/>
              <a:buNone/>
            </a:pPr>
            <a:r>
              <a:rPr lang="ar-AE" sz="3300" b="0" dirty="0">
                <a:latin typeface="DAMASCUS SEMI" pitchFamily="2" charset="-78"/>
                <a:ea typeface="Noto Sans"/>
                <a:cs typeface="DAMASCUS SEMI" pitchFamily="2" charset="-78"/>
                <a:sym typeface="Noto Sans"/>
              </a:rPr>
              <a:t>صعَّبت مقاومة الأدوية علاج السل.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2C892740-3BCF-3D40-BF68-96E432BAC5FF}"/>
              </a:ext>
            </a:extLst>
          </p:cNvPr>
          <p:cNvSpPr/>
          <p:nvPr/>
        </p:nvSpPr>
        <p:spPr>
          <a:xfrm>
            <a:off x="7370618" y="2790122"/>
            <a:ext cx="5833375" cy="457835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0C5D101-8C74-AE4C-883C-F33BA737381A}"/>
              </a:ext>
            </a:extLst>
          </p:cNvPr>
          <p:cNvSpPr/>
          <p:nvPr/>
        </p:nvSpPr>
        <p:spPr>
          <a:xfrm>
            <a:off x="9795163" y="3320246"/>
            <a:ext cx="3408829" cy="457835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Google Shape;26;p1">
            <a:extLst>
              <a:ext uri="{FF2B5EF4-FFF2-40B4-BE49-F238E27FC236}">
                <a16:creationId xmlns:a16="http://schemas.microsoft.com/office/drawing/2014/main" id="{6103DA39-AB13-5C4B-93F6-53223D898CF2}"/>
              </a:ext>
            </a:extLst>
          </p:cNvPr>
          <p:cNvSpPr txBox="1">
            <a:spLocks/>
          </p:cNvSpPr>
          <p:nvPr/>
        </p:nvSpPr>
        <p:spPr>
          <a:xfrm>
            <a:off x="512007" y="86990"/>
            <a:ext cx="12691986" cy="143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ar-AE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Damascus" pitchFamily="2" charset="-78"/>
                <a:ea typeface="Arial"/>
                <a:cs typeface="Damascus" pitchFamily="2" charset="-78"/>
                <a:sym typeface="Arial"/>
              </a:rPr>
              <a:t>الوقاية معًا من مقاومة </a:t>
            </a:r>
            <a:endParaRPr lang="en-US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  <a:cs typeface="Damascus" pitchFamily="2" charset="-78"/>
            </a:endParaRPr>
          </a:p>
        </p:txBody>
      </p:sp>
      <p:sp>
        <p:nvSpPr>
          <p:cNvPr id="18" name="Google Shape;27;p1">
            <a:extLst>
              <a:ext uri="{FF2B5EF4-FFF2-40B4-BE49-F238E27FC236}">
                <a16:creationId xmlns:a16="http://schemas.microsoft.com/office/drawing/2014/main" id="{F25614D0-F75A-4E43-99C9-A1794E2C1ED4}"/>
              </a:ext>
            </a:extLst>
          </p:cNvPr>
          <p:cNvSpPr txBox="1"/>
          <p:nvPr/>
        </p:nvSpPr>
        <p:spPr>
          <a:xfrm>
            <a:off x="1744390" y="1346116"/>
            <a:ext cx="10227220" cy="64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ar-AE" sz="6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sym typeface="Arial"/>
              </a:rPr>
              <a:t>مضادات الميكروبات </a:t>
            </a:r>
            <a:endParaRPr lang="en-US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3F7B2FB-DB18-5A83-8466-C00CD87BB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89" y="12059176"/>
            <a:ext cx="3427268" cy="1443721"/>
          </a:xfrm>
          <a:prstGeom prst="rect">
            <a:avLst/>
          </a:prstGeom>
        </p:spPr>
      </p:pic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B1C8789D-1DD2-60F1-8A9E-B7AD9B0829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999" y="12206293"/>
            <a:ext cx="3930767" cy="1149488"/>
          </a:xfrm>
          <a:prstGeom prst="rect">
            <a:avLst/>
          </a:prstGeom>
        </p:spPr>
      </p:pic>
      <p:sp>
        <p:nvSpPr>
          <p:cNvPr id="6" name="Google Shape;32;p2">
            <a:extLst>
              <a:ext uri="{FF2B5EF4-FFF2-40B4-BE49-F238E27FC236}">
                <a16:creationId xmlns:a16="http://schemas.microsoft.com/office/drawing/2014/main" id="{52379B3B-5345-79A6-717E-2515E0E3A716}"/>
              </a:ext>
            </a:extLst>
          </p:cNvPr>
          <p:cNvSpPr txBox="1">
            <a:spLocks/>
          </p:cNvSpPr>
          <p:nvPr/>
        </p:nvSpPr>
        <p:spPr>
          <a:xfrm>
            <a:off x="6858000" y="2778965"/>
            <a:ext cx="6608620" cy="612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lang="ar-AE" sz="3200" b="0" i="0" u="none" strike="noStrike" dirty="0">
                <a:solidFill>
                  <a:srgbClr val="000000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حافِظ على فعالية الأدوية المضادة للميكروبات بالاستخدام الصحيح لها:</a:t>
            </a:r>
            <a:endParaRPr lang="ar-AE" sz="3200" b="0" dirty="0">
              <a:effectLst/>
            </a:endParaRPr>
          </a:p>
          <a:p>
            <a:br>
              <a:rPr lang="ar-AE" sz="3200" dirty="0"/>
            </a:br>
            <a:endParaRPr lang="ar-AE" sz="3200" b="0" dirty="0">
              <a:latin typeface="DAMASCUS SEMI" pitchFamily="2" charset="-78"/>
              <a:ea typeface="Noto Sans"/>
              <a:cs typeface="DAMASCUS SEMI" pitchFamily="2" charset="-78"/>
              <a:sym typeface="Noto Sans"/>
            </a:endParaRPr>
          </a:p>
        </p:txBody>
      </p:sp>
      <p:sp>
        <p:nvSpPr>
          <p:cNvPr id="7" name="Google Shape;32;p2">
            <a:extLst>
              <a:ext uri="{FF2B5EF4-FFF2-40B4-BE49-F238E27FC236}">
                <a16:creationId xmlns:a16="http://schemas.microsoft.com/office/drawing/2014/main" id="{AAF5F718-A448-CE87-9934-95B837328494}"/>
              </a:ext>
            </a:extLst>
          </p:cNvPr>
          <p:cNvSpPr txBox="1">
            <a:spLocks/>
          </p:cNvSpPr>
          <p:nvPr/>
        </p:nvSpPr>
        <p:spPr>
          <a:xfrm>
            <a:off x="6160422" y="4226994"/>
            <a:ext cx="7269482" cy="612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ar-AE" sz="3000" b="0" i="0" u="none" strike="noStrike" dirty="0">
                <a:solidFill>
                  <a:srgbClr val="000000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&gt; تناولها عندما توصف لك فقط</a:t>
            </a:r>
            <a:br>
              <a:rPr lang="ar-AE" sz="3000" dirty="0"/>
            </a:br>
            <a:endParaRPr lang="ar-AE" sz="3000" b="0" dirty="0">
              <a:latin typeface="DAMASCUS SEMI" pitchFamily="2" charset="-78"/>
              <a:ea typeface="Noto Sans"/>
              <a:cs typeface="DAMASCUS SEMI" pitchFamily="2" charset="-78"/>
              <a:sym typeface="Noto Sans"/>
            </a:endParaRPr>
          </a:p>
        </p:txBody>
      </p:sp>
      <p:sp>
        <p:nvSpPr>
          <p:cNvPr id="8" name="Google Shape;32;p2">
            <a:extLst>
              <a:ext uri="{FF2B5EF4-FFF2-40B4-BE49-F238E27FC236}">
                <a16:creationId xmlns:a16="http://schemas.microsoft.com/office/drawing/2014/main" id="{D8CA5FEA-3A61-71A1-E579-6C8433F53DE3}"/>
              </a:ext>
            </a:extLst>
          </p:cNvPr>
          <p:cNvSpPr txBox="1">
            <a:spLocks/>
          </p:cNvSpPr>
          <p:nvPr/>
        </p:nvSpPr>
        <p:spPr>
          <a:xfrm>
            <a:off x="7869381" y="4999828"/>
            <a:ext cx="5564197" cy="612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ar-AE" sz="3000" b="0" i="0" u="none" strike="noStrike" dirty="0">
                <a:solidFill>
                  <a:srgbClr val="000000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&gt;</a:t>
            </a:r>
            <a:r>
              <a:rPr lang="hr-HR" sz="3000" b="0" i="0" u="none" strike="noStrike" dirty="0">
                <a:solidFill>
                  <a:srgbClr val="000000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AE" sz="3000" b="0" i="0" u="none" strike="noStrike" dirty="0">
                <a:solidFill>
                  <a:srgbClr val="000000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اتبِع التوجيهات المقدمة بشأن جرعة العلاج ومدته، حتى وإن شعرت بتحسن</a:t>
            </a:r>
          </a:p>
        </p:txBody>
      </p:sp>
      <p:sp>
        <p:nvSpPr>
          <p:cNvPr id="9" name="Google Shape;32;p2">
            <a:extLst>
              <a:ext uri="{FF2B5EF4-FFF2-40B4-BE49-F238E27FC236}">
                <a16:creationId xmlns:a16="http://schemas.microsoft.com/office/drawing/2014/main" id="{8B4A44B0-EED9-1F71-E27B-87690CFE2D1F}"/>
              </a:ext>
            </a:extLst>
          </p:cNvPr>
          <p:cNvSpPr txBox="1">
            <a:spLocks/>
          </p:cNvSpPr>
          <p:nvPr/>
        </p:nvSpPr>
        <p:spPr>
          <a:xfrm>
            <a:off x="7869381" y="6141928"/>
            <a:ext cx="5570433" cy="612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ar-AE" sz="3000" b="0" i="0" u="none" strike="noStrike" dirty="0">
                <a:solidFill>
                  <a:srgbClr val="000000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&gt; لا تشارك بقايا مضادات الميكروبات مع غيرك، ولا تستخدمها مرة أخرى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EE2E9F35-92CF-1545-9696-7A35F7905558}"/>
              </a:ext>
            </a:extLst>
          </p:cNvPr>
          <p:cNvSpPr/>
          <p:nvPr/>
        </p:nvSpPr>
        <p:spPr>
          <a:xfrm>
            <a:off x="4336473" y="4938560"/>
            <a:ext cx="8738293" cy="480158"/>
          </a:xfrm>
          <a:prstGeom prst="rect">
            <a:avLst/>
          </a:prstGeom>
          <a:solidFill>
            <a:srgbClr val="FDC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Google Shape;26;p1">
            <a:extLst>
              <a:ext uri="{FF2B5EF4-FFF2-40B4-BE49-F238E27FC236}">
                <a16:creationId xmlns:a16="http://schemas.microsoft.com/office/drawing/2014/main" id="{234AB32C-80F3-B746-836B-C3C6F7722229}"/>
              </a:ext>
            </a:extLst>
          </p:cNvPr>
          <p:cNvSpPr txBox="1">
            <a:spLocks/>
          </p:cNvSpPr>
          <p:nvPr/>
        </p:nvSpPr>
        <p:spPr>
          <a:xfrm>
            <a:off x="512007" y="472975"/>
            <a:ext cx="12691986" cy="1076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ar-AE" sz="6400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Damascus" pitchFamily="2" charset="-78"/>
                <a:ea typeface="Arial"/>
                <a:cs typeface="Damascus" pitchFamily="2" charset="-78"/>
                <a:sym typeface="Arial"/>
              </a:rPr>
              <a:t>الوقاية معًا من مقاومة </a:t>
            </a:r>
            <a:endParaRPr lang="en-US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  <a:cs typeface="Damascus" pitchFamily="2" charset="-78"/>
            </a:endParaRPr>
          </a:p>
        </p:txBody>
      </p:sp>
      <p:sp>
        <p:nvSpPr>
          <p:cNvPr id="14" name="Google Shape;27;p1">
            <a:extLst>
              <a:ext uri="{FF2B5EF4-FFF2-40B4-BE49-F238E27FC236}">
                <a16:creationId xmlns:a16="http://schemas.microsoft.com/office/drawing/2014/main" id="{D1BE2B8D-35A8-994C-B6C2-801CF71B137D}"/>
              </a:ext>
            </a:extLst>
          </p:cNvPr>
          <p:cNvSpPr txBox="1"/>
          <p:nvPr/>
        </p:nvSpPr>
        <p:spPr>
          <a:xfrm>
            <a:off x="1744390" y="1634590"/>
            <a:ext cx="10227220" cy="48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ar-AE" sz="6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sym typeface="Arial"/>
              </a:rPr>
              <a:t>مضادات الميكروبات </a:t>
            </a:r>
            <a:endParaRPr lang="en-US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87F0EC8-1DDF-E79C-481C-C8A412E84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89" y="12059176"/>
            <a:ext cx="3427268" cy="1443721"/>
          </a:xfrm>
          <a:prstGeom prst="rect">
            <a:avLst/>
          </a:prstGeom>
        </p:spPr>
      </p:pic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07DBCDEA-BDDF-8B7C-71A2-3FFCF85022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999" y="12206293"/>
            <a:ext cx="3930767" cy="1149488"/>
          </a:xfrm>
          <a:prstGeom prst="rect">
            <a:avLst/>
          </a:prstGeom>
        </p:spPr>
      </p:pic>
      <p:sp>
        <p:nvSpPr>
          <p:cNvPr id="4" name="Google Shape;32;p2">
            <a:extLst>
              <a:ext uri="{FF2B5EF4-FFF2-40B4-BE49-F238E27FC236}">
                <a16:creationId xmlns:a16="http://schemas.microsoft.com/office/drawing/2014/main" id="{78F5A34B-B3D8-1D9E-491C-8CDE5774301B}"/>
              </a:ext>
            </a:extLst>
          </p:cNvPr>
          <p:cNvSpPr txBox="1">
            <a:spLocks/>
          </p:cNvSpPr>
          <p:nvPr/>
        </p:nvSpPr>
        <p:spPr>
          <a:xfrm>
            <a:off x="4082357" y="3096783"/>
            <a:ext cx="9234864" cy="1391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lang="ar-AE" sz="3600" b="0" i="0" u="none" strike="noStrike" dirty="0">
                <a:solidFill>
                  <a:srgbClr val="000000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يصاب كل عام نحو نصف مليون شخص بالسل المقاوِم للأدوية، مما يصعب علاجه.</a:t>
            </a:r>
            <a:endParaRPr lang="ar-AE" sz="3200" b="0" dirty="0">
              <a:effectLst/>
            </a:endParaRPr>
          </a:p>
        </p:txBody>
      </p:sp>
      <p:sp>
        <p:nvSpPr>
          <p:cNvPr id="7" name="Google Shape;32;p2">
            <a:extLst>
              <a:ext uri="{FF2B5EF4-FFF2-40B4-BE49-F238E27FC236}">
                <a16:creationId xmlns:a16="http://schemas.microsoft.com/office/drawing/2014/main" id="{79BBF1BA-9C41-37EF-B817-8F2A931DA937}"/>
              </a:ext>
            </a:extLst>
          </p:cNvPr>
          <p:cNvSpPr txBox="1">
            <a:spLocks/>
          </p:cNvSpPr>
          <p:nvPr/>
        </p:nvSpPr>
        <p:spPr>
          <a:xfrm>
            <a:off x="4082357" y="4872403"/>
            <a:ext cx="9234864" cy="1391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lang="ar-AE" sz="3600" b="0" i="0" u="none" strike="noStrike" dirty="0">
                <a:solidFill>
                  <a:srgbClr val="000000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احصل على علاجك كاملًا للحد من العدوى المقاوِمة للأدوية.</a:t>
            </a:r>
            <a:endParaRPr lang="ar-AE" sz="3200" b="0" dirty="0">
              <a:effectLst/>
            </a:endParaRPr>
          </a:p>
          <a:p>
            <a:br>
              <a:rPr lang="ar-AE" sz="3200" dirty="0"/>
            </a:br>
            <a:endParaRPr lang="ar-AE" sz="3200" b="0" dirty="0">
              <a:effectLst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2E6D5C13-ED0E-2B48-9C1F-7D5604C4F84F}"/>
              </a:ext>
            </a:extLst>
          </p:cNvPr>
          <p:cNvSpPr/>
          <p:nvPr/>
        </p:nvSpPr>
        <p:spPr>
          <a:xfrm>
            <a:off x="4225636" y="4385246"/>
            <a:ext cx="8849130" cy="480158"/>
          </a:xfrm>
          <a:prstGeom prst="rect">
            <a:avLst/>
          </a:prstGeom>
          <a:solidFill>
            <a:srgbClr val="FDC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F35B61D-ECCF-FF49-8480-3039E4D7F5D3}"/>
              </a:ext>
            </a:extLst>
          </p:cNvPr>
          <p:cNvSpPr/>
          <p:nvPr/>
        </p:nvSpPr>
        <p:spPr>
          <a:xfrm>
            <a:off x="3839902" y="4981998"/>
            <a:ext cx="9234864" cy="480158"/>
          </a:xfrm>
          <a:prstGeom prst="rect">
            <a:avLst/>
          </a:prstGeom>
          <a:solidFill>
            <a:srgbClr val="FDC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776C48C-12A0-2208-5354-5A704DA2E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89" y="12059176"/>
            <a:ext cx="3427268" cy="1443721"/>
          </a:xfrm>
          <a:prstGeom prst="rect">
            <a:avLst/>
          </a:prstGeom>
        </p:spPr>
      </p:pic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F2CD409F-FE81-F9F9-5450-B2B7C81D0D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999" y="12206293"/>
            <a:ext cx="3930767" cy="1149488"/>
          </a:xfrm>
          <a:prstGeom prst="rect">
            <a:avLst/>
          </a:prstGeom>
        </p:spPr>
      </p:pic>
      <p:sp>
        <p:nvSpPr>
          <p:cNvPr id="4" name="Google Shape;26;p1">
            <a:extLst>
              <a:ext uri="{FF2B5EF4-FFF2-40B4-BE49-F238E27FC236}">
                <a16:creationId xmlns:a16="http://schemas.microsoft.com/office/drawing/2014/main" id="{FACAF8CE-54BE-BF6F-4334-C88958B6AC6D}"/>
              </a:ext>
            </a:extLst>
          </p:cNvPr>
          <p:cNvSpPr txBox="1">
            <a:spLocks/>
          </p:cNvSpPr>
          <p:nvPr/>
        </p:nvSpPr>
        <p:spPr>
          <a:xfrm>
            <a:off x="512007" y="472975"/>
            <a:ext cx="12691986" cy="1076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ar-AE" sz="6400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Damascus" pitchFamily="2" charset="-78"/>
                <a:ea typeface="Arial"/>
                <a:cs typeface="Damascus" pitchFamily="2" charset="-78"/>
                <a:sym typeface="Arial"/>
              </a:rPr>
              <a:t>الوقاية معًا من مقاومة </a:t>
            </a:r>
            <a:endParaRPr lang="en-US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  <a:cs typeface="Damascus" pitchFamily="2" charset="-78"/>
            </a:endParaRPr>
          </a:p>
        </p:txBody>
      </p:sp>
      <p:sp>
        <p:nvSpPr>
          <p:cNvPr id="5" name="Google Shape;27;p1">
            <a:extLst>
              <a:ext uri="{FF2B5EF4-FFF2-40B4-BE49-F238E27FC236}">
                <a16:creationId xmlns:a16="http://schemas.microsoft.com/office/drawing/2014/main" id="{848A9B37-FED0-1A2B-84D2-E37D3F7EEA24}"/>
              </a:ext>
            </a:extLst>
          </p:cNvPr>
          <p:cNvSpPr txBox="1"/>
          <p:nvPr/>
        </p:nvSpPr>
        <p:spPr>
          <a:xfrm>
            <a:off x="1744390" y="1634590"/>
            <a:ext cx="10227220" cy="48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ar-AE" sz="6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sym typeface="Arial"/>
              </a:rPr>
              <a:t>مضادات الميكروبات </a:t>
            </a:r>
            <a:endParaRPr lang="en-US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sp>
        <p:nvSpPr>
          <p:cNvPr id="6" name="Google Shape;32;p2">
            <a:extLst>
              <a:ext uri="{FF2B5EF4-FFF2-40B4-BE49-F238E27FC236}">
                <a16:creationId xmlns:a16="http://schemas.microsoft.com/office/drawing/2014/main" id="{5D108B4B-5287-C93F-168F-B1C36791D600}"/>
              </a:ext>
            </a:extLst>
          </p:cNvPr>
          <p:cNvSpPr txBox="1">
            <a:spLocks/>
          </p:cNvSpPr>
          <p:nvPr/>
        </p:nvSpPr>
        <p:spPr>
          <a:xfrm>
            <a:off x="4082357" y="2689938"/>
            <a:ext cx="9234864" cy="1391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lang="ar-AE" sz="3600" b="0" i="0" u="none" strike="noStrike" dirty="0">
                <a:solidFill>
                  <a:srgbClr val="000000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تتزايد المقاومة في حالات العدوى الطفيلية، مثل الديدان المعوية والملاريا.</a:t>
            </a:r>
            <a:endParaRPr lang="ar-AE" sz="3200" b="0" dirty="0">
              <a:effectLst/>
            </a:endParaRPr>
          </a:p>
        </p:txBody>
      </p:sp>
      <p:sp>
        <p:nvSpPr>
          <p:cNvPr id="9" name="Google Shape;32;p2">
            <a:extLst>
              <a:ext uri="{FF2B5EF4-FFF2-40B4-BE49-F238E27FC236}">
                <a16:creationId xmlns:a16="http://schemas.microsoft.com/office/drawing/2014/main" id="{E283DABF-2B83-5AA5-83E3-EBC2D4D71CF6}"/>
              </a:ext>
            </a:extLst>
          </p:cNvPr>
          <p:cNvSpPr txBox="1">
            <a:spLocks/>
          </p:cNvSpPr>
          <p:nvPr/>
        </p:nvSpPr>
        <p:spPr>
          <a:xfrm>
            <a:off x="3969129" y="4385246"/>
            <a:ext cx="9234864" cy="1391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lang="ar-AE" sz="3600" b="0" i="0" u="none" strike="noStrike" dirty="0">
                <a:solidFill>
                  <a:srgbClr val="000000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استشر دائمًا مسؤول الرعاية الصحية للحصول على تشخيص دقيق، واتبِع نظام العلاج الكامل وفقًا للتوجيهات المقدمة إليك.</a:t>
            </a:r>
            <a:endParaRPr lang="ar-AE" sz="3200" b="0" dirty="0">
              <a:effectLst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ECA35233-30EF-174A-B1B5-29D365B03CD3}"/>
              </a:ext>
            </a:extLst>
          </p:cNvPr>
          <p:cNvSpPr/>
          <p:nvPr/>
        </p:nvSpPr>
        <p:spPr>
          <a:xfrm>
            <a:off x="4082356" y="4740598"/>
            <a:ext cx="8651253" cy="480158"/>
          </a:xfrm>
          <a:prstGeom prst="rect">
            <a:avLst/>
          </a:prstGeom>
          <a:solidFill>
            <a:srgbClr val="FDC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095BD70-AB9A-684F-AABE-BEFB3FD3D343}"/>
              </a:ext>
            </a:extLst>
          </p:cNvPr>
          <p:cNvSpPr/>
          <p:nvPr/>
        </p:nvSpPr>
        <p:spPr>
          <a:xfrm>
            <a:off x="6525491" y="5340737"/>
            <a:ext cx="6208118" cy="480158"/>
          </a:xfrm>
          <a:prstGeom prst="rect">
            <a:avLst/>
          </a:prstGeom>
          <a:solidFill>
            <a:srgbClr val="FDC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2459811-A6E0-1331-D26F-4AEE19125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89" y="12059176"/>
            <a:ext cx="3427268" cy="1443721"/>
          </a:xfrm>
          <a:prstGeom prst="rect">
            <a:avLst/>
          </a:prstGeom>
        </p:spPr>
      </p:pic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853822BE-C176-CB6D-FB3F-EE03D6CD8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999" y="12206293"/>
            <a:ext cx="3930767" cy="1149488"/>
          </a:xfrm>
          <a:prstGeom prst="rect">
            <a:avLst/>
          </a:prstGeom>
        </p:spPr>
      </p:pic>
      <p:sp>
        <p:nvSpPr>
          <p:cNvPr id="4" name="Google Shape;26;p1">
            <a:extLst>
              <a:ext uri="{FF2B5EF4-FFF2-40B4-BE49-F238E27FC236}">
                <a16:creationId xmlns:a16="http://schemas.microsoft.com/office/drawing/2014/main" id="{F2A77339-67A5-56EB-94E2-38BA85E8A023}"/>
              </a:ext>
            </a:extLst>
          </p:cNvPr>
          <p:cNvSpPr txBox="1">
            <a:spLocks/>
          </p:cNvSpPr>
          <p:nvPr/>
        </p:nvSpPr>
        <p:spPr>
          <a:xfrm>
            <a:off x="512007" y="472975"/>
            <a:ext cx="12691986" cy="1076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ar-AE" sz="6400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Damascus" pitchFamily="2" charset="-78"/>
                <a:ea typeface="Arial"/>
                <a:cs typeface="Damascus" pitchFamily="2" charset="-78"/>
                <a:sym typeface="Arial"/>
              </a:rPr>
              <a:t>الوقاية معًا من مقاومة </a:t>
            </a:r>
            <a:endParaRPr lang="en-US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  <a:cs typeface="Damascus" pitchFamily="2" charset="-78"/>
            </a:endParaRPr>
          </a:p>
        </p:txBody>
      </p:sp>
      <p:sp>
        <p:nvSpPr>
          <p:cNvPr id="5" name="Google Shape;27;p1">
            <a:extLst>
              <a:ext uri="{FF2B5EF4-FFF2-40B4-BE49-F238E27FC236}">
                <a16:creationId xmlns:a16="http://schemas.microsoft.com/office/drawing/2014/main" id="{93F51C4B-B99F-3A76-9441-E3693C15942D}"/>
              </a:ext>
            </a:extLst>
          </p:cNvPr>
          <p:cNvSpPr txBox="1"/>
          <p:nvPr/>
        </p:nvSpPr>
        <p:spPr>
          <a:xfrm>
            <a:off x="1744390" y="1634590"/>
            <a:ext cx="10227220" cy="48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ar-AE" sz="6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sym typeface="Arial"/>
              </a:rPr>
              <a:t>مضادات الميكروبات </a:t>
            </a:r>
            <a:endParaRPr lang="en-US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sp>
        <p:nvSpPr>
          <p:cNvPr id="6" name="Google Shape;32;p2">
            <a:extLst>
              <a:ext uri="{FF2B5EF4-FFF2-40B4-BE49-F238E27FC236}">
                <a16:creationId xmlns:a16="http://schemas.microsoft.com/office/drawing/2014/main" id="{38E2E6B2-7AE9-5693-4973-E1470397869A}"/>
              </a:ext>
            </a:extLst>
          </p:cNvPr>
          <p:cNvSpPr txBox="1">
            <a:spLocks/>
          </p:cNvSpPr>
          <p:nvPr/>
        </p:nvSpPr>
        <p:spPr>
          <a:xfrm>
            <a:off x="3131702" y="2635282"/>
            <a:ext cx="9742749" cy="1391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lang="ar-AE" sz="3600" b="0" i="0" u="none" strike="noStrike" dirty="0">
                <a:solidFill>
                  <a:srgbClr val="000000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تحدث مقاومة مضادات الميكروبات عندما تتغير البكتيريا والفيروسات والفطريات والطفيليات بمرور الوقت، وتفقد قدرتها على الاستجابة للأدوية.</a:t>
            </a:r>
            <a:endParaRPr lang="ar-AE" sz="3200" b="0" dirty="0">
              <a:effectLst/>
            </a:endParaRPr>
          </a:p>
          <a:p>
            <a:br>
              <a:rPr lang="ar-AE" sz="3200" dirty="0"/>
            </a:br>
            <a:endParaRPr lang="ar-AE" sz="3200" b="0" dirty="0">
              <a:effectLst/>
            </a:endParaRPr>
          </a:p>
        </p:txBody>
      </p:sp>
      <p:sp>
        <p:nvSpPr>
          <p:cNvPr id="7" name="Google Shape;32;p2">
            <a:extLst>
              <a:ext uri="{FF2B5EF4-FFF2-40B4-BE49-F238E27FC236}">
                <a16:creationId xmlns:a16="http://schemas.microsoft.com/office/drawing/2014/main" id="{909E7F2B-4B2C-CCEE-8C2F-E29BF39366E5}"/>
              </a:ext>
            </a:extLst>
          </p:cNvPr>
          <p:cNvSpPr txBox="1">
            <a:spLocks/>
          </p:cNvSpPr>
          <p:nvPr/>
        </p:nvSpPr>
        <p:spPr>
          <a:xfrm>
            <a:off x="3131701" y="4733289"/>
            <a:ext cx="9742749" cy="1391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lang="ar-AE" sz="3600" b="0" i="0" u="none" strike="noStrike" dirty="0">
                <a:solidFill>
                  <a:srgbClr val="000000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استخدِم مضادات الميكروبات وفقًا لتوجيهات مسؤول الرعاية الصحية للحفاظ على فعالية هذه الأدوية.</a:t>
            </a:r>
            <a:endParaRPr lang="ar-AE" sz="3200" b="0" dirty="0">
              <a:effectLst/>
            </a:endParaRPr>
          </a:p>
          <a:p>
            <a:br>
              <a:rPr lang="ar-AE" sz="3200" dirty="0"/>
            </a:br>
            <a:br>
              <a:rPr lang="ar-AE" sz="3200" dirty="0"/>
            </a:br>
            <a:endParaRPr lang="ar-AE" sz="3200" b="0" dirty="0"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98ACF019-0B95-6643-AF75-EC13F833563D}"/>
              </a:ext>
            </a:extLst>
          </p:cNvPr>
          <p:cNvSpPr/>
          <p:nvPr/>
        </p:nvSpPr>
        <p:spPr>
          <a:xfrm>
            <a:off x="6466114" y="3575520"/>
            <a:ext cx="6160674" cy="511294"/>
          </a:xfrm>
          <a:prstGeom prst="rect">
            <a:avLst/>
          </a:prstGeom>
          <a:solidFill>
            <a:srgbClr val="FFD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49548B6-CCB8-0C4B-9DCA-C7C14FB0B558}"/>
              </a:ext>
            </a:extLst>
          </p:cNvPr>
          <p:cNvSpPr/>
          <p:nvPr/>
        </p:nvSpPr>
        <p:spPr>
          <a:xfrm>
            <a:off x="4261757" y="2928429"/>
            <a:ext cx="8365031" cy="511294"/>
          </a:xfrm>
          <a:prstGeom prst="rect">
            <a:avLst/>
          </a:prstGeom>
          <a:solidFill>
            <a:srgbClr val="FFD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Google Shape;35;p2"/>
          <p:cNvSpPr txBox="1"/>
          <p:nvPr/>
        </p:nvSpPr>
        <p:spPr>
          <a:xfrm>
            <a:off x="304302" y="2661253"/>
            <a:ext cx="12322486" cy="152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"/>
              <a:buNone/>
            </a:pPr>
            <a:r>
              <a:rPr lang="ar-AE" sz="3200" b="1" u="none" strike="noStrike" cap="none" dirty="0">
                <a:solidFill>
                  <a:srgbClr val="000000"/>
                </a:solidFill>
                <a:latin typeface="Damascus Semi" pitchFamily="2" charset="-78"/>
                <a:ea typeface="Noto Sans"/>
                <a:cs typeface="Damascus Semi" pitchFamily="2" charset="-78"/>
                <a:sym typeface="Noto Sans"/>
              </a:rPr>
              <a:t>لمنع مقاومة الأدوية، احصل على العلاج الكامل للأدوية المضادة </a:t>
            </a:r>
            <a:endParaRPr lang="es-ES" sz="3200" b="1" u="none" strike="noStrike" cap="none" dirty="0">
              <a:solidFill>
                <a:srgbClr val="000000"/>
              </a:solidFill>
              <a:latin typeface="Noto Sans"/>
              <a:ea typeface="Noto Sans"/>
              <a:cs typeface="Damascus Semi" pitchFamily="2" charset="-78"/>
              <a:sym typeface="Noto Sans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"/>
              <a:buNone/>
            </a:pPr>
            <a:r>
              <a:rPr lang="ar-AE" sz="3200" b="1" u="none" strike="noStrike" cap="none" dirty="0">
                <a:solidFill>
                  <a:srgbClr val="000000"/>
                </a:solidFill>
                <a:latin typeface="Damascus Semi" pitchFamily="2" charset="-78"/>
                <a:ea typeface="Noto Sans"/>
                <a:cs typeface="Damascus Semi" pitchFamily="2" charset="-78"/>
                <a:sym typeface="Noto Sans"/>
              </a:rPr>
              <a:t>للملاريا التي يصفها لك مقدم الرعاية الصحية.</a:t>
            </a:r>
            <a:endParaRPr sz="3200" b="1" dirty="0">
              <a:latin typeface="Damascus Semi" pitchFamily="2" charset="-78"/>
              <a:cs typeface="Damascus Semi" pitchFamily="2" charset="-78"/>
            </a:endParaRPr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4294967295"/>
          </p:nvPr>
        </p:nvSpPr>
        <p:spPr>
          <a:xfrm>
            <a:off x="2183967" y="2156112"/>
            <a:ext cx="10442821" cy="516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"/>
              <a:buNone/>
            </a:pPr>
            <a:r>
              <a:rPr lang="ar-AE" sz="3200" b="0" u="none" strike="noStrike" cap="none" dirty="0">
                <a:solidFill>
                  <a:srgbClr val="000000"/>
                </a:solidFill>
                <a:latin typeface="DAMASCUS SEMI" pitchFamily="2" charset="-78"/>
                <a:ea typeface="Noto Sans"/>
                <a:cs typeface="DAMASCUS SEMI" pitchFamily="2" charset="-78"/>
                <a:sym typeface="Noto Sans"/>
              </a:rPr>
              <a:t>للأدوية المضادة للملاريا دورٌ حاسم في مكافحة الملاريا.</a:t>
            </a:r>
            <a:endParaRPr sz="3200" b="0" dirty="0">
              <a:latin typeface="DAMASCUS SEMI" pitchFamily="2" charset="-78"/>
              <a:cs typeface="DAMASCUS SEMI" pitchFamily="2" charset="-78"/>
            </a:endParaRPr>
          </a:p>
        </p:txBody>
      </p:sp>
      <p:sp>
        <p:nvSpPr>
          <p:cNvPr id="11" name="Google Shape;26;p1">
            <a:extLst>
              <a:ext uri="{FF2B5EF4-FFF2-40B4-BE49-F238E27FC236}">
                <a16:creationId xmlns:a16="http://schemas.microsoft.com/office/drawing/2014/main" id="{ECF44020-A32B-1C42-8463-987F2A437F2F}"/>
              </a:ext>
            </a:extLst>
          </p:cNvPr>
          <p:cNvSpPr txBox="1">
            <a:spLocks/>
          </p:cNvSpPr>
          <p:nvPr/>
        </p:nvSpPr>
        <p:spPr>
          <a:xfrm>
            <a:off x="512007" y="86990"/>
            <a:ext cx="12691986" cy="143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ar-AE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Damascus" pitchFamily="2" charset="-78"/>
                <a:ea typeface="Arial"/>
                <a:cs typeface="Damascus" pitchFamily="2" charset="-78"/>
                <a:sym typeface="Arial"/>
              </a:rPr>
              <a:t>الوقاية معًا من مقاومة </a:t>
            </a:r>
            <a:endParaRPr lang="en-US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  <a:cs typeface="Damascus" pitchFamily="2" charset="-78"/>
            </a:endParaRPr>
          </a:p>
        </p:txBody>
      </p:sp>
      <p:sp>
        <p:nvSpPr>
          <p:cNvPr id="12" name="Google Shape;27;p1">
            <a:extLst>
              <a:ext uri="{FF2B5EF4-FFF2-40B4-BE49-F238E27FC236}">
                <a16:creationId xmlns:a16="http://schemas.microsoft.com/office/drawing/2014/main" id="{B7F6C2EE-474B-774C-A8F1-9BB14B174AC4}"/>
              </a:ext>
            </a:extLst>
          </p:cNvPr>
          <p:cNvSpPr txBox="1"/>
          <p:nvPr/>
        </p:nvSpPr>
        <p:spPr>
          <a:xfrm>
            <a:off x="1744390" y="1346116"/>
            <a:ext cx="10227220" cy="64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ar-AE" sz="6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sym typeface="Arial"/>
              </a:rPr>
              <a:t>مضادات الميكروبات </a:t>
            </a:r>
            <a:endParaRPr lang="en-US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D7C2570-FBF5-080C-4E63-B0CDC346F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89" y="12059176"/>
            <a:ext cx="3427268" cy="1443721"/>
          </a:xfrm>
          <a:prstGeom prst="rect">
            <a:avLst/>
          </a:prstGeom>
        </p:spPr>
      </p:pic>
      <p:pic>
        <p:nvPicPr>
          <p:cNvPr id="4" name="Picture 3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7ABB8857-C4E7-3972-A22E-F8544E43B1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999" y="12206293"/>
            <a:ext cx="3930767" cy="11494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F52B213E-B952-E947-9DE7-E206E71B09E6}"/>
              </a:ext>
            </a:extLst>
          </p:cNvPr>
          <p:cNvSpPr/>
          <p:nvPr/>
        </p:nvSpPr>
        <p:spPr>
          <a:xfrm>
            <a:off x="9535886" y="4119390"/>
            <a:ext cx="3090902" cy="511294"/>
          </a:xfrm>
          <a:prstGeom prst="rect">
            <a:avLst/>
          </a:prstGeom>
          <a:solidFill>
            <a:srgbClr val="D0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AB60A8B-0627-1C49-9E26-C461C6CBE7B6}"/>
              </a:ext>
            </a:extLst>
          </p:cNvPr>
          <p:cNvSpPr/>
          <p:nvPr/>
        </p:nvSpPr>
        <p:spPr>
          <a:xfrm>
            <a:off x="4620986" y="3479468"/>
            <a:ext cx="8005802" cy="511294"/>
          </a:xfrm>
          <a:prstGeom prst="rect">
            <a:avLst/>
          </a:prstGeom>
          <a:solidFill>
            <a:srgbClr val="D0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Google Shape;26;p1">
            <a:extLst>
              <a:ext uri="{FF2B5EF4-FFF2-40B4-BE49-F238E27FC236}">
                <a16:creationId xmlns:a16="http://schemas.microsoft.com/office/drawing/2014/main" id="{88653952-CA9E-794A-B552-D25DA551DF06}"/>
              </a:ext>
            </a:extLst>
          </p:cNvPr>
          <p:cNvSpPr txBox="1">
            <a:spLocks/>
          </p:cNvSpPr>
          <p:nvPr/>
        </p:nvSpPr>
        <p:spPr>
          <a:xfrm>
            <a:off x="512007" y="86990"/>
            <a:ext cx="12691986" cy="143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ar-AE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Damascus" pitchFamily="2" charset="-78"/>
                <a:ea typeface="Arial"/>
                <a:cs typeface="Damascus" pitchFamily="2" charset="-78"/>
                <a:sym typeface="Arial"/>
              </a:rPr>
              <a:t>الوقاية معًا من مقاومة </a:t>
            </a:r>
            <a:endParaRPr lang="en-US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  <a:cs typeface="Damascus" pitchFamily="2" charset="-78"/>
            </a:endParaRPr>
          </a:p>
        </p:txBody>
      </p:sp>
      <p:sp>
        <p:nvSpPr>
          <p:cNvPr id="15" name="Google Shape;27;p1">
            <a:extLst>
              <a:ext uri="{FF2B5EF4-FFF2-40B4-BE49-F238E27FC236}">
                <a16:creationId xmlns:a16="http://schemas.microsoft.com/office/drawing/2014/main" id="{98B94196-2157-134A-AA09-028DB9A9FBF7}"/>
              </a:ext>
            </a:extLst>
          </p:cNvPr>
          <p:cNvSpPr txBox="1"/>
          <p:nvPr/>
        </p:nvSpPr>
        <p:spPr>
          <a:xfrm>
            <a:off x="1744390" y="1346116"/>
            <a:ext cx="10227220" cy="64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ar-AE" sz="6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sym typeface="Arial"/>
              </a:rPr>
              <a:t>مضادات الميكروبات </a:t>
            </a:r>
            <a:endParaRPr lang="en-US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sp>
        <p:nvSpPr>
          <p:cNvPr id="19" name="Google Shape;32;p2">
            <a:extLst>
              <a:ext uri="{FF2B5EF4-FFF2-40B4-BE49-F238E27FC236}">
                <a16:creationId xmlns:a16="http://schemas.microsoft.com/office/drawing/2014/main" id="{F2418717-CD26-EB4A-B93D-43815047F037}"/>
              </a:ext>
            </a:extLst>
          </p:cNvPr>
          <p:cNvSpPr txBox="1">
            <a:spLocks/>
          </p:cNvSpPr>
          <p:nvPr/>
        </p:nvSpPr>
        <p:spPr>
          <a:xfrm>
            <a:off x="2183967" y="2156112"/>
            <a:ext cx="10442821" cy="51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r">
              <a:buSzPts val="2800"/>
              <a:buFont typeface="Noto Sans"/>
              <a:buNone/>
            </a:pPr>
            <a:r>
              <a:rPr lang="ar-AE" sz="3200" b="0" dirty="0">
                <a:latin typeface="DAMASCUS SEMI" pitchFamily="2" charset="-78"/>
                <a:ea typeface="Noto Sans"/>
                <a:cs typeface="DAMASCUS SEMI" pitchFamily="2" charset="-78"/>
                <a:sym typeface="Noto Sans"/>
              </a:rPr>
              <a:t>تؤدي مقاومة مضادات الميكروبات إلى إطالة مدة الإقامة في المستشفيات،</a:t>
            </a:r>
            <a:endParaRPr lang="ar-AE" sz="3200" b="0" dirty="0">
              <a:latin typeface="DAMASCUS SEMI" pitchFamily="2" charset="-78"/>
              <a:cs typeface="DAMASCUS SEMI" pitchFamily="2" charset="-78"/>
            </a:endParaRPr>
          </a:p>
        </p:txBody>
      </p:sp>
      <p:sp>
        <p:nvSpPr>
          <p:cNvPr id="20" name="Google Shape;32;p2">
            <a:extLst>
              <a:ext uri="{FF2B5EF4-FFF2-40B4-BE49-F238E27FC236}">
                <a16:creationId xmlns:a16="http://schemas.microsoft.com/office/drawing/2014/main" id="{7BBD5BC8-943F-A545-8A4E-08B861F34AA5}"/>
              </a:ext>
            </a:extLst>
          </p:cNvPr>
          <p:cNvSpPr txBox="1">
            <a:spLocks/>
          </p:cNvSpPr>
          <p:nvPr/>
        </p:nvSpPr>
        <p:spPr>
          <a:xfrm>
            <a:off x="2183967" y="2809255"/>
            <a:ext cx="10442821" cy="51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r">
              <a:buSzPts val="2800"/>
              <a:buFont typeface="Noto Sans"/>
              <a:buNone/>
            </a:pPr>
            <a:r>
              <a:rPr lang="ar-AE" sz="3200" b="0" dirty="0">
                <a:latin typeface="DAMASCUS SEMI" pitchFamily="2" charset="-78"/>
                <a:ea typeface="Noto Sans"/>
                <a:cs typeface="DAMASCUS SEMI" pitchFamily="2" charset="-78"/>
                <a:sym typeface="Noto Sans"/>
              </a:rPr>
              <a:t>وارتفاع التكاليف الطبية، وزيادة الوفيات.</a:t>
            </a:r>
            <a:endParaRPr lang="ar-AE" sz="3200" b="0" dirty="0">
              <a:latin typeface="DAMASCUS SEMI" pitchFamily="2" charset="-78"/>
              <a:cs typeface="DAMASCUS SEMI" pitchFamily="2" charset="-78"/>
            </a:endParaRPr>
          </a:p>
        </p:txBody>
      </p:sp>
      <p:sp>
        <p:nvSpPr>
          <p:cNvPr id="21" name="Google Shape;32;p2">
            <a:extLst>
              <a:ext uri="{FF2B5EF4-FFF2-40B4-BE49-F238E27FC236}">
                <a16:creationId xmlns:a16="http://schemas.microsoft.com/office/drawing/2014/main" id="{298FE140-2F0A-2B41-B76C-4C709EAEE72B}"/>
              </a:ext>
            </a:extLst>
          </p:cNvPr>
          <p:cNvSpPr txBox="1">
            <a:spLocks/>
          </p:cNvSpPr>
          <p:nvPr/>
        </p:nvSpPr>
        <p:spPr>
          <a:xfrm>
            <a:off x="2183967" y="3477137"/>
            <a:ext cx="10442821" cy="51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r">
              <a:buSzPts val="2800"/>
              <a:buFont typeface="Noto Sans"/>
              <a:buNone/>
            </a:pPr>
            <a:r>
              <a:rPr lang="ar-AE" sz="3200" b="0" dirty="0">
                <a:latin typeface="DAMASCUS SEMI" pitchFamily="2" charset="-78"/>
                <a:ea typeface="Noto Sans"/>
                <a:cs typeface="DAMASCUS SEMI" pitchFamily="2" charset="-78"/>
                <a:sym typeface="Noto Sans"/>
              </a:rPr>
              <a:t>يمكن أن تساعد النظافة الصحية الجيدة لليدين في الحد من</a:t>
            </a:r>
            <a:endParaRPr lang="ar-AE" sz="3200" b="0" dirty="0">
              <a:latin typeface="DAMASCUS SEMI" pitchFamily="2" charset="-78"/>
              <a:cs typeface="DAMASCUS SEMI" pitchFamily="2" charset="-78"/>
            </a:endParaRPr>
          </a:p>
        </p:txBody>
      </p:sp>
      <p:sp>
        <p:nvSpPr>
          <p:cNvPr id="22" name="Google Shape;32;p2">
            <a:extLst>
              <a:ext uri="{FF2B5EF4-FFF2-40B4-BE49-F238E27FC236}">
                <a16:creationId xmlns:a16="http://schemas.microsoft.com/office/drawing/2014/main" id="{625CD766-696F-2449-9270-12EEEE240EBA}"/>
              </a:ext>
            </a:extLst>
          </p:cNvPr>
          <p:cNvSpPr txBox="1">
            <a:spLocks/>
          </p:cNvSpPr>
          <p:nvPr/>
        </p:nvSpPr>
        <p:spPr>
          <a:xfrm>
            <a:off x="2183967" y="4197184"/>
            <a:ext cx="10442821" cy="51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r">
              <a:buSzPts val="2800"/>
              <a:buFont typeface="Noto Sans"/>
              <a:buNone/>
            </a:pPr>
            <a:r>
              <a:rPr lang="ar-AE" sz="3200" b="0" dirty="0">
                <a:latin typeface="DAMASCUS SEMI" pitchFamily="2" charset="-78"/>
                <a:ea typeface="Noto Sans"/>
                <a:cs typeface="DAMASCUS SEMI" pitchFamily="2" charset="-78"/>
                <a:sym typeface="Noto Sans"/>
              </a:rPr>
              <a:t>انتشار حالات العدوى.</a:t>
            </a:r>
            <a:endParaRPr lang="ar-AE" sz="3200" b="0" dirty="0">
              <a:latin typeface="DAMASCUS SEMI" pitchFamily="2" charset="-78"/>
              <a:cs typeface="DAMASCUS SEMI" pitchFamily="2" charset="-78"/>
            </a:endParaRPr>
          </a:p>
        </p:txBody>
      </p:sp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FF6D971-0656-A19F-596F-2B60657A8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89" y="12059176"/>
            <a:ext cx="3427268" cy="1443721"/>
          </a:xfrm>
          <a:prstGeom prst="rect">
            <a:avLst/>
          </a:prstGeom>
        </p:spPr>
      </p:pic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AA4652F8-A876-08BF-EEBE-D6327CB23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999" y="12206293"/>
            <a:ext cx="3930767" cy="11494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2653DC2-0430-2B42-ACDF-717D28B2D72E}"/>
              </a:ext>
            </a:extLst>
          </p:cNvPr>
          <p:cNvSpPr/>
          <p:nvPr/>
        </p:nvSpPr>
        <p:spPr>
          <a:xfrm>
            <a:off x="5185194" y="3214890"/>
            <a:ext cx="7224681" cy="511294"/>
          </a:xfrm>
          <a:prstGeom prst="rect">
            <a:avLst/>
          </a:prstGeom>
          <a:solidFill>
            <a:srgbClr val="D0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31AE7AF-3BEC-7D43-87BC-8EE07F979447}"/>
              </a:ext>
            </a:extLst>
          </p:cNvPr>
          <p:cNvSpPr/>
          <p:nvPr/>
        </p:nvSpPr>
        <p:spPr>
          <a:xfrm>
            <a:off x="5185194" y="3936241"/>
            <a:ext cx="7224681" cy="511294"/>
          </a:xfrm>
          <a:prstGeom prst="rect">
            <a:avLst/>
          </a:prstGeom>
          <a:solidFill>
            <a:srgbClr val="D0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Google Shape;52;p4"/>
          <p:cNvSpPr txBox="1">
            <a:spLocks noGrp="1"/>
          </p:cNvSpPr>
          <p:nvPr>
            <p:ph type="subTitle" idx="4294967295"/>
          </p:nvPr>
        </p:nvSpPr>
        <p:spPr>
          <a:xfrm>
            <a:off x="2949361" y="2327302"/>
            <a:ext cx="9460515" cy="64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ar-AE" sz="3000" u="none" strike="noStrike" cap="none" dirty="0">
                <a:solidFill>
                  <a:srgbClr val="000000"/>
                </a:solidFill>
                <a:latin typeface="DAMASCUS SEMI" pitchFamily="2" charset="-78"/>
                <a:ea typeface="Noto Sans"/>
                <a:cs typeface="DAMASCUS SEMI" pitchFamily="2" charset="-78"/>
                <a:sym typeface="Noto Sans"/>
              </a:rPr>
              <a:t>1 من كل 10 مرضى يصاب بالعدوى أثناء تلقِّي الرعاية.</a:t>
            </a:r>
          </a:p>
        </p:txBody>
      </p:sp>
      <p:sp>
        <p:nvSpPr>
          <p:cNvPr id="55" name="Google Shape;55;p4"/>
          <p:cNvSpPr txBox="1"/>
          <p:nvPr/>
        </p:nvSpPr>
        <p:spPr>
          <a:xfrm>
            <a:off x="5107949" y="3004833"/>
            <a:ext cx="7224681" cy="1442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ar-AE" sz="3000" b="1" u="none" strike="noStrike" cap="none" dirty="0">
                <a:solidFill>
                  <a:srgbClr val="000000"/>
                </a:solidFill>
                <a:latin typeface="Damascus Semi" pitchFamily="2" charset="-78"/>
                <a:ea typeface="Noto Sans"/>
                <a:cs typeface="Damascus Semi" pitchFamily="2" charset="-78"/>
                <a:sym typeface="Noto Sans"/>
              </a:rPr>
              <a:t>يمكن لمسؤولي الرعاية الصحية أن يوقفوا انتشار حالات</a:t>
            </a:r>
            <a:endParaRPr lang="es-ES" sz="3000" b="1" u="none" strike="noStrike" cap="none" dirty="0">
              <a:solidFill>
                <a:srgbClr val="000000"/>
              </a:solidFill>
              <a:latin typeface="Damascus Semi" pitchFamily="2" charset="-78"/>
              <a:ea typeface="Noto Sans"/>
              <a:cs typeface="Damascus Semi" pitchFamily="2" charset="-78"/>
              <a:sym typeface="Noto Sans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ar-AE" sz="3000" b="1" u="none" strike="noStrike" cap="none" dirty="0">
                <a:solidFill>
                  <a:srgbClr val="000000"/>
                </a:solidFill>
                <a:latin typeface="Damascus Semi" pitchFamily="2" charset="-78"/>
                <a:ea typeface="Noto Sans"/>
                <a:cs typeface="Damascus Semi" pitchFamily="2" charset="-78"/>
                <a:sym typeface="Noto Sans"/>
              </a:rPr>
              <a:t>العدوى، بالحرص على تنظيف أيديهم وأدواتهم وبيئتهم. </a:t>
            </a:r>
            <a:endParaRPr b="1" dirty="0">
              <a:latin typeface="Damascus Semi" pitchFamily="2" charset="-78"/>
              <a:cs typeface="Damascus Semi" pitchFamily="2" charset="-78"/>
            </a:endParaRPr>
          </a:p>
        </p:txBody>
      </p:sp>
      <p:sp>
        <p:nvSpPr>
          <p:cNvPr id="14" name="Google Shape;26;p1">
            <a:extLst>
              <a:ext uri="{FF2B5EF4-FFF2-40B4-BE49-F238E27FC236}">
                <a16:creationId xmlns:a16="http://schemas.microsoft.com/office/drawing/2014/main" id="{9B4E318A-A800-0D4A-8678-D0CB386B30E5}"/>
              </a:ext>
            </a:extLst>
          </p:cNvPr>
          <p:cNvSpPr txBox="1">
            <a:spLocks/>
          </p:cNvSpPr>
          <p:nvPr/>
        </p:nvSpPr>
        <p:spPr>
          <a:xfrm>
            <a:off x="512007" y="86990"/>
            <a:ext cx="12691986" cy="143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ar-AE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Damascus" pitchFamily="2" charset="-78"/>
                <a:ea typeface="Arial"/>
                <a:cs typeface="Damascus" pitchFamily="2" charset="-78"/>
                <a:sym typeface="Arial"/>
              </a:rPr>
              <a:t>الوقاية معًا من مقاومة </a:t>
            </a:r>
            <a:endParaRPr lang="en-US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  <a:cs typeface="Damascus" pitchFamily="2" charset="-78"/>
            </a:endParaRPr>
          </a:p>
        </p:txBody>
      </p:sp>
      <p:sp>
        <p:nvSpPr>
          <p:cNvPr id="15" name="Google Shape;27;p1">
            <a:extLst>
              <a:ext uri="{FF2B5EF4-FFF2-40B4-BE49-F238E27FC236}">
                <a16:creationId xmlns:a16="http://schemas.microsoft.com/office/drawing/2014/main" id="{76592356-2C4F-F445-9544-417965D42B94}"/>
              </a:ext>
            </a:extLst>
          </p:cNvPr>
          <p:cNvSpPr txBox="1"/>
          <p:nvPr/>
        </p:nvSpPr>
        <p:spPr>
          <a:xfrm>
            <a:off x="1744390" y="1346116"/>
            <a:ext cx="10227220" cy="64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ar-AE" sz="6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sym typeface="Arial"/>
              </a:rPr>
              <a:t>مضادات الميكروبات </a:t>
            </a:r>
            <a:endParaRPr lang="en-US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9B13EA3-2AD3-2102-DFF2-42861DD1B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89" y="12059176"/>
            <a:ext cx="3427268" cy="1443721"/>
          </a:xfrm>
          <a:prstGeom prst="rect">
            <a:avLst/>
          </a:prstGeom>
        </p:spPr>
      </p:pic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A37086E9-ADED-2F21-4945-532B10085B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999" y="12206293"/>
            <a:ext cx="3930767" cy="11494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11">
            <a:extLst>
              <a:ext uri="{FF2B5EF4-FFF2-40B4-BE49-F238E27FC236}">
                <a16:creationId xmlns:a16="http://schemas.microsoft.com/office/drawing/2014/main" id="{4EC13675-6C39-74EA-D57D-A78D154F5975}"/>
              </a:ext>
            </a:extLst>
          </p:cNvPr>
          <p:cNvSpPr/>
          <p:nvPr/>
        </p:nvSpPr>
        <p:spPr>
          <a:xfrm>
            <a:off x="6234544" y="5394363"/>
            <a:ext cx="5737065" cy="464813"/>
          </a:xfrm>
          <a:prstGeom prst="rect">
            <a:avLst/>
          </a:prstGeom>
          <a:solidFill>
            <a:srgbClr val="B7B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D8644BD-B7EE-F74C-AEA8-15B4EE57B90C}"/>
              </a:ext>
            </a:extLst>
          </p:cNvPr>
          <p:cNvSpPr/>
          <p:nvPr/>
        </p:nvSpPr>
        <p:spPr>
          <a:xfrm>
            <a:off x="6234545" y="4903275"/>
            <a:ext cx="5737065" cy="464813"/>
          </a:xfrm>
          <a:prstGeom prst="rect">
            <a:avLst/>
          </a:prstGeom>
          <a:solidFill>
            <a:srgbClr val="B7B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B1CD10C-E8FB-0248-9D1A-7BCA9E8B8879}"/>
              </a:ext>
            </a:extLst>
          </p:cNvPr>
          <p:cNvSpPr/>
          <p:nvPr/>
        </p:nvSpPr>
        <p:spPr>
          <a:xfrm>
            <a:off x="6428510" y="5888036"/>
            <a:ext cx="5543100" cy="464813"/>
          </a:xfrm>
          <a:prstGeom prst="rect">
            <a:avLst/>
          </a:prstGeom>
          <a:solidFill>
            <a:srgbClr val="B7B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12">
            <a:extLst>
              <a:ext uri="{FF2B5EF4-FFF2-40B4-BE49-F238E27FC236}">
                <a16:creationId xmlns:a16="http://schemas.microsoft.com/office/drawing/2014/main" id="{6CF3868C-4FC6-7A54-428D-8191FCA9BD4D}"/>
              </a:ext>
            </a:extLst>
          </p:cNvPr>
          <p:cNvSpPr/>
          <p:nvPr/>
        </p:nvSpPr>
        <p:spPr>
          <a:xfrm>
            <a:off x="10638951" y="6379124"/>
            <a:ext cx="1332658" cy="464813"/>
          </a:xfrm>
          <a:prstGeom prst="rect">
            <a:avLst/>
          </a:prstGeom>
          <a:solidFill>
            <a:srgbClr val="B7B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Google Shape;32;p2">
            <a:extLst>
              <a:ext uri="{FF2B5EF4-FFF2-40B4-BE49-F238E27FC236}">
                <a16:creationId xmlns:a16="http://schemas.microsoft.com/office/drawing/2014/main" id="{D3739EE3-A53F-C0ED-43A1-7F117914B07C}"/>
              </a:ext>
            </a:extLst>
          </p:cNvPr>
          <p:cNvSpPr txBox="1">
            <a:spLocks/>
          </p:cNvSpPr>
          <p:nvPr/>
        </p:nvSpPr>
        <p:spPr>
          <a:xfrm>
            <a:off x="5922067" y="4830418"/>
            <a:ext cx="5995464" cy="1443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r">
              <a:buSzPts val="2800"/>
              <a:buFont typeface="Noto Sans"/>
              <a:buNone/>
            </a:pPr>
            <a:r>
              <a:rPr lang="ar-AE" sz="3400" b="0" dirty="0">
                <a:latin typeface="DAMASCUS SEMI" pitchFamily="2" charset="-78"/>
                <a:ea typeface="Noto Sans"/>
                <a:cs typeface="DAMASCUS SEMI" pitchFamily="2" charset="-78"/>
                <a:sym typeface="Noto Sans"/>
              </a:rPr>
              <a:t>تساعد المياه والصرف الصحي والنظافة الصحية على الوقاية من العدوى المقاوِمة للأدوية، وتنقذ الأرواح، وتقلل التكاليفَ الصحية.</a:t>
            </a:r>
          </a:p>
        </p:txBody>
      </p:sp>
      <p:sp>
        <p:nvSpPr>
          <p:cNvPr id="16" name="Google Shape;26;p1">
            <a:extLst>
              <a:ext uri="{FF2B5EF4-FFF2-40B4-BE49-F238E27FC236}">
                <a16:creationId xmlns:a16="http://schemas.microsoft.com/office/drawing/2014/main" id="{A20757C9-57A1-DE46-BD7A-396CDDB8B42C}"/>
              </a:ext>
            </a:extLst>
          </p:cNvPr>
          <p:cNvSpPr txBox="1">
            <a:spLocks/>
          </p:cNvSpPr>
          <p:nvPr/>
        </p:nvSpPr>
        <p:spPr>
          <a:xfrm>
            <a:off x="512007" y="86990"/>
            <a:ext cx="12691986" cy="143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ar-AE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Damascus" pitchFamily="2" charset="-78"/>
                <a:ea typeface="Arial"/>
                <a:cs typeface="Damascus" pitchFamily="2" charset="-78"/>
                <a:sym typeface="Arial"/>
              </a:rPr>
              <a:t>الوقاية معًا من مقاومة </a:t>
            </a:r>
            <a:endParaRPr lang="en-US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  <a:cs typeface="Damascus" pitchFamily="2" charset="-78"/>
            </a:endParaRPr>
          </a:p>
        </p:txBody>
      </p:sp>
      <p:sp>
        <p:nvSpPr>
          <p:cNvPr id="17" name="Google Shape;27;p1">
            <a:extLst>
              <a:ext uri="{FF2B5EF4-FFF2-40B4-BE49-F238E27FC236}">
                <a16:creationId xmlns:a16="http://schemas.microsoft.com/office/drawing/2014/main" id="{77266B24-1463-E046-8D7D-63806DD9BF98}"/>
              </a:ext>
            </a:extLst>
          </p:cNvPr>
          <p:cNvSpPr txBox="1"/>
          <p:nvPr/>
        </p:nvSpPr>
        <p:spPr>
          <a:xfrm>
            <a:off x="1744390" y="1346116"/>
            <a:ext cx="10227220" cy="64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ar-AE" sz="6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sym typeface="Arial"/>
              </a:rPr>
              <a:t>مضادات الميكروبات </a:t>
            </a:r>
            <a:endParaRPr lang="en-US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9B8A83B-C49E-B5C6-8CE1-D391F7A91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89" y="12059176"/>
            <a:ext cx="3427268" cy="1443721"/>
          </a:xfrm>
          <a:prstGeom prst="rect">
            <a:avLst/>
          </a:prstGeom>
        </p:spPr>
      </p:pic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5180BAC0-D07E-0450-A7BD-DA2C38A90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999" y="12206293"/>
            <a:ext cx="3930767" cy="1149488"/>
          </a:xfrm>
          <a:prstGeom prst="rect">
            <a:avLst/>
          </a:prstGeom>
        </p:spPr>
      </p:pic>
      <p:sp>
        <p:nvSpPr>
          <p:cNvPr id="4" name="Google Shape;32;p2">
            <a:extLst>
              <a:ext uri="{FF2B5EF4-FFF2-40B4-BE49-F238E27FC236}">
                <a16:creationId xmlns:a16="http://schemas.microsoft.com/office/drawing/2014/main" id="{31DABBDC-5AA9-7A8D-5C70-A18490BE7E45}"/>
              </a:ext>
            </a:extLst>
          </p:cNvPr>
          <p:cNvSpPr txBox="1">
            <a:spLocks/>
          </p:cNvSpPr>
          <p:nvPr/>
        </p:nvSpPr>
        <p:spPr>
          <a:xfrm>
            <a:off x="1510145" y="2820530"/>
            <a:ext cx="10407386" cy="1443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r">
              <a:buSzPts val="2800"/>
              <a:buFont typeface="Noto Sans"/>
              <a:buNone/>
            </a:pPr>
            <a:r>
              <a:rPr lang="ar-AE" sz="3300" b="0" dirty="0">
                <a:latin typeface="DAMASCUS SEMI" pitchFamily="2" charset="-78"/>
                <a:ea typeface="Noto Sans"/>
                <a:cs typeface="DAMASCUS SEMI" pitchFamily="2" charset="-78"/>
                <a:sym typeface="Noto Sans"/>
              </a:rPr>
              <a:t>يمكن أن يساهم الحصول على المياه المأمونة والصرف الصحي والنظافة الصحية في المنازل والمرافق الصحية في الحد بنسبة تصل إلى 60% من استخدام المضادات الحيوية لعلاج الإسهال.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1E66904-07D1-AA47-A053-0D6653E0AE09}"/>
              </a:ext>
            </a:extLst>
          </p:cNvPr>
          <p:cNvSpPr/>
          <p:nvPr/>
        </p:nvSpPr>
        <p:spPr>
          <a:xfrm>
            <a:off x="2604655" y="3885889"/>
            <a:ext cx="7954725" cy="464813"/>
          </a:xfrm>
          <a:prstGeom prst="rect">
            <a:avLst/>
          </a:prstGeom>
          <a:solidFill>
            <a:srgbClr val="A4C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5D58971-2856-7B42-A2BF-D3EB032482B1}"/>
              </a:ext>
            </a:extLst>
          </p:cNvPr>
          <p:cNvSpPr/>
          <p:nvPr/>
        </p:nvSpPr>
        <p:spPr>
          <a:xfrm>
            <a:off x="6719454" y="4452484"/>
            <a:ext cx="3804383" cy="464813"/>
          </a:xfrm>
          <a:prstGeom prst="rect">
            <a:avLst/>
          </a:prstGeom>
          <a:solidFill>
            <a:srgbClr val="A4C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Google Shape;32;p2">
            <a:extLst>
              <a:ext uri="{FF2B5EF4-FFF2-40B4-BE49-F238E27FC236}">
                <a16:creationId xmlns:a16="http://schemas.microsoft.com/office/drawing/2014/main" id="{CECB29C5-5432-2968-17E6-8FC550F26FFC}"/>
              </a:ext>
            </a:extLst>
          </p:cNvPr>
          <p:cNvSpPr txBox="1">
            <a:spLocks/>
          </p:cNvSpPr>
          <p:nvPr/>
        </p:nvSpPr>
        <p:spPr>
          <a:xfrm>
            <a:off x="2056090" y="3875403"/>
            <a:ext cx="8467748" cy="953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r">
              <a:buSzPts val="2800"/>
              <a:buFont typeface="Noto Sans"/>
              <a:buNone/>
            </a:pPr>
            <a:r>
              <a:rPr lang="ar-AE" sz="3400" b="0" dirty="0">
                <a:latin typeface="DAMASCUS SEMI" pitchFamily="2" charset="-78"/>
                <a:ea typeface="Noto Sans"/>
                <a:cs typeface="DAMASCUS SEMI" pitchFamily="2" charset="-78"/>
                <a:sym typeface="Noto Sans"/>
              </a:rPr>
              <a:t>واظِب على علاجات السل وفيروس نقص المناعة البشرية، للوقاية من مقاومة الأدوية.</a:t>
            </a:r>
          </a:p>
        </p:txBody>
      </p:sp>
      <p:sp>
        <p:nvSpPr>
          <p:cNvPr id="14" name="Google Shape;26;p1">
            <a:extLst>
              <a:ext uri="{FF2B5EF4-FFF2-40B4-BE49-F238E27FC236}">
                <a16:creationId xmlns:a16="http://schemas.microsoft.com/office/drawing/2014/main" id="{83F25CA7-5D7C-654B-B220-3E6522C38C92}"/>
              </a:ext>
            </a:extLst>
          </p:cNvPr>
          <p:cNvSpPr txBox="1">
            <a:spLocks/>
          </p:cNvSpPr>
          <p:nvPr/>
        </p:nvSpPr>
        <p:spPr>
          <a:xfrm>
            <a:off x="512007" y="86990"/>
            <a:ext cx="12691986" cy="143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ar-AE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Damascus" pitchFamily="2" charset="-78"/>
                <a:ea typeface="Arial"/>
                <a:cs typeface="Damascus" pitchFamily="2" charset="-78"/>
                <a:sym typeface="Arial"/>
              </a:rPr>
              <a:t>الوقاية معًا من مقاومة </a:t>
            </a:r>
            <a:endParaRPr lang="en-US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  <a:cs typeface="Damascus" pitchFamily="2" charset="-78"/>
            </a:endParaRPr>
          </a:p>
        </p:txBody>
      </p:sp>
      <p:sp>
        <p:nvSpPr>
          <p:cNvPr id="15" name="Google Shape;27;p1">
            <a:extLst>
              <a:ext uri="{FF2B5EF4-FFF2-40B4-BE49-F238E27FC236}">
                <a16:creationId xmlns:a16="http://schemas.microsoft.com/office/drawing/2014/main" id="{2550680C-57D8-9E47-98A3-AA8B264E840E}"/>
              </a:ext>
            </a:extLst>
          </p:cNvPr>
          <p:cNvSpPr txBox="1"/>
          <p:nvPr/>
        </p:nvSpPr>
        <p:spPr>
          <a:xfrm>
            <a:off x="1744390" y="1346116"/>
            <a:ext cx="10227220" cy="64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ar-AE" sz="6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sym typeface="Arial"/>
              </a:rPr>
              <a:t>مضادات الميكروبات </a:t>
            </a:r>
            <a:endParaRPr lang="en-US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EF267CE-1238-D962-3F8A-86FDA8642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89" y="12059176"/>
            <a:ext cx="3427268" cy="1443721"/>
          </a:xfrm>
          <a:prstGeom prst="rect">
            <a:avLst/>
          </a:prstGeom>
        </p:spPr>
      </p:pic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CF52B5DA-AE54-9179-82BA-5C6D7EA004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999" y="12206293"/>
            <a:ext cx="3930767" cy="1149488"/>
          </a:xfrm>
          <a:prstGeom prst="rect">
            <a:avLst/>
          </a:prstGeom>
        </p:spPr>
      </p:pic>
      <p:sp>
        <p:nvSpPr>
          <p:cNvPr id="5" name="Google Shape;32;p2">
            <a:extLst>
              <a:ext uri="{FF2B5EF4-FFF2-40B4-BE49-F238E27FC236}">
                <a16:creationId xmlns:a16="http://schemas.microsoft.com/office/drawing/2014/main" id="{E61E3E9B-4F4D-9D37-A26B-3E6E397129DC}"/>
              </a:ext>
            </a:extLst>
          </p:cNvPr>
          <p:cNvSpPr txBox="1">
            <a:spLocks/>
          </p:cNvSpPr>
          <p:nvPr/>
        </p:nvSpPr>
        <p:spPr>
          <a:xfrm>
            <a:off x="2368723" y="2523809"/>
            <a:ext cx="8190657" cy="1443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r">
              <a:buSzPts val="2800"/>
              <a:buFont typeface="Noto Sans"/>
              <a:buNone/>
            </a:pPr>
            <a:r>
              <a:rPr lang="ar-AE" sz="3300" b="0" dirty="0">
                <a:latin typeface="DAMASCUS SEMI" pitchFamily="2" charset="-78"/>
                <a:ea typeface="Noto Sans"/>
                <a:cs typeface="DAMASCUS SEMI" pitchFamily="2" charset="-78"/>
                <a:sym typeface="Noto Sans"/>
              </a:rPr>
              <a:t>أصبح ضمان استمرار الخدمات الصحية الأساسية خلال كوفيد-19 أكثر أهمية من أي وقت مضى.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11">
            <a:extLst>
              <a:ext uri="{FF2B5EF4-FFF2-40B4-BE49-F238E27FC236}">
                <a16:creationId xmlns:a16="http://schemas.microsoft.com/office/drawing/2014/main" id="{45CEF251-A314-B806-B9EC-19A8B4EFB670}"/>
              </a:ext>
            </a:extLst>
          </p:cNvPr>
          <p:cNvSpPr/>
          <p:nvPr/>
        </p:nvSpPr>
        <p:spPr>
          <a:xfrm>
            <a:off x="7162800" y="4655651"/>
            <a:ext cx="3458019" cy="464813"/>
          </a:xfrm>
          <a:prstGeom prst="rect">
            <a:avLst/>
          </a:prstGeom>
          <a:solidFill>
            <a:srgbClr val="A4C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11">
            <a:extLst>
              <a:ext uri="{FF2B5EF4-FFF2-40B4-BE49-F238E27FC236}">
                <a16:creationId xmlns:a16="http://schemas.microsoft.com/office/drawing/2014/main" id="{89AEDE80-5A09-10BF-CECF-94972A7FEF8B}"/>
              </a:ext>
            </a:extLst>
          </p:cNvPr>
          <p:cNvSpPr/>
          <p:nvPr/>
        </p:nvSpPr>
        <p:spPr>
          <a:xfrm>
            <a:off x="1066800" y="4091060"/>
            <a:ext cx="9554019" cy="464813"/>
          </a:xfrm>
          <a:prstGeom prst="rect">
            <a:avLst/>
          </a:prstGeom>
          <a:solidFill>
            <a:srgbClr val="A4C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Google Shape;26;p1">
            <a:extLst>
              <a:ext uri="{FF2B5EF4-FFF2-40B4-BE49-F238E27FC236}">
                <a16:creationId xmlns:a16="http://schemas.microsoft.com/office/drawing/2014/main" id="{13E70CB5-9051-F14B-AB7F-B1A0A5380892}"/>
              </a:ext>
            </a:extLst>
          </p:cNvPr>
          <p:cNvSpPr txBox="1">
            <a:spLocks/>
          </p:cNvSpPr>
          <p:nvPr/>
        </p:nvSpPr>
        <p:spPr>
          <a:xfrm>
            <a:off x="512007" y="86990"/>
            <a:ext cx="12691986" cy="143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ar-AE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Damascus" pitchFamily="2" charset="-78"/>
                <a:ea typeface="Arial"/>
                <a:cs typeface="Damascus" pitchFamily="2" charset="-78"/>
                <a:sym typeface="Arial"/>
              </a:rPr>
              <a:t>الوقاية معًا من مقاومة </a:t>
            </a:r>
            <a:endParaRPr lang="en-US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  <a:cs typeface="Damascus" pitchFamily="2" charset="-78"/>
            </a:endParaRPr>
          </a:p>
        </p:txBody>
      </p:sp>
      <p:sp>
        <p:nvSpPr>
          <p:cNvPr id="16" name="Google Shape;27;p1">
            <a:extLst>
              <a:ext uri="{FF2B5EF4-FFF2-40B4-BE49-F238E27FC236}">
                <a16:creationId xmlns:a16="http://schemas.microsoft.com/office/drawing/2014/main" id="{C27A6026-C50F-AE4E-B9C2-02ED84B0F651}"/>
              </a:ext>
            </a:extLst>
          </p:cNvPr>
          <p:cNvSpPr txBox="1"/>
          <p:nvPr/>
        </p:nvSpPr>
        <p:spPr>
          <a:xfrm>
            <a:off x="1744390" y="1346116"/>
            <a:ext cx="10227220" cy="64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ar-AE" sz="6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sym typeface="Arial"/>
              </a:rPr>
              <a:t>مضادات الميكروبات </a:t>
            </a:r>
            <a:endParaRPr lang="en-US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A1FD0EF-C3B0-49CB-957B-42A8A62A8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89" y="12059176"/>
            <a:ext cx="3427268" cy="1443721"/>
          </a:xfrm>
          <a:prstGeom prst="rect">
            <a:avLst/>
          </a:prstGeom>
        </p:spPr>
      </p:pic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3D0BA9CD-CEC5-EF29-1D49-699DD15F8D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999" y="12206293"/>
            <a:ext cx="3930767" cy="1149488"/>
          </a:xfrm>
          <a:prstGeom prst="rect">
            <a:avLst/>
          </a:prstGeom>
        </p:spPr>
      </p:pic>
      <p:sp>
        <p:nvSpPr>
          <p:cNvPr id="4" name="Google Shape;32;p2">
            <a:extLst>
              <a:ext uri="{FF2B5EF4-FFF2-40B4-BE49-F238E27FC236}">
                <a16:creationId xmlns:a16="http://schemas.microsoft.com/office/drawing/2014/main" id="{9B3169E5-0F7D-10D6-AAA9-F016DAE3492D}"/>
              </a:ext>
            </a:extLst>
          </p:cNvPr>
          <p:cNvSpPr txBox="1">
            <a:spLocks/>
          </p:cNvSpPr>
          <p:nvPr/>
        </p:nvSpPr>
        <p:spPr>
          <a:xfrm>
            <a:off x="862025" y="4080957"/>
            <a:ext cx="9664856" cy="953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r">
              <a:buSzPts val="2800"/>
              <a:buFont typeface="Noto Sans"/>
              <a:buNone/>
            </a:pPr>
            <a:r>
              <a:rPr lang="ar-AE" sz="3400" b="0" dirty="0">
                <a:latin typeface="DAMASCUS SEMI" pitchFamily="2" charset="-78"/>
                <a:ea typeface="Noto Sans"/>
                <a:cs typeface="DAMASCUS SEMI" pitchFamily="2" charset="-78"/>
                <a:sym typeface="Noto Sans"/>
              </a:rPr>
              <a:t>واظِب على أخذ علاجك كاملًا لفيروس نقص المناعة البشرية للحد من العدوى المقاوِمة للأدوية.</a:t>
            </a:r>
          </a:p>
        </p:txBody>
      </p:sp>
      <p:sp>
        <p:nvSpPr>
          <p:cNvPr id="5" name="Google Shape;32;p2">
            <a:extLst>
              <a:ext uri="{FF2B5EF4-FFF2-40B4-BE49-F238E27FC236}">
                <a16:creationId xmlns:a16="http://schemas.microsoft.com/office/drawing/2014/main" id="{3D96CF96-FBC3-8645-F8E6-5CB8A8DAF4BA}"/>
              </a:ext>
            </a:extLst>
          </p:cNvPr>
          <p:cNvSpPr txBox="1">
            <a:spLocks/>
          </p:cNvSpPr>
          <p:nvPr/>
        </p:nvSpPr>
        <p:spPr>
          <a:xfrm>
            <a:off x="1205345" y="2632134"/>
            <a:ext cx="9276929" cy="1443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r">
              <a:buSzPts val="2800"/>
              <a:buFont typeface="Noto Sans"/>
              <a:buNone/>
            </a:pPr>
            <a:r>
              <a:rPr lang="ar-AE" sz="3300" b="0" dirty="0">
                <a:latin typeface="DAMASCUS SEMI" pitchFamily="2" charset="-78"/>
                <a:ea typeface="Noto Sans"/>
                <a:cs typeface="DAMASCUS SEMI" pitchFamily="2" charset="-78"/>
                <a:sym typeface="Noto Sans"/>
              </a:rPr>
              <a:t>وقْف علاج فيروس نقص المناعة البشرية يجعل الأدوية غير فعالة، ويصعِّب علاج فيروس نقص المناعة البشرية.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6;p1">
            <a:extLst>
              <a:ext uri="{FF2B5EF4-FFF2-40B4-BE49-F238E27FC236}">
                <a16:creationId xmlns:a16="http://schemas.microsoft.com/office/drawing/2014/main" id="{030E9033-B0DE-2140-AF5C-9EC58BE4C49B}"/>
              </a:ext>
            </a:extLst>
          </p:cNvPr>
          <p:cNvSpPr txBox="1">
            <a:spLocks/>
          </p:cNvSpPr>
          <p:nvPr/>
        </p:nvSpPr>
        <p:spPr>
          <a:xfrm>
            <a:off x="512007" y="86990"/>
            <a:ext cx="12691986" cy="143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ar-AE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Damascus" pitchFamily="2" charset="-78"/>
                <a:ea typeface="Arial"/>
                <a:cs typeface="Damascus" pitchFamily="2" charset="-78"/>
                <a:sym typeface="Arial"/>
              </a:rPr>
              <a:t>الوقاية معًا من مقاومة </a:t>
            </a:r>
            <a:endParaRPr lang="en-US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  <a:cs typeface="Damascus" pitchFamily="2" charset="-78"/>
            </a:endParaRPr>
          </a:p>
        </p:txBody>
      </p:sp>
      <p:sp>
        <p:nvSpPr>
          <p:cNvPr id="12" name="Google Shape;27;p1">
            <a:extLst>
              <a:ext uri="{FF2B5EF4-FFF2-40B4-BE49-F238E27FC236}">
                <a16:creationId xmlns:a16="http://schemas.microsoft.com/office/drawing/2014/main" id="{334D8F83-F1DE-4E48-9AE7-D7253CD756B0}"/>
              </a:ext>
            </a:extLst>
          </p:cNvPr>
          <p:cNvSpPr txBox="1"/>
          <p:nvPr/>
        </p:nvSpPr>
        <p:spPr>
          <a:xfrm>
            <a:off x="1744390" y="1346116"/>
            <a:ext cx="10227220" cy="64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ar-AE" sz="6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sym typeface="Arial"/>
              </a:rPr>
              <a:t>مضادات الميكروبات </a:t>
            </a:r>
            <a:endParaRPr lang="en-US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6317ADC-8CB7-0870-332C-FBED5C091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89" y="12059176"/>
            <a:ext cx="3427268" cy="1443721"/>
          </a:xfrm>
          <a:prstGeom prst="rect">
            <a:avLst/>
          </a:prstGeom>
        </p:spPr>
      </p:pic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A6E8EA15-3FDF-8ED9-EE47-250F304711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999" y="12206293"/>
            <a:ext cx="3930767" cy="1149488"/>
          </a:xfrm>
          <a:prstGeom prst="rect">
            <a:avLst/>
          </a:prstGeom>
        </p:spPr>
      </p:pic>
      <p:sp>
        <p:nvSpPr>
          <p:cNvPr id="4" name="Google Shape;32;p2">
            <a:extLst>
              <a:ext uri="{FF2B5EF4-FFF2-40B4-BE49-F238E27FC236}">
                <a16:creationId xmlns:a16="http://schemas.microsoft.com/office/drawing/2014/main" id="{9C0F792C-2494-2774-69F9-85E62E57DB9F}"/>
              </a:ext>
            </a:extLst>
          </p:cNvPr>
          <p:cNvSpPr txBox="1">
            <a:spLocks/>
          </p:cNvSpPr>
          <p:nvPr/>
        </p:nvSpPr>
        <p:spPr>
          <a:xfrm>
            <a:off x="1884218" y="2913601"/>
            <a:ext cx="9346201" cy="1443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r">
              <a:lnSpc>
                <a:spcPts val="4200"/>
              </a:lnSpc>
              <a:buSzPts val="2800"/>
              <a:buFont typeface="Noto Sans"/>
              <a:buNone/>
            </a:pPr>
            <a:r>
              <a:rPr lang="ar-AE" sz="3300" b="0" dirty="0">
                <a:solidFill>
                  <a:schemeClr val="bg1"/>
                </a:solidFill>
                <a:latin typeface="DAMASCUS SEMI" pitchFamily="2" charset="-78"/>
                <a:ea typeface="Noto Sans"/>
                <a:cs typeface="DAMASCUS SEMI" pitchFamily="2" charset="-78"/>
                <a:sym typeface="Noto Sans"/>
              </a:rPr>
              <a:t>تتزايد مقاومة الأدوية في حالات العدوى بعد الجراحة، وهو ما يزيد من خطورة العمليات الجراحية، مثل العمليات القيصرية، </a:t>
            </a:r>
            <a:endParaRPr lang="hr-HR" sz="3300" b="0" dirty="0">
              <a:solidFill>
                <a:schemeClr val="bg1"/>
              </a:solidFill>
              <a:latin typeface="DAMASCUS SEMI" pitchFamily="2" charset="-78"/>
              <a:ea typeface="Noto Sans"/>
              <a:cs typeface="DAMASCUS SEMI" pitchFamily="2" charset="-78"/>
              <a:sym typeface="Noto Sans"/>
            </a:endParaRPr>
          </a:p>
          <a:p>
            <a:pPr marL="0" indent="0" algn="r">
              <a:lnSpc>
                <a:spcPts val="4200"/>
              </a:lnSpc>
              <a:buSzPts val="2800"/>
              <a:buFont typeface="Noto Sans"/>
              <a:buNone/>
            </a:pPr>
            <a:r>
              <a:rPr lang="ar-AE" sz="3300" b="0" dirty="0">
                <a:solidFill>
                  <a:schemeClr val="bg1"/>
                </a:solidFill>
                <a:latin typeface="DAMASCUS SEMI" pitchFamily="2" charset="-78"/>
                <a:ea typeface="Noto Sans"/>
                <a:cs typeface="DAMASCUS SEMI" pitchFamily="2" charset="-78"/>
                <a:sym typeface="Noto Sans"/>
              </a:rPr>
              <a:t>وزرع الأعضاء، واستبدال المفاصل.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11">
            <a:extLst>
              <a:ext uri="{FF2B5EF4-FFF2-40B4-BE49-F238E27FC236}">
                <a16:creationId xmlns:a16="http://schemas.microsoft.com/office/drawing/2014/main" id="{0343B2DE-DCAE-228F-9E91-290132774CB4}"/>
              </a:ext>
            </a:extLst>
          </p:cNvPr>
          <p:cNvSpPr/>
          <p:nvPr/>
        </p:nvSpPr>
        <p:spPr>
          <a:xfrm>
            <a:off x="9642763" y="5148460"/>
            <a:ext cx="2521527" cy="464813"/>
          </a:xfrm>
          <a:prstGeom prst="rect">
            <a:avLst/>
          </a:prstGeom>
          <a:solidFill>
            <a:srgbClr val="A0A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1B49405-1BCE-8648-AE32-476EABC65774}"/>
              </a:ext>
            </a:extLst>
          </p:cNvPr>
          <p:cNvSpPr/>
          <p:nvPr/>
        </p:nvSpPr>
        <p:spPr>
          <a:xfrm>
            <a:off x="1744391" y="4595302"/>
            <a:ext cx="10419900" cy="464813"/>
          </a:xfrm>
          <a:prstGeom prst="rect">
            <a:avLst/>
          </a:prstGeom>
          <a:solidFill>
            <a:srgbClr val="A0A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2BFAEEC-D623-0E4A-923E-87AA09931153}"/>
              </a:ext>
            </a:extLst>
          </p:cNvPr>
          <p:cNvSpPr/>
          <p:nvPr/>
        </p:nvSpPr>
        <p:spPr>
          <a:xfrm>
            <a:off x="2456040" y="4042144"/>
            <a:ext cx="9708251" cy="464813"/>
          </a:xfrm>
          <a:prstGeom prst="rect">
            <a:avLst/>
          </a:prstGeom>
          <a:solidFill>
            <a:srgbClr val="A0A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Google Shape;26;p1">
            <a:extLst>
              <a:ext uri="{FF2B5EF4-FFF2-40B4-BE49-F238E27FC236}">
                <a16:creationId xmlns:a16="http://schemas.microsoft.com/office/drawing/2014/main" id="{812F3D81-6AF3-9C45-B4B9-26903E93E580}"/>
              </a:ext>
            </a:extLst>
          </p:cNvPr>
          <p:cNvSpPr txBox="1">
            <a:spLocks/>
          </p:cNvSpPr>
          <p:nvPr/>
        </p:nvSpPr>
        <p:spPr>
          <a:xfrm>
            <a:off x="512007" y="86990"/>
            <a:ext cx="12691986" cy="143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ar-AE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Damascus" pitchFamily="2" charset="-78"/>
                <a:ea typeface="Arial"/>
                <a:cs typeface="Damascus" pitchFamily="2" charset="-78"/>
                <a:sym typeface="Arial"/>
              </a:rPr>
              <a:t>الوقاية معًا من مقاومة </a:t>
            </a:r>
            <a:endParaRPr lang="en-US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  <a:cs typeface="Damascus" pitchFamily="2" charset="-78"/>
            </a:endParaRPr>
          </a:p>
        </p:txBody>
      </p:sp>
      <p:sp>
        <p:nvSpPr>
          <p:cNvPr id="15" name="Google Shape;27;p1">
            <a:extLst>
              <a:ext uri="{FF2B5EF4-FFF2-40B4-BE49-F238E27FC236}">
                <a16:creationId xmlns:a16="http://schemas.microsoft.com/office/drawing/2014/main" id="{6421398C-1380-4E4C-A077-579A20209B46}"/>
              </a:ext>
            </a:extLst>
          </p:cNvPr>
          <p:cNvSpPr txBox="1"/>
          <p:nvPr/>
        </p:nvSpPr>
        <p:spPr>
          <a:xfrm>
            <a:off x="1744390" y="1346116"/>
            <a:ext cx="10227220" cy="64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ar-AE" sz="6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sym typeface="Arial"/>
              </a:rPr>
              <a:t>مضادات الميكروبات </a:t>
            </a:r>
            <a:endParaRPr lang="en-US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51A7895-35F5-B723-1E2D-419DD9DE4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89" y="12059176"/>
            <a:ext cx="3427268" cy="1443721"/>
          </a:xfrm>
          <a:prstGeom prst="rect">
            <a:avLst/>
          </a:prstGeom>
        </p:spPr>
      </p:pic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752E49C9-0981-E8FF-C825-110662A4F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999" y="12206293"/>
            <a:ext cx="3930767" cy="1149488"/>
          </a:xfrm>
          <a:prstGeom prst="rect">
            <a:avLst/>
          </a:prstGeom>
        </p:spPr>
      </p:pic>
      <p:sp>
        <p:nvSpPr>
          <p:cNvPr id="4" name="Google Shape;32;p2">
            <a:extLst>
              <a:ext uri="{FF2B5EF4-FFF2-40B4-BE49-F238E27FC236}">
                <a16:creationId xmlns:a16="http://schemas.microsoft.com/office/drawing/2014/main" id="{F111CC68-C75E-2C95-EC9D-7283248EE555}"/>
              </a:ext>
            </a:extLst>
          </p:cNvPr>
          <p:cNvSpPr txBox="1">
            <a:spLocks/>
          </p:cNvSpPr>
          <p:nvPr/>
        </p:nvSpPr>
        <p:spPr>
          <a:xfrm>
            <a:off x="2104109" y="2945459"/>
            <a:ext cx="9943624" cy="1030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r">
              <a:lnSpc>
                <a:spcPts val="4200"/>
              </a:lnSpc>
              <a:buSzPts val="2800"/>
              <a:buFont typeface="Noto Sans"/>
              <a:buNone/>
            </a:pPr>
            <a:r>
              <a:rPr lang="ar-AE" sz="3300" b="0" dirty="0">
                <a:solidFill>
                  <a:schemeClr val="bg1"/>
                </a:solidFill>
                <a:latin typeface="DAMASCUS SEMI" pitchFamily="2" charset="-78"/>
                <a:ea typeface="Noto Sans"/>
                <a:cs typeface="DAMASCUS SEMI" pitchFamily="2" charset="-78"/>
                <a:sym typeface="Noto Sans"/>
              </a:rPr>
              <a:t>تصعِّب مقاومة الأدوية علاج الأمراض المنقولة جنسيًّا، لذلك احرص على تعزيز أمانك أثناء ممارسة الجنس.</a:t>
            </a:r>
          </a:p>
        </p:txBody>
      </p:sp>
      <p:sp>
        <p:nvSpPr>
          <p:cNvPr id="7" name="Google Shape;32;p2">
            <a:extLst>
              <a:ext uri="{FF2B5EF4-FFF2-40B4-BE49-F238E27FC236}">
                <a16:creationId xmlns:a16="http://schemas.microsoft.com/office/drawing/2014/main" id="{BBF7B78C-8782-AD1A-8B40-393F7117DDC8}"/>
              </a:ext>
            </a:extLst>
          </p:cNvPr>
          <p:cNvSpPr txBox="1">
            <a:spLocks/>
          </p:cNvSpPr>
          <p:nvPr/>
        </p:nvSpPr>
        <p:spPr>
          <a:xfrm>
            <a:off x="1551709" y="4018186"/>
            <a:ext cx="10454459" cy="1030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r">
              <a:lnSpc>
                <a:spcPts val="4200"/>
              </a:lnSpc>
              <a:buSzPts val="2800"/>
              <a:buFont typeface="Noto Sans"/>
              <a:buNone/>
            </a:pPr>
            <a:r>
              <a:rPr lang="ar-AE" sz="3300" b="0" dirty="0">
                <a:solidFill>
                  <a:schemeClr val="bg1"/>
                </a:solidFill>
                <a:latin typeface="DAMASCUS SEMI" pitchFamily="2" charset="-78"/>
                <a:ea typeface="Noto Sans"/>
                <a:cs typeface="DAMASCUS SEMI" pitchFamily="2" charset="-78"/>
                <a:sym typeface="Noto Sans"/>
              </a:rPr>
              <a:t>إذا كنت تعتقد أنك مصاب بعدوى منقولة جنسيًّا، فلا تلجأ إلى العلاج</a:t>
            </a:r>
            <a:endParaRPr lang="hr-HR" sz="3300" b="0" dirty="0">
              <a:solidFill>
                <a:schemeClr val="bg1"/>
              </a:solidFill>
              <a:latin typeface="DAMASCUS SEMI" pitchFamily="2" charset="-78"/>
              <a:ea typeface="Noto Sans"/>
              <a:cs typeface="DAMASCUS SEMI" pitchFamily="2" charset="-78"/>
              <a:sym typeface="Noto Sans"/>
            </a:endParaRPr>
          </a:p>
          <a:p>
            <a:pPr marL="0" indent="0" algn="r">
              <a:lnSpc>
                <a:spcPts val="4200"/>
              </a:lnSpc>
              <a:buSzPts val="2800"/>
              <a:buFont typeface="Noto Sans"/>
              <a:buNone/>
            </a:pPr>
            <a:r>
              <a:rPr lang="ar-AE" sz="3300" b="0" dirty="0">
                <a:solidFill>
                  <a:schemeClr val="bg1"/>
                </a:solidFill>
                <a:latin typeface="DAMASCUS SEMI" pitchFamily="2" charset="-78"/>
                <a:ea typeface="Noto Sans"/>
                <a:cs typeface="DAMASCUS SEMI" pitchFamily="2" charset="-78"/>
                <a:sym typeface="Noto Sans"/>
              </a:rPr>
              <a:t> الذاتي. والتمِس خدمات مسؤول الرعاية الصحية للحصول على التشخيص الدقيق والعلاج.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564</Words>
  <Application>Microsoft Macintosh PowerPoint</Application>
  <PresentationFormat>Custom</PresentationFormat>
  <Paragraphs>72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Damascus</vt:lpstr>
      <vt:lpstr>DAMASCUS SEMI</vt:lpstr>
      <vt:lpstr>Simplified Arabic</vt:lpstr>
      <vt:lpstr>DAMASCUS SEMI</vt:lpstr>
      <vt:lpstr>Archer Bold</vt:lpstr>
      <vt:lpstr>Helvetica Neue</vt:lpstr>
      <vt:lpstr>Noto Sans</vt:lpstr>
      <vt:lpstr>21_BasicWhite</vt:lpstr>
      <vt:lpstr>الوقاية معًا من مقاومة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PREVENTING ANTIMICROBIAL</dc:title>
  <cp:lastModifiedBy>Iva kvakic</cp:lastModifiedBy>
  <cp:revision>17</cp:revision>
  <dcterms:modified xsi:type="dcterms:W3CDTF">2022-10-28T08:39:50Z</dcterms:modified>
</cp:coreProperties>
</file>