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716000" cy="13716000"/>
  <p:notesSz cx="6858000" cy="9144000"/>
  <p:embeddedFontLst>
    <p:embeddedFont>
      <p:font typeface="Helvetica Neue" panose="02000503000000020004" pitchFamily="2" charset="0"/>
      <p:regular r:id="rId19"/>
      <p:bold r:id="rId20"/>
      <p:italic r:id="rId21"/>
      <p:boldItalic r:id="rId22"/>
    </p:embeddedFont>
    <p:embeddedFont>
      <p:font typeface="Noto Sans" panose="020B050204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gWFt1+ufqKfMSZ5EDyVZzmThk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54"/>
    <a:srgbClr val="A0A152"/>
    <a:srgbClr val="D5B661"/>
    <a:srgbClr val="A4C694"/>
    <a:srgbClr val="B7BBE3"/>
    <a:srgbClr val="D090CD"/>
    <a:srgbClr val="D0879F"/>
    <a:srgbClr val="FFD250"/>
    <a:srgbClr val="008AE2"/>
    <a:srgbClr val="00B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8"/>
    <p:restoredTop sz="94741"/>
  </p:normalViewPr>
  <p:slideViewPr>
    <p:cSldViewPr snapToGrid="0" snapToObjects="1">
      <p:cViewPr>
        <p:scale>
          <a:sx n="100" d="100"/>
          <a:sy n="100" d="100"/>
        </p:scale>
        <p:origin x="2280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-650082" y="2271711"/>
            <a:ext cx="15044740" cy="9010651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678656" y="7008017"/>
            <a:ext cx="12358689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679325" y="3622576"/>
            <a:ext cx="12357351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3"/>
          </p:nvPr>
        </p:nvSpPr>
        <p:spPr>
          <a:xfrm>
            <a:off x="678655" y="9530950"/>
            <a:ext cx="12358690" cy="62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2"/>
              <a:buFont typeface="Helvetica Neue"/>
              <a:buNone/>
              <a:defRPr sz="3672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FBC75-4F85-822D-BD8B-6268F8849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C40767F-9E51-5C44-8B60-39B5508C0779}"/>
              </a:ext>
            </a:extLst>
          </p:cNvPr>
          <p:cNvSpPr/>
          <p:nvPr/>
        </p:nvSpPr>
        <p:spPr>
          <a:xfrm>
            <a:off x="889522" y="2149947"/>
            <a:ext cx="8695398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2EDE0B7-F82F-B341-8F10-84B9916A7A79}"/>
              </a:ext>
            </a:extLst>
          </p:cNvPr>
          <p:cNvSpPr/>
          <p:nvPr/>
        </p:nvSpPr>
        <p:spPr>
          <a:xfrm>
            <a:off x="887507" y="2843630"/>
            <a:ext cx="8150168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Google Shape;23;p1"/>
          <p:cNvSpPr txBox="1">
            <a:spLocks noGrp="1"/>
          </p:cNvSpPr>
          <p:nvPr>
            <p:ph type="subTitle" idx="4294967295"/>
          </p:nvPr>
        </p:nvSpPr>
        <p:spPr>
          <a:xfrm>
            <a:off x="985160" y="1541145"/>
            <a:ext cx="10442818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000" b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服用抗生素、抗病毒药、抗真菌药和抗寄生虫药等</a:t>
            </a:r>
            <a:endParaRPr lang="es-ES" altLang="ja-JP" sz="3000" b="0" u="none" strike="noStrike" cap="none" dirty="0">
              <a:solidFill>
                <a:srgbClr val="000000"/>
              </a:solidFill>
              <a:latin typeface="Heiti TC Medium" pitchFamily="2" charset="-128"/>
              <a:ea typeface="Heiti TC Medium" pitchFamily="2" charset="-128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000" b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抗微生物药物时，务必向医务工作者寻求建议。</a:t>
            </a:r>
            <a:endParaRPr lang="es-ES" altLang="ja-JP" sz="3000" b="0" u="none" strike="noStrike" cap="none" dirty="0">
              <a:solidFill>
                <a:srgbClr val="000000"/>
              </a:solidFill>
              <a:latin typeface="Heiti TC Medium" pitchFamily="2" charset="-128"/>
              <a:ea typeface="Heiti TC Medium" pitchFamily="2" charset="-128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endParaRPr b="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6" name="Google Shape;26;p1"/>
          <p:cNvSpPr txBox="1">
            <a:spLocks noGrp="1"/>
          </p:cNvSpPr>
          <p:nvPr>
            <p:ph type="ctrTitle" idx="4294967295"/>
          </p:nvPr>
        </p:nvSpPr>
        <p:spPr>
          <a:xfrm>
            <a:off x="512007" y="38033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 u="none" strike="noStrike" cap="none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0FF54F9-E09A-CC48-A3D9-523DD4777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3">
            <a:extLst>
              <a:ext uri="{FF2B5EF4-FFF2-40B4-BE49-F238E27FC236}">
                <a16:creationId xmlns:a16="http://schemas.microsoft.com/office/drawing/2014/main" id="{74607098-8C41-7C61-24F1-39345D9796DA}"/>
              </a:ext>
            </a:extLst>
          </p:cNvPr>
          <p:cNvSpPr/>
          <p:nvPr/>
        </p:nvSpPr>
        <p:spPr>
          <a:xfrm>
            <a:off x="1031459" y="3822537"/>
            <a:ext cx="6220241" cy="511294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BFAEEC-D623-0E4A-923E-87AA09931153}"/>
              </a:ext>
            </a:extLst>
          </p:cNvPr>
          <p:cNvSpPr/>
          <p:nvPr/>
        </p:nvSpPr>
        <p:spPr>
          <a:xfrm>
            <a:off x="1031459" y="3226903"/>
            <a:ext cx="11986041" cy="511294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1CB23312-2CD0-824F-8C34-37EF9FE5E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9CC999-E97B-B45D-B73D-992EC460C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  <p:sp>
        <p:nvSpPr>
          <p:cNvPr id="4" name="Google Shape;102;p9">
            <a:extLst>
              <a:ext uri="{FF2B5EF4-FFF2-40B4-BE49-F238E27FC236}">
                <a16:creationId xmlns:a16="http://schemas.microsoft.com/office/drawing/2014/main" id="{31B454DB-012F-536B-5631-6D046F1E998C}"/>
              </a:ext>
            </a:extLst>
          </p:cNvPr>
          <p:cNvSpPr txBox="1">
            <a:spLocks/>
          </p:cNvSpPr>
          <p:nvPr/>
        </p:nvSpPr>
        <p:spPr>
          <a:xfrm>
            <a:off x="833386" y="2292026"/>
            <a:ext cx="12049228" cy="85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chemeClr val="bg1"/>
                </a:solidFill>
                <a:effectLst/>
                <a:latin typeface="Heiti TC Medium" pitchFamily="2" charset="-128"/>
                <a:ea typeface="Heiti TC Medium" pitchFamily="2" charset="-128"/>
              </a:rPr>
              <a:t>耐药性使性传播感染难以治疗，所以请采取安全的性行为。</a:t>
            </a:r>
            <a:endParaRPr lang="ja-JP" altLang="en-US" sz="3600" b="0">
              <a:solidFill>
                <a:schemeClr val="bg1"/>
              </a:solidFill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7" name="Google Shape;92;p8">
            <a:extLst>
              <a:ext uri="{FF2B5EF4-FFF2-40B4-BE49-F238E27FC236}">
                <a16:creationId xmlns:a16="http://schemas.microsoft.com/office/drawing/2014/main" id="{0C3CFF9C-606D-B466-2A81-3A7E9B186F44}"/>
              </a:ext>
            </a:extLst>
          </p:cNvPr>
          <p:cNvSpPr txBox="1">
            <a:spLocks/>
          </p:cNvSpPr>
          <p:nvPr/>
        </p:nvSpPr>
        <p:spPr>
          <a:xfrm>
            <a:off x="1031459" y="3180663"/>
            <a:ext cx="11986041" cy="113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SzPts val="3000"/>
              <a:buFont typeface="Noto Sans"/>
              <a:buNone/>
            </a:pPr>
            <a:r>
              <a:rPr lang="ja-JP" altLang="en-US" sz="3600" b="0">
                <a:solidFill>
                  <a:schemeClr val="bg1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如果认为自己受到性传播感染，不要自行用药。请向医务工作者寻求准确的诊断和治疗。</a:t>
            </a:r>
          </a:p>
          <a:p>
            <a:pPr marL="0" indent="0">
              <a:buSzPts val="3000"/>
              <a:buFont typeface="Noto Sans"/>
              <a:buNone/>
            </a:pPr>
            <a:endParaRPr lang="ja-JP" altLang="en-US" sz="3600" b="0">
              <a:solidFill>
                <a:schemeClr val="bg1"/>
              </a:solidFill>
              <a:latin typeface="Heiti TC Medium" pitchFamily="2" charset="-128"/>
              <a:ea typeface="Heiti TC Medium" pitchFamily="2" charset="-128"/>
              <a:cs typeface="Noto Sans"/>
              <a:sym typeface="Noto Sans"/>
            </a:endParaRPr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9895F6EF-A8DF-C391-2BD5-B5BEA64CC6A5}"/>
              </a:ext>
            </a:extLst>
          </p:cNvPr>
          <p:cNvSpPr txBox="1">
            <a:spLocks/>
          </p:cNvSpPr>
          <p:nvPr/>
        </p:nvSpPr>
        <p:spPr>
          <a:xfrm>
            <a:off x="280642" y="69437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2C62F8C-72FE-FC40-A052-97C262582D58}"/>
              </a:ext>
            </a:extLst>
          </p:cNvPr>
          <p:cNvSpPr/>
          <p:nvPr/>
        </p:nvSpPr>
        <p:spPr>
          <a:xfrm>
            <a:off x="8738424" y="4285382"/>
            <a:ext cx="3237675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9546EA2-0F96-AC4B-81FE-63C2F66915FF}"/>
              </a:ext>
            </a:extLst>
          </p:cNvPr>
          <p:cNvSpPr/>
          <p:nvPr/>
        </p:nvSpPr>
        <p:spPr>
          <a:xfrm>
            <a:off x="8738424" y="4836049"/>
            <a:ext cx="1916875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59F92E-094D-A642-A7E5-EC3C68344D9B}"/>
              </a:ext>
            </a:extLst>
          </p:cNvPr>
          <p:cNvSpPr/>
          <p:nvPr/>
        </p:nvSpPr>
        <p:spPr>
          <a:xfrm>
            <a:off x="8738424" y="5409582"/>
            <a:ext cx="3364675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2C33F8A-0D32-E349-8BF5-618B6791BED7}"/>
              </a:ext>
            </a:extLst>
          </p:cNvPr>
          <p:cNvSpPr/>
          <p:nvPr/>
        </p:nvSpPr>
        <p:spPr>
          <a:xfrm>
            <a:off x="8738424" y="5944118"/>
            <a:ext cx="2259775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F6DB5-B850-B6A3-A175-C06D8850B5F1}"/>
              </a:ext>
            </a:extLst>
          </p:cNvPr>
          <p:cNvSpPr txBox="1"/>
          <p:nvPr/>
        </p:nvSpPr>
        <p:spPr>
          <a:xfrm>
            <a:off x="8719372" y="4170330"/>
            <a:ext cx="35996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加大监管和执法力度有助</a:t>
            </a:r>
            <a:endParaRPr lang="hr-HR" altLang="ja-JP" sz="3600" b="0" i="0" u="none" strike="noStrike" dirty="0">
              <a:solidFill>
                <a:srgbClr val="000000"/>
              </a:solidFill>
              <a:effectLst/>
              <a:latin typeface="Heiti TC Medium" pitchFamily="2" charset="-128"/>
              <a:ea typeface="Heiti TC Medium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于向所有人提供优质药物。</a:t>
            </a:r>
          </a:p>
        </p:txBody>
      </p:sp>
      <p:pic>
        <p:nvPicPr>
          <p:cNvPr id="18" name="Imagen 17" descr="Texto&#10;&#10;Descripción generada automáticamente">
            <a:extLst>
              <a:ext uri="{FF2B5EF4-FFF2-40B4-BE49-F238E27FC236}">
                <a16:creationId xmlns:a16="http://schemas.microsoft.com/office/drawing/2014/main" id="{A811667C-1320-2F43-9562-7CAA19E7B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9CFE96-D692-9220-BDA9-4DF6B0B0D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07E4A-B673-7ACC-C2DE-251A08717081}"/>
              </a:ext>
            </a:extLst>
          </p:cNvPr>
          <p:cNvSpPr txBox="1"/>
          <p:nvPr/>
        </p:nvSpPr>
        <p:spPr>
          <a:xfrm>
            <a:off x="8719373" y="2800359"/>
            <a:ext cx="35996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伪劣药物会加剧耐药性。</a:t>
            </a:r>
            <a:endParaRPr lang="ja-JP" altLang="en-US" sz="3600" b="0"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9" name="Google Shape;26;p1">
            <a:extLst>
              <a:ext uri="{FF2B5EF4-FFF2-40B4-BE49-F238E27FC236}">
                <a16:creationId xmlns:a16="http://schemas.microsoft.com/office/drawing/2014/main" id="{A163980B-C292-180C-AA26-E6ECA834E006}"/>
              </a:ext>
            </a:extLst>
          </p:cNvPr>
          <p:cNvSpPr txBox="1">
            <a:spLocks/>
          </p:cNvSpPr>
          <p:nvPr/>
        </p:nvSpPr>
        <p:spPr>
          <a:xfrm>
            <a:off x="280642" y="69437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2A4684-7723-224F-A205-0EAB927D13E9}"/>
              </a:ext>
            </a:extLst>
          </p:cNvPr>
          <p:cNvSpPr/>
          <p:nvPr/>
        </p:nvSpPr>
        <p:spPr>
          <a:xfrm>
            <a:off x="8611169" y="3683000"/>
            <a:ext cx="3263332" cy="46002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F4EA506-F7A7-784F-9190-AB58D6B434E0}"/>
              </a:ext>
            </a:extLst>
          </p:cNvPr>
          <p:cNvSpPr/>
          <p:nvPr/>
        </p:nvSpPr>
        <p:spPr>
          <a:xfrm>
            <a:off x="8611169" y="4255045"/>
            <a:ext cx="3228035" cy="46002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1F782D-68A6-844A-B1E7-F413E4804B01}"/>
              </a:ext>
            </a:extLst>
          </p:cNvPr>
          <p:cNvSpPr/>
          <p:nvPr/>
        </p:nvSpPr>
        <p:spPr>
          <a:xfrm>
            <a:off x="8611169" y="4811811"/>
            <a:ext cx="2221931" cy="46002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C2DC0-9336-850F-145B-B538DBBE5356}"/>
              </a:ext>
            </a:extLst>
          </p:cNvPr>
          <p:cNvSpPr txBox="1"/>
          <p:nvPr/>
        </p:nvSpPr>
        <p:spPr>
          <a:xfrm>
            <a:off x="8531599" y="3570890"/>
            <a:ext cx="37112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为减少耐药结核病，请坚持完成整个治疗。</a:t>
            </a:r>
          </a:p>
        </p:txBody>
      </p:sp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3D03E637-E45D-0746-848D-1E1C3417E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CD78A-8F75-BC2B-9AEB-65F48F31DAD4}"/>
              </a:ext>
            </a:extLst>
          </p:cNvPr>
          <p:cNvSpPr txBox="1"/>
          <p:nvPr/>
        </p:nvSpPr>
        <p:spPr>
          <a:xfrm>
            <a:off x="8554764" y="2196983"/>
            <a:ext cx="3967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耐药性加大了结核病的治疗难度。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9445D-0B62-97B4-03D3-2B0F77C22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  <p:sp>
        <p:nvSpPr>
          <p:cNvPr id="7" name="Google Shape;26;p1">
            <a:extLst>
              <a:ext uri="{FF2B5EF4-FFF2-40B4-BE49-F238E27FC236}">
                <a16:creationId xmlns:a16="http://schemas.microsoft.com/office/drawing/2014/main" id="{145B4DDF-82D4-3E86-8611-E60C13B0B316}"/>
              </a:ext>
            </a:extLst>
          </p:cNvPr>
          <p:cNvSpPr txBox="1">
            <a:spLocks/>
          </p:cNvSpPr>
          <p:nvPr/>
        </p:nvSpPr>
        <p:spPr>
          <a:xfrm>
            <a:off x="280642" y="69437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2C892740-3BCF-3D40-BF68-96E432BAC5FF}"/>
              </a:ext>
            </a:extLst>
          </p:cNvPr>
          <p:cNvSpPr/>
          <p:nvPr/>
        </p:nvSpPr>
        <p:spPr>
          <a:xfrm>
            <a:off x="8087151" y="2412990"/>
            <a:ext cx="5116842" cy="47729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0C5D101-8C74-AE4C-883C-F33BA737381A}"/>
              </a:ext>
            </a:extLst>
          </p:cNvPr>
          <p:cNvSpPr/>
          <p:nvPr/>
        </p:nvSpPr>
        <p:spPr>
          <a:xfrm>
            <a:off x="8087151" y="2987754"/>
            <a:ext cx="4523949" cy="47729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 descr="Texto&#10;&#10;Descripción generada automáticamente">
            <a:extLst>
              <a:ext uri="{FF2B5EF4-FFF2-40B4-BE49-F238E27FC236}">
                <a16:creationId xmlns:a16="http://schemas.microsoft.com/office/drawing/2014/main" id="{3004E9E0-8325-F645-B7E8-6F93CE259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FD72A-C03A-1D68-68C5-D9290B6E5022}"/>
              </a:ext>
            </a:extLst>
          </p:cNvPr>
          <p:cNvSpPr txBox="1"/>
          <p:nvPr/>
        </p:nvSpPr>
        <p:spPr>
          <a:xfrm>
            <a:off x="8030207" y="2315520"/>
            <a:ext cx="52611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要保持抗微生物药物的有效性，必须正确使用：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A0C22-6048-9CCE-73DC-156C7811D376}"/>
              </a:ext>
            </a:extLst>
          </p:cNvPr>
          <p:cNvSpPr txBox="1"/>
          <p:nvPr/>
        </p:nvSpPr>
        <p:spPr>
          <a:xfrm>
            <a:off x="8030207" y="3725373"/>
            <a:ext cx="52611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3000" b="0" i="0" u="none" strike="noStrike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&gt;</a:t>
            </a:r>
            <a:r>
              <a:rPr lang="ja-JP" altLang="en-US" sz="30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只可在有处方的情况下服用这类药物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B3F32-D43F-9C80-09F4-625C257820C7}"/>
              </a:ext>
            </a:extLst>
          </p:cNvPr>
          <p:cNvSpPr txBox="1"/>
          <p:nvPr/>
        </p:nvSpPr>
        <p:spPr>
          <a:xfrm>
            <a:off x="8031850" y="4791837"/>
            <a:ext cx="5685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3000" b="0" i="0" u="none" strike="noStrike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&gt;</a:t>
            </a:r>
            <a:r>
              <a:rPr lang="ja-JP" altLang="en-US" sz="30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即使病情好转，也要继续遵循关于治疗剂量和持续时间的指</a:t>
            </a:r>
            <a:endParaRPr lang="ja-JP" altLang="en-US" sz="3000" b="0" i="0" u="none" strike="noStrike" dirty="0">
              <a:solidFill>
                <a:srgbClr val="000000"/>
              </a:solidFill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DBDAD-A8A2-4489-D24C-8198A750B488}"/>
              </a:ext>
            </a:extLst>
          </p:cNvPr>
          <p:cNvSpPr txBox="1"/>
          <p:nvPr/>
        </p:nvSpPr>
        <p:spPr>
          <a:xfrm>
            <a:off x="8030206" y="5944163"/>
            <a:ext cx="5431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3000" b="0" i="0" u="none" strike="noStrike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&gt;</a:t>
            </a:r>
            <a:r>
              <a:rPr lang="ja-JP" altLang="en-US" sz="30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不要分享或使用剩余的抗微生物药物</a:t>
            </a:r>
            <a:endParaRPr lang="ja-JP" altLang="en-US" sz="3000" b="0" i="0" u="none" strike="noStrike" dirty="0">
              <a:solidFill>
                <a:srgbClr val="000000"/>
              </a:solidFill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EF2B7-C3FF-384F-3E9C-DB859657E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  <p:sp>
        <p:nvSpPr>
          <p:cNvPr id="9" name="Google Shape;26;p1">
            <a:extLst>
              <a:ext uri="{FF2B5EF4-FFF2-40B4-BE49-F238E27FC236}">
                <a16:creationId xmlns:a16="http://schemas.microsoft.com/office/drawing/2014/main" id="{035F60AF-200F-459F-60FB-01AE882DB6E1}"/>
              </a:ext>
            </a:extLst>
          </p:cNvPr>
          <p:cNvSpPr txBox="1">
            <a:spLocks/>
          </p:cNvSpPr>
          <p:nvPr/>
        </p:nvSpPr>
        <p:spPr>
          <a:xfrm>
            <a:off x="280642" y="69437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E2E9F35-92CF-1545-9696-7A35F7905558}"/>
              </a:ext>
            </a:extLst>
          </p:cNvPr>
          <p:cNvSpPr/>
          <p:nvPr/>
        </p:nvSpPr>
        <p:spPr>
          <a:xfrm>
            <a:off x="4643344" y="4282123"/>
            <a:ext cx="7705961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1445EE20-7982-224C-8CD7-713F41FB9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755317-B0D4-6B09-EE98-EF135604A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735A0E-B6CF-B8FF-C3C4-BB880A140D95}"/>
              </a:ext>
            </a:extLst>
          </p:cNvPr>
          <p:cNvSpPr txBox="1"/>
          <p:nvPr/>
        </p:nvSpPr>
        <p:spPr>
          <a:xfrm>
            <a:off x="4536839" y="2688198"/>
            <a:ext cx="7473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每年大约有</a:t>
            </a:r>
            <a:r>
              <a:rPr lang="en-US" altLang="ja-JP" sz="3600" b="0" i="0" u="none" strike="noStrike" dirty="0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50</a:t>
            </a: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万人感染耐药结核病，加大了治疗难度。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109C6-1167-5924-8E7E-52A866EFB60E}"/>
              </a:ext>
            </a:extLst>
          </p:cNvPr>
          <p:cNvSpPr txBox="1"/>
          <p:nvPr/>
        </p:nvSpPr>
        <p:spPr>
          <a:xfrm>
            <a:off x="4536839" y="4164870"/>
            <a:ext cx="7705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为了减少耐药感染，请完成整个疗程。</a:t>
            </a:r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BF1FF3C3-22E0-AEEA-D91F-9224E047A919}"/>
              </a:ext>
            </a:extLst>
          </p:cNvPr>
          <p:cNvSpPr txBox="1">
            <a:spLocks/>
          </p:cNvSpPr>
          <p:nvPr/>
        </p:nvSpPr>
        <p:spPr>
          <a:xfrm>
            <a:off x="280642" y="69437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E6D5C13-ED0E-2B48-9C1F-7D5604C4F84F}"/>
              </a:ext>
            </a:extLst>
          </p:cNvPr>
          <p:cNvSpPr/>
          <p:nvPr/>
        </p:nvSpPr>
        <p:spPr>
          <a:xfrm>
            <a:off x="4247020" y="4078459"/>
            <a:ext cx="8148180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F35B61D-ECCF-FF49-8480-3039E4D7F5D3}"/>
              </a:ext>
            </a:extLst>
          </p:cNvPr>
          <p:cNvSpPr/>
          <p:nvPr/>
        </p:nvSpPr>
        <p:spPr>
          <a:xfrm>
            <a:off x="4247020" y="4650432"/>
            <a:ext cx="6433680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D6EC727A-53EE-EF4D-B250-C4C30CB2E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0F3EF2-9882-8CCB-C35B-801864F5E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42F413-7BAE-A8FC-2951-B0C200CEF14B}"/>
              </a:ext>
            </a:extLst>
          </p:cNvPr>
          <p:cNvSpPr txBox="1"/>
          <p:nvPr/>
        </p:nvSpPr>
        <p:spPr>
          <a:xfrm>
            <a:off x="4247020" y="2558777"/>
            <a:ext cx="78941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肠道蠕虫和疟疾等寄生虫感染的耐药性正在增加。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F9C78-2B13-BAE0-9775-9B82B3A13BCE}"/>
              </a:ext>
            </a:extLst>
          </p:cNvPr>
          <p:cNvSpPr txBox="1"/>
          <p:nvPr/>
        </p:nvSpPr>
        <p:spPr>
          <a:xfrm>
            <a:off x="4221620" y="3984487"/>
            <a:ext cx="8173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务必咨询医务工作者以获得准确的诊断，并按指示接受完整的治疗方案。</a:t>
            </a:r>
          </a:p>
        </p:txBody>
      </p:sp>
      <p:sp>
        <p:nvSpPr>
          <p:cNvPr id="7" name="Google Shape;26;p1">
            <a:extLst>
              <a:ext uri="{FF2B5EF4-FFF2-40B4-BE49-F238E27FC236}">
                <a16:creationId xmlns:a16="http://schemas.microsoft.com/office/drawing/2014/main" id="{4D094680-5F49-5AEC-BD16-F2EEF87E857E}"/>
              </a:ext>
            </a:extLst>
          </p:cNvPr>
          <p:cNvSpPr txBox="1">
            <a:spLocks/>
          </p:cNvSpPr>
          <p:nvPr/>
        </p:nvSpPr>
        <p:spPr>
          <a:xfrm>
            <a:off x="280642" y="69437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0">
            <a:extLst>
              <a:ext uri="{FF2B5EF4-FFF2-40B4-BE49-F238E27FC236}">
                <a16:creationId xmlns:a16="http://schemas.microsoft.com/office/drawing/2014/main" id="{C3F8F5D5-7AD3-E61D-62C5-F27541CDF78F}"/>
              </a:ext>
            </a:extLst>
          </p:cNvPr>
          <p:cNvSpPr/>
          <p:nvPr/>
        </p:nvSpPr>
        <p:spPr>
          <a:xfrm>
            <a:off x="4107320" y="4900822"/>
            <a:ext cx="6382880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CA35233-30EF-174A-B1B5-29D365B03CD3}"/>
              </a:ext>
            </a:extLst>
          </p:cNvPr>
          <p:cNvSpPr/>
          <p:nvPr/>
        </p:nvSpPr>
        <p:spPr>
          <a:xfrm>
            <a:off x="4094620" y="4342022"/>
            <a:ext cx="8351380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ECE5A1F4-D9FA-AB4E-84BF-1C85C9DF4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sp>
        <p:nvSpPr>
          <p:cNvPr id="9" name="Google Shape;26;p1">
            <a:extLst>
              <a:ext uri="{FF2B5EF4-FFF2-40B4-BE49-F238E27FC236}">
                <a16:creationId xmlns:a16="http://schemas.microsoft.com/office/drawing/2014/main" id="{F8EA46F0-2328-B24F-B063-63CC079C783D}"/>
              </a:ext>
            </a:extLst>
          </p:cNvPr>
          <p:cNvSpPr txBox="1">
            <a:spLocks/>
          </p:cNvSpPr>
          <p:nvPr/>
        </p:nvSpPr>
        <p:spPr>
          <a:xfrm>
            <a:off x="280642" y="69437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B4641-14CE-734D-3DC9-DFEF4A5F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A9B5B2-99F3-187F-44DE-C4BB3AE3EFF4}"/>
              </a:ext>
            </a:extLst>
          </p:cNvPr>
          <p:cNvSpPr txBox="1"/>
          <p:nvPr/>
        </p:nvSpPr>
        <p:spPr>
          <a:xfrm>
            <a:off x="4057006" y="2190851"/>
            <a:ext cx="87318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当细菌、病毒、真菌和寄生虫随时间推移发生变化，不再对药物产生反应时，便会出现抗微生物药物耐药性。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21AE0-1AD7-F5AF-7F76-49C05870F47F}"/>
              </a:ext>
            </a:extLst>
          </p:cNvPr>
          <p:cNvSpPr txBox="1"/>
          <p:nvPr/>
        </p:nvSpPr>
        <p:spPr>
          <a:xfrm>
            <a:off x="4057006" y="4247416"/>
            <a:ext cx="8731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请按照医务工作者的指示使用抗微生物药物，以保持这些药物的有效性。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98ACF019-0B95-6643-AF75-EC13F833563D}"/>
              </a:ext>
            </a:extLst>
          </p:cNvPr>
          <p:cNvSpPr/>
          <p:nvPr/>
        </p:nvSpPr>
        <p:spPr>
          <a:xfrm>
            <a:off x="1122102" y="3046602"/>
            <a:ext cx="2386642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9548B6-CCB8-0C4B-9DCA-C7C14FB0B558}"/>
              </a:ext>
            </a:extLst>
          </p:cNvPr>
          <p:cNvSpPr/>
          <p:nvPr/>
        </p:nvSpPr>
        <p:spPr>
          <a:xfrm>
            <a:off x="1122102" y="2454931"/>
            <a:ext cx="8064428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4294967295"/>
          </p:nvPr>
        </p:nvSpPr>
        <p:spPr>
          <a:xfrm>
            <a:off x="1202784" y="1720879"/>
            <a:ext cx="10442821" cy="170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ja-JP" altLang="es-ES" sz="2800" b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抗疟药物对抗击疟疾至关重要。</a:t>
            </a:r>
            <a:endParaRPr b="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1283466" y="2318354"/>
            <a:ext cx="7983746" cy="134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ja-JP" altLang="es-ES" sz="2800" i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为了防止产生耐药性，请完成医务人员开处的整个抗疟药物疗程</a:t>
            </a:r>
            <a:endParaRPr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A56C98D2-0F18-B44C-9E7A-A770FD446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sp>
        <p:nvSpPr>
          <p:cNvPr id="10" name="Google Shape;26;p1">
            <a:extLst>
              <a:ext uri="{FF2B5EF4-FFF2-40B4-BE49-F238E27FC236}">
                <a16:creationId xmlns:a16="http://schemas.microsoft.com/office/drawing/2014/main" id="{C70D2A1E-E36E-6F40-9EE3-E0C4F5373C68}"/>
              </a:ext>
            </a:extLst>
          </p:cNvPr>
          <p:cNvSpPr txBox="1">
            <a:spLocks/>
          </p:cNvSpPr>
          <p:nvPr/>
        </p:nvSpPr>
        <p:spPr>
          <a:xfrm>
            <a:off x="512007" y="38033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076FD-F7D3-FC57-FA56-61B6AB820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AB60A8B-0627-1C49-9E26-C461C6CBE7B6}"/>
              </a:ext>
            </a:extLst>
          </p:cNvPr>
          <p:cNvSpPr/>
          <p:nvPr/>
        </p:nvSpPr>
        <p:spPr>
          <a:xfrm>
            <a:off x="1163609" y="3257200"/>
            <a:ext cx="7087258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4294967295"/>
          </p:nvPr>
        </p:nvSpPr>
        <p:spPr>
          <a:xfrm>
            <a:off x="1277237" y="2039035"/>
            <a:ext cx="8696103" cy="217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000" b="0" i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抗微生物药物耐药性会导致住院时间延长、医疗费用增加和死亡率升高。</a:t>
            </a:r>
            <a:endParaRPr b="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1277238" y="3257200"/>
            <a:ext cx="6973628" cy="51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000" i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良好的手部卫生有助于限制感染的传播。</a:t>
            </a:r>
            <a:endParaRPr lang="ja-JP" altLang="es-ES" sz="3000" i="0" u="none" strike="noStrike" cap="none" dirty="0">
              <a:solidFill>
                <a:srgbClr val="000000"/>
              </a:solidFill>
              <a:latin typeface="Heiti TC Medium" pitchFamily="2" charset="-128"/>
              <a:ea typeface="Heiti TC Medium" pitchFamily="2" charset="-128"/>
              <a:cs typeface="Noto Sans"/>
              <a:sym typeface="Noto Sans"/>
            </a:endParaRPr>
          </a:p>
        </p:txBody>
      </p:sp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6EDB0025-62E6-2346-A1E7-9F1ADEC2C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sp>
        <p:nvSpPr>
          <p:cNvPr id="9" name="Google Shape;26;p1">
            <a:extLst>
              <a:ext uri="{FF2B5EF4-FFF2-40B4-BE49-F238E27FC236}">
                <a16:creationId xmlns:a16="http://schemas.microsoft.com/office/drawing/2014/main" id="{83B1B432-8790-7B4F-9B54-586DBE8F5971}"/>
              </a:ext>
            </a:extLst>
          </p:cNvPr>
          <p:cNvSpPr txBox="1">
            <a:spLocks/>
          </p:cNvSpPr>
          <p:nvPr/>
        </p:nvSpPr>
        <p:spPr>
          <a:xfrm>
            <a:off x="512007" y="38033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5F2EBD-BAE8-4CE6-8260-740307396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2653DC2-0430-2B42-ACDF-717D28B2D72E}"/>
              </a:ext>
            </a:extLst>
          </p:cNvPr>
          <p:cNvSpPr/>
          <p:nvPr/>
        </p:nvSpPr>
        <p:spPr>
          <a:xfrm>
            <a:off x="3607618" y="4154113"/>
            <a:ext cx="8263540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Google Shape;52;p4"/>
          <p:cNvSpPr txBox="1">
            <a:spLocks noGrp="1"/>
          </p:cNvSpPr>
          <p:nvPr>
            <p:ph type="subTitle" idx="4294967295"/>
          </p:nvPr>
        </p:nvSpPr>
        <p:spPr>
          <a:xfrm>
            <a:off x="3607618" y="2039035"/>
            <a:ext cx="7134439" cy="166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600" b="0" i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抗微生物药物可保护免疫系统不能充分发挥作用的脆弱人群，包括接受癌症治疗的人群。</a:t>
            </a:r>
            <a:endParaRPr sz="3600" b="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55" name="Google Shape;55;p4"/>
          <p:cNvSpPr txBox="1"/>
          <p:nvPr/>
        </p:nvSpPr>
        <p:spPr>
          <a:xfrm>
            <a:off x="3607618" y="3926802"/>
            <a:ext cx="8431982" cy="8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600" i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防止耐药性，以保持这些药物的有效性。</a:t>
            </a:r>
            <a:endParaRPr sz="3600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5CE855FB-AD44-A745-BBFF-53881A6D8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sp>
        <p:nvSpPr>
          <p:cNvPr id="10" name="Google Shape;26;p1">
            <a:extLst>
              <a:ext uri="{FF2B5EF4-FFF2-40B4-BE49-F238E27FC236}">
                <a16:creationId xmlns:a16="http://schemas.microsoft.com/office/drawing/2014/main" id="{6B3ED030-C3F4-0546-B1F0-4F1330D05516}"/>
              </a:ext>
            </a:extLst>
          </p:cNvPr>
          <p:cNvSpPr txBox="1">
            <a:spLocks/>
          </p:cNvSpPr>
          <p:nvPr/>
        </p:nvSpPr>
        <p:spPr>
          <a:xfrm>
            <a:off x="512007" y="38033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9A3DC-88BB-D979-1E25-A44A456AE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4B55DAB-95C1-C943-B379-2E44B05E169A}"/>
              </a:ext>
            </a:extLst>
          </p:cNvPr>
          <p:cNvSpPr/>
          <p:nvPr/>
        </p:nvSpPr>
        <p:spPr>
          <a:xfrm>
            <a:off x="3509456" y="2865691"/>
            <a:ext cx="8377743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6ACE745-DFE2-F741-8BD4-49658468E429}"/>
              </a:ext>
            </a:extLst>
          </p:cNvPr>
          <p:cNvSpPr/>
          <p:nvPr/>
        </p:nvSpPr>
        <p:spPr>
          <a:xfrm>
            <a:off x="3509456" y="3420806"/>
            <a:ext cx="4834444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4294967295"/>
          </p:nvPr>
        </p:nvSpPr>
        <p:spPr>
          <a:xfrm>
            <a:off x="3211092" y="1920133"/>
            <a:ext cx="10240216" cy="217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十分之一的患者在接受医护时遭到感染。</a:t>
            </a:r>
            <a:endParaRPr lang="ja-JP" altLang="en-US" sz="3600" b="0"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65" name="Google Shape;65;p5"/>
          <p:cNvSpPr txBox="1"/>
          <p:nvPr/>
        </p:nvSpPr>
        <p:spPr>
          <a:xfrm>
            <a:off x="3560257" y="2752365"/>
            <a:ext cx="8326943" cy="171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rgbClr val="000000"/>
                </a:solidFill>
                <a:effectLst/>
                <a:latin typeface="Heiti TC Medium" pitchFamily="2" charset="-128"/>
                <a:ea typeface="Heiti TC Medium" pitchFamily="2" charset="-128"/>
              </a:rPr>
              <a:t>医务工作者可通过保持手部、仪器和环境清洁来减少感染的传播。</a:t>
            </a:r>
            <a:endParaRPr lang="ja-JP" altLang="en-US" sz="3600" b="0">
              <a:effectLst/>
              <a:latin typeface="Heiti TC Medium" pitchFamily="2" charset="-128"/>
              <a:ea typeface="Heiti TC Medium" pitchFamily="2" charset="-128"/>
            </a:endParaRPr>
          </a:p>
          <a:p>
            <a:endParaRPr sz="3600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9EE9323C-B766-5C49-9245-15DB4AB03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sp>
        <p:nvSpPr>
          <p:cNvPr id="18" name="Google Shape;26;p1">
            <a:extLst>
              <a:ext uri="{FF2B5EF4-FFF2-40B4-BE49-F238E27FC236}">
                <a16:creationId xmlns:a16="http://schemas.microsoft.com/office/drawing/2014/main" id="{3E88C883-F7EE-994C-B086-600198F1C247}"/>
              </a:ext>
            </a:extLst>
          </p:cNvPr>
          <p:cNvSpPr txBox="1">
            <a:spLocks/>
          </p:cNvSpPr>
          <p:nvPr/>
        </p:nvSpPr>
        <p:spPr>
          <a:xfrm>
            <a:off x="264692" y="487284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652279-2B94-A618-6709-118F1752F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1D8644BD-B7EE-F74C-AEA8-15B4EE57B90C}"/>
              </a:ext>
            </a:extLst>
          </p:cNvPr>
          <p:cNvSpPr/>
          <p:nvPr/>
        </p:nvSpPr>
        <p:spPr>
          <a:xfrm>
            <a:off x="6684698" y="4000291"/>
            <a:ext cx="4881226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1CD10C-E8FB-0248-9D1A-7BCA9E8B8879}"/>
              </a:ext>
            </a:extLst>
          </p:cNvPr>
          <p:cNvSpPr/>
          <p:nvPr/>
        </p:nvSpPr>
        <p:spPr>
          <a:xfrm>
            <a:off x="6684698" y="4560307"/>
            <a:ext cx="4660062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54317A7-2CF5-474C-8079-BC54D68EF694}"/>
              </a:ext>
            </a:extLst>
          </p:cNvPr>
          <p:cNvSpPr/>
          <p:nvPr/>
        </p:nvSpPr>
        <p:spPr>
          <a:xfrm>
            <a:off x="6684697" y="5138591"/>
            <a:ext cx="2149337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Google Shape;72;p6"/>
          <p:cNvSpPr txBox="1">
            <a:spLocks noGrp="1"/>
          </p:cNvSpPr>
          <p:nvPr>
            <p:ph type="subTitle" idx="4294967295"/>
          </p:nvPr>
        </p:nvSpPr>
        <p:spPr>
          <a:xfrm>
            <a:off x="1737892" y="1787371"/>
            <a:ext cx="7847028" cy="165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200" b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在家庭和医疗卫生机构中获得安全的水、环境卫生和个人卫生（水卫项目）服务可以将治疗腹泻的抗生素使用率降低至多</a:t>
            </a:r>
            <a:r>
              <a:rPr lang="es-ES" altLang="ja-JP" sz="3200" b="0" u="none" strike="noStrike" cap="none" dirty="0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60%</a:t>
            </a:r>
            <a:r>
              <a:rPr lang="ja-JP" altLang="es-ES" sz="3200" b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。</a:t>
            </a:r>
            <a:endParaRPr sz="3200" b="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5" name="Google Shape;65;p5">
            <a:extLst>
              <a:ext uri="{FF2B5EF4-FFF2-40B4-BE49-F238E27FC236}">
                <a16:creationId xmlns:a16="http://schemas.microsoft.com/office/drawing/2014/main" id="{C8AF4837-375B-A449-9C58-F9C2292758CA}"/>
              </a:ext>
            </a:extLst>
          </p:cNvPr>
          <p:cNvSpPr txBox="1"/>
          <p:nvPr/>
        </p:nvSpPr>
        <p:spPr>
          <a:xfrm>
            <a:off x="6789054" y="4028853"/>
            <a:ext cx="4881226" cy="168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200" i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水卫项目有助于预防耐药感染，挽救生命，并减少医疗费用</a:t>
            </a:r>
            <a:r>
              <a:rPr lang="es-ES" altLang="ja-JP" sz="3200" i="0" u="none" strike="noStrike" cap="none" dirty="0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.</a:t>
            </a:r>
            <a:endParaRPr lang="es-ES" sz="3200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9B2F0700-8D1F-4B49-AE91-34243CA51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sp>
        <p:nvSpPr>
          <p:cNvPr id="20" name="Google Shape;26;p1">
            <a:extLst>
              <a:ext uri="{FF2B5EF4-FFF2-40B4-BE49-F238E27FC236}">
                <a16:creationId xmlns:a16="http://schemas.microsoft.com/office/drawing/2014/main" id="{FC2B9F83-32AC-6E4D-A680-8BE5164B058D}"/>
              </a:ext>
            </a:extLst>
          </p:cNvPr>
          <p:cNvSpPr txBox="1">
            <a:spLocks/>
          </p:cNvSpPr>
          <p:nvPr/>
        </p:nvSpPr>
        <p:spPr>
          <a:xfrm>
            <a:off x="512007" y="38033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56EEAE-EE0D-63EE-FADE-803CEC26C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1E66904-07D1-AA47-A053-0D6653E0AE09}"/>
              </a:ext>
            </a:extLst>
          </p:cNvPr>
          <p:cNvSpPr/>
          <p:nvPr/>
        </p:nvSpPr>
        <p:spPr>
          <a:xfrm>
            <a:off x="1507262" y="3193976"/>
            <a:ext cx="6237429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D58971-2856-7B42-A2BF-D3EB032482B1}"/>
              </a:ext>
            </a:extLst>
          </p:cNvPr>
          <p:cNvSpPr/>
          <p:nvPr/>
        </p:nvSpPr>
        <p:spPr>
          <a:xfrm>
            <a:off x="1507262" y="3748725"/>
            <a:ext cx="3224689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4294967295"/>
          </p:nvPr>
        </p:nvSpPr>
        <p:spPr>
          <a:xfrm>
            <a:off x="1551509" y="1891824"/>
            <a:ext cx="8324011" cy="117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200" b="0" i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在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COVID-19</a:t>
            </a:r>
            <a:r>
              <a:rPr lang="ja-JP" altLang="es-ES" sz="3200" b="0" i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期间确保持续提供基本卫生服务比以往任何时候都更加重要。</a:t>
            </a:r>
            <a:endParaRPr sz="3200" b="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85" name="Google Shape;85;p7"/>
          <p:cNvSpPr txBox="1"/>
          <p:nvPr/>
        </p:nvSpPr>
        <p:spPr>
          <a:xfrm>
            <a:off x="1558364" y="3193976"/>
            <a:ext cx="6347174" cy="119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200" i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请坚持结核病和艾滋病毒治疗，以防止产生耐药性。</a:t>
            </a:r>
            <a:endParaRPr sz="3200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FE23A9DE-A67C-8E45-9CF5-CDCDEF84D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sp>
        <p:nvSpPr>
          <p:cNvPr id="10" name="Google Shape;26;p1">
            <a:extLst>
              <a:ext uri="{FF2B5EF4-FFF2-40B4-BE49-F238E27FC236}">
                <a16:creationId xmlns:a16="http://schemas.microsoft.com/office/drawing/2014/main" id="{D14781DA-11BC-734A-918F-541BDFDE81D7}"/>
              </a:ext>
            </a:extLst>
          </p:cNvPr>
          <p:cNvSpPr txBox="1">
            <a:spLocks/>
          </p:cNvSpPr>
          <p:nvPr/>
        </p:nvSpPr>
        <p:spPr>
          <a:xfrm>
            <a:off x="512007" y="38033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CDEBA-96B8-9A1E-1920-300DDFB9B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71DA716-1D3C-6840-B18E-32D1A41693D1}"/>
              </a:ext>
            </a:extLst>
          </p:cNvPr>
          <p:cNvSpPr/>
          <p:nvPr/>
        </p:nvSpPr>
        <p:spPr>
          <a:xfrm>
            <a:off x="1424077" y="3724691"/>
            <a:ext cx="6809781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Google Shape;92;p8"/>
          <p:cNvSpPr txBox="1">
            <a:spLocks noGrp="1"/>
          </p:cNvSpPr>
          <p:nvPr>
            <p:ph type="subTitle" idx="4294967295"/>
          </p:nvPr>
        </p:nvSpPr>
        <p:spPr>
          <a:xfrm>
            <a:off x="1424077" y="2225861"/>
            <a:ext cx="6500723" cy="113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200" b="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中断艾滋病毒治疗会使药物无效，使艾滋病毒更难治疗。</a:t>
            </a:r>
            <a:endParaRPr sz="3200" b="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3" name="Google Shape;85;p7">
            <a:extLst>
              <a:ext uri="{FF2B5EF4-FFF2-40B4-BE49-F238E27FC236}">
                <a16:creationId xmlns:a16="http://schemas.microsoft.com/office/drawing/2014/main" id="{A3CDBE42-F8F7-7D41-8014-83228FF81A65}"/>
              </a:ext>
            </a:extLst>
          </p:cNvPr>
          <p:cNvSpPr txBox="1"/>
          <p:nvPr/>
        </p:nvSpPr>
        <p:spPr>
          <a:xfrm>
            <a:off x="1424077" y="3679707"/>
            <a:ext cx="6691947" cy="70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ja-JP" altLang="es-ES" sz="3200" u="none" strike="noStrike" cap="none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  <a:cs typeface="Noto Sans"/>
                <a:sym typeface="Noto Sans"/>
              </a:rPr>
              <a:t>请坚持艾滋病毒治疗，以减少耐药性。</a:t>
            </a:r>
            <a:endParaRPr lang="ja-JP" altLang="es-ES" sz="3200" u="none" strike="noStrike" cap="none" dirty="0">
              <a:solidFill>
                <a:srgbClr val="000000"/>
              </a:solidFill>
              <a:latin typeface="Heiti TC Medium" pitchFamily="2" charset="-128"/>
              <a:ea typeface="Heiti TC Medium" pitchFamily="2" charset="-128"/>
              <a:cs typeface="Noto Sans"/>
              <a:sym typeface="Noto Sans"/>
            </a:endParaRPr>
          </a:p>
        </p:txBody>
      </p:sp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9CAF5A36-DA16-034A-905F-C526F6CF0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BF6BB8-2327-91A5-C75F-42B620D73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646B1C3F-BFF0-572B-B15B-2224552208A7}"/>
              </a:ext>
            </a:extLst>
          </p:cNvPr>
          <p:cNvSpPr txBox="1">
            <a:spLocks/>
          </p:cNvSpPr>
          <p:nvPr/>
        </p:nvSpPr>
        <p:spPr>
          <a:xfrm>
            <a:off x="267942" y="429496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534BC58-A38A-964F-A246-616080349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9" y="12250886"/>
            <a:ext cx="4254002" cy="1118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A48B5C-E657-4F7B-00A2-D967CEFA9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920" y="12103657"/>
            <a:ext cx="3592972" cy="1371789"/>
          </a:xfrm>
          <a:prstGeom prst="rect">
            <a:avLst/>
          </a:prstGeom>
        </p:spPr>
      </p:pic>
      <p:sp>
        <p:nvSpPr>
          <p:cNvPr id="5" name="Google Shape;102;p9">
            <a:extLst>
              <a:ext uri="{FF2B5EF4-FFF2-40B4-BE49-F238E27FC236}">
                <a16:creationId xmlns:a16="http://schemas.microsoft.com/office/drawing/2014/main" id="{8985C0EC-FA73-EE19-37C9-94A5DC2D6E68}"/>
              </a:ext>
            </a:extLst>
          </p:cNvPr>
          <p:cNvSpPr txBox="1">
            <a:spLocks/>
          </p:cNvSpPr>
          <p:nvPr/>
        </p:nvSpPr>
        <p:spPr>
          <a:xfrm>
            <a:off x="1984272" y="2067417"/>
            <a:ext cx="9687028" cy="217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0" i="0" u="none" strike="noStrike">
                <a:solidFill>
                  <a:schemeClr val="bg1"/>
                </a:solidFill>
                <a:effectLst/>
                <a:latin typeface="Heiti TC Medium" pitchFamily="2" charset="-128"/>
                <a:ea typeface="Heiti TC Medium" pitchFamily="2" charset="-128"/>
              </a:rPr>
              <a:t>术后感染的耐药性正在增加，加大了包括剖腹产、器官移植和关节置换在内的手术风险。</a:t>
            </a:r>
            <a:endParaRPr lang="ja-JP" altLang="en-US" sz="3600" b="0">
              <a:solidFill>
                <a:schemeClr val="bg1"/>
              </a:solidFill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9" name="Google Shape;26;p1">
            <a:extLst>
              <a:ext uri="{FF2B5EF4-FFF2-40B4-BE49-F238E27FC236}">
                <a16:creationId xmlns:a16="http://schemas.microsoft.com/office/drawing/2014/main" id="{87FC306E-6FB9-152A-F878-A68DC4981816}"/>
              </a:ext>
            </a:extLst>
          </p:cNvPr>
          <p:cNvSpPr txBox="1">
            <a:spLocks/>
          </p:cNvSpPr>
          <p:nvPr/>
        </p:nvSpPr>
        <p:spPr>
          <a:xfrm>
            <a:off x="280642" y="694373"/>
            <a:ext cx="12691986" cy="143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ja-JP" altLang="es-ES" sz="6400" b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Heiti TC Medium" pitchFamily="2" charset="-128"/>
                <a:ea typeface="Heiti TC Medium" pitchFamily="2" charset="-128"/>
                <a:cs typeface="Arial"/>
                <a:sym typeface="Arial"/>
              </a:rPr>
              <a:t>齐心协力，预防抗微生物药物耐</a:t>
            </a:r>
            <a:endParaRPr lang="en-US" b="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Heiti TC Medium" pitchFamily="2" charset="-128"/>
              <a:ea typeface="Heiti TC Medium" pitchFamily="2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1069</Words>
  <Application>Microsoft Macintosh PowerPoint</Application>
  <PresentationFormat>Custom</PresentationFormat>
  <Paragraphs>50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Heiti TC Medium</vt:lpstr>
      <vt:lpstr>Helvetica Neue</vt:lpstr>
      <vt:lpstr>Noto Sans</vt:lpstr>
      <vt:lpstr>21_BasicWhite</vt:lpstr>
      <vt:lpstr>齐心协力，预防抗微生物药物耐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ANTIMICROBIAL</dc:title>
  <cp:lastModifiedBy>Iva kvakic</cp:lastModifiedBy>
  <cp:revision>25</cp:revision>
  <dcterms:modified xsi:type="dcterms:W3CDTF">2022-10-28T07:13:55Z</dcterms:modified>
</cp:coreProperties>
</file>