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13716000"/>
  <p:notesSz cx="6858000" cy="9144000"/>
  <p:embeddedFontLst>
    <p:embeddedFont>
      <p:font typeface="Archer Bold" pitchFamily="2" charset="0"/>
      <p:bold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WFt1+ufqKfMSZ5EDyVZzmTh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54"/>
    <a:srgbClr val="A0A152"/>
    <a:srgbClr val="D5B661"/>
    <a:srgbClr val="A4C694"/>
    <a:srgbClr val="B7BBE3"/>
    <a:srgbClr val="D090CD"/>
    <a:srgbClr val="D0879F"/>
    <a:srgbClr val="FFD250"/>
    <a:srgbClr val="008AE2"/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5"/>
    <p:restoredTop sz="94802"/>
  </p:normalViewPr>
  <p:slideViewPr>
    <p:cSldViewPr snapToGrid="0" snapToObjects="1">
      <p:cViewPr varScale="1">
        <p:scale>
          <a:sx n="102" d="100"/>
          <a:sy n="102" d="100"/>
        </p:scale>
        <p:origin x="47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-650082" y="2271711"/>
            <a:ext cx="15044740" cy="9010651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78656" y="7008017"/>
            <a:ext cx="12358689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679325" y="3622576"/>
            <a:ext cx="12357351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678655" y="9530950"/>
            <a:ext cx="12358690" cy="62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2"/>
              <a:buFont typeface="Helvetica Neue"/>
              <a:buNone/>
              <a:defRPr sz="3672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C40767F-9E51-5C44-8B60-39B5508C0779}"/>
              </a:ext>
            </a:extLst>
          </p:cNvPr>
          <p:cNvSpPr/>
          <p:nvPr/>
        </p:nvSpPr>
        <p:spPr>
          <a:xfrm>
            <a:off x="889521" y="2149947"/>
            <a:ext cx="10322857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2EDE0B7-F82F-B341-8F10-84B9916A7A79}"/>
              </a:ext>
            </a:extLst>
          </p:cNvPr>
          <p:cNvSpPr/>
          <p:nvPr/>
        </p:nvSpPr>
        <p:spPr>
          <a:xfrm>
            <a:off x="887506" y="2843630"/>
            <a:ext cx="10540472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A0491DB-CC09-0F45-B683-F052F60D1741}"/>
              </a:ext>
            </a:extLst>
          </p:cNvPr>
          <p:cNvSpPr/>
          <p:nvPr/>
        </p:nvSpPr>
        <p:spPr>
          <a:xfrm>
            <a:off x="889521" y="3521547"/>
            <a:ext cx="5968479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4294967295"/>
          </p:nvPr>
        </p:nvSpPr>
        <p:spPr>
          <a:xfrm>
            <a:off x="985160" y="1674076"/>
            <a:ext cx="10442818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Always get advice from a health worker when taking antimicrobial medicines such as antibiotics, antivirals, antifungals and </a:t>
            </a:r>
            <a:r>
              <a:rPr lang="en-US" sz="3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antiparasitics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dirty="0"/>
          </a:p>
        </p:txBody>
      </p:sp>
      <p:pic>
        <p:nvPicPr>
          <p:cNvPr id="25" name="Google Shape;25;p1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359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>
            <a:spLocks noGrp="1"/>
          </p:cNvSpPr>
          <p:nvPr>
            <p:ph type="ctrTitle" idx="4294967295"/>
          </p:nvPr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u="none" strike="noStrike" cap="none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 u="none" strike="noStrike" cap="none" dirty="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72098F-98FC-3B85-E41A-827912A5F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1B49405-1BCE-8648-AE32-476EABC65774}"/>
              </a:ext>
            </a:extLst>
          </p:cNvPr>
          <p:cNvSpPr/>
          <p:nvPr/>
        </p:nvSpPr>
        <p:spPr>
          <a:xfrm>
            <a:off x="2263359" y="3738197"/>
            <a:ext cx="9708251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BFAEEC-D623-0E4A-923E-87AA09931153}"/>
              </a:ext>
            </a:extLst>
          </p:cNvPr>
          <p:cNvSpPr/>
          <p:nvPr/>
        </p:nvSpPr>
        <p:spPr>
          <a:xfrm>
            <a:off x="2263359" y="4336074"/>
            <a:ext cx="9708251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4294967295"/>
          </p:nvPr>
        </p:nvSpPr>
        <p:spPr>
          <a:xfrm>
            <a:off x="2212872" y="2282388"/>
            <a:ext cx="10044600" cy="101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Drug resistance is making sexually transmitted infections  (STIs) challenging to treat so  practice safer sex. </a:t>
            </a:r>
            <a:endParaRPr/>
          </a:p>
        </p:txBody>
      </p:sp>
      <p:pic>
        <p:nvPicPr>
          <p:cNvPr id="113" name="Google Shape;113;p10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2263359" y="3620673"/>
            <a:ext cx="9943625" cy="130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"/>
              <a:buNone/>
            </a:pPr>
            <a:r>
              <a:rPr lang="en-US" sz="2700" b="1" i="0" u="none" strike="noStrike" cap="non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If you think you have an STI, do not self-medicate. See a health worker for an accurate diagnosis and treatment. </a:t>
            </a:r>
            <a:endParaRPr dirty="0"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4B42E845-A2BC-7D44-9473-336212BFB8E7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245A1209-A2F6-BD46-9A27-F148DCF56F16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B335029-08FB-64EC-8FB3-8E4E39262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2C62F8C-72FE-FC40-A052-97C262582D58}"/>
              </a:ext>
            </a:extLst>
          </p:cNvPr>
          <p:cNvSpPr/>
          <p:nvPr/>
        </p:nvSpPr>
        <p:spPr>
          <a:xfrm>
            <a:off x="8192558" y="4321111"/>
            <a:ext cx="4680223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4294967295"/>
          </p:nvPr>
        </p:nvSpPr>
        <p:spPr>
          <a:xfrm>
            <a:off x="8272628" y="2635953"/>
            <a:ext cx="5043823" cy="217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Substandard and falsified medicines contribute to antimicrobial resistance. </a:t>
            </a:r>
            <a:endParaRPr/>
          </a:p>
        </p:txBody>
      </p:sp>
      <p:pic>
        <p:nvPicPr>
          <p:cNvPr id="123" name="Google Shape;123;p11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2938904A-5E6A-2748-AA9C-9E84C1F031D0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0BA0F558-A187-904D-8B9A-4E3CCD214693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46EA2-0F96-AC4B-81FE-63C2F66915FF}"/>
              </a:ext>
            </a:extLst>
          </p:cNvPr>
          <p:cNvSpPr/>
          <p:nvPr/>
        </p:nvSpPr>
        <p:spPr>
          <a:xfrm>
            <a:off x="8192558" y="4868656"/>
            <a:ext cx="4302417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59F92E-094D-A642-A7E5-EC3C68344D9B}"/>
              </a:ext>
            </a:extLst>
          </p:cNvPr>
          <p:cNvSpPr/>
          <p:nvPr/>
        </p:nvSpPr>
        <p:spPr>
          <a:xfrm>
            <a:off x="8192559" y="5483019"/>
            <a:ext cx="386985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C33F8A-0D32-E349-8BF5-618B6791BED7}"/>
              </a:ext>
            </a:extLst>
          </p:cNvPr>
          <p:cNvSpPr/>
          <p:nvPr/>
        </p:nvSpPr>
        <p:spPr>
          <a:xfrm>
            <a:off x="8192559" y="6025944"/>
            <a:ext cx="322315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85;p7">
            <a:extLst>
              <a:ext uri="{FF2B5EF4-FFF2-40B4-BE49-F238E27FC236}">
                <a16:creationId xmlns:a16="http://schemas.microsoft.com/office/drawing/2014/main" id="{78527AE3-6C6E-044A-90E7-07B8D592C6E7}"/>
              </a:ext>
            </a:extLst>
          </p:cNvPr>
          <p:cNvSpPr txBox="1"/>
          <p:nvPr/>
        </p:nvSpPr>
        <p:spPr>
          <a:xfrm>
            <a:off x="8272628" y="4306693"/>
            <a:ext cx="5379872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Increased</a:t>
            </a:r>
            <a:r>
              <a:rPr lang="es-E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regulation</a:t>
            </a:r>
            <a:r>
              <a:rPr lang="es-E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enforcement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promotes</a:t>
            </a:r>
            <a:endParaRPr lang="es-ES" sz="2800" b="1" dirty="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availabilty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 of </a:t>
            </a: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quality</a:t>
            </a:r>
            <a:endParaRPr lang="es-ES" sz="2800" b="1" dirty="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medicines </a:t>
            </a: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for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all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28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46F7198-533E-7889-750E-313B1412B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2A4684-7723-224F-A205-0EAB927D13E9}"/>
              </a:ext>
            </a:extLst>
          </p:cNvPr>
          <p:cNvSpPr/>
          <p:nvPr/>
        </p:nvSpPr>
        <p:spPr>
          <a:xfrm>
            <a:off x="8257130" y="4490023"/>
            <a:ext cx="4317161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4EA506-F7A7-784F-9190-AB58D6B434E0}"/>
              </a:ext>
            </a:extLst>
          </p:cNvPr>
          <p:cNvSpPr/>
          <p:nvPr/>
        </p:nvSpPr>
        <p:spPr>
          <a:xfrm>
            <a:off x="8257130" y="5094457"/>
            <a:ext cx="3991697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1F782D-68A6-844A-B1E7-F413E4804B01}"/>
              </a:ext>
            </a:extLst>
          </p:cNvPr>
          <p:cNvSpPr/>
          <p:nvPr/>
        </p:nvSpPr>
        <p:spPr>
          <a:xfrm>
            <a:off x="8257131" y="5662728"/>
            <a:ext cx="4632294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Google Shape;131;p12"/>
          <p:cNvSpPr txBox="1">
            <a:spLocks noGrp="1"/>
          </p:cNvSpPr>
          <p:nvPr>
            <p:ph type="subTitle" idx="4294967295"/>
          </p:nvPr>
        </p:nvSpPr>
        <p:spPr>
          <a:xfrm>
            <a:off x="8272628" y="2674054"/>
            <a:ext cx="5043823" cy="143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lnSpcReduction="1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Drug resistance has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made tuberculosis (TB) harder to treat. </a:t>
            </a:r>
            <a:endParaRPr dirty="0"/>
          </a:p>
        </p:txBody>
      </p:sp>
      <p:pic>
        <p:nvPicPr>
          <p:cNvPr id="133" name="Google Shape;133;p12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481A518A-8404-F04B-B18C-A6DBA949F1AD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8" name="Google Shape;27;p1">
            <a:extLst>
              <a:ext uri="{FF2B5EF4-FFF2-40B4-BE49-F238E27FC236}">
                <a16:creationId xmlns:a16="http://schemas.microsoft.com/office/drawing/2014/main" id="{8121A872-12DB-6F48-91FA-DDD506C80CC1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2" name="Google Shape;85;p7">
            <a:extLst>
              <a:ext uri="{FF2B5EF4-FFF2-40B4-BE49-F238E27FC236}">
                <a16:creationId xmlns:a16="http://schemas.microsoft.com/office/drawing/2014/main" id="{3B21341D-BD5A-9E4C-B664-C2716B911B39}"/>
              </a:ext>
            </a:extLst>
          </p:cNvPr>
          <p:cNvSpPr txBox="1"/>
          <p:nvPr/>
        </p:nvSpPr>
        <p:spPr>
          <a:xfrm>
            <a:off x="8272628" y="4490023"/>
            <a:ext cx="5379872" cy="181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Continue</a:t>
            </a:r>
            <a:r>
              <a:rPr lang="es-E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and complete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your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 full </a:t>
            </a: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treatment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reduce </a:t>
            </a:r>
            <a:r>
              <a:rPr lang="es-ES" sz="2800" b="1" dirty="0" err="1">
                <a:latin typeface="Noto Sans"/>
                <a:ea typeface="Noto Sans"/>
                <a:cs typeface="Noto Sans"/>
                <a:sym typeface="Noto Sans"/>
              </a:rPr>
              <a:t>drug-resistant</a:t>
            </a:r>
            <a:r>
              <a:rPr lang="es-ES" sz="2800" b="1" dirty="0">
                <a:latin typeface="Noto Sans"/>
                <a:ea typeface="Noto Sans"/>
                <a:cs typeface="Noto Sans"/>
                <a:sym typeface="Noto Sans"/>
              </a:rPr>
              <a:t> TB.</a:t>
            </a:r>
            <a:endParaRPr sz="28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B0E3014-0C57-C3AC-D16E-5DF9D6007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C892740-3BCF-3D40-BF68-96E432BAC5FF}"/>
              </a:ext>
            </a:extLst>
          </p:cNvPr>
          <p:cNvSpPr/>
          <p:nvPr/>
        </p:nvSpPr>
        <p:spPr>
          <a:xfrm>
            <a:off x="7966553" y="2307659"/>
            <a:ext cx="5261114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C5D101-8C74-AE4C-883C-F33BA737381A}"/>
              </a:ext>
            </a:extLst>
          </p:cNvPr>
          <p:cNvSpPr/>
          <p:nvPr/>
        </p:nvSpPr>
        <p:spPr>
          <a:xfrm>
            <a:off x="7966553" y="2883856"/>
            <a:ext cx="5261114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2" name="Google Shape;142;p13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7984638" y="3522969"/>
            <a:ext cx="5631639" cy="45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&gt; Take them only when prescribed</a:t>
            </a:r>
            <a:endParaRPr dirty="0"/>
          </a:p>
        </p:txBody>
      </p:sp>
      <p:sp>
        <p:nvSpPr>
          <p:cNvPr id="144" name="Google Shape;144;p13"/>
          <p:cNvSpPr txBox="1"/>
          <p:nvPr/>
        </p:nvSpPr>
        <p:spPr>
          <a:xfrm>
            <a:off x="7970350" y="4200080"/>
            <a:ext cx="5631639" cy="12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&gt; Follow directions on treatment dosage and duration, even if you feel better</a:t>
            </a:r>
            <a:endParaRPr dirty="0"/>
          </a:p>
        </p:txBody>
      </p:sp>
      <p:sp>
        <p:nvSpPr>
          <p:cNvPr id="145" name="Google Shape;145;p13"/>
          <p:cNvSpPr txBox="1"/>
          <p:nvPr/>
        </p:nvSpPr>
        <p:spPr>
          <a:xfrm>
            <a:off x="7970350" y="5632534"/>
            <a:ext cx="5290881" cy="86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&gt; Don't share or use leftover antimicrobials</a:t>
            </a:r>
            <a:endParaRPr dirty="0"/>
          </a:p>
        </p:txBody>
      </p:sp>
      <p:sp>
        <p:nvSpPr>
          <p:cNvPr id="10" name="Google Shape;26;p1">
            <a:extLst>
              <a:ext uri="{FF2B5EF4-FFF2-40B4-BE49-F238E27FC236}">
                <a16:creationId xmlns:a16="http://schemas.microsoft.com/office/drawing/2014/main" id="{BBF60FB0-94F1-1E4C-B904-55F84BDEF753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1" name="Google Shape;27;p1">
            <a:extLst>
              <a:ext uri="{FF2B5EF4-FFF2-40B4-BE49-F238E27FC236}">
                <a16:creationId xmlns:a16="http://schemas.microsoft.com/office/drawing/2014/main" id="{AE563637-0FF8-C442-8D13-67D14D2BAB85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5" name="Google Shape;85;p7">
            <a:extLst>
              <a:ext uri="{FF2B5EF4-FFF2-40B4-BE49-F238E27FC236}">
                <a16:creationId xmlns:a16="http://schemas.microsoft.com/office/drawing/2014/main" id="{54ACF404-3EB1-1543-BC7C-B058F51A5E2E}"/>
              </a:ext>
            </a:extLst>
          </p:cNvPr>
          <p:cNvSpPr txBox="1"/>
          <p:nvPr/>
        </p:nvSpPr>
        <p:spPr>
          <a:xfrm>
            <a:off x="8069757" y="2276485"/>
            <a:ext cx="5191474" cy="120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27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Keep</a:t>
            </a:r>
            <a:r>
              <a:rPr lang="es-ES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27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antimicrobial</a:t>
            </a:r>
            <a:r>
              <a:rPr lang="es-ES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medicines</a:t>
            </a:r>
            <a:endParaRPr sz="2700" dirty="0"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working through correct use:</a:t>
            </a:r>
            <a:endParaRPr sz="27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3C08E82-62A1-0B58-FE67-A697A7ABD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E9F35-92CF-1545-9696-7A35F7905558}"/>
              </a:ext>
            </a:extLst>
          </p:cNvPr>
          <p:cNvSpPr/>
          <p:nvPr/>
        </p:nvSpPr>
        <p:spPr>
          <a:xfrm>
            <a:off x="4080757" y="4215487"/>
            <a:ext cx="7158743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0C3C5-CDF9-574A-B617-4DB1DA25F95E}"/>
              </a:ext>
            </a:extLst>
          </p:cNvPr>
          <p:cNvSpPr/>
          <p:nvPr/>
        </p:nvSpPr>
        <p:spPr>
          <a:xfrm>
            <a:off x="4080757" y="4837787"/>
            <a:ext cx="4646589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4294967295"/>
          </p:nvPr>
        </p:nvSpPr>
        <p:spPr>
          <a:xfrm>
            <a:off x="4080757" y="2352170"/>
            <a:ext cx="7313106" cy="397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Around half a million people fall ill with drug-resistant tuberculosis (TB) every year, making it harder to treat.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Complete your full treatment to reduce drug-resistant infections.</a:t>
            </a:r>
            <a:endParaRPr dirty="0"/>
          </a:p>
        </p:txBody>
      </p:sp>
      <p:pic>
        <p:nvPicPr>
          <p:cNvPr id="154" name="Google Shape;154;p14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67B17F20-0C75-C74C-A63D-AD28EABD97FC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8" name="Google Shape;27;p1">
            <a:extLst>
              <a:ext uri="{FF2B5EF4-FFF2-40B4-BE49-F238E27FC236}">
                <a16:creationId xmlns:a16="http://schemas.microsoft.com/office/drawing/2014/main" id="{3AE44AC9-D297-C641-BB77-43EA14C7EADD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F64B3A5-1017-636F-4767-EFE49C72A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E6D5C13-ED0E-2B48-9C1F-7D5604C4F84F}"/>
              </a:ext>
            </a:extLst>
          </p:cNvPr>
          <p:cNvSpPr/>
          <p:nvPr/>
        </p:nvSpPr>
        <p:spPr>
          <a:xfrm>
            <a:off x="4080757" y="3640073"/>
            <a:ext cx="8488726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35B61D-ECCF-FF49-8480-3039E4D7F5D3}"/>
              </a:ext>
            </a:extLst>
          </p:cNvPr>
          <p:cNvSpPr/>
          <p:nvPr/>
        </p:nvSpPr>
        <p:spPr>
          <a:xfrm>
            <a:off x="4080757" y="4273119"/>
            <a:ext cx="8488726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CCBFCC-7A36-1649-A4BC-1F672E5B0A3E}"/>
              </a:ext>
            </a:extLst>
          </p:cNvPr>
          <p:cNvSpPr/>
          <p:nvPr/>
        </p:nvSpPr>
        <p:spPr>
          <a:xfrm>
            <a:off x="4080757" y="4906165"/>
            <a:ext cx="2193434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4294967295"/>
          </p:nvPr>
        </p:nvSpPr>
        <p:spPr>
          <a:xfrm>
            <a:off x="4080757" y="2352170"/>
            <a:ext cx="8839908" cy="111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Resistance is increasing in parasitic infections such as intestinal worms and malaria. </a:t>
            </a:r>
            <a:endParaRPr/>
          </a:p>
        </p:txBody>
      </p:sp>
      <p:pic>
        <p:nvPicPr>
          <p:cNvPr id="163" name="Google Shape;163;p15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4132720" y="3454932"/>
            <a:ext cx="9290254" cy="19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Always consult a health worker for an accurate diagnosis and take the full treatment regimen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as directed.</a:t>
            </a:r>
            <a:endParaRPr dirty="0"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B21CC517-B134-0F43-9403-54E86AB2CCB6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A0CB8698-3C0E-964C-9024-EEADB1951AA5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A23006B-72F7-F6BA-1C58-8D33F5CCE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CA35233-30EF-174A-B1B5-29D365B03CD3}"/>
              </a:ext>
            </a:extLst>
          </p:cNvPr>
          <p:cNvSpPr/>
          <p:nvPr/>
        </p:nvSpPr>
        <p:spPr>
          <a:xfrm>
            <a:off x="4057006" y="3983406"/>
            <a:ext cx="8839908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95BD70-AB9A-684F-AABE-BEFB3FD3D343}"/>
              </a:ext>
            </a:extLst>
          </p:cNvPr>
          <p:cNvSpPr/>
          <p:nvPr/>
        </p:nvSpPr>
        <p:spPr>
          <a:xfrm>
            <a:off x="4057006" y="4643952"/>
            <a:ext cx="8839908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4294967295"/>
          </p:nvPr>
        </p:nvSpPr>
        <p:spPr>
          <a:xfrm>
            <a:off x="4132720" y="2448599"/>
            <a:ext cx="8839908" cy="294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Antimicrobial resistance occurs when bacteria, viruses, fungi and parasites change over time and no longer respond to medicines.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Use antimicrobial as directed by a health worker to preserve the effectiveness of these medicines.</a:t>
            </a:r>
            <a:endParaRPr dirty="0"/>
          </a:p>
        </p:txBody>
      </p:sp>
      <p:pic>
        <p:nvPicPr>
          <p:cNvPr id="173" name="Google Shape;173;p16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204DB8C3-6FBB-E344-ACDA-F51BF6C34C54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8" name="Google Shape;27;p1">
            <a:extLst>
              <a:ext uri="{FF2B5EF4-FFF2-40B4-BE49-F238E27FC236}">
                <a16:creationId xmlns:a16="http://schemas.microsoft.com/office/drawing/2014/main" id="{9C59D8AA-E1C6-F341-B0DE-76A29C5D39D9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A6B50FF-6CB4-7338-2986-AEBD6F5D8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CF019-0B95-6643-AF75-EC13F833563D}"/>
              </a:ext>
            </a:extLst>
          </p:cNvPr>
          <p:cNvSpPr/>
          <p:nvPr/>
        </p:nvSpPr>
        <p:spPr>
          <a:xfrm>
            <a:off x="1122102" y="3506245"/>
            <a:ext cx="11504686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9548B6-CCB8-0C4B-9DCA-C7C14FB0B558}"/>
              </a:ext>
            </a:extLst>
          </p:cNvPr>
          <p:cNvSpPr/>
          <p:nvPr/>
        </p:nvSpPr>
        <p:spPr>
          <a:xfrm>
            <a:off x="1122102" y="2914574"/>
            <a:ext cx="9693816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4294967295"/>
          </p:nvPr>
        </p:nvSpPr>
        <p:spPr>
          <a:xfrm>
            <a:off x="1202784" y="2156111"/>
            <a:ext cx="10442821" cy="170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Antimalarial medicines are critical to fighting malaria. </a:t>
            </a:r>
            <a:endParaRPr dirty="0"/>
          </a:p>
        </p:txBody>
      </p:sp>
      <p:pic>
        <p:nvPicPr>
          <p:cNvPr id="34" name="Google Shape;34;p2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359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1202784" y="2753586"/>
            <a:ext cx="12322486" cy="134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To prevent drug resistance, take the full treatment of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antimalarial medicines prescribed by your health care provider. </a:t>
            </a:r>
            <a:endParaRPr dirty="0"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EADEC715-469E-654B-BCF5-664728FEF974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2ECCD7BF-EA29-1B4D-8BA7-59C9DBC31D6F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7BE418E-A645-9F3D-268D-29B4B85CE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60A8B-0627-1C49-9E26-C461C6CBE7B6}"/>
              </a:ext>
            </a:extLst>
          </p:cNvPr>
          <p:cNvSpPr/>
          <p:nvPr/>
        </p:nvSpPr>
        <p:spPr>
          <a:xfrm>
            <a:off x="1163608" y="3257200"/>
            <a:ext cx="11337143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4294967295"/>
          </p:nvPr>
        </p:nvSpPr>
        <p:spPr>
          <a:xfrm>
            <a:off x="1277237" y="2039035"/>
            <a:ext cx="11337143" cy="217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Antimicrobial resistance leads to longer hospital stays, higher medical costs and increased mortality. </a:t>
            </a:r>
            <a:endParaRPr dirty="0"/>
          </a:p>
        </p:txBody>
      </p:sp>
      <p:pic>
        <p:nvPicPr>
          <p:cNvPr id="44" name="Google Shape;44;p3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/>
          <p:nvPr/>
        </p:nvSpPr>
        <p:spPr>
          <a:xfrm>
            <a:off x="1277237" y="3257200"/>
            <a:ext cx="11161523" cy="57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Good hand hygiene can help limit the spread of infections.</a:t>
            </a:r>
            <a:endParaRPr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CA1C4EA8-D2F7-0F41-A1B0-DD34EA6FECD6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0" name="Google Shape;27;p1">
            <a:extLst>
              <a:ext uri="{FF2B5EF4-FFF2-40B4-BE49-F238E27FC236}">
                <a16:creationId xmlns:a16="http://schemas.microsoft.com/office/drawing/2014/main" id="{5A3170D1-1B55-5649-95F3-FDD7B4FCE1C6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0C1ACEE-E279-AEC9-E48C-AD543128E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53DC2-0430-2B42-ACDF-717D28B2D72E}"/>
              </a:ext>
            </a:extLst>
          </p:cNvPr>
          <p:cNvSpPr/>
          <p:nvPr/>
        </p:nvSpPr>
        <p:spPr>
          <a:xfrm>
            <a:off x="5584377" y="4154113"/>
            <a:ext cx="6271826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1AE7AF-3BEC-7D43-87BC-8EE07F979447}"/>
              </a:ext>
            </a:extLst>
          </p:cNvPr>
          <p:cNvSpPr/>
          <p:nvPr/>
        </p:nvSpPr>
        <p:spPr>
          <a:xfrm>
            <a:off x="5584376" y="4836038"/>
            <a:ext cx="515768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4294967295"/>
          </p:nvPr>
        </p:nvSpPr>
        <p:spPr>
          <a:xfrm>
            <a:off x="2949361" y="2039035"/>
            <a:ext cx="9460515" cy="217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Antimicrobials protect vulnerable people whose immune systems are not working fully, including those receiving cancer care. </a:t>
            </a:r>
            <a:endParaRPr/>
          </a:p>
        </p:txBody>
      </p:sp>
      <p:pic>
        <p:nvPicPr>
          <p:cNvPr id="54" name="Google Shape;54;p4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5661867" y="3994779"/>
            <a:ext cx="7224681" cy="144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Prevent drug resistance to keep these medicines working.</a:t>
            </a:r>
            <a:endParaRPr dirty="0"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BB35819E-02A5-1D45-A285-6BB0C7BF8DBA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47750946-3E25-1E42-9D58-E7AE75B1B557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E2A34CF-A5BC-226F-A6B5-A05B8404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4B55DAB-95C1-C943-B379-2E44B05E169A}"/>
              </a:ext>
            </a:extLst>
          </p:cNvPr>
          <p:cNvSpPr/>
          <p:nvPr/>
        </p:nvSpPr>
        <p:spPr>
          <a:xfrm>
            <a:off x="3554214" y="2686693"/>
            <a:ext cx="8007580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6ACE745-DFE2-F741-8BD4-49658468E429}"/>
              </a:ext>
            </a:extLst>
          </p:cNvPr>
          <p:cNvSpPr/>
          <p:nvPr/>
        </p:nvSpPr>
        <p:spPr>
          <a:xfrm>
            <a:off x="3554214" y="3244634"/>
            <a:ext cx="9290254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0B0786-EBFF-9F4F-B39C-1F1379C707B5}"/>
              </a:ext>
            </a:extLst>
          </p:cNvPr>
          <p:cNvSpPr/>
          <p:nvPr/>
        </p:nvSpPr>
        <p:spPr>
          <a:xfrm>
            <a:off x="3554215" y="3802572"/>
            <a:ext cx="6426694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294967295"/>
          </p:nvPr>
        </p:nvSpPr>
        <p:spPr>
          <a:xfrm>
            <a:off x="1737892" y="2015033"/>
            <a:ext cx="10240216" cy="217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1 in 10 patients get an infection while receiving care. </a:t>
            </a:r>
            <a:endParaRPr dirty="0"/>
          </a:p>
        </p:txBody>
      </p:sp>
      <p:pic>
        <p:nvPicPr>
          <p:cNvPr id="64" name="Google Shape;64;p5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3616206" y="2686693"/>
            <a:ext cx="9290254" cy="169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Health workers can reduce the spread of </a:t>
            </a:r>
            <a:endParaRPr dirty="0"/>
          </a:p>
          <a:p>
            <a:pPr marL="0" marR="0" lvl="0" indent="0" algn="l" rtl="0">
              <a:spcBef>
                <a:spcPts val="10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infections by ensuring their hands, instruments</a:t>
            </a:r>
            <a:endParaRPr dirty="0"/>
          </a:p>
          <a:p>
            <a:pPr marL="0" marR="0" lvl="0" indent="0" algn="l" rtl="0">
              <a:spcBef>
                <a:spcPts val="10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and environment are kept clean. </a:t>
            </a:r>
            <a:endParaRPr dirty="0"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A0C4945B-718D-D64D-AB75-2681B8151AA1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0C4B7FBA-3EA3-5F44-AA1A-F363203B2732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B14EFFC-7968-586D-1979-856F242F0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D8644BD-B7EE-F74C-AEA8-15B4EE57B90C}"/>
              </a:ext>
            </a:extLst>
          </p:cNvPr>
          <p:cNvSpPr/>
          <p:nvPr/>
        </p:nvSpPr>
        <p:spPr>
          <a:xfrm>
            <a:off x="6684698" y="4000291"/>
            <a:ext cx="4881226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1CD10C-E8FB-0248-9D1A-7BCA9E8B8879}"/>
              </a:ext>
            </a:extLst>
          </p:cNvPr>
          <p:cNvSpPr/>
          <p:nvPr/>
        </p:nvSpPr>
        <p:spPr>
          <a:xfrm>
            <a:off x="6684697" y="4624653"/>
            <a:ext cx="5218979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4317A7-2CF5-474C-8079-BC54D68EF694}"/>
              </a:ext>
            </a:extLst>
          </p:cNvPr>
          <p:cNvSpPr/>
          <p:nvPr/>
        </p:nvSpPr>
        <p:spPr>
          <a:xfrm>
            <a:off x="6684697" y="5251249"/>
            <a:ext cx="5995463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4294967295"/>
          </p:nvPr>
        </p:nvSpPr>
        <p:spPr>
          <a:xfrm>
            <a:off x="1737892" y="2015033"/>
            <a:ext cx="10240216" cy="165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Access to safe water, sanitation and hygiene (WASH) in homes and health facilities can reduce antibiotic use to treat </a:t>
            </a:r>
            <a:r>
              <a:rPr lang="en-US" sz="3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diarrhoea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by up to 60%.  </a:t>
            </a:r>
            <a:endParaRPr dirty="0"/>
          </a:p>
        </p:txBody>
      </p:sp>
      <p:pic>
        <p:nvPicPr>
          <p:cNvPr id="74" name="Google Shape;74;p6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FBB03A42-D70D-EF4E-84F4-F96A8020366C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C75429F-707F-6944-B6BF-4AF61EE3B38B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5" name="Google Shape;65;p5">
            <a:extLst>
              <a:ext uri="{FF2B5EF4-FFF2-40B4-BE49-F238E27FC236}">
                <a16:creationId xmlns:a16="http://schemas.microsoft.com/office/drawing/2014/main" id="{C8AF4837-375B-A449-9C58-F9C2292758CA}"/>
              </a:ext>
            </a:extLst>
          </p:cNvPr>
          <p:cNvSpPr txBox="1"/>
          <p:nvPr/>
        </p:nvSpPr>
        <p:spPr>
          <a:xfrm>
            <a:off x="6761358" y="4017723"/>
            <a:ext cx="5995463" cy="19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WASH </a:t>
            </a:r>
            <a:r>
              <a:rPr lang="es-ES" sz="3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helps</a:t>
            </a:r>
            <a:r>
              <a:rPr lang="es-E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3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prvent</a:t>
            </a:r>
            <a:r>
              <a:rPr lang="es-E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30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drug</a:t>
            </a:r>
            <a:endParaRPr lang="es-ES" sz="30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3000" b="1" dirty="0" err="1">
                <a:latin typeface="Noto Sans"/>
                <a:ea typeface="Noto Sans"/>
                <a:cs typeface="Noto Sans"/>
                <a:sym typeface="Noto Sans"/>
              </a:rPr>
              <a:t>resistant</a:t>
            </a:r>
            <a:r>
              <a:rPr lang="es-ES" sz="30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3000" b="1" dirty="0" err="1">
                <a:latin typeface="Noto Sans"/>
                <a:ea typeface="Noto Sans"/>
                <a:cs typeface="Noto Sans"/>
                <a:sym typeface="Noto Sans"/>
              </a:rPr>
              <a:t>infections</a:t>
            </a:r>
            <a:r>
              <a:rPr lang="es-ES" sz="3000" b="1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s-ES" sz="3000" b="1" dirty="0" err="1">
                <a:latin typeface="Noto Sans"/>
                <a:ea typeface="Noto Sans"/>
                <a:cs typeface="Noto Sans"/>
                <a:sym typeface="Noto Sans"/>
              </a:rPr>
              <a:t>saves</a:t>
            </a:r>
            <a:endParaRPr lang="es-ES" sz="3000" b="1" dirty="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s-ES" sz="3000" b="1" dirty="0" err="1">
                <a:latin typeface="Noto Sans"/>
                <a:ea typeface="Noto Sans"/>
                <a:cs typeface="Noto Sans"/>
                <a:sym typeface="Noto Sans"/>
              </a:rPr>
              <a:t>lives</a:t>
            </a:r>
            <a:r>
              <a:rPr lang="es-ES" sz="3000" b="1" dirty="0">
                <a:latin typeface="Noto Sans"/>
                <a:ea typeface="Noto Sans"/>
                <a:cs typeface="Noto Sans"/>
                <a:sym typeface="Noto Sans"/>
              </a:rPr>
              <a:t> and reduces </a:t>
            </a:r>
            <a:r>
              <a:rPr lang="es-ES" sz="3000" b="1" dirty="0" err="1">
                <a:latin typeface="Noto Sans"/>
                <a:ea typeface="Noto Sans"/>
                <a:cs typeface="Noto Sans"/>
                <a:sym typeface="Noto Sans"/>
              </a:rPr>
              <a:t>health</a:t>
            </a:r>
            <a:r>
              <a:rPr lang="es-ES" sz="30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3000" b="1" dirty="0" err="1">
                <a:latin typeface="Noto Sans"/>
                <a:ea typeface="Noto Sans"/>
                <a:cs typeface="Noto Sans"/>
                <a:sym typeface="Noto Sans"/>
              </a:rPr>
              <a:t>costs</a:t>
            </a:r>
            <a:r>
              <a:rPr lang="es-ES" sz="3000" b="1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es-E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BCECDCC-F9FF-A46E-09E8-0926689F4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1E66904-07D1-AA47-A053-0D6653E0AE09}"/>
              </a:ext>
            </a:extLst>
          </p:cNvPr>
          <p:cNvSpPr/>
          <p:nvPr/>
        </p:nvSpPr>
        <p:spPr>
          <a:xfrm>
            <a:off x="1507262" y="3289227"/>
            <a:ext cx="6347173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D58971-2856-7B42-A2BF-D3EB032482B1}"/>
              </a:ext>
            </a:extLst>
          </p:cNvPr>
          <p:cNvSpPr/>
          <p:nvPr/>
        </p:nvSpPr>
        <p:spPr>
          <a:xfrm>
            <a:off x="1507262" y="3879163"/>
            <a:ext cx="5350738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4294967295"/>
          </p:nvPr>
        </p:nvSpPr>
        <p:spPr>
          <a:xfrm>
            <a:off x="1551509" y="2111663"/>
            <a:ext cx="10612982" cy="117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Ensuring the continuation of essential health services during COVID-19 is more important than ever. </a:t>
            </a:r>
            <a:endParaRPr/>
          </a:p>
        </p:txBody>
      </p:sp>
      <p:pic>
        <p:nvPicPr>
          <p:cNvPr id="84" name="Google Shape;84;p7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 txBox="1"/>
          <p:nvPr/>
        </p:nvSpPr>
        <p:spPr>
          <a:xfrm>
            <a:off x="1551508" y="3289227"/>
            <a:ext cx="6347174" cy="13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Continue TB and HIV treatments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to prevent drug resistance.</a:t>
            </a:r>
            <a:endParaRPr dirty="0"/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52FDB9F3-41B6-7840-938F-0506E7696B69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BA5F151B-249B-5544-87AC-4DA593B6919B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08D9768-E898-6AC1-64B7-11DE86F66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71DA716-1D3C-6840-B18E-32D1A41693D1}"/>
              </a:ext>
            </a:extLst>
          </p:cNvPr>
          <p:cNvSpPr/>
          <p:nvPr/>
        </p:nvSpPr>
        <p:spPr>
          <a:xfrm>
            <a:off x="1507262" y="3289227"/>
            <a:ext cx="6347173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BD2773-F6B3-2A4F-BEDF-CE8200BC4C5F}"/>
              </a:ext>
            </a:extLst>
          </p:cNvPr>
          <p:cNvSpPr/>
          <p:nvPr/>
        </p:nvSpPr>
        <p:spPr>
          <a:xfrm>
            <a:off x="1507262" y="3879163"/>
            <a:ext cx="5350738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Google Shape;92;p8"/>
          <p:cNvSpPr txBox="1">
            <a:spLocks noGrp="1"/>
          </p:cNvSpPr>
          <p:nvPr>
            <p:ph type="subTitle" idx="4294967295"/>
          </p:nvPr>
        </p:nvSpPr>
        <p:spPr>
          <a:xfrm>
            <a:off x="1551508" y="2175163"/>
            <a:ext cx="9565869" cy="217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Interrupting HIV treatment makes drugs ineffective and HIV harder to treat. </a:t>
            </a:r>
            <a:endParaRPr/>
          </a:p>
        </p:txBody>
      </p:sp>
      <p:pic>
        <p:nvPicPr>
          <p:cNvPr id="94" name="Google Shape;94;p8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F603F97C-C4F4-AC40-A828-E3DC97BE9C80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B4EEBF58-8375-B343-9C90-128DBDB2801A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3" name="Google Shape;85;p7">
            <a:extLst>
              <a:ext uri="{FF2B5EF4-FFF2-40B4-BE49-F238E27FC236}">
                <a16:creationId xmlns:a16="http://schemas.microsoft.com/office/drawing/2014/main" id="{A3CDBE42-F8F7-7D41-8014-83228FF81A65}"/>
              </a:ext>
            </a:extLst>
          </p:cNvPr>
          <p:cNvSpPr txBox="1"/>
          <p:nvPr/>
        </p:nvSpPr>
        <p:spPr>
          <a:xfrm>
            <a:off x="1551508" y="3289227"/>
            <a:ext cx="6347174" cy="13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Continue TB and HIV treatments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to prevent drug resistance.</a:t>
            </a:r>
            <a:endParaRPr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47DC8F9-EDAF-5AD7-8238-BBBC3DB7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subTitle" idx="4294967295"/>
          </p:nvPr>
        </p:nvSpPr>
        <p:spPr>
          <a:xfrm>
            <a:off x="2212872" y="2282389"/>
            <a:ext cx="8709615" cy="217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Drug resistance is increasing in post-operative infections, making surgeries including caesarean sections, organ transplants, and joint replacements riskier. </a:t>
            </a:r>
            <a:endParaRPr/>
          </a:p>
        </p:txBody>
      </p:sp>
      <p:pic>
        <p:nvPicPr>
          <p:cNvPr id="104" name="Google Shape;104;p9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8F7CD933-C96A-7947-ADD4-467B2E2A49D6}"/>
              </a:ext>
            </a:extLst>
          </p:cNvPr>
          <p:cNvSpPr txBox="1">
            <a:spLocks/>
          </p:cNvSpPr>
          <p:nvPr/>
        </p:nvSpPr>
        <p:spPr>
          <a:xfrm>
            <a:off x="512007" y="156002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PREVENTING</a:t>
            </a:r>
            <a:r>
              <a:rPr lang="en-US" sz="6400">
                <a:solidFill>
                  <a:srgbClr val="00B7E2"/>
                </a:solidFill>
                <a:latin typeface="Archer Bold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40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ANTIMICROBIAL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8" name="Google Shape;27;p1">
            <a:extLst>
              <a:ext uri="{FF2B5EF4-FFF2-40B4-BE49-F238E27FC236}">
                <a16:creationId xmlns:a16="http://schemas.microsoft.com/office/drawing/2014/main" id="{0ACBD4B3-7B37-EE4C-B391-BA10C8CD0037}"/>
              </a:ext>
            </a:extLst>
          </p:cNvPr>
          <p:cNvSpPr txBox="1"/>
          <p:nvPr/>
        </p:nvSpPr>
        <p:spPr>
          <a:xfrm>
            <a:off x="1744390" y="1294357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RESISTANCE TOGETHER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AF8A83E-2102-AD79-A24F-1E246015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83" y="12092006"/>
            <a:ext cx="3807210" cy="1428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526</Words>
  <Application>Microsoft Macintosh PowerPoint</Application>
  <PresentationFormat>Custom</PresentationFormat>
  <Paragraphs>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Helvetica Neue</vt:lpstr>
      <vt:lpstr>Archer Bold</vt:lpstr>
      <vt:lpstr>Arial</vt:lpstr>
      <vt:lpstr>Noto Sans</vt:lpstr>
      <vt:lpstr>21_BasicWhite</vt:lpstr>
      <vt:lpstr>PREVENTING ANTIMICROBIAL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ANTIMICROBIAL</dc:title>
  <cp:lastModifiedBy>Iva Kvakic</cp:lastModifiedBy>
  <cp:revision>9</cp:revision>
  <dcterms:modified xsi:type="dcterms:W3CDTF">2022-10-28T08:52:03Z</dcterms:modified>
</cp:coreProperties>
</file>