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13716000"/>
  <p:notesSz cx="6858000" cy="9144000"/>
  <p:embeddedFontLst>
    <p:embeddedFont>
      <p:font typeface="Archer Bold" pitchFamily="2" charset="0"/>
      <p:bold r:id="rId19"/>
    </p:embeddedFont>
    <p:embeddedFont>
      <p:font typeface="Helvetica Neue" panose="02000503000000020004" pitchFamily="2" charset="0"/>
      <p:regular r:id="rId20"/>
      <p:bold r:id="rId20"/>
      <p:italic r:id="rId20"/>
      <p:boldItalic r:id="rId20"/>
    </p:embeddedFont>
    <p:embeddedFont>
      <p:font typeface="Noto Sans" panose="020B050204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gWFt1+ufqKfMSZ5EDyVZzmTh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54"/>
    <a:srgbClr val="A0A152"/>
    <a:srgbClr val="D5B661"/>
    <a:srgbClr val="A4C694"/>
    <a:srgbClr val="B7BBE3"/>
    <a:srgbClr val="D090CD"/>
    <a:srgbClr val="D0879F"/>
    <a:srgbClr val="FFD250"/>
    <a:srgbClr val="008AE2"/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2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-650082" y="2271711"/>
            <a:ext cx="15044740" cy="9010651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78656" y="7008017"/>
            <a:ext cx="12358689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679325" y="3622576"/>
            <a:ext cx="12357351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678655" y="9530950"/>
            <a:ext cx="12358690" cy="62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2"/>
              <a:buFont typeface="Helvetica Neue"/>
              <a:buNone/>
              <a:defRPr sz="3672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C40767F-9E51-5C44-8B60-39B5508C0779}"/>
              </a:ext>
            </a:extLst>
          </p:cNvPr>
          <p:cNvSpPr/>
          <p:nvPr/>
        </p:nvSpPr>
        <p:spPr>
          <a:xfrm>
            <a:off x="1399795" y="2750866"/>
            <a:ext cx="10587613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2EDE0B7-F82F-B341-8F10-84B9916A7A79}"/>
              </a:ext>
            </a:extLst>
          </p:cNvPr>
          <p:cNvSpPr/>
          <p:nvPr/>
        </p:nvSpPr>
        <p:spPr>
          <a:xfrm>
            <a:off x="1399794" y="3299614"/>
            <a:ext cx="11030419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A0491DB-CC09-0F45-B683-F052F60D1741}"/>
              </a:ext>
            </a:extLst>
          </p:cNvPr>
          <p:cNvSpPr/>
          <p:nvPr/>
        </p:nvSpPr>
        <p:spPr>
          <a:xfrm>
            <a:off x="1399793" y="3848362"/>
            <a:ext cx="6491604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4294967295"/>
          </p:nvPr>
        </p:nvSpPr>
        <p:spPr>
          <a:xfrm>
            <a:off x="1399795" y="2147987"/>
            <a:ext cx="11030419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Sollicitez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toujours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l’avis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d’un agent de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lorsque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vous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prenez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des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comme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des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antibiotiques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des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antiviraux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des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antifongiques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ou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des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antiparasitaires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</a:p>
        </p:txBody>
      </p:sp>
      <p:sp>
        <p:nvSpPr>
          <p:cNvPr id="26" name="Google Shape;26;p1"/>
          <p:cNvSpPr txBox="1">
            <a:spLocks noGrp="1"/>
          </p:cNvSpPr>
          <p:nvPr>
            <p:ph type="ctrTitle" idx="4294967295"/>
          </p:nvPr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1" indent="0" algn="ctr" rtl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u="none" strike="noStrike" cap="none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 u="none" strike="noStrike" cap="none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 u="none" strike="noStrike" cap="none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A182ED-B814-0DFE-FEEE-DB415F83E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447D018-CDD5-727D-3652-B7A3D8BE1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1B49405-1BCE-8648-AE32-476EABC65774}"/>
              </a:ext>
            </a:extLst>
          </p:cNvPr>
          <p:cNvSpPr/>
          <p:nvPr/>
        </p:nvSpPr>
        <p:spPr>
          <a:xfrm>
            <a:off x="1190763" y="4244586"/>
            <a:ext cx="11084744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BFAEEC-D623-0E4A-923E-87AA09931153}"/>
              </a:ext>
            </a:extLst>
          </p:cNvPr>
          <p:cNvSpPr/>
          <p:nvPr/>
        </p:nvSpPr>
        <p:spPr>
          <a:xfrm>
            <a:off x="1190763" y="4804498"/>
            <a:ext cx="11084744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4DA7C503-CE45-282F-3939-61626BE7C1F5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D8C7CD-16AB-1EF4-F96A-FC311A3BC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D321599-1E20-17A0-35DA-BA480515A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7A49F013-05B5-5198-5805-1F7344DBAED8}"/>
              </a:ext>
            </a:extLst>
          </p:cNvPr>
          <p:cNvSpPr txBox="1">
            <a:spLocks/>
          </p:cNvSpPr>
          <p:nvPr/>
        </p:nvSpPr>
        <p:spPr>
          <a:xfrm>
            <a:off x="1285785" y="2623467"/>
            <a:ext cx="10476155" cy="165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rend les infections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sexuellement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transmissibles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(IST)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difficiles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traiter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: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ayez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des pratiques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sexuelles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moindre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risque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6316B1C2-B232-3B28-399D-C799F5143035}"/>
              </a:ext>
            </a:extLst>
          </p:cNvPr>
          <p:cNvSpPr txBox="1">
            <a:spLocks/>
          </p:cNvSpPr>
          <p:nvPr/>
        </p:nvSpPr>
        <p:spPr>
          <a:xfrm>
            <a:off x="1285785" y="4170916"/>
            <a:ext cx="10989722" cy="165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Si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vous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pensez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avoir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une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IST, ne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faites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pas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d’automédication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Consultez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un agent de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pour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obtenir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un diagnostic précis et un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5">
            <a:extLst>
              <a:ext uri="{FF2B5EF4-FFF2-40B4-BE49-F238E27FC236}">
                <a16:creationId xmlns:a16="http://schemas.microsoft.com/office/drawing/2014/main" id="{4386C344-537C-3A90-2704-6E3DC593AEFA}"/>
              </a:ext>
            </a:extLst>
          </p:cNvPr>
          <p:cNvSpPr/>
          <p:nvPr/>
        </p:nvSpPr>
        <p:spPr>
          <a:xfrm>
            <a:off x="8125365" y="7023174"/>
            <a:ext cx="3035325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2C62F8C-72FE-FC40-A052-97C262582D58}"/>
              </a:ext>
            </a:extLst>
          </p:cNvPr>
          <p:cNvSpPr/>
          <p:nvPr/>
        </p:nvSpPr>
        <p:spPr>
          <a:xfrm>
            <a:off x="8129196" y="5073352"/>
            <a:ext cx="3307068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46EA2-0F96-AC4B-81FE-63C2F66915FF}"/>
              </a:ext>
            </a:extLst>
          </p:cNvPr>
          <p:cNvSpPr/>
          <p:nvPr/>
        </p:nvSpPr>
        <p:spPr>
          <a:xfrm>
            <a:off x="8129195" y="5568452"/>
            <a:ext cx="3670324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59F92E-094D-A642-A7E5-EC3C68344D9B}"/>
              </a:ext>
            </a:extLst>
          </p:cNvPr>
          <p:cNvSpPr/>
          <p:nvPr/>
        </p:nvSpPr>
        <p:spPr>
          <a:xfrm>
            <a:off x="8129194" y="6054420"/>
            <a:ext cx="4484516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C33F8A-0D32-E349-8BF5-618B6791BED7}"/>
              </a:ext>
            </a:extLst>
          </p:cNvPr>
          <p:cNvSpPr/>
          <p:nvPr/>
        </p:nvSpPr>
        <p:spPr>
          <a:xfrm>
            <a:off x="8125365" y="6540388"/>
            <a:ext cx="4484516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85525F00-C418-51B7-86E2-B7A21E2CEBBD}"/>
              </a:ext>
            </a:extLst>
          </p:cNvPr>
          <p:cNvSpPr txBox="1">
            <a:spLocks/>
          </p:cNvSpPr>
          <p:nvPr/>
        </p:nvSpPr>
        <p:spPr>
          <a:xfrm>
            <a:off x="8129195" y="5052855"/>
            <a:ext cx="4680224" cy="249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Un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renforcement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réglementation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de son application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permet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d’améliorer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disponibilité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qualité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648621E4-A7F0-E82F-1A45-F9C0961B6E2A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6A4F8AB-B2EB-E780-0E6F-9ECDB0DA1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FF7463B-47A9-7552-21A9-4C4928774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CB20E4E0-2556-7734-B858-F9007EF6F7D9}"/>
              </a:ext>
            </a:extLst>
          </p:cNvPr>
          <p:cNvSpPr txBox="1">
            <a:spLocks/>
          </p:cNvSpPr>
          <p:nvPr/>
        </p:nvSpPr>
        <p:spPr>
          <a:xfrm>
            <a:off x="8129195" y="2801419"/>
            <a:ext cx="4981581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qualité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inférieure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falsifiés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contribuent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4">
            <a:extLst>
              <a:ext uri="{FF2B5EF4-FFF2-40B4-BE49-F238E27FC236}">
                <a16:creationId xmlns:a16="http://schemas.microsoft.com/office/drawing/2014/main" id="{2B9D8835-F2EA-FFB1-BB67-780F15856A99}"/>
              </a:ext>
            </a:extLst>
          </p:cNvPr>
          <p:cNvSpPr/>
          <p:nvPr/>
        </p:nvSpPr>
        <p:spPr>
          <a:xfrm>
            <a:off x="8094397" y="6294876"/>
            <a:ext cx="3479652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32A4684-7723-224F-A205-0EAB927D13E9}"/>
              </a:ext>
            </a:extLst>
          </p:cNvPr>
          <p:cNvSpPr/>
          <p:nvPr/>
        </p:nvSpPr>
        <p:spPr>
          <a:xfrm>
            <a:off x="8094397" y="4721727"/>
            <a:ext cx="4400983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4EA506-F7A7-784F-9190-AB58D6B434E0}"/>
              </a:ext>
            </a:extLst>
          </p:cNvPr>
          <p:cNvSpPr/>
          <p:nvPr/>
        </p:nvSpPr>
        <p:spPr>
          <a:xfrm>
            <a:off x="8082487" y="5246110"/>
            <a:ext cx="3854818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1F782D-68A6-844A-B1E7-F413E4804B01}"/>
              </a:ext>
            </a:extLst>
          </p:cNvPr>
          <p:cNvSpPr/>
          <p:nvPr/>
        </p:nvSpPr>
        <p:spPr>
          <a:xfrm>
            <a:off x="8094397" y="5770493"/>
            <a:ext cx="3479652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7B53F336-0B3E-D06A-1EAC-0D9C19902149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9A25A6-248F-3C00-817D-47B0036F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B6D421B-1214-57FF-2BC5-74ADC5573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6918A5F2-6570-E715-97A6-DCF6FF20AE35}"/>
              </a:ext>
            </a:extLst>
          </p:cNvPr>
          <p:cNvSpPr txBox="1">
            <a:spLocks/>
          </p:cNvSpPr>
          <p:nvPr/>
        </p:nvSpPr>
        <p:spPr>
          <a:xfrm>
            <a:off x="8082487" y="2849300"/>
            <a:ext cx="4981581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Il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désormais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plus difficile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tuberculose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du fait de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endParaRPr lang="en-US" sz="2400" dirty="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1" name="Google Shape;23;p1">
            <a:extLst>
              <a:ext uri="{FF2B5EF4-FFF2-40B4-BE49-F238E27FC236}">
                <a16:creationId xmlns:a16="http://schemas.microsoft.com/office/drawing/2014/main" id="{4BC51653-5CBA-AC2F-6AF3-2467673A9BEB}"/>
              </a:ext>
            </a:extLst>
          </p:cNvPr>
          <p:cNvSpPr txBox="1">
            <a:spLocks/>
          </p:cNvSpPr>
          <p:nvPr/>
        </p:nvSpPr>
        <p:spPr>
          <a:xfrm>
            <a:off x="8107540" y="4597790"/>
            <a:ext cx="4806938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Poursuivez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jusqu’au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bout pour faire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reculer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tuberculose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pharmacorésistante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endParaRPr lang="en-US" sz="2400" dirty="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5">
            <a:extLst>
              <a:ext uri="{FF2B5EF4-FFF2-40B4-BE49-F238E27FC236}">
                <a16:creationId xmlns:a16="http://schemas.microsoft.com/office/drawing/2014/main" id="{EE6274CE-271A-7955-3776-5812442AAFB4}"/>
              </a:ext>
            </a:extLst>
          </p:cNvPr>
          <p:cNvSpPr/>
          <p:nvPr/>
        </p:nvSpPr>
        <p:spPr>
          <a:xfrm>
            <a:off x="8110114" y="3848485"/>
            <a:ext cx="4165393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892740-3BCF-3D40-BF68-96E432BAC5FF}"/>
              </a:ext>
            </a:extLst>
          </p:cNvPr>
          <p:cNvSpPr/>
          <p:nvPr/>
        </p:nvSpPr>
        <p:spPr>
          <a:xfrm>
            <a:off x="8110115" y="2765293"/>
            <a:ext cx="3939923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C5D101-8C74-AE4C-883C-F33BA737381A}"/>
              </a:ext>
            </a:extLst>
          </p:cNvPr>
          <p:cNvSpPr/>
          <p:nvPr/>
        </p:nvSpPr>
        <p:spPr>
          <a:xfrm>
            <a:off x="8110115" y="3309827"/>
            <a:ext cx="4981581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C958E1CB-DBC8-C41D-884E-CC4A53C2D970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A5E2B9C-D9AF-E006-FCB9-383FE1265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4BB993E-BDFB-3444-AFBF-75A285BA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CB4D15E6-F093-74B1-EAC3-B68655819D63}"/>
              </a:ext>
            </a:extLst>
          </p:cNvPr>
          <p:cNvSpPr txBox="1">
            <a:spLocks/>
          </p:cNvSpPr>
          <p:nvPr/>
        </p:nvSpPr>
        <p:spPr>
          <a:xfrm>
            <a:off x="8110115" y="2650080"/>
            <a:ext cx="4981581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Maintenir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l’efficacité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utilisant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escient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: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31E971DD-EC59-DD39-889B-EE6E45AC43BD}"/>
              </a:ext>
            </a:extLst>
          </p:cNvPr>
          <p:cNvSpPr txBox="1">
            <a:spLocks/>
          </p:cNvSpPr>
          <p:nvPr/>
        </p:nvSpPr>
        <p:spPr>
          <a:xfrm>
            <a:off x="8110114" y="4427410"/>
            <a:ext cx="5176955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&gt; Ne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prenez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que sur ordonnance</a:t>
            </a:r>
          </a:p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&gt;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Respectez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posologie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la </a:t>
            </a:r>
          </a:p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durée du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même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sentez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mieux</a:t>
            </a:r>
            <a:endParaRPr lang="en-US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&gt; Ne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partagez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pas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restants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ne 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utilisez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A6E6809D-90EB-7ACA-1747-901B49E29E3A}"/>
              </a:ext>
            </a:extLst>
          </p:cNvPr>
          <p:cNvSpPr txBox="1">
            <a:spLocks/>
          </p:cNvSpPr>
          <p:nvPr/>
        </p:nvSpPr>
        <p:spPr>
          <a:xfrm>
            <a:off x="3895595" y="2808212"/>
            <a:ext cx="7653402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Chaque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année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un demi-million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personnes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environ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tombent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malades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tuberculose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pharmacorésistante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qui la rend plus difficile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E9F35-92CF-1545-9696-7A35F7905558}"/>
              </a:ext>
            </a:extLst>
          </p:cNvPr>
          <p:cNvSpPr/>
          <p:nvPr/>
        </p:nvSpPr>
        <p:spPr>
          <a:xfrm>
            <a:off x="3858478" y="5375829"/>
            <a:ext cx="7690519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0C3C5-CDF9-574A-B617-4DB1DA25F95E}"/>
              </a:ext>
            </a:extLst>
          </p:cNvPr>
          <p:cNvSpPr/>
          <p:nvPr/>
        </p:nvSpPr>
        <p:spPr>
          <a:xfrm>
            <a:off x="3858478" y="5953125"/>
            <a:ext cx="6713489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E34BC89E-42AC-0AA5-F5E8-AAD0CF660FAA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213E21-E4CB-7B48-503C-199CC9BBD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EFB2095-678B-CC9C-3A58-1D3047E3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13" name="Google Shape;23;p1">
            <a:extLst>
              <a:ext uri="{FF2B5EF4-FFF2-40B4-BE49-F238E27FC236}">
                <a16:creationId xmlns:a16="http://schemas.microsoft.com/office/drawing/2014/main" id="{1B31BABD-CA2F-B11C-91CD-606BF0903CEE}"/>
              </a:ext>
            </a:extLst>
          </p:cNvPr>
          <p:cNvSpPr txBox="1">
            <a:spLocks/>
          </p:cNvSpPr>
          <p:nvPr/>
        </p:nvSpPr>
        <p:spPr>
          <a:xfrm>
            <a:off x="3858478" y="5278691"/>
            <a:ext cx="8078825" cy="187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Allez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jusqu’au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bout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pour faire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reculer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infections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pharmacorésistantes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E6D5C13-ED0E-2B48-9C1F-7D5604C4F84F}"/>
              </a:ext>
            </a:extLst>
          </p:cNvPr>
          <p:cNvSpPr/>
          <p:nvPr/>
        </p:nvSpPr>
        <p:spPr>
          <a:xfrm>
            <a:off x="3895593" y="4884084"/>
            <a:ext cx="8379914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35B61D-ECCF-FF49-8480-3039E4D7F5D3}"/>
              </a:ext>
            </a:extLst>
          </p:cNvPr>
          <p:cNvSpPr/>
          <p:nvPr/>
        </p:nvSpPr>
        <p:spPr>
          <a:xfrm>
            <a:off x="3895593" y="5438962"/>
            <a:ext cx="8379914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CCBFCC-7A36-1649-A4BC-1F672E5B0A3E}"/>
              </a:ext>
            </a:extLst>
          </p:cNvPr>
          <p:cNvSpPr/>
          <p:nvPr/>
        </p:nvSpPr>
        <p:spPr>
          <a:xfrm>
            <a:off x="3895592" y="5993840"/>
            <a:ext cx="3582445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95761D62-A24C-8854-4E6A-9A25D310B755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1C9342-B34D-E2FF-D27B-C5C903B93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08B51E7-78D8-B962-56A2-DDACB446C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A8D75FE0-3580-88D7-1358-AF862949D1A3}"/>
              </a:ext>
            </a:extLst>
          </p:cNvPr>
          <p:cNvSpPr txBox="1">
            <a:spLocks/>
          </p:cNvSpPr>
          <p:nvPr/>
        </p:nvSpPr>
        <p:spPr>
          <a:xfrm>
            <a:off x="3895595" y="2808212"/>
            <a:ext cx="7653402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gagne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du terrain pour les infections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parasitaires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comme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vers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intestinaux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paludisme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2570C4B2-93CE-37BD-12B8-42D1218BE8BA}"/>
              </a:ext>
            </a:extLst>
          </p:cNvPr>
          <p:cNvSpPr txBox="1">
            <a:spLocks/>
          </p:cNvSpPr>
          <p:nvPr/>
        </p:nvSpPr>
        <p:spPr>
          <a:xfrm>
            <a:off x="3895594" y="4783028"/>
            <a:ext cx="8488725" cy="191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Consultez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toujours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un agent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obtenir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un diagnostic précis et suivez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jusqu’au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bout 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qui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prescrit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1">
            <a:extLst>
              <a:ext uri="{FF2B5EF4-FFF2-40B4-BE49-F238E27FC236}">
                <a16:creationId xmlns:a16="http://schemas.microsoft.com/office/drawing/2014/main" id="{F60B7E44-2FD0-5516-6E95-7C5F59E77B6B}"/>
              </a:ext>
            </a:extLst>
          </p:cNvPr>
          <p:cNvSpPr/>
          <p:nvPr/>
        </p:nvSpPr>
        <p:spPr>
          <a:xfrm>
            <a:off x="3895594" y="6432664"/>
            <a:ext cx="1853854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A35233-30EF-174A-B1B5-29D365B03CD3}"/>
              </a:ext>
            </a:extLst>
          </p:cNvPr>
          <p:cNvSpPr/>
          <p:nvPr/>
        </p:nvSpPr>
        <p:spPr>
          <a:xfrm>
            <a:off x="3895594" y="5345104"/>
            <a:ext cx="7265096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95BD70-AB9A-684F-AABE-BEFB3FD3D343}"/>
              </a:ext>
            </a:extLst>
          </p:cNvPr>
          <p:cNvSpPr/>
          <p:nvPr/>
        </p:nvSpPr>
        <p:spPr>
          <a:xfrm>
            <a:off x="3895594" y="5904897"/>
            <a:ext cx="8342335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DC85DD30-6990-E8F7-C134-DCC401C7F1E4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82D2DD6-7828-4744-F87C-8CF47EBD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D9F10FE-E019-F1B6-74CE-F17322DD1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01C827E8-F400-F399-EA78-68FD567C8C5C}"/>
              </a:ext>
            </a:extLst>
          </p:cNvPr>
          <p:cNvSpPr txBox="1">
            <a:spLocks/>
          </p:cNvSpPr>
          <p:nvPr/>
        </p:nvSpPr>
        <p:spPr>
          <a:xfrm>
            <a:off x="3895594" y="2808212"/>
            <a:ext cx="81794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survient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lorsque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bactéries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les virus, les champignons et les parasites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évoluent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 fil du temps et ne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répondent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plus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3" name="Google Shape;23;p1">
            <a:extLst>
              <a:ext uri="{FF2B5EF4-FFF2-40B4-BE49-F238E27FC236}">
                <a16:creationId xmlns:a16="http://schemas.microsoft.com/office/drawing/2014/main" id="{A9394F12-6D2E-E059-0686-913A0B5B5C58}"/>
              </a:ext>
            </a:extLst>
          </p:cNvPr>
          <p:cNvSpPr txBox="1">
            <a:spLocks/>
          </p:cNvSpPr>
          <p:nvPr/>
        </p:nvSpPr>
        <p:spPr>
          <a:xfrm>
            <a:off x="3895594" y="5265469"/>
            <a:ext cx="834233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Suivez les indications d’un agent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utiliser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de manière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préserver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l’efficacité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CF019-0B95-6643-AF75-EC13F833563D}"/>
              </a:ext>
            </a:extLst>
          </p:cNvPr>
          <p:cNvSpPr/>
          <p:nvPr/>
        </p:nvSpPr>
        <p:spPr>
          <a:xfrm>
            <a:off x="1464961" y="4422690"/>
            <a:ext cx="9921198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9548B6-CCB8-0C4B-9DCA-C7C14FB0B558}"/>
              </a:ext>
            </a:extLst>
          </p:cNvPr>
          <p:cNvSpPr/>
          <p:nvPr/>
        </p:nvSpPr>
        <p:spPr>
          <a:xfrm>
            <a:off x="1464961" y="3845315"/>
            <a:ext cx="10786078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Google Shape;26;p1">
            <a:extLst>
              <a:ext uri="{FF2B5EF4-FFF2-40B4-BE49-F238E27FC236}">
                <a16:creationId xmlns:a16="http://schemas.microsoft.com/office/drawing/2014/main" id="{9EB82F60-ABBD-2135-341A-B3F2E54BA00F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C69B304-629E-6E4F-4EE0-C30CD139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7DCE330-1033-E217-DEAD-305857B18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11" name="Google Shape;23;p1">
            <a:extLst>
              <a:ext uri="{FF2B5EF4-FFF2-40B4-BE49-F238E27FC236}">
                <a16:creationId xmlns:a16="http://schemas.microsoft.com/office/drawing/2014/main" id="{FCC3B1D4-4452-B3E2-263A-54B5EF275A6F}"/>
              </a:ext>
            </a:extLst>
          </p:cNvPr>
          <p:cNvSpPr txBox="1">
            <a:spLocks/>
          </p:cNvSpPr>
          <p:nvPr/>
        </p:nvSpPr>
        <p:spPr>
          <a:xfrm>
            <a:off x="1464961" y="2684424"/>
            <a:ext cx="11030419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antipaludiques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essentiels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lutte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paludisme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2" name="Google Shape;23;p1">
            <a:extLst>
              <a:ext uri="{FF2B5EF4-FFF2-40B4-BE49-F238E27FC236}">
                <a16:creationId xmlns:a16="http://schemas.microsoft.com/office/drawing/2014/main" id="{EAD3665A-78AD-B924-D0C4-DFB078258BF4}"/>
              </a:ext>
            </a:extLst>
          </p:cNvPr>
          <p:cNvSpPr txBox="1">
            <a:spLocks/>
          </p:cNvSpPr>
          <p:nvPr/>
        </p:nvSpPr>
        <p:spPr>
          <a:xfrm>
            <a:off x="1464961" y="3788899"/>
            <a:ext cx="11030419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prévenir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suivez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jusqu’au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bout 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antipaludique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prescrit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prestataire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soins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2">
            <a:extLst>
              <a:ext uri="{FF2B5EF4-FFF2-40B4-BE49-F238E27FC236}">
                <a16:creationId xmlns:a16="http://schemas.microsoft.com/office/drawing/2014/main" id="{9007490C-9032-C232-998D-B33A5CE41A4C}"/>
              </a:ext>
            </a:extLst>
          </p:cNvPr>
          <p:cNvSpPr/>
          <p:nvPr/>
        </p:nvSpPr>
        <p:spPr>
          <a:xfrm>
            <a:off x="2889117" y="5880440"/>
            <a:ext cx="4435526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71C2A9EB-DFB9-C7E0-2606-4DB8B13A7328}"/>
              </a:ext>
            </a:extLst>
          </p:cNvPr>
          <p:cNvSpPr/>
          <p:nvPr/>
        </p:nvSpPr>
        <p:spPr>
          <a:xfrm>
            <a:off x="2889116" y="5313562"/>
            <a:ext cx="4613973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60A8B-0627-1C49-9E26-C461C6CBE7B6}"/>
              </a:ext>
            </a:extLst>
          </p:cNvPr>
          <p:cNvSpPr/>
          <p:nvPr/>
        </p:nvSpPr>
        <p:spPr>
          <a:xfrm>
            <a:off x="2889117" y="4745541"/>
            <a:ext cx="3967705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43F1CDDB-5207-61FF-BADB-12C362D542C9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B93AA32-EAB2-A102-5B2F-CA819DFF3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DBF88CD-97D7-50F1-AE54-9DDD816F7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2A0A7E39-193A-1EDA-DE20-3D2CFD7C329B}"/>
              </a:ext>
            </a:extLst>
          </p:cNvPr>
          <p:cNvSpPr txBox="1">
            <a:spLocks/>
          </p:cNvSpPr>
          <p:nvPr/>
        </p:nvSpPr>
        <p:spPr>
          <a:xfrm>
            <a:off x="2889117" y="2792238"/>
            <a:ext cx="9847822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entraîne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hospitalisations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plus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longues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augmentation des frais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médicaux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mortalité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accrue.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3A1BD5ED-8BDA-BB64-52AD-1C5F8D8870F9}"/>
              </a:ext>
            </a:extLst>
          </p:cNvPr>
          <p:cNvSpPr txBox="1">
            <a:spLocks/>
          </p:cNvSpPr>
          <p:nvPr/>
        </p:nvSpPr>
        <p:spPr>
          <a:xfrm>
            <a:off x="3067564" y="4649050"/>
            <a:ext cx="4435525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Une bonne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hygiène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des mains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peut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aider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limiter la propagation des infections.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53DC2-0430-2B42-ACDF-717D28B2D72E}"/>
              </a:ext>
            </a:extLst>
          </p:cNvPr>
          <p:cNvSpPr/>
          <p:nvPr/>
        </p:nvSpPr>
        <p:spPr>
          <a:xfrm>
            <a:off x="3574835" y="5232386"/>
            <a:ext cx="7047236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1AE7AF-3BEC-7D43-87BC-8EE07F979447}"/>
              </a:ext>
            </a:extLst>
          </p:cNvPr>
          <p:cNvSpPr/>
          <p:nvPr/>
        </p:nvSpPr>
        <p:spPr>
          <a:xfrm>
            <a:off x="3574835" y="5804359"/>
            <a:ext cx="515768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Google Shape;26;p1">
            <a:extLst>
              <a:ext uri="{FF2B5EF4-FFF2-40B4-BE49-F238E27FC236}">
                <a16:creationId xmlns:a16="http://schemas.microsoft.com/office/drawing/2014/main" id="{8E9AC3EC-3FCC-4323-BFEA-182BEB6A2C60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FB8901-3EA5-B5B8-5B74-C22261F5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773790C-0715-EE6F-9C77-6FC423CCD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5C1C3A60-F8B7-E06A-E8D1-315062C6B1A6}"/>
              </a:ext>
            </a:extLst>
          </p:cNvPr>
          <p:cNvSpPr txBox="1">
            <a:spLocks/>
          </p:cNvSpPr>
          <p:nvPr/>
        </p:nvSpPr>
        <p:spPr>
          <a:xfrm>
            <a:off x="3599886" y="2882735"/>
            <a:ext cx="7703331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antimicrobiens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protègent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personnes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vulnérables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dont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système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immunitaire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ne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fonctionne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pas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façon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optimale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compris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celles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qui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soignées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un cancer.</a:t>
            </a:r>
          </a:p>
        </p:txBody>
      </p:sp>
      <p:sp>
        <p:nvSpPr>
          <p:cNvPr id="14" name="Google Shape;23;p1">
            <a:extLst>
              <a:ext uri="{FF2B5EF4-FFF2-40B4-BE49-F238E27FC236}">
                <a16:creationId xmlns:a16="http://schemas.microsoft.com/office/drawing/2014/main" id="{1888AD8D-FD25-7CD9-B248-8FAF900D1AA6}"/>
              </a:ext>
            </a:extLst>
          </p:cNvPr>
          <p:cNvSpPr txBox="1">
            <a:spLocks/>
          </p:cNvSpPr>
          <p:nvPr/>
        </p:nvSpPr>
        <p:spPr>
          <a:xfrm>
            <a:off x="3599886" y="5152364"/>
            <a:ext cx="7703331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Prévenir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qu’ils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continuent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fonctionner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3">
            <a:extLst>
              <a:ext uri="{FF2B5EF4-FFF2-40B4-BE49-F238E27FC236}">
                <a16:creationId xmlns:a16="http://schemas.microsoft.com/office/drawing/2014/main" id="{27DE4F4A-0C79-1391-72A4-90F42131BA71}"/>
              </a:ext>
            </a:extLst>
          </p:cNvPr>
          <p:cNvSpPr/>
          <p:nvPr/>
        </p:nvSpPr>
        <p:spPr>
          <a:xfrm>
            <a:off x="3599886" y="5161388"/>
            <a:ext cx="3765418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B55DAB-95C1-C943-B379-2E44B05E169A}"/>
              </a:ext>
            </a:extLst>
          </p:cNvPr>
          <p:cNvSpPr/>
          <p:nvPr/>
        </p:nvSpPr>
        <p:spPr>
          <a:xfrm>
            <a:off x="3599886" y="3544745"/>
            <a:ext cx="6132837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6ACE745-DFE2-F741-8BD4-49658468E429}"/>
              </a:ext>
            </a:extLst>
          </p:cNvPr>
          <p:cNvSpPr/>
          <p:nvPr/>
        </p:nvSpPr>
        <p:spPr>
          <a:xfrm>
            <a:off x="3599886" y="4087429"/>
            <a:ext cx="6608826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0B0786-EBFF-9F4F-B39C-1F1379C707B5}"/>
              </a:ext>
            </a:extLst>
          </p:cNvPr>
          <p:cNvSpPr/>
          <p:nvPr/>
        </p:nvSpPr>
        <p:spPr>
          <a:xfrm>
            <a:off x="3599886" y="4630041"/>
            <a:ext cx="7560804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D2300195-6A8B-8748-1773-CC6465400829}"/>
              </a:ext>
            </a:extLst>
          </p:cNvPr>
          <p:cNvSpPr txBox="1">
            <a:spLocks/>
          </p:cNvSpPr>
          <p:nvPr/>
        </p:nvSpPr>
        <p:spPr>
          <a:xfrm>
            <a:off x="3644652" y="3483533"/>
            <a:ext cx="7703331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Les agents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peuvent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réduire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propagation des infections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veillant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propreté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leurs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mains,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leurs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instruments et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leur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environnement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B0A9BDD8-A245-34B7-586E-5C580EC687EC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EBAB104-F010-A430-F1C1-903E77809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4062C31-473B-11EA-4272-ADA52AA9A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0D6EE28A-D5B1-5BD0-E42B-DB6C84FDFE56}"/>
              </a:ext>
            </a:extLst>
          </p:cNvPr>
          <p:cNvSpPr txBox="1">
            <a:spLocks/>
          </p:cNvSpPr>
          <p:nvPr/>
        </p:nvSpPr>
        <p:spPr>
          <a:xfrm>
            <a:off x="3599886" y="2816145"/>
            <a:ext cx="7703331" cy="87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1 patient sur 10 est infecté en recevant des soins.</a:t>
            </a:r>
            <a:endParaRPr lang="en-US" sz="2400" dirty="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3">
            <a:extLst>
              <a:ext uri="{FF2B5EF4-FFF2-40B4-BE49-F238E27FC236}">
                <a16:creationId xmlns:a16="http://schemas.microsoft.com/office/drawing/2014/main" id="{9A4485DA-B5CE-E4CA-C945-6232E1669089}"/>
              </a:ext>
            </a:extLst>
          </p:cNvPr>
          <p:cNvSpPr/>
          <p:nvPr/>
        </p:nvSpPr>
        <p:spPr>
          <a:xfrm>
            <a:off x="6857996" y="8089369"/>
            <a:ext cx="3125248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3">
            <a:extLst>
              <a:ext uri="{FF2B5EF4-FFF2-40B4-BE49-F238E27FC236}">
                <a16:creationId xmlns:a16="http://schemas.microsoft.com/office/drawing/2014/main" id="{9AA1D87B-C6A6-47CC-E037-00220AFB0002}"/>
              </a:ext>
            </a:extLst>
          </p:cNvPr>
          <p:cNvSpPr/>
          <p:nvPr/>
        </p:nvSpPr>
        <p:spPr>
          <a:xfrm>
            <a:off x="6857997" y="7525150"/>
            <a:ext cx="4753632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3">
            <a:extLst>
              <a:ext uri="{FF2B5EF4-FFF2-40B4-BE49-F238E27FC236}">
                <a16:creationId xmlns:a16="http://schemas.microsoft.com/office/drawing/2014/main" id="{C06811B7-CFD8-EA49-1D78-AF39D3F8C37B}"/>
              </a:ext>
            </a:extLst>
          </p:cNvPr>
          <p:cNvSpPr/>
          <p:nvPr/>
        </p:nvSpPr>
        <p:spPr>
          <a:xfrm>
            <a:off x="6857997" y="6971511"/>
            <a:ext cx="4881227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3">
            <a:extLst>
              <a:ext uri="{FF2B5EF4-FFF2-40B4-BE49-F238E27FC236}">
                <a16:creationId xmlns:a16="http://schemas.microsoft.com/office/drawing/2014/main" id="{45E759B4-164E-E1CE-7225-B211103E1A70}"/>
              </a:ext>
            </a:extLst>
          </p:cNvPr>
          <p:cNvSpPr/>
          <p:nvPr/>
        </p:nvSpPr>
        <p:spPr>
          <a:xfrm>
            <a:off x="6857998" y="6412903"/>
            <a:ext cx="5033601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8644BD-B7EE-F74C-AEA8-15B4EE57B90C}"/>
              </a:ext>
            </a:extLst>
          </p:cNvPr>
          <p:cNvSpPr/>
          <p:nvPr/>
        </p:nvSpPr>
        <p:spPr>
          <a:xfrm>
            <a:off x="6890582" y="4741517"/>
            <a:ext cx="2115632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1CD10C-E8FB-0248-9D1A-7BCA9E8B8879}"/>
              </a:ext>
            </a:extLst>
          </p:cNvPr>
          <p:cNvSpPr/>
          <p:nvPr/>
        </p:nvSpPr>
        <p:spPr>
          <a:xfrm>
            <a:off x="6858000" y="5302821"/>
            <a:ext cx="4753628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4317A7-2CF5-474C-8079-BC54D68EF694}"/>
              </a:ext>
            </a:extLst>
          </p:cNvPr>
          <p:cNvSpPr/>
          <p:nvPr/>
        </p:nvSpPr>
        <p:spPr>
          <a:xfrm>
            <a:off x="6857999" y="5864125"/>
            <a:ext cx="5033601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Google Shape;23;p1">
            <a:extLst>
              <a:ext uri="{FF2B5EF4-FFF2-40B4-BE49-F238E27FC236}">
                <a16:creationId xmlns:a16="http://schemas.microsoft.com/office/drawing/2014/main" id="{019A8EC4-7008-664C-976E-A076C08C75F1}"/>
              </a:ext>
            </a:extLst>
          </p:cNvPr>
          <p:cNvSpPr txBox="1">
            <a:spLocks/>
          </p:cNvSpPr>
          <p:nvPr/>
        </p:nvSpPr>
        <p:spPr>
          <a:xfrm>
            <a:off x="6935218" y="4678981"/>
            <a:ext cx="4881226" cy="411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Les services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d’approvisionnement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eau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d’assainissement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d’hygiène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aident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prévenir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infections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sauvent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des vies et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réduisent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coûts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B7C2726A-E565-AC7D-EC3F-ED9D5821E753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5CF4C3B-4BE9-CD23-3316-B3107DAC5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794D26F-9499-5DE6-89E7-203823C25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EF24D3FB-DB78-8DD4-A9CE-B005BB4B54B5}"/>
              </a:ext>
            </a:extLst>
          </p:cNvPr>
          <p:cNvSpPr txBox="1">
            <a:spLocks/>
          </p:cNvSpPr>
          <p:nvPr/>
        </p:nvSpPr>
        <p:spPr>
          <a:xfrm>
            <a:off x="2442835" y="2656363"/>
            <a:ext cx="8830329" cy="184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32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L’accès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l’eau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potable,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l’assainissement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l’hygiène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(WASH) dans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maisons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établissements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peut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permettre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diminution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allant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jusqu’à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60 %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l’utilisation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d’antibiotiques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diarrhée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1E66904-07D1-AA47-A053-0D6653E0AE09}"/>
              </a:ext>
            </a:extLst>
          </p:cNvPr>
          <p:cNvSpPr/>
          <p:nvPr/>
        </p:nvSpPr>
        <p:spPr>
          <a:xfrm>
            <a:off x="1718839" y="4456249"/>
            <a:ext cx="8928284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D58971-2856-7B42-A2BF-D3EB032482B1}"/>
              </a:ext>
            </a:extLst>
          </p:cNvPr>
          <p:cNvSpPr/>
          <p:nvPr/>
        </p:nvSpPr>
        <p:spPr>
          <a:xfrm>
            <a:off x="1718839" y="5016058"/>
            <a:ext cx="7074432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FE14E24D-5C30-8339-EED5-FBCE20D8F88A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9407533-3E3C-BDE3-EED4-B1A3DCBB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92BB671-5AD7-0ECA-829A-ECF58F10F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14" name="Google Shape;23;p1">
            <a:extLst>
              <a:ext uri="{FF2B5EF4-FFF2-40B4-BE49-F238E27FC236}">
                <a16:creationId xmlns:a16="http://schemas.microsoft.com/office/drawing/2014/main" id="{A665A8F6-BCF2-ED0A-2A9E-410969087D6F}"/>
              </a:ext>
            </a:extLst>
          </p:cNvPr>
          <p:cNvSpPr txBox="1">
            <a:spLocks/>
          </p:cNvSpPr>
          <p:nvPr/>
        </p:nvSpPr>
        <p:spPr>
          <a:xfrm>
            <a:off x="1718839" y="3030245"/>
            <a:ext cx="9331098" cy="1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Assurer 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maintien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des services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essentiels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pendant la COVID-19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plus important que jamais.</a:t>
            </a:r>
          </a:p>
        </p:txBody>
      </p:sp>
      <p:sp>
        <p:nvSpPr>
          <p:cNvPr id="15" name="Google Shape;23;p1">
            <a:extLst>
              <a:ext uri="{FF2B5EF4-FFF2-40B4-BE49-F238E27FC236}">
                <a16:creationId xmlns:a16="http://schemas.microsoft.com/office/drawing/2014/main" id="{51D0FB44-714C-6778-B9C8-EC9AC8FE35C4}"/>
              </a:ext>
            </a:extLst>
          </p:cNvPr>
          <p:cNvSpPr txBox="1">
            <a:spLocks/>
          </p:cNvSpPr>
          <p:nvPr/>
        </p:nvSpPr>
        <p:spPr>
          <a:xfrm>
            <a:off x="1718839" y="4370156"/>
            <a:ext cx="9331098" cy="1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Poursuivre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tuberculose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le VIH pour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prévenir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71DA716-1D3C-6840-B18E-32D1A41693D1}"/>
              </a:ext>
            </a:extLst>
          </p:cNvPr>
          <p:cNvSpPr/>
          <p:nvPr/>
        </p:nvSpPr>
        <p:spPr>
          <a:xfrm>
            <a:off x="1770922" y="4527615"/>
            <a:ext cx="8036957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BD2773-F6B3-2A4F-BEDF-CE8200BC4C5F}"/>
              </a:ext>
            </a:extLst>
          </p:cNvPr>
          <p:cNvSpPr/>
          <p:nvPr/>
        </p:nvSpPr>
        <p:spPr>
          <a:xfrm>
            <a:off x="1770921" y="5104688"/>
            <a:ext cx="6133001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8BEC34E1-5799-C808-28B4-3FE3601BB4B8}"/>
              </a:ext>
            </a:extLst>
          </p:cNvPr>
          <p:cNvSpPr txBox="1">
            <a:spLocks/>
          </p:cNvSpPr>
          <p:nvPr/>
        </p:nvSpPr>
        <p:spPr>
          <a:xfrm>
            <a:off x="1770921" y="4457266"/>
            <a:ext cx="8815550" cy="187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Poursuivez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votre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 VIH pour faire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reculer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8DE09E81-4C35-68C3-D3D5-DD3CB1177354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B1CB35-FC30-E7DC-451B-D59A238D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3281B6C-0D26-07EA-806E-9F72C44A0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41F3813D-A15F-07FC-9583-16BF6C8670F0}"/>
              </a:ext>
            </a:extLst>
          </p:cNvPr>
          <p:cNvSpPr txBox="1">
            <a:spLocks/>
          </p:cNvSpPr>
          <p:nvPr/>
        </p:nvSpPr>
        <p:spPr>
          <a:xfrm>
            <a:off x="1770921" y="2696800"/>
            <a:ext cx="9039039" cy="190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L’interruption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du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traitement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 VIH fait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perdre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leur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efficacité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et rend le virus plus difficile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à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traiter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8E6B5795-8552-FF4A-E0A2-4ED8B0C9B943}"/>
              </a:ext>
            </a:extLst>
          </p:cNvPr>
          <p:cNvSpPr txBox="1">
            <a:spLocks/>
          </p:cNvSpPr>
          <p:nvPr/>
        </p:nvSpPr>
        <p:spPr>
          <a:xfrm>
            <a:off x="2048159" y="2771197"/>
            <a:ext cx="9638625" cy="35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résistance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aux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médicaments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est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progression dans les infections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postopératoires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qui rend les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actes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chirurgicaux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, y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compris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les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césariennes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, les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greffes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d’organes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et les poses de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prothèses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articulaires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, plus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risqués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CAAA7EDD-7E84-B26D-9AC3-A6FF57308518}"/>
              </a:ext>
            </a:extLst>
          </p:cNvPr>
          <p:cNvSpPr txBox="1">
            <a:spLocks/>
          </p:cNvSpPr>
          <p:nvPr/>
        </p:nvSpPr>
        <p:spPr>
          <a:xfrm>
            <a:off x="1285785" y="82234"/>
            <a:ext cx="1120959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65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ENSEMBLE, PRÉVENONS </a:t>
            </a:r>
            <a:b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</a:b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LA RÉSISTANCE AUX ANTIMICROBIENS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97FFBF-AE67-4EBA-0274-11F1F5930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365" y="12084471"/>
            <a:ext cx="3967704" cy="13913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38FB720-6027-FCD8-0ABA-ADFF2527F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2" y="12303464"/>
            <a:ext cx="3967705" cy="998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752</Words>
  <Application>Microsoft Macintosh PowerPoint</Application>
  <PresentationFormat>Custom</PresentationFormat>
  <Paragraphs>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Archer Bold</vt:lpstr>
      <vt:lpstr>Helvetica Neue</vt:lpstr>
      <vt:lpstr>Arial</vt:lpstr>
      <vt:lpstr>Noto Sans</vt:lpstr>
      <vt:lpstr>21_BasicWhite</vt:lpstr>
      <vt:lpstr>ENSEMBLE, PRÉVENONS  LA RÉSISTANCE AUX ANTIMICROBIENS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ANTIMICROBIAL</dc:title>
  <cp:lastModifiedBy>Iva Kvakic</cp:lastModifiedBy>
  <cp:revision>11</cp:revision>
  <dcterms:modified xsi:type="dcterms:W3CDTF">2022-10-28T09:32:43Z</dcterms:modified>
</cp:coreProperties>
</file>