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3716000"/>
  <p:notesSz cx="6858000" cy="9144000"/>
  <p:embeddedFontLs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Noto Sans" panose="020B0502040504020204" pitchFamily="34" charset="0"/>
      <p:regular r:id="rId23"/>
      <p:bold r:id="rId24"/>
      <p:italic r:id="rId25"/>
      <p:boldItalic r:id="rId26"/>
    </p:embeddedFont>
    <p:embeddedFont>
      <p:font typeface="Roboto Slab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WFt1+ufqKfMSZ5EDyVZzmThk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54"/>
    <a:srgbClr val="A0A152"/>
    <a:srgbClr val="D5B661"/>
    <a:srgbClr val="A4C694"/>
    <a:srgbClr val="B7BBE3"/>
    <a:srgbClr val="D090CD"/>
    <a:srgbClr val="D0879F"/>
    <a:srgbClr val="FFD250"/>
    <a:srgbClr val="008AE2"/>
    <a:srgbClr val="00B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2"/>
    <p:restoredTop sz="93385"/>
  </p:normalViewPr>
  <p:slideViewPr>
    <p:cSldViewPr snapToGrid="0" snapToObjects="1">
      <p:cViewPr>
        <p:scale>
          <a:sx n="102" d="100"/>
          <a:sy n="102" d="100"/>
        </p:scale>
        <p:origin x="512" y="-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-650082" y="2271711"/>
            <a:ext cx="15044740" cy="9010651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678656" y="7008017"/>
            <a:ext cx="12358689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679325" y="3622576"/>
            <a:ext cx="12357351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3"/>
          </p:nvPr>
        </p:nvSpPr>
        <p:spPr>
          <a:xfrm>
            <a:off x="678655" y="9530950"/>
            <a:ext cx="12358690" cy="62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2"/>
              <a:buFont typeface="Helvetica Neue"/>
              <a:buNone/>
              <a:defRPr sz="3672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body" idx="1"/>
          </p:nvPr>
        </p:nvSpPr>
        <p:spPr>
          <a:xfrm>
            <a:off x="675754" y="9671546"/>
            <a:ext cx="12358690" cy="3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678654" y="856520"/>
            <a:ext cx="12358691" cy="26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6692459" y="10239000"/>
            <a:ext cx="324054" cy="33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9193871-8D03-F870-21B0-53B8752EB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BA0491DB-CC09-0F45-B683-F052F60D1741}"/>
              </a:ext>
            </a:extLst>
          </p:cNvPr>
          <p:cNvSpPr/>
          <p:nvPr/>
        </p:nvSpPr>
        <p:spPr>
          <a:xfrm>
            <a:off x="394715" y="2428783"/>
            <a:ext cx="10578085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9">
            <a:extLst>
              <a:ext uri="{FF2B5EF4-FFF2-40B4-BE49-F238E27FC236}">
                <a16:creationId xmlns:a16="http://schemas.microsoft.com/office/drawing/2014/main" id="{BECB8297-3CDF-AD3B-FDE3-BBA626B0F13A}"/>
              </a:ext>
            </a:extLst>
          </p:cNvPr>
          <p:cNvSpPr/>
          <p:nvPr/>
        </p:nvSpPr>
        <p:spPr>
          <a:xfrm>
            <a:off x="394714" y="3010958"/>
            <a:ext cx="11178161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9">
            <a:extLst>
              <a:ext uri="{FF2B5EF4-FFF2-40B4-BE49-F238E27FC236}">
                <a16:creationId xmlns:a16="http://schemas.microsoft.com/office/drawing/2014/main" id="{DFD9805E-F85D-A5AD-2BE3-B9427B6E8580}"/>
              </a:ext>
            </a:extLst>
          </p:cNvPr>
          <p:cNvSpPr/>
          <p:nvPr/>
        </p:nvSpPr>
        <p:spPr>
          <a:xfrm>
            <a:off x="394713" y="3591086"/>
            <a:ext cx="13086705" cy="511294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4294967295"/>
          </p:nvPr>
        </p:nvSpPr>
        <p:spPr>
          <a:xfrm>
            <a:off x="394715" y="1910264"/>
            <a:ext cx="13231365" cy="281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Перед приемом противомикробных препаратов, таких </a:t>
            </a:r>
            <a:endParaRPr lang="hr-HR"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как антибиотики, противовирусные, противогрибковые и противопаразитарные средства, всегда консультируйтесь с врачом.</a:t>
            </a:r>
            <a:endParaRPr sz="2800" dirty="0"/>
          </a:p>
        </p:txBody>
      </p:sp>
      <p:sp>
        <p:nvSpPr>
          <p:cNvPr id="12" name="Google Shape;26;p1">
            <a:extLst>
              <a:ext uri="{FF2B5EF4-FFF2-40B4-BE49-F238E27FC236}">
                <a16:creationId xmlns:a16="http://schemas.microsoft.com/office/drawing/2014/main" id="{DFE3D2AE-4601-964D-A5F7-AA6ECC23C626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Google Shape;27;p1">
            <a:extLst>
              <a:ext uri="{FF2B5EF4-FFF2-40B4-BE49-F238E27FC236}">
                <a16:creationId xmlns:a16="http://schemas.microsoft.com/office/drawing/2014/main" id="{D19E3D08-036D-CA46-B0DC-E265866BAAF3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Google Shape;27;p1">
            <a:extLst>
              <a:ext uri="{FF2B5EF4-FFF2-40B4-BE49-F238E27FC236}">
                <a16:creationId xmlns:a16="http://schemas.microsoft.com/office/drawing/2014/main" id="{50202564-FF2E-384E-AB4F-93D7AF8BE404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88BAC7A-A844-644F-B9F5-8F21E5900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4202526-361A-A44F-BC5D-76B69CCB1527}"/>
              </a:ext>
            </a:extLst>
          </p:cNvPr>
          <p:cNvSpPr/>
          <p:nvPr/>
        </p:nvSpPr>
        <p:spPr>
          <a:xfrm>
            <a:off x="946799" y="4597861"/>
            <a:ext cx="11699464" cy="417198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8758C2-A840-0049-BD88-3A197960A6CA}"/>
              </a:ext>
            </a:extLst>
          </p:cNvPr>
          <p:cNvSpPr/>
          <p:nvPr/>
        </p:nvSpPr>
        <p:spPr>
          <a:xfrm>
            <a:off x="946799" y="5050348"/>
            <a:ext cx="9030321" cy="417198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30D5161-9834-E64B-82CD-D0C4870C3E44}"/>
              </a:ext>
            </a:extLst>
          </p:cNvPr>
          <p:cNvSpPr/>
          <p:nvPr/>
        </p:nvSpPr>
        <p:spPr>
          <a:xfrm>
            <a:off x="946799" y="4145375"/>
            <a:ext cx="10711801" cy="417198"/>
          </a:xfrm>
          <a:prstGeom prst="rect">
            <a:avLst/>
          </a:prstGeom>
          <a:solidFill>
            <a:srgbClr val="A0A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Google Shape;26;p1">
            <a:extLst>
              <a:ext uri="{FF2B5EF4-FFF2-40B4-BE49-F238E27FC236}">
                <a16:creationId xmlns:a16="http://schemas.microsoft.com/office/drawing/2014/main" id="{8A89FF1F-C6B3-754F-AD72-E8F2773FD6A0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540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5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Google Shape;27;p1">
            <a:extLst>
              <a:ext uri="{FF2B5EF4-FFF2-40B4-BE49-F238E27FC236}">
                <a16:creationId xmlns:a16="http://schemas.microsoft.com/office/drawing/2014/main" id="{500B8E7D-83FB-C043-ADD1-C0B083A974EC}"/>
              </a:ext>
            </a:extLst>
          </p:cNvPr>
          <p:cNvSpPr txBox="1"/>
          <p:nvPr/>
        </p:nvSpPr>
        <p:spPr>
          <a:xfrm>
            <a:off x="0" y="1154032"/>
            <a:ext cx="13481418" cy="55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5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5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5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5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Google Shape;27;p1">
            <a:extLst>
              <a:ext uri="{FF2B5EF4-FFF2-40B4-BE49-F238E27FC236}">
                <a16:creationId xmlns:a16="http://schemas.microsoft.com/office/drawing/2014/main" id="{DC174292-1770-EC4A-A87F-F56182A435A0}"/>
              </a:ext>
            </a:extLst>
          </p:cNvPr>
          <p:cNvSpPr txBox="1"/>
          <p:nvPr/>
        </p:nvSpPr>
        <p:spPr>
          <a:xfrm>
            <a:off x="394715" y="1938606"/>
            <a:ext cx="12691987" cy="55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5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5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Google Shape;102;p9">
            <a:extLst>
              <a:ext uri="{FF2B5EF4-FFF2-40B4-BE49-F238E27FC236}">
                <a16:creationId xmlns:a16="http://schemas.microsoft.com/office/drawing/2014/main" id="{C9CB1110-93E6-334A-8580-0173455896BC}"/>
              </a:ext>
            </a:extLst>
          </p:cNvPr>
          <p:cNvSpPr txBox="1">
            <a:spLocks/>
          </p:cNvSpPr>
          <p:nvPr/>
        </p:nvSpPr>
        <p:spPr>
          <a:xfrm>
            <a:off x="946799" y="2592807"/>
            <a:ext cx="11822401" cy="153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Clr>
                <a:srgbClr val="FFFFFF"/>
              </a:buClr>
              <a:buSzPts val="2800"/>
              <a:buFont typeface="Noto Sans"/>
              <a:buNone/>
            </a:pPr>
            <a:r>
              <a:rPr lang="az-Cyrl-AZ" sz="28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Из-за лекарственной устойчивости инфекции, передаваемые половым путем (ИППП), становятся трудноизлечимыми, поэтому практикуйте более безопасный секс.</a:t>
            </a:r>
            <a:endParaRPr lang="az-Cyrl-AZ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Google Shape;102;p9">
            <a:extLst>
              <a:ext uri="{FF2B5EF4-FFF2-40B4-BE49-F238E27FC236}">
                <a16:creationId xmlns:a16="http://schemas.microsoft.com/office/drawing/2014/main" id="{32ED5D08-7324-F144-B016-81CB9EAC9A92}"/>
              </a:ext>
            </a:extLst>
          </p:cNvPr>
          <p:cNvSpPr txBox="1">
            <a:spLocks/>
          </p:cNvSpPr>
          <p:nvPr/>
        </p:nvSpPr>
        <p:spPr>
          <a:xfrm>
            <a:off x="1069737" y="4080502"/>
            <a:ext cx="11822401" cy="153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Clr>
                <a:srgbClr val="FFFFFF"/>
              </a:buClr>
              <a:buSzPts val="2800"/>
              <a:buFont typeface="Noto Sans"/>
              <a:buNone/>
            </a:pPr>
            <a:r>
              <a:rPr lang="az-Cyrl-AZ" sz="280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Если вы подозреваете, что у вас ИППП, не занимайтесь самолечением. Обратитесь к врачу для постановки точного диагноза и назначения правильного лечения.</a:t>
            </a:r>
            <a:endParaRPr lang="az-Cyrl-AZ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5" name="Imagen 2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687AF2B-C2B6-6546-ADF8-F253A800F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D55E119-8FFD-2B8B-E69D-3A540A129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C62F8C-72FE-FC40-A052-97C262582D58}"/>
              </a:ext>
            </a:extLst>
          </p:cNvPr>
          <p:cNvSpPr/>
          <p:nvPr/>
        </p:nvSpPr>
        <p:spPr>
          <a:xfrm>
            <a:off x="8091055" y="4573900"/>
            <a:ext cx="4680223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9546EA2-0F96-AC4B-81FE-63C2F66915FF}"/>
              </a:ext>
            </a:extLst>
          </p:cNvPr>
          <p:cNvSpPr/>
          <p:nvPr/>
        </p:nvSpPr>
        <p:spPr>
          <a:xfrm>
            <a:off x="8091054" y="5027486"/>
            <a:ext cx="4881995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13">
            <a:extLst>
              <a:ext uri="{FF2B5EF4-FFF2-40B4-BE49-F238E27FC236}">
                <a16:creationId xmlns:a16="http://schemas.microsoft.com/office/drawing/2014/main" id="{371792B7-3BB6-299F-588E-C357E6084FAD}"/>
              </a:ext>
            </a:extLst>
          </p:cNvPr>
          <p:cNvSpPr/>
          <p:nvPr/>
        </p:nvSpPr>
        <p:spPr>
          <a:xfrm>
            <a:off x="8091054" y="5481072"/>
            <a:ext cx="4680223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3">
            <a:extLst>
              <a:ext uri="{FF2B5EF4-FFF2-40B4-BE49-F238E27FC236}">
                <a16:creationId xmlns:a16="http://schemas.microsoft.com/office/drawing/2014/main" id="{F2F7E428-8072-AB7D-39A6-76B08AAD7F25}"/>
              </a:ext>
            </a:extLst>
          </p:cNvPr>
          <p:cNvSpPr/>
          <p:nvPr/>
        </p:nvSpPr>
        <p:spPr>
          <a:xfrm>
            <a:off x="8091054" y="5947885"/>
            <a:ext cx="4680223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13">
            <a:extLst>
              <a:ext uri="{FF2B5EF4-FFF2-40B4-BE49-F238E27FC236}">
                <a16:creationId xmlns:a16="http://schemas.microsoft.com/office/drawing/2014/main" id="{A39D0200-98A6-AEE4-628E-C83659C0D0E7}"/>
              </a:ext>
            </a:extLst>
          </p:cNvPr>
          <p:cNvSpPr/>
          <p:nvPr/>
        </p:nvSpPr>
        <p:spPr>
          <a:xfrm>
            <a:off x="8091054" y="6397566"/>
            <a:ext cx="3210359" cy="416214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121;p11">
            <a:extLst>
              <a:ext uri="{FF2B5EF4-FFF2-40B4-BE49-F238E27FC236}">
                <a16:creationId xmlns:a16="http://schemas.microsoft.com/office/drawing/2014/main" id="{C7CC504F-D0D8-C94E-849F-EA73A4AC9F88}"/>
              </a:ext>
            </a:extLst>
          </p:cNvPr>
          <p:cNvSpPr txBox="1">
            <a:spLocks/>
          </p:cNvSpPr>
          <p:nvPr/>
        </p:nvSpPr>
        <p:spPr>
          <a:xfrm>
            <a:off x="8091055" y="4550027"/>
            <a:ext cx="4995647" cy="245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3400"/>
              </a:lnSpc>
              <a:buSzPts val="2800"/>
              <a:buFont typeface="Noto Sans"/>
              <a:buNone/>
            </a:pPr>
            <a:r>
              <a:rPr lang="az-Cyrl-AZ" sz="2400" dirty="0">
                <a:latin typeface="Noto Sans"/>
                <a:ea typeface="Noto Sans"/>
                <a:cs typeface="Noto Sans"/>
                <a:sym typeface="Noto Sans"/>
              </a:rPr>
              <a:t>Ужесточение регулирования и правоприменения способствует более широкой доступности качественных лекарственных препаратов для всех.</a:t>
            </a:r>
            <a:endParaRPr lang="az-Cyrl-AZ" sz="2400" dirty="0"/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4294967295"/>
          </p:nvPr>
        </p:nvSpPr>
        <p:spPr>
          <a:xfrm>
            <a:off x="7426036" y="2694603"/>
            <a:ext cx="6226464" cy="17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Использование некачественных и фальсифицированных лекарств – фактор развития устойчивости к противомикробным препаратам. </a:t>
            </a:r>
            <a:endParaRPr sz="2400" dirty="0"/>
          </a:p>
        </p:txBody>
      </p:sp>
      <p:sp>
        <p:nvSpPr>
          <p:cNvPr id="20" name="Google Shape;26;p1">
            <a:extLst>
              <a:ext uri="{FF2B5EF4-FFF2-40B4-BE49-F238E27FC236}">
                <a16:creationId xmlns:a16="http://schemas.microsoft.com/office/drawing/2014/main" id="{283D2986-6C55-8947-B919-262F0A3DC496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1" name="Google Shape;27;p1">
            <a:extLst>
              <a:ext uri="{FF2B5EF4-FFF2-40B4-BE49-F238E27FC236}">
                <a16:creationId xmlns:a16="http://schemas.microsoft.com/office/drawing/2014/main" id="{82B4F0CA-2DBE-B043-BD00-7740C16578EB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2" name="Google Shape;27;p1">
            <a:extLst>
              <a:ext uri="{FF2B5EF4-FFF2-40B4-BE49-F238E27FC236}">
                <a16:creationId xmlns:a16="http://schemas.microsoft.com/office/drawing/2014/main" id="{B82AD419-3D56-804F-9396-C9B0DDE844FA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6" name="Imagen 2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992054D-1C1A-1143-AD92-742C44253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24BA2EA-A186-37D8-9B6D-938FF385F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2A4684-7723-224F-A205-0EAB927D13E9}"/>
              </a:ext>
            </a:extLst>
          </p:cNvPr>
          <p:cNvSpPr/>
          <p:nvPr/>
        </p:nvSpPr>
        <p:spPr>
          <a:xfrm>
            <a:off x="13992912" y="4277741"/>
            <a:ext cx="4317161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F4EA506-F7A7-784F-9190-AB58D6B434E0}"/>
              </a:ext>
            </a:extLst>
          </p:cNvPr>
          <p:cNvSpPr/>
          <p:nvPr/>
        </p:nvSpPr>
        <p:spPr>
          <a:xfrm>
            <a:off x="13992912" y="4882175"/>
            <a:ext cx="3991697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1F782D-68A6-844A-B1E7-F413E4804B01}"/>
              </a:ext>
            </a:extLst>
          </p:cNvPr>
          <p:cNvSpPr/>
          <p:nvPr/>
        </p:nvSpPr>
        <p:spPr>
          <a:xfrm>
            <a:off x="13992913" y="5450446"/>
            <a:ext cx="4632294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Google Shape;131;p12"/>
          <p:cNvSpPr txBox="1">
            <a:spLocks noGrp="1"/>
          </p:cNvSpPr>
          <p:nvPr>
            <p:ph type="subTitle" idx="4294967295"/>
          </p:nvPr>
        </p:nvSpPr>
        <p:spPr>
          <a:xfrm>
            <a:off x="7647710" y="2674054"/>
            <a:ext cx="5668742" cy="143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Лекарственная устойчивость осложняет лечение туберкулеза. </a:t>
            </a:r>
            <a:endParaRPr sz="2400" dirty="0"/>
          </a:p>
        </p:txBody>
      </p:sp>
      <p:sp>
        <p:nvSpPr>
          <p:cNvPr id="12" name="Google Shape;85;p7">
            <a:extLst>
              <a:ext uri="{FF2B5EF4-FFF2-40B4-BE49-F238E27FC236}">
                <a16:creationId xmlns:a16="http://schemas.microsoft.com/office/drawing/2014/main" id="{3B21341D-BD5A-9E4C-B664-C2716B911B39}"/>
              </a:ext>
            </a:extLst>
          </p:cNvPr>
          <p:cNvSpPr txBox="1"/>
          <p:nvPr/>
        </p:nvSpPr>
        <p:spPr>
          <a:xfrm>
            <a:off x="8047258" y="3706448"/>
            <a:ext cx="5668742" cy="20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4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Чтобы предотвратить появление лекарственно-устойчивых форм туберкулеза, не прерывайте назначенный курс лечения и доводите его до конца.</a:t>
            </a:r>
            <a:endParaRPr sz="2400" dirty="0"/>
          </a:p>
        </p:txBody>
      </p:sp>
      <p:sp>
        <p:nvSpPr>
          <p:cNvPr id="19" name="Google Shape;26;p1">
            <a:extLst>
              <a:ext uri="{FF2B5EF4-FFF2-40B4-BE49-F238E27FC236}">
                <a16:creationId xmlns:a16="http://schemas.microsoft.com/office/drawing/2014/main" id="{382F38E5-36B8-0842-99BD-D615C6E39F7F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27;p1">
            <a:extLst>
              <a:ext uri="{FF2B5EF4-FFF2-40B4-BE49-F238E27FC236}">
                <a16:creationId xmlns:a16="http://schemas.microsoft.com/office/drawing/2014/main" id="{446AE324-DF7F-AC4A-925F-273A46DCDE39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1" name="Google Shape;27;p1">
            <a:extLst>
              <a:ext uri="{FF2B5EF4-FFF2-40B4-BE49-F238E27FC236}">
                <a16:creationId xmlns:a16="http://schemas.microsoft.com/office/drawing/2014/main" id="{E4785CED-757D-1D4D-A4CE-E058C082559F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4" name="Imagen 2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B11FD2D-FDEA-A94C-8D9E-F9DBEA88D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7C37AD2-34C1-185A-475F-998E09586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2C892740-3BCF-3D40-BF68-96E432BAC5FF}"/>
              </a:ext>
            </a:extLst>
          </p:cNvPr>
          <p:cNvSpPr/>
          <p:nvPr/>
        </p:nvSpPr>
        <p:spPr>
          <a:xfrm>
            <a:off x="7799970" y="2711605"/>
            <a:ext cx="4353248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16">
            <a:extLst>
              <a:ext uri="{FF2B5EF4-FFF2-40B4-BE49-F238E27FC236}">
                <a16:creationId xmlns:a16="http://schemas.microsoft.com/office/drawing/2014/main" id="{BD749248-A803-B64E-30AD-4A5F0550A1B9}"/>
              </a:ext>
            </a:extLst>
          </p:cNvPr>
          <p:cNvSpPr/>
          <p:nvPr/>
        </p:nvSpPr>
        <p:spPr>
          <a:xfrm>
            <a:off x="7799970" y="3191090"/>
            <a:ext cx="5089312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6">
            <a:extLst>
              <a:ext uri="{FF2B5EF4-FFF2-40B4-BE49-F238E27FC236}">
                <a16:creationId xmlns:a16="http://schemas.microsoft.com/office/drawing/2014/main" id="{3DE3E03F-B394-6DB6-7FA5-C1D47D4C88D1}"/>
              </a:ext>
            </a:extLst>
          </p:cNvPr>
          <p:cNvSpPr/>
          <p:nvPr/>
        </p:nvSpPr>
        <p:spPr>
          <a:xfrm>
            <a:off x="7799969" y="3676746"/>
            <a:ext cx="5631639" cy="457835"/>
          </a:xfrm>
          <a:prstGeom prst="rect">
            <a:avLst/>
          </a:prstGeom>
          <a:solidFill>
            <a:srgbClr val="D5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85;p7">
            <a:extLst>
              <a:ext uri="{FF2B5EF4-FFF2-40B4-BE49-F238E27FC236}">
                <a16:creationId xmlns:a16="http://schemas.microsoft.com/office/drawing/2014/main" id="{54ACF404-3EB1-1543-BC7C-B058F51A5E2E}"/>
              </a:ext>
            </a:extLst>
          </p:cNvPr>
          <p:cNvSpPr txBox="1"/>
          <p:nvPr/>
        </p:nvSpPr>
        <p:spPr>
          <a:xfrm>
            <a:off x="7799970" y="2667938"/>
            <a:ext cx="5631639" cy="15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2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Правильное использование противомикробных препаратов – залог сохранения их эффективности:</a:t>
            </a:r>
            <a:endParaRPr sz="2200" dirty="0"/>
          </a:p>
        </p:txBody>
      </p:sp>
      <p:sp>
        <p:nvSpPr>
          <p:cNvPr id="143" name="Google Shape;143;p13"/>
          <p:cNvSpPr txBox="1"/>
          <p:nvPr/>
        </p:nvSpPr>
        <p:spPr>
          <a:xfrm>
            <a:off x="8262063" y="4264175"/>
            <a:ext cx="5219355" cy="66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</a:t>
            </a:r>
            <a:r>
              <a:rPr lang="az-Cyrl-AZ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Принимайте их только по назначению врача</a:t>
            </a:r>
            <a:endParaRPr sz="2000" dirty="0"/>
          </a:p>
        </p:txBody>
      </p:sp>
      <p:sp>
        <p:nvSpPr>
          <p:cNvPr id="21" name="Google Shape;143;p13">
            <a:extLst>
              <a:ext uri="{FF2B5EF4-FFF2-40B4-BE49-F238E27FC236}">
                <a16:creationId xmlns:a16="http://schemas.microsoft.com/office/drawing/2014/main" id="{67A84DA8-7036-B645-A3D4-21F1BC071AB8}"/>
              </a:ext>
            </a:extLst>
          </p:cNvPr>
          <p:cNvSpPr txBox="1"/>
          <p:nvPr/>
        </p:nvSpPr>
        <p:spPr>
          <a:xfrm>
            <a:off x="8262063" y="5023068"/>
            <a:ext cx="5219355" cy="97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az-Cyrl-AZ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Следуйте указаниям по дозировке и продолжительности курса лечения, даже если вы чувствуете себя лучше</a:t>
            </a:r>
            <a:endParaRPr lang="az-Cyrl-AZ" sz="2000" dirty="0"/>
          </a:p>
        </p:txBody>
      </p:sp>
      <p:sp>
        <p:nvSpPr>
          <p:cNvPr id="23" name="Google Shape;143;p13">
            <a:extLst>
              <a:ext uri="{FF2B5EF4-FFF2-40B4-BE49-F238E27FC236}">
                <a16:creationId xmlns:a16="http://schemas.microsoft.com/office/drawing/2014/main" id="{B799937D-D947-C644-B4A6-B563D169114C}"/>
              </a:ext>
            </a:extLst>
          </p:cNvPr>
          <p:cNvSpPr txBox="1"/>
          <p:nvPr/>
        </p:nvSpPr>
        <p:spPr>
          <a:xfrm>
            <a:off x="8262063" y="6105874"/>
            <a:ext cx="5219355" cy="97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"/>
              <a:buNone/>
            </a:pPr>
            <a:r>
              <a:rPr lang="az-Cyrl-AZ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&gt; Не делитесь противомикр</a:t>
            </a:r>
            <a:r>
              <a:rPr lang="es-ES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</a:t>
            </a:r>
            <a:r>
              <a:rPr lang="az-Cyrl-AZ" sz="2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обными препаратами и не принимайте их неиспользованные остатки</a:t>
            </a:r>
            <a:endParaRPr lang="az-Cyrl-AZ" sz="2000" dirty="0"/>
          </a:p>
        </p:txBody>
      </p:sp>
      <p:sp>
        <p:nvSpPr>
          <p:cNvPr id="24" name="Google Shape;26;p1">
            <a:extLst>
              <a:ext uri="{FF2B5EF4-FFF2-40B4-BE49-F238E27FC236}">
                <a16:creationId xmlns:a16="http://schemas.microsoft.com/office/drawing/2014/main" id="{B15C086C-5882-B542-B670-C7C0AC34545C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5" name="Google Shape;27;p1">
            <a:extLst>
              <a:ext uri="{FF2B5EF4-FFF2-40B4-BE49-F238E27FC236}">
                <a16:creationId xmlns:a16="http://schemas.microsoft.com/office/drawing/2014/main" id="{A5B79520-2185-1B40-81F9-BCC26D639E6F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6" name="Google Shape;27;p1">
            <a:extLst>
              <a:ext uri="{FF2B5EF4-FFF2-40B4-BE49-F238E27FC236}">
                <a16:creationId xmlns:a16="http://schemas.microsoft.com/office/drawing/2014/main" id="{6F37F68C-B938-C444-9BEA-F5869B5292D5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9" name="Imagen 2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9D7B6A2-F5A8-364F-9ABB-15F2E6E7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10F1BFF-4930-A74A-5F42-347879B93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1">
            <a:extLst>
              <a:ext uri="{FF2B5EF4-FFF2-40B4-BE49-F238E27FC236}">
                <a16:creationId xmlns:a16="http://schemas.microsoft.com/office/drawing/2014/main" id="{E5000A74-934D-4E46-03FE-548D743F7C4C}"/>
              </a:ext>
            </a:extLst>
          </p:cNvPr>
          <p:cNvSpPr/>
          <p:nvPr/>
        </p:nvSpPr>
        <p:spPr>
          <a:xfrm>
            <a:off x="4080756" y="5358551"/>
            <a:ext cx="785457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2E9F35-92CF-1545-9696-7A35F7905558}"/>
              </a:ext>
            </a:extLst>
          </p:cNvPr>
          <p:cNvSpPr/>
          <p:nvPr/>
        </p:nvSpPr>
        <p:spPr>
          <a:xfrm>
            <a:off x="4080756" y="4301833"/>
            <a:ext cx="7158743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0C3C5-CDF9-574A-B617-4DB1DA25F95E}"/>
              </a:ext>
            </a:extLst>
          </p:cNvPr>
          <p:cNvSpPr/>
          <p:nvPr/>
        </p:nvSpPr>
        <p:spPr>
          <a:xfrm>
            <a:off x="4080756" y="4831839"/>
            <a:ext cx="785457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4294967295"/>
          </p:nvPr>
        </p:nvSpPr>
        <p:spPr>
          <a:xfrm>
            <a:off x="4080756" y="2806862"/>
            <a:ext cx="9571744" cy="13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Около полумиллиона человек ежегодно заболевают лекарственно-устойчивым туберкулезом, с трудом поддающимся лечению.</a:t>
            </a:r>
            <a:endParaRPr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D4AEAFEE-633C-5048-ADFF-2D18B92CBFE9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Google Shape;27;p1">
            <a:extLst>
              <a:ext uri="{FF2B5EF4-FFF2-40B4-BE49-F238E27FC236}">
                <a16:creationId xmlns:a16="http://schemas.microsoft.com/office/drawing/2014/main" id="{8C727D2D-7EE6-014F-AAD2-FDB9920B2DB4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52B8BDBC-14D2-6B48-968D-988E0CC14041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152;p14">
            <a:extLst>
              <a:ext uri="{FF2B5EF4-FFF2-40B4-BE49-F238E27FC236}">
                <a16:creationId xmlns:a16="http://schemas.microsoft.com/office/drawing/2014/main" id="{8A31A52B-FBEA-1242-9616-4D3B1BA001E2}"/>
              </a:ext>
            </a:extLst>
          </p:cNvPr>
          <p:cNvSpPr txBox="1">
            <a:spLocks/>
          </p:cNvSpPr>
          <p:nvPr/>
        </p:nvSpPr>
        <p:spPr>
          <a:xfrm>
            <a:off x="4080756" y="4255279"/>
            <a:ext cx="8554589" cy="214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4000"/>
              </a:lnSpc>
              <a:buSzPts val="2800"/>
              <a:buFont typeface="Noto Sans"/>
              <a:buNone/>
            </a:pPr>
            <a:r>
              <a:rPr lang="az-Cyrl-AZ" sz="2800" dirty="0">
                <a:latin typeface="Noto Sans"/>
                <a:ea typeface="Noto Sans"/>
                <a:cs typeface="Noto Sans"/>
                <a:sym typeface="Noto Sans"/>
              </a:rPr>
              <a:t>Чтобы предотвратить появление лекарственно-устойчивых инфекций, не прерывайте назначенный курс лечения.</a:t>
            </a:r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75F8997-89AF-D84C-B207-937F099FA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554316E-16EC-C67B-558E-5D57E97AB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63106A-2E46-1B4E-BBF6-1D25B92FD8F1}"/>
              </a:ext>
            </a:extLst>
          </p:cNvPr>
          <p:cNvSpPr/>
          <p:nvPr/>
        </p:nvSpPr>
        <p:spPr>
          <a:xfrm>
            <a:off x="4045453" y="4342813"/>
            <a:ext cx="8595922" cy="388010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E41583C-5BB4-644C-8890-5BF1E90BFA2E}"/>
              </a:ext>
            </a:extLst>
          </p:cNvPr>
          <p:cNvSpPr/>
          <p:nvPr/>
        </p:nvSpPr>
        <p:spPr>
          <a:xfrm>
            <a:off x="4045453" y="4789291"/>
            <a:ext cx="7794774" cy="388010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2A074B1-7DF9-044C-9E78-BD76DA3D958F}"/>
              </a:ext>
            </a:extLst>
          </p:cNvPr>
          <p:cNvSpPr/>
          <p:nvPr/>
        </p:nvSpPr>
        <p:spPr>
          <a:xfrm>
            <a:off x="4045453" y="5221793"/>
            <a:ext cx="3114132" cy="388010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F35B61D-ECCF-FF49-8480-3039E4D7F5D3}"/>
              </a:ext>
            </a:extLst>
          </p:cNvPr>
          <p:cNvSpPr/>
          <p:nvPr/>
        </p:nvSpPr>
        <p:spPr>
          <a:xfrm>
            <a:off x="4045453" y="3921062"/>
            <a:ext cx="8595922" cy="388010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4" name="Google Shape;164;p15"/>
          <p:cNvSpPr txBox="1"/>
          <p:nvPr/>
        </p:nvSpPr>
        <p:spPr>
          <a:xfrm>
            <a:off x="4132720" y="3849331"/>
            <a:ext cx="9290254" cy="178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Всегда обращайтесь к врачу для постановки точного диагноза и проходите полный курс лечения в соответствии с полученными инструкциями.</a:t>
            </a:r>
            <a:endParaRPr dirty="0"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4294967295"/>
          </p:nvPr>
        </p:nvSpPr>
        <p:spPr>
          <a:xfrm>
            <a:off x="4080757" y="2797576"/>
            <a:ext cx="8839908" cy="111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Растет устойчивость при таких паразитарных инфекциях, как гельминтозы и малярия.</a:t>
            </a:r>
            <a:endParaRPr dirty="0"/>
          </a:p>
        </p:txBody>
      </p:sp>
      <p:sp>
        <p:nvSpPr>
          <p:cNvPr id="18" name="Google Shape;26;p1">
            <a:extLst>
              <a:ext uri="{FF2B5EF4-FFF2-40B4-BE49-F238E27FC236}">
                <a16:creationId xmlns:a16="http://schemas.microsoft.com/office/drawing/2014/main" id="{36991AC4-06B3-3847-BBBF-36CE9261F922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B01230B2-A032-8B43-ADF1-EA078CF7E4B3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27;p1">
            <a:extLst>
              <a:ext uri="{FF2B5EF4-FFF2-40B4-BE49-F238E27FC236}">
                <a16:creationId xmlns:a16="http://schemas.microsoft.com/office/drawing/2014/main" id="{15AB1597-819E-5042-872B-AB04E80CA8DB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6" name="Imagen 2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C4DE500-FD60-1F47-9133-B4FA3032A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B309CF5-19CB-044B-7184-A86EC2B2F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1">
            <a:extLst>
              <a:ext uri="{FF2B5EF4-FFF2-40B4-BE49-F238E27FC236}">
                <a16:creationId xmlns:a16="http://schemas.microsoft.com/office/drawing/2014/main" id="{323FBE75-B482-1362-5762-6477DA4A3C0A}"/>
              </a:ext>
            </a:extLst>
          </p:cNvPr>
          <p:cNvSpPr/>
          <p:nvPr/>
        </p:nvSpPr>
        <p:spPr>
          <a:xfrm>
            <a:off x="4084594" y="5347547"/>
            <a:ext cx="8717006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950ABFE8-7DDB-021C-6B05-385FFE0CDAA3}"/>
              </a:ext>
            </a:extLst>
          </p:cNvPr>
          <p:cNvSpPr/>
          <p:nvPr/>
        </p:nvSpPr>
        <p:spPr>
          <a:xfrm>
            <a:off x="4086596" y="5886827"/>
            <a:ext cx="6244520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095BD70-AB9A-684F-AABE-BEFB3FD3D343}"/>
              </a:ext>
            </a:extLst>
          </p:cNvPr>
          <p:cNvSpPr/>
          <p:nvPr/>
        </p:nvSpPr>
        <p:spPr>
          <a:xfrm>
            <a:off x="4084594" y="4816816"/>
            <a:ext cx="6439027" cy="480158"/>
          </a:xfrm>
          <a:prstGeom prst="rect">
            <a:avLst/>
          </a:prstGeom>
          <a:solidFill>
            <a:srgbClr val="FD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4294967295"/>
          </p:nvPr>
        </p:nvSpPr>
        <p:spPr>
          <a:xfrm>
            <a:off x="4132720" y="2625612"/>
            <a:ext cx="9519780" cy="26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Устойчивость к противомикробным препаратам возникает, когда бактерии, вирусы, грибы и паразиты со временем меняются и перестают реагировать на лекарственные препараты.</a:t>
            </a:r>
            <a:endParaRPr dirty="0"/>
          </a:p>
        </p:txBody>
      </p:sp>
      <p:sp>
        <p:nvSpPr>
          <p:cNvPr id="16" name="Google Shape;26;p1">
            <a:extLst>
              <a:ext uri="{FF2B5EF4-FFF2-40B4-BE49-F238E27FC236}">
                <a16:creationId xmlns:a16="http://schemas.microsoft.com/office/drawing/2014/main" id="{BB45F5D5-66FC-A34B-9B72-DA29F4048DCC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Google Shape;27;p1">
            <a:extLst>
              <a:ext uri="{FF2B5EF4-FFF2-40B4-BE49-F238E27FC236}">
                <a16:creationId xmlns:a16="http://schemas.microsoft.com/office/drawing/2014/main" id="{4028D193-3B49-344D-8F75-30D9A679F842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0B4D3A8C-F452-9249-8BE6-7394D7681ADB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171;p16">
            <a:extLst>
              <a:ext uri="{FF2B5EF4-FFF2-40B4-BE49-F238E27FC236}">
                <a16:creationId xmlns:a16="http://schemas.microsoft.com/office/drawing/2014/main" id="{6C36BF2A-8F48-F941-9959-0EC41531962B}"/>
              </a:ext>
            </a:extLst>
          </p:cNvPr>
          <p:cNvSpPr txBox="1">
            <a:spLocks/>
          </p:cNvSpPr>
          <p:nvPr/>
        </p:nvSpPr>
        <p:spPr>
          <a:xfrm>
            <a:off x="4132720" y="4785175"/>
            <a:ext cx="8839908" cy="26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None/>
              <a:defRPr sz="19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lnSpc>
                <a:spcPts val="4000"/>
              </a:lnSpc>
              <a:buSzPts val="2800"/>
              <a:buFont typeface="Noto Sans"/>
              <a:buNone/>
            </a:pPr>
            <a:r>
              <a:rPr lang="az-Cyrl-AZ" sz="2800" dirty="0">
                <a:latin typeface="Noto Sans"/>
                <a:ea typeface="Noto Sans"/>
                <a:cs typeface="Noto Sans"/>
                <a:sym typeface="Noto Sans"/>
              </a:rPr>
              <a:t>Чтобы сохранить эффективность противомикробных препаратов, принимайте их согласно инструкциям врача.</a:t>
            </a:r>
            <a:endParaRPr lang="az-Cyrl-AZ" dirty="0"/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9A5311A-6474-EF46-8E3D-E25ED151B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279333C-CA5C-DDAA-1B33-BD8836BE7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8ACF019-0B95-6643-AF75-EC13F833563D}"/>
              </a:ext>
            </a:extLst>
          </p:cNvPr>
          <p:cNvSpPr/>
          <p:nvPr/>
        </p:nvSpPr>
        <p:spPr>
          <a:xfrm>
            <a:off x="342285" y="3210987"/>
            <a:ext cx="12217344" cy="464813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9548B6-CCB8-0C4B-9DCA-C7C14FB0B558}"/>
              </a:ext>
            </a:extLst>
          </p:cNvPr>
          <p:cNvSpPr/>
          <p:nvPr/>
        </p:nvSpPr>
        <p:spPr>
          <a:xfrm>
            <a:off x="342285" y="2684430"/>
            <a:ext cx="12861707" cy="464813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9">
            <a:extLst>
              <a:ext uri="{FF2B5EF4-FFF2-40B4-BE49-F238E27FC236}">
                <a16:creationId xmlns:a16="http://schemas.microsoft.com/office/drawing/2014/main" id="{BC31848A-CFD2-0C49-37E6-99DDF5D1BC29}"/>
              </a:ext>
            </a:extLst>
          </p:cNvPr>
          <p:cNvSpPr/>
          <p:nvPr/>
        </p:nvSpPr>
        <p:spPr>
          <a:xfrm>
            <a:off x="342284" y="3743101"/>
            <a:ext cx="12744417" cy="464813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19">
            <a:extLst>
              <a:ext uri="{FF2B5EF4-FFF2-40B4-BE49-F238E27FC236}">
                <a16:creationId xmlns:a16="http://schemas.microsoft.com/office/drawing/2014/main" id="{984E0B57-67B9-7B6F-9806-B3B9050F52CA}"/>
              </a:ext>
            </a:extLst>
          </p:cNvPr>
          <p:cNvSpPr/>
          <p:nvPr/>
        </p:nvSpPr>
        <p:spPr>
          <a:xfrm>
            <a:off x="342283" y="4266433"/>
            <a:ext cx="1534643" cy="464813"/>
          </a:xfrm>
          <a:prstGeom prst="rect">
            <a:avLst/>
          </a:prstGeom>
          <a:solidFill>
            <a:srgbClr val="FFD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4294967295"/>
          </p:nvPr>
        </p:nvSpPr>
        <p:spPr>
          <a:xfrm>
            <a:off x="391751" y="2624499"/>
            <a:ext cx="12932498" cy="24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Противомалярийные препараты жизненно важны для борьбы с малярией.</a:t>
            </a:r>
          </a:p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"/>
              <a:buNone/>
            </a:pPr>
            <a:r>
              <a:rPr lang="az-Cyrl-AZ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Для предотвращения развития лекарственной устойчивости пройдите полный курс лечения противомалярийными препаратами, назначенными врачом.</a:t>
            </a:r>
            <a:endParaRPr sz="2500" dirty="0"/>
          </a:p>
        </p:txBody>
      </p:sp>
      <p:sp>
        <p:nvSpPr>
          <p:cNvPr id="19" name="Google Shape;26;p1">
            <a:extLst>
              <a:ext uri="{FF2B5EF4-FFF2-40B4-BE49-F238E27FC236}">
                <a16:creationId xmlns:a16="http://schemas.microsoft.com/office/drawing/2014/main" id="{31949C6B-485B-0F4F-9F91-9A5C7CE78458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1" name="Google Shape;27;p1">
            <a:extLst>
              <a:ext uri="{FF2B5EF4-FFF2-40B4-BE49-F238E27FC236}">
                <a16:creationId xmlns:a16="http://schemas.microsoft.com/office/drawing/2014/main" id="{C33C9E9E-D57D-0643-821D-A01B79229E88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2" name="Google Shape;27;p1">
            <a:extLst>
              <a:ext uri="{FF2B5EF4-FFF2-40B4-BE49-F238E27FC236}">
                <a16:creationId xmlns:a16="http://schemas.microsoft.com/office/drawing/2014/main" id="{65F75863-8E53-BC43-8B36-ECCF0F7DB437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5" name="Imagen 2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E249FB9-123D-7E40-8D8A-D5985823D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45DE41-EC1F-671D-5A88-A8A3CB2A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AB60A8B-0627-1C49-9E26-C461C6CBE7B6}"/>
              </a:ext>
            </a:extLst>
          </p:cNvPr>
          <p:cNvSpPr/>
          <p:nvPr/>
        </p:nvSpPr>
        <p:spPr>
          <a:xfrm>
            <a:off x="3392907" y="4291623"/>
            <a:ext cx="3822281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id="{0939894E-A446-493D-B23C-95D2D206E1EE}"/>
              </a:ext>
            </a:extLst>
          </p:cNvPr>
          <p:cNvSpPr/>
          <p:nvPr/>
        </p:nvSpPr>
        <p:spPr>
          <a:xfrm>
            <a:off x="3392906" y="4795738"/>
            <a:ext cx="3822281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12">
            <a:extLst>
              <a:ext uri="{FF2B5EF4-FFF2-40B4-BE49-F238E27FC236}">
                <a16:creationId xmlns:a16="http://schemas.microsoft.com/office/drawing/2014/main" id="{C6D8FE63-2C2F-20F0-4B39-24F5F2374B2A}"/>
              </a:ext>
            </a:extLst>
          </p:cNvPr>
          <p:cNvSpPr/>
          <p:nvPr/>
        </p:nvSpPr>
        <p:spPr>
          <a:xfrm>
            <a:off x="3392905" y="5285565"/>
            <a:ext cx="5036720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12">
            <a:extLst>
              <a:ext uri="{FF2B5EF4-FFF2-40B4-BE49-F238E27FC236}">
                <a16:creationId xmlns:a16="http://schemas.microsoft.com/office/drawing/2014/main" id="{C97D0BD4-7892-57DE-D91F-94575B55D71C}"/>
              </a:ext>
            </a:extLst>
          </p:cNvPr>
          <p:cNvSpPr/>
          <p:nvPr/>
        </p:nvSpPr>
        <p:spPr>
          <a:xfrm>
            <a:off x="3392905" y="5786118"/>
            <a:ext cx="2164933" cy="464813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Google Shape;45;p3"/>
          <p:cNvSpPr txBox="1"/>
          <p:nvPr/>
        </p:nvSpPr>
        <p:spPr>
          <a:xfrm>
            <a:off x="3392907" y="4305059"/>
            <a:ext cx="5830266" cy="228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Соблюдение правил</a:t>
            </a:r>
            <a:r>
              <a:rPr lang="es-ES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гигиены рук может </a:t>
            </a:r>
            <a:endParaRPr lang="es-ES" sz="27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сдержать распространение</a:t>
            </a:r>
            <a:r>
              <a:rPr lang="es-ES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az-Cyrl-AZ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инфекций. </a:t>
            </a:r>
            <a:endParaRPr lang="es-ES" sz="27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endParaRPr dirty="0"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4294967295"/>
          </p:nvPr>
        </p:nvSpPr>
        <p:spPr>
          <a:xfrm>
            <a:off x="3223268" y="2694603"/>
            <a:ext cx="11337143" cy="159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Устойчивость к противомикробным препаратам</a:t>
            </a:r>
            <a:endParaRPr lang="es-ES" sz="27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приводит к более длительным срокам госпитализации</a:t>
            </a:r>
            <a:r>
              <a:rPr lang="hr-HR" sz="27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endParaRPr lang="es-ES" sz="27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7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росту медицинских расходов и смертности.</a:t>
            </a:r>
            <a:endParaRPr sz="27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4" name="Google Shape;44;p3" descr="who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49" y="12223294"/>
            <a:ext cx="3654771" cy="111880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E3D23B73-CBB6-AE49-91C5-6E2932EF247B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3DF57E14-B7E3-174C-8335-3B0B9D26300F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52D3A781-3728-EA4C-8049-7F429F729278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A84DCA3-599E-47B7-3B07-E30457E40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1">
            <a:extLst>
              <a:ext uri="{FF2B5EF4-FFF2-40B4-BE49-F238E27FC236}">
                <a16:creationId xmlns:a16="http://schemas.microsoft.com/office/drawing/2014/main" id="{E2391C27-FA57-F781-422F-99BE234D73C9}"/>
              </a:ext>
            </a:extLst>
          </p:cNvPr>
          <p:cNvSpPr/>
          <p:nvPr/>
        </p:nvSpPr>
        <p:spPr>
          <a:xfrm>
            <a:off x="3609662" y="4457528"/>
            <a:ext cx="8348976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11">
            <a:extLst>
              <a:ext uri="{FF2B5EF4-FFF2-40B4-BE49-F238E27FC236}">
                <a16:creationId xmlns:a16="http://schemas.microsoft.com/office/drawing/2014/main" id="{615DCA3D-284C-F11F-5421-96E0704F345C}"/>
              </a:ext>
            </a:extLst>
          </p:cNvPr>
          <p:cNvSpPr/>
          <p:nvPr/>
        </p:nvSpPr>
        <p:spPr>
          <a:xfrm>
            <a:off x="3609662" y="5069170"/>
            <a:ext cx="9477040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9B0AE1CE-F7EE-817F-BD4E-E0C422F54FB4}"/>
              </a:ext>
            </a:extLst>
          </p:cNvPr>
          <p:cNvSpPr/>
          <p:nvPr/>
        </p:nvSpPr>
        <p:spPr>
          <a:xfrm>
            <a:off x="3609662" y="5680812"/>
            <a:ext cx="6377301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53DC2-0430-2B42-ACDF-717D28B2D72E}"/>
              </a:ext>
            </a:extLst>
          </p:cNvPr>
          <p:cNvSpPr/>
          <p:nvPr/>
        </p:nvSpPr>
        <p:spPr>
          <a:xfrm>
            <a:off x="3609662" y="3860506"/>
            <a:ext cx="8348976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4294967295"/>
          </p:nvPr>
        </p:nvSpPr>
        <p:spPr>
          <a:xfrm>
            <a:off x="3609662" y="2659850"/>
            <a:ext cx="9594331" cy="99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hr-HR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K</a:t>
            </a: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аждый десятый пациент заражается инфекцией во время получения медицинской помощи.</a:t>
            </a:r>
          </a:p>
        </p:txBody>
      </p:sp>
      <p:sp>
        <p:nvSpPr>
          <p:cNvPr id="55" name="Google Shape;55;p4"/>
          <p:cNvSpPr txBox="1"/>
          <p:nvPr/>
        </p:nvSpPr>
        <p:spPr>
          <a:xfrm>
            <a:off x="3609662" y="3789066"/>
            <a:ext cx="9594331" cy="241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Медицинские работники могут уменьшить распространение инфекционных болезней посредством надлежащей санитарной обработки рук, инструмента и помещений.</a:t>
            </a:r>
            <a:endParaRPr sz="2800" b="1" dirty="0"/>
          </a:p>
        </p:txBody>
      </p:sp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45F23B8A-9BF7-884A-BCF7-29C0AE4C7D0A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07FEFB4A-799C-6448-A227-D84F89F6C2B9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E9D5EC9E-1774-A54E-9AEC-80F5A4A362A4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8A109D0-E97A-B445-9AC5-FC89C310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6ACE745-DFE2-F741-8BD4-49658468E429}"/>
              </a:ext>
            </a:extLst>
          </p:cNvPr>
          <p:cNvSpPr/>
          <p:nvPr/>
        </p:nvSpPr>
        <p:spPr>
          <a:xfrm>
            <a:off x="14738029" y="3244634"/>
            <a:ext cx="9290254" cy="511294"/>
          </a:xfrm>
          <a:prstGeom prst="rect">
            <a:avLst/>
          </a:prstGeom>
          <a:solidFill>
            <a:srgbClr val="D0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4294967295"/>
          </p:nvPr>
        </p:nvSpPr>
        <p:spPr>
          <a:xfrm>
            <a:off x="3616206" y="2731832"/>
            <a:ext cx="10240216" cy="217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Противомикробные препараты позволяют защитить уязвимых людей, чья иммунная система работает не в полную силу, в том числе пациентов с онкологическими заболеваниями.</a:t>
            </a:r>
            <a:endParaRPr dirty="0"/>
          </a:p>
        </p:txBody>
      </p:sp>
      <p:sp>
        <p:nvSpPr>
          <p:cNvPr id="65" name="Google Shape;65;p5"/>
          <p:cNvSpPr txBox="1"/>
          <p:nvPr/>
        </p:nvSpPr>
        <p:spPr>
          <a:xfrm>
            <a:off x="6603655" y="4876688"/>
            <a:ext cx="6877763" cy="19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Чтобы эти лекарства оставались эффективными, принимайте меры по борьбе с лекарственной устойчивостью.</a:t>
            </a:r>
            <a:endParaRPr dirty="0"/>
          </a:p>
        </p:txBody>
      </p:sp>
      <p:sp>
        <p:nvSpPr>
          <p:cNvPr id="18" name="Google Shape;26;p1">
            <a:extLst>
              <a:ext uri="{FF2B5EF4-FFF2-40B4-BE49-F238E27FC236}">
                <a16:creationId xmlns:a16="http://schemas.microsoft.com/office/drawing/2014/main" id="{F00594E5-C8A3-9A41-8208-A85B5D49D79E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BC6BDF0E-8007-9E4C-A413-55B29DDBE21C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27;p1">
            <a:extLst>
              <a:ext uri="{FF2B5EF4-FFF2-40B4-BE49-F238E27FC236}">
                <a16:creationId xmlns:a16="http://schemas.microsoft.com/office/drawing/2014/main" id="{A4A65036-84BE-3F4B-82DC-024AA5257840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3" name="Imagen 2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13995A7-328E-DE45-ADA1-CC24F1E9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68B9A96-0CE8-80C7-FE5C-7B3A7B66A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5B7299D8-8BF6-CD4E-B99D-73C27A4B181F}"/>
              </a:ext>
            </a:extLst>
          </p:cNvPr>
          <p:cNvSpPr/>
          <p:nvPr/>
        </p:nvSpPr>
        <p:spPr>
          <a:xfrm>
            <a:off x="6359398" y="4493614"/>
            <a:ext cx="4410619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AE45C41-E609-8E4D-97F8-8A130874A979}"/>
              </a:ext>
            </a:extLst>
          </p:cNvPr>
          <p:cNvSpPr/>
          <p:nvPr/>
        </p:nvSpPr>
        <p:spPr>
          <a:xfrm>
            <a:off x="6363276" y="5646631"/>
            <a:ext cx="5260509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C653383-BD26-5C44-97F0-F25E0DD0843D}"/>
              </a:ext>
            </a:extLst>
          </p:cNvPr>
          <p:cNvSpPr/>
          <p:nvPr/>
        </p:nvSpPr>
        <p:spPr>
          <a:xfrm>
            <a:off x="6359398" y="6235787"/>
            <a:ext cx="6844595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0F596B-32C2-D34F-AEA0-A4416476342A}"/>
              </a:ext>
            </a:extLst>
          </p:cNvPr>
          <p:cNvSpPr/>
          <p:nvPr/>
        </p:nvSpPr>
        <p:spPr>
          <a:xfrm>
            <a:off x="6359398" y="5071130"/>
            <a:ext cx="3388496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54317A7-2CF5-474C-8079-BC54D68EF694}"/>
              </a:ext>
            </a:extLst>
          </p:cNvPr>
          <p:cNvSpPr/>
          <p:nvPr/>
        </p:nvSpPr>
        <p:spPr>
          <a:xfrm>
            <a:off x="6363276" y="6826869"/>
            <a:ext cx="6544202" cy="511294"/>
          </a:xfrm>
          <a:prstGeom prst="rect">
            <a:avLst/>
          </a:prstGeom>
          <a:solidFill>
            <a:srgbClr val="B7B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4294967295"/>
          </p:nvPr>
        </p:nvSpPr>
        <p:spPr>
          <a:xfrm>
            <a:off x="957934" y="2430615"/>
            <a:ext cx="12229424" cy="21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Наличие доступа к безопасному водоснабжению, средствам санитарии и гигиены (ВСГ) в жилищах и в медицинских учреждениях может до 60% сократить использование антибиотиков для лечения диареи. </a:t>
            </a:r>
          </a:p>
        </p:txBody>
      </p:sp>
      <p:sp>
        <p:nvSpPr>
          <p:cNvPr id="15" name="Google Shape;65;p5">
            <a:extLst>
              <a:ext uri="{FF2B5EF4-FFF2-40B4-BE49-F238E27FC236}">
                <a16:creationId xmlns:a16="http://schemas.microsoft.com/office/drawing/2014/main" id="{C8AF4837-375B-A449-9C58-F9C2292758CA}"/>
              </a:ext>
            </a:extLst>
          </p:cNvPr>
          <p:cNvSpPr txBox="1"/>
          <p:nvPr/>
        </p:nvSpPr>
        <p:spPr>
          <a:xfrm>
            <a:off x="6416504" y="4512764"/>
            <a:ext cx="7235996" cy="298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Доступ к ВСГ помогает </a:t>
            </a:r>
            <a:endParaRPr lang="es-ES"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в профилактике</a:t>
            </a:r>
            <a:endParaRPr lang="es-ES" sz="2800" b="1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лекарственно-устойчивых</a:t>
            </a:r>
            <a:endParaRPr lang="es-ES"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инфекций, спасает жизни людей и</a:t>
            </a:r>
            <a:endParaRPr lang="es-ES" sz="2800" b="1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8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окращает медицинские расходы. </a:t>
            </a:r>
          </a:p>
        </p:txBody>
      </p:sp>
      <p:sp>
        <p:nvSpPr>
          <p:cNvPr id="19" name="Google Shape;26;p1">
            <a:extLst>
              <a:ext uri="{FF2B5EF4-FFF2-40B4-BE49-F238E27FC236}">
                <a16:creationId xmlns:a16="http://schemas.microsoft.com/office/drawing/2014/main" id="{27CE4F58-2CF9-174B-8A3E-DDB53996C87E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27;p1">
            <a:extLst>
              <a:ext uri="{FF2B5EF4-FFF2-40B4-BE49-F238E27FC236}">
                <a16:creationId xmlns:a16="http://schemas.microsoft.com/office/drawing/2014/main" id="{76DFB395-8DD8-184F-8155-402F9A7F5F0C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1" name="Google Shape;27;p1">
            <a:extLst>
              <a:ext uri="{FF2B5EF4-FFF2-40B4-BE49-F238E27FC236}">
                <a16:creationId xmlns:a16="http://schemas.microsoft.com/office/drawing/2014/main" id="{F092D352-DC74-2B40-B5D0-1D721BDC7609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1" name="Imagen 3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1873DAE-8E2A-E64D-B3FB-7D3DD5C0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8F6E3B4-B589-8558-3276-FCC762CA9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1">
            <a:extLst>
              <a:ext uri="{FF2B5EF4-FFF2-40B4-BE49-F238E27FC236}">
                <a16:creationId xmlns:a16="http://schemas.microsoft.com/office/drawing/2014/main" id="{FCB2BA8B-B064-5211-1392-2C59736BB825}"/>
              </a:ext>
            </a:extLst>
          </p:cNvPr>
          <p:cNvSpPr/>
          <p:nvPr/>
        </p:nvSpPr>
        <p:spPr>
          <a:xfrm>
            <a:off x="393535" y="5157003"/>
            <a:ext cx="3021178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D0A0DAB7-6671-4818-F9C8-82F7C9ADF10E}"/>
              </a:ext>
            </a:extLst>
          </p:cNvPr>
          <p:cNvSpPr/>
          <p:nvPr/>
        </p:nvSpPr>
        <p:spPr>
          <a:xfrm>
            <a:off x="393535" y="4580181"/>
            <a:ext cx="9179090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E66904-07D1-AA47-A053-0D6653E0AE09}"/>
              </a:ext>
            </a:extLst>
          </p:cNvPr>
          <p:cNvSpPr/>
          <p:nvPr/>
        </p:nvSpPr>
        <p:spPr>
          <a:xfrm>
            <a:off x="393535" y="4017639"/>
            <a:ext cx="9179090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4294967295"/>
          </p:nvPr>
        </p:nvSpPr>
        <p:spPr>
          <a:xfrm>
            <a:off x="394714" y="2624500"/>
            <a:ext cx="11878250" cy="156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Обеспечение бесперебойного оказания основных медицинских услуг во</a:t>
            </a:r>
            <a:r>
              <a:rPr lang="es-ES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az-Cyrl-AZ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время пандемии </a:t>
            </a:r>
            <a:r>
              <a:rPr lang="es-ES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COVID-19 – </a:t>
            </a:r>
            <a:r>
              <a:rPr lang="az-Cyrl-AZ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одна из важнейших задач сегодня.  </a:t>
            </a:r>
            <a:endParaRPr sz="2600" dirty="0"/>
          </a:p>
        </p:txBody>
      </p:sp>
      <p:sp>
        <p:nvSpPr>
          <p:cNvPr id="85" name="Google Shape;85;p7"/>
          <p:cNvSpPr txBox="1"/>
          <p:nvPr/>
        </p:nvSpPr>
        <p:spPr>
          <a:xfrm>
            <a:off x="394714" y="3903027"/>
            <a:ext cx="9836317" cy="19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>
              <a:lnSpc>
                <a:spcPts val="4600"/>
              </a:lnSpc>
              <a:spcAft>
                <a:spcPts val="1200"/>
              </a:spcAft>
              <a:buSzPts val="3000"/>
            </a:pPr>
            <a:r>
              <a:rPr lang="az-Cyrl-AZ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Для предупреждения лекарственной устойчивости необходимо не прекращать лечение туберкулеза и</a:t>
            </a:r>
            <a:r>
              <a:rPr lang="es-ES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az-Cyrl-AZ" sz="2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ВИЧ-инфекции.</a:t>
            </a:r>
          </a:p>
        </p:txBody>
      </p:sp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70A2959A-D4F1-5B4F-96B6-6131B7829566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AAA68DAE-1AEB-5B4D-8B70-89C25E814651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D40BCD2C-4CA6-F148-86A7-7240A3CA1498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B89C8EA-C0ED-8E4E-B989-91E2A7188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38B073-0320-EAEC-FD94-7B220C489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4">
            <a:extLst>
              <a:ext uri="{FF2B5EF4-FFF2-40B4-BE49-F238E27FC236}">
                <a16:creationId xmlns:a16="http://schemas.microsoft.com/office/drawing/2014/main" id="{17040DB8-F115-0894-E50A-65C43B5F5635}"/>
              </a:ext>
            </a:extLst>
          </p:cNvPr>
          <p:cNvSpPr/>
          <p:nvPr/>
        </p:nvSpPr>
        <p:spPr>
          <a:xfrm>
            <a:off x="437943" y="4751437"/>
            <a:ext cx="10091859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14">
            <a:extLst>
              <a:ext uri="{FF2B5EF4-FFF2-40B4-BE49-F238E27FC236}">
                <a16:creationId xmlns:a16="http://schemas.microsoft.com/office/drawing/2014/main" id="{16596FD4-3C08-2588-FE2C-FCF31567CC45}"/>
              </a:ext>
            </a:extLst>
          </p:cNvPr>
          <p:cNvSpPr/>
          <p:nvPr/>
        </p:nvSpPr>
        <p:spPr>
          <a:xfrm>
            <a:off x="437942" y="5349574"/>
            <a:ext cx="5192837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BD2773-F6B3-2A4F-BEDF-CE8200BC4C5F}"/>
              </a:ext>
            </a:extLst>
          </p:cNvPr>
          <p:cNvSpPr/>
          <p:nvPr/>
        </p:nvSpPr>
        <p:spPr>
          <a:xfrm>
            <a:off x="437944" y="4182936"/>
            <a:ext cx="10091859" cy="511294"/>
          </a:xfrm>
          <a:prstGeom prst="rect">
            <a:avLst/>
          </a:prstGeom>
          <a:solidFill>
            <a:srgbClr val="A4C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Google Shape;92;p8"/>
          <p:cNvSpPr txBox="1">
            <a:spLocks noGrp="1"/>
          </p:cNvSpPr>
          <p:nvPr>
            <p:ph type="subTitle" idx="4294967295"/>
          </p:nvPr>
        </p:nvSpPr>
        <p:spPr>
          <a:xfrm>
            <a:off x="512007" y="2569610"/>
            <a:ext cx="11228321" cy="147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Прерывание курса лечения ВИЧ-инфекции приводит к потере препаратами своей эффективности и затрудняет лечение ВИЧ-инфекции.</a:t>
            </a:r>
            <a:endParaRPr dirty="0"/>
          </a:p>
        </p:txBody>
      </p:sp>
      <p:sp>
        <p:nvSpPr>
          <p:cNvPr id="13" name="Google Shape;85;p7">
            <a:extLst>
              <a:ext uri="{FF2B5EF4-FFF2-40B4-BE49-F238E27FC236}">
                <a16:creationId xmlns:a16="http://schemas.microsoft.com/office/drawing/2014/main" id="{A3CDBE42-F8F7-7D41-8014-83228FF81A65}"/>
              </a:ext>
            </a:extLst>
          </p:cNvPr>
          <p:cNvSpPr txBox="1"/>
          <p:nvPr/>
        </p:nvSpPr>
        <p:spPr>
          <a:xfrm>
            <a:off x="510826" y="4134810"/>
            <a:ext cx="10091860" cy="19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t" anchorCtr="0">
            <a:spAutoFit/>
          </a:bodyPr>
          <a:lstStyle/>
          <a:p>
            <a:pPr marL="0" marR="0" lvl="0" indent="0" algn="l" rtl="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Noto Sans"/>
              <a:buNone/>
            </a:pPr>
            <a:r>
              <a:rPr lang="az-Cyrl-AZ" sz="30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Чтобы предотвратить появление лекарственной устойчивости, не прерывайте назначенный курс лечения ВИЧ-инфекции.</a:t>
            </a:r>
            <a:endParaRPr dirty="0"/>
          </a:p>
        </p:txBody>
      </p:sp>
      <p:sp>
        <p:nvSpPr>
          <p:cNvPr id="18" name="Google Shape;26;p1">
            <a:extLst>
              <a:ext uri="{FF2B5EF4-FFF2-40B4-BE49-F238E27FC236}">
                <a16:creationId xmlns:a16="http://schemas.microsoft.com/office/drawing/2014/main" id="{2FBEB40F-F031-954B-A336-ABE712002070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120F167D-E36B-EE40-8C4B-5B333242EA2D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27;p1">
            <a:extLst>
              <a:ext uri="{FF2B5EF4-FFF2-40B4-BE49-F238E27FC236}">
                <a16:creationId xmlns:a16="http://schemas.microsoft.com/office/drawing/2014/main" id="{7BBAAEE6-613D-2E4D-975A-1D890E4F83AE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3" name="Imagen 2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B570B24-DA00-A746-914E-C39817724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3DDBC70-1BDD-602B-EB04-DBAECBD97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subTitle" idx="4294967295"/>
          </p:nvPr>
        </p:nvSpPr>
        <p:spPr>
          <a:xfrm>
            <a:off x="1830099" y="2802342"/>
            <a:ext cx="10524933" cy="217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0" tIns="25700" rIns="25700" bIns="2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"/>
              <a:buNone/>
            </a:pPr>
            <a:r>
              <a:rPr lang="az-Cyrl-AZ" sz="2800" u="none" strike="noStrike" cap="none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Noto Sans"/>
              </a:rPr>
              <a:t>Растет распространенность лекарственно-устойчивых послеоперационных инфекций, повышая риск таких хирургических вмешательств, как кесарево сечение, трансплантация органов и протезирование суставов.</a:t>
            </a:r>
            <a:endParaRPr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Google Shape;26;p1">
            <a:extLst>
              <a:ext uri="{FF2B5EF4-FFF2-40B4-BE49-F238E27FC236}">
                <a16:creationId xmlns:a16="http://schemas.microsoft.com/office/drawing/2014/main" id="{D8E9E1F2-F182-6A4C-B5D8-4CF47BDC92C1}"/>
              </a:ext>
            </a:extLst>
          </p:cNvPr>
          <p:cNvSpPr txBox="1">
            <a:spLocks/>
          </p:cNvSpPr>
          <p:nvPr/>
        </p:nvSpPr>
        <p:spPr>
          <a:xfrm>
            <a:off x="512007" y="171599"/>
            <a:ext cx="12691986" cy="102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algn="ctr">
              <a:lnSpc>
                <a:spcPct val="60000"/>
              </a:lnSpc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dirty="0">
                <a:gradFill>
                  <a:gsLst>
                    <a:gs pos="0">
                      <a:srgbClr val="008AE2"/>
                    </a:gs>
                    <a:gs pos="10000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cs typeface="Arial"/>
                <a:sym typeface="Arial"/>
              </a:rPr>
              <a:t>ОБЪЕДИНИМ УСИЛИЯ ДЛЯ</a:t>
            </a:r>
            <a:endParaRPr lang="en-US" sz="4400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27;p1">
            <a:extLst>
              <a:ext uri="{FF2B5EF4-FFF2-40B4-BE49-F238E27FC236}">
                <a16:creationId xmlns:a16="http://schemas.microsoft.com/office/drawing/2014/main" id="{2CCBCD43-36AD-474E-907A-20451F41E618}"/>
              </a:ext>
            </a:extLst>
          </p:cNvPr>
          <p:cNvSpPr txBox="1"/>
          <p:nvPr/>
        </p:nvSpPr>
        <p:spPr>
          <a:xfrm>
            <a:off x="0" y="1196028"/>
            <a:ext cx="13481418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ПРЕДОТВРАЩЕНИЯ</a:t>
            </a:r>
            <a:r>
              <a:rPr lang="es-ES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 </a:t>
            </a: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УСТОЙЧИВОСТИ К 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27;p1">
            <a:extLst>
              <a:ext uri="{FF2B5EF4-FFF2-40B4-BE49-F238E27FC236}">
                <a16:creationId xmlns:a16="http://schemas.microsoft.com/office/drawing/2014/main" id="{C56DB71A-94E0-2442-ADAB-6C2BCC2C8519}"/>
              </a:ext>
            </a:extLst>
          </p:cNvPr>
          <p:cNvSpPr txBox="1"/>
          <p:nvPr/>
        </p:nvSpPr>
        <p:spPr>
          <a:xfrm>
            <a:off x="394715" y="1910264"/>
            <a:ext cx="12691987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28575" rIns="28575" bIns="28575" anchor="ctr" anchorCtr="0">
            <a:spAutoFit/>
          </a:bodyPr>
          <a:lstStyle/>
          <a:p>
            <a:pPr marL="0" marR="0" lvl="1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B7E2"/>
              </a:buClr>
              <a:buSzPts val="6400"/>
              <a:buFont typeface="Arial"/>
              <a:buNone/>
            </a:pPr>
            <a:r>
              <a:rPr lang="az-Cyrl-AZ" sz="4400" b="1" u="none" strike="noStrike" cap="none" dirty="0">
                <a:gradFill>
                  <a:gsLst>
                    <a:gs pos="100000">
                      <a:srgbClr val="008AE2"/>
                    </a:gs>
                    <a:gs pos="0">
                      <a:srgbClr val="00B7E2"/>
                    </a:gs>
                  </a:gsLst>
                  <a:lin ang="5400000" scaled="1"/>
                </a:gradFill>
                <a:latin typeface="Roboto Slab" pitchFamily="2" charset="0"/>
                <a:ea typeface="Roboto Slab" pitchFamily="2" charset="0"/>
                <a:sym typeface="Arial"/>
              </a:rPr>
              <a:t>ПРОТИВОМИКРОБНЫМ ПРЕПАРАТАМ</a:t>
            </a:r>
            <a:endParaRPr lang="en-US" sz="4400" b="1" dirty="0">
              <a:gradFill>
                <a:gsLst>
                  <a:gs pos="100000">
                    <a:srgbClr val="008AE2"/>
                  </a:gs>
                  <a:gs pos="0">
                    <a:srgbClr val="00B7E2"/>
                  </a:gs>
                </a:gsLst>
                <a:lin ang="5400000" scaled="1"/>
              </a:gra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73045B-1EDB-D744-A5EA-21140B6C0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" y="12235994"/>
            <a:ext cx="4794479" cy="121670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A9B53103-6F06-E3F5-D3E1-DFCDAC5A2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7" y="12089990"/>
            <a:ext cx="6159838" cy="1424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626</Words>
  <Application>Microsoft Macintosh PowerPoint</Application>
  <PresentationFormat>Custom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Noto Sans</vt:lpstr>
      <vt:lpstr>Roboto Slab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ANTIMICROBIAL</dc:title>
  <cp:lastModifiedBy>Iva Kvakic</cp:lastModifiedBy>
  <cp:revision>31</cp:revision>
  <dcterms:modified xsi:type="dcterms:W3CDTF">2022-10-28T12:50:30Z</dcterms:modified>
</cp:coreProperties>
</file>