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sldIdLst>
    <p:sldId id="256" r:id="rId2"/>
    <p:sldId id="257" r:id="rId3"/>
    <p:sldId id="263" r:id="rId4"/>
    <p:sldId id="258" r:id="rId5"/>
    <p:sldId id="261" r:id="rId6"/>
    <p:sldId id="271" r:id="rId7"/>
    <p:sldId id="266" r:id="rId8"/>
    <p:sldId id="267" r:id="rId9"/>
    <p:sldId id="262" r:id="rId10"/>
    <p:sldId id="260" r:id="rId11"/>
    <p:sldId id="272" r:id="rId12"/>
    <p:sldId id="264" r:id="rId13"/>
    <p:sldId id="265" r:id="rId14"/>
    <p:sldId id="274" r:id="rId15"/>
    <p:sldId id="273" r:id="rId16"/>
    <p:sldId id="269" r:id="rId17"/>
    <p:sldId id="26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E276A"/>
    <a:srgbClr val="262626"/>
    <a:srgbClr val="302564"/>
    <a:srgbClr val="712B8F"/>
    <a:srgbClr val="2862A5"/>
    <a:srgbClr val="12B38F"/>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92" autoAdjust="0"/>
  </p:normalViewPr>
  <p:slideViewPr>
    <p:cSldViewPr snapToGrid="0">
      <p:cViewPr varScale="1">
        <p:scale>
          <a:sx n="62" d="100"/>
          <a:sy n="62" d="100"/>
        </p:scale>
        <p:origin x="1424" y="56"/>
      </p:cViewPr>
      <p:guideLst/>
    </p:cSldViewPr>
  </p:slideViewPr>
  <p:outlineViewPr>
    <p:cViewPr>
      <p:scale>
        <a:sx n="33" d="100"/>
        <a:sy n="33" d="100"/>
      </p:scale>
      <p:origin x="0" y="-44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4.png"/><Relationship Id="rId7"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9.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4.png"/><Relationship Id="rId7"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428750" y="2165394"/>
            <a:ext cx="9144000" cy="2387600"/>
          </a:xfrm>
        </p:spPr>
        <p:txBody>
          <a:bodyPr>
            <a:normAutofit/>
          </a:bodyPr>
          <a:lstStyle/>
          <a:p>
            <a:r>
              <a:rPr lang="en-GB" dirty="0"/>
              <a:t>Respiratory Hygiene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428750" y="4552994"/>
            <a:ext cx="5170978" cy="552405"/>
          </a:xfrm>
        </p:spPr>
        <p:txBody>
          <a:bodyPr/>
          <a:lstStyle/>
          <a:p>
            <a:r>
              <a:rPr lang="en-GB" dirty="0"/>
              <a:t>Key Stage 1</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342900" y="325441"/>
            <a:ext cx="7886700" cy="892803"/>
          </a:xfrm>
        </p:spPr>
        <p:txBody>
          <a:bodyPr/>
          <a:lstStyle/>
          <a:p>
            <a:pPr algn="ctr"/>
            <a:r>
              <a:rPr lang="en-GB" b="1" dirty="0"/>
              <a:t>Super Sneezes Fact Sheet</a:t>
            </a:r>
          </a:p>
        </p:txBody>
      </p:sp>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
        <p:nvSpPr>
          <p:cNvPr id="5" name="Content Placeholder 4" descr="What makes our hands dirty?&#10;We get microbes on our hands from everything that we touch like door handles, school desks, the floor or our pets. We also get microbes on our hands when we hold hands, pick our nose or sneeze into our hands.&#10;&#10;Why should we wash our hands?&#10;We wash our hands to get rid of harmful microbes that might make us poorly. It is important that we wash our hands after using the toilet, before eating or cooking, after stroking animals or after coughing or sneezing.&#10;&#10;Surprise your friends and family with these fun facts.&#10;">
            <a:extLst>
              <a:ext uri="{FF2B5EF4-FFF2-40B4-BE49-F238E27FC236}">
                <a16:creationId xmlns:a16="http://schemas.microsoft.com/office/drawing/2014/main" id="{64A69397-0959-4834-BCA9-E9DE41E78D36}"/>
              </a:ext>
            </a:extLst>
          </p:cNvPr>
          <p:cNvSpPr txBox="1">
            <a:spLocks noGrp="1"/>
          </p:cNvSpPr>
          <p:nvPr>
            <p:ph idx="1"/>
          </p:nvPr>
        </p:nvSpPr>
        <p:spPr>
          <a:xfrm>
            <a:off x="426469" y="1394453"/>
            <a:ext cx="7886700" cy="5667705"/>
          </a:xfrm>
          <a:prstGeom prst="rect">
            <a:avLst/>
          </a:prstGeom>
          <a:noFill/>
        </p:spPr>
        <p:txBody>
          <a:bodyPr wrap="square" rtlCol="0">
            <a:spAutoFit/>
          </a:bodyPr>
          <a:lstStyle/>
          <a:p>
            <a:pPr marL="0" indent="0" algn="just">
              <a:buNone/>
            </a:pPr>
            <a:r>
              <a:rPr lang="en-GB" sz="2600" b="1" dirty="0"/>
              <a:t>Why do we sneeze?</a:t>
            </a:r>
          </a:p>
          <a:p>
            <a:pPr algn="just"/>
            <a:r>
              <a:rPr lang="en-GB" sz="2600" dirty="0"/>
              <a:t>Sneezing is a way in which our body tries to get rid of harmful microbes. Germs and dust get stuck in our nose hair and so we sneeze to blow them away.</a:t>
            </a:r>
          </a:p>
          <a:p>
            <a:pPr algn="just"/>
            <a:endParaRPr lang="en-GB" sz="2600" dirty="0"/>
          </a:p>
          <a:p>
            <a:pPr marL="0" indent="0" algn="just">
              <a:buNone/>
            </a:pPr>
            <a:r>
              <a:rPr lang="en-GB" sz="2600" b="1" dirty="0"/>
              <a:t>What is in a sneeze?</a:t>
            </a:r>
          </a:p>
          <a:p>
            <a:pPr algn="just"/>
            <a:r>
              <a:rPr lang="en-GB" sz="2600" dirty="0"/>
              <a:t>Sneezes contain snot and harmful microbes. That is why it’s important to cover our sneezes with a tissue or our sleeve (but never our hand), so we don’t pass the harmful microbes onto someone else.</a:t>
            </a:r>
          </a:p>
          <a:p>
            <a:endParaRPr lang="en-GB" sz="2400" dirty="0">
              <a:latin typeface="Arial" panose="020B0604020202020204" pitchFamily="34" charset="0"/>
              <a:cs typeface="Arial" panose="020B0604020202020204" pitchFamily="34" charset="0"/>
            </a:endParaRPr>
          </a:p>
          <a:p>
            <a:pPr marL="0" indent="0">
              <a:buNone/>
            </a:pPr>
            <a:endParaRPr lang="en-GB" sz="1100" dirty="0">
              <a:latin typeface="Arial" panose="020B0604020202020204" pitchFamily="34" charset="0"/>
              <a:cs typeface="Arial" panose="020B0604020202020204" pitchFamily="34" charset="0"/>
            </a:endParaRPr>
          </a:p>
        </p:txBody>
      </p:sp>
      <p:pic>
        <p:nvPicPr>
          <p:cNvPr id="7" name="Picture 6" descr="Sneeze">
            <a:extLst>
              <a:ext uri="{FF2B5EF4-FFF2-40B4-BE49-F238E27FC236}">
                <a16:creationId xmlns:a16="http://schemas.microsoft.com/office/drawing/2014/main" id="{65B85C2A-0D96-41C6-B3CA-8559E59670B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695247" y="674366"/>
            <a:ext cx="782955" cy="1087755"/>
          </a:xfrm>
          <a:prstGeom prst="rect">
            <a:avLst/>
          </a:prstGeom>
        </p:spPr>
      </p:pic>
    </p:spTree>
    <p:extLst>
      <p:ext uri="{BB962C8B-B14F-4D97-AF65-F5344CB8AC3E}">
        <p14:creationId xmlns:p14="http://schemas.microsoft.com/office/powerpoint/2010/main" val="855228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47A2-A141-4015-89AF-E0B2C11E0AAA}"/>
              </a:ext>
            </a:extLst>
          </p:cNvPr>
          <p:cNvSpPr>
            <a:spLocks noGrp="1"/>
          </p:cNvSpPr>
          <p:nvPr>
            <p:ph type="title"/>
          </p:nvPr>
        </p:nvSpPr>
        <p:spPr>
          <a:xfrm>
            <a:off x="628648" y="466386"/>
            <a:ext cx="7886700" cy="892803"/>
          </a:xfrm>
        </p:spPr>
        <p:txBody>
          <a:bodyPr>
            <a:normAutofit fontScale="90000"/>
          </a:bodyPr>
          <a:lstStyle/>
          <a:p>
            <a:pPr algn="ctr"/>
            <a:r>
              <a:rPr lang="en-GB" sz="4500" b="1" dirty="0"/>
              <a:t>Super Sneezes Fascinating Facts</a:t>
            </a:r>
          </a:p>
        </p:txBody>
      </p:sp>
      <p:sp>
        <p:nvSpPr>
          <p:cNvPr id="5" name="Freeform: Shape 4">
            <a:extLst>
              <a:ext uri="{FF2B5EF4-FFF2-40B4-BE49-F238E27FC236}">
                <a16:creationId xmlns:a16="http://schemas.microsoft.com/office/drawing/2014/main" id="{85D860A0-3775-4E25-BBDD-22BF4A21ECA8}"/>
              </a:ext>
            </a:extLst>
          </p:cNvPr>
          <p:cNvSpPr/>
          <p:nvPr/>
        </p:nvSpPr>
        <p:spPr>
          <a:xfrm>
            <a:off x="628644" y="1827014"/>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Sneezes can travel at a speed of 100 miles per hour.</a:t>
            </a:r>
          </a:p>
        </p:txBody>
      </p:sp>
      <p:sp>
        <p:nvSpPr>
          <p:cNvPr id="6" name="Freeform: Shape 5">
            <a:extLst>
              <a:ext uri="{FF2B5EF4-FFF2-40B4-BE49-F238E27FC236}">
                <a16:creationId xmlns:a16="http://schemas.microsoft.com/office/drawing/2014/main" id="{9A77D004-7E04-418E-8907-8C681EB4BB12}"/>
              </a:ext>
            </a:extLst>
          </p:cNvPr>
          <p:cNvSpPr/>
          <p:nvPr/>
        </p:nvSpPr>
        <p:spPr>
          <a:xfrm>
            <a:off x="3339697" y="1827014"/>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Sneezes can spread microbes 2-3 meters.</a:t>
            </a:r>
          </a:p>
        </p:txBody>
      </p:sp>
      <p:sp>
        <p:nvSpPr>
          <p:cNvPr id="8" name="Freeform: Shape 7">
            <a:extLst>
              <a:ext uri="{FF2B5EF4-FFF2-40B4-BE49-F238E27FC236}">
                <a16:creationId xmlns:a16="http://schemas.microsoft.com/office/drawing/2014/main" id="{85AA7F37-AA1A-4629-B2B5-29EA036E11D2}"/>
              </a:ext>
            </a:extLst>
          </p:cNvPr>
          <p:cNvSpPr/>
          <p:nvPr/>
        </p:nvSpPr>
        <p:spPr>
          <a:xfrm>
            <a:off x="6050750" y="1827014"/>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600" dirty="0">
                <a:solidFill>
                  <a:srgbClr val="000000"/>
                </a:solidFill>
                <a:latin typeface="Arial" panose="020B0604020202020204" pitchFamily="34" charset="0"/>
                <a:cs typeface="Arial" panose="020B0604020202020204" pitchFamily="34" charset="0"/>
              </a:rPr>
              <a:t>The longest sneezing spree was 978 days, a record set by Donna Griffiths of Worcestershire, England.</a:t>
            </a:r>
          </a:p>
        </p:txBody>
      </p:sp>
      <p:sp>
        <p:nvSpPr>
          <p:cNvPr id="9" name="Freeform: Shape 8">
            <a:extLst>
              <a:ext uri="{FF2B5EF4-FFF2-40B4-BE49-F238E27FC236}">
                <a16:creationId xmlns:a16="http://schemas.microsoft.com/office/drawing/2014/main" id="{39A6EB34-DD2D-49DF-86DB-54E1BF449A99}"/>
              </a:ext>
            </a:extLst>
          </p:cNvPr>
          <p:cNvSpPr/>
          <p:nvPr/>
        </p:nvSpPr>
        <p:spPr>
          <a:xfrm>
            <a:off x="1960380" y="3538859"/>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It is impossible to sneeze without closing your eyes.</a:t>
            </a:r>
          </a:p>
        </p:txBody>
      </p:sp>
      <p:sp>
        <p:nvSpPr>
          <p:cNvPr id="10" name="Freeform: Shape 9">
            <a:extLst>
              <a:ext uri="{FF2B5EF4-FFF2-40B4-BE49-F238E27FC236}">
                <a16:creationId xmlns:a16="http://schemas.microsoft.com/office/drawing/2014/main" id="{C2EA78B7-E023-4AB5-91AB-2DA7FD2A47EE}"/>
              </a:ext>
            </a:extLst>
          </p:cNvPr>
          <p:cNvSpPr/>
          <p:nvPr/>
        </p:nvSpPr>
        <p:spPr>
          <a:xfrm>
            <a:off x="5200011" y="3527508"/>
            <a:ext cx="2464593" cy="1478756"/>
          </a:xfrm>
          <a:custGeom>
            <a:avLst/>
            <a:gdLst>
              <a:gd name="connsiteX0" fmla="*/ 0 w 2464593"/>
              <a:gd name="connsiteY0" fmla="*/ 0 h 1478756"/>
              <a:gd name="connsiteX1" fmla="*/ 2464593 w 2464593"/>
              <a:gd name="connsiteY1" fmla="*/ 0 h 1478756"/>
              <a:gd name="connsiteX2" fmla="*/ 2464593 w 2464593"/>
              <a:gd name="connsiteY2" fmla="*/ 1478756 h 1478756"/>
              <a:gd name="connsiteX3" fmla="*/ 0 w 2464593"/>
              <a:gd name="connsiteY3" fmla="*/ 1478756 h 1478756"/>
              <a:gd name="connsiteX4" fmla="*/ 0 w 2464593"/>
              <a:gd name="connsiteY4" fmla="*/ 0 h 1478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4593" h="1478756">
                <a:moveTo>
                  <a:pt x="0" y="0"/>
                </a:moveTo>
                <a:lnTo>
                  <a:pt x="2464593" y="0"/>
                </a:lnTo>
                <a:lnTo>
                  <a:pt x="2464593" y="1478756"/>
                </a:lnTo>
                <a:lnTo>
                  <a:pt x="0" y="147875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algn="ctr" defTabSz="800100">
              <a:lnSpc>
                <a:spcPct val="90000"/>
              </a:lnSpc>
              <a:spcBef>
                <a:spcPct val="0"/>
              </a:spcBef>
              <a:spcAft>
                <a:spcPct val="35000"/>
              </a:spcAft>
            </a:pPr>
            <a:r>
              <a:rPr lang="en-GB" sz="1800" dirty="0">
                <a:solidFill>
                  <a:srgbClr val="000000"/>
                </a:solidFill>
                <a:latin typeface="Arial" panose="020B0604020202020204" pitchFamily="34" charset="0"/>
                <a:cs typeface="Arial" panose="020B0604020202020204" pitchFamily="34" charset="0"/>
              </a:rPr>
              <a:t>It is illegal to burp or sneeze in a church in Nebraska.</a:t>
            </a:r>
          </a:p>
        </p:txBody>
      </p:sp>
      <p:pic>
        <p:nvPicPr>
          <p:cNvPr id="17" name="Picture 16">
            <a:extLst>
              <a:ext uri="{FF2B5EF4-FFF2-40B4-BE49-F238E27FC236}">
                <a16:creationId xmlns:a16="http://schemas.microsoft.com/office/drawing/2014/main" id="{650ED139-30AB-43EA-906B-C0867BA4874B}"/>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p:blipFill>
        <p:spPr>
          <a:xfrm>
            <a:off x="7283046" y="5131510"/>
            <a:ext cx="1664970" cy="1419225"/>
          </a:xfrm>
          <a:prstGeom prst="rect">
            <a:avLst/>
          </a:prstGeom>
        </p:spPr>
      </p:pic>
      <p:sp>
        <p:nvSpPr>
          <p:cNvPr id="4" name="Footer Placeholder 3">
            <a:extLst>
              <a:ext uri="{FF2B5EF4-FFF2-40B4-BE49-F238E27FC236}">
                <a16:creationId xmlns:a16="http://schemas.microsoft.com/office/drawing/2014/main" id="{5549BDAC-DEAA-48C0-A200-D85DA3CBB19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4996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9E64-9377-4AA0-B55E-9252BE9CF536}"/>
              </a:ext>
            </a:extLst>
          </p:cNvPr>
          <p:cNvSpPr>
            <a:spLocks noGrp="1"/>
          </p:cNvSpPr>
          <p:nvPr>
            <p:ph type="title"/>
          </p:nvPr>
        </p:nvSpPr>
        <p:spPr>
          <a:xfrm>
            <a:off x="157763" y="0"/>
            <a:ext cx="2381250" cy="2483774"/>
          </a:xfrm>
        </p:spPr>
        <p:txBody>
          <a:bodyPr>
            <a:normAutofit/>
          </a:bodyPr>
          <a:lstStyle/>
          <a:p>
            <a:r>
              <a:rPr lang="en-GB" sz="3000" b="1" dirty="0"/>
              <a:t>Super</a:t>
            </a:r>
            <a:br>
              <a:rPr lang="en-GB" sz="3000" b="1" dirty="0"/>
            </a:br>
            <a:r>
              <a:rPr lang="en-GB" sz="3000" b="1" dirty="0"/>
              <a:t>Sneezes Wordsearch </a:t>
            </a:r>
          </a:p>
        </p:txBody>
      </p:sp>
      <p:sp>
        <p:nvSpPr>
          <p:cNvPr id="19" name="Rectangle: Rounded Corners 18">
            <a:extLst>
              <a:ext uri="{FF2B5EF4-FFF2-40B4-BE49-F238E27FC236}">
                <a16:creationId xmlns:a16="http://schemas.microsoft.com/office/drawing/2014/main" id="{26F0D539-BB6B-4D27-BA39-4AAB4F400237}"/>
              </a:ext>
              <a:ext uri="{C183D7F6-B498-43B3-948B-1728B52AA6E4}">
                <adec:decorative xmlns:adec="http://schemas.microsoft.com/office/drawing/2017/decorative" val="1"/>
              </a:ext>
            </a:extLst>
          </p:cNvPr>
          <p:cNvSpPr/>
          <p:nvPr/>
        </p:nvSpPr>
        <p:spPr>
          <a:xfrm>
            <a:off x="2751056" y="204469"/>
            <a:ext cx="5992098" cy="6320994"/>
          </a:xfrm>
          <a:prstGeom prst="roundRect">
            <a:avLst>
              <a:gd name="adj" fmla="val 2575"/>
            </a:avLst>
          </a:prstGeom>
          <a:noFill/>
          <a:ln w="76200" cap="sq">
            <a:solidFill>
              <a:srgbClr val="96C225"/>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nvGrpSpPr>
          <p:cNvPr id="6" name="Group 5">
            <a:extLst>
              <a:ext uri="{FF2B5EF4-FFF2-40B4-BE49-F238E27FC236}">
                <a16:creationId xmlns:a16="http://schemas.microsoft.com/office/drawing/2014/main" id="{28800930-34A8-4B50-BC66-3DF4C5249453}"/>
              </a:ext>
              <a:ext uri="{C183D7F6-B498-43B3-948B-1728B52AA6E4}">
                <adec:decorative xmlns:adec="http://schemas.microsoft.com/office/drawing/2017/decorative" val="1"/>
              </a:ext>
            </a:extLst>
          </p:cNvPr>
          <p:cNvGrpSpPr/>
          <p:nvPr/>
        </p:nvGrpSpPr>
        <p:grpSpPr>
          <a:xfrm>
            <a:off x="8423627" y="51231"/>
            <a:ext cx="562610" cy="562610"/>
            <a:chOff x="4290694" y="3147694"/>
            <a:chExt cx="562610" cy="562610"/>
          </a:xfrm>
        </p:grpSpPr>
        <p:sp>
          <p:nvSpPr>
            <p:cNvPr id="20" name="Oval 19">
              <a:extLst>
                <a:ext uri="{FF2B5EF4-FFF2-40B4-BE49-F238E27FC236}">
                  <a16:creationId xmlns:a16="http://schemas.microsoft.com/office/drawing/2014/main" id="{1820FCD9-E226-4DC1-B019-A3CBEC7D2E3C}"/>
                </a:ext>
                <a:ext uri="{C183D7F6-B498-43B3-948B-1728B52AA6E4}">
                  <adec:decorative xmlns:adec="http://schemas.microsoft.com/office/drawing/2017/decorative" val="1"/>
                </a:ext>
              </a:extLst>
            </p:cNvPr>
            <p:cNvSpPr/>
            <p:nvPr/>
          </p:nvSpPr>
          <p:spPr>
            <a:xfrm>
              <a:off x="4290694" y="3147694"/>
              <a:ext cx="562610" cy="562610"/>
            </a:xfrm>
            <a:prstGeom prst="ellipse">
              <a:avLst/>
            </a:prstGeom>
            <a:solidFill>
              <a:schemeClr val="bg1"/>
            </a:solidFill>
            <a:ln w="38100">
              <a:solidFill>
                <a:srgbClr val="96C2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21" name="Picture 20">
              <a:extLst>
                <a:ext uri="{FF2B5EF4-FFF2-40B4-BE49-F238E27FC236}">
                  <a16:creationId xmlns:a16="http://schemas.microsoft.com/office/drawing/2014/main" id="{35201C2D-F17E-41B4-88BE-5A68BD861EBF}"/>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p:blipFill>
          <p:spPr>
            <a:xfrm>
              <a:off x="4332605" y="3167697"/>
              <a:ext cx="478790" cy="522605"/>
            </a:xfrm>
            <a:prstGeom prst="rect">
              <a:avLst/>
            </a:prstGeom>
          </p:spPr>
        </p:pic>
      </p:grpSp>
      <p:sp>
        <p:nvSpPr>
          <p:cNvPr id="23" name="TextBox 9" descr="Super Sneezes Wordsearch&#10;">
            <a:extLst>
              <a:ext uri="{FF2B5EF4-FFF2-40B4-BE49-F238E27FC236}">
                <a16:creationId xmlns:a16="http://schemas.microsoft.com/office/drawing/2014/main" id="{D19100E6-7452-4047-8A3D-E024CC5FC199}"/>
              </a:ext>
            </a:extLst>
          </p:cNvPr>
          <p:cNvSpPr txBox="1"/>
          <p:nvPr/>
        </p:nvSpPr>
        <p:spPr>
          <a:xfrm>
            <a:off x="2906432" y="332536"/>
            <a:ext cx="5008843" cy="477054"/>
          </a:xfrm>
          <a:prstGeom prst="rect">
            <a:avLst/>
          </a:prstGeom>
          <a:noFill/>
        </p:spPr>
        <p:txBody>
          <a:bodyPr wrap="square" rtlCol="0">
            <a:spAutoFit/>
          </a:bodyPr>
          <a:lstStyle/>
          <a:p>
            <a:pPr>
              <a:spcAft>
                <a:spcPts val="0"/>
              </a:spcAft>
            </a:pPr>
            <a:r>
              <a:rPr lang="en-GB" sz="2500" b="1" kern="1200" dirty="0">
                <a:effectLst/>
                <a:latin typeface="Arial" panose="020B0604020202020204" pitchFamily="34" charset="0"/>
                <a:ea typeface="Calibri" panose="020F0502020204030204" pitchFamily="34" charset="0"/>
                <a:cs typeface="Arial" panose="020B0604020202020204" pitchFamily="34" charset="0"/>
              </a:rPr>
              <a:t>Super Sneezes Wordsearch</a:t>
            </a:r>
            <a:endParaRPr lang="en-GB" sz="25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4" name="TextBox 8" descr="Can you find all the sneezy words in the wordsearch below? Remember that words can be horizontal (across), vertical (down) or diagonal (top left to bottom right).">
            <a:extLst>
              <a:ext uri="{FF2B5EF4-FFF2-40B4-BE49-F238E27FC236}">
                <a16:creationId xmlns:a16="http://schemas.microsoft.com/office/drawing/2014/main" id="{7727EDB8-59A3-4D17-ACE2-C4F461C36DE4}"/>
              </a:ext>
            </a:extLst>
          </p:cNvPr>
          <p:cNvSpPr txBox="1"/>
          <p:nvPr/>
        </p:nvSpPr>
        <p:spPr>
          <a:xfrm>
            <a:off x="2906432" y="704335"/>
            <a:ext cx="5681345" cy="738664"/>
          </a:xfrm>
          <a:prstGeom prst="rect">
            <a:avLst/>
          </a:prstGeom>
          <a:noFill/>
        </p:spPr>
        <p:txBody>
          <a:bodyPr wrap="square" rtlCol="0">
            <a:spAutoFit/>
          </a:bodyPr>
          <a:lstStyle/>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Can you find all the sneezy words in the wordsearch below? Remember that words can be horizontal (across), vertical (down) or diagonal (top left to bottom right).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E864E706-C5E7-42E0-AB06-0B5FCE1BC3BC}"/>
              </a:ext>
            </a:extLst>
          </p:cNvPr>
          <p:cNvGraphicFramePr>
            <a:graphicFrameLocks noGrp="1"/>
          </p:cNvGraphicFramePr>
          <p:nvPr>
            <p:extLst>
              <p:ext uri="{D42A27DB-BD31-4B8C-83A1-F6EECF244321}">
                <p14:modId xmlns:p14="http://schemas.microsoft.com/office/powerpoint/2010/main" val="1092170426"/>
              </p:ext>
            </p:extLst>
          </p:nvPr>
        </p:nvGraphicFramePr>
        <p:xfrm>
          <a:off x="3070581" y="1490642"/>
          <a:ext cx="5353046" cy="3876715"/>
        </p:xfrm>
        <a:graphic>
          <a:graphicData uri="http://schemas.openxmlformats.org/drawingml/2006/table">
            <a:tbl>
              <a:tblPr firstRow="1" firstCol="1" bandRow="1"/>
              <a:tblGrid>
                <a:gridCol w="534920">
                  <a:extLst>
                    <a:ext uri="{9D8B030D-6E8A-4147-A177-3AD203B41FA5}">
                      <a16:colId xmlns:a16="http://schemas.microsoft.com/office/drawing/2014/main" val="2895723581"/>
                    </a:ext>
                  </a:extLst>
                </a:gridCol>
                <a:gridCol w="534920">
                  <a:extLst>
                    <a:ext uri="{9D8B030D-6E8A-4147-A177-3AD203B41FA5}">
                      <a16:colId xmlns:a16="http://schemas.microsoft.com/office/drawing/2014/main" val="3330864207"/>
                    </a:ext>
                  </a:extLst>
                </a:gridCol>
                <a:gridCol w="534920">
                  <a:extLst>
                    <a:ext uri="{9D8B030D-6E8A-4147-A177-3AD203B41FA5}">
                      <a16:colId xmlns:a16="http://schemas.microsoft.com/office/drawing/2014/main" val="4254068941"/>
                    </a:ext>
                  </a:extLst>
                </a:gridCol>
                <a:gridCol w="534920">
                  <a:extLst>
                    <a:ext uri="{9D8B030D-6E8A-4147-A177-3AD203B41FA5}">
                      <a16:colId xmlns:a16="http://schemas.microsoft.com/office/drawing/2014/main" val="2609995080"/>
                    </a:ext>
                  </a:extLst>
                </a:gridCol>
                <a:gridCol w="535561">
                  <a:extLst>
                    <a:ext uri="{9D8B030D-6E8A-4147-A177-3AD203B41FA5}">
                      <a16:colId xmlns:a16="http://schemas.microsoft.com/office/drawing/2014/main" val="3230719632"/>
                    </a:ext>
                  </a:extLst>
                </a:gridCol>
                <a:gridCol w="535561">
                  <a:extLst>
                    <a:ext uri="{9D8B030D-6E8A-4147-A177-3AD203B41FA5}">
                      <a16:colId xmlns:a16="http://schemas.microsoft.com/office/drawing/2014/main" val="2331189618"/>
                    </a:ext>
                  </a:extLst>
                </a:gridCol>
                <a:gridCol w="535561">
                  <a:extLst>
                    <a:ext uri="{9D8B030D-6E8A-4147-A177-3AD203B41FA5}">
                      <a16:colId xmlns:a16="http://schemas.microsoft.com/office/drawing/2014/main" val="233206357"/>
                    </a:ext>
                  </a:extLst>
                </a:gridCol>
                <a:gridCol w="535561">
                  <a:extLst>
                    <a:ext uri="{9D8B030D-6E8A-4147-A177-3AD203B41FA5}">
                      <a16:colId xmlns:a16="http://schemas.microsoft.com/office/drawing/2014/main" val="506248551"/>
                    </a:ext>
                  </a:extLst>
                </a:gridCol>
                <a:gridCol w="535561">
                  <a:extLst>
                    <a:ext uri="{9D8B030D-6E8A-4147-A177-3AD203B41FA5}">
                      <a16:colId xmlns:a16="http://schemas.microsoft.com/office/drawing/2014/main" val="1218151731"/>
                    </a:ext>
                  </a:extLst>
                </a:gridCol>
                <a:gridCol w="535561">
                  <a:extLst>
                    <a:ext uri="{9D8B030D-6E8A-4147-A177-3AD203B41FA5}">
                      <a16:colId xmlns:a16="http://schemas.microsoft.com/office/drawing/2014/main" val="1049863280"/>
                    </a:ext>
                  </a:extLst>
                </a:gridCol>
              </a:tblGrid>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N</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119516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888592"/>
                  </a:ext>
                </a:extLst>
              </a:tr>
              <a:tr h="389729">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B</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189288"/>
                  </a:ext>
                </a:extLst>
              </a:tr>
              <a:tr h="369154">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394430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22199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717311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7386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6552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5611486"/>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893515"/>
                  </a:ext>
                </a:extLst>
              </a:tr>
            </a:tbl>
          </a:graphicData>
        </a:graphic>
      </p:graphicFrame>
      <p:sp>
        <p:nvSpPr>
          <p:cNvPr id="32" name="Rectangle: Rounded Corners 31" descr="SNOT &#10;BUGS&#10;VIRUS&#10;COUGH&#10;COLD&#10;SNEEZE&#10;FLU&#10;BACTERIA&#10;GERMS">
            <a:extLst>
              <a:ext uri="{FF2B5EF4-FFF2-40B4-BE49-F238E27FC236}">
                <a16:creationId xmlns:a16="http://schemas.microsoft.com/office/drawing/2014/main" id="{B186CE14-BC26-415A-BAF9-FA08D2EFB397}"/>
              </a:ext>
            </a:extLst>
          </p:cNvPr>
          <p:cNvSpPr/>
          <p:nvPr/>
        </p:nvSpPr>
        <p:spPr>
          <a:xfrm>
            <a:off x="3369505" y="5517093"/>
            <a:ext cx="4755197" cy="858634"/>
          </a:xfrm>
          <a:prstGeom prst="roundRect">
            <a:avLst>
              <a:gd name="adj" fmla="val 6655"/>
            </a:avLst>
          </a:prstGeom>
          <a:solidFill>
            <a:srgbClr val="D7E8B5"/>
          </a:solidFill>
          <a:ln w="57150" cap="flat" cmpd="sng" algn="ctr">
            <a:solidFill>
              <a:srgbClr val="D7E8B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Snot, Bugs, Virus, Cough, Cold, </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Sneeze, Flu, Bacteria, Germs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5130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163548" y="241676"/>
            <a:ext cx="2886077" cy="1248966"/>
          </a:xfrm>
        </p:spPr>
        <p:txBody>
          <a:bodyPr>
            <a:normAutofit/>
          </a:bodyPr>
          <a:lstStyle/>
          <a:p>
            <a:r>
              <a:rPr lang="en-GB" sz="3000" b="1" dirty="0"/>
              <a:t>Wordsearch</a:t>
            </a:r>
            <a:br>
              <a:rPr lang="en-GB" sz="3000" b="1" dirty="0"/>
            </a:br>
            <a:r>
              <a:rPr lang="en-GB" sz="3000" b="1" dirty="0"/>
              <a:t>Answers</a:t>
            </a:r>
          </a:p>
        </p:txBody>
      </p:sp>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sp>
        <p:nvSpPr>
          <p:cNvPr id="9" name="Rectangle: Rounded Corners 8">
            <a:extLst>
              <a:ext uri="{FF2B5EF4-FFF2-40B4-BE49-F238E27FC236}">
                <a16:creationId xmlns:a16="http://schemas.microsoft.com/office/drawing/2014/main" id="{4B99AC1C-9C50-4F51-911E-BEBE9140F0BD}"/>
              </a:ext>
              <a:ext uri="{C183D7F6-B498-43B3-948B-1728B52AA6E4}">
                <adec:decorative xmlns:adec="http://schemas.microsoft.com/office/drawing/2017/decorative" val="1"/>
              </a:ext>
            </a:extLst>
          </p:cNvPr>
          <p:cNvSpPr/>
          <p:nvPr/>
        </p:nvSpPr>
        <p:spPr>
          <a:xfrm>
            <a:off x="2751056" y="204469"/>
            <a:ext cx="5992098" cy="6320994"/>
          </a:xfrm>
          <a:prstGeom prst="roundRect">
            <a:avLst>
              <a:gd name="adj" fmla="val 2575"/>
            </a:avLst>
          </a:prstGeom>
          <a:noFill/>
          <a:ln w="76200" cap="sq">
            <a:solidFill>
              <a:srgbClr val="96C225"/>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nvGrpSpPr>
          <p:cNvPr id="10" name="Group 9">
            <a:extLst>
              <a:ext uri="{FF2B5EF4-FFF2-40B4-BE49-F238E27FC236}">
                <a16:creationId xmlns:a16="http://schemas.microsoft.com/office/drawing/2014/main" id="{4D10A612-1739-4A5C-A488-7E201CD3F8EE}"/>
              </a:ext>
              <a:ext uri="{C183D7F6-B498-43B3-948B-1728B52AA6E4}">
                <adec:decorative xmlns:adec="http://schemas.microsoft.com/office/drawing/2017/decorative" val="1"/>
              </a:ext>
            </a:extLst>
          </p:cNvPr>
          <p:cNvGrpSpPr/>
          <p:nvPr/>
        </p:nvGrpSpPr>
        <p:grpSpPr>
          <a:xfrm>
            <a:off x="8423627" y="51231"/>
            <a:ext cx="562610" cy="562610"/>
            <a:chOff x="4290694" y="3147694"/>
            <a:chExt cx="562610" cy="562610"/>
          </a:xfrm>
        </p:grpSpPr>
        <p:sp>
          <p:nvSpPr>
            <p:cNvPr id="11" name="Oval 10">
              <a:extLst>
                <a:ext uri="{FF2B5EF4-FFF2-40B4-BE49-F238E27FC236}">
                  <a16:creationId xmlns:a16="http://schemas.microsoft.com/office/drawing/2014/main" id="{397FB5C9-4452-42E0-A82C-AE3A7FB6162C}"/>
                </a:ext>
                <a:ext uri="{C183D7F6-B498-43B3-948B-1728B52AA6E4}">
                  <adec:decorative xmlns:adec="http://schemas.microsoft.com/office/drawing/2017/decorative" val="1"/>
                </a:ext>
              </a:extLst>
            </p:cNvPr>
            <p:cNvSpPr/>
            <p:nvPr/>
          </p:nvSpPr>
          <p:spPr>
            <a:xfrm>
              <a:off x="4290694" y="3147694"/>
              <a:ext cx="562610" cy="562610"/>
            </a:xfrm>
            <a:prstGeom prst="ellipse">
              <a:avLst/>
            </a:prstGeom>
            <a:solidFill>
              <a:schemeClr val="bg1"/>
            </a:solidFill>
            <a:ln w="38100">
              <a:solidFill>
                <a:srgbClr val="96C2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2" name="Picture 11">
              <a:extLst>
                <a:ext uri="{FF2B5EF4-FFF2-40B4-BE49-F238E27FC236}">
                  <a16:creationId xmlns:a16="http://schemas.microsoft.com/office/drawing/2014/main" id="{444110BE-C801-4C29-AE52-0BFC371B7E8E}"/>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rcRect/>
            <a:stretch/>
          </p:blipFill>
          <p:spPr>
            <a:xfrm>
              <a:off x="4332605" y="3167697"/>
              <a:ext cx="478790" cy="522605"/>
            </a:xfrm>
            <a:prstGeom prst="rect">
              <a:avLst/>
            </a:prstGeom>
          </p:spPr>
        </p:pic>
      </p:grpSp>
      <p:sp>
        <p:nvSpPr>
          <p:cNvPr id="13" name="TextBox 9" descr="Super Sneezes Wordsearch&#10;">
            <a:extLst>
              <a:ext uri="{FF2B5EF4-FFF2-40B4-BE49-F238E27FC236}">
                <a16:creationId xmlns:a16="http://schemas.microsoft.com/office/drawing/2014/main" id="{867D02C3-6898-4157-BB3C-24BAF8680D54}"/>
              </a:ext>
            </a:extLst>
          </p:cNvPr>
          <p:cNvSpPr txBox="1"/>
          <p:nvPr/>
        </p:nvSpPr>
        <p:spPr>
          <a:xfrm>
            <a:off x="2906432" y="332536"/>
            <a:ext cx="5008843" cy="477054"/>
          </a:xfrm>
          <a:prstGeom prst="rect">
            <a:avLst/>
          </a:prstGeom>
          <a:noFill/>
        </p:spPr>
        <p:txBody>
          <a:bodyPr wrap="square" rtlCol="0">
            <a:spAutoFit/>
          </a:bodyPr>
          <a:lstStyle/>
          <a:p>
            <a:pPr>
              <a:spcAft>
                <a:spcPts val="0"/>
              </a:spcAft>
            </a:pPr>
            <a:r>
              <a:rPr lang="en-GB" sz="2500" b="1" kern="1200" dirty="0">
                <a:effectLst/>
                <a:latin typeface="Arial" panose="020B0604020202020204" pitchFamily="34" charset="0"/>
                <a:ea typeface="Calibri" panose="020F0502020204030204" pitchFamily="34" charset="0"/>
                <a:cs typeface="Arial" panose="020B0604020202020204" pitchFamily="34" charset="0"/>
              </a:rPr>
              <a:t>Super Sneezes Wordsearch</a:t>
            </a:r>
            <a:endParaRPr lang="en-GB" sz="25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4" name="TextBox 8" descr="Can you find all the sneezy words in the wordsearch below? Remember that words can be horizontal (across), vertical (down) or diagonal (top left to bottom right).">
            <a:extLst>
              <a:ext uri="{FF2B5EF4-FFF2-40B4-BE49-F238E27FC236}">
                <a16:creationId xmlns:a16="http://schemas.microsoft.com/office/drawing/2014/main" id="{E86E791B-9517-4BB7-86D0-F8C2BEE78D17}"/>
              </a:ext>
            </a:extLst>
          </p:cNvPr>
          <p:cNvSpPr txBox="1"/>
          <p:nvPr/>
        </p:nvSpPr>
        <p:spPr>
          <a:xfrm>
            <a:off x="2906432" y="704335"/>
            <a:ext cx="5681345" cy="738664"/>
          </a:xfrm>
          <a:prstGeom prst="rect">
            <a:avLst/>
          </a:prstGeom>
          <a:noFill/>
        </p:spPr>
        <p:txBody>
          <a:bodyPr wrap="square" rtlCol="0">
            <a:spAutoFit/>
          </a:bodyPr>
          <a:lstStyle/>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Can you find all the sneezy words in the wordsearch below? Remember that words can be horizontal (across), vertical (down) or diagonal (top left to bottom right).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15" name="Table 14">
            <a:extLst>
              <a:ext uri="{FF2B5EF4-FFF2-40B4-BE49-F238E27FC236}">
                <a16:creationId xmlns:a16="http://schemas.microsoft.com/office/drawing/2014/main" id="{DEC84CEF-D973-4A1C-9975-17FEA3C11BC4}"/>
              </a:ext>
            </a:extLst>
          </p:cNvPr>
          <p:cNvGraphicFramePr>
            <a:graphicFrameLocks noGrp="1"/>
          </p:cNvGraphicFramePr>
          <p:nvPr>
            <p:extLst>
              <p:ext uri="{D42A27DB-BD31-4B8C-83A1-F6EECF244321}">
                <p14:modId xmlns:p14="http://schemas.microsoft.com/office/powerpoint/2010/main" val="1642579329"/>
              </p:ext>
            </p:extLst>
          </p:nvPr>
        </p:nvGraphicFramePr>
        <p:xfrm>
          <a:off x="3083430" y="1468475"/>
          <a:ext cx="5353046" cy="3876715"/>
        </p:xfrm>
        <a:graphic>
          <a:graphicData uri="http://schemas.openxmlformats.org/drawingml/2006/table">
            <a:tbl>
              <a:tblPr firstRow="1" firstCol="1" bandRow="1"/>
              <a:tblGrid>
                <a:gridCol w="534920">
                  <a:extLst>
                    <a:ext uri="{9D8B030D-6E8A-4147-A177-3AD203B41FA5}">
                      <a16:colId xmlns:a16="http://schemas.microsoft.com/office/drawing/2014/main" val="2895723581"/>
                    </a:ext>
                  </a:extLst>
                </a:gridCol>
                <a:gridCol w="534920">
                  <a:extLst>
                    <a:ext uri="{9D8B030D-6E8A-4147-A177-3AD203B41FA5}">
                      <a16:colId xmlns:a16="http://schemas.microsoft.com/office/drawing/2014/main" val="3330864207"/>
                    </a:ext>
                  </a:extLst>
                </a:gridCol>
                <a:gridCol w="534920">
                  <a:extLst>
                    <a:ext uri="{9D8B030D-6E8A-4147-A177-3AD203B41FA5}">
                      <a16:colId xmlns:a16="http://schemas.microsoft.com/office/drawing/2014/main" val="4254068941"/>
                    </a:ext>
                  </a:extLst>
                </a:gridCol>
                <a:gridCol w="534920">
                  <a:extLst>
                    <a:ext uri="{9D8B030D-6E8A-4147-A177-3AD203B41FA5}">
                      <a16:colId xmlns:a16="http://schemas.microsoft.com/office/drawing/2014/main" val="2609995080"/>
                    </a:ext>
                  </a:extLst>
                </a:gridCol>
                <a:gridCol w="535561">
                  <a:extLst>
                    <a:ext uri="{9D8B030D-6E8A-4147-A177-3AD203B41FA5}">
                      <a16:colId xmlns:a16="http://schemas.microsoft.com/office/drawing/2014/main" val="3230719632"/>
                    </a:ext>
                  </a:extLst>
                </a:gridCol>
                <a:gridCol w="535561">
                  <a:extLst>
                    <a:ext uri="{9D8B030D-6E8A-4147-A177-3AD203B41FA5}">
                      <a16:colId xmlns:a16="http://schemas.microsoft.com/office/drawing/2014/main" val="2331189618"/>
                    </a:ext>
                  </a:extLst>
                </a:gridCol>
                <a:gridCol w="535561">
                  <a:extLst>
                    <a:ext uri="{9D8B030D-6E8A-4147-A177-3AD203B41FA5}">
                      <a16:colId xmlns:a16="http://schemas.microsoft.com/office/drawing/2014/main" val="233206357"/>
                    </a:ext>
                  </a:extLst>
                </a:gridCol>
                <a:gridCol w="535561">
                  <a:extLst>
                    <a:ext uri="{9D8B030D-6E8A-4147-A177-3AD203B41FA5}">
                      <a16:colId xmlns:a16="http://schemas.microsoft.com/office/drawing/2014/main" val="506248551"/>
                    </a:ext>
                  </a:extLst>
                </a:gridCol>
                <a:gridCol w="535561">
                  <a:extLst>
                    <a:ext uri="{9D8B030D-6E8A-4147-A177-3AD203B41FA5}">
                      <a16:colId xmlns:a16="http://schemas.microsoft.com/office/drawing/2014/main" val="1218151731"/>
                    </a:ext>
                  </a:extLst>
                </a:gridCol>
                <a:gridCol w="535561">
                  <a:extLst>
                    <a:ext uri="{9D8B030D-6E8A-4147-A177-3AD203B41FA5}">
                      <a16:colId xmlns:a16="http://schemas.microsoft.com/office/drawing/2014/main" val="1049863280"/>
                    </a:ext>
                  </a:extLst>
                </a:gridCol>
              </a:tblGrid>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N</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Y</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119516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888592"/>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0189288"/>
                  </a:ext>
                </a:extLst>
              </a:tr>
              <a:tr h="369154">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P</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I</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394430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22199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P</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M</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J</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N</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7173110"/>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K</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T</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27386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O</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G</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E</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9655211"/>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W</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F</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H</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Z</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5611486"/>
                  </a:ext>
                </a:extLst>
              </a:tr>
              <a:tr h="389729">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A</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V</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I</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R</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U</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S</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B</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C</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a:effectLst/>
                          <a:latin typeface="Arial" panose="020B0604020202020204" pitchFamily="34" charset="0"/>
                          <a:ea typeface="Calibri" panose="020F0502020204030204" pitchFamily="34" charset="0"/>
                          <a:cs typeface="Arial" panose="020B0604020202020204" pitchFamily="34" charset="0"/>
                        </a:rPr>
                        <a:t>D</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200" dirty="0">
                          <a:effectLst/>
                          <a:latin typeface="Arial" panose="020B0604020202020204" pitchFamily="34" charset="0"/>
                          <a:ea typeface="Calibri" panose="020F0502020204030204" pitchFamily="34" charset="0"/>
                          <a:cs typeface="Arial" panose="020B0604020202020204" pitchFamily="34" charset="0"/>
                        </a:rPr>
                        <a:t>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893515"/>
                  </a:ext>
                </a:extLst>
              </a:tr>
            </a:tbl>
          </a:graphicData>
        </a:graphic>
      </p:graphicFrame>
      <p:sp>
        <p:nvSpPr>
          <p:cNvPr id="16" name="Rectangle: Rounded Corners 15" descr="SNOT &#10;BUGS&#10;VIRUS&#10;COUGH&#10;COLD&#10;SNEEZE&#10;FLU&#10;BACTERIA&#10;GERMS">
            <a:extLst>
              <a:ext uri="{FF2B5EF4-FFF2-40B4-BE49-F238E27FC236}">
                <a16:creationId xmlns:a16="http://schemas.microsoft.com/office/drawing/2014/main" id="{0BA60468-FE32-4B01-8307-ED39AB5A8421}"/>
              </a:ext>
            </a:extLst>
          </p:cNvPr>
          <p:cNvSpPr/>
          <p:nvPr/>
        </p:nvSpPr>
        <p:spPr>
          <a:xfrm>
            <a:off x="3369505" y="5517093"/>
            <a:ext cx="4755197" cy="858634"/>
          </a:xfrm>
          <a:prstGeom prst="roundRect">
            <a:avLst>
              <a:gd name="adj" fmla="val 6655"/>
            </a:avLst>
          </a:prstGeom>
          <a:solidFill>
            <a:srgbClr val="D7E8B5"/>
          </a:solidFill>
          <a:ln w="57150" cap="flat" cmpd="sng" algn="ctr">
            <a:solidFill>
              <a:srgbClr val="D7E8B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Snot, Bugs, Virus, Cough, Cold, </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a:p>
            <a:pPr algn="ctr">
              <a:spcAft>
                <a:spcPts val="0"/>
              </a:spcAft>
            </a:pPr>
            <a:r>
              <a:rPr lang="en-GB" sz="20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Sneeze, Flu, Bacteria, Germs</a:t>
            </a:r>
            <a:endParaRPr lang="en-GB" sz="20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9259945C-2511-4828-91CD-0CE0AB6D1331}"/>
              </a:ext>
              <a:ext uri="{C183D7F6-B498-43B3-948B-1728B52AA6E4}">
                <adec:decorative xmlns:adec="http://schemas.microsoft.com/office/drawing/2017/decorative" val="1"/>
              </a:ext>
            </a:extLst>
          </p:cNvPr>
          <p:cNvSpPr/>
          <p:nvPr/>
        </p:nvSpPr>
        <p:spPr>
          <a:xfrm>
            <a:off x="3181349" y="1490642"/>
            <a:ext cx="2520000" cy="360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D0F71677-A76E-4633-A1E7-08A4D01F2AEE}"/>
              </a:ext>
              <a:ext uri="{C183D7F6-B498-43B3-948B-1728B52AA6E4}">
                <adec:decorative xmlns:adec="http://schemas.microsoft.com/office/drawing/2017/decorative" val="1"/>
              </a:ext>
            </a:extLst>
          </p:cNvPr>
          <p:cNvSpPr/>
          <p:nvPr/>
        </p:nvSpPr>
        <p:spPr>
          <a:xfrm>
            <a:off x="3571874" y="1889695"/>
            <a:ext cx="2196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a:extLst>
              <a:ext uri="{FF2B5EF4-FFF2-40B4-BE49-F238E27FC236}">
                <a16:creationId xmlns:a16="http://schemas.microsoft.com/office/drawing/2014/main" id="{9BD4E3C9-C1A1-49E9-9823-FB6DB1F8A01E}"/>
              </a:ext>
              <a:ext uri="{C183D7F6-B498-43B3-948B-1728B52AA6E4}">
                <adec:decorative xmlns:adec="http://schemas.microsoft.com/office/drawing/2017/decorative" val="1"/>
              </a:ext>
            </a:extLst>
          </p:cNvPr>
          <p:cNvSpPr/>
          <p:nvPr/>
        </p:nvSpPr>
        <p:spPr>
          <a:xfrm rot="5400000">
            <a:off x="1784299" y="3567359"/>
            <a:ext cx="3096000" cy="432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15D60DCC-A2A3-4204-9176-96E132E5B377}"/>
              </a:ext>
              <a:ext uri="{C183D7F6-B498-43B3-948B-1728B52AA6E4}">
                <adec:decorative xmlns:adec="http://schemas.microsoft.com/office/drawing/2017/decorative" val="1"/>
              </a:ext>
            </a:extLst>
          </p:cNvPr>
          <p:cNvSpPr/>
          <p:nvPr/>
        </p:nvSpPr>
        <p:spPr>
          <a:xfrm rot="2145691">
            <a:off x="5027342" y="3226831"/>
            <a:ext cx="2556000" cy="360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4F93F293-18B2-48ED-90B1-F370831CE919}"/>
              </a:ext>
              <a:ext uri="{C183D7F6-B498-43B3-948B-1728B52AA6E4}">
                <adec:decorative xmlns:adec="http://schemas.microsoft.com/office/drawing/2017/decorative" val="1"/>
              </a:ext>
            </a:extLst>
          </p:cNvPr>
          <p:cNvSpPr/>
          <p:nvPr/>
        </p:nvSpPr>
        <p:spPr>
          <a:xfrm>
            <a:off x="6284777" y="2669073"/>
            <a:ext cx="2196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7FF36A6F-4897-46B6-8169-D564DAB7AD3A}"/>
              </a:ext>
              <a:ext uri="{C183D7F6-B498-43B3-948B-1728B52AA6E4}">
                <adec:decorative xmlns:adec="http://schemas.microsoft.com/office/drawing/2017/decorative" val="1"/>
              </a:ext>
            </a:extLst>
          </p:cNvPr>
          <p:cNvSpPr/>
          <p:nvPr/>
        </p:nvSpPr>
        <p:spPr>
          <a:xfrm>
            <a:off x="3610300" y="4977031"/>
            <a:ext cx="270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690C6FD7-3443-4592-B1D7-8378F6909E78}"/>
              </a:ext>
              <a:ext uri="{C183D7F6-B498-43B3-948B-1728B52AA6E4}">
                <adec:decorative xmlns:adec="http://schemas.microsoft.com/office/drawing/2017/decorative" val="1"/>
              </a:ext>
            </a:extLst>
          </p:cNvPr>
          <p:cNvSpPr/>
          <p:nvPr/>
        </p:nvSpPr>
        <p:spPr>
          <a:xfrm>
            <a:off x="4145633" y="4187285"/>
            <a:ext cx="270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6AB7EE61-0795-4CE9-BF42-8915C6377050}"/>
              </a:ext>
              <a:ext uri="{C183D7F6-B498-43B3-948B-1728B52AA6E4}">
                <adec:decorative xmlns:adec="http://schemas.microsoft.com/office/drawing/2017/decorative" val="1"/>
              </a:ext>
            </a:extLst>
          </p:cNvPr>
          <p:cNvSpPr/>
          <p:nvPr/>
        </p:nvSpPr>
        <p:spPr>
          <a:xfrm rot="5400000">
            <a:off x="7002051" y="4003714"/>
            <a:ext cx="234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1199D3DD-3C5B-4F11-B181-31647EB9631F}"/>
              </a:ext>
              <a:ext uri="{C183D7F6-B498-43B3-948B-1728B52AA6E4}">
                <adec:decorative xmlns:adec="http://schemas.microsoft.com/office/drawing/2017/decorative" val="1"/>
              </a:ext>
            </a:extLst>
          </p:cNvPr>
          <p:cNvSpPr/>
          <p:nvPr/>
        </p:nvSpPr>
        <p:spPr>
          <a:xfrm>
            <a:off x="3610300" y="3424334"/>
            <a:ext cx="1620000" cy="324000"/>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954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8A009A-74E8-4571-8644-483A7EF26ADF}"/>
              </a:ext>
            </a:extLst>
          </p:cNvPr>
          <p:cNvSpPr>
            <a:spLocks noGrp="1"/>
          </p:cNvSpPr>
          <p:nvPr>
            <p:ph type="title"/>
          </p:nvPr>
        </p:nvSpPr>
        <p:spPr>
          <a:xfrm>
            <a:off x="296532" y="618303"/>
            <a:ext cx="3010343" cy="1368426"/>
          </a:xfrm>
        </p:spPr>
        <p:txBody>
          <a:bodyPr>
            <a:noAutofit/>
          </a:bodyPr>
          <a:lstStyle/>
          <a:p>
            <a:r>
              <a:rPr lang="en-GB" sz="3500" b="1" dirty="0"/>
              <a:t>Super Sneezes – Name the Images</a:t>
            </a:r>
          </a:p>
        </p:txBody>
      </p:sp>
      <p:sp>
        <p:nvSpPr>
          <p:cNvPr id="6" name="Rectangle: Rounded Corners 5">
            <a:extLst>
              <a:ext uri="{FF2B5EF4-FFF2-40B4-BE49-F238E27FC236}">
                <a16:creationId xmlns:a16="http://schemas.microsoft.com/office/drawing/2014/main" id="{3AEC135B-417A-4C54-AD05-CB38E6AF887A}"/>
              </a:ext>
              <a:ext uri="{C183D7F6-B498-43B3-948B-1728B52AA6E4}">
                <adec:decorative xmlns:adec="http://schemas.microsoft.com/office/drawing/2017/decorative" val="1"/>
              </a:ext>
            </a:extLst>
          </p:cNvPr>
          <p:cNvSpPr/>
          <p:nvPr/>
        </p:nvSpPr>
        <p:spPr>
          <a:xfrm>
            <a:off x="3038475" y="3945692"/>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7" name="Rectangle: Rounded Corners 6">
            <a:extLst>
              <a:ext uri="{FF2B5EF4-FFF2-40B4-BE49-F238E27FC236}">
                <a16:creationId xmlns:a16="http://schemas.microsoft.com/office/drawing/2014/main" id="{24F5FF0C-EB65-4D4B-9356-C60FEACEA8B3}"/>
              </a:ext>
              <a:ext uri="{C183D7F6-B498-43B3-948B-1728B52AA6E4}">
                <adec:decorative xmlns:adec="http://schemas.microsoft.com/office/drawing/2017/decorative" val="1"/>
              </a:ext>
            </a:extLst>
          </p:cNvPr>
          <p:cNvSpPr/>
          <p:nvPr/>
        </p:nvSpPr>
        <p:spPr>
          <a:xfrm>
            <a:off x="3038475" y="5817211"/>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8" name="Rectangle: Rounded Corners 7">
            <a:extLst>
              <a:ext uri="{FF2B5EF4-FFF2-40B4-BE49-F238E27FC236}">
                <a16:creationId xmlns:a16="http://schemas.microsoft.com/office/drawing/2014/main" id="{1A5C1774-D820-4818-8D67-1864A22A604C}"/>
              </a:ext>
              <a:ext uri="{C183D7F6-B498-43B3-948B-1728B52AA6E4}">
                <adec:decorative xmlns:adec="http://schemas.microsoft.com/office/drawing/2017/decorative" val="1"/>
              </a:ext>
            </a:extLst>
          </p:cNvPr>
          <p:cNvSpPr/>
          <p:nvPr/>
        </p:nvSpPr>
        <p:spPr>
          <a:xfrm>
            <a:off x="3038475" y="4876315"/>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9" name="Rectangle: Rounded Corners 8">
            <a:extLst>
              <a:ext uri="{FF2B5EF4-FFF2-40B4-BE49-F238E27FC236}">
                <a16:creationId xmlns:a16="http://schemas.microsoft.com/office/drawing/2014/main" id="{FC0E3113-AA5B-41BB-B003-74A64CA52FF7}"/>
              </a:ext>
              <a:ext uri="{C183D7F6-B498-43B3-948B-1728B52AA6E4}">
                <adec:decorative xmlns:adec="http://schemas.microsoft.com/office/drawing/2017/decorative" val="1"/>
              </a:ext>
            </a:extLst>
          </p:cNvPr>
          <p:cNvSpPr/>
          <p:nvPr/>
        </p:nvSpPr>
        <p:spPr>
          <a:xfrm>
            <a:off x="3038475" y="3015069"/>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0" name="Rectangle: Rounded Corners 9">
            <a:extLst>
              <a:ext uri="{FF2B5EF4-FFF2-40B4-BE49-F238E27FC236}">
                <a16:creationId xmlns:a16="http://schemas.microsoft.com/office/drawing/2014/main" id="{1B5F680E-E970-46B0-A3CE-BDD2A8B913B7}"/>
              </a:ext>
              <a:ext uri="{C183D7F6-B498-43B3-948B-1728B52AA6E4}">
                <adec:decorative xmlns:adec="http://schemas.microsoft.com/office/drawing/2017/decorative" val="1"/>
              </a:ext>
            </a:extLst>
          </p:cNvPr>
          <p:cNvSpPr/>
          <p:nvPr/>
        </p:nvSpPr>
        <p:spPr>
          <a:xfrm>
            <a:off x="3038475" y="2084446"/>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1" name="Rectangle: Rounded Corners 10">
            <a:extLst>
              <a:ext uri="{FF2B5EF4-FFF2-40B4-BE49-F238E27FC236}">
                <a16:creationId xmlns:a16="http://schemas.microsoft.com/office/drawing/2014/main" id="{6CCB6AEC-720F-44CB-857D-973367703D47}"/>
              </a:ext>
              <a:ext uri="{C183D7F6-B498-43B3-948B-1728B52AA6E4}">
                <adec:decorative xmlns:adec="http://schemas.microsoft.com/office/drawing/2017/decorative" val="1"/>
              </a:ext>
            </a:extLst>
          </p:cNvPr>
          <p:cNvSpPr/>
          <p:nvPr/>
        </p:nvSpPr>
        <p:spPr>
          <a:xfrm>
            <a:off x="3038475" y="1153823"/>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1" name="Rectangle: Rounded Corners 40">
            <a:extLst>
              <a:ext uri="{FF2B5EF4-FFF2-40B4-BE49-F238E27FC236}">
                <a16:creationId xmlns:a16="http://schemas.microsoft.com/office/drawing/2014/main" id="{1568A9D6-202F-4A6A-8A77-5A291B8AABC8}"/>
              </a:ext>
              <a:ext uri="{C183D7F6-B498-43B3-948B-1728B52AA6E4}">
                <adec:decorative xmlns:adec="http://schemas.microsoft.com/office/drawing/2017/decorative" val="1"/>
              </a:ext>
            </a:extLst>
          </p:cNvPr>
          <p:cNvSpPr/>
          <p:nvPr/>
        </p:nvSpPr>
        <p:spPr>
          <a:xfrm>
            <a:off x="3038475" y="223200"/>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pic>
        <p:nvPicPr>
          <p:cNvPr id="13" name="Picture 12">
            <a:extLst>
              <a:ext uri="{FF2B5EF4-FFF2-40B4-BE49-F238E27FC236}">
                <a16:creationId xmlns:a16="http://schemas.microsoft.com/office/drawing/2014/main" id="{DE537056-A9CD-4999-97BF-13C055714B06}"/>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9" y="233700"/>
            <a:ext cx="379788" cy="314206"/>
          </a:xfrm>
          <a:prstGeom prst="rect">
            <a:avLst/>
          </a:prstGeom>
          <a:noFill/>
        </p:spPr>
      </p:pic>
      <p:pic>
        <p:nvPicPr>
          <p:cNvPr id="14" name="Picture 13">
            <a:extLst>
              <a:ext uri="{FF2B5EF4-FFF2-40B4-BE49-F238E27FC236}">
                <a16:creationId xmlns:a16="http://schemas.microsoft.com/office/drawing/2014/main" id="{A32D4538-2690-4561-B4AC-5149A88A57C4}"/>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5" y="1194412"/>
            <a:ext cx="379788" cy="314206"/>
          </a:xfrm>
          <a:prstGeom prst="rect">
            <a:avLst/>
          </a:prstGeom>
          <a:noFill/>
        </p:spPr>
      </p:pic>
      <p:pic>
        <p:nvPicPr>
          <p:cNvPr id="15" name="Picture 14">
            <a:extLst>
              <a:ext uri="{FF2B5EF4-FFF2-40B4-BE49-F238E27FC236}">
                <a16:creationId xmlns:a16="http://schemas.microsoft.com/office/drawing/2014/main" id="{9B96C878-19FE-4A82-B5E3-CC3389E0837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2108519"/>
            <a:ext cx="379788" cy="314206"/>
          </a:xfrm>
          <a:prstGeom prst="rect">
            <a:avLst/>
          </a:prstGeom>
          <a:noFill/>
        </p:spPr>
      </p:pic>
      <p:pic>
        <p:nvPicPr>
          <p:cNvPr id="16" name="Picture 15">
            <a:extLst>
              <a:ext uri="{FF2B5EF4-FFF2-40B4-BE49-F238E27FC236}">
                <a16:creationId xmlns:a16="http://schemas.microsoft.com/office/drawing/2014/main" id="{9AEA2688-6708-47F2-9920-4BEC5D7F8B5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6" y="3047540"/>
            <a:ext cx="379788" cy="314206"/>
          </a:xfrm>
          <a:prstGeom prst="rect">
            <a:avLst/>
          </a:prstGeom>
          <a:noFill/>
        </p:spPr>
      </p:pic>
      <p:pic>
        <p:nvPicPr>
          <p:cNvPr id="17" name="Picture 16">
            <a:extLst>
              <a:ext uri="{FF2B5EF4-FFF2-40B4-BE49-F238E27FC236}">
                <a16:creationId xmlns:a16="http://schemas.microsoft.com/office/drawing/2014/main" id="{A0ACEAAA-CF2D-4C5B-8FAE-0F4B9EF44FA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3978801"/>
            <a:ext cx="379788" cy="314206"/>
          </a:xfrm>
          <a:prstGeom prst="rect">
            <a:avLst/>
          </a:prstGeom>
          <a:noFill/>
        </p:spPr>
      </p:pic>
      <p:pic>
        <p:nvPicPr>
          <p:cNvPr id="18" name="Picture 17">
            <a:extLst>
              <a:ext uri="{FF2B5EF4-FFF2-40B4-BE49-F238E27FC236}">
                <a16:creationId xmlns:a16="http://schemas.microsoft.com/office/drawing/2014/main" id="{9B7E9166-D04C-4968-A390-E5142344099B}"/>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4876314"/>
            <a:ext cx="379788" cy="314206"/>
          </a:xfrm>
          <a:prstGeom prst="rect">
            <a:avLst/>
          </a:prstGeom>
          <a:noFill/>
        </p:spPr>
      </p:pic>
      <p:pic>
        <p:nvPicPr>
          <p:cNvPr id="19" name="Picture 18">
            <a:extLst>
              <a:ext uri="{FF2B5EF4-FFF2-40B4-BE49-F238E27FC236}">
                <a16:creationId xmlns:a16="http://schemas.microsoft.com/office/drawing/2014/main" id="{323BD9DC-7D4A-44ED-8EBB-0A43BD768A2A}"/>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5859568"/>
            <a:ext cx="379788" cy="314206"/>
          </a:xfrm>
          <a:prstGeom prst="rect">
            <a:avLst/>
          </a:prstGeom>
          <a:noFill/>
        </p:spPr>
      </p:pic>
      <p:pic>
        <p:nvPicPr>
          <p:cNvPr id="34" name="Picture 33" descr="Sneeze">
            <a:extLst>
              <a:ext uri="{FF2B5EF4-FFF2-40B4-BE49-F238E27FC236}">
                <a16:creationId xmlns:a16="http://schemas.microsoft.com/office/drawing/2014/main" id="{CE4128E4-8A33-48D3-92F9-66F1F5AF77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9252" y="279599"/>
            <a:ext cx="705275" cy="741959"/>
          </a:xfrm>
          <a:prstGeom prst="rect">
            <a:avLst/>
          </a:prstGeom>
        </p:spPr>
      </p:pic>
      <p:sp>
        <p:nvSpPr>
          <p:cNvPr id="42" name="Text Box 2" descr="Into a&#10;">
            <a:extLst>
              <a:ext uri="{FF2B5EF4-FFF2-40B4-BE49-F238E27FC236}">
                <a16:creationId xmlns:a16="http://schemas.microsoft.com/office/drawing/2014/main" id="{18C09F05-7EF2-4E5C-9CDE-B6C6B09BA7D2}"/>
              </a:ext>
            </a:extLst>
          </p:cNvPr>
          <p:cNvSpPr txBox="1">
            <a:spLocks noChangeArrowheads="1"/>
          </p:cNvSpPr>
          <p:nvPr/>
        </p:nvSpPr>
        <p:spPr bwMode="auto">
          <a:xfrm>
            <a:off x="4585602" y="515879"/>
            <a:ext cx="827474"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Into a</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0" name="Picture 39" descr="Tissue">
            <a:extLst>
              <a:ext uri="{FF2B5EF4-FFF2-40B4-BE49-F238E27FC236}">
                <a16:creationId xmlns:a16="http://schemas.microsoft.com/office/drawing/2014/main" id="{0DBEE1A6-1B72-44CA-9316-BC58853817A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69818" y="428862"/>
            <a:ext cx="656238" cy="485238"/>
          </a:xfrm>
          <a:prstGeom prst="rect">
            <a:avLst/>
          </a:prstGeom>
        </p:spPr>
      </p:pic>
      <p:sp>
        <p:nvSpPr>
          <p:cNvPr id="43" name="Text Box 2" descr="or">
            <a:extLst>
              <a:ext uri="{FF2B5EF4-FFF2-40B4-BE49-F238E27FC236}">
                <a16:creationId xmlns:a16="http://schemas.microsoft.com/office/drawing/2014/main" id="{18DA5001-E7FA-4357-BB30-CC85039C62A1}"/>
              </a:ext>
            </a:extLst>
          </p:cNvPr>
          <p:cNvSpPr txBox="1">
            <a:spLocks noChangeArrowheads="1"/>
          </p:cNvSpPr>
          <p:nvPr/>
        </p:nvSpPr>
        <p:spPr bwMode="auto">
          <a:xfrm>
            <a:off x="6009560" y="492919"/>
            <a:ext cx="1449763" cy="3068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9" name="Picture 38" descr="Elbow">
            <a:extLst>
              <a:ext uri="{FF2B5EF4-FFF2-40B4-BE49-F238E27FC236}">
                <a16:creationId xmlns:a16="http://schemas.microsoft.com/office/drawing/2014/main" id="{20845576-9F59-4FF2-B0F6-648A59B708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6900" y="306228"/>
            <a:ext cx="614713" cy="648435"/>
          </a:xfrm>
          <a:prstGeom prst="rect">
            <a:avLst/>
          </a:prstGeom>
        </p:spPr>
      </p:pic>
      <p:sp>
        <p:nvSpPr>
          <p:cNvPr id="20" name="Text Box 2" descr="Throw the paper towel in the&#10;">
            <a:extLst>
              <a:ext uri="{FF2B5EF4-FFF2-40B4-BE49-F238E27FC236}">
                <a16:creationId xmlns:a16="http://schemas.microsoft.com/office/drawing/2014/main" id="{F617A61A-BA6F-4F7A-90E7-F871A4F822A8}"/>
              </a:ext>
            </a:extLst>
          </p:cNvPr>
          <p:cNvSpPr txBox="1">
            <a:spLocks noChangeArrowheads="1"/>
          </p:cNvSpPr>
          <p:nvPr/>
        </p:nvSpPr>
        <p:spPr bwMode="auto">
          <a:xfrm>
            <a:off x="3232566" y="1361997"/>
            <a:ext cx="3526799" cy="311735"/>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Throw the paper towel in the</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3" name="Picture 32" descr="Bin">
            <a:extLst>
              <a:ext uri="{FF2B5EF4-FFF2-40B4-BE49-F238E27FC236}">
                <a16:creationId xmlns:a16="http://schemas.microsoft.com/office/drawing/2014/main" id="{A9C8EA1E-D2CC-42DB-A48A-4AD7790370E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2968" y="1251178"/>
            <a:ext cx="622946" cy="667140"/>
          </a:xfrm>
          <a:prstGeom prst="rect">
            <a:avLst/>
          </a:prstGeom>
        </p:spPr>
      </p:pic>
      <p:sp>
        <p:nvSpPr>
          <p:cNvPr id="21" name="Text Box 2" descr="Turn the &#10;">
            <a:extLst>
              <a:ext uri="{FF2B5EF4-FFF2-40B4-BE49-F238E27FC236}">
                <a16:creationId xmlns:a16="http://schemas.microsoft.com/office/drawing/2014/main" id="{CDDB1656-EA75-4D79-A39A-625A42B68AFE}"/>
              </a:ext>
            </a:extLst>
          </p:cNvPr>
          <p:cNvSpPr txBox="1">
            <a:spLocks noChangeArrowheads="1"/>
          </p:cNvSpPr>
          <p:nvPr/>
        </p:nvSpPr>
        <p:spPr bwMode="auto">
          <a:xfrm>
            <a:off x="3870783" y="2293355"/>
            <a:ext cx="1295670"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the </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1" name="Picture 30" descr="Tap">
            <a:extLst>
              <a:ext uri="{FF2B5EF4-FFF2-40B4-BE49-F238E27FC236}">
                <a16:creationId xmlns:a16="http://schemas.microsoft.com/office/drawing/2014/main" id="{E8CB4247-F949-4F35-B128-D5A0FE8E3B3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89757" y="2223444"/>
            <a:ext cx="697892" cy="564536"/>
          </a:xfrm>
          <a:prstGeom prst="rect">
            <a:avLst/>
          </a:prstGeom>
        </p:spPr>
      </p:pic>
      <p:sp>
        <p:nvSpPr>
          <p:cNvPr id="22" name="Text Box 2" descr="to run the &#10;">
            <a:extLst>
              <a:ext uri="{FF2B5EF4-FFF2-40B4-BE49-F238E27FC236}">
                <a16:creationId xmlns:a16="http://schemas.microsoft.com/office/drawing/2014/main" id="{AD5E4772-B9A8-473F-BBB6-C648B9AEE9D8}"/>
              </a:ext>
            </a:extLst>
          </p:cNvPr>
          <p:cNvSpPr txBox="1">
            <a:spLocks noChangeArrowheads="1"/>
          </p:cNvSpPr>
          <p:nvPr/>
        </p:nvSpPr>
        <p:spPr bwMode="auto">
          <a:xfrm>
            <a:off x="5772150" y="2342906"/>
            <a:ext cx="152897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 run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2" name="Picture 31" descr="Water">
            <a:extLst>
              <a:ext uri="{FF2B5EF4-FFF2-40B4-BE49-F238E27FC236}">
                <a16:creationId xmlns:a16="http://schemas.microsoft.com/office/drawing/2014/main" id="{96805863-708B-4FCE-A481-8DEEEBB6B63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42665" y="2178176"/>
            <a:ext cx="581782" cy="654670"/>
          </a:xfrm>
          <a:prstGeom prst="rect">
            <a:avLst/>
          </a:prstGeom>
        </p:spPr>
      </p:pic>
      <p:sp>
        <p:nvSpPr>
          <p:cNvPr id="23" name="Text Box 2" descr="Put&#10;">
            <a:extLst>
              <a:ext uri="{FF2B5EF4-FFF2-40B4-BE49-F238E27FC236}">
                <a16:creationId xmlns:a16="http://schemas.microsoft.com/office/drawing/2014/main" id="{97DD106C-8731-4018-9408-A06867AC476F}"/>
              </a:ext>
            </a:extLst>
          </p:cNvPr>
          <p:cNvSpPr txBox="1">
            <a:spLocks noChangeArrowheads="1"/>
          </p:cNvSpPr>
          <p:nvPr/>
        </p:nvSpPr>
        <p:spPr bwMode="auto">
          <a:xfrm>
            <a:off x="4303249" y="3285965"/>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Put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0" name="Picture 29" descr="Soap">
            <a:extLst>
              <a:ext uri="{FF2B5EF4-FFF2-40B4-BE49-F238E27FC236}">
                <a16:creationId xmlns:a16="http://schemas.microsoft.com/office/drawing/2014/main" id="{D3371FDD-5DC8-4936-A840-2DD6D905837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95965" y="3072288"/>
            <a:ext cx="790346" cy="694158"/>
          </a:xfrm>
          <a:prstGeom prst="rect">
            <a:avLst/>
          </a:prstGeom>
        </p:spPr>
      </p:pic>
      <p:sp>
        <p:nvSpPr>
          <p:cNvPr id="24" name="Text Box 2" descr="on your&#10;">
            <a:extLst>
              <a:ext uri="{FF2B5EF4-FFF2-40B4-BE49-F238E27FC236}">
                <a16:creationId xmlns:a16="http://schemas.microsoft.com/office/drawing/2014/main" id="{63B32B6E-1209-4B4F-A72F-55DA175D5B36}"/>
              </a:ext>
            </a:extLst>
          </p:cNvPr>
          <p:cNvSpPr txBox="1">
            <a:spLocks noChangeArrowheads="1"/>
          </p:cNvSpPr>
          <p:nvPr/>
        </p:nvSpPr>
        <p:spPr bwMode="auto">
          <a:xfrm>
            <a:off x="5762690" y="3285965"/>
            <a:ext cx="1153260"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on your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5" name="Picture 34" descr="Hands">
            <a:extLst>
              <a:ext uri="{FF2B5EF4-FFF2-40B4-BE49-F238E27FC236}">
                <a16:creationId xmlns:a16="http://schemas.microsoft.com/office/drawing/2014/main" id="{F4CA5369-772D-47BA-9E60-7F750C35A3C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44861" y="3064386"/>
            <a:ext cx="683321" cy="671297"/>
          </a:xfrm>
          <a:prstGeom prst="rect">
            <a:avLst/>
          </a:prstGeom>
        </p:spPr>
      </p:pic>
      <p:sp>
        <p:nvSpPr>
          <p:cNvPr id="25" name="Text Box 2" descr="Rub your&#10;">
            <a:extLst>
              <a:ext uri="{FF2B5EF4-FFF2-40B4-BE49-F238E27FC236}">
                <a16:creationId xmlns:a16="http://schemas.microsoft.com/office/drawing/2014/main" id="{D539247B-4CC8-41C5-9732-06285E38AB7B}"/>
              </a:ext>
            </a:extLst>
          </p:cNvPr>
          <p:cNvSpPr txBox="1">
            <a:spLocks noChangeArrowheads="1"/>
          </p:cNvSpPr>
          <p:nvPr/>
        </p:nvSpPr>
        <p:spPr bwMode="auto">
          <a:xfrm>
            <a:off x="4223112" y="4152492"/>
            <a:ext cx="1285494" cy="327554"/>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Rub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7" name="Picture 36" descr="Hands">
            <a:extLst>
              <a:ext uri="{FF2B5EF4-FFF2-40B4-BE49-F238E27FC236}">
                <a16:creationId xmlns:a16="http://schemas.microsoft.com/office/drawing/2014/main" id="{D8E33AFE-0644-4771-8669-22A8EDDCCBA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77037" y="4037442"/>
            <a:ext cx="683321" cy="671297"/>
          </a:xfrm>
          <a:prstGeom prst="rect">
            <a:avLst/>
          </a:prstGeom>
        </p:spPr>
      </p:pic>
      <p:sp>
        <p:nvSpPr>
          <p:cNvPr id="26" name="Text Box 2" descr="together">
            <a:extLst>
              <a:ext uri="{FF2B5EF4-FFF2-40B4-BE49-F238E27FC236}">
                <a16:creationId xmlns:a16="http://schemas.microsoft.com/office/drawing/2014/main" id="{52C9A0EE-8364-44C1-86BF-3132BE437435}"/>
              </a:ext>
            </a:extLst>
          </p:cNvPr>
          <p:cNvSpPr txBox="1">
            <a:spLocks noChangeArrowheads="1"/>
          </p:cNvSpPr>
          <p:nvPr/>
        </p:nvSpPr>
        <p:spPr bwMode="auto">
          <a:xfrm>
            <a:off x="6072574" y="4167882"/>
            <a:ext cx="127012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together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27" name="Text Box 2" descr="Rinse your&#10;">
            <a:extLst>
              <a:ext uri="{FF2B5EF4-FFF2-40B4-BE49-F238E27FC236}">
                <a16:creationId xmlns:a16="http://schemas.microsoft.com/office/drawing/2014/main" id="{96EEBE96-B2BA-4811-97EA-D6593A1141EE}"/>
              </a:ext>
            </a:extLst>
          </p:cNvPr>
          <p:cNvSpPr txBox="1">
            <a:spLocks noChangeArrowheads="1"/>
          </p:cNvSpPr>
          <p:nvPr/>
        </p:nvSpPr>
        <p:spPr bwMode="auto">
          <a:xfrm>
            <a:off x="4251889" y="5105421"/>
            <a:ext cx="15028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Rinse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6" name="Picture 35" descr="Hands">
            <a:extLst>
              <a:ext uri="{FF2B5EF4-FFF2-40B4-BE49-F238E27FC236}">
                <a16:creationId xmlns:a16="http://schemas.microsoft.com/office/drawing/2014/main" id="{57901F9B-2455-49D4-AB14-D129A8C97F5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36887" y="4954598"/>
            <a:ext cx="683321" cy="671297"/>
          </a:xfrm>
          <a:prstGeom prst="rect">
            <a:avLst/>
          </a:prstGeom>
        </p:spPr>
      </p:pic>
      <p:sp>
        <p:nvSpPr>
          <p:cNvPr id="28" name="Text Box 2" descr="with">
            <a:extLst>
              <a:ext uri="{FF2B5EF4-FFF2-40B4-BE49-F238E27FC236}">
                <a16:creationId xmlns:a16="http://schemas.microsoft.com/office/drawing/2014/main" id="{59719670-173B-4B08-933D-4E206B780C82}"/>
              </a:ext>
            </a:extLst>
          </p:cNvPr>
          <p:cNvSpPr txBox="1">
            <a:spLocks noChangeArrowheads="1"/>
          </p:cNvSpPr>
          <p:nvPr/>
        </p:nvSpPr>
        <p:spPr bwMode="auto">
          <a:xfrm>
            <a:off x="6309280" y="5127070"/>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with</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4" name="Picture 43" descr="Water">
            <a:extLst>
              <a:ext uri="{FF2B5EF4-FFF2-40B4-BE49-F238E27FC236}">
                <a16:creationId xmlns:a16="http://schemas.microsoft.com/office/drawing/2014/main" id="{ECAF0545-FD50-4BB8-9102-9D2570F16F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68177" y="4952152"/>
            <a:ext cx="581782" cy="654670"/>
          </a:xfrm>
          <a:prstGeom prst="rect">
            <a:avLst/>
          </a:prstGeom>
        </p:spPr>
      </p:pic>
      <p:sp>
        <p:nvSpPr>
          <p:cNvPr id="29" name="Text Box 2" descr="Turn off the &#10;">
            <a:extLst>
              <a:ext uri="{FF2B5EF4-FFF2-40B4-BE49-F238E27FC236}">
                <a16:creationId xmlns:a16="http://schemas.microsoft.com/office/drawing/2014/main" id="{E75724E2-037C-4673-B257-DFDEDD4A8AF1}"/>
              </a:ext>
            </a:extLst>
          </p:cNvPr>
          <p:cNvSpPr txBox="1">
            <a:spLocks noChangeArrowheads="1"/>
          </p:cNvSpPr>
          <p:nvPr/>
        </p:nvSpPr>
        <p:spPr bwMode="auto">
          <a:xfrm>
            <a:off x="4647137" y="6058895"/>
            <a:ext cx="2010021"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off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8" name="Picture 37" descr="Tap">
            <a:extLst>
              <a:ext uri="{FF2B5EF4-FFF2-40B4-BE49-F238E27FC236}">
                <a16:creationId xmlns:a16="http://schemas.microsoft.com/office/drawing/2014/main" id="{E2E5B925-C1CB-47D9-82D5-13FFA8AAE4F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32016" y="5938600"/>
            <a:ext cx="697892" cy="564536"/>
          </a:xfrm>
          <a:prstGeom prst="rect">
            <a:avLst/>
          </a:prstGeom>
        </p:spPr>
      </p:pic>
      <p:sp>
        <p:nvSpPr>
          <p:cNvPr id="3" name="Footer Placeholder 2">
            <a:extLst>
              <a:ext uri="{FF2B5EF4-FFF2-40B4-BE49-F238E27FC236}">
                <a16:creationId xmlns:a16="http://schemas.microsoft.com/office/drawing/2014/main" id="{0929BA91-6A75-447B-A223-A1CA47B5289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47988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5DD7C-893D-49EB-9CE4-1D84DDBF3857}"/>
              </a:ext>
            </a:extLst>
          </p:cNvPr>
          <p:cNvSpPr>
            <a:spLocks noGrp="1"/>
          </p:cNvSpPr>
          <p:nvPr>
            <p:ph type="title"/>
          </p:nvPr>
        </p:nvSpPr>
        <p:spPr>
          <a:xfrm>
            <a:off x="258432" y="865953"/>
            <a:ext cx="3010343" cy="1368426"/>
          </a:xfrm>
        </p:spPr>
        <p:txBody>
          <a:bodyPr>
            <a:noAutofit/>
          </a:bodyPr>
          <a:lstStyle/>
          <a:p>
            <a:r>
              <a:rPr lang="en-GB" sz="3500" b="1" dirty="0"/>
              <a:t>Super Sneezes – Name the Image Answers</a:t>
            </a:r>
          </a:p>
        </p:txBody>
      </p:sp>
      <p:sp>
        <p:nvSpPr>
          <p:cNvPr id="13" name="Rectangle: Rounded Corners 12">
            <a:extLst>
              <a:ext uri="{FF2B5EF4-FFF2-40B4-BE49-F238E27FC236}">
                <a16:creationId xmlns:a16="http://schemas.microsoft.com/office/drawing/2014/main" id="{F4BA195E-F14B-44FB-83ED-293067A4A18F}"/>
              </a:ext>
              <a:ext uri="{C183D7F6-B498-43B3-948B-1728B52AA6E4}">
                <adec:decorative xmlns:adec="http://schemas.microsoft.com/office/drawing/2017/decorative" val="1"/>
              </a:ext>
            </a:extLst>
          </p:cNvPr>
          <p:cNvSpPr/>
          <p:nvPr/>
        </p:nvSpPr>
        <p:spPr>
          <a:xfrm>
            <a:off x="3038475" y="3945692"/>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4" name="Rectangle: Rounded Corners 13">
            <a:extLst>
              <a:ext uri="{FF2B5EF4-FFF2-40B4-BE49-F238E27FC236}">
                <a16:creationId xmlns:a16="http://schemas.microsoft.com/office/drawing/2014/main" id="{B28BF3BD-29B6-4FAF-9BA0-A108835D0924}"/>
              </a:ext>
              <a:ext uri="{C183D7F6-B498-43B3-948B-1728B52AA6E4}">
                <adec:decorative xmlns:adec="http://schemas.microsoft.com/office/drawing/2017/decorative" val="1"/>
              </a:ext>
            </a:extLst>
          </p:cNvPr>
          <p:cNvSpPr/>
          <p:nvPr/>
        </p:nvSpPr>
        <p:spPr>
          <a:xfrm>
            <a:off x="3038475" y="5806937"/>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5" name="Rectangle: Rounded Corners 14">
            <a:extLst>
              <a:ext uri="{FF2B5EF4-FFF2-40B4-BE49-F238E27FC236}">
                <a16:creationId xmlns:a16="http://schemas.microsoft.com/office/drawing/2014/main" id="{4307796C-0779-4ABE-A25B-EA0A0E91C6D2}"/>
              </a:ext>
              <a:ext uri="{C183D7F6-B498-43B3-948B-1728B52AA6E4}">
                <adec:decorative xmlns:adec="http://schemas.microsoft.com/office/drawing/2017/decorative" val="1"/>
              </a:ext>
            </a:extLst>
          </p:cNvPr>
          <p:cNvSpPr/>
          <p:nvPr/>
        </p:nvSpPr>
        <p:spPr>
          <a:xfrm>
            <a:off x="3038475" y="4876315"/>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6" name="Rectangle: Rounded Corners 15">
            <a:extLst>
              <a:ext uri="{FF2B5EF4-FFF2-40B4-BE49-F238E27FC236}">
                <a16:creationId xmlns:a16="http://schemas.microsoft.com/office/drawing/2014/main" id="{F8226680-6F3B-421C-AC41-AA647CE461A0}"/>
              </a:ext>
              <a:ext uri="{C183D7F6-B498-43B3-948B-1728B52AA6E4}">
                <adec:decorative xmlns:adec="http://schemas.microsoft.com/office/drawing/2017/decorative" val="1"/>
              </a:ext>
            </a:extLst>
          </p:cNvPr>
          <p:cNvSpPr/>
          <p:nvPr/>
        </p:nvSpPr>
        <p:spPr>
          <a:xfrm>
            <a:off x="3038475" y="3015069"/>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7" name="Rectangle: Rounded Corners 16">
            <a:extLst>
              <a:ext uri="{FF2B5EF4-FFF2-40B4-BE49-F238E27FC236}">
                <a16:creationId xmlns:a16="http://schemas.microsoft.com/office/drawing/2014/main" id="{8EC1C409-2D3D-41E3-B5D2-872E75790FE8}"/>
              </a:ext>
              <a:ext uri="{C183D7F6-B498-43B3-948B-1728B52AA6E4}">
                <adec:decorative xmlns:adec="http://schemas.microsoft.com/office/drawing/2017/decorative" val="1"/>
              </a:ext>
            </a:extLst>
          </p:cNvPr>
          <p:cNvSpPr/>
          <p:nvPr/>
        </p:nvSpPr>
        <p:spPr>
          <a:xfrm>
            <a:off x="3038475" y="2084446"/>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18" name="Rectangle: Rounded Corners 17">
            <a:extLst>
              <a:ext uri="{FF2B5EF4-FFF2-40B4-BE49-F238E27FC236}">
                <a16:creationId xmlns:a16="http://schemas.microsoft.com/office/drawing/2014/main" id="{A356DD5D-96FC-4D67-86B1-93DFDA169217}"/>
              </a:ext>
              <a:ext uri="{C183D7F6-B498-43B3-948B-1728B52AA6E4}">
                <adec:decorative xmlns:adec="http://schemas.microsoft.com/office/drawing/2017/decorative" val="1"/>
              </a:ext>
            </a:extLst>
          </p:cNvPr>
          <p:cNvSpPr/>
          <p:nvPr/>
        </p:nvSpPr>
        <p:spPr>
          <a:xfrm>
            <a:off x="3038475" y="1153823"/>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48" name="Rectangle: Rounded Corners 47">
            <a:extLst>
              <a:ext uri="{FF2B5EF4-FFF2-40B4-BE49-F238E27FC236}">
                <a16:creationId xmlns:a16="http://schemas.microsoft.com/office/drawing/2014/main" id="{4D1170EC-23F9-4A81-AC3E-91BCA5FC0B23}"/>
              </a:ext>
              <a:ext uri="{C183D7F6-B498-43B3-948B-1728B52AA6E4}">
                <adec:decorative xmlns:adec="http://schemas.microsoft.com/office/drawing/2017/decorative" val="1"/>
              </a:ext>
            </a:extLst>
          </p:cNvPr>
          <p:cNvSpPr/>
          <p:nvPr/>
        </p:nvSpPr>
        <p:spPr>
          <a:xfrm>
            <a:off x="3038475" y="223200"/>
            <a:ext cx="5467351" cy="827862"/>
          </a:xfrm>
          <a:prstGeom prst="roundRect">
            <a:avLst/>
          </a:prstGeom>
          <a:noFill/>
          <a:ln w="57150" cap="flat" cmpd="sng" algn="ctr">
            <a:solidFill>
              <a:srgbClr val="96C22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pic>
        <p:nvPicPr>
          <p:cNvPr id="20" name="Picture 19">
            <a:extLst>
              <a:ext uri="{FF2B5EF4-FFF2-40B4-BE49-F238E27FC236}">
                <a16:creationId xmlns:a16="http://schemas.microsoft.com/office/drawing/2014/main" id="{A5EC30FB-1B09-46CA-8B8F-750BBE83099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9" y="233700"/>
            <a:ext cx="379788" cy="314206"/>
          </a:xfrm>
          <a:prstGeom prst="rect">
            <a:avLst/>
          </a:prstGeom>
          <a:noFill/>
        </p:spPr>
      </p:pic>
      <p:pic>
        <p:nvPicPr>
          <p:cNvPr id="21" name="Picture 20">
            <a:extLst>
              <a:ext uri="{FF2B5EF4-FFF2-40B4-BE49-F238E27FC236}">
                <a16:creationId xmlns:a16="http://schemas.microsoft.com/office/drawing/2014/main" id="{38F488D8-F5B7-40D1-A60B-89EE0692B312}"/>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5" y="1194412"/>
            <a:ext cx="379788" cy="314206"/>
          </a:xfrm>
          <a:prstGeom prst="rect">
            <a:avLst/>
          </a:prstGeom>
          <a:noFill/>
        </p:spPr>
      </p:pic>
      <p:pic>
        <p:nvPicPr>
          <p:cNvPr id="22" name="Picture 21">
            <a:extLst>
              <a:ext uri="{FF2B5EF4-FFF2-40B4-BE49-F238E27FC236}">
                <a16:creationId xmlns:a16="http://schemas.microsoft.com/office/drawing/2014/main" id="{6C42C342-B087-47B1-ACA5-D384BD6EC2C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2108519"/>
            <a:ext cx="379788" cy="314206"/>
          </a:xfrm>
          <a:prstGeom prst="rect">
            <a:avLst/>
          </a:prstGeom>
          <a:noFill/>
        </p:spPr>
      </p:pic>
      <p:pic>
        <p:nvPicPr>
          <p:cNvPr id="23" name="Picture 22">
            <a:extLst>
              <a:ext uri="{FF2B5EF4-FFF2-40B4-BE49-F238E27FC236}">
                <a16:creationId xmlns:a16="http://schemas.microsoft.com/office/drawing/2014/main" id="{3D525910-CBB9-4FFB-9E0F-77E2596CC6B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9606" y="3047540"/>
            <a:ext cx="379788" cy="314206"/>
          </a:xfrm>
          <a:prstGeom prst="rect">
            <a:avLst/>
          </a:prstGeom>
          <a:noFill/>
        </p:spPr>
      </p:pic>
      <p:pic>
        <p:nvPicPr>
          <p:cNvPr id="24" name="Picture 23">
            <a:extLst>
              <a:ext uri="{FF2B5EF4-FFF2-40B4-BE49-F238E27FC236}">
                <a16:creationId xmlns:a16="http://schemas.microsoft.com/office/drawing/2014/main" id="{0C8F5E22-F82F-421D-AB31-D72DB976ECFB}"/>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3978801"/>
            <a:ext cx="379788" cy="314206"/>
          </a:xfrm>
          <a:prstGeom prst="rect">
            <a:avLst/>
          </a:prstGeom>
          <a:noFill/>
        </p:spPr>
      </p:pic>
      <p:pic>
        <p:nvPicPr>
          <p:cNvPr id="25" name="Picture 24">
            <a:extLst>
              <a:ext uri="{FF2B5EF4-FFF2-40B4-BE49-F238E27FC236}">
                <a16:creationId xmlns:a16="http://schemas.microsoft.com/office/drawing/2014/main" id="{932D8573-A0F6-4076-BFCC-DBA612C78E1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0448" y="4876314"/>
            <a:ext cx="379788" cy="314206"/>
          </a:xfrm>
          <a:prstGeom prst="rect">
            <a:avLst/>
          </a:prstGeom>
          <a:noFill/>
        </p:spPr>
      </p:pic>
      <p:pic>
        <p:nvPicPr>
          <p:cNvPr id="26" name="Picture 25">
            <a:extLst>
              <a:ext uri="{FF2B5EF4-FFF2-40B4-BE49-F238E27FC236}">
                <a16:creationId xmlns:a16="http://schemas.microsoft.com/office/drawing/2014/main" id="{01818139-92FB-4E5A-BC23-26840850A55E}"/>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55569" y="5859568"/>
            <a:ext cx="379788" cy="314206"/>
          </a:xfrm>
          <a:prstGeom prst="rect">
            <a:avLst/>
          </a:prstGeom>
          <a:noFill/>
        </p:spPr>
      </p:pic>
      <p:sp>
        <p:nvSpPr>
          <p:cNvPr id="5" name="TextBox 4">
            <a:extLst>
              <a:ext uri="{FF2B5EF4-FFF2-40B4-BE49-F238E27FC236}">
                <a16:creationId xmlns:a16="http://schemas.microsoft.com/office/drawing/2014/main" id="{1ECA6A6E-2BF1-4041-A648-6CC23CB83676}"/>
              </a:ext>
            </a:extLst>
          </p:cNvPr>
          <p:cNvSpPr txBox="1"/>
          <p:nvPr/>
        </p:nvSpPr>
        <p:spPr>
          <a:xfrm>
            <a:off x="3273437" y="657055"/>
            <a:ext cx="1592422" cy="369332"/>
          </a:xfrm>
          <a:prstGeom prst="rect">
            <a:avLst/>
          </a:prstGeom>
          <a:noFill/>
        </p:spPr>
        <p:txBody>
          <a:bodyPr wrap="square" rtlCol="0">
            <a:spAutoFit/>
          </a:bodyPr>
          <a:lstStyle/>
          <a:p>
            <a:r>
              <a:rPr lang="en-GB" b="1" dirty="0"/>
              <a:t>Sneeze</a:t>
            </a:r>
          </a:p>
        </p:txBody>
      </p:sp>
      <p:pic>
        <p:nvPicPr>
          <p:cNvPr id="41" name="Picture 40" descr="Sneeze">
            <a:extLst>
              <a:ext uri="{FF2B5EF4-FFF2-40B4-BE49-F238E27FC236}">
                <a16:creationId xmlns:a16="http://schemas.microsoft.com/office/drawing/2014/main" id="{561A2530-51D4-4B49-98DC-452B27E270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9252" y="279599"/>
            <a:ext cx="705275" cy="741959"/>
          </a:xfrm>
          <a:prstGeom prst="rect">
            <a:avLst/>
          </a:prstGeom>
        </p:spPr>
      </p:pic>
      <p:sp>
        <p:nvSpPr>
          <p:cNvPr id="49" name="Text Box 2" descr="Into a&#10;">
            <a:extLst>
              <a:ext uri="{FF2B5EF4-FFF2-40B4-BE49-F238E27FC236}">
                <a16:creationId xmlns:a16="http://schemas.microsoft.com/office/drawing/2014/main" id="{C89AE691-2113-4CCA-98C0-2A96064E55D7}"/>
              </a:ext>
            </a:extLst>
          </p:cNvPr>
          <p:cNvSpPr txBox="1">
            <a:spLocks noChangeArrowheads="1"/>
          </p:cNvSpPr>
          <p:nvPr/>
        </p:nvSpPr>
        <p:spPr bwMode="auto">
          <a:xfrm>
            <a:off x="4585602" y="515879"/>
            <a:ext cx="827474"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Into a</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7" name="Picture 46" descr="Tissue">
            <a:extLst>
              <a:ext uri="{FF2B5EF4-FFF2-40B4-BE49-F238E27FC236}">
                <a16:creationId xmlns:a16="http://schemas.microsoft.com/office/drawing/2014/main" id="{FF5448E7-085E-446E-B4E9-EA1C3D0ED44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69818" y="428862"/>
            <a:ext cx="656238" cy="485238"/>
          </a:xfrm>
          <a:prstGeom prst="rect">
            <a:avLst/>
          </a:prstGeom>
        </p:spPr>
      </p:pic>
      <p:sp>
        <p:nvSpPr>
          <p:cNvPr id="98" name="TextBox 97">
            <a:extLst>
              <a:ext uri="{FF2B5EF4-FFF2-40B4-BE49-F238E27FC236}">
                <a16:creationId xmlns:a16="http://schemas.microsoft.com/office/drawing/2014/main" id="{13418109-4754-4946-9DB7-545CEE31F879}"/>
              </a:ext>
            </a:extLst>
          </p:cNvPr>
          <p:cNvSpPr txBox="1"/>
          <p:nvPr/>
        </p:nvSpPr>
        <p:spPr>
          <a:xfrm>
            <a:off x="5483694" y="696992"/>
            <a:ext cx="1592422" cy="369332"/>
          </a:xfrm>
          <a:prstGeom prst="rect">
            <a:avLst/>
          </a:prstGeom>
          <a:noFill/>
        </p:spPr>
        <p:txBody>
          <a:bodyPr wrap="square" rtlCol="0">
            <a:spAutoFit/>
          </a:bodyPr>
          <a:lstStyle/>
          <a:p>
            <a:r>
              <a:rPr lang="en-GB" b="1" dirty="0"/>
              <a:t>Tissue</a:t>
            </a:r>
          </a:p>
        </p:txBody>
      </p:sp>
      <p:sp>
        <p:nvSpPr>
          <p:cNvPr id="50" name="Text Box 2" descr="or">
            <a:extLst>
              <a:ext uri="{FF2B5EF4-FFF2-40B4-BE49-F238E27FC236}">
                <a16:creationId xmlns:a16="http://schemas.microsoft.com/office/drawing/2014/main" id="{A17ACEED-BCF4-45AF-9FA3-60B71F67B459}"/>
              </a:ext>
            </a:extLst>
          </p:cNvPr>
          <p:cNvSpPr txBox="1">
            <a:spLocks noChangeArrowheads="1"/>
          </p:cNvSpPr>
          <p:nvPr/>
        </p:nvSpPr>
        <p:spPr bwMode="auto">
          <a:xfrm>
            <a:off x="6009560" y="492919"/>
            <a:ext cx="1449763" cy="3068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6" name="Picture 45" descr="Elbow">
            <a:extLst>
              <a:ext uri="{FF2B5EF4-FFF2-40B4-BE49-F238E27FC236}">
                <a16:creationId xmlns:a16="http://schemas.microsoft.com/office/drawing/2014/main" id="{2245C123-5590-4F69-85AA-A6952F89B5A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6900" y="306228"/>
            <a:ext cx="614713" cy="648435"/>
          </a:xfrm>
          <a:prstGeom prst="rect">
            <a:avLst/>
          </a:prstGeom>
        </p:spPr>
      </p:pic>
      <p:sp>
        <p:nvSpPr>
          <p:cNvPr id="99" name="TextBox 98">
            <a:extLst>
              <a:ext uri="{FF2B5EF4-FFF2-40B4-BE49-F238E27FC236}">
                <a16:creationId xmlns:a16="http://schemas.microsoft.com/office/drawing/2014/main" id="{6B7A100F-036B-4C01-A948-C055EFA3E7CE}"/>
              </a:ext>
            </a:extLst>
          </p:cNvPr>
          <p:cNvSpPr txBox="1"/>
          <p:nvPr/>
        </p:nvSpPr>
        <p:spPr>
          <a:xfrm>
            <a:off x="6580983" y="704829"/>
            <a:ext cx="2277255" cy="369332"/>
          </a:xfrm>
          <a:prstGeom prst="rect">
            <a:avLst/>
          </a:prstGeom>
          <a:noFill/>
        </p:spPr>
        <p:txBody>
          <a:bodyPr wrap="square" rtlCol="0">
            <a:spAutoFit/>
          </a:bodyPr>
          <a:lstStyle/>
          <a:p>
            <a:r>
              <a:rPr lang="en-GB" b="1" dirty="0"/>
              <a:t>Crook of the elbow</a:t>
            </a:r>
          </a:p>
        </p:txBody>
      </p:sp>
      <p:sp>
        <p:nvSpPr>
          <p:cNvPr id="27" name="Text Box 2" descr="Throw the paper towel in the&#10;">
            <a:extLst>
              <a:ext uri="{FF2B5EF4-FFF2-40B4-BE49-F238E27FC236}">
                <a16:creationId xmlns:a16="http://schemas.microsoft.com/office/drawing/2014/main" id="{339660F6-29D1-4382-B77F-07C3B7118E50}"/>
              </a:ext>
            </a:extLst>
          </p:cNvPr>
          <p:cNvSpPr txBox="1">
            <a:spLocks noChangeArrowheads="1"/>
          </p:cNvSpPr>
          <p:nvPr/>
        </p:nvSpPr>
        <p:spPr bwMode="auto">
          <a:xfrm>
            <a:off x="3232566" y="1361997"/>
            <a:ext cx="3526799" cy="311735"/>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Throw the paper towel in the</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0" name="Picture 39" descr="Bin">
            <a:extLst>
              <a:ext uri="{FF2B5EF4-FFF2-40B4-BE49-F238E27FC236}">
                <a16:creationId xmlns:a16="http://schemas.microsoft.com/office/drawing/2014/main" id="{3412BDF8-0671-4E51-96A7-FFC8D5104C1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22968" y="1251178"/>
            <a:ext cx="622946" cy="667140"/>
          </a:xfrm>
          <a:prstGeom prst="rect">
            <a:avLst/>
          </a:prstGeom>
        </p:spPr>
      </p:pic>
      <p:sp>
        <p:nvSpPr>
          <p:cNvPr id="100" name="TextBox 99">
            <a:extLst>
              <a:ext uri="{FF2B5EF4-FFF2-40B4-BE49-F238E27FC236}">
                <a16:creationId xmlns:a16="http://schemas.microsoft.com/office/drawing/2014/main" id="{460BD6B5-ABE7-4368-A929-58DB7D14BF03}"/>
              </a:ext>
            </a:extLst>
          </p:cNvPr>
          <p:cNvSpPr txBox="1"/>
          <p:nvPr/>
        </p:nvSpPr>
        <p:spPr>
          <a:xfrm>
            <a:off x="7019721" y="1532691"/>
            <a:ext cx="1592422" cy="369332"/>
          </a:xfrm>
          <a:prstGeom prst="rect">
            <a:avLst/>
          </a:prstGeom>
          <a:noFill/>
        </p:spPr>
        <p:txBody>
          <a:bodyPr wrap="square" rtlCol="0">
            <a:spAutoFit/>
          </a:bodyPr>
          <a:lstStyle/>
          <a:p>
            <a:r>
              <a:rPr lang="en-GB" b="1" dirty="0"/>
              <a:t>Bin</a:t>
            </a:r>
          </a:p>
        </p:txBody>
      </p:sp>
      <p:sp>
        <p:nvSpPr>
          <p:cNvPr id="28" name="Text Box 2" descr="Turn the &#10;">
            <a:extLst>
              <a:ext uri="{FF2B5EF4-FFF2-40B4-BE49-F238E27FC236}">
                <a16:creationId xmlns:a16="http://schemas.microsoft.com/office/drawing/2014/main" id="{02F6BF8B-25F4-4D63-8185-3BF114CF03CC}"/>
              </a:ext>
            </a:extLst>
          </p:cNvPr>
          <p:cNvSpPr txBox="1">
            <a:spLocks noChangeArrowheads="1"/>
          </p:cNvSpPr>
          <p:nvPr/>
        </p:nvSpPr>
        <p:spPr bwMode="auto">
          <a:xfrm>
            <a:off x="3870783" y="2293355"/>
            <a:ext cx="1295670" cy="30685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the </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8" name="Picture 37" descr="Tap">
            <a:extLst>
              <a:ext uri="{FF2B5EF4-FFF2-40B4-BE49-F238E27FC236}">
                <a16:creationId xmlns:a16="http://schemas.microsoft.com/office/drawing/2014/main" id="{A4D6E613-416A-4CC9-9D7F-0AAC14F9083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89757" y="2223444"/>
            <a:ext cx="697892" cy="564536"/>
          </a:xfrm>
          <a:prstGeom prst="rect">
            <a:avLst/>
          </a:prstGeom>
        </p:spPr>
      </p:pic>
      <p:sp>
        <p:nvSpPr>
          <p:cNvPr id="101" name="TextBox 100">
            <a:extLst>
              <a:ext uri="{FF2B5EF4-FFF2-40B4-BE49-F238E27FC236}">
                <a16:creationId xmlns:a16="http://schemas.microsoft.com/office/drawing/2014/main" id="{9144E12B-33EB-4F60-B75B-64C112FC1070}"/>
              </a:ext>
            </a:extLst>
          </p:cNvPr>
          <p:cNvSpPr txBox="1"/>
          <p:nvPr/>
        </p:nvSpPr>
        <p:spPr>
          <a:xfrm>
            <a:off x="5122749" y="2527876"/>
            <a:ext cx="1592422" cy="369332"/>
          </a:xfrm>
          <a:prstGeom prst="rect">
            <a:avLst/>
          </a:prstGeom>
          <a:noFill/>
        </p:spPr>
        <p:txBody>
          <a:bodyPr wrap="square" rtlCol="0">
            <a:spAutoFit/>
          </a:bodyPr>
          <a:lstStyle/>
          <a:p>
            <a:r>
              <a:rPr lang="en-GB" b="1" dirty="0"/>
              <a:t>Tap</a:t>
            </a:r>
          </a:p>
        </p:txBody>
      </p:sp>
      <p:sp>
        <p:nvSpPr>
          <p:cNvPr id="29" name="Text Box 2" descr="to run the &#10;">
            <a:extLst>
              <a:ext uri="{FF2B5EF4-FFF2-40B4-BE49-F238E27FC236}">
                <a16:creationId xmlns:a16="http://schemas.microsoft.com/office/drawing/2014/main" id="{3D697EE1-237A-4E61-9B2A-27B2DEAEAF8F}"/>
              </a:ext>
            </a:extLst>
          </p:cNvPr>
          <p:cNvSpPr txBox="1">
            <a:spLocks noChangeArrowheads="1"/>
          </p:cNvSpPr>
          <p:nvPr/>
        </p:nvSpPr>
        <p:spPr bwMode="auto">
          <a:xfrm>
            <a:off x="5772150" y="2342906"/>
            <a:ext cx="152897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 run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39" name="Picture 38" descr="Water">
            <a:extLst>
              <a:ext uri="{FF2B5EF4-FFF2-40B4-BE49-F238E27FC236}">
                <a16:creationId xmlns:a16="http://schemas.microsoft.com/office/drawing/2014/main" id="{F86699D8-9970-478D-8E57-8F54B41DD16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42665" y="2178176"/>
            <a:ext cx="581782" cy="654670"/>
          </a:xfrm>
          <a:prstGeom prst="rect">
            <a:avLst/>
          </a:prstGeom>
        </p:spPr>
      </p:pic>
      <p:sp>
        <p:nvSpPr>
          <p:cNvPr id="102" name="TextBox 101">
            <a:extLst>
              <a:ext uri="{FF2B5EF4-FFF2-40B4-BE49-F238E27FC236}">
                <a16:creationId xmlns:a16="http://schemas.microsoft.com/office/drawing/2014/main" id="{C315275B-3242-4F47-8B5E-77B779BEF8E7}"/>
              </a:ext>
            </a:extLst>
          </p:cNvPr>
          <p:cNvSpPr txBox="1"/>
          <p:nvPr/>
        </p:nvSpPr>
        <p:spPr>
          <a:xfrm>
            <a:off x="7459323" y="2542977"/>
            <a:ext cx="1592422" cy="369332"/>
          </a:xfrm>
          <a:prstGeom prst="rect">
            <a:avLst/>
          </a:prstGeom>
          <a:noFill/>
        </p:spPr>
        <p:txBody>
          <a:bodyPr wrap="square" rtlCol="0">
            <a:spAutoFit/>
          </a:bodyPr>
          <a:lstStyle/>
          <a:p>
            <a:r>
              <a:rPr lang="en-GB" b="1" dirty="0"/>
              <a:t>Water</a:t>
            </a:r>
          </a:p>
        </p:txBody>
      </p:sp>
      <p:sp>
        <p:nvSpPr>
          <p:cNvPr id="30" name="Text Box 2" descr="Put&#10;">
            <a:extLst>
              <a:ext uri="{FF2B5EF4-FFF2-40B4-BE49-F238E27FC236}">
                <a16:creationId xmlns:a16="http://schemas.microsoft.com/office/drawing/2014/main" id="{46BFDEFE-8236-4106-AE8D-8D66CFBAACA8}"/>
              </a:ext>
            </a:extLst>
          </p:cNvPr>
          <p:cNvSpPr txBox="1">
            <a:spLocks noChangeArrowheads="1"/>
          </p:cNvSpPr>
          <p:nvPr/>
        </p:nvSpPr>
        <p:spPr bwMode="auto">
          <a:xfrm>
            <a:off x="4303249" y="3285965"/>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Put</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03" name="TextBox 102">
            <a:extLst>
              <a:ext uri="{FF2B5EF4-FFF2-40B4-BE49-F238E27FC236}">
                <a16:creationId xmlns:a16="http://schemas.microsoft.com/office/drawing/2014/main" id="{9E0C8308-02A4-4EDB-AD42-6726660D5633}"/>
              </a:ext>
            </a:extLst>
          </p:cNvPr>
          <p:cNvSpPr txBox="1"/>
          <p:nvPr/>
        </p:nvSpPr>
        <p:spPr>
          <a:xfrm>
            <a:off x="4043376" y="3464506"/>
            <a:ext cx="1592422" cy="369332"/>
          </a:xfrm>
          <a:prstGeom prst="rect">
            <a:avLst/>
          </a:prstGeom>
          <a:noFill/>
        </p:spPr>
        <p:txBody>
          <a:bodyPr wrap="square" rtlCol="0">
            <a:spAutoFit/>
          </a:bodyPr>
          <a:lstStyle/>
          <a:p>
            <a:r>
              <a:rPr lang="en-GB" b="1" dirty="0"/>
              <a:t>The soap</a:t>
            </a:r>
          </a:p>
        </p:txBody>
      </p:sp>
      <p:pic>
        <p:nvPicPr>
          <p:cNvPr id="37" name="Picture 36" descr="Soap">
            <a:extLst>
              <a:ext uri="{FF2B5EF4-FFF2-40B4-BE49-F238E27FC236}">
                <a16:creationId xmlns:a16="http://schemas.microsoft.com/office/drawing/2014/main" id="{16B32D88-AA25-40FC-8B08-75E81B576B8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95965" y="3072288"/>
            <a:ext cx="790346" cy="694158"/>
          </a:xfrm>
          <a:prstGeom prst="rect">
            <a:avLst/>
          </a:prstGeom>
        </p:spPr>
      </p:pic>
      <p:sp>
        <p:nvSpPr>
          <p:cNvPr id="31" name="Text Box 2" descr="on your&#10;">
            <a:extLst>
              <a:ext uri="{FF2B5EF4-FFF2-40B4-BE49-F238E27FC236}">
                <a16:creationId xmlns:a16="http://schemas.microsoft.com/office/drawing/2014/main" id="{96C5C18D-A5AD-48E0-86CD-7916CD3E361D}"/>
              </a:ext>
            </a:extLst>
          </p:cNvPr>
          <p:cNvSpPr txBox="1">
            <a:spLocks noChangeArrowheads="1"/>
          </p:cNvSpPr>
          <p:nvPr/>
        </p:nvSpPr>
        <p:spPr bwMode="auto">
          <a:xfrm>
            <a:off x="5762690" y="3285965"/>
            <a:ext cx="1153260"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on your</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2" name="Picture 41" descr="Hands">
            <a:extLst>
              <a:ext uri="{FF2B5EF4-FFF2-40B4-BE49-F238E27FC236}">
                <a16:creationId xmlns:a16="http://schemas.microsoft.com/office/drawing/2014/main" id="{58135080-C63C-4D68-8B2F-8E1DAA5DBDF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844861" y="3064386"/>
            <a:ext cx="683321" cy="671297"/>
          </a:xfrm>
          <a:prstGeom prst="rect">
            <a:avLst/>
          </a:prstGeom>
        </p:spPr>
      </p:pic>
      <p:sp>
        <p:nvSpPr>
          <p:cNvPr id="104" name="TextBox 103">
            <a:extLst>
              <a:ext uri="{FF2B5EF4-FFF2-40B4-BE49-F238E27FC236}">
                <a16:creationId xmlns:a16="http://schemas.microsoft.com/office/drawing/2014/main" id="{68EEBB01-4983-4736-A8AA-E3045AC517AE}"/>
              </a:ext>
            </a:extLst>
          </p:cNvPr>
          <p:cNvSpPr txBox="1"/>
          <p:nvPr/>
        </p:nvSpPr>
        <p:spPr>
          <a:xfrm>
            <a:off x="7295996" y="3464506"/>
            <a:ext cx="1592422" cy="369332"/>
          </a:xfrm>
          <a:prstGeom prst="rect">
            <a:avLst/>
          </a:prstGeom>
          <a:noFill/>
        </p:spPr>
        <p:txBody>
          <a:bodyPr wrap="square" rtlCol="0">
            <a:spAutoFit/>
          </a:bodyPr>
          <a:lstStyle/>
          <a:p>
            <a:r>
              <a:rPr lang="en-GB" b="1" dirty="0"/>
              <a:t>Hands</a:t>
            </a:r>
          </a:p>
        </p:txBody>
      </p:sp>
      <p:sp>
        <p:nvSpPr>
          <p:cNvPr id="32" name="Text Box 2" descr="Rub your&#10;">
            <a:extLst>
              <a:ext uri="{FF2B5EF4-FFF2-40B4-BE49-F238E27FC236}">
                <a16:creationId xmlns:a16="http://schemas.microsoft.com/office/drawing/2014/main" id="{0067C8A4-702E-470A-A820-4AAA6604BC0B}"/>
              </a:ext>
            </a:extLst>
          </p:cNvPr>
          <p:cNvSpPr txBox="1">
            <a:spLocks noChangeArrowheads="1"/>
          </p:cNvSpPr>
          <p:nvPr/>
        </p:nvSpPr>
        <p:spPr bwMode="auto">
          <a:xfrm>
            <a:off x="4223112" y="4152492"/>
            <a:ext cx="1285494" cy="327554"/>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Rub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4" name="Picture 43" descr="Hands">
            <a:extLst>
              <a:ext uri="{FF2B5EF4-FFF2-40B4-BE49-F238E27FC236}">
                <a16:creationId xmlns:a16="http://schemas.microsoft.com/office/drawing/2014/main" id="{FE88B7CB-22C8-4E82-B906-EA4EB61ABDFC}"/>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77037" y="4037442"/>
            <a:ext cx="683321" cy="671297"/>
          </a:xfrm>
          <a:prstGeom prst="rect">
            <a:avLst/>
          </a:prstGeom>
        </p:spPr>
      </p:pic>
      <p:sp>
        <p:nvSpPr>
          <p:cNvPr id="105" name="TextBox 104">
            <a:extLst>
              <a:ext uri="{FF2B5EF4-FFF2-40B4-BE49-F238E27FC236}">
                <a16:creationId xmlns:a16="http://schemas.microsoft.com/office/drawing/2014/main" id="{AAB1DAA9-E820-4618-A4DD-F5B4AFEB42E0}"/>
              </a:ext>
            </a:extLst>
          </p:cNvPr>
          <p:cNvSpPr txBox="1"/>
          <p:nvPr/>
        </p:nvSpPr>
        <p:spPr>
          <a:xfrm>
            <a:off x="5843780" y="4436935"/>
            <a:ext cx="1592422" cy="369332"/>
          </a:xfrm>
          <a:prstGeom prst="rect">
            <a:avLst/>
          </a:prstGeom>
          <a:noFill/>
        </p:spPr>
        <p:txBody>
          <a:bodyPr wrap="square" rtlCol="0">
            <a:spAutoFit/>
          </a:bodyPr>
          <a:lstStyle/>
          <a:p>
            <a:r>
              <a:rPr lang="en-GB" b="1" dirty="0"/>
              <a:t>Hands</a:t>
            </a:r>
          </a:p>
        </p:txBody>
      </p:sp>
      <p:sp>
        <p:nvSpPr>
          <p:cNvPr id="33" name="Text Box 2" descr="together">
            <a:extLst>
              <a:ext uri="{FF2B5EF4-FFF2-40B4-BE49-F238E27FC236}">
                <a16:creationId xmlns:a16="http://schemas.microsoft.com/office/drawing/2014/main" id="{6FC5CE08-C549-4A58-9DD2-28987C9B0356}"/>
              </a:ext>
            </a:extLst>
          </p:cNvPr>
          <p:cNvSpPr txBox="1">
            <a:spLocks noChangeArrowheads="1"/>
          </p:cNvSpPr>
          <p:nvPr/>
        </p:nvSpPr>
        <p:spPr bwMode="auto">
          <a:xfrm>
            <a:off x="6072574" y="4167882"/>
            <a:ext cx="1270123"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together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34" name="Text Box 2" descr="Rinse your&#10;">
            <a:extLst>
              <a:ext uri="{FF2B5EF4-FFF2-40B4-BE49-F238E27FC236}">
                <a16:creationId xmlns:a16="http://schemas.microsoft.com/office/drawing/2014/main" id="{9D80E59A-1E18-4E53-A634-C6E42036CA12}"/>
              </a:ext>
            </a:extLst>
          </p:cNvPr>
          <p:cNvSpPr txBox="1">
            <a:spLocks noChangeArrowheads="1"/>
          </p:cNvSpPr>
          <p:nvPr/>
        </p:nvSpPr>
        <p:spPr bwMode="auto">
          <a:xfrm>
            <a:off x="4251889" y="5105421"/>
            <a:ext cx="15028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Rinse your</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3" name="Picture 42" descr="Hands">
            <a:extLst>
              <a:ext uri="{FF2B5EF4-FFF2-40B4-BE49-F238E27FC236}">
                <a16:creationId xmlns:a16="http://schemas.microsoft.com/office/drawing/2014/main" id="{8102A794-A75C-4E7B-B34E-829F77D97CF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36887" y="4954598"/>
            <a:ext cx="683321" cy="671297"/>
          </a:xfrm>
          <a:prstGeom prst="rect">
            <a:avLst/>
          </a:prstGeom>
        </p:spPr>
      </p:pic>
      <p:sp>
        <p:nvSpPr>
          <p:cNvPr id="106" name="TextBox 105">
            <a:extLst>
              <a:ext uri="{FF2B5EF4-FFF2-40B4-BE49-F238E27FC236}">
                <a16:creationId xmlns:a16="http://schemas.microsoft.com/office/drawing/2014/main" id="{250FA0CE-2A6A-455F-8EAF-F2C8B3FDD94B}"/>
              </a:ext>
            </a:extLst>
          </p:cNvPr>
          <p:cNvSpPr txBox="1"/>
          <p:nvPr/>
        </p:nvSpPr>
        <p:spPr>
          <a:xfrm>
            <a:off x="5963154" y="5350544"/>
            <a:ext cx="1592422" cy="369332"/>
          </a:xfrm>
          <a:prstGeom prst="rect">
            <a:avLst/>
          </a:prstGeom>
          <a:noFill/>
        </p:spPr>
        <p:txBody>
          <a:bodyPr wrap="square" rtlCol="0">
            <a:spAutoFit/>
          </a:bodyPr>
          <a:lstStyle/>
          <a:p>
            <a:r>
              <a:rPr lang="en-GB" b="1" dirty="0"/>
              <a:t>Hands</a:t>
            </a:r>
          </a:p>
        </p:txBody>
      </p:sp>
      <p:sp>
        <p:nvSpPr>
          <p:cNvPr id="35" name="Text Box 2" descr="with">
            <a:extLst>
              <a:ext uri="{FF2B5EF4-FFF2-40B4-BE49-F238E27FC236}">
                <a16:creationId xmlns:a16="http://schemas.microsoft.com/office/drawing/2014/main" id="{32E43390-103F-4666-83FA-0F5C6F877C0B}"/>
              </a:ext>
            </a:extLst>
          </p:cNvPr>
          <p:cNvSpPr txBox="1">
            <a:spLocks noChangeArrowheads="1"/>
          </p:cNvSpPr>
          <p:nvPr/>
        </p:nvSpPr>
        <p:spPr bwMode="auto">
          <a:xfrm>
            <a:off x="6309280" y="5127070"/>
            <a:ext cx="827474"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with</a:t>
            </a:r>
            <a:endParaRPr kumimoji="0" lang="en-GB" sz="1200" b="0" i="0" u="none" strike="noStrike" kern="0" cap="none" spc="0" normalizeH="0" baseline="0" noProof="0" dirty="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54" name="Picture 53" descr="Water">
            <a:extLst>
              <a:ext uri="{FF2B5EF4-FFF2-40B4-BE49-F238E27FC236}">
                <a16:creationId xmlns:a16="http://schemas.microsoft.com/office/drawing/2014/main" id="{B8301DF4-ECCF-4D05-B3C1-19651E45464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54420" y="4928652"/>
            <a:ext cx="581782" cy="654670"/>
          </a:xfrm>
          <a:prstGeom prst="rect">
            <a:avLst/>
          </a:prstGeom>
        </p:spPr>
      </p:pic>
      <p:sp>
        <p:nvSpPr>
          <p:cNvPr id="55" name="TextBox 54">
            <a:extLst>
              <a:ext uri="{FF2B5EF4-FFF2-40B4-BE49-F238E27FC236}">
                <a16:creationId xmlns:a16="http://schemas.microsoft.com/office/drawing/2014/main" id="{AD9CD6EB-B03C-4CF1-B4E7-6799D5DE9E4E}"/>
              </a:ext>
            </a:extLst>
          </p:cNvPr>
          <p:cNvSpPr txBox="1"/>
          <p:nvPr/>
        </p:nvSpPr>
        <p:spPr>
          <a:xfrm>
            <a:off x="7271078" y="5293453"/>
            <a:ext cx="1592422" cy="369332"/>
          </a:xfrm>
          <a:prstGeom prst="rect">
            <a:avLst/>
          </a:prstGeom>
          <a:noFill/>
        </p:spPr>
        <p:txBody>
          <a:bodyPr wrap="square" rtlCol="0">
            <a:spAutoFit/>
          </a:bodyPr>
          <a:lstStyle/>
          <a:p>
            <a:r>
              <a:rPr lang="en-GB" b="1" dirty="0"/>
              <a:t>Water</a:t>
            </a:r>
          </a:p>
        </p:txBody>
      </p:sp>
      <p:sp>
        <p:nvSpPr>
          <p:cNvPr id="36" name="Text Box 2" descr="Turn off the &#10;">
            <a:extLst>
              <a:ext uri="{FF2B5EF4-FFF2-40B4-BE49-F238E27FC236}">
                <a16:creationId xmlns:a16="http://schemas.microsoft.com/office/drawing/2014/main" id="{2532C86E-B05D-4C0A-9478-345FB8DD493B}"/>
              </a:ext>
            </a:extLst>
          </p:cNvPr>
          <p:cNvSpPr txBox="1">
            <a:spLocks noChangeArrowheads="1"/>
          </p:cNvSpPr>
          <p:nvPr/>
        </p:nvSpPr>
        <p:spPr bwMode="auto">
          <a:xfrm>
            <a:off x="4647137" y="6058895"/>
            <a:ext cx="2010021" cy="306851"/>
          </a:xfrm>
          <a:prstGeom prst="rect">
            <a:avLst/>
          </a:prstGeom>
          <a:noFill/>
          <a:ln w="9525">
            <a:noFill/>
            <a:miter lim="800000"/>
            <a:headEnd/>
            <a:tailEnd/>
          </a:ln>
        </p:spPr>
        <p:txBody>
          <a:bodyPr rot="0" vert="horz" wrap="square" lIns="91440" tIns="45720" rIns="91440" bIns="45720" anchor="t"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Turn off the </a:t>
            </a:r>
            <a:endParaRPr kumimoji="0" lang="en-GB" sz="1200" b="0" i="0" u="none" strike="noStrike" kern="0" cap="none" spc="0" normalizeH="0" baseline="0" noProof="0">
              <a:ln>
                <a:noFill/>
              </a:ln>
              <a:solidFill>
                <a:sysClr val="windowText" lastClr="000000"/>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pic>
        <p:nvPicPr>
          <p:cNvPr id="45" name="Picture 44" descr="Tap">
            <a:extLst>
              <a:ext uri="{FF2B5EF4-FFF2-40B4-BE49-F238E27FC236}">
                <a16:creationId xmlns:a16="http://schemas.microsoft.com/office/drawing/2014/main" id="{8F92F404-79F1-43F7-93F6-8FD5B5DE1A6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32016" y="5938600"/>
            <a:ext cx="697892" cy="564536"/>
          </a:xfrm>
          <a:prstGeom prst="rect">
            <a:avLst/>
          </a:prstGeom>
        </p:spPr>
      </p:pic>
      <p:sp>
        <p:nvSpPr>
          <p:cNvPr id="107" name="TextBox 106">
            <a:extLst>
              <a:ext uri="{FF2B5EF4-FFF2-40B4-BE49-F238E27FC236}">
                <a16:creationId xmlns:a16="http://schemas.microsoft.com/office/drawing/2014/main" id="{40BF9741-3EC6-4FD4-BF4B-2A86889CAA58}"/>
              </a:ext>
            </a:extLst>
          </p:cNvPr>
          <p:cNvSpPr txBox="1"/>
          <p:nvPr/>
        </p:nvSpPr>
        <p:spPr>
          <a:xfrm>
            <a:off x="6200618" y="6250875"/>
            <a:ext cx="1592422" cy="369332"/>
          </a:xfrm>
          <a:prstGeom prst="rect">
            <a:avLst/>
          </a:prstGeom>
          <a:noFill/>
        </p:spPr>
        <p:txBody>
          <a:bodyPr wrap="square" rtlCol="0">
            <a:spAutoFit/>
          </a:bodyPr>
          <a:lstStyle/>
          <a:p>
            <a:r>
              <a:rPr lang="en-GB" b="1" dirty="0"/>
              <a:t>Tap</a:t>
            </a:r>
          </a:p>
        </p:txBody>
      </p:sp>
      <p:sp>
        <p:nvSpPr>
          <p:cNvPr id="4" name="Footer Placeholder 3">
            <a:extLst>
              <a:ext uri="{FF2B5EF4-FFF2-40B4-BE49-F238E27FC236}">
                <a16:creationId xmlns:a16="http://schemas.microsoft.com/office/drawing/2014/main" id="{DBEF7F9D-8A7B-4531-9100-B7CD0207C9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80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8" grpId="0"/>
      <p:bldP spid="99" grpId="0"/>
      <p:bldP spid="100" grpId="0"/>
      <p:bldP spid="101" grpId="0"/>
      <p:bldP spid="102" grpId="0"/>
      <p:bldP spid="103" grpId="0"/>
      <p:bldP spid="104" grpId="0"/>
      <p:bldP spid="105" grpId="0"/>
      <p:bldP spid="106" grpId="0"/>
      <p:bldP spid="55" grpId="0"/>
      <p:bldP spid="10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96C7C-52AD-432E-ACDD-F05E63DEA042}"/>
              </a:ext>
            </a:extLst>
          </p:cNvPr>
          <p:cNvSpPr>
            <a:spLocks noGrp="1"/>
          </p:cNvSpPr>
          <p:nvPr>
            <p:ph type="title"/>
          </p:nvPr>
        </p:nvSpPr>
        <p:spPr>
          <a:xfrm>
            <a:off x="202406" y="1785939"/>
            <a:ext cx="8739187" cy="2852737"/>
          </a:xfrm>
        </p:spPr>
        <p:txBody>
          <a:bodyPr/>
          <a:lstStyle/>
          <a:p>
            <a:r>
              <a:rPr lang="en-GB" b="1" dirty="0">
                <a:solidFill>
                  <a:srgbClr val="2E276A"/>
                </a:solidFill>
              </a:rPr>
              <a:t>Learning Consolidation</a:t>
            </a:r>
          </a:p>
        </p:txBody>
      </p:sp>
      <p:sp>
        <p:nvSpPr>
          <p:cNvPr id="4" name="Footer Placeholder 3">
            <a:extLst>
              <a:ext uri="{FF2B5EF4-FFF2-40B4-BE49-F238E27FC236}">
                <a16:creationId xmlns:a16="http://schemas.microsoft.com/office/drawing/2014/main" id="{DC1A1B0E-3676-4C2D-A5F3-24266BE86144}"/>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43897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3BB40C8-A5A0-4085-A7AE-49F7C1DC46B2}"/>
              </a:ext>
            </a:extLst>
          </p:cNvPr>
          <p:cNvSpPr txBox="1">
            <a:spLocks noGrp="1"/>
          </p:cNvSpPr>
          <p:nvPr>
            <p:ph type="title" idx="4294967295"/>
          </p:nvPr>
        </p:nvSpPr>
        <p:spPr>
          <a:xfrm>
            <a:off x="323057" y="378312"/>
            <a:ext cx="8497885" cy="1477328"/>
          </a:xfrm>
          <a:prstGeom prst="rect">
            <a:avLst/>
          </a:prstGeom>
          <a:solidFill>
            <a:schemeClr val="lt1"/>
          </a:solidFill>
          <a:ln w="57150" cap="flat" cmpd="sng" algn="ctr">
            <a:solidFill>
              <a:schemeClr val="accent3"/>
            </a:solidFill>
            <a:prstDash val="solid"/>
            <a:miter lim="800000"/>
          </a:ln>
          <a:effectLst/>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Create some simple rules or messages to reduce the spread of coughs, colds and flu in your school</a:t>
            </a:r>
            <a:endPar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278F934-9790-4414-AD92-1405EEF4C6ED}"/>
              </a:ext>
            </a:extLst>
          </p:cNvPr>
          <p:cNvSpPr txBox="1"/>
          <p:nvPr/>
        </p:nvSpPr>
        <p:spPr>
          <a:xfrm>
            <a:off x="323057" y="1990374"/>
            <a:ext cx="3153569" cy="571733"/>
          </a:xfrm>
          <a:prstGeom prst="rect">
            <a:avLst/>
          </a:prstGeom>
          <a:ln w="28575">
            <a:prstDash val="sys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3000" b="1" dirty="0">
                <a:solidFill>
                  <a:schemeClr val="tx1"/>
                </a:solidFill>
                <a:latin typeface="Arial" panose="020B0604020202020204" pitchFamily="34" charset="0"/>
                <a:ea typeface="Calibri" panose="020F0502020204030204" pitchFamily="34" charset="0"/>
                <a:cs typeface="Arial" panose="020B0604020202020204" pitchFamily="34" charset="0"/>
              </a:rPr>
              <a:t>For example</a:t>
            </a:r>
          </a:p>
        </p:txBody>
      </p:sp>
      <p:sp>
        <p:nvSpPr>
          <p:cNvPr id="21" name="TextBox 20">
            <a:extLst>
              <a:ext uri="{FF2B5EF4-FFF2-40B4-BE49-F238E27FC236}">
                <a16:creationId xmlns:a16="http://schemas.microsoft.com/office/drawing/2014/main" id="{4ED93169-54D9-475E-ABFB-8158ED469978}"/>
              </a:ext>
            </a:extLst>
          </p:cNvPr>
          <p:cNvSpPr txBox="1"/>
          <p:nvPr/>
        </p:nvSpPr>
        <p:spPr>
          <a:xfrm>
            <a:off x="3931863" y="2276240"/>
            <a:ext cx="3153569" cy="1077218"/>
          </a:xfrm>
          <a:prstGeom prst="rect">
            <a:avLst/>
          </a:prstGeom>
          <a:ln w="38100">
            <a:prstDash val="dash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Aft>
                <a:spcPts val="600"/>
              </a:spcAft>
              <a:buSzPts val="1100"/>
            </a:pPr>
            <a:r>
              <a:rPr lang="en-GB" sz="3200" b="1" dirty="0">
                <a:solidFill>
                  <a:schemeClr val="tx1"/>
                </a:solidFill>
                <a:latin typeface="Arial" panose="020B0604020202020204" pitchFamily="34" charset="0"/>
                <a:ea typeface="Calibri" panose="020F0502020204030204" pitchFamily="34" charset="0"/>
                <a:cs typeface="Times New Roman" panose="02020603050405020304" pitchFamily="18" charset="0"/>
              </a:rPr>
              <a:t>Catch it, bin it, kill it </a:t>
            </a:r>
          </a:p>
        </p:txBody>
      </p:sp>
      <p:sp>
        <p:nvSpPr>
          <p:cNvPr id="19" name="TextBox 18">
            <a:extLst>
              <a:ext uri="{FF2B5EF4-FFF2-40B4-BE49-F238E27FC236}">
                <a16:creationId xmlns:a16="http://schemas.microsoft.com/office/drawing/2014/main" id="{0B59207D-1642-4F39-8974-F7F2C00ED3A5}"/>
              </a:ext>
            </a:extLst>
          </p:cNvPr>
          <p:cNvSpPr txBox="1"/>
          <p:nvPr/>
        </p:nvSpPr>
        <p:spPr>
          <a:xfrm>
            <a:off x="323057" y="2935735"/>
            <a:ext cx="2886868" cy="2062103"/>
          </a:xfrm>
          <a:prstGeom prst="rect">
            <a:avLst/>
          </a:prstGeom>
          <a:ln w="38100">
            <a:prstDash val="dash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3200" b="1" dirty="0">
                <a:latin typeface="Arial" panose="020B0604020202020204" pitchFamily="34" charset="0"/>
                <a:ea typeface="Calibri" panose="020F0502020204030204" pitchFamily="34" charset="0"/>
                <a:cs typeface="Arial" panose="020B0604020202020204" pitchFamily="34" charset="0"/>
              </a:rPr>
              <a:t>Coughs and sneezes spread diseases</a:t>
            </a:r>
          </a:p>
        </p:txBody>
      </p:sp>
      <p:sp>
        <p:nvSpPr>
          <p:cNvPr id="25" name="TextBox 24">
            <a:extLst>
              <a:ext uri="{FF2B5EF4-FFF2-40B4-BE49-F238E27FC236}">
                <a16:creationId xmlns:a16="http://schemas.microsoft.com/office/drawing/2014/main" id="{82AFE5AA-146A-44DE-87B1-F8C99373E4FF}"/>
              </a:ext>
            </a:extLst>
          </p:cNvPr>
          <p:cNvSpPr txBox="1"/>
          <p:nvPr/>
        </p:nvSpPr>
        <p:spPr>
          <a:xfrm>
            <a:off x="3931863" y="3720565"/>
            <a:ext cx="3153569" cy="2554545"/>
          </a:xfrm>
          <a:prstGeom prst="rect">
            <a:avLst/>
          </a:prstGeom>
          <a:ln w="38100">
            <a:prstDash val="dashDot"/>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3200" b="1" dirty="0">
                <a:latin typeface="Arial" panose="020B0604020202020204" pitchFamily="34" charset="0"/>
                <a:ea typeface="Calibri" panose="020F0502020204030204" pitchFamily="34" charset="0"/>
                <a:cs typeface="Arial" panose="020B0604020202020204" pitchFamily="34" charset="0"/>
              </a:rPr>
              <a:t>Wash your hands after a cough or a sneeze or use hand sanitiser </a:t>
            </a:r>
          </a:p>
        </p:txBody>
      </p:sp>
      <p:pic>
        <p:nvPicPr>
          <p:cNvPr id="24" name="Picture 23" descr="Soap">
            <a:extLst>
              <a:ext uri="{FF2B5EF4-FFF2-40B4-BE49-F238E27FC236}">
                <a16:creationId xmlns:a16="http://schemas.microsoft.com/office/drawing/2014/main" id="{4CA3A86F-C9AD-4D6B-8D29-B9229895AE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0670" y="5151426"/>
            <a:ext cx="1395776" cy="1328262"/>
          </a:xfrm>
          <a:prstGeom prst="rect">
            <a:avLst/>
          </a:prstGeom>
        </p:spPr>
      </p:pic>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403326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9" grpId="0" animBg="1"/>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457200" y="131762"/>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409575" y="1390650"/>
            <a:ext cx="8324850" cy="4899026"/>
          </a:xfrm>
        </p:spPr>
        <p:txBody>
          <a:bodyPr>
            <a:noAutofit/>
          </a:bodyPr>
          <a:lstStyle/>
          <a:p>
            <a:pPr marL="0" lvl="0" indent="0" algn="just">
              <a:buNone/>
            </a:pPr>
            <a:r>
              <a:rPr lang="en-GB" sz="2300" dirty="0"/>
              <a:t>• Understand there can be harmful microbes in our coughs and sneezes and that infection can spread through these.</a:t>
            </a:r>
          </a:p>
          <a:p>
            <a:pPr marL="0" lvl="0" indent="0" algn="just">
              <a:buNone/>
            </a:pPr>
            <a:endParaRPr lang="en-GB" sz="2300" dirty="0"/>
          </a:p>
          <a:p>
            <a:pPr marL="0" lvl="0" indent="0" algn="just">
              <a:buNone/>
            </a:pPr>
            <a:r>
              <a:rPr lang="en-GB" sz="2300" dirty="0"/>
              <a:t>• Understand that good respiratory hygiene can reduce the spread of infection.</a:t>
            </a:r>
          </a:p>
          <a:p>
            <a:pPr marL="0" lvl="0" indent="0" algn="just">
              <a:buNone/>
            </a:pPr>
            <a:endParaRPr lang="en-GB" sz="2300" dirty="0"/>
          </a:p>
          <a:p>
            <a:pPr marL="0" lvl="0" indent="0" algn="just">
              <a:buNone/>
            </a:pPr>
            <a:r>
              <a:rPr lang="en-GB" sz="2300" dirty="0"/>
              <a:t>• Understand that we can spread infection through touching surfaces after touching/wiping our nose or holding a cough/ sneeze. </a:t>
            </a:r>
          </a:p>
          <a:p>
            <a:pPr marL="0" lvl="0" indent="0" algn="just">
              <a:buNone/>
            </a:pPr>
            <a:endParaRPr lang="en-GB" sz="2300" dirty="0"/>
          </a:p>
          <a:p>
            <a:pPr marL="0" lvl="0" indent="0" algn="just">
              <a:buNone/>
            </a:pPr>
            <a:r>
              <a:rPr lang="en-GB" sz="2300" dirty="0"/>
              <a:t>• Understand how to develop best practice respiratory hygiene behaviours in everyday life to reduce the spread of infection.</a:t>
            </a:r>
          </a:p>
          <a:p>
            <a:pPr marL="0" lvl="0" indent="0">
              <a:buNone/>
            </a:pPr>
            <a:endParaRPr lang="en-GB" sz="23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1325563"/>
          </a:xfrm>
        </p:spPr>
        <p:txBody>
          <a:bodyPr/>
          <a:lstStyle/>
          <a:p>
            <a:pPr algn="ctr"/>
            <a:r>
              <a:rPr lang="en-GB" b="1" dirty="0"/>
              <a:t>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628650" y="1347787"/>
            <a:ext cx="7886700" cy="4351338"/>
          </a:xfrm>
        </p:spPr>
        <p:txBody>
          <a:bodyPr>
            <a:noAutofit/>
          </a:bodyPr>
          <a:lstStyle/>
          <a:p>
            <a:pPr marL="0" indent="0">
              <a:buNone/>
            </a:pPr>
            <a:r>
              <a:rPr lang="en-GB" sz="2600" dirty="0"/>
              <a:t> </a:t>
            </a:r>
            <a:r>
              <a:rPr lang="en-GB" sz="2600" b="1" dirty="0"/>
              <a:t>PHSE/RHSE </a:t>
            </a:r>
          </a:p>
          <a:p>
            <a:pPr marL="0" indent="0">
              <a:buNone/>
            </a:pPr>
            <a:r>
              <a:rPr lang="en-GB" sz="2600" dirty="0"/>
              <a:t>•	Health and prevention</a:t>
            </a:r>
          </a:p>
          <a:p>
            <a:pPr marL="0" indent="0">
              <a:buNone/>
            </a:pPr>
            <a:r>
              <a:rPr lang="en-GB" sz="2600" b="1" dirty="0"/>
              <a:t>Science </a:t>
            </a:r>
          </a:p>
          <a:p>
            <a:pPr marL="0" indent="0">
              <a:buNone/>
            </a:pPr>
            <a:r>
              <a:rPr lang="en-GB" sz="2600" dirty="0"/>
              <a:t>•	Working scientifically</a:t>
            </a:r>
          </a:p>
          <a:p>
            <a:pPr marL="0" indent="0">
              <a:buNone/>
            </a:pPr>
            <a:r>
              <a:rPr lang="en-GB" sz="2600" dirty="0"/>
              <a:t>•	Living things and their habitats </a:t>
            </a:r>
          </a:p>
          <a:p>
            <a:pPr marL="0" indent="0">
              <a:buNone/>
            </a:pPr>
            <a:r>
              <a:rPr lang="en-GB" sz="2600" b="1" dirty="0"/>
              <a:t>English </a:t>
            </a:r>
          </a:p>
          <a:p>
            <a:pPr marL="0" indent="0">
              <a:buNone/>
            </a:pPr>
            <a:r>
              <a:rPr lang="en-GB" sz="2600" dirty="0"/>
              <a:t>•	Reading &amp; comprehension </a:t>
            </a:r>
          </a:p>
          <a:p>
            <a:pPr marL="0" indent="0">
              <a:buNone/>
            </a:pPr>
            <a:r>
              <a:rPr lang="en-GB" sz="2600" dirty="0"/>
              <a:t>•	Spoken language</a:t>
            </a:r>
          </a:p>
          <a:p>
            <a:pPr marL="0" indent="0">
              <a:buNone/>
            </a:pPr>
            <a:r>
              <a:rPr lang="en-GB" sz="2600" b="1" dirty="0"/>
              <a:t>Mathematics</a:t>
            </a:r>
          </a:p>
          <a:p>
            <a:pPr marL="0" indent="0">
              <a:buNone/>
            </a:pPr>
            <a:r>
              <a:rPr lang="en-GB" sz="2600" dirty="0"/>
              <a:t>•	Comparing measurements</a:t>
            </a:r>
          </a:p>
          <a:p>
            <a:pPr marL="0" indent="0">
              <a:buNone/>
            </a:pPr>
            <a:endParaRPr lang="en-GB" sz="2600"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458704" y="0"/>
            <a:ext cx="7886700" cy="1325563"/>
          </a:xfrm>
        </p:spPr>
        <p:txBody>
          <a:bodyPr>
            <a:normAutofit/>
          </a:bodyPr>
          <a:lstStyle/>
          <a:p>
            <a:pPr algn="ctr"/>
            <a:r>
              <a:rPr lang="en-GB" sz="3500" b="1" dirty="0"/>
              <a:t>How Harmful Microbes (Germs) Can Make Us Poorly?</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397042" y="1315392"/>
            <a:ext cx="8010024" cy="73969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000" dirty="0">
                <a:solidFill>
                  <a:srgbClr val="2E276A"/>
                </a:solidFill>
                <a:latin typeface="Arial" panose="020B0604020202020204" pitchFamily="34" charset="0"/>
                <a:cs typeface="Arial" panose="020B0604020202020204" pitchFamily="34" charset="0"/>
              </a:rPr>
              <a:t>Harmful microbes are passed from person to person through coughing and sneezing.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397042" y="2236174"/>
            <a:ext cx="8010024" cy="81182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Many harmful microbes can travel in tiny droplets of mucus/snot and water coughed and sneezed into the air by people.</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2" y="3227599"/>
            <a:ext cx="8010024" cy="63330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Cold, or flu are caused by very small microbes called viruses. </a:t>
            </a:r>
          </a:p>
        </p:txBody>
      </p:sp>
      <p:sp>
        <p:nvSpPr>
          <p:cNvPr id="9" name="Rectangle: Rounded Corners 8">
            <a:extLst>
              <a:ext uri="{FF2B5EF4-FFF2-40B4-BE49-F238E27FC236}">
                <a16:creationId xmlns:a16="http://schemas.microsoft.com/office/drawing/2014/main" id="{35DDEF6B-21C5-4576-9770-F0AB753BF963}"/>
              </a:ext>
            </a:extLst>
          </p:cNvPr>
          <p:cNvSpPr/>
          <p:nvPr/>
        </p:nvSpPr>
        <p:spPr>
          <a:xfrm>
            <a:off x="397042" y="4047469"/>
            <a:ext cx="8010024" cy="128791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It is very important for everyone’s health that people cover their mouth and nose with a tissue when they cough and sneeze, or with their sleeve/into the crook of their elbow if they have no tissue</a:t>
            </a:r>
          </a:p>
        </p:txBody>
      </p:sp>
      <p:sp>
        <p:nvSpPr>
          <p:cNvPr id="10" name="Rectangle: Rounded Corners 9">
            <a:extLst>
              <a:ext uri="{FF2B5EF4-FFF2-40B4-BE49-F238E27FC236}">
                <a16:creationId xmlns:a16="http://schemas.microsoft.com/office/drawing/2014/main" id="{3478776B-61DF-46EA-A376-CC420BD39EDC}"/>
              </a:ext>
            </a:extLst>
          </p:cNvPr>
          <p:cNvSpPr/>
          <p:nvPr/>
        </p:nvSpPr>
        <p:spPr>
          <a:xfrm>
            <a:off x="458704" y="5492199"/>
            <a:ext cx="7948362" cy="71175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lgn="ctr"/>
            <a:r>
              <a:rPr lang="en-GB" sz="2000" dirty="0">
                <a:solidFill>
                  <a:srgbClr val="2E276A"/>
                </a:solidFill>
                <a:latin typeface="Arial" panose="020B0604020202020204" pitchFamily="34" charset="0"/>
                <a:cs typeface="Arial" panose="020B0604020202020204" pitchFamily="34" charset="0"/>
              </a:rPr>
              <a:t>When you cough or sneeze do not forget to wash you hands or use hand gel as soon as possible.</a:t>
            </a:r>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B44C-5EBC-4A01-AFA0-43329DC5050D}"/>
              </a:ext>
            </a:extLst>
          </p:cNvPr>
          <p:cNvSpPr>
            <a:spLocks noGrp="1"/>
          </p:cNvSpPr>
          <p:nvPr>
            <p:ph type="title"/>
          </p:nvPr>
        </p:nvSpPr>
        <p:spPr>
          <a:xfrm>
            <a:off x="280988" y="2364581"/>
            <a:ext cx="7886700" cy="2852737"/>
          </a:xfrm>
        </p:spPr>
        <p:txBody>
          <a:bodyPr>
            <a:normAutofit/>
          </a:bodyPr>
          <a:lstStyle/>
          <a:p>
            <a:r>
              <a:rPr lang="en-GB" sz="6500" b="1" dirty="0">
                <a:solidFill>
                  <a:srgbClr val="2E276A"/>
                </a:solidFill>
              </a:rPr>
              <a:t>Main Activity: </a:t>
            </a:r>
            <a:br>
              <a:rPr lang="en-GB" sz="6500" b="1" dirty="0">
                <a:solidFill>
                  <a:srgbClr val="2E276A"/>
                </a:solidFill>
              </a:rPr>
            </a:br>
            <a:r>
              <a:rPr lang="en-GB" sz="6500" b="1" dirty="0">
                <a:solidFill>
                  <a:srgbClr val="2E276A"/>
                </a:solidFill>
              </a:rPr>
              <a:t>Snot Runway</a:t>
            </a:r>
          </a:p>
        </p:txBody>
      </p:sp>
      <p:sp>
        <p:nvSpPr>
          <p:cNvPr id="4" name="Footer Placeholder 3">
            <a:extLst>
              <a:ext uri="{FF2B5EF4-FFF2-40B4-BE49-F238E27FC236}">
                <a16:creationId xmlns:a16="http://schemas.microsoft.com/office/drawing/2014/main" id="{8FF252C7-B5AF-4E0C-9F41-749813CD1A12}"/>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10068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a:extLst>
              <a:ext uri="{FF2B5EF4-FFF2-40B4-BE49-F238E27FC236}">
                <a16:creationId xmlns:a16="http://schemas.microsoft.com/office/drawing/2014/main" id="{4FEEA122-B613-864E-A8AA-2117C1161133}"/>
              </a:ext>
            </a:extLst>
          </p:cNvPr>
          <p:cNvSpPr>
            <a:spLocks noGrp="1"/>
          </p:cNvSpPr>
          <p:nvPr>
            <p:ph type="ctrTitle"/>
          </p:nvPr>
        </p:nvSpPr>
        <p:spPr/>
        <p:txBody>
          <a:bodyPr/>
          <a:lstStyle/>
          <a:p>
            <a:r>
              <a:rPr lang="en-US" dirty="0"/>
              <a:t>=</a:t>
            </a:r>
          </a:p>
        </p:txBody>
      </p:sp>
      <p:sp>
        <p:nvSpPr>
          <p:cNvPr id="31" name="Subtitle 30">
            <a:extLst>
              <a:ext uri="{FF2B5EF4-FFF2-40B4-BE49-F238E27FC236}">
                <a16:creationId xmlns:a16="http://schemas.microsoft.com/office/drawing/2014/main" id="{D14AA85E-1DC0-C141-A808-F61949A62030}"/>
              </a:ext>
            </a:extLst>
          </p:cNvPr>
          <p:cNvSpPr>
            <a:spLocks noGrp="1"/>
          </p:cNvSpPr>
          <p:nvPr>
            <p:ph type="subTitle" idx="1"/>
          </p:nvPr>
        </p:nvSpPr>
        <p:spPr/>
        <p:txBody>
          <a:bodyPr/>
          <a:lstStyle/>
          <a:p>
            <a:endParaRPr lang="en-US"/>
          </a:p>
        </p:txBody>
      </p:sp>
      <p:sp>
        <p:nvSpPr>
          <p:cNvPr id="2" name="Rectangle 1">
            <a:extLst>
              <a:ext uri="{FF2B5EF4-FFF2-40B4-BE49-F238E27FC236}">
                <a16:creationId xmlns:a16="http://schemas.microsoft.com/office/drawing/2014/main" id="{8AD66C13-201A-5645-B914-252128D16F7F}"/>
              </a:ext>
              <a:ext uri="{C183D7F6-B498-43B3-948B-1728B52AA6E4}">
                <adec:decorative xmlns:adec="http://schemas.microsoft.com/office/drawing/2017/decorative" val="1"/>
              </a:ext>
            </a:extLst>
          </p:cNvPr>
          <p:cNvSpPr/>
          <p:nvPr/>
        </p:nvSpPr>
        <p:spPr>
          <a:xfrm>
            <a:off x="-73479" y="0"/>
            <a:ext cx="9290957" cy="6857999"/>
          </a:xfrm>
          <a:prstGeom prst="rect">
            <a:avLst/>
          </a:prstGeom>
          <a:solidFill>
            <a:srgbClr val="86B2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6" name="Picture 5">
            <a:extLst>
              <a:ext uri="{FF2B5EF4-FFF2-40B4-BE49-F238E27FC236}">
                <a16:creationId xmlns:a16="http://schemas.microsoft.com/office/drawing/2014/main" id="{D1F31DC2-DDB0-074F-847F-611A5D5EA2A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1041797"/>
            <a:ext cx="8905875" cy="4895850"/>
          </a:xfrm>
          <a:prstGeom prst="rect">
            <a:avLst/>
          </a:prstGeom>
        </p:spPr>
      </p:pic>
      <p:pic>
        <p:nvPicPr>
          <p:cNvPr id="12" name="Picture 11">
            <a:extLst>
              <a:ext uri="{FF2B5EF4-FFF2-40B4-BE49-F238E27FC236}">
                <a16:creationId xmlns:a16="http://schemas.microsoft.com/office/drawing/2014/main" id="{5FA77CE6-5776-41A7-B408-8EAC50D66721}"/>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380240" y="1672235"/>
            <a:ext cx="8213495" cy="3634974"/>
          </a:xfrm>
          <a:prstGeom prst="rect">
            <a:avLst/>
          </a:prstGeom>
        </p:spPr>
      </p:pic>
      <p:sp>
        <p:nvSpPr>
          <p:cNvPr id="14" name="TextBox 13">
            <a:extLst>
              <a:ext uri="{FF2B5EF4-FFF2-40B4-BE49-F238E27FC236}">
                <a16:creationId xmlns:a16="http://schemas.microsoft.com/office/drawing/2014/main" id="{EFD1DDC9-EB29-4769-A7C4-9B1AFD9C94FC}"/>
              </a:ext>
            </a:extLst>
          </p:cNvPr>
          <p:cNvSpPr txBox="1"/>
          <p:nvPr/>
        </p:nvSpPr>
        <p:spPr>
          <a:xfrm>
            <a:off x="586252" y="2167866"/>
            <a:ext cx="1496847" cy="1323439"/>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1. Write your name on a sticky note and place on runway</a:t>
            </a:r>
          </a:p>
        </p:txBody>
      </p:sp>
      <p:sp>
        <p:nvSpPr>
          <p:cNvPr id="17" name="TextBox 16">
            <a:extLst>
              <a:ext uri="{FF2B5EF4-FFF2-40B4-BE49-F238E27FC236}">
                <a16:creationId xmlns:a16="http://schemas.microsoft.com/office/drawing/2014/main" id="{ADAAC237-C48F-4976-B1BC-4B41599485B9}"/>
              </a:ext>
            </a:extLst>
          </p:cNvPr>
          <p:cNvSpPr txBox="1"/>
          <p:nvPr/>
        </p:nvSpPr>
        <p:spPr>
          <a:xfrm>
            <a:off x="2065616" y="2083754"/>
            <a:ext cx="1257740" cy="1323439"/>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2. Spray the bottle from the end of runway</a:t>
            </a:r>
          </a:p>
        </p:txBody>
      </p:sp>
      <p:sp>
        <p:nvSpPr>
          <p:cNvPr id="18" name="TextBox 17">
            <a:extLst>
              <a:ext uri="{FF2B5EF4-FFF2-40B4-BE49-F238E27FC236}">
                <a16:creationId xmlns:a16="http://schemas.microsoft.com/office/drawing/2014/main" id="{1BE54CCE-AEC3-4031-91AB-7650D04B0B53}"/>
              </a:ext>
            </a:extLst>
          </p:cNvPr>
          <p:cNvSpPr txBox="1"/>
          <p:nvPr/>
        </p:nvSpPr>
        <p:spPr>
          <a:xfrm>
            <a:off x="3228075" y="2271311"/>
            <a:ext cx="1336557" cy="584775"/>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3. Measure the distance</a:t>
            </a:r>
          </a:p>
        </p:txBody>
      </p:sp>
      <p:sp>
        <p:nvSpPr>
          <p:cNvPr id="19" name="TextBox 18">
            <a:extLst>
              <a:ext uri="{FF2B5EF4-FFF2-40B4-BE49-F238E27FC236}">
                <a16:creationId xmlns:a16="http://schemas.microsoft.com/office/drawing/2014/main" id="{1020D695-DF17-4ADA-A6CF-89B8AF4EAC1E}"/>
              </a:ext>
            </a:extLst>
          </p:cNvPr>
          <p:cNvSpPr txBox="1"/>
          <p:nvPr/>
        </p:nvSpPr>
        <p:spPr>
          <a:xfrm>
            <a:off x="4727578" y="2012436"/>
            <a:ext cx="1735305" cy="1077218"/>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4. Spray the bottle with hand of glove over nozzle</a:t>
            </a:r>
          </a:p>
        </p:txBody>
      </p:sp>
      <p:sp>
        <p:nvSpPr>
          <p:cNvPr id="20" name="TextBox 19">
            <a:extLst>
              <a:ext uri="{FF2B5EF4-FFF2-40B4-BE49-F238E27FC236}">
                <a16:creationId xmlns:a16="http://schemas.microsoft.com/office/drawing/2014/main" id="{A20D999C-3E62-4888-8F78-9CE84854E760}"/>
              </a:ext>
            </a:extLst>
          </p:cNvPr>
          <p:cNvSpPr txBox="1"/>
          <p:nvPr/>
        </p:nvSpPr>
        <p:spPr>
          <a:xfrm>
            <a:off x="6760620" y="1889325"/>
            <a:ext cx="1454332" cy="1323439"/>
          </a:xfrm>
          <a:prstGeom prst="rect">
            <a:avLst/>
          </a:prstGeom>
          <a:noFill/>
        </p:spPr>
        <p:txBody>
          <a:bodyPr wrap="square" rtlCol="0">
            <a:spAutoFit/>
          </a:bodyPr>
          <a:lstStyle/>
          <a:p>
            <a:pPr defTabSz="914400"/>
            <a:r>
              <a:rPr lang="en-GB" sz="1600" dirty="0">
                <a:solidFill>
                  <a:schemeClr val="accent6">
                    <a:lumMod val="75000"/>
                  </a:schemeClr>
                </a:solidFill>
                <a:latin typeface="Raleway" panose="020B0503030101060003" pitchFamily="34" charset="0"/>
              </a:rPr>
              <a:t>5. Spray the bottle with kitchen towel over the nozzle</a:t>
            </a:r>
          </a:p>
        </p:txBody>
      </p:sp>
    </p:spTree>
    <p:extLst>
      <p:ext uri="{BB962C8B-B14F-4D97-AF65-F5344CB8AC3E}">
        <p14:creationId xmlns:p14="http://schemas.microsoft.com/office/powerpoint/2010/main" val="405797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0765D-26A7-4AFA-923B-01789B63936F}"/>
              </a:ext>
            </a:extLst>
          </p:cNvPr>
          <p:cNvSpPr>
            <a:spLocks noGrp="1"/>
          </p:cNvSpPr>
          <p:nvPr>
            <p:ph type="title"/>
          </p:nvPr>
        </p:nvSpPr>
        <p:spPr>
          <a:xfrm>
            <a:off x="471488" y="1690689"/>
            <a:ext cx="7886700" cy="2852737"/>
          </a:xfrm>
        </p:spPr>
        <p:txBody>
          <a:bodyPr>
            <a:normAutofit/>
          </a:bodyPr>
          <a:lstStyle/>
          <a:p>
            <a:r>
              <a:rPr lang="en-GB" sz="7000" b="1" dirty="0">
                <a:solidFill>
                  <a:srgbClr val="2E276A"/>
                </a:solidFill>
              </a:rPr>
              <a:t>Discussion</a:t>
            </a:r>
          </a:p>
        </p:txBody>
      </p:sp>
      <p:sp>
        <p:nvSpPr>
          <p:cNvPr id="4" name="Footer Placeholder 3">
            <a:extLst>
              <a:ext uri="{FF2B5EF4-FFF2-40B4-BE49-F238E27FC236}">
                <a16:creationId xmlns:a16="http://schemas.microsoft.com/office/drawing/2014/main" id="{B202F57D-008A-4889-9ACE-9FEA3801A88A}"/>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24506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p:txBody>
          <a:bodyPr>
            <a:normAutofit/>
          </a:bodyPr>
          <a:lstStyle/>
          <a:p>
            <a:r>
              <a:rPr lang="en-GB" sz="3200" b="1" dirty="0"/>
              <a:t>Discussion Points</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57727" y="2211513"/>
            <a:ext cx="3977440" cy="1109812"/>
          </a:xfrm>
          <a:prstGeom prst="wedgeRectCallout">
            <a:avLst>
              <a:gd name="adj1" fmla="val 63551"/>
              <a:gd name="adj2" fmla="val 4069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What do you have to do next when you sneeze in the tissue?</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635167" y="3425656"/>
            <a:ext cx="4006516" cy="1124700"/>
          </a:xfrm>
          <a:prstGeom prst="wedgeRectCallout">
            <a:avLst>
              <a:gd name="adj1" fmla="val -68281"/>
              <a:gd name="adj2" fmla="val 12881"/>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What can be transferred if we sneeze using our hands? </a:t>
            </a:r>
          </a:p>
        </p:txBody>
      </p:sp>
      <p:sp>
        <p:nvSpPr>
          <p:cNvPr id="7" name="Speech Bubble: Rectangle 6">
            <a:extLst>
              <a:ext uri="{FF2B5EF4-FFF2-40B4-BE49-F238E27FC236}">
                <a16:creationId xmlns:a16="http://schemas.microsoft.com/office/drawing/2014/main" id="{EC527F4B-E211-4C92-AB52-12A490675A94}"/>
              </a:ext>
            </a:extLst>
          </p:cNvPr>
          <p:cNvSpPr/>
          <p:nvPr/>
        </p:nvSpPr>
        <p:spPr>
          <a:xfrm>
            <a:off x="498810" y="4747474"/>
            <a:ext cx="4136357" cy="1387346"/>
          </a:xfrm>
          <a:prstGeom prst="wedgeRectCallout">
            <a:avLst>
              <a:gd name="adj1" fmla="val 64752"/>
              <a:gd name="adj2" fmla="val -3165"/>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Microbes can still be passed from person to person if we sneeze covering with our..?</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635167" y="1143316"/>
            <a:ext cx="3898232" cy="871079"/>
          </a:xfrm>
          <a:prstGeom prst="wedgeRectCallout">
            <a:avLst>
              <a:gd name="adj1" fmla="val -63776"/>
              <a:gd name="adj2" fmla="val 111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solidFill>
                  <a:srgbClr val="2E276A"/>
                </a:solidFill>
                <a:latin typeface="Arial" panose="020B0604020202020204" pitchFamily="34" charset="0"/>
                <a:cs typeface="Arial" panose="020B0604020202020204" pitchFamily="34" charset="0"/>
              </a:rPr>
              <a:t>What happens if you sneeze in your hand?</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B8694-0BEF-4535-AA0C-624AB34D4554}"/>
              </a:ext>
            </a:extLst>
          </p:cNvPr>
          <p:cNvSpPr>
            <a:spLocks noGrp="1"/>
          </p:cNvSpPr>
          <p:nvPr>
            <p:ph type="title"/>
          </p:nvPr>
        </p:nvSpPr>
        <p:spPr>
          <a:xfrm>
            <a:off x="300037" y="1824039"/>
            <a:ext cx="8491537" cy="2852737"/>
          </a:xfrm>
        </p:spPr>
        <p:txBody>
          <a:bodyPr>
            <a:normAutofit/>
          </a:bodyPr>
          <a:lstStyle/>
          <a:p>
            <a:r>
              <a:rPr lang="en-GB" sz="6500" b="1" dirty="0">
                <a:solidFill>
                  <a:srgbClr val="2E276A"/>
                </a:solidFill>
              </a:rPr>
              <a:t>Extension Activities</a:t>
            </a:r>
          </a:p>
        </p:txBody>
      </p:sp>
      <p:sp>
        <p:nvSpPr>
          <p:cNvPr id="4" name="Footer Placeholder 3">
            <a:extLst>
              <a:ext uri="{FF2B5EF4-FFF2-40B4-BE49-F238E27FC236}">
                <a16:creationId xmlns:a16="http://schemas.microsoft.com/office/drawing/2014/main" id="{2660170F-6248-4A41-9153-F04BF521937F}"/>
              </a:ext>
            </a:extLst>
          </p:cNvPr>
          <p:cNvSpPr>
            <a:spLocks noGrp="1"/>
          </p:cNvSpPr>
          <p:nvPr>
            <p:ph type="ftr" sz="quarter" idx="11"/>
          </p:nvPr>
        </p:nvSpPr>
        <p:spPr/>
        <p:txBody>
          <a:bodyPr/>
          <a:lstStyle/>
          <a:p>
            <a:r>
              <a:rPr lang="en-GB" dirty="0">
                <a:solidFill>
                  <a:srgbClr val="2E276A"/>
                </a:solidFill>
              </a:rPr>
              <a:t>e-Bug.eu</a:t>
            </a:r>
          </a:p>
        </p:txBody>
      </p:sp>
    </p:spTree>
    <p:extLst>
      <p:ext uri="{BB962C8B-B14F-4D97-AF65-F5344CB8AC3E}">
        <p14:creationId xmlns:p14="http://schemas.microsoft.com/office/powerpoint/2010/main" val="656838377"/>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573</TotalTime>
  <Words>993</Words>
  <Application>Microsoft Office PowerPoint</Application>
  <PresentationFormat>On-screen Show (4:3)</PresentationFormat>
  <Paragraphs>321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Raleway</vt:lpstr>
      <vt:lpstr>Office Theme</vt:lpstr>
      <vt:lpstr>Respiratory Hygiene</vt:lpstr>
      <vt:lpstr>Learning Outcomes</vt:lpstr>
      <vt:lpstr>Curriculum Links</vt:lpstr>
      <vt:lpstr>How Harmful Microbes (Germs) Can Make Us Poorly?</vt:lpstr>
      <vt:lpstr>Main Activity:  Snot Runway</vt:lpstr>
      <vt:lpstr>=</vt:lpstr>
      <vt:lpstr>Discussion</vt:lpstr>
      <vt:lpstr>Discussion Points</vt:lpstr>
      <vt:lpstr>Extension Activities</vt:lpstr>
      <vt:lpstr>Super Sneezes Fact Sheet</vt:lpstr>
      <vt:lpstr>Super Sneezes Fascinating Facts</vt:lpstr>
      <vt:lpstr>Super Sneezes Wordsearch </vt:lpstr>
      <vt:lpstr>Wordsearch Answers</vt:lpstr>
      <vt:lpstr>Super Sneezes – Name the Images</vt:lpstr>
      <vt:lpstr>Super Sneezes – Name the Image Answers</vt:lpstr>
      <vt:lpstr>Learning Consolidation</vt:lpstr>
      <vt:lpstr>Create some simple rules or messages to reduce the spread of coughs, colds and flu in your school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58</cp:revision>
  <dcterms:created xsi:type="dcterms:W3CDTF">2022-02-28T09:25:11Z</dcterms:created>
  <dcterms:modified xsi:type="dcterms:W3CDTF">2022-08-18T10:47:43Z</dcterms:modified>
</cp:coreProperties>
</file>