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0287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DF9DBD-CA1E-4E1D-8348-C2361BDB8AEE}" v="4" dt="2023-11-01T12:40:13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0" d="100"/>
          <a:sy n="70" d="100"/>
        </p:scale>
        <p:origin x="2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12479-C3F2-AC5B-6490-CCC91E717A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756150" y="6350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P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80232" y="3081617"/>
            <a:ext cx="5133786" cy="95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 b="1" dirty="0">
                <a:solidFill>
                  <a:srgbClr val="57B950"/>
                </a:solidFill>
                <a:latin typeface="MetaPro-Bold" panose="02000503040000020004" pitchFamily="2" charset="0"/>
              </a:rPr>
              <a:t>Antimicrobial resistance (AMR) leads to: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4583" y="4477187"/>
            <a:ext cx="7831591" cy="1892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2937"/>
              </a:lnSpc>
              <a:buFont typeface="Arial"/>
              <a:buChar char="•"/>
            </a:pPr>
            <a:r>
              <a:rPr lang="en-US" sz="3300" b="1" dirty="0">
                <a:solidFill>
                  <a:srgbClr val="08579F"/>
                </a:solidFill>
                <a:latin typeface="MetaPro-Bold" panose="02000503040000020004" pitchFamily="2" charset="0"/>
              </a:rPr>
              <a:t>antibiotics and other antimicrobials becoming less effective</a:t>
            </a:r>
          </a:p>
          <a:p>
            <a:pPr>
              <a:lnSpc>
                <a:spcPts val="2937"/>
              </a:lnSpc>
            </a:pPr>
            <a:endParaRPr lang="en-US" sz="3300" b="1" dirty="0">
              <a:solidFill>
                <a:srgbClr val="08579F"/>
              </a:solidFill>
              <a:latin typeface="MetaPro-Bold" panose="02000503040000020004" pitchFamily="2" charset="0"/>
            </a:endParaRPr>
          </a:p>
          <a:p>
            <a:pPr marL="712470" lvl="1" indent="-356235">
              <a:lnSpc>
                <a:spcPts val="2937"/>
              </a:lnSpc>
              <a:buFont typeface="Arial"/>
              <a:buChar char="•"/>
            </a:pPr>
            <a:r>
              <a:rPr lang="en-US" sz="3300" b="1" dirty="0">
                <a:solidFill>
                  <a:srgbClr val="08579F"/>
                </a:solidFill>
                <a:latin typeface="MetaPro-Bold" panose="02000503040000020004" pitchFamily="2" charset="0"/>
              </a:rPr>
              <a:t>infections being increasingly difficult or impossible to treat.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0232" y="6701190"/>
            <a:ext cx="7309835" cy="97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7"/>
              </a:lnSpc>
            </a:pPr>
            <a:r>
              <a:rPr lang="en-US" sz="3300" b="1" spc="-9" dirty="0">
                <a:solidFill>
                  <a:srgbClr val="08579F"/>
                </a:solidFill>
                <a:latin typeface="MetaPro-Bold" panose="02000503040000020004" pitchFamily="2" charset="0"/>
              </a:rPr>
              <a:t>For patients, this results in prolonged illness and sometimes death.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4638" y="9443406"/>
            <a:ext cx="57377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-Bold" panose="02000503040000020004" pitchFamily="2" charset="0"/>
              </a:rPr>
              <a:t>Learn more about AMR, its impact on the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-Bold" panose="02000503040000020004" pitchFamily="2" charset="0"/>
              </a:rPr>
              <a:t>human health and what can be done to fight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889" y="3763285"/>
            <a:ext cx="5753485" cy="159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63"/>
              </a:lnSpc>
            </a:pPr>
            <a:r>
              <a:rPr lang="en-US" sz="3300" b="1" dirty="0">
                <a:solidFill>
                  <a:srgbClr val="57B950"/>
                </a:solidFill>
                <a:latin typeface="MetaPro 1"/>
              </a:rPr>
              <a:t>Antimicrobial resistance</a:t>
            </a:r>
          </a:p>
          <a:p>
            <a:pPr>
              <a:lnSpc>
                <a:spcPts val="3663"/>
              </a:lnSpc>
            </a:pPr>
            <a:r>
              <a:rPr lang="en-US" sz="3300" b="1" dirty="0">
                <a:solidFill>
                  <a:srgbClr val="57B950"/>
                </a:solidFill>
                <a:latin typeface="MetaPro 1"/>
              </a:rPr>
              <a:t>(AMR) is a global health threat.</a:t>
            </a:r>
          </a:p>
          <a:p>
            <a:pPr>
              <a:lnSpc>
                <a:spcPts val="1332"/>
              </a:lnSpc>
            </a:pPr>
            <a:endParaRPr lang="en-US" sz="3300" b="1" dirty="0">
              <a:solidFill>
                <a:srgbClr val="57B950"/>
              </a:solidFill>
              <a:latin typeface="MetaPro 1"/>
            </a:endParaRPr>
          </a:p>
          <a:p>
            <a:pPr>
              <a:lnSpc>
                <a:spcPts val="3663"/>
              </a:lnSpc>
            </a:pPr>
            <a:r>
              <a:rPr lang="en-US" sz="3300" b="1" dirty="0">
                <a:solidFill>
                  <a:srgbClr val="57B950"/>
                </a:solidFill>
                <a:latin typeface="MetaPro 1"/>
              </a:rPr>
              <a:t>How did we get here?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38033" y="5819867"/>
            <a:ext cx="7810934" cy="226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2937"/>
              </a:lnSpc>
              <a:buFont typeface="Arial"/>
              <a:buChar char="•"/>
            </a:pPr>
            <a:r>
              <a:rPr lang="en-US" sz="3300" b="1">
                <a:solidFill>
                  <a:srgbClr val="08579F"/>
                </a:solidFill>
                <a:latin typeface="MetaPro 1"/>
              </a:rPr>
              <a:t>Inappropriate and excessive use of antibiotics and other antimicrobials in humans, animals and agriculture.</a:t>
            </a:r>
          </a:p>
          <a:p>
            <a:pPr>
              <a:lnSpc>
                <a:spcPts val="2937"/>
              </a:lnSpc>
            </a:pPr>
            <a:endParaRPr lang="en-US" sz="3300" b="1">
              <a:solidFill>
                <a:srgbClr val="08579F"/>
              </a:solidFill>
              <a:latin typeface="MetaPro 1"/>
            </a:endParaRPr>
          </a:p>
          <a:p>
            <a:pPr marL="712470" lvl="1" indent="-356235">
              <a:lnSpc>
                <a:spcPts val="2937"/>
              </a:lnSpc>
              <a:buFont typeface="Arial"/>
              <a:buChar char="•"/>
            </a:pPr>
            <a:r>
              <a:rPr lang="en-US" sz="3300" b="1">
                <a:solidFill>
                  <a:srgbClr val="08579F"/>
                </a:solidFill>
                <a:latin typeface="MetaPro 1"/>
              </a:rPr>
              <a:t>Poor infection prevention and control (IPC) practices in healthcare settings.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4638" y="9443406"/>
            <a:ext cx="57377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AMR, its impact on the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human health and what can be done to fight it!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0695" y="2991719"/>
            <a:ext cx="7668084" cy="1792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1"/>
              </a:lnSpc>
            </a:pPr>
            <a:r>
              <a:rPr lang="en-US" sz="3190" b="1" spc="-9" dirty="0">
                <a:solidFill>
                  <a:srgbClr val="08579F"/>
                </a:solidFill>
                <a:latin typeface="MetaPro 1"/>
              </a:rPr>
              <a:t>Antimicrobial resistance (AMR) threatens humans, animals and the environment, as bacteria and other microorganisms can spread within and between all sectors.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0695" y="5181600"/>
            <a:ext cx="8061166" cy="1509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7"/>
              </a:lnSpc>
            </a:pPr>
            <a:r>
              <a:rPr lang="en-US" sz="3475" b="1">
                <a:solidFill>
                  <a:srgbClr val="57B950"/>
                </a:solidFill>
                <a:latin typeface="MetaPro 1"/>
              </a:rPr>
              <a:t>This is why AMR requires integrated interventions from multiple sectors, known as the One Health approach.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4638" y="9443406"/>
            <a:ext cx="57377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AMR, its impact on the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human health and what can be done to fight it!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26821" y="3708335"/>
            <a:ext cx="7493773" cy="162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798" b="1" spc="-11" dirty="0">
                <a:solidFill>
                  <a:srgbClr val="08579F"/>
                </a:solidFill>
                <a:latin typeface="MetaPro 1"/>
              </a:rPr>
              <a:t>Urgent actions need to be taken</a:t>
            </a:r>
          </a:p>
          <a:p>
            <a:pPr>
              <a:lnSpc>
                <a:spcPts val="4215"/>
              </a:lnSpc>
            </a:pPr>
            <a:r>
              <a:rPr lang="en-US" sz="3798" b="1" spc="-11" dirty="0">
                <a:solidFill>
                  <a:srgbClr val="08579F"/>
                </a:solidFill>
                <a:latin typeface="MetaPro 1"/>
              </a:rPr>
              <a:t>to address antimicrobial resistance (AMR) to avoid: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6250" y="5572853"/>
            <a:ext cx="8577084" cy="198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9129" lvl="1" indent="-369565">
              <a:lnSpc>
                <a:spcPts val="3937"/>
              </a:lnSpc>
              <a:buFont typeface="Arial"/>
              <a:buChar char="•"/>
            </a:pPr>
            <a:r>
              <a:rPr lang="en-US" sz="3423" b="1">
                <a:solidFill>
                  <a:srgbClr val="4CB748"/>
                </a:solidFill>
                <a:latin typeface="MetaPro 1"/>
              </a:rPr>
              <a:t>prolonged or untreatable infections,</a:t>
            </a:r>
          </a:p>
          <a:p>
            <a:pPr marL="739129" lvl="1" indent="-369565">
              <a:lnSpc>
                <a:spcPts val="3937"/>
              </a:lnSpc>
              <a:buFont typeface="Arial"/>
              <a:buChar char="•"/>
            </a:pPr>
            <a:r>
              <a:rPr lang="en-US" sz="3423" b="1">
                <a:solidFill>
                  <a:srgbClr val="4CB748"/>
                </a:solidFill>
                <a:latin typeface="MetaPro 1"/>
              </a:rPr>
              <a:t>increased death rates,</a:t>
            </a:r>
          </a:p>
          <a:p>
            <a:pPr marL="739129" lvl="1" indent="-369565">
              <a:lnSpc>
                <a:spcPts val="3937"/>
              </a:lnSpc>
              <a:buFont typeface="Arial"/>
              <a:buChar char="•"/>
            </a:pPr>
            <a:r>
              <a:rPr lang="en-US" sz="3423" b="1">
                <a:solidFill>
                  <a:srgbClr val="4CB748"/>
                </a:solidFill>
                <a:latin typeface="MetaPro 1"/>
              </a:rPr>
              <a:t>increased burden on healthcare systems,</a:t>
            </a:r>
          </a:p>
          <a:p>
            <a:pPr marL="739129" lvl="1" indent="-369565">
              <a:lnSpc>
                <a:spcPts val="3937"/>
              </a:lnSpc>
              <a:buFont typeface="Arial"/>
              <a:buChar char="•"/>
            </a:pPr>
            <a:r>
              <a:rPr lang="en-US" sz="3423" b="1">
                <a:solidFill>
                  <a:srgbClr val="4CB748"/>
                </a:solidFill>
                <a:latin typeface="MetaPro 1"/>
              </a:rPr>
              <a:t>increased economic burden.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74638" y="9443406"/>
            <a:ext cx="57377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AMR, its impact on the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human health and what can be done to fight it!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>
            <a:off x="2000937" y="9484720"/>
            <a:ext cx="62851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 dirty="0">
                <a:solidFill>
                  <a:srgbClr val="FFFFFF"/>
                </a:solidFill>
                <a:latin typeface="MetaPro 1"/>
              </a:rPr>
              <a:t>There are recommended AMR targets for each EU Member State. Find out how your country is doing!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4280" y="3280667"/>
            <a:ext cx="8963803" cy="7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Reduce by 20% the total consumption of antibiotics</a:t>
            </a:r>
          </a:p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in humans.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4281" y="4429125"/>
            <a:ext cx="8963803" cy="7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en-US" sz="2500" b="1">
                <a:solidFill>
                  <a:srgbClr val="FFFFFF"/>
                </a:solidFill>
                <a:latin typeface="MetaPro 1"/>
              </a:rPr>
              <a:t>At least 65% of the total consumption of antibiotics</a:t>
            </a:r>
          </a:p>
          <a:p>
            <a:pPr>
              <a:lnSpc>
                <a:spcPts val="2775"/>
              </a:lnSpc>
            </a:pPr>
            <a:r>
              <a:rPr lang="en-US" sz="2500" b="1">
                <a:solidFill>
                  <a:srgbClr val="FFFFFF"/>
                </a:solidFill>
                <a:latin typeface="MetaPro 1"/>
              </a:rPr>
              <a:t>in humans belongs to the ‘Access’ group of antibiotics.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4281" y="5657850"/>
            <a:ext cx="89638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Reduce by 15% the total incidence of bloodstream infections</a:t>
            </a:r>
          </a:p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with meticillin-resistant MRSA </a:t>
            </a:r>
            <a:r>
              <a:rPr lang="en-US" sz="2500" i="1" dirty="0">
                <a:solidFill>
                  <a:srgbClr val="FFFFFF"/>
                </a:solidFill>
                <a:latin typeface="MetaPro 2"/>
              </a:rPr>
              <a:t>Staphylococcus aureus.</a:t>
            </a:r>
            <a:r>
              <a:rPr lang="en-US" sz="2500" b="1" dirty="0">
                <a:solidFill>
                  <a:srgbClr val="FFFFFF"/>
                </a:solidFill>
                <a:latin typeface="MetaPro 1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4281" y="6872533"/>
            <a:ext cx="89638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Reduce by 10% the total incidence of bloodstream infections with third-generations cephalosporin-resistant</a:t>
            </a:r>
            <a:r>
              <a:rPr lang="en-US" sz="2500" i="1" dirty="0">
                <a:solidFill>
                  <a:srgbClr val="FFFFFF"/>
                </a:solidFill>
                <a:latin typeface="MetaPro 2"/>
              </a:rPr>
              <a:t> Escherichia coli.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04281" y="8106021"/>
            <a:ext cx="89638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Reduce by 5% the total incidence of bloodstream infections</a:t>
            </a:r>
          </a:p>
          <a:p>
            <a:pPr>
              <a:lnSpc>
                <a:spcPts val="2775"/>
              </a:lnSpc>
            </a:pPr>
            <a:r>
              <a:rPr lang="en-US" sz="2500" b="1" dirty="0">
                <a:solidFill>
                  <a:srgbClr val="FFFFFF"/>
                </a:solidFill>
                <a:latin typeface="MetaPro 1"/>
              </a:rPr>
              <a:t>with carbapenem-resistant </a:t>
            </a:r>
            <a:r>
              <a:rPr lang="en-US" sz="2500" i="1" dirty="0">
                <a:solidFill>
                  <a:srgbClr val="FFFFFF"/>
                </a:solidFill>
                <a:latin typeface="MetaPro 2"/>
              </a:rPr>
              <a:t>Klebsiella pneumoniae.</a:t>
            </a:r>
            <a:r>
              <a:rPr lang="en-US" sz="2500" b="1" dirty="0">
                <a:solidFill>
                  <a:srgbClr val="FFFFFF"/>
                </a:solidFill>
                <a:latin typeface="MetaPro 1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614" y="1714971"/>
            <a:ext cx="7493773" cy="108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798" b="1" spc="-11" dirty="0">
                <a:solidFill>
                  <a:srgbClr val="FFFFFF"/>
                </a:solidFill>
                <a:latin typeface="MetaPro 1"/>
              </a:rPr>
              <a:t>EU ANTIMICROBIAL RESISTANCE</a:t>
            </a:r>
          </a:p>
          <a:p>
            <a:pPr algn="ctr">
              <a:lnSpc>
                <a:spcPts val="4215"/>
              </a:lnSpc>
            </a:pPr>
            <a:r>
              <a:rPr lang="en-US" sz="3798" b="1" spc="-11" dirty="0">
                <a:solidFill>
                  <a:srgbClr val="FFFFFF"/>
                </a:solidFill>
                <a:latin typeface="MetaPro 1"/>
              </a:rPr>
              <a:t>(AMR) TARGETS BY 2030: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74638" y="9443406"/>
            <a:ext cx="5737725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AMR, its impact on the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human health and what can be done to fight it!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408814"/>
            <a:ext cx="8660872" cy="162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798" b="1" spc="-11" dirty="0">
                <a:solidFill>
                  <a:srgbClr val="08579F"/>
                </a:solidFill>
                <a:latin typeface="MetaPro 1"/>
              </a:rPr>
              <a:t>Antimicrobial resistance (AMR) is a global public health threat. To fight AMR, countries must: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1427" y="5249193"/>
            <a:ext cx="9155419" cy="347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362" lvl="1" indent="-279181">
              <a:lnSpc>
                <a:spcPts val="3439"/>
              </a:lnSpc>
              <a:buFont typeface="Arial"/>
              <a:buChar char="•"/>
            </a:pPr>
            <a:r>
              <a:rPr lang="en-US" sz="2586" b="1">
                <a:solidFill>
                  <a:srgbClr val="4CB748"/>
                </a:solidFill>
                <a:latin typeface="MetaPro 1"/>
              </a:rPr>
              <a:t>Ensure measures to support the prudent use of antimicrobials in healthcare settings, long-term care facilities, and community</a:t>
            </a:r>
          </a:p>
          <a:p>
            <a:pPr marL="558362" lvl="1" indent="-279181">
              <a:lnSpc>
                <a:spcPts val="3439"/>
              </a:lnSpc>
              <a:buFont typeface="Arial"/>
              <a:buChar char="•"/>
            </a:pPr>
            <a:r>
              <a:rPr lang="en-US" sz="2586" b="1">
                <a:solidFill>
                  <a:srgbClr val="4CB748"/>
                </a:solidFill>
                <a:latin typeface="MetaPro 1"/>
              </a:rPr>
              <a:t>Strengthen infection prevention and control (IPC) in healthcare settings and long-term care facilities</a:t>
            </a:r>
          </a:p>
          <a:p>
            <a:pPr marL="558362" lvl="1" indent="-279181">
              <a:lnSpc>
                <a:spcPts val="3439"/>
              </a:lnSpc>
              <a:buFont typeface="Arial"/>
              <a:buChar char="•"/>
            </a:pPr>
            <a:r>
              <a:rPr lang="en-US" sz="2586" b="1">
                <a:solidFill>
                  <a:srgbClr val="4CB748"/>
                </a:solidFill>
                <a:latin typeface="MetaPro 1"/>
              </a:rPr>
              <a:t>Promote IPC measures and policies in communities</a:t>
            </a:r>
          </a:p>
          <a:p>
            <a:pPr marL="558362" lvl="1" indent="-279181">
              <a:lnSpc>
                <a:spcPts val="3439"/>
              </a:lnSpc>
              <a:buFont typeface="Arial"/>
              <a:buChar char="•"/>
            </a:pPr>
            <a:r>
              <a:rPr lang="en-US" sz="2586" b="1">
                <a:solidFill>
                  <a:srgbClr val="4CB748"/>
                </a:solidFill>
                <a:latin typeface="MetaPro 1"/>
              </a:rPr>
              <a:t>Promote the development of and accessibility to novel antimicrobials and alternatives to antimicrobials.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9443406"/>
            <a:ext cx="10287000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how infection prevention and control practices in healthcare settings can reduce the number of healthcare-associated infections!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1521" y="3893182"/>
            <a:ext cx="9253934" cy="232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4"/>
              </a:lnSpc>
            </a:pPr>
            <a:r>
              <a:rPr lang="en-US" sz="4058" b="1" spc="-12" dirty="0">
                <a:solidFill>
                  <a:srgbClr val="08579F"/>
                </a:solidFill>
                <a:latin typeface="MetaPro 1"/>
              </a:rPr>
              <a:t>In hospitals alone, healthcare-associated infections cause more deaths in Europe than any other infectious disease under surveillance at ECDC.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23989" y="9422750"/>
            <a:ext cx="9239023" cy="625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the benefits of vaccination on: vaccination-info.europa.eu</a:t>
            </a:r>
          </a:p>
          <a:p>
            <a:pPr algn="ctr">
              <a:lnSpc>
                <a:spcPts val="2441"/>
              </a:lnSpc>
            </a:pPr>
            <a:r>
              <a:rPr lang="en-US" sz="2199" b="1">
                <a:solidFill>
                  <a:srgbClr val="FFFFFF"/>
                </a:solidFill>
                <a:latin typeface="MetaPro 1"/>
              </a:rPr>
              <a:t>Learn more about AMR and how to fight it.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57173"/>
            <a:ext cx="8229600" cy="32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2"/>
              </a:lnSpc>
            </a:pPr>
            <a:r>
              <a:rPr lang="en-US" sz="3200" b="1" spc="-9" dirty="0">
                <a:solidFill>
                  <a:srgbClr val="08579F"/>
                </a:solidFill>
                <a:latin typeface="MetaPro 1"/>
              </a:rPr>
              <a:t>Vaccines play an important role in the fight against antimicrobial resistance (AMR).</a:t>
            </a:r>
          </a:p>
          <a:p>
            <a:pPr>
              <a:lnSpc>
                <a:spcPts val="3330"/>
              </a:lnSpc>
            </a:pPr>
            <a:endParaRPr lang="en-US" sz="3200" b="1" spc="-9" dirty="0">
              <a:solidFill>
                <a:srgbClr val="08579F"/>
              </a:solidFill>
              <a:latin typeface="MetaPro 1"/>
            </a:endParaRPr>
          </a:p>
          <a:p>
            <a:pPr>
              <a:lnSpc>
                <a:spcPts val="3552"/>
              </a:lnSpc>
            </a:pPr>
            <a:r>
              <a:rPr lang="en-US" sz="3200" b="1" spc="-9" dirty="0">
                <a:solidFill>
                  <a:srgbClr val="08579F"/>
                </a:solidFill>
                <a:latin typeface="MetaPro 1"/>
              </a:rPr>
              <a:t>By stopping the spread of infections, they help to reduce the number of antibiotic prescriptions - meaning bacteria develop less resistance to antibiotics.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827486"/>
            <a:ext cx="8229600" cy="1392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52"/>
              </a:lnSpc>
            </a:pPr>
            <a:r>
              <a:rPr lang="en-US" sz="3200" b="1" spc="-9">
                <a:solidFill>
                  <a:srgbClr val="4CB748"/>
                </a:solidFill>
                <a:latin typeface="MetaPro 1"/>
              </a:rPr>
              <a:t>Help keep our antibiotics working by</a:t>
            </a:r>
          </a:p>
          <a:p>
            <a:pPr>
              <a:lnSpc>
                <a:spcPts val="3552"/>
              </a:lnSpc>
            </a:pPr>
            <a:r>
              <a:rPr lang="en-US" sz="3200" b="1" spc="-9">
                <a:solidFill>
                  <a:srgbClr val="4CB748"/>
                </a:solidFill>
                <a:latin typeface="MetaPro 1"/>
              </a:rPr>
              <a:t>making sure that you and your family are</a:t>
            </a:r>
          </a:p>
          <a:p>
            <a:pPr>
              <a:lnSpc>
                <a:spcPts val="3552"/>
              </a:lnSpc>
            </a:pPr>
            <a:r>
              <a:rPr lang="en-US" sz="3200" b="1" spc="-9">
                <a:solidFill>
                  <a:srgbClr val="4CB748"/>
                </a:solidFill>
                <a:latin typeface="MetaPro 1"/>
              </a:rPr>
              <a:t>up to date on your vaccinations!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D3B6B1EA02B71F4D87658D2F0F66AE6A" ma:contentTypeVersion="152" ma:contentTypeDescription="Create a new document." ma:contentTypeScope="" ma:versionID="9fe88f669c35f95b7b7f43f719159981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a4eb6d0c-4d9f-43dd-94e5-954b3aecc36c" targetNamespace="http://schemas.microsoft.com/office/2006/metadata/properties" ma:root="true" ma:fieldsID="81f07e2f85b201c7808996a23ca2700b" ns2:_="" ns3:_="" ns4:_="" ns5:_="">
    <xsd:import namespace="4240f11c-4df2-4a37-9be1-bdf0d4dfc218"/>
    <xsd:import namespace="fe73b3f6-a427-4a99-886e-da32c6de835d"/>
    <xsd:import namespace="ad844e80-7513-4d59-8106-40a8f6a315d3"/>
    <xsd:import namespace="a4eb6d0c-4d9f-43dd-94e5-954b3aecc36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662;#Communication|78eb7c99-aa5a-4fcf-ac48-9d35a30afe6d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b8dde0-a79d-417b-84c2-a70d3916e53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db8dde0-a79d-417b-84c2-a70d3916e53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indexed="tru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b6d0c-4d9f-43dd-94e5-954b3aecc36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6da40654-d6fe-4c3b-b33d-4ae66d383867</TermId>
        </TermInfo>
      </Terms>
    </c67668d6730c4bc2a26c654fc875ab99>
    <TaxCatchAll xmlns="fe73b3f6-a427-4a99-886e-da32c6de835d">
      <Value>432</Value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IORGCOM-758100987-23327</_dlc_DocId>
    <_dlc_DocIdUrl xmlns="ad844e80-7513-4d59-8106-40a8f6a315d3">
      <Url>https://ecdc365.sharepoint.com/teams/iorg_dir_com/_layouts/15/DocIdRedir.aspx?ID=IORGCOM-758100987-23327</Url>
      <Description>IORGCOM-758100987-23327</Description>
    </_dlc_DocIdUrl>
  </documentManagement>
</p:properties>
</file>

<file path=customXml/itemProps1.xml><?xml version="1.0" encoding="utf-8"?>
<ds:datastoreItem xmlns:ds="http://schemas.openxmlformats.org/officeDocument/2006/customXml" ds:itemID="{80C96586-39A1-4CFA-9B99-E0B913F5D20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6060DE5-6BF5-42F1-B227-F276A7104EC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FC533B4-B647-4BC9-999D-E58DA82BFD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F834EC-0737-484E-A2BD-02557678F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ad844e80-7513-4d59-8106-40a8f6a315d3"/>
    <ds:schemaRef ds:uri="a4eb6d0c-4d9f-43dd-94e5-954b3aecc3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252FAC72-5C81-4B34-B64C-13CB66419FEE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a4eb6d0c-4d9f-43dd-94e5-954b3aecc36c"/>
    <ds:schemaRef ds:uri="http://www.w3.org/XML/1998/namespace"/>
    <ds:schemaRef ds:uri="http://schemas.microsoft.com/office/infopath/2007/PartnerControls"/>
    <ds:schemaRef ds:uri="4240f11c-4df2-4a37-9be1-bdf0d4dfc218"/>
    <ds:schemaRef ds:uri="http://schemas.openxmlformats.org/package/2006/metadata/core-properties"/>
    <ds:schemaRef ds:uri="ad844e80-7513-4d59-8106-40a8f6a315d3"/>
    <ds:schemaRef ds:uri="fe73b3f6-a427-4a99-886e-da32c6de835d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570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EAAD 2023 Social Media Tiles</dc:title>
  <cp:lastModifiedBy>Catalin Bercaru</cp:lastModifiedBy>
  <cp:revision>3</cp:revision>
  <dcterms:created xsi:type="dcterms:W3CDTF">2006-08-16T00:00:00Z</dcterms:created>
  <dcterms:modified xsi:type="dcterms:W3CDTF">2023-11-13T16:49:27Z</dcterms:modified>
  <dc:identifier>DAFy2e5aueA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ECDC NORMAL</vt:lpwstr>
  </property>
  <property fmtid="{D5CDD505-2E9C-101B-9397-08002B2CF9AE}" pid="4" name="ContentTypeId">
    <vt:lpwstr>0x010100EE95EE7DB3A482488E68FA4A7091999F00D3B6B1EA02B71F4D87658D2F0F66AE6A</vt:lpwstr>
  </property>
  <property fmtid="{D5CDD505-2E9C-101B-9397-08002B2CF9AE}" pid="5" name="TaxKeyword">
    <vt:lpwstr/>
  </property>
  <property fmtid="{D5CDD505-2E9C-101B-9397-08002B2CF9AE}" pid="6" name="ECMX_ENTITY">
    <vt:lpwstr>3;#ECDC|931345c4-86d9-4b39-a79a-5a8b0b90257f</vt:lpwstr>
  </property>
  <property fmtid="{D5CDD505-2E9C-101B-9397-08002B2CF9AE}" pid="7" name="MediaServiceImageTags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lcf76f155ced4ddcb4097134ff3c332f">
    <vt:lpwstr/>
  </property>
  <property fmtid="{D5CDD505-2E9C-101B-9397-08002B2CF9AE}" pid="10" name="ECMX_DISEASEPATHOGEN">
    <vt:lpwstr/>
  </property>
  <property fmtid="{D5CDD505-2E9C-101B-9397-08002B2CF9AE}" pid="11" name="ECMX_DOCUMENTTYPE">
    <vt:lpwstr/>
  </property>
  <property fmtid="{D5CDD505-2E9C-101B-9397-08002B2CF9AE}" pid="12" name="ECMX_CATEGORYLABEL">
    <vt:lpwstr>432;#Internal Communications|6da40654-d6fe-4c3b-b33d-4ae66d383867</vt:lpwstr>
  </property>
  <property fmtid="{D5CDD505-2E9C-101B-9397-08002B2CF9AE}" pid="13" name="ECMX_DOCUMENTSTATUS">
    <vt:lpwstr>1;#Draft|bed60e9a-f1b8-4691-a7e2-534f78067ff3</vt:lpwstr>
  </property>
  <property fmtid="{D5CDD505-2E9C-101B-9397-08002B2CF9AE}" pid="14" name="_dlc_DocIdItemGuid">
    <vt:lpwstr>c1dc3365-7808-4a56-bdfc-0f57b768e0fe</vt:lpwstr>
  </property>
</Properties>
</file>