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5" r:id="rId4"/>
    <p:sldMasterId id="2147483689" r:id="rId5"/>
  </p:sldMasterIdLst>
  <p:notesMasterIdLst>
    <p:notesMasterId r:id="rId28"/>
  </p:notesMasterIdLst>
  <p:sldIdLst>
    <p:sldId id="261" r:id="rId6"/>
    <p:sldId id="272" r:id="rId7"/>
    <p:sldId id="384" r:id="rId8"/>
    <p:sldId id="385" r:id="rId9"/>
    <p:sldId id="349" r:id="rId10"/>
    <p:sldId id="345" r:id="rId11"/>
    <p:sldId id="2449" r:id="rId12"/>
    <p:sldId id="386" r:id="rId13"/>
    <p:sldId id="388" r:id="rId14"/>
    <p:sldId id="387" r:id="rId15"/>
    <p:sldId id="372" r:id="rId16"/>
    <p:sldId id="291" r:id="rId17"/>
    <p:sldId id="2436" r:id="rId18"/>
    <p:sldId id="389" r:id="rId19"/>
    <p:sldId id="2444" r:id="rId20"/>
    <p:sldId id="2450" r:id="rId21"/>
    <p:sldId id="354" r:id="rId22"/>
    <p:sldId id="2446" r:id="rId23"/>
    <p:sldId id="362" r:id="rId24"/>
    <p:sldId id="2447" r:id="rId25"/>
    <p:sldId id="2448" r:id="rId26"/>
    <p:sldId id="283" r:id="rId27"/>
  </p:sldIdLst>
  <p:sldSz cx="12192000" cy="6870700"/>
  <p:notesSz cx="6870700" cy="12192000"/>
  <p:defaultTextStyle>
    <a:defPPr>
      <a:defRPr kern="0"/>
    </a:defPPr>
  </p:defaultTextStyle>
  <p:extLst>
    <p:ext uri="{EFAFB233-063F-42B5-8137-9DF3F51BA10A}">
      <p15:sldGuideLst xmlns:p15="http://schemas.microsoft.com/office/powerpoint/2012/main">
        <p15:guide id="1" orient="horz" pos="2884" userDrawn="1">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 id="{E9715D8D-6961-5BC1-F671-948996BFE6F1}" name="Monica Zabala Utrillas" initials="MZU" userId="S::MZABALA@aenor.com::d2bf3cba-a650-4e0c-9b0d-61a84d2d83d5" providerId="AD"/>
  <p188:author id="{95D854A1-7B95-F89F-8A0F-1160B2213964}" name="GORANOV Luben (SANTE)" initials="EC" userId="GORANOV Luben (SANTE)" providerId="None"/>
  <p188:author id="{284C46AC-8E6C-4302-700A-3579145EC755}" name="Andrea Castro Troya" initials="AC" userId="S::acastro@aenor.com::58fec591-b333-4c59-a2df-1c57e39d42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nica Zabala Utrillas" initials="MZU" lastIdx="1" clrIdx="0">
    <p:extLst>
      <p:ext uri="{19B8F6BF-5375-455C-9EA6-DF929625EA0E}">
        <p15:presenceInfo xmlns:p15="http://schemas.microsoft.com/office/powerpoint/2012/main" userId="S::MZABALA@aenor.com::d2bf3cba-a650-4e0c-9b0d-61a84d2d83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9999FF"/>
    <a:srgbClr val="009999"/>
    <a:srgbClr val="003399"/>
    <a:srgbClr val="2C7470"/>
    <a:srgbClr val="ECEBEB"/>
    <a:srgbClr val="6BB188"/>
    <a:srgbClr val="0066FF"/>
    <a:srgbClr val="33CC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92A921-A3D9-4441-A6CF-5D71707DA82B}" v="3" dt="2025-02-11T08:01:37.02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82" autoAdjust="0"/>
    <p:restoredTop sz="96187" autoAdjust="0"/>
  </p:normalViewPr>
  <p:slideViewPr>
    <p:cSldViewPr>
      <p:cViewPr varScale="1">
        <p:scale>
          <a:sx n="95" d="100"/>
          <a:sy n="95" d="100"/>
        </p:scale>
        <p:origin x="96" y="168"/>
      </p:cViewPr>
      <p:guideLst>
        <p:guide orient="horz" pos="2884"/>
        <p:guide pos="216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10512"/>
    </p:cViewPr>
  </p:sorterViewPr>
  <p:notesViewPr>
    <p:cSldViewPr>
      <p:cViewPr varScale="1">
        <p:scale>
          <a:sx n="36" d="100"/>
          <a:sy n="36" d="100"/>
        </p:scale>
        <p:origin x="2952"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Castro Troya" userId="58fec591-b333-4c59-a2df-1c57e39d4266" providerId="ADAL" clId="{6F92A921-A3D9-4441-A6CF-5D71707DA82B}"/>
    <pc:docChg chg="undo custSel modSld">
      <pc:chgData name="Andrea Castro Troya" userId="58fec591-b333-4c59-a2df-1c57e39d4266" providerId="ADAL" clId="{6F92A921-A3D9-4441-A6CF-5D71707DA82B}" dt="2025-02-11T08:01:46.871" v="31" actId="1076"/>
      <pc:docMkLst>
        <pc:docMk/>
      </pc:docMkLst>
      <pc:sldChg chg="addSp modSp mod">
        <pc:chgData name="Andrea Castro Troya" userId="58fec591-b333-4c59-a2df-1c57e39d4266" providerId="ADAL" clId="{6F92A921-A3D9-4441-A6CF-5D71707DA82B}" dt="2025-02-11T08:01:05.522" v="27" actId="1076"/>
        <pc:sldMkLst>
          <pc:docMk/>
          <pc:sldMk cId="3482017615" sldId="386"/>
        </pc:sldMkLst>
        <pc:spChg chg="add mod">
          <ac:chgData name="Andrea Castro Troya" userId="58fec591-b333-4c59-a2df-1c57e39d4266" providerId="ADAL" clId="{6F92A921-A3D9-4441-A6CF-5D71707DA82B}" dt="2025-02-11T07:59:46.287" v="11"/>
          <ac:spMkLst>
            <pc:docMk/>
            <pc:sldMk cId="3482017615" sldId="386"/>
            <ac:spMk id="2" creationId="{D678665F-64B8-BE84-D381-F05357811923}"/>
          </ac:spMkLst>
        </pc:spChg>
        <pc:spChg chg="add mod">
          <ac:chgData name="Andrea Castro Troya" userId="58fec591-b333-4c59-a2df-1c57e39d4266" providerId="ADAL" clId="{6F92A921-A3D9-4441-A6CF-5D71707DA82B}" dt="2025-02-11T08:01:05.522" v="27" actId="1076"/>
          <ac:spMkLst>
            <pc:docMk/>
            <pc:sldMk cId="3482017615" sldId="386"/>
            <ac:spMk id="3" creationId="{B85D225E-02C5-85CA-CCDE-EC41A56C7F72}"/>
          </ac:spMkLst>
        </pc:spChg>
      </pc:sldChg>
      <pc:sldChg chg="addSp modSp mod">
        <pc:chgData name="Andrea Castro Troya" userId="58fec591-b333-4c59-a2df-1c57e39d4266" providerId="ADAL" clId="{6F92A921-A3D9-4441-A6CF-5D71707DA82B}" dt="2025-02-11T08:01:46.871" v="31" actId="1076"/>
        <pc:sldMkLst>
          <pc:docMk/>
          <pc:sldMk cId="878819919" sldId="387"/>
        </pc:sldMkLst>
        <pc:spChg chg="add mod">
          <ac:chgData name="Andrea Castro Troya" userId="58fec591-b333-4c59-a2df-1c57e39d4266" providerId="ADAL" clId="{6F92A921-A3D9-4441-A6CF-5D71707DA82B}" dt="2025-02-11T08:01:46.871" v="31" actId="1076"/>
          <ac:spMkLst>
            <pc:docMk/>
            <pc:sldMk cId="878819919" sldId="387"/>
            <ac:spMk id="2" creationId="{9016C48C-1A8F-D4A8-B7E1-FB4674AAB31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mzabala\AppData\Roaming\Microsoft\Excel\Gr&#225;fico%20objetivo%202023%20(version%201).xlsb"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EC Square Sans Pro" panose="020B0506040000020004" pitchFamily="34" charset="0"/>
                <a:ea typeface="+mn-ea"/>
                <a:cs typeface="+mn-cs"/>
              </a:defRPr>
            </a:pPr>
            <a:r>
              <a:rPr lang="en-GB" sz="2000" dirty="0"/>
              <a:t>Estimated median number of infections, all types</a:t>
            </a:r>
          </a:p>
        </c:rich>
      </c:tx>
      <c:layout>
        <c:manualLayout>
          <c:xMode val="edge"/>
          <c:yMode val="edge"/>
          <c:x val="0.12996376811594201"/>
          <c:y val="1.6949152542372881E-2"/>
        </c:manualLayout>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EC Square Sans Pro" panose="020B0506040000020004" pitchFamily="34" charset="0"/>
              <a:ea typeface="+mn-ea"/>
              <a:cs typeface="+mn-cs"/>
            </a:defRPr>
          </a:pPr>
          <a:endParaRPr lang="es-ES"/>
        </a:p>
      </c:txPr>
    </c:title>
    <c:autoTitleDeleted val="0"/>
    <c:plotArea>
      <c:layout/>
      <c:barChart>
        <c:barDir val="col"/>
        <c:grouping val="clustered"/>
        <c:varyColors val="0"/>
        <c:ser>
          <c:idx val="0"/>
          <c:order val="0"/>
          <c:tx>
            <c:strRef>
              <c:f>Hoja3!$C$18</c:f>
              <c:strCache>
                <c:ptCount val="1"/>
                <c:pt idx="0">
                  <c:v>Estimated median numbre of infections, all types</c:v>
                </c:pt>
              </c:strCache>
            </c:strRef>
          </c:tx>
          <c:spPr>
            <a:solidFill>
              <a:srgbClr val="2C7470"/>
            </a:soli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2C747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BB22-473A-8E05-CA03EAFDDD2E}"/>
              </c:ext>
            </c:extLst>
          </c:dPt>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EC Square Sans Pro" panose="020B0506040000020004" pitchFamily="34" charset="0"/>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Hoja3!$B$19:$B$23</c:f>
              <c:numCache>
                <c:formatCode>General</c:formatCode>
                <c:ptCount val="5"/>
                <c:pt idx="0">
                  <c:v>2016</c:v>
                </c:pt>
                <c:pt idx="1">
                  <c:v>2017</c:v>
                </c:pt>
                <c:pt idx="2">
                  <c:v>2018</c:v>
                </c:pt>
                <c:pt idx="3">
                  <c:v>2019</c:v>
                </c:pt>
                <c:pt idx="4">
                  <c:v>2020</c:v>
                </c:pt>
              </c:numCache>
            </c:numRef>
          </c:cat>
          <c:val>
            <c:numRef>
              <c:f>Hoja3!$C$19:$C$23</c:f>
              <c:numCache>
                <c:formatCode>#,##0</c:formatCode>
                <c:ptCount val="5"/>
                <c:pt idx="0">
                  <c:v>685433</c:v>
                </c:pt>
                <c:pt idx="1">
                  <c:v>701816</c:v>
                </c:pt>
                <c:pt idx="2">
                  <c:v>822075</c:v>
                </c:pt>
                <c:pt idx="3">
                  <c:v>865767</c:v>
                </c:pt>
                <c:pt idx="4">
                  <c:v>801517</c:v>
                </c:pt>
              </c:numCache>
            </c:numRef>
          </c:val>
          <c:extLst>
            <c:ext xmlns:c16="http://schemas.microsoft.com/office/drawing/2014/chart" uri="{C3380CC4-5D6E-409C-BE32-E72D297353CC}">
              <c16:uniqueId val="{00000002-BB22-473A-8E05-CA03EAFDDD2E}"/>
            </c:ext>
          </c:extLst>
        </c:ser>
        <c:dLbls>
          <c:showLegendKey val="0"/>
          <c:showVal val="1"/>
          <c:showCatName val="0"/>
          <c:showSerName val="0"/>
          <c:showPercent val="0"/>
          <c:showBubbleSize val="0"/>
        </c:dLbls>
        <c:gapWidth val="150"/>
        <c:overlap val="-25"/>
        <c:axId val="1014738271"/>
        <c:axId val="1014758239"/>
      </c:barChart>
      <c:catAx>
        <c:axId val="101473827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effectLst/>
                <a:latin typeface="EC Square Sans Pro" panose="020B0506040000020004" pitchFamily="34" charset="0"/>
                <a:ea typeface="+mn-ea"/>
                <a:cs typeface="+mn-cs"/>
              </a:defRPr>
            </a:pPr>
            <a:endParaRPr lang="es-ES"/>
          </a:p>
        </c:txPr>
        <c:crossAx val="1014758239"/>
        <c:crosses val="autoZero"/>
        <c:auto val="1"/>
        <c:lblAlgn val="ctr"/>
        <c:lblOffset val="100"/>
        <c:noMultiLvlLbl val="0"/>
      </c:catAx>
      <c:valAx>
        <c:axId val="1014758239"/>
        <c:scaling>
          <c:orientation val="minMax"/>
        </c:scaling>
        <c:delete val="1"/>
        <c:axPos val="l"/>
        <c:numFmt formatCode="#,##0" sourceLinked="1"/>
        <c:majorTickMark val="none"/>
        <c:minorTickMark val="none"/>
        <c:tickLblPos val="nextTo"/>
        <c:crossAx val="1014738271"/>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latin typeface="EC Square Sans Pro" panose="020B0506040000020004" pitchFamily="34" charset="0"/>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7303" cy="611291"/>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91608" y="0"/>
            <a:ext cx="2977303" cy="611291"/>
          </a:xfrm>
          <a:prstGeom prst="rect">
            <a:avLst/>
          </a:prstGeom>
        </p:spPr>
        <p:txBody>
          <a:bodyPr vert="horz" lIns="91440" tIns="45720" rIns="91440" bIns="45720" rtlCol="0"/>
          <a:lstStyle>
            <a:lvl1pPr algn="r">
              <a:defRPr sz="1200"/>
            </a:lvl1pPr>
          </a:lstStyle>
          <a:p>
            <a:fld id="{ECDD6750-F9E3-4DA1-BD9B-5E78D7093E59}" type="datetimeFigureOut">
              <a:rPr lang="en-GB" smtClean="0"/>
              <a:t>11/02/2025</a:t>
            </a:fld>
            <a:endParaRPr lang="en-GB"/>
          </a:p>
        </p:txBody>
      </p:sp>
      <p:sp>
        <p:nvSpPr>
          <p:cNvPr id="4" name="Marcador de imagen de diapositiva 3"/>
          <p:cNvSpPr>
            <a:spLocks noGrp="1" noRot="1" noChangeAspect="1"/>
          </p:cNvSpPr>
          <p:nvPr>
            <p:ph type="sldImg" idx="2"/>
          </p:nvPr>
        </p:nvSpPr>
        <p:spPr>
          <a:xfrm>
            <a:off x="-215900" y="1524000"/>
            <a:ext cx="7302500" cy="4116388"/>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7070" y="5867824"/>
            <a:ext cx="5496560" cy="480017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11580712"/>
            <a:ext cx="2977303" cy="611289"/>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91608" y="11580712"/>
            <a:ext cx="2977303" cy="611289"/>
          </a:xfrm>
          <a:prstGeom prst="rect">
            <a:avLst/>
          </a:prstGeom>
        </p:spPr>
        <p:txBody>
          <a:bodyPr vert="horz" lIns="91440" tIns="45720" rIns="91440" bIns="45720" rtlCol="0" anchor="b"/>
          <a:lstStyle>
            <a:lvl1pPr algn="r">
              <a:defRPr sz="1200"/>
            </a:lvl1pPr>
          </a:lstStyle>
          <a:p>
            <a:fld id="{3BF68CBC-6CFC-428F-8CC1-256870B442D5}" type="slidenum">
              <a:rPr lang="en-GB" smtClean="0"/>
              <a:t>‹Nº›</a:t>
            </a:fld>
            <a:endParaRPr lang="en-GB"/>
          </a:p>
        </p:txBody>
      </p:sp>
    </p:spTree>
    <p:extLst>
      <p:ext uri="{BB962C8B-B14F-4D97-AF65-F5344CB8AC3E}">
        <p14:creationId xmlns:p14="http://schemas.microsoft.com/office/powerpoint/2010/main" val="1002337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ma.europa.eu/en/veterinary-regulatory-overview/veterinary-medicinal-products-regulati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c.europa.eu/eurostat/databrowser/view/ef_lsk_main__custom_8943026/default/table?lang=e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ec.europa.eu/eurostat/statistics-explained/index.php?title=Aquaculture_statistics%23EU_Aquacultur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787/9789264307599-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Antibiotic_resistanc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a:t>
            </a:fld>
            <a:endParaRPr lang="en-GB"/>
          </a:p>
        </p:txBody>
      </p:sp>
    </p:spTree>
    <p:extLst>
      <p:ext uri="{BB962C8B-B14F-4D97-AF65-F5344CB8AC3E}">
        <p14:creationId xmlns:p14="http://schemas.microsoft.com/office/powerpoint/2010/main" val="3233815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de-DE" sz="1100" b="0" i="0">
                <a:solidFill>
                  <a:srgbClr val="404040"/>
                </a:solidFill>
                <a:effectLst/>
                <a:latin typeface="arial" panose="020B0604020202020204" pitchFamily="34" charset="0"/>
              </a:rPr>
              <a:t>Aus dem vereinfachten zusammenfassenden JIACRA-Bericht: https://www.ecdc.europa.eu/sites/default/files/documents/simplified-summary-antimicrobial-consumption-resistance-bacteria-2019-2021.pdf</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10</a:t>
            </a:fld>
            <a:endParaRPr lang="en-GB"/>
          </a:p>
        </p:txBody>
      </p:sp>
    </p:spTree>
    <p:extLst>
      <p:ext uri="{BB962C8B-B14F-4D97-AF65-F5344CB8AC3E}">
        <p14:creationId xmlns:p14="http://schemas.microsoft.com/office/powerpoint/2010/main" val="2838690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de-DE" sz="1100">
                <a:latin typeface="EC Square Sans Pro" panose="020B0506040000020004" pitchFamily="34" charset="0"/>
              </a:rPr>
              <a:t>https://ec.europa.eu/eurostat/statistics-explained/images/f/f2/Developments_of_livestock_populations_(index_2002=100_based_on_heads_of_animals,_EU,_2002-2022)_16-10-2023_v2.png</a:t>
            </a:r>
          </a:p>
          <a:p>
            <a:endParaRPr lang="es-ES" sz="1100" dirty="0">
              <a:latin typeface="EC Square Sans Pro" panose="020B0506040000020004" pitchFamily="34" charset="0"/>
            </a:endParaRPr>
          </a:p>
          <a:p>
            <a:r>
              <a:rPr lang="de-DE" sz="1100">
                <a:latin typeface="EC Square Sans Pro" panose="020B0506040000020004" pitchFamily="34" charset="0"/>
              </a:rPr>
              <a:t>Das Ziel „Vom Bauernhof auf den Tisch“ ist Teil des Green Deal</a:t>
            </a:r>
          </a:p>
          <a:p>
            <a:r>
              <a:rPr lang="de-DE" sz="1100">
                <a:highlight>
                  <a:srgbClr val="FFFF00"/>
                </a:highlight>
                <a:latin typeface="EC Square Sans Pro" panose="020B0506040000020004" pitchFamily="34" charset="0"/>
              </a:rPr>
              <a:t>Der Ausgangspunkt </a:t>
            </a:r>
            <a:r>
              <a:rPr lang="de-DE" sz="1100">
                <a:latin typeface="EC Square Sans Pro" panose="020B0506040000020004" pitchFamily="34" charset="0"/>
              </a:rPr>
              <a:t>ist 2018.</a:t>
            </a:r>
          </a:p>
          <a:p>
            <a:r>
              <a:rPr lang="de-DE" sz="1100">
                <a:highlight>
                  <a:srgbClr val="FFFF00"/>
                </a:highlight>
                <a:latin typeface="EC Square Sans Pro" panose="020B0506040000020004" pitchFamily="34" charset="0"/>
              </a:rPr>
              <a:t>Ziel ist für alle EU-Länder, nicht für einzelne</a:t>
            </a:r>
          </a:p>
          <a:p>
            <a:endParaRPr lang="es-ES"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11</a:t>
            </a:fld>
            <a:endParaRPr lang="en-GB"/>
          </a:p>
        </p:txBody>
      </p:sp>
    </p:spTree>
    <p:extLst>
      <p:ext uri="{BB962C8B-B14F-4D97-AF65-F5344CB8AC3E}">
        <p14:creationId xmlns:p14="http://schemas.microsoft.com/office/powerpoint/2010/main" val="3186023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687070" y="5943600"/>
            <a:ext cx="5496560" cy="4800177"/>
          </a:xfrm>
        </p:spPr>
        <p:txBody>
          <a:bodyPr/>
          <a:lstStyle/>
          <a:p>
            <a:pPr marL="0" indent="0">
              <a:buNone/>
            </a:pPr>
            <a:r>
              <a:rPr lang="de-DE" sz="1100">
                <a:latin typeface="EC Square Sans Pro" panose="020B0506040000020004" pitchFamily="34" charset="0"/>
              </a:rPr>
              <a:t>Die Europäische Arzneimittel-Agentur (EMA) startete das ESVAC-Projekt im Jahr 2009.</a:t>
            </a:r>
          </a:p>
          <a:p>
            <a:pPr marL="0" indent="0">
              <a:buNone/>
            </a:pPr>
            <a:endParaRPr lang="en-GB" sz="1100" dirty="0">
              <a:latin typeface="EC Square Sans Pro" panose="020B0506040000020004" pitchFamily="34" charset="0"/>
            </a:endParaRPr>
          </a:p>
          <a:p>
            <a:pPr marL="0" indent="0">
              <a:buNone/>
            </a:pPr>
            <a:r>
              <a:rPr lang="de-DE" sz="1100" b="0" i="0">
                <a:solidFill>
                  <a:srgbClr val="1E1E1E"/>
                </a:solidFill>
                <a:effectLst/>
                <a:latin typeface="EC Square Sans Pro" panose="020B0506040000020004" pitchFamily="34" charset="0"/>
              </a:rPr>
              <a:t>Im Rahmen des Projekts European Surveillance of Veterinary Antimicrobial Consumption (ESVAC) wurden von 2009 bis 2023 Informationen über die Art und Weise gesammelt,</a:t>
            </a:r>
            <a:r>
              <a:rPr lang="de-DE" sz="1100" b="1" i="0">
                <a:solidFill>
                  <a:srgbClr val="1E1E1E"/>
                </a:solidFill>
                <a:effectLst/>
                <a:latin typeface="EC Square Sans Pro" panose="020B0506040000020004" pitchFamily="34" charset="0"/>
              </a:rPr>
              <a:t> wie antimikrobielle Arzneimittel bei Tieren in der Europäischen Union (EU) eingesetzt werden.</a:t>
            </a:r>
            <a:r>
              <a:rPr lang="de-DE" sz="1100" b="0" i="0">
                <a:solidFill>
                  <a:srgbClr val="1E1E1E"/>
                </a:solidFill>
                <a:effectLst/>
                <a:latin typeface="EC Square Sans Pro" panose="020B0506040000020004" pitchFamily="34" charset="0"/>
              </a:rPr>
              <a:t> Informationen dieser Art sind von entscheidender Bedeutung für die Erkennung möglicher Risikofaktoren, die zur Entwicklung und Verbreitung einer antimikrobiellen Resistenz führen könnten. </a:t>
            </a:r>
          </a:p>
          <a:p>
            <a:pPr marL="0" indent="0">
              <a:buNone/>
            </a:pPr>
            <a:endParaRPr lang="en-GB" sz="1100" dirty="0">
              <a:latin typeface="EC Square Sans Pro" panose="020B0506040000020004" pitchFamily="34" charset="0"/>
            </a:endParaRPr>
          </a:p>
          <a:p>
            <a:pPr marL="171450" indent="-171450">
              <a:buFont typeface="Arial" panose="020B0604020202020204" pitchFamily="34" charset="0"/>
              <a:buChar char="•"/>
            </a:pPr>
            <a:r>
              <a:rPr lang="de-DE" sz="1100">
                <a:latin typeface="EC Square Sans Pro" panose="020B0506040000020004" pitchFamily="34" charset="0"/>
              </a:rPr>
              <a:t>Sie bietet ein harmonisiertes Konzept für die Erhebung und Meldung von </a:t>
            </a:r>
            <a:r>
              <a:rPr lang="de-DE" sz="1100" b="1">
                <a:latin typeface="EC Square Sans Pro" panose="020B0506040000020004" pitchFamily="34" charset="0"/>
              </a:rPr>
              <a:t>Daten über die Verwendung antimikrobieller Mittel</a:t>
            </a:r>
            <a:r>
              <a:rPr lang="de-DE" sz="1100">
                <a:latin typeface="EC Square Sans Pro" panose="020B0506040000020004" pitchFamily="34" charset="0"/>
              </a:rPr>
              <a:t> bei Tieren in den Mitgliedstaaten der EU und des Europäischen Wirtschaftsraums (EWR).</a:t>
            </a:r>
          </a:p>
          <a:p>
            <a:pPr marL="171450" indent="-171450">
              <a:buFont typeface="Arial" panose="020B0604020202020204" pitchFamily="34" charset="0"/>
              <a:buChar char="•"/>
            </a:pPr>
            <a:r>
              <a:rPr lang="de-DE" sz="1100" b="0" i="0">
                <a:solidFill>
                  <a:srgbClr val="1E1E1E"/>
                </a:solidFill>
                <a:effectLst/>
                <a:latin typeface="EC Square Sans Pro" panose="020B0506040000020004" pitchFamily="34" charset="0"/>
              </a:rPr>
              <a:t>Die freiwillige Teilnahme am ESVAC-Projekt stieg im Laufe der Jahre von 9 auf 31 Meldeländer.</a:t>
            </a:r>
          </a:p>
          <a:p>
            <a:pPr marL="171450" indent="-171450">
              <a:buFont typeface="Arial" panose="020B0604020202020204" pitchFamily="34" charset="0"/>
              <a:buChar char="•"/>
            </a:pPr>
            <a:r>
              <a:rPr lang="de-DE" sz="1100" b="0" i="0">
                <a:solidFill>
                  <a:srgbClr val="1E1E1E"/>
                </a:solidFill>
                <a:effectLst/>
                <a:latin typeface="EC Square Sans Pro" panose="020B0506040000020004" pitchFamily="34" charset="0"/>
              </a:rPr>
              <a:t>Das ESVAC-Projekt endete offiziell im November 2023 mit der Veröffentlichung seines Abschlussberichts.</a:t>
            </a:r>
          </a:p>
          <a:p>
            <a:pPr marL="171450" indent="-171450">
              <a:buFont typeface="Arial" panose="020B0604020202020204" pitchFamily="34" charset="0"/>
              <a:buChar char="•"/>
            </a:pPr>
            <a:r>
              <a:rPr lang="de-DE" sz="1100" i="0">
                <a:solidFill>
                  <a:srgbClr val="1E1E1E"/>
                </a:solidFill>
                <a:effectLst/>
                <a:latin typeface="EC Square Sans Pro" panose="020B0506040000020004" pitchFamily="34" charset="0"/>
              </a:rPr>
              <a:t>Ab Januar 2024 müssen alle EU-/EWR-Mitgliedstaaten ihre Daten über das </a:t>
            </a:r>
            <a:r>
              <a:rPr lang="de-DE" sz="1100" b="1" i="0">
                <a:solidFill>
                  <a:srgbClr val="1E1E1E"/>
                </a:solidFill>
                <a:effectLst/>
                <a:latin typeface="EC Square Sans Pro" panose="020B0506040000020004" pitchFamily="34" charset="0"/>
              </a:rPr>
              <a:t>Verkaufsvolumen und die Verwendung antimikrobieller Arzneimittel bei Tieren</a:t>
            </a:r>
            <a:r>
              <a:rPr lang="de-DE" sz="1100" i="0">
                <a:solidFill>
                  <a:srgbClr val="1E1E1E"/>
                </a:solidFill>
                <a:effectLst/>
                <a:latin typeface="EC Square Sans Pro" panose="020B0506040000020004" pitchFamily="34" charset="0"/>
              </a:rPr>
              <a:t> im Einklang mit der </a:t>
            </a:r>
            <a:r>
              <a:rPr lang="de-DE" sz="1100" i="0">
                <a:solidFill>
                  <a:srgbClr val="1E1E1E"/>
                </a:solidFill>
                <a:effectLst/>
                <a:latin typeface="EC Square Sans Pro" panose="020B0506040000020004" pitchFamily="34" charset="0"/>
                <a:hlinkClick r:id="rId3" tooltip="Tierarzneimittelverordnung"/>
              </a:rPr>
              <a:t>Tierarzneimittelverordnung</a:t>
            </a:r>
            <a:r>
              <a:rPr lang="de-DE" sz="1100" i="0">
                <a:solidFill>
                  <a:srgbClr val="1E1E1E"/>
                </a:solidFill>
                <a:effectLst/>
                <a:latin typeface="EC Square Sans Pro" panose="020B0506040000020004" pitchFamily="34" charset="0"/>
              </a:rPr>
              <a:t> melden.</a:t>
            </a:r>
          </a:p>
          <a:p>
            <a:pPr marL="171450" indent="-171450">
              <a:buFont typeface="Arial" panose="020B0604020202020204" pitchFamily="34" charset="0"/>
              <a:buChar char="•"/>
            </a:pPr>
            <a:r>
              <a:rPr lang="de-DE" sz="1100" i="0">
                <a:solidFill>
                  <a:srgbClr val="1E1E1E"/>
                </a:solidFill>
                <a:effectLst/>
                <a:latin typeface="EC Square Sans Pro" panose="020B0506040000020004" pitchFamily="34" charset="0"/>
              </a:rPr>
              <a:t>Die EU-/EWR-Mitgliedstaaten müssen für die Meldung ihrer Daten an die EMA die </a:t>
            </a:r>
            <a:r>
              <a:rPr lang="de-DE" sz="1100" b="1" i="0">
                <a:solidFill>
                  <a:srgbClr val="1E1E1E"/>
                </a:solidFill>
                <a:effectLst/>
                <a:latin typeface="EC Square Sans Pro" panose="020B0506040000020004" pitchFamily="34" charset="0"/>
              </a:rPr>
              <a:t>Plattform der EMA für den Verkauf und die Verwendung antimikrobieller Mittel</a:t>
            </a:r>
            <a:r>
              <a:rPr lang="de-DE" sz="1100" i="0">
                <a:solidFill>
                  <a:srgbClr val="1E1E1E"/>
                </a:solidFill>
                <a:effectLst/>
                <a:latin typeface="EC Square Sans Pro" panose="020B0506040000020004" pitchFamily="34" charset="0"/>
              </a:rPr>
              <a:t> nutzen.</a:t>
            </a:r>
          </a:p>
          <a:p>
            <a:pPr marL="0" indent="0">
              <a:buNone/>
            </a:pPr>
            <a:endParaRPr lang="en-GB" sz="1100" dirty="0">
              <a:latin typeface="EC Square Sans Pro" panose="020B0506040000020004" pitchFamily="34" charset="0"/>
            </a:endParaRPr>
          </a:p>
          <a:p>
            <a:r>
              <a:rPr lang="de-DE" sz="1100">
                <a:latin typeface="EC Square Sans Pro" panose="020B0506040000020004" pitchFamily="34" charset="0"/>
              </a:rPr>
              <a:t>Runde Abbildung: zeigt den Anteil des aggregierten Umsatzes in mg/PCU an antibiotischen VMP für zur Lebensmittelerzeugung genutzte Tiere nach Antibiotikaklassen in 31 europäischen Ländern im Jahr 2022</a:t>
            </a:r>
          </a:p>
          <a:p>
            <a:r>
              <a:rPr lang="de-DE" sz="1100">
                <a:latin typeface="EC Square Sans Pro" panose="020B0506040000020004" pitchFamily="34" charset="0"/>
              </a:rPr>
              <a:t>Andere Klassen“ umfasst Amphenicole, Cephalosporine, andere Chinolone und „Andere“</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12</a:t>
            </a:fld>
            <a:endParaRPr lang="en-GB"/>
          </a:p>
        </p:txBody>
      </p:sp>
    </p:spTree>
    <p:extLst>
      <p:ext uri="{BB962C8B-B14F-4D97-AF65-F5344CB8AC3E}">
        <p14:creationId xmlns:p14="http://schemas.microsoft.com/office/powerpoint/2010/main" val="1828272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a:p>
            <a:r>
              <a:rPr lang="de-DE" sz="1800">
                <a:effectLst/>
                <a:latin typeface="Segoe UI" panose="020B0502040204020203" pitchFamily="34" charset="0"/>
              </a:rPr>
              <a:t>Anhang der Verordnung 2021/578. </a:t>
            </a:r>
            <a:r>
              <a:rPr lang="de-DE"/>
              <a:t>  https://eur-lex.europa.eu/eli/reg_del/2021/578/oj</a:t>
            </a:r>
          </a:p>
          <a:p>
            <a:endParaRPr lang="en-US" dirty="0"/>
          </a:p>
          <a:p>
            <a:pPr marL="228600" indent="-228600">
              <a:buAutoNum type="arabicPeriod"/>
            </a:pPr>
            <a:r>
              <a:rPr lang="de-DE"/>
              <a:t>Der erste Bericht über das Verkaufsvolumen antimikrobieller Tierarzneimittel und über die Verwendung antimikrobieller Arzneimittel je Tierart wird von der Agentur bis zum 31. März 2025 veröffentlicht und enthält Folgendes: a) das Verkaufsvolumen antimikrobieller Tierarzneimittel, wobei Daten aus dem Jahr 2023 erfasst und von den Mitgliedstaaten bis zum 30. Juni 2024 vorgelegt werden müssen; b) die Verwendung antimikrobieller Arzneimittel für einschlägige Tierarten, -kategorien oder -stadien, wobei Daten aus dem Jahr 2023 erfasst und von den Mitgliedstaaten bis zum 30. September 2024 vorgelegt werden müssen.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de-DE"/>
              <a:t>2. Ab dem Jahr 2025 werden die folgenden Berichte nach dem ersten Bericht von der Agentur bis zum 31. Dezember veröffentlicht und enthalten Folgendes: a) das Verkaufsvolumen antimikrobieller Tierarzneimittel, das von den Mitgliedstaaten bis zum 30. Juni jedes Jahres angegeben wird und Daten aus dem vorangegangenen Kalenderjahr umfasst; b) die Verwendung antimikrobieller Arzneimittel für relevante Tierarten, -kategorien oder -stadien, die von den Mitgliedstaaten bis zum 30. Juni jedes Jahres angegeben wird und Daten aus dem vorangegangenen Kalenderjahr umfasst.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u="sng"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u="sng">
                <a:effectLst/>
                <a:latin typeface="Arial" panose="020B0604020202020204" pitchFamily="34" charset="0"/>
                <a:ea typeface="Calibri" panose="020F0502020204030204" pitchFamily="34" charset="0"/>
              </a:rPr>
              <a:t>Die Datenerfassung beginnt ab den genannten Jahren. Die Berichterstattung beginnt in den folgenden Jahren (d. h. für Rinder, Schweine und Geflügel ist die Berichterstattung im Jahr 2024 fällig, für andere Nutztiere im Jahr 2027, für Hunde, Katzen und Pelztiere im Jahr 2030)</a:t>
            </a:r>
          </a:p>
          <a:p>
            <a:pPr marL="228600" indent="-228600">
              <a:buAutoNum type="arabicPeriod"/>
            </a:pPr>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48184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de-DE" sz="1100">
                <a:latin typeface="EC Square Sans Pro" panose="020B0506040000020004" pitchFamily="34" charset="0"/>
              </a:rPr>
              <a:t>Viehbestandsstatistik: </a:t>
            </a:r>
            <a:r>
              <a:rPr lang="de-DE" sz="1100">
                <a:latin typeface="EC Square Sans Pro" panose="020B0506040000020004" pitchFamily="34" charset="0"/>
                <a:hlinkClick r:id="rId3"/>
              </a:rPr>
              <a:t>Statistik | Eurostat (europa.eu)</a:t>
            </a:r>
            <a:r>
              <a:rPr lang="de-DE" sz="1100">
                <a:latin typeface="EC Square Sans Pro" panose="020B0506040000020004" pitchFamily="34" charset="0"/>
              </a:rPr>
              <a:t> (2020)</a:t>
            </a:r>
          </a:p>
          <a:p>
            <a:endParaRPr lang="en-GB" sz="1100" dirty="0">
              <a:latin typeface="EC Square Sans Pro" panose="020B0506040000020004" pitchFamily="34" charset="0"/>
            </a:endParaRPr>
          </a:p>
          <a:p>
            <a:r>
              <a:rPr lang="de-DE" sz="1100">
                <a:latin typeface="EC Square Sans Pro" panose="020B0506040000020004" pitchFamily="34" charset="0"/>
              </a:rPr>
              <a:t>Aquakulturstatistik: </a:t>
            </a:r>
            <a:r>
              <a:rPr lang="de-DE" sz="1100">
                <a:latin typeface="EC Square Sans Pro" panose="020B0506040000020004" pitchFamily="34" charset="0"/>
                <a:hlinkClick r:id="rId4"/>
              </a:rPr>
              <a:t>Aquakulturstatistiken – Erläuterungen zu den Statistiken (europa.eu)</a:t>
            </a:r>
          </a:p>
          <a:p>
            <a:endParaRPr lang="en-GB" sz="1100" dirty="0">
              <a:latin typeface="EC Square Sans Pro" panose="020B0506040000020004" pitchFamily="34" charset="0"/>
            </a:endParaRPr>
          </a:p>
          <a:p>
            <a:r>
              <a:rPr lang="de-DE" sz="1100">
                <a:latin typeface="EC Square Sans Pro" panose="020B0506040000020004" pitchFamily="34" charset="0"/>
              </a:rPr>
              <a:t>Daten pro EU-Land und spezifischer Anteil pro Art pro Land.</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15</a:t>
            </a:fld>
            <a:endParaRPr lang="en-GB"/>
          </a:p>
        </p:txBody>
      </p:sp>
    </p:spTree>
    <p:extLst>
      <p:ext uri="{BB962C8B-B14F-4D97-AF65-F5344CB8AC3E}">
        <p14:creationId xmlns:p14="http://schemas.microsoft.com/office/powerpoint/2010/main" val="2358291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F68CBC-6CFC-428F-8CC1-256870B442D5}" type="slidenum">
              <a:rPr lang="en-GB" smtClean="0"/>
              <a:t>16</a:t>
            </a:fld>
            <a:endParaRPr lang="en-GB"/>
          </a:p>
        </p:txBody>
      </p:sp>
    </p:spTree>
    <p:extLst>
      <p:ext uri="{BB962C8B-B14F-4D97-AF65-F5344CB8AC3E}">
        <p14:creationId xmlns:p14="http://schemas.microsoft.com/office/powerpoint/2010/main" val="1018638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17</a:t>
            </a:fld>
            <a:endParaRPr lang="en-GB"/>
          </a:p>
        </p:txBody>
      </p:sp>
    </p:spTree>
    <p:extLst>
      <p:ext uri="{BB962C8B-B14F-4D97-AF65-F5344CB8AC3E}">
        <p14:creationId xmlns:p14="http://schemas.microsoft.com/office/powerpoint/2010/main" val="1887406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de-DE" sz="1800" b="0" i="0" u="none" strike="noStrike" baseline="0">
                <a:solidFill>
                  <a:srgbClr val="000000"/>
                </a:solidFill>
                <a:latin typeface="EC Square Sans Pro" panose="020B0506040000020004" pitchFamily="34" charset="0"/>
              </a:rPr>
              <a:t>1 Aufgrund der großen Unterschiede in den Dosierungsschemata dieser Klassen/Unterklassen von Antibiotika sollten Abweichungen zwischen den Ländern mit großer Vorsicht interpretiert werden. </a:t>
            </a:r>
          </a:p>
          <a:p>
            <a:r>
              <a:rPr lang="de-DE" sz="1800" b="0" i="0" u="none" strike="noStrike" baseline="0">
                <a:solidFill>
                  <a:srgbClr val="000000"/>
                </a:solidFill>
                <a:latin typeface="EC Square Sans Pro" panose="020B0506040000020004" pitchFamily="34" charset="0"/>
              </a:rPr>
              <a:t>2 Für Österreich, Kroatien, Zypern, die Tschechische Republik, Estland, Finnland, Deutschland, Ungarn, Island, Irland, Lettland, Litauen, Luxemburg, Malta, Portugal, Slowenien, die Schweiz und das Vereinigte Königreich wurden keine Verkäufe mit anderen Chinolonen gemeldet. </a:t>
            </a:r>
          </a:p>
          <a:p>
            <a:r>
              <a:rPr lang="de-DE" sz="1800" b="0" i="0" u="none" strike="noStrike" baseline="0">
                <a:solidFill>
                  <a:srgbClr val="000000"/>
                </a:solidFill>
                <a:latin typeface="EC Square Sans Pro" panose="020B0506040000020004" pitchFamily="34" charset="0"/>
              </a:rPr>
              <a:t>3 Für Dänemark, Finnland, Island, Irland, Norwegen und das Vereinigte Königreich wurden keine Verkäufe von Polymyxinen gemeldet. </a:t>
            </a:r>
          </a:p>
          <a:p>
            <a:r>
              <a:rPr lang="de-DE" sz="1800" b="0" i="0" u="none" strike="noStrike" baseline="0">
                <a:solidFill>
                  <a:srgbClr val="000000"/>
                </a:solidFill>
                <a:latin typeface="EC Square Sans Pro" panose="020B0506040000020004" pitchFamily="34" charset="0"/>
              </a:rPr>
              <a:t>4 Der aggregierte Anteil für 31 europäische Länder basiert auf dem aggregierten mg/PCU – Gesamtmenge der verkauften antibiotischen Wirkstoffe (mg) geteilt durch die gesamte PCU (kg).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18</a:t>
            </a:fld>
            <a:endParaRPr lang="en-GB"/>
          </a:p>
        </p:txBody>
      </p:sp>
    </p:spTree>
    <p:extLst>
      <p:ext uri="{BB962C8B-B14F-4D97-AF65-F5344CB8AC3E}">
        <p14:creationId xmlns:p14="http://schemas.microsoft.com/office/powerpoint/2010/main" val="3421527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19</a:t>
            </a:fld>
            <a:endParaRPr lang="en-GB"/>
          </a:p>
        </p:txBody>
      </p:sp>
    </p:spTree>
    <p:extLst>
      <p:ext uri="{BB962C8B-B14F-4D97-AF65-F5344CB8AC3E}">
        <p14:creationId xmlns:p14="http://schemas.microsoft.com/office/powerpoint/2010/main" val="560817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de-DE" sz="1100" b="0" i="1" u="none" strike="noStrike" baseline="0">
                <a:latin typeface="EC Square Sans Pro" panose="020B0506040000020004" pitchFamily="34" charset="0"/>
              </a:rPr>
              <a:t>Quelle: </a:t>
            </a:r>
            <a:r>
              <a:rPr lang="de-DE" sz="1100" b="0" i="0" u="none" strike="noStrike" baseline="0">
                <a:latin typeface="EC Square Sans Pro" panose="020B0506040000020004" pitchFamily="34" charset="0"/>
              </a:rPr>
              <a:t>EUSR on AMR in zoonotic and indicator bacteria from humans, animals and food 2020/2021. EFSA Journal 2023;21(3):7867. Seite 95</a:t>
            </a:r>
          </a:p>
          <a:p>
            <a:pPr algn="l"/>
            <a:endParaRPr lang="en-GB" sz="1100" b="0" i="0" u="none" strike="noStrike" baseline="0" dirty="0">
              <a:solidFill>
                <a:srgbClr val="000000"/>
              </a:solidFill>
              <a:latin typeface="EC Square Sans Pro" panose="020B0506040000020004" pitchFamily="34" charset="0"/>
            </a:endParaRPr>
          </a:p>
          <a:p>
            <a:pPr algn="l"/>
            <a:r>
              <a:rPr lang="de-DE" sz="1100" b="0" i="0" u="none" strike="noStrike" baseline="0">
                <a:solidFill>
                  <a:srgbClr val="000000"/>
                </a:solidFill>
                <a:latin typeface="EC Square Sans Pro" panose="020B0506040000020004" pitchFamily="34" charset="0"/>
              </a:rPr>
              <a:t>Ziel ist die Reduzierung der Resistenz. </a:t>
            </a:r>
          </a:p>
          <a:p>
            <a:pPr algn="l"/>
            <a:r>
              <a:rPr lang="de-DE" sz="1100" b="0" i="0" u="none" strike="noStrike" baseline="0">
                <a:solidFill>
                  <a:srgbClr val="000000"/>
                </a:solidFill>
                <a:latin typeface="EC Square Sans Pro" panose="020B0506040000020004" pitchFamily="34" charset="0"/>
              </a:rPr>
              <a:t>Anhand von Proben von Bakterien, die zwischen 2009 und 2021 als resistent identifiziert wurden, lassen sich Trends erkennen. Nicht alle Länder haben für alle Jahre Daten gemeldet. Auch wenn die Daten nicht harmonisiert erhoben werden, lässt sich ein positiver Rückgangstrend erkennen.</a:t>
            </a:r>
          </a:p>
          <a:p>
            <a:pPr algn="l"/>
            <a:endParaRPr lang="en-GB" sz="1100" b="0" i="0" u="none" strike="noStrike" baseline="0" dirty="0">
              <a:solidFill>
                <a:srgbClr val="000000"/>
              </a:solidFill>
              <a:latin typeface="EC Square Sans Pro" panose="020B0506040000020004" pitchFamily="34" charset="0"/>
            </a:endParaRPr>
          </a:p>
          <a:p>
            <a:pPr algn="l"/>
            <a:r>
              <a:rPr lang="de-DE" sz="1100" b="0" i="0" u="none" strike="noStrike" baseline="0">
                <a:solidFill>
                  <a:srgbClr val="000000"/>
                </a:solidFill>
                <a:latin typeface="EC Square Sans Pro" panose="020B0506040000020004" pitchFamily="34" charset="0"/>
              </a:rPr>
              <a:t>Es gab mehr abnehmende als zunehmende Trends, und am auffälligsten war, dass eine Abnahme der Tetracyclin-Resistenz in etwa der Hälfte der Datensätze für Schweine und Kälber (24/43) und Geflügel (23/42) beobachtet wurde.</a:t>
            </a:r>
          </a:p>
          <a:p>
            <a:pPr algn="l"/>
            <a:r>
              <a:rPr lang="de-DE" sz="1100" b="0" i="0" u="none" strike="noStrike" baseline="0">
                <a:solidFill>
                  <a:srgbClr val="000000"/>
                </a:solidFill>
                <a:latin typeface="EC Square Sans Pro" panose="020B0506040000020004" pitchFamily="34" charset="0"/>
              </a:rPr>
              <a:t>Bemerkenswert ist, dass in mehreren Ländern die Resistenzraten im Laufe der Zeit auf niedrigem Niveau stabil geblieben sind, so dass keine größeren Veränderungen zu erwarten sind.</a:t>
            </a:r>
          </a:p>
          <a:p>
            <a:pPr algn="l"/>
            <a:endParaRPr lang="en-GB" sz="1100" b="0" i="0" u="none" strike="noStrike" baseline="0" dirty="0">
              <a:solidFill>
                <a:srgbClr val="000000"/>
              </a:solidFill>
              <a:latin typeface="EC Square Sans Pro" panose="020B0506040000020004" pitchFamily="34" charset="0"/>
            </a:endParaRPr>
          </a:p>
          <a:p>
            <a:pPr algn="l"/>
            <a:r>
              <a:rPr lang="de-DE" sz="1100" b="0" i="0" u="none" strike="noStrike" baseline="0">
                <a:solidFill>
                  <a:srgbClr val="000000"/>
                </a:solidFill>
                <a:latin typeface="EC Square Sans Pro" panose="020B0506040000020004" pitchFamily="34" charset="0"/>
              </a:rPr>
              <a:t>Beispiel 1:</a:t>
            </a:r>
          </a:p>
          <a:p>
            <a:pPr algn="l"/>
            <a:r>
              <a:rPr lang="de-DE" sz="1100" b="1" i="0" u="none" strike="noStrike" baseline="0">
                <a:solidFill>
                  <a:srgbClr val="000000"/>
                </a:solidFill>
                <a:latin typeface="EC Square Sans Pro" panose="020B0506040000020004" pitchFamily="34" charset="0"/>
              </a:rPr>
              <a:t>Mastschweine</a:t>
            </a:r>
          </a:p>
          <a:p>
            <a:pPr algn="l"/>
            <a:r>
              <a:rPr lang="de-DE" sz="1100" b="0" u="none" strike="noStrike" baseline="0">
                <a:solidFill>
                  <a:srgbClr val="000000"/>
                </a:solidFill>
                <a:latin typeface="EC Square Sans Pro" panose="020B0506040000020004" pitchFamily="34" charset="0"/>
              </a:rPr>
              <a:t>Die Abbildung zeigt, wie jeder der 27 Mitgliedsstaaten zwischen 2009 und 2021 Resistenzen von </a:t>
            </a:r>
            <a:r>
              <a:rPr lang="de-DE" sz="1100" b="0" i="1" u="none" strike="noStrike" baseline="0">
                <a:solidFill>
                  <a:srgbClr val="000000"/>
                </a:solidFill>
                <a:latin typeface="EC Square Sans Pro" panose="020B0506040000020004" pitchFamily="34" charset="0"/>
              </a:rPr>
              <a:t>E. coli</a:t>
            </a:r>
            <a:r>
              <a:rPr lang="de-DE" sz="1100" b="0" u="none" strike="noStrike" baseline="0">
                <a:solidFill>
                  <a:srgbClr val="000000"/>
                </a:solidFill>
                <a:latin typeface="EC Square Sans Pro" panose="020B0506040000020004" pitchFamily="34" charset="0"/>
              </a:rPr>
              <a:t>-Bakterien bei Mastschweinen gegen verschiedene Antibiotika (Ampicillin, Cefotaxim, Ciprofloxacin und Tetracyclin) gemeldet hat.</a:t>
            </a:r>
          </a:p>
          <a:p>
            <a:pPr algn="l"/>
            <a:r>
              <a:rPr lang="de-DE" sz="1100" b="0" i="0" u="none" strike="noStrike" baseline="0">
                <a:solidFill>
                  <a:srgbClr val="000000"/>
                </a:solidFill>
                <a:latin typeface="EC Square Sans Pro" panose="020B0506040000020004" pitchFamily="34" charset="0"/>
              </a:rPr>
              <a:t>Der allgemeine Trend geht zu einem deutlichen Rückgang der Resistenzen gegen Tetracyclin und Ampicillin. Cefotaxim ist leicht abnehmend und Ciprofloxacin bleibt zeitlich konstant).</a:t>
            </a:r>
          </a:p>
          <a:p>
            <a:pPr algn="l"/>
            <a:endParaRPr lang="en-GB" sz="1100" b="0" i="0" u="none" strike="noStrike" baseline="0" dirty="0">
              <a:solidFill>
                <a:srgbClr val="000000"/>
              </a:solidFill>
              <a:latin typeface="EC Square Sans Pro" panose="020B05060400000200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20</a:t>
            </a:fld>
            <a:endParaRPr lang="en-GB"/>
          </a:p>
        </p:txBody>
      </p:sp>
    </p:spTree>
    <p:extLst>
      <p:ext uri="{BB962C8B-B14F-4D97-AF65-F5344CB8AC3E}">
        <p14:creationId xmlns:p14="http://schemas.microsoft.com/office/powerpoint/2010/main" val="633413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de-DE"/>
              <a:t>In dieser Präsentation werden allgemeine Daten und Zahlen zum Widerstand, zu den wirtschaftlichen Auswirkungen und zu den bisher und künftig ergriffenen Maßnahmen dargelegt. Wir werden uns ansehen, was AMR ist, warum wir uns darum kümmern sollten und was wir dagegen tun können.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a:t>
            </a:fld>
            <a:endParaRPr lang="en-GB"/>
          </a:p>
        </p:txBody>
      </p:sp>
    </p:spTree>
    <p:extLst>
      <p:ext uri="{BB962C8B-B14F-4D97-AF65-F5344CB8AC3E}">
        <p14:creationId xmlns:p14="http://schemas.microsoft.com/office/powerpoint/2010/main" val="1856451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b="0" i="1" u="none" strike="noStrike" baseline="0">
                <a:latin typeface="EC Square Sans Pro" panose="020B0506040000020004" pitchFamily="34" charset="0"/>
              </a:rPr>
              <a:t>Quelle: </a:t>
            </a:r>
            <a:r>
              <a:rPr lang="de-DE" sz="1100" b="0" i="0" u="none" strike="noStrike" baseline="0">
                <a:latin typeface="EC Square Sans Pro" panose="020B0506040000020004" pitchFamily="34" charset="0"/>
              </a:rPr>
              <a:t>EUSR on AMR in zoonotic and indicator bacteria from humans, animals and food 2020/2021. EFSA Journal 2023;21(3):7867. Seite 97.</a:t>
            </a:r>
          </a:p>
          <a:p>
            <a:pPr algn="l"/>
            <a:endParaRPr lang="en-GB" sz="1100" b="0" i="0" u="none" strike="noStrike" baseline="0" dirty="0">
              <a:solidFill>
                <a:srgbClr val="000000"/>
              </a:solidFill>
              <a:latin typeface="EC Square Sans Pro" panose="020B0506040000020004" pitchFamily="34" charset="0"/>
            </a:endParaRPr>
          </a:p>
          <a:p>
            <a:pPr algn="l"/>
            <a:r>
              <a:rPr lang="de-DE" sz="1100" b="0" i="0" u="none" strike="noStrike" baseline="0">
                <a:solidFill>
                  <a:srgbClr val="000000"/>
                </a:solidFill>
                <a:latin typeface="EC Square Sans Pro" panose="020B0506040000020004" pitchFamily="34" charset="0"/>
              </a:rPr>
              <a:t>Beispiel 2:</a:t>
            </a:r>
          </a:p>
          <a:p>
            <a:pPr algn="l"/>
            <a:endParaRPr lang="en-GB" sz="1100" b="0" i="0" u="none" strike="noStrike" baseline="0" dirty="0">
              <a:solidFill>
                <a:srgbClr val="000000"/>
              </a:solidFill>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b="1" i="0" u="none" strike="noStrike" baseline="0">
                <a:solidFill>
                  <a:srgbClr val="000000"/>
                </a:solidFill>
                <a:latin typeface="EC Square Sans Pro" panose="020B0506040000020004" pitchFamily="34" charset="0"/>
              </a:rPr>
              <a:t>Masthähnchen </a:t>
            </a:r>
            <a:r>
              <a:rPr lang="de-DE" sz="1100" b="0" i="0" u="none" strike="noStrike" baseline="0">
                <a:solidFill>
                  <a:srgbClr val="000000"/>
                </a:solidFill>
                <a:latin typeface="EC Square Sans Pro" panose="020B0506040000020004" pitchFamily="34" charset="0"/>
              </a:rPr>
              <a:t> </a:t>
            </a:r>
            <a:r>
              <a:rPr lang="de-DE" sz="1100">
                <a:latin typeface="EC Square Sans Pro" panose="020B0506040000020004" pitchFamily="34" charset="0"/>
              </a:rPr>
              <a:t>Trends bei der Resistenz gegenüber ausgewählten antimikrobiellen Mitteln (</a:t>
            </a:r>
            <a:r>
              <a:rPr lang="de-DE" sz="1100" b="0" i="0" u="none" strike="noStrike" baseline="0">
                <a:solidFill>
                  <a:srgbClr val="000000"/>
                </a:solidFill>
                <a:latin typeface="EC Square Sans Pro" panose="020B0506040000020004" pitchFamily="34" charset="0"/>
              </a:rPr>
              <a:t>Ampicillin, Cefotaxim, Ciprofloxacin und Tetracyclin),</a:t>
            </a:r>
            <a:r>
              <a:rPr lang="de-DE" sz="1100">
                <a:latin typeface="EC Square Sans Pro" panose="020B0506040000020004" pitchFamily="34" charset="0"/>
              </a:rPr>
              <a:t> bei </a:t>
            </a:r>
            <a:r>
              <a:rPr lang="de-DE" sz="1100" i="1">
                <a:latin typeface="EC Square Sans Pro" panose="020B0506040000020004" pitchFamily="34" charset="0"/>
              </a:rPr>
              <a:t>E. coli </a:t>
            </a:r>
            <a:r>
              <a:rPr lang="de-DE" sz="1100">
                <a:latin typeface="EC Square Sans Pro" panose="020B0506040000020004" pitchFamily="34" charset="0"/>
              </a:rPr>
              <a:t>Bakterien von Masthähnchen, 2009–2021</a:t>
            </a:r>
          </a:p>
          <a:p>
            <a:pPr algn="l"/>
            <a:r>
              <a:rPr lang="de-DE" sz="1100" b="0" i="0" u="none" strike="noStrike" baseline="0">
                <a:solidFill>
                  <a:srgbClr val="000000"/>
                </a:solidFill>
                <a:latin typeface="EC Square Sans Pro" panose="020B0506040000020004" pitchFamily="34" charset="0"/>
              </a:rPr>
              <a:t>In den 30 Ländern, die Daten über Bakterienproben von Masthähnchen gemeldet haben, wurde bei 68 Proben ein rückläufiger Trend und bei 20 Proben ein zunehmender Trend festgestellt. </a:t>
            </a:r>
          </a:p>
          <a:p>
            <a:pPr algn="l"/>
            <a:r>
              <a:rPr lang="de-DE" sz="1100" b="0" i="0" u="none" strike="noStrike" baseline="0">
                <a:solidFill>
                  <a:srgbClr val="000000"/>
                </a:solidFill>
                <a:latin typeface="EC Square Sans Pro" panose="020B0506040000020004" pitchFamily="34" charset="0"/>
              </a:rPr>
              <a:t>- In 16 Ländern waren ausschließlich rückläufige Tendenzen zu beobachten. Insbesondere in Irland, Italien, Lettland, den Niederlanden und Spanien ist die Resistenz gegen alle vier Antibiotika zurückgegangen</a:t>
            </a:r>
          </a:p>
          <a:p>
            <a:pPr algn="l"/>
            <a:r>
              <a:rPr lang="de-DE" sz="1100" b="0" i="0" u="none" strike="noStrike" baseline="0">
                <a:solidFill>
                  <a:srgbClr val="000000"/>
                </a:solidFill>
                <a:latin typeface="EC Square Sans Pro" panose="020B0506040000020004" pitchFamily="34" charset="0"/>
              </a:rPr>
              <a:t>und in Kroatien, Estland, Frankreich, Litauen und Portugal für drei antimikrobielle Mittel. </a:t>
            </a:r>
          </a:p>
          <a:p>
            <a:pPr marL="285750" indent="-285750" algn="l">
              <a:buFontTx/>
              <a:buChar char="-"/>
            </a:pPr>
            <a:r>
              <a:rPr lang="de-DE" sz="1100" b="0" i="0" u="none" strike="noStrike" baseline="0">
                <a:solidFill>
                  <a:srgbClr val="000000"/>
                </a:solidFill>
                <a:latin typeface="EC Square Sans Pro" panose="020B0506040000020004" pitchFamily="34" charset="0"/>
              </a:rPr>
              <a:t>In drei Ländern hingegen waren lediglich steigende Tendenzen zu beobachten. </a:t>
            </a:r>
          </a:p>
          <a:p>
            <a:pPr marL="285750" indent="-285750" algn="l">
              <a:buFontTx/>
              <a:buChar char="-"/>
            </a:pPr>
            <a:r>
              <a:rPr lang="de-DE" sz="1100" b="0" i="0" strike="noStrike" baseline="0">
                <a:solidFill>
                  <a:srgbClr val="000000"/>
                </a:solidFill>
                <a:latin typeface="EC Square Sans Pro" panose="020B0506040000020004" pitchFamily="34" charset="0"/>
              </a:rPr>
              <a:t>Das letzte Quadrat zeigt den zusammengefassten kumulierten Trend für alle Meldeländer (einschließlich des Vereinigten Königreichs</a:t>
            </a:r>
            <a:r>
              <a:rPr lang="de-DE" sz="1100" b="0" i="0" u="none" strike="noStrike" baseline="0">
                <a:solidFill>
                  <a:srgbClr val="000000"/>
                </a:solidFill>
                <a:latin typeface="EC Square Sans Pro" panose="020B0506040000020004" pitchFamily="34" charset="0"/>
              </a:rPr>
              <a:t>): </a:t>
            </a:r>
            <a:r>
              <a:rPr lang="de-DE" sz="1100" b="0" i="0" u="sng" strike="noStrike" baseline="0">
                <a:solidFill>
                  <a:srgbClr val="000000"/>
                </a:solidFill>
                <a:latin typeface="EC Square Sans Pro" panose="020B0506040000020004" pitchFamily="34" charset="0"/>
              </a:rPr>
              <a:t>Die Resistenz gegen alle vier antimikrobiellen Mittel hat statistisch signifikant abgenommen.</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21</a:t>
            </a:fld>
            <a:endParaRPr lang="en-GB"/>
          </a:p>
        </p:txBody>
      </p:sp>
    </p:spTree>
    <p:extLst>
      <p:ext uri="{BB962C8B-B14F-4D97-AF65-F5344CB8AC3E}">
        <p14:creationId xmlns:p14="http://schemas.microsoft.com/office/powerpoint/2010/main" val="4286231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3BF68CBC-6CFC-428F-8CC1-256870B442D5}" type="slidenum">
              <a:rPr lang="en-GB" smtClean="0"/>
              <a:t>22</a:t>
            </a:fld>
            <a:endParaRPr lang="en-GB"/>
          </a:p>
        </p:txBody>
      </p:sp>
    </p:spTree>
    <p:extLst>
      <p:ext uri="{BB962C8B-B14F-4D97-AF65-F5344CB8AC3E}">
        <p14:creationId xmlns:p14="http://schemas.microsoft.com/office/powerpoint/2010/main" val="2193665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901779" y="5849695"/>
            <a:ext cx="5496560" cy="4800177"/>
          </a:xfrm>
        </p:spPr>
        <p:txBody>
          <a:bodyPr/>
          <a:lstStyle/>
          <a:p>
            <a:pPr algn="l"/>
            <a:r>
              <a:rPr lang="de-DE" sz="1100" b="0" i="1" u="none" strike="noStrike" baseline="0">
                <a:solidFill>
                  <a:srgbClr val="818385"/>
                </a:solidFill>
                <a:latin typeface="EC Square Sans Pro" panose="020B0506040000020004" pitchFamily="34" charset="0"/>
              </a:rPr>
              <a:t>„Tackling drug-resistant infections globally: Final report and recommendations“ – </a:t>
            </a:r>
            <a:r>
              <a:rPr lang="de-DE" sz="1100" b="1" i="0" u="none" strike="noStrike" baseline="0">
                <a:solidFill>
                  <a:srgbClr val="818385"/>
                </a:solidFill>
                <a:latin typeface="EC Square Sans Pro" panose="020B0506040000020004" pitchFamily="34" charset="0"/>
              </a:rPr>
              <a:t>THE REVIEW ON ANTIMICROBIAL RESISTANCE</a:t>
            </a:r>
          </a:p>
          <a:p>
            <a:pPr algn="l"/>
            <a:r>
              <a:rPr lang="de-DE" sz="1100" b="0" i="1" u="none" strike="noStrike" baseline="0">
                <a:solidFill>
                  <a:srgbClr val="818385"/>
                </a:solidFill>
                <a:latin typeface="EC Square Sans Pro" panose="020B0506040000020004" pitchFamily="34" charset="0"/>
              </a:rPr>
              <a:t>VORSITZ: JIM O’NEILL – Mai 2016 – https://amr-review.org/sites/default/files/160525_Final paper_with cover.pdf </a:t>
            </a:r>
          </a:p>
          <a:p>
            <a:pPr algn="l"/>
            <a:endParaRPr lang="en-GB" sz="1100" b="0" i="0" u="none" strike="noStrike" baseline="0" dirty="0">
              <a:solidFill>
                <a:srgbClr val="3C4982"/>
              </a:solidFill>
              <a:latin typeface="EC Square Sans Pro" panose="020B0506040000020004" pitchFamily="34" charset="0"/>
            </a:endParaRPr>
          </a:p>
          <a:p>
            <a:pPr algn="l"/>
            <a:r>
              <a:rPr lang="de-DE" sz="1100" b="0" i="0" u="none" strike="noStrike" baseline="0">
                <a:latin typeface="EC Square Sans Pro" panose="020B0506040000020004" pitchFamily="34" charset="0"/>
              </a:rPr>
              <a:t>In den letzten zwei Jahrzehnten ist der Gesamtverbrauch von Antibiotika beim Menschen in den OECD- und EU/EWR-Ländern nur geringfügig und in den G20-Ländern, die nicht der OECD angehören,</a:t>
            </a:r>
          </a:p>
          <a:p>
            <a:pPr algn="l"/>
            <a:r>
              <a:rPr lang="de-DE" sz="1100" b="0" i="0" u="none" strike="noStrike" baseline="0">
                <a:latin typeface="EC Square Sans Pro" panose="020B0506040000020004" pitchFamily="34" charset="0"/>
              </a:rPr>
              <a:t>erheblich gestiegen. </a:t>
            </a:r>
          </a:p>
          <a:p>
            <a:pPr algn="l"/>
            <a:endParaRPr lang="en-GB" sz="1100" b="0" i="0" u="none" strike="noStrike" baseline="0" dirty="0">
              <a:latin typeface="EC Square Sans Pro" panose="020B0506040000020004" pitchFamily="34" charset="0"/>
            </a:endParaRPr>
          </a:p>
          <a:p>
            <a:pPr algn="l"/>
            <a:r>
              <a:rPr lang="de-DE" sz="1100" b="0" i="0" u="none" strike="noStrike" baseline="0">
                <a:latin typeface="EC Square Sans Pro" panose="020B0506040000020004" pitchFamily="34" charset="0"/>
              </a:rPr>
              <a:t>Der Tierhaltungssektor hat sich aktiv an der Entwicklung und Umsetzung fast aller von der OECD, der EU/EWR und den G20-Ländern entwickelten Aktionspläne beteiligt.</a:t>
            </a:r>
          </a:p>
          <a:p>
            <a:pPr algn="l"/>
            <a:r>
              <a:rPr lang="de-DE" sz="1100" b="0" i="0" u="none" strike="noStrike" baseline="0">
                <a:latin typeface="EC Square Sans Pro" panose="020B0506040000020004" pitchFamily="34" charset="0"/>
              </a:rPr>
              <a:t>Verbesserte Verfahrensweisen im Umgang mit Lebensmitteln und eine verbesserte Biosicherheit in landwirtschaftlichen Betrieben versprechen einen Rückgang resistenter Infektionen.</a:t>
            </a:r>
          </a:p>
          <a:p>
            <a:pPr algn="l"/>
            <a:r>
              <a:rPr lang="de-DE" sz="1100" b="0" i="0" u="none" strike="noStrike" baseline="0">
                <a:latin typeface="EC Square Sans Pro" panose="020B0506040000020004" pitchFamily="34" charset="0"/>
              </a:rPr>
              <a:t>Die Vorteile der Verbesserung der Biosicherheit in landwirtschaftlichen Betrieben gleichen die Umsetzungskosten vollständig aus.</a:t>
            </a:r>
          </a:p>
          <a:p>
            <a:pPr algn="l"/>
            <a:endParaRPr lang="en-GB" sz="1100" b="0" i="0" u="none" strike="noStrike" baseline="0" dirty="0">
              <a:latin typeface="EC Square Sans Pro" panose="020B0506040000020004" pitchFamily="34" charset="0"/>
            </a:endParaRPr>
          </a:p>
          <a:p>
            <a:pPr algn="l"/>
            <a:r>
              <a:rPr lang="de-DE" sz="1600" b="0" i="0">
                <a:solidFill>
                  <a:srgbClr val="444444"/>
                </a:solidFill>
                <a:effectLst/>
                <a:latin typeface="Raleway" pitchFamily="2" charset="0"/>
              </a:rPr>
              <a:t>Bis 2050 könnten laut Schätzungen der Vereinten Nationen auf Grundlage des Berichts von Jim O‘Neil bis zu 10 Millionen Todesfälle pro Jahr durch Superkeime und die damit verbundenen Formen der antimikrobiellen Resistenz verursacht werden. </a:t>
            </a:r>
          </a:p>
          <a:p>
            <a:pPr algn="l"/>
            <a:endParaRPr lang="en-GB" sz="1600" b="0" i="0" u="none" strike="noStrike" baseline="0" dirty="0">
              <a:solidFill>
                <a:srgbClr val="444444"/>
              </a:solidFill>
              <a:effectLst/>
              <a:latin typeface="Raleway" pitchFamily="2" charset="0"/>
            </a:endParaRPr>
          </a:p>
          <a:p>
            <a:pPr algn="l"/>
            <a:r>
              <a:rPr lang="de-DE" sz="1600" b="0" i="0" u="none" strike="noStrike" baseline="0">
                <a:solidFill>
                  <a:srgbClr val="444444"/>
                </a:solidFill>
                <a:effectLst/>
                <a:latin typeface="Raleway" pitchFamily="2" charset="0"/>
                <a:ea typeface="+mn-ea"/>
                <a:cs typeface="+mn-cs"/>
              </a:rPr>
              <a:t>Die Grafik zeigt die </a:t>
            </a:r>
            <a:r>
              <a:rPr lang="de-DE" sz="1600" b="0" i="0">
                <a:solidFill>
                  <a:srgbClr val="444444"/>
                </a:solidFill>
                <a:effectLst/>
                <a:latin typeface="Raleway" pitchFamily="2" charset="0"/>
                <a:ea typeface="+mn-ea"/>
                <a:cs typeface="+mn-cs"/>
              </a:rPr>
              <a:t>prognostizierte Sterblichkeit durch AMR im Vergleich mit gängigen Ursachen aktueller Todesfälle und den geschätzten Todesfällen im Jahr 2050. </a:t>
            </a:r>
          </a:p>
          <a:p>
            <a:pPr algn="l"/>
            <a:r>
              <a:rPr lang="de-DE" sz="1600" b="0" i="0">
                <a:solidFill>
                  <a:srgbClr val="444444"/>
                </a:solidFill>
                <a:effectLst/>
                <a:latin typeface="Raleway" pitchFamily="2" charset="0"/>
                <a:ea typeface="+mn-ea"/>
                <a:cs typeface="+mn-cs"/>
              </a:rPr>
              <a:t>Die Daten zu den verschiedenen Ursachen der aktuellen Todesfälle stammen aus unterschiedlichen Quellen: </a:t>
            </a:r>
          </a:p>
          <a:p>
            <a:pPr marL="171450" indent="-171450" algn="l">
              <a:buFont typeface="Arial" panose="020B0604020202020204" pitchFamily="34" charset="0"/>
              <a:buChar char="•"/>
            </a:pPr>
            <a:r>
              <a:rPr lang="de-DE" sz="1100" b="0" i="0" u="none" strike="noStrike" baseline="0">
                <a:solidFill>
                  <a:srgbClr val="3C4982"/>
                </a:solidFill>
                <a:latin typeface="EC Square Sans Pro" panose="020B0506040000020004" pitchFamily="34" charset="0"/>
              </a:rPr>
              <a:t>Diabetes: www.whi.int/mediacentre/factsheets/fs312/en/ Krebs: www.whi.int/mediacentre/factsheets/fs297/en/</a:t>
            </a:r>
          </a:p>
          <a:p>
            <a:pPr marL="171450" indent="-171450" algn="l">
              <a:buFont typeface="Arial" panose="020B0604020202020204" pitchFamily="34" charset="0"/>
              <a:buChar char="•"/>
            </a:pPr>
            <a:r>
              <a:rPr lang="de-DE" sz="1100" b="0" i="0" u="none" strike="noStrike" baseline="0">
                <a:solidFill>
                  <a:srgbClr val="3C4982"/>
                </a:solidFill>
                <a:latin typeface="EC Square Sans Pro" panose="020B0506040000020004" pitchFamily="34" charset="0"/>
              </a:rPr>
              <a:t>Cholera: www.whi.int/mediacentre/factsheets/fs107/en/ Durchfallerkrankungen: www.sciencedirect.com/science/article/pii/So140673612617280</a:t>
            </a:r>
          </a:p>
          <a:p>
            <a:pPr marL="171450" indent="-171450" algn="l">
              <a:buFont typeface="Arial" panose="020B0604020202020204" pitchFamily="34" charset="0"/>
              <a:buChar char="•"/>
            </a:pPr>
            <a:r>
              <a:rPr lang="de-DE" sz="1100" b="0" i="0" u="none" strike="noStrike" baseline="0">
                <a:solidFill>
                  <a:srgbClr val="3C4982"/>
                </a:solidFill>
                <a:latin typeface="EC Square Sans Pro" panose="020B0506040000020004" pitchFamily="34" charset="0"/>
              </a:rPr>
              <a:t>Masern: www.sciencedirect.com/science/article/pii/So140673612617280 Verkehrsunfälle: www.whi.int/mediacentre/factsheets/fs358/en/</a:t>
            </a:r>
          </a:p>
          <a:p>
            <a:pPr marL="171450" indent="-171450" algn="l">
              <a:buFont typeface="Arial" panose="020B0604020202020204" pitchFamily="34" charset="0"/>
              <a:buChar char="•"/>
            </a:pPr>
            <a:r>
              <a:rPr lang="de-DE" sz="1100" b="0" i="0" u="none" strike="noStrike" baseline="0">
                <a:solidFill>
                  <a:srgbClr val="3C4982"/>
                </a:solidFill>
                <a:latin typeface="EC Square Sans Pro" panose="020B0506040000020004" pitchFamily="34" charset="0"/>
              </a:rPr>
              <a:t>Tetanus: www.sciencedirect.com/science/article/pii/So140673612617280</a:t>
            </a:r>
          </a:p>
          <a:p>
            <a:pPr algn="l"/>
            <a:endParaRPr lang="en-GB" sz="1100" b="0" i="0" u="none" strike="noStrike" baseline="0" dirty="0">
              <a:solidFill>
                <a:srgbClr val="3C4982"/>
              </a:solidFill>
              <a:latin typeface="EC Square Sans Pro" panose="020B0506040000020004" pitchFamily="34" charset="0"/>
            </a:endParaRPr>
          </a:p>
          <a:p>
            <a:pPr algn="l"/>
            <a:endParaRPr lang="en-GB" sz="1100" b="0" i="0" u="none" strike="noStrike" baseline="0" dirty="0">
              <a:solidFill>
                <a:srgbClr val="3C4982"/>
              </a:solidFill>
              <a:latin typeface="EC Square Sans Pro" panose="020B0506040000020004" pitchFamily="34" charset="0"/>
            </a:endParaRPr>
          </a:p>
          <a:p>
            <a:pPr algn="l"/>
            <a:r>
              <a:rPr lang="de-DE" sz="1100" b="0" i="0" u="none" strike="noStrike" baseline="0">
                <a:solidFill>
                  <a:srgbClr val="3C4982"/>
                </a:solidFill>
                <a:latin typeface="EC Square Sans Pro" panose="020B0506040000020004" pitchFamily="34" charset="0"/>
              </a:rPr>
              <a:t>Nach Angaben der</a:t>
            </a:r>
            <a:r>
              <a:rPr lang="de-DE" sz="1100" b="0" i="0" u="none" strike="noStrike" baseline="0">
                <a:solidFill>
                  <a:srgbClr val="4D5156"/>
                </a:solidFill>
                <a:effectLst/>
                <a:latin typeface="arial" panose="020B0604020202020204" pitchFamily="34" charset="0"/>
              </a:rPr>
              <a:t> Organisation für wirtschaftliche Zusammenarbeit und Entwicklung</a:t>
            </a:r>
            <a:r>
              <a:rPr lang="de-DE" sz="1100" b="0" i="0" u="none" strike="noStrike" baseline="0">
                <a:solidFill>
                  <a:srgbClr val="3C4982"/>
                </a:solidFill>
                <a:effectLst/>
                <a:latin typeface="EC Square Sans Pro" panose="020B0506040000020004" pitchFamily="34" charset="0"/>
              </a:rPr>
              <a:t> (OECD) hat die antimikrobielle Resistenz enorme Auswirkungen auf die Gesundheitssysteme in Europa, die sich auf rund 1,1 Mrd. EUR pro Jahr belaufen.</a:t>
            </a:r>
          </a:p>
          <a:p>
            <a:pPr algn="l"/>
            <a:r>
              <a:rPr lang="de-DE" i="0">
                <a:solidFill>
                  <a:srgbClr val="3F4A52"/>
                </a:solidFill>
                <a:effectLst/>
                <a:latin typeface="EC Square Sans Pro" panose="020B0506040000020004" pitchFamily="34" charset="0"/>
              </a:rPr>
              <a:t>Wenn eine Infektion nicht auf eine antimikrobielle Erstlinienbehandlung anspricht („Erstlinienbehandlung ist die erste empfohlene Behandlungsoption“), wenden sich die medizinischen Fachkräfte </a:t>
            </a:r>
            <a:r>
              <a:rPr lang="de-DE" b="1" i="0">
                <a:solidFill>
                  <a:srgbClr val="3F4A52"/>
                </a:solidFill>
                <a:effectLst/>
                <a:latin typeface="EC Square Sans Pro" panose="020B0506040000020004" pitchFamily="34" charset="0"/>
              </a:rPr>
              <a:t>teureren Alternativen</a:t>
            </a:r>
            <a:r>
              <a:rPr lang="de-DE" i="0">
                <a:solidFill>
                  <a:srgbClr val="3F4A52"/>
                </a:solidFill>
                <a:effectLst/>
                <a:latin typeface="EC Square Sans Pro" panose="020B0506040000020004" pitchFamily="34" charset="0"/>
              </a:rPr>
              <a:t> zu, wie z. B. Medikamenten der zweiten und dritten Linie (die letzten verfügbaren Behandlungsoptionen).</a:t>
            </a:r>
            <a:r>
              <a:rPr lang="de-DE" sz="1100" b="0" i="0">
                <a:solidFill>
                  <a:srgbClr val="3F4A52"/>
                </a:solidFill>
                <a:effectLst/>
                <a:latin typeface="EC Square Sans Pro" panose="020B0506040000020004" pitchFamily="34" charset="0"/>
              </a:rPr>
              <a:t> Komplikationen oder die längere Dauer einer Krankheit oder Behandlung erfordern manchmal </a:t>
            </a:r>
            <a:r>
              <a:rPr lang="de-DE" sz="1100" b="1" i="0">
                <a:solidFill>
                  <a:srgbClr val="3F4A52"/>
                </a:solidFill>
                <a:effectLst/>
                <a:latin typeface="EC Square Sans Pro" panose="020B0506040000020004" pitchFamily="34" charset="0"/>
              </a:rPr>
              <a:t>längere Krankenhausaufenthalte</a:t>
            </a:r>
            <a:r>
              <a:rPr lang="de-DE" sz="1100" b="0" i="0">
                <a:solidFill>
                  <a:srgbClr val="3F4A52"/>
                </a:solidFill>
                <a:effectLst/>
                <a:latin typeface="EC Square Sans Pro" panose="020B0506040000020004" pitchFamily="34" charset="0"/>
              </a:rPr>
              <a:t> mit den entsprechenden Kosten.</a:t>
            </a:r>
          </a:p>
          <a:p>
            <a:pPr algn="l"/>
            <a:r>
              <a:rPr lang="de-DE" sz="1100" b="0" i="1">
                <a:solidFill>
                  <a:srgbClr val="000000"/>
                </a:solidFill>
                <a:effectLst/>
                <a:latin typeface="EC Square Sans Pro" panose="020B0506040000020004" pitchFamily="34" charset="0"/>
              </a:rPr>
              <a:t>Quelle:</a:t>
            </a:r>
            <a:r>
              <a:rPr lang="de-DE" sz="1100" b="0" i="0">
                <a:solidFill>
                  <a:srgbClr val="000000"/>
                </a:solidFill>
                <a:effectLst/>
                <a:latin typeface="EC Square Sans Pro" panose="020B0506040000020004" pitchFamily="34" charset="0"/>
              </a:rPr>
              <a:t> OECD (2018), </a:t>
            </a:r>
            <a:r>
              <a:rPr lang="de-DE" sz="1100" b="0" i="1">
                <a:solidFill>
                  <a:srgbClr val="000000"/>
                </a:solidFill>
                <a:effectLst/>
                <a:latin typeface="EC Square Sans Pro" panose="020B0506040000020004" pitchFamily="34" charset="0"/>
              </a:rPr>
              <a:t>Stemming the Superbug Tide: Just A Few Dollars More</a:t>
            </a:r>
            <a:r>
              <a:rPr lang="de-DE" sz="1100" b="0" i="0">
                <a:solidFill>
                  <a:srgbClr val="000000"/>
                </a:solidFill>
                <a:effectLst/>
                <a:latin typeface="EC Square Sans Pro" panose="020B0506040000020004" pitchFamily="34" charset="0"/>
              </a:rPr>
              <a:t>, OECD Health Policy Studies, OECD Publishing, Paris, </a:t>
            </a:r>
            <a:r>
              <a:rPr lang="de-DE" sz="1100" b="0" i="0">
                <a:solidFill>
                  <a:srgbClr val="000000"/>
                </a:solidFill>
                <a:effectLst/>
                <a:latin typeface="EC Square Sans Pro" panose="020B0506040000020004" pitchFamily="34" charset="0"/>
                <a:hlinkClick r:id="rId3"/>
              </a:rPr>
              <a:t>https://doi.org/10.1787/9789264307599-en</a:t>
            </a:r>
            <a:r>
              <a:rPr lang="de-DE" sz="1100" b="0" i="0">
                <a:solidFill>
                  <a:srgbClr val="000000"/>
                </a:solidFill>
                <a:effectLst/>
                <a:latin typeface="EC Square Sans Pro" panose="020B0506040000020004" pitchFamily="34" charset="0"/>
              </a:rPr>
              <a:t>.</a:t>
            </a:r>
          </a:p>
          <a:p>
            <a:pPr algn="l"/>
            <a:endParaRPr lang="en-GB" sz="1100" b="0" i="0" dirty="0">
              <a:solidFill>
                <a:srgbClr val="000000"/>
              </a:solidFill>
              <a:effectLst/>
              <a:latin typeface="EC Square Sans Pro" panose="020B0506040000020004" pitchFamily="34" charset="0"/>
            </a:endParaRPr>
          </a:p>
          <a:p>
            <a:pPr algn="l"/>
            <a:r>
              <a:rPr lang="de-DE" sz="1100" b="0" i="0">
                <a:solidFill>
                  <a:srgbClr val="000000"/>
                </a:solidFill>
                <a:effectLst/>
                <a:latin typeface="EC Square Sans Pro" panose="020B0506040000020004" pitchFamily="34" charset="0"/>
              </a:rPr>
              <a:t>Im Jahr 2023 erschien ein neuer Bericht der OECD mit dem Titel „Embracing a One Health Framework to Fight Antimicrobial Resistance“, der den wirtschaftlichen Schaden durch AMR in den OECD-Ländern und der EU berechnet.  Sie betrachten nicht nur die Gesundheitsversorgung, sondern auch die Kosten durch Produktivitätsverluste. Sie schätzen die wirtschaftlichen Auswirkungen in der EU deutlich höher ein, nämlich je nach verwendetem Szenario zwischen 7 und 12 Milliarden pro Jahr. </a:t>
            </a:r>
          </a:p>
          <a:p>
            <a:pPr algn="l"/>
            <a:r>
              <a:rPr lang="de-DE" sz="1100" b="0" i="0">
                <a:solidFill>
                  <a:srgbClr val="000000"/>
                </a:solidFill>
                <a:effectLst/>
                <a:latin typeface="EC Square Sans Pro" panose="020B0506040000020004" pitchFamily="34" charset="0"/>
              </a:rPr>
              <a:t>https://www.oecd.org/en/publications/embracing-a-one-health-framework-to-fight-antimicrobial-resistance_ce44c755-en.html</a:t>
            </a:r>
          </a:p>
          <a:p>
            <a:pPr algn="l"/>
            <a:endParaRPr lang="en-GB" sz="1100" b="0" i="0" dirty="0">
              <a:solidFill>
                <a:srgbClr val="000000"/>
              </a:solidFill>
              <a:effectLst/>
              <a:latin typeface="EC Square Sans Pro" panose="020B0506040000020004" pitchFamily="34" charset="0"/>
            </a:endParaRPr>
          </a:p>
          <a:p>
            <a:pPr algn="l"/>
            <a:endParaRPr lang="en-GB" sz="1100" b="0" i="0" dirty="0">
              <a:solidFill>
                <a:srgbClr val="000000"/>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F4A52"/>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F4A52"/>
              </a:solidFill>
              <a:effectLst/>
              <a:latin typeface="EC Square Sans Pro" panose="020B0506040000020004" pitchFamily="34" charset="0"/>
            </a:endParaRPr>
          </a:p>
          <a:p>
            <a:pPr algn="l"/>
            <a:endParaRPr lang="en-GB" b="0"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3</a:t>
            </a:fld>
            <a:endParaRPr lang="en-GB"/>
          </a:p>
        </p:txBody>
      </p:sp>
    </p:spTree>
    <p:extLst>
      <p:ext uri="{BB962C8B-B14F-4D97-AF65-F5344CB8AC3E}">
        <p14:creationId xmlns:p14="http://schemas.microsoft.com/office/powerpoint/2010/main" val="2247219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de-DE" sz="1100">
                <a:solidFill>
                  <a:srgbClr val="404040"/>
                </a:solidFill>
                <a:latin typeface="arial" panose="020B0604020202020204" pitchFamily="34" charset="0"/>
              </a:rPr>
              <a:t>Antimikrobielle Resistenz (AMR) ist die Fähigkeit von Mikroorganismen, trotz antimikrobieller Mittel zu überleben oder zu wachsen, die diese Mikroorganismen normalerweise hemmen oder abtöten. </a:t>
            </a:r>
          </a:p>
          <a:p>
            <a:pPr algn="l"/>
            <a:r>
              <a:rPr lang="de-DE" sz="1100">
                <a:solidFill>
                  <a:srgbClr val="404040"/>
                </a:solidFill>
                <a:latin typeface="arial" panose="020B0604020202020204" pitchFamily="34" charset="0"/>
              </a:rPr>
              <a:t>Es ist die Folge natürlicher Selektion und Genetik. </a:t>
            </a:r>
            <a:r>
              <a:rPr lang="de-DE" sz="1100" b="0" i="0">
                <a:solidFill>
                  <a:srgbClr val="1F1F1F"/>
                </a:solidFill>
                <a:effectLst/>
                <a:latin typeface="Google Sans"/>
              </a:rPr>
              <a:t>Eine Antibiotikaresistenz entsteht auch dann, wenn sich Bakterien verändern, um sich vor einem Antibiotikum zu schützen. </a:t>
            </a:r>
          </a:p>
          <a:p>
            <a:pPr algn="l"/>
            <a:r>
              <a:rPr lang="de-DE" sz="1100">
                <a:solidFill>
                  <a:srgbClr val="404040"/>
                </a:solidFill>
                <a:latin typeface="arial" panose="020B0604020202020204" pitchFamily="34" charset="0"/>
              </a:rPr>
              <a:t>Außerdem gibt es weitere menschliche Faktoren, die die Resistenzentwicklung fördern, wie z. B.: </a:t>
            </a:r>
          </a:p>
          <a:p>
            <a:pPr marL="285750" indent="-285750" algn="l">
              <a:buFont typeface="Arial" panose="020B0604020202020204" pitchFamily="34" charset="0"/>
              <a:buChar char="•"/>
            </a:pPr>
            <a:r>
              <a:rPr lang="de-DE" sz="1100">
                <a:solidFill>
                  <a:srgbClr val="404040"/>
                </a:solidFill>
                <a:latin typeface="arial" panose="020B0604020202020204" pitchFamily="34" charset="0"/>
              </a:rPr>
              <a:t>Unsachgemäße Verwendung: </a:t>
            </a:r>
          </a:p>
          <a:p>
            <a:pPr marL="742950" lvl="1" indent="-285750" algn="l">
              <a:buFont typeface="Arial" panose="020B0604020202020204" pitchFamily="34" charset="0"/>
              <a:buChar char="•"/>
            </a:pPr>
            <a:r>
              <a:rPr lang="de-DE" sz="1100">
                <a:solidFill>
                  <a:srgbClr val="404040"/>
                </a:solidFill>
                <a:latin typeface="arial" panose="020B0604020202020204" pitchFamily="34" charset="0"/>
              </a:rPr>
              <a:t>Übergebrauch: </a:t>
            </a:r>
          </a:p>
          <a:p>
            <a:pPr marL="1200150" lvl="2" indent="-285750" algn="l">
              <a:buFont typeface="Arial" panose="020B0604020202020204" pitchFamily="34" charset="0"/>
              <a:buChar char="•"/>
            </a:pPr>
            <a:r>
              <a:rPr lang="de-DE" sz="1100">
                <a:solidFill>
                  <a:srgbClr val="404040"/>
                </a:solidFill>
                <a:latin typeface="arial" panose="020B0604020202020204" pitchFamily="34" charset="0"/>
              </a:rPr>
              <a:t>gemeinsame Nutzung von Antibiotika</a:t>
            </a:r>
          </a:p>
          <a:p>
            <a:pPr marL="1200150" lvl="2" indent="-285750" algn="l">
              <a:buFont typeface="Arial" panose="020B0604020202020204" pitchFamily="34" charset="0"/>
              <a:buChar char="•"/>
            </a:pPr>
            <a:r>
              <a:rPr lang="de-DE" sz="1100">
                <a:solidFill>
                  <a:srgbClr val="404040"/>
                </a:solidFill>
                <a:latin typeface="arial" panose="020B0604020202020204" pitchFamily="34" charset="0"/>
              </a:rPr>
              <a:t>Einsatz von Antibiotika ohne Notwendigkeit</a:t>
            </a:r>
          </a:p>
          <a:p>
            <a:pPr marL="1200150" lvl="2" indent="-285750" algn="l">
              <a:buFont typeface="Arial" panose="020B0604020202020204" pitchFamily="34" charset="0"/>
              <a:buChar char="•"/>
            </a:pPr>
            <a:r>
              <a:rPr lang="de-DE" sz="1100">
                <a:solidFill>
                  <a:srgbClr val="404040"/>
                </a:solidFill>
                <a:latin typeface="arial" panose="020B0604020202020204" pitchFamily="34" charset="0"/>
              </a:rPr>
              <a:t>Einsatz von Antibiotika bei Virusinfektionen und Entzündungen</a:t>
            </a:r>
          </a:p>
          <a:p>
            <a:pPr marL="742950" lvl="1" indent="-285750" algn="l">
              <a:buFont typeface="Arial" panose="020B0604020202020204" pitchFamily="34" charset="0"/>
              <a:buChar char="•"/>
            </a:pPr>
            <a:r>
              <a:rPr lang="de-DE" sz="1100">
                <a:solidFill>
                  <a:srgbClr val="404040"/>
                </a:solidFill>
                <a:latin typeface="arial" panose="020B0604020202020204" pitchFamily="34" charset="0"/>
              </a:rPr>
              <a:t>Missbrauch: </a:t>
            </a:r>
          </a:p>
          <a:p>
            <a:pPr marL="1200150" lvl="2" indent="-285750" algn="l">
              <a:buFont typeface="Arial" panose="020B0604020202020204" pitchFamily="34" charset="0"/>
              <a:buChar char="•"/>
            </a:pPr>
            <a:r>
              <a:rPr lang="de-DE" sz="1100">
                <a:solidFill>
                  <a:srgbClr val="404040"/>
                </a:solidFill>
                <a:latin typeface="arial" panose="020B0604020202020204" pitchFamily="34" charset="0"/>
              </a:rPr>
              <a:t>Verwendung von Antibiotika als Wachstumsförderer für Tiere in landwirtschaftlichen Betrieben oder in der Aquakultur</a:t>
            </a:r>
          </a:p>
          <a:p>
            <a:pPr marL="1200150" lvl="2" indent="-285750" algn="l">
              <a:buFont typeface="Arial" panose="020B0604020202020204" pitchFamily="34" charset="0"/>
              <a:buChar char="•"/>
            </a:pPr>
            <a:r>
              <a:rPr lang="de-DE" sz="1100">
                <a:solidFill>
                  <a:srgbClr val="404040"/>
                </a:solidFill>
                <a:latin typeface="arial" panose="020B0604020202020204" pitchFamily="34" charset="0"/>
              </a:rPr>
              <a:t>Nichtbeendigung der Behandlung oder Einnahme einer unzureichenden Dosis</a:t>
            </a:r>
          </a:p>
          <a:p>
            <a:pPr marL="1200150" lvl="2" indent="-285750" algn="l">
              <a:buFont typeface="Arial" panose="020B0604020202020204" pitchFamily="34" charset="0"/>
              <a:buChar char="•"/>
            </a:pPr>
            <a:r>
              <a:rPr lang="de-DE" sz="1100">
                <a:solidFill>
                  <a:srgbClr val="404040"/>
                </a:solidFill>
                <a:latin typeface="arial" panose="020B0604020202020204" pitchFamily="34" charset="0"/>
              </a:rPr>
              <a:t>Einnahme von Antibiotika bei falschen Indikationen wie Virusinfektionen und Entzündungen</a:t>
            </a:r>
          </a:p>
          <a:p>
            <a:pPr algn="l"/>
            <a:endParaRPr lang="en-GB" sz="1100" dirty="0">
              <a:solidFill>
                <a:srgbClr val="404040"/>
              </a:solidFill>
              <a:latin typeface="arial" panose="020B0604020202020204" pitchFamily="34" charset="0"/>
            </a:endParaRPr>
          </a:p>
          <a:p>
            <a:pPr algn="l"/>
            <a:r>
              <a:rPr lang="de-DE" sz="1100" b="0" i="0" u="none" strike="noStrike" baseline="0">
                <a:latin typeface="ECSquareSansPro-Regular"/>
              </a:rPr>
              <a:t>Dies führt mit der Zeit dazu, dass antimikrobielle Mittel in der Human- und </a:t>
            </a:r>
            <a:r>
              <a:rPr lang="de-DE" sz="1100" b="0" i="0" u="none" strike="noStrike" baseline="0">
                <a:solidFill>
                  <a:srgbClr val="FFFFFF"/>
                </a:solidFill>
                <a:latin typeface="ECSquareSansPro-Regular"/>
              </a:rPr>
              <a:t>Veterinärmedizin weniger wirksam und letztlich unbrauchbar werden.</a:t>
            </a:r>
          </a:p>
          <a:p>
            <a:r>
              <a:rPr lang="de-DE" sz="1100" b="0" i="0">
                <a:solidFill>
                  <a:srgbClr val="1F1F1F"/>
                </a:solidFill>
                <a:effectLst/>
                <a:latin typeface="Google Sans"/>
              </a:rPr>
              <a:t>Alle Bakterien verbreiten sich durch Luft, Wasser, Boden, Nahrung oder lebende Vektoren. </a:t>
            </a:r>
          </a:p>
          <a:p>
            <a:r>
              <a:rPr lang="de-DE" sz="1100" b="0" i="0">
                <a:solidFill>
                  <a:srgbClr val="1F1F1F"/>
                </a:solidFill>
                <a:effectLst/>
                <a:latin typeface="Google Sans"/>
              </a:rPr>
              <a:t>Die nächste Folie veranschaulicht die verschiedenen Ausbreitungsrichtungen.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4</a:t>
            </a:fld>
            <a:endParaRPr lang="en-GB"/>
          </a:p>
        </p:txBody>
      </p:sp>
    </p:spTree>
    <p:extLst>
      <p:ext uri="{BB962C8B-B14F-4D97-AF65-F5344CB8AC3E}">
        <p14:creationId xmlns:p14="http://schemas.microsoft.com/office/powerpoint/2010/main" val="1105173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de-DE" sz="1100" b="0" i="0" u="none" strike="noStrike" baseline="0">
                <a:latin typeface="EC Square Sans Pro" panose="020B0506040000020004" pitchFamily="34" charset="0"/>
              </a:rPr>
              <a:t>Im Rahmen des One-Health-Konzepts wird anerkannt, dass die menschliche Gesundheit eng mit der Gesundheit von Tieren und der Umwelt verknüpft ist, d. h., dass Tierfutter, menschliche Lebensmittel, die Gesundheit von Mensch und Tier und</a:t>
            </a:r>
          </a:p>
          <a:p>
            <a:pPr algn="l"/>
            <a:r>
              <a:rPr lang="de-DE" sz="1100" b="0" i="0" u="none" strike="noStrike" baseline="0">
                <a:latin typeface="EC Square Sans Pro" panose="020B0506040000020004" pitchFamily="34" charset="0"/>
              </a:rPr>
              <a:t>die Umweltkontamination eng miteinander verbunden sind. </a:t>
            </a:r>
          </a:p>
          <a:p>
            <a:pPr algn="l"/>
            <a:endParaRPr lang="en-GB" sz="1100" b="0" i="0" u="none" strike="noStrike" baseline="0" dirty="0">
              <a:solidFill>
                <a:srgbClr val="404040"/>
              </a:solidFill>
              <a:effectLst/>
              <a:latin typeface="EC Square Sans Pro" panose="020B0506040000020004" pitchFamily="34" charset="0"/>
            </a:endParaRPr>
          </a:p>
          <a:p>
            <a:r>
              <a:rPr lang="de-DE" sz="1100" b="0" i="0">
                <a:solidFill>
                  <a:srgbClr val="1C1D1E"/>
                </a:solidFill>
                <a:effectLst/>
                <a:latin typeface="EC Square Sans Pro" panose="020B0506040000020004" pitchFamily="34" charset="0"/>
              </a:rPr>
              <a:t>Dies spiegelt den „One Health“-Ansatz der Europäischen Kommission zur Bekämpfung von AMR wider, indem der Human- und der Veterinärsektor gemeinsam in einem ganzheitlichen und koordinierten Ansatz behandelt werden</a:t>
            </a:r>
          </a:p>
          <a:p>
            <a:endParaRPr lang="en-GB" sz="1100" b="0" i="0" dirty="0">
              <a:solidFill>
                <a:srgbClr val="1C1D1E"/>
              </a:solidFill>
              <a:effectLst/>
              <a:latin typeface="EC Square Sans Pro" panose="020B0506040000020004" pitchFamily="34" charset="0"/>
            </a:endParaRPr>
          </a:p>
          <a:p>
            <a:r>
              <a:rPr lang="de-DE" sz="1100" b="0" i="0">
                <a:solidFill>
                  <a:srgbClr val="202122"/>
                </a:solidFill>
                <a:effectLst/>
                <a:latin typeface="EC Square Sans Pro" panose="020B0506040000020004" pitchFamily="34" charset="0"/>
              </a:rPr>
              <a:t>Der zunehmende Einsatz von Antibiotika ist besorgniserregend, da die </a:t>
            </a:r>
            <a:r>
              <a:rPr lang="de-DE" sz="1100" b="0" i="0">
                <a:solidFill>
                  <a:srgbClr val="202122"/>
                </a:solidFill>
                <a:effectLst/>
                <a:latin typeface="EC Square Sans Pro" panose="020B0506040000020004" pitchFamily="34" charset="0"/>
                <a:hlinkClick r:id="rId3" tooltip="Antibiotikaresistenz">
                  <a:extLst>
                    <a:ext uri="{A12FA001-AC4F-418D-AE19-62706E023703}">
                      <ahyp:hlinkClr xmlns:ahyp="http://schemas.microsoft.com/office/drawing/2018/hyperlinkcolor" val="tx"/>
                    </a:ext>
                  </a:extLst>
                </a:hlinkClick>
              </a:rPr>
              <a:t>Antibiotikaresistenz</a:t>
            </a:r>
            <a:r>
              <a:rPr lang="de-DE" sz="1100" b="0" i="0">
                <a:solidFill>
                  <a:srgbClr val="202122"/>
                </a:solidFill>
                <a:effectLst/>
                <a:latin typeface="EC Square Sans Pro" panose="020B0506040000020004" pitchFamily="34" charset="0"/>
              </a:rPr>
              <a:t> als ernsthafte Bedrohung für die Gesundheit und das Wohlergehen von Mensch und Tier in der Zukunft angesehen wird. Die zunehmenden Mengen an Antibiotika oder antibiotikaresistenten Bakterien in der Umwelt könnten die Zahl der medikamentenresistenten Infektionen bei beiden erhöhen.</a:t>
            </a:r>
          </a:p>
          <a:p>
            <a:endParaRPr lang="en-GB" sz="1100" b="0" i="0" dirty="0">
              <a:solidFill>
                <a:srgbClr val="202122"/>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b="0" i="0">
                <a:solidFill>
                  <a:srgbClr val="202122"/>
                </a:solidFill>
                <a:effectLst/>
                <a:latin typeface="EC Square Sans Pro" panose="020B0506040000020004" pitchFamily="34" charset="0"/>
              </a:rPr>
              <a:t>Der Wortlaut der Grafik konzentriert sich auf den Verbrauch antimikrobieller Mittel bei zur Lebensmittelerzeugung genutzten Tieren. Aber </a:t>
            </a:r>
            <a:r>
              <a:rPr lang="de-DE" sz="1800">
                <a:solidFill>
                  <a:srgbClr val="000000"/>
                </a:solidFill>
                <a:latin typeface="Adobe Clean DC"/>
              </a:rPr>
              <a:t>Grundsätzlich ist es nicht nur auf zur Lebensmittelerzeugung genutzte Tiere beschränkt, auch wenn wir mit Landwirten und Tierärzten sprechen, die sich mit zur Lebensmittelerzeugung genutzten Tieren befassen. </a:t>
            </a:r>
          </a:p>
          <a:p>
            <a:endParaRPr lang="en-GB" sz="1100" b="0" i="0" dirty="0">
              <a:solidFill>
                <a:srgbClr val="202122"/>
              </a:solidFill>
              <a:effectLst/>
              <a:latin typeface="EC Square Sans Pro" panose="020B0506040000020004" pitchFamily="34" charset="0"/>
            </a:endParaRPr>
          </a:p>
          <a:p>
            <a:endParaRPr lang="en-GB" b="0" i="0" dirty="0">
              <a:solidFill>
                <a:srgbClr val="202122"/>
              </a:solidFill>
              <a:effectLst/>
              <a:latin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5</a:t>
            </a:fld>
            <a:endParaRPr lang="en-GB"/>
          </a:p>
        </p:txBody>
      </p:sp>
    </p:spTree>
    <p:extLst>
      <p:ext uri="{BB962C8B-B14F-4D97-AF65-F5344CB8AC3E}">
        <p14:creationId xmlns:p14="http://schemas.microsoft.com/office/powerpoint/2010/main" val="885464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i="0">
                <a:solidFill>
                  <a:srgbClr val="3F4A52"/>
                </a:solidFill>
                <a:effectLst/>
                <a:latin typeface="Open Sans" panose="020B0606030504020204" pitchFamily="34" charset="0"/>
              </a:rPr>
              <a:t>2020 waren in Europa über </a:t>
            </a:r>
            <a:r>
              <a:rPr lang="de-DE" sz="1100" b="1" i="0">
                <a:solidFill>
                  <a:srgbClr val="3F4A52"/>
                </a:solidFill>
                <a:effectLst/>
                <a:latin typeface="Open Sans" panose="020B0606030504020204" pitchFamily="34" charset="0"/>
              </a:rPr>
              <a:t>800.000</a:t>
            </a:r>
            <a:r>
              <a:rPr lang="de-DE" sz="1100" i="0">
                <a:solidFill>
                  <a:srgbClr val="3F4A52"/>
                </a:solidFill>
                <a:effectLst/>
                <a:latin typeface="Open Sans" panose="020B0606030504020204" pitchFamily="34" charset="0"/>
              </a:rPr>
              <a:t> Menschen mit antibiotikaresistenten Bakterien </a:t>
            </a:r>
            <a:r>
              <a:rPr lang="de-DE" sz="1100" b="1" i="0">
                <a:solidFill>
                  <a:srgbClr val="3F4A52"/>
                </a:solidFill>
                <a:effectLst/>
                <a:latin typeface="Open Sans" panose="020B0606030504020204" pitchFamily="34" charset="0"/>
              </a:rPr>
              <a:t>infiziert</a:t>
            </a:r>
            <a:r>
              <a:rPr lang="de-DE" sz="1100" i="0">
                <a:solidFill>
                  <a:srgbClr val="3F4A52"/>
                </a:solidFill>
                <a:effectLst/>
                <a:latin typeface="Open Sans" panose="020B0606030504020204" pitchFamily="34" charset="0"/>
              </a:rPr>
              <a:t>.</a:t>
            </a:r>
            <a:r>
              <a:rPr lang="de-DE" sz="1100" b="0" i="0">
                <a:solidFill>
                  <a:srgbClr val="3F4A52"/>
                </a:solidFill>
                <a:effectLst/>
                <a:latin typeface="Open Sans" panose="020B0606030504020204" pitchFamily="34" charset="0"/>
              </a:rPr>
              <a:t> Zu den daraus resultierenden Krankheiten gehörten Lungenentzündungen sowie Infektionen der Blutbahn und des Unterleibs. (Quelle: ECDC – Europäisches Zentrum für die Prävention und Kontrolle von Krankheiten).</a:t>
            </a:r>
          </a:p>
          <a:p>
            <a:endParaRPr lang="es-ES" sz="1100" dirty="0"/>
          </a:p>
          <a:p>
            <a:r>
              <a:rPr lang="de-DE" sz="1100" b="0" i="0">
                <a:solidFill>
                  <a:srgbClr val="333333"/>
                </a:solidFill>
                <a:effectLst/>
                <a:latin typeface="Roboto" panose="02000000000000000000" pitchFamily="2" charset="0"/>
              </a:rPr>
              <a:t>Insgesamt sind in der EU/EWR die AMR-Prozentsätze für die überwachten Kombinationen von Bakterienarten und antimikrobiellen Gruppen weiterhin hoch:</a:t>
            </a:r>
          </a:p>
          <a:p>
            <a:pPr marL="171450" indent="-171450">
              <a:buFontTx/>
              <a:buChar char="-"/>
            </a:pPr>
            <a:r>
              <a:rPr lang="de-DE" sz="1100" b="0" i="0">
                <a:solidFill>
                  <a:srgbClr val="333333"/>
                </a:solidFill>
                <a:effectLst/>
                <a:latin typeface="Roboto" panose="02000000000000000000" pitchFamily="2" charset="0"/>
              </a:rPr>
              <a:t>Carbapenemresistenz bei </a:t>
            </a:r>
            <a:r>
              <a:rPr lang="de-DE" sz="1100" b="0" i="1">
                <a:solidFill>
                  <a:srgbClr val="333333"/>
                </a:solidFill>
                <a:effectLst/>
                <a:latin typeface="Roboto" panose="02000000000000000000" pitchFamily="2" charset="0"/>
              </a:rPr>
              <a:t>Escherichia coli</a:t>
            </a:r>
            <a:r>
              <a:rPr lang="de-DE" sz="1100" b="0" i="0">
                <a:solidFill>
                  <a:srgbClr val="333333"/>
                </a:solidFill>
                <a:effectLst/>
                <a:latin typeface="Roboto" panose="02000000000000000000" pitchFamily="2" charset="0"/>
              </a:rPr>
              <a:t> und </a:t>
            </a:r>
            <a:r>
              <a:rPr lang="de-DE" sz="1100" b="0" i="1">
                <a:solidFill>
                  <a:srgbClr val="333333"/>
                </a:solidFill>
                <a:effectLst/>
                <a:latin typeface="Roboto" panose="02000000000000000000" pitchFamily="2" charset="0"/>
              </a:rPr>
              <a:t>Klebsiella pneumoniae </a:t>
            </a:r>
            <a:r>
              <a:rPr lang="de-DE" sz="1100" b="0" i="0">
                <a:solidFill>
                  <a:srgbClr val="333333"/>
                </a:solidFill>
                <a:effectLst/>
                <a:latin typeface="Roboto" panose="02000000000000000000" pitchFamily="2" charset="0"/>
              </a:rPr>
              <a:t>(</a:t>
            </a:r>
            <a:r>
              <a:rPr lang="de-DE" sz="1100" b="0" i="1">
                <a:solidFill>
                  <a:srgbClr val="333333"/>
                </a:solidFill>
                <a:effectLst/>
                <a:latin typeface="Roboto" panose="02000000000000000000" pitchFamily="2" charset="0"/>
              </a:rPr>
              <a:t>K. pneumoniae</a:t>
            </a:r>
            <a:r>
              <a:rPr lang="de-DE" sz="1100" b="0" i="0">
                <a:solidFill>
                  <a:srgbClr val="333333"/>
                </a:solidFill>
                <a:effectLst/>
                <a:latin typeface="Roboto" panose="02000000000000000000" pitchFamily="2" charset="0"/>
              </a:rPr>
              <a:t>),</a:t>
            </a:r>
          </a:p>
          <a:p>
            <a:pPr marL="171450" indent="-171450">
              <a:buFontTx/>
              <a:buChar char="-"/>
            </a:pPr>
            <a:r>
              <a:rPr lang="de-DE" sz="1100" b="0" i="0">
                <a:solidFill>
                  <a:srgbClr val="333333"/>
                </a:solidFill>
                <a:effectLst/>
                <a:latin typeface="Roboto" panose="02000000000000000000" pitchFamily="2" charset="0"/>
              </a:rPr>
              <a:t>Vancomycin-Resistenz in </a:t>
            </a:r>
            <a:r>
              <a:rPr lang="de-DE" sz="1100" b="0" i="1">
                <a:solidFill>
                  <a:srgbClr val="333333"/>
                </a:solidFill>
                <a:effectLst/>
                <a:latin typeface="Roboto" panose="02000000000000000000" pitchFamily="2" charset="0"/>
              </a:rPr>
              <a:t>Enterococcus faecium</a:t>
            </a:r>
            <a:r>
              <a:rPr lang="de-DE" sz="1100" b="0" i="0">
                <a:solidFill>
                  <a:srgbClr val="333333"/>
                </a:solidFill>
                <a:effectLst/>
                <a:latin typeface="Roboto" panose="02000000000000000000" pitchFamily="2" charset="0"/>
              </a:rPr>
              <a:t> zeigt einen deutlichen Anstieg im Zeitraum 2016–2020. </a:t>
            </a:r>
          </a:p>
          <a:p>
            <a:pPr marL="171450" indent="-171450">
              <a:buFontTx/>
              <a:buChar char="-"/>
            </a:pPr>
            <a:r>
              <a:rPr lang="de-DE" sz="1100" b="0" i="0">
                <a:solidFill>
                  <a:srgbClr val="333333"/>
                </a:solidFill>
                <a:effectLst/>
                <a:latin typeface="Roboto" panose="02000000000000000000" pitchFamily="2" charset="0"/>
              </a:rPr>
              <a:t>Hohe Resistenzraten gegen Cephalosporine und Carbapeneme der dritten Generation in </a:t>
            </a:r>
            <a:r>
              <a:rPr lang="de-DE" sz="1100" b="0" i="1">
                <a:solidFill>
                  <a:srgbClr val="333333"/>
                </a:solidFill>
                <a:effectLst/>
                <a:latin typeface="Roboto" panose="02000000000000000000" pitchFamily="2" charset="0"/>
              </a:rPr>
              <a:t>K. Pneumoniae</a:t>
            </a:r>
          </a:p>
          <a:p>
            <a:pPr marL="171450" indent="-171450">
              <a:buFontTx/>
              <a:buChar char="-"/>
            </a:pPr>
            <a:r>
              <a:rPr lang="de-DE" sz="1100" b="0" i="0">
                <a:solidFill>
                  <a:srgbClr val="333333"/>
                </a:solidFill>
                <a:effectLst/>
                <a:latin typeface="Roboto" panose="02000000000000000000" pitchFamily="2" charset="0"/>
              </a:rPr>
              <a:t>hoher Anteil an Carbapenem-resistenten </a:t>
            </a:r>
            <a:r>
              <a:rPr lang="de-DE" sz="1100" b="0" i="1">
                <a:solidFill>
                  <a:srgbClr val="333333"/>
                </a:solidFill>
                <a:effectLst/>
                <a:latin typeface="Roboto" panose="02000000000000000000" pitchFamily="2" charset="0"/>
              </a:rPr>
              <a:t>Acinetobacter </a:t>
            </a:r>
            <a:r>
              <a:rPr lang="de-DE" sz="1100" b="0" i="0">
                <a:solidFill>
                  <a:srgbClr val="333333"/>
                </a:solidFill>
                <a:effectLst/>
                <a:latin typeface="Roboto" panose="02000000000000000000" pitchFamily="2" charset="0"/>
              </a:rPr>
              <a:t>Arten und </a:t>
            </a:r>
            <a:r>
              <a:rPr lang="de-DE" sz="1100" b="0" i="1">
                <a:solidFill>
                  <a:srgbClr val="333333"/>
                </a:solidFill>
                <a:effectLst/>
                <a:latin typeface="Roboto" panose="02000000000000000000" pitchFamily="2" charset="0"/>
              </a:rPr>
              <a:t>Pseudomonas aeruginosa</a:t>
            </a:r>
          </a:p>
          <a:p>
            <a:pPr marL="0" indent="0">
              <a:buFontTx/>
              <a:buNone/>
            </a:pPr>
            <a:r>
              <a:rPr lang="de-DE" sz="1100" b="0">
                <a:solidFill>
                  <a:srgbClr val="333333"/>
                </a:solidFill>
                <a:effectLst/>
                <a:latin typeface="Roboto" panose="02000000000000000000" pitchFamily="2" charset="0"/>
              </a:rPr>
              <a:t>(</a:t>
            </a:r>
            <a:r>
              <a:rPr lang="de-DE" sz="1100" b="0" i="1">
                <a:solidFill>
                  <a:srgbClr val="333333"/>
                </a:solidFill>
                <a:effectLst/>
                <a:latin typeface="Roboto" panose="02000000000000000000" pitchFamily="2" charset="0"/>
              </a:rPr>
              <a:t>Quelle</a:t>
            </a:r>
            <a:r>
              <a:rPr lang="de-DE" sz="1100" b="0">
                <a:solidFill>
                  <a:srgbClr val="333333"/>
                </a:solidFill>
                <a:effectLst/>
                <a:latin typeface="Roboto" panose="02000000000000000000" pitchFamily="2" charset="0"/>
              </a:rPr>
              <a:t>:</a:t>
            </a:r>
            <a:r>
              <a:rPr lang="de-DE" sz="1100" b="0" i="0">
                <a:solidFill>
                  <a:srgbClr val="333333"/>
                </a:solidFill>
                <a:effectLst/>
                <a:latin typeface="Roboto" panose="02000000000000000000" pitchFamily="2" charset="0"/>
              </a:rPr>
              <a:t> Überwachung antimikrobieller Resistenzen in Europa 2022)</a:t>
            </a:r>
          </a:p>
          <a:p>
            <a:pPr marL="0" indent="0">
              <a:buFontTx/>
              <a:buNone/>
            </a:pPr>
            <a:endParaRPr lang="en-GB" sz="1100" b="0" i="0" dirty="0">
              <a:solidFill>
                <a:srgbClr val="333333"/>
              </a:solidFill>
              <a:effectLst/>
              <a:latin typeface="Roboto" panose="02000000000000000000" pitchFamily="2" charset="0"/>
            </a:endParaRPr>
          </a:p>
          <a:p>
            <a:pPr marL="0" indent="0">
              <a:buFontTx/>
              <a:buNone/>
            </a:pPr>
            <a:r>
              <a:rPr lang="de-DE" sz="1100" b="0" i="0">
                <a:solidFill>
                  <a:srgbClr val="333333"/>
                </a:solidFill>
                <a:effectLst/>
                <a:latin typeface="Roboto" panose="02000000000000000000" pitchFamily="2" charset="0"/>
              </a:rPr>
              <a:t>in mehreren Ländern der Europäischen Region geben Anlass zur Sorge.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6</a:t>
            </a:fld>
            <a:endParaRPr lang="en-GB"/>
          </a:p>
        </p:txBody>
      </p:sp>
    </p:spTree>
    <p:extLst>
      <p:ext uri="{BB962C8B-B14F-4D97-AF65-F5344CB8AC3E}">
        <p14:creationId xmlns:p14="http://schemas.microsoft.com/office/powerpoint/2010/main" val="2585574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https://www.efsa.europa.eu/en/microstrategy/dashboard-antimicrobial-resistance</a:t>
            </a:r>
          </a:p>
          <a:p>
            <a:endParaRPr lang="es-ES" dirty="0"/>
          </a:p>
          <a:p>
            <a:r>
              <a:rPr lang="de-DE"/>
              <a:t>Überblick über die Überwachungsdaten zum Auftreten von AMR. </a:t>
            </a:r>
          </a:p>
          <a:p>
            <a:endParaRPr lang="es-ES" dirty="0"/>
          </a:p>
        </p:txBody>
      </p:sp>
      <p:sp>
        <p:nvSpPr>
          <p:cNvPr id="4" name="Slide Number Placeholder 3"/>
          <p:cNvSpPr>
            <a:spLocks noGrp="1"/>
          </p:cNvSpPr>
          <p:nvPr>
            <p:ph type="sldNum" sz="quarter" idx="5"/>
          </p:nvPr>
        </p:nvSpPr>
        <p:spPr/>
        <p:txBody>
          <a:bodyPr/>
          <a:lstStyle/>
          <a:p>
            <a:fld id="{3BF68CBC-6CFC-428F-8CC1-256870B442D5}" type="slidenum">
              <a:rPr lang="en-GB" smtClean="0"/>
              <a:t>7</a:t>
            </a:fld>
            <a:endParaRPr lang="en-GB"/>
          </a:p>
        </p:txBody>
      </p:sp>
    </p:spTree>
    <p:extLst>
      <p:ext uri="{BB962C8B-B14F-4D97-AF65-F5344CB8AC3E}">
        <p14:creationId xmlns:p14="http://schemas.microsoft.com/office/powerpoint/2010/main" val="430653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de-DE" sz="1100" b="0" i="0">
                <a:solidFill>
                  <a:srgbClr val="1F1F1F"/>
                </a:solidFill>
                <a:effectLst/>
                <a:latin typeface="Google Sans"/>
              </a:rPr>
              <a:t>Basierend auf AMEG-Listung und Verordnung 2022/1255</a:t>
            </a:r>
          </a:p>
          <a:p>
            <a:r>
              <a:rPr lang="de-DE" sz="1100" b="0" i="0">
                <a:solidFill>
                  <a:srgbClr val="1F1F1F"/>
                </a:solidFill>
                <a:effectLst/>
                <a:latin typeface="Google Sans"/>
              </a:rPr>
              <a:t>Ziel ist es, zu erklären, dass viele antimikrobielle Mittel denselben Klassen angehören, die wir in der Human- und Veterinärmedizin verwenden, und dass es Unterschiede zwischen den verschiedenen Arten von antimikrobiellen Mitteln gibt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8</a:t>
            </a:fld>
            <a:endParaRPr lang="en-GB"/>
          </a:p>
        </p:txBody>
      </p:sp>
    </p:spTree>
    <p:extLst>
      <p:ext uri="{BB962C8B-B14F-4D97-AF65-F5344CB8AC3E}">
        <p14:creationId xmlns:p14="http://schemas.microsoft.com/office/powerpoint/2010/main" val="930564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de-DE" sz="1800" b="0" i="0" u="none" strike="noStrike" baseline="0">
                <a:solidFill>
                  <a:srgbClr val="6490A2"/>
                </a:solidFill>
                <a:latin typeface="Whitney-Book"/>
              </a:rPr>
              <a:t>Eine nachhaltige und robuste Pipeline neuer antibakterieller Medikamente und Therapien ist entscheidend für den Erhalt der</a:t>
            </a:r>
          </a:p>
          <a:p>
            <a:pPr algn="l"/>
            <a:r>
              <a:rPr lang="de-DE" sz="1800" b="0" i="0" u="none" strike="noStrike" baseline="0">
                <a:solidFill>
                  <a:srgbClr val="6490A2"/>
                </a:solidFill>
                <a:latin typeface="Whitney-Book"/>
              </a:rPr>
              <a:t>öffentlichen Gesundheit. </a:t>
            </a:r>
            <a:r>
              <a:rPr lang="de-DE" sz="1800" b="0" i="0" u="none" strike="noStrike" baseline="0">
                <a:latin typeface="Whitney-Book"/>
              </a:rPr>
              <a:t>Die Entdeckung von Antibiotika erreichte in den 1950er Jahren ihren Höhepunkt, ab den 1980er Jahren ging sie jedoch rapide zurück. (Siehe Abbildung 1.)1</a:t>
            </a:r>
          </a:p>
          <a:p>
            <a:pPr algn="l"/>
            <a:r>
              <a:rPr lang="de-DE" sz="1800" b="0" i="0" u="none" strike="noStrike" baseline="0">
                <a:latin typeface="Whitney-Book"/>
              </a:rPr>
              <a:t>Jedes heute im klinischen Einsatz befindliche Antibiotikum basiert auf einer Entdeckung, die vor über 30 Jahren gemacht wurde.</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9</a:t>
            </a:fld>
            <a:endParaRPr lang="en-GB"/>
          </a:p>
        </p:txBody>
      </p:sp>
    </p:spTree>
    <p:extLst>
      <p:ext uri="{BB962C8B-B14F-4D97-AF65-F5344CB8AC3E}">
        <p14:creationId xmlns:p14="http://schemas.microsoft.com/office/powerpoint/2010/main" val="241871813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0.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9.png"/><Relationship Id="rId2" Type="http://schemas.openxmlformats.org/officeDocument/2006/relationships/image" Target="../media/image1.png"/><Relationship Id="rId16" Type="http://schemas.openxmlformats.org/officeDocument/2006/relationships/image" Target="../media/image41.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38.jpeg"/><Relationship Id="rId5" Type="http://schemas.openxmlformats.org/officeDocument/2006/relationships/image" Target="../media/image5.png"/><Relationship Id="rId15" Type="http://schemas.openxmlformats.org/officeDocument/2006/relationships/hyperlink" Target="http://www.amrfvtraining.eu/" TargetMode="External"/><Relationship Id="rId10" Type="http://schemas.openxmlformats.org/officeDocument/2006/relationships/image" Target="../media/image37.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cid:image004.jpg@01D9F6A4.3DC88080" TargetMode="External"/><Relationship Id="rId10"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1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0.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39.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42.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15.png"/><Relationship Id="rId11" Type="http://schemas.openxmlformats.org/officeDocument/2006/relationships/image" Target="../media/image43.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31.png"/><Relationship Id="rId4" Type="http://schemas.openxmlformats.org/officeDocument/2006/relationships/image" Target="../media/image30.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print">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141352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94653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615219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15334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1" cstate="screen">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2" cstate="screen">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5"/>
              </a:rPr>
              <a:t>www.amrfvtraining.eu</a:t>
            </a:r>
            <a:r>
              <a:rPr lang="en-GB" dirty="0">
                <a:latin typeface="EC Square Sans Pro" panose="020B0506040000020004" pitchFamily="34" charset="0"/>
              </a:rPr>
              <a:t>  </a:t>
            </a:r>
          </a:p>
        </p:txBody>
      </p:sp>
      <p:pic>
        <p:nvPicPr>
          <p:cNvPr id="4" name="Picture 3" descr="Blue text on a black background&#10;&#10;Description automatically generated">
            <a:extLst>
              <a:ext uri="{FF2B5EF4-FFF2-40B4-BE49-F238E27FC236}">
                <a16:creationId xmlns:a16="http://schemas.microsoft.com/office/drawing/2014/main" id="{55ED5352-6E71-3F18-21CD-843F84DF6CDE}"/>
              </a:ext>
            </a:extLst>
          </p:cNvPr>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8659998" y="5817151"/>
            <a:ext cx="3379602" cy="742399"/>
          </a:xfrm>
          <a:prstGeom prst="rect">
            <a:avLst/>
          </a:prstGeom>
        </p:spPr>
      </p:pic>
    </p:spTree>
    <p:extLst>
      <p:ext uri="{BB962C8B-B14F-4D97-AF65-F5344CB8AC3E}">
        <p14:creationId xmlns:p14="http://schemas.microsoft.com/office/powerpoint/2010/main" val="3003449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A0836-9774-4CDA-BE9E-0A70C83565AA}"/>
              </a:ext>
            </a:extLst>
          </p:cNvPr>
          <p:cNvSpPr>
            <a:spLocks noGrp="1"/>
          </p:cNvSpPr>
          <p:nvPr>
            <p:ph type="ctrTitle"/>
          </p:nvPr>
        </p:nvSpPr>
        <p:spPr>
          <a:xfrm>
            <a:off x="1524000" y="1124442"/>
            <a:ext cx="9144000" cy="2392021"/>
          </a:xfrm>
        </p:spPr>
        <p:txBody>
          <a:bodyPr anchor="b"/>
          <a:lstStyle>
            <a:lvl1pPr algn="ctr">
              <a:defRPr sz="6000"/>
            </a:lvl1pPr>
          </a:lstStyle>
          <a:p>
            <a:r>
              <a:rPr lang="es-ES"/>
              <a:t>Haga clic para modificar el estilo de título del patrón</a:t>
            </a:r>
            <a:endParaRPr lang="en-GB"/>
          </a:p>
        </p:txBody>
      </p:sp>
      <p:sp>
        <p:nvSpPr>
          <p:cNvPr id="3" name="Subtítulo 2">
            <a:extLst>
              <a:ext uri="{FF2B5EF4-FFF2-40B4-BE49-F238E27FC236}">
                <a16:creationId xmlns:a16="http://schemas.microsoft.com/office/drawing/2014/main" id="{F2218212-C721-4C32-98C7-F8CF1A010DA2}"/>
              </a:ext>
            </a:extLst>
          </p:cNvPr>
          <p:cNvSpPr>
            <a:spLocks noGrp="1"/>
          </p:cNvSpPr>
          <p:nvPr>
            <p:ph type="subTitle" idx="1"/>
          </p:nvPr>
        </p:nvSpPr>
        <p:spPr>
          <a:xfrm>
            <a:off x="1524000" y="3608709"/>
            <a:ext cx="9144000" cy="165882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fecha 3">
            <a:extLst>
              <a:ext uri="{FF2B5EF4-FFF2-40B4-BE49-F238E27FC236}">
                <a16:creationId xmlns:a16="http://schemas.microsoft.com/office/drawing/2014/main" id="{36E37092-DB68-4D9D-809F-12F70F20B073}"/>
              </a:ext>
            </a:extLst>
          </p:cNvPr>
          <p:cNvSpPr>
            <a:spLocks noGrp="1"/>
          </p:cNvSpPr>
          <p:nvPr>
            <p:ph type="dt" sz="half" idx="10"/>
          </p:nvPr>
        </p:nvSpPr>
        <p:spPr/>
        <p:txBody>
          <a:bodyPr/>
          <a:lstStyle/>
          <a:p>
            <a:fld id="{30A86CA9-5C76-48E9-8C10-71E0AEBF100A}" type="datetimeFigureOut">
              <a:rPr lang="en-GB" smtClean="0"/>
              <a:t>11/02/2025</a:t>
            </a:fld>
            <a:endParaRPr lang="en-GB"/>
          </a:p>
        </p:txBody>
      </p:sp>
      <p:sp>
        <p:nvSpPr>
          <p:cNvPr id="5" name="Marcador de pie de página 4">
            <a:extLst>
              <a:ext uri="{FF2B5EF4-FFF2-40B4-BE49-F238E27FC236}">
                <a16:creationId xmlns:a16="http://schemas.microsoft.com/office/drawing/2014/main" id="{773A01C0-1B01-498A-8EBE-A45A99D0119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46404FD-CE7E-4E84-9E67-4973C56FA842}"/>
              </a:ext>
            </a:extLst>
          </p:cNvPr>
          <p:cNvSpPr>
            <a:spLocks noGrp="1"/>
          </p:cNvSpPr>
          <p:nvPr>
            <p:ph type="sldNum" sz="quarter" idx="12"/>
          </p:nvPr>
        </p:nvSpPr>
        <p:spPr/>
        <p:txBody>
          <a:bodyPr/>
          <a:lstStyle/>
          <a:p>
            <a:fld id="{6DBE1240-05FE-447F-AB55-A9B315C83A4B}" type="slidenum">
              <a:rPr lang="en-GB" smtClean="0"/>
              <a:t>‹Nº›</a:t>
            </a:fld>
            <a:endParaRPr lang="en-GB"/>
          </a:p>
        </p:txBody>
      </p:sp>
    </p:spTree>
    <p:extLst>
      <p:ext uri="{BB962C8B-B14F-4D97-AF65-F5344CB8AC3E}">
        <p14:creationId xmlns:p14="http://schemas.microsoft.com/office/powerpoint/2010/main" val="3939723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FB2B8F-3F1C-41E5-8C2F-58F4817C6073}"/>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D9D1D11F-ED18-4DF8-8485-85EF8CB99AD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B61CB0F1-7264-4359-8DE2-2012FF31C27D}"/>
              </a:ext>
            </a:extLst>
          </p:cNvPr>
          <p:cNvSpPr>
            <a:spLocks noGrp="1"/>
          </p:cNvSpPr>
          <p:nvPr>
            <p:ph type="dt" sz="half" idx="10"/>
          </p:nvPr>
        </p:nvSpPr>
        <p:spPr/>
        <p:txBody>
          <a:bodyPr/>
          <a:lstStyle/>
          <a:p>
            <a:fld id="{30A86CA9-5C76-48E9-8C10-71E0AEBF100A}" type="datetimeFigureOut">
              <a:rPr lang="en-GB" smtClean="0"/>
              <a:t>11/02/2025</a:t>
            </a:fld>
            <a:endParaRPr lang="en-GB"/>
          </a:p>
        </p:txBody>
      </p:sp>
      <p:sp>
        <p:nvSpPr>
          <p:cNvPr id="5" name="Marcador de pie de página 4">
            <a:extLst>
              <a:ext uri="{FF2B5EF4-FFF2-40B4-BE49-F238E27FC236}">
                <a16:creationId xmlns:a16="http://schemas.microsoft.com/office/drawing/2014/main" id="{C01FEE84-6F64-42B7-B980-FB9AD1A34AD7}"/>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1359A07-0BE8-48B3-838F-C6CEBCC3D7A4}"/>
              </a:ext>
            </a:extLst>
          </p:cNvPr>
          <p:cNvSpPr>
            <a:spLocks noGrp="1"/>
          </p:cNvSpPr>
          <p:nvPr>
            <p:ph type="sldNum" sz="quarter" idx="12"/>
          </p:nvPr>
        </p:nvSpPr>
        <p:spPr/>
        <p:txBody>
          <a:bodyPr/>
          <a:lstStyle/>
          <a:p>
            <a:fld id="{6DBE1240-05FE-447F-AB55-A9B315C83A4B}" type="slidenum">
              <a:rPr lang="en-GB" smtClean="0"/>
              <a:t>‹Nº›</a:t>
            </a:fld>
            <a:endParaRPr lang="en-GB"/>
          </a:p>
        </p:txBody>
      </p:sp>
    </p:spTree>
    <p:extLst>
      <p:ext uri="{BB962C8B-B14F-4D97-AF65-F5344CB8AC3E}">
        <p14:creationId xmlns:p14="http://schemas.microsoft.com/office/powerpoint/2010/main" val="1580827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463655-1D4D-4438-A59D-E5B400A3B5ED}"/>
              </a:ext>
            </a:extLst>
          </p:cNvPr>
          <p:cNvSpPr>
            <a:spLocks noGrp="1"/>
          </p:cNvSpPr>
          <p:nvPr>
            <p:ph type="title"/>
          </p:nvPr>
        </p:nvSpPr>
        <p:spPr>
          <a:xfrm>
            <a:off x="831850" y="1712905"/>
            <a:ext cx="10515600" cy="2858020"/>
          </a:xfrm>
        </p:spPr>
        <p:txBody>
          <a:bodyPr anchor="b"/>
          <a:lstStyle>
            <a:lvl1pPr>
              <a:defRPr sz="6000"/>
            </a:lvl1p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79973BF-5FA6-404F-B3AE-8BD0DBC3BA8E}"/>
              </a:ext>
            </a:extLst>
          </p:cNvPr>
          <p:cNvSpPr>
            <a:spLocks noGrp="1"/>
          </p:cNvSpPr>
          <p:nvPr>
            <p:ph type="body" idx="1"/>
          </p:nvPr>
        </p:nvSpPr>
        <p:spPr>
          <a:xfrm>
            <a:off x="831850" y="4597963"/>
            <a:ext cx="10515600" cy="150296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AEF4CE4-495C-4641-AAB5-C96982AC9F09}"/>
              </a:ext>
            </a:extLst>
          </p:cNvPr>
          <p:cNvSpPr>
            <a:spLocks noGrp="1"/>
          </p:cNvSpPr>
          <p:nvPr>
            <p:ph type="dt" sz="half" idx="10"/>
          </p:nvPr>
        </p:nvSpPr>
        <p:spPr/>
        <p:txBody>
          <a:bodyPr/>
          <a:lstStyle/>
          <a:p>
            <a:fld id="{30A86CA9-5C76-48E9-8C10-71E0AEBF100A}" type="datetimeFigureOut">
              <a:rPr lang="en-GB" smtClean="0"/>
              <a:t>11/02/2025</a:t>
            </a:fld>
            <a:endParaRPr lang="en-GB"/>
          </a:p>
        </p:txBody>
      </p:sp>
      <p:sp>
        <p:nvSpPr>
          <p:cNvPr id="5" name="Marcador de pie de página 4">
            <a:extLst>
              <a:ext uri="{FF2B5EF4-FFF2-40B4-BE49-F238E27FC236}">
                <a16:creationId xmlns:a16="http://schemas.microsoft.com/office/drawing/2014/main" id="{03851B58-C1B3-4A55-829F-235CAD9AF340}"/>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5DC5650C-DD1A-48A8-BF50-0A377D4EB445}"/>
              </a:ext>
            </a:extLst>
          </p:cNvPr>
          <p:cNvSpPr>
            <a:spLocks noGrp="1"/>
          </p:cNvSpPr>
          <p:nvPr>
            <p:ph type="sldNum" sz="quarter" idx="12"/>
          </p:nvPr>
        </p:nvSpPr>
        <p:spPr/>
        <p:txBody>
          <a:bodyPr/>
          <a:lstStyle/>
          <a:p>
            <a:fld id="{6DBE1240-05FE-447F-AB55-A9B315C83A4B}" type="slidenum">
              <a:rPr lang="en-GB" smtClean="0"/>
              <a:t>‹Nº›</a:t>
            </a:fld>
            <a:endParaRPr lang="en-GB"/>
          </a:p>
        </p:txBody>
      </p:sp>
    </p:spTree>
    <p:extLst>
      <p:ext uri="{BB962C8B-B14F-4D97-AF65-F5344CB8AC3E}">
        <p14:creationId xmlns:p14="http://schemas.microsoft.com/office/powerpoint/2010/main" val="3375227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EB0A6-83AC-4601-B071-1265CF408158}"/>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C5F3EE1D-BA75-4F82-8F90-6A8F362624B4}"/>
              </a:ext>
            </a:extLst>
          </p:cNvPr>
          <p:cNvSpPr>
            <a:spLocks noGrp="1"/>
          </p:cNvSpPr>
          <p:nvPr>
            <p:ph sz="half" idx="1"/>
          </p:nvPr>
        </p:nvSpPr>
        <p:spPr>
          <a:xfrm>
            <a:off x="838200" y="1829006"/>
            <a:ext cx="5181600" cy="435939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a:extLst>
              <a:ext uri="{FF2B5EF4-FFF2-40B4-BE49-F238E27FC236}">
                <a16:creationId xmlns:a16="http://schemas.microsoft.com/office/drawing/2014/main" id="{2E677D26-0765-4379-9A2D-992BCA144136}"/>
              </a:ext>
            </a:extLst>
          </p:cNvPr>
          <p:cNvSpPr>
            <a:spLocks noGrp="1"/>
          </p:cNvSpPr>
          <p:nvPr>
            <p:ph sz="half" idx="2"/>
          </p:nvPr>
        </p:nvSpPr>
        <p:spPr>
          <a:xfrm>
            <a:off x="6172200" y="1829006"/>
            <a:ext cx="5181600" cy="435939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fecha 4">
            <a:extLst>
              <a:ext uri="{FF2B5EF4-FFF2-40B4-BE49-F238E27FC236}">
                <a16:creationId xmlns:a16="http://schemas.microsoft.com/office/drawing/2014/main" id="{C35E46F7-2599-499D-A529-D132249F7B8E}"/>
              </a:ext>
            </a:extLst>
          </p:cNvPr>
          <p:cNvSpPr>
            <a:spLocks noGrp="1"/>
          </p:cNvSpPr>
          <p:nvPr>
            <p:ph type="dt" sz="half" idx="10"/>
          </p:nvPr>
        </p:nvSpPr>
        <p:spPr/>
        <p:txBody>
          <a:bodyPr/>
          <a:lstStyle/>
          <a:p>
            <a:fld id="{30A86CA9-5C76-48E9-8C10-71E0AEBF100A}" type="datetimeFigureOut">
              <a:rPr lang="en-GB" smtClean="0"/>
              <a:t>11/02/2025</a:t>
            </a:fld>
            <a:endParaRPr lang="en-GB"/>
          </a:p>
        </p:txBody>
      </p:sp>
      <p:sp>
        <p:nvSpPr>
          <p:cNvPr id="6" name="Marcador de pie de página 5">
            <a:extLst>
              <a:ext uri="{FF2B5EF4-FFF2-40B4-BE49-F238E27FC236}">
                <a16:creationId xmlns:a16="http://schemas.microsoft.com/office/drawing/2014/main" id="{A80535CA-8A13-4A2C-ADB2-81C44C6D89F5}"/>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5B5527DD-677F-4FD3-AE58-8FEDA96DD9B9}"/>
              </a:ext>
            </a:extLst>
          </p:cNvPr>
          <p:cNvSpPr>
            <a:spLocks noGrp="1"/>
          </p:cNvSpPr>
          <p:nvPr>
            <p:ph type="sldNum" sz="quarter" idx="12"/>
          </p:nvPr>
        </p:nvSpPr>
        <p:spPr/>
        <p:txBody>
          <a:bodyPr/>
          <a:lstStyle/>
          <a:p>
            <a:fld id="{6DBE1240-05FE-447F-AB55-A9B315C83A4B}" type="slidenum">
              <a:rPr lang="en-GB" smtClean="0"/>
              <a:t>‹Nº›</a:t>
            </a:fld>
            <a:endParaRPr lang="en-GB"/>
          </a:p>
        </p:txBody>
      </p:sp>
    </p:spTree>
    <p:extLst>
      <p:ext uri="{BB962C8B-B14F-4D97-AF65-F5344CB8AC3E}">
        <p14:creationId xmlns:p14="http://schemas.microsoft.com/office/powerpoint/2010/main" val="2874376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961E59-B712-45ED-B038-8AADC03DD3F4}"/>
              </a:ext>
            </a:extLst>
          </p:cNvPr>
          <p:cNvSpPr>
            <a:spLocks noGrp="1"/>
          </p:cNvSpPr>
          <p:nvPr>
            <p:ph type="title"/>
          </p:nvPr>
        </p:nvSpPr>
        <p:spPr>
          <a:xfrm>
            <a:off x="839788" y="365802"/>
            <a:ext cx="10515600" cy="1328018"/>
          </a:xfrm>
        </p:spPr>
        <p:txBody>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61CF3174-B39E-4C45-A863-CED70A4076E8}"/>
              </a:ext>
            </a:extLst>
          </p:cNvPr>
          <p:cNvSpPr>
            <a:spLocks noGrp="1"/>
          </p:cNvSpPr>
          <p:nvPr>
            <p:ph type="body" idx="1"/>
          </p:nvPr>
        </p:nvSpPr>
        <p:spPr>
          <a:xfrm>
            <a:off x="839789" y="1684276"/>
            <a:ext cx="5157787" cy="825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C79DE8-9F12-4AE2-802E-B0F6361FF098}"/>
              </a:ext>
            </a:extLst>
          </p:cNvPr>
          <p:cNvSpPr>
            <a:spLocks noGrp="1"/>
          </p:cNvSpPr>
          <p:nvPr>
            <p:ph sz="half" idx="2"/>
          </p:nvPr>
        </p:nvSpPr>
        <p:spPr>
          <a:xfrm>
            <a:off x="839789" y="2509714"/>
            <a:ext cx="5157787" cy="3691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9D6BD87B-7A2E-4DEE-9AAD-00A8F2ADA4EE}"/>
              </a:ext>
            </a:extLst>
          </p:cNvPr>
          <p:cNvSpPr>
            <a:spLocks noGrp="1"/>
          </p:cNvSpPr>
          <p:nvPr>
            <p:ph type="body" sz="quarter" idx="3"/>
          </p:nvPr>
        </p:nvSpPr>
        <p:spPr>
          <a:xfrm>
            <a:off x="6172200" y="1684276"/>
            <a:ext cx="5183188" cy="825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6787CFC-A2EE-4640-A027-AA4DE9B90676}"/>
              </a:ext>
            </a:extLst>
          </p:cNvPr>
          <p:cNvSpPr>
            <a:spLocks noGrp="1"/>
          </p:cNvSpPr>
          <p:nvPr>
            <p:ph sz="quarter" idx="4"/>
          </p:nvPr>
        </p:nvSpPr>
        <p:spPr>
          <a:xfrm>
            <a:off x="6172200" y="2509714"/>
            <a:ext cx="5183188" cy="3691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8CA5BC70-F409-4A97-8003-9A3B6D1DF554}"/>
              </a:ext>
            </a:extLst>
          </p:cNvPr>
          <p:cNvSpPr>
            <a:spLocks noGrp="1"/>
          </p:cNvSpPr>
          <p:nvPr>
            <p:ph type="dt" sz="half" idx="10"/>
          </p:nvPr>
        </p:nvSpPr>
        <p:spPr/>
        <p:txBody>
          <a:bodyPr/>
          <a:lstStyle/>
          <a:p>
            <a:fld id="{30A86CA9-5C76-48E9-8C10-71E0AEBF100A}" type="datetimeFigureOut">
              <a:rPr lang="en-GB" smtClean="0"/>
              <a:t>11/02/2025</a:t>
            </a:fld>
            <a:endParaRPr lang="en-GB"/>
          </a:p>
        </p:txBody>
      </p:sp>
      <p:sp>
        <p:nvSpPr>
          <p:cNvPr id="8" name="Marcador de pie de página 7">
            <a:extLst>
              <a:ext uri="{FF2B5EF4-FFF2-40B4-BE49-F238E27FC236}">
                <a16:creationId xmlns:a16="http://schemas.microsoft.com/office/drawing/2014/main" id="{105E8A5E-DFFE-4459-B35D-830719449B3E}"/>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081367C9-E389-4457-8CEE-6CBFDA180895}"/>
              </a:ext>
            </a:extLst>
          </p:cNvPr>
          <p:cNvSpPr>
            <a:spLocks noGrp="1"/>
          </p:cNvSpPr>
          <p:nvPr>
            <p:ph type="sldNum" sz="quarter" idx="12"/>
          </p:nvPr>
        </p:nvSpPr>
        <p:spPr/>
        <p:txBody>
          <a:bodyPr/>
          <a:lstStyle/>
          <a:p>
            <a:fld id="{6DBE1240-05FE-447F-AB55-A9B315C83A4B}" type="slidenum">
              <a:rPr lang="en-GB" smtClean="0"/>
              <a:t>‹Nº›</a:t>
            </a:fld>
            <a:endParaRPr lang="en-GB"/>
          </a:p>
        </p:txBody>
      </p:sp>
    </p:spTree>
    <p:extLst>
      <p:ext uri="{BB962C8B-B14F-4D97-AF65-F5344CB8AC3E}">
        <p14:creationId xmlns:p14="http://schemas.microsoft.com/office/powerpoint/2010/main" val="1665746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31F9C5-4E39-4BBC-B43F-E401114DAF2B}"/>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fecha 2">
            <a:extLst>
              <a:ext uri="{FF2B5EF4-FFF2-40B4-BE49-F238E27FC236}">
                <a16:creationId xmlns:a16="http://schemas.microsoft.com/office/drawing/2014/main" id="{1B2E80D9-B771-4C85-90C8-E99797CFD211}"/>
              </a:ext>
            </a:extLst>
          </p:cNvPr>
          <p:cNvSpPr>
            <a:spLocks noGrp="1"/>
          </p:cNvSpPr>
          <p:nvPr>
            <p:ph type="dt" sz="half" idx="10"/>
          </p:nvPr>
        </p:nvSpPr>
        <p:spPr/>
        <p:txBody>
          <a:bodyPr/>
          <a:lstStyle/>
          <a:p>
            <a:fld id="{30A86CA9-5C76-48E9-8C10-71E0AEBF100A}" type="datetimeFigureOut">
              <a:rPr lang="en-GB" smtClean="0"/>
              <a:t>11/02/2025</a:t>
            </a:fld>
            <a:endParaRPr lang="en-GB"/>
          </a:p>
        </p:txBody>
      </p:sp>
      <p:sp>
        <p:nvSpPr>
          <p:cNvPr id="4" name="Marcador de pie de página 3">
            <a:extLst>
              <a:ext uri="{FF2B5EF4-FFF2-40B4-BE49-F238E27FC236}">
                <a16:creationId xmlns:a16="http://schemas.microsoft.com/office/drawing/2014/main" id="{9BB153EE-EE10-4AEB-8845-496F3C67356A}"/>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235387B2-00E4-4ECF-AA60-5470878A227F}"/>
              </a:ext>
            </a:extLst>
          </p:cNvPr>
          <p:cNvSpPr>
            <a:spLocks noGrp="1"/>
          </p:cNvSpPr>
          <p:nvPr>
            <p:ph type="sldNum" sz="quarter" idx="12"/>
          </p:nvPr>
        </p:nvSpPr>
        <p:spPr/>
        <p:txBody>
          <a:bodyPr/>
          <a:lstStyle/>
          <a:p>
            <a:fld id="{6DBE1240-05FE-447F-AB55-A9B315C83A4B}" type="slidenum">
              <a:rPr lang="en-GB" smtClean="0"/>
              <a:t>‹Nº›</a:t>
            </a:fld>
            <a:endParaRPr lang="en-GB"/>
          </a:p>
        </p:txBody>
      </p:sp>
    </p:spTree>
    <p:extLst>
      <p:ext uri="{BB962C8B-B14F-4D97-AF65-F5344CB8AC3E}">
        <p14:creationId xmlns:p14="http://schemas.microsoft.com/office/powerpoint/2010/main" val="423675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screen">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6"/>
            <a:ext cx="574476" cy="411353"/>
          </a:xfrm>
          <a:prstGeom prst="rect">
            <a:avLst/>
          </a:prstGeom>
        </p:spPr>
      </p:pic>
      <p:sp>
        <p:nvSpPr>
          <p:cNvPr id="2" name="CuadroTexto 1">
            <a:extLst>
              <a:ext uri="{FF2B5EF4-FFF2-40B4-BE49-F238E27FC236}">
                <a16:creationId xmlns:a16="http://schemas.microsoft.com/office/drawing/2014/main" id="{ABCC77BE-E2CE-47F7-9BAB-806A9D6BA77C}"/>
              </a:ext>
            </a:extLst>
          </p:cNvPr>
          <p:cNvSpPr txBox="1"/>
          <p:nvPr userDrawn="1"/>
        </p:nvSpPr>
        <p:spPr>
          <a:xfrm>
            <a:off x="6096001" y="1758950"/>
            <a:ext cx="6096000" cy="1815882"/>
          </a:xfrm>
          <a:prstGeom prst="rect">
            <a:avLst/>
          </a:prstGeom>
          <a:noFill/>
        </p:spPr>
        <p:txBody>
          <a:bodyPr wrap="square" rtlCol="0">
            <a:spAutoFit/>
          </a:bodyPr>
          <a:lstStyle/>
          <a:p>
            <a:r>
              <a:rPr lang="en-US" sz="2800" b="1" dirty="0">
                <a:solidFill>
                  <a:srgbClr val="002060"/>
                </a:solidFill>
                <a:latin typeface="EC Square Sans Pro" panose="020B0506040000020004" pitchFamily="34" charset="0"/>
              </a:rPr>
              <a:t>Introduction to overall EU regulatory framework supporting best practices implementation to fight AMR. </a:t>
            </a:r>
            <a:r>
              <a:rPr lang="en-GB" sz="2800" dirty="0">
                <a:latin typeface="EC Square Sans Pro" panose="020B0506040000020004" pitchFamily="34" charset="0"/>
              </a:rPr>
              <a:t> </a:t>
            </a:r>
          </a:p>
        </p:txBody>
      </p:sp>
    </p:spTree>
    <p:extLst>
      <p:ext uri="{BB962C8B-B14F-4D97-AF65-F5344CB8AC3E}">
        <p14:creationId xmlns:p14="http://schemas.microsoft.com/office/powerpoint/2010/main" val="3377854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A672525-7645-463D-8ACF-2444EFC2BC93}"/>
              </a:ext>
            </a:extLst>
          </p:cNvPr>
          <p:cNvSpPr>
            <a:spLocks noGrp="1"/>
          </p:cNvSpPr>
          <p:nvPr>
            <p:ph type="dt" sz="half" idx="10"/>
          </p:nvPr>
        </p:nvSpPr>
        <p:spPr/>
        <p:txBody>
          <a:bodyPr/>
          <a:lstStyle/>
          <a:p>
            <a:fld id="{30A86CA9-5C76-48E9-8C10-71E0AEBF100A}" type="datetimeFigureOut">
              <a:rPr lang="en-GB" smtClean="0"/>
              <a:t>11/02/2025</a:t>
            </a:fld>
            <a:endParaRPr lang="en-GB"/>
          </a:p>
        </p:txBody>
      </p:sp>
      <p:sp>
        <p:nvSpPr>
          <p:cNvPr id="3" name="Marcador de pie de página 2">
            <a:extLst>
              <a:ext uri="{FF2B5EF4-FFF2-40B4-BE49-F238E27FC236}">
                <a16:creationId xmlns:a16="http://schemas.microsoft.com/office/drawing/2014/main" id="{4B2CE3B2-4393-477D-A5B9-88123C7E98BA}"/>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A46AA1F1-B924-4E37-8539-A494344C9C37}"/>
              </a:ext>
            </a:extLst>
          </p:cNvPr>
          <p:cNvSpPr>
            <a:spLocks noGrp="1"/>
          </p:cNvSpPr>
          <p:nvPr>
            <p:ph type="sldNum" sz="quarter" idx="12"/>
          </p:nvPr>
        </p:nvSpPr>
        <p:spPr/>
        <p:txBody>
          <a:bodyPr/>
          <a:lstStyle/>
          <a:p>
            <a:fld id="{6DBE1240-05FE-447F-AB55-A9B315C83A4B}" type="slidenum">
              <a:rPr lang="en-GB" smtClean="0"/>
              <a:t>‹Nº›</a:t>
            </a:fld>
            <a:endParaRPr lang="en-GB"/>
          </a:p>
        </p:txBody>
      </p:sp>
    </p:spTree>
    <p:extLst>
      <p:ext uri="{BB962C8B-B14F-4D97-AF65-F5344CB8AC3E}">
        <p14:creationId xmlns:p14="http://schemas.microsoft.com/office/powerpoint/2010/main" val="1131194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3C5C8A-56A6-423D-B54C-DFD0C322900B}"/>
              </a:ext>
            </a:extLst>
          </p:cNvPr>
          <p:cNvSpPr>
            <a:spLocks noGrp="1"/>
          </p:cNvSpPr>
          <p:nvPr>
            <p:ph type="title"/>
          </p:nvPr>
        </p:nvSpPr>
        <p:spPr>
          <a:xfrm>
            <a:off x="839789" y="458047"/>
            <a:ext cx="3932237" cy="1603163"/>
          </a:xfrm>
        </p:spPr>
        <p:txBody>
          <a:bodyPr anchor="b"/>
          <a:lstStyle>
            <a:lvl1pPr>
              <a:defRPr sz="3200"/>
            </a:lvl1p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3CEB1A7E-F9CF-40BC-8DB1-E0E001BC9484}"/>
              </a:ext>
            </a:extLst>
          </p:cNvPr>
          <p:cNvSpPr>
            <a:spLocks noGrp="1"/>
          </p:cNvSpPr>
          <p:nvPr>
            <p:ph idx="1"/>
          </p:nvPr>
        </p:nvSpPr>
        <p:spPr>
          <a:xfrm>
            <a:off x="5183188" y="989254"/>
            <a:ext cx="6172200" cy="4882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a:extLst>
              <a:ext uri="{FF2B5EF4-FFF2-40B4-BE49-F238E27FC236}">
                <a16:creationId xmlns:a16="http://schemas.microsoft.com/office/drawing/2014/main" id="{03F5641F-38E3-484F-BCC5-A4DF6F1EDA69}"/>
              </a:ext>
            </a:extLst>
          </p:cNvPr>
          <p:cNvSpPr>
            <a:spLocks noGrp="1"/>
          </p:cNvSpPr>
          <p:nvPr>
            <p:ph type="body" sz="half" idx="2"/>
          </p:nvPr>
        </p:nvSpPr>
        <p:spPr>
          <a:xfrm>
            <a:off x="839789" y="2061210"/>
            <a:ext cx="3932237" cy="38186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6E8ECA-34F0-4B90-8A06-40696294FA54}"/>
              </a:ext>
            </a:extLst>
          </p:cNvPr>
          <p:cNvSpPr>
            <a:spLocks noGrp="1"/>
          </p:cNvSpPr>
          <p:nvPr>
            <p:ph type="dt" sz="half" idx="10"/>
          </p:nvPr>
        </p:nvSpPr>
        <p:spPr/>
        <p:txBody>
          <a:bodyPr/>
          <a:lstStyle/>
          <a:p>
            <a:fld id="{30A86CA9-5C76-48E9-8C10-71E0AEBF100A}" type="datetimeFigureOut">
              <a:rPr lang="en-GB" smtClean="0"/>
              <a:t>11/02/2025</a:t>
            </a:fld>
            <a:endParaRPr lang="en-GB"/>
          </a:p>
        </p:txBody>
      </p:sp>
      <p:sp>
        <p:nvSpPr>
          <p:cNvPr id="6" name="Marcador de pie de página 5">
            <a:extLst>
              <a:ext uri="{FF2B5EF4-FFF2-40B4-BE49-F238E27FC236}">
                <a16:creationId xmlns:a16="http://schemas.microsoft.com/office/drawing/2014/main" id="{AE742113-B3BA-4334-9127-8CF70B660C10}"/>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AC39F39F-D29B-4CA5-9186-83800A57DDD9}"/>
              </a:ext>
            </a:extLst>
          </p:cNvPr>
          <p:cNvSpPr>
            <a:spLocks noGrp="1"/>
          </p:cNvSpPr>
          <p:nvPr>
            <p:ph type="sldNum" sz="quarter" idx="12"/>
          </p:nvPr>
        </p:nvSpPr>
        <p:spPr/>
        <p:txBody>
          <a:bodyPr/>
          <a:lstStyle/>
          <a:p>
            <a:fld id="{6DBE1240-05FE-447F-AB55-A9B315C83A4B}" type="slidenum">
              <a:rPr lang="en-GB" smtClean="0"/>
              <a:t>‹Nº›</a:t>
            </a:fld>
            <a:endParaRPr lang="en-GB"/>
          </a:p>
        </p:txBody>
      </p:sp>
    </p:spTree>
    <p:extLst>
      <p:ext uri="{BB962C8B-B14F-4D97-AF65-F5344CB8AC3E}">
        <p14:creationId xmlns:p14="http://schemas.microsoft.com/office/powerpoint/2010/main" val="983650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7EFDB-3427-4A74-ADED-1C4B55439E5C}"/>
              </a:ext>
            </a:extLst>
          </p:cNvPr>
          <p:cNvSpPr>
            <a:spLocks noGrp="1"/>
          </p:cNvSpPr>
          <p:nvPr>
            <p:ph type="title"/>
          </p:nvPr>
        </p:nvSpPr>
        <p:spPr>
          <a:xfrm>
            <a:off x="839789" y="458047"/>
            <a:ext cx="3932237" cy="1603163"/>
          </a:xfrm>
        </p:spPr>
        <p:txBody>
          <a:bodyPr anchor="b"/>
          <a:lstStyle>
            <a:lvl1pPr>
              <a:defRPr sz="3200"/>
            </a:lvl1pPr>
          </a:lstStyle>
          <a:p>
            <a:r>
              <a:rPr lang="es-ES"/>
              <a:t>Haga clic para modificar el estilo de título del patrón</a:t>
            </a:r>
            <a:endParaRPr lang="en-GB"/>
          </a:p>
        </p:txBody>
      </p:sp>
      <p:sp>
        <p:nvSpPr>
          <p:cNvPr id="3" name="Marcador de posición de imagen 2">
            <a:extLst>
              <a:ext uri="{FF2B5EF4-FFF2-40B4-BE49-F238E27FC236}">
                <a16:creationId xmlns:a16="http://schemas.microsoft.com/office/drawing/2014/main" id="{48ECF35F-426D-4B5C-82FB-D2820A89625C}"/>
              </a:ext>
            </a:extLst>
          </p:cNvPr>
          <p:cNvSpPr>
            <a:spLocks noGrp="1"/>
          </p:cNvSpPr>
          <p:nvPr>
            <p:ph type="pic" idx="1"/>
          </p:nvPr>
        </p:nvSpPr>
        <p:spPr>
          <a:xfrm>
            <a:off x="5183188" y="989254"/>
            <a:ext cx="6172200" cy="4882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C927E6BD-94C0-4D2F-A69E-CF7F523CF254}"/>
              </a:ext>
            </a:extLst>
          </p:cNvPr>
          <p:cNvSpPr>
            <a:spLocks noGrp="1"/>
          </p:cNvSpPr>
          <p:nvPr>
            <p:ph type="body" sz="half" idx="2"/>
          </p:nvPr>
        </p:nvSpPr>
        <p:spPr>
          <a:xfrm>
            <a:off x="839789" y="2061210"/>
            <a:ext cx="3932237" cy="38186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31BBF6-D052-4509-B6F3-02E438C21E03}"/>
              </a:ext>
            </a:extLst>
          </p:cNvPr>
          <p:cNvSpPr>
            <a:spLocks noGrp="1"/>
          </p:cNvSpPr>
          <p:nvPr>
            <p:ph type="dt" sz="half" idx="10"/>
          </p:nvPr>
        </p:nvSpPr>
        <p:spPr/>
        <p:txBody>
          <a:bodyPr/>
          <a:lstStyle/>
          <a:p>
            <a:fld id="{30A86CA9-5C76-48E9-8C10-71E0AEBF100A}" type="datetimeFigureOut">
              <a:rPr lang="en-GB" smtClean="0"/>
              <a:t>11/02/2025</a:t>
            </a:fld>
            <a:endParaRPr lang="en-GB"/>
          </a:p>
        </p:txBody>
      </p:sp>
      <p:sp>
        <p:nvSpPr>
          <p:cNvPr id="6" name="Marcador de pie de página 5">
            <a:extLst>
              <a:ext uri="{FF2B5EF4-FFF2-40B4-BE49-F238E27FC236}">
                <a16:creationId xmlns:a16="http://schemas.microsoft.com/office/drawing/2014/main" id="{215BE0E7-1498-4FD4-BADD-513B310B1F68}"/>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7DED0FA7-5415-418E-8048-484806DE9BCF}"/>
              </a:ext>
            </a:extLst>
          </p:cNvPr>
          <p:cNvSpPr>
            <a:spLocks noGrp="1"/>
          </p:cNvSpPr>
          <p:nvPr>
            <p:ph type="sldNum" sz="quarter" idx="12"/>
          </p:nvPr>
        </p:nvSpPr>
        <p:spPr/>
        <p:txBody>
          <a:bodyPr/>
          <a:lstStyle/>
          <a:p>
            <a:fld id="{6DBE1240-05FE-447F-AB55-A9B315C83A4B}" type="slidenum">
              <a:rPr lang="en-GB" smtClean="0"/>
              <a:t>‹Nº›</a:t>
            </a:fld>
            <a:endParaRPr lang="en-GB"/>
          </a:p>
        </p:txBody>
      </p:sp>
    </p:spTree>
    <p:extLst>
      <p:ext uri="{BB962C8B-B14F-4D97-AF65-F5344CB8AC3E}">
        <p14:creationId xmlns:p14="http://schemas.microsoft.com/office/powerpoint/2010/main" val="107710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64823F-D057-4E70-A586-4434224AEFB7}"/>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D85CBEE5-58FF-402D-8158-AD50AD91109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60179143-6A22-428B-A57D-2E592032ACE2}"/>
              </a:ext>
            </a:extLst>
          </p:cNvPr>
          <p:cNvSpPr>
            <a:spLocks noGrp="1"/>
          </p:cNvSpPr>
          <p:nvPr>
            <p:ph type="dt" sz="half" idx="10"/>
          </p:nvPr>
        </p:nvSpPr>
        <p:spPr/>
        <p:txBody>
          <a:bodyPr/>
          <a:lstStyle/>
          <a:p>
            <a:fld id="{30A86CA9-5C76-48E9-8C10-71E0AEBF100A}" type="datetimeFigureOut">
              <a:rPr lang="en-GB" smtClean="0"/>
              <a:t>11/02/2025</a:t>
            </a:fld>
            <a:endParaRPr lang="en-GB"/>
          </a:p>
        </p:txBody>
      </p:sp>
      <p:sp>
        <p:nvSpPr>
          <p:cNvPr id="5" name="Marcador de pie de página 4">
            <a:extLst>
              <a:ext uri="{FF2B5EF4-FFF2-40B4-BE49-F238E27FC236}">
                <a16:creationId xmlns:a16="http://schemas.microsoft.com/office/drawing/2014/main" id="{A7BFD005-BC5F-4C2F-A640-CD88D90B95D2}"/>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ED66FA8C-62C8-42F0-972B-9B8CA0E98519}"/>
              </a:ext>
            </a:extLst>
          </p:cNvPr>
          <p:cNvSpPr>
            <a:spLocks noGrp="1"/>
          </p:cNvSpPr>
          <p:nvPr>
            <p:ph type="sldNum" sz="quarter" idx="12"/>
          </p:nvPr>
        </p:nvSpPr>
        <p:spPr/>
        <p:txBody>
          <a:bodyPr/>
          <a:lstStyle/>
          <a:p>
            <a:fld id="{6DBE1240-05FE-447F-AB55-A9B315C83A4B}" type="slidenum">
              <a:rPr lang="en-GB" smtClean="0"/>
              <a:t>‹Nº›</a:t>
            </a:fld>
            <a:endParaRPr lang="en-GB"/>
          </a:p>
        </p:txBody>
      </p:sp>
    </p:spTree>
    <p:extLst>
      <p:ext uri="{BB962C8B-B14F-4D97-AF65-F5344CB8AC3E}">
        <p14:creationId xmlns:p14="http://schemas.microsoft.com/office/powerpoint/2010/main" val="3629149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B05C3F-61B8-4C43-BFEE-EE762DA76880}"/>
              </a:ext>
            </a:extLst>
          </p:cNvPr>
          <p:cNvSpPr>
            <a:spLocks noGrp="1"/>
          </p:cNvSpPr>
          <p:nvPr>
            <p:ph type="title" orient="vert"/>
          </p:nvPr>
        </p:nvSpPr>
        <p:spPr>
          <a:xfrm>
            <a:off x="8724900" y="365801"/>
            <a:ext cx="2628900" cy="5822601"/>
          </a:xfrm>
        </p:spPr>
        <p:txBody>
          <a:bodyPr vert="eaVert"/>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5ED8701F-ED78-4D56-A2F3-8FC2ED60943E}"/>
              </a:ext>
            </a:extLst>
          </p:cNvPr>
          <p:cNvSpPr>
            <a:spLocks noGrp="1"/>
          </p:cNvSpPr>
          <p:nvPr>
            <p:ph type="body" orient="vert" idx="1"/>
          </p:nvPr>
        </p:nvSpPr>
        <p:spPr>
          <a:xfrm>
            <a:off x="838200" y="365801"/>
            <a:ext cx="7734300" cy="5822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07E65FA4-DE0D-4843-B761-64A527089109}"/>
              </a:ext>
            </a:extLst>
          </p:cNvPr>
          <p:cNvSpPr>
            <a:spLocks noGrp="1"/>
          </p:cNvSpPr>
          <p:nvPr>
            <p:ph type="dt" sz="half" idx="10"/>
          </p:nvPr>
        </p:nvSpPr>
        <p:spPr/>
        <p:txBody>
          <a:bodyPr/>
          <a:lstStyle/>
          <a:p>
            <a:fld id="{30A86CA9-5C76-48E9-8C10-71E0AEBF100A}" type="datetimeFigureOut">
              <a:rPr lang="en-GB" smtClean="0"/>
              <a:t>11/02/2025</a:t>
            </a:fld>
            <a:endParaRPr lang="en-GB"/>
          </a:p>
        </p:txBody>
      </p:sp>
      <p:sp>
        <p:nvSpPr>
          <p:cNvPr id="5" name="Marcador de pie de página 4">
            <a:extLst>
              <a:ext uri="{FF2B5EF4-FFF2-40B4-BE49-F238E27FC236}">
                <a16:creationId xmlns:a16="http://schemas.microsoft.com/office/drawing/2014/main" id="{9ECAA0B1-38C1-4056-B5C5-5CBFD90417A9}"/>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8FCD9B40-BA69-4F03-B34D-3D64D98976BF}"/>
              </a:ext>
            </a:extLst>
          </p:cNvPr>
          <p:cNvSpPr>
            <a:spLocks noGrp="1"/>
          </p:cNvSpPr>
          <p:nvPr>
            <p:ph type="sldNum" sz="quarter" idx="12"/>
          </p:nvPr>
        </p:nvSpPr>
        <p:spPr/>
        <p:txBody>
          <a:bodyPr/>
          <a:lstStyle/>
          <a:p>
            <a:fld id="{6DBE1240-05FE-447F-AB55-A9B315C83A4B}" type="slidenum">
              <a:rPr lang="en-GB" smtClean="0"/>
              <a:t>‹Nº›</a:t>
            </a:fld>
            <a:endParaRPr lang="en-GB"/>
          </a:p>
        </p:txBody>
      </p:sp>
    </p:spTree>
    <p:extLst>
      <p:ext uri="{BB962C8B-B14F-4D97-AF65-F5344CB8AC3E}">
        <p14:creationId xmlns:p14="http://schemas.microsoft.com/office/powerpoint/2010/main" val="2967647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screen">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screen">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927347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print">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screen">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screen">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 name="Picture 2" descr="Blue text on a black background&#10;&#10;Description automatically generated">
            <a:extLst>
              <a:ext uri="{FF2B5EF4-FFF2-40B4-BE49-F238E27FC236}">
                <a16:creationId xmlns:a16="http://schemas.microsoft.com/office/drawing/2014/main" id="{2808710E-1460-DD0A-1323-538D5A02A71B}"/>
              </a:ext>
            </a:extLst>
          </p:cNvPr>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8770913" y="6069239"/>
            <a:ext cx="3272675" cy="718911"/>
          </a:xfrm>
          <a:prstGeom prst="rect">
            <a:avLst/>
          </a:prstGeom>
        </p:spPr>
      </p:pic>
    </p:spTree>
    <p:extLst>
      <p:ext uri="{BB962C8B-B14F-4D97-AF65-F5344CB8AC3E}">
        <p14:creationId xmlns:p14="http://schemas.microsoft.com/office/powerpoint/2010/main" val="1169162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0"/>
          <a:stretch>
            <a:fillRect/>
          </a:stretch>
        </p:blipFill>
        <p:spPr>
          <a:xfrm>
            <a:off x="8425332" y="6300126"/>
            <a:ext cx="574476" cy="411353"/>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8DD9E539-5B16-978D-33AA-D7707195017B}"/>
              </a:ext>
            </a:extLst>
          </p:cNvPr>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9853060" y="6227125"/>
            <a:ext cx="2053475" cy="451088"/>
          </a:xfrm>
          <a:prstGeom prst="rect">
            <a:avLst/>
          </a:prstGeom>
        </p:spPr>
      </p:pic>
    </p:spTree>
    <p:extLst>
      <p:ext uri="{BB962C8B-B14F-4D97-AF65-F5344CB8AC3E}">
        <p14:creationId xmlns:p14="http://schemas.microsoft.com/office/powerpoint/2010/main" val="2719373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2094232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extLst>
      <p:ext uri="{BB962C8B-B14F-4D97-AF65-F5344CB8AC3E}">
        <p14:creationId xmlns:p14="http://schemas.microsoft.com/office/powerpoint/2010/main" val="428404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545877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86132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extLst>
      <p:ext uri="{BB962C8B-B14F-4D97-AF65-F5344CB8AC3E}">
        <p14:creationId xmlns:p14="http://schemas.microsoft.com/office/powerpoint/2010/main" val="262743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54274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15871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94E551A-BB3B-42C6-B716-1434B3680A3F}"/>
              </a:ext>
            </a:extLst>
          </p:cNvPr>
          <p:cNvSpPr>
            <a:spLocks noGrp="1"/>
          </p:cNvSpPr>
          <p:nvPr>
            <p:ph type="title"/>
          </p:nvPr>
        </p:nvSpPr>
        <p:spPr>
          <a:xfrm>
            <a:off x="838200" y="365802"/>
            <a:ext cx="10515600" cy="1328018"/>
          </a:xfrm>
          <a:prstGeom prst="rect">
            <a:avLst/>
          </a:prstGeom>
        </p:spPr>
        <p:txBody>
          <a:bodyPr vert="horz" lIns="91440" tIns="45720" rIns="91440" bIns="45720" rtlCol="0" anchor="ctr">
            <a:normAutofit/>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B83A353-A7E1-4917-9DAA-12CDA55DA259}"/>
              </a:ext>
            </a:extLst>
          </p:cNvPr>
          <p:cNvSpPr>
            <a:spLocks noGrp="1"/>
          </p:cNvSpPr>
          <p:nvPr>
            <p:ph type="body" idx="1"/>
          </p:nvPr>
        </p:nvSpPr>
        <p:spPr>
          <a:xfrm>
            <a:off x="838200" y="1829006"/>
            <a:ext cx="10515600" cy="435939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5CC28378-5F95-4358-B601-E1466106A196}"/>
              </a:ext>
            </a:extLst>
          </p:cNvPr>
          <p:cNvSpPr>
            <a:spLocks noGrp="1"/>
          </p:cNvSpPr>
          <p:nvPr>
            <p:ph type="dt" sz="half" idx="2"/>
          </p:nvPr>
        </p:nvSpPr>
        <p:spPr>
          <a:xfrm>
            <a:off x="838200" y="6368122"/>
            <a:ext cx="2743200" cy="365801"/>
          </a:xfrm>
          <a:prstGeom prst="rect">
            <a:avLst/>
          </a:prstGeom>
        </p:spPr>
        <p:txBody>
          <a:bodyPr vert="horz" lIns="91440" tIns="45720" rIns="91440" bIns="45720" rtlCol="0" anchor="ctr"/>
          <a:lstStyle>
            <a:lvl1pPr algn="l">
              <a:defRPr sz="1200">
                <a:solidFill>
                  <a:schemeClr val="tx1">
                    <a:tint val="75000"/>
                  </a:schemeClr>
                </a:solidFill>
              </a:defRPr>
            </a:lvl1pPr>
          </a:lstStyle>
          <a:p>
            <a:fld id="{30A86CA9-5C76-48E9-8C10-71E0AEBF100A}" type="datetimeFigureOut">
              <a:rPr lang="en-GB" smtClean="0"/>
              <a:t>11/02/2025</a:t>
            </a:fld>
            <a:endParaRPr lang="en-GB"/>
          </a:p>
        </p:txBody>
      </p:sp>
      <p:sp>
        <p:nvSpPr>
          <p:cNvPr id="5" name="Marcador de pie de página 4">
            <a:extLst>
              <a:ext uri="{FF2B5EF4-FFF2-40B4-BE49-F238E27FC236}">
                <a16:creationId xmlns:a16="http://schemas.microsoft.com/office/drawing/2014/main" id="{ADEE6140-8899-48E2-A226-6CC09080CFD9}"/>
              </a:ext>
            </a:extLst>
          </p:cNvPr>
          <p:cNvSpPr>
            <a:spLocks noGrp="1"/>
          </p:cNvSpPr>
          <p:nvPr>
            <p:ph type="ftr" sz="quarter" idx="3"/>
          </p:nvPr>
        </p:nvSpPr>
        <p:spPr>
          <a:xfrm>
            <a:off x="4038600" y="6368122"/>
            <a:ext cx="4114800" cy="36580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013AB467-D889-4FD7-A264-8E6F4FBD3BD2}"/>
              </a:ext>
            </a:extLst>
          </p:cNvPr>
          <p:cNvSpPr>
            <a:spLocks noGrp="1"/>
          </p:cNvSpPr>
          <p:nvPr>
            <p:ph type="sldNum" sz="quarter" idx="4"/>
          </p:nvPr>
        </p:nvSpPr>
        <p:spPr>
          <a:xfrm>
            <a:off x="8610600" y="6368122"/>
            <a:ext cx="2743200" cy="365801"/>
          </a:xfrm>
          <a:prstGeom prst="rect">
            <a:avLst/>
          </a:prstGeom>
        </p:spPr>
        <p:txBody>
          <a:bodyPr vert="horz" lIns="91440" tIns="45720" rIns="91440" bIns="45720" rtlCol="0" anchor="ctr"/>
          <a:lstStyle>
            <a:lvl1pPr algn="r">
              <a:defRPr sz="1200">
                <a:solidFill>
                  <a:schemeClr val="tx1">
                    <a:tint val="75000"/>
                  </a:schemeClr>
                </a:solidFill>
              </a:defRPr>
            </a:lvl1pPr>
          </a:lstStyle>
          <a:p>
            <a:fld id="{6DBE1240-05FE-447F-AB55-A9B315C83A4B}" type="slidenum">
              <a:rPr lang="en-GB" smtClean="0"/>
              <a:t>‹Nº›</a:t>
            </a:fld>
            <a:endParaRPr lang="en-GB"/>
          </a:p>
        </p:txBody>
      </p:sp>
    </p:spTree>
    <p:extLst>
      <p:ext uri="{BB962C8B-B14F-4D97-AF65-F5344CB8AC3E}">
        <p14:creationId xmlns:p14="http://schemas.microsoft.com/office/powerpoint/2010/main" val="63667081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672" r:id="rId12"/>
    <p:sldLayoutId id="2147483673" r:id="rId13"/>
    <p:sldLayoutId id="2147483665" r:id="rId14"/>
    <p:sldLayoutId id="2147483666" r:id="rId15"/>
    <p:sldLayoutId id="2147483667" r:id="rId16"/>
    <p:sldLayoutId id="2147483668" r:id="rId17"/>
    <p:sldLayoutId id="2147483669" r:id="rId18"/>
    <p:sldLayoutId id="2147483670" r:id="rId19"/>
    <p:sldLayoutId id="2147483701" r:id="rId20"/>
    <p:sldLayoutId id="2147483702"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76.jpeg"/><Relationship Id="rId7" Type="http://schemas.openxmlformats.org/officeDocument/2006/relationships/image" Target="../media/image80.jpeg"/><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image" Target="../media/image79.jpg"/><Relationship Id="rId5" Type="http://schemas.openxmlformats.org/officeDocument/2006/relationships/image" Target="../media/image78.jpg"/><Relationship Id="rId4" Type="http://schemas.openxmlformats.org/officeDocument/2006/relationships/image" Target="../media/image77.jpeg"/></Relationships>
</file>

<file path=ppt/slides/_rels/slide1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2.png"/><Relationship Id="rId7" Type="http://schemas.openxmlformats.org/officeDocument/2006/relationships/image" Target="../media/image82.png"/><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image" Target="../media/image81.jpeg"/><Relationship Id="rId11" Type="http://schemas.openxmlformats.org/officeDocument/2006/relationships/image" Target="../media/image84.jpeg"/><Relationship Id="rId5" Type="http://schemas.openxmlformats.org/officeDocument/2006/relationships/image" Target="../media/image65.png"/><Relationship Id="rId10" Type="http://schemas.openxmlformats.org/officeDocument/2006/relationships/image" Target="../media/image83.jpg"/><Relationship Id="rId4" Type="http://schemas.openxmlformats.org/officeDocument/2006/relationships/image" Target="../media/image66.png"/><Relationship Id="rId9" Type="http://schemas.openxmlformats.org/officeDocument/2006/relationships/image" Target="../media/image63.png"/></Relationships>
</file>

<file path=ppt/slides/_rels/slide17.xml.rels><?xml version="1.0" encoding="UTF-8" standalone="yes"?>
<Relationships xmlns="http://schemas.openxmlformats.org/package/2006/relationships"><Relationship Id="rId3" Type="http://schemas.openxmlformats.org/officeDocument/2006/relationships/hyperlink" Target="ttps://www.bing.com/search?q=Sales+trends+(mg/PCU)+of+antibiotic+VMPs+AUSTRIA+for+food-producing+animals&amp;cvid=be6a9101e3014c02826db95767c9a710&amp;gs_lcrp=EgZjaHJvbWUyBggAEEUYOTIICAEQ6QcY_FXSAQc4NTFqMGoxqAIAsAIA&amp;FORM=ANAB01&amp;PC=U531" TargetMode="External"/><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image" Target="../media/image86.jpg"/><Relationship Id="rId5" Type="http://schemas.openxmlformats.org/officeDocument/2006/relationships/image" Target="../media/image85.jpg"/><Relationship Id="rId4" Type="http://schemas.openxmlformats.org/officeDocument/2006/relationships/hyperlink" Target="https://www.ema.europa.eu/en/documents/report/sales-veterinary-antimicrobial-agents-31-european-countries-2022-trends-2010-2022-thirteen-esvac_en.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hyperlink" Target="https://www.ecdc.europa.eu/sites/default/files/documents/JIACRA-III-Antimicrobial-Consumption-and-Resistance-in-Bacteria-from-Humans-and-Animals.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9.xml"/><Relationship Id="rId1" Type="http://schemas.openxmlformats.org/officeDocument/2006/relationships/slideLayout" Target="../slideLayouts/slideLayout26.xml"/><Relationship Id="rId5" Type="http://schemas.openxmlformats.org/officeDocument/2006/relationships/image" Target="../media/image66.png"/><Relationship Id="rId4" Type="http://schemas.openxmlformats.org/officeDocument/2006/relationships/image" Target="../media/image90.jpeg"/></Relationships>
</file>

<file path=ppt/slides/_rels/slide21.xml.rels><?xml version="1.0" encoding="UTF-8" standalone="yes"?>
<Relationships xmlns="http://schemas.openxmlformats.org/package/2006/relationships"><Relationship Id="rId3" Type="http://schemas.openxmlformats.org/officeDocument/2006/relationships/image" Target="../media/image91.jpeg"/><Relationship Id="rId7" Type="http://schemas.openxmlformats.org/officeDocument/2006/relationships/image" Target="../media/image94.jpeg"/><Relationship Id="rId2" Type="http://schemas.openxmlformats.org/officeDocument/2006/relationships/notesSlide" Target="../notesSlides/notesSlide20.xml"/><Relationship Id="rId1" Type="http://schemas.openxmlformats.org/officeDocument/2006/relationships/slideLayout" Target="../slideLayouts/slideLayout26.xml"/><Relationship Id="rId6" Type="http://schemas.openxmlformats.org/officeDocument/2006/relationships/image" Target="../media/image93.png"/><Relationship Id="rId5" Type="http://schemas.microsoft.com/office/2017/06/relationships/model3d" Target="../media/model3d1.glb"/><Relationship Id="rId4" Type="http://schemas.openxmlformats.org/officeDocument/2006/relationships/image" Target="../media/image9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svg"/><Relationship Id="rId2" Type="http://schemas.openxmlformats.org/officeDocument/2006/relationships/notesSlide" Target="../notesSlides/notesSlide4.xml"/><Relationship Id="rId16" Type="http://schemas.openxmlformats.org/officeDocument/2006/relationships/image" Target="../media/image59.svg"/><Relationship Id="rId1" Type="http://schemas.openxmlformats.org/officeDocument/2006/relationships/slideLayout" Target="../slideLayouts/slideLayout26.xml"/><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57.svg"/></Relationships>
</file>

<file path=ppt/slides/_rels/slide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jpeg"/><Relationship Id="rId7" Type="http://schemas.openxmlformats.org/officeDocument/2006/relationships/image" Target="../media/image64.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63.png"/><Relationship Id="rId11" Type="http://schemas.openxmlformats.org/officeDocument/2006/relationships/image" Target="../media/image68.jpe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hyperlink" Target="https://www.efsa.europa.eu/en/microstrategy/dashboard-antimicrobial-resistanc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pPr marL="0" indent="0">
              <a:buNone/>
            </a:pPr>
            <a:r>
              <a:rPr lang="de-DE" sz="3600" b="1">
                <a:latin typeface="EC Square Sans Pro" panose="020B0506040000020004" pitchFamily="34" charset="0"/>
              </a:rPr>
              <a:t>ÖSTERREICH</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pPr marL="0" indent="0">
              <a:buNone/>
            </a:pPr>
            <a:r>
              <a:rPr lang="de-DE">
                <a:latin typeface="EC Square Sans Pro" panose="020B0506040000020004" pitchFamily="34" charset="0"/>
              </a:rPr>
              <a:t>27. FEBRUAR 2025</a:t>
            </a:r>
          </a:p>
          <a:p>
            <a:endParaRPr lang="es-ES" dirty="0"/>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ic of a medical procedure&#10;&#10;Description automatically generated with medium confidence">
            <a:extLst>
              <a:ext uri="{FF2B5EF4-FFF2-40B4-BE49-F238E27FC236}">
                <a16:creationId xmlns:a16="http://schemas.microsoft.com/office/drawing/2014/main" id="{43DC7382-EB2D-2E97-8D6D-A33140B287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386" y="1152948"/>
            <a:ext cx="10237421" cy="5744129"/>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983386" y="247805"/>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de-DE" sz="4000" b="1">
                <a:solidFill>
                  <a:schemeClr val="bg1"/>
                </a:solidFill>
                <a:latin typeface="EC Square Sans Pro" panose="020B0506040000020004" pitchFamily="34" charset="0"/>
              </a:rPr>
              <a:t>Was können wir tun? </a:t>
            </a:r>
          </a:p>
        </p:txBody>
      </p:sp>
      <p:sp>
        <p:nvSpPr>
          <p:cNvPr id="12" name="TextBox 11">
            <a:extLst>
              <a:ext uri="{FF2B5EF4-FFF2-40B4-BE49-F238E27FC236}">
                <a16:creationId xmlns:a16="http://schemas.microsoft.com/office/drawing/2014/main" id="{09EF3E00-899E-8324-372A-620E525DB096}"/>
              </a:ext>
            </a:extLst>
          </p:cNvPr>
          <p:cNvSpPr txBox="1"/>
          <p:nvPr/>
        </p:nvSpPr>
        <p:spPr>
          <a:xfrm>
            <a:off x="9525000" y="6178550"/>
            <a:ext cx="2133600" cy="523220"/>
          </a:xfrm>
          <a:prstGeom prst="rect">
            <a:avLst/>
          </a:prstGeom>
          <a:noFill/>
        </p:spPr>
        <p:txBody>
          <a:bodyPr wrap="square" rtlCol="0">
            <a:spAutoFit/>
          </a:bodyPr>
          <a:lstStyle/>
          <a:p>
            <a:r>
              <a:rPr lang="de-DE" sz="1400" dirty="0"/>
              <a:t>EFSA Journal 2024;22(2):8589</a:t>
            </a:r>
          </a:p>
        </p:txBody>
      </p:sp>
      <p:sp>
        <p:nvSpPr>
          <p:cNvPr id="2" name="CuadroTexto 1">
            <a:extLst>
              <a:ext uri="{FF2B5EF4-FFF2-40B4-BE49-F238E27FC236}">
                <a16:creationId xmlns:a16="http://schemas.microsoft.com/office/drawing/2014/main" id="{9016C48C-1A8F-D4A8-B7E1-FB4674AAB31B}"/>
              </a:ext>
            </a:extLst>
          </p:cNvPr>
          <p:cNvSpPr txBox="1"/>
          <p:nvPr/>
        </p:nvSpPr>
        <p:spPr>
          <a:xfrm>
            <a:off x="9002486" y="4456248"/>
            <a:ext cx="1828800" cy="276999"/>
          </a:xfrm>
          <a:prstGeom prst="rect">
            <a:avLst/>
          </a:prstGeom>
          <a:noFill/>
        </p:spPr>
        <p:txBody>
          <a:bodyPr wrap="square" rtlCol="0">
            <a:spAutoFit/>
          </a:bodyPr>
          <a:lstStyle/>
          <a:p>
            <a:r>
              <a:rPr lang="de-AT" sz="1200" dirty="0">
                <a:effectLst/>
                <a:latin typeface="Calibri" panose="020F0502020204030204" pitchFamily="34" charset="0"/>
                <a:ea typeface="Aptos" panose="020B0004020202020204" pitchFamily="34" charset="0"/>
              </a:rPr>
              <a:t>Behandlungsrichtlinen</a:t>
            </a:r>
            <a:endParaRPr lang="es-ES" sz="1200" dirty="0"/>
          </a:p>
        </p:txBody>
      </p:sp>
    </p:spTree>
    <p:extLst>
      <p:ext uri="{BB962C8B-B14F-4D97-AF65-F5344CB8AC3E}">
        <p14:creationId xmlns:p14="http://schemas.microsoft.com/office/powerpoint/2010/main" val="878819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13">
            <a:extLst>
              <a:ext uri="{FF2B5EF4-FFF2-40B4-BE49-F238E27FC236}">
                <a16:creationId xmlns:a16="http://schemas.microsoft.com/office/drawing/2014/main" id="{09BA517D-4B38-48B4-9875-E8F1B0FF7BE1}"/>
              </a:ext>
            </a:extLst>
          </p:cNvPr>
          <p:cNvSpPr/>
          <p:nvPr/>
        </p:nvSpPr>
        <p:spPr>
          <a:xfrm>
            <a:off x="685800" y="0"/>
            <a:ext cx="10744200" cy="920217"/>
          </a:xfrm>
          <a:prstGeom prst="roundRect">
            <a:avLst>
              <a:gd name="adj" fmla="val 10"/>
            </a:avLst>
          </a:prstGeom>
          <a:solidFill>
            <a:schemeClr val="bg1"/>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de-DE" sz="4800" b="1">
                <a:solidFill>
                  <a:srgbClr val="003399"/>
                </a:solidFill>
                <a:latin typeface="EC Square Sans Pro" panose="020B0506040000020004" pitchFamily="34" charset="0"/>
              </a:rPr>
              <a:t>Ziel „Vom Bauernhof auf den Tisch“</a:t>
            </a:r>
          </a:p>
        </p:txBody>
      </p:sp>
      <p:sp>
        <p:nvSpPr>
          <p:cNvPr id="6" name="Rectángulo 5">
            <a:extLst>
              <a:ext uri="{FF2B5EF4-FFF2-40B4-BE49-F238E27FC236}">
                <a16:creationId xmlns:a16="http://schemas.microsoft.com/office/drawing/2014/main" id="{1A698EF5-5D62-4398-9DA3-FBDB8B198C09}"/>
              </a:ext>
            </a:extLst>
          </p:cNvPr>
          <p:cNvSpPr/>
          <p:nvPr/>
        </p:nvSpPr>
        <p:spPr>
          <a:xfrm>
            <a:off x="0" y="1149350"/>
            <a:ext cx="12192000" cy="572135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400" b="0" i="0" u="none" strike="noStrike" baseline="0" dirty="0">
                <a:solidFill>
                  <a:schemeClr val="bg1"/>
                </a:solidFill>
                <a:latin typeface="EC Square Sans Pro" panose="020B0506040000020004" pitchFamily="34" charset="0"/>
              </a:rPr>
              <a:t>50 % Reduzierung des EU-Gesamtabsatzes an Antibiotika für Nutztiere und in der Aquakultur bis 2030</a:t>
            </a:r>
          </a:p>
          <a:p>
            <a:pPr algn="ctr"/>
            <a:endParaRPr lang="en-GB" sz="4400" dirty="0">
              <a:solidFill>
                <a:schemeClr val="bg1"/>
              </a:solidFill>
              <a:latin typeface="EC Square Sans Pro" panose="020B0506040000020004" pitchFamily="34" charset="0"/>
            </a:endParaRPr>
          </a:p>
          <a:p>
            <a:pPr algn="ctr"/>
            <a:endParaRPr lang="en-GB" sz="4400" b="0" i="0" u="none" strike="noStrike" baseline="0" dirty="0">
              <a:solidFill>
                <a:schemeClr val="bg1"/>
              </a:solidFill>
              <a:latin typeface="EC Square Sans Pro" panose="020B0506040000020004" pitchFamily="34" charset="0"/>
            </a:endParaRPr>
          </a:p>
          <a:p>
            <a:pPr algn="ctr"/>
            <a:endParaRPr lang="en-GB" sz="4400" b="0" i="0" u="none" strike="noStrike" baseline="0" dirty="0">
              <a:solidFill>
                <a:schemeClr val="bg1"/>
              </a:solidFill>
              <a:latin typeface="EC Square Sans Pro" panose="020B0506040000020004" pitchFamily="34" charset="0"/>
            </a:endParaRPr>
          </a:p>
        </p:txBody>
      </p:sp>
      <p:pic>
        <p:nvPicPr>
          <p:cNvPr id="4" name="Picture 3" descr="A colorful gauge with a needle&#10;&#10;Description automatically generated">
            <a:extLst>
              <a:ext uri="{FF2B5EF4-FFF2-40B4-BE49-F238E27FC236}">
                <a16:creationId xmlns:a16="http://schemas.microsoft.com/office/drawing/2014/main" id="{3713CBAD-4946-1952-FAB5-AC265ECD0BF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82000" y="5111750"/>
            <a:ext cx="3657600" cy="1578864"/>
          </a:xfrm>
          <a:prstGeom prst="rect">
            <a:avLst/>
          </a:prstGeom>
        </p:spPr>
      </p:pic>
    </p:spTree>
    <p:extLst>
      <p:ext uri="{BB962C8B-B14F-4D97-AF65-F5344CB8AC3E}">
        <p14:creationId xmlns:p14="http://schemas.microsoft.com/office/powerpoint/2010/main" val="691284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B5130B7-D8ED-4017-9F60-7FBF9075B4EA}"/>
              </a:ext>
            </a:extLst>
          </p:cNvPr>
          <p:cNvSpPr>
            <a:spLocks noGrp="1"/>
          </p:cNvSpPr>
          <p:nvPr>
            <p:ph type="body" sz="quarter" idx="10"/>
          </p:nvPr>
        </p:nvSpPr>
        <p:spPr>
          <a:xfrm>
            <a:off x="789709" y="158750"/>
            <a:ext cx="9906000" cy="685800"/>
          </a:xfrm>
        </p:spPr>
        <p:txBody>
          <a:bodyPr>
            <a:normAutofit lnSpcReduction="10000"/>
          </a:bodyPr>
          <a:lstStyle/>
          <a:p>
            <a:pPr marL="0" indent="0">
              <a:buNone/>
            </a:pPr>
            <a:r>
              <a:rPr lang="de-DE" sz="1800" dirty="0">
                <a:latin typeface="EC Square Sans Pro" panose="020B0506040000020004" pitchFamily="34" charset="0"/>
              </a:rPr>
              <a:t>Europäische Arzneimittel-Agentur (EMA) – </a:t>
            </a:r>
            <a:r>
              <a:rPr lang="de-DE" sz="1800" dirty="0" err="1">
                <a:latin typeface="EC Square Sans Pro" panose="020B0506040000020004" pitchFamily="34" charset="0"/>
              </a:rPr>
              <a:t>Thirteen</a:t>
            </a:r>
            <a:r>
              <a:rPr lang="de-DE" sz="1800" dirty="0">
                <a:latin typeface="EC Square Sans Pro" panose="020B0506040000020004" pitchFamily="34" charset="0"/>
              </a:rPr>
              <a:t> </a:t>
            </a:r>
            <a:r>
              <a:rPr lang="de-DE" sz="1800" b="1" dirty="0">
                <a:latin typeface="EC Square Sans Pro" panose="020B0506040000020004" pitchFamily="34" charset="0"/>
              </a:rPr>
              <a:t>E</a:t>
            </a:r>
            <a:r>
              <a:rPr lang="de-DE" sz="1800" dirty="0">
                <a:latin typeface="EC Square Sans Pro" panose="020B0506040000020004" pitchFamily="34" charset="0"/>
              </a:rPr>
              <a:t>uropean </a:t>
            </a:r>
            <a:r>
              <a:rPr lang="de-DE" sz="1800" b="1" dirty="0">
                <a:latin typeface="EC Square Sans Pro" panose="020B0506040000020004" pitchFamily="34" charset="0"/>
              </a:rPr>
              <a:t>S</a:t>
            </a:r>
            <a:r>
              <a:rPr lang="de-DE" sz="1800" dirty="0">
                <a:latin typeface="EC Square Sans Pro" panose="020B0506040000020004" pitchFamily="34" charset="0"/>
              </a:rPr>
              <a:t>urveillance </a:t>
            </a:r>
            <a:r>
              <a:rPr lang="de-DE" sz="1800" dirty="0" err="1">
                <a:latin typeface="EC Square Sans Pro" panose="020B0506040000020004" pitchFamily="34" charset="0"/>
              </a:rPr>
              <a:t>of</a:t>
            </a:r>
            <a:r>
              <a:rPr lang="de-DE" sz="1800" dirty="0">
                <a:latin typeface="EC Square Sans Pro" panose="020B0506040000020004" pitchFamily="34" charset="0"/>
              </a:rPr>
              <a:t> </a:t>
            </a:r>
            <a:r>
              <a:rPr lang="de-DE" sz="1800" b="1" dirty="0">
                <a:latin typeface="EC Square Sans Pro" panose="020B0506040000020004" pitchFamily="34" charset="0"/>
              </a:rPr>
              <a:t>V</a:t>
            </a:r>
            <a:r>
              <a:rPr lang="de-DE" sz="1800" dirty="0">
                <a:latin typeface="EC Square Sans Pro" panose="020B0506040000020004" pitchFamily="34" charset="0"/>
              </a:rPr>
              <a:t>eterinary</a:t>
            </a:r>
          </a:p>
          <a:p>
            <a:pPr marL="0" indent="0">
              <a:buNone/>
            </a:pPr>
            <a:r>
              <a:rPr lang="de-DE" sz="1800" dirty="0">
                <a:latin typeface="EC Square Sans Pro" panose="020B0506040000020004" pitchFamily="34" charset="0"/>
              </a:rPr>
              <a:t> </a:t>
            </a:r>
            <a:r>
              <a:rPr lang="de-DE" sz="1800" b="1" dirty="0" err="1">
                <a:latin typeface="EC Square Sans Pro" panose="020B0506040000020004" pitchFamily="34" charset="0"/>
              </a:rPr>
              <a:t>A</a:t>
            </a:r>
            <a:r>
              <a:rPr lang="de-DE" sz="1800" dirty="0" err="1">
                <a:latin typeface="EC Square Sans Pro" panose="020B0506040000020004" pitchFamily="34" charset="0"/>
              </a:rPr>
              <a:t>ntimicrobial</a:t>
            </a:r>
            <a:r>
              <a:rPr lang="de-DE" sz="1800" dirty="0">
                <a:latin typeface="EC Square Sans Pro" panose="020B0506040000020004" pitchFamily="34" charset="0"/>
              </a:rPr>
              <a:t> </a:t>
            </a:r>
            <a:r>
              <a:rPr lang="de-DE" sz="1800" b="1" dirty="0" err="1">
                <a:latin typeface="EC Square Sans Pro" panose="020B0506040000020004" pitchFamily="34" charset="0"/>
              </a:rPr>
              <a:t>C</a:t>
            </a:r>
            <a:r>
              <a:rPr lang="de-DE" sz="1800" dirty="0" err="1">
                <a:latin typeface="EC Square Sans Pro" panose="020B0506040000020004" pitchFamily="34" charset="0"/>
              </a:rPr>
              <a:t>onsumption</a:t>
            </a:r>
            <a:r>
              <a:rPr lang="de-DE" sz="1800" dirty="0">
                <a:latin typeface="EC Square Sans Pro" panose="020B0506040000020004" pitchFamily="34" charset="0"/>
              </a:rPr>
              <a:t> – ESVAC report 2022</a:t>
            </a:r>
          </a:p>
          <a:p>
            <a:pPr marL="0" indent="0">
              <a:buNone/>
            </a:pPr>
            <a:endParaRPr lang="en-GB" dirty="0"/>
          </a:p>
        </p:txBody>
      </p:sp>
      <p:pic>
        <p:nvPicPr>
          <p:cNvPr id="4" name="Imagen 3">
            <a:extLst>
              <a:ext uri="{FF2B5EF4-FFF2-40B4-BE49-F238E27FC236}">
                <a16:creationId xmlns:a16="http://schemas.microsoft.com/office/drawing/2014/main" id="{A1C6613E-8F60-4FBC-942B-2D543FE3E5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822325"/>
            <a:ext cx="4343400" cy="6013938"/>
          </a:xfrm>
          <a:prstGeom prst="rect">
            <a:avLst/>
          </a:prstGeom>
          <a:ln>
            <a:noFill/>
          </a:ln>
          <a:effectLst>
            <a:outerShdw blurRad="292100" dist="139700" dir="2700000" algn="tl" rotWithShape="0">
              <a:srgbClr val="333333">
                <a:alpha val="65000"/>
              </a:srgbClr>
            </a:outerShdw>
          </a:effectLst>
        </p:spPr>
      </p:pic>
      <p:sp>
        <p:nvSpPr>
          <p:cNvPr id="3" name="CuadroTexto 2">
            <a:extLst>
              <a:ext uri="{FF2B5EF4-FFF2-40B4-BE49-F238E27FC236}">
                <a16:creationId xmlns:a16="http://schemas.microsoft.com/office/drawing/2014/main" id="{4E4631BD-C001-49E5-B1C0-955A06012441}"/>
              </a:ext>
            </a:extLst>
          </p:cNvPr>
          <p:cNvSpPr txBox="1"/>
          <p:nvPr/>
        </p:nvSpPr>
        <p:spPr>
          <a:xfrm>
            <a:off x="5105400" y="920750"/>
            <a:ext cx="6543776" cy="954107"/>
          </a:xfrm>
          <a:prstGeom prst="rect">
            <a:avLst/>
          </a:prstGeom>
          <a:solidFill>
            <a:srgbClr val="003399"/>
          </a:solidFill>
        </p:spPr>
        <p:txBody>
          <a:bodyPr wrap="square" rtlCol="0">
            <a:spAutoFit/>
          </a:bodyPr>
          <a:lstStyle/>
          <a:p>
            <a:r>
              <a:rPr lang="de-DE" sz="2800">
                <a:solidFill>
                  <a:schemeClr val="bg1"/>
                </a:solidFill>
                <a:latin typeface="EC Square Sans Pro" panose="020B0506040000020004" pitchFamily="34" charset="0"/>
              </a:rPr>
              <a:t>ESVAC = European Surveillance of Veterinary Antimicrobial Consumption</a:t>
            </a:r>
          </a:p>
        </p:txBody>
      </p:sp>
      <p:sp>
        <p:nvSpPr>
          <p:cNvPr id="6" name="TextBox 5">
            <a:extLst>
              <a:ext uri="{FF2B5EF4-FFF2-40B4-BE49-F238E27FC236}">
                <a16:creationId xmlns:a16="http://schemas.microsoft.com/office/drawing/2014/main" id="{376A510F-D74C-7C0F-3772-7C579BEB3E89}"/>
              </a:ext>
            </a:extLst>
          </p:cNvPr>
          <p:cNvSpPr txBox="1"/>
          <p:nvPr/>
        </p:nvSpPr>
        <p:spPr>
          <a:xfrm>
            <a:off x="5538889" y="1951057"/>
            <a:ext cx="6100762" cy="4154984"/>
          </a:xfrm>
          <a:prstGeom prst="rect">
            <a:avLst/>
          </a:prstGeom>
          <a:noFill/>
        </p:spPr>
        <p:txBody>
          <a:bodyPr wrap="square">
            <a:spAutoFit/>
          </a:bodyPr>
          <a:lstStyle/>
          <a:p>
            <a:endParaRPr lang="en-US" sz="2400" dirty="0">
              <a:latin typeface="EC Square Sans Pro" panose="020B0506040000020004"/>
            </a:endParaRPr>
          </a:p>
          <a:p>
            <a:r>
              <a:rPr lang="de-DE" sz="2400">
                <a:latin typeface="EC Square Sans Pro" panose="020B0506040000020004"/>
              </a:rPr>
              <a:t>- Gesamtumsatz mit veterinärmedizinischen Antibiotika im Jahr 2022 für 31 Länder</a:t>
            </a:r>
            <a:br>
              <a:rPr lang="de-DE" sz="2400">
                <a:latin typeface="EC Square Sans Pro" panose="020B0506040000020004"/>
              </a:rPr>
            </a:br>
            <a:endParaRPr lang="de-DE" sz="2400">
              <a:latin typeface="EC Square Sans Pro" panose="020B0506040000020004"/>
            </a:endParaRPr>
          </a:p>
          <a:p>
            <a:r>
              <a:rPr lang="de-DE" sz="2400">
                <a:latin typeface="EC Square Sans Pro" panose="020B0506040000020004"/>
              </a:rPr>
              <a:t>- Trends von 2011 bis 2022 in 25 am ESVAC teilnehmenden Ländern: </a:t>
            </a:r>
          </a:p>
          <a:p>
            <a:pPr marL="342900" indent="-342900">
              <a:buFont typeface="Wingdings" panose="05000000000000000000" pitchFamily="2" charset="2"/>
              <a:buChar char="ü"/>
            </a:pPr>
            <a:r>
              <a:rPr lang="de-DE" sz="2400" b="1">
                <a:solidFill>
                  <a:schemeClr val="accent6">
                    <a:lumMod val="75000"/>
                  </a:schemeClr>
                </a:solidFill>
                <a:latin typeface="EC Square Sans Pro" panose="020B0506040000020004"/>
              </a:rPr>
              <a:t>- 53,0 % Gesamtumsatz </a:t>
            </a:r>
          </a:p>
          <a:p>
            <a:pPr marL="342900" indent="-342900">
              <a:buFont typeface="Wingdings" panose="05000000000000000000" pitchFamily="2" charset="2"/>
              <a:buChar char="ü"/>
            </a:pPr>
            <a:r>
              <a:rPr lang="de-DE" sz="2400">
                <a:latin typeface="EC Square Sans Pro" panose="020B0506040000020004"/>
              </a:rPr>
              <a:t>- 49,0 % Umsatz mit Cephalosporinen der 3. und 4. Generation </a:t>
            </a:r>
          </a:p>
          <a:p>
            <a:pPr marL="342900" indent="-342900">
              <a:buFont typeface="Wingdings" panose="05000000000000000000" pitchFamily="2" charset="2"/>
              <a:buChar char="ü"/>
            </a:pPr>
            <a:r>
              <a:rPr lang="de-DE" sz="2400">
                <a:latin typeface="EC Square Sans Pro" panose="020B0506040000020004"/>
              </a:rPr>
              <a:t>- 44,0 % Umsatz aller Chinolone </a:t>
            </a:r>
          </a:p>
          <a:p>
            <a:pPr marL="342900" indent="-342900">
              <a:buFont typeface="Wingdings" panose="05000000000000000000" pitchFamily="2" charset="2"/>
              <a:buChar char="ü"/>
            </a:pPr>
            <a:r>
              <a:rPr lang="de-DE" sz="2400">
                <a:latin typeface="EC Square Sans Pro" panose="020B0506040000020004"/>
              </a:rPr>
              <a:t>- 81,0 % Umsatz mit Polymyxinen</a:t>
            </a:r>
          </a:p>
        </p:txBody>
      </p:sp>
    </p:spTree>
    <p:extLst>
      <p:ext uri="{BB962C8B-B14F-4D97-AF65-F5344CB8AC3E}">
        <p14:creationId xmlns:p14="http://schemas.microsoft.com/office/powerpoint/2010/main" val="3765700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de-DE" sz="2800">
                <a:latin typeface="EC Square Sans Pro" panose="020B0506040000020004" pitchFamily="34" charset="0"/>
              </a:rPr>
              <a:t>Gemeinsame Regeln</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149350"/>
            <a:ext cx="12213771" cy="990600"/>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de-DE" b="1" i="0" strike="noStrike" cap="none" normalizeH="0" baseline="0" noProof="0" dirty="0">
                <a:ln>
                  <a:noFill/>
                </a:ln>
                <a:solidFill>
                  <a:srgbClr val="FFFFFF"/>
                </a:solidFill>
                <a:effectLst/>
                <a:uLnTx/>
                <a:uFillTx/>
                <a:latin typeface="Montserrat" panose="00000500000000000000" pitchFamily="2" charset="0"/>
                <a:ea typeface="+mn-ea"/>
                <a:cs typeface="+mn-cs"/>
              </a:rPr>
              <a:t>Ab 2024 müssen die EU-Mitgliedstaaten jährlich Daten über das </a:t>
            </a:r>
            <a:r>
              <a:rPr kumimoji="0" lang="de-DE" b="1" i="0" u="sng" strike="noStrike" cap="none" normalizeH="0" baseline="0" noProof="0" dirty="0">
                <a:ln>
                  <a:noFill/>
                </a:ln>
                <a:solidFill>
                  <a:srgbClr val="FFFFFF"/>
                </a:solidFill>
                <a:effectLst/>
                <a:uLnTx/>
                <a:uFillTx/>
                <a:latin typeface="Montserrat" panose="00000500000000000000" pitchFamily="2" charset="0"/>
                <a:ea typeface="+mn-ea"/>
                <a:cs typeface="+mn-cs"/>
              </a:rPr>
              <a:t>Verkaufsvolumen und die Verwendung</a:t>
            </a:r>
            <a:r>
              <a:rPr kumimoji="0" lang="de-DE" b="1" i="0" strike="noStrike" cap="none" normalizeH="0" baseline="0" noProof="0" dirty="0">
                <a:ln>
                  <a:noFill/>
                </a:ln>
                <a:solidFill>
                  <a:srgbClr val="FFFFFF"/>
                </a:solidFill>
                <a:effectLst/>
                <a:uLnTx/>
                <a:uFillTx/>
                <a:latin typeface="Montserrat" panose="00000500000000000000" pitchFamily="2" charset="0"/>
                <a:ea typeface="+mn-ea"/>
                <a:cs typeface="+mn-cs"/>
              </a:rPr>
              <a:t> von antimikrobiellen Arzneimitteln bei Tieren für das vorangegangene Jahr melden</a:t>
            </a: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21773" y="1377950"/>
            <a:ext cx="12213773"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90000"/>
              </a:lnSpc>
              <a:spcBef>
                <a:spcPts val="0"/>
              </a:spcBef>
              <a:spcAft>
                <a:spcPts val="600"/>
              </a:spcAft>
              <a:buClrTx/>
              <a:buSzTx/>
              <a:buFontTx/>
              <a:buNone/>
              <a:tabLst/>
              <a:defRPr/>
            </a:pPr>
            <a:endParaRPr kumimoji="0" lang="en-US" sz="2800" b="1" i="0" u="none" strike="noStrike" kern="0" cap="none" spc="0" normalizeH="0" baseline="0" noProof="0">
              <a:ln>
                <a:noFill/>
              </a:ln>
              <a:solidFill>
                <a:srgbClr val="FFFFFF"/>
              </a:solidFill>
              <a:effectLst/>
              <a:uLnTx/>
              <a:uFillTx/>
              <a:latin typeface="EC Square Sans Pro" panose="020B0506040000020004" pitchFamily="34" charset="0"/>
              <a:ea typeface="+mn-ea"/>
              <a:cs typeface="+mn-cs"/>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102870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20000"/>
              </a:lnSpc>
              <a:spcBef>
                <a:spcPts val="0"/>
              </a:spcBef>
              <a:spcAft>
                <a:spcPts val="0"/>
              </a:spcAft>
              <a:buClr>
                <a:srgbClr val="6BB188"/>
              </a:buClr>
              <a:buSzTx/>
              <a:buFontTx/>
              <a:buNone/>
              <a:tabLst/>
              <a:defRPr/>
            </a:pPr>
            <a:r>
              <a:rPr kumimoji="0" lang="de-DE" sz="2600" b="0" i="0" u="none" strike="noStrike" cap="none"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Datenerhebung zum Verkauf und zur Verwendung antimikrobieller Mittel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600" b="0" i="0" u="none" strike="noStrike" kern="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3B066C2C-8858-0539-CBB6-1F105750917E}"/>
              </a:ext>
            </a:extLst>
          </p:cNvPr>
          <p:cNvSpPr txBox="1"/>
          <p:nvPr/>
        </p:nvSpPr>
        <p:spPr>
          <a:xfrm>
            <a:off x="601752" y="2197596"/>
            <a:ext cx="7362034" cy="5139869"/>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cap="none" normalizeH="0" baseline="0" noProof="0" dirty="0">
                <a:ln>
                  <a:noFill/>
                </a:ln>
                <a:solidFill>
                  <a:sysClr val="windowText" lastClr="000000"/>
                </a:solidFill>
                <a:effectLst/>
                <a:uLnTx/>
                <a:uFillTx/>
                <a:latin typeface="EC Square Sans Pro" panose="020B0506040000020004"/>
              </a:rPr>
              <a:t>Die EU-Länder müssen mit der Erhebung von Nutzungsdaten beginnen: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EC Square Sans Pro" panose="020B0506040000020004"/>
            </a:endParaRP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2000" b="0" i="0" u="none" strike="noStrike" cap="none" normalizeH="0" baseline="0" noProof="0" dirty="0">
                <a:ln>
                  <a:noFill/>
                </a:ln>
                <a:solidFill>
                  <a:sysClr val="windowText" lastClr="000000"/>
                </a:solidFill>
                <a:effectLst/>
                <a:uLnTx/>
                <a:uFillTx/>
                <a:latin typeface="EC Square Sans Pro" panose="020B0506040000020004"/>
              </a:rPr>
              <a:t>Rinder, Schweine, Geflügel → ab 2023</a:t>
            </a: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2000" b="0" i="0" u="none" strike="noStrike" cap="none" normalizeH="0" baseline="0" noProof="0" dirty="0">
                <a:ln>
                  <a:noFill/>
                </a:ln>
                <a:solidFill>
                  <a:sysClr val="windowText" lastClr="000000"/>
                </a:solidFill>
                <a:effectLst/>
                <a:uLnTx/>
                <a:uFillTx/>
                <a:latin typeface="EC Square Sans Pro" panose="020B0506040000020004"/>
              </a:rPr>
              <a:t>Alle anderen zur Lebensmittelgewinnung genutzten Tiere → ab 2026</a:t>
            </a: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2000" b="0" i="0" u="none" strike="noStrike" cap="none" normalizeH="0" baseline="0" noProof="0" dirty="0">
                <a:ln>
                  <a:noFill/>
                </a:ln>
                <a:solidFill>
                  <a:sysClr val="windowText" lastClr="000000"/>
                </a:solidFill>
                <a:effectLst/>
                <a:uLnTx/>
                <a:uFillTx/>
                <a:latin typeface="EC Square Sans Pro" panose="020B0506040000020004"/>
              </a:rPr>
              <a:t>Hunde, Katzen und Pelztiere → ab 2029 </a:t>
            </a:r>
          </a:p>
          <a:p>
            <a:pPr marL="285750" marR="0" lvl="3"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000" b="0" i="0" u="none" strike="noStrike" kern="0" cap="none" spc="0" normalizeH="0" baseline="0" noProof="0" dirty="0">
              <a:ln>
                <a:noFill/>
              </a:ln>
              <a:solidFill>
                <a:sysClr val="windowText" lastClr="000000"/>
              </a:solidFill>
              <a:effectLst/>
              <a:uLnTx/>
              <a:uFillTx/>
              <a:latin typeface="EC Square Sans Pro" panose="020B0506040000020004"/>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cap="none" normalizeH="0" baseline="0" noProof="0" dirty="0">
                <a:ln>
                  <a:noFill/>
                </a:ln>
                <a:solidFill>
                  <a:sysClr val="windowText" lastClr="000000"/>
                </a:solidFill>
                <a:effectLst/>
                <a:uLnTx/>
                <a:uFillTx/>
                <a:latin typeface="EC Square Sans Pro" panose="020B0506040000020004"/>
              </a:rPr>
              <a:t>Die EMA wird den ersten Bericht am 31. März 2025 veröffentlichen, danach bis zum 31. Dezember für das vorangegangene Jahr</a:t>
            </a: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ysClr val="windowText" lastClr="000000"/>
              </a:solidFill>
              <a:effectLst/>
              <a:uLnTx/>
              <a:uFillTx/>
              <a:latin typeface="EC Square Sans Pro" panose="020B0506040000020004"/>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cap="none" normalizeH="0" baseline="0" noProof="0" dirty="0">
                <a:ln>
                  <a:noFill/>
                </a:ln>
                <a:solidFill>
                  <a:sysClr val="windowText" lastClr="000000"/>
                </a:solidFill>
                <a:effectLst/>
                <a:uLnTx/>
                <a:uFillTx/>
                <a:latin typeface="EC Square Sans Pro" panose="020B0506040000020004"/>
              </a:rPr>
              <a:t>Die Daten werden detailliert mit den entsprechenden Tierarten, Kategorien oder Stadien angegeben </a:t>
            </a: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0" cap="none" spc="0" normalizeH="0" baseline="0" noProof="0" dirty="0">
              <a:ln>
                <a:noFill/>
              </a:ln>
              <a:solidFill>
                <a:sysClr val="windowText" lastClr="000000"/>
              </a:solidFill>
              <a:effectLst/>
              <a:uLnTx/>
              <a:uFillTx/>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0" cap="none" spc="0" normalizeH="0" baseline="0" noProof="0" dirty="0">
              <a:ln>
                <a:noFill/>
              </a:ln>
              <a:solidFill>
                <a:sysClr val="windowText" lastClr="000000"/>
              </a:solidFill>
              <a:effectLst/>
              <a:uLnTx/>
              <a:uFillTx/>
            </a:endParaRP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0" cap="none" spc="0" normalizeH="0" baseline="0" noProof="0" dirty="0">
              <a:ln>
                <a:noFill/>
              </a:ln>
              <a:solidFill>
                <a:sysClr val="windowText" lastClr="000000"/>
              </a:solidFill>
              <a:effectLst/>
              <a:uLnTx/>
              <a:uFillTx/>
            </a:endParaRPr>
          </a:p>
        </p:txBody>
      </p:sp>
      <p:sp>
        <p:nvSpPr>
          <p:cNvPr id="5" name="TextBox 4">
            <a:extLst>
              <a:ext uri="{FF2B5EF4-FFF2-40B4-BE49-F238E27FC236}">
                <a16:creationId xmlns:a16="http://schemas.microsoft.com/office/drawing/2014/main" id="{53FCEAF6-AC4D-ED70-6F26-2B586BB8704C}"/>
              </a:ext>
            </a:extLst>
          </p:cNvPr>
          <p:cNvSpPr txBox="1"/>
          <p:nvPr/>
        </p:nvSpPr>
        <p:spPr>
          <a:xfrm>
            <a:off x="8091377" y="2197596"/>
            <a:ext cx="3997842" cy="4247317"/>
          </a:xfrm>
          <a:prstGeom prst="rect">
            <a:avLst/>
          </a:prstGeom>
          <a:solidFill>
            <a:srgbClr val="6BB188"/>
          </a:solidFill>
        </p:spPr>
        <p:txBody>
          <a:bodyPr wrap="square" rtlCol="0">
            <a:spAutoFit/>
          </a:bodyPr>
          <a:lstStyle/>
          <a:p>
            <a:pPr marL="0" marR="0" lvl="3" indent="0" defTabSz="914400" eaLnBrk="1" fontAlgn="auto" latinLnBrk="0" hangingPunct="1">
              <a:lnSpc>
                <a:spcPct val="100000"/>
              </a:lnSpc>
              <a:spcBef>
                <a:spcPts val="0"/>
              </a:spcBef>
              <a:spcAft>
                <a:spcPts val="0"/>
              </a:spcAft>
              <a:buClrTx/>
              <a:buSzTx/>
              <a:buFontTx/>
              <a:buNone/>
              <a:tabLst/>
              <a:defRPr/>
            </a:pPr>
            <a:r>
              <a:rPr kumimoji="0" lang="de-DE" sz="1600" b="0" i="0" u="none" strike="noStrike" cap="none" normalizeH="0" baseline="0" noProof="0" dirty="0">
                <a:ln>
                  <a:noFill/>
                </a:ln>
                <a:solidFill>
                  <a:srgbClr val="000000"/>
                </a:solidFill>
                <a:effectLst/>
                <a:uLnTx/>
                <a:uFillTx/>
                <a:latin typeface="EC Square Sans Pro" panose="020B0506040000020004"/>
              </a:rPr>
              <a:t>Zu erhebende Daten für </a:t>
            </a:r>
          </a:p>
          <a:p>
            <a:pPr marL="342900" marR="0" lvl="3" indent="-342900" defTabSz="914400" eaLnBrk="1" fontAlgn="auto" latinLnBrk="0" hangingPunct="1">
              <a:lnSpc>
                <a:spcPct val="100000"/>
              </a:lnSpc>
              <a:spcBef>
                <a:spcPts val="0"/>
              </a:spcBef>
              <a:spcAft>
                <a:spcPts val="0"/>
              </a:spcAft>
              <a:buClrTx/>
              <a:buSzTx/>
              <a:buFont typeface="+mj-lt"/>
              <a:buAutoNum type="arabicPeriod"/>
              <a:tabLst/>
              <a:defRPr/>
            </a:pPr>
            <a:r>
              <a:rPr kumimoji="0" lang="de-DE" sz="1600" b="0" i="0" u="none" strike="noStrike" cap="none" normalizeH="0" baseline="0" noProof="0" dirty="0">
                <a:ln>
                  <a:noFill/>
                </a:ln>
                <a:solidFill>
                  <a:srgbClr val="000000"/>
                </a:solidFill>
                <a:effectLst/>
                <a:uLnTx/>
                <a:uFillTx/>
                <a:latin typeface="EC Square Sans Pro" panose="020B0506040000020004"/>
              </a:rPr>
              <a:t>Mittel gegen Durchfall, entzündungshemmende Mittel und Mittel gegen Infektionen</a:t>
            </a:r>
          </a:p>
          <a:p>
            <a:pPr marL="0" marR="0" lvl="3" indent="0" defTabSz="914400" eaLnBrk="1" fontAlgn="auto" latinLnBrk="0" hangingPunct="1">
              <a:lnSpc>
                <a:spcPct val="100000"/>
              </a:lnSpc>
              <a:spcBef>
                <a:spcPts val="0"/>
              </a:spcBef>
              <a:spcAft>
                <a:spcPts val="0"/>
              </a:spcAft>
              <a:buClrTx/>
              <a:buSzTx/>
              <a:buFontTx/>
              <a:buNone/>
              <a:tabLst/>
              <a:defRPr/>
            </a:pPr>
            <a:r>
              <a:rPr kumimoji="0" lang="de-DE" sz="1600" b="0" i="0" u="none" strike="noStrike" cap="none" normalizeH="0" baseline="0" noProof="0" dirty="0">
                <a:ln>
                  <a:noFill/>
                </a:ln>
                <a:solidFill>
                  <a:srgbClr val="000000"/>
                </a:solidFill>
                <a:effectLst/>
                <a:uLnTx/>
                <a:uFillTx/>
                <a:latin typeface="EC Square Sans Pro" panose="020B0506040000020004"/>
              </a:rPr>
              <a:t>2. Gynäkologische Antiinfektiva und Antiseptika</a:t>
            </a:r>
          </a:p>
          <a:p>
            <a:pPr marL="0" marR="0" lvl="3" indent="0" defTabSz="914400" eaLnBrk="1" fontAlgn="auto" latinLnBrk="0" hangingPunct="1">
              <a:lnSpc>
                <a:spcPct val="100000"/>
              </a:lnSpc>
              <a:spcBef>
                <a:spcPts val="0"/>
              </a:spcBef>
              <a:spcAft>
                <a:spcPts val="0"/>
              </a:spcAft>
              <a:buClrTx/>
              <a:buSzTx/>
              <a:buFontTx/>
              <a:buNone/>
              <a:tabLst/>
              <a:defRPr/>
            </a:pPr>
            <a:r>
              <a:rPr kumimoji="0" lang="de-DE" sz="1600" b="0" i="0" u="none" strike="noStrike" cap="none" normalizeH="0" baseline="0" noProof="0" dirty="0">
                <a:ln>
                  <a:noFill/>
                </a:ln>
                <a:solidFill>
                  <a:srgbClr val="000000"/>
                </a:solidFill>
                <a:effectLst/>
                <a:uLnTx/>
                <a:uFillTx/>
                <a:latin typeface="EC Square Sans Pro" panose="020B0506040000020004"/>
              </a:rPr>
              <a:t>3. Antiinfektiva und Antiseptika zur intrauterinen Anwendung</a:t>
            </a:r>
          </a:p>
          <a:p>
            <a:pPr marL="0" marR="0" lvl="3" indent="0" defTabSz="914400" eaLnBrk="1" fontAlgn="auto" latinLnBrk="0" hangingPunct="1">
              <a:lnSpc>
                <a:spcPct val="100000"/>
              </a:lnSpc>
              <a:spcBef>
                <a:spcPts val="0"/>
              </a:spcBef>
              <a:spcAft>
                <a:spcPts val="0"/>
              </a:spcAft>
              <a:buClrTx/>
              <a:buSzTx/>
              <a:buFontTx/>
              <a:buNone/>
              <a:tabLst/>
              <a:defRPr/>
            </a:pPr>
            <a:r>
              <a:rPr kumimoji="0" lang="de-DE" sz="1600" b="0" i="0" u="none" strike="noStrike" cap="none" normalizeH="0" baseline="0" noProof="0" dirty="0">
                <a:ln>
                  <a:noFill/>
                </a:ln>
                <a:solidFill>
                  <a:srgbClr val="000000"/>
                </a:solidFill>
                <a:effectLst/>
                <a:uLnTx/>
                <a:uFillTx/>
                <a:latin typeface="EC Square Sans Pro" panose="020B0506040000020004"/>
              </a:rPr>
              <a:t>4. Antibakterielle Mittel zur systemischen Anwendung</a:t>
            </a:r>
            <a:br>
              <a:rPr kumimoji="0" lang="de-DE" sz="1600" b="0" i="0" u="none" strike="noStrike" cap="none" normalizeH="0" baseline="0" noProof="0" dirty="0">
                <a:ln>
                  <a:noFill/>
                </a:ln>
                <a:solidFill>
                  <a:srgbClr val="000000"/>
                </a:solidFill>
                <a:effectLst/>
                <a:uLnTx/>
                <a:uFillTx/>
                <a:latin typeface="EC Square Sans Pro" panose="020B0506040000020004"/>
              </a:rPr>
            </a:br>
            <a:r>
              <a:rPr kumimoji="0" lang="de-DE" sz="1600" b="0" i="0" u="none" strike="noStrike" cap="none" normalizeH="0" baseline="0" noProof="0" dirty="0">
                <a:ln>
                  <a:noFill/>
                </a:ln>
                <a:solidFill>
                  <a:srgbClr val="000000"/>
                </a:solidFill>
                <a:effectLst/>
                <a:uLnTx/>
                <a:uFillTx/>
                <a:latin typeface="EC Square Sans Pro" panose="020B0506040000020004"/>
              </a:rPr>
              <a:t>5. Antibakterielle Mittel zur </a:t>
            </a:r>
            <a:r>
              <a:rPr kumimoji="0" lang="de-DE" sz="1600" b="0" i="0" u="none" strike="noStrike" cap="none" normalizeH="0" baseline="0" noProof="0" dirty="0" err="1">
                <a:ln>
                  <a:noFill/>
                </a:ln>
                <a:solidFill>
                  <a:srgbClr val="000000"/>
                </a:solidFill>
                <a:effectLst/>
                <a:uLnTx/>
                <a:uFillTx/>
                <a:latin typeface="EC Square Sans Pro" panose="020B0506040000020004"/>
              </a:rPr>
              <a:t>intramammären</a:t>
            </a:r>
            <a:r>
              <a:rPr kumimoji="0" lang="de-DE" sz="1600" b="0" i="0" u="none" strike="noStrike" cap="none" normalizeH="0" baseline="0" noProof="0" dirty="0">
                <a:ln>
                  <a:noFill/>
                </a:ln>
                <a:solidFill>
                  <a:srgbClr val="000000"/>
                </a:solidFill>
                <a:effectLst/>
                <a:uLnTx/>
                <a:uFillTx/>
                <a:latin typeface="EC Square Sans Pro" panose="020B0506040000020004"/>
              </a:rPr>
              <a:t> Anwendung</a:t>
            </a:r>
          </a:p>
          <a:p>
            <a:pPr marL="0" marR="0" lvl="3" indent="0" defTabSz="914400" eaLnBrk="1" fontAlgn="auto" latinLnBrk="0" hangingPunct="1">
              <a:lnSpc>
                <a:spcPct val="100000"/>
              </a:lnSpc>
              <a:spcBef>
                <a:spcPts val="0"/>
              </a:spcBef>
              <a:spcAft>
                <a:spcPts val="0"/>
              </a:spcAft>
              <a:buClrTx/>
              <a:buSzTx/>
              <a:buFontTx/>
              <a:buNone/>
              <a:tabLst/>
              <a:defRPr/>
            </a:pPr>
            <a:r>
              <a:rPr kumimoji="0" lang="de-DE" sz="1600" b="0" i="0" u="none" strike="noStrike" cap="none" normalizeH="0" baseline="0" noProof="0" dirty="0">
                <a:ln>
                  <a:noFill/>
                </a:ln>
                <a:solidFill>
                  <a:srgbClr val="000000"/>
                </a:solidFill>
                <a:effectLst/>
                <a:uLnTx/>
                <a:uFillTx/>
                <a:latin typeface="EC Square Sans Pro" panose="020B0506040000020004"/>
              </a:rPr>
              <a:t>6. </a:t>
            </a:r>
            <a:r>
              <a:rPr kumimoji="0" lang="de-DE" sz="1600" b="0" i="0" u="none" strike="noStrike" cap="none" normalizeH="0" baseline="0" noProof="0" dirty="0" err="1">
                <a:ln>
                  <a:noFill/>
                </a:ln>
                <a:solidFill>
                  <a:srgbClr val="000000"/>
                </a:solidFill>
                <a:effectLst/>
                <a:uLnTx/>
                <a:uFillTx/>
                <a:latin typeface="EC Square Sans Pro" panose="020B0506040000020004"/>
              </a:rPr>
              <a:t>Antiprotozoika</a:t>
            </a:r>
            <a:r>
              <a:rPr kumimoji="0" lang="de-DE" sz="1600" b="0" i="0" u="none" strike="noStrike" cap="none" normalizeH="0" baseline="0" noProof="0" dirty="0">
                <a:ln>
                  <a:noFill/>
                </a:ln>
                <a:solidFill>
                  <a:srgbClr val="000000"/>
                </a:solidFill>
                <a:effectLst/>
                <a:uLnTx/>
                <a:uFillTx/>
                <a:latin typeface="EC Square Sans Pro" panose="020B0506040000020004"/>
              </a:rPr>
              <a:t> (mit antibakterieller Wirkung)</a:t>
            </a:r>
          </a:p>
          <a:p>
            <a:pPr marL="0" marR="0" lvl="3" indent="0" defTabSz="914400" eaLnBrk="1" fontAlgn="auto" latinLnBrk="0" hangingPunct="1">
              <a:lnSpc>
                <a:spcPct val="100000"/>
              </a:lnSpc>
              <a:spcBef>
                <a:spcPts val="0"/>
              </a:spcBef>
              <a:spcAft>
                <a:spcPts val="0"/>
              </a:spcAft>
              <a:buClrTx/>
              <a:buSzTx/>
              <a:buFontTx/>
              <a:buNone/>
              <a:tabLst/>
              <a:defRPr/>
            </a:pPr>
            <a:r>
              <a:rPr kumimoji="0" lang="de-DE" sz="1600" b="0" i="0" u="none" strike="noStrike" cap="none" normalizeH="0" baseline="0" noProof="0" dirty="0">
                <a:ln>
                  <a:noFill/>
                </a:ln>
                <a:solidFill>
                  <a:srgbClr val="000000"/>
                </a:solidFill>
                <a:effectLst/>
                <a:uLnTx/>
                <a:uFillTx/>
                <a:latin typeface="EC Square Sans Pro" panose="020B0506040000020004"/>
              </a:rPr>
              <a:t>7. Antimykobakterien zur </a:t>
            </a:r>
            <a:r>
              <a:rPr kumimoji="0" lang="de-DE" sz="1600" b="0" i="0" u="none" strike="noStrike" cap="none" normalizeH="0" baseline="0" noProof="0" dirty="0" err="1">
                <a:ln>
                  <a:noFill/>
                </a:ln>
                <a:solidFill>
                  <a:srgbClr val="000000"/>
                </a:solidFill>
                <a:effectLst/>
                <a:uLnTx/>
                <a:uFillTx/>
                <a:latin typeface="EC Square Sans Pro" panose="020B0506040000020004"/>
              </a:rPr>
              <a:t>intramammären</a:t>
            </a:r>
            <a:r>
              <a:rPr kumimoji="0" lang="de-DE" sz="1600" b="0" i="0" u="none" strike="noStrike" cap="none" normalizeH="0" baseline="0" noProof="0" dirty="0">
                <a:ln>
                  <a:noFill/>
                </a:ln>
                <a:solidFill>
                  <a:srgbClr val="000000"/>
                </a:solidFill>
                <a:effectLst/>
                <a:uLnTx/>
                <a:uFillTx/>
                <a:latin typeface="EC Square Sans Pro" panose="020B0506040000020004"/>
              </a:rPr>
              <a:t> Anwendung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18840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152D02-2806-30B3-D7D7-A901D44948C5}"/>
              </a:ext>
            </a:extLst>
          </p:cNvPr>
          <p:cNvSpPr>
            <a:spLocks noGrp="1"/>
          </p:cNvSpPr>
          <p:nvPr>
            <p:ph type="body" sz="quarter" idx="10"/>
          </p:nvPr>
        </p:nvSpPr>
        <p:spPr>
          <a:xfrm>
            <a:off x="1524000" y="2908300"/>
            <a:ext cx="8008947" cy="1136650"/>
          </a:xfrm>
        </p:spPr>
        <p:txBody>
          <a:bodyPr>
            <a:normAutofit/>
          </a:bodyPr>
          <a:lstStyle/>
          <a:p>
            <a:pPr marL="0" indent="0">
              <a:buNone/>
            </a:pPr>
            <a:r>
              <a:rPr lang="de-DE" sz="3600">
                <a:latin typeface="EC Square Sans Pro" panose="020B0506040000020004" pitchFamily="34" charset="0"/>
              </a:rPr>
              <a:t>NATIONALE ZAHLEN</a:t>
            </a:r>
          </a:p>
        </p:txBody>
      </p:sp>
      <p:pic>
        <p:nvPicPr>
          <p:cNvPr id="4" name="Picture 3">
            <a:extLst>
              <a:ext uri="{FF2B5EF4-FFF2-40B4-BE49-F238E27FC236}">
                <a16:creationId xmlns:a16="http://schemas.microsoft.com/office/drawing/2014/main" id="{883B999E-1A7A-3088-2341-B8665CB1B57C}"/>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6809939" y="2264682"/>
            <a:ext cx="2568388" cy="1663031"/>
          </a:xfrm>
          <a:prstGeom prst="rect">
            <a:avLst/>
          </a:prstGeom>
          <a:ln>
            <a:solidFill>
              <a:schemeClr val="tx1"/>
            </a:solidFill>
          </a:ln>
        </p:spPr>
      </p:pic>
    </p:spTree>
    <p:extLst>
      <p:ext uri="{BB962C8B-B14F-4D97-AF65-F5344CB8AC3E}">
        <p14:creationId xmlns:p14="http://schemas.microsoft.com/office/powerpoint/2010/main" val="2951113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with different colored bars&#10;&#10;Description automatically generated">
            <a:extLst>
              <a:ext uri="{FF2B5EF4-FFF2-40B4-BE49-F238E27FC236}">
                <a16:creationId xmlns:a16="http://schemas.microsoft.com/office/drawing/2014/main" id="{0161492C-AA96-D837-2D45-A649A93EE06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525" y="2721283"/>
            <a:ext cx="6067425" cy="2999257"/>
          </a:xfrm>
          <a:prstGeom prst="rect">
            <a:avLst/>
          </a:prstGeom>
        </p:spPr>
      </p:pic>
      <p:pic>
        <p:nvPicPr>
          <p:cNvPr id="21" name="Picture 20" descr="A graph showing the number of products&#10;&#10;Description automatically generated">
            <a:extLst>
              <a:ext uri="{FF2B5EF4-FFF2-40B4-BE49-F238E27FC236}">
                <a16:creationId xmlns:a16="http://schemas.microsoft.com/office/drawing/2014/main" id="{10843BFA-ABB8-79B1-CDD3-3691B79486A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62400" y="6351"/>
            <a:ext cx="4929188" cy="3161670"/>
          </a:xfrm>
          <a:prstGeom prst="rect">
            <a:avLst/>
          </a:prstGeom>
        </p:spPr>
      </p:pic>
      <p:pic>
        <p:nvPicPr>
          <p:cNvPr id="3" name="Picture 2" descr="A graph of different colored bars&#10;&#10;Description automatically generated with medium confidence">
            <a:extLst>
              <a:ext uri="{FF2B5EF4-FFF2-40B4-BE49-F238E27FC236}">
                <a16:creationId xmlns:a16="http://schemas.microsoft.com/office/drawing/2014/main" id="{EC514942-5DAF-AC2B-E2A0-3F8B240229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4125" y="3292558"/>
            <a:ext cx="5857875" cy="3562350"/>
          </a:xfrm>
          <a:prstGeom prst="rect">
            <a:avLst/>
          </a:prstGeom>
        </p:spPr>
      </p:pic>
      <p:sp>
        <p:nvSpPr>
          <p:cNvPr id="11" name="Rectángulo: esquinas redondeadas 10">
            <a:extLst>
              <a:ext uri="{FF2B5EF4-FFF2-40B4-BE49-F238E27FC236}">
                <a16:creationId xmlns:a16="http://schemas.microsoft.com/office/drawing/2014/main" id="{D121B73E-E0EE-4166-B1E2-BC54E9278428}"/>
              </a:ext>
            </a:extLst>
          </p:cNvPr>
          <p:cNvSpPr/>
          <p:nvPr/>
        </p:nvSpPr>
        <p:spPr>
          <a:xfrm>
            <a:off x="219280" y="4255032"/>
            <a:ext cx="5986258" cy="1488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Conector recto de flecha 11">
            <a:extLst>
              <a:ext uri="{FF2B5EF4-FFF2-40B4-BE49-F238E27FC236}">
                <a16:creationId xmlns:a16="http://schemas.microsoft.com/office/drawing/2014/main" id="{1D1C664C-FC1B-4744-9DE8-C78CA6BECE52}"/>
              </a:ext>
            </a:extLst>
          </p:cNvPr>
          <p:cNvCxnSpPr>
            <a:cxnSpLocks/>
          </p:cNvCxnSpPr>
          <p:nvPr/>
        </p:nvCxnSpPr>
        <p:spPr>
          <a:xfrm flipV="1">
            <a:off x="9043411" y="6437025"/>
            <a:ext cx="0" cy="3943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ángulo: esquinas redondeadas 13">
            <a:extLst>
              <a:ext uri="{FF2B5EF4-FFF2-40B4-BE49-F238E27FC236}">
                <a16:creationId xmlns:a16="http://schemas.microsoft.com/office/drawing/2014/main" id="{EC6C0E0B-1D98-4242-B3D7-DE2486D958DA}"/>
              </a:ext>
            </a:extLst>
          </p:cNvPr>
          <p:cNvSpPr/>
          <p:nvPr/>
        </p:nvSpPr>
        <p:spPr>
          <a:xfrm rot="5400000">
            <a:off x="7584912" y="4765839"/>
            <a:ext cx="2916999" cy="2560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ángulo: esquinas redondeadas 15">
            <a:extLst>
              <a:ext uri="{FF2B5EF4-FFF2-40B4-BE49-F238E27FC236}">
                <a16:creationId xmlns:a16="http://schemas.microsoft.com/office/drawing/2014/main" id="{E1B8C88D-759A-42C7-93E3-55F23B4108CF}"/>
              </a:ext>
            </a:extLst>
          </p:cNvPr>
          <p:cNvSpPr/>
          <p:nvPr/>
        </p:nvSpPr>
        <p:spPr>
          <a:xfrm rot="5400000">
            <a:off x="6855447" y="1075703"/>
            <a:ext cx="2138705" cy="152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ángulo redondeado 13">
            <a:extLst>
              <a:ext uri="{FF2B5EF4-FFF2-40B4-BE49-F238E27FC236}">
                <a16:creationId xmlns:a16="http://schemas.microsoft.com/office/drawing/2014/main" id="{85826C6D-7045-4CCE-B4AB-096388C60318}"/>
              </a:ext>
            </a:extLst>
          </p:cNvPr>
          <p:cNvSpPr/>
          <p:nvPr/>
        </p:nvSpPr>
        <p:spPr>
          <a:xfrm>
            <a:off x="0" y="-6168"/>
            <a:ext cx="3721100" cy="2374718"/>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de-DE" sz="3200" b="1">
                <a:solidFill>
                  <a:schemeClr val="bg1"/>
                </a:solidFill>
                <a:latin typeface="EC Square Sans Pro" panose="020B0506040000020004" pitchFamily="34" charset="0"/>
              </a:rPr>
              <a:t>ÖSTERREICH</a:t>
            </a:r>
          </a:p>
          <a:p>
            <a:pPr algn="ctr">
              <a:lnSpc>
                <a:spcPct val="120000"/>
              </a:lnSpc>
              <a:defRPr/>
            </a:pPr>
            <a:r>
              <a:rPr lang="de-DE" sz="3200" b="1">
                <a:solidFill>
                  <a:schemeClr val="bg1"/>
                </a:solidFill>
                <a:latin typeface="EC Square Sans Pro" panose="020B0506040000020004" pitchFamily="34" charset="0"/>
              </a:rPr>
              <a:t> Daten der Hersteller von tierischen Lebensmitteln</a:t>
            </a:r>
          </a:p>
        </p:txBody>
      </p:sp>
      <p:cxnSp>
        <p:nvCxnSpPr>
          <p:cNvPr id="20" name="Conector recto de flecha 19">
            <a:extLst>
              <a:ext uri="{FF2B5EF4-FFF2-40B4-BE49-F238E27FC236}">
                <a16:creationId xmlns:a16="http://schemas.microsoft.com/office/drawing/2014/main" id="{59BFBA07-0CB2-4B11-A586-D3D5CABE8632}"/>
              </a:ext>
            </a:extLst>
          </p:cNvPr>
          <p:cNvCxnSpPr/>
          <p:nvPr/>
        </p:nvCxnSpPr>
        <p:spPr>
          <a:xfrm flipV="1">
            <a:off x="7376319" y="2556233"/>
            <a:ext cx="228600" cy="3823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descr="A close up of a document&#10;&#10;Description automatically generated">
            <a:extLst>
              <a:ext uri="{FF2B5EF4-FFF2-40B4-BE49-F238E27FC236}">
                <a16:creationId xmlns:a16="http://schemas.microsoft.com/office/drawing/2014/main" id="{A3812C4C-C8C9-1F34-7D41-E38A9A076E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75" y="5797550"/>
            <a:ext cx="6067425" cy="1085850"/>
          </a:xfrm>
          <a:prstGeom prst="rect">
            <a:avLst/>
          </a:prstGeom>
        </p:spPr>
      </p:pic>
      <p:pic>
        <p:nvPicPr>
          <p:cNvPr id="23" name="Picture 22" descr="A black text on a white background&#10;&#10;Description automatically generated">
            <a:extLst>
              <a:ext uri="{FF2B5EF4-FFF2-40B4-BE49-F238E27FC236}">
                <a16:creationId xmlns:a16="http://schemas.microsoft.com/office/drawing/2014/main" id="{91E4A727-718F-1EF8-E978-B207318F2D97}"/>
              </a:ext>
            </a:extLst>
          </p:cNvPr>
          <p:cNvPicPr>
            <a:picLocks noChangeAspect="1"/>
          </p:cNvPicPr>
          <p:nvPr/>
        </p:nvPicPr>
        <p:blipFill>
          <a:blip r:embed="rId7" cstate="email">
            <a:extLst>
              <a:ext uri="{28A0092B-C50C-407E-A947-70E740481C1C}">
                <a14:useLocalDpi xmlns:a14="http://schemas.microsoft.com/office/drawing/2010/main" val="0"/>
              </a:ext>
            </a:extLst>
          </a:blip>
          <a:srcRect r="31672"/>
          <a:stretch/>
        </p:blipFill>
        <p:spPr>
          <a:xfrm>
            <a:off x="9155634" y="2721283"/>
            <a:ext cx="2754312" cy="518160"/>
          </a:xfrm>
          <a:prstGeom prst="rect">
            <a:avLst/>
          </a:prstGeom>
        </p:spPr>
      </p:pic>
    </p:spTree>
    <p:extLst>
      <p:ext uri="{BB962C8B-B14F-4D97-AF65-F5344CB8AC3E}">
        <p14:creationId xmlns:p14="http://schemas.microsoft.com/office/powerpoint/2010/main" val="1838270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1">
            <a:extLst>
              <a:ext uri="{FF2B5EF4-FFF2-40B4-BE49-F238E27FC236}">
                <a16:creationId xmlns:a16="http://schemas.microsoft.com/office/drawing/2014/main" id="{4461B8EE-FACF-3B81-7A85-EDA22C5651CF}"/>
              </a:ext>
            </a:extLst>
          </p:cNvPr>
          <p:cNvSpPr>
            <a:spLocks noGrp="1"/>
          </p:cNvSpPr>
          <p:nvPr>
            <p:ph type="body" sz="quarter" idx="10"/>
          </p:nvPr>
        </p:nvSpPr>
        <p:spPr>
          <a:xfrm>
            <a:off x="699005" y="171817"/>
            <a:ext cx="8008938" cy="533400"/>
          </a:xfrm>
        </p:spPr>
        <p:txBody>
          <a:bodyPr>
            <a:normAutofit/>
          </a:bodyPr>
          <a:lstStyle/>
          <a:p>
            <a:pPr marL="0" indent="0">
              <a:buNone/>
            </a:pPr>
            <a:r>
              <a:rPr lang="de-DE" sz="2795" b="1" dirty="0">
                <a:latin typeface="EC Square Sans Pro" panose="020B0506040000020004" pitchFamily="34" charset="0"/>
              </a:rPr>
              <a:t>Verkauf von TAM in ÖSTERREICH</a:t>
            </a:r>
          </a:p>
        </p:txBody>
      </p:sp>
      <p:graphicFrame>
        <p:nvGraphicFramePr>
          <p:cNvPr id="5" name="Table 4">
            <a:extLst>
              <a:ext uri="{FF2B5EF4-FFF2-40B4-BE49-F238E27FC236}">
                <a16:creationId xmlns:a16="http://schemas.microsoft.com/office/drawing/2014/main" id="{EE068692-28D6-1841-DEBF-A1D9B7D4747D}"/>
              </a:ext>
            </a:extLst>
          </p:cNvPr>
          <p:cNvGraphicFramePr>
            <a:graphicFrameLocks noGrp="1"/>
          </p:cNvGraphicFramePr>
          <p:nvPr>
            <p:extLst>
              <p:ext uri="{D42A27DB-BD31-4B8C-83A1-F6EECF244321}">
                <p14:modId xmlns:p14="http://schemas.microsoft.com/office/powerpoint/2010/main" val="3454513564"/>
              </p:ext>
            </p:extLst>
          </p:nvPr>
        </p:nvGraphicFramePr>
        <p:xfrm>
          <a:off x="457200" y="1377950"/>
          <a:ext cx="2667000" cy="5303520"/>
        </p:xfrm>
        <a:graphic>
          <a:graphicData uri="http://schemas.openxmlformats.org/drawingml/2006/table">
            <a:tbl>
              <a:tblPr firstRow="1" bandRow="1">
                <a:tableStyleId>{69CF1AB2-1976-4502-BF36-3FF5EA218861}</a:tableStyleId>
              </a:tblPr>
              <a:tblGrid>
                <a:gridCol w="1295400">
                  <a:extLst>
                    <a:ext uri="{9D8B030D-6E8A-4147-A177-3AD203B41FA5}">
                      <a16:colId xmlns:a16="http://schemas.microsoft.com/office/drawing/2014/main" val="753088491"/>
                    </a:ext>
                  </a:extLst>
                </a:gridCol>
                <a:gridCol w="1371600">
                  <a:extLst>
                    <a:ext uri="{9D8B030D-6E8A-4147-A177-3AD203B41FA5}">
                      <a16:colId xmlns:a16="http://schemas.microsoft.com/office/drawing/2014/main" val="29054603"/>
                    </a:ext>
                  </a:extLst>
                </a:gridCol>
              </a:tblGrid>
              <a:tr h="370840">
                <a:tc>
                  <a:txBody>
                    <a:bodyPr/>
                    <a:lstStyle/>
                    <a:p>
                      <a:pPr algn="l" rtl="0"/>
                      <a:endParaRPr lang="es-ES" sz="2000" b="0" dirty="0">
                        <a:latin typeface="EC Square Sans Pro" panose="020B0506040000020004" pitchFamily="34" charset="0"/>
                      </a:endParaRPr>
                    </a:p>
                    <a:p>
                      <a:pPr algn="l" rtl="0"/>
                      <a:endParaRPr lang="en-GB" sz="2000" b="0" dirty="0">
                        <a:latin typeface="EC Square Sans Pro" panose="020B0506040000020004" pitchFamily="34" charset="0"/>
                      </a:endParaRPr>
                    </a:p>
                  </a:txBody>
                  <a:tcPr>
                    <a:noFill/>
                  </a:tcPr>
                </a:tc>
                <a:tc>
                  <a:txBody>
                    <a:bodyPr/>
                    <a:lstStyle/>
                    <a:p>
                      <a:pPr algn="ctr"/>
                      <a:r>
                        <a:rPr lang="de-DE" sz="2000" b="0">
                          <a:latin typeface="EC Square Sans Pro" panose="020B0506040000020004" pitchFamily="34" charset="0"/>
                        </a:rPr>
                        <a:t>433</a:t>
                      </a:r>
                    </a:p>
                  </a:txBody>
                  <a:tcPr>
                    <a:noFill/>
                  </a:tcPr>
                </a:tc>
                <a:extLst>
                  <a:ext uri="{0D108BD9-81ED-4DB2-BD59-A6C34878D82A}">
                    <a16:rowId xmlns:a16="http://schemas.microsoft.com/office/drawing/2014/main" val="3960203558"/>
                  </a:ext>
                </a:extLst>
              </a:tr>
              <a:tr h="370840">
                <a:tc>
                  <a:txBody>
                    <a:bodyPr/>
                    <a:lstStyle/>
                    <a:p>
                      <a:pPr algn="l" rtl="0"/>
                      <a:endParaRPr lang="es-ES" sz="2000" b="0" dirty="0">
                        <a:latin typeface="EC Square Sans Pro" panose="020B0506040000020004" pitchFamily="34" charset="0"/>
                      </a:endParaRPr>
                    </a:p>
                    <a:p>
                      <a:pPr algn="l" rtl="0"/>
                      <a:endParaRPr lang="en-GB" sz="2000" b="0" dirty="0">
                        <a:latin typeface="EC Square Sans Pro" panose="020B0506040000020004" pitchFamily="34" charset="0"/>
                      </a:endParaRPr>
                    </a:p>
                  </a:txBody>
                  <a:tcPr>
                    <a:noFill/>
                  </a:tcPr>
                </a:tc>
                <a:tc>
                  <a:txBody>
                    <a:bodyPr/>
                    <a:lstStyle/>
                    <a:p>
                      <a:pPr algn="ctr"/>
                      <a:r>
                        <a:rPr lang="de-DE" sz="2000" b="0">
                          <a:latin typeface="EC Square Sans Pro" panose="020B0506040000020004" pitchFamily="34" charset="0"/>
                        </a:rPr>
                        <a:t>342</a:t>
                      </a:r>
                    </a:p>
                  </a:txBody>
                  <a:tcPr>
                    <a:noFill/>
                  </a:tcPr>
                </a:tc>
                <a:extLst>
                  <a:ext uri="{0D108BD9-81ED-4DB2-BD59-A6C34878D82A}">
                    <a16:rowId xmlns:a16="http://schemas.microsoft.com/office/drawing/2014/main" val="3114845265"/>
                  </a:ext>
                </a:extLst>
              </a:tr>
              <a:tr h="370840">
                <a:tc>
                  <a:txBody>
                    <a:bodyPr/>
                    <a:lstStyle/>
                    <a:p>
                      <a:pPr algn="l" rtl="0"/>
                      <a:endParaRPr lang="es-ES" sz="2000" b="0" dirty="0">
                        <a:latin typeface="EC Square Sans Pro" panose="020B0506040000020004" pitchFamily="34" charset="0"/>
                      </a:endParaRPr>
                    </a:p>
                    <a:p>
                      <a:pPr algn="l" rtl="0"/>
                      <a:endParaRPr lang="en-GB" sz="2000" b="0" dirty="0">
                        <a:latin typeface="EC Square Sans Pro" panose="020B0506040000020004" pitchFamily="34" charset="0"/>
                      </a:endParaRPr>
                    </a:p>
                  </a:txBody>
                  <a:tcPr>
                    <a:noFill/>
                  </a:tcPr>
                </a:tc>
                <a:tc>
                  <a:txBody>
                    <a:bodyPr/>
                    <a:lstStyle/>
                    <a:p>
                      <a:pPr algn="ctr"/>
                      <a:r>
                        <a:rPr lang="de-DE" sz="2000" b="0">
                          <a:latin typeface="EC Square Sans Pro" panose="020B0506040000020004" pitchFamily="34" charset="0"/>
                        </a:rPr>
                        <a:t>91</a:t>
                      </a:r>
                    </a:p>
                  </a:txBody>
                  <a:tcPr>
                    <a:noFill/>
                  </a:tcPr>
                </a:tc>
                <a:extLst>
                  <a:ext uri="{0D108BD9-81ED-4DB2-BD59-A6C34878D82A}">
                    <a16:rowId xmlns:a16="http://schemas.microsoft.com/office/drawing/2014/main" val="1869848636"/>
                  </a:ext>
                </a:extLst>
              </a:tr>
              <a:tr h="370840">
                <a:tc>
                  <a:txBody>
                    <a:bodyPr/>
                    <a:lstStyle/>
                    <a:p>
                      <a:pPr algn="l" rtl="0"/>
                      <a:endParaRPr lang="es-ES" sz="2000" b="0" dirty="0">
                        <a:latin typeface="EC Square Sans Pro" panose="020B0506040000020004" pitchFamily="34" charset="0"/>
                      </a:endParaRPr>
                    </a:p>
                    <a:p>
                      <a:pPr algn="l" rtl="0"/>
                      <a:endParaRPr lang="en-GB" sz="2000" b="0" dirty="0">
                        <a:latin typeface="EC Square Sans Pro" panose="020B0506040000020004" pitchFamily="34" charset="0"/>
                      </a:endParaRPr>
                    </a:p>
                  </a:txBody>
                  <a:tcPr>
                    <a:noFill/>
                  </a:tcPr>
                </a:tc>
                <a:tc>
                  <a:txBody>
                    <a:bodyPr/>
                    <a:lstStyle/>
                    <a:p>
                      <a:pPr algn="ctr"/>
                      <a:r>
                        <a:rPr lang="de-DE" sz="2000" b="0">
                          <a:latin typeface="EC Square Sans Pro" panose="020B0506040000020004" pitchFamily="34" charset="0"/>
                        </a:rPr>
                        <a:t>38</a:t>
                      </a:r>
                    </a:p>
                  </a:txBody>
                  <a:tcPr>
                    <a:noFill/>
                  </a:tcPr>
                </a:tc>
                <a:extLst>
                  <a:ext uri="{0D108BD9-81ED-4DB2-BD59-A6C34878D82A}">
                    <a16:rowId xmlns:a16="http://schemas.microsoft.com/office/drawing/2014/main" val="4156667451"/>
                  </a:ext>
                </a:extLst>
              </a:tr>
              <a:tr h="370840">
                <a:tc>
                  <a:txBody>
                    <a:bodyPr/>
                    <a:lstStyle/>
                    <a:p>
                      <a:pPr algn="l" rtl="0"/>
                      <a:endParaRPr lang="es-ES" sz="2000" b="0" dirty="0">
                        <a:latin typeface="EC Square Sans Pro" panose="020B0506040000020004" pitchFamily="34" charset="0"/>
                      </a:endParaRPr>
                    </a:p>
                    <a:p>
                      <a:pPr algn="l" rtl="0"/>
                      <a:endParaRPr lang="en-GB" sz="2000" b="0" dirty="0">
                        <a:latin typeface="EC Square Sans Pro" panose="020B0506040000020004" pitchFamily="34" charset="0"/>
                      </a:endParaRPr>
                    </a:p>
                  </a:txBody>
                  <a:tcPr>
                    <a:noFill/>
                  </a:tcPr>
                </a:tc>
                <a:tc>
                  <a:txBody>
                    <a:bodyPr/>
                    <a:lstStyle/>
                    <a:p>
                      <a:pPr algn="ctr"/>
                      <a:r>
                        <a:rPr lang="de-DE" sz="2000" b="0">
                          <a:latin typeface="EC Square Sans Pro" panose="020B0506040000020004" pitchFamily="34" charset="0"/>
                        </a:rPr>
                        <a:t>0</a:t>
                      </a:r>
                    </a:p>
                  </a:txBody>
                  <a:tcPr>
                    <a:noFill/>
                  </a:tcPr>
                </a:tc>
                <a:extLst>
                  <a:ext uri="{0D108BD9-81ED-4DB2-BD59-A6C34878D82A}">
                    <a16:rowId xmlns:a16="http://schemas.microsoft.com/office/drawing/2014/main" val="1500765795"/>
                  </a:ext>
                </a:extLst>
              </a:tr>
              <a:tr h="370840">
                <a:tc>
                  <a:txBody>
                    <a:bodyPr/>
                    <a:lstStyle/>
                    <a:p>
                      <a:pPr algn="l" rtl="0"/>
                      <a:endParaRPr lang="es-ES" sz="2000" b="0" dirty="0">
                        <a:latin typeface="EC Square Sans Pro" panose="020B0506040000020004" pitchFamily="34" charset="0"/>
                      </a:endParaRPr>
                    </a:p>
                    <a:p>
                      <a:pPr algn="l" rtl="0"/>
                      <a:endParaRPr lang="en-GB" sz="2000" b="0" dirty="0">
                        <a:latin typeface="EC Square Sans Pro" panose="020B05060400000200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000" b="0" i="0" u="none" strike="noStrike" baseline="0">
                          <a:solidFill>
                            <a:schemeClr val="dk1"/>
                          </a:solidFill>
                          <a:latin typeface="EC Square Sans Pro" panose="020B0506040000020004" pitchFamily="34" charset="0"/>
                          <a:ea typeface="+mn-ea"/>
                          <a:cs typeface="+mn-cs"/>
                        </a:rPr>
                        <a:t>     0	</a:t>
                      </a:r>
                    </a:p>
                    <a:p>
                      <a:pPr algn="l" rtl="0"/>
                      <a:endParaRPr lang="en-GB" sz="2000" b="0" dirty="0">
                        <a:latin typeface="EC Square Sans Pro" panose="020B0506040000020004" pitchFamily="34" charset="0"/>
                      </a:endParaRPr>
                    </a:p>
                  </a:txBody>
                  <a:tcPr>
                    <a:noFill/>
                  </a:tcPr>
                </a:tc>
                <a:extLst>
                  <a:ext uri="{0D108BD9-81ED-4DB2-BD59-A6C34878D82A}">
                    <a16:rowId xmlns:a16="http://schemas.microsoft.com/office/drawing/2014/main" val="882644144"/>
                  </a:ext>
                </a:extLst>
              </a:tr>
              <a:tr h="370840">
                <a:tc>
                  <a:txBody>
                    <a:bodyPr/>
                    <a:lstStyle/>
                    <a:p>
                      <a:pPr algn="l" rtl="0"/>
                      <a:endParaRPr lang="es-ES" sz="2000" b="0" dirty="0">
                        <a:latin typeface="EC Square Sans Pro" panose="020B0506040000020004" pitchFamily="34" charset="0"/>
                      </a:endParaRPr>
                    </a:p>
                    <a:p>
                      <a:pPr algn="l" rtl="0"/>
                      <a:endParaRPr lang="en-GB" sz="2000" b="0" dirty="0">
                        <a:latin typeface="EC Square Sans Pro" panose="020B0506040000020004" pitchFamily="34" charset="0"/>
                      </a:endParaRPr>
                    </a:p>
                  </a:txBody>
                  <a:tcPr>
                    <a:noFill/>
                  </a:tcPr>
                </a:tc>
                <a:tc>
                  <a:txBody>
                    <a:bodyPr/>
                    <a:lstStyle/>
                    <a:p>
                      <a:pPr algn="ctr"/>
                      <a:r>
                        <a:rPr lang="de-DE" sz="2000" b="0">
                          <a:latin typeface="EC Square Sans Pro" panose="020B0506040000020004" pitchFamily="34" charset="0"/>
                        </a:rPr>
                        <a:t>42</a:t>
                      </a:r>
                    </a:p>
                  </a:txBody>
                  <a:tcPr>
                    <a:noFill/>
                  </a:tcPr>
                </a:tc>
                <a:extLst>
                  <a:ext uri="{0D108BD9-81ED-4DB2-BD59-A6C34878D82A}">
                    <a16:rowId xmlns:a16="http://schemas.microsoft.com/office/drawing/2014/main" val="3157444402"/>
                  </a:ext>
                </a:extLst>
              </a:tr>
              <a:tr h="370840">
                <a:tc>
                  <a:txBody>
                    <a:bodyPr/>
                    <a:lstStyle/>
                    <a:p>
                      <a:pPr algn="ctr"/>
                      <a:r>
                        <a:rPr lang="de-DE" sz="2000" b="0">
                          <a:latin typeface="EC Square Sans Pro" panose="020B0506040000020004" pitchFamily="34" charset="0"/>
                        </a:rPr>
                        <a:t>GESAMT</a:t>
                      </a:r>
                    </a:p>
                  </a:txBody>
                  <a:tcPr>
                    <a:noFill/>
                  </a:tcPr>
                </a:tc>
                <a:tc>
                  <a:txBody>
                    <a:bodyPr/>
                    <a:lstStyle/>
                    <a:p>
                      <a:pPr algn="ctr"/>
                      <a:r>
                        <a:rPr lang="de-DE" sz="2000" b="0">
                          <a:latin typeface="EC Square Sans Pro" panose="020B0506040000020004" pitchFamily="34" charset="0"/>
                        </a:rPr>
                        <a:t>946</a:t>
                      </a:r>
                    </a:p>
                  </a:txBody>
                  <a:tcPr>
                    <a:noFill/>
                  </a:tcPr>
                </a:tc>
                <a:extLst>
                  <a:ext uri="{0D108BD9-81ED-4DB2-BD59-A6C34878D82A}">
                    <a16:rowId xmlns:a16="http://schemas.microsoft.com/office/drawing/2014/main" val="3738255626"/>
                  </a:ext>
                </a:extLst>
              </a:tr>
            </a:tbl>
          </a:graphicData>
        </a:graphic>
      </p:graphicFrame>
      <p:sp>
        <p:nvSpPr>
          <p:cNvPr id="6" name="CuadroTexto 34">
            <a:extLst>
              <a:ext uri="{FF2B5EF4-FFF2-40B4-BE49-F238E27FC236}">
                <a16:creationId xmlns:a16="http://schemas.microsoft.com/office/drawing/2014/main" id="{582D7E90-09BF-13BE-B023-C6A2E200B0BA}"/>
              </a:ext>
            </a:extLst>
          </p:cNvPr>
          <p:cNvSpPr txBox="1"/>
          <p:nvPr/>
        </p:nvSpPr>
        <p:spPr>
          <a:xfrm>
            <a:off x="1828800" y="840337"/>
            <a:ext cx="1336804" cy="537613"/>
          </a:xfrm>
          <a:prstGeom prst="rect">
            <a:avLst/>
          </a:prstGeom>
          <a:noFill/>
        </p:spPr>
        <p:txBody>
          <a:bodyPr wrap="square" rtlCol="0">
            <a:spAutoFit/>
          </a:bodyPr>
          <a:lstStyle/>
          <a:p>
            <a:pPr algn="ctr"/>
            <a:r>
              <a:rPr lang="de-DE" sz="1797" b="1" dirty="0">
                <a:solidFill>
                  <a:srgbClr val="003399"/>
                </a:solidFill>
              </a:rPr>
              <a:t>PCU</a:t>
            </a:r>
          </a:p>
          <a:p>
            <a:pPr algn="ctr"/>
            <a:r>
              <a:rPr lang="de-DE" sz="1098" b="1" dirty="0">
                <a:solidFill>
                  <a:srgbClr val="003399"/>
                </a:solidFill>
              </a:rPr>
              <a:t>2022 </a:t>
            </a:r>
            <a:r>
              <a:rPr lang="de-DE" sz="799" b="1" dirty="0">
                <a:solidFill>
                  <a:srgbClr val="003399"/>
                </a:solidFill>
              </a:rPr>
              <a:t>(1.000 Tonnen)</a:t>
            </a:r>
          </a:p>
        </p:txBody>
      </p:sp>
      <p:pic>
        <p:nvPicPr>
          <p:cNvPr id="7" name="Picture 6" descr="840+ Heifer Illustrations, Royalty-Free Vector Graphics &amp; Clip Art - iStock  | Heifer cows, Heifer vector, Heifer milk">
            <a:extLst>
              <a:ext uri="{FF2B5EF4-FFF2-40B4-BE49-F238E27FC236}">
                <a16:creationId xmlns:a16="http://schemas.microsoft.com/office/drawing/2014/main" id="{1AA01191-3655-4874-AE0D-AB890313EBB1}"/>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6340" t="28652" r="15867" b="28682"/>
          <a:stretch/>
        </p:blipFill>
        <p:spPr bwMode="auto">
          <a:xfrm flipH="1">
            <a:off x="762000" y="1454150"/>
            <a:ext cx="448735" cy="46893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7" descr="Silhouette of a pig Royalty Free Vector Image - VectorStock">
            <a:extLst>
              <a:ext uri="{FF2B5EF4-FFF2-40B4-BE49-F238E27FC236}">
                <a16:creationId xmlns:a16="http://schemas.microsoft.com/office/drawing/2014/main" id="{4E80FA01-15A6-4026-B7D9-200B1AE9FBB8}"/>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844" t="18131" r="2411" b="24735"/>
          <a:stretch/>
        </p:blipFill>
        <p:spPr bwMode="auto">
          <a:xfrm flipH="1">
            <a:off x="699005" y="2134132"/>
            <a:ext cx="456885" cy="4689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Goat Vector Art Stock Images | Depositphotos">
            <a:extLst>
              <a:ext uri="{FF2B5EF4-FFF2-40B4-BE49-F238E27FC236}">
                <a16:creationId xmlns:a16="http://schemas.microsoft.com/office/drawing/2014/main" id="{D71D1E27-B698-4724-B38B-E98A26B8A84E}"/>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8755" t="14682" r="10177" b="14207"/>
          <a:stretch/>
        </p:blipFill>
        <p:spPr bwMode="auto">
          <a:xfrm flipH="1">
            <a:off x="824275" y="3536302"/>
            <a:ext cx="361883" cy="49340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10" descr="Chicken Icon Vector Art, Icons, and Graphics for Free Download">
            <a:extLst>
              <a:ext uri="{FF2B5EF4-FFF2-40B4-BE49-F238E27FC236}">
                <a16:creationId xmlns:a16="http://schemas.microsoft.com/office/drawing/2014/main" id="{1539A8E2-898C-4113-874B-117C89CA4A6A}"/>
              </a:ext>
            </a:extLst>
          </p:cNvPr>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l="24649" t="19410" r="24531" b="22786"/>
          <a:stretch/>
        </p:blipFill>
        <p:spPr bwMode="auto">
          <a:xfrm>
            <a:off x="783854" y="2814114"/>
            <a:ext cx="287186" cy="56672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11" descr="Rabbit Icons - Free SVG &amp; PNG Rabbit Images - Noun Project">
            <a:extLst>
              <a:ext uri="{FF2B5EF4-FFF2-40B4-BE49-F238E27FC236}">
                <a16:creationId xmlns:a16="http://schemas.microsoft.com/office/drawing/2014/main" id="{5610B2E1-E484-4798-BC08-72BC78FBC13B}"/>
              </a:ext>
            </a:extLst>
          </p:cNvPr>
          <p:cNvPicPr>
            <a:picLocks noChangeAspect="1" noChangeArrowheads="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a:off x="753849" y="4830401"/>
            <a:ext cx="390768" cy="5538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Fish Icon Vector Isolated Stock Illustration - Download Image Now - Fish,  Icon, Vector - iStock">
            <a:extLst>
              <a:ext uri="{FF2B5EF4-FFF2-40B4-BE49-F238E27FC236}">
                <a16:creationId xmlns:a16="http://schemas.microsoft.com/office/drawing/2014/main" id="{534CF701-9F97-43C6-BA0E-F6D238E43343}"/>
              </a:ext>
            </a:extLst>
          </p:cNvPr>
          <p:cNvPicPr>
            <a:picLocks noChangeAspect="1" noChangeArrowheads="1"/>
          </p:cNvPicPr>
          <p:nvPr/>
        </p:nvPicPr>
        <p:blipFill rotWithShape="1">
          <a:blip r:embed="rId8" cstate="email">
            <a:biLevel thresh="75000"/>
            <a:extLst>
              <a:ext uri="{28A0092B-C50C-407E-A947-70E740481C1C}">
                <a14:useLocalDpi xmlns:a14="http://schemas.microsoft.com/office/drawing/2010/main" val="0"/>
              </a:ext>
            </a:extLst>
          </a:blip>
          <a:srcRect l="12037" t="29604" r="9625" b="30401"/>
          <a:stretch/>
        </p:blipFill>
        <p:spPr bwMode="auto">
          <a:xfrm flipH="1">
            <a:off x="779843" y="4267637"/>
            <a:ext cx="390768" cy="47001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13" descr="Over 900 Free Horse Vectors - Pixabay - Pixabay">
            <a:extLst>
              <a:ext uri="{FF2B5EF4-FFF2-40B4-BE49-F238E27FC236}">
                <a16:creationId xmlns:a16="http://schemas.microsoft.com/office/drawing/2014/main" id="{11CECAB7-7CD2-4835-96EF-DEE3A5687C25}"/>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824275" y="5711120"/>
            <a:ext cx="331615" cy="46223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5" name="CuadroTexto 38">
            <a:extLst>
              <a:ext uri="{FF2B5EF4-FFF2-40B4-BE49-F238E27FC236}">
                <a16:creationId xmlns:a16="http://schemas.microsoft.com/office/drawing/2014/main" id="{2E32AFCA-9020-3F54-865B-29506A86A212}"/>
              </a:ext>
            </a:extLst>
          </p:cNvPr>
          <p:cNvSpPr txBox="1"/>
          <p:nvPr/>
        </p:nvSpPr>
        <p:spPr>
          <a:xfrm>
            <a:off x="3266118" y="801355"/>
            <a:ext cx="2345062" cy="584775"/>
          </a:xfrm>
          <a:prstGeom prst="rect">
            <a:avLst/>
          </a:prstGeom>
          <a:noFill/>
        </p:spPr>
        <p:txBody>
          <a:bodyPr wrap="square" rtlCol="0">
            <a:spAutoFit/>
          </a:bodyPr>
          <a:lstStyle/>
          <a:p>
            <a:pPr algn="ctr"/>
            <a:r>
              <a:rPr lang="de-DE" sz="1600" b="1" dirty="0">
                <a:solidFill>
                  <a:srgbClr val="003399"/>
                </a:solidFill>
              </a:rPr>
              <a:t>Verkauf antimikrobieller Mittel</a:t>
            </a:r>
          </a:p>
        </p:txBody>
      </p:sp>
      <p:sp>
        <p:nvSpPr>
          <p:cNvPr id="16" name="Rectángulo 28">
            <a:extLst>
              <a:ext uri="{FF2B5EF4-FFF2-40B4-BE49-F238E27FC236}">
                <a16:creationId xmlns:a16="http://schemas.microsoft.com/office/drawing/2014/main" id="{44FA2BA8-D249-0546-028B-46EE2D09D0C8}"/>
              </a:ext>
            </a:extLst>
          </p:cNvPr>
          <p:cNvSpPr/>
          <p:nvPr/>
        </p:nvSpPr>
        <p:spPr>
          <a:xfrm>
            <a:off x="3248127" y="1371599"/>
            <a:ext cx="2381045" cy="3955927"/>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392" b="1" dirty="0">
              <a:latin typeface="EC Square Sans Pro" panose="020B0506040000020004" pitchFamily="34" charset="0"/>
            </a:endParaRPr>
          </a:p>
        </p:txBody>
      </p:sp>
      <p:sp>
        <p:nvSpPr>
          <p:cNvPr id="18" name="CuadroTexto 10">
            <a:extLst>
              <a:ext uri="{FF2B5EF4-FFF2-40B4-BE49-F238E27FC236}">
                <a16:creationId xmlns:a16="http://schemas.microsoft.com/office/drawing/2014/main" id="{4596F090-6BEF-77F2-EBA3-2D576F224142}"/>
              </a:ext>
            </a:extLst>
          </p:cNvPr>
          <p:cNvSpPr txBox="1"/>
          <p:nvPr/>
        </p:nvSpPr>
        <p:spPr>
          <a:xfrm>
            <a:off x="3349598" y="1509367"/>
            <a:ext cx="2345061" cy="553228"/>
          </a:xfrm>
          <a:prstGeom prst="rect">
            <a:avLst/>
          </a:prstGeom>
          <a:noFill/>
        </p:spPr>
        <p:txBody>
          <a:bodyPr wrap="square" rtlCol="0">
            <a:spAutoFit/>
          </a:bodyPr>
          <a:lstStyle/>
          <a:p>
            <a:pPr algn="l"/>
            <a:r>
              <a:rPr lang="de-DE" sz="1198" b="1">
                <a:solidFill>
                  <a:schemeClr val="lt1"/>
                </a:solidFill>
                <a:latin typeface="EC Square Sans Pro" panose="020B0506040000020004" pitchFamily="34" charset="0"/>
              </a:rPr>
              <a:t>2018</a:t>
            </a:r>
          </a:p>
          <a:p>
            <a:pPr algn="ctr"/>
            <a:r>
              <a:rPr lang="de-DE" sz="1797" b="1">
                <a:solidFill>
                  <a:schemeClr val="lt1"/>
                </a:solidFill>
                <a:latin typeface="EC Square Sans Pro" panose="020B0506040000020004" pitchFamily="34" charset="0"/>
              </a:rPr>
              <a:t>50,2 mg/PCU</a:t>
            </a:r>
          </a:p>
        </p:txBody>
      </p:sp>
      <p:sp>
        <p:nvSpPr>
          <p:cNvPr id="19" name="Flecha: hacia abajo 11">
            <a:extLst>
              <a:ext uri="{FF2B5EF4-FFF2-40B4-BE49-F238E27FC236}">
                <a16:creationId xmlns:a16="http://schemas.microsoft.com/office/drawing/2014/main" id="{5EDEED4F-C502-6DB8-5C8C-6E0A539A94FA}"/>
              </a:ext>
            </a:extLst>
          </p:cNvPr>
          <p:cNvSpPr/>
          <p:nvPr/>
        </p:nvSpPr>
        <p:spPr>
          <a:xfrm>
            <a:off x="4103873" y="2091702"/>
            <a:ext cx="456355" cy="4238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a:p>
        </p:txBody>
      </p:sp>
      <p:sp>
        <p:nvSpPr>
          <p:cNvPr id="20" name="CuadroTexto 51">
            <a:extLst>
              <a:ext uri="{FF2B5EF4-FFF2-40B4-BE49-F238E27FC236}">
                <a16:creationId xmlns:a16="http://schemas.microsoft.com/office/drawing/2014/main" id="{89B1365E-8D7C-1DA7-0DAA-58517DE90052}"/>
              </a:ext>
            </a:extLst>
          </p:cNvPr>
          <p:cNvSpPr txBox="1"/>
          <p:nvPr/>
        </p:nvSpPr>
        <p:spPr>
          <a:xfrm>
            <a:off x="3321936" y="2480228"/>
            <a:ext cx="2345061" cy="1382879"/>
          </a:xfrm>
          <a:prstGeom prst="rect">
            <a:avLst/>
          </a:prstGeom>
          <a:noFill/>
        </p:spPr>
        <p:txBody>
          <a:bodyPr wrap="square" rtlCol="0">
            <a:spAutoFit/>
          </a:bodyPr>
          <a:lstStyle/>
          <a:p>
            <a:pPr algn="l"/>
            <a:r>
              <a:rPr lang="de-DE" sz="1198" b="1" dirty="0">
                <a:solidFill>
                  <a:schemeClr val="lt1"/>
                </a:solidFill>
                <a:latin typeface="EC Square Sans Pro" panose="020B0506040000020004" pitchFamily="34" charset="0"/>
              </a:rPr>
              <a:t>2022</a:t>
            </a:r>
          </a:p>
          <a:p>
            <a:pPr algn="ctr"/>
            <a:r>
              <a:rPr lang="de-DE" sz="3594" b="1" dirty="0">
                <a:solidFill>
                  <a:schemeClr val="lt1"/>
                </a:solidFill>
                <a:latin typeface="EC Square Sans Pro" panose="020B0506040000020004" pitchFamily="34" charset="0"/>
              </a:rPr>
              <a:t>36,2 mg/PCU</a:t>
            </a:r>
          </a:p>
        </p:txBody>
      </p:sp>
      <p:sp>
        <p:nvSpPr>
          <p:cNvPr id="21" name="CuadroTexto 52">
            <a:extLst>
              <a:ext uri="{FF2B5EF4-FFF2-40B4-BE49-F238E27FC236}">
                <a16:creationId xmlns:a16="http://schemas.microsoft.com/office/drawing/2014/main" id="{C5D9B750-8A57-57B3-CD20-488D760F3C8C}"/>
              </a:ext>
            </a:extLst>
          </p:cNvPr>
          <p:cNvSpPr txBox="1"/>
          <p:nvPr/>
        </p:nvSpPr>
        <p:spPr>
          <a:xfrm>
            <a:off x="3868978" y="4283513"/>
            <a:ext cx="1216946" cy="337928"/>
          </a:xfrm>
          <a:prstGeom prst="rect">
            <a:avLst/>
          </a:prstGeom>
          <a:solidFill>
            <a:schemeClr val="bg1"/>
          </a:solidFill>
        </p:spPr>
        <p:txBody>
          <a:bodyPr wrap="square" rtlCol="0">
            <a:spAutoFit/>
          </a:bodyPr>
          <a:lstStyle/>
          <a:p>
            <a:pPr algn="ctr"/>
            <a:r>
              <a:rPr lang="de-DE" sz="1597" b="1">
                <a:solidFill>
                  <a:srgbClr val="003399"/>
                </a:solidFill>
                <a:latin typeface="EC Square Sans Pro" panose="020B0506040000020004" pitchFamily="34" charset="0"/>
              </a:rPr>
              <a:t>-28 %</a:t>
            </a:r>
          </a:p>
        </p:txBody>
      </p:sp>
      <p:sp>
        <p:nvSpPr>
          <p:cNvPr id="22" name="CuadroTexto 42">
            <a:extLst>
              <a:ext uri="{FF2B5EF4-FFF2-40B4-BE49-F238E27FC236}">
                <a16:creationId xmlns:a16="http://schemas.microsoft.com/office/drawing/2014/main" id="{C2135BAF-CBED-A336-29B8-2BA158C33AD4}"/>
              </a:ext>
            </a:extLst>
          </p:cNvPr>
          <p:cNvSpPr txBox="1"/>
          <p:nvPr/>
        </p:nvSpPr>
        <p:spPr>
          <a:xfrm>
            <a:off x="7921419" y="860682"/>
            <a:ext cx="3422662" cy="368649"/>
          </a:xfrm>
          <a:prstGeom prst="rect">
            <a:avLst/>
          </a:prstGeom>
          <a:noFill/>
        </p:spPr>
        <p:txBody>
          <a:bodyPr wrap="square" rtlCol="0">
            <a:spAutoFit/>
          </a:bodyPr>
          <a:lstStyle/>
          <a:p>
            <a:pPr algn="ctr"/>
            <a:r>
              <a:rPr lang="de-DE" sz="1797" b="1">
                <a:solidFill>
                  <a:srgbClr val="003399"/>
                </a:solidFill>
              </a:rPr>
              <a:t>Verkaufstrends (2010-2022)</a:t>
            </a:r>
          </a:p>
        </p:txBody>
      </p:sp>
      <p:pic>
        <p:nvPicPr>
          <p:cNvPr id="4" name="Picture 3" descr="A graph of different colored bars&#10;&#10;Description automatically generated with medium confidence">
            <a:extLst>
              <a:ext uri="{FF2B5EF4-FFF2-40B4-BE49-F238E27FC236}">
                <a16:creationId xmlns:a16="http://schemas.microsoft.com/office/drawing/2014/main" id="{603DA61B-045B-3D70-A93E-BE65FE0CD36F}"/>
              </a:ext>
            </a:extLst>
          </p:cNvPr>
          <p:cNvPicPr>
            <a:picLocks noChangeAspect="1"/>
          </p:cNvPicPr>
          <p:nvPr/>
        </p:nvPicPr>
        <p:blipFill>
          <a:blip r:embed="rId10">
            <a:extLst>
              <a:ext uri="{28A0092B-C50C-407E-A947-70E740481C1C}">
                <a14:useLocalDpi xmlns:a14="http://schemas.microsoft.com/office/drawing/2010/main" val="0"/>
              </a:ext>
            </a:extLst>
          </a:blip>
          <a:srcRect b="5536"/>
          <a:stretch/>
        </p:blipFill>
        <p:spPr>
          <a:xfrm>
            <a:off x="5753099" y="1335942"/>
            <a:ext cx="6375200" cy="3571658"/>
          </a:xfrm>
          <a:prstGeom prst="rect">
            <a:avLst/>
          </a:prstGeom>
        </p:spPr>
      </p:pic>
      <p:pic>
        <p:nvPicPr>
          <p:cNvPr id="17" name="Picture 16" descr="A screenshot of a computer&#10;&#10;Description automatically generated">
            <a:extLst>
              <a:ext uri="{FF2B5EF4-FFF2-40B4-BE49-F238E27FC236}">
                <a16:creationId xmlns:a16="http://schemas.microsoft.com/office/drawing/2014/main" id="{88E27AF9-289B-8624-8796-7D2F7CFDAECC}"/>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3084294" y="5187950"/>
            <a:ext cx="9091784" cy="1685845"/>
          </a:xfrm>
          <a:prstGeom prst="rect">
            <a:avLst/>
          </a:prstGeom>
        </p:spPr>
      </p:pic>
    </p:spTree>
    <p:extLst>
      <p:ext uri="{BB962C8B-B14F-4D97-AF65-F5344CB8AC3E}">
        <p14:creationId xmlns:p14="http://schemas.microsoft.com/office/powerpoint/2010/main" val="1439650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18D9FDB-467C-40F8-8A6B-C9B3CB26727A}"/>
              </a:ext>
            </a:extLst>
          </p:cNvPr>
          <p:cNvSpPr txBox="1"/>
          <p:nvPr/>
        </p:nvSpPr>
        <p:spPr>
          <a:xfrm>
            <a:off x="9525000" y="1802502"/>
            <a:ext cx="2505075" cy="307777"/>
          </a:xfrm>
          <a:prstGeom prst="rect">
            <a:avLst/>
          </a:prstGeom>
          <a:solidFill>
            <a:srgbClr val="6BB188"/>
          </a:solidFill>
        </p:spPr>
        <p:txBody>
          <a:bodyPr wrap="square">
            <a:spAutoFit/>
          </a:bodyPr>
          <a:lstStyle/>
          <a:p>
            <a:r>
              <a:rPr lang="de-DE" sz="1400" b="1" i="0" u="none" strike="noStrike" baseline="0">
                <a:solidFill>
                  <a:srgbClr val="003399"/>
                </a:solidFill>
                <a:latin typeface="Verdana" panose="020B0604030504040204" pitchFamily="34" charset="0"/>
                <a:hlinkClick r:id="rId3"/>
              </a:rPr>
              <a:t>Länderinformationen </a:t>
            </a:r>
          </a:p>
        </p:txBody>
      </p:sp>
      <p:sp>
        <p:nvSpPr>
          <p:cNvPr id="8" name="CuadroTexto 7">
            <a:extLst>
              <a:ext uri="{FF2B5EF4-FFF2-40B4-BE49-F238E27FC236}">
                <a16:creationId xmlns:a16="http://schemas.microsoft.com/office/drawing/2014/main" id="{289DEF0B-35EA-44F6-91E3-B7F31236D5B3}"/>
              </a:ext>
            </a:extLst>
          </p:cNvPr>
          <p:cNvSpPr txBox="1"/>
          <p:nvPr/>
        </p:nvSpPr>
        <p:spPr>
          <a:xfrm>
            <a:off x="9744075" y="2262096"/>
            <a:ext cx="2286000" cy="307777"/>
          </a:xfrm>
          <a:prstGeom prst="rect">
            <a:avLst/>
          </a:prstGeom>
          <a:solidFill>
            <a:schemeClr val="bg1">
              <a:lumMod val="75000"/>
            </a:schemeClr>
          </a:solidFill>
        </p:spPr>
        <p:txBody>
          <a:bodyPr wrap="square">
            <a:spAutoFit/>
          </a:bodyPr>
          <a:lstStyle/>
          <a:p>
            <a:pPr algn="ctr"/>
            <a:r>
              <a:rPr lang="de-DE" sz="1400" b="1" i="0" u="none" strike="noStrike" baseline="0">
                <a:solidFill>
                  <a:srgbClr val="003399"/>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ESVAC-Bericht</a:t>
            </a:r>
          </a:p>
        </p:txBody>
      </p:sp>
      <p:sp>
        <p:nvSpPr>
          <p:cNvPr id="9" name="Marcador de texto 1">
            <a:extLst>
              <a:ext uri="{FF2B5EF4-FFF2-40B4-BE49-F238E27FC236}">
                <a16:creationId xmlns:a16="http://schemas.microsoft.com/office/drawing/2014/main" id="{E1181018-5A06-40F0-84D8-927C7377B4A2}"/>
              </a:ext>
            </a:extLst>
          </p:cNvPr>
          <p:cNvSpPr>
            <a:spLocks noGrp="1"/>
          </p:cNvSpPr>
          <p:nvPr>
            <p:ph type="body" sz="quarter" idx="10"/>
          </p:nvPr>
        </p:nvSpPr>
        <p:spPr>
          <a:xfrm>
            <a:off x="719926" y="139782"/>
            <a:ext cx="8008947" cy="533400"/>
          </a:xfrm>
        </p:spPr>
        <p:txBody>
          <a:bodyPr>
            <a:normAutofit/>
          </a:bodyPr>
          <a:lstStyle/>
          <a:p>
            <a:pPr marL="0" indent="0">
              <a:buNone/>
            </a:pPr>
            <a:r>
              <a:rPr lang="de-DE" sz="2800" b="1" dirty="0">
                <a:latin typeface="EC Square Sans Pro" panose="020B0506040000020004" pitchFamily="34" charset="0"/>
              </a:rPr>
              <a:t>Verkauf von TAM in ÖSTERREICH</a:t>
            </a:r>
          </a:p>
        </p:txBody>
      </p:sp>
      <p:pic>
        <p:nvPicPr>
          <p:cNvPr id="4" name="Picture 3" descr="A black text on a white background&#10;&#10;Description automatically generated">
            <a:extLst>
              <a:ext uri="{FF2B5EF4-FFF2-40B4-BE49-F238E27FC236}">
                <a16:creationId xmlns:a16="http://schemas.microsoft.com/office/drawing/2014/main" id="{7F389341-B1C3-896B-0B21-C03C1FDA51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080" y="4451442"/>
            <a:ext cx="7727092" cy="1828800"/>
          </a:xfrm>
          <a:prstGeom prst="rect">
            <a:avLst/>
          </a:prstGeom>
        </p:spPr>
      </p:pic>
      <p:pic>
        <p:nvPicPr>
          <p:cNvPr id="6" name="Picture 5" descr="A white background with black text&#10;&#10;Description automatically generated">
            <a:extLst>
              <a:ext uri="{FF2B5EF4-FFF2-40B4-BE49-F238E27FC236}">
                <a16:creationId xmlns:a16="http://schemas.microsoft.com/office/drawing/2014/main" id="{3EEC7CB6-A041-4EA2-0C89-B46B4F1460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080" y="1504858"/>
            <a:ext cx="8029877" cy="2616292"/>
          </a:xfrm>
          <a:prstGeom prst="rect">
            <a:avLst/>
          </a:prstGeom>
        </p:spPr>
      </p:pic>
    </p:spTree>
    <p:extLst>
      <p:ext uri="{BB962C8B-B14F-4D97-AF65-F5344CB8AC3E}">
        <p14:creationId xmlns:p14="http://schemas.microsoft.com/office/powerpoint/2010/main" val="176333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different colored columns&#10;&#10;Description automatically generated with medium confidence">
            <a:extLst>
              <a:ext uri="{FF2B5EF4-FFF2-40B4-BE49-F238E27FC236}">
                <a16:creationId xmlns:a16="http://schemas.microsoft.com/office/drawing/2014/main" id="{E2D57C07-E239-8A8D-D820-9D4A9BE16AA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71600" y="1136650"/>
            <a:ext cx="8534400" cy="5346700"/>
          </a:xfrm>
          <a:prstGeom prst="rect">
            <a:avLst/>
          </a:prstGeom>
        </p:spPr>
      </p:pic>
      <p:sp>
        <p:nvSpPr>
          <p:cNvPr id="2" name="Marcador de texto 1">
            <a:extLst>
              <a:ext uri="{FF2B5EF4-FFF2-40B4-BE49-F238E27FC236}">
                <a16:creationId xmlns:a16="http://schemas.microsoft.com/office/drawing/2014/main" id="{68B2B85C-F231-4197-BE05-61FADCAE41B0}"/>
              </a:ext>
            </a:extLst>
          </p:cNvPr>
          <p:cNvSpPr>
            <a:spLocks noGrp="1"/>
          </p:cNvSpPr>
          <p:nvPr>
            <p:ph type="body" sz="quarter" idx="10"/>
          </p:nvPr>
        </p:nvSpPr>
        <p:spPr>
          <a:xfrm>
            <a:off x="762000" y="222249"/>
            <a:ext cx="11353800" cy="914400"/>
          </a:xfrm>
        </p:spPr>
        <p:txBody>
          <a:bodyPr>
            <a:normAutofit fontScale="32500" lnSpcReduction="20000"/>
          </a:bodyPr>
          <a:lstStyle/>
          <a:p>
            <a:pPr marL="0" indent="0">
              <a:lnSpc>
                <a:spcPct val="170000"/>
              </a:lnSpc>
              <a:buNone/>
            </a:pPr>
            <a:r>
              <a:rPr lang="de-DE" sz="5500">
                <a:latin typeface="EC Square Sans Pro" panose="020B0506040000020004" pitchFamily="34" charset="0"/>
              </a:rPr>
              <a:t>Verbrauch von Cephalosporinen der </a:t>
            </a:r>
            <a:r>
              <a:rPr lang="de-DE" sz="5500" b="1">
                <a:latin typeface="EC Square Sans Pro" panose="020B0506040000020004" pitchFamily="34" charset="0"/>
              </a:rPr>
              <a:t>3.</a:t>
            </a:r>
            <a:r>
              <a:rPr lang="de-DE" sz="5500">
                <a:latin typeface="EC Square Sans Pro" panose="020B0506040000020004" pitchFamily="34" charset="0"/>
              </a:rPr>
              <a:t> und </a:t>
            </a:r>
            <a:r>
              <a:rPr lang="de-DE" sz="5500" b="1">
                <a:latin typeface="EC Square Sans Pro" panose="020B0506040000020004" pitchFamily="34" charset="0"/>
              </a:rPr>
              <a:t>4. Generation, Fluorchinolonen, anderen Chinolonen und Polymixinen (mg/PCU), Tiere, die der Lebensmittelerzeugung dienen, im Jahr 2022</a:t>
            </a:r>
          </a:p>
          <a:p>
            <a:pPr marL="0" indent="0">
              <a:buNone/>
            </a:pPr>
            <a:endParaRPr lang="en-GB" dirty="0"/>
          </a:p>
        </p:txBody>
      </p:sp>
      <p:sp>
        <p:nvSpPr>
          <p:cNvPr id="4" name="Rectángulo: esquinas redondeadas 3">
            <a:extLst>
              <a:ext uri="{FF2B5EF4-FFF2-40B4-BE49-F238E27FC236}">
                <a16:creationId xmlns:a16="http://schemas.microsoft.com/office/drawing/2014/main" id="{1F693E5B-7E52-4138-AC38-F6874815D651}"/>
              </a:ext>
            </a:extLst>
          </p:cNvPr>
          <p:cNvSpPr/>
          <p:nvPr/>
        </p:nvSpPr>
        <p:spPr>
          <a:xfrm rot="5400000" flipV="1">
            <a:off x="230187" y="3589338"/>
            <a:ext cx="4264026" cy="30479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uadroTexto 4">
            <a:extLst>
              <a:ext uri="{FF2B5EF4-FFF2-40B4-BE49-F238E27FC236}">
                <a16:creationId xmlns:a16="http://schemas.microsoft.com/office/drawing/2014/main" id="{91D0A8C6-3F02-4D4C-8F74-8B0E8F83A8B8}"/>
              </a:ext>
            </a:extLst>
          </p:cNvPr>
          <p:cNvSpPr txBox="1"/>
          <p:nvPr/>
        </p:nvSpPr>
        <p:spPr>
          <a:xfrm>
            <a:off x="990600" y="6483350"/>
            <a:ext cx="3352800" cy="261610"/>
          </a:xfrm>
          <a:prstGeom prst="rect">
            <a:avLst/>
          </a:prstGeom>
          <a:noFill/>
        </p:spPr>
        <p:txBody>
          <a:bodyPr wrap="square" rtlCol="0">
            <a:spAutoFit/>
          </a:bodyPr>
          <a:lstStyle/>
          <a:p>
            <a:r>
              <a:rPr lang="de-DE" sz="1050" i="1">
                <a:solidFill>
                  <a:srgbClr val="003399"/>
                </a:solidFill>
              </a:rPr>
              <a:t>Quelle:</a:t>
            </a:r>
            <a:r>
              <a:rPr lang="de-DE" sz="1050">
                <a:solidFill>
                  <a:srgbClr val="003399"/>
                </a:solidFill>
              </a:rPr>
              <a:t> 13. ESVAC-Bericht</a:t>
            </a:r>
          </a:p>
        </p:txBody>
      </p:sp>
    </p:spTree>
    <p:extLst>
      <p:ext uri="{BB962C8B-B14F-4D97-AF65-F5344CB8AC3E}">
        <p14:creationId xmlns:p14="http://schemas.microsoft.com/office/powerpoint/2010/main" val="546464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descr="A graph of a bar graph&#10;&#10;Description automatically generated with medium confidence">
            <a:extLst>
              <a:ext uri="{FF2B5EF4-FFF2-40B4-BE49-F238E27FC236}">
                <a16:creationId xmlns:a16="http://schemas.microsoft.com/office/drawing/2014/main" id="{000F6835-BADF-DDCA-219E-1F49BA7E95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616" y="1003300"/>
            <a:ext cx="11618754" cy="5697350"/>
          </a:xfrm>
          <a:prstGeom prst="rect">
            <a:avLst/>
          </a:prstGeom>
        </p:spPr>
      </p:pic>
      <p:sp>
        <p:nvSpPr>
          <p:cNvPr id="2" name="Marcador de texto 1">
            <a:extLst>
              <a:ext uri="{FF2B5EF4-FFF2-40B4-BE49-F238E27FC236}">
                <a16:creationId xmlns:a16="http://schemas.microsoft.com/office/drawing/2014/main" id="{6A96CB5A-A606-4194-92D9-987501FB92E2}"/>
              </a:ext>
            </a:extLst>
          </p:cNvPr>
          <p:cNvSpPr>
            <a:spLocks noGrp="1"/>
          </p:cNvSpPr>
          <p:nvPr>
            <p:ph type="body" sz="quarter" idx="10"/>
          </p:nvPr>
        </p:nvSpPr>
        <p:spPr>
          <a:xfrm>
            <a:off x="762000" y="311150"/>
            <a:ext cx="8915400" cy="533400"/>
          </a:xfrm>
        </p:spPr>
        <p:txBody>
          <a:bodyPr>
            <a:normAutofit/>
          </a:bodyPr>
          <a:lstStyle/>
          <a:p>
            <a:pPr marL="0" indent="0">
              <a:buNone/>
            </a:pPr>
            <a:r>
              <a:rPr lang="de-DE" dirty="0">
                <a:latin typeface="EC Square Sans Pro" panose="020B0506040000020004" pitchFamily="34" charset="0"/>
              </a:rPr>
              <a:t>Einnahme von </a:t>
            </a:r>
            <a:r>
              <a:rPr lang="de-DE" b="1" dirty="0" err="1">
                <a:latin typeface="EC Square Sans Pro" panose="020B0506040000020004" pitchFamily="34" charset="0"/>
              </a:rPr>
              <a:t>Fluorchinolonen</a:t>
            </a:r>
            <a:r>
              <a:rPr lang="de-DE" dirty="0">
                <a:latin typeface="EC Square Sans Pro" panose="020B0506040000020004" pitchFamily="34" charset="0"/>
              </a:rPr>
              <a:t> und </a:t>
            </a:r>
            <a:r>
              <a:rPr lang="de-DE" b="1" dirty="0">
                <a:latin typeface="EC Square Sans Pro" panose="020B0506040000020004" pitchFamily="34" charset="0"/>
              </a:rPr>
              <a:t>anderen Chinolonen</a:t>
            </a:r>
          </a:p>
        </p:txBody>
      </p:sp>
      <p:sp>
        <p:nvSpPr>
          <p:cNvPr id="5" name="Rectángulo: esquinas redondeadas 4">
            <a:extLst>
              <a:ext uri="{FF2B5EF4-FFF2-40B4-BE49-F238E27FC236}">
                <a16:creationId xmlns:a16="http://schemas.microsoft.com/office/drawing/2014/main" id="{EB837B3F-419F-4BCC-8D77-FC0F61A7D8C6}"/>
              </a:ext>
            </a:extLst>
          </p:cNvPr>
          <p:cNvSpPr/>
          <p:nvPr/>
        </p:nvSpPr>
        <p:spPr>
          <a:xfrm>
            <a:off x="105233" y="1112874"/>
            <a:ext cx="12009474" cy="26507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uadroTexto 6">
            <a:extLst>
              <a:ext uri="{FF2B5EF4-FFF2-40B4-BE49-F238E27FC236}">
                <a16:creationId xmlns:a16="http://schemas.microsoft.com/office/drawing/2014/main" id="{BAE8EB29-73D3-4961-9C45-AC751516A175}"/>
              </a:ext>
            </a:extLst>
          </p:cNvPr>
          <p:cNvSpPr txBox="1"/>
          <p:nvPr/>
        </p:nvSpPr>
        <p:spPr>
          <a:xfrm>
            <a:off x="17228" y="6559550"/>
            <a:ext cx="9220200" cy="230832"/>
          </a:xfrm>
          <a:prstGeom prst="rect">
            <a:avLst/>
          </a:prstGeom>
          <a:noFill/>
        </p:spPr>
        <p:txBody>
          <a:bodyPr wrap="square">
            <a:spAutoFit/>
          </a:bodyPr>
          <a:lstStyle/>
          <a:p>
            <a:pPr algn="l"/>
            <a:r>
              <a:rPr lang="de-DE" sz="900">
                <a:solidFill>
                  <a:srgbClr val="003399"/>
                </a:solidFill>
                <a:effectLst/>
                <a:latin typeface="EC Square Sans Pro" panose="020B0506040000020004" pitchFamily="34" charset="0"/>
                <a:cs typeface="Arial" panose="020B0604020202020204" pitchFamily="34" charset="0"/>
                <a:hlinkClick r:id="rId4">
                  <a:extLst>
                    <a:ext uri="{A12FA001-AC4F-418D-AE19-62706E023703}">
                      <ahyp:hlinkClr xmlns:ahyp="http://schemas.microsoft.com/office/drawing/2018/hyperlinkcolor" val="tx"/>
                    </a:ext>
                  </a:extLst>
                </a:hlinkClick>
              </a:rPr>
              <a:t>Quelle: JIACRA III – Antibiotikaverbrauch und Resistenz bei Bakterien von Menschen und Tieren</a:t>
            </a:r>
          </a:p>
        </p:txBody>
      </p:sp>
    </p:spTree>
    <p:extLst>
      <p:ext uri="{BB962C8B-B14F-4D97-AF65-F5344CB8AC3E}">
        <p14:creationId xmlns:p14="http://schemas.microsoft.com/office/powerpoint/2010/main" val="2505566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108700" y="1411288"/>
            <a:ext cx="6083300" cy="2024062"/>
          </a:xfrm>
          <a:prstGeom prst="rect">
            <a:avLst/>
          </a:prstGeom>
        </p:spPr>
        <p:txBody>
          <a:bodyPr/>
          <a:lstStyle/>
          <a:p>
            <a:pPr marL="0" indent="0" algn="l">
              <a:buNone/>
            </a:pPr>
            <a:r>
              <a:rPr lang="de-DE" sz="3200" b="1" dirty="0">
                <a:solidFill>
                  <a:srgbClr val="003399"/>
                </a:solidFill>
                <a:latin typeface="EC Square Sans Pro" panose="020B0506040000020004" pitchFamily="34" charset="0"/>
              </a:rPr>
              <a:t>Allgemeine Einführung zu den Auswirkungen der AMR. Schwerpunkt auf die AMU- und AMR-Zahlen des Landes </a:t>
            </a:r>
          </a:p>
          <a:p>
            <a:pPr algn="l"/>
            <a:endParaRPr lang="es-ES" sz="3600" b="1" dirty="0">
              <a:solidFill>
                <a:srgbClr val="003399"/>
              </a:solidFill>
              <a:effectLst/>
              <a:latin typeface="EC Square Sans Pro" panose="020B0506040000020004" pitchFamily="34" charset="0"/>
            </a:endParaRPr>
          </a:p>
          <a:p>
            <a:endParaRPr lang="es-ES" dirty="0"/>
          </a:p>
        </p:txBody>
      </p:sp>
      <p:sp>
        <p:nvSpPr>
          <p:cNvPr id="4" name="Marcador de texto 2">
            <a:extLst>
              <a:ext uri="{FF2B5EF4-FFF2-40B4-BE49-F238E27FC236}">
                <a16:creationId xmlns:a16="http://schemas.microsoft.com/office/drawing/2014/main" id="{4E95D31D-F549-96D7-F89F-6B0EAF0A6468}"/>
              </a:ext>
            </a:extLst>
          </p:cNvPr>
          <p:cNvSpPr txBox="1">
            <a:spLocks/>
          </p:cNvSpPr>
          <p:nvPr/>
        </p:nvSpPr>
        <p:spPr>
          <a:xfrm>
            <a:off x="6137407" y="5549009"/>
            <a:ext cx="4495800" cy="3238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a:latin typeface="EC Square Sans Pro" panose="020B0506040000020004" pitchFamily="34" charset="0"/>
              </a:rPr>
              <a:t>Österreich, 27. Februar 2025</a:t>
            </a:r>
          </a:p>
          <a:p>
            <a:pPr marL="0" indent="0">
              <a:buFont typeface="Arial" panose="020B0604020202020204" pitchFamily="34" charset="0"/>
              <a:buNone/>
            </a:pPr>
            <a:endParaRPr lang="es-ES" dirty="0"/>
          </a:p>
        </p:txBody>
      </p:sp>
      <p:sp>
        <p:nvSpPr>
          <p:cNvPr id="5" name="CuadroTexto 4">
            <a:extLst>
              <a:ext uri="{FF2B5EF4-FFF2-40B4-BE49-F238E27FC236}">
                <a16:creationId xmlns:a16="http://schemas.microsoft.com/office/drawing/2014/main" id="{CBC18AA7-8C1D-4C1C-B629-AA10E16721CA}"/>
              </a:ext>
            </a:extLst>
          </p:cNvPr>
          <p:cNvSpPr txBox="1"/>
          <p:nvPr/>
        </p:nvSpPr>
        <p:spPr>
          <a:xfrm>
            <a:off x="6147014" y="3768943"/>
            <a:ext cx="6044986" cy="1477328"/>
          </a:xfrm>
          <a:prstGeom prst="rect">
            <a:avLst/>
          </a:prstGeom>
          <a:noFill/>
        </p:spPr>
        <p:txBody>
          <a:bodyPr wrap="square" rtlCol="0">
            <a:spAutoFit/>
          </a:bodyPr>
          <a:lstStyle/>
          <a:p>
            <a:pPr algn="l"/>
            <a:r>
              <a:rPr lang="de-DE" sz="2400" noProof="0" dirty="0">
                <a:solidFill>
                  <a:srgbClr val="003399"/>
                </a:solidFill>
                <a:latin typeface="EC Square Sans Pro" panose="020B0506040000020004" pitchFamily="34" charset="0"/>
              </a:rPr>
              <a:t>Praktische Schulung für Landwirte und Tierärzte: Neue Maßnahmen zur Bekämpfung der Resistenz gegen antimikrobielle Mittel</a:t>
            </a:r>
          </a:p>
          <a:p>
            <a:endParaRPr lang="es-ES" dirty="0"/>
          </a:p>
        </p:txBody>
      </p:sp>
    </p:spTree>
    <p:extLst>
      <p:ext uri="{BB962C8B-B14F-4D97-AF65-F5344CB8AC3E}">
        <p14:creationId xmlns:p14="http://schemas.microsoft.com/office/powerpoint/2010/main" val="23003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different types of data&#10;&#10;Description automatically generated with medium confidence">
            <a:extLst>
              <a:ext uri="{FF2B5EF4-FFF2-40B4-BE49-F238E27FC236}">
                <a16:creationId xmlns:a16="http://schemas.microsoft.com/office/drawing/2014/main" id="{7D56A332-277E-B2AB-A785-094D37AEF66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3713" y="111278"/>
            <a:ext cx="5047170" cy="2865566"/>
          </a:xfrm>
          <a:prstGeom prst="rect">
            <a:avLst/>
          </a:prstGeom>
        </p:spPr>
      </p:pic>
      <p:pic>
        <p:nvPicPr>
          <p:cNvPr id="5" name="Picture 4" descr="A graph of different types of data&#10;&#10;Description automatically generated with medium confidence">
            <a:extLst>
              <a:ext uri="{FF2B5EF4-FFF2-40B4-BE49-F238E27FC236}">
                <a16:creationId xmlns:a16="http://schemas.microsoft.com/office/drawing/2014/main" id="{69DE4471-CFC0-415A-C946-71FF5FF7FFE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7200" y="3000793"/>
            <a:ext cx="5183683" cy="3845958"/>
          </a:xfrm>
          <a:prstGeom prst="rect">
            <a:avLst/>
          </a:prstGeom>
        </p:spPr>
      </p:pic>
      <p:sp>
        <p:nvSpPr>
          <p:cNvPr id="7" name="CuadroTexto 6">
            <a:extLst>
              <a:ext uri="{FF2B5EF4-FFF2-40B4-BE49-F238E27FC236}">
                <a16:creationId xmlns:a16="http://schemas.microsoft.com/office/drawing/2014/main" id="{0F1D7E46-E490-491E-997D-6B0E085B3913}"/>
              </a:ext>
            </a:extLst>
          </p:cNvPr>
          <p:cNvSpPr txBox="1"/>
          <p:nvPr/>
        </p:nvSpPr>
        <p:spPr>
          <a:xfrm>
            <a:off x="6705600" y="1225550"/>
            <a:ext cx="5486400" cy="1323439"/>
          </a:xfrm>
          <a:prstGeom prst="rect">
            <a:avLst/>
          </a:prstGeom>
          <a:solidFill>
            <a:schemeClr val="bg1"/>
          </a:solidFill>
        </p:spPr>
        <p:txBody>
          <a:bodyPr wrap="square" rtlCol="0">
            <a:spAutoFit/>
          </a:bodyPr>
          <a:lstStyle/>
          <a:p>
            <a:r>
              <a:rPr lang="de-DE" sz="2000" i="1" dirty="0">
                <a:latin typeface="EC Square Sans Pro" panose="020B0506040000020004" pitchFamily="34" charset="0"/>
              </a:rPr>
              <a:t>Beispiel 1 </a:t>
            </a:r>
          </a:p>
          <a:p>
            <a:r>
              <a:rPr lang="de-DE" sz="2000" dirty="0">
                <a:latin typeface="EC Square Sans Pro" panose="020B0506040000020004" pitchFamily="34" charset="0"/>
              </a:rPr>
              <a:t>Trends bei der </a:t>
            </a:r>
            <a:r>
              <a:rPr lang="de-DE" sz="2000" b="1" dirty="0">
                <a:latin typeface="EC Square Sans Pro" panose="020B0506040000020004" pitchFamily="34" charset="0"/>
              </a:rPr>
              <a:t>Resistenz</a:t>
            </a:r>
            <a:r>
              <a:rPr lang="de-DE" sz="2000" dirty="0">
                <a:latin typeface="EC Square Sans Pro" panose="020B0506040000020004" pitchFamily="34" charset="0"/>
              </a:rPr>
              <a:t> gegen ausgewählte </a:t>
            </a:r>
            <a:r>
              <a:rPr lang="de-DE" sz="2000" b="1" dirty="0">
                <a:latin typeface="EC Square Sans Pro" panose="020B0506040000020004" pitchFamily="34" charset="0"/>
              </a:rPr>
              <a:t>antimikrobielle Mittel</a:t>
            </a:r>
            <a:r>
              <a:rPr lang="de-DE" sz="2000" dirty="0">
                <a:latin typeface="EC Square Sans Pro" panose="020B0506040000020004" pitchFamily="34" charset="0"/>
              </a:rPr>
              <a:t> in </a:t>
            </a:r>
            <a:r>
              <a:rPr lang="de-DE" sz="2000" b="1" i="1" dirty="0">
                <a:latin typeface="EC Square Sans Pro" panose="020B0506040000020004" pitchFamily="34" charset="0"/>
              </a:rPr>
              <a:t>E. coli</a:t>
            </a:r>
            <a:r>
              <a:rPr lang="de-DE" sz="2000" dirty="0">
                <a:latin typeface="EC Square Sans Pro" panose="020B0506040000020004" pitchFamily="34" charset="0"/>
              </a:rPr>
              <a:t>-Indikatoren von </a:t>
            </a:r>
            <a:r>
              <a:rPr lang="de-DE" sz="2000" b="1" dirty="0">
                <a:latin typeface="EC Square Sans Pro" panose="020B0506040000020004" pitchFamily="34" charset="0"/>
              </a:rPr>
              <a:t>Schweinen</a:t>
            </a:r>
            <a:r>
              <a:rPr lang="de-DE" sz="2000" dirty="0">
                <a:latin typeface="EC Square Sans Pro" panose="020B0506040000020004" pitchFamily="34" charset="0"/>
              </a:rPr>
              <a:t>, 2009–2021</a:t>
            </a:r>
          </a:p>
        </p:txBody>
      </p:sp>
      <p:sp>
        <p:nvSpPr>
          <p:cNvPr id="12" name="Flecha: a la derecha 11">
            <a:extLst>
              <a:ext uri="{FF2B5EF4-FFF2-40B4-BE49-F238E27FC236}">
                <a16:creationId xmlns:a16="http://schemas.microsoft.com/office/drawing/2014/main" id="{8017EBE3-34DE-4162-9126-D8A604F56D6C}"/>
              </a:ext>
            </a:extLst>
          </p:cNvPr>
          <p:cNvSpPr/>
          <p:nvPr/>
        </p:nvSpPr>
        <p:spPr>
          <a:xfrm>
            <a:off x="5793283" y="6349172"/>
            <a:ext cx="836117" cy="38100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ángulo 19">
            <a:extLst>
              <a:ext uri="{FF2B5EF4-FFF2-40B4-BE49-F238E27FC236}">
                <a16:creationId xmlns:a16="http://schemas.microsoft.com/office/drawing/2014/main" id="{1FB6C07D-7E22-4458-859A-9C9B83464ADD}"/>
              </a:ext>
            </a:extLst>
          </p:cNvPr>
          <p:cNvSpPr/>
          <p:nvPr/>
        </p:nvSpPr>
        <p:spPr>
          <a:xfrm>
            <a:off x="6803360" y="3758372"/>
            <a:ext cx="836116" cy="8069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ángulo 20">
            <a:extLst>
              <a:ext uri="{FF2B5EF4-FFF2-40B4-BE49-F238E27FC236}">
                <a16:creationId xmlns:a16="http://schemas.microsoft.com/office/drawing/2014/main" id="{489964A2-2769-4B75-A955-93ABB5737C66}"/>
              </a:ext>
            </a:extLst>
          </p:cNvPr>
          <p:cNvSpPr/>
          <p:nvPr/>
        </p:nvSpPr>
        <p:spPr>
          <a:xfrm>
            <a:off x="6803360" y="4520372"/>
            <a:ext cx="836116" cy="80697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ángulo 21">
            <a:extLst>
              <a:ext uri="{FF2B5EF4-FFF2-40B4-BE49-F238E27FC236}">
                <a16:creationId xmlns:a16="http://schemas.microsoft.com/office/drawing/2014/main" id="{30BFF1A5-9713-43EA-9A0C-9B4A59CC232D}"/>
              </a:ext>
            </a:extLst>
          </p:cNvPr>
          <p:cNvSpPr/>
          <p:nvPr/>
        </p:nvSpPr>
        <p:spPr>
          <a:xfrm>
            <a:off x="6803360" y="5313596"/>
            <a:ext cx="836116" cy="806976"/>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ángulo 22">
            <a:extLst>
              <a:ext uri="{FF2B5EF4-FFF2-40B4-BE49-F238E27FC236}">
                <a16:creationId xmlns:a16="http://schemas.microsoft.com/office/drawing/2014/main" id="{3B543019-BBCD-4B65-95D9-EBC59BEDDC62}"/>
              </a:ext>
            </a:extLst>
          </p:cNvPr>
          <p:cNvSpPr/>
          <p:nvPr/>
        </p:nvSpPr>
        <p:spPr>
          <a:xfrm>
            <a:off x="6803360" y="6081946"/>
            <a:ext cx="836116" cy="80697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Conector recto de flecha 26">
            <a:extLst>
              <a:ext uri="{FF2B5EF4-FFF2-40B4-BE49-F238E27FC236}">
                <a16:creationId xmlns:a16="http://schemas.microsoft.com/office/drawing/2014/main" id="{53205C0D-5519-4140-BF17-86956B703A98}"/>
              </a:ext>
            </a:extLst>
          </p:cNvPr>
          <p:cNvCxnSpPr/>
          <p:nvPr/>
        </p:nvCxnSpPr>
        <p:spPr>
          <a:xfrm>
            <a:off x="7069018" y="6282497"/>
            <a:ext cx="304800" cy="381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FC6A06C5-954C-4B11-B8E4-1879F3224AEE}"/>
              </a:ext>
            </a:extLst>
          </p:cNvPr>
          <p:cNvCxnSpPr>
            <a:cxnSpLocks/>
          </p:cNvCxnSpPr>
          <p:nvPr/>
        </p:nvCxnSpPr>
        <p:spPr>
          <a:xfrm>
            <a:off x="7013054" y="4786572"/>
            <a:ext cx="434172" cy="266043"/>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1057F1BB-DFDF-4FE5-84D4-880E28C6582B}"/>
              </a:ext>
            </a:extLst>
          </p:cNvPr>
          <p:cNvCxnSpPr/>
          <p:nvPr/>
        </p:nvCxnSpPr>
        <p:spPr>
          <a:xfrm>
            <a:off x="7103183" y="3897283"/>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4556AB43-11D6-44A5-8CCC-8AF4AF0F75BD}"/>
              </a:ext>
            </a:extLst>
          </p:cNvPr>
          <p:cNvCxnSpPr>
            <a:cxnSpLocks/>
          </p:cNvCxnSpPr>
          <p:nvPr/>
        </p:nvCxnSpPr>
        <p:spPr>
          <a:xfrm>
            <a:off x="6987436" y="5721350"/>
            <a:ext cx="480164" cy="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id="{63EDC7F7-5CA2-407A-86E7-DB8A88FB7ADB}"/>
              </a:ext>
            </a:extLst>
          </p:cNvPr>
          <p:cNvSpPr txBox="1"/>
          <p:nvPr/>
        </p:nvSpPr>
        <p:spPr>
          <a:xfrm>
            <a:off x="7687340" y="2754789"/>
            <a:ext cx="4047460" cy="4185761"/>
          </a:xfrm>
          <a:prstGeom prst="rect">
            <a:avLst/>
          </a:prstGeom>
          <a:noFill/>
        </p:spPr>
        <p:txBody>
          <a:bodyPr wrap="square">
            <a:spAutoFit/>
          </a:bodyPr>
          <a:lstStyle/>
          <a:p>
            <a:r>
              <a:rPr lang="de-DE" sz="3200" dirty="0">
                <a:latin typeface="EC Square Sans Pro" panose="020B0506040000020004" pitchFamily="34" charset="0"/>
              </a:rPr>
              <a:t>Resistenz gegen:</a:t>
            </a:r>
          </a:p>
          <a:p>
            <a:endParaRPr lang="en-GB" sz="3200" dirty="0">
              <a:latin typeface="EC Square Sans Pro" panose="020B0506040000020004" pitchFamily="34" charset="0"/>
            </a:endParaRPr>
          </a:p>
          <a:p>
            <a:r>
              <a:rPr lang="de-DE" sz="3200" dirty="0">
                <a:latin typeface="EC Square Sans Pro" panose="020B0506040000020004" pitchFamily="34" charset="0"/>
              </a:rPr>
              <a:t>Ampicillin (AMP)</a:t>
            </a:r>
          </a:p>
          <a:p>
            <a:endParaRPr lang="en-GB" sz="2400" dirty="0">
              <a:latin typeface="EC Square Sans Pro" panose="020B0506040000020004" pitchFamily="34" charset="0"/>
            </a:endParaRPr>
          </a:p>
          <a:p>
            <a:r>
              <a:rPr lang="de-DE" sz="3200" dirty="0" err="1">
                <a:latin typeface="EC Square Sans Pro" panose="020B0506040000020004" pitchFamily="34" charset="0"/>
              </a:rPr>
              <a:t>Cefotaxim</a:t>
            </a:r>
            <a:r>
              <a:rPr lang="de-DE" sz="3200" dirty="0">
                <a:latin typeface="EC Square Sans Pro" panose="020B0506040000020004" pitchFamily="34" charset="0"/>
              </a:rPr>
              <a:t> (CTX)</a:t>
            </a:r>
          </a:p>
          <a:p>
            <a:endParaRPr lang="en-GB" dirty="0">
              <a:latin typeface="EC Square Sans Pro" panose="020B0506040000020004" pitchFamily="34" charset="0"/>
            </a:endParaRPr>
          </a:p>
          <a:p>
            <a:r>
              <a:rPr lang="de-DE" sz="3200" dirty="0">
                <a:latin typeface="EC Square Sans Pro" panose="020B0506040000020004" pitchFamily="34" charset="0"/>
              </a:rPr>
              <a:t>Ciprofloxacin (CIP)</a:t>
            </a:r>
          </a:p>
          <a:p>
            <a:endParaRPr lang="en-GB" sz="2800" dirty="0">
              <a:latin typeface="EC Square Sans Pro" panose="020B0506040000020004" pitchFamily="34" charset="0"/>
            </a:endParaRPr>
          </a:p>
          <a:p>
            <a:r>
              <a:rPr lang="de-DE" sz="3200" dirty="0">
                <a:latin typeface="EC Square Sans Pro" panose="020B0506040000020004" pitchFamily="34" charset="0"/>
              </a:rPr>
              <a:t>Tetracyclin (TET)</a:t>
            </a:r>
          </a:p>
        </p:txBody>
      </p:sp>
      <p:sp>
        <p:nvSpPr>
          <p:cNvPr id="36" name="Rectángulo 35">
            <a:extLst>
              <a:ext uri="{FF2B5EF4-FFF2-40B4-BE49-F238E27FC236}">
                <a16:creationId xmlns:a16="http://schemas.microsoft.com/office/drawing/2014/main" id="{DCB2D1E1-4A0B-4550-8390-93E46C707E93}"/>
              </a:ext>
            </a:extLst>
          </p:cNvPr>
          <p:cNvSpPr/>
          <p:nvPr/>
        </p:nvSpPr>
        <p:spPr>
          <a:xfrm>
            <a:off x="4343400" y="583829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ángulo 36">
            <a:extLst>
              <a:ext uri="{FF2B5EF4-FFF2-40B4-BE49-F238E27FC236}">
                <a16:creationId xmlns:a16="http://schemas.microsoft.com/office/drawing/2014/main" id="{9ACFE1DB-F97D-41CC-A5E0-4B7C1D478ED7}"/>
              </a:ext>
            </a:extLst>
          </p:cNvPr>
          <p:cNvSpPr/>
          <p:nvPr/>
        </p:nvSpPr>
        <p:spPr>
          <a:xfrm>
            <a:off x="466725" y="9974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Marcador de texto 1">
            <a:extLst>
              <a:ext uri="{FF2B5EF4-FFF2-40B4-BE49-F238E27FC236}">
                <a16:creationId xmlns:a16="http://schemas.microsoft.com/office/drawing/2014/main" id="{2C162787-737E-4910-BB3F-5D2442DB82D2}"/>
              </a:ext>
            </a:extLst>
          </p:cNvPr>
          <p:cNvSpPr>
            <a:spLocks noGrp="1"/>
          </p:cNvSpPr>
          <p:nvPr>
            <p:ph type="body" sz="quarter" idx="10"/>
          </p:nvPr>
        </p:nvSpPr>
        <p:spPr>
          <a:xfrm>
            <a:off x="6693941" y="615950"/>
            <a:ext cx="3440659" cy="685800"/>
          </a:xfrm>
          <a:solidFill>
            <a:schemeClr val="bg1"/>
          </a:solidFill>
        </p:spPr>
        <p:txBody>
          <a:bodyPr>
            <a:normAutofit/>
          </a:bodyPr>
          <a:lstStyle/>
          <a:p>
            <a:pPr marL="0" indent="0">
              <a:buNone/>
            </a:pPr>
            <a:r>
              <a:rPr lang="de-DE" sz="4000" b="1">
                <a:latin typeface="EC Square Sans Pro" panose="020B0506040000020004" pitchFamily="34" charset="0"/>
                <a:cs typeface="+mn-cs"/>
              </a:rPr>
              <a:t>Erfolge</a:t>
            </a:r>
          </a:p>
        </p:txBody>
      </p:sp>
      <p:pic>
        <p:nvPicPr>
          <p:cNvPr id="39" name="Picture 2" descr="Silhouette of a pig Royalty Free Vector Image - VectorStock">
            <a:extLst>
              <a:ext uri="{FF2B5EF4-FFF2-40B4-BE49-F238E27FC236}">
                <a16:creationId xmlns:a16="http://schemas.microsoft.com/office/drawing/2014/main" id="{EBF0B977-D2E8-488C-A7E6-CD93C1D140E0}"/>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844" t="18131" r="2411" b="24735"/>
          <a:stretch/>
        </p:blipFill>
        <p:spPr bwMode="auto">
          <a:xfrm flipH="1">
            <a:off x="5974908" y="2368550"/>
            <a:ext cx="578291"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244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graph of different types of data&#10;&#10;Description automatically generated with medium confidence">
            <a:extLst>
              <a:ext uri="{FF2B5EF4-FFF2-40B4-BE49-F238E27FC236}">
                <a16:creationId xmlns:a16="http://schemas.microsoft.com/office/drawing/2014/main" id="{CF93F44A-07CC-E946-F81A-612C5B2D3A4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0651" y="2978150"/>
            <a:ext cx="4530949" cy="3807635"/>
          </a:xfrm>
          <a:prstGeom prst="rect">
            <a:avLst/>
          </a:prstGeom>
        </p:spPr>
      </p:pic>
      <p:pic>
        <p:nvPicPr>
          <p:cNvPr id="5" name="Picture 4" descr="A graph of different types of data&#10;&#10;Description automatically generated with medium confidence">
            <a:extLst>
              <a:ext uri="{FF2B5EF4-FFF2-40B4-BE49-F238E27FC236}">
                <a16:creationId xmlns:a16="http://schemas.microsoft.com/office/drawing/2014/main" id="{D4203677-1E43-05AE-C1D8-3A832357AFF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44781" y="0"/>
            <a:ext cx="4436819" cy="2848328"/>
          </a:xfrm>
          <a:prstGeom prst="rect">
            <a:avLst/>
          </a:prstGeom>
        </p:spPr>
      </p:pic>
      <p:sp>
        <p:nvSpPr>
          <p:cNvPr id="7" name="Rectángulo 6">
            <a:extLst>
              <a:ext uri="{FF2B5EF4-FFF2-40B4-BE49-F238E27FC236}">
                <a16:creationId xmlns:a16="http://schemas.microsoft.com/office/drawing/2014/main" id="{987E8B90-0636-4775-A4B6-54F8D0D1394F}"/>
              </a:ext>
            </a:extLst>
          </p:cNvPr>
          <p:cNvSpPr/>
          <p:nvPr/>
        </p:nvSpPr>
        <p:spPr>
          <a:xfrm>
            <a:off x="4114800" y="5797550"/>
            <a:ext cx="1371600" cy="93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ángulo 7">
            <a:extLst>
              <a:ext uri="{FF2B5EF4-FFF2-40B4-BE49-F238E27FC236}">
                <a16:creationId xmlns:a16="http://schemas.microsoft.com/office/drawing/2014/main" id="{AD45A128-5E65-418F-930D-D2507A9F25E5}"/>
              </a:ext>
            </a:extLst>
          </p:cNvPr>
          <p:cNvSpPr/>
          <p:nvPr/>
        </p:nvSpPr>
        <p:spPr>
          <a:xfrm>
            <a:off x="2971800" y="575574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F47A1701-2789-4212-AA97-C4DE1A2FD870}"/>
              </a:ext>
            </a:extLst>
          </p:cNvPr>
          <p:cNvSpPr txBox="1"/>
          <p:nvPr/>
        </p:nvSpPr>
        <p:spPr>
          <a:xfrm>
            <a:off x="6705600" y="1256090"/>
            <a:ext cx="5181600" cy="1323439"/>
          </a:xfrm>
          <a:prstGeom prst="rect">
            <a:avLst/>
          </a:prstGeom>
          <a:solidFill>
            <a:schemeClr val="bg1"/>
          </a:solidFill>
        </p:spPr>
        <p:txBody>
          <a:bodyPr wrap="square" rtlCol="0">
            <a:spAutoFit/>
          </a:bodyPr>
          <a:lstStyle/>
          <a:p>
            <a:r>
              <a:rPr lang="de-DE" sz="2000" i="1" dirty="0">
                <a:latin typeface="EC Square Sans Pro" panose="020B0506040000020004" pitchFamily="34" charset="0"/>
              </a:rPr>
              <a:t>Beispiel 2</a:t>
            </a:r>
            <a:r>
              <a:rPr lang="de-DE" sz="2000" dirty="0">
                <a:latin typeface="EC Square Sans Pro" panose="020B0506040000020004" pitchFamily="34" charset="0"/>
              </a:rPr>
              <a:t> </a:t>
            </a:r>
          </a:p>
          <a:p>
            <a:r>
              <a:rPr lang="de-DE" sz="2000" dirty="0">
                <a:latin typeface="EC Square Sans Pro" panose="020B0506040000020004" pitchFamily="34" charset="0"/>
              </a:rPr>
              <a:t>Trends bei der </a:t>
            </a:r>
            <a:r>
              <a:rPr lang="de-DE" sz="2000" b="1" dirty="0">
                <a:latin typeface="EC Square Sans Pro" panose="020B0506040000020004" pitchFamily="34" charset="0"/>
              </a:rPr>
              <a:t>Resistenz</a:t>
            </a:r>
            <a:r>
              <a:rPr lang="de-DE" sz="2000" dirty="0">
                <a:latin typeface="EC Square Sans Pro" panose="020B0506040000020004" pitchFamily="34" charset="0"/>
              </a:rPr>
              <a:t> gegen ausgewählte </a:t>
            </a:r>
            <a:r>
              <a:rPr lang="de-DE" sz="2000" b="1" dirty="0">
                <a:latin typeface="EC Square Sans Pro" panose="020B0506040000020004" pitchFamily="34" charset="0"/>
              </a:rPr>
              <a:t>antimikrobielle Mittel</a:t>
            </a:r>
            <a:r>
              <a:rPr lang="de-DE" sz="2000" dirty="0">
                <a:latin typeface="EC Square Sans Pro" panose="020B0506040000020004" pitchFamily="34" charset="0"/>
              </a:rPr>
              <a:t> in </a:t>
            </a:r>
            <a:r>
              <a:rPr lang="de-DE" sz="2000" i="1" dirty="0">
                <a:latin typeface="EC Square Sans Pro" panose="020B0506040000020004" pitchFamily="34" charset="0"/>
              </a:rPr>
              <a:t>E. coli</a:t>
            </a:r>
            <a:r>
              <a:rPr lang="de-DE" sz="2000" dirty="0">
                <a:latin typeface="EC Square Sans Pro" panose="020B0506040000020004" pitchFamily="34" charset="0"/>
              </a:rPr>
              <a:t>-Indikatoren von </a:t>
            </a:r>
            <a:r>
              <a:rPr lang="de-DE" sz="2000" b="1" dirty="0">
                <a:latin typeface="EC Square Sans Pro" panose="020B0506040000020004" pitchFamily="34" charset="0"/>
              </a:rPr>
              <a:t>Masthähnchen</a:t>
            </a:r>
            <a:r>
              <a:rPr lang="de-DE" sz="2000" dirty="0">
                <a:latin typeface="EC Square Sans Pro" panose="020B0506040000020004" pitchFamily="34" charset="0"/>
              </a:rPr>
              <a:t>, 2009–2021</a:t>
            </a:r>
          </a:p>
        </p:txBody>
      </p:sp>
      <p:sp>
        <p:nvSpPr>
          <p:cNvPr id="10" name="Flecha: a la derecha 9">
            <a:extLst>
              <a:ext uri="{FF2B5EF4-FFF2-40B4-BE49-F238E27FC236}">
                <a16:creationId xmlns:a16="http://schemas.microsoft.com/office/drawing/2014/main" id="{DC06A3C1-7751-4FDF-AABF-B232759E36CD}"/>
              </a:ext>
            </a:extLst>
          </p:cNvPr>
          <p:cNvSpPr/>
          <p:nvPr/>
        </p:nvSpPr>
        <p:spPr>
          <a:xfrm>
            <a:off x="4788941" y="6126820"/>
            <a:ext cx="836117" cy="38100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ángulo 10">
            <a:extLst>
              <a:ext uri="{FF2B5EF4-FFF2-40B4-BE49-F238E27FC236}">
                <a16:creationId xmlns:a16="http://schemas.microsoft.com/office/drawing/2014/main" id="{4E2FBD77-7D5E-4A23-A218-63328DC08C75}"/>
              </a:ext>
            </a:extLst>
          </p:cNvPr>
          <p:cNvSpPr/>
          <p:nvPr/>
        </p:nvSpPr>
        <p:spPr>
          <a:xfrm>
            <a:off x="6803360" y="3740150"/>
            <a:ext cx="836116" cy="8069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ángulo 11">
            <a:extLst>
              <a:ext uri="{FF2B5EF4-FFF2-40B4-BE49-F238E27FC236}">
                <a16:creationId xmlns:a16="http://schemas.microsoft.com/office/drawing/2014/main" id="{4C123E22-4D64-430F-A482-9C24E3741219}"/>
              </a:ext>
            </a:extLst>
          </p:cNvPr>
          <p:cNvSpPr/>
          <p:nvPr/>
        </p:nvSpPr>
        <p:spPr>
          <a:xfrm>
            <a:off x="6803360" y="4502150"/>
            <a:ext cx="836116" cy="80697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ángulo 12">
            <a:extLst>
              <a:ext uri="{FF2B5EF4-FFF2-40B4-BE49-F238E27FC236}">
                <a16:creationId xmlns:a16="http://schemas.microsoft.com/office/drawing/2014/main" id="{08F299C5-2809-4B40-A0C8-524CB94E8227}"/>
              </a:ext>
            </a:extLst>
          </p:cNvPr>
          <p:cNvSpPr/>
          <p:nvPr/>
        </p:nvSpPr>
        <p:spPr>
          <a:xfrm>
            <a:off x="6803360" y="5295374"/>
            <a:ext cx="836116" cy="806976"/>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ángulo 13">
            <a:extLst>
              <a:ext uri="{FF2B5EF4-FFF2-40B4-BE49-F238E27FC236}">
                <a16:creationId xmlns:a16="http://schemas.microsoft.com/office/drawing/2014/main" id="{F76FD2DC-3CBF-4B07-99C2-A30BBEE4494A}"/>
              </a:ext>
            </a:extLst>
          </p:cNvPr>
          <p:cNvSpPr/>
          <p:nvPr/>
        </p:nvSpPr>
        <p:spPr>
          <a:xfrm>
            <a:off x="6803360" y="6063724"/>
            <a:ext cx="836116" cy="80697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Conector recto de flecha 14">
            <a:extLst>
              <a:ext uri="{FF2B5EF4-FFF2-40B4-BE49-F238E27FC236}">
                <a16:creationId xmlns:a16="http://schemas.microsoft.com/office/drawing/2014/main" id="{6D7C9DC3-72B3-44A6-82B1-A5EFA5F9FB11}"/>
              </a:ext>
            </a:extLst>
          </p:cNvPr>
          <p:cNvCxnSpPr/>
          <p:nvPr/>
        </p:nvCxnSpPr>
        <p:spPr>
          <a:xfrm>
            <a:off x="7069018" y="6264275"/>
            <a:ext cx="304800" cy="381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97D5DA4F-F1EA-44CE-AFAF-A2E101931F52}"/>
              </a:ext>
            </a:extLst>
          </p:cNvPr>
          <p:cNvCxnSpPr/>
          <p:nvPr/>
        </p:nvCxnSpPr>
        <p:spPr>
          <a:xfrm>
            <a:off x="7076836" y="4717787"/>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39C5B4B0-39CD-4052-BD71-E4F55FFB73F0}"/>
              </a:ext>
            </a:extLst>
          </p:cNvPr>
          <p:cNvCxnSpPr/>
          <p:nvPr/>
        </p:nvCxnSpPr>
        <p:spPr>
          <a:xfrm>
            <a:off x="7103183" y="3879061"/>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1467A030-21BF-4F9A-97FB-18DBAEA7E9B1}"/>
              </a:ext>
            </a:extLst>
          </p:cNvPr>
          <p:cNvSpPr txBox="1"/>
          <p:nvPr/>
        </p:nvSpPr>
        <p:spPr>
          <a:xfrm>
            <a:off x="7687340" y="3156387"/>
            <a:ext cx="4047460" cy="3631763"/>
          </a:xfrm>
          <a:prstGeom prst="rect">
            <a:avLst/>
          </a:prstGeom>
          <a:noFill/>
        </p:spPr>
        <p:txBody>
          <a:bodyPr wrap="square">
            <a:spAutoFit/>
          </a:bodyPr>
          <a:lstStyle/>
          <a:p>
            <a:r>
              <a:rPr lang="de-DE" sz="3200">
                <a:latin typeface="EC Square Sans Pro" panose="020B0506040000020004" pitchFamily="34" charset="0"/>
              </a:rPr>
              <a:t>Resistenz gegen: Ampicillin (AMP)</a:t>
            </a:r>
          </a:p>
          <a:p>
            <a:endParaRPr lang="en-GB" sz="2400" dirty="0">
              <a:latin typeface="EC Square Sans Pro" panose="020B0506040000020004" pitchFamily="34" charset="0"/>
            </a:endParaRPr>
          </a:p>
          <a:p>
            <a:r>
              <a:rPr lang="de-DE" sz="3200">
                <a:latin typeface="EC Square Sans Pro" panose="020B0506040000020004" pitchFamily="34" charset="0"/>
              </a:rPr>
              <a:t>Cefotaxim (CTX)</a:t>
            </a:r>
          </a:p>
          <a:p>
            <a:endParaRPr lang="en-GB" dirty="0">
              <a:latin typeface="EC Square Sans Pro" panose="020B0506040000020004" pitchFamily="34" charset="0"/>
            </a:endParaRPr>
          </a:p>
          <a:p>
            <a:r>
              <a:rPr lang="de-DE" sz="3200">
                <a:latin typeface="EC Square Sans Pro" panose="020B0506040000020004" pitchFamily="34" charset="0"/>
              </a:rPr>
              <a:t>Ciprofloxacin (CIP)</a:t>
            </a:r>
          </a:p>
          <a:p>
            <a:endParaRPr lang="en-GB" sz="2800" dirty="0">
              <a:latin typeface="EC Square Sans Pro" panose="020B0506040000020004" pitchFamily="34" charset="0"/>
            </a:endParaRPr>
          </a:p>
          <a:p>
            <a:r>
              <a:rPr lang="de-DE" sz="3200">
                <a:latin typeface="EC Square Sans Pro" panose="020B0506040000020004" pitchFamily="34" charset="0"/>
              </a:rPr>
              <a:t>Tetracyclin (TET)</a:t>
            </a:r>
          </a:p>
        </p:txBody>
      </p:sp>
      <p:cxnSp>
        <p:nvCxnSpPr>
          <p:cNvPr id="20" name="Conector recto de flecha 19">
            <a:extLst>
              <a:ext uri="{FF2B5EF4-FFF2-40B4-BE49-F238E27FC236}">
                <a16:creationId xmlns:a16="http://schemas.microsoft.com/office/drawing/2014/main" id="{29579818-B6C6-4601-BFC5-717813140962}"/>
              </a:ext>
            </a:extLst>
          </p:cNvPr>
          <p:cNvCxnSpPr/>
          <p:nvPr/>
        </p:nvCxnSpPr>
        <p:spPr>
          <a:xfrm>
            <a:off x="7086600" y="5492750"/>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m3d="http://schemas.microsoft.com/office/drawing/2017/model3d" Requires="am3d">
          <p:graphicFrame>
            <p:nvGraphicFramePr>
              <p:cNvPr id="23" name="Modelo 3D 22" descr="Trofeo">
                <a:extLst>
                  <a:ext uri="{FF2B5EF4-FFF2-40B4-BE49-F238E27FC236}">
                    <a16:creationId xmlns:a16="http://schemas.microsoft.com/office/drawing/2014/main" id="{4461AB61-83CC-49C0-AA43-1D36F0CAC5C9}"/>
                  </a:ext>
                </a:extLst>
              </p:cNvPr>
              <p:cNvGraphicFramePr>
                <a:graphicFrameLocks noChangeAspect="1"/>
              </p:cNvGraphicFramePr>
              <p:nvPr/>
            </p:nvGraphicFramePr>
            <p:xfrm>
              <a:off x="10578528" y="4178373"/>
              <a:ext cx="1562012" cy="1314375"/>
            </p:xfrm>
            <a:graphic>
              <a:graphicData uri="http://schemas.microsoft.com/office/drawing/2017/model3d">
                <am3d:model3d r:embed="rId5">
                  <am3d:spPr>
                    <a:xfrm>
                      <a:off x="0" y="0"/>
                      <a:ext cx="1562012" cy="1314375"/>
                    </a:xfrm>
                    <a:prstGeom prst="rect">
                      <a:avLst/>
                    </a:prstGeom>
                  </am3d:spPr>
                  <am3d:camera>
                    <am3d:pos x="0" y="0" z="66204656"/>
                    <am3d:up dx="0" dy="36000000" dz="0"/>
                    <am3d:lookAt x="0" y="0" z="0"/>
                    <am3d:perspective fov="2700000"/>
                  </am3d:camera>
                  <am3d:trans>
                    <am3d:meterPerModelUnit n="15605533" d="1000000"/>
                    <am3d:preTrans dx="0" dy="-14889060" dz="-6"/>
                    <am3d:scale>
                      <am3d:sx n="1000000" d="1000000"/>
                      <am3d:sy n="1000000" d="1000000"/>
                      <am3d:sz n="1000000" d="1000000"/>
                    </am3d:scale>
                    <am3d:rot ax="1528524" ay="-1755866" az="-786652"/>
                    <am3d:postTrans dx="0" dy="0" dz="0"/>
                  </am3d:trans>
                  <am3d:raster rName="Office3DRenderer" rVer="16.0.8326">
                    <am3d:blip r:embed="rId6"/>
                  </am3d:raster>
                  <am3d:objViewport viewportSz="201918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3" name="Modelo 3D 22" descr="Trofeo">
                <a:extLst>
                  <a:ext uri="{FF2B5EF4-FFF2-40B4-BE49-F238E27FC236}">
                    <a16:creationId xmlns:a16="http://schemas.microsoft.com/office/drawing/2014/main" id="{4461AB61-83CC-49C0-AA43-1D36F0CAC5C9}"/>
                  </a:ext>
                </a:extLst>
              </p:cNvPr>
              <p:cNvPicPr>
                <a:picLocks noGrp="1" noRot="1" noChangeAspect="1" noMove="1" noResize="1" noEditPoints="1" noAdjustHandles="1" noChangeArrowheads="1" noChangeShapeType="1" noCrop="1"/>
              </p:cNvPicPr>
              <p:nvPr/>
            </p:nvPicPr>
            <p:blipFill>
              <a:blip r:embed="rId6"/>
              <a:stretch>
                <a:fillRect/>
              </a:stretch>
            </p:blipFill>
            <p:spPr>
              <a:xfrm>
                <a:off x="10578528" y="4178373"/>
                <a:ext cx="1562012" cy="1314375"/>
              </a:xfrm>
              <a:prstGeom prst="rect">
                <a:avLst/>
              </a:prstGeom>
            </p:spPr>
          </p:pic>
        </mc:Fallback>
      </mc:AlternateContent>
      <p:sp>
        <p:nvSpPr>
          <p:cNvPr id="25" name="Marcador de texto 1">
            <a:extLst>
              <a:ext uri="{FF2B5EF4-FFF2-40B4-BE49-F238E27FC236}">
                <a16:creationId xmlns:a16="http://schemas.microsoft.com/office/drawing/2014/main" id="{6A2DD187-12BE-40DF-81C2-5807CC2D34D1}"/>
              </a:ext>
            </a:extLst>
          </p:cNvPr>
          <p:cNvSpPr>
            <a:spLocks noGrp="1"/>
          </p:cNvSpPr>
          <p:nvPr>
            <p:ph type="body" sz="quarter" idx="10"/>
          </p:nvPr>
        </p:nvSpPr>
        <p:spPr>
          <a:xfrm>
            <a:off x="6693941" y="615950"/>
            <a:ext cx="3440659" cy="685800"/>
          </a:xfrm>
          <a:solidFill>
            <a:schemeClr val="bg1"/>
          </a:solidFill>
        </p:spPr>
        <p:txBody>
          <a:bodyPr>
            <a:normAutofit/>
          </a:bodyPr>
          <a:lstStyle/>
          <a:p>
            <a:pPr marL="0" indent="0">
              <a:buNone/>
            </a:pPr>
            <a:r>
              <a:rPr lang="de-DE" sz="4000" b="1">
                <a:latin typeface="EC Square Sans Pro" panose="020B0506040000020004" pitchFamily="34" charset="0"/>
                <a:cs typeface="+mn-cs"/>
              </a:rPr>
              <a:t>Erfolge</a:t>
            </a:r>
          </a:p>
        </p:txBody>
      </p:sp>
      <p:pic>
        <p:nvPicPr>
          <p:cNvPr id="26" name="Picture 6" descr="Chicken Icon Vector Art, Icons, and Graphics for Free Download">
            <a:extLst>
              <a:ext uri="{FF2B5EF4-FFF2-40B4-BE49-F238E27FC236}">
                <a16:creationId xmlns:a16="http://schemas.microsoft.com/office/drawing/2014/main" id="{02ED8444-E89A-49A1-A18E-E9BACB0DC846}"/>
              </a:ext>
            </a:extLst>
          </p:cNvPr>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l="24649" t="19410" r="24531" b="22786"/>
          <a:stretch/>
        </p:blipFill>
        <p:spPr bwMode="auto">
          <a:xfrm>
            <a:off x="6146866" y="2292350"/>
            <a:ext cx="368603" cy="4192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Rectángulo 21">
            <a:extLst>
              <a:ext uri="{FF2B5EF4-FFF2-40B4-BE49-F238E27FC236}">
                <a16:creationId xmlns:a16="http://schemas.microsoft.com/office/drawing/2014/main" id="{611BE222-C18A-4132-B90F-CA64B56986C3}"/>
              </a:ext>
            </a:extLst>
          </p:cNvPr>
          <p:cNvSpPr/>
          <p:nvPr/>
        </p:nvSpPr>
        <p:spPr>
          <a:xfrm>
            <a:off x="743451" y="-4661"/>
            <a:ext cx="1301749"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31844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34">
            <a:extLst>
              <a:ext uri="{FF2B5EF4-FFF2-40B4-BE49-F238E27FC236}">
                <a16:creationId xmlns:a16="http://schemas.microsoft.com/office/drawing/2014/main" id="{F14716CD-A60B-44E0-B79E-19772F5B96B3}"/>
              </a:ext>
            </a:extLst>
          </p:cNvPr>
          <p:cNvSpPr>
            <a:spLocks noGrp="1"/>
          </p:cNvSpPr>
          <p:nvPr>
            <p:ph type="body" sz="quarter" idx="4294967295"/>
          </p:nvPr>
        </p:nvSpPr>
        <p:spPr>
          <a:xfrm>
            <a:off x="3571875" y="2057400"/>
            <a:ext cx="3487738" cy="781050"/>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de-DE" noProof="0"/>
              <a:t>Vielen Dank!</a:t>
            </a:r>
          </a:p>
        </p:txBody>
      </p:sp>
    </p:spTree>
    <p:extLst>
      <p:ext uri="{BB962C8B-B14F-4D97-AF65-F5344CB8AC3E}">
        <p14:creationId xmlns:p14="http://schemas.microsoft.com/office/powerpoint/2010/main" val="3253062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6C65370-E0CC-42A0-A0F4-3B48429C8E31}"/>
              </a:ext>
            </a:extLst>
          </p:cNvPr>
          <p:cNvSpPr txBox="1"/>
          <p:nvPr/>
        </p:nvSpPr>
        <p:spPr>
          <a:xfrm>
            <a:off x="0" y="1149349"/>
            <a:ext cx="5486400" cy="584775"/>
          </a:xfrm>
          <a:prstGeom prst="rect">
            <a:avLst/>
          </a:prstGeom>
          <a:solidFill>
            <a:srgbClr val="003399"/>
          </a:solidFill>
        </p:spPr>
        <p:txBody>
          <a:bodyPr wrap="square">
            <a:spAutoFit/>
          </a:bodyPr>
          <a:lstStyle/>
          <a:p>
            <a:pPr algn="ctr"/>
            <a:r>
              <a:rPr lang="de-DE" sz="3200" dirty="0">
                <a:solidFill>
                  <a:schemeClr val="bg1"/>
                </a:solidFill>
                <a:latin typeface="EC Square Sans Pro" panose="020B0506040000020004" pitchFamily="34" charset="0"/>
              </a:rPr>
              <a:t>Eine globale Bedrohung</a:t>
            </a:r>
          </a:p>
        </p:txBody>
      </p:sp>
      <p:sp>
        <p:nvSpPr>
          <p:cNvPr id="5" name="CuadroTexto 4">
            <a:extLst>
              <a:ext uri="{FF2B5EF4-FFF2-40B4-BE49-F238E27FC236}">
                <a16:creationId xmlns:a16="http://schemas.microsoft.com/office/drawing/2014/main" id="{C5127275-2F9B-44C4-BB3A-46D089D33F07}"/>
              </a:ext>
            </a:extLst>
          </p:cNvPr>
          <p:cNvSpPr txBox="1"/>
          <p:nvPr/>
        </p:nvSpPr>
        <p:spPr>
          <a:xfrm>
            <a:off x="6705600" y="1149349"/>
            <a:ext cx="5486400" cy="584775"/>
          </a:xfrm>
          <a:prstGeom prst="rect">
            <a:avLst/>
          </a:prstGeom>
          <a:solidFill>
            <a:srgbClr val="003399"/>
          </a:solidFill>
        </p:spPr>
        <p:txBody>
          <a:bodyPr wrap="square">
            <a:spAutoFit/>
          </a:bodyPr>
          <a:lstStyle/>
          <a:p>
            <a:pPr algn="ctr"/>
            <a:r>
              <a:rPr lang="de-DE" sz="3200" dirty="0">
                <a:solidFill>
                  <a:schemeClr val="bg1"/>
                </a:solidFill>
                <a:latin typeface="EC Square Sans Pro" panose="020B0506040000020004" pitchFamily="34" charset="0"/>
              </a:rPr>
              <a:t>Wirtschaftliche Auswirkungen</a:t>
            </a:r>
          </a:p>
        </p:txBody>
      </p:sp>
      <p:sp>
        <p:nvSpPr>
          <p:cNvPr id="7" name="Marcador de texto 1">
            <a:extLst>
              <a:ext uri="{FF2B5EF4-FFF2-40B4-BE49-F238E27FC236}">
                <a16:creationId xmlns:a16="http://schemas.microsoft.com/office/drawing/2014/main" id="{1D42911C-E294-4D6A-BF59-85F8CBB21A2D}"/>
              </a:ext>
            </a:extLst>
          </p:cNvPr>
          <p:cNvSpPr>
            <a:spLocks noGrp="1"/>
          </p:cNvSpPr>
          <p:nvPr>
            <p:ph type="body" sz="quarter" idx="10"/>
          </p:nvPr>
        </p:nvSpPr>
        <p:spPr>
          <a:xfrm>
            <a:off x="762000" y="311150"/>
            <a:ext cx="9462631" cy="476730"/>
          </a:xfrm>
        </p:spPr>
        <p:txBody>
          <a:bodyPr/>
          <a:lstStyle/>
          <a:p>
            <a:pPr marL="0" indent="0">
              <a:buNone/>
            </a:pPr>
            <a:r>
              <a:rPr lang="de-DE" sz="2800">
                <a:latin typeface="EC Square Sans Pro" panose="020B0506040000020004" pitchFamily="34" charset="0"/>
              </a:rPr>
              <a:t>Antibiotikaresistenz</a:t>
            </a:r>
          </a:p>
        </p:txBody>
      </p:sp>
      <p:sp>
        <p:nvSpPr>
          <p:cNvPr id="11" name="CuadroTexto 10">
            <a:extLst>
              <a:ext uri="{FF2B5EF4-FFF2-40B4-BE49-F238E27FC236}">
                <a16:creationId xmlns:a16="http://schemas.microsoft.com/office/drawing/2014/main" id="{411B092D-8A8C-41EC-A18A-7439F8EB7891}"/>
              </a:ext>
            </a:extLst>
          </p:cNvPr>
          <p:cNvSpPr txBox="1"/>
          <p:nvPr/>
        </p:nvSpPr>
        <p:spPr>
          <a:xfrm>
            <a:off x="6705600" y="2238132"/>
            <a:ext cx="5410200" cy="1477328"/>
          </a:xfrm>
          <a:prstGeom prst="rect">
            <a:avLst/>
          </a:prstGeom>
          <a:noFill/>
        </p:spPr>
        <p:txBody>
          <a:bodyPr wrap="square">
            <a:spAutoFit/>
          </a:bodyPr>
          <a:lstStyle/>
          <a:p>
            <a:pPr algn="l"/>
            <a:r>
              <a:rPr lang="de-DE" b="0" i="0" dirty="0">
                <a:solidFill>
                  <a:srgbClr val="3F4A52"/>
                </a:solidFill>
                <a:effectLst/>
                <a:latin typeface="EC Square Sans Pro" panose="020B0506040000020004" pitchFamily="34" charset="0"/>
              </a:rPr>
              <a:t>Die geschätzten Kosten von AMR für die Gesundheitssysteme in Europa betragen:</a:t>
            </a:r>
            <a:endParaRPr lang="pl-PL" b="0" i="0" dirty="0">
              <a:solidFill>
                <a:srgbClr val="3F4A52"/>
              </a:solidFill>
              <a:effectLst/>
              <a:latin typeface="EC Square Sans Pro" panose="020B0506040000020004" pitchFamily="34" charset="0"/>
            </a:endParaRPr>
          </a:p>
          <a:p>
            <a:pPr algn="l"/>
            <a:endParaRPr lang="de-DE" b="0" i="0" dirty="0">
              <a:solidFill>
                <a:srgbClr val="3F4A52"/>
              </a:solidFill>
              <a:effectLst/>
              <a:latin typeface="EC Square Sans Pro" panose="020B0506040000020004" pitchFamily="34" charset="0"/>
            </a:endParaRPr>
          </a:p>
          <a:p>
            <a:pPr algn="ctr"/>
            <a:r>
              <a:rPr lang="de-DE" sz="3600" b="1" i="0" dirty="0">
                <a:solidFill>
                  <a:srgbClr val="003399"/>
                </a:solidFill>
                <a:effectLst/>
                <a:latin typeface="EC Square Sans Pro" panose="020B0506040000020004" pitchFamily="34" charset="0"/>
              </a:rPr>
              <a:t>€ 1,1 Milliarden Euro/Jahr </a:t>
            </a:r>
          </a:p>
        </p:txBody>
      </p:sp>
      <p:sp>
        <p:nvSpPr>
          <p:cNvPr id="2" name="CuadroTexto 1">
            <a:extLst>
              <a:ext uri="{FF2B5EF4-FFF2-40B4-BE49-F238E27FC236}">
                <a16:creationId xmlns:a16="http://schemas.microsoft.com/office/drawing/2014/main" id="{9FE28206-005C-40CF-A816-0832E7C273F7}"/>
              </a:ext>
            </a:extLst>
          </p:cNvPr>
          <p:cNvSpPr txBox="1"/>
          <p:nvPr/>
        </p:nvSpPr>
        <p:spPr>
          <a:xfrm>
            <a:off x="0" y="2018651"/>
            <a:ext cx="5257800" cy="646331"/>
          </a:xfrm>
          <a:prstGeom prst="rect">
            <a:avLst/>
          </a:prstGeom>
          <a:noFill/>
        </p:spPr>
        <p:txBody>
          <a:bodyPr wrap="square" rtlCol="0">
            <a:spAutoFit/>
          </a:bodyPr>
          <a:lstStyle/>
          <a:p>
            <a:r>
              <a:rPr lang="de-DE" dirty="0">
                <a:solidFill>
                  <a:srgbClr val="3F4A52"/>
                </a:solidFill>
                <a:latin typeface="EC Square Sans Pro" panose="020B0506040000020004" pitchFamily="34" charset="0"/>
              </a:rPr>
              <a:t>Geschätzte Zahl der durch AMR verursachten Todesfälle im Jahr 2050 im Vergleich zu den derzeitigen häufigen Todesursachen</a:t>
            </a:r>
          </a:p>
        </p:txBody>
      </p:sp>
      <p:pic>
        <p:nvPicPr>
          <p:cNvPr id="8" name="Picture 7">
            <a:extLst>
              <a:ext uri="{FF2B5EF4-FFF2-40B4-BE49-F238E27FC236}">
                <a16:creationId xmlns:a16="http://schemas.microsoft.com/office/drawing/2014/main" id="{90B716D8-9625-1DFF-BDE4-6B34148141A1}"/>
              </a:ext>
            </a:extLst>
          </p:cNvPr>
          <p:cNvPicPr>
            <a:picLocks noChangeAspect="1"/>
          </p:cNvPicPr>
          <p:nvPr/>
        </p:nvPicPr>
        <p:blipFill>
          <a:blip r:embed="rId3"/>
          <a:stretch>
            <a:fillRect/>
          </a:stretch>
        </p:blipFill>
        <p:spPr>
          <a:xfrm>
            <a:off x="6934200" y="4121149"/>
            <a:ext cx="2136461" cy="26247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59FA4421-ED24-D424-07D1-6E4AE6C01B9A}"/>
              </a:ext>
            </a:extLst>
          </p:cNvPr>
          <p:cNvSpPr txBox="1"/>
          <p:nvPr/>
        </p:nvSpPr>
        <p:spPr>
          <a:xfrm>
            <a:off x="9296400" y="4218281"/>
            <a:ext cx="2590800" cy="2123658"/>
          </a:xfrm>
          <a:prstGeom prst="rect">
            <a:avLst/>
          </a:prstGeom>
          <a:noFill/>
        </p:spPr>
        <p:txBody>
          <a:bodyPr wrap="square" rtlCol="0">
            <a:spAutoFit/>
          </a:bodyPr>
          <a:lstStyle/>
          <a:p>
            <a:r>
              <a:rPr lang="de-DE" sz="2800" b="1"/>
              <a:t>Neuer Bericht 2023: </a:t>
            </a:r>
          </a:p>
          <a:p>
            <a:endParaRPr lang="en-US" sz="2800" b="1" dirty="0"/>
          </a:p>
          <a:p>
            <a:r>
              <a:rPr lang="de-DE" sz="4800" b="1">
                <a:solidFill>
                  <a:srgbClr val="003399"/>
                </a:solidFill>
                <a:latin typeface="EC Square Sans Pro" panose="020B0506040000020004" pitchFamily="34" charset="0"/>
              </a:rPr>
              <a:t>$$ ↑↑</a:t>
            </a:r>
          </a:p>
        </p:txBody>
      </p:sp>
      <p:pic>
        <p:nvPicPr>
          <p:cNvPr id="10" name="Picture 9" descr="A diagram with numbers and a circle&#10;&#10;Description automatically generated with medium confidence">
            <a:extLst>
              <a:ext uri="{FF2B5EF4-FFF2-40B4-BE49-F238E27FC236}">
                <a16:creationId xmlns:a16="http://schemas.microsoft.com/office/drawing/2014/main" id="{A783592D-317B-5B4C-A1B8-ED541CCFAE2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8600" y="2898902"/>
            <a:ext cx="4657344" cy="3889248"/>
          </a:xfrm>
          <a:prstGeom prst="rect">
            <a:avLst/>
          </a:prstGeom>
        </p:spPr>
      </p:pic>
    </p:spTree>
    <p:extLst>
      <p:ext uri="{BB962C8B-B14F-4D97-AF65-F5344CB8AC3E}">
        <p14:creationId xmlns:p14="http://schemas.microsoft.com/office/powerpoint/2010/main" val="3824595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63E4619-3C8A-44F4-B178-A8DFC4BE6BB0}"/>
              </a:ext>
            </a:extLst>
          </p:cNvPr>
          <p:cNvSpPr txBox="1"/>
          <p:nvPr/>
        </p:nvSpPr>
        <p:spPr>
          <a:xfrm>
            <a:off x="323517" y="3954843"/>
            <a:ext cx="2772586" cy="2308324"/>
          </a:xfrm>
          <a:prstGeom prst="rect">
            <a:avLst/>
          </a:prstGeom>
          <a:noFill/>
        </p:spPr>
        <p:txBody>
          <a:bodyPr wrap="square" rtlCol="0">
            <a:spAutoFit/>
          </a:bodyPr>
          <a:lstStyle/>
          <a:p>
            <a:r>
              <a:rPr lang="de-DE" sz="2400" dirty="0">
                <a:latin typeface="EC Square Sans Pro" panose="020B0506040000020004" pitchFamily="34" charset="0"/>
              </a:rPr>
              <a:t>Einsatz, Übergebrauch und </a:t>
            </a:r>
            <a:r>
              <a:rPr lang="de-DE" sz="2400" dirty="0" err="1">
                <a:latin typeface="EC Square Sans Pro" panose="020B0506040000020004" pitchFamily="34" charset="0"/>
              </a:rPr>
              <a:t>Missbrauch</a:t>
            </a:r>
            <a:r>
              <a:rPr lang="de-DE" sz="2400" dirty="0">
                <a:latin typeface="EC Square Sans Pro" panose="020B0506040000020004" pitchFamily="34" charset="0"/>
              </a:rPr>
              <a:t> </a:t>
            </a:r>
            <a:r>
              <a:rPr lang="de-DE" sz="2400" dirty="0">
                <a:solidFill>
                  <a:schemeClr val="tx1"/>
                </a:solidFill>
                <a:latin typeface="EC Square Sans Pro" panose="020B0506040000020004" pitchFamily="34" charset="0"/>
              </a:rPr>
              <a:t>von antimikrobiellen Mitteln</a:t>
            </a:r>
          </a:p>
          <a:p>
            <a:endParaRPr lang="en-GB" sz="2400" dirty="0">
              <a:latin typeface="EC Square Sans Pro" panose="020B0506040000020004" pitchFamily="34" charset="0"/>
            </a:endParaRPr>
          </a:p>
        </p:txBody>
      </p:sp>
      <p:sp>
        <p:nvSpPr>
          <p:cNvPr id="7" name="CuadroTexto 6">
            <a:extLst>
              <a:ext uri="{FF2B5EF4-FFF2-40B4-BE49-F238E27FC236}">
                <a16:creationId xmlns:a16="http://schemas.microsoft.com/office/drawing/2014/main" id="{36CCC8AE-EAB6-40DE-A44C-68C21EE7D592}"/>
              </a:ext>
            </a:extLst>
          </p:cNvPr>
          <p:cNvSpPr txBox="1"/>
          <p:nvPr/>
        </p:nvSpPr>
        <p:spPr>
          <a:xfrm>
            <a:off x="3870748" y="3943177"/>
            <a:ext cx="1905000" cy="1200329"/>
          </a:xfrm>
          <a:prstGeom prst="rect">
            <a:avLst/>
          </a:prstGeom>
          <a:noFill/>
        </p:spPr>
        <p:txBody>
          <a:bodyPr wrap="square" rtlCol="0">
            <a:spAutoFit/>
          </a:bodyPr>
          <a:lstStyle/>
          <a:p>
            <a:r>
              <a:rPr lang="de-DE" sz="2400" dirty="0">
                <a:latin typeface="EC Square Sans Pro" panose="020B0506040000020004" pitchFamily="34" charset="0"/>
              </a:rPr>
              <a:t>Mikroben entwickeln Resistenzen</a:t>
            </a:r>
          </a:p>
        </p:txBody>
      </p:sp>
      <p:sp>
        <p:nvSpPr>
          <p:cNvPr id="8" name="CuadroTexto 7">
            <a:extLst>
              <a:ext uri="{FF2B5EF4-FFF2-40B4-BE49-F238E27FC236}">
                <a16:creationId xmlns:a16="http://schemas.microsoft.com/office/drawing/2014/main" id="{442DF08B-4A1A-433C-96E5-A20EAB01DB2F}"/>
              </a:ext>
            </a:extLst>
          </p:cNvPr>
          <p:cNvSpPr txBox="1"/>
          <p:nvPr/>
        </p:nvSpPr>
        <p:spPr>
          <a:xfrm>
            <a:off x="6379806" y="4054563"/>
            <a:ext cx="2459759" cy="1200329"/>
          </a:xfrm>
          <a:prstGeom prst="rect">
            <a:avLst/>
          </a:prstGeom>
          <a:noFill/>
        </p:spPr>
        <p:txBody>
          <a:bodyPr wrap="square" rtlCol="0">
            <a:spAutoFit/>
          </a:bodyPr>
          <a:lstStyle/>
          <a:p>
            <a:r>
              <a:rPr lang="de-DE" sz="2400" dirty="0">
                <a:latin typeface="EC Square Sans Pro" panose="020B0506040000020004" pitchFamily="34" charset="0"/>
              </a:rPr>
              <a:t>Antimikrobielle Mittel werden weniger wirksam</a:t>
            </a:r>
          </a:p>
        </p:txBody>
      </p:sp>
      <p:sp>
        <p:nvSpPr>
          <p:cNvPr id="9" name="CuadroTexto 8">
            <a:extLst>
              <a:ext uri="{FF2B5EF4-FFF2-40B4-BE49-F238E27FC236}">
                <a16:creationId xmlns:a16="http://schemas.microsoft.com/office/drawing/2014/main" id="{56942170-675E-461E-9EBA-F361CB62810E}"/>
              </a:ext>
            </a:extLst>
          </p:cNvPr>
          <p:cNvSpPr txBox="1"/>
          <p:nvPr/>
        </p:nvSpPr>
        <p:spPr>
          <a:xfrm>
            <a:off x="9448800" y="3858558"/>
            <a:ext cx="2209800" cy="1938992"/>
          </a:xfrm>
          <a:prstGeom prst="rect">
            <a:avLst/>
          </a:prstGeom>
          <a:noFill/>
        </p:spPr>
        <p:txBody>
          <a:bodyPr wrap="square" rtlCol="0">
            <a:spAutoFit/>
          </a:bodyPr>
          <a:lstStyle/>
          <a:p>
            <a:r>
              <a:rPr lang="de-DE" sz="2400" dirty="0">
                <a:latin typeface="EC Square Sans Pro" panose="020B0506040000020004" pitchFamily="34" charset="0"/>
              </a:rPr>
              <a:t>Krankheiten verbreiten sich leichter, bleiben bestehen oder töten</a:t>
            </a:r>
          </a:p>
        </p:txBody>
      </p:sp>
      <p:cxnSp>
        <p:nvCxnSpPr>
          <p:cNvPr id="4" name="Conector recto de flecha 3">
            <a:extLst>
              <a:ext uri="{FF2B5EF4-FFF2-40B4-BE49-F238E27FC236}">
                <a16:creationId xmlns:a16="http://schemas.microsoft.com/office/drawing/2014/main" id="{93CDF22E-462C-4E62-8BBA-64B33A28F0F0}"/>
              </a:ext>
            </a:extLst>
          </p:cNvPr>
          <p:cNvCxnSpPr>
            <a:cxnSpLocks/>
          </p:cNvCxnSpPr>
          <p:nvPr/>
        </p:nvCxnSpPr>
        <p:spPr>
          <a:xfrm>
            <a:off x="3238207" y="4433423"/>
            <a:ext cx="472440" cy="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7D922B4D-F09E-450E-B507-F4B1A88243E6}"/>
              </a:ext>
            </a:extLst>
          </p:cNvPr>
          <p:cNvCxnSpPr>
            <a:cxnSpLocks/>
          </p:cNvCxnSpPr>
          <p:nvPr/>
        </p:nvCxnSpPr>
        <p:spPr>
          <a:xfrm>
            <a:off x="8877007" y="4433423"/>
            <a:ext cx="381000" cy="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427E7028-77BE-4AD0-BB26-5611353C9E8E}"/>
              </a:ext>
            </a:extLst>
          </p:cNvPr>
          <p:cNvCxnSpPr>
            <a:cxnSpLocks/>
          </p:cNvCxnSpPr>
          <p:nvPr/>
        </p:nvCxnSpPr>
        <p:spPr>
          <a:xfrm>
            <a:off x="5600407" y="4433423"/>
            <a:ext cx="381000" cy="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6" name="Gráfico 5" descr="Cápsula de Petri contorno">
            <a:extLst>
              <a:ext uri="{FF2B5EF4-FFF2-40B4-BE49-F238E27FC236}">
                <a16:creationId xmlns:a16="http://schemas.microsoft.com/office/drawing/2014/main" id="{E2EE7E28-C50B-457E-87A2-55D5D594133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49775" y="5425542"/>
            <a:ext cx="646328" cy="646328"/>
          </a:xfrm>
          <a:prstGeom prst="rect">
            <a:avLst/>
          </a:prstGeom>
        </p:spPr>
      </p:pic>
      <p:pic>
        <p:nvPicPr>
          <p:cNvPr id="11" name="Gráfico 10" descr="Cápsula de Petri con relleno sólido">
            <a:extLst>
              <a:ext uri="{FF2B5EF4-FFF2-40B4-BE49-F238E27FC236}">
                <a16:creationId xmlns:a16="http://schemas.microsoft.com/office/drawing/2014/main" id="{60303A49-96BB-4531-BBC2-86A1DE7AE74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19961" y="3168576"/>
            <a:ext cx="738570" cy="738570"/>
          </a:xfrm>
          <a:prstGeom prst="rect">
            <a:avLst/>
          </a:prstGeom>
        </p:spPr>
      </p:pic>
      <p:pic>
        <p:nvPicPr>
          <p:cNvPr id="17" name="Gráfico 16" descr="Germen con relleno sólido">
            <a:extLst>
              <a:ext uri="{FF2B5EF4-FFF2-40B4-BE49-F238E27FC236}">
                <a16:creationId xmlns:a16="http://schemas.microsoft.com/office/drawing/2014/main" id="{62D33601-3982-4CE7-A367-FC52ECA7AEF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6026346">
            <a:off x="10788977" y="5523546"/>
            <a:ext cx="564902" cy="564902"/>
          </a:xfrm>
          <a:prstGeom prst="rect">
            <a:avLst/>
          </a:prstGeom>
        </p:spPr>
      </p:pic>
      <p:pic>
        <p:nvPicPr>
          <p:cNvPr id="19" name="Gráfico 18" descr="Germen con relleno sólido">
            <a:extLst>
              <a:ext uri="{FF2B5EF4-FFF2-40B4-BE49-F238E27FC236}">
                <a16:creationId xmlns:a16="http://schemas.microsoft.com/office/drawing/2014/main" id="{A09D8FBC-4BE1-4CD3-A561-EEDE97F685D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937479" y="5264150"/>
            <a:ext cx="807720" cy="807720"/>
          </a:xfrm>
          <a:prstGeom prst="rect">
            <a:avLst/>
          </a:prstGeom>
        </p:spPr>
      </p:pic>
      <p:pic>
        <p:nvPicPr>
          <p:cNvPr id="21" name="Gráfico 20" descr="Germen contorno">
            <a:extLst>
              <a:ext uri="{FF2B5EF4-FFF2-40B4-BE49-F238E27FC236}">
                <a16:creationId xmlns:a16="http://schemas.microsoft.com/office/drawing/2014/main" id="{44DB5C35-5A7A-402A-BCF1-F6C05B011527}"/>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928989" y="2989672"/>
            <a:ext cx="807720" cy="807720"/>
          </a:xfrm>
          <a:prstGeom prst="rect">
            <a:avLst/>
          </a:prstGeom>
        </p:spPr>
      </p:pic>
      <p:pic>
        <p:nvPicPr>
          <p:cNvPr id="23" name="Gráfico 22" descr="Germen contorno">
            <a:extLst>
              <a:ext uri="{FF2B5EF4-FFF2-40B4-BE49-F238E27FC236}">
                <a16:creationId xmlns:a16="http://schemas.microsoft.com/office/drawing/2014/main" id="{591A33C3-5243-448E-900D-0B62ED7BFB78}"/>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32762" y="3242859"/>
            <a:ext cx="631890" cy="631890"/>
          </a:xfrm>
          <a:prstGeom prst="rect">
            <a:avLst/>
          </a:prstGeom>
        </p:spPr>
      </p:pic>
      <p:pic>
        <p:nvPicPr>
          <p:cNvPr id="25" name="Gráfico 24" descr="Germen contorno">
            <a:extLst>
              <a:ext uri="{FF2B5EF4-FFF2-40B4-BE49-F238E27FC236}">
                <a16:creationId xmlns:a16="http://schemas.microsoft.com/office/drawing/2014/main" id="{91CB132C-7FA1-400E-A9D4-4E726AAD666A}"/>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8865383" y="3094202"/>
            <a:ext cx="646331" cy="646331"/>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983386" y="247805"/>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de-DE" sz="4000" b="1">
                <a:solidFill>
                  <a:schemeClr val="bg1"/>
                </a:solidFill>
                <a:latin typeface="EC Square Sans Pro" panose="020B0506040000020004" pitchFamily="34" charset="0"/>
              </a:rPr>
              <a:t>Was ist AMR und wie entsteht AMR?</a:t>
            </a:r>
          </a:p>
        </p:txBody>
      </p:sp>
      <p:sp>
        <p:nvSpPr>
          <p:cNvPr id="3" name="TextBox 2">
            <a:extLst>
              <a:ext uri="{FF2B5EF4-FFF2-40B4-BE49-F238E27FC236}">
                <a16:creationId xmlns:a16="http://schemas.microsoft.com/office/drawing/2014/main" id="{E04B6273-B51F-1B86-FCAF-E219E0A13BDA}"/>
              </a:ext>
            </a:extLst>
          </p:cNvPr>
          <p:cNvSpPr txBox="1"/>
          <p:nvPr/>
        </p:nvSpPr>
        <p:spPr>
          <a:xfrm>
            <a:off x="533400" y="1530350"/>
            <a:ext cx="10834381" cy="1384995"/>
          </a:xfrm>
          <a:prstGeom prst="rect">
            <a:avLst/>
          </a:prstGeom>
          <a:noFill/>
        </p:spPr>
        <p:txBody>
          <a:bodyPr wrap="square" rtlCol="0">
            <a:spAutoFit/>
          </a:bodyPr>
          <a:lstStyle/>
          <a:p>
            <a:r>
              <a:rPr lang="de-DE" sz="2800" dirty="0">
                <a:latin typeface="EC Square Sans Pro" panose="020B0506040000020004"/>
              </a:rPr>
              <a:t>Von antimikrobieller Resistenz (AMR) spricht man, wenn Keime (Bakterien, Viren oder Pilze), die Infektionen verursachen, eine Resistenz gegen die zur Behandlung eingesetzten Medikamente entwickeln. </a:t>
            </a:r>
          </a:p>
        </p:txBody>
      </p:sp>
    </p:spTree>
    <p:extLst>
      <p:ext uri="{BB962C8B-B14F-4D97-AF65-F5344CB8AC3E}">
        <p14:creationId xmlns:p14="http://schemas.microsoft.com/office/powerpoint/2010/main" val="1936877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7FD3E5C-1606-4DD6-89E1-3F2A497CF977}"/>
              </a:ext>
            </a:extLst>
          </p:cNvPr>
          <p:cNvSpPr/>
          <p:nvPr/>
        </p:nvSpPr>
        <p:spPr>
          <a:xfrm>
            <a:off x="0" y="0"/>
            <a:ext cx="5715000" cy="68707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bg1"/>
              </a:solidFill>
              <a:latin typeface="EC Square Sans Pro" panose="020B0506040000020004" pitchFamily="34" charset="0"/>
            </a:endParaRPr>
          </a:p>
        </p:txBody>
      </p:sp>
      <p:sp>
        <p:nvSpPr>
          <p:cNvPr id="5" name="CuadroTexto 4">
            <a:extLst>
              <a:ext uri="{FF2B5EF4-FFF2-40B4-BE49-F238E27FC236}">
                <a16:creationId xmlns:a16="http://schemas.microsoft.com/office/drawing/2014/main" id="{C22D332C-AA8E-47DE-A0F3-6F3AF9BCE1C9}"/>
              </a:ext>
            </a:extLst>
          </p:cNvPr>
          <p:cNvSpPr txBox="1"/>
          <p:nvPr/>
        </p:nvSpPr>
        <p:spPr>
          <a:xfrm>
            <a:off x="457200" y="2320558"/>
            <a:ext cx="4495800" cy="2554545"/>
          </a:xfrm>
          <a:prstGeom prst="rect">
            <a:avLst/>
          </a:prstGeom>
          <a:noFill/>
        </p:spPr>
        <p:txBody>
          <a:bodyPr wrap="square">
            <a:spAutoFit/>
          </a:bodyPr>
          <a:lstStyle/>
          <a:p>
            <a:pPr algn="ctr"/>
            <a:r>
              <a:rPr lang="de-DE" sz="4000" b="1">
                <a:solidFill>
                  <a:schemeClr val="bg1"/>
                </a:solidFill>
                <a:latin typeface="EC Square Sans Pro" panose="020B0506040000020004" pitchFamily="34" charset="0"/>
              </a:rPr>
              <a:t>AMR kommt bei Menschen, Tieren, Pflanzen und in der Umwelt vor</a:t>
            </a:r>
          </a:p>
        </p:txBody>
      </p:sp>
      <p:sp>
        <p:nvSpPr>
          <p:cNvPr id="6" name="Forma libre: forma 5">
            <a:extLst>
              <a:ext uri="{FF2B5EF4-FFF2-40B4-BE49-F238E27FC236}">
                <a16:creationId xmlns:a16="http://schemas.microsoft.com/office/drawing/2014/main" id="{62094C6B-0E56-46FE-9595-AF1BAEACF863}"/>
              </a:ext>
            </a:extLst>
          </p:cNvPr>
          <p:cNvSpPr/>
          <p:nvPr/>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 name="CuadroTexto 1">
            <a:extLst>
              <a:ext uri="{FF2B5EF4-FFF2-40B4-BE49-F238E27FC236}">
                <a16:creationId xmlns:a16="http://schemas.microsoft.com/office/drawing/2014/main" id="{FB3615D5-0E28-4546-9B82-A34F11D5AC7D}"/>
              </a:ext>
            </a:extLst>
          </p:cNvPr>
          <p:cNvSpPr txBox="1"/>
          <p:nvPr/>
        </p:nvSpPr>
        <p:spPr>
          <a:xfrm>
            <a:off x="7086600" y="3597830"/>
            <a:ext cx="1752600" cy="430887"/>
          </a:xfrm>
          <a:prstGeom prst="rect">
            <a:avLst/>
          </a:prstGeom>
          <a:noFill/>
        </p:spPr>
        <p:txBody>
          <a:bodyPr wrap="square" rtlCol="0">
            <a:spAutoFit/>
          </a:bodyPr>
          <a:lstStyle/>
          <a:p>
            <a:pPr algn="ctr"/>
            <a:r>
              <a:rPr lang="de-DE" sz="1100"/>
              <a:t>Antibiotikaverbrauch bei Tieren</a:t>
            </a:r>
          </a:p>
        </p:txBody>
      </p:sp>
      <p:sp>
        <p:nvSpPr>
          <p:cNvPr id="8" name="CuadroTexto 7">
            <a:extLst>
              <a:ext uri="{FF2B5EF4-FFF2-40B4-BE49-F238E27FC236}">
                <a16:creationId xmlns:a16="http://schemas.microsoft.com/office/drawing/2014/main" id="{6D4739FA-3E36-4EBB-B8B4-DE10C706CD2C}"/>
              </a:ext>
            </a:extLst>
          </p:cNvPr>
          <p:cNvSpPr txBox="1"/>
          <p:nvPr/>
        </p:nvSpPr>
        <p:spPr>
          <a:xfrm>
            <a:off x="9448800" y="3597830"/>
            <a:ext cx="1524000" cy="430887"/>
          </a:xfrm>
          <a:prstGeom prst="rect">
            <a:avLst/>
          </a:prstGeom>
          <a:noFill/>
        </p:spPr>
        <p:txBody>
          <a:bodyPr wrap="square" rtlCol="0">
            <a:spAutoFit/>
          </a:bodyPr>
          <a:lstStyle/>
          <a:p>
            <a:pPr algn="ctr"/>
            <a:r>
              <a:rPr lang="de-DE" sz="1100" dirty="0"/>
              <a:t>Antibiotikaverbrauch beim Menschen</a:t>
            </a:r>
          </a:p>
        </p:txBody>
      </p:sp>
      <p:sp>
        <p:nvSpPr>
          <p:cNvPr id="3" name="Rectángulo: esquinas redondeadas 2">
            <a:extLst>
              <a:ext uri="{FF2B5EF4-FFF2-40B4-BE49-F238E27FC236}">
                <a16:creationId xmlns:a16="http://schemas.microsoft.com/office/drawing/2014/main" id="{914D3403-12D1-430E-8942-5888B5C60E8B}"/>
              </a:ext>
            </a:extLst>
          </p:cNvPr>
          <p:cNvSpPr/>
          <p:nvPr/>
        </p:nvSpPr>
        <p:spPr>
          <a:xfrm rot="19772696">
            <a:off x="7467600" y="4502150"/>
            <a:ext cx="762000" cy="372953"/>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Rectángulo: esquinas redondeadas 15">
            <a:extLst>
              <a:ext uri="{FF2B5EF4-FFF2-40B4-BE49-F238E27FC236}">
                <a16:creationId xmlns:a16="http://schemas.microsoft.com/office/drawing/2014/main" id="{7E3D17A9-1AE2-4F14-A55F-09C30A3145ED}"/>
              </a:ext>
            </a:extLst>
          </p:cNvPr>
          <p:cNvSpPr/>
          <p:nvPr/>
        </p:nvSpPr>
        <p:spPr>
          <a:xfrm rot="1999970">
            <a:off x="9945792" y="4429508"/>
            <a:ext cx="762000" cy="372953"/>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CuadroTexto 16">
            <a:extLst>
              <a:ext uri="{FF2B5EF4-FFF2-40B4-BE49-F238E27FC236}">
                <a16:creationId xmlns:a16="http://schemas.microsoft.com/office/drawing/2014/main" id="{985533A1-55A8-4BE1-9A76-096F143B67D5}"/>
              </a:ext>
            </a:extLst>
          </p:cNvPr>
          <p:cNvSpPr txBox="1"/>
          <p:nvPr/>
        </p:nvSpPr>
        <p:spPr>
          <a:xfrm>
            <a:off x="7848600" y="4411087"/>
            <a:ext cx="533400" cy="369332"/>
          </a:xfrm>
          <a:prstGeom prst="rect">
            <a:avLst/>
          </a:prstGeom>
          <a:noFill/>
        </p:spPr>
        <p:txBody>
          <a:bodyPr wrap="square" rtlCol="0">
            <a:spAutoFit/>
          </a:bodyPr>
          <a:lstStyle/>
          <a:p>
            <a:r>
              <a:rPr lang="de-DE"/>
              <a:t>A</a:t>
            </a:r>
          </a:p>
        </p:txBody>
      </p:sp>
      <p:sp>
        <p:nvSpPr>
          <p:cNvPr id="18" name="CuadroTexto 17">
            <a:extLst>
              <a:ext uri="{FF2B5EF4-FFF2-40B4-BE49-F238E27FC236}">
                <a16:creationId xmlns:a16="http://schemas.microsoft.com/office/drawing/2014/main" id="{0AF7C949-35A0-492A-8F25-7031FFEEFDF0}"/>
              </a:ext>
            </a:extLst>
          </p:cNvPr>
          <p:cNvSpPr txBox="1"/>
          <p:nvPr/>
        </p:nvSpPr>
        <p:spPr>
          <a:xfrm>
            <a:off x="10287000" y="4505771"/>
            <a:ext cx="533400" cy="369332"/>
          </a:xfrm>
          <a:prstGeom prst="rect">
            <a:avLst/>
          </a:prstGeom>
          <a:noFill/>
        </p:spPr>
        <p:txBody>
          <a:bodyPr wrap="square" rtlCol="0">
            <a:spAutoFit/>
          </a:bodyPr>
          <a:lstStyle/>
          <a:p>
            <a:r>
              <a:rPr lang="de-DE"/>
              <a:t>H</a:t>
            </a:r>
          </a:p>
        </p:txBody>
      </p:sp>
      <p:pic>
        <p:nvPicPr>
          <p:cNvPr id="19" name="Picture 6" descr="Chicken Icon Vector Art, Icons, and Graphics for Free Download">
            <a:extLst>
              <a:ext uri="{FF2B5EF4-FFF2-40B4-BE49-F238E27FC236}">
                <a16:creationId xmlns:a16="http://schemas.microsoft.com/office/drawing/2014/main" id="{EDBCEAB4-7122-4990-B5A4-9FD3FBC5F3D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566227" y="5904540"/>
            <a:ext cx="175015" cy="19906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 name="Picture 8" descr="Sheep Vector Illustration Black Silhouette. Stock Vector - Illustration of  raphic, husbandry: 140349495">
            <a:extLst>
              <a:ext uri="{FF2B5EF4-FFF2-40B4-BE49-F238E27FC236}">
                <a16:creationId xmlns:a16="http://schemas.microsoft.com/office/drawing/2014/main" id="{69389230-7694-4EB4-B733-489568337B63}"/>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3743" t="7481" r="11426" b="9237"/>
          <a:stretch/>
        </p:blipFill>
        <p:spPr bwMode="auto">
          <a:xfrm>
            <a:off x="7566227" y="6157517"/>
            <a:ext cx="230389" cy="17062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1" name="Picture 4" descr="840+ Heifer Illustrations, Royalty-Free Vector Graphics &amp; Clip Art - iStock  | Heifer cows, Heifer vector, Heifer milk">
            <a:extLst>
              <a:ext uri="{FF2B5EF4-FFF2-40B4-BE49-F238E27FC236}">
                <a16:creationId xmlns:a16="http://schemas.microsoft.com/office/drawing/2014/main" id="{862FE27E-F170-4DA4-ABB8-8AAEB4253E6B}"/>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6340" t="28652" r="15867" b="28682"/>
          <a:stretch/>
        </p:blipFill>
        <p:spPr bwMode="auto">
          <a:xfrm>
            <a:off x="7572368" y="6400493"/>
            <a:ext cx="250792" cy="15784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 name="Picture 12" descr="Over 900 Free Horse Vectors - Pixabay - Pixabay">
            <a:extLst>
              <a:ext uri="{FF2B5EF4-FFF2-40B4-BE49-F238E27FC236}">
                <a16:creationId xmlns:a16="http://schemas.microsoft.com/office/drawing/2014/main" id="{0593146F-7356-411E-B688-9314AEF219E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913345" y="5679971"/>
            <a:ext cx="263499" cy="23471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 name="Picture 14" descr="Fish Icon Vector Isolated Stock Illustration - Download Image Now - Fish,  Icon, Vector - iStock">
            <a:extLst>
              <a:ext uri="{FF2B5EF4-FFF2-40B4-BE49-F238E27FC236}">
                <a16:creationId xmlns:a16="http://schemas.microsoft.com/office/drawing/2014/main" id="{21332A87-1201-4691-9729-8BDA28A4DC11}"/>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12037" t="29604" r="9625" b="30401"/>
          <a:stretch/>
        </p:blipFill>
        <p:spPr bwMode="auto">
          <a:xfrm>
            <a:off x="7884592" y="5949950"/>
            <a:ext cx="292252" cy="14920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4" name="Picture 10" descr="Goat Vector Art Stock Images | Depositphotos">
            <a:extLst>
              <a:ext uri="{FF2B5EF4-FFF2-40B4-BE49-F238E27FC236}">
                <a16:creationId xmlns:a16="http://schemas.microsoft.com/office/drawing/2014/main" id="{3275B2B3-DFFF-4272-899F-2EB949EB2C7F}"/>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8755" t="14682" r="10177" b="14207"/>
          <a:stretch/>
        </p:blipFill>
        <p:spPr bwMode="auto">
          <a:xfrm>
            <a:off x="7884592" y="6132182"/>
            <a:ext cx="225491" cy="1977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2" descr="Silhouette of a pig Royalty Free Vector Image - VectorStock">
            <a:extLst>
              <a:ext uri="{FF2B5EF4-FFF2-40B4-BE49-F238E27FC236}">
                <a16:creationId xmlns:a16="http://schemas.microsoft.com/office/drawing/2014/main" id="{61DB3D45-539C-4A74-AB7E-0D232A821FAC}"/>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1844" t="18131" r="2411" b="24735"/>
          <a:stretch/>
        </p:blipFill>
        <p:spPr bwMode="auto">
          <a:xfrm>
            <a:off x="7479597" y="5712142"/>
            <a:ext cx="289158" cy="15713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uman Body Shape Vector Art. Stock Vector - Illustration of ...">
            <a:extLst>
              <a:ext uri="{FF2B5EF4-FFF2-40B4-BE49-F238E27FC236}">
                <a16:creationId xmlns:a16="http://schemas.microsoft.com/office/drawing/2014/main" id="{D51ACD52-0882-4555-B6A0-04151EA9D1CD}"/>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9906000" y="5650799"/>
            <a:ext cx="868274" cy="839899"/>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Conector recto 26">
            <a:extLst>
              <a:ext uri="{FF2B5EF4-FFF2-40B4-BE49-F238E27FC236}">
                <a16:creationId xmlns:a16="http://schemas.microsoft.com/office/drawing/2014/main" id="{A7A8209B-EFDD-4691-9751-A1F62129A15D}"/>
              </a:ext>
            </a:extLst>
          </p:cNvPr>
          <p:cNvCxnSpPr/>
          <p:nvPr/>
        </p:nvCxnSpPr>
        <p:spPr>
          <a:xfrm>
            <a:off x="8534400" y="4595753"/>
            <a:ext cx="1295400" cy="0"/>
          </a:xfrm>
          <a:prstGeom prst="line">
            <a:avLst/>
          </a:prstGeom>
        </p:spPr>
        <p:style>
          <a:lnRef idx="1">
            <a:schemeClr val="dk1"/>
          </a:lnRef>
          <a:fillRef idx="0">
            <a:schemeClr val="dk1"/>
          </a:fillRef>
          <a:effectRef idx="0">
            <a:schemeClr val="dk1"/>
          </a:effectRef>
          <a:fontRef idx="minor">
            <a:schemeClr val="tx1"/>
          </a:fontRef>
        </p:style>
      </p:cxnSp>
      <p:cxnSp>
        <p:nvCxnSpPr>
          <p:cNvPr id="29" name="Conector recto 28">
            <a:extLst>
              <a:ext uri="{FF2B5EF4-FFF2-40B4-BE49-F238E27FC236}">
                <a16:creationId xmlns:a16="http://schemas.microsoft.com/office/drawing/2014/main" id="{1EF394A6-05D5-4D5C-BDCC-B23257FDE0A3}"/>
              </a:ext>
            </a:extLst>
          </p:cNvPr>
          <p:cNvCxnSpPr/>
          <p:nvPr/>
        </p:nvCxnSpPr>
        <p:spPr>
          <a:xfrm>
            <a:off x="8576044" y="6066148"/>
            <a:ext cx="1295400" cy="0"/>
          </a:xfrm>
          <a:prstGeom prst="line">
            <a:avLst/>
          </a:prstGeom>
        </p:spPr>
        <p:style>
          <a:lnRef idx="1">
            <a:schemeClr val="dk1"/>
          </a:lnRef>
          <a:fillRef idx="0">
            <a:schemeClr val="dk1"/>
          </a:fillRef>
          <a:effectRef idx="0">
            <a:schemeClr val="dk1"/>
          </a:effectRef>
          <a:fontRef idx="minor">
            <a:schemeClr val="tx1"/>
          </a:fontRef>
        </p:style>
      </p:cxnSp>
      <p:cxnSp>
        <p:nvCxnSpPr>
          <p:cNvPr id="30" name="Conector recto 29">
            <a:extLst>
              <a:ext uri="{FF2B5EF4-FFF2-40B4-BE49-F238E27FC236}">
                <a16:creationId xmlns:a16="http://schemas.microsoft.com/office/drawing/2014/main" id="{78408D42-7F44-4771-A545-25C18CE10EE3}"/>
              </a:ext>
            </a:extLst>
          </p:cNvPr>
          <p:cNvCxnSpPr>
            <a:cxnSpLocks/>
          </p:cNvCxnSpPr>
          <p:nvPr/>
        </p:nvCxnSpPr>
        <p:spPr>
          <a:xfrm>
            <a:off x="7823160" y="5042489"/>
            <a:ext cx="0" cy="513509"/>
          </a:xfrm>
          <a:prstGeom prst="line">
            <a:avLst/>
          </a:prstGeom>
        </p:spPr>
        <p:style>
          <a:lnRef idx="1">
            <a:schemeClr val="dk1"/>
          </a:lnRef>
          <a:fillRef idx="0">
            <a:schemeClr val="dk1"/>
          </a:fillRef>
          <a:effectRef idx="0">
            <a:schemeClr val="dk1"/>
          </a:effectRef>
          <a:fontRef idx="minor">
            <a:schemeClr val="tx1"/>
          </a:fontRef>
        </p:style>
      </p:cxnSp>
      <p:cxnSp>
        <p:nvCxnSpPr>
          <p:cNvPr id="32" name="Conector recto 31">
            <a:extLst>
              <a:ext uri="{FF2B5EF4-FFF2-40B4-BE49-F238E27FC236}">
                <a16:creationId xmlns:a16="http://schemas.microsoft.com/office/drawing/2014/main" id="{322FDA71-2702-4FA6-9AE3-23F4F5E3546B}"/>
              </a:ext>
            </a:extLst>
          </p:cNvPr>
          <p:cNvCxnSpPr>
            <a:cxnSpLocks/>
            <a:endCxn id="5122" idx="0"/>
          </p:cNvCxnSpPr>
          <p:nvPr/>
        </p:nvCxnSpPr>
        <p:spPr>
          <a:xfrm flipH="1">
            <a:off x="10340137" y="5052741"/>
            <a:ext cx="8140" cy="598058"/>
          </a:xfrm>
          <a:prstGeom prst="line">
            <a:avLst/>
          </a:prstGeom>
        </p:spPr>
        <p:style>
          <a:lnRef idx="1">
            <a:schemeClr val="dk1"/>
          </a:lnRef>
          <a:fillRef idx="0">
            <a:schemeClr val="dk1"/>
          </a:fillRef>
          <a:effectRef idx="0">
            <a:schemeClr val="dk1"/>
          </a:effectRef>
          <a:fontRef idx="minor">
            <a:schemeClr val="tx1"/>
          </a:fontRef>
        </p:style>
      </p:cxnSp>
      <p:cxnSp>
        <p:nvCxnSpPr>
          <p:cNvPr id="36" name="Conector recto 35">
            <a:extLst>
              <a:ext uri="{FF2B5EF4-FFF2-40B4-BE49-F238E27FC236}">
                <a16:creationId xmlns:a16="http://schemas.microsoft.com/office/drawing/2014/main" id="{7E55C06E-C7C6-407E-8236-3C255D1B5268}"/>
              </a:ext>
            </a:extLst>
          </p:cNvPr>
          <p:cNvCxnSpPr/>
          <p:nvPr/>
        </p:nvCxnSpPr>
        <p:spPr>
          <a:xfrm>
            <a:off x="8271551" y="4981145"/>
            <a:ext cx="1599893" cy="809562"/>
          </a:xfrm>
          <a:prstGeom prst="line">
            <a:avLst/>
          </a:prstGeom>
        </p:spPr>
        <p:style>
          <a:lnRef idx="1">
            <a:schemeClr val="dk1"/>
          </a:lnRef>
          <a:fillRef idx="0">
            <a:schemeClr val="dk1"/>
          </a:fillRef>
          <a:effectRef idx="0">
            <a:schemeClr val="dk1"/>
          </a:effectRef>
          <a:fontRef idx="minor">
            <a:schemeClr val="tx1"/>
          </a:fontRef>
        </p:style>
      </p:cxnSp>
      <p:pic>
        <p:nvPicPr>
          <p:cNvPr id="9" name="Picture 8" descr="A diagram of different types of people&#10;&#10;Description automatically generated">
            <a:extLst>
              <a:ext uri="{FF2B5EF4-FFF2-40B4-BE49-F238E27FC236}">
                <a16:creationId xmlns:a16="http://schemas.microsoft.com/office/drawing/2014/main" id="{48E06D91-B4DF-BC7C-0C07-143B35312160}"/>
              </a:ext>
            </a:extLst>
          </p:cNvPr>
          <p:cNvPicPr>
            <a:picLocks noChangeAspect="1"/>
          </p:cNvPicPr>
          <p:nvPr/>
        </p:nvPicPr>
        <p:blipFill>
          <a:blip r:embed="rId11" cstate="email">
            <a:alphaModFix amt="85000"/>
            <a:extLst>
              <a:ext uri="{28A0092B-C50C-407E-A947-70E740481C1C}">
                <a14:useLocalDpi xmlns:a14="http://schemas.microsoft.com/office/drawing/2010/main" val="0"/>
              </a:ext>
            </a:extLst>
          </a:blip>
          <a:stretch>
            <a:fillRect/>
          </a:stretch>
        </p:blipFill>
        <p:spPr>
          <a:xfrm>
            <a:off x="7684654" y="449695"/>
            <a:ext cx="3042458" cy="2909455"/>
          </a:xfrm>
          <a:prstGeom prst="rect">
            <a:avLst/>
          </a:prstGeom>
        </p:spPr>
      </p:pic>
    </p:spTree>
    <p:extLst>
      <p:ext uri="{BB962C8B-B14F-4D97-AF65-F5344CB8AC3E}">
        <p14:creationId xmlns:p14="http://schemas.microsoft.com/office/powerpoint/2010/main" val="962977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184FCC45-1893-41F1-9A04-085CD0D4288A}"/>
              </a:ext>
            </a:extLst>
          </p:cNvPr>
          <p:cNvSpPr txBox="1"/>
          <p:nvPr/>
        </p:nvSpPr>
        <p:spPr>
          <a:xfrm>
            <a:off x="304800" y="2139950"/>
            <a:ext cx="4724400" cy="2923877"/>
          </a:xfrm>
          <a:prstGeom prst="rect">
            <a:avLst/>
          </a:prstGeom>
          <a:noFill/>
        </p:spPr>
        <p:txBody>
          <a:bodyPr wrap="square">
            <a:spAutoFit/>
          </a:bodyPr>
          <a:lstStyle/>
          <a:p>
            <a:pPr algn="ctr"/>
            <a:r>
              <a:rPr lang="de-DE" sz="4000" b="1">
                <a:solidFill>
                  <a:srgbClr val="2C7470"/>
                </a:solidFill>
                <a:latin typeface="EC Square Sans Pro" panose="020B0506040000020004" pitchFamily="34" charset="0"/>
              </a:rPr>
              <a:t>Resistente Bakterien infizieren jedes Jahr 800.000 Menschen in der EU/EFTA</a:t>
            </a:r>
          </a:p>
          <a:p>
            <a:pPr algn="ctr"/>
            <a:r>
              <a:rPr lang="de-DE" sz="2400" b="1">
                <a:solidFill>
                  <a:srgbClr val="2C7470"/>
                </a:solidFill>
                <a:latin typeface="EC Square Sans Pro" panose="020B0506040000020004" pitchFamily="34" charset="0"/>
              </a:rPr>
              <a:t>(ECDC-Daten 2022)</a:t>
            </a:r>
          </a:p>
        </p:txBody>
      </p:sp>
      <p:graphicFrame>
        <p:nvGraphicFramePr>
          <p:cNvPr id="10" name="Gráfico 9">
            <a:extLst>
              <a:ext uri="{FF2B5EF4-FFF2-40B4-BE49-F238E27FC236}">
                <a16:creationId xmlns:a16="http://schemas.microsoft.com/office/drawing/2014/main" id="{9698E90E-AC4D-4FC5-ADA2-FD1BE7E586E6}"/>
              </a:ext>
            </a:extLst>
          </p:cNvPr>
          <p:cNvGraphicFramePr>
            <a:graphicFrameLocks/>
          </p:cNvGraphicFramePr>
          <p:nvPr/>
        </p:nvGraphicFramePr>
        <p:xfrm>
          <a:off x="5181600" y="1073150"/>
          <a:ext cx="7010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CuadroTexto 4">
            <a:extLst>
              <a:ext uri="{FF2B5EF4-FFF2-40B4-BE49-F238E27FC236}">
                <a16:creationId xmlns:a16="http://schemas.microsoft.com/office/drawing/2014/main" id="{3A21E0AD-CF4E-4F49-8784-E16C80E5D3D4}"/>
              </a:ext>
            </a:extLst>
          </p:cNvPr>
          <p:cNvSpPr txBox="1"/>
          <p:nvPr/>
        </p:nvSpPr>
        <p:spPr>
          <a:xfrm>
            <a:off x="5181600" y="5659050"/>
            <a:ext cx="6096000" cy="261610"/>
          </a:xfrm>
          <a:prstGeom prst="rect">
            <a:avLst/>
          </a:prstGeom>
          <a:noFill/>
        </p:spPr>
        <p:txBody>
          <a:bodyPr wrap="square">
            <a:spAutoFit/>
          </a:bodyPr>
          <a:lstStyle/>
          <a:p>
            <a:r>
              <a:rPr lang="de-DE" sz="1100" b="0" i="1" dirty="0">
                <a:solidFill>
                  <a:srgbClr val="3F4A52"/>
                </a:solidFill>
                <a:effectLst/>
                <a:latin typeface="EC Square Sans Pro" panose="020B0506040000020004" pitchFamily="34" charset="0"/>
              </a:rPr>
              <a:t>Quelle</a:t>
            </a:r>
            <a:r>
              <a:rPr lang="de-DE" sz="1100" b="0" dirty="0">
                <a:solidFill>
                  <a:srgbClr val="3F4A52"/>
                </a:solidFill>
                <a:effectLst/>
                <a:latin typeface="EC Square Sans Pro" panose="020B0506040000020004" pitchFamily="34" charset="0"/>
              </a:rPr>
              <a:t>:</a:t>
            </a:r>
            <a:r>
              <a:rPr lang="de-DE" sz="1100" b="0" i="0" dirty="0">
                <a:solidFill>
                  <a:srgbClr val="3F4A52"/>
                </a:solidFill>
                <a:effectLst/>
                <a:latin typeface="EC Square Sans Pro" panose="020B0506040000020004" pitchFamily="34" charset="0"/>
              </a:rPr>
              <a:t> ECDC (Europäisches Zentrum für die Prävention und Kontrolle von Krankheiten)</a:t>
            </a:r>
          </a:p>
        </p:txBody>
      </p:sp>
    </p:spTree>
    <p:extLst>
      <p:ext uri="{BB962C8B-B14F-4D97-AF65-F5344CB8AC3E}">
        <p14:creationId xmlns:p14="http://schemas.microsoft.com/office/powerpoint/2010/main" val="3906463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629064-E304-535F-88F9-AF8222B2E65E}"/>
              </a:ext>
            </a:extLst>
          </p:cNvPr>
          <p:cNvSpPr>
            <a:spLocks noGrp="1"/>
          </p:cNvSpPr>
          <p:nvPr>
            <p:ph type="body" sz="quarter" idx="10"/>
          </p:nvPr>
        </p:nvSpPr>
        <p:spPr>
          <a:xfrm>
            <a:off x="609600" y="844550"/>
            <a:ext cx="4076792" cy="1219200"/>
          </a:xfrm>
        </p:spPr>
        <p:txBody>
          <a:bodyPr>
            <a:normAutofit fontScale="92500" lnSpcReduction="20000"/>
          </a:bodyPr>
          <a:lstStyle/>
          <a:p>
            <a:pPr marL="0" indent="0">
              <a:buNone/>
            </a:pPr>
            <a:r>
              <a:rPr lang="de-DE" sz="2800" b="1"/>
              <a:t>Resistenzen gefährden die öffentliche Gesundheit UND die Tiergesundheit</a:t>
            </a:r>
          </a:p>
        </p:txBody>
      </p:sp>
      <p:pic>
        <p:nvPicPr>
          <p:cNvPr id="4" name="Picture 3">
            <a:extLst>
              <a:ext uri="{FF2B5EF4-FFF2-40B4-BE49-F238E27FC236}">
                <a16:creationId xmlns:a16="http://schemas.microsoft.com/office/drawing/2014/main" id="{D277FCF1-ADF9-885E-8887-E8961B4FD1AD}"/>
              </a:ext>
            </a:extLst>
          </p:cNvPr>
          <p:cNvPicPr>
            <a:picLocks noChangeAspect="1"/>
          </p:cNvPicPr>
          <p:nvPr/>
        </p:nvPicPr>
        <p:blipFill>
          <a:blip r:embed="rId3"/>
          <a:stretch>
            <a:fillRect/>
          </a:stretch>
        </p:blipFill>
        <p:spPr>
          <a:xfrm>
            <a:off x="5715000" y="996950"/>
            <a:ext cx="5425910" cy="5319221"/>
          </a:xfrm>
          <a:prstGeom prst="rect">
            <a:avLst/>
          </a:prstGeom>
        </p:spPr>
      </p:pic>
      <p:sp>
        <p:nvSpPr>
          <p:cNvPr id="5" name="TextBox 4">
            <a:extLst>
              <a:ext uri="{FF2B5EF4-FFF2-40B4-BE49-F238E27FC236}">
                <a16:creationId xmlns:a16="http://schemas.microsoft.com/office/drawing/2014/main" id="{19390E1F-0E92-BF6B-8A63-B8A0FB7D3E27}"/>
              </a:ext>
            </a:extLst>
          </p:cNvPr>
          <p:cNvSpPr txBox="1"/>
          <p:nvPr/>
        </p:nvSpPr>
        <p:spPr>
          <a:xfrm>
            <a:off x="762000" y="3130550"/>
            <a:ext cx="3810000" cy="2308324"/>
          </a:xfrm>
          <a:prstGeom prst="rect">
            <a:avLst/>
          </a:prstGeom>
          <a:noFill/>
        </p:spPr>
        <p:txBody>
          <a:bodyPr wrap="square" rtlCol="0">
            <a:spAutoFit/>
          </a:bodyPr>
          <a:lstStyle/>
          <a:p>
            <a:r>
              <a:rPr lang="de-DE" sz="2400" dirty="0">
                <a:hlinkClick r:id="rId4"/>
              </a:rPr>
              <a:t>EFSA-Dashboard</a:t>
            </a:r>
            <a:r>
              <a:rPr lang="de-DE" sz="2400" dirty="0"/>
              <a:t>: </a:t>
            </a:r>
          </a:p>
          <a:p>
            <a:endParaRPr lang="en-US" sz="2400" dirty="0"/>
          </a:p>
          <a:p>
            <a:r>
              <a:rPr lang="de-DE" sz="2400" dirty="0"/>
              <a:t>Vorkommen </a:t>
            </a:r>
            <a:r>
              <a:rPr lang="de-DE" sz="2400" dirty="0">
                <a:solidFill>
                  <a:schemeClr val="tx1"/>
                </a:solidFill>
              </a:rPr>
              <a:t>von</a:t>
            </a:r>
            <a:r>
              <a:rPr lang="de-DE" sz="2400" dirty="0">
                <a:solidFill>
                  <a:srgbClr val="FF0000"/>
                </a:solidFill>
              </a:rPr>
              <a:t> </a:t>
            </a:r>
            <a:r>
              <a:rPr lang="de-DE" sz="2400" dirty="0"/>
              <a:t>AMR bei Masthähnchen für </a:t>
            </a:r>
            <a:r>
              <a:rPr lang="de-DE" sz="2400" i="1" dirty="0"/>
              <a:t>Campylobacter</a:t>
            </a:r>
            <a:r>
              <a:rPr lang="de-DE" sz="2400" i="1" dirty="0">
                <a:latin typeface="Times New Roman" panose="02020603050405020304" pitchFamily="18" charset="0"/>
                <a:cs typeface="Times New Roman" panose="02020603050405020304" pitchFamily="18" charset="0"/>
              </a:rPr>
              <a:t> </a:t>
            </a:r>
            <a:r>
              <a:rPr lang="de-DE" sz="2400" i="1" dirty="0"/>
              <a:t>J.</a:t>
            </a:r>
            <a:r>
              <a:rPr lang="de-DE" sz="2400" dirty="0"/>
              <a:t> gegen Tetracyclin</a:t>
            </a:r>
          </a:p>
        </p:txBody>
      </p:sp>
    </p:spTree>
    <p:extLst>
      <p:ext uri="{BB962C8B-B14F-4D97-AF65-F5344CB8AC3E}">
        <p14:creationId xmlns:p14="http://schemas.microsoft.com/office/powerpoint/2010/main" val="671053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medical condition&#10;&#10;Description automatically generated with medium confidence">
            <a:extLst>
              <a:ext uri="{FF2B5EF4-FFF2-40B4-BE49-F238E27FC236}">
                <a16:creationId xmlns:a16="http://schemas.microsoft.com/office/drawing/2014/main" id="{47EB2C88-64F5-85C9-6818-89DA35125CC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03157" y="579756"/>
            <a:ext cx="8443527" cy="6332645"/>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812308" y="153671"/>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de-DE" sz="3200" b="1">
                <a:solidFill>
                  <a:schemeClr val="bg1"/>
                </a:solidFill>
                <a:latin typeface="EC Square Sans Pro" panose="020B0506040000020004" pitchFamily="34" charset="0"/>
              </a:rPr>
              <a:t>Verschiedene Klassen antimikrobieller Mittel </a:t>
            </a:r>
          </a:p>
        </p:txBody>
      </p:sp>
      <p:sp>
        <p:nvSpPr>
          <p:cNvPr id="2" name="CuadroTexto 1">
            <a:extLst>
              <a:ext uri="{FF2B5EF4-FFF2-40B4-BE49-F238E27FC236}">
                <a16:creationId xmlns:a16="http://schemas.microsoft.com/office/drawing/2014/main" id="{D678665F-64B8-BE84-D381-F05357811923}"/>
              </a:ext>
            </a:extLst>
          </p:cNvPr>
          <p:cNvSpPr txBox="1"/>
          <p:nvPr/>
        </p:nvSpPr>
        <p:spPr>
          <a:xfrm>
            <a:off x="5315320" y="3697511"/>
            <a:ext cx="1219200" cy="261610"/>
          </a:xfrm>
          <a:prstGeom prst="rect">
            <a:avLst/>
          </a:prstGeom>
          <a:solidFill>
            <a:srgbClr val="009999"/>
          </a:solidFill>
        </p:spPr>
        <p:txBody>
          <a:bodyPr wrap="square" rtlCol="0">
            <a:spAutoFit/>
          </a:bodyPr>
          <a:lstStyle/>
          <a:p>
            <a:r>
              <a:rPr lang="de-AT" sz="1100" dirty="0">
                <a:solidFill>
                  <a:schemeClr val="accent4"/>
                </a:solidFill>
                <a:effectLst/>
                <a:latin typeface="Calibri" panose="020F0502020204030204" pitchFamily="34" charset="0"/>
                <a:ea typeface="Aptos" panose="020B0004020202020204" pitchFamily="34" charset="0"/>
              </a:rPr>
              <a:t>Pleuromutiline</a:t>
            </a:r>
            <a:endParaRPr lang="es-ES" sz="1100" dirty="0">
              <a:solidFill>
                <a:schemeClr val="accent4"/>
              </a:solidFill>
            </a:endParaRPr>
          </a:p>
        </p:txBody>
      </p:sp>
      <p:sp>
        <p:nvSpPr>
          <p:cNvPr id="3" name="CuadroTexto 2">
            <a:extLst>
              <a:ext uri="{FF2B5EF4-FFF2-40B4-BE49-F238E27FC236}">
                <a16:creationId xmlns:a16="http://schemas.microsoft.com/office/drawing/2014/main" id="{B85D225E-02C5-85CA-CCDE-EC41A56C7F72}"/>
              </a:ext>
            </a:extLst>
          </p:cNvPr>
          <p:cNvSpPr txBox="1"/>
          <p:nvPr/>
        </p:nvSpPr>
        <p:spPr>
          <a:xfrm>
            <a:off x="7848600" y="3746078"/>
            <a:ext cx="1219200" cy="261610"/>
          </a:xfrm>
          <a:prstGeom prst="rect">
            <a:avLst/>
          </a:prstGeom>
          <a:solidFill>
            <a:srgbClr val="CCCCFF"/>
          </a:solidFill>
        </p:spPr>
        <p:txBody>
          <a:bodyPr wrap="square" rtlCol="0">
            <a:spAutoFit/>
          </a:bodyPr>
          <a:lstStyle/>
          <a:p>
            <a:r>
              <a:rPr lang="de-AT" sz="1100" dirty="0">
                <a:solidFill>
                  <a:schemeClr val="tx1"/>
                </a:solidFill>
                <a:effectLst/>
                <a:latin typeface="Calibri" panose="020F0502020204030204" pitchFamily="34" charset="0"/>
                <a:ea typeface="Aptos" panose="020B0004020202020204" pitchFamily="34" charset="0"/>
              </a:rPr>
              <a:t>Peneme</a:t>
            </a:r>
            <a:endParaRPr lang="es-ES" sz="1100" dirty="0">
              <a:solidFill>
                <a:schemeClr val="tx1"/>
              </a:solidFill>
            </a:endParaRPr>
          </a:p>
        </p:txBody>
      </p:sp>
    </p:spTree>
    <p:extLst>
      <p:ext uri="{BB962C8B-B14F-4D97-AF65-F5344CB8AC3E}">
        <p14:creationId xmlns:p14="http://schemas.microsoft.com/office/powerpoint/2010/main" val="3482017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redondeado 13">
            <a:extLst>
              <a:ext uri="{FF2B5EF4-FFF2-40B4-BE49-F238E27FC236}">
                <a16:creationId xmlns:a16="http://schemas.microsoft.com/office/drawing/2014/main" id="{42C1F3A1-85B6-432A-A5EE-03DD0011563B}"/>
              </a:ext>
            </a:extLst>
          </p:cNvPr>
          <p:cNvSpPr/>
          <p:nvPr/>
        </p:nvSpPr>
        <p:spPr>
          <a:xfrm>
            <a:off x="685800" y="153671"/>
            <a:ext cx="10515600"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de-DE" sz="2600" b="1" dirty="0">
                <a:solidFill>
                  <a:schemeClr val="bg1"/>
                </a:solidFill>
                <a:latin typeface="EC Square Sans Pro" panose="020B0506040000020004" pitchFamily="34" charset="0"/>
              </a:rPr>
              <a:t>Wir müssen die Wirksamkeit der aktuellen antimikrobiellen Mittel erhalten! </a:t>
            </a:r>
          </a:p>
        </p:txBody>
      </p:sp>
      <p:pic>
        <p:nvPicPr>
          <p:cNvPr id="3" name="Picture 2" descr="A chart with green circles and numbers&#10;&#10;Description automatically generated">
            <a:extLst>
              <a:ext uri="{FF2B5EF4-FFF2-40B4-BE49-F238E27FC236}">
                <a16:creationId xmlns:a16="http://schemas.microsoft.com/office/drawing/2014/main" id="{06D63B15-F97F-C7CB-6516-A2957EA89C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569" y="1435275"/>
            <a:ext cx="11758862" cy="5124275"/>
          </a:xfrm>
          <a:prstGeom prst="rect">
            <a:avLst/>
          </a:prstGeom>
        </p:spPr>
      </p:pic>
    </p:spTree>
    <p:extLst>
      <p:ext uri="{BB962C8B-B14F-4D97-AF65-F5344CB8AC3E}">
        <p14:creationId xmlns:p14="http://schemas.microsoft.com/office/powerpoint/2010/main" val="2792435232"/>
      </p:ext>
    </p:extLst>
  </p:cSld>
  <p:clrMapOvr>
    <a:masterClrMapping/>
  </p:clrMapOvr>
</p:sld>
</file>

<file path=ppt/theme/theme1.xml><?xml version="1.0" encoding="utf-8"?>
<a:theme xmlns:a="http://schemas.openxmlformats.org/drawingml/2006/main" name="1_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47396e3-6a7c-49e4-86bb-38ecec5b669c">
      <Terms xmlns="http://schemas.microsoft.com/office/infopath/2007/PartnerControls"/>
    </lcf76f155ced4ddcb4097134ff3c332f>
    <TaxCatchAll xmlns="cf327815-79d0-4fc2-8b8d-cf7e72fbbf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C78BAB6A1C84F545963E0C901C12A503" ma:contentTypeVersion="13" ma:contentTypeDescription="Crear nuevo documento." ma:contentTypeScope="" ma:versionID="72f1889dfbcdd83fbc240b864d4538ff">
  <xsd:schema xmlns:xsd="http://www.w3.org/2001/XMLSchema" xmlns:xs="http://www.w3.org/2001/XMLSchema" xmlns:p="http://schemas.microsoft.com/office/2006/metadata/properties" xmlns:ns2="647396e3-6a7c-49e4-86bb-38ecec5b669c" xmlns:ns3="cf327815-79d0-4fc2-8b8d-cf7e72fbbfb7" targetNamespace="http://schemas.microsoft.com/office/2006/metadata/properties" ma:root="true" ma:fieldsID="3e5149360898c58efd1605597a8c192d" ns2:_="" ns3:_="">
    <xsd:import namespace="647396e3-6a7c-49e4-86bb-38ecec5b669c"/>
    <xsd:import namespace="cf327815-79d0-4fc2-8b8d-cf7e72fbbf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396e3-6a7c-49e4-86bb-38ecec5b6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951800dd-f53a-43a5-a698-f470e596063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327815-79d0-4fc2-8b8d-cf7e72fbbfb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90cdd13-5fd3-47fb-8bca-23f56ed786a9}" ma:internalName="TaxCatchAll" ma:showField="CatchAllData" ma:web="cf327815-79d0-4fc2-8b8d-cf7e72fbbf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F3FD06-121E-4F13-9171-1254A1A22071}">
  <ds:schemaRefs>
    <ds:schemaRef ds:uri="http://schemas.microsoft.com/sharepoint/v3/contenttype/forms"/>
  </ds:schemaRefs>
</ds:datastoreItem>
</file>

<file path=customXml/itemProps2.xml><?xml version="1.0" encoding="utf-8"?>
<ds:datastoreItem xmlns:ds="http://schemas.openxmlformats.org/officeDocument/2006/customXml" ds:itemID="{FF843ECF-8667-4401-BA6B-7F513BBAF889}">
  <ds:schemaRefs>
    <ds:schemaRef ds:uri="http://schemas.openxmlformats.org/package/2006/metadata/core-properties"/>
    <ds:schemaRef ds:uri="http://www.w3.org/XML/1998/namespace"/>
    <ds:schemaRef ds:uri="647396e3-6a7c-49e4-86bb-38ecec5b669c"/>
    <ds:schemaRef ds:uri="http://purl.org/dc/dcmitype/"/>
    <ds:schemaRef ds:uri="http://schemas.microsoft.com/office/2006/documentManagement/types"/>
    <ds:schemaRef ds:uri="http://purl.org/dc/elements/1.1/"/>
    <ds:schemaRef ds:uri="http://schemas.microsoft.com/office/infopath/2007/PartnerControls"/>
    <ds:schemaRef ds:uri="http://purl.org/dc/terms/"/>
    <ds:schemaRef ds:uri="cf327815-79d0-4fc2-8b8d-cf7e72fbbfb7"/>
    <ds:schemaRef ds:uri="http://schemas.microsoft.com/office/2006/metadata/properties"/>
  </ds:schemaRefs>
</ds:datastoreItem>
</file>

<file path=customXml/itemProps3.xml><?xml version="1.0" encoding="utf-8"?>
<ds:datastoreItem xmlns:ds="http://schemas.openxmlformats.org/officeDocument/2006/customXml" ds:itemID="{30869E5C-3B56-4D79-AC5C-374A171E19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7396e3-6a7c-49e4-86bb-38ecec5b669c"/>
    <ds:schemaRef ds:uri="cf327815-79d0-4fc2-8b8d-cf7e72fbbf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TotalTime>
  <Words>3107</Words>
  <Application>Microsoft Office PowerPoint</Application>
  <PresentationFormat>Personalizado</PresentationFormat>
  <Paragraphs>275</Paragraphs>
  <Slides>22</Slides>
  <Notes>21</Notes>
  <HiddenSlides>1</HiddenSlides>
  <MMClips>0</MMClips>
  <ScaleCrop>false</ScaleCrop>
  <HeadingPairs>
    <vt:vector size="6" baseType="variant">
      <vt:variant>
        <vt:lpstr>Fuentes usadas</vt:lpstr>
      </vt:variant>
      <vt:variant>
        <vt:i4>17</vt:i4>
      </vt:variant>
      <vt:variant>
        <vt:lpstr>Tema</vt:lpstr>
      </vt:variant>
      <vt:variant>
        <vt:i4>2</vt:i4>
      </vt:variant>
      <vt:variant>
        <vt:lpstr>Títulos de diapositiva</vt:lpstr>
      </vt:variant>
      <vt:variant>
        <vt:i4>22</vt:i4>
      </vt:variant>
    </vt:vector>
  </HeadingPairs>
  <TitlesOfParts>
    <vt:vector size="41" baseType="lpstr">
      <vt:lpstr>Adobe Clean DC</vt:lpstr>
      <vt:lpstr>arial</vt:lpstr>
      <vt:lpstr>arial</vt:lpstr>
      <vt:lpstr>Calibri</vt:lpstr>
      <vt:lpstr>Calibri Light</vt:lpstr>
      <vt:lpstr>EC Square Sans Pro</vt:lpstr>
      <vt:lpstr>ECSquareSansPro-Regular</vt:lpstr>
      <vt:lpstr>Google Sans</vt:lpstr>
      <vt:lpstr>Montserrat</vt:lpstr>
      <vt:lpstr>Open Sans</vt:lpstr>
      <vt:lpstr>Raleway</vt:lpstr>
      <vt:lpstr>Roboto</vt:lpstr>
      <vt:lpstr>Segoe UI</vt:lpstr>
      <vt:lpstr>Times New Roman</vt:lpstr>
      <vt:lpstr>Verdana</vt:lpstr>
      <vt:lpstr>Whitney-Book</vt:lpstr>
      <vt:lpstr>Wingdings</vt:lpstr>
      <vt:lpstr>1_Office Theme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280</cp:revision>
  <dcterms:created xsi:type="dcterms:W3CDTF">2023-11-20T15:58:16Z</dcterms:created>
  <dcterms:modified xsi:type="dcterms:W3CDTF">2025-02-11T08:01:55Z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ContentTypeId">
    <vt:lpwstr>0x010100C78BAB6A1C84F545963E0C901C12A503</vt:lpwstr>
  </property>
  <property fmtid="{D5CDD505-2E9C-101B-9397-08002B2CF9AE}" pid="8" name="MSIP_Label_6bd9ddd1-4d20-43f6-abfa-fc3c07406f94_Enabled">
    <vt:lpwstr>true</vt:lpwstr>
  </property>
  <property fmtid="{D5CDD505-2E9C-101B-9397-08002B2CF9AE}" pid="9" name="MSIP_Label_6bd9ddd1-4d20-43f6-abfa-fc3c07406f94_SetDate">
    <vt:lpwstr>2024-01-31T10:53:41Z</vt:lpwstr>
  </property>
  <property fmtid="{D5CDD505-2E9C-101B-9397-08002B2CF9AE}" pid="10" name="MSIP_Label_6bd9ddd1-4d20-43f6-abfa-fc3c07406f94_Method">
    <vt:lpwstr>Standard</vt:lpwstr>
  </property>
  <property fmtid="{D5CDD505-2E9C-101B-9397-08002B2CF9AE}" pid="11" name="MSIP_Label_6bd9ddd1-4d20-43f6-abfa-fc3c07406f94_Name">
    <vt:lpwstr>Commission Use</vt:lpwstr>
  </property>
  <property fmtid="{D5CDD505-2E9C-101B-9397-08002B2CF9AE}" pid="12" name="MSIP_Label_6bd9ddd1-4d20-43f6-abfa-fc3c07406f94_SiteId">
    <vt:lpwstr>b24c8b06-522c-46fe-9080-70926f8dddb1</vt:lpwstr>
  </property>
  <property fmtid="{D5CDD505-2E9C-101B-9397-08002B2CF9AE}" pid="13" name="MSIP_Label_6bd9ddd1-4d20-43f6-abfa-fc3c07406f94_ActionId">
    <vt:lpwstr>e3c45984-78d1-4dc9-b2e6-636c6bc42d8b</vt:lpwstr>
  </property>
  <property fmtid="{D5CDD505-2E9C-101B-9397-08002B2CF9AE}" pid="14" name="MSIP_Label_6bd9ddd1-4d20-43f6-abfa-fc3c07406f94_ContentBits">
    <vt:lpwstr>0</vt:lpwstr>
  </property>
  <property fmtid="{D5CDD505-2E9C-101B-9397-08002B2CF9AE}" pid="15" name="MediaServiceImageTags">
    <vt:lpwstr/>
  </property>
  <property fmtid="{D5CDD505-2E9C-101B-9397-08002B2CF9AE}" pid="16" name="Order">
    <vt:r8>13362800</vt:r8>
  </property>
</Properties>
</file>