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48" r:id="rId18"/>
    <p:sldId id="2447" r:id="rId19"/>
    <p:sldId id="2449" r:id="rId20"/>
    <p:sldId id="2451" r:id="rId21"/>
    <p:sldId id="2452"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64" autoAdjust="0"/>
    <p:restoredTop sz="78000" autoAdjust="0"/>
  </p:normalViewPr>
  <p:slideViewPr>
    <p:cSldViewPr>
      <p:cViewPr varScale="1">
        <p:scale>
          <a:sx n="109" d="100"/>
          <a:sy n="109" d="100"/>
        </p:scale>
        <p:origin x="133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de-DE" dirty="0">
              <a:solidFill>
                <a:schemeClr val="tx1"/>
              </a:solidFill>
              <a:latin typeface="EC Square Sans Pro" panose="020B0506040000020004" pitchFamily="34" charset="0"/>
            </a:rPr>
            <a:t>Abweichende Regelungen gelten für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de-DE" sz="2800" dirty="0">
              <a:latin typeface="EC Square Sans Pro" panose="020B0506040000020004" pitchFamily="34" charset="0"/>
            </a:rPr>
            <a:t>Orale Medikamente </a:t>
          </a:r>
        </a:p>
        <a:p>
          <a:r>
            <a:rPr lang="de-DE" sz="2000" dirty="0">
              <a:latin typeface="EC Square Sans Pro" panose="020B0506040000020004" pitchFamily="34" charset="0"/>
            </a:rPr>
            <a:t>(Einmischung ins Futter oder Wasser auf dem Hof durch den Tierhalter)</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de-DE" dirty="0">
              <a:solidFill>
                <a:schemeClr val="bg1"/>
              </a:solidFill>
              <a:latin typeface="EC Square Sans Pro" panose="020B0506040000020004" pitchFamily="34" charset="0"/>
            </a:rPr>
            <a:t>Über Futter</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de-DE">
              <a:latin typeface="EC Square Sans Pro" panose="020B0506040000020004" pitchFamily="34" charset="0"/>
            </a:rPr>
            <a:t>Über Wasser</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de-DE" sz="2400" dirty="0">
              <a:solidFill>
                <a:schemeClr val="tx1"/>
              </a:solidFill>
              <a:latin typeface="EC Square Sans Pro" panose="020B0506040000020004" pitchFamily="34" charset="0"/>
            </a:rPr>
            <a:t>Arzneifuttermittel</a:t>
          </a:r>
        </a:p>
        <a:p>
          <a:r>
            <a:rPr lang="de-DE" sz="1800" dirty="0">
              <a:solidFill>
                <a:schemeClr val="tx1"/>
              </a:solidFill>
              <a:latin typeface="EC Square Sans Pro" panose="020B0506040000020004" pitchFamily="34" charset="0"/>
            </a:rPr>
            <a:t>(Futtermittel, die vom Futtermittelunternehmer in einer Futtermühle oder einem mobilen Mischer oder in einem speziell ausgerüsteten Fahrzeug mit Arzneimitteln gemischt werden)</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de-DE"/>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de-DE"/>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de-DE"/>
        </a:p>
      </dgm:t>
    </dgm:pt>
    <dgm:pt modelId="{C8FBC1DD-3B75-4A30-BDF0-72869C171122}" type="pres">
      <dgm:prSet presAssocID="{865A933C-C587-45D5-ADCB-A31B7DCA0276}" presName="connTx" presStyleLbl="parChTrans1D2" presStyleIdx="0" presStyleCnt="2"/>
      <dgm:spPr/>
      <dgm:t>
        <a:bodyPr/>
        <a:lstStyle/>
        <a:p>
          <a:endParaRPr lang="de-DE"/>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9180" custScaleY="256132" custLinFactNeighborX="-2233" custLinFactNeighborY="-2299"/>
      <dgm:spPr/>
      <dgm:t>
        <a:bodyPr/>
        <a:lstStyle/>
        <a:p>
          <a:endParaRPr lang="de-DE"/>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de-DE"/>
        </a:p>
      </dgm:t>
    </dgm:pt>
    <dgm:pt modelId="{27551C29-51E4-4FD4-9B7D-8BDA8DC047E0}" type="pres">
      <dgm:prSet presAssocID="{EE132CA6-C8A5-488D-8638-EE246B8D858E}" presName="connTx" presStyleLbl="parChTrans1D2" presStyleIdx="1" presStyleCnt="2"/>
      <dgm:spPr/>
      <dgm:t>
        <a:bodyPr/>
        <a:lstStyle/>
        <a:p>
          <a:endParaRPr lang="de-DE"/>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9592"/>
      <dgm:spPr/>
      <dgm:t>
        <a:bodyPr/>
        <a:lstStyle/>
        <a:p>
          <a:endParaRPr lang="de-DE"/>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de-DE"/>
        </a:p>
      </dgm:t>
    </dgm:pt>
    <dgm:pt modelId="{E2C9B4E6-C99F-4AD2-B0A6-7F40A0A3A94B}" type="pres">
      <dgm:prSet presAssocID="{3D5A27C2-6AFF-4304-BCA4-D3E224288C62}" presName="connTx" presStyleLbl="parChTrans1D3" presStyleIdx="0" presStyleCnt="2"/>
      <dgm:spPr/>
      <dgm:t>
        <a:bodyPr/>
        <a:lstStyle/>
        <a:p>
          <a:endParaRPr lang="de-DE"/>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9043"/>
      <dgm:spPr/>
      <dgm:t>
        <a:bodyPr/>
        <a:lstStyle/>
        <a:p>
          <a:endParaRPr lang="de-DE"/>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de-DE"/>
        </a:p>
      </dgm:t>
    </dgm:pt>
    <dgm:pt modelId="{48E44880-5249-4A0A-A93C-4199097A5458}" type="pres">
      <dgm:prSet presAssocID="{4024C9D4-D69C-42D8-AD58-E4F4D1B799B8}" presName="connTx" presStyleLbl="parChTrans1D3" presStyleIdx="1" presStyleCnt="2"/>
      <dgm:spPr/>
      <dgm:t>
        <a:bodyPr/>
        <a:lstStyle/>
        <a:p>
          <a:endParaRPr lang="de-DE"/>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78" custLinFactNeighborY="-14531"/>
      <dgm:spPr/>
      <dgm:t>
        <a:bodyPr/>
        <a:lstStyle/>
        <a:p>
          <a:endParaRPr lang="de-DE"/>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a:solidFill>
                <a:schemeClr val="tx1"/>
              </a:solidFill>
              <a:latin typeface="EC Square Sans Pro" panose="020B0506040000020004" pitchFamily="34" charset="0"/>
            </a:rPr>
            <a:t>Abweichende Regelungen gelten für </a:t>
          </a:r>
        </a:p>
      </dsp:txBody>
      <dsp:txXfrm>
        <a:off x="34457" y="2029858"/>
        <a:ext cx="1919452" cy="930768"/>
      </dsp:txXfrm>
    </dsp:sp>
    <dsp:sp modelId="{FBF1D535-BA08-43A6-99DE-E066AFB0E81C}">
      <dsp:nvSpPr>
        <dsp:cNvPr id="0" name=""/>
        <dsp:cNvSpPr/>
      </dsp:nvSpPr>
      <dsp:spPr>
        <a:xfrm rot="18249255">
          <a:off x="1691175" y="1927239"/>
          <a:ext cx="1330178" cy="35244"/>
        </a:xfrm>
        <a:custGeom>
          <a:avLst/>
          <a:gdLst/>
          <a:ahLst/>
          <a:cxnLst/>
          <a:rect l="0" t="0" r="0" b="0"/>
          <a:pathLst>
            <a:path>
              <a:moveTo>
                <a:pt x="0" y="17622"/>
              </a:moveTo>
              <a:lnTo>
                <a:pt x="1330178"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23010" y="1911607"/>
        <a:ext cx="66508" cy="66508"/>
      </dsp:txXfrm>
    </dsp:sp>
    <dsp:sp modelId="{2D3E6146-CCB2-4079-B87F-FBE50FFB8125}">
      <dsp:nvSpPr>
        <dsp:cNvPr id="0" name=""/>
        <dsp:cNvSpPr/>
      </dsp:nvSpPr>
      <dsp:spPr>
        <a:xfrm>
          <a:off x="2729661" y="128312"/>
          <a:ext cx="3345312" cy="2532336"/>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solidFill>
                <a:schemeClr val="tx1"/>
              </a:solidFill>
              <a:latin typeface="EC Square Sans Pro" panose="020B0506040000020004" pitchFamily="34" charset="0"/>
            </a:rPr>
            <a:t>Arzneifuttermittel</a:t>
          </a:r>
        </a:p>
        <a:p>
          <a:pPr lvl="0" algn="ctr" defTabSz="1066800">
            <a:lnSpc>
              <a:spcPct val="90000"/>
            </a:lnSpc>
            <a:spcBef>
              <a:spcPct val="0"/>
            </a:spcBef>
            <a:spcAft>
              <a:spcPct val="35000"/>
            </a:spcAft>
          </a:pPr>
          <a:r>
            <a:rPr lang="de-DE" sz="1800" kern="1200" dirty="0">
              <a:solidFill>
                <a:schemeClr val="tx1"/>
              </a:solidFill>
              <a:latin typeface="EC Square Sans Pro" panose="020B0506040000020004" pitchFamily="34" charset="0"/>
            </a:rPr>
            <a:t>(Futtermittel, die vom Futtermittelunternehmer in einer Futtermühle oder einem mobilen Mischer oder in einem speziell ausgerüsteten Fahrzeug mit Arzneimitteln gemischt werden)</a:t>
          </a:r>
        </a:p>
      </dsp:txBody>
      <dsp:txXfrm>
        <a:off x="2803831" y="202482"/>
        <a:ext cx="3196972" cy="2383996"/>
      </dsp:txXfrm>
    </dsp:sp>
    <dsp:sp modelId="{61694B86-253D-4A40-931A-F8F2732E8B11}">
      <dsp:nvSpPr>
        <dsp:cNvPr id="0" name=""/>
        <dsp:cNvSpPr/>
      </dsp:nvSpPr>
      <dsp:spPr>
        <a:xfrm rot="3599982">
          <a:off x="1623329" y="3100362"/>
          <a:ext cx="1438166" cy="35244"/>
        </a:xfrm>
        <a:custGeom>
          <a:avLst/>
          <a:gdLst/>
          <a:ahLst/>
          <a:cxnLst/>
          <a:rect l="0" t="0" r="0" b="0"/>
          <a:pathLst>
            <a:path>
              <a:moveTo>
                <a:pt x="0" y="17622"/>
              </a:moveTo>
              <a:lnTo>
                <a:pt x="143816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06459" y="3082030"/>
        <a:ext cx="71908" cy="71908"/>
      </dsp:txXfrm>
    </dsp:sp>
    <dsp:sp modelId="{F95EF68C-ADEC-4363-9740-CB6CEB0E641C}">
      <dsp:nvSpPr>
        <dsp:cNvPr id="0" name=""/>
        <dsp:cNvSpPr/>
      </dsp:nvSpPr>
      <dsp:spPr>
        <a:xfrm>
          <a:off x="2701958" y="2736847"/>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de-DE" sz="2800" kern="1200" dirty="0">
              <a:latin typeface="EC Square Sans Pro" panose="020B0506040000020004" pitchFamily="34" charset="0"/>
            </a:rPr>
            <a:t>Orale Medikamente </a:t>
          </a:r>
        </a:p>
        <a:p>
          <a:pPr lvl="0" algn="ctr" defTabSz="1244600">
            <a:lnSpc>
              <a:spcPct val="90000"/>
            </a:lnSpc>
            <a:spcBef>
              <a:spcPct val="0"/>
            </a:spcBef>
            <a:spcAft>
              <a:spcPct val="35000"/>
            </a:spcAft>
          </a:pPr>
          <a:r>
            <a:rPr lang="de-DE" sz="2000" kern="1200" dirty="0">
              <a:latin typeface="EC Square Sans Pro" panose="020B0506040000020004" pitchFamily="34" charset="0"/>
            </a:rPr>
            <a:t>(Einmischung ins Futter oder Wasser auf dem Hof durch den Tierhalter)</a:t>
          </a:r>
        </a:p>
      </dsp:txBody>
      <dsp:txXfrm>
        <a:off x="2760763" y="2795652"/>
        <a:ext cx="3200592" cy="1890150"/>
      </dsp:txXfrm>
    </dsp:sp>
    <dsp:sp modelId="{EEA59F76-1A8C-4C30-BAA1-8734A5405816}">
      <dsp:nvSpPr>
        <dsp:cNvPr id="0" name=""/>
        <dsp:cNvSpPr/>
      </dsp:nvSpPr>
      <dsp:spPr>
        <a:xfrm rot="19301355">
          <a:off x="5905194" y="3392138"/>
          <a:ext cx="1067762" cy="35244"/>
        </a:xfrm>
        <a:custGeom>
          <a:avLst/>
          <a:gdLst/>
          <a:ahLst/>
          <a:cxnLst/>
          <a:rect l="0" t="0" r="0" b="0"/>
          <a:pathLst>
            <a:path>
              <a:moveTo>
                <a:pt x="0" y="17622"/>
              </a:moveTo>
              <a:lnTo>
                <a:pt x="106776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12382" y="3383066"/>
        <a:ext cx="53388" cy="53388"/>
      </dsp:txXfrm>
    </dsp:sp>
    <dsp:sp modelId="{648DB4D0-7FA0-4BCA-8F42-0ED7942B08C2}">
      <dsp:nvSpPr>
        <dsp:cNvPr id="0" name=""/>
        <dsp:cNvSpPr/>
      </dsp:nvSpPr>
      <dsp:spPr>
        <a:xfrm>
          <a:off x="6857991" y="2584451"/>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a:solidFill>
                <a:schemeClr val="bg1"/>
              </a:solidFill>
              <a:latin typeface="EC Square Sans Pro" panose="020B0506040000020004" pitchFamily="34" charset="0"/>
            </a:rPr>
            <a:t>Über Futter</a:t>
          </a:r>
        </a:p>
      </dsp:txBody>
      <dsp:txXfrm>
        <a:off x="6886949" y="2613409"/>
        <a:ext cx="1919452" cy="930768"/>
      </dsp:txXfrm>
    </dsp:sp>
    <dsp:sp modelId="{39D65ED2-01CD-47FC-9F06-E4399AC37A9B}">
      <dsp:nvSpPr>
        <dsp:cNvPr id="0" name=""/>
        <dsp:cNvSpPr/>
      </dsp:nvSpPr>
      <dsp:spPr>
        <a:xfrm rot="1853983">
          <a:off x="5948347" y="3982936"/>
          <a:ext cx="1011927" cy="35244"/>
        </a:xfrm>
        <a:custGeom>
          <a:avLst/>
          <a:gdLst/>
          <a:ahLst/>
          <a:cxnLst/>
          <a:rect l="0" t="0" r="0" b="0"/>
          <a:pathLst>
            <a:path>
              <a:moveTo>
                <a:pt x="0" y="17622"/>
              </a:moveTo>
              <a:lnTo>
                <a:pt x="1011927"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29013" y="3975260"/>
        <a:ext cx="50596" cy="50596"/>
      </dsp:txXfrm>
    </dsp:sp>
    <dsp:sp modelId="{045A6619-E40C-4B52-8C20-4AB2F202DA54}">
      <dsp:nvSpPr>
        <dsp:cNvPr id="0" name=""/>
        <dsp:cNvSpPr/>
      </dsp:nvSpPr>
      <dsp:spPr>
        <a:xfrm>
          <a:off x="6888462" y="376604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a:latin typeface="EC Square Sans Pro" panose="020B0506040000020004" pitchFamily="34" charset="0"/>
            </a:rPr>
            <a:t>Über Wasser</a:t>
          </a:r>
        </a:p>
      </dsp:txBody>
      <dsp:txXfrm>
        <a:off x="6917420" y="379500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16/02/2025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‹Nr.›</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a:t>Daher gilt der delegierte Rechtsakt über die orale Verabreichung von Tierarzneimitteln für die orale Verabreichung von Tierarzneimitteln durch Einmischen in oder Zugabe zu Futtermitteln sowie für das Einmischen von Tierarzneimitteln in Trinkwasser oder in flüssiges Futter durch den Tierhalter. Sie sollte nicht für das Mischen eines Tierarzneimittels in Futtermittel durch Futtermittelunternehmer gelten. Dabei spielt es keine Rolle, ob sie in einer Futtermittelmühle, mit einem mobilen Mischer oder einem Mischer im landwirtschaftlichen Betrieb arbeiten, was unter die Verordnung (EU) 2019/4 fällt. </a:t>
            </a:r>
          </a:p>
          <a:p>
            <a:endParaRPr lang="en-US" dirty="0"/>
          </a:p>
          <a:p>
            <a:r>
              <a:rPr lang="de-DE"/>
              <a:t>f) „mobiler Mischer“ bezeichnet einen Futtermittelunternehmer mit einem Futtermittelbetrieb, der aus einem speziell für die Herstellung von Arzneifuttermitteln ausgerüsteten Fahrzeug besteht; g) „Hofmischer“ bezeichnet einen Futtermittelunternehmer, der Arzneifuttermittel ausschließlich zur Verwendung auf seinem eigenen Hof herstellt;</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a:t>1. Für die Abgabe von Arzneifuttermitteln an Tierhalter gelten folgende Bedingungen:</a:t>
            </a:r>
          </a:p>
          <a:p>
            <a:r>
              <a:rPr lang="de-DE"/>
              <a:t>a) die Aufmachung und, im Falle der Herstellung durch Hofmischer, den Besitz einer tierärztlichen Verschreibung für Arzneifuttermittel; und</a:t>
            </a:r>
          </a:p>
          <a:p>
            <a:r>
              <a:rPr lang="de-DE"/>
              <a:t>b) die in den Absätzen 2 bis 10 festgelegten Bedingungen.</a:t>
            </a:r>
          </a:p>
          <a:p>
            <a:endParaRPr lang="en-US" dirty="0"/>
          </a:p>
          <a:p>
            <a:r>
              <a:rPr lang="de-DE"/>
              <a:t>2. Eine tierärztliche Verschreibung für Arzneifuttermittel darf nur nach einer klinischen Untersuchung oder einer anderen ordnungsgemäßen Bewertung des Gesundheitszustands des Tieres oder der Tiergruppe durch einen Tierarzt und nur für eine diagnostizierte Krankheit ausgestellt werden.</a:t>
            </a:r>
          </a:p>
          <a:p>
            <a:endParaRPr lang="en-US" dirty="0"/>
          </a:p>
          <a:p>
            <a:r>
              <a:rPr lang="de-DE"/>
              <a:t>3. Abweichend von Absatz 2 kann eine tierärztliche Verschreibung für Arzneifuttermittel, die immunologische Tierarzneimittel enthalten, auch ausgestellt werden, wenn keine Krankheit diagnostiziert wurde.</a:t>
            </a:r>
          </a:p>
          <a:p>
            <a:endParaRPr lang="en-US" dirty="0"/>
          </a:p>
          <a:p>
            <a:r>
              <a:rPr lang="de-DE"/>
              <a:t>4. Abweichend von Absatz 2 kann, wenn das Vorliegen einer diagnostizierten Krankheit nicht bestätigt werden kann, eine tierärztliche Verschreibung für Arzneifuttermittel mit Antiparasitika ohne antimikrobielle Wirkung  auf der Grundlage</a:t>
            </a:r>
          </a:p>
          <a:p>
            <a:r>
              <a:rPr lang="de-DE"/>
              <a:t>der Kenntnis über den Parasitenbefallsstatus des Tieres oder der Tiergruppe ausgestellt werden.</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a:t>6. Die tierärztliche Verschreibung für Arzneifuttermittel muss die in Anhang V aufgeführten Angaben enthalten. Das Original der tierärztlichen Verschreibung für Arzneifuttermittel muss vom Hersteller oder gegebenenfalls vom Futtermittelhersteller aufbewahrt werden</a:t>
            </a:r>
          </a:p>
          <a:p>
            <a:r>
              <a:rPr lang="de-DE"/>
              <a:t>Unternehmer, der das Arzneifuttermittel an den Tierhalter liefert. Der Tierarzt oder die in Absatz 5 genannte Fachkraft, der/die die Verschreibung ausstellt, und der Halter des der Lebensmittelerzeugung dienenden Tieres oder des Pelztieres bewahren eine Kopie der tierärztlichen Verschreibung für Arzneifuttermittel auf. Das Original und die Kopien sind fünf Jahre ab Ausstellungsdatum aufzubewahren.</a:t>
            </a:r>
          </a:p>
          <a:p>
            <a:endParaRPr lang="en-US" dirty="0"/>
          </a:p>
          <a:p>
            <a:r>
              <a:rPr lang="de-DE"/>
              <a:t>7. Mit Ausnahme von Arzneifuttermitteln für nicht zur Lebensmittelerzeugung dienende Tiere (ausgenommen Pelztiere) dürfen Arzneifuttermittel im Rahmen derselben tierärztlichen Verschreibung für Arzneifuttermittel nicht für mehr als eine Behandlung verwendet werden.</a:t>
            </a:r>
          </a:p>
          <a:p>
            <a:r>
              <a:rPr lang="de-DE"/>
              <a:t>Die Dauer einer Behandlung muss mit der Fachinformation des dem Futtermittel beigefügten Tierarzneimittels übereinstimmen und darf, sofern keine Angaben gemacht werden, einen Monat bzw. im Falle eines Arzneifuttermittels</a:t>
            </a:r>
          </a:p>
          <a:p>
            <a:r>
              <a:rPr lang="de-DE"/>
              <a:t>mit antibiotischen Tierarzneimitteln zwei Wochen nicht überschreiten.</a:t>
            </a:r>
          </a:p>
          <a:p>
            <a:endParaRPr lang="en-US" dirty="0"/>
          </a:p>
          <a:p>
            <a:r>
              <a:rPr lang="de-DE"/>
              <a:t>8. Die tierärztliche Verschreibung für Arzneifuttermittel ist ab dem Tag ihrer Ausstellung für einen Zeitraum von höchstens sechs Monaten für nicht der Lebensmittelerzeugung dienende Tiere, ausgenommen Pelztiere, und drei Wochen für der Lebensmittelerzeugung dienende Tiere und Pelztiere</a:t>
            </a:r>
          </a:p>
          <a:p>
            <a:r>
              <a:rPr lang="de-DE"/>
              <a:t>gültig. Im Falle von Arzneifuttermitteln mit antibakteriellen Tierarzneimitteln ist die Verschreibung ab dem Tag ihrer Ausstellung für einen Zeitraum von höchstens fünf Tagen gültig.</a:t>
            </a:r>
          </a:p>
          <a:p>
            <a:endParaRPr lang="en-US" dirty="0"/>
          </a:p>
          <a:p>
            <a:r>
              <a:rPr lang="de-DE"/>
              <a:t>9. Der Tierarzt, der das Arzneifuttermittel verschreibt, muss prüfen, ob die Anwendung des Arzneimittels für die Zieltiere aus tierärztlicher Sicht gerechtfertigt ist. Außerdem muss der Tierarzt sicherstellen, dass die Verabreichung des</a:t>
            </a:r>
          </a:p>
          <a:p>
            <a:r>
              <a:rPr lang="de-DE"/>
              <a:t>betreffenden Tierarzneimittels nicht mit einer anderen Behandlung oder Verwendung unvereinbar ist und dass bei der Verwendung mehrerer Arzneimittel keine Gegenanzeigen oder Wechselwirkungen bestehen. Der Tierarzt darf insbesondere kein</a:t>
            </a:r>
          </a:p>
          <a:p>
            <a:r>
              <a:rPr lang="de-DE"/>
              <a:t>Arzneifuttermittel mit mehr als einem antimikrobiell wirksamen Tierarzneimittel verschreiben.</a:t>
            </a:r>
          </a:p>
          <a:p>
            <a:endParaRPr lang="en-US" dirty="0"/>
          </a:p>
          <a:p>
            <a:r>
              <a:rPr lang="de-DE"/>
              <a:t>10. Die tierärztliche Verschreibung für Arzneifuttermittel muss:</a:t>
            </a:r>
          </a:p>
          <a:p>
            <a:r>
              <a:rPr lang="de-DE"/>
              <a:t>a) mit der Fachinformation des Tierarzneimittels übereinstimmen, mit Ausnahme von Tierarzneimitteln</a:t>
            </a:r>
          </a:p>
          <a:p>
            <a:r>
              <a:rPr lang="de-DE"/>
              <a:t>mit Ausnahme von Tierarzneimitteln, die gemäß Artikel 112, Artikel 113 oder Artikel 114 der Verordnung (EU)</a:t>
            </a:r>
          </a:p>
          <a:p>
            <a:r>
              <a:rPr lang="de-DE"/>
              <a:t>2019/6 verwendet werden sollen;</a:t>
            </a:r>
          </a:p>
          <a:p>
            <a:r>
              <a:rPr lang="de-DE"/>
              <a:t>b) die Tagesdosis des Tierarzneimittels angeben, die in einer Menge des Arzneimittelfutters enthalten sein muss,</a:t>
            </a:r>
          </a:p>
          <a:p>
            <a:r>
              <a:rPr lang="de-DE"/>
              <a:t>die die Aufnahme der Dosis durch das Zieltier gewährleistet. Dabei ist zu berücksichtigen, dass die Futteraufnahme kranker Tiere von</a:t>
            </a:r>
          </a:p>
          <a:p>
            <a:r>
              <a:rPr lang="de-DE"/>
              <a:t>einer normalen Tagesration abweichen kann;</a:t>
            </a:r>
          </a:p>
          <a:p>
            <a:r>
              <a:rPr lang="de-DE"/>
              <a:t>c) sicherstellen, dass das Arzneifuttermittel, das die Dosierung des Tierarzneimittels enthält, mindestens 50 %</a:t>
            </a:r>
          </a:p>
          <a:p>
            <a:r>
              <a:rPr lang="de-DE"/>
              <a:t>der täglichen Futterration, bezogen auf die Trockenmasse, ausmacht und dass bei Wiederkäuern die Tagesdosis des Tierarzneimittels</a:t>
            </a:r>
          </a:p>
          <a:p>
            <a:r>
              <a:rPr lang="de-DE"/>
              <a:t>in mindestens 50 % des Ergänzungsfutters, ausgenommen Mineralfutter, enthalten ist;</a:t>
            </a:r>
          </a:p>
          <a:p>
            <a:r>
              <a:rPr lang="de-DE"/>
              <a:t>d) die auf der Grundlage der relevanten Parameter berechnete Einschlussrate der Wirkstoffe angeben.</a:t>
            </a:r>
          </a:p>
          <a:p>
            <a:endParaRPr lang="en-US" dirty="0"/>
          </a:p>
          <a:p>
            <a:r>
              <a:rPr lang="de-DE"/>
              <a:t>11. Gemäß den Absätzen 2, 3 und 4 ausgestellte tierärztliche Verschreibungen für Arzneifuttermittel werden in der gesamten Union anerkannt.</a:t>
            </a:r>
          </a:p>
          <a:p>
            <a:endParaRPr lang="en-US" dirty="0"/>
          </a:p>
          <a:p>
            <a:r>
              <a:rPr lang="de-DE"/>
              <a:t>12. Die Kommission kann mithilfe von Durchführungsrechtsakten ein Musterformat für die in Anhang V aufgeführten</a:t>
            </a:r>
          </a:p>
          <a:p>
            <a:r>
              <a:rPr lang="de-DE"/>
              <a:t>Informationen festlegen. Dieses Musterformat wird auch in elektronischer Form zur Verfügung gestellt. Diese Durchführungsrechtsakte werden</a:t>
            </a:r>
          </a:p>
          <a:p>
            <a:r>
              <a:rPr lang="de-DE"/>
              <a:t>nach dem Prüfverfahren gemäß Artikel 21 Absatz 2 erlassen.</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de-DE" sz="1800" b="1" i="0" u="none" strike="noStrike" baseline="0">
                <a:solidFill>
                  <a:srgbClr val="000000"/>
                </a:solidFill>
                <a:latin typeface="EUAlbertina"/>
              </a:rPr>
              <a:t>ZUSÄTZLICHE FOLIEN FÜR DEN FALL, DASS FRAGEN ZU ORALEN MEDIKAMENTEN GESTELLT WERDEN</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de-DE" sz="1800" b="0" i="0" u="none" strike="noStrike" baseline="0">
                <a:solidFill>
                  <a:srgbClr val="000000"/>
                </a:solidFill>
                <a:latin typeface="EUAlbertina"/>
              </a:rPr>
              <a:t>Bei oraler Verabreichung besteht ein höheres Risiko der Wirkungslosigkeit als bei einer individuellen Behandlung. Mit diesen zusätzlichen Vorschriften soll verhindert werden, dass die Produkte ihre Wirksamkeit verlieren, dass sich Resistenzen entwickeln und ausbreiten und dass es zu einer Kontamination oder unbeabsichtigten Verabreichung an Nichtzielarten oder Menschen oder zu einer Verbreitung in der Umwelt kommt. </a:t>
            </a:r>
          </a:p>
          <a:p>
            <a:pPr marL="285750" indent="-285750">
              <a:buFontTx/>
              <a:buChar char="-"/>
            </a:pPr>
            <a:r>
              <a:rPr lang="de-DE" sz="1800" b="0" i="0" u="none" strike="noStrike" baseline="0">
                <a:solidFill>
                  <a:srgbClr val="000000"/>
                </a:solidFill>
                <a:latin typeface="EUAlbertina"/>
              </a:rPr>
              <a:t>Es deckt alle oralen Medikamente ab, mit Ausnahme von durch einen Futtermittelhersteller gemischtem Arzneifuttermittel. Diese Verordnung gilt für zugelassene und verschriebene Tierarzneimittel, die oral über das Trinkwasser verabreicht, dem Futter beigemischt oder unmittelbar vor der Fütterung auf die Oberfläche des Futters aufgetragen und vom Tierhalter an zur Lebensmittelerzeugung genutzte Tiere verabreicht werden</a:t>
            </a:r>
          </a:p>
          <a:p>
            <a:pPr marL="285750" indent="-285750">
              <a:buFontTx/>
              <a:buChar char="-"/>
            </a:pPr>
            <a:r>
              <a:rPr lang="de-DE" sz="1800" b="0" i="0" u="none" strike="noStrike" baseline="0">
                <a:solidFill>
                  <a:srgbClr val="000000"/>
                </a:solidFill>
                <a:latin typeface="EUAlbertina"/>
              </a:rPr>
              <a:t>Tierärzten kommt hier eine entscheidende Rolle zu: Sie müssen die Situation im Betrieb, die Ausrüstung, die Futtermittel usw. kennen, bevor sie eine Verschreibung vornehmen, um sicherzustellen, dass das Tierarzneimittel wirksam verabreicht werden kann. Sie müssen den Tierhalter außerdem bei der Entsorgung bzw. Beseitigung übrig gebliebener Arzneimittel beraten. </a:t>
            </a:r>
          </a:p>
          <a:p>
            <a:r>
              <a:rPr lang="de-DE" sz="1800" b="0" i="0" u="none" strike="noStrike" baseline="0">
                <a:solidFill>
                  <a:srgbClr val="000000"/>
                </a:solidFill>
                <a:latin typeface="EUAlbertina"/>
              </a:rPr>
              <a:t>- Die orale Verabreichung von Tierarzneimitteln in festen Futtermitteln kann dazu führen, dass die Tiere um dasselbe Futter konkurrieren, und es besteht die Gefahr einer Unter- oder Überdosierung.  Dies ist insbesondere bei antimikrobiellen und antiparasitären Mitteln wichtig, da es zu einer Resistenz gegen antimikrobielle und antiparasitäre Mittel führen kann. Daher sollte die Verschreibung und orale Verabreichung eines antimikrobiellen oder antiparasitären Mittels durch Einmischen in festes Futter oder Verabreichung auf der Oberfläche von festem Futter unmittelbar vor der Fütterung nur dann erlaubt sein, wenn die Tiere einzeln gefüttert werden oder wenn die Aufnahme des Tierarzneimittels durch einzelne Tiere in einer kleinen Gruppe von Tieren wirksam kontrolliert werden kann.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a:solidFill>
                  <a:srgbClr val="000000"/>
                </a:solidFill>
                <a:latin typeface="EUAlbertina"/>
              </a:rPr>
              <a:t>ZUSÄTZLICHE FOLIEN FÜR DEN FALL, DASS FRAGEN ZU ORALEN MEDIKAMENTEN GESTELLT WERDEN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de-DE" sz="1800" b="0" i="0" u="none" strike="noStrike" baseline="0">
                <a:solidFill>
                  <a:srgbClr val="000000"/>
                </a:solidFill>
                <a:latin typeface="EUAlbertina"/>
              </a:rPr>
              <a:t>Bei oraler Verabreichung besteht ein höheres Risiko der Wirkungslosigkeit als bei einer individuellen Behandlung. Mit diesen zusätzlichen Vorschriften soll verhindert werden, dass die Produkte ihre Wirksamkeit verlieren, dass sich Resistenzen entwickeln und ausbreiten und dass es zu einer Kontamination oder unbeabsichtigten Verabreichung an Nichtzielarten oder Menschen oder zu einer Verbreitung in der Umwelt kommt. </a:t>
            </a:r>
          </a:p>
          <a:p>
            <a:pPr marL="285750" indent="-285750">
              <a:buFontTx/>
              <a:buChar char="-"/>
            </a:pPr>
            <a:r>
              <a:rPr lang="de-DE" sz="1800" b="0" i="0" u="none" strike="noStrike" baseline="0">
                <a:solidFill>
                  <a:srgbClr val="000000"/>
                </a:solidFill>
                <a:latin typeface="EUAlbertina"/>
              </a:rPr>
              <a:t>Es deckt alle oralen Medikamente ab, mit Ausnahme von durch einen Futtermittelhersteller gemischtem Arzneifuttermittel. </a:t>
            </a:r>
          </a:p>
          <a:p>
            <a:pPr marL="285750" indent="-285750">
              <a:buFontTx/>
              <a:buChar char="-"/>
            </a:pPr>
            <a:r>
              <a:rPr lang="de-DE" sz="1800" b="0" i="0" u="none" strike="noStrike" baseline="0">
                <a:solidFill>
                  <a:srgbClr val="000000"/>
                </a:solidFill>
                <a:latin typeface="EUAlbertina"/>
              </a:rPr>
              <a:t>Tierärzten kommt hier eine entscheidende Rolle zu: Sie müssen die Situation im Betrieb, die Ausrüstung, die Futtermittel usw. kennen, bevor sie eine Verschreibung vornehmen, um sicherzustellen, dass das Tierarzneimittel wirksam verabreicht werden kann. Sie müssen den Tierhalter außerdem bei der Entsorgung bzw. Beseitigung übrig gebliebener Arzneimittel beraten. </a:t>
            </a:r>
          </a:p>
          <a:p>
            <a:r>
              <a:rPr lang="de-DE" sz="1800" b="0" i="0" u="none" strike="noStrike" baseline="0">
                <a:solidFill>
                  <a:srgbClr val="000000"/>
                </a:solidFill>
                <a:latin typeface="EUAlbertina"/>
              </a:rPr>
              <a:t>- Die orale Verabreichung von Tierarzneimitteln in festen Futtermitteln kann dazu führen, dass die Tiere um dasselbe Futter konkurrieren, und es besteht die Gefahr einer Unter- oder Überdosierung.  Dies ist insbesondere bei antimikrobiellen und antiparasitären Mitteln wichtig, da es zu einer Resistenz gegen antimikrobielle und antiparasitäre Mittel führen kann. Daher sollte die Verschreibung und orale Verabreichung eines antimikrobiellen oder antiparasitären Mittels durch Einmischen in festes Futter oder Verabreichung auf der Oberfläche von festem Futter unmittelbar vor der Fütterung nur dann erlaubt sein, wenn die Tiere einzeln gefüttert werden oder wenn die Aufnahme des Tierarzneimittels durch einzelne Tiere in einer kleinen Gruppe von Tieren wirksam kontrolliert werden kann.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a:solidFill>
                  <a:srgbClr val="000000"/>
                </a:solidFill>
                <a:latin typeface="EUAlbertina"/>
              </a:rPr>
              <a:t>ZUSÄTZLICHE FOLIEN FÜR DEN FALL, DASS FRAGEN ZU ORALEN MEDIKAMENTEN GESTELLT WERDEN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de-DE" sz="1800" b="0" i="0" u="none" strike="noStrike" baseline="0">
                <a:solidFill>
                  <a:srgbClr val="000000"/>
                </a:solidFill>
                <a:latin typeface="EUAlbertina"/>
              </a:rPr>
              <a:t>Bei oraler Verabreichung besteht ein höheres Risiko der Wirkungslosigkeit als bei einer individuellen Behandlung. Mit diesen zusätzlichen Vorschriften soll verhindert werden, dass die Produkte ihre Wirksamkeit verlieren, dass sich Resistenzen entwickeln und ausbreiten und dass es zu einer Kontamination oder unbeabsichtigten Verabreichung an Nichtzielarten oder Menschen oder zu einer Verbreitung in der Umwelt kommt. </a:t>
            </a:r>
          </a:p>
          <a:p>
            <a:pPr marL="285750" indent="-285750">
              <a:buFontTx/>
              <a:buChar char="-"/>
            </a:pPr>
            <a:r>
              <a:rPr lang="de-DE" sz="1800" b="0" i="0" u="none" strike="noStrike" baseline="0">
                <a:solidFill>
                  <a:srgbClr val="000000"/>
                </a:solidFill>
                <a:latin typeface="EUAlbertina"/>
              </a:rPr>
              <a:t>Es deckt alle oralen Medikamente ab, mit Ausnahme von durch einen Futtermittelhersteller gemischtem Arzneifuttermittel. </a:t>
            </a:r>
          </a:p>
          <a:p>
            <a:pPr marL="285750" indent="-285750">
              <a:buFontTx/>
              <a:buChar char="-"/>
            </a:pPr>
            <a:r>
              <a:rPr lang="de-DE" sz="1800" b="0" i="0" u="none" strike="noStrike" baseline="0">
                <a:solidFill>
                  <a:srgbClr val="000000"/>
                </a:solidFill>
                <a:latin typeface="EUAlbertina"/>
              </a:rPr>
              <a:t>Tierärzten kommt hier eine entscheidende Rolle zu: Sie müssen die Situation im Betrieb, die Ausrüstung, die Futtermittel usw. kennen, bevor sie eine Verschreibung vornehmen, um sicherzustellen, dass das Tierarzneimittel wirksam verabreicht werden kann. Sie müssen den Tierhalter außerdem bei der Entsorgung bzw. Beseitigung übrig gebliebener Arzneimittel beraten. </a:t>
            </a:r>
          </a:p>
          <a:p>
            <a:r>
              <a:rPr lang="de-DE" sz="1800" b="0" i="0" u="none" strike="noStrike" baseline="0">
                <a:solidFill>
                  <a:srgbClr val="000000"/>
                </a:solidFill>
                <a:latin typeface="EUAlbertina"/>
              </a:rPr>
              <a:t>- Die orale Verabreichung von Tierarzneimitteln in festen Futtermitteln kann dazu führen, dass die Tiere um dasselbe Futter konkurrieren, und es besteht die Gefahr einer Unter- oder Überdosierung.  Dies ist insbesondere bei antimikrobiellen und antiparasitären Mitteln wichtig, da es zu einer Resistenz gegen antimikrobielle und antiparasitäre Mittel führen kann. Daher sollte die Verschreibung und orale Verabreichung eines antimikrobiellen oder antiparasitären Mittels durch Einmischen in festes Futter oder Verabreichung auf der Oberfläche von festem Futter unmittelbar vor der Fütterung nur dann erlaubt sein, wenn die Tiere einzeln gefüttert werden oder wenn die Aufnahme des Tierarzneimittels durch einzelne Tiere in einer kleinen Gruppe von Tieren wirksam kontrolliert werden kann.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png"/><Relationship Id="rId2" Type="http://schemas.openxmlformats.org/officeDocument/2006/relationships/image" Target="../media/image1.png"/><Relationship Id="rId16"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52.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3.jpeg"/><Relationship Id="rId1" Type="http://schemas.openxmlformats.org/officeDocument/2006/relationships/slideMaster" Target="../slideMasters/slideMaster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cid:image004.jpg@01D9F6A4.3DC88080" TargetMode="External"/><Relationship Id="rId10" Type="http://schemas.openxmlformats.org/officeDocument/2006/relationships/image" Target="../media/image59.png"/><Relationship Id="rId4" Type="http://schemas.openxmlformats.org/officeDocument/2006/relationships/image" Target="../media/image54.jpeg"/><Relationship Id="rId9" Type="http://schemas.openxmlformats.org/officeDocument/2006/relationships/image" Target="../media/image5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3.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Master" Target="../slideMasters/slideMaster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7.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6.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73.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 name="Picture 2" descr="Blue text on a black background&#10;&#10;Description automatically generated">
            <a:extLst>
              <a:ext uri="{FF2B5EF4-FFF2-40B4-BE49-F238E27FC236}">
                <a16:creationId xmlns:a16="http://schemas.microsoft.com/office/drawing/2014/main" id="{57E7B7D6-427D-B598-64B1-32FEA0738F91}"/>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093200" y="5764541"/>
            <a:ext cx="2925329" cy="642609"/>
          </a:xfrm>
          <a:prstGeom prst="rect">
            <a:avLst/>
          </a:prstGeom>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4" name="Picture 3" descr="Blue text on a black background&#10;&#10;Description automatically generated">
            <a:extLst>
              <a:ext uri="{FF2B5EF4-FFF2-40B4-BE49-F238E27FC236}">
                <a16:creationId xmlns:a16="http://schemas.microsoft.com/office/drawing/2014/main" id="{82D1FDB9-89D6-BC88-2E5C-EDD2D99EFB14}"/>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620809" y="5758966"/>
            <a:ext cx="3297589" cy="724384"/>
          </a:xfrm>
          <a:prstGeom prst="rect">
            <a:avLst/>
          </a:prstGeom>
        </p:spPr>
      </p:pic>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D5B0894F-50DC-63D4-5F16-A5DD8422DE45}"/>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43867" y="6254750"/>
            <a:ext cx="2338706" cy="51374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2/16/2025</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‹Nr.›</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2/16/2025</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‹Nr.›</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2/16/2025</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‹Nr.›</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de-DE"/>
              <a:t>ÖSTERREICH</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de-DE"/>
              <a:t>27. FEBRUAR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de-DE" sz="2750" b="1" dirty="0">
                <a:latin typeface="EC Square Sans Pro"/>
                <a:cs typeface="Arial"/>
              </a:rPr>
              <a:t>Delegierte Verordnung</a:t>
            </a:r>
            <a:r>
              <a:rPr lang="de-DE" sz="2750" b="1" dirty="0">
                <a:solidFill>
                  <a:srgbClr val="FFFFFF"/>
                </a:solidFill>
                <a:latin typeface="EC Square Sans Pro"/>
                <a:cs typeface="Arial"/>
              </a:rPr>
              <a:t> </a:t>
            </a:r>
            <a:r>
              <a:rPr lang="de-DE" sz="2750" b="1" dirty="0">
                <a:latin typeface="EC Square Sans Pro"/>
                <a:cs typeface="Arial"/>
              </a:rPr>
              <a:t>(EU) 2024/1159 zur oralen Verabreichung</a:t>
            </a: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de-DE" sz="1950">
                <a:solidFill>
                  <a:srgbClr val="003399"/>
                </a:solidFill>
                <a:latin typeface="EC Square Sans Pro"/>
                <a:ea typeface="+mn-ea"/>
                <a:cs typeface="Arial"/>
              </a:rPr>
              <a:t>Die Mitgliedstaaten können weitere nationale Leitlinien ausarbeiten, um die Anwendung dieser Verordnung zu erleichtern.</a:t>
            </a: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sz="1996">
                <a:solidFill>
                  <a:srgbClr val="003399"/>
                </a:solidFill>
                <a:latin typeface="EC Square Sans Pro" panose="020B0506040000020004" pitchFamily="34" charset="0"/>
                <a:ea typeface="+mn-ea"/>
                <a:cs typeface="Arial" panose="020B0604020202020204" pitchFamily="34" charset="0"/>
              </a:rPr>
              <a:t>Gilt ab dem 9. November 2025.</a:t>
            </a:r>
          </a:p>
          <a:p>
            <a:pPr algn="l" defTabSz="912754" rtl="0"/>
            <a:r>
              <a:rPr lang="de-DE" sz="1996">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de-DE" sz="1048" b="1">
                <a:solidFill>
                  <a:srgbClr val="FFFFFF"/>
                </a:solidFill>
                <a:latin typeface="Montserrat" panose="00000500000000000000" pitchFamily="2" charset="0"/>
              </a:rPr>
              <a:t>Sie legt Regeln zur Gewährleistung der wirksamen und sicheren Verwendung von Tierarzneimitteln fest, die zur oralen Verabreichung über andere Wege als Arzneifuttermittel zugelassen und verschrieben sind und vom Tierhalter an zur Lebensmittelerzeugung genutzte Tiere verabreicht werden</a:t>
            </a: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3901945"/>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de-DE" sz="4400" b="1">
                <a:solidFill>
                  <a:srgbClr val="002060"/>
                </a:solidFill>
                <a:latin typeface="EC Square Sans Pro"/>
                <a:cs typeface="Arial"/>
              </a:rPr>
              <a:t>Nationale Vorschriften</a:t>
            </a:r>
          </a:p>
        </p:txBody>
      </p:sp>
      <p:pic>
        <p:nvPicPr>
          <p:cNvPr id="3" name="Picture 2">
            <a:extLst>
              <a:ext uri="{FF2B5EF4-FFF2-40B4-BE49-F238E27FC236}">
                <a16:creationId xmlns:a16="http://schemas.microsoft.com/office/drawing/2014/main" id="{82A74780-676E-E432-D0A0-B7CD1BD719B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029200" y="2099140"/>
            <a:ext cx="3705740" cy="2399466"/>
          </a:xfrm>
          <a:prstGeom prst="rect">
            <a:avLst/>
          </a:prstGeom>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sz="2400" dirty="0">
                <a:latin typeface="EC Square Sans Pro" panose="020B0506040000020004" pitchFamily="34" charset="0"/>
              </a:rPr>
              <a:t>Neues österreichisches Tierarzneimittelgesetz </a:t>
            </a:r>
            <a:r>
              <a:rPr lang="de-DE" sz="2400" dirty="0" smtClean="0">
                <a:latin typeface="EC Square Sans Pro" panose="020B0506040000020004" pitchFamily="34" charset="0"/>
              </a:rPr>
              <a:t>TAMG – gilt seit 1.1.2024</a:t>
            </a:r>
            <a:endParaRPr lang="de-AT" sz="2400" dirty="0">
              <a:latin typeface="EC Square Sans Pro" panose="020B0506040000020004" pitchFamily="34" charset="0"/>
            </a:endParaRPr>
          </a:p>
        </p:txBody>
      </p:sp>
      <p:sp>
        <p:nvSpPr>
          <p:cNvPr id="3" name="Textfeld 2"/>
          <p:cNvSpPr txBox="1"/>
          <p:nvPr/>
        </p:nvSpPr>
        <p:spPr>
          <a:xfrm>
            <a:off x="762002" y="1149350"/>
            <a:ext cx="10363200" cy="6118342"/>
          </a:xfrm>
          <a:prstGeom prst="rect">
            <a:avLst/>
          </a:prstGeom>
          <a:noFill/>
        </p:spPr>
        <p:txBody>
          <a:bodyPr wrap="square" rtlCol="0">
            <a:spAutoFit/>
          </a:bodyPr>
          <a:lstStyle/>
          <a:p>
            <a:pPr algn="l" defTabSz="912754" rtl="0"/>
            <a:r>
              <a:rPr lang="de-AT" sz="1996" dirty="0">
                <a:solidFill>
                  <a:srgbClr val="003399"/>
                </a:solidFill>
                <a:latin typeface="EC Square Sans Pro" panose="020B0506040000020004" pitchFamily="34" charset="0"/>
                <a:ea typeface="+mn-ea"/>
                <a:cs typeface="Arial" panose="020B0604020202020204" pitchFamily="34" charset="0"/>
              </a:rPr>
              <a:t>Aufgrund der „neuen“ EU-Gesetzgebung war es in Österreich notwendig, über die Umsetzung dieser Regelungen nachzudenken</a:t>
            </a:r>
          </a:p>
          <a:p>
            <a:pPr algn="l" defTabSz="912754" rtl="0"/>
            <a:endParaRPr lang="de-AT" sz="1996" dirty="0">
              <a:solidFill>
                <a:srgbClr val="003399"/>
              </a:solidFill>
              <a:latin typeface="EC Square Sans Pro" panose="020B0506040000020004" pitchFamily="34" charset="0"/>
              <a:ea typeface="+mn-ea"/>
              <a:cs typeface="Arial" panose="020B0604020202020204" pitchFamily="34" charset="0"/>
            </a:endParaRPr>
          </a:p>
          <a:p>
            <a:pPr algn="l" defTabSz="912754" rtl="0"/>
            <a:r>
              <a:rPr lang="de-AT" sz="1996" dirty="0">
                <a:solidFill>
                  <a:srgbClr val="003399"/>
                </a:solidFill>
                <a:latin typeface="EC Square Sans Pro" panose="020B0506040000020004" pitchFamily="34" charset="0"/>
                <a:ea typeface="+mn-ea"/>
                <a:cs typeface="Arial" panose="020B0604020202020204" pitchFamily="34" charset="0"/>
                <a:sym typeface="Wingdings" panose="05000000000000000000" pitchFamily="2" charset="2"/>
              </a:rPr>
              <a:t> </a:t>
            </a:r>
            <a:r>
              <a:rPr lang="de-AT" sz="1996" dirty="0">
                <a:solidFill>
                  <a:srgbClr val="003399"/>
                </a:solidFill>
                <a:latin typeface="EC Square Sans Pro" panose="020B0506040000020004" pitchFamily="34" charset="0"/>
                <a:ea typeface="+mn-ea"/>
                <a:cs typeface="Arial" panose="020B0604020202020204" pitchFamily="34" charset="0"/>
              </a:rPr>
              <a:t>Veterinärteil wurde aus dem Arzneimittelgesetz AMG </a:t>
            </a:r>
            <a:r>
              <a:rPr lang="de-AT" sz="1996" dirty="0" smtClean="0">
                <a:solidFill>
                  <a:srgbClr val="003399"/>
                </a:solidFill>
                <a:latin typeface="EC Square Sans Pro" panose="020B0506040000020004" pitchFamily="34" charset="0"/>
                <a:ea typeface="+mn-ea"/>
                <a:cs typeface="Arial" panose="020B0604020202020204" pitchFamily="34" charset="0"/>
              </a:rPr>
              <a:t>herausgelöst</a:t>
            </a:r>
            <a:endParaRPr lang="de-AT"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de-DE" sz="1996" dirty="0">
              <a:solidFill>
                <a:srgbClr val="003399"/>
              </a:solidFill>
              <a:latin typeface="EC Square Sans Pro" panose="020B0506040000020004" pitchFamily="34" charset="0"/>
              <a:ea typeface="+mn-ea"/>
              <a:cs typeface="Arial" panose="020B0604020202020204" pitchFamily="34" charset="0"/>
            </a:endParaRPr>
          </a:p>
          <a:p>
            <a:pPr algn="l" defTabSz="912754" rtl="0"/>
            <a:r>
              <a:rPr lang="de-DE" sz="1996" dirty="0">
                <a:solidFill>
                  <a:srgbClr val="003399"/>
                </a:solidFill>
                <a:latin typeface="EC Square Sans Pro" panose="020B0506040000020004" pitchFamily="34" charset="0"/>
                <a:ea typeface="+mn-ea"/>
                <a:cs typeface="Arial" panose="020B0604020202020204" pitchFamily="34" charset="0"/>
                <a:sym typeface="Wingdings" panose="05000000000000000000" pitchFamily="2" charset="2"/>
              </a:rPr>
              <a:t> </a:t>
            </a:r>
            <a:r>
              <a:rPr lang="de-DE" sz="1996" dirty="0">
                <a:solidFill>
                  <a:srgbClr val="003399"/>
                </a:solidFill>
                <a:latin typeface="EC Square Sans Pro" panose="020B0506040000020004" pitchFamily="34" charset="0"/>
                <a:ea typeface="+mn-ea"/>
                <a:cs typeface="Arial" panose="020B0604020202020204" pitchFamily="34" charset="0"/>
              </a:rPr>
              <a:t>Neue Vorgaben aufgrund der neuen EU-Tierarzneimittelverordnung wurden eingebaut/umgesetzt</a:t>
            </a:r>
            <a:endParaRPr lang="de-AT"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de-AT" sz="1996" dirty="0">
              <a:solidFill>
                <a:srgbClr val="003399"/>
              </a:solidFill>
              <a:latin typeface="EC Square Sans Pro" panose="020B0506040000020004" pitchFamily="34" charset="0"/>
              <a:ea typeface="+mn-ea"/>
              <a:cs typeface="Arial" panose="020B0604020202020204" pitchFamily="34" charset="0"/>
            </a:endParaRPr>
          </a:p>
          <a:p>
            <a:pPr algn="l" defTabSz="912754" rtl="0"/>
            <a:r>
              <a:rPr lang="de-AT" sz="1996" dirty="0">
                <a:solidFill>
                  <a:srgbClr val="003399"/>
                </a:solidFill>
                <a:latin typeface="EC Square Sans Pro" panose="020B0506040000020004" pitchFamily="34" charset="0"/>
                <a:ea typeface="+mn-ea"/>
                <a:cs typeface="Arial" panose="020B0604020202020204" pitchFamily="34" charset="0"/>
                <a:sym typeface="Wingdings" panose="05000000000000000000" pitchFamily="2" charset="2"/>
              </a:rPr>
              <a:t> Das </a:t>
            </a:r>
            <a:r>
              <a:rPr lang="de-AT" sz="1996" dirty="0">
                <a:solidFill>
                  <a:srgbClr val="003399"/>
                </a:solidFill>
                <a:latin typeface="EC Square Sans Pro" panose="020B0506040000020004" pitchFamily="34" charset="0"/>
                <a:ea typeface="+mn-ea"/>
                <a:cs typeface="Arial" panose="020B0604020202020204" pitchFamily="34" charset="0"/>
              </a:rPr>
              <a:t>Tierarzneimittel-Kontrollgesetz TAKG wurde aufgehoben und in das neue TAMG überführt.</a:t>
            </a:r>
          </a:p>
          <a:p>
            <a:pPr algn="l" defTabSz="912754" rtl="0"/>
            <a:endParaRPr lang="de-AT" sz="1996" dirty="0">
              <a:solidFill>
                <a:srgbClr val="003399"/>
              </a:solidFill>
              <a:latin typeface="EC Square Sans Pro" panose="020B0506040000020004" pitchFamily="34" charset="0"/>
              <a:ea typeface="+mn-ea"/>
              <a:cs typeface="Arial" panose="020B0604020202020204" pitchFamily="34" charset="0"/>
            </a:endParaRPr>
          </a:p>
          <a:p>
            <a:pPr lvl="2" algn="l" defTabSz="912754" rtl="0">
              <a:lnSpc>
                <a:spcPct val="100000"/>
              </a:lnSpc>
              <a:spcAft>
                <a:spcPts val="1800"/>
              </a:spcAft>
            </a:pPr>
            <a:r>
              <a:rPr lang="de-AT" sz="1996" dirty="0" smtClean="0">
                <a:solidFill>
                  <a:srgbClr val="FF0000"/>
                </a:solidFill>
                <a:latin typeface="EC Square Sans Pro" panose="020B0506040000020004" pitchFamily="34" charset="0"/>
                <a:ea typeface="+mn-ea"/>
                <a:cs typeface="Arial" panose="020B0604020202020204" pitchFamily="34" charset="0"/>
              </a:rPr>
              <a:t>	= </a:t>
            </a:r>
            <a:r>
              <a:rPr lang="de-AT" sz="2400" dirty="0" smtClean="0">
                <a:solidFill>
                  <a:srgbClr val="FF0000"/>
                </a:solidFill>
                <a:latin typeface="EC Square Sans Pro" panose="020B0506040000020004" pitchFamily="34" charset="0"/>
                <a:ea typeface="+mn-ea"/>
                <a:cs typeface="Arial" panose="020B0604020202020204" pitchFamily="34" charset="0"/>
              </a:rPr>
              <a:t>Novellierung/Neufassung </a:t>
            </a:r>
            <a:r>
              <a:rPr lang="de-AT" sz="2400" dirty="0">
                <a:solidFill>
                  <a:srgbClr val="FF0000"/>
                </a:solidFill>
                <a:latin typeface="EC Square Sans Pro" panose="020B0506040000020004" pitchFamily="34" charset="0"/>
                <a:ea typeface="+mn-ea"/>
                <a:cs typeface="Arial" panose="020B0604020202020204" pitchFamily="34" charset="0"/>
              </a:rPr>
              <a:t>des TAKG und des AMG in EIN </a:t>
            </a:r>
            <a:r>
              <a:rPr lang="de-AT" sz="2400" dirty="0" smtClean="0">
                <a:solidFill>
                  <a:srgbClr val="FF0000"/>
                </a:solidFill>
                <a:latin typeface="EC Square Sans Pro" panose="020B0506040000020004" pitchFamily="34" charset="0"/>
                <a:ea typeface="+mn-ea"/>
                <a:cs typeface="Arial" panose="020B0604020202020204" pitchFamily="34" charset="0"/>
              </a:rPr>
              <a:t>Gesetz - </a:t>
            </a:r>
          </a:p>
          <a:p>
            <a:pPr lvl="2" algn="l" defTabSz="912754" rtl="0">
              <a:lnSpc>
                <a:spcPct val="100000"/>
              </a:lnSpc>
              <a:spcAft>
                <a:spcPts val="1800"/>
              </a:spcAft>
            </a:pPr>
            <a:r>
              <a:rPr lang="de-AT" sz="2400" dirty="0" smtClean="0">
                <a:solidFill>
                  <a:srgbClr val="003399"/>
                </a:solidFill>
                <a:latin typeface="EC Square Sans Pro" panose="020B0506040000020004" pitchFamily="34" charset="0"/>
                <a:ea typeface="+mn-ea"/>
                <a:cs typeface="Arial" panose="020B0604020202020204" pitchFamily="34" charset="0"/>
              </a:rPr>
              <a:t>	</a:t>
            </a:r>
            <a:r>
              <a:rPr lang="de-AT" sz="2400" dirty="0" smtClean="0">
                <a:solidFill>
                  <a:srgbClr val="FF0000"/>
                </a:solidFill>
                <a:latin typeface="EC Square Sans Pro" panose="020B0506040000020004" pitchFamily="34" charset="0"/>
                <a:ea typeface="+mn-ea"/>
                <a:cs typeface="Arial" panose="020B0604020202020204" pitchFamily="34" charset="0"/>
              </a:rPr>
              <a:t>Bundesgesetz über Tierarzneimittel (Tierarzneimittelgesetz – TAMG)</a:t>
            </a:r>
          </a:p>
          <a:p>
            <a:pPr lvl="2" algn="l" defTabSz="912754" rtl="0">
              <a:lnSpc>
                <a:spcPct val="100000"/>
              </a:lnSpc>
              <a:spcAft>
                <a:spcPts val="1800"/>
              </a:spcAft>
            </a:pPr>
            <a:r>
              <a:rPr lang="de-AT" sz="2400" dirty="0" smtClean="0">
                <a:solidFill>
                  <a:srgbClr val="FF0000"/>
                </a:solidFill>
                <a:latin typeface="EC Square Sans Pro" panose="020B0506040000020004" pitchFamily="34" charset="0"/>
                <a:ea typeface="+mn-ea"/>
                <a:cs typeface="Arial" panose="020B0604020202020204" pitchFamily="34" charset="0"/>
              </a:rPr>
              <a:t>	BGBl. I Nr. 186/2023 </a:t>
            </a:r>
            <a:r>
              <a:rPr lang="de-AT" sz="2400" dirty="0">
                <a:solidFill>
                  <a:srgbClr val="003399"/>
                </a:solidFill>
                <a:latin typeface="EC Square Sans Pro" panose="020B0506040000020004" pitchFamily="34" charset="0"/>
                <a:ea typeface="+mn-ea"/>
                <a:cs typeface="Arial" panose="020B0604020202020204" pitchFamily="34" charset="0"/>
              </a:rPr>
              <a:t/>
            </a:r>
            <a:br>
              <a:rPr lang="de-AT" sz="2400" dirty="0">
                <a:solidFill>
                  <a:srgbClr val="003399"/>
                </a:solidFill>
                <a:latin typeface="EC Square Sans Pro" panose="020B0506040000020004" pitchFamily="34" charset="0"/>
                <a:ea typeface="+mn-ea"/>
                <a:cs typeface="Arial" panose="020B0604020202020204" pitchFamily="34" charset="0"/>
              </a:rPr>
            </a:br>
            <a:endParaRPr lang="de-AT" sz="2400" dirty="0">
              <a:solidFill>
                <a:srgbClr val="003399"/>
              </a:solidFill>
              <a:latin typeface="EC Square Sans Pro" panose="020B0506040000020004" pitchFamily="34" charset="0"/>
              <a:ea typeface="+mn-ea"/>
              <a:cs typeface="Arial" panose="020B0604020202020204" pitchFamily="34" charset="0"/>
            </a:endParaRPr>
          </a:p>
          <a:p>
            <a:pPr algn="l" defTabSz="912754" rtl="0">
              <a:lnSpc>
                <a:spcPct val="100000"/>
              </a:lnSpc>
              <a:spcAft>
                <a:spcPts val="1800"/>
              </a:spcAft>
            </a:pPr>
            <a:r>
              <a:rPr lang="de-AT" sz="1996" dirty="0">
                <a:solidFill>
                  <a:srgbClr val="003399"/>
                </a:solidFill>
                <a:latin typeface="EC Square Sans Pro" panose="020B0506040000020004" pitchFamily="34" charset="0"/>
                <a:ea typeface="+mn-ea"/>
                <a:cs typeface="Arial" panose="020B0604020202020204" pitchFamily="34" charset="0"/>
              </a:rPr>
              <a:t>und insbesondere ergänzende Änderungen von TÄG, </a:t>
            </a:r>
            <a:r>
              <a:rPr lang="de-AT" sz="1996" dirty="0">
                <a:solidFill>
                  <a:srgbClr val="FF0000"/>
                </a:solidFill>
                <a:latin typeface="EC Square Sans Pro" panose="020B0506040000020004" pitchFamily="34" charset="0"/>
                <a:ea typeface="+mn-ea"/>
                <a:cs typeface="Arial" panose="020B0604020202020204" pitchFamily="34" charset="0"/>
              </a:rPr>
              <a:t>FMG</a:t>
            </a:r>
            <a:r>
              <a:rPr lang="de-AT" sz="1996" dirty="0">
                <a:solidFill>
                  <a:srgbClr val="003399"/>
                </a:solidFill>
                <a:latin typeface="EC Square Sans Pro" panose="020B0506040000020004" pitchFamily="34" charset="0"/>
                <a:ea typeface="+mn-ea"/>
                <a:cs typeface="Arial" panose="020B0604020202020204" pitchFamily="34" charset="0"/>
              </a:rPr>
              <a:t>, AWEG, LMSVG.. + weiterführende </a:t>
            </a:r>
            <a:r>
              <a:rPr lang="de-AT" sz="1996" dirty="0" err="1">
                <a:solidFill>
                  <a:srgbClr val="003399"/>
                </a:solidFill>
                <a:latin typeface="EC Square Sans Pro" panose="020B0506040000020004" pitchFamily="34" charset="0"/>
                <a:ea typeface="+mn-ea"/>
                <a:cs typeface="Arial" panose="020B0604020202020204" pitchFamily="34" charset="0"/>
              </a:rPr>
              <a:t>VOen</a:t>
            </a:r>
            <a:endParaRPr lang="de-AT" sz="1996" dirty="0">
              <a:solidFill>
                <a:srgbClr val="003399"/>
              </a:solidFill>
              <a:latin typeface="EC Square Sans Pro" panose="020B0506040000020004" pitchFamily="34" charset="0"/>
              <a:ea typeface="+mn-ea"/>
              <a:cs typeface="Arial" panose="020B0604020202020204" pitchFamily="34" charset="0"/>
            </a:endParaRPr>
          </a:p>
          <a:p>
            <a:endParaRPr lang="de-AT" dirty="0" smtClean="0"/>
          </a:p>
          <a:p>
            <a:endParaRPr lang="de-AT" dirty="0"/>
          </a:p>
        </p:txBody>
      </p:sp>
    </p:spTree>
    <p:extLst>
      <p:ext uri="{BB962C8B-B14F-4D97-AF65-F5344CB8AC3E}">
        <p14:creationId xmlns:p14="http://schemas.microsoft.com/office/powerpoint/2010/main" val="311767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sz="2400" dirty="0" smtClean="0">
                <a:latin typeface="EC Square Sans Pro" panose="020B0506040000020004" pitchFamily="34" charset="0"/>
              </a:rPr>
              <a:t>Aufbau des neues österreichischen Tierarzneimittelgesetzes </a:t>
            </a:r>
            <a:r>
              <a:rPr lang="de-DE" sz="2400" dirty="0">
                <a:latin typeface="EC Square Sans Pro" panose="020B0506040000020004" pitchFamily="34" charset="0"/>
              </a:rPr>
              <a:t>TAMG</a:t>
            </a:r>
            <a:endParaRPr lang="de-AT" sz="2400" dirty="0">
              <a:latin typeface="EC Square Sans Pro" panose="020B0506040000020004" pitchFamily="34" charset="0"/>
            </a:endParaRPr>
          </a:p>
        </p:txBody>
      </p:sp>
      <p:sp>
        <p:nvSpPr>
          <p:cNvPr id="3" name="Textfeld 2"/>
          <p:cNvSpPr txBox="1"/>
          <p:nvPr/>
        </p:nvSpPr>
        <p:spPr>
          <a:xfrm>
            <a:off x="781052" y="1225550"/>
            <a:ext cx="10363200" cy="5678478"/>
          </a:xfrm>
          <a:prstGeom prst="rect">
            <a:avLst/>
          </a:prstGeom>
          <a:noFill/>
        </p:spPr>
        <p:txBody>
          <a:bodyPr wrap="square" rtlCol="0">
            <a:spAutoFit/>
          </a:bodyPr>
          <a:lstStyle/>
          <a:p>
            <a:pPr marL="342900" lvl="1" indent="-342900" algn="l" rtl="0">
              <a:spcBef>
                <a:spcPts val="600"/>
              </a:spcBef>
              <a:spcAft>
                <a:spcPts val="600"/>
              </a:spcAft>
              <a:buClr>
                <a:srgbClr val="2C7470"/>
              </a:buClr>
              <a:buFont typeface="Wingdings" panose="05000000000000000000" pitchFamily="2" charset="2"/>
              <a:buChar char="§"/>
              <a:defRPr/>
            </a:pPr>
            <a:r>
              <a:rPr lang="de-AT" kern="1200" dirty="0">
                <a:solidFill>
                  <a:srgbClr val="002060"/>
                </a:solidFill>
                <a:latin typeface="EC Square Sans Pro" panose="020B0506040000020004" pitchFamily="34" charset="0"/>
                <a:ea typeface="+mn-ea"/>
                <a:cs typeface="+mn-cs"/>
              </a:rPr>
              <a:t>I. Hauptstück Allgemeine Bestimmungen (§§ 1 – 4</a:t>
            </a:r>
            <a:r>
              <a:rPr lang="de-AT" kern="1200" dirty="0" smtClean="0">
                <a:solidFill>
                  <a:srgbClr val="002060"/>
                </a:solidFill>
                <a:latin typeface="EC Square Sans Pro" panose="020B0506040000020004" pitchFamily="34" charset="0"/>
                <a:ea typeface="+mn-ea"/>
                <a:cs typeface="+mn-cs"/>
              </a:rPr>
              <a:t>)</a:t>
            </a:r>
            <a:endParaRPr lang="de-AT" kern="1200" dirty="0">
              <a:solidFill>
                <a:srgbClr val="002060"/>
              </a:solidFill>
              <a:latin typeface="EC Square Sans Pro" panose="020B0506040000020004" pitchFamily="34" charset="0"/>
              <a:ea typeface="+mn-ea"/>
              <a:cs typeface="+mn-cs"/>
            </a:endParaRPr>
          </a:p>
          <a:p>
            <a:pPr marL="342900" lvl="1" indent="-342900" algn="l" rtl="0">
              <a:spcBef>
                <a:spcPts val="600"/>
              </a:spcBef>
              <a:spcAft>
                <a:spcPts val="600"/>
              </a:spcAft>
              <a:buClr>
                <a:srgbClr val="2C7470"/>
              </a:buClr>
              <a:buFont typeface="Wingdings" panose="05000000000000000000" pitchFamily="2" charset="2"/>
              <a:buChar char="§"/>
              <a:defRPr/>
            </a:pPr>
            <a:r>
              <a:rPr lang="de-AT" kern="1200" dirty="0">
                <a:solidFill>
                  <a:srgbClr val="002060"/>
                </a:solidFill>
                <a:latin typeface="EC Square Sans Pro" panose="020B0506040000020004" pitchFamily="34" charset="0"/>
                <a:ea typeface="+mn-ea"/>
                <a:cs typeface="+mn-cs"/>
              </a:rPr>
              <a:t>II. </a:t>
            </a:r>
            <a:r>
              <a:rPr lang="de-AT" kern="1200" dirty="0" smtClean="0">
                <a:solidFill>
                  <a:srgbClr val="002060"/>
                </a:solidFill>
                <a:latin typeface="EC Square Sans Pro" panose="020B0506040000020004" pitchFamily="34" charset="0"/>
                <a:ea typeface="+mn-ea"/>
                <a:cs typeface="+mn-cs"/>
              </a:rPr>
              <a:t>Hauptstück Inverkehrbringen / Werbung </a:t>
            </a:r>
            <a:r>
              <a:rPr lang="de-AT" kern="1200" dirty="0">
                <a:solidFill>
                  <a:srgbClr val="002060"/>
                </a:solidFill>
                <a:latin typeface="EC Square Sans Pro" panose="020B0506040000020004" pitchFamily="34" charset="0"/>
                <a:ea typeface="+mn-ea"/>
                <a:cs typeface="+mn-cs"/>
              </a:rPr>
              <a:t>und </a:t>
            </a:r>
            <a:r>
              <a:rPr lang="de-AT" kern="1200" dirty="0" smtClean="0">
                <a:solidFill>
                  <a:srgbClr val="002060"/>
                </a:solidFill>
                <a:latin typeface="EC Square Sans Pro" panose="020B0506040000020004" pitchFamily="34" charset="0"/>
                <a:ea typeface="+mn-ea"/>
                <a:cs typeface="+mn-cs"/>
              </a:rPr>
              <a:t>Kontrolle / Betriebsvorschriften / Marktüberwachung </a:t>
            </a:r>
            <a:r>
              <a:rPr lang="de-AT" kern="1200" dirty="0">
                <a:solidFill>
                  <a:srgbClr val="002060"/>
                </a:solidFill>
                <a:latin typeface="EC Square Sans Pro" panose="020B0506040000020004" pitchFamily="34" charset="0"/>
                <a:ea typeface="+mn-ea"/>
                <a:cs typeface="+mn-cs"/>
              </a:rPr>
              <a:t>und </a:t>
            </a:r>
            <a:r>
              <a:rPr lang="de-AT" kern="1200" dirty="0" smtClean="0">
                <a:solidFill>
                  <a:srgbClr val="002060"/>
                </a:solidFill>
                <a:latin typeface="EC Square Sans Pro" panose="020B0506040000020004" pitchFamily="34" charset="0"/>
                <a:ea typeface="+mn-ea"/>
                <a:cs typeface="+mn-cs"/>
              </a:rPr>
              <a:t>Pharmakovigilanz / Großhandelsvertrieb / Behördliche </a:t>
            </a:r>
            <a:r>
              <a:rPr lang="de-AT" kern="1200" dirty="0">
                <a:solidFill>
                  <a:srgbClr val="002060"/>
                </a:solidFill>
                <a:latin typeface="EC Square Sans Pro" panose="020B0506040000020004" pitchFamily="34" charset="0"/>
                <a:ea typeface="+mn-ea"/>
                <a:cs typeface="+mn-cs"/>
              </a:rPr>
              <a:t>Kontrolle von </a:t>
            </a:r>
            <a:r>
              <a:rPr lang="de-AT" kern="1200" dirty="0" smtClean="0">
                <a:solidFill>
                  <a:srgbClr val="002060"/>
                </a:solidFill>
                <a:latin typeface="EC Square Sans Pro" panose="020B0506040000020004" pitchFamily="34" charset="0"/>
                <a:ea typeface="+mn-ea"/>
                <a:cs typeface="+mn-cs"/>
              </a:rPr>
              <a:t>Tierarzneimitteln </a:t>
            </a:r>
            <a:r>
              <a:rPr lang="de-AT" kern="1200" dirty="0">
                <a:solidFill>
                  <a:srgbClr val="002060"/>
                </a:solidFill>
                <a:latin typeface="EC Square Sans Pro" panose="020B0506040000020004" pitchFamily="34" charset="0"/>
              </a:rPr>
              <a:t>(§§ 5 – 48)</a:t>
            </a:r>
            <a:endParaRPr lang="de-AT" kern="1200" dirty="0">
              <a:solidFill>
                <a:srgbClr val="002060"/>
              </a:solidFill>
              <a:latin typeface="EC Square Sans Pro" panose="020B0506040000020004" pitchFamily="34" charset="0"/>
              <a:ea typeface="+mn-ea"/>
              <a:cs typeface="+mn-cs"/>
            </a:endParaRPr>
          </a:p>
          <a:p>
            <a:pPr marL="342900" lvl="1" indent="-342900" algn="l" rtl="0">
              <a:spcBef>
                <a:spcPts val="600"/>
              </a:spcBef>
              <a:spcAft>
                <a:spcPts val="600"/>
              </a:spcAft>
              <a:buClr>
                <a:srgbClr val="2C7470"/>
              </a:buClr>
              <a:buFont typeface="Wingdings" panose="05000000000000000000" pitchFamily="2" charset="2"/>
              <a:buChar char="§"/>
              <a:defRPr/>
            </a:pPr>
            <a:endParaRPr lang="de-AT" kern="1200" dirty="0" smtClean="0">
              <a:solidFill>
                <a:srgbClr val="002060"/>
              </a:solidFill>
              <a:latin typeface="EC Square Sans Pro" panose="020B0506040000020004" pitchFamily="34" charset="0"/>
              <a:ea typeface="+mn-ea"/>
              <a:cs typeface="+mn-cs"/>
            </a:endParaRPr>
          </a:p>
          <a:p>
            <a:pPr marL="342900" lvl="1" indent="-342900" algn="l" rtl="0">
              <a:spcBef>
                <a:spcPts val="600"/>
              </a:spcBef>
              <a:spcAft>
                <a:spcPts val="600"/>
              </a:spcAft>
              <a:buClr>
                <a:srgbClr val="2C7470"/>
              </a:buClr>
              <a:buFont typeface="Wingdings" panose="05000000000000000000" pitchFamily="2" charset="2"/>
              <a:buChar char="§"/>
              <a:defRPr/>
            </a:pPr>
            <a:r>
              <a:rPr lang="de-AT" kern="1200" dirty="0" smtClean="0">
                <a:solidFill>
                  <a:srgbClr val="FF0000"/>
                </a:solidFill>
                <a:latin typeface="EC Square Sans Pro" panose="020B0506040000020004" pitchFamily="34" charset="0"/>
                <a:ea typeface="+mn-ea"/>
                <a:cs typeface="+mn-cs"/>
              </a:rPr>
              <a:t>III</a:t>
            </a:r>
            <a:r>
              <a:rPr lang="de-AT" kern="1200" dirty="0">
                <a:solidFill>
                  <a:srgbClr val="FF0000"/>
                </a:solidFill>
                <a:latin typeface="EC Square Sans Pro" panose="020B0506040000020004" pitchFamily="34" charset="0"/>
                <a:ea typeface="+mn-ea"/>
                <a:cs typeface="+mn-cs"/>
              </a:rPr>
              <a:t>. Hauptstück (§§ 49 – 81)</a:t>
            </a:r>
          </a:p>
          <a:p>
            <a:pPr marL="342900" lvl="1" indent="-342900" algn="l" rtl="0">
              <a:spcBef>
                <a:spcPts val="600"/>
              </a:spcBef>
              <a:spcAft>
                <a:spcPts val="600"/>
              </a:spcAft>
              <a:buClr>
                <a:srgbClr val="2C7470"/>
              </a:buClr>
              <a:buFont typeface="Wingdings" panose="05000000000000000000" pitchFamily="2" charset="2"/>
              <a:buChar char="§"/>
              <a:defRPr/>
            </a:pPr>
            <a:r>
              <a:rPr lang="de-AT" kern="1200" dirty="0">
                <a:solidFill>
                  <a:srgbClr val="FF0000"/>
                </a:solidFill>
                <a:latin typeface="EC Square Sans Pro" panose="020B0506040000020004" pitchFamily="34" charset="0"/>
                <a:ea typeface="+mn-ea"/>
                <a:cs typeface="+mn-cs"/>
              </a:rPr>
              <a:t>I. Abschnitt Einzelhandelsvertrieb</a:t>
            </a:r>
          </a:p>
          <a:p>
            <a:pPr marL="342900" lvl="1" indent="-342900" algn="l" rtl="0">
              <a:spcBef>
                <a:spcPts val="600"/>
              </a:spcBef>
              <a:spcAft>
                <a:spcPts val="600"/>
              </a:spcAft>
              <a:buClr>
                <a:srgbClr val="2C7470"/>
              </a:buClr>
              <a:buFont typeface="Wingdings" panose="05000000000000000000" pitchFamily="2" charset="2"/>
              <a:buChar char="§"/>
              <a:defRPr/>
            </a:pPr>
            <a:r>
              <a:rPr lang="de-AT" kern="1200" dirty="0">
                <a:solidFill>
                  <a:srgbClr val="FF0000"/>
                </a:solidFill>
                <a:latin typeface="EC Square Sans Pro" panose="020B0506040000020004" pitchFamily="34" charset="0"/>
                <a:ea typeface="+mn-ea"/>
                <a:cs typeface="+mn-cs"/>
              </a:rPr>
              <a:t>II. Abschnitt Anwendung von Tierarzneimitteln</a:t>
            </a:r>
          </a:p>
          <a:p>
            <a:pPr marL="342900" lvl="1" indent="-342900" algn="l" rtl="0">
              <a:spcBef>
                <a:spcPts val="600"/>
              </a:spcBef>
              <a:spcAft>
                <a:spcPts val="600"/>
              </a:spcAft>
              <a:buClr>
                <a:srgbClr val="2C7470"/>
              </a:buClr>
              <a:buFont typeface="Wingdings" panose="05000000000000000000" pitchFamily="2" charset="2"/>
              <a:buChar char="§"/>
              <a:defRPr/>
            </a:pPr>
            <a:r>
              <a:rPr lang="de-DE" kern="1200" dirty="0">
                <a:solidFill>
                  <a:srgbClr val="FF0000"/>
                </a:solidFill>
                <a:latin typeface="EC Square Sans Pro" panose="020B0506040000020004" pitchFamily="34" charset="0"/>
                <a:ea typeface="+mn-ea"/>
                <a:cs typeface="+mn-cs"/>
              </a:rPr>
              <a:t>III. Abschnitt Dokumentation</a:t>
            </a:r>
          </a:p>
          <a:p>
            <a:pPr marL="342900" lvl="1" indent="-342900" algn="l" rtl="0">
              <a:spcBef>
                <a:spcPts val="600"/>
              </a:spcBef>
              <a:spcAft>
                <a:spcPts val="600"/>
              </a:spcAft>
              <a:buClr>
                <a:srgbClr val="2C7470"/>
              </a:buClr>
              <a:buFont typeface="Wingdings" panose="05000000000000000000" pitchFamily="2" charset="2"/>
              <a:buChar char="§"/>
              <a:defRPr/>
            </a:pPr>
            <a:r>
              <a:rPr lang="de-DE" sz="2400" u="sng" kern="1200" dirty="0">
                <a:solidFill>
                  <a:srgbClr val="FF0000"/>
                </a:solidFill>
                <a:latin typeface="EC Square Sans Pro" panose="020B0506040000020004" pitchFamily="34" charset="0"/>
                <a:ea typeface="+mn-ea"/>
                <a:cs typeface="+mn-cs"/>
              </a:rPr>
              <a:t>IV. Abschnitt Sonderbestimmungen für Arzneifuttermittel</a:t>
            </a:r>
          </a:p>
          <a:p>
            <a:pPr marL="342900" lvl="1" indent="-342900" algn="l" rtl="0">
              <a:spcBef>
                <a:spcPts val="600"/>
              </a:spcBef>
              <a:spcAft>
                <a:spcPts val="600"/>
              </a:spcAft>
              <a:buClr>
                <a:srgbClr val="2C7470"/>
              </a:buClr>
              <a:buFont typeface="Wingdings" panose="05000000000000000000" pitchFamily="2" charset="2"/>
              <a:buChar char="§"/>
              <a:defRPr/>
            </a:pPr>
            <a:r>
              <a:rPr lang="de-DE" kern="1200" dirty="0">
                <a:solidFill>
                  <a:srgbClr val="FF0000"/>
                </a:solidFill>
                <a:latin typeface="EC Square Sans Pro" panose="020B0506040000020004" pitchFamily="34" charset="0"/>
                <a:ea typeface="+mn-ea"/>
                <a:cs typeface="+mn-cs"/>
              </a:rPr>
              <a:t>V. Abschnitt </a:t>
            </a:r>
            <a:r>
              <a:rPr lang="de-AT" kern="1200" dirty="0">
                <a:solidFill>
                  <a:srgbClr val="FF0000"/>
                </a:solidFill>
                <a:latin typeface="EC Square Sans Pro" panose="020B0506040000020004" pitchFamily="34" charset="0"/>
                <a:ea typeface="+mn-ea"/>
                <a:cs typeface="+mn-cs"/>
              </a:rPr>
              <a:t>Behördliche Kontrolle der Anwendung von Tierarzneimitteln</a:t>
            </a:r>
          </a:p>
          <a:p>
            <a:pPr marL="342900" lvl="1" indent="-342900" algn="l" rtl="0">
              <a:spcBef>
                <a:spcPts val="600"/>
              </a:spcBef>
              <a:spcAft>
                <a:spcPts val="600"/>
              </a:spcAft>
              <a:buClr>
                <a:srgbClr val="2C7470"/>
              </a:buClr>
              <a:buFont typeface="Wingdings" panose="05000000000000000000" pitchFamily="2" charset="2"/>
              <a:buChar char="§"/>
              <a:defRPr/>
            </a:pPr>
            <a:endParaRPr lang="de-AT" kern="1200" dirty="0">
              <a:solidFill>
                <a:srgbClr val="002060"/>
              </a:solidFill>
              <a:latin typeface="EC Square Sans Pro" panose="020B0506040000020004" pitchFamily="34" charset="0"/>
              <a:ea typeface="+mn-ea"/>
              <a:cs typeface="+mn-cs"/>
            </a:endParaRPr>
          </a:p>
          <a:p>
            <a:pPr marL="342900" lvl="1" indent="-342900" algn="l" rtl="0">
              <a:spcBef>
                <a:spcPts val="600"/>
              </a:spcBef>
              <a:spcAft>
                <a:spcPts val="600"/>
              </a:spcAft>
              <a:buClr>
                <a:srgbClr val="2C7470"/>
              </a:buClr>
              <a:buFont typeface="Wingdings" panose="05000000000000000000" pitchFamily="2" charset="2"/>
              <a:buChar char="§"/>
              <a:defRPr/>
            </a:pPr>
            <a:r>
              <a:rPr lang="de-AT" kern="1200" dirty="0">
                <a:solidFill>
                  <a:srgbClr val="002060"/>
                </a:solidFill>
                <a:latin typeface="EC Square Sans Pro" panose="020B0506040000020004" pitchFamily="34" charset="0"/>
                <a:ea typeface="+mn-ea"/>
                <a:cs typeface="+mn-cs"/>
              </a:rPr>
              <a:t>IV. Hauptstück Gebühren / Sanktionen / Übergangs- und  Schlussbestimmungen (§§ 82 – 94)</a:t>
            </a:r>
          </a:p>
          <a:p>
            <a:endParaRPr lang="de-AT" dirty="0" smtClean="0"/>
          </a:p>
          <a:p>
            <a:endParaRPr lang="de-AT" dirty="0"/>
          </a:p>
        </p:txBody>
      </p:sp>
    </p:spTree>
    <p:extLst>
      <p:ext uri="{BB962C8B-B14F-4D97-AF65-F5344CB8AC3E}">
        <p14:creationId xmlns:p14="http://schemas.microsoft.com/office/powerpoint/2010/main" val="26934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de-AT" sz="2400" dirty="0">
                <a:latin typeface="EC Square Sans Pro" panose="020B0506040000020004" pitchFamily="34" charset="0"/>
              </a:rPr>
              <a:t>Details zu III Hauptstück IV Abschnitt</a:t>
            </a: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algn="l" defTabSz="912754" rtl="0"/>
            <a:r>
              <a:rPr lang="de-AT" sz="2200" dirty="0">
                <a:solidFill>
                  <a:srgbClr val="003399"/>
                </a:solidFill>
                <a:latin typeface="EC Square Sans Pro" panose="020B0506040000020004" pitchFamily="34" charset="0"/>
                <a:cs typeface="Arial" panose="020B0604020202020204" pitchFamily="34" charset="0"/>
              </a:rPr>
              <a:t>IV. Abschnitt Sonderbestimmungen für Arzneifuttermittel</a:t>
            </a:r>
          </a:p>
          <a:p>
            <a:pPr algn="l" defTabSz="912754" rtl="0"/>
            <a:endParaRPr lang="de-AT" sz="1996" dirty="0">
              <a:solidFill>
                <a:srgbClr val="003399"/>
              </a:solidFill>
              <a:latin typeface="EC Square Sans Pro" panose="020B0506040000020004" pitchFamily="34" charset="0"/>
              <a:cs typeface="Arial" panose="020B0604020202020204" pitchFamily="34" charset="0"/>
            </a:endParaRPr>
          </a:p>
          <a:p>
            <a:pPr algn="l" defTabSz="912754" rtl="0"/>
            <a:r>
              <a:rPr lang="de-AT" sz="1996" dirty="0">
                <a:solidFill>
                  <a:schemeClr val="tx1"/>
                </a:solidFill>
                <a:latin typeface="EC Square Sans Pro" panose="020B0506040000020004" pitchFamily="34" charset="0"/>
                <a:cs typeface="Arial" panose="020B0604020202020204" pitchFamily="34" charset="0"/>
              </a:rPr>
              <a:t>§ 72.	Verschreibung von Arzneifuttermitteln </a:t>
            </a:r>
            <a:r>
              <a:rPr lang="de-AT" sz="1996" dirty="0" smtClean="0">
                <a:solidFill>
                  <a:schemeClr val="tx1"/>
                </a:solidFill>
                <a:latin typeface="EC Square Sans Pro" panose="020B0506040000020004" pitchFamily="34" charset="0"/>
                <a:cs typeface="Arial" panose="020B0604020202020204" pitchFamily="34" charset="0"/>
              </a:rPr>
              <a:t>– Verschreibungspflicht</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a:p>
            <a:pPr algn="l" defTabSz="912754" rtl="0"/>
            <a:r>
              <a:rPr lang="de-AT" sz="1996" dirty="0">
                <a:solidFill>
                  <a:schemeClr val="tx1"/>
                </a:solidFill>
                <a:latin typeface="EC Square Sans Pro" panose="020B0506040000020004" pitchFamily="34" charset="0"/>
                <a:cs typeface="Arial" panose="020B0604020202020204" pitchFamily="34" charset="0"/>
              </a:rPr>
              <a:t>§ 73.	Gültigkeitsdauer der Verschreibung eines Arzneifuttermittels – drei Wochen bei AB nur 5 </a:t>
            </a:r>
            <a:r>
              <a:rPr lang="de-AT" sz="1996" dirty="0" smtClean="0">
                <a:solidFill>
                  <a:schemeClr val="tx1"/>
                </a:solidFill>
                <a:latin typeface="EC Square Sans Pro" panose="020B0506040000020004" pitchFamily="34" charset="0"/>
                <a:cs typeface="Arial" panose="020B0604020202020204" pitchFamily="34" charset="0"/>
              </a:rPr>
              <a:t>Tage</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a:p>
            <a:pPr algn="l" defTabSz="912754" rtl="0"/>
            <a:r>
              <a:rPr lang="de-AT" sz="1996" dirty="0">
                <a:solidFill>
                  <a:schemeClr val="tx1"/>
                </a:solidFill>
                <a:latin typeface="EC Square Sans Pro" panose="020B0506040000020004" pitchFamily="34" charset="0"/>
                <a:cs typeface="Arial" panose="020B0604020202020204" pitchFamily="34" charset="0"/>
              </a:rPr>
              <a:t>§ 74.	Anforderungen an die tierärztliche Verschreibung für </a:t>
            </a:r>
            <a:r>
              <a:rPr lang="de-AT" sz="1996" dirty="0" smtClean="0">
                <a:solidFill>
                  <a:schemeClr val="tx1"/>
                </a:solidFill>
                <a:latin typeface="EC Square Sans Pro" panose="020B0506040000020004" pitchFamily="34" charset="0"/>
                <a:cs typeface="Arial" panose="020B0604020202020204" pitchFamily="34" charset="0"/>
              </a:rPr>
              <a:t>Arzneifuttermittel</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a:p>
            <a:pPr algn="l" defTabSz="912754" rtl="0"/>
            <a:r>
              <a:rPr lang="de-AT" sz="1996" dirty="0">
                <a:solidFill>
                  <a:schemeClr val="tx1"/>
                </a:solidFill>
                <a:latin typeface="EC Square Sans Pro" panose="020B0506040000020004" pitchFamily="34" charset="0"/>
                <a:cs typeface="Arial" panose="020B0604020202020204" pitchFamily="34" charset="0"/>
              </a:rPr>
              <a:t>§ 75.	Herstellung und Anwendung von Arzneifuttermitteln – Zulassung / Registrierung nach </a:t>
            </a:r>
            <a:r>
              <a:rPr lang="de-AT" sz="1996" dirty="0" smtClean="0">
                <a:solidFill>
                  <a:schemeClr val="tx1"/>
                </a:solidFill>
                <a:latin typeface="EC Square Sans Pro" panose="020B0506040000020004" pitchFamily="34" charset="0"/>
                <a:cs typeface="Arial" panose="020B0604020202020204" pitchFamily="34" charset="0"/>
              </a:rPr>
              <a:t>FMG</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a:p>
            <a:pPr algn="l" defTabSz="912754" rtl="0"/>
            <a:r>
              <a:rPr lang="de-AT" sz="1996" dirty="0">
                <a:solidFill>
                  <a:schemeClr val="tx1"/>
                </a:solidFill>
                <a:latin typeface="EC Square Sans Pro" panose="020B0506040000020004" pitchFamily="34" charset="0"/>
                <a:cs typeface="Arial" panose="020B0604020202020204" pitchFamily="34" charset="0"/>
              </a:rPr>
              <a:t>§ 76.	Hofmischerin/Hofmischer – Fortführen der geltenden </a:t>
            </a:r>
            <a:r>
              <a:rPr lang="de-AT" sz="1996" dirty="0" smtClean="0">
                <a:solidFill>
                  <a:schemeClr val="tx1"/>
                </a:solidFill>
                <a:latin typeface="EC Square Sans Pro" panose="020B0506040000020004" pitchFamily="34" charset="0"/>
                <a:cs typeface="Arial" panose="020B0604020202020204" pitchFamily="34" charset="0"/>
              </a:rPr>
              <a:t>Regelung</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a:p>
            <a:pPr algn="l" defTabSz="912754" rtl="0"/>
            <a:r>
              <a:rPr lang="de-AT" sz="1996" dirty="0">
                <a:solidFill>
                  <a:schemeClr val="tx1"/>
                </a:solidFill>
                <a:latin typeface="EC Square Sans Pro" panose="020B0506040000020004" pitchFamily="34" charset="0"/>
                <a:cs typeface="Arial" panose="020B0604020202020204" pitchFamily="34" charset="0"/>
              </a:rPr>
              <a:t>§ 77.	Werbebeschränkungen für Arzneifuttermittel und Zwischenerzeugnisse</a:t>
            </a:r>
          </a:p>
        </p:txBody>
      </p:sp>
    </p:spTree>
    <p:extLst>
      <p:ext uri="{BB962C8B-B14F-4D97-AF65-F5344CB8AC3E}">
        <p14:creationId xmlns:p14="http://schemas.microsoft.com/office/powerpoint/2010/main" val="296187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de-AT" sz="2400" dirty="0">
                <a:latin typeface="EC Square Sans Pro" panose="020B0506040000020004" pitchFamily="34" charset="0"/>
              </a:rPr>
              <a:t>Abweichende oder ergänzende Regelungen zum EU-Recht (1)</a:t>
            </a: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algn="l" defTabSz="912754" rtl="0"/>
            <a:r>
              <a:rPr lang="de-AT" sz="2200" dirty="0">
                <a:solidFill>
                  <a:srgbClr val="003399"/>
                </a:solidFill>
                <a:latin typeface="EC Square Sans Pro" panose="020B0506040000020004" pitchFamily="34" charset="0"/>
                <a:cs typeface="Arial" panose="020B0604020202020204" pitchFamily="34" charset="0"/>
              </a:rPr>
              <a:t>§ 72.	Verschreibung von Arzneifuttermitteln – Verschreibungspflicht</a:t>
            </a:r>
            <a:endParaRPr lang="de-AT" sz="1996" dirty="0" smtClean="0">
              <a:solidFill>
                <a:srgbClr val="003399"/>
              </a:solidFill>
              <a:latin typeface="EC Square Sans Pro" panose="020B0506040000020004" pitchFamily="34" charset="0"/>
              <a:cs typeface="Arial" panose="020B0604020202020204" pitchFamily="34" charset="0"/>
            </a:endParaRPr>
          </a:p>
          <a:p>
            <a:pPr algn="l" defTabSz="912754" rtl="0"/>
            <a:r>
              <a:rPr lang="de-AT" sz="1996" dirty="0" smtClean="0">
                <a:solidFill>
                  <a:schemeClr val="tx1"/>
                </a:solidFill>
                <a:latin typeface="EC Square Sans Pro" panose="020B0506040000020004" pitchFamily="34" charset="0"/>
                <a:cs typeface="Arial" panose="020B0604020202020204" pitchFamily="34" charset="0"/>
              </a:rPr>
              <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a:p>
            <a:pPr algn="l" defTabSz="912754" rtl="0"/>
            <a:r>
              <a:rPr lang="de-AT" sz="1996" dirty="0">
                <a:solidFill>
                  <a:schemeClr val="tx2"/>
                </a:solidFill>
                <a:latin typeface="EC Square Sans Pro" panose="020B0506040000020004" pitchFamily="34" charset="0"/>
                <a:cs typeface="Arial" panose="020B0604020202020204" pitchFamily="34" charset="0"/>
              </a:rPr>
              <a:t>(4) Das Original der tierärztlichen Verschreibung für Arzneifuttermittel verbleibt bei der Herstellerin bzw. beim Hersteller oder gegebenenfalls bei der Futtermittelunternehmerin bzw. dem Futtermittelunternehmer gemäß Art. 3 Abs. 2 </a:t>
            </a:r>
            <a:r>
              <a:rPr lang="de-AT" sz="1996" dirty="0" err="1">
                <a:solidFill>
                  <a:schemeClr val="tx2"/>
                </a:solidFill>
                <a:latin typeface="EC Square Sans Pro" panose="020B0506040000020004" pitchFamily="34" charset="0"/>
                <a:cs typeface="Arial" panose="020B0604020202020204" pitchFamily="34" charset="0"/>
              </a:rPr>
              <a:t>lit</a:t>
            </a:r>
            <a:r>
              <a:rPr lang="de-AT" sz="1996" dirty="0">
                <a:solidFill>
                  <a:schemeClr val="tx2"/>
                </a:solidFill>
                <a:latin typeface="EC Square Sans Pro" panose="020B0506040000020004" pitchFamily="34" charset="0"/>
                <a:cs typeface="Arial" panose="020B0604020202020204" pitchFamily="34" charset="0"/>
              </a:rPr>
              <a:t>. e der Verordnung (EU) 2019/4, die bzw. der das Arzneifuttermittel an die Tierhalterin bzw. den Tierhalter abgibt. Die verschreibende Tierärztin bzw. der verschreibende Tierarzt und die Halterin bzw. der Halter des der Lebensmittelgewinnung dienenden Tieres haben eine Kopie der tierärztlichen Verschreibung für Arzneifuttermittel auf. Original und Kopien sind </a:t>
            </a:r>
            <a:r>
              <a:rPr lang="de-AT" sz="1996" b="1" u="sng" dirty="0">
                <a:solidFill>
                  <a:schemeClr val="tx2"/>
                </a:solidFill>
                <a:latin typeface="EC Square Sans Pro" panose="020B0506040000020004" pitchFamily="34" charset="0"/>
                <a:cs typeface="Arial" panose="020B0604020202020204" pitchFamily="34" charset="0"/>
              </a:rPr>
              <a:t>sieben Jahre </a:t>
            </a:r>
            <a:r>
              <a:rPr lang="de-AT" sz="1996" dirty="0">
                <a:solidFill>
                  <a:schemeClr val="tx2"/>
                </a:solidFill>
                <a:latin typeface="EC Square Sans Pro" panose="020B0506040000020004" pitchFamily="34" charset="0"/>
                <a:cs typeface="Arial" panose="020B0604020202020204" pitchFamily="34" charset="0"/>
              </a:rPr>
              <a:t>ab dem Datum der Ausstellung aufzubewahren.</a:t>
            </a:r>
          </a:p>
          <a:p>
            <a:pPr algn="l" defTabSz="912754" rtl="0"/>
            <a:endParaRPr lang="de-AT" sz="1996" dirty="0">
              <a:solidFill>
                <a:schemeClr val="tx2"/>
              </a:solidFill>
              <a:latin typeface="EC Square Sans Pro" panose="020B0506040000020004" pitchFamily="34" charset="0"/>
              <a:cs typeface="Arial" panose="020B0604020202020204" pitchFamily="34" charset="0"/>
            </a:endParaRPr>
          </a:p>
          <a:p>
            <a:pPr algn="l" defTabSz="912754" rtl="0"/>
            <a:r>
              <a:rPr lang="de-AT" sz="1996" dirty="0">
                <a:solidFill>
                  <a:schemeClr val="tx2"/>
                </a:solidFill>
                <a:latin typeface="EC Square Sans Pro" panose="020B0506040000020004" pitchFamily="34" charset="0"/>
                <a:cs typeface="Arial" panose="020B0604020202020204" pitchFamily="34" charset="0"/>
                <a:sym typeface="Wingdings" panose="05000000000000000000" pitchFamily="2" charset="2"/>
              </a:rPr>
              <a:t> Aufgrund Ö Steuergesetzgebung notwendig</a:t>
            </a:r>
            <a:endParaRPr lang="de-AT" sz="1996" dirty="0">
              <a:solidFill>
                <a:schemeClr val="tx2"/>
              </a:solidFill>
              <a:latin typeface="EC Square Sans Pro" panose="020B0506040000020004" pitchFamily="34" charset="0"/>
              <a:cs typeface="Arial" panose="020B0604020202020204" pitchFamily="34" charset="0"/>
            </a:endParaRPr>
          </a:p>
          <a:p>
            <a:pPr algn="l" defTabSz="912754" rtl="0"/>
            <a:endParaRPr lang="de-AT" sz="1996" dirty="0">
              <a:solidFill>
                <a:schemeClr val="tx1"/>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4214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de-AT" sz="2400" dirty="0">
                <a:latin typeface="EC Square Sans Pro" panose="020B0506040000020004" pitchFamily="34" charset="0"/>
              </a:rPr>
              <a:t>Abweichende oder ergänzende Regelungen zum EU-Recht (2)</a:t>
            </a: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algn="l" defTabSz="912754" rtl="0"/>
            <a:r>
              <a:rPr lang="de-AT" sz="2200" dirty="0">
                <a:solidFill>
                  <a:srgbClr val="003399"/>
                </a:solidFill>
                <a:latin typeface="EC Square Sans Pro" panose="020B0506040000020004" pitchFamily="34" charset="0"/>
                <a:cs typeface="Arial" panose="020B0604020202020204" pitchFamily="34" charset="0"/>
              </a:rPr>
              <a:t>§ 75.	Herstellung und Anwendung von Arzneifuttermitteln – Zulassung / Registrierung nach FMG</a:t>
            </a:r>
          </a:p>
          <a:p>
            <a:pPr algn="l" defTabSz="912754" rtl="0">
              <a:spcAft>
                <a:spcPts val="600"/>
              </a:spcAft>
            </a:pPr>
            <a:r>
              <a:rPr lang="de-AT" sz="1996" dirty="0" smtClean="0">
                <a:solidFill>
                  <a:schemeClr val="tx1"/>
                </a:solidFill>
                <a:latin typeface="EC Square Sans Pro" panose="020B0506040000020004" pitchFamily="34" charset="0"/>
                <a:cs typeface="Arial" panose="020B0604020202020204" pitchFamily="34" charset="0"/>
              </a:rPr>
              <a:t/>
            </a:r>
            <a:br>
              <a:rPr lang="de-AT" sz="1996" dirty="0" smtClean="0">
                <a:solidFill>
                  <a:schemeClr val="tx1"/>
                </a:solidFill>
                <a:latin typeface="EC Square Sans Pro" panose="020B0506040000020004" pitchFamily="34" charset="0"/>
                <a:cs typeface="Arial" panose="020B0604020202020204" pitchFamily="34" charset="0"/>
              </a:rPr>
            </a:br>
            <a:r>
              <a:rPr lang="de-AT" dirty="0" smtClean="0">
                <a:solidFill>
                  <a:schemeClr val="tx2"/>
                </a:solidFill>
              </a:rPr>
              <a:t>(</a:t>
            </a:r>
            <a:r>
              <a:rPr lang="de-AT" dirty="0">
                <a:solidFill>
                  <a:schemeClr val="tx2"/>
                </a:solidFill>
                <a:latin typeface="EC Square Sans Pro" panose="020B0506040000020004" pitchFamily="34" charset="0"/>
                <a:cs typeface="Arial" panose="020B0604020202020204" pitchFamily="34" charset="0"/>
              </a:rPr>
              <a:t>1) Herstellung, Lagerung, Transport &amp; Inverkehrbringen von Arzneifuttermitteln und Zwischenerzeugnissen = Zulassung </a:t>
            </a:r>
            <a:r>
              <a:rPr lang="de-AT" dirty="0" smtClean="0">
                <a:solidFill>
                  <a:schemeClr val="tx2"/>
                </a:solidFill>
                <a:latin typeface="EC Square Sans Pro" panose="020B0506040000020004" pitchFamily="34" charset="0"/>
                <a:cs typeface="Arial" panose="020B0604020202020204" pitchFamily="34" charset="0"/>
              </a:rPr>
              <a:t>durch </a:t>
            </a:r>
            <a:r>
              <a:rPr lang="de-AT" dirty="0">
                <a:solidFill>
                  <a:schemeClr val="tx2"/>
                </a:solidFill>
                <a:latin typeface="EC Square Sans Pro" panose="020B0506040000020004" pitchFamily="34" charset="0"/>
                <a:cs typeface="Arial" panose="020B0604020202020204" pitchFamily="34" charset="0"/>
              </a:rPr>
              <a:t>die zuständige nationale Behörde (= Bundesamt für Sicherheit im Gesundheitswesen).</a:t>
            </a:r>
          </a:p>
          <a:p>
            <a:pPr algn="l" defTabSz="912754" rtl="0">
              <a:spcAft>
                <a:spcPts val="600"/>
              </a:spcAft>
            </a:pPr>
            <a:r>
              <a:rPr lang="de-AT" dirty="0">
                <a:solidFill>
                  <a:schemeClr val="tx2"/>
                </a:solidFill>
                <a:latin typeface="EC Square Sans Pro" panose="020B0506040000020004" pitchFamily="34" charset="0"/>
                <a:cs typeface="Arial" panose="020B0604020202020204" pitchFamily="34" charset="0"/>
              </a:rPr>
              <a:t>(2) Es dürfen nur Betriebe zugelassen werden, die entweder eine Zulassung gemäß § 13 FMG 1999 besitzen oder gleichzeitig eine solche Zulassung erhalten oder über eine Registrierung gemäß § 14 FMG 1999 verfügen, oder gleichzeitig registriert werden. </a:t>
            </a:r>
          </a:p>
          <a:p>
            <a:pPr algn="l" defTabSz="912754" rtl="0">
              <a:spcAft>
                <a:spcPts val="600"/>
              </a:spcAft>
            </a:pPr>
            <a:r>
              <a:rPr lang="de-AT" dirty="0">
                <a:solidFill>
                  <a:schemeClr val="tx2"/>
                </a:solidFill>
                <a:latin typeface="EC Square Sans Pro" panose="020B0506040000020004" pitchFamily="34" charset="0"/>
                <a:cs typeface="Arial" panose="020B0604020202020204" pitchFamily="34" charset="0"/>
              </a:rPr>
              <a:t>(3) Bei einem Arzneifuttermittel oder einem Zwischenerzeugnis darf der Arzneimittelanteil nur aus einer gemäß den Zulassungsbedingungen geeigneten Veterinärarzneispezialität stammen.</a:t>
            </a:r>
          </a:p>
          <a:p>
            <a:pPr algn="l" defTabSz="912754" rtl="0">
              <a:spcAft>
                <a:spcPts val="600"/>
              </a:spcAft>
            </a:pPr>
            <a:r>
              <a:rPr lang="de-AT" dirty="0">
                <a:solidFill>
                  <a:schemeClr val="tx2"/>
                </a:solidFill>
                <a:latin typeface="EC Square Sans Pro" panose="020B0506040000020004" pitchFamily="34" charset="0"/>
                <a:cs typeface="Arial" panose="020B0604020202020204" pitchFamily="34" charset="0"/>
              </a:rPr>
              <a:t>(4) Arzneifuttermittel dürfen nur an Tierhalterinnen bzw. Tierhalter geliefert werden, wenn eine entsprechende tierärztliche Verschreibung für Arzneifuttermittel vorgelegt wird.</a:t>
            </a:r>
          </a:p>
          <a:p>
            <a:pPr algn="l" defTabSz="912754" rtl="0">
              <a:spcAft>
                <a:spcPts val="600"/>
              </a:spcAft>
            </a:pPr>
            <a:r>
              <a:rPr lang="de-AT" dirty="0">
                <a:solidFill>
                  <a:schemeClr val="tx2"/>
                </a:solidFill>
                <a:latin typeface="EC Square Sans Pro" panose="020B0506040000020004" pitchFamily="34" charset="0"/>
                <a:cs typeface="Arial" panose="020B0604020202020204" pitchFamily="34" charset="0"/>
              </a:rPr>
              <a:t>(5) HBM BMSGPK kann, durch Verordnung nähere Bestimmungen für Futtermittelunternehmen, die Arzneifuttermittel oder Zwischenerzeugnisse herstellen oder damit handeln sowie zur Etablierung von Systemen zum Einsammeln oder Entsorgen nicht verwendeter oder abgelaufener Produkte, erlassen.</a:t>
            </a:r>
          </a:p>
          <a:p>
            <a:pPr algn="l" defTabSz="912754" rtl="0">
              <a:spcAft>
                <a:spcPts val="600"/>
              </a:spcAft>
            </a:pPr>
            <a:endParaRPr lang="de-AT" sz="1996" dirty="0">
              <a:solidFill>
                <a:schemeClr val="tx2"/>
              </a:solidFill>
              <a:latin typeface="EC Square Sans Pro" panose="020B0506040000020004" pitchFamily="34" charset="0"/>
              <a:cs typeface="Arial" panose="020B0604020202020204" pitchFamily="34" charset="0"/>
            </a:endParaRPr>
          </a:p>
          <a:p>
            <a:pPr algn="l" defTabSz="912754" rtl="0"/>
            <a:r>
              <a:rPr lang="de-AT" sz="1996" dirty="0">
                <a:solidFill>
                  <a:schemeClr val="tx2"/>
                </a:solidFill>
                <a:latin typeface="EC Square Sans Pro" panose="020B0506040000020004" pitchFamily="34" charset="0"/>
                <a:cs typeface="Arial" panose="020B0604020202020204" pitchFamily="34" charset="0"/>
              </a:rPr>
              <a:t>= Fütterungsarzneimittel-Betriebsordnung FAMBO </a:t>
            </a:r>
            <a:r>
              <a:rPr lang="de-AT" sz="1996" dirty="0">
                <a:solidFill>
                  <a:schemeClr val="tx2"/>
                </a:solidFill>
                <a:latin typeface="EC Square Sans Pro" panose="020B0506040000020004" pitchFamily="34" charset="0"/>
                <a:cs typeface="Arial" panose="020B0604020202020204" pitchFamily="34" charset="0"/>
                <a:sym typeface="Wingdings" panose="05000000000000000000" pitchFamily="2" charset="2"/>
              </a:rPr>
              <a:t> </a:t>
            </a:r>
            <a:r>
              <a:rPr lang="de-AT" sz="1996" b="1" dirty="0">
                <a:solidFill>
                  <a:srgbClr val="FF0000"/>
                </a:solidFill>
                <a:latin typeface="EC Square Sans Pro" panose="020B0506040000020004" pitchFamily="34" charset="0"/>
                <a:cs typeface="Arial" panose="020B0604020202020204" pitchFamily="34" charset="0"/>
                <a:sym typeface="Wingdings" panose="05000000000000000000" pitchFamily="2" charset="2"/>
              </a:rPr>
              <a:t>wird aktuell überarbeitet</a:t>
            </a:r>
            <a:endParaRPr lang="de-AT" sz="1996" b="1" dirty="0">
              <a:solidFill>
                <a:srgbClr val="FF0000"/>
              </a:solidFill>
              <a:latin typeface="EC Square Sans Pro" panose="020B0506040000020004" pitchFamily="34" charset="0"/>
              <a:cs typeface="Arial" panose="020B0604020202020204" pitchFamily="34" charset="0"/>
            </a:endParaRPr>
          </a:p>
          <a:p>
            <a:pPr algn="l" defTabSz="912754" rtl="0"/>
            <a:r>
              <a:rPr lang="de-AT" sz="1996" dirty="0" smtClean="0">
                <a:solidFill>
                  <a:schemeClr val="tx1"/>
                </a:solidFill>
                <a:latin typeface="EC Square Sans Pro" panose="020B0506040000020004" pitchFamily="34" charset="0"/>
                <a:cs typeface="Arial" panose="020B0604020202020204" pitchFamily="34" charset="0"/>
              </a:rPr>
              <a:t/>
            </a:r>
            <a:br>
              <a:rPr lang="de-AT" sz="1996" dirty="0" smtClean="0">
                <a:solidFill>
                  <a:schemeClr val="tx1"/>
                </a:solidFill>
                <a:latin typeface="EC Square Sans Pro" panose="020B0506040000020004" pitchFamily="34" charset="0"/>
                <a:cs typeface="Arial" panose="020B0604020202020204" pitchFamily="34" charset="0"/>
              </a:rPr>
            </a:br>
            <a:endParaRPr lang="de-AT" sz="1996" dirty="0">
              <a:solidFill>
                <a:schemeClr val="tx1"/>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23905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de-AT" sz="2400" dirty="0">
                <a:latin typeface="EC Square Sans Pro" panose="020B0506040000020004" pitchFamily="34" charset="0"/>
              </a:rPr>
              <a:t>Abweichende oder ergänzende Regelungen zum EU-Recht </a:t>
            </a:r>
            <a:r>
              <a:rPr lang="de-AT" sz="2400" dirty="0" smtClean="0">
                <a:latin typeface="EC Square Sans Pro" panose="020B0506040000020004" pitchFamily="34" charset="0"/>
              </a:rPr>
              <a:t>(3)</a:t>
            </a:r>
            <a:endParaRPr lang="de-AT" sz="2400" dirty="0">
              <a:latin typeface="EC Square Sans Pro" panose="020B0506040000020004" pitchFamily="34" charset="0"/>
            </a:endParaRP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algn="l" defTabSz="912754" rtl="0"/>
            <a:r>
              <a:rPr lang="de-AT" sz="2200" dirty="0">
                <a:solidFill>
                  <a:srgbClr val="003399"/>
                </a:solidFill>
                <a:latin typeface="EC Square Sans Pro" panose="020B0506040000020004" pitchFamily="34" charset="0"/>
                <a:cs typeface="Arial" panose="020B0604020202020204" pitchFamily="34" charset="0"/>
              </a:rPr>
              <a:t>§ 76.	Hofmischerin/Hofmischer – Fortführen der geltenden </a:t>
            </a:r>
            <a:r>
              <a:rPr lang="de-AT" sz="2200" dirty="0" smtClean="0">
                <a:solidFill>
                  <a:srgbClr val="003399"/>
                </a:solidFill>
                <a:latin typeface="EC Square Sans Pro" panose="020B0506040000020004" pitchFamily="34" charset="0"/>
                <a:cs typeface="Arial" panose="020B0604020202020204" pitchFamily="34" charset="0"/>
              </a:rPr>
              <a:t>Regelung</a:t>
            </a:r>
          </a:p>
          <a:p>
            <a:pPr algn="l" defTabSz="912754" rtl="0"/>
            <a:r>
              <a:rPr lang="de-AT" sz="1996" dirty="0" smtClean="0">
                <a:solidFill>
                  <a:schemeClr val="tx1"/>
                </a:solidFill>
                <a:latin typeface="EC Square Sans Pro" panose="020B0506040000020004" pitchFamily="34" charset="0"/>
                <a:cs typeface="Arial" panose="020B0604020202020204" pitchFamily="34" charset="0"/>
              </a:rPr>
              <a:t/>
            </a:r>
            <a:br>
              <a:rPr lang="de-AT" sz="1996" dirty="0" smtClean="0">
                <a:solidFill>
                  <a:schemeClr val="tx1"/>
                </a:solidFill>
                <a:latin typeface="EC Square Sans Pro" panose="020B0506040000020004" pitchFamily="34" charset="0"/>
                <a:cs typeface="Arial" panose="020B0604020202020204" pitchFamily="34" charset="0"/>
              </a:rPr>
            </a:br>
            <a:r>
              <a:rPr lang="de-AT" sz="1996" dirty="0" smtClean="0">
                <a:solidFill>
                  <a:schemeClr val="tx2"/>
                </a:solidFill>
                <a:latin typeface="EC Square Sans Pro" panose="020B0506040000020004" pitchFamily="34" charset="0"/>
                <a:cs typeface="Arial" panose="020B0604020202020204" pitchFamily="34" charset="0"/>
              </a:rPr>
              <a:t>- die bisher gegoltenen Regelungen (aus dem TAKG und AMG) wurden im TAMG fortgeführt!</a:t>
            </a:r>
          </a:p>
          <a:p>
            <a:pPr algn="l" defTabSz="912754" rtl="0"/>
            <a:endParaRPr lang="de-AT" sz="1996" dirty="0">
              <a:solidFill>
                <a:schemeClr val="tx2"/>
              </a:solidFill>
              <a:latin typeface="EC Square Sans Pro" panose="020B0506040000020004" pitchFamily="34" charset="0"/>
              <a:cs typeface="Arial" panose="020B0604020202020204" pitchFamily="34" charset="0"/>
            </a:endParaRPr>
          </a:p>
          <a:p>
            <a:pPr marL="457200" indent="-457200" algn="l" defTabSz="912754" rtl="0">
              <a:buAutoNum type="arabicParenBoth"/>
            </a:pPr>
            <a:r>
              <a:rPr lang="de-AT" sz="1996" smtClean="0">
                <a:solidFill>
                  <a:schemeClr val="tx2"/>
                </a:solidFill>
                <a:latin typeface="EC Square Sans Pro" panose="020B0506040000020004" pitchFamily="34" charset="0"/>
                <a:cs typeface="Arial" panose="020B0604020202020204" pitchFamily="34" charset="0"/>
              </a:rPr>
              <a:t>Abweichend </a:t>
            </a:r>
            <a:r>
              <a:rPr lang="de-AT" sz="1996" dirty="0">
                <a:solidFill>
                  <a:schemeClr val="tx2"/>
                </a:solidFill>
                <a:latin typeface="EC Square Sans Pro" panose="020B0506040000020004" pitchFamily="34" charset="0"/>
                <a:cs typeface="Arial" panose="020B0604020202020204" pitchFamily="34" charset="0"/>
              </a:rPr>
              <a:t>von § 75 dürfen Arzneifuttermittel </a:t>
            </a:r>
            <a:r>
              <a:rPr lang="de-AT" sz="1996" u="sng" dirty="0">
                <a:solidFill>
                  <a:schemeClr val="tx2"/>
                </a:solidFill>
                <a:latin typeface="EC Square Sans Pro" panose="020B0506040000020004" pitchFamily="34" charset="0"/>
                <a:cs typeface="Arial" panose="020B0604020202020204" pitchFamily="34" charset="0"/>
              </a:rPr>
              <a:t>in landwirtschaftlichen Betrieben </a:t>
            </a:r>
            <a:r>
              <a:rPr lang="de-AT" sz="1996" dirty="0">
                <a:solidFill>
                  <a:schemeClr val="tx2"/>
                </a:solidFill>
                <a:latin typeface="EC Square Sans Pro" panose="020B0506040000020004" pitchFamily="34" charset="0"/>
                <a:cs typeface="Arial" panose="020B0604020202020204" pitchFamily="34" charset="0"/>
              </a:rPr>
              <a:t>zur </a:t>
            </a:r>
            <a:r>
              <a:rPr lang="de-AT" sz="1996" b="1" dirty="0">
                <a:solidFill>
                  <a:schemeClr val="tx2"/>
                </a:solidFill>
                <a:latin typeface="EC Square Sans Pro" panose="020B0506040000020004" pitchFamily="34" charset="0"/>
                <a:cs typeface="Arial" panose="020B0604020202020204" pitchFamily="34" charset="0"/>
              </a:rPr>
              <a:t>Anwendung für die eigene Tierproduktion </a:t>
            </a:r>
            <a:r>
              <a:rPr lang="de-AT" sz="1996" dirty="0">
                <a:solidFill>
                  <a:schemeClr val="tx2"/>
                </a:solidFill>
                <a:latin typeface="EC Square Sans Pro" panose="020B0506040000020004" pitchFamily="34" charset="0"/>
                <a:cs typeface="Arial" panose="020B0604020202020204" pitchFamily="34" charset="0"/>
              </a:rPr>
              <a:t>unter </a:t>
            </a:r>
            <a:r>
              <a:rPr lang="de-AT" sz="1996" b="1" dirty="0">
                <a:solidFill>
                  <a:schemeClr val="tx2"/>
                </a:solidFill>
                <a:latin typeface="EC Square Sans Pro" panose="020B0506040000020004" pitchFamily="34" charset="0"/>
                <a:cs typeface="Arial" panose="020B0604020202020204" pitchFamily="34" charset="0"/>
              </a:rPr>
              <a:t>Anleitung der Tierärztin bzw. des Tierarztes </a:t>
            </a:r>
            <a:r>
              <a:rPr lang="de-AT" sz="1996" dirty="0">
                <a:solidFill>
                  <a:schemeClr val="tx2"/>
                </a:solidFill>
                <a:latin typeface="EC Square Sans Pro" panose="020B0506040000020004" pitchFamily="34" charset="0"/>
                <a:cs typeface="Arial" panose="020B0604020202020204" pitchFamily="34" charset="0"/>
              </a:rPr>
              <a:t>im Rahmen eines </a:t>
            </a:r>
            <a:r>
              <a:rPr lang="de-AT" sz="1996" b="1" u="sng" dirty="0">
                <a:solidFill>
                  <a:schemeClr val="tx2"/>
                </a:solidFill>
                <a:latin typeface="EC Square Sans Pro" panose="020B0506040000020004" pitchFamily="34" charset="0"/>
                <a:cs typeface="Arial" panose="020B0604020202020204" pitchFamily="34" charset="0"/>
              </a:rPr>
              <a:t>Tiergesundheitsdienstes</a:t>
            </a:r>
            <a:r>
              <a:rPr lang="de-AT" sz="1996" dirty="0">
                <a:solidFill>
                  <a:schemeClr val="tx2"/>
                </a:solidFill>
                <a:latin typeface="EC Square Sans Pro" panose="020B0506040000020004" pitchFamily="34" charset="0"/>
                <a:cs typeface="Arial" panose="020B0604020202020204" pitchFamily="34" charset="0"/>
              </a:rPr>
              <a:t> gemäß § 64 Abs. 2 aus </a:t>
            </a:r>
            <a:r>
              <a:rPr lang="de-AT" sz="1996" b="1" dirty="0">
                <a:solidFill>
                  <a:schemeClr val="tx2"/>
                </a:solidFill>
                <a:latin typeface="EC Square Sans Pro" panose="020B0506040000020004" pitchFamily="34" charset="0"/>
                <a:cs typeface="Arial" panose="020B0604020202020204" pitchFamily="34" charset="0"/>
              </a:rPr>
              <a:t>zugelassenen Veterinärarzneispezialitäten oder Zwischenprodukten </a:t>
            </a:r>
            <a:r>
              <a:rPr lang="de-AT" sz="1996" dirty="0">
                <a:solidFill>
                  <a:schemeClr val="tx2"/>
                </a:solidFill>
                <a:latin typeface="EC Square Sans Pro" panose="020B0506040000020004" pitchFamily="34" charset="0"/>
                <a:cs typeface="Arial" panose="020B0604020202020204" pitchFamily="34" charset="0"/>
              </a:rPr>
              <a:t>hergestellt werden. </a:t>
            </a:r>
            <a:br>
              <a:rPr lang="de-AT" sz="1996" dirty="0">
                <a:solidFill>
                  <a:schemeClr val="tx2"/>
                </a:solidFill>
                <a:latin typeface="EC Square Sans Pro" panose="020B0506040000020004" pitchFamily="34" charset="0"/>
                <a:cs typeface="Arial" panose="020B0604020202020204" pitchFamily="34" charset="0"/>
              </a:rPr>
            </a:br>
            <a:r>
              <a:rPr lang="de-AT" sz="1996" dirty="0" smtClean="0">
                <a:solidFill>
                  <a:schemeClr val="tx2"/>
                </a:solidFill>
                <a:latin typeface="EC Square Sans Pro" panose="020B0506040000020004" pitchFamily="34" charset="0"/>
                <a:cs typeface="Arial" panose="020B0604020202020204" pitchFamily="34" charset="0"/>
              </a:rPr>
              <a:t>Die </a:t>
            </a:r>
            <a:r>
              <a:rPr lang="de-AT" sz="1996" dirty="0">
                <a:solidFill>
                  <a:schemeClr val="tx2"/>
                </a:solidFill>
                <a:latin typeface="EC Square Sans Pro" panose="020B0506040000020004" pitchFamily="34" charset="0"/>
                <a:cs typeface="Arial" panose="020B0604020202020204" pitchFamily="34" charset="0"/>
              </a:rPr>
              <a:t>derart hergestellte Menge darf den Bedarf für eine einmalige Therapie für die von der Tierärztin bzw. vom Tierarzt zu behandelnden Tiere nicht überschreiten. Erfolgt die Herstellung des Arzneifuttermittels durch eine Hofmischerin bzw. einen Hofmischer, so muss diese bzw. dieser im Besitz einer tierärztlichen Verschreibung sein</a:t>
            </a:r>
            <a:r>
              <a:rPr lang="de-AT" sz="1996" dirty="0" smtClean="0">
                <a:solidFill>
                  <a:schemeClr val="tx2"/>
                </a:solidFill>
                <a:latin typeface="EC Square Sans Pro" panose="020B0506040000020004" pitchFamily="34" charset="0"/>
                <a:cs typeface="Arial" panose="020B0604020202020204" pitchFamily="34" charset="0"/>
              </a:rPr>
              <a:t>.</a:t>
            </a:r>
          </a:p>
          <a:p>
            <a:pPr marL="342900" indent="-342900" algn="l" defTabSz="912754" rtl="0">
              <a:buFont typeface="Arial" panose="020B0604020202020204" pitchFamily="34" charset="0"/>
              <a:buChar char="•"/>
            </a:pPr>
            <a:r>
              <a:rPr lang="de-AT" sz="1996" dirty="0" smtClean="0">
                <a:solidFill>
                  <a:schemeClr val="tx2"/>
                </a:solidFill>
                <a:latin typeface="EC Square Sans Pro" panose="020B0506040000020004" pitchFamily="34" charset="0"/>
                <a:cs typeface="Arial" panose="020B0604020202020204" pitchFamily="34" charset="0"/>
              </a:rPr>
              <a:t>Meldung der Tätigkeit bei der zuständigen BVB</a:t>
            </a:r>
          </a:p>
          <a:p>
            <a:pPr marL="342900" indent="-342900" algn="l" defTabSz="912754" rtl="0">
              <a:buFont typeface="Arial" panose="020B0604020202020204" pitchFamily="34" charset="0"/>
              <a:buChar char="•"/>
            </a:pPr>
            <a:r>
              <a:rPr lang="de-AT" sz="1996" dirty="0" smtClean="0">
                <a:solidFill>
                  <a:schemeClr val="tx2"/>
                </a:solidFill>
                <a:latin typeface="EC Square Sans Pro" panose="020B0506040000020004" pitchFamily="34" charset="0"/>
                <a:cs typeface="Arial" panose="020B0604020202020204" pitchFamily="34" charset="0"/>
              </a:rPr>
              <a:t>Einhaltung der Anforderungen</a:t>
            </a:r>
          </a:p>
          <a:p>
            <a:pPr marL="342900" indent="-342900" algn="l" defTabSz="912754" rtl="0">
              <a:buFont typeface="Arial" panose="020B0604020202020204" pitchFamily="34" charset="0"/>
              <a:buChar char="•"/>
            </a:pPr>
            <a:r>
              <a:rPr lang="de-AT" sz="1996" dirty="0" smtClean="0">
                <a:solidFill>
                  <a:schemeClr val="tx2"/>
                </a:solidFill>
                <a:latin typeface="EC Square Sans Pro" panose="020B0506040000020004" pitchFamily="34" charset="0"/>
                <a:cs typeface="Arial" panose="020B0604020202020204" pitchFamily="34" charset="0"/>
              </a:rPr>
              <a:t>Befähigung der Mischtechnik</a:t>
            </a:r>
          </a:p>
          <a:p>
            <a:pPr marL="342900" indent="-342900" algn="l" defTabSz="912754" rtl="0">
              <a:buFont typeface="Arial" panose="020B0604020202020204" pitchFamily="34" charset="0"/>
              <a:buChar char="•"/>
            </a:pPr>
            <a:r>
              <a:rPr lang="de-AT" sz="1996" dirty="0" smtClean="0">
                <a:solidFill>
                  <a:schemeClr val="tx2"/>
                </a:solidFill>
                <a:latin typeface="EC Square Sans Pro" panose="020B0506040000020004" pitchFamily="34" charset="0"/>
                <a:cs typeface="Arial" panose="020B0604020202020204" pitchFamily="34" charset="0"/>
              </a:rPr>
              <a:t>Eigenkontrollen in Bezug auf Homogenität, Stabilität und Haltbarkeit….</a:t>
            </a:r>
            <a:endParaRPr lang="de-AT" sz="1996" dirty="0">
              <a:solidFill>
                <a:schemeClr val="tx2"/>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332840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de-DE" sz="4000" b="1">
                <a:solidFill>
                  <a:srgbClr val="003399"/>
                </a:solidFill>
              </a:rPr>
              <a:t>Vielen Dank</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de-DE" sz="3200" b="1">
                <a:solidFill>
                  <a:srgbClr val="003399"/>
                </a:solidFill>
                <a:latin typeface="EC Square Sans Pro"/>
              </a:rPr>
              <a:t>Wichtige Elemente der neuen EU-Verordnung über Arzneifuttermittel</a:t>
            </a:r>
          </a:p>
          <a:p>
            <a:pPr algn="l"/>
            <a:endParaRPr lang="en-US" sz="3200" b="1" dirty="0">
              <a:solidFill>
                <a:srgbClr val="003399"/>
              </a:solidFill>
              <a:latin typeface="EC Square Sans Pro"/>
            </a:endParaRPr>
          </a:p>
          <a:p>
            <a:pPr algn="l"/>
            <a:r>
              <a:rPr lang="de-DE" sz="1600" i="1">
                <a:solidFill>
                  <a:srgbClr val="003399"/>
                </a:solidFill>
                <a:latin typeface="EC Square Sans Pro"/>
              </a:rPr>
              <a:t>Vorlesung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de-DE">
                <a:latin typeface="EC Square Sans Pro" panose="020B0506040000020004" pitchFamily="34" charset="0"/>
              </a:rPr>
              <a:t>ÖSTERREICH, 27. FEBRUAR 2025</a:t>
            </a: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de-DE" sz="2400" noProof="0">
                <a:solidFill>
                  <a:srgbClr val="003399"/>
                </a:solidFill>
                <a:latin typeface="EC Square Sans Pro" panose="020B0506040000020004" pitchFamily="34" charset="0"/>
              </a:rPr>
              <a:t>Praktische Schulung für Landwirte und Tierärzte: Neue Maßnahmen zur Bekämpfung der Resistenz gegen antimikrobielle Mittel</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de-DE" sz="2400" b="0" i="0" u="none" strike="noStrike" cap="none" normalizeH="0" baseline="0" noProof="0">
                <a:ln>
                  <a:noFill/>
                </a:ln>
                <a:effectLst/>
                <a:uLnTx/>
                <a:uFillTx/>
                <a:latin typeface="EC Square Sans Pro" panose="020B0506040000020004" pitchFamily="34" charset="0"/>
              </a:rPr>
              <a:t>EU-Rechtsrahmen für Tierarzneimittel/Arzneifuttermittel</a:t>
            </a: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Verordnung (EU) 2019/6 über Tierarzneimittel</a:t>
            </a:r>
            <a:r>
              <a:rPr kumimoji="0" lang="de-DE" sz="1800" b="1" i="0" u="none" strike="noStrike" cap="none" normalizeH="0" baseline="0" noProof="0">
                <a:ln>
                  <a:noFill/>
                </a:ln>
                <a:solidFill>
                  <a:srgbClr val="FFFFFF"/>
                </a:solidFill>
                <a:effectLst/>
                <a:uLnTx/>
                <a:uFillTx/>
                <a:latin typeface="Calibri"/>
                <a:ea typeface="+mn-ea"/>
                <a:cs typeface="+mn-cs"/>
              </a:rPr>
              <a:t/>
            </a:r>
            <a:br>
              <a:rPr kumimoji="0" lang="de-DE" sz="1800" b="1" i="0" u="none" strike="noStrike" cap="none" normalizeH="0" baseline="0" noProof="0">
                <a:ln>
                  <a:noFill/>
                </a:ln>
                <a:solidFill>
                  <a:srgbClr val="FFFFFF"/>
                </a:solidFill>
                <a:effectLst/>
                <a:uLnTx/>
                <a:uFillTx/>
                <a:latin typeface="Calibri"/>
                <a:ea typeface="+mn-ea"/>
                <a:cs typeface="+mn-cs"/>
              </a:rPr>
            </a:br>
            <a:r>
              <a:rPr kumimoji="0" lang="de-DE"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Verordnung (EU) 2019/4 über Arzneifuttermittel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de-DE" sz="2800">
                <a:latin typeface="EC Square Sans Pro" panose="020B0506040000020004" pitchFamily="34" charset="0"/>
              </a:rPr>
              <a:t>Gemeinsame Regeln</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cap="none" normalizeH="0" baseline="0" noProof="0">
                <a:ln>
                  <a:noFill/>
                </a:ln>
                <a:solidFill>
                  <a:srgbClr val="FFFFFF"/>
                </a:solidFill>
                <a:effectLst/>
                <a:uLnTx/>
                <a:uFillTx/>
                <a:latin typeface="EC Square Sans Pro" panose="020B0506040000020004" pitchFamily="34" charset="0"/>
                <a:ea typeface="+mn-ea"/>
                <a:cs typeface="+mn-cs"/>
              </a:rPr>
              <a:t>MEDIKAMENTE ÜBER FUTTER ODER WASSER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Gemeinsame Regeln – Veterinärverschreibung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667742585"/>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cap="none" normalizeH="0" baseline="0" noProof="0">
                <a:ln>
                  <a:noFill/>
                </a:ln>
                <a:solidFill>
                  <a:srgbClr val="3163B5"/>
                </a:solidFill>
                <a:effectLst/>
                <a:uLnTx/>
                <a:uFillTx/>
                <a:latin typeface="EC Square Sans Pro" panose="020B0506040000020004" pitchFamily="34" charset="0"/>
                <a:ea typeface="Verdana" panose="020B0604030504040204" pitchFamily="34" charset="0"/>
              </a:rPr>
              <a:t>Verordnung (EU) 2019/4 über</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cap="none"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2019/6 (Tierarzneimittel) und </a:t>
            </a:r>
            <a:r>
              <a:rPr lang="de-DE" b="1">
                <a:solidFill>
                  <a:srgbClr val="3163B5"/>
                </a:solidFill>
                <a:latin typeface="EC Square Sans Pro" panose="020B0506040000020004" pitchFamily="34" charset="0"/>
                <a:ea typeface="Verdana" panose="020B0604030504040204" pitchFamily="34" charset="0"/>
              </a:rPr>
              <a:t>Delegierte Verordnung (EU) 2024/1159 der Kommission</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de-DE" sz="2400" dirty="0">
                <a:latin typeface="EC Square Sans Pro" panose="020B0506040000020004" pitchFamily="34" charset="0"/>
              </a:rPr>
              <a:t>Einsatz antimikrobieller Tierarzneimittel</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cap="none" normalizeH="0" baseline="0" noProof="0">
                <a:ln>
                  <a:noFill/>
                </a:ln>
                <a:solidFill>
                  <a:prstClr val="white"/>
                </a:solidFill>
                <a:effectLst/>
                <a:uLnTx/>
                <a:uFillTx/>
                <a:latin typeface="Calibri"/>
                <a:ea typeface="Steelfish" charset="0"/>
                <a:cs typeface="Steelfish" charset="0"/>
              </a:rPr>
              <a:t>Verbot systematischer Prophylaxe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Grundsätze für den Einsatz von Arzneifuttermitteln</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cap="none" normalizeH="0" baseline="0" noProof="0" dirty="0">
                <a:ln>
                  <a:noFill/>
                </a:ln>
                <a:solidFill>
                  <a:srgbClr val="19355D"/>
                </a:solidFill>
                <a:effectLst/>
                <a:uLnTx/>
                <a:uFillTx/>
                <a:latin typeface="EC Square Sans Pro" panose="020B0506040000020004" pitchFamily="34" charset="0"/>
                <a:ea typeface="+mn-ea"/>
                <a:cs typeface="Arial" pitchFamily="34" charset="0"/>
              </a:rPr>
              <a:t>Gesetzlicher Rahmen der EU:  Verordnung (EU) 2019/4 über ARZNEIFUTTERMITTEL</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4185761"/>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Verbot der Verwendung von Arzneifuttermitteln mit antimikrobiellen Mitteln zur Prophylaxe.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Voraussetzung für die obligatorische Verschreibung von Arzneifuttermitteln ist eine Diagnose der Krankheit.</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Begrenzung der Behandlungsdauer und Gültigkeit der Verschreibung.</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Verringerung </a:t>
            </a:r>
            <a:r>
              <a:rPr kumimoji="0" lang="de-DE" b="0" i="0" u="none" strike="noStrike" cap="none" normalizeH="0" baseline="0" noProof="0" dirty="0" smtClean="0">
                <a:ln>
                  <a:noFill/>
                </a:ln>
                <a:solidFill>
                  <a:srgbClr val="002060"/>
                </a:solidFill>
                <a:effectLst/>
                <a:uLnTx/>
                <a:uFillTx/>
                <a:latin typeface="EC Square Sans Pro" panose="020B0506040000020004" pitchFamily="34" charset="0"/>
                <a:ea typeface="+mn-ea"/>
                <a:cs typeface="+mn-cs"/>
              </a:rPr>
              <a:t>potenzieller </a:t>
            </a: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Synergieeffekte zwischen der Übertragung von Rückständen von Futtermitteln und dem Auftreten von Resistenzen gegen antimikrobielle Mittel.</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Maßnahmen zur Steigerung der Qualität der Arzneifuttermittelproduktion (präzisere Dosierung), um eine subtherapeutische Exposition zu vermeiden.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Höchstwerte für die Kreuzkontamination für 24 antimikrobielle Wirkstoffe in Nichtzielfuttermitteln.</a:t>
            </a: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de-DE" sz="2800">
                <a:latin typeface="EC Square Sans Pro" panose="020B0506040000020004" pitchFamily="34" charset="0"/>
              </a:rPr>
              <a:t>Gemeinsame Regeln</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de-DE" sz="2800" b="1">
                <a:solidFill>
                  <a:schemeClr val="bg1"/>
                </a:solidFill>
                <a:latin typeface="EC Square Sans Pro" panose="020B0506040000020004" pitchFamily="34" charset="0"/>
              </a:rPr>
              <a:t>Tierärztliche Verschreibungen in Bezug auf Arzneifuttermittel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2800" dirty="0">
                <a:latin typeface="EC Square Sans Pro" panose="020B0506040000020004" pitchFamily="34" charset="0"/>
              </a:rPr>
              <a:t>Gemeinsame Regeln – Veterinärverschreibung</a:t>
            </a:r>
          </a:p>
          <a:p>
            <a:endParaRPr lang="en-GB" dirty="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de-DE" sz="2800" b="1">
                <a:solidFill>
                  <a:srgbClr val="003399"/>
                </a:solidFill>
                <a:latin typeface="EC Square Sans Pro" panose="020B0506040000020004" pitchFamily="34" charset="0"/>
              </a:rPr>
              <a:t>Artikel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861457" cy="279025"/>
          </a:xfrm>
          <a:prstGeom prst="rect">
            <a:avLst/>
          </a:prstGeom>
          <a:noFill/>
        </p:spPr>
        <p:txBody>
          <a:bodyPr wrap="square" rtlCol="0">
            <a:spAutoFit/>
          </a:bodyPr>
          <a:lstStyle/>
          <a:p>
            <a:r>
              <a:rPr lang="de-DE" sz="1200" dirty="0">
                <a:solidFill>
                  <a:srgbClr val="024B9C"/>
                </a:solidFill>
                <a:latin typeface="EC Square Sans Pro" panose="020B0506040000020004" pitchFamily="34" charset="0"/>
                <a:ea typeface="+mn-ea"/>
                <a:cs typeface="+mn-cs"/>
              </a:rPr>
              <a:t>Verordnung (EU)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de-DE">
                <a:solidFill>
                  <a:schemeClr val="tx1"/>
                </a:solidFill>
                <a:latin typeface="EC Square Sans Pro" panose="020B0506040000020004" pitchFamily="34" charset="0"/>
              </a:rPr>
              <a:t>Für Arzneifuttermittel (Tierfutter, das vom Futtermittelunternehmer mit Arzneimitteln vermischt wird) sind folgende Voraussetzungen  vorgeschrieben: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de-DE">
                <a:solidFill>
                  <a:schemeClr val="tx1"/>
                </a:solidFill>
                <a:latin typeface="EC Square Sans Pro" panose="020B0506040000020004" pitchFamily="34" charset="0"/>
              </a:rPr>
              <a:t>eine tierärztliche Verschreibung</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de-DE">
                <a:solidFill>
                  <a:schemeClr val="tx1"/>
                </a:solidFill>
                <a:latin typeface="EC Square Sans Pro" panose="020B0506040000020004" pitchFamily="34" charset="0"/>
              </a:rPr>
              <a:t>kann nur nach klinischer Untersuchung oder einer anderen angemessenen Beurteilung des Gesundheitszustands der Tiere ausgestellt werden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de-DE">
                <a:solidFill>
                  <a:schemeClr val="tx1"/>
                </a:solidFill>
                <a:latin typeface="EC Square Sans Pro" panose="020B0506040000020004" pitchFamily="34" charset="0"/>
              </a:rPr>
              <a:t>nur für diagnostizierte Krankheiten (ausgenommen Impfstoffe und Parasiten)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de-DE" sz="2000">
                <a:solidFill>
                  <a:schemeClr val="bg1"/>
                </a:solidFill>
                <a:latin typeface="EC Square Sans Pro" panose="020B0506040000020004" pitchFamily="34" charset="0"/>
                <a:sym typeface="Wingdings 2" panose="05020102010507070707" pitchFamily="18" charset="2"/>
              </a:rPr>
              <a:t>Achten Sie auf Wechselwirkungen mit anderen Medikamenten!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de-DE" sz="2800">
                <a:latin typeface="EC Square Sans Pro" panose="020B0506040000020004" pitchFamily="34" charset="0"/>
              </a:rPr>
              <a:t>Gemeinsame Regeln</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de-DE" sz="2800" b="1">
                <a:solidFill>
                  <a:schemeClr val="bg1"/>
                </a:solidFill>
                <a:latin typeface="EC Square Sans Pro" panose="020B0506040000020004" pitchFamily="34" charset="0"/>
              </a:rPr>
              <a:t>Tierärztliche Verschreibungen in Bezug auf Arzneifuttermittel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2800">
                <a:latin typeface="EC Square Sans Pro" panose="020B0506040000020004" pitchFamily="34" charset="0"/>
              </a:rPr>
              <a:t>Gemeinsame Regeln – Veterinärverschreibung</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937657" cy="276999"/>
          </a:xfrm>
          <a:prstGeom prst="rect">
            <a:avLst/>
          </a:prstGeom>
          <a:noFill/>
        </p:spPr>
        <p:txBody>
          <a:bodyPr wrap="square" rtlCol="0">
            <a:spAutoFit/>
          </a:bodyPr>
          <a:lstStyle/>
          <a:p>
            <a:r>
              <a:rPr lang="de-DE" sz="1200">
                <a:solidFill>
                  <a:srgbClr val="024B9C"/>
                </a:solidFill>
                <a:latin typeface="EC Square Sans Pro" panose="020B0506040000020004" pitchFamily="34" charset="0"/>
                <a:ea typeface="+mn-ea"/>
                <a:cs typeface="+mn-cs"/>
              </a:rPr>
              <a:t>Verordnung (EU)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785652"/>
          </a:xfrm>
          <a:prstGeom prst="rect">
            <a:avLst/>
          </a:prstGeom>
          <a:noFill/>
        </p:spPr>
        <p:txBody>
          <a:bodyPr wrap="square" rtlCol="0">
            <a:spAutoFit/>
          </a:bodyPr>
          <a:lstStyle/>
          <a:p>
            <a:pPr marL="342900" indent="-342900">
              <a:buFont typeface="Arial" panose="020B0604020202020204" pitchFamily="34" charset="0"/>
              <a:buChar char="•"/>
            </a:pPr>
            <a:r>
              <a:rPr lang="de-DE" sz="2000" b="1" dirty="0">
                <a:solidFill>
                  <a:srgbClr val="003399"/>
                </a:solidFill>
                <a:latin typeface="EC Square Sans Pro" panose="020B0506040000020004" pitchFamily="34" charset="0"/>
              </a:rPr>
              <a:t>Führung von Aufzeichnungen</a:t>
            </a:r>
            <a:r>
              <a:rPr lang="de-DE" sz="2000" dirty="0">
                <a:solidFill>
                  <a:srgbClr val="003399"/>
                </a:solidFill>
                <a:latin typeface="EC Square Sans Pro" panose="020B0506040000020004" pitchFamily="34" charset="0"/>
              </a:rPr>
              <a:t>: </a:t>
            </a:r>
            <a:r>
              <a:rPr lang="de-DE" sz="2000" dirty="0">
                <a:solidFill>
                  <a:schemeClr val="tx1"/>
                </a:solidFill>
                <a:latin typeface="EC Square Sans Pro" panose="020B0506040000020004" pitchFamily="34" charset="0"/>
              </a:rPr>
              <a:t>Tierärztliche Rezepte sollten von der Futtermühle und dem verschreibenden Tierarzt sowie dem Tierhalter 5 Jahre lang aufbewahrt werden</a:t>
            </a:r>
            <a:br>
              <a:rPr lang="de-DE" sz="2000" dirty="0">
                <a:solidFill>
                  <a:schemeClr val="tx1"/>
                </a:solidFill>
                <a:latin typeface="EC Square Sans Pro" panose="020B0506040000020004" pitchFamily="34" charset="0"/>
              </a:rPr>
            </a:br>
            <a:endParaRPr lang="de-DE"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de-DE" sz="2000" dirty="0">
                <a:solidFill>
                  <a:schemeClr val="tx1"/>
                </a:solidFill>
                <a:latin typeface="EC Square Sans Pro" panose="020B0506040000020004" pitchFamily="34" charset="0"/>
              </a:rPr>
              <a:t>1 Verschreibung = 1 tierärztliche Behandlung </a:t>
            </a:r>
            <a:br>
              <a:rPr lang="de-DE" sz="2000" dirty="0">
                <a:solidFill>
                  <a:schemeClr val="tx1"/>
                </a:solidFill>
                <a:latin typeface="EC Square Sans Pro" panose="020B0506040000020004" pitchFamily="34" charset="0"/>
              </a:rPr>
            </a:br>
            <a:endParaRPr lang="de-DE"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de-DE" sz="2000" b="1" dirty="0">
                <a:solidFill>
                  <a:srgbClr val="003399"/>
                </a:solidFill>
                <a:latin typeface="EC Square Sans Pro" panose="020B0506040000020004" pitchFamily="34" charset="0"/>
              </a:rPr>
              <a:t>Maximale Behandlungsdauer</a:t>
            </a:r>
            <a:r>
              <a:rPr lang="de-DE" sz="2000" dirty="0">
                <a:solidFill>
                  <a:schemeClr val="tx1"/>
                </a:solidFill>
                <a:latin typeface="EC Square Sans Pro" panose="020B0506040000020004" pitchFamily="34" charset="0"/>
              </a:rPr>
              <a:t>: 2 Wochen für Antibiotika, 1 Monat für andere Medikamente</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de-DE" sz="2000" b="1" dirty="0">
                <a:solidFill>
                  <a:srgbClr val="003399"/>
                </a:solidFill>
                <a:latin typeface="EC Square Sans Pro" panose="020B0506040000020004" pitchFamily="34" charset="0"/>
              </a:rPr>
              <a:t>Gültigkeit der Verschreibung</a:t>
            </a:r>
            <a:r>
              <a:rPr lang="de-DE" sz="2000" dirty="0">
                <a:solidFill>
                  <a:schemeClr val="tx1"/>
                </a:solidFill>
                <a:latin typeface="EC Square Sans Pro" panose="020B0506040000020004" pitchFamily="34" charset="0"/>
              </a:rPr>
              <a:t>: max. 5 Tage für Futtermittel mit antimikrobiellen Wirkstoffen, max. 3 Wochen für andere Arzneimittel für zur Lebensmittelgewinnung dienende Tiere, Rest 6 Monate</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de-DE" sz="2800" b="1">
                <a:solidFill>
                  <a:srgbClr val="003399"/>
                </a:solidFill>
                <a:latin typeface="EC Square Sans Pro" panose="020B0506040000020004" pitchFamily="34" charset="0"/>
              </a:rPr>
              <a:t>Artikel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de-DE" sz="2750" b="1" dirty="0">
                <a:latin typeface="EC Square Sans Pro"/>
                <a:cs typeface="Arial"/>
              </a:rPr>
              <a:t>Delegierte Verordnung</a:t>
            </a:r>
            <a:r>
              <a:rPr lang="de-DE" sz="2750" b="1" dirty="0">
                <a:solidFill>
                  <a:srgbClr val="FF0000"/>
                </a:solidFill>
                <a:latin typeface="EC Square Sans Pro"/>
                <a:cs typeface="Arial"/>
              </a:rPr>
              <a:t> </a:t>
            </a:r>
            <a:r>
              <a:rPr lang="de-DE" sz="2750" b="1" dirty="0">
                <a:latin typeface="EC Square Sans Pro"/>
                <a:cs typeface="Arial"/>
              </a:rPr>
              <a:t>(EU) 2024/1159</a:t>
            </a:r>
            <a:r>
              <a:rPr lang="de-DE" sz="2750" b="1" dirty="0">
                <a:solidFill>
                  <a:srgbClr val="FF0000"/>
                </a:solidFill>
                <a:latin typeface="EC Square Sans Pro"/>
                <a:cs typeface="Arial"/>
              </a:rPr>
              <a:t> </a:t>
            </a:r>
            <a:r>
              <a:rPr lang="de-DE" sz="2750" b="1" dirty="0">
                <a:latin typeface="EC Square Sans Pro"/>
                <a:cs typeface="Arial"/>
              </a:rPr>
              <a:t>zur oralen Verabreichung</a:t>
            </a:r>
          </a:p>
          <a:p>
            <a:endParaRPr lang="es-ES" sz="2795" b="1" dirty="0">
              <a:latin typeface="EC Square Sans Pro" panose="020B0506040000020004" pitchFamily="34" charset="0"/>
            </a:endParaRPr>
          </a:p>
        </p:txBody>
      </p:sp>
      <p:sp>
        <p:nvSpPr>
          <p:cNvPr id="6" name="Rectángulo 5"/>
          <p:cNvSpPr/>
          <p:nvPr/>
        </p:nvSpPr>
        <p:spPr>
          <a:xfrm>
            <a:off x="771861" y="2522640"/>
            <a:ext cx="10800399" cy="4042773"/>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de-DE" sz="1996" dirty="0">
                <a:solidFill>
                  <a:srgbClr val="003399"/>
                </a:solidFill>
                <a:latin typeface="EC Square Sans Pro" panose="020B0506040000020004" pitchFamily="34" charset="0"/>
                <a:ea typeface="+mn-ea"/>
                <a:cs typeface="Arial" panose="020B0604020202020204" pitchFamily="34" charset="0"/>
              </a:rPr>
              <a:t>Zur Vermeidung von Wirkungsverlusten, Resistenzentwicklungen, Kontaminationen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sz="1950" dirty="0">
                <a:solidFill>
                  <a:srgbClr val="003399"/>
                </a:solidFill>
                <a:latin typeface="EC Square Sans Pro"/>
                <a:ea typeface="+mn-ea"/>
                <a:cs typeface="Arial"/>
              </a:rPr>
              <a:t>Umfasst Tierarzneimittel, die </a:t>
            </a:r>
            <a:r>
              <a:rPr lang="de-DE" sz="1950" b="1" dirty="0">
                <a:solidFill>
                  <a:srgbClr val="003399"/>
                </a:solidFill>
                <a:latin typeface="EC Square Sans Pro"/>
                <a:ea typeface="+mn-ea"/>
                <a:cs typeface="Arial"/>
              </a:rPr>
              <a:t>vom Tierhalter</a:t>
            </a:r>
            <a:r>
              <a:rPr lang="de-DE" sz="1950" dirty="0">
                <a:solidFill>
                  <a:srgbClr val="003399"/>
                </a:solidFill>
                <a:latin typeface="EC Square Sans Pro"/>
                <a:ea typeface="+mn-ea"/>
                <a:cs typeface="Arial"/>
              </a:rPr>
              <a:t> in das Trinkwasser oder ins Futter gemischt oder gestreut werden. Gilt nicht für Arzneifuttermittel (auch nicht, wenn sie vom Futtermittelunternehmer im Betrieb mit einem mobilen Mischer gemischt werden).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sz="1996" dirty="0">
                <a:solidFill>
                  <a:srgbClr val="003399"/>
                </a:solidFill>
                <a:latin typeface="EC Square Sans Pro" panose="020B0506040000020004" pitchFamily="34" charset="0"/>
                <a:ea typeface="+mn-ea"/>
                <a:cs typeface="Arial" panose="020B0604020202020204" pitchFamily="34" charset="0"/>
              </a:rPr>
              <a:t>Wichtige Rolle der Tierärzte: Sie müssen die Ausstattung, Tierart, Situation auf dem Bauernhof usw. beurteilen, bevor sie eine Verschreibung ausstellen. Darüber hinaus sollten sie den Besitzer über die richtige Dosierung und die fachgerechte Entsorgung beraten.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sz="1950" dirty="0">
                <a:solidFill>
                  <a:srgbClr val="003399"/>
                </a:solidFill>
                <a:latin typeface="EC Square Sans Pro"/>
                <a:ea typeface="+mn-ea"/>
                <a:cs typeface="Arial"/>
              </a:rPr>
              <a:t>Wichtige Rolle des Tierhalters: </a:t>
            </a:r>
            <a:r>
              <a:rPr lang="de-AT" sz="1950" dirty="0">
                <a:solidFill>
                  <a:srgbClr val="003399"/>
                </a:solidFill>
                <a:latin typeface="EC Square Sans Pro"/>
                <a:ea typeface="+mn-ea"/>
                <a:cs typeface="Arial"/>
              </a:rPr>
              <a:t>Er muss das Futter richtig lagern, vorbereiten, über geeignete Geräte zur Verabreichung verfügen und die Reste entsorgen.</a:t>
            </a:r>
            <a:r>
              <a:rPr lang="de-DE" sz="1950" dirty="0">
                <a:solidFill>
                  <a:srgbClr val="003399"/>
                </a:solidFill>
                <a:latin typeface="EC Square Sans Pro"/>
                <a:ea typeface="+mn-ea"/>
                <a:cs typeface="Arial"/>
              </a:rPr>
              <a:t>  Er muss für geeignetes Futter/Wasser sorgen. Er muss sicherstellen, dass es zu keiner Kontamination kommt.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de-DE" sz="1048" b="1" dirty="0">
                <a:solidFill>
                  <a:srgbClr val="FFFFFF"/>
                </a:solidFill>
                <a:latin typeface="Montserrat" panose="00000500000000000000" pitchFamily="2" charset="0"/>
              </a:rPr>
              <a:t>Sie legt Regeln zur Gewährleistung der wirksamen und sicheren Verwendung von Tierarzneimitteln fest, die zur oralen Verabreichung über andere Wege als Arzneifuttermittel zugelassen und verschrieben sind und vom Tierhalter an zur Lebensmittelgewinnung dienende Tiere verabreicht werden</a:t>
            </a: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de-DE" sz="2750" b="1">
                <a:latin typeface="EC Square Sans Pro"/>
                <a:cs typeface="Arial"/>
              </a:rPr>
              <a:t>Delegierte Verordnung</a:t>
            </a:r>
            <a:r>
              <a:rPr lang="de-DE" sz="2750" b="1">
                <a:solidFill>
                  <a:srgbClr val="FF0000"/>
                </a:solidFill>
                <a:latin typeface="EC Square Sans Pro"/>
                <a:cs typeface="Arial"/>
              </a:rPr>
              <a:t> </a:t>
            </a:r>
            <a:r>
              <a:rPr lang="de-DE" sz="2750" b="1">
                <a:latin typeface="EC Square Sans Pro"/>
                <a:cs typeface="Arial"/>
              </a:rPr>
              <a:t>(EU) 2024/1159 zur oralen Verabreichung</a:t>
            </a:r>
          </a:p>
        </p:txBody>
      </p:sp>
      <p:sp>
        <p:nvSpPr>
          <p:cNvPr id="6" name="Rectángulo 5"/>
          <p:cNvSpPr/>
          <p:nvPr/>
        </p:nvSpPr>
        <p:spPr>
          <a:xfrm>
            <a:off x="381000" y="2154483"/>
            <a:ext cx="10572222" cy="5268109"/>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de-DE" dirty="0">
                <a:solidFill>
                  <a:srgbClr val="003399"/>
                </a:solidFill>
                <a:latin typeface="EC Square Sans Pro"/>
                <a:ea typeface="+mn-ea"/>
                <a:cs typeface="Arial"/>
              </a:rPr>
              <a:t>Die Beimischung von Antibiotika oder </a:t>
            </a:r>
            <a:r>
              <a:rPr lang="de-DE" dirty="0" err="1">
                <a:solidFill>
                  <a:srgbClr val="003399"/>
                </a:solidFill>
                <a:latin typeface="EC Square Sans Pro"/>
                <a:ea typeface="+mn-ea"/>
                <a:cs typeface="Arial"/>
              </a:rPr>
              <a:t>Antiparasitika</a:t>
            </a:r>
            <a:r>
              <a:rPr lang="de-DE" dirty="0">
                <a:solidFill>
                  <a:srgbClr val="003399"/>
                </a:solidFill>
                <a:latin typeface="EC Square Sans Pro"/>
                <a:ea typeface="+mn-ea"/>
                <a:cs typeface="Arial"/>
              </a:rPr>
              <a:t> in feste Futtermittel sollte nur für einzeln gefütterte Tiere oder für eine kleine Gruppe von Tieren erfolgen. Die Mitgliedstaaten können diese Verwendung auf Tiere beschränken, die einzeln gefüttert werden (sofern die Gesundheit oder das Wohlergehen der Tiere dadurch nicht beeinträchtigt werden).</a:t>
            </a:r>
            <a:r>
              <a:rPr lang="de-DE" dirty="0">
                <a:solidFill>
                  <a:srgbClr val="FF0000"/>
                </a:solidFill>
                <a:latin typeface="EC Square Sans Pro"/>
                <a:ea typeface="+mn-ea"/>
                <a:cs typeface="Arial"/>
              </a:rPr>
              <a:t> </a:t>
            </a:r>
            <a:r>
              <a:rPr lang="de-DE" dirty="0">
                <a:solidFill>
                  <a:srgbClr val="003399"/>
                </a:solidFill>
                <a:latin typeface="EC Square Sans Pro"/>
                <a:ea typeface="+mn-ea"/>
                <a:cs typeface="Arial"/>
              </a:rPr>
              <a:t>Die Verabreichung über das Trinkwasser für Gruppen von Tieren ist zulässig. </a:t>
            </a:r>
          </a:p>
          <a:p>
            <a:pPr marL="285115" indent="-285115" algn="l" defTabSz="912754" rtl="0">
              <a:buFont typeface="Wingdings" panose="05000000000000000000" pitchFamily="2" charset="2"/>
              <a:buChar char="ü"/>
            </a:pPr>
            <a:endParaRPr lang="en-US"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dirty="0">
                <a:solidFill>
                  <a:srgbClr val="003399"/>
                </a:solidFill>
                <a:latin typeface="EC Square Sans Pro" panose="020B0506040000020004" pitchFamily="34" charset="0"/>
                <a:ea typeface="+mn-ea"/>
                <a:cs typeface="Arial" panose="020B0604020202020204" pitchFamily="34" charset="0"/>
              </a:rPr>
              <a:t>AUSNAHME – Wenn kein Arzneifuttermittel verfügbar ist oder auf die Lieferung gewartet wird, ist es für Wassertiere erlaubt, antimikrobielle und antiparasitäre Mittel zur Gruppenbehandlung ins Futter zu mischen</a:t>
            </a:r>
          </a:p>
          <a:p>
            <a:pPr algn="l" defTabSz="912754" rtl="0"/>
            <a:endParaRPr lang="en-US"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dirty="0">
                <a:solidFill>
                  <a:srgbClr val="003399"/>
                </a:solidFill>
                <a:latin typeface="EC Square Sans Pro" panose="020B0506040000020004" pitchFamily="34" charset="0"/>
                <a:ea typeface="+mn-ea"/>
                <a:cs typeface="Arial" panose="020B0604020202020204" pitchFamily="34" charset="0"/>
              </a:rPr>
              <a:t>Es ist nicht erlaubt, mehrere Antibiotika gleichzeitig zu verabreichen</a:t>
            </a:r>
          </a:p>
          <a:p>
            <a:pPr marL="285115" indent="-285115" algn="l" defTabSz="912754" rtl="0">
              <a:buFont typeface="Wingdings" panose="05000000000000000000" pitchFamily="2" charset="2"/>
              <a:buChar char="ü"/>
            </a:pPr>
            <a:endParaRPr lang="en-US"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de-DE" dirty="0">
                <a:solidFill>
                  <a:srgbClr val="003399"/>
                </a:solidFill>
                <a:latin typeface="EC Square Sans Pro"/>
                <a:ea typeface="+mn-ea"/>
                <a:cs typeface="Arial"/>
              </a:rPr>
              <a:t>Nur auf tierärztliche Verschreibung basierend auf einer Diagnose und mit Angabe</a:t>
            </a:r>
            <a:r>
              <a:rPr lang="de-DE" dirty="0">
                <a:solidFill>
                  <a:srgbClr val="FF0000"/>
                </a:solidFill>
                <a:latin typeface="EC Square Sans Pro"/>
                <a:ea typeface="+mn-ea"/>
                <a:cs typeface="Arial"/>
              </a:rPr>
              <a:t> </a:t>
            </a:r>
            <a:r>
              <a:rPr lang="de-DE" dirty="0">
                <a:solidFill>
                  <a:srgbClr val="003399"/>
                </a:solidFill>
                <a:latin typeface="EC Square Sans Pro"/>
                <a:ea typeface="+mn-ea"/>
                <a:cs typeface="Arial"/>
              </a:rPr>
              <a:t>der Zieltierart und der Anzahl der zu behandelnden Tiere.</a:t>
            </a:r>
            <a:r>
              <a:rPr lang="de-DE" dirty="0">
                <a:latin typeface="EC Square Sans Pro"/>
                <a:ea typeface="+mn-ea"/>
                <a:cs typeface="Arial"/>
              </a:rPr>
              <a:t/>
            </a:r>
            <a:br>
              <a:rPr lang="de-DE" dirty="0">
                <a:latin typeface="EC Square Sans Pro"/>
                <a:ea typeface="+mn-ea"/>
                <a:cs typeface="Arial"/>
              </a:rPr>
            </a:br>
            <a:endParaRPr lang="de-DE" dirty="0">
              <a:latin typeface="EC Square Sans Pro"/>
              <a:ea typeface="+mn-ea"/>
              <a:cs typeface="Arial"/>
            </a:endParaRPr>
          </a:p>
          <a:p>
            <a:pPr marL="285115" indent="-285115" algn="l" defTabSz="912754" rtl="0">
              <a:buFont typeface="Wingdings" panose="05000000000000000000" pitchFamily="2" charset="2"/>
              <a:buChar char="ü"/>
            </a:pPr>
            <a:r>
              <a:rPr lang="de-DE" dirty="0">
                <a:solidFill>
                  <a:srgbClr val="003399"/>
                </a:solidFill>
                <a:latin typeface="EC Square Sans Pro" panose="020B0506040000020004" pitchFamily="34" charset="0"/>
                <a:ea typeface="+mn-ea"/>
                <a:cs typeface="Arial" panose="020B0604020202020204" pitchFamily="34" charset="0"/>
              </a:rPr>
              <a:t>Seien Sie vorsichtig bei gleichzeitiger Verwendung von Bioziden, Futterzusätzen oder anderen Substanzen – diese können Wechselwirkungen hervorrufen</a:t>
            </a:r>
          </a:p>
          <a:p>
            <a:pPr algn="l" defTabSz="912754" rtl="0"/>
            <a:endParaRPr lang="en-US"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de-DE" sz="1048" b="1" dirty="0">
                <a:solidFill>
                  <a:srgbClr val="FFFFFF"/>
                </a:solidFill>
                <a:latin typeface="Montserrat" panose="00000500000000000000" pitchFamily="2" charset="0"/>
              </a:rPr>
              <a:t>Sie legt Regeln zur Gewährleistung der wirksamen und sicheren Verwendung von Tierarzneimitteln fest, die zur oralen Verabreichung über andere Wege als Arzneifuttermittel zugelassen und verschrieben sind und vom Tierhalter an zur Lebensmittelgewinnung dienende Tiere verabreicht werden</a:t>
            </a: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6CF253-0012-45C9-A2A3-7F5F972D1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071E07-8CD9-438B-B677-22896A62062D}">
  <ds:schemaRefs>
    <ds:schemaRef ds:uri="http://www.w3.org/XML/1998/namespace"/>
    <ds:schemaRef ds:uri="http://purl.org/dc/dcmitype/"/>
    <ds:schemaRef ds:uri="cf327815-79d0-4fc2-8b8d-cf7e72fbbfb7"/>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647396e3-6a7c-49e4-86bb-38ecec5b669c"/>
  </ds:schemaRefs>
</ds:datastoreItem>
</file>

<file path=customXml/itemProps3.xml><?xml version="1.0" encoding="utf-8"?>
<ds:datastoreItem xmlns:ds="http://schemas.openxmlformats.org/officeDocument/2006/customXml" ds:itemID="{ACB9A90A-C50D-4150-8BCC-EC7D6D522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3257</Words>
  <Application>Microsoft Office PowerPoint</Application>
  <PresentationFormat>Benutzerdefiniert</PresentationFormat>
  <Paragraphs>217</Paragraphs>
  <Slides>18</Slides>
  <Notes>7</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18</vt:i4>
      </vt:variant>
    </vt:vector>
  </HeadingPairs>
  <TitlesOfParts>
    <vt:vector size="32" baseType="lpstr">
      <vt:lpstr>Aptos</vt:lpstr>
      <vt:lpstr>Arial</vt:lpstr>
      <vt:lpstr>Calibri</vt:lpstr>
      <vt:lpstr>EC Square Sans Pro</vt:lpstr>
      <vt:lpstr>EUAlbertina</vt:lpstr>
      <vt:lpstr>Gill Sans</vt:lpstr>
      <vt:lpstr>Helvetica Neue Black Condensed</vt:lpstr>
      <vt:lpstr>Montserrat</vt:lpstr>
      <vt:lpstr>Steelfish</vt:lpstr>
      <vt:lpstr>Verdana</vt:lpstr>
      <vt:lpstr>Wingdings</vt:lpstr>
      <vt:lpstr>Wingdings 2</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Fellinger, Florian</cp:lastModifiedBy>
  <cp:revision>78</cp:revision>
  <dcterms:created xsi:type="dcterms:W3CDTF">2023-11-20T15:58:16Z</dcterms:created>
  <dcterms:modified xsi:type="dcterms:W3CDTF">2025-02-16T16:19:55Z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13363200</vt:r8>
  </property>
  <property fmtid="{D5CDD505-2E9C-101B-9397-08002B2CF9AE}" pid="16" name="MediaServiceImageTags">
    <vt:lpwstr/>
  </property>
</Properties>
</file>