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61" r:id="rId5"/>
    <p:sldId id="262" r:id="rId6"/>
    <p:sldId id="264" r:id="rId7"/>
    <p:sldId id="2434" r:id="rId8"/>
    <p:sldId id="288" r:id="rId9"/>
    <p:sldId id="287" r:id="rId10"/>
    <p:sldId id="2445" r:id="rId11"/>
    <p:sldId id="284" r:id="rId12"/>
    <p:sldId id="2447" r:id="rId13"/>
    <p:sldId id="2446" r:id="rId14"/>
    <p:sldId id="295" r:id="rId15"/>
    <p:sldId id="297" r:id="rId16"/>
    <p:sldId id="2428" r:id="rId17"/>
    <p:sldId id="286" r:id="rId18"/>
    <p:sldId id="276" r:id="rId19"/>
    <p:sldId id="2443" r:id="rId20"/>
    <p:sldId id="2448" r:id="rId21"/>
    <p:sldId id="2450" r:id="rId22"/>
    <p:sldId id="2451" r:id="rId23"/>
    <p:sldId id="2452" r:id="rId24"/>
    <p:sldId id="2453" r:id="rId25"/>
    <p:sldId id="2454" r:id="rId26"/>
    <p:sldId id="2456" r:id="rId27"/>
    <p:sldId id="2455" r:id="rId28"/>
    <p:sldId id="2457" r:id="rId29"/>
    <p:sldId id="2458" r:id="rId30"/>
    <p:sldId id="2459" r:id="rId31"/>
    <p:sldId id="270" r:id="rId3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E76EA-F379-4CD9-A568-CE284B0C7974}" v="1" dt="2024-10-10T08:44:33.6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68" autoAdjust="0"/>
    <p:restoredTop sz="81067" autoAdjust="0"/>
  </p:normalViewPr>
  <p:slideViewPr>
    <p:cSldViewPr>
      <p:cViewPr varScale="1">
        <p:scale>
          <a:sx n="109" d="100"/>
          <a:sy n="109" d="100"/>
        </p:scale>
        <p:origin x="129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de-DE"/>
            <a:t>Unbeabsichtigte, ungünstige Reaktion bei Tieren auf ein Tier- oder Humanarzneimittel</a:t>
          </a:r>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de-DE" b="1"/>
            <a:t>Mangelnde Wirksamkeit </a:t>
          </a:r>
          <a:r>
            <a:rPr lang="de-DE"/>
            <a:t>eines Tierarzneimittels </a:t>
          </a:r>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de-DE"/>
            <a:t>Zwischenfälle in der </a:t>
          </a:r>
          <a:r>
            <a:rPr lang="de-DE" b="1">
              <a:solidFill>
                <a:srgbClr val="FFFF00"/>
              </a:solidFill>
            </a:rPr>
            <a:t>Umwelt</a:t>
          </a:r>
          <a:r>
            <a:rPr lang="de-DE"/>
            <a:t> nach Anwendung eines Tierarzneimittels</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de-DE"/>
            <a:t>Schädliche Reaktion für </a:t>
          </a:r>
          <a:r>
            <a:rPr lang="de-DE" b="1">
              <a:solidFill>
                <a:srgbClr val="FFFF00"/>
              </a:solidFill>
            </a:rPr>
            <a:t>Menschen</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de-DE"/>
            <a:t>Überschreitung des Rückstandshöchstgehalts bei Einhaltung der Wartezeit</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de-DE"/>
            <a:t>Verdacht auf Übertragung eines Infektionserregers durch das Arzneimittel</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t>
        <a:bodyPr/>
        <a:lstStyle/>
        <a:p>
          <a:endParaRPr lang="de-DE"/>
        </a:p>
      </dgm:t>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t>
        <a:bodyPr/>
        <a:lstStyle/>
        <a:p>
          <a:endParaRPr lang="de-DE"/>
        </a:p>
      </dgm:t>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t>
        <a:bodyPr/>
        <a:lstStyle/>
        <a:p>
          <a:endParaRPr lang="de-DE"/>
        </a:p>
      </dgm:t>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t>
        <a:bodyPr/>
        <a:lstStyle/>
        <a:p>
          <a:endParaRPr lang="de-DE"/>
        </a:p>
      </dgm:t>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t>
        <a:bodyPr/>
        <a:lstStyle/>
        <a:p>
          <a:endParaRPr lang="de-DE"/>
        </a:p>
      </dgm:t>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t>
        <a:bodyPr/>
        <a:lstStyle/>
        <a:p>
          <a:endParaRPr lang="de-DE"/>
        </a:p>
      </dgm:t>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t>
        <a:bodyPr/>
        <a:lstStyle/>
        <a:p>
          <a:endParaRPr lang="de-DE"/>
        </a:p>
      </dgm:t>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t>
        <a:bodyPr/>
        <a:lstStyle/>
        <a:p>
          <a:endParaRPr lang="de-DE"/>
        </a:p>
      </dgm:t>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A2DBFAE1-EA05-4AB9-AF12-834F01FAE7F6}" type="presOf" srcId="{5296AD7C-A9EC-4F53-88F7-963AF2937FC0}" destId="{6AFD968A-4C7B-4949-BF4E-614DFCC27ED7}"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42A53D0C-9B95-48C2-8B30-DE473114B49C}" srcId="{5296AD7C-A9EC-4F53-88F7-963AF2937FC0}" destId="{AA566B66-1C37-40E1-AF4F-2B4C69430EC3}" srcOrd="2" destOrd="0" parTransId="{CE637B9D-821B-4A0E-AEE5-706EC8CB7FF6}" sibTransId="{DB3159B3-A07E-45C9-9DED-6402166F566F}"/>
    <dgm:cxn modelId="{4AEE7FA9-06C7-4119-8AF0-56C76F115C3E}" type="presOf" srcId="{89F8A6F4-5B7B-4916-A231-B5D87ED62E39}" destId="{32002815-90B2-4E0F-9890-66D3FAE4E08F}" srcOrd="0" destOrd="0" presId="urn:microsoft.com/office/officeart/2008/layout/VerticalCurvedList"/>
    <dgm:cxn modelId="{02853DA6-692F-414B-AACD-A6927E4B3825}" srcId="{5296AD7C-A9EC-4F53-88F7-963AF2937FC0}" destId="{89F8A6F4-5B7B-4916-A231-B5D87ED62E39}" srcOrd="5" destOrd="0" parTransId="{D47EB2B3-CA2D-4C02-9C49-6CEB51888425}" sibTransId="{28EB3569-C8AB-46B6-948C-AF34CB43C354}"/>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11A4749A-F086-4B7C-846F-712DC457FB57}" srcId="{5296AD7C-A9EC-4F53-88F7-963AF2937FC0}" destId="{BCED0F91-A659-4C6D-B4C2-4EFDEAFA6470}" srcOrd="4" destOrd="0" parTransId="{7A128D80-C027-4BBF-80B2-7E8AAC36A026}" sibTransId="{05F8176C-BE16-46DB-96DE-9A37D859287F}"/>
    <dgm:cxn modelId="{4ACFE344-9866-48AE-AD94-E4BDF7D41FDC}" type="presOf" srcId="{861E4FA4-E3F6-4F3C-8A69-42C4295CDA99}" destId="{A31A18A8-59AC-4D86-BCA3-418A794C19F0}" srcOrd="0" destOrd="0" presId="urn:microsoft.com/office/officeart/2008/layout/VerticalCurvedList"/>
    <dgm:cxn modelId="{5123EC98-929A-470C-AB8E-CAB2E103F671}" type="presOf" srcId="{42872792-1292-4646-B545-AB11FEC2B12A}" destId="{51A75133-46DD-4A8D-8131-84FD498D41F3}" srcOrd="0" destOrd="0" presId="urn:microsoft.com/office/officeart/2008/layout/VerticalCurvedList"/>
    <dgm:cxn modelId="{CA7F1711-4D83-4890-8137-8AC269759AED}" type="presOf" srcId="{AA566B66-1C37-40E1-AF4F-2B4C69430EC3}" destId="{7CA5BEBE-59C9-4E31-AE2A-FCFA4454EA26}"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5A2E2-4A66-4376-9A18-CDCA8E0B55D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e-DE"/>
        </a:p>
      </dgm:t>
    </dgm:pt>
    <dgm:pt modelId="{028D5874-4407-44AD-A221-DF1D655B1A0F}">
      <dgm:prSet phldrT="[Text]"/>
      <dgm:spPr>
        <a:solidFill>
          <a:srgbClr val="92D050"/>
        </a:solidFill>
      </dgm:spPr>
      <dgm:t>
        <a:bodyPr/>
        <a:lstStyle/>
        <a:p>
          <a:r>
            <a:rPr lang="de-DE" dirty="0" smtClean="0">
              <a:solidFill>
                <a:schemeClr val="tx1"/>
              </a:solidFill>
            </a:rPr>
            <a:t>Tierarzneimittelgesetz</a:t>
          </a:r>
          <a:endParaRPr lang="de-DE" dirty="0">
            <a:solidFill>
              <a:schemeClr val="tx1"/>
            </a:solidFill>
          </a:endParaRPr>
        </a:p>
      </dgm:t>
    </dgm:pt>
    <dgm:pt modelId="{5235B417-B4F1-4B23-B086-B93BADBE5C26}" type="parTrans" cxnId="{99E57897-100C-4242-AB84-8725A767D69B}">
      <dgm:prSet/>
      <dgm:spPr/>
      <dgm:t>
        <a:bodyPr/>
        <a:lstStyle/>
        <a:p>
          <a:endParaRPr lang="de-DE"/>
        </a:p>
      </dgm:t>
    </dgm:pt>
    <dgm:pt modelId="{17505482-78D2-495D-A950-8C4C7B6E8603}" type="sibTrans" cxnId="{99E57897-100C-4242-AB84-8725A767D69B}">
      <dgm:prSet/>
      <dgm:spPr/>
      <dgm:t>
        <a:bodyPr/>
        <a:lstStyle/>
        <a:p>
          <a:endParaRPr lang="de-DE"/>
        </a:p>
      </dgm:t>
    </dgm:pt>
    <dgm:pt modelId="{A1B7856F-1ADC-45C8-93C8-6A7AFECC920D}">
      <dgm:prSet phldrT="[Text]"/>
      <dgm:spPr>
        <a:solidFill>
          <a:schemeClr val="accent4">
            <a:lumMod val="60000"/>
            <a:lumOff val="40000"/>
          </a:schemeClr>
        </a:solidFill>
      </dgm:spPr>
      <dgm:t>
        <a:bodyPr/>
        <a:lstStyle/>
        <a:p>
          <a:r>
            <a:rPr lang="de-DE" dirty="0" smtClean="0"/>
            <a:t>Sammelnovelle von 30 Verordnungen</a:t>
          </a:r>
          <a:endParaRPr lang="de-DE" dirty="0"/>
        </a:p>
      </dgm:t>
    </dgm:pt>
    <dgm:pt modelId="{E77EB1B9-F613-4A7D-9A70-0A28C18BE1FB}" type="parTrans" cxnId="{CBEB310C-04BA-40BF-AB12-A794294E43FB}">
      <dgm:prSet/>
      <dgm:spPr/>
      <dgm:t>
        <a:bodyPr/>
        <a:lstStyle/>
        <a:p>
          <a:endParaRPr lang="de-DE"/>
        </a:p>
      </dgm:t>
    </dgm:pt>
    <dgm:pt modelId="{DAA492C4-A142-4214-9123-D8ECD63697A8}" type="sibTrans" cxnId="{CBEB310C-04BA-40BF-AB12-A794294E43FB}">
      <dgm:prSet/>
      <dgm:spPr/>
      <dgm:t>
        <a:bodyPr/>
        <a:lstStyle/>
        <a:p>
          <a:endParaRPr lang="de-DE"/>
        </a:p>
      </dgm:t>
    </dgm:pt>
    <dgm:pt modelId="{7D5861FB-2ED7-4BD9-BBF3-A193D92A7D5B}">
      <dgm:prSet phldrT="[Text]"/>
      <dgm:spPr>
        <a:solidFill>
          <a:schemeClr val="accent4">
            <a:lumMod val="75000"/>
          </a:schemeClr>
        </a:solidFill>
      </dgm:spPr>
      <dgm:t>
        <a:bodyPr/>
        <a:lstStyle/>
        <a:p>
          <a:r>
            <a:rPr lang="de-DE" dirty="0" smtClean="0"/>
            <a:t>Vet-AB-Mengenströme VO</a:t>
          </a:r>
          <a:endParaRPr lang="de-DE" dirty="0"/>
        </a:p>
      </dgm:t>
    </dgm:pt>
    <dgm:pt modelId="{64021819-0652-4EE6-BAC8-F75A796F81D4}" type="parTrans" cxnId="{380715DF-4374-44FF-B6E8-A74898EA3D69}">
      <dgm:prSet/>
      <dgm:spPr/>
      <dgm:t>
        <a:bodyPr/>
        <a:lstStyle/>
        <a:p>
          <a:endParaRPr lang="de-DE"/>
        </a:p>
      </dgm:t>
    </dgm:pt>
    <dgm:pt modelId="{018690CE-B620-4B9E-B248-2F9EC60244BF}" type="sibTrans" cxnId="{380715DF-4374-44FF-B6E8-A74898EA3D69}">
      <dgm:prSet/>
      <dgm:spPr/>
      <dgm:t>
        <a:bodyPr/>
        <a:lstStyle/>
        <a:p>
          <a:endParaRPr lang="de-DE"/>
        </a:p>
      </dgm:t>
    </dgm:pt>
    <dgm:pt modelId="{DA4DA864-3EB6-4C8A-AB1E-EF2751EF99B2}">
      <dgm:prSet phldrT="[Text]"/>
      <dgm:spPr/>
      <dgm:t>
        <a:bodyPr/>
        <a:lstStyle/>
        <a:p>
          <a:r>
            <a:rPr lang="de-DE" dirty="0" smtClean="0"/>
            <a:t>AB-Leitlinien</a:t>
          </a:r>
          <a:endParaRPr lang="de-DE" dirty="0"/>
        </a:p>
      </dgm:t>
    </dgm:pt>
    <dgm:pt modelId="{29BFB8DC-18E1-4141-B0A8-98E00CDF1B7B}" type="parTrans" cxnId="{823F698F-887A-4308-80A9-8A46D6AF4699}">
      <dgm:prSet/>
      <dgm:spPr/>
      <dgm:t>
        <a:bodyPr/>
        <a:lstStyle/>
        <a:p>
          <a:endParaRPr lang="de-DE"/>
        </a:p>
      </dgm:t>
    </dgm:pt>
    <dgm:pt modelId="{CA4E095D-0091-4F3B-8FD9-4369F3EBAACD}" type="sibTrans" cxnId="{823F698F-887A-4308-80A9-8A46D6AF4699}">
      <dgm:prSet/>
      <dgm:spPr/>
      <dgm:t>
        <a:bodyPr/>
        <a:lstStyle/>
        <a:p>
          <a:endParaRPr lang="de-DE"/>
        </a:p>
      </dgm:t>
    </dgm:pt>
    <dgm:pt modelId="{72B1586C-44A6-4A31-A886-8D30548AA572}" type="pres">
      <dgm:prSet presAssocID="{4595A2E2-4A66-4376-9A18-CDCA8E0B55D6}" presName="Name0" presStyleCnt="0">
        <dgm:presLayoutVars>
          <dgm:chPref val="1"/>
          <dgm:dir/>
          <dgm:animOne val="branch"/>
          <dgm:animLvl val="lvl"/>
          <dgm:resizeHandles val="exact"/>
        </dgm:presLayoutVars>
      </dgm:prSet>
      <dgm:spPr/>
      <dgm:t>
        <a:bodyPr/>
        <a:lstStyle/>
        <a:p>
          <a:endParaRPr lang="de-DE"/>
        </a:p>
      </dgm:t>
    </dgm:pt>
    <dgm:pt modelId="{0BA8C947-D11C-4CC7-8FBF-A0B9F6CE0783}" type="pres">
      <dgm:prSet presAssocID="{028D5874-4407-44AD-A221-DF1D655B1A0F}" presName="root1" presStyleCnt="0"/>
      <dgm:spPr/>
    </dgm:pt>
    <dgm:pt modelId="{510AE00F-B644-40A1-8FF4-EFD6D8375236}" type="pres">
      <dgm:prSet presAssocID="{028D5874-4407-44AD-A221-DF1D655B1A0F}" presName="LevelOneTextNode" presStyleLbl="node0" presStyleIdx="0" presStyleCnt="1" custLinFactNeighborX="-56364" custLinFactNeighborY="-6620">
        <dgm:presLayoutVars>
          <dgm:chPref val="3"/>
        </dgm:presLayoutVars>
      </dgm:prSet>
      <dgm:spPr/>
      <dgm:t>
        <a:bodyPr/>
        <a:lstStyle/>
        <a:p>
          <a:endParaRPr lang="de-DE"/>
        </a:p>
      </dgm:t>
    </dgm:pt>
    <dgm:pt modelId="{24CD2DAC-8CE8-41EC-8B9D-4246D1332AF4}" type="pres">
      <dgm:prSet presAssocID="{028D5874-4407-44AD-A221-DF1D655B1A0F}" presName="level2hierChild" presStyleCnt="0"/>
      <dgm:spPr/>
    </dgm:pt>
    <dgm:pt modelId="{232C3E7A-541E-4EF6-8EFA-C37353AE75C3}" type="pres">
      <dgm:prSet presAssocID="{E77EB1B9-F613-4A7D-9A70-0A28C18BE1FB}" presName="conn2-1" presStyleLbl="parChTrans1D2" presStyleIdx="0" presStyleCnt="3"/>
      <dgm:spPr/>
      <dgm:t>
        <a:bodyPr/>
        <a:lstStyle/>
        <a:p>
          <a:endParaRPr lang="de-DE"/>
        </a:p>
      </dgm:t>
    </dgm:pt>
    <dgm:pt modelId="{D1AF533F-5435-491D-9A14-DE174E189F22}" type="pres">
      <dgm:prSet presAssocID="{E77EB1B9-F613-4A7D-9A70-0A28C18BE1FB}" presName="connTx" presStyleLbl="parChTrans1D2" presStyleIdx="0" presStyleCnt="3"/>
      <dgm:spPr/>
      <dgm:t>
        <a:bodyPr/>
        <a:lstStyle/>
        <a:p>
          <a:endParaRPr lang="de-DE"/>
        </a:p>
      </dgm:t>
    </dgm:pt>
    <dgm:pt modelId="{865E8A43-EB88-43C4-AF04-087AA53CE06E}" type="pres">
      <dgm:prSet presAssocID="{A1B7856F-1ADC-45C8-93C8-6A7AFECC920D}" presName="root2" presStyleCnt="0"/>
      <dgm:spPr/>
    </dgm:pt>
    <dgm:pt modelId="{C4E20F32-405F-4E32-B8C7-36E2ED1FE861}" type="pres">
      <dgm:prSet presAssocID="{A1B7856F-1ADC-45C8-93C8-6A7AFECC920D}" presName="LevelTwoTextNode" presStyleLbl="node2" presStyleIdx="0" presStyleCnt="3">
        <dgm:presLayoutVars>
          <dgm:chPref val="3"/>
        </dgm:presLayoutVars>
      </dgm:prSet>
      <dgm:spPr/>
      <dgm:t>
        <a:bodyPr/>
        <a:lstStyle/>
        <a:p>
          <a:endParaRPr lang="de-DE"/>
        </a:p>
      </dgm:t>
    </dgm:pt>
    <dgm:pt modelId="{9DDF6B45-B830-4667-86E1-91E22F31E505}" type="pres">
      <dgm:prSet presAssocID="{A1B7856F-1ADC-45C8-93C8-6A7AFECC920D}" presName="level3hierChild" presStyleCnt="0"/>
      <dgm:spPr/>
    </dgm:pt>
    <dgm:pt modelId="{319D7171-3250-4C1F-A72D-E9D12A0B2647}" type="pres">
      <dgm:prSet presAssocID="{64021819-0652-4EE6-BAC8-F75A796F81D4}" presName="conn2-1" presStyleLbl="parChTrans1D2" presStyleIdx="1" presStyleCnt="3"/>
      <dgm:spPr/>
      <dgm:t>
        <a:bodyPr/>
        <a:lstStyle/>
        <a:p>
          <a:endParaRPr lang="de-DE"/>
        </a:p>
      </dgm:t>
    </dgm:pt>
    <dgm:pt modelId="{B2E1855A-308C-479C-BE3E-4A77D2D60A9B}" type="pres">
      <dgm:prSet presAssocID="{64021819-0652-4EE6-BAC8-F75A796F81D4}" presName="connTx" presStyleLbl="parChTrans1D2" presStyleIdx="1" presStyleCnt="3"/>
      <dgm:spPr/>
      <dgm:t>
        <a:bodyPr/>
        <a:lstStyle/>
        <a:p>
          <a:endParaRPr lang="de-DE"/>
        </a:p>
      </dgm:t>
    </dgm:pt>
    <dgm:pt modelId="{86A81F2A-B1D3-457B-9E61-907C6BC2FF25}" type="pres">
      <dgm:prSet presAssocID="{7D5861FB-2ED7-4BD9-BBF3-A193D92A7D5B}" presName="root2" presStyleCnt="0"/>
      <dgm:spPr/>
    </dgm:pt>
    <dgm:pt modelId="{570EB212-4081-4E35-862C-E4852DCE67BC}" type="pres">
      <dgm:prSet presAssocID="{7D5861FB-2ED7-4BD9-BBF3-A193D92A7D5B}" presName="LevelTwoTextNode" presStyleLbl="node2" presStyleIdx="1" presStyleCnt="3">
        <dgm:presLayoutVars>
          <dgm:chPref val="3"/>
        </dgm:presLayoutVars>
      </dgm:prSet>
      <dgm:spPr/>
      <dgm:t>
        <a:bodyPr/>
        <a:lstStyle/>
        <a:p>
          <a:endParaRPr lang="de-DE"/>
        </a:p>
      </dgm:t>
    </dgm:pt>
    <dgm:pt modelId="{1946ECC9-6C80-4F61-932B-026B0F476966}" type="pres">
      <dgm:prSet presAssocID="{7D5861FB-2ED7-4BD9-BBF3-A193D92A7D5B}" presName="level3hierChild" presStyleCnt="0"/>
      <dgm:spPr/>
    </dgm:pt>
    <dgm:pt modelId="{A7A0F80A-EA60-434C-A2A2-461A3A78DBE7}" type="pres">
      <dgm:prSet presAssocID="{29BFB8DC-18E1-4141-B0A8-98E00CDF1B7B}" presName="conn2-1" presStyleLbl="parChTrans1D2" presStyleIdx="2" presStyleCnt="3"/>
      <dgm:spPr/>
      <dgm:t>
        <a:bodyPr/>
        <a:lstStyle/>
        <a:p>
          <a:endParaRPr lang="de-DE"/>
        </a:p>
      </dgm:t>
    </dgm:pt>
    <dgm:pt modelId="{51D5DB5C-A428-4501-AED1-F7DF8D3982A1}" type="pres">
      <dgm:prSet presAssocID="{29BFB8DC-18E1-4141-B0A8-98E00CDF1B7B}" presName="connTx" presStyleLbl="parChTrans1D2" presStyleIdx="2" presStyleCnt="3"/>
      <dgm:spPr/>
      <dgm:t>
        <a:bodyPr/>
        <a:lstStyle/>
        <a:p>
          <a:endParaRPr lang="de-DE"/>
        </a:p>
      </dgm:t>
    </dgm:pt>
    <dgm:pt modelId="{90D24372-FC0C-4D5B-809C-36010FFE6967}" type="pres">
      <dgm:prSet presAssocID="{DA4DA864-3EB6-4C8A-AB1E-EF2751EF99B2}" presName="root2" presStyleCnt="0"/>
      <dgm:spPr/>
    </dgm:pt>
    <dgm:pt modelId="{C486906D-141E-4D2D-AE1A-A761E9628CDC}" type="pres">
      <dgm:prSet presAssocID="{DA4DA864-3EB6-4C8A-AB1E-EF2751EF99B2}" presName="LevelTwoTextNode" presStyleLbl="node2" presStyleIdx="2" presStyleCnt="3">
        <dgm:presLayoutVars>
          <dgm:chPref val="3"/>
        </dgm:presLayoutVars>
      </dgm:prSet>
      <dgm:spPr/>
      <dgm:t>
        <a:bodyPr/>
        <a:lstStyle/>
        <a:p>
          <a:endParaRPr lang="de-DE"/>
        </a:p>
      </dgm:t>
    </dgm:pt>
    <dgm:pt modelId="{E28F6854-D36F-4C09-A262-C45665822898}" type="pres">
      <dgm:prSet presAssocID="{DA4DA864-3EB6-4C8A-AB1E-EF2751EF99B2}" presName="level3hierChild" presStyleCnt="0"/>
      <dgm:spPr/>
    </dgm:pt>
  </dgm:ptLst>
  <dgm:cxnLst>
    <dgm:cxn modelId="{773526D9-C3F0-4633-B8EC-6B9783DFFE06}" type="presOf" srcId="{7D5861FB-2ED7-4BD9-BBF3-A193D92A7D5B}" destId="{570EB212-4081-4E35-862C-E4852DCE67BC}" srcOrd="0" destOrd="0" presId="urn:microsoft.com/office/officeart/2008/layout/HorizontalMultiLevelHierarchy"/>
    <dgm:cxn modelId="{E40C71F3-AC75-4DE9-ADDE-F0201ED3C4CE}" type="presOf" srcId="{64021819-0652-4EE6-BAC8-F75A796F81D4}" destId="{B2E1855A-308C-479C-BE3E-4A77D2D60A9B}" srcOrd="1" destOrd="0" presId="urn:microsoft.com/office/officeart/2008/layout/HorizontalMultiLevelHierarchy"/>
    <dgm:cxn modelId="{CBEB310C-04BA-40BF-AB12-A794294E43FB}" srcId="{028D5874-4407-44AD-A221-DF1D655B1A0F}" destId="{A1B7856F-1ADC-45C8-93C8-6A7AFECC920D}" srcOrd="0" destOrd="0" parTransId="{E77EB1B9-F613-4A7D-9A70-0A28C18BE1FB}" sibTransId="{DAA492C4-A142-4214-9123-D8ECD63697A8}"/>
    <dgm:cxn modelId="{823F698F-887A-4308-80A9-8A46D6AF4699}" srcId="{028D5874-4407-44AD-A221-DF1D655B1A0F}" destId="{DA4DA864-3EB6-4C8A-AB1E-EF2751EF99B2}" srcOrd="2" destOrd="0" parTransId="{29BFB8DC-18E1-4141-B0A8-98E00CDF1B7B}" sibTransId="{CA4E095D-0091-4F3B-8FD9-4369F3EBAACD}"/>
    <dgm:cxn modelId="{17E7DA60-EBA5-4F85-AE54-66A8EF7DB0C4}" type="presOf" srcId="{E77EB1B9-F613-4A7D-9A70-0A28C18BE1FB}" destId="{232C3E7A-541E-4EF6-8EFA-C37353AE75C3}" srcOrd="0" destOrd="0" presId="urn:microsoft.com/office/officeart/2008/layout/HorizontalMultiLevelHierarchy"/>
    <dgm:cxn modelId="{A82070A5-12CF-47C4-B33F-B81A62842A50}" type="presOf" srcId="{29BFB8DC-18E1-4141-B0A8-98E00CDF1B7B}" destId="{51D5DB5C-A428-4501-AED1-F7DF8D3982A1}" srcOrd="1" destOrd="0" presId="urn:microsoft.com/office/officeart/2008/layout/HorizontalMultiLevelHierarchy"/>
    <dgm:cxn modelId="{380715DF-4374-44FF-B6E8-A74898EA3D69}" srcId="{028D5874-4407-44AD-A221-DF1D655B1A0F}" destId="{7D5861FB-2ED7-4BD9-BBF3-A193D92A7D5B}" srcOrd="1" destOrd="0" parTransId="{64021819-0652-4EE6-BAC8-F75A796F81D4}" sibTransId="{018690CE-B620-4B9E-B248-2F9EC60244BF}"/>
    <dgm:cxn modelId="{9BF741E7-B14E-4885-A0BD-31374CAF6B69}" type="presOf" srcId="{64021819-0652-4EE6-BAC8-F75A796F81D4}" destId="{319D7171-3250-4C1F-A72D-E9D12A0B2647}" srcOrd="0" destOrd="0" presId="urn:microsoft.com/office/officeart/2008/layout/HorizontalMultiLevelHierarchy"/>
    <dgm:cxn modelId="{FD5ACCF5-9346-4BBA-84E4-8AFF66BB3DBB}" type="presOf" srcId="{29BFB8DC-18E1-4141-B0A8-98E00CDF1B7B}" destId="{A7A0F80A-EA60-434C-A2A2-461A3A78DBE7}" srcOrd="0" destOrd="0" presId="urn:microsoft.com/office/officeart/2008/layout/HorizontalMultiLevelHierarchy"/>
    <dgm:cxn modelId="{7430EE75-74D8-4FB4-89FA-51BC543BAAD8}" type="presOf" srcId="{4595A2E2-4A66-4376-9A18-CDCA8E0B55D6}" destId="{72B1586C-44A6-4A31-A886-8D30548AA572}" srcOrd="0" destOrd="0" presId="urn:microsoft.com/office/officeart/2008/layout/HorizontalMultiLevelHierarchy"/>
    <dgm:cxn modelId="{5484C07E-A80B-443D-B6C5-0B6A694D3FA8}" type="presOf" srcId="{E77EB1B9-F613-4A7D-9A70-0A28C18BE1FB}" destId="{D1AF533F-5435-491D-9A14-DE174E189F22}" srcOrd="1" destOrd="0" presId="urn:microsoft.com/office/officeart/2008/layout/HorizontalMultiLevelHierarchy"/>
    <dgm:cxn modelId="{99E57897-100C-4242-AB84-8725A767D69B}" srcId="{4595A2E2-4A66-4376-9A18-CDCA8E0B55D6}" destId="{028D5874-4407-44AD-A221-DF1D655B1A0F}" srcOrd="0" destOrd="0" parTransId="{5235B417-B4F1-4B23-B086-B93BADBE5C26}" sibTransId="{17505482-78D2-495D-A950-8C4C7B6E8603}"/>
    <dgm:cxn modelId="{C8A1F238-C49D-481F-9031-295F4E1CA7EC}" type="presOf" srcId="{DA4DA864-3EB6-4C8A-AB1E-EF2751EF99B2}" destId="{C486906D-141E-4D2D-AE1A-A761E9628CDC}" srcOrd="0" destOrd="0" presId="urn:microsoft.com/office/officeart/2008/layout/HorizontalMultiLevelHierarchy"/>
    <dgm:cxn modelId="{5635D856-0B85-45E3-AAD4-BD4F0359E441}" type="presOf" srcId="{028D5874-4407-44AD-A221-DF1D655B1A0F}" destId="{510AE00F-B644-40A1-8FF4-EFD6D8375236}" srcOrd="0" destOrd="0" presId="urn:microsoft.com/office/officeart/2008/layout/HorizontalMultiLevelHierarchy"/>
    <dgm:cxn modelId="{34C0F80E-0077-4559-9775-6DB4F3498231}" type="presOf" srcId="{A1B7856F-1ADC-45C8-93C8-6A7AFECC920D}" destId="{C4E20F32-405F-4E32-B8C7-36E2ED1FE861}" srcOrd="0" destOrd="0" presId="urn:microsoft.com/office/officeart/2008/layout/HorizontalMultiLevelHierarchy"/>
    <dgm:cxn modelId="{33D23645-7596-468E-8716-FEFD285261D1}" type="presParOf" srcId="{72B1586C-44A6-4A31-A886-8D30548AA572}" destId="{0BA8C947-D11C-4CC7-8FBF-A0B9F6CE0783}" srcOrd="0" destOrd="0" presId="urn:microsoft.com/office/officeart/2008/layout/HorizontalMultiLevelHierarchy"/>
    <dgm:cxn modelId="{30552747-A6CA-4F67-BC54-D505E2F5C59E}" type="presParOf" srcId="{0BA8C947-D11C-4CC7-8FBF-A0B9F6CE0783}" destId="{510AE00F-B644-40A1-8FF4-EFD6D8375236}" srcOrd="0" destOrd="0" presId="urn:microsoft.com/office/officeart/2008/layout/HorizontalMultiLevelHierarchy"/>
    <dgm:cxn modelId="{E0E2E8E2-6E62-41EF-AB21-FD5C94DA877D}" type="presParOf" srcId="{0BA8C947-D11C-4CC7-8FBF-A0B9F6CE0783}" destId="{24CD2DAC-8CE8-41EC-8B9D-4246D1332AF4}" srcOrd="1" destOrd="0" presId="urn:microsoft.com/office/officeart/2008/layout/HorizontalMultiLevelHierarchy"/>
    <dgm:cxn modelId="{0CDE6BF5-28A7-42AB-8F8A-A5E7B2E36221}" type="presParOf" srcId="{24CD2DAC-8CE8-41EC-8B9D-4246D1332AF4}" destId="{232C3E7A-541E-4EF6-8EFA-C37353AE75C3}" srcOrd="0" destOrd="0" presId="urn:microsoft.com/office/officeart/2008/layout/HorizontalMultiLevelHierarchy"/>
    <dgm:cxn modelId="{92AE5468-CB97-4DC6-A903-8399AECB60AD}" type="presParOf" srcId="{232C3E7A-541E-4EF6-8EFA-C37353AE75C3}" destId="{D1AF533F-5435-491D-9A14-DE174E189F22}" srcOrd="0" destOrd="0" presId="urn:microsoft.com/office/officeart/2008/layout/HorizontalMultiLevelHierarchy"/>
    <dgm:cxn modelId="{4173C9D3-1428-467E-A763-E115C64A2549}" type="presParOf" srcId="{24CD2DAC-8CE8-41EC-8B9D-4246D1332AF4}" destId="{865E8A43-EB88-43C4-AF04-087AA53CE06E}" srcOrd="1" destOrd="0" presId="urn:microsoft.com/office/officeart/2008/layout/HorizontalMultiLevelHierarchy"/>
    <dgm:cxn modelId="{B2E59180-F063-4A6D-8407-29593C34DDE0}" type="presParOf" srcId="{865E8A43-EB88-43C4-AF04-087AA53CE06E}" destId="{C4E20F32-405F-4E32-B8C7-36E2ED1FE861}" srcOrd="0" destOrd="0" presId="urn:microsoft.com/office/officeart/2008/layout/HorizontalMultiLevelHierarchy"/>
    <dgm:cxn modelId="{2C316397-68CC-45D9-95C8-101ED1612A0B}" type="presParOf" srcId="{865E8A43-EB88-43C4-AF04-087AA53CE06E}" destId="{9DDF6B45-B830-4667-86E1-91E22F31E505}" srcOrd="1" destOrd="0" presId="urn:microsoft.com/office/officeart/2008/layout/HorizontalMultiLevelHierarchy"/>
    <dgm:cxn modelId="{A4A6036F-4DA0-48F0-8544-C3ECA4014E8B}" type="presParOf" srcId="{24CD2DAC-8CE8-41EC-8B9D-4246D1332AF4}" destId="{319D7171-3250-4C1F-A72D-E9D12A0B2647}" srcOrd="2" destOrd="0" presId="urn:microsoft.com/office/officeart/2008/layout/HorizontalMultiLevelHierarchy"/>
    <dgm:cxn modelId="{096DEB1D-F080-43FD-90FD-A01670DF29CB}" type="presParOf" srcId="{319D7171-3250-4C1F-A72D-E9D12A0B2647}" destId="{B2E1855A-308C-479C-BE3E-4A77D2D60A9B}" srcOrd="0" destOrd="0" presId="urn:microsoft.com/office/officeart/2008/layout/HorizontalMultiLevelHierarchy"/>
    <dgm:cxn modelId="{599C8CFC-95A4-41DE-B9EC-66FAA56B799A}" type="presParOf" srcId="{24CD2DAC-8CE8-41EC-8B9D-4246D1332AF4}" destId="{86A81F2A-B1D3-457B-9E61-907C6BC2FF25}" srcOrd="3" destOrd="0" presId="urn:microsoft.com/office/officeart/2008/layout/HorizontalMultiLevelHierarchy"/>
    <dgm:cxn modelId="{B53278A5-77DC-472E-A68F-A23D17119CA1}" type="presParOf" srcId="{86A81F2A-B1D3-457B-9E61-907C6BC2FF25}" destId="{570EB212-4081-4E35-862C-E4852DCE67BC}" srcOrd="0" destOrd="0" presId="urn:microsoft.com/office/officeart/2008/layout/HorizontalMultiLevelHierarchy"/>
    <dgm:cxn modelId="{29421F83-78BC-4C2C-9E7D-EC6E77380147}" type="presParOf" srcId="{86A81F2A-B1D3-457B-9E61-907C6BC2FF25}" destId="{1946ECC9-6C80-4F61-932B-026B0F476966}" srcOrd="1" destOrd="0" presId="urn:microsoft.com/office/officeart/2008/layout/HorizontalMultiLevelHierarchy"/>
    <dgm:cxn modelId="{F5A89166-19BE-4BF1-832F-77937ACB2C77}" type="presParOf" srcId="{24CD2DAC-8CE8-41EC-8B9D-4246D1332AF4}" destId="{A7A0F80A-EA60-434C-A2A2-461A3A78DBE7}" srcOrd="4" destOrd="0" presId="urn:microsoft.com/office/officeart/2008/layout/HorizontalMultiLevelHierarchy"/>
    <dgm:cxn modelId="{E51865E9-89A1-4F7E-841A-62C3A705D49F}" type="presParOf" srcId="{A7A0F80A-EA60-434C-A2A2-461A3A78DBE7}" destId="{51D5DB5C-A428-4501-AED1-F7DF8D3982A1}" srcOrd="0" destOrd="0" presId="urn:microsoft.com/office/officeart/2008/layout/HorizontalMultiLevelHierarchy"/>
    <dgm:cxn modelId="{49FE6381-D000-400A-A31C-EB22603EF84D}" type="presParOf" srcId="{24CD2DAC-8CE8-41EC-8B9D-4246D1332AF4}" destId="{90D24372-FC0C-4D5B-809C-36010FFE6967}" srcOrd="5" destOrd="0" presId="urn:microsoft.com/office/officeart/2008/layout/HorizontalMultiLevelHierarchy"/>
    <dgm:cxn modelId="{DB60BB34-7F00-4630-B395-9285202A9E12}" type="presParOf" srcId="{90D24372-FC0C-4D5B-809C-36010FFE6967}" destId="{C486906D-141E-4D2D-AE1A-A761E9628CDC}" srcOrd="0" destOrd="0" presId="urn:microsoft.com/office/officeart/2008/layout/HorizontalMultiLevelHierarchy"/>
    <dgm:cxn modelId="{EE8F5B18-9734-4F6D-960E-569873AAF65B}" type="presParOf" srcId="{90D24372-FC0C-4D5B-809C-36010FFE6967}" destId="{E28F6854-D36F-4C09-A262-C456658228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de-DE" sz="1600" kern="1200"/>
            <a:t>Unbeabsichtigte, ungünstige Reaktion bei Tieren auf ein Tier- oder Humanarzneimittel</a:t>
          </a:r>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de-DE" sz="1600" b="1" kern="1200"/>
            <a:t>Mangelnde Wirksamkeit </a:t>
          </a:r>
          <a:r>
            <a:rPr lang="de-DE" sz="1600" kern="1200"/>
            <a:t>eines Tierarzneimittels </a:t>
          </a:r>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de-DE" sz="1600" kern="1200"/>
            <a:t>Zwischenfälle in der </a:t>
          </a:r>
          <a:r>
            <a:rPr lang="de-DE" sz="1600" b="1" kern="1200">
              <a:solidFill>
                <a:srgbClr val="FFFF00"/>
              </a:solidFill>
            </a:rPr>
            <a:t>Umwelt</a:t>
          </a:r>
          <a:r>
            <a:rPr lang="de-DE" sz="1600" kern="1200"/>
            <a:t> nach Anwendung eines Tierarzneimittels</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de-DE" sz="1600" kern="1200"/>
            <a:t>Schädliche Reaktion für </a:t>
          </a:r>
          <a:r>
            <a:rPr lang="de-DE" sz="1600" b="1" kern="1200">
              <a:solidFill>
                <a:srgbClr val="FFFF00"/>
              </a:solidFill>
            </a:rPr>
            <a:t>Menschen</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de-DE" sz="1600" kern="1200"/>
            <a:t>Überschreitung des Rückstandshöchstgehalts bei Einhaltung der Wartezeit</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de-DE" sz="1600" kern="1200"/>
            <a:t>Verdacht auf Übertragung eines Infektionserregers durch das Arzneimittel</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F80A-EA60-434C-A2A2-461A3A78DBE7}">
      <dsp:nvSpPr>
        <dsp:cNvPr id="0" name=""/>
        <dsp:cNvSpPr/>
      </dsp:nvSpPr>
      <dsp:spPr>
        <a:xfrm>
          <a:off x="1507276" y="2261941"/>
          <a:ext cx="1048326" cy="1074422"/>
        </a:xfrm>
        <a:custGeom>
          <a:avLst/>
          <a:gdLst/>
          <a:ahLst/>
          <a:cxnLst/>
          <a:rect l="0" t="0" r="0" b="0"/>
          <a:pathLst>
            <a:path>
              <a:moveTo>
                <a:pt x="0" y="0"/>
              </a:moveTo>
              <a:lnTo>
                <a:pt x="524163" y="0"/>
              </a:lnTo>
              <a:lnTo>
                <a:pt x="524163" y="1074422"/>
              </a:lnTo>
              <a:lnTo>
                <a:pt x="1048326" y="1074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993911" y="2761624"/>
        <a:ext cx="75056" cy="75056"/>
      </dsp:txXfrm>
    </dsp:sp>
    <dsp:sp modelId="{319D7171-3250-4C1F-A72D-E9D12A0B2647}">
      <dsp:nvSpPr>
        <dsp:cNvPr id="0" name=""/>
        <dsp:cNvSpPr/>
      </dsp:nvSpPr>
      <dsp:spPr>
        <a:xfrm>
          <a:off x="1507276" y="2216221"/>
          <a:ext cx="1048326" cy="91440"/>
        </a:xfrm>
        <a:custGeom>
          <a:avLst/>
          <a:gdLst/>
          <a:ahLst/>
          <a:cxnLst/>
          <a:rect l="0" t="0" r="0" b="0"/>
          <a:pathLst>
            <a:path>
              <a:moveTo>
                <a:pt x="0" y="45720"/>
              </a:moveTo>
              <a:lnTo>
                <a:pt x="104832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005231" y="2235733"/>
        <a:ext cx="52416" cy="52416"/>
      </dsp:txXfrm>
    </dsp:sp>
    <dsp:sp modelId="{232C3E7A-541E-4EF6-8EFA-C37353AE75C3}">
      <dsp:nvSpPr>
        <dsp:cNvPr id="0" name=""/>
        <dsp:cNvSpPr/>
      </dsp:nvSpPr>
      <dsp:spPr>
        <a:xfrm>
          <a:off x="1507276" y="1187519"/>
          <a:ext cx="1048326" cy="1074422"/>
        </a:xfrm>
        <a:custGeom>
          <a:avLst/>
          <a:gdLst/>
          <a:ahLst/>
          <a:cxnLst/>
          <a:rect l="0" t="0" r="0" b="0"/>
          <a:pathLst>
            <a:path>
              <a:moveTo>
                <a:pt x="0" y="1074422"/>
              </a:moveTo>
              <a:lnTo>
                <a:pt x="524163" y="1074422"/>
              </a:lnTo>
              <a:lnTo>
                <a:pt x="524163" y="0"/>
              </a:lnTo>
              <a:lnTo>
                <a:pt x="10483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993911" y="1687202"/>
        <a:ext cx="75056" cy="75056"/>
      </dsp:txXfrm>
    </dsp:sp>
    <dsp:sp modelId="{510AE00F-B644-40A1-8FF4-EFD6D8375236}">
      <dsp:nvSpPr>
        <dsp:cNvPr id="0" name=""/>
        <dsp:cNvSpPr/>
      </dsp:nvSpPr>
      <dsp:spPr>
        <a:xfrm rot="16200000">
          <a:off x="-1184434" y="1832172"/>
          <a:ext cx="4523883" cy="859537"/>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de-DE" sz="3900" kern="1200" dirty="0" smtClean="0">
              <a:solidFill>
                <a:schemeClr val="tx1"/>
              </a:solidFill>
            </a:rPr>
            <a:t>Tierarzneimittelgesetz</a:t>
          </a:r>
          <a:endParaRPr lang="de-DE" sz="3900" kern="1200" dirty="0">
            <a:solidFill>
              <a:schemeClr val="tx1"/>
            </a:solidFill>
          </a:endParaRPr>
        </a:p>
      </dsp:txBody>
      <dsp:txXfrm>
        <a:off x="-1184434" y="1832172"/>
        <a:ext cx="4523883" cy="859537"/>
      </dsp:txXfrm>
    </dsp:sp>
    <dsp:sp modelId="{C4E20F32-405F-4E32-B8C7-36E2ED1FE861}">
      <dsp:nvSpPr>
        <dsp:cNvPr id="0" name=""/>
        <dsp:cNvSpPr/>
      </dsp:nvSpPr>
      <dsp:spPr>
        <a:xfrm>
          <a:off x="2555602" y="757750"/>
          <a:ext cx="2819283" cy="85953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de-DE" sz="2700" kern="1200" dirty="0" smtClean="0"/>
            <a:t>Sammelnovelle von 30 Verordnungen</a:t>
          </a:r>
          <a:endParaRPr lang="de-DE" sz="2700" kern="1200" dirty="0"/>
        </a:p>
      </dsp:txBody>
      <dsp:txXfrm>
        <a:off x="2555602" y="757750"/>
        <a:ext cx="2819283" cy="859537"/>
      </dsp:txXfrm>
    </dsp:sp>
    <dsp:sp modelId="{570EB212-4081-4E35-862C-E4852DCE67BC}">
      <dsp:nvSpPr>
        <dsp:cNvPr id="0" name=""/>
        <dsp:cNvSpPr/>
      </dsp:nvSpPr>
      <dsp:spPr>
        <a:xfrm>
          <a:off x="2555602" y="1832172"/>
          <a:ext cx="2819283" cy="85953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de-DE" sz="2700" kern="1200" dirty="0" smtClean="0"/>
            <a:t>Vet-AB-Mengenströme VO</a:t>
          </a:r>
          <a:endParaRPr lang="de-DE" sz="2700" kern="1200" dirty="0"/>
        </a:p>
      </dsp:txBody>
      <dsp:txXfrm>
        <a:off x="2555602" y="1832172"/>
        <a:ext cx="2819283" cy="859537"/>
      </dsp:txXfrm>
    </dsp:sp>
    <dsp:sp modelId="{C486906D-141E-4D2D-AE1A-A761E9628CDC}">
      <dsp:nvSpPr>
        <dsp:cNvPr id="0" name=""/>
        <dsp:cNvSpPr/>
      </dsp:nvSpPr>
      <dsp:spPr>
        <a:xfrm>
          <a:off x="2555602" y="2906594"/>
          <a:ext cx="2819283" cy="8595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de-DE" sz="2700" kern="1200" dirty="0" smtClean="0"/>
            <a:t>AB-Leitlinien</a:t>
          </a:r>
          <a:endParaRPr lang="de-DE" sz="2700" kern="1200" dirty="0"/>
        </a:p>
      </dsp:txBody>
      <dsp:txXfrm>
        <a:off x="2555602" y="2906594"/>
        <a:ext cx="2819283" cy="85953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16/02/2025</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‹Nr.›</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20</a:t>
            </a:fld>
            <a:endParaRPr lang="es-ES"/>
          </a:p>
        </p:txBody>
      </p:sp>
    </p:spTree>
    <p:extLst>
      <p:ext uri="{BB962C8B-B14F-4D97-AF65-F5344CB8AC3E}">
        <p14:creationId xmlns:p14="http://schemas.microsoft.com/office/powerpoint/2010/main" val="362766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21</a:t>
            </a:fld>
            <a:endParaRPr lang="es-ES"/>
          </a:p>
        </p:txBody>
      </p:sp>
    </p:spTree>
    <p:extLst>
      <p:ext uri="{BB962C8B-B14F-4D97-AF65-F5344CB8AC3E}">
        <p14:creationId xmlns:p14="http://schemas.microsoft.com/office/powerpoint/2010/main" val="259495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22</a:t>
            </a:fld>
            <a:endParaRPr lang="es-ES"/>
          </a:p>
        </p:txBody>
      </p:sp>
    </p:spTree>
    <p:extLst>
      <p:ext uri="{BB962C8B-B14F-4D97-AF65-F5344CB8AC3E}">
        <p14:creationId xmlns:p14="http://schemas.microsoft.com/office/powerpoint/2010/main" val="251378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23</a:t>
            </a:fld>
            <a:endParaRPr lang="es-ES"/>
          </a:p>
        </p:txBody>
      </p:sp>
    </p:spTree>
    <p:extLst>
      <p:ext uri="{BB962C8B-B14F-4D97-AF65-F5344CB8AC3E}">
        <p14:creationId xmlns:p14="http://schemas.microsoft.com/office/powerpoint/2010/main" val="272873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24</a:t>
            </a:fld>
            <a:endParaRPr lang="es-ES"/>
          </a:p>
        </p:txBody>
      </p:sp>
    </p:spTree>
    <p:extLst>
      <p:ext uri="{BB962C8B-B14F-4D97-AF65-F5344CB8AC3E}">
        <p14:creationId xmlns:p14="http://schemas.microsoft.com/office/powerpoint/2010/main" val="276911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25</a:t>
            </a:fld>
            <a:endParaRPr lang="es-ES"/>
          </a:p>
        </p:txBody>
      </p:sp>
    </p:spTree>
    <p:extLst>
      <p:ext uri="{BB962C8B-B14F-4D97-AF65-F5344CB8AC3E}">
        <p14:creationId xmlns:p14="http://schemas.microsoft.com/office/powerpoint/2010/main" val="2703068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26</a:t>
            </a:fld>
            <a:endParaRPr lang="es-ES"/>
          </a:p>
        </p:txBody>
      </p:sp>
    </p:spTree>
    <p:extLst>
      <p:ext uri="{BB962C8B-B14F-4D97-AF65-F5344CB8AC3E}">
        <p14:creationId xmlns:p14="http://schemas.microsoft.com/office/powerpoint/2010/main" val="271675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27</a:t>
            </a:fld>
            <a:endParaRPr lang="es-ES"/>
          </a:p>
        </p:txBody>
      </p:sp>
    </p:spTree>
    <p:extLst>
      <p:ext uri="{BB962C8B-B14F-4D97-AF65-F5344CB8AC3E}">
        <p14:creationId xmlns:p14="http://schemas.microsoft.com/office/powerpoint/2010/main" val="424253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png"/><Relationship Id="rId2" Type="http://schemas.openxmlformats.org/officeDocument/2006/relationships/image" Target="../media/image1.png"/><Relationship Id="rId16"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 name="Picture 2" descr="Blue text on a black background&#10;&#10;Description automatically generated">
            <a:extLst>
              <a:ext uri="{FF2B5EF4-FFF2-40B4-BE49-F238E27FC236}">
                <a16:creationId xmlns:a16="http://schemas.microsoft.com/office/drawing/2014/main" id="{B2A162DE-304D-7B7B-83C9-5059EF8FAAE4}"/>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8991600" y="5658524"/>
            <a:ext cx="3061064" cy="672426"/>
          </a:xfrm>
          <a:prstGeom prst="rect">
            <a:avLst/>
          </a:prstGeom>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2" name="Picture 1" descr="Blue text on a black background&#10;&#10;Description automatically generated">
            <a:extLst>
              <a:ext uri="{FF2B5EF4-FFF2-40B4-BE49-F238E27FC236}">
                <a16:creationId xmlns:a16="http://schemas.microsoft.com/office/drawing/2014/main" id="{F2890756-C29F-528B-308C-9AD7AE987D72}"/>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620808" y="5737319"/>
            <a:ext cx="3396134" cy="746031"/>
          </a:xfrm>
          <a:prstGeom prst="rect">
            <a:avLst/>
          </a:prstGeom>
        </p:spPr>
      </p:pic>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pic>
        <p:nvPicPr>
          <p:cNvPr id="2" name="Picture 1" descr="Blue text on a black background&#10;&#10;Description automatically generated">
            <a:extLst>
              <a:ext uri="{FF2B5EF4-FFF2-40B4-BE49-F238E27FC236}">
                <a16:creationId xmlns:a16="http://schemas.microsoft.com/office/drawing/2014/main" id="{10F37B7C-CEE8-05FB-84CB-3DD74FDDDC91}"/>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829800" y="6223652"/>
            <a:ext cx="2222864" cy="4882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ages.at/tier/tierarzneimittel-hormone/antibiotika-vertriebsmengen-in-der-veterinaermedizi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is.bka.gv.at/Dokument.wxe?ResultFunctionToken=c375b2a0-5fba-430f-bb90-3cdba8e32d3f&amp;Position=1&amp;SkipToDocumentPage=True&amp;Abfrage=Avn&amp;Titel=&amp;Avnnummer=&amp;GZ=&amp;VonDatum=15.09.2004&amp;BisDatum=03.03.2024&amp;SucheNachKundmachungen=False&amp;SucheNachVeroeffentlichungenVevo=False&amp;SucheNachSonstige=False&amp;FassungVom=03.03.2024&amp;Norm=&amp;ImRisSeitVonDatum=15.09.2004&amp;ImRisSeitBisDatum=03.03.2024&amp;ImRisSeit=Undefined&amp;ImRisSeitForRemotion=Undefined&amp;ResultPageSize=100&amp;Suchworte=leitlinien&amp;Dokumentnummer=AVN_20240228_AVN_2024_2_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de-DE"/>
              <a:t>ÖSTERREICH</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de-DE"/>
              <a:t>27. FEBRUAR 2025</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290882"/>
            <a:ext cx="2667000" cy="1447800"/>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0" u="none" strike="noStrike" cap="none" normalizeH="0" baseline="0" noProof="0" dirty="0">
                <a:ln>
                  <a:noFill/>
                </a:ln>
                <a:solidFill>
                  <a:srgbClr val="000000"/>
                </a:solidFill>
                <a:effectLst/>
                <a:uLnTx/>
                <a:uFillTx/>
                <a:latin typeface="Calibri"/>
                <a:ea typeface="+mn-ea"/>
                <a:cs typeface="+mn-cs"/>
              </a:rPr>
              <a:t>Vergessen Sie nicht, unerwünschte Ereignisse zu melden, einschließlich </a:t>
            </a:r>
            <a:r>
              <a:rPr kumimoji="0" lang="de-DE" sz="1800" b="1" i="0" u="none" strike="noStrike" cap="none" normalizeH="0" baseline="0" noProof="0" dirty="0">
                <a:ln>
                  <a:noFill/>
                </a:ln>
                <a:solidFill>
                  <a:srgbClr val="FFFF00"/>
                </a:solidFill>
                <a:effectLst/>
                <a:uLnTx/>
                <a:uFillTx/>
                <a:latin typeface="Calibri"/>
                <a:ea typeface="+mn-ea"/>
                <a:cs typeface="+mn-cs"/>
              </a:rPr>
              <a:t>mangelnder Wirksamkeit! </a:t>
            </a: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de-DE" sz="2800" b="1">
                <a:latin typeface="EC Square Sans Pro" panose="020B0506040000020004" pitchFamily="34" charset="0"/>
              </a:rPr>
              <a:t>Die Meldung unerwünschter Ereignisse ist von entscheidender Bedeutung (Pharmakovigilanz)</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314543" y="4578349"/>
            <a:ext cx="2819400" cy="2099733"/>
          </a:xfrm>
          <a:prstGeom prst="wedgeRectCallout">
            <a:avLst>
              <a:gd name="adj1" fmla="val -64393"/>
              <a:gd name="adj2" fmla="val -522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Warum melden? Zur Gewährleistung der Sicherheit, zur Überwachung der Wirksamkeit, zur Verhütung von Schäden, als Orientierungshilfe für die Regulierung und als Grundlage für die Forschung.</a:t>
            </a: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958755149"/>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a:t>Unerwünschte Ereignisse sind: </a:t>
            </a:r>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de-DE" sz="2800" b="1">
                <a:latin typeface="EC Square Sans Pro"/>
                <a:cs typeface="Arial"/>
              </a:rPr>
              <a:t>Entsorgung von Tierarzneimitteln</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de-DE">
                <a:solidFill>
                  <a:srgbClr val="003399"/>
                </a:solidFill>
                <a:latin typeface="EC Square Sans Pro" panose="020B0506040000020004" pitchFamily="34" charset="0"/>
                <a:ea typeface="+mn-ea"/>
                <a:cs typeface="Arial" panose="020B0604020202020204" pitchFamily="34" charset="0"/>
              </a:rPr>
              <a:t>Unmittelbare Verpackung und Reste von Arzneimitteln nach Gebrauch.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de-DE">
                <a:solidFill>
                  <a:srgbClr val="003399"/>
                </a:solidFill>
                <a:latin typeface="EC Square Sans Pro" panose="020B0506040000020004" pitchFamily="34" charset="0"/>
                <a:ea typeface="+mn-ea"/>
                <a:cs typeface="Arial" panose="020B0604020202020204" pitchFamily="34" charset="0"/>
              </a:rPr>
              <a:t>Abgelaufene oder nicht vorschriftsmäßig gelagerte Tierarzneimittel oder Arzneifuttermittel.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de-DE">
                <a:solidFill>
                  <a:srgbClr val="003399"/>
                </a:solidFill>
                <a:latin typeface="EC Square Sans Pro" panose="020B0506040000020004" pitchFamily="34" charset="0"/>
                <a:ea typeface="+mn-ea"/>
                <a:cs typeface="Arial" panose="020B0604020202020204" pitchFamily="34" charset="0"/>
              </a:rPr>
              <a:t>Verschreibung einer Menge, die über die erforderliche Menge hinausgeht, oder nicht abgeschlossene Behandlung aufgrund von Verabreichungsschwierigkeiten, Nebenwirkungen, Änderung der Behandlung oder weil Tiere während der Behandlung verendet sind. </a:t>
            </a:r>
          </a:p>
        </p:txBody>
      </p:sp>
      <p:sp>
        <p:nvSpPr>
          <p:cNvPr id="8" name="Rectángulo 7"/>
          <p:cNvSpPr/>
          <p:nvPr/>
        </p:nvSpPr>
        <p:spPr>
          <a:xfrm>
            <a:off x="381000" y="6407150"/>
            <a:ext cx="9220200" cy="261610"/>
          </a:xfrm>
          <a:prstGeom prst="rect">
            <a:avLst/>
          </a:prstGeom>
        </p:spPr>
        <p:txBody>
          <a:bodyPr wrap="square">
            <a:spAutoFit/>
          </a:bodyPr>
          <a:lstStyle/>
          <a:p>
            <a:r>
              <a:rPr lang="de-DE" sz="110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de-DE" sz="2400" b="1">
                <a:solidFill>
                  <a:schemeClr val="bg1"/>
                </a:solidFill>
                <a:latin typeface="EC Square Sans Pro" panose="020B0506040000020004" pitchFamily="34" charset="0"/>
                <a:ea typeface="+mn-ea"/>
                <a:cs typeface="Arial" panose="020B0604020202020204" pitchFamily="34" charset="0"/>
              </a:rPr>
              <a:t>Wie und wo entstehen Arzneimittelabfälle?</a:t>
            </a: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de-DE" sz="2800" b="1">
                <a:latin typeface="EC Square Sans Pro" panose="020B0506040000020004" pitchFamily="34" charset="0"/>
              </a:rPr>
              <a:t>Entsorgung von Tierarzneimitteln</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de-DE">
                <a:solidFill>
                  <a:srgbClr val="003399"/>
                </a:solidFill>
                <a:latin typeface="EC Square Sans Pro" panose="020B0506040000020004" pitchFamily="34" charset="0"/>
                <a:cs typeface="Arial" panose="020B0604020202020204" pitchFamily="34" charset="0"/>
              </a:rPr>
              <a:t>Alle (Verschreiber und Anwender) sind für die Minimierung von Arzneimittelabfällen verantwortlich.</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de-DE">
                <a:solidFill>
                  <a:srgbClr val="003399"/>
                </a:solidFill>
                <a:latin typeface="EC Square Sans Pro" panose="020B0506040000020004" pitchFamily="34" charset="0"/>
                <a:cs typeface="Arial" panose="020B0604020202020204" pitchFamily="34" charset="0"/>
              </a:rPr>
              <a:t>Eine Entsorgung pharmazeutischer Abfälle über Wasserwege soll ausgeschlossen werden.</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de-DE">
                <a:solidFill>
                  <a:srgbClr val="003399"/>
                </a:solidFill>
                <a:latin typeface="EC Square Sans Pro" panose="020B0506040000020004" pitchFamily="34" charset="0"/>
                <a:cs typeface="Arial" panose="020B0604020202020204" pitchFamily="34" charset="0"/>
              </a:rPr>
              <a:t>Pharmazeutische Abfälle sollten in einem speziellen Behälter oder einer speziellen Einrichtung gelagert werden, um einen angemessenen Schutz der Gesundheit von Tier und Mensch, von Futtermitteln, Lebensmitteln und der Umwelt zu gewährleisten. Diese Abfälle müssen von den Beständen an Tierarzneimitteln getrennt werden, damit sie nicht versehentlich verwendet werden können.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de-DE" sz="2800" b="1">
                <a:solidFill>
                  <a:schemeClr val="bg1"/>
                </a:solidFill>
                <a:latin typeface="EC Square Sans Pro" panose="020B0506040000020004" pitchFamily="34" charset="0"/>
                <a:ea typeface="+mn-ea"/>
                <a:cs typeface="Arial" panose="020B0604020202020204" pitchFamily="34" charset="0"/>
              </a:rPr>
              <a:t>Bewährte Verfahren für die Entsorgung </a:t>
            </a:r>
          </a:p>
          <a:p>
            <a:pPr algn="ctr"/>
            <a:r>
              <a:rPr lang="de-DE" sz="1100" b="1">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p>
        </p:txBody>
      </p:sp>
      <p:sp>
        <p:nvSpPr>
          <p:cNvPr id="11" name="Rectángulo 10"/>
          <p:cNvSpPr/>
          <p:nvPr/>
        </p:nvSpPr>
        <p:spPr>
          <a:xfrm>
            <a:off x="6090821" y="2523841"/>
            <a:ext cx="6024239" cy="3970318"/>
          </a:xfrm>
          <a:prstGeom prst="rect">
            <a:avLst/>
          </a:prstGeom>
        </p:spPr>
        <p:txBody>
          <a:bodyPr wrap="square">
            <a:spAutoFit/>
          </a:bodyPr>
          <a:lstStyle/>
          <a:p>
            <a:pPr marL="285750" indent="-285750">
              <a:buFont typeface="Wingdings" panose="05000000000000000000" pitchFamily="2" charset="2"/>
              <a:buChar char="ü"/>
            </a:pPr>
            <a:r>
              <a:rPr lang="de-DE" dirty="0">
                <a:solidFill>
                  <a:srgbClr val="003399"/>
                </a:solidFill>
                <a:latin typeface="EC Square Sans Pro" panose="020B0506040000020004" pitchFamily="34" charset="0"/>
                <a:cs typeface="Arial" panose="020B0604020202020204" pitchFamily="34" charset="0"/>
              </a:rPr>
              <a:t>Abfälle müssen in Übereinstimmung mit der Fachinformation, der Abfallgesetzgebung und den in Absprache mit allen Beteiligten entwickelten nationalen Systemen für die Sammlung, den Transport und die Entsorgung der Abfälle entsorgt werden.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de-DE" dirty="0">
                <a:solidFill>
                  <a:srgbClr val="003399"/>
                </a:solidFill>
                <a:latin typeface="EC Square Sans Pro" panose="020B0506040000020004" pitchFamily="34" charset="0"/>
                <a:cs typeface="Arial" panose="020B0604020202020204" pitchFamily="34" charset="0"/>
              </a:rPr>
              <a:t>Die Mitgliedstaaten stellen sicher, dass geeignete Sammel- oder Rücknahmesysteme für Tierarzneimittelabfälle (einschließlich Arzneifuttermittel) vorhanden sind und dass Landwirten, Tierhaltern, Tierärzten und anderen relevanten Personen der Standort der Sammel- oder Rücknahmestellen sowie andere relevante Informationen zur Verfügung gestellt werden. </a:t>
            </a:r>
          </a:p>
          <a:p>
            <a:r>
              <a:rPr lang="de-DE"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7010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Weitere Überlegungen zu Verschreibungen</a:t>
            </a:r>
          </a:p>
        </p:txBody>
      </p:sp>
      <p:pic>
        <p:nvPicPr>
          <p:cNvPr id="2" name="Grafik 1">
            <a:extLst>
              <a:ext uri="{FF2B5EF4-FFF2-40B4-BE49-F238E27FC236}">
                <a16:creationId xmlns:a16="http://schemas.microsoft.com/office/drawing/2014/main" id="{E79CF51D-845A-423B-95B9-45ED928283C9}"/>
              </a:ext>
            </a:extLst>
          </p:cNvPr>
          <p:cNvPicPr>
            <a:picLocks noChangeAspect="1"/>
          </p:cNvPicPr>
          <p:nvPr/>
        </p:nvPicPr>
        <p:blipFill>
          <a:blip r:embed="rId4"/>
          <a:stretch>
            <a:fillRect/>
          </a:stretch>
        </p:blipFill>
        <p:spPr>
          <a:xfrm>
            <a:off x="647700" y="1197176"/>
            <a:ext cx="4176043" cy="5590910"/>
          </a:xfrm>
          <a:prstGeom prst="rect">
            <a:avLst/>
          </a:prstGeom>
        </p:spPr>
      </p:pic>
      <p:pic>
        <p:nvPicPr>
          <p:cNvPr id="4" name="Grafik 3">
            <a:extLst>
              <a:ext uri="{FF2B5EF4-FFF2-40B4-BE49-F238E27FC236}">
                <a16:creationId xmlns:a16="http://schemas.microsoft.com/office/drawing/2014/main" id="{EC33D2F9-7453-4098-A353-0361BE9EFD6C}"/>
              </a:ext>
            </a:extLst>
          </p:cNvPr>
          <p:cNvPicPr>
            <a:picLocks noChangeAspect="1"/>
          </p:cNvPicPr>
          <p:nvPr/>
        </p:nvPicPr>
        <p:blipFill>
          <a:blip r:embed="rId5"/>
          <a:stretch>
            <a:fillRect/>
          </a:stretch>
        </p:blipFill>
        <p:spPr>
          <a:xfrm>
            <a:off x="5486400" y="1188456"/>
            <a:ext cx="3939320" cy="5506307"/>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de-DE" b="1">
                <a:latin typeface="Arial"/>
                <a:cs typeface="Arial"/>
              </a:rPr>
              <a:t>Richtlinien zur umsichtigen Verwendung</a:t>
            </a: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2400" b="0" i="0" u="none" strike="noStrike" cap="none" normalizeH="0" baseline="0" noProof="0">
                <a:ln>
                  <a:noFill/>
                </a:ln>
                <a:solidFill>
                  <a:srgbClr val="002060"/>
                </a:solidFill>
                <a:effectLst/>
                <a:uLnTx/>
                <a:uFillTx/>
                <a:latin typeface="EC Square Sans Pro"/>
                <a:ea typeface="EC Square Sans Pro"/>
                <a:cs typeface="EC Square Sans Pro"/>
              </a:rPr>
              <a:t>Leitlinien für die umsichtige Verwendung von antimikrobiellen Mitteln in der Veterinärmedizin 2015/C 299/04</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a:ln>
                  <a:noFill/>
                </a:ln>
                <a:solidFill>
                  <a:srgbClr val="002060"/>
                </a:solidFill>
                <a:effectLst/>
                <a:uLnTx/>
                <a:uFillTx/>
                <a:latin typeface="EC Square Sans Pro"/>
              </a:rPr>
              <a:t>https://health.ec.europa.eu/system/files/2016-11/2015_prudent_use_guidelines_en_0.pdf</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0" i="0" u="none" strike="noStrike" cap="none" normalizeH="0" baseline="0" noProof="0" dirty="0">
                <a:ln>
                  <a:noFill/>
                </a:ln>
                <a:solidFill>
                  <a:srgbClr val="002060"/>
                </a:solidFill>
                <a:effectLst/>
                <a:uLnTx/>
                <a:uFillTx/>
                <a:latin typeface="EC Square Sans Pro"/>
              </a:rPr>
              <a:t>Rahmen für bewährte Praktiken bei der Verwendung von antimikrobiellen Mitteln bei zur Lebensmittelgewinnung dienenden Tieren in der EU – Das Erreichen der nächsten Stufe.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75769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solidFill>
                  <a:srgbClr val="003399"/>
                </a:solidFill>
                <a:highlight>
                  <a:srgbClr val="ECEBEB"/>
                </a:highlight>
              </a:rPr>
              <a:t>Nicht rechtsverbindlich wie die früheren Rechtsakte/Bestimmungen!</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de-DE" b="1" dirty="0">
                <a:solidFill>
                  <a:srgbClr val="002060"/>
                </a:solidFill>
                <a:latin typeface="EC Square Sans Pro" panose="020B0506040000020004" pitchFamily="34" charset="0"/>
              </a:rPr>
              <a:t>Tiergesundheitsgesetz </a:t>
            </a:r>
            <a:r>
              <a:rPr lang="de-DE" dirty="0">
                <a:solidFill>
                  <a:srgbClr val="002060"/>
                </a:solidFill>
                <a:latin typeface="EC Square Sans Pro" panose="020B0506040000020004" pitchFamily="34" charset="0"/>
              </a:rPr>
              <a:t>(Verordnung (EU) 2016/429 zu Tierseuchen)</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cap="none" normalizeH="0" baseline="0" noProof="0">
                <a:ln>
                  <a:noFill/>
                </a:ln>
                <a:solidFill>
                  <a:srgbClr val="FFFFFF"/>
                </a:solidFill>
                <a:effectLst/>
                <a:uLnTx/>
                <a:uFillTx/>
                <a:latin typeface="EC Square Sans Pro" panose="020B0506040000020004" pitchFamily="34" charset="0"/>
              </a:rPr>
              <a:t>„Vorbeugen ist besser als heilen“</a:t>
            </a: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444750"/>
            <a:ext cx="4309806" cy="4031873"/>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de-DE" sz="1800" b="0" i="0" u="none" strike="noStrike" cap="none" normalizeH="0" baseline="0" noProof="0" dirty="0">
                <a:ln>
                  <a:noFill/>
                </a:ln>
                <a:solidFill>
                  <a:srgbClr val="002060"/>
                </a:solidFill>
                <a:effectLst/>
                <a:uLnTx/>
                <a:uFillTx/>
                <a:latin typeface="EC Square Sans Pro" panose="020B0506040000020004" pitchFamily="34" charset="0"/>
              </a:rPr>
              <a:t>Klare </a:t>
            </a:r>
            <a:r>
              <a:rPr kumimoji="0" lang="de-DE" sz="1800" b="1" i="0" u="none" strike="noStrike" cap="none" normalizeH="0" baseline="0" noProof="0" dirty="0">
                <a:ln>
                  <a:noFill/>
                </a:ln>
                <a:solidFill>
                  <a:srgbClr val="002060"/>
                </a:solidFill>
                <a:effectLst/>
                <a:uLnTx/>
                <a:uFillTx/>
                <a:latin typeface="EC Square Sans Pro" panose="020B0506040000020004" pitchFamily="34" charset="0"/>
              </a:rPr>
              <a:t>Verantwortung</a:t>
            </a:r>
            <a:r>
              <a:rPr kumimoji="0" lang="de-DE" sz="1800" b="0" i="0" u="none" strike="noStrike" cap="none" normalizeH="0" baseline="0" noProof="0" dirty="0">
                <a:ln>
                  <a:noFill/>
                </a:ln>
                <a:solidFill>
                  <a:srgbClr val="002060"/>
                </a:solidFill>
                <a:effectLst/>
                <a:uLnTx/>
                <a:uFillTx/>
                <a:latin typeface="EC Square Sans Pro" panose="020B0506040000020004" pitchFamily="34" charset="0"/>
              </a:rPr>
              <a:t> aller Akteure für die Tiergesundheit</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800" i="0" u="none" strike="noStrike" cap="none" normalizeH="0" baseline="0" noProof="0" dirty="0">
                <a:ln>
                  <a:noFill/>
                </a:ln>
                <a:solidFill>
                  <a:srgbClr val="002060"/>
                </a:solidFill>
                <a:effectLst/>
                <a:uLnTx/>
                <a:uFillTx/>
                <a:latin typeface="EC Square Sans Pro"/>
                <a:sym typeface="Wingdings" panose="05000000000000000000" pitchFamily="2" charset="2"/>
              </a:rPr>
              <a:t>Die </a:t>
            </a:r>
            <a:r>
              <a:rPr kumimoji="0" lang="de-DE" sz="1800" b="1" i="0" u="none" strike="noStrike" cap="none" normalizeH="0" baseline="0" noProof="0" dirty="0">
                <a:ln>
                  <a:noFill/>
                </a:ln>
                <a:solidFill>
                  <a:srgbClr val="002060"/>
                </a:solidFill>
                <a:effectLst/>
                <a:uLnTx/>
                <a:uFillTx/>
                <a:latin typeface="EC Square Sans Pro"/>
                <a:sym typeface="Wingdings" panose="05000000000000000000" pitchFamily="2" charset="2"/>
              </a:rPr>
              <a:t>Hersteller</a:t>
            </a:r>
            <a:r>
              <a:rPr kumimoji="0" lang="de-DE" sz="1800" i="0" u="none" strike="noStrike" cap="none" normalizeH="0" baseline="0" noProof="0" dirty="0">
                <a:ln>
                  <a:noFill/>
                </a:ln>
                <a:solidFill>
                  <a:srgbClr val="002060"/>
                </a:solidFill>
                <a:effectLst/>
                <a:uLnTx/>
                <a:uFillTx/>
                <a:latin typeface="EC Square Sans Pro"/>
                <a:sym typeface="Wingdings" panose="05000000000000000000" pitchFamily="2" charset="2"/>
              </a:rPr>
              <a:t> </a:t>
            </a:r>
            <a:r>
              <a:rPr kumimoji="0" lang="de-DE" sz="1800" b="0" i="0" u="none" strike="noStrike" cap="none" normalizeH="0" baseline="0" noProof="0" dirty="0">
                <a:ln>
                  <a:noFill/>
                </a:ln>
                <a:solidFill>
                  <a:srgbClr val="002060"/>
                </a:solidFill>
                <a:effectLst/>
                <a:uLnTx/>
                <a:uFillTx/>
                <a:latin typeface="EC Square Sans Pro"/>
                <a:sym typeface="Wingdings" panose="05000000000000000000" pitchFamily="2" charset="2"/>
              </a:rPr>
              <a:t></a:t>
            </a:r>
            <a:r>
              <a:rPr kumimoji="0" lang="de-DE" sz="1800" i="0" u="none" strike="noStrike" cap="none" normalizeH="0" baseline="0" noProof="0" dirty="0">
                <a:ln>
                  <a:noFill/>
                </a:ln>
                <a:solidFill>
                  <a:srgbClr val="002060"/>
                </a:solidFill>
                <a:effectLst/>
                <a:uLnTx/>
                <a:uFillTx/>
                <a:latin typeface="EC Square Sans Pro"/>
                <a:sym typeface="Wingdings" panose="05000000000000000000" pitchFamily="2" charset="2"/>
              </a:rPr>
              <a:t> gewährleisten ein hohes Maß an Tiergesundheit, Tierschutz und Biosicherheit</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80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Die </a:t>
            </a:r>
            <a:r>
              <a:rPr kumimoji="0" lang="de-DE" sz="1800" b="1"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Tierärzte</a:t>
            </a:r>
            <a:r>
              <a:rPr kumimoji="0" lang="de-DE" sz="180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 </a:t>
            </a:r>
            <a:r>
              <a:rPr kumimoji="0" lang="de-DE" sz="1800" b="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de-DE" sz="180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 sorgen für eine Sensibilisierung und helfen bei der Vorbeugung der Verbreitung von Krankheitserregern</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800" b="1" i="0" u="none" strike="noStrike" cap="none" normalizeH="0" baseline="0" noProof="0" dirty="0">
                <a:ln>
                  <a:noFill/>
                </a:ln>
                <a:solidFill>
                  <a:srgbClr val="002060"/>
                </a:solidFill>
                <a:effectLst/>
                <a:uLnTx/>
                <a:uFillTx/>
                <a:latin typeface="EC Square Sans Pro"/>
                <a:sym typeface="Wingdings" panose="05000000000000000000" pitchFamily="2" charset="2"/>
              </a:rPr>
              <a:t>CA</a:t>
            </a:r>
            <a:r>
              <a:rPr kumimoji="0" lang="de-DE" sz="1800" b="0" i="0" u="none" strike="noStrike" cap="none" normalizeH="0" baseline="0" noProof="0" dirty="0">
                <a:ln>
                  <a:noFill/>
                </a:ln>
                <a:solidFill>
                  <a:srgbClr val="002060"/>
                </a:solidFill>
                <a:effectLst/>
                <a:uLnTx/>
                <a:uFillTx/>
                <a:latin typeface="EC Square Sans Pro"/>
                <a:sym typeface="Wingdings" panose="05000000000000000000" pitchFamily="2" charset="2"/>
              </a:rPr>
              <a:t>  schützen die Gesundheit von Tier und Mensch</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de-DE" sz="1800" b="0" i="0" u="none" strike="noStrike" cap="none" normalizeH="0" baseline="0" noProof="0" dirty="0">
                <a:ln>
                  <a:noFill/>
                </a:ln>
                <a:solidFill>
                  <a:srgbClr val="002060"/>
                </a:solidFill>
                <a:effectLst/>
                <a:uLnTx/>
                <a:uFillTx/>
                <a:latin typeface="EC Square Sans Pro"/>
              </a:rPr>
              <a:t> sowie die Umwelt</a:t>
            </a: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444750"/>
            <a:ext cx="4309806" cy="3600986"/>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de-DE" sz="1800" b="1" i="0" u="none" strike="noStrike" cap="none" normalizeH="0" baseline="0" noProof="0" dirty="0">
                <a:ln>
                  <a:noFill/>
                </a:ln>
                <a:solidFill>
                  <a:srgbClr val="FFFFFF"/>
                </a:solidFill>
                <a:effectLst/>
                <a:uLnTx/>
                <a:uFillTx/>
                <a:latin typeface="EC Square Sans Pro" panose="020B0506040000020004" pitchFamily="34" charset="0"/>
              </a:rPr>
              <a:t>Prioritätensetzung</a:t>
            </a:r>
            <a:r>
              <a:rPr kumimoji="0" lang="de-DE" sz="1800" i="0" u="none" strike="noStrike" cap="none" normalizeH="0" baseline="0" noProof="0" dirty="0">
                <a:ln>
                  <a:noFill/>
                </a:ln>
                <a:solidFill>
                  <a:srgbClr val="FFFFFF"/>
                </a:solidFill>
                <a:effectLst/>
                <a:uLnTx/>
                <a:uFillTx/>
                <a:latin typeface="EC Square Sans Pro" panose="020B0506040000020004" pitchFamily="34" charset="0"/>
              </a:rPr>
              <a:t> für EU-Maßnahmen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800" b="0" i="0" u="none" strike="noStrike" cap="none" normalizeH="0" baseline="0" noProof="0" dirty="0">
                <a:ln>
                  <a:noFill/>
                </a:ln>
                <a:solidFill>
                  <a:srgbClr val="FFFFFF"/>
                </a:solidFill>
                <a:effectLst/>
                <a:uLnTx/>
                <a:uFillTx/>
                <a:latin typeface="EC Square Sans Pro" panose="020B0506040000020004" pitchFamily="34" charset="0"/>
              </a:rPr>
              <a:t>Regulierungsinstrumente/Maßnahmen gegen resistente Krankheitserreger: „Krankheitserreger“</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800" b="0" i="0" u="none" strike="noStrike" cap="none" normalizeH="0" baseline="0" noProof="0" dirty="0">
                <a:ln>
                  <a:noFill/>
                </a:ln>
                <a:solidFill>
                  <a:srgbClr val="FFFFFF"/>
                </a:solidFill>
                <a:effectLst/>
                <a:uLnTx/>
                <a:uFillTx/>
                <a:latin typeface="EC Square Sans Pro" panose="020B0506040000020004" pitchFamily="34" charset="0"/>
              </a:rPr>
              <a:t>Es können Maßnahmen zur Seuchenprävention und -bekämpfung gelten (Überwachung, Eradikation usw.)</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800" b="0" i="0" u="none" strike="noStrike" cap="none" normalizeH="0" baseline="0" noProof="0" dirty="0">
                <a:ln>
                  <a:noFill/>
                </a:ln>
                <a:solidFill>
                  <a:srgbClr val="FFFFFF"/>
                </a:solidFill>
                <a:effectLst/>
                <a:uLnTx/>
                <a:uFillTx/>
                <a:latin typeface="EC Square Sans Pro" panose="020B0506040000020004" pitchFamily="34" charset="0"/>
              </a:rPr>
              <a:t>Gesetzliche Grundlagen zur Überwachung antimikrobieller Resistenzen bei Tierpathogenen</a:t>
            </a:r>
          </a:p>
        </p:txBody>
      </p:sp>
      <p:sp>
        <p:nvSpPr>
          <p:cNvPr id="3" name="Rectángulo 2">
            <a:extLst>
              <a:ext uri="{FF2B5EF4-FFF2-40B4-BE49-F238E27FC236}">
                <a16:creationId xmlns:a16="http://schemas.microsoft.com/office/drawing/2014/main" id="{1773ED4B-94AE-4043-B465-D839C22AE128}"/>
              </a:ext>
            </a:extLst>
          </p:cNvPr>
          <p:cNvSpPr/>
          <p:nvPr/>
        </p:nvSpPr>
        <p:spPr>
          <a:xfrm>
            <a:off x="76200" y="2444750"/>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1" i="0" u="none" strike="noStrike" cap="none" normalizeH="0" baseline="0" noProof="0">
                <a:ln>
                  <a:noFill/>
                </a:ln>
                <a:solidFill>
                  <a:srgbClr val="002060"/>
                </a:solidFill>
                <a:effectLst/>
                <a:uLnTx/>
                <a:uFillTx/>
                <a:latin typeface="EC Square Sans Pro" panose="020B0506040000020004" pitchFamily="34" charset="0"/>
                <a:ea typeface="+mn-ea"/>
                <a:cs typeface="+mn-cs"/>
              </a:rPr>
              <a:t>Präventiv </a:t>
            </a:r>
            <a:r>
              <a:rPr kumimoji="0" lang="de-DE"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orientierter </a:t>
            </a:r>
            <a:r>
              <a:rPr kumimoji="0" lang="de-DE" sz="1800" b="1" i="0" u="none" strike="noStrike" cap="none" normalizeH="0" baseline="0" noProof="0">
                <a:ln>
                  <a:noFill/>
                </a:ln>
                <a:solidFill>
                  <a:srgbClr val="002060"/>
                </a:solidFill>
                <a:effectLst/>
                <a:uLnTx/>
                <a:uFillTx/>
                <a:latin typeface="EC Square Sans Pro" panose="020B0506040000020004" pitchFamily="34" charset="0"/>
                <a:ea typeface="+mn-ea"/>
                <a:cs typeface="+mn-cs"/>
              </a:rPr>
              <a:t>Ansatz</a:t>
            </a:r>
            <a:r>
              <a:rPr kumimoji="0" lang="de-DE"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Verbesserung der Tiergesundheit und Biosicherheitsmaßnahmen, gute landwirtschaftliche Praktiken</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505200"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de-DE" sz="4400" b="1" dirty="0">
                <a:latin typeface="EC Square Sans Pro"/>
                <a:cs typeface="Arial"/>
              </a:rPr>
              <a:t>Nationale Vorschriften</a:t>
            </a: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217334" y="3075228"/>
            <a:ext cx="2186206" cy="14155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de-DE" sz="2400" b="0" i="0" u="none" strike="noStrike" cap="none" normalizeH="0" baseline="0" noProof="0" dirty="0" smtClean="0">
                <a:ln>
                  <a:noFill/>
                </a:ln>
                <a:effectLst/>
                <a:uLnTx/>
                <a:uFillTx/>
                <a:latin typeface="EC Square Sans Pro" panose="020B0506040000020004" pitchFamily="34" charset="0"/>
              </a:rPr>
              <a:t>AT-Rechtsrahmen </a:t>
            </a:r>
            <a:r>
              <a:rPr kumimoji="0" lang="de-DE" sz="2400" b="0" i="0" u="none" strike="noStrike" cap="none" normalizeH="0" baseline="0" noProof="0" dirty="0">
                <a:ln>
                  <a:noFill/>
                </a:ln>
                <a:effectLst/>
                <a:uLnTx/>
                <a:uFillTx/>
                <a:latin typeface="EC Square Sans Pro" panose="020B0506040000020004" pitchFamily="34" charset="0"/>
              </a:rPr>
              <a:t>für </a:t>
            </a:r>
            <a:r>
              <a:rPr kumimoji="0" lang="de-DE" sz="2400" b="0" i="0" u="none" strike="noStrike" cap="none" normalizeH="0" baseline="0" noProof="0" dirty="0" smtClean="0">
                <a:ln>
                  <a:noFill/>
                </a:ln>
                <a:effectLst/>
                <a:uLnTx/>
                <a:uFillTx/>
                <a:latin typeface="EC Square Sans Pro" panose="020B0506040000020004" pitchFamily="34" charset="0"/>
              </a:rPr>
              <a:t>Tierarzneimittel insb. Antibiotika</a:t>
            </a:r>
            <a:endParaRPr kumimoji="0" lang="de-DE" sz="2400" b="0" i="0" u="none" strike="noStrike" cap="none" normalizeH="0" baseline="0" noProof="0" dirty="0">
              <a:ln>
                <a:noFill/>
              </a:ln>
              <a:effectLst/>
              <a:uLnTx/>
              <a:uFillTx/>
              <a:latin typeface="EC Square Sans Pro" panose="020B0506040000020004" pitchFamily="34" charset="0"/>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400" b="1" dirty="0" smtClean="0">
                <a:solidFill>
                  <a:srgbClr val="000000"/>
                </a:solidFill>
                <a:latin typeface="EC Square Sans Pro" panose="020B0506040000020004" pitchFamily="34" charset="0"/>
              </a:rPr>
              <a:t>Tierarzneimittelgesetz </a:t>
            </a:r>
            <a:r>
              <a:rPr lang="de-DE" sz="2400" b="1" dirty="0">
                <a:solidFill>
                  <a:srgbClr val="000000"/>
                </a:solidFill>
                <a:latin typeface="EC Square Sans Pro" panose="020B0506040000020004" pitchFamily="34" charset="0"/>
              </a:rPr>
              <a:t>BGBl. I Nr. 186/2023</a:t>
            </a:r>
            <a:r>
              <a:rPr kumimoji="0" lang="de-DE" sz="1800" b="1" i="0" u="none" strike="noStrike" cap="none" normalizeH="0" baseline="0" noProof="0" dirty="0">
                <a:ln>
                  <a:noFill/>
                </a:ln>
                <a:solidFill>
                  <a:srgbClr val="FFFFFF"/>
                </a:solidFill>
                <a:effectLst/>
                <a:uLnTx/>
                <a:uFillTx/>
                <a:latin typeface="Calibri"/>
                <a:ea typeface="+mn-ea"/>
                <a:cs typeface="+mn-cs"/>
              </a:rPr>
              <a:t/>
            </a:r>
            <a:br>
              <a:rPr kumimoji="0" lang="de-DE" sz="1800" b="1" i="0" u="none" strike="noStrike" cap="none" normalizeH="0" baseline="0" noProof="0" dirty="0">
                <a:ln>
                  <a:noFill/>
                </a:ln>
                <a:solidFill>
                  <a:srgbClr val="FFFFFF"/>
                </a:solidFill>
                <a:effectLst/>
                <a:uLnTx/>
                <a:uFillTx/>
                <a:latin typeface="Calibri"/>
                <a:ea typeface="+mn-ea"/>
                <a:cs typeface="+mn-cs"/>
              </a:rPr>
            </a:br>
            <a:r>
              <a:rPr kumimoji="0" lang="de-DE" sz="1800" b="1" i="0" u="none" strike="noStrike" cap="none"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9800" y="1757036"/>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400" b="1" i="0" u="none" strike="noStrike" cap="none" normalizeH="0" baseline="0" noProof="0" dirty="0" smtClean="0">
              <a:ln>
                <a:noFill/>
              </a:ln>
              <a:solidFill>
                <a:srgbClr val="000000"/>
              </a:solidFill>
              <a:effectLst/>
              <a:uLnTx/>
              <a:uFillTx/>
              <a:latin typeface="EC Square Sans Pro" panose="020B0506040000020004" pitchFamily="34" charset="0"/>
            </a:endParaRP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1" i="0" u="none" strike="noStrike" cap="none" normalizeH="0" baseline="0" noProof="0" dirty="0" smtClean="0">
                <a:ln>
                  <a:noFill/>
                </a:ln>
                <a:solidFill>
                  <a:schemeClr val="tx2"/>
                </a:solidFill>
                <a:effectLst/>
                <a:uLnTx/>
                <a:uFillTx/>
                <a:latin typeface="EC Square Sans Pro" panose="020B0506040000020004" pitchFamily="34" charset="0"/>
              </a:rPr>
              <a:t>Veterinär-Antibiotika-</a:t>
            </a:r>
            <a:r>
              <a:rPr kumimoji="0" lang="de-DE" sz="2400" b="1" i="0" u="none" strike="noStrike" cap="none" normalizeH="0" baseline="0" noProof="0" dirty="0" err="1" smtClean="0">
                <a:ln>
                  <a:noFill/>
                </a:ln>
                <a:solidFill>
                  <a:schemeClr val="tx2"/>
                </a:solidFill>
                <a:effectLst/>
                <a:uLnTx/>
                <a:uFillTx/>
                <a:latin typeface="EC Square Sans Pro" panose="020B0506040000020004" pitchFamily="34" charset="0"/>
              </a:rPr>
              <a:t>MengenströmeVO</a:t>
            </a:r>
            <a:r>
              <a:rPr kumimoji="0" lang="de-DE" sz="2400" b="1" i="0" u="none" strike="noStrike" cap="none" normalizeH="0" baseline="0" noProof="0" dirty="0" smtClean="0">
                <a:ln>
                  <a:noFill/>
                </a:ln>
                <a:solidFill>
                  <a:schemeClr val="tx2"/>
                </a:solidFill>
                <a:effectLst/>
                <a:uLnTx/>
                <a:uFillTx/>
                <a:latin typeface="EC Square Sans Pro" panose="020B0506040000020004" pitchFamily="34" charset="0"/>
              </a:rPr>
              <a:t/>
            </a:r>
            <a:br>
              <a:rPr kumimoji="0" lang="de-DE" sz="2400" b="1" i="0" u="none" strike="noStrike" cap="none" normalizeH="0" baseline="0" noProof="0" dirty="0" smtClean="0">
                <a:ln>
                  <a:noFill/>
                </a:ln>
                <a:solidFill>
                  <a:schemeClr val="tx2"/>
                </a:solidFill>
                <a:effectLst/>
                <a:uLnTx/>
                <a:uFillTx/>
                <a:latin typeface="EC Square Sans Pro" panose="020B0506040000020004" pitchFamily="34" charset="0"/>
              </a:rPr>
            </a:br>
            <a:endParaRPr kumimoji="0" lang="de-DE" sz="2400" b="1" i="0" u="none" strike="noStrike" cap="none" normalizeH="0" baseline="0" noProof="0" dirty="0" smtClean="0">
              <a:ln>
                <a:noFill/>
              </a:ln>
              <a:solidFill>
                <a:schemeClr val="tx2"/>
              </a:solidFill>
              <a:effectLst/>
              <a:uLnTx/>
              <a:uFillTx/>
              <a:latin typeface="EC Square Sans Pro" panose="020B0506040000020004" pitchFamily="34" charset="0"/>
            </a:endParaRP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b="1" dirty="0" smtClean="0">
                <a:solidFill>
                  <a:schemeClr val="tx2"/>
                </a:solidFill>
                <a:latin typeface="EC Square Sans Pro" panose="020B0506040000020004" pitchFamily="34" charset="0"/>
              </a:rPr>
              <a:t>Veterinärarzneispezialitäten-</a:t>
            </a:r>
            <a:r>
              <a:rPr lang="de-DE" sz="2400" b="1" dirty="0" err="1" smtClean="0">
                <a:solidFill>
                  <a:schemeClr val="tx2"/>
                </a:solidFill>
                <a:latin typeface="EC Square Sans Pro" panose="020B0506040000020004" pitchFamily="34" charset="0"/>
              </a:rPr>
              <a:t>AnwendungsVO</a:t>
            </a:r>
            <a:r>
              <a:rPr lang="de-DE" sz="2400" b="1" dirty="0" smtClean="0">
                <a:solidFill>
                  <a:schemeClr val="tx2"/>
                </a:solidFill>
                <a:latin typeface="EC Square Sans Pro" panose="020B0506040000020004" pitchFamily="34" charset="0"/>
              </a:rPr>
              <a:t/>
            </a:r>
            <a:br>
              <a:rPr lang="de-DE" sz="2400" b="1" dirty="0" smtClean="0">
                <a:solidFill>
                  <a:schemeClr val="tx2"/>
                </a:solidFill>
                <a:latin typeface="EC Square Sans Pro" panose="020B0506040000020004" pitchFamily="34" charset="0"/>
              </a:rPr>
            </a:br>
            <a:endParaRPr lang="de-DE" sz="2400" b="1" dirty="0" smtClean="0">
              <a:solidFill>
                <a:schemeClr val="tx2"/>
              </a:solidFill>
              <a:latin typeface="EC Square Sans Pro" panose="020B0506040000020004" pitchFamily="34" charset="0"/>
            </a:endParaRP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1" i="0" u="none" strike="noStrike" cap="none" normalizeH="0" baseline="0" noProof="0" dirty="0" smtClean="0">
                <a:ln>
                  <a:noFill/>
                </a:ln>
                <a:solidFill>
                  <a:schemeClr val="tx2"/>
                </a:solidFill>
                <a:effectLst/>
                <a:uLnTx/>
                <a:uFillTx/>
                <a:latin typeface="EC Square Sans Pro" panose="020B0506040000020004" pitchFamily="34" charset="0"/>
              </a:rPr>
              <a:t>TGD-</a:t>
            </a:r>
            <a:r>
              <a:rPr lang="de-DE" sz="2400" b="1" dirty="0" smtClean="0">
                <a:solidFill>
                  <a:schemeClr val="tx2"/>
                </a:solidFill>
                <a:latin typeface="EC Square Sans Pro" panose="020B0506040000020004" pitchFamily="34" charset="0"/>
              </a:rPr>
              <a:t>VO</a:t>
            </a:r>
            <a:endParaRPr kumimoji="0" lang="de-DE" sz="2400" b="1" i="0" u="none" strike="noStrike" cap="none" normalizeH="0" baseline="0" noProof="0" dirty="0" smtClean="0">
              <a:ln>
                <a:noFill/>
              </a:ln>
              <a:solidFill>
                <a:schemeClr val="tx2"/>
              </a:solidFill>
              <a:effectLst/>
              <a:uLnTx/>
              <a:uFillTx/>
              <a:latin typeface="EC Square Sans Pro" panose="020B0506040000020004" pitchFamily="34" charset="0"/>
            </a:endParaRPr>
          </a:p>
          <a:p>
            <a:pPr marL="457200" marR="0" lvl="0" indent="-4572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800" b="1" i="0" u="none" strike="noStrike" cap="none"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70104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743200" y="5880623"/>
            <a:ext cx="7233781" cy="523220"/>
          </a:xfrm>
          <a:prstGeom prst="rect">
            <a:avLst/>
          </a:prstGeom>
          <a:noFill/>
        </p:spPr>
        <p:txBody>
          <a:bodyPr wrap="square" rtlCol="0">
            <a:spAutoFit/>
          </a:bodyPr>
          <a:lstStyle/>
          <a:p>
            <a:r>
              <a:rPr lang="de-DE" sz="2800" dirty="0">
                <a:solidFill>
                  <a:schemeClr val="bg1"/>
                </a:solidFill>
                <a:latin typeface="EC Square Sans Pro" panose="020B0506040000020004"/>
              </a:rPr>
              <a:t> </a:t>
            </a:r>
            <a:r>
              <a:rPr lang="de-AT" sz="2800" dirty="0" smtClean="0">
                <a:solidFill>
                  <a:schemeClr val="bg1"/>
                </a:solidFill>
                <a:latin typeface="EC Square Sans Pro" panose="020B0506040000020004"/>
                <a:sym typeface="Wingdings" panose="05000000000000000000" pitchFamily="2" charset="2"/>
              </a:rPr>
              <a:t> derzeit in Überarbeitung!!</a:t>
            </a:r>
            <a:endParaRPr lang="de-DE" sz="2800" dirty="0">
              <a:solidFill>
                <a:schemeClr val="bg1"/>
              </a:solidFill>
              <a:latin typeface="EC Square Sans Pro" panose="020B0506040000020004"/>
            </a:endParaRPr>
          </a:p>
        </p:txBody>
      </p:sp>
    </p:spTree>
    <p:extLst>
      <p:ext uri="{BB962C8B-B14F-4D97-AF65-F5344CB8AC3E}">
        <p14:creationId xmlns:p14="http://schemas.microsoft.com/office/powerpoint/2010/main" val="365353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762000" y="247607"/>
            <a:ext cx="9462631" cy="476730"/>
          </a:xfrm>
        </p:spPr>
        <p:txBody>
          <a:bodyPr/>
          <a:lstStyle/>
          <a:p>
            <a:pPr algn="ctr"/>
            <a:r>
              <a:rPr lang="de-DE" sz="2600" dirty="0" smtClean="0">
                <a:latin typeface="EC Square Sans Pro" panose="020B0506040000020004" pitchFamily="34" charset="0"/>
              </a:rPr>
              <a:t>Bausteine für Rechtssicherheit</a:t>
            </a:r>
            <a:endParaRPr lang="de-DE" sz="2600" dirty="0">
              <a:latin typeface="EC Square Sans Pro" panose="020B0506040000020004" pitchFamily="34" charset="0"/>
            </a:endParaRPr>
          </a:p>
          <a:p>
            <a:endParaRPr lang="es-ES" dirty="0"/>
          </a:p>
        </p:txBody>
      </p:sp>
      <p:sp>
        <p:nvSpPr>
          <p:cNvPr id="8" name="TextBox 7">
            <a:extLst>
              <a:ext uri="{FF2B5EF4-FFF2-40B4-BE49-F238E27FC236}">
                <a16:creationId xmlns:a16="http://schemas.microsoft.com/office/drawing/2014/main" id="{E9FB8A17-D36B-F3DB-5323-56182A838105}"/>
              </a:ext>
            </a:extLst>
          </p:cNvPr>
          <p:cNvSpPr txBox="1"/>
          <p:nvPr/>
        </p:nvSpPr>
        <p:spPr>
          <a:xfrm>
            <a:off x="2743200" y="5880623"/>
            <a:ext cx="7233781" cy="523220"/>
          </a:xfrm>
          <a:prstGeom prst="rect">
            <a:avLst/>
          </a:prstGeom>
          <a:noFill/>
        </p:spPr>
        <p:txBody>
          <a:bodyPr wrap="square" rtlCol="0">
            <a:spAutoFit/>
          </a:bodyPr>
          <a:lstStyle/>
          <a:p>
            <a:r>
              <a:rPr lang="de-DE" sz="2800" dirty="0">
                <a:solidFill>
                  <a:schemeClr val="bg1"/>
                </a:solidFill>
                <a:latin typeface="EC Square Sans Pro" panose="020B0506040000020004"/>
              </a:rPr>
              <a:t> </a:t>
            </a:r>
            <a:r>
              <a:rPr lang="de-AT" sz="2800" dirty="0" smtClean="0">
                <a:solidFill>
                  <a:schemeClr val="bg1"/>
                </a:solidFill>
                <a:latin typeface="EC Square Sans Pro" panose="020B0506040000020004"/>
                <a:sym typeface="Wingdings" panose="05000000000000000000" pitchFamily="2" charset="2"/>
              </a:rPr>
              <a:t> derzeit in Überarbeitung!!</a:t>
            </a:r>
            <a:endParaRPr lang="de-DE" sz="2800" dirty="0">
              <a:solidFill>
                <a:schemeClr val="bg1"/>
              </a:solidFill>
              <a:latin typeface="EC Square Sans Pro" panose="020B0506040000020004"/>
            </a:endParaRPr>
          </a:p>
        </p:txBody>
      </p:sp>
      <p:graphicFrame>
        <p:nvGraphicFramePr>
          <p:cNvPr id="9" name="Diagramm 8"/>
          <p:cNvGraphicFramePr/>
          <p:nvPr>
            <p:extLst>
              <p:ext uri="{D42A27DB-BD31-4B8C-83A1-F6EECF244321}">
                <p14:modId xmlns:p14="http://schemas.microsoft.com/office/powerpoint/2010/main" val="3319047376"/>
              </p:ext>
            </p:extLst>
          </p:nvPr>
        </p:nvGraphicFramePr>
        <p:xfrm>
          <a:off x="1214476" y="1898033"/>
          <a:ext cx="6507095" cy="4523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feld 10"/>
          <p:cNvSpPr txBox="1"/>
          <p:nvPr/>
        </p:nvSpPr>
        <p:spPr>
          <a:xfrm>
            <a:off x="6946414" y="2577577"/>
            <a:ext cx="3100624" cy="3145135"/>
          </a:xfrm>
          <a:prstGeom prst="rect">
            <a:avLst/>
          </a:prstGeom>
          <a:noFill/>
        </p:spPr>
        <p:txBody>
          <a:bodyPr wrap="square" rtlCol="0">
            <a:spAutoFit/>
          </a:bodyPr>
          <a:lstStyle/>
          <a:p>
            <a:endParaRPr lang="de-DE" dirty="0" smtClean="0"/>
          </a:p>
          <a:p>
            <a:pPr marL="286293" indent="-286293">
              <a:buFont typeface="Wingdings" panose="05000000000000000000" pitchFamily="2" charset="2"/>
              <a:buChar char="è"/>
            </a:pPr>
            <a:r>
              <a:rPr lang="de-DE" dirty="0" smtClean="0">
                <a:sym typeface="Wingdings" panose="05000000000000000000" pitchFamily="2" charset="2"/>
              </a:rPr>
              <a:t>Mit Jänner 2025 erlassen</a:t>
            </a:r>
          </a:p>
          <a:p>
            <a:pPr marL="286293" indent="-286293">
              <a:buFont typeface="Wingdings" panose="05000000000000000000" pitchFamily="2" charset="2"/>
              <a:buChar char="è"/>
            </a:pPr>
            <a:endParaRPr lang="de-DE" dirty="0">
              <a:sym typeface="Wingdings" panose="05000000000000000000" pitchFamily="2" charset="2"/>
            </a:endParaRPr>
          </a:p>
          <a:p>
            <a:pPr marL="286293" indent="-286293">
              <a:buFont typeface="Wingdings" panose="05000000000000000000" pitchFamily="2" charset="2"/>
              <a:buChar char="è"/>
            </a:pPr>
            <a:endParaRPr lang="de-DE" dirty="0" smtClean="0">
              <a:sym typeface="Wingdings" panose="05000000000000000000" pitchFamily="2" charset="2"/>
            </a:endParaRPr>
          </a:p>
          <a:p>
            <a:pPr marL="286293" indent="-286293">
              <a:buFont typeface="Wingdings" panose="05000000000000000000" pitchFamily="2" charset="2"/>
              <a:buChar char="è"/>
            </a:pPr>
            <a:endParaRPr lang="de-DE" dirty="0">
              <a:sym typeface="Wingdings" panose="05000000000000000000" pitchFamily="2" charset="2"/>
            </a:endParaRPr>
          </a:p>
          <a:p>
            <a:pPr marL="286293" indent="-286293">
              <a:buFont typeface="Wingdings" panose="05000000000000000000" pitchFamily="2" charset="2"/>
              <a:buChar char="è"/>
            </a:pPr>
            <a:r>
              <a:rPr lang="de-DE" dirty="0" smtClean="0">
                <a:sym typeface="Wingdings" panose="05000000000000000000" pitchFamily="2" charset="2"/>
              </a:rPr>
              <a:t>Derzeit Erarbeitung Fachvorschlag</a:t>
            </a:r>
          </a:p>
          <a:p>
            <a:pPr marL="286293" indent="-286293">
              <a:buFont typeface="Wingdings" panose="05000000000000000000" pitchFamily="2" charset="2"/>
              <a:buChar char="è"/>
            </a:pPr>
            <a:endParaRPr lang="de-DE" dirty="0">
              <a:sym typeface="Wingdings" panose="05000000000000000000" pitchFamily="2" charset="2"/>
            </a:endParaRPr>
          </a:p>
          <a:p>
            <a:pPr marL="286293" indent="-286293">
              <a:buFont typeface="Wingdings" panose="05000000000000000000" pitchFamily="2" charset="2"/>
              <a:buChar char="è"/>
            </a:pPr>
            <a:endParaRPr lang="de-DE" dirty="0" smtClean="0">
              <a:sym typeface="Wingdings" panose="05000000000000000000" pitchFamily="2" charset="2"/>
            </a:endParaRPr>
          </a:p>
          <a:p>
            <a:pPr marL="286293" indent="-286293">
              <a:buFont typeface="Wingdings" panose="05000000000000000000" pitchFamily="2" charset="2"/>
              <a:buChar char="è"/>
            </a:pPr>
            <a:r>
              <a:rPr lang="de-DE" dirty="0" smtClean="0">
                <a:sym typeface="Wingdings" panose="05000000000000000000" pitchFamily="2" charset="2"/>
              </a:rPr>
              <a:t>Überarbeitung soll über den Sommer kommen</a:t>
            </a:r>
            <a:endParaRPr lang="de-AT" dirty="0"/>
          </a:p>
        </p:txBody>
      </p:sp>
    </p:spTree>
    <p:extLst>
      <p:ext uri="{BB962C8B-B14F-4D97-AF65-F5344CB8AC3E}">
        <p14:creationId xmlns:p14="http://schemas.microsoft.com/office/powerpoint/2010/main" val="205506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de-DE" sz="2800" b="1" dirty="0" smtClean="0">
                <a:latin typeface="EC Square Sans Pro"/>
                <a:cs typeface="Arial"/>
              </a:rPr>
              <a:t>Aufbau des Tierarzneimittelgesetzes TAMG</a:t>
            </a:r>
            <a:endParaRPr lang="de-DE" sz="2800" b="1" dirty="0">
              <a:latin typeface="EC Square Sans Pro"/>
              <a:cs typeface="Arial"/>
            </a:endParaRPr>
          </a:p>
          <a:p>
            <a:endParaRPr lang="es-ES" sz="2800" b="1" dirty="0">
              <a:latin typeface="EC Square Sans Pro" panose="020B0506040000020004" pitchFamily="34" charset="0"/>
            </a:endParaRPr>
          </a:p>
        </p:txBody>
      </p:sp>
      <p:sp>
        <p:nvSpPr>
          <p:cNvPr id="10" name="Rectángulo 9"/>
          <p:cNvSpPr/>
          <p:nvPr/>
        </p:nvSpPr>
        <p:spPr>
          <a:xfrm>
            <a:off x="2514600" y="1535773"/>
            <a:ext cx="5848076" cy="461665"/>
          </a:xfrm>
          <a:prstGeom prst="rect">
            <a:avLst/>
          </a:prstGeom>
        </p:spPr>
        <p:txBody>
          <a:bodyPr wrap="none">
            <a:spAutoFit/>
          </a:bodyPr>
          <a:lstStyle/>
          <a:p>
            <a:r>
              <a:rPr lang="de-DE" sz="2400" b="1">
                <a:solidFill>
                  <a:schemeClr val="bg1"/>
                </a:solidFill>
                <a:latin typeface="EC Square Sans Pro" panose="020B0506040000020004" pitchFamily="34" charset="0"/>
                <a:ea typeface="+mn-ea"/>
                <a:cs typeface="Arial" panose="020B0604020202020204" pitchFamily="34" charset="0"/>
              </a:rPr>
              <a:t>Wie und wo entstehen Arzneimittelabfälle?</a:t>
            </a:r>
          </a:p>
        </p:txBody>
      </p:sp>
      <p:sp>
        <p:nvSpPr>
          <p:cNvPr id="7" name="Textplatzhalter 2"/>
          <p:cNvSpPr txBox="1">
            <a:spLocks/>
          </p:cNvSpPr>
          <p:nvPr/>
        </p:nvSpPr>
        <p:spPr>
          <a:xfrm>
            <a:off x="533400" y="1433178"/>
            <a:ext cx="11118850" cy="541147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smtClean="0">
                <a:latin typeface="EC Square Sans Pro" panose="020B0506040000020004"/>
              </a:rPr>
              <a:t>I</a:t>
            </a:r>
            <a:r>
              <a:rPr lang="de-AT" dirty="0" smtClean="0">
                <a:solidFill>
                  <a:schemeClr val="tx2"/>
                </a:solidFill>
                <a:latin typeface="EC Square Sans Pro" panose="020B0506040000020004"/>
              </a:rPr>
              <a:t>. Hauptstück Allgemeine Bestimmungen (§§ 1 – 4)</a:t>
            </a:r>
          </a:p>
          <a:p>
            <a:endParaRPr lang="de-AT" dirty="0" smtClean="0">
              <a:solidFill>
                <a:schemeClr val="tx2"/>
              </a:solidFill>
              <a:latin typeface="EC Square Sans Pro" panose="020B0506040000020004"/>
            </a:endParaRPr>
          </a:p>
          <a:p>
            <a:r>
              <a:rPr lang="de-AT" dirty="0" smtClean="0">
                <a:solidFill>
                  <a:schemeClr val="tx2"/>
                </a:solidFill>
                <a:latin typeface="EC Square Sans Pro" panose="020B0506040000020004"/>
              </a:rPr>
              <a:t>II. Hauptstück (§§ 5 – 48)</a:t>
            </a:r>
          </a:p>
          <a:p>
            <a:pPr lvl="1"/>
            <a:r>
              <a:rPr lang="de-AT" dirty="0" smtClean="0">
                <a:solidFill>
                  <a:schemeClr val="tx2"/>
                </a:solidFill>
                <a:latin typeface="EC Square Sans Pro" panose="020B0506040000020004"/>
              </a:rPr>
              <a:t>I. Abschnitt Inverkehrbringen</a:t>
            </a:r>
          </a:p>
          <a:p>
            <a:pPr lvl="1"/>
            <a:r>
              <a:rPr lang="de-AT" dirty="0" smtClean="0">
                <a:solidFill>
                  <a:schemeClr val="tx2"/>
                </a:solidFill>
                <a:latin typeface="EC Square Sans Pro" panose="020B0506040000020004"/>
              </a:rPr>
              <a:t>II. Abschnitt Werbung und Kontrolle</a:t>
            </a:r>
          </a:p>
          <a:p>
            <a:pPr lvl="1"/>
            <a:r>
              <a:rPr lang="de-AT" dirty="0" smtClean="0">
                <a:solidFill>
                  <a:schemeClr val="tx2"/>
                </a:solidFill>
                <a:latin typeface="EC Square Sans Pro" panose="020B0506040000020004"/>
              </a:rPr>
              <a:t>III. Abschnitt Betriebsvorschriften</a:t>
            </a:r>
          </a:p>
          <a:p>
            <a:pPr lvl="1"/>
            <a:r>
              <a:rPr lang="de-AT" dirty="0" smtClean="0">
                <a:solidFill>
                  <a:schemeClr val="tx2"/>
                </a:solidFill>
                <a:latin typeface="EC Square Sans Pro" panose="020B0506040000020004"/>
              </a:rPr>
              <a:t>IV. Abschnitt Marktüberwachung und Pharmakovigilanz</a:t>
            </a:r>
          </a:p>
          <a:p>
            <a:pPr lvl="1"/>
            <a:r>
              <a:rPr lang="de-AT" dirty="0" smtClean="0">
                <a:solidFill>
                  <a:schemeClr val="tx2"/>
                </a:solidFill>
                <a:latin typeface="EC Square Sans Pro" panose="020B0506040000020004"/>
              </a:rPr>
              <a:t>V. Abschnitt Großhandelsvertrieb</a:t>
            </a:r>
          </a:p>
          <a:p>
            <a:pPr lvl="1"/>
            <a:r>
              <a:rPr lang="de-AT" dirty="0" smtClean="0">
                <a:solidFill>
                  <a:schemeClr val="tx2"/>
                </a:solidFill>
                <a:latin typeface="EC Square Sans Pro" panose="020B0506040000020004"/>
              </a:rPr>
              <a:t>VI. Abschnitt Behördliche Kontrolle von Tierarzneimitteln</a:t>
            </a:r>
          </a:p>
          <a:p>
            <a:pPr lvl="1"/>
            <a:endParaRPr lang="de-AT" dirty="0" smtClean="0">
              <a:latin typeface="EC Square Sans Pro" panose="020B0506040000020004"/>
            </a:endParaRPr>
          </a:p>
          <a:p>
            <a:r>
              <a:rPr lang="de-AT" b="1" dirty="0" smtClean="0">
                <a:solidFill>
                  <a:srgbClr val="FF0000"/>
                </a:solidFill>
                <a:latin typeface="EC Square Sans Pro" panose="020B0506040000020004"/>
              </a:rPr>
              <a:t>III. Hauptstück (§§ 49 – 81)</a:t>
            </a:r>
          </a:p>
          <a:p>
            <a:pPr lvl="1"/>
            <a:r>
              <a:rPr lang="de-AT" b="1" dirty="0" smtClean="0">
                <a:solidFill>
                  <a:srgbClr val="FF0000"/>
                </a:solidFill>
                <a:latin typeface="EC Square Sans Pro" panose="020B0506040000020004"/>
              </a:rPr>
              <a:t>I. Abschnitt Einzelhandelsvertrieb</a:t>
            </a:r>
          </a:p>
          <a:p>
            <a:pPr lvl="1"/>
            <a:r>
              <a:rPr lang="de-AT" b="1" u="sng" dirty="0" smtClean="0">
                <a:solidFill>
                  <a:srgbClr val="FF0000"/>
                </a:solidFill>
                <a:latin typeface="EC Square Sans Pro" panose="020B0506040000020004"/>
              </a:rPr>
              <a:t>II. Abschnitt Anwendung von Tierarzneimitteln</a:t>
            </a:r>
          </a:p>
          <a:p>
            <a:pPr lvl="1"/>
            <a:r>
              <a:rPr lang="de-DE" b="1" dirty="0" smtClean="0">
                <a:solidFill>
                  <a:srgbClr val="FF0000"/>
                </a:solidFill>
                <a:latin typeface="EC Square Sans Pro" panose="020B0506040000020004"/>
              </a:rPr>
              <a:t>III. Abschnitt Dokumentation</a:t>
            </a:r>
          </a:p>
          <a:p>
            <a:pPr lvl="1"/>
            <a:r>
              <a:rPr lang="de-DE" b="1" dirty="0" smtClean="0">
                <a:solidFill>
                  <a:srgbClr val="FF0000"/>
                </a:solidFill>
                <a:latin typeface="EC Square Sans Pro" panose="020B0506040000020004"/>
              </a:rPr>
              <a:t>IV. Abschnitt Sonderbestimmungen für Arzneifuttermittel</a:t>
            </a:r>
          </a:p>
          <a:p>
            <a:pPr lvl="1"/>
            <a:r>
              <a:rPr lang="de-DE" b="1" dirty="0" smtClean="0">
                <a:solidFill>
                  <a:srgbClr val="FF0000"/>
                </a:solidFill>
                <a:latin typeface="EC Square Sans Pro" panose="020B0506040000020004"/>
              </a:rPr>
              <a:t>V. Abschnitt </a:t>
            </a:r>
            <a:r>
              <a:rPr lang="de-AT" b="1" dirty="0" smtClean="0">
                <a:solidFill>
                  <a:srgbClr val="FF0000"/>
                </a:solidFill>
                <a:latin typeface="EC Square Sans Pro" panose="020B0506040000020004"/>
              </a:rPr>
              <a:t>Behördliche Kontrolle der Anwendung von Tierarzneimitteln</a:t>
            </a:r>
          </a:p>
          <a:p>
            <a:pPr lvl="1"/>
            <a:endParaRPr lang="de-AT" dirty="0" smtClean="0">
              <a:latin typeface="EC Square Sans Pro" panose="020B0506040000020004"/>
            </a:endParaRPr>
          </a:p>
          <a:p>
            <a:r>
              <a:rPr lang="de-AT" dirty="0" smtClean="0">
                <a:solidFill>
                  <a:schemeClr val="tx2"/>
                </a:solidFill>
                <a:latin typeface="EC Square Sans Pro" panose="020B0506040000020004"/>
              </a:rPr>
              <a:t>IV. Hauptstück Gebühren / Sanktionen / Übergangs- und  Schlussbestimmungen (§§ 82 – 94)</a:t>
            </a:r>
          </a:p>
          <a:p>
            <a:endParaRPr lang="de-AT" dirty="0"/>
          </a:p>
        </p:txBody>
      </p:sp>
      <p:sp>
        <p:nvSpPr>
          <p:cNvPr id="11" name="Rechteck 10"/>
          <p:cNvSpPr/>
          <p:nvPr/>
        </p:nvSpPr>
        <p:spPr>
          <a:xfrm>
            <a:off x="509587" y="4158321"/>
            <a:ext cx="7162800" cy="17824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p:cNvSpPr txBox="1"/>
          <p:nvPr/>
        </p:nvSpPr>
        <p:spPr>
          <a:xfrm>
            <a:off x="6236680" y="4485206"/>
            <a:ext cx="2614240" cy="369332"/>
          </a:xfrm>
          <a:prstGeom prst="rect">
            <a:avLst/>
          </a:prstGeom>
          <a:solidFill>
            <a:srgbClr val="FFFF00"/>
          </a:solidFill>
          <a:ln>
            <a:solidFill>
              <a:schemeClr val="tx1"/>
            </a:solidFill>
          </a:ln>
        </p:spPr>
        <p:txBody>
          <a:bodyPr wrap="square" rtlCol="0">
            <a:spAutoFit/>
          </a:bodyPr>
          <a:lstStyle/>
          <a:p>
            <a:r>
              <a:rPr lang="de-AT" b="1" dirty="0" smtClean="0">
                <a:solidFill>
                  <a:schemeClr val="tx2"/>
                </a:solidFill>
              </a:rPr>
              <a:t>Tierärzteschaft</a:t>
            </a:r>
            <a:endParaRPr lang="de-AT" b="1" dirty="0">
              <a:solidFill>
                <a:schemeClr val="tx2"/>
              </a:solidFill>
            </a:endParaRPr>
          </a:p>
        </p:txBody>
      </p:sp>
      <p:sp>
        <p:nvSpPr>
          <p:cNvPr id="13" name="Geschweifte Klammer rechts 12"/>
          <p:cNvSpPr/>
          <p:nvPr/>
        </p:nvSpPr>
        <p:spPr>
          <a:xfrm>
            <a:off x="7686674" y="2156558"/>
            <a:ext cx="791308" cy="1605268"/>
          </a:xfrm>
          <a:prstGeom prst="rightBrace">
            <a:avLst>
              <a:gd name="adj1" fmla="val 57222"/>
              <a:gd name="adj2" fmla="val 519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solidFill>
                <a:schemeClr val="tx2"/>
              </a:solidFill>
            </a:endParaRPr>
          </a:p>
        </p:txBody>
      </p:sp>
      <p:sp>
        <p:nvSpPr>
          <p:cNvPr id="14" name="Textfeld 13"/>
          <p:cNvSpPr txBox="1"/>
          <p:nvPr/>
        </p:nvSpPr>
        <p:spPr>
          <a:xfrm>
            <a:off x="8687527" y="2648050"/>
            <a:ext cx="2347546" cy="369332"/>
          </a:xfrm>
          <a:prstGeom prst="rect">
            <a:avLst/>
          </a:prstGeom>
          <a:noFill/>
        </p:spPr>
        <p:txBody>
          <a:bodyPr wrap="square" rtlCol="0">
            <a:spAutoFit/>
          </a:bodyPr>
          <a:lstStyle/>
          <a:p>
            <a:r>
              <a:rPr lang="de-AT" dirty="0" smtClean="0">
                <a:solidFill>
                  <a:schemeClr val="tx2"/>
                </a:solidFill>
              </a:rPr>
              <a:t>Pharmabranche</a:t>
            </a:r>
            <a:endParaRPr lang="de-AT" dirty="0">
              <a:solidFill>
                <a:schemeClr val="tx2"/>
              </a:solidFill>
            </a:endParaRPr>
          </a:p>
        </p:txBody>
      </p:sp>
    </p:spTree>
    <p:extLst>
      <p:ext uri="{BB962C8B-B14F-4D97-AF65-F5344CB8AC3E}">
        <p14:creationId xmlns:p14="http://schemas.microsoft.com/office/powerpoint/2010/main" val="55550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de-DE" sz="3200" b="1">
                <a:solidFill>
                  <a:srgbClr val="003399"/>
                </a:solidFill>
                <a:latin typeface="EC Square Sans Pro" panose="020B0506040000020004" pitchFamily="34" charset="0"/>
              </a:rPr>
              <a:t>Weitere relevante Gesetze, Bestimmungen und/oder Richtlinien, die von Tierärzten und Landwirten beachtet werden müssen (II) </a:t>
            </a:r>
            <a:r>
              <a:rPr lang="de-DE" sz="1600" i="1">
                <a:solidFill>
                  <a:srgbClr val="003399"/>
                </a:solidFill>
                <a:latin typeface="EC Square Sans Pro" panose="020B0506040000020004" pitchFamily="34" charset="0"/>
              </a:rPr>
              <a:t>Vorlesung 4</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de-DE">
                <a:latin typeface="EC Square Sans Pro" panose="020B0506040000020004" pitchFamily="34" charset="0"/>
              </a:rPr>
              <a:t>27. FEBRUAR 2025</a:t>
            </a: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de-DE" sz="2400" noProof="0">
                <a:solidFill>
                  <a:srgbClr val="003399"/>
                </a:solidFill>
                <a:latin typeface="EC Square Sans Pro" panose="020B0506040000020004" pitchFamily="34" charset="0"/>
              </a:rPr>
              <a:t>Praktische Schulung für Landwirte und Tierärzte: Neue Maßnahmen zur Bekämpfung der Resistenz gegen antimikrobielle Mittel</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Anwendung von Tierarzneimitteln</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Wichtige neue AB-Regelungen im TAMG III Hauptstück II Abschnitt</a:t>
            </a:r>
            <a:endParaRPr lang="de-DE" sz="3200" b="1" dirty="0">
              <a:solidFill>
                <a:schemeClr val="bg1"/>
              </a:solidFill>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65290" y="2063750"/>
            <a:ext cx="11164711" cy="4124206"/>
          </a:xfrm>
          <a:prstGeom prst="rect">
            <a:avLst/>
          </a:prstGeom>
          <a:noFill/>
        </p:spPr>
        <p:txBody>
          <a:bodyPr wrap="square" lIns="91440" tIns="45720" rIns="91440" bIns="45720" anchor="t">
            <a:spAutoFit/>
          </a:bodyPr>
          <a:lstStyle>
            <a:defPPr>
              <a:defRPr kern="0"/>
            </a:defPPr>
          </a:lstStyle>
          <a:p>
            <a:pPr algn="just"/>
            <a:r>
              <a:rPr lang="de-AT" sz="2200" dirty="0" smtClean="0">
                <a:solidFill>
                  <a:srgbClr val="FF0000"/>
                </a:solidFill>
                <a:latin typeface="EC Square Sans Pro"/>
                <a:ea typeface="+mn-ea"/>
                <a:cs typeface="Arial"/>
              </a:rPr>
              <a:t>§ 54. 	Tierärztliche Verschreibung antimikrobiell wirksamer Arzneimittel </a:t>
            </a:r>
          </a:p>
          <a:p>
            <a:pPr algn="just"/>
            <a:endParaRPr lang="de-AT" dirty="0" smtClean="0">
              <a:solidFill>
                <a:srgbClr val="003399"/>
              </a:solidFill>
              <a:latin typeface="EC Square Sans Pro"/>
              <a:ea typeface="+mn-ea"/>
              <a:cs typeface="Arial"/>
            </a:endParaRPr>
          </a:p>
          <a:p>
            <a:pPr marL="285750" indent="-285750" algn="just">
              <a:buFont typeface="Arial" panose="020B0604020202020204" pitchFamily="34" charset="0"/>
              <a:buChar char="•"/>
            </a:pPr>
            <a:r>
              <a:rPr lang="de-AT" sz="2000" u="sng" dirty="0" smtClean="0">
                <a:solidFill>
                  <a:srgbClr val="003399"/>
                </a:solidFill>
                <a:latin typeface="EC Square Sans Pro"/>
                <a:ea typeface="+mn-ea"/>
                <a:cs typeface="Arial"/>
              </a:rPr>
              <a:t>Verantwortlichkeit</a:t>
            </a:r>
            <a:r>
              <a:rPr lang="de-AT" sz="2000" dirty="0" smtClean="0">
                <a:solidFill>
                  <a:srgbClr val="003399"/>
                </a:solidFill>
                <a:latin typeface="EC Square Sans Pro"/>
                <a:ea typeface="+mn-ea"/>
                <a:cs typeface="Arial"/>
              </a:rPr>
              <a:t> </a:t>
            </a:r>
            <a:r>
              <a:rPr lang="de-AT" sz="2000" dirty="0" err="1" smtClean="0">
                <a:solidFill>
                  <a:srgbClr val="003399"/>
                </a:solidFill>
                <a:latin typeface="EC Square Sans Pro"/>
                <a:ea typeface="+mn-ea"/>
                <a:cs typeface="Arial"/>
              </a:rPr>
              <a:t>Tierhalter:in</a:t>
            </a:r>
            <a:r>
              <a:rPr lang="de-AT" sz="2000" dirty="0" smtClean="0">
                <a:solidFill>
                  <a:srgbClr val="003399"/>
                </a:solidFill>
                <a:latin typeface="EC Square Sans Pro"/>
                <a:ea typeface="+mn-ea"/>
                <a:cs typeface="Arial"/>
              </a:rPr>
              <a:t> / </a:t>
            </a:r>
            <a:r>
              <a:rPr lang="de-AT" sz="2000" dirty="0" err="1" smtClean="0">
                <a:solidFill>
                  <a:srgbClr val="003399"/>
                </a:solidFill>
                <a:latin typeface="EC Square Sans Pro"/>
                <a:ea typeface="+mn-ea"/>
                <a:cs typeface="Arial"/>
              </a:rPr>
              <a:t>Tierärzt:in</a:t>
            </a:r>
            <a:r>
              <a:rPr lang="de-AT" sz="2000" dirty="0" smtClean="0">
                <a:solidFill>
                  <a:srgbClr val="003399"/>
                </a:solidFill>
                <a:latin typeface="EC Square Sans Pro"/>
                <a:ea typeface="+mn-ea"/>
                <a:cs typeface="Arial"/>
              </a:rPr>
              <a:t>!  </a:t>
            </a:r>
          </a:p>
          <a:p>
            <a:pPr marL="285750" indent="-285750" algn="just">
              <a:buFont typeface="Arial" panose="020B0604020202020204" pitchFamily="34" charset="0"/>
              <a:buChar char="•"/>
            </a:pPr>
            <a:endParaRPr lang="de-AT" sz="2000" dirty="0" smtClean="0">
              <a:solidFill>
                <a:srgbClr val="003399"/>
              </a:solidFill>
              <a:latin typeface="EC Square Sans Pro"/>
              <a:ea typeface="+mn-ea"/>
              <a:cs typeface="Arial"/>
            </a:endParaRPr>
          </a:p>
          <a:p>
            <a:pPr marL="285750" indent="-285750" algn="just">
              <a:buFont typeface="Arial" panose="020B0604020202020204" pitchFamily="34" charset="0"/>
              <a:buChar char="•"/>
            </a:pPr>
            <a:r>
              <a:rPr lang="de-AT" sz="2000" u="sng" dirty="0" smtClean="0">
                <a:solidFill>
                  <a:srgbClr val="003399"/>
                </a:solidFill>
                <a:latin typeface="EC Square Sans Pro"/>
                <a:ea typeface="+mn-ea"/>
                <a:cs typeface="Arial"/>
              </a:rPr>
              <a:t>Benchmarksystem </a:t>
            </a:r>
            <a:r>
              <a:rPr lang="de-AT" sz="2000" dirty="0" smtClean="0">
                <a:solidFill>
                  <a:srgbClr val="003399"/>
                </a:solidFill>
                <a:latin typeface="EC Square Sans Pro"/>
                <a:ea typeface="+mn-ea"/>
                <a:cs typeface="Arial"/>
              </a:rPr>
              <a:t>(siehe eigene Folien ad Benchmarksystem)</a:t>
            </a:r>
          </a:p>
          <a:p>
            <a:pPr marL="285750" indent="-285750" algn="just">
              <a:buFont typeface="Arial" panose="020B0604020202020204" pitchFamily="34" charset="0"/>
              <a:buChar char="•"/>
            </a:pPr>
            <a:endParaRPr lang="de-AT" sz="2000" dirty="0" smtClean="0">
              <a:solidFill>
                <a:srgbClr val="003399"/>
              </a:solidFill>
              <a:latin typeface="EC Square Sans Pro"/>
              <a:ea typeface="+mn-ea"/>
              <a:cs typeface="Arial"/>
            </a:endParaRPr>
          </a:p>
          <a:p>
            <a:pPr marL="285750" indent="-285750" algn="just">
              <a:buFont typeface="Arial" panose="020B0604020202020204" pitchFamily="34" charset="0"/>
              <a:buChar char="•"/>
            </a:pPr>
            <a:r>
              <a:rPr lang="de-AT" sz="2000" dirty="0" smtClean="0">
                <a:solidFill>
                  <a:srgbClr val="003399"/>
                </a:solidFill>
                <a:latin typeface="EC Square Sans Pro"/>
                <a:ea typeface="+mn-ea"/>
                <a:cs typeface="Arial"/>
              </a:rPr>
              <a:t>Maßnahmen zur </a:t>
            </a:r>
            <a:r>
              <a:rPr lang="de-AT" sz="2000" u="sng" dirty="0" smtClean="0">
                <a:solidFill>
                  <a:srgbClr val="003399"/>
                </a:solidFill>
                <a:latin typeface="EC Square Sans Pro"/>
                <a:ea typeface="+mn-ea"/>
                <a:cs typeface="Arial"/>
              </a:rPr>
              <a:t>Reduktion des AB-Einsatzes</a:t>
            </a:r>
          </a:p>
          <a:p>
            <a:pPr algn="just"/>
            <a:endParaRPr lang="de-AT" sz="2000" dirty="0" smtClean="0">
              <a:solidFill>
                <a:srgbClr val="003399"/>
              </a:solidFill>
              <a:latin typeface="EC Square Sans Pro"/>
              <a:ea typeface="+mn-ea"/>
              <a:cs typeface="Arial"/>
            </a:endParaRPr>
          </a:p>
          <a:p>
            <a:pPr algn="just"/>
            <a:r>
              <a:rPr lang="de-AT" sz="2000" dirty="0" smtClean="0">
                <a:solidFill>
                  <a:srgbClr val="003399"/>
                </a:solidFill>
                <a:latin typeface="EC Square Sans Pro"/>
                <a:ea typeface="+mn-ea"/>
                <a:cs typeface="Arial"/>
                <a:sym typeface="Wingdings" panose="05000000000000000000" pitchFamily="2" charset="2"/>
              </a:rPr>
              <a:t> d</a:t>
            </a:r>
            <a:r>
              <a:rPr lang="de-AT" sz="2000" dirty="0" smtClean="0">
                <a:solidFill>
                  <a:srgbClr val="003399"/>
                </a:solidFill>
                <a:latin typeface="EC Square Sans Pro"/>
                <a:ea typeface="+mn-ea"/>
                <a:cs typeface="Arial"/>
              </a:rPr>
              <a:t>urch VERORDNUNG werden hier weiterführende Regelungen zeitnah erarbeitet</a:t>
            </a:r>
          </a:p>
          <a:p>
            <a:pPr algn="just"/>
            <a:endParaRPr lang="de-AT" dirty="0" smtClean="0">
              <a:solidFill>
                <a:srgbClr val="003399"/>
              </a:solidFill>
              <a:latin typeface="EC Square Sans Pro"/>
              <a:ea typeface="+mn-ea"/>
              <a:cs typeface="Arial"/>
            </a:endParaRPr>
          </a:p>
          <a:p>
            <a:pPr algn="just"/>
            <a:r>
              <a:rPr lang="de-AT" sz="2200" dirty="0">
                <a:solidFill>
                  <a:srgbClr val="FF0000"/>
                </a:solidFill>
                <a:latin typeface="EC Square Sans Pro"/>
                <a:ea typeface="+mn-ea"/>
                <a:cs typeface="Arial"/>
              </a:rPr>
              <a:t>§ 61.	Anwendung von antimikrobiell wirksamen Arzneimitteln</a:t>
            </a:r>
          </a:p>
          <a:p>
            <a:pPr algn="just"/>
            <a:endParaRPr lang="de-AT" dirty="0" smtClean="0">
              <a:solidFill>
                <a:srgbClr val="003399"/>
              </a:solidFill>
              <a:latin typeface="EC Square Sans Pro"/>
              <a:ea typeface="+mn-ea"/>
              <a:cs typeface="Arial"/>
            </a:endParaRPr>
          </a:p>
          <a:p>
            <a:pPr algn="just"/>
            <a:r>
              <a:rPr lang="de-AT" dirty="0" smtClean="0">
                <a:solidFill>
                  <a:srgbClr val="003399"/>
                </a:solidFill>
                <a:latin typeface="EC Square Sans Pro"/>
                <a:ea typeface="+mn-ea"/>
                <a:cs typeface="Arial"/>
                <a:sym typeface="Wingdings" panose="05000000000000000000" pitchFamily="2" charset="2"/>
              </a:rPr>
              <a:t> </a:t>
            </a:r>
            <a:r>
              <a:rPr lang="de-AT" sz="2000" dirty="0" smtClean="0">
                <a:solidFill>
                  <a:srgbClr val="003399"/>
                </a:solidFill>
                <a:latin typeface="EC Square Sans Pro"/>
                <a:ea typeface="+mn-ea"/>
                <a:cs typeface="Arial"/>
              </a:rPr>
              <a:t>AB-LEITLINIEN werden hier zeitnah überarbeitet (1. Überarbeitung bereits erfolgt)</a:t>
            </a:r>
          </a:p>
        </p:txBody>
      </p:sp>
    </p:spTree>
    <p:extLst>
      <p:ext uri="{BB962C8B-B14F-4D97-AF65-F5344CB8AC3E}">
        <p14:creationId xmlns:p14="http://schemas.microsoft.com/office/powerpoint/2010/main" val="223282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Anwendung von Tierarzneimitteln</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 54 tierärztliche Verschreibung von AB</a:t>
            </a:r>
            <a:endParaRPr lang="de-DE" sz="3200" b="1" dirty="0">
              <a:solidFill>
                <a:schemeClr val="bg1"/>
              </a:solidFill>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513644" y="2216150"/>
            <a:ext cx="11164711" cy="3785652"/>
          </a:xfrm>
          <a:prstGeom prst="rect">
            <a:avLst/>
          </a:prstGeom>
          <a:noFill/>
        </p:spPr>
        <p:txBody>
          <a:bodyPr wrap="square" lIns="91440" tIns="45720" rIns="91440" bIns="45720" anchor="t">
            <a:spAutoFit/>
          </a:bodyPr>
          <a:lstStyle>
            <a:defPPr>
              <a:defRPr kern="0"/>
            </a:defPPr>
          </a:lstStyle>
          <a:p>
            <a:pPr marL="342900" indent="-342900">
              <a:spcAft>
                <a:spcPts val="600"/>
              </a:spcAft>
              <a:buFont typeface="Arial" panose="020B0604020202020204" pitchFamily="34" charset="0"/>
              <a:buChar char="•"/>
            </a:pPr>
            <a:r>
              <a:rPr lang="de-DE" sz="2000" dirty="0" smtClean="0">
                <a:latin typeface="EC Square Sans Pro" panose="020B0506040000020004"/>
              </a:rPr>
              <a:t>In Ö werden seit vielen Jahren gute Daten zum AB-Einsatz gesammelt</a:t>
            </a:r>
          </a:p>
          <a:p>
            <a:pPr marL="342900" indent="-342900">
              <a:spcAft>
                <a:spcPts val="600"/>
              </a:spcAft>
              <a:buFont typeface="Arial" panose="020B0604020202020204" pitchFamily="34" charset="0"/>
              <a:buChar char="•"/>
            </a:pPr>
            <a:r>
              <a:rPr lang="de-DE" sz="2000" dirty="0" smtClean="0">
                <a:latin typeface="EC Square Sans Pro" panose="020B0506040000020004"/>
              </a:rPr>
              <a:t>Es ist dringend notwendig, diese Daten auch zur </a:t>
            </a:r>
            <a:r>
              <a:rPr lang="de-DE" sz="2000" b="1" dirty="0" smtClean="0">
                <a:latin typeface="EC Square Sans Pro" panose="020B0506040000020004"/>
              </a:rPr>
              <a:t>Verbesserung, Reduktion bzw. Optimierung des AB-Einsatzes</a:t>
            </a:r>
            <a:r>
              <a:rPr lang="de-DE" sz="2000" dirty="0" smtClean="0">
                <a:latin typeface="EC Square Sans Pro" panose="020B0506040000020004"/>
              </a:rPr>
              <a:t> heranzuziehen</a:t>
            </a:r>
          </a:p>
          <a:p>
            <a:pPr marL="342900" indent="-342900">
              <a:spcAft>
                <a:spcPts val="600"/>
              </a:spcAft>
              <a:buFont typeface="Arial" panose="020B0604020202020204" pitchFamily="34" charset="0"/>
              <a:buChar char="•"/>
            </a:pPr>
            <a:r>
              <a:rPr lang="de-DE" sz="2000" dirty="0" smtClean="0">
                <a:latin typeface="EC Square Sans Pro" panose="020B0506040000020004"/>
              </a:rPr>
              <a:t>Dies soll durch Etablierung eines </a:t>
            </a:r>
            <a:r>
              <a:rPr lang="de-DE" sz="2000" b="1" dirty="0" smtClean="0">
                <a:latin typeface="EC Square Sans Pro" panose="020B0506040000020004"/>
              </a:rPr>
              <a:t>rechtl. festgeschriebenen Benchmark-Systems </a:t>
            </a:r>
            <a:r>
              <a:rPr lang="de-DE" sz="2000" dirty="0" smtClean="0">
                <a:latin typeface="EC Square Sans Pro" panose="020B0506040000020004"/>
              </a:rPr>
              <a:t>erfolgen (BM-Berichte für Schwein bereits etabliert, jedoch ohne Maßnahmen) </a:t>
            </a:r>
            <a:r>
              <a:rPr lang="de-DE" sz="2000" dirty="0" smtClean="0">
                <a:latin typeface="EC Square Sans Pro" panose="020B0506040000020004"/>
                <a:sym typeface="Wingdings" panose="05000000000000000000" pitchFamily="2" charset="2"/>
              </a:rPr>
              <a:t> </a:t>
            </a:r>
            <a:r>
              <a:rPr lang="de-DE" sz="2000" dirty="0" smtClean="0">
                <a:solidFill>
                  <a:schemeClr val="tx2"/>
                </a:solidFill>
                <a:latin typeface="EC Square Sans Pro" panose="020B0506040000020004"/>
                <a:sym typeface="Wingdings" panose="05000000000000000000" pitchFamily="2" charset="2"/>
              </a:rPr>
              <a:t>f</a:t>
            </a:r>
            <a:r>
              <a:rPr lang="de-DE" sz="2000" dirty="0" smtClean="0">
                <a:solidFill>
                  <a:schemeClr val="tx2"/>
                </a:solidFill>
                <a:latin typeface="EC Square Sans Pro" panose="020B0506040000020004"/>
              </a:rPr>
              <a:t>ür Pferde- und Kleintierhaltungen und -Tierärzt:innen derzeit </a:t>
            </a:r>
            <a:r>
              <a:rPr lang="de-DE" sz="2000" u="sng" dirty="0" smtClean="0">
                <a:solidFill>
                  <a:schemeClr val="tx2"/>
                </a:solidFill>
                <a:latin typeface="EC Square Sans Pro" panose="020B0506040000020004"/>
              </a:rPr>
              <a:t>nicht</a:t>
            </a:r>
            <a:r>
              <a:rPr lang="de-DE" sz="2000" dirty="0" smtClean="0">
                <a:solidFill>
                  <a:schemeClr val="tx2"/>
                </a:solidFill>
                <a:latin typeface="EC Square Sans Pro" panose="020B0506040000020004"/>
              </a:rPr>
              <a:t> vorgesehen</a:t>
            </a:r>
          </a:p>
          <a:p>
            <a:pPr marL="342900" indent="-342900">
              <a:spcAft>
                <a:spcPts val="600"/>
              </a:spcAft>
              <a:buFont typeface="Arial" panose="020B0604020202020204" pitchFamily="34" charset="0"/>
              <a:buChar char="•"/>
            </a:pPr>
            <a:r>
              <a:rPr lang="de-AT" sz="2000" dirty="0" smtClean="0">
                <a:latin typeface="EC Square Sans Pro" panose="020B0506040000020004"/>
              </a:rPr>
              <a:t>Im § 54 Abs. 3 wurde das Benchmarksystem genau definiert und festgeschrieben, dass mittels VO (</a:t>
            </a:r>
            <a:r>
              <a:rPr lang="de-AT" sz="2000" b="1" dirty="0" smtClean="0">
                <a:solidFill>
                  <a:schemeClr val="tx2"/>
                </a:solidFill>
                <a:latin typeface="EC Square Sans Pro" panose="020B0506040000020004"/>
              </a:rPr>
              <a:t>Vet-Antibiotika-Mengenströme-VO</a:t>
            </a:r>
            <a:r>
              <a:rPr lang="de-AT" sz="2000" dirty="0" smtClean="0">
                <a:latin typeface="EC Square Sans Pro" panose="020B0506040000020004"/>
              </a:rPr>
              <a:t>) </a:t>
            </a:r>
            <a:r>
              <a:rPr lang="de-AT" sz="2000" b="1" dirty="0" smtClean="0">
                <a:solidFill>
                  <a:schemeClr val="tx2"/>
                </a:solidFill>
                <a:latin typeface="EC Square Sans Pro" panose="020B0506040000020004"/>
              </a:rPr>
              <a:t>Ziele</a:t>
            </a:r>
            <a:r>
              <a:rPr lang="de-AT" sz="2000" dirty="0" smtClean="0">
                <a:latin typeface="EC Square Sans Pro" panose="020B0506040000020004"/>
              </a:rPr>
              <a:t> und </a:t>
            </a:r>
            <a:r>
              <a:rPr lang="de-AT" sz="2000" b="1" dirty="0" smtClean="0">
                <a:solidFill>
                  <a:schemeClr val="tx2"/>
                </a:solidFill>
                <a:latin typeface="EC Square Sans Pro" panose="020B0506040000020004"/>
              </a:rPr>
              <a:t>Schwellenwerte</a:t>
            </a:r>
            <a:r>
              <a:rPr lang="de-AT" sz="2000" dirty="0" smtClean="0">
                <a:latin typeface="EC Square Sans Pro" panose="020B0506040000020004"/>
              </a:rPr>
              <a:t> für das Benchmarksystem festgelegt werden. </a:t>
            </a:r>
          </a:p>
          <a:p>
            <a:pPr marL="342900" indent="-342900">
              <a:spcAft>
                <a:spcPts val="600"/>
              </a:spcAft>
              <a:buFont typeface="Arial" panose="020B0604020202020204" pitchFamily="34" charset="0"/>
              <a:buChar char="•"/>
            </a:pPr>
            <a:r>
              <a:rPr lang="de-AT" sz="2000" dirty="0" smtClean="0">
                <a:latin typeface="EC Square Sans Pro" panose="020B0506040000020004"/>
              </a:rPr>
              <a:t>Als Basis für den Schwellenwert soll ein 3-Jahres-Durchschnitt in Bezug auf die jeweilige Nutzungsart (z.B. Mastschwein, Legehenne...) herangezogen werden. </a:t>
            </a:r>
            <a:endParaRPr lang="de-AT" sz="2000" dirty="0">
              <a:latin typeface="EC Square Sans Pro" panose="020B0506040000020004"/>
            </a:endParaRPr>
          </a:p>
        </p:txBody>
      </p:sp>
    </p:spTree>
    <p:extLst>
      <p:ext uri="{BB962C8B-B14F-4D97-AF65-F5344CB8AC3E}">
        <p14:creationId xmlns:p14="http://schemas.microsoft.com/office/powerpoint/2010/main" val="75164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Anwendung von Tierarzneimitteln</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549434"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 54 Verantwortung Tierhalter / Tierarzt &amp; Programmteilnahme TGD Betriebe</a:t>
            </a:r>
            <a:endParaRPr lang="de-DE" sz="3200" b="1" dirty="0">
              <a:solidFill>
                <a:schemeClr val="bg1"/>
              </a:solidFill>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74082" y="2444750"/>
            <a:ext cx="11164711" cy="3477875"/>
          </a:xfrm>
          <a:prstGeom prst="rect">
            <a:avLst/>
          </a:prstGeom>
          <a:noFill/>
        </p:spPr>
        <p:txBody>
          <a:bodyPr wrap="square" lIns="91440" tIns="45720" rIns="91440" bIns="45720" anchor="t">
            <a:spAutoFit/>
          </a:bodyPr>
          <a:lstStyle>
            <a:defPPr>
              <a:defRPr kern="0"/>
            </a:defPPr>
          </a:lstStyle>
          <a:p>
            <a:pPr marL="342900" indent="-342900" algn="just">
              <a:buFont typeface="Arial" panose="020B0604020202020204" pitchFamily="34" charset="0"/>
              <a:buChar char="•"/>
            </a:pPr>
            <a:r>
              <a:rPr lang="de-AT" sz="2000" dirty="0" smtClean="0">
                <a:solidFill>
                  <a:schemeClr val="tx2"/>
                </a:solidFill>
                <a:latin typeface="EC Square Sans Pro"/>
                <a:ea typeface="+mn-ea"/>
                <a:cs typeface="Arial"/>
              </a:rPr>
              <a:t>Abs. 4 legt fest </a:t>
            </a:r>
            <a:r>
              <a:rPr lang="de-AT" sz="2000" b="1" dirty="0" smtClean="0">
                <a:solidFill>
                  <a:srgbClr val="FF0000"/>
                </a:solidFill>
                <a:latin typeface="EC Square Sans Pro"/>
                <a:ea typeface="+mn-ea"/>
                <a:cs typeface="Arial"/>
              </a:rPr>
              <a:t>Tierhalter und Tierarzt </a:t>
            </a:r>
            <a:r>
              <a:rPr lang="de-AT" sz="2000" dirty="0" smtClean="0">
                <a:solidFill>
                  <a:schemeClr val="tx2"/>
                </a:solidFill>
                <a:latin typeface="EC Square Sans Pro"/>
                <a:ea typeface="+mn-ea"/>
                <a:cs typeface="Arial"/>
              </a:rPr>
              <a:t>sind </a:t>
            </a:r>
            <a:r>
              <a:rPr lang="de-AT" sz="2000" u="sng" dirty="0" smtClean="0">
                <a:solidFill>
                  <a:schemeClr val="tx2"/>
                </a:solidFill>
                <a:latin typeface="EC Square Sans Pro"/>
                <a:ea typeface="+mn-ea"/>
                <a:cs typeface="Arial"/>
              </a:rPr>
              <a:t>verantwortlich um die Reduktionsziele zu erreichen! Umsetzung der Maßnahmen durch den Tierhalter und Tierarzt</a:t>
            </a:r>
            <a:r>
              <a:rPr lang="de-AT" sz="2000" dirty="0" smtClean="0">
                <a:solidFill>
                  <a:schemeClr val="tx2"/>
                </a:solidFill>
                <a:latin typeface="EC Square Sans Pro"/>
                <a:ea typeface="+mn-ea"/>
                <a:cs typeface="Arial"/>
              </a:rPr>
              <a:t>!  </a:t>
            </a:r>
          </a:p>
          <a:p>
            <a:pPr marL="342900" indent="-342900" algn="just">
              <a:buFont typeface="Arial" panose="020B0604020202020204" pitchFamily="34" charset="0"/>
              <a:buChar char="•"/>
            </a:pPr>
            <a:endParaRPr lang="de-AT" sz="2000" dirty="0" smtClean="0">
              <a:solidFill>
                <a:schemeClr val="tx2"/>
              </a:solidFill>
              <a:latin typeface="EC Square Sans Pro"/>
              <a:ea typeface="+mn-ea"/>
              <a:cs typeface="Arial"/>
            </a:endParaRPr>
          </a:p>
          <a:p>
            <a:pPr marL="342900" indent="-342900" algn="just">
              <a:buFont typeface="Arial" panose="020B0604020202020204" pitchFamily="34" charset="0"/>
              <a:buChar char="•"/>
            </a:pPr>
            <a:r>
              <a:rPr lang="de-AT" sz="2000" dirty="0" smtClean="0">
                <a:solidFill>
                  <a:schemeClr val="tx2"/>
                </a:solidFill>
                <a:latin typeface="EC Square Sans Pro"/>
                <a:ea typeface="+mn-ea"/>
                <a:cs typeface="Arial"/>
              </a:rPr>
              <a:t>Die Maßnahmen sind </a:t>
            </a:r>
            <a:r>
              <a:rPr lang="de-AT" sz="2000" b="1" dirty="0" smtClean="0">
                <a:solidFill>
                  <a:schemeClr val="tx2"/>
                </a:solidFill>
                <a:latin typeface="EC Square Sans Pro"/>
                <a:ea typeface="+mn-ea"/>
                <a:cs typeface="Arial"/>
              </a:rPr>
              <a:t>von der Landeshauptfrau/vom Landeshauptmann mit Bescheid</a:t>
            </a:r>
            <a:r>
              <a:rPr lang="de-AT" sz="2000" dirty="0" smtClean="0">
                <a:solidFill>
                  <a:schemeClr val="tx2"/>
                </a:solidFill>
                <a:latin typeface="EC Square Sans Pro"/>
                <a:ea typeface="+mn-ea"/>
                <a:cs typeface="Arial"/>
              </a:rPr>
              <a:t>, gegebenenfalls unter einer gleichzeitig zu setzenden angemessenen Frist und unter Ausspruch der notwendigen Bedingungen oder Auflagen, anzuordnen. Diesen ist von der Tierhalterin/dem Tierhalter bzw. der Tierärztin/dem Tierarzt nachzukommen. </a:t>
            </a:r>
          </a:p>
          <a:p>
            <a:pPr marL="342900" indent="-342900" algn="just">
              <a:buFont typeface="Arial" panose="020B0604020202020204" pitchFamily="34" charset="0"/>
              <a:buChar char="•"/>
            </a:pPr>
            <a:endParaRPr lang="de-AT" sz="2000" dirty="0" smtClean="0">
              <a:solidFill>
                <a:schemeClr val="tx2"/>
              </a:solidFill>
              <a:latin typeface="EC Square Sans Pro"/>
              <a:ea typeface="+mn-ea"/>
              <a:cs typeface="Arial"/>
            </a:endParaRPr>
          </a:p>
          <a:p>
            <a:pPr marL="342900" indent="-342900" algn="just">
              <a:buFont typeface="Arial" panose="020B0604020202020204" pitchFamily="34" charset="0"/>
              <a:buChar char="•"/>
            </a:pPr>
            <a:r>
              <a:rPr lang="de-AT" sz="2000" b="1" u="sng" dirty="0" smtClean="0">
                <a:solidFill>
                  <a:schemeClr val="tx2"/>
                </a:solidFill>
                <a:latin typeface="EC Square Sans Pro"/>
                <a:ea typeface="+mn-ea"/>
                <a:cs typeface="Arial"/>
              </a:rPr>
              <a:t>Bei TGD-Teilnehmerinnen/TGD-Teilnehmern, die an einem entsprechenden bundesweiten Tiergesundheitsprogramm, anerkannt durch das BMSGPK, teilnehmen</a:t>
            </a:r>
            <a:r>
              <a:rPr lang="de-AT" sz="2000" dirty="0" smtClean="0">
                <a:solidFill>
                  <a:schemeClr val="tx2"/>
                </a:solidFill>
                <a:latin typeface="EC Square Sans Pro"/>
                <a:ea typeface="+mn-ea"/>
                <a:cs typeface="Arial"/>
              </a:rPr>
              <a:t>, ist die </a:t>
            </a:r>
            <a:r>
              <a:rPr lang="de-AT" sz="2000" b="1" dirty="0" smtClean="0">
                <a:solidFill>
                  <a:schemeClr val="tx2"/>
                </a:solidFill>
                <a:latin typeface="EC Square Sans Pro"/>
                <a:ea typeface="+mn-ea"/>
                <a:cs typeface="Arial"/>
              </a:rPr>
              <a:t>Setzung von Maßnahmen und deren Kontrolle dem jeweiligen TGD übertragen</a:t>
            </a:r>
          </a:p>
        </p:txBody>
      </p:sp>
    </p:spTree>
    <p:extLst>
      <p:ext uri="{BB962C8B-B14F-4D97-AF65-F5344CB8AC3E}">
        <p14:creationId xmlns:p14="http://schemas.microsoft.com/office/powerpoint/2010/main" val="197866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Anwendung von Tierarzneimitteln</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Maßnahmen bei der Überschreitung des SW (§ 54 Abs. 4)</a:t>
            </a:r>
            <a:endParaRPr lang="de-DE" sz="3200" b="1" dirty="0">
              <a:solidFill>
                <a:schemeClr val="bg1"/>
              </a:solidFill>
              <a:latin typeface="EC Square Sans Pro"/>
              <a:ea typeface="+mn-ea"/>
              <a:cs typeface="Arial"/>
            </a:endParaRPr>
          </a:p>
        </p:txBody>
      </p:sp>
      <p:sp>
        <p:nvSpPr>
          <p:cNvPr id="7" name="Textplatzhalter 2"/>
          <p:cNvSpPr txBox="1">
            <a:spLocks/>
          </p:cNvSpPr>
          <p:nvPr/>
        </p:nvSpPr>
        <p:spPr>
          <a:xfrm>
            <a:off x="418563" y="1990300"/>
            <a:ext cx="10097036" cy="449238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Aft>
                <a:spcPts val="1200"/>
              </a:spcAft>
              <a:buFont typeface="+mj-lt"/>
              <a:buAutoNum type="arabicPeriod"/>
            </a:pPr>
            <a:r>
              <a:rPr lang="de-AT" dirty="0" smtClean="0">
                <a:solidFill>
                  <a:schemeClr val="tx2"/>
                </a:solidFill>
                <a:latin typeface="EC Square Sans Pro" panose="020B0506040000020004"/>
              </a:rPr>
              <a:t>ein </a:t>
            </a:r>
            <a:r>
              <a:rPr lang="de-AT" b="1" dirty="0" smtClean="0">
                <a:solidFill>
                  <a:schemeClr val="tx2"/>
                </a:solidFill>
                <a:latin typeface="EC Square Sans Pro" panose="020B0506040000020004"/>
              </a:rPr>
              <a:t>verpflichtendes Beratungsgespräch mit der jeweiligen dem jeweiligen Betreuungstierarzt </a:t>
            </a:r>
            <a:r>
              <a:rPr lang="de-AT" dirty="0" smtClean="0">
                <a:solidFill>
                  <a:schemeClr val="tx2"/>
                </a:solidFill>
                <a:latin typeface="EC Square Sans Pro" panose="020B0506040000020004"/>
              </a:rPr>
              <a:t>anhand eines standardisierten und veröffentlichten Protokolls;</a:t>
            </a:r>
          </a:p>
          <a:p>
            <a:pPr marL="342900" indent="-342900">
              <a:spcAft>
                <a:spcPts val="1200"/>
              </a:spcAft>
              <a:buFont typeface="+mj-lt"/>
              <a:buAutoNum type="arabicPeriod"/>
            </a:pPr>
            <a:r>
              <a:rPr lang="de-AT" dirty="0" smtClean="0">
                <a:solidFill>
                  <a:schemeClr val="tx2"/>
                </a:solidFill>
                <a:latin typeface="EC Square Sans Pro" panose="020B0506040000020004"/>
              </a:rPr>
              <a:t>ein </a:t>
            </a:r>
            <a:r>
              <a:rPr lang="de-AT" b="1" dirty="0" smtClean="0">
                <a:solidFill>
                  <a:schemeClr val="tx2"/>
                </a:solidFill>
                <a:latin typeface="EC Square Sans Pro" panose="020B0506040000020004"/>
              </a:rPr>
              <a:t>Maßnahmenplan mit Frist für die Umsetzung von Verbesserungsmaßnahmen</a:t>
            </a:r>
            <a:r>
              <a:rPr lang="de-AT" dirty="0" smtClean="0">
                <a:solidFill>
                  <a:schemeClr val="tx2"/>
                </a:solidFill>
                <a:latin typeface="EC Square Sans Pro" panose="020B0506040000020004"/>
              </a:rPr>
              <a:t>;</a:t>
            </a:r>
          </a:p>
          <a:p>
            <a:pPr marL="342900" indent="-342900">
              <a:spcAft>
                <a:spcPts val="1200"/>
              </a:spcAft>
              <a:buFont typeface="+mj-lt"/>
              <a:buAutoNum type="arabicPeriod"/>
            </a:pPr>
            <a:r>
              <a:rPr lang="de-AT" dirty="0" smtClean="0">
                <a:solidFill>
                  <a:schemeClr val="tx2"/>
                </a:solidFill>
                <a:latin typeface="EC Square Sans Pro" panose="020B0506040000020004"/>
              </a:rPr>
              <a:t> Absolvierung einer </a:t>
            </a:r>
            <a:r>
              <a:rPr lang="de-AT" b="1" dirty="0" smtClean="0">
                <a:solidFill>
                  <a:schemeClr val="tx2"/>
                </a:solidFill>
                <a:latin typeface="EC Square Sans Pro" panose="020B0506040000020004"/>
              </a:rPr>
              <a:t>verpflichtenden Schulung </a:t>
            </a:r>
            <a:r>
              <a:rPr lang="de-AT" dirty="0" smtClean="0">
                <a:solidFill>
                  <a:schemeClr val="tx2"/>
                </a:solidFill>
                <a:latin typeface="EC Square Sans Pro" panose="020B0506040000020004"/>
              </a:rPr>
              <a:t>der Tierhalterin/des Tierhalters bzw. der</a:t>
            </a:r>
            <a:br>
              <a:rPr lang="de-AT" dirty="0" smtClean="0">
                <a:solidFill>
                  <a:schemeClr val="tx2"/>
                </a:solidFill>
                <a:latin typeface="EC Square Sans Pro" panose="020B0506040000020004"/>
              </a:rPr>
            </a:br>
            <a:r>
              <a:rPr lang="de-AT" dirty="0" smtClean="0">
                <a:solidFill>
                  <a:schemeClr val="tx2"/>
                </a:solidFill>
                <a:latin typeface="EC Square Sans Pro" panose="020B0506040000020004"/>
              </a:rPr>
              <a:t>Tierärztin/des Tierarztes </a:t>
            </a:r>
          </a:p>
          <a:p>
            <a:pPr marL="342900" indent="-342900">
              <a:spcAft>
                <a:spcPts val="1200"/>
              </a:spcAft>
              <a:buFont typeface="+mj-lt"/>
              <a:buAutoNum type="arabicPeriod"/>
            </a:pPr>
            <a:r>
              <a:rPr lang="de-AT" dirty="0" smtClean="0">
                <a:solidFill>
                  <a:schemeClr val="tx2"/>
                </a:solidFill>
                <a:latin typeface="EC Square Sans Pro" panose="020B0506040000020004"/>
              </a:rPr>
              <a:t>ein </a:t>
            </a:r>
            <a:r>
              <a:rPr lang="de-AT" b="1" dirty="0" smtClean="0">
                <a:solidFill>
                  <a:schemeClr val="tx2"/>
                </a:solidFill>
                <a:latin typeface="EC Square Sans Pro" panose="020B0506040000020004"/>
              </a:rPr>
              <a:t>kostenpflichtiger Betriebsbesuch und Beratung durch unabhängige Expertinnen/Experten</a:t>
            </a:r>
            <a:r>
              <a:rPr lang="de-AT" dirty="0" smtClean="0">
                <a:solidFill>
                  <a:schemeClr val="tx2"/>
                </a:solidFill>
                <a:latin typeface="EC Square Sans Pro" panose="020B0506040000020004"/>
              </a:rPr>
              <a:t>;</a:t>
            </a:r>
          </a:p>
          <a:p>
            <a:pPr marL="342900" indent="-342900">
              <a:spcAft>
                <a:spcPts val="1200"/>
              </a:spcAft>
              <a:buFont typeface="+mj-lt"/>
              <a:buAutoNum type="arabicPeriod"/>
            </a:pPr>
            <a:r>
              <a:rPr lang="de-AT" dirty="0" smtClean="0">
                <a:solidFill>
                  <a:schemeClr val="tx2"/>
                </a:solidFill>
                <a:latin typeface="EC Square Sans Pro" panose="020B0506040000020004"/>
              </a:rPr>
              <a:t>kann trotz Durchführung von gemäß Z 1 bis 4 angeordneten Maßnahmen eine Überschreitung</a:t>
            </a:r>
            <a:br>
              <a:rPr lang="de-AT" dirty="0" smtClean="0">
                <a:solidFill>
                  <a:schemeClr val="tx2"/>
                </a:solidFill>
                <a:latin typeface="EC Square Sans Pro" panose="020B0506040000020004"/>
              </a:rPr>
            </a:br>
            <a:r>
              <a:rPr lang="de-AT" dirty="0" smtClean="0">
                <a:solidFill>
                  <a:schemeClr val="tx2"/>
                </a:solidFill>
                <a:latin typeface="EC Square Sans Pro" panose="020B0506040000020004"/>
              </a:rPr>
              <a:t>nicht beseitigt oder vermieden werden, ein </a:t>
            </a:r>
            <a:r>
              <a:rPr lang="de-AT" b="1" dirty="0" smtClean="0">
                <a:solidFill>
                  <a:schemeClr val="tx2"/>
                </a:solidFill>
                <a:latin typeface="EC Square Sans Pro" panose="020B0506040000020004"/>
              </a:rPr>
              <a:t>Betriebsbesuch durch die zuständige Behörde unter</a:t>
            </a:r>
            <a:br>
              <a:rPr lang="de-AT" b="1" dirty="0" smtClean="0">
                <a:solidFill>
                  <a:schemeClr val="tx2"/>
                </a:solidFill>
                <a:latin typeface="EC Square Sans Pro" panose="020B0506040000020004"/>
              </a:rPr>
            </a:br>
            <a:r>
              <a:rPr lang="de-AT" b="1" dirty="0" smtClean="0">
                <a:solidFill>
                  <a:schemeClr val="tx2"/>
                </a:solidFill>
                <a:latin typeface="EC Square Sans Pro" panose="020B0506040000020004"/>
              </a:rPr>
              <a:t>möglicher Zuhilfenahme von unabhängigen Expertinnen/Experten</a:t>
            </a:r>
          </a:p>
          <a:p>
            <a:pPr marL="342900" indent="-342900">
              <a:spcAft>
                <a:spcPts val="1200"/>
              </a:spcAft>
              <a:buFont typeface="+mj-lt"/>
              <a:buAutoNum type="arabicPeriod"/>
            </a:pPr>
            <a:r>
              <a:rPr lang="de-AT" dirty="0" smtClean="0">
                <a:solidFill>
                  <a:schemeClr val="tx2"/>
                </a:solidFill>
                <a:latin typeface="EC Square Sans Pro" panose="020B0506040000020004"/>
              </a:rPr>
              <a:t>kann trotz Durchführung von gemäß Z 1 bis 5 angeordneten Maßnahmen eine Überschreitung</a:t>
            </a:r>
            <a:br>
              <a:rPr lang="de-AT" dirty="0" smtClean="0">
                <a:solidFill>
                  <a:schemeClr val="tx2"/>
                </a:solidFill>
                <a:latin typeface="EC Square Sans Pro" panose="020B0506040000020004"/>
              </a:rPr>
            </a:br>
            <a:r>
              <a:rPr lang="de-AT" dirty="0" smtClean="0">
                <a:solidFill>
                  <a:schemeClr val="tx2"/>
                </a:solidFill>
                <a:latin typeface="EC Square Sans Pro" panose="020B0506040000020004"/>
              </a:rPr>
              <a:t>nicht beseitigt oder vermieden werden, eine </a:t>
            </a:r>
            <a:r>
              <a:rPr lang="de-AT" b="1" dirty="0" smtClean="0">
                <a:solidFill>
                  <a:schemeClr val="tx2"/>
                </a:solidFill>
                <a:latin typeface="EC Square Sans Pro" panose="020B0506040000020004"/>
              </a:rPr>
              <a:t>Reduktion des Tierbestandes bzw. der Bestandsdichte</a:t>
            </a:r>
            <a:endParaRPr lang="en-GB" b="1" dirty="0">
              <a:solidFill>
                <a:schemeClr val="tx2"/>
              </a:solidFill>
              <a:latin typeface="EC Square Sans Pro" panose="020B0506040000020004"/>
            </a:endParaRPr>
          </a:p>
        </p:txBody>
      </p:sp>
      <p:sp>
        <p:nvSpPr>
          <p:cNvPr id="8" name="Rechteck 7"/>
          <p:cNvSpPr/>
          <p:nvPr/>
        </p:nvSpPr>
        <p:spPr>
          <a:xfrm>
            <a:off x="457200" y="1990634"/>
            <a:ext cx="10820399" cy="2511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p:cNvSpPr txBox="1"/>
          <p:nvPr/>
        </p:nvSpPr>
        <p:spPr>
          <a:xfrm>
            <a:off x="10172699" y="2815505"/>
            <a:ext cx="876301" cy="430887"/>
          </a:xfrm>
          <a:prstGeom prst="rect">
            <a:avLst/>
          </a:prstGeom>
          <a:noFill/>
          <a:ln>
            <a:solidFill>
              <a:schemeClr val="tx1"/>
            </a:solidFill>
          </a:ln>
        </p:spPr>
        <p:txBody>
          <a:bodyPr wrap="square" rtlCol="0">
            <a:spAutoFit/>
          </a:bodyPr>
          <a:lstStyle/>
          <a:p>
            <a:r>
              <a:rPr lang="de-AT" sz="2200" dirty="0" smtClean="0">
                <a:solidFill>
                  <a:srgbClr val="FF0000"/>
                </a:solidFill>
                <a:latin typeface="EC Square Sans Pro" panose="020B0506040000020004"/>
              </a:rPr>
              <a:t>TGD</a:t>
            </a:r>
            <a:endParaRPr lang="de-AT" sz="2200" dirty="0">
              <a:solidFill>
                <a:srgbClr val="FF0000"/>
              </a:solidFill>
              <a:latin typeface="EC Square Sans Pro" panose="020B0506040000020004"/>
            </a:endParaRPr>
          </a:p>
        </p:txBody>
      </p:sp>
    </p:spTree>
    <p:extLst>
      <p:ext uri="{BB962C8B-B14F-4D97-AF65-F5344CB8AC3E}">
        <p14:creationId xmlns:p14="http://schemas.microsoft.com/office/powerpoint/2010/main" val="358124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Anwendung von Tierarzneimitteln</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Beispielgrafik Benchmark</a:t>
            </a:r>
            <a:endParaRPr lang="de-DE" sz="3200" b="1" dirty="0">
              <a:solidFill>
                <a:schemeClr val="bg1"/>
              </a:solidFill>
              <a:latin typeface="EC Square Sans Pro"/>
              <a:ea typeface="+mn-ea"/>
              <a:cs typeface="Arial"/>
            </a:endParaRPr>
          </a:p>
        </p:txBody>
      </p:sp>
      <p:pic>
        <p:nvPicPr>
          <p:cNvPr id="7" name="Grafik 6"/>
          <p:cNvPicPr>
            <a:picLocks noChangeAspect="1"/>
          </p:cNvPicPr>
          <p:nvPr/>
        </p:nvPicPr>
        <p:blipFill>
          <a:blip r:embed="rId3"/>
          <a:stretch>
            <a:fillRect/>
          </a:stretch>
        </p:blipFill>
        <p:spPr>
          <a:xfrm>
            <a:off x="1234767" y="1870185"/>
            <a:ext cx="7536180" cy="4555632"/>
          </a:xfrm>
          <a:prstGeom prst="rect">
            <a:avLst/>
          </a:prstGeom>
        </p:spPr>
      </p:pic>
      <p:sp>
        <p:nvSpPr>
          <p:cNvPr id="8" name="Textfeld 7"/>
          <p:cNvSpPr txBox="1"/>
          <p:nvPr/>
        </p:nvSpPr>
        <p:spPr>
          <a:xfrm>
            <a:off x="762000" y="6332220"/>
            <a:ext cx="6553200" cy="246221"/>
          </a:xfrm>
          <a:prstGeom prst="rect">
            <a:avLst/>
          </a:prstGeom>
          <a:noFill/>
        </p:spPr>
        <p:txBody>
          <a:bodyPr wrap="square" rtlCol="0">
            <a:spAutoFit/>
          </a:bodyPr>
          <a:lstStyle/>
          <a:p>
            <a:r>
              <a:rPr lang="de-DE" sz="1000" dirty="0"/>
              <a:t>Quelle: </a:t>
            </a:r>
            <a:r>
              <a:rPr lang="de-DE" sz="1000" dirty="0">
                <a:hlinkClick r:id="rId4"/>
              </a:rPr>
              <a:t>https://</a:t>
            </a:r>
            <a:r>
              <a:rPr lang="de-DE" sz="1000" dirty="0" smtClean="0">
                <a:hlinkClick r:id="rId4"/>
              </a:rPr>
              <a:t>www.ages.at/tier/tierarzneimittel-hormone/antibiotika-vertriebsmengen-in-der-veterinaermedizin</a:t>
            </a:r>
            <a:r>
              <a:rPr lang="de-DE" sz="1000" dirty="0" smtClean="0"/>
              <a:t> </a:t>
            </a:r>
            <a:endParaRPr lang="de-AT" sz="1000" dirty="0"/>
          </a:p>
        </p:txBody>
      </p:sp>
    </p:spTree>
    <p:extLst>
      <p:ext uri="{BB962C8B-B14F-4D97-AF65-F5344CB8AC3E}">
        <p14:creationId xmlns:p14="http://schemas.microsoft.com/office/powerpoint/2010/main" val="338876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AB-Einsatz – Antibiogramm</a:t>
            </a:r>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 61 Anwendung von Antibiotika</a:t>
            </a:r>
            <a:endParaRPr lang="de-DE" sz="3200" b="1" dirty="0">
              <a:solidFill>
                <a:schemeClr val="bg1"/>
              </a:solidFill>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513644" y="1911350"/>
            <a:ext cx="11164711" cy="4401205"/>
          </a:xfrm>
          <a:prstGeom prst="rect">
            <a:avLst/>
          </a:prstGeom>
          <a:noFill/>
        </p:spPr>
        <p:txBody>
          <a:bodyPr wrap="square" lIns="91440" tIns="45720" rIns="91440" bIns="45720" anchor="t">
            <a:spAutoFit/>
          </a:bodyPr>
          <a:lstStyle>
            <a:defPPr>
              <a:defRPr kern="0"/>
            </a:defPPr>
          </a:lstStyle>
          <a:p>
            <a:pPr marL="0" indent="0">
              <a:buNone/>
            </a:pPr>
            <a:r>
              <a:rPr lang="de-DE" sz="2000" dirty="0" smtClean="0">
                <a:solidFill>
                  <a:schemeClr val="tx2"/>
                </a:solidFill>
                <a:latin typeface="EC Square Sans Pro" panose="020B0506040000020004"/>
              </a:rPr>
              <a:t>Einerseits Durchführung von EU-Recht:</a:t>
            </a:r>
          </a:p>
          <a:p>
            <a:pPr lvl="1"/>
            <a:endParaRPr lang="de-DE" sz="2000" dirty="0" smtClean="0">
              <a:solidFill>
                <a:schemeClr val="tx2"/>
              </a:solidFill>
              <a:latin typeface="EC Square Sans Pro" panose="020B0506040000020004"/>
            </a:endParaRPr>
          </a:p>
          <a:p>
            <a:pPr marL="342900" lvl="1" indent="-342900">
              <a:buFont typeface="Arial" panose="020B0604020202020204" pitchFamily="34" charset="0"/>
              <a:buChar char="•"/>
            </a:pPr>
            <a:r>
              <a:rPr lang="de-DE" sz="2000" dirty="0" smtClean="0">
                <a:solidFill>
                  <a:schemeClr val="tx2"/>
                </a:solidFill>
                <a:latin typeface="EC Square Sans Pro" panose="020B0506040000020004"/>
              </a:rPr>
              <a:t>Regelungen für Prophylaxe, Metaphylaxe</a:t>
            </a:r>
          </a:p>
          <a:p>
            <a:pPr lvl="1"/>
            <a:endParaRPr lang="de-AT" sz="2000" dirty="0" smtClean="0">
              <a:solidFill>
                <a:schemeClr val="tx2"/>
              </a:solidFill>
              <a:latin typeface="EC Square Sans Pro" panose="020B0506040000020004"/>
            </a:endParaRPr>
          </a:p>
          <a:p>
            <a:pPr marL="342900" lvl="1" indent="-342900">
              <a:buFont typeface="Arial" panose="020B0604020202020204" pitchFamily="34" charset="0"/>
              <a:buChar char="•"/>
            </a:pPr>
            <a:r>
              <a:rPr lang="de-AT" sz="2000" dirty="0" smtClean="0">
                <a:solidFill>
                  <a:schemeClr val="tx2"/>
                </a:solidFill>
                <a:latin typeface="EC Square Sans Pro" panose="020B0506040000020004"/>
              </a:rPr>
              <a:t>Verbot des routinemäßigen Einsatzes von AB zur Kaschierung mangelhafter Hygiene, unzulänglicher Haltungsbedingungen oder Pflege oder eine unzureichende Betriebsführung, um das Wachstum zu fördern oder den Ertrag zu erhöhen. </a:t>
            </a:r>
          </a:p>
          <a:p>
            <a:pPr marL="342900" lvl="1" indent="-342900">
              <a:buFont typeface="Arial" panose="020B0604020202020204" pitchFamily="34" charset="0"/>
              <a:buChar char="•"/>
            </a:pPr>
            <a:endParaRPr lang="de-AT" sz="2000" dirty="0">
              <a:latin typeface="EC Square Sans Pro" panose="020B0506040000020004"/>
            </a:endParaRPr>
          </a:p>
          <a:p>
            <a:pPr lvl="1"/>
            <a:r>
              <a:rPr lang="de-DE" sz="2000" dirty="0" smtClean="0">
                <a:solidFill>
                  <a:schemeClr val="tx2"/>
                </a:solidFill>
                <a:latin typeface="EC Square Sans Pro" panose="020B0506040000020004"/>
              </a:rPr>
              <a:t>Andererseits </a:t>
            </a:r>
            <a:r>
              <a:rPr lang="de-DE" sz="2000" b="1" dirty="0" smtClean="0">
                <a:solidFill>
                  <a:schemeClr val="tx2"/>
                </a:solidFill>
                <a:latin typeface="EC Square Sans Pro" panose="020B0506040000020004"/>
              </a:rPr>
              <a:t>klare Vorgaben</a:t>
            </a:r>
            <a:r>
              <a:rPr lang="de-DE" sz="2000" dirty="0" smtClean="0">
                <a:solidFill>
                  <a:schemeClr val="tx2"/>
                </a:solidFill>
                <a:latin typeface="EC Square Sans Pro" panose="020B0506040000020004"/>
              </a:rPr>
              <a:t>, wann im </a:t>
            </a:r>
            <a:r>
              <a:rPr lang="de-DE" sz="2000" b="1" dirty="0" smtClean="0">
                <a:solidFill>
                  <a:schemeClr val="tx2"/>
                </a:solidFill>
                <a:latin typeface="EC Square Sans Pro" panose="020B0506040000020004"/>
              </a:rPr>
              <a:t>Rahmen der </a:t>
            </a:r>
            <a:r>
              <a:rPr lang="de-DE" sz="2000" b="1" u="sng" dirty="0" smtClean="0">
                <a:solidFill>
                  <a:srgbClr val="FF0000"/>
                </a:solidFill>
                <a:latin typeface="EC Square Sans Pro" panose="020B0506040000020004"/>
              </a:rPr>
              <a:t>Diagnosestellung</a:t>
            </a:r>
            <a:r>
              <a:rPr lang="de-DE" sz="2000" b="1" dirty="0" smtClean="0">
                <a:solidFill>
                  <a:schemeClr val="tx2"/>
                </a:solidFill>
                <a:latin typeface="EC Square Sans Pro" panose="020B0506040000020004"/>
              </a:rPr>
              <a:t> durch die Tierärztin / den Tierarzt </a:t>
            </a:r>
            <a:r>
              <a:rPr lang="de-DE" sz="2000" dirty="0" smtClean="0">
                <a:solidFill>
                  <a:schemeClr val="tx2"/>
                </a:solidFill>
                <a:latin typeface="EC Square Sans Pro" panose="020B0506040000020004"/>
              </a:rPr>
              <a:t>ein </a:t>
            </a:r>
            <a:r>
              <a:rPr lang="de-AT" sz="2000" b="1" dirty="0" smtClean="0">
                <a:solidFill>
                  <a:srgbClr val="FF0000"/>
                </a:solidFill>
                <a:latin typeface="EC Square Sans Pro" panose="020B0506040000020004"/>
              </a:rPr>
              <a:t>Erregernachweis und eine Empfindlichkeitsprüfung (Antibiogramm) </a:t>
            </a:r>
            <a:r>
              <a:rPr lang="de-DE" sz="2000" dirty="0" smtClean="0">
                <a:solidFill>
                  <a:srgbClr val="FF0000"/>
                </a:solidFill>
                <a:latin typeface="EC Square Sans Pro" panose="020B0506040000020004"/>
              </a:rPr>
              <a:t> </a:t>
            </a:r>
            <a:r>
              <a:rPr lang="de-DE" sz="2000" dirty="0" smtClean="0">
                <a:solidFill>
                  <a:schemeClr val="tx2"/>
                </a:solidFill>
                <a:latin typeface="EC Square Sans Pro" panose="020B0506040000020004"/>
              </a:rPr>
              <a:t>zu erstellen ist </a:t>
            </a:r>
            <a:r>
              <a:rPr lang="de-DE" sz="2000" b="1" dirty="0" smtClean="0">
                <a:solidFill>
                  <a:schemeClr val="tx2"/>
                </a:solidFill>
                <a:latin typeface="EC Square Sans Pro" panose="020B0506040000020004"/>
                <a:sym typeface="Wingdings" panose="05000000000000000000" pitchFamily="2" charset="2"/>
              </a:rPr>
              <a:t> gilt für </a:t>
            </a:r>
            <a:r>
              <a:rPr lang="de-DE" sz="2000" b="1" u="sng" dirty="0" smtClean="0">
                <a:solidFill>
                  <a:srgbClr val="FF0000"/>
                </a:solidFill>
                <a:latin typeface="EC Square Sans Pro" panose="020B0506040000020004"/>
                <a:sym typeface="Wingdings" panose="05000000000000000000" pitchFamily="2" charset="2"/>
              </a:rPr>
              <a:t>alle</a:t>
            </a:r>
            <a:r>
              <a:rPr lang="de-DE" sz="2000" b="1" dirty="0" smtClean="0">
                <a:solidFill>
                  <a:schemeClr val="tx2"/>
                </a:solidFill>
                <a:latin typeface="EC Square Sans Pro" panose="020B0506040000020004"/>
                <a:sym typeface="Wingdings" panose="05000000000000000000" pitchFamily="2" charset="2"/>
              </a:rPr>
              <a:t> </a:t>
            </a:r>
            <a:r>
              <a:rPr lang="de-DE" sz="2000" b="1" dirty="0" smtClean="0">
                <a:solidFill>
                  <a:schemeClr val="tx2"/>
                </a:solidFill>
                <a:latin typeface="EC Square Sans Pro" panose="020B0506040000020004"/>
                <a:sym typeface="Wingdings" panose="05000000000000000000" pitchFamily="2" charset="2"/>
              </a:rPr>
              <a:t>Tierarten</a:t>
            </a:r>
            <a:br>
              <a:rPr lang="de-DE" sz="2000" b="1" dirty="0" smtClean="0">
                <a:solidFill>
                  <a:schemeClr val="tx2"/>
                </a:solidFill>
                <a:latin typeface="EC Square Sans Pro" panose="020B0506040000020004"/>
                <a:sym typeface="Wingdings" panose="05000000000000000000" pitchFamily="2" charset="2"/>
              </a:rPr>
            </a:br>
            <a:endParaRPr lang="de-DE" sz="2000" b="1" dirty="0" smtClean="0">
              <a:solidFill>
                <a:schemeClr val="tx2"/>
              </a:solidFill>
              <a:latin typeface="EC Square Sans Pro" panose="020B0506040000020004"/>
              <a:sym typeface="Wingdings" panose="05000000000000000000" pitchFamily="2" charset="2"/>
            </a:endParaRPr>
          </a:p>
          <a:p>
            <a:pPr marL="252000" lvl="1" indent="0">
              <a:buNone/>
            </a:pPr>
            <a:r>
              <a:rPr lang="de-DE" sz="2000" b="1" dirty="0" smtClean="0">
                <a:solidFill>
                  <a:schemeClr val="tx2"/>
                </a:solidFill>
                <a:latin typeface="EC Square Sans Pro" panose="020B0506040000020004"/>
                <a:sym typeface="Wingdings" panose="05000000000000000000" pitchFamily="2" charset="2"/>
              </a:rPr>
              <a:t> siehe auch </a:t>
            </a:r>
            <a:r>
              <a:rPr lang="de-DE" sz="2000" b="1" dirty="0" smtClean="0">
                <a:solidFill>
                  <a:schemeClr val="tx2"/>
                </a:solidFill>
                <a:latin typeface="EC Square Sans Pro" panose="020B0506040000020004"/>
                <a:sym typeface="Wingdings" panose="05000000000000000000" pitchFamily="2" charset="2"/>
                <a:hlinkClick r:id="rId3"/>
              </a:rPr>
              <a:t>Antibiotikaleitlinien</a:t>
            </a:r>
            <a:r>
              <a:rPr lang="de-DE" sz="2000" b="1" dirty="0" smtClean="0">
                <a:solidFill>
                  <a:schemeClr val="tx2"/>
                </a:solidFill>
                <a:latin typeface="EC Square Sans Pro" panose="020B0506040000020004"/>
                <a:sym typeface="Wingdings" panose="05000000000000000000" pitchFamily="2" charset="2"/>
              </a:rPr>
              <a:t> </a:t>
            </a:r>
            <a:r>
              <a:rPr lang="de-DE" sz="2000" dirty="0" smtClean="0">
                <a:solidFill>
                  <a:schemeClr val="tx2"/>
                </a:solidFill>
                <a:latin typeface="EC Square Sans Pro" panose="020B0506040000020004"/>
                <a:sym typeface="Wingdings" panose="05000000000000000000" pitchFamily="2" charset="2"/>
              </a:rPr>
              <a:t>(</a:t>
            </a:r>
            <a:r>
              <a:rPr lang="de-AT" sz="2000" dirty="0" smtClean="0">
                <a:solidFill>
                  <a:schemeClr val="tx2"/>
                </a:solidFill>
                <a:latin typeface="EC Square Sans Pro" panose="020B0506040000020004"/>
                <a:hlinkClick r:id="rId3"/>
              </a:rPr>
              <a:t>RIS - AVN_20240228_AVN_2024_2_2 - Amtliche Veterinärnachrichten (AVN) ab 15.09.2004 (bka.gv.at)</a:t>
            </a:r>
            <a:r>
              <a:rPr lang="de-AT" sz="2000" dirty="0" smtClean="0">
                <a:solidFill>
                  <a:schemeClr val="tx2"/>
                </a:solidFill>
                <a:latin typeface="EC Square Sans Pro" panose="020B0506040000020004"/>
              </a:rPr>
              <a:t>)</a:t>
            </a:r>
            <a:endParaRPr lang="de-AT" sz="2000" b="1" dirty="0">
              <a:solidFill>
                <a:schemeClr val="tx2"/>
              </a:solidFill>
              <a:latin typeface="EC Square Sans Pro" panose="020B0506040000020004"/>
            </a:endParaRPr>
          </a:p>
        </p:txBody>
      </p:sp>
    </p:spTree>
    <p:extLst>
      <p:ext uri="{BB962C8B-B14F-4D97-AF65-F5344CB8AC3E}">
        <p14:creationId xmlns:p14="http://schemas.microsoft.com/office/powerpoint/2010/main" val="3567123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AB-Einsatz – Antibiogramm</a:t>
            </a:r>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 61 Anwendung von Antibiotika - Key Facts</a:t>
            </a:r>
            <a:endParaRPr lang="de-DE" sz="3200" b="1" dirty="0">
              <a:solidFill>
                <a:schemeClr val="bg1"/>
              </a:solidFill>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83433" y="1987550"/>
            <a:ext cx="11164711" cy="4262705"/>
          </a:xfrm>
          <a:prstGeom prst="rect">
            <a:avLst/>
          </a:prstGeom>
          <a:noFill/>
        </p:spPr>
        <p:txBody>
          <a:bodyPr wrap="square" lIns="91440" tIns="45720" rIns="91440" bIns="45720" anchor="t">
            <a:spAutoFit/>
          </a:bodyPr>
          <a:lstStyle>
            <a:defPPr>
              <a:defRPr kern="0"/>
            </a:defPPr>
          </a:lstStyle>
          <a:p>
            <a:pPr marL="342900" indent="-342900">
              <a:spcAft>
                <a:spcPts val="600"/>
              </a:spcAft>
              <a:buFont typeface="Arial" panose="020B0604020202020204" pitchFamily="34" charset="0"/>
              <a:buChar char="•"/>
            </a:pPr>
            <a:r>
              <a:rPr lang="de-DE" sz="2000" dirty="0" smtClean="0">
                <a:solidFill>
                  <a:schemeClr val="tx2"/>
                </a:solidFill>
                <a:latin typeface="EC Square Sans Pro" panose="020B0506040000020004"/>
              </a:rPr>
              <a:t>Klar ist, dass Tierärztin/Tierarzt für den Einsatz von Antibiotika aufgrund der Ausbildung und des Wissens verantwortlich ist</a:t>
            </a:r>
          </a:p>
          <a:p>
            <a:pPr marL="342900" indent="-342900">
              <a:spcAft>
                <a:spcPts val="600"/>
              </a:spcAft>
              <a:buFont typeface="Arial" panose="020B0604020202020204" pitchFamily="34" charset="0"/>
              <a:buChar char="•"/>
            </a:pPr>
            <a:r>
              <a:rPr lang="de-DE" sz="2000" dirty="0" smtClean="0">
                <a:solidFill>
                  <a:schemeClr val="tx2"/>
                </a:solidFill>
                <a:latin typeface="EC Square Sans Pro" panose="020B0506040000020004"/>
              </a:rPr>
              <a:t>Gemäß TAMG § 54 (2): </a:t>
            </a:r>
            <a:r>
              <a:rPr lang="de-AT" sz="2000" dirty="0" smtClean="0">
                <a:solidFill>
                  <a:schemeClr val="tx2"/>
                </a:solidFill>
                <a:latin typeface="EC Square Sans Pro" panose="020B0506040000020004"/>
              </a:rPr>
              <a:t>Die </a:t>
            </a:r>
            <a:r>
              <a:rPr lang="de-AT" sz="2000" b="1" dirty="0" smtClean="0">
                <a:solidFill>
                  <a:schemeClr val="tx2"/>
                </a:solidFill>
                <a:latin typeface="EC Square Sans Pro" panose="020B0506040000020004"/>
              </a:rPr>
              <a:t>Tierärztin bzw. der Tierarzt </a:t>
            </a:r>
            <a:r>
              <a:rPr lang="de-AT" sz="2000" dirty="0" smtClean="0">
                <a:solidFill>
                  <a:schemeClr val="tx2"/>
                </a:solidFill>
                <a:latin typeface="EC Square Sans Pro" panose="020B0506040000020004"/>
              </a:rPr>
              <a:t>muss entsprechend Art. 105 Abs. 2 der Verordnung (EU) 2019/6 </a:t>
            </a:r>
            <a:r>
              <a:rPr lang="de-AT" sz="2000" b="1" dirty="0" smtClean="0">
                <a:solidFill>
                  <a:schemeClr val="tx2"/>
                </a:solidFill>
                <a:latin typeface="EC Square Sans Pro" panose="020B0506040000020004"/>
              </a:rPr>
              <a:t>in der Lage sein</a:t>
            </a:r>
            <a:r>
              <a:rPr lang="de-AT" sz="2000" dirty="0" smtClean="0">
                <a:solidFill>
                  <a:schemeClr val="tx2"/>
                </a:solidFill>
                <a:latin typeface="EC Square Sans Pro" panose="020B0506040000020004"/>
              </a:rPr>
              <a:t>, die </a:t>
            </a:r>
            <a:r>
              <a:rPr lang="de-AT" sz="2000" b="1" dirty="0" smtClean="0">
                <a:solidFill>
                  <a:schemeClr val="tx2"/>
                </a:solidFill>
                <a:latin typeface="EC Square Sans Pro" panose="020B0506040000020004"/>
              </a:rPr>
              <a:t>tierärztliche Verschreibung von antimikrobiell wirksamen Tierarzneimitteln oder antimikrobiell wirksamen Arzneimitteln</a:t>
            </a:r>
            <a:r>
              <a:rPr lang="de-AT" sz="2000" dirty="0" smtClean="0">
                <a:solidFill>
                  <a:schemeClr val="tx2"/>
                </a:solidFill>
                <a:latin typeface="EC Square Sans Pro" panose="020B0506040000020004"/>
              </a:rPr>
              <a:t>, insbesondere für Meta- und Prophylaxe, </a:t>
            </a:r>
            <a:r>
              <a:rPr lang="de-AT" sz="2000" b="1" dirty="0" smtClean="0">
                <a:solidFill>
                  <a:schemeClr val="tx2"/>
                </a:solidFill>
                <a:latin typeface="EC Square Sans Pro" panose="020B0506040000020004"/>
              </a:rPr>
              <a:t>zu rechtfertigen</a:t>
            </a:r>
            <a:r>
              <a:rPr lang="de-AT" sz="2000" dirty="0" smtClean="0">
                <a:solidFill>
                  <a:schemeClr val="tx2"/>
                </a:solidFill>
                <a:latin typeface="EC Square Sans Pro" panose="020B0506040000020004"/>
              </a:rPr>
              <a:t>.</a:t>
            </a:r>
          </a:p>
          <a:p>
            <a:pPr marL="342900" indent="-342900">
              <a:spcAft>
                <a:spcPts val="600"/>
              </a:spcAft>
              <a:buFont typeface="Arial" panose="020B0604020202020204" pitchFamily="34" charset="0"/>
              <a:buChar char="•"/>
            </a:pPr>
            <a:r>
              <a:rPr lang="de-DE" sz="2000" dirty="0" smtClean="0">
                <a:solidFill>
                  <a:schemeClr val="tx2"/>
                </a:solidFill>
                <a:latin typeface="EC Square Sans Pro" panose="020B0506040000020004"/>
              </a:rPr>
              <a:t>Schlüsselwort ist die </a:t>
            </a:r>
            <a:r>
              <a:rPr lang="de-DE" sz="2000" b="1" dirty="0" smtClean="0">
                <a:solidFill>
                  <a:srgbClr val="FF0000"/>
                </a:solidFill>
                <a:latin typeface="EC Square Sans Pro" panose="020B0506040000020004"/>
              </a:rPr>
              <a:t>DIAGNOSE</a:t>
            </a:r>
            <a:r>
              <a:rPr lang="de-DE" sz="2000" b="1" dirty="0" smtClean="0">
                <a:solidFill>
                  <a:schemeClr val="tx2"/>
                </a:solidFill>
                <a:latin typeface="EC Square Sans Pro" panose="020B0506040000020004"/>
              </a:rPr>
              <a:t> – fällt im Rahmen der Diagnose die Entscheidung auf die Anwendung/Abgabe eines Antibiotikums, so sind unter gewissen Umständen weitere Vorgaben einzuhalten </a:t>
            </a:r>
            <a:r>
              <a:rPr lang="de-DE" sz="2000" b="1" dirty="0" smtClean="0">
                <a:solidFill>
                  <a:schemeClr val="tx2"/>
                </a:solidFill>
                <a:latin typeface="EC Square Sans Pro" panose="020B0506040000020004"/>
                <a:sym typeface="Wingdings" panose="05000000000000000000" pitchFamily="2" charset="2"/>
              </a:rPr>
              <a:t> Erregernachweis und Empfindlichkeitsprüfung</a:t>
            </a:r>
            <a:r>
              <a:rPr lang="de-DE" sz="2000" b="1" dirty="0" smtClean="0">
                <a:solidFill>
                  <a:schemeClr val="tx2"/>
                </a:solidFill>
                <a:latin typeface="EC Square Sans Pro" panose="020B0506040000020004"/>
              </a:rPr>
              <a:t>!</a:t>
            </a:r>
          </a:p>
          <a:p>
            <a:pPr>
              <a:spcAft>
                <a:spcPts val="600"/>
              </a:spcAft>
            </a:pPr>
            <a:endParaRPr lang="de-DE" sz="2200" b="1" dirty="0" smtClean="0">
              <a:latin typeface="EC Square Sans Pro" panose="020B0506040000020004"/>
            </a:endParaRPr>
          </a:p>
          <a:p>
            <a:pPr marL="342900" indent="-342900">
              <a:spcAft>
                <a:spcPts val="600"/>
              </a:spcAft>
              <a:buFont typeface="Arial" panose="020B0604020202020204" pitchFamily="34" charset="0"/>
              <a:buChar char="•"/>
            </a:pPr>
            <a:r>
              <a:rPr lang="de-DE" sz="2000" b="1" dirty="0" smtClean="0">
                <a:solidFill>
                  <a:schemeClr val="tx2"/>
                </a:solidFill>
                <a:latin typeface="EC Square Sans Pro" panose="020B0506040000020004"/>
              </a:rPr>
              <a:t>Es können weiterhin </a:t>
            </a:r>
            <a:r>
              <a:rPr lang="de-DE" sz="2000" b="1" u="sng" dirty="0" smtClean="0">
                <a:solidFill>
                  <a:schemeClr val="tx2"/>
                </a:solidFill>
                <a:latin typeface="EC Square Sans Pro" panose="020B0506040000020004"/>
              </a:rPr>
              <a:t>alle</a:t>
            </a:r>
            <a:r>
              <a:rPr lang="de-DE" sz="2000" b="1" dirty="0" smtClean="0">
                <a:solidFill>
                  <a:schemeClr val="tx2"/>
                </a:solidFill>
                <a:latin typeface="EC Square Sans Pro" panose="020B0506040000020004"/>
              </a:rPr>
              <a:t> zugelassenen AB eingesetzt werden!</a:t>
            </a:r>
          </a:p>
          <a:p>
            <a:pPr lvl="6">
              <a:spcAft>
                <a:spcPts val="600"/>
              </a:spcAft>
            </a:pPr>
            <a:r>
              <a:rPr lang="de-DE" sz="2000" dirty="0" smtClean="0">
                <a:solidFill>
                  <a:schemeClr val="tx2"/>
                </a:solidFill>
                <a:latin typeface="EC Square Sans Pro" panose="020B0506040000020004"/>
              </a:rPr>
              <a:t>	Ausnahme: wenn NUR für den Menschen erlaubt (EU-VO)</a:t>
            </a:r>
            <a:endParaRPr lang="de-AT" sz="2000" dirty="0">
              <a:solidFill>
                <a:schemeClr val="tx2"/>
              </a:solidFill>
              <a:latin typeface="EC Square Sans Pro" panose="020B0506040000020004"/>
            </a:endParaRPr>
          </a:p>
        </p:txBody>
      </p:sp>
    </p:spTree>
    <p:extLst>
      <p:ext uri="{BB962C8B-B14F-4D97-AF65-F5344CB8AC3E}">
        <p14:creationId xmlns:p14="http://schemas.microsoft.com/office/powerpoint/2010/main" val="114973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AT" dirty="0">
                <a:latin typeface="EC Square Sans Pro"/>
                <a:cs typeface="Arial"/>
              </a:rPr>
              <a:t>AB-Einsatz – Antibiogramm</a:t>
            </a:r>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de-AT" sz="3200" b="1" dirty="0" smtClean="0">
                <a:solidFill>
                  <a:schemeClr val="bg1"/>
                </a:solidFill>
                <a:latin typeface="EC Square Sans Pro"/>
                <a:ea typeface="+mn-ea"/>
                <a:cs typeface="Arial"/>
              </a:rPr>
              <a:t>§ 61 Diagnosestellung </a:t>
            </a:r>
            <a:r>
              <a:rPr lang="de-AT" sz="3200" b="1" dirty="0" err="1" smtClean="0">
                <a:solidFill>
                  <a:schemeClr val="bg1"/>
                </a:solidFill>
                <a:latin typeface="EC Square Sans Pro"/>
                <a:ea typeface="+mn-ea"/>
                <a:cs typeface="Arial"/>
              </a:rPr>
              <a:t>Tierärzt:in</a:t>
            </a:r>
            <a:r>
              <a:rPr lang="de-AT" sz="3200" b="1" dirty="0" smtClean="0">
                <a:solidFill>
                  <a:schemeClr val="bg1"/>
                </a:solidFill>
                <a:latin typeface="EC Square Sans Pro"/>
                <a:ea typeface="+mn-ea"/>
                <a:cs typeface="Arial"/>
              </a:rPr>
              <a:t> &amp; Ausnahmen</a:t>
            </a:r>
            <a:endParaRPr lang="de-DE" sz="3200" b="1" dirty="0">
              <a:solidFill>
                <a:schemeClr val="bg1"/>
              </a:solidFill>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65290" y="1772360"/>
            <a:ext cx="11164711" cy="5078313"/>
          </a:xfrm>
          <a:prstGeom prst="rect">
            <a:avLst/>
          </a:prstGeom>
          <a:noFill/>
        </p:spPr>
        <p:txBody>
          <a:bodyPr wrap="square" lIns="91440" tIns="45720" rIns="91440" bIns="45720" anchor="t">
            <a:spAutoFit/>
          </a:bodyPr>
          <a:lstStyle>
            <a:defPPr>
              <a:defRPr kern="0"/>
            </a:defPPr>
          </a:lstStyle>
          <a:p>
            <a:pPr marL="0" indent="0">
              <a:buNone/>
            </a:pPr>
            <a:r>
              <a:rPr lang="de-AT" b="1" dirty="0" smtClean="0">
                <a:solidFill>
                  <a:srgbClr val="FF0000"/>
                </a:solidFill>
                <a:latin typeface="EC Square Sans Pro" panose="020B0506040000020004"/>
              </a:rPr>
              <a:t>Erregernachweis und eine Empfindlichkeitsprüfung </a:t>
            </a:r>
            <a:r>
              <a:rPr lang="de-AT" dirty="0" smtClean="0">
                <a:solidFill>
                  <a:schemeClr val="tx2"/>
                </a:solidFill>
                <a:latin typeface="EC Square Sans Pro" panose="020B0506040000020004"/>
              </a:rPr>
              <a:t>(Antibiogramm) zu erstellen, wenn:</a:t>
            </a:r>
          </a:p>
          <a:p>
            <a:pPr marL="0" indent="0">
              <a:buNone/>
            </a:pPr>
            <a:endParaRPr lang="de-AT" dirty="0" smtClean="0">
              <a:latin typeface="EC Square Sans Pro" panose="020B0506040000020004"/>
            </a:endParaRPr>
          </a:p>
          <a:p>
            <a:pPr marL="342900" indent="-342900">
              <a:buFont typeface="Wingdings" panose="05000000000000000000" pitchFamily="2" charset="2"/>
              <a:buChar char="è"/>
            </a:pPr>
            <a:r>
              <a:rPr lang="de-AT" dirty="0" smtClean="0">
                <a:solidFill>
                  <a:schemeClr val="tx2"/>
                </a:solidFill>
                <a:latin typeface="EC Square Sans Pro" panose="020B0506040000020004"/>
              </a:rPr>
              <a:t>der Einsatz von </a:t>
            </a:r>
            <a:r>
              <a:rPr lang="de-AT" b="1" dirty="0" err="1" smtClean="0">
                <a:solidFill>
                  <a:schemeClr val="tx2"/>
                </a:solidFill>
                <a:latin typeface="EC Square Sans Pro" panose="020B0506040000020004"/>
              </a:rPr>
              <a:t>Cephalosporinen</a:t>
            </a:r>
            <a:r>
              <a:rPr lang="de-AT" b="1" dirty="0" smtClean="0">
                <a:solidFill>
                  <a:schemeClr val="tx2"/>
                </a:solidFill>
                <a:latin typeface="EC Square Sans Pro" panose="020B0506040000020004"/>
              </a:rPr>
              <a:t> der dritten oder vierten Generation </a:t>
            </a:r>
            <a:r>
              <a:rPr lang="de-AT" dirty="0" smtClean="0">
                <a:solidFill>
                  <a:schemeClr val="tx2"/>
                </a:solidFill>
                <a:latin typeface="EC Square Sans Pro" panose="020B0506040000020004"/>
              </a:rPr>
              <a:t>oder </a:t>
            </a:r>
            <a:r>
              <a:rPr lang="de-AT" b="1" dirty="0" smtClean="0">
                <a:solidFill>
                  <a:schemeClr val="tx2"/>
                </a:solidFill>
                <a:latin typeface="EC Square Sans Pro" panose="020B0506040000020004"/>
              </a:rPr>
              <a:t>Fluorchinolonen</a:t>
            </a:r>
            <a:r>
              <a:rPr lang="de-AT" dirty="0" smtClean="0">
                <a:solidFill>
                  <a:schemeClr val="tx2"/>
                </a:solidFill>
                <a:latin typeface="EC Square Sans Pro" panose="020B0506040000020004"/>
              </a:rPr>
              <a:t> als Mittel der Wahl indiziert sein könnte, oder der </a:t>
            </a:r>
            <a:r>
              <a:rPr lang="de-AT" b="1" dirty="0" smtClean="0">
                <a:solidFill>
                  <a:schemeClr val="tx2"/>
                </a:solidFill>
                <a:latin typeface="EC Square Sans Pro" panose="020B0506040000020004"/>
              </a:rPr>
              <a:t>kombinierte Einsatz </a:t>
            </a:r>
            <a:r>
              <a:rPr lang="de-AT" dirty="0" smtClean="0">
                <a:solidFill>
                  <a:schemeClr val="tx2"/>
                </a:solidFill>
                <a:latin typeface="EC Square Sans Pro" panose="020B0506040000020004"/>
              </a:rPr>
              <a:t>von antimikrobiell wirksamen Tierarzneimitteln bzw. antimikrobiell wirksamen Arzneimitteln, welche nicht als Kombinationspräparate zugelassen sind, indiziert ist, oder die </a:t>
            </a:r>
            <a:r>
              <a:rPr lang="de-AT" b="1" dirty="0" smtClean="0">
                <a:solidFill>
                  <a:schemeClr val="tx2"/>
                </a:solidFill>
                <a:latin typeface="EC Square Sans Pro" panose="020B0506040000020004"/>
              </a:rPr>
              <a:t>Anwendung eines nicht für Tiere zugelassenen antimikrobiell wirksamen Arzneimittels</a:t>
            </a:r>
            <a:r>
              <a:rPr lang="de-AT" dirty="0" smtClean="0">
                <a:solidFill>
                  <a:schemeClr val="tx2"/>
                </a:solidFill>
                <a:latin typeface="EC Square Sans Pro" panose="020B0506040000020004"/>
              </a:rPr>
              <a:t>, welches </a:t>
            </a:r>
            <a:r>
              <a:rPr lang="de-AT" b="1" dirty="0" smtClean="0">
                <a:solidFill>
                  <a:schemeClr val="tx2"/>
                </a:solidFill>
                <a:latin typeface="EC Square Sans Pro" panose="020B0506040000020004"/>
              </a:rPr>
              <a:t>systemisch</a:t>
            </a:r>
            <a:r>
              <a:rPr lang="de-AT" dirty="0" smtClean="0">
                <a:solidFill>
                  <a:schemeClr val="tx2"/>
                </a:solidFill>
                <a:latin typeface="EC Square Sans Pro" panose="020B0506040000020004"/>
              </a:rPr>
              <a:t> wirkt, als Mittel der Wahl indiziert ist (z.B. Human-AB-Augensalbe kann ohne Antibiogramm angewendet werden).</a:t>
            </a:r>
          </a:p>
          <a:p>
            <a:pPr marL="342900" indent="-342900">
              <a:buFont typeface="Wingdings" panose="05000000000000000000" pitchFamily="2" charset="2"/>
              <a:buChar char="è"/>
            </a:pPr>
            <a:endParaRPr lang="de-AT" dirty="0">
              <a:solidFill>
                <a:schemeClr val="tx2"/>
              </a:solidFill>
              <a:latin typeface="EC Square Sans Pro" panose="020B0506040000020004"/>
            </a:endParaRPr>
          </a:p>
          <a:p>
            <a:pPr marL="342900" indent="-342900">
              <a:buFont typeface="Wingdings" panose="05000000000000000000" pitchFamily="2" charset="2"/>
              <a:buChar char="è"/>
            </a:pPr>
            <a:r>
              <a:rPr lang="de-AT" dirty="0" smtClean="0">
                <a:solidFill>
                  <a:schemeClr val="tx2"/>
                </a:solidFill>
                <a:latin typeface="EC Square Sans Pro" panose="020B0506040000020004"/>
              </a:rPr>
              <a:t>Jedenfalls ist ein Antibiogramm zu erstellen, wenn:</a:t>
            </a:r>
          </a:p>
          <a:p>
            <a:r>
              <a:rPr lang="de-AT" dirty="0" smtClean="0">
                <a:solidFill>
                  <a:schemeClr val="tx2"/>
                </a:solidFill>
                <a:latin typeface="EC Square Sans Pro" panose="020B0506040000020004"/>
              </a:rPr>
              <a:t>	Bei </a:t>
            </a:r>
            <a:r>
              <a:rPr lang="de-AT" b="1" dirty="0" smtClean="0">
                <a:solidFill>
                  <a:schemeClr val="tx2"/>
                </a:solidFill>
                <a:latin typeface="EC Square Sans Pro" panose="020B0506040000020004"/>
              </a:rPr>
              <a:t>AB-Wechsel</a:t>
            </a:r>
            <a:r>
              <a:rPr lang="de-AT" dirty="0" smtClean="0">
                <a:solidFill>
                  <a:schemeClr val="tx2"/>
                </a:solidFill>
                <a:latin typeface="EC Square Sans Pro" panose="020B0506040000020004"/>
              </a:rPr>
              <a:t> oder bei </a:t>
            </a:r>
            <a:r>
              <a:rPr lang="de-AT" b="1" dirty="0" smtClean="0">
                <a:solidFill>
                  <a:schemeClr val="tx2"/>
                </a:solidFill>
                <a:latin typeface="EC Square Sans Pro" panose="020B0506040000020004"/>
              </a:rPr>
              <a:t>wiederholtem</a:t>
            </a:r>
            <a:r>
              <a:rPr lang="de-AT" dirty="0" smtClean="0">
                <a:solidFill>
                  <a:schemeClr val="tx2"/>
                </a:solidFill>
                <a:latin typeface="EC Square Sans Pro" panose="020B0506040000020004"/>
              </a:rPr>
              <a:t> oder </a:t>
            </a:r>
            <a:r>
              <a:rPr lang="de-AT" b="1" dirty="0" smtClean="0">
                <a:solidFill>
                  <a:schemeClr val="tx2"/>
                </a:solidFill>
                <a:latin typeface="EC Square Sans Pro" panose="020B0506040000020004"/>
              </a:rPr>
              <a:t>längerfristigem</a:t>
            </a:r>
            <a:r>
              <a:rPr lang="de-AT" dirty="0" smtClean="0">
                <a:solidFill>
                  <a:schemeClr val="tx2"/>
                </a:solidFill>
                <a:latin typeface="EC Square Sans Pro" panose="020B0506040000020004"/>
              </a:rPr>
              <a:t> </a:t>
            </a:r>
            <a:r>
              <a:rPr lang="de-AT" b="1" dirty="0" smtClean="0">
                <a:solidFill>
                  <a:schemeClr val="tx2"/>
                </a:solidFill>
                <a:latin typeface="EC Square Sans Pro" panose="020B0506040000020004"/>
              </a:rPr>
              <a:t>Einsatz</a:t>
            </a:r>
            <a:r>
              <a:rPr lang="de-AT" dirty="0" smtClean="0">
                <a:solidFill>
                  <a:schemeClr val="tx2"/>
                </a:solidFill>
                <a:latin typeface="EC Square Sans Pro" panose="020B0506040000020004"/>
              </a:rPr>
              <a:t> von AB in einer </a:t>
            </a:r>
            <a:r>
              <a:rPr lang="de-AT" dirty="0" smtClean="0">
                <a:solidFill>
                  <a:schemeClr val="tx2"/>
                </a:solidFill>
                <a:latin typeface="EC Square Sans Pro" panose="020B0506040000020004"/>
              </a:rPr>
              <a:t>	epidemiologischen </a:t>
            </a:r>
            <a:r>
              <a:rPr lang="de-AT" dirty="0" smtClean="0">
                <a:solidFill>
                  <a:schemeClr val="tx2"/>
                </a:solidFill>
                <a:latin typeface="EC Square Sans Pro" panose="020B0506040000020004"/>
              </a:rPr>
              <a:t>Einheit.</a:t>
            </a:r>
          </a:p>
          <a:p>
            <a:endParaRPr lang="de-AT" dirty="0">
              <a:latin typeface="EC Square Sans Pro" panose="020B0506040000020004"/>
            </a:endParaRPr>
          </a:p>
          <a:p>
            <a:r>
              <a:rPr lang="de-AT" dirty="0" smtClean="0">
                <a:solidFill>
                  <a:srgbClr val="FF0000"/>
                </a:solidFill>
                <a:latin typeface="EC Square Sans Pro" panose="020B0506040000020004"/>
              </a:rPr>
              <a:t>Ausnahmen: </a:t>
            </a:r>
          </a:p>
          <a:p>
            <a:pPr marL="342900" indent="-342900">
              <a:buFont typeface="Wingdings" panose="05000000000000000000" pitchFamily="2" charset="2"/>
              <a:buChar char="è"/>
            </a:pPr>
            <a:r>
              <a:rPr lang="de-AT" dirty="0" smtClean="0">
                <a:solidFill>
                  <a:schemeClr val="tx2"/>
                </a:solidFill>
                <a:latin typeface="EC Square Sans Pro" panose="020B0506040000020004"/>
                <a:sym typeface="Wingdings" panose="05000000000000000000" pitchFamily="2" charset="2"/>
              </a:rPr>
              <a:t>Probennahme Gefahr für Tier oder vorhergehende Behandlung oder Erreger nicht kultiviert werden kann oder keine Methode zur Verfügung steht…</a:t>
            </a:r>
          </a:p>
          <a:p>
            <a:pPr marL="342900" indent="-342900">
              <a:buFont typeface="Wingdings" panose="05000000000000000000" pitchFamily="2" charset="2"/>
              <a:buChar char="è"/>
            </a:pPr>
            <a:endParaRPr lang="de-AT" dirty="0" smtClean="0">
              <a:latin typeface="EC Square Sans Pro" panose="020B0506040000020004"/>
              <a:sym typeface="Wingdings" panose="05000000000000000000" pitchFamily="2" charset="2"/>
            </a:endParaRPr>
          </a:p>
          <a:p>
            <a:r>
              <a:rPr lang="de-AT" dirty="0" smtClean="0">
                <a:solidFill>
                  <a:srgbClr val="FF0000"/>
                </a:solidFill>
                <a:latin typeface="EC Square Sans Pro" panose="020B0506040000020004"/>
                <a:sym typeface="Wingdings" panose="05000000000000000000" pitchFamily="2" charset="2"/>
              </a:rPr>
              <a:t>Bei akuter Erkrankung darf immer mit der AB-Behandlung begonnen werden!</a:t>
            </a:r>
            <a:endParaRPr lang="de-AT" dirty="0" smtClean="0">
              <a:solidFill>
                <a:srgbClr val="FF0000"/>
              </a:solidFill>
              <a:latin typeface="EC Square Sans Pro" panose="020B0506040000020004"/>
            </a:endParaRPr>
          </a:p>
        </p:txBody>
      </p:sp>
    </p:spTree>
    <p:extLst>
      <p:ext uri="{BB962C8B-B14F-4D97-AF65-F5344CB8AC3E}">
        <p14:creationId xmlns:p14="http://schemas.microsoft.com/office/powerpoint/2010/main" val="375640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de-DE" sz="2400" b="0" i="0" u="none" strike="noStrike" cap="none" normalizeH="0" baseline="0" noProof="0">
                <a:ln>
                  <a:noFill/>
                </a:ln>
                <a:effectLst/>
                <a:uLnTx/>
                <a:uFillTx/>
                <a:latin typeface="EC Square Sans Pro" panose="020B0506040000020004" pitchFamily="34" charset="0"/>
              </a:rPr>
              <a:t>EU-Rechtsrahmen für Tierarzneimittel/Arzneifuttermittel</a:t>
            </a: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Verordnung (EU) 2019/6 über Tierarzneimittel</a:t>
            </a:r>
            <a:r>
              <a:rPr kumimoji="0" lang="de-DE" sz="1800" b="1" i="0" u="none" strike="noStrike" cap="none" normalizeH="0" baseline="0" noProof="0">
                <a:ln>
                  <a:noFill/>
                </a:ln>
                <a:solidFill>
                  <a:srgbClr val="FFFFFF"/>
                </a:solidFill>
                <a:effectLst/>
                <a:uLnTx/>
                <a:uFillTx/>
                <a:latin typeface="Calibri"/>
                <a:ea typeface="+mn-ea"/>
                <a:cs typeface="+mn-cs"/>
              </a:rPr>
              <a:t/>
            </a:r>
            <a:br>
              <a:rPr kumimoji="0" lang="de-DE" sz="1800" b="1" i="0" u="none" strike="noStrike" cap="none" normalizeH="0" baseline="0" noProof="0">
                <a:ln>
                  <a:noFill/>
                </a:ln>
                <a:solidFill>
                  <a:srgbClr val="FFFFFF"/>
                </a:solidFill>
                <a:effectLst/>
                <a:uLnTx/>
                <a:uFillTx/>
                <a:latin typeface="Calibri"/>
                <a:ea typeface="+mn-ea"/>
                <a:cs typeface="+mn-cs"/>
              </a:rPr>
            </a:br>
            <a:r>
              <a:rPr kumimoji="0" lang="de-DE"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Verordnung (EU) 2019/4 über Arzneifuttermittel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70104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743200" y="5880623"/>
            <a:ext cx="7233781" cy="523220"/>
          </a:xfrm>
          <a:prstGeom prst="rect">
            <a:avLst/>
          </a:prstGeom>
          <a:noFill/>
        </p:spPr>
        <p:txBody>
          <a:bodyPr wrap="square" rtlCol="0">
            <a:spAutoFit/>
          </a:bodyPr>
          <a:lstStyle/>
          <a:p>
            <a:r>
              <a:rPr lang="de-DE" sz="2800" dirty="0">
                <a:solidFill>
                  <a:schemeClr val="bg1"/>
                </a:solidFill>
                <a:latin typeface="EC Square Sans Pro" panose="020B0506040000020004"/>
              </a:rPr>
              <a:t> + Durchführungs- und</a:t>
            </a:r>
            <a:r>
              <a:rPr lang="pl-PL" sz="2800" dirty="0">
                <a:solidFill>
                  <a:schemeClr val="bg1"/>
                </a:solidFill>
                <a:latin typeface="EC Square Sans Pro" panose="020B0506040000020004"/>
              </a:rPr>
              <a:t> </a:t>
            </a:r>
            <a:r>
              <a:rPr lang="de-DE" sz="2800" dirty="0">
                <a:solidFill>
                  <a:schemeClr val="bg1"/>
                </a:solidFill>
                <a:latin typeface="EC Square Sans Pro" panose="020B0506040000020004"/>
              </a:rPr>
              <a:t>Delegationsrechtsakte</a:t>
            </a: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ument with text on it&#10;&#10;Description automatically generated">
            <a:extLst>
              <a:ext uri="{FF2B5EF4-FFF2-40B4-BE49-F238E27FC236}">
                <a16:creationId xmlns:a16="http://schemas.microsoft.com/office/drawing/2014/main" id="{28C753EA-139F-CAAF-0865-0DA02358D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168911"/>
            <a:ext cx="5791200" cy="3552439"/>
          </a:xfrm>
          <a:prstGeom prst="rect">
            <a:avLst/>
          </a:prstGeom>
        </p:spPr>
      </p:pic>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de-DE" sz="1800" i="1">
                <a:latin typeface="EC Square Sans Pro" panose="020B0506040000020004" pitchFamily="34" charset="0"/>
              </a:rPr>
              <a:t>Durchführungsverordnung (EU) 2022/1255 der Kommission</a:t>
            </a: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49"/>
            <a:ext cx="12192000" cy="693003"/>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3293386"/>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de-DE" sz="2000">
                <a:latin typeface="EC Square Sans Pro"/>
              </a:rPr>
              <a:t>Die in dieser Verordnung aufgeführten antimikrobiellen Mittel und Gruppen von antimikrobiellen Mitteln </a:t>
            </a:r>
            <a:r>
              <a:rPr lang="de-DE" sz="2000" b="1">
                <a:solidFill>
                  <a:srgbClr val="024B9C"/>
                </a:solidFill>
                <a:latin typeface="EC Square Sans Pro"/>
              </a:rPr>
              <a:t>dürfen unter keinen Umständen</a:t>
            </a:r>
            <a:r>
              <a:rPr lang="de-DE" sz="2000">
                <a:solidFill>
                  <a:srgbClr val="024B9C"/>
                </a:solidFill>
                <a:latin typeface="EC Square Sans Pro"/>
              </a:rPr>
              <a:t> bei Tieren verwendet werden.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de-DE" sz="2000" b="0" i="0" u="none" strike="noStrike" cap="none" normalizeH="0" baseline="0" noProof="0">
                <a:ln>
                  <a:noFill/>
                </a:ln>
                <a:effectLst/>
                <a:uLnTx/>
                <a:uFillTx/>
                <a:latin typeface="EC Square Sans Pro" panose="020B0506040000020004" pitchFamily="34" charset="0"/>
                <a:ea typeface="+mn-ea"/>
                <a:cs typeface="+mn-cs"/>
              </a:rPr>
              <a:t>Diese Liste wird unter Berücksichtigung neuer wissenschaftlicher Erkenntnisse oder neuer Informationen </a:t>
            </a:r>
            <a:r>
              <a:rPr kumimoji="0" lang="de-DE" sz="2000" b="0" i="0" u="none" strike="noStrike" cap="none" normalizeH="0" baseline="0" noProof="0">
                <a:ln>
                  <a:noFill/>
                </a:ln>
                <a:solidFill>
                  <a:srgbClr val="024B9C"/>
                </a:solidFill>
                <a:effectLst/>
                <a:uLnTx/>
                <a:uFillTx/>
                <a:latin typeface="EC Square Sans Pro" panose="020B0506040000020004" pitchFamily="34" charset="0"/>
                <a:ea typeface="+mn-ea"/>
                <a:cs typeface="+mn-cs"/>
              </a:rPr>
              <a:t>laufend überprüft</a:t>
            </a:r>
          </a:p>
        </p:txBody>
      </p:sp>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noProof="0">
                <a:ln>
                  <a:noFill/>
                </a:ln>
                <a:solidFill>
                  <a:srgbClr val="FFFFFF"/>
                </a:solidFill>
                <a:effectLst/>
                <a:uLnTx/>
                <a:uFillTx/>
                <a:latin typeface="EC Square Sans Pro" panose="020B0506040000020004" pitchFamily="34" charset="0"/>
              </a:rPr>
              <a:t>„Reserveliste“</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BESTIMMTE ANTIMIKROBIELLE MITTEL DÜRFEN NICHT FÜR DIE BEHANDLUNG VON TIEREN VERWENDET WERDEN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381000" y="1454150"/>
            <a:ext cx="11658600"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b="1" dirty="0">
                <a:solidFill>
                  <a:srgbClr val="FFFFFF"/>
                </a:solidFill>
                <a:latin typeface="EC Square Sans Pro" panose="020B0506040000020004" pitchFamily="34" charset="0"/>
                <a:ea typeface="+mn-ea"/>
                <a:cs typeface="Arial" panose="020B0604020202020204" pitchFamily="34" charset="0"/>
              </a:rPr>
              <a:t>Die Reserveliste für Menschen: antimikrobielle Mittel, die für die Behandlung bestimmter Infektionen beim Menschen reserviert sind</a:t>
            </a: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2667000" cy="369332"/>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noProof="0" dirty="0">
                <a:ln>
                  <a:noFill/>
                </a:ln>
                <a:solidFill>
                  <a:srgbClr val="FFFFFF"/>
                </a:solidFill>
                <a:effectLst/>
                <a:uLnTx/>
                <a:uFillTx/>
                <a:latin typeface="EC Square Sans Pro" panose="020B0506040000020004" pitchFamily="34" charset="0"/>
              </a:rPr>
              <a:t>„Reserveliste für Menschen“</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1" u="none" strike="noStrike" cap="none" normalizeH="0" baseline="0" noProof="0">
                <a:ln>
                  <a:noFill/>
                </a:ln>
                <a:solidFill>
                  <a:srgbClr val="003399"/>
                </a:solidFill>
                <a:effectLst/>
                <a:uLnTx/>
                <a:uFillTx/>
                <a:latin typeface="EC Square Sans Pro" panose="020B0506040000020004" pitchFamily="34" charset="0"/>
              </a:rPr>
              <a:t>Durchführungsverordnung (EU) 2022/1255 der Kommission </a:t>
            </a: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ANTIMIKROBIELLE MITTEL AUF DER RESERVELISTE FÜR MENSCHEN</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1143000" y="1450246"/>
            <a:ext cx="9057852"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Unterstützung einer umsichtigen Anwendung und Erhaltung der Wirksamkeit</a:t>
            </a:r>
          </a:p>
        </p:txBody>
      </p:sp>
      <p:pic>
        <p:nvPicPr>
          <p:cNvPr id="8" name="Picture 7" descr="A list of black and white words&#10;&#10;Description automatically generated">
            <a:extLst>
              <a:ext uri="{FF2B5EF4-FFF2-40B4-BE49-F238E27FC236}">
                <a16:creationId xmlns:a16="http://schemas.microsoft.com/office/drawing/2014/main" id="{CF864670-8ED2-9B44-AD36-07183E5B4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214" y="2407791"/>
            <a:ext cx="3000375" cy="4000500"/>
          </a:xfrm>
          <a:prstGeom prst="rect">
            <a:avLst/>
          </a:prstGeom>
        </p:spPr>
      </p:pic>
      <p:pic>
        <p:nvPicPr>
          <p:cNvPr id="11" name="Picture 10" descr="A screenshot of a test&#10;&#10;Description automatically generated">
            <a:extLst>
              <a:ext uri="{FF2B5EF4-FFF2-40B4-BE49-F238E27FC236}">
                <a16:creationId xmlns:a16="http://schemas.microsoft.com/office/drawing/2014/main" id="{C0DA4C26-3E38-C171-3247-353B3E013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127" y="2479213"/>
            <a:ext cx="2057400" cy="3429000"/>
          </a:xfrm>
          <a:prstGeom prst="rect">
            <a:avLst/>
          </a:prstGeom>
        </p:spPr>
      </p:pic>
      <p:pic>
        <p:nvPicPr>
          <p:cNvPr id="14" name="Picture 13" descr="A list of medical tests&#10;&#10;Description automatically generated with medium confidence">
            <a:extLst>
              <a:ext uri="{FF2B5EF4-FFF2-40B4-BE49-F238E27FC236}">
                <a16:creationId xmlns:a16="http://schemas.microsoft.com/office/drawing/2014/main" id="{8A28E91B-505A-4454-D77C-98B4F4F045C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946098"/>
            <a:ext cx="4457700" cy="4286606"/>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de-DE" b="1">
                <a:latin typeface="Arial"/>
                <a:cs typeface="Arial"/>
              </a:rPr>
              <a:t>BESTIMMTE ANTIMIKROBIELLE MITTEL SIND NACH ARTIKEL 112 UND 113 NICHT ODER NUR BEDINGT ZUGELASSEN*</a:t>
            </a: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de-DE" sz="2000" dirty="0">
                <a:solidFill>
                  <a:srgbClr val="002060"/>
                </a:solidFill>
                <a:latin typeface="EC Square Sans Pro"/>
              </a:rPr>
              <a:t>In der Durchführungsverordnung (EU) 2024/1973 der Kommission sind antimikrobielle Mittel aufgeführt, die gemäß Artikel 112 und 113* (außerhalb der Zulassung) nicht oder </a:t>
            </a:r>
            <a:r>
              <a:rPr lang="de-DE" sz="2000" dirty="0">
                <a:solidFill>
                  <a:srgbClr val="003399"/>
                </a:solidFill>
                <a:latin typeface="EC Square Sans Pro"/>
              </a:rPr>
              <a:t>nur unter bestimmten Bedingungen</a:t>
            </a:r>
            <a:r>
              <a:rPr lang="de-DE" sz="2000" dirty="0">
                <a:latin typeface="EC Square Sans Pro"/>
              </a:rPr>
              <a:t> </a:t>
            </a:r>
            <a:r>
              <a:rPr lang="de-DE" sz="2000" dirty="0">
                <a:solidFill>
                  <a:srgbClr val="002060"/>
                </a:solidFill>
                <a:latin typeface="EC Square Sans Pro"/>
              </a:rPr>
              <a:t>verwendet werden dürfen.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dirty="0">
                <a:solidFill>
                  <a:srgbClr val="002060"/>
                </a:solidFill>
                <a:latin typeface="EC Square Sans Pro"/>
              </a:rPr>
              <a:t>Einige Beispiele: </a:t>
            </a:r>
          </a:p>
          <a:p>
            <a:pPr marL="342900" lvl="3" indent="-342900">
              <a:buFont typeface="Wingdings" panose="05000000000000000000" pitchFamily="2" charset="2"/>
              <a:buChar char="ü"/>
              <a:defRPr/>
            </a:pPr>
            <a:r>
              <a:rPr lang="de-DE" sz="2000" dirty="0">
                <a:solidFill>
                  <a:srgbClr val="002060"/>
                </a:solidFill>
                <a:latin typeface="EC Square Sans Pro"/>
              </a:rPr>
              <a:t>Cephalosporine der dritten und vierten Generation dürfen gemäß Artikel 113 </a:t>
            </a:r>
            <a:r>
              <a:rPr lang="de-DE" sz="2000" dirty="0">
                <a:solidFill>
                  <a:srgbClr val="003399"/>
                </a:solidFill>
                <a:latin typeface="EC Square Sans Pro"/>
              </a:rPr>
              <a:t>nicht</a:t>
            </a:r>
            <a:r>
              <a:rPr lang="de-DE" sz="2000" dirty="0">
                <a:solidFill>
                  <a:srgbClr val="002060"/>
                </a:solidFill>
              </a:rPr>
              <a:t> </a:t>
            </a:r>
            <a:r>
              <a:rPr lang="de-DE" sz="2000" dirty="0">
                <a:solidFill>
                  <a:srgbClr val="002060"/>
                </a:solidFill>
                <a:latin typeface="EC Square Sans Pro"/>
              </a:rPr>
              <a:t>bei Geflügel verwendet werden</a:t>
            </a:r>
          </a:p>
          <a:p>
            <a:pPr marL="342900" lvl="3" indent="-342900">
              <a:buFont typeface="Wingdings" panose="05000000000000000000" pitchFamily="2" charset="2"/>
              <a:buChar char="ü"/>
              <a:defRPr/>
            </a:pPr>
            <a:r>
              <a:rPr lang="de-DE" sz="2000" dirty="0" err="1">
                <a:solidFill>
                  <a:srgbClr val="003399"/>
                </a:solidFill>
                <a:latin typeface="EC Square Sans Pro"/>
              </a:rPr>
              <a:t>Polymyxine</a:t>
            </a:r>
            <a:r>
              <a:rPr lang="de-DE" sz="2000" dirty="0">
                <a:solidFill>
                  <a:srgbClr val="003399"/>
                </a:solidFill>
                <a:latin typeface="EC Square Sans Pro"/>
              </a:rPr>
              <a:t> sind nur nach vorheriger Erregeridentifizierung und Empfindlichkeitsprüfung zulässig, die zeigen, </a:t>
            </a:r>
            <a:r>
              <a:rPr lang="de-DE" sz="2000" dirty="0" err="1">
                <a:solidFill>
                  <a:srgbClr val="003399"/>
                </a:solidFill>
                <a:latin typeface="EC Square Sans Pro"/>
              </a:rPr>
              <a:t>dass</a:t>
            </a:r>
            <a:r>
              <a:rPr lang="de-DE" sz="2000" dirty="0">
                <a:solidFill>
                  <a:srgbClr val="003399"/>
                </a:solidFill>
                <a:latin typeface="EC Square Sans Pro"/>
              </a:rPr>
              <a:t> sie wahrscheinlich wirksam sind und andere bevorzugte antimikrobielle Mittel nicht wirksam wären.</a:t>
            </a:r>
          </a:p>
          <a:p>
            <a:pPr marL="342900" lvl="3" indent="-342900">
              <a:buFont typeface="Wingdings" panose="05000000000000000000" pitchFamily="2" charset="2"/>
              <a:buChar char="ü"/>
              <a:defRPr/>
            </a:pPr>
            <a:r>
              <a:rPr lang="de-DE" sz="2000" dirty="0">
                <a:solidFill>
                  <a:srgbClr val="002060"/>
                </a:solidFill>
                <a:latin typeface="EC Square Sans Pro"/>
              </a:rPr>
              <a:t>Chinolone (einschließlich </a:t>
            </a:r>
            <a:r>
              <a:rPr lang="de-DE" sz="2000" dirty="0" err="1">
                <a:solidFill>
                  <a:srgbClr val="002060"/>
                </a:solidFill>
                <a:latin typeface="EC Square Sans Pro"/>
              </a:rPr>
              <a:t>Fluorchinolone</a:t>
            </a:r>
            <a:r>
              <a:rPr lang="de-DE" sz="2000" dirty="0">
                <a:solidFill>
                  <a:srgbClr val="002060"/>
                </a:solidFill>
                <a:latin typeface="EC Square Sans Pro"/>
              </a:rPr>
              <a:t>) </a:t>
            </a:r>
            <a:r>
              <a:rPr lang="de-DE" sz="2000" dirty="0">
                <a:solidFill>
                  <a:srgbClr val="003399"/>
                </a:solidFill>
                <a:latin typeface="EC Square Sans Pro"/>
              </a:rPr>
              <a:t>dürfen gemäß Artikel 113 nicht zur Behandlung von Salmonellose bei Geflügel oder zur Metaphylaxe von Salmonellose bei anderen </a:t>
            </a:r>
            <a:r>
              <a:rPr lang="de-DE" sz="2000" dirty="0">
                <a:solidFill>
                  <a:srgbClr val="002060"/>
                </a:solidFill>
                <a:latin typeface="EC Square Sans Pro"/>
              </a:rPr>
              <a:t>Tieren als Geflügel</a:t>
            </a:r>
            <a:r>
              <a:rPr lang="de-DE" sz="2000" dirty="0">
                <a:solidFill>
                  <a:srgbClr val="003399"/>
                </a:solidFill>
                <a:latin typeface="EC Square Sans Pro"/>
              </a:rPr>
              <a:t> verwendet werden</a:t>
            </a: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de-DE" sz="2000" b="0" i="0" u="none" strike="noStrike" cap="none" normalizeH="0" baseline="0" noProof="0" dirty="0">
                <a:ln>
                  <a:noFill/>
                </a:ln>
                <a:solidFill>
                  <a:srgbClr val="002060"/>
                </a:solidFill>
                <a:effectLst/>
                <a:uLnTx/>
                <a:uFillTx/>
                <a:latin typeface="EC Square Sans Pro"/>
              </a:rPr>
              <a:t>Alle Details hier: </a:t>
            </a:r>
            <a:r>
              <a:rPr kumimoji="0" lang="de-DE" sz="2000" b="0" i="0" u="none" strike="noStrike" cap="none" normalizeH="0" baseline="0" noProof="0" dirty="0">
                <a:ln>
                  <a:noFill/>
                </a:ln>
                <a:solidFill>
                  <a:srgbClr val="002060"/>
                </a:solidFill>
                <a:effectLst/>
                <a:uLnTx/>
                <a:uFillTx/>
                <a:latin typeface="EC Square Sans Pro"/>
                <a:hlinkClick r:id="rId3"/>
              </a:rPr>
              <a:t>https://eur-lex.europa.eu/eli/reg_impl/2024/1973/oj</a:t>
            </a: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de-DE" sz="2000" noProof="0" dirty="0">
                <a:solidFill>
                  <a:srgbClr val="002060"/>
                </a:solidFill>
                <a:latin typeface="EC Square Sans Pro"/>
              </a:rPr>
              <a:t>Dieses Gesetz gilt ab dem 8. August 2026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de-DE" b="1">
                <a:latin typeface="Arial"/>
                <a:cs typeface="Arial"/>
              </a:rPr>
              <a:t>Kommende delegierte Rechtsakte und Durchführungsrechtsakte</a:t>
            </a: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1" u="none" strike="noStrike" cap="none" normalizeH="0" baseline="0" noProof="0" dirty="0">
                <a:ln>
                  <a:noFill/>
                </a:ln>
                <a:solidFill>
                  <a:srgbClr val="002060"/>
                </a:solidFill>
                <a:effectLst/>
                <a:uLnTx/>
                <a:uFillTx/>
                <a:latin typeface="EC Square Sans Pro"/>
              </a:rPr>
              <a:t>Liste der Stoffe, die für die Behandlung von Pferdearten unverzichtbar sind</a:t>
            </a:r>
            <a:r>
              <a:rPr kumimoji="0" lang="de-DE" sz="2000" u="none" strike="noStrike" cap="none" normalizeH="0" baseline="0" noProof="0" dirty="0">
                <a:ln>
                  <a:noFill/>
                </a:ln>
                <a:solidFill>
                  <a:srgbClr val="002060"/>
                </a:solidFill>
                <a:effectLst/>
                <a:uLnTx/>
                <a:uFillTx/>
                <a:latin typeface="EC Square Sans Pro"/>
              </a:rPr>
              <a:t> </a:t>
            </a:r>
            <a:r>
              <a:rPr kumimoji="0" lang="de-DE" sz="2000" i="1" u="none" strike="noStrike" cap="none" normalizeH="0" baseline="0" noProof="0" dirty="0">
                <a:ln>
                  <a:noFill/>
                </a:ln>
                <a:solidFill>
                  <a:srgbClr val="002060"/>
                </a:solidFill>
                <a:effectLst/>
                <a:uLnTx/>
                <a:uFillTx/>
                <a:latin typeface="EC Square Sans Pro"/>
              </a:rPr>
              <a:t>oder die</a:t>
            </a:r>
            <a:r>
              <a:rPr kumimoji="0" lang="de-DE" sz="2000" u="none" strike="noStrike" cap="none" normalizeH="0" baseline="0" noProof="0" dirty="0">
                <a:ln>
                  <a:noFill/>
                </a:ln>
                <a:solidFill>
                  <a:srgbClr val="002060"/>
                </a:solidFill>
                <a:effectLst/>
                <a:uLnTx/>
                <a:uFillTx/>
                <a:latin typeface="EC Square Sans Pro"/>
              </a:rPr>
              <a:t> im Vergleich zu anderen für Pferdearten verfügbaren Behandlungsmöglichkeiten einen zusätzlichen klinischen Nutzen bringen und für die die Wartezeit für Pferdearten sechs Monate beträgt.</a:t>
            </a:r>
            <a:r>
              <a:rPr kumimoji="0" lang="de-DE" sz="2000" b="0" i="0" u="none" strike="noStrike" cap="none" normalizeH="0" baseline="0" noProof="0" dirty="0">
                <a:ln>
                  <a:noFill/>
                </a:ln>
                <a:solidFill>
                  <a:srgbClr val="002060"/>
                </a:solidFill>
                <a:effectLst/>
                <a:uLnTx/>
                <a:uFillTx/>
                <a:latin typeface="EC Square Sans Pro"/>
              </a:rPr>
              <a:t>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i="0" u="none" strike="noStrike" cap="none" normalizeH="0" baseline="0" noProof="0" dirty="0">
                <a:ln>
                  <a:noFill/>
                </a:ln>
                <a:solidFill>
                  <a:srgbClr val="002060"/>
                </a:solidFill>
                <a:effectLst/>
                <a:uLnTx/>
                <a:uFillTx/>
                <a:latin typeface="EC Square Sans Pro"/>
              </a:rPr>
              <a:t>Liste der Stoffe, die zur Verwendung bei zur Lebensmittelgewinnung dienenden Landtierarten zugelassen sind, oder der Stoffe, die in einem in der Union zugelassenen Humanarzneimittel enthalten sind und die gemäß Artikel 114 Absatz 1 bei </a:t>
            </a:r>
            <a:r>
              <a:rPr kumimoji="0" lang="de-DE" sz="2000" b="1" i="0" u="none" strike="noStrike" cap="none" normalizeH="0" baseline="0" noProof="0" dirty="0">
                <a:ln>
                  <a:noFill/>
                </a:ln>
                <a:solidFill>
                  <a:srgbClr val="002060"/>
                </a:solidFill>
                <a:effectLst/>
                <a:uLnTx/>
                <a:uFillTx/>
                <a:latin typeface="EC Square Sans Pro"/>
              </a:rPr>
              <a:t>zur Lebensmittelerzeugung genutzten Wassertierarten</a:t>
            </a:r>
            <a:r>
              <a:rPr kumimoji="0" lang="de-DE" sz="2000" i="0" u="none" strike="noStrike" cap="none" normalizeH="0" baseline="0" noProof="0" dirty="0">
                <a:ln>
                  <a:noFill/>
                </a:ln>
                <a:solidFill>
                  <a:srgbClr val="002060"/>
                </a:solidFill>
                <a:effectLst/>
                <a:uLnTx/>
                <a:uFillTx/>
                <a:latin typeface="EC Square Sans Pro"/>
              </a:rPr>
              <a:t> verwendet werden dürfen</a:t>
            </a: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de-DE" sz="2000">
                <a:solidFill>
                  <a:srgbClr val="002060"/>
                </a:solidFill>
                <a:latin typeface="EC Square Sans Pro"/>
              </a:rPr>
              <a:t>Weitere Informationen zu allen delegierten Rechtsakten und Durchführungsrechtsakten:</a:t>
            </a:r>
            <a:r>
              <a:rPr lang="de-DE"/>
              <a:t/>
            </a:r>
            <a:br>
              <a:rPr lang="de-DE"/>
            </a:br>
            <a:r>
              <a:rPr lang="de-DE" sz="1800">
                <a:effectLst/>
                <a:latin typeface="Segoe UI" panose="020B0502040204020203" pitchFamily="34" charset="0"/>
                <a:hlinkClick r:id="rId5"/>
              </a:rPr>
              <a:t>https://food.ec.europa.eu/animals/animal-health/vet-meds-med-feed/implementation_en</a:t>
            </a: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714337"/>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de-DE" sz="2800" b="1" dirty="0">
                <a:solidFill>
                  <a:srgbClr val="003399"/>
                </a:solidFill>
                <a:latin typeface="EC Square Sans Pro" panose="020B0506040000020004" pitchFamily="34" charset="0"/>
                <a:ea typeface="Steelfish" charset="0"/>
                <a:cs typeface="Steelfish" charset="0"/>
              </a:rPr>
              <a:t>Artikel 114 </a:t>
            </a: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3139321"/>
          </a:xfrm>
          <a:prstGeom prst="rect">
            <a:avLst/>
          </a:prstGeom>
          <a:noFill/>
        </p:spPr>
        <p:txBody>
          <a:bodyPr wrap="square">
            <a:spAutoFit/>
          </a:bodyPr>
          <a:lstStyle/>
          <a:p>
            <a:r>
              <a:rPr lang="de-DE" dirty="0">
                <a:solidFill>
                  <a:srgbClr val="003399"/>
                </a:solidFill>
                <a:latin typeface="EC Square Sans Pro" panose="020B0506040000020004" pitchFamily="34" charset="0"/>
                <a:ea typeface="+mn-ea"/>
                <a:cs typeface="Arial" panose="020B0604020202020204" pitchFamily="34" charset="0"/>
              </a:rPr>
              <a:t>Die Kommission erstellt ein Verzeichnis der Stoffe, die in Tierarzneimitteln verwendet werden, die in der Union zur Verwendung bei zur Lebensmittelgewinnung dienenden Landtierarten zugelassen sind, oder der Stoffe, die in einem gemäß der Richtlinie 2001/83/EG oder der Verordnung (EG) Nr. 726/2004 in der Union zugelassenen Humanarzneimittel enthalten sind, und </a:t>
            </a:r>
            <a:r>
              <a:rPr lang="de-DE" b="1" dirty="0">
                <a:solidFill>
                  <a:srgbClr val="003399"/>
                </a:solidFill>
                <a:latin typeface="EC Square Sans Pro" panose="020B0506040000020004" pitchFamily="34" charset="0"/>
                <a:ea typeface="+mn-ea"/>
                <a:cs typeface="Arial" panose="020B0604020202020204" pitchFamily="34" charset="0"/>
              </a:rPr>
              <a:t>die gemäß Artikel 114(1) bei zur Lebensmittelerzeugung genutzten Wassertierarten verwendet werden dürfen</a:t>
            </a:r>
            <a:r>
              <a:rPr lang="de-DE" dirty="0">
                <a:solidFill>
                  <a:srgbClr val="003399"/>
                </a:solidFill>
                <a:latin typeface="EC Square Sans Pro" panose="020B0506040000020004" pitchFamily="34" charset="0"/>
                <a:ea typeface="+mn-ea"/>
                <a:cs typeface="Arial" panose="020B0604020202020204" pitchFamily="34" charset="0"/>
              </a:rPr>
              <a:t>.</a:t>
            </a: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a:latin typeface="EC Square Sans Pro" panose="020B0506040000020004" pitchFamily="34" charset="0"/>
              </a:rPr>
              <a:t>Künftige Rechtsakte</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454150"/>
            <a:ext cx="11288422" cy="523220"/>
          </a:xfrm>
          <a:prstGeom prst="rect">
            <a:avLst/>
          </a:prstGeom>
          <a:noFill/>
        </p:spPr>
        <p:txBody>
          <a:bodyPr wrap="square" lIns="91440" tIns="45720" rIns="91440" bIns="45720" rtlCol="0" anchor="t">
            <a:spAutoFit/>
          </a:bodyPr>
          <a:lstStyle/>
          <a:p>
            <a:pPr algn="l"/>
            <a:r>
              <a:rPr lang="de-DE" b="1" dirty="0">
                <a:solidFill>
                  <a:schemeClr val="bg1"/>
                </a:solidFill>
                <a:latin typeface="EC Square Sans Pro"/>
                <a:ea typeface="+mn-ea"/>
                <a:cs typeface="Arial"/>
              </a:rPr>
              <a:t>Liste der antimikrobiellen Mittel, die für zur Lebensmittelerzeugung genutzte Wassertierarten verwendet werden dürfen</a:t>
            </a:r>
          </a:p>
        </p:txBody>
      </p:sp>
      <p:pic>
        <p:nvPicPr>
          <p:cNvPr id="5" name="Picture 4" descr="A close-up of a letter&#10;&#10;Description automatically generated">
            <a:extLst>
              <a:ext uri="{FF2B5EF4-FFF2-40B4-BE49-F238E27FC236}">
                <a16:creationId xmlns:a16="http://schemas.microsoft.com/office/drawing/2014/main" id="{B5F4B472-2591-1F3F-3E12-D79337D102AB}"/>
              </a:ext>
            </a:extLst>
          </p:cNvPr>
          <p:cNvPicPr>
            <a:picLocks noChangeAspect="1"/>
          </p:cNvPicPr>
          <p:nvPr/>
        </p:nvPicPr>
        <p:blipFill>
          <a:blip r:embed="rId4" cstate="email">
            <a:extLst>
              <a:ext uri="{28A0092B-C50C-407E-A947-70E740481C1C}">
                <a14:useLocalDpi xmlns:a14="http://schemas.microsoft.com/office/drawing/2010/main" val="0"/>
              </a:ext>
            </a:extLst>
          </a:blip>
          <a:srcRect l="10682"/>
          <a:stretch/>
        </p:blipFill>
        <p:spPr>
          <a:xfrm>
            <a:off x="5627979" y="3627785"/>
            <a:ext cx="5802022" cy="18397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a:latin typeface="EC Square Sans Pro" panose="020B0506040000020004" pitchFamily="34" charset="0"/>
              </a:rPr>
              <a:t>Künftige Rechtsakte</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646331"/>
          </a:xfrm>
          <a:prstGeom prst="rect">
            <a:avLst/>
          </a:prstGeom>
          <a:noFill/>
        </p:spPr>
        <p:txBody>
          <a:bodyPr wrap="square" lIns="91440" tIns="45720" rIns="91440" bIns="45720" rtlCol="0" anchor="t">
            <a:spAutoFit/>
          </a:bodyPr>
          <a:lstStyle/>
          <a:p>
            <a:pPr algn="l"/>
            <a:r>
              <a:rPr lang="de-DE" sz="3200" b="1">
                <a:solidFill>
                  <a:schemeClr val="bg1"/>
                </a:solidFill>
                <a:latin typeface="EC Square Sans Pro"/>
                <a:ea typeface="+mn-ea"/>
                <a:cs typeface="Arial"/>
              </a:rPr>
              <a:t>Liste antimikrobieller Mittel für bestimmte Tierarten (Pferdearten)</a:t>
            </a: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de-DE" dirty="0">
                <a:solidFill>
                  <a:srgbClr val="003399"/>
                </a:solidFill>
                <a:latin typeface="EC Square Sans Pro"/>
                <a:ea typeface="+mn-ea"/>
                <a:cs typeface="Arial"/>
              </a:rPr>
              <a:t>Die Kommission hat eine Liste von Stoffen veröffentlicht, die für die Behandlung von Pferdearten wichtig sind (Verordnungen (EG) Nr. 1950/2006 und Nr. 122/2013 der Kommission)</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de-DE" dirty="0">
                <a:solidFill>
                  <a:srgbClr val="003399"/>
                </a:solidFill>
                <a:latin typeface="EC Square Sans Pro"/>
                <a:ea typeface="+mn-ea"/>
                <a:cs typeface="Arial"/>
              </a:rPr>
              <a:t>Die Verordnung über Tierarzneimittel sieht vor, dass die Kommission eine Liste von Stoffen erstellt, die für die Behandlung von Pferdearten unverzichtbar sind oder die im Vergleich zu anderen für Pferdearten verfügbaren Behandlungsmöglichkeiten einen zusätzlichen klinischen Nutzen bringen und für die die Wartezeit für Pferdearten sechs Monate betragen soll</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de-DE" dirty="0">
                <a:solidFill>
                  <a:srgbClr val="003399"/>
                </a:solidFill>
                <a:latin typeface="EC Square Sans Pro"/>
                <a:ea typeface="+mn-ea"/>
                <a:cs typeface="Arial"/>
              </a:rPr>
              <a:t>Im Juli 2024 veröffentlichte die EMA ihre wissenschaftliche Empfehlung zur Liste der Stoffe, die für die Behandlung von Pferdearten unerlässlich sind</a:t>
            </a:r>
            <a:r>
              <a:rPr lang="de-DE" sz="1100" dirty="0">
                <a:solidFill>
                  <a:srgbClr val="003399"/>
                </a:solidFill>
                <a:latin typeface="EC Square Sans Pro"/>
                <a:ea typeface="+mn-ea"/>
                <a:cs typeface="Arial"/>
              </a:rPr>
              <a:t> </a:t>
            </a:r>
            <a:r>
              <a:rPr lang="de-DE" dirty="0">
                <a:solidFill>
                  <a:srgbClr val="003399"/>
                </a:solidFill>
                <a:latin typeface="EC Square Sans Pro"/>
                <a:ea typeface="+mn-ea"/>
                <a:cs typeface="Arial"/>
              </a:rPr>
              <a:t>(</a:t>
            </a:r>
            <a:r>
              <a:rPr lang="de-DE" dirty="0">
                <a:solidFill>
                  <a:srgbClr val="003399"/>
                </a:solidFill>
                <a:latin typeface="Calibri"/>
                <a:ea typeface="Calibri"/>
                <a:cs typeface="Calibri"/>
                <a:hlinkClick r:id="rId3"/>
              </a:rPr>
              <a:t>SA - Art. 115(5) - Liste der für Pferdearten wichtigen Stoffe (europa.eu)</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de-DE" dirty="0">
                <a:solidFill>
                  <a:srgbClr val="003399"/>
                </a:solidFill>
                <a:latin typeface="EC Square Sans Pro"/>
                <a:ea typeface="+mn-ea"/>
                <a:cs typeface="Arial"/>
              </a:rPr>
              <a:t>Die Kommission arbeitet derzeit an dem erforderlichen Durchführungsrechtsakt.</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CFB5D4-FB0B-4938-A372-D381136C8167}">
  <ds:schemaRefs>
    <ds:schemaRef ds:uri="http://www.w3.org/XML/1998/namespace"/>
    <ds:schemaRef ds:uri="http://schemas.microsoft.com/office/2006/metadata/properties"/>
    <ds:schemaRef ds:uri="http://purl.org/dc/elements/1.1/"/>
    <ds:schemaRef ds:uri="http://purl.org/dc/terms/"/>
    <ds:schemaRef ds:uri="http://purl.org/dc/dcmitype/"/>
    <ds:schemaRef ds:uri="http://schemas.microsoft.com/office/2006/documentManagement/types"/>
    <ds:schemaRef ds:uri="647396e3-6a7c-49e4-86bb-38ecec5b669c"/>
    <ds:schemaRef ds:uri="http://schemas.microsoft.com/office/infopath/2007/PartnerControls"/>
    <ds:schemaRef ds:uri="http://schemas.openxmlformats.org/package/2006/metadata/core-properties"/>
    <ds:schemaRef ds:uri="cf327815-79d0-4fc2-8b8d-cf7e72fbbfb7"/>
  </ds:schemaRefs>
</ds:datastoreItem>
</file>

<file path=customXml/itemProps2.xml><?xml version="1.0" encoding="utf-8"?>
<ds:datastoreItem xmlns:ds="http://schemas.openxmlformats.org/officeDocument/2006/customXml" ds:itemID="{70BBA9AA-6EFB-4017-8887-8CB911AA5EB3}">
  <ds:schemaRefs>
    <ds:schemaRef ds:uri="http://schemas.microsoft.com/sharepoint/v3/contenttype/forms"/>
  </ds:schemaRefs>
</ds:datastoreItem>
</file>

<file path=customXml/itemProps3.xml><?xml version="1.0" encoding="utf-8"?>
<ds:datastoreItem xmlns:ds="http://schemas.openxmlformats.org/officeDocument/2006/customXml" ds:itemID="{67BC54AD-919F-41C6-9E2C-E3C5905CF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2276</Words>
  <Application>Microsoft Office PowerPoint</Application>
  <PresentationFormat>Benutzerdefiniert</PresentationFormat>
  <Paragraphs>261</Paragraphs>
  <Slides>28</Slides>
  <Notes>18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Calibri</vt:lpstr>
      <vt:lpstr>EC Square Sans Pro</vt:lpstr>
      <vt:lpstr>Montserrat</vt:lpstr>
      <vt:lpstr>Segoe UI</vt:lpstr>
      <vt:lpstr>Steelfish</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Fellinger, Florian</cp:lastModifiedBy>
  <cp:revision>129</cp:revision>
  <dcterms:created xsi:type="dcterms:W3CDTF">2023-11-20T15:58:16Z</dcterms:created>
  <dcterms:modified xsi:type="dcterms:W3CDTF">2025-02-16T16:29:14Z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13363400</vt:r8>
  </property>
  <property fmtid="{D5CDD505-2E9C-101B-9397-08002B2CF9AE}" pid="16" name="MediaServiceImageTags">
    <vt:lpwstr/>
  </property>
</Properties>
</file>