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28"/>
  </p:notesMasterIdLst>
  <p:sldIdLst>
    <p:sldId id="261" r:id="rId6"/>
    <p:sldId id="272" r:id="rId7"/>
    <p:sldId id="384" r:id="rId8"/>
    <p:sldId id="385" r:id="rId9"/>
    <p:sldId id="349" r:id="rId10"/>
    <p:sldId id="345" r:id="rId11"/>
    <p:sldId id="2449" r:id="rId12"/>
    <p:sldId id="386" r:id="rId13"/>
    <p:sldId id="388" r:id="rId14"/>
    <p:sldId id="387" r:id="rId15"/>
    <p:sldId id="372" r:id="rId16"/>
    <p:sldId id="291" r:id="rId17"/>
    <p:sldId id="2436" r:id="rId18"/>
    <p:sldId id="389" r:id="rId19"/>
    <p:sldId id="2444" r:id="rId20"/>
    <p:sldId id="2450" r:id="rId21"/>
    <p:sldId id="354" r:id="rId22"/>
    <p:sldId id="2446" r:id="rId23"/>
    <p:sldId id="362" r:id="rId24"/>
    <p:sldId id="2447" r:id="rId25"/>
    <p:sldId id="2448" r:id="rId26"/>
    <p:sldId id="283" r:id="rId27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C7470"/>
    <a:srgbClr val="ECEBEB"/>
    <a:srgbClr val="6BB188"/>
    <a:srgbClr val="0066FF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9467" autoAdjust="0"/>
  </p:normalViewPr>
  <p:slideViewPr>
    <p:cSldViewPr>
      <p:cViewPr varScale="1">
        <p:scale>
          <a:sx n="58" d="100"/>
          <a:sy n="58" d="100"/>
        </p:scale>
        <p:origin x="96" y="822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9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C28232CE-F235-49F5-80DC-01E9BD259835}"/>
    <pc:docChg chg="undo custSel modSld modMainMaster">
      <pc:chgData name="Shepard ‎" userId="09a58b91f9e979a1" providerId="LiveId" clId="{C28232CE-F235-49F5-80DC-01E9BD259835}" dt="2024-10-09T09:58:46.041" v="98" actId="478"/>
      <pc:docMkLst>
        <pc:docMk/>
      </pc:docMkLst>
      <pc:sldChg chg="delSp mod">
        <pc:chgData name="Shepard ‎" userId="09a58b91f9e979a1" providerId="LiveId" clId="{C28232CE-F235-49F5-80DC-01E9BD259835}" dt="2024-10-09T09:51:05.137" v="1" actId="478"/>
        <pc:sldMkLst>
          <pc:docMk/>
          <pc:sldMk cId="2499853343" sldId="261"/>
        </pc:sldMkLst>
        <pc:spChg chg="del">
          <ac:chgData name="Shepard ‎" userId="09a58b91f9e979a1" providerId="LiveId" clId="{C28232CE-F235-49F5-80DC-01E9BD259835}" dt="2024-10-09T09:51:05.137" v="1" actId="478"/>
          <ac:spMkLst>
            <pc:docMk/>
            <pc:sldMk cId="2499853343" sldId="261"/>
            <ac:spMk id="4" creationId="{80A9096A-AA28-F50D-A0A9-05E9FED96C3C}"/>
          </ac:spMkLst>
        </pc:spChg>
      </pc:sldChg>
      <pc:sldChg chg="delSp mod">
        <pc:chgData name="Shepard ‎" userId="09a58b91f9e979a1" providerId="LiveId" clId="{C28232CE-F235-49F5-80DC-01E9BD259835}" dt="2024-10-09T09:51:03.325" v="0" actId="478"/>
        <pc:sldMkLst>
          <pc:docMk/>
          <pc:sldMk cId="23003404" sldId="272"/>
        </pc:sldMkLst>
        <pc:spChg chg="del">
          <ac:chgData name="Shepard ‎" userId="09a58b91f9e979a1" providerId="LiveId" clId="{C28232CE-F235-49F5-80DC-01E9BD259835}" dt="2024-10-09T09:51:03.325" v="0" actId="478"/>
          <ac:spMkLst>
            <pc:docMk/>
            <pc:sldMk cId="23003404" sldId="272"/>
            <ac:spMk id="6" creationId="{975CC5C5-C904-4E4B-E2E2-DE202BC3E3C6}"/>
          </ac:spMkLst>
        </pc:spChg>
      </pc:sldChg>
      <pc:sldChg chg="delSp modSp mod">
        <pc:chgData name="Shepard ‎" userId="09a58b91f9e979a1" providerId="LiveId" clId="{C28232CE-F235-49F5-80DC-01E9BD259835}" dt="2024-10-09T09:58:46.041" v="98" actId="478"/>
        <pc:sldMkLst>
          <pc:docMk/>
          <pc:sldMk cId="3253062422" sldId="283"/>
        </pc:sldMkLst>
        <pc:spChg chg="del">
          <ac:chgData name="Shepard ‎" userId="09a58b91f9e979a1" providerId="LiveId" clId="{C28232CE-F235-49F5-80DC-01E9BD259835}" dt="2024-10-09T09:58:46.041" v="98" actId="478"/>
          <ac:spMkLst>
            <pc:docMk/>
            <pc:sldMk cId="3253062422" sldId="283"/>
            <ac:spMk id="2" creationId="{4581D72A-05A0-A2E6-534C-F25F9239E809}"/>
          </ac:spMkLst>
        </pc:spChg>
        <pc:spChg chg="mod">
          <ac:chgData name="Shepard ‎" userId="09a58b91f9e979a1" providerId="LiveId" clId="{C28232CE-F235-49F5-80DC-01E9BD259835}" dt="2024-10-09T09:58:43.428" v="97" actId="404"/>
          <ac:spMkLst>
            <pc:docMk/>
            <pc:sldMk cId="3253062422" sldId="283"/>
            <ac:spMk id="3" creationId="{F14716CD-A60B-44E0-B79E-19772F5B96B3}"/>
          </ac:spMkLst>
        </pc:spChg>
      </pc:sldChg>
      <pc:sldChg chg="modSp mod">
        <pc:chgData name="Shepard ‎" userId="09a58b91f9e979a1" providerId="LiveId" clId="{C28232CE-F235-49F5-80DC-01E9BD259835}" dt="2024-10-09T09:55:25.530" v="51" actId="404"/>
        <pc:sldMkLst>
          <pc:docMk/>
          <pc:sldMk cId="3765700010" sldId="291"/>
        </pc:sldMkLst>
        <pc:spChg chg="mod">
          <ac:chgData name="Shepard ‎" userId="09a58b91f9e979a1" providerId="LiveId" clId="{C28232CE-F235-49F5-80DC-01E9BD259835}" dt="2024-10-09T09:55:23.226" v="50" actId="14100"/>
          <ac:spMkLst>
            <pc:docMk/>
            <pc:sldMk cId="3765700010" sldId="291"/>
            <ac:spMk id="2" creationId="{1B5130B7-D8ED-4017-9F60-7FBF9075B4EA}"/>
          </ac:spMkLst>
        </pc:spChg>
        <pc:spChg chg="mod">
          <ac:chgData name="Shepard ‎" userId="09a58b91f9e979a1" providerId="LiveId" clId="{C28232CE-F235-49F5-80DC-01E9BD259835}" dt="2024-10-09T09:55:25.530" v="51" actId="404"/>
          <ac:spMkLst>
            <pc:docMk/>
            <pc:sldMk cId="3765700010" sldId="291"/>
            <ac:spMk id="12" creationId="{C08271EA-A5AF-3259-67D2-5E12DF9BAE7C}"/>
          </ac:spMkLst>
        </pc:spChg>
      </pc:sldChg>
      <pc:sldChg chg="modSp mod">
        <pc:chgData name="Shepard ‎" userId="09a58b91f9e979a1" providerId="LiveId" clId="{C28232CE-F235-49F5-80DC-01E9BD259835}" dt="2024-10-09T09:53:49.472" v="26" actId="14100"/>
        <pc:sldMkLst>
          <pc:docMk/>
          <pc:sldMk cId="962977300" sldId="349"/>
        </pc:sldMkLst>
        <pc:spChg chg="mod">
          <ac:chgData name="Shepard ‎" userId="09a58b91f9e979a1" providerId="LiveId" clId="{C28232CE-F235-49F5-80DC-01E9BD259835}" dt="2024-10-09T09:53:49.472" v="26" actId="14100"/>
          <ac:spMkLst>
            <pc:docMk/>
            <pc:sldMk cId="962977300" sldId="349"/>
            <ac:spMk id="8" creationId="{6D4739FA-3E36-4EBB-B8B4-DE10C706CD2C}"/>
          </ac:spMkLst>
        </pc:spChg>
        <pc:spChg chg="mod">
          <ac:chgData name="Shepard ‎" userId="09a58b91f9e979a1" providerId="LiveId" clId="{C28232CE-F235-49F5-80DC-01E9BD259835}" dt="2024-10-09T09:53:42.512" v="24" actId="14100"/>
          <ac:spMkLst>
            <pc:docMk/>
            <pc:sldMk cId="962977300" sldId="349"/>
            <ac:spMk id="31" creationId="{6063A06E-96F6-C060-BA30-238F8FF921DE}"/>
          </ac:spMkLst>
        </pc:spChg>
        <pc:spChg chg="mod">
          <ac:chgData name="Shepard ‎" userId="09a58b91f9e979a1" providerId="LiveId" clId="{C28232CE-F235-49F5-80DC-01E9BD259835}" dt="2024-10-09T09:53:46.419" v="25" actId="14100"/>
          <ac:spMkLst>
            <pc:docMk/>
            <pc:sldMk cId="962977300" sldId="349"/>
            <ac:spMk id="34" creationId="{86E48A83-1416-5883-0B86-5A94FF638C2D}"/>
          </ac:spMkLst>
        </pc:spChg>
      </pc:sldChg>
      <pc:sldChg chg="modSp mod">
        <pc:chgData name="Shepard ‎" userId="09a58b91f9e979a1" providerId="LiveId" clId="{C28232CE-F235-49F5-80DC-01E9BD259835}" dt="2024-10-09T09:58:12.337" v="90" actId="404"/>
        <pc:sldMkLst>
          <pc:docMk/>
          <pc:sldMk cId="176333266" sldId="354"/>
        </pc:sldMkLst>
        <pc:spChg chg="mod">
          <ac:chgData name="Shepard ‎" userId="09a58b91f9e979a1" providerId="LiveId" clId="{C28232CE-F235-49F5-80DC-01E9BD259835}" dt="2024-10-09T09:58:07.676" v="89" actId="14100"/>
          <ac:spMkLst>
            <pc:docMk/>
            <pc:sldMk cId="176333266" sldId="354"/>
            <ac:spMk id="4" creationId="{CE01DCE5-D940-7EB1-0C31-35268EC4B9F3}"/>
          </ac:spMkLst>
        </pc:spChg>
        <pc:spChg chg="mod">
          <ac:chgData name="Shepard ‎" userId="09a58b91f9e979a1" providerId="LiveId" clId="{C28232CE-F235-49F5-80DC-01E9BD259835}" dt="2024-10-09T09:58:12.337" v="90" actId="404"/>
          <ac:spMkLst>
            <pc:docMk/>
            <pc:sldMk cId="176333266" sldId="354"/>
            <ac:spMk id="7" creationId="{018D9FDB-467C-40F8-8A6B-C9B3CB26727A}"/>
          </ac:spMkLst>
        </pc:spChg>
      </pc:sldChg>
      <pc:sldChg chg="modSp mod">
        <pc:chgData name="Shepard ‎" userId="09a58b91f9e979a1" providerId="LiveId" clId="{C28232CE-F235-49F5-80DC-01E9BD259835}" dt="2024-10-09T09:53:11.026" v="20" actId="14100"/>
        <pc:sldMkLst>
          <pc:docMk/>
          <pc:sldMk cId="3824595459" sldId="384"/>
        </pc:sldMkLst>
        <pc:spChg chg="mod">
          <ac:chgData name="Shepard ‎" userId="09a58b91f9e979a1" providerId="LiveId" clId="{C28232CE-F235-49F5-80DC-01E9BD259835}" dt="2024-10-09T09:52:44.886" v="10" actId="1076"/>
          <ac:spMkLst>
            <pc:docMk/>
            <pc:sldMk cId="3824595459" sldId="384"/>
            <ac:spMk id="2" creationId="{9FE28206-005C-40CF-A816-0832E7C273F7}"/>
          </ac:spMkLst>
        </pc:spChg>
        <pc:spChg chg="mod">
          <ac:chgData name="Shepard ‎" userId="09a58b91f9e979a1" providerId="LiveId" clId="{C28232CE-F235-49F5-80DC-01E9BD259835}" dt="2024-10-09T09:52:47.258" v="11" actId="1076"/>
          <ac:spMkLst>
            <pc:docMk/>
            <pc:sldMk cId="3824595459" sldId="384"/>
            <ac:spMk id="11" creationId="{411B092D-8A8C-41EC-A18A-7439F8EB7891}"/>
          </ac:spMkLst>
        </pc:spChg>
        <pc:spChg chg="mod">
          <ac:chgData name="Shepard ‎" userId="09a58b91f9e979a1" providerId="LiveId" clId="{C28232CE-F235-49F5-80DC-01E9BD259835}" dt="2024-10-09T09:52:57.570" v="14" actId="14100"/>
          <ac:spMkLst>
            <pc:docMk/>
            <pc:sldMk cId="3824595459" sldId="384"/>
            <ac:spMk id="32" creationId="{8FC47B45-0369-B389-D90C-100DB7C1655D}"/>
          </ac:spMkLst>
        </pc:spChg>
        <pc:spChg chg="mod">
          <ac:chgData name="Shepard ‎" userId="09a58b91f9e979a1" providerId="LiveId" clId="{C28232CE-F235-49F5-80DC-01E9BD259835}" dt="2024-10-09T09:53:11.026" v="20" actId="14100"/>
          <ac:spMkLst>
            <pc:docMk/>
            <pc:sldMk cId="3824595459" sldId="384"/>
            <ac:spMk id="39" creationId="{FCD70F4B-D373-FA4E-1152-B6DB4A34C42C}"/>
          </ac:spMkLst>
        </pc:spChg>
        <pc:spChg chg="mod">
          <ac:chgData name="Shepard ‎" userId="09a58b91f9e979a1" providerId="LiveId" clId="{C28232CE-F235-49F5-80DC-01E9BD259835}" dt="2024-10-09T09:53:01.494" v="15" actId="14100"/>
          <ac:spMkLst>
            <pc:docMk/>
            <pc:sldMk cId="3824595459" sldId="384"/>
            <ac:spMk id="45" creationId="{4D36AF88-C6CF-56C9-90D0-BD674865A267}"/>
          </ac:spMkLst>
        </pc:spChg>
        <pc:spChg chg="mod">
          <ac:chgData name="Shepard ‎" userId="09a58b91f9e979a1" providerId="LiveId" clId="{C28232CE-F235-49F5-80DC-01E9BD259835}" dt="2024-10-09T09:53:04.973" v="18" actId="14100"/>
          <ac:spMkLst>
            <pc:docMk/>
            <pc:sldMk cId="3824595459" sldId="384"/>
            <ac:spMk id="46" creationId="{04D0A6A1-CF73-42A8-B52A-54AE86E0EB07}"/>
          </ac:spMkLst>
        </pc:spChg>
        <pc:spChg chg="mod">
          <ac:chgData name="Shepard ‎" userId="09a58b91f9e979a1" providerId="LiveId" clId="{C28232CE-F235-49F5-80DC-01E9BD259835}" dt="2024-10-09T09:53:08.581" v="19" actId="14100"/>
          <ac:spMkLst>
            <pc:docMk/>
            <pc:sldMk cId="3824595459" sldId="384"/>
            <ac:spMk id="47" creationId="{B2AEA8E9-868E-AA31-BF0E-0619DAFB8705}"/>
          </ac:spMkLst>
        </pc:spChg>
        <pc:spChg chg="mod">
          <ac:chgData name="Shepard ‎" userId="09a58b91f9e979a1" providerId="LiveId" clId="{C28232CE-F235-49F5-80DC-01E9BD259835}" dt="2024-10-09T09:52:52.658" v="13" actId="14100"/>
          <ac:spMkLst>
            <pc:docMk/>
            <pc:sldMk cId="3824595459" sldId="384"/>
            <ac:spMk id="48" creationId="{34FD0D1B-F581-4099-8439-A1F7354F8921}"/>
          </ac:spMkLst>
        </pc:spChg>
      </pc:sldChg>
      <pc:sldChg chg="modSp mod">
        <pc:chgData name="Shepard ‎" userId="09a58b91f9e979a1" providerId="LiveId" clId="{C28232CE-F235-49F5-80DC-01E9BD259835}" dt="2024-10-09T09:53:35.439" v="23" actId="14100"/>
        <pc:sldMkLst>
          <pc:docMk/>
          <pc:sldMk cId="1936877662" sldId="385"/>
        </pc:sldMkLst>
        <pc:spChg chg="mod">
          <ac:chgData name="Shepard ‎" userId="09a58b91f9e979a1" providerId="LiveId" clId="{C28232CE-F235-49F5-80DC-01E9BD259835}" dt="2024-10-09T09:53:31.991" v="22" actId="404"/>
          <ac:spMkLst>
            <pc:docMk/>
            <pc:sldMk cId="1936877662" sldId="385"/>
            <ac:spMk id="2" creationId="{063E4619-3C8A-44F4-B178-A8DFC4BE6BB0}"/>
          </ac:spMkLst>
        </pc:spChg>
        <pc:spChg chg="mod">
          <ac:chgData name="Shepard ‎" userId="09a58b91f9e979a1" providerId="LiveId" clId="{C28232CE-F235-49F5-80DC-01E9BD259835}" dt="2024-10-09T09:53:28.194" v="21" actId="14100"/>
          <ac:spMkLst>
            <pc:docMk/>
            <pc:sldMk cId="1936877662" sldId="385"/>
            <ac:spMk id="3" creationId="{E04B6273-B51F-1B86-FCAF-E219E0A13BDA}"/>
          </ac:spMkLst>
        </pc:spChg>
        <pc:spChg chg="mod">
          <ac:chgData name="Shepard ‎" userId="09a58b91f9e979a1" providerId="LiveId" clId="{C28232CE-F235-49F5-80DC-01E9BD259835}" dt="2024-10-09T09:53:35.439" v="23" actId="14100"/>
          <ac:spMkLst>
            <pc:docMk/>
            <pc:sldMk cId="1936877662" sldId="385"/>
            <ac:spMk id="7" creationId="{36CCC8AE-EAB6-40DE-A44C-68C21EE7D592}"/>
          </ac:spMkLst>
        </pc:spChg>
        <pc:spChg chg="mod">
          <ac:chgData name="Shepard ‎" userId="09a58b91f9e979a1" providerId="LiveId" clId="{C28232CE-F235-49F5-80DC-01E9BD259835}" dt="2024-10-09T09:53:31.991" v="22" actId="404"/>
          <ac:spMkLst>
            <pc:docMk/>
            <pc:sldMk cId="1936877662" sldId="385"/>
            <ac:spMk id="8" creationId="{442DF08B-4A1A-433C-96E5-A20EAB01DB2F}"/>
          </ac:spMkLst>
        </pc:spChg>
        <pc:spChg chg="mod">
          <ac:chgData name="Shepard ‎" userId="09a58b91f9e979a1" providerId="LiveId" clId="{C28232CE-F235-49F5-80DC-01E9BD259835}" dt="2024-10-09T09:53:31.991" v="22" actId="404"/>
          <ac:spMkLst>
            <pc:docMk/>
            <pc:sldMk cId="1936877662" sldId="385"/>
            <ac:spMk id="9" creationId="{56942170-675E-461E-9EBA-F361CB62810E}"/>
          </ac:spMkLst>
        </pc:spChg>
      </pc:sldChg>
      <pc:sldChg chg="modSp mod">
        <pc:chgData name="Shepard ‎" userId="09a58b91f9e979a1" providerId="LiveId" clId="{C28232CE-F235-49F5-80DC-01E9BD259835}" dt="2024-10-09T09:54:17.401" v="34" actId="20577"/>
        <pc:sldMkLst>
          <pc:docMk/>
          <pc:sldMk cId="3482017615" sldId="386"/>
        </pc:sldMkLst>
        <pc:spChg chg="mod">
          <ac:chgData name="Shepard ‎" userId="09a58b91f9e979a1" providerId="LiveId" clId="{C28232CE-F235-49F5-80DC-01E9BD259835}" dt="2024-10-09T09:54:05.354" v="28" actId="404"/>
          <ac:spMkLst>
            <pc:docMk/>
            <pc:sldMk cId="3482017615" sldId="386"/>
            <ac:spMk id="5" creationId="{1FBEDD0D-7771-837E-E067-98D4540C05F4}"/>
          </ac:spMkLst>
        </pc:spChg>
        <pc:spChg chg="mod">
          <ac:chgData name="Shepard ‎" userId="09a58b91f9e979a1" providerId="LiveId" clId="{C28232CE-F235-49F5-80DC-01E9BD259835}" dt="2024-10-09T09:54:05.354" v="28" actId="404"/>
          <ac:spMkLst>
            <pc:docMk/>
            <pc:sldMk cId="3482017615" sldId="386"/>
            <ac:spMk id="6" creationId="{25DAC1F4-8DE0-B1A6-D2F0-0E6C7AEFBE8E}"/>
          </ac:spMkLst>
        </pc:spChg>
        <pc:spChg chg="mod">
          <ac:chgData name="Shepard ‎" userId="09a58b91f9e979a1" providerId="LiveId" clId="{C28232CE-F235-49F5-80DC-01E9BD259835}" dt="2024-10-09T09:54:17.401" v="34" actId="20577"/>
          <ac:spMkLst>
            <pc:docMk/>
            <pc:sldMk cId="3482017615" sldId="386"/>
            <ac:spMk id="7" creationId="{C85B5F02-FCBA-7662-8C91-06DE0DE0399A}"/>
          </ac:spMkLst>
        </pc:spChg>
        <pc:spChg chg="mod">
          <ac:chgData name="Shepard ‎" userId="09a58b91f9e979a1" providerId="LiveId" clId="{C28232CE-F235-49F5-80DC-01E9BD259835}" dt="2024-10-09T09:54:05.354" v="28" actId="404"/>
          <ac:spMkLst>
            <pc:docMk/>
            <pc:sldMk cId="3482017615" sldId="386"/>
            <ac:spMk id="8" creationId="{3DB7415E-1A8F-121E-CF49-833DDEF1088B}"/>
          </ac:spMkLst>
        </pc:spChg>
        <pc:spChg chg="mod">
          <ac:chgData name="Shepard ‎" userId="09a58b91f9e979a1" providerId="LiveId" clId="{C28232CE-F235-49F5-80DC-01E9BD259835}" dt="2024-10-09T09:54:12.620" v="32" actId="404"/>
          <ac:spMkLst>
            <pc:docMk/>
            <pc:sldMk cId="3482017615" sldId="386"/>
            <ac:spMk id="9" creationId="{F537267B-8C64-0EE5-A818-4073B6E1AC28}"/>
          </ac:spMkLst>
        </pc:spChg>
        <pc:spChg chg="mod">
          <ac:chgData name="Shepard ‎" userId="09a58b91f9e979a1" providerId="LiveId" clId="{C28232CE-F235-49F5-80DC-01E9BD259835}" dt="2024-10-09T09:54:15.106" v="33" actId="20577"/>
          <ac:spMkLst>
            <pc:docMk/>
            <pc:sldMk cId="3482017615" sldId="386"/>
            <ac:spMk id="10" creationId="{886F4B56-8FB5-CB30-83BD-931FC5FF720D}"/>
          </ac:spMkLst>
        </pc:spChg>
        <pc:spChg chg="mod">
          <ac:chgData name="Shepard ‎" userId="09a58b91f9e979a1" providerId="LiveId" clId="{C28232CE-F235-49F5-80DC-01E9BD259835}" dt="2024-10-09T09:54:09.445" v="30" actId="403"/>
          <ac:spMkLst>
            <pc:docMk/>
            <pc:sldMk cId="3482017615" sldId="386"/>
            <ac:spMk id="28" creationId="{42C1F3A1-85B6-432A-A5EE-03DD0011563B}"/>
          </ac:spMkLst>
        </pc:spChg>
      </pc:sldChg>
      <pc:sldChg chg="modSp mod">
        <pc:chgData name="Shepard ‎" userId="09a58b91f9e979a1" providerId="LiveId" clId="{C28232CE-F235-49F5-80DC-01E9BD259835}" dt="2024-10-09T09:55:09.949" v="47" actId="1076"/>
        <pc:sldMkLst>
          <pc:docMk/>
          <pc:sldMk cId="2792435232" sldId="388"/>
        </pc:sldMkLst>
        <pc:spChg chg="mod">
          <ac:chgData name="Shepard ‎" userId="09a58b91f9e979a1" providerId="LiveId" clId="{C28232CE-F235-49F5-80DC-01E9BD259835}" dt="2024-10-09T09:54:45.035" v="36" actId="404"/>
          <ac:spMkLst>
            <pc:docMk/>
            <pc:sldMk cId="2792435232" sldId="388"/>
            <ac:spMk id="28" creationId="{42C1F3A1-85B6-432A-A5EE-03DD0011563B}"/>
          </ac:spMkLst>
        </pc:spChg>
        <pc:spChg chg="mod">
          <ac:chgData name="Shepard ‎" userId="09a58b91f9e979a1" providerId="LiveId" clId="{C28232CE-F235-49F5-80DC-01E9BD259835}" dt="2024-10-09T09:55:09.949" v="47" actId="1076"/>
          <ac:spMkLst>
            <pc:docMk/>
            <pc:sldMk cId="2792435232" sldId="388"/>
            <ac:spMk id="41" creationId="{262EE791-E7C3-85C7-D170-DC8CE30B712F}"/>
          </ac:spMkLst>
        </pc:spChg>
        <pc:spChg chg="mod">
          <ac:chgData name="Shepard ‎" userId="09a58b91f9e979a1" providerId="LiveId" clId="{C28232CE-F235-49F5-80DC-01E9BD259835}" dt="2024-10-09T09:54:47.899" v="37" actId="14100"/>
          <ac:spMkLst>
            <pc:docMk/>
            <pc:sldMk cId="2792435232" sldId="388"/>
            <ac:spMk id="42" creationId="{CA8054BE-2EB7-D5A8-50A1-27805A82C080}"/>
          </ac:spMkLst>
        </pc:spChg>
        <pc:spChg chg="mod">
          <ac:chgData name="Shepard ‎" userId="09a58b91f9e979a1" providerId="LiveId" clId="{C28232CE-F235-49F5-80DC-01E9BD259835}" dt="2024-10-09T09:55:03.611" v="46" actId="14100"/>
          <ac:spMkLst>
            <pc:docMk/>
            <pc:sldMk cId="2792435232" sldId="388"/>
            <ac:spMk id="43" creationId="{1A9A918E-D3BE-4552-0139-9537296C35D8}"/>
          </ac:spMkLst>
        </pc:spChg>
      </pc:sldChg>
      <pc:sldChg chg="modSp mod">
        <pc:chgData name="Shepard ‎" userId="09a58b91f9e979a1" providerId="LiveId" clId="{C28232CE-F235-49F5-80DC-01E9BD259835}" dt="2024-10-09T09:55:46.588" v="58" actId="1076"/>
        <pc:sldMkLst>
          <pc:docMk/>
          <pc:sldMk cId="2951113094" sldId="389"/>
        </pc:sldMkLst>
        <pc:spChg chg="mod">
          <ac:chgData name="Shepard ‎" userId="09a58b91f9e979a1" providerId="LiveId" clId="{C28232CE-F235-49F5-80DC-01E9BD259835}" dt="2024-10-09T09:55:46.588" v="58" actId="1076"/>
          <ac:spMkLst>
            <pc:docMk/>
            <pc:sldMk cId="2951113094" sldId="389"/>
            <ac:spMk id="2" creationId="{E2152D02-2806-30B3-D7D7-A901D44948C5}"/>
          </ac:spMkLst>
        </pc:spChg>
      </pc:sldChg>
      <pc:sldChg chg="modSp mod">
        <pc:chgData name="Shepard ‎" userId="09a58b91f9e979a1" providerId="LiveId" clId="{C28232CE-F235-49F5-80DC-01E9BD259835}" dt="2024-10-09T09:55:40.650" v="56" actId="404"/>
        <pc:sldMkLst>
          <pc:docMk/>
          <pc:sldMk cId="3718840640" sldId="2436"/>
        </pc:sldMkLst>
        <pc:spChg chg="mod">
          <ac:chgData name="Shepard ‎" userId="09a58b91f9e979a1" providerId="LiveId" clId="{C28232CE-F235-49F5-80DC-01E9BD259835}" dt="2024-10-09T09:55:38.079" v="55" actId="404"/>
          <ac:spMkLst>
            <pc:docMk/>
            <pc:sldMk cId="3718840640" sldId="2436"/>
            <ac:spMk id="4" creationId="{3B066C2C-8858-0539-CBB6-1F105750917E}"/>
          </ac:spMkLst>
        </pc:spChg>
        <pc:spChg chg="mod">
          <ac:chgData name="Shepard ‎" userId="09a58b91f9e979a1" providerId="LiveId" clId="{C28232CE-F235-49F5-80DC-01E9BD259835}" dt="2024-10-09T09:55:40.650" v="56" actId="404"/>
          <ac:spMkLst>
            <pc:docMk/>
            <pc:sldMk cId="3718840640" sldId="2436"/>
            <ac:spMk id="5" creationId="{53FCEAF6-AC4D-ED70-6F26-2B586BB8704C}"/>
          </ac:spMkLst>
        </pc:spChg>
        <pc:spChg chg="mod">
          <ac:chgData name="Shepard ‎" userId="09a58b91f9e979a1" providerId="LiveId" clId="{C28232CE-F235-49F5-80DC-01E9BD259835}" dt="2024-10-09T09:55:35.706" v="54" actId="404"/>
          <ac:spMkLst>
            <pc:docMk/>
            <pc:sldMk cId="3718840640" sldId="2436"/>
            <ac:spMk id="9" creationId="{6BABE3B0-7BDF-4FDC-974A-6A3F8E5F6899}"/>
          </ac:spMkLst>
        </pc:spChg>
        <pc:spChg chg="mod">
          <ac:chgData name="Shepard ‎" userId="09a58b91f9e979a1" providerId="LiveId" clId="{C28232CE-F235-49F5-80DC-01E9BD259835}" dt="2024-10-09T09:55:33.140" v="52" actId="14100"/>
          <ac:spMkLst>
            <pc:docMk/>
            <pc:sldMk cId="3718840640" sldId="2436"/>
            <ac:spMk id="14" creationId="{8690428F-3309-41FA-B050-ED545EA123C7}"/>
          </ac:spMkLst>
        </pc:spChg>
      </pc:sldChg>
      <pc:sldChg chg="modSp mod">
        <pc:chgData name="Shepard ‎" userId="09a58b91f9e979a1" providerId="LiveId" clId="{C28232CE-F235-49F5-80DC-01E9BD259835}" dt="2024-10-09T09:57:27.250" v="81" actId="14100"/>
        <pc:sldMkLst>
          <pc:docMk/>
          <pc:sldMk cId="1838270869" sldId="2444"/>
        </pc:sldMkLst>
        <pc:spChg chg="mod">
          <ac:chgData name="Shepard ‎" userId="09a58b91f9e979a1" providerId="LiveId" clId="{C28232CE-F235-49F5-80DC-01E9BD259835}" dt="2024-10-09T09:57:01.097" v="76" actId="1076"/>
          <ac:spMkLst>
            <pc:docMk/>
            <pc:sldMk cId="1838270869" sldId="2444"/>
            <ac:spMk id="14" creationId="{EC6C0E0B-1D98-4242-B3D7-DE2486D958DA}"/>
          </ac:spMkLst>
        </pc:spChg>
        <pc:spChg chg="mod">
          <ac:chgData name="Shepard ‎" userId="09a58b91f9e979a1" providerId="LiveId" clId="{C28232CE-F235-49F5-80DC-01E9BD259835}" dt="2024-10-09T09:55:48.952" v="59" actId="404"/>
          <ac:spMkLst>
            <pc:docMk/>
            <pc:sldMk cId="1838270869" sldId="2444"/>
            <ac:spMk id="19" creationId="{85826C6D-7045-4CCE-B4AB-096388C60318}"/>
          </ac:spMkLst>
        </pc:spChg>
        <pc:spChg chg="ord">
          <ac:chgData name="Shepard ‎" userId="09a58b91f9e979a1" providerId="LiveId" clId="{C28232CE-F235-49F5-80DC-01E9BD259835}" dt="2024-10-09T09:56:27.062" v="68" actId="166"/>
          <ac:spMkLst>
            <pc:docMk/>
            <pc:sldMk cId="1838270869" sldId="2444"/>
            <ac:spMk id="6231" creationId="{D8D29C34-0996-A6CE-C742-3F7876EB8CB7}"/>
          </ac:spMkLst>
        </pc:spChg>
        <pc:spChg chg="mod ord">
          <ac:chgData name="Shepard ‎" userId="09a58b91f9e979a1" providerId="LiveId" clId="{C28232CE-F235-49F5-80DC-01E9BD259835}" dt="2024-10-09T09:56:27.062" v="68" actId="166"/>
          <ac:spMkLst>
            <pc:docMk/>
            <pc:sldMk cId="1838270869" sldId="2444"/>
            <ac:spMk id="6233" creationId="{93D4DC67-4C55-0D06-4688-8441A810BEBB}"/>
          </ac:spMkLst>
        </pc:spChg>
        <pc:spChg chg="ord">
          <ac:chgData name="Shepard ‎" userId="09a58b91f9e979a1" providerId="LiveId" clId="{C28232CE-F235-49F5-80DC-01E9BD259835}" dt="2024-10-09T09:56:27.062" v="68" actId="166"/>
          <ac:spMkLst>
            <pc:docMk/>
            <pc:sldMk cId="1838270869" sldId="2444"/>
            <ac:spMk id="6234" creationId="{BFD3C375-096A-02FD-60DD-8E100CD8062B}"/>
          </ac:spMkLst>
        </pc:spChg>
        <pc:spChg chg="mod ord">
          <ac:chgData name="Shepard ‎" userId="09a58b91f9e979a1" providerId="LiveId" clId="{C28232CE-F235-49F5-80DC-01E9BD259835}" dt="2024-10-09T09:56:33.540" v="70" actId="14100"/>
          <ac:spMkLst>
            <pc:docMk/>
            <pc:sldMk cId="1838270869" sldId="2444"/>
            <ac:spMk id="6237" creationId="{F5C113FD-DC40-B2D6-5FD3-9163459C9775}"/>
          </ac:spMkLst>
        </pc:spChg>
        <pc:spChg chg="mod">
          <ac:chgData name="Shepard ‎" userId="09a58b91f9e979a1" providerId="LiveId" clId="{C28232CE-F235-49F5-80DC-01E9BD259835}" dt="2024-10-09T09:56:31.539" v="69" actId="14100"/>
          <ac:spMkLst>
            <pc:docMk/>
            <pc:sldMk cId="1838270869" sldId="2444"/>
            <ac:spMk id="6238" creationId="{4CFBE85C-4A09-599D-135B-A1CC07DDC138}"/>
          </ac:spMkLst>
        </pc:spChg>
        <pc:spChg chg="mod">
          <ac:chgData name="Shepard ‎" userId="09a58b91f9e979a1" providerId="LiveId" clId="{C28232CE-F235-49F5-80DC-01E9BD259835}" dt="2024-10-09T09:56:41.617" v="72" actId="14100"/>
          <ac:spMkLst>
            <pc:docMk/>
            <pc:sldMk cId="1838270869" sldId="2444"/>
            <ac:spMk id="6240" creationId="{11F4F4A2-4DF6-43AA-F5FF-B453DD91801F}"/>
          </ac:spMkLst>
        </pc:spChg>
        <pc:spChg chg="mod ord">
          <ac:chgData name="Shepard ‎" userId="09a58b91f9e979a1" providerId="LiveId" clId="{C28232CE-F235-49F5-80DC-01E9BD259835}" dt="2024-10-09T09:56:16.196" v="66" actId="167"/>
          <ac:spMkLst>
            <pc:docMk/>
            <pc:sldMk cId="1838270869" sldId="2444"/>
            <ac:spMk id="6251" creationId="{C8060C9F-2A03-1FB2-B8C5-26242FCC3026}"/>
          </ac:spMkLst>
        </pc:spChg>
        <pc:spChg chg="mod">
          <ac:chgData name="Shepard ‎" userId="09a58b91f9e979a1" providerId="LiveId" clId="{C28232CE-F235-49F5-80DC-01E9BD259835}" dt="2024-10-09T09:56:47.521" v="73" actId="14100"/>
          <ac:spMkLst>
            <pc:docMk/>
            <pc:sldMk cId="1838270869" sldId="2444"/>
            <ac:spMk id="6254" creationId="{20006393-2BF9-A6D6-7C96-467A0438E08A}"/>
          </ac:spMkLst>
        </pc:spChg>
        <pc:spChg chg="mod">
          <ac:chgData name="Shepard ‎" userId="09a58b91f9e979a1" providerId="LiveId" clId="{C28232CE-F235-49F5-80DC-01E9BD259835}" dt="2024-10-09T09:57:10.316" v="79" actId="404"/>
          <ac:spMkLst>
            <pc:docMk/>
            <pc:sldMk cId="1838270869" sldId="2444"/>
            <ac:spMk id="6255" creationId="{AA1C2EE9-FEAC-9257-AE4D-A448E5A42F7B}"/>
          </ac:spMkLst>
        </pc:spChg>
        <pc:spChg chg="mod">
          <ac:chgData name="Shepard ‎" userId="09a58b91f9e979a1" providerId="LiveId" clId="{C28232CE-F235-49F5-80DC-01E9BD259835}" dt="2024-10-09T09:56:57.511" v="75" actId="14100"/>
          <ac:spMkLst>
            <pc:docMk/>
            <pc:sldMk cId="1838270869" sldId="2444"/>
            <ac:spMk id="6289" creationId="{1F881408-13CA-B9F0-00DC-B85207CAB996}"/>
          </ac:spMkLst>
        </pc:spChg>
        <pc:spChg chg="mod">
          <ac:chgData name="Shepard ‎" userId="09a58b91f9e979a1" providerId="LiveId" clId="{C28232CE-F235-49F5-80DC-01E9BD259835}" dt="2024-10-09T09:57:24.529" v="80" actId="404"/>
          <ac:spMkLst>
            <pc:docMk/>
            <pc:sldMk cId="1838270869" sldId="2444"/>
            <ac:spMk id="6292" creationId="{A8E4C24F-0DA3-67BC-DE27-5FD1B60AF4A3}"/>
          </ac:spMkLst>
        </pc:spChg>
        <pc:spChg chg="mod">
          <ac:chgData name="Shepard ‎" userId="09a58b91f9e979a1" providerId="LiveId" clId="{C28232CE-F235-49F5-80DC-01E9BD259835}" dt="2024-10-09T09:57:27.250" v="81" actId="14100"/>
          <ac:spMkLst>
            <pc:docMk/>
            <pc:sldMk cId="1838270869" sldId="2444"/>
            <ac:spMk id="6294" creationId="{35B8FE19-BD96-053E-BE0A-D6A004426C81}"/>
          </ac:spMkLst>
        </pc:spChg>
        <pc:picChg chg="mod">
          <ac:chgData name="Shepard ‎" userId="09a58b91f9e979a1" providerId="LiveId" clId="{C28232CE-F235-49F5-80DC-01E9BD259835}" dt="2024-10-09T09:56:13.449" v="65" actId="167"/>
          <ac:picMkLst>
            <pc:docMk/>
            <pc:sldMk cId="1838270869" sldId="2444"/>
            <ac:picMk id="6223" creationId="{36EB872D-9E8C-CADB-011E-DD3BD07C55CE}"/>
          </ac:picMkLst>
        </pc:picChg>
        <pc:cxnChg chg="mod">
          <ac:chgData name="Shepard ‎" userId="09a58b91f9e979a1" providerId="LiveId" clId="{C28232CE-F235-49F5-80DC-01E9BD259835}" dt="2024-10-09T09:56:39.435" v="71" actId="1076"/>
          <ac:cxnSpMkLst>
            <pc:docMk/>
            <pc:sldMk cId="1838270869" sldId="2444"/>
            <ac:cxnSpMk id="20" creationId="{59BFBA07-0CB2-4B11-A586-D3D5CABE8632}"/>
          </ac:cxnSpMkLst>
        </pc:cxnChg>
      </pc:sldChg>
      <pc:sldChg chg="modSp mod">
        <pc:chgData name="Shepard ‎" userId="09a58b91f9e979a1" providerId="LiveId" clId="{C28232CE-F235-49F5-80DC-01E9BD259835}" dt="2024-10-09T09:58:28.842" v="91" actId="404"/>
        <pc:sldMkLst>
          <pc:docMk/>
          <pc:sldMk cId="1118244914" sldId="2447"/>
        </pc:sldMkLst>
        <pc:spChg chg="mod">
          <ac:chgData name="Shepard ‎" userId="09a58b91f9e979a1" providerId="LiveId" clId="{C28232CE-F235-49F5-80DC-01E9BD259835}" dt="2024-10-09T09:58:28.842" v="91" actId="404"/>
          <ac:spMkLst>
            <pc:docMk/>
            <pc:sldMk cId="1118244914" sldId="2447"/>
            <ac:spMk id="7" creationId="{0F1D7E46-E490-491E-997D-6B0E085B3913}"/>
          </ac:spMkLst>
        </pc:spChg>
      </pc:sldChg>
      <pc:sldChg chg="modSp mod">
        <pc:chgData name="Shepard ‎" userId="09a58b91f9e979a1" providerId="LiveId" clId="{C28232CE-F235-49F5-80DC-01E9BD259835}" dt="2024-10-09T09:58:35.834" v="92" actId="404"/>
        <pc:sldMkLst>
          <pc:docMk/>
          <pc:sldMk cId="2731844906" sldId="2448"/>
        </pc:sldMkLst>
        <pc:spChg chg="mod">
          <ac:chgData name="Shepard ‎" userId="09a58b91f9e979a1" providerId="LiveId" clId="{C28232CE-F235-49F5-80DC-01E9BD259835}" dt="2024-10-09T09:58:35.834" v="92" actId="404"/>
          <ac:spMkLst>
            <pc:docMk/>
            <pc:sldMk cId="2731844906" sldId="2448"/>
            <ac:spMk id="9" creationId="{F47A1701-2789-4212-AA97-C4DE1A2FD870}"/>
          </ac:spMkLst>
        </pc:spChg>
      </pc:sldChg>
      <pc:sldChg chg="modSp mod">
        <pc:chgData name="Shepard ‎" userId="09a58b91f9e979a1" providerId="LiveId" clId="{C28232CE-F235-49F5-80DC-01E9BD259835}" dt="2024-10-09T09:57:49.417" v="86" actId="20577"/>
        <pc:sldMkLst>
          <pc:docMk/>
          <pc:sldMk cId="1439650261" sldId="2450"/>
        </pc:sldMkLst>
        <pc:spChg chg="mod">
          <ac:chgData name="Shepard ‎" userId="09a58b91f9e979a1" providerId="LiveId" clId="{C28232CE-F235-49F5-80DC-01E9BD259835}" dt="2024-10-09T09:57:49.417" v="86" actId="20577"/>
          <ac:spMkLst>
            <pc:docMk/>
            <pc:sldMk cId="1439650261" sldId="2450"/>
            <ac:spMk id="9" creationId="{A1981AFE-4679-B6B7-D0F4-9497C6380F57}"/>
          </ac:spMkLst>
        </pc:spChg>
        <pc:spChg chg="mod">
          <ac:chgData name="Shepard ‎" userId="09a58b91f9e979a1" providerId="LiveId" clId="{C28232CE-F235-49F5-80DC-01E9BD259835}" dt="2024-10-09T09:57:33.512" v="83" actId="14100"/>
          <ac:spMkLst>
            <pc:docMk/>
            <pc:sldMk cId="1439650261" sldId="2450"/>
            <ac:spMk id="15" creationId="{2E32AFCA-9020-3F54-865B-29506A86A212}"/>
          </ac:spMkLst>
        </pc:spChg>
        <pc:spChg chg="mod">
          <ac:chgData name="Shepard ‎" userId="09a58b91f9e979a1" providerId="LiveId" clId="{C28232CE-F235-49F5-80DC-01E9BD259835}" dt="2024-10-09T09:57:38.066" v="84" actId="14100"/>
          <ac:spMkLst>
            <pc:docMk/>
            <pc:sldMk cId="1439650261" sldId="2450"/>
            <ac:spMk id="22" creationId="{C2135BAF-CBED-A336-29B8-2BA158C33AD4}"/>
          </ac:spMkLst>
        </pc:spChg>
        <pc:spChg chg="mod">
          <ac:chgData name="Shepard ‎" userId="09a58b91f9e979a1" providerId="LiveId" clId="{C28232CE-F235-49F5-80DC-01E9BD259835}" dt="2024-10-09T09:57:42.745" v="85" actId="14100"/>
          <ac:spMkLst>
            <pc:docMk/>
            <pc:sldMk cId="1439650261" sldId="2450"/>
            <ac:spMk id="28" creationId="{0715C29D-0B4D-154A-3B66-9EB6CB1D3DD1}"/>
          </ac:spMkLst>
        </pc:spChg>
      </pc:sldChg>
      <pc:sldMasterChg chg="modSldLayout">
        <pc:chgData name="Shepard ‎" userId="09a58b91f9e979a1" providerId="LiveId" clId="{C28232CE-F235-49F5-80DC-01E9BD259835}" dt="2024-10-09T09:51:50.541" v="5" actId="14826"/>
        <pc:sldMasterMkLst>
          <pc:docMk/>
          <pc:sldMasterMk cId="3465158713" sldId="2147483675"/>
        </pc:sldMasterMkLst>
        <pc:sldLayoutChg chg="modSp">
          <pc:chgData name="Shepard ‎" userId="09a58b91f9e979a1" providerId="LiveId" clId="{C28232CE-F235-49F5-80DC-01E9BD259835}" dt="2024-10-09T09:51:30.908" v="2" actId="14826"/>
          <pc:sldLayoutMkLst>
            <pc:docMk/>
            <pc:sldMasterMk cId="3465158713" sldId="2147483675"/>
            <pc:sldLayoutMk cId="1413523471" sldId="2147483676"/>
          </pc:sldLayoutMkLst>
          <pc:picChg chg="mod">
            <ac:chgData name="Shepard ‎" userId="09a58b91f9e979a1" providerId="LiveId" clId="{C28232CE-F235-49F5-80DC-01E9BD259835}" dt="2024-10-09T09:51:30.908" v="2" actId="14826"/>
            <ac:picMkLst>
              <pc:docMk/>
              <pc:sldMasterMk cId="3465158713" sldId="2147483675"/>
              <pc:sldLayoutMk cId="1413523471" sldId="2147483676"/>
              <ac:picMk id="34" creationId="{582D17B3-5A6C-42CA-853B-4103A0708918}"/>
            </ac:picMkLst>
          </pc:picChg>
        </pc:sldLayoutChg>
        <pc:sldLayoutChg chg="modSp">
          <pc:chgData name="Shepard ‎" userId="09a58b91f9e979a1" providerId="LiveId" clId="{C28232CE-F235-49F5-80DC-01E9BD259835}" dt="2024-10-09T09:51:37.669" v="3" actId="14826"/>
          <pc:sldLayoutMkLst>
            <pc:docMk/>
            <pc:sldMasterMk cId="3465158713" sldId="2147483675"/>
            <pc:sldLayoutMk cId="3377854443" sldId="2147483677"/>
          </pc:sldLayoutMkLst>
          <pc:picChg chg="mod">
            <ac:chgData name="Shepard ‎" userId="09a58b91f9e979a1" providerId="LiveId" clId="{C28232CE-F235-49F5-80DC-01E9BD259835}" dt="2024-10-09T09:51:37.669" v="3" actId="14826"/>
            <ac:picMkLst>
              <pc:docMk/>
              <pc:sldMasterMk cId="3465158713" sldId="2147483675"/>
              <pc:sldLayoutMk cId="3377854443" sldId="2147483677"/>
              <ac:picMk id="51" creationId="{1007B104-92BA-4BA5-A656-DA433D20A54C}"/>
            </ac:picMkLst>
          </pc:picChg>
        </pc:sldLayoutChg>
        <pc:sldLayoutChg chg="modSp">
          <pc:chgData name="Shepard ‎" userId="09a58b91f9e979a1" providerId="LiveId" clId="{C28232CE-F235-49F5-80DC-01E9BD259835}" dt="2024-10-09T09:51:42.747" v="4" actId="14826"/>
          <pc:sldLayoutMkLst>
            <pc:docMk/>
            <pc:sldMasterMk cId="3465158713" sldId="2147483675"/>
            <pc:sldLayoutMk cId="927347273" sldId="2147483678"/>
          </pc:sldLayoutMkLst>
          <pc:picChg chg="mod">
            <ac:chgData name="Shepard ‎" userId="09a58b91f9e979a1" providerId="LiveId" clId="{C28232CE-F235-49F5-80DC-01E9BD259835}" dt="2024-10-09T09:51:42.747" v="4" actId="14826"/>
            <ac:picMkLst>
              <pc:docMk/>
              <pc:sldMasterMk cId="3465158713" sldId="2147483675"/>
              <pc:sldLayoutMk cId="927347273" sldId="2147483678"/>
              <ac:picMk id="37" creationId="{5505FB79-408A-43F3-9FF6-95F9DFF43961}"/>
            </ac:picMkLst>
          </pc:picChg>
        </pc:sldLayoutChg>
        <pc:sldLayoutChg chg="modSp">
          <pc:chgData name="Shepard ‎" userId="09a58b91f9e979a1" providerId="LiveId" clId="{C28232CE-F235-49F5-80DC-01E9BD259835}" dt="2024-10-09T09:51:50.541" v="5" actId="14826"/>
          <pc:sldLayoutMkLst>
            <pc:docMk/>
            <pc:sldMasterMk cId="3465158713" sldId="2147483675"/>
            <pc:sldLayoutMk cId="3003449662" sldId="2147483688"/>
          </pc:sldLayoutMkLst>
          <pc:picChg chg="mod">
            <ac:chgData name="Shepard ‎" userId="09a58b91f9e979a1" providerId="LiveId" clId="{C28232CE-F235-49F5-80DC-01E9BD259835}" dt="2024-10-09T09:51:50.541" v="5" actId="14826"/>
            <ac:picMkLst>
              <pc:docMk/>
              <pc:sldMasterMk cId="3465158713" sldId="2147483675"/>
              <pc:sldLayoutMk cId="3003449662" sldId="2147483688"/>
              <ac:picMk id="37" creationId="{C53E509D-9C05-4F64-B596-3792F76B9CA7}"/>
            </ac:picMkLst>
          </pc:picChg>
        </pc:sldLayoutChg>
      </pc:sldMasterChg>
      <pc:sldMasterChg chg="modSldLayout">
        <pc:chgData name="Shepard ‎" userId="09a58b91f9e979a1" providerId="LiveId" clId="{C28232CE-F235-49F5-80DC-01E9BD259835}" dt="2024-10-09T09:52:35.569" v="9" actId="14826"/>
        <pc:sldMasterMkLst>
          <pc:docMk/>
          <pc:sldMasterMk cId="636670811" sldId="2147483689"/>
        </pc:sldMasterMkLst>
        <pc:sldLayoutChg chg="modSp">
          <pc:chgData name="Shepard ‎" userId="09a58b91f9e979a1" providerId="LiveId" clId="{C28232CE-F235-49F5-80DC-01E9BD259835}" dt="2024-10-09T09:52:03.721" v="7" actId="14826"/>
          <pc:sldLayoutMkLst>
            <pc:docMk/>
            <pc:sldMasterMk cId="636670811" sldId="2147483689"/>
            <pc:sldLayoutMk cId="1616781686" sldId="2147483670"/>
          </pc:sldLayoutMkLst>
          <pc:picChg chg="mod">
            <ac:chgData name="Shepard ‎" userId="09a58b91f9e979a1" providerId="LiveId" clId="{C28232CE-F235-49F5-80DC-01E9BD259835}" dt="2024-10-09T09:52:03.721" v="7" actId="14826"/>
            <ac:picMkLst>
              <pc:docMk/>
              <pc:sldMasterMk cId="636670811" sldId="2147483689"/>
              <pc:sldLayoutMk cId="1616781686" sldId="2147483670"/>
              <ac:picMk id="37" creationId="{C53E509D-9C05-4F64-B596-3792F76B9CA7}"/>
            </ac:picMkLst>
          </pc:picChg>
        </pc:sldLayoutChg>
        <pc:sldLayoutChg chg="modSp">
          <pc:chgData name="Shepard ‎" userId="09a58b91f9e979a1" providerId="LiveId" clId="{C28232CE-F235-49F5-80DC-01E9BD259835}" dt="2024-10-09T09:51:57.873" v="6" actId="14826"/>
          <pc:sldLayoutMkLst>
            <pc:docMk/>
            <pc:sldMasterMk cId="636670811" sldId="2147483689"/>
            <pc:sldLayoutMk cId="417991825" sldId="2147483672"/>
          </pc:sldLayoutMkLst>
          <pc:picChg chg="mod">
            <ac:chgData name="Shepard ‎" userId="09a58b91f9e979a1" providerId="LiveId" clId="{C28232CE-F235-49F5-80DC-01E9BD259835}" dt="2024-10-09T09:51:57.873" v="6" actId="14826"/>
            <ac:picMkLst>
              <pc:docMk/>
              <pc:sldMasterMk cId="636670811" sldId="2147483689"/>
              <pc:sldLayoutMk cId="417991825" sldId="2147483672"/>
              <ac:picMk id="37" creationId="{5505FB79-408A-43F3-9FF6-95F9DFF43961}"/>
            </ac:picMkLst>
          </pc:picChg>
        </pc:sldLayoutChg>
        <pc:sldLayoutChg chg="modSp">
          <pc:chgData name="Shepard ‎" userId="09a58b91f9e979a1" providerId="LiveId" clId="{C28232CE-F235-49F5-80DC-01E9BD259835}" dt="2024-10-09T09:52:14.680" v="8" actId="14826"/>
          <pc:sldLayoutMkLst>
            <pc:docMk/>
            <pc:sldMasterMk cId="636670811" sldId="2147483689"/>
            <pc:sldLayoutMk cId="1169162767" sldId="2147483701"/>
          </pc:sldLayoutMkLst>
          <pc:picChg chg="mod">
            <ac:chgData name="Shepard ‎" userId="09a58b91f9e979a1" providerId="LiveId" clId="{C28232CE-F235-49F5-80DC-01E9BD259835}" dt="2024-10-09T09:52:14.680" v="8" actId="14826"/>
            <ac:picMkLst>
              <pc:docMk/>
              <pc:sldMasterMk cId="636670811" sldId="2147483689"/>
              <pc:sldLayoutMk cId="1169162767" sldId="2147483701"/>
              <ac:picMk id="31" creationId="{CAFA4BC5-2257-40A4-B395-98CD2A8A41B0}"/>
            </ac:picMkLst>
          </pc:picChg>
        </pc:sldLayoutChg>
        <pc:sldLayoutChg chg="modSp">
          <pc:chgData name="Shepard ‎" userId="09a58b91f9e979a1" providerId="LiveId" clId="{C28232CE-F235-49F5-80DC-01E9BD259835}" dt="2024-10-09T09:52:35.569" v="9" actId="14826"/>
          <pc:sldLayoutMkLst>
            <pc:docMk/>
            <pc:sldMasterMk cId="636670811" sldId="2147483689"/>
            <pc:sldLayoutMk cId="2719373323" sldId="2147483702"/>
          </pc:sldLayoutMkLst>
          <pc:picChg chg="mod">
            <ac:chgData name="Shepard ‎" userId="09a58b91f9e979a1" providerId="LiveId" clId="{C28232CE-F235-49F5-80DC-01E9BD259835}" dt="2024-10-09T09:52:35.569" v="9" actId="14826"/>
            <ac:picMkLst>
              <pc:docMk/>
              <pc:sldMasterMk cId="636670811" sldId="2147483689"/>
              <pc:sldLayoutMk cId="2719373323" sldId="2147483702"/>
              <ac:picMk id="51" creationId="{1007B104-92BA-4BA5-A656-DA433D20A54C}"/>
            </ac:picMkLst>
          </pc:picChg>
        </pc:sldLayoutChg>
      </pc:sldMasterChg>
    </pc:docChg>
  </pc:docChgLst>
  <pc:docChgLst>
    <pc:chgData name="Andrea Castro Troya" userId="58fec591-b333-4c59-a2df-1c57e39d4266" providerId="ADAL" clId="{5F804095-FFC2-4CA1-B908-16F30EBB35E7}"/>
    <pc:docChg chg="modSld">
      <pc:chgData name="Andrea Castro Troya" userId="58fec591-b333-4c59-a2df-1c57e39d4266" providerId="ADAL" clId="{5F804095-FFC2-4CA1-B908-16F30EBB35E7}" dt="2024-10-28T13:43:33.368" v="11" actId="20577"/>
      <pc:docMkLst>
        <pc:docMk/>
      </pc:docMkLst>
      <pc:sldChg chg="modSp mod">
        <pc:chgData name="Andrea Castro Troya" userId="58fec591-b333-4c59-a2df-1c57e39d4266" providerId="ADAL" clId="{5F804095-FFC2-4CA1-B908-16F30EBB35E7}" dt="2024-10-28T13:43:33.368" v="11" actId="20577"/>
        <pc:sldMkLst>
          <pc:docMk/>
          <pc:sldMk cId="176333266" sldId="354"/>
        </pc:sldMkLst>
        <pc:spChg chg="mod">
          <ac:chgData name="Andrea Castro Troya" userId="58fec591-b333-4c59-a2df-1c57e39d4266" providerId="ADAL" clId="{5F804095-FFC2-4CA1-B908-16F30EBB35E7}" dt="2024-10-28T13:43:33.368" v="11" actId="20577"/>
          <ac:spMkLst>
            <pc:docMk/>
            <pc:sldMk cId="176333266" sldId="354"/>
            <ac:spMk id="5" creationId="{4A2842F7-17A5-FD7A-A1A6-4E0B832EAF6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abala\AppData\Roaming\Microsoft\Excel\Gr&#225;fico%20objetivo%202023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n-GB" sz="2000" dirty="0"/>
              <a:t>Estimated median number of infections, all types</a:t>
            </a:r>
          </a:p>
        </c:rich>
      </c:tx>
      <c:layout>
        <c:manualLayout>
          <c:xMode val="edge"/>
          <c:yMode val="edge"/>
          <c:x val="0.12996376811594201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EC Square Sans Pro" panose="020B0506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Hoja3!$C$18</c:f>
              <c:strCache>
                <c:ptCount val="1"/>
                <c:pt idx="0">
                  <c:v>Estimated median numbre of infections, all types</c:v>
                </c:pt>
              </c:strCache>
            </c:strRef>
          </c:tx>
          <c:spPr>
            <a:solidFill>
              <a:srgbClr val="2C747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C747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2-473A-8E05-CA03EAFDD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Hoja3!$B$19:$B$23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Hoja3!$C$19:$C$23</c:f>
              <c:numCache>
                <c:formatCode>#,##0</c:formatCode>
                <c:ptCount val="5"/>
                <c:pt idx="0">
                  <c:v>685433</c:v>
                </c:pt>
                <c:pt idx="1">
                  <c:v>701816</c:v>
                </c:pt>
                <c:pt idx="2">
                  <c:v>822075</c:v>
                </c:pt>
                <c:pt idx="3">
                  <c:v>865767</c:v>
                </c:pt>
                <c:pt idx="4">
                  <c:v>801517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2-473A-8E05-CA03EAFDD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4738271"/>
        <c:axId val="1014758239"/>
      </c:barChart>
      <c:catAx>
        <c:axId val="10147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014758239"/>
        <c:crosses val="autoZero"/>
        <c:auto val="1"/>
        <c:lblAlgn val="ctr"/>
        <c:lblOffset val="100"/>
        <c:noMultiLvlLbl val="0"/>
      </c:catAx>
      <c:valAx>
        <c:axId val="1014758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7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%23EU_Aquacultur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От опростен обобщен доклад на JIACRA: https://www.ecdc.europa.eu/sites/default/files/documents/simplified-summary-antimicrobial-consumption-resistance-bacteria-2019-2021.pdf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100">
                <a:latin typeface="EC Square Sans Pro" panose="020B0506040000020004" pitchFamily="34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bg-BG" sz="1100">
                <a:latin typeface="EC Square Sans Pro" panose="020B0506040000020004" pitchFamily="34" charset="0"/>
              </a:rPr>
              <a:t>Целта „От фермата до вилицата“ е част от „Зелената сделка“.</a:t>
            </a:r>
          </a:p>
          <a:p>
            <a:r>
              <a:rPr lang="bg-BG" sz="1100">
                <a:highlight>
                  <a:srgbClr val="FFFF00"/>
                </a:highlight>
                <a:latin typeface="EC Square Sans Pro" panose="020B0506040000020004" pitchFamily="34" charset="0"/>
              </a:rPr>
              <a:t>Началната точка </a:t>
            </a:r>
            <a:r>
              <a:rPr lang="bg-BG" sz="1100">
                <a:latin typeface="EC Square Sans Pro" panose="020B0506040000020004" pitchFamily="34" charset="0"/>
              </a:rPr>
              <a:t>е 2018 г.</a:t>
            </a:r>
          </a:p>
          <a:p>
            <a:r>
              <a:rPr lang="bg-BG" sz="1100">
                <a:highlight>
                  <a:srgbClr val="FFFF00"/>
                </a:highlight>
                <a:latin typeface="EC Square Sans Pro" panose="020B0506040000020004" pitchFamily="34" charset="0"/>
              </a:rPr>
              <a:t>Целта е за всички държави от ЕС, не за всички поотделно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bg-BG" sz="1100">
                <a:latin typeface="EC Square Sans Pro" panose="020B0506040000020004" pitchFamily="34" charset="0"/>
              </a:rPr>
              <a:t>Европейската агенция по лекарствата (EMA) стартира проекта ESVAC през 2009 г.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Европейският проект за наблюдение на потреблението на антимикробни средства във ветеринарната медицина (ESVAC) събра информация от 2009 г. до 2023 г. за това </a:t>
            </a:r>
            <a:r>
              <a:rPr lang="bg-BG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как антимикробните лекарства се използват при животни в целия Европейски съюз (ЕС)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 Този тип информация е от съществено значение за идентифициране на възможни рискови фактори, които могат да доведат до развитие и разпространение на антимикробна резистентност. 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100">
                <a:latin typeface="EC Square Sans Pro" panose="020B0506040000020004" pitchFamily="34" charset="0"/>
              </a:rPr>
              <a:t>Осигурява 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хармонизиран подход за събиране и докладване на </a:t>
            </a:r>
            <a:r>
              <a:rPr lang="bg-BG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данни за употребата на антимикробни средства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при животни от държавите членки на ЕС и Европейското икономическо пространство (ЕИП).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Доброволното участие в проекта ESVAC през годините се увеличава от 9 на 31 докладващи държави.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Проектът ESVAC официално приключва през ноември 2023 г. с публикуването на окончателния доклад.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От януари 2024 г. всички държави членки на ЕС/ЕИП трябва да докладват своите данни за </a:t>
            </a:r>
            <a:r>
              <a:rPr lang="bg-BG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обема на продажбите и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bg-BG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употребата на антимикробни лекарствени продукти при животни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, в съответствие с 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  <a:hlinkClick r:id="rId3" tooltip="Регламент относно ветеринарните лекарствени продукти"/>
              </a:rPr>
              <a:t>Регламента относно ветеринарните лекарствени продукти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Държавите членки на ЕС/ЕИП трябва да използват </a:t>
            </a:r>
            <a:r>
              <a:rPr lang="bg-BG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платформата за продажба и използване на антимикробни средства</a:t>
            </a:r>
            <a:r>
              <a:rPr lang="bg-BG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 на EMA, за да докладват своите данни на EMA.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bg-BG" sz="1100">
                <a:latin typeface="EC Square Sans Pro" panose="020B0506040000020004" pitchFamily="34" charset="0"/>
              </a:rPr>
              <a:t>Кръгла цифра: показва съотношението на общите продажби в mg/PCU на антибиотични ВЛП за животни, отглеждани за производство на храна, по клас антибиотици в 31 европейски държави през 2022 г.</a:t>
            </a:r>
          </a:p>
          <a:p>
            <a:r>
              <a:rPr lang="bg-BG" sz="1100">
                <a:latin typeface="EC Square Sans Pro" panose="020B0506040000020004" pitchFamily="34" charset="0"/>
              </a:rPr>
              <a:t>„Други класове“ включва амфениколи, цефалоспорини, други хинолони и „Други“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bg-BG" sz="1800">
                <a:effectLst/>
                <a:latin typeface="Segoe UI" panose="020B0502040204020203" pitchFamily="34" charset="0"/>
              </a:rPr>
              <a:t>Приложение към Регламент 2021/578. </a:t>
            </a:r>
            <a:r>
              <a:rPr lang="bg-BG"/>
              <a:t>  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bg-BG"/>
              <a:t>Първият доклад за обема на продажбите на ветеринарни антимикробни лекарствени продукти и за употребата на антимикробни лекарствени продукти по видове животни се публикува от Агенцията до 31 март 2025 г. и включва следното: а) обемът на продажбите на ветеринарни антимикробни лекарствени продукти, обхващащ данни от 2023 г. и подадени от държавите членки до 30 юни 2024 г.; б) употребата на антимикробни лекарствени продукти за съответните животински видове, категории или етапи, обхващащи данни от 2023 г. и подадени от държавите членки до 30 септември 2024 г.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bg-BG"/>
              <a:t>2. От 2025 г. докладите, следващи първия доклад, ще се публикуват от Агенцията до 31 декември и ще включват следното: а) обемът на продажбите на ветеринарни антимикробни лекарствени продукти, предоставен от държавите членки до 30 юни всяка година, като обхваща данните от предходната календарна година; б) употребата на антимикробни лекарствени продукти за съответни животински видове, категории или етапи, подадени от държавите членки до 30 юни всяка година, обхващащи данни от предходната календарна година.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sng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Събирането на данни ще започне от посочените години. Докладването ще започне през следващите години (т.е. за говеда, свине и домашни птици, докладването трябва да се извърши през 2024 г., за други животни, отглеждани за храна – през 2027 г., за кучета, котки и животни с ценна кожа – през 2030 г.)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100">
                <a:latin typeface="EC Square Sans Pro" panose="020B0506040000020004" pitchFamily="34" charset="0"/>
              </a:rPr>
              <a:t>Статистика за популацията на добитъка: </a:t>
            </a:r>
            <a:r>
              <a:rPr lang="bg-BG" sz="1100">
                <a:latin typeface="EC Square Sans Pro" panose="020B0506040000020004" pitchFamily="34" charset="0"/>
                <a:hlinkClick r:id="rId3"/>
              </a:rPr>
              <a:t>Статистика | Eurostat (europa.eu)</a:t>
            </a:r>
            <a:r>
              <a:rPr lang="bg-BG" sz="1100">
                <a:latin typeface="EC Square Sans Pro" panose="020B0506040000020004" pitchFamily="34" charset="0"/>
              </a:rPr>
              <a:t> (2020 г.)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bg-BG" sz="1100">
                <a:latin typeface="EC Square Sans Pro" panose="020B0506040000020004" pitchFamily="34" charset="0"/>
              </a:rPr>
              <a:t>Статистика за аквакултурите: </a:t>
            </a:r>
            <a:r>
              <a:rPr lang="bg-BG" sz="1100">
                <a:latin typeface="EC Square Sans Pro" panose="020B0506040000020004" pitchFamily="34" charset="0"/>
                <a:hlinkClick r:id="rId4"/>
              </a:rPr>
              <a:t>Статистика за аквакултурите – Обяснение на статистиката (europa.eu)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bg-BG" sz="1100">
                <a:latin typeface="EC Square Sans Pro" panose="020B0506040000020004" pitchFamily="34" charset="0"/>
              </a:rPr>
              <a:t>Данни по държави от ЕС и специфичен дял за вида по държави.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1 Разликите между държавите трябва да се тълкуват с голямо внимание поради големите разлики в схемите на дозиране между тези класове/подкласове антибиотици.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2 Не са отчетени продажби на други </a:t>
            </a:r>
            <a:r>
              <a:rPr lang="bg-BG" sz="1800" b="0" i="0" u="none" strike="noStrike" baseline="0" dirty="0" err="1">
                <a:solidFill>
                  <a:srgbClr val="000000"/>
                </a:solidFill>
                <a:latin typeface="EC Square Sans Pro" panose="020B0506040000020004" pitchFamily="34" charset="0"/>
              </a:rPr>
              <a:t>хинолони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 за Австрия, Хърватия, Кипър, Чехия, Естония, Финландия, Германия, Унгария, Исландия, Ирландия, Латвия, Литва, Люксембург, Малта, Португалия, Словения, Швейцария и Обединеното кралство.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3 Не са докладвани продажби на </a:t>
            </a:r>
            <a:r>
              <a:rPr lang="bg-BG" sz="1800" b="0" i="0" u="none" strike="noStrike" baseline="0" dirty="0" err="1">
                <a:solidFill>
                  <a:srgbClr val="000000"/>
                </a:solidFill>
                <a:latin typeface="EC Square Sans Pro" panose="020B0506040000020004" pitchFamily="34" charset="0"/>
              </a:rPr>
              <a:t>полимиксини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 за Дания, Финландия, Исландия, Ирландия, Норвегия и Обединеното кралство.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4 Обобщеният дял за 31 европейски държави се основава на обобщените </a:t>
            </a:r>
            <a:r>
              <a:rPr lang="bg-BG" sz="1800" b="0" i="0" u="none" strike="noStrike" baseline="0" dirty="0" err="1">
                <a:solidFill>
                  <a:srgbClr val="000000"/>
                </a:solidFill>
                <a:latin typeface="EC Square Sans Pro" panose="020B0506040000020004" pitchFamily="34" charset="0"/>
              </a:rPr>
              <a:t>mg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/PCU – общото количество продадени активни антибиотични вещества (</a:t>
            </a:r>
            <a:r>
              <a:rPr lang="bg-BG" sz="1800" b="0" i="0" u="none" strike="noStrike" baseline="0" dirty="0" err="1">
                <a:solidFill>
                  <a:srgbClr val="000000"/>
                </a:solidFill>
                <a:latin typeface="EC Square Sans Pro" panose="020B0506040000020004" pitchFamily="34" charset="0"/>
              </a:rPr>
              <a:t>mg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), разделено на общата PCU (</a:t>
            </a:r>
            <a:r>
              <a:rPr lang="bg-BG" sz="1800" b="0" i="0" u="none" strike="noStrike" baseline="0" dirty="0" err="1">
                <a:solidFill>
                  <a:srgbClr val="000000"/>
                </a:solidFill>
                <a:latin typeface="EC Square Sans Pro" panose="020B0506040000020004" pitchFamily="34" charset="0"/>
              </a:rPr>
              <a:t>kg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17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g-BG" sz="1100" b="0" i="1" u="none" strike="noStrike" baseline="0">
                <a:latin typeface="EC Square Sans Pro" panose="020B0506040000020004" pitchFamily="34" charset="0"/>
              </a:rPr>
              <a:t>Източник: </a:t>
            </a:r>
            <a:r>
              <a:rPr lang="bg-BG" sz="1100" b="0" i="0" u="none" strike="noStrike" baseline="0">
                <a:latin typeface="EC Square Sans Pro" panose="020B0506040000020004" pitchFamily="34" charset="0"/>
              </a:rPr>
              <a:t>EUSR относно АМР при зоонозни и индикаторни бактерии от хора, животни и храни 2020/2021 г. EFSA Journal 2023;21(3):7867. Страница 95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Целта е да се намали резистентността. 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Тенденциите могат да се видят от проби от бактерии, идентифицирани като резистентни между 2009 г. и 2021 г. Не всички държави са докладвали данни през всичките години. Въпреки че данните не са събрани по хармонизиран начин, е възможно да се види положителната тенденция на намаляване.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Налице са по-скоро намаляващи, отколкото нарастващи тенденции, като най-забележителното е, че се наблюдава намаляване на резистентността към тетрациклин в приблизително половината от наборите от данни за свине и телета (24/43) и данните за домашни птици (23/42).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Трябва да се отбележи, че в няколко държави нивата на резистентност са стабилни с течение на времето на ниски нива и не могат да се очакват големи промени.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Пример 1:</a:t>
            </a:r>
          </a:p>
          <a:p>
            <a:pPr algn="l"/>
            <a:r>
              <a:rPr lang="bg-BG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Свине за угояване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Фигурата показва как всяка от 27-те държави членки, докладващи за резистентност на бактерии </a:t>
            </a:r>
            <a:r>
              <a:rPr lang="bg-BG" sz="1100" b="0" i="1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E. Coli </a:t>
            </a:r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при свине за угояване към различни антибиотици (ампицилин, цефотаксим, ципрофлоксацин и тетрациклин) между 2009 г. и 2021 г.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Общата тенденция е явно намаляване на резистентността към тетрациклин и ампицилин. Стойността на цефотаксим леко намалява, а тази на ципрофлоксацин остава постоянна във времето).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00" b="0" i="1" u="none" strike="noStrike" baseline="0">
                <a:latin typeface="EC Square Sans Pro" panose="020B0506040000020004" pitchFamily="34" charset="0"/>
              </a:rPr>
              <a:t>Източник: </a:t>
            </a:r>
            <a:r>
              <a:rPr lang="bg-BG" sz="1100" b="0" i="0" u="none" strike="noStrike" baseline="0">
                <a:latin typeface="EC Square Sans Pro" panose="020B0506040000020004" pitchFamily="34" charset="0"/>
              </a:rPr>
              <a:t>EUSR относно АМР при зоонозни и индикаторни бактерии от хора, животни и храни 2020/2021 г. EFSA Journal 2023;21(3):7867. Страница 97.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Пример 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Бройлери </a:t>
            </a:r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bg-BG" sz="1100">
                <a:latin typeface="EC Square Sans Pro" panose="020B0506040000020004" pitchFamily="34" charset="0"/>
              </a:rPr>
              <a:t>Тенденции в резистентността към избрани антимикробни средства (</a:t>
            </a:r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ампицилин, цефотаксим, ципрофлоксацин и тетрациклин),</a:t>
            </a:r>
            <a:r>
              <a:rPr lang="bg-BG" sz="1100">
                <a:latin typeface="EC Square Sans Pro" panose="020B0506040000020004" pitchFamily="34" charset="0"/>
              </a:rPr>
              <a:t> при бактерии </a:t>
            </a:r>
            <a:r>
              <a:rPr lang="bg-BG" sz="1100" i="1">
                <a:latin typeface="EC Square Sans Pro" panose="020B0506040000020004" pitchFamily="34" charset="0"/>
              </a:rPr>
              <a:t>E. coli </a:t>
            </a:r>
            <a:r>
              <a:rPr lang="bg-BG" sz="1100">
                <a:latin typeface="EC Square Sans Pro" panose="020B0506040000020004" pitchFamily="34" charset="0"/>
              </a:rPr>
              <a:t>от бройлери, 2009 – 2021 г.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В 30-те държави, докладващи данни за бактериални проби от бройлери, 68 проби съобщават за намаляващи, а 20 проби съобщават за нарастващи тенденции. 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- В 16 държави се наблюдават само низходящи тенденции. Трябва да се отбележи, че в Ирландия, Италия, Латвия, Холандия и Испания резистентността е намаляла за четирите антимикробни средства,</a:t>
            </a:r>
          </a:p>
          <a:p>
            <a:pPr algn="l"/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а в Хърватия, Естония, Франция, Литва и Португалия за три антимикробни средства. </a:t>
            </a:r>
          </a:p>
          <a:p>
            <a:pPr marL="285750" indent="-285750" algn="l">
              <a:buFontTx/>
              <a:buChar char="-"/>
            </a:pPr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За разлика от това, в три държави се наблюдават само нарастващи тенденции. </a:t>
            </a:r>
          </a:p>
          <a:p>
            <a:pPr marL="285750" indent="-285750" algn="l">
              <a:buFontTx/>
              <a:buChar char="-"/>
            </a:pPr>
            <a:r>
              <a:rPr lang="bg-BG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Последната квадратна форма показва обобщената акумулирана тенденция за всички докладващи държави (включително Обединеното кралство): </a:t>
            </a:r>
            <a:r>
              <a:rPr lang="bg-BG" sz="1100" b="0" i="0" u="sng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резистентността към четирите антимикробни средства е намаляла със статистическа значимост.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Тази презентация ще подготви общите данни и цифри относно резистентността, икономическото въздействие, действията, предприети досега и от сега нататък. Ще разгледаме какво представлява АМР, защо трябва да ни интересува и какво можем да направим в тази връзка.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bg-BG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„Справяне с резистентните към лекарства инфекции в световен мащаб: Окончателен доклад и препоръки“ – </a:t>
            </a:r>
            <a:r>
              <a:rPr lang="bg-BG" sz="1100" b="1" i="0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ПРЕГЛЕД НА АНТИМИКРОБНАТА РЕЗИСТЕНТНОСТ</a:t>
            </a:r>
          </a:p>
          <a:p>
            <a:pPr algn="l"/>
            <a:r>
              <a:rPr lang="bg-BG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С ПРЕДСЕДАТЕЛСТВОТО НА ДЖИМ О’НИЙЛ – май 2016 г. – https://amr-review.org/sites/default/files/160525_Final%20paper_with%20cover.pdf 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През последните две десетилетия общото потребление на антибиотици при хората се е увеличило умерено в ОИСР и ЕС/ЕИП и значително в</a:t>
            </a: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държавите от Г-20 извън ОИСР. 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Животновъдният сектор участва активно в разработването и изпълнението на почти всички планове за действие, разработени от държавите от ОИСР, ЕС/ЕИП и Г-20</a:t>
            </a: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Подобрените практики за обработка на храни и подобряването на биосигурността във фермите обещават намаляване на резистентните инфекции.</a:t>
            </a: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Ползите от подобряването на биосигурността на фермите напълно компенсират разходите за внедряване.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bg-BG" sz="1600" b="0" i="0">
                <a:solidFill>
                  <a:srgbClr val="444444"/>
                </a:solidFill>
                <a:effectLst/>
                <a:latin typeface="Raleway" pitchFamily="2" charset="0"/>
              </a:rPr>
              <a:t>До 2050 г. от Организацията на обединените нации, въз основа на доклада на Джим О’Нийл, изчисляват, че до 10 милиона смъртни случая годишно могат да бъдат причинени от супербактерии и свързаните с тях форми на антимикробна резистентност. 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Raleway" pitchFamily="2" charset="0"/>
            </a:endParaRPr>
          </a:p>
          <a:p>
            <a:pPr algn="l"/>
            <a:r>
              <a:rPr lang="bg-BG" sz="1600" b="0" i="0" u="none" strike="noStrike" baseline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Графиката показва </a:t>
            </a:r>
            <a:r>
              <a:rPr lang="bg-BG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прогнозираната смъртност от АМР в сравнение с често срещаните причини за настоящите смъртни случаи и оценки за смъртните случаи през 2050 г. </a:t>
            </a:r>
          </a:p>
          <a:p>
            <a:pPr algn="l"/>
            <a:r>
              <a:rPr lang="bg-BG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Данните за различните причини за настоящите смъртни случаи са взети от различни източници: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Диабет: www.whi.int/mediacentre/factsheets/fs312/en/ Рак: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Холера: www.whi.int/mediacentre/factsheets/fs107/en/ Диария: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Морбили: www.sciencedirect.com/science/article/pii/So140673612617280 Пътнотранспортни произшествия: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Тетанус: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Всъщност антимикробната резистентност </a:t>
            </a:r>
            <a:r>
              <a:rPr lang="bg-BG" sz="1100" b="0" i="0" u="none" strike="noStrike" baseline="0">
                <a:solidFill>
                  <a:srgbClr val="3C4982"/>
                </a:solidFill>
                <a:highlight>
                  <a:srgbClr val="FFFF00"/>
                </a:highlight>
                <a:latin typeface="EC Square Sans Pro" panose="020B0506040000020004" pitchFamily="34" charset="0"/>
              </a:rPr>
              <a:t>оказва </a:t>
            </a:r>
            <a:r>
              <a:rPr lang="bg-BG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огромно влияние върху здравните системи в Европа – около 1,1 милиарда евро годишно, според данни на </a:t>
            </a:r>
            <a:r>
              <a:rPr lang="bg-BG" sz="16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Организацията за икономическо сътрудничество и развитие </a:t>
            </a:r>
            <a:r>
              <a:rPr lang="bg-BG" sz="16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(ОИСР)</a:t>
            </a:r>
            <a:r>
              <a:rPr lang="bg-BG" sz="16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Когато инфекцията не реагира на антимикробно лечение от първа линия </a:t>
            </a:r>
            <a:r>
              <a:rPr lang="bg-BG" sz="1800" b="0" i="0" u="none" strike="noStrike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(„Лечението от първа линия е първата препоръчителна опция за лечение“), </a:t>
            </a:r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здравните специалисти се обръщат към </a:t>
            </a:r>
            <a:r>
              <a:rPr lang="bg-BG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по-скъпи</a:t>
            </a:r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bg-BG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алтернативи</a:t>
            </a:r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 като лекарства от втора и трета линия (последните възможности за лечение). Усложненията или по-голямата продължителност на дадено заболяване или лечение понякога изискват </a:t>
            </a:r>
            <a:r>
              <a:rPr lang="bg-BG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по-дълъг болничен престой</a:t>
            </a:r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 със съответните разходи.</a:t>
            </a:r>
          </a:p>
          <a:p>
            <a:pPr algn="l"/>
            <a:r>
              <a:rPr lang="bg-BG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Източник:</a:t>
            </a:r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 ОИСР (2018 г.), </a:t>
            </a:r>
            <a:r>
              <a:rPr lang="bg-BG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Спиране на вълната от супербактерии: Само няколко долара повече</a:t>
            </a:r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, Проучвания от ОИСР на здравната политика, Издателство на OECD, Париж, </a:t>
            </a:r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  <a:hlinkClick r:id="rId3"/>
              </a:rPr>
              <a:t>https://doi.org/10.1787/9789264307599-en</a:t>
            </a:r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През 2023 г. излезе нов доклад на ОИСР „Възприемане на единна здравна рамка за борба с антимикробната резистентност“, който изчислява икономическите щети от АМР в държавите от ОИСР и ЕС.  Те не само разглеждат здравеопазването, но и разходите за загуба на ефективност. Те оценяват икономическото въздействие в ЕС на много по-високо ниво – от 7 до 12 милиарда годишно, в зависимост от използвания сценарий. </a:t>
            </a:r>
          </a:p>
          <a:p>
            <a:pPr algn="l"/>
            <a:r>
              <a:rPr lang="bg-BG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https://www.oecd.org/en/publications/embracing-a-one-health-framework-to-fight-antimicrobial-resistance_ce44c755-en.html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Антимикробната резистентност (АМР) е способността на микроорганизмите да оцеляват или да растат въпреки антимикробното средство, което обикновено инхибира или убива този </a:t>
            </a: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микроорганизъм. </a:t>
            </a:r>
          </a:p>
          <a:p>
            <a:pPr algn="l"/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Това е следствие от естествения подбор и генетиката. </a:t>
            </a:r>
            <a:r>
              <a:rPr lang="bg-BG" sz="1100" b="0" i="0">
                <a:solidFill>
                  <a:srgbClr val="1F1F1F"/>
                </a:solidFill>
                <a:effectLst/>
                <a:latin typeface="Google Sans"/>
              </a:rPr>
              <a:t>Резистентност към антибиотици възниква също, когато бактериите се променят, за да се предпазят от даден антибиотик. </a:t>
            </a:r>
          </a:p>
          <a:p>
            <a:pPr algn="l"/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Допълнителни двигатели от човешки характер насърчават също развитието на резистентност като: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Неправилна употреба: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Прекомерна употреба: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споделяне на антибиотици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използване на антибиотици без необходимост от това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използване на антибиотици за вирусни инфекции и възпаления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Неправилна употреба: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използване на антимикробни средства като стимулатори на растежа на животните във ферми или в аквакултури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незавършване на курса на лечение или приемане на недостатъчна доза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bg-BG" sz="1100">
                <a:solidFill>
                  <a:srgbClr val="404040"/>
                </a:solidFill>
                <a:latin typeface="arial" panose="020B0604020202020204" pitchFamily="34" charset="0"/>
              </a:rPr>
              <a:t>приемане на антибиотици при грешни показания като вирусна инфекция и възпаление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bg-BG" sz="1100" b="0" i="0" u="none" strike="noStrike" baseline="0">
                <a:latin typeface="ECSquareSansPro-Regular"/>
              </a:rPr>
              <a:t>С течение на времето това прави антимикробните средства по-малко ефективни и в крайна сметка безполезни в хуманната и </a:t>
            </a:r>
            <a:r>
              <a:rPr lang="bg-BG" sz="1100" b="0" i="0" u="none" strike="noStrike" baseline="0">
                <a:solidFill>
                  <a:srgbClr val="FFFFFF"/>
                </a:solidFill>
                <a:latin typeface="ECSquareSansPro-Regular"/>
              </a:rPr>
              <a:t>ветеринарната медицина.</a:t>
            </a:r>
          </a:p>
          <a:p>
            <a:r>
              <a:rPr lang="bg-BG" sz="1100" b="0" i="0">
                <a:solidFill>
                  <a:srgbClr val="1F1F1F"/>
                </a:solidFill>
                <a:effectLst/>
                <a:latin typeface="Google Sans"/>
              </a:rPr>
              <a:t>Всички бактерии се разпространяват чрез въздуха, водата, почвата, храната или живи вектори. </a:t>
            </a:r>
          </a:p>
          <a:p>
            <a:r>
              <a:rPr lang="bg-BG" sz="1100" b="0" i="0">
                <a:solidFill>
                  <a:srgbClr val="1F1F1F"/>
                </a:solidFill>
                <a:effectLst/>
                <a:latin typeface="Google Sans"/>
              </a:rPr>
              <a:t>Следващият слайд илюстрира различните посоки на разпространение.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Концепцията за едно здраве признава, че човешкото здраве е тясно свързано със здравето на животните и околната среда, т.е. че храната за животни, човешката храна, здравето на животните и</a:t>
            </a:r>
          </a:p>
          <a:p>
            <a:pPr algn="l"/>
            <a:r>
              <a:rPr lang="bg-BG" sz="1100" b="0" i="0" u="none" strike="noStrike" baseline="0">
                <a:latin typeface="EC Square Sans Pro" panose="020B0506040000020004" pitchFamily="34" charset="0"/>
              </a:rPr>
              <a:t>хората и замърсяването на околната среда са тясно свързани. 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bg-BG" sz="1100" b="0" i="0">
                <a:solidFill>
                  <a:srgbClr val="1C1D1E"/>
                </a:solidFill>
                <a:effectLst/>
                <a:latin typeface="EC Square Sans Pro" panose="020B0506040000020004" pitchFamily="34" charset="0"/>
              </a:rPr>
              <a:t>Това отразява подхода на Европейската комисия „Едно здраве“ към АМР, като се занимава заедно с хуманния и ветеринарния сектор в холистичен и координиран подход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bg-BG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Увеличената употреба на антибиотици е повод за безпокойство, тъй като </a:t>
            </a:r>
            <a:r>
              <a:rPr lang="bg-BG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  <a:hlinkClick r:id="rId3" tooltip="Антибиотична резистентно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антибиотичната резистентност</a:t>
            </a:r>
            <a:r>
              <a:rPr lang="bg-BG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 се счита за сериозна заплаха за здравето и благосъстоянието на хората и животните в бъдеще, а растящите нива на антибиотици или резистентни на антибиотици бактерии в околната среда могат да увеличат броя на резистентните към лекарства инфекции и в двете.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Текстът на графиката се фокусира върху приема на антимикробни средства при животни, отглеждани за храна. Но </a:t>
            </a:r>
            <a:r>
              <a:rPr lang="bg-BG" sz="1800">
                <a:solidFill>
                  <a:srgbClr val="000000"/>
                </a:solidFill>
                <a:latin typeface="Adobe Clean DC"/>
              </a:rPr>
              <a:t>по принцип не се ограничава само до животни, отглеждани за храна, въпреки факта, че говорим с фермери и ветеринарни лекари на животни, отглеждани за храна. 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През 2020 г. над </a:t>
            </a:r>
            <a:r>
              <a:rPr lang="bg-BG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800 000</a:t>
            </a:r>
            <a:r>
              <a:rPr lang="bg-BG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души в Европа са били </a:t>
            </a:r>
            <a:r>
              <a:rPr lang="bg-BG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инфектирани</a:t>
            </a:r>
            <a:r>
              <a:rPr lang="bg-BG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от резистентни на антибиотици бактерии. Получените заболявания включват пневмония и инфекции на кръвния поток и интраабдоминални инфекции. (Източник: ECDC (Европейския център за профилактика и контрол върху заболяванията)).</a:t>
            </a:r>
          </a:p>
          <a:p>
            <a:endParaRPr lang="es-ES" sz="1100" dirty="0"/>
          </a:p>
          <a:p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Като цяло в ЕС/ЕИП, процентите на АМР за комбинациите от бактериални видове и антимикробни групи под наблюдение продължават да бъдат високи:</a:t>
            </a:r>
          </a:p>
          <a:p>
            <a:pPr marL="171450" indent="-171450">
              <a:buFontTx/>
              <a:buChar char="-"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резистентност към карбапенем при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и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 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резистентност към ванкомицин при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показваща значително увеличение през 2016‑2020 г. </a:t>
            </a:r>
          </a:p>
          <a:p>
            <a:pPr marL="171450" indent="-171450">
              <a:buFontTx/>
              <a:buChar char="-"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Високи проценти на резистентност към цефалоспорини от трето поколение и карбапенеми при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  Pneumoniae</a:t>
            </a:r>
          </a:p>
          <a:p>
            <a:pPr marL="171450" indent="-171450">
              <a:buFontTx/>
              <a:buChar char="-"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висок процент резистентни на карбапенем видове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Acinetobacter 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и 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</a:t>
            </a:r>
          </a:p>
          <a:p>
            <a:pPr marL="0" indent="0">
              <a:buFontTx/>
              <a:buNone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bg-BG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Източник</a:t>
            </a: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Наблюдение на антимикробната резистентност в Европа през 2022 г.)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bg-BG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 няколко държави в Европейския регион са повод за безпокойство.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https://www.efsa.europa.eu/en/microstrategy/dashboard-antimicrobial-resistance</a:t>
            </a:r>
          </a:p>
          <a:p>
            <a:endParaRPr lang="es-ES" dirty="0"/>
          </a:p>
          <a:p>
            <a:r>
              <a:rPr lang="bg-BG"/>
              <a:t>Предоставете общ преглед на данните от мониторинга за появата на АМР.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5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100" b="0" i="0">
                <a:solidFill>
                  <a:srgbClr val="1F1F1F"/>
                </a:solidFill>
                <a:effectLst/>
                <a:latin typeface="Google Sans"/>
              </a:rPr>
              <a:t>Въз основа на списъка на AMEG и Регламент 2022/1255</a:t>
            </a:r>
          </a:p>
          <a:p>
            <a:r>
              <a:rPr lang="bg-BG" sz="1100" b="0" i="0">
                <a:solidFill>
                  <a:srgbClr val="1F1F1F"/>
                </a:solidFill>
                <a:effectLst/>
                <a:latin typeface="Google Sans"/>
              </a:rPr>
              <a:t>Целта е да се обясни, че много антимикробни средства, които използваме в хуманната и ветеринарната медицина, са едни и същи класове, и да се онагледи разликата между различните видове антимикробни средства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g-BG" sz="1800" b="0" i="0" u="none" strike="noStrike" baseline="0" dirty="0">
                <a:solidFill>
                  <a:srgbClr val="6490A2"/>
                </a:solidFill>
                <a:latin typeface="Whitney-Book"/>
              </a:rPr>
              <a:t>Постоянният и стабилен набор от нови </a:t>
            </a:r>
            <a:r>
              <a:rPr lang="bg-BG" sz="1800" b="0" i="0" u="none" strike="noStrike" baseline="0" dirty="0" err="1">
                <a:solidFill>
                  <a:srgbClr val="6490A2"/>
                </a:solidFill>
                <a:latin typeface="Whitney-Book"/>
              </a:rPr>
              <a:t>антибактериални</a:t>
            </a:r>
            <a:r>
              <a:rPr lang="bg-BG" sz="1800" b="0" i="0" u="none" strike="noStrike" baseline="0" dirty="0">
                <a:solidFill>
                  <a:srgbClr val="6490A2"/>
                </a:solidFill>
                <a:latin typeface="Whitney-Book"/>
              </a:rPr>
              <a:t> лекарства и терапии е от решаващо значение за запазване на</a:t>
            </a:r>
          </a:p>
          <a:p>
            <a:pPr algn="l"/>
            <a:r>
              <a:rPr lang="bg-BG" sz="1800" b="0" i="0" u="none" strike="noStrike" baseline="0" dirty="0">
                <a:solidFill>
                  <a:srgbClr val="6490A2"/>
                </a:solidFill>
                <a:latin typeface="Whitney-Book"/>
              </a:rPr>
              <a:t>общественото здраве. </a:t>
            </a:r>
            <a:r>
              <a:rPr lang="bg-BG" sz="1800" b="0" i="0" u="none" strike="noStrike" baseline="0" dirty="0">
                <a:latin typeface="Whitney-Book"/>
              </a:rPr>
              <a:t>Откриването на антибиотиците достига своя връх през 50-те години на миналия век, но след това рязко спада от 80-те години на миналия век. (Вижте Фигура 1.)1</a:t>
            </a:r>
          </a:p>
          <a:p>
            <a:pPr algn="l"/>
            <a:r>
              <a:rPr lang="bg-BG" sz="1800" b="0" i="0" u="none" strike="noStrike" baseline="0" dirty="0">
                <a:latin typeface="Whitney-Book"/>
              </a:rPr>
              <a:t>Всеки антибиотик в клинична употреба днес се основава на откритие, направено преди повече от 30 години.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4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87039"/>
            <a:ext cx="3022600" cy="634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841094"/>
            <a:ext cx="3418791" cy="717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207345"/>
            <a:ext cx="2338705" cy="49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Introduction to overall EU regulatory framework supporting best practices implementation to fight AMR. </a:t>
            </a:r>
            <a:r>
              <a:rPr lang="en-GB" sz="2800" dirty="0"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1200" y="6192157"/>
            <a:ext cx="2567305" cy="53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1200" y="6192157"/>
            <a:ext cx="2567305" cy="53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841094"/>
            <a:ext cx="3418791" cy="717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AFA4BC5-2257-40A4-B395-98CD2A8A41B0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1579" y="5856956"/>
            <a:ext cx="3429000" cy="71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207345"/>
            <a:ext cx="2338705" cy="49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10" Type="http://schemas.openxmlformats.org/officeDocument/2006/relationships/image" Target="../media/image85.png"/><Relationship Id="rId4" Type="http://schemas.openxmlformats.org/officeDocument/2006/relationships/image" Target="../media/image64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Sales+trends+(mg%2FPCU)+of+antibiotic+VMPs+BULGARIA+for+food-producing+animals&amp;cvid=3026599aeff54883a980be715cea3f82&amp;gs_lcrp=EgZjaHJvbWUyBggAEEUYOTIICAEQ6QcY_FXSAQc5NTBqMGoxqAIAsAIA&amp;FORM=ANAB01&amp;PC=U53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s://www.ema.europa.eu/en/documents/report/sales-veterinary-antimicrobial-agents-31-european-countries-2022-trends-2010-2022-thirteen-esvac_e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cdc.europa.eu/sites/default/files/documents/JIACRA-III-Antimicrobial-Consumption-and-Resistance-in-Bacteria-from-Humans-and-Animal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5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4.png"/><Relationship Id="rId5" Type="http://schemas.microsoft.com/office/2017/06/relationships/model3d" Target="../media/model3d1.glb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fsa.europa.eu/en/microstrategy/dashboard-antimicrobial-resist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g-BG" sz="3600" b="1">
                <a:latin typeface="EC Square Sans Pro" panose="020B0506040000020004" pitchFamily="34" charset="0"/>
              </a:rPr>
              <a:t>БЪЛГАРИЯ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g-BG">
                <a:latin typeface="EC Square Sans Pro" panose="020B0506040000020004" pitchFamily="34" charset="0"/>
              </a:rPr>
              <a:t>6 НОЕМВРИ 2024 г.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0B99FF-7129-B643-7A50-5E88D072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6950"/>
            <a:ext cx="10351735" cy="58082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64F975-976F-1B35-5545-4EA54CA63BA8}"/>
              </a:ext>
            </a:extLst>
          </p:cNvPr>
          <p:cNvSpPr txBox="1"/>
          <p:nvPr/>
        </p:nvSpPr>
        <p:spPr>
          <a:xfrm>
            <a:off x="996086" y="3069234"/>
            <a:ext cx="1905000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Намаляване на употребата на антимикробни средства</a:t>
            </a:r>
          </a:p>
          <a:p>
            <a:pPr algn="ctr"/>
            <a:r>
              <a:rPr lang="bg-BG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(общо намаление от 20% при хора и 50% при животни)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01FA-5C54-41F9-7BE1-E12C68266451}"/>
              </a:ext>
            </a:extLst>
          </p:cNvPr>
          <p:cNvSpPr txBox="1"/>
          <p:nvPr/>
        </p:nvSpPr>
        <p:spPr>
          <a:xfrm>
            <a:off x="4371296" y="3048914"/>
            <a:ext cx="2598014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Повишен фокус върху превенцията и контрола на инфекциите</a:t>
            </a:r>
          </a:p>
          <a:p>
            <a:pPr algn="ctr"/>
            <a:r>
              <a:rPr lang="bg-BG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(ваксинация и по-добра хигиена)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13572-6436-ADD1-9E8E-1374AB7031FB}"/>
              </a:ext>
            </a:extLst>
          </p:cNvPr>
          <p:cNvSpPr txBox="1"/>
          <p:nvPr/>
        </p:nvSpPr>
        <p:spPr>
          <a:xfrm>
            <a:off x="8368189" y="3069234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Отговорно и разумно използване на антимикробни средства</a:t>
            </a:r>
          </a:p>
          <a:p>
            <a:pPr algn="ctr"/>
            <a:r>
              <a:rPr lang="bg-BG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(наличие на диагностични тестове за селективна употреба на антимикробни средства и спазване на указанията за лечение)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E1FB3-CE71-234A-DE93-79EBDFBE6A2F}"/>
              </a:ext>
            </a:extLst>
          </p:cNvPr>
          <p:cNvSpPr txBox="1"/>
          <p:nvPr/>
        </p:nvSpPr>
        <p:spPr>
          <a:xfrm>
            <a:off x="2819400" y="5840266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Допълнителни данни за бъдещ анализ на връзките между приема на антимикробни средства и резистентността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5928CD-81BC-A985-023C-5C426B3C53A8}"/>
              </a:ext>
            </a:extLst>
          </p:cNvPr>
          <p:cNvSpPr txBox="1"/>
          <p:nvPr/>
        </p:nvSpPr>
        <p:spPr>
          <a:xfrm>
            <a:off x="6446114" y="5856343"/>
            <a:ext cx="2209800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Целеви проучвания за разбиране на предаването на антимикробна резистентност</a:t>
            </a:r>
          </a:p>
        </p:txBody>
      </p:sp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Какво можем да направим?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525000" y="6178550"/>
            <a:ext cx="213360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1400"/>
              <a:t>EFSA Journal 2024;22(2):8589</a:t>
            </a:r>
          </a:p>
        </p:txBody>
      </p:sp>
    </p:spTree>
    <p:extLst>
      <p:ext uri="{BB962C8B-B14F-4D97-AF65-F5344CB8AC3E}">
        <p14:creationId xmlns:p14="http://schemas.microsoft.com/office/powerpoint/2010/main" val="8788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0"/>
            <a:ext cx="10744200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bg-BG" sz="48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Цел „От фермата до трапезата“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50% намаление на общите продажби </a:t>
            </a:r>
          </a:p>
          <a:p>
            <a:pPr algn="ctr"/>
            <a:r>
              <a:rPr lang="bg-BG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на антимикробни средства в ЕС </a:t>
            </a:r>
          </a:p>
          <a:p>
            <a:pPr algn="ctr"/>
            <a:r>
              <a:rPr lang="bg-BG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за селскостопански животни и </a:t>
            </a:r>
          </a:p>
          <a:p>
            <a:pPr algn="ctr"/>
            <a:r>
              <a:rPr lang="bg-BG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аквакултури до 2030 г.</a:t>
            </a:r>
          </a:p>
          <a:p>
            <a:pPr algn="ctr"/>
            <a:endParaRPr lang="en-GB" sz="4400" kern="12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kern="1200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kern="1200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26" y="4806950"/>
            <a:ext cx="4187492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8887691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400" dirty="0">
                <a:latin typeface="EC Square Sans Pro" panose="020B0506040000020004" pitchFamily="34" charset="0"/>
              </a:rPr>
              <a:t>Европейска агенция по лекарствата (EMA) – Тринадесето по ред </a:t>
            </a:r>
            <a:r>
              <a:rPr lang="bg-BG" sz="1400" b="1" dirty="0">
                <a:latin typeface="EC Square Sans Pro" panose="020B0506040000020004" pitchFamily="34" charset="0"/>
              </a:rPr>
              <a:t>Е</a:t>
            </a:r>
            <a:r>
              <a:rPr lang="bg-BG" sz="1400" dirty="0">
                <a:latin typeface="EC Square Sans Pro" panose="020B0506040000020004" pitchFamily="34" charset="0"/>
              </a:rPr>
              <a:t>вропейски проект за </a:t>
            </a:r>
            <a:r>
              <a:rPr lang="bg-BG" sz="1400" b="1" dirty="0">
                <a:latin typeface="EC Square Sans Pro" panose="020B0506040000020004" pitchFamily="34" charset="0"/>
              </a:rPr>
              <a:t>Н</a:t>
            </a:r>
            <a:r>
              <a:rPr lang="bg-BG" sz="1400" dirty="0">
                <a:latin typeface="EC Square Sans Pro" panose="020B0506040000020004" pitchFamily="34" charset="0"/>
              </a:rPr>
              <a:t>аблюдение на </a:t>
            </a:r>
            <a:r>
              <a:rPr lang="bg-BG" sz="1400" b="1" dirty="0">
                <a:latin typeface="EC Square Sans Pro" panose="020B0506040000020004" pitchFamily="34" charset="0"/>
              </a:rPr>
              <a:t>П</a:t>
            </a:r>
            <a:r>
              <a:rPr lang="bg-BG" sz="1400" dirty="0">
                <a:latin typeface="EC Square Sans Pro" panose="020B0506040000020004" pitchFamily="34" charset="0"/>
              </a:rPr>
              <a:t>отреблението на </a:t>
            </a:r>
            <a:r>
              <a:rPr lang="bg-BG" sz="1400" b="1" dirty="0">
                <a:latin typeface="EC Square Sans Pro" panose="020B0506040000020004" pitchFamily="34" charset="0"/>
              </a:rPr>
              <a:t>A</a:t>
            </a:r>
            <a:r>
              <a:rPr lang="bg-BG" sz="1400" dirty="0">
                <a:latin typeface="EC Square Sans Pro" panose="020B0506040000020004" pitchFamily="34" charset="0"/>
              </a:rPr>
              <a:t>нтимикробни средства във </a:t>
            </a:r>
            <a:r>
              <a:rPr lang="bg-BG" sz="1400" b="1" dirty="0">
                <a:latin typeface="EC Square Sans Pro" panose="020B0506040000020004" pitchFamily="34" charset="0"/>
              </a:rPr>
              <a:t>В</a:t>
            </a:r>
            <a:r>
              <a:rPr lang="bg-BG" sz="1400" dirty="0">
                <a:latin typeface="EC Square Sans Pro" panose="020B0506040000020004" pitchFamily="34" charset="0"/>
              </a:rPr>
              <a:t>етеринарната медицина – доклад на ESVAC за 2022 г.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noAutofit/>
          </a:bodyPr>
          <a:lstStyle/>
          <a:p>
            <a:r>
              <a:rPr lang="bg-BG" sz="2800">
                <a:solidFill>
                  <a:schemeClr val="bg1"/>
                </a:solidFill>
                <a:latin typeface="EC Square Sans Pro" panose="020B0506040000020004" pitchFamily="34" charset="0"/>
              </a:rPr>
              <a:t>ESVAC = Европейски проект за наблюдение на потреблението на антимикробни средства във ветеринарната медицина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 sz="2400" kern="1200" dirty="0">
              <a:latin typeface="EC Square Sans Pro" panose="020B0506040000020004"/>
            </a:endParaRPr>
          </a:p>
          <a:p>
            <a:r>
              <a:rPr lang="bg-BG" sz="2400">
                <a:latin typeface="EC Square Sans Pro" panose="020B0506040000020004"/>
              </a:rPr>
              <a:t>- Общи продажби на антибиотици за ветеринарна употреба през 2022 г. за 31 държави</a:t>
            </a:r>
            <a:br>
              <a:rPr lang="bg-BG" sz="2400">
                <a:latin typeface="EC Square Sans Pro" panose="020B0506040000020004"/>
              </a:rPr>
            </a:br>
            <a:endParaRPr lang="bg-BG" sz="2400">
              <a:latin typeface="EC Square Sans Pro" panose="020B0506040000020004"/>
            </a:endParaRPr>
          </a:p>
          <a:p>
            <a:r>
              <a:rPr lang="bg-BG" sz="2400">
                <a:latin typeface="EC Square Sans Pro" panose="020B0506040000020004"/>
              </a:rPr>
              <a:t>- Тенденции от 2011 г. до 2022 г. в 25 държави, участващи в ESVAC: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b="1">
                <a:solidFill>
                  <a:schemeClr val="accent6">
                    <a:lumMod val="75000"/>
                  </a:schemeClr>
                </a:solidFill>
                <a:latin typeface="EC Square Sans Pro" panose="020B0506040000020004"/>
              </a:rPr>
              <a:t>- 53,0% общи продажби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>
                <a:latin typeface="EC Square Sans Pro" panose="020B0506040000020004"/>
              </a:rPr>
              <a:t>- 49,0% продажби на цефалоспорини от 3-та и 4-та генерация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>
                <a:latin typeface="EC Square Sans Pro" panose="020B0506040000020004"/>
              </a:rPr>
              <a:t>- 44,0% продажби на всички хинолони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>
                <a:latin typeface="EC Square Sans Pro" panose="020B0506040000020004"/>
              </a:rPr>
              <a:t>- 81,0% продажби на полимиксини</a:t>
            </a:r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57DD97B5-E6DA-5889-009E-2F1B15EB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14445" r="66875" b="5556"/>
          <a:stretch/>
        </p:blipFill>
        <p:spPr>
          <a:xfrm>
            <a:off x="533400" y="822325"/>
            <a:ext cx="4343400" cy="60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D38786-8744-8BA0-8302-E6943F115F39}"/>
              </a:ext>
            </a:extLst>
          </p:cNvPr>
          <p:cNvSpPr txBox="1"/>
          <p:nvPr/>
        </p:nvSpPr>
        <p:spPr>
          <a:xfrm>
            <a:off x="780183" y="1682750"/>
            <a:ext cx="3858491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bg-BG" sz="1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 АГЕНЦИЯ ПО ЛЕКАРСТВАТА</a:t>
            </a:r>
          </a:p>
          <a:p>
            <a:pPr algn="ctr"/>
            <a:r>
              <a:rPr lang="bg-BG" sz="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ЛЕКАРСТВА ЗДРАВЕ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271EA-A5AF-3259-67D2-5E12DF9BAE7C}"/>
              </a:ext>
            </a:extLst>
          </p:cNvPr>
          <p:cNvSpPr txBox="1"/>
          <p:nvPr/>
        </p:nvSpPr>
        <p:spPr>
          <a:xfrm>
            <a:off x="813954" y="2914650"/>
            <a:ext cx="3858491" cy="793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Продажби на ветеринарни антимикробни средства в 31 европейски държави през 2022 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6C230-046E-5A76-336A-F5BF425A2395}"/>
              </a:ext>
            </a:extLst>
          </p:cNvPr>
          <p:cNvSpPr txBox="1"/>
          <p:nvPr/>
        </p:nvSpPr>
        <p:spPr>
          <a:xfrm>
            <a:off x="799235" y="3878506"/>
            <a:ext cx="2248766" cy="6807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200"/>
              </a:spcAft>
            </a:pPr>
            <a:r>
              <a:rPr lang="bg-BG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Тенденции от 2010 до 2022 г.</a:t>
            </a:r>
          </a:p>
          <a:p>
            <a:pPr algn="l">
              <a:spcAft>
                <a:spcPts val="200"/>
              </a:spcAft>
            </a:pPr>
            <a:r>
              <a:rPr lang="bg-BG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Тринадесети доклад на ESVAC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bg-BG" sz="2800">
                <a:latin typeface="EC Square Sans Pro" panose="020B0506040000020004" pitchFamily="34" charset="0"/>
              </a:rPr>
              <a:t>Общи правила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493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От 2024 г. държавите членки на ЕС трябва да докладват годишни данни за обема на </a:t>
            </a:r>
            <a:r>
              <a:rPr kumimoji="0" lang="bg-BG" sz="1600" b="1" i="0" u="sng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продажбите и употребата </a:t>
            </a:r>
            <a:r>
              <a:rPr kumimoji="0" lang="bg-BG" sz="16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на антимикробни лекарствени продукти при животни за предходната година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377950"/>
            <a:ext cx="12213773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1506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bg-BG" sz="2800" b="0" i="0" u="none" strike="noStrike" cap="none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Събиране на данни за продажба и употреба на антимикробни средства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601752" y="2197596"/>
            <a:ext cx="7362034" cy="5355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Държавите от ЕС трябва да започнат да събират данни за употребата: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Говеда, свине, домашни птици → към 2023 г.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Всички други животни, отглеждани за храна → от 2026 г.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Кучета, котки и животни с ценна кожа → от 2029 г.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EMA ще публикува първия доклад на 31 март 2025 г., а следващият – до 31 декември, който ще обхваща предходната година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Данните ще бъдат описани подробно със съответните животински видове, категории или етапи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091377" y="2197596"/>
            <a:ext cx="3997842" cy="4247317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no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Данни, които ще бъдат събирани: 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Антидиарийни, чревни противовъзпалителни и противоинфекциозни средства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2. Гинекологични противоинфекциозни и антисептични средства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3. Противоинфекциозни и антисептични средства за вътрематочно приложение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4. Антибактериални средства за системна употреба</a:t>
            </a:r>
            <a:b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</a:b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5. Антибактериални средства за интрамамарно приложение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6. Антипротозойни средства (с антибактериален ефект)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7. Антимикобактериални средства за интрамамарно приложение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52D02-2806-30B3-D7D7-A901D4494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597150"/>
            <a:ext cx="8008947" cy="1136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600" dirty="0">
                <a:latin typeface="EC Square Sans Pro" panose="020B0506040000020004" pitchFamily="34" charset="0"/>
              </a:rPr>
              <a:t>НАЦИОНАЛНА </a:t>
            </a:r>
            <a:br>
              <a:rPr lang="en-US" sz="3600" dirty="0">
                <a:latin typeface="EC Square Sans Pro" panose="020B0506040000020004" pitchFamily="34" charset="0"/>
              </a:rPr>
            </a:br>
            <a:r>
              <a:rPr lang="bg-BG" sz="3600" dirty="0">
                <a:latin typeface="EC Square Sans Pro" panose="020B0506040000020004" pitchFamily="34" charset="0"/>
              </a:rPr>
              <a:t>СТАТИСТИКА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999E-1A7A-3088-2341-B8665CB1B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393" y="2240154"/>
            <a:ext cx="2853480" cy="1712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3" name="Picture 2">
            <a:extLst>
              <a:ext uri="{FF2B5EF4-FFF2-40B4-BE49-F238E27FC236}">
                <a16:creationId xmlns:a16="http://schemas.microsoft.com/office/drawing/2014/main" id="{E5213B0C-94E0-BAC9-0F6E-223A92DD5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2"/>
          <a:stretch/>
        </p:blipFill>
        <p:spPr bwMode="auto">
          <a:xfrm>
            <a:off x="0" y="5735013"/>
            <a:ext cx="6059083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3" name="Picture 2">
            <a:extLst>
              <a:ext uri="{FF2B5EF4-FFF2-40B4-BE49-F238E27FC236}">
                <a16:creationId xmlns:a16="http://schemas.microsoft.com/office/drawing/2014/main" id="{D773CCFB-3637-F5B3-13E4-FC54D842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29310"/>
            <a:ext cx="5867400" cy="35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4" name="TextBox 6253">
            <a:extLst>
              <a:ext uri="{FF2B5EF4-FFF2-40B4-BE49-F238E27FC236}">
                <a16:creationId xmlns:a16="http://schemas.microsoft.com/office/drawing/2014/main" id="{20006393-2BF9-A6D6-7C96-467A0438E08A}"/>
              </a:ext>
            </a:extLst>
          </p:cNvPr>
          <p:cNvSpPr txBox="1"/>
          <p:nvPr/>
        </p:nvSpPr>
        <p:spPr>
          <a:xfrm>
            <a:off x="6324600" y="3202252"/>
            <a:ext cx="2635250" cy="372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3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Популация от добитък</a:t>
            </a:r>
          </a:p>
          <a:p>
            <a:pPr algn="l"/>
            <a:r>
              <a:rPr lang="bg-BG" sz="1050" dirty="0">
                <a:solidFill>
                  <a:schemeClr val="tx1"/>
                </a:solidFill>
                <a:latin typeface="EC Square Sans Pro" panose="020B0506040000020004" pitchFamily="34" charset="0"/>
              </a:rPr>
              <a:t>(% от общите единици добитък. 2020 г.)</a:t>
            </a:r>
          </a:p>
        </p:txBody>
      </p:sp>
      <p:sp>
        <p:nvSpPr>
          <p:cNvPr id="6255" name="TextBox 6254">
            <a:extLst>
              <a:ext uri="{FF2B5EF4-FFF2-40B4-BE49-F238E27FC236}">
                <a16:creationId xmlns:a16="http://schemas.microsoft.com/office/drawing/2014/main" id="{AA1C2EE9-FEAC-9257-AE4D-A448E5A42F7B}"/>
              </a:ext>
            </a:extLst>
          </p:cNvPr>
          <p:cNvSpPr txBox="1"/>
          <p:nvPr/>
        </p:nvSpPr>
        <p:spPr>
          <a:xfrm rot="16200000">
            <a:off x="9170831" y="3454797"/>
            <a:ext cx="542226" cy="53183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ЕС</a:t>
            </a:r>
          </a:p>
          <a:p>
            <a:pPr algn="r">
              <a:spcAft>
                <a:spcPts val="450"/>
              </a:spcAft>
            </a:pPr>
            <a:endParaRPr lang="en-US" sz="8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Люксембург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Ирландия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Словения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Литва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Франция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Естония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Латвия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Чехия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Финландия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Швеция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Австрия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Словакия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България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Германия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Италия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Полша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Португалия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Белгия</a:t>
            </a:r>
          </a:p>
          <a:p>
            <a:pPr algn="r">
              <a:spcAft>
                <a:spcPts val="450"/>
              </a:spcAft>
            </a:pPr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Нидерландия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Хърватия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Унгария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Румъния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Малта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Кипър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Испания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Дания</a:t>
            </a:r>
          </a:p>
          <a:p>
            <a:pPr algn="r">
              <a:spcAft>
                <a:spcPts val="450"/>
              </a:spcAft>
            </a:pP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Гърция</a:t>
            </a:r>
          </a:p>
        </p:txBody>
      </p:sp>
      <p:sp>
        <p:nvSpPr>
          <p:cNvPr id="6256" name="TextBox 6255">
            <a:extLst>
              <a:ext uri="{FF2B5EF4-FFF2-40B4-BE49-F238E27FC236}">
                <a16:creationId xmlns:a16="http://schemas.microsoft.com/office/drawing/2014/main" id="{A4366BF5-3EB9-68DA-F9AA-0651479E4DE8}"/>
              </a:ext>
            </a:extLst>
          </p:cNvPr>
          <p:cNvSpPr txBox="1"/>
          <p:nvPr/>
        </p:nvSpPr>
        <p:spPr>
          <a:xfrm>
            <a:off x="8343488" y="6378715"/>
            <a:ext cx="311560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Говеда</a:t>
            </a:r>
          </a:p>
        </p:txBody>
      </p:sp>
      <p:sp>
        <p:nvSpPr>
          <p:cNvPr id="6257" name="TextBox 6256">
            <a:extLst>
              <a:ext uri="{FF2B5EF4-FFF2-40B4-BE49-F238E27FC236}">
                <a16:creationId xmlns:a16="http://schemas.microsoft.com/office/drawing/2014/main" id="{000FA211-BFCD-6F2D-9CFC-28395A3DC6BF}"/>
              </a:ext>
            </a:extLst>
          </p:cNvPr>
          <p:cNvSpPr txBox="1"/>
          <p:nvPr/>
        </p:nvSpPr>
        <p:spPr>
          <a:xfrm>
            <a:off x="8760300" y="6378715"/>
            <a:ext cx="199550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Свине</a:t>
            </a:r>
          </a:p>
        </p:txBody>
      </p:sp>
      <p:sp>
        <p:nvSpPr>
          <p:cNvPr id="6258" name="TextBox 6257">
            <a:extLst>
              <a:ext uri="{FF2B5EF4-FFF2-40B4-BE49-F238E27FC236}">
                <a16:creationId xmlns:a16="http://schemas.microsoft.com/office/drawing/2014/main" id="{21E4AB0A-45FA-EF85-198E-F5833FE166A9}"/>
              </a:ext>
            </a:extLst>
          </p:cNvPr>
          <p:cNvSpPr txBox="1"/>
          <p:nvPr/>
        </p:nvSpPr>
        <p:spPr>
          <a:xfrm>
            <a:off x="9105404" y="637871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Овце</a:t>
            </a:r>
          </a:p>
        </p:txBody>
      </p:sp>
      <p:sp>
        <p:nvSpPr>
          <p:cNvPr id="6259" name="TextBox 6258">
            <a:extLst>
              <a:ext uri="{FF2B5EF4-FFF2-40B4-BE49-F238E27FC236}">
                <a16:creationId xmlns:a16="http://schemas.microsoft.com/office/drawing/2014/main" id="{1F28E7BA-CCCE-DB60-52C0-907A8B165CEB}"/>
              </a:ext>
            </a:extLst>
          </p:cNvPr>
          <p:cNvSpPr txBox="1"/>
          <p:nvPr/>
        </p:nvSpPr>
        <p:spPr>
          <a:xfrm>
            <a:off x="9544867" y="637871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Кози</a:t>
            </a:r>
          </a:p>
        </p:txBody>
      </p:sp>
      <p:sp>
        <p:nvSpPr>
          <p:cNvPr id="6260" name="TextBox 6259">
            <a:extLst>
              <a:ext uri="{FF2B5EF4-FFF2-40B4-BE49-F238E27FC236}">
                <a16:creationId xmlns:a16="http://schemas.microsoft.com/office/drawing/2014/main" id="{68A65852-5A28-F146-9B27-D9ADE45F2E0C}"/>
              </a:ext>
            </a:extLst>
          </p:cNvPr>
          <p:cNvSpPr txBox="1"/>
          <p:nvPr/>
        </p:nvSpPr>
        <p:spPr>
          <a:xfrm>
            <a:off x="9967959" y="6379699"/>
            <a:ext cx="413157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Домашни птици</a:t>
            </a:r>
          </a:p>
        </p:txBody>
      </p:sp>
      <p:pic>
        <p:nvPicPr>
          <p:cNvPr id="6223" name="Picture 4">
            <a:extLst>
              <a:ext uri="{FF2B5EF4-FFF2-40B4-BE49-F238E27FC236}">
                <a16:creationId xmlns:a16="http://schemas.microsoft.com/office/drawing/2014/main" id="{36EB872D-9E8C-CADB-011E-DD3BD07C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9" b="17041"/>
          <a:stretch/>
        </p:blipFill>
        <p:spPr bwMode="auto">
          <a:xfrm>
            <a:off x="3810001" y="55075"/>
            <a:ext cx="4724400" cy="27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4" name="Picture 4">
            <a:extLst>
              <a:ext uri="{FF2B5EF4-FFF2-40B4-BE49-F238E27FC236}">
                <a16:creationId xmlns:a16="http://schemas.microsoft.com/office/drawing/2014/main" id="{A28AB8E3-C763-7028-76F2-C927C89C7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6" r="64058"/>
          <a:stretch/>
        </p:blipFill>
        <p:spPr bwMode="auto">
          <a:xfrm>
            <a:off x="4073128" y="2676876"/>
            <a:ext cx="2299132" cy="1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" name="TextBox 6224">
            <a:extLst>
              <a:ext uri="{FF2B5EF4-FFF2-40B4-BE49-F238E27FC236}">
                <a16:creationId xmlns:a16="http://schemas.microsoft.com/office/drawing/2014/main" id="{15CE471C-94D8-3F96-0F9E-655978D636D0}"/>
              </a:ext>
            </a:extLst>
          </p:cNvPr>
          <p:cNvSpPr txBox="1"/>
          <p:nvPr/>
        </p:nvSpPr>
        <p:spPr>
          <a:xfrm rot="18156509">
            <a:off x="4511729" y="2506328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Испания</a:t>
            </a:r>
          </a:p>
        </p:txBody>
      </p:sp>
      <p:sp>
        <p:nvSpPr>
          <p:cNvPr id="6226" name="TextBox 6225">
            <a:extLst>
              <a:ext uri="{FF2B5EF4-FFF2-40B4-BE49-F238E27FC236}">
                <a16:creationId xmlns:a16="http://schemas.microsoft.com/office/drawing/2014/main" id="{2E731BEA-B0EC-35DC-ADE3-E70E644D55A1}"/>
              </a:ext>
            </a:extLst>
          </p:cNvPr>
          <p:cNvSpPr txBox="1"/>
          <p:nvPr/>
        </p:nvSpPr>
        <p:spPr>
          <a:xfrm rot="18156509">
            <a:off x="4220550" y="2495734"/>
            <a:ext cx="364866" cy="1201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ЕС (</a:t>
            </a:r>
            <a:r>
              <a:rPr lang="bg-BG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6227" name="TextBox 6226">
            <a:extLst>
              <a:ext uri="{FF2B5EF4-FFF2-40B4-BE49-F238E27FC236}">
                <a16:creationId xmlns:a16="http://schemas.microsoft.com/office/drawing/2014/main" id="{38FA89B7-CDF4-AC05-09A7-FA42EEFB5BBA}"/>
              </a:ext>
            </a:extLst>
          </p:cNvPr>
          <p:cNvSpPr txBox="1"/>
          <p:nvPr/>
        </p:nvSpPr>
        <p:spPr>
          <a:xfrm rot="18156509">
            <a:off x="4652752" y="250258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Франция</a:t>
            </a:r>
          </a:p>
        </p:txBody>
      </p:sp>
      <p:sp>
        <p:nvSpPr>
          <p:cNvPr id="6228" name="TextBox 6227">
            <a:extLst>
              <a:ext uri="{FF2B5EF4-FFF2-40B4-BE49-F238E27FC236}">
                <a16:creationId xmlns:a16="http://schemas.microsoft.com/office/drawing/2014/main" id="{12E02323-D188-9CDE-E23A-BC1BD0D4C33B}"/>
              </a:ext>
            </a:extLst>
          </p:cNvPr>
          <p:cNvSpPr txBox="1"/>
          <p:nvPr/>
        </p:nvSpPr>
        <p:spPr>
          <a:xfrm rot="18156509">
            <a:off x="4798538" y="251109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Италия</a:t>
            </a:r>
          </a:p>
        </p:txBody>
      </p:sp>
      <p:sp>
        <p:nvSpPr>
          <p:cNvPr id="6229" name="TextBox 6228">
            <a:extLst>
              <a:ext uri="{FF2B5EF4-FFF2-40B4-BE49-F238E27FC236}">
                <a16:creationId xmlns:a16="http://schemas.microsoft.com/office/drawing/2014/main" id="{66539AD7-F2B3-607B-4460-6DC7BB0B8D8E}"/>
              </a:ext>
            </a:extLst>
          </p:cNvPr>
          <p:cNvSpPr txBox="1"/>
          <p:nvPr/>
        </p:nvSpPr>
        <p:spPr>
          <a:xfrm rot="18156509">
            <a:off x="4935794" y="2502583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Гърция</a:t>
            </a:r>
          </a:p>
        </p:txBody>
      </p:sp>
      <p:sp>
        <p:nvSpPr>
          <p:cNvPr id="6230" name="TextBox 6229">
            <a:extLst>
              <a:ext uri="{FF2B5EF4-FFF2-40B4-BE49-F238E27FC236}">
                <a16:creationId xmlns:a16="http://schemas.microsoft.com/office/drawing/2014/main" id="{80A8DA27-9AFA-DFD5-0ED9-3A0669E3DEFF}"/>
              </a:ext>
            </a:extLst>
          </p:cNvPr>
          <p:cNvSpPr txBox="1"/>
          <p:nvPr/>
        </p:nvSpPr>
        <p:spPr>
          <a:xfrm rot="18156509">
            <a:off x="5197197" y="2530348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Полша</a:t>
            </a:r>
          </a:p>
        </p:txBody>
      </p:sp>
      <p:sp>
        <p:nvSpPr>
          <p:cNvPr id="6232" name="TextBox 6231">
            <a:extLst>
              <a:ext uri="{FF2B5EF4-FFF2-40B4-BE49-F238E27FC236}">
                <a16:creationId xmlns:a16="http://schemas.microsoft.com/office/drawing/2014/main" id="{2ECF208A-6F8D-E5A6-95C5-E5F72F7B797D}"/>
              </a:ext>
            </a:extLst>
          </p:cNvPr>
          <p:cNvSpPr txBox="1"/>
          <p:nvPr/>
        </p:nvSpPr>
        <p:spPr>
          <a:xfrm rot="18156509">
            <a:off x="5490532" y="2523542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Дания</a:t>
            </a:r>
          </a:p>
        </p:txBody>
      </p:sp>
      <p:sp>
        <p:nvSpPr>
          <p:cNvPr id="6235" name="TextBox 6234">
            <a:extLst>
              <a:ext uri="{FF2B5EF4-FFF2-40B4-BE49-F238E27FC236}">
                <a16:creationId xmlns:a16="http://schemas.microsoft.com/office/drawing/2014/main" id="{AF704C0F-CCC6-4F06-042F-504FB6B3FB91}"/>
              </a:ext>
            </a:extLst>
          </p:cNvPr>
          <p:cNvSpPr txBox="1"/>
          <p:nvPr/>
        </p:nvSpPr>
        <p:spPr>
          <a:xfrm rot="18156509">
            <a:off x="5929791" y="2523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Чехия</a:t>
            </a:r>
          </a:p>
        </p:txBody>
      </p:sp>
      <p:sp>
        <p:nvSpPr>
          <p:cNvPr id="6236" name="TextBox 6235">
            <a:extLst>
              <a:ext uri="{FF2B5EF4-FFF2-40B4-BE49-F238E27FC236}">
                <a16:creationId xmlns:a16="http://schemas.microsoft.com/office/drawing/2014/main" id="{8D602D12-7DD4-189F-FFA5-CB1744E68FF0}"/>
              </a:ext>
            </a:extLst>
          </p:cNvPr>
          <p:cNvSpPr txBox="1"/>
          <p:nvPr/>
        </p:nvSpPr>
        <p:spPr>
          <a:xfrm rot="18156509">
            <a:off x="6074888" y="2526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Унгария</a:t>
            </a:r>
          </a:p>
        </p:txBody>
      </p:sp>
      <p:sp>
        <p:nvSpPr>
          <p:cNvPr id="6238" name="TextBox 6237">
            <a:extLst>
              <a:ext uri="{FF2B5EF4-FFF2-40B4-BE49-F238E27FC236}">
                <a16:creationId xmlns:a16="http://schemas.microsoft.com/office/drawing/2014/main" id="{4CFBE85C-4A09-599D-135B-A1CC07DDC138}"/>
              </a:ext>
            </a:extLst>
          </p:cNvPr>
          <p:cNvSpPr txBox="1"/>
          <p:nvPr/>
        </p:nvSpPr>
        <p:spPr>
          <a:xfrm rot="18156509">
            <a:off x="6332632" y="2546283"/>
            <a:ext cx="475663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Малта</a:t>
            </a:r>
          </a:p>
        </p:txBody>
      </p:sp>
      <p:sp>
        <p:nvSpPr>
          <p:cNvPr id="6239" name="TextBox 6238">
            <a:extLst>
              <a:ext uri="{FF2B5EF4-FFF2-40B4-BE49-F238E27FC236}">
                <a16:creationId xmlns:a16="http://schemas.microsoft.com/office/drawing/2014/main" id="{FF2B5CC2-CC65-F686-21DC-2F50C45C8A93}"/>
              </a:ext>
            </a:extLst>
          </p:cNvPr>
          <p:cNvSpPr txBox="1"/>
          <p:nvPr/>
        </p:nvSpPr>
        <p:spPr>
          <a:xfrm rot="18156509">
            <a:off x="6517927" y="2522960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Швеция</a:t>
            </a:r>
          </a:p>
        </p:txBody>
      </p:sp>
      <p:sp>
        <p:nvSpPr>
          <p:cNvPr id="6240" name="TextBox 6239">
            <a:extLst>
              <a:ext uri="{FF2B5EF4-FFF2-40B4-BE49-F238E27FC236}">
                <a16:creationId xmlns:a16="http://schemas.microsoft.com/office/drawing/2014/main" id="{11F4F4A2-4DF6-43AA-F5FF-B453DD91801F}"/>
              </a:ext>
            </a:extLst>
          </p:cNvPr>
          <p:cNvSpPr txBox="1"/>
          <p:nvPr/>
        </p:nvSpPr>
        <p:spPr>
          <a:xfrm rot="18156509">
            <a:off x="6579105" y="2571304"/>
            <a:ext cx="537469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Финландия</a:t>
            </a:r>
          </a:p>
        </p:txBody>
      </p:sp>
      <p:sp>
        <p:nvSpPr>
          <p:cNvPr id="6241" name="TextBox 6240">
            <a:extLst>
              <a:ext uri="{FF2B5EF4-FFF2-40B4-BE49-F238E27FC236}">
                <a16:creationId xmlns:a16="http://schemas.microsoft.com/office/drawing/2014/main" id="{C3DD6615-5CA4-A426-1C37-1DE01683F047}"/>
              </a:ext>
            </a:extLst>
          </p:cNvPr>
          <p:cNvSpPr txBox="1"/>
          <p:nvPr/>
        </p:nvSpPr>
        <p:spPr>
          <a:xfrm rot="18156509">
            <a:off x="6771938" y="2533461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Румъния (</a:t>
            </a:r>
            <a:r>
              <a:rPr lang="bg-BG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6242" name="TextBox 6241">
            <a:extLst>
              <a:ext uri="{FF2B5EF4-FFF2-40B4-BE49-F238E27FC236}">
                <a16:creationId xmlns:a16="http://schemas.microsoft.com/office/drawing/2014/main" id="{77009138-6FBB-477C-B88C-B213F3391CCA}"/>
              </a:ext>
            </a:extLst>
          </p:cNvPr>
          <p:cNvSpPr txBox="1"/>
          <p:nvPr/>
        </p:nvSpPr>
        <p:spPr>
          <a:xfrm rot="18156509">
            <a:off x="6925125" y="253808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България</a:t>
            </a:r>
          </a:p>
        </p:txBody>
      </p:sp>
      <p:sp>
        <p:nvSpPr>
          <p:cNvPr id="6243" name="TextBox 6242">
            <a:extLst>
              <a:ext uri="{FF2B5EF4-FFF2-40B4-BE49-F238E27FC236}">
                <a16:creationId xmlns:a16="http://schemas.microsoft.com/office/drawing/2014/main" id="{FA73AAA7-ACB1-FD3D-7013-1A630E573E5E}"/>
              </a:ext>
            </a:extLst>
          </p:cNvPr>
          <p:cNvSpPr txBox="1"/>
          <p:nvPr/>
        </p:nvSpPr>
        <p:spPr>
          <a:xfrm rot="18156509">
            <a:off x="7061947" y="2537467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Кипър</a:t>
            </a:r>
          </a:p>
        </p:txBody>
      </p:sp>
      <p:sp>
        <p:nvSpPr>
          <p:cNvPr id="6244" name="TextBox 6243">
            <a:extLst>
              <a:ext uri="{FF2B5EF4-FFF2-40B4-BE49-F238E27FC236}">
                <a16:creationId xmlns:a16="http://schemas.microsoft.com/office/drawing/2014/main" id="{58D2E2DE-E0E6-4313-E207-63B3B7AA39D7}"/>
              </a:ext>
            </a:extLst>
          </p:cNvPr>
          <p:cNvSpPr txBox="1"/>
          <p:nvPr/>
        </p:nvSpPr>
        <p:spPr>
          <a:xfrm rot="18156509">
            <a:off x="7216842" y="253685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Австрия</a:t>
            </a:r>
          </a:p>
        </p:txBody>
      </p:sp>
      <p:sp>
        <p:nvSpPr>
          <p:cNvPr id="6245" name="TextBox 6244">
            <a:extLst>
              <a:ext uri="{FF2B5EF4-FFF2-40B4-BE49-F238E27FC236}">
                <a16:creationId xmlns:a16="http://schemas.microsoft.com/office/drawing/2014/main" id="{356B4C4B-2600-6593-3EBB-67BAD839223A}"/>
              </a:ext>
            </a:extLst>
          </p:cNvPr>
          <p:cNvSpPr txBox="1"/>
          <p:nvPr/>
        </p:nvSpPr>
        <p:spPr>
          <a:xfrm rot="18156509">
            <a:off x="7357133" y="2533640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Литва</a:t>
            </a:r>
          </a:p>
        </p:txBody>
      </p:sp>
      <p:sp>
        <p:nvSpPr>
          <p:cNvPr id="6246" name="TextBox 6245">
            <a:extLst>
              <a:ext uri="{FF2B5EF4-FFF2-40B4-BE49-F238E27FC236}">
                <a16:creationId xmlns:a16="http://schemas.microsoft.com/office/drawing/2014/main" id="{00C52A05-E113-BE10-B2C5-AD763C5317EC}"/>
              </a:ext>
            </a:extLst>
          </p:cNvPr>
          <p:cNvSpPr txBox="1"/>
          <p:nvPr/>
        </p:nvSpPr>
        <p:spPr>
          <a:xfrm rot="18156509">
            <a:off x="7510319" y="2541624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Словакия</a:t>
            </a:r>
          </a:p>
        </p:txBody>
      </p:sp>
      <p:sp>
        <p:nvSpPr>
          <p:cNvPr id="6247" name="TextBox 6246">
            <a:extLst>
              <a:ext uri="{FF2B5EF4-FFF2-40B4-BE49-F238E27FC236}">
                <a16:creationId xmlns:a16="http://schemas.microsoft.com/office/drawing/2014/main" id="{75878FD3-3E6D-F5BF-427D-CAA06B078FD9}"/>
              </a:ext>
            </a:extLst>
          </p:cNvPr>
          <p:cNvSpPr txBox="1"/>
          <p:nvPr/>
        </p:nvSpPr>
        <p:spPr>
          <a:xfrm rot="18156509">
            <a:off x="7658292" y="253229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Словения</a:t>
            </a:r>
          </a:p>
        </p:txBody>
      </p:sp>
      <p:sp>
        <p:nvSpPr>
          <p:cNvPr id="6248" name="TextBox 6247">
            <a:extLst>
              <a:ext uri="{FF2B5EF4-FFF2-40B4-BE49-F238E27FC236}">
                <a16:creationId xmlns:a16="http://schemas.microsoft.com/office/drawing/2014/main" id="{438AEFD8-AD85-998E-528A-02A7C87C60C4}"/>
              </a:ext>
            </a:extLst>
          </p:cNvPr>
          <p:cNvSpPr txBox="1"/>
          <p:nvPr/>
        </p:nvSpPr>
        <p:spPr>
          <a:xfrm rot="18156509">
            <a:off x="7798583" y="2537716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Латвия</a:t>
            </a:r>
          </a:p>
        </p:txBody>
      </p:sp>
      <p:sp>
        <p:nvSpPr>
          <p:cNvPr id="6249" name="TextBox 6248">
            <a:extLst>
              <a:ext uri="{FF2B5EF4-FFF2-40B4-BE49-F238E27FC236}">
                <a16:creationId xmlns:a16="http://schemas.microsoft.com/office/drawing/2014/main" id="{8639C442-6687-D1DD-F9E4-67DECFD5E69B}"/>
              </a:ext>
            </a:extLst>
          </p:cNvPr>
          <p:cNvSpPr txBox="1"/>
          <p:nvPr/>
        </p:nvSpPr>
        <p:spPr>
          <a:xfrm rot="18156509">
            <a:off x="7950300" y="253021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Естония</a:t>
            </a:r>
          </a:p>
        </p:txBody>
      </p:sp>
      <p:sp>
        <p:nvSpPr>
          <p:cNvPr id="6250" name="TextBox 6249">
            <a:extLst>
              <a:ext uri="{FF2B5EF4-FFF2-40B4-BE49-F238E27FC236}">
                <a16:creationId xmlns:a16="http://schemas.microsoft.com/office/drawing/2014/main" id="{13B119CB-7E9C-8FAF-A6B4-EF476CC9BE2E}"/>
              </a:ext>
            </a:extLst>
          </p:cNvPr>
          <p:cNvSpPr txBox="1"/>
          <p:nvPr/>
        </p:nvSpPr>
        <p:spPr>
          <a:xfrm rot="18156509">
            <a:off x="8102018" y="254521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Белгия</a:t>
            </a:r>
          </a:p>
        </p:txBody>
      </p:sp>
      <p:sp>
        <p:nvSpPr>
          <p:cNvPr id="6251" name="TextBox 6250">
            <a:extLst>
              <a:ext uri="{FF2B5EF4-FFF2-40B4-BE49-F238E27FC236}">
                <a16:creationId xmlns:a16="http://schemas.microsoft.com/office/drawing/2014/main" id="{C8060C9F-2A03-1FB2-B8C5-26242FCC3026}"/>
              </a:ext>
            </a:extLst>
          </p:cNvPr>
          <p:cNvSpPr txBox="1"/>
          <p:nvPr/>
        </p:nvSpPr>
        <p:spPr>
          <a:xfrm>
            <a:off x="4150530" y="2694895"/>
            <a:ext cx="2521876" cy="2667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bg-BG" sz="8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Източник:</a:t>
            </a: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 Eurostat (онлайн код на данните fish_aq2a)</a:t>
            </a:r>
          </a:p>
        </p:txBody>
      </p:sp>
      <p:sp>
        <p:nvSpPr>
          <p:cNvPr id="6252" name="TextBox 6251">
            <a:extLst>
              <a:ext uri="{FF2B5EF4-FFF2-40B4-BE49-F238E27FC236}">
                <a16:creationId xmlns:a16="http://schemas.microsoft.com/office/drawing/2014/main" id="{FB60DE2F-47B3-4449-A0CA-B3478C7B7438}"/>
              </a:ext>
            </a:extLst>
          </p:cNvPr>
          <p:cNvSpPr txBox="1"/>
          <p:nvPr/>
        </p:nvSpPr>
        <p:spPr>
          <a:xfrm rot="18156509">
            <a:off x="4963972" y="2559210"/>
            <a:ext cx="523755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>
                <a:solidFill>
                  <a:schemeClr val="tx1"/>
                </a:solidFill>
                <a:latin typeface="EC Square Sans Pro" panose="020B0506040000020004" pitchFamily="34" charset="0"/>
              </a:rPr>
              <a:t>Нидерландия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D1C664C-FC1B-4744-9DE8-C78CA6BECE52}"/>
              </a:ext>
            </a:extLst>
          </p:cNvPr>
          <p:cNvCxnSpPr>
            <a:cxnSpLocks/>
          </p:cNvCxnSpPr>
          <p:nvPr/>
        </p:nvCxnSpPr>
        <p:spPr>
          <a:xfrm flipV="1">
            <a:off x="9428691" y="6301423"/>
            <a:ext cx="0" cy="486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C6C0E0B-1D98-4242-B3D7-DE2486D958DA}"/>
              </a:ext>
            </a:extLst>
          </p:cNvPr>
          <p:cNvSpPr/>
          <p:nvPr/>
        </p:nvSpPr>
        <p:spPr>
          <a:xfrm rot="5400000">
            <a:off x="7965112" y="4696666"/>
            <a:ext cx="2916999" cy="256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1B8C88D-759A-42C7-93E3-55F23B4108CF}"/>
              </a:ext>
            </a:extLst>
          </p:cNvPr>
          <p:cNvSpPr/>
          <p:nvPr/>
        </p:nvSpPr>
        <p:spPr>
          <a:xfrm rot="5400000">
            <a:off x="6185407" y="1249177"/>
            <a:ext cx="2138705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0" y="-6168"/>
            <a:ext cx="3721100" cy="237471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БЪЛГАРИЯ</a:t>
            </a:r>
          </a:p>
          <a:p>
            <a:pPr algn="ctr">
              <a:lnSpc>
                <a:spcPct val="120000"/>
              </a:lnSpc>
              <a:defRPr/>
            </a:pPr>
            <a:r>
              <a:rPr lang="bg-BG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Данни за производителите на животински храни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7C392D-56B6-4309-956F-9B0563575F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963" b="26214"/>
          <a:stretch/>
        </p:blipFill>
        <p:spPr>
          <a:xfrm>
            <a:off x="9010650" y="2903326"/>
            <a:ext cx="2299132" cy="382326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9BFBA07-0CB2-4B11-A586-D3D5CABE8632}"/>
              </a:ext>
            </a:extLst>
          </p:cNvPr>
          <p:cNvCxnSpPr/>
          <p:nvPr/>
        </p:nvCxnSpPr>
        <p:spPr>
          <a:xfrm flipV="1">
            <a:off x="6858079" y="2739618"/>
            <a:ext cx="228600" cy="38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85" name="Picture 2">
            <a:extLst>
              <a:ext uri="{FF2B5EF4-FFF2-40B4-BE49-F238E27FC236}">
                <a16:creationId xmlns:a16="http://schemas.microsoft.com/office/drawing/2014/main" id="{2E9C260D-8758-F055-5310-AB5934DE5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1"/>
          <a:stretch/>
        </p:blipFill>
        <p:spPr bwMode="auto">
          <a:xfrm>
            <a:off x="0" y="3041422"/>
            <a:ext cx="5494477" cy="25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6" name="TextBox 6285">
            <a:extLst>
              <a:ext uri="{FF2B5EF4-FFF2-40B4-BE49-F238E27FC236}">
                <a16:creationId xmlns:a16="http://schemas.microsoft.com/office/drawing/2014/main" id="{3D06F696-6C0A-8E16-9FA9-DA75108136C8}"/>
              </a:ext>
            </a:extLst>
          </p:cNvPr>
          <p:cNvSpPr txBox="1"/>
          <p:nvPr/>
        </p:nvSpPr>
        <p:spPr>
          <a:xfrm>
            <a:off x="37610" y="3043990"/>
            <a:ext cx="2201812" cy="3230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Популации от добитък</a:t>
            </a:r>
          </a:p>
          <a:p>
            <a:pPr algn="l"/>
            <a:r>
              <a:rPr lang="bg-BG" sz="900">
                <a:solidFill>
                  <a:schemeClr val="tx1"/>
                </a:solidFill>
                <a:latin typeface="EC Square Sans Pro" panose="020B0506040000020004" pitchFamily="34" charset="0"/>
              </a:rPr>
              <a:t>(милиони глави. 2022 г.)</a:t>
            </a:r>
          </a:p>
        </p:txBody>
      </p:sp>
      <p:sp>
        <p:nvSpPr>
          <p:cNvPr id="6287" name="TextBox 6286">
            <a:extLst>
              <a:ext uri="{FF2B5EF4-FFF2-40B4-BE49-F238E27FC236}">
                <a16:creationId xmlns:a16="http://schemas.microsoft.com/office/drawing/2014/main" id="{229DC4F2-E2EE-14C1-87C0-69F9E15E31A4}"/>
              </a:ext>
            </a:extLst>
          </p:cNvPr>
          <p:cNvSpPr txBox="1"/>
          <p:nvPr/>
        </p:nvSpPr>
        <p:spPr>
          <a:xfrm>
            <a:off x="347663" y="3396996"/>
            <a:ext cx="673328" cy="22021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Испания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Франция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Германия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Италия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Румъния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Полша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Нидерландия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Дания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Ирландия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Гърция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Белгия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Португалия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Австрия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Унгария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Швеция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Чехия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България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Хърватия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Финландия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Литва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Словакия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Кипър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Словения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Латвия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Естония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Люксембург</a:t>
            </a:r>
          </a:p>
          <a:p>
            <a:pPr algn="r"/>
            <a:r>
              <a:rPr lang="bg-BG" sz="520">
                <a:solidFill>
                  <a:schemeClr val="tx1"/>
                </a:solidFill>
                <a:latin typeface="EC Square Sans Pro" panose="020B0506040000020004" pitchFamily="34" charset="0"/>
              </a:rPr>
              <a:t>Малта</a:t>
            </a:r>
          </a:p>
        </p:txBody>
      </p:sp>
      <p:sp>
        <p:nvSpPr>
          <p:cNvPr id="6288" name="TextBox 6287">
            <a:extLst>
              <a:ext uri="{FF2B5EF4-FFF2-40B4-BE49-F238E27FC236}">
                <a16:creationId xmlns:a16="http://schemas.microsoft.com/office/drawing/2014/main" id="{0728945A-2934-1746-29BD-084DA40D41A1}"/>
              </a:ext>
            </a:extLst>
          </p:cNvPr>
          <p:cNvSpPr txBox="1"/>
          <p:nvPr/>
        </p:nvSpPr>
        <p:spPr>
          <a:xfrm>
            <a:off x="2083406" y="6017675"/>
            <a:ext cx="735993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Животни от рода на едрия рогат добитък</a:t>
            </a:r>
          </a:p>
        </p:txBody>
      </p:sp>
      <p:sp>
        <p:nvSpPr>
          <p:cNvPr id="6289" name="TextBox 6288">
            <a:extLst>
              <a:ext uri="{FF2B5EF4-FFF2-40B4-BE49-F238E27FC236}">
                <a16:creationId xmlns:a16="http://schemas.microsoft.com/office/drawing/2014/main" id="{1F881408-13CA-B9F0-00DC-B85207CAB996}"/>
              </a:ext>
            </a:extLst>
          </p:cNvPr>
          <p:cNvSpPr txBox="1"/>
          <p:nvPr/>
        </p:nvSpPr>
        <p:spPr>
          <a:xfrm>
            <a:off x="2968625" y="6015550"/>
            <a:ext cx="290100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Свине</a:t>
            </a:r>
          </a:p>
        </p:txBody>
      </p:sp>
      <p:sp>
        <p:nvSpPr>
          <p:cNvPr id="6290" name="TextBox 6289">
            <a:extLst>
              <a:ext uri="{FF2B5EF4-FFF2-40B4-BE49-F238E27FC236}">
                <a16:creationId xmlns:a16="http://schemas.microsoft.com/office/drawing/2014/main" id="{24E2E705-8717-4794-4081-AA4169CFA516}"/>
              </a:ext>
            </a:extLst>
          </p:cNvPr>
          <p:cNvSpPr txBox="1"/>
          <p:nvPr/>
        </p:nvSpPr>
        <p:spPr>
          <a:xfrm>
            <a:off x="3349626" y="6015549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Овце</a:t>
            </a:r>
          </a:p>
        </p:txBody>
      </p:sp>
      <p:sp>
        <p:nvSpPr>
          <p:cNvPr id="6291" name="TextBox 6290">
            <a:extLst>
              <a:ext uri="{FF2B5EF4-FFF2-40B4-BE49-F238E27FC236}">
                <a16:creationId xmlns:a16="http://schemas.microsoft.com/office/drawing/2014/main" id="{E78214EA-81D7-816A-090E-6823763AE7B7}"/>
              </a:ext>
            </a:extLst>
          </p:cNvPr>
          <p:cNvSpPr txBox="1"/>
          <p:nvPr/>
        </p:nvSpPr>
        <p:spPr>
          <a:xfrm>
            <a:off x="3805700" y="6015548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Кози</a:t>
            </a:r>
          </a:p>
        </p:txBody>
      </p:sp>
      <p:sp>
        <p:nvSpPr>
          <p:cNvPr id="6292" name="TextBox 6291">
            <a:extLst>
              <a:ext uri="{FF2B5EF4-FFF2-40B4-BE49-F238E27FC236}">
                <a16:creationId xmlns:a16="http://schemas.microsoft.com/office/drawing/2014/main" id="{A8E4C24F-0DA3-67BC-DE27-5FD1B60AF4A3}"/>
              </a:ext>
            </a:extLst>
          </p:cNvPr>
          <p:cNvSpPr txBox="1"/>
          <p:nvPr/>
        </p:nvSpPr>
        <p:spPr>
          <a:xfrm>
            <a:off x="47134" y="6286327"/>
            <a:ext cx="5029691" cy="5520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Забележка: включва прогнозни и временни данни.</a:t>
            </a:r>
          </a:p>
          <a:p>
            <a:pPr algn="l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* Това обозначение не накърнява позициите относно статута и е в съответствие с Резолюция 124 на Съвета за сигурност на ООН и становището на Международния съд относно обявяването на независимост от страна на Косово.</a:t>
            </a:r>
          </a:p>
          <a:p>
            <a:pPr algn="l"/>
            <a:r>
              <a:rPr lang="bg-BG" sz="7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Източник:</a:t>
            </a:r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 Eurostat (онлайн кодове на данните: apro_mt_lscatl, apro_mt_lspig, apro_mt_lssheep, apro_mt_lsgoat)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21B73E-E0EE-4166-B1E2-BC54E9278428}"/>
              </a:ext>
            </a:extLst>
          </p:cNvPr>
          <p:cNvSpPr/>
          <p:nvPr/>
        </p:nvSpPr>
        <p:spPr>
          <a:xfrm>
            <a:off x="205584" y="4155565"/>
            <a:ext cx="5986258" cy="148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6294" name="TextBox 6293">
            <a:extLst>
              <a:ext uri="{FF2B5EF4-FFF2-40B4-BE49-F238E27FC236}">
                <a16:creationId xmlns:a16="http://schemas.microsoft.com/office/drawing/2014/main" id="{35B8FE19-BD96-053E-BE0A-D6A004426C81}"/>
              </a:ext>
            </a:extLst>
          </p:cNvPr>
          <p:cNvSpPr txBox="1"/>
          <p:nvPr/>
        </p:nvSpPr>
        <p:spPr>
          <a:xfrm>
            <a:off x="6413932" y="6649981"/>
            <a:ext cx="2545915" cy="1884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Източник:</a:t>
            </a:r>
            <a:r>
              <a:rPr lang="bg-BG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 Eurostat (онлайн код на данните ef_tsk_main)</a:t>
            </a:r>
          </a:p>
        </p:txBody>
      </p:sp>
      <p:sp>
        <p:nvSpPr>
          <p:cNvPr id="6295" name="TextBox 6294">
            <a:extLst>
              <a:ext uri="{FF2B5EF4-FFF2-40B4-BE49-F238E27FC236}">
                <a16:creationId xmlns:a16="http://schemas.microsoft.com/office/drawing/2014/main" id="{03868D85-2A42-E364-76A1-46458EEF5475}"/>
              </a:ext>
            </a:extLst>
          </p:cNvPr>
          <p:cNvSpPr txBox="1"/>
          <p:nvPr/>
        </p:nvSpPr>
        <p:spPr>
          <a:xfrm>
            <a:off x="3843388" y="48725"/>
            <a:ext cx="2201812" cy="3823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Производство на аквакултури</a:t>
            </a:r>
          </a:p>
          <a:p>
            <a:pPr algn="l"/>
            <a:r>
              <a:rPr lang="bg-BG" sz="900">
                <a:solidFill>
                  <a:schemeClr val="tx1"/>
                </a:solidFill>
                <a:latin typeface="EC Square Sans Pro" panose="020B0506040000020004" pitchFamily="34" charset="0"/>
              </a:rPr>
              <a:t>(тона живо тегло. 2021 г.)</a:t>
            </a:r>
          </a:p>
        </p:txBody>
      </p:sp>
      <p:sp>
        <p:nvSpPr>
          <p:cNvPr id="6231" name="TextBox 6230">
            <a:extLst>
              <a:ext uri="{FF2B5EF4-FFF2-40B4-BE49-F238E27FC236}">
                <a16:creationId xmlns:a16="http://schemas.microsoft.com/office/drawing/2014/main" id="{D8D29C34-0996-A6CE-C742-3F7876EB8CB7}"/>
              </a:ext>
            </a:extLst>
          </p:cNvPr>
          <p:cNvSpPr txBox="1"/>
          <p:nvPr/>
        </p:nvSpPr>
        <p:spPr>
          <a:xfrm rot="18156509">
            <a:off x="5338855" y="2531591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Ирландия</a:t>
            </a:r>
          </a:p>
        </p:txBody>
      </p:sp>
      <p:sp>
        <p:nvSpPr>
          <p:cNvPr id="6233" name="TextBox 6232">
            <a:extLst>
              <a:ext uri="{FF2B5EF4-FFF2-40B4-BE49-F238E27FC236}">
                <a16:creationId xmlns:a16="http://schemas.microsoft.com/office/drawing/2014/main" id="{93D4DC67-4C55-0D06-4688-8441A810BEBB}"/>
              </a:ext>
            </a:extLst>
          </p:cNvPr>
          <p:cNvSpPr txBox="1"/>
          <p:nvPr/>
        </p:nvSpPr>
        <p:spPr>
          <a:xfrm rot="18156509">
            <a:off x="5610365" y="2539497"/>
            <a:ext cx="472715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Германия</a:t>
            </a:r>
          </a:p>
        </p:txBody>
      </p:sp>
      <p:sp>
        <p:nvSpPr>
          <p:cNvPr id="6234" name="TextBox 6233">
            <a:extLst>
              <a:ext uri="{FF2B5EF4-FFF2-40B4-BE49-F238E27FC236}">
                <a16:creationId xmlns:a16="http://schemas.microsoft.com/office/drawing/2014/main" id="{BFD3C375-096A-02FD-60DD-8E100CD8062B}"/>
              </a:ext>
            </a:extLst>
          </p:cNvPr>
          <p:cNvSpPr txBox="1"/>
          <p:nvPr/>
        </p:nvSpPr>
        <p:spPr>
          <a:xfrm rot="18156509">
            <a:off x="5785564" y="2519806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Хърватия</a:t>
            </a:r>
          </a:p>
        </p:txBody>
      </p:sp>
      <p:sp>
        <p:nvSpPr>
          <p:cNvPr id="6237" name="TextBox 6236">
            <a:extLst>
              <a:ext uri="{FF2B5EF4-FFF2-40B4-BE49-F238E27FC236}">
                <a16:creationId xmlns:a16="http://schemas.microsoft.com/office/drawing/2014/main" id="{F5C113FD-DC40-B2D6-5FD3-9163459C9775}"/>
              </a:ext>
            </a:extLst>
          </p:cNvPr>
          <p:cNvSpPr txBox="1"/>
          <p:nvPr/>
        </p:nvSpPr>
        <p:spPr>
          <a:xfrm rot="18156509">
            <a:off x="6199206" y="2544808"/>
            <a:ext cx="469894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bg-BG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Португалия</a:t>
            </a:r>
          </a:p>
        </p:txBody>
      </p:sp>
    </p:spTree>
    <p:extLst>
      <p:ext uri="{BB962C8B-B14F-4D97-AF65-F5344CB8AC3E}">
        <p14:creationId xmlns:p14="http://schemas.microsoft.com/office/powerpoint/2010/main" val="183827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461B8EE-FACF-3B81-7A85-EDA22C56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38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795" b="1">
                <a:latin typeface="EC Square Sans Pro" panose="020B0506040000020004" pitchFamily="34" charset="0"/>
              </a:rPr>
              <a:t>Продажба на ВЛП в БЪЛГАРИЯ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068692-28D6-1841-DEBF-A1D9B7D4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84880"/>
              </p:ext>
            </p:extLst>
          </p:nvPr>
        </p:nvGraphicFramePr>
        <p:xfrm>
          <a:off x="457200" y="1377950"/>
          <a:ext cx="2667000" cy="530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530884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05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102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2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91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84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4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84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6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baseline="0">
                          <a:solidFill>
                            <a:schemeClr val="dk1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&lt;0,01 	</a:t>
                      </a: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4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4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ОБЩО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>
                          <a:latin typeface="EC Square Sans Pro" panose="020B0506040000020004" pitchFamily="34" charset="0"/>
                        </a:rPr>
                        <a:t>358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55626"/>
                  </a:ext>
                </a:extLst>
              </a:tr>
            </a:tbl>
          </a:graphicData>
        </a:graphic>
      </p:graphicFrame>
      <p:sp>
        <p:nvSpPr>
          <p:cNvPr id="6" name="CuadroTexto 34">
            <a:extLst>
              <a:ext uri="{FF2B5EF4-FFF2-40B4-BE49-F238E27FC236}">
                <a16:creationId xmlns:a16="http://schemas.microsoft.com/office/drawing/2014/main" id="{582D7E90-09BF-13BE-B023-C6A2E200B0BA}"/>
              </a:ext>
            </a:extLst>
          </p:cNvPr>
          <p:cNvSpPr txBox="1"/>
          <p:nvPr/>
        </p:nvSpPr>
        <p:spPr>
          <a:xfrm>
            <a:off x="1771650" y="840337"/>
            <a:ext cx="1241554" cy="537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1797" b="1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bg-BG" sz="1098" b="1">
                <a:solidFill>
                  <a:srgbClr val="003399"/>
                </a:solidFill>
              </a:rPr>
              <a:t>2022 г. </a:t>
            </a:r>
            <a:r>
              <a:rPr lang="bg-BG" sz="799" b="1">
                <a:solidFill>
                  <a:srgbClr val="003399"/>
                </a:solidFill>
              </a:rPr>
              <a:t>(1000 тона)</a:t>
            </a:r>
          </a:p>
        </p:txBody>
      </p:sp>
      <p:pic>
        <p:nvPicPr>
          <p:cNvPr id="7" name="Picture 6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1AA01191-3655-4874-AE0D-AB890313E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28652" r="15867" b="28682"/>
          <a:stretch/>
        </p:blipFill>
        <p:spPr bwMode="auto">
          <a:xfrm flipH="1">
            <a:off x="762000" y="1454150"/>
            <a:ext cx="448735" cy="4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ilhouette of a pig Royalty Free Vector Image - VectorStock">
            <a:extLst>
              <a:ext uri="{FF2B5EF4-FFF2-40B4-BE49-F238E27FC236}">
                <a16:creationId xmlns:a16="http://schemas.microsoft.com/office/drawing/2014/main" id="{4E80FA01-15A6-4026-B7D9-200B1AE9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699005" y="2134132"/>
            <a:ext cx="456885" cy="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oat Vector Art Stock Images | Depositphotos">
            <a:extLst>
              <a:ext uri="{FF2B5EF4-FFF2-40B4-BE49-F238E27FC236}">
                <a16:creationId xmlns:a16="http://schemas.microsoft.com/office/drawing/2014/main" id="{D71D1E27-B698-4724-B38B-E98A26B8A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4682" r="10177" b="14207"/>
          <a:stretch/>
        </p:blipFill>
        <p:spPr bwMode="auto">
          <a:xfrm flipH="1">
            <a:off x="824275" y="3536302"/>
            <a:ext cx="361883" cy="4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icken Icon Vector Art, Icons, and Graphics for Free Download">
            <a:extLst>
              <a:ext uri="{FF2B5EF4-FFF2-40B4-BE49-F238E27FC236}">
                <a16:creationId xmlns:a16="http://schemas.microsoft.com/office/drawing/2014/main" id="{1539A8E2-898C-4113-874B-117C89CA4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783854" y="2814114"/>
            <a:ext cx="287186" cy="56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abbit Icons - Free SVG &amp; PNG Rabbit Images - Noun Project">
            <a:extLst>
              <a:ext uri="{FF2B5EF4-FFF2-40B4-BE49-F238E27FC236}">
                <a16:creationId xmlns:a16="http://schemas.microsoft.com/office/drawing/2014/main" id="{5610B2E1-E484-4798-BC08-72BC78FB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9" y="4830401"/>
            <a:ext cx="390768" cy="5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534CF701-9F97-43C6-BA0E-F6D238E43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9604" r="9625" b="30401"/>
          <a:stretch/>
        </p:blipFill>
        <p:spPr bwMode="auto">
          <a:xfrm flipH="1">
            <a:off x="779843" y="4267637"/>
            <a:ext cx="390768" cy="4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Over 900 Free Horse Vectors - Pixabay - Pixabay">
            <a:extLst>
              <a:ext uri="{FF2B5EF4-FFF2-40B4-BE49-F238E27FC236}">
                <a16:creationId xmlns:a16="http://schemas.microsoft.com/office/drawing/2014/main" id="{11CECAB7-7CD2-4835-96EF-DEE3A568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5" y="5711120"/>
            <a:ext cx="331615" cy="4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38">
            <a:extLst>
              <a:ext uri="{FF2B5EF4-FFF2-40B4-BE49-F238E27FC236}">
                <a16:creationId xmlns:a16="http://schemas.microsoft.com/office/drawing/2014/main" id="{2E32AFCA-9020-3F54-865B-29506A86A212}"/>
              </a:ext>
            </a:extLst>
          </p:cNvPr>
          <p:cNvSpPr txBox="1"/>
          <p:nvPr/>
        </p:nvSpPr>
        <p:spPr>
          <a:xfrm>
            <a:off x="2939675" y="715499"/>
            <a:ext cx="3026172" cy="3686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1797" b="1" dirty="0">
                <a:solidFill>
                  <a:srgbClr val="003399"/>
                </a:solidFill>
              </a:rPr>
              <a:t>Продажба на антимикробни средства</a:t>
            </a:r>
          </a:p>
        </p:txBody>
      </p:sp>
      <p:sp>
        <p:nvSpPr>
          <p:cNvPr id="16" name="Rectángulo 28">
            <a:extLst>
              <a:ext uri="{FF2B5EF4-FFF2-40B4-BE49-F238E27FC236}">
                <a16:creationId xmlns:a16="http://schemas.microsoft.com/office/drawing/2014/main" id="{44FA2BA8-D249-0546-028B-46EE2D09D0C8}"/>
              </a:ext>
            </a:extLst>
          </p:cNvPr>
          <p:cNvSpPr/>
          <p:nvPr/>
        </p:nvSpPr>
        <p:spPr>
          <a:xfrm>
            <a:off x="3248127" y="1371599"/>
            <a:ext cx="2381045" cy="395592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4392" b="1" kern="1200" dirty="0">
              <a:latin typeface="EC Square Sans Pro" panose="020B0506040000020004" pitchFamily="34" charset="0"/>
            </a:endParaRP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4596F090-6BEF-77F2-EBA3-2D576F224142}"/>
              </a:ext>
            </a:extLst>
          </p:cNvPr>
          <p:cNvSpPr txBox="1"/>
          <p:nvPr/>
        </p:nvSpPr>
        <p:spPr>
          <a:xfrm>
            <a:off x="3349598" y="1509367"/>
            <a:ext cx="2345061" cy="553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g-BG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2018 г.</a:t>
            </a:r>
          </a:p>
          <a:p>
            <a:pPr algn="ctr"/>
            <a:r>
              <a:rPr lang="bg-BG" sz="1797" b="1">
                <a:solidFill>
                  <a:schemeClr val="lt1"/>
                </a:solidFill>
                <a:latin typeface="EC Square Sans Pro" panose="020B0506040000020004" pitchFamily="34" charset="0"/>
              </a:rPr>
              <a:t>119,6 mg/PCU</a:t>
            </a:r>
          </a:p>
        </p:txBody>
      </p:sp>
      <p:sp>
        <p:nvSpPr>
          <p:cNvPr id="19" name="Flecha: hacia abajo 11">
            <a:extLst>
              <a:ext uri="{FF2B5EF4-FFF2-40B4-BE49-F238E27FC236}">
                <a16:creationId xmlns:a16="http://schemas.microsoft.com/office/drawing/2014/main" id="{5EDEED4F-C502-6DB8-5C8C-6E0A539A94FA}"/>
              </a:ext>
            </a:extLst>
          </p:cNvPr>
          <p:cNvSpPr/>
          <p:nvPr/>
        </p:nvSpPr>
        <p:spPr>
          <a:xfrm>
            <a:off x="4103873" y="2091702"/>
            <a:ext cx="456355" cy="42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797" kern="1200"/>
          </a:p>
        </p:txBody>
      </p:sp>
      <p:sp>
        <p:nvSpPr>
          <p:cNvPr id="20" name="CuadroTexto 51">
            <a:extLst>
              <a:ext uri="{FF2B5EF4-FFF2-40B4-BE49-F238E27FC236}">
                <a16:creationId xmlns:a16="http://schemas.microsoft.com/office/drawing/2014/main" id="{89B1365E-8D7C-1DA7-0DAA-58517DE90052}"/>
              </a:ext>
            </a:extLst>
          </p:cNvPr>
          <p:cNvSpPr txBox="1"/>
          <p:nvPr/>
        </p:nvSpPr>
        <p:spPr>
          <a:xfrm>
            <a:off x="3321936" y="2480228"/>
            <a:ext cx="2345061" cy="1382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g-BG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2022 г.</a:t>
            </a:r>
          </a:p>
          <a:p>
            <a:pPr algn="ctr"/>
            <a:r>
              <a:rPr lang="bg-BG" sz="3594" b="1">
                <a:solidFill>
                  <a:schemeClr val="lt1"/>
                </a:solidFill>
                <a:latin typeface="EC Square Sans Pro" panose="020B0506040000020004" pitchFamily="34" charset="0"/>
              </a:rPr>
              <a:t>103,2 mg/PCU</a:t>
            </a:r>
          </a:p>
        </p:txBody>
      </p:sp>
      <p:sp>
        <p:nvSpPr>
          <p:cNvPr id="21" name="CuadroTexto 52">
            <a:extLst>
              <a:ext uri="{FF2B5EF4-FFF2-40B4-BE49-F238E27FC236}">
                <a16:creationId xmlns:a16="http://schemas.microsoft.com/office/drawing/2014/main" id="{C5D9B750-8A57-57B3-CD20-488D760F3C8C}"/>
              </a:ext>
            </a:extLst>
          </p:cNvPr>
          <p:cNvSpPr txBox="1"/>
          <p:nvPr/>
        </p:nvSpPr>
        <p:spPr>
          <a:xfrm>
            <a:off x="3868978" y="4283513"/>
            <a:ext cx="1216946" cy="337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bg-BG" sz="1597" b="1">
                <a:solidFill>
                  <a:srgbClr val="003399"/>
                </a:solidFill>
                <a:latin typeface="EC Square Sans Pro" panose="020B0506040000020004" pitchFamily="34" charset="0"/>
              </a:rPr>
              <a:t>-14%</a:t>
            </a:r>
          </a:p>
        </p:txBody>
      </p:sp>
      <p:sp>
        <p:nvSpPr>
          <p:cNvPr id="22" name="CuadroTexto 42">
            <a:extLst>
              <a:ext uri="{FF2B5EF4-FFF2-40B4-BE49-F238E27FC236}">
                <a16:creationId xmlns:a16="http://schemas.microsoft.com/office/drawing/2014/main" id="{C2135BAF-CBED-A336-29B8-2BA158C33AD4}"/>
              </a:ext>
            </a:extLst>
          </p:cNvPr>
          <p:cNvSpPr txBox="1"/>
          <p:nvPr/>
        </p:nvSpPr>
        <p:spPr>
          <a:xfrm>
            <a:off x="6629400" y="860682"/>
            <a:ext cx="4714681" cy="3686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1797" b="1" dirty="0">
                <a:solidFill>
                  <a:srgbClr val="003399"/>
                </a:solidFill>
              </a:rPr>
              <a:t>Тенденции в продажбите (2011-2022 г.)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7BE650-59DD-99D0-5C97-CE97B304B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670" y="1323327"/>
            <a:ext cx="5466476" cy="34906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D5C7EF-8151-D4FB-5759-99AD19279E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1953" y="4951737"/>
            <a:ext cx="9039196" cy="1866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BA37B-23DD-9F62-1EBC-99D7E72B6279}"/>
              </a:ext>
            </a:extLst>
          </p:cNvPr>
          <p:cNvSpPr txBox="1"/>
          <p:nvPr/>
        </p:nvSpPr>
        <p:spPr>
          <a:xfrm>
            <a:off x="3162020" y="5205808"/>
            <a:ext cx="517658" cy="124127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55BB5-D9E3-CF81-B830-EA217B857379}"/>
              </a:ext>
            </a:extLst>
          </p:cNvPr>
          <p:cNvSpPr txBox="1"/>
          <p:nvPr/>
        </p:nvSpPr>
        <p:spPr>
          <a:xfrm>
            <a:off x="3890975" y="5219248"/>
            <a:ext cx="1039260" cy="121718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bg-BG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 продажби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81AFE-4679-B6B7-D0F4-9497C6380F57}"/>
              </a:ext>
            </a:extLst>
          </p:cNvPr>
          <p:cNvSpPr txBox="1"/>
          <p:nvPr/>
        </p:nvSpPr>
        <p:spPr>
          <a:xfrm>
            <a:off x="3974713" y="5677625"/>
            <a:ext cx="927872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Цефалоспорини от </a:t>
            </a:r>
            <a:b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3-та и 4-та генерация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0DE879-3762-5850-7DFE-50D2250BF68A}"/>
              </a:ext>
            </a:extLst>
          </p:cNvPr>
          <p:cNvSpPr txBox="1"/>
          <p:nvPr/>
        </p:nvSpPr>
        <p:spPr>
          <a:xfrm>
            <a:off x="3919019" y="6066340"/>
            <a:ext cx="1039259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Хинолони</a:t>
            </a:r>
          </a:p>
          <a:p>
            <a:pPr algn="ctr"/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флуорохинолони)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34A3EF-4308-AA9E-32B8-EAFDF1F9B7FC}"/>
              </a:ext>
            </a:extLst>
          </p:cNvPr>
          <p:cNvSpPr txBox="1"/>
          <p:nvPr/>
        </p:nvSpPr>
        <p:spPr>
          <a:xfrm>
            <a:off x="3988825" y="6538892"/>
            <a:ext cx="927872" cy="135445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Полимиксини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89035B-E940-F293-111D-E2E69971A93A}"/>
              </a:ext>
            </a:extLst>
          </p:cNvPr>
          <p:cNvSpPr txBox="1"/>
          <p:nvPr/>
        </p:nvSpPr>
        <p:spPr>
          <a:xfrm rot="16200000">
            <a:off x="10423818" y="2525659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PCU (1000 тона)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DD5D18-C18E-E135-6228-5285AF006734}"/>
              </a:ext>
            </a:extLst>
          </p:cNvPr>
          <p:cNvSpPr txBox="1"/>
          <p:nvPr/>
        </p:nvSpPr>
        <p:spPr>
          <a:xfrm rot="16200000">
            <a:off x="5305890" y="2515086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Продажби (mg/PCU)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15C29D-0B4D-154A-3B66-9EB6CB1D3DD1}"/>
              </a:ext>
            </a:extLst>
          </p:cNvPr>
          <p:cNvSpPr txBox="1"/>
          <p:nvPr/>
        </p:nvSpPr>
        <p:spPr>
          <a:xfrm>
            <a:off x="6226154" y="4125954"/>
            <a:ext cx="1788236" cy="7616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Тетрациклини</a:t>
            </a:r>
          </a:p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Флуорохинолони</a:t>
            </a:r>
          </a:p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Полимиксини</a:t>
            </a:r>
          </a:p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Плевромутилини</a:t>
            </a:r>
          </a:p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Цефалоспорини от 3-та и 4-та генерация</a:t>
            </a:r>
          </a:p>
          <a:p>
            <a:pPr algn="l">
              <a:spcAft>
                <a:spcPts val="100"/>
              </a:spcAft>
            </a:pPr>
            <a:r>
              <a:rPr lang="bg-BG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PCU (тонове)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1E620-DE96-14E8-BA83-88A383FEAE61}"/>
              </a:ext>
            </a:extLst>
          </p:cNvPr>
          <p:cNvSpPr txBox="1"/>
          <p:nvPr/>
        </p:nvSpPr>
        <p:spPr>
          <a:xfrm>
            <a:off x="8307785" y="4123243"/>
            <a:ext cx="1750615" cy="6837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Пеницилини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Сулфонамиди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Амфениколи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Триметоприм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Цефалоспорини от 1-ва и 2-ра генерация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BB351C-289C-6996-2590-A67279B20E8C}"/>
              </a:ext>
            </a:extLst>
          </p:cNvPr>
          <p:cNvSpPr txBox="1"/>
          <p:nvPr/>
        </p:nvSpPr>
        <p:spPr>
          <a:xfrm>
            <a:off x="10373942" y="4130863"/>
            <a:ext cx="1390412" cy="699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Макролиди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Аминогликозиди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Линкозамиди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Други*</a:t>
            </a:r>
          </a:p>
          <a:p>
            <a:pPr algn="l">
              <a:spcAft>
                <a:spcPts val="100"/>
              </a:spcAft>
            </a:pPr>
            <a:r>
              <a:rPr lang="bg-BG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хинолони</a:t>
            </a:r>
          </a:p>
        </p:txBody>
      </p:sp>
    </p:spTree>
    <p:extLst>
      <p:ext uri="{BB962C8B-B14F-4D97-AF65-F5344CB8AC3E}">
        <p14:creationId xmlns:p14="http://schemas.microsoft.com/office/powerpoint/2010/main" val="143965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525000" y="1802502"/>
            <a:ext cx="2505075" cy="3185487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noAutofit/>
          </a:bodyPr>
          <a:lstStyle/>
          <a:p>
            <a:r>
              <a:rPr lang="bg-BG" sz="12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</a:rPr>
              <a:t>Информация за страната </a:t>
            </a:r>
          </a:p>
          <a:p>
            <a:r>
              <a:rPr lang="bg-BG" sz="1050" dirty="0">
                <a:hlinkClick r:id="rId3"/>
              </a:rPr>
              <a:t>bing.com/ck/a?!&amp;&amp;p=43c0ef30776eac78JmltdHM9MTcyNjYxNzYwMCZpZ3VpZD0xMWI4NjI2OS0yNDI2LTZjZjEtMTA5Yi03Njk4MjU5ZjZkZWUmaW5zaWQ9NTE5OA&amp;ptn=3&amp;ver=2&amp;hsh=3&amp;fclid=11b86269-2426-6cf1-109b-7698259f6dee&amp;psq=Sales+trends+(mg%2fPCU)+of+antibiotic+VMPs+BULGARIA+for+food-producing+animals&amp;u=a1aHR0cHM6Ly93d3cuZW1hLmV1cm9wYS5ldS9zeXN0ZW0vZmlsZXMvZG9jdW1lbnRzL290aGVyL2J1bGdhcmlhX3BjdS1hbnRpYmlvdGljLXZtcHMtZm9vZC1wcm9kdWNpbmctYW5pbWFsc19lbi5wZGY&amp;ntb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896475" y="6254750"/>
            <a:ext cx="2286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bg-BG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Доклад на ESVAC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26" y="139782"/>
            <a:ext cx="8008947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>
                <a:latin typeface="EC Square Sans Pro" panose="020B0506040000020004" pitchFamily="34" charset="0"/>
              </a:rPr>
              <a:t>Продажба на ВЛП в БЪЛГАРИЯ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D90EBFC-295D-411D-8B79-CECB89C2A2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428"/>
          <a:stretch/>
        </p:blipFill>
        <p:spPr>
          <a:xfrm>
            <a:off x="917643" y="4044950"/>
            <a:ext cx="8242306" cy="1693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E199D-AF32-7F6B-3BAA-F2E5BF31F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99" y="1111250"/>
            <a:ext cx="7613689" cy="24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93CFB9-93C9-C7B9-F272-E44B39A9AE25}"/>
              </a:ext>
            </a:extLst>
          </p:cNvPr>
          <p:cNvSpPr txBox="1"/>
          <p:nvPr/>
        </p:nvSpPr>
        <p:spPr>
          <a:xfrm>
            <a:off x="1019628" y="1152774"/>
            <a:ext cx="7977227" cy="3673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600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2011 г.: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1DCE5-D940-7EB1-0C31-35268EC4B9F3}"/>
              </a:ext>
            </a:extLst>
          </p:cNvPr>
          <p:cNvSpPr txBox="1"/>
          <p:nvPr/>
        </p:nvSpPr>
        <p:spPr>
          <a:xfrm>
            <a:off x="1303471" y="1513095"/>
            <a:ext cx="8145329" cy="19984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11,5% общи годишни продажби (от 92,6 mg/PCU до 103,2 mg/PCU през 2022 г.)</a:t>
            </a:r>
          </a:p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5-кратни продажби на цефалоспорини от 3-та и 4-та генерация (от 0,05 mg/PCU до 0,25 mg/PCU през 2022 г.)</a:t>
            </a:r>
          </a:p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58,0% продажби на флуорохинолони (от 5,0 mg/PCU до 7,8 mg/PCU през 2022 г.)</a:t>
            </a:r>
          </a:p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97,8% други продажби на хинолони (от 0,43 mg/PCU на 0,01 mg/PCU през 2022 г.)</a:t>
            </a:r>
          </a:p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23,4% продажби на полимиксини (от 3,2 mg/PCU на 3,9 mg/PCU през 2022 г.)</a:t>
            </a:r>
          </a:p>
          <a:p>
            <a:pPr algn="l">
              <a:spcAft>
                <a:spcPts val="500"/>
              </a:spcAft>
            </a:pP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PCU е намалял с 10,2% между 2011 г. и 2022 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842F7-17A5-FD7A-A1A6-4E0B832EAF6E}"/>
              </a:ext>
            </a:extLst>
          </p:cNvPr>
          <p:cNvSpPr txBox="1"/>
          <p:nvPr/>
        </p:nvSpPr>
        <p:spPr>
          <a:xfrm>
            <a:off x="1019629" y="4121150"/>
            <a:ext cx="7895772" cy="20455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bg-BG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Данни за продажбите през 2022 г.</a:t>
            </a:r>
          </a:p>
          <a:p>
            <a:pPr algn="l"/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 2022 г. общите продажби са намалели с 14,1% в сравнение с 2021 г. (от </a:t>
            </a:r>
            <a:r>
              <a:rPr lang="es-ES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124,5</a:t>
            </a: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на </a:t>
            </a:r>
            <a:r>
              <a:rPr lang="es-ES" sz="14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103,2</a:t>
            </a:r>
            <a:r>
              <a:rPr lang="bg-BG" sz="14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bg-BG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mg/PCU). Трите най-продавани класа антибиотици са тетрациклини, пеницилини и сулфонамиди, които представляват съответно 26,9%, 19,3% и 17,7% от общите продажби.</a:t>
            </a:r>
          </a:p>
        </p:txBody>
      </p:sp>
    </p:spTree>
    <p:extLst>
      <p:ext uri="{BB962C8B-B14F-4D97-AF65-F5344CB8AC3E}">
        <p14:creationId xmlns:p14="http://schemas.microsoft.com/office/powerpoint/2010/main" val="17633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222249"/>
            <a:ext cx="11353800" cy="9144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bg-BG" sz="1800">
                <a:latin typeface="EC Square Sans Pro" panose="020B0506040000020004" pitchFamily="34" charset="0"/>
              </a:rPr>
              <a:t>Потреблението на цефалоспорини от </a:t>
            </a:r>
            <a:r>
              <a:rPr lang="bg-BG" sz="1800" b="1">
                <a:latin typeface="EC Square Sans Pro" panose="020B0506040000020004" pitchFamily="34" charset="0"/>
              </a:rPr>
              <a:t>3-та</a:t>
            </a:r>
            <a:r>
              <a:rPr lang="bg-BG" sz="1800">
                <a:latin typeface="EC Square Sans Pro" panose="020B0506040000020004" pitchFamily="34" charset="0"/>
              </a:rPr>
              <a:t> и </a:t>
            </a:r>
            <a:r>
              <a:rPr lang="bg-BG" sz="1800" b="1">
                <a:latin typeface="EC Square Sans Pro" panose="020B0506040000020004" pitchFamily="34" charset="0"/>
              </a:rPr>
              <a:t>4-та генерация, флуорохинолони, други хинолони и полимиксини (mg/PCU), животни, отглеждани за храна през 2022 г.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C23C1-4889-4AA9-A663-CF6E097C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9847" r="23125" b="13400"/>
          <a:stretch/>
        </p:blipFill>
        <p:spPr>
          <a:xfrm>
            <a:off x="762000" y="1454150"/>
            <a:ext cx="10591799" cy="5416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C8BC6-36E3-CF30-C8E2-0CADC5F05BC4}"/>
              </a:ext>
            </a:extLst>
          </p:cNvPr>
          <p:cNvSpPr txBox="1"/>
          <p:nvPr/>
        </p:nvSpPr>
        <p:spPr>
          <a:xfrm>
            <a:off x="2455734" y="1407566"/>
            <a:ext cx="2865388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600" dirty="0">
                <a:solidFill>
                  <a:schemeClr val="tx1"/>
                </a:solidFill>
                <a:latin typeface="EC Square Sans Pro" panose="020B0506040000020004" pitchFamily="34" charset="0"/>
              </a:rPr>
              <a:t>Цефалоспорини от 3-та и 4-та генерация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43619-AC86-13AA-5E1E-3308A27B0C94}"/>
              </a:ext>
            </a:extLst>
          </p:cNvPr>
          <p:cNvSpPr txBox="1"/>
          <p:nvPr/>
        </p:nvSpPr>
        <p:spPr>
          <a:xfrm>
            <a:off x="5653907" y="141098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600">
                <a:solidFill>
                  <a:schemeClr val="tx1"/>
                </a:solidFill>
                <a:latin typeface="EC Square Sans Pro" panose="020B0506040000020004" pitchFamily="34" charset="0"/>
              </a:rPr>
              <a:t>Флуорохинолони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10958-47CB-EF8D-EA29-6AC1BAA0EF39}"/>
              </a:ext>
            </a:extLst>
          </p:cNvPr>
          <p:cNvSpPr txBox="1"/>
          <p:nvPr/>
        </p:nvSpPr>
        <p:spPr>
          <a:xfrm>
            <a:off x="7571785" y="1407566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600">
                <a:solidFill>
                  <a:schemeClr val="tx1"/>
                </a:solidFill>
                <a:latin typeface="EC Square Sans Pro" panose="020B0506040000020004" pitchFamily="34" charset="0"/>
              </a:rPr>
              <a:t>Други хинолони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69965-71D1-2A67-0BED-13E856FF8D04}"/>
              </a:ext>
            </a:extLst>
          </p:cNvPr>
          <p:cNvSpPr txBox="1"/>
          <p:nvPr/>
        </p:nvSpPr>
        <p:spPr>
          <a:xfrm>
            <a:off x="9441367" y="140756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bg-BG" sz="1600">
                <a:solidFill>
                  <a:schemeClr val="tx1"/>
                </a:solidFill>
                <a:latin typeface="EC Square Sans Pro" panose="020B0506040000020004" pitchFamily="34" charset="0"/>
              </a:rPr>
              <a:t>Полимиксини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B36A9-E226-D708-CAF2-849BD7A042EE}"/>
              </a:ext>
            </a:extLst>
          </p:cNvPr>
          <p:cNvSpPr txBox="1"/>
          <p:nvPr/>
        </p:nvSpPr>
        <p:spPr>
          <a:xfrm rot="16200000">
            <a:off x="5565929" y="2010106"/>
            <a:ext cx="1564272" cy="8156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Австрия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Белгия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България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Хърватия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Кипър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Чехия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Дания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Естония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Финландия</a:t>
            </a:r>
          </a:p>
          <a:p>
            <a:pPr algn="r"/>
            <a:endParaRPr lang="en-US" sz="45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Франция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Германия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Гърция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Унгария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Исландия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Ирландия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Италия</a:t>
            </a:r>
          </a:p>
          <a:p>
            <a:pPr algn="r"/>
            <a:endParaRPr lang="en-US" sz="46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Латвия</a:t>
            </a:r>
          </a:p>
          <a:p>
            <a:pPr algn="r"/>
            <a:endParaRPr lang="en-US" sz="6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Литва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Люксембург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Малта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Нидерландия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Норвегия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Полша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Португалия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Румъния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Словакия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Словения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Испания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Швеция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Швейцария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Обединеното кралство</a:t>
            </a:r>
          </a:p>
          <a:p>
            <a:pPr algn="r"/>
            <a:endParaRPr lang="en-US" sz="500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bg-BG" sz="1200">
                <a:solidFill>
                  <a:schemeClr val="tx1"/>
                </a:solidFill>
                <a:latin typeface="EC Square Sans Pro" panose="020B0506040000020004" pitchFamily="34" charset="0"/>
              </a:rPr>
              <a:t>Обобщен дял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706436" y="3741741"/>
            <a:ext cx="4264026" cy="304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990600" y="6483350"/>
            <a:ext cx="3352800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1050" i="1">
                <a:solidFill>
                  <a:srgbClr val="003399"/>
                </a:solidFill>
              </a:rPr>
              <a:t>Източник:</a:t>
            </a:r>
            <a:r>
              <a:rPr lang="bg-BG" sz="1050">
                <a:solidFill>
                  <a:srgbClr val="003399"/>
                </a:solidFill>
              </a:rPr>
              <a:t> 13</a:t>
            </a:r>
            <a:r>
              <a:rPr lang="bg-BG" sz="1050" baseline="30000">
                <a:solidFill>
                  <a:srgbClr val="003399"/>
                </a:solidFill>
              </a:rPr>
              <a:t>ти</a:t>
            </a:r>
            <a:r>
              <a:rPr lang="bg-BG" sz="1050">
                <a:solidFill>
                  <a:srgbClr val="003399"/>
                </a:solidFill>
              </a:rPr>
              <a:t> доклад на ESVAC</a:t>
            </a:r>
          </a:p>
        </p:txBody>
      </p:sp>
    </p:spTree>
    <p:extLst>
      <p:ext uri="{BB962C8B-B14F-4D97-AF65-F5344CB8AC3E}">
        <p14:creationId xmlns:p14="http://schemas.microsoft.com/office/powerpoint/2010/main" val="54646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915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EC Square Sans Pro" panose="020B0506040000020004" pitchFamily="34" charset="0"/>
              </a:rPr>
              <a:t>Употреба на </a:t>
            </a:r>
            <a:r>
              <a:rPr lang="bg-BG" b="1" dirty="0" err="1">
                <a:latin typeface="EC Square Sans Pro" panose="020B0506040000020004" pitchFamily="34" charset="0"/>
              </a:rPr>
              <a:t>флуорохинолони</a:t>
            </a:r>
            <a:r>
              <a:rPr lang="bg-BG" b="1" dirty="0">
                <a:latin typeface="EC Square Sans Pro" panose="020B0506040000020004" pitchFamily="34" charset="0"/>
              </a:rPr>
              <a:t> </a:t>
            </a:r>
            <a:r>
              <a:rPr lang="bg-BG" dirty="0">
                <a:latin typeface="EC Square Sans Pro" panose="020B0506040000020004" pitchFamily="34" charset="0"/>
              </a:rPr>
              <a:t>и други </a:t>
            </a:r>
            <a:r>
              <a:rPr lang="bg-BG" b="1" dirty="0" err="1">
                <a:latin typeface="EC Square Sans Pro" panose="020B0506040000020004" pitchFamily="34" charset="0"/>
              </a:rPr>
              <a:t>хинолони</a:t>
            </a:r>
            <a:endParaRPr lang="en-GB" b="1" dirty="0">
              <a:latin typeface="EC Square Sans Pro" panose="020B05060400000200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16ACE-EC5B-4CE9-BAD1-431DC1092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85" t="25890" r="8750" b="26491"/>
          <a:stretch/>
        </p:blipFill>
        <p:spPr>
          <a:xfrm>
            <a:off x="609600" y="996951"/>
            <a:ext cx="11000740" cy="541019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837B3F-419F-4BCC-8D77-FC0F61A7D8C6}"/>
              </a:ext>
            </a:extLst>
          </p:cNvPr>
          <p:cNvSpPr/>
          <p:nvPr/>
        </p:nvSpPr>
        <p:spPr>
          <a:xfrm>
            <a:off x="105233" y="1377950"/>
            <a:ext cx="12009474" cy="26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E8EB29-73D3-4961-9C45-AC751516A175}"/>
              </a:ext>
            </a:extLst>
          </p:cNvPr>
          <p:cNvSpPr txBox="1"/>
          <p:nvPr/>
        </p:nvSpPr>
        <p:spPr>
          <a:xfrm>
            <a:off x="17228" y="6559550"/>
            <a:ext cx="9220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JIACRA III - Antimicrobial consumption and resistance in bacteria from humans and animals</a:t>
            </a:r>
            <a:endParaRPr lang="en-GB" sz="900" dirty="0">
              <a:solidFill>
                <a:srgbClr val="003399"/>
              </a:solidFill>
              <a:effectLst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6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bg-BG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Общо въведение във въздействието на АМР. Съсредоточаване върху стойностите на AMU и АМР за държавата 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E95D31D-F549-96D7-F89F-6B0EAF0A6468}"/>
              </a:ext>
            </a:extLst>
          </p:cNvPr>
          <p:cNvSpPr txBox="1">
            <a:spLocks/>
          </p:cNvSpPr>
          <p:nvPr/>
        </p:nvSpPr>
        <p:spPr>
          <a:xfrm>
            <a:off x="6137407" y="5549009"/>
            <a:ext cx="4495800" cy="32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g-BG">
                <a:latin typeface="EC Square Sans Pro" panose="020B0506040000020004" pitchFamily="34" charset="0"/>
              </a:rPr>
              <a:t>България, 6 ноември 2024 г.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g-BG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Практическо обучение за фермери и ветеринарни лекари: Нови мерки за борба с антимикробната резистентност</a:t>
            </a:r>
          </a:p>
          <a:p>
            <a:endParaRPr lang="es-ES" kern="1200" dirty="0"/>
          </a:p>
        </p:txBody>
      </p: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bg-BG" sz="2000" i="1" dirty="0">
                <a:latin typeface="EC Square Sans Pro" panose="020B0506040000020004" pitchFamily="34" charset="0"/>
              </a:rPr>
              <a:t>Пример 1 </a:t>
            </a:r>
          </a:p>
          <a:p>
            <a:r>
              <a:rPr lang="bg-BG" sz="2000" dirty="0">
                <a:latin typeface="EC Square Sans Pro" panose="020B0506040000020004" pitchFamily="34" charset="0"/>
              </a:rPr>
              <a:t>Тенденции в </a:t>
            </a:r>
            <a:r>
              <a:rPr lang="bg-BG" sz="2000" b="1" dirty="0">
                <a:latin typeface="EC Square Sans Pro" panose="020B0506040000020004" pitchFamily="34" charset="0"/>
              </a:rPr>
              <a:t>резистентността</a:t>
            </a:r>
            <a:r>
              <a:rPr lang="bg-BG" sz="2000" dirty="0">
                <a:latin typeface="EC Square Sans Pro" panose="020B0506040000020004" pitchFamily="34" charset="0"/>
              </a:rPr>
              <a:t> към избрани </a:t>
            </a:r>
            <a:r>
              <a:rPr lang="bg-BG" sz="2000" b="1" dirty="0">
                <a:latin typeface="EC Square Sans Pro" panose="020B0506040000020004" pitchFamily="34" charset="0"/>
              </a:rPr>
              <a:t>антимикробни средства </a:t>
            </a:r>
            <a:r>
              <a:rPr lang="bg-BG" sz="2000" dirty="0">
                <a:latin typeface="EC Square Sans Pro" panose="020B0506040000020004" pitchFamily="34" charset="0"/>
              </a:rPr>
              <a:t>при индикатор </a:t>
            </a:r>
            <a:r>
              <a:rPr lang="bg-BG" sz="2000" b="1" i="1" dirty="0">
                <a:latin typeface="EC Square Sans Pro" panose="020B0506040000020004" pitchFamily="34" charset="0"/>
              </a:rPr>
              <a:t>E. Coli </a:t>
            </a:r>
            <a:r>
              <a:rPr lang="bg-BG" sz="2000" dirty="0">
                <a:latin typeface="EC Square Sans Pro" panose="020B0506040000020004" pitchFamily="34" charset="0"/>
              </a:rPr>
              <a:t>от </a:t>
            </a:r>
            <a:r>
              <a:rPr lang="bg-BG" sz="2000" b="1" dirty="0">
                <a:latin typeface="EC Square Sans Pro" panose="020B0506040000020004" pitchFamily="34" charset="0"/>
              </a:rPr>
              <a:t>свине,</a:t>
            </a:r>
            <a:r>
              <a:rPr lang="bg-BG" sz="2000" dirty="0">
                <a:latin typeface="EC Square Sans Pro" panose="020B0506040000020004" pitchFamily="34" charset="0"/>
              </a:rPr>
              <a:t> 2009 – 2021 г.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9129BE-E756-4321-93ED-2C020193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15149" r="25000" b="17074"/>
          <a:stretch/>
        </p:blipFill>
        <p:spPr>
          <a:xfrm>
            <a:off x="447436" y="75901"/>
            <a:ext cx="4953000" cy="2877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82E40-365D-4376-B28F-4F2BCF9AF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0" t="12223" r="21250" b="11111"/>
          <a:stretch/>
        </p:blipFill>
        <p:spPr>
          <a:xfrm>
            <a:off x="457200" y="2933174"/>
            <a:ext cx="5183683" cy="388776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054" y="4786572"/>
            <a:ext cx="434172" cy="266043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/>
          <p:nvPr/>
        </p:nvCxnSpPr>
        <p:spPr>
          <a:xfrm>
            <a:off x="7103183" y="3897283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>
            <a:off x="6987436" y="5721350"/>
            <a:ext cx="480164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047460" cy="418576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bg-BG" sz="3200" dirty="0">
                <a:latin typeface="EC Square Sans Pro" panose="020B0506040000020004" pitchFamily="34" charset="0"/>
              </a:rPr>
              <a:t>Резистентност към:</a:t>
            </a:r>
          </a:p>
          <a:p>
            <a:endParaRPr lang="en-GB" sz="3200" kern="1200" dirty="0">
              <a:latin typeface="EC Square Sans Pro" panose="020B0506040000020004" pitchFamily="34" charset="0"/>
            </a:endParaRPr>
          </a:p>
          <a:p>
            <a:r>
              <a:rPr lang="bg-BG" sz="3200" dirty="0">
                <a:latin typeface="EC Square Sans Pro" panose="020B0506040000020004" pitchFamily="34" charset="0"/>
              </a:rPr>
              <a:t>ампицилин (AMP)</a:t>
            </a:r>
          </a:p>
          <a:p>
            <a:endParaRPr lang="en-GB" sz="2400" kern="1200" dirty="0">
              <a:latin typeface="EC Square Sans Pro" panose="020B0506040000020004" pitchFamily="34" charset="0"/>
            </a:endParaRPr>
          </a:p>
          <a:p>
            <a:r>
              <a:rPr lang="bg-BG" sz="3200" dirty="0">
                <a:latin typeface="EC Square Sans Pro" panose="020B0506040000020004" pitchFamily="34" charset="0"/>
              </a:rPr>
              <a:t>цефотаксим (CTX)</a:t>
            </a:r>
          </a:p>
          <a:p>
            <a:endParaRPr lang="en-GB" kern="1200" dirty="0">
              <a:latin typeface="EC Square Sans Pro" panose="020B0506040000020004" pitchFamily="34" charset="0"/>
            </a:endParaRPr>
          </a:p>
          <a:p>
            <a:r>
              <a:rPr lang="bg-BG" sz="3200" dirty="0">
                <a:latin typeface="EC Square Sans Pro" panose="020B0506040000020004" pitchFamily="34" charset="0"/>
              </a:rPr>
              <a:t>ципрофлоксацин (CIP)</a:t>
            </a:r>
          </a:p>
          <a:p>
            <a:endParaRPr lang="en-GB" sz="2800" kern="1200" dirty="0">
              <a:latin typeface="EC Square Sans Pro" panose="020B0506040000020004" pitchFamily="34" charset="0"/>
            </a:endParaRPr>
          </a:p>
          <a:p>
            <a:r>
              <a:rPr lang="bg-BG" sz="3200" dirty="0">
                <a:latin typeface="EC Square Sans Pro" panose="020B0506040000020004" pitchFamily="34" charset="0"/>
              </a:rPr>
              <a:t>тетрациклин (ТЕТ)</a:t>
            </a:r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4000" b="1">
                <a:latin typeface="EC Square Sans Pro" panose="020B0506040000020004" pitchFamily="34" charset="0"/>
                <a:cs typeface="+mn-cs"/>
              </a:rPr>
              <a:t>Постижения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F4589-75E9-2A24-C3F7-DFA59417FE56}"/>
              </a:ext>
            </a:extLst>
          </p:cNvPr>
          <p:cNvSpPr txBox="1"/>
          <p:nvPr/>
        </p:nvSpPr>
        <p:spPr>
          <a:xfrm rot="16200000">
            <a:off x="-196166" y="3875105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Поява на резистентност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88D41-939F-7CA2-E680-49779272E099}"/>
              </a:ext>
            </a:extLst>
          </p:cNvPr>
          <p:cNvSpPr txBox="1"/>
          <p:nvPr/>
        </p:nvSpPr>
        <p:spPr>
          <a:xfrm>
            <a:off x="931855" y="104201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Кипър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60A68-85A0-DC7C-8785-A328222F5FC2}"/>
              </a:ext>
            </a:extLst>
          </p:cNvPr>
          <p:cNvSpPr txBox="1"/>
          <p:nvPr/>
        </p:nvSpPr>
        <p:spPr>
          <a:xfrm>
            <a:off x="2138355" y="104881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E52-244F-731B-5E92-3BDFB0DF723C}"/>
              </a:ext>
            </a:extLst>
          </p:cNvPr>
          <p:cNvSpPr txBox="1"/>
          <p:nvPr/>
        </p:nvSpPr>
        <p:spPr>
          <a:xfrm>
            <a:off x="3360513" y="104881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C4795-8EE0-0E6C-DC2E-13BDEFE36307}"/>
              </a:ext>
            </a:extLst>
          </p:cNvPr>
          <p:cNvSpPr txBox="1"/>
          <p:nvPr/>
        </p:nvSpPr>
        <p:spPr>
          <a:xfrm>
            <a:off x="4567013" y="104200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Естония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29A8E-9BCF-187E-9E6A-CAF53995B924}"/>
              </a:ext>
            </a:extLst>
          </p:cNvPr>
          <p:cNvSpPr txBox="1"/>
          <p:nvPr/>
        </p:nvSpPr>
        <p:spPr>
          <a:xfrm>
            <a:off x="931855" y="200086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Финландия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71ECF-1EA6-BF7E-0B95-99821C242DA3}"/>
              </a:ext>
            </a:extLst>
          </p:cNvPr>
          <p:cNvSpPr txBox="1"/>
          <p:nvPr/>
        </p:nvSpPr>
        <p:spPr>
          <a:xfrm>
            <a:off x="2138355" y="200766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35B14-C6EA-B4D5-3A06-78A6E12D99E4}"/>
              </a:ext>
            </a:extLst>
          </p:cNvPr>
          <p:cNvSpPr txBox="1"/>
          <p:nvPr/>
        </p:nvSpPr>
        <p:spPr>
          <a:xfrm>
            <a:off x="3360513" y="200766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228C6-FA18-5CDD-2C54-1DF656D56683}"/>
              </a:ext>
            </a:extLst>
          </p:cNvPr>
          <p:cNvSpPr txBox="1"/>
          <p:nvPr/>
        </p:nvSpPr>
        <p:spPr>
          <a:xfrm>
            <a:off x="4567013" y="20008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Гърция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AEDEC-9143-0A89-6773-C1B8D1B5BC6F}"/>
              </a:ext>
            </a:extLst>
          </p:cNvPr>
          <p:cNvSpPr txBox="1"/>
          <p:nvPr/>
        </p:nvSpPr>
        <p:spPr>
          <a:xfrm>
            <a:off x="1085947" y="296338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Унгария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E7FFE-874A-2973-3432-C9F077ED8787}"/>
              </a:ext>
            </a:extLst>
          </p:cNvPr>
          <p:cNvSpPr txBox="1"/>
          <p:nvPr/>
        </p:nvSpPr>
        <p:spPr>
          <a:xfrm>
            <a:off x="2295315" y="295594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Ирландия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A064F-C9A9-B84A-C1BC-BFA8EF6D8757}"/>
              </a:ext>
            </a:extLst>
          </p:cNvPr>
          <p:cNvSpPr txBox="1"/>
          <p:nvPr/>
        </p:nvSpPr>
        <p:spPr>
          <a:xfrm>
            <a:off x="3524706" y="29533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88C9F-0DFF-AA62-1AA6-4D8A38E4CB9D}"/>
              </a:ext>
            </a:extLst>
          </p:cNvPr>
          <p:cNvSpPr txBox="1"/>
          <p:nvPr/>
        </p:nvSpPr>
        <p:spPr>
          <a:xfrm>
            <a:off x="4721105" y="296338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F82BF-2BA0-9A49-4D16-216B2B4B4874}"/>
              </a:ext>
            </a:extLst>
          </p:cNvPr>
          <p:cNvSpPr txBox="1"/>
          <p:nvPr/>
        </p:nvSpPr>
        <p:spPr>
          <a:xfrm>
            <a:off x="1106209" y="393472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B9876-824C-4200-9C40-B9603AECAA2D}"/>
              </a:ext>
            </a:extLst>
          </p:cNvPr>
          <p:cNvSpPr txBox="1"/>
          <p:nvPr/>
        </p:nvSpPr>
        <p:spPr>
          <a:xfrm>
            <a:off x="2318246" y="3935627"/>
            <a:ext cx="529991" cy="957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Люксембург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CC7731-FF97-560F-A14E-F2DE0B09914B}"/>
              </a:ext>
            </a:extLst>
          </p:cNvPr>
          <p:cNvSpPr txBox="1"/>
          <p:nvPr/>
        </p:nvSpPr>
        <p:spPr>
          <a:xfrm>
            <a:off x="3586537" y="393471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521FD6-99BA-06D8-8146-3E3E00B970AB}"/>
              </a:ext>
            </a:extLst>
          </p:cNvPr>
          <p:cNvSpPr txBox="1"/>
          <p:nvPr/>
        </p:nvSpPr>
        <p:spPr>
          <a:xfrm>
            <a:off x="4741366" y="3934719"/>
            <a:ext cx="533383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F500C8-AFE7-2397-C585-5C1475F0B0AE}"/>
              </a:ext>
            </a:extLst>
          </p:cNvPr>
          <p:cNvSpPr txBox="1"/>
          <p:nvPr/>
        </p:nvSpPr>
        <p:spPr>
          <a:xfrm>
            <a:off x="1106208" y="490598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Полша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80A0B3-6371-98E9-C84E-BDA6E86F9378}"/>
              </a:ext>
            </a:extLst>
          </p:cNvPr>
          <p:cNvSpPr txBox="1"/>
          <p:nvPr/>
        </p:nvSpPr>
        <p:spPr>
          <a:xfrm>
            <a:off x="2318246" y="4905984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Португалия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BE6498-85FF-E4E1-A325-3AE00FF8CB7B}"/>
              </a:ext>
            </a:extLst>
          </p:cNvPr>
          <p:cNvSpPr txBox="1"/>
          <p:nvPr/>
        </p:nvSpPr>
        <p:spPr>
          <a:xfrm>
            <a:off x="3534866" y="491278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Румъния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E1FB73-0596-1E50-8B39-86962C794B1B}"/>
              </a:ext>
            </a:extLst>
          </p:cNvPr>
          <p:cNvSpPr txBox="1"/>
          <p:nvPr/>
        </p:nvSpPr>
        <p:spPr>
          <a:xfrm>
            <a:off x="4741366" y="490598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Словакия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58552E-B1F9-0A05-AE84-9901DFF9CA11}"/>
              </a:ext>
            </a:extLst>
          </p:cNvPr>
          <p:cNvSpPr txBox="1"/>
          <p:nvPr/>
        </p:nvSpPr>
        <p:spPr>
          <a:xfrm>
            <a:off x="1115096" y="587191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5DABE5-0259-D66E-5756-C5D6A64951BF}"/>
              </a:ext>
            </a:extLst>
          </p:cNvPr>
          <p:cNvSpPr txBox="1"/>
          <p:nvPr/>
        </p:nvSpPr>
        <p:spPr>
          <a:xfrm>
            <a:off x="2311654" y="5878719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1B9012-A25D-778F-F450-A3F43E4A91F6}"/>
              </a:ext>
            </a:extLst>
          </p:cNvPr>
          <p:cNvSpPr txBox="1"/>
          <p:nvPr/>
        </p:nvSpPr>
        <p:spPr>
          <a:xfrm>
            <a:off x="3534866" y="586299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5DBAAA-08F3-8B74-E99D-86CF3A702DF1}"/>
              </a:ext>
            </a:extLst>
          </p:cNvPr>
          <p:cNvSpPr txBox="1"/>
          <p:nvPr/>
        </p:nvSpPr>
        <p:spPr>
          <a:xfrm>
            <a:off x="944555" y="7590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A537A6-8426-55AA-1BFF-11A520576598}"/>
              </a:ext>
            </a:extLst>
          </p:cNvPr>
          <p:cNvSpPr txBox="1"/>
          <p:nvPr/>
        </p:nvSpPr>
        <p:spPr>
          <a:xfrm>
            <a:off x="2151055" y="8270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9B5EF-49AE-4EAE-AF66-69E5229DEA60}"/>
              </a:ext>
            </a:extLst>
          </p:cNvPr>
          <p:cNvSpPr txBox="1"/>
          <p:nvPr/>
        </p:nvSpPr>
        <p:spPr>
          <a:xfrm>
            <a:off x="3373213" y="8270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86B7A4-9D7E-071E-3A50-B476ED445634}"/>
              </a:ext>
            </a:extLst>
          </p:cNvPr>
          <p:cNvSpPr txBox="1"/>
          <p:nvPr/>
        </p:nvSpPr>
        <p:spPr>
          <a:xfrm>
            <a:off x="4579713" y="7590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Хърватия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2923936" y="99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A9D5A7-1273-9AF6-D3BE-C13CE1674AC2}"/>
              </a:ext>
            </a:extLst>
          </p:cNvPr>
          <p:cNvSpPr txBox="1"/>
          <p:nvPr/>
        </p:nvSpPr>
        <p:spPr>
          <a:xfrm>
            <a:off x="4571338" y="5875427"/>
            <a:ext cx="857706" cy="908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(27 държави членки + Обединеното кралство)</a:t>
            </a:r>
          </a:p>
        </p:txBody>
      </p:sp>
    </p:spTree>
    <p:extLst>
      <p:ext uri="{BB962C8B-B14F-4D97-AF65-F5344CB8AC3E}">
        <p14:creationId xmlns:p14="http://schemas.microsoft.com/office/powerpoint/2010/main" val="111824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B4B412-712F-449D-BC76-68811EC6D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7778" r="26874" b="24444"/>
          <a:stretch/>
        </p:blipFill>
        <p:spPr>
          <a:xfrm>
            <a:off x="609600" y="0"/>
            <a:ext cx="4578349" cy="2903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825DA7-AD28-42AD-9061-E4E089157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6" t="13333" r="26874" b="10000"/>
          <a:stretch/>
        </p:blipFill>
        <p:spPr>
          <a:xfrm>
            <a:off x="635000" y="2903343"/>
            <a:ext cx="4546600" cy="38257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bg-BG" sz="2000" i="1" dirty="0">
                <a:latin typeface="EC Square Sans Pro" panose="020B0506040000020004" pitchFamily="34" charset="0"/>
              </a:rPr>
              <a:t>Пример 2</a:t>
            </a:r>
            <a:r>
              <a:rPr lang="bg-BG" sz="2000" dirty="0">
                <a:latin typeface="EC Square Sans Pro" panose="020B0506040000020004" pitchFamily="34" charset="0"/>
              </a:rPr>
              <a:t> </a:t>
            </a:r>
          </a:p>
          <a:p>
            <a:r>
              <a:rPr lang="bg-BG" sz="2000" dirty="0">
                <a:latin typeface="EC Square Sans Pro" panose="020B0506040000020004" pitchFamily="34" charset="0"/>
              </a:rPr>
              <a:t>Тенденции в </a:t>
            </a:r>
            <a:r>
              <a:rPr lang="bg-BG" sz="2000" b="1" dirty="0">
                <a:latin typeface="EC Square Sans Pro" panose="020B0506040000020004" pitchFamily="34" charset="0"/>
              </a:rPr>
              <a:t>резистентността </a:t>
            </a:r>
            <a:r>
              <a:rPr lang="bg-BG" sz="2000" dirty="0">
                <a:latin typeface="EC Square Sans Pro" panose="020B0506040000020004" pitchFamily="34" charset="0"/>
              </a:rPr>
              <a:t>към избрани </a:t>
            </a:r>
            <a:r>
              <a:rPr lang="bg-BG" sz="2000" b="1" dirty="0">
                <a:latin typeface="EC Square Sans Pro" panose="020B0506040000020004" pitchFamily="34" charset="0"/>
              </a:rPr>
              <a:t>антимикробни средства</a:t>
            </a:r>
            <a:r>
              <a:rPr lang="bg-BG" sz="2000" dirty="0">
                <a:latin typeface="EC Square Sans Pro" panose="020B0506040000020004" pitchFamily="34" charset="0"/>
              </a:rPr>
              <a:t> при индикатор </a:t>
            </a:r>
            <a:r>
              <a:rPr lang="bg-BG" sz="2000" b="1" i="1" dirty="0">
                <a:latin typeface="EC Square Sans Pro" panose="020B0506040000020004" pitchFamily="34" charset="0"/>
              </a:rPr>
              <a:t>E. coli </a:t>
            </a:r>
            <a:r>
              <a:rPr lang="bg-BG" sz="2000" b="1" dirty="0">
                <a:latin typeface="EC Square Sans Pro" panose="020B0506040000020004" pitchFamily="34" charset="0"/>
              </a:rPr>
              <a:t>от бройлери</a:t>
            </a:r>
            <a:r>
              <a:rPr lang="bg-BG" sz="2000" dirty="0">
                <a:latin typeface="EC Square Sans Pro" panose="020B0506040000020004" pitchFamily="34" charset="0"/>
              </a:rPr>
              <a:t>, 2009 – 2021 г.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bg-BG" sz="3200">
                <a:latin typeface="EC Square Sans Pro" panose="020B0506040000020004" pitchFamily="34" charset="0"/>
              </a:rPr>
              <a:t>Резистентност към:</a:t>
            </a:r>
          </a:p>
          <a:p>
            <a:r>
              <a:rPr lang="bg-BG" sz="3200">
                <a:latin typeface="EC Square Sans Pro" panose="020B0506040000020004" pitchFamily="34" charset="0"/>
              </a:rPr>
              <a:t>ампицилин (AMP)</a:t>
            </a:r>
          </a:p>
          <a:p>
            <a:endParaRPr lang="en-GB" sz="2400" kern="1200" dirty="0">
              <a:latin typeface="EC Square Sans Pro" panose="020B0506040000020004" pitchFamily="34" charset="0"/>
            </a:endParaRPr>
          </a:p>
          <a:p>
            <a:r>
              <a:rPr lang="bg-BG" sz="3200">
                <a:latin typeface="EC Square Sans Pro" panose="020B0506040000020004" pitchFamily="34" charset="0"/>
              </a:rPr>
              <a:t>цефотаксим (CTX)</a:t>
            </a:r>
          </a:p>
          <a:p>
            <a:endParaRPr lang="en-GB" kern="1200" dirty="0">
              <a:latin typeface="EC Square Sans Pro" panose="020B0506040000020004" pitchFamily="34" charset="0"/>
            </a:endParaRPr>
          </a:p>
          <a:p>
            <a:r>
              <a:rPr lang="bg-BG" sz="3200">
                <a:latin typeface="EC Square Sans Pro" panose="020B0506040000020004" pitchFamily="34" charset="0"/>
              </a:rPr>
              <a:t>ципрофлоксацин (CIP)</a:t>
            </a:r>
          </a:p>
          <a:p>
            <a:endParaRPr lang="en-GB" sz="2800" kern="1200" dirty="0">
              <a:latin typeface="EC Square Sans Pro" panose="020B0506040000020004" pitchFamily="34" charset="0"/>
            </a:endParaRPr>
          </a:p>
          <a:p>
            <a:r>
              <a:rPr lang="bg-BG" sz="3200">
                <a:latin typeface="EC Square Sans Pro" panose="020B0506040000020004" pitchFamily="34" charset="0"/>
              </a:rPr>
              <a:t>тетрациклин (ТЕТ)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1479913"/>
                  </p:ext>
                </p:extLst>
              </p:nvPr>
            </p:nvGraphicFramePr>
            <p:xfrm>
              <a:off x="10578528" y="4178373"/>
              <a:ext cx="1562012" cy="13143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562012" cy="1314375"/>
                    </a:xfrm>
                    <a:prstGeom prst="rect">
                      <a:avLst/>
                    </a:prstGeom>
                  </am3d:spPr>
                  <am3d:camera>
                    <am3d:pos x="0" y="0" z="662046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605533" d="1000000"/>
                    <am3d:preTrans dx="0" dy="-14889060" dz="-6"/>
                    <am3d:scale>
                      <am3d:sx n="1000000" d="1000000"/>
                      <am3d:sy n="1000000" d="1000000"/>
                      <am3d:sz n="1000000" d="1000000"/>
                    </am3d:scale>
                    <am3d:rot ax="1528524" ay="-1755866" az="-78665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019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528" y="4178373"/>
                <a:ext cx="1562012" cy="131437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4000" b="1">
                <a:latin typeface="EC Square Sans Pro" panose="020B0506040000020004" pitchFamily="34" charset="0"/>
                <a:cs typeface="+mn-cs"/>
              </a:rPr>
              <a:t>Постижения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49943-20C4-7A19-0E3E-23216CEE9E2F}"/>
              </a:ext>
            </a:extLst>
          </p:cNvPr>
          <p:cNvSpPr txBox="1"/>
          <p:nvPr/>
        </p:nvSpPr>
        <p:spPr>
          <a:xfrm rot="16200000">
            <a:off x="-28927" y="3761104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bg-BG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Поява на резистентност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FE754-EF46-3645-88BB-12DF48723564}"/>
              </a:ext>
            </a:extLst>
          </p:cNvPr>
          <p:cNvSpPr txBox="1"/>
          <p:nvPr/>
        </p:nvSpPr>
        <p:spPr>
          <a:xfrm>
            <a:off x="1193380" y="-72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F9503-284C-D080-C2D3-0C4CF433A588}"/>
              </a:ext>
            </a:extLst>
          </p:cNvPr>
          <p:cNvSpPr txBox="1"/>
          <p:nvPr/>
        </p:nvSpPr>
        <p:spPr>
          <a:xfrm>
            <a:off x="2253830" y="-45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81007-490D-9551-528A-E765B7E4FDB5}"/>
              </a:ext>
            </a:extLst>
          </p:cNvPr>
          <p:cNvSpPr txBox="1"/>
          <p:nvPr/>
        </p:nvSpPr>
        <p:spPr>
          <a:xfrm>
            <a:off x="3336733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6A91C-DD34-1F1F-120A-4A0192302BB6}"/>
              </a:ext>
            </a:extLst>
          </p:cNvPr>
          <p:cNvSpPr txBox="1"/>
          <p:nvPr/>
        </p:nvSpPr>
        <p:spPr>
          <a:xfrm>
            <a:off x="4406480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Хърватия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EFD965-DA68-2D8B-67D4-3BDCECEE6D68}"/>
              </a:ext>
            </a:extLst>
          </p:cNvPr>
          <p:cNvSpPr txBox="1"/>
          <p:nvPr/>
        </p:nvSpPr>
        <p:spPr>
          <a:xfrm>
            <a:off x="1182836" y="97290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Кипър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1C523-151D-1EC7-BCE0-7DDF2B651180}"/>
              </a:ext>
            </a:extLst>
          </p:cNvPr>
          <p:cNvSpPr txBox="1"/>
          <p:nvPr/>
        </p:nvSpPr>
        <p:spPr>
          <a:xfrm>
            <a:off x="2262336" y="97336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1EAB2-EC7D-BDA3-38C7-A77DCDE7D409}"/>
              </a:ext>
            </a:extLst>
          </p:cNvPr>
          <p:cNvSpPr txBox="1"/>
          <p:nvPr/>
        </p:nvSpPr>
        <p:spPr>
          <a:xfrm>
            <a:off x="3344794" y="96701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6FA387-49AC-DD1C-9C2F-C3BFBF8F6E69}"/>
              </a:ext>
            </a:extLst>
          </p:cNvPr>
          <p:cNvSpPr txBox="1"/>
          <p:nvPr/>
        </p:nvSpPr>
        <p:spPr>
          <a:xfrm>
            <a:off x="4411594" y="97290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Естония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3FD87-437A-BDC5-620C-B26D6456C6CD}"/>
              </a:ext>
            </a:extLst>
          </p:cNvPr>
          <p:cNvSpPr txBox="1"/>
          <p:nvPr/>
        </p:nvSpPr>
        <p:spPr>
          <a:xfrm>
            <a:off x="1190860" y="193039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Финландия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30FA06-E110-BDC0-FF72-A89B24354F85}"/>
              </a:ext>
            </a:extLst>
          </p:cNvPr>
          <p:cNvSpPr txBox="1"/>
          <p:nvPr/>
        </p:nvSpPr>
        <p:spPr>
          <a:xfrm>
            <a:off x="2244960" y="193720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04EE4-DFD3-2D1C-5E31-8B0F82BDAFDF}"/>
              </a:ext>
            </a:extLst>
          </p:cNvPr>
          <p:cNvSpPr txBox="1"/>
          <p:nvPr/>
        </p:nvSpPr>
        <p:spPr>
          <a:xfrm>
            <a:off x="3340118" y="193720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236D6F-45FB-28A1-6B3F-56437AAABF8C}"/>
              </a:ext>
            </a:extLst>
          </p:cNvPr>
          <p:cNvSpPr txBox="1"/>
          <p:nvPr/>
        </p:nvSpPr>
        <p:spPr>
          <a:xfrm>
            <a:off x="4419618" y="193039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Гърция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78B4D0-9C1F-2E33-A5F9-62ED7970DC77}"/>
              </a:ext>
            </a:extLst>
          </p:cNvPr>
          <p:cNvSpPr txBox="1"/>
          <p:nvPr/>
        </p:nvSpPr>
        <p:spPr>
          <a:xfrm>
            <a:off x="1215822" y="290427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Унгария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B69235-0ABE-7318-92E8-9F649DBE93D7}"/>
              </a:ext>
            </a:extLst>
          </p:cNvPr>
          <p:cNvSpPr txBox="1"/>
          <p:nvPr/>
        </p:nvSpPr>
        <p:spPr>
          <a:xfrm>
            <a:off x="2270353" y="290717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Ирландия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3BABF-BD05-D632-EBC8-6918C8455982}"/>
              </a:ext>
            </a:extLst>
          </p:cNvPr>
          <p:cNvSpPr txBox="1"/>
          <p:nvPr/>
        </p:nvSpPr>
        <p:spPr>
          <a:xfrm>
            <a:off x="3346030" y="289837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ABF35D-09E7-4603-BE22-4D118087474B}"/>
              </a:ext>
            </a:extLst>
          </p:cNvPr>
          <p:cNvSpPr txBox="1"/>
          <p:nvPr/>
        </p:nvSpPr>
        <p:spPr>
          <a:xfrm>
            <a:off x="4406480" y="289792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9A3316-87D6-BF73-CEC6-4AE2439C0FB8}"/>
              </a:ext>
            </a:extLst>
          </p:cNvPr>
          <p:cNvSpPr txBox="1"/>
          <p:nvPr/>
        </p:nvSpPr>
        <p:spPr>
          <a:xfrm>
            <a:off x="1203122" y="387159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5B6A59-9B9A-04B7-DCAD-8F4AEBF9197D}"/>
              </a:ext>
            </a:extLst>
          </p:cNvPr>
          <p:cNvSpPr txBox="1"/>
          <p:nvPr/>
        </p:nvSpPr>
        <p:spPr>
          <a:xfrm>
            <a:off x="2289786" y="387172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002600-4E20-7535-174E-DEE89E01388F}"/>
              </a:ext>
            </a:extLst>
          </p:cNvPr>
          <p:cNvSpPr txBox="1"/>
          <p:nvPr/>
        </p:nvSpPr>
        <p:spPr>
          <a:xfrm>
            <a:off x="3335416" y="38690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BB351-A9AB-969E-C627-0BF1C67095C0}"/>
              </a:ext>
            </a:extLst>
          </p:cNvPr>
          <p:cNvSpPr txBox="1"/>
          <p:nvPr/>
        </p:nvSpPr>
        <p:spPr>
          <a:xfrm>
            <a:off x="4402216" y="386545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Полша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691CE4-5656-1656-D4D2-2F446BD57399}"/>
              </a:ext>
            </a:extLst>
          </p:cNvPr>
          <p:cNvSpPr txBox="1"/>
          <p:nvPr/>
        </p:nvSpPr>
        <p:spPr>
          <a:xfrm>
            <a:off x="1195466" y="4843812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Португалия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D720D9-FD8B-17E4-3E52-47C7CBC5FFE3}"/>
              </a:ext>
            </a:extLst>
          </p:cNvPr>
          <p:cNvSpPr txBox="1"/>
          <p:nvPr/>
        </p:nvSpPr>
        <p:spPr>
          <a:xfrm>
            <a:off x="2284115" y="483030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Румъния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55E37F-AFD1-765B-9893-79DC4A72D06B}"/>
              </a:ext>
            </a:extLst>
          </p:cNvPr>
          <p:cNvSpPr txBox="1"/>
          <p:nvPr/>
        </p:nvSpPr>
        <p:spPr>
          <a:xfrm>
            <a:off x="3333330" y="482430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Словакия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23B48-D946-8A1E-0A83-9929FAD65EB2}"/>
              </a:ext>
            </a:extLst>
          </p:cNvPr>
          <p:cNvSpPr txBox="1"/>
          <p:nvPr/>
        </p:nvSpPr>
        <p:spPr>
          <a:xfrm>
            <a:off x="4394645" y="483069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CC8554-4E8C-6019-8673-ACFCF79FE735}"/>
              </a:ext>
            </a:extLst>
          </p:cNvPr>
          <p:cNvSpPr txBox="1"/>
          <p:nvPr/>
        </p:nvSpPr>
        <p:spPr>
          <a:xfrm>
            <a:off x="1206945" y="5802697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D54C63-0C1B-C6BF-57A6-1DD14AAB5B05}"/>
              </a:ext>
            </a:extLst>
          </p:cNvPr>
          <p:cNvSpPr txBox="1"/>
          <p:nvPr/>
        </p:nvSpPr>
        <p:spPr>
          <a:xfrm>
            <a:off x="2270353" y="580269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5C8029-CDC7-5D7F-5557-A3A7EF92A8C0}"/>
              </a:ext>
            </a:extLst>
          </p:cNvPr>
          <p:cNvSpPr txBox="1"/>
          <p:nvPr/>
        </p:nvSpPr>
        <p:spPr>
          <a:xfrm>
            <a:off x="3127585" y="5817533"/>
            <a:ext cx="857706" cy="846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bg-BG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(26 държави членки + Обединеното кралство)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2813051" y="0"/>
            <a:ext cx="1301749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kern="1200"/>
          </a:p>
        </p:txBody>
      </p:sp>
    </p:spTree>
    <p:extLst>
      <p:ext uri="{BB962C8B-B14F-4D97-AF65-F5344CB8AC3E}">
        <p14:creationId xmlns:p14="http://schemas.microsoft.com/office/powerpoint/2010/main" val="273184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bg-BG" sz="4400" noProof="0" dirty="0"/>
              <a:t>Благодарим Ви!</a:t>
            </a:r>
          </a:p>
        </p:txBody>
      </p: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no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Глобална заплаха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noAutofit/>
          </a:bodyPr>
          <a:lstStyle/>
          <a:p>
            <a:pPr algn="ctr"/>
            <a:r>
              <a:rPr lang="bg-BG" sz="4800">
                <a:solidFill>
                  <a:schemeClr val="bg1"/>
                </a:solidFill>
                <a:latin typeface="EC Square Sans Pro" panose="020B0506040000020004" pitchFamily="34" charset="0"/>
              </a:rPr>
              <a:t>Икономическо въздействие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>
                <a:latin typeface="EC Square Sans Pro" panose="020B0506040000020004" pitchFamily="34" charset="0"/>
              </a:rPr>
              <a:t>Антимикробна резистентност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705600" y="2048351"/>
            <a:ext cx="4953000" cy="17235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bg-BG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Приблизителната стойност във връзка с АМР за здравните системи в Европа е:</a:t>
            </a:r>
          </a:p>
          <a:p>
            <a:pPr algn="ctr"/>
            <a:r>
              <a:rPr lang="bg-BG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1,1 милиарда евро годишно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1967829"/>
            <a:ext cx="52578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dirty="0">
                <a:solidFill>
                  <a:srgbClr val="3F4A52"/>
                </a:solidFill>
                <a:latin typeface="EC Square Sans Pro" panose="020B0506040000020004" pitchFamily="34" charset="0"/>
              </a:rPr>
              <a:t>Приблизителен брой смъртни случаи, причинени от АМР през 2050 г. в сравнение с настоящите често срещани причини за смърт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716D8-9625-1DFF-BDE4-6B341481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121149"/>
            <a:ext cx="2136461" cy="262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A4421-ED24-D424-07D1-6E4AE6C01B9A}"/>
              </a:ext>
            </a:extLst>
          </p:cNvPr>
          <p:cNvSpPr txBox="1"/>
          <p:nvPr/>
        </p:nvSpPr>
        <p:spPr>
          <a:xfrm>
            <a:off x="9296400" y="4218281"/>
            <a:ext cx="2590800" cy="2123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800" b="1" dirty="0"/>
              <a:t>Нов доклад за 2023 г.: </a:t>
            </a:r>
          </a:p>
          <a:p>
            <a:endParaRPr lang="en-US" sz="2800" b="1" kern="1200" dirty="0"/>
          </a:p>
          <a:p>
            <a:r>
              <a:rPr lang="bg-BG" sz="48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$$ ↑↑</a:t>
            </a:r>
          </a:p>
        </p:txBody>
      </p:sp>
      <p:pic>
        <p:nvPicPr>
          <p:cNvPr id="29" name="Imagen 2">
            <a:extLst>
              <a:ext uri="{FF2B5EF4-FFF2-40B4-BE49-F238E27FC236}">
                <a16:creationId xmlns:a16="http://schemas.microsoft.com/office/drawing/2014/main" id="{206E7C51-EC77-5698-9FAF-E107E69D2F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0" y="2825750"/>
            <a:ext cx="4646300" cy="38841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F40745-70D7-13EB-7506-AE65E25431D2}"/>
              </a:ext>
            </a:extLst>
          </p:cNvPr>
          <p:cNvSpPr txBox="1"/>
          <p:nvPr/>
        </p:nvSpPr>
        <p:spPr>
          <a:xfrm>
            <a:off x="990600" y="342646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Тетанус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78B435-9A3E-2550-A88B-4BD2D2CB35B1}"/>
              </a:ext>
            </a:extLst>
          </p:cNvPr>
          <p:cNvSpPr txBox="1"/>
          <p:nvPr/>
        </p:nvSpPr>
        <p:spPr>
          <a:xfrm>
            <a:off x="990600" y="361061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60 000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C47B45-0369-B389-D90C-100DB7C1655D}"/>
              </a:ext>
            </a:extLst>
          </p:cNvPr>
          <p:cNvSpPr txBox="1"/>
          <p:nvPr/>
        </p:nvSpPr>
        <p:spPr>
          <a:xfrm>
            <a:off x="373380" y="4145280"/>
            <a:ext cx="107442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b="1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Пътнотранспортни произшествия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5919F-DFCA-D85B-D338-9398571CC7D0}"/>
              </a:ext>
            </a:extLst>
          </p:cNvPr>
          <p:cNvSpPr txBox="1"/>
          <p:nvPr/>
        </p:nvSpPr>
        <p:spPr>
          <a:xfrm>
            <a:off x="373380" y="447126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1,2 милиона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A073D8-4AAD-407E-3188-265C212525E2}"/>
              </a:ext>
            </a:extLst>
          </p:cNvPr>
          <p:cNvSpPr txBox="1"/>
          <p:nvPr/>
        </p:nvSpPr>
        <p:spPr>
          <a:xfrm>
            <a:off x="37338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Морбили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9447B-2228-4824-2629-2DD85719C32C}"/>
              </a:ext>
            </a:extLst>
          </p:cNvPr>
          <p:cNvSpPr txBox="1"/>
          <p:nvPr/>
        </p:nvSpPr>
        <p:spPr>
          <a:xfrm>
            <a:off x="373380" y="568349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130 000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F695F2-0D5C-BEB0-57F0-863A163AE05D}"/>
              </a:ext>
            </a:extLst>
          </p:cNvPr>
          <p:cNvSpPr txBox="1"/>
          <p:nvPr/>
        </p:nvSpPr>
        <p:spPr>
          <a:xfrm>
            <a:off x="4114800" y="427275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Рак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D97E18-2CB0-3A19-C93F-259D955EA081}"/>
              </a:ext>
            </a:extLst>
          </p:cNvPr>
          <p:cNvSpPr txBox="1"/>
          <p:nvPr/>
        </p:nvSpPr>
        <p:spPr>
          <a:xfrm>
            <a:off x="4114800" y="445690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8,2 милиона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30D463-22C1-71C3-D363-B68F52C1C0B1}"/>
              </a:ext>
            </a:extLst>
          </p:cNvPr>
          <p:cNvSpPr txBox="1"/>
          <p:nvPr/>
        </p:nvSpPr>
        <p:spPr>
          <a:xfrm>
            <a:off x="411480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Холера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D70F4B-D373-FA4E-1152-B6DB4A34C42C}"/>
              </a:ext>
            </a:extLst>
          </p:cNvPr>
          <p:cNvSpPr txBox="1"/>
          <p:nvPr/>
        </p:nvSpPr>
        <p:spPr>
          <a:xfrm>
            <a:off x="3962400" y="5683497"/>
            <a:ext cx="8382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100 000‑120 000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33C069-C81A-DA98-4F92-7A9B2D5CBF92}"/>
              </a:ext>
            </a:extLst>
          </p:cNvPr>
          <p:cNvSpPr txBox="1"/>
          <p:nvPr/>
        </p:nvSpPr>
        <p:spPr>
          <a:xfrm>
            <a:off x="3657600" y="638050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Диабет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F0769-FEBA-D09A-A30F-5A2B34C16D4D}"/>
              </a:ext>
            </a:extLst>
          </p:cNvPr>
          <p:cNvSpPr txBox="1"/>
          <p:nvPr/>
        </p:nvSpPr>
        <p:spPr>
          <a:xfrm>
            <a:off x="3657600" y="656465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1,5 милиона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A0524B-B3C1-CD55-BFD8-DFA35099BD25}"/>
              </a:ext>
            </a:extLst>
          </p:cNvPr>
          <p:cNvSpPr txBox="1"/>
          <p:nvPr/>
        </p:nvSpPr>
        <p:spPr>
          <a:xfrm>
            <a:off x="845820" y="6233047"/>
            <a:ext cx="68580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Диария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52B80A-5DD6-7F1F-EA59-CB718A33CC90}"/>
              </a:ext>
            </a:extLst>
          </p:cNvPr>
          <p:cNvSpPr txBox="1"/>
          <p:nvPr/>
        </p:nvSpPr>
        <p:spPr>
          <a:xfrm>
            <a:off x="845820" y="6559028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1,4 милиона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F9889-721D-6F16-5832-FCFEDFE8C4A3}"/>
              </a:ext>
            </a:extLst>
          </p:cNvPr>
          <p:cNvSpPr txBox="1"/>
          <p:nvPr/>
        </p:nvSpPr>
        <p:spPr>
          <a:xfrm>
            <a:off x="2156460" y="466888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АМР сега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36AF88-C6CF-56C9-90D0-BD674865A267}"/>
              </a:ext>
            </a:extLst>
          </p:cNvPr>
          <p:cNvSpPr txBox="1"/>
          <p:nvPr/>
        </p:nvSpPr>
        <p:spPr>
          <a:xfrm>
            <a:off x="2156460" y="4853030"/>
            <a:ext cx="891540" cy="349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bg-BG" sz="90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700 000</a:t>
            </a:r>
          </a:p>
          <a:p>
            <a:r>
              <a:rPr lang="bg-BG" sz="90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(ниска прогнозна стойност)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D0A6A1-CF73-42A8-B52A-54AE86E0EB07}"/>
              </a:ext>
            </a:extLst>
          </p:cNvPr>
          <p:cNvSpPr txBox="1"/>
          <p:nvPr/>
        </p:nvSpPr>
        <p:spPr>
          <a:xfrm>
            <a:off x="3352800" y="2848983"/>
            <a:ext cx="1432560" cy="220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1400" b="1" i="0" dirty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АМР през 2050 г.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AEA8E9-868E-AA31-BF0E-0619DAFB8705}"/>
              </a:ext>
            </a:extLst>
          </p:cNvPr>
          <p:cNvSpPr txBox="1"/>
          <p:nvPr/>
        </p:nvSpPr>
        <p:spPr>
          <a:xfrm>
            <a:off x="3429000" y="3097048"/>
            <a:ext cx="1356360" cy="303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2000" i="0" dirty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10 милиона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FD0D1B-F581-4099-8439-A1F7354F8921}"/>
              </a:ext>
            </a:extLst>
          </p:cNvPr>
          <p:cNvSpPr txBox="1"/>
          <p:nvPr/>
        </p:nvSpPr>
        <p:spPr>
          <a:xfrm>
            <a:off x="7391400" y="4244311"/>
            <a:ext cx="16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bg-BG" sz="800" b="1" i="0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Проучвания на здравната политика на ОИСР</a:t>
            </a:r>
          </a:p>
          <a:p>
            <a:r>
              <a:rPr lang="bg-BG" sz="1300" b="1" i="0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Възприемане на единна здравна рамка за борба с антимикробната резистентност</a:t>
            </a: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7" y="3954843"/>
            <a:ext cx="2772586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400" dirty="0">
                <a:latin typeface="EC Square Sans Pro" panose="020B0506040000020004" pitchFamily="34" charset="0"/>
              </a:rPr>
              <a:t>Употреба, прекомерна употреба и злоупотреба с </a:t>
            </a:r>
            <a:r>
              <a:rPr lang="bg-BG" sz="2400" dirty="0">
                <a:solidFill>
                  <a:schemeClr val="tx1"/>
                </a:solidFill>
                <a:latin typeface="EC Square Sans Pro" panose="020B0506040000020004" pitchFamily="34" charset="0"/>
              </a:rPr>
              <a:t>антимикробни средства</a:t>
            </a:r>
          </a:p>
          <a:p>
            <a:endParaRPr lang="en-GB" sz="2400" kern="1200" dirty="0">
              <a:latin typeface="EC Square Sans Pro" panose="020B050604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870747" y="3943177"/>
            <a:ext cx="2148101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EC Square Sans Pro" panose="020B0506040000020004" pitchFamily="34" charset="0"/>
              </a:rPr>
              <a:t>Микробите </a:t>
            </a:r>
            <a:r>
              <a:rPr lang="bg-BG" sz="2400" dirty="0">
                <a:latin typeface="EC Square Sans Pro" panose="020B0506040000020004" pitchFamily="34" charset="0"/>
              </a:rPr>
              <a:t>развиват резистентност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379806" y="4054563"/>
            <a:ext cx="2459759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400" dirty="0">
                <a:latin typeface="EC Square Sans Pro" panose="020B0506040000020004" pitchFamily="34" charset="0"/>
              </a:rPr>
              <a:t>Антимикроб</a:t>
            </a:r>
            <a:r>
              <a:rPr lang="bg-BG" sz="2400" dirty="0">
                <a:solidFill>
                  <a:schemeClr val="tx1"/>
                </a:solidFill>
                <a:latin typeface="EC Square Sans Pro" panose="020B0506040000020004" pitchFamily="34" charset="0"/>
              </a:rPr>
              <a:t>нит</a:t>
            </a:r>
            <a:r>
              <a:rPr lang="bg-BG" sz="2400" dirty="0">
                <a:latin typeface="EC Square Sans Pro" panose="020B0506040000020004" pitchFamily="34" charset="0"/>
              </a:rPr>
              <a:t>е средства стават по-малко ефективни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511714" y="3829268"/>
            <a:ext cx="2083386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400">
                <a:latin typeface="EC Square Sans Pro" panose="020B0506040000020004" pitchFamily="34" charset="0"/>
              </a:rPr>
              <a:t>Болестите се разпространяват по-лесно, развиват се или убиват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238207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8877007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600407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775" y="5425542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0788977" y="5523546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479" y="5264150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Какво е АМР и как възниква?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11252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800" dirty="0">
                <a:latin typeface="EC Square Sans Pro" panose="020B0506040000020004"/>
              </a:rPr>
              <a:t>Антимикробна резистентност (АМР) възниква, когато микробите (бактерии, вируси или гъбички), които причиняват инфекции, устояват на въздействието на лекарствата, използвани за лечението им. </a:t>
            </a: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b="1" kern="12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457200" y="2320558"/>
            <a:ext cx="4495800" cy="2554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bg-BG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АМР присъства при хората, животните, растенията и в околната среда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kern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086600" y="3597830"/>
            <a:ext cx="17526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1100"/>
              <a:t>Прием на антимикробни средства при животни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799" y="3597830"/>
            <a:ext cx="1480159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1100" dirty="0"/>
              <a:t>Прием на антимикробни средства при хора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ES" kern="12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ES" kern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/>
              <a:t>Ж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/>
              <a:t>Х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82F0B05-90BE-2F31-D738-989B3567853C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7630" y="20231"/>
            <a:ext cx="384919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38CF94-61FA-9CCF-CBE8-AB1732D07DCA}"/>
              </a:ext>
            </a:extLst>
          </p:cNvPr>
          <p:cNvSpPr txBox="1"/>
          <p:nvPr/>
        </p:nvSpPr>
        <p:spPr>
          <a:xfrm>
            <a:off x="8472169" y="224157"/>
            <a:ext cx="1054714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ОПАЗВАНЕ НА ОКОЛНАТА СРЕДА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3A06E-96F6-C060-BA30-238F8FF921DE}"/>
              </a:ext>
            </a:extLst>
          </p:cNvPr>
          <p:cNvSpPr txBox="1"/>
          <p:nvPr/>
        </p:nvSpPr>
        <p:spPr>
          <a:xfrm>
            <a:off x="7539278" y="2508137"/>
            <a:ext cx="766522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100" b="1" i="0" dirty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ЗДРАВЕОПАЗВАНЕ НА ЧОВЕКА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C47208-45C9-F9C5-4504-37C3B35C18A5}"/>
              </a:ext>
            </a:extLst>
          </p:cNvPr>
          <p:cNvSpPr txBox="1"/>
          <p:nvPr/>
        </p:nvSpPr>
        <p:spPr>
          <a:xfrm>
            <a:off x="8690204" y="1695897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ЕДНО ЗДРАВЕ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E48A83-1416-5883-0B86-5A94FF638C2D}"/>
              </a:ext>
            </a:extLst>
          </p:cNvPr>
          <p:cNvSpPr txBox="1"/>
          <p:nvPr/>
        </p:nvSpPr>
        <p:spPr>
          <a:xfrm>
            <a:off x="9678430" y="2499738"/>
            <a:ext cx="811657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100" b="1" i="0" dirty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ЗДРАВЕОПАЗВАНЕ НА ЖИВОТНИТЕ</a:t>
            </a:r>
          </a:p>
        </p:txBody>
      </p:sp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29238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bg-BG" sz="4000" b="1">
                <a:solidFill>
                  <a:srgbClr val="2C7470"/>
                </a:solidFill>
                <a:latin typeface="EC Square Sans Pro" panose="020B0506040000020004" pitchFamily="34" charset="0"/>
              </a:rPr>
              <a:t>Всяка година резистентните бактерии заразяват 800 000 души в ЕС/ЕАСТ</a:t>
            </a:r>
          </a:p>
          <a:p>
            <a:pPr algn="ctr"/>
            <a:r>
              <a:rPr lang="bg-BG" sz="2400" b="1">
                <a:solidFill>
                  <a:srgbClr val="2C7470"/>
                </a:solidFill>
                <a:latin typeface="EC Square Sans Pro" panose="020B0506040000020004" pitchFamily="34" charset="0"/>
              </a:rPr>
              <a:t>(данни на ECDC за 2022 г.)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98E90E-AC4D-4FC5-ADA2-FD1BE7E58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41427"/>
              </p:ext>
            </p:extLst>
          </p:nvPr>
        </p:nvGraphicFramePr>
        <p:xfrm>
          <a:off x="5181600" y="107315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bg-BG" sz="1100" b="0" i="1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Източник</a:t>
            </a:r>
            <a:r>
              <a:rPr lang="bg-BG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: ECDC (Европейския център за профилактика и контрол върху заболяванията)</a:t>
            </a: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29064-E304-535F-88F9-AF8222B2E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44550"/>
            <a:ext cx="4076792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/>
              <a:t>Резистентността застрашава общественото здраве И здравето на животните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FCF1-ADF9-885E-8887-E8961B4F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96950"/>
            <a:ext cx="5425910" cy="5319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90E1F-0E92-BF6B-8A63-B8A0FB7D3E27}"/>
              </a:ext>
            </a:extLst>
          </p:cNvPr>
          <p:cNvSpPr txBox="1"/>
          <p:nvPr/>
        </p:nvSpPr>
        <p:spPr>
          <a:xfrm>
            <a:off x="762000" y="3130550"/>
            <a:ext cx="3810000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400" dirty="0">
                <a:hlinkClick r:id="rId4"/>
              </a:rPr>
              <a:t>Табло за контрол на Европейския орган за безопасност на храните (ЕОБХ)</a:t>
            </a:r>
            <a:r>
              <a:rPr lang="bg-BG" sz="2400" dirty="0"/>
              <a:t>: </a:t>
            </a:r>
          </a:p>
          <a:p>
            <a:endParaRPr lang="en-US" sz="2400" kern="1200" dirty="0"/>
          </a:p>
          <a:p>
            <a:r>
              <a:rPr lang="bg-BG" sz="2400" dirty="0"/>
              <a:t>Поява </a:t>
            </a:r>
            <a:r>
              <a:rPr lang="bg-BG" sz="2400" dirty="0">
                <a:solidFill>
                  <a:schemeClr val="tx1"/>
                </a:solidFill>
              </a:rPr>
              <a:t>на</a:t>
            </a:r>
            <a:r>
              <a:rPr lang="bg-BG" sz="2400" dirty="0">
                <a:solidFill>
                  <a:srgbClr val="FF0000"/>
                </a:solidFill>
              </a:rPr>
              <a:t> </a:t>
            </a:r>
            <a:r>
              <a:rPr lang="bg-BG" sz="2400" dirty="0"/>
              <a:t>АМР при бройлери по отношение на </a:t>
            </a:r>
            <a:r>
              <a:rPr lang="bg-BG" sz="2400" i="1" dirty="0" err="1"/>
              <a:t>Campylobacter</a:t>
            </a:r>
            <a: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sz="2400" i="1" dirty="0"/>
              <a:t>j.</a:t>
            </a:r>
            <a:r>
              <a:rPr lang="bg-BG" sz="2400" dirty="0"/>
              <a:t> към </a:t>
            </a:r>
            <a:r>
              <a:rPr lang="bg-BG" sz="2400" dirty="0" err="1"/>
              <a:t>тетрациклин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710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C7788-364F-49D4-1FF5-5AAE19F7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58"/>
            <a:ext cx="8591921" cy="644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0380-03D2-26E1-1829-367DE83D8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427235"/>
            <a:ext cx="8591921" cy="644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EDD0D-7771-837E-E067-98D4540C05F4}"/>
              </a:ext>
            </a:extLst>
          </p:cNvPr>
          <p:cNvSpPr txBox="1"/>
          <p:nvPr/>
        </p:nvSpPr>
        <p:spPr>
          <a:xfrm rot="16200000">
            <a:off x="537366" y="360918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2000" i="0">
                <a:solidFill>
                  <a:schemeClr val="tx1"/>
                </a:solidFill>
                <a:effectLst/>
                <a:latin typeface="+mn-lt"/>
              </a:rPr>
              <a:t>Ветеринарно лекарство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AC1F4-8DE0-B1A6-D2F0-0E6C7AEFBE8E}"/>
              </a:ext>
            </a:extLst>
          </p:cNvPr>
          <p:cNvSpPr txBox="1"/>
          <p:nvPr/>
        </p:nvSpPr>
        <p:spPr>
          <a:xfrm rot="5400000">
            <a:off x="7611268" y="356473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2000" i="0">
                <a:solidFill>
                  <a:schemeClr val="tx1"/>
                </a:solidFill>
                <a:effectLst/>
                <a:latin typeface="+mn-lt"/>
              </a:rPr>
              <a:t>Хуманитарна медицина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B5F02-FCBA-7662-8C91-06DE0DE0399A}"/>
              </a:ext>
            </a:extLst>
          </p:cNvPr>
          <p:cNvSpPr txBox="1"/>
          <p:nvPr/>
        </p:nvSpPr>
        <p:spPr>
          <a:xfrm>
            <a:off x="4467409" y="1780384"/>
            <a:ext cx="2857502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i="0" dirty="0">
                <a:solidFill>
                  <a:srgbClr val="C00000"/>
                </a:solidFill>
                <a:effectLst/>
                <a:latin typeface="+mn-lt"/>
              </a:rPr>
              <a:t>Полимиксини</a:t>
            </a:r>
          </a:p>
          <a:p>
            <a:pPr algn="ctr"/>
            <a:r>
              <a:rPr lang="bg-BG" sz="1200" i="0" dirty="0">
                <a:solidFill>
                  <a:srgbClr val="C00000"/>
                </a:solidFill>
                <a:effectLst/>
                <a:latin typeface="+mn-lt"/>
              </a:rPr>
              <a:t>(Флуоро-)хинолони</a:t>
            </a:r>
          </a:p>
          <a:p>
            <a:pPr algn="ctr"/>
            <a:r>
              <a:rPr lang="bg-BG" sz="1200" i="0" dirty="0">
                <a:solidFill>
                  <a:srgbClr val="C00000"/>
                </a:solidFill>
                <a:effectLst/>
                <a:latin typeface="+mn-lt"/>
              </a:rPr>
              <a:t>Цефалоспорини </a:t>
            </a:r>
            <a:br>
              <a:rPr lang="en-US" sz="1200" i="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bg-BG" sz="1200" i="0" dirty="0">
                <a:solidFill>
                  <a:srgbClr val="C00000"/>
                </a:solidFill>
                <a:effectLst/>
                <a:latin typeface="+mn-lt"/>
              </a:rPr>
              <a:t>от 3-та и 4-та генерация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Аминогликозид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Пеницилини с β-лактамни инхибитори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Цефалоспорини от 1-ва и 2-ра генерация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Линкозамиди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Амфениколи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Плевромутилин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Макролиди</a:t>
            </a:r>
          </a:p>
          <a:p>
            <a:pPr algn="ctr"/>
            <a:r>
              <a:rPr lang="bg-BG" sz="12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Рифамицини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Пеницилини с тесен спектър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Тетрациклини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Спектиномицин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Сулфонамиди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Аминопеницилини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Нитрофуран</a:t>
            </a:r>
          </a:p>
          <a:p>
            <a:pPr algn="ctr"/>
            <a:r>
              <a:rPr lang="bg-BG" sz="1200" i="0" dirty="0">
                <a:solidFill>
                  <a:srgbClr val="FFFF00"/>
                </a:solidFill>
                <a:effectLst/>
                <a:latin typeface="+mn-lt"/>
              </a:rPr>
              <a:t>и т.н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7415E-1A8F-121E-CF49-833DDEF1088B}"/>
              </a:ext>
            </a:extLst>
          </p:cNvPr>
          <p:cNvSpPr txBox="1"/>
          <p:nvPr/>
        </p:nvSpPr>
        <p:spPr>
          <a:xfrm>
            <a:off x="7308849" y="1901034"/>
            <a:ext cx="2114551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Карбоксипеницилини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Уреидопеницилини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Цефтобипрол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Цефтаролин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Комбинации от цефалоспорини с бета-лактамни инхибитори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Сидерофорни цефалоспорини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Карбапенеми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Пенеми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Монобактами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Производни на фосфоновата киселина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Гликопептиди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Липопептиди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Оксазолидинони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Фидаксомицин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Плазомицин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Глицилциклини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Еравациклин</a:t>
            </a:r>
          </a:p>
          <a:p>
            <a:pPr algn="ctr"/>
            <a:r>
              <a:rPr lang="bg-BG" sz="1100" i="0">
                <a:solidFill>
                  <a:schemeClr val="tx1"/>
                </a:solidFill>
                <a:effectLst/>
                <a:latin typeface="+mn-lt"/>
              </a:rPr>
              <a:t>Омадациклин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7267B-8C64-0EE5-A818-4073B6E1AC28}"/>
              </a:ext>
            </a:extLst>
          </p:cNvPr>
          <p:cNvSpPr txBox="1"/>
          <p:nvPr/>
        </p:nvSpPr>
        <p:spPr>
          <a:xfrm>
            <a:off x="1682748" y="6038850"/>
            <a:ext cx="4029259" cy="852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bg-BG" sz="1000" b="1" i="0" dirty="0">
                <a:solidFill>
                  <a:schemeClr val="tx1"/>
                </a:solidFill>
                <a:effectLst/>
                <a:latin typeface="+mn-lt"/>
              </a:rPr>
              <a:t>Класификация на AMEG на EMA:</a:t>
            </a:r>
          </a:p>
          <a:p>
            <a:pPr algn="l"/>
            <a:r>
              <a:rPr lang="bg-BG" sz="1000" i="0" dirty="0">
                <a:solidFill>
                  <a:srgbClr val="C00000"/>
                </a:solidFill>
                <a:effectLst/>
                <a:latin typeface="+mn-lt"/>
              </a:rPr>
              <a:t>B= ВНИМАНИЕ (Критично важно, само ако няма категории C или D, AST)</a:t>
            </a:r>
          </a:p>
          <a:p>
            <a:pPr algn="l"/>
            <a:r>
              <a:rPr lang="bg-BG" sz="10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C= ПРЕДУПРЕЖДЕНИЕ (Само ако няма категория D)</a:t>
            </a:r>
          </a:p>
          <a:p>
            <a:pPr algn="l"/>
            <a:r>
              <a:rPr lang="bg-BG" sz="1000" i="0" dirty="0">
                <a:solidFill>
                  <a:srgbClr val="FFFF00"/>
                </a:solidFill>
                <a:effectLst/>
                <a:latin typeface="+mn-lt"/>
              </a:rPr>
              <a:t>D=Предпазливост (лечение от първа линия, само когато е необходимо)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4B56-8FB5-CB30-83BD-931FC5FF720D}"/>
              </a:ext>
            </a:extLst>
          </p:cNvPr>
          <p:cNvSpPr txBox="1"/>
          <p:nvPr/>
        </p:nvSpPr>
        <p:spPr>
          <a:xfrm>
            <a:off x="9008970" y="6327178"/>
            <a:ext cx="1183152" cy="5435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bg-BG" sz="12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Регламент </a:t>
            </a:r>
            <a:br>
              <a:rPr lang="en-US" sz="12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2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2022/1255</a:t>
            </a:r>
          </a:p>
        </p:txBody>
      </p:sp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Различни класове антимикробни средства </a:t>
            </a: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sz="24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Трябва да запазим ефективността на настоящите антимикробни средства!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9D2B2C-D588-B7AC-7323-6D4BBB503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8" y="1454150"/>
            <a:ext cx="11377486" cy="495807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2EE791-E7C3-85C7-D170-DC8CE30B712F}"/>
              </a:ext>
            </a:extLst>
          </p:cNvPr>
          <p:cNvSpPr txBox="1"/>
          <p:nvPr/>
        </p:nvSpPr>
        <p:spPr>
          <a:xfrm>
            <a:off x="384175" y="1485583"/>
            <a:ext cx="5715000" cy="4159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bg-BG" sz="2100" b="1" i="0" dirty="0">
                <a:solidFill>
                  <a:srgbClr val="196F53"/>
                </a:solidFill>
                <a:effectLst/>
                <a:latin typeface="+mn-lt"/>
                <a:cs typeface="Arial" panose="020B0604020202020204" pitchFamily="34" charset="0"/>
              </a:rPr>
              <a:t>Откриване на нови антибиотици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8054BE-2EB7-D5A8-50A1-27805A82C080}"/>
              </a:ext>
            </a:extLst>
          </p:cNvPr>
          <p:cNvSpPr txBox="1"/>
          <p:nvPr/>
        </p:nvSpPr>
        <p:spPr>
          <a:xfrm>
            <a:off x="578336" y="2111375"/>
            <a:ext cx="9632464" cy="9937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bg-BG" sz="2200" b="1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Повече от 30 години не са откривани нови видове антибиотици</a:t>
            </a:r>
          </a:p>
          <a:p>
            <a:pPr algn="l"/>
            <a:r>
              <a:rPr lang="bg-BG" sz="2100" b="1" i="0" dirty="0">
                <a:solidFill>
                  <a:srgbClr val="B0B627"/>
                </a:solidFill>
                <a:effectLst/>
                <a:latin typeface="+mn-lt"/>
                <a:cs typeface="Arial" panose="020B0604020202020204" pitchFamily="34" charset="0"/>
              </a:rPr>
              <a:t>(Брой открити или патентовани класове антибиотици)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A918E-D3BE-4552-0139-9537296C35D8}"/>
              </a:ext>
            </a:extLst>
          </p:cNvPr>
          <p:cNvSpPr txBox="1"/>
          <p:nvPr/>
        </p:nvSpPr>
        <p:spPr>
          <a:xfrm>
            <a:off x="7752864" y="3933189"/>
            <a:ext cx="1543536" cy="13896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bg-BG" sz="1400" i="1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Няма регистрирани класове антибиотици, открити след 1984 г.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9B9662-239B-8001-E746-AA3566D396B4}"/>
              </a:ext>
            </a:extLst>
          </p:cNvPr>
          <p:cNvSpPr txBox="1"/>
          <p:nvPr/>
        </p:nvSpPr>
        <p:spPr>
          <a:xfrm>
            <a:off x="9804400" y="4197350"/>
            <a:ext cx="1092200" cy="790576"/>
          </a:xfrm>
          <a:prstGeom prst="rect">
            <a:avLst/>
          </a:prstGeom>
          <a:solidFill>
            <a:srgbClr val="EF4D2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bg-BG" sz="2400" b="1" dirty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Какво следва?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621BAA-F00C-57F8-E0A6-72C57A6AF319}"/>
              </a:ext>
            </a:extLst>
          </p:cNvPr>
          <p:cNvSpPr txBox="1"/>
          <p:nvPr/>
        </p:nvSpPr>
        <p:spPr>
          <a:xfrm>
            <a:off x="371475" y="6158546"/>
            <a:ext cx="10584222" cy="254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bg-BG" sz="1200" i="1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Източник:</a:t>
            </a:r>
            <a:r>
              <a:rPr lang="bg-BG" sz="12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ECA се основава на „Постоянният и стабилен набор от нови антибактериални лекарства и терапии е от решаващо значение за запазване на общественото здраве“, Благотворителните тръстове на Pew. Май 2016 г.</a:t>
            </a:r>
          </a:p>
        </p:txBody>
      </p:sp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27815-79d0-4fc2-8b8d-cf7e72fbbfb7" xsi:nil="true"/>
    <lcf76f155ced4ddcb4097134ff3c332f xmlns="647396e3-6a7c-49e4-86bb-38ecec5b66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79A7B-3536-426F-ADB2-7BD4B7079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43ECF-8667-4401-BA6B-7F513BBAF889}">
  <ds:schemaRefs>
    <ds:schemaRef ds:uri="9b53d6be-5940-4371-8a56-d6ca0a43a11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752347-4e16-4ce8-a381-9ddf3e797ad6"/>
    <ds:schemaRef ds:uri="cf327815-79d0-4fc2-8b8d-cf7e72fbbfb7"/>
    <ds:schemaRef ds:uri="647396e3-6a7c-49e4-86bb-38ecec5b66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4324</Words>
  <Application>Microsoft Office PowerPoint</Application>
  <PresentationFormat>Custom</PresentationFormat>
  <Paragraphs>621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Adobe Clean DC</vt:lpstr>
      <vt:lpstr>Arial</vt:lpstr>
      <vt:lpstr>Arial</vt:lpstr>
      <vt:lpstr>Calibri</vt:lpstr>
      <vt:lpstr>Calibri Light</vt:lpstr>
      <vt:lpstr>EC Square Sans Pro</vt:lpstr>
      <vt:lpstr>ECSquareSansPro-Regular</vt:lpstr>
      <vt:lpstr>Google Sans</vt:lpstr>
      <vt:lpstr>Montserrat</vt:lpstr>
      <vt:lpstr>Open Sans</vt:lpstr>
      <vt:lpstr>Raleway</vt:lpstr>
      <vt:lpstr>Roboto</vt:lpstr>
      <vt:lpstr>Segoe UI</vt:lpstr>
      <vt:lpstr>Times New Roman</vt:lpstr>
      <vt:lpstr>Verdana</vt:lpstr>
      <vt:lpstr>Whitney-Book</vt:lpstr>
      <vt:lpstr>Wingdings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274</cp:revision>
  <dcterms:created xsi:type="dcterms:W3CDTF">2023-11-20T15:58:16Z</dcterms:created>
  <dcterms:modified xsi:type="dcterms:W3CDTF">2024-10-28T13:43:33Z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0x010100C78BAB6A1C84F545963E0C901C12A503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</Properties>
</file>