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78_FFD31BB7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9" r:id="rId5"/>
  </p:sldMasterIdLst>
  <p:notesMasterIdLst>
    <p:notesMasterId r:id="rId29"/>
  </p:notesMasterIdLst>
  <p:sldIdLst>
    <p:sldId id="261" r:id="rId6"/>
    <p:sldId id="272" r:id="rId7"/>
    <p:sldId id="384" r:id="rId8"/>
    <p:sldId id="385" r:id="rId9"/>
    <p:sldId id="349" r:id="rId10"/>
    <p:sldId id="345" r:id="rId11"/>
    <p:sldId id="386" r:id="rId12"/>
    <p:sldId id="388" r:id="rId13"/>
    <p:sldId id="387" r:id="rId14"/>
    <p:sldId id="372" r:id="rId15"/>
    <p:sldId id="291" r:id="rId16"/>
    <p:sldId id="376" r:id="rId17"/>
    <p:sldId id="2436" r:id="rId18"/>
    <p:sldId id="389" r:id="rId19"/>
    <p:sldId id="346" r:id="rId20"/>
    <p:sldId id="366" r:id="rId21"/>
    <p:sldId id="380" r:id="rId22"/>
    <p:sldId id="354" r:id="rId23"/>
    <p:sldId id="365" r:id="rId24"/>
    <p:sldId id="362" r:id="rId25"/>
    <p:sldId id="378" r:id="rId26"/>
    <p:sldId id="382" r:id="rId27"/>
    <p:sldId id="283" r:id="rId28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40">
          <p15:clr>
            <a:srgbClr val="A4A3A4"/>
          </p15:clr>
        </p15:guide>
        <p15:guide id="2" pos="216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E9715D8D-6961-5BC1-F671-948996BFE6F1}" name="Monica Zabala Utrillas" initials="MZU" userId="S::MZABALA@aenor.com::d2bf3cba-a650-4e0c-9b0d-61a84d2d83d5" providerId="AD"/>
  <p188:author id="{82AD38A1-6447-1382-E4AB-82F6CA2BBA54}" name="Alicia Gonzalez" initials="AG" userId="S::a.gonzalez@seprotec.com::edc8013c-1e2d-4a23-aea0-bafec08e8b8b" providerId="AD"/>
  <p188:author id="{95D854A1-7B95-F89F-8A0F-1160B2213964}" name="GORANOV Luben (SANTE)" initials="EC" userId="GORANOV Luben (SANTE)" providerId="None"/>
  <p188:author id="{284C46AC-8E6C-4302-700A-3579145EC755}" name="Andrea Castro Troya" initials="AC" userId="S::acastro@aenor.com::58fec591-b333-4c59-a2df-1c57e39d42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Zabala Utrillas" initials="MZU" lastIdx="1" clrIdx="0">
    <p:extLst>
      <p:ext uri="{19B8F6BF-5375-455C-9EA6-DF929625EA0E}">
        <p15:presenceInfo xmlns:p15="http://schemas.microsoft.com/office/powerpoint/2012/main" userId="S::MZABALA@aenor.com::d2bf3cba-a650-4e0c-9b0d-61a84d2d8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70"/>
    <a:srgbClr val="003399"/>
    <a:srgbClr val="2C7470"/>
    <a:srgbClr val="ECEBEB"/>
    <a:srgbClr val="6BB188"/>
    <a:srgbClr val="0066FF"/>
    <a:srgbClr val="33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65348" autoAdjust="0"/>
  </p:normalViewPr>
  <p:slideViewPr>
    <p:cSldViewPr>
      <p:cViewPr varScale="1">
        <p:scale>
          <a:sx n="73" d="100"/>
          <a:sy n="73" d="100"/>
        </p:scale>
        <p:origin x="1350" y="66"/>
      </p:cViewPr>
      <p:guideLst>
        <p:guide orient="horz" pos="288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4548" y="-558"/>
      </p:cViewPr>
      <p:guideLst>
        <p:guide orient="horz" pos="3840"/>
        <p:guide pos="21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omments/modernComment_178_FFD31B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F7512B-DEA1-4828-BB67-FBD9B708D27E}" authorId="{82AD38A1-6447-1382-E4AB-82F6CA2BBA54}" created="2024-05-13T16:28:02.8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92025271" sldId="376"/>
      <pc:notesMk xmlns:pc="http://schemas.microsoft.com/office/powerpoint/2013/main/command" cId="2985477300"/>
      <ac:spMk id="3" creationId="{00000000-0000-0000-0000-000000000000}"/>
    </ac:deMkLst>
    <p188:txBody>
      <a:bodyPr/>
      <a:lstStyle/>
      <a:p>
        <a:r>
          <a:rPr lang="es-ES"/>
          <a:t>Esta frase en el original es confusa:
These figures would suggest that efforts at both national and EU/EEA level have been successful, resulting in a continuous decrease over time in the use of antibiotics in food-producing animals in of fluoroquinolones registered more mode most participating European countries.
Se ha traducido siguiendo el original.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6750-F9E3-4DA1-BD9B-5E78D7093E59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1524000"/>
            <a:ext cx="7302500" cy="411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070" y="5867824"/>
            <a:ext cx="5496560" cy="4800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8CBC-6CFC-428F-8CC1-256870B442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-overview/veterinary-medicinal-products-regul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ef_lsk_main__custom_8943026/default/table?lang=e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eurostat/statistics-explained/index.php?title=Aquaculture_statistics%23EU_Aquaculture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9789264307599-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iotic_resista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>
                <a:latin typeface="PF Square Sans Pro" pitchFamily="2" charset="0"/>
              </a:rPr>
              <a:t>https://ec.europa.eu/eurostat/statistics-explained/images/f/f2/Developments_of_livestock_populations_%28index_2002%3D100_based_on_heads_of_animals%2C_EU%2C_2002-2022%29_16-10-2023_v2.png</a:t>
            </a:r>
          </a:p>
          <a:p>
            <a:endParaRPr lang="es-ES" sz="1100" dirty="0">
              <a:latin typeface="PF Square Sans Pro" pitchFamily="2" charset="0"/>
            </a:endParaRPr>
          </a:p>
          <a:p>
            <a:r>
              <a:rPr lang="hr-HR" sz="1100">
                <a:latin typeface="PF Square Sans Pro" pitchFamily="2" charset="0"/>
              </a:rPr>
              <a:t>Cilj strategije „Od polja do stola“ dio je Zelenog plana (Green Deal)</a:t>
            </a:r>
          </a:p>
          <a:p>
            <a:r>
              <a:rPr lang="hr-HR" sz="1100">
                <a:highlight>
                  <a:srgbClr val="FFFF00"/>
                </a:highlight>
                <a:latin typeface="PF Square Sans Pro" pitchFamily="2" charset="0"/>
              </a:rPr>
              <a:t>Polazna točka </a:t>
            </a:r>
            <a:r>
              <a:rPr lang="hr-HR" sz="1100">
                <a:latin typeface="PF Square Sans Pro" pitchFamily="2" charset="0"/>
              </a:rPr>
              <a:t>je 2018. godina</a:t>
            </a:r>
          </a:p>
          <a:p>
            <a:r>
              <a:rPr lang="hr-HR" sz="1100">
                <a:highlight>
                  <a:srgbClr val="FFFF00"/>
                </a:highlight>
                <a:latin typeface="PF Square Sans Pro" pitchFamily="2" charset="0"/>
              </a:rPr>
              <a:t>Cilj se odnosi na sve zemlje EU, a ne za pojedinačne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7070" y="5943600"/>
            <a:ext cx="5496560" cy="4800177"/>
          </a:xfrm>
        </p:spPr>
        <p:txBody>
          <a:bodyPr/>
          <a:lstStyle/>
          <a:p>
            <a:pPr marL="0" indent="0">
              <a:buNone/>
            </a:pPr>
            <a:r>
              <a:rPr lang="hr-HR" sz="1100">
                <a:latin typeface="PF Square Sans Pro" pitchFamily="2" charset="0"/>
              </a:rPr>
              <a:t>Europska agencija za lijekove (EMA) pokrenula je projekt ESVAC 2009. godine.</a:t>
            </a:r>
          </a:p>
          <a:p>
            <a:pPr marL="0" indent="0">
              <a:buNone/>
            </a:pPr>
            <a:endParaRPr lang="en-GB" sz="1100" dirty="0">
              <a:latin typeface="PF Square Sans Pro" pitchFamily="2" charset="0"/>
            </a:endParaRPr>
          </a:p>
          <a:p>
            <a:pPr marL="0" indent="0">
              <a:buNone/>
            </a:pP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Projekt Europskog nadzora nad potrošnjom antimikrobnih sredstava u veterini (ESVAC) prikupljao je podatke od 2009. do 2023. godine o tome </a:t>
            </a:r>
            <a:r>
              <a:rPr lang="hr-HR" sz="1100" b="1" i="0">
                <a:solidFill>
                  <a:srgbClr val="1E1E1E"/>
                </a:solidFill>
                <a:effectLst/>
                <a:latin typeface="PF Square Sans Pro" pitchFamily="2" charset="0"/>
              </a:rPr>
              <a:t>kako se antimikrobni lijekovi koriste kod životinja diljem Europske unije (EU)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. Ova vrsta podataka ključna je za prepoznavanje mogućih čimbenika rizika koji bi mogli dovesti do razvoja i širenja antimikrobne rezistencije. </a:t>
            </a:r>
          </a:p>
          <a:p>
            <a:pPr marL="0" indent="0">
              <a:buNone/>
            </a:pPr>
            <a:endParaRPr lang="en-GB" sz="1100" dirty="0">
              <a:latin typeface="PF Square Sans Pro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>
                <a:latin typeface="PF Square Sans Pro" pitchFamily="2" charset="0"/>
              </a:rPr>
              <a:t>Pruža 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usklađeni pristup prikupljanju i izvješćivanju o </a:t>
            </a:r>
            <a:r>
              <a:rPr lang="hr-HR" sz="1100" b="1" i="0">
                <a:solidFill>
                  <a:srgbClr val="1E1E1E"/>
                </a:solidFill>
                <a:effectLst/>
                <a:latin typeface="PF Square Sans Pro" pitchFamily="2" charset="0"/>
              </a:rPr>
              <a:t>podacima o uporabi antimikrobnih sredstava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 kod životinja u zemljama članicama EU-a i Europskog gospodarskog prostora (EEA).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Broj dobrovoljnih sudionika u projektu ESVAC porastao je tijekom godina s 9 na 31 državu izvjestiteljicu.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Projekt ESVAC službeno je završen u studenom 2023. objavljivanjem konačnog izvješća.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Od siječnja 2024. sve države članice EU/EGP moraju prijaviti svoje podatke o </a:t>
            </a:r>
            <a:r>
              <a:rPr lang="hr-HR" sz="1100" b="1" i="0">
                <a:solidFill>
                  <a:srgbClr val="1E1E1E"/>
                </a:solidFill>
                <a:effectLst/>
                <a:latin typeface="PF Square Sans Pro" pitchFamily="2" charset="0"/>
              </a:rPr>
              <a:t>obujmu prodaje i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 </a:t>
            </a:r>
            <a:r>
              <a:rPr lang="hr-HR" sz="1100" b="1" i="0">
                <a:solidFill>
                  <a:srgbClr val="1E1E1E"/>
                </a:solidFill>
                <a:effectLst/>
                <a:latin typeface="PF Square Sans Pro" pitchFamily="2" charset="0"/>
              </a:rPr>
              <a:t>antimikrobnih sredstava u životinja 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, u skladu s 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  <a:hlinkClick r:id="rId3" tooltip="Uredba o veterinarsko-medicinskim proizvodima"/>
              </a:rPr>
              <a:t>Uredbom o veterinarsko-medicinskim proizvodima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Države članice EU/EEA moraju koristiti EMA </a:t>
            </a:r>
            <a:r>
              <a:rPr lang="hr-HR" sz="1100" b="1" i="0">
                <a:solidFill>
                  <a:srgbClr val="1E1E1E"/>
                </a:solidFill>
                <a:effectLst/>
                <a:latin typeface="PF Square Sans Pro" pitchFamily="2" charset="0"/>
              </a:rPr>
              <a:t>platformu za prodaju i uporabu antimikrobnih sredstava</a:t>
            </a:r>
            <a:r>
              <a:rPr lang="hr-HR" sz="1100" b="0" i="0">
                <a:solidFill>
                  <a:srgbClr val="1E1E1E"/>
                </a:solidFill>
                <a:effectLst/>
                <a:latin typeface="PF Square Sans Pro" pitchFamily="2" charset="0"/>
              </a:rPr>
              <a:t> kako bi prijavile svoje podatke EMA-i.</a:t>
            </a:r>
          </a:p>
          <a:p>
            <a:pPr marL="0" indent="0">
              <a:buNone/>
            </a:pPr>
            <a:endParaRPr lang="en-GB" sz="1100" dirty="0">
              <a:latin typeface="PF Square Sans Pro" pitchFamily="2" charset="0"/>
            </a:endParaRPr>
          </a:p>
          <a:p>
            <a:r>
              <a:rPr lang="hr-HR" sz="1100">
                <a:latin typeface="PF Square Sans Pro" pitchFamily="2" charset="0"/>
              </a:rPr>
              <a:t>Okrugli grafikon: prikazuje udio ukupne prodaje u mg/PCU antibiotskih VMP za životinje koje se koriste za proizvodnju hrane po klasi antibiotika u 31 europskoj zemlji 2022.</a:t>
            </a:r>
          </a:p>
          <a:p>
            <a:r>
              <a:rPr lang="hr-HR" sz="1100">
                <a:latin typeface="PF Square Sans Pro" pitchFamily="2" charset="0"/>
              </a:rPr>
              <a:t>„Ostale klase“ uključuje amfenikole, cefalosporine, druge kinolone i „Ostale“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 dirty="0">
                <a:latin typeface="PF Square Sans Pro" pitchFamily="2" charset="0"/>
              </a:rPr>
              <a:t>Promjene u prosječnoj prodaji, u mg po kg procijenjene biomase, za 25 zemalja EU/EGP-a, od 2011. do 2020. godine</a:t>
            </a:r>
          </a:p>
          <a:p>
            <a:r>
              <a:rPr lang="hr-HR" sz="1100" dirty="0">
                <a:latin typeface="PF Square Sans Pro" pitchFamily="2" charset="0"/>
              </a:rPr>
              <a:t>Izvor: EMA (2021.)</a:t>
            </a:r>
          </a:p>
          <a:p>
            <a:endParaRPr lang="en-GB" sz="1100" dirty="0"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 dirty="0">
                <a:latin typeface="PF Square Sans Pro" pitchFamily="2" charset="0"/>
              </a:rPr>
              <a:t>Ove brojke sugeriraju da su napori na nacionalnoj razini i na razini EU/EEA bili uspješni i doveli do konstantnog pada uporabe antibiotika kod životinja koje se koriste za proizvodnju hrane tijekom vremena u većini europskih zemalja koje su registrirale više fluorokinolona.</a:t>
            </a:r>
          </a:p>
          <a:p>
            <a:pPr algn="l"/>
            <a:endParaRPr lang="en-GB" sz="1100" b="0" i="0" u="none" strike="noStrike" baseline="0" dirty="0">
              <a:latin typeface="PF Square Sans Pro" pitchFamily="2" charset="0"/>
            </a:endParaRPr>
          </a:p>
          <a:p>
            <a:pPr algn="l"/>
            <a:r>
              <a:rPr lang="hr-HR" sz="1100" b="1" i="0" u="none" strike="noStrike" baseline="0" dirty="0">
                <a:solidFill>
                  <a:schemeClr val="tx1"/>
                </a:solidFill>
                <a:latin typeface="PF Square Sans Pro" pitchFamily="2" charset="0"/>
              </a:rPr>
              <a:t>Glavni pokazatelj: Ukupna prodaja - ukupno smanjenje prodaje</a:t>
            </a:r>
          </a:p>
          <a:p>
            <a:pPr algn="l"/>
            <a:r>
              <a:rPr lang="hr-HR" sz="1100" b="1" i="0" u="none" strike="noStrike" baseline="0" dirty="0">
                <a:latin typeface="PF Square Sans Pro" pitchFamily="2" charset="0"/>
              </a:rPr>
              <a:t>Sekundarni pokazatelji (znatan napredak): </a:t>
            </a:r>
            <a:r>
              <a:rPr lang="hr-HR" sz="1100" b="0" i="0" u="none" strike="noStrike" baseline="0" dirty="0">
                <a:latin typeface="PF Square Sans Pro" pitchFamily="2" charset="0"/>
              </a:rPr>
              <a:t>prodaja u mg po kg cefalosporina, polimiksina i kinolona 3. i 4. generacije</a:t>
            </a:r>
          </a:p>
          <a:p>
            <a:pPr algn="l"/>
            <a:r>
              <a:rPr lang="hr-HR" sz="1100" b="0" i="0" u="none" strike="noStrike" baseline="0" dirty="0">
                <a:latin typeface="PF Square Sans Pro" pitchFamily="2" charset="0"/>
              </a:rPr>
              <a:t>Općenito, prodaja fluorokinolona manje je pala.</a:t>
            </a:r>
          </a:p>
          <a:p>
            <a:pPr algn="l"/>
            <a:endParaRPr lang="en-GB" sz="1100" b="0" i="0" u="none" strike="noStrike" baseline="0" dirty="0"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 dirty="0">
                <a:latin typeface="PF Square Sans Pro" pitchFamily="2" charset="0"/>
              </a:rPr>
              <a:t>Napomena: sinonim za </a:t>
            </a:r>
            <a:r>
              <a:rPr lang="hr-HR" sz="1100" b="1" i="0" u="none" strike="noStrike" baseline="0" dirty="0">
                <a:latin typeface="PF Square Sans Pro" pitchFamily="2" charset="0"/>
              </a:rPr>
              <a:t>„miligrami po PCU“ (PCU = population correction unit (jedinica korekcije populacije)), jedinicu izvješćivanja za ekvivalente životinjske biomase </a:t>
            </a:r>
            <a:r>
              <a:rPr lang="hr-HR" sz="1100" b="0" i="0" u="none" strike="noStrike" baseline="0" dirty="0">
                <a:latin typeface="PF Square Sans Pro" pitchFamily="2" charset="0"/>
              </a:rPr>
              <a:t>razvijenu od strane</a:t>
            </a:r>
          </a:p>
          <a:p>
            <a:pPr algn="l"/>
            <a:r>
              <a:rPr lang="hr-HR" sz="1100" b="0" i="0" u="none" strike="noStrike" baseline="0" dirty="0">
                <a:latin typeface="PF Square Sans Pro" pitchFamily="2" charset="0"/>
              </a:rPr>
              <a:t>inicijative Europskog nadzora nad potrošnjom antimikrobnih sredstava u veterini (ESVAC).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7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hr-HR">
                <a:effectLst/>
              </a:rPr>
              <a:t>Dodatak Uredbi 2021/578. </a:t>
            </a:r>
            <a:r>
              <a:rPr lang="hr-HR"/>
              <a:t>https://eur-lex.europa.eu/eli/reg_del/2021/578/oj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hr-HR"/>
              <a:t>Prvo izvješće o obujmu prodaje antimikrobnih veterinarsko-medicinskih proizvoda i o uporabi antimikrobnih lijekova po vrstama životinja Agencija će objaviti do 31. ožujka 2025. godine, a sadržavat će sljedeće: (a) obujam prodaje antimikrobnih veterinarsko-medicinskih proizvoda, na temelju podataka iz 2023. koje su države članice dostavile do 30. lipnja 2024.; (b) upotrebu antimikrobnih medicinskih proizvoda za relevantne životinjske vrste, kategorije ili stadije, koji se odnose na podatke iz 2023. i koje su države članice dostavile do 30. rujna 2024.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r-HR"/>
              <a:t>2. Od 2025. godine Agencija će nakon prvog izvješća objaviti sljedeća izvješća do 31. prosinca, a sadržavat će sljedeće: (a) obujam prodaje antimikrobnih veterinarsko-medicinskih proizvoda, na temelju podataka koje su države članice dostavile do 30. lipnja svake godine i koji obuhvaća podatke iz prethodne kalendarske godine; (b) upotrebu antimikrobnih proizvoda za relevantne životinjske vrste, kategorije ili stadije, na temelju podataka koje su države članice dostavile do 30. lipnja svake godine, uključujući podatke iz prethodne kalendarske godine.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Prikupljanje podataka započet će od navedenih godina. Izvješćivanje će započeti sljedećih godina (tj. za goveda, svinje i perad izvješćivanje treba podnijeti 2024. godine, za ostale životinje koje se koriste za proizvodnju hrane 2027. godine, a za pse, mačke i krznaše 2030. godine).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18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2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b="1" i="0" u="none" strike="noStrike" baseline="0">
                <a:solidFill>
                  <a:srgbClr val="164B95"/>
                </a:solidFill>
                <a:latin typeface="PF Square Sans Pro" pitchFamily="2" charset="0"/>
              </a:rPr>
              <a:t>Antimikrobna otpornost utječe na stvarne ljude </a:t>
            </a:r>
          </a:p>
          <a:p>
            <a:r>
              <a:rPr lang="hr-HR">
                <a:latin typeface="PF Square Sans Pro" pitchFamily="2" charset="0"/>
              </a:rPr>
              <a:t>Izvor Eurostat - Stanovništvo Hrvatske u 2020. godini: </a:t>
            </a:r>
            <a:r>
              <a:rPr lang="hr-HR" sz="1200" b="0" i="0" u="none" strike="noStrike">
                <a:solidFill>
                  <a:srgbClr val="000000"/>
                </a:solidFill>
                <a:effectLst/>
                <a:latin typeface="PF Square Sans Pro" pitchFamily="2" charset="0"/>
              </a:rPr>
              <a:t>4.058.165</a:t>
            </a:r>
          </a:p>
          <a:p>
            <a:endParaRPr lang="en-GB" sz="1200" b="0" i="0" u="none" strike="noStrike" kern="1200" dirty="0">
              <a:solidFill>
                <a:srgbClr val="000000"/>
              </a:solidFill>
              <a:effectLst/>
              <a:latin typeface="PF Square Sans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>
                <a:solidFill>
                  <a:srgbClr val="003399"/>
                </a:solidFill>
                <a:latin typeface="PF Square Sans Pro" pitchFamily="2" charset="0"/>
              </a:rPr>
              <a:t>Broj stanovnika Hrvatske u 2020. godini: </a:t>
            </a:r>
            <a:r>
              <a:rPr lang="hr-HR" sz="1200" b="0" i="0" u="none" strike="noStrike">
                <a:solidFill>
                  <a:srgbClr val="000000"/>
                </a:solidFill>
                <a:effectLst/>
                <a:latin typeface="PF Square Sans Pro" pitchFamily="2" charset="0"/>
              </a:rPr>
              <a:t>4.058.165 (</a:t>
            </a:r>
            <a:r>
              <a:rPr lang="hr-HR">
                <a:solidFill>
                  <a:srgbClr val="003399"/>
                </a:solidFill>
                <a:latin typeface="PF Square Sans Pro" pitchFamily="2" charset="0"/>
              </a:rPr>
              <a:t>7 x 41) = 284 smrtna slučaja u 2020. godini</a:t>
            </a:r>
          </a:p>
          <a:p>
            <a:endParaRPr lang="es-ES" dirty="0">
              <a:latin typeface="PF Square Sans Pro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77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>
                <a:latin typeface="PF Square Sans Pro" pitchFamily="2" charset="0"/>
              </a:rPr>
              <a:t>Statistika za stočnu populaciju: </a:t>
            </a:r>
            <a:r>
              <a:rPr lang="hr-HR" sz="1100">
                <a:latin typeface="PF Square Sans Pro" pitchFamily="2" charset="0"/>
                <a:hlinkClick r:id="rId3"/>
              </a:rPr>
              <a:t>Statistika | Eurostat (europa.eu)</a:t>
            </a:r>
            <a:r>
              <a:rPr lang="hr-HR" sz="1100">
                <a:latin typeface="PF Square Sans Pro" pitchFamily="2" charset="0"/>
              </a:rPr>
              <a:t> (2020.)</a:t>
            </a:r>
          </a:p>
          <a:p>
            <a:endParaRPr lang="en-GB" sz="1100" dirty="0">
              <a:latin typeface="PF Square Sans Pro" pitchFamily="2" charset="0"/>
            </a:endParaRPr>
          </a:p>
          <a:p>
            <a:r>
              <a:rPr lang="hr-HR" sz="1100">
                <a:latin typeface="PF Square Sans Pro" pitchFamily="2" charset="0"/>
              </a:rPr>
              <a:t>Statistika za akvakulturu: </a:t>
            </a:r>
            <a:r>
              <a:rPr lang="hr-HR" sz="1100">
                <a:latin typeface="PF Square Sans Pro" pitchFamily="2" charset="0"/>
                <a:hlinkClick r:id="rId4"/>
              </a:rPr>
              <a:t>Statistika za akvakulturu - objašnjenje statistike (europa.eu)</a:t>
            </a:r>
          </a:p>
          <a:p>
            <a:endParaRPr lang="en-GB" sz="1100" dirty="0">
              <a:latin typeface="PF Square Sans Pro" pitchFamily="2" charset="0"/>
            </a:endParaRPr>
          </a:p>
          <a:p>
            <a:r>
              <a:rPr lang="hr-HR" sz="1100">
                <a:latin typeface="PF Square Sans Pro" pitchFamily="2" charset="0"/>
              </a:rPr>
              <a:t>Podaci po zemlji EU i specifični udio po vrsti po zemlji.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91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>
                <a:latin typeface="PF Square Sans Pro" pitchFamily="2" charset="0"/>
              </a:rPr>
              <a:t>Izvor: Trinaesto ESVAC-ovo izvješće.</a:t>
            </a:r>
          </a:p>
          <a:p>
            <a:endParaRPr lang="en-GB" sz="1100" dirty="0">
              <a:latin typeface="PF Square Sans Pro" pitchFamily="2" charset="0"/>
            </a:endParaRPr>
          </a:p>
          <a:p>
            <a:r>
              <a:rPr lang="hr-HR" sz="1100">
                <a:latin typeface="PF Square Sans Pro" pitchFamily="2" charset="0"/>
              </a:rPr>
              <a:t>PCU (Population Correction Unit) je jedinica korekcije populacije</a:t>
            </a:r>
          </a:p>
          <a:p>
            <a:pPr marL="171450" indent="-171450">
              <a:buFontTx/>
              <a:buChar char="-"/>
            </a:pPr>
            <a:r>
              <a:rPr lang="hr-HR" sz="1100">
                <a:latin typeface="PF Square Sans Pro" pitchFamily="2" charset="0"/>
              </a:rPr>
              <a:t>Životinje koje se koriste za proizvodnju hrane imaju standardnu težinu u kilogramima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100">
                <a:solidFill>
                  <a:srgbClr val="000000"/>
                </a:solidFill>
                <a:latin typeface="PF Square Sans Pro" pitchFamily="2" charset="0"/>
              </a:rPr>
              <a:t>Izračunavamo broj životinja koje se koriste za proizvodnju hrane godišnje, a zatim taj broj množimo sa standardnom težinom svake kategorije životinja.</a:t>
            </a:r>
          </a:p>
          <a:p>
            <a:pPr marL="171450" indent="-171450">
              <a:buFontTx/>
              <a:buChar char="-"/>
            </a:pPr>
            <a:r>
              <a:rPr lang="hr-HR" sz="1100">
                <a:latin typeface="PF Square Sans Pro" pitchFamily="2" charset="0"/>
              </a:rPr>
              <a:t>Rezultat je količina kilograma mesa godišnje, odnosno životinjske biomase, </a:t>
            </a:r>
            <a:r>
              <a:rPr lang="hr-HR" sz="1100">
                <a:solidFill>
                  <a:srgbClr val="000000"/>
                </a:solidFill>
                <a:latin typeface="PF Square Sans Pro" pitchFamily="2" charset="0"/>
              </a:rPr>
              <a:t>koja bi se potencijalno mogla tretirati antimikrobnim sredstvima.</a:t>
            </a:r>
          </a:p>
          <a:p>
            <a:pPr marL="171450" indent="-171450">
              <a:buFontTx/>
              <a:buChar char="-"/>
            </a:pPr>
            <a:r>
              <a:rPr lang="hr-HR" sz="1100">
                <a:latin typeface="PF Square Sans Pro" pitchFamily="2" charset="0"/>
              </a:rPr>
              <a:t>Ukupna prodaja antimikrobika po zemlji podijeljena je s ukupnim brojem kilograma mesa.</a:t>
            </a:r>
          </a:p>
          <a:p>
            <a:pPr marL="171450" indent="-171450">
              <a:buFontTx/>
              <a:buChar char="-"/>
            </a:pPr>
            <a:r>
              <a:rPr lang="hr-HR" sz="1100">
                <a:latin typeface="PF Square Sans Pro" pitchFamily="2" charset="0"/>
              </a:rPr>
              <a:t>Rezultat je teoretska količina miligrama utrošenih antimikrobika po kilogramu mesa (biomase). </a:t>
            </a:r>
          </a:p>
          <a:p>
            <a:pPr marL="0" indent="0">
              <a:buFontTx/>
              <a:buNone/>
            </a:pPr>
            <a:endParaRPr lang="en-GB" sz="1100" dirty="0">
              <a:latin typeface="PF Square Sans Pro" pitchFamily="2" charset="0"/>
            </a:endParaRPr>
          </a:p>
          <a:p>
            <a:pPr marL="0" indent="0">
              <a:buFontTx/>
              <a:buNone/>
            </a:pPr>
            <a:r>
              <a:rPr lang="hr-HR" sz="1100">
                <a:latin typeface="PF Square Sans Pro" pitchFamily="2" charset="0"/>
              </a:rPr>
              <a:t>U Hrvatskoj: Proizvedeno je 304 x 1000 tona = 304.000 tona mesa (2022. godine).</a:t>
            </a:r>
          </a:p>
          <a:p>
            <a:pPr marL="0" indent="0">
              <a:buFontTx/>
              <a:buNone/>
            </a:pPr>
            <a:r>
              <a:rPr lang="hr-HR" sz="1100">
                <a:latin typeface="PF Square Sans Pro" pitchFamily="2" charset="0"/>
              </a:rPr>
              <a:t>Procjenjuje se da svakom kilogramu proizvedenog mesa ima 56,2 miligrama antimikrobika. </a:t>
            </a:r>
          </a:p>
          <a:p>
            <a:pPr marL="0" indent="0">
              <a:buFontTx/>
              <a:buNone/>
            </a:pPr>
            <a:r>
              <a:rPr lang="hr-HR" sz="1100">
                <a:latin typeface="PF Square Sans Pro" pitchFamily="2" charset="0"/>
              </a:rPr>
              <a:t>Hrvatska je od 2018. do 2022. godine smanjila ukupnu količinu antimikrobika 21 %. </a:t>
            </a:r>
          </a:p>
          <a:p>
            <a:pPr marL="0" indent="0">
              <a:buFontTx/>
              <a:buNone/>
            </a:pPr>
            <a:endParaRPr lang="en-GB" sz="1100" dirty="0">
              <a:latin typeface="PF Square Sans Pro" pitchFamily="2" charset="0"/>
            </a:endParaRPr>
          </a:p>
          <a:p>
            <a:endParaRPr lang="en-GB" sz="1100" dirty="0">
              <a:latin typeface="PF Square Sans Pro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52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6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1 Varijacije među zemljama treba tumačiti s velikom pažnjom zbog velikih razlika u režimima doziranja između ovih klasa/podklasa antibiotika. </a:t>
            </a:r>
          </a:p>
          <a:p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2 Nije zabilježena prodaja ostalih kinolona za Austriju, Hrvatsku, Cipar, Češku, Estoniju, Finsku, Njemačku, Mađarsku, Island, Irsku, Latviju, Litvu, Luksemburg, Maltu, Portugal, Sloveniju, Švicarsku i Ujedinjeno Kraljevstvo. </a:t>
            </a:r>
          </a:p>
          <a:p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3 Nije zabilježena prodaja polimiksina za Dansku, Finsku, Island, Irsku, Norvešku i Ujedinjeno Kraljevstvo. </a:t>
            </a:r>
          </a:p>
          <a:p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4 Zbirni udio za 31 europsku zemlju temelji se na zbirnom mg/PCU — ukupna količina prodanih antibiotskih djelatnih tvari (mg) podijeljena s ukupnim PCU (kg).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Ova prezentacija predočit će opće podatke i brojke povezane s otpornosti, utjecaju na gospodarstvo, mjerama koje su do sada poduzete i onima koje će se poduzeti ubuduće. Objasnit ćemo što je AMR (antimikrobna rezistencija), zašto bi nas to trebalo zanimati i što možemo učiniti po tom pitanju.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5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1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r-HR" sz="1100" b="0" i="1" u="none" strike="noStrike" baseline="0">
                <a:latin typeface="PF Square Sans Pro" pitchFamily="2" charset="0"/>
              </a:rPr>
              <a:t>Izvor: </a:t>
            </a:r>
            <a:r>
              <a:rPr lang="hr-HR" sz="1100" b="0" i="0" u="none" strike="noStrike" baseline="0">
                <a:latin typeface="PF Square Sans Pro" pitchFamily="2" charset="0"/>
              </a:rPr>
              <a:t>EUSR o antimikrobnoj otpornosti zoonotskih i indikatorskih bakterija kod ljudi, životinja i u hrani za 2020/2021. EFSA Journal 2023;21(3):7867. Stranica 95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Cilj je smanjiti otpornost. </a:t>
            </a: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Trendovi se mogu identificirati pomoću uzoraka bakterija koje su između 2009. i 2021 identificirane kao otporne. Nisu sve zemlje dostavile podatke za sve godine. Iako se podaci ne prikupljaju usklađeno, moguće je uočiti pozitivan trend smanjenja.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Bilo je više opadajućih nego rastućih trendova, a što je najupečatljivije, opadanje otpornosti na tetraciklin primijećeno je u približno polovici svih skupova podataka za svinje i telad (24/43) i za perad (23/42).</a:t>
            </a: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Važno je napomenuti da su u nekoliko zemalja razine otpornosti bile stabilne na niskim razinama tijekom vremena i ne mogu se očekivati veće promjene.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Primjer 1:</a:t>
            </a:r>
          </a:p>
          <a:p>
            <a:pPr algn="l"/>
            <a:r>
              <a:rPr lang="hr-HR" sz="1100" b="1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Tovne svinje</a:t>
            </a: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Na grafikonu možete vidjeti kako je svaka od 27 država članica prijavila rezistenciju bakterije </a:t>
            </a:r>
            <a:r>
              <a:rPr lang="hr-HR" sz="1100" b="0" i="1" u="none" strike="noStrike" baseline="0">
                <a:solidFill>
                  <a:srgbClr val="000000"/>
                </a:solidFill>
                <a:latin typeface="PF Square Sans Pro" pitchFamily="2" charset="0"/>
              </a:rPr>
              <a:t>E. coli </a:t>
            </a:r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u tovnih svinja na različite antibiotike (ampicilin, cefotaksim, ciprofloksacin i tetraciklin) između 2009. i 2021. godine.</a:t>
            </a: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Opći trend je značajan pad otpornosti na tetraciklin i ampicilin. (Rezistencija na cefotaksim lagano opada, a na ciprofloksacin ostaje konstantna tijekom vremena).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PF Square Sans Pro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3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100" b="0" i="1" u="none" strike="noStrike" baseline="0">
                <a:latin typeface="PF Square Sans Pro" pitchFamily="2" charset="0"/>
              </a:rPr>
              <a:t>Izvor: </a:t>
            </a:r>
            <a:r>
              <a:rPr lang="hr-HR" sz="1100" b="0" i="0" u="none" strike="noStrike" baseline="0">
                <a:latin typeface="PF Square Sans Pro" pitchFamily="2" charset="0"/>
              </a:rPr>
              <a:t>EUSR o antimikrobnoj otpornosti zoonotskih i indikatorskih bakterija kod ljudi, životinja i u hrani za 2020/2021. EFSA Journal 2023;21(3):7867. Stranica 97.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Primjer 2: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PF Square Sans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100" b="1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Brojleri </a:t>
            </a:r>
            <a:r>
              <a:rPr lang="hr-HR" sz="1100">
                <a:latin typeface="PF Square Sans Pro" pitchFamily="2" charset="0"/>
              </a:rPr>
              <a:t>Trendovi otpornosti na odabrane antimikrobne lijekove (</a:t>
            </a:r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(ampicilin, cefotaksim, ciprofloksacin i tetraciklin), kod </a:t>
            </a:r>
            <a:r>
              <a:rPr lang="hr-HR" sz="1100">
                <a:latin typeface="PF Square Sans Pro" pitchFamily="2" charset="0"/>
              </a:rPr>
              <a:t> bakterije </a:t>
            </a:r>
            <a:r>
              <a:rPr lang="hr-HR" sz="1100" i="1">
                <a:latin typeface="PF Square Sans Pro" pitchFamily="2" charset="0"/>
              </a:rPr>
              <a:t>E. coli </a:t>
            </a:r>
            <a:r>
              <a:rPr lang="hr-HR" sz="1100">
                <a:latin typeface="PF Square Sans Pro" pitchFamily="2" charset="0"/>
              </a:rPr>
              <a:t>u brojlera, 2009-2021</a:t>
            </a: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U 30 zemalja koje su prijavile podatke o uzorcima bakterija brojlera, 68 uzoraka prijavilo je trend pada, a 20 uzoraka trend rasta. </a:t>
            </a: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- U 16 zemalja primijećeni su samo trendovi pada. Naime, u Irskoj, Italiji, Latviji, Nizozemskoj i Španjolskoj otpornost se smanjila za sva četiri antimikrobna lijeka</a:t>
            </a:r>
          </a:p>
          <a:p>
            <a:pPr algn="l"/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a u Hrvatskoj, Estoniji, Francuskoj, Litvi i Portugalu za tri antimikrobna lijeka. </a:t>
            </a:r>
          </a:p>
          <a:p>
            <a:pPr marL="285750" indent="-285750" algn="l">
              <a:buFontTx/>
              <a:buChar char="-"/>
            </a:pPr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Nasuprot tome, u tri zemlje primijećeni su samo rastući trendovi. </a:t>
            </a:r>
          </a:p>
          <a:p>
            <a:pPr marL="285750" indent="-285750" algn="l">
              <a:buFontTx/>
              <a:buChar char="-"/>
            </a:pPr>
            <a:r>
              <a:rPr lang="hr-HR" sz="1100" b="0" i="0" strike="noStrike" baseline="0">
                <a:solidFill>
                  <a:srgbClr val="000000"/>
                </a:solidFill>
                <a:latin typeface="PF Square Sans Pro" pitchFamily="2" charset="0"/>
              </a:rPr>
              <a:t>Posljednji kvadrat prikazuje sažetak skupnog trenda za sve zemlje izvjestiteljice (uključujući UK)</a:t>
            </a:r>
            <a:r>
              <a:rPr lang="hr-HR" sz="11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: </a:t>
            </a:r>
            <a:r>
              <a:rPr lang="hr-HR" sz="1100" b="0" i="0" u="sng" strike="noStrike" baseline="0">
                <a:solidFill>
                  <a:srgbClr val="000000"/>
                </a:solidFill>
                <a:latin typeface="PF Square Sans Pro" pitchFamily="2" charset="0"/>
              </a:rPr>
              <a:t>otpornost na sva četiri antimikrobna lijeka smanjila se sa statističkom značajnošću.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3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r>
              <a:rPr lang="hr-HR" sz="1100" b="0" i="1" u="none" strike="noStrike" baseline="0">
                <a:solidFill>
                  <a:srgbClr val="818385"/>
                </a:solidFill>
                <a:latin typeface="PF Square Sans Pro" pitchFamily="2" charset="0"/>
              </a:rPr>
              <a:t>„Borba protiv infekcija otpornih na lijekove na globalnoj razini: Završno izvješće i preporuke" - </a:t>
            </a:r>
            <a:r>
              <a:rPr lang="hr-HR" sz="1100" b="1" i="0" u="none" strike="noStrike" baseline="0">
                <a:solidFill>
                  <a:srgbClr val="818385"/>
                </a:solidFill>
                <a:latin typeface="PF Square Sans Pro" pitchFamily="2" charset="0"/>
              </a:rPr>
              <a:t>PREGLED ANTIMIKROBNE OTPORNOSTI</a:t>
            </a:r>
          </a:p>
          <a:p>
            <a:pPr algn="l"/>
            <a:r>
              <a:rPr lang="hr-HR" sz="1100" b="0" i="1" u="none" strike="noStrike" baseline="0">
                <a:solidFill>
                  <a:srgbClr val="818385"/>
                </a:solidFill>
                <a:latin typeface="PF Square Sans Pro" pitchFamily="2" charset="0"/>
              </a:rPr>
              <a:t>PREDSJEDA JIM O’NEILL – svibanj 2016. - https://amr-review.org/sites/default/files/160525_Final%20paper_with%20cover.pdf 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latin typeface="PF Square Sans Pro" pitchFamily="2" charset="0"/>
              </a:rPr>
              <a:t>Tijekom posljednja dva desetljeća ukupna potrošnja antibiotika kod ljudi blago je porasla u OECD-u i EU/EGP-u te znatno u zemljama G20 koje nisu članice OECD-a. </a:t>
            </a:r>
          </a:p>
          <a:p>
            <a:pPr algn="l"/>
            <a:endParaRPr lang="en-GB" sz="1100" b="0" i="0" u="none" strike="noStrike" baseline="0" dirty="0"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latin typeface="PF Square Sans Pro" pitchFamily="2" charset="0"/>
              </a:rPr>
              <a:t>Veterinarski sektor aktivno sudjeluje u razvoju i provedbi gotovo svih akcijskih planova koje su izradile zemlje OECD-a, EU/EGP-a i G20</a:t>
            </a:r>
          </a:p>
          <a:p>
            <a:pPr algn="l"/>
            <a:r>
              <a:rPr lang="hr-HR" sz="1100" b="0" i="0" u="none" strike="noStrike" baseline="0">
                <a:latin typeface="PF Square Sans Pro" pitchFamily="2" charset="0"/>
              </a:rPr>
              <a:t>Očekuje se da će poboljšane prakse rukovanja hranom i poboljšana biološka sigurnost na farmama smanjiti pojavu rezistentnih infekcija.</a:t>
            </a:r>
          </a:p>
          <a:p>
            <a:pPr algn="l"/>
            <a:r>
              <a:rPr lang="hr-HR" sz="1100" b="0" i="0" u="none" strike="noStrike" baseline="0">
                <a:latin typeface="PF Square Sans Pro" pitchFamily="2" charset="0"/>
              </a:rPr>
              <a:t>Prednosti poboljšanja biološke sigurnosti na farmama u potpunosti nadmašuju troškove implementacije.</a:t>
            </a:r>
          </a:p>
          <a:p>
            <a:pPr algn="l"/>
            <a:endParaRPr lang="en-GB" sz="1100" b="0" i="0" u="none" strike="noStrike" baseline="0" dirty="0">
              <a:latin typeface="PF Square Sans Pro" pitchFamily="2" charset="0"/>
            </a:endParaRPr>
          </a:p>
          <a:p>
            <a:pPr algn="l"/>
            <a:r>
              <a:rPr lang="hr-HR" sz="1600" b="0" i="0">
                <a:solidFill>
                  <a:srgbClr val="444444"/>
                </a:solidFill>
                <a:effectLst/>
                <a:latin typeface="PF Square Sans Pro" pitchFamily="2" charset="0"/>
              </a:rPr>
              <a:t>Prema procjenama Ujedinjenih naroda temeljenim na izvješću Jima O'Neila, do 10 milijuna smrtnih slučajeva godišnje moglo bi biti posljedica superbakterija i povezanih oblika antimikrobne rezistencije do 2050. godine. </a:t>
            </a:r>
          </a:p>
          <a:p>
            <a:pPr algn="l"/>
            <a:endParaRPr lang="en-GB" sz="1600" b="0" i="0" u="none" strike="noStrike" baseline="0" dirty="0">
              <a:solidFill>
                <a:srgbClr val="444444"/>
              </a:solidFill>
              <a:effectLst/>
              <a:latin typeface="PF Square Sans Pro" pitchFamily="2" charset="0"/>
            </a:endParaRPr>
          </a:p>
          <a:p>
            <a:pPr algn="l"/>
            <a:r>
              <a:rPr lang="hr-HR" sz="1600" b="0" i="0" u="none" strike="noStrike" baseline="0">
                <a:solidFill>
                  <a:srgbClr val="444444"/>
                </a:solidFill>
                <a:effectLst/>
                <a:latin typeface="PF Square Sans Pro" pitchFamily="2" charset="0"/>
              </a:rPr>
              <a:t>Na ovom je grafikonu</a:t>
            </a:r>
            <a:r>
              <a:rPr lang="hr-HR" sz="1600" b="0" i="0">
                <a:solidFill>
                  <a:srgbClr val="444444"/>
                </a:solidFill>
                <a:effectLst/>
                <a:latin typeface="PF Square Sans Pro" pitchFamily="2" charset="0"/>
              </a:rPr>
              <a:t> prikazan procijenjeni broj smrtnih slučajeva uzrokovanih antimikrobnom rezistencijom u usporedbi s trenutnim uobičajenim uzrocima smrti i procjenu smrtnih slučajeva u 2050. godini. </a:t>
            </a:r>
          </a:p>
          <a:p>
            <a:pPr algn="l"/>
            <a:r>
              <a:rPr lang="hr-HR" sz="1600" b="0" i="0">
                <a:solidFill>
                  <a:srgbClr val="444444"/>
                </a:solidFill>
                <a:effectLst/>
                <a:latin typeface="PF Square Sans Pro" pitchFamily="2" charset="0"/>
              </a:rPr>
              <a:t>Podaci o različitim trenutnim uzrocima smrti preuzeti su iz različitih izvora: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b="0" i="0" u="none" strike="noStrike" baseline="0">
                <a:solidFill>
                  <a:srgbClr val="3C4982"/>
                </a:solidFill>
                <a:latin typeface="PF Square Sans Pro" pitchFamily="2" charset="0"/>
              </a:rPr>
              <a:t>Dijabetes: www.whi.int/mediacentre/factsheets/fs312/en/ Rak: www.whi.int/mediacentre/factsheets/fs297/en/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b="0" i="0" u="none" strike="noStrike" baseline="0">
                <a:solidFill>
                  <a:srgbClr val="3C4982"/>
                </a:solidFill>
                <a:latin typeface="PF Square Sans Pro" pitchFamily="2" charset="0"/>
              </a:rPr>
              <a:t>Kolera: www.whi.int/mediacentre/factsheets/fs107/en/ Dijarealna bolest: www.sciencedirect.com/science/article/pii/So140673612617280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b="0" i="0" u="none" strike="noStrike" baseline="0">
                <a:solidFill>
                  <a:srgbClr val="3C4982"/>
                </a:solidFill>
                <a:latin typeface="PF Square Sans Pro" pitchFamily="2" charset="0"/>
              </a:rPr>
              <a:t>Ospice: www.sciencedirect.com/science/article/pii/So140673612617280 Nesreće u cestovnom prometu: www.whi.int/mediacentre/factsheets/fs358/en/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100" b="0" i="0" u="none" strike="noStrike" baseline="0">
                <a:solidFill>
                  <a:srgbClr val="3C4982"/>
                </a:solidFill>
                <a:latin typeface="PF Square Sans Pro" pitchFamily="2" charset="0"/>
              </a:rPr>
              <a:t>Tetanus: www.sciencedirect.com/science/article/pii/So140673612617280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PF Square Sans Pro" pitchFamily="2" charset="0"/>
            </a:endParaRP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solidFill>
                  <a:srgbClr val="3C4982"/>
                </a:solidFill>
                <a:latin typeface="PF Square Sans Pro" pitchFamily="2" charset="0"/>
              </a:rPr>
              <a:t>Prema podacima Organizacije za ekonomsku suradnju i razvoj (OECD), antimikrobna rezistencija</a:t>
            </a:r>
            <a:r>
              <a:rPr lang="hr-HR" sz="1100" b="0" i="0" u="none" strike="noStrike" baseline="0">
                <a:solidFill>
                  <a:srgbClr val="3C4982"/>
                </a:solidFill>
                <a:highlight>
                  <a:srgbClr val="FFFF00"/>
                </a:highlight>
                <a:latin typeface="PF Square Sans Pro" pitchFamily="2" charset="0"/>
              </a:rPr>
              <a:t> uzrokuje ogromne</a:t>
            </a:r>
            <a:r>
              <a:rPr lang="hr-HR" sz="1100" b="0" i="0" u="none" strike="noStrike" baseline="0">
                <a:solidFill>
                  <a:srgbClr val="3C4982"/>
                </a:solidFill>
                <a:latin typeface="PF Square Sans Pro" pitchFamily="2" charset="0"/>
              </a:rPr>
              <a:t> troškove </a:t>
            </a:r>
            <a:r>
              <a:rPr lang="hr-HR" sz="1600" b="0" i="0">
                <a:solidFill>
                  <a:srgbClr val="4D5156"/>
                </a:solidFill>
                <a:effectLst/>
                <a:latin typeface="PF Square Sans Pro" pitchFamily="2" charset="0"/>
              </a:rPr>
              <a:t>za zdravstvene sustave u Europi: </a:t>
            </a:r>
            <a:r>
              <a:rPr lang="hr-HR" sz="1600" b="0" i="0" u="none" strike="noStrike" baseline="0">
                <a:solidFill>
                  <a:srgbClr val="3C4982"/>
                </a:solidFill>
                <a:latin typeface="PF Square Sans Pro" pitchFamily="2" charset="0"/>
              </a:rPr>
              <a:t>oko 1,1 milijardu eura godišnje</a:t>
            </a:r>
            <a:r>
              <a:rPr lang="hr-HR" sz="1600" b="0" i="0">
                <a:solidFill>
                  <a:srgbClr val="4D5156"/>
                </a:solidFill>
                <a:effectLst/>
                <a:latin typeface="PF Square Sans Pro" pitchFamily="2" charset="0"/>
              </a:rPr>
              <a:t>.</a:t>
            </a:r>
          </a:p>
          <a:p>
            <a:pPr algn="l"/>
            <a:r>
              <a:rPr lang="hr-HR" sz="1100" b="0" i="0">
                <a:solidFill>
                  <a:srgbClr val="3F4A52"/>
                </a:solidFill>
                <a:effectLst/>
                <a:latin typeface="PF Square Sans Pro" pitchFamily="2" charset="0"/>
              </a:rPr>
              <a:t>Kada infekcija ne reagira na prvu liniju antimikrobnog liječenja </a:t>
            </a:r>
            <a:r>
              <a:rPr lang="hr-HR" sz="1800" b="0" i="0" u="none" strike="noStrike">
                <a:solidFill>
                  <a:srgbClr val="3F4A52"/>
                </a:solidFill>
                <a:effectLst/>
                <a:latin typeface="PF Square Sans Pro" pitchFamily="2" charset="0"/>
              </a:rPr>
              <a:t>(„Prva linija liječenja je prva preporučena opcija liječenja“),</a:t>
            </a:r>
            <a:r>
              <a:rPr lang="hr-HR" sz="1100" b="0" i="0">
                <a:solidFill>
                  <a:srgbClr val="3F4A52"/>
                </a:solidFill>
                <a:effectLst/>
                <a:latin typeface="PF Square Sans Pro" pitchFamily="2" charset="0"/>
              </a:rPr>
              <a:t>zdravstveni radnici pribjegavaju </a:t>
            </a:r>
            <a:r>
              <a:rPr lang="hr-HR" sz="1100" b="1" i="0">
                <a:solidFill>
                  <a:srgbClr val="3F4A52"/>
                </a:solidFill>
                <a:effectLst/>
                <a:latin typeface="PF Square Sans Pro" pitchFamily="2" charset="0"/>
              </a:rPr>
              <a:t>skupljim</a:t>
            </a:r>
            <a:r>
              <a:rPr lang="hr-HR" sz="1100" b="0" i="0">
                <a:solidFill>
                  <a:srgbClr val="3F4A52"/>
                </a:solidFill>
                <a:effectLst/>
                <a:latin typeface="PF Square Sans Pro" pitchFamily="2" charset="0"/>
              </a:rPr>
              <a:t> </a:t>
            </a:r>
            <a:r>
              <a:rPr lang="hr-HR" sz="1100" b="1" i="0">
                <a:solidFill>
                  <a:srgbClr val="3F4A52"/>
                </a:solidFill>
                <a:effectLst/>
                <a:latin typeface="PF Square Sans Pro" pitchFamily="2" charset="0"/>
              </a:rPr>
              <a:t>alternativnim rješenjima</a:t>
            </a:r>
            <a:r>
              <a:rPr lang="hr-HR" sz="1100" b="0" i="0">
                <a:solidFill>
                  <a:srgbClr val="3F4A52"/>
                </a:solidFill>
                <a:effectLst/>
                <a:latin typeface="PF Square Sans Pro" pitchFamily="2" charset="0"/>
              </a:rPr>
              <a:t>, kao što su lijekovi druge i treće linije (posljednje dostupne opcije liječenja). Komplikacije ili dulje trajanje bolesti ili liječenja ponekad zahtijevaju </a:t>
            </a:r>
            <a:r>
              <a:rPr lang="hr-HR" sz="1100" b="1" i="0">
                <a:solidFill>
                  <a:srgbClr val="3F4A52"/>
                </a:solidFill>
                <a:effectLst/>
                <a:latin typeface="PF Square Sans Pro" pitchFamily="2" charset="0"/>
              </a:rPr>
              <a:t>dulji boravak u bolnici</a:t>
            </a:r>
            <a:r>
              <a:rPr lang="hr-HR" sz="1100" b="0" i="0">
                <a:solidFill>
                  <a:srgbClr val="3F4A52"/>
                </a:solidFill>
                <a:effectLst/>
                <a:latin typeface="PF Square Sans Pro" pitchFamily="2" charset="0"/>
              </a:rPr>
              <a:t>, što uključuje odgovarajuće troškove.</a:t>
            </a:r>
          </a:p>
          <a:p>
            <a:pPr algn="l"/>
            <a:r>
              <a:rPr lang="hr-HR" sz="1100" b="0" i="1">
                <a:solidFill>
                  <a:srgbClr val="000000"/>
                </a:solidFill>
                <a:effectLst/>
                <a:latin typeface="PF Square Sans Pro" pitchFamily="2" charset="0"/>
              </a:rPr>
              <a:t>Izvor:</a:t>
            </a:r>
            <a:r>
              <a:rPr lang="hr-HR" sz="1100" b="0" i="0">
                <a:solidFill>
                  <a:srgbClr val="000000"/>
                </a:solidFill>
                <a:effectLst/>
                <a:latin typeface="PF Square Sans Pro" pitchFamily="2" charset="0"/>
              </a:rPr>
              <a:t> OECD (2018), </a:t>
            </a:r>
            <a:r>
              <a:rPr lang="hr-HR" sz="1100" b="0" i="1">
                <a:solidFill>
                  <a:srgbClr val="000000"/>
                </a:solidFill>
                <a:effectLst/>
                <a:latin typeface="PF Square Sans Pro" pitchFamily="2" charset="0"/>
              </a:rPr>
              <a:t>Stemming the Superbug Tide: Just A Few Dollars More</a:t>
            </a:r>
            <a:r>
              <a:rPr lang="hr-HR" sz="1100" b="0" i="0">
                <a:solidFill>
                  <a:srgbClr val="000000"/>
                </a:solidFill>
                <a:effectLst/>
                <a:latin typeface="PF Square Sans Pro" pitchFamily="2" charset="0"/>
              </a:rPr>
              <a:t>, OECD Health Policy Studies, OECD Publishing, Pariz, </a:t>
            </a:r>
            <a:r>
              <a:rPr lang="hr-HR" sz="1100" b="0" i="0">
                <a:solidFill>
                  <a:srgbClr val="000000"/>
                </a:solidFill>
                <a:effectLst/>
                <a:latin typeface="PF Square Sans Pro" pitchFamily="2" charset="0"/>
                <a:hlinkClick r:id="rId3"/>
              </a:rPr>
              <a:t>https://doi.org/10.1787/9789264307599-en</a:t>
            </a:r>
            <a:r>
              <a:rPr lang="hr-HR" sz="1100" b="0" i="0">
                <a:solidFill>
                  <a:srgbClr val="000000"/>
                </a:solidFill>
                <a:effectLst/>
                <a:latin typeface="PF Square Sans Pro" pitchFamily="2" charset="0"/>
              </a:rPr>
              <a:t>.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PF Square Sans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PF Square Sans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PF Square Sans Pro" pitchFamily="2" charset="0"/>
            </a:endParaRPr>
          </a:p>
          <a:p>
            <a:pPr algn="l"/>
            <a:endParaRPr lang="en-GB" b="0" dirty="0">
              <a:latin typeface="PF Square Sans Pro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 b="0" i="0">
                <a:solidFill>
                  <a:srgbClr val="404040"/>
                </a:solidFill>
                <a:effectLst/>
                <a:latin typeface="PF Square Sans Pro" pitchFamily="2" charset="0"/>
              </a:rPr>
              <a:t>Antimikrobna rezistencija (AMR) je sposobnost mikroorganizama da prežive ili da rastu unatoč antimikrobnom sredstvu koje obično inhibira ili ubija taj mikroorganizam.</a:t>
            </a: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 </a:t>
            </a:r>
          </a:p>
          <a:p>
            <a:pPr algn="l"/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Nastaje kao rezultat prirodne selekcije i genetske mutacije. </a:t>
            </a:r>
            <a:r>
              <a:rPr lang="hr-HR" sz="1100" b="0" i="0">
                <a:solidFill>
                  <a:srgbClr val="1F1F1F"/>
                </a:solidFill>
                <a:effectLst/>
                <a:latin typeface="PF Square Sans Pro" pitchFamily="2" charset="0"/>
              </a:rPr>
              <a:t>Otpornost na antibiotike također se javlja kada se bakterije mijenjaju kako bi se zaštitile od antibiotika. </a:t>
            </a:r>
          </a:p>
          <a:p>
            <a:pPr algn="l"/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Dodatni ljudski čimbenici također potiču razvoj otpornosti, kao na primjer: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Neodgovarajuća uporaba: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Pretjerana uporaba: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dijeljenje antibiotika s drugim osobama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korištenje antibiotika bez potrebe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korištenje antibiotika za virusne infekcije i upale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Zlouporaba: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korištenje antimikrobika kao poticatelja rasta životinja na farmama ili u akvakulturi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nedovršavanje liječenja ili uzimanje nedovoljne doze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r-HR" sz="1100">
                <a:solidFill>
                  <a:srgbClr val="404040"/>
                </a:solidFill>
                <a:latin typeface="PF Square Sans Pro" pitchFamily="2" charset="0"/>
              </a:rPr>
              <a:t>uzimanje antibiotika za pogrešne indikacije kao što su virusne infekcije i upale</a:t>
            </a:r>
          </a:p>
          <a:p>
            <a:pPr algn="l"/>
            <a:endParaRPr lang="en-GB" sz="1100" dirty="0">
              <a:solidFill>
                <a:srgbClr val="404040"/>
              </a:solidFill>
              <a:latin typeface="PF Square Sans Pro" pitchFamily="2" charset="0"/>
            </a:endParaRPr>
          </a:p>
          <a:p>
            <a:pPr algn="l"/>
            <a:r>
              <a:rPr lang="hr-HR" sz="1100" b="0" i="0" u="none" strike="noStrike" baseline="0">
                <a:latin typeface="PF Square Sans Pro" pitchFamily="2" charset="0"/>
              </a:rPr>
              <a:t>S vremenom antimikrobici postaju manje učinkoviti i u konačnici postaju neupotrebljivi u humanoj i veterinarskoj medicini.</a:t>
            </a:r>
          </a:p>
          <a:p>
            <a:r>
              <a:rPr lang="hr-HR" sz="1100" b="0" i="0">
                <a:solidFill>
                  <a:srgbClr val="1F1F1F"/>
                </a:solidFill>
                <a:effectLst/>
                <a:latin typeface="PF Square Sans Pro" pitchFamily="2" charset="0"/>
              </a:rPr>
              <a:t>Sve se bakterije šire zrakom, vodom, tlom, hranom ili putem živih prijenosnika. </a:t>
            </a:r>
          </a:p>
          <a:p>
            <a:r>
              <a:rPr lang="hr-HR" sz="1100" b="0" i="0">
                <a:solidFill>
                  <a:srgbClr val="1F1F1F"/>
                </a:solidFill>
                <a:effectLst/>
                <a:latin typeface="PF Square Sans Pro" pitchFamily="2" charset="0"/>
              </a:rPr>
              <a:t>Sljedeći slajd prikazuje različite smjerove širenja.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r-HR" sz="1100" b="0" i="0" u="none" strike="noStrike" baseline="0">
                <a:latin typeface="PF Square Sans Pro" pitchFamily="2" charset="0"/>
              </a:rPr>
              <a:t>Koncept „One Health“ (Jedno zdravlje) prepoznaje da je „zdravlje ljudi povezano sa zdravljem životinja i okoliša“, tj. da su hrana za životinje, ljudska hrana, zdravlje životinja i ljudi te onečišćenje okoliša usko povezani. </a:t>
            </a:r>
          </a:p>
          <a:p>
            <a:pPr algn="l"/>
            <a:endParaRPr lang="en-GB" sz="1100" b="0" i="0" u="none" strike="noStrike" baseline="0" dirty="0">
              <a:solidFill>
                <a:srgbClr val="404040"/>
              </a:solidFill>
              <a:effectLst/>
              <a:latin typeface="PF Square Sans Pro" pitchFamily="2" charset="0"/>
            </a:endParaRPr>
          </a:p>
          <a:p>
            <a:r>
              <a:rPr lang="hr-HR" sz="1100" b="0" i="0">
                <a:solidFill>
                  <a:srgbClr val="1C1D1E"/>
                </a:solidFill>
                <a:effectLst/>
                <a:latin typeface="PF Square Sans Pro" pitchFamily="2" charset="0"/>
              </a:rPr>
              <a:t>To odražava pristup Europske komisije 'Jedno zdravlje' u borbi protiv antimikrobne rezistencije zajedničkim rješavanjem humanog i veterinarskog sektora, koristeći holistički i koordinirani pristup</a:t>
            </a:r>
          </a:p>
          <a:p>
            <a:endParaRPr lang="en-GB" sz="1100" b="0" i="0" dirty="0">
              <a:solidFill>
                <a:srgbClr val="1C1D1E"/>
              </a:solidFill>
              <a:effectLst/>
              <a:latin typeface="PF Square Sans Pro" pitchFamily="2" charset="0"/>
            </a:endParaRPr>
          </a:p>
          <a:p>
            <a:r>
              <a:rPr lang="hr-HR" sz="1100" b="0" i="0">
                <a:solidFill>
                  <a:srgbClr val="202122"/>
                </a:solidFill>
                <a:effectLst/>
                <a:latin typeface="PF Square Sans Pro" pitchFamily="2" charset="0"/>
              </a:rPr>
              <a:t>Sve veća uporaba antibiotika zabrinjava jer se </a:t>
            </a:r>
            <a:r>
              <a:rPr lang="hr-HR" sz="1100" b="0" i="0">
                <a:solidFill>
                  <a:srgbClr val="202122"/>
                </a:solidFill>
                <a:effectLst/>
                <a:latin typeface="PF Square Sans Pro" pitchFamily="2" charset="0"/>
                <a:hlinkClick r:id="rId3" tooltip="Otpornost na antibiotik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otpornost na antibiotike</a:t>
            </a:r>
            <a:r>
              <a:rPr lang="hr-HR" sz="1100" b="0" i="0">
                <a:solidFill>
                  <a:srgbClr val="202122"/>
                </a:solidFill>
                <a:effectLst/>
                <a:latin typeface="PF Square Sans Pro" pitchFamily="2" charset="0"/>
              </a:rPr>
              <a:t> smatra ozbiljnom prijetnjom zdravlju i dobrobiti ljudi i životinja u budućnosti. Sve veća količina antibiotika ili bakterija otpornih na antibiotike u okolišu mogla bi povećati broj infekcija otpornih na lijekove u oba slučaja.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PF Square Sans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100" b="0" i="0">
                <a:solidFill>
                  <a:srgbClr val="202122"/>
                </a:solidFill>
                <a:effectLst/>
                <a:latin typeface="PF Square Sans Pro" pitchFamily="2" charset="0"/>
              </a:rPr>
              <a:t>Tekst grafikona odnosi se na potrošnju antimikrobika kod životinja koje se koriste za proizvodnju hrane. U načelu</a:t>
            </a:r>
            <a:r>
              <a:rPr lang="hr-HR" sz="1100">
                <a:solidFill>
                  <a:srgbClr val="000000"/>
                </a:solidFill>
                <a:latin typeface="PF Square Sans Pro" pitchFamily="2" charset="0"/>
              </a:rPr>
              <a:t>, međutim, nije ograničen samo na životinje koje se koriste za proizvodnju hrane, iako razgovaramo s farmerima i veterinarima za životinje koje se koriste za proizvodnju hrane. 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PF Square Sans Pro" pitchFamily="2" charset="0"/>
            </a:endParaRPr>
          </a:p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U 2020. godini više od </a:t>
            </a:r>
            <a:r>
              <a:rPr lang="hr-HR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800.000</a:t>
            </a:r>
            <a:r>
              <a:rPr lang="hr-HR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 osoba u Europi bilo je </a:t>
            </a:r>
            <a:r>
              <a:rPr lang="hr-HR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zaraženo</a:t>
            </a:r>
            <a:r>
              <a:rPr lang="hr-HR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 bakterijama otpornim na antibiotike. Bolesti koje su iz toga proizišle uključivale su upalu pluća, infekcije krvotoka i infekcije trbušne šupljine. (Izvor: ECDC Europski centar za sprečavanje i kontrolu bolesti).</a:t>
            </a:r>
          </a:p>
          <a:p>
            <a:endParaRPr lang="es-ES" sz="1100" dirty="0"/>
          </a:p>
          <a:p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Općenito, u zemljama EU/EEA, razine antimikrobne rezistencije i dalje su visoke za nekoliko praćenih kombinacija bakterijskih vrsta i antimikrobnih skupina:</a:t>
            </a:r>
          </a:p>
          <a:p>
            <a:pPr marL="171450" indent="-171450">
              <a:buFontTx/>
              <a:buChar char="-"/>
            </a:pP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otpornost na karbapeneme kod bakterija 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Escherichia coli</a:t>
            </a: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i 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Klebsiella pneumoniae </a:t>
            </a: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),</a:t>
            </a:r>
          </a:p>
          <a:p>
            <a:pPr marL="171450" indent="-171450">
              <a:buFontTx/>
              <a:buChar char="-"/>
            </a:pP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otpornost na vankomicin kod bakterije 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Enterococcus faecium</a:t>
            </a: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koja pokazuje značajan porast tijekom razdoblja od 2016. Do 2020. godine. </a:t>
            </a:r>
          </a:p>
          <a:p>
            <a:pPr marL="171450" indent="-171450">
              <a:buFontTx/>
              <a:buChar char="-"/>
            </a:pP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Visok postotak otpornosti na cefalosporine treće generacije i karbapeneme kod 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</a:p>
          <a:p>
            <a:pPr marL="171450" indent="-171450">
              <a:buFontTx/>
              <a:buChar char="-"/>
            </a:pP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visoki postoci vrsta bakterija 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Acinetobacter</a:t>
            </a: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i 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Pseudomonas aeruginosa</a:t>
            </a:r>
            <a:r>
              <a:rPr lang="hr-HR" sz="1100" b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rezistentnih na karbapeneme</a:t>
            </a:r>
          </a:p>
          <a:p>
            <a:pPr marL="0" indent="0">
              <a:buFontTx/>
              <a:buNone/>
            </a:pP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hr-HR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Izvor</a:t>
            </a: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Nadzor antimikrobne rezistencije u Europi 2022.)</a:t>
            </a:r>
          </a:p>
          <a:p>
            <a:pPr marL="0" indent="0">
              <a:buFontTx/>
              <a:buNone/>
            </a:pP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hr-HR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 nekoliko zemalja europske regije su zabrinjavajući.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7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 b="0" i="0">
                <a:solidFill>
                  <a:srgbClr val="1F1F1F"/>
                </a:solidFill>
                <a:effectLst/>
                <a:latin typeface="PF Square Sans Pro" pitchFamily="2" charset="0"/>
              </a:rPr>
              <a:t>Na temelju AMEG popisa i Uredbe 2022/1255</a:t>
            </a:r>
          </a:p>
          <a:p>
            <a:r>
              <a:rPr lang="hr-HR" sz="1100" b="0" i="0">
                <a:solidFill>
                  <a:srgbClr val="1F1F1F"/>
                </a:solidFill>
                <a:effectLst/>
                <a:latin typeface="PF Square Sans Pro" pitchFamily="2" charset="0"/>
              </a:rPr>
              <a:t>Cilj je objasniti da su mnogi antimikrobni lijekovi iste klase koje koristimo u humanim i veterinarskim lijekovima i razliku između različitih vrsta antimikrobnih lijekova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6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Iz pojednostavljenog sažetka JIACRA izvješća: https://www.ecdc.europa.eu/sites/default/files/documents/simplified-summary-antimicrobial-consumption-resistance-bacteria-2019-2021.pdf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9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1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41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1600" y="5606938"/>
            <a:ext cx="3022600" cy="79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10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43" y="311294"/>
            <a:ext cx="2223512" cy="986873"/>
          </a:xfrm>
          <a:prstGeom prst="rect">
            <a:avLst/>
          </a:prstGeom>
        </p:spPr>
      </p:pic>
      <p:sp>
        <p:nvSpPr>
          <p:cNvPr id="37" name="TextBox 36"/>
          <p:cNvSpPr txBox="1"/>
          <p:nvPr userDrawn="1"/>
        </p:nvSpPr>
        <p:spPr>
          <a:xfrm>
            <a:off x="5002092" y="825500"/>
            <a:ext cx="17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14135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3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002" y="5763684"/>
            <a:ext cx="3318405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atin typeface="PF Square Sans Pro" pitchFamily="2" charset="0"/>
                <a:hlinkClick r:id="rId15"/>
              </a:rPr>
              <a:t>www.amrfvtraining.eu</a:t>
            </a:r>
            <a:r>
              <a:rPr lang="hr-HR">
                <a:latin typeface="PF Square Sans Pro" pitchFamily="2" charset="0"/>
              </a:rPr>
              <a:t> </a:t>
            </a:r>
          </a:p>
        </p:txBody>
      </p:sp>
      <p:pic>
        <p:nvPicPr>
          <p:cNvPr id="36" name="Imagen 10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43" y="311294"/>
            <a:ext cx="2223512" cy="986873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5002092" y="825500"/>
            <a:ext cx="17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300344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0836-9774-4CDA-BE9E-0A70C8356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4442"/>
            <a:ext cx="9144000" cy="2392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18212-C721-4C32-98C7-F8CF1A010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709"/>
            <a:ext cx="9144000" cy="16588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37092-DB68-4D9D-809F-12F70F20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A01C0-1B01-498A-8EBE-A45A99D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4FD-CE7E-4E84-9E67-4973C56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2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2B8F-3F1C-41E5-8C2F-58F4817C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1D11F-ED18-4DF8-8485-85EF8CB9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CB0F1-7264-4359-8DE2-2012FF3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FEE84-6F64-42B7-B980-FB9AD1A3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9A07-0BE8-48B3-838F-C6CEBCC3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2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63655-1D4D-4438-A59D-E5B400A3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2905"/>
            <a:ext cx="10515600" cy="28580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973BF-5FA6-404F-B3AE-8BD0DBC3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7963"/>
            <a:ext cx="10515600" cy="1502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F4CE4-495C-4641-AAB5-C96982AC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51B58-C1B3-4A55-829F-235CAD9A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5650C-DD1A-48A8-BF50-0A377D4E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B0A6-83AC-4601-B071-1265CF40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3EE1D-BA75-4F82-8F90-6A8F36262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677D26-0765-4379-9A2D-992BCA14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E46F7-2599-499D-A529-D132249F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535CA-8A13-4A2C-ADB2-81C44C6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527DD-677F-4FD3-AE58-8FEDA96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61E59-B712-45ED-B038-8AADC03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802"/>
            <a:ext cx="10515600" cy="1328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F3174-B39E-4C45-A863-CED70A40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4276"/>
            <a:ext cx="5157787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79DE8-9F12-4AE2-802E-B0F6361F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9714"/>
            <a:ext cx="5157787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6BD87B-7A2E-4DEE-9AAD-00A8F2ADA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4276"/>
            <a:ext cx="5183188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787CFC-A2EE-4640-A027-AA4DE9B9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9714"/>
            <a:ext cx="5183188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5BC70-F409-4A97-8003-9A3B6D1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E8A5E-DFFE-4459-B35D-83071944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1367C9-E389-4457-8CEE-6CBFDA18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4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F9C5-4E39-4BBC-B43F-E401114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2E80D9-B771-4C85-90C8-E99797CF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153EE-EE10-4AEB-8845-496F3C67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5387B2-00E4-4ECF-AA60-5470878A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noProof="0">
                <a:solidFill>
                  <a:srgbClr val="003399"/>
                </a:solidFill>
                <a:latin typeface="PF Square Sans Pro" pitchFamily="2" charset="0"/>
              </a:rPr>
              <a:t>Praktična obuka za poljoprivrednike i veterinare: Nove mjere u borbi protiv antimikrobne rezistencije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9729" y="6163744"/>
            <a:ext cx="219884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CC77BE-E2CE-47F7-9BAB-806A9D6BA77C}"/>
              </a:ext>
            </a:extLst>
          </p:cNvPr>
          <p:cNvSpPr txBox="1"/>
          <p:nvPr userDrawn="1"/>
        </p:nvSpPr>
        <p:spPr>
          <a:xfrm>
            <a:off x="6096001" y="175895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2060"/>
                </a:solidFill>
                <a:latin typeface="PF Square Sans Pro" pitchFamily="2" charset="0"/>
              </a:rPr>
              <a:t>Uvod u cjelokupni regulatorni okvir EU koji podupire provedbu najboljih praksi u borbi protiv AMR-a. </a:t>
            </a:r>
          </a:p>
        </p:txBody>
      </p:sp>
      <p:pic>
        <p:nvPicPr>
          <p:cNvPr id="20" name="Imagen 23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6" y="140763"/>
            <a:ext cx="2149620" cy="95407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1841" y="620616"/>
            <a:ext cx="17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337785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72525-7645-463D-8ACF-2444EF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2CE3B2-4393-477D-A5B9-88123C7E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6AA1F1-B924-4E37-8539-A494344C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9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C5C8A-56A6-423D-B54C-DFD0C322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B1A7E-F9CF-40BC-8DB1-E0E001BC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F5641F-38E3-484F-BCC5-A4DF6F1E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E8ECA-34F0-4B90-8A06-40696294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42113-B3BA-4334-9127-8CF70B6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9F39F-D29B-4CA5-9186-83800A5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7EFDB-3427-4A74-ADED-1C4B5543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CF35F-426D-4B5C-82FB-D2820A89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7E6BD-94C0-4D2F-A69E-CF7F523C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BBF6-D052-4509-B6F3-02E438C2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BE0E7-1498-4FD4-BADD-513B310B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D0FA7-5415-418E-8048-484806D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823F-D057-4E70-A586-4434224A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CBEE5-58FF-402D-8158-AD50AD91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79143-6A22-428B-A57D-2E592032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FD005-BC5F-4C2F-A640-CD88D90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66FA8C-62C8-42F0-972B-9B8CA0E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4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B05C3F-61B8-4C43-BFEE-EE762DA7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801"/>
            <a:ext cx="2628900" cy="5822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8701F-ED78-4D56-A2F3-8FC2ED60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801"/>
            <a:ext cx="7734300" cy="5822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65FA4-DE0D-4843-B761-64A52708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AA0B1-38C1-4056-B5C5-5CBFD90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D9B40-BA69-4F03-B34D-3D64D989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4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6" y="108196"/>
            <a:ext cx="2223512" cy="986873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888" y="6181329"/>
            <a:ext cx="2131929" cy="56026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 userDrawn="1"/>
        </p:nvSpPr>
        <p:spPr>
          <a:xfrm>
            <a:off x="409763" y="615950"/>
            <a:ext cx="1798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888" y="6181329"/>
            <a:ext cx="2131929" cy="5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23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6" y="108196"/>
            <a:ext cx="2223512" cy="986873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409763" y="615950"/>
            <a:ext cx="1798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927347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002" y="5763684"/>
            <a:ext cx="3318405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atin typeface="PF Square Sans Pro" pitchFamily="2" charset="0"/>
                <a:hlinkClick r:id="rId15"/>
              </a:rPr>
              <a:t>www.amrfvtraining.eu</a:t>
            </a:r>
            <a:r>
              <a:rPr lang="hr-HR">
                <a:latin typeface="PF Square Sans Pro" pitchFamily="2" charset="0"/>
              </a:rPr>
              <a:t> </a:t>
            </a:r>
          </a:p>
        </p:txBody>
      </p:sp>
      <p:pic>
        <p:nvPicPr>
          <p:cNvPr id="34" name="Imagen 10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43" y="311294"/>
            <a:ext cx="2223512" cy="986873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5002092" y="825500"/>
            <a:ext cx="17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43" y="311294"/>
            <a:ext cx="2223512" cy="98687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AFA4BC5-2257-40A4-B395-98CD2A8A41B0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401" y="5817891"/>
            <a:ext cx="3034735" cy="797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 userDrawn="1"/>
        </p:nvSpPr>
        <p:spPr>
          <a:xfrm>
            <a:off x="5002092" y="825500"/>
            <a:ext cx="17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116916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6" y="140763"/>
            <a:ext cx="2149620" cy="95407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noProof="0">
                <a:solidFill>
                  <a:srgbClr val="003399"/>
                </a:solidFill>
                <a:latin typeface="PF Square Sans Pro" pitchFamily="2" charset="0"/>
              </a:rPr>
              <a:t>Praktična obuka za poljoprivrednike i veterinare: Nove mjere u borbi protiv antimikrobne rezistencije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9729" y="6163744"/>
            <a:ext cx="219884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11841" y="620616"/>
            <a:ext cx="179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solidFill>
                  <a:srgbClr val="2A7370"/>
                </a:solidFill>
                <a:latin typeface="PF Square Sans Pro" pitchFamily="2" charset="0"/>
              </a:rPr>
              <a:t>Obuka</a:t>
            </a:r>
          </a:p>
        </p:txBody>
      </p:sp>
    </p:spTree>
    <p:extLst>
      <p:ext uri="{BB962C8B-B14F-4D97-AF65-F5344CB8AC3E}">
        <p14:creationId xmlns:p14="http://schemas.microsoft.com/office/powerpoint/2010/main" val="2719373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13549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20942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E551A-BB3B-42C6-B716-1434B36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802"/>
            <a:ext cx="10515600" cy="1328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3A353-A7E1-4917-9DAA-12CDA55D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9006"/>
            <a:ext cx="10515600" cy="435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28378-5F95-4358-B601-E1466106A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6CA9-5C76-48E9-8C10-71E0AEBF100A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E6140-8899-48E2-A226-6CC09080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8122"/>
            <a:ext cx="41148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AB467-D889-4FD7-A264-8E6F4FBD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2" r:id="rId12"/>
    <p:sldLayoutId id="214748367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01" r:id="rId20"/>
    <p:sldLayoutId id="2147483702" r:id="rId21"/>
    <p:sldLayoutId id="214748370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microsoft.com/office/2018/10/relationships/comments" Target="../comments/modernComment_178_FFD31BB7.xml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report/sales-veterinary-antimicrobial-agents-31-european-countries-2022-trends-2010-2022-thirteen-esvac_e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cdc.europa.eu/sites/default/files/documents/JIACRA-III-Antimicrobial-Consumption-and-Resistance-in-Bacteria-from-Humans-and-Animal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6.png"/><Relationship Id="rId4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b="1">
                <a:latin typeface="PF Square Sans Pro" pitchFamily="2" charset="0"/>
              </a:rPr>
              <a:t>HRVATSKA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>
                <a:latin typeface="PF Square Sans Pro" pitchFamily="2" charset="0"/>
              </a:rPr>
              <a:t>16. I 17. SVIBNJA 2024.</a:t>
            </a:r>
          </a:p>
          <a:p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09BA517D-4B38-48B4-9875-E8F1B0FF7BE1}"/>
              </a:ext>
            </a:extLst>
          </p:cNvPr>
          <p:cNvSpPr/>
          <p:nvPr/>
        </p:nvSpPr>
        <p:spPr>
          <a:xfrm>
            <a:off x="685800" y="107213"/>
            <a:ext cx="11354118" cy="920217"/>
          </a:xfrm>
          <a:prstGeom prst="roundRect">
            <a:avLst>
              <a:gd name="adj" fmla="val 10"/>
            </a:avLst>
          </a:prstGeom>
          <a:solidFill>
            <a:schemeClr val="bg1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hr-HR" sz="3600" b="1" dirty="0">
                <a:solidFill>
                  <a:srgbClr val="003399"/>
                </a:solidFill>
                <a:latin typeface="PF Square Sans Pro" pitchFamily="2" charset="0"/>
              </a:rPr>
              <a:t>Cilj strategije „Od polja do stola – From farm to fork“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698EF5-5D62-4398-9DA3-FBDB8B198C09}"/>
              </a:ext>
            </a:extLst>
          </p:cNvPr>
          <p:cNvSpPr/>
          <p:nvPr/>
        </p:nvSpPr>
        <p:spPr>
          <a:xfrm>
            <a:off x="0" y="1149350"/>
            <a:ext cx="12192000" cy="57213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0" rIns="2743200" rtlCol="0" anchor="ctr"/>
          <a:lstStyle/>
          <a:p>
            <a:pPr algn="ctr"/>
            <a:r>
              <a:rPr lang="hr-HR" sz="4400" b="0" i="0" u="none" strike="noStrike" baseline="0" dirty="0">
                <a:solidFill>
                  <a:schemeClr val="bg1"/>
                </a:solidFill>
                <a:latin typeface="PF Square Sans Pro" pitchFamily="2" charset="0"/>
              </a:rPr>
              <a:t>Smanjenje ukupne prodaje antimikrobika u EU za stoku i akvakulturu za 50 % do 2030.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PF Square Sans Pro" pitchFamily="2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PF Square Sans Pro" pitchFamily="2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PF Square Sans Pr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47B70-0A9C-EB9C-B9EF-646900B31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26" y="4806950"/>
            <a:ext cx="4187492" cy="1807600"/>
          </a:xfrm>
          <a:prstGeom prst="rect">
            <a:avLst/>
          </a:prstGeom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9692640" y="5050790"/>
            <a:ext cx="109295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>
                <a:latin typeface="Tahoma" pitchFamily="34" charset="0"/>
                <a:ea typeface="Tahoma" pitchFamily="34" charset="0"/>
                <a:cs typeface="Tahoma" pitchFamily="34" charset="0"/>
              </a:rPr>
              <a:t>84,8 mg / PCU 2022.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7970520" y="6259096"/>
            <a:ext cx="10296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>
                <a:latin typeface="Tahoma" pitchFamily="34" charset="0"/>
                <a:ea typeface="Tahoma" pitchFamily="34" charset="0"/>
                <a:cs typeface="Tahoma" pitchFamily="34" charset="0"/>
              </a:rPr>
              <a:t>118,3 mg / PCU 2018.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0949023" y="6259096"/>
            <a:ext cx="10296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>
                <a:latin typeface="Tahoma" pitchFamily="34" charset="0"/>
                <a:ea typeface="Tahoma" pitchFamily="34" charset="0"/>
                <a:cs typeface="Tahoma" pitchFamily="34" charset="0"/>
              </a:rPr>
              <a:t>59,2 mg / PCU 2030.</a:t>
            </a:r>
          </a:p>
        </p:txBody>
      </p:sp>
    </p:spTree>
    <p:extLst>
      <p:ext uri="{BB962C8B-B14F-4D97-AF65-F5344CB8AC3E}">
        <p14:creationId xmlns:p14="http://schemas.microsoft.com/office/powerpoint/2010/main" val="69128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B5130B7-D8ED-4017-9F60-7FBF9075B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709" y="158750"/>
            <a:ext cx="8354291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latin typeface="PF Square Sans Pro" pitchFamily="2" charset="0"/>
              </a:rPr>
              <a:t>Europska agencija za lijekove (EMA) - Trinaesto godišnje izvješće Europskog nadzora nad potrošnjom
</a:t>
            </a:r>
            <a:br>
              <a:rPr lang="hr-HR" sz="1800" dirty="0">
                <a:latin typeface="PF Square Sans Pro" pitchFamily="2" charset="0"/>
              </a:rPr>
            </a:br>
            <a:r>
              <a:rPr lang="hr-HR" sz="1800" dirty="0">
                <a:latin typeface="PF Square Sans Pro" pitchFamily="2" charset="0"/>
              </a:rPr>
              <a:t>antimikrobnih sredstava u veterini(</a:t>
            </a:r>
            <a:r>
              <a:rPr lang="hr-HR" sz="1800" b="1" dirty="0">
                <a:latin typeface="PF Square Sans Pro" pitchFamily="2" charset="0"/>
              </a:rPr>
              <a:t>E</a:t>
            </a:r>
            <a:r>
              <a:rPr lang="hr-HR" sz="1800" dirty="0">
                <a:latin typeface="PF Square Sans Pro" pitchFamily="2" charset="0"/>
              </a:rPr>
              <a:t>uropean </a:t>
            </a:r>
            <a:r>
              <a:rPr lang="hr-HR" sz="1800" b="1" dirty="0">
                <a:latin typeface="PF Square Sans Pro" pitchFamily="2" charset="0"/>
              </a:rPr>
              <a:t>S</a:t>
            </a:r>
            <a:r>
              <a:rPr lang="hr-HR" sz="1800" dirty="0">
                <a:latin typeface="PF Square Sans Pro" pitchFamily="2" charset="0"/>
              </a:rPr>
              <a:t>urveillance of </a:t>
            </a:r>
            <a:r>
              <a:rPr lang="hr-HR" sz="1800" b="1" dirty="0">
                <a:latin typeface="PF Square Sans Pro" pitchFamily="2" charset="0"/>
              </a:rPr>
              <a:t>V</a:t>
            </a:r>
            <a:r>
              <a:rPr lang="hr-HR" sz="1800" dirty="0">
                <a:latin typeface="PF Square Sans Pro" pitchFamily="2" charset="0"/>
              </a:rPr>
              <a:t>eterinary </a:t>
            </a:r>
            <a:r>
              <a:rPr lang="hr-HR" sz="1800" b="1" dirty="0">
                <a:latin typeface="PF Square Sans Pro" pitchFamily="2" charset="0"/>
              </a:rPr>
              <a:t>A</a:t>
            </a:r>
            <a:r>
              <a:rPr lang="hr-HR" sz="1800" dirty="0">
                <a:latin typeface="PF Square Sans Pro" pitchFamily="2" charset="0"/>
              </a:rPr>
              <a:t>ntimicrobial </a:t>
            </a:r>
            <a:r>
              <a:rPr lang="hr-HR" sz="1800" b="1" dirty="0">
                <a:latin typeface="PF Square Sans Pro" pitchFamily="2" charset="0"/>
              </a:rPr>
              <a:t>C</a:t>
            </a:r>
            <a:r>
              <a:rPr lang="hr-HR" sz="1800" dirty="0">
                <a:latin typeface="PF Square Sans Pro" pitchFamily="2" charset="0"/>
              </a:rPr>
              <a:t>onsumption) – ESVAC izvješće 2022.</a:t>
            </a:r>
          </a:p>
          <a:p>
            <a:pPr marL="0" indent="0">
              <a:buNone/>
            </a:pPr>
            <a:endParaRPr lang="en-GB" kern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4631BD-C001-49E5-B1C0-955A06012441}"/>
              </a:ext>
            </a:extLst>
          </p:cNvPr>
          <p:cNvSpPr txBox="1"/>
          <p:nvPr/>
        </p:nvSpPr>
        <p:spPr>
          <a:xfrm>
            <a:off x="5105400" y="920750"/>
            <a:ext cx="6543776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PF Square Sans Pro" pitchFamily="2" charset="0"/>
              </a:rPr>
              <a:t>ESVAC = European Surveillance of Veterinary Antimicrobial Consumption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A510F-D74C-7C0F-3772-7C579BEB3E89}"/>
              </a:ext>
            </a:extLst>
          </p:cNvPr>
          <p:cNvSpPr txBox="1"/>
          <p:nvPr/>
        </p:nvSpPr>
        <p:spPr>
          <a:xfrm>
            <a:off x="5538889" y="1951057"/>
            <a:ext cx="6100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PF Square Sans Pro" pitchFamily="2" charset="0"/>
            </a:endParaRPr>
          </a:p>
          <a:p>
            <a:r>
              <a:rPr lang="hr-HR" sz="2400" dirty="0">
                <a:latin typeface="PF Square Sans Pro" pitchFamily="2" charset="0"/>
              </a:rPr>
              <a:t>- Ukupna prodaja veterinarskih antibiotika u 2022. godini za 31 zemlju</a:t>
            </a:r>
            <a:br>
              <a:rPr lang="hr-HR" sz="2400" dirty="0">
                <a:latin typeface="PF Square Sans Pro" pitchFamily="2" charset="0"/>
              </a:rPr>
            </a:br>
            <a:endParaRPr lang="hr-HR" sz="2400" dirty="0">
              <a:latin typeface="PF Square Sans Pro" pitchFamily="2" charset="0"/>
            </a:endParaRPr>
          </a:p>
          <a:p>
            <a:r>
              <a:rPr lang="hr-HR" sz="2400" dirty="0">
                <a:latin typeface="PF Square Sans Pro" pitchFamily="2" charset="0"/>
              </a:rPr>
              <a:t>- Trendovi od 2011. do 2022. godine u 25 zemalja sudionica ESVAC-a: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PF Square Sans Pro" pitchFamily="2" charset="0"/>
              </a:rPr>
              <a:t>- 53,0 % ukupne prodaje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PF Square Sans Pro" pitchFamily="2" charset="0"/>
              </a:rPr>
              <a:t>- 49,0 % prodaje cefalosporina 3. i 4. generacije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PF Square Sans Pro" pitchFamily="2" charset="0"/>
              </a:rPr>
              <a:t>- 44,0 % prodaje svih kinolona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PF Square Sans Pro" pitchFamily="2" charset="0"/>
              </a:rPr>
              <a:t>- 81,0 % prodaje polimiksina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A1C6613E-8F60-4FBC-942B-2D543FE3E53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21690"/>
            <a:ext cx="4345200" cy="601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1590675" y="1694180"/>
            <a:ext cx="2207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>
                <a:solidFill>
                  <a:srgbClr val="0F46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EUROPSKA AGENCIJA ZA LIJEKOVE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705087" y="1847443"/>
            <a:ext cx="197825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628650" algn="l"/>
                <a:tab pos="1398588" algn="l"/>
              </a:tabLst>
            </a:pPr>
            <a:r>
              <a:rPr lang="hr-HR" sz="70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ZNANOST LIJEKOVI ZDRAVLJE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807426" y="2905760"/>
            <a:ext cx="3963264" cy="811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hr-HR" sz="1850" b="1">
                <a:solidFill>
                  <a:srgbClr val="0F46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Prodaja veterinarskih antimikrobnih sredstava u 31 europskoj zemlji u 2022. godini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799058" y="3878912"/>
            <a:ext cx="2835626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hr-HR" sz="1000" dirty="0">
                <a:solidFill>
                  <a:srgbClr val="0F46A0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Trendovi od 2010. do 2022. godine</a:t>
            </a: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807426" y="4075430"/>
            <a:ext cx="2088174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hr-HR" sz="1000" dirty="0">
                <a:solidFill>
                  <a:srgbClr val="0F46A0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Trinaesto izvješće ESVAC-a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3634684" y="4093038"/>
            <a:ext cx="1002144" cy="875374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>
                <a:gd name="adj" fmla="val 20604543"/>
              </a:avLst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hr-HR" sz="650" b="1">
                <a:solidFill>
                  <a:srgbClr val="0F46A0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SURADNJE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3799296" y="4578350"/>
            <a:ext cx="319314" cy="87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hr-HR" sz="600" b="1">
                <a:solidFill>
                  <a:srgbClr val="0F46A0"/>
                </a:solidFill>
                <a:latin typeface="Verdana" pitchFamily="34" charset="0"/>
                <a:ea typeface="Verdana" pitchFamily="34" charset="0"/>
                <a:cs typeface="Tahoma" pitchFamily="34" charset="0"/>
              </a:rPr>
              <a:t>Godine</a:t>
            </a:r>
          </a:p>
        </p:txBody>
      </p:sp>
    </p:spTree>
    <p:extLst>
      <p:ext uri="{BB962C8B-B14F-4D97-AF65-F5344CB8AC3E}">
        <p14:creationId xmlns:p14="http://schemas.microsoft.com/office/powerpoint/2010/main" val="376570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5">
            <a:extLst>
              <a:ext uri="{FF2B5EF4-FFF2-40B4-BE49-F238E27FC236}">
                <a16:creationId xmlns:a16="http://schemas.microsoft.com/office/drawing/2014/main" id="{FA7F78ED-CDB6-44F6-A041-001235AAB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84" y="1337524"/>
            <a:ext cx="7769545" cy="5533176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7A4201-8AA6-A250-A578-E785FB6D6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928" y="267325"/>
            <a:ext cx="109728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4000" b="1" dirty="0">
                <a:latin typeface="PF Square Sans Pro" pitchFamily="2" charset="0"/>
                <a:cs typeface="+mn-cs"/>
              </a:rPr>
              <a:t>U 2022. godini postignuto je nešto više od polovice cilja smanjenja</a:t>
            </a:r>
          </a:p>
        </p:txBody>
      </p:sp>
      <p:sp>
        <p:nvSpPr>
          <p:cNvPr id="7" name="Rectángulo redondeado 13">
            <a:extLst>
              <a:ext uri="{FF2B5EF4-FFF2-40B4-BE49-F238E27FC236}">
                <a16:creationId xmlns:a16="http://schemas.microsoft.com/office/drawing/2014/main" id="{D8076120-9DAB-477A-884D-068AEEECE108}"/>
              </a:ext>
            </a:extLst>
          </p:cNvPr>
          <p:cNvSpPr/>
          <p:nvPr/>
        </p:nvSpPr>
        <p:spPr>
          <a:xfrm>
            <a:off x="586926" y="2498770"/>
            <a:ext cx="2504626" cy="1873159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hr-HR" sz="3600" b="1">
                <a:solidFill>
                  <a:schemeClr val="bg1"/>
                </a:solidFill>
                <a:latin typeface="PF Square Sans Pro" pitchFamily="2" charset="0"/>
              </a:rPr>
              <a:t>Promjene u prosječnoj ukupnoj prodaji</a:t>
            </a:r>
          </a:p>
        </p:txBody>
      </p:sp>
      <p:pic>
        <p:nvPicPr>
          <p:cNvPr id="10" name="Gráfico 9" descr="Flecha: curva ligera con relleno sólido">
            <a:extLst>
              <a:ext uri="{FF2B5EF4-FFF2-40B4-BE49-F238E27FC236}">
                <a16:creationId xmlns:a16="http://schemas.microsoft.com/office/drawing/2014/main" id="{23FA7A3F-E347-4895-9C9D-1F5BF39ED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192096">
            <a:off x="6872350" y="3755295"/>
            <a:ext cx="1263099" cy="1002207"/>
          </a:xfrm>
          <a:prstGeom prst="rect">
            <a:avLst/>
          </a:prstGeom>
        </p:spPr>
      </p:pic>
      <p:pic>
        <p:nvPicPr>
          <p:cNvPr id="12" name="Gráfico 11" descr="Cinta de premiación">
            <a:extLst>
              <a:ext uri="{FF2B5EF4-FFF2-40B4-BE49-F238E27FC236}">
                <a16:creationId xmlns:a16="http://schemas.microsoft.com/office/drawing/2014/main" id="{72FE7FBD-83B6-40A5-A33D-87821B4189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6200" y="4445201"/>
            <a:ext cx="1119725" cy="1119725"/>
          </a:xfrm>
          <a:prstGeom prst="rect">
            <a:avLst/>
          </a:prstGeom>
        </p:spPr>
      </p:pic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D6CAC05F-9F34-4F5B-A379-552DA8DDFB51}"/>
              </a:ext>
            </a:extLst>
          </p:cNvPr>
          <p:cNvSpPr txBox="1">
            <a:spLocks/>
          </p:cNvSpPr>
          <p:nvPr/>
        </p:nvSpPr>
        <p:spPr>
          <a:xfrm>
            <a:off x="7605485" y="3913498"/>
            <a:ext cx="1919515" cy="817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6000" b="1">
                <a:latin typeface="PF Square Sans Pro" pitchFamily="2" charset="0"/>
                <a:cs typeface="+mn-cs"/>
              </a:rPr>
              <a:t>53 %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3F3E35-C225-4C9C-8A96-03DF72B48998}"/>
              </a:ext>
            </a:extLst>
          </p:cNvPr>
          <p:cNvSpPr txBox="1"/>
          <p:nvPr/>
        </p:nvSpPr>
        <p:spPr>
          <a:xfrm>
            <a:off x="8763000" y="1728718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PF Square Sans Pro" pitchFamily="2" charset="0"/>
              </a:rPr>
              <a:t>Trend tijekom godina pokazuje smanjenje uporabe antimikrobnih lijekova</a:t>
            </a:r>
          </a:p>
          <a:p>
            <a:r>
              <a:rPr lang="hr-HR" sz="800" dirty="0">
                <a:latin typeface="PF Square Sans Pro" pitchFamily="2" charset="0"/>
              </a:rPr>
              <a:t>Izračunava se mjerenjem količine antimikrobnih lijekova korištenih po kilogramu mesa proizvedenog tijekom godina</a:t>
            </a:r>
          </a:p>
        </p:txBody>
      </p:sp>
      <p:pic>
        <p:nvPicPr>
          <p:cNvPr id="11" name="Gráfico 9" descr="Flecha: curva ligera con relleno sólido">
            <a:extLst>
              <a:ext uri="{FF2B5EF4-FFF2-40B4-BE49-F238E27FC236}">
                <a16:creationId xmlns:a16="http://schemas.microsoft.com/office/drawing/2014/main" id="{23FA7A3F-E347-4895-9C9D-1F5BF39ED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192096">
            <a:off x="6872350" y="3755295"/>
            <a:ext cx="1263099" cy="1002207"/>
          </a:xfrm>
          <a:prstGeom prst="rect">
            <a:avLst/>
          </a:prstGeom>
        </p:spPr>
      </p:pic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D6CAC05F-9F34-4F5B-A379-552DA8DDFB51}"/>
              </a:ext>
            </a:extLst>
          </p:cNvPr>
          <p:cNvSpPr txBox="1">
            <a:spLocks/>
          </p:cNvSpPr>
          <p:nvPr/>
        </p:nvSpPr>
        <p:spPr>
          <a:xfrm>
            <a:off x="7605485" y="3913498"/>
            <a:ext cx="1919515" cy="817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6000" b="1">
                <a:latin typeface="PF Square Sans Pro" pitchFamily="2" charset="0"/>
                <a:cs typeface="+mn-cs"/>
              </a:rPr>
              <a:t>53 %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7073" y="1360626"/>
            <a:ext cx="21717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hr-HR" sz="1400" b="1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mg po kg procijenjene biomase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9920" y="1687830"/>
            <a:ext cx="3090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6303" y="2793186"/>
            <a:ext cx="3090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150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4680" y="3878508"/>
            <a:ext cx="3090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4955109"/>
            <a:ext cx="3090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5000" y="6071870"/>
            <a:ext cx="3090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6290958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9716" y="6290958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6950" y="6299136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8348" y="6296084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99010" y="6293032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29672" y="6289980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2016.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08241" y="6286928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2017.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25420" y="6283876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2018.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79736" y="6288508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2019.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34052" y="6293140"/>
            <a:ext cx="373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4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2020.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67534" y="6703486"/>
            <a:ext cx="125054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hr-HR" sz="1050" b="1">
                <a:solidFill>
                  <a:srgbClr val="234770"/>
                </a:solidFill>
                <a:latin typeface="+mn-lt"/>
                <a:ea typeface="Tahoma" pitchFamily="34" charset="0"/>
                <a:cs typeface="Tahoma" pitchFamily="34" charset="0"/>
              </a:rPr>
              <a:t>Izvor: </a:t>
            </a:r>
            <a:r>
              <a:rPr lang="hr-HR" sz="950">
                <a:solidFill>
                  <a:srgbClr val="234770"/>
                </a:solidFill>
                <a:latin typeface="+mn-lt"/>
                <a:ea typeface="Tahoma" pitchFamily="34" charset="0"/>
                <a:cs typeface="Tahoma" pitchFamily="34" charset="0"/>
              </a:rPr>
              <a:t>EMA (2021.)</a:t>
            </a:r>
          </a:p>
        </p:txBody>
      </p:sp>
    </p:spTree>
    <p:extLst>
      <p:ext uri="{BB962C8B-B14F-4D97-AF65-F5344CB8AC3E}">
        <p14:creationId xmlns:p14="http://schemas.microsoft.com/office/powerpoint/2010/main" val="42920252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hr-HR" sz="2800">
                <a:latin typeface="PF Square Sans Pro" pitchFamily="2" charset="0"/>
              </a:rPr>
              <a:t>Opća pravila</a:t>
            </a:r>
          </a:p>
          <a:p>
            <a:endParaRPr lang="en-GB" kern="0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149350"/>
            <a:ext cx="12213771" cy="99060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Od 2024. godine države članice EU moraju prijaviti godišnje podatke o obujmu</a:t>
            </a:r>
            <a:r>
              <a:rPr kumimoji="0" lang="hr-HR" sz="2000" b="1" i="0" u="sng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prodaje i primjene</a:t>
            </a:r>
            <a:r>
              <a:rPr kumimoji="0" lang="hr-HR" sz="2000" b="1" i="0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hr-HR" sz="20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antimikrobnih sredstava u životinja za prethodnu godinu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3" y="1377950"/>
            <a:ext cx="12213773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2870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B188"/>
              </a:buClr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Prikupljanje podataka o prodaji i uporabi antimikrobnih sredstava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C2C-8858-0539-CBB6-1F105750917E}"/>
              </a:ext>
            </a:extLst>
          </p:cNvPr>
          <p:cNvSpPr txBox="1"/>
          <p:nvPr/>
        </p:nvSpPr>
        <p:spPr>
          <a:xfrm>
            <a:off x="601752" y="2197596"/>
            <a:ext cx="73620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Zemlje EU moraju početi prikupljati podatke o korištenju kod: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goveda, svinja, peradi → od 2023. godine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svih ostalih životinja koje se koriste za proizvodnju hrane → od 2026. godine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pasa, mačaka i krznaša → od 2029. godine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EMA će objaviti prvo izvješće 31. ožujka 2025., a zatim do 31. prosinca za prethodnu godinu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Podaci će biti detaljizirani s relevantnim životinjskim vrstama, kategorijama ili stadijima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CEAF6-AC4D-ED70-6F26-2B586BB8704C}"/>
              </a:ext>
            </a:extLst>
          </p:cNvPr>
          <p:cNvSpPr txBox="1"/>
          <p:nvPr/>
        </p:nvSpPr>
        <p:spPr>
          <a:xfrm>
            <a:off x="8091377" y="2197596"/>
            <a:ext cx="3997842" cy="3970318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sp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Podaci se moraju prikupiti za </a:t>
            </a:r>
          </a:p>
          <a:p>
            <a:pPr lvl="5">
              <a:buFont typeface="+mj-lt"/>
              <a:buAutoNum type="arabicPeriod"/>
              <a:tabLst>
                <a:tab pos="228600" algn="l"/>
              </a:tabLst>
              <a:defRPr/>
            </a:pPr>
            <a:r>
              <a:rPr kumimoji="0" lang="hr-HR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	Antidijaroici, crijevni protuupalni i antiinfektivni agensi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2. Ginekološki antiinfektivi i antiseptici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3. Antiinfektivi i antiseptici za intrauterinu primjenu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4. Antibakterijski lijekovi za sustavnu primjenu</a:t>
            </a:r>
            <a:b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</a:br>
            <a: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5. Antibakterijski lijekovi za intramamarnu primjenu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6. Antiprotozoici (s antibakterijskim učinkom)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7. Antifungalni lijekovi za intramamarnu primjenu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8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52D02-2806-30B3-D7D7-A901D4494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908300"/>
            <a:ext cx="8008947" cy="113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>
                <a:latin typeface="PF Square Sans Pro" pitchFamily="2" charset="0"/>
              </a:rPr>
              <a:t>BROJEVI PREMA DRŽAVAMA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999E-1A7A-3088-2341-B8665CB1B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175" y="2143698"/>
            <a:ext cx="300591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5">
            <a:extLst>
              <a:ext uri="{FF2B5EF4-FFF2-40B4-BE49-F238E27FC236}">
                <a16:creationId xmlns:a16="http://schemas.microsoft.com/office/drawing/2014/main" id="{78ED92BE-5D18-4CF5-B033-A13F53600C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7" y="539750"/>
            <a:ext cx="4950266" cy="60902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7581900" y="926971"/>
            <a:ext cx="4419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2C7470"/>
                </a:solidFill>
                <a:latin typeface="PF Square Sans Pro" pitchFamily="2" charset="0"/>
              </a:rPr>
              <a:t>U Europi je 2020. od posljedica AMR-a svakoga dana umrlo stotinu osoba. </a:t>
            </a:r>
          </a:p>
          <a:p>
            <a:pPr algn="ctr"/>
            <a:endParaRPr lang="en-GB" sz="3600" b="1" dirty="0">
              <a:solidFill>
                <a:srgbClr val="2C7470"/>
              </a:solidFill>
              <a:latin typeface="PF Square Sans Pro" pitchFamily="2" charset="0"/>
            </a:endParaRPr>
          </a:p>
          <a:p>
            <a:pPr algn="ctr"/>
            <a:r>
              <a:rPr lang="hr-HR" sz="3600" b="1" dirty="0">
                <a:solidFill>
                  <a:srgbClr val="2C7470"/>
                </a:solidFill>
                <a:latin typeface="PF Square Sans Pro" pitchFamily="2" charset="0"/>
              </a:rPr>
              <a:t>U EU je u 2020. godini od posljedica AMR-a umrlo 2.100 ljudi.</a:t>
            </a:r>
          </a:p>
          <a:p>
            <a:pPr algn="ctr"/>
            <a:endParaRPr lang="en-US" sz="4000" b="1" dirty="0">
              <a:solidFill>
                <a:srgbClr val="2C7470"/>
              </a:solidFill>
              <a:latin typeface="PF Square Sans Pro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829309-3EA5-4011-B406-88B2D853DCCF}"/>
              </a:ext>
            </a:extLst>
          </p:cNvPr>
          <p:cNvSpPr txBox="1"/>
          <p:nvPr/>
        </p:nvSpPr>
        <p:spPr>
          <a:xfrm>
            <a:off x="914400" y="64184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2C7470"/>
                </a:solidFill>
                <a:latin typeface="PF Square Sans Pro" pitchFamily="2" charset="0"/>
              </a:rPr>
              <a:t>Procjena opterećenja infekcija bakterijama otpornim na antibiotike prikazanih kao pripisivi smrtni slučajevi </a:t>
            </a:r>
            <a:r>
              <a:rPr lang="hr-HR" sz="1400" b="1" dirty="0">
                <a:solidFill>
                  <a:srgbClr val="2C7470"/>
                </a:solidFill>
                <a:latin typeface="PF Square Sans Pro" pitchFamily="2" charset="0"/>
              </a:rPr>
              <a:t>na 100.000 stanovnika po zemlji</a:t>
            </a:r>
            <a:r>
              <a:rPr lang="hr-HR" sz="1400" dirty="0">
                <a:solidFill>
                  <a:srgbClr val="2C7470"/>
                </a:solidFill>
                <a:latin typeface="PF Square Sans Pro" pitchFamily="2" charset="0"/>
              </a:rPr>
              <a:t>, EU/EGP, 2020.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9534B5C-C314-45AD-A386-265AF300F129}"/>
              </a:ext>
            </a:extLst>
          </p:cNvPr>
          <p:cNvSpPr txBox="1"/>
          <p:nvPr/>
        </p:nvSpPr>
        <p:spPr>
          <a:xfrm>
            <a:off x="6613525" y="6532146"/>
            <a:ext cx="5426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b="1" i="0" u="none" strike="noStrike">
                <a:solidFill>
                  <a:srgbClr val="2C7470"/>
                </a:solidFill>
                <a:latin typeface="PF Square Sans Pro" pitchFamily="2" charset="0"/>
              </a:rPr>
              <a:t>Procjena zdravstvenog opterećenja infekcija bakterijama otpornim na antibiotike u EU/EGP-u, 2016.-2020. TEHNIČKO </a:t>
            </a:r>
            <a:r>
              <a:rPr lang="hr-HR" sz="800" b="0" i="0" u="none" strike="noStrike">
                <a:solidFill>
                  <a:srgbClr val="2C7470"/>
                </a:solidFill>
                <a:latin typeface="PF Square Sans Pro" pitchFamily="2" charset="0"/>
              </a:rPr>
              <a:t>IZVJEŠĆE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64C2E3-D2D2-4ED8-9673-9545DC916ECB}"/>
              </a:ext>
            </a:extLst>
          </p:cNvPr>
          <p:cNvSpPr txBox="1"/>
          <p:nvPr/>
        </p:nvSpPr>
        <p:spPr>
          <a:xfrm>
            <a:off x="2831592" y="2507677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FF0000"/>
                </a:solidFill>
                <a:latin typeface="PF Square Sans Pro" pitchFamily="2" charset="0"/>
              </a:rPr>
              <a:t>Hrvatska</a:t>
            </a:r>
          </a:p>
          <a:p>
            <a:r>
              <a:rPr lang="hr-HR" sz="3200" b="1">
                <a:solidFill>
                  <a:srgbClr val="FF0000"/>
                </a:solidFill>
                <a:latin typeface="PF Square Sans Pro" pitchFamily="2" charset="0"/>
              </a:rPr>
              <a:t>284 smrtna slučaja u 2020. godini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15FBFAA-B3B0-47F2-8DE8-F309B748FFD5}"/>
              </a:ext>
            </a:extLst>
          </p:cNvPr>
          <p:cNvCxnSpPr>
            <a:cxnSpLocks/>
          </p:cNvCxnSpPr>
          <p:nvPr/>
        </p:nvCxnSpPr>
        <p:spPr>
          <a:xfrm>
            <a:off x="2971800" y="2745063"/>
            <a:ext cx="472440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B6D917DD-FCB3-42D2-B9C5-C9C3DD62D836}"/>
              </a:ext>
            </a:extLst>
          </p:cNvPr>
          <p:cNvSpPr/>
          <p:nvPr/>
        </p:nvSpPr>
        <p:spPr>
          <a:xfrm>
            <a:off x="2667000" y="2531504"/>
            <a:ext cx="266700" cy="343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34F94A-F780-4909-B296-AF5AD6B6C0D2}"/>
              </a:ext>
            </a:extLst>
          </p:cNvPr>
          <p:cNvSpPr txBox="1"/>
          <p:nvPr/>
        </p:nvSpPr>
        <p:spPr>
          <a:xfrm>
            <a:off x="1066800" y="6630041"/>
            <a:ext cx="518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/>
              <a:t>Stanovništvo Malte 2020. godine 515.000 (7 x 5,15 = 36 umrlih)</a:t>
            </a:r>
          </a:p>
        </p:txBody>
      </p:sp>
      <p:pic>
        <p:nvPicPr>
          <p:cNvPr id="13" name="Imagen 18">
            <a:extLst>
              <a:ext uri="{FF2B5EF4-FFF2-40B4-BE49-F238E27FC236}">
                <a16:creationId xmlns:a16="http://schemas.microsoft.com/office/drawing/2014/main" id="{9537FDBB-7EFF-45A2-93FF-14AB0E97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78" y="4654550"/>
            <a:ext cx="4820670" cy="11367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26778" y="4770990"/>
            <a:ext cx="2469171" cy="10119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/>
            <a:r>
              <a:rPr lang="hr-HR" sz="600" i="1">
                <a:solidFill>
                  <a:schemeClr val="tx1"/>
                </a:solidFill>
                <a:latin typeface="Arial"/>
              </a:rPr>
              <a:t>E</a:t>
            </a:r>
            <a:r>
              <a:rPr lang="hr-HR" sz="600">
                <a:solidFill>
                  <a:schemeClr val="tx1"/>
                </a:solidFill>
                <a:latin typeface="Arial"/>
              </a:rPr>
              <a:t>. </a:t>
            </a:r>
            <a:r>
              <a:rPr lang="hr-HR" sz="600" i="1">
                <a:solidFill>
                  <a:schemeClr val="tx1"/>
                </a:solidFill>
                <a:latin typeface="Arial"/>
              </a:rPr>
              <a:t>faecalis / E. faecium</a:t>
            </a:r>
            <a:r>
              <a:rPr lang="hr-HR" sz="600">
                <a:solidFill>
                  <a:schemeClr val="tx1"/>
                </a:solidFill>
                <a:latin typeface="Arial"/>
              </a:rPr>
              <a:t> otporna na vankomicin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>
                <a:solidFill>
                  <a:schemeClr val="tx1"/>
                </a:solidFill>
                <a:latin typeface="Arial"/>
              </a:rPr>
              <a:t>S. aureus</a:t>
            </a:r>
            <a:r>
              <a:rPr lang="hr-HR" sz="600">
                <a:solidFill>
                  <a:schemeClr val="tx1"/>
                </a:solidFill>
                <a:latin typeface="Arial"/>
              </a:rPr>
              <a:t> otporna na meticilin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>
                <a:solidFill>
                  <a:schemeClr val="tx1"/>
                </a:solidFill>
                <a:latin typeface="Arial"/>
              </a:rPr>
              <a:t>S.</a:t>
            </a:r>
            <a:r>
              <a:rPr lang="hr-HR" sz="600">
                <a:solidFill>
                  <a:schemeClr val="tx1"/>
                </a:solidFill>
                <a:latin typeface="Arial"/>
              </a:rPr>
              <a:t> </a:t>
            </a:r>
            <a:r>
              <a:rPr lang="hr-HR" sz="600" i="1">
                <a:solidFill>
                  <a:schemeClr val="tx1"/>
                </a:solidFill>
                <a:latin typeface="Arial"/>
              </a:rPr>
              <a:t>pneumoniae</a:t>
            </a:r>
            <a:r>
              <a:rPr lang="hr-HR" sz="600">
                <a:solidFill>
                  <a:schemeClr val="tx1"/>
                </a:solidFill>
                <a:latin typeface="Arial"/>
              </a:rPr>
              <a:t> otporna na ne-divlji tip penicilina i na makrolide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>
                <a:solidFill>
                  <a:schemeClr val="tx1"/>
                </a:solidFill>
                <a:latin typeface="Arial"/>
              </a:rPr>
              <a:t>S.</a:t>
            </a:r>
            <a:r>
              <a:rPr lang="hr-HR" sz="600">
                <a:solidFill>
                  <a:schemeClr val="tx1"/>
                </a:solidFill>
                <a:latin typeface="Arial"/>
              </a:rPr>
              <a:t> </a:t>
            </a:r>
            <a:r>
              <a:rPr lang="hr-HR" sz="600" i="1">
                <a:solidFill>
                  <a:schemeClr val="tx1"/>
                </a:solidFill>
                <a:latin typeface="Arial"/>
              </a:rPr>
              <a:t>pneumoniae</a:t>
            </a:r>
            <a:r>
              <a:rPr lang="hr-HR" sz="600">
                <a:solidFill>
                  <a:schemeClr val="tx1"/>
                </a:solidFill>
                <a:latin typeface="Arial"/>
              </a:rPr>
              <a:t> otporna na ne-divlji tip penicilina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>
                <a:solidFill>
                  <a:schemeClr val="tx1"/>
                </a:solidFill>
                <a:latin typeface="Arial"/>
              </a:rPr>
              <a:t>P. aeruginosa</a:t>
            </a:r>
            <a:r>
              <a:rPr lang="hr-HR" sz="600">
                <a:solidFill>
                  <a:schemeClr val="tx1"/>
                </a:solidFill>
                <a:latin typeface="Arial"/>
              </a:rPr>
              <a:t> otporna na više lijekova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>
                <a:solidFill>
                  <a:schemeClr val="tx1"/>
                </a:solidFill>
                <a:latin typeface="Arial"/>
              </a:rPr>
              <a:t>P. aeruginosa</a:t>
            </a:r>
            <a:r>
              <a:rPr lang="hr-HR" sz="600">
                <a:solidFill>
                  <a:schemeClr val="tx1"/>
                </a:solidFill>
                <a:latin typeface="Arial"/>
              </a:rPr>
              <a:t> otporna na karbapeneme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8274" y="4769394"/>
            <a:ext cx="2346525" cy="9845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/>
            <a:r>
              <a:rPr lang="hr-HR" sz="600" i="1" dirty="0">
                <a:solidFill>
                  <a:schemeClr val="tx1"/>
                </a:solidFill>
                <a:latin typeface="Arial"/>
              </a:rPr>
              <a:t>K. pneumoniae</a:t>
            </a:r>
            <a:r>
              <a:rPr lang="hr-HR" sz="600" dirty="0">
                <a:solidFill>
                  <a:schemeClr val="tx1"/>
                </a:solidFill>
                <a:latin typeface="Arial"/>
              </a:rPr>
              <a:t> otporna na karbapeneme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 dirty="0">
                <a:solidFill>
                  <a:schemeClr val="tx1"/>
                </a:solidFill>
                <a:latin typeface="Arial"/>
              </a:rPr>
              <a:t>K. pneumoniae</a:t>
            </a:r>
            <a:r>
              <a:rPr lang="hr-HR" sz="600" dirty="0">
                <a:solidFill>
                  <a:schemeClr val="tx1"/>
                </a:solidFill>
                <a:latin typeface="Arial"/>
              </a:rPr>
              <a:t> otporna na cefalosporine treće generacije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 dirty="0">
                <a:solidFill>
                  <a:schemeClr val="tx1"/>
                </a:solidFill>
                <a:latin typeface="Arial"/>
              </a:rPr>
              <a:t>E.</a:t>
            </a:r>
            <a:r>
              <a:rPr lang="hr-HR" sz="600" dirty="0">
                <a:solidFill>
                  <a:schemeClr val="tx1"/>
                </a:solidFill>
                <a:latin typeface="Arial"/>
              </a:rPr>
              <a:t> </a:t>
            </a:r>
            <a:r>
              <a:rPr lang="hr-HR" sz="600" i="1" dirty="0">
                <a:solidFill>
                  <a:schemeClr val="tx1"/>
                </a:solidFill>
                <a:latin typeface="Arial"/>
              </a:rPr>
              <a:t>coli</a:t>
            </a:r>
            <a:r>
              <a:rPr lang="hr-HR" sz="600" dirty="0">
                <a:solidFill>
                  <a:schemeClr val="tx1"/>
                </a:solidFill>
                <a:latin typeface="Arial"/>
              </a:rPr>
              <a:t> otporna na karbapeneme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 dirty="0">
                <a:solidFill>
                  <a:schemeClr val="tx1"/>
                </a:solidFill>
                <a:latin typeface="Arial"/>
              </a:rPr>
              <a:t>E coli</a:t>
            </a:r>
            <a:r>
              <a:rPr lang="hr-HR" sz="600" dirty="0">
                <a:solidFill>
                  <a:schemeClr val="tx1"/>
                </a:solidFill>
                <a:latin typeface="Arial"/>
              </a:rPr>
              <a:t> otporna na cefalosporine treće generacije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 dirty="0">
                <a:solidFill>
                  <a:schemeClr val="tx1"/>
                </a:solidFill>
                <a:latin typeface="Arial"/>
              </a:rPr>
              <a:t>Acinetobacter </a:t>
            </a:r>
            <a:r>
              <a:rPr lang="hr-HR" sz="600" dirty="0">
                <a:solidFill>
                  <a:schemeClr val="tx1"/>
                </a:solidFill>
                <a:latin typeface="Arial"/>
              </a:rPr>
              <a:t>spp. otporna na aminoglikozide i fluorokinolone</a:t>
            </a:r>
          </a:p>
          <a:p>
            <a:pPr indent="0" algn="l">
              <a:spcBef>
                <a:spcPts val="500"/>
              </a:spcBef>
              <a:spcAft>
                <a:spcPts val="100"/>
              </a:spcAft>
            </a:pPr>
            <a:r>
              <a:rPr lang="hr-HR" sz="600" i="1" dirty="0">
                <a:solidFill>
                  <a:schemeClr val="tx1"/>
                </a:solidFill>
                <a:latin typeface="Arial"/>
              </a:rPr>
              <a:t>Acinetobacter</a:t>
            </a:r>
            <a:r>
              <a:rPr lang="hr-HR" sz="600" dirty="0">
                <a:solidFill>
                  <a:schemeClr val="tx1"/>
                </a:solidFill>
                <a:latin typeface="Arial"/>
              </a:rPr>
              <a:t> spp. otporna na karbapeneme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2940" y="657207"/>
            <a:ext cx="505968" cy="567537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215900" algn="r"/>
            <a:r>
              <a:rPr lang="hr-HR" sz="650">
                <a:solidFill>
                  <a:schemeClr val="tx1"/>
                </a:solidFill>
                <a:latin typeface="Arial"/>
              </a:rPr>
              <a:t>Grčka</a:t>
            </a:r>
          </a:p>
          <a:p>
            <a:pPr indent="342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Italija</a:t>
            </a:r>
          </a:p>
          <a:p>
            <a:pPr indent="1524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Rumunjska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Cipar</a:t>
            </a:r>
          </a:p>
          <a:p>
            <a:pPr indent="1778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Portugal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Poljska</a:t>
            </a:r>
          </a:p>
          <a:p>
            <a:pPr indent="1524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Litva</a:t>
            </a:r>
          </a:p>
          <a:p>
            <a:pPr indent="2667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Malta</a:t>
            </a:r>
          </a:p>
          <a:p>
            <a:pPr indent="1778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Slovačka</a:t>
            </a:r>
          </a:p>
          <a:p>
            <a:pPr indent="1524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Njemačka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Hrvatska</a:t>
            </a:r>
          </a:p>
          <a:p>
            <a:pPr indent="1778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Mađarska</a:t>
            </a:r>
          </a:p>
          <a:p>
            <a:pPr indent="1778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Belgija</a:t>
            </a:r>
          </a:p>
          <a:p>
            <a:pPr indent="2667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Latvija</a:t>
            </a:r>
          </a:p>
          <a:p>
            <a:pPr indent="1778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Češka</a:t>
            </a:r>
          </a:p>
          <a:p>
            <a:pPr indent="1524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Slovenija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Francuska</a:t>
            </a:r>
          </a:p>
          <a:p>
            <a:pPr indent="1778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Bugarska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Irska</a:t>
            </a:r>
          </a:p>
          <a:p>
            <a:pPr indent="2667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Španjolska</a:t>
            </a:r>
          </a:p>
          <a:p>
            <a:pPr indent="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Luksemburg</a:t>
            </a:r>
          </a:p>
          <a:p>
            <a:pPr indent="1778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Švedska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Island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Austrija</a:t>
            </a:r>
          </a:p>
          <a:p>
            <a:pPr indent="1524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Danska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Finska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Estonija</a:t>
            </a:r>
          </a:p>
          <a:p>
            <a:pPr indent="21590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Norveška</a:t>
            </a:r>
          </a:p>
          <a:p>
            <a:pPr indent="0" algn="r">
              <a:lnSpc>
                <a:spcPct val="98000"/>
              </a:lnSpc>
              <a:spcBef>
                <a:spcPts val="700"/>
              </a:spcBef>
              <a:spcAft>
                <a:spcPts val="100"/>
              </a:spcAft>
            </a:pPr>
            <a:r>
              <a:rPr lang="hr-HR" sz="650">
                <a:solidFill>
                  <a:schemeClr val="tx1"/>
                </a:solidFill>
                <a:latin typeface="Arial"/>
              </a:rPr>
              <a:t>Nizozemska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038" y="6492240"/>
            <a:ext cx="1926336" cy="1371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hr-HR" sz="750">
                <a:solidFill>
                  <a:schemeClr val="tx1"/>
                </a:solidFill>
                <a:latin typeface="Arial"/>
              </a:rPr>
              <a:t>Pripisivi smrtni slučajevi na 100 000 stanovnika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86542" y="6397918"/>
            <a:ext cx="4680858" cy="1613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>
              <a:tabLst>
                <a:tab pos="1001713" algn="l"/>
                <a:tab pos="1989138" algn="l"/>
                <a:tab pos="2982913" algn="l"/>
                <a:tab pos="2989263" algn="l"/>
                <a:tab pos="4013200" algn="l"/>
              </a:tabLst>
            </a:pPr>
            <a:r>
              <a:rPr lang="hr-HR" sz="700">
                <a:solidFill>
                  <a:schemeClr val="tx1"/>
                </a:solidFill>
                <a:latin typeface="Arial"/>
              </a:rPr>
              <a:t>0	5	10	15	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88732" y="661940"/>
            <a:ext cx="130427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5227" y="858085"/>
            <a:ext cx="130427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80643" y="1060488"/>
            <a:ext cx="130427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4773" y="1247321"/>
            <a:ext cx="130427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71446" y="1448668"/>
            <a:ext cx="130427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2385" y="1646465"/>
            <a:ext cx="130427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0803" y="1846034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90803" y="2056493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90701" y="2245178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90700" y="2448380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90598" y="2644322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5314" y="2833007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95727" y="3033058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5727" y="3243517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5625" y="3432202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95624" y="3635404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95522" y="3831346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88029" y="4022613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88029" y="4233072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87927" y="4421757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87926" y="4624959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8457" y="4820901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88457" y="5031360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88355" y="5220045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88354" y="5423247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95615" y="5611926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95614" y="5815128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88885" y="6010054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88884" y="6205999"/>
            <a:ext cx="1077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70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7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n 5">
            <a:extLst>
              <a:ext uri="{FF2B5EF4-FFF2-40B4-BE49-F238E27FC236}">
                <a16:creationId xmlns:a16="http://schemas.microsoft.com/office/drawing/2014/main" id="{CC8BDB69-5292-44FF-8461-8076DDFC8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49" y="-18560"/>
            <a:ext cx="3181349" cy="2889250"/>
          </a:xfrm>
          <a:prstGeom prst="rect">
            <a:avLst/>
          </a:prstGeom>
          <a:solidFill>
            <a:srgbClr val="FCFDFE"/>
          </a:solidFill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570B54A0-1704-4C62-8AA0-AF891358C1E5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" y="3041422"/>
            <a:ext cx="5495544" cy="25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7136CD9-4BBB-437B-9739-8A290ADB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7562" y="3232318"/>
            <a:ext cx="5867400" cy="35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A48AFC2-F9FE-4DD9-8931-B92D8054B102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2" y="5728970"/>
            <a:ext cx="606247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D0AC8D15-721E-4D27-9E5C-F8BCDA2E4ABB}"/>
              </a:ext>
            </a:extLst>
          </p:cNvPr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963" y="55118"/>
            <a:ext cx="4724400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4">
            <a:extLst>
              <a:ext uri="{FF2B5EF4-FFF2-40B4-BE49-F238E27FC236}">
                <a16:creationId xmlns:a16="http://schemas.microsoft.com/office/drawing/2014/main" id="{897C392D-56B6-4309-956F-9B0563575F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34" y="2903326"/>
            <a:ext cx="2287887" cy="382326"/>
          </a:xfrm>
          <a:prstGeom prst="rect">
            <a:avLst/>
          </a:prstGeom>
        </p:spPr>
      </p:pic>
      <p:sp>
        <p:nvSpPr>
          <p:cNvPr id="2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791213" y="36201"/>
            <a:ext cx="2409268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10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Proizvodnja u akvakulturi</a:t>
            </a:r>
          </a:p>
          <a:p>
            <a:pPr algn="l">
              <a:lnSpc>
                <a:spcPct val="85000"/>
              </a:lnSpc>
            </a:pPr>
            <a:r>
              <a:rPr lang="hr-HR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(tona žive vage, 2021.)</a:t>
            </a:r>
          </a:p>
        </p:txBody>
      </p:sp>
      <p:sp>
        <p:nvSpPr>
          <p:cNvPr id="2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02716" y="498475"/>
            <a:ext cx="5441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1.500.000</a:t>
            </a:r>
          </a:p>
        </p:txBody>
      </p:sp>
      <p:sp>
        <p:nvSpPr>
          <p:cNvPr id="2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03912" y="796925"/>
            <a:ext cx="5441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1.250.000</a:t>
            </a:r>
          </a:p>
        </p:txBody>
      </p:sp>
      <p:sp>
        <p:nvSpPr>
          <p:cNvPr id="2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02716" y="1098871"/>
            <a:ext cx="5441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1.000.000</a:t>
            </a:r>
          </a:p>
        </p:txBody>
      </p:sp>
      <p:sp>
        <p:nvSpPr>
          <p:cNvPr id="3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03912" y="1397000"/>
            <a:ext cx="5441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750.000</a:t>
            </a:r>
          </a:p>
        </p:txBody>
      </p:sp>
      <p:sp>
        <p:nvSpPr>
          <p:cNvPr id="3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07087" y="1698625"/>
            <a:ext cx="5441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500.000</a:t>
            </a:r>
          </a:p>
        </p:txBody>
      </p:sp>
      <p:sp>
        <p:nvSpPr>
          <p:cNvPr id="3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10262" y="2003425"/>
            <a:ext cx="5441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250.000</a:t>
            </a:r>
          </a:p>
        </p:txBody>
      </p:sp>
      <p:sp>
        <p:nvSpPr>
          <p:cNvPr id="3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05891" y="2301875"/>
            <a:ext cx="5441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4272426" y="2442712"/>
            <a:ext cx="354716" cy="91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 (</a:t>
            </a:r>
            <a:r>
              <a:rPr lang="hr-HR" sz="7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4568800" y="2451110"/>
            <a:ext cx="354716" cy="91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Španjolska</a:t>
            </a:r>
          </a:p>
        </p:txBody>
      </p:sp>
      <p:sp>
        <p:nvSpPr>
          <p:cNvPr id="3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4706783" y="2460635"/>
            <a:ext cx="354716" cy="91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Francuska</a:t>
            </a:r>
          </a:p>
        </p:txBody>
      </p:sp>
      <p:sp>
        <p:nvSpPr>
          <p:cNvPr id="3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4868708" y="2428885"/>
            <a:ext cx="354716" cy="91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Italija</a:t>
            </a:r>
          </a:p>
        </p:txBody>
      </p:sp>
      <p:sp>
        <p:nvSpPr>
          <p:cNvPr id="3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4995708" y="2463810"/>
            <a:ext cx="354716" cy="91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Grčka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5045857" y="2499050"/>
            <a:ext cx="497512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Nizozemska</a:t>
            </a:r>
          </a:p>
        </p:txBody>
      </p:sp>
      <p:sp>
        <p:nvSpPr>
          <p:cNvPr id="4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5300282" y="2471602"/>
            <a:ext cx="324331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Poljska</a:t>
            </a:r>
          </a:p>
        </p:txBody>
      </p:sp>
      <p:sp>
        <p:nvSpPr>
          <p:cNvPr id="4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5454670" y="2467145"/>
            <a:ext cx="324331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Irska</a:t>
            </a:r>
          </a:p>
        </p:txBody>
      </p:sp>
      <p:sp>
        <p:nvSpPr>
          <p:cNvPr id="4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5548754" y="2486609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Danska</a:t>
            </a:r>
          </a:p>
        </p:txBody>
      </p:sp>
      <p:sp>
        <p:nvSpPr>
          <p:cNvPr id="4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5683406" y="2500270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Njemačka</a:t>
            </a:r>
          </a:p>
        </p:txBody>
      </p:sp>
      <p:sp>
        <p:nvSpPr>
          <p:cNvPr id="4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5855388" y="2468520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Hrvatska</a:t>
            </a:r>
          </a:p>
        </p:txBody>
      </p:sp>
      <p:sp>
        <p:nvSpPr>
          <p:cNvPr id="4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5994436" y="2478045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Češka</a:t>
            </a: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6146956" y="2478338"/>
            <a:ext cx="388863" cy="98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Mađarska</a:t>
            </a:r>
          </a:p>
        </p:txBody>
      </p:sp>
      <p:sp>
        <p:nvSpPr>
          <p:cNvPr id="4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6285355" y="2487570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Portugal</a:t>
            </a:r>
          </a:p>
        </p:txBody>
      </p:sp>
      <p:sp>
        <p:nvSpPr>
          <p:cNvPr id="4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6454568" y="2445249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Malta</a:t>
            </a:r>
          </a:p>
        </p:txBody>
      </p:sp>
      <p:sp>
        <p:nvSpPr>
          <p:cNvPr id="4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6581931" y="2480895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Švedska</a:t>
            </a:r>
          </a:p>
        </p:txBody>
      </p:sp>
      <p:sp>
        <p:nvSpPr>
          <p:cNvPr id="5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6733679" y="2466132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Finska</a:t>
            </a:r>
          </a:p>
        </p:txBody>
      </p:sp>
      <p:sp>
        <p:nvSpPr>
          <p:cNvPr id="5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6718344" y="2588475"/>
            <a:ext cx="52627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Rumunjska</a:t>
            </a:r>
            <a:r>
              <a:rPr lang="hr-HR" sz="65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5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7026431" y="2478045"/>
            <a:ext cx="388863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Bugarska</a:t>
            </a:r>
          </a:p>
        </p:txBody>
      </p:sp>
      <p:sp>
        <p:nvSpPr>
          <p:cNvPr id="5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7198323" y="2464389"/>
            <a:ext cx="366327" cy="94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Cipar</a:t>
            </a:r>
          </a:p>
        </p:txBody>
      </p:sp>
      <p:sp>
        <p:nvSpPr>
          <p:cNvPr id="5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7344324" y="2464603"/>
            <a:ext cx="366327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Austrija</a:t>
            </a:r>
          </a:p>
        </p:txBody>
      </p:sp>
      <p:sp>
        <p:nvSpPr>
          <p:cNvPr id="5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7454136" y="2498001"/>
            <a:ext cx="396680" cy="100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Litva</a:t>
            </a:r>
          </a:p>
        </p:txBody>
      </p:sp>
      <p:sp>
        <p:nvSpPr>
          <p:cNvPr id="5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7605156" y="2484523"/>
            <a:ext cx="396680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Slovačka</a:t>
            </a:r>
          </a:p>
        </p:txBody>
      </p:sp>
      <p:sp>
        <p:nvSpPr>
          <p:cNvPr id="5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7743975" y="2488229"/>
            <a:ext cx="396680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Slovenija</a:t>
            </a:r>
          </a:p>
        </p:txBody>
      </p:sp>
      <p:sp>
        <p:nvSpPr>
          <p:cNvPr id="5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7927044" y="2457888"/>
            <a:ext cx="396680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Latvija</a:t>
            </a:r>
          </a:p>
        </p:txBody>
      </p:sp>
      <p:sp>
        <p:nvSpPr>
          <p:cNvPr id="5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8061099" y="2468646"/>
            <a:ext cx="396680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Estonija</a:t>
            </a:r>
          </a:p>
        </p:txBody>
      </p:sp>
      <p:sp>
        <p:nvSpPr>
          <p:cNvPr id="6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 rot="18526931">
            <a:off x="8196412" y="2485321"/>
            <a:ext cx="396680" cy="8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Belgija</a:t>
            </a:r>
          </a:p>
        </p:txBody>
      </p:sp>
      <p:sp>
        <p:nvSpPr>
          <p:cNvPr id="6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047158" y="36201"/>
            <a:ext cx="924189" cy="113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8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Jedinice vrsta</a:t>
            </a:r>
          </a:p>
        </p:txBody>
      </p:sp>
      <p:sp>
        <p:nvSpPr>
          <p:cNvPr id="6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071362" y="31127"/>
            <a:ext cx="457200" cy="1111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8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</a:t>
            </a:r>
          </a:p>
        </p:txBody>
      </p:sp>
      <p:sp>
        <p:nvSpPr>
          <p:cNvPr id="6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98005" y="35579"/>
            <a:ext cx="521564" cy="1111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85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Hrvatska</a:t>
            </a:r>
          </a:p>
        </p:txBody>
      </p:sp>
      <p:sp>
        <p:nvSpPr>
          <p:cNvPr id="6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472401" y="32309"/>
            <a:ext cx="697636" cy="1177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Hrvatska</a:t>
            </a:r>
          </a:p>
        </p:txBody>
      </p:sp>
      <p:sp>
        <p:nvSpPr>
          <p:cNvPr id="6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944362" y="288925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55.388.030</a:t>
            </a:r>
          </a:p>
        </p:txBody>
      </p:sp>
      <p:sp>
        <p:nvSpPr>
          <p:cNvPr id="6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947537" y="625475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33.934.820</a:t>
            </a:r>
          </a:p>
        </p:txBody>
      </p:sp>
      <p:sp>
        <p:nvSpPr>
          <p:cNvPr id="6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947537" y="959171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6.381.870</a:t>
            </a:r>
          </a:p>
        </p:txBody>
      </p:sp>
      <p:sp>
        <p:nvSpPr>
          <p:cNvPr id="6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947537" y="1301750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1.161.550</a:t>
            </a:r>
          </a:p>
        </p:txBody>
      </p:sp>
      <p:sp>
        <p:nvSpPr>
          <p:cNvPr id="7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941187" y="1635446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16.433.600</a:t>
            </a:r>
          </a:p>
        </p:txBody>
      </p:sp>
      <p:sp>
        <p:nvSpPr>
          <p:cNvPr id="7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059233" y="1974850"/>
            <a:ext cx="4560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51.100</a:t>
            </a:r>
          </a:p>
        </p:txBody>
      </p:sp>
      <p:sp>
        <p:nvSpPr>
          <p:cNvPr id="7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995302" y="2314575"/>
            <a:ext cx="5966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1.070.165</a:t>
            </a:r>
          </a:p>
        </p:txBody>
      </p:sp>
      <p:sp>
        <p:nvSpPr>
          <p:cNvPr id="7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09537" y="279400"/>
            <a:ext cx="6858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294.900</a:t>
            </a:r>
          </a:p>
        </p:txBody>
      </p:sp>
      <p:sp>
        <p:nvSpPr>
          <p:cNvPr id="7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12712" y="615320"/>
            <a:ext cx="6858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251.220</a:t>
            </a:r>
          </a:p>
        </p:txBody>
      </p:sp>
      <p:sp>
        <p:nvSpPr>
          <p:cNvPr id="7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09537" y="952500"/>
            <a:ext cx="6858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78.040</a:t>
            </a:r>
          </a:p>
        </p:txBody>
      </p:sp>
      <p:sp>
        <p:nvSpPr>
          <p:cNvPr id="7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09537" y="1295079"/>
            <a:ext cx="6858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8.810</a:t>
            </a:r>
          </a:p>
        </p:txBody>
      </p:sp>
      <p:sp>
        <p:nvSpPr>
          <p:cNvPr id="7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03187" y="1628775"/>
            <a:ext cx="6858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119.750</a:t>
            </a:r>
          </a:p>
        </p:txBody>
      </p:sp>
      <p:sp>
        <p:nvSpPr>
          <p:cNvPr id="7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821233" y="1968179"/>
            <a:ext cx="456059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</a:t>
            </a:r>
          </a:p>
        </p:txBody>
      </p:sp>
      <p:sp>
        <p:nvSpPr>
          <p:cNvPr id="7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57302" y="2307904"/>
            <a:ext cx="596621" cy="111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21.771</a:t>
            </a:r>
          </a:p>
        </p:txBody>
      </p:sp>
      <p:sp>
        <p:nvSpPr>
          <p:cNvPr id="8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474712" y="278284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0.532 %</a:t>
            </a:r>
          </a:p>
        </p:txBody>
      </p:sp>
      <p:sp>
        <p:nvSpPr>
          <p:cNvPr id="8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471537" y="619125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0,740 %</a:t>
            </a:r>
          </a:p>
        </p:txBody>
      </p:sp>
      <p:sp>
        <p:nvSpPr>
          <p:cNvPr id="8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471537" y="957734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1,223 %</a:t>
            </a:r>
          </a:p>
        </p:txBody>
      </p:sp>
      <p:sp>
        <p:nvSpPr>
          <p:cNvPr id="8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468362" y="1301750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0,758 %</a:t>
            </a:r>
          </a:p>
        </p:txBody>
      </p:sp>
      <p:sp>
        <p:nvSpPr>
          <p:cNvPr id="8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474712" y="1628775"/>
            <a:ext cx="6858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0,729 %</a:t>
            </a:r>
          </a:p>
        </p:txBody>
      </p:sp>
      <p:sp>
        <p:nvSpPr>
          <p:cNvPr id="8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586408" y="1974850"/>
            <a:ext cx="4560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0,352 %</a:t>
            </a:r>
          </a:p>
        </p:txBody>
      </p:sp>
      <p:sp>
        <p:nvSpPr>
          <p:cNvPr id="8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519302" y="2320925"/>
            <a:ext cx="596621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2,034 %</a:t>
            </a:r>
          </a:p>
        </p:txBody>
      </p:sp>
      <p:sp>
        <p:nvSpPr>
          <p:cNvPr id="8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0766826" y="2663431"/>
            <a:ext cx="596621" cy="111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r-HR" sz="8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5.830</a:t>
            </a:r>
          </a:p>
        </p:txBody>
      </p:sp>
      <p:sp>
        <p:nvSpPr>
          <p:cNvPr id="8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109337" y="2966951"/>
            <a:ext cx="1295400" cy="98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2"/>
              </a:rPr>
              <a:t>* Podaci o akvakulturnoj proizvodnji u tonama</a:t>
            </a:r>
          </a:p>
        </p:txBody>
      </p:sp>
      <p:sp>
        <p:nvSpPr>
          <p:cNvPr id="8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099379" y="3086421"/>
            <a:ext cx="2368983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  <a:tabLst>
                <a:tab pos="114300" algn="l"/>
              </a:tabLst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2"/>
              </a:rPr>
              <a:t>** 2016. Nema podataka za 2020. godinu, niti kumulativnih podataka</a:t>
            </a:r>
          </a:p>
        </p:txBody>
      </p:sp>
      <p:sp>
        <p:nvSpPr>
          <p:cNvPr id="9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-25717" y="3034071"/>
            <a:ext cx="2409268" cy="3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10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Stočne populacije</a:t>
            </a:r>
          </a:p>
          <a:p>
            <a:pPr algn="l">
              <a:lnSpc>
                <a:spcPct val="85000"/>
              </a:lnSpc>
            </a:pPr>
            <a:r>
              <a:rPr lang="hr-HR" sz="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(milijuna grla, 2022.)</a:t>
            </a:r>
          </a:p>
        </p:txBody>
      </p:sp>
      <p:sp>
        <p:nvSpPr>
          <p:cNvPr id="9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464730" y="3413320"/>
            <a:ext cx="551314" cy="2181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Španjolska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Francuska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Njemačka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Italija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Rumunjska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Poljska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Nizozemska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Grčka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Belgija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Portugal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Austrija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Mađarska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Švedska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Bugarska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Hrvatska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Finska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Litva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Slovačka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Cipar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Slovenija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Latvija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Estonija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Luksemburg</a:t>
            </a:r>
          </a:p>
          <a:p>
            <a:pPr algn="r">
              <a:lnSpc>
                <a:spcPct val="75000"/>
              </a:lnSpc>
            </a:pPr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Malta</a:t>
            </a:r>
          </a:p>
        </p:txBody>
      </p:sp>
      <p:sp>
        <p:nvSpPr>
          <p:cNvPr id="9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179619" y="5788156"/>
            <a:ext cx="89941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9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1756504" y="5788156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9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2337616" y="5788156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9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2918883" y="5788156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518162" y="5788156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9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4119927" y="5788156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9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4713447" y="5788156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9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5296251" y="5792984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0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5886224" y="5792984"/>
            <a:ext cx="12997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0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2095676" y="6032500"/>
            <a:ext cx="753115" cy="106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Goveda</a:t>
            </a:r>
          </a:p>
        </p:txBody>
      </p:sp>
      <p:sp>
        <p:nvSpPr>
          <p:cNvPr id="10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2983868" y="6029456"/>
            <a:ext cx="305694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Svinje</a:t>
            </a:r>
          </a:p>
        </p:txBody>
      </p:sp>
      <p:sp>
        <p:nvSpPr>
          <p:cNvPr id="10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346830" y="6026150"/>
            <a:ext cx="39554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Ovce</a:t>
            </a:r>
          </a:p>
        </p:txBody>
      </p:sp>
      <p:sp>
        <p:nvSpPr>
          <p:cNvPr id="10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825038" y="6026150"/>
            <a:ext cx="391624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Koze</a:t>
            </a:r>
          </a:p>
        </p:txBody>
      </p:sp>
      <p:sp>
        <p:nvSpPr>
          <p:cNvPr id="10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53948" y="6276657"/>
            <a:ext cx="49419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Napomena: uključuje procjene i preliminarne podatke.</a:t>
            </a:r>
          </a:p>
          <a:p>
            <a:pPr algn="l"/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Ova oznaka ne dovodi u pitanje stajališta o statusu i u skladu je s Rezolucijom Vijeća sigurnosti UN-a 124 i mišljenjem Međunarodnog suda pravde o deklaraciji o neovisnosti Kosova.</a:t>
            </a:r>
          </a:p>
          <a:p>
            <a:pPr algn="l">
              <a:spcBef>
                <a:spcPts val="200"/>
              </a:spcBef>
            </a:pPr>
            <a:r>
              <a:rPr lang="hr-HR" sz="75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Izvor:</a:t>
            </a: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Eurostat (mrežni podatkovni kodovi: apro_mt_lscatl, apro_mt_lspig, apro_mt_lssheep, apro_mt_lsgoat)</a:t>
            </a:r>
          </a:p>
        </p:txBody>
      </p:sp>
      <p:sp>
        <p:nvSpPr>
          <p:cNvPr id="106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6314702" y="3240347"/>
            <a:ext cx="2409268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10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Stočna populacija</a:t>
            </a:r>
          </a:p>
          <a:p>
            <a:pPr algn="l">
              <a:lnSpc>
                <a:spcPct val="85000"/>
              </a:lnSpc>
            </a:pPr>
            <a:r>
              <a:rPr lang="hr-HR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(% ukupnih grla stoke, 2020.)</a:t>
            </a:r>
          </a:p>
        </p:txBody>
      </p:sp>
      <p:sp>
        <p:nvSpPr>
          <p:cNvPr id="107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6128014" y="3602039"/>
            <a:ext cx="551314" cy="2369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7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0 %</a:t>
            </a:r>
          </a:p>
          <a:p>
            <a:pPr algn="r"/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6434363" y="6635750"/>
            <a:ext cx="2203488" cy="1154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75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Izvor: </a:t>
            </a: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Eurostat (mrežni podatkovni kod: et_lsk_main)</a:t>
            </a:r>
          </a:p>
        </p:txBody>
      </p:sp>
      <p:sp>
        <p:nvSpPr>
          <p:cNvPr id="10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8767273" y="6378706"/>
            <a:ext cx="305694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Svinje</a:t>
            </a:r>
          </a:p>
        </p:txBody>
      </p:sp>
      <p:sp>
        <p:nvSpPr>
          <p:cNvPr id="110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130235" y="6375400"/>
            <a:ext cx="39554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Ovce</a:t>
            </a:r>
          </a:p>
        </p:txBody>
      </p:sp>
      <p:sp>
        <p:nvSpPr>
          <p:cNvPr id="11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552251" y="6380163"/>
            <a:ext cx="290511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Koze</a:t>
            </a:r>
          </a:p>
        </p:txBody>
      </p:sp>
      <p:sp>
        <p:nvSpPr>
          <p:cNvPr id="112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9971347" y="6383469"/>
            <a:ext cx="395286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Perad</a:t>
            </a:r>
          </a:p>
        </p:txBody>
      </p:sp>
      <p:sp>
        <p:nvSpPr>
          <p:cNvPr id="113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8351209" y="6383469"/>
            <a:ext cx="305694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Goveda</a:t>
            </a:r>
          </a:p>
        </p:txBody>
      </p:sp>
      <p:sp>
        <p:nvSpPr>
          <p:cNvPr id="114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7178603" y="5842386"/>
            <a:ext cx="4931350" cy="540954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Luksemburg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Irska</a:t>
            </a:r>
          </a:p>
          <a:p>
            <a:pPr algn="r">
              <a:lnSpc>
                <a:spcPct val="85000"/>
              </a:lnSpc>
            </a:pPr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Slovenija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Litva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Francuska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Estonija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Latvija</a:t>
            </a:r>
          </a:p>
          <a:p>
            <a:pPr algn="r">
              <a:lnSpc>
                <a:spcPct val="85000"/>
              </a:lnSpc>
            </a:pPr>
            <a:endParaRPr lang="en-US" sz="6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Češka</a:t>
            </a:r>
          </a:p>
          <a:p>
            <a:pPr algn="r">
              <a:lnSpc>
                <a:spcPct val="85000"/>
              </a:lnSpc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Finska</a:t>
            </a:r>
          </a:p>
          <a:p>
            <a:pPr algn="r">
              <a:lnSpc>
                <a:spcPct val="85000"/>
              </a:lnSpc>
            </a:pPr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Švedska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Austrija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Slovačka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Bugarska</a:t>
            </a:r>
          </a:p>
          <a:p>
            <a:pPr algn="r">
              <a:lnSpc>
                <a:spcPct val="85000"/>
              </a:lnSpc>
            </a:pPr>
            <a:endParaRPr lang="en-US" sz="6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Njemačka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Italija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Poljska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Portugal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Belgija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Nizozemska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Hrvatska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Mađarska</a:t>
            </a:r>
          </a:p>
          <a:p>
            <a:pPr algn="r">
              <a:lnSpc>
                <a:spcPct val="85000"/>
              </a:lnSpc>
            </a:pPr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Rumunjska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Malta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Cipar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Španjolska</a:t>
            </a:r>
          </a:p>
          <a:p>
            <a:pPr algn="r">
              <a:lnSpc>
                <a:spcPct val="85000"/>
              </a:lnSpc>
            </a:pPr>
            <a:endParaRPr lang="en-US" sz="6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Danska</a:t>
            </a:r>
          </a:p>
          <a:p>
            <a:pPr algn="r">
              <a:lnSpc>
                <a:spcPct val="85000"/>
              </a:lnSpc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5000"/>
              </a:lnSpc>
            </a:pPr>
            <a:r>
              <a:rPr lang="hr-HR" sz="6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Grčka</a:t>
            </a:r>
          </a:p>
        </p:txBody>
      </p:sp>
      <p:sp>
        <p:nvSpPr>
          <p:cNvPr id="115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6797143" y="5826386"/>
            <a:ext cx="98104" cy="209288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hr-HR" sz="7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121B73E-E0EE-4166-B1E2-BC54E9278428}"/>
              </a:ext>
            </a:extLst>
          </p:cNvPr>
          <p:cNvSpPr/>
          <p:nvPr/>
        </p:nvSpPr>
        <p:spPr>
          <a:xfrm>
            <a:off x="164677" y="4679764"/>
            <a:ext cx="5986258" cy="2234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D1C664C-FC1B-4744-9DE8-C78CA6BECE52}"/>
              </a:ext>
            </a:extLst>
          </p:cNvPr>
          <p:cNvCxnSpPr>
            <a:cxnSpLocks/>
          </p:cNvCxnSpPr>
          <p:nvPr/>
        </p:nvCxnSpPr>
        <p:spPr>
          <a:xfrm flipV="1">
            <a:off x="10744200" y="6360936"/>
            <a:ext cx="0" cy="486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C6C0E0B-1D98-4242-B3D7-DE2486D958DA}"/>
              </a:ext>
            </a:extLst>
          </p:cNvPr>
          <p:cNvSpPr/>
          <p:nvPr/>
        </p:nvSpPr>
        <p:spPr>
          <a:xfrm rot="5400000">
            <a:off x="9270836" y="4710576"/>
            <a:ext cx="2916999" cy="256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1B8C88D-759A-42C7-93E3-55F23B4108CF}"/>
              </a:ext>
            </a:extLst>
          </p:cNvPr>
          <p:cNvSpPr/>
          <p:nvPr/>
        </p:nvSpPr>
        <p:spPr>
          <a:xfrm rot="5400000">
            <a:off x="5026647" y="1315652"/>
            <a:ext cx="2138705" cy="152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19BB388-1647-4B91-8132-993892548750}"/>
              </a:ext>
            </a:extLst>
          </p:cNvPr>
          <p:cNvCxnSpPr/>
          <p:nvPr/>
        </p:nvCxnSpPr>
        <p:spPr>
          <a:xfrm flipV="1">
            <a:off x="5715000" y="2634587"/>
            <a:ext cx="228600" cy="382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redondeado 13">
            <a:extLst>
              <a:ext uri="{FF2B5EF4-FFF2-40B4-BE49-F238E27FC236}">
                <a16:creationId xmlns:a16="http://schemas.microsoft.com/office/drawing/2014/main" id="{85826C6D-7045-4CCE-B4AB-096388C60318}"/>
              </a:ext>
            </a:extLst>
          </p:cNvPr>
          <p:cNvSpPr/>
          <p:nvPr/>
        </p:nvSpPr>
        <p:spPr>
          <a:xfrm>
            <a:off x="0" y="-6168"/>
            <a:ext cx="3721100" cy="2374718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hr-HR" sz="3200" b="1">
                <a:solidFill>
                  <a:schemeClr val="bg1"/>
                </a:solidFill>
                <a:latin typeface="PF Square Sans Pro" pitchFamily="2" charset="0"/>
              </a:rPr>
              <a:t>HRVATSKA</a:t>
            </a:r>
          </a:p>
          <a:p>
            <a:pPr algn="ctr">
              <a:lnSpc>
                <a:spcPct val="120000"/>
              </a:lnSpc>
              <a:defRPr/>
            </a:pPr>
            <a:r>
              <a:rPr lang="hr-HR" sz="3200" b="1">
                <a:solidFill>
                  <a:schemeClr val="bg1"/>
                </a:solidFill>
                <a:latin typeface="PF Square Sans Pro" pitchFamily="2" charset="0"/>
              </a:rPr>
              <a:t> Podaci o proizvođačima hrane za životinje</a:t>
            </a:r>
          </a:p>
        </p:txBody>
      </p:sp>
      <p:sp>
        <p:nvSpPr>
          <p:cNvPr id="61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4203962" y="2701455"/>
            <a:ext cx="2137569" cy="1046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hr-HR" sz="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Izvor:</a:t>
            </a:r>
            <a:r>
              <a:rPr lang="hr-HR" sz="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Eurostat (mrežni podatkovni kod: fish_aq2a)</a:t>
            </a:r>
          </a:p>
        </p:txBody>
      </p:sp>
    </p:spTree>
    <p:extLst>
      <p:ext uri="{BB962C8B-B14F-4D97-AF65-F5344CB8AC3E}">
        <p14:creationId xmlns:p14="http://schemas.microsoft.com/office/powerpoint/2010/main" val="361296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12">
            <a:extLst>
              <a:ext uri="{FF2B5EF4-FFF2-40B4-BE49-F238E27FC236}">
                <a16:creationId xmlns:a16="http://schemas.microsoft.com/office/drawing/2014/main" id="{429723DC-1274-4519-A3EB-7317EDA03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77" y="5354705"/>
            <a:ext cx="8570226" cy="1322716"/>
          </a:xfrm>
          <a:prstGeom prst="rect">
            <a:avLst/>
          </a:prstGeom>
        </p:spPr>
      </p:pic>
      <p:pic>
        <p:nvPicPr>
          <p:cNvPr id="34" name="Imagen 14">
            <a:extLst>
              <a:ext uri="{FF2B5EF4-FFF2-40B4-BE49-F238E27FC236}">
                <a16:creationId xmlns:a16="http://schemas.microsoft.com/office/drawing/2014/main" id="{43D65EE8-B183-4A87-BA1E-B76B6655D3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11" y="1200847"/>
            <a:ext cx="6182993" cy="3878090"/>
          </a:xfrm>
          <a:prstGeom prst="rect">
            <a:avLst/>
          </a:prstGeom>
        </p:spPr>
      </p:pic>
      <p:pic>
        <p:nvPicPr>
          <p:cNvPr id="26" name="Imagen 15">
            <a:extLst>
              <a:ext uri="{FF2B5EF4-FFF2-40B4-BE49-F238E27FC236}">
                <a16:creationId xmlns:a16="http://schemas.microsoft.com/office/drawing/2014/main" id="{2029387C-3ACD-43A8-8D8A-5D27283F28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45" y="5098593"/>
            <a:ext cx="8547732" cy="260306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7F49C4F-41FD-47CA-AFA7-AEC734ED9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65" y="145874"/>
            <a:ext cx="7994143" cy="53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795" b="1" dirty="0">
                <a:latin typeface="PF Square Sans Pro" pitchFamily="2" charset="0"/>
              </a:rPr>
              <a:t>Prodaja VMP-a u HRVATSKOJ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B415BA7-2EB9-452B-AD13-C1C550523469}"/>
              </a:ext>
            </a:extLst>
          </p:cNvPr>
          <p:cNvSpPr txBox="1"/>
          <p:nvPr/>
        </p:nvSpPr>
        <p:spPr>
          <a:xfrm>
            <a:off x="2064865" y="692150"/>
            <a:ext cx="1241554" cy="53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97" b="1">
                <a:solidFill>
                  <a:srgbClr val="003399"/>
                </a:solidFill>
              </a:rPr>
              <a:t>PCU</a:t>
            </a:r>
          </a:p>
          <a:p>
            <a:pPr algn="ctr"/>
            <a:r>
              <a:rPr lang="hr-HR" sz="1098" b="1">
                <a:solidFill>
                  <a:srgbClr val="003399"/>
                </a:solidFill>
              </a:rPr>
              <a:t>2022. </a:t>
            </a:r>
            <a:r>
              <a:rPr lang="hr-HR" sz="799" b="1">
                <a:solidFill>
                  <a:srgbClr val="003399"/>
                </a:solidFill>
              </a:rPr>
              <a:t>(1000 tona)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332518" y="800062"/>
            <a:ext cx="352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3399"/>
                </a:solidFill>
              </a:rPr>
              <a:t>Prodaja antimikrobnih sredstava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8633F7F-3BAA-4B15-A636-760184597926}"/>
              </a:ext>
            </a:extLst>
          </p:cNvPr>
          <p:cNvSpPr txBox="1"/>
          <p:nvPr/>
        </p:nvSpPr>
        <p:spPr>
          <a:xfrm>
            <a:off x="7921419" y="860682"/>
            <a:ext cx="3422662" cy="36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97" b="1">
                <a:solidFill>
                  <a:srgbClr val="003399"/>
                </a:solidFill>
              </a:rPr>
              <a:t>Trendovi prodaje (2014.-2022.)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F4DEEC5-3957-470D-845F-37B2C55AF429}"/>
              </a:ext>
            </a:extLst>
          </p:cNvPr>
          <p:cNvSpPr/>
          <p:nvPr/>
        </p:nvSpPr>
        <p:spPr>
          <a:xfrm>
            <a:off x="3332520" y="1229636"/>
            <a:ext cx="2381045" cy="388362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92" b="1" dirty="0">
              <a:latin typeface="PF Square Sans Pro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229F46-F3A1-470F-9C84-BF26FB9CC2F6}"/>
              </a:ext>
            </a:extLst>
          </p:cNvPr>
          <p:cNvSpPr txBox="1"/>
          <p:nvPr/>
        </p:nvSpPr>
        <p:spPr>
          <a:xfrm>
            <a:off x="3375387" y="1235973"/>
            <a:ext cx="2345061" cy="55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1198" b="1">
                <a:solidFill>
                  <a:schemeClr val="lt1"/>
                </a:solidFill>
                <a:latin typeface="PF Square Sans Pro" pitchFamily="2" charset="0"/>
              </a:rPr>
              <a:t>2018.</a:t>
            </a:r>
          </a:p>
          <a:p>
            <a:pPr algn="ctr"/>
            <a:r>
              <a:rPr lang="hr-HR" sz="1797" b="1">
                <a:solidFill>
                  <a:schemeClr val="lt1"/>
                </a:solidFill>
                <a:latin typeface="PF Square Sans Pro" pitchFamily="2" charset="0"/>
              </a:rPr>
              <a:t>70,8 mg/PCU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3DF701D-6114-40FF-AAA6-B9287A20817E}"/>
              </a:ext>
            </a:extLst>
          </p:cNvPr>
          <p:cNvSpPr txBox="1"/>
          <p:nvPr/>
        </p:nvSpPr>
        <p:spPr>
          <a:xfrm>
            <a:off x="3321936" y="2480228"/>
            <a:ext cx="2345061" cy="1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1198" b="1">
                <a:solidFill>
                  <a:schemeClr val="lt1"/>
                </a:solidFill>
                <a:latin typeface="PF Square Sans Pro" pitchFamily="2" charset="0"/>
              </a:rPr>
              <a:t>2022</a:t>
            </a:r>
          </a:p>
          <a:p>
            <a:pPr algn="ctr"/>
            <a:r>
              <a:rPr lang="hr-HR" sz="3594" b="1">
                <a:solidFill>
                  <a:schemeClr val="lt1"/>
                </a:solidFill>
                <a:latin typeface="PF Square Sans Pro" pitchFamily="2" charset="0"/>
              </a:rPr>
              <a:t>56,2 mg/PCU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CDCE4C2-331D-4F76-BD04-94112AB7DC3B}"/>
              </a:ext>
            </a:extLst>
          </p:cNvPr>
          <p:cNvSpPr/>
          <p:nvPr/>
        </p:nvSpPr>
        <p:spPr>
          <a:xfrm>
            <a:off x="4270581" y="1953016"/>
            <a:ext cx="456355" cy="423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A2B21AA-3EBC-4B63-9E3B-008987014897}"/>
              </a:ext>
            </a:extLst>
          </p:cNvPr>
          <p:cNvSpPr txBox="1"/>
          <p:nvPr/>
        </p:nvSpPr>
        <p:spPr>
          <a:xfrm>
            <a:off x="3868978" y="4283513"/>
            <a:ext cx="1216946" cy="337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597" b="1">
                <a:solidFill>
                  <a:srgbClr val="003399"/>
                </a:solidFill>
                <a:latin typeface="PF Square Sans Pro" pitchFamily="2" charset="0"/>
              </a:rPr>
              <a:t>-21 %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492A119-6070-4ECF-ACAC-93427FFCA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6" y="1236751"/>
            <a:ext cx="2703975" cy="50023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78195" y="1252562"/>
            <a:ext cx="312511" cy="2746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21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120</a:t>
            </a:r>
          </a:p>
          <a:p>
            <a:pPr algn="r">
              <a:spcAft>
                <a:spcPts val="21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</a:p>
          <a:p>
            <a:pPr algn="r">
              <a:spcAft>
                <a:spcPts val="21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</a:p>
          <a:p>
            <a:pPr algn="r">
              <a:spcAft>
                <a:spcPts val="21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</a:p>
          <a:p>
            <a:pPr algn="r">
              <a:spcAft>
                <a:spcPts val="21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  <a:p>
            <a:pPr algn="r">
              <a:spcAft>
                <a:spcPts val="21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  <a:p>
            <a:pPr algn="r">
              <a:spcAft>
                <a:spcPts val="21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2041" y="3968750"/>
            <a:ext cx="474841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800"/>
              </a:spcAft>
              <a:tabLst>
                <a:tab pos="504825" algn="l"/>
                <a:tab pos="1076325" algn="l"/>
                <a:tab pos="1638300" algn="l"/>
                <a:tab pos="2200275" algn="l"/>
                <a:tab pos="2762250" algn="l"/>
                <a:tab pos="3324225" algn="l"/>
                <a:tab pos="3876675" algn="l"/>
                <a:tab pos="4429125" algn="l"/>
              </a:tabLst>
            </a:pPr>
            <a:r>
              <a:rPr lang="hr-HR" sz="900">
                <a:latin typeface="Verdana" pitchFamily="34" charset="0"/>
                <a:ea typeface="Verdana" pitchFamily="34" charset="0"/>
                <a:cs typeface="Tahoma" pitchFamily="34" charset="0"/>
              </a:rPr>
              <a:t>2014.	 2015.	2016.	2017.	2018.	2019.	2020.	2021.	2022.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96613" y="1265389"/>
            <a:ext cx="312511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350</a:t>
            </a:r>
          </a:p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300</a:t>
            </a:r>
          </a:p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250</a:t>
            </a:r>
          </a:p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</a:p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150</a:t>
            </a:r>
          </a:p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</a:p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  <a:p>
            <a:pPr algn="l">
              <a:spcAft>
                <a:spcPts val="17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1062" y="1901825"/>
            <a:ext cx="161583" cy="135683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r-HR" sz="1050">
                <a:latin typeface="Tahoma" pitchFamily="34" charset="0"/>
                <a:ea typeface="Tahoma" pitchFamily="34" charset="0"/>
                <a:cs typeface="Tahoma" pitchFamily="34" charset="0"/>
              </a:rPr>
              <a:t>Prodaja (mg/PCU)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719179" y="1936405"/>
            <a:ext cx="153888" cy="135683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r-HR" sz="1000">
                <a:latin typeface="Tahoma" pitchFamily="34" charset="0"/>
                <a:ea typeface="Tahoma" pitchFamily="34" charset="0"/>
                <a:cs typeface="Tahoma" pitchFamily="34" charset="0"/>
              </a:rPr>
              <a:t>PCU (1000 tona)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48575" y="4178345"/>
            <a:ext cx="2084453" cy="643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Tetraciklini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Sulfonamidi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Amfenikoli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Drugi*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Cefalosporini 1. i 2. gen.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060" y="4168820"/>
            <a:ext cx="1214939" cy="771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Penicilini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Makrolidi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Aminoglikozidi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Pleuromutilini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Linkozamidi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UKUPNO PCU (tona)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39350" y="4174770"/>
            <a:ext cx="1910332" cy="63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Polimiksini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Fluorokinoloni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Trimetoprim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Cefalosporini 3. i 4. gen.</a:t>
            </a:r>
          </a:p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Ostali kinoloni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8200" y="5208270"/>
            <a:ext cx="460105" cy="102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700" b="1">
                <a:latin typeface="Verdana" pitchFamily="34" charset="0"/>
                <a:ea typeface="Verdana" pitchFamily="34" charset="0"/>
                <a:cs typeface="Tahoma" pitchFamily="34" charset="0"/>
              </a:rPr>
              <a:t>Zemlja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41351" y="5208270"/>
            <a:ext cx="5192969" cy="102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tabLst>
                <a:tab pos="400050" algn="l"/>
                <a:tab pos="822325" algn="l"/>
                <a:tab pos="1219200" algn="l"/>
                <a:tab pos="1638300" algn="l"/>
                <a:tab pos="2038350" algn="l"/>
                <a:tab pos="2449513" algn="l"/>
                <a:tab pos="2868613" algn="l"/>
                <a:tab pos="3273425" algn="l"/>
                <a:tab pos="3679825" algn="l"/>
                <a:tab pos="4084638" algn="l"/>
                <a:tab pos="4495800" algn="l"/>
                <a:tab pos="4903788" algn="l"/>
              </a:tabLst>
            </a:pPr>
            <a:r>
              <a:rPr lang="hr-HR" sz="700" b="1">
                <a:latin typeface="Verdana" pitchFamily="34" charset="0"/>
                <a:ea typeface="Verdana" pitchFamily="34" charset="0"/>
                <a:cs typeface="Tahoma" pitchFamily="34" charset="0"/>
              </a:rPr>
              <a:t>2010.	2011.	2012.	2013.	2014.	2015.	2016.	2017.	2018.	2019.	2020.	2021.	2022.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66759" y="5213350"/>
            <a:ext cx="102740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tabLst>
                <a:tab pos="400050" algn="l"/>
                <a:tab pos="822325" algn="l"/>
                <a:tab pos="1219200" algn="l"/>
                <a:tab pos="1638300" algn="l"/>
                <a:tab pos="2038350" algn="l"/>
                <a:tab pos="2449513" algn="l"/>
                <a:tab pos="2868613" algn="l"/>
                <a:tab pos="3273425" algn="l"/>
                <a:tab pos="3679825" algn="l"/>
                <a:tab pos="4084638" algn="l"/>
                <a:tab pos="4495800" algn="l"/>
                <a:tab pos="4903788" algn="l"/>
              </a:tabLst>
            </a:pPr>
            <a:r>
              <a:rPr lang="hr-HR" sz="500" b="1" dirty="0">
                <a:latin typeface="Verdana" pitchFamily="34" charset="0"/>
                <a:ea typeface="Verdana" pitchFamily="34" charset="0"/>
                <a:cs typeface="Tahoma" pitchFamily="34" charset="0"/>
              </a:rPr>
              <a:t>Trendovi u razdoblju od 2010. do 2022. godine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20584"/>
              </p:ext>
            </p:extLst>
          </p:nvPr>
        </p:nvGraphicFramePr>
        <p:xfrm>
          <a:off x="3352800" y="5378450"/>
          <a:ext cx="7461504" cy="1359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35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45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103,5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Verdana" pitchFamily="34" charset="0"/>
                          <a:ea typeface="Verdana" pitchFamily="34" charset="0"/>
                        </a:rPr>
                        <a:t>Hrvatska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 b="1">
                          <a:effectLst/>
                          <a:latin typeface="Verdana" pitchFamily="34" charset="0"/>
                          <a:ea typeface="Verdana" pitchFamily="34" charset="0"/>
                        </a:rPr>
                        <a:t>Sveukupna prodaja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103,5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90,5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83,6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68,0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70,8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68,6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62,7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56,2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56,2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7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Cefalosporini 3. i 4. gen.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0,23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Kinoloni</a:t>
                      </a:r>
                      <a:b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(% fluorokinolona)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4,0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(84 %)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3,8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(82 %)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3,0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(85 %)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2,4 (75 %)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3,1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(72 %)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2,0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(97 %)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2,4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(89 %)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2,2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(100 %)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2,6</a:t>
                      </a:r>
                    </a:p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(100 %)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Polimiksini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8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7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1246" y="1257906"/>
            <a:ext cx="1241554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r-HR" sz="2600">
                <a:latin typeface="Arial" pitchFamily="34" charset="0"/>
                <a:cs typeface="Arial" pitchFamily="34" charset="0"/>
              </a:rPr>
              <a:t>81</a:t>
            </a:r>
          </a:p>
          <a:p>
            <a:pPr algn="ctr">
              <a:spcAft>
                <a:spcPts val="3300"/>
              </a:spcAft>
            </a:pPr>
            <a:r>
              <a:rPr lang="hr-HR" sz="2600">
                <a:latin typeface="Arial" pitchFamily="34" charset="0"/>
                <a:cs typeface="Arial" pitchFamily="34" charset="0"/>
              </a:rPr>
              <a:t>86</a:t>
            </a:r>
          </a:p>
          <a:p>
            <a:pPr algn="ctr">
              <a:spcAft>
                <a:spcPts val="3400"/>
              </a:spcAft>
            </a:pPr>
            <a:r>
              <a:rPr lang="hr-HR" sz="2600">
                <a:latin typeface="Arial" pitchFamily="34" charset="0"/>
                <a:cs typeface="Arial" pitchFamily="34" charset="0"/>
              </a:rPr>
              <a:t>48</a:t>
            </a:r>
          </a:p>
          <a:p>
            <a:pPr algn="ctr">
              <a:spcAft>
                <a:spcPts val="1200"/>
              </a:spcAft>
            </a:pPr>
            <a:r>
              <a:rPr lang="hr-HR" sz="2600">
                <a:latin typeface="Arial" pitchFamily="34" charset="0"/>
                <a:cs typeface="Arial" pitchFamily="34" charset="0"/>
              </a:rPr>
              <a:t>50</a:t>
            </a:r>
          </a:p>
          <a:p>
            <a:pPr algn="ctr">
              <a:spcAft>
                <a:spcPts val="1200"/>
              </a:spcAft>
            </a:pPr>
            <a:r>
              <a:rPr lang="hr-HR" sz="2600">
                <a:latin typeface="Arial" pitchFamily="34" charset="0"/>
                <a:cs typeface="Arial" pitchFamily="34" charset="0"/>
              </a:rPr>
              <a:t>&lt; 0,01</a:t>
            </a:r>
          </a:p>
          <a:p>
            <a:pPr algn="ctr">
              <a:spcAft>
                <a:spcPts val="1200"/>
              </a:spcAft>
            </a:pPr>
            <a:r>
              <a:rPr lang="hr-HR" sz="2600">
                <a:latin typeface="Arial" pitchFamily="34" charset="0"/>
                <a:cs typeface="Arial" pitchFamily="34" charset="0"/>
              </a:rPr>
              <a:t>27</a:t>
            </a:r>
          </a:p>
          <a:p>
            <a:pPr algn="ctr">
              <a:spcAft>
                <a:spcPts val="1300"/>
              </a:spcAft>
            </a:pPr>
            <a:r>
              <a:rPr lang="hr-HR" sz="2600">
                <a:latin typeface="Arial" pitchFamily="34" charset="0"/>
                <a:cs typeface="Arial" pitchFamily="34" charset="0"/>
              </a:rPr>
              <a:t>13</a:t>
            </a:r>
          </a:p>
          <a:p>
            <a:pPr algn="ctr">
              <a:spcAft>
                <a:spcPts val="1200"/>
              </a:spcAft>
            </a:pPr>
            <a:r>
              <a:rPr lang="hr-HR" sz="2600" b="1">
                <a:latin typeface="Arial" pitchFamily="34" charset="0"/>
                <a:cs typeface="Arial" pitchFamily="34" charset="0"/>
              </a:rPr>
              <a:t>304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1062" y="4994123"/>
            <a:ext cx="6035061" cy="128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tabLst>
                <a:tab pos="479425" algn="l"/>
                <a:tab pos="1055688" algn="l"/>
                <a:tab pos="1577975" algn="l"/>
                <a:tab pos="2106613" algn="l"/>
                <a:tab pos="2644775" algn="l"/>
                <a:tab pos="3184525" algn="l"/>
                <a:tab pos="3703638" algn="l"/>
                <a:tab pos="4232275" algn="l"/>
              </a:tabLst>
            </a:pPr>
            <a:r>
              <a:rPr lang="hr-HR" sz="880" baseline="30000">
                <a:latin typeface="Verdana" pitchFamily="34" charset="0"/>
                <a:ea typeface="Verdana" pitchFamily="34" charset="0"/>
                <a:cs typeface="Tahoma" pitchFamily="34" charset="0"/>
              </a:rPr>
              <a:t>1</a:t>
            </a:r>
            <a:r>
              <a:rPr lang="hr-HR" sz="880">
                <a:latin typeface="Verdana" pitchFamily="34" charset="0"/>
                <a:ea typeface="Verdana" pitchFamily="34" charset="0"/>
                <a:cs typeface="Tahoma" pitchFamily="34" charset="0"/>
              </a:rPr>
              <a:t> Podaci o prodaji poredani od najviše prema najnižoj u 2022. godini</a:t>
            </a:r>
          </a:p>
        </p:txBody>
      </p:sp>
    </p:spTree>
    <p:extLst>
      <p:ext uri="{BB962C8B-B14F-4D97-AF65-F5344CB8AC3E}">
        <p14:creationId xmlns:p14="http://schemas.microsoft.com/office/powerpoint/2010/main" val="36225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18D9FDB-467C-40F8-8A6B-C9B3CB26727A}"/>
              </a:ext>
            </a:extLst>
          </p:cNvPr>
          <p:cNvSpPr txBox="1"/>
          <p:nvPr/>
        </p:nvSpPr>
        <p:spPr>
          <a:xfrm>
            <a:off x="9896475" y="2776062"/>
            <a:ext cx="2286000" cy="1923604"/>
          </a:xfrm>
          <a:prstGeom prst="rect">
            <a:avLst/>
          </a:prstGeom>
          <a:solidFill>
            <a:srgbClr val="6BB188"/>
          </a:solidFill>
        </p:spPr>
        <p:txBody>
          <a:bodyPr wrap="square">
            <a:spAutoFit/>
          </a:bodyPr>
          <a:lstStyle/>
          <a:p>
            <a:r>
              <a:rPr lang="hr-HR" sz="1400" b="1" i="0" u="none" strike="noStrike">
                <a:solidFill>
                  <a:srgbClr val="003399"/>
                </a:solidFill>
                <a:latin typeface="Verdana" panose="020B0604030504040204" pitchFamily="34" charset="0"/>
              </a:rPr>
              <a:t>Podaci o zemlji </a:t>
            </a:r>
          </a:p>
          <a:p>
            <a:r>
              <a:rPr lang="hr-HR" sz="1050" b="0" i="0" u="none" strike="noStrike">
                <a:solidFill>
                  <a:srgbClr val="000000"/>
                </a:solidFill>
                <a:latin typeface="Verdana" panose="020B0604030504040204" pitchFamily="34" charset="0"/>
              </a:rPr>
              <a:t>Prikupljanje podataka o prodaji veletrgovaca temelji se na nacionalnom zakonu, objavljenom u Narodnim novinama RH, broj 84/08, 56/13, 94/13, 15/15 i 32/19. Podatke o prodaji veterinarskih antimikrobnih lijekova svake godine dobivamo od ovlaštenih veletrgovaca.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DEF0B-35EA-44F6-91E3-B7F31236D5B3}"/>
              </a:ext>
            </a:extLst>
          </p:cNvPr>
          <p:cNvSpPr txBox="1"/>
          <p:nvPr/>
        </p:nvSpPr>
        <p:spPr>
          <a:xfrm>
            <a:off x="9896475" y="6254750"/>
            <a:ext cx="2286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1400" b="1" i="0" u="none" strike="noStrike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ESVAC-ovo izvješće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26" y="139782"/>
            <a:ext cx="8008947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>
                <a:latin typeface="PF Square Sans Pro" pitchFamily="2" charset="0"/>
              </a:rPr>
              <a:t>Prodaja VMP-a u HRVATSKOJ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 txBox="1">
            <a:spLocks/>
          </p:cNvSpPr>
          <p:nvPr/>
        </p:nvSpPr>
        <p:spPr>
          <a:xfrm>
            <a:off x="779409" y="1247180"/>
            <a:ext cx="3411591" cy="458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b="1" dirty="0">
                <a:solidFill>
                  <a:srgbClr val="0E50A3"/>
                </a:solidFill>
                <a:latin typeface="Verdana" pitchFamily="34" charset="0"/>
                <a:ea typeface="Verdana" pitchFamily="34" charset="0"/>
                <a:cs typeface="Segoe UI" pitchFamily="34" charset="0"/>
              </a:rPr>
              <a:t>Od 2014. godine:</a:t>
            </a:r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 txBox="1">
            <a:spLocks/>
          </p:cNvSpPr>
          <p:nvPr/>
        </p:nvSpPr>
        <p:spPr>
          <a:xfrm>
            <a:off x="1135771" y="1621658"/>
            <a:ext cx="8229600" cy="22938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70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45,7% ukupne godišnje prodaje (sa 103,5 mg/PCU na 56,2 mg/PCU u 2022.)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70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92,6 % prodaje cefalosporina 3. i 4. generacije (s 0,12 mg/PCU na 0,23 mg/PCU u 2022.)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70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22,9 % prodaje fluorokinolona (s 3,4 mg/PCU na 2,6 mg/PCU u 2022.)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70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100 % prodaje drugih kinolona (s 0,65 mg/PCU na 0 mg/PCU od 2021.)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70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52,5 % prodaje polimiksina (s 3,6 mg/PCU na 5,6 mg/PCU u 2022.)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70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PCU je porastao za 0,6 % između 2014. i 2022. godine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6" y="1603371"/>
            <a:ext cx="252296" cy="27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8" y="1950132"/>
            <a:ext cx="254832" cy="2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2842500"/>
            <a:ext cx="252296" cy="27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6" y="3550634"/>
            <a:ext cx="254832" cy="2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 txBox="1">
            <a:spLocks/>
          </p:cNvSpPr>
          <p:nvPr/>
        </p:nvSpPr>
        <p:spPr>
          <a:xfrm>
            <a:off x="937952" y="4370111"/>
            <a:ext cx="4700848" cy="487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>
                <a:solidFill>
                  <a:srgbClr val="0E50A3"/>
                </a:solidFill>
                <a:latin typeface="Verdana" pitchFamily="34" charset="0"/>
                <a:ea typeface="Verdana" pitchFamily="34" charset="0"/>
                <a:cs typeface="Segoe UI" pitchFamily="34" charset="0"/>
              </a:rPr>
              <a:t>Podaci o prodaji u 2022. godini</a:t>
            </a:r>
          </a:p>
        </p:txBody>
      </p:sp>
      <p:sp>
        <p:nvSpPr>
          <p:cNvPr id="21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 txBox="1">
            <a:spLocks/>
          </p:cNvSpPr>
          <p:nvPr/>
        </p:nvSpPr>
        <p:spPr>
          <a:xfrm>
            <a:off x="937950" y="4745858"/>
            <a:ext cx="8427421" cy="1146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U 2022. godini ukupna prodaja smanjena je za 10,3 % u odnosu na 2021. (sa 62,7 mg/PCU na 56,2 mg/PCU). Tri najprodavanije klase antibiotika bili su penicilini, tetraciklini i polimiksini, koji su činili 34,0 %, 30,1 % odnosno 9,9 % ukupne prodaje.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0" y="3201725"/>
            <a:ext cx="254832" cy="2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2536232"/>
            <a:ext cx="252296" cy="27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>
            <a:extLst>
              <a:ext uri="{FF2B5EF4-FFF2-40B4-BE49-F238E27FC236}">
                <a16:creationId xmlns:a16="http://schemas.microsoft.com/office/drawing/2014/main" id="{C49C23C1-4889-4AA9-A663-CF6E097C12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5022"/>
            <a:ext cx="10591799" cy="54148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95437" y="1428463"/>
            <a:ext cx="9104506" cy="5442237"/>
            <a:chOff x="1595437" y="1428463"/>
            <a:chExt cx="9104506" cy="5442237"/>
          </a:xfrm>
        </p:grpSpPr>
        <p:sp>
          <p:nvSpPr>
            <p:cNvPr id="8" name="CuadroTexto 4">
              <a:extLst>
                <a:ext uri="{FF2B5EF4-FFF2-40B4-BE49-F238E27FC236}">
                  <a16:creationId xmlns:a16="http://schemas.microsoft.com/office/drawing/2014/main" id="{91D0A8C6-3F02-4D4C-8F74-8B0E8F83A8B8}"/>
                </a:ext>
              </a:extLst>
            </p:cNvPr>
            <p:cNvSpPr txBox="1"/>
            <p:nvPr/>
          </p:nvSpPr>
          <p:spPr>
            <a:xfrm>
              <a:off x="2443163" y="1428463"/>
              <a:ext cx="2890837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Cefalosporini 3. i 4. gen.</a:t>
              </a:r>
            </a:p>
          </p:txBody>
        </p:sp>
        <p:sp>
          <p:nvSpPr>
            <p:cNvPr id="9" name="CuadroTexto 4">
              <a:extLst>
                <a:ext uri="{FF2B5EF4-FFF2-40B4-BE49-F238E27FC236}">
                  <a16:creationId xmlns:a16="http://schemas.microsoft.com/office/drawing/2014/main" id="{91D0A8C6-3F02-4D4C-8F74-8B0E8F83A8B8}"/>
                </a:ext>
              </a:extLst>
            </p:cNvPr>
            <p:cNvSpPr txBox="1"/>
            <p:nvPr/>
          </p:nvSpPr>
          <p:spPr>
            <a:xfrm>
              <a:off x="5719763" y="1437988"/>
              <a:ext cx="152400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Fluorokinoloni</a:t>
              </a:r>
            </a:p>
          </p:txBody>
        </p:sp>
        <p:sp>
          <p:nvSpPr>
            <p:cNvPr id="10" name="CuadroTexto 4">
              <a:extLst>
                <a:ext uri="{FF2B5EF4-FFF2-40B4-BE49-F238E27FC236}">
                  <a16:creationId xmlns:a16="http://schemas.microsoft.com/office/drawing/2014/main" id="{91D0A8C6-3F02-4D4C-8F74-8B0E8F83A8B8}"/>
                </a:ext>
              </a:extLst>
            </p:cNvPr>
            <p:cNvSpPr txBox="1"/>
            <p:nvPr/>
          </p:nvSpPr>
          <p:spPr>
            <a:xfrm>
              <a:off x="7558089" y="1433225"/>
              <a:ext cx="152400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Ostali kinoloni</a:t>
              </a:r>
            </a:p>
          </p:txBody>
        </p:sp>
        <p:sp>
          <p:nvSpPr>
            <p:cNvPr id="11" name="CuadroTexto 4">
              <a:extLst>
                <a:ext uri="{FF2B5EF4-FFF2-40B4-BE49-F238E27FC236}">
                  <a16:creationId xmlns:a16="http://schemas.microsoft.com/office/drawing/2014/main" id="{91D0A8C6-3F02-4D4C-8F74-8B0E8F83A8B8}"/>
                </a:ext>
              </a:extLst>
            </p:cNvPr>
            <p:cNvSpPr txBox="1"/>
            <p:nvPr/>
          </p:nvSpPr>
          <p:spPr>
            <a:xfrm>
              <a:off x="9458326" y="1433225"/>
              <a:ext cx="990600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Polimiksini</a:t>
              </a:r>
            </a:p>
          </p:txBody>
        </p:sp>
        <p:sp>
          <p:nvSpPr>
            <p:cNvPr id="12" name="CuadroTexto 4">
              <a:extLst>
                <a:ext uri="{FF2B5EF4-FFF2-40B4-BE49-F238E27FC236}">
                  <a16:creationId xmlns:a16="http://schemas.microsoft.com/office/drawing/2014/main" id="{91D0A8C6-3F02-4D4C-8F74-8B0E8F83A8B8}"/>
                </a:ext>
              </a:extLst>
            </p:cNvPr>
            <p:cNvSpPr txBox="1"/>
            <p:nvPr/>
          </p:nvSpPr>
          <p:spPr>
            <a:xfrm>
              <a:off x="1595437" y="1739602"/>
              <a:ext cx="528637" cy="3616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18 %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16 %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14 %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12 %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10 %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8 %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6 %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4 %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2 %</a:t>
              </a:r>
            </a:p>
            <a:p>
              <a:pPr algn="r">
                <a:spcBef>
                  <a:spcPts val="1400"/>
                </a:spcBef>
              </a:pPr>
              <a:r>
                <a:rPr lang="hr-HR" sz="13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0 %</a:t>
              </a:r>
            </a:p>
          </p:txBody>
        </p:sp>
        <p:sp>
          <p:nvSpPr>
            <p:cNvPr id="13" name="CuadroTexto 4">
              <a:extLst>
                <a:ext uri="{FF2B5EF4-FFF2-40B4-BE49-F238E27FC236}">
                  <a16:creationId xmlns:a16="http://schemas.microsoft.com/office/drawing/2014/main" id="{91D0A8C6-3F02-4D4C-8F74-8B0E8F83A8B8}"/>
                </a:ext>
              </a:extLst>
            </p:cNvPr>
            <p:cNvSpPr txBox="1"/>
            <p:nvPr/>
          </p:nvSpPr>
          <p:spPr>
            <a:xfrm>
              <a:off x="2295526" y="5316534"/>
              <a:ext cx="8404417" cy="1554166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algn="r">
                <a:lnSpc>
                  <a:spcPct val="104000"/>
                </a:lnSpc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Austrija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Belgija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Bugarska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Hrvatska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Cipar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Češka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Danska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Estonija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Finska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Francuska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Njemačka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Grčka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Mađarska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Island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Irska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Italija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Latvija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Litva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Luksemburg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Malta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Nizozemska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Norveška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Poljska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Portugal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Rumunjska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Slovačka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Slovenija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Španjolska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Švedska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Švicarska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Ujedinjeno Kraljevstvo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r>
                <a:rPr lang="hr-HR" sz="105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Zbirni udio</a:t>
              </a:r>
            </a:p>
            <a:p>
              <a:pPr algn="r">
                <a:lnSpc>
                  <a:spcPct val="104000"/>
                </a:lnSpc>
                <a:spcBef>
                  <a:spcPts val="700"/>
                </a:spcBef>
              </a:pPr>
              <a:endParaRPr lang="en-GB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8B2B85C-F231-4197-BE05-61FADCAE4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1353800" cy="9144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5500" dirty="0">
                <a:latin typeface="PF Square Sans Pro" pitchFamily="2" charset="0"/>
              </a:rPr>
              <a:t>Potrošnja </a:t>
            </a:r>
            <a:r>
              <a:rPr lang="hr-HR" sz="5500" b="1" dirty="0">
                <a:latin typeface="PF Square Sans Pro" pitchFamily="2" charset="0"/>
              </a:rPr>
              <a:t>cefalosporina 3. i 4. generacije, fluorokinolona, ostalih kinolona i polimiksina (mg/PCU), životinje za proizvodnju hrane u 2022. godini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693E5B-7E52-4138-AC38-F6874815D651}"/>
              </a:ext>
            </a:extLst>
          </p:cNvPr>
          <p:cNvSpPr/>
          <p:nvPr/>
        </p:nvSpPr>
        <p:spPr>
          <a:xfrm rot="5400000" flipV="1">
            <a:off x="723900" y="4006853"/>
            <a:ext cx="4800599" cy="304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0A8C6-3F02-4D4C-8F74-8B0E8F83A8B8}"/>
              </a:ext>
            </a:extLst>
          </p:cNvPr>
          <p:cNvSpPr txBox="1"/>
          <p:nvPr/>
        </p:nvSpPr>
        <p:spPr>
          <a:xfrm>
            <a:off x="990600" y="648335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i="1">
                <a:solidFill>
                  <a:srgbClr val="003399"/>
                </a:solidFill>
              </a:rPr>
              <a:t>Izvor:</a:t>
            </a:r>
            <a:r>
              <a:rPr lang="hr-HR" sz="1050">
                <a:solidFill>
                  <a:srgbClr val="003399"/>
                </a:solidFill>
              </a:rPr>
              <a:t> Trinaesto ESVAC-ovo izvješće</a:t>
            </a:r>
          </a:p>
        </p:txBody>
      </p:sp>
    </p:spTree>
    <p:extLst>
      <p:ext uri="{BB962C8B-B14F-4D97-AF65-F5344CB8AC3E}">
        <p14:creationId xmlns:p14="http://schemas.microsoft.com/office/powerpoint/2010/main" val="141792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9936" y="5488247"/>
            <a:ext cx="4495800" cy="323855"/>
          </a:xfrm>
        </p:spPr>
        <p:txBody>
          <a:bodyPr/>
          <a:lstStyle/>
          <a:p>
            <a:pPr marL="0" indent="0">
              <a:buNone/>
            </a:pPr>
            <a:r>
              <a:rPr lang="hr-HR">
                <a:latin typeface="PF Square Sans Pro" pitchFamily="2" charset="0"/>
              </a:rPr>
              <a:t>HRVATSKA, 16. I 17. SVIBNJA 2024.</a:t>
            </a:r>
          </a:p>
          <a:p>
            <a:endParaRPr lang="es-ES" kern="0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8700" y="1411288"/>
            <a:ext cx="6083300" cy="202406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r-HR" sz="3200" b="1">
                <a:solidFill>
                  <a:srgbClr val="003399"/>
                </a:solidFill>
                <a:latin typeface="PF Square Sans Pro" pitchFamily="2" charset="0"/>
              </a:rPr>
              <a:t>Opći uvod u utjecaj AMR-a. Fokus na brojke povezane s AMU i AMR u zemlji </a:t>
            </a:r>
          </a:p>
          <a:p>
            <a:pPr algn="l"/>
            <a:endParaRPr lang="es-ES" sz="3600" b="1" kern="0" dirty="0">
              <a:solidFill>
                <a:srgbClr val="003399"/>
              </a:solidFill>
              <a:effectLst/>
              <a:latin typeface="PF Square Sans Pro" pitchFamily="2" charset="0"/>
            </a:endParaRPr>
          </a:p>
          <a:p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300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>
            <a:extLst>
              <a:ext uri="{FF2B5EF4-FFF2-40B4-BE49-F238E27FC236}">
                <a16:creationId xmlns:a16="http://schemas.microsoft.com/office/drawing/2014/main" id="{69316ACE-EC5B-4CE9-BAD1-431DC10920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9098"/>
            <a:ext cx="11000740" cy="5405904"/>
          </a:xfrm>
          <a:prstGeom prst="rect">
            <a:avLst/>
          </a:prstGeom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6A96CB5A-A606-4194-92D9-987501FB92E2}"/>
              </a:ext>
            </a:extLst>
          </p:cNvPr>
          <p:cNvSpPr txBox="1">
            <a:spLocks/>
          </p:cNvSpPr>
          <p:nvPr/>
        </p:nvSpPr>
        <p:spPr>
          <a:xfrm>
            <a:off x="533399" y="1110452"/>
            <a:ext cx="1340531" cy="54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Austrija*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Belgija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Bugarska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Hrvatska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Cipar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Danska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Estonija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Finska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Francuska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Njemačka*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Grčka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Mađarska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Island*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Irska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Italija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Latvija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Litva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Luksemburg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Malta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Nizozemska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Norveška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Poljska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Portugal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Rumunjska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Slovačka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Slovenija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Španjolska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Švedska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Ujedinjeno Kraljevstvo</a:t>
            </a:r>
          </a:p>
          <a:p>
            <a:pPr marL="0" indent="0" algn="r">
              <a:lnSpc>
                <a:spcPct val="88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Ponderirani prosjek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6A96CB5A-A606-4194-92D9-987501FB92E2}"/>
              </a:ext>
            </a:extLst>
          </p:cNvPr>
          <p:cNvSpPr txBox="1">
            <a:spLocks/>
          </p:cNvSpPr>
          <p:nvPr/>
        </p:nvSpPr>
        <p:spPr>
          <a:xfrm>
            <a:off x="10188576" y="1181488"/>
            <a:ext cx="1562100" cy="2230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Fluorokinoloni životinje</a:t>
            </a:r>
          </a:p>
          <a:p>
            <a:pPr marL="0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Ostali kinoloni životinje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Fluorokinoloni ljudi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hr-HR" sz="12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Ostali kinoloni ljudi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6A96CB5A-A606-4194-92D9-987501FB92E2}"/>
              </a:ext>
            </a:extLst>
          </p:cNvPr>
          <p:cNvSpPr txBox="1">
            <a:spLocks/>
          </p:cNvSpPr>
          <p:nvPr/>
        </p:nvSpPr>
        <p:spPr>
          <a:xfrm>
            <a:off x="2019300" y="6304339"/>
            <a:ext cx="7962900" cy="179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49300" algn="l"/>
                <a:tab pos="1517650" algn="l"/>
                <a:tab pos="2266950" algn="l"/>
                <a:tab pos="3124200" algn="l"/>
                <a:tab pos="3879850" algn="l"/>
                <a:tab pos="4641850" algn="l"/>
                <a:tab pos="5295900" algn="l"/>
                <a:tab pos="6076950" algn="l"/>
                <a:tab pos="6819900" algn="l"/>
                <a:tab pos="7581900" algn="l"/>
              </a:tabLst>
            </a:pPr>
            <a:r>
              <a:rPr lang="hr-HR" sz="1050">
                <a:solidFill>
                  <a:srgbClr val="6F6F6F"/>
                </a:solidFill>
                <a:latin typeface="Trebuchet MS" pitchFamily="34" charset="0"/>
                <a:ea typeface="Verdana" pitchFamily="34" charset="0"/>
              </a:rPr>
              <a:t>25	20	15	10	5	0	5	10	15	20	25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A96CB5A-A606-4194-92D9-987501FB9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915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>
                <a:latin typeface="PF Square Sans Pro" pitchFamily="2" charset="0"/>
              </a:rPr>
              <a:t>Potrošnja </a:t>
            </a:r>
            <a:r>
              <a:rPr lang="hr-HR" b="1">
                <a:latin typeface="PF Square Sans Pro" pitchFamily="2" charset="0"/>
              </a:rPr>
              <a:t>fluorokinolona</a:t>
            </a:r>
            <a:r>
              <a:rPr lang="hr-HR">
                <a:latin typeface="PF Square Sans Pro" pitchFamily="2" charset="0"/>
              </a:rPr>
              <a:t> i </a:t>
            </a:r>
            <a:r>
              <a:rPr lang="hr-HR" b="1">
                <a:latin typeface="PF Square Sans Pro" pitchFamily="2" charset="0"/>
              </a:rPr>
              <a:t>drugih kinolona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B837B3F-419F-4BCC-8D77-FC0F61A7D8C6}"/>
              </a:ext>
            </a:extLst>
          </p:cNvPr>
          <p:cNvSpPr/>
          <p:nvPr/>
        </p:nvSpPr>
        <p:spPr>
          <a:xfrm>
            <a:off x="106326" y="1530350"/>
            <a:ext cx="12009474" cy="26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E8EB29-73D3-4961-9C45-AC751516A175}"/>
              </a:ext>
            </a:extLst>
          </p:cNvPr>
          <p:cNvSpPr txBox="1"/>
          <p:nvPr/>
        </p:nvSpPr>
        <p:spPr>
          <a:xfrm>
            <a:off x="17228" y="6559550"/>
            <a:ext cx="9220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900">
                <a:solidFill>
                  <a:srgbClr val="003399"/>
                </a:solidFill>
                <a:effectLst/>
                <a:latin typeface="PF Square Sans Pro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Izvor: JIACRA III - Antimicrobial consumption and resistance in bacteria from humans and animals</a:t>
            </a:r>
          </a:p>
        </p:txBody>
      </p:sp>
    </p:spTree>
    <p:extLst>
      <p:ext uri="{BB962C8B-B14F-4D97-AF65-F5344CB8AC3E}">
        <p14:creationId xmlns:p14="http://schemas.microsoft.com/office/powerpoint/2010/main" val="250556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33400" y="6401"/>
            <a:ext cx="4983986" cy="3162343"/>
            <a:chOff x="578614" y="25451"/>
            <a:chExt cx="4983986" cy="3162343"/>
          </a:xfrm>
        </p:grpSpPr>
        <p:pic>
          <p:nvPicPr>
            <p:cNvPr id="25" name="Imagen 8">
              <a:extLst>
                <a:ext uri="{FF2B5EF4-FFF2-40B4-BE49-F238E27FC236}">
                  <a16:creationId xmlns:a16="http://schemas.microsoft.com/office/drawing/2014/main" id="{5D9129BE-E756-4321-93ED-2C020193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5451"/>
              <a:ext cx="4953000" cy="287554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43059" y="35429"/>
              <a:ext cx="320856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Austrija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22357" y="38108"/>
              <a:ext cx="352942" cy="13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Belgija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4904" y="38107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Bugarska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39602" y="41900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Hrvatska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39431" y="1004207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Cipar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32744" y="1967623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Finska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29615" y="1004206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Češka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18797" y="1004207"/>
              <a:ext cx="427060" cy="1129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Danska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47633" y="1006927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Estonija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52914" y="1967623"/>
              <a:ext cx="320856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Francuska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09181" y="1965779"/>
              <a:ext cx="388236" cy="13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Njemačka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46230" y="1972129"/>
              <a:ext cx="320856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Grčka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0878" y="165201"/>
              <a:ext cx="164650" cy="792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65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80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60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20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8920" y="1133140"/>
              <a:ext cx="164650" cy="792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65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80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60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20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8614" y="2102420"/>
              <a:ext cx="164650" cy="792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65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80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60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20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4431" y="183407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79171" y="178809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97008" y="248720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71398" y="256721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CTX: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81207" y="183407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3889" y="1141349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5065" y="1218293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76945" y="1141349"/>
              <a:ext cx="19922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4707" y="2179865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9547" y="2105108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90691" y="2105108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81207" y="2105108"/>
              <a:ext cx="16465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CTX: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74708" y="2179865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CTX: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79325" y="1140723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84456" y="3110850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</p:grpSp>
      <p:pic>
        <p:nvPicPr>
          <p:cNvPr id="19" name="Imagen 10">
            <a:extLst>
              <a:ext uri="{FF2B5EF4-FFF2-40B4-BE49-F238E27FC236}">
                <a16:creationId xmlns:a16="http://schemas.microsoft.com/office/drawing/2014/main" id="{16882E40-365D-4376-B28F-4F2BCF9AFB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" y="2933174"/>
            <a:ext cx="5179620" cy="38877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F1D7E46-E490-491E-997D-6B0E085B3913}"/>
              </a:ext>
            </a:extLst>
          </p:cNvPr>
          <p:cNvSpPr txBox="1"/>
          <p:nvPr/>
        </p:nvSpPr>
        <p:spPr>
          <a:xfrm>
            <a:off x="6705600" y="122555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i="1">
                <a:latin typeface="PF Square Sans Pro" pitchFamily="2" charset="0"/>
              </a:rPr>
              <a:t>Primjer 1 </a:t>
            </a:r>
          </a:p>
          <a:p>
            <a:r>
              <a:rPr lang="hr-HR" sz="2400">
                <a:latin typeface="PF Square Sans Pro" pitchFamily="2" charset="0"/>
              </a:rPr>
              <a:t>Trendovi </a:t>
            </a:r>
            <a:r>
              <a:rPr lang="hr-HR" sz="2400" b="1">
                <a:latin typeface="PF Square Sans Pro" pitchFamily="2" charset="0"/>
              </a:rPr>
              <a:t>otpornosti</a:t>
            </a:r>
            <a:r>
              <a:rPr lang="hr-HR" sz="2400">
                <a:latin typeface="PF Square Sans Pro" pitchFamily="2" charset="0"/>
              </a:rPr>
              <a:t> na odabrane </a:t>
            </a:r>
            <a:r>
              <a:rPr lang="hr-HR" sz="2400" b="1">
                <a:latin typeface="PF Square Sans Pro" pitchFamily="2" charset="0"/>
              </a:rPr>
              <a:t>antimikrobike </a:t>
            </a:r>
            <a:r>
              <a:rPr lang="hr-HR" sz="2400">
                <a:latin typeface="PF Square Sans Pro" pitchFamily="2" charset="0"/>
              </a:rPr>
              <a:t>kod pokazatelja </a:t>
            </a:r>
            <a:r>
              <a:rPr lang="hr-HR" sz="2400" b="1" i="1">
                <a:latin typeface="PF Square Sans Pro" pitchFamily="2" charset="0"/>
              </a:rPr>
              <a:t>E. coli </a:t>
            </a:r>
            <a:r>
              <a:rPr lang="hr-HR" sz="2400">
                <a:latin typeface="PF Square Sans Pro" pitchFamily="2" charset="0"/>
              </a:rPr>
              <a:t>u </a:t>
            </a:r>
            <a:r>
              <a:rPr lang="hr-HR" sz="2400" b="1">
                <a:latin typeface="PF Square Sans Pro" pitchFamily="2" charset="0"/>
              </a:rPr>
              <a:t>svinja,</a:t>
            </a:r>
            <a:r>
              <a:rPr lang="hr-HR" sz="2400">
                <a:latin typeface="PF Square Sans Pro" pitchFamily="2" charset="0"/>
              </a:rPr>
              <a:t> 2009.-2021.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017EBE3-34DE-4162-9126-D8A604F56D6C}"/>
              </a:ext>
            </a:extLst>
          </p:cNvPr>
          <p:cNvSpPr/>
          <p:nvPr/>
        </p:nvSpPr>
        <p:spPr>
          <a:xfrm>
            <a:off x="5793283" y="6349172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B6C07D-7E22-4458-859A-9C9B83464ADD}"/>
              </a:ext>
            </a:extLst>
          </p:cNvPr>
          <p:cNvSpPr/>
          <p:nvPr/>
        </p:nvSpPr>
        <p:spPr>
          <a:xfrm>
            <a:off x="6803360" y="3758372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89964A2-2769-4B75-A955-93ABB5737C66}"/>
              </a:ext>
            </a:extLst>
          </p:cNvPr>
          <p:cNvSpPr/>
          <p:nvPr/>
        </p:nvSpPr>
        <p:spPr>
          <a:xfrm>
            <a:off x="6803360" y="4520372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BFF1A5-9713-43EA-9A0C-9B4A59CC232D}"/>
              </a:ext>
            </a:extLst>
          </p:cNvPr>
          <p:cNvSpPr/>
          <p:nvPr/>
        </p:nvSpPr>
        <p:spPr>
          <a:xfrm>
            <a:off x="6803360" y="5313596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B543019-BBCD-4B65-95D9-EBC59BEDDC62}"/>
              </a:ext>
            </a:extLst>
          </p:cNvPr>
          <p:cNvSpPr/>
          <p:nvPr/>
        </p:nvSpPr>
        <p:spPr>
          <a:xfrm>
            <a:off x="6803360" y="6081946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3205C0D-5519-4140-BF17-86956B703A98}"/>
              </a:ext>
            </a:extLst>
          </p:cNvPr>
          <p:cNvCxnSpPr/>
          <p:nvPr/>
        </p:nvCxnSpPr>
        <p:spPr>
          <a:xfrm>
            <a:off x="7069018" y="6282497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C6A06C5-954C-4B11-B8E4-1879F3224AEE}"/>
              </a:ext>
            </a:extLst>
          </p:cNvPr>
          <p:cNvCxnSpPr>
            <a:cxnSpLocks/>
          </p:cNvCxnSpPr>
          <p:nvPr/>
        </p:nvCxnSpPr>
        <p:spPr>
          <a:xfrm>
            <a:off x="7013054" y="4786572"/>
            <a:ext cx="434172" cy="266043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57F1BB-DFDF-4FE5-84D4-880E28C6582B}"/>
              </a:ext>
            </a:extLst>
          </p:cNvPr>
          <p:cNvCxnSpPr/>
          <p:nvPr/>
        </p:nvCxnSpPr>
        <p:spPr>
          <a:xfrm>
            <a:off x="7103183" y="3897283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556AB43-11D6-44A5-8CCC-8AF4AF0F75BD}"/>
              </a:ext>
            </a:extLst>
          </p:cNvPr>
          <p:cNvCxnSpPr>
            <a:cxnSpLocks/>
          </p:cNvCxnSpPr>
          <p:nvPr/>
        </p:nvCxnSpPr>
        <p:spPr>
          <a:xfrm>
            <a:off x="6987436" y="5721350"/>
            <a:ext cx="480164" cy="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EDC7F7-5CA2-407A-86E7-DB8A88FB7ADB}"/>
              </a:ext>
            </a:extLst>
          </p:cNvPr>
          <p:cNvSpPr txBox="1"/>
          <p:nvPr/>
        </p:nvSpPr>
        <p:spPr>
          <a:xfrm>
            <a:off x="7687340" y="2754789"/>
            <a:ext cx="404746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>
                <a:latin typeface="PF Square Sans Pro" pitchFamily="2" charset="0"/>
              </a:rPr>
              <a:t>Otpornost na:</a:t>
            </a:r>
          </a:p>
          <a:p>
            <a:endParaRPr lang="en-GB" sz="3200" dirty="0">
              <a:latin typeface="PF Square Sans Pro" pitchFamily="2" charset="0"/>
            </a:endParaRPr>
          </a:p>
          <a:p>
            <a:r>
              <a:rPr lang="hr-HR" sz="3200">
                <a:latin typeface="PF Square Sans Pro" pitchFamily="2" charset="0"/>
              </a:rPr>
              <a:t>ampicilin (AMP)</a:t>
            </a:r>
          </a:p>
          <a:p>
            <a:endParaRPr lang="en-GB" sz="2400" dirty="0">
              <a:latin typeface="PF Square Sans Pro" pitchFamily="2" charset="0"/>
            </a:endParaRPr>
          </a:p>
          <a:p>
            <a:r>
              <a:rPr lang="hr-HR" sz="3200">
                <a:latin typeface="PF Square Sans Pro" pitchFamily="2" charset="0"/>
              </a:rPr>
              <a:t>cefotaksim (CTX)</a:t>
            </a:r>
          </a:p>
          <a:p>
            <a:endParaRPr lang="en-GB" dirty="0">
              <a:latin typeface="PF Square Sans Pro" pitchFamily="2" charset="0"/>
            </a:endParaRPr>
          </a:p>
          <a:p>
            <a:r>
              <a:rPr lang="hr-HR" sz="3200">
                <a:latin typeface="PF Square Sans Pro" pitchFamily="2" charset="0"/>
              </a:rPr>
              <a:t>ciprofloksacin (CIP)</a:t>
            </a:r>
          </a:p>
          <a:p>
            <a:endParaRPr lang="en-GB" sz="2800" dirty="0">
              <a:latin typeface="PF Square Sans Pro" pitchFamily="2" charset="0"/>
            </a:endParaRPr>
          </a:p>
          <a:p>
            <a:r>
              <a:rPr lang="hr-HR" sz="3200">
                <a:latin typeface="PF Square Sans Pro" pitchFamily="2" charset="0"/>
              </a:rPr>
              <a:t>tetraciklin (TET)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B2D1E1-4A0B-4550-8390-93E46C707E93}"/>
              </a:ext>
            </a:extLst>
          </p:cNvPr>
          <p:cNvSpPr/>
          <p:nvPr/>
        </p:nvSpPr>
        <p:spPr>
          <a:xfrm>
            <a:off x="4343400" y="583829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CFE1DB-F97D-41CC-A5E0-4B7C1D478ED7}"/>
              </a:ext>
            </a:extLst>
          </p:cNvPr>
          <p:cNvSpPr/>
          <p:nvPr/>
        </p:nvSpPr>
        <p:spPr>
          <a:xfrm>
            <a:off x="4260418" y="-6902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2C162787-737E-4910-BB3F-5D2442DB8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>
                <a:latin typeface="PF Square Sans Pro" pitchFamily="2" charset="0"/>
                <a:cs typeface="+mn-cs"/>
              </a:rPr>
              <a:t>Postignuća</a:t>
            </a:r>
          </a:p>
        </p:txBody>
      </p:sp>
      <p:pic>
        <p:nvPicPr>
          <p:cNvPr id="39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EBF0B977-D2E8-488C-A7E6-CD93C1D1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5974908" y="2368550"/>
            <a:ext cx="5782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453068" y="2959713"/>
            <a:ext cx="4964356" cy="3840935"/>
            <a:chOff x="453068" y="2959713"/>
            <a:chExt cx="4964356" cy="3840935"/>
          </a:xfrm>
        </p:grpSpPr>
        <p:sp>
          <p:nvSpPr>
            <p:cNvPr id="67" name="TextBox 66"/>
            <p:cNvSpPr txBox="1"/>
            <p:nvPr/>
          </p:nvSpPr>
          <p:spPr>
            <a:xfrm>
              <a:off x="1202441" y="2965675"/>
              <a:ext cx="352942" cy="13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Mađarska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35667" y="2972932"/>
              <a:ext cx="291687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Irska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3560" y="4064986"/>
              <a:ext cx="164650" cy="792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65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80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60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20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76944" y="3120735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68594" y="3115292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4485" y="3181885"/>
              <a:ext cx="19922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08851" y="3184072"/>
              <a:ext cx="19922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96145" y="4085062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92018" y="4079829"/>
              <a:ext cx="16465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CTX: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00117" y="5040164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96832" y="6024294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3700" y="4152562"/>
              <a:ext cx="181115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72227" y="5049320"/>
              <a:ext cx="181115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291613" y="5126264"/>
              <a:ext cx="181115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881207" y="5126552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CTX: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72258" y="4081235"/>
              <a:ext cx="19922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62845" y="5049894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56751" y="5054762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5861" y="6022721"/>
              <a:ext cx="19922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AMP:</a:t>
              </a:r>
            </a:p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TET: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75656" y="6026383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456751" y="6022637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11470" y="2969467"/>
              <a:ext cx="241064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Italija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81329" y="2959713"/>
              <a:ext cx="265170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Latvija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180594" y="3944821"/>
              <a:ext cx="388236" cy="12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Litva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293102" y="3941575"/>
              <a:ext cx="568417" cy="1210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650" b="1">
                  <a:latin typeface="Arial" pitchFamily="34" charset="0"/>
                  <a:cs typeface="Arial" pitchFamily="34" charset="0"/>
                </a:rPr>
                <a:t>Luksemburg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74702" y="3939723"/>
              <a:ext cx="291687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Malta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65857" y="3938859"/>
              <a:ext cx="516743" cy="12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Nizozemska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23069" y="4913444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Poljska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412753" y="4913444"/>
              <a:ext cx="423295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Portugal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18103" y="4911612"/>
              <a:ext cx="352942" cy="12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Rumunjska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836300" y="4916372"/>
              <a:ext cx="352942" cy="12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Slovačka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97098" y="5876443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Slovenija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23067" y="5876443"/>
              <a:ext cx="291687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650" b="1">
                  <a:latin typeface="Arial" pitchFamily="34" charset="0"/>
                  <a:cs typeface="Arial" pitchFamily="34" charset="0"/>
                </a:rPr>
                <a:t>Španjolska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613903" y="5880235"/>
              <a:ext cx="352942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hr-HR" sz="650" b="1">
                  <a:latin typeface="Arial" pitchFamily="34" charset="0"/>
                  <a:cs typeface="Arial" pitchFamily="34" charset="0"/>
                </a:rPr>
                <a:t>Švedska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85204" y="5881962"/>
              <a:ext cx="832220" cy="1000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r-HR" sz="650" b="1">
                  <a:latin typeface="Arial" pitchFamily="34" charset="0"/>
                  <a:cs typeface="Arial" pitchFamily="34" charset="0"/>
                </a:rPr>
                <a:t>Ukupno (27 država članica + UK)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57435" y="3101987"/>
              <a:ext cx="164650" cy="792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65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80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60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20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59338" y="5039003"/>
              <a:ext cx="164650" cy="792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65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80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60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20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0847" y="6008123"/>
              <a:ext cx="164650" cy="792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r-HR" sz="65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80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60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40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20</a:t>
              </a:r>
            </a:p>
            <a:p>
              <a:pPr algn="r">
                <a:spcBef>
                  <a:spcPts val="300"/>
                </a:spcBef>
              </a:pPr>
              <a:r>
                <a:rPr lang="hr-HR" sz="65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3068" y="3338283"/>
              <a:ext cx="100027" cy="1192153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pPr algn="r"/>
              <a:r>
                <a:rPr lang="hr-HR" sz="650" b="1">
                  <a:latin typeface="Arial" pitchFamily="34" charset="0"/>
                  <a:cs typeface="Arial" pitchFamily="34" charset="0"/>
                </a:rPr>
                <a:t>Pojava otpornosti (%)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78882" y="3115292"/>
              <a:ext cx="16465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hr-HR" sz="500" b="1">
                  <a:latin typeface="Arial" pitchFamily="34" charset="0"/>
                  <a:cs typeface="Arial" pitchFamily="34" charset="0"/>
                </a:rPr>
                <a:t>CIP: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62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3">
            <a:extLst>
              <a:ext uri="{FF2B5EF4-FFF2-40B4-BE49-F238E27FC236}">
                <a16:creationId xmlns:a16="http://schemas.microsoft.com/office/drawing/2014/main" id="{8AB4B412-712F-449D-BC76-68811EC6DA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3"/>
            <a:ext cx="4578349" cy="2901856"/>
          </a:xfrm>
          <a:prstGeom prst="rect">
            <a:avLst/>
          </a:prstGeom>
        </p:spPr>
      </p:pic>
      <p:pic>
        <p:nvPicPr>
          <p:cNvPr id="24" name="Imagen 5">
            <a:extLst>
              <a:ext uri="{FF2B5EF4-FFF2-40B4-BE49-F238E27FC236}">
                <a16:creationId xmlns:a16="http://schemas.microsoft.com/office/drawing/2014/main" id="{70825DA7-AD28-42AD-9061-E4E089157D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2" y="2903343"/>
            <a:ext cx="4544656" cy="3825797"/>
          </a:xfrm>
          <a:prstGeom prst="rect">
            <a:avLst/>
          </a:prstGeom>
        </p:spPr>
      </p:pic>
      <p:sp>
        <p:nvSpPr>
          <p:cNvPr id="27" name="Rectángulo 6">
            <a:extLst>
              <a:ext uri="{FF2B5EF4-FFF2-40B4-BE49-F238E27FC236}">
                <a16:creationId xmlns:a16="http://schemas.microsoft.com/office/drawing/2014/main" id="{987E8B90-0636-4775-A4B6-54F8D0D1394F}"/>
              </a:ext>
            </a:extLst>
          </p:cNvPr>
          <p:cNvSpPr/>
          <p:nvPr/>
        </p:nvSpPr>
        <p:spPr>
          <a:xfrm>
            <a:off x="4114800" y="5797550"/>
            <a:ext cx="1371600" cy="9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315720" y="26670"/>
            <a:ext cx="2410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Austrija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9820" y="27948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Belgija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41700" y="27947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Bugarska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34018" y="25926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Hrvatska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5180" y="149642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0470" y="147102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30680" y="149642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5790" y="149642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74890" y="147102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67200" y="150168"/>
            <a:ext cx="19922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46770" y="147628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9020" y="1120666"/>
            <a:ext cx="19922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3060" y="1117442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03010" y="1117442"/>
            <a:ext cx="16465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69810" y="1120508"/>
            <a:ext cx="16465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44230" y="1116330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67199" y="1120666"/>
            <a:ext cx="19922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72640" y="2087880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10630" y="2086610"/>
            <a:ext cx="16465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29410" y="2089150"/>
            <a:ext cx="16465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4520" y="2087880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77430" y="2082800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49310" y="2083326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9020" y="2089150"/>
            <a:ext cx="19922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82800" y="3061137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15710" y="3054787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53540" y="3058597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52140" y="3061137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74890" y="3058597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46770" y="3059123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14993" y="3058597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69503" y="4023469"/>
            <a:ext cx="19922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33600" y="4019659"/>
            <a:ext cx="19922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54680" y="4022689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77430" y="4020149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49310" y="4020675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17533" y="4020149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61922" y="4021419"/>
            <a:ext cx="16465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50550" y="4566876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86610" y="4986238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11900" y="4983698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155950" y="4982428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78700" y="4979888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42960" y="4980414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4440" y="4984750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49730" y="4982210"/>
            <a:ext cx="16465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24440" y="5948680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49730" y="5946140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58490" y="5948680"/>
            <a:ext cx="1992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AMP: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TET: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81240" y="5946140"/>
            <a:ext cx="1646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CTX: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08910" y="5948680"/>
            <a:ext cx="16465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500" b="1">
                <a:latin typeface="Arial" pitchFamily="34" charset="0"/>
                <a:cs typeface="Arial" pitchFamily="34" charset="0"/>
              </a:rPr>
              <a:t>CIP: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15720" y="997694"/>
            <a:ext cx="2410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Cipar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69820" y="998972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Češka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441700" y="998971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Danska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34018" y="996950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Estonija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16492" y="2936393"/>
            <a:ext cx="30656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Mađarska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11730" y="2931686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Irska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12850" y="2936240"/>
            <a:ext cx="149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Italija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53068" y="2931839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Latvija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06830" y="3898111"/>
            <a:ext cx="32085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Litva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30780" y="3895616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Malta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393574" y="3899388"/>
            <a:ext cx="46976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Nizozemska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39098" y="3895616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Poljska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315827" y="1962435"/>
            <a:ext cx="2410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Finska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396597" y="1963713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Francuska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41807" y="1963712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Njemačka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34125" y="1961691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Grčka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18260" y="4862079"/>
            <a:ext cx="32085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Portugal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377440" y="4859584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Rumunjska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454534" y="4859546"/>
            <a:ext cx="46976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Slovačka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512428" y="4863394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Slovenija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59354" y="5824220"/>
            <a:ext cx="32085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Španjolska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396490" y="5823886"/>
            <a:ext cx="3529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Švedska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84220" y="5823848"/>
            <a:ext cx="625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Ukupno (26 država članica + UK)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9019" y="144246"/>
            <a:ext cx="16465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100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80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60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40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20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5209" y="1115060"/>
            <a:ext cx="16465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100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80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60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40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20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5209" y="2082770"/>
            <a:ext cx="16465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100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80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60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40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20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30700" y="3054787"/>
            <a:ext cx="16465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100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80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60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40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20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0700" y="4018796"/>
            <a:ext cx="16465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100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80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60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40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20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0700" y="4978539"/>
            <a:ext cx="16465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100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80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60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40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20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30700" y="5942360"/>
            <a:ext cx="16465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100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80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60</a:t>
            </a:r>
          </a:p>
          <a:p>
            <a:pPr algn="r">
              <a:spcAft>
                <a:spcPts val="35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40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20</a:t>
            </a:r>
          </a:p>
          <a:p>
            <a:pPr algn="r">
              <a:spcAft>
                <a:spcPts val="320"/>
              </a:spcAft>
            </a:pPr>
            <a:r>
              <a:rPr lang="hr-HR" sz="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35303" y="3294380"/>
            <a:ext cx="100027" cy="1192153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r"/>
            <a:r>
              <a:rPr lang="hr-HR" sz="650" b="1">
                <a:latin typeface="Arial" pitchFamily="34" charset="0"/>
                <a:cs typeface="Arial" pitchFamily="34" charset="0"/>
              </a:rPr>
              <a:t>Pojava otpornosti (%)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87E8B90-0636-4775-A4B6-54F8D0D1394F}"/>
              </a:ext>
            </a:extLst>
          </p:cNvPr>
          <p:cNvSpPr/>
          <p:nvPr/>
        </p:nvSpPr>
        <p:spPr>
          <a:xfrm>
            <a:off x="4114800" y="5797550"/>
            <a:ext cx="1371600" cy="9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45A128-5E65-418F-930D-D2507A9F25E5}"/>
              </a:ext>
            </a:extLst>
          </p:cNvPr>
          <p:cNvSpPr/>
          <p:nvPr/>
        </p:nvSpPr>
        <p:spPr>
          <a:xfrm>
            <a:off x="2971800" y="57557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7A1701-2789-4212-AA97-C4DE1A2FD870}"/>
              </a:ext>
            </a:extLst>
          </p:cNvPr>
          <p:cNvSpPr txBox="1"/>
          <p:nvPr/>
        </p:nvSpPr>
        <p:spPr>
          <a:xfrm>
            <a:off x="6705600" y="1256090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i="1">
                <a:latin typeface="PF Square Sans Pro" pitchFamily="2" charset="0"/>
              </a:rPr>
              <a:t>Primjer 2</a:t>
            </a:r>
            <a:r>
              <a:rPr lang="hr-HR" sz="2400">
                <a:latin typeface="PF Square Sans Pro" pitchFamily="2" charset="0"/>
              </a:rPr>
              <a:t> </a:t>
            </a:r>
          </a:p>
          <a:p>
            <a:r>
              <a:rPr lang="hr-HR" sz="2400">
                <a:latin typeface="PF Square Sans Pro" pitchFamily="2" charset="0"/>
              </a:rPr>
              <a:t>Trendovi </a:t>
            </a:r>
            <a:r>
              <a:rPr lang="hr-HR" sz="2400" b="1">
                <a:latin typeface="PF Square Sans Pro" pitchFamily="2" charset="0"/>
              </a:rPr>
              <a:t>rezistencije</a:t>
            </a:r>
            <a:r>
              <a:rPr lang="hr-HR" sz="2400">
                <a:latin typeface="PF Square Sans Pro" pitchFamily="2" charset="0"/>
              </a:rPr>
              <a:t>na odabrana </a:t>
            </a:r>
            <a:r>
              <a:rPr lang="hr-HR" sz="2400" b="1">
                <a:latin typeface="PF Square Sans Pro" pitchFamily="2" charset="0"/>
              </a:rPr>
              <a:t>antimikrobna sredstva</a:t>
            </a:r>
            <a:r>
              <a:rPr lang="hr-HR" sz="2400">
                <a:latin typeface="PF Square Sans Pro" pitchFamily="2" charset="0"/>
              </a:rPr>
              <a:t> kod pokazatelja </a:t>
            </a:r>
            <a:r>
              <a:rPr lang="hr-HR" sz="2400" b="1" i="1">
                <a:latin typeface="PF Square Sans Pro" pitchFamily="2" charset="0"/>
              </a:rPr>
              <a:t>E. coli </a:t>
            </a:r>
            <a:r>
              <a:rPr lang="hr-HR" sz="2400" b="1">
                <a:latin typeface="PF Square Sans Pro" pitchFamily="2" charset="0"/>
              </a:rPr>
              <a:t>u brojlera</a:t>
            </a:r>
            <a:r>
              <a:rPr lang="hr-HR" sz="2400">
                <a:latin typeface="PF Square Sans Pro" pitchFamily="2" charset="0"/>
              </a:rPr>
              <a:t>, 2009.-2021. godine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C06A3C1-7751-4FDF-AABF-B232759E36CD}"/>
              </a:ext>
            </a:extLst>
          </p:cNvPr>
          <p:cNvSpPr/>
          <p:nvPr/>
        </p:nvSpPr>
        <p:spPr>
          <a:xfrm>
            <a:off x="4788941" y="6126820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2FBD77-7D5E-4A23-A218-63328DC08C75}"/>
              </a:ext>
            </a:extLst>
          </p:cNvPr>
          <p:cNvSpPr/>
          <p:nvPr/>
        </p:nvSpPr>
        <p:spPr>
          <a:xfrm>
            <a:off x="6803360" y="3740150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123E22-4D64-430F-A482-9C24E3741219}"/>
              </a:ext>
            </a:extLst>
          </p:cNvPr>
          <p:cNvSpPr/>
          <p:nvPr/>
        </p:nvSpPr>
        <p:spPr>
          <a:xfrm>
            <a:off x="6803360" y="4502150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8F299C5-2809-4B40-A0C8-524CB94E8227}"/>
              </a:ext>
            </a:extLst>
          </p:cNvPr>
          <p:cNvSpPr/>
          <p:nvPr/>
        </p:nvSpPr>
        <p:spPr>
          <a:xfrm>
            <a:off x="6803360" y="5295374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6FD2DC-3CBF-4B07-99C2-A30BBEE4494A}"/>
              </a:ext>
            </a:extLst>
          </p:cNvPr>
          <p:cNvSpPr/>
          <p:nvPr/>
        </p:nvSpPr>
        <p:spPr>
          <a:xfrm>
            <a:off x="6803360" y="6063724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D7C9DC3-72B3-44A6-82B1-A5EFA5F9FB11}"/>
              </a:ext>
            </a:extLst>
          </p:cNvPr>
          <p:cNvCxnSpPr/>
          <p:nvPr/>
        </p:nvCxnSpPr>
        <p:spPr>
          <a:xfrm>
            <a:off x="7069018" y="6264275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D5DA4F-F1EA-44CE-AFAF-A2E101931F52}"/>
              </a:ext>
            </a:extLst>
          </p:cNvPr>
          <p:cNvCxnSpPr/>
          <p:nvPr/>
        </p:nvCxnSpPr>
        <p:spPr>
          <a:xfrm>
            <a:off x="7076836" y="4717787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C5B4B0-39CD-4052-BD71-E4F55FFB73F0}"/>
              </a:ext>
            </a:extLst>
          </p:cNvPr>
          <p:cNvCxnSpPr/>
          <p:nvPr/>
        </p:nvCxnSpPr>
        <p:spPr>
          <a:xfrm>
            <a:off x="7103183" y="3879061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7A030-21BF-4F9A-97FB-18DBAEA7E9B1}"/>
              </a:ext>
            </a:extLst>
          </p:cNvPr>
          <p:cNvSpPr txBox="1"/>
          <p:nvPr/>
        </p:nvSpPr>
        <p:spPr>
          <a:xfrm>
            <a:off x="7687340" y="3156387"/>
            <a:ext cx="40474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>
                <a:latin typeface="PF Square Sans Pro" pitchFamily="2" charset="0"/>
              </a:rPr>
              <a:t>Otpornost na:</a:t>
            </a:r>
          </a:p>
          <a:p>
            <a:r>
              <a:rPr lang="hr-HR" sz="3200">
                <a:latin typeface="PF Square Sans Pro" pitchFamily="2" charset="0"/>
              </a:rPr>
              <a:t>ampicilin (AMP)</a:t>
            </a:r>
          </a:p>
          <a:p>
            <a:endParaRPr lang="en-GB" sz="2400" dirty="0">
              <a:latin typeface="PF Square Sans Pro" pitchFamily="2" charset="0"/>
            </a:endParaRPr>
          </a:p>
          <a:p>
            <a:r>
              <a:rPr lang="hr-HR" sz="3200">
                <a:latin typeface="PF Square Sans Pro" pitchFamily="2" charset="0"/>
              </a:rPr>
              <a:t>cefotaksim (CTX)</a:t>
            </a:r>
          </a:p>
          <a:p>
            <a:endParaRPr lang="en-GB" dirty="0">
              <a:latin typeface="PF Square Sans Pro" pitchFamily="2" charset="0"/>
            </a:endParaRPr>
          </a:p>
          <a:p>
            <a:r>
              <a:rPr lang="hr-HR" sz="3200">
                <a:latin typeface="PF Square Sans Pro" pitchFamily="2" charset="0"/>
              </a:rPr>
              <a:t>ciprofloksacin (CIP)</a:t>
            </a:r>
          </a:p>
          <a:p>
            <a:endParaRPr lang="en-GB" sz="2800" dirty="0">
              <a:latin typeface="PF Square Sans Pro" pitchFamily="2" charset="0"/>
            </a:endParaRPr>
          </a:p>
          <a:p>
            <a:r>
              <a:rPr lang="hr-HR" sz="3200">
                <a:latin typeface="PF Square Sans Pro" pitchFamily="2" charset="0"/>
              </a:rPr>
              <a:t>tetraciklin (TET)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579818-B6C6-4601-BFC5-717813140962}"/>
              </a:ext>
            </a:extLst>
          </p:cNvPr>
          <p:cNvCxnSpPr/>
          <p:nvPr/>
        </p:nvCxnSpPr>
        <p:spPr>
          <a:xfrm>
            <a:off x="7086600" y="5492750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Modelo 3D 22" descr="Trofeo">
            <a:extLst>
              <a:ext uri="{FF2B5EF4-FFF2-40B4-BE49-F238E27FC236}">
                <a16:creationId xmlns:a16="http://schemas.microsoft.com/office/drawing/2014/main" id="{4461AB61-83CC-49C0-AA43-1D36F0CAC5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8528" y="4178373"/>
            <a:ext cx="1562012" cy="1314375"/>
          </a:xfrm>
          <a:prstGeom prst="rect">
            <a:avLst/>
          </a:prstGeom>
        </p:spPr>
      </p:pic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6A2DD187-12BE-40DF-81C2-5807CC2D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>
                <a:latin typeface="PF Square Sans Pro" pitchFamily="2" charset="0"/>
                <a:cs typeface="+mn-cs"/>
              </a:rPr>
              <a:t>Postignuća</a:t>
            </a:r>
          </a:p>
        </p:txBody>
      </p:sp>
      <p:pic>
        <p:nvPicPr>
          <p:cNvPr id="26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02ED8444-E89A-49A1-A18E-E9BACB0D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6146866" y="2292350"/>
            <a:ext cx="368603" cy="4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11BE222-C18A-4132-B90F-CA64B56986C3}"/>
              </a:ext>
            </a:extLst>
          </p:cNvPr>
          <p:cNvSpPr/>
          <p:nvPr/>
        </p:nvSpPr>
        <p:spPr>
          <a:xfrm>
            <a:off x="4012539" y="0"/>
            <a:ext cx="1194460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8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F14716CD-A60B-44E0-B79E-19772F5B96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noProof="0">
                <a:latin typeface="PF Square Sans Pro" pitchFamily="2" charset="0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325306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65370-E0CC-42A0-A0F4-3B48429C8E31}"/>
              </a:ext>
            </a:extLst>
          </p:cNvPr>
          <p:cNvSpPr txBox="1"/>
          <p:nvPr/>
        </p:nvSpPr>
        <p:spPr>
          <a:xfrm>
            <a:off x="0" y="1149350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hr-HR" sz="4800">
                <a:solidFill>
                  <a:schemeClr val="bg1"/>
                </a:solidFill>
                <a:latin typeface="PF Square Sans Pro" pitchFamily="2" charset="0"/>
              </a:rPr>
              <a:t>Globalna prijetnja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127275-2F9B-44C4-BB3A-46D089D33F07}"/>
              </a:ext>
            </a:extLst>
          </p:cNvPr>
          <p:cNvSpPr txBox="1"/>
          <p:nvPr/>
        </p:nvSpPr>
        <p:spPr>
          <a:xfrm>
            <a:off x="6705600" y="1149349"/>
            <a:ext cx="5486400" cy="1569660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hr-HR" sz="4800">
                <a:solidFill>
                  <a:schemeClr val="bg1"/>
                </a:solidFill>
                <a:latin typeface="PF Square Sans Pro" pitchFamily="2" charset="0"/>
              </a:rPr>
              <a:t>Utjecaj na gospodarstvo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PF Square Sans Pro" pitchFamily="2" charset="0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D42911C-E294-4D6A-BF59-85F8CBB21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476730"/>
          </a:xfrm>
        </p:spPr>
        <p:txBody>
          <a:bodyPr/>
          <a:lstStyle/>
          <a:p>
            <a:pPr marL="0" indent="0">
              <a:buNone/>
            </a:pPr>
            <a:r>
              <a:rPr lang="hr-HR" sz="2800">
                <a:latin typeface="PF Square Sans Pro" pitchFamily="2" charset="0"/>
              </a:rPr>
              <a:t>Antimikrobna rezistencija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B092D-8A8C-41EC-A18A-7439F8EB7891}"/>
              </a:ext>
            </a:extLst>
          </p:cNvPr>
          <p:cNvSpPr txBox="1"/>
          <p:nvPr/>
        </p:nvSpPr>
        <p:spPr>
          <a:xfrm>
            <a:off x="6972300" y="2905197"/>
            <a:ext cx="4953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>
                <a:solidFill>
                  <a:srgbClr val="3F4A52"/>
                </a:solidFill>
                <a:effectLst/>
                <a:latin typeface="PF Square Sans Pro" pitchFamily="2" charset="0"/>
              </a:rPr>
              <a:t>Procijenjeni trošak povezan s AMR-om za sustave zdravstvene zaštite u Europi iznosi</a:t>
            </a:r>
          </a:p>
          <a:p>
            <a:pPr algn="l"/>
            <a:endParaRPr lang="en-GB" sz="40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algn="ctr"/>
            <a:r>
              <a:rPr lang="hr-HR" sz="6000" b="1" i="0">
                <a:solidFill>
                  <a:srgbClr val="003399"/>
                </a:solidFill>
                <a:effectLst/>
                <a:latin typeface="PF Square Sans Pro" pitchFamily="2" charset="0"/>
              </a:rPr>
              <a:t>1,1 milijarda eura </a:t>
            </a:r>
            <a:r>
              <a:rPr lang="hr-HR" sz="6000" b="0" i="0">
                <a:solidFill>
                  <a:srgbClr val="003399"/>
                </a:solidFill>
                <a:effectLst/>
                <a:latin typeface="PF Square Sans Pro" pitchFamily="2" charset="0"/>
              </a:rPr>
              <a:t>godišnje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0" y="201865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3F4A52"/>
                </a:solidFill>
                <a:latin typeface="PF Square Sans Pro" pitchFamily="2" charset="0"/>
              </a:rPr>
              <a:t>Procijenjeni broj smrtnih slučajeva uzrokovanih AMR-om u 2050. u usporedbi s trenutačnim uobičajenim uzrocima smrti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73810695-4B18-4AB9-AAC3-92C349B6A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27502"/>
            <a:ext cx="4648200" cy="3880607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971550" y="3418145"/>
            <a:ext cx="828675" cy="161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Tetanus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981075" y="3593322"/>
            <a:ext cx="828675" cy="1471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60.000</a:t>
            </a: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52425" y="4142255"/>
            <a:ext cx="828675" cy="2606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Nesreće u cestovnom prometu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52425" y="4454525"/>
            <a:ext cx="828675" cy="1471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1,2 milijuna</a:t>
            </a: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61950" y="5498548"/>
            <a:ext cx="828675" cy="161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Ospice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42900" y="5692775"/>
            <a:ext cx="828675" cy="1471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130.000</a:t>
            </a:r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838200" y="6245225"/>
            <a:ext cx="828675" cy="2606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Dijarealna bolest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857250" y="6555274"/>
            <a:ext cx="828675" cy="1471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1,4 milijuna</a:t>
            </a:r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962400" y="4272598"/>
            <a:ext cx="828675" cy="161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Rak</a:t>
            </a: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971925" y="4447775"/>
            <a:ext cx="828675" cy="1471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8,2 milijuna</a:t>
            </a:r>
          </a:p>
        </p:txBody>
      </p:sp>
      <p:sp>
        <p:nvSpPr>
          <p:cNvPr id="20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509962" y="6369585"/>
            <a:ext cx="828675" cy="161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Dijabetes</a:t>
            </a:r>
          </a:p>
        </p:txBody>
      </p:sp>
      <p:sp>
        <p:nvSpPr>
          <p:cNvPr id="21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490912" y="6544762"/>
            <a:ext cx="828675" cy="1471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1,5 milijuna</a:t>
            </a:r>
          </a:p>
        </p:txBody>
      </p:sp>
      <p:sp>
        <p:nvSpPr>
          <p:cNvPr id="2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962400" y="5511800"/>
            <a:ext cx="828675" cy="161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Kolera</a:t>
            </a:r>
          </a:p>
        </p:txBody>
      </p:sp>
      <p:sp>
        <p:nvSpPr>
          <p:cNvPr id="23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952875" y="5703437"/>
            <a:ext cx="828675" cy="2369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100.000–120.000</a:t>
            </a:r>
          </a:p>
        </p:txBody>
      </p:sp>
      <p:sp>
        <p:nvSpPr>
          <p:cNvPr id="24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2162175" y="4657710"/>
            <a:ext cx="828675" cy="161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 b="1">
                <a:solidFill>
                  <a:srgbClr val="6E6E6E"/>
                </a:solidFill>
                <a:latin typeface="PF Square Sans Pro" pitchFamily="2" charset="0"/>
              </a:rPr>
              <a:t>AMR danas</a:t>
            </a:r>
          </a:p>
        </p:txBody>
      </p:sp>
      <p:sp>
        <p:nvSpPr>
          <p:cNvPr id="25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2171699" y="4846880"/>
            <a:ext cx="828675" cy="2606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700.000</a:t>
            </a:r>
          </a:p>
          <a:p>
            <a:r>
              <a:rPr lang="hr-HR" sz="900">
                <a:solidFill>
                  <a:srgbClr val="6E6E6E"/>
                </a:solidFill>
                <a:latin typeface="PF Square Sans Pro" pitchFamily="2" charset="0"/>
              </a:rPr>
              <a:t>(niska procjena)</a:t>
            </a:r>
          </a:p>
        </p:txBody>
      </p:sp>
      <p:sp>
        <p:nvSpPr>
          <p:cNvPr id="26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338512" y="2882900"/>
            <a:ext cx="1462088" cy="1751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1300" b="1">
                <a:solidFill>
                  <a:srgbClr val="825AA4"/>
                </a:solidFill>
                <a:latin typeface="PF Square Sans Pro" pitchFamily="2" charset="0"/>
              </a:rPr>
              <a:t>AMR u 2050.</a:t>
            </a: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3300412" y="3069447"/>
            <a:ext cx="1471613" cy="2992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r-HR" sz="1900">
                <a:solidFill>
                  <a:srgbClr val="825AA4"/>
                </a:solidFill>
                <a:latin typeface="PF Square Sans Pro" pitchFamily="2" charset="0"/>
              </a:rPr>
              <a:t>10 milijuna</a:t>
            </a:r>
          </a:p>
        </p:txBody>
      </p:sp>
    </p:spTree>
    <p:extLst>
      <p:ext uri="{BB962C8B-B14F-4D97-AF65-F5344CB8AC3E}">
        <p14:creationId xmlns:p14="http://schemas.microsoft.com/office/powerpoint/2010/main" val="38245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3E4619-3C8A-44F4-B178-A8DFC4BE6BB0}"/>
              </a:ext>
            </a:extLst>
          </p:cNvPr>
          <p:cNvSpPr txBox="1"/>
          <p:nvPr/>
        </p:nvSpPr>
        <p:spPr>
          <a:xfrm>
            <a:off x="323517" y="3954843"/>
            <a:ext cx="2772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PF Square Sans Pro" pitchFamily="2" charset="0"/>
              </a:rPr>
              <a:t>Uporaba, prekomjerna uporaba i </a:t>
            </a:r>
            <a:r>
              <a:rPr lang="hr-HR" sz="2800">
                <a:solidFill>
                  <a:schemeClr val="tx1"/>
                </a:solidFill>
                <a:latin typeface="PF Square Sans Pro" pitchFamily="2" charset="0"/>
              </a:rPr>
              <a:t>zlouporaba antimikrobika</a:t>
            </a:r>
          </a:p>
          <a:p>
            <a:endParaRPr lang="en-GB" sz="2800" dirty="0">
              <a:latin typeface="PF Square Sans Pro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CCC8AE-EAB6-40DE-A44C-68C21EE7D592}"/>
              </a:ext>
            </a:extLst>
          </p:cNvPr>
          <p:cNvSpPr txBox="1"/>
          <p:nvPr/>
        </p:nvSpPr>
        <p:spPr>
          <a:xfrm>
            <a:off x="3870748" y="3943177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tx1"/>
                </a:solidFill>
                <a:latin typeface="PF Square Sans Pro" pitchFamily="2" charset="0"/>
              </a:rPr>
              <a:t>Mikrobi</a:t>
            </a:r>
            <a:r>
              <a:rPr lang="hr-HR" sz="2800">
                <a:latin typeface="PF Square Sans Pro" pitchFamily="2" charset="0"/>
              </a:rPr>
              <a:t> razvijaju otpornost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DF08B-4A1A-433C-96E5-A20EAB01DB2F}"/>
              </a:ext>
            </a:extLst>
          </p:cNvPr>
          <p:cNvSpPr txBox="1"/>
          <p:nvPr/>
        </p:nvSpPr>
        <p:spPr>
          <a:xfrm>
            <a:off x="6379806" y="4054563"/>
            <a:ext cx="2459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PF Square Sans Pro" pitchFamily="2" charset="0"/>
              </a:rPr>
              <a:t>Antimikrobici </a:t>
            </a:r>
            <a:r>
              <a:rPr lang="hr-HR" sz="2800">
                <a:solidFill>
                  <a:schemeClr val="tx1"/>
                </a:solidFill>
                <a:latin typeface="PF Square Sans Pro" pitchFamily="2" charset="0"/>
              </a:rPr>
              <a:t>postaju</a:t>
            </a:r>
            <a:r>
              <a:rPr lang="hr-HR" sz="2800">
                <a:latin typeface="PF Square Sans Pro" pitchFamily="2" charset="0"/>
              </a:rPr>
              <a:t> manje učinkovit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942170-675E-461E-9EBA-F361CB62810E}"/>
              </a:ext>
            </a:extLst>
          </p:cNvPr>
          <p:cNvSpPr txBox="1"/>
          <p:nvPr/>
        </p:nvSpPr>
        <p:spPr>
          <a:xfrm>
            <a:off x="9511714" y="3829268"/>
            <a:ext cx="2083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PF Square Sans Pro" pitchFamily="2" charset="0"/>
              </a:rPr>
              <a:t>Bolesti se lakše šire, opstaju ili ubijaju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3CDF22E-462C-4E62-8BBA-64B33A28F0F0}"/>
              </a:ext>
            </a:extLst>
          </p:cNvPr>
          <p:cNvCxnSpPr>
            <a:cxnSpLocks/>
          </p:cNvCxnSpPr>
          <p:nvPr/>
        </p:nvCxnSpPr>
        <p:spPr>
          <a:xfrm>
            <a:off x="3238207" y="4433423"/>
            <a:ext cx="47244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922B4D-F09E-450E-B507-F4B1A88243E6}"/>
              </a:ext>
            </a:extLst>
          </p:cNvPr>
          <p:cNvCxnSpPr>
            <a:cxnSpLocks/>
          </p:cNvCxnSpPr>
          <p:nvPr/>
        </p:nvCxnSpPr>
        <p:spPr>
          <a:xfrm>
            <a:off x="8877007" y="4433423"/>
            <a:ext cx="38100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7E7028-77BE-4AD0-BB26-5611353C9E8E}"/>
              </a:ext>
            </a:extLst>
          </p:cNvPr>
          <p:cNvCxnSpPr>
            <a:cxnSpLocks/>
          </p:cNvCxnSpPr>
          <p:nvPr/>
        </p:nvCxnSpPr>
        <p:spPr>
          <a:xfrm>
            <a:off x="5600407" y="4433423"/>
            <a:ext cx="381000" cy="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Cápsula de Petri contorno">
            <a:extLst>
              <a:ext uri="{FF2B5EF4-FFF2-40B4-BE49-F238E27FC236}">
                <a16:creationId xmlns:a16="http://schemas.microsoft.com/office/drawing/2014/main" id="{E2EE7E28-C50B-457E-87A2-55D5D594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775" y="5425542"/>
            <a:ext cx="646328" cy="646328"/>
          </a:xfrm>
          <a:prstGeom prst="rect">
            <a:avLst/>
          </a:prstGeom>
        </p:spPr>
      </p:pic>
      <p:pic>
        <p:nvPicPr>
          <p:cNvPr id="11" name="Gráfico 10" descr="Cápsula de Petri con relleno sólido">
            <a:extLst>
              <a:ext uri="{FF2B5EF4-FFF2-40B4-BE49-F238E27FC236}">
                <a16:creationId xmlns:a16="http://schemas.microsoft.com/office/drawing/2014/main" id="{60303A49-96BB-4531-BBC2-86A1DE7A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961" y="3168576"/>
            <a:ext cx="738570" cy="738570"/>
          </a:xfrm>
          <a:prstGeom prst="rect">
            <a:avLst/>
          </a:prstGeom>
        </p:spPr>
      </p:pic>
      <p:pic>
        <p:nvPicPr>
          <p:cNvPr id="17" name="Gráfico 16" descr="Germen con relleno sólido">
            <a:extLst>
              <a:ext uri="{FF2B5EF4-FFF2-40B4-BE49-F238E27FC236}">
                <a16:creationId xmlns:a16="http://schemas.microsoft.com/office/drawing/2014/main" id="{62D33601-3982-4CE7-A367-FC52ECA7AE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26346">
            <a:off x="10788977" y="5523546"/>
            <a:ext cx="564902" cy="564902"/>
          </a:xfrm>
          <a:prstGeom prst="rect">
            <a:avLst/>
          </a:prstGeom>
        </p:spPr>
      </p:pic>
      <p:pic>
        <p:nvPicPr>
          <p:cNvPr id="19" name="Gráfico 18" descr="Germen con relleno sólido">
            <a:extLst>
              <a:ext uri="{FF2B5EF4-FFF2-40B4-BE49-F238E27FC236}">
                <a16:creationId xmlns:a16="http://schemas.microsoft.com/office/drawing/2014/main" id="{A09D8FBC-4BE1-4CD3-A561-EEDE97F68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479" y="5264150"/>
            <a:ext cx="807720" cy="807720"/>
          </a:xfrm>
          <a:prstGeom prst="rect">
            <a:avLst/>
          </a:prstGeom>
        </p:spPr>
      </p:pic>
      <p:pic>
        <p:nvPicPr>
          <p:cNvPr id="21" name="Gráfico 20" descr="Germen contorno">
            <a:extLst>
              <a:ext uri="{FF2B5EF4-FFF2-40B4-BE49-F238E27FC236}">
                <a16:creationId xmlns:a16="http://schemas.microsoft.com/office/drawing/2014/main" id="{44DB5C35-5A7A-402A-BCF1-F6C05B011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8989" y="2989672"/>
            <a:ext cx="807720" cy="807720"/>
          </a:xfrm>
          <a:prstGeom prst="rect">
            <a:avLst/>
          </a:prstGeom>
        </p:spPr>
      </p:pic>
      <p:pic>
        <p:nvPicPr>
          <p:cNvPr id="23" name="Gráfico 22" descr="Germen contorno">
            <a:extLst>
              <a:ext uri="{FF2B5EF4-FFF2-40B4-BE49-F238E27FC236}">
                <a16:creationId xmlns:a16="http://schemas.microsoft.com/office/drawing/2014/main" id="{591A33C3-5243-448E-900D-0B62ED7BF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2762" y="3242859"/>
            <a:ext cx="631890" cy="631890"/>
          </a:xfrm>
          <a:prstGeom prst="rect">
            <a:avLst/>
          </a:prstGeom>
        </p:spPr>
      </p:pic>
      <p:pic>
        <p:nvPicPr>
          <p:cNvPr id="25" name="Gráfico 24" descr="Germen contorno">
            <a:extLst>
              <a:ext uri="{FF2B5EF4-FFF2-40B4-BE49-F238E27FC236}">
                <a16:creationId xmlns:a16="http://schemas.microsoft.com/office/drawing/2014/main" id="{91CB132C-7FA1-400E-A9D4-4E726AAD66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5383" y="3094202"/>
            <a:ext cx="646331" cy="646331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hr-HR" sz="4000" b="1">
                <a:solidFill>
                  <a:schemeClr val="bg1"/>
                </a:solidFill>
                <a:latin typeface="PF Square Sans Pro" pitchFamily="2" charset="0"/>
              </a:rPr>
              <a:t>Što je AMR i kako nastaje AMR?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6273-B51F-1B86-FCAF-E219E0A13BDA}"/>
              </a:ext>
            </a:extLst>
          </p:cNvPr>
          <p:cNvSpPr txBox="1"/>
          <p:nvPr/>
        </p:nvSpPr>
        <p:spPr>
          <a:xfrm>
            <a:off x="533400" y="1530350"/>
            <a:ext cx="1083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PF Square Sans Pro" pitchFamily="2" charset="0"/>
              </a:rPr>
              <a:t>Antimikrobna rezistencija (Antimicrobial resistance, AMR) javlja se kada mikroorganizmi (bakterije, virusi ili gljivice) koje uzrokuju infekcije razviju rezistenciju na lijekove kojima ih se prethodno moglo suzbiti. </a:t>
            </a:r>
          </a:p>
        </p:txBody>
      </p:sp>
    </p:spTree>
    <p:extLst>
      <p:ext uri="{BB962C8B-B14F-4D97-AF65-F5344CB8AC3E}">
        <p14:creationId xmlns:p14="http://schemas.microsoft.com/office/powerpoint/2010/main" val="19368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FD3E5C-1606-4DD6-89E1-3F2A497CF977}"/>
              </a:ext>
            </a:extLst>
          </p:cNvPr>
          <p:cNvSpPr/>
          <p:nvPr/>
        </p:nvSpPr>
        <p:spPr>
          <a:xfrm>
            <a:off x="0" y="0"/>
            <a:ext cx="5715000" cy="6870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PF Square Sans Pr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2D332C-AA8E-47DE-A0F3-6F3AF9BCE1C9}"/>
              </a:ext>
            </a:extLst>
          </p:cNvPr>
          <p:cNvSpPr txBox="1"/>
          <p:nvPr/>
        </p:nvSpPr>
        <p:spPr>
          <a:xfrm>
            <a:off x="457200" y="2320558"/>
            <a:ext cx="4495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>
                <a:solidFill>
                  <a:schemeClr val="bg1"/>
                </a:solidFill>
                <a:latin typeface="PF Square Sans Pro" pitchFamily="2" charset="0"/>
              </a:rPr>
              <a:t>Antimikrobna rezistencija prisutna je u životinjama, hrani, biljkama i okolišu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094C6B-0E56-46FE-9595-AF1BAEACF863}"/>
              </a:ext>
            </a:extLst>
          </p:cNvPr>
          <p:cNvSpPr/>
          <p:nvPr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3615D5-0E28-4546-9B82-A34F11D5AC7D}"/>
              </a:ext>
            </a:extLst>
          </p:cNvPr>
          <p:cNvSpPr txBox="1"/>
          <p:nvPr/>
        </p:nvSpPr>
        <p:spPr>
          <a:xfrm>
            <a:off x="7086600" y="359783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>
                <a:latin typeface="PF Square Sans Pro" pitchFamily="2" charset="0"/>
              </a:rPr>
              <a:t>Potrošnja antimikrobika kod životinja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739FA-3E36-4EBB-B8B4-DE10C706CD2C}"/>
              </a:ext>
            </a:extLst>
          </p:cNvPr>
          <p:cNvSpPr txBox="1"/>
          <p:nvPr/>
        </p:nvSpPr>
        <p:spPr>
          <a:xfrm>
            <a:off x="9448800" y="359783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>
                <a:latin typeface="PF Square Sans Pro" pitchFamily="2" charset="0"/>
              </a:rPr>
              <a:t>Potrošnja antimikrobika kod ljudi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4D3403-12D1-430E-8942-5888B5C60E8B}"/>
              </a:ext>
            </a:extLst>
          </p:cNvPr>
          <p:cNvSpPr/>
          <p:nvPr/>
        </p:nvSpPr>
        <p:spPr>
          <a:xfrm rot="19772696">
            <a:off x="7467600" y="4502150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E3D17A9-1AE2-4F14-A55F-09C30A3145ED}"/>
              </a:ext>
            </a:extLst>
          </p:cNvPr>
          <p:cNvSpPr/>
          <p:nvPr/>
        </p:nvSpPr>
        <p:spPr>
          <a:xfrm rot="1999970">
            <a:off x="9945792" y="4429508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5533A1-55A8-4BE1-9A76-096F143B67D5}"/>
              </a:ext>
            </a:extLst>
          </p:cNvPr>
          <p:cNvSpPr txBox="1"/>
          <p:nvPr/>
        </p:nvSpPr>
        <p:spPr>
          <a:xfrm>
            <a:off x="7848600" y="44110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F7C949-35A0-492A-8F25-7031FFEEFDF0}"/>
              </a:ext>
            </a:extLst>
          </p:cNvPr>
          <p:cNvSpPr txBox="1"/>
          <p:nvPr/>
        </p:nvSpPr>
        <p:spPr>
          <a:xfrm>
            <a:off x="10287000" y="45057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H</a:t>
            </a:r>
          </a:p>
        </p:txBody>
      </p:sp>
      <p:pic>
        <p:nvPicPr>
          <p:cNvPr id="19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EDBCEAB4-7122-4990-B5A4-9FD3FBC5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6227" y="5904540"/>
            <a:ext cx="175015" cy="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heep Vector Illustration Black Silhouette. Stock Vector - Illustration of  raphic, husbandry: 140349495">
            <a:extLst>
              <a:ext uri="{FF2B5EF4-FFF2-40B4-BE49-F238E27FC236}">
                <a16:creationId xmlns:a16="http://schemas.microsoft.com/office/drawing/2014/main" id="{69389230-7694-4EB4-B733-489568337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3" t="7481" r="11426" b="9237"/>
          <a:stretch/>
        </p:blipFill>
        <p:spPr bwMode="auto">
          <a:xfrm>
            <a:off x="7566227" y="6157517"/>
            <a:ext cx="230389" cy="1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862FE27E-F170-4DA4-ABB8-8AAEB425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0" t="28652" r="15867" b="28682"/>
          <a:stretch/>
        </p:blipFill>
        <p:spPr bwMode="auto">
          <a:xfrm>
            <a:off x="7572368" y="6400493"/>
            <a:ext cx="250792" cy="1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Over 900 Free Horse Vectors - Pixabay - Pixabay">
            <a:extLst>
              <a:ext uri="{FF2B5EF4-FFF2-40B4-BE49-F238E27FC236}">
                <a16:creationId xmlns:a16="http://schemas.microsoft.com/office/drawing/2014/main" id="{0593146F-7356-411E-B688-9314AEF2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45" y="5679971"/>
            <a:ext cx="263499" cy="2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21332A87-1201-4691-9729-8BDA28A4D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7" t="29604" r="9625" b="30401"/>
          <a:stretch/>
        </p:blipFill>
        <p:spPr bwMode="auto">
          <a:xfrm>
            <a:off x="7884592" y="5949950"/>
            <a:ext cx="292252" cy="1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oat Vector Art Stock Images | Depositphotos">
            <a:extLst>
              <a:ext uri="{FF2B5EF4-FFF2-40B4-BE49-F238E27FC236}">
                <a16:creationId xmlns:a16="http://schemas.microsoft.com/office/drawing/2014/main" id="{3275B2B3-DFFF-4272-899F-2EB949EB2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5" t="14682" r="10177" b="14207"/>
          <a:stretch/>
        </p:blipFill>
        <p:spPr bwMode="auto">
          <a:xfrm>
            <a:off x="7884592" y="6132182"/>
            <a:ext cx="225491" cy="1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61DB3D45-539C-4A74-AB7E-0D232A821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" t="18131" r="2411" b="24735"/>
          <a:stretch/>
        </p:blipFill>
        <p:spPr bwMode="auto">
          <a:xfrm>
            <a:off x="7479597" y="5712142"/>
            <a:ext cx="289158" cy="1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uman Body Shape Vector Art. Stock Vector - Illustration of ...">
            <a:extLst>
              <a:ext uri="{FF2B5EF4-FFF2-40B4-BE49-F238E27FC236}">
                <a16:creationId xmlns:a16="http://schemas.microsoft.com/office/drawing/2014/main" id="{D51ACD52-0882-4555-B6A0-04151EA9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5650799"/>
            <a:ext cx="868274" cy="8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7A8209B-EFDD-4691-9751-A1F62129A15D}"/>
              </a:ext>
            </a:extLst>
          </p:cNvPr>
          <p:cNvCxnSpPr/>
          <p:nvPr/>
        </p:nvCxnSpPr>
        <p:spPr>
          <a:xfrm>
            <a:off x="8534400" y="4595753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EF394A6-05D5-4D5C-BDCC-B23257FDE0A3}"/>
              </a:ext>
            </a:extLst>
          </p:cNvPr>
          <p:cNvCxnSpPr/>
          <p:nvPr/>
        </p:nvCxnSpPr>
        <p:spPr>
          <a:xfrm>
            <a:off x="8576044" y="606614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8408D42-7F44-4771-A545-25C18CE10EE3}"/>
              </a:ext>
            </a:extLst>
          </p:cNvPr>
          <p:cNvCxnSpPr>
            <a:cxnSpLocks/>
          </p:cNvCxnSpPr>
          <p:nvPr/>
        </p:nvCxnSpPr>
        <p:spPr>
          <a:xfrm>
            <a:off x="7823160" y="5042489"/>
            <a:ext cx="0" cy="51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FDA71-2702-4FA6-9AE3-23F4F5E3546B}"/>
              </a:ext>
            </a:extLst>
          </p:cNvPr>
          <p:cNvCxnSpPr>
            <a:cxnSpLocks/>
            <a:endCxn id="5122" idx="0"/>
          </p:cNvCxnSpPr>
          <p:nvPr/>
        </p:nvCxnSpPr>
        <p:spPr>
          <a:xfrm flipH="1">
            <a:off x="10340137" y="5052741"/>
            <a:ext cx="8140" cy="598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E55C06E-C7C6-407E-8236-3C255D1B5268}"/>
              </a:ext>
            </a:extLst>
          </p:cNvPr>
          <p:cNvCxnSpPr/>
          <p:nvPr/>
        </p:nvCxnSpPr>
        <p:spPr>
          <a:xfrm>
            <a:off x="8271551" y="4981145"/>
            <a:ext cx="1599893" cy="809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0E8A1558-21C3-4246-9A71-9A92ECE4C170}"/>
              </a:ext>
            </a:extLst>
          </p:cNvPr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378" y="20231"/>
            <a:ext cx="384569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8267700" y="186585"/>
            <a:ext cx="1468049" cy="4198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100" b="1">
                <a:solidFill>
                  <a:schemeClr val="tx1"/>
                </a:solidFill>
                <a:latin typeface="PF Square Sans Pro" pitchFamily="2" charset="0"/>
              </a:rPr>
              <a:t>ZDRAVLJE OKOLIŠA</a:t>
            </a:r>
          </a:p>
        </p:txBody>
      </p:sp>
      <p:sp>
        <p:nvSpPr>
          <p:cNvPr id="31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8625053" y="1639481"/>
            <a:ext cx="753341" cy="4198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100" b="1">
                <a:solidFill>
                  <a:schemeClr val="tx1"/>
                </a:solidFill>
                <a:latin typeface="PF Square Sans Pro" pitchFamily="2" charset="0"/>
              </a:rPr>
              <a:t>JEDNO ZDRAVLJE</a:t>
            </a:r>
          </a:p>
        </p:txBody>
      </p:sp>
      <p:sp>
        <p:nvSpPr>
          <p:cNvPr id="33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7467600" y="2467117"/>
            <a:ext cx="753341" cy="4198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100" b="1">
                <a:solidFill>
                  <a:schemeClr val="tx1"/>
                </a:solidFill>
                <a:latin typeface="PF Square Sans Pro" pitchFamily="2" charset="0"/>
              </a:rPr>
              <a:t>ZDRAVLJE LJUDI</a:t>
            </a:r>
          </a:p>
        </p:txBody>
      </p:sp>
      <p:sp>
        <p:nvSpPr>
          <p:cNvPr id="34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9820275" y="2463942"/>
            <a:ext cx="753341" cy="4198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100" b="1">
                <a:solidFill>
                  <a:schemeClr val="tx1"/>
                </a:solidFill>
                <a:latin typeface="PF Square Sans Pro" pitchFamily="2" charset="0"/>
              </a:rPr>
              <a:t>ZDRAVLJE ŽIVOTINJA</a:t>
            </a:r>
          </a:p>
        </p:txBody>
      </p:sp>
    </p:spTree>
    <p:extLst>
      <p:ext uri="{BB962C8B-B14F-4D97-AF65-F5344CB8AC3E}">
        <p14:creationId xmlns:p14="http://schemas.microsoft.com/office/powerpoint/2010/main" val="9629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304800" y="2139950"/>
            <a:ext cx="47244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>
                <a:solidFill>
                  <a:srgbClr val="2C7470"/>
                </a:solidFill>
                <a:latin typeface="PF Square Sans Pro" pitchFamily="2" charset="0"/>
              </a:rPr>
              <a:t>Otporne bakterije godišnje zaraze 800.000 ljudi u EU/EFTA-i</a:t>
            </a:r>
          </a:p>
          <a:p>
            <a:pPr algn="ctr"/>
            <a:r>
              <a:rPr lang="hr-HR" sz="2400" b="1">
                <a:solidFill>
                  <a:srgbClr val="2C7470"/>
                </a:solidFill>
                <a:latin typeface="PF Square Sans Pro" pitchFamily="2" charset="0"/>
              </a:rPr>
              <a:t>(Podaci ECDC-a iz 2022. godine)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21E0AD-CF4E-4F49-8784-E16C80E5D3D4}"/>
              </a:ext>
            </a:extLst>
          </p:cNvPr>
          <p:cNvSpPr txBox="1"/>
          <p:nvPr/>
        </p:nvSpPr>
        <p:spPr>
          <a:xfrm>
            <a:off x="5181600" y="565905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0" i="1">
                <a:solidFill>
                  <a:srgbClr val="3F4A52"/>
                </a:solidFill>
                <a:effectLst/>
                <a:latin typeface="PF Square Sans Pro" pitchFamily="2" charset="0"/>
              </a:rPr>
              <a:t>Izvor</a:t>
            </a:r>
            <a:r>
              <a:rPr lang="hr-HR" sz="1100" b="0" i="0">
                <a:solidFill>
                  <a:srgbClr val="3F4A52"/>
                </a:solidFill>
                <a:effectLst/>
                <a:latin typeface="PF Square Sans Pro" pitchFamily="2" charset="0"/>
              </a:rPr>
              <a:t>: ECDC (Europski centar za sprečavanje i kontrolu bolesti)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074738"/>
            <a:ext cx="70104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5585114" y="1168400"/>
            <a:ext cx="622588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2000">
                <a:solidFill>
                  <a:srgbClr val="6E6E6E"/>
                </a:solidFill>
                <a:latin typeface="PF Square Sans Pro" pitchFamily="2" charset="0"/>
              </a:rPr>
              <a:t>Procijenjeni medijan broja infekcija, sve vrste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5438757" y="2557562"/>
            <a:ext cx="111978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PF Square Sans Pro" pitchFamily="2" charset="0"/>
              </a:rPr>
              <a:t>685.433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6785970" y="2496493"/>
            <a:ext cx="111978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PF Square Sans Pro" pitchFamily="2" charset="0"/>
              </a:rPr>
              <a:t>701.816</a:t>
            </a: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8124825" y="2064693"/>
            <a:ext cx="111978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PF Square Sans Pro" pitchFamily="2" charset="0"/>
              </a:rPr>
              <a:t>822.075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9477375" y="1909862"/>
            <a:ext cx="1119780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PF Square Sans Pro" pitchFamily="2" charset="0"/>
              </a:rPr>
              <a:t>865.767</a:t>
            </a: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10865944" y="2128937"/>
            <a:ext cx="1017982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PF Square Sans Pro" pitchFamily="2" charset="0"/>
              </a:rPr>
              <a:t>801.517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5629242" y="5305137"/>
            <a:ext cx="7648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200">
                <a:solidFill>
                  <a:srgbClr val="6E6E6E"/>
                </a:solidFill>
                <a:latin typeface="PF Square Sans Pro" pitchFamily="2" charset="0"/>
              </a:rPr>
              <a:t>2016.</a:t>
            </a:r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6963447" y="5305137"/>
            <a:ext cx="7648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200">
                <a:solidFill>
                  <a:srgbClr val="6E6E6E"/>
                </a:solidFill>
                <a:latin typeface="PF Square Sans Pro" pitchFamily="2" charset="0"/>
              </a:rPr>
              <a:t>2017.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8315644" y="5305137"/>
            <a:ext cx="7648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200">
                <a:solidFill>
                  <a:srgbClr val="6E6E6E"/>
                </a:solidFill>
                <a:latin typeface="PF Square Sans Pro" pitchFamily="2" charset="0"/>
              </a:rPr>
              <a:t>2018.</a:t>
            </a:r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9654852" y="5305137"/>
            <a:ext cx="7648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200">
                <a:solidFill>
                  <a:srgbClr val="6E6E6E"/>
                </a:solidFill>
                <a:latin typeface="PF Square Sans Pro" pitchFamily="2" charset="0"/>
              </a:rPr>
              <a:t>2019.</a:t>
            </a: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11002047" y="5305137"/>
            <a:ext cx="76482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200">
                <a:solidFill>
                  <a:srgbClr val="6E6E6E"/>
                </a:solidFill>
                <a:latin typeface="PF Square Sans Pro" pitchFamily="2" charset="0"/>
              </a:rPr>
              <a:t>2020.</a:t>
            </a:r>
          </a:p>
        </p:txBody>
      </p:sp>
    </p:spTree>
    <p:extLst>
      <p:ext uri="{BB962C8B-B14F-4D97-AF65-F5344CB8AC3E}">
        <p14:creationId xmlns:p14="http://schemas.microsoft.com/office/powerpoint/2010/main" val="390646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hr-HR" sz="2400" b="1">
                <a:solidFill>
                  <a:schemeClr val="bg1"/>
                </a:solidFill>
                <a:latin typeface="PF Square Sans Pro" pitchFamily="2" charset="0"/>
              </a:rPr>
              <a:t>Različite klase antimikrobnih lijekova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C7788-364F-49D4-1FF5-5AAE19F74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427651"/>
            <a:ext cx="8591921" cy="644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7380" y="1786096"/>
            <a:ext cx="2822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>
                <a:solidFill>
                  <a:srgbClr val="C80000"/>
                </a:solidFill>
                <a:latin typeface="+mn-lt"/>
                <a:cs typeface="Arial" pitchFamily="34" charset="0"/>
              </a:rPr>
              <a:t>Polimiksini</a:t>
            </a:r>
          </a:p>
          <a:p>
            <a:pPr algn="ctr"/>
            <a:r>
              <a:rPr lang="hr-HR" sz="1200">
                <a:solidFill>
                  <a:srgbClr val="C80000"/>
                </a:solidFill>
                <a:latin typeface="+mn-lt"/>
                <a:cs typeface="Arial" pitchFamily="34" charset="0"/>
              </a:rPr>
              <a:t>(Fluoro-)kinoloni</a:t>
            </a:r>
          </a:p>
          <a:p>
            <a:pPr algn="ctr"/>
            <a:r>
              <a:rPr lang="hr-HR" sz="1200">
                <a:solidFill>
                  <a:srgbClr val="C80000"/>
                </a:solidFill>
                <a:latin typeface="+mn-lt"/>
                <a:cs typeface="Arial" pitchFamily="34" charset="0"/>
              </a:rPr>
              <a:t>Cefalosporini 3. i 4. generacije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8368" y="2472611"/>
            <a:ext cx="282258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Aminoglikozid</a:t>
            </a:r>
          </a:p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Penicilini s inhibitorima beta-laktamaze</a:t>
            </a:r>
          </a:p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Cefalosporini 1. i 2. generacije</a:t>
            </a:r>
          </a:p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Linkozamidi</a:t>
            </a:r>
          </a:p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Amfenikoli</a:t>
            </a:r>
          </a:p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Pleuromutilin</a:t>
            </a:r>
          </a:p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Makrolidi</a:t>
            </a:r>
          </a:p>
          <a:p>
            <a:pPr algn="ctr"/>
            <a:r>
              <a:rPr lang="hr-HR" sz="1200">
                <a:solidFill>
                  <a:srgbClr val="FDC003"/>
                </a:solidFill>
                <a:latin typeface="+mn-lt"/>
                <a:cs typeface="Arial" pitchFamily="34" charset="0"/>
              </a:rPr>
              <a:t>Rifamicini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640" y="4308723"/>
            <a:ext cx="282258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>
                <a:solidFill>
                  <a:srgbClr val="FEFF01"/>
                </a:solidFill>
                <a:latin typeface="+mn-lt"/>
                <a:cs typeface="Arial" pitchFamily="34" charset="0"/>
              </a:rPr>
              <a:t>Penicilini uskog spektra</a:t>
            </a:r>
          </a:p>
          <a:p>
            <a:pPr algn="ctr"/>
            <a:r>
              <a:rPr lang="hr-HR" sz="1200">
                <a:solidFill>
                  <a:srgbClr val="FEFF01"/>
                </a:solidFill>
                <a:latin typeface="+mn-lt"/>
                <a:cs typeface="Arial" pitchFamily="34" charset="0"/>
              </a:rPr>
              <a:t>Tetraciklini</a:t>
            </a:r>
          </a:p>
          <a:p>
            <a:pPr algn="ctr"/>
            <a:r>
              <a:rPr lang="hr-HR" sz="1200">
                <a:solidFill>
                  <a:srgbClr val="FEFF01"/>
                </a:solidFill>
                <a:latin typeface="+mn-lt"/>
                <a:cs typeface="Arial" pitchFamily="34" charset="0"/>
              </a:rPr>
              <a:t>Spektinomicin</a:t>
            </a:r>
          </a:p>
          <a:p>
            <a:pPr algn="ctr"/>
            <a:r>
              <a:rPr lang="hr-HR" sz="1200">
                <a:solidFill>
                  <a:srgbClr val="FEFF01"/>
                </a:solidFill>
                <a:latin typeface="+mn-lt"/>
                <a:cs typeface="Arial" pitchFamily="34" charset="0"/>
              </a:rPr>
              <a:t>Sulfonamidi</a:t>
            </a:r>
          </a:p>
          <a:p>
            <a:pPr algn="ctr"/>
            <a:r>
              <a:rPr lang="hr-HR" sz="1200">
                <a:solidFill>
                  <a:srgbClr val="FEFF01"/>
                </a:solidFill>
                <a:latin typeface="+mn-lt"/>
                <a:cs typeface="Arial" pitchFamily="34" charset="0"/>
              </a:rPr>
              <a:t>Aminopenicilini</a:t>
            </a:r>
          </a:p>
          <a:p>
            <a:pPr algn="ctr"/>
            <a:r>
              <a:rPr lang="hr-HR" sz="1200">
                <a:solidFill>
                  <a:srgbClr val="FEFF01"/>
                </a:solidFill>
                <a:latin typeface="+mn-lt"/>
                <a:cs typeface="Arial" pitchFamily="34" charset="0"/>
              </a:rPr>
              <a:t>Nitrofuran</a:t>
            </a:r>
          </a:p>
          <a:p>
            <a:pPr algn="ctr"/>
            <a:r>
              <a:rPr lang="hr-HR" sz="1200">
                <a:solidFill>
                  <a:srgbClr val="FEFF01"/>
                </a:solidFill>
                <a:latin typeface="+mn-lt"/>
                <a:cs typeface="Arial" pitchFamily="34" charset="0"/>
              </a:rPr>
              <a:t>itd.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7968" y="1891030"/>
            <a:ext cx="2145205" cy="3267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Karboksipenicilini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Ureidopenicilini</a:t>
            </a:r>
          </a:p>
          <a:p>
            <a:pPr algn="ctr">
              <a:spcAft>
                <a:spcPts val="100"/>
              </a:spcAft>
            </a:pPr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Ceftobiprol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Ceftarolin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Kombinacije cefalosporina s inhibitorima beta-laktamaze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Sideroforni cefalosporini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Karbapenemi</a:t>
            </a:r>
          </a:p>
          <a:p>
            <a:pPr algn="ctr">
              <a:spcAft>
                <a:spcPts val="100"/>
              </a:spcAft>
            </a:pPr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Penemi</a:t>
            </a:r>
          </a:p>
          <a:p>
            <a:pPr algn="ctr">
              <a:spcAft>
                <a:spcPts val="100"/>
              </a:spcAft>
            </a:pPr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Monobaktami</a:t>
            </a:r>
          </a:p>
          <a:p>
            <a:pPr algn="ctr">
              <a:spcAft>
                <a:spcPts val="100"/>
              </a:spcAft>
            </a:pPr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Derivati fosfonske kiseline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Glikopeptidi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Lipopeptidi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Oksazolidinoni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Fidaksomicin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Plazomicin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Gliciciklini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Eravaciklin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Omadaciklin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0690" y="2294507"/>
            <a:ext cx="307777" cy="304462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hr-HR" sz="2000">
                <a:solidFill>
                  <a:schemeClr val="tx1"/>
                </a:solidFill>
                <a:latin typeface="+mn-lt"/>
                <a:cs typeface="Arial" pitchFamily="34" charset="0"/>
              </a:rPr>
              <a:t>Veterinarska medicina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1785" y="2519353"/>
            <a:ext cx="307777" cy="2516216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 algn="ctr"/>
            <a:r>
              <a:rPr lang="hr-HR" sz="2000">
                <a:solidFill>
                  <a:schemeClr val="tx1"/>
                </a:solidFill>
                <a:latin typeface="+mn-lt"/>
                <a:cs typeface="Arial" pitchFamily="34" charset="0"/>
              </a:rPr>
              <a:t>Humana medicina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2590" y="6033770"/>
            <a:ext cx="396621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1100" b="1">
                <a:solidFill>
                  <a:schemeClr val="tx1"/>
                </a:solidFill>
                <a:latin typeface="+mn-lt"/>
                <a:cs typeface="Arial" pitchFamily="34" charset="0"/>
              </a:rPr>
              <a:t>EMA AMEG klasifikacija:</a:t>
            </a:r>
          </a:p>
          <a:p>
            <a:pPr algn="l"/>
            <a:r>
              <a:rPr lang="hr-HR" sz="1100">
                <a:solidFill>
                  <a:srgbClr val="C80000"/>
                </a:solidFill>
                <a:latin typeface="+mn-lt"/>
                <a:cs typeface="Arial" pitchFamily="34" charset="0"/>
              </a:rPr>
              <a:t>B = IZBJEGAVATI (Kritično važno, samo ako nema kat. C ili D, AST)</a:t>
            </a:r>
          </a:p>
          <a:p>
            <a:pPr algn="l"/>
            <a:r>
              <a:rPr lang="hr-HR" sz="1100">
                <a:solidFill>
                  <a:srgbClr val="FDC003"/>
                </a:solidFill>
                <a:latin typeface="+mn-lt"/>
                <a:cs typeface="Arial" pitchFamily="34" charset="0"/>
              </a:rPr>
              <a:t>C = OPREZ (Samo ako nema kat. D)</a:t>
            </a:r>
          </a:p>
          <a:p>
            <a:pPr algn="l"/>
            <a:r>
              <a:rPr lang="hr-HR" sz="1100">
                <a:solidFill>
                  <a:srgbClr val="FEFF01"/>
                </a:solidFill>
                <a:latin typeface="+mn-lt"/>
                <a:cs typeface="Arial" pitchFamily="34" charset="0"/>
              </a:rPr>
              <a:t>D = Razboritost (prva linija liječenja, samo kada je potrebno)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9221" y="6329015"/>
            <a:ext cx="11353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Uredba 2022/1255</a:t>
            </a:r>
          </a:p>
        </p:txBody>
      </p:sp>
    </p:spTree>
    <p:extLst>
      <p:ext uri="{BB962C8B-B14F-4D97-AF65-F5344CB8AC3E}">
        <p14:creationId xmlns:p14="http://schemas.microsoft.com/office/powerpoint/2010/main" val="348201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hr-HR" sz="2800" b="1">
                <a:solidFill>
                  <a:schemeClr val="bg1"/>
                </a:solidFill>
                <a:latin typeface="PF Square Sans Pro" pitchFamily="2" charset="0"/>
              </a:rPr>
              <a:t>Moramo očuvati učinkovitost trenutnih antimikrobika!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36448-BA0F-1475-86B0-04E64361B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9" y="1454150"/>
            <a:ext cx="11338343" cy="4958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" y="1509395"/>
            <a:ext cx="39662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2000" b="1">
                <a:solidFill>
                  <a:srgbClr val="006D55"/>
                </a:solidFill>
                <a:latin typeface="+mn-lt"/>
                <a:cs typeface="Arial" pitchFamily="34" charset="0"/>
              </a:rPr>
              <a:t>Otkriće novih antibiotika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" y="2086610"/>
            <a:ext cx="771906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2000" b="1">
                <a:solidFill>
                  <a:schemeClr val="tx1"/>
                </a:solidFill>
                <a:latin typeface="+mn-lt"/>
                <a:cs typeface="Arial" pitchFamily="34" charset="0"/>
              </a:rPr>
              <a:t>Već više od 30 godina nisu otkrivene nove vrste antibiotika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" y="2540000"/>
            <a:ext cx="60045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(Broj otkrivenih ili patentiranih klasa antibiotika)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2935" y="3915410"/>
            <a:ext cx="144574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600" b="1" i="1">
                <a:solidFill>
                  <a:schemeClr val="tx1"/>
                </a:solidFill>
                <a:latin typeface="+mn-lt"/>
                <a:cs typeface="Arial" pitchFamily="34" charset="0"/>
              </a:rPr>
              <a:t>Nema registriranih vrsta antibiotika otkrivenih nakon 1984. godine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8340" y="4197350"/>
            <a:ext cx="14457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400" b="1">
                <a:solidFill>
                  <a:schemeClr val="bg1"/>
                </a:solidFill>
                <a:latin typeface="+mn-lt"/>
                <a:cs typeface="Arial" pitchFamily="34" charset="0"/>
              </a:rPr>
              <a:t>Što je sljedeće?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5543113"/>
            <a:ext cx="101498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tabLst>
                <a:tab pos="769938" algn="l"/>
                <a:tab pos="1531938" algn="l"/>
                <a:tab pos="2354263" algn="l"/>
                <a:tab pos="3154363" algn="l"/>
                <a:tab pos="3954463" algn="l"/>
                <a:tab pos="4778375" algn="l"/>
                <a:tab pos="5570538" algn="l"/>
                <a:tab pos="6346825" algn="l"/>
                <a:tab pos="7146925" algn="l"/>
                <a:tab pos="7902575" algn="l"/>
                <a:tab pos="8694738" algn="l"/>
                <a:tab pos="9448800" algn="l"/>
              </a:tabLst>
            </a:pPr>
            <a:r>
              <a:rPr lang="hr-HR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1900-te</a:t>
            </a:r>
            <a:r>
              <a:rPr lang="hr-HR" b="1" dirty="0">
                <a:solidFill>
                  <a:srgbClr val="AEB31E"/>
                </a:solidFill>
                <a:latin typeface="+mn-lt"/>
                <a:cs typeface="Arial" pitchFamily="34" charset="0"/>
              </a:rPr>
              <a:t>	 </a:t>
            </a:r>
            <a:r>
              <a:rPr lang="hr-HR" dirty="0">
                <a:solidFill>
                  <a:srgbClr val="979798"/>
                </a:solidFill>
                <a:latin typeface="+mn-lt"/>
                <a:cs typeface="Arial" pitchFamily="34" charset="0"/>
              </a:rPr>
              <a:t>1910-e</a:t>
            </a:r>
            <a:r>
              <a:rPr lang="hr-HR" b="1" dirty="0">
                <a:solidFill>
                  <a:srgbClr val="AEB31E"/>
                </a:solidFill>
                <a:latin typeface="+mn-lt"/>
                <a:cs typeface="Arial" pitchFamily="34" charset="0"/>
              </a:rPr>
              <a:t>	 </a:t>
            </a:r>
            <a:r>
              <a:rPr lang="hr-HR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1920-e	1930-e	1940-e	1950-e	1960-e	1970-e	1980-e</a:t>
            </a:r>
            <a:r>
              <a:rPr lang="hr-HR" b="1" dirty="0">
                <a:solidFill>
                  <a:srgbClr val="AEB31E"/>
                </a:solidFill>
                <a:latin typeface="+mn-lt"/>
                <a:cs typeface="Arial" pitchFamily="34" charset="0"/>
              </a:rPr>
              <a:t>	</a:t>
            </a:r>
            <a:r>
              <a:rPr lang="hr-HR" dirty="0">
                <a:solidFill>
                  <a:srgbClr val="979798"/>
                </a:solidFill>
                <a:latin typeface="+mn-lt"/>
                <a:cs typeface="Arial" pitchFamily="34" charset="0"/>
              </a:rPr>
              <a:t>1990-e	2000-te	2010-e</a:t>
            </a:r>
            <a:r>
              <a:rPr lang="hr-HR" b="1" dirty="0">
                <a:solidFill>
                  <a:srgbClr val="AEB31E"/>
                </a:solidFill>
                <a:latin typeface="+mn-lt"/>
                <a:cs typeface="Arial" pitchFamily="34" charset="0"/>
              </a:rPr>
              <a:t>	</a:t>
            </a:r>
            <a:r>
              <a:rPr lang="hr-HR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2020-e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" y="4041825"/>
            <a:ext cx="344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4100" y="4037330"/>
            <a:ext cx="344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4040555"/>
            <a:ext cx="344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7080" y="3954779"/>
            <a:ext cx="344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8328" y="3740150"/>
            <a:ext cx="3475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5503" y="3732530"/>
            <a:ext cx="3475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0960" y="3599417"/>
            <a:ext cx="3475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>
                <a:solidFill>
                  <a:srgbClr val="AEB31E"/>
                </a:solidFill>
                <a:latin typeface="+mn-lt"/>
                <a:cs typeface="Arial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8680" y="3359150"/>
            <a:ext cx="3475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400" b="1">
                <a:solidFill>
                  <a:srgbClr val="AEB31E"/>
                </a:solidFill>
                <a:latin typeface="+mn-lt"/>
                <a:cs typeface="Arial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" y="6124411"/>
            <a:ext cx="1035385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tabLst>
                <a:tab pos="769938" algn="l"/>
                <a:tab pos="1531938" algn="l"/>
                <a:tab pos="2354263" algn="l"/>
                <a:tab pos="3154363" algn="l"/>
                <a:tab pos="3954463" algn="l"/>
                <a:tab pos="4778375" algn="l"/>
                <a:tab pos="5570538" algn="l"/>
                <a:tab pos="6346825" algn="l"/>
                <a:tab pos="7146925" algn="l"/>
                <a:tab pos="7902575" algn="l"/>
                <a:tab pos="8694738" algn="l"/>
                <a:tab pos="9448800" algn="l"/>
              </a:tabLst>
            </a:pPr>
            <a:r>
              <a:rPr lang="hr-HR" sz="1100" i="1">
                <a:solidFill>
                  <a:schemeClr val="tx1"/>
                </a:solidFill>
                <a:latin typeface="+mn-lt"/>
                <a:cs typeface="Arial" pitchFamily="34" charset="0"/>
              </a:rPr>
              <a:t>Izvor:</a:t>
            </a:r>
            <a:r>
              <a:rPr lang="hr-HR" sz="1100">
                <a:solidFill>
                  <a:schemeClr val="tx1"/>
                </a:solidFill>
                <a:latin typeface="+mn-lt"/>
                <a:cs typeface="Arial" pitchFamily="34" charset="0"/>
              </a:rPr>
              <a:t> ECA na temelju „A sustained and robust pipeline of new antibacterial drugs and therapies is critical to preserve public health“, Pew Charitable Trusts, svibanj 2016.</a:t>
            </a:r>
          </a:p>
        </p:txBody>
      </p:sp>
    </p:spTree>
    <p:extLst>
      <p:ext uri="{BB962C8B-B14F-4D97-AF65-F5344CB8AC3E}">
        <p14:creationId xmlns:p14="http://schemas.microsoft.com/office/powerpoint/2010/main" val="279243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05DB2-F9BF-DC80-FF26-031F2441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8151"/>
            <a:ext cx="10351735" cy="5805865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hr-HR" sz="4000" b="1">
                <a:solidFill>
                  <a:schemeClr val="bg1"/>
                </a:solidFill>
                <a:latin typeface="PF Square Sans Pro" pitchFamily="2" charset="0"/>
              </a:rPr>
              <a:t>Što možemo učiniti?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F3E00-899E-8324-372A-620E525DB096}"/>
              </a:ext>
            </a:extLst>
          </p:cNvPr>
          <p:cNvSpPr txBox="1"/>
          <p:nvPr/>
        </p:nvSpPr>
        <p:spPr>
          <a:xfrm>
            <a:off x="9525000" y="61785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latin typeface="Arial" pitchFamily="34" charset="0"/>
                <a:cs typeface="Arial" pitchFamily="34" charset="0"/>
              </a:rPr>
              <a:t>EFSA Journal 2024;22(2):8589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791" y="3037056"/>
            <a:ext cx="1794815" cy="764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3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Smanjenje</a:t>
            </a:r>
            <a:br>
              <a:rPr lang="hr-HR" sz="13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13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uporabe antimikrobika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(ukupno smanjenje od 20 % kod ljudi i 50 % kod životinja)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0080" y="3054350"/>
            <a:ext cx="2627790" cy="566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200"/>
              </a:spcAft>
            </a:pPr>
            <a:r>
              <a:rPr lang="hr-HR" sz="13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Povećan fokus na prevenciju i kontrolu infekcija</a:t>
            </a:r>
          </a:p>
          <a:p>
            <a:pPr algn="ctr">
              <a:lnSpc>
                <a:spcPct val="95000"/>
              </a:lnSpc>
            </a:pPr>
            <a:r>
              <a:rPr lang="hr-HR" sz="11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(cijepljenje i bolja higijena)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0" y="3050103"/>
            <a:ext cx="2171727" cy="964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hr-HR" sz="13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Odgovorno i razborito korištenje antimikrobika</a:t>
            </a:r>
          </a:p>
          <a:p>
            <a:pPr algn="ctr"/>
            <a:r>
              <a:rPr lang="hr-HR" sz="11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(dostupnost dijagnostičkih testova za selektivnu primjenu antimikrobika i pridržavanje smjernica liječenja)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280" y="5866130"/>
            <a:ext cx="2388900" cy="76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200"/>
              </a:spcAft>
            </a:pPr>
            <a:r>
              <a:rPr lang="hr-HR" sz="13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Dodatni podaci za buduću analizu povezanosti između potrošnje antimikrobika i otpornosti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6960" y="5857240"/>
            <a:ext cx="2388900" cy="76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200"/>
              </a:spcAft>
            </a:pPr>
            <a:r>
              <a:rPr lang="hr-HR" sz="13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Ciljane studije za razumijevanje prijenosa antimikrobne rezistencije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6894" y="1414115"/>
            <a:ext cx="3906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hr-HR" sz="1400" b="1">
                <a:solidFill>
                  <a:srgbClr val="7474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hr-HR" sz="1400" b="1" baseline="30000">
                <a:solidFill>
                  <a:srgbClr val="7474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7274" y="1416050"/>
            <a:ext cx="3906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hr-HR" sz="1400" b="1">
                <a:solidFill>
                  <a:srgbClr val="7474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</a:t>
            </a:r>
            <a:r>
              <a:rPr lang="hr-HR" sz="1400" b="1" baseline="30000">
                <a:solidFill>
                  <a:srgbClr val="7474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788199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843ECF-8667-4401-BA6B-7F513BBAF889}">
  <ds:schemaRefs>
    <ds:schemaRef ds:uri="9b53d6be-5940-4371-8a56-d6ca0a43a11a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1752347-4e16-4ce8-a381-9ddf3e797ad6"/>
  </ds:schemaRefs>
</ds:datastoreItem>
</file>

<file path=customXml/itemProps2.xml><?xml version="1.0" encoding="utf-8"?>
<ds:datastoreItem xmlns:ds="http://schemas.openxmlformats.org/officeDocument/2006/customXml" ds:itemID="{6AF3FD06-121E-4F13-9171-1254A1A22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4902B-AFDC-420D-B9AA-2DA1B07CA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5254</Words>
  <Application>Microsoft Office PowerPoint</Application>
  <PresentationFormat>Personalizado</PresentationFormat>
  <Paragraphs>1164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9" baseType="lpstr">
      <vt:lpstr>Arial</vt:lpstr>
      <vt:lpstr>Arial</vt:lpstr>
      <vt:lpstr>Calibri</vt:lpstr>
      <vt:lpstr>Calibri Light</vt:lpstr>
      <vt:lpstr>Google Sans</vt:lpstr>
      <vt:lpstr>Montserrat</vt:lpstr>
      <vt:lpstr>Open Sans</vt:lpstr>
      <vt:lpstr>PF Square Sans Pro</vt:lpstr>
      <vt:lpstr>Roboto</vt:lpstr>
      <vt:lpstr>Tahoma</vt:lpstr>
      <vt:lpstr>Times New Roman</vt:lpstr>
      <vt:lpstr>Trebuchet MS</vt:lpstr>
      <vt:lpstr>Verdana</vt:lpstr>
      <vt:lpstr>Wingdings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Alicia Gonzalez</cp:lastModifiedBy>
  <cp:revision>315</cp:revision>
  <dcterms:created xsi:type="dcterms:W3CDTF">2023-11-20T15:58:16Z</dcterms:created>
  <dcterms:modified xsi:type="dcterms:W3CDTF">2024-05-13T16:28:06Z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0x01010081D7E5E20A3B6448BB831F127F5CFB05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2024-01-31T10:53:41Z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e3c45984-78d1-4dc9-b2e6-636c6bc42d8b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MediaServiceImageTags">
    <vt:lpwstr/>
  </property>
</Properties>
</file>