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61" r:id="rId2"/>
    <p:sldId id="262" r:id="rId3"/>
    <p:sldId id="265" r:id="rId4"/>
    <p:sldId id="264" r:id="rId5"/>
    <p:sldId id="2425" r:id="rId6"/>
    <p:sldId id="2442" r:id="rId7"/>
    <p:sldId id="2426" r:id="rId8"/>
    <p:sldId id="2427" r:id="rId9"/>
    <p:sldId id="2443" r:id="rId10"/>
    <p:sldId id="2447" r:id="rId11"/>
    <p:sldId id="2448" r:id="rId12"/>
    <p:sldId id="2449" r:id="rId13"/>
    <p:sldId id="270" r:id="rId14"/>
  </p:sldIdLst>
  <p:sldSz cx="12192000" cy="6870700"/>
  <p:notesSz cx="12192000" cy="68707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164">
          <p15:clr>
            <a:srgbClr val="A4A3A4"/>
          </p15:clr>
        </p15:guide>
        <p15:guide id="2" pos="384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E1EB58-8BCF-F16E-AA43-FB5E5C94E6BC}" name="PAGIDA Anastasia (SANTE)" initials="EC" userId="PAGIDA Anastasia (SANT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B188"/>
    <a:srgbClr val="003399"/>
    <a:srgbClr val="ECEBEB"/>
    <a:srgbClr val="2C7470"/>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201" autoAdjust="0"/>
    <p:restoredTop sz="54676" autoAdjust="0"/>
  </p:normalViewPr>
  <p:slideViewPr>
    <p:cSldViewPr>
      <p:cViewPr varScale="1">
        <p:scale>
          <a:sx n="48" d="100"/>
          <a:sy n="48" d="100"/>
        </p:scale>
        <p:origin x="48" y="162"/>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474"/>
    </p:cViewPr>
  </p:sorterViewPr>
  <p:notesViewPr>
    <p:cSldViewPr>
      <p:cViewPr>
        <p:scale>
          <a:sx n="75" d="100"/>
          <a:sy n="75" d="100"/>
        </p:scale>
        <p:origin x="-2748" y="-150"/>
      </p:cViewPr>
      <p:guideLst>
        <p:guide orient="horz" pos="2164"/>
        <p:guide pos="384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840940-B5E0-4C2F-A221-69B1A7F07BA3}" type="doc">
      <dgm:prSet loTypeId="urn:microsoft.com/office/officeart/2005/8/layout/hierarchy5" loCatId="hierarchy" qsTypeId="urn:microsoft.com/office/officeart/2005/8/quickstyle/simple1" qsCatId="simple" csTypeId="urn:microsoft.com/office/officeart/2005/8/colors/accent1_2" csCatId="accent1" phldr="1"/>
      <dgm:spPr/>
      <dgm:t>
        <a:bodyPr/>
        <a:lstStyle/>
        <a:p>
          <a:endParaRPr lang="en-GB"/>
        </a:p>
      </dgm:t>
    </dgm:pt>
    <dgm:pt modelId="{F52243D7-8410-4BE7-A94A-4C97B1EEE0FA}">
      <dgm:prSet phldrT="[Text]"/>
      <dgm:spPr>
        <a:solidFill>
          <a:srgbClr val="ECEBEB"/>
        </a:solidFill>
      </dgm:spPr>
      <dgm:t>
        <a:bodyPr/>
        <a:lstStyle/>
        <a:p>
          <a:r>
            <a:rPr lang="hr-HR">
              <a:solidFill>
                <a:schemeClr val="tx1"/>
              </a:solidFill>
              <a:latin typeface="PF Square Sans Pro" pitchFamily="2" charset="0"/>
            </a:rPr>
            <a:t>Različita pravila važe kod primjene putem </a:t>
          </a:r>
        </a:p>
      </dgm:t>
    </dgm:pt>
    <dgm:pt modelId="{52DB4A73-99B0-46DE-BAE9-D04FCA0F7A67}" type="parTrans" cxnId="{3BE01E08-3C91-4526-A69A-30E916C1961C}">
      <dgm:prSet/>
      <dgm:spPr/>
      <dgm:t>
        <a:bodyPr/>
        <a:lstStyle/>
        <a:p>
          <a:endParaRPr lang="en-GB">
            <a:latin typeface="EC Square Sans Pro" panose="020B0506040000020004" pitchFamily="34" charset="0"/>
          </a:endParaRPr>
        </a:p>
      </dgm:t>
    </dgm:pt>
    <dgm:pt modelId="{F3D1F278-7628-498E-AB69-41339A6FF3F2}" type="sibTrans" cxnId="{3BE01E08-3C91-4526-A69A-30E916C1961C}">
      <dgm:prSet/>
      <dgm:spPr/>
      <dgm:t>
        <a:bodyPr/>
        <a:lstStyle/>
        <a:p>
          <a:endParaRPr lang="en-GB">
            <a:latin typeface="EC Square Sans Pro" panose="020B0506040000020004" pitchFamily="34" charset="0"/>
          </a:endParaRPr>
        </a:p>
      </dgm:t>
    </dgm:pt>
    <dgm:pt modelId="{90621425-3EF3-425D-A15A-D33091B77DC6}">
      <dgm:prSet phldrT="[Text]" custT="1"/>
      <dgm:spPr>
        <a:solidFill>
          <a:srgbClr val="2C7470"/>
        </a:solidFill>
      </dgm:spPr>
      <dgm:t>
        <a:bodyPr/>
        <a:lstStyle/>
        <a:p>
          <a:r>
            <a:rPr lang="hr-HR" sz="2400" dirty="0">
              <a:latin typeface="PF Square Sans Pro" pitchFamily="2" charset="0"/>
            </a:rPr>
            <a:t>Lijekova za oralnu primjenu </a:t>
          </a:r>
        </a:p>
        <a:p>
          <a:r>
            <a:rPr lang="hr-HR" sz="1800" dirty="0">
              <a:latin typeface="PF Square Sans Pro" pitchFamily="2" charset="0"/>
            </a:rPr>
            <a:t>(miješanje s hranom ili vodom na poljoprivrednom gospodarstvu od strane držatelja životinja)</a:t>
          </a:r>
        </a:p>
      </dgm:t>
    </dgm:pt>
    <dgm:pt modelId="{EE132CA6-C8A5-488D-8638-EE246B8D858E}" type="parTrans" cxnId="{ADA76392-8724-4931-824F-743FC4925DCA}">
      <dgm:prSet/>
      <dgm:spPr/>
      <dgm:t>
        <a:bodyPr/>
        <a:lstStyle/>
        <a:p>
          <a:endParaRPr lang="en-GB" dirty="0">
            <a:latin typeface="PF Square Sans Pro" pitchFamily="2" charset="0"/>
          </a:endParaRPr>
        </a:p>
      </dgm:t>
    </dgm:pt>
    <dgm:pt modelId="{BFC522AD-BF74-4440-9867-2E12B6355D2A}" type="sibTrans" cxnId="{ADA76392-8724-4931-824F-743FC4925DCA}">
      <dgm:prSet/>
      <dgm:spPr/>
      <dgm:t>
        <a:bodyPr/>
        <a:lstStyle/>
        <a:p>
          <a:endParaRPr lang="en-GB">
            <a:latin typeface="EC Square Sans Pro" panose="020B0506040000020004" pitchFamily="34" charset="0"/>
          </a:endParaRPr>
        </a:p>
      </dgm:t>
    </dgm:pt>
    <dgm:pt modelId="{74F68A50-1B98-476E-BEA5-1D097A21F5CA}">
      <dgm:prSet phldrT="[Text]"/>
      <dgm:spPr>
        <a:solidFill>
          <a:srgbClr val="2C7470"/>
        </a:solidFill>
      </dgm:spPr>
      <dgm:t>
        <a:bodyPr/>
        <a:lstStyle/>
        <a:p>
          <a:r>
            <a:rPr lang="hr-HR">
              <a:solidFill>
                <a:schemeClr val="bg1"/>
              </a:solidFill>
              <a:latin typeface="PF Square Sans Pro" pitchFamily="2" charset="0"/>
            </a:rPr>
            <a:t>Hrane za životinje</a:t>
          </a:r>
        </a:p>
      </dgm:t>
    </dgm:pt>
    <dgm:pt modelId="{3D5A27C2-6AFF-4304-BCA4-D3E224288C62}" type="parTrans" cxnId="{6D1B5F07-E06C-481D-82B7-EC46E0E1C11A}">
      <dgm:prSet/>
      <dgm:spPr/>
      <dgm:t>
        <a:bodyPr/>
        <a:lstStyle/>
        <a:p>
          <a:endParaRPr lang="en-GB" dirty="0">
            <a:latin typeface="PF Square Sans Pro" pitchFamily="2" charset="0"/>
          </a:endParaRPr>
        </a:p>
      </dgm:t>
    </dgm:pt>
    <dgm:pt modelId="{3E079627-616D-459E-B204-92AF86E56083}" type="sibTrans" cxnId="{6D1B5F07-E06C-481D-82B7-EC46E0E1C11A}">
      <dgm:prSet/>
      <dgm:spPr/>
      <dgm:t>
        <a:bodyPr/>
        <a:lstStyle/>
        <a:p>
          <a:endParaRPr lang="en-GB">
            <a:latin typeface="EC Square Sans Pro" panose="020B0506040000020004" pitchFamily="34" charset="0"/>
          </a:endParaRPr>
        </a:p>
      </dgm:t>
    </dgm:pt>
    <dgm:pt modelId="{D1EA0228-EDA9-431F-82B1-1C012D4C5921}">
      <dgm:prSet phldrT="[Text]"/>
      <dgm:spPr>
        <a:solidFill>
          <a:srgbClr val="2C7470"/>
        </a:solidFill>
      </dgm:spPr>
      <dgm:t>
        <a:bodyPr/>
        <a:lstStyle/>
        <a:p>
          <a:r>
            <a:rPr lang="hr-HR">
              <a:latin typeface="PF Square Sans Pro" pitchFamily="2" charset="0"/>
            </a:rPr>
            <a:t>Putem vode</a:t>
          </a:r>
        </a:p>
      </dgm:t>
    </dgm:pt>
    <dgm:pt modelId="{4024C9D4-D69C-42D8-AD58-E4F4D1B799B8}" type="parTrans" cxnId="{FBC3B2A8-523A-4845-BA80-5D502E0B77BF}">
      <dgm:prSet/>
      <dgm:spPr/>
      <dgm:t>
        <a:bodyPr/>
        <a:lstStyle/>
        <a:p>
          <a:endParaRPr lang="en-GB" dirty="0">
            <a:latin typeface="PF Square Sans Pro" pitchFamily="2" charset="0"/>
          </a:endParaRPr>
        </a:p>
      </dgm:t>
    </dgm:pt>
    <dgm:pt modelId="{62BEDA8A-7276-48D3-B211-47B64C2555DF}" type="sibTrans" cxnId="{FBC3B2A8-523A-4845-BA80-5D502E0B77BF}">
      <dgm:prSet/>
      <dgm:spPr/>
      <dgm:t>
        <a:bodyPr/>
        <a:lstStyle/>
        <a:p>
          <a:endParaRPr lang="en-GB">
            <a:latin typeface="EC Square Sans Pro" panose="020B0506040000020004" pitchFamily="34" charset="0"/>
          </a:endParaRPr>
        </a:p>
      </dgm:t>
    </dgm:pt>
    <dgm:pt modelId="{6C6F50E1-24CC-4110-86E5-D49A5C367B16}">
      <dgm:prSet phldrT="[Text]" custT="1"/>
      <dgm:spPr>
        <a:solidFill>
          <a:srgbClr val="6BB188"/>
        </a:solidFill>
      </dgm:spPr>
      <dgm:t>
        <a:bodyPr/>
        <a:lstStyle/>
        <a:p>
          <a:r>
            <a:rPr lang="hr-HR" sz="2000" dirty="0">
              <a:solidFill>
                <a:schemeClr val="tx1"/>
              </a:solidFill>
              <a:latin typeface="PF Square Sans Pro" pitchFamily="2" charset="0"/>
            </a:rPr>
            <a:t>Ljekovita hrana za životinje</a:t>
          </a:r>
        </a:p>
        <a:p>
          <a:r>
            <a:rPr lang="hr-HR" sz="1600" dirty="0">
              <a:solidFill>
                <a:schemeClr val="tx1"/>
              </a:solidFill>
              <a:latin typeface="PF Square Sans Pro" pitchFamily="2" charset="0"/>
            </a:rPr>
            <a:t>(hrana koju subjekti u poslovanju s hranom za životinje miješaju s lijekovima u mlinu, mobilnoj miješalici ili posebno opremljenom vozilu)</a:t>
          </a:r>
        </a:p>
      </dgm:t>
    </dgm:pt>
    <dgm:pt modelId="{865A933C-C587-45D5-ADCB-A31B7DCA0276}" type="parTrans" cxnId="{21153BDA-B4FE-42E3-84F8-E3D5583E68FD}">
      <dgm:prSet/>
      <dgm:spPr/>
      <dgm:t>
        <a:bodyPr/>
        <a:lstStyle/>
        <a:p>
          <a:endParaRPr lang="en-GB" dirty="0">
            <a:latin typeface="PF Square Sans Pro" pitchFamily="2" charset="0"/>
          </a:endParaRPr>
        </a:p>
      </dgm:t>
    </dgm:pt>
    <dgm:pt modelId="{78A400A5-03C1-4E12-A31A-ECFAEFEFDEB9}" type="sibTrans" cxnId="{21153BDA-B4FE-42E3-84F8-E3D5583E68FD}">
      <dgm:prSet/>
      <dgm:spPr/>
      <dgm:t>
        <a:bodyPr/>
        <a:lstStyle/>
        <a:p>
          <a:endParaRPr lang="en-GB">
            <a:latin typeface="EC Square Sans Pro" panose="020B0506040000020004" pitchFamily="34" charset="0"/>
          </a:endParaRPr>
        </a:p>
      </dgm:t>
    </dgm:pt>
    <dgm:pt modelId="{E290FBA2-CC32-43EB-A64A-BB03076940A3}" type="pres">
      <dgm:prSet presAssocID="{49840940-B5E0-4C2F-A221-69B1A7F07BA3}" presName="mainComposite" presStyleCnt="0">
        <dgm:presLayoutVars>
          <dgm:chPref val="1"/>
          <dgm:dir/>
          <dgm:animOne val="branch"/>
          <dgm:animLvl val="lvl"/>
          <dgm:resizeHandles val="exact"/>
        </dgm:presLayoutVars>
      </dgm:prSet>
      <dgm:spPr/>
    </dgm:pt>
    <dgm:pt modelId="{E988E32B-7B91-4254-AD9B-322C412F5E7E}" type="pres">
      <dgm:prSet presAssocID="{49840940-B5E0-4C2F-A221-69B1A7F07BA3}" presName="hierFlow" presStyleCnt="0"/>
      <dgm:spPr/>
    </dgm:pt>
    <dgm:pt modelId="{86576499-25C2-467E-BED1-C60952E7D081}" type="pres">
      <dgm:prSet presAssocID="{49840940-B5E0-4C2F-A221-69B1A7F07BA3}" presName="hierChild1" presStyleCnt="0">
        <dgm:presLayoutVars>
          <dgm:chPref val="1"/>
          <dgm:animOne val="branch"/>
          <dgm:animLvl val="lvl"/>
        </dgm:presLayoutVars>
      </dgm:prSet>
      <dgm:spPr/>
    </dgm:pt>
    <dgm:pt modelId="{8496E231-9178-4857-B2E5-82537379A7ED}" type="pres">
      <dgm:prSet presAssocID="{F52243D7-8410-4BE7-A94A-4C97B1EEE0FA}" presName="Name17" presStyleCnt="0"/>
      <dgm:spPr/>
    </dgm:pt>
    <dgm:pt modelId="{2CA438B9-42DF-4AF0-A43A-7B1C6D523173}" type="pres">
      <dgm:prSet presAssocID="{F52243D7-8410-4BE7-A94A-4C97B1EEE0FA}" presName="level1Shape" presStyleLbl="node0" presStyleIdx="0" presStyleCnt="1">
        <dgm:presLayoutVars>
          <dgm:chPref val="3"/>
        </dgm:presLayoutVars>
      </dgm:prSet>
      <dgm:spPr/>
    </dgm:pt>
    <dgm:pt modelId="{68276634-D688-4176-B046-22644173D86F}" type="pres">
      <dgm:prSet presAssocID="{F52243D7-8410-4BE7-A94A-4C97B1EEE0FA}" presName="hierChild2" presStyleCnt="0"/>
      <dgm:spPr/>
    </dgm:pt>
    <dgm:pt modelId="{FBF1D535-BA08-43A6-99DE-E066AFB0E81C}" type="pres">
      <dgm:prSet presAssocID="{865A933C-C587-45D5-ADCB-A31B7DCA0276}" presName="Name25" presStyleLbl="parChTrans1D2" presStyleIdx="0" presStyleCnt="2"/>
      <dgm:spPr/>
    </dgm:pt>
    <dgm:pt modelId="{C8FBC1DD-3B75-4A30-BDF0-72869C171122}" type="pres">
      <dgm:prSet presAssocID="{865A933C-C587-45D5-ADCB-A31B7DCA0276}" presName="connTx" presStyleLbl="parChTrans1D2" presStyleIdx="0" presStyleCnt="2"/>
      <dgm:spPr/>
    </dgm:pt>
    <dgm:pt modelId="{104B4E32-9102-40AC-B4B3-8D3751C50400}" type="pres">
      <dgm:prSet presAssocID="{6C6F50E1-24CC-4110-86E5-D49A5C367B16}" presName="Name30" presStyleCnt="0"/>
      <dgm:spPr/>
    </dgm:pt>
    <dgm:pt modelId="{2D3E6146-CCB2-4079-B87F-FBE50FFB8125}" type="pres">
      <dgm:prSet presAssocID="{6C6F50E1-24CC-4110-86E5-D49A5C367B16}" presName="level2Shape" presStyleLbl="node2" presStyleIdx="0" presStyleCnt="2" custScaleX="163599" custScaleY="181101" custLinFactNeighborX="-2233" custLinFactNeighborY="-33128"/>
      <dgm:spPr/>
    </dgm:pt>
    <dgm:pt modelId="{ECD8ADEF-7A64-4169-AC76-F54BCA627A13}" type="pres">
      <dgm:prSet presAssocID="{6C6F50E1-24CC-4110-86E5-D49A5C367B16}" presName="hierChild3" presStyleCnt="0"/>
      <dgm:spPr/>
    </dgm:pt>
    <dgm:pt modelId="{61694B86-253D-4A40-931A-F8F2732E8B11}" type="pres">
      <dgm:prSet presAssocID="{EE132CA6-C8A5-488D-8638-EE246B8D858E}" presName="Name25" presStyleLbl="parChTrans1D2" presStyleIdx="1" presStyleCnt="2"/>
      <dgm:spPr/>
    </dgm:pt>
    <dgm:pt modelId="{27551C29-51E4-4FD4-9B7D-8BDA8DC047E0}" type="pres">
      <dgm:prSet presAssocID="{EE132CA6-C8A5-488D-8638-EE246B8D858E}" presName="connTx" presStyleLbl="parChTrans1D2" presStyleIdx="1" presStyleCnt="2"/>
      <dgm:spPr/>
    </dgm:pt>
    <dgm:pt modelId="{C914C555-0659-4029-834D-657F814C296F}" type="pres">
      <dgm:prSet presAssocID="{90621425-3EF3-425D-A15A-D33091B77DC6}" presName="Name30" presStyleCnt="0"/>
      <dgm:spPr/>
    </dgm:pt>
    <dgm:pt modelId="{F95EF68C-ADEC-4363-9740-CB6CEB0E641C}" type="pres">
      <dgm:prSet presAssocID="{90621425-3EF3-425D-A15A-D33091B77DC6}" presName="level2Shape" presStyleLbl="node2" presStyleIdx="1" presStyleCnt="2" custScaleX="167809" custScaleY="203074" custLinFactNeighborX="-3634" custLinFactNeighborY="28914"/>
      <dgm:spPr/>
    </dgm:pt>
    <dgm:pt modelId="{053A5CCF-BBEE-4CFE-8DA9-5E6EF07E7C8B}" type="pres">
      <dgm:prSet presAssocID="{90621425-3EF3-425D-A15A-D33091B77DC6}" presName="hierChild3" presStyleCnt="0"/>
      <dgm:spPr/>
    </dgm:pt>
    <dgm:pt modelId="{EEA59F76-1A8C-4C30-BAA1-8734A5405816}" type="pres">
      <dgm:prSet presAssocID="{3D5A27C2-6AFF-4304-BCA4-D3E224288C62}" presName="Name25" presStyleLbl="parChTrans1D3" presStyleIdx="0" presStyleCnt="2"/>
      <dgm:spPr/>
    </dgm:pt>
    <dgm:pt modelId="{E2C9B4E6-C99F-4AD2-B0A6-7F40A0A3A94B}" type="pres">
      <dgm:prSet presAssocID="{3D5A27C2-6AFF-4304-BCA4-D3E224288C62}" presName="connTx" presStyleLbl="parChTrans1D3" presStyleIdx="0" presStyleCnt="2"/>
      <dgm:spPr/>
    </dgm:pt>
    <dgm:pt modelId="{A7E2DF2D-C817-4A79-B7F2-6E73B8BAED9F}" type="pres">
      <dgm:prSet presAssocID="{74F68A50-1B98-476E-BEA5-1D097A21F5CA}" presName="Name30" presStyleCnt="0"/>
      <dgm:spPr/>
    </dgm:pt>
    <dgm:pt modelId="{648DB4D0-7FA0-4BCA-8F42-0ED7942B08C2}" type="pres">
      <dgm:prSet presAssocID="{74F68A50-1B98-476E-BEA5-1D097A21F5CA}" presName="level2Shape" presStyleLbl="node3" presStyleIdx="0" presStyleCnt="2" custLinFactNeighborX="-1263" custLinFactNeighborY="10765"/>
      <dgm:spPr/>
    </dgm:pt>
    <dgm:pt modelId="{3CC2C0F5-8E6B-491D-BA8C-14CBFC7C045B}" type="pres">
      <dgm:prSet presAssocID="{74F68A50-1B98-476E-BEA5-1D097A21F5CA}" presName="hierChild3" presStyleCnt="0"/>
      <dgm:spPr/>
    </dgm:pt>
    <dgm:pt modelId="{39D65ED2-01CD-47FC-9F06-E4399AC37A9B}" type="pres">
      <dgm:prSet presAssocID="{4024C9D4-D69C-42D8-AD58-E4F4D1B799B8}" presName="Name25" presStyleLbl="parChTrans1D3" presStyleIdx="1" presStyleCnt="2"/>
      <dgm:spPr/>
    </dgm:pt>
    <dgm:pt modelId="{48E44880-5249-4A0A-A93C-4199097A5458}" type="pres">
      <dgm:prSet presAssocID="{4024C9D4-D69C-42D8-AD58-E4F4D1B799B8}" presName="connTx" presStyleLbl="parChTrans1D3" presStyleIdx="1" presStyleCnt="2"/>
      <dgm:spPr/>
    </dgm:pt>
    <dgm:pt modelId="{64EA4CAE-185D-4D54-B718-CDD45B411DAA}" type="pres">
      <dgm:prSet presAssocID="{D1EA0228-EDA9-431F-82B1-1C012D4C5921}" presName="Name30" presStyleCnt="0"/>
      <dgm:spPr/>
    </dgm:pt>
    <dgm:pt modelId="{045A6619-E40C-4B52-8C20-4AB2F202DA54}" type="pres">
      <dgm:prSet presAssocID="{D1EA0228-EDA9-431F-82B1-1C012D4C5921}" presName="level2Shape" presStyleLbl="node3" presStyleIdx="1" presStyleCnt="2" custLinFactNeighborX="2591" custLinFactNeighborY="27624"/>
      <dgm:spPr/>
    </dgm:pt>
    <dgm:pt modelId="{0272F7E9-AAE6-4CF8-A9A7-326B886941F0}" type="pres">
      <dgm:prSet presAssocID="{D1EA0228-EDA9-431F-82B1-1C012D4C5921}" presName="hierChild3" presStyleCnt="0"/>
      <dgm:spPr/>
    </dgm:pt>
    <dgm:pt modelId="{7269B80F-F71B-405F-83CD-5ED45B0B251A}" type="pres">
      <dgm:prSet presAssocID="{49840940-B5E0-4C2F-A221-69B1A7F07BA3}" presName="bgShapesFlow" presStyleCnt="0"/>
      <dgm:spPr/>
    </dgm:pt>
  </dgm:ptLst>
  <dgm:cxnLst>
    <dgm:cxn modelId="{2536B306-E6A9-4A54-9DBB-30757DFDF259}" type="presOf" srcId="{EE132CA6-C8A5-488D-8638-EE246B8D858E}" destId="{27551C29-51E4-4FD4-9B7D-8BDA8DC047E0}" srcOrd="1" destOrd="0" presId="urn:microsoft.com/office/officeart/2005/8/layout/hierarchy5"/>
    <dgm:cxn modelId="{6D1B5F07-E06C-481D-82B7-EC46E0E1C11A}" srcId="{90621425-3EF3-425D-A15A-D33091B77DC6}" destId="{74F68A50-1B98-476E-BEA5-1D097A21F5CA}" srcOrd="0" destOrd="0" parTransId="{3D5A27C2-6AFF-4304-BCA4-D3E224288C62}" sibTransId="{3E079627-616D-459E-B204-92AF86E56083}"/>
    <dgm:cxn modelId="{3BE01E08-3C91-4526-A69A-30E916C1961C}" srcId="{49840940-B5E0-4C2F-A221-69B1A7F07BA3}" destId="{F52243D7-8410-4BE7-A94A-4C97B1EEE0FA}" srcOrd="0" destOrd="0" parTransId="{52DB4A73-99B0-46DE-BAE9-D04FCA0F7A67}" sibTransId="{F3D1F278-7628-498E-AB69-41339A6FF3F2}"/>
    <dgm:cxn modelId="{4298B50F-B5E8-42AE-A28F-3AB58913D9DF}" type="presOf" srcId="{4024C9D4-D69C-42D8-AD58-E4F4D1B799B8}" destId="{48E44880-5249-4A0A-A93C-4199097A5458}" srcOrd="1" destOrd="0" presId="urn:microsoft.com/office/officeart/2005/8/layout/hierarchy5"/>
    <dgm:cxn modelId="{6501F30F-1CDC-4E3A-B1A7-E374F64BB09A}" type="presOf" srcId="{49840940-B5E0-4C2F-A221-69B1A7F07BA3}" destId="{E290FBA2-CC32-43EB-A64A-BB03076940A3}" srcOrd="0" destOrd="0" presId="urn:microsoft.com/office/officeart/2005/8/layout/hierarchy5"/>
    <dgm:cxn modelId="{FE308F1B-17EC-4D29-9A25-928C0D32A8AB}" type="presOf" srcId="{865A933C-C587-45D5-ADCB-A31B7DCA0276}" destId="{C8FBC1DD-3B75-4A30-BDF0-72869C171122}" srcOrd="1" destOrd="0" presId="urn:microsoft.com/office/officeart/2005/8/layout/hierarchy5"/>
    <dgm:cxn modelId="{7B473629-B127-44A0-A103-7E0EB29D234C}" type="presOf" srcId="{EE132CA6-C8A5-488D-8638-EE246B8D858E}" destId="{61694B86-253D-4A40-931A-F8F2732E8B11}" srcOrd="0" destOrd="0" presId="urn:microsoft.com/office/officeart/2005/8/layout/hierarchy5"/>
    <dgm:cxn modelId="{02C0BF4D-26EA-4660-AC53-9830AA2A0EA4}" type="presOf" srcId="{4024C9D4-D69C-42D8-AD58-E4F4D1B799B8}" destId="{39D65ED2-01CD-47FC-9F06-E4399AC37A9B}" srcOrd="0" destOrd="0" presId="urn:microsoft.com/office/officeart/2005/8/layout/hierarchy5"/>
    <dgm:cxn modelId="{17CF068B-167F-4E0B-A643-F1E83B20EA8C}" type="presOf" srcId="{3D5A27C2-6AFF-4304-BCA4-D3E224288C62}" destId="{E2C9B4E6-C99F-4AD2-B0A6-7F40A0A3A94B}" srcOrd="1" destOrd="0" presId="urn:microsoft.com/office/officeart/2005/8/layout/hierarchy5"/>
    <dgm:cxn modelId="{ADA76392-8724-4931-824F-743FC4925DCA}" srcId="{F52243D7-8410-4BE7-A94A-4C97B1EEE0FA}" destId="{90621425-3EF3-425D-A15A-D33091B77DC6}" srcOrd="1" destOrd="0" parTransId="{EE132CA6-C8A5-488D-8638-EE246B8D858E}" sibTransId="{BFC522AD-BF74-4440-9867-2E12B6355D2A}"/>
    <dgm:cxn modelId="{FBC3B2A8-523A-4845-BA80-5D502E0B77BF}" srcId="{90621425-3EF3-425D-A15A-D33091B77DC6}" destId="{D1EA0228-EDA9-431F-82B1-1C012D4C5921}" srcOrd="1" destOrd="0" parTransId="{4024C9D4-D69C-42D8-AD58-E4F4D1B799B8}" sibTransId="{62BEDA8A-7276-48D3-B211-47B64C2555DF}"/>
    <dgm:cxn modelId="{36826AAA-C6AC-48A3-913F-385ACA1B1592}" type="presOf" srcId="{74F68A50-1B98-476E-BEA5-1D097A21F5CA}" destId="{648DB4D0-7FA0-4BCA-8F42-0ED7942B08C2}" srcOrd="0" destOrd="0" presId="urn:microsoft.com/office/officeart/2005/8/layout/hierarchy5"/>
    <dgm:cxn modelId="{11FEC6B2-7595-48AE-853B-DE8A428DFE38}" type="presOf" srcId="{D1EA0228-EDA9-431F-82B1-1C012D4C5921}" destId="{045A6619-E40C-4B52-8C20-4AB2F202DA54}" srcOrd="0" destOrd="0" presId="urn:microsoft.com/office/officeart/2005/8/layout/hierarchy5"/>
    <dgm:cxn modelId="{B3D9D8CE-AB13-4877-AEC2-757DCE7BCDD2}" type="presOf" srcId="{F52243D7-8410-4BE7-A94A-4C97B1EEE0FA}" destId="{2CA438B9-42DF-4AF0-A43A-7B1C6D523173}" srcOrd="0" destOrd="0" presId="urn:microsoft.com/office/officeart/2005/8/layout/hierarchy5"/>
    <dgm:cxn modelId="{C5EEADD2-3355-4A43-AC18-8B575E5FEC77}" type="presOf" srcId="{6C6F50E1-24CC-4110-86E5-D49A5C367B16}" destId="{2D3E6146-CCB2-4079-B87F-FBE50FFB8125}" srcOrd="0" destOrd="0" presId="urn:microsoft.com/office/officeart/2005/8/layout/hierarchy5"/>
    <dgm:cxn modelId="{21153BDA-B4FE-42E3-84F8-E3D5583E68FD}" srcId="{F52243D7-8410-4BE7-A94A-4C97B1EEE0FA}" destId="{6C6F50E1-24CC-4110-86E5-D49A5C367B16}" srcOrd="0" destOrd="0" parTransId="{865A933C-C587-45D5-ADCB-A31B7DCA0276}" sibTransId="{78A400A5-03C1-4E12-A31A-ECFAEFEFDEB9}"/>
    <dgm:cxn modelId="{8F1EA0E7-49F4-473B-A0D9-86BB23C98E61}" type="presOf" srcId="{3D5A27C2-6AFF-4304-BCA4-D3E224288C62}" destId="{EEA59F76-1A8C-4C30-BAA1-8734A5405816}" srcOrd="0" destOrd="0" presId="urn:microsoft.com/office/officeart/2005/8/layout/hierarchy5"/>
    <dgm:cxn modelId="{286728EE-B02F-497F-95B9-60E55ACC203C}" type="presOf" srcId="{865A933C-C587-45D5-ADCB-A31B7DCA0276}" destId="{FBF1D535-BA08-43A6-99DE-E066AFB0E81C}" srcOrd="0" destOrd="0" presId="urn:microsoft.com/office/officeart/2005/8/layout/hierarchy5"/>
    <dgm:cxn modelId="{BE918AEE-F812-43B8-8284-EE94DF0BF070}" type="presOf" srcId="{90621425-3EF3-425D-A15A-D33091B77DC6}" destId="{F95EF68C-ADEC-4363-9740-CB6CEB0E641C}" srcOrd="0" destOrd="0" presId="urn:microsoft.com/office/officeart/2005/8/layout/hierarchy5"/>
    <dgm:cxn modelId="{6658BE3C-6A61-4A9D-8F3B-70CF1A53F589}" type="presParOf" srcId="{E290FBA2-CC32-43EB-A64A-BB03076940A3}" destId="{E988E32B-7B91-4254-AD9B-322C412F5E7E}" srcOrd="0" destOrd="0" presId="urn:microsoft.com/office/officeart/2005/8/layout/hierarchy5"/>
    <dgm:cxn modelId="{15E48273-102A-426D-8CDF-77DCBDBA103F}" type="presParOf" srcId="{E988E32B-7B91-4254-AD9B-322C412F5E7E}" destId="{86576499-25C2-467E-BED1-C60952E7D081}" srcOrd="0" destOrd="0" presId="urn:microsoft.com/office/officeart/2005/8/layout/hierarchy5"/>
    <dgm:cxn modelId="{55447CEF-7982-4AC6-B309-D5A619D8F887}" type="presParOf" srcId="{86576499-25C2-467E-BED1-C60952E7D081}" destId="{8496E231-9178-4857-B2E5-82537379A7ED}" srcOrd="0" destOrd="0" presId="urn:microsoft.com/office/officeart/2005/8/layout/hierarchy5"/>
    <dgm:cxn modelId="{0495E070-D0E1-4A08-B551-66F597CB8FDA}" type="presParOf" srcId="{8496E231-9178-4857-B2E5-82537379A7ED}" destId="{2CA438B9-42DF-4AF0-A43A-7B1C6D523173}" srcOrd="0" destOrd="0" presId="urn:microsoft.com/office/officeart/2005/8/layout/hierarchy5"/>
    <dgm:cxn modelId="{AFF764D6-C974-4403-9811-58EBB0CD447E}" type="presParOf" srcId="{8496E231-9178-4857-B2E5-82537379A7ED}" destId="{68276634-D688-4176-B046-22644173D86F}" srcOrd="1" destOrd="0" presId="urn:microsoft.com/office/officeart/2005/8/layout/hierarchy5"/>
    <dgm:cxn modelId="{72EF899B-167A-4D1D-9938-53B7D87EEE79}" type="presParOf" srcId="{68276634-D688-4176-B046-22644173D86F}" destId="{FBF1D535-BA08-43A6-99DE-E066AFB0E81C}" srcOrd="0" destOrd="0" presId="urn:microsoft.com/office/officeart/2005/8/layout/hierarchy5"/>
    <dgm:cxn modelId="{C8CB8243-BEBD-4F91-82BA-19AD3DDCB0F5}" type="presParOf" srcId="{FBF1D535-BA08-43A6-99DE-E066AFB0E81C}" destId="{C8FBC1DD-3B75-4A30-BDF0-72869C171122}" srcOrd="0" destOrd="0" presId="urn:microsoft.com/office/officeart/2005/8/layout/hierarchy5"/>
    <dgm:cxn modelId="{CB63E86A-FA6B-45D7-BB91-51D8599E06BD}" type="presParOf" srcId="{68276634-D688-4176-B046-22644173D86F}" destId="{104B4E32-9102-40AC-B4B3-8D3751C50400}" srcOrd="1" destOrd="0" presId="urn:microsoft.com/office/officeart/2005/8/layout/hierarchy5"/>
    <dgm:cxn modelId="{40190982-AEB7-4C4A-813E-3F259EA4B28C}" type="presParOf" srcId="{104B4E32-9102-40AC-B4B3-8D3751C50400}" destId="{2D3E6146-CCB2-4079-B87F-FBE50FFB8125}" srcOrd="0" destOrd="0" presId="urn:microsoft.com/office/officeart/2005/8/layout/hierarchy5"/>
    <dgm:cxn modelId="{ACF950DF-8119-4F71-A3FA-40295EE42A63}" type="presParOf" srcId="{104B4E32-9102-40AC-B4B3-8D3751C50400}" destId="{ECD8ADEF-7A64-4169-AC76-F54BCA627A13}" srcOrd="1" destOrd="0" presId="urn:microsoft.com/office/officeart/2005/8/layout/hierarchy5"/>
    <dgm:cxn modelId="{62FCF441-717C-468A-B465-DE8A093A099C}" type="presParOf" srcId="{68276634-D688-4176-B046-22644173D86F}" destId="{61694B86-253D-4A40-931A-F8F2732E8B11}" srcOrd="2" destOrd="0" presId="urn:microsoft.com/office/officeart/2005/8/layout/hierarchy5"/>
    <dgm:cxn modelId="{61949BFA-D6D0-49E4-A64E-3BAF8AE0DB13}" type="presParOf" srcId="{61694B86-253D-4A40-931A-F8F2732E8B11}" destId="{27551C29-51E4-4FD4-9B7D-8BDA8DC047E0}" srcOrd="0" destOrd="0" presId="urn:microsoft.com/office/officeart/2005/8/layout/hierarchy5"/>
    <dgm:cxn modelId="{A709728C-4B4D-41B6-888E-711C1DCA5D9F}" type="presParOf" srcId="{68276634-D688-4176-B046-22644173D86F}" destId="{C914C555-0659-4029-834D-657F814C296F}" srcOrd="3" destOrd="0" presId="urn:microsoft.com/office/officeart/2005/8/layout/hierarchy5"/>
    <dgm:cxn modelId="{24AE5451-3783-469A-A85C-99C82F4BF3BB}" type="presParOf" srcId="{C914C555-0659-4029-834D-657F814C296F}" destId="{F95EF68C-ADEC-4363-9740-CB6CEB0E641C}" srcOrd="0" destOrd="0" presId="urn:microsoft.com/office/officeart/2005/8/layout/hierarchy5"/>
    <dgm:cxn modelId="{FD773981-C70D-42FB-B5A2-02389C878A8D}" type="presParOf" srcId="{C914C555-0659-4029-834D-657F814C296F}" destId="{053A5CCF-BBEE-4CFE-8DA9-5E6EF07E7C8B}" srcOrd="1" destOrd="0" presId="urn:microsoft.com/office/officeart/2005/8/layout/hierarchy5"/>
    <dgm:cxn modelId="{C19FA717-0244-420F-BFEA-D4D7862A02D5}" type="presParOf" srcId="{053A5CCF-BBEE-4CFE-8DA9-5E6EF07E7C8B}" destId="{EEA59F76-1A8C-4C30-BAA1-8734A5405816}" srcOrd="0" destOrd="0" presId="urn:microsoft.com/office/officeart/2005/8/layout/hierarchy5"/>
    <dgm:cxn modelId="{65E6FDAC-BBFE-4F7B-94F6-0A083E3FF5F3}" type="presParOf" srcId="{EEA59F76-1A8C-4C30-BAA1-8734A5405816}" destId="{E2C9B4E6-C99F-4AD2-B0A6-7F40A0A3A94B}" srcOrd="0" destOrd="0" presId="urn:microsoft.com/office/officeart/2005/8/layout/hierarchy5"/>
    <dgm:cxn modelId="{5F14987F-F9C3-4693-AC04-47FAB098B259}" type="presParOf" srcId="{053A5CCF-BBEE-4CFE-8DA9-5E6EF07E7C8B}" destId="{A7E2DF2D-C817-4A79-B7F2-6E73B8BAED9F}" srcOrd="1" destOrd="0" presId="urn:microsoft.com/office/officeart/2005/8/layout/hierarchy5"/>
    <dgm:cxn modelId="{838D73C9-338F-45AE-8273-8A0DAE3EA287}" type="presParOf" srcId="{A7E2DF2D-C817-4A79-B7F2-6E73B8BAED9F}" destId="{648DB4D0-7FA0-4BCA-8F42-0ED7942B08C2}" srcOrd="0" destOrd="0" presId="urn:microsoft.com/office/officeart/2005/8/layout/hierarchy5"/>
    <dgm:cxn modelId="{EABAC531-19EA-4048-8E9E-EE141F5B7699}" type="presParOf" srcId="{A7E2DF2D-C817-4A79-B7F2-6E73B8BAED9F}" destId="{3CC2C0F5-8E6B-491D-BA8C-14CBFC7C045B}" srcOrd="1" destOrd="0" presId="urn:microsoft.com/office/officeart/2005/8/layout/hierarchy5"/>
    <dgm:cxn modelId="{DE7B4D7A-F75A-49B4-B02E-55CD204D5D89}" type="presParOf" srcId="{053A5CCF-BBEE-4CFE-8DA9-5E6EF07E7C8B}" destId="{39D65ED2-01CD-47FC-9F06-E4399AC37A9B}" srcOrd="2" destOrd="0" presId="urn:microsoft.com/office/officeart/2005/8/layout/hierarchy5"/>
    <dgm:cxn modelId="{12F537FE-7CDB-44C1-A641-C137471B5DD1}" type="presParOf" srcId="{39D65ED2-01CD-47FC-9F06-E4399AC37A9B}" destId="{48E44880-5249-4A0A-A93C-4199097A5458}" srcOrd="0" destOrd="0" presId="urn:microsoft.com/office/officeart/2005/8/layout/hierarchy5"/>
    <dgm:cxn modelId="{E131BD2A-7B75-4AF2-BA0A-FC6C9967CEF0}" type="presParOf" srcId="{053A5CCF-BBEE-4CFE-8DA9-5E6EF07E7C8B}" destId="{64EA4CAE-185D-4D54-B718-CDD45B411DAA}" srcOrd="3" destOrd="0" presId="urn:microsoft.com/office/officeart/2005/8/layout/hierarchy5"/>
    <dgm:cxn modelId="{651D1EDD-56EC-4596-A552-53180361CFAB}" type="presParOf" srcId="{64EA4CAE-185D-4D54-B718-CDD45B411DAA}" destId="{045A6619-E40C-4B52-8C20-4AB2F202DA54}" srcOrd="0" destOrd="0" presId="urn:microsoft.com/office/officeart/2005/8/layout/hierarchy5"/>
    <dgm:cxn modelId="{A4005D2A-11B3-4C8A-94E5-F5F3B9BEE443}" type="presParOf" srcId="{64EA4CAE-185D-4D54-B718-CDD45B411DAA}" destId="{0272F7E9-AAE6-4CF8-A9A7-326B886941F0}" srcOrd="1" destOrd="0" presId="urn:microsoft.com/office/officeart/2005/8/layout/hierarchy5"/>
    <dgm:cxn modelId="{C4417742-62D9-4DAF-8419-405F67F68403}" type="presParOf" srcId="{E290FBA2-CC32-43EB-A64A-BB03076940A3}" destId="{7269B80F-F71B-405F-83CD-5ED45B0B251A}" srcOrd="1" destOrd="0" presId="urn:microsoft.com/office/officeart/2005/8/layout/hierarchy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A438B9-42DF-4AF0-A43A-7B1C6D523173}">
      <dsp:nvSpPr>
        <dsp:cNvPr id="0" name=""/>
        <dsp:cNvSpPr/>
      </dsp:nvSpPr>
      <dsp:spPr>
        <a:xfrm>
          <a:off x="5499" y="2000900"/>
          <a:ext cx="1977368" cy="988684"/>
        </a:xfrm>
        <a:prstGeom prst="roundRect">
          <a:avLst>
            <a:gd name="adj" fmla="val 10000"/>
          </a:avLst>
        </a:prstGeom>
        <a:solidFill>
          <a:srgbClr val="ECEBE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hr-HR" sz="2100" kern="1200">
              <a:solidFill>
                <a:schemeClr val="tx1"/>
              </a:solidFill>
              <a:latin typeface="PF Square Sans Pro" pitchFamily="2" charset="0"/>
            </a:rPr>
            <a:t>Različita pravila važe kod primjene putem </a:t>
          </a:r>
        </a:p>
      </dsp:txBody>
      <dsp:txXfrm>
        <a:off x="34457" y="2029858"/>
        <a:ext cx="1919452" cy="930768"/>
      </dsp:txXfrm>
    </dsp:sp>
    <dsp:sp modelId="{FBF1D535-BA08-43A6-99DE-E066AFB0E81C}">
      <dsp:nvSpPr>
        <dsp:cNvPr id="0" name=""/>
        <dsp:cNvSpPr/>
      </dsp:nvSpPr>
      <dsp:spPr>
        <a:xfrm rot="17878935">
          <a:off x="1560446" y="1774838"/>
          <a:ext cx="1591636" cy="35244"/>
        </a:xfrm>
        <a:custGeom>
          <a:avLst/>
          <a:gdLst/>
          <a:ahLst/>
          <a:cxnLst/>
          <a:rect l="0" t="0" r="0" b="0"/>
          <a:pathLst>
            <a:path>
              <a:moveTo>
                <a:pt x="0" y="17622"/>
              </a:moveTo>
              <a:lnTo>
                <a:pt x="1591636" y="176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dirty="0">
            <a:latin typeface="PF Square Sans Pro" pitchFamily="2" charset="0"/>
          </a:endParaRPr>
        </a:p>
      </dsp:txBody>
      <dsp:txXfrm>
        <a:off x="2316473" y="1752669"/>
        <a:ext cx="79581" cy="79581"/>
      </dsp:txXfrm>
    </dsp:sp>
    <dsp:sp modelId="{2D3E6146-CCB2-4079-B87F-FBE50FFB8125}">
      <dsp:nvSpPr>
        <dsp:cNvPr id="0" name=""/>
        <dsp:cNvSpPr/>
      </dsp:nvSpPr>
      <dsp:spPr>
        <a:xfrm>
          <a:off x="2729661" y="194420"/>
          <a:ext cx="3234955" cy="1790517"/>
        </a:xfrm>
        <a:prstGeom prst="roundRect">
          <a:avLst>
            <a:gd name="adj" fmla="val 10000"/>
          </a:avLst>
        </a:prstGeom>
        <a:solidFill>
          <a:srgbClr val="6BB18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hr-HR" sz="2000" kern="1200" dirty="0">
              <a:solidFill>
                <a:schemeClr val="tx1"/>
              </a:solidFill>
              <a:latin typeface="PF Square Sans Pro" pitchFamily="2" charset="0"/>
            </a:rPr>
            <a:t>Ljekovita hrana za životinje</a:t>
          </a:r>
        </a:p>
        <a:p>
          <a:pPr marL="0" lvl="0" indent="0" algn="ctr" defTabSz="889000">
            <a:lnSpc>
              <a:spcPct val="90000"/>
            </a:lnSpc>
            <a:spcBef>
              <a:spcPct val="0"/>
            </a:spcBef>
            <a:spcAft>
              <a:spcPct val="35000"/>
            </a:spcAft>
            <a:buNone/>
          </a:pPr>
          <a:r>
            <a:rPr lang="hr-HR" sz="1600" kern="1200" dirty="0">
              <a:solidFill>
                <a:schemeClr val="tx1"/>
              </a:solidFill>
              <a:latin typeface="PF Square Sans Pro" pitchFamily="2" charset="0"/>
            </a:rPr>
            <a:t>(hrana koju subjekti u poslovanju s hranom za životinje miješaju s lijekovima u mlinu, mobilnoj miješalici ili posebno opremljenom vozilu)</a:t>
          </a:r>
        </a:p>
      </dsp:txBody>
      <dsp:txXfrm>
        <a:off x="2782103" y="246862"/>
        <a:ext cx="3130071" cy="1685633"/>
      </dsp:txXfrm>
    </dsp:sp>
    <dsp:sp modelId="{61694B86-253D-4A40-931A-F8F2732E8B11}">
      <dsp:nvSpPr>
        <dsp:cNvPr id="0" name=""/>
        <dsp:cNvSpPr/>
      </dsp:nvSpPr>
      <dsp:spPr>
        <a:xfrm rot="3611618">
          <a:off x="1619085" y="3105259"/>
          <a:ext cx="1446655" cy="35244"/>
        </a:xfrm>
        <a:custGeom>
          <a:avLst/>
          <a:gdLst/>
          <a:ahLst/>
          <a:cxnLst/>
          <a:rect l="0" t="0" r="0" b="0"/>
          <a:pathLst>
            <a:path>
              <a:moveTo>
                <a:pt x="0" y="17622"/>
              </a:moveTo>
              <a:lnTo>
                <a:pt x="1446655" y="176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dirty="0">
            <a:latin typeface="PF Square Sans Pro" pitchFamily="2" charset="0"/>
          </a:endParaRPr>
        </a:p>
      </dsp:txBody>
      <dsp:txXfrm>
        <a:off x="2306246" y="3086715"/>
        <a:ext cx="72332" cy="72332"/>
      </dsp:txXfrm>
    </dsp:sp>
    <dsp:sp modelId="{F95EF68C-ADEC-4363-9740-CB6CEB0E641C}">
      <dsp:nvSpPr>
        <dsp:cNvPr id="0" name=""/>
        <dsp:cNvSpPr/>
      </dsp:nvSpPr>
      <dsp:spPr>
        <a:xfrm>
          <a:off x="2701958" y="2746640"/>
          <a:ext cx="3318202" cy="2007760"/>
        </a:xfrm>
        <a:prstGeom prst="roundRect">
          <a:avLst>
            <a:gd name="adj" fmla="val 10000"/>
          </a:avLst>
        </a:prstGeom>
        <a:solidFill>
          <a:srgbClr val="2C74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hr-HR" sz="2400" kern="1200" dirty="0">
              <a:latin typeface="PF Square Sans Pro" pitchFamily="2" charset="0"/>
            </a:rPr>
            <a:t>Lijekova za oralnu primjenu </a:t>
          </a:r>
        </a:p>
        <a:p>
          <a:pPr marL="0" lvl="0" indent="0" algn="ctr" defTabSz="1066800">
            <a:lnSpc>
              <a:spcPct val="90000"/>
            </a:lnSpc>
            <a:spcBef>
              <a:spcPct val="0"/>
            </a:spcBef>
            <a:spcAft>
              <a:spcPct val="35000"/>
            </a:spcAft>
            <a:buNone/>
          </a:pPr>
          <a:r>
            <a:rPr lang="hr-HR" sz="1800" kern="1200" dirty="0">
              <a:latin typeface="PF Square Sans Pro" pitchFamily="2" charset="0"/>
            </a:rPr>
            <a:t>(miješanje s hranom ili vodom na poljoprivrednom gospodarstvu od strane držatelja životinja)</a:t>
          </a:r>
        </a:p>
      </dsp:txBody>
      <dsp:txXfrm>
        <a:off x="2760763" y="2805445"/>
        <a:ext cx="3200592" cy="1890150"/>
      </dsp:txXfrm>
    </dsp:sp>
    <dsp:sp modelId="{EEA59F76-1A8C-4C30-BAA1-8734A5405816}">
      <dsp:nvSpPr>
        <dsp:cNvPr id="0" name=""/>
        <dsp:cNvSpPr/>
      </dsp:nvSpPr>
      <dsp:spPr>
        <a:xfrm rot="19094687">
          <a:off x="5877524" y="3358933"/>
          <a:ext cx="1123102" cy="35244"/>
        </a:xfrm>
        <a:custGeom>
          <a:avLst/>
          <a:gdLst/>
          <a:ahLst/>
          <a:cxnLst/>
          <a:rect l="0" t="0" r="0" b="0"/>
          <a:pathLst>
            <a:path>
              <a:moveTo>
                <a:pt x="0" y="17622"/>
              </a:moveTo>
              <a:lnTo>
                <a:pt x="1123102" y="176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dirty="0">
            <a:latin typeface="PF Square Sans Pro" pitchFamily="2" charset="0"/>
          </a:endParaRPr>
        </a:p>
      </dsp:txBody>
      <dsp:txXfrm>
        <a:off x="6410998" y="3348477"/>
        <a:ext cx="56155" cy="56155"/>
      </dsp:txXfrm>
    </dsp:sp>
    <dsp:sp modelId="{648DB4D0-7FA0-4BCA-8F42-0ED7942B08C2}">
      <dsp:nvSpPr>
        <dsp:cNvPr id="0" name=""/>
        <dsp:cNvSpPr/>
      </dsp:nvSpPr>
      <dsp:spPr>
        <a:xfrm>
          <a:off x="6857991" y="2508248"/>
          <a:ext cx="1977368" cy="988684"/>
        </a:xfrm>
        <a:prstGeom prst="roundRect">
          <a:avLst>
            <a:gd name="adj" fmla="val 10000"/>
          </a:avLst>
        </a:prstGeom>
        <a:solidFill>
          <a:srgbClr val="2C74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hr-HR" sz="2100" kern="1200">
              <a:solidFill>
                <a:schemeClr val="bg1"/>
              </a:solidFill>
              <a:latin typeface="PF Square Sans Pro" pitchFamily="2" charset="0"/>
            </a:rPr>
            <a:t>Hrane za životinje</a:t>
          </a:r>
        </a:p>
      </dsp:txBody>
      <dsp:txXfrm>
        <a:off x="6886949" y="2537206"/>
        <a:ext cx="1919452" cy="930768"/>
      </dsp:txXfrm>
    </dsp:sp>
    <dsp:sp modelId="{39D65ED2-01CD-47FC-9F06-E4399AC37A9B}">
      <dsp:nvSpPr>
        <dsp:cNvPr id="0" name=""/>
        <dsp:cNvSpPr/>
      </dsp:nvSpPr>
      <dsp:spPr>
        <a:xfrm rot="1957223">
          <a:off x="5938852" y="4010768"/>
          <a:ext cx="1030921" cy="35244"/>
        </a:xfrm>
        <a:custGeom>
          <a:avLst/>
          <a:gdLst/>
          <a:ahLst/>
          <a:cxnLst/>
          <a:rect l="0" t="0" r="0" b="0"/>
          <a:pathLst>
            <a:path>
              <a:moveTo>
                <a:pt x="0" y="17622"/>
              </a:moveTo>
              <a:lnTo>
                <a:pt x="1030921" y="176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dirty="0">
            <a:latin typeface="PF Square Sans Pro" pitchFamily="2" charset="0"/>
          </a:endParaRPr>
        </a:p>
      </dsp:txBody>
      <dsp:txXfrm>
        <a:off x="6428539" y="4002617"/>
        <a:ext cx="51546" cy="51546"/>
      </dsp:txXfrm>
    </dsp:sp>
    <dsp:sp modelId="{045A6619-E40C-4B52-8C20-4AB2F202DA54}">
      <dsp:nvSpPr>
        <dsp:cNvPr id="0" name=""/>
        <dsp:cNvSpPr/>
      </dsp:nvSpPr>
      <dsp:spPr>
        <a:xfrm>
          <a:off x="6888465" y="3811917"/>
          <a:ext cx="1977368" cy="988684"/>
        </a:xfrm>
        <a:prstGeom prst="roundRect">
          <a:avLst>
            <a:gd name="adj" fmla="val 10000"/>
          </a:avLst>
        </a:prstGeom>
        <a:solidFill>
          <a:srgbClr val="2C74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hr-HR" sz="2100" kern="1200">
              <a:latin typeface="PF Square Sans Pro" pitchFamily="2" charset="0"/>
            </a:rPr>
            <a:t>Putem vode</a:t>
          </a:r>
        </a:p>
      </dsp:txBody>
      <dsp:txXfrm>
        <a:off x="6917423" y="3840875"/>
        <a:ext cx="1919452" cy="93076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0067EAAE-CAA2-41BF-8580-36A1168835B8}" type="datetimeFigureOut">
              <a:rPr lang="es-ES" smtClean="0"/>
              <a:t>14/05/2024</a:t>
            </a:fld>
            <a:endParaRPr lang="es-ES"/>
          </a:p>
        </p:txBody>
      </p:sp>
      <p:sp>
        <p:nvSpPr>
          <p:cNvPr id="4" name="Slide Image Placeholder 3"/>
          <p:cNvSpPr>
            <a:spLocks noGrp="1" noRot="1" noChangeAspect="1"/>
          </p:cNvSpPr>
          <p:nvPr>
            <p:ph type="sldImg" idx="2"/>
          </p:nvPr>
        </p:nvSpPr>
        <p:spPr>
          <a:xfrm>
            <a:off x="4038600" y="858838"/>
            <a:ext cx="4114800" cy="2319337"/>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1219200" y="3306763"/>
            <a:ext cx="9753600" cy="2705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6" name="Footer Placeholder 5"/>
          <p:cNvSpPr>
            <a:spLocks noGrp="1"/>
          </p:cNvSpPr>
          <p:nvPr>
            <p:ph type="ftr" sz="quarter" idx="4"/>
          </p:nvPr>
        </p:nvSpPr>
        <p:spPr>
          <a:xfrm>
            <a:off x="0" y="6526213"/>
            <a:ext cx="5283200" cy="344487"/>
          </a:xfrm>
          <a:prstGeom prst="rect">
            <a:avLst/>
          </a:prstGeom>
        </p:spPr>
        <p:txBody>
          <a:bodyPr vert="horz" lIns="91440" tIns="45720" rIns="91440" bIns="45720" rtlCol="0" anchor="b"/>
          <a:lstStyle>
            <a:lvl1pPr algn="l">
              <a:defRPr sz="1200"/>
            </a:lvl1pPr>
          </a:lstStyle>
          <a:p>
            <a:endParaRPr lang="es-ES"/>
          </a:p>
        </p:txBody>
      </p:sp>
      <p:sp>
        <p:nvSpPr>
          <p:cNvPr id="7" name="Slide Number Placeholder 6"/>
          <p:cNvSpPr>
            <a:spLocks noGrp="1"/>
          </p:cNvSpPr>
          <p:nvPr>
            <p:ph type="sldNum" sz="quarter" idx="5"/>
          </p:nvPr>
        </p:nvSpPr>
        <p:spPr>
          <a:xfrm>
            <a:off x="6905625" y="6526213"/>
            <a:ext cx="5283200" cy="344487"/>
          </a:xfrm>
          <a:prstGeom prst="rect">
            <a:avLst/>
          </a:prstGeom>
        </p:spPr>
        <p:txBody>
          <a:bodyPr vert="horz" lIns="91440" tIns="45720" rIns="91440" bIns="45720" rtlCol="0" anchor="b"/>
          <a:lstStyle>
            <a:lvl1pPr algn="r">
              <a:defRPr sz="1200"/>
            </a:lvl1pPr>
          </a:lstStyle>
          <a:p>
            <a:fld id="{4EFF6541-F716-4D33-934D-D3783B7243DD}" type="slidenum">
              <a:rPr lang="es-ES" smtClean="0"/>
              <a:t>‹#›</a:t>
            </a:fld>
            <a:endParaRPr lang="es-ES"/>
          </a:p>
        </p:txBody>
      </p:sp>
    </p:spTree>
    <p:extLst>
      <p:ext uri="{BB962C8B-B14F-4D97-AF65-F5344CB8AC3E}">
        <p14:creationId xmlns:p14="http://schemas.microsoft.com/office/powerpoint/2010/main" val="4024365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4EFF6541-F716-4D33-934D-D3783B7243DD}" type="slidenum">
              <a:rPr lang="es-ES" smtClean="0"/>
              <a:t>1</a:t>
            </a:fld>
            <a:endParaRPr lang="es-ES"/>
          </a:p>
        </p:txBody>
      </p:sp>
    </p:spTree>
    <p:extLst>
      <p:ext uri="{BB962C8B-B14F-4D97-AF65-F5344CB8AC3E}">
        <p14:creationId xmlns:p14="http://schemas.microsoft.com/office/powerpoint/2010/main" val="13944395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err="1"/>
              <a:t>Insert</a:t>
            </a:r>
            <a:r>
              <a:rPr lang="es-ES" dirty="0"/>
              <a:t> </a:t>
            </a:r>
            <a:r>
              <a:rPr lang="es-ES" dirty="0" err="1"/>
              <a:t>Slides</a:t>
            </a:r>
            <a:endParaRPr lang="es-ES" dirty="0"/>
          </a:p>
        </p:txBody>
      </p:sp>
      <p:sp>
        <p:nvSpPr>
          <p:cNvPr id="4" name="Slide Number Placeholder 3"/>
          <p:cNvSpPr>
            <a:spLocks noGrp="1"/>
          </p:cNvSpPr>
          <p:nvPr>
            <p:ph type="sldNum" sz="quarter" idx="5"/>
          </p:nvPr>
        </p:nvSpPr>
        <p:spPr/>
        <p:txBody>
          <a:bodyPr/>
          <a:lstStyle/>
          <a:p>
            <a:fld id="{4EFF6541-F716-4D33-934D-D3783B7243DD}" type="slidenum">
              <a:rPr lang="es-ES" smtClean="0"/>
              <a:t>10</a:t>
            </a:fld>
            <a:endParaRPr lang="es-ES"/>
          </a:p>
        </p:txBody>
      </p:sp>
    </p:spTree>
    <p:extLst>
      <p:ext uri="{BB962C8B-B14F-4D97-AF65-F5344CB8AC3E}">
        <p14:creationId xmlns:p14="http://schemas.microsoft.com/office/powerpoint/2010/main" val="38518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4EFF6541-F716-4D33-934D-D3783B7243DD}" type="slidenum">
              <a:rPr lang="es-ES" smtClean="0"/>
              <a:t>11</a:t>
            </a:fld>
            <a:endParaRPr lang="es-ES"/>
          </a:p>
        </p:txBody>
      </p:sp>
    </p:spTree>
    <p:extLst>
      <p:ext uri="{BB962C8B-B14F-4D97-AF65-F5344CB8AC3E}">
        <p14:creationId xmlns:p14="http://schemas.microsoft.com/office/powerpoint/2010/main" val="3360683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4EFF6541-F716-4D33-934D-D3783B7243DD}" type="slidenum">
              <a:rPr lang="es-ES" smtClean="0"/>
              <a:t>12</a:t>
            </a:fld>
            <a:endParaRPr lang="es-ES"/>
          </a:p>
        </p:txBody>
      </p:sp>
    </p:spTree>
    <p:extLst>
      <p:ext uri="{BB962C8B-B14F-4D97-AF65-F5344CB8AC3E}">
        <p14:creationId xmlns:p14="http://schemas.microsoft.com/office/powerpoint/2010/main" val="23409916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4EFF6541-F716-4D33-934D-D3783B7243DD}" type="slidenum">
              <a:rPr lang="es-ES" smtClean="0"/>
              <a:t>13</a:t>
            </a:fld>
            <a:endParaRPr lang="es-ES"/>
          </a:p>
        </p:txBody>
      </p:sp>
    </p:spTree>
    <p:extLst>
      <p:ext uri="{BB962C8B-B14F-4D97-AF65-F5344CB8AC3E}">
        <p14:creationId xmlns:p14="http://schemas.microsoft.com/office/powerpoint/2010/main" val="3805354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5"/>
          </p:nvPr>
        </p:nvSpPr>
        <p:spPr/>
        <p:txBody>
          <a:bodyPr/>
          <a:lstStyle/>
          <a:p>
            <a:fld id="{8B7EF4CE-A503-4E65-986B-A5ECC6ED22AC}" type="slidenum">
              <a:rPr lang="en-GB" smtClean="0"/>
              <a:t>2</a:t>
            </a:fld>
            <a:endParaRPr lang="en-GB"/>
          </a:p>
        </p:txBody>
      </p:sp>
    </p:spTree>
    <p:extLst>
      <p:ext uri="{BB962C8B-B14F-4D97-AF65-F5344CB8AC3E}">
        <p14:creationId xmlns:p14="http://schemas.microsoft.com/office/powerpoint/2010/main" val="3830474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4EFF6541-F716-4D33-934D-D3783B7243DD}" type="slidenum">
              <a:rPr lang="es-ES" smtClean="0"/>
              <a:t>3</a:t>
            </a:fld>
            <a:endParaRPr lang="es-ES"/>
          </a:p>
        </p:txBody>
      </p:sp>
    </p:spTree>
    <p:extLst>
      <p:ext uri="{BB962C8B-B14F-4D97-AF65-F5344CB8AC3E}">
        <p14:creationId xmlns:p14="http://schemas.microsoft.com/office/powerpoint/2010/main" val="4238478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4EFF6541-F716-4D33-934D-D3783B7243DD}" type="slidenum">
              <a:rPr lang="es-ES" smtClean="0"/>
              <a:t>4</a:t>
            </a:fld>
            <a:endParaRPr lang="es-ES"/>
          </a:p>
        </p:txBody>
      </p:sp>
    </p:spTree>
    <p:extLst>
      <p:ext uri="{BB962C8B-B14F-4D97-AF65-F5344CB8AC3E}">
        <p14:creationId xmlns:p14="http://schemas.microsoft.com/office/powerpoint/2010/main" val="2209649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hr-HR" dirty="0"/>
              <a:t>Stoga se delegirani akt o oralnom liječenju primjenjuje na veterinarsko-medicinske proizvode koji se daju oralno miješanjem ili dodavanjem hrani za životinje te na miješanje veterinarsko-medicinskih proizvoda u vodi za piće ili u tekućoj hrani za životinje od strane držatelja životinja. Ne bi se trebao primjenjivati na miješanje veterinarsko-medicinskog proizvoda u stočnu hranu od strane subjekata u poslovanju s hranom za životinje, bez obzira na to rade li u tvornici stočne hrane, s mobilnom miješalicom ili miješalicom na poljoprivrednom gospodarstvu, što je obuhvaćeno Uredbom (EU) 2019/4. </a:t>
            </a:r>
          </a:p>
          <a:p>
            <a:endParaRPr lang="en-US" dirty="0"/>
          </a:p>
          <a:p>
            <a:r>
              <a:rPr lang="hr-HR" dirty="0"/>
              <a:t>(f) „mobilna miješalica”: znači subjekt u poslovanju s hranom za životinje s objektom za proizvodnju hrane za životinje u obliku posebno opremljena vozila za proizvodnju hrane za životinje s dodanim lijekovima; (g) „miješalica na poljoprivrednom gospodarstvu”: znači subjekt u poslovanju s hranom za životinje koji proizvodi hranu za životinje s dodanim lijekovima na poljoprivrednom gospodarstvu koje će rabiti tu hranu;</a:t>
            </a:r>
          </a:p>
        </p:txBody>
      </p:sp>
      <p:sp>
        <p:nvSpPr>
          <p:cNvPr id="4" name="Marcador de número de diapositiva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8B7EF4CE-A503-4E65-986B-A5ECC6ED22AC}" type="slidenum">
              <a:rPr kumimoji="0" lang="en-GB"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5</a:t>
            </a:fld>
            <a:endParaRPr kumimoji="0" lang="en-GB"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439947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4EFF6541-F716-4D33-934D-D3783B7243DD}" type="slidenum">
              <a:rPr lang="es-ES" smtClean="0"/>
              <a:t>6</a:t>
            </a:fld>
            <a:endParaRPr lang="es-ES"/>
          </a:p>
        </p:txBody>
      </p:sp>
    </p:spTree>
    <p:extLst>
      <p:ext uri="{BB962C8B-B14F-4D97-AF65-F5344CB8AC3E}">
        <p14:creationId xmlns:p14="http://schemas.microsoft.com/office/powerpoint/2010/main" val="4241897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hr-HR" dirty="0"/>
              <a:t>1. Opskrba držatelja životinja ljekovitom hranom za životinje podliježe sljedećim uvjetima:</a:t>
            </a:r>
          </a:p>
          <a:p>
            <a:r>
              <a:rPr lang="hr-HR" dirty="0"/>
              <a:t>(a) predočenje i, u slučaju proizvodnje u miješalicama na poljoprivrednom gospodarstvu, posjedovanje veterinarskog recepta za ljekovitu hranu za životinje; i</a:t>
            </a:r>
          </a:p>
          <a:p>
            <a:r>
              <a:rPr lang="hr-HR" dirty="0"/>
              <a:t>(b) uvjetima utvrđenim u stavcima 2. do 10.</a:t>
            </a:r>
          </a:p>
          <a:p>
            <a:endParaRPr lang="en-US" dirty="0"/>
          </a:p>
          <a:p>
            <a:r>
              <a:rPr lang="hr-HR" dirty="0"/>
              <a:t>2. Veterinarski recept za ljekovitu hranu za životinje izdaje se samo nakon kliničkog pregleda ili druge odgovarajuće ocjene zdravstvenog stanja životinje ili skupine životinja od strane veterinara i samo za dijagnosticiranu bolest.</a:t>
            </a:r>
          </a:p>
          <a:p>
            <a:endParaRPr lang="en-US" dirty="0"/>
          </a:p>
          <a:p>
            <a:r>
              <a:rPr lang="hr-HR" dirty="0"/>
              <a:t>3. Iznimno od stavka 2., veterinarski recept za ljekovitu hranu za životinje koja sadrži imunološke veterinarsko-medicinske proizvode može se izdati i ako nema dijagnosticirane bolesti.</a:t>
            </a:r>
          </a:p>
          <a:p>
            <a:endParaRPr lang="en-US" dirty="0"/>
          </a:p>
          <a:p>
            <a:r>
              <a:rPr lang="hr-HR" dirty="0"/>
              <a:t>4. Iznimno od stavka 2., ako nije moguće potvrditi prisutnost dijagnosticirane bolesti, veterinarski recept za ljekovitu hranu za životinje koja sadrži antiparazitske lijekove bez antimikrobnog djelovanja može se izdati na temelju saznanja o parazitarnoj infestaciji životinje ili skupina životinja.</a:t>
            </a:r>
          </a:p>
        </p:txBody>
      </p:sp>
      <p:sp>
        <p:nvSpPr>
          <p:cNvPr id="4" name="Marcador de número de diapositiva 3"/>
          <p:cNvSpPr>
            <a:spLocks noGrp="1"/>
          </p:cNvSpPr>
          <p:nvPr>
            <p:ph type="sldNum" sz="quarter" idx="5"/>
          </p:nvPr>
        </p:nvSpPr>
        <p:spPr/>
        <p:txBody>
          <a:bodyPr/>
          <a:lstStyle/>
          <a:p>
            <a:fld id="{8B7EF4CE-A503-4E65-986B-A5ECC6ED22AC}" type="slidenum">
              <a:rPr lang="en-GB" smtClean="0"/>
              <a:t>7</a:t>
            </a:fld>
            <a:endParaRPr lang="en-GB"/>
          </a:p>
        </p:txBody>
      </p:sp>
    </p:spTree>
    <p:extLst>
      <p:ext uri="{BB962C8B-B14F-4D97-AF65-F5344CB8AC3E}">
        <p14:creationId xmlns:p14="http://schemas.microsoft.com/office/powerpoint/2010/main" val="3116012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hr-HR"/>
              <a:t>6. Veterinarski recept za ljekovitu hranu za životinje mora sadržavati podatke navedene u Dodatku V. Izvorni veterinarski recept za ljekovitu hranu za životinje čuva proizvođač ili, ovisno o slučaju, subjekt u poslovanju s hranom za životinje koji opskrbljuje držatelja životinja ljekovitom hranom za životinje. Veterinar, odnosno stručna osoba iz stavka 5. koja izdaje recept i držatelj životinja za proizvodnju hrane ili krznaša dužni su čuvati presliku veterinarskog recepta za ljekovitu hranu za životinje. Izvornik i preslike čuvaju se pet godina od datuma izdavanja.</a:t>
            </a:r>
          </a:p>
          <a:p>
            <a:endParaRPr lang="en-US" dirty="0"/>
          </a:p>
          <a:p>
            <a:r>
              <a:rPr lang="hr-HR"/>
              <a:t>7. Uz iznimku ljekovite hrane za životinje namijenjene za životinje koje se ne koriste za proizvodnju hrane, osim za krznaše, ljekovita hrana za životinje ne smije se upotrebljavati za više od jednog liječenja na temelju istog veterinarskog recepta za ljekovitu hranu za životinje.</a:t>
            </a:r>
          </a:p>
          <a:p>
            <a:r>
              <a:rPr lang="hr-HR"/>
              <a:t>Trajanje liječenja mora biti u skladu sa sažetkom opisa svojstava veterinarsko-medicinskog proizvoda u hrani za životinje te, ako nije drukčije određeno, ne smije biti dulje od mjesec dana, odnosno dva tjedna u slučaju ljekovite hrane za životinje koja sadržava antibiotske veterinarsko-medicinske proizvode.</a:t>
            </a:r>
          </a:p>
          <a:p>
            <a:endParaRPr lang="en-US" dirty="0"/>
          </a:p>
          <a:p>
            <a:r>
              <a:rPr lang="hr-HR"/>
              <a:t>8. Veterinarski recept za ljekovitu hranu za životinje vrijedi najviše šest mjeseci od datuma izdavanja za životinje koje se ne koriste za proizvodnju hrane, osim za krznaše, a tri tjedna za životinje koje se koriste za proizvodnju hrane i krznaše. U slučaju ljekovite hrane za životinje koja sadržava antimikrobne veterinarsko-medicinske proizvode recept vrijedi najviše pet dana od datuma izdavanja.</a:t>
            </a:r>
          </a:p>
          <a:p>
            <a:endParaRPr lang="en-US" dirty="0"/>
          </a:p>
          <a:p>
            <a:r>
              <a:rPr lang="hr-HR"/>
              <a:t>9. Veterinar koji izdaje veterinarski recept za ljekovitu hranu za životinje provjerava je li to liječenje s obzirom na veterinarske razloge opravdano za ciljne životinje. Taj veterinar, nadalje, osigurava da primjena dotičnog veterinarsko-medicinskog proizvoda nije nespojiva s nekim drugim oblikom liječenja ili uporabom te da nema kontraindikacija ni međudjelovanja u slučaju da se upotrebljava nekoliko proizvoda. Veterinar posebno ne smije propisati ljekovitu hranu za životinje koja ima više od jednog veterinarsko-medicinskog proizvoda koji sadržava antimikrobike.</a:t>
            </a:r>
          </a:p>
          <a:p>
            <a:endParaRPr lang="en-US" dirty="0"/>
          </a:p>
          <a:p>
            <a:r>
              <a:rPr lang="hr-HR"/>
              <a:t>10. Veterinarski recept za ljekovitu hranu za životinje mora:</a:t>
            </a:r>
          </a:p>
          <a:p>
            <a:r>
              <a:rPr lang="hr-HR"/>
              <a:t>(a) biti u skladu sa sažetkom opisa svojstava veterinarsko-medicinskog proizvoda, osim za veterinarsko-medicinske proizvode namijenjene uporabi u skladu s člankom 112., člankom 113. ili člankom 114. Uredbe (EU) 2019/6;</a:t>
            </a:r>
          </a:p>
          <a:p>
            <a:r>
              <a:rPr lang="hr-HR"/>
              <a:t>(b) imati naznačenu dnevnu dozu veterinarsko-medicinskog proizvoda koji se treba dodati određenoj količini ljekovite hrane za životinje kako bi ciljna životinja dobila primjerenu dozu, uzimajući u obzir da se unos hrane oboljele životinje može razlikovati od uobičajene dnevne porcije;</a:t>
            </a:r>
          </a:p>
          <a:p>
            <a:r>
              <a:rPr lang="hr-HR"/>
              <a:t>(c) osigurati da ljekovita hrana za životinje koja sadržava predviđenu dozu veterinarsko-medicinskog proizvoda odgovara količini od najmanje 50 % dnevnog unosa hrane za životinje na temelju suhe tvari te da se, u slučaju preživača, dnevna doza veterinarsko-medicinskog proizvoda dodaje u najmanje 50 % dopunske krmne smjese, osim mineralne mješavine;</a:t>
            </a:r>
          </a:p>
          <a:p>
            <a:r>
              <a:rPr lang="hr-HR"/>
              <a:t>(d) imati naznačenu stopu uključivanja djelatnih tvari koja se izračunava na temelju relevantnih parametara.</a:t>
            </a:r>
          </a:p>
          <a:p>
            <a:endParaRPr lang="en-US" dirty="0"/>
          </a:p>
          <a:p>
            <a:r>
              <a:rPr lang="hr-HR"/>
              <a:t>11. Veterinarski recepti za ljekovitu hranu za životinje izdani u skladu sa stavcima 2., 3. i 4. priznaju se u cijeloj Europskoj uniji.</a:t>
            </a:r>
          </a:p>
          <a:p>
            <a:endParaRPr lang="en-US" dirty="0"/>
          </a:p>
          <a:p>
            <a:r>
              <a:rPr lang="hr-HR"/>
              <a:t>12. Komisija može provedbenim aktima odrediti model formata za podatke navedene u Dodatku V. Taj model formata također je dostupan u elektroničkoj verziji. Ti se provedbeni akti donose u skladu s postupkom ispitivanja iz članka 21. stavka 2.</a:t>
            </a:r>
          </a:p>
        </p:txBody>
      </p:sp>
      <p:sp>
        <p:nvSpPr>
          <p:cNvPr id="4" name="Marcador de número de diapositiva 3"/>
          <p:cNvSpPr>
            <a:spLocks noGrp="1"/>
          </p:cNvSpPr>
          <p:nvPr>
            <p:ph type="sldNum" sz="quarter" idx="5"/>
          </p:nvPr>
        </p:nvSpPr>
        <p:spPr/>
        <p:txBody>
          <a:bodyPr/>
          <a:lstStyle/>
          <a:p>
            <a:fld id="{8B7EF4CE-A503-4E65-986B-A5ECC6ED22AC}" type="slidenum">
              <a:rPr lang="en-GB" smtClean="0"/>
              <a:t>8</a:t>
            </a:fld>
            <a:endParaRPr lang="en-GB"/>
          </a:p>
        </p:txBody>
      </p:sp>
    </p:spTree>
    <p:extLst>
      <p:ext uri="{BB962C8B-B14F-4D97-AF65-F5344CB8AC3E}">
        <p14:creationId xmlns:p14="http://schemas.microsoft.com/office/powerpoint/2010/main" val="24236169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4EFF6541-F716-4D33-934D-D3783B7243DD}" type="slidenum">
              <a:rPr lang="es-ES" smtClean="0"/>
              <a:t>9</a:t>
            </a:fld>
            <a:endParaRPr lang="es-ES"/>
          </a:p>
        </p:txBody>
      </p:sp>
    </p:spTree>
    <p:extLst>
      <p:ext uri="{BB962C8B-B14F-4D97-AF65-F5344CB8AC3E}">
        <p14:creationId xmlns:p14="http://schemas.microsoft.com/office/powerpoint/2010/main" val="1029330353"/>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3.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49.png"/><Relationship Id="rId2" Type="http://schemas.openxmlformats.org/officeDocument/2006/relationships/image" Target="../media/image1.png"/><Relationship Id="rId16"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48.png"/><Relationship Id="rId5" Type="http://schemas.openxmlformats.org/officeDocument/2006/relationships/image" Target="../media/image5.png"/><Relationship Id="rId15" Type="http://schemas.openxmlformats.org/officeDocument/2006/relationships/image" Target="../media/image50.png"/><Relationship Id="rId10" Type="http://schemas.openxmlformats.org/officeDocument/2006/relationships/image" Target="../media/image47.jpeg"/><Relationship Id="rId4" Type="http://schemas.openxmlformats.org/officeDocument/2006/relationships/image" Target="../media/image4.png"/><Relationship Id="rId9" Type="http://schemas.openxmlformats.org/officeDocument/2006/relationships/image" Target="../media/image46.png"/><Relationship Id="rId14" Type="http://schemas.openxmlformats.org/officeDocument/2006/relationships/hyperlink" Target="http://www.amrfvtraining.eu/"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jpeg"/><Relationship Id="rId1" Type="http://schemas.openxmlformats.org/officeDocument/2006/relationships/slideMaster" Target="../slideMasters/slideMaster1.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cid:image004.jpg@01D9F6A4.3DC88080" TargetMode="External"/><Relationship Id="rId3" Type="http://schemas.openxmlformats.org/officeDocument/2006/relationships/image" Target="../media/image1.png"/><Relationship Id="rId7" Type="http://schemas.openxmlformats.org/officeDocument/2006/relationships/image" Target="../media/image23.png"/><Relationship Id="rId12" Type="http://schemas.openxmlformats.org/officeDocument/2006/relationships/image" Target="../media/image27.jpeg"/><Relationship Id="rId2" Type="http://schemas.openxmlformats.org/officeDocument/2006/relationships/image" Target="../media/image11.jpeg"/><Relationship Id="rId1" Type="http://schemas.openxmlformats.org/officeDocument/2006/relationships/slideMaster" Target="../slideMasters/slideMaster1.xml"/><Relationship Id="rId6" Type="http://schemas.openxmlformats.org/officeDocument/2006/relationships/image" Target="../media/image22.png"/><Relationship Id="rId11" Type="http://schemas.openxmlformats.org/officeDocument/2006/relationships/image" Target="../media/image8.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10.png"/><Relationship Id="rId9" Type="http://schemas.openxmlformats.org/officeDocument/2006/relationships/image" Target="../media/image25.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35.png"/><Relationship Id="rId3" Type="http://schemas.openxmlformats.org/officeDocument/2006/relationships/image" Target="../media/image30.png"/><Relationship Id="rId7" Type="http://schemas.openxmlformats.org/officeDocument/2006/relationships/image" Target="../media/image34.png"/><Relationship Id="rId2" Type="http://schemas.openxmlformats.org/officeDocument/2006/relationships/image" Target="../media/image29.png"/><Relationship Id="rId1" Type="http://schemas.openxmlformats.org/officeDocument/2006/relationships/slideMaster" Target="../slideMasters/slideMaster1.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 Id="rId9" Type="http://schemas.openxmlformats.org/officeDocument/2006/relationships/image" Target="../media/image36.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29.png"/><Relationship Id="rId1" Type="http://schemas.openxmlformats.org/officeDocument/2006/relationships/slideMaster" Target="../slideMasters/slideMaster1.xml"/><Relationship Id="rId5" Type="http://schemas.openxmlformats.org/officeDocument/2006/relationships/image" Target="../media/image39.png"/><Relationship Id="rId4" Type="http://schemas.openxmlformats.org/officeDocument/2006/relationships/image" Target="../media/image38.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60584"/>
            <a:ext cx="1799280" cy="3468560"/>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8560"/>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87950"/>
            <a:ext cx="8712200" cy="1677670"/>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a:p>
        </p:txBody>
      </p:sp>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7682"/>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5" y="1727682"/>
            <a:ext cx="1764905"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74068"/>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74068"/>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7682"/>
            <a:ext cx="1746000" cy="1746000"/>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1" y="1734990"/>
            <a:ext cx="1767179" cy="1738692"/>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7006" y="-10003"/>
            <a:ext cx="1734988"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74068"/>
            <a:ext cx="899418" cy="172546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74068"/>
            <a:ext cx="859370" cy="172528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73682"/>
            <a:ext cx="3478676" cy="1739983"/>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5502165" y="2061761"/>
            <a:ext cx="1105152" cy="1181369"/>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7441987" y="3848610"/>
            <a:ext cx="812985" cy="1003529"/>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2087794" y="502655"/>
            <a:ext cx="1028934" cy="711362"/>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0857162" y="2214195"/>
            <a:ext cx="927311" cy="87650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9049706" y="358533"/>
            <a:ext cx="978123" cy="1028934"/>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2106848" y="2038032"/>
            <a:ext cx="990826" cy="1041637"/>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3848798" y="4063551"/>
            <a:ext cx="1028934" cy="749471"/>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86413"/>
            <a:ext cx="7874000" cy="781632"/>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402744"/>
            <a:ext cx="2971800" cy="371080"/>
          </a:xfrm>
          <a:prstGeom prst="rect">
            <a:avLst/>
          </a:prstGeom>
        </p:spPr>
        <p:txBody>
          <a:bodyPr/>
          <a:lstStyle>
            <a:lvl1pPr>
              <a:defRPr sz="1600">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1026" name="Picture 2" descr="D:\JOB\2024\May\08.05.2024\JOB 2\image001.png"/>
          <p:cNvPicPr preferRelativeResize="0">
            <a:picLocks noChangeArrowheads="1"/>
          </p:cNvPicPr>
          <p:nvPr userDrawn="1"/>
        </p:nvPicPr>
        <p:blipFill>
          <a:blip r:embed="rId10" cstate="email">
            <a:extLst>
              <a:ext uri="{28A0092B-C50C-407E-A947-70E740481C1C}">
                <a14:useLocalDpi xmlns:a14="http://schemas.microsoft.com/office/drawing/2010/main" val="0"/>
              </a:ext>
            </a:extLst>
          </a:blip>
          <a:srcRect/>
          <a:stretch>
            <a:fillRect/>
          </a:stretch>
        </p:blipFill>
        <p:spPr bwMode="auto">
          <a:xfrm>
            <a:off x="8991601" y="5675740"/>
            <a:ext cx="2534400" cy="713125"/>
          </a:xfrm>
          <a:prstGeom prst="rect">
            <a:avLst/>
          </a:prstGeom>
          <a:noFill/>
          <a:extLst>
            <a:ext uri="{909E8E84-426E-40DD-AFC4-6F175D3DCCD1}">
              <a14:hiddenFill xmlns:a14="http://schemas.microsoft.com/office/drawing/2010/main">
                <a:solidFill>
                  <a:srgbClr val="FFFFFF"/>
                </a:solidFill>
              </a14:hiddenFill>
            </a:ext>
          </a:extLst>
        </p:spPr>
      </p:pic>
      <p:pic>
        <p:nvPicPr>
          <p:cNvPr id="38"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11" cstate="email">
            <a:extLst>
              <a:ext uri="{28A0092B-C50C-407E-A947-70E740481C1C}">
                <a14:useLocalDpi xmlns:a14="http://schemas.microsoft.com/office/drawing/2010/main"/>
              </a:ext>
            </a:extLst>
          </a:blip>
          <a:stretch>
            <a:fillRect/>
          </a:stretch>
        </p:blipFill>
        <p:spPr>
          <a:xfrm>
            <a:off x="4983043" y="311150"/>
            <a:ext cx="2223512" cy="987162"/>
          </a:xfrm>
          <a:prstGeom prst="rect">
            <a:avLst/>
          </a:prstGeom>
        </p:spPr>
      </p:pic>
    </p:spTree>
    <p:extLst>
      <p:ext uri="{BB962C8B-B14F-4D97-AF65-F5344CB8AC3E}">
        <p14:creationId xmlns:p14="http://schemas.microsoft.com/office/powerpoint/2010/main" val="2338063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37805FF-5857-A6EE-E6AF-EDF3B41F0BF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b="-2"/>
          <a:stretch/>
        </p:blipFill>
        <p:spPr>
          <a:xfrm>
            <a:off x="7086600" y="0"/>
            <a:ext cx="5105400" cy="6870699"/>
          </a:xfrm>
          <a:prstGeom prst="rect">
            <a:avLst/>
          </a:prstGeom>
        </p:spPr>
      </p:pic>
      <p:sp>
        <p:nvSpPr>
          <p:cNvPr id="6" name="object 2">
            <a:extLst>
              <a:ext uri="{FF2B5EF4-FFF2-40B4-BE49-F238E27FC236}">
                <a16:creationId xmlns:a16="http://schemas.microsoft.com/office/drawing/2014/main" id="{24937448-765A-F40D-C75A-7DE7E819376F}"/>
              </a:ext>
            </a:extLst>
          </p:cNvPr>
          <p:cNvSpPr/>
          <p:nvPr userDrawn="1"/>
        </p:nvSpPr>
        <p:spPr>
          <a:xfrm>
            <a:off x="11531600" y="1318336"/>
            <a:ext cx="658495" cy="554736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56"/>
            <a:ext cx="1963420" cy="1310005"/>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023879" y="130606"/>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1150"/>
            <a:ext cx="6086140"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20" name="Imagen 19" descr="Un dibujo de un perro&#10;&#10;Descripción generada automáticamente con confianza media">
            <a:extLst>
              <a:ext uri="{FF2B5EF4-FFF2-40B4-BE49-F238E27FC236}">
                <a16:creationId xmlns:a16="http://schemas.microsoft.com/office/drawing/2014/main" id="{8D91507A-E5FD-4F81-8084-ED0CF44931D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47804" y="859216"/>
            <a:ext cx="426085" cy="294577"/>
          </a:xfrm>
          <a:prstGeom prst="rect">
            <a:avLst/>
          </a:prstGeom>
        </p:spPr>
      </p:pic>
    </p:spTree>
    <p:extLst>
      <p:ext uri="{BB962C8B-B14F-4D97-AF65-F5344CB8AC3E}">
        <p14:creationId xmlns:p14="http://schemas.microsoft.com/office/powerpoint/2010/main" val="2683043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flipH="1">
            <a:off x="7086600" y="1153793"/>
            <a:ext cx="5105400" cy="5716906"/>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6150"/>
          </a:xfrm>
          <a:prstGeom prst="rect">
            <a:avLst/>
          </a:prstGeom>
        </p:spPr>
      </p:pic>
    </p:spTree>
    <p:extLst>
      <p:ext uri="{BB962C8B-B14F-4D97-AF65-F5344CB8AC3E}">
        <p14:creationId xmlns:p14="http://schemas.microsoft.com/office/powerpoint/2010/main" val="3826791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9663"/>
            <a:ext cx="1166832" cy="2216150"/>
          </a:xfrm>
          <a:prstGeom prst="rect">
            <a:avLst/>
          </a:prstGeom>
        </p:spPr>
      </p:pic>
      <p:sp>
        <p:nvSpPr>
          <p:cNvPr id="9" name="Marcador de posición de imagen 3">
            <a:extLst>
              <a:ext uri="{FF2B5EF4-FFF2-40B4-BE49-F238E27FC236}">
                <a16:creationId xmlns:a16="http://schemas.microsoft.com/office/drawing/2014/main" id="{FD5042EF-2420-4752-126A-B99C1EF849E6}"/>
              </a:ext>
            </a:extLst>
          </p:cNvPr>
          <p:cNvSpPr>
            <a:spLocks noGrp="1"/>
          </p:cNvSpPr>
          <p:nvPr>
            <p:ph type="pic" sz="quarter" idx="11"/>
          </p:nvPr>
        </p:nvSpPr>
        <p:spPr>
          <a:xfrm>
            <a:off x="7086600" y="1154113"/>
            <a:ext cx="5105400" cy="5716587"/>
          </a:xfrm>
          <a:prstGeom prst="rect">
            <a:avLst/>
          </a:prstGeom>
        </p:spPr>
        <p:txBody>
          <a:bodyPr anchor="t"/>
          <a:lstStyle>
            <a:lvl1pPr algn="ctr">
              <a:defRPr>
                <a:latin typeface="Arial" panose="020B0604020202020204" pitchFamily="34" charset="0"/>
                <a:cs typeface="Arial" panose="020B0604020202020204" pitchFamily="34" charset="0"/>
              </a:defRPr>
            </a:lvl1pPr>
          </a:lstStyle>
          <a:p>
            <a:endParaRPr lang="es-ES_tradnl" dirty="0"/>
          </a:p>
          <a:p>
            <a:endParaRPr lang="es-ES_tradnl" dirty="0"/>
          </a:p>
          <a:p>
            <a:endParaRPr lang="es-ES_tradnl" dirty="0"/>
          </a:p>
          <a:p>
            <a:endParaRPr lang="es-ES_tradnl" dirty="0"/>
          </a:p>
          <a:p>
            <a:endParaRPr lang="es-ES_tradnl" dirty="0"/>
          </a:p>
          <a:p>
            <a:endParaRPr lang="es-ES_tradnl" dirty="0"/>
          </a:p>
          <a:p>
            <a:endParaRPr lang="es-ES_tradnl" dirty="0"/>
          </a:p>
          <a:p>
            <a:r>
              <a:rPr lang="es-ES_tradnl" dirty="0" err="1"/>
              <a:t>Insert</a:t>
            </a:r>
            <a:r>
              <a:rPr lang="es-ES_tradnl" dirty="0"/>
              <a:t> </a:t>
            </a:r>
            <a:r>
              <a:rPr lang="es-ES_tradnl" dirty="0" err="1"/>
              <a:t>image</a:t>
            </a:r>
            <a:r>
              <a:rPr lang="es-ES_tradnl" dirty="0"/>
              <a:t> </a:t>
            </a:r>
            <a:r>
              <a:rPr lang="es-ES_tradnl" dirty="0" err="1"/>
              <a:t>here</a:t>
            </a:r>
            <a:endParaRPr lang="es-ES" dirty="0"/>
          </a:p>
        </p:txBody>
      </p:sp>
    </p:spTree>
    <p:extLst>
      <p:ext uri="{BB962C8B-B14F-4D97-AF65-F5344CB8AC3E}">
        <p14:creationId xmlns:p14="http://schemas.microsoft.com/office/powerpoint/2010/main" val="30917329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60584"/>
            <a:ext cx="1799280" cy="3468560"/>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4027"/>
            <a:ext cx="1740296" cy="3468560"/>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7682"/>
            <a:ext cx="1746000" cy="1746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5" y="1727682"/>
            <a:ext cx="1764905"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74068"/>
            <a:ext cx="1746000" cy="1746000"/>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3" y="1734990"/>
            <a:ext cx="3469745" cy="173228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1" y="1734990"/>
            <a:ext cx="1767179" cy="1738692"/>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7006" y="-10003"/>
            <a:ext cx="1734988"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74068"/>
            <a:ext cx="899418" cy="172546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74068"/>
            <a:ext cx="859370" cy="172528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73682"/>
            <a:ext cx="3478676" cy="1739983"/>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0813246" y="1905634"/>
            <a:ext cx="1105152" cy="1181369"/>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2087794" y="502655"/>
            <a:ext cx="1028934" cy="711362"/>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327661" y="2162432"/>
            <a:ext cx="927311" cy="87650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9049706" y="358533"/>
            <a:ext cx="978123" cy="1028934"/>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2106848" y="2038032"/>
            <a:ext cx="990826" cy="1041637"/>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3848798" y="4063551"/>
            <a:ext cx="1028934" cy="749471"/>
          </a:xfrm>
          <a:prstGeom prst="rect">
            <a:avLst/>
          </a:prstGeom>
        </p:spPr>
      </p:pic>
      <p:sp>
        <p:nvSpPr>
          <p:cNvPr id="36" name="Marcador de texto 34">
            <a:extLst>
              <a:ext uri="{FF2B5EF4-FFF2-40B4-BE49-F238E27FC236}">
                <a16:creationId xmlns:a16="http://schemas.microsoft.com/office/drawing/2014/main" id="{181AEA2E-1C99-4294-892E-2840BA551D28}"/>
              </a:ext>
            </a:extLst>
          </p:cNvPr>
          <p:cNvSpPr>
            <a:spLocks noGrp="1"/>
          </p:cNvSpPr>
          <p:nvPr>
            <p:ph type="body" sz="quarter" idx="10" hasCustomPrompt="1"/>
          </p:nvPr>
        </p:nvSpPr>
        <p:spPr>
          <a:xfrm>
            <a:off x="3571193" y="2056688"/>
            <a:ext cx="3488650" cy="781632"/>
          </a:xfrm>
          <a:prstGeom prst="rect">
            <a:avLst/>
          </a:prstGeom>
        </p:spPr>
        <p:txBody>
          <a:bodyPr/>
          <a:lstStyle>
            <a:lvl1pPr>
              <a:defRPr sz="4800" b="1">
                <a:solidFill>
                  <a:srgbClr val="003399"/>
                </a:solidFill>
                <a:latin typeface="PF Square Sans Pro" pitchFamily="2" charset="0"/>
                <a:cs typeface="Arial" panose="020B0604020202020204" pitchFamily="34" charset="0"/>
              </a:defRPr>
            </a:lvl1pPr>
          </a:lstStyle>
          <a:p>
            <a:pPr lvl="0"/>
            <a:r>
              <a:rPr lang="en-GB" noProof="0" dirty="0"/>
              <a:t>Thank you!</a:t>
            </a:r>
          </a:p>
        </p:txBody>
      </p:sp>
      <p:grpSp>
        <p:nvGrpSpPr>
          <p:cNvPr id="38" name="Grupo 37">
            <a:extLst>
              <a:ext uri="{FF2B5EF4-FFF2-40B4-BE49-F238E27FC236}">
                <a16:creationId xmlns:a16="http://schemas.microsoft.com/office/drawing/2014/main" id="{B12C3DE7-53C0-4BC5-BCFB-CAB7D8B057D6}"/>
              </a:ext>
            </a:extLst>
          </p:cNvPr>
          <p:cNvGrpSpPr/>
          <p:nvPr userDrawn="1"/>
        </p:nvGrpSpPr>
        <p:grpSpPr>
          <a:xfrm>
            <a:off x="0" y="5763684"/>
            <a:ext cx="5350796" cy="633222"/>
            <a:chOff x="1448755" y="3047555"/>
            <a:chExt cx="5350796" cy="633222"/>
          </a:xfrm>
        </p:grpSpPr>
        <p:pic>
          <p:nvPicPr>
            <p:cNvPr id="39" name="Picture 2" descr="imagen">
              <a:extLst>
                <a:ext uri="{FF2B5EF4-FFF2-40B4-BE49-F238E27FC236}">
                  <a16:creationId xmlns:a16="http://schemas.microsoft.com/office/drawing/2014/main" id="{F2C85C64-5194-4F83-83F6-857D4C6D2404}"/>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b="39163"/>
            <a:stretch/>
          </p:blipFill>
          <p:spPr bwMode="auto">
            <a:xfrm>
              <a:off x="1448755" y="3047555"/>
              <a:ext cx="2114191" cy="63322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 descr="A picture containing text, font, symbol, typography&#10;&#10;Description automatically generated">
              <a:extLst>
                <a:ext uri="{FF2B5EF4-FFF2-40B4-BE49-F238E27FC236}">
                  <a16:creationId xmlns:a16="http://schemas.microsoft.com/office/drawing/2014/main" id="{616377A2-39DF-447D-B18F-0E33E62D6510}"/>
                </a:ext>
              </a:extLst>
            </p:cNvPr>
            <p:cNvPicPr/>
            <p:nvPr/>
          </p:nvPicPr>
          <p:blipFill>
            <a:blip r:embed="rId10" cstate="email">
              <a:extLst>
                <a:ext uri="{28A0092B-C50C-407E-A947-70E740481C1C}">
                  <a14:useLocalDpi xmlns:a14="http://schemas.microsoft.com/office/drawing/2010/main"/>
                </a:ext>
              </a:extLst>
            </a:blip>
            <a:stretch>
              <a:fillRect/>
            </a:stretch>
          </p:blipFill>
          <p:spPr>
            <a:xfrm>
              <a:off x="3486434" y="3177222"/>
              <a:ext cx="1785620" cy="503555"/>
            </a:xfrm>
            <a:prstGeom prst="rect">
              <a:avLst/>
            </a:prstGeom>
          </p:spPr>
        </p:pic>
        <p:pic>
          <p:nvPicPr>
            <p:cNvPr id="41" name="Imagen 40" descr="Texto&#10;&#10;Descripción generada automáticamente">
              <a:extLst>
                <a:ext uri="{FF2B5EF4-FFF2-40B4-BE49-F238E27FC236}">
                  <a16:creationId xmlns:a16="http://schemas.microsoft.com/office/drawing/2014/main" id="{27CD1840-7ABE-4462-BC91-7E7C5F3BAF2E}"/>
                </a:ext>
              </a:extLst>
            </p:cNvPr>
            <p:cNvPicPr/>
            <p:nvPr/>
          </p:nvPicPr>
          <p:blipFill>
            <a:blip r:embed="rId11" cstate="email">
              <a:extLst>
                <a:ext uri="{28A0092B-C50C-407E-A947-70E740481C1C}">
                  <a14:useLocalDpi xmlns:a14="http://schemas.microsoft.com/office/drawing/2010/main"/>
                </a:ext>
              </a:extLst>
            </a:blip>
            <a:stretch>
              <a:fillRect/>
            </a:stretch>
          </p:blipFill>
          <p:spPr>
            <a:xfrm>
              <a:off x="5195541" y="3360102"/>
              <a:ext cx="1604010" cy="320675"/>
            </a:xfrm>
            <a:prstGeom prst="rect">
              <a:avLst/>
            </a:prstGeom>
          </p:spPr>
        </p:pic>
      </p:grpSp>
      <p:pic>
        <p:nvPicPr>
          <p:cNvPr id="42" name="Imagen 41" descr="Patrón de fondo&#10;&#10;Descripción generada automáticamente">
            <a:extLst>
              <a:ext uri="{FF2B5EF4-FFF2-40B4-BE49-F238E27FC236}">
                <a16:creationId xmlns:a16="http://schemas.microsoft.com/office/drawing/2014/main" id="{E19A0AE5-6F2A-4C46-BFBA-717A1DBB44E1}"/>
              </a:ext>
            </a:extLst>
          </p:cNvPr>
          <p:cNvPicPr>
            <a:picLocks noChangeAspect="1"/>
          </p:cNvPicPr>
          <p:nvPr userDrawn="1"/>
        </p:nvPicPr>
        <p:blipFill rotWithShape="1">
          <a:blip r:embed="rId12" cstate="email">
            <a:extLst>
              <a:ext uri="{28A0092B-C50C-407E-A947-70E740481C1C}">
                <a14:useLocalDpi xmlns:a14="http://schemas.microsoft.com/office/drawing/2010/main"/>
              </a:ext>
            </a:extLst>
          </a:blip>
          <a:srcRect l="-1"/>
          <a:stretch/>
        </p:blipFill>
        <p:spPr>
          <a:xfrm>
            <a:off x="5211120" y="3482587"/>
            <a:ext cx="1756206" cy="1716761"/>
          </a:xfrm>
          <a:prstGeom prst="rect">
            <a:avLst/>
          </a:prstGeom>
        </p:spPr>
      </p:pic>
      <p:sp>
        <p:nvSpPr>
          <p:cNvPr id="43" name="Rectángulo 42">
            <a:extLst>
              <a:ext uri="{FF2B5EF4-FFF2-40B4-BE49-F238E27FC236}">
                <a16:creationId xmlns:a16="http://schemas.microsoft.com/office/drawing/2014/main" id="{E2D3912A-1E4E-402A-A3C0-9761CDC5901B}"/>
              </a:ext>
            </a:extLst>
          </p:cNvPr>
          <p:cNvSpPr/>
          <p:nvPr userDrawn="1"/>
        </p:nvSpPr>
        <p:spPr>
          <a:xfrm>
            <a:off x="6967326" y="3474068"/>
            <a:ext cx="1746000" cy="1746000"/>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44" name="Imagen 43" descr="Un dibujo de un animal&#10;&#10;Descripción generada automáticamente con confianza baja">
            <a:extLst>
              <a:ext uri="{FF2B5EF4-FFF2-40B4-BE49-F238E27FC236}">
                <a16:creationId xmlns:a16="http://schemas.microsoft.com/office/drawing/2014/main" id="{EA525F01-F612-45D5-BEA3-7A4BBA36EA47}"/>
              </a:ext>
            </a:extLst>
          </p:cNvPr>
          <p:cNvPicPr>
            <a:picLocks noChangeAspect="1"/>
          </p:cNvPicPr>
          <p:nvPr userDrawn="1"/>
        </p:nvPicPr>
        <p:blipFill>
          <a:blip r:embed="rId13">
            <a:extLst>
              <a:ext uri="{28A0092B-C50C-407E-A947-70E740481C1C}">
                <a14:useLocalDpi xmlns:a14="http://schemas.microsoft.com/office/drawing/2010/main"/>
              </a:ext>
            </a:extLst>
          </a:blip>
          <a:stretch>
            <a:fillRect/>
          </a:stretch>
        </p:blipFill>
        <p:spPr>
          <a:xfrm>
            <a:off x="7441987" y="3848610"/>
            <a:ext cx="812985" cy="1003529"/>
          </a:xfrm>
          <a:prstGeom prst="rect">
            <a:avLst/>
          </a:prstGeom>
        </p:spPr>
      </p:pic>
      <p:sp>
        <p:nvSpPr>
          <p:cNvPr id="3" name="CuadroTexto 2">
            <a:extLst>
              <a:ext uri="{FF2B5EF4-FFF2-40B4-BE49-F238E27FC236}">
                <a16:creationId xmlns:a16="http://schemas.microsoft.com/office/drawing/2014/main" id="{392C7F8E-841D-4355-9AF1-D492BA4BF8E2}"/>
              </a:ext>
            </a:extLst>
          </p:cNvPr>
          <p:cNvSpPr txBox="1"/>
          <p:nvPr userDrawn="1"/>
        </p:nvSpPr>
        <p:spPr>
          <a:xfrm>
            <a:off x="218393" y="6396906"/>
            <a:ext cx="3352800" cy="369332"/>
          </a:xfrm>
          <a:prstGeom prst="rect">
            <a:avLst/>
          </a:prstGeom>
          <a:noFill/>
        </p:spPr>
        <p:txBody>
          <a:bodyPr wrap="square" rtlCol="0">
            <a:spAutoFit/>
          </a:bodyPr>
          <a:lstStyle/>
          <a:p>
            <a:r>
              <a:rPr lang="hr-HR">
                <a:latin typeface="PF Square Sans Pro" pitchFamily="2" charset="0"/>
                <a:hlinkClick r:id="rId14"/>
              </a:rPr>
              <a:t>www.amrfvtraining.eu</a:t>
            </a:r>
            <a:r>
              <a:rPr lang="hr-HR">
                <a:latin typeface="PF Square Sans Pro" pitchFamily="2" charset="0"/>
              </a:rPr>
              <a:t> </a:t>
            </a:r>
          </a:p>
        </p:txBody>
      </p:sp>
      <p:pic>
        <p:nvPicPr>
          <p:cNvPr id="34" name="Picture 2" descr="D:\JOB\2024\May\08.05.2024\JOB 2\image001.png"/>
          <p:cNvPicPr preferRelativeResize="0">
            <a:picLocks noChangeArrowheads="1"/>
          </p:cNvPicPr>
          <p:nvPr userDrawn="1"/>
        </p:nvPicPr>
        <p:blipFill>
          <a:blip r:embed="rId15" cstate="email">
            <a:extLst>
              <a:ext uri="{28A0092B-C50C-407E-A947-70E740481C1C}">
                <a14:useLocalDpi xmlns:a14="http://schemas.microsoft.com/office/drawing/2010/main" val="0"/>
              </a:ext>
            </a:extLst>
          </a:blip>
          <a:srcRect/>
          <a:stretch>
            <a:fillRect/>
          </a:stretch>
        </p:blipFill>
        <p:spPr bwMode="auto">
          <a:xfrm>
            <a:off x="8643106" y="5829902"/>
            <a:ext cx="2836589" cy="792596"/>
          </a:xfrm>
          <a:prstGeom prst="rect">
            <a:avLst/>
          </a:prstGeom>
          <a:noFill/>
          <a:extLst>
            <a:ext uri="{909E8E84-426E-40DD-AFC4-6F175D3DCCD1}">
              <a14:hiddenFill xmlns:a14="http://schemas.microsoft.com/office/drawing/2010/main">
                <a:solidFill>
                  <a:srgbClr val="FFFFFF"/>
                </a:solidFill>
              </a14:hiddenFill>
            </a:ext>
          </a:extLst>
        </p:spPr>
      </p:pic>
      <p:pic>
        <p:nvPicPr>
          <p:cNvPr id="35"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16" cstate="email">
            <a:extLst>
              <a:ext uri="{28A0092B-C50C-407E-A947-70E740481C1C}">
                <a14:useLocalDpi xmlns:a14="http://schemas.microsoft.com/office/drawing/2010/main"/>
              </a:ext>
            </a:extLst>
          </a:blip>
          <a:stretch>
            <a:fillRect/>
          </a:stretch>
        </p:blipFill>
        <p:spPr>
          <a:xfrm>
            <a:off x="4983043" y="311150"/>
            <a:ext cx="2223512" cy="987162"/>
          </a:xfrm>
          <a:prstGeom prst="rect">
            <a:avLst/>
          </a:prstGeom>
        </p:spPr>
      </p:pic>
    </p:spTree>
    <p:extLst>
      <p:ext uri="{BB962C8B-B14F-4D97-AF65-F5344CB8AC3E}">
        <p14:creationId xmlns:p14="http://schemas.microsoft.com/office/powerpoint/2010/main" val="161678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1" y="0"/>
            <a:ext cx="6142017" cy="6026150"/>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65200"/>
          </a:xfrm>
          <a:prstGeom prst="rect">
            <a:avLst/>
          </a:prstGeom>
        </p:spPr>
      </p:pic>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p:nvPr>
        </p:nvSpPr>
        <p:spPr>
          <a:xfrm>
            <a:off x="6132925" y="5520247"/>
            <a:ext cx="4495800" cy="323855"/>
          </a:xfrm>
          <a:prstGeom prst="rect">
            <a:avLst/>
          </a:prstGeom>
        </p:spPr>
        <p:txBody>
          <a:bodyPr/>
          <a:lstStyle>
            <a:lvl1pPr>
              <a:defRPr sz="1400">
                <a:solidFill>
                  <a:srgbClr val="003399"/>
                </a:solidFill>
                <a:latin typeface="Arial" panose="020B0604020202020204" pitchFamily="34" charset="0"/>
                <a:cs typeface="Arial" panose="020B0604020202020204" pitchFamily="34" charset="0"/>
              </a:defRPr>
            </a:lvl1pPr>
          </a:lstStyle>
          <a:p>
            <a:pPr lvl="0"/>
            <a:endParaRPr lang="es-ES" dirty="0"/>
          </a:p>
        </p:txBody>
      </p:sp>
      <p:sp>
        <p:nvSpPr>
          <p:cNvPr id="5" name="CuadroTexto 4">
            <a:extLst>
              <a:ext uri="{FF2B5EF4-FFF2-40B4-BE49-F238E27FC236}">
                <a16:creationId xmlns:a16="http://schemas.microsoft.com/office/drawing/2014/main" id="{CBC18AA7-8C1D-4C1C-B629-AA10E16721CA}"/>
              </a:ext>
            </a:extLst>
          </p:cNvPr>
          <p:cNvSpPr txBox="1"/>
          <p:nvPr userDrawn="1"/>
        </p:nvSpPr>
        <p:spPr>
          <a:xfrm>
            <a:off x="6147014" y="3768943"/>
            <a:ext cx="6044986" cy="1477328"/>
          </a:xfrm>
          <a:prstGeom prst="rect">
            <a:avLst/>
          </a:prstGeom>
          <a:noFill/>
        </p:spPr>
        <p:txBody>
          <a:bodyPr wrap="square" rtlCol="0">
            <a:spAutoFit/>
          </a:bodyPr>
          <a:lstStyle/>
          <a:p>
            <a:pPr algn="l"/>
            <a:r>
              <a:rPr lang="hr-HR" sz="2400" noProof="0">
                <a:solidFill>
                  <a:srgbClr val="003399"/>
                </a:solidFill>
                <a:latin typeface="PF Square Sans Pro" pitchFamily="2" charset="0"/>
              </a:rPr>
              <a:t>Praktična obuka za poljoprivrednike i veterinare: Nove mjere u borbi protiv antimikrobne rezistencije</a:t>
            </a:r>
          </a:p>
          <a:p>
            <a:endParaRPr lang="es-ES" dirty="0"/>
          </a:p>
        </p:txBody>
      </p:sp>
      <p:sp>
        <p:nvSpPr>
          <p:cNvPr id="49" name="Forma libre: forma 48">
            <a:extLst>
              <a:ext uri="{FF2B5EF4-FFF2-40B4-BE49-F238E27FC236}">
                <a16:creationId xmlns:a16="http://schemas.microsoft.com/office/drawing/2014/main" id="{99B70937-9FCE-4E40-9DC7-4643157CE967}"/>
              </a:ext>
            </a:extLst>
          </p:cNvPr>
          <p:cNvSpPr/>
          <p:nvPr userDrawn="1"/>
        </p:nvSpPr>
        <p:spPr>
          <a:xfrm>
            <a:off x="11117114" y="37"/>
            <a:ext cx="596428" cy="1094944"/>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50" name="Forma libre: forma 49">
            <a:extLst>
              <a:ext uri="{FF2B5EF4-FFF2-40B4-BE49-F238E27FC236}">
                <a16:creationId xmlns:a16="http://schemas.microsoft.com/office/drawing/2014/main" id="{BC2C4231-8099-45D5-A8F4-A94E560FC273}"/>
              </a:ext>
            </a:extLst>
          </p:cNvPr>
          <p:cNvSpPr/>
          <p:nvPr userDrawn="1"/>
        </p:nvSpPr>
        <p:spPr>
          <a:xfrm>
            <a:off x="11691448" y="1"/>
            <a:ext cx="546569" cy="109483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52" name="Imagen 51">
            <a:extLst>
              <a:ext uri="{FF2B5EF4-FFF2-40B4-BE49-F238E27FC236}">
                <a16:creationId xmlns:a16="http://schemas.microsoft.com/office/drawing/2014/main" id="{D0623596-029B-4771-9426-C8E363EAA4D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128521" y="6212610"/>
            <a:ext cx="471757" cy="498869"/>
          </a:xfrm>
          <a:prstGeom prst="rect">
            <a:avLst/>
          </a:prstGeom>
        </p:spPr>
      </p:pic>
      <p:pic>
        <p:nvPicPr>
          <p:cNvPr id="53" name="Imagen 52">
            <a:extLst>
              <a:ext uri="{FF2B5EF4-FFF2-40B4-BE49-F238E27FC236}">
                <a16:creationId xmlns:a16="http://schemas.microsoft.com/office/drawing/2014/main" id="{3BB0B30D-01E9-4A41-88D1-70C8118CB0F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7376219" y="6283101"/>
            <a:ext cx="347040" cy="428378"/>
          </a:xfrm>
          <a:prstGeom prst="rect">
            <a:avLst/>
          </a:prstGeom>
        </p:spPr>
      </p:pic>
      <p:pic>
        <p:nvPicPr>
          <p:cNvPr id="54" name="Imagen 53">
            <a:extLst>
              <a:ext uri="{FF2B5EF4-FFF2-40B4-BE49-F238E27FC236}">
                <a16:creationId xmlns:a16="http://schemas.microsoft.com/office/drawing/2014/main" id="{68A7E0D9-EDEA-4FCF-A76C-ED2C5DD3E80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7851973" y="6413241"/>
            <a:ext cx="444645" cy="298238"/>
          </a:xfrm>
          <a:prstGeom prst="rect">
            <a:avLst/>
          </a:prstGeom>
        </p:spPr>
      </p:pic>
      <p:pic>
        <p:nvPicPr>
          <p:cNvPr id="55" name="Imagen 54">
            <a:extLst>
              <a:ext uri="{FF2B5EF4-FFF2-40B4-BE49-F238E27FC236}">
                <a16:creationId xmlns:a16="http://schemas.microsoft.com/office/drawing/2014/main" id="{CA02A5FD-DBD4-4C48-8334-C26BA224D2A8}"/>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6493141" y="6427744"/>
            <a:ext cx="300184" cy="283735"/>
          </a:xfrm>
          <a:prstGeom prst="rect">
            <a:avLst/>
          </a:prstGeom>
        </p:spPr>
      </p:pic>
      <p:pic>
        <p:nvPicPr>
          <p:cNvPr id="56" name="Imagen 55">
            <a:extLst>
              <a:ext uri="{FF2B5EF4-FFF2-40B4-BE49-F238E27FC236}">
                <a16:creationId xmlns:a16="http://schemas.microsoft.com/office/drawing/2014/main" id="{EAAA8FFC-E26C-4A95-A0EA-8FA61291F3D4}"/>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6922039" y="6369106"/>
            <a:ext cx="325466" cy="342373"/>
          </a:xfrm>
          <a:prstGeom prst="rect">
            <a:avLst/>
          </a:prstGeom>
        </p:spPr>
      </p:pic>
      <p:pic>
        <p:nvPicPr>
          <p:cNvPr id="57" name="Imagen 56">
            <a:extLst>
              <a:ext uri="{FF2B5EF4-FFF2-40B4-BE49-F238E27FC236}">
                <a16:creationId xmlns:a16="http://schemas.microsoft.com/office/drawing/2014/main" id="{034038C9-3152-4362-9043-8EE045E00000}"/>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6156196" y="6492569"/>
            <a:ext cx="208231" cy="218910"/>
          </a:xfrm>
          <a:prstGeom prst="rect">
            <a:avLst/>
          </a:prstGeom>
        </p:spPr>
      </p:pic>
      <p:pic>
        <p:nvPicPr>
          <p:cNvPr id="58" name="Imagen 57">
            <a:extLst>
              <a:ext uri="{FF2B5EF4-FFF2-40B4-BE49-F238E27FC236}">
                <a16:creationId xmlns:a16="http://schemas.microsoft.com/office/drawing/2014/main" id="{10C091FD-F9B0-47C5-9AE9-239540332D44}"/>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8425332" y="6300126"/>
            <a:ext cx="574476" cy="411353"/>
          </a:xfrm>
          <a:prstGeom prst="rect">
            <a:avLst/>
          </a:prstGeom>
        </p:spPr>
      </p:pic>
      <p:pic>
        <p:nvPicPr>
          <p:cNvPr id="17" name="Picture 2" descr="D:\JOB\2024\May\08.05.2024\JOB 2\image001.png"/>
          <p:cNvPicPr preferRelativeResize="0">
            <a:picLocks noChangeArrowheads="1"/>
          </p:cNvPicPr>
          <p:nvPr userDrawn="1"/>
        </p:nvPicPr>
        <p:blipFill>
          <a:blip r:embed="rId10" cstate="email">
            <a:extLst>
              <a:ext uri="{28A0092B-C50C-407E-A947-70E740481C1C}">
                <a14:useLocalDpi xmlns:a14="http://schemas.microsoft.com/office/drawing/2010/main" val="0"/>
              </a:ext>
            </a:extLst>
          </a:blip>
          <a:srcRect/>
          <a:stretch>
            <a:fillRect/>
          </a:stretch>
        </p:blipFill>
        <p:spPr bwMode="auto">
          <a:xfrm>
            <a:off x="9843052" y="6197630"/>
            <a:ext cx="1967948" cy="536870"/>
          </a:xfrm>
          <a:prstGeom prst="rect">
            <a:avLst/>
          </a:prstGeom>
          <a:noFill/>
          <a:extLst>
            <a:ext uri="{909E8E84-426E-40DD-AFC4-6F175D3DCCD1}">
              <a14:hiddenFill xmlns:a14="http://schemas.microsoft.com/office/drawing/2010/main">
                <a:solidFill>
                  <a:srgbClr val="FFFFFF"/>
                </a:solidFill>
              </a14:hiddenFill>
            </a:ext>
          </a:extLst>
        </p:spPr>
      </p:pic>
      <p:pic>
        <p:nvPicPr>
          <p:cNvPr id="18"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11" cstate="email">
            <a:extLst>
              <a:ext uri="{28A0092B-C50C-407E-A947-70E740481C1C}">
                <a14:useLocalDpi xmlns:a14="http://schemas.microsoft.com/office/drawing/2010/main"/>
              </a:ext>
            </a:extLst>
          </a:blip>
          <a:stretch>
            <a:fillRect/>
          </a:stretch>
        </p:blipFill>
        <p:spPr>
          <a:xfrm>
            <a:off x="121366" y="140623"/>
            <a:ext cx="2149620" cy="954357"/>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0" y="0"/>
            <a:ext cx="6093675" cy="4445005"/>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65200"/>
          </a:xfrm>
          <a:prstGeom prst="rect">
            <a:avLst/>
          </a:prstGeom>
        </p:spPr>
      </p:pic>
      <p:sp>
        <p:nvSpPr>
          <p:cNvPr id="9" name="Rectángulo 8">
            <a:extLst>
              <a:ext uri="{FF2B5EF4-FFF2-40B4-BE49-F238E27FC236}">
                <a16:creationId xmlns:a16="http://schemas.microsoft.com/office/drawing/2014/main" id="{3B86B49A-E309-306F-54EA-1E91AEFD27BB}"/>
              </a:ext>
            </a:extLst>
          </p:cNvPr>
          <p:cNvSpPr/>
          <p:nvPr userDrawn="1"/>
        </p:nvSpPr>
        <p:spPr>
          <a:xfrm>
            <a:off x="3657179" y="5634288"/>
            <a:ext cx="1236412" cy="1236412"/>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object 12">
            <a:extLst>
              <a:ext uri="{FF2B5EF4-FFF2-40B4-BE49-F238E27FC236}">
                <a16:creationId xmlns:a16="http://schemas.microsoft.com/office/drawing/2014/main" id="{5FE8D229-B039-4150-3CC7-A90C7A82C428}"/>
              </a:ext>
            </a:extLst>
          </p:cNvPr>
          <p:cNvSpPr/>
          <p:nvPr userDrawn="1"/>
        </p:nvSpPr>
        <p:spPr>
          <a:xfrm>
            <a:off x="2428304" y="4438510"/>
            <a:ext cx="1242631" cy="1221740"/>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6BB188"/>
          </a:solidFill>
        </p:spPr>
        <p:txBody>
          <a:bodyPr wrap="square" lIns="0" tIns="0" rIns="0" bIns="0" rtlCol="0"/>
          <a:lstStyle/>
          <a:p>
            <a:endParaRPr/>
          </a:p>
        </p:txBody>
      </p:sp>
      <p:sp>
        <p:nvSpPr>
          <p:cNvPr id="11" name="Rectángulo 10">
            <a:extLst>
              <a:ext uri="{FF2B5EF4-FFF2-40B4-BE49-F238E27FC236}">
                <a16:creationId xmlns:a16="http://schemas.microsoft.com/office/drawing/2014/main" id="{4D247D67-8E2B-31C5-C8A0-D5D6C35C3466}"/>
              </a:ext>
            </a:extLst>
          </p:cNvPr>
          <p:cNvSpPr/>
          <p:nvPr userDrawn="1"/>
        </p:nvSpPr>
        <p:spPr>
          <a:xfrm>
            <a:off x="1212899" y="5634288"/>
            <a:ext cx="1236412" cy="123641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Rectángulo 11">
            <a:extLst>
              <a:ext uri="{FF2B5EF4-FFF2-40B4-BE49-F238E27FC236}">
                <a16:creationId xmlns:a16="http://schemas.microsoft.com/office/drawing/2014/main" id="{1CD11B8C-5E46-1D50-21DC-A81F63330B4D}"/>
              </a:ext>
            </a:extLst>
          </p:cNvPr>
          <p:cNvSpPr/>
          <p:nvPr userDrawn="1"/>
        </p:nvSpPr>
        <p:spPr>
          <a:xfrm>
            <a:off x="5012862" y="2"/>
            <a:ext cx="1083138" cy="987162"/>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a:extLst>
              <a:ext uri="{FF2B5EF4-FFF2-40B4-BE49-F238E27FC236}">
                <a16:creationId xmlns:a16="http://schemas.microsoft.com/office/drawing/2014/main" id="{215ECAC5-8F58-7F5F-622B-0B7282FFADD6}"/>
              </a:ext>
            </a:extLst>
          </p:cNvPr>
          <p:cNvSpPr/>
          <p:nvPr userDrawn="1"/>
        </p:nvSpPr>
        <p:spPr>
          <a:xfrm>
            <a:off x="3946062" y="2"/>
            <a:ext cx="1083138" cy="987162"/>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a:extLst>
              <a:ext uri="{FF2B5EF4-FFF2-40B4-BE49-F238E27FC236}">
                <a16:creationId xmlns:a16="http://schemas.microsoft.com/office/drawing/2014/main" id="{3A8E09E6-072B-3BB2-09B2-2F1D41A6B4AE}"/>
              </a:ext>
            </a:extLst>
          </p:cNvPr>
          <p:cNvSpPr/>
          <p:nvPr userDrawn="1"/>
        </p:nvSpPr>
        <p:spPr>
          <a:xfrm>
            <a:off x="2879262" y="2"/>
            <a:ext cx="1083138" cy="98716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5" name="Imagen 14" descr="Patrón de fondo&#10;&#10;Descripción generada automáticamente">
            <a:extLst>
              <a:ext uri="{FF2B5EF4-FFF2-40B4-BE49-F238E27FC236}">
                <a16:creationId xmlns:a16="http://schemas.microsoft.com/office/drawing/2014/main" id="{D4448343-1AE6-F56C-54AC-92A22E41AFB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4438510"/>
            <a:ext cx="1233122" cy="2432190"/>
          </a:xfrm>
          <a:prstGeom prst="rect">
            <a:avLst/>
          </a:prstGeom>
        </p:spPr>
      </p:pic>
      <p:sp>
        <p:nvSpPr>
          <p:cNvPr id="16" name="object 5">
            <a:extLst>
              <a:ext uri="{FF2B5EF4-FFF2-40B4-BE49-F238E27FC236}">
                <a16:creationId xmlns:a16="http://schemas.microsoft.com/office/drawing/2014/main" id="{8B60C17B-0742-9FC2-AB7E-A06FF6B60618}"/>
              </a:ext>
            </a:extLst>
          </p:cNvPr>
          <p:cNvSpPr/>
          <p:nvPr userDrawn="1"/>
        </p:nvSpPr>
        <p:spPr>
          <a:xfrm>
            <a:off x="4885851" y="4445005"/>
            <a:ext cx="1223010" cy="1212850"/>
          </a:xfrm>
          <a:custGeom>
            <a:avLst/>
            <a:gdLst/>
            <a:ahLst/>
            <a:cxnLst/>
            <a:rect l="l" t="t" r="r" b="b"/>
            <a:pathLst>
              <a:path w="1223010" h="1212850">
                <a:moveTo>
                  <a:pt x="1222997" y="0"/>
                </a:moveTo>
                <a:lnTo>
                  <a:pt x="1212697" y="0"/>
                </a:lnTo>
                <a:lnTo>
                  <a:pt x="1163924" y="962"/>
                </a:lnTo>
                <a:lnTo>
                  <a:pt x="1115639" y="3827"/>
                </a:lnTo>
                <a:lnTo>
                  <a:pt x="1067879" y="8557"/>
                </a:lnTo>
                <a:lnTo>
                  <a:pt x="1020681" y="15116"/>
                </a:lnTo>
                <a:lnTo>
                  <a:pt x="974080" y="23469"/>
                </a:lnTo>
                <a:lnTo>
                  <a:pt x="928112" y="33578"/>
                </a:lnTo>
                <a:lnTo>
                  <a:pt x="882815" y="45407"/>
                </a:lnTo>
                <a:lnTo>
                  <a:pt x="838224" y="58921"/>
                </a:lnTo>
                <a:lnTo>
                  <a:pt x="794375" y="74083"/>
                </a:lnTo>
                <a:lnTo>
                  <a:pt x="751305" y="90857"/>
                </a:lnTo>
                <a:lnTo>
                  <a:pt x="709050" y="109207"/>
                </a:lnTo>
                <a:lnTo>
                  <a:pt x="667646" y="129096"/>
                </a:lnTo>
                <a:lnTo>
                  <a:pt x="627129" y="150488"/>
                </a:lnTo>
                <a:lnTo>
                  <a:pt x="587536" y="173348"/>
                </a:lnTo>
                <a:lnTo>
                  <a:pt x="548902" y="197638"/>
                </a:lnTo>
                <a:lnTo>
                  <a:pt x="511265" y="223322"/>
                </a:lnTo>
                <a:lnTo>
                  <a:pt x="474660" y="250365"/>
                </a:lnTo>
                <a:lnTo>
                  <a:pt x="439123" y="278730"/>
                </a:lnTo>
                <a:lnTo>
                  <a:pt x="404691" y="308380"/>
                </a:lnTo>
                <a:lnTo>
                  <a:pt x="371400" y="339281"/>
                </a:lnTo>
                <a:lnTo>
                  <a:pt x="339286" y="371395"/>
                </a:lnTo>
                <a:lnTo>
                  <a:pt x="308385" y="404686"/>
                </a:lnTo>
                <a:lnTo>
                  <a:pt x="278734" y="439117"/>
                </a:lnTo>
                <a:lnTo>
                  <a:pt x="250369" y="474654"/>
                </a:lnTo>
                <a:lnTo>
                  <a:pt x="223326" y="511259"/>
                </a:lnTo>
                <a:lnTo>
                  <a:pt x="197641" y="548897"/>
                </a:lnTo>
                <a:lnTo>
                  <a:pt x="173350" y="587530"/>
                </a:lnTo>
                <a:lnTo>
                  <a:pt x="150491" y="627123"/>
                </a:lnTo>
                <a:lnTo>
                  <a:pt x="129098" y="667640"/>
                </a:lnTo>
                <a:lnTo>
                  <a:pt x="109209" y="709044"/>
                </a:lnTo>
                <a:lnTo>
                  <a:pt x="90859" y="751300"/>
                </a:lnTo>
                <a:lnTo>
                  <a:pt x="74085" y="794370"/>
                </a:lnTo>
                <a:lnTo>
                  <a:pt x="58923" y="838219"/>
                </a:lnTo>
                <a:lnTo>
                  <a:pt x="45408" y="882811"/>
                </a:lnTo>
                <a:lnTo>
                  <a:pt x="33578" y="928108"/>
                </a:lnTo>
                <a:lnTo>
                  <a:pt x="23469" y="974076"/>
                </a:lnTo>
                <a:lnTo>
                  <a:pt x="15117" y="1020678"/>
                </a:lnTo>
                <a:lnTo>
                  <a:pt x="8557" y="1067877"/>
                </a:lnTo>
                <a:lnTo>
                  <a:pt x="3827" y="1115637"/>
                </a:lnTo>
                <a:lnTo>
                  <a:pt x="962" y="1163923"/>
                </a:lnTo>
                <a:lnTo>
                  <a:pt x="0" y="1212697"/>
                </a:lnTo>
                <a:lnTo>
                  <a:pt x="1222997" y="1212697"/>
                </a:lnTo>
                <a:lnTo>
                  <a:pt x="1222997" y="0"/>
                </a:lnTo>
                <a:close/>
              </a:path>
            </a:pathLst>
          </a:custGeom>
          <a:solidFill>
            <a:srgbClr val="003399"/>
          </a:solidFill>
        </p:spPr>
        <p:txBody>
          <a:bodyPr wrap="square" lIns="0" tIns="0" rIns="0" bIns="0" rtlCol="0"/>
          <a:lstStyle/>
          <a:p>
            <a:endParaRPr/>
          </a:p>
        </p:txBody>
      </p:sp>
      <p:sp>
        <p:nvSpPr>
          <p:cNvPr id="17" name="object 16">
            <a:extLst>
              <a:ext uri="{FF2B5EF4-FFF2-40B4-BE49-F238E27FC236}">
                <a16:creationId xmlns:a16="http://schemas.microsoft.com/office/drawing/2014/main" id="{91098FAB-F165-EE15-2E69-55924EE693FB}"/>
              </a:ext>
            </a:extLst>
          </p:cNvPr>
          <p:cNvSpPr/>
          <p:nvPr userDrawn="1"/>
        </p:nvSpPr>
        <p:spPr>
          <a:xfrm>
            <a:off x="4889500" y="5650725"/>
            <a:ext cx="1221740" cy="1221740"/>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a:p>
        </p:txBody>
      </p:sp>
      <p:sp>
        <p:nvSpPr>
          <p:cNvPr id="20" name="object 16">
            <a:extLst>
              <a:ext uri="{FF2B5EF4-FFF2-40B4-BE49-F238E27FC236}">
                <a16:creationId xmlns:a16="http://schemas.microsoft.com/office/drawing/2014/main" id="{3387D0DD-C550-57B3-4353-CB37A181170D}"/>
              </a:ext>
            </a:extLst>
          </p:cNvPr>
          <p:cNvSpPr/>
          <p:nvPr userDrawn="1"/>
        </p:nvSpPr>
        <p:spPr>
          <a:xfrm>
            <a:off x="5029200" y="996950"/>
            <a:ext cx="1073624" cy="963131"/>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a:p>
        </p:txBody>
      </p:sp>
      <p:grpSp>
        <p:nvGrpSpPr>
          <p:cNvPr id="21" name="Grupo 20">
            <a:extLst>
              <a:ext uri="{FF2B5EF4-FFF2-40B4-BE49-F238E27FC236}">
                <a16:creationId xmlns:a16="http://schemas.microsoft.com/office/drawing/2014/main" id="{72F1D396-F8FA-9C63-E0DC-3CD1D006BAC1}"/>
              </a:ext>
            </a:extLst>
          </p:cNvPr>
          <p:cNvGrpSpPr/>
          <p:nvPr userDrawn="1"/>
        </p:nvGrpSpPr>
        <p:grpSpPr>
          <a:xfrm>
            <a:off x="-6824" y="4425950"/>
            <a:ext cx="1224979" cy="1231900"/>
            <a:chOff x="-6824" y="4376003"/>
            <a:chExt cx="1224979" cy="1231900"/>
          </a:xfrm>
        </p:grpSpPr>
        <p:sp>
          <p:nvSpPr>
            <p:cNvPr id="22" name="object 6">
              <a:extLst>
                <a:ext uri="{FF2B5EF4-FFF2-40B4-BE49-F238E27FC236}">
                  <a16:creationId xmlns:a16="http://schemas.microsoft.com/office/drawing/2014/main" id="{CB32DD6C-C583-2520-AAFF-39D40ED291C8}"/>
                </a:ext>
              </a:extLst>
            </p:cNvPr>
            <p:cNvSpPr/>
            <p:nvPr/>
          </p:nvSpPr>
          <p:spPr>
            <a:xfrm>
              <a:off x="-6824" y="4376003"/>
              <a:ext cx="615950" cy="1231900"/>
            </a:xfrm>
            <a:custGeom>
              <a:avLst/>
              <a:gdLst/>
              <a:ahLst/>
              <a:cxnLst/>
              <a:rect l="l" t="t" r="r" b="b"/>
              <a:pathLst>
                <a:path w="615950" h="1231900">
                  <a:moveTo>
                    <a:pt x="615950" y="0"/>
                  </a:moveTo>
                  <a:lnTo>
                    <a:pt x="567813" y="1853"/>
                  </a:lnTo>
                  <a:lnTo>
                    <a:pt x="520690" y="7321"/>
                  </a:lnTo>
                  <a:lnTo>
                    <a:pt x="474717" y="16267"/>
                  </a:lnTo>
                  <a:lnTo>
                    <a:pt x="430031" y="28554"/>
                  </a:lnTo>
                  <a:lnTo>
                    <a:pt x="386770" y="44046"/>
                  </a:lnTo>
                  <a:lnTo>
                    <a:pt x="345069" y="62605"/>
                  </a:lnTo>
                  <a:lnTo>
                    <a:pt x="305067" y="84094"/>
                  </a:lnTo>
                  <a:lnTo>
                    <a:pt x="266899" y="108377"/>
                  </a:lnTo>
                  <a:lnTo>
                    <a:pt x="230703" y="135316"/>
                  </a:lnTo>
                  <a:lnTo>
                    <a:pt x="196616" y="164775"/>
                  </a:lnTo>
                  <a:lnTo>
                    <a:pt x="164775" y="196616"/>
                  </a:lnTo>
                  <a:lnTo>
                    <a:pt x="135316" y="230703"/>
                  </a:lnTo>
                  <a:lnTo>
                    <a:pt x="108377" y="266899"/>
                  </a:lnTo>
                  <a:lnTo>
                    <a:pt x="84094" y="305067"/>
                  </a:lnTo>
                  <a:lnTo>
                    <a:pt x="62605" y="345069"/>
                  </a:lnTo>
                  <a:lnTo>
                    <a:pt x="44046" y="386770"/>
                  </a:lnTo>
                  <a:lnTo>
                    <a:pt x="28554" y="430031"/>
                  </a:lnTo>
                  <a:lnTo>
                    <a:pt x="16267" y="474717"/>
                  </a:lnTo>
                  <a:lnTo>
                    <a:pt x="7321" y="520690"/>
                  </a:lnTo>
                  <a:lnTo>
                    <a:pt x="1853" y="567813"/>
                  </a:lnTo>
                  <a:lnTo>
                    <a:pt x="0" y="615950"/>
                  </a:lnTo>
                  <a:lnTo>
                    <a:pt x="1853" y="664086"/>
                  </a:lnTo>
                  <a:lnTo>
                    <a:pt x="7321" y="711209"/>
                  </a:lnTo>
                  <a:lnTo>
                    <a:pt x="16267" y="757182"/>
                  </a:lnTo>
                  <a:lnTo>
                    <a:pt x="28554" y="801868"/>
                  </a:lnTo>
                  <a:lnTo>
                    <a:pt x="44046" y="845129"/>
                  </a:lnTo>
                  <a:lnTo>
                    <a:pt x="62605" y="886830"/>
                  </a:lnTo>
                  <a:lnTo>
                    <a:pt x="84094" y="926832"/>
                  </a:lnTo>
                  <a:lnTo>
                    <a:pt x="108377" y="965000"/>
                  </a:lnTo>
                  <a:lnTo>
                    <a:pt x="135316" y="1001196"/>
                  </a:lnTo>
                  <a:lnTo>
                    <a:pt x="164775" y="1035283"/>
                  </a:lnTo>
                  <a:lnTo>
                    <a:pt x="196616" y="1067124"/>
                  </a:lnTo>
                  <a:lnTo>
                    <a:pt x="230703" y="1096583"/>
                  </a:lnTo>
                  <a:lnTo>
                    <a:pt x="266899" y="1123522"/>
                  </a:lnTo>
                  <a:lnTo>
                    <a:pt x="305067" y="1147805"/>
                  </a:lnTo>
                  <a:lnTo>
                    <a:pt x="345069" y="1169294"/>
                  </a:lnTo>
                  <a:lnTo>
                    <a:pt x="386770" y="1187853"/>
                  </a:lnTo>
                  <a:lnTo>
                    <a:pt x="430031" y="1203345"/>
                  </a:lnTo>
                  <a:lnTo>
                    <a:pt x="474717" y="1215632"/>
                  </a:lnTo>
                  <a:lnTo>
                    <a:pt x="520690" y="1224578"/>
                  </a:lnTo>
                  <a:lnTo>
                    <a:pt x="567813" y="1230046"/>
                  </a:lnTo>
                  <a:lnTo>
                    <a:pt x="615950" y="1231900"/>
                  </a:lnTo>
                  <a:lnTo>
                    <a:pt x="615950" y="0"/>
                  </a:lnTo>
                  <a:close/>
                </a:path>
              </a:pathLst>
            </a:custGeom>
            <a:solidFill>
              <a:srgbClr val="2C7470"/>
            </a:solidFill>
          </p:spPr>
          <p:txBody>
            <a:bodyPr wrap="square" lIns="0" tIns="0" rIns="0" bIns="0" rtlCol="0"/>
            <a:lstStyle/>
            <a:p>
              <a:endParaRPr/>
            </a:p>
          </p:txBody>
        </p:sp>
        <p:sp>
          <p:nvSpPr>
            <p:cNvPr id="23" name="Forma libre: forma 22">
              <a:extLst>
                <a:ext uri="{FF2B5EF4-FFF2-40B4-BE49-F238E27FC236}">
                  <a16:creationId xmlns:a16="http://schemas.microsoft.com/office/drawing/2014/main" id="{581D127E-3ED2-80E2-B593-0306FA07AC23}"/>
                </a:ext>
              </a:extLst>
            </p:cNvPr>
            <p:cNvSpPr/>
            <p:nvPr/>
          </p:nvSpPr>
          <p:spPr>
            <a:xfrm>
              <a:off x="609600" y="4381083"/>
              <a:ext cx="608555" cy="122174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grpSp>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383496" y="108052"/>
            <a:ext cx="2223512" cy="987162"/>
          </a:xfrm>
          <a:prstGeom prst="rect">
            <a:avLst/>
          </a:prstGeom>
        </p:spPr>
      </p:pic>
      <p:pic>
        <p:nvPicPr>
          <p:cNvPr id="25" name="Imagen 24" descr="Un dibujo de un animal&#10;&#10;Descripción generada automáticamente con confianza baja">
            <a:extLst>
              <a:ext uri="{FF2B5EF4-FFF2-40B4-BE49-F238E27FC236}">
                <a16:creationId xmlns:a16="http://schemas.microsoft.com/office/drawing/2014/main" id="{376ADDD9-F84C-BEC0-1BFA-10C9201241A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060437" y="158750"/>
            <a:ext cx="658385" cy="703791"/>
          </a:xfrm>
          <a:prstGeom prst="rect">
            <a:avLst/>
          </a:prstGeom>
        </p:spPr>
      </p:pic>
      <p:pic>
        <p:nvPicPr>
          <p:cNvPr id="26" name="Imagen 25" descr="Un dibujo de un animal&#10;&#10;Descripción generada automáticamente con confianza baja">
            <a:extLst>
              <a:ext uri="{FF2B5EF4-FFF2-40B4-BE49-F238E27FC236}">
                <a16:creationId xmlns:a16="http://schemas.microsoft.com/office/drawing/2014/main" id="{E1146FC4-63CA-7E60-F573-701E17416F7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875010" y="4746528"/>
            <a:ext cx="490696" cy="605704"/>
          </a:xfrm>
          <a:prstGeom prst="rect">
            <a:avLst/>
          </a:prstGeom>
        </p:spPr>
      </p:pic>
      <p:pic>
        <p:nvPicPr>
          <p:cNvPr id="27" name="Imagen 26" descr="Un dibujo de un perro&#10;&#10;Descripción generada automáticamente con confianza media">
            <a:extLst>
              <a:ext uri="{FF2B5EF4-FFF2-40B4-BE49-F238E27FC236}">
                <a16:creationId xmlns:a16="http://schemas.microsoft.com/office/drawing/2014/main" id="{9215EF1C-A878-5A3F-37E5-F719033B452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4196318" y="337795"/>
            <a:ext cx="612979" cy="423788"/>
          </a:xfrm>
          <a:prstGeom prst="rect">
            <a:avLst/>
          </a:prstGeom>
        </p:spPr>
      </p:pic>
      <p:pic>
        <p:nvPicPr>
          <p:cNvPr id="28" name="Imagen 27" descr="Imagen que contiene dibujo, reloj&#10;&#10;Descripción generada automáticamente">
            <a:extLst>
              <a:ext uri="{FF2B5EF4-FFF2-40B4-BE49-F238E27FC236}">
                <a16:creationId xmlns:a16="http://schemas.microsoft.com/office/drawing/2014/main" id="{55DDD743-CAE6-4771-0A9B-B1F3BBD38C4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243433" y="285033"/>
            <a:ext cx="552437" cy="522167"/>
          </a:xfrm>
          <a:prstGeom prst="rect">
            <a:avLst/>
          </a:prstGeom>
        </p:spPr>
      </p:pic>
      <p:pic>
        <p:nvPicPr>
          <p:cNvPr id="29" name="Imagen 28" descr="Dibujo en blanco y negro&#10;&#10;Descripción generada automáticamente con confianza baja">
            <a:extLst>
              <a:ext uri="{FF2B5EF4-FFF2-40B4-BE49-F238E27FC236}">
                <a16:creationId xmlns:a16="http://schemas.microsoft.com/office/drawing/2014/main" id="{ED03888B-AF6E-9876-98EC-66A1AAB79B42}"/>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3976049" y="5951076"/>
            <a:ext cx="590369" cy="621037"/>
          </a:xfrm>
          <a:prstGeom prst="rect">
            <a:avLst/>
          </a:prstGeom>
        </p:spPr>
      </p:pic>
      <p:pic>
        <p:nvPicPr>
          <p:cNvPr id="31" name="Imagen 30" descr="Un dibujo de un animal&#10;&#10;Descripción generada automáticamente con confianza baja">
            <a:extLst>
              <a:ext uri="{FF2B5EF4-FFF2-40B4-BE49-F238E27FC236}">
                <a16:creationId xmlns:a16="http://schemas.microsoft.com/office/drawing/2014/main" id="{C6FA8A68-E321-F480-0EEB-D680C1776B6C}"/>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5288431" y="1238539"/>
            <a:ext cx="454410" cy="477712"/>
          </a:xfrm>
          <a:prstGeom prst="rect">
            <a:avLst/>
          </a:prstGeom>
        </p:spPr>
      </p:pic>
      <p:pic>
        <p:nvPicPr>
          <p:cNvPr id="32" name="Imagen 31" descr="Imagen que contiene Texto&#10;&#10;Descripción generada automáticamente">
            <a:extLst>
              <a:ext uri="{FF2B5EF4-FFF2-40B4-BE49-F238E27FC236}">
                <a16:creationId xmlns:a16="http://schemas.microsoft.com/office/drawing/2014/main" id="{491B8AE0-AB3C-E529-4BB5-52CCEEC9424D}"/>
              </a:ext>
            </a:extLst>
          </p:cNvPr>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454225" y="5951076"/>
            <a:ext cx="825311" cy="601153"/>
          </a:xfrm>
          <a:prstGeom prst="rect">
            <a:avLst/>
          </a:prstGeom>
        </p:spPr>
      </p:pic>
      <p:sp>
        <p:nvSpPr>
          <p:cNvPr id="34" name="Marcador de texto 33">
            <a:extLst>
              <a:ext uri="{FF2B5EF4-FFF2-40B4-BE49-F238E27FC236}">
                <a16:creationId xmlns:a16="http://schemas.microsoft.com/office/drawing/2014/main" id="{DFC5C3F9-259A-36CA-3B03-0D0FA6D957EA}"/>
              </a:ext>
            </a:extLst>
          </p:cNvPr>
          <p:cNvSpPr>
            <a:spLocks noGrp="1"/>
          </p:cNvSpPr>
          <p:nvPr>
            <p:ph type="body" sz="quarter" idx="10" hasCustomPrompt="1"/>
          </p:nvPr>
        </p:nvSpPr>
        <p:spPr>
          <a:xfrm>
            <a:off x="6934200" y="1736324"/>
            <a:ext cx="4495800" cy="1430337"/>
          </a:xfrm>
          <a:prstGeom prst="rect">
            <a:avLst/>
          </a:prstGeom>
        </p:spPr>
        <p:txBody>
          <a:bodyPr/>
          <a:lstStyle>
            <a:lvl1pPr>
              <a:defRPr sz="3200">
                <a:solidFill>
                  <a:srgbClr val="003399"/>
                </a:solidFill>
                <a:latin typeface="PF Square Sans Pro" pitchFamily="2"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hasCustomPrompt="1"/>
          </p:nvPr>
        </p:nvSpPr>
        <p:spPr>
          <a:xfrm>
            <a:off x="6934200" y="4102095"/>
            <a:ext cx="4495800" cy="323855"/>
          </a:xfrm>
          <a:prstGeom prst="rect">
            <a:avLst/>
          </a:prstGeom>
        </p:spPr>
        <p:txBody>
          <a:bodyPr/>
          <a:lstStyle>
            <a:lvl1pPr>
              <a:defRPr sz="1400">
                <a:solidFill>
                  <a:schemeClr val="tx1"/>
                </a:solidFill>
                <a:latin typeface="PF Square Sans Pro" pitchFamily="2" charset="0"/>
                <a:cs typeface="Arial" panose="020B0604020202020204" pitchFamily="34" charset="0"/>
              </a:defRPr>
            </a:lvl1pPr>
          </a:lstStyle>
          <a:p>
            <a:pPr lvl="0"/>
            <a:r>
              <a:rPr lang="es-ES" dirty="0"/>
              <a:t>Date</a:t>
            </a:r>
          </a:p>
        </p:txBody>
      </p:sp>
      <p:pic>
        <p:nvPicPr>
          <p:cNvPr id="37" name="Imagen 36" descr="Interfaz de usuario gráfica&#10;&#10;Descripción generada automáticamente">
            <a:extLst>
              <a:ext uri="{FF2B5EF4-FFF2-40B4-BE49-F238E27FC236}">
                <a16:creationId xmlns:a16="http://schemas.microsoft.com/office/drawing/2014/main" id="{5505FB79-408A-43F3-9FF6-95F9DFF43961}"/>
              </a:ext>
            </a:extLst>
          </p:cNvPr>
          <p:cNvPicPr/>
          <p:nvPr userDrawn="1"/>
        </p:nvPicPr>
        <p:blipFill>
          <a:blip r:embed="rId12" r:link="rId13" cstate="email">
            <a:extLst>
              <a:ext uri="{28A0092B-C50C-407E-A947-70E740481C1C}">
                <a14:useLocalDpi xmlns:a14="http://schemas.microsoft.com/office/drawing/2010/main"/>
              </a:ext>
            </a:extLst>
          </a:blip>
          <a:srcRect/>
          <a:stretch>
            <a:fillRect/>
          </a:stretch>
        </p:blipFill>
        <p:spPr bwMode="auto">
          <a:xfrm>
            <a:off x="9601200" y="6181329"/>
            <a:ext cx="2567305" cy="560264"/>
          </a:xfrm>
          <a:prstGeom prst="rect">
            <a:avLst/>
          </a:prstGeom>
          <a:noFill/>
          <a:ln>
            <a:noFill/>
          </a:ln>
        </p:spPr>
      </p:pic>
    </p:spTree>
    <p:extLst>
      <p:ext uri="{BB962C8B-B14F-4D97-AF65-F5344CB8AC3E}">
        <p14:creationId xmlns:p14="http://schemas.microsoft.com/office/powerpoint/2010/main" val="41799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0CA36E8E-0A33-5274-9B20-FA55833A1773}"/>
              </a:ext>
            </a:extLst>
          </p:cNvPr>
          <p:cNvSpPr/>
          <p:nvPr userDrawn="1"/>
        </p:nvSpPr>
        <p:spPr>
          <a:xfrm>
            <a:off x="0" y="0"/>
            <a:ext cx="12190095" cy="133349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9" name="Rectángulo 8">
            <a:extLst>
              <a:ext uri="{FF2B5EF4-FFF2-40B4-BE49-F238E27FC236}">
                <a16:creationId xmlns:a16="http://schemas.microsoft.com/office/drawing/2014/main" id="{2F22D81F-284A-1E86-CDFC-06EBD9FC61C1}"/>
              </a:ext>
            </a:extLst>
          </p:cNvPr>
          <p:cNvSpPr/>
          <p:nvPr userDrawn="1"/>
        </p:nvSpPr>
        <p:spPr>
          <a:xfrm>
            <a:off x="0" y="1346198"/>
            <a:ext cx="12190095" cy="5511802"/>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orma libre: forma 9">
            <a:extLst>
              <a:ext uri="{FF2B5EF4-FFF2-40B4-BE49-F238E27FC236}">
                <a16:creationId xmlns:a16="http://schemas.microsoft.com/office/drawing/2014/main" id="{84A85037-8DE1-0DBD-A171-577658B9F160}"/>
              </a:ext>
            </a:extLst>
          </p:cNvPr>
          <p:cNvSpPr/>
          <p:nvPr userDrawn="1"/>
        </p:nvSpPr>
        <p:spPr>
          <a:xfrm>
            <a:off x="0" y="-1"/>
            <a:ext cx="666750" cy="1333500"/>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pic>
        <p:nvPicPr>
          <p:cNvPr id="11" name="Imagen 10" descr="Patrón de fondo&#10;&#10;Descripción generada automáticamente">
            <a:extLst>
              <a:ext uri="{FF2B5EF4-FFF2-40B4-BE49-F238E27FC236}">
                <a16:creationId xmlns:a16="http://schemas.microsoft.com/office/drawing/2014/main" id="{D010E416-D3B4-FC0D-F665-03FDFBA7F4F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827528" y="-33210"/>
            <a:ext cx="1364472" cy="2630360"/>
          </a:xfrm>
          <a:prstGeom prst="rect">
            <a:avLst/>
          </a:prstGeom>
        </p:spPr>
      </p:pic>
      <p:sp>
        <p:nvSpPr>
          <p:cNvPr id="13" name="Marcador de texto 12">
            <a:extLst>
              <a:ext uri="{FF2B5EF4-FFF2-40B4-BE49-F238E27FC236}">
                <a16:creationId xmlns:a16="http://schemas.microsoft.com/office/drawing/2014/main" id="{F67356BD-4749-0896-0E29-3E10E5E24FB4}"/>
              </a:ext>
            </a:extLst>
          </p:cNvPr>
          <p:cNvSpPr>
            <a:spLocks noGrp="1"/>
          </p:cNvSpPr>
          <p:nvPr>
            <p:ph type="body" sz="quarter" idx="10" hasCustomPrompt="1"/>
          </p:nvPr>
        </p:nvSpPr>
        <p:spPr>
          <a:xfrm>
            <a:off x="762000" y="463550"/>
            <a:ext cx="9677400" cy="6096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a:t>INDEX</a:t>
            </a:r>
          </a:p>
        </p:txBody>
      </p:sp>
      <p:sp>
        <p:nvSpPr>
          <p:cNvPr id="15" name="Marcador de texto 14">
            <a:extLst>
              <a:ext uri="{FF2B5EF4-FFF2-40B4-BE49-F238E27FC236}">
                <a16:creationId xmlns:a16="http://schemas.microsoft.com/office/drawing/2014/main" id="{D7674A61-571D-8459-8B4C-3884F8256E76}"/>
              </a:ext>
            </a:extLst>
          </p:cNvPr>
          <p:cNvSpPr>
            <a:spLocks noGrp="1"/>
          </p:cNvSpPr>
          <p:nvPr>
            <p:ph type="body" sz="quarter" idx="11" hasCustomPrompt="1"/>
          </p:nvPr>
        </p:nvSpPr>
        <p:spPr>
          <a:xfrm>
            <a:off x="762000" y="2006599"/>
            <a:ext cx="9677400" cy="4191000"/>
          </a:xfrm>
          <a:prstGeom prst="rect">
            <a:avLst/>
          </a:prstGeom>
        </p:spPr>
        <p:txBody>
          <a:bodyPr/>
          <a:lstStyle>
            <a:lvl1pPr marL="342900" indent="-342900">
              <a:spcBef>
                <a:spcPts val="1000"/>
              </a:spcBef>
              <a:buFont typeface="+mj-lt"/>
              <a:buAutoNum type="arabicPeriod"/>
              <a:defRPr sz="1600">
                <a:solidFill>
                  <a:schemeClr val="bg1"/>
                </a:solidFill>
                <a:latin typeface="Arial" panose="020B0604020202020204" pitchFamily="34" charset="0"/>
                <a:cs typeface="Arial" panose="020B0604020202020204" pitchFamily="34" charset="0"/>
              </a:defRPr>
            </a:lvl1pPr>
          </a:lstStyle>
          <a:p>
            <a:pPr lvl="0"/>
            <a:r>
              <a:rPr lang="es-ES_tradnl" dirty="0"/>
              <a:t>P</a:t>
            </a:r>
            <a:r>
              <a:rPr lang="es-ES" dirty="0"/>
              <a:t>unto 1</a:t>
            </a:r>
          </a:p>
          <a:p>
            <a:pPr lvl="0"/>
            <a:r>
              <a:rPr lang="es-ES" dirty="0"/>
              <a:t>Punto 2</a:t>
            </a:r>
          </a:p>
          <a:p>
            <a:pPr lvl="0"/>
            <a:r>
              <a:rPr lang="es-ES" dirty="0"/>
              <a:t>Punto 3</a:t>
            </a:r>
          </a:p>
          <a:p>
            <a:pPr lvl="0"/>
            <a:r>
              <a:rPr lang="es-ES" dirty="0"/>
              <a:t>Punto 4</a:t>
            </a:r>
          </a:p>
          <a:p>
            <a:pPr lvl="0"/>
            <a:r>
              <a:rPr lang="es-ES" dirty="0"/>
              <a:t>Punto 5</a:t>
            </a:r>
          </a:p>
          <a:p>
            <a:pPr lvl="0"/>
            <a:r>
              <a:rPr lang="es-ES" dirty="0"/>
              <a:t>Punto 6</a:t>
            </a:r>
          </a:p>
          <a:p>
            <a:pPr lvl="0"/>
            <a:r>
              <a:rPr lang="es-ES" dirty="0"/>
              <a:t>Punto 7</a:t>
            </a:r>
          </a:p>
          <a:p>
            <a:pPr lvl="0"/>
            <a:r>
              <a:rPr lang="es-ES" dirty="0"/>
              <a:t>Punto 8</a:t>
            </a:r>
          </a:p>
          <a:p>
            <a:pPr lvl="0"/>
            <a:r>
              <a:rPr lang="es-ES" dirty="0"/>
              <a:t>Punto 9</a:t>
            </a:r>
          </a:p>
          <a:p>
            <a:pPr lvl="0"/>
            <a:r>
              <a:rPr lang="es-ES" dirty="0"/>
              <a:t>Punto 10</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0" y="1318336"/>
            <a:ext cx="658495" cy="554736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56"/>
            <a:ext cx="1963420" cy="1310005"/>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788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9462631" cy="47673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7" y="126931"/>
            <a:ext cx="562243" cy="40953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4495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2" y="4702224"/>
            <a:ext cx="366395" cy="366395"/>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8008947" cy="5334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2088"/>
            <a:ext cx="277784" cy="323865"/>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4" y="209388"/>
            <a:ext cx="164961" cy="221129"/>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4114"/>
            <a:ext cx="247162" cy="186403"/>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985"/>
            <a:ext cx="209412" cy="2165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2" y="193210"/>
            <a:ext cx="209411" cy="237307"/>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5" y="256274"/>
            <a:ext cx="150143" cy="174243"/>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8" y="191783"/>
            <a:ext cx="300983" cy="238734"/>
          </a:xfrm>
          <a:prstGeom prst="rect">
            <a:avLst/>
          </a:prstGeom>
        </p:spPr>
      </p:pic>
    </p:spTree>
    <p:extLst>
      <p:ext uri="{BB962C8B-B14F-4D97-AF65-F5344CB8AC3E}">
        <p14:creationId xmlns:p14="http://schemas.microsoft.com/office/powerpoint/2010/main" val="4263859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683122" y="1407866"/>
            <a:ext cx="506973" cy="5457830"/>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1691078" y="0"/>
            <a:ext cx="506973" cy="1914348"/>
            <a:chOff x="14162837" y="-3882934"/>
            <a:chExt cx="655320" cy="2576761"/>
          </a:xfrm>
        </p:grpSpPr>
        <p:sp>
          <p:nvSpPr>
            <p:cNvPr id="8" name="object 4">
              <a:extLst>
                <a:ext uri="{FF2B5EF4-FFF2-40B4-BE49-F238E27FC236}">
                  <a16:creationId xmlns:a16="http://schemas.microsoft.com/office/drawing/2014/main" id="{FE2F8714-D35E-CC42-0386-9E2EC442F2A0}"/>
                </a:ext>
              </a:extLst>
            </p:cNvPr>
            <p:cNvSpPr/>
            <p:nvPr/>
          </p:nvSpPr>
          <p:spPr>
            <a:xfrm>
              <a:off x="14162837" y="-3297916"/>
              <a:ext cx="655320" cy="655321"/>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a:p>
          </p:txBody>
        </p:sp>
        <p:sp>
          <p:nvSpPr>
            <p:cNvPr id="9" name="object 5">
              <a:extLst>
                <a:ext uri="{FF2B5EF4-FFF2-40B4-BE49-F238E27FC236}">
                  <a16:creationId xmlns:a16="http://schemas.microsoft.com/office/drawing/2014/main" id="{D4F62FC4-DB52-EB92-FBD8-4DB9D18EAD95}"/>
                </a:ext>
              </a:extLst>
            </p:cNvPr>
            <p:cNvSpPr/>
            <p:nvPr/>
          </p:nvSpPr>
          <p:spPr>
            <a:xfrm>
              <a:off x="14162837" y="-2643231"/>
              <a:ext cx="655320" cy="655321"/>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a:p>
          </p:txBody>
        </p:sp>
        <p:sp>
          <p:nvSpPr>
            <p:cNvPr id="10" name="object 6">
              <a:extLst>
                <a:ext uri="{FF2B5EF4-FFF2-40B4-BE49-F238E27FC236}">
                  <a16:creationId xmlns:a16="http://schemas.microsoft.com/office/drawing/2014/main" id="{ECFE1777-D564-EBE0-B8BD-13B0EAD3B06E}"/>
                </a:ext>
              </a:extLst>
            </p:cNvPr>
            <p:cNvSpPr/>
            <p:nvPr/>
          </p:nvSpPr>
          <p:spPr>
            <a:xfrm>
              <a:off x="14162837" y="-3882934"/>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a:p>
          </p:txBody>
        </p:sp>
        <p:sp>
          <p:nvSpPr>
            <p:cNvPr id="11" name="object 7">
              <a:extLst>
                <a:ext uri="{FF2B5EF4-FFF2-40B4-BE49-F238E27FC236}">
                  <a16:creationId xmlns:a16="http://schemas.microsoft.com/office/drawing/2014/main" id="{7222ACF4-4339-F646-1093-9A14936D7D38}"/>
                </a:ext>
              </a:extLst>
            </p:cNvPr>
            <p:cNvSpPr/>
            <p:nvPr/>
          </p:nvSpPr>
          <p:spPr>
            <a:xfrm rot="16200000">
              <a:off x="14136321" y="-1961395"/>
              <a:ext cx="681738" cy="628706"/>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8403917" y="4044950"/>
            <a:ext cx="367030" cy="381635"/>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2" y="4702224"/>
            <a:ext cx="366395" cy="366395"/>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0" y="311150"/>
            <a:ext cx="8008947" cy="533400"/>
          </a:xfrm>
          <a:prstGeom prst="rect">
            <a:avLst/>
          </a:prstGeom>
        </p:spPr>
        <p:txBody>
          <a:bodyPr/>
          <a:lstStyle>
            <a:lvl1pPr>
              <a:defRPr sz="2400">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25" name="Imagen 24" descr="Un dibujo de un animal&#10;&#10;Descripción generada automáticamente con confianza baja">
            <a:extLst>
              <a:ext uri="{FF2B5EF4-FFF2-40B4-BE49-F238E27FC236}">
                <a16:creationId xmlns:a16="http://schemas.microsoft.com/office/drawing/2014/main" id="{4E568042-917F-485C-9CFD-4DFCBFEEA2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85108" y="501057"/>
            <a:ext cx="330692" cy="353498"/>
          </a:xfrm>
          <a:prstGeom prst="rect">
            <a:avLst/>
          </a:prstGeom>
        </p:spPr>
      </p:pic>
      <p:pic>
        <p:nvPicPr>
          <p:cNvPr id="26" name="Imagen 25" descr="Un dibujo de un perro&#10;&#10;Descripción generada automáticamente con confianza media">
            <a:extLst>
              <a:ext uri="{FF2B5EF4-FFF2-40B4-BE49-F238E27FC236}">
                <a16:creationId xmlns:a16="http://schemas.microsoft.com/office/drawing/2014/main" id="{7BC131C9-8852-46AA-B76A-DFD310CB0AC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776195" y="1054393"/>
            <a:ext cx="339605" cy="234788"/>
          </a:xfrm>
          <a:prstGeom prst="rect">
            <a:avLst/>
          </a:prstGeom>
        </p:spPr>
      </p:pic>
      <p:pic>
        <p:nvPicPr>
          <p:cNvPr id="27" name="Imagen 26" descr="Imagen que contiene dibujo, reloj&#10;&#10;Descripción generada automáticamente">
            <a:extLst>
              <a:ext uri="{FF2B5EF4-FFF2-40B4-BE49-F238E27FC236}">
                <a16:creationId xmlns:a16="http://schemas.microsoft.com/office/drawing/2014/main" id="{F8F4FC5D-FFCE-47F5-AF86-2506BC6ECBB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1781795" y="171489"/>
            <a:ext cx="257128" cy="243039"/>
          </a:xfrm>
          <a:prstGeom prst="rect">
            <a:avLst/>
          </a:prstGeom>
        </p:spPr>
      </p:pic>
    </p:spTree>
    <p:extLst>
      <p:ext uri="{BB962C8B-B14F-4D97-AF65-F5344CB8AC3E}">
        <p14:creationId xmlns:p14="http://schemas.microsoft.com/office/powerpoint/2010/main" val="1728556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0"/>
            <a:ext cx="1166832" cy="1153793"/>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Imagen 2" descr="Imagen que contiene pasto, exterior, campo, mujer&#10;&#10;Descripción generada automáticamente">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086600" y="1153793"/>
            <a:ext cx="5105400" cy="5716906"/>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3794"/>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0" y="-1"/>
            <a:ext cx="576897" cy="1153794"/>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1150"/>
            <a:ext cx="9677400" cy="476730"/>
          </a:xfrm>
          <a:prstGeom prst="rect">
            <a:avLst/>
          </a:prstGeom>
        </p:spPr>
        <p:txBody>
          <a:bodyPr/>
          <a:lstStyle>
            <a:lvl1pPr>
              <a:defRPr sz="2400">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6150"/>
          </a:xfrm>
          <a:prstGeom prst="rect">
            <a:avLst/>
          </a:prstGeom>
        </p:spPr>
      </p:pic>
    </p:spTree>
    <p:extLst>
      <p:ext uri="{BB962C8B-B14F-4D97-AF65-F5344CB8AC3E}">
        <p14:creationId xmlns:p14="http://schemas.microsoft.com/office/powerpoint/2010/main" val="377066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1" r:id="rId1"/>
    <p:sldLayoutId id="2147483662" r:id="rId2"/>
    <p:sldLayoutId id="2147483672" r:id="rId3"/>
    <p:sldLayoutId id="2147483663" r:id="rId4"/>
    <p:sldLayoutId id="2147483664" r:id="rId5"/>
    <p:sldLayoutId id="2147483673" r:id="rId6"/>
    <p:sldLayoutId id="2147483674" r:id="rId7"/>
    <p:sldLayoutId id="2147483665" r:id="rId8"/>
    <p:sldLayoutId id="2147483666" r:id="rId9"/>
    <p:sldLayoutId id="2147483667" r:id="rId10"/>
    <p:sldLayoutId id="2147483668" r:id="rId11"/>
    <p:sldLayoutId id="2147483669" r:id="rId12"/>
    <p:sldLayoutId id="2147483670" r:id="rId13"/>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53.jpe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54.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2.jpe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p:txBody>
          <a:bodyPr/>
          <a:lstStyle/>
          <a:p>
            <a:r>
              <a:rPr lang="hr-HR"/>
              <a:t>HRVATSKA</a:t>
            </a:r>
          </a:p>
        </p:txBody>
      </p:sp>
      <p:sp>
        <p:nvSpPr>
          <p:cNvPr id="3" name="Marcador de texto 2">
            <a:extLst>
              <a:ext uri="{FF2B5EF4-FFF2-40B4-BE49-F238E27FC236}">
                <a16:creationId xmlns:a16="http://schemas.microsoft.com/office/drawing/2014/main" id="{6199F5CC-8AF0-EA86-41C2-17755419A88E}"/>
              </a:ext>
            </a:extLst>
          </p:cNvPr>
          <p:cNvSpPr>
            <a:spLocks noGrp="1"/>
          </p:cNvSpPr>
          <p:nvPr>
            <p:ph type="body" sz="quarter" idx="11"/>
          </p:nvPr>
        </p:nvSpPr>
        <p:spPr/>
        <p:txBody>
          <a:bodyPr/>
          <a:lstStyle/>
          <a:p>
            <a:r>
              <a:rPr lang="hr-HR"/>
              <a:t>16. i 17. SVIBNJA 2024.</a:t>
            </a:r>
          </a:p>
        </p:txBody>
      </p:sp>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A417435-7B2A-7178-C6FA-075433F76DEC}"/>
              </a:ext>
            </a:extLst>
          </p:cNvPr>
          <p:cNvSpPr>
            <a:spLocks noGrp="1"/>
          </p:cNvSpPr>
          <p:nvPr>
            <p:ph type="body" sz="quarter" idx="10"/>
          </p:nvPr>
        </p:nvSpPr>
        <p:spPr>
          <a:xfrm>
            <a:off x="533400" y="2444750"/>
            <a:ext cx="10744200" cy="3352800"/>
          </a:xfrm>
        </p:spPr>
        <p:txBody>
          <a:bodyPr/>
          <a:lstStyle/>
          <a:p>
            <a:pPr marL="342900" indent="-342900">
              <a:buFont typeface="Arial" panose="020B0604020202020204" pitchFamily="34" charset="0"/>
              <a:buChar char="•"/>
            </a:pPr>
            <a:r>
              <a:rPr lang="hr-HR" dirty="0"/>
              <a:t>u člancima 14. - 17. Zakona o hrani propisane su procedure za registraciju i odobravanje objekata u proizvodnji hrane za životinje (uključujući djelatnosti vezane na ljekovitu hranu za životinje, članak 18.)</a:t>
            </a:r>
          </a:p>
          <a:p>
            <a:pPr marL="342900" indent="-342900">
              <a:buFont typeface="Arial" panose="020B0604020202020204" pitchFamily="34" charset="0"/>
              <a:buChar char="•"/>
            </a:pPr>
            <a:endParaRPr lang="hr-HR" sz="800" dirty="0"/>
          </a:p>
          <a:p>
            <a:pPr marL="342900" indent="-342900">
              <a:buFont typeface="Arial" panose="020B0604020202020204" pitchFamily="34" charset="0"/>
              <a:buChar char="•"/>
            </a:pPr>
            <a:endParaRPr lang="hr-HR" sz="800" dirty="0"/>
          </a:p>
          <a:p>
            <a:pPr marL="342900" indent="-342900">
              <a:buFont typeface="Arial" panose="020B0604020202020204" pitchFamily="34" charset="0"/>
              <a:buChar char="•"/>
            </a:pPr>
            <a:r>
              <a:rPr lang="hr-HR" dirty="0"/>
              <a:t>propisane su obveze subjekata u poslovanju s hranom za životinje koji su po starom propisu bili registrirani ili odobreni za predmetne djelatnosti da usklade svoje poslovanje s odredbama Uredbe (EU) 2019/4</a:t>
            </a:r>
          </a:p>
          <a:p>
            <a:pPr marL="342900" indent="-342900">
              <a:buFont typeface="Arial" panose="020B0604020202020204" pitchFamily="34" charset="0"/>
              <a:buChar char="•"/>
            </a:pPr>
            <a:endParaRPr lang="hr-HR" sz="800" dirty="0"/>
          </a:p>
          <a:p>
            <a:pPr marL="342900" indent="-342900">
              <a:buFont typeface="Arial" panose="020B0604020202020204" pitchFamily="34" charset="0"/>
              <a:buChar char="•"/>
            </a:pPr>
            <a:endParaRPr lang="hr-HR" sz="800" dirty="0"/>
          </a:p>
          <a:p>
            <a:pPr marL="342900" indent="-342900">
              <a:buFont typeface="Arial" panose="020B0604020202020204" pitchFamily="34" charset="0"/>
              <a:buChar char="•"/>
            </a:pPr>
            <a:r>
              <a:rPr lang="hr-HR" dirty="0"/>
              <a:t>nadležna tijela, provedba službenih kontrola, prekršajne odredbe…</a:t>
            </a:r>
          </a:p>
          <a:p>
            <a:pPr marL="342900" indent="-342900">
              <a:buFont typeface="Arial" panose="020B0604020202020204" pitchFamily="34" charset="0"/>
              <a:buChar char="•"/>
            </a:pPr>
            <a:endParaRPr lang="hr-HR" dirty="0"/>
          </a:p>
        </p:txBody>
      </p:sp>
      <p:sp>
        <p:nvSpPr>
          <p:cNvPr id="3" name="Rectángulo redondeado 13">
            <a:extLst>
              <a:ext uri="{FF2B5EF4-FFF2-40B4-BE49-F238E27FC236}">
                <a16:creationId xmlns:a16="http://schemas.microsoft.com/office/drawing/2014/main" id="{B0844E02-E67C-4FCF-8A84-73286374D722}"/>
              </a:ext>
            </a:extLst>
          </p:cNvPr>
          <p:cNvSpPr/>
          <p:nvPr/>
        </p:nvSpPr>
        <p:spPr>
          <a:xfrm>
            <a:off x="-21771" y="692150"/>
            <a:ext cx="12213771" cy="1295400"/>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2800" b="1" dirty="0">
                <a:solidFill>
                  <a:schemeClr val="bg1"/>
                </a:solidFill>
              </a:rPr>
              <a:t>  Implementacija Uredbe</a:t>
            </a:r>
            <a:r>
              <a:rPr lang="en-US" sz="2800" b="1" dirty="0">
                <a:solidFill>
                  <a:schemeClr val="bg1"/>
                </a:solidFill>
                <a:latin typeface="EC Square Sans Pro" panose="020B0506040000020004" pitchFamily="34" charset="0"/>
              </a:rPr>
              <a:t> (EU) 2019/</a:t>
            </a:r>
            <a:r>
              <a:rPr lang="hr-HR" sz="2800" b="1" dirty="0">
                <a:solidFill>
                  <a:schemeClr val="bg1"/>
                </a:solidFill>
              </a:rPr>
              <a:t>4 u zakonodavstvo RH</a:t>
            </a:r>
          </a:p>
          <a:p>
            <a:pPr algn="just"/>
            <a:r>
              <a:rPr lang="hr-HR" sz="2800" b="1" dirty="0">
                <a:solidFill>
                  <a:schemeClr val="bg1"/>
                </a:solidFill>
              </a:rPr>
              <a:t>  (prenesena Zakonom o hrani, </a:t>
            </a:r>
            <a:r>
              <a:rPr lang="hr-HR" sz="2800" b="1" i="1" dirty="0">
                <a:solidFill>
                  <a:schemeClr val="bg1"/>
                </a:solidFill>
              </a:rPr>
              <a:t>Narodne novine 18/2023)</a:t>
            </a:r>
            <a:endParaRPr lang="hr-HR" sz="2800" i="1" dirty="0">
              <a:solidFill>
                <a:schemeClr val="bg1"/>
              </a:solidFill>
            </a:endParaRPr>
          </a:p>
          <a:p>
            <a:endParaRPr lang="hr-HR" sz="2800" b="1" dirty="0">
              <a:solidFill>
                <a:schemeClr val="bg1"/>
              </a:solidFill>
            </a:endParaRPr>
          </a:p>
        </p:txBody>
      </p:sp>
    </p:spTree>
    <p:extLst>
      <p:ext uri="{BB962C8B-B14F-4D97-AF65-F5344CB8AC3E}">
        <p14:creationId xmlns:p14="http://schemas.microsoft.com/office/powerpoint/2010/main" val="65910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ED9F2DA8-4BF2-30F1-C582-D10669117B23}"/>
              </a:ext>
            </a:extLst>
          </p:cNvPr>
          <p:cNvSpPr>
            <a:spLocks noGrp="1"/>
          </p:cNvSpPr>
          <p:nvPr>
            <p:ph type="body" sz="quarter" idx="10"/>
          </p:nvPr>
        </p:nvSpPr>
        <p:spPr>
          <a:xfrm>
            <a:off x="5105400" y="2216150"/>
            <a:ext cx="6553200" cy="4343400"/>
          </a:xfrm>
        </p:spPr>
        <p:txBody>
          <a:bodyPr/>
          <a:lstStyle/>
          <a:p>
            <a:pPr marL="342900" indent="-342900">
              <a:buFont typeface="Wingdings" panose="05000000000000000000" pitchFamily="2" charset="2"/>
              <a:buChar char="§"/>
            </a:pPr>
            <a:r>
              <a:rPr lang="hr-HR" dirty="0"/>
              <a:t>neupotrijebljeni </a:t>
            </a:r>
            <a:r>
              <a:rPr lang="hr-HR" dirty="0" err="1"/>
              <a:t>međuproizvodi</a:t>
            </a:r>
            <a:r>
              <a:rPr lang="hr-HR" dirty="0"/>
              <a:t> i hrana za životinje (ili s isteklim rokom trajanja) </a:t>
            </a:r>
            <a:r>
              <a:rPr lang="hr-HR" b="1" dirty="0" err="1"/>
              <a:t>neživotinjskog</a:t>
            </a:r>
            <a:r>
              <a:rPr lang="hr-HR" b="1" dirty="0"/>
              <a:t> podrijetla </a:t>
            </a:r>
            <a:r>
              <a:rPr lang="hr-HR" dirty="0"/>
              <a:t>prikupljaju se i odlažu u skladu s odredbama za odlaganje medicinskog otpada</a:t>
            </a:r>
          </a:p>
          <a:p>
            <a:pPr marL="342900" indent="-342900">
              <a:buFont typeface="Wingdings" panose="05000000000000000000" pitchFamily="2" charset="2"/>
              <a:buChar char="§"/>
            </a:pPr>
            <a:r>
              <a:rPr lang="hr-HR" dirty="0"/>
              <a:t>neupotrijebljeni </a:t>
            </a:r>
            <a:r>
              <a:rPr lang="hr-HR" dirty="0" err="1"/>
              <a:t>međuproizvodi</a:t>
            </a:r>
            <a:r>
              <a:rPr lang="hr-HR" dirty="0"/>
              <a:t> i hrana za životinje (ili s isteklim rokom trajanja)</a:t>
            </a:r>
            <a:r>
              <a:rPr lang="en-US" dirty="0"/>
              <a:t> </a:t>
            </a:r>
            <a:r>
              <a:rPr lang="hr-HR" b="1" dirty="0"/>
              <a:t>animalnog podrijetla </a:t>
            </a:r>
            <a:r>
              <a:rPr lang="hr-HR" dirty="0"/>
              <a:t>prikupljaju se i odlažu kao nusproizvodi životinjskog podrijetla, sukladno zakonskim odredbama iz područja nusproizvoda</a:t>
            </a:r>
          </a:p>
        </p:txBody>
      </p:sp>
      <p:sp>
        <p:nvSpPr>
          <p:cNvPr id="3" name="Rectángulo redondeado 13">
            <a:extLst>
              <a:ext uri="{FF2B5EF4-FFF2-40B4-BE49-F238E27FC236}">
                <a16:creationId xmlns:a16="http://schemas.microsoft.com/office/drawing/2014/main" id="{FDC1F1D9-8C13-6F54-5A05-A4378C4EAEEA}"/>
              </a:ext>
            </a:extLst>
          </p:cNvPr>
          <p:cNvSpPr/>
          <p:nvPr/>
        </p:nvSpPr>
        <p:spPr>
          <a:xfrm>
            <a:off x="15766" y="692150"/>
            <a:ext cx="12213771" cy="1295400"/>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3600" dirty="0"/>
              <a:t>Subjekti u poslovanju s ljekovitom hranom za životinje moraju osigurati da</a:t>
            </a:r>
            <a:r>
              <a:rPr lang="en-US" sz="3600" dirty="0"/>
              <a:t>:</a:t>
            </a:r>
            <a:endParaRPr lang="hr-HR" sz="3600" dirty="0"/>
          </a:p>
        </p:txBody>
      </p:sp>
      <p:pic>
        <p:nvPicPr>
          <p:cNvPr id="2050" name="Picture 2" descr="AGROPROTEINKA – PK - Palfinger Kran kamionske nadogradnje">
            <a:extLst>
              <a:ext uri="{FF2B5EF4-FFF2-40B4-BE49-F238E27FC236}">
                <a16:creationId xmlns:a16="http://schemas.microsoft.com/office/drawing/2014/main" id="{C128D274-3D69-9F5B-B4FE-10B6CF8286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364653">
            <a:off x="166960" y="2372101"/>
            <a:ext cx="4679623" cy="35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6403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teksta 1">
            <a:extLst>
              <a:ext uri="{FF2B5EF4-FFF2-40B4-BE49-F238E27FC236}">
                <a16:creationId xmlns:a16="http://schemas.microsoft.com/office/drawing/2014/main" id="{ED9F2DA8-4BF2-30F1-C582-D10669117B23}"/>
              </a:ext>
            </a:extLst>
          </p:cNvPr>
          <p:cNvSpPr>
            <a:spLocks noGrp="1"/>
          </p:cNvSpPr>
          <p:nvPr>
            <p:ph type="body" sz="quarter" idx="10"/>
          </p:nvPr>
        </p:nvSpPr>
        <p:spPr>
          <a:xfrm>
            <a:off x="533400" y="2203477"/>
            <a:ext cx="6019800" cy="4102554"/>
          </a:xfrm>
        </p:spPr>
        <p:txBody>
          <a:bodyPr/>
          <a:lstStyle/>
          <a:p>
            <a:pPr marL="342900" indent="-342900">
              <a:buFont typeface="Wingdings" panose="05000000000000000000" pitchFamily="2" charset="2"/>
              <a:buChar char="§"/>
            </a:pPr>
            <a:r>
              <a:rPr lang="hr-HR" dirty="0"/>
              <a:t>Ako subjekt ima dozvolu za mobilnu </a:t>
            </a:r>
            <a:r>
              <a:rPr lang="hr-HR" dirty="0" err="1"/>
              <a:t>mješaonu</a:t>
            </a:r>
            <a:r>
              <a:rPr lang="hr-HR" dirty="0"/>
              <a:t> hrane za životinje izdanu u drugoj državi članici, dužan je obavijestiti nadležno tijelo o namjeri stavljanja hrane za životinje na tržište Republike Hrvatske</a:t>
            </a:r>
          </a:p>
          <a:p>
            <a:pPr marL="342900" indent="-342900">
              <a:buFont typeface="Wingdings" panose="05000000000000000000" pitchFamily="2" charset="2"/>
              <a:buChar char="§"/>
            </a:pPr>
            <a:endParaRPr lang="hr-HR" sz="800" dirty="0"/>
          </a:p>
          <a:p>
            <a:pPr marL="342900" indent="-342900">
              <a:buFont typeface="Wingdings" panose="05000000000000000000" pitchFamily="2" charset="2"/>
              <a:buChar char="§"/>
            </a:pPr>
            <a:r>
              <a:rPr lang="hr-HR" dirty="0" err="1"/>
              <a:t>međuproizvodi</a:t>
            </a:r>
            <a:r>
              <a:rPr lang="hr-HR" dirty="0"/>
              <a:t> i ljekovita hrana za životinje mogu se provoditi isključivo od </a:t>
            </a:r>
            <a:r>
              <a:rPr lang="hr-HR" dirty="0" err="1"/>
              <a:t>veterinaskih</a:t>
            </a:r>
            <a:r>
              <a:rPr lang="hr-HR" dirty="0"/>
              <a:t> lijekova odobrenih u skladu s odredbama Uredbe (EU) 2019/6</a:t>
            </a:r>
          </a:p>
        </p:txBody>
      </p:sp>
      <p:sp>
        <p:nvSpPr>
          <p:cNvPr id="3" name="Rectángulo redondeado 13">
            <a:extLst>
              <a:ext uri="{FF2B5EF4-FFF2-40B4-BE49-F238E27FC236}">
                <a16:creationId xmlns:a16="http://schemas.microsoft.com/office/drawing/2014/main" id="{FDC1F1D9-8C13-6F54-5A05-A4378C4EAEEA}"/>
              </a:ext>
            </a:extLst>
          </p:cNvPr>
          <p:cNvSpPr/>
          <p:nvPr/>
        </p:nvSpPr>
        <p:spPr>
          <a:xfrm>
            <a:off x="0" y="615950"/>
            <a:ext cx="12213771" cy="1295400"/>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3600" dirty="0"/>
              <a:t>Subjekti u poslovanju s ljekovitom hranom za životinje moraju osigurati da</a:t>
            </a:r>
            <a:r>
              <a:rPr lang="en-US" sz="3600" dirty="0"/>
              <a:t>:</a:t>
            </a:r>
            <a:endParaRPr lang="hr-HR" sz="3600" dirty="0"/>
          </a:p>
        </p:txBody>
      </p:sp>
      <p:pic>
        <p:nvPicPr>
          <p:cNvPr id="1026" name="Picture 2" descr="Stigla nova pošiljka mješaona stočne hrane 500 kg - MONOFAZNE- 220V-  16100.00kn i mješaone 300 kg - MONOFAZNE -... - Zaostrovo-Korpa Štitar -  Šarić prodaja poljoprivrednih strojeva | Facebook">
            <a:extLst>
              <a:ext uri="{FF2B5EF4-FFF2-40B4-BE49-F238E27FC236}">
                <a16:creationId xmlns:a16="http://schemas.microsoft.com/office/drawing/2014/main" id="{1A249864-4FFE-AB82-9847-1336B7DE95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037736"/>
            <a:ext cx="4124324" cy="43862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4221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D101AA75-9CC9-7D06-6708-98AC32F4A41A}"/>
              </a:ext>
            </a:extLst>
          </p:cNvPr>
          <p:cNvSpPr>
            <a:spLocks noGrp="1"/>
          </p:cNvSpPr>
          <p:nvPr>
            <p:ph type="body" sz="quarter" idx="4294967295"/>
          </p:nvPr>
        </p:nvSpPr>
        <p:spPr>
          <a:xfrm>
            <a:off x="380972" y="5267537"/>
            <a:ext cx="7874000" cy="781632"/>
          </a:xfrm>
          <a:prstGeom prst="rect">
            <a:avLst/>
          </a:prstGeom>
        </p:spPr>
        <p:txBody>
          <a:bodyPr/>
          <a:lstStyle/>
          <a:p>
            <a:endParaRPr lang="es-ES" dirty="0"/>
          </a:p>
        </p:txBody>
      </p:sp>
      <p:sp>
        <p:nvSpPr>
          <p:cNvPr id="3" name="Marcador de texto 34">
            <a:extLst>
              <a:ext uri="{FF2B5EF4-FFF2-40B4-BE49-F238E27FC236}">
                <a16:creationId xmlns:a16="http://schemas.microsoft.com/office/drawing/2014/main" id="{38B29F46-E2F0-48DC-A2AE-96E9A5C3D915}"/>
              </a:ext>
            </a:extLst>
          </p:cNvPr>
          <p:cNvSpPr txBox="1">
            <a:spLocks/>
          </p:cNvSpPr>
          <p:nvPr/>
        </p:nvSpPr>
        <p:spPr>
          <a:xfrm>
            <a:off x="3810000" y="2139950"/>
            <a:ext cx="3487738" cy="781050"/>
          </a:xfrm>
          <a:prstGeom prst="rect">
            <a:avLst/>
          </a:prstGeom>
        </p:spPr>
        <p:txBody>
          <a:bodyPr/>
          <a:lstStyle>
            <a:defPPr>
              <a:defRPr kern="0"/>
            </a:defPPr>
          </a:lstStyle>
          <a:p>
            <a:r>
              <a:rPr lang="hr-HR" sz="4000" b="1">
                <a:solidFill>
                  <a:srgbClr val="003399"/>
                </a:solidFill>
                <a:latin typeface="Arial" pitchFamily="34" charset="0"/>
                <a:cs typeface="Arial" pitchFamily="34" charset="0"/>
              </a:rPr>
              <a:t>Hvala vam</a:t>
            </a:r>
          </a:p>
        </p:txBody>
      </p:sp>
    </p:spTree>
    <p:extLst>
      <p:ext uri="{BB962C8B-B14F-4D97-AF65-F5344CB8AC3E}">
        <p14:creationId xmlns:p14="http://schemas.microsoft.com/office/powerpoint/2010/main" val="98415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411CE633-EB29-E927-F456-A78DDF0F09C5}"/>
              </a:ext>
            </a:extLst>
          </p:cNvPr>
          <p:cNvSpPr>
            <a:spLocks noGrp="1"/>
          </p:cNvSpPr>
          <p:nvPr>
            <p:ph type="body" sz="quarter" idx="4294967295"/>
          </p:nvPr>
        </p:nvSpPr>
        <p:spPr>
          <a:xfrm>
            <a:off x="6092267" y="1073150"/>
            <a:ext cx="6082800" cy="3200400"/>
          </a:xfrm>
          <a:prstGeom prst="rect">
            <a:avLst/>
          </a:prstGeom>
        </p:spPr>
        <p:txBody>
          <a:bodyPr lIns="91440" tIns="45720" rIns="91440" bIns="45720" anchor="t"/>
          <a:lstStyle/>
          <a:p>
            <a:pPr algn="l"/>
            <a:r>
              <a:rPr lang="hr-HR" sz="3200" b="1">
                <a:solidFill>
                  <a:srgbClr val="003399"/>
                </a:solidFill>
                <a:latin typeface="PF Square Sans Pro" pitchFamily="2" charset="0"/>
              </a:rPr>
              <a:t>Važni elementi nove Uredbe EU o ljekovitoj hrani za životinje</a:t>
            </a:r>
          </a:p>
          <a:p>
            <a:pPr algn="l"/>
            <a:endParaRPr lang="en-US" sz="3200" b="1" dirty="0">
              <a:solidFill>
                <a:srgbClr val="003399"/>
              </a:solidFill>
              <a:latin typeface="PF Square Sans Pro" pitchFamily="2" charset="0"/>
            </a:endParaRPr>
          </a:p>
          <a:p>
            <a:pPr algn="l"/>
            <a:r>
              <a:rPr lang="hr-HR" sz="1600" i="1">
                <a:solidFill>
                  <a:srgbClr val="003399"/>
                </a:solidFill>
                <a:latin typeface="PF Square Sans Pro" pitchFamily="2" charset="0"/>
              </a:rPr>
              <a:t>Predavanje 3.</a:t>
            </a:r>
          </a:p>
        </p:txBody>
      </p:sp>
      <p:sp>
        <p:nvSpPr>
          <p:cNvPr id="3" name="Marcador de texto 2">
            <a:extLst>
              <a:ext uri="{FF2B5EF4-FFF2-40B4-BE49-F238E27FC236}">
                <a16:creationId xmlns:a16="http://schemas.microsoft.com/office/drawing/2014/main" id="{A38D9E58-19B1-E7ED-7608-24282A0A681D}"/>
              </a:ext>
            </a:extLst>
          </p:cNvPr>
          <p:cNvSpPr>
            <a:spLocks noGrp="1"/>
          </p:cNvSpPr>
          <p:nvPr>
            <p:ph type="body" sz="quarter" idx="11"/>
          </p:nvPr>
        </p:nvSpPr>
        <p:spPr/>
        <p:txBody>
          <a:bodyPr/>
          <a:lstStyle/>
          <a:p>
            <a:r>
              <a:rPr lang="hr-HR">
                <a:latin typeface="PF Square Sans Pro" pitchFamily="2" charset="0"/>
              </a:rPr>
              <a:t>HRVATSKA, 16. i 17. SVIBNJA 2024.</a:t>
            </a:r>
          </a:p>
          <a:p>
            <a:endParaRPr lang="es-ES" dirty="0"/>
          </a:p>
        </p:txBody>
      </p:sp>
    </p:spTree>
    <p:extLst>
      <p:ext uri="{BB962C8B-B14F-4D97-AF65-F5344CB8AC3E}">
        <p14:creationId xmlns:p14="http://schemas.microsoft.com/office/powerpoint/2010/main" val="3971793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6">
            <a:extLst>
              <a:ext uri="{FF2B5EF4-FFF2-40B4-BE49-F238E27FC236}">
                <a16:creationId xmlns:a16="http://schemas.microsoft.com/office/drawing/2014/main" id="{D5B06E44-AA44-47B7-AAF6-04F925D1A917}"/>
              </a:ext>
            </a:extLst>
          </p:cNvPr>
          <p:cNvSpPr txBox="1"/>
          <p:nvPr/>
        </p:nvSpPr>
        <p:spPr>
          <a:xfrm>
            <a:off x="0" y="234950"/>
            <a:ext cx="11441480" cy="523220"/>
          </a:xfrm>
          <a:prstGeom prst="rect">
            <a:avLst/>
          </a:prstGeom>
          <a:noFill/>
        </p:spPr>
        <p:txBody>
          <a:bodyPr wrap="square" rtlCol="0">
            <a:spAutoFit/>
          </a:bodyPr>
          <a:lstStyle>
            <a:defPPr>
              <a:defRPr kern="0"/>
            </a:def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r-HR" sz="2800" b="0" i="0" u="none" strike="noStrike" cap="none" normalizeH="0" baseline="0" noProof="0">
                <a:ln>
                  <a:noFill/>
                </a:ln>
                <a:solidFill>
                  <a:srgbClr val="FFFFFF"/>
                </a:solidFill>
                <a:effectLst/>
                <a:uLnTx/>
                <a:uFillTx/>
                <a:latin typeface="PF Square Sans Pro" pitchFamily="2" charset="0"/>
              </a:rPr>
              <a:t>Regulatorni okvir EU o veterinarsko-medicinskim proizvodima / ljekovitoj hrani za životinje</a:t>
            </a:r>
          </a:p>
        </p:txBody>
      </p:sp>
      <p:sp>
        <p:nvSpPr>
          <p:cNvPr id="5" name="Rectángulo 2">
            <a:extLst>
              <a:ext uri="{FF2B5EF4-FFF2-40B4-BE49-F238E27FC236}">
                <a16:creationId xmlns:a16="http://schemas.microsoft.com/office/drawing/2014/main" id="{1773ED4B-94AE-4043-B465-D839C22AE128}"/>
              </a:ext>
            </a:extLst>
          </p:cNvPr>
          <p:cNvSpPr/>
          <p:nvPr/>
        </p:nvSpPr>
        <p:spPr>
          <a:xfrm>
            <a:off x="453189" y="2063749"/>
            <a:ext cx="5638800" cy="312211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kern="0"/>
            </a:defPPr>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r-HR" sz="2400" b="1" i="0" u="none" strike="noStrike" cap="none" normalizeH="0" baseline="0" noProof="0">
                <a:ln>
                  <a:noFill/>
                </a:ln>
                <a:solidFill>
                  <a:srgbClr val="000000"/>
                </a:solidFill>
                <a:effectLst/>
                <a:uLnTx/>
                <a:uFillTx/>
                <a:latin typeface="PF Square Sans Pro" pitchFamily="2" charset="0"/>
                <a:ea typeface="+mn-ea"/>
                <a:cs typeface="+mn-cs"/>
              </a:rPr>
              <a:t>Uredba (EU) 2019/6 </a:t>
            </a:r>
            <a:r>
              <a:rPr kumimoji="0" lang="hr-HR" sz="2400" b="0" i="0" u="none" strike="noStrike" cap="none" normalizeH="0" baseline="0" noProof="0">
                <a:ln>
                  <a:noFill/>
                </a:ln>
                <a:solidFill>
                  <a:srgbClr val="000000"/>
                </a:solidFill>
                <a:effectLst/>
                <a:uLnTx/>
                <a:uFillTx/>
                <a:latin typeface="PF Square Sans Pro" pitchFamily="2" charset="0"/>
                <a:ea typeface="+mn-ea"/>
                <a:cs typeface="+mn-cs"/>
              </a:rPr>
              <a:t>o</a:t>
            </a:r>
            <a:r>
              <a:rPr kumimoji="0" lang="hr-HR" sz="2400" b="1" i="0" u="none" strike="noStrike" cap="none" normalizeH="0" baseline="0" noProof="0">
                <a:ln>
                  <a:noFill/>
                </a:ln>
                <a:solidFill>
                  <a:srgbClr val="000000"/>
                </a:solidFill>
                <a:effectLst/>
                <a:uLnTx/>
                <a:uFillTx/>
                <a:latin typeface="PF Square Sans Pro" pitchFamily="2" charset="0"/>
                <a:ea typeface="+mn-ea"/>
                <a:cs typeface="+mn-cs"/>
              </a:rPr>
              <a:t> veterinarsko-medicinskim proizvodima</a:t>
            </a:r>
            <a:br>
              <a:rPr kumimoji="0" lang="hr-HR" sz="1800" b="1" i="0" u="none" strike="noStrike" cap="none" normalizeH="0" baseline="0" noProof="0">
                <a:ln>
                  <a:noFill/>
                </a:ln>
                <a:solidFill>
                  <a:srgbClr val="FFFFFF"/>
                </a:solidFill>
                <a:effectLst/>
                <a:uLnTx/>
                <a:uFillTx/>
                <a:latin typeface="Calibri"/>
                <a:ea typeface="+mn-ea"/>
                <a:cs typeface="+mn-cs"/>
              </a:rPr>
            </a:br>
            <a:r>
              <a:rPr kumimoji="0" lang="hr-HR" sz="1800" b="1" i="0" u="none" strike="noStrike" cap="none" normalizeH="0" baseline="0" noProof="0">
                <a:ln>
                  <a:noFill/>
                </a:ln>
                <a:solidFill>
                  <a:srgbClr val="003399"/>
                </a:solidFill>
                <a:effectLst/>
                <a:uLnTx/>
                <a:uFillTx/>
                <a:latin typeface="PF Square Sans Pro" pitchFamily="2" charset="0"/>
                <a:ea typeface="Montserrat" charset="0"/>
                <a:cs typeface="Montserrat"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3399"/>
              </a:solidFill>
              <a:effectLst/>
              <a:uLnTx/>
              <a:uFillTx/>
              <a:latin typeface="PF Square Sans Pro" pitchFamily="2" charset="0"/>
              <a:ea typeface="+mn-ea"/>
              <a:cs typeface="+mn-cs"/>
            </a:endParaRPr>
          </a:p>
        </p:txBody>
      </p:sp>
      <p:sp>
        <p:nvSpPr>
          <p:cNvPr id="6" name="Rectángulo 10">
            <a:extLst>
              <a:ext uri="{FF2B5EF4-FFF2-40B4-BE49-F238E27FC236}">
                <a16:creationId xmlns:a16="http://schemas.microsoft.com/office/drawing/2014/main" id="{AE1452DA-6B90-407A-9D93-E75B265E7734}"/>
              </a:ext>
            </a:extLst>
          </p:cNvPr>
          <p:cNvSpPr/>
          <p:nvPr/>
        </p:nvSpPr>
        <p:spPr>
          <a:xfrm>
            <a:off x="6477000" y="2063749"/>
            <a:ext cx="5562600" cy="312211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kern="0"/>
            </a:defPPr>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r-HR" sz="2800" b="1" i="0" u="none" strike="noStrike" cap="none" normalizeH="0" baseline="0" noProof="0">
                <a:ln>
                  <a:noFill/>
                </a:ln>
                <a:solidFill>
                  <a:srgbClr val="000000"/>
                </a:solidFill>
                <a:effectLst/>
                <a:uLnTx/>
                <a:uFillTx/>
                <a:latin typeface="PF Square Sans Pro" pitchFamily="2" charset="0"/>
                <a:ea typeface="+mn-ea"/>
                <a:cs typeface="+mn-cs"/>
              </a:rPr>
              <a:t>Uredba (EU) 2019/4 o ljekovitoj hrani za životinje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FFFFFF"/>
              </a:solidFill>
              <a:effectLst/>
              <a:uLnTx/>
              <a:uFillTx/>
              <a:latin typeface="PF Square Sans Pro" pitchFamily="2" charset="0"/>
              <a:ea typeface="+mn-ea"/>
              <a:cs typeface="+mn-cs"/>
            </a:endParaRPr>
          </a:p>
        </p:txBody>
      </p:sp>
    </p:spTree>
    <p:extLst>
      <p:ext uri="{BB962C8B-B14F-4D97-AF65-F5344CB8AC3E}">
        <p14:creationId xmlns:p14="http://schemas.microsoft.com/office/powerpoint/2010/main" val="2352327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p:txBody>
          <a:bodyPr/>
          <a:lstStyle/>
          <a:p>
            <a:pPr algn="ctr"/>
            <a:r>
              <a:rPr kumimoji="0" lang="hr-HR" sz="2400" b="0" i="0" u="none" strike="noStrike" cap="none" normalizeH="0" baseline="0" noProof="0">
                <a:ln>
                  <a:noFill/>
                </a:ln>
                <a:effectLst/>
                <a:uLnTx/>
                <a:uFillTx/>
                <a:latin typeface="PF Square Sans Pro" pitchFamily="2" charset="0"/>
              </a:rPr>
              <a:t>Regulatorni okvir EU o veterinarsko-medicinskim proizvodima / ljekovitoj hrani za životinje</a:t>
            </a:r>
          </a:p>
          <a:p>
            <a:endParaRPr lang="es-ES" dirty="0"/>
          </a:p>
        </p:txBody>
      </p:sp>
      <p:sp>
        <p:nvSpPr>
          <p:cNvPr id="5" name="Rectángulo 2">
            <a:extLst>
              <a:ext uri="{FF2B5EF4-FFF2-40B4-BE49-F238E27FC236}">
                <a16:creationId xmlns:a16="http://schemas.microsoft.com/office/drawing/2014/main" id="{1773ED4B-94AE-4043-B465-D839C22AE128}"/>
              </a:ext>
            </a:extLst>
          </p:cNvPr>
          <p:cNvSpPr/>
          <p:nvPr/>
        </p:nvSpPr>
        <p:spPr>
          <a:xfrm>
            <a:off x="228600" y="1874293"/>
            <a:ext cx="5638800" cy="312211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kern="0"/>
            </a:defPPr>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r-HR" sz="2400" b="1" i="0" u="none" strike="noStrike" cap="none" normalizeH="0" baseline="0" noProof="0">
                <a:ln>
                  <a:noFill/>
                </a:ln>
                <a:solidFill>
                  <a:srgbClr val="000000"/>
                </a:solidFill>
                <a:effectLst/>
                <a:uLnTx/>
                <a:uFillTx/>
                <a:latin typeface="PF Square Sans Pro" pitchFamily="2" charset="0"/>
                <a:ea typeface="+mn-ea"/>
                <a:cs typeface="+mn-cs"/>
              </a:rPr>
              <a:t>Uredba (EU) 2019/6 </a:t>
            </a:r>
            <a:r>
              <a:rPr kumimoji="0" lang="hr-HR" sz="2400" b="0" i="0" u="none" strike="noStrike" cap="none" normalizeH="0" baseline="0" noProof="0">
                <a:ln>
                  <a:noFill/>
                </a:ln>
                <a:solidFill>
                  <a:srgbClr val="000000"/>
                </a:solidFill>
                <a:effectLst/>
                <a:uLnTx/>
                <a:uFillTx/>
                <a:latin typeface="PF Square Sans Pro" pitchFamily="2" charset="0"/>
                <a:ea typeface="+mn-ea"/>
                <a:cs typeface="+mn-cs"/>
              </a:rPr>
              <a:t>o</a:t>
            </a:r>
            <a:r>
              <a:rPr kumimoji="0" lang="hr-HR" sz="2400" b="1" i="0" u="none" strike="noStrike" cap="none" normalizeH="0" baseline="0" noProof="0">
                <a:ln>
                  <a:noFill/>
                </a:ln>
                <a:solidFill>
                  <a:srgbClr val="000000"/>
                </a:solidFill>
                <a:effectLst/>
                <a:uLnTx/>
                <a:uFillTx/>
                <a:latin typeface="PF Square Sans Pro" pitchFamily="2" charset="0"/>
                <a:ea typeface="+mn-ea"/>
                <a:cs typeface="+mn-cs"/>
              </a:rPr>
              <a:t> veterinarsko-medicinskim proizvodima</a:t>
            </a:r>
            <a:br>
              <a:rPr kumimoji="0" lang="hr-HR" sz="1800" b="1" i="0" u="none" strike="noStrike" cap="none" normalizeH="0" baseline="0" noProof="0">
                <a:ln>
                  <a:noFill/>
                </a:ln>
                <a:solidFill>
                  <a:srgbClr val="FFFFFF"/>
                </a:solidFill>
                <a:effectLst/>
                <a:uLnTx/>
                <a:uFillTx/>
                <a:latin typeface="Calibri"/>
                <a:ea typeface="+mn-ea"/>
                <a:cs typeface="+mn-cs"/>
              </a:rPr>
            </a:br>
            <a:r>
              <a:rPr kumimoji="0" lang="hr-HR" sz="1800" b="1" i="0" u="none" strike="noStrike" cap="none" normalizeH="0" baseline="0" noProof="0">
                <a:ln>
                  <a:noFill/>
                </a:ln>
                <a:solidFill>
                  <a:srgbClr val="003399"/>
                </a:solidFill>
                <a:effectLst/>
                <a:uLnTx/>
                <a:uFillTx/>
                <a:latin typeface="PF Square Sans Pro" pitchFamily="2" charset="0"/>
                <a:ea typeface="Montserrat" charset="0"/>
                <a:cs typeface="Montserrat"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003399"/>
              </a:solidFill>
              <a:effectLst/>
              <a:uLnTx/>
              <a:uFillTx/>
              <a:latin typeface="PF Square Sans Pro" pitchFamily="2" charset="0"/>
              <a:ea typeface="+mn-ea"/>
              <a:cs typeface="+mn-cs"/>
            </a:endParaRPr>
          </a:p>
        </p:txBody>
      </p:sp>
      <p:sp>
        <p:nvSpPr>
          <p:cNvPr id="6" name="Rectángulo 10">
            <a:extLst>
              <a:ext uri="{FF2B5EF4-FFF2-40B4-BE49-F238E27FC236}">
                <a16:creationId xmlns:a16="http://schemas.microsoft.com/office/drawing/2014/main" id="{AE1452DA-6B90-407A-9D93-E75B265E7734}"/>
              </a:ext>
            </a:extLst>
          </p:cNvPr>
          <p:cNvSpPr/>
          <p:nvPr/>
        </p:nvSpPr>
        <p:spPr>
          <a:xfrm>
            <a:off x="6324602" y="1840538"/>
            <a:ext cx="5105398" cy="3155868"/>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kern="0"/>
            </a:defPPr>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r-HR" sz="2800" b="1" i="0" u="none" strike="noStrike" cap="none" normalizeH="0" baseline="0" noProof="0">
                <a:ln>
                  <a:noFill/>
                </a:ln>
                <a:solidFill>
                  <a:srgbClr val="000000"/>
                </a:solidFill>
                <a:effectLst/>
                <a:uLnTx/>
                <a:uFillTx/>
                <a:latin typeface="PF Square Sans Pro" pitchFamily="2" charset="0"/>
                <a:ea typeface="+mn-ea"/>
                <a:cs typeface="+mn-cs"/>
              </a:rPr>
              <a:t>Uredba (EU) 2019/4 o ljekovitoj hrani za životinje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srgbClr val="FFFFFF"/>
              </a:solidFill>
              <a:effectLst/>
              <a:uLnTx/>
              <a:uFillTx/>
              <a:latin typeface="PF Square Sans Pro" pitchFamily="2" charset="0"/>
              <a:ea typeface="+mn-ea"/>
              <a:cs typeface="+mn-cs"/>
            </a:endParaRPr>
          </a:p>
        </p:txBody>
      </p:sp>
    </p:spTree>
    <p:extLst>
      <p:ext uri="{BB962C8B-B14F-4D97-AF65-F5344CB8AC3E}">
        <p14:creationId xmlns:p14="http://schemas.microsoft.com/office/powerpoint/2010/main" val="1613776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0F02DF6C-4933-45ED-9F9A-D62840FCE60E}"/>
              </a:ext>
            </a:extLst>
          </p:cNvPr>
          <p:cNvSpPr>
            <a:spLocks noGrp="1"/>
          </p:cNvSpPr>
          <p:nvPr>
            <p:ph type="body" sz="quarter" idx="10"/>
          </p:nvPr>
        </p:nvSpPr>
        <p:spPr>
          <a:xfrm>
            <a:off x="729343" y="1439571"/>
            <a:ext cx="8023248" cy="522609"/>
          </a:xfrm>
        </p:spPr>
        <p:txBody>
          <a:bodyPr/>
          <a:lstStyle/>
          <a:p>
            <a:r>
              <a:rPr lang="hr-HR" sz="2800">
                <a:latin typeface="PF Square Sans Pro" pitchFamily="2" charset="0"/>
              </a:rPr>
              <a:t>Opća pravila</a:t>
            </a:r>
          </a:p>
          <a:p>
            <a:endParaRPr lang="en-GB" dirty="0"/>
          </a:p>
        </p:txBody>
      </p:sp>
      <p:sp>
        <p:nvSpPr>
          <p:cNvPr id="9" name="Rectángulo redondeado 13">
            <a:extLst>
              <a:ext uri="{FF2B5EF4-FFF2-40B4-BE49-F238E27FC236}">
                <a16:creationId xmlns:a16="http://schemas.microsoft.com/office/drawing/2014/main" id="{6BABE3B0-7BDF-4FDC-974A-6A3F8E5F6899}"/>
              </a:ext>
            </a:extLst>
          </p:cNvPr>
          <p:cNvSpPr/>
          <p:nvPr/>
        </p:nvSpPr>
        <p:spPr>
          <a:xfrm>
            <a:off x="-21772" y="1373161"/>
            <a:ext cx="12213771" cy="766789"/>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eaLnBrk="1" fontAlgn="auto" latinLnBrk="0" hangingPunct="1">
              <a:lnSpc>
                <a:spcPct val="120000"/>
              </a:lnSpc>
              <a:spcBef>
                <a:spcPts val="0"/>
              </a:spcBef>
              <a:spcAft>
                <a:spcPts val="0"/>
              </a:spcAft>
              <a:buClrTx/>
              <a:buSzTx/>
              <a:buFontTx/>
              <a:buNone/>
              <a:tabLst/>
              <a:defRPr/>
            </a:pPr>
            <a:endParaRPr kumimoji="0" lang="es-ES" sz="1050" b="1" i="0" u="none" strike="noStrike" kern="0" cap="none" spc="0" normalizeH="0" baseline="0" noProof="0">
              <a:ln>
                <a:noFill/>
              </a:ln>
              <a:solidFill>
                <a:srgbClr val="FFFFFF"/>
              </a:solidFill>
              <a:effectLst/>
              <a:uLnTx/>
              <a:uFillTx/>
              <a:latin typeface="Montserrat" panose="00000500000000000000" pitchFamily="2" charset="0"/>
              <a:ea typeface="+mn-ea"/>
              <a:cs typeface="+mn-cs"/>
            </a:endParaRPr>
          </a:p>
        </p:txBody>
      </p:sp>
      <p:sp>
        <p:nvSpPr>
          <p:cNvPr id="12" name="Marcador de texto 4">
            <a:extLst>
              <a:ext uri="{FF2B5EF4-FFF2-40B4-BE49-F238E27FC236}">
                <a16:creationId xmlns:a16="http://schemas.microsoft.com/office/drawing/2014/main" id="{FB890F7B-FD8B-4B2B-B7E0-AA6C2D64ACC7}"/>
              </a:ext>
            </a:extLst>
          </p:cNvPr>
          <p:cNvSpPr txBox="1">
            <a:spLocks/>
          </p:cNvSpPr>
          <p:nvPr/>
        </p:nvSpPr>
        <p:spPr>
          <a:xfrm>
            <a:off x="1862196" y="1481083"/>
            <a:ext cx="7619500" cy="591046"/>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r-HR" sz="2800" b="1" i="0" u="none" strike="noStrike" cap="none" normalizeH="0" baseline="0" noProof="0">
                <a:ln>
                  <a:noFill/>
                </a:ln>
                <a:solidFill>
                  <a:srgbClr val="FFFFFF"/>
                </a:solidFill>
                <a:effectLst/>
                <a:uLnTx/>
                <a:uFillTx/>
                <a:latin typeface="PF Square Sans Pro" pitchFamily="2" charset="0"/>
                <a:ea typeface="+mn-ea"/>
                <a:cs typeface="+mn-cs"/>
              </a:rPr>
              <a:t>PRIMJENA LIJEKA PUTEM HRANE ZA ŽIVOTINJE ILI VODE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1" i="0" u="none" strike="noStrike" kern="0" cap="none" spc="0" normalizeH="0" baseline="0" noProof="0" dirty="0">
              <a:ln>
                <a:noFill/>
              </a:ln>
              <a:solidFill>
                <a:srgbClr val="003399"/>
              </a:solidFill>
              <a:effectLst/>
              <a:uLnTx/>
              <a:uFillTx/>
              <a:latin typeface="PF Square Sans Pro" pitchFamily="2" charset="0"/>
              <a:ea typeface="+mn-ea"/>
              <a:cs typeface="+mn-cs"/>
            </a:endParaRPr>
          </a:p>
        </p:txBody>
      </p:sp>
      <p:sp>
        <p:nvSpPr>
          <p:cNvPr id="14" name="Marcador de texto 1">
            <a:extLst>
              <a:ext uri="{FF2B5EF4-FFF2-40B4-BE49-F238E27FC236}">
                <a16:creationId xmlns:a16="http://schemas.microsoft.com/office/drawing/2014/main" id="{8690428F-3309-41FA-B050-ED545EA123C7}"/>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hr-HR" sz="2800" b="0" i="0" u="none" strike="noStrike" cap="none" normalizeH="0" baseline="0" noProof="0">
                <a:ln>
                  <a:noFill/>
                </a:ln>
                <a:solidFill>
                  <a:srgbClr val="003399"/>
                </a:solidFill>
                <a:effectLst/>
                <a:uLnTx/>
                <a:uFillTx/>
                <a:latin typeface="PF Square Sans Pro" pitchFamily="2" charset="0"/>
                <a:ea typeface="+mn-ea"/>
                <a:cs typeface="Arial" panose="020B0604020202020204" pitchFamily="34" charset="0"/>
              </a:rPr>
              <a:t>Opća pravila – Veterinarski recept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400" b="0" i="0" u="none" strike="noStrike" kern="0" cap="none" spc="0" normalizeH="0" baseline="0" noProof="0" dirty="0">
              <a:ln>
                <a:noFill/>
              </a:ln>
              <a:solidFill>
                <a:srgbClr val="003399"/>
              </a:solidFill>
              <a:effectLst/>
              <a:uLnTx/>
              <a:uFillTx/>
              <a:latin typeface="Arial" panose="020B0604020202020204" pitchFamily="34" charset="0"/>
              <a:ea typeface="+mn-ea"/>
              <a:cs typeface="Arial" panose="020B0604020202020204" pitchFamily="34" charset="0"/>
            </a:endParaRPr>
          </a:p>
        </p:txBody>
      </p:sp>
      <p:graphicFrame>
        <p:nvGraphicFramePr>
          <p:cNvPr id="10" name="Diagram 1">
            <a:extLst>
              <a:ext uri="{FF2B5EF4-FFF2-40B4-BE49-F238E27FC236}">
                <a16:creationId xmlns:a16="http://schemas.microsoft.com/office/drawing/2014/main" id="{1C8ADAF5-76AF-4855-936C-9D2CB57C2C3C}"/>
              </a:ext>
            </a:extLst>
          </p:cNvPr>
          <p:cNvGraphicFramePr/>
          <p:nvPr>
            <p:extLst>
              <p:ext uri="{D42A27DB-BD31-4B8C-83A1-F6EECF244321}">
                <p14:modId xmlns:p14="http://schemas.microsoft.com/office/powerpoint/2010/main" val="3614194676"/>
              </p:ext>
            </p:extLst>
          </p:nvPr>
        </p:nvGraphicFramePr>
        <p:xfrm>
          <a:off x="457200" y="2070102"/>
          <a:ext cx="8865834" cy="5049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6">
            <a:extLst>
              <a:ext uri="{FF2B5EF4-FFF2-40B4-BE49-F238E27FC236}">
                <a16:creationId xmlns:a16="http://schemas.microsoft.com/office/drawing/2014/main" id="{B73D9778-7D4D-42F1-A717-530B7630B63D}"/>
              </a:ext>
            </a:extLst>
          </p:cNvPr>
          <p:cNvSpPr txBox="1"/>
          <p:nvPr/>
        </p:nvSpPr>
        <p:spPr>
          <a:xfrm>
            <a:off x="9719712" y="2825750"/>
            <a:ext cx="2091288"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hr-HR" sz="1800" b="1" i="0" u="none" strike="noStrike" cap="none" normalizeH="0" baseline="0" noProof="0" dirty="0">
                <a:ln>
                  <a:noFill/>
                </a:ln>
                <a:solidFill>
                  <a:srgbClr val="3163B5"/>
                </a:solidFill>
                <a:effectLst/>
                <a:uLnTx/>
                <a:uFillTx/>
                <a:latin typeface="PF Square Sans Pro" pitchFamily="2" charset="0"/>
                <a:ea typeface="Verdana" panose="020B0604030504040204" pitchFamily="34" charset="0"/>
              </a:rPr>
              <a:t>Uredba (EU) 2019/4 </a:t>
            </a:r>
          </a:p>
          <a:p>
            <a:pPr marL="0" marR="0" lvl="0" indent="0" defTabSz="914400" eaLnBrk="1" fontAlgn="auto" latinLnBrk="0" hangingPunct="1">
              <a:lnSpc>
                <a:spcPct val="100000"/>
              </a:lnSpc>
              <a:spcBef>
                <a:spcPts val="0"/>
              </a:spcBef>
              <a:spcAft>
                <a:spcPts val="0"/>
              </a:spcAft>
              <a:buClrTx/>
              <a:buSzTx/>
              <a:buFontTx/>
              <a:buNone/>
              <a:tabLst/>
              <a:defRPr/>
            </a:pPr>
            <a:r>
              <a:rPr kumimoji="0" lang="hr-HR" sz="1800" b="1" i="0" u="none" strike="noStrike" cap="none" normalizeH="0" baseline="0" noProof="0" dirty="0">
                <a:ln>
                  <a:noFill/>
                </a:ln>
                <a:solidFill>
                  <a:srgbClr val="3163B5"/>
                </a:solidFill>
                <a:effectLst/>
                <a:uLnTx/>
                <a:uFillTx/>
                <a:latin typeface="PF Square Sans Pro" pitchFamily="2" charset="0"/>
                <a:ea typeface="Verdana" panose="020B0604030504040204" pitchFamily="34" charset="0"/>
              </a:rPr>
              <a:t>(MF - Medicated Feed)</a:t>
            </a:r>
          </a:p>
        </p:txBody>
      </p:sp>
      <p:sp>
        <p:nvSpPr>
          <p:cNvPr id="13" name="TextBox 7">
            <a:extLst>
              <a:ext uri="{FF2B5EF4-FFF2-40B4-BE49-F238E27FC236}">
                <a16:creationId xmlns:a16="http://schemas.microsoft.com/office/drawing/2014/main" id="{F5E625B6-FDB7-4FBA-9B49-2A3AD88D31E7}"/>
              </a:ext>
            </a:extLst>
          </p:cNvPr>
          <p:cNvSpPr txBox="1"/>
          <p:nvPr/>
        </p:nvSpPr>
        <p:spPr>
          <a:xfrm>
            <a:off x="9719712" y="4985860"/>
            <a:ext cx="1964869" cy="147732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hr-HR" sz="1800" b="1" i="0" u="none" strike="noStrike" cap="none" normalizeH="0" baseline="0" noProof="0">
                <a:ln>
                  <a:noFill/>
                </a:ln>
                <a:solidFill>
                  <a:srgbClr val="3163B5"/>
                </a:solidFill>
                <a:effectLst/>
                <a:uLnTx/>
                <a:uFillTx/>
                <a:latin typeface="PF Square Sans Pro" pitchFamily="2" charset="0"/>
                <a:ea typeface="Verdana" panose="020B0604030504040204" pitchFamily="34" charset="0"/>
              </a:rPr>
              <a:t>Reg. (EU) 2019/6 (VMP) &amp; </a:t>
            </a:r>
            <a:r>
              <a:rPr lang="hr-HR" b="1">
                <a:solidFill>
                  <a:srgbClr val="3163B5"/>
                </a:solidFill>
                <a:latin typeface="PF Square Sans Pro" pitchFamily="2" charset="0"/>
                <a:ea typeface="Verdana" panose="020B0604030504040204" pitchFamily="34" charset="0"/>
              </a:rPr>
              <a:t>Delegirana uredba Komisije (EU) 2024/1159</a:t>
            </a:r>
          </a:p>
        </p:txBody>
      </p:sp>
      <p:cxnSp>
        <p:nvCxnSpPr>
          <p:cNvPr id="18" name="Straight Arrow Connector 9">
            <a:extLst>
              <a:ext uri="{FF2B5EF4-FFF2-40B4-BE49-F238E27FC236}">
                <a16:creationId xmlns:a16="http://schemas.microsoft.com/office/drawing/2014/main" id="{4F9941DE-5BFA-429C-B3E8-C441D6B78539}"/>
              </a:ext>
            </a:extLst>
          </p:cNvPr>
          <p:cNvCxnSpPr>
            <a:cxnSpLocks/>
          </p:cNvCxnSpPr>
          <p:nvPr/>
        </p:nvCxnSpPr>
        <p:spPr>
          <a:xfrm flipH="1">
            <a:off x="8470437" y="3130550"/>
            <a:ext cx="1096875" cy="0"/>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9" name="Right Brace 8">
            <a:extLst>
              <a:ext uri="{FF2B5EF4-FFF2-40B4-BE49-F238E27FC236}">
                <a16:creationId xmlns:a16="http://schemas.microsoft.com/office/drawing/2014/main" id="{14ABDDA7-ACBB-43BB-A225-9C6DF0A8A8C4}"/>
              </a:ext>
            </a:extLst>
          </p:cNvPr>
          <p:cNvSpPr/>
          <p:nvPr/>
        </p:nvSpPr>
        <p:spPr>
          <a:xfrm>
            <a:off x="9409855" y="4578350"/>
            <a:ext cx="157458" cy="2292349"/>
          </a:xfrm>
          <a:prstGeom prst="rightBrace">
            <a:avLst>
              <a:gd name="adj1" fmla="val 35730"/>
              <a:gd name="adj2" fmla="val 48266"/>
            </a:avLst>
          </a:prstGeom>
          <a:ln w="19050" cmpd="sng">
            <a:solidFill>
              <a:srgbClr val="2C7470"/>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000000"/>
              </a:solidFill>
              <a:effectLst/>
              <a:uLnTx/>
              <a:uFillTx/>
              <a:latin typeface="PF Square Sans Pro" pitchFamily="2" charset="0"/>
              <a:ea typeface="+mn-ea"/>
              <a:cs typeface="+mn-cs"/>
            </a:endParaRPr>
          </a:p>
        </p:txBody>
      </p:sp>
    </p:spTree>
    <p:extLst>
      <p:ext uri="{BB962C8B-B14F-4D97-AF65-F5344CB8AC3E}">
        <p14:creationId xmlns:p14="http://schemas.microsoft.com/office/powerpoint/2010/main" val="3943193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AA6D533-5045-43BA-9B12-C06A15751DE9}"/>
              </a:ext>
            </a:extLst>
          </p:cNvPr>
          <p:cNvSpPr>
            <a:spLocks noGrp="1"/>
          </p:cNvSpPr>
          <p:nvPr>
            <p:ph type="body" sz="quarter" idx="10"/>
          </p:nvPr>
        </p:nvSpPr>
        <p:spPr/>
        <p:txBody>
          <a:bodyPr/>
          <a:lstStyle/>
          <a:p>
            <a:r>
              <a:rPr lang="hr-HR" sz="2400">
                <a:latin typeface="PF Square Sans Pro" pitchFamily="2" charset="0"/>
              </a:rPr>
              <a:t>Uporaba antimikrobnih veterinarsko-medicinskih proizvoda</a:t>
            </a:r>
          </a:p>
          <a:p>
            <a:endParaRPr lang="en-GB" dirty="0"/>
          </a:p>
        </p:txBody>
      </p:sp>
      <p:sp>
        <p:nvSpPr>
          <p:cNvPr id="3" name="34 CuadroTexto">
            <a:extLst>
              <a:ext uri="{FF2B5EF4-FFF2-40B4-BE49-F238E27FC236}">
                <a16:creationId xmlns:a16="http://schemas.microsoft.com/office/drawing/2014/main" id="{D094982D-B49F-4AFD-9FD7-CD8791AF6990}"/>
              </a:ext>
            </a:extLst>
          </p:cNvPr>
          <p:cNvSpPr txBox="1"/>
          <p:nvPr/>
        </p:nvSpPr>
        <p:spPr>
          <a:xfrm>
            <a:off x="5651674" y="3591437"/>
            <a:ext cx="2255508" cy="784830"/>
          </a:xfrm>
          <a:prstGeom prst="rect">
            <a:avLst/>
          </a:prstGeom>
          <a:noFill/>
        </p:spPr>
        <p:txBody>
          <a:bodyPr wrap="square" rtlCol="0">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900" b="1" i="0" u="none" strike="noStrike" kern="0" cap="none" spc="0" normalizeH="0" noProof="0" dirty="0">
              <a:ln>
                <a:noFill/>
              </a:ln>
              <a:solidFill>
                <a:prstClr val="white"/>
              </a:solidFill>
              <a:effectLst/>
              <a:uLnTx/>
              <a:uFillTx/>
              <a:latin typeface="Montserrat" pitchFamily="2" charset="77"/>
              <a:ea typeface="Steelfish" charset="0"/>
              <a:cs typeface="Steelfish"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hr-HR" sz="1800" b="1" i="0" u="none" strike="noStrike" cap="none" normalizeH="0" noProof="0">
                <a:ln>
                  <a:noFill/>
                </a:ln>
                <a:solidFill>
                  <a:prstClr val="white"/>
                </a:solidFill>
                <a:effectLst/>
                <a:uLnTx/>
                <a:uFillTx/>
                <a:latin typeface="Calibri"/>
                <a:ea typeface="Steelfish" charset="0"/>
                <a:cs typeface="Steelfish" charset="0"/>
              </a:rPr>
              <a:t>Zabrana sustavne profilakse </a:t>
            </a:r>
          </a:p>
        </p:txBody>
      </p:sp>
      <p:sp>
        <p:nvSpPr>
          <p:cNvPr id="8" name="CuadroTexto 7">
            <a:extLst>
              <a:ext uri="{FF2B5EF4-FFF2-40B4-BE49-F238E27FC236}">
                <a16:creationId xmlns:a16="http://schemas.microsoft.com/office/drawing/2014/main" id="{9810DA9E-2D93-44F5-9402-78086515EB11}"/>
              </a:ext>
            </a:extLst>
          </p:cNvPr>
          <p:cNvSpPr txBox="1"/>
          <p:nvPr/>
        </p:nvSpPr>
        <p:spPr>
          <a:xfrm>
            <a:off x="4717996" y="1398873"/>
            <a:ext cx="7016803" cy="461665"/>
          </a:xfrm>
          <a:prstGeom prst="rect">
            <a:avLst/>
          </a:prstGeom>
          <a:solidFill>
            <a:srgbClr val="ECEBEB"/>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hr-HR" sz="2400" b="1" i="0" u="none" strike="noStrike" cap="none" normalizeH="0" noProof="0">
                <a:ln>
                  <a:noFill/>
                </a:ln>
                <a:solidFill>
                  <a:srgbClr val="003399"/>
                </a:solidFill>
                <a:effectLst/>
                <a:uLnTx/>
                <a:uFillTx/>
                <a:latin typeface="PF Square Sans Pro" pitchFamily="2" charset="0"/>
                <a:ea typeface="+mn-ea"/>
                <a:cs typeface="Arial" panose="020B0604020202020204" pitchFamily="34" charset="0"/>
              </a:rPr>
              <a:t>Načela za korištenje ljekovite hrane za životinje</a:t>
            </a:r>
          </a:p>
        </p:txBody>
      </p:sp>
      <p:sp>
        <p:nvSpPr>
          <p:cNvPr id="10" name="Rectángulo redondeado 13">
            <a:extLst>
              <a:ext uri="{FF2B5EF4-FFF2-40B4-BE49-F238E27FC236}">
                <a16:creationId xmlns:a16="http://schemas.microsoft.com/office/drawing/2014/main" id="{314D8D52-E54A-465C-954A-EA031B7F43AE}"/>
              </a:ext>
            </a:extLst>
          </p:cNvPr>
          <p:cNvSpPr/>
          <p:nvPr/>
        </p:nvSpPr>
        <p:spPr>
          <a:xfrm>
            <a:off x="0" y="1388277"/>
            <a:ext cx="4717997" cy="4856293"/>
          </a:xfrm>
          <a:prstGeom prst="roundRect">
            <a:avLst>
              <a:gd name="adj" fmla="val 10"/>
            </a:avLst>
          </a:prstGeom>
          <a:solidFill>
            <a:srgbClr val="ECEBEB"/>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hr-HR" sz="2800" b="1" i="0" u="none" strike="noStrike" cap="none" normalizeH="0" noProof="0" dirty="0">
                <a:ln>
                  <a:noFill/>
                </a:ln>
                <a:solidFill>
                  <a:srgbClr val="19355D"/>
                </a:solidFill>
                <a:effectLst/>
                <a:uLnTx/>
                <a:uFillTx/>
                <a:latin typeface="PF Square Sans Pro" pitchFamily="2" charset="0"/>
                <a:ea typeface="+mn-ea"/>
                <a:cs typeface="Arial" pitchFamily="34" charset="0"/>
              </a:rPr>
              <a:t>Regulatorni okvir EU: Uredba (EU) 2019/4 o LJEKOVITOJ HRANI ZA ŽIVOTINJE (Medicated Feed, MF)</a:t>
            </a:r>
          </a:p>
        </p:txBody>
      </p:sp>
      <p:sp>
        <p:nvSpPr>
          <p:cNvPr id="7" name="Rectángulo 6">
            <a:extLst>
              <a:ext uri="{FF2B5EF4-FFF2-40B4-BE49-F238E27FC236}">
                <a16:creationId xmlns:a16="http://schemas.microsoft.com/office/drawing/2014/main" id="{30BE4DFA-174F-4A37-9C73-98ACB3366BFB}"/>
              </a:ext>
            </a:extLst>
          </p:cNvPr>
          <p:cNvSpPr/>
          <p:nvPr/>
        </p:nvSpPr>
        <p:spPr>
          <a:xfrm>
            <a:off x="4717996" y="2014082"/>
            <a:ext cx="6940603" cy="4162678"/>
          </a:xfrm>
          <a:prstGeom prst="rect">
            <a:avLst/>
          </a:prstGeom>
        </p:spPr>
        <p:txBody>
          <a:bodyPr wrap="square">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hr-HR" sz="1950" b="0" i="0" u="none" strike="noStrike" cap="none" normalizeH="0" noProof="0">
                <a:ln>
                  <a:noFill/>
                </a:ln>
                <a:solidFill>
                  <a:srgbClr val="002060"/>
                </a:solidFill>
                <a:effectLst/>
                <a:uLnTx/>
                <a:uFillTx/>
                <a:latin typeface="PF Square Sans Pro" pitchFamily="2" charset="0"/>
                <a:ea typeface="+mn-ea"/>
                <a:cs typeface="+mn-cs"/>
              </a:rPr>
              <a:t>Zabrana uporabe antimikrobika putem ljekovite hrane za životinje za profilaksu. </a:t>
            </a:r>
          </a:p>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hr-HR" sz="1950" b="0" i="0" u="none" strike="noStrike" cap="none" normalizeH="0" noProof="0">
                <a:ln>
                  <a:noFill/>
                </a:ln>
                <a:solidFill>
                  <a:srgbClr val="002060"/>
                </a:solidFill>
                <a:effectLst/>
                <a:uLnTx/>
                <a:uFillTx/>
                <a:latin typeface="PF Square Sans Pro" pitchFamily="2" charset="0"/>
                <a:ea typeface="+mn-ea"/>
                <a:cs typeface="+mn-cs"/>
              </a:rPr>
              <a:t>Zahtjev za dijagnozu bolesti prije obveznog propisivanja ljekovite hrane za životinje.</a:t>
            </a:r>
          </a:p>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hr-HR" sz="1950" b="0" i="0" u="none" strike="noStrike" cap="none" normalizeH="0" noProof="0">
                <a:ln>
                  <a:noFill/>
                </a:ln>
                <a:solidFill>
                  <a:srgbClr val="002060"/>
                </a:solidFill>
                <a:effectLst/>
                <a:uLnTx/>
                <a:uFillTx/>
                <a:latin typeface="PF Square Sans Pro" pitchFamily="2" charset="0"/>
                <a:ea typeface="+mn-ea"/>
                <a:cs typeface="+mn-cs"/>
              </a:rPr>
              <a:t>Ograničavanje valjanosti i trajanja veterinarskih recepata.</a:t>
            </a:r>
          </a:p>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hr-HR" sz="1950" b="0" i="0" u="none" strike="noStrike" cap="none" normalizeH="0" noProof="0">
                <a:ln>
                  <a:noFill/>
                </a:ln>
                <a:solidFill>
                  <a:srgbClr val="002060"/>
                </a:solidFill>
                <a:effectLst/>
                <a:uLnTx/>
                <a:uFillTx/>
                <a:latin typeface="PF Square Sans Pro" pitchFamily="2" charset="0"/>
                <a:ea typeface="+mn-ea"/>
                <a:cs typeface="+mn-cs"/>
              </a:rPr>
              <a:t>Smanjenje potencijalne sinergije između rezidua lijekova iz hrane za životinje i pojave antimikrobne rezistencije.</a:t>
            </a:r>
          </a:p>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hr-HR" sz="1950" b="0" i="0" u="none" strike="noStrike" cap="none" normalizeH="0" noProof="0">
                <a:ln>
                  <a:noFill/>
                </a:ln>
                <a:solidFill>
                  <a:srgbClr val="002060"/>
                </a:solidFill>
                <a:effectLst/>
                <a:uLnTx/>
                <a:uFillTx/>
                <a:latin typeface="PF Square Sans Pro" pitchFamily="2" charset="0"/>
                <a:ea typeface="+mn-ea"/>
                <a:cs typeface="+mn-cs"/>
              </a:rPr>
              <a:t>Mjere za povećanje kvalitete proizvodnje ljekovite stočne hrane (preciznije doziranje) kako bi se izbjegla subterapijska izloženost. </a:t>
            </a:r>
          </a:p>
          <a:p>
            <a:pPr marL="342900" marR="0" lvl="1" indent="-342900" algn="l" defTabSz="914400" rtl="0" eaLnBrk="1" fontAlgn="auto" latinLnBrk="0" hangingPunct="1">
              <a:lnSpc>
                <a:spcPct val="100000"/>
              </a:lnSpc>
              <a:spcBef>
                <a:spcPts val="600"/>
              </a:spcBef>
              <a:spcAft>
                <a:spcPts val="600"/>
              </a:spcAft>
              <a:buClr>
                <a:srgbClr val="2C7470"/>
              </a:buClr>
              <a:buSzTx/>
              <a:buFont typeface="Wingdings" panose="05000000000000000000" pitchFamily="2" charset="2"/>
              <a:buChar char="§"/>
              <a:tabLst/>
              <a:defRPr/>
            </a:pPr>
            <a:r>
              <a:rPr kumimoji="0" lang="hr-HR" sz="1950" b="0" i="0" u="none" strike="noStrike" cap="none" normalizeH="0" noProof="0">
                <a:ln>
                  <a:noFill/>
                </a:ln>
                <a:solidFill>
                  <a:srgbClr val="002060"/>
                </a:solidFill>
                <a:effectLst/>
                <a:uLnTx/>
                <a:uFillTx/>
                <a:latin typeface="PF Square Sans Pro" pitchFamily="2" charset="0"/>
                <a:ea typeface="+mn-ea"/>
                <a:cs typeface="+mn-cs"/>
              </a:rPr>
              <a:t>Maksimalne razine unakrižne kontaminacije za 24 antimikrobna agensa u neciljanoj hrani za životinje.</a:t>
            </a:r>
          </a:p>
        </p:txBody>
      </p:sp>
    </p:spTree>
    <p:extLst>
      <p:ext uri="{BB962C8B-B14F-4D97-AF65-F5344CB8AC3E}">
        <p14:creationId xmlns:p14="http://schemas.microsoft.com/office/powerpoint/2010/main" val="3639163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0F02DF6C-4933-45ED-9F9A-D62840FCE60E}"/>
              </a:ext>
            </a:extLst>
          </p:cNvPr>
          <p:cNvSpPr>
            <a:spLocks noGrp="1"/>
          </p:cNvSpPr>
          <p:nvPr>
            <p:ph type="body" sz="quarter" idx="10"/>
          </p:nvPr>
        </p:nvSpPr>
        <p:spPr>
          <a:xfrm>
            <a:off x="729343" y="1439571"/>
            <a:ext cx="8023248" cy="522609"/>
          </a:xfrm>
        </p:spPr>
        <p:txBody>
          <a:bodyPr/>
          <a:lstStyle/>
          <a:p>
            <a:r>
              <a:rPr lang="hr-HR" sz="2800">
                <a:latin typeface="PF Square Sans Pro" pitchFamily="2" charset="0"/>
              </a:rPr>
              <a:t>Opća pravila</a:t>
            </a:r>
          </a:p>
          <a:p>
            <a:endParaRPr lang="en-GB" dirty="0"/>
          </a:p>
        </p:txBody>
      </p:sp>
      <p:sp>
        <p:nvSpPr>
          <p:cNvPr id="9" name="Rectángulo redondeado 13">
            <a:extLst>
              <a:ext uri="{FF2B5EF4-FFF2-40B4-BE49-F238E27FC236}">
                <a16:creationId xmlns:a16="http://schemas.microsoft.com/office/drawing/2014/main" id="{6BABE3B0-7BDF-4FDC-974A-6A3F8E5F6899}"/>
              </a:ext>
            </a:extLst>
          </p:cNvPr>
          <p:cNvSpPr/>
          <p:nvPr/>
        </p:nvSpPr>
        <p:spPr>
          <a:xfrm>
            <a:off x="-21772" y="1373161"/>
            <a:ext cx="12213771" cy="766789"/>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a:solidFill>
                <a:schemeClr val="bg1"/>
              </a:solidFill>
              <a:latin typeface="Montserrat" panose="00000500000000000000" pitchFamily="2" charset="0"/>
            </a:endParaRPr>
          </a:p>
        </p:txBody>
      </p:sp>
      <p:sp>
        <p:nvSpPr>
          <p:cNvPr id="12" name="Marcador de texto 4">
            <a:extLst>
              <a:ext uri="{FF2B5EF4-FFF2-40B4-BE49-F238E27FC236}">
                <a16:creationId xmlns:a16="http://schemas.microsoft.com/office/drawing/2014/main" id="{FB890F7B-FD8B-4B2B-B7E0-AA6C2D64ACC7}"/>
              </a:ext>
            </a:extLst>
          </p:cNvPr>
          <p:cNvSpPr txBox="1">
            <a:spLocks/>
          </p:cNvSpPr>
          <p:nvPr/>
        </p:nvSpPr>
        <p:spPr>
          <a:xfrm>
            <a:off x="914400" y="1481083"/>
            <a:ext cx="10134600" cy="591046"/>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r>
              <a:rPr lang="hr-HR" sz="2800" b="1">
                <a:solidFill>
                  <a:schemeClr val="bg1"/>
                </a:solidFill>
                <a:latin typeface="PF Square Sans Pro" pitchFamily="2" charset="0"/>
              </a:rPr>
              <a:t>Veterinarski recepti u vezi s ljekovitom hranom za životinje (1/2)</a:t>
            </a:r>
          </a:p>
        </p:txBody>
      </p:sp>
      <p:sp>
        <p:nvSpPr>
          <p:cNvPr id="14" name="Marcador de texto 1">
            <a:extLst>
              <a:ext uri="{FF2B5EF4-FFF2-40B4-BE49-F238E27FC236}">
                <a16:creationId xmlns:a16="http://schemas.microsoft.com/office/drawing/2014/main" id="{8690428F-3309-41FA-B050-ED545EA123C7}"/>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hr-HR" sz="2800">
                <a:latin typeface="PF Square Sans Pro" pitchFamily="2" charset="0"/>
              </a:rPr>
              <a:t>Opća pravila – Veterinarski recept</a:t>
            </a:r>
          </a:p>
          <a:p>
            <a:endParaRPr lang="en-GB" dirty="0"/>
          </a:p>
        </p:txBody>
      </p:sp>
      <p:sp>
        <p:nvSpPr>
          <p:cNvPr id="15" name="Marcador de texto 4">
            <a:extLst>
              <a:ext uri="{FF2B5EF4-FFF2-40B4-BE49-F238E27FC236}">
                <a16:creationId xmlns:a16="http://schemas.microsoft.com/office/drawing/2014/main" id="{1403E745-F93A-41C2-A10D-84BE467FBE49}"/>
              </a:ext>
            </a:extLst>
          </p:cNvPr>
          <p:cNvSpPr txBox="1">
            <a:spLocks/>
          </p:cNvSpPr>
          <p:nvPr/>
        </p:nvSpPr>
        <p:spPr>
          <a:xfrm>
            <a:off x="1491343" y="2309415"/>
            <a:ext cx="5715000" cy="457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r>
              <a:rPr lang="hr-HR" sz="2800" b="1">
                <a:solidFill>
                  <a:srgbClr val="003399"/>
                </a:solidFill>
                <a:latin typeface="PF Square Sans Pro" pitchFamily="2" charset="0"/>
              </a:rPr>
              <a:t>Članak 16.</a:t>
            </a:r>
          </a:p>
        </p:txBody>
      </p:sp>
      <p:sp>
        <p:nvSpPr>
          <p:cNvPr id="16" name="CuadroTexto 15">
            <a:extLst>
              <a:ext uri="{FF2B5EF4-FFF2-40B4-BE49-F238E27FC236}">
                <a16:creationId xmlns:a16="http://schemas.microsoft.com/office/drawing/2014/main" id="{CA4F286C-8610-4DEC-92C0-47FD21775EE4}"/>
              </a:ext>
            </a:extLst>
          </p:cNvPr>
          <p:cNvSpPr txBox="1"/>
          <p:nvPr/>
        </p:nvSpPr>
        <p:spPr>
          <a:xfrm>
            <a:off x="881743" y="2165725"/>
            <a:ext cx="2547258" cy="279025"/>
          </a:xfrm>
          <a:prstGeom prst="rect">
            <a:avLst/>
          </a:prstGeom>
          <a:noFill/>
        </p:spPr>
        <p:txBody>
          <a:bodyPr wrap="square" rtlCol="0">
            <a:spAutoFit/>
          </a:bodyPr>
          <a:lstStyle/>
          <a:p>
            <a:r>
              <a:rPr lang="hr-HR" sz="1200" dirty="0">
                <a:solidFill>
                  <a:srgbClr val="024B9C"/>
                </a:solidFill>
                <a:latin typeface="PF Square Sans Pro" pitchFamily="2" charset="0"/>
                <a:ea typeface="+mn-ea"/>
                <a:cs typeface="+mn-cs"/>
              </a:rPr>
              <a:t>Uredba (EU) 2019/4</a:t>
            </a:r>
          </a:p>
        </p:txBody>
      </p:sp>
      <p:sp>
        <p:nvSpPr>
          <p:cNvPr id="17" name="CuadroTexto 16">
            <a:extLst>
              <a:ext uri="{FF2B5EF4-FFF2-40B4-BE49-F238E27FC236}">
                <a16:creationId xmlns:a16="http://schemas.microsoft.com/office/drawing/2014/main" id="{0FC923B1-34E6-4EB9-AF33-B29523DFA4A8}"/>
              </a:ext>
            </a:extLst>
          </p:cNvPr>
          <p:cNvSpPr txBox="1"/>
          <p:nvPr/>
        </p:nvSpPr>
        <p:spPr>
          <a:xfrm>
            <a:off x="859972" y="2853075"/>
            <a:ext cx="7652657" cy="2862322"/>
          </a:xfrm>
          <a:prstGeom prst="rect">
            <a:avLst/>
          </a:prstGeom>
          <a:noFill/>
        </p:spPr>
        <p:txBody>
          <a:bodyPr wrap="square">
            <a:spAutoFit/>
          </a:bodyPr>
          <a:lstStyle/>
          <a:p>
            <a:r>
              <a:rPr lang="hr-HR">
                <a:solidFill>
                  <a:schemeClr val="tx1"/>
                </a:solidFill>
                <a:latin typeface="PF Square Sans Pro" pitchFamily="2" charset="0"/>
              </a:rPr>
              <a:t>Ljekovita hrana (hrana za životinje koju subjekt u poslovanju s hranom za životinje miješa s lijekovima) zahtijeva: </a:t>
            </a:r>
          </a:p>
          <a:p>
            <a:endParaRPr lang="en-US" dirty="0">
              <a:solidFill>
                <a:schemeClr val="tx1"/>
              </a:solidFill>
              <a:latin typeface="PF Square Sans Pro" pitchFamily="2" charset="0"/>
            </a:endParaRPr>
          </a:p>
          <a:p>
            <a:pPr marL="285750" indent="-285750">
              <a:buFont typeface="Arial" panose="020B0604020202020204" pitchFamily="34" charset="0"/>
              <a:buChar char="•"/>
            </a:pPr>
            <a:r>
              <a:rPr lang="hr-HR">
                <a:solidFill>
                  <a:schemeClr val="tx1"/>
                </a:solidFill>
                <a:latin typeface="PF Square Sans Pro" pitchFamily="2" charset="0"/>
              </a:rPr>
              <a:t>veterinarski recept</a:t>
            </a:r>
          </a:p>
          <a:p>
            <a:pPr marL="285750" indent="-285750">
              <a:buFont typeface="Arial" panose="020B0604020202020204" pitchFamily="34" charset="0"/>
              <a:buChar char="•"/>
            </a:pPr>
            <a:endParaRPr lang="en-US" dirty="0">
              <a:solidFill>
                <a:schemeClr val="tx1"/>
              </a:solidFill>
              <a:latin typeface="PF Square Sans Pro" pitchFamily="2" charset="0"/>
            </a:endParaRPr>
          </a:p>
          <a:p>
            <a:pPr marL="285750" indent="-285750">
              <a:buFont typeface="Arial" panose="020B0604020202020204" pitchFamily="34" charset="0"/>
              <a:buChar char="•"/>
            </a:pPr>
            <a:r>
              <a:rPr lang="hr-HR">
                <a:solidFill>
                  <a:schemeClr val="tx1"/>
                </a:solidFill>
                <a:latin typeface="PF Square Sans Pro" pitchFamily="2" charset="0"/>
              </a:rPr>
              <a:t>može se izdati samo nakon kliničkog pregleda ili druge odgovarajuće procjene zdravstvenog stanja životinja</a:t>
            </a:r>
          </a:p>
          <a:p>
            <a:pPr marL="285750" indent="-285750">
              <a:buFont typeface="Arial" panose="020B0604020202020204" pitchFamily="34" charset="0"/>
              <a:buChar char="•"/>
            </a:pPr>
            <a:endParaRPr lang="en-US" dirty="0">
              <a:solidFill>
                <a:schemeClr val="tx1"/>
              </a:solidFill>
              <a:latin typeface="PF Square Sans Pro" pitchFamily="2" charset="0"/>
            </a:endParaRPr>
          </a:p>
          <a:p>
            <a:pPr marL="285750" indent="-285750">
              <a:buFont typeface="Arial" panose="020B0604020202020204" pitchFamily="34" charset="0"/>
              <a:buChar char="•"/>
            </a:pPr>
            <a:r>
              <a:rPr lang="hr-HR">
                <a:solidFill>
                  <a:schemeClr val="tx1"/>
                </a:solidFill>
                <a:latin typeface="PF Square Sans Pro" pitchFamily="2" charset="0"/>
              </a:rPr>
              <a:t>smije se izdavati samo za dijagnosticirane bolesti (osim cjepiva i paraziticida)</a:t>
            </a:r>
          </a:p>
          <a:p>
            <a:pPr marL="285750" indent="-285750">
              <a:buFont typeface="Arial" panose="020B0604020202020204" pitchFamily="34" charset="0"/>
              <a:buChar char="•"/>
            </a:pPr>
            <a:endParaRPr lang="en-US" dirty="0">
              <a:solidFill>
                <a:schemeClr val="tx1"/>
              </a:solidFill>
              <a:latin typeface="PF Square Sans Pro" pitchFamily="2" charset="0"/>
            </a:endParaRPr>
          </a:p>
        </p:txBody>
      </p:sp>
      <p:sp>
        <p:nvSpPr>
          <p:cNvPr id="21" name="TextBox 27">
            <a:extLst>
              <a:ext uri="{FF2B5EF4-FFF2-40B4-BE49-F238E27FC236}">
                <a16:creationId xmlns:a16="http://schemas.microsoft.com/office/drawing/2014/main" id="{9DC533AF-C882-40FB-8C14-2F9CAEE9332E}"/>
              </a:ext>
            </a:extLst>
          </p:cNvPr>
          <p:cNvSpPr txBox="1"/>
          <p:nvPr/>
        </p:nvSpPr>
        <p:spPr>
          <a:xfrm>
            <a:off x="-7196" y="6388040"/>
            <a:ext cx="8755621" cy="400110"/>
          </a:xfrm>
          <a:prstGeom prst="rect">
            <a:avLst/>
          </a:prstGeom>
          <a:solidFill>
            <a:srgbClr val="003399"/>
          </a:solidFill>
        </p:spPr>
        <p:txBody>
          <a:bodyPr wrap="square" rtlCol="0">
            <a:spAutoFit/>
          </a:bodyPr>
          <a:lstStyle/>
          <a:p>
            <a:pPr marL="892175"/>
            <a:r>
              <a:rPr lang="hr-HR" sz="2000">
                <a:solidFill>
                  <a:schemeClr val="bg1"/>
                </a:solidFill>
                <a:latin typeface="PF Square Sans Pro" pitchFamily="2" charset="0"/>
                <a:sym typeface="Wingdings 2" panose="05020102010507070707" pitchFamily="18" charset="2"/>
              </a:rPr>
              <a:t>Pripazite na interakcije s drugim lijekovima! </a:t>
            </a:r>
          </a:p>
        </p:txBody>
      </p:sp>
      <p:pic>
        <p:nvPicPr>
          <p:cNvPr id="22" name="Picture 3" descr="A hand holding a pile of dry dog food&#10;&#10;Description automatically generated">
            <a:extLst>
              <a:ext uri="{FF2B5EF4-FFF2-40B4-BE49-F238E27FC236}">
                <a16:creationId xmlns:a16="http://schemas.microsoft.com/office/drawing/2014/main" id="{7B534015-6DA9-449B-BA10-698AA9DA8FCE}"/>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8763000" y="2139950"/>
            <a:ext cx="3449770" cy="4730750"/>
          </a:xfrm>
          <a:prstGeom prst="rect">
            <a:avLst/>
          </a:prstGeom>
        </p:spPr>
      </p:pic>
    </p:spTree>
    <p:extLst>
      <p:ext uri="{BB962C8B-B14F-4D97-AF65-F5344CB8AC3E}">
        <p14:creationId xmlns:p14="http://schemas.microsoft.com/office/powerpoint/2010/main" val="3553973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0F02DF6C-4933-45ED-9F9A-D62840FCE60E}"/>
              </a:ext>
            </a:extLst>
          </p:cNvPr>
          <p:cNvSpPr>
            <a:spLocks noGrp="1"/>
          </p:cNvSpPr>
          <p:nvPr>
            <p:ph type="body" sz="quarter" idx="10"/>
          </p:nvPr>
        </p:nvSpPr>
        <p:spPr>
          <a:xfrm>
            <a:off x="729343" y="1439571"/>
            <a:ext cx="8023248" cy="522609"/>
          </a:xfrm>
        </p:spPr>
        <p:txBody>
          <a:bodyPr/>
          <a:lstStyle/>
          <a:p>
            <a:r>
              <a:rPr lang="hr-HR" sz="2800">
                <a:latin typeface="PF Square Sans Pro" pitchFamily="2" charset="0"/>
              </a:rPr>
              <a:t>Opća pravila</a:t>
            </a:r>
          </a:p>
          <a:p>
            <a:endParaRPr lang="en-GB" dirty="0"/>
          </a:p>
        </p:txBody>
      </p:sp>
      <p:sp>
        <p:nvSpPr>
          <p:cNvPr id="9" name="Rectángulo redondeado 13">
            <a:extLst>
              <a:ext uri="{FF2B5EF4-FFF2-40B4-BE49-F238E27FC236}">
                <a16:creationId xmlns:a16="http://schemas.microsoft.com/office/drawing/2014/main" id="{6BABE3B0-7BDF-4FDC-974A-6A3F8E5F6899}"/>
              </a:ext>
            </a:extLst>
          </p:cNvPr>
          <p:cNvSpPr/>
          <p:nvPr/>
        </p:nvSpPr>
        <p:spPr>
          <a:xfrm>
            <a:off x="-21772" y="1373161"/>
            <a:ext cx="12213771" cy="766789"/>
          </a:xfrm>
          <a:prstGeom prst="roundRect">
            <a:avLst>
              <a:gd name="adj" fmla="val 10"/>
            </a:avLst>
          </a:prstGeom>
          <a:solidFill>
            <a:srgbClr val="19355D"/>
          </a:solidFill>
          <a:ln w="22225">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20000"/>
              </a:lnSpc>
              <a:defRPr/>
            </a:pPr>
            <a:endParaRPr lang="es-ES" sz="1050" b="1">
              <a:solidFill>
                <a:schemeClr val="bg1"/>
              </a:solidFill>
              <a:latin typeface="Montserrat" panose="00000500000000000000" pitchFamily="2" charset="0"/>
            </a:endParaRPr>
          </a:p>
        </p:txBody>
      </p:sp>
      <p:sp>
        <p:nvSpPr>
          <p:cNvPr id="12" name="Marcador de texto 4">
            <a:extLst>
              <a:ext uri="{FF2B5EF4-FFF2-40B4-BE49-F238E27FC236}">
                <a16:creationId xmlns:a16="http://schemas.microsoft.com/office/drawing/2014/main" id="{FB890F7B-FD8B-4B2B-B7E0-AA6C2D64ACC7}"/>
              </a:ext>
            </a:extLst>
          </p:cNvPr>
          <p:cNvSpPr txBox="1">
            <a:spLocks/>
          </p:cNvSpPr>
          <p:nvPr/>
        </p:nvSpPr>
        <p:spPr>
          <a:xfrm>
            <a:off x="914400" y="1481083"/>
            <a:ext cx="10134600" cy="591046"/>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r>
              <a:rPr lang="hr-HR" sz="2800" b="1">
                <a:solidFill>
                  <a:schemeClr val="bg1"/>
                </a:solidFill>
                <a:latin typeface="PF Square Sans Pro" pitchFamily="2" charset="0"/>
              </a:rPr>
              <a:t>Veterinarski recepti u vezi s ljekovitom hranom za životinje (2/2)</a:t>
            </a:r>
          </a:p>
        </p:txBody>
      </p:sp>
      <p:sp>
        <p:nvSpPr>
          <p:cNvPr id="14" name="Marcador de texto 1">
            <a:extLst>
              <a:ext uri="{FF2B5EF4-FFF2-40B4-BE49-F238E27FC236}">
                <a16:creationId xmlns:a16="http://schemas.microsoft.com/office/drawing/2014/main" id="{8690428F-3309-41FA-B050-ED545EA123C7}"/>
              </a:ext>
            </a:extLst>
          </p:cNvPr>
          <p:cNvSpPr txBox="1">
            <a:spLocks/>
          </p:cNvSpPr>
          <p:nvPr/>
        </p:nvSpPr>
        <p:spPr>
          <a:xfrm>
            <a:off x="762000" y="311150"/>
            <a:ext cx="8008947" cy="533400"/>
          </a:xfrm>
          <a:prstGeom prst="rect">
            <a:avLst/>
          </a:prstGeom>
        </p:spPr>
        <p:txBody>
          <a:bodyPr/>
          <a:lstStyle>
            <a:lvl1pPr marL="0">
              <a:defRPr sz="2400">
                <a:solidFill>
                  <a:srgbClr val="003399"/>
                </a:solidFill>
                <a:latin typeface="Arial" panose="020B0604020202020204" pitchFamily="34" charset="0"/>
                <a:ea typeface="+mn-ea"/>
                <a:cs typeface="Arial" panose="020B0604020202020204" pitchFamily="34" charset="0"/>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hr-HR" sz="2800">
                <a:latin typeface="PF Square Sans Pro" pitchFamily="2" charset="0"/>
              </a:rPr>
              <a:t>Opća pravila – Veterinarski recept</a:t>
            </a:r>
          </a:p>
          <a:p>
            <a:endParaRPr lang="en-GB" dirty="0"/>
          </a:p>
        </p:txBody>
      </p:sp>
      <p:sp>
        <p:nvSpPr>
          <p:cNvPr id="16" name="CuadroTexto 15">
            <a:extLst>
              <a:ext uri="{FF2B5EF4-FFF2-40B4-BE49-F238E27FC236}">
                <a16:creationId xmlns:a16="http://schemas.microsoft.com/office/drawing/2014/main" id="{CA4F286C-8610-4DEC-92C0-47FD21775EE4}"/>
              </a:ext>
            </a:extLst>
          </p:cNvPr>
          <p:cNvSpPr txBox="1"/>
          <p:nvPr/>
        </p:nvSpPr>
        <p:spPr>
          <a:xfrm>
            <a:off x="881743" y="2165725"/>
            <a:ext cx="2166257" cy="276999"/>
          </a:xfrm>
          <a:prstGeom prst="rect">
            <a:avLst/>
          </a:prstGeom>
          <a:noFill/>
        </p:spPr>
        <p:txBody>
          <a:bodyPr wrap="square" rtlCol="0">
            <a:spAutoFit/>
          </a:bodyPr>
          <a:lstStyle/>
          <a:p>
            <a:r>
              <a:rPr lang="hr-HR" sz="1200" dirty="0">
                <a:solidFill>
                  <a:srgbClr val="024B9C"/>
                </a:solidFill>
                <a:latin typeface="PF Square Sans Pro" pitchFamily="2" charset="0"/>
                <a:ea typeface="+mn-ea"/>
                <a:cs typeface="+mn-cs"/>
              </a:rPr>
              <a:t>Uredba (EU) 2019/4</a:t>
            </a:r>
          </a:p>
        </p:txBody>
      </p:sp>
      <p:pic>
        <p:nvPicPr>
          <p:cNvPr id="22" name="Picture 3" descr="A hand holding a pile of dry dog food&#10;&#10;Description automatically generated">
            <a:extLst>
              <a:ext uri="{FF2B5EF4-FFF2-40B4-BE49-F238E27FC236}">
                <a16:creationId xmlns:a16="http://schemas.microsoft.com/office/drawing/2014/main" id="{7B534015-6DA9-449B-BA10-698AA9DA8FCE}"/>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8763000" y="2139950"/>
            <a:ext cx="3449770" cy="4730750"/>
          </a:xfrm>
          <a:prstGeom prst="rect">
            <a:avLst/>
          </a:prstGeom>
        </p:spPr>
      </p:pic>
      <p:sp>
        <p:nvSpPr>
          <p:cNvPr id="11" name="TextBox 7">
            <a:extLst>
              <a:ext uri="{FF2B5EF4-FFF2-40B4-BE49-F238E27FC236}">
                <a16:creationId xmlns:a16="http://schemas.microsoft.com/office/drawing/2014/main" id="{AF31CA81-C9B7-4794-9E9B-CD429D968F54}"/>
              </a:ext>
            </a:extLst>
          </p:cNvPr>
          <p:cNvSpPr txBox="1"/>
          <p:nvPr/>
        </p:nvSpPr>
        <p:spPr>
          <a:xfrm>
            <a:off x="689725" y="2876386"/>
            <a:ext cx="7692275" cy="3477875"/>
          </a:xfrm>
          <a:prstGeom prst="rect">
            <a:avLst/>
          </a:prstGeom>
          <a:noFill/>
        </p:spPr>
        <p:txBody>
          <a:bodyPr wrap="square" rtlCol="0">
            <a:spAutoFit/>
          </a:bodyPr>
          <a:lstStyle/>
          <a:p>
            <a:pPr marL="342900" indent="-342900">
              <a:buFont typeface="Arial" panose="020B0604020202020204" pitchFamily="34" charset="0"/>
              <a:buChar char="•"/>
            </a:pPr>
            <a:r>
              <a:rPr lang="hr-HR" sz="2000" b="1" dirty="0">
                <a:solidFill>
                  <a:srgbClr val="003399"/>
                </a:solidFill>
                <a:latin typeface="PF Square Sans Pro" pitchFamily="2" charset="0"/>
              </a:rPr>
              <a:t>Vođenje evidencije</a:t>
            </a:r>
            <a:r>
              <a:rPr lang="hr-HR" sz="2000" dirty="0">
                <a:solidFill>
                  <a:schemeClr val="tx1"/>
                </a:solidFill>
                <a:latin typeface="PF Square Sans Pro" pitchFamily="2" charset="0"/>
              </a:rPr>
              <a:t>:</a:t>
            </a:r>
            <a:r>
              <a:rPr lang="hr-HR" sz="2000" dirty="0">
                <a:solidFill>
                  <a:srgbClr val="003399"/>
                </a:solidFill>
                <a:latin typeface="PF Square Sans Pro" pitchFamily="2" charset="0"/>
              </a:rPr>
              <a:t> </a:t>
            </a:r>
            <a:r>
              <a:rPr lang="hr-HR" sz="2000" dirty="0">
                <a:solidFill>
                  <a:schemeClr val="tx1"/>
                </a:solidFill>
                <a:latin typeface="PF Square Sans Pro" pitchFamily="2" charset="0"/>
              </a:rPr>
              <a:t>Veterinarske recepte treba čuvati tvornica stočne hrane, veterinar koji ih propisuje i držatelj životinja tijekom 5 godina</a:t>
            </a:r>
            <a:br>
              <a:rPr lang="hr-HR" sz="2000" dirty="0">
                <a:solidFill>
                  <a:schemeClr val="tx1"/>
                </a:solidFill>
                <a:latin typeface="PF Square Sans Pro" pitchFamily="2" charset="0"/>
              </a:rPr>
            </a:br>
            <a:endParaRPr lang="hr-HR" sz="2000" dirty="0">
              <a:solidFill>
                <a:schemeClr val="tx1"/>
              </a:solidFill>
              <a:latin typeface="PF Square Sans Pro" pitchFamily="2" charset="0"/>
            </a:endParaRPr>
          </a:p>
          <a:p>
            <a:pPr marL="342900" indent="-342900">
              <a:buClr>
                <a:srgbClr val="003399"/>
              </a:buClr>
              <a:buFont typeface="Arial" panose="020B0604020202020204" pitchFamily="34" charset="0"/>
              <a:buChar char="•"/>
            </a:pPr>
            <a:r>
              <a:rPr lang="hr-HR" sz="2000" dirty="0">
                <a:solidFill>
                  <a:schemeClr val="tx1"/>
                </a:solidFill>
                <a:latin typeface="PF Square Sans Pro" pitchFamily="2" charset="0"/>
              </a:rPr>
              <a:t>1 recept = 1 veterinarsko liječenje </a:t>
            </a:r>
            <a:br>
              <a:rPr lang="hr-HR" sz="2000" dirty="0">
                <a:solidFill>
                  <a:schemeClr val="tx1"/>
                </a:solidFill>
                <a:latin typeface="PF Square Sans Pro" pitchFamily="2" charset="0"/>
              </a:rPr>
            </a:br>
            <a:endParaRPr lang="hr-HR" sz="2000" dirty="0">
              <a:solidFill>
                <a:schemeClr val="tx1"/>
              </a:solidFill>
              <a:latin typeface="PF Square Sans Pro" pitchFamily="2" charset="0"/>
            </a:endParaRPr>
          </a:p>
          <a:p>
            <a:pPr marL="342900" indent="-342900">
              <a:buFont typeface="Arial" panose="020B0604020202020204" pitchFamily="34" charset="0"/>
              <a:buChar char="•"/>
            </a:pPr>
            <a:r>
              <a:rPr lang="hr-HR" sz="2000" b="1" dirty="0">
                <a:solidFill>
                  <a:srgbClr val="003399"/>
                </a:solidFill>
                <a:latin typeface="PF Square Sans Pro" pitchFamily="2" charset="0"/>
              </a:rPr>
              <a:t>Najdulje trajanje liječenja</a:t>
            </a:r>
            <a:r>
              <a:rPr lang="hr-HR" sz="2000" dirty="0">
                <a:solidFill>
                  <a:schemeClr val="tx1"/>
                </a:solidFill>
                <a:latin typeface="PF Square Sans Pro" pitchFamily="2" charset="0"/>
              </a:rPr>
              <a:t>: 2 tjedna za antibiotike,</a:t>
            </a:r>
            <a:br>
              <a:rPr lang="hr-HR" sz="2000" dirty="0">
                <a:solidFill>
                  <a:schemeClr val="tx1"/>
                </a:solidFill>
                <a:latin typeface="PF Square Sans Pro" pitchFamily="2" charset="0"/>
              </a:rPr>
            </a:br>
            <a:r>
              <a:rPr lang="hr-HR" sz="2000" dirty="0">
                <a:solidFill>
                  <a:schemeClr val="tx1"/>
                </a:solidFill>
                <a:latin typeface="PF Square Sans Pro" pitchFamily="2" charset="0"/>
              </a:rPr>
              <a:t>1 mjesec za ostale lijekove</a:t>
            </a:r>
          </a:p>
          <a:p>
            <a:pPr marL="342900" indent="-342900">
              <a:buFont typeface="Arial" panose="020B0604020202020204" pitchFamily="34" charset="0"/>
              <a:buChar char="•"/>
            </a:pPr>
            <a:endParaRPr lang="en-US" sz="2000" dirty="0">
              <a:solidFill>
                <a:schemeClr val="tx1"/>
              </a:solidFill>
              <a:latin typeface="PF Square Sans Pro" pitchFamily="2" charset="0"/>
            </a:endParaRPr>
          </a:p>
          <a:p>
            <a:pPr marL="342900" indent="-342900">
              <a:buFont typeface="Arial" panose="020B0604020202020204" pitchFamily="34" charset="0"/>
              <a:buChar char="•"/>
            </a:pPr>
            <a:r>
              <a:rPr lang="hr-HR" sz="2000" b="1" dirty="0">
                <a:solidFill>
                  <a:srgbClr val="003399"/>
                </a:solidFill>
                <a:latin typeface="PF Square Sans Pro" pitchFamily="2" charset="0"/>
              </a:rPr>
              <a:t>Valjanost recepta</a:t>
            </a:r>
            <a:r>
              <a:rPr lang="hr-HR" sz="2000" dirty="0">
                <a:solidFill>
                  <a:schemeClr val="tx1"/>
                </a:solidFill>
                <a:latin typeface="PF Square Sans Pro" pitchFamily="2" charset="0"/>
              </a:rPr>
              <a:t>: najviše 5 dana za hranu koja sadržava antimikrobike, najviše 3 tjedna za druge lijekove za životinje koje se koriste za proizvodnju hrane, 6 mjeseci za ostale</a:t>
            </a:r>
          </a:p>
        </p:txBody>
      </p:sp>
      <p:sp>
        <p:nvSpPr>
          <p:cNvPr id="13" name="Marcador de texto 4">
            <a:extLst>
              <a:ext uri="{FF2B5EF4-FFF2-40B4-BE49-F238E27FC236}">
                <a16:creationId xmlns:a16="http://schemas.microsoft.com/office/drawing/2014/main" id="{EF94D7BC-2264-4BCE-94E9-E3C700EFF2AF}"/>
              </a:ext>
            </a:extLst>
          </p:cNvPr>
          <p:cNvSpPr txBox="1">
            <a:spLocks/>
          </p:cNvSpPr>
          <p:nvPr/>
        </p:nvSpPr>
        <p:spPr>
          <a:xfrm>
            <a:off x="1491343" y="2309415"/>
            <a:ext cx="5715000" cy="45720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lgn="ctr"/>
            <a:r>
              <a:rPr lang="hr-HR" sz="2800" b="1">
                <a:solidFill>
                  <a:srgbClr val="003399"/>
                </a:solidFill>
                <a:latin typeface="PF Square Sans Pro" pitchFamily="2" charset="0"/>
              </a:rPr>
              <a:t>Članak 16.</a:t>
            </a:r>
          </a:p>
        </p:txBody>
      </p:sp>
    </p:spTree>
    <p:extLst>
      <p:ext uri="{BB962C8B-B14F-4D97-AF65-F5344CB8AC3E}">
        <p14:creationId xmlns:p14="http://schemas.microsoft.com/office/powerpoint/2010/main" val="2948961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a:xfrm>
            <a:off x="1066800" y="3968750"/>
            <a:ext cx="2895600" cy="1143000"/>
          </a:xfrm>
          <a:effectLst>
            <a:outerShdw blurRad="50800" dist="38100" dir="5400000" algn="t" rotWithShape="0">
              <a:prstClr val="black">
                <a:alpha val="40000"/>
              </a:prstClr>
            </a:outerShdw>
            <a:reflection blurRad="6350" stA="50000" endA="300" endPos="90000" dir="5400000" sy="-100000" algn="bl" rotWithShape="0"/>
          </a:effectLst>
        </p:spPr>
        <p:txBody>
          <a:bodyPr/>
          <a:lstStyle/>
          <a:p>
            <a:r>
              <a:rPr lang="hr-HR" sz="4400" b="1">
                <a:solidFill>
                  <a:srgbClr val="002060"/>
                </a:solidFill>
                <a:latin typeface="PF Square Sans Pro" pitchFamily="2" charset="0"/>
              </a:rPr>
              <a:t>HRVATSKA</a:t>
            </a:r>
          </a:p>
          <a:p>
            <a:r>
              <a:rPr lang="hr-HR" sz="3200" b="1">
                <a:solidFill>
                  <a:srgbClr val="002060"/>
                </a:solidFill>
                <a:latin typeface="PF Square Sans Pro" pitchFamily="2" charset="0"/>
              </a:rPr>
              <a:t>tehnički podaci</a:t>
            </a:r>
          </a:p>
        </p:txBody>
      </p:sp>
      <p:pic>
        <p:nvPicPr>
          <p:cNvPr id="1026" name="Picture 2" descr="Croatia Flag Stock Photo - Download Image Now - iStock">
            <a:extLst>
              <a:ext uri="{FF2B5EF4-FFF2-40B4-BE49-F238E27FC236}">
                <a16:creationId xmlns:a16="http://schemas.microsoft.com/office/drawing/2014/main" id="{D3D7046E-719F-6629-60B8-415C6D1DA2F1}"/>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419600" y="2263775"/>
            <a:ext cx="4018947" cy="2343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4925672"/>
      </p:ext>
    </p:extLst>
  </p:cSld>
  <p:clrMapOvr>
    <a:masterClrMapping/>
  </p:clrMapOvr>
</p:sld>
</file>

<file path=ppt/theme/theme1.xml><?xml version="1.0" encoding="utf-8"?>
<a:theme xmlns:a="http://schemas.openxmlformats.org/drawingml/2006/main" name="Office Theme">
  <a:themeElements>
    <a:clrScheme name="Personalizado 2">
      <a:dk1>
        <a:srgbClr val="000000"/>
      </a:dk1>
      <a:lt1>
        <a:srgbClr val="FFFFFF"/>
      </a:lt1>
      <a:dk2>
        <a:srgbClr val="003399"/>
      </a:dk2>
      <a:lt2>
        <a:srgbClr val="2C7471"/>
      </a:lt2>
      <a:accent1>
        <a:srgbClr val="6BB289"/>
      </a:accent1>
      <a:accent2>
        <a:srgbClr val="EDECEC"/>
      </a:accent2>
      <a:accent3>
        <a:srgbClr val="8ACEA6"/>
      </a:accent3>
      <a:accent4>
        <a:srgbClr val="126660"/>
      </a:accent4>
      <a:accent5>
        <a:srgbClr val="3163B5"/>
      </a:accent5>
      <a:accent6>
        <a:srgbClr val="FFFFFF"/>
      </a:accent6>
      <a:hlink>
        <a:srgbClr val="4F81BD"/>
      </a:hlink>
      <a:folHlink>
        <a:srgbClr val="8064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1629</Words>
  <Application>Microsoft Office PowerPoint</Application>
  <PresentationFormat>Custom</PresentationFormat>
  <Paragraphs>122</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EC Square Sans Pro</vt:lpstr>
      <vt:lpstr>Montserrat</vt:lpstr>
      <vt:lpstr>PF Square Sans Pro</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PLANTILLA_PPT</dc:title>
  <dc:creator>Monica Zabala Utrillas</dc:creator>
  <cp:lastModifiedBy>Andrea Castro Troya</cp:lastModifiedBy>
  <cp:revision>39</cp:revision>
  <dcterms:created xsi:type="dcterms:W3CDTF">2023-11-20T15:58:16Z</dcterms:created>
  <dcterms:modified xsi:type="dcterms:W3CDTF">2024-05-14T15:33:06Z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2023-11-20T00:00:00Z</vt:filetime>
  </property>
  <property fmtid="{D5CDD505-2E9C-101B-9397-08002B2CF9AE}" pid="3" name="Creator">
    <vt:lpwstr>Adobe Illustrator 28.0 (Windows)</vt:lpwstr>
  </property>
  <property fmtid="{D5CDD505-2E9C-101B-9397-08002B2CF9AE}" pid="4" name="CreatorVersion">
    <vt:lpwstr>21.0.0</vt:lpwstr>
  </property>
  <property fmtid="{D5CDD505-2E9C-101B-9397-08002B2CF9AE}" pid="5" name="LastSaved">
    <vt:filetime>2023-11-20T00:00:00Z</vt:filetime>
  </property>
  <property fmtid="{D5CDD505-2E9C-101B-9397-08002B2CF9AE}" pid="6" name="Producer">
    <vt:lpwstr>Adobe PDF library 17.00</vt:lpwstr>
  </property>
  <property fmtid="{D5CDD505-2E9C-101B-9397-08002B2CF9AE}" pid="7" name="MSIP_Label_6bd9ddd1-4d20-43f6-abfa-fc3c07406f94_Enabled">
    <vt:lpwstr>true</vt:lpwstr>
  </property>
  <property fmtid="{D5CDD505-2E9C-101B-9397-08002B2CF9AE}" pid="8" name="MSIP_Label_6bd9ddd1-4d20-43f6-abfa-fc3c07406f94_SetDate">
    <vt:lpwstr>2024-04-25T09:31:17Z</vt:lpwstr>
  </property>
  <property fmtid="{D5CDD505-2E9C-101B-9397-08002B2CF9AE}" pid="9" name="MSIP_Label_6bd9ddd1-4d20-43f6-abfa-fc3c07406f94_Method">
    <vt:lpwstr>Standard</vt:lpwstr>
  </property>
  <property fmtid="{D5CDD505-2E9C-101B-9397-08002B2CF9AE}" pid="10" name="MSIP_Label_6bd9ddd1-4d20-43f6-abfa-fc3c07406f94_Name">
    <vt:lpwstr>Commission Use</vt:lpwstr>
  </property>
  <property fmtid="{D5CDD505-2E9C-101B-9397-08002B2CF9AE}" pid="11" name="MSIP_Label_6bd9ddd1-4d20-43f6-abfa-fc3c07406f94_SiteId">
    <vt:lpwstr>b24c8b06-522c-46fe-9080-70926f8dddb1</vt:lpwstr>
  </property>
  <property fmtid="{D5CDD505-2E9C-101B-9397-08002B2CF9AE}" pid="12" name="MSIP_Label_6bd9ddd1-4d20-43f6-abfa-fc3c07406f94_ActionId">
    <vt:lpwstr>211e64c5-db1a-4a44-8ea2-58c1c8b1c140</vt:lpwstr>
  </property>
  <property fmtid="{D5CDD505-2E9C-101B-9397-08002B2CF9AE}" pid="13" name="MSIP_Label_6bd9ddd1-4d20-43f6-abfa-fc3c07406f94_ContentBits">
    <vt:lpwstr>0</vt:lpwstr>
  </property>
</Properties>
</file>