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omments/modernComment_114_7D3EA21D.xml" ContentType="application/vnd.ms-powerpoint.comment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61" r:id="rId2"/>
    <p:sldId id="262" r:id="rId3"/>
    <p:sldId id="264" r:id="rId4"/>
    <p:sldId id="290" r:id="rId5"/>
    <p:sldId id="2434" r:id="rId6"/>
    <p:sldId id="288" r:id="rId7"/>
    <p:sldId id="287" r:id="rId8"/>
    <p:sldId id="2435" r:id="rId9"/>
    <p:sldId id="284" r:id="rId10"/>
    <p:sldId id="291" r:id="rId11"/>
    <p:sldId id="2441" r:id="rId12"/>
    <p:sldId id="295" r:id="rId13"/>
    <p:sldId id="297" r:id="rId14"/>
    <p:sldId id="2428" r:id="rId15"/>
    <p:sldId id="286" r:id="rId16"/>
    <p:sldId id="276" r:id="rId17"/>
    <p:sldId id="2443" r:id="rId18"/>
    <p:sldId id="2444" r:id="rId19"/>
    <p:sldId id="2446" r:id="rId20"/>
    <p:sldId id="2448" r:id="rId21"/>
    <p:sldId id="270" r:id="rId22"/>
  </p:sldIdLst>
  <p:sldSz cx="12192000" cy="6870700"/>
  <p:notesSz cx="12192000" cy="6870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4">
          <p15:clr>
            <a:srgbClr val="A4A3A4"/>
          </p15:clr>
        </p15:guide>
        <p15:guide id="2" pos="384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E1EB58-8BCF-F16E-AA43-FB5E5C94E6BC}" name="PAGIDA Anastasia (SANTE)" initials="EC" userId="PAGIDA Anastasia (SANTE)" providerId="None"/>
  <p188:author id="{82AD38A1-6447-1382-E4AB-82F6CA2BBA54}" name="Alicia Gonzalez" initials="AG" userId="S::a.gonzalez@seprotec.com::edc8013c-1e2d-4a23-aea0-bafec08e8b8b" providerId="AD"/>
  <p188:author id="{95D854A1-7B95-F89F-8A0F-1160B2213964}" name="GORANOV Luben (SANTE)" initials="EC" userId="GORANOV Luben (SANTE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BB188"/>
    <a:srgbClr val="ECEBEB"/>
    <a:srgbClr val="2C7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38" autoAdjust="0"/>
    <p:restoredTop sz="81067" autoAdjust="0"/>
  </p:normalViewPr>
  <p:slideViewPr>
    <p:cSldViewPr>
      <p:cViewPr varScale="1">
        <p:scale>
          <a:sx n="53" d="100"/>
          <a:sy n="53" d="100"/>
        </p:scale>
        <p:origin x="102" y="12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788" y="-318"/>
      </p:cViewPr>
      <p:guideLst>
        <p:guide orient="horz" pos="2164"/>
        <p:guide pos="38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omments/modernComment_114_7D3EA21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00E394B-7C16-496F-B447-4C40ADFF16D6}" authorId="{82AD38A1-6447-1382-E4AB-82F6CA2BBA54}" created="2024-05-13T16:39:42.59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101256733" sldId="276"/>
      <ac:spMk id="9" creationId="{D3D5898F-F375-489E-901B-A22AC9EFCE86}"/>
      <ac:txMk cp="216" len="2">
        <ac:context len="272" hash="2615965263"/>
      </ac:txMk>
    </ac:txMkLst>
    <p188:pos x="668547" y="2619289"/>
    <p188:txBody>
      <a:bodyPr/>
      <a:lstStyle/>
      <a:p>
        <a:r>
          <a:rPr lang="es-ES"/>
          <a:t>Please check  this acronym (CA), which isn't mentioned anywhere else in the file. In view of the context, it could stand for "Commission Acts", but I was left it until confirmation
If it indeed stands for "Commission Acts", yit can be replaced by AK for "Akti Komisije".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77A1E-3FCC-4012-A166-DC12CA065424}" type="datetimeFigureOut">
              <a:rPr lang="es-ES" smtClean="0"/>
              <a:t>14/05/2024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8838"/>
            <a:ext cx="4114800" cy="2319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6763"/>
            <a:ext cx="9753600" cy="2705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262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262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969EE-8504-40E2-BDC7-DADBB7B6813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13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63780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/>
              <a:t>AKO NEDOSTAJE VREMENA, OVAJ SLAJD SE MOŽE SAKRITI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8112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5573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5078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846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7EF4CE-A503-4E65-986B-A5ECC6ED22AC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26014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F63001-12F0-4728-A742-2BF345E96C8D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671640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F63001-12F0-4728-A742-2BF345E96C8D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320178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62052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F63001-12F0-4728-A742-2BF345E96C8D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552434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F63001-12F0-4728-A742-2BF345E96C8D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89278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0274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023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192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D0D8A8-D8AA-4DF4-A8EE-1A55507FC33C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20894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2546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D0D8A8-D8AA-4DF4-A8EE-1A55507FC33C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27154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F63001-12F0-4728-A742-2BF345E96C8D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27987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/>
              <a:t>AKO NEDOSTAJE VREMENA, OVAJ SLAJD SE MOŽE SAKRITI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4080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/>
              <a:t>AKO NEDOSTAJE VREMENA, OVAJ SLAJD SE MOŽE SAKRITI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21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4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48.jpeg"/><Relationship Id="rId2" Type="http://schemas.openxmlformats.org/officeDocument/2006/relationships/image" Target="../media/image1.png"/><Relationship Id="rId16" Type="http://schemas.openxmlformats.org/officeDocument/2006/relationships/hyperlink" Target="http://www.amrfvtraining.eu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47.png"/><Relationship Id="rId5" Type="http://schemas.openxmlformats.org/officeDocument/2006/relationships/image" Target="../media/image5.png"/><Relationship Id="rId15" Type="http://schemas.openxmlformats.org/officeDocument/2006/relationships/image" Target="../media/image4.png"/><Relationship Id="rId10" Type="http://schemas.openxmlformats.org/officeDocument/2006/relationships/image" Target="../media/image46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50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12" Type="http://schemas.openxmlformats.org/officeDocument/2006/relationships/image" Target="../media/image27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png"/><Relationship Id="rId11" Type="http://schemas.openxmlformats.org/officeDocument/2006/relationships/image" Target="../media/image9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.png"/><Relationship Id="rId9" Type="http://schemas.openxmlformats.org/officeDocument/2006/relationships/image" Target="../media/image2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8560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87950"/>
            <a:ext cx="8712200" cy="1677670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7682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7682"/>
            <a:ext cx="1746000" cy="174600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61761"/>
            <a:ext cx="1105152" cy="1181369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2" y="2214195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86413"/>
            <a:ext cx="7874000" cy="78163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402744"/>
            <a:ext cx="2971800" cy="37108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1600" y="5606938"/>
            <a:ext cx="3022600" cy="7943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06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0"/>
            <a:ext cx="5105400" cy="68706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606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1150"/>
            <a:ext cx="608614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4" y="859216"/>
            <a:ext cx="426085" cy="29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4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9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63"/>
            <a:ext cx="1166832" cy="2216150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4113"/>
            <a:ext cx="5105400" cy="5716587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732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27"/>
            <a:ext cx="1740296" cy="3468560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3" y="1734990"/>
            <a:ext cx="3469745" cy="17322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5634"/>
            <a:ext cx="1105152" cy="118136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1" y="2162432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6688"/>
            <a:ext cx="3488650" cy="781632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C53E509D-9C05-4F64-B596-3792F76B9CA7}"/>
              </a:ext>
            </a:extLst>
          </p:cNvPr>
          <p:cNvPicPr/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1002" y="5763684"/>
            <a:ext cx="3318405" cy="87206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63684"/>
            <a:ext cx="5350796" cy="63322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82587"/>
            <a:ext cx="1756206" cy="1716761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96906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>
                <a:latin typeface="PF Square Sans Pro" pitchFamily="2" charset="0"/>
                <a:hlinkClick r:id="rId16"/>
              </a:rPr>
              <a:t>www.amrfvtraining.eu</a:t>
            </a:r>
            <a:r>
              <a:rPr lang="hr-HR">
                <a:latin typeface="PF Square Sans Pro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678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142017" cy="602615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623"/>
            <a:ext cx="2149620" cy="954357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20247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 userDrawn="1"/>
        </p:nvSpPr>
        <p:spPr>
          <a:xfrm>
            <a:off x="6147014" y="3768943"/>
            <a:ext cx="60449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400" noProof="0">
                <a:solidFill>
                  <a:srgbClr val="003399"/>
                </a:solidFill>
                <a:latin typeface="PF Square Sans Pro" pitchFamily="2" charset="0"/>
              </a:rPr>
              <a:t>Praktična obuka za poljoprivrednike i veterinare: Nove mjere u borni protiv antimikrobne rezistencije</a:t>
            </a:r>
          </a:p>
          <a:p>
            <a:endParaRPr lang="es-ES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4944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8" y="1"/>
            <a:ext cx="546569" cy="109483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1007B104-92BA-4BA5-A656-DA433D20A54C}"/>
              </a:ext>
            </a:extLst>
          </p:cNvPr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99729" y="6163744"/>
            <a:ext cx="2198847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1" y="6212610"/>
            <a:ext cx="471757" cy="498869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83101"/>
            <a:ext cx="347040" cy="428378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3" y="6413241"/>
            <a:ext cx="444645" cy="298238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27744"/>
            <a:ext cx="300184" cy="283735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69106"/>
            <a:ext cx="325466" cy="342373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92569"/>
            <a:ext cx="208231" cy="218910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300126"/>
            <a:ext cx="574476" cy="4113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0" y="0"/>
            <a:ext cx="6093675" cy="4445005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34288"/>
            <a:ext cx="1236412" cy="123641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4" y="4438510"/>
            <a:ext cx="1242631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34288"/>
            <a:ext cx="1236412" cy="123641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716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716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716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8510"/>
            <a:ext cx="1233122" cy="2432190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45005"/>
            <a:ext cx="1223010" cy="1212850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50725"/>
            <a:ext cx="1221740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6950"/>
            <a:ext cx="1073624" cy="96313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25950"/>
            <a:ext cx="1224979" cy="1231900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8052"/>
            <a:ext cx="2223512" cy="987162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7" y="158750"/>
            <a:ext cx="658385" cy="703791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46528"/>
            <a:ext cx="490696" cy="60570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8" y="337795"/>
            <a:ext cx="612979" cy="423788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3" y="285033"/>
            <a:ext cx="552437" cy="522167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49" y="5951076"/>
            <a:ext cx="590369" cy="621037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8539"/>
            <a:ext cx="454410" cy="477712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5" y="5951076"/>
            <a:ext cx="825311" cy="601153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6324"/>
            <a:ext cx="4495800" cy="143033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102095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PF Square Sans Pro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5505FB79-408A-43F3-9FF6-95F9DFF43961}"/>
              </a:ext>
            </a:extLst>
          </p:cNvPr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18888" y="6181329"/>
            <a:ext cx="2131929" cy="560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99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0" y="0"/>
            <a:ext cx="12190095" cy="133349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0" y="1346198"/>
            <a:ext cx="12190095" cy="551180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3500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210"/>
            <a:ext cx="1364472" cy="2630360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3550"/>
            <a:ext cx="9677400" cy="609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6599"/>
            <a:ext cx="9677400" cy="4191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788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462631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7" y="126931"/>
            <a:ext cx="562243" cy="4095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2088"/>
            <a:ext cx="277784" cy="3238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4" y="209388"/>
            <a:ext cx="164961" cy="22112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4114"/>
            <a:ext cx="247162" cy="18640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985"/>
            <a:ext cx="209412" cy="2165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2" y="193210"/>
            <a:ext cx="209411" cy="237307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5" y="256274"/>
            <a:ext cx="150143" cy="174243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8" y="191783"/>
            <a:ext cx="300983" cy="23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5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2" y="1407866"/>
            <a:ext cx="506973" cy="545783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8" y="0"/>
            <a:ext cx="506973" cy="1914348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1057"/>
            <a:ext cx="330692" cy="353498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5" y="1054393"/>
            <a:ext cx="339605" cy="234788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489"/>
            <a:ext cx="257128" cy="24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5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11537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6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72" r:id="rId3"/>
    <p:sldLayoutId id="2147483663" r:id="rId4"/>
    <p:sldLayoutId id="2147483664" r:id="rId5"/>
    <p:sldLayoutId id="2147483673" r:id="rId6"/>
    <p:sldLayoutId id="214748367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pruma.eu/wp-content/uploads/2022/02/FACTSHEET_PharmaceuticalWasteDisposal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pruma.eu/wp-content/uploads/2022/02/FACTSHEET_PharmaceuticalWasteDisposal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4_7D3EA21D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eg"/><Relationship Id="rId7" Type="http://schemas.openxmlformats.org/officeDocument/2006/relationships/image" Target="../media/image68.jpeg"/><Relationship Id="rId2" Type="http://schemas.openxmlformats.org/officeDocument/2006/relationships/hyperlink" Target="http://www.veterinarstvo.hr/default.aspx?id=4570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7.jpeg"/><Relationship Id="rId5" Type="http://schemas.openxmlformats.org/officeDocument/2006/relationships/image" Target="../media/image66.jpeg"/><Relationship Id="rId4" Type="http://schemas.openxmlformats.org/officeDocument/2006/relationships/image" Target="../media/image6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food.ec.europa.eu/animals/animal-health/vet-meds-med-feed/implementation_en" TargetMode="External"/><Relationship Id="rId4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r-HR"/>
              <a:t>HRVATSKA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r-HR"/>
              <a:t>16. I 17. SVIBNJA 2024.</a:t>
            </a:r>
          </a:p>
        </p:txBody>
      </p: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9839" y="2216150"/>
            <a:ext cx="6596761" cy="251005"/>
          </a:xfrm>
        </p:spPr>
        <p:txBody>
          <a:bodyPr/>
          <a:lstStyle/>
          <a:p>
            <a:pPr>
              <a:buClr>
                <a:srgbClr val="2C7470"/>
              </a:buClr>
            </a:pPr>
            <a:endParaRPr lang="en-US" dirty="0">
              <a:latin typeface="PF Square Sans Pro" pitchFamily="2" charset="0"/>
            </a:endParaRPr>
          </a:p>
          <a:p>
            <a:pPr>
              <a:buClr>
                <a:srgbClr val="2C7470"/>
              </a:buClr>
            </a:pPr>
            <a:endParaRPr lang="en-US" dirty="0">
              <a:latin typeface="PF Square Sans Pro" pitchFamily="2" charset="0"/>
            </a:endParaRPr>
          </a:p>
          <a:p>
            <a:endParaRPr lang="en-GB" dirty="0"/>
          </a:p>
        </p:txBody>
      </p:sp>
      <p:sp>
        <p:nvSpPr>
          <p:cNvPr id="4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0" y="1365607"/>
            <a:ext cx="12192000" cy="1227416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0FB960-6059-446B-95AD-429679DDAB84}"/>
              </a:ext>
            </a:extLst>
          </p:cNvPr>
          <p:cNvSpPr txBox="1"/>
          <p:nvPr/>
        </p:nvSpPr>
        <p:spPr>
          <a:xfrm>
            <a:off x="81295" y="2928136"/>
            <a:ext cx="710804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Komisija je 2006. i 2013. objavila popis tvari prijeko potrebnih za liječenje kopitara ((EC) CR 1950/2006 &amp; R 122/2013)</a:t>
            </a:r>
          </a:p>
          <a:p>
            <a:pPr algn="just"/>
            <a:endParaRPr lang="en-US" dirty="0">
              <a:solidFill>
                <a:srgbClr val="003399"/>
              </a:solidFill>
              <a:latin typeface="PF Square Sans Pro" pitchFamily="2" charset="0"/>
              <a:ea typeface="+mn-ea"/>
              <a:cs typeface="Arial" panose="020B0604020202020204" pitchFamily="34" charset="0"/>
            </a:endParaRPr>
          </a:p>
          <a:p>
            <a:pPr algn="just"/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Komisija sada ažurira </a:t>
            </a:r>
            <a:r>
              <a:rPr lang="hr-HR" b="1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popis tvari prijeko potrebnih za liječenje kopitara</a:t>
            </a:r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 ili koje donose dodatnu kliničku korist u usporedbi s drugim raspoloživim mogućnostima liječenja kopitara, a za koje karencija za kopitare nije kraća od šest mjeseci. </a:t>
            </a:r>
          </a:p>
        </p:txBody>
      </p:sp>
      <p:sp>
        <p:nvSpPr>
          <p:cNvPr id="11" name="Title 22">
            <a:extLst>
              <a:ext uri="{FF2B5EF4-FFF2-40B4-BE49-F238E27FC236}">
                <a16:creationId xmlns:a16="http://schemas.microsoft.com/office/drawing/2014/main" id="{16E08D60-E026-4C7E-A475-EF3FCD518C38}"/>
              </a:ext>
            </a:extLst>
          </p:cNvPr>
          <p:cNvSpPr txBox="1">
            <a:spLocks/>
          </p:cNvSpPr>
          <p:nvPr/>
        </p:nvSpPr>
        <p:spPr>
          <a:xfrm>
            <a:off x="480239" y="3268544"/>
            <a:ext cx="6618553" cy="8360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endParaRPr lang="en-GB" sz="1600" strike="dblStrike" dirty="0">
              <a:solidFill>
                <a:srgbClr val="FF0000"/>
              </a:solidFill>
              <a:latin typeface="PF Square Sans Pro" pitchFamily="2" charset="0"/>
            </a:endParaRP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AC962A60-59CC-4CDF-B976-6100A435807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286977" y="1352085"/>
            <a:ext cx="4916243" cy="5505093"/>
          </a:xfrm>
          <a:prstGeom prst="rect">
            <a:avLst/>
          </a:prstGeom>
        </p:spPr>
      </p:pic>
      <p:sp>
        <p:nvSpPr>
          <p:cNvPr id="24" name="Marcador de texto 1">
            <a:extLst>
              <a:ext uri="{FF2B5EF4-FFF2-40B4-BE49-F238E27FC236}">
                <a16:creationId xmlns:a16="http://schemas.microsoft.com/office/drawing/2014/main" id="{4E3E2FFF-A8A1-4477-BF65-E45AD3004339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hr-HR">
                <a:latin typeface="PF Square Sans Pro" pitchFamily="2" charset="0"/>
              </a:rPr>
              <a:t>Nadolazeći akti</a:t>
            </a:r>
          </a:p>
          <a:p>
            <a:endParaRPr lang="en-GB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49819" y="1379150"/>
            <a:ext cx="7108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2C7470"/>
              </a:buClr>
            </a:pPr>
            <a:r>
              <a:rPr lang="hr-HR" sz="3600" b="1">
                <a:solidFill>
                  <a:schemeClr val="bg1"/>
                </a:solidFill>
                <a:latin typeface="PF Square Sans Pro" pitchFamily="2" charset="0"/>
              </a:rPr>
              <a:t>Popis antimikrobika za određene vrste (kopitare) 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0" y="5439876"/>
            <a:ext cx="701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Dana 9. veljače 2023. Europska agencija za lijekove primila je od Europske komisije zahtjev za pružanje znanstvenog savjeta pri sastavljanju ovog popisa tvari i trenutno pripremaju odgovor.</a:t>
            </a:r>
          </a:p>
          <a:p>
            <a:pPr algn="just"/>
            <a:endParaRPr lang="en-GB" dirty="0">
              <a:solidFill>
                <a:srgbClr val="003399"/>
              </a:solidFill>
              <a:latin typeface="PF Square Sans Pro" pitchFamily="2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58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C3B75600-FB6E-C394-1043-4FBC33A7D4B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65" y="692150"/>
            <a:ext cx="10322762" cy="5715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920750" y="1384300"/>
            <a:ext cx="9533890" cy="5030470"/>
            <a:chOff x="920750" y="1384300"/>
            <a:chExt cx="9533890" cy="5030470"/>
          </a:xfrm>
        </p:grpSpPr>
        <p:sp>
          <p:nvSpPr>
            <p:cNvPr id="7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920750" y="1384300"/>
              <a:ext cx="5251450" cy="476730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r-HR" sz="2140">
                  <a:solidFill>
                    <a:srgbClr val="003399"/>
                  </a:solidFill>
                  <a:latin typeface="PF Square Sans Pro" pitchFamily="2" charset="0"/>
                </a:rPr>
                <a:t>Farmakovigilancija i upravljanje signalima</a:t>
              </a:r>
            </a:p>
          </p:txBody>
        </p:sp>
        <p:sp>
          <p:nvSpPr>
            <p:cNvPr id="8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930820" y="1822930"/>
              <a:ext cx="1831430" cy="355120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r-HR" sz="1800" b="1">
                  <a:solidFill>
                    <a:srgbClr val="003399"/>
                  </a:solidFill>
                  <a:latin typeface="PF Square Sans Pro" pitchFamily="2" charset="0"/>
                </a:rPr>
                <a:t>Nuspojave</a:t>
              </a:r>
            </a:p>
          </p:txBody>
        </p:sp>
        <p:sp>
          <p:nvSpPr>
            <p:cNvPr id="9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986790" y="2185670"/>
              <a:ext cx="9467850" cy="558320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marL="247650" indent="-247650">
                <a:lnSpc>
                  <a:spcPct val="110000"/>
                </a:lnSpc>
                <a:buFont typeface="Arial" pitchFamily="34" charset="0"/>
                <a:buChar char="•"/>
              </a:pPr>
              <a:r>
                <a:rPr lang="hr-HR" sz="1450" b="1">
                  <a:solidFill>
                    <a:schemeClr val="tx1"/>
                  </a:solidFill>
                  <a:latin typeface="PF Square Sans Pro" pitchFamily="2" charset="0"/>
                </a:rPr>
                <a:t>Nuspojave:</a:t>
              </a:r>
              <a:r>
                <a:rPr lang="hr-HR" sz="1450">
                  <a:solidFill>
                    <a:schemeClr val="tx1"/>
                  </a:solidFill>
                  <a:latin typeface="PF Square Sans Pro" pitchFamily="2" charset="0"/>
                </a:rPr>
                <a:t> svaka nepovoljna i neželjena reakcija bilo koje životinje na medicinski proizvod, </a:t>
              </a:r>
              <a:r>
                <a:rPr lang="hr-HR" sz="1450" b="1" i="1">
                  <a:solidFill>
                    <a:schemeClr val="tx1"/>
                  </a:solidFill>
                  <a:latin typeface="PF Square Sans Pro" pitchFamily="2" charset="0"/>
                </a:rPr>
                <a:t>uključujući</a:t>
              </a:r>
              <a:r>
                <a:rPr lang="hr-HR" sz="1450">
                  <a:solidFill>
                    <a:schemeClr val="tx1"/>
                  </a:solidFill>
                  <a:latin typeface="PF Square Sans Pro" pitchFamily="2" charset="0"/>
                </a:rPr>
                <a:t> nedostatak učinkovitosti</a:t>
              </a:r>
            </a:p>
          </p:txBody>
        </p:sp>
        <p:sp>
          <p:nvSpPr>
            <p:cNvPr id="10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1600200" y="2714307"/>
              <a:ext cx="3962400" cy="416243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hr-HR" sz="1080" b="1">
                  <a:latin typeface="PF Square Sans Pro" pitchFamily="2" charset="0"/>
                </a:rPr>
                <a:t>svaka nepovoljna i neželjena reakcija životinje na lijek namijenjen ljudskoj upotrebi</a:t>
              </a:r>
            </a:p>
          </p:txBody>
        </p:sp>
        <p:sp>
          <p:nvSpPr>
            <p:cNvPr id="11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1600195" y="3373431"/>
              <a:ext cx="4043367" cy="442919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hr-HR" sz="1060" b="1">
                  <a:solidFill>
                    <a:srgbClr val="001E60"/>
                  </a:solidFill>
                  <a:latin typeface="PF Square Sans Pro" pitchFamily="2" charset="0"/>
                </a:rPr>
                <a:t>svaki ekološki incident nakon primjene veterinarsko-medicinskog proizvoda</a:t>
              </a:r>
            </a:p>
          </p:txBody>
        </p:sp>
        <p:sp>
          <p:nvSpPr>
            <p:cNvPr id="12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1600194" y="4025898"/>
              <a:ext cx="4043367" cy="381000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hr-HR" sz="1060" b="1">
                  <a:solidFill>
                    <a:srgbClr val="001E60"/>
                  </a:solidFill>
                  <a:latin typeface="PF Square Sans Pro" pitchFamily="2" charset="0"/>
                </a:rPr>
                <a:t>bilo kakve reakcije kod ljudi koji su došli u kontakt s veterinarsko-medicinskim proizvodom</a:t>
              </a:r>
            </a:p>
          </p:txBody>
        </p:sp>
        <p:sp>
          <p:nvSpPr>
            <p:cNvPr id="13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1595437" y="4678365"/>
              <a:ext cx="4267200" cy="381000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hr-HR" sz="1050" b="1">
                  <a:solidFill>
                    <a:srgbClr val="001E60"/>
                  </a:solidFill>
                  <a:latin typeface="PF Square Sans Pro" pitchFamily="2" charset="0"/>
                </a:rPr>
                <a:t>svaka sumnju na prijenos uzročnika infekcije putem lijeka</a:t>
              </a:r>
            </a:p>
          </p:txBody>
        </p:sp>
        <p:sp>
          <p:nvSpPr>
            <p:cNvPr id="14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1600200" y="5340350"/>
              <a:ext cx="4267200" cy="381000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hr-HR" sz="1050" b="1">
                  <a:solidFill>
                    <a:srgbClr val="001E60"/>
                  </a:solidFill>
                  <a:latin typeface="PF Square Sans Pro" pitchFamily="2" charset="0"/>
                </a:rPr>
                <a:t>prekoračenje specificiranih maksimalnih razina rezidua utvrđenih nakon isteka navedenog razdoblja karencije</a:t>
              </a:r>
            </a:p>
          </p:txBody>
        </p:sp>
        <p:sp>
          <p:nvSpPr>
            <p:cNvPr id="15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924870" y="6006305"/>
              <a:ext cx="7152330" cy="285756"/>
            </a:xfrm>
            <a:prstGeom prst="rect">
              <a:avLst/>
            </a:prstGeom>
          </p:spPr>
          <p:txBody>
            <a:bodyPr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10000"/>
                </a:lnSpc>
                <a:tabLst>
                  <a:tab pos="390525" algn="l"/>
                </a:tabLst>
              </a:pPr>
              <a:r>
                <a:rPr lang="hr-HR" sz="1150" dirty="0">
                  <a:solidFill>
                    <a:schemeClr val="tx1"/>
                  </a:solidFill>
                  <a:latin typeface="PF Square Sans Pro" pitchFamily="2" charset="0"/>
                </a:rPr>
                <a:t>7	Radionica EMA-e/FVE-a o podacima o veterinarskim lijekovima i farmakovigilanciji - lipanj 2023.</a:t>
              </a:r>
            </a:p>
          </p:txBody>
        </p:sp>
        <p:sp>
          <p:nvSpPr>
            <p:cNvPr id="16" name="Marcador de texto 1">
              <a:extLst>
                <a:ext uri="{FF2B5EF4-FFF2-40B4-BE49-F238E27FC236}">
                  <a16:creationId xmlns:a16="http://schemas.microsoft.com/office/drawing/2014/main" id="{5E626828-67E9-C1A7-7219-349BBCA3B24B}"/>
                </a:ext>
              </a:extLst>
            </p:cNvPr>
            <p:cNvSpPr txBox="1">
              <a:spLocks/>
            </p:cNvSpPr>
            <p:nvPr/>
          </p:nvSpPr>
          <p:spPr>
            <a:xfrm>
              <a:off x="4539626" y="6292061"/>
              <a:ext cx="4147173" cy="122709"/>
            </a:xfrm>
            <a:prstGeom prst="rect">
              <a:avLst/>
            </a:prstGeom>
          </p:spPr>
          <p:txBody>
            <a:bodyPr lIns="0" tIns="0" rIns="0" bIns="0"/>
            <a:lstStyle>
              <a:lvl1pPr marL="0">
                <a:defRPr sz="24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>
                <a:defRPr>
                  <a:latin typeface="+mn-lt"/>
                  <a:ea typeface="+mn-ea"/>
                  <a:cs typeface="+mn-cs"/>
                </a:defRPr>
              </a:lvl2pPr>
              <a:lvl3pPr marL="914400">
                <a:defRPr>
                  <a:latin typeface="+mn-lt"/>
                  <a:ea typeface="+mn-ea"/>
                  <a:cs typeface="+mn-cs"/>
                </a:defRPr>
              </a:lvl3pPr>
              <a:lvl4pPr marL="1371600">
                <a:defRPr>
                  <a:latin typeface="+mn-lt"/>
                  <a:ea typeface="+mn-ea"/>
                  <a:cs typeface="+mn-cs"/>
                </a:defRPr>
              </a:lvl4pPr>
              <a:lvl5pPr marL="1828800">
                <a:defRPr>
                  <a:latin typeface="+mn-lt"/>
                  <a:ea typeface="+mn-ea"/>
                  <a:cs typeface="+mn-cs"/>
                </a:defRPr>
              </a:lvl5pPr>
              <a:lvl6pPr marL="2286000">
                <a:defRPr>
                  <a:latin typeface="+mn-lt"/>
                  <a:ea typeface="+mn-ea"/>
                  <a:cs typeface="+mn-cs"/>
                </a:defRPr>
              </a:lvl6pPr>
              <a:lvl7pPr marL="2743200">
                <a:defRPr>
                  <a:latin typeface="+mn-lt"/>
                  <a:ea typeface="+mn-ea"/>
                  <a:cs typeface="+mn-cs"/>
                </a:defRPr>
              </a:lvl7pPr>
              <a:lvl8pPr marL="3200400">
                <a:defRPr>
                  <a:latin typeface="+mn-lt"/>
                  <a:ea typeface="+mn-ea"/>
                  <a:cs typeface="+mn-cs"/>
                </a:defRPr>
              </a:lvl8pPr>
              <a:lvl9pPr marL="3657600">
                <a:defRPr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10000"/>
                </a:lnSpc>
                <a:tabLst>
                  <a:tab pos="390525" algn="l"/>
                </a:tabLst>
              </a:pPr>
              <a:r>
                <a:rPr lang="hr-HR" sz="720" dirty="0">
                  <a:solidFill>
                    <a:srgbClr val="967E98"/>
                  </a:solidFill>
                  <a:latin typeface="PF Square Sans Pro" pitchFamily="2" charset="0"/>
                </a:rPr>
                <a:t>Klasificirano kao ograničeno od strane Europske agencije za lijekove</a:t>
              </a:r>
            </a:p>
          </p:txBody>
        </p:sp>
      </p:grp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49F1055A-BA09-8515-B87A-77FC82F3B10F}"/>
              </a:ext>
            </a:extLst>
          </p:cNvPr>
          <p:cNvSpPr/>
          <p:nvPr/>
        </p:nvSpPr>
        <p:spPr>
          <a:xfrm>
            <a:off x="9746787" y="2673350"/>
            <a:ext cx="2445213" cy="1217732"/>
          </a:xfrm>
          <a:prstGeom prst="wedgeRectCallout">
            <a:avLst>
              <a:gd name="adj1" fmla="val -104127"/>
              <a:gd name="adj2" fmla="val -177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 zaboravite prijaviti nuspojave uključujući </a:t>
            </a:r>
            <a:r>
              <a:rPr kumimoji="0" lang="hr-HR" sz="1800" b="1" i="0" u="none" strike="noStrike" cap="none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nedostatak učinkovitosti! </a:t>
            </a:r>
          </a:p>
        </p:txBody>
      </p:sp>
      <p:sp>
        <p:nvSpPr>
          <p:cNvPr id="4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r-HR" sz="2800" b="1">
                <a:latin typeface="PF Square Sans Pro" pitchFamily="2" charset="0"/>
              </a:rPr>
              <a:t>Prijavljivanje nuspojava (farmakovigilancija)</a:t>
            </a:r>
          </a:p>
          <a:p>
            <a:endParaRPr lang="es-ES" sz="2800" b="1" dirty="0">
              <a:latin typeface="PF Square Sans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15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r-HR" sz="2800" b="1">
                <a:latin typeface="PF Square Sans Pro" pitchFamily="2" charset="0"/>
              </a:rPr>
              <a:t>Zbrinjavanje veterinarskih lijekova</a:t>
            </a:r>
          </a:p>
          <a:p>
            <a:endParaRPr lang="es-ES" sz="2800" b="1" dirty="0">
              <a:latin typeface="PF Square Sans Pro" pitchFamily="2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18821" y="277979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Neposredno pakiranje i ostaci lijekova nakon uporabe. </a:t>
            </a:r>
          </a:p>
          <a:p>
            <a:endParaRPr lang="en-US" dirty="0">
              <a:solidFill>
                <a:srgbClr val="003399"/>
              </a:solidFill>
              <a:latin typeface="PF Square Sans Pro" pitchFamily="2" charset="0"/>
              <a:ea typeface="+mn-ea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Veterinarsko-medicinski proizvod ili ljekovita hrana za životinje kojima je istekao rok valjanosti ili nisu uskladišteni u skladu s uputama. </a:t>
            </a:r>
          </a:p>
          <a:p>
            <a:endParaRPr lang="en-US" dirty="0">
              <a:solidFill>
                <a:srgbClr val="003399"/>
              </a:solidFill>
              <a:latin typeface="PF Square Sans Pro" pitchFamily="2" charset="0"/>
              <a:ea typeface="+mn-ea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Propisivanje količine veće od potrebne količine ili nedovršenje liječenja, bilo zbog poteškoća u primjeni, nuspojava, promjene liječenja ili zbog uginuća životinja tijekom liječenja.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81000" y="6407150"/>
            <a:ext cx="9220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dirty="0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  <a:hlinkClick r:id="rId3"/>
              </a:rPr>
              <a:t>FACTSHEET_PharmaceuticalWasteDisposal.pdf (epruma.eu)</a:t>
            </a:r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-5179" y="1476361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514600" y="1535773"/>
            <a:ext cx="72923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>
                <a:solidFill>
                  <a:schemeClr val="bg1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Kako i gdje nastaje farmaceutski otpad?</a:t>
            </a:r>
          </a:p>
        </p:txBody>
      </p:sp>
    </p:spTree>
    <p:extLst>
      <p:ext uri="{BB962C8B-B14F-4D97-AF65-F5344CB8AC3E}">
        <p14:creationId xmlns:p14="http://schemas.microsoft.com/office/powerpoint/2010/main" val="400258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r-HR" sz="2800" b="1">
                <a:latin typeface="PF Square Sans Pro" pitchFamily="2" charset="0"/>
              </a:rPr>
              <a:t>Zbrinjavanje veterinarskih lijekova</a:t>
            </a:r>
          </a:p>
          <a:p>
            <a:endParaRPr lang="es-ES" sz="2800" b="1" dirty="0">
              <a:latin typeface="PF Square Sans Pro" pitchFamily="2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81000" y="2523841"/>
            <a:ext cx="5791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rPr>
              <a:t>Svi (propisivači i korisnici) odgovorni su za smanjenje farmaceutskog otpada na najmanju moguću mjeru.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3399"/>
              </a:solidFill>
              <a:latin typeface="PF Square Sans Pro" pitchFamily="2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rPr>
              <a:t>Zbrinjavanje farmaceutskog otpada vodenim putovima treba isključiti.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3399"/>
              </a:solidFill>
              <a:latin typeface="PF Square Sans Pro" pitchFamily="2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rPr>
              <a:t>Farmaceutski otpad treba skladištiti u namjenskom spremniku, kanti ili objektu kako bi se osigurala odgovarajuća zaštita zdravlja životinja, zdravlja ljudi, stočne hrane, hrane i okoliša i mora biti odvojen od svih zaliha veterinarskih lijekova kako bi se osiguralo da se otpad ne može nenamjerno upotrijebiti. </a:t>
            </a:r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-5179" y="1476361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762209" y="1378754"/>
            <a:ext cx="470192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2800" b="1" dirty="0">
                <a:solidFill>
                  <a:schemeClr val="bg1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Najbolje prakse odlaganja </a:t>
            </a:r>
          </a:p>
          <a:p>
            <a:pPr algn="ctr"/>
            <a:r>
              <a:rPr lang="hr-HR" sz="1100" b="1" dirty="0">
                <a:solidFill>
                  <a:schemeClr val="bg1"/>
                </a:solidFill>
                <a:latin typeface="PF Square Sans Pro" pitchFamily="2" charset="0"/>
                <a:ea typeface="+mn-ea"/>
                <a:cs typeface="Arial" panose="020B0604020202020204" pitchFamily="34" charset="0"/>
                <a:hlinkClick r:id="rId3"/>
              </a:rPr>
              <a:t>PharmaceuticalWasteDisposal.pdf (epruma.eu)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090821" y="2523841"/>
            <a:ext cx="602423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rPr>
              <a:t>Otpad se mora zbrinuti u skladu sa Sažetkom opisa svojstava lijeka (SPC) i zakonodavstvom o otpadu i nacionalnim sustavima razvijenim u dogovoru sa svim stranama uključenim u prikupljanje, transport i zbrinjavanje otpada. </a:t>
            </a:r>
          </a:p>
          <a:p>
            <a:endParaRPr lang="en-US" dirty="0">
              <a:solidFill>
                <a:srgbClr val="003399"/>
              </a:solidFill>
              <a:latin typeface="PF Square Sans Pro" pitchFamily="2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rPr>
              <a:t>Države članice osiguravaju da su uspostavljeni odgovarajući sustavi prikupljanja ili skupljanja otpadnih veterinarsko-medicinskih proizvoda (uključujući ljekovitu hranu za životinje) i da su lokacije mjesta prikupljanja ili prikupljanja i druge relevantne informacije dostupne poljoprivrednicima, držateljima životinja, veterinarima i drugim relevantnim osobama. </a:t>
            </a:r>
          </a:p>
          <a:p>
            <a:r>
              <a:rPr lang="hr-HR">
                <a:solidFill>
                  <a:srgbClr val="003399"/>
                </a:solidFill>
                <a:latin typeface="PF Square Sans Pro" pitchFamily="2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3044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>
            <a:extLst>
              <a:ext uri="{FF2B5EF4-FFF2-40B4-BE49-F238E27FC236}">
                <a16:creationId xmlns:a16="http://schemas.microsoft.com/office/drawing/2014/main" id="{9D236A0E-7B83-4899-85A1-F5EB0981C80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8140" y="175937"/>
            <a:ext cx="4058816" cy="777394"/>
          </a:xfrm>
          <a:prstGeom prst="rect">
            <a:avLst/>
          </a:prstGeom>
        </p:spPr>
      </p:pic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838200" y="224483"/>
            <a:ext cx="6781800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609600" y="298802"/>
            <a:ext cx="69342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Ostala razmatranja za propisivanje recepata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F94BF2AF-5A6C-4B2C-B014-C47A4CD105D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00" y="1163274"/>
            <a:ext cx="3927051" cy="5501491"/>
          </a:xfrm>
          <a:prstGeom prst="rect">
            <a:avLst/>
          </a:prstGeom>
        </p:spPr>
      </p:pic>
      <p:pic>
        <p:nvPicPr>
          <p:cNvPr id="17" name="Content Placeholder 7">
            <a:extLst>
              <a:ext uri="{FF2B5EF4-FFF2-40B4-BE49-F238E27FC236}">
                <a16:creationId xmlns:a16="http://schemas.microsoft.com/office/drawing/2014/main" id="{4ABD333F-97D8-41DE-B6F0-40ABA42FAC6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5400" y="1193272"/>
            <a:ext cx="3918003" cy="550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194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CD411D83-B87A-6460-82ED-63D29A7601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t"/>
          <a:lstStyle/>
          <a:p>
            <a:r>
              <a:rPr lang="hr-HR" b="1">
                <a:latin typeface="Arial"/>
                <a:cs typeface="Arial"/>
              </a:rPr>
              <a:t>Smjernice za razborito korištenje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271D7FC-38CE-C1DA-EBD7-7F51432E06CD}"/>
              </a:ext>
            </a:extLst>
          </p:cNvPr>
          <p:cNvSpPr/>
          <p:nvPr/>
        </p:nvSpPr>
        <p:spPr>
          <a:xfrm>
            <a:off x="383062" y="1759102"/>
            <a:ext cx="5635611" cy="465209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4AB7E57-D92C-1F72-0297-1EA5121A2B31}"/>
              </a:ext>
            </a:extLst>
          </p:cNvPr>
          <p:cNvSpPr txBox="1"/>
          <p:nvPr/>
        </p:nvSpPr>
        <p:spPr>
          <a:xfrm>
            <a:off x="806145" y="2289174"/>
            <a:ext cx="4959259" cy="27392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EC Square Sans Pro"/>
                <a:cs typeface="EC Square Sans Pro"/>
              </a:rPr>
              <a:t>Smjernica za razboritu uporabu antimikrobika u veterinarskoj medicini 2015/C 299/04​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6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https://health.ec.europa.eu/system/files/2016-11/2015_prudent_use_guidelines_en_0.pdf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B53290D-DC25-D02B-252D-06B24A349D71}"/>
              </a:ext>
            </a:extLst>
          </p:cNvPr>
          <p:cNvSpPr/>
          <p:nvPr/>
        </p:nvSpPr>
        <p:spPr>
          <a:xfrm>
            <a:off x="6146953" y="1777709"/>
            <a:ext cx="5431638" cy="4605729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E3B1CED-CE99-A895-64A0-46F5ADA70862}"/>
              </a:ext>
            </a:extLst>
          </p:cNvPr>
          <p:cNvSpPr txBox="1"/>
          <p:nvPr/>
        </p:nvSpPr>
        <p:spPr>
          <a:xfrm>
            <a:off x="6401228" y="2205816"/>
            <a:ext cx="4643854" cy="29238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Okvir najbolje prakse za uporabu antimikrobika kod životinja koje se koriste za proizvodnju hrane u EU - prelazak na sljedeću razinu.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6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https://epruma.eu/home/best-practice-guides/best-practice-framework-for-the-use-of-antimicrobials-in-food-producing-animals-in-the-eu-reaching-for-the-next-level/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C1F76AE-BB65-4126-9BB2-46C4F9E6FDE6}"/>
              </a:ext>
            </a:extLst>
          </p:cNvPr>
          <p:cNvSpPr txBox="1"/>
          <p:nvPr/>
        </p:nvSpPr>
        <p:spPr>
          <a:xfrm>
            <a:off x="271616" y="1291769"/>
            <a:ext cx="5367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highlight>
                  <a:srgbClr val="ECEBEB"/>
                </a:highlight>
                <a:uLnTx/>
                <a:uFillTx/>
                <a:latin typeface="PF Square Sans Pro" pitchFamily="2" charset="0"/>
              </a:rPr>
              <a:t>Nij</a:t>
            </a:r>
            <a:r>
              <a:rPr lang="hr-HR">
                <a:solidFill>
                  <a:srgbClr val="003399"/>
                </a:solidFill>
                <a:highlight>
                  <a:srgbClr val="ECEBEB"/>
                </a:highlight>
                <a:latin typeface="PF Square Sans Pro" pitchFamily="2" charset="0"/>
              </a:rPr>
              <a:t>e </a:t>
            </a: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highlight>
                  <a:srgbClr val="ECEBEB"/>
                </a:highlight>
                <a:uLnTx/>
                <a:uFillTx/>
                <a:latin typeface="PF Square Sans Pro" pitchFamily="2" charset="0"/>
              </a:rPr>
              <a:t>pravno obvezujuće kao prethodni zakoni/odredbe!</a:t>
            </a:r>
          </a:p>
        </p:txBody>
      </p:sp>
    </p:spTree>
    <p:extLst>
      <p:ext uri="{BB962C8B-B14F-4D97-AF65-F5344CB8AC3E}">
        <p14:creationId xmlns:p14="http://schemas.microsoft.com/office/powerpoint/2010/main" val="2806054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C0D00EA2-ADF9-4541-BC2E-B213C063CD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1150"/>
            <a:ext cx="11125200" cy="533400"/>
          </a:xfrm>
        </p:spPr>
        <p:txBody>
          <a:bodyPr/>
          <a:lstStyle/>
          <a:p>
            <a:pPr algn="ctr"/>
            <a:r>
              <a:rPr lang="hr-HR" b="1">
                <a:solidFill>
                  <a:srgbClr val="002060"/>
                </a:solidFill>
                <a:latin typeface="PF Square Sans Pro" pitchFamily="2" charset="0"/>
              </a:rPr>
              <a:t>Zakon o zdravlju životinja </a:t>
            </a:r>
            <a:r>
              <a:rPr lang="hr-HR">
                <a:solidFill>
                  <a:srgbClr val="002060"/>
                </a:solidFill>
                <a:latin typeface="PF Square Sans Pro" pitchFamily="2" charset="0"/>
              </a:rPr>
              <a:t>(Uredba (EU) 2016/429 o prenosivim bolestima životinja)</a:t>
            </a:r>
          </a:p>
        </p:txBody>
      </p:sp>
      <p:sp>
        <p:nvSpPr>
          <p:cNvPr id="5" name="Rectángulo redondeado 13">
            <a:extLst>
              <a:ext uri="{FF2B5EF4-FFF2-40B4-BE49-F238E27FC236}">
                <a16:creationId xmlns:a16="http://schemas.microsoft.com/office/drawing/2014/main" id="{1C8A5D96-79CC-49D4-9958-218917ABEFF5}"/>
              </a:ext>
            </a:extLst>
          </p:cNvPr>
          <p:cNvSpPr/>
          <p:nvPr/>
        </p:nvSpPr>
        <p:spPr>
          <a:xfrm>
            <a:off x="0" y="1377950"/>
            <a:ext cx="12192000" cy="782622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B06E44-AA44-47B7-AAF6-04F925D1A917}"/>
              </a:ext>
            </a:extLst>
          </p:cNvPr>
          <p:cNvSpPr txBox="1"/>
          <p:nvPr/>
        </p:nvSpPr>
        <p:spPr>
          <a:xfrm>
            <a:off x="594851" y="1496775"/>
            <a:ext cx="1144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„Bolje spriječiti nego liječiti“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D5898F-F375-489E-901B-A22AC9EFCE86}"/>
              </a:ext>
            </a:extLst>
          </p:cNvPr>
          <p:cNvSpPr txBox="1"/>
          <p:nvPr/>
        </p:nvSpPr>
        <p:spPr>
          <a:xfrm>
            <a:off x="3429000" y="2970628"/>
            <a:ext cx="4267200" cy="3200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1440" tIns="45720" rIns="91440" bIns="45720" rtlCol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Jasna </a:t>
            </a:r>
            <a:r>
              <a:rPr kumimoji="0" lang="hr-HR" sz="1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odgovornost</a:t>
            </a: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 svih sudionika za zdravlje životinja</a:t>
            </a:r>
          </a:p>
          <a:p>
            <a:pPr marL="285750" marR="0" lvl="1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Operatori</a:t>
            </a: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  osiguravaju visoku razinu zdravlja i dobrobiti životinja te biološke sigurnosti</a:t>
            </a:r>
          </a:p>
          <a:p>
            <a:pPr marL="285750" marR="0" lvl="1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Veterinari </a:t>
            </a: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 podižu svijest i pomažu u prevenciji i širenju patogena</a:t>
            </a:r>
          </a:p>
          <a:p>
            <a:pPr marL="285750" marR="0" lvl="1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CA</a:t>
            </a: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  štite zdravlje životinja, zdravlje ljudi i okoliš</a:t>
            </a:r>
            <a:r>
              <a:rPr kumimoji="0" lang="hr-HR" sz="18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74ED37D-C482-486E-AF69-173FCDD414FE}"/>
              </a:ext>
            </a:extLst>
          </p:cNvPr>
          <p:cNvSpPr txBox="1"/>
          <p:nvPr/>
        </p:nvSpPr>
        <p:spPr>
          <a:xfrm>
            <a:off x="7882194" y="2970628"/>
            <a:ext cx="4309806" cy="2769989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Davanje prioriteta </a:t>
            </a: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intervenciji EU</a:t>
            </a:r>
          </a:p>
          <a:p>
            <a:pPr marL="182563" marR="0" lvl="0" indent="-182563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Regulatorni alati/intervencije protiv otpornih patogena: „uzročnici bolesti“</a:t>
            </a:r>
          </a:p>
          <a:p>
            <a:pPr marL="182563" marR="0" lvl="0" indent="-182563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Mogu se primijeniti mjere prevencije i kontrole bolesti (nadzor, iskorjenjivanje itd.)</a:t>
            </a:r>
          </a:p>
          <a:p>
            <a:pPr marL="182563" marR="0" lvl="0" indent="-182563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Pravna osnova za praćenje AMR-a („antimikrobne rezistencije“) kod životinjskih patogena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773ED4B-94AE-4043-B465-D839C22AE128}"/>
              </a:ext>
            </a:extLst>
          </p:cNvPr>
          <p:cNvSpPr/>
          <p:nvPr/>
        </p:nvSpPr>
        <p:spPr>
          <a:xfrm>
            <a:off x="76200" y="2970628"/>
            <a:ext cx="3157798" cy="276998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Pristup </a:t>
            </a: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usmjeren na </a:t>
            </a:r>
            <a:r>
              <a:rPr kumimoji="0" lang="hr-HR" sz="1800" b="1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prevenciju</a:t>
            </a: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: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poboljšanje zdravlja životinja i mjera biološke sigurnosti, dobra poljoprivredna praksa</a:t>
            </a:r>
          </a:p>
        </p:txBody>
      </p:sp>
    </p:spTree>
    <p:extLst>
      <p:ext uri="{BB962C8B-B14F-4D97-AF65-F5344CB8AC3E}">
        <p14:creationId xmlns:p14="http://schemas.microsoft.com/office/powerpoint/2010/main" val="21012567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66800" y="3968750"/>
            <a:ext cx="2895600" cy="1143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</p:spPr>
        <p:txBody>
          <a:bodyPr/>
          <a:lstStyle/>
          <a:p>
            <a:r>
              <a:rPr lang="hr-HR" sz="4400" b="1">
                <a:solidFill>
                  <a:srgbClr val="002060"/>
                </a:solidFill>
                <a:latin typeface="PF Square Sans Pro" pitchFamily="2" charset="0"/>
              </a:rPr>
              <a:t>HRVATSKA</a:t>
            </a:r>
          </a:p>
          <a:p>
            <a:r>
              <a:rPr lang="hr-HR" sz="3200" b="1">
                <a:solidFill>
                  <a:srgbClr val="002060"/>
                </a:solidFill>
                <a:latin typeface="PF Square Sans Pro" pitchFamily="2" charset="0"/>
              </a:rPr>
              <a:t>tehnički podaci</a:t>
            </a:r>
          </a:p>
        </p:txBody>
      </p:sp>
      <p:pic>
        <p:nvPicPr>
          <p:cNvPr id="1026" name="Picture 2" descr="Croatia Flag Stock Photo - Download Image Now - iStock">
            <a:extLst>
              <a:ext uri="{FF2B5EF4-FFF2-40B4-BE49-F238E27FC236}">
                <a16:creationId xmlns:a16="http://schemas.microsoft.com/office/drawing/2014/main" id="{D3D7046E-719F-6629-60B8-415C6D1DA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63775"/>
            <a:ext cx="4018947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925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CD411D83-B87A-6460-82ED-63D29A7601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1999" y="311150"/>
            <a:ext cx="10695675" cy="476730"/>
          </a:xfrm>
        </p:spPr>
        <p:txBody>
          <a:bodyPr lIns="91440" tIns="45720" rIns="91440" bIns="45720" anchor="t"/>
          <a:lstStyle/>
          <a:p>
            <a:r>
              <a:rPr lang="hr-HR" b="1" dirty="0">
                <a:latin typeface="Arial"/>
                <a:cs typeface="Arial"/>
              </a:rPr>
              <a:t>Podjela nadležnosti u VMP području – Hrvatska (aktualne promjene)</a:t>
            </a:r>
            <a:endParaRPr lang="es-ES" b="1" dirty="0">
              <a:latin typeface="Arial"/>
              <a:cs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320445-7405-3FF8-3955-EA4D0B993D2F}"/>
              </a:ext>
            </a:extLst>
          </p:cNvPr>
          <p:cNvSpPr txBox="1">
            <a:spLocks noChangeArrowheads="1"/>
          </p:cNvSpPr>
          <p:nvPr/>
        </p:nvSpPr>
        <p:spPr>
          <a:xfrm>
            <a:off x="252862" y="1530350"/>
            <a:ext cx="10695675" cy="4403468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HALMED (2019.) </a:t>
            </a: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– 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veleprodaja, kontrola u prometu u veleprodaji, odobrenja proizvodnje, dobra proizvođačka praksa (GMP)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HALMED (2024.) </a:t>
            </a: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– 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postupci za izdavanja odobrenja za stavljanje lijekova u promet, </a:t>
            </a:r>
            <a:r>
              <a:rPr lang="hr-HR" altLang="sr-Latn-RS" sz="2400" dirty="0" err="1">
                <a:solidFill>
                  <a:srgbClr val="002060"/>
                </a:solidFill>
                <a:cs typeface="Arial" panose="020B0604020202020204" pitchFamily="34" charset="0"/>
              </a:rPr>
              <a:t>farmakovigilancija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, prikupljanje AMR podataka, i druge aktivnosti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MINISTARSTVO POLJOPRIVREDE </a:t>
            </a: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– 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zakonodavno tijelo, </a:t>
            </a:r>
            <a:r>
              <a:rPr lang="hr-HR" altLang="sr-Latn-RS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maloprodaja, odobravanje veterinarskih ljekarni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, te neki manji segmenti VMP poslova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DRŽAVNI INSPEKTORAT </a:t>
            </a: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– 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nadzor u maloprodaji, postupci odobravanja veterinarskih ljekarni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VETERINARSKI FAKULTET </a:t>
            </a: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– 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u području </a:t>
            </a:r>
            <a:r>
              <a:rPr lang="hr-HR" altLang="sr-Latn-RS" sz="2400" dirty="0" err="1">
                <a:solidFill>
                  <a:srgbClr val="002060"/>
                </a:solidFill>
                <a:cs typeface="Arial" panose="020B0604020202020204" pitchFamily="34" charset="0"/>
              </a:rPr>
              <a:t>farmakovigilancije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 (u znanstvene i edukacijske svrhe), putem sporazuma s HALMED-om</a:t>
            </a:r>
          </a:p>
        </p:txBody>
      </p:sp>
    </p:spTree>
    <p:extLst>
      <p:ext uri="{BB962C8B-B14F-4D97-AF65-F5344CB8AC3E}">
        <p14:creationId xmlns:p14="http://schemas.microsoft.com/office/powerpoint/2010/main" val="266154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AC21E4A-CF66-9644-DA57-4826E7FF09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902" y="299943"/>
            <a:ext cx="7922617" cy="629130"/>
          </a:xfrm>
        </p:spPr>
        <p:txBody>
          <a:bodyPr/>
          <a:lstStyle/>
          <a:p>
            <a:r>
              <a:rPr lang="hr-HR" b="1" dirty="0"/>
              <a:t>Maloprodaja veterinarskih lijekova - Hrvatska</a:t>
            </a:r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endParaRPr lang="hr-HR" b="1" dirty="0"/>
          </a:p>
          <a:p>
            <a:r>
              <a:rPr lang="en-GB" b="1" dirty="0"/>
              <a:t>t</a:t>
            </a:r>
            <a:endParaRPr lang="es-ES" b="1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9D0512CC-80C9-4452-4C53-6874954B815F}"/>
              </a:ext>
            </a:extLst>
          </p:cNvPr>
          <p:cNvSpPr txBox="1"/>
          <p:nvPr/>
        </p:nvSpPr>
        <p:spPr>
          <a:xfrm>
            <a:off x="2895600" y="1587064"/>
            <a:ext cx="6629400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Maloprodaja veterinarskih lijekova – u RH moguća je isključivo preko </a:t>
            </a:r>
            <a:r>
              <a:rPr lang="hr-HR" sz="2400" b="1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mreže odobrenih veterinarskih ljekarni </a:t>
            </a:r>
            <a:r>
              <a:rPr lang="hr-HR" sz="24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- relativno strog pristup</a:t>
            </a:r>
            <a:endParaRPr kumimoji="0" lang="hr-HR" sz="24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hr-HR" sz="1000" b="1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Upisnik odobrenih veterinarskih ljekarni dostupan je na mrežnim stranicama Ministarstva poljoprivrede</a:t>
            </a:r>
          </a:p>
          <a:p>
            <a:r>
              <a:rPr lang="hr-HR" sz="24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  <a:hlinkClick r:id="rId2"/>
              </a:rPr>
              <a:t>http://www.veterinarstvo.hr/default.aspx?id=4570</a:t>
            </a:r>
            <a:r>
              <a:rPr lang="hr-HR" sz="24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endParaRPr kumimoji="0" lang="hr-HR" sz="1800" b="0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endParaRPr lang="hr-HR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parkova prirode Hrvatske ...">
            <a:extLst>
              <a:ext uri="{FF2B5EF4-FFF2-40B4-BE49-F238E27FC236}">
                <a16:creationId xmlns:a16="http://schemas.microsoft.com/office/drawing/2014/main" id="{63F9B2C8-8BAC-359E-6B69-0D3388F97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771432"/>
            <a:ext cx="3238085" cy="202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gledajte fotografije Jadrana koje ...">
            <a:extLst>
              <a:ext uri="{FF2B5EF4-FFF2-40B4-BE49-F238E27FC236}">
                <a16:creationId xmlns:a16="http://schemas.microsoft.com/office/drawing/2014/main" id="{003A39EE-0EF6-B45F-BA96-AD1009A53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025" y="4996583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ROATIA on Instagram: “📍Šibenik, Croatia 🇭🇷 Photo: @4xtremes Follow  @ig.croatia Najljepse fotografije Hrvatske ❤️ . . . . #croa… | Croatia,  Travel tips, Travel">
            <a:extLst>
              <a:ext uri="{FF2B5EF4-FFF2-40B4-BE49-F238E27FC236}">
                <a16:creationId xmlns:a16="http://schemas.microsoft.com/office/drawing/2014/main" id="{654A8445-C428-E842-442E-9044BB91E8A7}"/>
              </a:ext>
            </a:extLst>
          </p:cNvPr>
          <p:cNvPicPr>
            <a:picLocks noGrp="1" noChangeAspect="1" noChangeArrowheads="1"/>
          </p:cNvPicPr>
          <p:nvPr>
            <p:ph type="pic" sz="quarter" idx="1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2" b="5272"/>
          <a:stretch>
            <a:fillRect/>
          </a:stretch>
        </p:blipFill>
        <p:spPr bwMode="auto">
          <a:xfrm>
            <a:off x="0" y="1154114"/>
            <a:ext cx="2466975" cy="276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zabrane najljepše fotografije OBŽ koje ...">
            <a:extLst>
              <a:ext uri="{FF2B5EF4-FFF2-40B4-BE49-F238E27FC236}">
                <a16:creationId xmlns:a16="http://schemas.microsoft.com/office/drawing/2014/main" id="{65D9537B-2B31-543F-4836-4AA3BB97A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2464" y="1176512"/>
            <a:ext cx="2409536" cy="1632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OTO) JAPANSKI FOTOGRAF ZADIVLJEN ...">
            <a:extLst>
              <a:ext uri="{FF2B5EF4-FFF2-40B4-BE49-F238E27FC236}">
                <a16:creationId xmlns:a16="http://schemas.microsoft.com/office/drawing/2014/main" id="{00BC048E-DA08-6E7E-A96B-25EAD34BA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90127"/>
            <a:ext cx="297180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69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411CE633-EB29-E927-F456-A78DDF0F09C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09200" y="1073150"/>
            <a:ext cx="6082800" cy="32004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hr-HR" sz="3200" b="1">
                <a:solidFill>
                  <a:srgbClr val="003399"/>
                </a:solidFill>
                <a:latin typeface="PF Square Sans Pro" pitchFamily="2" charset="0"/>
              </a:rPr>
              <a:t>Dodatni relevantni zakoni, odredbe i/ili smjernice koje veterinari i poljoprivrednici trebaju uzeti u obzir (II) </a:t>
            </a:r>
            <a:r>
              <a:rPr lang="hr-HR" sz="1600" i="1">
                <a:solidFill>
                  <a:srgbClr val="003399"/>
                </a:solidFill>
                <a:latin typeface="PF Square Sans Pro" pitchFamily="2" charset="0"/>
              </a:rPr>
              <a:t>Predavanje 4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8D9E58-19B1-E7ED-7608-24282A0A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r-HR">
                <a:latin typeface="PF Square Sans Pro" pitchFamily="2" charset="0"/>
              </a:rPr>
              <a:t>HRVATSKA, 16. I 17. SVIBNJA 2024.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17939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CD411D83-B87A-6460-82ED-63D29A7601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1999" y="311150"/>
            <a:ext cx="10695675" cy="476730"/>
          </a:xfrm>
        </p:spPr>
        <p:txBody>
          <a:bodyPr lIns="91440" tIns="45720" rIns="91440" bIns="45720" anchor="t"/>
          <a:lstStyle/>
          <a:p>
            <a:r>
              <a:rPr lang="hr-HR" b="1" dirty="0">
                <a:latin typeface="Arial"/>
                <a:cs typeface="Arial"/>
              </a:rPr>
              <a:t>Budući izazovi - RH</a:t>
            </a:r>
            <a:endParaRPr lang="es-ES" b="1" dirty="0">
              <a:latin typeface="Arial"/>
              <a:cs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320445-7405-3FF8-3955-EA4D0B993D2F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987550"/>
            <a:ext cx="4876800" cy="3352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maloprodaja lijekova na daljinu – </a:t>
            </a:r>
            <a:r>
              <a:rPr lang="hr-HR" altLang="sr-Latn-RS" sz="2400" dirty="0">
                <a:solidFill>
                  <a:srgbClr val="002060"/>
                </a:solidFill>
                <a:cs typeface="Arial" panose="020B0604020202020204" pitchFamily="34" charset="0"/>
              </a:rPr>
              <a:t>različiti vidovi nelegalne prodaje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24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evidentan problem nedostatka doktora veterinarske medicine u budućnosti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24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609600" indent="-609600">
              <a:buFont typeface="Wingdings" panose="05000000000000000000" pitchFamily="2" charset="2"/>
              <a:buChar char="§"/>
            </a:pP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povremene </a:t>
            </a:r>
            <a:r>
              <a:rPr lang="hr-HR" altLang="sr-Latn-RS" sz="2400" b="1" dirty="0" err="1">
                <a:solidFill>
                  <a:srgbClr val="002060"/>
                </a:solidFill>
                <a:cs typeface="Arial" panose="020B0604020202020204" pitchFamily="34" charset="0"/>
              </a:rPr>
              <a:t>defekture</a:t>
            </a:r>
            <a:r>
              <a:rPr lang="hr-HR" altLang="sr-Latn-RS" sz="2400" b="1" dirty="0">
                <a:solidFill>
                  <a:srgbClr val="002060"/>
                </a:solidFill>
                <a:cs typeface="Arial" panose="020B0604020202020204" pitchFamily="34" charset="0"/>
              </a:rPr>
              <a:t> u distribuciji pojedinih veterinarskih lijekova na tržištu</a:t>
            </a:r>
          </a:p>
          <a:p>
            <a:pPr marL="609600" indent="-609600">
              <a:buFont typeface="Wingdings" panose="05000000000000000000" pitchFamily="2" charset="2"/>
              <a:buChar char="§"/>
            </a:pPr>
            <a:endParaRPr lang="hr-HR" altLang="sr-Latn-RS" sz="24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2" descr="Tablete i vježbanje - ako koristite neke od ovih 7 vrsta budite na oprezu •  MissStoma | Health &amp; Lifestyle Magazine">
            <a:extLst>
              <a:ext uri="{FF2B5EF4-FFF2-40B4-BE49-F238E27FC236}">
                <a16:creationId xmlns:a16="http://schemas.microsoft.com/office/drawing/2014/main" id="{2F838B93-637C-09F2-C642-44D4209F1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399" y="1563251"/>
            <a:ext cx="5544133" cy="4158099"/>
          </a:xfrm>
          <a:prstGeom prst="rect">
            <a:avLst/>
          </a:prstGeom>
          <a:gradFill>
            <a:gsLst>
              <a:gs pos="18000">
                <a:schemeClr val="bg1">
                  <a:lumMod val="75000"/>
                  <a:alpha val="45000"/>
                </a:schemeClr>
              </a:gs>
              <a:gs pos="86000">
                <a:schemeClr val="bg1">
                  <a:lumMod val="65000"/>
                </a:schemeClr>
              </a:gs>
              <a:gs pos="79000">
                <a:schemeClr val="bg1">
                  <a:alpha val="42000"/>
                  <a:lumMod val="31000"/>
                </a:schemeClr>
              </a:gs>
            </a:gsLst>
            <a:path path="circle">
              <a:fillToRect l="100000" t="100000"/>
            </a:path>
          </a:gradFill>
        </p:spPr>
      </p:pic>
    </p:spTree>
    <p:extLst>
      <p:ext uri="{BB962C8B-B14F-4D97-AF65-F5344CB8AC3E}">
        <p14:creationId xmlns:p14="http://schemas.microsoft.com/office/powerpoint/2010/main" val="92162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101AA75-9CC9-7D06-6708-98AC32F4A41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80972" y="5267537"/>
            <a:ext cx="7874000" cy="78163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41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kumimoji="0" lang="hr-HR" sz="2400" b="0" i="0" u="none" strike="noStrike" cap="none" normalizeH="0" baseline="0" noProof="0">
                <a:ln>
                  <a:noFill/>
                </a:ln>
                <a:effectLst/>
                <a:uLnTx/>
                <a:uFillTx/>
                <a:latin typeface="PF Square Sans Pro" pitchFamily="2" charset="0"/>
              </a:rPr>
              <a:t>Regulatorni okvir EU o veterinarsko-medicinskim proizvodima / ljekovitoj hrani za životinje</a:t>
            </a:r>
          </a:p>
          <a:p>
            <a:endParaRPr lang="es-ES" dirty="0"/>
          </a:p>
        </p:txBody>
      </p:sp>
      <p:sp>
        <p:nvSpPr>
          <p:cNvPr id="5" name="Rectángulo 2">
            <a:extLst>
              <a:ext uri="{FF2B5EF4-FFF2-40B4-BE49-F238E27FC236}">
                <a16:creationId xmlns:a16="http://schemas.microsoft.com/office/drawing/2014/main" id="{9D3B450E-7A93-3DB5-B075-862AB47C58CA}"/>
              </a:ext>
            </a:extLst>
          </p:cNvPr>
          <p:cNvSpPr/>
          <p:nvPr/>
        </p:nvSpPr>
        <p:spPr>
          <a:xfrm>
            <a:off x="152400" y="1757036"/>
            <a:ext cx="56388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Uredba (EU) 2019/6 </a:t>
            </a: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o</a:t>
            </a:r>
            <a:r>
              <a:rPr kumimoji="0" lang="hr-HR" sz="2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 veterinarsko-medicinskim proizvodima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Montserrat" charset="0"/>
                <a:cs typeface="Montserrat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</p:txBody>
      </p:sp>
      <p:sp>
        <p:nvSpPr>
          <p:cNvPr id="6" name="Rectángulo 10">
            <a:extLst>
              <a:ext uri="{FF2B5EF4-FFF2-40B4-BE49-F238E27FC236}">
                <a16:creationId xmlns:a16="http://schemas.microsoft.com/office/drawing/2014/main" id="{8E70A223-9C04-A114-9ABC-6AFEBE1B7957}"/>
              </a:ext>
            </a:extLst>
          </p:cNvPr>
          <p:cNvSpPr/>
          <p:nvPr/>
        </p:nvSpPr>
        <p:spPr>
          <a:xfrm>
            <a:off x="6012735" y="1789354"/>
            <a:ext cx="55626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+mn-cs"/>
              </a:rPr>
              <a:t>Uredba (EU) 2019/4 o ljekovitoj hrani za životinje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F Square Sans Pro" pitchFamily="2" charset="0"/>
              <a:ea typeface="+mn-ea"/>
              <a:cs typeface="+mn-cs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78FEC682-77D0-5936-48B2-A04B72C9279D}"/>
              </a:ext>
            </a:extLst>
          </p:cNvPr>
          <p:cNvSpPr/>
          <p:nvPr/>
        </p:nvSpPr>
        <p:spPr>
          <a:xfrm>
            <a:off x="2743200" y="5533206"/>
            <a:ext cx="6172200" cy="1219200"/>
          </a:xfrm>
          <a:prstGeom prst="wedgeRoundRectCallout">
            <a:avLst>
              <a:gd name="adj1" fmla="val -4837"/>
              <a:gd name="adj2" fmla="val -86957"/>
              <a:gd name="adj3" fmla="val 16667"/>
            </a:avLst>
          </a:prstGeom>
          <a:solidFill>
            <a:schemeClr val="accent5">
              <a:lumMod val="50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FB8A17-D36B-F3DB-5323-56182A838105}"/>
              </a:ext>
            </a:extLst>
          </p:cNvPr>
          <p:cNvSpPr txBox="1"/>
          <p:nvPr/>
        </p:nvSpPr>
        <p:spPr>
          <a:xfrm>
            <a:off x="2990850" y="5881843"/>
            <a:ext cx="560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>
                <a:solidFill>
                  <a:schemeClr val="bg1"/>
                </a:solidFill>
                <a:latin typeface="PF Square Sans Pro" pitchFamily="2" charset="0"/>
              </a:rPr>
              <a:t> + Provedbeni i delegacijski akti</a:t>
            </a:r>
          </a:p>
        </p:txBody>
      </p:sp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3C063308-3175-470A-8674-23998002115A}"/>
              </a:ext>
            </a:extLst>
          </p:cNvPr>
          <p:cNvSpPr/>
          <p:nvPr/>
        </p:nvSpPr>
        <p:spPr>
          <a:xfrm>
            <a:off x="4717997" y="1377950"/>
            <a:ext cx="7474003" cy="738240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4800762" y="1483271"/>
            <a:ext cx="718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Podrška razboritoj uporabi i očuvanju učinkovitosti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A83FD62-CCDE-4B4D-90E8-1FDF83CF6F04}"/>
              </a:ext>
            </a:extLst>
          </p:cNvPr>
          <p:cNvSpPr txBox="1"/>
          <p:nvPr/>
        </p:nvSpPr>
        <p:spPr>
          <a:xfrm>
            <a:off x="4776744" y="2190418"/>
            <a:ext cx="508254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</a:rPr>
              <a:t>antimikrobici ili skupine antimikrobika </a:t>
            </a:r>
            <a:r>
              <a:rPr kumimoji="0" lang="hr-HR" sz="24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</a:rPr>
              <a:t>namijenjenih isključivo</a:t>
            </a: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</a:rPr>
              <a:t> za liječenje određenih infekcija kod ljudi.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20BD3D6-FEB2-46AC-A6E0-B11841A38AEA}"/>
              </a:ext>
            </a:extLst>
          </p:cNvPr>
          <p:cNvSpPr txBox="1"/>
          <p:nvPr/>
        </p:nvSpPr>
        <p:spPr>
          <a:xfrm>
            <a:off x="4800762" y="4202824"/>
            <a:ext cx="534838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</a:rPr>
              <a:t>Popis antimikrobika koji se: </a:t>
            </a:r>
          </a:p>
          <a:p>
            <a:pPr marL="381000" marR="0" lvl="0" indent="-38100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</a:rPr>
              <a:t>ne primjenjuju u skladu s člancima 112., 113. i 114.; ili </a:t>
            </a:r>
          </a:p>
          <a:p>
            <a:pPr marL="381000" indent="-381000" algn="l">
              <a:buFontTx/>
              <a:buAutoNum type="alphaLcParenBoth"/>
              <a:defRPr/>
            </a:pPr>
            <a:r>
              <a:rPr lang="hr-HR" sz="2400">
                <a:solidFill>
                  <a:srgbClr val="003399"/>
                </a:solidFill>
                <a:latin typeface="PF Square Sans Pro" pitchFamily="2" charset="0"/>
              </a:rPr>
              <a:t>primjenjuju u skladu s člancima 112., 113. i 114. samo pod </a:t>
            </a:r>
            <a:r>
              <a:rPr lang="hr-HR" sz="2400" b="1">
                <a:solidFill>
                  <a:srgbClr val="003399"/>
                </a:solidFill>
                <a:latin typeface="PF Square Sans Pro" pitchFamily="2" charset="0"/>
              </a:rPr>
              <a:t>određenim uvjetima</a:t>
            </a:r>
            <a:r>
              <a:rPr lang="hr-HR" sz="2400">
                <a:solidFill>
                  <a:srgbClr val="003399"/>
                </a:solidFill>
                <a:latin typeface="PF Square Sans Pro" pitchFamily="2" charset="0"/>
              </a:rPr>
              <a:t>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0FF95A9-F5C6-4369-B73D-53AADA1AAB1E}"/>
              </a:ext>
            </a:extLst>
          </p:cNvPr>
          <p:cNvSpPr txBox="1"/>
          <p:nvPr/>
        </p:nvSpPr>
        <p:spPr>
          <a:xfrm>
            <a:off x="9737177" y="2606574"/>
            <a:ext cx="25025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F Square Sans Pro" pitchFamily="2" charset="0"/>
                <a:ea typeface="Steelfish" charset="0"/>
                <a:cs typeface="Steelfish" charset="0"/>
              </a:rPr>
              <a:t>!</a:t>
            </a: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Steelfish" charset="0"/>
                <a:cs typeface="Steelfish" charset="0"/>
              </a:rPr>
              <a:t>Članak 37. stavak 5.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6026440-EE69-4E91-AE21-9488A8F170E2}"/>
              </a:ext>
            </a:extLst>
          </p:cNvPr>
          <p:cNvSpPr txBox="1"/>
          <p:nvPr/>
        </p:nvSpPr>
        <p:spPr>
          <a:xfrm>
            <a:off x="9689432" y="4551932"/>
            <a:ext cx="25025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F Square Sans Pro" pitchFamily="2" charset="0"/>
                <a:ea typeface="Steelfish" charset="0"/>
                <a:cs typeface="Steelfish" charset="0"/>
              </a:rPr>
              <a:t>!</a:t>
            </a: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Steelfish" charset="0"/>
                <a:cs typeface="Steelfish" charset="0"/>
              </a:rPr>
              <a:t>Članak 107. stavak 6.</a:t>
            </a:r>
          </a:p>
        </p:txBody>
      </p:sp>
      <p:sp>
        <p:nvSpPr>
          <p:cNvPr id="20" name="Rectángulo redondeado 13">
            <a:extLst>
              <a:ext uri="{FF2B5EF4-FFF2-40B4-BE49-F238E27FC236}">
                <a16:creationId xmlns:a16="http://schemas.microsoft.com/office/drawing/2014/main" id="{D256171C-5BE8-4B26-96E4-4F8453E308A2}"/>
              </a:ext>
            </a:extLst>
          </p:cNvPr>
          <p:cNvSpPr/>
          <p:nvPr/>
        </p:nvSpPr>
        <p:spPr>
          <a:xfrm>
            <a:off x="0" y="1377950"/>
            <a:ext cx="4717997" cy="5133198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cap="none" normalizeH="0" baseline="0" noProof="0">
                <a:ln>
                  <a:noFill/>
                </a:ln>
                <a:solidFill>
                  <a:srgbClr val="19355D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itchFamily="34" charset="0"/>
              </a:rPr>
              <a:t>Regulatorni okvir EU: Uredba (EU) 2019/6 o VETERINARSKO-MEDICINSKIM PROIZVODIMA (VMP)</a:t>
            </a:r>
            <a:br>
              <a:rPr kumimoji="0" lang="hr-HR" sz="2800" b="1" i="0" u="none" strike="noStrike" cap="none" normalizeH="0" baseline="0" noProof="0">
                <a:ln>
                  <a:noFill/>
                </a:ln>
                <a:solidFill>
                  <a:srgbClr val="19355D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itchFamily="34" charset="0"/>
              </a:rPr>
            </a:br>
            <a:endParaRPr kumimoji="0" lang="hr-HR" sz="2800" b="1" i="0" u="none" strike="noStrike" cap="none" normalizeH="0" baseline="0" noProof="0">
              <a:ln>
                <a:noFill/>
              </a:ln>
              <a:solidFill>
                <a:srgbClr val="19355D"/>
              </a:solidFill>
              <a:effectLst/>
              <a:uLnTx/>
              <a:uFillTx/>
              <a:latin typeface="PF Square Sans Pro" pitchFamily="2" charset="0"/>
              <a:ea typeface="+mn-ea"/>
              <a:cs typeface="Arial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5175BB-76A9-4732-8523-9456A61B17F3}"/>
              </a:ext>
            </a:extLst>
          </p:cNvPr>
          <p:cNvSpPr txBox="1"/>
          <p:nvPr/>
        </p:nvSpPr>
        <p:spPr>
          <a:xfrm>
            <a:off x="9829329" y="3113339"/>
            <a:ext cx="2318263" cy="1200329"/>
          </a:xfrm>
          <a:prstGeom prst="rect">
            <a:avLst/>
          </a:prstGeom>
          <a:solidFill>
            <a:srgbClr val="2C7470"/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„Popis antimikrobika</a:t>
            </a:r>
            <a:endParaRPr kumimoji="0" lang="es-ES" sz="1800" b="0" i="0" u="none" strike="noStrike" cap="none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namijenjenih isključivo</a:t>
            </a:r>
            <a:endParaRPr kumimoji="0" lang="es-ES" sz="1800" b="0" i="0" u="none" strike="noStrike" cap="none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za uporabu u</a:t>
            </a:r>
            <a:endParaRPr kumimoji="0" lang="es-ES" sz="1800" b="0" i="0" u="none" strike="noStrike" cap="none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humanoj medicini“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2AB3FBB-E0B4-4C96-8215-6179ED4082D9}"/>
              </a:ext>
            </a:extLst>
          </p:cNvPr>
          <p:cNvSpPr txBox="1"/>
          <p:nvPr/>
        </p:nvSpPr>
        <p:spPr>
          <a:xfrm rot="10800000" flipV="1">
            <a:off x="10136140" y="5175167"/>
            <a:ext cx="1854174" cy="1200329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„uporaba antimikrobnih lijekova izvan odobrenja za stavljanje u promet“</a:t>
            </a:r>
          </a:p>
        </p:txBody>
      </p:sp>
      <p:sp>
        <p:nvSpPr>
          <p:cNvPr id="22" name="Marcador de texto 1">
            <a:extLst>
              <a:ext uri="{FF2B5EF4-FFF2-40B4-BE49-F238E27FC236}">
                <a16:creationId xmlns:a16="http://schemas.microsoft.com/office/drawing/2014/main" id="{65D9D6A7-E123-44AC-B8E4-B485DB9B50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hr-HR" sz="2400">
                <a:latin typeface="PF Square Sans Pro" pitchFamily="2" charset="0"/>
              </a:rPr>
              <a:t>Uporaba antimikrobnih veterinarsko-medicinskih proizvoda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57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Abul Kalam\2024\May\06.05.2024\1\Picture1.png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2166572"/>
            <a:ext cx="5340096" cy="3364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534148" y="2687654"/>
            <a:ext cx="5003802" cy="2392118"/>
            <a:chOff x="6534148" y="2687654"/>
            <a:chExt cx="5003802" cy="2392118"/>
          </a:xfrm>
        </p:grpSpPr>
        <p:sp>
          <p:nvSpPr>
            <p:cNvPr id="13" name="TextBox 12"/>
            <p:cNvSpPr txBox="1"/>
            <p:nvPr/>
          </p:nvSpPr>
          <p:spPr>
            <a:xfrm>
              <a:off x="6534148" y="2687655"/>
              <a:ext cx="40005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hr-HR" sz="800">
                  <a:latin typeface="Times New Roman" pitchFamily="18" charset="0"/>
                  <a:cs typeface="Times New Roman" pitchFamily="18" charset="0"/>
                </a:rPr>
                <a:t>L 191/58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229472" y="2687654"/>
              <a:ext cx="238128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hr-HR" sz="800">
                  <a:latin typeface="Times New Roman" pitchFamily="18" charset="0"/>
                  <a:cs typeface="Times New Roman" pitchFamily="18" charset="0"/>
                </a:rPr>
                <a:t>HR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229600" y="2694718"/>
              <a:ext cx="160020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hr-HR" sz="800">
                  <a:latin typeface="Times New Roman" pitchFamily="18" charset="0"/>
                  <a:cs typeface="Times New Roman" pitchFamily="18" charset="0"/>
                </a:rPr>
                <a:t>Službeni list Europske unije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820400" y="2694718"/>
              <a:ext cx="71755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hr-HR" sz="800">
                  <a:latin typeface="Times New Roman" pitchFamily="18" charset="0"/>
                  <a:cs typeface="Times New Roman" pitchFamily="18" charset="0"/>
                </a:rPr>
                <a:t>20.7.2022.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056408" y="3206750"/>
              <a:ext cx="3950395" cy="26161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hr-HR" sz="850" b="1">
                  <a:latin typeface="Times New Roman" pitchFamily="18" charset="0"/>
                  <a:cs typeface="Times New Roman" pitchFamily="18" charset="0"/>
                </a:rPr>
                <a:t>PROVEDBENA UREDBA KOMISIJE (EU) 2022/1255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547610" y="3435350"/>
              <a:ext cx="2967990" cy="1308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hr-HR" sz="850" b="1">
                  <a:latin typeface="Times New Roman" pitchFamily="18" charset="0"/>
                  <a:cs typeface="Times New Roman" pitchFamily="18" charset="0"/>
                </a:rPr>
                <a:t>od 19. srpnja 2022.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45290" y="3677972"/>
              <a:ext cx="4749785" cy="39241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hr-HR" sz="850" b="1">
                  <a:latin typeface="Times New Roman" pitchFamily="18" charset="0"/>
                  <a:cs typeface="Times New Roman" pitchFamily="18" charset="0"/>
                </a:rPr>
                <a:t>određivanju antimikrobika ili skupina antimikrobika namijenjenih isključivo liječenju određenih infekcija kod ljudi u skladu s Uredbom (EU) 2019/6 Europskog parlamenta i Vijeća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439164" y="4149728"/>
              <a:ext cx="116203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hr-HR" sz="800" b="1">
                  <a:latin typeface="Times New Roman" pitchFamily="18" charset="0"/>
                  <a:cs typeface="Times New Roman" pitchFamily="18" charset="0"/>
                </a:rPr>
                <a:t>(Tekst značajan za EGP)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780218" y="4972050"/>
              <a:ext cx="1296982" cy="1077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hr-HR" sz="700">
                  <a:latin typeface="Times New Roman" pitchFamily="18" charset="0"/>
                  <a:cs typeface="Times New Roman" pitchFamily="18" charset="0"/>
                </a:rPr>
                <a:t>EUROPSKA KOMISIJA,</a:t>
              </a:r>
            </a:p>
          </p:txBody>
        </p:sp>
      </p:grpSp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904" y="5492750"/>
            <a:ext cx="4876800" cy="533400"/>
          </a:xfrm>
        </p:spPr>
        <p:txBody>
          <a:bodyPr/>
          <a:lstStyle/>
          <a:p>
            <a:pPr>
              <a:buClr>
                <a:srgbClr val="2C7470"/>
              </a:buClr>
            </a:pPr>
            <a:r>
              <a:rPr lang="hr-HR" sz="1800" i="1">
                <a:latin typeface="PF Square Sans Pro" pitchFamily="2" charset="0"/>
              </a:rPr>
              <a:t>Provedbena uredba Komisije (EU) 2022/1255</a:t>
            </a:r>
          </a:p>
        </p:txBody>
      </p:sp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3C063308-3175-470A-8674-23998002115A}"/>
              </a:ext>
            </a:extLst>
          </p:cNvPr>
          <p:cNvSpPr/>
          <p:nvPr/>
        </p:nvSpPr>
        <p:spPr>
          <a:xfrm>
            <a:off x="0" y="1377950"/>
            <a:ext cx="12192000" cy="568148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cap="none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79C4BED-479A-45B6-97C3-BC92A7F5A580}"/>
              </a:ext>
            </a:extLst>
          </p:cNvPr>
          <p:cNvSpPr/>
          <p:nvPr/>
        </p:nvSpPr>
        <p:spPr>
          <a:xfrm>
            <a:off x="611706" y="2535904"/>
            <a:ext cx="5334000" cy="34778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</a:rPr>
              <a:t>Antimikrobici ili skupine antimikrobika navedenih u ovoj Uredbi </a:t>
            </a:r>
            <a:r>
              <a:rPr lang="hr-HR" sz="2000" b="1">
                <a:solidFill>
                  <a:srgbClr val="024B9C"/>
                </a:solidFill>
                <a:latin typeface="PF Square Sans Pro" pitchFamily="2" charset="0"/>
              </a:rPr>
              <a:t>ne mogu</a:t>
            </a:r>
            <a:r>
              <a:rPr lang="hr-HR" sz="2000">
                <a:solidFill>
                  <a:srgbClr val="024B9C"/>
                </a:solidFill>
                <a:latin typeface="PF Square Sans Pro" pitchFamily="2" charset="0"/>
              </a:rPr>
              <a:t> se koristiti u veterinarsko-medicinskim proizvodima.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</a:rPr>
              <a:t>VMP-i koji sadrže antimikrobike navedene u ovoj Uredbi </a:t>
            </a:r>
            <a:r>
              <a:rPr lang="hr-HR" sz="2000" b="1">
                <a:solidFill>
                  <a:srgbClr val="024B9C"/>
                </a:solidFill>
                <a:latin typeface="PF Square Sans Pro" pitchFamily="2" charset="0"/>
              </a:rPr>
              <a:t>ne mogu</a:t>
            </a:r>
            <a:r>
              <a:rPr lang="hr-HR" sz="2000">
                <a:solidFill>
                  <a:srgbClr val="024B9C"/>
                </a:solidFill>
                <a:latin typeface="PF Square Sans Pro" pitchFamily="2" charset="0"/>
              </a:rPr>
              <a:t> se koristiti u ljekovitoj hrani za životinje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</a:rPr>
              <a:t>Popis antimikrobika ili skupine antimikrobika koji su namjenjeni isključivo za liječenje određenih infekcija kod ljudi </a:t>
            </a: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24B9C"/>
                </a:solidFill>
                <a:effectLst/>
                <a:uLnTx/>
                <a:uFillTx/>
                <a:latin typeface="PF Square Sans Pro" pitchFamily="2" charset="0"/>
              </a:rPr>
              <a:t>treba stalno ažurirati </a:t>
            </a: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</a:rPr>
              <a:t>u svjetlu novih znanstvenih dokaza ili novih informacija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1943CAF-5478-4463-AA84-1FFA92F30628}"/>
              </a:ext>
            </a:extLst>
          </p:cNvPr>
          <p:cNvSpPr txBox="1"/>
          <p:nvPr/>
        </p:nvSpPr>
        <p:spPr>
          <a:xfrm>
            <a:off x="9225673" y="2141086"/>
            <a:ext cx="2867818" cy="369332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„popis rezerviranih lijekova“</a:t>
            </a:r>
          </a:p>
        </p:txBody>
      </p:sp>
      <p:sp>
        <p:nvSpPr>
          <p:cNvPr id="23" name="Marcador de texto 1">
            <a:extLst>
              <a:ext uri="{FF2B5EF4-FFF2-40B4-BE49-F238E27FC236}">
                <a16:creationId xmlns:a16="http://schemas.microsoft.com/office/drawing/2014/main" id="{7329D52D-90AE-48B1-A0EF-ED56FE7CCA71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Uporaba antimikrobnih lijekova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cap="none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762000" y="1311275"/>
            <a:ext cx="1127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000" b="1">
                <a:solidFill>
                  <a:srgbClr val="FFFFFF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Popis antimikrobika namijenjenih isključivo za uporabu u humanoj medicini: antimikrobici namijenjeni isključivo za liječenje određenih infekcija kod ljudi</a:t>
            </a:r>
          </a:p>
        </p:txBody>
      </p:sp>
    </p:spTree>
    <p:extLst>
      <p:ext uri="{BB962C8B-B14F-4D97-AF65-F5344CB8AC3E}">
        <p14:creationId xmlns:p14="http://schemas.microsoft.com/office/powerpoint/2010/main" val="1932159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00294580-17A1-419A-A04F-FE29F0C4FFC0}"/>
              </a:ext>
            </a:extLst>
          </p:cNvPr>
          <p:cNvSpPr/>
          <p:nvPr/>
        </p:nvSpPr>
        <p:spPr>
          <a:xfrm>
            <a:off x="832557" y="1875533"/>
            <a:ext cx="5334000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0" cap="none" spc="0" normalizeH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PF Square Sans Pro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PF Square Sans Pro" pitchFamily="2" charset="0"/>
              <a:ea typeface="+mn-ea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8E2F320-47EB-4C37-B9E4-0F1154B7B1B0}"/>
              </a:ext>
            </a:extLst>
          </p:cNvPr>
          <p:cNvSpPr txBox="1"/>
          <p:nvPr/>
        </p:nvSpPr>
        <p:spPr>
          <a:xfrm>
            <a:off x="762000" y="951033"/>
            <a:ext cx="7772400" cy="369332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„Popis antimikrobika namijenjenih isključivo za uporabu u humanoj medicini“</a:t>
            </a:r>
          </a:p>
        </p:txBody>
      </p:sp>
      <p:sp>
        <p:nvSpPr>
          <p:cNvPr id="25" name="Rectángulo redondeado 13">
            <a:extLst>
              <a:ext uri="{FF2B5EF4-FFF2-40B4-BE49-F238E27FC236}">
                <a16:creationId xmlns:a16="http://schemas.microsoft.com/office/drawing/2014/main" id="{1E5AE7B6-F26D-4D5D-89EE-ECC1E2DE7A68}"/>
              </a:ext>
            </a:extLst>
          </p:cNvPr>
          <p:cNvSpPr/>
          <p:nvPr/>
        </p:nvSpPr>
        <p:spPr>
          <a:xfrm>
            <a:off x="0" y="1377950"/>
            <a:ext cx="12192000" cy="568148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cap="none" spc="0" normalizeH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29" name="Marcador de texto 1">
            <a:extLst>
              <a:ext uri="{FF2B5EF4-FFF2-40B4-BE49-F238E27FC236}">
                <a16:creationId xmlns:a16="http://schemas.microsoft.com/office/drawing/2014/main" id="{8CBE9950-E499-4893-A5C7-832B96A26B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hr-HR" sz="2400">
                <a:latin typeface="PF Square Sans Pro" pitchFamily="2" charset="0"/>
              </a:rPr>
              <a:t>Uporaba antimikrobnih lijekova</a:t>
            </a:r>
          </a:p>
          <a:p>
            <a:endParaRPr lang="en-GB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2352253" y="1352837"/>
            <a:ext cx="6705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1" i="0" u="none" strike="noStrike" cap="none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Podrška razboritoj uporabi i očuvanju učinkovitosti</a:t>
            </a:r>
          </a:p>
        </p:txBody>
      </p:sp>
      <p:sp>
        <p:nvSpPr>
          <p:cNvPr id="13" name="Rectángulo 16">
            <a:extLst>
              <a:ext uri="{FF2B5EF4-FFF2-40B4-BE49-F238E27FC236}">
                <a16:creationId xmlns:a16="http://schemas.microsoft.com/office/drawing/2014/main" id="{845CAFF2-BFC2-41BD-A8E2-0C608AD73A14}"/>
              </a:ext>
            </a:extLst>
          </p:cNvPr>
          <p:cNvSpPr/>
          <p:nvPr/>
        </p:nvSpPr>
        <p:spPr>
          <a:xfrm>
            <a:off x="6314127" y="2256533"/>
            <a:ext cx="5105400" cy="4303017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470650" y="2314051"/>
            <a:ext cx="4654550" cy="4080831"/>
            <a:chOff x="6470650" y="2314051"/>
            <a:chExt cx="4654550" cy="4080831"/>
          </a:xfrm>
          <a:solidFill>
            <a:schemeClr val="bg1"/>
          </a:solidFill>
        </p:grpSpPr>
        <p:sp>
          <p:nvSpPr>
            <p:cNvPr id="16" name="TextBox 15"/>
            <p:cNvSpPr txBox="1"/>
            <p:nvPr/>
          </p:nvSpPr>
          <p:spPr>
            <a:xfrm>
              <a:off x="6470650" y="2314051"/>
              <a:ext cx="2783378" cy="246221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>
                <a:tabLst>
                  <a:tab pos="374650" algn="l"/>
                </a:tabLst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(2) Antivirusni lijekovi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00850" y="2673350"/>
              <a:ext cx="2257002" cy="37215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marL="412750" indent="-412750" algn="l">
                <a:buAutoNum type="alphaLcParenBoth"/>
                <a:tabLst>
                  <a:tab pos="387350" algn="l"/>
                </a:tabLst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Amantadin</a:t>
              </a:r>
            </a:p>
            <a:p>
              <a:pPr marL="412750" indent="-412750" algn="l">
                <a:spcBef>
                  <a:spcPts val="7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Baloksavir marboksil,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Celgosivir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Favipriavir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Galidesivir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Laktimidomicin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Laninamivir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Metisazon/metisazo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Molnupiravir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Nitazoksanid</a:t>
              </a:r>
            </a:p>
            <a:p>
              <a:pPr marL="412750" indent="-412750" algn="l">
                <a:spcBef>
                  <a:spcPts val="800"/>
                </a:spcBef>
                <a:buAutoNum type="alphaLcParenBoth"/>
              </a:pPr>
              <a:r>
                <a:rPr lang="hr-HR" sz="1600" dirty="0">
                  <a:latin typeface="Times New Roman" pitchFamily="18" charset="0"/>
                  <a:cs typeface="Times New Roman" pitchFamily="18" charset="0"/>
                </a:rPr>
                <a:t>Oseltamivir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401598" y="2458861"/>
              <a:ext cx="1723602" cy="256736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marL="469900" indent="-469900" algn="l">
                <a:spcBef>
                  <a:spcPts val="800"/>
                </a:spcBef>
                <a:buAutoNum type="alphaLcParenBoth" startAt="12"/>
                <a:tabLst>
                  <a:tab pos="463550" algn="l"/>
                </a:tabLst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Peramivir</a:t>
              </a:r>
            </a:p>
            <a:p>
              <a:pPr marL="469900" indent="-469900" algn="l">
                <a:spcBef>
                  <a:spcPts val="800"/>
                </a:spcBef>
                <a:buAutoNum type="alphaLcParenBoth" startAt="12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Ribavirin</a:t>
              </a:r>
            </a:p>
            <a:p>
              <a:pPr marL="469900" indent="-469900" algn="l">
                <a:spcBef>
                  <a:spcPts val="800"/>
                </a:spcBef>
                <a:buAutoNum type="alphaLcParenBoth" startAt="12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Rimantadin</a:t>
              </a:r>
            </a:p>
            <a:p>
              <a:pPr marL="469900" indent="-469900" algn="l">
                <a:spcBef>
                  <a:spcPts val="900"/>
                </a:spcBef>
                <a:buAutoNum type="alphaLcParenBoth" startAt="12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Tizokhanid</a:t>
              </a:r>
            </a:p>
            <a:p>
              <a:pPr marL="469900" indent="-469900" algn="l">
                <a:spcBef>
                  <a:spcPts val="800"/>
                </a:spcBef>
                <a:buAutoNum type="alphaLcParenBoth" startAt="12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Tirazavirin</a:t>
              </a:r>
            </a:p>
            <a:p>
              <a:pPr marL="469900" indent="-469900" algn="l">
                <a:spcBef>
                  <a:spcPts val="800"/>
                </a:spcBef>
                <a:buAutoNum type="alphaLcParenBoth" startAt="12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Umifenovir</a:t>
              </a:r>
            </a:p>
            <a:p>
              <a:pPr marL="469900" indent="-469900" algn="l">
                <a:spcBef>
                  <a:spcPts val="800"/>
                </a:spcBef>
                <a:buAutoNum type="alphaLcParenBoth" startAt="12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Zanamivir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035204" y="5302250"/>
              <a:ext cx="191854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>
                <a:tabLst>
                  <a:tab pos="374650" algn="l"/>
                </a:tabLst>
              </a:pPr>
              <a:r>
                <a:rPr lang="hr-HR" dirty="0">
                  <a:latin typeface="Times New Roman" pitchFamily="18" charset="0"/>
                  <a:cs typeface="Times New Roman" pitchFamily="18" charset="0"/>
                </a:rPr>
                <a:t>(3)	Antiprotozoici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388873" y="5720576"/>
              <a:ext cx="1736327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marL="355600" indent="-355600" algn="l">
                <a:buAutoNum type="alphaLcParenBoth"/>
              </a:pPr>
              <a:r>
                <a:rPr lang="hr-HR">
                  <a:latin typeface="Times New Roman" pitchFamily="18" charset="0"/>
                  <a:cs typeface="Times New Roman" pitchFamily="18" charset="0"/>
                </a:rPr>
                <a:t>Nitazoksanid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42934" y="2093039"/>
            <a:ext cx="4814872" cy="4145558"/>
            <a:chOff x="642934" y="2093039"/>
            <a:chExt cx="4814872" cy="4145558"/>
          </a:xfrm>
          <a:solidFill>
            <a:schemeClr val="bg1"/>
          </a:solidFill>
        </p:grpSpPr>
        <p:sp>
          <p:nvSpPr>
            <p:cNvPr id="27" name="TextBox 26"/>
            <p:cNvSpPr txBox="1"/>
            <p:nvPr/>
          </p:nvSpPr>
          <p:spPr>
            <a:xfrm>
              <a:off x="642934" y="2093039"/>
              <a:ext cx="1026323" cy="184666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>
                <a:tabLst>
                  <a:tab pos="261938" algn="l"/>
                  <a:tab pos="2857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(1) Antibiotici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85806" y="2299057"/>
              <a:ext cx="4572000" cy="3939540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(a) Karboksipenicilini</a:t>
              </a:r>
            </a:p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(b) Ureidopenicilini</a:t>
              </a:r>
            </a:p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(c) Ceftobiprol</a:t>
              </a:r>
            </a:p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(d) Ceftarolin</a:t>
              </a:r>
            </a:p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(e) Kombinacije cefalosporina s inhibitorima beta-laktamaze</a:t>
              </a:r>
            </a:p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(f) Sideroforni cefalosporini</a:t>
              </a:r>
            </a:p>
            <a:p>
              <a:pPr algn="l">
                <a:spcBef>
                  <a:spcPts val="25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(g) Karbapenemi</a:t>
              </a:r>
            </a:p>
            <a:p>
              <a:pPr algn="l">
                <a:spcBef>
                  <a:spcPts val="22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(h) Penemi</a:t>
              </a:r>
            </a:p>
            <a:p>
              <a:pPr algn="l">
                <a:spcBef>
                  <a:spcPts val="22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(i) Monobaktami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(j) Derivati fosfonske kiseline</a:t>
              </a:r>
            </a:p>
            <a:p>
              <a:pPr algn="l">
                <a:spcBef>
                  <a:spcPts val="22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(k) Glikopeptidi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(l) Lipopeptidi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(m) Oksazolidinoni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(n) Fidaksomicin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(o) Plazomicin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(p) Gliciciklini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(q) Eravaciklin</a:t>
              </a:r>
            </a:p>
            <a:p>
              <a:pPr algn="l">
                <a:spcBef>
                  <a:spcPts val="300"/>
                </a:spcBef>
                <a:tabLst>
                  <a:tab pos="323850" algn="l"/>
                </a:tabLst>
              </a:pPr>
              <a:r>
                <a:rPr lang="hr-HR" sz="1200">
                  <a:latin typeface="Times New Roman" pitchFamily="18" charset="0"/>
                  <a:cs typeface="Times New Roman" pitchFamily="18" charset="0"/>
                </a:rPr>
                <a:t>(r) Omadaciklin</a:t>
              </a:r>
            </a:p>
          </p:txBody>
        </p:sp>
      </p:grp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12C8666-2A72-4450-93DC-9CF50DD49CA4}"/>
              </a:ext>
            </a:extLst>
          </p:cNvPr>
          <p:cNvSpPr txBox="1"/>
          <p:nvPr/>
        </p:nvSpPr>
        <p:spPr>
          <a:xfrm>
            <a:off x="2352253" y="6441329"/>
            <a:ext cx="5105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0" i="1" u="none" strike="noStrike" cap="none" normalizeH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</a:rPr>
              <a:t>Provedbena uredba Komisije (EU) 2022/1255 </a:t>
            </a:r>
          </a:p>
        </p:txBody>
      </p:sp>
    </p:spTree>
    <p:extLst>
      <p:ext uri="{BB962C8B-B14F-4D97-AF65-F5344CB8AC3E}">
        <p14:creationId xmlns:p14="http://schemas.microsoft.com/office/powerpoint/2010/main" val="2536004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724BB1BD-B7B1-4E70-ABA2-FDDD49A096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t"/>
          <a:lstStyle/>
          <a:p>
            <a:pPr algn="ctr"/>
            <a:r>
              <a:rPr lang="hr-HR" b="1">
                <a:latin typeface="Arial"/>
                <a:cs typeface="Arial"/>
              </a:rPr>
              <a:t>Nadolazeći delegirani i provedbeni pravni akti</a:t>
            </a:r>
          </a:p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AE5DF66-CEEA-CD42-E844-4DB9137313EA}"/>
              </a:ext>
            </a:extLst>
          </p:cNvPr>
          <p:cNvSpPr txBox="1"/>
          <p:nvPr/>
        </p:nvSpPr>
        <p:spPr>
          <a:xfrm>
            <a:off x="410834" y="4175909"/>
            <a:ext cx="9997131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1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Popis tvari neophodnih za liječenje kopitara</a:t>
            </a: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 koje su prijeko potrebne za liječenje kopitara ili koje donose dodatnu kliničku korist u usporedbi s drugim raspoloživim mogućnostima liječenja kopitara, a za koje karencija za kopitare nije kraća od šest mjeseci. </a:t>
            </a:r>
          </a:p>
        </p:txBody>
      </p:sp>
      <p:pic>
        <p:nvPicPr>
          <p:cNvPr id="8" name="Imagen 7" descr="Imagen que contiene reloj, dibujo&#10;&#10;Descripción generada automáticamente">
            <a:extLst>
              <a:ext uri="{FF2B5EF4-FFF2-40B4-BE49-F238E27FC236}">
                <a16:creationId xmlns:a16="http://schemas.microsoft.com/office/drawing/2014/main" id="{699E3CC7-9A23-48CB-BC20-066512185A3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7036" y="2909320"/>
            <a:ext cx="559217" cy="587895"/>
          </a:xfrm>
          <a:prstGeom prst="rect">
            <a:avLst/>
          </a:prstGeom>
        </p:spPr>
      </p:pic>
      <p:pic>
        <p:nvPicPr>
          <p:cNvPr id="10" name="Imagen 9" descr="Un dibujo animado&#10;&#10;Descripción generada automáticamente con confianza baja">
            <a:extLst>
              <a:ext uri="{FF2B5EF4-FFF2-40B4-BE49-F238E27FC236}">
                <a16:creationId xmlns:a16="http://schemas.microsoft.com/office/drawing/2014/main" id="{6C3740CF-90E4-43B0-8EE8-45BFE4D62BE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64253" y="4280843"/>
            <a:ext cx="762000" cy="805793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972B827D-A1F0-48D5-8EC8-4B6CDC56CF17}"/>
              </a:ext>
            </a:extLst>
          </p:cNvPr>
          <p:cNvSpPr/>
          <p:nvPr/>
        </p:nvSpPr>
        <p:spPr>
          <a:xfrm>
            <a:off x="9220200" y="3414688"/>
            <a:ext cx="1269088" cy="815607"/>
          </a:xfrm>
          <a:prstGeom prst="rect">
            <a:avLst/>
          </a:prstGeom>
          <a:solidFill>
            <a:srgbClr val="FFFFFF">
              <a:alpha val="5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cap="none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7A1712A-12B1-48B4-3847-F1672708EEA6}"/>
              </a:ext>
            </a:extLst>
          </p:cNvPr>
          <p:cNvSpPr txBox="1"/>
          <p:nvPr/>
        </p:nvSpPr>
        <p:spPr>
          <a:xfrm>
            <a:off x="226999" y="1659009"/>
            <a:ext cx="10364802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cap="none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F Square Sans Pro" pitchFamily="2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sz="2000">
                <a:solidFill>
                  <a:srgbClr val="002060"/>
                </a:solidFill>
                <a:latin typeface="PF Square Sans Pro" pitchFamily="2" charset="0"/>
              </a:rPr>
              <a:t>Popis antimikrobika koji se ne smiju koristiti u skladu </a:t>
            </a:r>
            <a:r>
              <a:rPr lang="hr-HR" sz="2000">
                <a:solidFill>
                  <a:schemeClr val="tx1"/>
                </a:solidFill>
                <a:latin typeface="PF Square Sans Pro" pitchFamily="2" charset="0"/>
              </a:rPr>
              <a:t>s</a:t>
            </a:r>
            <a:r>
              <a:rPr lang="hr-HR" sz="2000">
                <a:solidFill>
                  <a:srgbClr val="FF0000"/>
                </a:solidFill>
                <a:latin typeface="PF Square Sans Pro" pitchFamily="2" charset="0"/>
              </a:rPr>
              <a:t> </a:t>
            </a:r>
            <a:r>
              <a:rPr lang="hr-HR" sz="2000">
                <a:solidFill>
                  <a:srgbClr val="002060"/>
                </a:solidFill>
                <a:latin typeface="PF Square Sans Pro" pitchFamily="2" charset="0"/>
              </a:rPr>
              <a:t>člankom 112-114 (izvan odobrenja za stavljanje u promet) ili se smiju koristiti samo pod određenim uvjetima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>
              <a:solidFill>
                <a:srgbClr val="002060"/>
              </a:solidFill>
              <a:latin typeface="PF Square Sans Pro" pitchFamily="2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Popis tvari odobrenih za primjenu na kopnenim životinjskim vrstama koje se koriste za proizvodnju hrane ili tvari koje su sadržane u lijeku za humanu primjenu koji je odobren u Uniji, a koji se u skladu s člankom 114. stavkom 1 mogu primjenjivati na </a:t>
            </a:r>
            <a:r>
              <a:rPr kumimoji="0" lang="hr-HR" sz="2000" b="1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akvatičnim</a:t>
            </a:r>
            <a:r>
              <a:rPr kumimoji="0" lang="hr-HR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F Square Sans Pro" pitchFamily="2" charset="0"/>
              </a:rPr>
              <a:t> vrstama koje se koriste za proizvodnju hrane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D0D2B0-4729-DA49-A07D-3A40BE14ABA2}"/>
              </a:ext>
            </a:extLst>
          </p:cNvPr>
          <p:cNvSpPr txBox="1"/>
          <p:nvPr/>
        </p:nvSpPr>
        <p:spPr>
          <a:xfrm>
            <a:off x="533400" y="5461703"/>
            <a:ext cx="11125200" cy="123110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hr-HR" sz="2000">
                <a:solidFill>
                  <a:srgbClr val="002060"/>
                </a:solidFill>
                <a:latin typeface="PF Square Sans Pro" pitchFamily="2" charset="0"/>
              </a:rPr>
              <a:t>Više informacija o svim delegiranim i provedbenim aktima:</a:t>
            </a:r>
          </a:p>
          <a:p>
            <a:r>
              <a:rPr lang="hr-HR" sz="1800">
                <a:effectLst/>
                <a:latin typeface="Segoe UI" panose="020B0502040204020203" pitchFamily="34" charset="0"/>
                <a:hlinkClick r:id="rId5"/>
              </a:rPr>
              <a:t>https://food.ec.europa.eu/animals/animal-health/vet-meds-med-feed/implementation_en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18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00294580-17A1-419A-A04F-FE29F0C4FFC0}"/>
              </a:ext>
            </a:extLst>
          </p:cNvPr>
          <p:cNvSpPr/>
          <p:nvPr/>
        </p:nvSpPr>
        <p:spPr>
          <a:xfrm>
            <a:off x="188321" y="2677834"/>
            <a:ext cx="4383679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cap="none" normalizeH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Popis antimikrobika koji se: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F Square Sans Pro" pitchFamily="2" charset="0"/>
              <a:ea typeface="+mn-ea"/>
            </a:endParaRPr>
          </a:p>
          <a:p>
            <a:pPr marL="4572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Tx/>
              <a:buAutoNum type="alphaLcParenBoth"/>
              <a:tabLst/>
              <a:defRPr/>
            </a:pPr>
            <a:r>
              <a:rPr kumimoji="0" lang="hr-HR" sz="2000" b="0" i="0" u="none" strike="noStrike" cap="none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+mn-ea"/>
              </a:rPr>
              <a:t>ne primjenjuju u skladu s člancima 112., 113. i 114.; ili</a:t>
            </a:r>
          </a:p>
          <a:p>
            <a:pPr marL="4572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Tx/>
              <a:buAutoNum type="alphaLcParenBoth"/>
              <a:tabLst/>
              <a:defRPr/>
            </a:pPr>
            <a:r>
              <a:rPr kumimoji="0" lang="hr-HR" sz="2000" b="0" i="0" u="none" strike="noStrike" cap="none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F Square Sans Pro" pitchFamily="2" charset="0"/>
                <a:ea typeface="+mn-ea"/>
              </a:rPr>
              <a:t>primjenjuju u skladu s člancima 112., 113. i 114. samo pod određenim uvjetima.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PF Square Sans Pro" pitchFamily="2" charset="0"/>
              <a:ea typeface="+mn-ea"/>
            </a:endParaRPr>
          </a:p>
        </p:txBody>
      </p:sp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3C063308-3175-470A-8674-23998002115A}"/>
              </a:ext>
            </a:extLst>
          </p:cNvPr>
          <p:cNvSpPr/>
          <p:nvPr/>
        </p:nvSpPr>
        <p:spPr>
          <a:xfrm>
            <a:off x="0" y="1365607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cap="none" spc="0" normalizeH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8EEB1E4-DEFE-4899-BFEA-0D7F985BA66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840" r="10017" b="10116"/>
          <a:stretch/>
        </p:blipFill>
        <p:spPr>
          <a:xfrm>
            <a:off x="4572000" y="2039247"/>
            <a:ext cx="3886200" cy="23996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FC087C8E-F392-46FC-B4CA-D9FDE7257A18}"/>
              </a:ext>
            </a:extLst>
          </p:cNvPr>
          <p:cNvSpPr txBox="1"/>
          <p:nvPr/>
        </p:nvSpPr>
        <p:spPr>
          <a:xfrm>
            <a:off x="0" y="2039247"/>
            <a:ext cx="4267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F Square Sans Pro" pitchFamily="2" charset="0"/>
                <a:ea typeface="Steelfish" charset="0"/>
                <a:cs typeface="Steelfish" charset="0"/>
              </a:rPr>
              <a:t>!</a:t>
            </a:r>
            <a:r>
              <a:rPr kumimoji="0" lang="hr-HR" sz="2800" b="1" i="0" u="none" strike="noStrike" cap="none" normalizeH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PF Square Sans Pro" pitchFamily="2" charset="0"/>
                <a:ea typeface="Steelfish" charset="0"/>
                <a:cs typeface="Steelfish" charset="0"/>
              </a:rPr>
              <a:t>Članak 107. stavak 6.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970EDC7-A38A-4B57-B63A-5E7945914F55}"/>
              </a:ext>
            </a:extLst>
          </p:cNvPr>
          <p:cNvSpPr txBox="1"/>
          <p:nvPr/>
        </p:nvSpPr>
        <p:spPr>
          <a:xfrm>
            <a:off x="762000" y="5203755"/>
            <a:ext cx="2962656" cy="649224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noAutofit/>
          </a:bodyPr>
          <a:lstStyle/>
          <a:p>
            <a:pPr marL="66675" marR="0" lvl="0" indent="-666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cap="none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</a:rPr>
              <a:t>„Uporaba antimikrobnih veterinarsko-medicinskih proizvoda izvan uvjeta odobrenja za stavljanje u promet“</a:t>
            </a:r>
          </a:p>
        </p:txBody>
      </p:sp>
      <p:sp>
        <p:nvSpPr>
          <p:cNvPr id="20" name="Marcador de texto 1">
            <a:extLst>
              <a:ext uri="{FF2B5EF4-FFF2-40B4-BE49-F238E27FC236}">
                <a16:creationId xmlns:a16="http://schemas.microsoft.com/office/drawing/2014/main" id="{2287B31F-AC14-4F94-8D41-770F8F0CD6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hr-HR" sz="2400">
                <a:latin typeface="PF Square Sans Pro" pitchFamily="2" charset="0"/>
              </a:rPr>
              <a:t>Uporaba antimikrobnih veterinarsko-medicinskih proizvoda</a:t>
            </a:r>
          </a:p>
          <a:p>
            <a:endParaRPr lang="en-GB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447800" y="1389255"/>
            <a:ext cx="937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1" i="0" u="none" strike="noStrike" cap="none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F Square Sans Pro" pitchFamily="2" charset="0"/>
                <a:ea typeface="+mn-ea"/>
                <a:cs typeface="Arial" panose="020B0604020202020204" pitchFamily="34" charset="0"/>
              </a:rPr>
              <a:t>Popis antimikrobika koji se ne smiju koristiti izvan odobrenja za stavljanje u promet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669620" y="3021008"/>
            <a:ext cx="3731422" cy="1365477"/>
            <a:chOff x="4669620" y="3021008"/>
            <a:chExt cx="3731422" cy="1365477"/>
          </a:xfrm>
          <a:solidFill>
            <a:schemeClr val="bg1"/>
          </a:solidFill>
        </p:grpSpPr>
        <p:sp>
          <p:nvSpPr>
            <p:cNvPr id="15" name="TextBox 14"/>
            <p:cNvSpPr txBox="1"/>
            <p:nvPr/>
          </p:nvSpPr>
          <p:spPr>
            <a:xfrm>
              <a:off x="4669627" y="3021008"/>
              <a:ext cx="1193800" cy="228524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90000"/>
                </a:lnSpc>
                <a:tabLst>
                  <a:tab pos="374650" algn="l"/>
                </a:tabLst>
              </a:pPr>
              <a:r>
                <a:rPr lang="hr-HR" sz="550">
                  <a:latin typeface="Verdana" pitchFamily="34" charset="0"/>
                  <a:ea typeface="Verdana" pitchFamily="34" charset="0"/>
                  <a:cs typeface="Times New Roman" pitchFamily="18" charset="0"/>
                </a:rPr>
                <a:t>15. lipnja 2023.</a:t>
              </a:r>
            </a:p>
            <a:p>
              <a:pPr algn="l">
                <a:lnSpc>
                  <a:spcPct val="90000"/>
                </a:lnSpc>
                <a:tabLst>
                  <a:tab pos="374650" algn="l"/>
                </a:tabLst>
              </a:pPr>
              <a:r>
                <a:rPr lang="hr-HR" sz="550">
                  <a:latin typeface="Verdana" pitchFamily="34" charset="0"/>
                  <a:ea typeface="Verdana" pitchFamily="34" charset="0"/>
                  <a:cs typeface="Times New Roman" pitchFamily="18" charset="0"/>
                </a:rPr>
                <a:t>EMA/CVMP/151584/2021</a:t>
              </a:r>
            </a:p>
            <a:p>
              <a:pPr algn="l">
                <a:lnSpc>
                  <a:spcPct val="90000"/>
                </a:lnSpc>
                <a:tabLst>
                  <a:tab pos="374650" algn="l"/>
                </a:tabLst>
              </a:pPr>
              <a:r>
                <a:rPr lang="hr-HR" sz="550">
                  <a:latin typeface="Verdana" pitchFamily="34" charset="0"/>
                  <a:ea typeface="Verdana" pitchFamily="34" charset="0"/>
                  <a:cs typeface="Times New Roman" pitchFamily="18" charset="0"/>
                </a:rPr>
                <a:t>Odjel za veterinarske lijekove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69620" y="3513938"/>
              <a:ext cx="3731422" cy="87254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ct val="90000"/>
                </a:lnSpc>
                <a:tabLst>
                  <a:tab pos="374650" algn="l"/>
                </a:tabLst>
              </a:pPr>
              <a:r>
                <a:rPr lang="hr-HR" sz="1030">
                  <a:solidFill>
                    <a:srgbClr val="142495"/>
                  </a:solidFill>
                  <a:latin typeface="Verdana" pitchFamily="34" charset="0"/>
                  <a:ea typeface="Verdana" pitchFamily="34" charset="0"/>
                  <a:cs typeface="Times New Roman" pitchFamily="18" charset="0"/>
                </a:rPr>
                <a:t>Znanstveno savjetovanje prema članku 107. stavku 6. Uredbe (EU) 2019/6 za sastavljanje popisa antimikrobika koji se ne smiju koristiti u skladu s člancima 112., 113. i 114. iste Uredbe, ili koji se smiju koristiti u skladu s ovim člancima samo pod određenim uvjetima</a:t>
              </a:r>
            </a:p>
          </p:txBody>
        </p:sp>
      </p:grpSp>
      <p:pic>
        <p:nvPicPr>
          <p:cNvPr id="18" name="Picture 6" descr="D:\Abul Kalam\2024\May\06.05.2024\1\Picture2.jpg"/>
          <p:cNvPicPr>
            <a:picLocks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t="6806" r="3882" b="8654"/>
          <a:stretch/>
        </p:blipFill>
        <p:spPr bwMode="auto">
          <a:xfrm>
            <a:off x="4527804" y="4658339"/>
            <a:ext cx="7232904" cy="2087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876800" y="4625547"/>
            <a:ext cx="6540500" cy="19261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tabLst>
                <a:tab pos="374650" algn="l"/>
              </a:tabLst>
            </a:pPr>
            <a:r>
              <a:rPr lang="hr-HR" sz="1050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Pri donošenju tih provedbenih akata Komisija uzima u obzir sljedeće kriterije:</a:t>
            </a:r>
          </a:p>
          <a:p>
            <a:pPr algn="l">
              <a:spcBef>
                <a:spcPts val="1200"/>
              </a:spcBef>
              <a:tabLst>
                <a:tab pos="209550" algn="l"/>
              </a:tabLst>
            </a:pPr>
            <a:r>
              <a:rPr lang="hr-HR" sz="1050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(a)	rizici za zdravlje životinja ili javno zdravlje ako se antimikrobni veterinarsko-medicinski proizvod koristi u skladu s člancima 112., 113. i 114.;</a:t>
            </a:r>
          </a:p>
          <a:p>
            <a:pPr algn="l">
              <a:spcBef>
                <a:spcPts val="1200"/>
              </a:spcBef>
              <a:tabLst>
                <a:tab pos="209550" algn="l"/>
              </a:tabLst>
            </a:pPr>
            <a:r>
              <a:rPr lang="hr-HR" sz="1050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(b)	rizik za zdravlje životinja ili javno zdravlje u slučaju razvoja antimikrobne otpornosti;</a:t>
            </a:r>
          </a:p>
          <a:p>
            <a:pPr algn="l">
              <a:spcBef>
                <a:spcPts val="1200"/>
              </a:spcBef>
              <a:tabLst>
                <a:tab pos="209550" algn="l"/>
              </a:tabLst>
            </a:pPr>
            <a:r>
              <a:rPr lang="hr-HR" sz="1050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(c)	dostupnost drugih načina liječenja za životinje;</a:t>
            </a:r>
          </a:p>
          <a:p>
            <a:pPr algn="l">
              <a:spcBef>
                <a:spcPts val="1300"/>
              </a:spcBef>
              <a:tabLst>
                <a:tab pos="209550" algn="l"/>
              </a:tabLst>
            </a:pPr>
            <a:r>
              <a:rPr lang="hr-HR" sz="1050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(d)	dostupnost drugih antimikrobnih lijekova za ljude;</a:t>
            </a:r>
          </a:p>
          <a:p>
            <a:pPr algn="l">
              <a:spcBef>
                <a:spcPts val="1300"/>
              </a:spcBef>
              <a:tabLst>
                <a:tab pos="209550" algn="l"/>
              </a:tabLst>
            </a:pPr>
            <a:r>
              <a:rPr lang="hr-HR" sz="1050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(e)	posljedice za akvakulturu i poljoprivredu ako se oboljela životinja na liječi.</a:t>
            </a:r>
          </a:p>
        </p:txBody>
      </p:sp>
    </p:spTree>
    <p:extLst>
      <p:ext uri="{BB962C8B-B14F-4D97-AF65-F5344CB8AC3E}">
        <p14:creationId xmlns:p14="http://schemas.microsoft.com/office/powerpoint/2010/main" val="3198586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1" y="2216150"/>
            <a:ext cx="10972800" cy="533400"/>
          </a:xfrm>
        </p:spPr>
        <p:txBody>
          <a:bodyPr/>
          <a:lstStyle/>
          <a:p>
            <a:pPr>
              <a:buClr>
                <a:srgbClr val="2C7470"/>
              </a:buClr>
            </a:pPr>
            <a:endParaRPr lang="en-US" dirty="0">
              <a:latin typeface="PF Square Sans Pro" pitchFamily="2" charset="0"/>
            </a:endParaRPr>
          </a:p>
          <a:p>
            <a:pPr>
              <a:buClr>
                <a:srgbClr val="2C7470"/>
              </a:buClr>
            </a:pPr>
            <a:endParaRPr lang="en-US" dirty="0">
              <a:latin typeface="PF Square Sans Pro" pitchFamily="2" charset="0"/>
            </a:endParaRPr>
          </a:p>
          <a:p>
            <a:endParaRPr lang="en-GB" dirty="0"/>
          </a:p>
        </p:txBody>
      </p:sp>
      <p:sp>
        <p:nvSpPr>
          <p:cNvPr id="4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0" y="1365607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94DA49E-DC74-46EA-B939-3085F78B11AF}"/>
              </a:ext>
            </a:extLst>
          </p:cNvPr>
          <p:cNvSpPr txBox="1"/>
          <p:nvPr/>
        </p:nvSpPr>
        <p:spPr>
          <a:xfrm>
            <a:off x="457201" y="2491154"/>
            <a:ext cx="93726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1800">
                <a:solidFill>
                  <a:prstClr val="white"/>
                </a:solidFill>
                <a:latin typeface="PF Square Sans Pro" pitchFamily="2" charset="0"/>
                <a:ea typeface="Steelfish" charset="0"/>
                <a:cs typeface="Steelfish" charset="0"/>
              </a:rPr>
              <a:t>!</a:t>
            </a:r>
            <a:r>
              <a:rPr lang="hr-HR" sz="2800" b="1">
                <a:solidFill>
                  <a:srgbClr val="003399"/>
                </a:solidFill>
                <a:latin typeface="PF Square Sans Pro" pitchFamily="2" charset="0"/>
                <a:ea typeface="Steelfish" charset="0"/>
                <a:cs typeface="Steelfish" charset="0"/>
              </a:rPr>
              <a:t>Članak 114. 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AC0FEF2-480E-4D1B-B524-08451014F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0" y="2079944"/>
            <a:ext cx="796953" cy="83782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D0FB960-6059-446B-95AD-429679DDAB84}"/>
              </a:ext>
            </a:extLst>
          </p:cNvPr>
          <p:cNvSpPr txBox="1"/>
          <p:nvPr/>
        </p:nvSpPr>
        <p:spPr>
          <a:xfrm>
            <a:off x="457201" y="3053037"/>
            <a:ext cx="48768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Komisija provedbenim aktima utvrđuje popis tvari koje se koriste u veterinarsko-medicinskim proizvodima odobrenima u Uniji za primjenu na kopnenim životinjskim vrstama koje se koriste za proizvodnju hrane ili tvari koje su sadržane u lijeku za humanu primjenu koji je odobren u skladu s Direktivom 2001/83/EZ ili Uredbom (EZ) br. 726/2004, a koji se u skladu sa člankom 114. stavkom 1. </a:t>
            </a:r>
            <a:r>
              <a:rPr lang="hr-HR" b="1">
                <a:solidFill>
                  <a:srgbClr val="003399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mogu primjenjivati na akvatičnim vrstama koje se koriste za proizvodnju hrane.</a:t>
            </a: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AD488333-B0B5-4622-8CF7-0BE0FD238AEC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hr-HR">
                <a:latin typeface="PF Square Sans Pro" pitchFamily="2" charset="0"/>
              </a:rPr>
              <a:t>Nadolazeći akti</a:t>
            </a:r>
          </a:p>
          <a:p>
            <a:endParaRPr lang="en-GB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52400" y="1361657"/>
            <a:ext cx="11745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000" b="1" dirty="0">
                <a:solidFill>
                  <a:schemeClr val="bg1"/>
                </a:solidFill>
                <a:latin typeface="PF Square Sans Pro" pitchFamily="2" charset="0"/>
                <a:ea typeface="+mn-ea"/>
                <a:cs typeface="Arial" panose="020B0604020202020204" pitchFamily="34" charset="0"/>
              </a:rPr>
              <a:t>Popis antimikrobika koji se mogu primjenjivati na akvatičnim vrstama koje se koriste za proizvodnju hrane</a:t>
            </a:r>
          </a:p>
        </p:txBody>
      </p:sp>
      <p:pic>
        <p:nvPicPr>
          <p:cNvPr id="16" name="Imagen 12">
            <a:extLst>
              <a:ext uri="{FF2B5EF4-FFF2-40B4-BE49-F238E27FC236}">
                <a16:creationId xmlns:a16="http://schemas.microsoft.com/office/drawing/2014/main" id="{59F32520-B60E-47FB-9FBD-A6926431821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475" r="5476"/>
          <a:stretch/>
        </p:blipFill>
        <p:spPr>
          <a:xfrm>
            <a:off x="5562600" y="3524044"/>
            <a:ext cx="6019799" cy="23756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TextBox 16"/>
          <p:cNvSpPr txBox="1"/>
          <p:nvPr/>
        </p:nvSpPr>
        <p:spPr>
          <a:xfrm>
            <a:off x="5643563" y="3562146"/>
            <a:ext cx="5897880" cy="207749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just">
              <a:tabLst>
                <a:tab pos="374650" algn="l"/>
              </a:tabLst>
            </a:pPr>
            <a:r>
              <a:rPr lang="hr-HR" sz="1400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„(a) rizici za okoliš ako se akvatične vrste koje se koriste za proizvodnju hrane liječe tim tvarima;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  <a:tabLst>
                <a:tab pos="285750" algn="l"/>
              </a:tabLst>
            </a:pPr>
            <a:r>
              <a:rPr lang="hr-HR" sz="1400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(b) utjecaj na zdravlje životinja i javno zdravlje ako se oboljele akvatične vrste koje se koriste za proizvodnju hrane ne mogu liječiti antimikrobikom s popisa u skladu s člankom 107. stavkom 6.;</a:t>
            </a:r>
          </a:p>
          <a:p>
            <a:pPr algn="just">
              <a:lnSpc>
                <a:spcPct val="110000"/>
              </a:lnSpc>
              <a:spcBef>
                <a:spcPts val="1700"/>
              </a:spcBef>
              <a:tabLst>
                <a:tab pos="285750" algn="l"/>
              </a:tabLst>
            </a:pPr>
            <a:r>
              <a:rPr lang="hr-HR" sz="1400" i="1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(c) dostupnost ili nedostatak drugih medicinskih proizvoda, načina liječenja ili mjera za sprečavanje ili liječenje oboljenja ili određenih indikacija u akvatičnih vrsta koje se koriste za proizvodnju hrane.“</a:t>
            </a:r>
          </a:p>
        </p:txBody>
      </p:sp>
    </p:spTree>
    <p:extLst>
      <p:ext uri="{BB962C8B-B14F-4D97-AF65-F5344CB8AC3E}">
        <p14:creationId xmlns:p14="http://schemas.microsoft.com/office/powerpoint/2010/main" val="470014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1959</Words>
  <Application>Microsoft Office PowerPoint</Application>
  <PresentationFormat>Custom</PresentationFormat>
  <Paragraphs>261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Calibri</vt:lpstr>
      <vt:lpstr>EC Square Sans Pro</vt:lpstr>
      <vt:lpstr>Montserrat</vt:lpstr>
      <vt:lpstr>PF Square Sans Pro</vt:lpstr>
      <vt:lpstr>Segoe UI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PLANTILLA_PPT</dc:title>
  <dc:creator>Monica Zabala Utrillas</dc:creator>
  <cp:lastModifiedBy>Andrea Castro Troya</cp:lastModifiedBy>
  <cp:revision>53</cp:revision>
  <dcterms:created xsi:type="dcterms:W3CDTF">2023-11-20T15:58:16Z</dcterms:created>
  <dcterms:modified xsi:type="dcterms:W3CDTF">2024-05-14T15:36:56Z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Adobe Illustrator 28.0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2023-11-20T00:00:00Z</vt:filetime>
  </property>
  <property fmtid="{D5CDD505-2E9C-101B-9397-08002B2CF9AE}" pid="6" name="Producer">
    <vt:lpwstr>Adobe PDF library 17.00</vt:lpwstr>
  </property>
  <property fmtid="{D5CDD505-2E9C-101B-9397-08002B2CF9AE}" pid="7" name="MSIP_Label_6bd9ddd1-4d20-43f6-abfa-fc3c07406f94_Enabled">
    <vt:lpwstr>true</vt:lpwstr>
  </property>
  <property fmtid="{D5CDD505-2E9C-101B-9397-08002B2CF9AE}" pid="8" name="MSIP_Label_6bd9ddd1-4d20-43f6-abfa-fc3c07406f94_SetDate">
    <vt:lpwstr>2024-04-25T09:54:48Z</vt:lpwstr>
  </property>
  <property fmtid="{D5CDD505-2E9C-101B-9397-08002B2CF9AE}" pid="9" name="MSIP_Label_6bd9ddd1-4d20-43f6-abfa-fc3c07406f94_Method">
    <vt:lpwstr>Standard</vt:lpwstr>
  </property>
  <property fmtid="{D5CDD505-2E9C-101B-9397-08002B2CF9AE}" pid="10" name="MSIP_Label_6bd9ddd1-4d20-43f6-abfa-fc3c07406f94_Name">
    <vt:lpwstr>Commission Use</vt:lpwstr>
  </property>
  <property fmtid="{D5CDD505-2E9C-101B-9397-08002B2CF9AE}" pid="11" name="MSIP_Label_6bd9ddd1-4d20-43f6-abfa-fc3c07406f94_SiteId">
    <vt:lpwstr>b24c8b06-522c-46fe-9080-70926f8dddb1</vt:lpwstr>
  </property>
  <property fmtid="{D5CDD505-2E9C-101B-9397-08002B2CF9AE}" pid="12" name="MSIP_Label_6bd9ddd1-4d20-43f6-abfa-fc3c07406f94_ActionId">
    <vt:lpwstr>6cf798a2-cc92-4994-932b-da5007d89735</vt:lpwstr>
  </property>
  <property fmtid="{D5CDD505-2E9C-101B-9397-08002B2CF9AE}" pid="13" name="MSIP_Label_6bd9ddd1-4d20-43f6-abfa-fc3c07406f94_ContentBits">
    <vt:lpwstr>0</vt:lpwstr>
  </property>
</Properties>
</file>