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445" r:id="rId19"/>
    <p:sldId id="269" r:id="rId20"/>
    <p:sldId id="2447" r:id="rId21"/>
    <p:sldId id="270" r:id="rId2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FDE99-E7D0-4D88-96BF-4123D87A0A15}" v="4" dt="2024-06-12T10:46:44.8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62" d="100"/>
          <a:sy n="62" d="100"/>
        </p:scale>
        <p:origin x="72"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ard ‎" userId="09a58b91f9e979a1" providerId="LiveId" clId="{340FDE99-E7D0-4D88-96BF-4123D87A0A15}"/>
    <pc:docChg chg="undo custSel modSld modMainMaster">
      <pc:chgData name="Shepard ‎" userId="09a58b91f9e979a1" providerId="LiveId" clId="{340FDE99-E7D0-4D88-96BF-4123D87A0A15}" dt="2024-06-12T11:01:11.104" v="59" actId="478"/>
      <pc:docMkLst>
        <pc:docMk/>
      </pc:docMkLst>
      <pc:sldChg chg="delSp mod">
        <pc:chgData name="Shepard ‎" userId="09a58b91f9e979a1" providerId="LiveId" clId="{340FDE99-E7D0-4D88-96BF-4123D87A0A15}" dt="2024-06-12T10:58:44.731" v="8" actId="478"/>
        <pc:sldMkLst>
          <pc:docMk/>
          <pc:sldMk cId="2499853343" sldId="261"/>
        </pc:sldMkLst>
        <pc:spChg chg="del">
          <ac:chgData name="Shepard ‎" userId="09a58b91f9e979a1" providerId="LiveId" clId="{340FDE99-E7D0-4D88-96BF-4123D87A0A15}" dt="2024-06-12T10:58:44.731" v="8" actId="478"/>
          <ac:spMkLst>
            <pc:docMk/>
            <pc:sldMk cId="2499853343" sldId="261"/>
            <ac:spMk id="4" creationId="{F48F8C9A-F6FE-E0A4-C24F-623FD2D7FCA4}"/>
          </ac:spMkLst>
        </pc:spChg>
      </pc:sldChg>
      <pc:sldChg chg="delSp mod">
        <pc:chgData name="Shepard ‎" userId="09a58b91f9e979a1" providerId="LiveId" clId="{340FDE99-E7D0-4D88-96BF-4123D87A0A15}" dt="2024-06-12T10:58:47.465" v="9" actId="478"/>
        <pc:sldMkLst>
          <pc:docMk/>
          <pc:sldMk cId="3971793997" sldId="262"/>
        </pc:sldMkLst>
        <pc:spChg chg="del">
          <ac:chgData name="Shepard ‎" userId="09a58b91f9e979a1" providerId="LiveId" clId="{340FDE99-E7D0-4D88-96BF-4123D87A0A15}" dt="2024-06-12T10:58:47.465" v="9" actId="478"/>
          <ac:spMkLst>
            <pc:docMk/>
            <pc:sldMk cId="3971793997" sldId="262"/>
            <ac:spMk id="4" creationId="{43524B44-466D-0F9C-8FC3-3E648741B0F3}"/>
          </ac:spMkLst>
        </pc:spChg>
      </pc:sldChg>
      <pc:sldChg chg="modSp mod">
        <pc:chgData name="Shepard ‎" userId="09a58b91f9e979a1" providerId="LiveId" clId="{340FDE99-E7D0-4D88-96BF-4123D87A0A15}" dt="2024-06-12T10:58:54.434" v="11" actId="20577"/>
        <pc:sldMkLst>
          <pc:docMk/>
          <pc:sldMk cId="1613776791" sldId="264"/>
        </pc:sldMkLst>
        <pc:spChg chg="mod">
          <ac:chgData name="Shepard ‎" userId="09a58b91f9e979a1" providerId="LiveId" clId="{340FDE99-E7D0-4D88-96BF-4123D87A0A15}" dt="2024-06-12T10:58:54.434" v="11" actId="20577"/>
          <ac:spMkLst>
            <pc:docMk/>
            <pc:sldMk cId="1613776791" sldId="264"/>
            <ac:spMk id="2" creationId="{8FF0C3B0-8099-791F-475C-767B65B12EB5}"/>
          </ac:spMkLst>
        </pc:spChg>
        <pc:spChg chg="mod">
          <ac:chgData name="Shepard ‎" userId="09a58b91f9e979a1" providerId="LiveId" clId="{340FDE99-E7D0-4D88-96BF-4123D87A0A15}" dt="2024-06-12T10:58:51.984" v="10" actId="1076"/>
          <ac:spMkLst>
            <pc:docMk/>
            <pc:sldMk cId="1613776791" sldId="264"/>
            <ac:spMk id="8" creationId="{E9FB8A17-D36B-F3DB-5323-56182A838105}"/>
          </ac:spMkLst>
        </pc:spChg>
      </pc:sldChg>
      <pc:sldChg chg="delSp mod">
        <pc:chgData name="Shepard ‎" userId="09a58b91f9e979a1" providerId="LiveId" clId="{340FDE99-E7D0-4D88-96BF-4123D87A0A15}" dt="2024-06-12T11:01:11.104" v="59" actId="478"/>
        <pc:sldMkLst>
          <pc:docMk/>
          <pc:sldMk cId="98415862" sldId="270"/>
        </pc:sldMkLst>
        <pc:spChg chg="del">
          <ac:chgData name="Shepard ‎" userId="09a58b91f9e979a1" providerId="LiveId" clId="{340FDE99-E7D0-4D88-96BF-4123D87A0A15}" dt="2024-06-12T11:01:11.104" v="59" actId="478"/>
          <ac:spMkLst>
            <pc:docMk/>
            <pc:sldMk cId="98415862" sldId="270"/>
            <ac:spMk id="3" creationId="{D395B915-83EE-EEFC-CB0E-434E9C212704}"/>
          </ac:spMkLst>
        </pc:spChg>
      </pc:sldChg>
      <pc:sldChg chg="modSp mod">
        <pc:chgData name="Shepard ‎" userId="09a58b91f9e979a1" providerId="LiveId" clId="{340FDE99-E7D0-4D88-96BF-4123D87A0A15}" dt="2024-06-12T11:01:06.975" v="58" actId="404"/>
        <pc:sldMkLst>
          <pc:docMk/>
          <pc:sldMk cId="2101256733" sldId="276"/>
        </pc:sldMkLst>
        <pc:spChg chg="mod">
          <ac:chgData name="Shepard ‎" userId="09a58b91f9e979a1" providerId="LiveId" clId="{340FDE99-E7D0-4D88-96BF-4123D87A0A15}" dt="2024-06-12T11:00:58.442" v="55" actId="20577"/>
          <ac:spMkLst>
            <pc:docMk/>
            <pc:sldMk cId="2101256733" sldId="276"/>
            <ac:spMk id="2" creationId="{C0D00EA2-ADF9-4541-BC2E-B213C063CD0E}"/>
          </ac:spMkLst>
        </pc:spChg>
        <pc:spChg chg="mod">
          <ac:chgData name="Shepard ‎" userId="09a58b91f9e979a1" providerId="LiveId" clId="{340FDE99-E7D0-4D88-96BF-4123D87A0A15}" dt="2024-06-12T11:01:06.975" v="58" actId="404"/>
          <ac:spMkLst>
            <pc:docMk/>
            <pc:sldMk cId="2101256733" sldId="276"/>
            <ac:spMk id="3" creationId="{1773ED4B-94AE-4043-B465-D839C22AE128}"/>
          </ac:spMkLst>
        </pc:spChg>
        <pc:spChg chg="mod">
          <ac:chgData name="Shepard ‎" userId="09a58b91f9e979a1" providerId="LiveId" clId="{340FDE99-E7D0-4D88-96BF-4123D87A0A15}" dt="2024-06-12T11:01:01.309" v="56" actId="404"/>
          <ac:spMkLst>
            <pc:docMk/>
            <pc:sldMk cId="2101256733" sldId="276"/>
            <ac:spMk id="9" creationId="{D3D5898F-F375-489E-901B-A22AC9EFCE86}"/>
          </ac:spMkLst>
        </pc:spChg>
        <pc:spChg chg="mod">
          <ac:chgData name="Shepard ‎" userId="09a58b91f9e979a1" providerId="LiveId" clId="{340FDE99-E7D0-4D88-96BF-4123D87A0A15}" dt="2024-06-12T11:01:04.577" v="57" actId="404"/>
          <ac:spMkLst>
            <pc:docMk/>
            <pc:sldMk cId="2101256733" sldId="276"/>
            <ac:spMk id="10" creationId="{E74ED37D-C482-486E-AF69-173FCDD414FE}"/>
          </ac:spMkLst>
        </pc:spChg>
      </pc:sldChg>
      <pc:sldChg chg="modSp mod">
        <pc:chgData name="Shepard ‎" userId="09a58b91f9e979a1" providerId="LiveId" clId="{340FDE99-E7D0-4D88-96BF-4123D87A0A15}" dt="2024-06-12T11:00:23.458" v="46" actId="1076"/>
        <pc:sldMkLst>
          <pc:docMk/>
          <pc:sldMk cId="470014596" sldId="284"/>
        </pc:sldMkLst>
        <pc:spChg chg="mod">
          <ac:chgData name="Shepard ‎" userId="09a58b91f9e979a1" providerId="LiveId" clId="{340FDE99-E7D0-4D88-96BF-4123D87A0A15}" dt="2024-06-12T11:00:23.458" v="46" actId="1076"/>
          <ac:spMkLst>
            <pc:docMk/>
            <pc:sldMk cId="470014596" sldId="284"/>
            <ac:spMk id="11" creationId="{424A30C1-DE06-42E0-A897-C1328FBE17E9}"/>
          </ac:spMkLst>
        </pc:spChg>
      </pc:sldChg>
      <pc:sldChg chg="modSp mod">
        <pc:chgData name="Shepard ‎" userId="09a58b91f9e979a1" providerId="LiveId" clId="{340FDE99-E7D0-4D88-96BF-4123D87A0A15}" dt="2024-06-12T11:00:54.382" v="54" actId="14100"/>
        <pc:sldMkLst>
          <pc:docMk/>
          <pc:sldMk cId="2806054308" sldId="286"/>
        </pc:sldMkLst>
        <pc:spChg chg="mod">
          <ac:chgData name="Shepard ‎" userId="09a58b91f9e979a1" providerId="LiveId" clId="{340FDE99-E7D0-4D88-96BF-4123D87A0A15}" dt="2024-06-12T11:00:54.382" v="54" actId="14100"/>
          <ac:spMkLst>
            <pc:docMk/>
            <pc:sldMk cId="2806054308" sldId="286"/>
            <ac:spMk id="4" creationId="{1C1F76AE-BB65-4126-9BB2-46C4F9E6FDE6}"/>
          </ac:spMkLst>
        </pc:spChg>
      </pc:sldChg>
      <pc:sldChg chg="modSp mod">
        <pc:chgData name="Shepard ‎" userId="09a58b91f9e979a1" providerId="LiveId" clId="{340FDE99-E7D0-4D88-96BF-4123D87A0A15}" dt="2024-06-12T10:59:49.992" v="31" actId="1076"/>
        <pc:sldMkLst>
          <pc:docMk/>
          <pc:sldMk cId="2485187562" sldId="287"/>
        </pc:sldMkLst>
        <pc:spChg chg="mod">
          <ac:chgData name="Shepard ‎" userId="09a58b91f9e979a1" providerId="LiveId" clId="{340FDE99-E7D0-4D88-96BF-4123D87A0A15}" dt="2024-06-12T10:59:49.992" v="31" actId="1076"/>
          <ac:spMkLst>
            <pc:docMk/>
            <pc:sldMk cId="2485187562" sldId="287"/>
            <ac:spMk id="2" creationId="{724BB1BD-B7B1-4E70-ABA2-FDDD49A09615}"/>
          </ac:spMkLst>
        </pc:spChg>
      </pc:sldChg>
      <pc:sldChg chg="modSp mod">
        <pc:chgData name="Shepard ‎" userId="09a58b91f9e979a1" providerId="LiveId" clId="{340FDE99-E7D0-4D88-96BF-4123D87A0A15}" dt="2024-06-12T10:59:42.873" v="29" actId="404"/>
        <pc:sldMkLst>
          <pc:docMk/>
          <pc:sldMk cId="2536004283" sldId="288"/>
        </pc:sldMkLst>
        <pc:spChg chg="mod">
          <ac:chgData name="Shepard ‎" userId="09a58b91f9e979a1" providerId="LiveId" clId="{340FDE99-E7D0-4D88-96BF-4123D87A0A15}" dt="2024-06-12T10:59:42.873" v="29" actId="404"/>
          <ac:spMkLst>
            <pc:docMk/>
            <pc:sldMk cId="2536004283" sldId="288"/>
            <ac:spMk id="3" creationId="{75652A2C-12D0-BBD4-DDD8-6F287B912BAF}"/>
          </ac:spMkLst>
        </pc:spChg>
        <pc:spChg chg="mod">
          <ac:chgData name="Shepard ‎" userId="09a58b91f9e979a1" providerId="LiveId" clId="{340FDE99-E7D0-4D88-96BF-4123D87A0A15}" dt="2024-06-12T10:59:42.873" v="29" actId="404"/>
          <ac:spMkLst>
            <pc:docMk/>
            <pc:sldMk cId="2536004283" sldId="288"/>
            <ac:spMk id="4" creationId="{7E751E4A-F928-4EA2-4D56-80CDB46925A9}"/>
          </ac:spMkLst>
        </pc:spChg>
        <pc:spChg chg="mod">
          <ac:chgData name="Shepard ‎" userId="09a58b91f9e979a1" providerId="LiveId" clId="{340FDE99-E7D0-4D88-96BF-4123D87A0A15}" dt="2024-06-12T10:59:34.593" v="26" actId="1076"/>
          <ac:spMkLst>
            <pc:docMk/>
            <pc:sldMk cId="2536004283" sldId="288"/>
            <ac:spMk id="12" creationId="{424A30C1-DE06-42E0-A897-C1328FBE17E9}"/>
          </ac:spMkLst>
        </pc:spChg>
        <pc:spChg chg="mod">
          <ac:chgData name="Shepard ‎" userId="09a58b91f9e979a1" providerId="LiveId" clId="{340FDE99-E7D0-4D88-96BF-4123D87A0A15}" dt="2024-06-12T10:59:39.017" v="27" actId="14100"/>
          <ac:spMkLst>
            <pc:docMk/>
            <pc:sldMk cId="2536004283" sldId="288"/>
            <ac:spMk id="24" creationId="{A8E2F320-47EB-4C37-B9E4-0F1154B7B1B0}"/>
          </ac:spMkLst>
        </pc:spChg>
      </pc:sldChg>
      <pc:sldChg chg="modSp mod">
        <pc:chgData name="Shepard ‎" userId="09a58b91f9e979a1" providerId="LiveId" clId="{340FDE99-E7D0-4D88-96BF-4123D87A0A15}" dt="2024-06-12T10:59:08.755" v="16" actId="20577"/>
        <pc:sldMkLst>
          <pc:docMk/>
          <pc:sldMk cId="3041574353" sldId="290"/>
        </pc:sldMkLst>
        <pc:spChg chg="mod">
          <ac:chgData name="Shepard ‎" userId="09a58b91f9e979a1" providerId="LiveId" clId="{340FDE99-E7D0-4D88-96BF-4123D87A0A15}" dt="2024-06-12T10:59:08.755" v="16" actId="20577"/>
          <ac:spMkLst>
            <pc:docMk/>
            <pc:sldMk cId="3041574353" sldId="290"/>
            <ac:spMk id="5" creationId="{E45175BB-76A9-4732-8523-9456A61B17F3}"/>
          </ac:spMkLst>
        </pc:spChg>
        <pc:spChg chg="mod">
          <ac:chgData name="Shepard ‎" userId="09a58b91f9e979a1" providerId="LiveId" clId="{340FDE99-E7D0-4D88-96BF-4123D87A0A15}" dt="2024-06-12T10:59:01.278" v="12" actId="404"/>
          <ac:spMkLst>
            <pc:docMk/>
            <pc:sldMk cId="3041574353" sldId="290"/>
            <ac:spMk id="10" creationId="{2A83FD62-CCDE-4B4D-90E8-1FDF83CF6F04}"/>
          </ac:spMkLst>
        </pc:spChg>
        <pc:spChg chg="mod">
          <ac:chgData name="Shepard ‎" userId="09a58b91f9e979a1" providerId="LiveId" clId="{340FDE99-E7D0-4D88-96BF-4123D87A0A15}" dt="2024-06-12T10:59:01.278" v="12" actId="404"/>
          <ac:spMkLst>
            <pc:docMk/>
            <pc:sldMk cId="3041574353" sldId="290"/>
            <ac:spMk id="12" creationId="{424A30C1-DE06-42E0-A897-C1328FBE17E9}"/>
          </ac:spMkLst>
        </pc:spChg>
        <pc:spChg chg="mod">
          <ac:chgData name="Shepard ‎" userId="09a58b91f9e979a1" providerId="LiveId" clId="{340FDE99-E7D0-4D88-96BF-4123D87A0A15}" dt="2024-06-12T10:59:01.278" v="12" actId="404"/>
          <ac:spMkLst>
            <pc:docMk/>
            <pc:sldMk cId="3041574353" sldId="290"/>
            <ac:spMk id="14" creationId="{020BD3D6-FEB2-46AC-A6E0-B11841A38AEA}"/>
          </ac:spMkLst>
        </pc:spChg>
      </pc:sldChg>
      <pc:sldChg chg="modSp mod">
        <pc:chgData name="Shepard ‎" userId="09a58b91f9e979a1" providerId="LiveId" clId="{340FDE99-E7D0-4D88-96BF-4123D87A0A15}" dt="2024-06-12T11:00:50.640" v="53" actId="14100"/>
        <pc:sldMkLst>
          <pc:docMk/>
          <pc:sldMk cId="944194152" sldId="2428"/>
        </pc:sldMkLst>
        <pc:spChg chg="mod">
          <ac:chgData name="Shepard ‎" userId="09a58b91f9e979a1" providerId="LiveId" clId="{340FDE99-E7D0-4D88-96BF-4123D87A0A15}" dt="2024-06-12T11:00:50.640" v="53" actId="14100"/>
          <ac:spMkLst>
            <pc:docMk/>
            <pc:sldMk cId="944194152" sldId="2428"/>
            <ac:spMk id="12" creationId="{FB890F7B-FD8B-4B2B-B7E0-AA6C2D64ACC7}"/>
          </ac:spMkLst>
        </pc:spChg>
      </pc:sldChg>
      <pc:sldChg chg="modSp mod">
        <pc:chgData name="Shepard ‎" userId="09a58b91f9e979a1" providerId="LiveId" clId="{340FDE99-E7D0-4D88-96BF-4123D87A0A15}" dt="2024-06-12T10:59:29.902" v="24" actId="404"/>
        <pc:sldMkLst>
          <pc:docMk/>
          <pc:sldMk cId="1932159135" sldId="2434"/>
        </pc:sldMkLst>
        <pc:spChg chg="mod">
          <ac:chgData name="Shepard ‎" userId="09a58b91f9e979a1" providerId="LiveId" clId="{340FDE99-E7D0-4D88-96BF-4123D87A0A15}" dt="2024-06-12T10:59:27.790" v="23" actId="14100"/>
          <ac:spMkLst>
            <pc:docMk/>
            <pc:sldMk cId="1932159135" sldId="2434"/>
            <ac:spMk id="2" creationId="{8AA6D533-5045-43BA-9B12-C06A15751DE9}"/>
          </ac:spMkLst>
        </pc:spChg>
        <pc:spChg chg="mod">
          <ac:chgData name="Shepard ‎" userId="09a58b91f9e979a1" providerId="LiveId" clId="{340FDE99-E7D0-4D88-96BF-4123D87A0A15}" dt="2024-06-12T10:59:14.733" v="18" actId="404"/>
          <ac:spMkLst>
            <pc:docMk/>
            <pc:sldMk cId="1932159135" sldId="2434"/>
            <ac:spMk id="10" creationId="{424A30C1-DE06-42E0-A897-C1328FBE17E9}"/>
          </ac:spMkLst>
        </pc:spChg>
        <pc:spChg chg="mod">
          <ac:chgData name="Shepard ‎" userId="09a58b91f9e979a1" providerId="LiveId" clId="{340FDE99-E7D0-4D88-96BF-4123D87A0A15}" dt="2024-06-12T10:59:17.761" v="19" actId="14100"/>
          <ac:spMkLst>
            <pc:docMk/>
            <pc:sldMk cId="1932159135" sldId="2434"/>
            <ac:spMk id="11" creationId="{3C063308-3175-470A-8674-23998002115A}"/>
          </ac:spMkLst>
        </pc:spChg>
        <pc:spChg chg="mod">
          <ac:chgData name="Shepard ‎" userId="09a58b91f9e979a1" providerId="LiveId" clId="{340FDE99-E7D0-4D88-96BF-4123D87A0A15}" dt="2024-06-12T10:59:29.902" v="24" actId="404"/>
          <ac:spMkLst>
            <pc:docMk/>
            <pc:sldMk cId="1932159135" sldId="2434"/>
            <ac:spMk id="16" creationId="{C79C4BED-479A-45B6-97C3-BC92A7F5A580}"/>
          </ac:spMkLst>
        </pc:spChg>
        <pc:spChg chg="mod">
          <ac:chgData name="Shepard ‎" userId="09a58b91f9e979a1" providerId="LiveId" clId="{340FDE99-E7D0-4D88-96BF-4123D87A0A15}" dt="2024-06-12T10:59:25.712" v="22" actId="1076"/>
          <ac:spMkLst>
            <pc:docMk/>
            <pc:sldMk cId="1932159135" sldId="2434"/>
            <ac:spMk id="19" creationId="{D1943CAF-5478-4463-AA84-1FFA92F30628}"/>
          </ac:spMkLst>
        </pc:spChg>
      </pc:sldChg>
      <pc:sldChg chg="modSp mod">
        <pc:chgData name="Shepard ‎" userId="09a58b91f9e979a1" providerId="LiveId" clId="{340FDE99-E7D0-4D88-96BF-4123D87A0A15}" dt="2024-06-12T11:00:16.985" v="42" actId="14100"/>
        <pc:sldMkLst>
          <pc:docMk/>
          <pc:sldMk cId="3198586728" sldId="2435"/>
        </pc:sldMkLst>
        <pc:spChg chg="mod">
          <ac:chgData name="Shepard ‎" userId="09a58b91f9e979a1" providerId="LiveId" clId="{340FDE99-E7D0-4D88-96BF-4123D87A0A15}" dt="2024-06-12T11:00:16.985" v="42" actId="14100"/>
          <ac:spMkLst>
            <pc:docMk/>
            <pc:sldMk cId="3198586728" sldId="2435"/>
            <ac:spMk id="3" creationId="{42B70115-2BFB-F5FC-79F5-1B11A4D8A906}"/>
          </ac:spMkLst>
        </pc:spChg>
        <pc:spChg chg="mod">
          <ac:chgData name="Shepard ‎" userId="09a58b91f9e979a1" providerId="LiveId" clId="{340FDE99-E7D0-4D88-96BF-4123D87A0A15}" dt="2024-06-12T11:00:09.237" v="41" actId="14100"/>
          <ac:spMkLst>
            <pc:docMk/>
            <pc:sldMk cId="3198586728" sldId="2435"/>
            <ac:spMk id="4" creationId="{A2E71663-223B-4A0D-D852-163E95478DF5}"/>
          </ac:spMkLst>
        </pc:spChg>
        <pc:spChg chg="mod">
          <ac:chgData name="Shepard ‎" userId="09a58b91f9e979a1" providerId="LiveId" clId="{340FDE99-E7D0-4D88-96BF-4123D87A0A15}" dt="2024-06-12T10:59:57.899" v="34" actId="404"/>
          <ac:spMkLst>
            <pc:docMk/>
            <pc:sldMk cId="3198586728" sldId="2435"/>
            <ac:spMk id="9" creationId="{00294580-17A1-419A-A04F-FE29F0C4FFC0}"/>
          </ac:spMkLst>
        </pc:spChg>
        <pc:spChg chg="mod">
          <ac:chgData name="Shepard ‎" userId="09a58b91f9e979a1" providerId="LiveId" clId="{340FDE99-E7D0-4D88-96BF-4123D87A0A15}" dt="2024-06-12T10:59:53.779" v="32" actId="14100"/>
          <ac:spMkLst>
            <pc:docMk/>
            <pc:sldMk cId="3198586728" sldId="2435"/>
            <ac:spMk id="13" creationId="{424A30C1-DE06-42E0-A897-C1328FBE17E9}"/>
          </ac:spMkLst>
        </pc:spChg>
      </pc:sldChg>
      <pc:sldChg chg="modSp mod">
        <pc:chgData name="Shepard ‎" userId="09a58b91f9e979a1" providerId="LiveId" clId="{340FDE99-E7D0-4D88-96BF-4123D87A0A15}" dt="2024-06-12T11:00:34.409" v="49" actId="404"/>
        <pc:sldMkLst>
          <pc:docMk/>
          <pc:sldMk cId="703515131" sldId="2441"/>
        </pc:sldMkLst>
        <pc:spChg chg="mod">
          <ac:chgData name="Shepard ‎" userId="09a58b91f9e979a1" providerId="LiveId" clId="{340FDE99-E7D0-4D88-96BF-4123D87A0A15}" dt="2024-06-12T11:00:34.409" v="49" actId="404"/>
          <ac:spMkLst>
            <pc:docMk/>
            <pc:sldMk cId="703515131" sldId="2441"/>
            <ac:spMk id="3" creationId="{49F1055A-BA09-8515-B87A-77FC82F3B10F}"/>
          </ac:spMkLst>
        </pc:spChg>
        <pc:spChg chg="mod">
          <ac:chgData name="Shepard ‎" userId="09a58b91f9e979a1" providerId="LiveId" clId="{340FDE99-E7D0-4D88-96BF-4123D87A0A15}" dt="2024-06-12T11:00:30.539" v="47" actId="14100"/>
          <ac:spMkLst>
            <pc:docMk/>
            <pc:sldMk cId="703515131" sldId="2441"/>
            <ac:spMk id="5" creationId="{3D52D104-0731-BF71-5B72-2AF7C7442FC6}"/>
          </ac:spMkLst>
        </pc:spChg>
      </pc:sldChg>
      <pc:sldMasterChg chg="modSldLayout">
        <pc:chgData name="Shepard ‎" userId="09a58b91f9e979a1" providerId="LiveId" clId="{340FDE99-E7D0-4D88-96BF-4123D87A0A15}" dt="2024-06-12T10:46:44.832" v="7"/>
        <pc:sldMasterMkLst>
          <pc:docMk/>
          <pc:sldMasterMk cId="0" sldId="2147483648"/>
        </pc:sldMasterMkLst>
        <pc:sldLayoutChg chg="addSp delSp modSp mod">
          <pc:chgData name="Shepard ‎" userId="09a58b91f9e979a1" providerId="LiveId" clId="{340FDE99-E7D0-4D88-96BF-4123D87A0A15}" dt="2024-06-12T10:46:35.528" v="3"/>
          <pc:sldLayoutMkLst>
            <pc:docMk/>
            <pc:sldMasterMk cId="0" sldId="2147483648"/>
            <pc:sldLayoutMk cId="0" sldId="2147483662"/>
          </pc:sldLayoutMkLst>
          <pc:picChg chg="add mod">
            <ac:chgData name="Shepard ‎" userId="09a58b91f9e979a1" providerId="LiveId" clId="{340FDE99-E7D0-4D88-96BF-4123D87A0A15}" dt="2024-06-12T10:46:35.528" v="3"/>
            <ac:picMkLst>
              <pc:docMk/>
              <pc:sldMasterMk cId="0" sldId="2147483648"/>
              <pc:sldLayoutMk cId="0" sldId="2147483662"/>
              <ac:picMk id="2" creationId="{C2721361-B825-2867-7F4E-627F67CDE0E1}"/>
            </ac:picMkLst>
          </pc:picChg>
          <pc:picChg chg="del">
            <ac:chgData name="Shepard ‎" userId="09a58b91f9e979a1" providerId="LiveId" clId="{340FDE99-E7D0-4D88-96BF-4123D87A0A15}" dt="2024-06-12T10:46:35.360" v="2" actId="478"/>
            <ac:picMkLst>
              <pc:docMk/>
              <pc:sldMasterMk cId="0" sldId="2147483648"/>
              <pc:sldLayoutMk cId="0" sldId="2147483662"/>
              <ac:picMk id="51" creationId="{1007B104-92BA-4BA5-A656-DA433D20A54C}"/>
            </ac:picMkLst>
          </pc:picChg>
        </pc:sldLayoutChg>
        <pc:sldLayoutChg chg="addSp delSp modSp mod">
          <pc:chgData name="Shepard ‎" userId="09a58b91f9e979a1" providerId="LiveId" clId="{340FDE99-E7D0-4D88-96BF-4123D87A0A15}" dt="2024-06-12T10:46:44.832" v="7"/>
          <pc:sldLayoutMkLst>
            <pc:docMk/>
            <pc:sldMasterMk cId="0" sldId="2147483648"/>
            <pc:sldLayoutMk cId="1616781686" sldId="2147483670"/>
          </pc:sldLayoutMkLst>
          <pc:picChg chg="add mod">
            <ac:chgData name="Shepard ‎" userId="09a58b91f9e979a1" providerId="LiveId" clId="{340FDE99-E7D0-4D88-96BF-4123D87A0A15}" dt="2024-06-12T10:46:44.832" v="7"/>
            <ac:picMkLst>
              <pc:docMk/>
              <pc:sldMasterMk cId="0" sldId="2147483648"/>
              <pc:sldLayoutMk cId="1616781686" sldId="2147483670"/>
              <ac:picMk id="2" creationId="{A88CA8EB-EBC3-32CF-4AB1-B35262C8B6A4}"/>
            </ac:picMkLst>
          </pc:picChg>
          <pc:picChg chg="del">
            <ac:chgData name="Shepard ‎" userId="09a58b91f9e979a1" providerId="LiveId" clId="{340FDE99-E7D0-4D88-96BF-4123D87A0A15}" dt="2024-06-12T10:46:44.649" v="6" actId="478"/>
            <ac:picMkLst>
              <pc:docMk/>
              <pc:sldMasterMk cId="0" sldId="2147483648"/>
              <pc:sldLayoutMk cId="1616781686" sldId="2147483670"/>
              <ac:picMk id="37" creationId="{C53E509D-9C05-4F64-B596-3792F76B9CA7}"/>
            </ac:picMkLst>
          </pc:picChg>
        </pc:sldLayoutChg>
        <pc:sldLayoutChg chg="addSp delSp modSp mod">
          <pc:chgData name="Shepard ‎" userId="09a58b91f9e979a1" providerId="LiveId" clId="{340FDE99-E7D0-4D88-96BF-4123D87A0A15}" dt="2024-06-12T10:46:28.984" v="1"/>
          <pc:sldLayoutMkLst>
            <pc:docMk/>
            <pc:sldMasterMk cId="0" sldId="2147483648"/>
            <pc:sldLayoutMk cId="2338063851" sldId="2147483671"/>
          </pc:sldLayoutMkLst>
          <pc:picChg chg="add mod">
            <ac:chgData name="Shepard ‎" userId="09a58b91f9e979a1" providerId="LiveId" clId="{340FDE99-E7D0-4D88-96BF-4123D87A0A15}" dt="2024-06-12T10:46:28.984" v="1"/>
            <ac:picMkLst>
              <pc:docMk/>
              <pc:sldMasterMk cId="0" sldId="2147483648"/>
              <pc:sldLayoutMk cId="2338063851" sldId="2147483671"/>
              <ac:picMk id="2" creationId="{65EF2BF9-0B17-AD62-63DA-E97DB84DBEF9}"/>
            </ac:picMkLst>
          </pc:picChg>
          <pc:picChg chg="del">
            <ac:chgData name="Shepard ‎" userId="09a58b91f9e979a1" providerId="LiveId" clId="{340FDE99-E7D0-4D88-96BF-4123D87A0A15}" dt="2024-06-12T10:46:28.754" v="0" actId="478"/>
            <ac:picMkLst>
              <pc:docMk/>
              <pc:sldMasterMk cId="0" sldId="2147483648"/>
              <pc:sldLayoutMk cId="2338063851" sldId="2147483671"/>
              <ac:picMk id="34" creationId="{582D17B3-5A6C-42CA-853B-4103A0708918}"/>
            </ac:picMkLst>
          </pc:picChg>
        </pc:sldLayoutChg>
        <pc:sldLayoutChg chg="addSp delSp modSp mod">
          <pc:chgData name="Shepard ‎" userId="09a58b91f9e979a1" providerId="LiveId" clId="{340FDE99-E7D0-4D88-96BF-4123D87A0A15}" dt="2024-06-12T10:46:37.263" v="5"/>
          <pc:sldLayoutMkLst>
            <pc:docMk/>
            <pc:sldMasterMk cId="0" sldId="2147483648"/>
            <pc:sldLayoutMk cId="417991825" sldId="2147483672"/>
          </pc:sldLayoutMkLst>
          <pc:picChg chg="add mod">
            <ac:chgData name="Shepard ‎" userId="09a58b91f9e979a1" providerId="LiveId" clId="{340FDE99-E7D0-4D88-96BF-4123D87A0A15}" dt="2024-06-12T10:46:37.263" v="5"/>
            <ac:picMkLst>
              <pc:docMk/>
              <pc:sldMasterMk cId="0" sldId="2147483648"/>
              <pc:sldLayoutMk cId="417991825" sldId="2147483672"/>
              <ac:picMk id="2" creationId="{E283FB7A-5E1A-13B9-CE51-656B25FD5216}"/>
            </ac:picMkLst>
          </pc:picChg>
          <pc:picChg chg="del">
            <ac:chgData name="Shepard ‎" userId="09a58b91f9e979a1" providerId="LiveId" clId="{340FDE99-E7D0-4D88-96BF-4123D87A0A15}" dt="2024-06-12T10:46:37.097" v="4" actId="478"/>
            <ac:picMkLst>
              <pc:docMk/>
              <pc:sldMasterMk cId="0" sldId="2147483648"/>
              <pc:sldLayoutMk cId="417991825" sldId="2147483672"/>
              <ac:picMk id="37" creationId="{5505FB79-408A-43F3-9FF6-95F9DFF4396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01/07/2024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794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6295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CY"/>
              <a:t>ΕΑΝ ΔΕΝ ΑΠΟΜΕΝΕΙ ΑΡΚΕΤΟΣ ΧΡΟΝΟΣ ΜΠΟΡΕΙ ΝΑ ΓΙΝΕΙ ΑΠΟΚΡΥΨΗ ΑΥΤΗΣ ΤΗΣ ΔΙΑΦΑΝΕΙΑΣ</a:t>
            </a:r>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CY"/>
              <a:t>ΕΑΝ ΔΕΝ ΑΠΟΜΕΝΕΙ ΑΡΚΕΤΟΣ ΧΡΟΝΟΣ ΜΠΟΡΕΙ ΝΑ ΓΙΝΕΙ ΑΠΟΚΡΥΨΗ ΑΥΤΗΣ ΤΗΣ ΔΙΑΦΑΝΕΙΑΣ</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CY"/>
              <a:t>ΕΑΝ ΔΕΝ ΑΠΟΜΕΝΕΙ ΑΡΚΕΤΟΣ ΧΡΟΝΟΣ ΜΠΟΡΕΙ ΝΑ ΓΙΝΕΙ ΑΠΟΚΡΥΨΗ ΑΥΤΗΣ ΤΗΣ ΔΙΑΦΑΝΕΙΑΣ</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6.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5.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2" name="Imagen 33">
            <a:extLst>
              <a:ext uri="{FF2B5EF4-FFF2-40B4-BE49-F238E27FC236}">
                <a16:creationId xmlns:a16="http://schemas.microsoft.com/office/drawing/2014/main" id="{65EF2BF9-0B17-AD62-63DA-E97DB84DBEF9}"/>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991600" y="5707172"/>
            <a:ext cx="3022600" cy="571665"/>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2" name="Imagen 33">
            <a:extLst>
              <a:ext uri="{FF2B5EF4-FFF2-40B4-BE49-F238E27FC236}">
                <a16:creationId xmlns:a16="http://schemas.microsoft.com/office/drawing/2014/main" id="{A88CA8EB-EBC3-32CF-4AB1-B35262C8B6A4}"/>
              </a:ext>
            </a:extLst>
          </p:cNvPr>
          <p:cNvPicPr/>
          <p:nvPr userDrawn="1"/>
        </p:nvPicPr>
        <p:blipFill>
          <a:blip r:embed="rId16" cstate="email">
            <a:extLst>
              <a:ext uri="{28A0092B-C50C-407E-A947-70E740481C1C}">
                <a14:useLocalDpi xmlns:a14="http://schemas.microsoft.com/office/drawing/2010/main" val="0"/>
              </a:ext>
            </a:extLst>
          </a:blip>
          <a:srcRect/>
          <a:stretch/>
        </p:blipFill>
        <p:spPr bwMode="auto">
          <a:xfrm>
            <a:off x="8991600" y="5707172"/>
            <a:ext cx="3022600" cy="571665"/>
          </a:xfrm>
          <a:prstGeom prst="rect">
            <a:avLst/>
          </a:prstGeom>
          <a:noFill/>
          <a:ln>
            <a:noFill/>
          </a:ln>
        </p:spPr>
      </p:pic>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pic>
        <p:nvPicPr>
          <p:cNvPr id="2" name="Imagen 50">
            <a:extLst>
              <a:ext uri="{FF2B5EF4-FFF2-40B4-BE49-F238E27FC236}">
                <a16:creationId xmlns:a16="http://schemas.microsoft.com/office/drawing/2014/main" id="{C2721361-B825-2867-7F4E-627F67CDE0E1}"/>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9829801" y="6219582"/>
            <a:ext cx="2338705" cy="4423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2" name="Imagen 50">
            <a:extLst>
              <a:ext uri="{FF2B5EF4-FFF2-40B4-BE49-F238E27FC236}">
                <a16:creationId xmlns:a16="http://schemas.microsoft.com/office/drawing/2014/main" id="{E283FB7A-5E1A-13B9-CE51-656B25FD5216}"/>
              </a:ext>
            </a:extLst>
          </p:cNvPr>
          <p:cNvPicPr/>
          <p:nvPr userDrawn="1"/>
        </p:nvPicPr>
        <p:blipFill>
          <a:blip r:embed="rId12" cstate="email">
            <a:extLst>
              <a:ext uri="{28A0092B-C50C-407E-A947-70E740481C1C}">
                <a14:useLocalDpi xmlns:a14="http://schemas.microsoft.com/office/drawing/2010/main" val="0"/>
              </a:ext>
            </a:extLst>
          </a:blip>
          <a:srcRect/>
          <a:stretch/>
        </p:blipFill>
        <p:spPr bwMode="auto">
          <a:xfrm>
            <a:off x="9829801" y="6219582"/>
            <a:ext cx="2338705" cy="442320"/>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l-CY"/>
              <a:t>ΚΥΠΡΟΣ</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l-CY"/>
              <a:t>6 ΚΑΙ 7 ΙΟΥΛΙΟΥ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el-CY" dirty="0">
                <a:solidFill>
                  <a:srgbClr val="003399"/>
                </a:solidFill>
                <a:latin typeface="EC Square Sans Pro" panose="020B0506040000020004" pitchFamily="34" charset="0"/>
                <a:ea typeface="+mn-ea"/>
                <a:cs typeface="Arial" panose="020B0604020202020204" pitchFamily="34" charset="0"/>
              </a:rPr>
              <a:t>Το 2006 και το 2013, η Επιτροπή δημοσίευσε έναν κατάλογο ουσιών απαραίτητων για τη θεραπεία ιπποειδών ((ΕΚ) CR 1950/2006 &amp; R 122/2013 )</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l-CY" dirty="0">
                <a:solidFill>
                  <a:srgbClr val="003399"/>
                </a:solidFill>
                <a:latin typeface="EC Square Sans Pro" panose="020B0506040000020004" pitchFamily="34" charset="0"/>
                <a:ea typeface="+mn-ea"/>
                <a:cs typeface="Arial" panose="020B0604020202020204" pitchFamily="34" charset="0"/>
              </a:rPr>
              <a:t>Η Επιτροπή πλέον ενημερώνει τον </a:t>
            </a:r>
            <a:r>
              <a:rPr lang="el-CY" b="1" dirty="0">
                <a:solidFill>
                  <a:srgbClr val="003399"/>
                </a:solidFill>
                <a:latin typeface="EC Square Sans Pro" panose="020B0506040000020004" pitchFamily="34" charset="0"/>
                <a:ea typeface="+mn-ea"/>
                <a:cs typeface="Arial" panose="020B0604020202020204" pitchFamily="34" charset="0"/>
              </a:rPr>
              <a:t>κατάλογο ουσιών που είναι απαραίτητες για τη θεραπεία ιπποειδών</a:t>
            </a:r>
            <a:r>
              <a:rPr lang="el-CY" dirty="0">
                <a:solidFill>
                  <a:srgbClr val="003399"/>
                </a:solidFill>
                <a:latin typeface="EC Square Sans Pro" panose="020B0506040000020004" pitchFamily="34" charset="0"/>
                <a:ea typeface="+mn-ea"/>
                <a:cs typeface="Arial" panose="020B0604020202020204" pitchFamily="34" charset="0"/>
              </a:rPr>
              <a:t> ή οι οποίες έχουν πρόσθετο κλινικό όφελος συγκριτικά με άλλες επιλογές θεραπευτικής αγωγής που είναι διαθέσιμες για τα ιπποειδή, για τα οποία ο χρόνος αναμονής θα είναι έξι μήνες. </a:t>
            </a: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CY">
                <a:latin typeface="EC Square Sans Pro" panose="020B0506040000020004" pitchFamily="34" charset="0"/>
              </a:rPr>
              <a:t>Επερχόμενες Πράξεις</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el-CY" sz="3600" b="1" dirty="0">
                <a:solidFill>
                  <a:schemeClr val="bg1"/>
                </a:solidFill>
                <a:latin typeface="EC Square Sans Pro" panose="020B0506040000020004" pitchFamily="34" charset="0"/>
              </a:rPr>
              <a:t>Κατάλογος αντιμικροβιακών για συγκεκριμένα είδη (ιπποειδή)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el-CY">
                <a:solidFill>
                  <a:srgbClr val="003399"/>
                </a:solidFill>
                <a:latin typeface="EC Square Sans Pro" panose="020B0506040000020004" pitchFamily="34" charset="0"/>
                <a:ea typeface="+mn-ea"/>
                <a:cs typeface="Arial" panose="020B0604020202020204" pitchFamily="34" charset="0"/>
              </a:rPr>
              <a:t>Στις 9 Φεβρουαρίου 2023, ο Ευρωπαϊκός Οργανισμός Φαρμάκων έλαβε από την Ευρωπαϊκή Επιτροπή ένα αίτημα να παρέχει επιστημονική συμβουλή για την κατάρτιση αυτού του καταλόγου ουσιών και στην παρούσα φάση προετοιμάζει την απάντησή του.</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1400" b="1" i="0" u="none" strike="noStrike" cap="none" normalizeH="0" baseline="0" noProof="0" dirty="0">
                <a:ln>
                  <a:noFill/>
                </a:ln>
                <a:effectLst/>
                <a:uLnTx/>
                <a:uFillTx/>
                <a:latin typeface="Calibri"/>
                <a:ea typeface="+mn-ea"/>
                <a:cs typeface="+mn-cs"/>
              </a:rPr>
              <a:t>Μην ξεχνάτε να αναφέρετε τα ανεπιθύμητα συμβάντα, συμπεριλαμβανομένης της </a:t>
            </a:r>
            <a:r>
              <a:rPr kumimoji="0" lang="el-CY" sz="1400" b="1" i="0" u="none" strike="noStrike" cap="none" normalizeH="0" baseline="0" noProof="0" dirty="0">
                <a:ln>
                  <a:noFill/>
                </a:ln>
                <a:solidFill>
                  <a:srgbClr val="000000"/>
                </a:solidFill>
                <a:effectLst/>
                <a:uLnTx/>
                <a:uFillTx/>
                <a:latin typeface="Calibri"/>
                <a:ea typeface="+mn-ea"/>
                <a:cs typeface="+mn-cs"/>
              </a:rPr>
              <a:t> </a:t>
            </a:r>
            <a:r>
              <a:rPr kumimoji="0" lang="el-CY" sz="1400" b="1" i="0" u="none" strike="noStrike" cap="none" normalizeH="0" baseline="0" noProof="0" dirty="0">
                <a:ln>
                  <a:noFill/>
                </a:ln>
                <a:solidFill>
                  <a:srgbClr val="FFFF00"/>
                </a:solidFill>
                <a:effectLst/>
                <a:uLnTx/>
                <a:uFillTx/>
                <a:latin typeface="Calibri"/>
                <a:ea typeface="+mn-ea"/>
                <a:cs typeface="+mn-cs"/>
              </a:rPr>
              <a:t>έλλειψης αποτελεσματικότητας! </a:t>
            </a: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l-CY" sz="2800" b="1">
                <a:latin typeface="EC Square Sans Pro" panose="020B0506040000020004" pitchFamily="34" charset="0"/>
              </a:rPr>
              <a:t>Αναφορά ανεπιθύμητων συμβάντων (φαρμακοεπαγρύπνηση)</a:t>
            </a:r>
          </a:p>
          <a:p>
            <a:endParaRPr lang="es-ES" sz="2800" b="1" dirty="0">
              <a:latin typeface="EC Square Sans Pro" panose="020B0506040000020004" pitchFamily="34" charset="0"/>
            </a:endParaRPr>
          </a:p>
        </p:txBody>
      </p:sp>
      <p:sp>
        <p:nvSpPr>
          <p:cNvPr id="5" name="TextBox 4">
            <a:extLst>
              <a:ext uri="{FF2B5EF4-FFF2-40B4-BE49-F238E27FC236}">
                <a16:creationId xmlns:a16="http://schemas.microsoft.com/office/drawing/2014/main" id="{3D52D104-0731-BF71-5B72-2AF7C7442FC6}"/>
              </a:ext>
            </a:extLst>
          </p:cNvPr>
          <p:cNvSpPr txBox="1"/>
          <p:nvPr/>
        </p:nvSpPr>
        <p:spPr>
          <a:xfrm>
            <a:off x="990600" y="1377950"/>
            <a:ext cx="6705600" cy="476731"/>
          </a:xfrm>
          <a:prstGeom prst="rect">
            <a:avLst/>
          </a:prstGeom>
          <a:solidFill>
            <a:schemeClr val="bg1"/>
          </a:solidFill>
        </p:spPr>
        <p:txBody>
          <a:bodyPr wrap="square" lIns="36000" tIns="36000" rIns="36000" bIns="36000" rtlCol="0">
            <a:noAutofit/>
          </a:bodyPr>
          <a:lstStyle/>
          <a:p>
            <a:r>
              <a:rPr lang="el-CY" dirty="0">
                <a:solidFill>
                  <a:srgbClr val="003399"/>
                </a:solidFill>
                <a:latin typeface="Verdana" panose="020B0604030504040204" pitchFamily="34" charset="0"/>
                <a:ea typeface="Verdana" panose="020B0604030504040204" pitchFamily="34" charset="0"/>
              </a:rPr>
              <a:t>Φαρμακοεπαγρύπνηση και Διαχείριση Σημάτων</a:t>
            </a:r>
          </a:p>
        </p:txBody>
      </p:sp>
      <p:sp>
        <p:nvSpPr>
          <p:cNvPr id="6" name="TextBox 5">
            <a:extLst>
              <a:ext uri="{FF2B5EF4-FFF2-40B4-BE49-F238E27FC236}">
                <a16:creationId xmlns:a16="http://schemas.microsoft.com/office/drawing/2014/main" id="{13BC4F5A-26C7-609C-0633-EBA98B36B72C}"/>
              </a:ext>
            </a:extLst>
          </p:cNvPr>
          <p:cNvSpPr txBox="1"/>
          <p:nvPr/>
        </p:nvSpPr>
        <p:spPr>
          <a:xfrm>
            <a:off x="1003610" y="1854681"/>
            <a:ext cx="5181600" cy="285269"/>
          </a:xfrm>
          <a:prstGeom prst="rect">
            <a:avLst/>
          </a:prstGeom>
          <a:solidFill>
            <a:schemeClr val="bg1"/>
          </a:solidFill>
        </p:spPr>
        <p:txBody>
          <a:bodyPr wrap="square" lIns="36000" tIns="36000" rIns="36000" bIns="36000" rtlCol="0">
            <a:noAutofit/>
          </a:bodyPr>
          <a:lstStyle/>
          <a:p>
            <a:r>
              <a:rPr lang="el-CY" sz="1500" b="1">
                <a:solidFill>
                  <a:srgbClr val="003399"/>
                </a:solidFill>
                <a:latin typeface="Verdana" panose="020B0604030504040204" pitchFamily="34" charset="0"/>
                <a:ea typeface="Verdana" panose="020B0604030504040204" pitchFamily="34" charset="0"/>
              </a:rPr>
              <a:t>Ανεπιθύμητα συμβάντα</a:t>
            </a:r>
          </a:p>
        </p:txBody>
      </p:sp>
      <p:sp>
        <p:nvSpPr>
          <p:cNvPr id="7" name="TextBox 6">
            <a:extLst>
              <a:ext uri="{FF2B5EF4-FFF2-40B4-BE49-F238E27FC236}">
                <a16:creationId xmlns:a16="http://schemas.microsoft.com/office/drawing/2014/main" id="{02D8DD82-521F-B6AD-6D16-1E3B8EA0F5EE}"/>
              </a:ext>
            </a:extLst>
          </p:cNvPr>
          <p:cNvSpPr txBox="1"/>
          <p:nvPr/>
        </p:nvSpPr>
        <p:spPr>
          <a:xfrm>
            <a:off x="1003610" y="2228107"/>
            <a:ext cx="9199756" cy="476731"/>
          </a:xfrm>
          <a:prstGeom prst="rect">
            <a:avLst/>
          </a:prstGeom>
          <a:solidFill>
            <a:schemeClr val="bg1"/>
          </a:solidFill>
        </p:spPr>
        <p:txBody>
          <a:bodyPr wrap="square" lIns="36000" tIns="36000" rIns="36000" bIns="36000" rtlCol="0">
            <a:noAutofit/>
          </a:bodyPr>
          <a:lstStyle/>
          <a:p>
            <a:pPr marL="268288" indent="-268288">
              <a:buFont typeface="Arial" panose="020B0604020202020204" pitchFamily="34" charset="0"/>
              <a:buChar char="•"/>
            </a:pPr>
            <a:r>
              <a:rPr lang="el-CY" sz="1200" b="1" dirty="0">
                <a:solidFill>
                  <a:schemeClr val="tx1"/>
                </a:solidFill>
                <a:latin typeface="Verdana" panose="020B0604030504040204" pitchFamily="34" charset="0"/>
                <a:ea typeface="Verdana" panose="020B0604030504040204" pitchFamily="34" charset="0"/>
              </a:rPr>
              <a:t>Ανεπιθύμητα συμβάντα: </a:t>
            </a:r>
            <a:r>
              <a:rPr lang="el-CY" sz="1200" dirty="0">
                <a:solidFill>
                  <a:schemeClr val="tx1"/>
                </a:solidFill>
                <a:latin typeface="Verdana" panose="020B0604030504040204" pitchFamily="34" charset="0"/>
                <a:ea typeface="Verdana" panose="020B0604030504040204" pitchFamily="34" charset="0"/>
              </a:rPr>
              <a:t>οποιαδήποτε αρνητική ή άνευ προθέσεως αντίδραση οποιουδήποτε ζώου σε ένα φάρμακο, </a:t>
            </a:r>
            <a:r>
              <a:rPr lang="el-CY" sz="1200" b="1" i="1" dirty="0">
                <a:solidFill>
                  <a:schemeClr val="tx1"/>
                </a:solidFill>
                <a:latin typeface="Verdana" panose="020B0604030504040204" pitchFamily="34" charset="0"/>
                <a:ea typeface="Verdana" panose="020B0604030504040204" pitchFamily="34" charset="0"/>
              </a:rPr>
              <a:t>συμπεριλαμβανομένης</a:t>
            </a:r>
            <a:r>
              <a:rPr lang="el-CY" sz="1200" dirty="0">
                <a:solidFill>
                  <a:schemeClr val="tx1"/>
                </a:solidFill>
                <a:latin typeface="Verdana" panose="020B0604030504040204" pitchFamily="34" charset="0"/>
                <a:ea typeface="Verdana" panose="020B0604030504040204" pitchFamily="34" charset="0"/>
              </a:rPr>
              <a:t> της έλλειψης αποτελεσματικότητας</a:t>
            </a:r>
          </a:p>
        </p:txBody>
      </p:sp>
      <p:sp>
        <p:nvSpPr>
          <p:cNvPr id="8" name="TextBox 7">
            <a:extLst>
              <a:ext uri="{FF2B5EF4-FFF2-40B4-BE49-F238E27FC236}">
                <a16:creationId xmlns:a16="http://schemas.microsoft.com/office/drawing/2014/main" id="{5397DCF0-F55C-BA84-290C-27CCDFD62BCA}"/>
              </a:ext>
            </a:extLst>
          </p:cNvPr>
          <p:cNvSpPr txBox="1"/>
          <p:nvPr/>
        </p:nvSpPr>
        <p:spPr>
          <a:xfrm>
            <a:off x="1684020" y="2759315"/>
            <a:ext cx="4107180" cy="371235"/>
          </a:xfrm>
          <a:prstGeom prst="rect">
            <a:avLst/>
          </a:prstGeom>
          <a:solidFill>
            <a:srgbClr val="2970FF"/>
          </a:solidFill>
        </p:spPr>
        <p:txBody>
          <a:bodyPr wrap="square" lIns="36000" tIns="36000" rIns="36000" bIns="36000" rtlCol="0" anchor="ctr" anchorCtr="0">
            <a:noAutofit/>
          </a:bodyPr>
          <a:lstStyle/>
          <a:p>
            <a:r>
              <a:rPr lang="el-CY" sz="1150" b="1" dirty="0">
                <a:solidFill>
                  <a:schemeClr val="bg1"/>
                </a:solidFill>
                <a:latin typeface="+mj-lt"/>
                <a:ea typeface="Verdana" panose="020B0604030504040204" pitchFamily="34" charset="0"/>
              </a:rPr>
              <a:t>οποιαδήποτε αρνητική και άνευ προθέσεως αντίδραση ενός ζώου σε φάρμακο για χρήση στον άνθρωπο</a:t>
            </a:r>
          </a:p>
        </p:txBody>
      </p:sp>
      <p:sp>
        <p:nvSpPr>
          <p:cNvPr id="9" name="TextBox 8">
            <a:extLst>
              <a:ext uri="{FF2B5EF4-FFF2-40B4-BE49-F238E27FC236}">
                <a16:creationId xmlns:a16="http://schemas.microsoft.com/office/drawing/2014/main" id="{58228779-0C03-3463-66E2-F0A0B02D35CD}"/>
              </a:ext>
            </a:extLst>
          </p:cNvPr>
          <p:cNvSpPr txBox="1"/>
          <p:nvPr/>
        </p:nvSpPr>
        <p:spPr>
          <a:xfrm>
            <a:off x="1641606" y="3407014"/>
            <a:ext cx="4107180" cy="371235"/>
          </a:xfrm>
          <a:prstGeom prst="rect">
            <a:avLst/>
          </a:prstGeom>
          <a:solidFill>
            <a:srgbClr val="FFC000"/>
          </a:solidFill>
        </p:spPr>
        <p:txBody>
          <a:bodyPr wrap="square" lIns="36000" tIns="36000" rIns="36000" bIns="36000" rtlCol="0" anchor="ctr" anchorCtr="0">
            <a:noAutofit/>
          </a:bodyPr>
          <a:lstStyle/>
          <a:p>
            <a:r>
              <a:rPr lang="el-CY" sz="1150" b="1" dirty="0">
                <a:solidFill>
                  <a:schemeClr val="tx2">
                    <a:lumMod val="75000"/>
                  </a:schemeClr>
                </a:solidFill>
                <a:latin typeface="+mj-lt"/>
                <a:ea typeface="Verdana" panose="020B0604030504040204" pitchFamily="34" charset="0"/>
              </a:rPr>
              <a:t>οποιαδήποτε περιβαλλοντικά συμβάντα που ακολουθούν τη χορήγηση ενός κτηνιατρικού φαρμάκου</a:t>
            </a:r>
          </a:p>
        </p:txBody>
      </p:sp>
      <p:sp>
        <p:nvSpPr>
          <p:cNvPr id="10" name="TextBox 9">
            <a:extLst>
              <a:ext uri="{FF2B5EF4-FFF2-40B4-BE49-F238E27FC236}">
                <a16:creationId xmlns:a16="http://schemas.microsoft.com/office/drawing/2014/main" id="{8BACF0E0-EBC4-A7AF-D726-632030E7C445}"/>
              </a:ext>
            </a:extLst>
          </p:cNvPr>
          <p:cNvSpPr txBox="1"/>
          <p:nvPr/>
        </p:nvSpPr>
        <p:spPr>
          <a:xfrm>
            <a:off x="1641606" y="4073765"/>
            <a:ext cx="3974334" cy="371235"/>
          </a:xfrm>
          <a:prstGeom prst="rect">
            <a:avLst/>
          </a:prstGeom>
          <a:solidFill>
            <a:srgbClr val="FFC000"/>
          </a:solidFill>
        </p:spPr>
        <p:txBody>
          <a:bodyPr wrap="square" lIns="36000" tIns="36000" rIns="36000" bIns="36000" rtlCol="0" anchor="ctr" anchorCtr="0">
            <a:noAutofit/>
          </a:bodyPr>
          <a:lstStyle/>
          <a:p>
            <a:r>
              <a:rPr lang="el-CY" sz="1150" b="1">
                <a:solidFill>
                  <a:schemeClr val="tx2">
                    <a:lumMod val="75000"/>
                  </a:schemeClr>
                </a:solidFill>
                <a:latin typeface="+mj-lt"/>
                <a:ea typeface="Verdana" panose="020B0604030504040204" pitchFamily="34" charset="0"/>
              </a:rPr>
              <a:t>οποιαδήποτε αντίδραση ανθρώπου που εκτίθενται στο κτηνιατρικό φάρμακο</a:t>
            </a:r>
          </a:p>
        </p:txBody>
      </p:sp>
      <p:sp>
        <p:nvSpPr>
          <p:cNvPr id="11" name="TextBox 10">
            <a:extLst>
              <a:ext uri="{FF2B5EF4-FFF2-40B4-BE49-F238E27FC236}">
                <a16:creationId xmlns:a16="http://schemas.microsoft.com/office/drawing/2014/main" id="{F070D39F-527A-358B-046F-F570F01BB491}"/>
              </a:ext>
            </a:extLst>
          </p:cNvPr>
          <p:cNvSpPr txBox="1"/>
          <p:nvPr/>
        </p:nvSpPr>
        <p:spPr>
          <a:xfrm>
            <a:off x="1641606" y="4721464"/>
            <a:ext cx="4149594" cy="371235"/>
          </a:xfrm>
          <a:prstGeom prst="rect">
            <a:avLst/>
          </a:prstGeom>
          <a:solidFill>
            <a:srgbClr val="FFC000"/>
          </a:solidFill>
        </p:spPr>
        <p:txBody>
          <a:bodyPr wrap="square" lIns="36000" tIns="36000" rIns="36000" bIns="36000" rtlCol="0" anchor="ctr" anchorCtr="0">
            <a:noAutofit/>
          </a:bodyPr>
          <a:lstStyle/>
          <a:p>
            <a:r>
              <a:rPr lang="el-CY" sz="1150" b="1" dirty="0">
                <a:solidFill>
                  <a:schemeClr val="tx2">
                    <a:lumMod val="75000"/>
                  </a:schemeClr>
                </a:solidFill>
                <a:latin typeface="+mj-lt"/>
                <a:ea typeface="Verdana" panose="020B0604030504040204" pitchFamily="34" charset="0"/>
              </a:rPr>
              <a:t>οποιαδήποτε υποπτευόμενη μετάδοση μολυσματικού παράγοντα από το κτηνιατρικό φάρμακο</a:t>
            </a:r>
          </a:p>
        </p:txBody>
      </p:sp>
      <p:sp>
        <p:nvSpPr>
          <p:cNvPr id="12" name="TextBox 11">
            <a:extLst>
              <a:ext uri="{FF2B5EF4-FFF2-40B4-BE49-F238E27FC236}">
                <a16:creationId xmlns:a16="http://schemas.microsoft.com/office/drawing/2014/main" id="{DED45291-85BC-6667-DE3F-91C3BDAAACAE}"/>
              </a:ext>
            </a:extLst>
          </p:cNvPr>
          <p:cNvSpPr txBox="1"/>
          <p:nvPr/>
        </p:nvSpPr>
        <p:spPr>
          <a:xfrm>
            <a:off x="1641606" y="5369163"/>
            <a:ext cx="4149594" cy="371235"/>
          </a:xfrm>
          <a:prstGeom prst="rect">
            <a:avLst/>
          </a:prstGeom>
          <a:solidFill>
            <a:srgbClr val="FFC000"/>
          </a:solidFill>
        </p:spPr>
        <p:txBody>
          <a:bodyPr wrap="square" lIns="36000" tIns="36000" rIns="36000" bIns="36000" rtlCol="0" anchor="ctr" anchorCtr="0">
            <a:noAutofit/>
          </a:bodyPr>
          <a:lstStyle/>
          <a:p>
            <a:r>
              <a:rPr lang="el-CY" sz="1150" b="1">
                <a:solidFill>
                  <a:schemeClr val="tx2">
                    <a:lumMod val="75000"/>
                  </a:schemeClr>
                </a:solidFill>
                <a:latin typeface="+mj-lt"/>
                <a:ea typeface="Verdana" panose="020B0604030504040204" pitchFamily="34" charset="0"/>
              </a:rPr>
              <a:t>υπέρβαση των μέγιστων ορίων υπολειμμάτων που έχουν οριστεί μετά την τήρηση της καθορισμένης περιόδου αναμονής</a:t>
            </a:r>
          </a:p>
        </p:txBody>
      </p:sp>
      <p:sp>
        <p:nvSpPr>
          <p:cNvPr id="13" name="TextBox 12">
            <a:extLst>
              <a:ext uri="{FF2B5EF4-FFF2-40B4-BE49-F238E27FC236}">
                <a16:creationId xmlns:a16="http://schemas.microsoft.com/office/drawing/2014/main" id="{54C69248-114E-5065-5FE3-AB1D6C59A112}"/>
              </a:ext>
            </a:extLst>
          </p:cNvPr>
          <p:cNvSpPr txBox="1"/>
          <p:nvPr/>
        </p:nvSpPr>
        <p:spPr>
          <a:xfrm>
            <a:off x="1371600" y="6035914"/>
            <a:ext cx="5638800" cy="204967"/>
          </a:xfrm>
          <a:prstGeom prst="rect">
            <a:avLst/>
          </a:prstGeom>
          <a:solidFill>
            <a:schemeClr val="bg1"/>
          </a:solidFill>
        </p:spPr>
        <p:txBody>
          <a:bodyPr wrap="square" lIns="36000" tIns="36000" rIns="36000" bIns="36000" rtlCol="0" anchor="ctr" anchorCtr="0">
            <a:noAutofit/>
          </a:bodyPr>
          <a:lstStyle/>
          <a:p>
            <a:r>
              <a:rPr lang="el-CY" sz="900" dirty="0">
                <a:solidFill>
                  <a:schemeClr val="tx1"/>
                </a:solidFill>
                <a:latin typeface="Verdana" panose="020B0604030504040204" pitchFamily="34" charset="0"/>
                <a:ea typeface="Verdana" panose="020B0604030504040204" pitchFamily="34" charset="0"/>
              </a:rPr>
              <a:t>Εργαστήριο του EMA/FVE για την πληροφόρηση και τη φαρμακοεπαγρύπνηση στα κτηνιατρικά φάρμακα - Ιούνιος 2023</a:t>
            </a: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l-CY" sz="2800" b="1">
                <a:latin typeface="EC Square Sans Pro" panose="020B0506040000020004" pitchFamily="34" charset="0"/>
              </a:rPr>
              <a:t>Απόρριψη κτηνιατρικών φαρμάκων</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l-CY">
                <a:solidFill>
                  <a:srgbClr val="003399"/>
                </a:solidFill>
                <a:latin typeface="EC Square Sans Pro" panose="020B0506040000020004" pitchFamily="34" charset="0"/>
                <a:ea typeface="+mn-ea"/>
                <a:cs typeface="Arial" panose="020B0604020202020204" pitchFamily="34" charset="0"/>
              </a:rPr>
              <a:t>Άμεση τοποθέτηση των υπολειμμάτων φαρμάκων στη συσκευασία τους μετά τη χρήση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l-CY">
                <a:solidFill>
                  <a:srgbClr val="003399"/>
                </a:solidFill>
                <a:latin typeface="EC Square Sans Pro" panose="020B0506040000020004" pitchFamily="34" charset="0"/>
                <a:ea typeface="+mn-ea"/>
                <a:cs typeface="Arial" panose="020B0604020202020204" pitchFamily="34" charset="0"/>
              </a:rPr>
              <a:t>Κτηνιατρικά φάρμακα ή φαρμακούχες ζωοτροφές που έχουν υπερβεί την ημερομηνία λήξης τους ή δεν έχουν φυλαχθεί σύμφωνα με τις οδηγίες.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l-CY">
                <a:solidFill>
                  <a:srgbClr val="003399"/>
                </a:solidFill>
                <a:latin typeface="EC Square Sans Pro" panose="020B0506040000020004" pitchFamily="34" charset="0"/>
                <a:ea typeface="+mn-ea"/>
                <a:cs typeface="Arial" panose="020B0604020202020204" pitchFamily="34" charset="0"/>
              </a:rPr>
              <a:t>Συνταγογράφηση ποσότητας που υπερβαίνει την απαιτούμενη ποσότητα ή μη δυνατότητα ολοκλήρωσης της θεραπευτικής αγωγής εξαιτίας είτε διοικητικών δυσκολιών, παρενεργειών, αλλαγών στη θεραπευτική αγωγή ή επειδή τα ζώα απεβίωσαν κατά τη διάρκεια της θεραπείας. </a:t>
            </a:r>
          </a:p>
        </p:txBody>
      </p:sp>
      <p:sp>
        <p:nvSpPr>
          <p:cNvPr id="8" name="Rectángulo 7"/>
          <p:cNvSpPr/>
          <p:nvPr/>
        </p:nvSpPr>
        <p:spPr>
          <a:xfrm>
            <a:off x="381000" y="6407150"/>
            <a:ext cx="9220200" cy="261610"/>
          </a:xfrm>
          <a:prstGeom prst="rect">
            <a:avLst/>
          </a:prstGeom>
        </p:spPr>
        <p:txBody>
          <a:bodyPr wrap="square">
            <a:spAutoFit/>
          </a:bodyPr>
          <a:lstStyle/>
          <a:p>
            <a:r>
              <a:rPr lang="el-CY" sz="110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l-CY" sz="2400" b="1" dirty="0">
                <a:solidFill>
                  <a:schemeClr val="bg1"/>
                </a:solidFill>
                <a:latin typeface="EC Square Sans Pro" panose="020B0506040000020004" pitchFamily="34" charset="0"/>
                <a:ea typeface="+mn-ea"/>
                <a:cs typeface="Arial" panose="020B0604020202020204" pitchFamily="34" charset="0"/>
              </a:rPr>
              <a:t>Πώς και πότε προκύπτουν φαρμακευτικά απόβλητα;</a:t>
            </a: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l-CY" sz="2800" b="1">
                <a:latin typeface="EC Square Sans Pro" panose="020B0506040000020004" pitchFamily="34" charset="0"/>
              </a:rPr>
              <a:t>Απόρριψη κτηνιατρικών φαρμάκων</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l-CY">
                <a:solidFill>
                  <a:srgbClr val="003399"/>
                </a:solidFill>
                <a:latin typeface="EC Square Sans Pro" panose="020B0506040000020004" pitchFamily="34" charset="0"/>
                <a:cs typeface="Arial" panose="020B0604020202020204" pitchFamily="34" charset="0"/>
              </a:rPr>
              <a:t>Όλοι (συνταγογραφούντες και χρήστες) είναι υπεύθυνοι για την ελαχιστοποίηση των φαρμακευτικών αποριμμάτων.</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l-CY">
                <a:solidFill>
                  <a:srgbClr val="003399"/>
                </a:solidFill>
                <a:latin typeface="EC Square Sans Pro" panose="020B0506040000020004" pitchFamily="34" charset="0"/>
                <a:cs typeface="Arial" panose="020B0604020202020204" pitchFamily="34" charset="0"/>
              </a:rPr>
              <a:t>Η απόρριψη φαρμακευτικών απορριμμάτων μέσω υδάτινων οδών θα πρέπει να αποκλείεται.</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l-CY">
                <a:solidFill>
                  <a:srgbClr val="003399"/>
                </a:solidFill>
                <a:latin typeface="EC Square Sans Pro" panose="020B0506040000020004" pitchFamily="34" charset="0"/>
                <a:cs typeface="Arial" panose="020B0604020202020204" pitchFamily="34" charset="0"/>
              </a:rPr>
              <a:t>Τα φαρμακευτικά απορρίμματα θα πρέπει να φυλάσσονται σε αποκλειστικά κλειστά δοχεία, κάδους ή εγκαταστάσεις που θα εξασφαλίζουν την επαρκή προστασία της ζωικής υγείας, της ανθρώπινης υγείας, της ζωοτροφής, των τροφίμων και του περιβάλλοντος και θα πρέπει να διαχωρίζονται από τυχόν αποθέματα κτηνιατρικών φαρμάκων για να αποκλείεται η εκ παραδρομής χρήση των απορριμμάτων.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l-CY" sz="2800" b="1">
                <a:solidFill>
                  <a:schemeClr val="bg1"/>
                </a:solidFill>
                <a:latin typeface="EC Square Sans Pro" panose="020B0506040000020004" pitchFamily="34" charset="0"/>
                <a:ea typeface="+mn-ea"/>
                <a:cs typeface="Arial" panose="020B0604020202020204" pitchFamily="34" charset="0"/>
              </a:rPr>
              <a:t>Βέλτιστες πρακτικές για την απόρριψη </a:t>
            </a:r>
          </a:p>
          <a:p>
            <a:pPr algn="ctr"/>
            <a:r>
              <a:rPr lang="el-CY" sz="1100" b="1">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l-CY" dirty="0">
                <a:solidFill>
                  <a:srgbClr val="003399"/>
                </a:solidFill>
                <a:latin typeface="EC Square Sans Pro" panose="020B0506040000020004" pitchFamily="34" charset="0"/>
                <a:cs typeface="Arial" panose="020B0604020202020204" pitchFamily="34" charset="0"/>
              </a:rPr>
              <a:t>Η απόρριψη θα πρέπει να γίνεται σύμφωνα με την Περιγραφή των Χαρακτηριστικών του Προϊόντος (SPC) και με τη νομοθεσία περί αποριμμάτων και τα εθνικά συστήματα που έχουν αναπτυχθεί σε συνεννόηση με όλα τα εμπλεκόμενα μέρη για τη συλλογή, τη μεταφορά και την απόρριψη των απορριμμάτων.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l-CY" dirty="0">
                <a:solidFill>
                  <a:srgbClr val="003399"/>
                </a:solidFill>
                <a:latin typeface="EC Square Sans Pro" panose="020B0506040000020004" pitchFamily="34" charset="0"/>
                <a:cs typeface="Arial" panose="020B0604020202020204" pitchFamily="34" charset="0"/>
              </a:rPr>
              <a:t>Τα κράτη μέλη θα πρέπει να φροντίζουν ώστε να υπάρχουν διαθέσιμα κατάλληλα συστήματα συλλογής ή απόρριψης για τα απορρίμματα κτηνιατρικών φαρμάκων (συμπεριλαμβανομένης της φαρμακούχας ζωοτροφής) και να εξασφαλίζουν ότι η τοποθεσία της συλλογής ή τα σημεία απόρριψης καθώς και άλλες σχετικές πληροφορίες γίνονται διαθέσιμες στους κτηνοτρόφους, φροντιστές ζώων, κτηνιάτρους και άλλα εμπλεκόμενα άτομα. </a:t>
            </a:r>
          </a:p>
          <a:p>
            <a:r>
              <a:rPr lang="el-CY"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71628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24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Άλλα θέματα αναφορικά με τη συνταγογράφηση</a:t>
            </a: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l-CY" b="1">
                <a:latin typeface="Arial"/>
                <a:cs typeface="Arial"/>
              </a:rPr>
              <a:t>Οδηγίες συνετής χρήσης</a:t>
            </a: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CY" sz="2400" b="0" i="0" u="none" strike="noStrike" cap="none" normalizeH="0" baseline="0" noProof="0">
                <a:ln>
                  <a:noFill/>
                </a:ln>
                <a:solidFill>
                  <a:srgbClr val="002060"/>
                </a:solidFill>
                <a:effectLst/>
                <a:uLnTx/>
                <a:uFillTx/>
                <a:latin typeface="EC Square Sans Pro"/>
                <a:ea typeface="EC Square Sans Pro"/>
                <a:cs typeface="EC Square Sans Pro"/>
              </a:rPr>
              <a:t>Οδηγίες για τη συνετή χρήση των αντιμικροβιακών στην κτηνιατρική 2015/C 299/04​</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l-CY" sz="1600" b="0" i="0" u="none" strike="noStrike" cap="none" normalizeH="0" baseline="0" noProof="0">
                <a:ln>
                  <a:noFill/>
                </a:ln>
                <a:solidFill>
                  <a:srgbClr val="002060"/>
                </a:solidFill>
                <a:effectLst/>
                <a:uLnTx/>
                <a:uFillTx/>
                <a:latin typeface="EC Square Sans Pro"/>
              </a:rPr>
              <a:t>https://health.ec.europa.eu/system/files/2016-11/2015_prudent_use_guidelines_en_0.pdf</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CY" sz="2400" b="0" i="0" u="none" strike="noStrike" cap="none" normalizeH="0" baseline="0" noProof="0">
                <a:ln>
                  <a:noFill/>
                </a:ln>
                <a:solidFill>
                  <a:srgbClr val="002060"/>
                </a:solidFill>
                <a:effectLst/>
                <a:uLnTx/>
                <a:uFillTx/>
                <a:latin typeface="EC Square Sans Pro"/>
              </a:rPr>
              <a:t>Πλαίσιο βέλτιστων πρακτικών για τη χρήση αντιμικροβιακών ουσιών σε ζώα παραγωγής τροφίμων στην ΕΕ - Προχωρώντας στο Επόμενο Επίπεδο.</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CY" sz="1600" b="0" i="0" u="none" strike="noStrike" cap="none" normalizeH="0" baseline="0" noProof="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83389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CY" dirty="0">
                <a:solidFill>
                  <a:srgbClr val="003399"/>
                </a:solidFill>
                <a:highlight>
                  <a:srgbClr val="ECEBEB"/>
                </a:highlight>
              </a:rPr>
              <a:t>Δεν είναι νομικά δεσμευτικές όπως οι προηγούμενες πράξεις / διατάξεις!</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l-CY" b="1" dirty="0">
                <a:solidFill>
                  <a:srgbClr val="002060"/>
                </a:solidFill>
                <a:latin typeface="EC Square Sans Pro" panose="020B0506040000020004" pitchFamily="34" charset="0"/>
              </a:rPr>
              <a:t>Νόμος για την Υγεία των Ζώων </a:t>
            </a:r>
            <a:r>
              <a:rPr lang="el-CY" dirty="0">
                <a:solidFill>
                  <a:srgbClr val="002060"/>
                </a:solidFill>
                <a:latin typeface="EC Square Sans Pro" panose="020B0506040000020004" pitchFamily="34" charset="0"/>
              </a:rPr>
              <a:t>(Κανονισμός (ΕΕ) </a:t>
            </a:r>
            <a:br>
              <a:rPr lang="en-US" dirty="0">
                <a:solidFill>
                  <a:srgbClr val="002060"/>
                </a:solidFill>
                <a:latin typeface="EC Square Sans Pro" panose="020B0506040000020004" pitchFamily="34" charset="0"/>
              </a:rPr>
            </a:br>
            <a:r>
              <a:rPr lang="el-CY" dirty="0">
                <a:solidFill>
                  <a:srgbClr val="002060"/>
                </a:solidFill>
                <a:latin typeface="EC Square Sans Pro" panose="020B0506040000020004" pitchFamily="34" charset="0"/>
              </a:rPr>
              <a:t>2016/429 σχετικά με τις μεταδοτικές νόσους των ζώων)</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2400" b="1" i="0" u="none" strike="noStrike" cap="none" normalizeH="0" baseline="0" noProof="0">
                <a:ln>
                  <a:noFill/>
                </a:ln>
                <a:solidFill>
                  <a:srgbClr val="FFFFFF"/>
                </a:solidFill>
                <a:effectLst/>
                <a:uLnTx/>
                <a:uFillTx/>
                <a:latin typeface="EC Square Sans Pro" panose="020B0506040000020004" pitchFamily="34" charset="0"/>
              </a:rPr>
              <a:t>«Η πρόληψη είναι καλύτερη από τη θεραπεία»</a:t>
            </a: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416320"/>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l-CY" sz="1600" i="0" u="none" strike="noStrike" cap="none" normalizeH="0" baseline="0" noProof="0" dirty="0">
                <a:ln>
                  <a:noFill/>
                </a:ln>
                <a:solidFill>
                  <a:srgbClr val="002060"/>
                </a:solidFill>
                <a:effectLst/>
                <a:uLnTx/>
                <a:uFillTx/>
                <a:latin typeface="EC Square Sans Pro" panose="020B0506040000020004" pitchFamily="34" charset="0"/>
              </a:rPr>
              <a:t>Ξεκάθαρη</a:t>
            </a:r>
            <a:r>
              <a:rPr kumimoji="0" lang="el-CY" sz="1600" b="0" i="0" u="none" strike="noStrike" cap="none" normalizeH="0" baseline="0" noProof="0" dirty="0">
                <a:ln>
                  <a:noFill/>
                </a:ln>
                <a:solidFill>
                  <a:srgbClr val="002060"/>
                </a:solidFill>
                <a:effectLst/>
                <a:uLnTx/>
                <a:uFillTx/>
                <a:latin typeface="EC Square Sans Pro" panose="020B0506040000020004" pitchFamily="34" charset="0"/>
              </a:rPr>
              <a:t> </a:t>
            </a:r>
            <a:r>
              <a:rPr kumimoji="0" lang="el-CY" sz="1600" b="1" i="0" u="none" strike="noStrike" cap="none" normalizeH="0" baseline="0" noProof="0" dirty="0">
                <a:ln>
                  <a:noFill/>
                </a:ln>
                <a:solidFill>
                  <a:srgbClr val="002060"/>
                </a:solidFill>
                <a:effectLst/>
                <a:uLnTx/>
                <a:uFillTx/>
                <a:latin typeface="EC Square Sans Pro" panose="020B0506040000020004" pitchFamily="34" charset="0"/>
              </a:rPr>
              <a:t>υπευθυνότητα</a:t>
            </a:r>
            <a:r>
              <a:rPr kumimoji="0" lang="el-CY" sz="1600" b="0" i="0" u="none" strike="noStrike" cap="none" normalizeH="0" baseline="0" noProof="0" dirty="0">
                <a:ln>
                  <a:noFill/>
                </a:ln>
                <a:solidFill>
                  <a:srgbClr val="002060"/>
                </a:solidFill>
                <a:effectLst/>
                <a:uLnTx/>
                <a:uFillTx/>
                <a:latin typeface="EC Square Sans Pro" panose="020B0506040000020004" pitchFamily="34" charset="0"/>
              </a:rPr>
              <a:t> για όλα τα εμπλεκόμενα μέρη για την υγεία των ζώων</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CY" sz="1600" b="1" i="0" u="none" strike="noStrike" cap="none" normalizeH="0" baseline="0" noProof="0" dirty="0">
                <a:ln>
                  <a:noFill/>
                </a:ln>
                <a:solidFill>
                  <a:srgbClr val="002060"/>
                </a:solidFill>
                <a:effectLst/>
                <a:uLnTx/>
                <a:uFillTx/>
                <a:latin typeface="EC Square Sans Pro"/>
                <a:sym typeface="Wingdings" panose="05000000000000000000" pitchFamily="2" charset="2"/>
              </a:rPr>
              <a:t>Υπεύθυνοι εκμεταλλεύσεων</a:t>
            </a:r>
            <a:r>
              <a:rPr kumimoji="0" lang="el-CY" sz="1600" b="0" i="0" u="none" strike="noStrike" cap="none" normalizeH="0" baseline="0" noProof="0" dirty="0">
                <a:ln>
                  <a:noFill/>
                </a:ln>
                <a:solidFill>
                  <a:srgbClr val="002060"/>
                </a:solidFill>
                <a:effectLst/>
                <a:uLnTx/>
                <a:uFillTx/>
                <a:latin typeface="EC Square Sans Pro"/>
                <a:sym typeface="Wingdings" panose="05000000000000000000" pitchFamily="2" charset="2"/>
              </a:rPr>
              <a:t>  εξασφάλιση υψηλού επιπέδου υγείας και ευζωίας για τα ζώα καθώς και βιοασφάλεια</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CY" sz="1600" b="1"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Κτηνίατροι </a:t>
            </a:r>
            <a:r>
              <a:rPr kumimoji="0" lang="el-CY" sz="1600" b="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 εφιστούν την προσοχή και συμβάλλουν στην πρόληψη της διάδοσης των παθογόνων</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CY" sz="1600" b="1" i="0" u="none" strike="noStrike" cap="none" normalizeH="0" baseline="0" noProof="0" dirty="0">
                <a:ln>
                  <a:noFill/>
                </a:ln>
                <a:solidFill>
                  <a:srgbClr val="002060"/>
                </a:solidFill>
                <a:effectLst/>
                <a:uLnTx/>
                <a:uFillTx/>
                <a:latin typeface="EC Square Sans Pro"/>
                <a:sym typeface="Wingdings" panose="05000000000000000000" pitchFamily="2" charset="2"/>
              </a:rPr>
              <a:t>CA</a:t>
            </a:r>
            <a:r>
              <a:rPr kumimoji="0" lang="el-CY" sz="1600" b="0" i="0" u="none" strike="noStrike" cap="none" normalizeH="0" baseline="0" noProof="0" dirty="0">
                <a:ln>
                  <a:noFill/>
                </a:ln>
                <a:solidFill>
                  <a:srgbClr val="002060"/>
                </a:solidFill>
                <a:effectLst/>
                <a:uLnTx/>
                <a:uFillTx/>
                <a:latin typeface="EC Square Sans Pro"/>
                <a:sym typeface="Wingdings" panose="05000000000000000000" pitchFamily="2" charset="2"/>
              </a:rPr>
              <a:t>  προστατεύει την υγεία ανθρώπων και ζώων</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l-CY" sz="1600" b="0" i="0" u="none" strike="noStrike" cap="none" normalizeH="0" baseline="0" noProof="0" dirty="0">
                <a:ln>
                  <a:noFill/>
                </a:ln>
                <a:solidFill>
                  <a:srgbClr val="002060"/>
                </a:solidFill>
                <a:effectLst/>
                <a:uLnTx/>
                <a:uFillTx/>
                <a:latin typeface="EC Square Sans Pro"/>
              </a:rPr>
              <a:t> και το περιβάλλον</a:t>
            </a: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3016210"/>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l-CY" sz="1600" b="1" i="0" u="none" strike="noStrike" cap="none" normalizeH="0" baseline="0" noProof="0" dirty="0">
                <a:ln>
                  <a:noFill/>
                </a:ln>
                <a:solidFill>
                  <a:srgbClr val="FFFFFF"/>
                </a:solidFill>
                <a:effectLst/>
                <a:uLnTx/>
                <a:uFillTx/>
                <a:latin typeface="EC Square Sans Pro" panose="020B0506040000020004" pitchFamily="34" charset="0"/>
              </a:rPr>
              <a:t>Προτεραιότητα </a:t>
            </a:r>
            <a:r>
              <a:rPr kumimoji="0" lang="el-CY" sz="1600" b="0" i="0" u="none" strike="noStrike" cap="none" normalizeH="0" baseline="0" noProof="0" dirty="0">
                <a:ln>
                  <a:noFill/>
                </a:ln>
                <a:solidFill>
                  <a:srgbClr val="FFFFFF"/>
                </a:solidFill>
                <a:effectLst/>
                <a:uLnTx/>
                <a:uFillTx/>
                <a:latin typeface="EC Square Sans Pro" panose="020B0506040000020004" pitchFamily="34" charset="0"/>
              </a:rPr>
              <a:t>στην παρέμβαση της ΕΕ</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CY" sz="1600" b="0" i="0" u="none" strike="noStrike" cap="none" normalizeH="0" baseline="0" noProof="0" dirty="0">
                <a:ln>
                  <a:noFill/>
                </a:ln>
                <a:solidFill>
                  <a:srgbClr val="FFFFFF"/>
                </a:solidFill>
                <a:effectLst/>
                <a:uLnTx/>
                <a:uFillTx/>
                <a:latin typeface="EC Square Sans Pro" panose="020B0506040000020004" pitchFamily="34" charset="0"/>
              </a:rPr>
              <a:t>Ρυθμιστικά εργαλεία/παρεμβάσεις για ανθεκτικά παθογόνα: «νοσογόνοι παράγοντες»</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CY" sz="1600" b="0" i="0" u="none" strike="noStrike" cap="none" normalizeH="0" baseline="0" noProof="0" dirty="0">
                <a:ln>
                  <a:noFill/>
                </a:ln>
                <a:solidFill>
                  <a:srgbClr val="FFFFFF"/>
                </a:solidFill>
                <a:effectLst/>
                <a:uLnTx/>
                <a:uFillTx/>
                <a:latin typeface="EC Square Sans Pro" panose="020B0506040000020004" pitchFamily="34" charset="0"/>
              </a:rPr>
              <a:t>Μπορεί να ισχύουν μέτρα πρόληψης και ελέγχου νοσημάτων (παρακολούθηση, εξάλειψη κ.λπ.)</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CY" sz="1600" b="0" i="0" u="none" strike="noStrike" cap="none" normalizeH="0" baseline="0" noProof="0" dirty="0">
                <a:ln>
                  <a:noFill/>
                </a:ln>
                <a:solidFill>
                  <a:srgbClr val="FFFFFF"/>
                </a:solidFill>
                <a:effectLst/>
                <a:uLnTx/>
                <a:uFillTx/>
                <a:latin typeface="EC Square Sans Pro" panose="020B0506040000020004" pitchFamily="34" charset="0"/>
              </a:rPr>
              <a:t>Νομική βάση παρακολούθησης μικροβιακής ανθεκτικότητας σε ζωικά παθογόνα</a:t>
            </a: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CY" sz="160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Προσέγγιση με κίνητρο την πρόληψη:</a:t>
            </a:r>
            <a:r>
              <a:rPr kumimoji="0" lang="el-CY" sz="16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l-CY" sz="16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βελτίωση της υγείας των ζώων και των μέτρων βιοασφάλειας, καλές κτηνοτροφικές πρακτικές</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l-GR" sz="4400" b="1" dirty="0">
                <a:solidFill>
                  <a:srgbClr val="002060"/>
                </a:solidFill>
                <a:latin typeface="EC Square Sans Pro"/>
              </a:rPr>
              <a:t>ΚΥΠΡΟΣ</a:t>
            </a:r>
            <a:endParaRPr lang="es-ES" sz="4400" b="1" dirty="0">
              <a:solidFill>
                <a:srgbClr val="002060"/>
              </a:solidFill>
              <a:latin typeface="EC Square Sans Pro"/>
            </a:endParaRPr>
          </a:p>
          <a:p>
            <a:r>
              <a:rPr lang="el-GR" sz="3200" b="1" dirty="0">
                <a:solidFill>
                  <a:srgbClr val="002060"/>
                </a:solidFill>
                <a:latin typeface="EC Square Sans Pro"/>
              </a:rPr>
              <a:t>προδιαγραφές</a:t>
            </a:r>
            <a:endParaRPr lang="es-ES" sz="3200" b="1" dirty="0">
              <a:solidFill>
                <a:srgbClr val="002060"/>
              </a:solidFill>
              <a:latin typeface="EC Square Sans Pro"/>
            </a:endParaRPr>
          </a:p>
        </p:txBody>
      </p:sp>
      <p:pic>
        <p:nvPicPr>
          <p:cNvPr id="3" name="Picture 2">
            <a:extLst>
              <a:ext uri="{FF2B5EF4-FFF2-40B4-BE49-F238E27FC236}">
                <a16:creationId xmlns:a16="http://schemas.microsoft.com/office/drawing/2014/main" id="{659DDF5C-004C-D700-95FC-834C22ABFF4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715000" y="2828162"/>
            <a:ext cx="2857500" cy="1712088"/>
          </a:xfrm>
          <a:prstGeom prst="rect">
            <a:avLst/>
          </a:prstGeom>
          <a:ln>
            <a:solidFill>
              <a:schemeClr val="tx1"/>
            </a:solidFill>
          </a:ln>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l-GR" b="1" dirty="0">
                <a:latin typeface="Arial"/>
                <a:cs typeface="Arial"/>
              </a:rPr>
              <a:t>Αρμόδιες αρχές </a:t>
            </a:r>
            <a:r>
              <a:rPr lang="hr-HR" b="1" dirty="0">
                <a:latin typeface="Arial"/>
                <a:cs typeface="Arial"/>
              </a:rPr>
              <a:t>– </a:t>
            </a:r>
            <a:r>
              <a:rPr lang="el-GR" b="1" dirty="0">
                <a:latin typeface="Arial"/>
                <a:cs typeface="Arial"/>
              </a:rPr>
              <a:t>Κύπρος</a:t>
            </a:r>
            <a:endParaRPr lang="es-ES" b="1" dirty="0">
              <a:latin typeface="Arial"/>
              <a:cs typeface="Arial"/>
            </a:endParaRPr>
          </a:p>
        </p:txBody>
      </p:sp>
      <p:sp>
        <p:nvSpPr>
          <p:cNvPr id="3" name="Rectangle 2">
            <a:extLst>
              <a:ext uri="{FF2B5EF4-FFF2-40B4-BE49-F238E27FC236}">
                <a16:creationId xmlns:a16="http://schemas.microsoft.com/office/drawing/2014/main" id="{DB320445-7405-3FF8-3955-EA4D0B993D2F}"/>
              </a:ext>
            </a:extLst>
          </p:cNvPr>
          <p:cNvSpPr txBox="1">
            <a:spLocks noChangeArrowheads="1"/>
          </p:cNvSpPr>
          <p:nvPr/>
        </p:nvSpPr>
        <p:spPr>
          <a:xfrm>
            <a:off x="252862" y="1530350"/>
            <a:ext cx="10695675" cy="46482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el-GR" altLang="sr-Latn-RS" sz="2400" b="1" dirty="0">
                <a:solidFill>
                  <a:srgbClr val="002060"/>
                </a:solidFill>
                <a:effectLst>
                  <a:outerShdw blurRad="38100" dist="38100" dir="2700000" algn="tl">
                    <a:srgbClr val="000000">
                      <a:alpha val="43137"/>
                    </a:srgbClr>
                  </a:outerShdw>
                </a:effectLst>
                <a:cs typeface="Arial" panose="020B0604020202020204" pitchFamily="34" charset="0"/>
              </a:rPr>
              <a:t>Συμβούλιο Κτηνιατρικών Φαρμάκων </a:t>
            </a:r>
            <a:r>
              <a:rPr lang="hr-HR" altLang="sr-Latn-RS" sz="2400" b="1" dirty="0">
                <a:solidFill>
                  <a:srgbClr val="002060"/>
                </a:solidFill>
                <a:cs typeface="Arial" panose="020B0604020202020204" pitchFamily="34" charset="0"/>
              </a:rPr>
              <a:t>– </a:t>
            </a:r>
            <a:r>
              <a:rPr lang="el-GR" altLang="sr-Latn-RS" sz="2400" dirty="0">
                <a:solidFill>
                  <a:srgbClr val="002060"/>
                </a:solidFill>
                <a:cs typeface="Arial" panose="020B0604020202020204" pitchFamily="34" charset="0"/>
              </a:rPr>
              <a:t>Χορήγηση αδειών κυκλοφορίας για Παρασκευή, εισαγωγή, χονδρική πώληση, διάθεση και παράλληλο εμπόριο κτηνιατρικών φαρμάκων φαρμακούχων ζωοτροφών και ενδιάμεσων προϊόντων.</a:t>
            </a:r>
          </a:p>
          <a:p>
            <a:pPr marL="609600" indent="-609600">
              <a:buFont typeface="Wingdings" panose="05000000000000000000" pitchFamily="2" charset="2"/>
              <a:buChar char="§"/>
            </a:pPr>
            <a:endParaRPr lang="hr-H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endParaRPr lang="hr-HR" altLang="sr-Latn-RS" sz="800"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el-GR" altLang="sr-Latn-RS" sz="2400" b="1" dirty="0">
                <a:solidFill>
                  <a:srgbClr val="002060"/>
                </a:solidFill>
                <a:effectLst>
                  <a:outerShdw blurRad="38100" dist="38100" dir="2700000" algn="tl">
                    <a:srgbClr val="000000">
                      <a:alpha val="43137"/>
                    </a:srgbClr>
                  </a:outerShdw>
                </a:effectLst>
                <a:cs typeface="Arial" panose="020B0604020202020204" pitchFamily="34" charset="0"/>
              </a:rPr>
              <a:t>Κτηνιατρικές υπηρεσίες </a:t>
            </a:r>
            <a:r>
              <a:rPr lang="hr-HR" altLang="sr-Latn-RS" sz="2400" b="1" dirty="0">
                <a:solidFill>
                  <a:srgbClr val="002060"/>
                </a:solidFill>
                <a:cs typeface="Arial" panose="020B0604020202020204" pitchFamily="34" charset="0"/>
              </a:rPr>
              <a:t>– </a:t>
            </a:r>
            <a:r>
              <a:rPr lang="el-GR" altLang="sr-Latn-RS" sz="2400" dirty="0">
                <a:solidFill>
                  <a:srgbClr val="002060"/>
                </a:solidFill>
                <a:cs typeface="Arial" panose="020B0604020202020204" pitchFamily="34" charset="0"/>
              </a:rPr>
              <a:t>καθορισμός νομοθετικού πλαισίου, Εντεταλμένες επιθεωρήσεις</a:t>
            </a:r>
          </a:p>
          <a:p>
            <a:pPr marL="609600" indent="-609600">
              <a:buFont typeface="Wingdings" panose="05000000000000000000" pitchFamily="2" charset="2"/>
              <a:buChar char="§"/>
            </a:pPr>
            <a:endParaRPr lang="el-G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r>
              <a:rPr lang="el-GR" altLang="sr-Latn-RS" sz="2400" b="1" dirty="0">
                <a:solidFill>
                  <a:srgbClr val="002060"/>
                </a:solidFill>
                <a:effectLst>
                  <a:outerShdw blurRad="38100" dist="38100" dir="2700000" algn="tl">
                    <a:srgbClr val="000000">
                      <a:alpha val="43137"/>
                    </a:srgbClr>
                  </a:outerShdw>
                </a:effectLst>
                <a:cs typeface="Arial" panose="020B0604020202020204" pitchFamily="34" charset="0"/>
              </a:rPr>
              <a:t>Έφορος Συμβουλίου φαρμάκων </a:t>
            </a:r>
            <a:r>
              <a:rPr lang="el-GR" altLang="sr-Latn-RS" sz="2400" b="1" dirty="0">
                <a:solidFill>
                  <a:srgbClr val="002060"/>
                </a:solidFill>
                <a:cs typeface="Arial" panose="020B0604020202020204" pitchFamily="34" charset="0"/>
              </a:rPr>
              <a:t>– </a:t>
            </a:r>
            <a:r>
              <a:rPr lang="el-GR" altLang="sr-Latn-RS" sz="2400" dirty="0">
                <a:solidFill>
                  <a:srgbClr val="002060"/>
                </a:solidFill>
                <a:cs typeface="Arial" panose="020B0604020202020204" pitchFamily="34" charset="0"/>
              </a:rPr>
              <a:t>παραλαβή αιτήσεων, και προκαταρκτική εξέταση &amp; τήρηση μητρώων</a:t>
            </a:r>
            <a:endParaRPr lang="hr-H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endParaRPr lang="hr-HR" altLang="sr-Latn-RS" sz="2400" dirty="0">
              <a:solidFill>
                <a:srgbClr val="002060"/>
              </a:solidFill>
              <a:cs typeface="Arial" panose="020B0604020202020204" pitchFamily="34" charset="0"/>
            </a:endParaRPr>
          </a:p>
        </p:txBody>
      </p:sp>
    </p:spTree>
    <p:extLst>
      <p:ext uri="{BB962C8B-B14F-4D97-AF65-F5344CB8AC3E}">
        <p14:creationId xmlns:p14="http://schemas.microsoft.com/office/powerpoint/2010/main" val="6132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AC21E4A-CF66-9644-DA57-4826E7FF09A0}"/>
              </a:ext>
            </a:extLst>
          </p:cNvPr>
          <p:cNvSpPr>
            <a:spLocks noGrp="1"/>
          </p:cNvSpPr>
          <p:nvPr>
            <p:ph type="body" sz="quarter" idx="10"/>
          </p:nvPr>
        </p:nvSpPr>
        <p:spPr>
          <a:xfrm>
            <a:off x="786903" y="299943"/>
            <a:ext cx="6400800" cy="629130"/>
          </a:xfrm>
        </p:spPr>
        <p:txBody>
          <a:bodyPr/>
          <a:lstStyle/>
          <a:p>
            <a:r>
              <a:rPr lang="el-GR" b="1" dirty="0"/>
              <a:t>Λιανικές πωλήσεις κτηνιατρικών φαρμάκων στην Κυπριακή Δημοκρατία</a:t>
            </a:r>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r>
              <a:rPr lang="en-GB" b="1" dirty="0"/>
              <a:t>t</a:t>
            </a:r>
            <a:endParaRPr lang="es-ES" b="1" dirty="0"/>
          </a:p>
        </p:txBody>
      </p:sp>
      <p:sp>
        <p:nvSpPr>
          <p:cNvPr id="5" name="TekstniOkvir 4">
            <a:extLst>
              <a:ext uri="{FF2B5EF4-FFF2-40B4-BE49-F238E27FC236}">
                <a16:creationId xmlns:a16="http://schemas.microsoft.com/office/drawing/2014/main" id="{9D0512CC-80C9-4452-4C53-6874954B815F}"/>
              </a:ext>
            </a:extLst>
          </p:cNvPr>
          <p:cNvSpPr txBox="1"/>
          <p:nvPr/>
        </p:nvSpPr>
        <p:spPr>
          <a:xfrm>
            <a:off x="2895600" y="1587064"/>
            <a:ext cx="6886864" cy="3016210"/>
          </a:xfrm>
          <a:prstGeom prst="rect">
            <a:avLst/>
          </a:prstGeom>
          <a:noFill/>
        </p:spPr>
        <p:txBody>
          <a:bodyPr wrap="square">
            <a:spAutoFit/>
          </a:bodyPr>
          <a:lstStyle/>
          <a:p>
            <a:pPr marL="342900" indent="-342900">
              <a:buFont typeface="Wingdings" panose="05000000000000000000" pitchFamily="2" charset="2"/>
              <a:buChar char="§"/>
            </a:pPr>
            <a:r>
              <a:rPr lang="el-GR" sz="2400" dirty="0">
                <a:solidFill>
                  <a:srgbClr val="003399"/>
                </a:solidFill>
                <a:latin typeface="EC Square Sans Pro" panose="020B0506040000020004" pitchFamily="34" charset="0"/>
                <a:ea typeface="+mn-ea"/>
                <a:cs typeface="Arial" panose="020B0604020202020204" pitchFamily="34" charset="0"/>
              </a:rPr>
              <a:t>Νόμιμη διάθεση από Κτηνιατρικά φαρμακεία και Κτηνίατρους</a:t>
            </a:r>
          </a:p>
          <a:p>
            <a:pPr marL="342900" indent="-342900">
              <a:buFont typeface="Wingdings" panose="05000000000000000000" pitchFamily="2" charset="2"/>
              <a:buChar char="§"/>
            </a:pPr>
            <a:endParaRPr lang="el-GR" sz="2400" b="1"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Wingdings" panose="05000000000000000000" pitchFamily="2" charset="2"/>
              <a:buChar char="§"/>
            </a:pPr>
            <a:r>
              <a:rPr lang="el-GR" sz="2400" dirty="0">
                <a:solidFill>
                  <a:srgbClr val="003399"/>
                </a:solidFill>
                <a:latin typeface="EC Square Sans Pro" panose="020B0506040000020004" pitchFamily="34" charset="0"/>
                <a:ea typeface="+mn-ea"/>
                <a:cs typeface="Arial" panose="020B0604020202020204" pitchFamily="34" charset="0"/>
              </a:rPr>
              <a:t>Κτηνιατρική συνταγή</a:t>
            </a:r>
            <a:r>
              <a:rPr lang="en-GB" sz="2400" dirty="0">
                <a:solidFill>
                  <a:srgbClr val="003399"/>
                </a:solidFill>
                <a:latin typeface="EC Square Sans Pro" panose="020B0506040000020004" pitchFamily="34" charset="0"/>
                <a:ea typeface="+mn-ea"/>
                <a:cs typeface="Arial" panose="020B0604020202020204" pitchFamily="34" charset="0"/>
              </a:rPr>
              <a:t>: </a:t>
            </a:r>
            <a:r>
              <a:rPr lang="el-GR" sz="2400" dirty="0">
                <a:solidFill>
                  <a:srgbClr val="003399"/>
                </a:solidFill>
                <a:latin typeface="EC Square Sans Pro" panose="020B0506040000020004" pitchFamily="34" charset="0"/>
                <a:ea typeface="+mn-ea"/>
                <a:cs typeface="Arial" panose="020B0604020202020204" pitchFamily="34" charset="0"/>
              </a:rPr>
              <a:t>Μετά από εξέταση ή κατάλληλη αξιολόγηση των ζώων. Αφορά ζώα υπό την φροντίδα του Κτηνίατρου</a:t>
            </a:r>
            <a:endParaRPr lang="en-GB" sz="2400" b="1"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Wingdings" panose="05000000000000000000" pitchFamily="2" charset="2"/>
              <a:buChar char="§"/>
            </a:pPr>
            <a:endParaRPr lang="en-GB" sz="1000" b="1" dirty="0">
              <a:solidFill>
                <a:srgbClr val="003399"/>
              </a:solidFill>
              <a:latin typeface="EC Square Sans Pro" panose="020B0506040000020004" pitchFamily="34" charset="0"/>
              <a:ea typeface="+mn-ea"/>
              <a:cs typeface="Arial" panose="020B0604020202020204" pitchFamily="34" charset="0"/>
            </a:endParaRPr>
          </a:p>
          <a:p>
            <a:endParaRPr kumimoji="0" lang="hr-HR"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endParaRPr lang="hr-HR" dirty="0">
              <a:solidFill>
                <a:srgbClr val="003399"/>
              </a:solidFill>
              <a:latin typeface="EC Square Sans Pro" panose="020B05060400000200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2607C91-DFFA-1922-73CB-8EE4D9BE7FCB}"/>
              </a:ext>
            </a:extLst>
          </p:cNvPr>
          <p:cNvPicPr>
            <a:picLocks noChangeAspect="1"/>
          </p:cNvPicPr>
          <p:nvPr/>
        </p:nvPicPr>
        <p:blipFill>
          <a:blip r:embed="rId2"/>
          <a:stretch>
            <a:fillRect/>
          </a:stretch>
        </p:blipFill>
        <p:spPr>
          <a:xfrm>
            <a:off x="3048000" y="4959350"/>
            <a:ext cx="5762999" cy="1800000"/>
          </a:xfrm>
          <a:prstGeom prst="rect">
            <a:avLst/>
          </a:prstGeom>
        </p:spPr>
      </p:pic>
      <p:sp>
        <p:nvSpPr>
          <p:cNvPr id="4" name="Picture Placeholder 3">
            <a:extLst>
              <a:ext uri="{FF2B5EF4-FFF2-40B4-BE49-F238E27FC236}">
                <a16:creationId xmlns:a16="http://schemas.microsoft.com/office/drawing/2014/main" id="{97FFB997-9D2A-2B29-D5F8-AA7459739F0D}"/>
              </a:ext>
            </a:extLst>
          </p:cNvPr>
          <p:cNvSpPr>
            <a:spLocks noGrp="1"/>
          </p:cNvSpPr>
          <p:nvPr>
            <p:ph type="pic" sz="quarter" idx="11"/>
          </p:nvPr>
        </p:nvSpPr>
        <p:spPr/>
        <p:txBody>
          <a:bodyPr/>
          <a:lstStyle/>
          <a:p>
            <a:endParaRPr lang="es-ES"/>
          </a:p>
        </p:txBody>
      </p:sp>
    </p:spTree>
    <p:extLst>
      <p:ext uri="{BB962C8B-B14F-4D97-AF65-F5344CB8AC3E}">
        <p14:creationId xmlns:p14="http://schemas.microsoft.com/office/powerpoint/2010/main" val="124521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l-CY" sz="3200" b="1">
                <a:solidFill>
                  <a:srgbClr val="003399"/>
                </a:solidFill>
                <a:latin typeface="EC Square Sans Pro" panose="020B0506040000020004" pitchFamily="34" charset="0"/>
              </a:rPr>
              <a:t>Πρόσθετη σχετική νομοθεσία, διατάξεις ή / και οδηγίες που θα πρέπει να ληφθούν υπόψη από κτηνιάτρους και κτηνοτρόφους (II) </a:t>
            </a:r>
            <a:r>
              <a:rPr lang="el-CY" sz="1600" i="1">
                <a:solidFill>
                  <a:srgbClr val="003399"/>
                </a:solidFill>
                <a:latin typeface="EC Square Sans Pro" panose="020B0506040000020004" pitchFamily="34" charset="0"/>
              </a:rPr>
              <a:t>Διάλεξη 4</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l-CY">
                <a:latin typeface="EC Square Sans Pro" panose="020B0506040000020004" pitchFamily="34" charset="0"/>
              </a:rPr>
              <a:t>ΚΥΠΡΟΣ, 6 ΚΑΙ 7 ΙΟΥΛΙΟΥ 2024</a:t>
            </a:r>
          </a:p>
          <a:p>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el-CY" sz="2400" noProof="0">
                <a:solidFill>
                  <a:srgbClr val="003399"/>
                </a:solidFill>
                <a:latin typeface="EC Square Sans Pro" panose="020B0506040000020004" pitchFamily="34" charset="0"/>
              </a:rPr>
              <a:t>Πρακτική εκπαίδευση για κτηνοτρόφους και κτηνιάτρους: Νέα μέτρα αντιμετώπισης της μικροβιακής ανθεκτικότητας</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a:xfrm>
            <a:off x="761999" y="311150"/>
            <a:ext cx="10695675" cy="476730"/>
          </a:xfrm>
        </p:spPr>
        <p:txBody>
          <a:bodyPr lIns="91440" tIns="45720" rIns="91440" bIns="45720" anchor="t"/>
          <a:lstStyle/>
          <a:p>
            <a:r>
              <a:rPr lang="el-GR" b="1" dirty="0">
                <a:latin typeface="Arial"/>
                <a:cs typeface="Arial"/>
              </a:rPr>
              <a:t>Ιδιαιτερότητες στο Κυπριακό πεδίο</a:t>
            </a:r>
            <a:endParaRPr lang="es-ES" b="1" dirty="0">
              <a:latin typeface="Arial"/>
              <a:cs typeface="Arial"/>
            </a:endParaRPr>
          </a:p>
        </p:txBody>
      </p:sp>
      <p:sp>
        <p:nvSpPr>
          <p:cNvPr id="3" name="Rectangle 2">
            <a:extLst>
              <a:ext uri="{FF2B5EF4-FFF2-40B4-BE49-F238E27FC236}">
                <a16:creationId xmlns:a16="http://schemas.microsoft.com/office/drawing/2014/main" id="{DB320445-7405-3FF8-3955-EA4D0B993D2F}"/>
              </a:ext>
            </a:extLst>
          </p:cNvPr>
          <p:cNvSpPr txBox="1">
            <a:spLocks noChangeArrowheads="1"/>
          </p:cNvSpPr>
          <p:nvPr/>
        </p:nvSpPr>
        <p:spPr>
          <a:xfrm>
            <a:off x="533400" y="1987550"/>
            <a:ext cx="4876800" cy="37338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600" indent="-609600">
              <a:buFont typeface="Wingdings" panose="05000000000000000000" pitchFamily="2" charset="2"/>
              <a:buChar char="§"/>
            </a:pPr>
            <a:r>
              <a:rPr lang="el-GR" altLang="sr-Latn-RS" sz="2400" b="1" dirty="0">
                <a:solidFill>
                  <a:srgbClr val="002060"/>
                </a:solidFill>
                <a:cs typeface="Arial" panose="020B0604020202020204" pitchFamily="34" charset="0"/>
              </a:rPr>
              <a:t>Διαδικτυακές αγορές από άλλες χώρες της ΕΕ</a:t>
            </a:r>
            <a:endParaRPr lang="hr-HR"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r>
              <a:rPr lang="el-GR" altLang="sr-Latn-RS" sz="2400" b="1" dirty="0">
                <a:solidFill>
                  <a:srgbClr val="002060"/>
                </a:solidFill>
                <a:cs typeface="Arial" panose="020B0604020202020204" pitchFamily="34" charset="0"/>
              </a:rPr>
              <a:t>Κτηνιατρική </a:t>
            </a:r>
            <a:r>
              <a:rPr lang="el-GR" altLang="sr-Latn-RS" sz="2400" b="1" dirty="0" err="1">
                <a:solidFill>
                  <a:srgbClr val="002060"/>
                </a:solidFill>
                <a:cs typeface="Arial" panose="020B0604020202020204" pitchFamily="34" charset="0"/>
              </a:rPr>
              <a:t>συνταγογράφηση</a:t>
            </a:r>
            <a:r>
              <a:rPr lang="el-GR" altLang="sr-Latn-RS" sz="2400" b="1" dirty="0">
                <a:solidFill>
                  <a:srgbClr val="002060"/>
                </a:solidFill>
                <a:cs typeface="Arial" panose="020B0604020202020204" pitchFamily="34" charset="0"/>
              </a:rPr>
              <a:t> από 1 εισαγωγέα</a:t>
            </a:r>
            <a:endParaRPr lang="en-GB"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en-GB"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r>
              <a:rPr lang="el-GR" altLang="sr-Latn-RS" sz="2400" b="1" dirty="0">
                <a:solidFill>
                  <a:srgbClr val="002060"/>
                </a:solidFill>
                <a:cs typeface="Arial" panose="020B0604020202020204" pitchFamily="34" charset="0"/>
              </a:rPr>
              <a:t>Παράνομη προμήθεια από τα κατεχόμενα</a:t>
            </a:r>
            <a:endParaRPr lang="en-GB"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en-GB"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en-GB"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2400" dirty="0">
              <a:solidFill>
                <a:srgbClr val="002060"/>
              </a:solidFill>
              <a:cs typeface="Arial" panose="020B0604020202020204" pitchFamily="34" charset="0"/>
            </a:endParaRPr>
          </a:p>
        </p:txBody>
      </p:sp>
      <p:pic>
        <p:nvPicPr>
          <p:cNvPr id="4" name="Picture 2" descr="Tablete i vježbanje - ako koristite neke od ovih 7 vrsta budite na oprezu •  MissStoma | Health &amp; Lifestyle Magazine">
            <a:extLst>
              <a:ext uri="{FF2B5EF4-FFF2-40B4-BE49-F238E27FC236}">
                <a16:creationId xmlns:a16="http://schemas.microsoft.com/office/drawing/2014/main" id="{2F838B93-637C-09F2-C642-44D4209F144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399" y="1563251"/>
            <a:ext cx="5544133" cy="4158099"/>
          </a:xfrm>
          <a:prstGeom prst="rect">
            <a:avLst/>
          </a:prstGeom>
          <a:gradFill>
            <a:gsLst>
              <a:gs pos="18000">
                <a:schemeClr val="bg1">
                  <a:lumMod val="75000"/>
                  <a:alpha val="45000"/>
                </a:schemeClr>
              </a:gs>
              <a:gs pos="86000">
                <a:schemeClr val="bg1">
                  <a:lumMod val="65000"/>
                </a:schemeClr>
              </a:gs>
              <a:gs pos="79000">
                <a:schemeClr val="bg1">
                  <a:alpha val="42000"/>
                  <a:lumMod val="31000"/>
                </a:schemeClr>
              </a:gs>
            </a:gsLst>
            <a:path path="circle">
              <a:fillToRect l="100000" t="100000"/>
            </a:path>
          </a:gradFill>
        </p:spPr>
      </p:pic>
    </p:spTree>
    <p:extLst>
      <p:ext uri="{BB962C8B-B14F-4D97-AF65-F5344CB8AC3E}">
        <p14:creationId xmlns:p14="http://schemas.microsoft.com/office/powerpoint/2010/main" val="41925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l-CY" sz="2400" b="0" i="0" u="none" strike="noStrike" cap="none" normalizeH="0" baseline="0" noProof="0" dirty="0">
                <a:ln>
                  <a:noFill/>
                </a:ln>
                <a:effectLst/>
                <a:uLnTx/>
                <a:uFillTx/>
                <a:latin typeface="EC Square Sans Pro" panose="020B0506040000020004" pitchFamily="34" charset="0"/>
              </a:rPr>
              <a:t>Νομικό πλαίσιο της ΕΕ για τα κτηνιατρικά φάρμακα / </a:t>
            </a:r>
            <a:br>
              <a:rPr kumimoji="0" lang="en-US" sz="2400" b="0" i="0" u="none" strike="noStrike" cap="none" normalizeH="0" baseline="0" noProof="0" dirty="0">
                <a:ln>
                  <a:noFill/>
                </a:ln>
                <a:effectLst/>
                <a:uLnTx/>
                <a:uFillTx/>
                <a:latin typeface="EC Square Sans Pro" panose="020B0506040000020004" pitchFamily="34" charset="0"/>
              </a:rPr>
            </a:br>
            <a:r>
              <a:rPr kumimoji="0" lang="el-CY" sz="2400" b="0" i="0" u="none" strike="noStrike" cap="none" normalizeH="0" baseline="0" noProof="0" dirty="0">
                <a:ln>
                  <a:noFill/>
                </a:ln>
                <a:effectLst/>
                <a:uLnTx/>
                <a:uFillTx/>
                <a:latin typeface="EC Square Sans Pro" panose="020B0506040000020004" pitchFamily="34" charset="0"/>
              </a:rPr>
              <a:t>φαρμακούχες ζωοτροφές</a:t>
            </a: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Κανονισμός (ΕΕ) 2019/6 </a:t>
            </a:r>
            <a:r>
              <a:rPr kumimoji="0" lang="el-CY" sz="2400" i="0" u="none" strike="noStrike" cap="none" normalizeH="0" baseline="0" noProof="0">
                <a:ln>
                  <a:noFill/>
                </a:ln>
                <a:solidFill>
                  <a:srgbClr val="000000"/>
                </a:solidFill>
                <a:effectLst/>
                <a:uLnTx/>
                <a:uFillTx/>
                <a:latin typeface="EC Square Sans Pro" panose="020B0506040000020004" pitchFamily="34" charset="0"/>
                <a:ea typeface="+mn-ea"/>
                <a:cs typeface="+mn-cs"/>
              </a:rPr>
              <a:t>για τα</a:t>
            </a:r>
            <a:r>
              <a:rPr kumimoji="0" lang="el-CY"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 Κτηνιατρικά Φάρμακα</a:t>
            </a:r>
            <a:br>
              <a:rPr kumimoji="0" lang="el-CY" sz="1800" b="1" i="0" u="none" strike="noStrike" cap="none" normalizeH="0" baseline="0" noProof="0">
                <a:ln>
                  <a:noFill/>
                </a:ln>
                <a:solidFill>
                  <a:srgbClr val="FFFFFF"/>
                </a:solidFill>
                <a:effectLst/>
                <a:uLnTx/>
                <a:uFillTx/>
                <a:latin typeface="Calibri"/>
                <a:ea typeface="+mn-ea"/>
                <a:cs typeface="+mn-cs"/>
              </a:rPr>
            </a:br>
            <a:r>
              <a:rPr kumimoji="0" lang="el-CY"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Κανονισμός (ΕΕ) 2019/4 για τις Φαρμακούχες Ζωοτροφές</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721350"/>
            <a:ext cx="5600700" cy="523220"/>
          </a:xfrm>
          <a:prstGeom prst="rect">
            <a:avLst/>
          </a:prstGeom>
          <a:noFill/>
        </p:spPr>
        <p:txBody>
          <a:bodyPr wrap="square" rtlCol="0">
            <a:spAutoFit/>
          </a:bodyPr>
          <a:lstStyle/>
          <a:p>
            <a:r>
              <a:rPr lang="el-CY" sz="2800">
                <a:solidFill>
                  <a:schemeClr val="bg1"/>
                </a:solidFill>
                <a:latin typeface="EC Square Sans Pro" panose="020B0506040000020004"/>
              </a:rPr>
              <a:t> + Εκτελεστικές και κατ’ εξουσιοδότηση Πράξεις</a:t>
            </a: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707886"/>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CY" sz="2000" b="1"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Υποστήριξη της συνετής χρήσης και διατήρηση της αποτελεσματικότητας</a:t>
            </a: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56966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l-CY" sz="2000" i="0" u="none" strike="noStrike" cap="none" normalizeH="0" baseline="0" noProof="0" dirty="0">
                <a:ln>
                  <a:noFill/>
                </a:ln>
                <a:solidFill>
                  <a:srgbClr val="003399"/>
                </a:solidFill>
                <a:effectLst/>
                <a:uLnTx/>
                <a:uFillTx/>
                <a:latin typeface="EC Square Sans Pro" panose="020B0506040000020004" pitchFamily="34" charset="0"/>
              </a:rPr>
              <a:t>αντιμικροβιακά ή</a:t>
            </a:r>
            <a:r>
              <a:rPr kumimoji="0" lang="el-CY" sz="2000" b="0" i="0" u="none" strike="noStrike" cap="none" normalizeH="0" baseline="0" noProof="0" dirty="0">
                <a:ln>
                  <a:noFill/>
                </a:ln>
                <a:solidFill>
                  <a:srgbClr val="003399"/>
                </a:solidFill>
                <a:effectLst/>
                <a:uLnTx/>
                <a:uFillTx/>
                <a:latin typeface="EC Square Sans Pro" panose="020B0506040000020004" pitchFamily="34" charset="0"/>
              </a:rPr>
              <a:t> ομάδες αντιμικροβιακών </a:t>
            </a:r>
            <a:r>
              <a:rPr kumimoji="0" lang="el-CY" sz="2000" b="1" i="0" u="none" strike="noStrike" cap="none" normalizeH="0" baseline="0" noProof="0" dirty="0">
                <a:ln>
                  <a:noFill/>
                </a:ln>
                <a:solidFill>
                  <a:srgbClr val="003399"/>
                </a:solidFill>
                <a:effectLst/>
                <a:uLnTx/>
                <a:uFillTx/>
                <a:latin typeface="EC Square Sans Pro" panose="020B0506040000020004" pitchFamily="34" charset="0"/>
              </a:rPr>
              <a:t>που προορίζονται αποκλειστικά</a:t>
            </a:r>
            <a:r>
              <a:rPr kumimoji="0" lang="el-CY" sz="2000" b="0" i="0" u="none" strike="noStrike" cap="none" normalizeH="0" baseline="0" noProof="0" dirty="0">
                <a:ln>
                  <a:noFill/>
                </a:ln>
                <a:solidFill>
                  <a:srgbClr val="003399"/>
                </a:solidFill>
                <a:effectLst/>
                <a:uLnTx/>
                <a:uFillTx/>
                <a:latin typeface="EC Square Sans Pro" panose="020B0506040000020004" pitchFamily="34" charset="0"/>
              </a:rPr>
              <a:t> για τη θεραπεία ορισμένων λοιμώξεων στους ανθρώπους.</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1938992"/>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CY" sz="2000" b="0" i="0" u="none" strike="noStrike" cap="none" normalizeH="0" baseline="0" noProof="0">
                <a:ln>
                  <a:noFill/>
                </a:ln>
                <a:solidFill>
                  <a:srgbClr val="003399"/>
                </a:solidFill>
                <a:effectLst/>
                <a:uLnTx/>
                <a:uFillTx/>
                <a:latin typeface="EC Square Sans Pro" panose="020B0506040000020004" pitchFamily="34" charset="0"/>
              </a:rPr>
              <a:t>Κατάλογος αντιμικροβιακών τα οποία: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el-CY" sz="2000" b="0" i="0" u="none" strike="noStrike" cap="none" normalizeH="0" baseline="0" noProof="0">
                <a:ln>
                  <a:noFill/>
                </a:ln>
                <a:solidFill>
                  <a:srgbClr val="003399"/>
                </a:solidFill>
                <a:effectLst/>
                <a:uLnTx/>
                <a:uFillTx/>
                <a:latin typeface="EC Square Sans Pro" panose="020B0506040000020004" pitchFamily="34" charset="0"/>
              </a:rPr>
              <a:t>δεν επιτρέπεται να χρησιμοποιούνται σύμφωνα με τα Άρθρα 112, 113 και 114 ή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el-CY" sz="2000" b="0" i="0" u="none" strike="noStrike" cap="none" normalizeH="0" baseline="0" noProof="0">
                <a:ln>
                  <a:noFill/>
                </a:ln>
                <a:solidFill>
                  <a:srgbClr val="003399"/>
                </a:solidFill>
                <a:effectLst/>
                <a:uLnTx/>
                <a:uFillTx/>
                <a:latin typeface="EC Square Sans Pro" panose="020B0506040000020004" pitchFamily="34" charset="0"/>
              </a:rPr>
              <a:t>β)  επιτρέπεται να χρησιμοποιούνται σύμφωνα με τα Άρθρα 112, 113 και 114 ενώ υπόκεινται σε </a:t>
            </a:r>
            <a:r>
              <a:rPr kumimoji="0" lang="el-CY" sz="2000" b="1" i="0" u="none" strike="noStrike" cap="none" normalizeH="0" baseline="0" noProof="0">
                <a:ln>
                  <a:noFill/>
                </a:ln>
                <a:solidFill>
                  <a:srgbClr val="003399"/>
                </a:solidFill>
                <a:effectLst/>
                <a:uLnTx/>
                <a:uFillTx/>
                <a:latin typeface="EC Square Sans Pro" panose="020B0506040000020004" pitchFamily="34" charset="0"/>
              </a:rPr>
              <a:t>ορισμένες προϋποθέσεις</a:t>
            </a:r>
            <a:r>
              <a:rPr kumimoji="0" lang="el-CY" sz="2000" b="0" i="0" u="none" strike="noStrike" cap="none" normalizeH="0" baseline="0" noProof="0">
                <a:ln>
                  <a:noFill/>
                </a:ln>
                <a:solidFill>
                  <a:srgbClr val="003399"/>
                </a:solidFill>
                <a:effectLst/>
                <a:uLnTx/>
                <a:uFillTx/>
                <a:latin typeface="EC Square Sans Pro" panose="020B0506040000020004" pitchFamily="34" charset="0"/>
              </a:rPr>
              <a:t>. </a:t>
            </a: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1800" b="0" i="0" u="none" strike="noStrike" cap="none" normalizeH="0" baseline="0" noProof="0">
                <a:ln>
                  <a:noFill/>
                </a:ln>
                <a:solidFill>
                  <a:prstClr val="white"/>
                </a:solidFill>
                <a:effectLst/>
                <a:uLnTx/>
                <a:uFillTx/>
                <a:latin typeface="EC Square Sans Pro" panose="020B0506040000020004" pitchFamily="34" charset="0"/>
                <a:ea typeface="Steelfish" charset="0"/>
                <a:cs typeface="Steelfish" charset="0"/>
              </a:rPr>
              <a:t>!</a:t>
            </a:r>
            <a:r>
              <a:rPr kumimoji="0" lang="el-CY" sz="2000" b="0" i="0" u="none" strike="noStrike" cap="none" normalizeH="0" baseline="0" noProof="0">
                <a:ln>
                  <a:noFill/>
                </a:ln>
                <a:solidFill>
                  <a:srgbClr val="003399"/>
                </a:solidFill>
                <a:effectLst/>
                <a:uLnTx/>
                <a:uFillTx/>
                <a:latin typeface="EC Square Sans Pro" panose="020B0506040000020004" pitchFamily="34" charset="0"/>
                <a:ea typeface="Steelfish" charset="0"/>
                <a:cs typeface="Steelfish" charset="0"/>
              </a:rPr>
              <a:t>Άρθρο 37 (5)</a:t>
            </a: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1800" b="0" i="0" u="none" strike="noStrike" cap="none" normalizeH="0" baseline="0" noProof="0">
                <a:ln>
                  <a:noFill/>
                </a:ln>
                <a:solidFill>
                  <a:prstClr val="white"/>
                </a:solidFill>
                <a:effectLst/>
                <a:uLnTx/>
                <a:uFillTx/>
                <a:latin typeface="EC Square Sans Pro" panose="020B0506040000020004" pitchFamily="34" charset="0"/>
                <a:ea typeface="Steelfish" charset="0"/>
                <a:cs typeface="Steelfish" charset="0"/>
              </a:rPr>
              <a:t>!</a:t>
            </a:r>
            <a:r>
              <a:rPr kumimoji="0" lang="el-CY" sz="2000" b="0" i="0" u="none" strike="noStrike" cap="none" normalizeH="0" baseline="0" noProof="0">
                <a:ln>
                  <a:noFill/>
                </a:ln>
                <a:solidFill>
                  <a:srgbClr val="003399"/>
                </a:solidFill>
                <a:effectLst/>
                <a:uLnTx/>
                <a:uFillTx/>
                <a:latin typeface="EC Square Sans Pro" panose="020B0506040000020004" pitchFamily="34" charset="0"/>
                <a:ea typeface="Steelfish" charset="0"/>
                <a:cs typeface="Steelfish" charset="0"/>
              </a:rPr>
              <a:t>Άρθρο 107 (6)</a:t>
            </a: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rPr>
              <a:t>Νομοθετικό πλαίσιο της ΕΕ Κανονισμός (ΕΕ) 2019/6 για τα ΚΤΗΝΙΑΤΡΙΚΑ ΦΑΡΜΑΚΑ</a:t>
            </a:r>
            <a:br>
              <a:rPr kumimoji="0" lang="el-CY"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rPr>
            </a:br>
            <a:endParaRPr kumimoji="0" lang="el-CY"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299027" cy="738664"/>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CY" sz="1400" b="0" i="0" u="none" strike="noStrike" cap="none" normalizeH="0" baseline="0" noProof="0" dirty="0">
                <a:ln>
                  <a:noFill/>
                </a:ln>
                <a:solidFill>
                  <a:srgbClr val="FFFFFF"/>
                </a:solidFill>
                <a:effectLst/>
                <a:uLnTx/>
                <a:uFillTx/>
                <a:latin typeface="EC Square Sans Pro" panose="020B0506040000020004" pitchFamily="34" charset="0"/>
              </a:rPr>
              <a:t>«κατάλογος φαρμάκων που </a:t>
            </a:r>
            <a:br>
              <a:rPr kumimoji="0" lang="en-US" sz="1400" b="0" i="0" u="none" strike="noStrike" cap="none" normalizeH="0" baseline="0" noProof="0" dirty="0">
                <a:ln>
                  <a:noFill/>
                </a:ln>
                <a:solidFill>
                  <a:srgbClr val="FFFFFF"/>
                </a:solidFill>
                <a:effectLst/>
                <a:uLnTx/>
                <a:uFillTx/>
                <a:latin typeface="EC Square Sans Pro" panose="020B0506040000020004" pitchFamily="34" charset="0"/>
              </a:rPr>
            </a:br>
            <a:r>
              <a:rPr kumimoji="0" lang="el-CY" sz="1400" b="0" i="0" u="none" strike="noStrike" cap="none" normalizeH="0" baseline="0" noProof="0" dirty="0">
                <a:ln>
                  <a:noFill/>
                </a:ln>
                <a:solidFill>
                  <a:srgbClr val="FFFFFF"/>
                </a:solidFill>
                <a:effectLst/>
                <a:uLnTx/>
                <a:uFillTx/>
                <a:latin typeface="EC Square Sans Pro" panose="020B0506040000020004" pitchFamily="34" charset="0"/>
              </a:rPr>
              <a:t>προορίζονται αποκλειστικά </a:t>
            </a:r>
            <a:br>
              <a:rPr kumimoji="0" lang="en-US" sz="1400" b="0" i="0" u="none" strike="noStrike" cap="none" normalizeH="0" baseline="0" noProof="0" dirty="0">
                <a:ln>
                  <a:noFill/>
                </a:ln>
                <a:solidFill>
                  <a:srgbClr val="FFFFFF"/>
                </a:solidFill>
                <a:effectLst/>
                <a:uLnTx/>
                <a:uFillTx/>
                <a:latin typeface="EC Square Sans Pro" panose="020B0506040000020004" pitchFamily="34" charset="0"/>
              </a:rPr>
            </a:br>
            <a:r>
              <a:rPr kumimoji="0" lang="el-CY" sz="1400" b="0" i="0" u="none" strike="noStrike" cap="none" normalizeH="0" baseline="0" noProof="0" dirty="0">
                <a:ln>
                  <a:noFill/>
                </a:ln>
                <a:solidFill>
                  <a:srgbClr val="FFFFFF"/>
                </a:solidFill>
                <a:effectLst/>
                <a:uLnTx/>
                <a:uFillTx/>
                <a:latin typeface="EC Square Sans Pro" panose="020B0506040000020004" pitchFamily="34" charset="0"/>
              </a:rPr>
              <a:t>για τη θεραπεία ανθρώπων»</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CY" sz="1800" b="0" i="0" u="none" strike="noStrike" cap="none" normalizeH="0" baseline="0" noProof="0">
                <a:ln>
                  <a:noFill/>
                </a:ln>
                <a:solidFill>
                  <a:srgbClr val="FFFFFF"/>
                </a:solidFill>
                <a:effectLst/>
                <a:uLnTx/>
                <a:uFillTx/>
                <a:latin typeface="EC Square Sans Pro" panose="020B0506040000020004" pitchFamily="34" charset="0"/>
              </a:rPr>
              <a:t>«χρήση αντιμικροβιακών εκτός της άδειας κυκλοφορίας τους»</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l-CY" sz="2400">
                <a:latin typeface="EC Square Sans Pro" panose="020B0506040000020004" pitchFamily="34" charset="0"/>
              </a:rPr>
              <a:t>Χρήση αντιμικροβιακών κτηνιατρικών φαρμάκων</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5101390" cy="533400"/>
          </a:xfrm>
        </p:spPr>
        <p:txBody>
          <a:bodyPr/>
          <a:lstStyle/>
          <a:p>
            <a:pPr>
              <a:buClr>
                <a:srgbClr val="2C7470"/>
              </a:buClr>
            </a:pPr>
            <a:r>
              <a:rPr lang="el-CY" sz="1800" i="1" dirty="0">
                <a:latin typeface="EC Square Sans Pro" panose="020B0506040000020004" pitchFamily="34" charset="0"/>
              </a:rPr>
              <a:t>Εκτελεστικός Κανονισμός Επιτροπής (ΕΕ) 2022/1255</a:t>
            </a: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67717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427809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l-CY" dirty="0">
                <a:latin typeface="EC Square Sans Pro" panose="020B0506040000020004" pitchFamily="34" charset="0"/>
                <a:ea typeface="+mn-ea"/>
                <a:cs typeface="+mn-cs"/>
              </a:rPr>
              <a:t>Τα αντιμικροβιακά και ομάδες αντιμικροβιακών που περιλάμβάνονται σε αυτόν τον Κανονισμό</a:t>
            </a:r>
            <a:r>
              <a:rPr lang="el-CY" b="1" dirty="0">
                <a:solidFill>
                  <a:srgbClr val="024B9C"/>
                </a:solidFill>
                <a:latin typeface="EC Square Sans Pro" panose="020B0506040000020004" pitchFamily="34" charset="0"/>
                <a:ea typeface="+mn-ea"/>
                <a:cs typeface="+mn-cs"/>
              </a:rPr>
              <a:t>δεν</a:t>
            </a:r>
            <a:r>
              <a:rPr lang="el-CY" dirty="0">
                <a:solidFill>
                  <a:srgbClr val="024B9C"/>
                </a:solidFill>
                <a:latin typeface="EC Square Sans Pro" panose="020B0506040000020004" pitchFamily="34" charset="0"/>
                <a:ea typeface="+mn-ea"/>
                <a:cs typeface="+mn-cs"/>
              </a:rPr>
              <a:t> επιτρέπεται να χρησιμοποιούνται σε κτηνιατρικά φάρμακα. </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el-CY" dirty="0">
                <a:latin typeface="EC Square Sans Pro" panose="020B0506040000020004" pitchFamily="34" charset="0"/>
                <a:ea typeface="+mn-ea"/>
                <a:cs typeface="+mn-cs"/>
              </a:rPr>
              <a:t>Τα κτηνιατρικά φάρμακα που περιλαμβάνουν αντιμικροβιακές ουσίες και αναφέρονται σε αυτόν τον Κανονισμό </a:t>
            </a:r>
            <a:r>
              <a:rPr lang="el-CY" b="1" dirty="0">
                <a:solidFill>
                  <a:srgbClr val="024B9C"/>
                </a:solidFill>
                <a:latin typeface="EC Square Sans Pro" panose="020B0506040000020004" pitchFamily="34" charset="0"/>
                <a:ea typeface="+mn-ea"/>
                <a:cs typeface="+mn-cs"/>
              </a:rPr>
              <a:t>δεν</a:t>
            </a:r>
            <a:r>
              <a:rPr lang="el-CY" dirty="0">
                <a:solidFill>
                  <a:srgbClr val="024B9C"/>
                </a:solidFill>
                <a:latin typeface="EC Square Sans Pro" panose="020B0506040000020004" pitchFamily="34" charset="0"/>
                <a:ea typeface="+mn-ea"/>
                <a:cs typeface="+mn-cs"/>
              </a:rPr>
              <a:t> επιτρέπεται να χρησιμοποιούνται σε φαρμακούχες ζωοτροφές</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l-CY" b="0" i="0" u="none" strike="noStrike" cap="none" normalizeH="0" baseline="0" noProof="0" dirty="0">
                <a:ln>
                  <a:noFill/>
                </a:ln>
                <a:effectLst/>
                <a:uLnTx/>
                <a:uFillTx/>
                <a:latin typeface="EC Square Sans Pro" panose="020B0506040000020004" pitchFamily="34" charset="0"/>
                <a:ea typeface="+mn-ea"/>
                <a:cs typeface="+mn-cs"/>
              </a:rPr>
              <a:t>Τα αντιμικροβιακά ή ομάδες αντιμικροβιακών που προορίζονται αποκλειστικά για τη θεραπεία ορισμένων λοιμώξεων στους ανθρώπους</a:t>
            </a:r>
            <a:r>
              <a:rPr kumimoji="0" lang="el-CY"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 </a:t>
            </a:r>
            <a:r>
              <a:rPr kumimoji="0" lang="el-CY" b="0" i="0" u="none" strike="noStrike" cap="none" normalizeH="0" baseline="0" noProof="0" dirty="0">
                <a:ln>
                  <a:noFill/>
                </a:ln>
                <a:solidFill>
                  <a:srgbClr val="024B9C"/>
                </a:solidFill>
                <a:effectLst/>
                <a:uLnTx/>
                <a:uFillTx/>
                <a:latin typeface="EC Square Sans Pro" panose="020B0506040000020004" pitchFamily="34" charset="0"/>
                <a:ea typeface="+mn-ea"/>
                <a:cs typeface="+mn-cs"/>
              </a:rPr>
              <a:t>θα πρέπει να παραμένουν υπό συνεχή αξιολόγηση </a:t>
            </a:r>
            <a:r>
              <a:rPr kumimoji="0" lang="el-CY"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ενόψει νέων επιστημονικών δεδομένων ή αναδυόμενων πληροφοριών</a:t>
            </a: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8770947" y="2166572"/>
            <a:ext cx="2820003" cy="307777"/>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CY" sz="1400" b="0" i="0" u="none" strike="noStrike" cap="none" normalizeH="0" baseline="0" noProof="0" dirty="0">
                <a:ln>
                  <a:noFill/>
                </a:ln>
                <a:solidFill>
                  <a:srgbClr val="FFFFFF"/>
                </a:solidFill>
                <a:effectLst/>
                <a:uLnTx/>
                <a:uFillTx/>
                <a:latin typeface="EC Square Sans Pro" panose="020B0506040000020004" pitchFamily="34" charset="0"/>
              </a:rPr>
              <a:t>«κατάλογος αποκλειστικής χρήσης»</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l-CY" sz="24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Χρήση αντιμικροβιακών φαρμάκων</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470345"/>
            <a:ext cx="11277600" cy="58477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l-CY" sz="1600" b="1" dirty="0">
                <a:solidFill>
                  <a:srgbClr val="FFFFFF"/>
                </a:solidFill>
                <a:latin typeface="EC Square Sans Pro" panose="020B0506040000020004" pitchFamily="34" charset="0"/>
                <a:ea typeface="+mn-ea"/>
                <a:cs typeface="Arial" panose="020B0604020202020204" pitchFamily="34" charset="0"/>
              </a:rPr>
              <a:t>Κατάλογος προοριζόμενων αποκλειστικά για τον άνθρωπο: ορισμένων που προορίζονται αποκλειστικά για τη θεραπεία ορισμένων λοιμώξεων στους ανθρώπους</a:t>
            </a: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8276617" cy="369332"/>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CY" sz="1800" b="0" i="0" u="none" strike="noStrike" cap="none" normalizeH="0" baseline="0" noProof="0" dirty="0">
                <a:ln>
                  <a:noFill/>
                </a:ln>
                <a:solidFill>
                  <a:srgbClr val="FFFFFF"/>
                </a:solidFill>
                <a:effectLst/>
                <a:uLnTx/>
                <a:uFillTx/>
                <a:latin typeface="EC Square Sans Pro" panose="020B0506040000020004" pitchFamily="34" charset="0"/>
              </a:rPr>
              <a:t>«κατάλογος φαρμάκων που προορίζονται αποκλειστικά για τη θεραπεία ανθρώπων»</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CY" sz="1400" b="0" i="1" u="none" strike="noStrike" cap="none" normalizeH="0" baseline="0" noProof="0">
                <a:ln>
                  <a:noFill/>
                </a:ln>
                <a:solidFill>
                  <a:srgbClr val="003399"/>
                </a:solidFill>
                <a:effectLst/>
                <a:uLnTx/>
                <a:uFillTx/>
                <a:latin typeface="EC Square Sans Pro" panose="020B0506040000020004" pitchFamily="34" charset="0"/>
              </a:rPr>
              <a:t>Εκτελεστικός Κανονισμός Επιτροπής (ΕΕ) 2022/1255 </a:t>
            </a: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l-CY" sz="2400" dirty="0">
                <a:latin typeface="EC Square Sans Pro" panose="020B0506040000020004" pitchFamily="34" charset="0"/>
              </a:rPr>
              <a:t>Χρήση αντιμικροβιακών φαρμάκων</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471715"/>
            <a:ext cx="8239547"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CY" sz="2000" b="1" i="0" u="none" strike="noStrike" cap="none"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Υποστήριξη της συνετής χρήσης και διατήρηση της αποτελεσματικότητας</a:t>
            </a:r>
          </a:p>
        </p:txBody>
      </p:sp>
      <p:sp>
        <p:nvSpPr>
          <p:cNvPr id="2" name="Rectángulo 16">
            <a:extLst>
              <a:ext uri="{FF2B5EF4-FFF2-40B4-BE49-F238E27FC236}">
                <a16:creationId xmlns:a16="http://schemas.microsoft.com/office/drawing/2014/main" id="{243467E5-D009-4AFF-2B9D-76A6125F68D3}"/>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75652A2C-12D0-BBD4-DDD8-6F287B912BAF}"/>
              </a:ext>
            </a:extLst>
          </p:cNvPr>
          <p:cNvSpPr txBox="1"/>
          <p:nvPr/>
        </p:nvSpPr>
        <p:spPr>
          <a:xfrm>
            <a:off x="6517838" y="2335935"/>
            <a:ext cx="2520779" cy="4105394"/>
          </a:xfrm>
          <a:prstGeom prst="rect">
            <a:avLst/>
          </a:prstGeom>
          <a:noFill/>
        </p:spPr>
        <p:txBody>
          <a:bodyPr wrap="square" lIns="0" tIns="0" rIns="0" bIns="0" rtlCol="0">
            <a:noAutofit/>
          </a:bodyPr>
          <a:lstStyle/>
          <a:p>
            <a:pPr marL="342900" indent="-342900">
              <a:spcAft>
                <a:spcPts val="900"/>
              </a:spcAft>
            </a:pPr>
            <a:r>
              <a:rPr lang="el-CY" sz="1200" dirty="0">
                <a:latin typeface="Times New Roman" panose="02020603050405020304" pitchFamily="18" charset="0"/>
                <a:cs typeface="Times New Roman" panose="02020603050405020304" pitchFamily="18" charset="0"/>
              </a:rPr>
              <a:t>(2)	Αντιικά</a:t>
            </a:r>
          </a:p>
          <a:p>
            <a:pPr marL="628650" indent="-342900">
              <a:spcAft>
                <a:spcPts val="900"/>
              </a:spcAft>
            </a:pPr>
            <a:r>
              <a:rPr lang="el-CY" sz="1200" dirty="0">
                <a:latin typeface="Times New Roman" panose="02020603050405020304" pitchFamily="18" charset="0"/>
                <a:cs typeface="Times New Roman" panose="02020603050405020304" pitchFamily="18" charset="0"/>
              </a:rPr>
              <a:t>α)	Αμανταδίνη</a:t>
            </a:r>
          </a:p>
          <a:p>
            <a:pPr marL="628650" indent="-342900">
              <a:spcAft>
                <a:spcPts val="900"/>
              </a:spcAft>
            </a:pPr>
            <a:r>
              <a:rPr lang="el-CY" sz="1200" dirty="0">
                <a:latin typeface="Times New Roman" panose="02020603050405020304" pitchFamily="18" charset="0"/>
                <a:cs typeface="Times New Roman" panose="02020603050405020304" pitchFamily="18" charset="0"/>
              </a:rPr>
              <a:t>β)	Μπαλοξαβίρη μαρμποξίλη</a:t>
            </a:r>
          </a:p>
          <a:p>
            <a:pPr marL="628650" indent="-342900">
              <a:spcAft>
                <a:spcPts val="900"/>
              </a:spcAft>
            </a:pPr>
            <a:r>
              <a:rPr lang="el-CY" sz="1200" dirty="0">
                <a:latin typeface="Times New Roman" panose="02020603050405020304" pitchFamily="18" charset="0"/>
                <a:cs typeface="Times New Roman" panose="02020603050405020304" pitchFamily="18" charset="0"/>
              </a:rPr>
              <a:t>γ)	Celgosivir (κελγοσιβίρη)</a:t>
            </a:r>
          </a:p>
          <a:p>
            <a:pPr marL="628650" indent="-342900">
              <a:spcAft>
                <a:spcPts val="900"/>
              </a:spcAft>
            </a:pPr>
            <a:r>
              <a:rPr lang="el-CY" sz="1200" dirty="0">
                <a:latin typeface="Times New Roman" panose="02020603050405020304" pitchFamily="18" charset="0"/>
                <a:cs typeface="Times New Roman" panose="02020603050405020304" pitchFamily="18" charset="0"/>
              </a:rPr>
              <a:t>δ) 	Φαβιπιραβίρη</a:t>
            </a:r>
          </a:p>
          <a:p>
            <a:pPr marL="628650" indent="-342900">
              <a:spcAft>
                <a:spcPts val="900"/>
              </a:spcAft>
            </a:pPr>
            <a:r>
              <a:rPr lang="el-CY" sz="1200" dirty="0">
                <a:latin typeface="Times New Roman" panose="02020603050405020304" pitchFamily="18" charset="0"/>
                <a:cs typeface="Times New Roman" panose="02020603050405020304" pitchFamily="18" charset="0"/>
              </a:rPr>
              <a:t>ε) 	Γαλιδεσιβίρη</a:t>
            </a:r>
          </a:p>
          <a:p>
            <a:pPr marL="628650" indent="-342900">
              <a:spcAft>
                <a:spcPts val="900"/>
              </a:spcAft>
            </a:pPr>
            <a:r>
              <a:rPr lang="el-CY" sz="1200" dirty="0">
                <a:latin typeface="Times New Roman" panose="02020603050405020304" pitchFamily="18" charset="0"/>
                <a:cs typeface="Times New Roman" panose="02020603050405020304" pitchFamily="18" charset="0"/>
              </a:rPr>
              <a:t>στ) 	Λακτιμιδομυκίνη</a:t>
            </a:r>
          </a:p>
          <a:p>
            <a:pPr marL="628650" indent="-342900">
              <a:spcAft>
                <a:spcPts val="900"/>
              </a:spcAft>
            </a:pPr>
            <a:r>
              <a:rPr lang="el-CY" sz="1200" dirty="0">
                <a:latin typeface="Times New Roman" panose="02020603050405020304" pitchFamily="18" charset="0"/>
                <a:cs typeface="Times New Roman" panose="02020603050405020304" pitchFamily="18" charset="0"/>
              </a:rPr>
              <a:t>ζ) 	Laninamivir (λανιναμιβίρη)</a:t>
            </a:r>
          </a:p>
          <a:p>
            <a:pPr marL="628650" indent="-342900">
              <a:spcAft>
                <a:spcPts val="900"/>
              </a:spcAft>
            </a:pPr>
            <a:r>
              <a:rPr lang="el-CY" sz="1200" dirty="0">
                <a:latin typeface="Times New Roman" panose="02020603050405020304" pitchFamily="18" charset="0"/>
                <a:cs typeface="Times New Roman" panose="02020603050405020304" pitchFamily="18" charset="0"/>
              </a:rPr>
              <a:t>η)	Μεθισαζόνη/μετισαζόνη</a:t>
            </a:r>
          </a:p>
          <a:p>
            <a:pPr marL="628650" indent="-342900">
              <a:spcAft>
                <a:spcPts val="900"/>
              </a:spcAft>
            </a:pPr>
            <a:r>
              <a:rPr lang="el-CY" sz="1200" dirty="0">
                <a:latin typeface="Times New Roman" panose="02020603050405020304" pitchFamily="18" charset="0"/>
                <a:cs typeface="Times New Roman" panose="02020603050405020304" pitchFamily="18" charset="0"/>
              </a:rPr>
              <a:t>θ)	Μολνουπιραβίρη</a:t>
            </a:r>
          </a:p>
          <a:p>
            <a:pPr marL="628650" indent="-342900">
              <a:spcAft>
                <a:spcPts val="900"/>
              </a:spcAft>
            </a:pPr>
            <a:r>
              <a:rPr lang="el-CY" sz="1200" dirty="0">
                <a:latin typeface="Times New Roman" panose="02020603050405020304" pitchFamily="18" charset="0"/>
                <a:cs typeface="Times New Roman" panose="02020603050405020304" pitchFamily="18" charset="0"/>
              </a:rPr>
              <a:t>ι)	Νιταζοξανίδη</a:t>
            </a:r>
          </a:p>
          <a:p>
            <a:pPr marL="628650" indent="-342900">
              <a:spcAft>
                <a:spcPts val="900"/>
              </a:spcAft>
            </a:pPr>
            <a:r>
              <a:rPr lang="el-CY" sz="1200" dirty="0">
                <a:latin typeface="Times New Roman" panose="02020603050405020304" pitchFamily="18" charset="0"/>
                <a:cs typeface="Times New Roman" panose="02020603050405020304" pitchFamily="18" charset="0"/>
              </a:rPr>
              <a:t>ια)	Οσελταμιβίρη</a:t>
            </a:r>
          </a:p>
        </p:txBody>
      </p:sp>
      <p:sp>
        <p:nvSpPr>
          <p:cNvPr id="4" name="TextBox 3">
            <a:extLst>
              <a:ext uri="{FF2B5EF4-FFF2-40B4-BE49-F238E27FC236}">
                <a16:creationId xmlns:a16="http://schemas.microsoft.com/office/drawing/2014/main" id="{7E751E4A-F928-4EA2-4D56-80CDB46925A9}"/>
              </a:ext>
            </a:extLst>
          </p:cNvPr>
          <p:cNvSpPr txBox="1"/>
          <p:nvPr/>
        </p:nvSpPr>
        <p:spPr>
          <a:xfrm>
            <a:off x="9220200" y="2506836"/>
            <a:ext cx="2137041" cy="3336555"/>
          </a:xfrm>
          <a:prstGeom prst="rect">
            <a:avLst/>
          </a:prstGeom>
          <a:noFill/>
        </p:spPr>
        <p:txBody>
          <a:bodyPr wrap="square" lIns="0" tIns="0" rIns="0" bIns="0" rtlCol="0">
            <a:noAutofit/>
          </a:bodyPr>
          <a:lstStyle/>
          <a:p>
            <a:pPr marL="628650" indent="-342900">
              <a:spcAft>
                <a:spcPts val="900"/>
              </a:spcAft>
            </a:pPr>
            <a:r>
              <a:rPr lang="el-CY" sz="1200">
                <a:latin typeface="Times New Roman" panose="02020603050405020304" pitchFamily="18" charset="0"/>
                <a:cs typeface="Times New Roman" panose="02020603050405020304" pitchFamily="18" charset="0"/>
              </a:rPr>
              <a:t>ιβ)	Περαμιβίρη</a:t>
            </a:r>
          </a:p>
          <a:p>
            <a:pPr marL="628650" indent="-342900">
              <a:spcAft>
                <a:spcPts val="900"/>
              </a:spcAft>
            </a:pPr>
            <a:r>
              <a:rPr lang="el-CY" sz="1200">
                <a:latin typeface="Times New Roman" panose="02020603050405020304" pitchFamily="18" charset="0"/>
                <a:cs typeface="Times New Roman" panose="02020603050405020304" pitchFamily="18" charset="0"/>
              </a:rPr>
              <a:t>ιγ)	Ριμπαβιρίνη</a:t>
            </a:r>
          </a:p>
          <a:p>
            <a:pPr marL="628650" indent="-342900">
              <a:spcAft>
                <a:spcPts val="900"/>
              </a:spcAft>
            </a:pPr>
            <a:r>
              <a:rPr lang="el-CY" sz="1200">
                <a:latin typeface="Times New Roman" panose="02020603050405020304" pitchFamily="18" charset="0"/>
                <a:cs typeface="Times New Roman" panose="02020603050405020304" pitchFamily="18" charset="0"/>
              </a:rPr>
              <a:t>ιδ)	Ριμανταδίνη</a:t>
            </a:r>
          </a:p>
          <a:p>
            <a:pPr marL="628650" indent="-342900">
              <a:spcAft>
                <a:spcPts val="900"/>
              </a:spcAft>
            </a:pPr>
            <a:r>
              <a:rPr lang="el-CY" sz="1200">
                <a:latin typeface="Times New Roman" panose="02020603050405020304" pitchFamily="18" charset="0"/>
                <a:cs typeface="Times New Roman" panose="02020603050405020304" pitchFamily="18" charset="0"/>
              </a:rPr>
              <a:t>ιε)	 Tizoxanide (τιζοξανίδη)</a:t>
            </a:r>
          </a:p>
          <a:p>
            <a:pPr marL="628650" indent="-342900">
              <a:spcAft>
                <a:spcPts val="900"/>
              </a:spcAft>
            </a:pPr>
            <a:r>
              <a:rPr lang="el-CY" sz="1200">
                <a:latin typeface="Times New Roman" panose="02020603050405020304" pitchFamily="18" charset="0"/>
                <a:cs typeface="Times New Roman" panose="02020603050405020304" pitchFamily="18" charset="0"/>
              </a:rPr>
              <a:t>ιστ)    Τριαζαβιρίνη</a:t>
            </a:r>
          </a:p>
          <a:p>
            <a:pPr marL="628650" indent="-342900">
              <a:spcAft>
                <a:spcPts val="900"/>
              </a:spcAft>
            </a:pPr>
            <a:r>
              <a:rPr lang="el-CY" sz="1200">
                <a:latin typeface="Times New Roman" panose="02020603050405020304" pitchFamily="18" charset="0"/>
                <a:cs typeface="Times New Roman" panose="02020603050405020304" pitchFamily="18" charset="0"/>
              </a:rPr>
              <a:t>ιζ)	Ουμιφενοβίρη</a:t>
            </a:r>
          </a:p>
          <a:p>
            <a:pPr marL="628650" indent="-342900">
              <a:spcAft>
                <a:spcPts val="2400"/>
              </a:spcAft>
            </a:pPr>
            <a:r>
              <a:rPr lang="el-CY" sz="1200">
                <a:latin typeface="Times New Roman" panose="02020603050405020304" pitchFamily="18" charset="0"/>
                <a:cs typeface="Times New Roman" panose="02020603050405020304" pitchFamily="18" charset="0"/>
              </a:rPr>
              <a:t>ιη)    Ζαναμιβίρη</a:t>
            </a:r>
          </a:p>
          <a:p>
            <a:pPr marL="342900" indent="-342900">
              <a:spcAft>
                <a:spcPts val="900"/>
              </a:spcAft>
            </a:pPr>
            <a:r>
              <a:rPr lang="el-CY" sz="1200">
                <a:latin typeface="Times New Roman" panose="02020603050405020304" pitchFamily="18" charset="0"/>
                <a:cs typeface="Times New Roman" panose="02020603050405020304" pitchFamily="18" charset="0"/>
              </a:rPr>
              <a:t>3)	Αντιπρωτοζωικά</a:t>
            </a:r>
          </a:p>
          <a:p>
            <a:pPr marL="628650" indent="-342900">
              <a:spcAft>
                <a:spcPts val="900"/>
              </a:spcAft>
            </a:pPr>
            <a:r>
              <a:rPr lang="el-CY" sz="1200">
                <a:latin typeface="Times New Roman" panose="02020603050405020304" pitchFamily="18" charset="0"/>
                <a:cs typeface="Times New Roman" panose="02020603050405020304" pitchFamily="18" charset="0"/>
              </a:rPr>
              <a:t>α)    Νιταζοξανίδη</a:t>
            </a:r>
          </a:p>
        </p:txBody>
      </p:sp>
      <p:sp>
        <p:nvSpPr>
          <p:cNvPr id="5" name="TextBox 4">
            <a:extLst>
              <a:ext uri="{FF2B5EF4-FFF2-40B4-BE49-F238E27FC236}">
                <a16:creationId xmlns:a16="http://schemas.microsoft.com/office/drawing/2014/main" id="{012C1201-1258-7A02-FFA3-5E37E96498CA}"/>
              </a:ext>
            </a:extLst>
          </p:cNvPr>
          <p:cNvSpPr txBox="1"/>
          <p:nvPr/>
        </p:nvSpPr>
        <p:spPr>
          <a:xfrm>
            <a:off x="663930" y="2124446"/>
            <a:ext cx="4822470" cy="4098554"/>
          </a:xfrm>
          <a:prstGeom prst="rect">
            <a:avLst/>
          </a:prstGeom>
          <a:noFill/>
        </p:spPr>
        <p:txBody>
          <a:bodyPr wrap="square" lIns="0" tIns="0" rIns="0" bIns="0" rtlCol="0">
            <a:noAutofit/>
          </a:bodyPr>
          <a:lstStyle/>
          <a:p>
            <a:pPr marL="228600" indent="-228600">
              <a:spcAft>
                <a:spcPts val="600"/>
              </a:spcAft>
            </a:pPr>
            <a:r>
              <a:rPr lang="el-CY" sz="900">
                <a:latin typeface="Times New Roman" panose="02020603050405020304" pitchFamily="18" charset="0"/>
                <a:cs typeface="Times New Roman" panose="02020603050405020304" pitchFamily="18" charset="0"/>
              </a:rPr>
              <a:t>(1)	Αντιβιοτικά</a:t>
            </a:r>
          </a:p>
          <a:p>
            <a:pPr marL="571500" indent="-342900">
              <a:spcAft>
                <a:spcPts val="600"/>
              </a:spcAft>
            </a:pPr>
            <a:r>
              <a:rPr lang="el-CY" sz="900">
                <a:latin typeface="Times New Roman" panose="02020603050405020304" pitchFamily="18" charset="0"/>
                <a:cs typeface="Times New Roman" panose="02020603050405020304" pitchFamily="18" charset="0"/>
              </a:rPr>
              <a:t>α)	Καρβοξυπενικιλλίνες</a:t>
            </a:r>
          </a:p>
          <a:p>
            <a:pPr marL="571500" indent="-342900">
              <a:spcAft>
                <a:spcPts val="600"/>
              </a:spcAft>
            </a:pPr>
            <a:r>
              <a:rPr lang="el-CY" sz="900">
                <a:latin typeface="Times New Roman" panose="02020603050405020304" pitchFamily="18" charset="0"/>
                <a:cs typeface="Times New Roman" panose="02020603050405020304" pitchFamily="18" charset="0"/>
              </a:rPr>
              <a:t>β)	Ουρεϊδοπενικιλλίνες</a:t>
            </a:r>
          </a:p>
          <a:p>
            <a:pPr marL="571500" indent="-342900">
              <a:spcAft>
                <a:spcPts val="600"/>
              </a:spcAft>
            </a:pPr>
            <a:r>
              <a:rPr lang="el-CY" sz="900">
                <a:latin typeface="Times New Roman" panose="02020603050405020304" pitchFamily="18" charset="0"/>
                <a:cs typeface="Times New Roman" panose="02020603050405020304" pitchFamily="18" charset="0"/>
              </a:rPr>
              <a:t>γ)	Κεφτοβιπρόλη</a:t>
            </a:r>
          </a:p>
          <a:p>
            <a:pPr marL="571500" indent="-342900">
              <a:spcAft>
                <a:spcPts val="600"/>
              </a:spcAft>
            </a:pPr>
            <a:r>
              <a:rPr lang="el-CY" sz="900">
                <a:latin typeface="Times New Roman" panose="02020603050405020304" pitchFamily="18" charset="0"/>
                <a:cs typeface="Times New Roman" panose="02020603050405020304" pitchFamily="18" charset="0"/>
              </a:rPr>
              <a:t>δ)	Κεφταρολίνη</a:t>
            </a:r>
          </a:p>
          <a:p>
            <a:pPr marL="571500" indent="-342900">
              <a:spcAft>
                <a:spcPts val="600"/>
              </a:spcAft>
            </a:pPr>
            <a:r>
              <a:rPr lang="el-CY" sz="900">
                <a:latin typeface="Times New Roman" panose="02020603050405020304" pitchFamily="18" charset="0"/>
                <a:cs typeface="Times New Roman" panose="02020603050405020304" pitchFamily="18" charset="0"/>
              </a:rPr>
              <a:t>ε)	Συνδυασμοί κεφαλοσπορίνων με αναστολείς της β-λακταμάσης</a:t>
            </a:r>
          </a:p>
          <a:p>
            <a:pPr marL="571500" indent="-342900">
              <a:spcAft>
                <a:spcPts val="600"/>
              </a:spcAft>
            </a:pPr>
            <a:r>
              <a:rPr lang="el-CY" sz="900">
                <a:latin typeface="Times New Roman" panose="02020603050405020304" pitchFamily="18" charset="0"/>
                <a:cs typeface="Times New Roman" panose="02020603050405020304" pitchFamily="18" charset="0"/>
              </a:rPr>
              <a:t>στ)	Σιδηροφόρες κεφαλοσπορίνες</a:t>
            </a:r>
          </a:p>
          <a:p>
            <a:pPr marL="571500" indent="-342900">
              <a:spcAft>
                <a:spcPts val="600"/>
              </a:spcAft>
            </a:pPr>
            <a:r>
              <a:rPr lang="el-CY" sz="900">
                <a:latin typeface="Times New Roman" panose="02020603050405020304" pitchFamily="18" charset="0"/>
                <a:cs typeface="Times New Roman" panose="02020603050405020304" pitchFamily="18" charset="0"/>
              </a:rPr>
              <a:t>ζ)	Καρβαπενέμες</a:t>
            </a:r>
          </a:p>
          <a:p>
            <a:pPr marL="571500" indent="-342900">
              <a:spcAft>
                <a:spcPts val="600"/>
              </a:spcAft>
            </a:pPr>
            <a:r>
              <a:rPr lang="el-CY" sz="900">
                <a:latin typeface="Times New Roman" panose="02020603050405020304" pitchFamily="18" charset="0"/>
                <a:cs typeface="Times New Roman" panose="02020603050405020304" pitchFamily="18" charset="0"/>
              </a:rPr>
              <a:t>η)	Πενέμες</a:t>
            </a:r>
          </a:p>
          <a:p>
            <a:pPr marL="571500" indent="-342900">
              <a:spcAft>
                <a:spcPts val="600"/>
              </a:spcAft>
            </a:pPr>
            <a:r>
              <a:rPr lang="el-CY" sz="900">
                <a:latin typeface="Times New Roman" panose="02020603050405020304" pitchFamily="18" charset="0"/>
                <a:cs typeface="Times New Roman" panose="02020603050405020304" pitchFamily="18" charset="0"/>
              </a:rPr>
              <a:t>θ)	Μονοβακτάμες</a:t>
            </a:r>
          </a:p>
          <a:p>
            <a:pPr marL="571500" indent="-342900">
              <a:spcAft>
                <a:spcPts val="600"/>
              </a:spcAft>
            </a:pPr>
            <a:r>
              <a:rPr lang="el-CY" sz="900">
                <a:latin typeface="Times New Roman" panose="02020603050405020304" pitchFamily="18" charset="0"/>
                <a:cs typeface="Times New Roman" panose="02020603050405020304" pitchFamily="18" charset="0"/>
              </a:rPr>
              <a:t>ι) 	Παράγωγα φωσφονικού οξέος</a:t>
            </a:r>
          </a:p>
          <a:p>
            <a:pPr marL="571500" indent="-342900">
              <a:spcAft>
                <a:spcPts val="600"/>
              </a:spcAft>
            </a:pPr>
            <a:r>
              <a:rPr lang="el-CY" sz="900">
                <a:latin typeface="Times New Roman" panose="02020603050405020304" pitchFamily="18" charset="0"/>
                <a:cs typeface="Times New Roman" panose="02020603050405020304" pitchFamily="18" charset="0"/>
              </a:rPr>
              <a:t>ια)	Γλυκοπεπτίδια</a:t>
            </a:r>
          </a:p>
          <a:p>
            <a:pPr marL="571500" indent="-342900">
              <a:spcAft>
                <a:spcPts val="600"/>
              </a:spcAft>
            </a:pPr>
            <a:r>
              <a:rPr lang="el-CY" sz="900">
                <a:latin typeface="Times New Roman" panose="02020603050405020304" pitchFamily="18" charset="0"/>
                <a:cs typeface="Times New Roman" panose="02020603050405020304" pitchFamily="18" charset="0"/>
              </a:rPr>
              <a:t>ιβ)	Λιποπεπτίδια</a:t>
            </a:r>
          </a:p>
          <a:p>
            <a:pPr marL="571500" indent="-342900">
              <a:spcAft>
                <a:spcPts val="600"/>
              </a:spcAft>
            </a:pPr>
            <a:r>
              <a:rPr lang="el-CY" sz="900">
                <a:latin typeface="Times New Roman" panose="02020603050405020304" pitchFamily="18" charset="0"/>
                <a:cs typeface="Times New Roman" panose="02020603050405020304" pitchFamily="18" charset="0"/>
              </a:rPr>
              <a:t>ιγ)	Oξαζολιδινόνες</a:t>
            </a:r>
          </a:p>
          <a:p>
            <a:pPr marL="571500" indent="-342900">
              <a:spcAft>
                <a:spcPts val="600"/>
              </a:spcAft>
            </a:pPr>
            <a:r>
              <a:rPr lang="el-CY" sz="900">
                <a:latin typeface="Times New Roman" panose="02020603050405020304" pitchFamily="18" charset="0"/>
                <a:cs typeface="Times New Roman" panose="02020603050405020304" pitchFamily="18" charset="0"/>
              </a:rPr>
              <a:t>ιδ)	Φιδαξομικίνη</a:t>
            </a:r>
          </a:p>
          <a:p>
            <a:pPr marL="571500" indent="-342900">
              <a:spcAft>
                <a:spcPts val="600"/>
              </a:spcAft>
            </a:pPr>
            <a:r>
              <a:rPr lang="el-CY" sz="900">
                <a:latin typeface="Times New Roman" panose="02020603050405020304" pitchFamily="18" charset="0"/>
                <a:cs typeface="Times New Roman" panose="02020603050405020304" pitchFamily="18" charset="0"/>
              </a:rPr>
              <a:t>ιε)	Πλαζομικίνη</a:t>
            </a:r>
          </a:p>
          <a:p>
            <a:pPr marL="571500" indent="-342900">
              <a:spcAft>
                <a:spcPts val="600"/>
              </a:spcAft>
            </a:pPr>
            <a:r>
              <a:rPr lang="el-CY" sz="900">
                <a:latin typeface="Times New Roman" panose="02020603050405020304" pitchFamily="18" charset="0"/>
                <a:cs typeface="Times New Roman" panose="02020603050405020304" pitchFamily="18" charset="0"/>
              </a:rPr>
              <a:t>ιστ)  Γλυκυλκυκλίνες</a:t>
            </a:r>
          </a:p>
          <a:p>
            <a:pPr marL="571500" indent="-342900">
              <a:spcAft>
                <a:spcPts val="600"/>
              </a:spcAft>
            </a:pPr>
            <a:r>
              <a:rPr lang="el-CY" sz="900">
                <a:latin typeface="Times New Roman" panose="02020603050405020304" pitchFamily="18" charset="0"/>
                <a:cs typeface="Times New Roman" panose="02020603050405020304" pitchFamily="18" charset="0"/>
              </a:rPr>
              <a:t>ιζ)	Εραβακυκλίνη</a:t>
            </a:r>
          </a:p>
          <a:p>
            <a:pPr marL="571500" indent="-342900">
              <a:spcAft>
                <a:spcPts val="600"/>
              </a:spcAft>
            </a:pPr>
            <a:r>
              <a:rPr lang="el-CY" sz="900">
                <a:latin typeface="Times New Roman" panose="02020603050405020304" pitchFamily="18" charset="0"/>
                <a:cs typeface="Times New Roman" panose="02020603050405020304" pitchFamily="18" charset="0"/>
              </a:rPr>
              <a:t>ιη)	Ομαδακυκλίνη</a:t>
            </a:r>
          </a:p>
        </p:txBody>
      </p:sp>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a:xfrm>
            <a:off x="782051" y="311150"/>
            <a:ext cx="9982202" cy="476730"/>
          </a:xfrm>
        </p:spPr>
        <p:txBody>
          <a:bodyPr lIns="91440" tIns="45720" rIns="91440" bIns="45720" anchor="t"/>
          <a:lstStyle/>
          <a:p>
            <a:pPr algn="ctr"/>
            <a:r>
              <a:rPr lang="el-CY" b="1" dirty="0">
                <a:latin typeface="Arial"/>
                <a:cs typeface="Arial"/>
              </a:rPr>
              <a:t>Επερχόμενες Εκτελεστικές και κατ’ εξουσιοδότηση Νομικές Πράξεις</a:t>
            </a: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CY" sz="2000" b="1" i="0" u="none" strike="noStrike" cap="none" normalizeH="0" baseline="0" noProof="0">
                <a:ln>
                  <a:noFill/>
                </a:ln>
                <a:solidFill>
                  <a:srgbClr val="002060"/>
                </a:solidFill>
                <a:effectLst/>
                <a:uLnTx/>
                <a:uFillTx/>
                <a:latin typeface="EC Square Sans Pro"/>
              </a:rPr>
              <a:t>Κατάλογος ουσιών που είναι απαραίτητες για τη θεραπεία ιπποειδών</a:t>
            </a:r>
            <a:r>
              <a:rPr kumimoji="0" lang="el-CY" sz="2000" b="0" i="0" u="none" strike="noStrike" cap="none" normalizeH="0" baseline="0" noProof="0">
                <a:ln>
                  <a:noFill/>
                </a:ln>
                <a:solidFill>
                  <a:srgbClr val="002060"/>
                </a:solidFill>
                <a:effectLst/>
                <a:uLnTx/>
                <a:uFillTx/>
                <a:latin typeface="EC Square Sans Pro"/>
              </a:rPr>
              <a:t> ή οι οποίες έχουν πρόσθετο κλινικό όφελος συγκριτικά με άλλες επιλογές θεραπευτικής αγωγής που είναι διαθέσιμες για τα ιπποειδή, για τα οποία ο χρόνος αναμονής θα είναι έξι μήνες.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l-CY" sz="2000">
                <a:latin typeface="EC Square Sans Pro"/>
              </a:rPr>
              <a:t>Κατάλογος αντιμικροβιακών ουσιών που δεν θα χρησιμοποιούνται σύμφωνα με άρθρο 112-114 (εκτός της άδειας κυκλοφορίας) ή υπαγόμενα μόνο σε ορισμένες συνθήκες</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CY" sz="2000" i="0" u="none" strike="noStrike" cap="none" normalizeH="0" baseline="0" noProof="0">
                <a:ln>
                  <a:noFill/>
                </a:ln>
                <a:solidFill>
                  <a:srgbClr val="002060"/>
                </a:solidFill>
                <a:effectLst/>
                <a:uLnTx/>
                <a:uFillTx/>
                <a:latin typeface="EC Square Sans Pro"/>
              </a:rPr>
              <a:t>Κατάλογος ουσιών που έχουν εγκριθεί για τη χρήση σε χερσαία είδη ζώων παραγωγής τροφίμων ή ουσίες που περιλαμβάνονται σε ένα φαρμακευτικό προϊόν για ανθρώπινη χρήση εγκεκριμένη από την Ένωση, οι οποίες μπορούν να χρησιμοποιηθούν στα </a:t>
            </a:r>
            <a:r>
              <a:rPr kumimoji="0" lang="el-CY" sz="2000" b="1" i="0" u="none" strike="noStrike" cap="none" normalizeH="0" baseline="0" noProof="0">
                <a:ln>
                  <a:noFill/>
                </a:ln>
                <a:solidFill>
                  <a:srgbClr val="002060"/>
                </a:solidFill>
                <a:effectLst/>
                <a:uLnTx/>
                <a:uFillTx/>
                <a:latin typeface="EC Square Sans Pro"/>
              </a:rPr>
              <a:t>υδρόβια</a:t>
            </a:r>
            <a:r>
              <a:rPr kumimoji="0" lang="el-CY" sz="2000" b="0" i="0" u="none" strike="noStrike" cap="none" normalizeH="0" baseline="0" noProof="0">
                <a:ln>
                  <a:noFill/>
                </a:ln>
                <a:solidFill>
                  <a:srgbClr val="002060"/>
                </a:solidFill>
                <a:effectLst/>
                <a:uLnTx/>
                <a:uFillTx/>
                <a:latin typeface="EC Square Sans Pro"/>
              </a:rPr>
              <a:t> είδη σύμφωνα με το Άρθρο 114(1)</a:t>
            </a: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l-CY" sz="2000">
                <a:solidFill>
                  <a:srgbClr val="002060"/>
                </a:solidFill>
                <a:latin typeface="EC Square Sans Pro"/>
              </a:rPr>
              <a:t>Περισσότερες πληροφορίες για όλες Εκτελεστικές και κατ’ εξουσιοδότηση Νομικές Πράξεις</a:t>
            </a:r>
            <a:br>
              <a:rPr lang="el-CY"/>
            </a:br>
            <a:r>
              <a:rPr lang="el-CY" sz="1800">
                <a:effectLst/>
                <a:latin typeface="Segoe UI" panose="020B0502040204020203" pitchFamily="34" charset="0"/>
                <a:hlinkClick r:id="rId5"/>
              </a:rPr>
              <a:t>https://food.ec.europa.eu/animals/animal-health/vet-meds-med-feed/implementation_en</a:t>
            </a: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36988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CY" b="1"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Κατάλογος αντιμικροβιακών τα οποία: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l-CY" sz="16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δεν επιτρέπεται να χρησιμοποιούνται σύμφωνα με τα Άρθρα 112, 113 και 114 ή</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l-CY" sz="16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επιτρέπεται να χρησιμοποιύνται μόνο σύμφωνα με τα Άρθρα 112, 113 και 114 ενώ υπόκεινται σε ορισμένες προϋποθέσεις.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CY" sz="1800" b="0" i="0" u="none" strike="noStrike" cap="none" normalizeH="0" baseline="0" noProof="0">
                <a:ln>
                  <a:noFill/>
                </a:ln>
                <a:solidFill>
                  <a:prstClr val="white"/>
                </a:solidFill>
                <a:effectLst/>
                <a:uLnTx/>
                <a:uFillTx/>
                <a:latin typeface="EC Square Sans Pro" panose="020B0506040000020004" pitchFamily="34" charset="0"/>
                <a:ea typeface="Steelfish" charset="0"/>
                <a:cs typeface="Steelfish" charset="0"/>
              </a:rPr>
              <a:t>!</a:t>
            </a:r>
            <a:r>
              <a:rPr kumimoji="0" lang="el-CY" sz="2800" b="1" i="0" u="none" strike="noStrike" cap="none" normalizeH="0" baseline="0" noProof="0">
                <a:ln>
                  <a:noFill/>
                </a:ln>
                <a:solidFill>
                  <a:srgbClr val="003399"/>
                </a:solidFill>
                <a:effectLst/>
                <a:uLnTx/>
                <a:uFillTx/>
                <a:latin typeface="EC Square Sans Pro" panose="020B0506040000020004" pitchFamily="34" charset="0"/>
                <a:ea typeface="Steelfish" charset="0"/>
                <a:cs typeface="Steelfish" charset="0"/>
              </a:rPr>
              <a:t>Άρθρο 107 (6)</a:t>
            </a:r>
          </a:p>
        </p:txBody>
      </p:sp>
      <p:pic>
        <p:nvPicPr>
          <p:cNvPr id="17" name="Imagen 16">
            <a:extLst>
              <a:ext uri="{FF2B5EF4-FFF2-40B4-BE49-F238E27FC236}">
                <a16:creationId xmlns:a16="http://schemas.microsoft.com/office/drawing/2014/main"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CY" sz="1800" b="0" i="0" u="none" strike="noStrike" cap="none" normalizeH="0" baseline="0" noProof="0">
                <a:ln>
                  <a:noFill/>
                </a:ln>
                <a:solidFill>
                  <a:srgbClr val="FFFFFF"/>
                </a:solidFill>
                <a:effectLst/>
                <a:uLnTx/>
                <a:uFillTx/>
                <a:latin typeface="EC Square Sans Pro" panose="020B0506040000020004" pitchFamily="34" charset="0"/>
              </a:rPr>
              <a:t>«χρήση αντιμικροβιακών εκτός</a:t>
            </a:r>
          </a:p>
          <a:p>
            <a:pPr marL="0" marR="0" lvl="0" indent="0" defTabSz="914400" eaLnBrk="1" fontAlgn="auto" latinLnBrk="0" hangingPunct="1">
              <a:lnSpc>
                <a:spcPct val="100000"/>
              </a:lnSpc>
              <a:spcBef>
                <a:spcPts val="0"/>
              </a:spcBef>
              <a:spcAft>
                <a:spcPts val="0"/>
              </a:spcAft>
              <a:buClrTx/>
              <a:buSzTx/>
              <a:buFontTx/>
              <a:buNone/>
              <a:tabLst/>
              <a:defRPr/>
            </a:pPr>
            <a:r>
              <a:rPr kumimoji="0" lang="el-CY" sz="1800" b="0" i="0" u="none" strike="noStrike" cap="none" normalizeH="0" baseline="0" noProof="0">
                <a:ln>
                  <a:noFill/>
                </a:ln>
                <a:solidFill>
                  <a:srgbClr val="FFFFFF"/>
                </a:solidFill>
                <a:effectLst/>
                <a:uLnTx/>
                <a:uFillTx/>
                <a:latin typeface="EC Square Sans Pro" panose="020B0506040000020004" pitchFamily="34" charset="0"/>
              </a:rPr>
              <a:t> της άδειας κυκλοφορίας»</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l-CY" sz="2400">
                <a:latin typeface="EC Square Sans Pro" panose="020B0506040000020004" pitchFamily="34" charset="0"/>
              </a:rPr>
              <a:t>Χρήση αντιμικροβιακών κτηνιατρικών φαρμάκων</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761999" y="1389255"/>
            <a:ext cx="10744202"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CY" sz="2000" b="1" i="0" u="none" strike="noStrike" cap="none"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Λίστα αντιμικροβιακών που δεν επιτρέπεται να χρησιμοποιούνται εκτός της άδειας κυκλοφορίας</a:t>
            </a:r>
          </a:p>
        </p:txBody>
      </p:sp>
      <p:sp>
        <p:nvSpPr>
          <p:cNvPr id="2" name="TextBox 1">
            <a:extLst>
              <a:ext uri="{FF2B5EF4-FFF2-40B4-BE49-F238E27FC236}">
                <a16:creationId xmlns:a16="http://schemas.microsoft.com/office/drawing/2014/main" id="{23B879A9-F1EA-0674-C04B-3E960B42F9F1}"/>
              </a:ext>
            </a:extLst>
          </p:cNvPr>
          <p:cNvSpPr txBox="1"/>
          <p:nvPr/>
        </p:nvSpPr>
        <p:spPr>
          <a:xfrm>
            <a:off x="4675197" y="3021667"/>
            <a:ext cx="1648042" cy="413683"/>
          </a:xfrm>
          <a:prstGeom prst="rect">
            <a:avLst/>
          </a:prstGeom>
          <a:solidFill>
            <a:schemeClr val="bg1"/>
          </a:solidFill>
        </p:spPr>
        <p:txBody>
          <a:bodyPr wrap="square" lIns="0" tIns="0" rIns="0" bIns="0" rtlCol="0">
            <a:noAutofit/>
          </a:bodyPr>
          <a:lstStyle/>
          <a:p>
            <a:r>
              <a:rPr lang="el-CY" sz="500">
                <a:latin typeface="Verdana" panose="020B0604030504040204" pitchFamily="34" charset="0"/>
                <a:ea typeface="Verdana" panose="020B0604030504040204" pitchFamily="34" charset="0"/>
                <a:cs typeface="Times New Roman" panose="02020603050405020304" pitchFamily="18" charset="0"/>
              </a:rPr>
              <a:t>15 Ιουνίου 2023</a:t>
            </a:r>
          </a:p>
          <a:p>
            <a:r>
              <a:rPr lang="el-CY" sz="500">
                <a:latin typeface="Verdana" panose="020B0604030504040204" pitchFamily="34" charset="0"/>
                <a:ea typeface="Verdana" panose="020B0604030504040204" pitchFamily="34" charset="0"/>
                <a:cs typeface="Times New Roman" panose="02020603050405020304" pitchFamily="18" charset="0"/>
              </a:rPr>
              <a:t>EMA/CVMP/151584/2021</a:t>
            </a:r>
          </a:p>
          <a:p>
            <a:r>
              <a:rPr lang="el-CY" sz="500">
                <a:latin typeface="Verdana" panose="020B0604030504040204" pitchFamily="34" charset="0"/>
                <a:ea typeface="Verdana" panose="020B0604030504040204" pitchFamily="34" charset="0"/>
                <a:cs typeface="Times New Roman" panose="02020603050405020304" pitchFamily="18" charset="0"/>
              </a:rPr>
              <a:t>Τομέας Κτηνιατρικών Φαρμάκων</a:t>
            </a:r>
          </a:p>
        </p:txBody>
      </p:sp>
      <p:sp>
        <p:nvSpPr>
          <p:cNvPr id="3" name="TextBox 2">
            <a:extLst>
              <a:ext uri="{FF2B5EF4-FFF2-40B4-BE49-F238E27FC236}">
                <a16:creationId xmlns:a16="http://schemas.microsoft.com/office/drawing/2014/main" id="{42B70115-2BFB-F5FC-79F5-1B11A4D8A906}"/>
              </a:ext>
            </a:extLst>
          </p:cNvPr>
          <p:cNvSpPr txBox="1"/>
          <p:nvPr/>
        </p:nvSpPr>
        <p:spPr>
          <a:xfrm>
            <a:off x="4675196" y="3435350"/>
            <a:ext cx="3706804" cy="982420"/>
          </a:xfrm>
          <a:prstGeom prst="rect">
            <a:avLst/>
          </a:prstGeom>
          <a:solidFill>
            <a:schemeClr val="bg1"/>
          </a:solidFill>
        </p:spPr>
        <p:txBody>
          <a:bodyPr wrap="square" lIns="0" tIns="0" rIns="0" bIns="0" rtlCol="0">
            <a:noAutofit/>
          </a:bodyPr>
          <a:lstStyle/>
          <a:p>
            <a:r>
              <a:rPr lang="el-CY" sz="900" dirty="0">
                <a:solidFill>
                  <a:srgbClr val="003399"/>
                </a:solidFill>
                <a:latin typeface="Verdana" panose="020B0604030504040204" pitchFamily="34" charset="0"/>
                <a:ea typeface="Verdana" panose="020B0604030504040204" pitchFamily="34" charset="0"/>
                <a:cs typeface="Times New Roman" panose="02020603050405020304" pitchFamily="18" charset="0"/>
              </a:rPr>
              <a:t>Επιστημονική συμβουλή στα πλαίσια του Άρθρου 107(6) του Κανονισμού (ΕΕ) 2019/6 για την δημιουργία ενός καταλόγου αντιμικροβιακών ουσιών που δεν θα χρησιμοποιούνται σύμφωνα με τα Άρθρα 112, 113 και 114 του ίδιου Κανονισμούς ή που θα χρησιμοποιούνται μόνο σύμφωνα με αυτά τα άρθρα που υπόκεινται σε συγκεκριμένες συνθήκες</a:t>
            </a:r>
          </a:p>
        </p:txBody>
      </p:sp>
      <p:sp>
        <p:nvSpPr>
          <p:cNvPr id="4" name="TextBox 3">
            <a:extLst>
              <a:ext uri="{FF2B5EF4-FFF2-40B4-BE49-F238E27FC236}">
                <a16:creationId xmlns:a16="http://schemas.microsoft.com/office/drawing/2014/main" id="{A2E71663-223B-4A0D-D852-163E95478DF5}"/>
              </a:ext>
            </a:extLst>
          </p:cNvPr>
          <p:cNvSpPr txBox="1"/>
          <p:nvPr/>
        </p:nvSpPr>
        <p:spPr>
          <a:xfrm>
            <a:off x="4894270" y="4654550"/>
            <a:ext cx="6764641" cy="1905000"/>
          </a:xfrm>
          <a:prstGeom prst="rect">
            <a:avLst/>
          </a:prstGeom>
          <a:solidFill>
            <a:schemeClr val="bg1"/>
          </a:solidFill>
        </p:spPr>
        <p:txBody>
          <a:bodyPr wrap="square" lIns="0" tIns="0" rIns="0" bIns="0" rtlCol="0">
            <a:noAutofit/>
          </a:bodyPr>
          <a:lstStyle/>
          <a:p>
            <a:pPr>
              <a:spcAft>
                <a:spcPts val="1200"/>
              </a:spcAft>
            </a:pPr>
            <a:r>
              <a:rPr lang="el-CY" sz="900" dirty="0">
                <a:latin typeface="Times New Roman" panose="02020603050405020304" pitchFamily="18" charset="0"/>
                <a:ea typeface="Verdana" panose="020B0604030504040204" pitchFamily="34" charset="0"/>
                <a:cs typeface="Times New Roman" panose="02020603050405020304" pitchFamily="18" charset="0"/>
              </a:rPr>
              <a:t>Κατά την έγκριση των εν λόγω εκτελεστικών πράξεων, η Επιτροπή λαμβάνει υπόψη τα ακόλουθα κριτήρια:</a:t>
            </a:r>
          </a:p>
          <a:p>
            <a:pPr marL="228600" indent="-228600">
              <a:spcAft>
                <a:spcPts val="1200"/>
              </a:spcAft>
            </a:pPr>
            <a:r>
              <a:rPr lang="el-CY" sz="900" dirty="0">
                <a:latin typeface="Times New Roman" panose="02020603050405020304" pitchFamily="18" charset="0"/>
                <a:ea typeface="Verdana" panose="020B0604030504040204" pitchFamily="34" charset="0"/>
                <a:cs typeface="Times New Roman" panose="02020603050405020304" pitchFamily="18" charset="0"/>
              </a:rPr>
              <a:t>α)	τους κινδύνους για την υγεία των ζώων ή τη δημόσια υγεία σε περίπτωση χρήσης αντιμικροβιακών σύμφωνα με τα άρθρα 112, 113 και 114,</a:t>
            </a:r>
          </a:p>
          <a:p>
            <a:pPr marL="228600" indent="-228600">
              <a:spcAft>
                <a:spcPts val="1200"/>
              </a:spcAft>
            </a:pPr>
            <a:r>
              <a:rPr lang="el-CY" sz="900" dirty="0">
                <a:latin typeface="Times New Roman" panose="02020603050405020304" pitchFamily="18" charset="0"/>
                <a:ea typeface="Verdana" panose="020B0604030504040204" pitchFamily="34" charset="0"/>
                <a:cs typeface="Times New Roman" panose="02020603050405020304" pitchFamily="18" charset="0"/>
              </a:rPr>
              <a:t>β)	τον κίνδυνο για την υγεία των ζώων ή τη δημόσια υγεία σε περίπτωση ανάπτυξης μικροβιακής ανθεκτικότητας,</a:t>
            </a:r>
          </a:p>
          <a:p>
            <a:pPr marL="228600" indent="-228600">
              <a:spcAft>
                <a:spcPts val="1200"/>
              </a:spcAft>
            </a:pPr>
            <a:r>
              <a:rPr lang="el-CY" sz="900" dirty="0">
                <a:latin typeface="Times New Roman" panose="02020603050405020304" pitchFamily="18" charset="0"/>
                <a:ea typeface="Verdana" panose="020B0604030504040204" pitchFamily="34" charset="0"/>
                <a:cs typeface="Times New Roman" panose="02020603050405020304" pitchFamily="18" charset="0"/>
              </a:rPr>
              <a:t>γ)	τη διαθεσιμότητα άλλων θεραπειών για τα ζώα,</a:t>
            </a:r>
          </a:p>
          <a:p>
            <a:pPr marL="228600" indent="-228600">
              <a:spcAft>
                <a:spcPts val="1200"/>
              </a:spcAft>
            </a:pPr>
            <a:r>
              <a:rPr lang="el-CY" sz="900" dirty="0">
                <a:latin typeface="Times New Roman" panose="02020603050405020304" pitchFamily="18" charset="0"/>
                <a:ea typeface="Verdana" panose="020B0604030504040204" pitchFamily="34" charset="0"/>
                <a:cs typeface="Times New Roman" panose="02020603050405020304" pitchFamily="18" charset="0"/>
              </a:rPr>
              <a:t>δ)	τη διαθεσιμότητα άλλων αντιμικροβιακών θεραπειών για τον άνθρωπο.</a:t>
            </a:r>
          </a:p>
          <a:p>
            <a:pPr marL="228600" indent="-228600">
              <a:spcAft>
                <a:spcPts val="1200"/>
              </a:spcAft>
            </a:pPr>
            <a:r>
              <a:rPr lang="el-CY" sz="900" dirty="0">
                <a:latin typeface="Times New Roman" panose="02020603050405020304" pitchFamily="18" charset="0"/>
                <a:ea typeface="Verdana" panose="020B0604030504040204" pitchFamily="34" charset="0"/>
                <a:cs typeface="Times New Roman" panose="02020603050405020304" pitchFamily="18" charset="0"/>
              </a:rPr>
              <a:t>ε)	τον αντίκτυπο για την υδατοκαλλιέργεια και την εκμετάλλευση εάν το ζώο που έχει προσβληθεί από την πάθηση δεν υποβληθεί σε θεραπεία.</a:t>
            </a: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l-CY" sz="1800">
                <a:solidFill>
                  <a:prstClr val="white"/>
                </a:solidFill>
                <a:latin typeface="EC Square Sans Pro" panose="020B0506040000020004" pitchFamily="34" charset="0"/>
                <a:ea typeface="Steelfish" charset="0"/>
                <a:cs typeface="Steelfish" charset="0"/>
              </a:rPr>
              <a:t>!</a:t>
            </a:r>
            <a:r>
              <a:rPr lang="el-CY" sz="2800" b="1">
                <a:solidFill>
                  <a:srgbClr val="003399"/>
                </a:solidFill>
                <a:latin typeface="EC Square Sans Pro" panose="020B0506040000020004" pitchFamily="34" charset="0"/>
                <a:ea typeface="Steelfish" charset="0"/>
                <a:cs typeface="Steelfish" charset="0"/>
              </a:rPr>
              <a:t>Άρθρο 114 </a:t>
            </a: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l-CY">
                <a:solidFill>
                  <a:srgbClr val="003399"/>
                </a:solidFill>
                <a:latin typeface="EC Square Sans Pro" panose="020B0506040000020004" pitchFamily="34" charset="0"/>
                <a:ea typeface="+mn-ea"/>
                <a:cs typeface="Arial" panose="020B0604020202020204" pitchFamily="34" charset="0"/>
              </a:rPr>
              <a:t>Η Επιτροπή πρόκειται να καταρτίσει μέσω εκτελεστικών πράξεων, έναν κατάλογο των ουσιών που χρησιμοποιούνται στα κτηνιατρικά φάρμακα που έχουν εγκριθεί στην Ένωση για χρήση σε χερσαία είδη ζώων παραγωγής τροφίμων ή ουσίες που περιέχονται σε ένα φάρμακο που προορίζεται για ανθρώπινη χρήση το οποίο έχει εγκριθεί στην Ένωση σύμφωνα με την Οδηγία 2001/83/ΕΚ ή τον Κανονισμό (ΕΚ) Αριθ. 726/2004, </a:t>
            </a:r>
            <a:r>
              <a:rPr lang="el-CY" b="1">
                <a:solidFill>
                  <a:srgbClr val="003399"/>
                </a:solidFill>
                <a:latin typeface="EC Square Sans Pro" panose="020B0506040000020004" pitchFamily="34" charset="0"/>
                <a:ea typeface="+mn-ea"/>
                <a:cs typeface="Arial" panose="020B0604020202020204" pitchFamily="34" charset="0"/>
              </a:rPr>
              <a:t>που μπορούν να χρησιμοποιούνται σε υδρόβια ζώα παραγωγής τροφίμων σύμφωνα με το Άρθρο 114(1).</a:t>
            </a: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CY">
                <a:latin typeface="EC Square Sans Pro" panose="020B0506040000020004" pitchFamily="34" charset="0"/>
              </a:rPr>
              <a:t>Επερχόμενες Πράξεις</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445788"/>
            <a:ext cx="11288422" cy="369332"/>
          </a:xfrm>
          <a:prstGeom prst="rect">
            <a:avLst/>
          </a:prstGeom>
          <a:noFill/>
        </p:spPr>
        <p:txBody>
          <a:bodyPr wrap="square" rtlCol="0">
            <a:spAutoFit/>
          </a:bodyPr>
          <a:lstStyle/>
          <a:p>
            <a:pPr algn="l"/>
            <a:r>
              <a:rPr lang="el-CY" b="1" dirty="0">
                <a:solidFill>
                  <a:schemeClr val="bg1"/>
                </a:solidFill>
                <a:latin typeface="EC Square Sans Pro" panose="020B0506040000020004" pitchFamily="34" charset="0"/>
                <a:ea typeface="+mn-ea"/>
                <a:cs typeface="Arial" panose="020B0604020202020204" pitchFamily="34" charset="0"/>
              </a:rPr>
              <a:t>Κατάλογος αντιμικροβιακών ουσιών που δύνανται να χρησιμοποιηθούν σε υδρόβια είδη παραγωγής τροφίμων  </a:t>
            </a:r>
          </a:p>
        </p:txBody>
      </p:sp>
      <p:sp>
        <p:nvSpPr>
          <p:cNvPr id="3" name="TextBox 2">
            <a:extLst>
              <a:ext uri="{FF2B5EF4-FFF2-40B4-BE49-F238E27FC236}">
                <a16:creationId xmlns:a16="http://schemas.microsoft.com/office/drawing/2014/main" id="{2DE29F5C-0FA8-3871-23F4-A634C7AB608B}"/>
              </a:ext>
            </a:extLst>
          </p:cNvPr>
          <p:cNvSpPr txBox="1"/>
          <p:nvPr/>
        </p:nvSpPr>
        <p:spPr>
          <a:xfrm>
            <a:off x="5629275" y="3536744"/>
            <a:ext cx="5876925" cy="2196062"/>
          </a:xfrm>
          <a:prstGeom prst="rect">
            <a:avLst/>
          </a:prstGeom>
          <a:solidFill>
            <a:schemeClr val="bg1"/>
          </a:solidFill>
        </p:spPr>
        <p:txBody>
          <a:bodyPr wrap="square" lIns="0" tIns="0" rIns="0" bIns="0" rtlCol="0">
            <a:noAutofit/>
          </a:bodyPr>
          <a:lstStyle/>
          <a:p>
            <a:pPr>
              <a:spcAft>
                <a:spcPts val="1200"/>
              </a:spcAft>
            </a:pPr>
            <a:r>
              <a:rPr lang="el-CY" sz="1400" i="1" dirty="0">
                <a:latin typeface="Times New Roman" panose="02020603050405020304" pitchFamily="18" charset="0"/>
                <a:ea typeface="Verdana" panose="020B0604030504040204" pitchFamily="34" charset="0"/>
                <a:cs typeface="Times New Roman" panose="02020603050405020304" pitchFamily="18" charset="0"/>
              </a:rPr>
              <a:t>«α) κίνδυνοι για το περιβάλλον σε περίπτωση που για την αγωγή υδρόβιων ειδών παραγωγής τροφίμων γίνει χρήση αυτών των ουσιών,</a:t>
            </a:r>
          </a:p>
          <a:p>
            <a:pPr>
              <a:spcAft>
                <a:spcPts val="1200"/>
              </a:spcAft>
            </a:pPr>
            <a:r>
              <a:rPr lang="el-CY" sz="1400" i="1" dirty="0">
                <a:latin typeface="Times New Roman" panose="02020603050405020304" pitchFamily="18" charset="0"/>
                <a:ea typeface="Verdana" panose="020B0604030504040204" pitchFamily="34" charset="0"/>
                <a:cs typeface="Times New Roman" panose="02020603050405020304" pitchFamily="18" charset="0"/>
              </a:rPr>
              <a:t>β) επιπτώσεις στην υγεία των ζώων και στη δημόσια υγεία αν το προσβεβλημένο υδρόβιο ζώο δεν μπορεί να λάβει αντιμικροβιακό που περιλαμβάνεται στον κατάλογο σύμφωνα με το άρθρο 107 παράγραφος 6.</a:t>
            </a:r>
          </a:p>
          <a:p>
            <a:pPr>
              <a:spcAft>
                <a:spcPts val="1200"/>
              </a:spcAft>
            </a:pPr>
            <a:r>
              <a:rPr lang="el-CY" sz="1400" i="1" dirty="0">
                <a:latin typeface="Times New Roman" panose="02020603050405020304" pitchFamily="18" charset="0"/>
                <a:ea typeface="Verdana" panose="020B0604030504040204" pitchFamily="34" charset="0"/>
                <a:cs typeface="Times New Roman" panose="02020603050405020304" pitchFamily="18" charset="0"/>
              </a:rPr>
              <a:t>γ) τη διαθεσιμότητα ή τη μη διαθεσιμότητα άλλων φαρμάκων, θεραπειών ή μέτρων για την πρόληψη ή τη θεραπεία νόσων ή συγκεκριμένων ενδείξεων σε υδρόβια ζώα παραγωγής τροφίμων».</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2011</Words>
  <Application>Microsoft Office PowerPoint</Application>
  <PresentationFormat>Custom</PresentationFormat>
  <Paragraphs>244</Paragraphs>
  <Slides>21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EC Square Sans Pro</vt:lpstr>
      <vt:lpstr>Montserrat</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36</cp:revision>
  <dcterms:created xsi:type="dcterms:W3CDTF">2023-11-20T15:58:16Z</dcterms:created>
  <dcterms:modified xsi:type="dcterms:W3CDTF">2024-07-01T07:42:26Z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ies>
</file>