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4"/>
    <p:sldMasterId id="2147483689" r:id="rId5"/>
  </p:sldMasterIdLst>
  <p:notesMasterIdLst>
    <p:notesMasterId r:id="rId28"/>
  </p:notesMasterIdLst>
  <p:sldIdLst>
    <p:sldId id="261" r:id="rId6"/>
    <p:sldId id="272" r:id="rId7"/>
    <p:sldId id="384" r:id="rId8"/>
    <p:sldId id="385" r:id="rId9"/>
    <p:sldId id="349" r:id="rId10"/>
    <p:sldId id="345" r:id="rId11"/>
    <p:sldId id="2449" r:id="rId12"/>
    <p:sldId id="386" r:id="rId13"/>
    <p:sldId id="388" r:id="rId14"/>
    <p:sldId id="387" r:id="rId15"/>
    <p:sldId id="372" r:id="rId16"/>
    <p:sldId id="291" r:id="rId17"/>
    <p:sldId id="2436" r:id="rId18"/>
    <p:sldId id="389" r:id="rId19"/>
    <p:sldId id="2444" r:id="rId20"/>
    <p:sldId id="2450" r:id="rId21"/>
    <p:sldId id="354" r:id="rId22"/>
    <p:sldId id="2446" r:id="rId23"/>
    <p:sldId id="362" r:id="rId24"/>
    <p:sldId id="2447" r:id="rId25"/>
    <p:sldId id="2448" r:id="rId26"/>
    <p:sldId id="283" r:id="rId27"/>
  </p:sldIdLst>
  <p:sldSz cx="12192000" cy="6870700"/>
  <p:notesSz cx="6870700" cy="12192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4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E1EB58-8BCF-F16E-AA43-FB5E5C94E6BC}" name="PAGIDA Anastasia (SANTE)" initials="EC" userId="PAGIDA Anastasia (SANTE)" providerId="None"/>
  <p188:author id="{E9715D8D-6961-5BC1-F671-948996BFE6F1}" name="Monica Zabala Utrillas" initials="MZU" userId="S::MZABALA@aenor.com::d2bf3cba-a650-4e0c-9b0d-61a84d2d83d5" providerId="AD"/>
  <p188:author id="{95D854A1-7B95-F89F-8A0F-1160B2213964}" name="GORANOV Luben (SANTE)" initials="EC" userId="GORANOV Luben (SANTE)" providerId="None"/>
  <p188:author id="{284C46AC-8E6C-4302-700A-3579145EC755}" name="Andrea Castro Troya" initials="AC" userId="S::acastro@aenor.com::58fec591-b333-4c59-a2df-1c57e39d426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ca Zabala Utrillas" initials="MZU" lastIdx="1" clrIdx="0">
    <p:extLst>
      <p:ext uri="{19B8F6BF-5375-455C-9EA6-DF929625EA0E}">
        <p15:presenceInfo xmlns:p15="http://schemas.microsoft.com/office/powerpoint/2012/main" userId="S::MZABALA@aenor.com::d2bf3cba-a650-4e0c-9b0d-61a84d2d83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2C7470"/>
    <a:srgbClr val="ECEBEB"/>
    <a:srgbClr val="6BB188"/>
    <a:srgbClr val="0066FF"/>
    <a:srgbClr val="33CC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4" autoAdjust="0"/>
    <p:restoredTop sz="94383" autoAdjust="0"/>
  </p:normalViewPr>
  <p:slideViewPr>
    <p:cSldViewPr>
      <p:cViewPr varScale="1">
        <p:scale>
          <a:sx n="110" d="100"/>
          <a:sy n="110" d="100"/>
        </p:scale>
        <p:origin x="1032" y="114"/>
      </p:cViewPr>
      <p:guideLst>
        <p:guide orient="horz" pos="2884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2952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zabala\AppData\Roaming\Microsoft\Excel\Gr&#225;fico%20objetivo%202023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EC Square Sans Pro" panose="020B0506040000020004" pitchFamily="34" charset="0"/>
                <a:ea typeface="+mn-ea"/>
                <a:cs typeface="+mn-cs"/>
              </a:defRPr>
            </a:pPr>
            <a:r>
              <a:rPr lang="es-ES" sz="2000" b="0" i="0" u="none" strike="noStrike" baseline="0" dirty="0" err="1">
                <a:effectLst/>
              </a:rPr>
              <a:t>Odhadovaný</a:t>
            </a:r>
            <a:r>
              <a:rPr lang="es-ES" sz="2000" b="0" i="0" u="none" strike="noStrike" baseline="0" dirty="0">
                <a:effectLst/>
              </a:rPr>
              <a:t> </a:t>
            </a:r>
            <a:r>
              <a:rPr lang="es-ES" sz="2000" b="0" i="0" u="none" strike="noStrike" baseline="0" dirty="0" err="1">
                <a:effectLst/>
              </a:rPr>
              <a:t>medián</a:t>
            </a:r>
            <a:r>
              <a:rPr lang="es-ES" sz="2000" b="0" i="0" u="none" strike="noStrike" baseline="0" dirty="0">
                <a:effectLst/>
              </a:rPr>
              <a:t> </a:t>
            </a:r>
            <a:r>
              <a:rPr lang="es-ES" sz="2000" b="0" i="0" u="none" strike="noStrike" baseline="0" dirty="0" err="1">
                <a:effectLst/>
              </a:rPr>
              <a:t>počtu</a:t>
            </a:r>
            <a:r>
              <a:rPr lang="es-ES" sz="2000" b="0" i="0" u="none" strike="noStrike" baseline="0" dirty="0">
                <a:effectLst/>
              </a:rPr>
              <a:t> </a:t>
            </a:r>
            <a:r>
              <a:rPr lang="es-ES" sz="2000" b="0" i="0" u="none" strike="noStrike" baseline="0" dirty="0" err="1">
                <a:effectLst/>
              </a:rPr>
              <a:t>infekcí</a:t>
            </a:r>
            <a:r>
              <a:rPr lang="es-ES" sz="2000" b="0" i="0" u="none" strike="noStrike" baseline="0" dirty="0">
                <a:effectLst/>
              </a:rPr>
              <a:t>, </a:t>
            </a:r>
            <a:r>
              <a:rPr lang="es-ES" sz="2000" b="0" i="0" u="none" strike="noStrike" baseline="0" dirty="0" err="1">
                <a:effectLst/>
              </a:rPr>
              <a:t>všechny</a:t>
            </a:r>
            <a:r>
              <a:rPr lang="es-ES" sz="2000" b="0" i="0" u="none" strike="noStrike" baseline="0" dirty="0">
                <a:effectLst/>
              </a:rPr>
              <a:t> </a:t>
            </a:r>
            <a:r>
              <a:rPr lang="es-ES" sz="2000" b="0" i="0" u="none" strike="noStrike" baseline="0" dirty="0" err="1">
                <a:effectLst/>
              </a:rPr>
              <a:t>typy</a:t>
            </a:r>
            <a:endParaRPr lang="en-GB" sz="2000" dirty="0"/>
          </a:p>
        </c:rich>
      </c:tx>
      <c:layout>
        <c:manualLayout>
          <c:xMode val="edge"/>
          <c:yMode val="edge"/>
          <c:x val="0.12996376811594201"/>
          <c:y val="1.6949152542372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EC Square Sans Pro" panose="020B05060400000200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Hoja3!$C$18</c:f>
              <c:strCache>
                <c:ptCount val="1"/>
                <c:pt idx="0">
                  <c:v>Estimated median numbre of infections, all types</c:v>
                </c:pt>
              </c:strCache>
            </c:strRef>
          </c:tx>
          <c:spPr>
            <a:solidFill>
              <a:srgbClr val="2C747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C747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B22-473A-8E05-CA03EAFDDD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Hoja3!$B$19:$B$23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Hoja3!$C$19:$C$23</c:f>
              <c:numCache>
                <c:formatCode>#,##0</c:formatCode>
                <c:ptCount val="5"/>
                <c:pt idx="0">
                  <c:v>685433</c:v>
                </c:pt>
                <c:pt idx="1">
                  <c:v>701816</c:v>
                </c:pt>
                <c:pt idx="2">
                  <c:v>822075</c:v>
                </c:pt>
                <c:pt idx="3">
                  <c:v>865767</c:v>
                </c:pt>
                <c:pt idx="4">
                  <c:v>801517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22-473A-8E05-CA03EAFDDD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14738271"/>
        <c:axId val="1014758239"/>
      </c:barChart>
      <c:catAx>
        <c:axId val="1014738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EC Square Sans Pro" panose="020B0506040000020004" pitchFamily="34" charset="0"/>
                <a:ea typeface="+mn-ea"/>
                <a:cs typeface="+mn-cs"/>
              </a:defRPr>
            </a:pPr>
            <a:endParaRPr lang="en-US"/>
          </a:p>
        </c:txPr>
        <c:crossAx val="1014758239"/>
        <c:crosses val="autoZero"/>
        <c:auto val="1"/>
        <c:lblAlgn val="ctr"/>
        <c:lblOffset val="100"/>
        <c:noMultiLvlLbl val="0"/>
      </c:catAx>
      <c:valAx>
        <c:axId val="101475823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014738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>
          <a:latin typeface="EC Square Sans Pro" panose="020B05060400000200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7303" cy="6112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1608" y="0"/>
            <a:ext cx="2977303" cy="6112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D6750-F9E3-4DA1-BD9B-5E78D7093E5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15900" y="1524000"/>
            <a:ext cx="7302500" cy="4116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7070" y="5867824"/>
            <a:ext cx="5496560" cy="48001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1580712"/>
            <a:ext cx="2977303" cy="6112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1608" y="11580712"/>
            <a:ext cx="2977303" cy="6112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68CBC-6CFC-428F-8CC1-256870B44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33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.europa.eu/en/veterinary-regulatory-overview/veterinary-medicinal-products-regulatio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databrowser/view/ef_lsk_main__custom_8943026/default/table?lang=e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c.europa.eu/eurostat/statistics-explained/index.php?title=Aquaculture_statistics%23EU_Aquaculture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87/9789264307599-e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tibiotic_resistanc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815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00" b="0" i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Ze zjednodušené souhrnné zprávy JIACRA: https://www.ecdc.europa.eu/sites/default/files/documents/simplified-summary-antimicrobial-consumption-resistance-bacteria-2019-2021.pdf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690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00">
                <a:latin typeface="EC Square Sans Pro" panose="020B0506040000020004" pitchFamily="34" charset="0"/>
              </a:rPr>
              <a:t>https://ec.europa.eu/eurostat/statistics-explained/images/f/f2/Developments_of_livestock_populations_%28index_2002%3D100_based_on_heads_of_animals%2C_EU%2C_2002-2022%29_16-10-2023_v2.png</a:t>
            </a:r>
          </a:p>
          <a:p>
            <a:endParaRPr lang="es-ES" sz="1100" dirty="0">
              <a:latin typeface="EC Square Sans Pro" panose="020B0506040000020004" pitchFamily="34" charset="0"/>
            </a:endParaRPr>
          </a:p>
          <a:p>
            <a:r>
              <a:rPr lang="cs-CZ" sz="1100">
                <a:latin typeface="EC Square Sans Pro" panose="020B0506040000020004" pitchFamily="34" charset="0"/>
              </a:rPr>
              <a:t>Cíl „Farm to Fork“ je součástí strategie „Green Deal“</a:t>
            </a:r>
          </a:p>
          <a:p>
            <a:r>
              <a:rPr lang="cs-CZ" sz="1100">
                <a:highlight>
                  <a:srgbClr val="FFFF00"/>
                </a:highlight>
                <a:latin typeface="EC Square Sans Pro" panose="020B0506040000020004" pitchFamily="34" charset="0"/>
              </a:rPr>
              <a:t>Výchozí bod </a:t>
            </a:r>
            <a:r>
              <a:rPr lang="cs-CZ" sz="1100">
                <a:latin typeface="EC Square Sans Pro" panose="020B0506040000020004" pitchFamily="34" charset="0"/>
              </a:rPr>
              <a:t>je rok 2018.</a:t>
            </a:r>
          </a:p>
          <a:p>
            <a:r>
              <a:rPr lang="cs-CZ" sz="1100">
                <a:highlight>
                  <a:srgbClr val="FFFF00"/>
                </a:highlight>
                <a:latin typeface="EC Square Sans Pro" panose="020B0506040000020004" pitchFamily="34" charset="0"/>
              </a:rPr>
              <a:t>Cíl je pro všechny země EU, nikoli pro jednotlivé státy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023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687070" y="5943600"/>
            <a:ext cx="5496560" cy="4800177"/>
          </a:xfrm>
        </p:spPr>
        <p:txBody>
          <a:bodyPr/>
          <a:lstStyle/>
          <a:p>
            <a:pPr marL="0" indent="0">
              <a:buNone/>
            </a:pPr>
            <a:r>
              <a:rPr lang="cs-CZ" sz="1100">
                <a:latin typeface="EC Square Sans Pro" panose="020B0506040000020004" pitchFamily="34" charset="0"/>
              </a:rPr>
              <a:t>Evropská agentura pro léčivé přípravky (EMA) zahájila projekt ESVAC v roce 2009.</a:t>
            </a:r>
          </a:p>
          <a:p>
            <a:pPr marL="0" indent="0">
              <a:buNone/>
            </a:pPr>
            <a:endParaRPr lang="en-GB" sz="1100" dirty="0">
              <a:latin typeface="EC Square Sans Pro" panose="020B0506040000020004" pitchFamily="34" charset="0"/>
            </a:endParaRPr>
          </a:p>
          <a:p>
            <a:pPr marL="0" indent="0">
              <a:buNone/>
            </a:pPr>
            <a:r>
              <a:rPr lang="cs-CZ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V rámci projektu European Surveillance of Veterinary Antimicrobial Consumption (ESVAC) byly v letech 2009 až 2023 shromážděny informace o tom, </a:t>
            </a:r>
            <a:r>
              <a:rPr lang="cs-CZ" sz="1100" b="1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jak se antimikrobiální léčiva používají u zvířat v Evropské unii (EU)</a:t>
            </a:r>
            <a:r>
              <a:rPr lang="cs-CZ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. Tento typ informací je nezbytný pro identifikaci možných rizikových faktorů, které by mohly vést k rozvoji a šíření antimikrobiální rezistence. </a:t>
            </a:r>
          </a:p>
          <a:p>
            <a:pPr marL="0" indent="0">
              <a:buNone/>
            </a:pPr>
            <a:endParaRPr lang="en-GB" sz="1100" dirty="0">
              <a:latin typeface="EC Square Sans Pro" panose="020B05060400000200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>
                <a:latin typeface="EC Square Sans Pro" panose="020B0506040000020004" pitchFamily="34" charset="0"/>
              </a:rPr>
              <a:t>Poskytuje </a:t>
            </a:r>
            <a:r>
              <a:rPr lang="cs-CZ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harmonizovaný přístup ke shromažďování a vykazování </a:t>
            </a:r>
            <a:r>
              <a:rPr lang="cs-CZ" sz="1100" b="1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údajů o používání antimikrobiálních látek</a:t>
            </a:r>
            <a:r>
              <a:rPr lang="cs-CZ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 u zvířat v členských státech EU a Evropského hospodářského prostoru (EHP).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Dobrovolná účast v projektu ESVAC se v průběhu let zvýšila z 9 na 31 vykazujících zemí.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Projekt ESVAC formálně skončil v listopadu 2023 zveřejněním závěrečné zprávy.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Od ledna 2024 musí všechny členské státy EU/EHP hlásit údaje o </a:t>
            </a:r>
            <a:r>
              <a:rPr lang="cs-CZ" sz="1100" b="1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objemu prodeje a</a:t>
            </a:r>
            <a:r>
              <a:rPr lang="cs-CZ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 </a:t>
            </a:r>
            <a:r>
              <a:rPr lang="cs-CZ" sz="1100" b="1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používání antimikrobiálních léčivých přípravků u zvířat</a:t>
            </a:r>
            <a:r>
              <a:rPr lang="cs-CZ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 v souladu s </a:t>
            </a:r>
            <a:r>
              <a:rPr lang="cs-CZ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  <a:hlinkClick r:id="rId3" tooltip="Nařízení o veterinárních léčivých přípravcích"/>
              </a:rPr>
              <a:t>nařízením o veterinárních léčivých přípravcích</a:t>
            </a:r>
            <a:r>
              <a:rPr lang="cs-CZ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Členské státy EU/EHP musí používat platformu EMA </a:t>
            </a:r>
            <a:r>
              <a:rPr lang="cs-CZ" sz="1100" b="1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pro prodej a používání antimikrobiálních látek</a:t>
            </a:r>
            <a:r>
              <a:rPr lang="cs-CZ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 a vykazovat své údaje agentuře EMA.</a:t>
            </a:r>
          </a:p>
          <a:p>
            <a:pPr marL="0" indent="0">
              <a:buNone/>
            </a:pPr>
            <a:endParaRPr lang="en-GB" sz="1100" dirty="0">
              <a:latin typeface="EC Square Sans Pro" panose="020B0506040000020004" pitchFamily="34" charset="0"/>
            </a:endParaRPr>
          </a:p>
          <a:p>
            <a:r>
              <a:rPr lang="cs-CZ" sz="1100">
                <a:latin typeface="EC Square Sans Pro" panose="020B0506040000020004" pitchFamily="34" charset="0"/>
              </a:rPr>
              <a:t>Kulatý obrázek: ukazuje podíl souhrnných prodejů antibiotických veterinárních léčivých přípravků v mg/PCU pro zvířata, jež jsou určena k produkci potravin, podle třídy antibiotik v 31 evropských zemích v roce 2022</a:t>
            </a:r>
          </a:p>
          <a:p>
            <a:r>
              <a:rPr lang="cs-CZ" sz="1100">
                <a:latin typeface="EC Square Sans Pro" panose="020B0506040000020004" pitchFamily="34" charset="0"/>
              </a:rPr>
              <a:t>Mezi „ostatní třídy“ patří amfenikoly, cefalosporiny, ostatní chinolony a „ostatní“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272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cs-CZ" sz="1800">
                <a:effectLst/>
                <a:latin typeface="Segoe UI" panose="020B0502040204020203" pitchFamily="34" charset="0"/>
              </a:rPr>
              <a:t>Příloha nařízení 2021/578. </a:t>
            </a:r>
            <a:r>
              <a:rPr lang="cs-CZ"/>
              <a:t>  https://eur-lex.europa.eu/eli/reg_del/2021/578/oj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cs-CZ"/>
              <a:t>První zprávu o objemu prodeje veterinárních antimikrobiálních léčivých přípravků a o používání antimikrobiálních léčivých přípravků podle živočišných druhů zveřejní agentura do 31. března 2025 a bude obsahovat tyto údaje: a) objem prodeje veterinárních antimikrobiálních léčivých přípravků zahrnující údaje od roku 2023 a předložené členskými státy do 30. června 2024; b) používání antimikrobiálních léčivých přípravků u příslušných druhů, kategorií nebo stadií zvířat zahrnující údaje od roku 2023 a předložené členskými státy do 30. září 2024.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/>
              <a:t>2. Od roku 2025 zveřejní agentura následující zprávy po první zprávě do 31. prosince a budou obsahovat: a) objem prodeje veterinárních antimikrobiálních léčivých přípravků předložený členskými státy do 30. června každého roku, zahrnující údaje za předchozí kalendářní rok; b) použití antimikrobiálních léčivých přípravků pro příslušné druhy, kategorie nebo stadia zvířat předložené členskými státy do 30. června každého roku, zahrnující údaje za předchozí kalendářní rok.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u="sng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u="sng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Sběr údajů bude zahájen v uvedených letech. Vykazování bude zahájeno v následujících letech (tj. u skotu, prasat a drůbeže v roce 2024, u ostatních f-p zvířat v roce 2027, u psů, koček a kožešinových zvířat v roce 2030)</a:t>
            </a: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EF4CE-A503-4E65-986B-A5ECC6ED22AC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48184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00">
                <a:latin typeface="EC Square Sans Pro" panose="020B0506040000020004" pitchFamily="34" charset="0"/>
              </a:rPr>
              <a:t>Statistiky stavů hospodářských zvířat: </a:t>
            </a:r>
            <a:r>
              <a:rPr lang="cs-CZ" sz="1100">
                <a:latin typeface="EC Square Sans Pro" panose="020B0506040000020004" pitchFamily="34" charset="0"/>
                <a:hlinkClick r:id="rId3"/>
              </a:rPr>
              <a:t>Statistiky | Eurostat (europa.eu)</a:t>
            </a:r>
            <a:r>
              <a:rPr lang="cs-CZ" sz="1100">
                <a:latin typeface="EC Square Sans Pro" panose="020B0506040000020004" pitchFamily="34" charset="0"/>
              </a:rPr>
              <a:t> (2020)</a:t>
            </a:r>
          </a:p>
          <a:p>
            <a:endParaRPr lang="en-GB" sz="1100" dirty="0">
              <a:latin typeface="EC Square Sans Pro" panose="020B0506040000020004" pitchFamily="34" charset="0"/>
            </a:endParaRPr>
          </a:p>
          <a:p>
            <a:r>
              <a:rPr lang="cs-CZ" sz="1100">
                <a:latin typeface="EC Square Sans Pro" panose="020B0506040000020004" pitchFamily="34" charset="0"/>
              </a:rPr>
              <a:t>Statistiky akvakultury: </a:t>
            </a:r>
            <a:r>
              <a:rPr lang="cs-CZ" sz="1100">
                <a:latin typeface="EC Square Sans Pro" panose="020B0506040000020004" pitchFamily="34" charset="0"/>
                <a:hlinkClick r:id="rId4"/>
              </a:rPr>
              <a:t>Statistiky akvakultury – vysvětlení statistik (europa.eu)</a:t>
            </a:r>
          </a:p>
          <a:p>
            <a:endParaRPr lang="en-GB" sz="1100" dirty="0">
              <a:latin typeface="EC Square Sans Pro" panose="020B0506040000020004" pitchFamily="34" charset="0"/>
            </a:endParaRPr>
          </a:p>
          <a:p>
            <a:r>
              <a:rPr lang="cs-CZ" sz="1100">
                <a:latin typeface="EC Square Sans Pro" panose="020B0506040000020004" pitchFamily="34" charset="0"/>
              </a:rPr>
              <a:t>Údaje za jednotlivé země EU a specifický podíl dle druhů v jednotlivých zemích.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291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06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1 Rozdíly mezi jednotlivými zeměmi je třeba interpretovat velmi opatrně vzhledem k velkým rozdílům v dávkovacích schématech mezi těmito třídami/podtřídami antibiotik. </a:t>
            </a:r>
          </a:p>
          <a:p>
            <a:r>
              <a:rPr lang="cs-CZ" sz="18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2 Žádný prodej jiných chinolonů nebyl hlášen pro Česko, Estonsko, Finsko, Chorvatsko, Irsko, Island, Kypr, Litvu, Lotyšsko, Lucembursko, Maďarsko, Maltu, Německo, Portugalsko, Rakousko, Slovinsko, Spojené království a Švýcarsko. </a:t>
            </a:r>
          </a:p>
          <a:p>
            <a:r>
              <a:rPr lang="cs-CZ" sz="18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3 Žádný prodej polymyxinů nebyl hlášen pro Dánsko, Finsko, Irsko, Island, Norsko a Spojené království. </a:t>
            </a:r>
          </a:p>
          <a:p>
            <a:r>
              <a:rPr lang="cs-CZ" sz="18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4 Souhrnný podíl pro 31 evropských zemí je založen na souhrnném množství mg/PCU – celkové množství prodaných antibioticky účinných látek (mg) děleno celkovým množstvím PCU (kg).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527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817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sz="1100" b="0" i="1" u="none" strike="noStrike" baseline="0">
                <a:latin typeface="EC Square Sans Pro" panose="020B0506040000020004" pitchFamily="34" charset="0"/>
              </a:rPr>
              <a:t>Zdroj: </a:t>
            </a:r>
            <a:r>
              <a:rPr lang="cs-CZ" sz="1100" b="0" i="0" u="none" strike="noStrike" baseline="0">
                <a:latin typeface="EC Square Sans Pro" panose="020B0506040000020004" pitchFamily="34" charset="0"/>
              </a:rPr>
              <a:t>Zvláštní zástupce EU pro AMR u zoonotických a indikátorových bakterií u lidí, zvířat a potravin 2020/2021. EFSA Journal 2023;21(3):7867. Stránka 95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EC Square Sans Pro" panose="020B0506040000020004" pitchFamily="34" charset="0"/>
            </a:endParaRPr>
          </a:p>
          <a:p>
            <a:pPr algn="l"/>
            <a:r>
              <a:rPr lang="cs-CZ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Cílem je snížit rezistenci. </a:t>
            </a:r>
          </a:p>
          <a:p>
            <a:pPr algn="l"/>
            <a:r>
              <a:rPr lang="cs-CZ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Ze vzorků bakterií označených jako rezistentní v letech 2009 až 2021 lze vyčíst trendy. Ne všechny země uvedly údaje ve všech letech. Přestože údaje nejsou shromažďovány harmonizovaným způsobem, je možné pozorovat pozitivní trend snižování.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EC Square Sans Pro" panose="020B0506040000020004" pitchFamily="34" charset="0"/>
            </a:endParaRPr>
          </a:p>
          <a:p>
            <a:pPr algn="l"/>
            <a:r>
              <a:rPr lang="cs-CZ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Byly zaznamenány spíše klesající než stoupající tendence a nejvíce patrné bylo, že pokles rezistence k tetracyklinům byl pozorován přibližně v polovině souborů dat u prasat a telat (24/43) a drůbeže (23/42).</a:t>
            </a:r>
          </a:p>
          <a:p>
            <a:pPr algn="l"/>
            <a:r>
              <a:rPr lang="cs-CZ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Je třeba poznamenat, že v několika zemích byla úroveň rezistence v průběhu času stabilní na nízké úrovni a nelze očekávat výrazné změny.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EC Square Sans Pro" panose="020B0506040000020004" pitchFamily="34" charset="0"/>
            </a:endParaRPr>
          </a:p>
          <a:p>
            <a:pPr algn="l"/>
            <a:r>
              <a:rPr lang="cs-CZ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Příklad 1:</a:t>
            </a:r>
          </a:p>
          <a:p>
            <a:pPr algn="l"/>
            <a:r>
              <a:rPr lang="cs-CZ" sz="1100" b="1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Výkrm prasat</a:t>
            </a:r>
          </a:p>
          <a:p>
            <a:pPr algn="l"/>
            <a:r>
              <a:rPr lang="cs-CZ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Obrázek ukazuje, jak každý z 27 členských států hlásil rezistenci bakterie </a:t>
            </a:r>
            <a:r>
              <a:rPr lang="cs-CZ" sz="1100" b="0" i="1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E. coli </a:t>
            </a:r>
            <a:r>
              <a:rPr lang="cs-CZ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ve výkrmu prasat na různá antibiotika (ampicilin, cefotaxim, ciprofloxacin a tetracyklin), v letech 2009 až 2021.</a:t>
            </a:r>
          </a:p>
          <a:p>
            <a:pPr algn="l"/>
            <a:r>
              <a:rPr lang="cs-CZ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Obecným trendem je zřetelné snižování rezistence vůči tetracyklinu a ampicilinu. Rezistence vůči cefotaximu se mírně snižuje a vůči ciprofloxacinu se v čase udržuje na konstantní hodnotě).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413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b="0" i="1" u="none" strike="noStrike" baseline="0">
                <a:latin typeface="EC Square Sans Pro" panose="020B0506040000020004" pitchFamily="34" charset="0"/>
              </a:rPr>
              <a:t>Zdroj: </a:t>
            </a:r>
            <a:r>
              <a:rPr lang="cs-CZ" sz="1100" b="0" i="0" u="none" strike="noStrike" baseline="0">
                <a:latin typeface="EC Square Sans Pro" panose="020B0506040000020004" pitchFamily="34" charset="0"/>
              </a:rPr>
              <a:t>Zvláštní zástupce EU pro AMR u zoonotických a indikátorových bakterií u lidí, zvířat a potravin 2020/2021. EFSA Journal 2023;21(3):7867. Stránka 97.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EC Square Sans Pro" panose="020B0506040000020004" pitchFamily="34" charset="0"/>
            </a:endParaRPr>
          </a:p>
          <a:p>
            <a:pPr algn="l"/>
            <a:r>
              <a:rPr lang="cs-CZ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Příklad 2: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EC Square Sans Pro" panose="020B050604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b="1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Brojleři </a:t>
            </a:r>
            <a:r>
              <a:rPr lang="cs-CZ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 </a:t>
            </a:r>
            <a:r>
              <a:rPr lang="cs-CZ" sz="1100">
                <a:latin typeface="EC Square Sans Pro" panose="020B0506040000020004" pitchFamily="34" charset="0"/>
              </a:rPr>
              <a:t>Trendy rezistence vůči vybraným antimikrobiálním látkám (</a:t>
            </a:r>
            <a:r>
              <a:rPr lang="cs-CZ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ampicilin, cefotaxim, ciprofloxacin a tetracyklin),</a:t>
            </a:r>
            <a:r>
              <a:rPr lang="cs-CZ" sz="1100">
                <a:latin typeface="EC Square Sans Pro" panose="020B0506040000020004" pitchFamily="34" charset="0"/>
              </a:rPr>
              <a:t> u bakterie </a:t>
            </a:r>
            <a:r>
              <a:rPr lang="cs-CZ" sz="1100" i="1">
                <a:latin typeface="EC Square Sans Pro" panose="020B0506040000020004" pitchFamily="34" charset="0"/>
              </a:rPr>
              <a:t>E. coli </a:t>
            </a:r>
            <a:r>
              <a:rPr lang="cs-CZ" sz="1100">
                <a:latin typeface="EC Square Sans Pro" panose="020B0506040000020004" pitchFamily="34" charset="0"/>
              </a:rPr>
              <a:t>u brojlerů, 2009–2021</a:t>
            </a:r>
          </a:p>
          <a:p>
            <a:pPr algn="l"/>
            <a:r>
              <a:rPr lang="cs-CZ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Ve 30 zemích, které poskytly údaje o vzorcích bakterií u brojlerů, byl u 68 vzorků zaznamenán klesající trend a u 20 vzorků rostoucí trend. </a:t>
            </a:r>
          </a:p>
          <a:p>
            <a:pPr algn="l"/>
            <a:r>
              <a:rPr lang="cs-CZ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– V 16 zemích byly pozorovány pouze klesající trendy. Zejména v Irsku, Itálii, Lotyšsku, Nizozemsku a Španělsku se rezistence snížila u všech čtyř antimikrobiálních látek</a:t>
            </a:r>
          </a:p>
          <a:p>
            <a:pPr algn="l"/>
            <a:r>
              <a:rPr lang="cs-CZ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a v Estonsku, Francii, Chorvatsku, Litvě a Portugalsku u tří antimikrobiálních látek. </a:t>
            </a:r>
          </a:p>
          <a:p>
            <a:pPr marL="285750" indent="-285750" algn="l">
              <a:buFontTx/>
              <a:buChar char="-"/>
            </a:pPr>
            <a:r>
              <a:rPr lang="cs-CZ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Naopak ve třech zemích byly pozorovány pouze rostoucí trendy. </a:t>
            </a:r>
          </a:p>
          <a:p>
            <a:pPr marL="285750" indent="-285750" algn="l">
              <a:buFontTx/>
              <a:buChar char="-"/>
            </a:pPr>
            <a:r>
              <a:rPr lang="cs-CZ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Poslední čtvercový tvar ukazuje souhrnný kumulativní trend pro všechny reportující země (včetně Spojeného království): </a:t>
            </a:r>
            <a:r>
              <a:rPr lang="cs-CZ" sz="1100" b="0" i="0" u="sng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rezistence vůči všem čtyřem antimikrobiálním látkám se statisticky významně snížila.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31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Tato prezentace připraví scénu s obecnými údaji a údaji o rezistenci, ekonomickém dopadu, opatřeních přijatých doposud a od nynějška. Podíváme se na to, co je AMR, proč by nás to mělo zajímat a co s tím můžeme dělat.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451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665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1779" y="5849695"/>
            <a:ext cx="5496560" cy="4800177"/>
          </a:xfrm>
        </p:spPr>
        <p:txBody>
          <a:bodyPr/>
          <a:lstStyle/>
          <a:p>
            <a:pPr algn="l"/>
            <a:r>
              <a:rPr lang="cs-CZ" sz="1100" b="0" i="1" u="none" strike="noStrike" baseline="0">
                <a:solidFill>
                  <a:srgbClr val="818385"/>
                </a:solidFill>
                <a:latin typeface="EC Square Sans Pro" panose="020B0506040000020004" pitchFamily="34" charset="0"/>
              </a:rPr>
              <a:t>„Celosvětový boj proti infekcím rezistentním vůči lékům: Závěrečná zpráva a doporučení“ – </a:t>
            </a:r>
            <a:r>
              <a:rPr lang="cs-CZ" sz="1100" b="1" i="0" u="none" strike="noStrike" baseline="0">
                <a:solidFill>
                  <a:srgbClr val="818385"/>
                </a:solidFill>
                <a:latin typeface="EC Square Sans Pro" panose="020B0506040000020004" pitchFamily="34" charset="0"/>
              </a:rPr>
              <a:t>PŘEHLED O ANTIMIKROBIÁLNÍ REZISTENCI</a:t>
            </a:r>
          </a:p>
          <a:p>
            <a:pPr algn="l"/>
            <a:r>
              <a:rPr lang="cs-CZ" sz="1100" b="0" i="1" u="none" strike="noStrike" baseline="0">
                <a:solidFill>
                  <a:srgbClr val="818385"/>
                </a:solidFill>
                <a:latin typeface="EC Square Sans Pro" panose="020B0506040000020004" pitchFamily="34" charset="0"/>
              </a:rPr>
              <a:t>PŘEDSEDÁ JIM O’NEILL – květen 2016 – https://amr-review.org/sites/default/files/160525_Final%20paper_with%20cover.pdf </a:t>
            </a:r>
          </a:p>
          <a:p>
            <a:pPr algn="l"/>
            <a:endParaRPr lang="en-GB" sz="1100" b="0" i="0" u="none" strike="noStrike" baseline="0" dirty="0">
              <a:solidFill>
                <a:srgbClr val="3C4982"/>
              </a:solidFill>
              <a:latin typeface="EC Square Sans Pro" panose="020B0506040000020004" pitchFamily="34" charset="0"/>
            </a:endParaRPr>
          </a:p>
          <a:p>
            <a:pPr algn="l"/>
            <a:r>
              <a:rPr lang="cs-CZ" sz="1100" b="0" i="0" u="none" strike="noStrike" baseline="0">
                <a:latin typeface="EC Square Sans Pro" panose="020B0506040000020004" pitchFamily="34" charset="0"/>
              </a:rPr>
              <a:t>Za poslední dvě desetiletí celková spotřeba antibiotik u lidí mírně vzrostla v zemích OECD a EU/EHP a podstatně v zemích .</a:t>
            </a:r>
          </a:p>
          <a:p>
            <a:pPr algn="l"/>
            <a:r>
              <a:rPr lang="cs-CZ" sz="1100" b="0" i="0" u="none" strike="noStrike" baseline="0">
                <a:latin typeface="EC Square Sans Pro" panose="020B0506040000020004" pitchFamily="34" charset="0"/>
              </a:rPr>
              <a:t>G20 mimo OECD. </a:t>
            </a:r>
          </a:p>
          <a:p>
            <a:pPr algn="l"/>
            <a:endParaRPr lang="en-GB" sz="1100" b="0" i="0" u="none" strike="noStrike" baseline="0" dirty="0">
              <a:latin typeface="EC Square Sans Pro" panose="020B0506040000020004" pitchFamily="34" charset="0"/>
            </a:endParaRPr>
          </a:p>
          <a:p>
            <a:pPr algn="l"/>
            <a:r>
              <a:rPr lang="cs-CZ" sz="1100" b="0" i="0" u="none" strike="noStrike" baseline="0">
                <a:latin typeface="EC Square Sans Pro" panose="020B0506040000020004" pitchFamily="34" charset="0"/>
              </a:rPr>
              <a:t>Odvětví živočišné výroby se aktivně podílí na vývoji a provádění téměř všech akčních plánů vypracovaných zeměmi OECD, EU/EHP a G20.</a:t>
            </a:r>
          </a:p>
          <a:p>
            <a:pPr algn="l"/>
            <a:r>
              <a:rPr lang="cs-CZ" sz="1100" b="0" i="0" u="none" strike="noStrike" baseline="0">
                <a:latin typeface="EC Square Sans Pro" panose="020B0506040000020004" pitchFamily="34" charset="0"/>
              </a:rPr>
              <a:t>Zlepšené postupy manipulace s potravinami a zlepšení biologické bezpečnosti v zemědělských podnicích slibují snížení výskytu rezistentních infekcí.</a:t>
            </a:r>
          </a:p>
          <a:p>
            <a:pPr algn="l"/>
            <a:r>
              <a:rPr lang="cs-CZ" sz="1100" b="0" i="0" u="none" strike="noStrike" baseline="0">
                <a:latin typeface="EC Square Sans Pro" panose="020B0506040000020004" pitchFamily="34" charset="0"/>
              </a:rPr>
              <a:t>Přínosy zvýšení biologické bezpečnosti zemědělských podniků zcela kompenzují náklady na implementaci.</a:t>
            </a:r>
          </a:p>
          <a:p>
            <a:pPr algn="l"/>
            <a:endParaRPr lang="en-GB" sz="1100" b="0" i="0" u="none" strike="noStrike" baseline="0" dirty="0">
              <a:latin typeface="EC Square Sans Pro" panose="020B0506040000020004" pitchFamily="34" charset="0"/>
            </a:endParaRPr>
          </a:p>
          <a:p>
            <a:pPr algn="l"/>
            <a:r>
              <a:rPr lang="cs-CZ" sz="1600" b="0" i="0">
                <a:solidFill>
                  <a:srgbClr val="444444"/>
                </a:solidFill>
                <a:effectLst/>
                <a:latin typeface="Raleway" pitchFamily="2" charset="0"/>
              </a:rPr>
              <a:t>OSN na základě zprávy Jima O'Neila odhaduje, že do roku 2050 může být až 10 milionů úmrtí ročně způsobeno superbakteriemi a souvisejícími formami antimikrobiální rezistence. </a:t>
            </a:r>
          </a:p>
          <a:p>
            <a:pPr algn="l"/>
            <a:endParaRPr lang="en-GB" sz="1600" b="0" i="0" u="none" strike="noStrike" baseline="0" dirty="0">
              <a:solidFill>
                <a:srgbClr val="444444"/>
              </a:solidFill>
              <a:effectLst/>
              <a:latin typeface="Raleway" pitchFamily="2" charset="0"/>
            </a:endParaRPr>
          </a:p>
          <a:p>
            <a:pPr algn="l"/>
            <a:r>
              <a:rPr lang="cs-CZ" sz="1600" b="0" i="0" u="none" strike="noStrike" baseline="0">
                <a:solidFill>
                  <a:srgbClr val="444444"/>
                </a:solidFill>
                <a:effectLst/>
                <a:latin typeface="Raleway" pitchFamily="2" charset="0"/>
                <a:ea typeface="+mn-ea"/>
                <a:cs typeface="+mn-cs"/>
              </a:rPr>
              <a:t>Graf ukazuje </a:t>
            </a:r>
            <a:r>
              <a:rPr lang="cs-CZ" sz="1600" b="0" i="0">
                <a:solidFill>
                  <a:srgbClr val="444444"/>
                </a:solidFill>
                <a:effectLst/>
                <a:latin typeface="Raleway" pitchFamily="2" charset="0"/>
                <a:ea typeface="+mn-ea"/>
                <a:cs typeface="+mn-cs"/>
              </a:rPr>
              <a:t>předpokládanou úmrtnost na AMR v porovnání s běžnými příčinami současných úmrtí a odhad počtu úmrtí v roce 2050. </a:t>
            </a:r>
          </a:p>
          <a:p>
            <a:pPr algn="l"/>
            <a:r>
              <a:rPr lang="cs-CZ" sz="1600" b="0" i="0">
                <a:solidFill>
                  <a:srgbClr val="444444"/>
                </a:solidFill>
                <a:effectLst/>
                <a:latin typeface="Raleway" pitchFamily="2" charset="0"/>
                <a:ea typeface="+mn-ea"/>
                <a:cs typeface="+mn-cs"/>
              </a:rPr>
              <a:t>Údaje o různých příčinách současných úmrtí jsou převzaty z různých zdrojů: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100" b="0" i="0" u="none" strike="noStrike" baseline="0">
                <a:solidFill>
                  <a:srgbClr val="3C4982"/>
                </a:solidFill>
                <a:latin typeface="EC Square Sans Pro" panose="020B0506040000020004" pitchFamily="34" charset="0"/>
              </a:rPr>
              <a:t>Diabetes: www.whi.int/mediacentre/factsheets/fs312/en/ Rakovina: www.whi.int/mediacentre/factsheets/fs297/en/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100" b="0" i="0" u="none" strike="noStrike" baseline="0">
                <a:solidFill>
                  <a:srgbClr val="3C4982"/>
                </a:solidFill>
                <a:latin typeface="EC Square Sans Pro" panose="020B0506040000020004" pitchFamily="34" charset="0"/>
              </a:rPr>
              <a:t>Cholera: www.whi.int/mediacentre/factsheets/fs107/en/ Průjmové onemocnění: www.sciencedirect.com/science/article/pii/So140673612617280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100" b="0" i="0" u="none" strike="noStrike" baseline="0">
                <a:solidFill>
                  <a:srgbClr val="3C4982"/>
                </a:solidFill>
                <a:latin typeface="EC Square Sans Pro" panose="020B0506040000020004" pitchFamily="34" charset="0"/>
              </a:rPr>
              <a:t>Spalničky: www.sciencedirect.com/science/article/pii/So140673612617280 Silniční dopravní nehody: www.whi.int/mediacentre/factsheets/fs358/en/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s-CZ" sz="1100" b="0" i="0" u="none" strike="noStrike" baseline="0">
                <a:solidFill>
                  <a:srgbClr val="3C4982"/>
                </a:solidFill>
                <a:latin typeface="EC Square Sans Pro" panose="020B0506040000020004" pitchFamily="34" charset="0"/>
              </a:rPr>
              <a:t>Tetanus: www.sciencedirect.com/science/article/pii/So140673612617280</a:t>
            </a:r>
          </a:p>
          <a:p>
            <a:pPr algn="l"/>
            <a:endParaRPr lang="en-GB" sz="1100" b="0" i="0" u="none" strike="noStrike" baseline="0" dirty="0">
              <a:solidFill>
                <a:srgbClr val="3C4982"/>
              </a:solidFill>
              <a:latin typeface="EC Square Sans Pro" panose="020B0506040000020004" pitchFamily="34" charset="0"/>
            </a:endParaRPr>
          </a:p>
          <a:p>
            <a:pPr algn="l"/>
            <a:endParaRPr lang="en-GB" sz="1100" b="0" i="0" u="none" strike="noStrike" baseline="0" dirty="0">
              <a:solidFill>
                <a:srgbClr val="3C4982"/>
              </a:solidFill>
              <a:latin typeface="EC Square Sans Pro" panose="020B0506040000020004" pitchFamily="34" charset="0"/>
            </a:endParaRPr>
          </a:p>
          <a:p>
            <a:pPr algn="l"/>
            <a:r>
              <a:rPr lang="cs-CZ" sz="1100" b="0" i="0" u="none" strike="noStrike" baseline="0">
                <a:solidFill>
                  <a:srgbClr val="3C4982"/>
                </a:solidFill>
                <a:latin typeface="EC Square Sans Pro" panose="020B0506040000020004" pitchFamily="34" charset="0"/>
              </a:rPr>
              <a:t>Podle údajů </a:t>
            </a:r>
            <a:r>
              <a:rPr lang="cs-CZ" sz="1100" b="0" i="0" u="none" strike="noStrike" baseline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Organizace pro hospodářskou spolupráci a rozvoj (OECD)</a:t>
            </a:r>
            <a:r>
              <a:rPr lang="cs-CZ" sz="1100" b="0" i="0" u="none" strike="noStrike" baseline="0">
                <a:solidFill>
                  <a:srgbClr val="3C4982"/>
                </a:solidFill>
                <a:latin typeface="EC Square Sans Pro" panose="020B0506040000020004" pitchFamily="34" charset="0"/>
              </a:rPr>
              <a:t> </a:t>
            </a:r>
            <a:r>
              <a:rPr lang="cs-CZ" sz="1100" b="0" i="0" u="none" strike="noStrike" baseline="0">
                <a:solidFill>
                  <a:srgbClr val="3C4982"/>
                </a:solidFill>
                <a:highlight>
                  <a:srgbClr val="FFFF00"/>
                </a:highlight>
                <a:latin typeface="EC Square Sans Pro" panose="020B0506040000020004" pitchFamily="34" charset="0"/>
              </a:rPr>
              <a:t>má</a:t>
            </a:r>
            <a:r>
              <a:rPr lang="cs-CZ" sz="1100" b="0" i="0" u="none" strike="noStrike" baseline="0">
                <a:solidFill>
                  <a:srgbClr val="3C4982"/>
                </a:solidFill>
                <a:latin typeface="EC Square Sans Pro" panose="020B0506040000020004" pitchFamily="34" charset="0"/>
              </a:rPr>
              <a:t>antimikrobiální rezistence obrovský dopad na systémy zdravotní péče v Evropě, a to přibližně 1,1 miliardy EUR ročně</a:t>
            </a:r>
            <a:r>
              <a:rPr lang="cs-CZ" sz="1600" b="0" i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cs-CZ" sz="1100" b="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Pokud infekce nereaguje na antimikrobiální léčbu první linie </a:t>
            </a:r>
            <a:r>
              <a:rPr lang="cs-CZ" sz="1800" b="0" i="0" u="none" strike="noStrike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(„léčba první linie je první doporučenou možností léčby“), </a:t>
            </a:r>
            <a:r>
              <a:rPr lang="cs-CZ" sz="1100" b="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zdravotníci sáhnou po </a:t>
            </a:r>
            <a:r>
              <a:rPr lang="cs-CZ" sz="11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dražších</a:t>
            </a:r>
            <a:r>
              <a:rPr lang="cs-CZ" sz="1100" b="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 </a:t>
            </a:r>
            <a:r>
              <a:rPr lang="cs-CZ" sz="11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alternativách</a:t>
            </a:r>
            <a:r>
              <a:rPr lang="cs-CZ" sz="1100" b="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, jako jsou léky druhé a třetí linie (poslední dostupné možnosti léčby). Komplikace nebo delší trvání nemoci či léčby někdy vyžadují </a:t>
            </a:r>
            <a:r>
              <a:rPr lang="cs-CZ" sz="11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delší pobyty v nemocnici</a:t>
            </a:r>
            <a:r>
              <a:rPr lang="cs-CZ" sz="1100" b="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 a s tím spojené náklady.</a:t>
            </a:r>
          </a:p>
          <a:p>
            <a:pPr algn="l"/>
            <a:r>
              <a:rPr lang="cs-CZ" sz="1100" b="0" i="1">
                <a:solidFill>
                  <a:srgbClr val="000000"/>
                </a:solidFill>
                <a:effectLst/>
                <a:latin typeface="EC Square Sans Pro" panose="020B0506040000020004" pitchFamily="34" charset="0"/>
              </a:rPr>
              <a:t>Zdroj:</a:t>
            </a:r>
            <a:r>
              <a:rPr lang="cs-CZ" sz="1100" b="0" i="0">
                <a:solidFill>
                  <a:srgbClr val="000000"/>
                </a:solidFill>
                <a:effectLst/>
                <a:latin typeface="EC Square Sans Pro" panose="020B0506040000020004" pitchFamily="34" charset="0"/>
              </a:rPr>
              <a:t> OECD (2018), </a:t>
            </a:r>
            <a:r>
              <a:rPr lang="cs-CZ" sz="1100" b="0" i="1">
                <a:solidFill>
                  <a:srgbClr val="000000"/>
                </a:solidFill>
                <a:effectLst/>
                <a:latin typeface="EC Square Sans Pro" panose="020B0506040000020004" pitchFamily="34" charset="0"/>
              </a:rPr>
              <a:t>Stemming the Superbug Tide: Just A Few Dollars More</a:t>
            </a:r>
            <a:r>
              <a:rPr lang="cs-CZ" sz="1100" b="0" i="0">
                <a:solidFill>
                  <a:srgbClr val="000000"/>
                </a:solidFill>
                <a:effectLst/>
                <a:latin typeface="EC Square Sans Pro" panose="020B0506040000020004" pitchFamily="34" charset="0"/>
              </a:rPr>
              <a:t>, OECD Health Policy Studies, OECD Publishing, Paris, </a:t>
            </a:r>
            <a:r>
              <a:rPr lang="cs-CZ" sz="1100" b="0" i="0">
                <a:solidFill>
                  <a:srgbClr val="000000"/>
                </a:solidFill>
                <a:effectLst/>
                <a:latin typeface="EC Square Sans Pro" panose="020B0506040000020004" pitchFamily="34" charset="0"/>
                <a:hlinkClick r:id="rId3"/>
              </a:rPr>
              <a:t>https://doi.org/10.1787/9789264307599-en</a:t>
            </a:r>
            <a:r>
              <a:rPr lang="cs-CZ" sz="1100" b="0" i="0">
                <a:solidFill>
                  <a:srgbClr val="000000"/>
                </a:solidFill>
                <a:effectLst/>
                <a:latin typeface="EC Square Sans Pro" panose="020B0506040000020004" pitchFamily="34" charset="0"/>
              </a:rPr>
              <a:t>.</a:t>
            </a:r>
          </a:p>
          <a:p>
            <a:pPr algn="l"/>
            <a:endParaRPr lang="en-GB" sz="1100" b="0" i="0" dirty="0">
              <a:solidFill>
                <a:srgbClr val="000000"/>
              </a:solidFill>
              <a:effectLst/>
              <a:latin typeface="EC Square Sans Pro" panose="020B0506040000020004" pitchFamily="34" charset="0"/>
            </a:endParaRPr>
          </a:p>
          <a:p>
            <a:pPr algn="l"/>
            <a:r>
              <a:rPr lang="cs-CZ" sz="1100" b="0" i="0">
                <a:solidFill>
                  <a:srgbClr val="000000"/>
                </a:solidFill>
                <a:effectLst/>
                <a:latin typeface="EC Square Sans Pro" panose="020B0506040000020004" pitchFamily="34" charset="0"/>
              </a:rPr>
              <a:t>V roce 2023 vyšla nová zpráva OECD „Embracing a One Health Framework to Fight Antimicrobial Resistance“, která počítá ekonomické škody AMR v zemích OECD a EU.  Nezabývá se pouze zdravotní péčí, ale také náklady na ztrátu produktivity. Hospodářský dopad v EU odhaduje na mnohem vyšší částku, a to 7 až 12 miliard ročně v závislosti na použitém scénáři. </a:t>
            </a:r>
          </a:p>
          <a:p>
            <a:pPr algn="l"/>
            <a:r>
              <a:rPr lang="cs-CZ" sz="1100" b="0" i="0">
                <a:solidFill>
                  <a:srgbClr val="000000"/>
                </a:solidFill>
                <a:effectLst/>
                <a:latin typeface="EC Square Sans Pro" panose="020B0506040000020004" pitchFamily="34" charset="0"/>
              </a:rPr>
              <a:t>https://www.oecd.org/en/publications/embracing-a-one-health-framework-to-fight-antimicrobial-resistance_ce44c755-en.html</a:t>
            </a:r>
          </a:p>
          <a:p>
            <a:pPr algn="l"/>
            <a:endParaRPr lang="en-GB" sz="1100" b="0" i="0" dirty="0">
              <a:solidFill>
                <a:srgbClr val="000000"/>
              </a:solidFill>
              <a:effectLst/>
              <a:latin typeface="EC Square Sans Pro" panose="020B0506040000020004" pitchFamily="34" charset="0"/>
            </a:endParaRPr>
          </a:p>
          <a:p>
            <a:pPr algn="l"/>
            <a:endParaRPr lang="en-GB" sz="1100" b="0" i="0" dirty="0">
              <a:solidFill>
                <a:srgbClr val="000000"/>
              </a:solidFill>
              <a:effectLst/>
              <a:latin typeface="EC Square Sans Pro" panose="020B050604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0" dirty="0">
              <a:solidFill>
                <a:srgbClr val="3F4A52"/>
              </a:solidFill>
              <a:effectLst/>
              <a:latin typeface="EC Square Sans Pro" panose="020B050604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0" dirty="0">
              <a:solidFill>
                <a:srgbClr val="3F4A52"/>
              </a:solidFill>
              <a:effectLst/>
              <a:latin typeface="EC Square Sans Pro" panose="020B0506040000020004" pitchFamily="34" charset="0"/>
            </a:endParaRPr>
          </a:p>
          <a:p>
            <a:pPr algn="l"/>
            <a:endParaRPr lang="en-GB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219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00" b="0" i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Antimikrobiální rezistence (AMR) je schopnost mikroorganismů přežívat nebo růst navzdory antimikrobiální látce, která normálně tento mikroorganismus inhibuje nebo zabíjí.</a:t>
            </a:r>
            <a:r>
              <a:rPr lang="cs-CZ" sz="110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cs-CZ" sz="1100">
                <a:solidFill>
                  <a:srgbClr val="404040"/>
                </a:solidFill>
                <a:latin typeface="arial" panose="020B0604020202020204" pitchFamily="34" charset="0"/>
              </a:rPr>
              <a:t>Je to důsledek přirozeného výběru a genetiky. </a:t>
            </a:r>
            <a:r>
              <a:rPr lang="cs-CZ" sz="1100" b="0" i="0">
                <a:solidFill>
                  <a:srgbClr val="1F1F1F"/>
                </a:solidFill>
                <a:effectLst/>
                <a:latin typeface="Google Sans"/>
              </a:rPr>
              <a:t>K rezistenci na antibiotika dochází také tehdy, když se bakterie změní, aby se před antibiotiky ochránily. </a:t>
            </a:r>
          </a:p>
          <a:p>
            <a:pPr algn="l"/>
            <a:r>
              <a:rPr lang="cs-CZ" sz="1100">
                <a:solidFill>
                  <a:srgbClr val="404040"/>
                </a:solidFill>
                <a:latin typeface="arial" panose="020B0604020202020204" pitchFamily="34" charset="0"/>
              </a:rPr>
              <a:t>Rozvoj rezistence podporují i další lidské faktory, jako jsou: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100">
                <a:solidFill>
                  <a:srgbClr val="404040"/>
                </a:solidFill>
                <a:latin typeface="arial" panose="020B0604020202020204" pitchFamily="34" charset="0"/>
              </a:rPr>
              <a:t>Nevhodné použití: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100">
                <a:solidFill>
                  <a:srgbClr val="404040"/>
                </a:solidFill>
                <a:latin typeface="arial" panose="020B0604020202020204" pitchFamily="34" charset="0"/>
              </a:rPr>
              <a:t>Nadměrné používání: 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100">
                <a:solidFill>
                  <a:srgbClr val="404040"/>
                </a:solidFill>
                <a:latin typeface="arial" panose="020B0604020202020204" pitchFamily="34" charset="0"/>
              </a:rPr>
              <a:t>sdílení antibiotik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100">
                <a:solidFill>
                  <a:srgbClr val="404040"/>
                </a:solidFill>
                <a:latin typeface="arial" panose="020B0604020202020204" pitchFamily="34" charset="0"/>
              </a:rPr>
              <a:t>užívání antibiotik, aniž by to bylo nutné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100">
                <a:solidFill>
                  <a:srgbClr val="404040"/>
                </a:solidFill>
                <a:latin typeface="arial" panose="020B0604020202020204" pitchFamily="34" charset="0"/>
              </a:rPr>
              <a:t>užívání antibiotik na virové infekce a záněty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100">
                <a:solidFill>
                  <a:srgbClr val="404040"/>
                </a:solidFill>
                <a:latin typeface="arial" panose="020B0604020202020204" pitchFamily="34" charset="0"/>
              </a:rPr>
              <a:t>Zneužívání: 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100">
                <a:solidFill>
                  <a:srgbClr val="404040"/>
                </a:solidFill>
                <a:latin typeface="arial" panose="020B0604020202020204" pitchFamily="34" charset="0"/>
              </a:rPr>
              <a:t>používání antimikrobiálních látek jako stimulátorů růstu zvířat v zemědělských kulturách nebo v akvakultuře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100">
                <a:solidFill>
                  <a:srgbClr val="404040"/>
                </a:solidFill>
                <a:latin typeface="arial" panose="020B0604020202020204" pitchFamily="34" charset="0"/>
              </a:rPr>
              <a:t>nedokončení kůry nebo užívání nedostatečné dávky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100">
                <a:solidFill>
                  <a:srgbClr val="404040"/>
                </a:solidFill>
                <a:latin typeface="arial" panose="020B0604020202020204" pitchFamily="34" charset="0"/>
              </a:rPr>
              <a:t>užívání antibiotik pro nesprávné indikace, jako je virová infekce a zánět</a:t>
            </a:r>
          </a:p>
          <a:p>
            <a:pPr algn="l"/>
            <a:endParaRPr lang="en-GB" sz="11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algn="l"/>
            <a:r>
              <a:rPr lang="cs-CZ" sz="1100" b="0" i="0" u="none" strike="noStrike" baseline="0">
                <a:latin typeface="ECSquareSansPro-Regular"/>
              </a:rPr>
              <a:t>Postupem času se tak antimikrobiální látky stávají méně účinnými a v konečném důsledku nepoužitelnými v humánní i </a:t>
            </a:r>
            <a:r>
              <a:rPr lang="cs-CZ" sz="1100" b="0" i="0" u="none" strike="noStrike" baseline="0">
                <a:solidFill>
                  <a:srgbClr val="FFFFFF"/>
                </a:solidFill>
                <a:latin typeface="ECSquareSansPro-Regular"/>
              </a:rPr>
              <a:t>veterinární medicíně</a:t>
            </a:r>
            <a:r>
              <a:rPr lang="cs-CZ" sz="1100" b="0" i="0" u="none" strike="noStrike" baseline="0">
                <a:latin typeface="ECSquareSansPro-Regular"/>
              </a:rPr>
              <a:t>.</a:t>
            </a:r>
          </a:p>
          <a:p>
            <a:r>
              <a:rPr lang="cs-CZ" sz="1100" b="0" i="0">
                <a:solidFill>
                  <a:srgbClr val="1F1F1F"/>
                </a:solidFill>
                <a:effectLst/>
                <a:latin typeface="Google Sans"/>
              </a:rPr>
              <a:t>Všechny bakterie se šíří vzduchem, vodou, půdou, potravinami nebo živými vektory. </a:t>
            </a:r>
          </a:p>
          <a:p>
            <a:r>
              <a:rPr lang="cs-CZ" sz="1100" b="0" i="0">
                <a:solidFill>
                  <a:srgbClr val="1F1F1F"/>
                </a:solidFill>
                <a:effectLst/>
                <a:latin typeface="Google Sans"/>
              </a:rPr>
              <a:t>Následující snímek ukazuje různé směry šíření.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173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sz="1100" b="0" i="0" u="none" strike="noStrike" baseline="0">
                <a:latin typeface="EC Square Sans Pro" panose="020B0506040000020004" pitchFamily="34" charset="0"/>
              </a:rPr>
              <a:t>Koncepce „Jedno zdraví“ uznává, že lidské zdraví je úzce spojeno se zdravím zvířat a životním prostředím, tj. že krmivo pro zvířata, potraviny pro lidi, zdraví zvířat a</a:t>
            </a:r>
          </a:p>
          <a:p>
            <a:pPr algn="l"/>
            <a:r>
              <a:rPr lang="cs-CZ" sz="1100" b="0" i="0" u="none" strike="noStrike" baseline="0">
                <a:latin typeface="EC Square Sans Pro" panose="020B0506040000020004" pitchFamily="34" charset="0"/>
              </a:rPr>
              <a:t>a lidí a kontaminace životního prostředí spolu úzce souvisejí. </a:t>
            </a:r>
          </a:p>
          <a:p>
            <a:pPr algn="l"/>
            <a:endParaRPr lang="en-GB" sz="1100" b="0" i="0" u="none" strike="noStrike" baseline="0" dirty="0">
              <a:solidFill>
                <a:srgbClr val="404040"/>
              </a:solidFill>
              <a:effectLst/>
              <a:latin typeface="EC Square Sans Pro" panose="020B0506040000020004" pitchFamily="34" charset="0"/>
            </a:endParaRPr>
          </a:p>
          <a:p>
            <a:r>
              <a:rPr lang="cs-CZ" sz="1100" b="0" i="0">
                <a:solidFill>
                  <a:srgbClr val="1C1D1E"/>
                </a:solidFill>
                <a:effectLst/>
                <a:latin typeface="EC Square Sans Pro" panose="020B0506040000020004" pitchFamily="34" charset="0"/>
              </a:rPr>
              <a:t>To odráží přístup Evropské komise k problematice AMR v rámci iniciativy „Jedno zdraví“, která se zaměřuje na humánní a veterinární sektor společně v rámci uceleného a koordinovaného přístupu.</a:t>
            </a:r>
          </a:p>
          <a:p>
            <a:endParaRPr lang="en-GB" sz="1100" b="0" i="0" dirty="0">
              <a:solidFill>
                <a:srgbClr val="1C1D1E"/>
              </a:solidFill>
              <a:effectLst/>
              <a:latin typeface="EC Square Sans Pro" panose="020B0506040000020004" pitchFamily="34" charset="0"/>
            </a:endParaRPr>
          </a:p>
          <a:p>
            <a:r>
              <a:rPr lang="cs-CZ" sz="1100" b="0" i="0">
                <a:solidFill>
                  <a:srgbClr val="202122"/>
                </a:solidFill>
                <a:effectLst/>
                <a:latin typeface="EC Square Sans Pro" panose="020B0506040000020004" pitchFamily="34" charset="0"/>
              </a:rPr>
              <a:t>Zvýšené používání antibiotik je předmětem znepokojení, protože </a:t>
            </a:r>
            <a:r>
              <a:rPr lang="cs-CZ" sz="1100" b="0" i="0">
                <a:solidFill>
                  <a:srgbClr val="202122"/>
                </a:solidFill>
                <a:effectLst/>
                <a:latin typeface="EC Square Sans Pro" panose="020B0506040000020004" pitchFamily="34" charset="0"/>
                <a:hlinkClick r:id="rId3" tooltip="Antibiotická rezisten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rezistence na antibiotika</a:t>
            </a:r>
            <a:r>
              <a:rPr lang="cs-CZ" sz="1100" b="0" i="0">
                <a:solidFill>
                  <a:srgbClr val="202122"/>
                </a:solidFill>
                <a:effectLst/>
                <a:latin typeface="EC Square Sans Pro" panose="020B0506040000020004" pitchFamily="34" charset="0"/>
              </a:rPr>
              <a:t> je považována za vážnou hrozbu pro zdraví a dobré životní podmínky lidí a zvířat v budoucnosti a rostoucí množství antibiotik nebo bakterií rezistentních na antibiotika v životním prostředí by mohlo zvýšit počet infekcí rezistentních vůči lékům v obou případech.</a:t>
            </a:r>
          </a:p>
          <a:p>
            <a:endParaRPr lang="en-GB" sz="1100" b="0" i="0" dirty="0">
              <a:solidFill>
                <a:srgbClr val="202122"/>
              </a:solidFill>
              <a:effectLst/>
              <a:latin typeface="EC Square Sans Pro" panose="020B050604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b="0" i="0">
                <a:solidFill>
                  <a:srgbClr val="202122"/>
                </a:solidFill>
                <a:effectLst/>
                <a:latin typeface="EC Square Sans Pro" panose="020B0506040000020004" pitchFamily="34" charset="0"/>
              </a:rPr>
              <a:t>Znění grafiky se zaměřuje na spotřebu antimikrobiálních látek u zvířat určených k produkci potravin. Ale </a:t>
            </a:r>
            <a:r>
              <a:rPr lang="cs-CZ" sz="1800">
                <a:solidFill>
                  <a:srgbClr val="000000"/>
                </a:solidFill>
                <a:latin typeface="Adobe Clean DC"/>
              </a:rPr>
              <a:t>v zásadě se neomezujeme pouze na zvířata určená k produkci potravin, přestože mluvíme se zemědělci a veterináři, kteří se věnují zvířatům určeným k produkci potravin. </a:t>
            </a:r>
          </a:p>
          <a:p>
            <a:endParaRPr lang="en-GB" sz="1100" b="0" i="0" dirty="0">
              <a:solidFill>
                <a:srgbClr val="202122"/>
              </a:solidFill>
              <a:effectLst/>
              <a:latin typeface="EC Square Sans Pro" panose="020B0506040000020004" pitchFamily="34" charset="0"/>
            </a:endParaRPr>
          </a:p>
          <a:p>
            <a:endParaRPr lang="en-GB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464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b="0" i="0">
                <a:solidFill>
                  <a:srgbClr val="3F4A52"/>
                </a:solidFill>
                <a:effectLst/>
                <a:latin typeface="Open Sans" panose="020B0606030504020204" pitchFamily="34" charset="0"/>
              </a:rPr>
              <a:t>V roce 2020 se v Evropě </a:t>
            </a:r>
            <a:r>
              <a:rPr lang="cs-CZ" sz="1100" b="1" i="0">
                <a:solidFill>
                  <a:srgbClr val="3F4A52"/>
                </a:solidFill>
                <a:effectLst/>
                <a:latin typeface="Open Sans" panose="020B0606030504020204" pitchFamily="34" charset="0"/>
              </a:rPr>
              <a:t>nakazilo</a:t>
            </a:r>
            <a:r>
              <a:rPr lang="cs-CZ" sz="1100" b="0" i="0">
                <a:solidFill>
                  <a:srgbClr val="3F4A52"/>
                </a:solidFill>
                <a:effectLst/>
                <a:latin typeface="Open Sans" panose="020B0606030504020204" pitchFamily="34" charset="0"/>
              </a:rPr>
              <a:t> bakteriemi rezistentními vůči antibiotikům více než </a:t>
            </a:r>
            <a:r>
              <a:rPr lang="cs-CZ" sz="1100" b="1" i="0">
                <a:solidFill>
                  <a:srgbClr val="3F4A52"/>
                </a:solidFill>
                <a:effectLst/>
                <a:latin typeface="Open Sans" panose="020B0606030504020204" pitchFamily="34" charset="0"/>
              </a:rPr>
              <a:t>800 000 lidí</a:t>
            </a:r>
            <a:r>
              <a:rPr lang="cs-CZ" sz="1100" b="0" i="0">
                <a:solidFill>
                  <a:srgbClr val="3F4A52"/>
                </a:solidFill>
                <a:effectLst/>
                <a:latin typeface="Open Sans" panose="020B0606030504020204" pitchFamily="34" charset="0"/>
              </a:rPr>
              <a:t>. Výsledná onemocnění zahrnovala zápal plic a infekce krevního řečiště a nitrobřišní infekce. (Zdroj: ECDC Evropské centrum pro prevenci a kontrolu nemocí).</a:t>
            </a:r>
          </a:p>
          <a:p>
            <a:endParaRPr lang="es-ES" sz="1100" dirty="0"/>
          </a:p>
          <a:p>
            <a:r>
              <a:rPr lang="cs-CZ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Celkově jsou v EU/EHP procenta AMR u sledovaných kombinací bakteriálních druhů a antimikrobiálních skupin stále vysoká:</a:t>
            </a:r>
          </a:p>
          <a:p>
            <a:pPr marL="171450" indent="-171450">
              <a:buFontTx/>
              <a:buChar char="-"/>
            </a:pPr>
            <a:r>
              <a:rPr lang="cs-CZ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rezistence ke karbapenemům u </a:t>
            </a:r>
            <a:r>
              <a:rPr lang="cs-CZ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Escherichia coli</a:t>
            </a:r>
            <a:r>
              <a:rPr lang="cs-CZ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a </a:t>
            </a:r>
            <a:r>
              <a:rPr lang="cs-CZ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Klebsiella pneumoniae </a:t>
            </a:r>
            <a:r>
              <a:rPr lang="cs-CZ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cs-CZ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K. pneumoniae</a:t>
            </a:r>
            <a:r>
              <a:rPr lang="cs-CZ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),</a:t>
            </a:r>
          </a:p>
          <a:p>
            <a:pPr marL="171450" indent="-171450">
              <a:buFontTx/>
              <a:buChar char="-"/>
            </a:pPr>
            <a:r>
              <a:rPr lang="cs-CZ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rezistence k vankomycinu u </a:t>
            </a:r>
            <a:r>
              <a:rPr lang="cs-CZ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Enterococcus faecium</a:t>
            </a:r>
            <a:r>
              <a:rPr lang="cs-CZ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která v letech 2016–2020 vykazuje významný nárůst. </a:t>
            </a:r>
          </a:p>
          <a:p>
            <a:pPr marL="171450" indent="-171450">
              <a:buFontTx/>
              <a:buChar char="-"/>
            </a:pPr>
            <a:r>
              <a:rPr lang="cs-CZ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Vysoká procenta rezistence vůči cefalosporinům a karbapenemům třetí generace u </a:t>
            </a:r>
            <a:r>
              <a:rPr lang="cs-CZ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K. Pneumoniae</a:t>
            </a:r>
          </a:p>
          <a:p>
            <a:pPr marL="171450" indent="-171450">
              <a:buFontTx/>
              <a:buChar char="-"/>
            </a:pPr>
            <a:r>
              <a:rPr lang="cs-CZ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vysoké procento kmenů rezistentních na karbapenemy </a:t>
            </a:r>
            <a:r>
              <a:rPr lang="cs-CZ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Acinetobacter </a:t>
            </a:r>
            <a:r>
              <a:rPr lang="cs-CZ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 </a:t>
            </a:r>
            <a:r>
              <a:rPr lang="cs-CZ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Pseudomonas aeruginosa</a:t>
            </a:r>
          </a:p>
          <a:p>
            <a:pPr marL="0" indent="0">
              <a:buFontTx/>
              <a:buNone/>
            </a:pPr>
            <a:r>
              <a:rPr lang="cs-CZ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cs-CZ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Zdroj</a:t>
            </a:r>
            <a:r>
              <a:rPr lang="cs-CZ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Sledování antimikrobiální rezistence v Evropě 2022)</a:t>
            </a:r>
          </a:p>
          <a:p>
            <a:pPr marL="0" indent="0">
              <a:buFontTx/>
              <a:buNone/>
            </a:pPr>
            <a:endParaRPr lang="en-GB" sz="11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FontTx/>
              <a:buNone/>
            </a:pPr>
            <a:r>
              <a:rPr lang="cs-CZ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 několika zemích evropského regionu vzbuzují obavy.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574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https://www.efsa.europa.eu/en/microstrategy/dashboard-antimicrobial-resistance</a:t>
            </a:r>
          </a:p>
          <a:p>
            <a:endParaRPr lang="es-ES" dirty="0"/>
          </a:p>
          <a:p>
            <a:r>
              <a:rPr lang="cs-CZ"/>
              <a:t>Poskytněte přehled údajů o sledování výskytu AMR. 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653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00" b="0" i="0">
                <a:solidFill>
                  <a:srgbClr val="1F1F1F"/>
                </a:solidFill>
                <a:effectLst/>
                <a:latin typeface="Google Sans"/>
              </a:rPr>
              <a:t>Na základě seznamu AMEG a nařízení 2022/1255</a:t>
            </a:r>
          </a:p>
          <a:p>
            <a:r>
              <a:rPr lang="cs-CZ" sz="1100" b="0" i="0">
                <a:solidFill>
                  <a:srgbClr val="1F1F1F"/>
                </a:solidFill>
                <a:effectLst/>
                <a:latin typeface="Google Sans"/>
              </a:rPr>
              <a:t>Cílem je vysvětlit, že mnohé antimikrobiální látky jsou stejné třídy, které používáme v humánních a veterinárních léčivých přípravcích, a vysvětlit rozdíl mezi různými druhy antimikrobiálních látek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564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sz="1800" b="0" i="0" u="none" strike="noStrike" baseline="0">
                <a:solidFill>
                  <a:srgbClr val="6490A2"/>
                </a:solidFill>
                <a:latin typeface="Whitney-Book"/>
              </a:rPr>
              <a:t>Pro zachování veřejného zdraví má zásadní význam trvalá a silná nabídka nových antibakteriálních</a:t>
            </a:r>
          </a:p>
          <a:p>
            <a:pPr algn="l"/>
            <a:r>
              <a:rPr lang="cs-CZ" sz="1800" b="0" i="0" u="none" strike="noStrike" baseline="0">
                <a:solidFill>
                  <a:srgbClr val="6490A2"/>
                </a:solidFill>
                <a:latin typeface="Whitney-Book"/>
              </a:rPr>
              <a:t>léčiv a terapií. </a:t>
            </a:r>
            <a:r>
              <a:rPr lang="cs-CZ" sz="1800" b="0" i="0" u="none" strike="noStrike" baseline="0">
                <a:latin typeface="Whitney-Book"/>
              </a:rPr>
              <a:t>Objev antibiotik vyvrcholil v 50. letech 20. století, ale poté od 80. let prudce klesal. (Viz obrázek 1.1)</a:t>
            </a:r>
          </a:p>
          <a:p>
            <a:pPr algn="l"/>
            <a:r>
              <a:rPr lang="cs-CZ" sz="1800" b="0" i="0" u="none" strike="noStrike" baseline="0">
                <a:latin typeface="Whitney-Book"/>
              </a:rPr>
              <a:t>Každé antibiotikum, které se dnes klinicky používá, je založeno na objevu učiněném před více než 30 lety.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71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39.jpeg"/><Relationship Id="rId2" Type="http://schemas.openxmlformats.org/officeDocument/2006/relationships/image" Target="../media/image1.png"/><Relationship Id="rId16" Type="http://schemas.openxmlformats.org/officeDocument/2006/relationships/hyperlink" Target="http://www.amrfvtraining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38.png"/><Relationship Id="rId5" Type="http://schemas.openxmlformats.org/officeDocument/2006/relationships/image" Target="../media/image5.png"/><Relationship Id="rId15" Type="http://schemas.openxmlformats.org/officeDocument/2006/relationships/image" Target="../media/image4.png"/><Relationship Id="rId10" Type="http://schemas.openxmlformats.org/officeDocument/2006/relationships/image" Target="../media/image37.jpe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4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39.jpeg"/><Relationship Id="rId2" Type="http://schemas.openxmlformats.org/officeDocument/2006/relationships/image" Target="../media/image1.png"/><Relationship Id="rId16" Type="http://schemas.openxmlformats.org/officeDocument/2006/relationships/hyperlink" Target="http://www.amrfvtraining.eu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38.png"/><Relationship Id="rId5" Type="http://schemas.openxmlformats.org/officeDocument/2006/relationships/image" Target="../media/image5.png"/><Relationship Id="rId15" Type="http://schemas.openxmlformats.org/officeDocument/2006/relationships/image" Target="../media/image4.png"/><Relationship Id="rId10" Type="http://schemas.openxmlformats.org/officeDocument/2006/relationships/image" Target="../media/image37.jpe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41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42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0296" cy="3468560"/>
          </a:xfrm>
          <a:prstGeom prst="rect">
            <a:avLst/>
          </a:prstGeom>
        </p:spPr>
      </p:pic>
      <p:sp>
        <p:nvSpPr>
          <p:cNvPr id="9" name="object 21">
            <a:extLst>
              <a:ext uri="{FF2B5EF4-FFF2-40B4-BE49-F238E27FC236}">
                <a16:creationId xmlns:a16="http://schemas.microsoft.com/office/drawing/2014/main" id="{E547769E-C798-E733-21F6-6FBFA1D54900}"/>
              </a:ext>
            </a:extLst>
          </p:cNvPr>
          <p:cNvSpPr/>
          <p:nvPr userDrawn="1"/>
        </p:nvSpPr>
        <p:spPr>
          <a:xfrm>
            <a:off x="0" y="5187950"/>
            <a:ext cx="8712200" cy="1677670"/>
          </a:xfrm>
          <a:custGeom>
            <a:avLst/>
            <a:gdLst/>
            <a:ahLst/>
            <a:cxnLst/>
            <a:rect l="l" t="t" r="r" b="b"/>
            <a:pathLst>
              <a:path w="8712200" h="1633220">
                <a:moveTo>
                  <a:pt x="8712200" y="1632800"/>
                </a:moveTo>
                <a:lnTo>
                  <a:pt x="0" y="1632800"/>
                </a:lnTo>
                <a:lnTo>
                  <a:pt x="0" y="0"/>
                </a:lnTo>
                <a:lnTo>
                  <a:pt x="8712200" y="0"/>
                </a:lnTo>
                <a:lnTo>
                  <a:pt x="8712200" y="163280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9CF4B79-D988-D340-D3EB-0BF9D9F52272}"/>
              </a:ext>
            </a:extLst>
          </p:cNvPr>
          <p:cNvSpPr/>
          <p:nvPr userDrawn="1"/>
        </p:nvSpPr>
        <p:spPr>
          <a:xfrm>
            <a:off x="5225099" y="1727682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F8E1E59-A00D-A8DD-3D7E-F74445859AA3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5" y="1727682"/>
            <a:ext cx="1746000" cy="174600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165" y="2061761"/>
            <a:ext cx="1105152" cy="1181369"/>
          </a:xfrm>
          <a:prstGeom prst="rect">
            <a:avLst/>
          </a:prstGeom>
        </p:spPr>
      </p:pic>
      <p:pic>
        <p:nvPicPr>
          <p:cNvPr id="27" name="Imagen 26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27DBD291-B2BD-7D5A-4D91-2972E57171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162" y="2214195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07E29EFD-C0C4-495B-1ABB-1ABCDF39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586413"/>
            <a:ext cx="7874000" cy="7816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53BDFECB-4DA6-72A4-8ABD-2FC20B9889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402744"/>
            <a:ext cx="2971800" cy="37108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582D17B3-5A6C-42CA-853B-4103A0708918}"/>
              </a:ext>
            </a:extLst>
          </p:cNvPr>
          <p:cNvPicPr/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1600" y="5619479"/>
            <a:ext cx="3022600" cy="769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52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7805FF-5857-A6EE-E6AF-EDF3B41F0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086600" y="0"/>
            <a:ext cx="5105400" cy="687069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023879" y="130606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311150"/>
            <a:ext cx="608614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20" name="Imagen 1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8D91507A-E5FD-4F81-8084-ED0CF44931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7804" y="859216"/>
            <a:ext cx="426085" cy="2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3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19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9663"/>
            <a:ext cx="1166832" cy="2216150"/>
          </a:xfrm>
          <a:prstGeom prst="rect">
            <a:avLst/>
          </a:prstGeom>
        </p:spPr>
      </p:pic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FD5042EF-2420-4752-126A-B99C1EF849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154113"/>
            <a:ext cx="5105400" cy="5716587"/>
          </a:xfrm>
          <a:prstGeom prst="rect">
            <a:avLst/>
          </a:prstGeom>
        </p:spPr>
        <p:txBody>
          <a:bodyPr anchor="t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image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3346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27"/>
            <a:ext cx="1740296" cy="3468560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3" y="1734990"/>
            <a:ext cx="3469745" cy="173228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246" y="1905634"/>
            <a:ext cx="1105152" cy="118136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661" y="2162432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C53E509D-9C05-4F64-B596-3792F76B9CA7}"/>
              </a:ext>
            </a:extLst>
          </p:cNvPr>
          <p:cNvPicPr/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20809" y="5764678"/>
            <a:ext cx="3418791" cy="8700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B12C3DE7-53C0-4BC5-BCFB-CAB7D8B057D6}"/>
              </a:ext>
            </a:extLst>
          </p:cNvPr>
          <p:cNvGrpSpPr/>
          <p:nvPr userDrawn="1"/>
        </p:nvGrpSpPr>
        <p:grpSpPr>
          <a:xfrm>
            <a:off x="0" y="5763684"/>
            <a:ext cx="5350796" cy="633222"/>
            <a:chOff x="1448755" y="3047555"/>
            <a:chExt cx="5350796" cy="633222"/>
          </a:xfrm>
        </p:grpSpPr>
        <p:pic>
          <p:nvPicPr>
            <p:cNvPr id="39" name="Picture 2" descr="imagen">
              <a:extLst>
                <a:ext uri="{FF2B5EF4-FFF2-40B4-BE49-F238E27FC236}">
                  <a16:creationId xmlns:a16="http://schemas.microsoft.com/office/drawing/2014/main" id="{F2C85C64-5194-4F83-83F6-857D4C6D24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9163"/>
            <a:stretch/>
          </p:blipFill>
          <p:spPr bwMode="auto">
            <a:xfrm>
              <a:off x="1448755" y="3047555"/>
              <a:ext cx="2114191" cy="63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" descr="A picture containing text, font, symbol, typography&#10;&#10;Description automatically generated">
              <a:extLst>
                <a:ext uri="{FF2B5EF4-FFF2-40B4-BE49-F238E27FC236}">
                  <a16:creationId xmlns:a16="http://schemas.microsoft.com/office/drawing/2014/main" id="{616377A2-39DF-447D-B18F-0E33E62D6510}"/>
                </a:ext>
              </a:extLst>
            </p:cNvPr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6434" y="3177222"/>
              <a:ext cx="1785620" cy="503555"/>
            </a:xfrm>
            <a:prstGeom prst="rect">
              <a:avLst/>
            </a:prstGeom>
          </p:spPr>
        </p:pic>
        <p:pic>
          <p:nvPicPr>
            <p:cNvPr id="41" name="Imagen 40" descr="Texto&#10;&#10;Descripción generada automáticamente">
              <a:extLst>
                <a:ext uri="{FF2B5EF4-FFF2-40B4-BE49-F238E27FC236}">
                  <a16:creationId xmlns:a16="http://schemas.microsoft.com/office/drawing/2014/main" id="{27CD1840-7ABE-4462-BC91-7E7C5F3BAF2E}"/>
                </a:ext>
              </a:extLst>
            </p:cNvPr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5541" y="3360102"/>
              <a:ext cx="1604010" cy="320675"/>
            </a:xfrm>
            <a:prstGeom prst="rect">
              <a:avLst/>
            </a:prstGeom>
          </p:spPr>
        </p:pic>
      </p:grpSp>
      <p:pic>
        <p:nvPicPr>
          <p:cNvPr id="42" name="Imagen 41" descr="Patrón de fondo&#10;&#10;Descripción generada automáticamente">
            <a:extLst>
              <a:ext uri="{FF2B5EF4-FFF2-40B4-BE49-F238E27FC236}">
                <a16:creationId xmlns:a16="http://schemas.microsoft.com/office/drawing/2014/main" id="{E19A0AE5-6F2A-4C46-BFBA-717A1DBB4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211120" y="3482587"/>
            <a:ext cx="1756206" cy="1716761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E2D3912A-1E4E-402A-A3C0-9761CDC5901B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Imagen 43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A525F01-F612-45D5-BEA3-7A4BBA36EA4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2C7F8E-841D-4355-9AF1-D492BA4BF8E2}"/>
              </a:ext>
            </a:extLst>
          </p:cNvPr>
          <p:cNvSpPr txBox="1"/>
          <p:nvPr userDrawn="1"/>
        </p:nvSpPr>
        <p:spPr>
          <a:xfrm>
            <a:off x="218393" y="639690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latin typeface="EC Square Sans Pro" panose="020B0506040000020004" pitchFamily="34" charset="0"/>
                <a:hlinkClick r:id="rId16"/>
              </a:rPr>
              <a:t>www.amrfvtraining.eu</a:t>
            </a:r>
            <a:r>
              <a:rPr lang="cs-CZ">
                <a:latin typeface="EC Square Sans Pro" panose="020B05060400000200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03449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A0836-9774-4CDA-BE9E-0A70C8356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4442"/>
            <a:ext cx="9144000" cy="239202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218212-C721-4C32-98C7-F8CF1A010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8709"/>
            <a:ext cx="9144000" cy="165882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E37092-DB68-4D9D-809F-12F70F20B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3A01C0-1B01-498A-8EBE-A45A99D0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404FD-CE7E-4E84-9E67-4973C56F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723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B2B8F-3F1C-41E5-8C2F-58F4817C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D1D11F-ED18-4DF8-8485-85EF8CB99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1CB0F1-7264-4359-8DE2-2012FF31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1FEE84-6F64-42B7-B980-FB9AD1A34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359A07-0BE8-48B3-838F-C6CEBCC3D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27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63655-1D4D-4438-A59D-E5B400A3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2905"/>
            <a:ext cx="10515600" cy="285802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9973BF-5FA6-404F-B3AE-8BD0DBC3B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7963"/>
            <a:ext cx="10515600" cy="15029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EF4CE4-495C-4641-AAB5-C96982AC9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851B58-C1B3-4A55-829F-235CAD9AF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C5650C-DD1A-48A8-BF50-0A377D4E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227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EB0A6-83AC-4601-B071-1265CF408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F3EE1D-BA75-4F82-8F90-6A8F36262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9006"/>
            <a:ext cx="5181600" cy="435939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677D26-0765-4379-9A2D-992BCA144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9006"/>
            <a:ext cx="5181600" cy="435939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5E46F7-2599-499D-A529-D132249F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0535CA-8A13-4A2C-ADB2-81C44C6D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5527DD-677F-4FD3-AE58-8FEDA96D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376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61E59-B712-45ED-B038-8AADC03D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802"/>
            <a:ext cx="10515600" cy="132801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CF3174-B39E-4C45-A863-CED70A407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4276"/>
            <a:ext cx="5157787" cy="825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C79DE8-9F12-4AE2-802E-B0F6361FF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9714"/>
            <a:ext cx="5157787" cy="36914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D6BD87B-7A2E-4DEE-9AAD-00A8F2ADA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4276"/>
            <a:ext cx="5183188" cy="825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787CFC-A2EE-4640-A027-AA4DE9B90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9714"/>
            <a:ext cx="5183188" cy="36914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CA5BC70-F409-4A97-8003-9A3B6D1DF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05E8A5E-DFFE-4459-B35D-830719449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81367C9-E389-4457-8CEE-6CBFDA180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746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1F9C5-4E39-4BBC-B43F-E401114D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B2E80D9-B771-4C85-90C8-E99797CFD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B153EE-EE10-4AEB-8845-496F3C67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5387B2-00E4-4ECF-AA60-5470878A2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75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1" y="0"/>
            <a:ext cx="6142017" cy="602615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66" y="140623"/>
            <a:ext cx="2149620" cy="954357"/>
          </a:xfrm>
          <a:prstGeom prst="rect">
            <a:avLst/>
          </a:prstGeom>
        </p:spPr>
      </p:pic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2925" y="5520247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C18AA7-8C1D-4C1C-B629-AA10E16721CA}"/>
              </a:ext>
            </a:extLst>
          </p:cNvPr>
          <p:cNvSpPr txBox="1"/>
          <p:nvPr userDrawn="1"/>
        </p:nvSpPr>
        <p:spPr>
          <a:xfrm>
            <a:off x="6147014" y="3768943"/>
            <a:ext cx="6044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400" noProof="0">
                <a:solidFill>
                  <a:srgbClr val="003399"/>
                </a:solidFill>
                <a:latin typeface="EC Square Sans Pro" panose="020B0506040000020004" pitchFamily="34" charset="0"/>
              </a:rPr>
              <a:t>Praktické školení pro zemědělce a veterináře: Nová opatření v boji proti antimikrobiální rezistenci</a:t>
            </a:r>
          </a:p>
          <a:p>
            <a:endParaRPr lang="es-ES" dirty="0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99B70937-9FCE-4E40-9DC7-4643157CE967}"/>
              </a:ext>
            </a:extLst>
          </p:cNvPr>
          <p:cNvSpPr/>
          <p:nvPr userDrawn="1"/>
        </p:nvSpPr>
        <p:spPr>
          <a:xfrm>
            <a:off x="11117114" y="37"/>
            <a:ext cx="596428" cy="1094944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BC2C4231-8099-45D5-A8F4-A94E560FC273}"/>
              </a:ext>
            </a:extLst>
          </p:cNvPr>
          <p:cNvSpPr/>
          <p:nvPr userDrawn="1"/>
        </p:nvSpPr>
        <p:spPr>
          <a:xfrm>
            <a:off x="11691448" y="1"/>
            <a:ext cx="546569" cy="109483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1007B104-92BA-4BA5-A656-DA433D20A54C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63882" y="6163744"/>
            <a:ext cx="2270541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D0623596-029B-4771-9426-C8E363EAA4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521" y="6212610"/>
            <a:ext cx="471757" cy="498869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3BB0B30D-01E9-4A41-88D1-70C8118CB0F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219" y="6283101"/>
            <a:ext cx="347040" cy="428378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68A7E0D9-EDEA-4FCF-A76C-ED2C5DD3E80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73" y="6413241"/>
            <a:ext cx="444645" cy="298238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CA02A5FD-DBD4-4C48-8334-C26BA224D2A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141" y="6427744"/>
            <a:ext cx="300184" cy="283735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EAAA8FFC-E26C-4A95-A0EA-8FA61291F3D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039" y="6369106"/>
            <a:ext cx="325466" cy="342373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034038C9-3152-4362-9043-8EE045E0000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96" y="6492569"/>
            <a:ext cx="208231" cy="21891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10C091FD-F9B0-47C5-9AE9-239540332D4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425332" y="6300126"/>
            <a:ext cx="574476" cy="4113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BCC77BE-E2CE-47F7-9BAB-806A9D6BA77C}"/>
              </a:ext>
            </a:extLst>
          </p:cNvPr>
          <p:cNvSpPr txBox="1"/>
          <p:nvPr userDrawn="1"/>
        </p:nvSpPr>
        <p:spPr>
          <a:xfrm>
            <a:off x="6096001" y="1758950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rgbClr val="002060"/>
                </a:solidFill>
                <a:latin typeface="EC Square Sans Pro" panose="020B0506040000020004" pitchFamily="34" charset="0"/>
              </a:rPr>
              <a:t>Úvod do celkového regulačního rámce EU podporujícího zavádění osvědčených postupů v boji proti AMR. </a:t>
            </a:r>
            <a:r>
              <a:rPr lang="cs-CZ" sz="2800">
                <a:latin typeface="EC Square Sans Pro" panose="020B05060400000200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7854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672525-7645-463D-8ACF-2444EFC2B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2CE3B2-4393-477D-A5B9-88123C7E9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6AA1F1-B924-4E37-8539-A494344C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194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C5C8A-56A6-423D-B54C-DFD0C322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8047"/>
            <a:ext cx="3932237" cy="16031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EB1A7E-F9CF-40BC-8DB1-E0E001BC9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9254"/>
            <a:ext cx="6172200" cy="4882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F5641F-38E3-484F-BCC5-A4DF6F1ED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61210"/>
            <a:ext cx="3932237" cy="381864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6E8ECA-34F0-4B90-8A06-40696294F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742113-B3BA-4334-9127-8CF70B660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39F39F-D29B-4CA5-9186-83800A57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650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7EFDB-3427-4A74-ADED-1C4B5543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8047"/>
            <a:ext cx="3932237" cy="16031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8ECF35F-426D-4B5C-82FB-D2820A896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9254"/>
            <a:ext cx="6172200" cy="4882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27E6BD-94C0-4D2F-A69E-CF7F523CF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61210"/>
            <a:ext cx="3932237" cy="381864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31BBF6-D052-4509-B6F3-02E438C2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5BE0E7-1498-4FD4-BADD-513B310B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ED0FA7-5415-418E-8048-484806DE9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10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64823F-D057-4E70-A586-4434224AE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5CBEE5-58FF-402D-8158-AD50AD911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179143-6A22-428B-A57D-2E592032A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BFD005-BC5F-4C2F-A640-CD88D90B9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66FA8C-62C8-42F0-972B-9B8CA0E98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149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B05C3F-61B8-4C43-BFEE-EE762DA76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801"/>
            <a:ext cx="2628900" cy="5822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D8701F-ED78-4D56-A2F3-8FC2ED609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801"/>
            <a:ext cx="7734300" cy="5822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E65FA4-DE0D-4843-B761-64A527089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AA0B1-38C1-4056-B5C5-5CBFD904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CD9B40-BA69-4F03-B34D-3D64D9897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647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0" y="0"/>
            <a:ext cx="6093675" cy="4445005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B86B49A-E309-306F-54EA-1E91AEFD27BB}"/>
              </a:ext>
            </a:extLst>
          </p:cNvPr>
          <p:cNvSpPr/>
          <p:nvPr userDrawn="1"/>
        </p:nvSpPr>
        <p:spPr>
          <a:xfrm>
            <a:off x="3657179" y="5634288"/>
            <a:ext cx="1236412" cy="123641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5FE8D229-B039-4150-3CC7-A90C7A82C428}"/>
              </a:ext>
            </a:extLst>
          </p:cNvPr>
          <p:cNvSpPr/>
          <p:nvPr userDrawn="1"/>
        </p:nvSpPr>
        <p:spPr>
          <a:xfrm>
            <a:off x="2428304" y="4438510"/>
            <a:ext cx="1242631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6BB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D247D67-8E2B-31C5-C8A0-D5D6C35C3466}"/>
              </a:ext>
            </a:extLst>
          </p:cNvPr>
          <p:cNvSpPr/>
          <p:nvPr userDrawn="1"/>
        </p:nvSpPr>
        <p:spPr>
          <a:xfrm>
            <a:off x="1212899" y="5634288"/>
            <a:ext cx="1236412" cy="12364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CD11B8C-5E46-1D50-21DC-A81F63330B4D}"/>
              </a:ext>
            </a:extLst>
          </p:cNvPr>
          <p:cNvSpPr/>
          <p:nvPr userDrawn="1"/>
        </p:nvSpPr>
        <p:spPr>
          <a:xfrm>
            <a:off x="5012862" y="2"/>
            <a:ext cx="1083138" cy="98716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15ECAC5-8F58-7F5F-622B-0B7282FFADD6}"/>
              </a:ext>
            </a:extLst>
          </p:cNvPr>
          <p:cNvSpPr/>
          <p:nvPr userDrawn="1"/>
        </p:nvSpPr>
        <p:spPr>
          <a:xfrm>
            <a:off x="3946062" y="2"/>
            <a:ext cx="1083138" cy="987162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A8E09E6-072B-3BB2-09B2-2F1D41A6B4AE}"/>
              </a:ext>
            </a:extLst>
          </p:cNvPr>
          <p:cNvSpPr/>
          <p:nvPr userDrawn="1"/>
        </p:nvSpPr>
        <p:spPr>
          <a:xfrm>
            <a:off x="2879262" y="2"/>
            <a:ext cx="1083138" cy="98716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Patrón de fondo&#10;&#10;Descripción generada automáticamente">
            <a:extLst>
              <a:ext uri="{FF2B5EF4-FFF2-40B4-BE49-F238E27FC236}">
                <a16:creationId xmlns:a16="http://schemas.microsoft.com/office/drawing/2014/main" id="{D4448343-1AE6-F56C-54AC-92A22E41AF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8510"/>
            <a:ext cx="1233122" cy="2432190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8B60C17B-0742-9FC2-AB7E-A06FF6B60618}"/>
              </a:ext>
            </a:extLst>
          </p:cNvPr>
          <p:cNvSpPr/>
          <p:nvPr userDrawn="1"/>
        </p:nvSpPr>
        <p:spPr>
          <a:xfrm>
            <a:off x="4885851" y="4445005"/>
            <a:ext cx="1223010" cy="1212850"/>
          </a:xfrm>
          <a:custGeom>
            <a:avLst/>
            <a:gdLst/>
            <a:ahLst/>
            <a:cxnLst/>
            <a:rect l="l" t="t" r="r" b="b"/>
            <a:pathLst>
              <a:path w="1223010" h="1212850">
                <a:moveTo>
                  <a:pt x="1222997" y="0"/>
                </a:moveTo>
                <a:lnTo>
                  <a:pt x="1212697" y="0"/>
                </a:lnTo>
                <a:lnTo>
                  <a:pt x="1163924" y="962"/>
                </a:lnTo>
                <a:lnTo>
                  <a:pt x="1115639" y="3827"/>
                </a:lnTo>
                <a:lnTo>
                  <a:pt x="1067879" y="8557"/>
                </a:lnTo>
                <a:lnTo>
                  <a:pt x="1020681" y="15116"/>
                </a:lnTo>
                <a:lnTo>
                  <a:pt x="974080" y="23469"/>
                </a:lnTo>
                <a:lnTo>
                  <a:pt x="928112" y="33578"/>
                </a:lnTo>
                <a:lnTo>
                  <a:pt x="882815" y="45407"/>
                </a:lnTo>
                <a:lnTo>
                  <a:pt x="838224" y="58921"/>
                </a:lnTo>
                <a:lnTo>
                  <a:pt x="794375" y="74083"/>
                </a:lnTo>
                <a:lnTo>
                  <a:pt x="751305" y="90857"/>
                </a:lnTo>
                <a:lnTo>
                  <a:pt x="709050" y="109207"/>
                </a:lnTo>
                <a:lnTo>
                  <a:pt x="667646" y="129096"/>
                </a:lnTo>
                <a:lnTo>
                  <a:pt x="627129" y="150488"/>
                </a:lnTo>
                <a:lnTo>
                  <a:pt x="587536" y="173348"/>
                </a:lnTo>
                <a:lnTo>
                  <a:pt x="548902" y="197638"/>
                </a:lnTo>
                <a:lnTo>
                  <a:pt x="511265" y="223322"/>
                </a:lnTo>
                <a:lnTo>
                  <a:pt x="474660" y="250365"/>
                </a:lnTo>
                <a:lnTo>
                  <a:pt x="439123" y="278730"/>
                </a:lnTo>
                <a:lnTo>
                  <a:pt x="404691" y="308380"/>
                </a:lnTo>
                <a:lnTo>
                  <a:pt x="371400" y="339281"/>
                </a:lnTo>
                <a:lnTo>
                  <a:pt x="339286" y="371395"/>
                </a:lnTo>
                <a:lnTo>
                  <a:pt x="308385" y="404686"/>
                </a:lnTo>
                <a:lnTo>
                  <a:pt x="278734" y="439117"/>
                </a:lnTo>
                <a:lnTo>
                  <a:pt x="250369" y="474654"/>
                </a:lnTo>
                <a:lnTo>
                  <a:pt x="223326" y="511259"/>
                </a:lnTo>
                <a:lnTo>
                  <a:pt x="197641" y="548897"/>
                </a:lnTo>
                <a:lnTo>
                  <a:pt x="173350" y="587530"/>
                </a:lnTo>
                <a:lnTo>
                  <a:pt x="150491" y="627123"/>
                </a:lnTo>
                <a:lnTo>
                  <a:pt x="129098" y="667640"/>
                </a:lnTo>
                <a:lnTo>
                  <a:pt x="109209" y="709044"/>
                </a:lnTo>
                <a:lnTo>
                  <a:pt x="90859" y="751300"/>
                </a:lnTo>
                <a:lnTo>
                  <a:pt x="74085" y="794370"/>
                </a:lnTo>
                <a:lnTo>
                  <a:pt x="58923" y="838219"/>
                </a:lnTo>
                <a:lnTo>
                  <a:pt x="45408" y="882811"/>
                </a:lnTo>
                <a:lnTo>
                  <a:pt x="33578" y="928108"/>
                </a:lnTo>
                <a:lnTo>
                  <a:pt x="23469" y="974076"/>
                </a:lnTo>
                <a:lnTo>
                  <a:pt x="15117" y="1020678"/>
                </a:lnTo>
                <a:lnTo>
                  <a:pt x="8557" y="1067877"/>
                </a:lnTo>
                <a:lnTo>
                  <a:pt x="3827" y="1115637"/>
                </a:lnTo>
                <a:lnTo>
                  <a:pt x="962" y="1163923"/>
                </a:lnTo>
                <a:lnTo>
                  <a:pt x="0" y="1212697"/>
                </a:lnTo>
                <a:lnTo>
                  <a:pt x="1222997" y="1212697"/>
                </a:lnTo>
                <a:lnTo>
                  <a:pt x="122299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91098FAB-F165-EE15-2E69-55924EE693FB}"/>
              </a:ext>
            </a:extLst>
          </p:cNvPr>
          <p:cNvSpPr/>
          <p:nvPr userDrawn="1"/>
        </p:nvSpPr>
        <p:spPr>
          <a:xfrm>
            <a:off x="4889500" y="5650725"/>
            <a:ext cx="1221740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3387D0DD-C550-57B3-4353-CB37A181170D}"/>
              </a:ext>
            </a:extLst>
          </p:cNvPr>
          <p:cNvSpPr/>
          <p:nvPr userDrawn="1"/>
        </p:nvSpPr>
        <p:spPr>
          <a:xfrm>
            <a:off x="5029200" y="996950"/>
            <a:ext cx="1073624" cy="963131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2F1D396-F8FA-9C63-E0DC-3CD1D006BAC1}"/>
              </a:ext>
            </a:extLst>
          </p:cNvPr>
          <p:cNvGrpSpPr/>
          <p:nvPr userDrawn="1"/>
        </p:nvGrpSpPr>
        <p:grpSpPr>
          <a:xfrm>
            <a:off x="-6824" y="4425950"/>
            <a:ext cx="1224979" cy="1231900"/>
            <a:chOff x="-6824" y="4376003"/>
            <a:chExt cx="1224979" cy="1231900"/>
          </a:xfrm>
        </p:grpSpPr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CB32DD6C-C583-2520-AAFF-39D40ED291C8}"/>
                </a:ext>
              </a:extLst>
            </p:cNvPr>
            <p:cNvSpPr/>
            <p:nvPr/>
          </p:nvSpPr>
          <p:spPr>
            <a:xfrm>
              <a:off x="-6824" y="4376003"/>
              <a:ext cx="615950" cy="1231900"/>
            </a:xfrm>
            <a:custGeom>
              <a:avLst/>
              <a:gdLst/>
              <a:ahLst/>
              <a:cxnLst/>
              <a:rect l="l" t="t" r="r" b="b"/>
              <a:pathLst>
                <a:path w="615950" h="1231900">
                  <a:moveTo>
                    <a:pt x="615950" y="0"/>
                  </a:moveTo>
                  <a:lnTo>
                    <a:pt x="567813" y="1853"/>
                  </a:lnTo>
                  <a:lnTo>
                    <a:pt x="520690" y="7321"/>
                  </a:lnTo>
                  <a:lnTo>
                    <a:pt x="474717" y="16267"/>
                  </a:lnTo>
                  <a:lnTo>
                    <a:pt x="430031" y="28554"/>
                  </a:lnTo>
                  <a:lnTo>
                    <a:pt x="386770" y="44046"/>
                  </a:lnTo>
                  <a:lnTo>
                    <a:pt x="345069" y="62605"/>
                  </a:lnTo>
                  <a:lnTo>
                    <a:pt x="305067" y="84094"/>
                  </a:lnTo>
                  <a:lnTo>
                    <a:pt x="266899" y="108377"/>
                  </a:lnTo>
                  <a:lnTo>
                    <a:pt x="230703" y="135316"/>
                  </a:lnTo>
                  <a:lnTo>
                    <a:pt x="196616" y="164775"/>
                  </a:lnTo>
                  <a:lnTo>
                    <a:pt x="164775" y="196616"/>
                  </a:lnTo>
                  <a:lnTo>
                    <a:pt x="135316" y="230703"/>
                  </a:lnTo>
                  <a:lnTo>
                    <a:pt x="108377" y="266899"/>
                  </a:lnTo>
                  <a:lnTo>
                    <a:pt x="84094" y="305067"/>
                  </a:lnTo>
                  <a:lnTo>
                    <a:pt x="62605" y="345069"/>
                  </a:lnTo>
                  <a:lnTo>
                    <a:pt x="44046" y="386770"/>
                  </a:lnTo>
                  <a:lnTo>
                    <a:pt x="28554" y="430031"/>
                  </a:lnTo>
                  <a:lnTo>
                    <a:pt x="16267" y="474717"/>
                  </a:lnTo>
                  <a:lnTo>
                    <a:pt x="7321" y="520690"/>
                  </a:lnTo>
                  <a:lnTo>
                    <a:pt x="1853" y="567813"/>
                  </a:lnTo>
                  <a:lnTo>
                    <a:pt x="0" y="615950"/>
                  </a:lnTo>
                  <a:lnTo>
                    <a:pt x="1853" y="664086"/>
                  </a:lnTo>
                  <a:lnTo>
                    <a:pt x="7321" y="711209"/>
                  </a:lnTo>
                  <a:lnTo>
                    <a:pt x="16267" y="757182"/>
                  </a:lnTo>
                  <a:lnTo>
                    <a:pt x="28554" y="801868"/>
                  </a:lnTo>
                  <a:lnTo>
                    <a:pt x="44046" y="845129"/>
                  </a:lnTo>
                  <a:lnTo>
                    <a:pt x="62605" y="886830"/>
                  </a:lnTo>
                  <a:lnTo>
                    <a:pt x="84094" y="926832"/>
                  </a:lnTo>
                  <a:lnTo>
                    <a:pt x="108377" y="965000"/>
                  </a:lnTo>
                  <a:lnTo>
                    <a:pt x="135316" y="1001196"/>
                  </a:lnTo>
                  <a:lnTo>
                    <a:pt x="164775" y="1035283"/>
                  </a:lnTo>
                  <a:lnTo>
                    <a:pt x="196616" y="1067124"/>
                  </a:lnTo>
                  <a:lnTo>
                    <a:pt x="230703" y="1096583"/>
                  </a:lnTo>
                  <a:lnTo>
                    <a:pt x="266899" y="1123522"/>
                  </a:lnTo>
                  <a:lnTo>
                    <a:pt x="305067" y="1147805"/>
                  </a:lnTo>
                  <a:lnTo>
                    <a:pt x="345069" y="1169294"/>
                  </a:lnTo>
                  <a:lnTo>
                    <a:pt x="386770" y="1187853"/>
                  </a:lnTo>
                  <a:lnTo>
                    <a:pt x="430031" y="1203345"/>
                  </a:lnTo>
                  <a:lnTo>
                    <a:pt x="474717" y="1215632"/>
                  </a:lnTo>
                  <a:lnTo>
                    <a:pt x="520690" y="1224578"/>
                  </a:lnTo>
                  <a:lnTo>
                    <a:pt x="567813" y="1230046"/>
                  </a:lnTo>
                  <a:lnTo>
                    <a:pt x="615950" y="1231900"/>
                  </a:lnTo>
                  <a:lnTo>
                    <a:pt x="615950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81D127E-3ED2-80E2-B593-0306FA07AC23}"/>
                </a:ext>
              </a:extLst>
            </p:cNvPr>
            <p:cNvSpPr/>
            <p:nvPr/>
          </p:nvSpPr>
          <p:spPr>
            <a:xfrm>
              <a:off x="609600" y="4381083"/>
              <a:ext cx="608555" cy="1221740"/>
            </a:xfrm>
            <a:custGeom>
              <a:avLst/>
              <a:gdLst>
                <a:gd name="connsiteX0" fmla="*/ 0 w 859370"/>
                <a:gd name="connsiteY0" fmla="*/ 0 h 1725280"/>
                <a:gd name="connsiteX1" fmla="*/ 4111 w 859370"/>
                <a:gd name="connsiteY1" fmla="*/ 0 h 1725280"/>
                <a:gd name="connsiteX2" fmla="*/ 84676 w 859370"/>
                <a:gd name="connsiteY2" fmla="*/ 4068 h 1725280"/>
                <a:gd name="connsiteX3" fmla="*/ 859370 w 859370"/>
                <a:gd name="connsiteY3" fmla="*/ 862536 h 1725280"/>
                <a:gd name="connsiteX4" fmla="*/ 84676 w 859370"/>
                <a:gd name="connsiteY4" fmla="*/ 1721004 h 1725280"/>
                <a:gd name="connsiteX5" fmla="*/ 0 w 859370"/>
                <a:gd name="connsiteY5" fmla="*/ 1725280 h 172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370" h="1725280">
                  <a:moveTo>
                    <a:pt x="0" y="0"/>
                  </a:moveTo>
                  <a:lnTo>
                    <a:pt x="4111" y="0"/>
                  </a:lnTo>
                  <a:lnTo>
                    <a:pt x="84676" y="4068"/>
                  </a:lnTo>
                  <a:cubicBezTo>
                    <a:pt x="519810" y="48259"/>
                    <a:pt x="859370" y="415743"/>
                    <a:pt x="859370" y="862536"/>
                  </a:cubicBezTo>
                  <a:cubicBezTo>
                    <a:pt x="859370" y="1309329"/>
                    <a:pt x="519810" y="1676814"/>
                    <a:pt x="84676" y="1721004"/>
                  </a:cubicBezTo>
                  <a:lnTo>
                    <a:pt x="0" y="1725280"/>
                  </a:lnTo>
                  <a:close/>
                </a:path>
              </a:pathLst>
            </a:custGeom>
            <a:solidFill>
              <a:srgbClr val="6BB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ES"/>
            </a:p>
          </p:txBody>
        </p:sp>
      </p:grpSp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96" y="108052"/>
            <a:ext cx="2223512" cy="987162"/>
          </a:xfrm>
          <a:prstGeom prst="rect">
            <a:avLst/>
          </a:prstGeom>
        </p:spPr>
      </p:pic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376ADDD9-F84C-BEC0-1BFA-10C9201241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437" y="158750"/>
            <a:ext cx="658385" cy="703791"/>
          </a:xfrm>
          <a:prstGeom prst="rect">
            <a:avLst/>
          </a:prstGeom>
        </p:spPr>
      </p:pic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1146FC4-63CA-7E60-F573-701E17416F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010" y="4746528"/>
            <a:ext cx="490696" cy="605704"/>
          </a:xfrm>
          <a:prstGeom prst="rect">
            <a:avLst/>
          </a:prstGeom>
        </p:spPr>
      </p:pic>
      <p:pic>
        <p:nvPicPr>
          <p:cNvPr id="27" name="Imagen 26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9215EF1C-A878-5A3F-37E5-F719033B45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318" y="337795"/>
            <a:ext cx="612979" cy="423788"/>
          </a:xfrm>
          <a:prstGeom prst="rect">
            <a:avLst/>
          </a:prstGeom>
        </p:spPr>
      </p:pic>
      <p:pic>
        <p:nvPicPr>
          <p:cNvPr id="28" name="Imagen 27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55DDD743-CAE6-4771-0A9B-B1F3BBD38C4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433" y="285033"/>
            <a:ext cx="552437" cy="522167"/>
          </a:xfrm>
          <a:prstGeom prst="rect">
            <a:avLst/>
          </a:prstGeom>
        </p:spPr>
      </p:pic>
      <p:pic>
        <p:nvPicPr>
          <p:cNvPr id="29" name="Imagen 28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D03888B-AF6E-9876-98EC-66A1AAB79B4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049" y="5951076"/>
            <a:ext cx="590369" cy="621037"/>
          </a:xfrm>
          <a:prstGeom prst="rect">
            <a:avLst/>
          </a:prstGeom>
        </p:spPr>
      </p:pic>
      <p:pic>
        <p:nvPicPr>
          <p:cNvPr id="31" name="Imagen 30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C6FA8A68-E321-F480-0EEB-D680C1776B6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431" y="1238539"/>
            <a:ext cx="454410" cy="477712"/>
          </a:xfrm>
          <a:prstGeom prst="rect">
            <a:avLst/>
          </a:prstGeom>
        </p:spPr>
      </p:pic>
      <p:pic>
        <p:nvPicPr>
          <p:cNvPr id="32" name="Imagen 31" descr="Imagen que contiene Texto&#10;&#10;Descripción generada automáticamente">
            <a:extLst>
              <a:ext uri="{FF2B5EF4-FFF2-40B4-BE49-F238E27FC236}">
                <a16:creationId xmlns:a16="http://schemas.microsoft.com/office/drawing/2014/main" id="{491B8AE0-AB3C-E529-4BB5-52CCEEC9424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225" y="5951076"/>
            <a:ext cx="825311" cy="601153"/>
          </a:xfrm>
          <a:prstGeom prst="rect">
            <a:avLst/>
          </a:prstGeom>
        </p:spPr>
      </p:pic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DFC5C3F9-259A-36CA-3B03-0D0FA6D957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200" y="1736324"/>
            <a:ext cx="4495800" cy="14303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4102095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5505FB79-408A-43F3-9FF6-95F9DFF43961}"/>
              </a:ext>
            </a:extLst>
          </p:cNvPr>
          <p:cNvPicPr/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84132" y="6181329"/>
            <a:ext cx="2201441" cy="560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91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F32833A-DE42-477E-8ECB-D31CF46653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5126" y="102088"/>
            <a:ext cx="277784" cy="32386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31C6246-1E84-4ABA-962E-B846279FA4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704" y="209388"/>
            <a:ext cx="164961" cy="22112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89277BF-206A-4189-B191-D6B66D4EC1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505" y="244114"/>
            <a:ext cx="247162" cy="18640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43C3A26-923F-4AA9-8A83-9442CE6254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199" y="213985"/>
            <a:ext cx="209412" cy="2165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DBECE55-D510-45A4-BC30-0396507BFE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452" y="193210"/>
            <a:ext cx="209411" cy="23730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42D8253-937C-4829-BEC8-A9989C111E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215" y="256274"/>
            <a:ext cx="150143" cy="17424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4F3FD2C-58EA-4684-A79C-DBB58F2D30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508" y="191783"/>
            <a:ext cx="300983" cy="2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59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1153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sto, exterior, campo, mujer&#10;&#10;Descripción generada automáticamente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69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7805FF-5857-A6EE-E6AF-EDF3B41F0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086600" y="0"/>
            <a:ext cx="5105400" cy="687069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023879" y="130606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311150"/>
            <a:ext cx="608614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20" name="Imagen 1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8D91507A-E5FD-4F81-8084-ED0CF44931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7804" y="859216"/>
            <a:ext cx="426085" cy="2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4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0" y="0"/>
            <a:ext cx="6093675" cy="4445005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B86B49A-E309-306F-54EA-1E91AEFD27BB}"/>
              </a:ext>
            </a:extLst>
          </p:cNvPr>
          <p:cNvSpPr/>
          <p:nvPr userDrawn="1"/>
        </p:nvSpPr>
        <p:spPr>
          <a:xfrm>
            <a:off x="3657179" y="5634288"/>
            <a:ext cx="1236412" cy="123641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5FE8D229-B039-4150-3CC7-A90C7A82C428}"/>
              </a:ext>
            </a:extLst>
          </p:cNvPr>
          <p:cNvSpPr/>
          <p:nvPr userDrawn="1"/>
        </p:nvSpPr>
        <p:spPr>
          <a:xfrm>
            <a:off x="2428304" y="4438510"/>
            <a:ext cx="1242631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6BB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D247D67-8E2B-31C5-C8A0-D5D6C35C3466}"/>
              </a:ext>
            </a:extLst>
          </p:cNvPr>
          <p:cNvSpPr/>
          <p:nvPr userDrawn="1"/>
        </p:nvSpPr>
        <p:spPr>
          <a:xfrm>
            <a:off x="1212899" y="5634288"/>
            <a:ext cx="1236412" cy="12364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CD11B8C-5E46-1D50-21DC-A81F63330B4D}"/>
              </a:ext>
            </a:extLst>
          </p:cNvPr>
          <p:cNvSpPr/>
          <p:nvPr userDrawn="1"/>
        </p:nvSpPr>
        <p:spPr>
          <a:xfrm>
            <a:off x="5012862" y="2"/>
            <a:ext cx="1083138" cy="98716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15ECAC5-8F58-7F5F-622B-0B7282FFADD6}"/>
              </a:ext>
            </a:extLst>
          </p:cNvPr>
          <p:cNvSpPr/>
          <p:nvPr userDrawn="1"/>
        </p:nvSpPr>
        <p:spPr>
          <a:xfrm>
            <a:off x="3946062" y="2"/>
            <a:ext cx="1083138" cy="987162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A8E09E6-072B-3BB2-09B2-2F1D41A6B4AE}"/>
              </a:ext>
            </a:extLst>
          </p:cNvPr>
          <p:cNvSpPr/>
          <p:nvPr userDrawn="1"/>
        </p:nvSpPr>
        <p:spPr>
          <a:xfrm>
            <a:off x="2879262" y="2"/>
            <a:ext cx="1083138" cy="98716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Patrón de fondo&#10;&#10;Descripción generada automáticamente">
            <a:extLst>
              <a:ext uri="{FF2B5EF4-FFF2-40B4-BE49-F238E27FC236}">
                <a16:creationId xmlns:a16="http://schemas.microsoft.com/office/drawing/2014/main" id="{D4448343-1AE6-F56C-54AC-92A22E41AF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8510"/>
            <a:ext cx="1233122" cy="2432190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8B60C17B-0742-9FC2-AB7E-A06FF6B60618}"/>
              </a:ext>
            </a:extLst>
          </p:cNvPr>
          <p:cNvSpPr/>
          <p:nvPr userDrawn="1"/>
        </p:nvSpPr>
        <p:spPr>
          <a:xfrm>
            <a:off x="4885851" y="4445005"/>
            <a:ext cx="1223010" cy="1212850"/>
          </a:xfrm>
          <a:custGeom>
            <a:avLst/>
            <a:gdLst/>
            <a:ahLst/>
            <a:cxnLst/>
            <a:rect l="l" t="t" r="r" b="b"/>
            <a:pathLst>
              <a:path w="1223010" h="1212850">
                <a:moveTo>
                  <a:pt x="1222997" y="0"/>
                </a:moveTo>
                <a:lnTo>
                  <a:pt x="1212697" y="0"/>
                </a:lnTo>
                <a:lnTo>
                  <a:pt x="1163924" y="962"/>
                </a:lnTo>
                <a:lnTo>
                  <a:pt x="1115639" y="3827"/>
                </a:lnTo>
                <a:lnTo>
                  <a:pt x="1067879" y="8557"/>
                </a:lnTo>
                <a:lnTo>
                  <a:pt x="1020681" y="15116"/>
                </a:lnTo>
                <a:lnTo>
                  <a:pt x="974080" y="23469"/>
                </a:lnTo>
                <a:lnTo>
                  <a:pt x="928112" y="33578"/>
                </a:lnTo>
                <a:lnTo>
                  <a:pt x="882815" y="45407"/>
                </a:lnTo>
                <a:lnTo>
                  <a:pt x="838224" y="58921"/>
                </a:lnTo>
                <a:lnTo>
                  <a:pt x="794375" y="74083"/>
                </a:lnTo>
                <a:lnTo>
                  <a:pt x="751305" y="90857"/>
                </a:lnTo>
                <a:lnTo>
                  <a:pt x="709050" y="109207"/>
                </a:lnTo>
                <a:lnTo>
                  <a:pt x="667646" y="129096"/>
                </a:lnTo>
                <a:lnTo>
                  <a:pt x="627129" y="150488"/>
                </a:lnTo>
                <a:lnTo>
                  <a:pt x="587536" y="173348"/>
                </a:lnTo>
                <a:lnTo>
                  <a:pt x="548902" y="197638"/>
                </a:lnTo>
                <a:lnTo>
                  <a:pt x="511265" y="223322"/>
                </a:lnTo>
                <a:lnTo>
                  <a:pt x="474660" y="250365"/>
                </a:lnTo>
                <a:lnTo>
                  <a:pt x="439123" y="278730"/>
                </a:lnTo>
                <a:lnTo>
                  <a:pt x="404691" y="308380"/>
                </a:lnTo>
                <a:lnTo>
                  <a:pt x="371400" y="339281"/>
                </a:lnTo>
                <a:lnTo>
                  <a:pt x="339286" y="371395"/>
                </a:lnTo>
                <a:lnTo>
                  <a:pt x="308385" y="404686"/>
                </a:lnTo>
                <a:lnTo>
                  <a:pt x="278734" y="439117"/>
                </a:lnTo>
                <a:lnTo>
                  <a:pt x="250369" y="474654"/>
                </a:lnTo>
                <a:lnTo>
                  <a:pt x="223326" y="511259"/>
                </a:lnTo>
                <a:lnTo>
                  <a:pt x="197641" y="548897"/>
                </a:lnTo>
                <a:lnTo>
                  <a:pt x="173350" y="587530"/>
                </a:lnTo>
                <a:lnTo>
                  <a:pt x="150491" y="627123"/>
                </a:lnTo>
                <a:lnTo>
                  <a:pt x="129098" y="667640"/>
                </a:lnTo>
                <a:lnTo>
                  <a:pt x="109209" y="709044"/>
                </a:lnTo>
                <a:lnTo>
                  <a:pt x="90859" y="751300"/>
                </a:lnTo>
                <a:lnTo>
                  <a:pt x="74085" y="794370"/>
                </a:lnTo>
                <a:lnTo>
                  <a:pt x="58923" y="838219"/>
                </a:lnTo>
                <a:lnTo>
                  <a:pt x="45408" y="882811"/>
                </a:lnTo>
                <a:lnTo>
                  <a:pt x="33578" y="928108"/>
                </a:lnTo>
                <a:lnTo>
                  <a:pt x="23469" y="974076"/>
                </a:lnTo>
                <a:lnTo>
                  <a:pt x="15117" y="1020678"/>
                </a:lnTo>
                <a:lnTo>
                  <a:pt x="8557" y="1067877"/>
                </a:lnTo>
                <a:lnTo>
                  <a:pt x="3827" y="1115637"/>
                </a:lnTo>
                <a:lnTo>
                  <a:pt x="962" y="1163923"/>
                </a:lnTo>
                <a:lnTo>
                  <a:pt x="0" y="1212697"/>
                </a:lnTo>
                <a:lnTo>
                  <a:pt x="1222997" y="1212697"/>
                </a:lnTo>
                <a:lnTo>
                  <a:pt x="122299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91098FAB-F165-EE15-2E69-55924EE693FB}"/>
              </a:ext>
            </a:extLst>
          </p:cNvPr>
          <p:cNvSpPr/>
          <p:nvPr userDrawn="1"/>
        </p:nvSpPr>
        <p:spPr>
          <a:xfrm>
            <a:off x="4889500" y="5650725"/>
            <a:ext cx="1221740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3387D0DD-C550-57B3-4353-CB37A181170D}"/>
              </a:ext>
            </a:extLst>
          </p:cNvPr>
          <p:cNvSpPr/>
          <p:nvPr userDrawn="1"/>
        </p:nvSpPr>
        <p:spPr>
          <a:xfrm>
            <a:off x="5029200" y="996950"/>
            <a:ext cx="1073624" cy="963131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2F1D396-F8FA-9C63-E0DC-3CD1D006BAC1}"/>
              </a:ext>
            </a:extLst>
          </p:cNvPr>
          <p:cNvGrpSpPr/>
          <p:nvPr userDrawn="1"/>
        </p:nvGrpSpPr>
        <p:grpSpPr>
          <a:xfrm>
            <a:off x="-6824" y="4425950"/>
            <a:ext cx="1224979" cy="1231900"/>
            <a:chOff x="-6824" y="4376003"/>
            <a:chExt cx="1224979" cy="1231900"/>
          </a:xfrm>
        </p:grpSpPr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CB32DD6C-C583-2520-AAFF-39D40ED291C8}"/>
                </a:ext>
              </a:extLst>
            </p:cNvPr>
            <p:cNvSpPr/>
            <p:nvPr/>
          </p:nvSpPr>
          <p:spPr>
            <a:xfrm>
              <a:off x="-6824" y="4376003"/>
              <a:ext cx="615950" cy="1231900"/>
            </a:xfrm>
            <a:custGeom>
              <a:avLst/>
              <a:gdLst/>
              <a:ahLst/>
              <a:cxnLst/>
              <a:rect l="l" t="t" r="r" b="b"/>
              <a:pathLst>
                <a:path w="615950" h="1231900">
                  <a:moveTo>
                    <a:pt x="615950" y="0"/>
                  </a:moveTo>
                  <a:lnTo>
                    <a:pt x="567813" y="1853"/>
                  </a:lnTo>
                  <a:lnTo>
                    <a:pt x="520690" y="7321"/>
                  </a:lnTo>
                  <a:lnTo>
                    <a:pt x="474717" y="16267"/>
                  </a:lnTo>
                  <a:lnTo>
                    <a:pt x="430031" y="28554"/>
                  </a:lnTo>
                  <a:lnTo>
                    <a:pt x="386770" y="44046"/>
                  </a:lnTo>
                  <a:lnTo>
                    <a:pt x="345069" y="62605"/>
                  </a:lnTo>
                  <a:lnTo>
                    <a:pt x="305067" y="84094"/>
                  </a:lnTo>
                  <a:lnTo>
                    <a:pt x="266899" y="108377"/>
                  </a:lnTo>
                  <a:lnTo>
                    <a:pt x="230703" y="135316"/>
                  </a:lnTo>
                  <a:lnTo>
                    <a:pt x="196616" y="164775"/>
                  </a:lnTo>
                  <a:lnTo>
                    <a:pt x="164775" y="196616"/>
                  </a:lnTo>
                  <a:lnTo>
                    <a:pt x="135316" y="230703"/>
                  </a:lnTo>
                  <a:lnTo>
                    <a:pt x="108377" y="266899"/>
                  </a:lnTo>
                  <a:lnTo>
                    <a:pt x="84094" y="305067"/>
                  </a:lnTo>
                  <a:lnTo>
                    <a:pt x="62605" y="345069"/>
                  </a:lnTo>
                  <a:lnTo>
                    <a:pt x="44046" y="386770"/>
                  </a:lnTo>
                  <a:lnTo>
                    <a:pt x="28554" y="430031"/>
                  </a:lnTo>
                  <a:lnTo>
                    <a:pt x="16267" y="474717"/>
                  </a:lnTo>
                  <a:lnTo>
                    <a:pt x="7321" y="520690"/>
                  </a:lnTo>
                  <a:lnTo>
                    <a:pt x="1853" y="567813"/>
                  </a:lnTo>
                  <a:lnTo>
                    <a:pt x="0" y="615950"/>
                  </a:lnTo>
                  <a:lnTo>
                    <a:pt x="1853" y="664086"/>
                  </a:lnTo>
                  <a:lnTo>
                    <a:pt x="7321" y="711209"/>
                  </a:lnTo>
                  <a:lnTo>
                    <a:pt x="16267" y="757182"/>
                  </a:lnTo>
                  <a:lnTo>
                    <a:pt x="28554" y="801868"/>
                  </a:lnTo>
                  <a:lnTo>
                    <a:pt x="44046" y="845129"/>
                  </a:lnTo>
                  <a:lnTo>
                    <a:pt x="62605" y="886830"/>
                  </a:lnTo>
                  <a:lnTo>
                    <a:pt x="84094" y="926832"/>
                  </a:lnTo>
                  <a:lnTo>
                    <a:pt x="108377" y="965000"/>
                  </a:lnTo>
                  <a:lnTo>
                    <a:pt x="135316" y="1001196"/>
                  </a:lnTo>
                  <a:lnTo>
                    <a:pt x="164775" y="1035283"/>
                  </a:lnTo>
                  <a:lnTo>
                    <a:pt x="196616" y="1067124"/>
                  </a:lnTo>
                  <a:lnTo>
                    <a:pt x="230703" y="1096583"/>
                  </a:lnTo>
                  <a:lnTo>
                    <a:pt x="266899" y="1123522"/>
                  </a:lnTo>
                  <a:lnTo>
                    <a:pt x="305067" y="1147805"/>
                  </a:lnTo>
                  <a:lnTo>
                    <a:pt x="345069" y="1169294"/>
                  </a:lnTo>
                  <a:lnTo>
                    <a:pt x="386770" y="1187853"/>
                  </a:lnTo>
                  <a:lnTo>
                    <a:pt x="430031" y="1203345"/>
                  </a:lnTo>
                  <a:lnTo>
                    <a:pt x="474717" y="1215632"/>
                  </a:lnTo>
                  <a:lnTo>
                    <a:pt x="520690" y="1224578"/>
                  </a:lnTo>
                  <a:lnTo>
                    <a:pt x="567813" y="1230046"/>
                  </a:lnTo>
                  <a:lnTo>
                    <a:pt x="615950" y="1231900"/>
                  </a:lnTo>
                  <a:lnTo>
                    <a:pt x="615950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81D127E-3ED2-80E2-B593-0306FA07AC23}"/>
                </a:ext>
              </a:extLst>
            </p:cNvPr>
            <p:cNvSpPr/>
            <p:nvPr/>
          </p:nvSpPr>
          <p:spPr>
            <a:xfrm>
              <a:off x="609600" y="4381083"/>
              <a:ext cx="608555" cy="1221740"/>
            </a:xfrm>
            <a:custGeom>
              <a:avLst/>
              <a:gdLst>
                <a:gd name="connsiteX0" fmla="*/ 0 w 859370"/>
                <a:gd name="connsiteY0" fmla="*/ 0 h 1725280"/>
                <a:gd name="connsiteX1" fmla="*/ 4111 w 859370"/>
                <a:gd name="connsiteY1" fmla="*/ 0 h 1725280"/>
                <a:gd name="connsiteX2" fmla="*/ 84676 w 859370"/>
                <a:gd name="connsiteY2" fmla="*/ 4068 h 1725280"/>
                <a:gd name="connsiteX3" fmla="*/ 859370 w 859370"/>
                <a:gd name="connsiteY3" fmla="*/ 862536 h 1725280"/>
                <a:gd name="connsiteX4" fmla="*/ 84676 w 859370"/>
                <a:gd name="connsiteY4" fmla="*/ 1721004 h 1725280"/>
                <a:gd name="connsiteX5" fmla="*/ 0 w 859370"/>
                <a:gd name="connsiteY5" fmla="*/ 1725280 h 172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370" h="1725280">
                  <a:moveTo>
                    <a:pt x="0" y="0"/>
                  </a:moveTo>
                  <a:lnTo>
                    <a:pt x="4111" y="0"/>
                  </a:lnTo>
                  <a:lnTo>
                    <a:pt x="84676" y="4068"/>
                  </a:lnTo>
                  <a:cubicBezTo>
                    <a:pt x="519810" y="48259"/>
                    <a:pt x="859370" y="415743"/>
                    <a:pt x="859370" y="862536"/>
                  </a:cubicBezTo>
                  <a:cubicBezTo>
                    <a:pt x="859370" y="1309329"/>
                    <a:pt x="519810" y="1676814"/>
                    <a:pt x="84676" y="1721004"/>
                  </a:cubicBezTo>
                  <a:lnTo>
                    <a:pt x="0" y="1725280"/>
                  </a:lnTo>
                  <a:close/>
                </a:path>
              </a:pathLst>
            </a:custGeom>
            <a:solidFill>
              <a:srgbClr val="6BB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ES"/>
            </a:p>
          </p:txBody>
        </p:sp>
      </p:grpSp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96" y="108052"/>
            <a:ext cx="2223512" cy="987162"/>
          </a:xfrm>
          <a:prstGeom prst="rect">
            <a:avLst/>
          </a:prstGeom>
        </p:spPr>
      </p:pic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376ADDD9-F84C-BEC0-1BFA-10C9201241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437" y="158750"/>
            <a:ext cx="658385" cy="703791"/>
          </a:xfrm>
          <a:prstGeom prst="rect">
            <a:avLst/>
          </a:prstGeom>
        </p:spPr>
      </p:pic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1146FC4-63CA-7E60-F573-701E17416F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010" y="4746528"/>
            <a:ext cx="490696" cy="605704"/>
          </a:xfrm>
          <a:prstGeom prst="rect">
            <a:avLst/>
          </a:prstGeom>
        </p:spPr>
      </p:pic>
      <p:pic>
        <p:nvPicPr>
          <p:cNvPr id="27" name="Imagen 26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9215EF1C-A878-5A3F-37E5-F719033B45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318" y="337795"/>
            <a:ext cx="612979" cy="423788"/>
          </a:xfrm>
          <a:prstGeom prst="rect">
            <a:avLst/>
          </a:prstGeom>
        </p:spPr>
      </p:pic>
      <p:pic>
        <p:nvPicPr>
          <p:cNvPr id="28" name="Imagen 27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55DDD743-CAE6-4771-0A9B-B1F3BBD38C4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433" y="285033"/>
            <a:ext cx="552437" cy="522167"/>
          </a:xfrm>
          <a:prstGeom prst="rect">
            <a:avLst/>
          </a:prstGeom>
        </p:spPr>
      </p:pic>
      <p:pic>
        <p:nvPicPr>
          <p:cNvPr id="29" name="Imagen 28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D03888B-AF6E-9876-98EC-66A1AAB79B4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049" y="5951076"/>
            <a:ext cx="590369" cy="621037"/>
          </a:xfrm>
          <a:prstGeom prst="rect">
            <a:avLst/>
          </a:prstGeom>
        </p:spPr>
      </p:pic>
      <p:pic>
        <p:nvPicPr>
          <p:cNvPr id="31" name="Imagen 30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C6FA8A68-E321-F480-0EEB-D680C1776B6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431" y="1238539"/>
            <a:ext cx="454410" cy="477712"/>
          </a:xfrm>
          <a:prstGeom prst="rect">
            <a:avLst/>
          </a:prstGeom>
        </p:spPr>
      </p:pic>
      <p:pic>
        <p:nvPicPr>
          <p:cNvPr id="32" name="Imagen 31" descr="Imagen que contiene Texto&#10;&#10;Descripción generada automáticamente">
            <a:extLst>
              <a:ext uri="{FF2B5EF4-FFF2-40B4-BE49-F238E27FC236}">
                <a16:creationId xmlns:a16="http://schemas.microsoft.com/office/drawing/2014/main" id="{491B8AE0-AB3C-E529-4BB5-52CCEEC9424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225" y="5951076"/>
            <a:ext cx="825311" cy="601153"/>
          </a:xfrm>
          <a:prstGeom prst="rect">
            <a:avLst/>
          </a:prstGeom>
        </p:spPr>
      </p:pic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DFC5C3F9-259A-36CA-3B03-0D0FA6D957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200" y="1736324"/>
            <a:ext cx="4495800" cy="14303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4102095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5505FB79-408A-43F3-9FF6-95F9DFF43961}"/>
              </a:ext>
            </a:extLst>
          </p:cNvPr>
          <p:cNvPicPr/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84132" y="6181329"/>
            <a:ext cx="2201441" cy="560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347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91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9663"/>
            <a:ext cx="1166832" cy="2216150"/>
          </a:xfrm>
          <a:prstGeom prst="rect">
            <a:avLst/>
          </a:prstGeom>
        </p:spPr>
      </p:pic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FD5042EF-2420-4752-126A-B99C1EF849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154113"/>
            <a:ext cx="5105400" cy="5716587"/>
          </a:xfrm>
          <a:prstGeom prst="rect">
            <a:avLst/>
          </a:prstGeom>
        </p:spPr>
        <p:txBody>
          <a:bodyPr anchor="t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image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1732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27"/>
            <a:ext cx="1740296" cy="3468560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3" y="1734990"/>
            <a:ext cx="3469745" cy="173228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246" y="1905634"/>
            <a:ext cx="1105152" cy="118136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661" y="2162432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181AEA2E-1C99-4294-892E-2840BA551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1193" y="2056688"/>
            <a:ext cx="3488650" cy="781632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Thank you!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C53E509D-9C05-4F64-B596-3792F76B9CA7}"/>
              </a:ext>
            </a:extLst>
          </p:cNvPr>
          <p:cNvPicPr/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20809" y="5764678"/>
            <a:ext cx="3418791" cy="8700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B12C3DE7-53C0-4BC5-BCFB-CAB7D8B057D6}"/>
              </a:ext>
            </a:extLst>
          </p:cNvPr>
          <p:cNvGrpSpPr/>
          <p:nvPr userDrawn="1"/>
        </p:nvGrpSpPr>
        <p:grpSpPr>
          <a:xfrm>
            <a:off x="0" y="5763684"/>
            <a:ext cx="5350796" cy="633222"/>
            <a:chOff x="1448755" y="3047555"/>
            <a:chExt cx="5350796" cy="633222"/>
          </a:xfrm>
        </p:grpSpPr>
        <p:pic>
          <p:nvPicPr>
            <p:cNvPr id="39" name="Picture 2" descr="imagen">
              <a:extLst>
                <a:ext uri="{FF2B5EF4-FFF2-40B4-BE49-F238E27FC236}">
                  <a16:creationId xmlns:a16="http://schemas.microsoft.com/office/drawing/2014/main" id="{F2C85C64-5194-4F83-83F6-857D4C6D24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9163"/>
            <a:stretch/>
          </p:blipFill>
          <p:spPr bwMode="auto">
            <a:xfrm>
              <a:off x="1448755" y="3047555"/>
              <a:ext cx="2114191" cy="63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" descr="A picture containing text, font, symbol, typography&#10;&#10;Description automatically generated">
              <a:extLst>
                <a:ext uri="{FF2B5EF4-FFF2-40B4-BE49-F238E27FC236}">
                  <a16:creationId xmlns:a16="http://schemas.microsoft.com/office/drawing/2014/main" id="{616377A2-39DF-447D-B18F-0E33E62D6510}"/>
                </a:ext>
              </a:extLst>
            </p:cNvPr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6434" y="3177222"/>
              <a:ext cx="1785620" cy="503555"/>
            </a:xfrm>
            <a:prstGeom prst="rect">
              <a:avLst/>
            </a:prstGeom>
          </p:spPr>
        </p:pic>
        <p:pic>
          <p:nvPicPr>
            <p:cNvPr id="41" name="Imagen 40" descr="Texto&#10;&#10;Descripción generada automáticamente">
              <a:extLst>
                <a:ext uri="{FF2B5EF4-FFF2-40B4-BE49-F238E27FC236}">
                  <a16:creationId xmlns:a16="http://schemas.microsoft.com/office/drawing/2014/main" id="{27CD1840-7ABE-4462-BC91-7E7C5F3BAF2E}"/>
                </a:ext>
              </a:extLst>
            </p:cNvPr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5541" y="3360102"/>
              <a:ext cx="1604010" cy="320675"/>
            </a:xfrm>
            <a:prstGeom prst="rect">
              <a:avLst/>
            </a:prstGeom>
          </p:spPr>
        </p:pic>
      </p:grpSp>
      <p:pic>
        <p:nvPicPr>
          <p:cNvPr id="42" name="Imagen 41" descr="Patrón de fondo&#10;&#10;Descripción generada automáticamente">
            <a:extLst>
              <a:ext uri="{FF2B5EF4-FFF2-40B4-BE49-F238E27FC236}">
                <a16:creationId xmlns:a16="http://schemas.microsoft.com/office/drawing/2014/main" id="{E19A0AE5-6F2A-4C46-BFBA-717A1DBB4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211120" y="3482587"/>
            <a:ext cx="1756206" cy="1716761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E2D3912A-1E4E-402A-A3C0-9761CDC5901B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Imagen 43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A525F01-F612-45D5-BEA3-7A4BBA36EA4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2C7F8E-841D-4355-9AF1-D492BA4BF8E2}"/>
              </a:ext>
            </a:extLst>
          </p:cNvPr>
          <p:cNvSpPr txBox="1"/>
          <p:nvPr userDrawn="1"/>
        </p:nvSpPr>
        <p:spPr>
          <a:xfrm>
            <a:off x="218393" y="639690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latin typeface="EC Square Sans Pro" panose="020B0506040000020004" pitchFamily="34" charset="0"/>
                <a:hlinkClick r:id="rId16"/>
              </a:rPr>
              <a:t>www.amrfvtraining.eu</a:t>
            </a:r>
            <a:r>
              <a:rPr lang="cs-CZ">
                <a:latin typeface="EC Square Sans Pro" panose="020B05060400000200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16781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0296" cy="3468560"/>
          </a:xfrm>
          <a:prstGeom prst="rect">
            <a:avLst/>
          </a:prstGeom>
        </p:spPr>
      </p:pic>
      <p:sp>
        <p:nvSpPr>
          <p:cNvPr id="9" name="object 21">
            <a:extLst>
              <a:ext uri="{FF2B5EF4-FFF2-40B4-BE49-F238E27FC236}">
                <a16:creationId xmlns:a16="http://schemas.microsoft.com/office/drawing/2014/main" id="{E547769E-C798-E733-21F6-6FBFA1D54900}"/>
              </a:ext>
            </a:extLst>
          </p:cNvPr>
          <p:cNvSpPr/>
          <p:nvPr userDrawn="1"/>
        </p:nvSpPr>
        <p:spPr>
          <a:xfrm>
            <a:off x="0" y="5187950"/>
            <a:ext cx="8712200" cy="1677670"/>
          </a:xfrm>
          <a:custGeom>
            <a:avLst/>
            <a:gdLst/>
            <a:ahLst/>
            <a:cxnLst/>
            <a:rect l="l" t="t" r="r" b="b"/>
            <a:pathLst>
              <a:path w="8712200" h="1633220">
                <a:moveTo>
                  <a:pt x="8712200" y="1632800"/>
                </a:moveTo>
                <a:lnTo>
                  <a:pt x="0" y="1632800"/>
                </a:lnTo>
                <a:lnTo>
                  <a:pt x="0" y="0"/>
                </a:lnTo>
                <a:lnTo>
                  <a:pt x="8712200" y="0"/>
                </a:lnTo>
                <a:lnTo>
                  <a:pt x="8712200" y="163280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9CF4B79-D988-D340-D3EB-0BF9D9F52272}"/>
              </a:ext>
            </a:extLst>
          </p:cNvPr>
          <p:cNvSpPr/>
          <p:nvPr userDrawn="1"/>
        </p:nvSpPr>
        <p:spPr>
          <a:xfrm>
            <a:off x="5225099" y="1727682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F8E1E59-A00D-A8DD-3D7E-F74445859AA3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5" y="1727682"/>
            <a:ext cx="1746000" cy="174600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165" y="2061761"/>
            <a:ext cx="1105152" cy="1181369"/>
          </a:xfrm>
          <a:prstGeom prst="rect">
            <a:avLst/>
          </a:prstGeom>
        </p:spPr>
      </p:pic>
      <p:pic>
        <p:nvPicPr>
          <p:cNvPr id="27" name="Imagen 26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27DBD291-B2BD-7D5A-4D91-2972E57171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162" y="2214195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07E29EFD-C0C4-495B-1ABB-1ABCDF39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586413"/>
            <a:ext cx="7874000" cy="7816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53BDFECB-4DA6-72A4-8ABD-2FC20B9889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402744"/>
            <a:ext cx="2971800" cy="37108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CAFA4BC5-2257-40A4-B395-98CD2A8A41B0}"/>
              </a:ext>
            </a:extLst>
          </p:cNvPr>
          <p:cNvPicPr/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39312" y="5797550"/>
            <a:ext cx="3293533" cy="83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162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1" y="0"/>
            <a:ext cx="6142017" cy="602615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66" y="140623"/>
            <a:ext cx="2149620" cy="954357"/>
          </a:xfrm>
          <a:prstGeom prst="rect">
            <a:avLst/>
          </a:prstGeom>
        </p:spPr>
      </p:pic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2925" y="5520247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C18AA7-8C1D-4C1C-B629-AA10E16721CA}"/>
              </a:ext>
            </a:extLst>
          </p:cNvPr>
          <p:cNvSpPr txBox="1"/>
          <p:nvPr userDrawn="1"/>
        </p:nvSpPr>
        <p:spPr>
          <a:xfrm>
            <a:off x="6147014" y="3768943"/>
            <a:ext cx="6044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400" noProof="0">
                <a:solidFill>
                  <a:srgbClr val="003399"/>
                </a:solidFill>
                <a:latin typeface="EC Square Sans Pro" panose="020B0506040000020004" pitchFamily="34" charset="0"/>
              </a:rPr>
              <a:t>Praktické školení pro zemědělce a veterináře: Nová opatření v boji proti antimikrobiální rezistenci</a:t>
            </a:r>
          </a:p>
          <a:p>
            <a:endParaRPr lang="es-ES" dirty="0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99B70937-9FCE-4E40-9DC7-4643157CE967}"/>
              </a:ext>
            </a:extLst>
          </p:cNvPr>
          <p:cNvSpPr/>
          <p:nvPr userDrawn="1"/>
        </p:nvSpPr>
        <p:spPr>
          <a:xfrm>
            <a:off x="11117114" y="37"/>
            <a:ext cx="596428" cy="1094944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BC2C4231-8099-45D5-A8F4-A94E560FC273}"/>
              </a:ext>
            </a:extLst>
          </p:cNvPr>
          <p:cNvSpPr/>
          <p:nvPr userDrawn="1"/>
        </p:nvSpPr>
        <p:spPr>
          <a:xfrm>
            <a:off x="11691448" y="1"/>
            <a:ext cx="546569" cy="109483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1007B104-92BA-4BA5-A656-DA433D20A54C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63882" y="6163744"/>
            <a:ext cx="2270541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D0623596-029B-4771-9426-C8E363EAA4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521" y="6212610"/>
            <a:ext cx="471757" cy="498869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3BB0B30D-01E9-4A41-88D1-70C8118CB0F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219" y="6283101"/>
            <a:ext cx="347040" cy="428378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68A7E0D9-EDEA-4FCF-A76C-ED2C5DD3E80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73" y="6413241"/>
            <a:ext cx="444645" cy="298238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CA02A5FD-DBD4-4C48-8334-C26BA224D2A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141" y="6427744"/>
            <a:ext cx="300184" cy="283735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EAAA8FFC-E26C-4A95-A0EA-8FA61291F3D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039" y="6369106"/>
            <a:ext cx="325466" cy="342373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034038C9-3152-4362-9043-8EE045E0000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96" y="6492569"/>
            <a:ext cx="208231" cy="21891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10C091FD-F9B0-47C5-9AE9-239540332D4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425332" y="6300126"/>
            <a:ext cx="574476" cy="41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7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CA36E8E-0A33-5274-9B20-FA55833A1773}"/>
              </a:ext>
            </a:extLst>
          </p:cNvPr>
          <p:cNvSpPr/>
          <p:nvPr userDrawn="1"/>
        </p:nvSpPr>
        <p:spPr>
          <a:xfrm>
            <a:off x="0" y="0"/>
            <a:ext cx="12190095" cy="133349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22D81F-284A-1E86-CDFC-06EBD9FC61C1}"/>
              </a:ext>
            </a:extLst>
          </p:cNvPr>
          <p:cNvSpPr/>
          <p:nvPr userDrawn="1"/>
        </p:nvSpPr>
        <p:spPr>
          <a:xfrm>
            <a:off x="0" y="1346198"/>
            <a:ext cx="12190095" cy="551180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4A85037-8DE1-0DBD-A171-577658B9F160}"/>
              </a:ext>
            </a:extLst>
          </p:cNvPr>
          <p:cNvSpPr/>
          <p:nvPr userDrawn="1"/>
        </p:nvSpPr>
        <p:spPr>
          <a:xfrm>
            <a:off x="0" y="-1"/>
            <a:ext cx="666750" cy="1333500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11" name="Imagen 10" descr="Patrón de fondo&#10;&#10;Descripción generada automáticamente">
            <a:extLst>
              <a:ext uri="{FF2B5EF4-FFF2-40B4-BE49-F238E27FC236}">
                <a16:creationId xmlns:a16="http://schemas.microsoft.com/office/drawing/2014/main" id="{D010E416-D3B4-FC0D-F665-03FDFBA7F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7528" y="-33210"/>
            <a:ext cx="1364472" cy="2630360"/>
          </a:xfrm>
          <a:prstGeom prst="rect">
            <a:avLst/>
          </a:prstGeom>
        </p:spPr>
      </p:pic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F67356BD-4749-0896-0E29-3E10E5E24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3550"/>
            <a:ext cx="9677400" cy="609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INDEX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D7674A61-571D-8459-8B4C-3884F8256E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006599"/>
            <a:ext cx="9677400" cy="4191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Font typeface="+mj-lt"/>
              <a:buAutoNum type="arabicPeriod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/>
              <a:t>P</a:t>
            </a:r>
            <a:r>
              <a:rPr lang="es-ES" dirty="0"/>
              <a:t>unto 1</a:t>
            </a:r>
          </a:p>
          <a:p>
            <a:pPr lvl="0"/>
            <a:r>
              <a:rPr lang="es-ES" dirty="0"/>
              <a:t>Punto 2</a:t>
            </a:r>
          </a:p>
          <a:p>
            <a:pPr lvl="0"/>
            <a:r>
              <a:rPr lang="es-ES" dirty="0"/>
              <a:t>Punto 3</a:t>
            </a:r>
          </a:p>
          <a:p>
            <a:pPr lvl="0"/>
            <a:r>
              <a:rPr lang="es-ES" dirty="0"/>
              <a:t>Punto 4</a:t>
            </a:r>
          </a:p>
          <a:p>
            <a:pPr lvl="0"/>
            <a:r>
              <a:rPr lang="es-ES" dirty="0"/>
              <a:t>Punto 5</a:t>
            </a:r>
          </a:p>
          <a:p>
            <a:pPr lvl="0"/>
            <a:r>
              <a:rPr lang="es-ES" dirty="0"/>
              <a:t>Punto 6</a:t>
            </a:r>
          </a:p>
          <a:p>
            <a:pPr lvl="0"/>
            <a:r>
              <a:rPr lang="es-ES" dirty="0"/>
              <a:t>Punto 7</a:t>
            </a:r>
          </a:p>
          <a:p>
            <a:pPr lvl="0"/>
            <a:r>
              <a:rPr lang="es-ES" dirty="0"/>
              <a:t>Punto 8</a:t>
            </a:r>
          </a:p>
          <a:p>
            <a:pPr lvl="0"/>
            <a:r>
              <a:rPr lang="es-ES" dirty="0"/>
              <a:t>Punto 9</a:t>
            </a:r>
          </a:p>
          <a:p>
            <a:pPr lvl="0"/>
            <a:r>
              <a:rPr lang="es-ES" dirty="0"/>
              <a:t>Punto 10</a:t>
            </a:r>
          </a:p>
        </p:txBody>
      </p:sp>
    </p:spTree>
    <p:extLst>
      <p:ext uri="{BB962C8B-B14F-4D97-AF65-F5344CB8AC3E}">
        <p14:creationId xmlns:p14="http://schemas.microsoft.com/office/powerpoint/2010/main" val="209423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686469" y="78788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462631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id="{01EFBFAC-F326-45C6-ABF7-4AD0BDCB4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57" y="126931"/>
            <a:ext cx="562243" cy="4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4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F32833A-DE42-477E-8ECB-D31CF46653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5126" y="102088"/>
            <a:ext cx="277784" cy="32386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31C6246-1E84-4ABA-962E-B846279FA4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704" y="209388"/>
            <a:ext cx="164961" cy="22112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89277BF-206A-4189-B191-D6B66D4EC1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505" y="244114"/>
            <a:ext cx="247162" cy="18640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43C3A26-923F-4AA9-8A83-9442CE6254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199" y="213985"/>
            <a:ext cx="209412" cy="2165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DBECE55-D510-45A4-BC30-0396507BFE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452" y="193210"/>
            <a:ext cx="209411" cy="23730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42D8253-937C-4829-BEC8-A9989C111E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215" y="256274"/>
            <a:ext cx="150143" cy="17424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4F3FD2C-58EA-4684-A79C-DBB58F2D30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508" y="191783"/>
            <a:ext cx="300983" cy="2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7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683122" y="1407866"/>
            <a:ext cx="506973" cy="545783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1691078" y="0"/>
            <a:ext cx="506973" cy="1914348"/>
            <a:chOff x="14162837" y="-3882934"/>
            <a:chExt cx="655320" cy="2576761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4162837" y="-3297916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4162837" y="-2643231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4162837" y="-3882934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 rot="16200000">
              <a:off x="14136321" y="-1961395"/>
              <a:ext cx="681738" cy="628706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4E568042-917F-485C-9CFD-4DFCBFEEA2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5108" y="501057"/>
            <a:ext cx="330692" cy="353498"/>
          </a:xfrm>
          <a:prstGeom prst="rect">
            <a:avLst/>
          </a:prstGeom>
        </p:spPr>
      </p:pic>
      <p:pic>
        <p:nvPicPr>
          <p:cNvPr id="26" name="Imagen 25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7BC131C9-8852-46AA-B76A-DFD310CB0A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195" y="1054393"/>
            <a:ext cx="339605" cy="234788"/>
          </a:xfrm>
          <a:prstGeom prst="rect">
            <a:avLst/>
          </a:prstGeom>
        </p:spPr>
      </p:pic>
      <p:pic>
        <p:nvPicPr>
          <p:cNvPr id="27" name="Imagen 26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8F4FC5D-FFCE-47F5-AF86-2506BC6ECB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1795" y="171489"/>
            <a:ext cx="257128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2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115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3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sto, exterior, campo, mujer&#10;&#10;Descripción generada automáticamente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4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15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4E551A-BB3B-42C6-B716-1434B368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802"/>
            <a:ext cx="10515600" cy="1328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83A353-A7E1-4917-9DAA-12CDA55DA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9006"/>
            <a:ext cx="10515600" cy="4359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C28378-5F95-4358-B601-E1466106A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68122"/>
            <a:ext cx="2743200" cy="36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86CA9-5C76-48E9-8C10-71E0AEBF100A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EE6140-8899-48E2-A226-6CC09080C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68122"/>
            <a:ext cx="4114800" cy="36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3AB467-D889-4FD7-A264-8E6F4FBD3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68122"/>
            <a:ext cx="2743200" cy="36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67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672" r:id="rId12"/>
    <p:sldLayoutId id="2147483673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701" r:id="rId20"/>
    <p:sldLayoutId id="214748370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6.png"/><Relationship Id="rId7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1.png"/><Relationship Id="rId5" Type="http://schemas.openxmlformats.org/officeDocument/2006/relationships/image" Target="../media/image80.jpeg"/><Relationship Id="rId10" Type="http://schemas.openxmlformats.org/officeDocument/2006/relationships/image" Target="../media/image83.png"/><Relationship Id="rId4" Type="http://schemas.openxmlformats.org/officeDocument/2006/relationships/image" Target="../media/image65.png"/><Relationship Id="rId9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search?q=sales+trends+esvac+report+czechia&amp;qs=n&amp;form=QBRE&amp;sp=-1&amp;ghc=1&amp;lq=0&amp;pq=sales+trends+esvac+report+czechia&amp;sc=6-33&amp;sk=&amp;cvid=9972F9AD62BB42728EAAAC92B32AD747&amp;ghsh=0&amp;ghacc=0&amp;ghpl=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hyperlink" Target="https://www.ema.europa.eu/en/documents/report/sales-veterinary-antimicrobial-agents-31-european-countries-2022-trends-2010-2022-thirteen-esvac_en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www.ecdc.europa.eu/sites/default/files/documents/JIACRA-III-Antimicrobial-Consumption-and-Resistance-in-Bacteria-from-Humans-and-Animals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6.png"/><Relationship Id="rId4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2.png"/><Relationship Id="rId5" Type="http://schemas.microsoft.com/office/2017/06/relationships/model3d" Target="../media/model3d1.glb"/><Relationship Id="rId4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8.sv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8.sv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Relationship Id="rId14" Type="http://schemas.openxmlformats.org/officeDocument/2006/relationships/image" Target="../media/image5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jpeg"/><Relationship Id="rId9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www.efsa.europa.eu/en/microstrategy/dashboard-antimicrobial-resistanc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FCA7E40-6B2B-9773-C96F-35BFBF3437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600" b="1" dirty="0">
                <a:latin typeface="EC Square Sans Pro" panose="020B0506040000020004" pitchFamily="34" charset="0"/>
              </a:rPr>
              <a:t>ČESKÁ REPUBLIKA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99F5CC-8AF0-EA86-41C2-17755419A8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>
                <a:latin typeface="EC Square Sans Pro" panose="020B0506040000020004" pitchFamily="34" charset="0"/>
              </a:rPr>
              <a:t>21. A 22. LISTOPADU 2024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985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F005DB2-F9BF-DC80-FF26-031F2441B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996950"/>
            <a:ext cx="10351734" cy="5808268"/>
          </a:xfrm>
          <a:prstGeom prst="rect">
            <a:avLst/>
          </a:prstGeom>
        </p:spPr>
      </p:pic>
      <p:sp>
        <p:nvSpPr>
          <p:cNvPr id="28" name="Rectángulo redondeado 13">
            <a:extLst>
              <a:ext uri="{FF2B5EF4-FFF2-40B4-BE49-F238E27FC236}">
                <a16:creationId xmlns:a16="http://schemas.microsoft.com/office/drawing/2014/main" id="{42C1F3A1-85B6-432A-A5EE-03DD0011563B}"/>
              </a:ext>
            </a:extLst>
          </p:cNvPr>
          <p:cNvSpPr/>
          <p:nvPr/>
        </p:nvSpPr>
        <p:spPr>
          <a:xfrm>
            <a:off x="983386" y="247805"/>
            <a:ext cx="10225227" cy="852170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cs-CZ" sz="4000" b="1">
                <a:solidFill>
                  <a:schemeClr val="bg1"/>
                </a:solidFill>
                <a:latin typeface="EC Square Sans Pro" panose="020B0506040000020004" pitchFamily="34" charset="0"/>
              </a:rPr>
              <a:t>Co s tím můžeme dělat?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EF3E00-899E-8324-372A-620E525DB096}"/>
              </a:ext>
            </a:extLst>
          </p:cNvPr>
          <p:cNvSpPr txBox="1"/>
          <p:nvPr/>
        </p:nvSpPr>
        <p:spPr>
          <a:xfrm>
            <a:off x="9525000" y="617855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/>
              <a:t>EFSA Journal 2024;22(2):8589</a:t>
            </a:r>
          </a:p>
        </p:txBody>
      </p:sp>
    </p:spTree>
    <p:extLst>
      <p:ext uri="{BB962C8B-B14F-4D97-AF65-F5344CB8AC3E}">
        <p14:creationId xmlns:p14="http://schemas.microsoft.com/office/powerpoint/2010/main" val="878819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13">
            <a:extLst>
              <a:ext uri="{FF2B5EF4-FFF2-40B4-BE49-F238E27FC236}">
                <a16:creationId xmlns:a16="http://schemas.microsoft.com/office/drawing/2014/main" id="{09BA517D-4B38-48B4-9875-E8F1B0FF7BE1}"/>
              </a:ext>
            </a:extLst>
          </p:cNvPr>
          <p:cNvSpPr/>
          <p:nvPr/>
        </p:nvSpPr>
        <p:spPr>
          <a:xfrm>
            <a:off x="685800" y="0"/>
            <a:ext cx="10744200" cy="920217"/>
          </a:xfrm>
          <a:prstGeom prst="roundRect">
            <a:avLst>
              <a:gd name="adj" fmla="val 10"/>
            </a:avLst>
          </a:prstGeom>
          <a:solidFill>
            <a:schemeClr val="bg1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cs-CZ" sz="4800" b="1">
                <a:solidFill>
                  <a:srgbClr val="003399"/>
                </a:solidFill>
                <a:latin typeface="EC Square Sans Pro" panose="020B0506040000020004" pitchFamily="34" charset="0"/>
              </a:rPr>
              <a:t>Cíl „Farm to Fork“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A698EF5-5D62-4398-9DA3-FBDB8B198C09}"/>
              </a:ext>
            </a:extLst>
          </p:cNvPr>
          <p:cNvSpPr/>
          <p:nvPr/>
        </p:nvSpPr>
        <p:spPr>
          <a:xfrm>
            <a:off x="0" y="1149350"/>
            <a:ext cx="12192000" cy="572135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0" i="0" u="none" strike="noStrike" baseline="0" dirty="0">
                <a:solidFill>
                  <a:schemeClr val="bg1"/>
                </a:solidFill>
                <a:latin typeface="EC Square Sans Pro" panose="020B0506040000020004" pitchFamily="34" charset="0"/>
              </a:rPr>
              <a:t>50% snížení celkového prodeje antimikrobiálních látek v EU pro hospodářská zvířata </a:t>
            </a:r>
            <a:br>
              <a:rPr lang="es-ES" sz="4400" b="0" i="0" u="none" strike="noStrike" baseline="0" dirty="0">
                <a:solidFill>
                  <a:schemeClr val="bg1"/>
                </a:solidFill>
                <a:latin typeface="EC Square Sans Pro" panose="020B0506040000020004" pitchFamily="34" charset="0"/>
              </a:rPr>
            </a:br>
            <a:r>
              <a:rPr lang="cs-CZ" sz="4400" b="0" i="0" u="none" strike="noStrike" baseline="0" dirty="0">
                <a:solidFill>
                  <a:schemeClr val="bg1"/>
                </a:solidFill>
                <a:latin typeface="EC Square Sans Pro" panose="020B0506040000020004" pitchFamily="34" charset="0"/>
              </a:rPr>
              <a:t>a v akvakultuře do roku 2030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algn="ctr"/>
            <a:endParaRPr lang="en-GB" sz="4400" b="0" i="0" u="none" strike="noStrike" baseline="0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algn="ctr"/>
            <a:endParaRPr lang="en-GB" sz="4400" b="0" i="0" u="none" strike="noStrike" baseline="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A47B70-0A9C-EB9C-B9EF-646900B31D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2426" y="4806951"/>
            <a:ext cx="4187492" cy="180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84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B5130B7-D8ED-4017-9F60-7FBF9075B4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9709" y="158750"/>
            <a:ext cx="8201891" cy="685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800" dirty="0">
                <a:latin typeface="EC Square Sans Pro" panose="020B0506040000020004" pitchFamily="34" charset="0"/>
              </a:rPr>
              <a:t>Evropská agentura pro léčivé přípravky (EMA) – třináctá zpráva ESVAC z roku 2022 – </a:t>
            </a:r>
            <a:r>
              <a:rPr lang="cs-CZ" sz="1800" b="1" dirty="0" err="1">
                <a:latin typeface="EC Square Sans Pro" panose="020B0506040000020004" pitchFamily="34" charset="0"/>
              </a:rPr>
              <a:t>E</a:t>
            </a:r>
            <a:r>
              <a:rPr lang="cs-CZ" sz="1800" dirty="0" err="1">
                <a:latin typeface="EC Square Sans Pro" panose="020B0506040000020004" pitchFamily="34" charset="0"/>
              </a:rPr>
              <a:t>uropean</a:t>
            </a:r>
            <a:r>
              <a:rPr lang="cs-CZ" sz="1800" dirty="0">
                <a:latin typeface="EC Square Sans Pro" panose="020B0506040000020004" pitchFamily="34" charset="0"/>
              </a:rPr>
              <a:t> </a:t>
            </a:r>
            <a:r>
              <a:rPr lang="cs-CZ" sz="1800" b="1" dirty="0" err="1">
                <a:latin typeface="EC Square Sans Pro" panose="020B0506040000020004" pitchFamily="34" charset="0"/>
              </a:rPr>
              <a:t>S</a:t>
            </a:r>
            <a:r>
              <a:rPr lang="cs-CZ" sz="1800" dirty="0" err="1">
                <a:latin typeface="EC Square Sans Pro" panose="020B0506040000020004" pitchFamily="34" charset="0"/>
              </a:rPr>
              <a:t>urveillance</a:t>
            </a:r>
            <a:r>
              <a:rPr lang="cs-CZ" sz="1800" dirty="0">
                <a:latin typeface="EC Square Sans Pro" panose="020B0506040000020004" pitchFamily="34" charset="0"/>
              </a:rPr>
              <a:t> </a:t>
            </a:r>
            <a:r>
              <a:rPr lang="cs-CZ" sz="1800" dirty="0" err="1">
                <a:latin typeface="EC Square Sans Pro" panose="020B0506040000020004" pitchFamily="34" charset="0"/>
              </a:rPr>
              <a:t>of</a:t>
            </a:r>
            <a:r>
              <a:rPr lang="cs-CZ" sz="1800" dirty="0">
                <a:latin typeface="EC Square Sans Pro" panose="020B0506040000020004" pitchFamily="34" charset="0"/>
              </a:rPr>
              <a:t> </a:t>
            </a:r>
            <a:r>
              <a:rPr lang="cs-CZ" sz="1800" b="1" dirty="0" err="1">
                <a:latin typeface="EC Square Sans Pro" panose="020B0506040000020004" pitchFamily="34" charset="0"/>
              </a:rPr>
              <a:t>V</a:t>
            </a:r>
            <a:r>
              <a:rPr lang="cs-CZ" sz="1800" dirty="0" err="1">
                <a:latin typeface="EC Square Sans Pro" panose="020B0506040000020004" pitchFamily="34" charset="0"/>
              </a:rPr>
              <a:t>eterinary</a:t>
            </a:r>
            <a:r>
              <a:rPr lang="cs-CZ" sz="1800" dirty="0">
                <a:latin typeface="EC Square Sans Pro" panose="020B0506040000020004" pitchFamily="34" charset="0"/>
              </a:rPr>
              <a:t> </a:t>
            </a:r>
            <a:r>
              <a:rPr lang="cs-CZ" sz="1800" b="1" dirty="0" err="1">
                <a:latin typeface="EC Square Sans Pro" panose="020B0506040000020004" pitchFamily="34" charset="0"/>
              </a:rPr>
              <a:t>A</a:t>
            </a:r>
            <a:r>
              <a:rPr lang="cs-CZ" sz="1800" dirty="0" err="1">
                <a:latin typeface="EC Square Sans Pro" panose="020B0506040000020004" pitchFamily="34" charset="0"/>
              </a:rPr>
              <a:t>ntimicrobial</a:t>
            </a:r>
            <a:r>
              <a:rPr lang="cs-CZ" sz="1800" dirty="0">
                <a:latin typeface="EC Square Sans Pro" panose="020B0506040000020004" pitchFamily="34" charset="0"/>
              </a:rPr>
              <a:t> </a:t>
            </a:r>
            <a:r>
              <a:rPr lang="cs-CZ" sz="1800" b="1" dirty="0" err="1">
                <a:latin typeface="EC Square Sans Pro" panose="020B0506040000020004" pitchFamily="34" charset="0"/>
              </a:rPr>
              <a:t>C</a:t>
            </a:r>
            <a:r>
              <a:rPr lang="cs-CZ" sz="1800" dirty="0" err="1">
                <a:latin typeface="EC Square Sans Pro" panose="020B0506040000020004" pitchFamily="34" charset="0"/>
              </a:rPr>
              <a:t>onsumption</a:t>
            </a:r>
            <a:r>
              <a:rPr lang="cs-CZ" sz="1800" dirty="0">
                <a:latin typeface="EC Square Sans Pro" panose="020B0506040000020004" pitchFamily="34" charset="0"/>
              </a:rPr>
              <a:t> (Evropský dohled nad spotřebou veterinárních antimikrobiálních látek)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C6613E-8F60-4FBC-942B-2D543FE3E5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822325"/>
            <a:ext cx="4343400" cy="6013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E4631BD-C001-49E5-B1C0-955A06012441}"/>
              </a:ext>
            </a:extLst>
          </p:cNvPr>
          <p:cNvSpPr txBox="1"/>
          <p:nvPr/>
        </p:nvSpPr>
        <p:spPr>
          <a:xfrm>
            <a:off x="5105400" y="920750"/>
            <a:ext cx="6543776" cy="954107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r>
              <a:rPr lang="cs-CZ" sz="2800">
                <a:solidFill>
                  <a:schemeClr val="bg1"/>
                </a:solidFill>
                <a:latin typeface="EC Square Sans Pro" panose="020B0506040000020004" pitchFamily="34" charset="0"/>
              </a:rPr>
              <a:t>ESVAC = European Surveillance of Veterinary Antimicrobial Consumption (Evropský dohled nad spotřebou veterinárních antimikrobiálních látek)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A510F-D74C-7C0F-3772-7C579BEB3E89}"/>
              </a:ext>
            </a:extLst>
          </p:cNvPr>
          <p:cNvSpPr txBox="1"/>
          <p:nvPr/>
        </p:nvSpPr>
        <p:spPr>
          <a:xfrm>
            <a:off x="5538889" y="1951057"/>
            <a:ext cx="610076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latin typeface="EC Square Sans Pro" panose="020B0506040000020004"/>
            </a:endParaRPr>
          </a:p>
          <a:p>
            <a:r>
              <a:rPr lang="cs-CZ" sz="2400">
                <a:latin typeface="EC Square Sans Pro" panose="020B0506040000020004"/>
              </a:rPr>
              <a:t>– Celkový prodej veterinárních antibiotik v roce 2022 pro 31 zemí</a:t>
            </a:r>
            <a:br>
              <a:rPr lang="cs-CZ" sz="2400">
                <a:latin typeface="EC Square Sans Pro" panose="020B0506040000020004"/>
              </a:rPr>
            </a:br>
            <a:endParaRPr lang="cs-CZ" sz="2400">
              <a:latin typeface="EC Square Sans Pro" panose="020B0506040000020004"/>
            </a:endParaRPr>
          </a:p>
          <a:p>
            <a:r>
              <a:rPr lang="cs-CZ" sz="2400">
                <a:latin typeface="EC Square Sans Pro" panose="020B0506040000020004"/>
              </a:rPr>
              <a:t>– Trendy od roku 2011 do roku 2022 ve 25 zúčastněných zemích ESVAC: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b="1">
                <a:solidFill>
                  <a:schemeClr val="accent6">
                    <a:lumMod val="75000"/>
                  </a:schemeClr>
                </a:solidFill>
                <a:latin typeface="EC Square Sans Pro" panose="020B0506040000020004"/>
              </a:rPr>
              <a:t>– 53,0 % celkových tržeb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>
                <a:latin typeface="EC Square Sans Pro" panose="020B0506040000020004"/>
              </a:rPr>
              <a:t>– 49,0 % prodeje cefalosporinů 3. a 4. generace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>
                <a:latin typeface="EC Square Sans Pro" panose="020B0506040000020004"/>
              </a:rPr>
              <a:t>– 44,0 % prodeje všech chinolonů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>
                <a:latin typeface="EC Square Sans Pro" panose="020B0506040000020004"/>
              </a:rPr>
              <a:t>– 81,0 % prodeje polymyxinů</a:t>
            </a:r>
          </a:p>
        </p:txBody>
      </p:sp>
    </p:spTree>
    <p:extLst>
      <p:ext uri="{BB962C8B-B14F-4D97-AF65-F5344CB8AC3E}">
        <p14:creationId xmlns:p14="http://schemas.microsoft.com/office/powerpoint/2010/main" val="3765700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F02DF6C-4933-45ED-9F9A-D62840FCE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43" y="1439571"/>
            <a:ext cx="8023248" cy="522609"/>
          </a:xfrm>
        </p:spPr>
        <p:txBody>
          <a:bodyPr/>
          <a:lstStyle/>
          <a:p>
            <a:r>
              <a:rPr lang="cs-CZ" sz="2800">
                <a:latin typeface="EC Square Sans Pro" panose="020B0506040000020004" pitchFamily="34" charset="0"/>
              </a:rPr>
              <a:t>Společná pravidla</a:t>
            </a:r>
          </a:p>
          <a:p>
            <a:endParaRPr lang="en-GB"/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6BABE3B0-7BDF-4FDC-974A-6A3F8E5F6899}"/>
              </a:ext>
            </a:extLst>
          </p:cNvPr>
          <p:cNvSpPr/>
          <p:nvPr/>
        </p:nvSpPr>
        <p:spPr>
          <a:xfrm>
            <a:off x="-21772" y="1149350"/>
            <a:ext cx="12213771" cy="990600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Od roku 2024 musí členské státy EU vykazovat roční údaje o objemu </a:t>
            </a:r>
            <a:r>
              <a:rPr kumimoji="0" lang="cs-CZ" sz="2000" b="1" i="0" u="sng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prodeje a použití </a:t>
            </a:r>
            <a:r>
              <a:rPr kumimoji="0" lang="cs-CZ" sz="20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antimikrobiálních léčivých přípravků u zvířat za předchozí rok</a:t>
            </a: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-21773" y="1377950"/>
            <a:ext cx="12213773" cy="59104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8690428F-3309-41FA-B050-ED545EA123C7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10287000" cy="53340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BB188"/>
              </a:buClr>
              <a:buSzTx/>
              <a:buFontTx/>
              <a:buNone/>
              <a:tabLst/>
              <a:defRPr/>
            </a:pPr>
            <a:r>
              <a:rPr kumimoji="0" lang="cs-CZ" sz="2800" b="0" i="0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Sběr údajů o prodeji a používání antimikrobiálních látek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66C2C-8858-0539-CBB6-1F105750917E}"/>
              </a:ext>
            </a:extLst>
          </p:cNvPr>
          <p:cNvSpPr txBox="1"/>
          <p:nvPr/>
        </p:nvSpPr>
        <p:spPr>
          <a:xfrm>
            <a:off x="601752" y="2197596"/>
            <a:ext cx="73620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/>
              </a:rPr>
              <a:t>Země EU musí začít shromažďovat údaje o používání: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C Square Sans Pro" panose="020B0506040000020004"/>
            </a:endParaRPr>
          </a:p>
          <a:p>
            <a:pPr marL="2857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400" b="0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/>
              </a:rPr>
              <a:t>Skot, prasata, drůbež → od roku 2023</a:t>
            </a:r>
          </a:p>
          <a:p>
            <a:pPr marL="2857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400" b="0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/>
              </a:rPr>
              <a:t>Všechna ostatní zvířata určená k produkci potravin → od roku 2026</a:t>
            </a:r>
          </a:p>
          <a:p>
            <a:pPr marL="2857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400" b="0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/>
              </a:rPr>
              <a:t>Psi, kočky a kožešinová zvířata → od roku 2029 </a:t>
            </a: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C Square Sans Pro" panose="020B0506040000020004"/>
            </a:endParaRP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/>
              </a:rPr>
              <a:t>EMA zveřejní první zprávu 31. března 2025, následně do 31. prosince za předchozí rok</a:t>
            </a: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C Square Sans Pro" panose="020B0506040000020004"/>
            </a:endParaRP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/>
              </a:rPr>
              <a:t>U příslušných druhů zvířat, kategorií a stadií budou podrobné údaje </a:t>
            </a: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FCEAF6-AC4D-ED70-6F26-2B586BB8704C}"/>
              </a:ext>
            </a:extLst>
          </p:cNvPr>
          <p:cNvSpPr txBox="1"/>
          <p:nvPr/>
        </p:nvSpPr>
        <p:spPr>
          <a:xfrm>
            <a:off x="8091377" y="2197596"/>
            <a:ext cx="3997842" cy="4539704"/>
          </a:xfrm>
          <a:prstGeom prst="rect">
            <a:avLst/>
          </a:prstGeom>
          <a:solidFill>
            <a:srgbClr val="6BB188"/>
          </a:solidFill>
        </p:spPr>
        <p:txBody>
          <a:bodyPr wrap="square" rtlCol="0">
            <a:spAutoFit/>
          </a:bodyPr>
          <a:lstStyle/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Je potřeba shromáždit údaje o těchto látkách </a:t>
            </a:r>
          </a:p>
          <a:p>
            <a:pPr marL="342900" marR="0" lvl="3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700" b="0" i="0" u="none" strike="noStrike" cap="none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Protiprůjmové</a:t>
            </a:r>
            <a:r>
              <a:rPr kumimoji="0" lang="cs-CZ" sz="17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, střevní protizánětlivé a protiinfekční látky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2. Gynekologická </a:t>
            </a:r>
            <a:r>
              <a:rPr kumimoji="0" lang="cs-CZ" sz="1700" b="0" i="0" u="none" strike="noStrike" cap="none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antiinfektiva</a:t>
            </a:r>
            <a:r>
              <a:rPr kumimoji="0" lang="cs-CZ" sz="17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 a antiseptika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3. </a:t>
            </a:r>
            <a:r>
              <a:rPr kumimoji="0" lang="cs-CZ" sz="1700" b="0" i="0" u="none" strike="noStrike" cap="none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Antiinfektiva</a:t>
            </a:r>
            <a:r>
              <a:rPr kumimoji="0" lang="cs-CZ" sz="17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 a antiseptika pro nitroděložní použití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4. Antibakteriální přípravky pro systémové použití</a:t>
            </a:r>
            <a:br>
              <a:rPr kumimoji="0" lang="cs-CZ" sz="17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</a:br>
            <a:r>
              <a:rPr kumimoji="0" lang="cs-CZ" sz="17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5. Antibakteriální přípravky pro </a:t>
            </a:r>
            <a:r>
              <a:rPr kumimoji="0" lang="cs-CZ" sz="1700" b="0" i="0" u="none" strike="noStrike" cap="none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intramamární</a:t>
            </a:r>
            <a:r>
              <a:rPr kumimoji="0" lang="cs-CZ" sz="17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 použití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6. </a:t>
            </a:r>
            <a:r>
              <a:rPr kumimoji="0" lang="cs-CZ" sz="1700" b="0" i="0" u="none" strike="noStrike" cap="none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Antiprotozoika</a:t>
            </a:r>
            <a:r>
              <a:rPr kumimoji="0" lang="cs-CZ" sz="17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 (s antibakteriálním účinkem)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7. </a:t>
            </a:r>
            <a:r>
              <a:rPr kumimoji="0" lang="cs-CZ" sz="1700" b="0" i="0" u="none" strike="noStrike" cap="none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Antimykobakteriální</a:t>
            </a:r>
            <a:r>
              <a:rPr kumimoji="0" lang="cs-CZ" sz="17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 látky pro </a:t>
            </a:r>
            <a:r>
              <a:rPr kumimoji="0" lang="cs-CZ" sz="1700" b="0" i="0" u="none" strike="noStrike" cap="none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intramamární</a:t>
            </a:r>
            <a:r>
              <a:rPr kumimoji="0" lang="cs-CZ" sz="17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 použití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18840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152D02-2806-30B3-D7D7-A901D44948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2908300"/>
            <a:ext cx="8008947" cy="1136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>
                <a:latin typeface="EC Square Sans Pro" panose="020B0506040000020004" pitchFamily="34" charset="0"/>
              </a:rPr>
              <a:t>NÁRODNÍ ÚDAJE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B999E-1A7A-3088-2341-B8665CB1B5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3383" y="2240154"/>
            <a:ext cx="2361500" cy="17120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1113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Gráfico, Gráfico en cascada&#10;&#10;Descripción generada automáticamente">
            <a:extLst>
              <a:ext uri="{FF2B5EF4-FFF2-40B4-BE49-F238E27FC236}">
                <a16:creationId xmlns:a16="http://schemas.microsoft.com/office/drawing/2014/main" id="{07DCAB09-E08A-EE27-092B-7DF44A79EF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8"/>
          <a:stretch/>
        </p:blipFill>
        <p:spPr>
          <a:xfrm>
            <a:off x="3844672" y="77753"/>
            <a:ext cx="4688670" cy="2931429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D7136CD9-4BBB-437B-9739-8A290ADB7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32249" y="3229310"/>
            <a:ext cx="5852102" cy="355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A48AFC2-F9FE-4DD9-8931-B92D8054B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r="546"/>
          <a:stretch/>
        </p:blipFill>
        <p:spPr bwMode="auto">
          <a:xfrm>
            <a:off x="0" y="5735013"/>
            <a:ext cx="6059083" cy="10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1D1C664C-FC1B-4744-9DE8-C78CA6BECE52}"/>
              </a:ext>
            </a:extLst>
          </p:cNvPr>
          <p:cNvCxnSpPr>
            <a:cxnSpLocks/>
          </p:cNvCxnSpPr>
          <p:nvPr/>
        </p:nvCxnSpPr>
        <p:spPr>
          <a:xfrm flipV="1">
            <a:off x="8533341" y="6283176"/>
            <a:ext cx="0" cy="4867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EC6C0E0B-1D98-4242-B3D7-DE2486D958DA}"/>
              </a:ext>
            </a:extLst>
          </p:cNvPr>
          <p:cNvSpPr/>
          <p:nvPr/>
        </p:nvSpPr>
        <p:spPr>
          <a:xfrm rot="5400000">
            <a:off x="7075901" y="4674254"/>
            <a:ext cx="2916999" cy="2560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E1B8C88D-759A-42C7-93E3-55F23B4108CF}"/>
              </a:ext>
            </a:extLst>
          </p:cNvPr>
          <p:cNvSpPr/>
          <p:nvPr/>
        </p:nvSpPr>
        <p:spPr>
          <a:xfrm rot="5400000">
            <a:off x="5203475" y="1380503"/>
            <a:ext cx="2138705" cy="152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ángulo redondeado 13">
            <a:extLst>
              <a:ext uri="{FF2B5EF4-FFF2-40B4-BE49-F238E27FC236}">
                <a16:creationId xmlns:a16="http://schemas.microsoft.com/office/drawing/2014/main" id="{85826C6D-7045-4CCE-B4AB-096388C60318}"/>
              </a:ext>
            </a:extLst>
          </p:cNvPr>
          <p:cNvSpPr/>
          <p:nvPr/>
        </p:nvSpPr>
        <p:spPr>
          <a:xfrm>
            <a:off x="0" y="-6168"/>
            <a:ext cx="3721100" cy="2374718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cs-CZ" sz="25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ČESKÁ REPUBLIKA</a:t>
            </a:r>
          </a:p>
          <a:p>
            <a:pPr algn="ctr">
              <a:lnSpc>
                <a:spcPct val="120000"/>
              </a:lnSpc>
              <a:defRPr/>
            </a:pPr>
            <a:r>
              <a:rPr lang="cs-CZ" sz="25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 Údaje o producentech potravin živočišného původu</a:t>
            </a:r>
          </a:p>
        </p:txBody>
      </p:sp>
      <p:pic>
        <p:nvPicPr>
          <p:cNvPr id="4" name="Imagen 3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66FEA258-8431-0F14-D996-B73CFFE907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" y="3035293"/>
            <a:ext cx="5494477" cy="2559390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121B73E-E0EE-4166-B1E2-BC54E9278428}"/>
              </a:ext>
            </a:extLst>
          </p:cNvPr>
          <p:cNvSpPr/>
          <p:nvPr/>
        </p:nvSpPr>
        <p:spPr>
          <a:xfrm>
            <a:off x="109742" y="4556606"/>
            <a:ext cx="5986258" cy="1488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Imagen 20" descr="Gráfico, Gráfico en cascada&#10;&#10;Descripción generada automáticamente">
            <a:extLst>
              <a:ext uri="{FF2B5EF4-FFF2-40B4-BE49-F238E27FC236}">
                <a16:creationId xmlns:a16="http://schemas.microsoft.com/office/drawing/2014/main" id="{97E90354-4D18-A9FF-AEAB-2D5BA45352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20" r="60904"/>
          <a:stretch/>
        </p:blipFill>
        <p:spPr>
          <a:xfrm>
            <a:off x="4142110" y="2873364"/>
            <a:ext cx="1969696" cy="148873"/>
          </a:xfrm>
          <a:prstGeom prst="rect">
            <a:avLst/>
          </a:prstGeom>
        </p:spPr>
      </p:pic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59BFBA07-0CB2-4B11-A586-D3D5CABE8632}"/>
              </a:ext>
            </a:extLst>
          </p:cNvPr>
          <p:cNvCxnSpPr/>
          <p:nvPr/>
        </p:nvCxnSpPr>
        <p:spPr>
          <a:xfrm flipV="1">
            <a:off x="5867400" y="2660082"/>
            <a:ext cx="228600" cy="3823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 descr="Texto&#10;&#10;Descripción generada automáticamente con confianza media">
            <a:extLst>
              <a:ext uri="{FF2B5EF4-FFF2-40B4-BE49-F238E27FC236}">
                <a16:creationId xmlns:a16="http://schemas.microsoft.com/office/drawing/2014/main" id="{2A2E65DC-0E84-2A7F-2AD0-03CD8B2A3EA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9"/>
          <a:stretch/>
        </p:blipFill>
        <p:spPr>
          <a:xfrm>
            <a:off x="9035161" y="2873364"/>
            <a:ext cx="2776440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70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4461B8EE-FACF-3B81-7A85-EDA22C565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849" y="187260"/>
            <a:ext cx="8008938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795" b="1" dirty="0">
                <a:latin typeface="EC Square Sans Pro" panose="020B0506040000020004" pitchFamily="34" charset="0"/>
              </a:rPr>
              <a:t>Prodej VLP v ČESKÉ REPUBLICE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068692-28D6-1841-DEBF-A1D9B7D47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16992"/>
              </p:ext>
            </p:extLst>
          </p:nvPr>
        </p:nvGraphicFramePr>
        <p:xfrm>
          <a:off x="228600" y="1377950"/>
          <a:ext cx="2895600" cy="5303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6434">
                  <a:extLst>
                    <a:ext uri="{9D8B030D-6E8A-4147-A177-3AD203B41FA5}">
                      <a16:colId xmlns:a16="http://schemas.microsoft.com/office/drawing/2014/main" val="753088491"/>
                    </a:ext>
                  </a:extLst>
                </a:gridCol>
                <a:gridCol w="1489166">
                  <a:extLst>
                    <a:ext uri="{9D8B030D-6E8A-4147-A177-3AD203B41FA5}">
                      <a16:colId xmlns:a16="http://schemas.microsoft.com/office/drawing/2014/main" val="29054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endParaRPr lang="es-ES" sz="2000" b="0" dirty="0">
                        <a:latin typeface="EC Square Sans Pro" panose="020B0506040000020004" pitchFamily="34" charset="0"/>
                      </a:endParaRPr>
                    </a:p>
                    <a:p>
                      <a:pPr algn="l" rtl="0"/>
                      <a:endParaRPr lang="en-GB" sz="2000" b="0" dirty="0">
                        <a:latin typeface="EC Square Sans Pro" panose="020B05060400000200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>
                          <a:latin typeface="EC Square Sans Pro" panose="020B0506040000020004" pitchFamily="34" charset="0"/>
                        </a:rPr>
                        <a:t>293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203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s-ES" sz="2000" b="0" dirty="0">
                        <a:latin typeface="EC Square Sans Pro" panose="020B0506040000020004" pitchFamily="34" charset="0"/>
                      </a:endParaRPr>
                    </a:p>
                    <a:p>
                      <a:pPr algn="l" rtl="0"/>
                      <a:endParaRPr lang="en-GB" sz="2000" b="0" dirty="0">
                        <a:latin typeface="EC Square Sans Pro" panose="020B05060400000200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>
                          <a:latin typeface="EC Square Sans Pro" panose="020B0506040000020004" pitchFamily="34" charset="0"/>
                        </a:rPr>
                        <a:t>190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845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s-ES" sz="2000" b="0" dirty="0">
                        <a:latin typeface="EC Square Sans Pro" panose="020B0506040000020004" pitchFamily="34" charset="0"/>
                      </a:endParaRPr>
                    </a:p>
                    <a:p>
                      <a:pPr algn="l" rtl="0"/>
                      <a:endParaRPr lang="en-GB" sz="2000" b="0" dirty="0">
                        <a:latin typeface="EC Square Sans Pro" panose="020B05060400000200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>
                          <a:latin typeface="EC Square Sans Pro" panose="020B0506040000020004" pitchFamily="34" charset="0"/>
                        </a:rPr>
                        <a:t>133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848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s-ES" sz="2000" b="0" dirty="0">
                        <a:latin typeface="EC Square Sans Pro" panose="020B0506040000020004" pitchFamily="34" charset="0"/>
                      </a:endParaRPr>
                    </a:p>
                    <a:p>
                      <a:pPr algn="l" rtl="0"/>
                      <a:endParaRPr lang="en-GB" sz="2000" b="0" dirty="0">
                        <a:latin typeface="EC Square Sans Pro" panose="020B05060400000200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>
                          <a:latin typeface="EC Square Sans Pro" panose="020B0506040000020004" pitchFamily="34" charset="0"/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667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s-ES" sz="2000" b="0" dirty="0">
                        <a:latin typeface="EC Square Sans Pro" panose="020B0506040000020004" pitchFamily="34" charset="0"/>
                      </a:endParaRPr>
                    </a:p>
                    <a:p>
                      <a:pPr algn="l" rtl="0"/>
                      <a:endParaRPr lang="en-GB" sz="2000" b="0" dirty="0">
                        <a:latin typeface="EC Square Sans Pro" panose="020B05060400000200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>
                          <a:latin typeface="EC Square Sans Pro" panose="020B0506040000020004" pitchFamily="34" charset="0"/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65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s-ES" sz="2000" b="0" dirty="0">
                        <a:latin typeface="EC Square Sans Pro" panose="020B0506040000020004" pitchFamily="34" charset="0"/>
                      </a:endParaRPr>
                    </a:p>
                    <a:p>
                      <a:pPr algn="l" rtl="0"/>
                      <a:endParaRPr lang="en-GB" sz="2000" b="0" dirty="0">
                        <a:latin typeface="EC Square Sans Pro" panose="020B05060400000200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0" u="none" strike="noStrike" baseline="0">
                          <a:solidFill>
                            <a:schemeClr val="dk1"/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      7	</a:t>
                      </a:r>
                    </a:p>
                    <a:p>
                      <a:pPr algn="l" rtl="0"/>
                      <a:endParaRPr lang="en-GB" sz="2000" b="0" dirty="0">
                        <a:latin typeface="EC Square Sans Pro" panose="020B05060400000200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2644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s-ES" sz="2000" b="0" dirty="0">
                        <a:latin typeface="EC Square Sans Pro" panose="020B0506040000020004" pitchFamily="34" charset="0"/>
                      </a:endParaRPr>
                    </a:p>
                    <a:p>
                      <a:pPr algn="l" rtl="0"/>
                      <a:endParaRPr lang="en-GB" sz="2000" b="0" dirty="0">
                        <a:latin typeface="EC Square Sans Pro" panose="020B05060400000200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>
                          <a:latin typeface="EC Square Sans Pro" panose="020B0506040000020004" pitchFamily="34" charset="0"/>
                        </a:rPr>
                        <a:t>41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444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b="0">
                          <a:latin typeface="EC Square Sans Pro" panose="020B0506040000020004" pitchFamily="34" charset="0"/>
                        </a:rPr>
                        <a:t>CELKEM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>
                          <a:latin typeface="EC Square Sans Pro" panose="020B0506040000020004" pitchFamily="34" charset="0"/>
                        </a:rPr>
                        <a:t>697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255626"/>
                  </a:ext>
                </a:extLst>
              </a:tr>
            </a:tbl>
          </a:graphicData>
        </a:graphic>
      </p:graphicFrame>
      <p:sp>
        <p:nvSpPr>
          <p:cNvPr id="6" name="CuadroTexto 34">
            <a:extLst>
              <a:ext uri="{FF2B5EF4-FFF2-40B4-BE49-F238E27FC236}">
                <a16:creationId xmlns:a16="http://schemas.microsoft.com/office/drawing/2014/main" id="{582D7E90-09BF-13BE-B023-C6A2E200B0BA}"/>
              </a:ext>
            </a:extLst>
          </p:cNvPr>
          <p:cNvSpPr txBox="1"/>
          <p:nvPr/>
        </p:nvSpPr>
        <p:spPr>
          <a:xfrm>
            <a:off x="1771650" y="840337"/>
            <a:ext cx="1241554" cy="537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797" b="1" dirty="0">
                <a:solidFill>
                  <a:srgbClr val="003399"/>
                </a:solidFill>
              </a:rPr>
              <a:t>PCU</a:t>
            </a:r>
          </a:p>
          <a:p>
            <a:pPr algn="ctr"/>
            <a:r>
              <a:rPr lang="cs-CZ" sz="1098" b="1" dirty="0">
                <a:solidFill>
                  <a:srgbClr val="003399"/>
                </a:solidFill>
              </a:rPr>
              <a:t>2022 </a:t>
            </a:r>
            <a:r>
              <a:rPr lang="cs-CZ" sz="799" b="1" dirty="0">
                <a:solidFill>
                  <a:srgbClr val="003399"/>
                </a:solidFill>
              </a:rPr>
              <a:t>(1 000 tun)</a:t>
            </a:r>
          </a:p>
        </p:txBody>
      </p:sp>
      <p:pic>
        <p:nvPicPr>
          <p:cNvPr id="7" name="Picture 6" descr="840+ Heifer Illustrations, Royalty-Free Vector Graphics &amp; Clip Art - iStock  | Heifer cows, Heifer vector, Heifer milk">
            <a:extLst>
              <a:ext uri="{FF2B5EF4-FFF2-40B4-BE49-F238E27FC236}">
                <a16:creationId xmlns:a16="http://schemas.microsoft.com/office/drawing/2014/main" id="{1AA01191-3655-4874-AE0D-AB890313E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0" t="28652" r="15867" b="28682"/>
          <a:stretch/>
        </p:blipFill>
        <p:spPr bwMode="auto">
          <a:xfrm flipH="1">
            <a:off x="762000" y="1454150"/>
            <a:ext cx="448735" cy="46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ilhouette of a pig Royalty Free Vector Image - VectorStock">
            <a:extLst>
              <a:ext uri="{FF2B5EF4-FFF2-40B4-BE49-F238E27FC236}">
                <a16:creationId xmlns:a16="http://schemas.microsoft.com/office/drawing/2014/main" id="{4E80FA01-15A6-4026-B7D9-200B1AE9F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" t="18131" r="2411" b="24735"/>
          <a:stretch/>
        </p:blipFill>
        <p:spPr bwMode="auto">
          <a:xfrm flipH="1">
            <a:off x="699005" y="2134132"/>
            <a:ext cx="456885" cy="46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Goat Vector Art Stock Images | Depositphotos">
            <a:extLst>
              <a:ext uri="{FF2B5EF4-FFF2-40B4-BE49-F238E27FC236}">
                <a16:creationId xmlns:a16="http://schemas.microsoft.com/office/drawing/2014/main" id="{D71D1E27-B698-4724-B38B-E98A26B8A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5" t="14682" r="10177" b="14207"/>
          <a:stretch/>
        </p:blipFill>
        <p:spPr bwMode="auto">
          <a:xfrm flipH="1">
            <a:off x="824275" y="3536302"/>
            <a:ext cx="361883" cy="49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hicken Icon Vector Art, Icons, and Graphics for Free Download">
            <a:extLst>
              <a:ext uri="{FF2B5EF4-FFF2-40B4-BE49-F238E27FC236}">
                <a16:creationId xmlns:a16="http://schemas.microsoft.com/office/drawing/2014/main" id="{1539A8E2-898C-4113-874B-117C89CA4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9" t="19410" r="24531" b="22786"/>
          <a:stretch/>
        </p:blipFill>
        <p:spPr bwMode="auto">
          <a:xfrm>
            <a:off x="783854" y="2814114"/>
            <a:ext cx="287186" cy="56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Rabbit Icons - Free SVG &amp; PNG Rabbit Images - Noun Project">
            <a:extLst>
              <a:ext uri="{FF2B5EF4-FFF2-40B4-BE49-F238E27FC236}">
                <a16:creationId xmlns:a16="http://schemas.microsoft.com/office/drawing/2014/main" id="{5610B2E1-E484-4798-BC08-72BC78FBC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49" y="4830401"/>
            <a:ext cx="390768" cy="5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Fish Icon Vector Isolated Stock Illustration - Download Image Now - Fish,  Icon, Vector - iStock">
            <a:extLst>
              <a:ext uri="{FF2B5EF4-FFF2-40B4-BE49-F238E27FC236}">
                <a16:creationId xmlns:a16="http://schemas.microsoft.com/office/drawing/2014/main" id="{534CF701-9F97-43C6-BA0E-F6D238E43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29604" r="9625" b="30401"/>
          <a:stretch/>
        </p:blipFill>
        <p:spPr bwMode="auto">
          <a:xfrm flipH="1">
            <a:off x="779843" y="4267637"/>
            <a:ext cx="390768" cy="47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Over 900 Free Horse Vectors - Pixabay - Pixabay">
            <a:extLst>
              <a:ext uri="{FF2B5EF4-FFF2-40B4-BE49-F238E27FC236}">
                <a16:creationId xmlns:a16="http://schemas.microsoft.com/office/drawing/2014/main" id="{11CECAB7-7CD2-4835-96EF-DEE3A5687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75" y="5711120"/>
            <a:ext cx="331615" cy="4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38">
            <a:extLst>
              <a:ext uri="{FF2B5EF4-FFF2-40B4-BE49-F238E27FC236}">
                <a16:creationId xmlns:a16="http://schemas.microsoft.com/office/drawing/2014/main" id="{2E32AFCA-9020-3F54-865B-29506A86A212}"/>
              </a:ext>
            </a:extLst>
          </p:cNvPr>
          <p:cNvSpPr txBox="1"/>
          <p:nvPr/>
        </p:nvSpPr>
        <p:spPr>
          <a:xfrm>
            <a:off x="3019526" y="692150"/>
            <a:ext cx="2847874" cy="64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797" b="1" dirty="0">
                <a:solidFill>
                  <a:srgbClr val="003399"/>
                </a:solidFill>
              </a:rPr>
              <a:t>Prodej antimikrobiálních látek</a:t>
            </a:r>
          </a:p>
        </p:txBody>
      </p:sp>
      <p:sp>
        <p:nvSpPr>
          <p:cNvPr id="16" name="Rectángulo 28">
            <a:extLst>
              <a:ext uri="{FF2B5EF4-FFF2-40B4-BE49-F238E27FC236}">
                <a16:creationId xmlns:a16="http://schemas.microsoft.com/office/drawing/2014/main" id="{44FA2BA8-D249-0546-028B-46EE2D09D0C8}"/>
              </a:ext>
            </a:extLst>
          </p:cNvPr>
          <p:cNvSpPr/>
          <p:nvPr/>
        </p:nvSpPr>
        <p:spPr>
          <a:xfrm>
            <a:off x="3248127" y="1371599"/>
            <a:ext cx="2381045" cy="3955927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392" b="1" dirty="0">
              <a:latin typeface="EC Square Sans Pro" panose="020B0506040000020004" pitchFamily="34" charset="0"/>
            </a:endParaRPr>
          </a:p>
        </p:txBody>
      </p:sp>
      <p:sp>
        <p:nvSpPr>
          <p:cNvPr id="18" name="CuadroTexto 10">
            <a:extLst>
              <a:ext uri="{FF2B5EF4-FFF2-40B4-BE49-F238E27FC236}">
                <a16:creationId xmlns:a16="http://schemas.microsoft.com/office/drawing/2014/main" id="{4596F090-6BEF-77F2-EBA3-2D576F224142}"/>
              </a:ext>
            </a:extLst>
          </p:cNvPr>
          <p:cNvSpPr txBox="1"/>
          <p:nvPr/>
        </p:nvSpPr>
        <p:spPr>
          <a:xfrm>
            <a:off x="3349598" y="1509367"/>
            <a:ext cx="2345061" cy="553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198" b="1">
                <a:solidFill>
                  <a:schemeClr val="lt1"/>
                </a:solidFill>
                <a:latin typeface="EC Square Sans Pro" panose="020B0506040000020004" pitchFamily="34" charset="0"/>
              </a:rPr>
              <a:t>2018</a:t>
            </a:r>
          </a:p>
          <a:p>
            <a:pPr algn="ctr"/>
            <a:r>
              <a:rPr lang="cs-CZ" sz="1797" b="1">
                <a:solidFill>
                  <a:schemeClr val="lt1"/>
                </a:solidFill>
                <a:latin typeface="EC Square Sans Pro" panose="020B0506040000020004" pitchFamily="34" charset="0"/>
              </a:rPr>
              <a:t>56,9 mg/PCU</a:t>
            </a:r>
          </a:p>
        </p:txBody>
      </p:sp>
      <p:sp>
        <p:nvSpPr>
          <p:cNvPr id="19" name="Flecha: hacia abajo 11">
            <a:extLst>
              <a:ext uri="{FF2B5EF4-FFF2-40B4-BE49-F238E27FC236}">
                <a16:creationId xmlns:a16="http://schemas.microsoft.com/office/drawing/2014/main" id="{5EDEED4F-C502-6DB8-5C8C-6E0A539A94FA}"/>
              </a:ext>
            </a:extLst>
          </p:cNvPr>
          <p:cNvSpPr/>
          <p:nvPr/>
        </p:nvSpPr>
        <p:spPr>
          <a:xfrm>
            <a:off x="4103873" y="2091702"/>
            <a:ext cx="456355" cy="4238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7"/>
          </a:p>
        </p:txBody>
      </p:sp>
      <p:sp>
        <p:nvSpPr>
          <p:cNvPr id="20" name="CuadroTexto 51">
            <a:extLst>
              <a:ext uri="{FF2B5EF4-FFF2-40B4-BE49-F238E27FC236}">
                <a16:creationId xmlns:a16="http://schemas.microsoft.com/office/drawing/2014/main" id="{89B1365E-8D7C-1DA7-0DAA-58517DE90052}"/>
              </a:ext>
            </a:extLst>
          </p:cNvPr>
          <p:cNvSpPr txBox="1"/>
          <p:nvPr/>
        </p:nvSpPr>
        <p:spPr>
          <a:xfrm>
            <a:off x="3321936" y="2480228"/>
            <a:ext cx="2345061" cy="1382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198" b="1">
                <a:solidFill>
                  <a:schemeClr val="lt1"/>
                </a:solidFill>
                <a:latin typeface="EC Square Sans Pro" panose="020B0506040000020004" pitchFamily="34" charset="0"/>
              </a:rPr>
              <a:t>2022</a:t>
            </a:r>
          </a:p>
          <a:p>
            <a:pPr algn="ctr"/>
            <a:r>
              <a:rPr lang="cs-CZ" sz="3594" b="1">
                <a:solidFill>
                  <a:schemeClr val="lt1"/>
                </a:solidFill>
                <a:latin typeface="EC Square Sans Pro" panose="020B0506040000020004" pitchFamily="34" charset="0"/>
              </a:rPr>
              <a:t>46,4 mg/PCU</a:t>
            </a:r>
          </a:p>
        </p:txBody>
      </p:sp>
      <p:sp>
        <p:nvSpPr>
          <p:cNvPr id="21" name="CuadroTexto 52">
            <a:extLst>
              <a:ext uri="{FF2B5EF4-FFF2-40B4-BE49-F238E27FC236}">
                <a16:creationId xmlns:a16="http://schemas.microsoft.com/office/drawing/2014/main" id="{C5D9B750-8A57-57B3-CD20-488D760F3C8C}"/>
              </a:ext>
            </a:extLst>
          </p:cNvPr>
          <p:cNvSpPr txBox="1"/>
          <p:nvPr/>
        </p:nvSpPr>
        <p:spPr>
          <a:xfrm>
            <a:off x="3868978" y="4283513"/>
            <a:ext cx="1216946" cy="3379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97" b="1">
                <a:solidFill>
                  <a:srgbClr val="003399"/>
                </a:solidFill>
                <a:latin typeface="EC Square Sans Pro" panose="020B0506040000020004" pitchFamily="34" charset="0"/>
              </a:rPr>
              <a:t>−18 %</a:t>
            </a:r>
          </a:p>
        </p:txBody>
      </p:sp>
      <p:sp>
        <p:nvSpPr>
          <p:cNvPr id="22" name="CuadroTexto 42">
            <a:extLst>
              <a:ext uri="{FF2B5EF4-FFF2-40B4-BE49-F238E27FC236}">
                <a16:creationId xmlns:a16="http://schemas.microsoft.com/office/drawing/2014/main" id="{C2135BAF-CBED-A336-29B8-2BA158C33AD4}"/>
              </a:ext>
            </a:extLst>
          </p:cNvPr>
          <p:cNvSpPr txBox="1"/>
          <p:nvPr/>
        </p:nvSpPr>
        <p:spPr>
          <a:xfrm>
            <a:off x="7921419" y="860682"/>
            <a:ext cx="3422662" cy="36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797" b="1">
                <a:solidFill>
                  <a:srgbClr val="003399"/>
                </a:solidFill>
              </a:rPr>
              <a:t>Trendy prodeje (2011–2022)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7BE650-59DD-99D0-5C97-CE97B304B1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2981" y="1323326"/>
            <a:ext cx="6260419" cy="3672283"/>
          </a:xfrm>
          <a:prstGeom prst="rect">
            <a:avLst/>
          </a:prstGeom>
        </p:spPr>
      </p:pic>
      <p:sp>
        <p:nvSpPr>
          <p:cNvPr id="2" name="CuadroTexto 34">
            <a:extLst>
              <a:ext uri="{FF2B5EF4-FFF2-40B4-BE49-F238E27FC236}">
                <a16:creationId xmlns:a16="http://schemas.microsoft.com/office/drawing/2014/main" id="{DC5686E6-785C-C8F5-8474-3FA7983AF120}"/>
              </a:ext>
            </a:extLst>
          </p:cNvPr>
          <p:cNvSpPr txBox="1"/>
          <p:nvPr/>
        </p:nvSpPr>
        <p:spPr>
          <a:xfrm>
            <a:off x="3118631" y="6495018"/>
            <a:ext cx="8768569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040"/>
              </a:lnSpc>
            </a:pPr>
            <a:r>
              <a:rPr lang="es-ES" sz="900" b="0" i="0" baseline="30000" dirty="0">
                <a:solidFill>
                  <a:srgbClr val="000000"/>
                </a:solidFill>
                <a:effectLst/>
                <a:latin typeface="-apple-system"/>
              </a:rPr>
              <a:t>5</a:t>
            </a:r>
            <a:r>
              <a:rPr lang="es-ES" sz="900" b="0" i="0" dirty="0">
                <a:solidFill>
                  <a:srgbClr val="000000"/>
                </a:solidFill>
                <a:effectLst/>
                <a:latin typeface="-apple-system"/>
              </a:rPr>
              <a:t> Pro </a:t>
            </a:r>
            <a:r>
              <a:rPr lang="es-ES" sz="900" b="0" i="0" dirty="0" err="1">
                <a:solidFill>
                  <a:srgbClr val="000000"/>
                </a:solidFill>
                <a:effectLst/>
                <a:latin typeface="-apple-system"/>
              </a:rPr>
              <a:t>Českou</a:t>
            </a:r>
            <a:r>
              <a:rPr lang="es-ES" sz="9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s-ES" sz="900" b="0" i="0" dirty="0" err="1">
                <a:solidFill>
                  <a:srgbClr val="000000"/>
                </a:solidFill>
                <a:effectLst/>
                <a:latin typeface="-apple-system"/>
              </a:rPr>
              <a:t>republiku</a:t>
            </a:r>
            <a:r>
              <a:rPr lang="es-ES" sz="9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s-ES" sz="900" b="0" i="0" dirty="0" err="1">
                <a:solidFill>
                  <a:srgbClr val="000000"/>
                </a:solidFill>
                <a:effectLst/>
                <a:latin typeface="-apple-system"/>
              </a:rPr>
              <a:t>byla</a:t>
            </a:r>
            <a:r>
              <a:rPr lang="es-ES" sz="9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s-ES" sz="900" b="0" i="0" dirty="0" err="1">
                <a:solidFill>
                  <a:srgbClr val="000000"/>
                </a:solidFill>
                <a:effectLst/>
                <a:latin typeface="-apple-system"/>
              </a:rPr>
              <a:t>síla</a:t>
            </a:r>
            <a:r>
              <a:rPr lang="es-ES" sz="9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s-ES" sz="900" b="0" i="0" dirty="0" err="1">
                <a:solidFill>
                  <a:srgbClr val="000000"/>
                </a:solidFill>
                <a:effectLst/>
                <a:latin typeface="-apple-system"/>
              </a:rPr>
              <a:t>uváděna</a:t>
            </a:r>
            <a:r>
              <a:rPr lang="es-ES" sz="9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s-ES" sz="900" b="0" i="0" dirty="0" err="1">
                <a:solidFill>
                  <a:srgbClr val="000000"/>
                </a:solidFill>
                <a:effectLst/>
                <a:latin typeface="-apple-system"/>
              </a:rPr>
              <a:t>jako</a:t>
            </a:r>
            <a:r>
              <a:rPr lang="es-ES" sz="9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s-ES" sz="900" b="0" i="0" dirty="0" err="1">
                <a:solidFill>
                  <a:srgbClr val="000000"/>
                </a:solidFill>
                <a:effectLst/>
                <a:latin typeface="-apple-system"/>
              </a:rPr>
              <a:t>aktivní</a:t>
            </a:r>
            <a:r>
              <a:rPr lang="es-ES" sz="9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s-ES" sz="900" b="0" i="0" dirty="0" err="1">
                <a:solidFill>
                  <a:srgbClr val="000000"/>
                </a:solidFill>
                <a:effectLst/>
                <a:latin typeface="-apple-system"/>
              </a:rPr>
              <a:t>složka</a:t>
            </a:r>
            <a:r>
              <a:rPr lang="es-ES" sz="900" b="0" i="0" dirty="0">
                <a:solidFill>
                  <a:srgbClr val="000000"/>
                </a:solidFill>
                <a:effectLst/>
                <a:latin typeface="-apple-system"/>
              </a:rPr>
              <a:t> pro </a:t>
            </a:r>
            <a:r>
              <a:rPr lang="es-ES" sz="900" b="0" i="0" dirty="0" err="1">
                <a:solidFill>
                  <a:srgbClr val="000000"/>
                </a:solidFill>
                <a:effectLst/>
                <a:latin typeface="-apple-system"/>
              </a:rPr>
              <a:t>většinu</a:t>
            </a:r>
            <a:r>
              <a:rPr lang="es-ES" sz="900" b="0" i="0" dirty="0">
                <a:solidFill>
                  <a:srgbClr val="000000"/>
                </a:solidFill>
                <a:effectLst/>
                <a:latin typeface="-apple-system"/>
              </a:rPr>
              <a:t> VMP v </a:t>
            </a:r>
            <a:r>
              <a:rPr lang="es-ES" sz="900" b="0" i="0" dirty="0" err="1">
                <a:solidFill>
                  <a:srgbClr val="000000"/>
                </a:solidFill>
                <a:effectLst/>
                <a:latin typeface="-apple-system"/>
              </a:rPr>
              <a:t>letech</a:t>
            </a:r>
            <a:r>
              <a:rPr lang="es-ES" sz="900" b="0" i="0" dirty="0">
                <a:solidFill>
                  <a:srgbClr val="000000"/>
                </a:solidFill>
                <a:effectLst/>
                <a:latin typeface="-apple-system"/>
              </a:rPr>
              <a:t> 2011-2012; v </a:t>
            </a:r>
            <a:r>
              <a:rPr lang="es-ES" sz="900" b="0" i="0" dirty="0" err="1">
                <a:solidFill>
                  <a:srgbClr val="000000"/>
                </a:solidFill>
                <a:effectLst/>
                <a:latin typeface="-apple-system"/>
              </a:rPr>
              <a:t>letech</a:t>
            </a:r>
            <a:r>
              <a:rPr lang="es-ES" sz="900" b="0" i="0" dirty="0">
                <a:solidFill>
                  <a:srgbClr val="000000"/>
                </a:solidFill>
                <a:effectLst/>
                <a:latin typeface="-apple-system"/>
              </a:rPr>
              <a:t> 2013-2018 </a:t>
            </a:r>
            <a:r>
              <a:rPr lang="es-ES" sz="900" b="0" i="0" dirty="0" err="1">
                <a:solidFill>
                  <a:srgbClr val="000000"/>
                </a:solidFill>
                <a:effectLst/>
                <a:latin typeface="-apple-system"/>
              </a:rPr>
              <a:t>byla</a:t>
            </a:r>
            <a:r>
              <a:rPr lang="es-ES" sz="9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s-ES" sz="900" b="0" i="0" dirty="0" err="1">
                <a:solidFill>
                  <a:srgbClr val="000000"/>
                </a:solidFill>
                <a:effectLst/>
                <a:latin typeface="-apple-system"/>
              </a:rPr>
              <a:t>síla</a:t>
            </a:r>
            <a:r>
              <a:rPr lang="es-ES" sz="9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s-ES" sz="900" b="0" i="0" dirty="0" err="1">
                <a:solidFill>
                  <a:srgbClr val="000000"/>
                </a:solidFill>
                <a:effectLst/>
                <a:latin typeface="-apple-system"/>
              </a:rPr>
              <a:t>uváděna</a:t>
            </a:r>
            <a:r>
              <a:rPr lang="es-ES" sz="9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s-ES" sz="900" b="0" i="0" dirty="0" err="1">
                <a:solidFill>
                  <a:srgbClr val="000000"/>
                </a:solidFill>
                <a:effectLst/>
                <a:latin typeface="-apple-system"/>
              </a:rPr>
              <a:t>na</a:t>
            </a:r>
            <a:r>
              <a:rPr lang="es-ES" sz="9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s-ES" sz="900" b="0" i="0" dirty="0" err="1">
                <a:solidFill>
                  <a:srgbClr val="000000"/>
                </a:solidFill>
                <a:effectLst/>
                <a:latin typeface="-apple-system"/>
              </a:rPr>
              <a:t>etiketách</a:t>
            </a:r>
            <a:r>
              <a:rPr lang="es-ES" sz="900" b="0" i="0" dirty="0">
                <a:solidFill>
                  <a:srgbClr val="000000"/>
                </a:solidFill>
                <a:effectLst/>
                <a:latin typeface="-apple-system"/>
              </a:rPr>
              <a:t> VMP; </a:t>
            </a:r>
            <a:r>
              <a:rPr lang="es-ES" sz="900" b="0" i="0" dirty="0" err="1">
                <a:solidFill>
                  <a:srgbClr val="000000"/>
                </a:solidFill>
                <a:effectLst/>
                <a:latin typeface="-apple-system"/>
              </a:rPr>
              <a:t>od</a:t>
            </a:r>
            <a:r>
              <a:rPr lang="es-ES" sz="9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s-ES" sz="900" b="0" i="0" dirty="0" err="1">
                <a:solidFill>
                  <a:srgbClr val="000000"/>
                </a:solidFill>
                <a:effectLst/>
                <a:latin typeface="-apple-system"/>
              </a:rPr>
              <a:t>roku</a:t>
            </a:r>
            <a:r>
              <a:rPr lang="es-ES" sz="900" b="0" i="0" dirty="0">
                <a:solidFill>
                  <a:srgbClr val="000000"/>
                </a:solidFill>
                <a:effectLst/>
                <a:latin typeface="-apple-system"/>
              </a:rPr>
              <a:t> 2019 </a:t>
            </a:r>
            <a:r>
              <a:rPr lang="es-ES" sz="900" b="0" i="0" dirty="0" err="1">
                <a:solidFill>
                  <a:srgbClr val="000000"/>
                </a:solidFill>
                <a:effectLst/>
                <a:latin typeface="-apple-system"/>
              </a:rPr>
              <a:t>byla</a:t>
            </a:r>
            <a:r>
              <a:rPr lang="es-ES" sz="9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s-ES" sz="900" b="0" i="0" dirty="0" err="1">
                <a:solidFill>
                  <a:srgbClr val="000000"/>
                </a:solidFill>
                <a:effectLst/>
                <a:latin typeface="-apple-system"/>
              </a:rPr>
              <a:t>síla</a:t>
            </a:r>
            <a:r>
              <a:rPr lang="es-ES" sz="9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s-ES" sz="900" b="0" i="0" dirty="0" err="1">
                <a:solidFill>
                  <a:srgbClr val="000000"/>
                </a:solidFill>
                <a:effectLst/>
                <a:latin typeface="-apple-system"/>
              </a:rPr>
              <a:t>uváděna</a:t>
            </a:r>
            <a:r>
              <a:rPr lang="es-ES" sz="900" b="0" i="0" dirty="0">
                <a:solidFill>
                  <a:srgbClr val="000000"/>
                </a:solidFill>
                <a:effectLst/>
                <a:latin typeface="-apple-system"/>
              </a:rPr>
              <a:t> v </a:t>
            </a:r>
            <a:r>
              <a:rPr lang="es-ES" sz="900" b="0" i="0" dirty="0" err="1">
                <a:solidFill>
                  <a:srgbClr val="000000"/>
                </a:solidFill>
                <a:effectLst/>
                <a:latin typeface="-apple-system"/>
              </a:rPr>
              <a:t>Souhrnu</a:t>
            </a:r>
            <a:r>
              <a:rPr lang="es-ES" sz="9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s-ES" sz="900" b="0" i="0" dirty="0" err="1">
                <a:solidFill>
                  <a:srgbClr val="000000"/>
                </a:solidFill>
                <a:effectLst/>
                <a:latin typeface="-apple-system"/>
              </a:rPr>
              <a:t>údajů</a:t>
            </a:r>
            <a:r>
              <a:rPr lang="es-ES" sz="900" b="0" i="0" dirty="0">
                <a:solidFill>
                  <a:srgbClr val="000000"/>
                </a:solidFill>
                <a:effectLst/>
                <a:latin typeface="-apple-system"/>
              </a:rPr>
              <a:t> o </a:t>
            </a:r>
            <a:r>
              <a:rPr lang="es-ES" sz="900" b="0" i="0" dirty="0" err="1">
                <a:solidFill>
                  <a:srgbClr val="000000"/>
                </a:solidFill>
                <a:effectLst/>
                <a:latin typeface="-apple-system"/>
              </a:rPr>
              <a:t>přípravku</a:t>
            </a:r>
            <a:r>
              <a:rPr lang="es-ES" sz="900" b="0" i="0" dirty="0">
                <a:solidFill>
                  <a:srgbClr val="000000"/>
                </a:solidFill>
                <a:effectLst/>
                <a:latin typeface="-apple-system"/>
              </a:rPr>
              <a:t> VMP.</a:t>
            </a:r>
            <a:endParaRPr lang="cs-CZ" sz="900" b="1" dirty="0">
              <a:solidFill>
                <a:srgbClr val="003399"/>
              </a:solidFill>
            </a:endParaRPr>
          </a:p>
        </p:txBody>
      </p:sp>
      <p:pic>
        <p:nvPicPr>
          <p:cNvPr id="25" name="Imagen 24" descr="Texto&#10;&#10;Descripción generada automáticamente">
            <a:extLst>
              <a:ext uri="{FF2B5EF4-FFF2-40B4-BE49-F238E27FC236}">
                <a16:creationId xmlns:a16="http://schemas.microsoft.com/office/drawing/2014/main" id="{2DB98EFA-F692-B2F5-A830-B53A55402C9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971" y="4908548"/>
            <a:ext cx="8909828" cy="160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50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18D9FDB-467C-40F8-8A6B-C9B3CB26727A}"/>
              </a:ext>
            </a:extLst>
          </p:cNvPr>
          <p:cNvSpPr txBox="1"/>
          <p:nvPr/>
        </p:nvSpPr>
        <p:spPr>
          <a:xfrm>
            <a:off x="9525000" y="1802502"/>
            <a:ext cx="2505075" cy="523220"/>
          </a:xfrm>
          <a:prstGeom prst="rect">
            <a:avLst/>
          </a:prstGeom>
          <a:solidFill>
            <a:srgbClr val="6BB188"/>
          </a:solidFill>
        </p:spPr>
        <p:txBody>
          <a:bodyPr wrap="square">
            <a:spAutoFit/>
          </a:bodyPr>
          <a:lstStyle/>
          <a:p>
            <a:r>
              <a:rPr lang="cs-CZ" sz="1400" b="1" i="0" u="none" strike="noStrike" baseline="0">
                <a:solidFill>
                  <a:srgbClr val="003399"/>
                </a:solidFill>
                <a:latin typeface="Verdana" panose="020B0604030504040204" pitchFamily="34" charset="0"/>
                <a:hlinkClick r:id="rId3"/>
              </a:rPr>
              <a:t>Informace o zemi </a:t>
            </a:r>
          </a:p>
          <a:p>
            <a:r>
              <a:rPr lang="cs-CZ" sz="1400" b="1" i="0" u="none" strike="noStrike" baseline="0">
                <a:solidFill>
                  <a:srgbClr val="003399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89DEF0B-35EA-44F6-91E3-B7F31236D5B3}"/>
              </a:ext>
            </a:extLst>
          </p:cNvPr>
          <p:cNvSpPr txBox="1"/>
          <p:nvPr/>
        </p:nvSpPr>
        <p:spPr>
          <a:xfrm>
            <a:off x="9553575" y="2325722"/>
            <a:ext cx="228600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400" b="1" i="0" u="none" strike="noStrike" baseline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Zpráva ESVAC</a:t>
            </a:r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E1181018-5A06-40F0-84D8-927C7377B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26" y="139782"/>
            <a:ext cx="8008947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latin typeface="EC Square Sans Pro" panose="020B0506040000020004" pitchFamily="34" charset="0"/>
              </a:rPr>
              <a:t>Prodej VLP v ČESKÉ REPUBLICE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D90EBFC-295D-411D-8B79-CECB89C2A2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4" b="6604"/>
          <a:stretch/>
        </p:blipFill>
        <p:spPr>
          <a:xfrm>
            <a:off x="917643" y="4044950"/>
            <a:ext cx="8242306" cy="16930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8E199D-AF32-7F6B-3BAA-F2E5BF31F4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644" y="1119826"/>
            <a:ext cx="7536956" cy="25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3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DF64AC5E-E2A0-34BE-4BFD-7C445C58CB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8" y="1377950"/>
            <a:ext cx="9448801" cy="5485530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8B2B85C-F231-4197-BE05-61FADCAE41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222249"/>
            <a:ext cx="8534400" cy="91440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cs-CZ" sz="5500" dirty="0">
                <a:latin typeface="EC Square Sans Pro" panose="020B0506040000020004" pitchFamily="34" charset="0"/>
              </a:rPr>
              <a:t>Spotřeba </a:t>
            </a:r>
            <a:r>
              <a:rPr lang="cs-CZ" sz="5500" dirty="0" err="1">
                <a:latin typeface="EC Square Sans Pro" panose="020B0506040000020004" pitchFamily="34" charset="0"/>
              </a:rPr>
              <a:t>cefalosporingů</a:t>
            </a:r>
            <a:r>
              <a:rPr lang="cs-CZ" sz="5500" dirty="0">
                <a:latin typeface="EC Square Sans Pro" panose="020B0506040000020004" pitchFamily="34" charset="0"/>
              </a:rPr>
              <a:t> </a:t>
            </a:r>
            <a:r>
              <a:rPr lang="cs-CZ" sz="5500" b="1" dirty="0">
                <a:latin typeface="EC Square Sans Pro" panose="020B0506040000020004" pitchFamily="34" charset="0"/>
              </a:rPr>
              <a:t>3.</a:t>
            </a:r>
            <a:r>
              <a:rPr lang="cs-CZ" sz="5500" dirty="0">
                <a:latin typeface="EC Square Sans Pro" panose="020B0506040000020004" pitchFamily="34" charset="0"/>
              </a:rPr>
              <a:t> a </a:t>
            </a:r>
            <a:r>
              <a:rPr lang="cs-CZ" sz="5500" b="1" dirty="0">
                <a:latin typeface="EC Square Sans Pro" panose="020B0506040000020004" pitchFamily="34" charset="0"/>
              </a:rPr>
              <a:t>4. generace, </a:t>
            </a:r>
            <a:r>
              <a:rPr lang="cs-CZ" sz="5500" b="1" dirty="0" err="1">
                <a:latin typeface="EC Square Sans Pro" panose="020B0506040000020004" pitchFamily="34" charset="0"/>
              </a:rPr>
              <a:t>fluorochinolonů</a:t>
            </a:r>
            <a:r>
              <a:rPr lang="cs-CZ" sz="5500" b="1" dirty="0">
                <a:latin typeface="EC Square Sans Pro" panose="020B0506040000020004" pitchFamily="34" charset="0"/>
              </a:rPr>
              <a:t>, ostatních </a:t>
            </a:r>
            <a:r>
              <a:rPr lang="cs-CZ" sz="5500" b="1" dirty="0" err="1">
                <a:latin typeface="EC Square Sans Pro" panose="020B0506040000020004" pitchFamily="34" charset="0"/>
              </a:rPr>
              <a:t>chinolonů</a:t>
            </a:r>
            <a:r>
              <a:rPr lang="cs-CZ" sz="5500" b="1" dirty="0">
                <a:latin typeface="EC Square Sans Pro" panose="020B0506040000020004" pitchFamily="34" charset="0"/>
              </a:rPr>
              <a:t> a </a:t>
            </a:r>
            <a:r>
              <a:rPr lang="cs-CZ" sz="5500" b="1" dirty="0" err="1">
                <a:latin typeface="EC Square Sans Pro" panose="020B0506040000020004" pitchFamily="34" charset="0"/>
              </a:rPr>
              <a:t>polymixinů</a:t>
            </a:r>
            <a:r>
              <a:rPr lang="cs-CZ" sz="5500" b="1" dirty="0">
                <a:latin typeface="EC Square Sans Pro" panose="020B0506040000020004" pitchFamily="34" charset="0"/>
              </a:rPr>
              <a:t> (mg/PCU), potravinová zvířata, v roce 2022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F693E5B-7E52-4138-AC38-F6874815D651}"/>
              </a:ext>
            </a:extLst>
          </p:cNvPr>
          <p:cNvSpPr/>
          <p:nvPr/>
        </p:nvSpPr>
        <p:spPr>
          <a:xfrm rot="5400000" flipV="1">
            <a:off x="1525587" y="3738564"/>
            <a:ext cx="4264026" cy="3047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D0A8C6-3F02-4D4C-8F74-8B0E8F83A8B8}"/>
              </a:ext>
            </a:extLst>
          </p:cNvPr>
          <p:cNvSpPr txBox="1"/>
          <p:nvPr/>
        </p:nvSpPr>
        <p:spPr>
          <a:xfrm>
            <a:off x="990600" y="6483350"/>
            <a:ext cx="335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i="1">
                <a:solidFill>
                  <a:srgbClr val="003399"/>
                </a:solidFill>
              </a:rPr>
              <a:t>Zdroj:</a:t>
            </a:r>
            <a:r>
              <a:rPr lang="cs-CZ" sz="1050">
                <a:solidFill>
                  <a:srgbClr val="003399"/>
                </a:solidFill>
              </a:rPr>
              <a:t> 13. zpráva ESVAC</a:t>
            </a:r>
          </a:p>
        </p:txBody>
      </p:sp>
    </p:spTree>
    <p:extLst>
      <p:ext uri="{BB962C8B-B14F-4D97-AF65-F5344CB8AC3E}">
        <p14:creationId xmlns:p14="http://schemas.microsoft.com/office/powerpoint/2010/main" val="546464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A96CB5A-A606-4194-92D9-987501FB92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89154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>
                <a:latin typeface="EC Square Sans Pro" panose="020B0506040000020004" pitchFamily="34" charset="0"/>
              </a:rPr>
              <a:t>Spotřeba </a:t>
            </a:r>
            <a:r>
              <a:rPr lang="cs-CZ" b="1">
                <a:latin typeface="EC Square Sans Pro" panose="020B0506040000020004" pitchFamily="34" charset="0"/>
              </a:rPr>
              <a:t>fluorochinolonů</a:t>
            </a:r>
            <a:r>
              <a:rPr lang="cs-CZ">
                <a:latin typeface="EC Square Sans Pro" panose="020B0506040000020004" pitchFamily="34" charset="0"/>
              </a:rPr>
              <a:t> a </a:t>
            </a:r>
            <a:r>
              <a:rPr lang="cs-CZ" b="1">
                <a:latin typeface="EC Square Sans Pro" panose="020B0506040000020004" pitchFamily="34" charset="0"/>
              </a:rPr>
              <a:t>jiných chinolonů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316ACE-EC5B-4CE9-BAD1-431DC1092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r="147"/>
          <a:stretch/>
        </p:blipFill>
        <p:spPr>
          <a:xfrm>
            <a:off x="609600" y="996951"/>
            <a:ext cx="11000740" cy="54101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AE8EB29-73D3-4961-9C45-AC751516A175}"/>
              </a:ext>
            </a:extLst>
          </p:cNvPr>
          <p:cNvSpPr txBox="1"/>
          <p:nvPr/>
        </p:nvSpPr>
        <p:spPr>
          <a:xfrm>
            <a:off x="17228" y="6559550"/>
            <a:ext cx="92202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900">
                <a:solidFill>
                  <a:srgbClr val="003399"/>
                </a:solidFill>
                <a:effectLst/>
                <a:latin typeface="EC Square Sans Pro" panose="020B05060400000200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Zdroj: JIACRA III – Spotřeba antimikrobiálních látek a rezistence u lidských a zvířecích bakterií</a:t>
            </a:r>
          </a:p>
        </p:txBody>
      </p:sp>
    </p:spTree>
    <p:extLst>
      <p:ext uri="{BB962C8B-B14F-4D97-AF65-F5344CB8AC3E}">
        <p14:creationId xmlns:p14="http://schemas.microsoft.com/office/powerpoint/2010/main" val="250556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11CE633-EB29-E927-F456-A78DDF0F09C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08700" y="1411288"/>
            <a:ext cx="6083300" cy="2024062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cs-CZ" sz="32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Obecný úvod k dopadu AMR. Zaměřte se na čísla AMU a AMR v jednotlivých zemích </a:t>
            </a:r>
          </a:p>
          <a:p>
            <a:pPr algn="l"/>
            <a:endParaRPr lang="es-ES" sz="3600" b="1" dirty="0">
              <a:solidFill>
                <a:srgbClr val="003399"/>
              </a:solidFill>
              <a:effectLst/>
              <a:latin typeface="EC Square Sans Pro" panose="020B0506040000020004" pitchFamily="34" charset="0"/>
            </a:endParaRPr>
          </a:p>
          <a:p>
            <a:endParaRPr lang="es-ES" dirty="0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4E95D31D-F549-96D7-F89F-6B0EAF0A6468}"/>
              </a:ext>
            </a:extLst>
          </p:cNvPr>
          <p:cNvSpPr txBox="1">
            <a:spLocks/>
          </p:cNvSpPr>
          <p:nvPr/>
        </p:nvSpPr>
        <p:spPr>
          <a:xfrm>
            <a:off x="6137407" y="5549009"/>
            <a:ext cx="4495800" cy="323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>
                <a:latin typeface="EC Square Sans Pro" panose="020B0506040000020004" pitchFamily="34" charset="0"/>
              </a:rPr>
              <a:t>Česká republika, 21. a 22. listopadu 2024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03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F1D7E46-E490-491E-997D-6B0E085B3913}"/>
              </a:ext>
            </a:extLst>
          </p:cNvPr>
          <p:cNvSpPr txBox="1"/>
          <p:nvPr/>
        </p:nvSpPr>
        <p:spPr>
          <a:xfrm>
            <a:off x="6705600" y="1225550"/>
            <a:ext cx="54864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200" i="1" dirty="0">
                <a:latin typeface="EC Square Sans Pro" panose="020B0506040000020004" pitchFamily="34" charset="0"/>
              </a:rPr>
              <a:t>Příklad 1 </a:t>
            </a:r>
          </a:p>
          <a:p>
            <a:r>
              <a:rPr lang="cs-CZ" sz="2200" dirty="0">
                <a:latin typeface="EC Square Sans Pro" panose="020B0506040000020004" pitchFamily="34" charset="0"/>
              </a:rPr>
              <a:t>Trendy </a:t>
            </a:r>
            <a:r>
              <a:rPr lang="cs-CZ" sz="2200" b="1" dirty="0">
                <a:latin typeface="EC Square Sans Pro" panose="020B0506040000020004" pitchFamily="34" charset="0"/>
              </a:rPr>
              <a:t>rezistence</a:t>
            </a:r>
            <a:r>
              <a:rPr lang="cs-CZ" sz="2200" dirty="0">
                <a:latin typeface="EC Square Sans Pro" panose="020B0506040000020004" pitchFamily="34" charset="0"/>
              </a:rPr>
              <a:t> vůči vybraným </a:t>
            </a:r>
            <a:r>
              <a:rPr lang="cs-CZ" sz="2200" b="1" dirty="0">
                <a:latin typeface="EC Square Sans Pro" panose="020B0506040000020004" pitchFamily="34" charset="0"/>
              </a:rPr>
              <a:t>antimikrobiálním látkám </a:t>
            </a:r>
            <a:r>
              <a:rPr lang="cs-CZ" sz="2200" dirty="0">
                <a:latin typeface="EC Square Sans Pro" panose="020B0506040000020004" pitchFamily="34" charset="0"/>
              </a:rPr>
              <a:t>u indikátorových </a:t>
            </a:r>
            <a:r>
              <a:rPr lang="cs-CZ" sz="2200" b="1" i="1" dirty="0">
                <a:latin typeface="EC Square Sans Pro" panose="020B0506040000020004" pitchFamily="34" charset="0"/>
              </a:rPr>
              <a:t>E. coli </a:t>
            </a:r>
            <a:r>
              <a:rPr lang="cs-CZ" sz="2200" dirty="0">
                <a:latin typeface="EC Square Sans Pro" panose="020B0506040000020004" pitchFamily="34" charset="0"/>
              </a:rPr>
              <a:t>u </a:t>
            </a:r>
            <a:r>
              <a:rPr lang="cs-CZ" sz="2200" b="1" dirty="0">
                <a:latin typeface="EC Square Sans Pro" panose="020B0506040000020004" pitchFamily="34" charset="0"/>
              </a:rPr>
              <a:t>prasat</a:t>
            </a:r>
            <a:r>
              <a:rPr lang="cs-CZ" sz="2200" dirty="0">
                <a:latin typeface="EC Square Sans Pro" panose="020B0506040000020004" pitchFamily="34" charset="0"/>
              </a:rPr>
              <a:t>, 2009–2021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D9129BE-E756-4321-93ED-2C020193A7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r="1136"/>
          <a:stretch/>
        </p:blipFill>
        <p:spPr>
          <a:xfrm>
            <a:off x="447436" y="75901"/>
            <a:ext cx="4953000" cy="287745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6882E40-365D-4376-B28F-4F2BCF9AFB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r="538"/>
          <a:stretch/>
        </p:blipFill>
        <p:spPr>
          <a:xfrm>
            <a:off x="457200" y="2933174"/>
            <a:ext cx="5183683" cy="3887762"/>
          </a:xfrm>
          <a:prstGeom prst="rect">
            <a:avLst/>
          </a:prstGeom>
        </p:spPr>
      </p:pic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8017EBE3-34DE-4162-9126-D8A604F56D6C}"/>
              </a:ext>
            </a:extLst>
          </p:cNvPr>
          <p:cNvSpPr/>
          <p:nvPr/>
        </p:nvSpPr>
        <p:spPr>
          <a:xfrm>
            <a:off x="5793283" y="6349172"/>
            <a:ext cx="836117" cy="381000"/>
          </a:xfrm>
          <a:prstGeom prst="rightArrow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FB6C07D-7E22-4458-859A-9C9B83464ADD}"/>
              </a:ext>
            </a:extLst>
          </p:cNvPr>
          <p:cNvSpPr/>
          <p:nvPr/>
        </p:nvSpPr>
        <p:spPr>
          <a:xfrm>
            <a:off x="6803360" y="3758372"/>
            <a:ext cx="836116" cy="806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89964A2-2769-4B75-A955-93ABB5737C66}"/>
              </a:ext>
            </a:extLst>
          </p:cNvPr>
          <p:cNvSpPr/>
          <p:nvPr/>
        </p:nvSpPr>
        <p:spPr>
          <a:xfrm>
            <a:off x="6803360" y="4520372"/>
            <a:ext cx="836116" cy="806976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0BFF1A5-9713-43EA-9A0C-9B4A59CC232D}"/>
              </a:ext>
            </a:extLst>
          </p:cNvPr>
          <p:cNvSpPr/>
          <p:nvPr/>
        </p:nvSpPr>
        <p:spPr>
          <a:xfrm>
            <a:off x="6803360" y="5313596"/>
            <a:ext cx="836116" cy="806976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B543019-BBCD-4B65-95D9-EBC59BEDDC62}"/>
              </a:ext>
            </a:extLst>
          </p:cNvPr>
          <p:cNvSpPr/>
          <p:nvPr/>
        </p:nvSpPr>
        <p:spPr>
          <a:xfrm>
            <a:off x="6803360" y="6081946"/>
            <a:ext cx="836116" cy="806976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53205C0D-5519-4140-BF17-86956B703A98}"/>
              </a:ext>
            </a:extLst>
          </p:cNvPr>
          <p:cNvCxnSpPr/>
          <p:nvPr/>
        </p:nvCxnSpPr>
        <p:spPr>
          <a:xfrm>
            <a:off x="7069018" y="6282497"/>
            <a:ext cx="3048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FC6A06C5-954C-4B11-B8E4-1879F3224AEE}"/>
              </a:ext>
            </a:extLst>
          </p:cNvPr>
          <p:cNvCxnSpPr>
            <a:cxnSpLocks/>
          </p:cNvCxnSpPr>
          <p:nvPr/>
        </p:nvCxnSpPr>
        <p:spPr>
          <a:xfrm>
            <a:off x="7013054" y="4786572"/>
            <a:ext cx="434172" cy="266043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1057F1BB-DFDF-4FE5-84D4-880E28C6582B}"/>
              </a:ext>
            </a:extLst>
          </p:cNvPr>
          <p:cNvCxnSpPr/>
          <p:nvPr/>
        </p:nvCxnSpPr>
        <p:spPr>
          <a:xfrm>
            <a:off x="7103183" y="3897283"/>
            <a:ext cx="304800" cy="381000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4556AB43-11D6-44A5-8CCC-8AF4AF0F75BD}"/>
              </a:ext>
            </a:extLst>
          </p:cNvPr>
          <p:cNvCxnSpPr>
            <a:cxnSpLocks/>
          </p:cNvCxnSpPr>
          <p:nvPr/>
        </p:nvCxnSpPr>
        <p:spPr>
          <a:xfrm>
            <a:off x="6987436" y="5721350"/>
            <a:ext cx="480164" cy="0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3EDC7F7-5CA2-407A-86E7-DB8A88FB7ADB}"/>
              </a:ext>
            </a:extLst>
          </p:cNvPr>
          <p:cNvSpPr txBox="1"/>
          <p:nvPr/>
        </p:nvSpPr>
        <p:spPr>
          <a:xfrm>
            <a:off x="7687340" y="2754789"/>
            <a:ext cx="419986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>
                <a:latin typeface="EC Square Sans Pro" panose="020B0506040000020004" pitchFamily="34" charset="0"/>
              </a:rPr>
              <a:t>Rezistence vůči:</a:t>
            </a:r>
          </a:p>
          <a:p>
            <a:endParaRPr lang="en-GB" sz="3200" dirty="0">
              <a:latin typeface="EC Square Sans Pro" panose="020B0506040000020004" pitchFamily="34" charset="0"/>
            </a:endParaRPr>
          </a:p>
          <a:p>
            <a:r>
              <a:rPr lang="cs-CZ" sz="3200" dirty="0">
                <a:latin typeface="EC Square Sans Pro" panose="020B0506040000020004" pitchFamily="34" charset="0"/>
              </a:rPr>
              <a:t>ampicilinu (AMP)</a:t>
            </a:r>
          </a:p>
          <a:p>
            <a:endParaRPr lang="en-GB" sz="2400" dirty="0">
              <a:latin typeface="EC Square Sans Pro" panose="020B0506040000020004" pitchFamily="34" charset="0"/>
            </a:endParaRPr>
          </a:p>
          <a:p>
            <a:r>
              <a:rPr lang="cs-CZ" sz="3200" dirty="0" err="1">
                <a:latin typeface="EC Square Sans Pro" panose="020B0506040000020004" pitchFamily="34" charset="0"/>
              </a:rPr>
              <a:t>cefotaximu</a:t>
            </a:r>
            <a:r>
              <a:rPr lang="cs-CZ" sz="3200" dirty="0">
                <a:latin typeface="EC Square Sans Pro" panose="020B0506040000020004" pitchFamily="34" charset="0"/>
              </a:rPr>
              <a:t> (CTX)</a:t>
            </a:r>
          </a:p>
          <a:p>
            <a:endParaRPr lang="en-GB" dirty="0">
              <a:latin typeface="EC Square Sans Pro" panose="020B0506040000020004" pitchFamily="34" charset="0"/>
            </a:endParaRPr>
          </a:p>
          <a:p>
            <a:r>
              <a:rPr lang="cs-CZ" sz="3200" dirty="0" err="1">
                <a:latin typeface="EC Square Sans Pro" panose="020B0506040000020004" pitchFamily="34" charset="0"/>
              </a:rPr>
              <a:t>ciprofloxacinu</a:t>
            </a:r>
            <a:r>
              <a:rPr lang="cs-CZ" sz="3200" dirty="0">
                <a:latin typeface="EC Square Sans Pro" panose="020B0506040000020004" pitchFamily="34" charset="0"/>
              </a:rPr>
              <a:t> (CIP)</a:t>
            </a:r>
          </a:p>
          <a:p>
            <a:endParaRPr lang="en-GB" sz="2800" dirty="0">
              <a:latin typeface="EC Square Sans Pro" panose="020B0506040000020004" pitchFamily="34" charset="0"/>
            </a:endParaRPr>
          </a:p>
          <a:p>
            <a:r>
              <a:rPr lang="cs-CZ" sz="3200" dirty="0">
                <a:latin typeface="EC Square Sans Pro" panose="020B0506040000020004" pitchFamily="34" charset="0"/>
              </a:rPr>
              <a:t>tetracyklinu (TET)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DCB2D1E1-4A0B-4550-8390-93E46C707E93}"/>
              </a:ext>
            </a:extLst>
          </p:cNvPr>
          <p:cNvSpPr/>
          <p:nvPr/>
        </p:nvSpPr>
        <p:spPr>
          <a:xfrm>
            <a:off x="4343400" y="5838299"/>
            <a:ext cx="1345347" cy="10324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ACFE1DB-F97D-41CC-A5E0-4B7C1D478ED7}"/>
              </a:ext>
            </a:extLst>
          </p:cNvPr>
          <p:cNvSpPr/>
          <p:nvPr/>
        </p:nvSpPr>
        <p:spPr>
          <a:xfrm>
            <a:off x="1752600" y="998428"/>
            <a:ext cx="1345347" cy="10324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Marcador de texto 1">
            <a:extLst>
              <a:ext uri="{FF2B5EF4-FFF2-40B4-BE49-F238E27FC236}">
                <a16:creationId xmlns:a16="http://schemas.microsoft.com/office/drawing/2014/main" id="{2C162787-737E-4910-BB3F-5D2442DB82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3941" y="615950"/>
            <a:ext cx="3440659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>
                <a:latin typeface="EC Square Sans Pro" panose="020B0506040000020004" pitchFamily="34" charset="0"/>
                <a:cs typeface="+mn-cs"/>
              </a:rPr>
              <a:t>Úspěchy</a:t>
            </a:r>
          </a:p>
        </p:txBody>
      </p:sp>
      <p:pic>
        <p:nvPicPr>
          <p:cNvPr id="39" name="Picture 2" descr="Silhouette of a pig Royalty Free Vector Image - VectorStock">
            <a:extLst>
              <a:ext uri="{FF2B5EF4-FFF2-40B4-BE49-F238E27FC236}">
                <a16:creationId xmlns:a16="http://schemas.microsoft.com/office/drawing/2014/main" id="{EBF0B977-D2E8-488C-A7E6-CD93C1D14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" t="18131" r="2411" b="24735"/>
          <a:stretch/>
        </p:blipFill>
        <p:spPr bwMode="auto">
          <a:xfrm flipH="1">
            <a:off x="5974908" y="2368550"/>
            <a:ext cx="578291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244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AB4B412-712F-449D-BC76-68811EC6DA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" b="610"/>
          <a:stretch/>
        </p:blipFill>
        <p:spPr>
          <a:xfrm>
            <a:off x="603251" y="-59010"/>
            <a:ext cx="4578349" cy="290334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0825DA7-AD28-42AD-9061-E4E089157D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65"/>
          <a:stretch/>
        </p:blipFill>
        <p:spPr>
          <a:xfrm>
            <a:off x="635000" y="2903343"/>
            <a:ext cx="4546600" cy="382579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87E8B90-0636-4775-A4B6-54F8D0D1394F}"/>
              </a:ext>
            </a:extLst>
          </p:cNvPr>
          <p:cNvSpPr/>
          <p:nvPr/>
        </p:nvSpPr>
        <p:spPr>
          <a:xfrm>
            <a:off x="4114800" y="5797550"/>
            <a:ext cx="1371600" cy="9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D45A128-5E65-418F-930D-D2507A9F25E5}"/>
              </a:ext>
            </a:extLst>
          </p:cNvPr>
          <p:cNvSpPr/>
          <p:nvPr/>
        </p:nvSpPr>
        <p:spPr>
          <a:xfrm>
            <a:off x="2971800" y="5755749"/>
            <a:ext cx="1345347" cy="10324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47A1701-2789-4212-AA97-C4DE1A2FD870}"/>
              </a:ext>
            </a:extLst>
          </p:cNvPr>
          <p:cNvSpPr txBox="1"/>
          <p:nvPr/>
        </p:nvSpPr>
        <p:spPr>
          <a:xfrm>
            <a:off x="6705600" y="1256090"/>
            <a:ext cx="51816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i="1">
                <a:latin typeface="EC Square Sans Pro" panose="020B0506040000020004" pitchFamily="34" charset="0"/>
              </a:rPr>
              <a:t>Příklad 2</a:t>
            </a:r>
            <a:r>
              <a:rPr lang="cs-CZ" sz="2400">
                <a:latin typeface="EC Square Sans Pro" panose="020B0506040000020004" pitchFamily="34" charset="0"/>
              </a:rPr>
              <a:t> </a:t>
            </a:r>
          </a:p>
          <a:p>
            <a:r>
              <a:rPr lang="cs-CZ" sz="2400">
                <a:latin typeface="EC Square Sans Pro" panose="020B0506040000020004" pitchFamily="34" charset="0"/>
              </a:rPr>
              <a:t>Trendy </a:t>
            </a:r>
            <a:r>
              <a:rPr lang="cs-CZ" sz="2400" b="1">
                <a:latin typeface="EC Square Sans Pro" panose="020B0506040000020004" pitchFamily="34" charset="0"/>
              </a:rPr>
              <a:t>rezistence </a:t>
            </a:r>
            <a:r>
              <a:rPr lang="cs-CZ" sz="2400">
                <a:latin typeface="EC Square Sans Pro" panose="020B0506040000020004" pitchFamily="34" charset="0"/>
              </a:rPr>
              <a:t>vůči vybraným </a:t>
            </a:r>
            <a:r>
              <a:rPr lang="cs-CZ" sz="2400" b="1">
                <a:latin typeface="EC Square Sans Pro" panose="020B0506040000020004" pitchFamily="34" charset="0"/>
              </a:rPr>
              <a:t>antimikrobiálním látkám</a:t>
            </a:r>
            <a:r>
              <a:rPr lang="cs-CZ" sz="2400">
                <a:latin typeface="EC Square Sans Pro" panose="020B0506040000020004" pitchFamily="34" charset="0"/>
              </a:rPr>
              <a:t> u indikátorových </a:t>
            </a:r>
            <a:r>
              <a:rPr lang="cs-CZ" sz="2400" b="1" i="1">
                <a:latin typeface="EC Square Sans Pro" panose="020B0506040000020004" pitchFamily="34" charset="0"/>
              </a:rPr>
              <a:t>E. coli </a:t>
            </a:r>
            <a:r>
              <a:rPr lang="cs-CZ" sz="2400" b="1">
                <a:latin typeface="EC Square Sans Pro" panose="020B0506040000020004" pitchFamily="34" charset="0"/>
              </a:rPr>
              <a:t>u brojlerů</a:t>
            </a:r>
            <a:r>
              <a:rPr lang="cs-CZ" sz="2400">
                <a:latin typeface="EC Square Sans Pro" panose="020B0506040000020004" pitchFamily="34" charset="0"/>
              </a:rPr>
              <a:t>, 2009–2021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DC06A3C1-7751-4FDF-AABF-B232759E36CD}"/>
              </a:ext>
            </a:extLst>
          </p:cNvPr>
          <p:cNvSpPr/>
          <p:nvPr/>
        </p:nvSpPr>
        <p:spPr>
          <a:xfrm>
            <a:off x="4788941" y="6126820"/>
            <a:ext cx="836117" cy="381000"/>
          </a:xfrm>
          <a:prstGeom prst="rightArrow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E2FBD77-7D5E-4A23-A218-63328DC08C75}"/>
              </a:ext>
            </a:extLst>
          </p:cNvPr>
          <p:cNvSpPr/>
          <p:nvPr/>
        </p:nvSpPr>
        <p:spPr>
          <a:xfrm>
            <a:off x="6803360" y="3740150"/>
            <a:ext cx="836116" cy="806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C123E22-4D64-430F-A482-9C24E3741219}"/>
              </a:ext>
            </a:extLst>
          </p:cNvPr>
          <p:cNvSpPr/>
          <p:nvPr/>
        </p:nvSpPr>
        <p:spPr>
          <a:xfrm>
            <a:off x="6803360" y="4502150"/>
            <a:ext cx="836116" cy="806976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8F299C5-2809-4B40-A0C8-524CB94E8227}"/>
              </a:ext>
            </a:extLst>
          </p:cNvPr>
          <p:cNvSpPr/>
          <p:nvPr/>
        </p:nvSpPr>
        <p:spPr>
          <a:xfrm>
            <a:off x="6803360" y="5295374"/>
            <a:ext cx="836116" cy="806976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76FD2DC-3CBF-4B07-99C2-A30BBEE4494A}"/>
              </a:ext>
            </a:extLst>
          </p:cNvPr>
          <p:cNvSpPr/>
          <p:nvPr/>
        </p:nvSpPr>
        <p:spPr>
          <a:xfrm>
            <a:off x="6803360" y="6063724"/>
            <a:ext cx="836116" cy="806976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6D7C9DC3-72B3-44A6-82B1-A5EFA5F9FB11}"/>
              </a:ext>
            </a:extLst>
          </p:cNvPr>
          <p:cNvCxnSpPr/>
          <p:nvPr/>
        </p:nvCxnSpPr>
        <p:spPr>
          <a:xfrm>
            <a:off x="7069018" y="6264275"/>
            <a:ext cx="3048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97D5DA4F-F1EA-44CE-AFAF-A2E101931F52}"/>
              </a:ext>
            </a:extLst>
          </p:cNvPr>
          <p:cNvCxnSpPr/>
          <p:nvPr/>
        </p:nvCxnSpPr>
        <p:spPr>
          <a:xfrm>
            <a:off x="7076836" y="4717787"/>
            <a:ext cx="304800" cy="381000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39C5B4B0-39CD-4052-BD71-E4F55FFB73F0}"/>
              </a:ext>
            </a:extLst>
          </p:cNvPr>
          <p:cNvCxnSpPr/>
          <p:nvPr/>
        </p:nvCxnSpPr>
        <p:spPr>
          <a:xfrm>
            <a:off x="7103183" y="3879061"/>
            <a:ext cx="304800" cy="381000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67A030-21BF-4F9A-97FB-18DBAEA7E9B1}"/>
              </a:ext>
            </a:extLst>
          </p:cNvPr>
          <p:cNvSpPr txBox="1"/>
          <p:nvPr/>
        </p:nvSpPr>
        <p:spPr>
          <a:xfrm>
            <a:off x="7687340" y="3156387"/>
            <a:ext cx="404746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>
                <a:latin typeface="EC Square Sans Pro" panose="020B0506040000020004" pitchFamily="34" charset="0"/>
              </a:rPr>
              <a:t>Rezistence vůči:</a:t>
            </a:r>
          </a:p>
          <a:p>
            <a:r>
              <a:rPr lang="cs-CZ" sz="3200">
                <a:latin typeface="EC Square Sans Pro" panose="020B0506040000020004" pitchFamily="34" charset="0"/>
              </a:rPr>
              <a:t>ampicilinu (AMP)</a:t>
            </a:r>
          </a:p>
          <a:p>
            <a:endParaRPr lang="en-GB" sz="2400" dirty="0">
              <a:latin typeface="EC Square Sans Pro" panose="020B0506040000020004" pitchFamily="34" charset="0"/>
            </a:endParaRPr>
          </a:p>
          <a:p>
            <a:r>
              <a:rPr lang="cs-CZ" sz="3200">
                <a:latin typeface="EC Square Sans Pro" panose="020B0506040000020004" pitchFamily="34" charset="0"/>
              </a:rPr>
              <a:t>cefotaximu (CTX)</a:t>
            </a:r>
          </a:p>
          <a:p>
            <a:endParaRPr lang="en-GB" dirty="0">
              <a:latin typeface="EC Square Sans Pro" panose="020B0506040000020004" pitchFamily="34" charset="0"/>
            </a:endParaRPr>
          </a:p>
          <a:p>
            <a:r>
              <a:rPr lang="cs-CZ" sz="3200">
                <a:latin typeface="EC Square Sans Pro" panose="020B0506040000020004" pitchFamily="34" charset="0"/>
              </a:rPr>
              <a:t>ciprofloxacinu (CIP)</a:t>
            </a:r>
          </a:p>
          <a:p>
            <a:endParaRPr lang="en-GB" sz="2800" dirty="0">
              <a:latin typeface="EC Square Sans Pro" panose="020B0506040000020004" pitchFamily="34" charset="0"/>
            </a:endParaRPr>
          </a:p>
          <a:p>
            <a:r>
              <a:rPr lang="cs-CZ" sz="3200">
                <a:latin typeface="EC Square Sans Pro" panose="020B0506040000020004" pitchFamily="34" charset="0"/>
              </a:rPr>
              <a:t>tetracyklinu (TET)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29579818-B6C6-4601-BFC5-717813140962}"/>
              </a:ext>
            </a:extLst>
          </p:cNvPr>
          <p:cNvCxnSpPr/>
          <p:nvPr/>
        </p:nvCxnSpPr>
        <p:spPr>
          <a:xfrm>
            <a:off x="7086600" y="5492750"/>
            <a:ext cx="304800" cy="381000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3" name="Modelo 3D 22" descr="Trofeo">
                <a:extLst>
                  <a:ext uri="{FF2B5EF4-FFF2-40B4-BE49-F238E27FC236}">
                    <a16:creationId xmlns:a16="http://schemas.microsoft.com/office/drawing/2014/main" id="{4461AB61-83CC-49C0-AA43-1D36F0CAC5C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578528" y="4178373"/>
              <a:ext cx="1562012" cy="1314375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1562012" cy="1314375"/>
                    </a:xfrm>
                    <a:prstGeom prst="rect">
                      <a:avLst/>
                    </a:prstGeom>
                  </am3d:spPr>
                  <am3d:camera>
                    <am3d:pos x="0" y="0" z="6620465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5605533" d="1000000"/>
                    <am3d:preTrans dx="0" dy="-14889060" dz="-6"/>
                    <am3d:scale>
                      <am3d:sx n="1000000" d="1000000"/>
                      <am3d:sy n="1000000" d="1000000"/>
                      <am3d:sz n="1000000" d="1000000"/>
                    </am3d:scale>
                    <am3d:rot ax="1528524" ay="-1755866" az="-786652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201918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3" name="Modelo 3D 22" descr="Trofeo">
                <a:extLst>
                  <a:ext uri="{FF2B5EF4-FFF2-40B4-BE49-F238E27FC236}">
                    <a16:creationId xmlns:a16="http://schemas.microsoft.com/office/drawing/2014/main" id="{4461AB61-83CC-49C0-AA43-1D36F0CAC5C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78528" y="4178373"/>
                <a:ext cx="1562012" cy="1314375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Marcador de texto 1">
            <a:extLst>
              <a:ext uri="{FF2B5EF4-FFF2-40B4-BE49-F238E27FC236}">
                <a16:creationId xmlns:a16="http://schemas.microsoft.com/office/drawing/2014/main" id="{6A2DD187-12BE-40DF-81C2-5807CC2D34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3941" y="615950"/>
            <a:ext cx="3440659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>
                <a:latin typeface="EC Square Sans Pro" panose="020B0506040000020004" pitchFamily="34" charset="0"/>
                <a:cs typeface="+mn-cs"/>
              </a:rPr>
              <a:t>Úspěchy</a:t>
            </a:r>
          </a:p>
        </p:txBody>
      </p:sp>
      <p:pic>
        <p:nvPicPr>
          <p:cNvPr id="26" name="Picture 6" descr="Chicken Icon Vector Art, Icons, and Graphics for Free Download">
            <a:extLst>
              <a:ext uri="{FF2B5EF4-FFF2-40B4-BE49-F238E27FC236}">
                <a16:creationId xmlns:a16="http://schemas.microsoft.com/office/drawing/2014/main" id="{02ED8444-E89A-49A1-A18E-E9BACB0DC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9" t="19410" r="24531" b="22786"/>
          <a:stretch/>
        </p:blipFill>
        <p:spPr bwMode="auto">
          <a:xfrm>
            <a:off x="6146866" y="2292350"/>
            <a:ext cx="368603" cy="41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21">
            <a:extLst>
              <a:ext uri="{FF2B5EF4-FFF2-40B4-BE49-F238E27FC236}">
                <a16:creationId xmlns:a16="http://schemas.microsoft.com/office/drawing/2014/main" id="{611BE222-C18A-4132-B90F-CA64B56986C3}"/>
              </a:ext>
            </a:extLst>
          </p:cNvPr>
          <p:cNvSpPr/>
          <p:nvPr/>
        </p:nvSpPr>
        <p:spPr>
          <a:xfrm>
            <a:off x="1828800" y="876460"/>
            <a:ext cx="1301749" cy="10324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844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34">
            <a:extLst>
              <a:ext uri="{FF2B5EF4-FFF2-40B4-BE49-F238E27FC236}">
                <a16:creationId xmlns:a16="http://schemas.microsoft.com/office/drawing/2014/main" id="{F14716CD-A60B-44E0-B79E-19772F5B96B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71875" y="2057400"/>
            <a:ext cx="3487738" cy="78105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Děkuji vám!</a:t>
            </a:r>
          </a:p>
        </p:txBody>
      </p:sp>
    </p:spTree>
    <p:extLst>
      <p:ext uri="{BB962C8B-B14F-4D97-AF65-F5344CB8AC3E}">
        <p14:creationId xmlns:p14="http://schemas.microsoft.com/office/powerpoint/2010/main" val="325306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6C65370-E0CC-42A0-A0F4-3B48429C8E31}"/>
              </a:ext>
            </a:extLst>
          </p:cNvPr>
          <p:cNvSpPr txBox="1"/>
          <p:nvPr/>
        </p:nvSpPr>
        <p:spPr>
          <a:xfrm>
            <a:off x="0" y="1149350"/>
            <a:ext cx="5486400" cy="830997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/>
          <a:p>
            <a:pPr algn="ctr"/>
            <a:r>
              <a:rPr lang="cs-CZ" sz="4800">
                <a:solidFill>
                  <a:schemeClr val="bg1"/>
                </a:solidFill>
                <a:latin typeface="EC Square Sans Pro" panose="020B0506040000020004" pitchFamily="34" charset="0"/>
              </a:rPr>
              <a:t>Globální hrozba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810695-4B18-4AB9-AAC3-92C349B6A2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2827000"/>
            <a:ext cx="4648200" cy="388161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5127275-2F9B-44C4-BB3A-46D089D33F07}"/>
              </a:ext>
            </a:extLst>
          </p:cNvPr>
          <p:cNvSpPr txBox="1"/>
          <p:nvPr/>
        </p:nvSpPr>
        <p:spPr>
          <a:xfrm>
            <a:off x="6705600" y="1149349"/>
            <a:ext cx="5486400" cy="830997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/>
          <a:p>
            <a:pPr algn="ctr"/>
            <a:r>
              <a:rPr lang="cs-CZ" sz="4800">
                <a:solidFill>
                  <a:schemeClr val="bg1"/>
                </a:solidFill>
                <a:latin typeface="EC Square Sans Pro" panose="020B0506040000020004" pitchFamily="34" charset="0"/>
              </a:rPr>
              <a:t>Ekonomický dopad</a:t>
            </a:r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1D42911C-E294-4D6A-BF59-85F8CBB21A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9462631" cy="476730"/>
          </a:xfrm>
        </p:spPr>
        <p:txBody>
          <a:bodyPr/>
          <a:lstStyle/>
          <a:p>
            <a:pPr marL="0" indent="0">
              <a:buNone/>
            </a:pPr>
            <a:r>
              <a:rPr lang="cs-CZ" sz="2800">
                <a:latin typeface="EC Square Sans Pro" panose="020B0506040000020004" pitchFamily="34" charset="0"/>
              </a:rPr>
              <a:t>Rezistence vůči antimikrobiálním látkám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11B092D-8A8C-41EC-A18A-7439F8EB7891}"/>
              </a:ext>
            </a:extLst>
          </p:cNvPr>
          <p:cNvSpPr txBox="1"/>
          <p:nvPr/>
        </p:nvSpPr>
        <p:spPr>
          <a:xfrm>
            <a:off x="6705600" y="2073692"/>
            <a:ext cx="4953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0" i="0" dirty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Odhadované náklady na AMR pro zdravotnické systémy v Evropě jsou:</a:t>
            </a:r>
          </a:p>
          <a:p>
            <a:pPr algn="ctr"/>
            <a:r>
              <a:rPr lang="cs-CZ" sz="4800" b="1" i="0" dirty="0">
                <a:solidFill>
                  <a:srgbClr val="003399"/>
                </a:solidFill>
                <a:effectLst/>
                <a:latin typeface="EC Square Sans Pro" panose="020B0506040000020004" pitchFamily="34" charset="0"/>
              </a:rPr>
              <a:t>1,1 miliardy </a:t>
            </a:r>
            <a:br>
              <a:rPr lang="es-ES" sz="4800" b="1" i="0" dirty="0">
                <a:solidFill>
                  <a:srgbClr val="003399"/>
                </a:solidFill>
                <a:effectLst/>
                <a:latin typeface="EC Square Sans Pro" panose="020B0506040000020004" pitchFamily="34" charset="0"/>
              </a:rPr>
            </a:br>
            <a:r>
              <a:rPr lang="cs-CZ" sz="4800" b="1" i="0" dirty="0">
                <a:solidFill>
                  <a:srgbClr val="003399"/>
                </a:solidFill>
                <a:effectLst/>
                <a:latin typeface="EC Square Sans Pro" panose="020B0506040000020004" pitchFamily="34" charset="0"/>
              </a:rPr>
              <a:t>EUR ročně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0" y="2018651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3F4A52"/>
                </a:solidFill>
                <a:latin typeface="EC Square Sans Pro" panose="020B0506040000020004" pitchFamily="34" charset="0"/>
              </a:rPr>
              <a:t>Odhadovaný počet úmrtí způsobených AMR v roce 2050 ve srovnání se současnými běžnými příčinami úmrtí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B716D8-9625-1DFF-BDE4-6B3414814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4121149"/>
            <a:ext cx="2136461" cy="2624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FA4421-ED24-D424-07D1-6E4AE6C01B9A}"/>
              </a:ext>
            </a:extLst>
          </p:cNvPr>
          <p:cNvSpPr txBox="1"/>
          <p:nvPr/>
        </p:nvSpPr>
        <p:spPr>
          <a:xfrm>
            <a:off x="9296400" y="4218281"/>
            <a:ext cx="259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/>
              <a:t>Nová zpráva 2023: </a:t>
            </a:r>
          </a:p>
          <a:p>
            <a:endParaRPr lang="en-US" sz="2800" b="1" dirty="0"/>
          </a:p>
          <a:p>
            <a:r>
              <a:rPr lang="cs-CZ" sz="4800" b="1">
                <a:solidFill>
                  <a:srgbClr val="003399"/>
                </a:solidFill>
                <a:latin typeface="EC Square Sans Pro" panose="020B0506040000020004" pitchFamily="34" charset="0"/>
              </a:rPr>
              <a:t>$$ ↑↑</a:t>
            </a:r>
          </a:p>
        </p:txBody>
      </p:sp>
    </p:spTree>
    <p:extLst>
      <p:ext uri="{BB962C8B-B14F-4D97-AF65-F5344CB8AC3E}">
        <p14:creationId xmlns:p14="http://schemas.microsoft.com/office/powerpoint/2010/main" val="382459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63E4619-3C8A-44F4-B178-A8DFC4BE6BB0}"/>
              </a:ext>
            </a:extLst>
          </p:cNvPr>
          <p:cNvSpPr txBox="1"/>
          <p:nvPr/>
        </p:nvSpPr>
        <p:spPr>
          <a:xfrm>
            <a:off x="323517" y="3954843"/>
            <a:ext cx="314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EC Square Sans Pro" panose="020B0506040000020004" pitchFamily="34" charset="0"/>
              </a:rPr>
              <a:t>Užívání, nadužívání a nesprávné používání </a:t>
            </a:r>
            <a:r>
              <a:rPr lang="cs-CZ" sz="2800" dirty="0">
                <a:solidFill>
                  <a:schemeClr val="tx1"/>
                </a:solidFill>
                <a:latin typeface="EC Square Sans Pro" panose="020B0506040000020004" pitchFamily="34" charset="0"/>
              </a:rPr>
              <a:t>antimikrobiálních látek</a:t>
            </a:r>
          </a:p>
          <a:p>
            <a:endParaRPr lang="en-GB" sz="2800" dirty="0">
              <a:latin typeface="EC Square Sans Pro" panose="020B05060400000200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6CCC8AE-EAB6-40DE-A44C-68C21EE7D592}"/>
              </a:ext>
            </a:extLst>
          </p:cNvPr>
          <p:cNvSpPr txBox="1"/>
          <p:nvPr/>
        </p:nvSpPr>
        <p:spPr>
          <a:xfrm>
            <a:off x="3870748" y="3943177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/>
                </a:solidFill>
                <a:latin typeface="EC Square Sans Pro" panose="020B0506040000020004" pitchFamily="34" charset="0"/>
              </a:rPr>
              <a:t>Mikroby </a:t>
            </a:r>
            <a:br>
              <a:rPr lang="cs-CZ" sz="2800" dirty="0">
                <a:solidFill>
                  <a:schemeClr val="tx1"/>
                </a:solidFill>
                <a:latin typeface="EC Square Sans Pro" panose="020B0506040000020004" pitchFamily="34" charset="0"/>
              </a:rPr>
            </a:br>
            <a:r>
              <a:rPr lang="cs-CZ" sz="2800" dirty="0">
                <a:latin typeface="EC Square Sans Pro" panose="020B0506040000020004" pitchFamily="34" charset="0"/>
              </a:rPr>
              <a:t>si vytvoří rezistenci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2DF08B-4A1A-433C-96E5-A20EAB01DB2F}"/>
              </a:ext>
            </a:extLst>
          </p:cNvPr>
          <p:cNvSpPr txBox="1"/>
          <p:nvPr/>
        </p:nvSpPr>
        <p:spPr>
          <a:xfrm>
            <a:off x="6379806" y="4054563"/>
            <a:ext cx="27641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EC Square Sans Pro" panose="020B0506040000020004" pitchFamily="34" charset="0"/>
              </a:rPr>
              <a:t>Účinnost </a:t>
            </a:r>
            <a:r>
              <a:rPr lang="cs-CZ" sz="2800" dirty="0">
                <a:solidFill>
                  <a:schemeClr val="tx1"/>
                </a:solidFill>
                <a:latin typeface="EC Square Sans Pro" panose="020B0506040000020004" pitchFamily="34" charset="0"/>
              </a:rPr>
              <a:t>antimikrobiálních</a:t>
            </a:r>
            <a:r>
              <a:rPr lang="cs-CZ" sz="2800" dirty="0">
                <a:latin typeface="EC Square Sans Pro" panose="020B0506040000020004" pitchFamily="34" charset="0"/>
              </a:rPr>
              <a:t> látek se snižuje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942170-675E-461E-9EBA-F361CB62810E}"/>
              </a:ext>
            </a:extLst>
          </p:cNvPr>
          <p:cNvSpPr txBox="1"/>
          <p:nvPr/>
        </p:nvSpPr>
        <p:spPr>
          <a:xfrm>
            <a:off x="9511714" y="3829268"/>
            <a:ext cx="20833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EC Square Sans Pro" panose="020B0506040000020004" pitchFamily="34" charset="0"/>
              </a:rPr>
              <a:t>Nemoci se snadněji šíří, </a:t>
            </a:r>
            <a:r>
              <a:rPr lang="cs-CZ" sz="2800" dirty="0" err="1">
                <a:latin typeface="EC Square Sans Pro" panose="020B0506040000020004" pitchFamily="34" charset="0"/>
              </a:rPr>
              <a:t>perzistují</a:t>
            </a:r>
            <a:r>
              <a:rPr lang="cs-CZ" sz="2800" dirty="0">
                <a:latin typeface="EC Square Sans Pro" panose="020B0506040000020004" pitchFamily="34" charset="0"/>
              </a:rPr>
              <a:t>, případně zabíjejí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93CDF22E-462C-4E62-8BBA-64B33A28F0F0}"/>
              </a:ext>
            </a:extLst>
          </p:cNvPr>
          <p:cNvCxnSpPr>
            <a:cxnSpLocks/>
          </p:cNvCxnSpPr>
          <p:nvPr/>
        </p:nvCxnSpPr>
        <p:spPr>
          <a:xfrm>
            <a:off x="3238207" y="4433423"/>
            <a:ext cx="472440" cy="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7D922B4D-F09E-450E-B507-F4B1A88243E6}"/>
              </a:ext>
            </a:extLst>
          </p:cNvPr>
          <p:cNvCxnSpPr>
            <a:cxnSpLocks/>
          </p:cNvCxnSpPr>
          <p:nvPr/>
        </p:nvCxnSpPr>
        <p:spPr>
          <a:xfrm>
            <a:off x="8877007" y="4433423"/>
            <a:ext cx="381000" cy="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427E7028-77BE-4AD0-BB26-5611353C9E8E}"/>
              </a:ext>
            </a:extLst>
          </p:cNvPr>
          <p:cNvCxnSpPr>
            <a:cxnSpLocks/>
          </p:cNvCxnSpPr>
          <p:nvPr/>
        </p:nvCxnSpPr>
        <p:spPr>
          <a:xfrm>
            <a:off x="5600407" y="4433423"/>
            <a:ext cx="381000" cy="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áfico 5" descr="Cápsula de Petri contorno">
            <a:extLst>
              <a:ext uri="{FF2B5EF4-FFF2-40B4-BE49-F238E27FC236}">
                <a16:creationId xmlns:a16="http://schemas.microsoft.com/office/drawing/2014/main" id="{E2EE7E28-C50B-457E-87A2-55D5D5941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9775" y="5684622"/>
            <a:ext cx="646328" cy="646328"/>
          </a:xfrm>
          <a:prstGeom prst="rect">
            <a:avLst/>
          </a:prstGeom>
        </p:spPr>
      </p:pic>
      <p:pic>
        <p:nvPicPr>
          <p:cNvPr id="11" name="Gráfico 10" descr="Cápsula de Petri con relleno sólido">
            <a:extLst>
              <a:ext uri="{FF2B5EF4-FFF2-40B4-BE49-F238E27FC236}">
                <a16:creationId xmlns:a16="http://schemas.microsoft.com/office/drawing/2014/main" id="{60303A49-96BB-4531-BBC2-86A1DE7AE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19961" y="3168576"/>
            <a:ext cx="738570" cy="738570"/>
          </a:xfrm>
          <a:prstGeom prst="rect">
            <a:avLst/>
          </a:prstGeom>
        </p:spPr>
      </p:pic>
      <p:pic>
        <p:nvPicPr>
          <p:cNvPr id="17" name="Gráfico 16" descr="Germen con relleno sólido">
            <a:extLst>
              <a:ext uri="{FF2B5EF4-FFF2-40B4-BE49-F238E27FC236}">
                <a16:creationId xmlns:a16="http://schemas.microsoft.com/office/drawing/2014/main" id="{62D33601-3982-4CE7-A367-FC52ECA7AEF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026346">
            <a:off x="10788977" y="5675946"/>
            <a:ext cx="564902" cy="564902"/>
          </a:xfrm>
          <a:prstGeom prst="rect">
            <a:avLst/>
          </a:prstGeom>
        </p:spPr>
      </p:pic>
      <p:pic>
        <p:nvPicPr>
          <p:cNvPr id="19" name="Gráfico 18" descr="Germen con relleno sólido">
            <a:extLst>
              <a:ext uri="{FF2B5EF4-FFF2-40B4-BE49-F238E27FC236}">
                <a16:creationId xmlns:a16="http://schemas.microsoft.com/office/drawing/2014/main" id="{A09D8FBC-4BE1-4CD3-A561-EEDE97F68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37479" y="5523230"/>
            <a:ext cx="807720" cy="807720"/>
          </a:xfrm>
          <a:prstGeom prst="rect">
            <a:avLst/>
          </a:prstGeom>
        </p:spPr>
      </p:pic>
      <p:pic>
        <p:nvPicPr>
          <p:cNvPr id="21" name="Gráfico 20" descr="Germen contorno">
            <a:extLst>
              <a:ext uri="{FF2B5EF4-FFF2-40B4-BE49-F238E27FC236}">
                <a16:creationId xmlns:a16="http://schemas.microsoft.com/office/drawing/2014/main" id="{44DB5C35-5A7A-402A-BCF1-F6C05B0115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28989" y="2989672"/>
            <a:ext cx="807720" cy="807720"/>
          </a:xfrm>
          <a:prstGeom prst="rect">
            <a:avLst/>
          </a:prstGeom>
        </p:spPr>
      </p:pic>
      <p:pic>
        <p:nvPicPr>
          <p:cNvPr id="23" name="Gráfico 22" descr="Germen contorno">
            <a:extLst>
              <a:ext uri="{FF2B5EF4-FFF2-40B4-BE49-F238E27FC236}">
                <a16:creationId xmlns:a16="http://schemas.microsoft.com/office/drawing/2014/main" id="{591A33C3-5243-448E-900D-0B62ED7BFB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32762" y="3242859"/>
            <a:ext cx="631890" cy="631890"/>
          </a:xfrm>
          <a:prstGeom prst="rect">
            <a:avLst/>
          </a:prstGeom>
        </p:spPr>
      </p:pic>
      <p:pic>
        <p:nvPicPr>
          <p:cNvPr id="25" name="Gráfico 24" descr="Germen contorno">
            <a:extLst>
              <a:ext uri="{FF2B5EF4-FFF2-40B4-BE49-F238E27FC236}">
                <a16:creationId xmlns:a16="http://schemas.microsoft.com/office/drawing/2014/main" id="{91CB132C-7FA1-400E-A9D4-4E726AAD666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65383" y="3094202"/>
            <a:ext cx="646331" cy="646331"/>
          </a:xfrm>
          <a:prstGeom prst="rect">
            <a:avLst/>
          </a:prstGeom>
        </p:spPr>
      </p:pic>
      <p:sp>
        <p:nvSpPr>
          <p:cNvPr id="28" name="Rectángulo redondeado 13">
            <a:extLst>
              <a:ext uri="{FF2B5EF4-FFF2-40B4-BE49-F238E27FC236}">
                <a16:creationId xmlns:a16="http://schemas.microsoft.com/office/drawing/2014/main" id="{42C1F3A1-85B6-432A-A5EE-03DD0011563B}"/>
              </a:ext>
            </a:extLst>
          </p:cNvPr>
          <p:cNvSpPr/>
          <p:nvPr/>
        </p:nvSpPr>
        <p:spPr>
          <a:xfrm>
            <a:off x="983386" y="247805"/>
            <a:ext cx="10225227" cy="852170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cs-CZ" sz="4000" b="1">
                <a:solidFill>
                  <a:schemeClr val="bg1"/>
                </a:solidFill>
                <a:latin typeface="EC Square Sans Pro" panose="020B0506040000020004" pitchFamily="34" charset="0"/>
              </a:rPr>
              <a:t>Co je AMR a jak vzniká?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4B6273-B51F-1B86-FCAF-E219E0A13BDA}"/>
              </a:ext>
            </a:extLst>
          </p:cNvPr>
          <p:cNvSpPr txBox="1"/>
          <p:nvPr/>
        </p:nvSpPr>
        <p:spPr>
          <a:xfrm>
            <a:off x="533400" y="1530350"/>
            <a:ext cx="10834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EC Square Sans Pro" panose="020B0506040000020004"/>
              </a:rPr>
              <a:t>Antimikrobiální rezistence (AMR) vzniká, když mikroorganismy (bakterie, viry nebo plísně), které způsobují infekce, odolávají účinkům léků používaných k jejich léčbě. </a:t>
            </a:r>
          </a:p>
        </p:txBody>
      </p:sp>
    </p:spTree>
    <p:extLst>
      <p:ext uri="{BB962C8B-B14F-4D97-AF65-F5344CB8AC3E}">
        <p14:creationId xmlns:p14="http://schemas.microsoft.com/office/powerpoint/2010/main" val="1936877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7FD3E5C-1606-4DD6-89E1-3F2A497CF977}"/>
              </a:ext>
            </a:extLst>
          </p:cNvPr>
          <p:cNvSpPr/>
          <p:nvPr/>
        </p:nvSpPr>
        <p:spPr>
          <a:xfrm>
            <a:off x="0" y="0"/>
            <a:ext cx="5715000" cy="68707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2D332C-AA8E-47DE-A0F3-6F3AF9BCE1C9}"/>
              </a:ext>
            </a:extLst>
          </p:cNvPr>
          <p:cNvSpPr txBox="1"/>
          <p:nvPr/>
        </p:nvSpPr>
        <p:spPr>
          <a:xfrm>
            <a:off x="457200" y="2320558"/>
            <a:ext cx="44958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AMR se vyskytuje u lidí, zvířat, rostlin a životního prostředí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62094C6B-0E56-46FE-9595-AF1BAEACF863}"/>
              </a:ext>
            </a:extLst>
          </p:cNvPr>
          <p:cNvSpPr/>
          <p:nvPr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E8A1558-21C3-4246-9A71-9A92ECE4C17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69151" y="20231"/>
            <a:ext cx="3486149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B3615D5-0E28-4546-9B82-A34F11D5AC7D}"/>
              </a:ext>
            </a:extLst>
          </p:cNvPr>
          <p:cNvSpPr txBox="1"/>
          <p:nvPr/>
        </p:nvSpPr>
        <p:spPr>
          <a:xfrm>
            <a:off x="7163107" y="3597830"/>
            <a:ext cx="15998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Spotřeba antimikrobiálních látek u zvířat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D4739FA-3E36-4EBB-B8B4-DE10C706CD2C}"/>
              </a:ext>
            </a:extLst>
          </p:cNvPr>
          <p:cNvSpPr txBox="1"/>
          <p:nvPr/>
        </p:nvSpPr>
        <p:spPr>
          <a:xfrm>
            <a:off x="9448800" y="3597830"/>
            <a:ext cx="1371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Spotřeba antimikrobiálních látek u lidí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14D3403-12D1-430E-8942-5888B5C60E8B}"/>
              </a:ext>
            </a:extLst>
          </p:cNvPr>
          <p:cNvSpPr/>
          <p:nvPr/>
        </p:nvSpPr>
        <p:spPr>
          <a:xfrm rot="19772696">
            <a:off x="7467600" y="4502150"/>
            <a:ext cx="762000" cy="3729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2000">
                <a:srgbClr val="2C7470"/>
              </a:gs>
              <a:gs pos="53000">
                <a:srgbClr val="6BB18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7E3D17A9-1AE2-4F14-A55F-09C30A3145ED}"/>
              </a:ext>
            </a:extLst>
          </p:cNvPr>
          <p:cNvSpPr/>
          <p:nvPr/>
        </p:nvSpPr>
        <p:spPr>
          <a:xfrm rot="1999970">
            <a:off x="9945792" y="4429508"/>
            <a:ext cx="762000" cy="3729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2000">
                <a:srgbClr val="2C7470"/>
              </a:gs>
              <a:gs pos="53000">
                <a:srgbClr val="6BB18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85533A1-55A8-4BE1-9A76-096F143B67D5}"/>
              </a:ext>
            </a:extLst>
          </p:cNvPr>
          <p:cNvSpPr txBox="1"/>
          <p:nvPr/>
        </p:nvSpPr>
        <p:spPr>
          <a:xfrm>
            <a:off x="7848600" y="441108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AF7C949-35A0-492A-8F25-7031FFEEFDF0}"/>
              </a:ext>
            </a:extLst>
          </p:cNvPr>
          <p:cNvSpPr txBox="1"/>
          <p:nvPr/>
        </p:nvSpPr>
        <p:spPr>
          <a:xfrm>
            <a:off x="10287000" y="450577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H</a:t>
            </a:r>
          </a:p>
        </p:txBody>
      </p:sp>
      <p:pic>
        <p:nvPicPr>
          <p:cNvPr id="19" name="Picture 6" descr="Chicken Icon Vector Art, Icons, and Graphics for Free Download">
            <a:extLst>
              <a:ext uri="{FF2B5EF4-FFF2-40B4-BE49-F238E27FC236}">
                <a16:creationId xmlns:a16="http://schemas.microsoft.com/office/drawing/2014/main" id="{EDBCEAB4-7122-4990-B5A4-9FD3FBC5F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66227" y="5904540"/>
            <a:ext cx="175015" cy="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Sheep Vector Illustration Black Silhouette. Stock Vector - Illustration of  raphic, husbandry: 140349495">
            <a:extLst>
              <a:ext uri="{FF2B5EF4-FFF2-40B4-BE49-F238E27FC236}">
                <a16:creationId xmlns:a16="http://schemas.microsoft.com/office/drawing/2014/main" id="{69389230-7694-4EB4-B733-489568337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43" t="7481" r="11426" b="9237"/>
          <a:stretch/>
        </p:blipFill>
        <p:spPr bwMode="auto">
          <a:xfrm>
            <a:off x="7566227" y="6157517"/>
            <a:ext cx="230389" cy="17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840+ Heifer Illustrations, Royalty-Free Vector Graphics &amp; Clip Art - iStock  | Heifer cows, Heifer vector, Heifer milk">
            <a:extLst>
              <a:ext uri="{FF2B5EF4-FFF2-40B4-BE49-F238E27FC236}">
                <a16:creationId xmlns:a16="http://schemas.microsoft.com/office/drawing/2014/main" id="{862FE27E-F170-4DA4-ABB8-8AAEB4253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40" t="28652" r="15867" b="28682"/>
          <a:stretch/>
        </p:blipFill>
        <p:spPr bwMode="auto">
          <a:xfrm>
            <a:off x="7572368" y="6400493"/>
            <a:ext cx="250792" cy="15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Over 900 Free Horse Vectors - Pixabay - Pixabay">
            <a:extLst>
              <a:ext uri="{FF2B5EF4-FFF2-40B4-BE49-F238E27FC236}">
                <a16:creationId xmlns:a16="http://schemas.microsoft.com/office/drawing/2014/main" id="{0593146F-7356-411E-B688-9314AEF21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3345" y="5679971"/>
            <a:ext cx="263499" cy="23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Fish Icon Vector Isolated Stock Illustration - Download Image Now - Fish,  Icon, Vector - iStock">
            <a:extLst>
              <a:ext uri="{FF2B5EF4-FFF2-40B4-BE49-F238E27FC236}">
                <a16:creationId xmlns:a16="http://schemas.microsoft.com/office/drawing/2014/main" id="{21332A87-1201-4691-9729-8BDA28A4DC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37" t="29604" r="9625" b="30401"/>
          <a:stretch/>
        </p:blipFill>
        <p:spPr bwMode="auto">
          <a:xfrm>
            <a:off x="7884592" y="5949950"/>
            <a:ext cx="292252" cy="14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Goat Vector Art Stock Images | Depositphotos">
            <a:extLst>
              <a:ext uri="{FF2B5EF4-FFF2-40B4-BE49-F238E27FC236}">
                <a16:creationId xmlns:a16="http://schemas.microsoft.com/office/drawing/2014/main" id="{3275B2B3-DFFF-4272-899F-2EB949EB2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55" t="14682" r="10177" b="14207"/>
          <a:stretch/>
        </p:blipFill>
        <p:spPr bwMode="auto">
          <a:xfrm>
            <a:off x="7884592" y="6132182"/>
            <a:ext cx="225491" cy="19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ilhouette of a pig Royalty Free Vector Image - VectorStock">
            <a:extLst>
              <a:ext uri="{FF2B5EF4-FFF2-40B4-BE49-F238E27FC236}">
                <a16:creationId xmlns:a16="http://schemas.microsoft.com/office/drawing/2014/main" id="{61DB3D45-539C-4A74-AB7E-0D232A821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4" t="18131" r="2411" b="24735"/>
          <a:stretch/>
        </p:blipFill>
        <p:spPr bwMode="auto">
          <a:xfrm>
            <a:off x="7479597" y="5712142"/>
            <a:ext cx="289158" cy="1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uman Body Shape Vector Art. Stock Vector - Illustration of ...">
            <a:extLst>
              <a:ext uri="{FF2B5EF4-FFF2-40B4-BE49-F238E27FC236}">
                <a16:creationId xmlns:a16="http://schemas.microsoft.com/office/drawing/2014/main" id="{D51ACD52-0882-4555-B6A0-04151EA9D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0" y="5650799"/>
            <a:ext cx="868274" cy="83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A7A8209B-EFDD-4691-9751-A1F62129A15D}"/>
              </a:ext>
            </a:extLst>
          </p:cNvPr>
          <p:cNvCxnSpPr/>
          <p:nvPr/>
        </p:nvCxnSpPr>
        <p:spPr>
          <a:xfrm>
            <a:off x="8534400" y="4595753"/>
            <a:ext cx="1295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1EF394A6-05D5-4D5C-BDCC-B23257FDE0A3}"/>
              </a:ext>
            </a:extLst>
          </p:cNvPr>
          <p:cNvCxnSpPr/>
          <p:nvPr/>
        </p:nvCxnSpPr>
        <p:spPr>
          <a:xfrm>
            <a:off x="8576044" y="6066148"/>
            <a:ext cx="1295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78408D42-7F44-4771-A545-25C18CE10EE3}"/>
              </a:ext>
            </a:extLst>
          </p:cNvPr>
          <p:cNvCxnSpPr>
            <a:cxnSpLocks/>
          </p:cNvCxnSpPr>
          <p:nvPr/>
        </p:nvCxnSpPr>
        <p:spPr>
          <a:xfrm>
            <a:off x="7823160" y="5042489"/>
            <a:ext cx="0" cy="5135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322FDA71-2702-4FA6-9AE3-23F4F5E3546B}"/>
              </a:ext>
            </a:extLst>
          </p:cNvPr>
          <p:cNvCxnSpPr>
            <a:cxnSpLocks/>
            <a:endCxn id="5122" idx="0"/>
          </p:cNvCxnSpPr>
          <p:nvPr/>
        </p:nvCxnSpPr>
        <p:spPr>
          <a:xfrm flipH="1">
            <a:off x="10340137" y="5052741"/>
            <a:ext cx="8140" cy="5980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7E55C06E-C7C6-407E-8236-3C255D1B5268}"/>
              </a:ext>
            </a:extLst>
          </p:cNvPr>
          <p:cNvCxnSpPr/>
          <p:nvPr/>
        </p:nvCxnSpPr>
        <p:spPr>
          <a:xfrm>
            <a:off x="8271551" y="4981145"/>
            <a:ext cx="1599893" cy="8095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97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84FCC45-1893-41F1-9A04-085CD0D4288A}"/>
              </a:ext>
            </a:extLst>
          </p:cNvPr>
          <p:cNvSpPr txBox="1"/>
          <p:nvPr/>
        </p:nvSpPr>
        <p:spPr>
          <a:xfrm>
            <a:off x="304800" y="2139950"/>
            <a:ext cx="47244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rgbClr val="2C7470"/>
                </a:solidFill>
                <a:latin typeface="EC Square Sans Pro" panose="020B0506040000020004" pitchFamily="34" charset="0"/>
              </a:rPr>
              <a:t>Rezistentní bakterie každoročně nakazí 800 000 lidí </a:t>
            </a:r>
            <a:br>
              <a:rPr lang="es-ES" sz="4000" b="1" dirty="0">
                <a:solidFill>
                  <a:srgbClr val="2C7470"/>
                </a:solidFill>
                <a:latin typeface="EC Square Sans Pro" panose="020B0506040000020004" pitchFamily="34" charset="0"/>
              </a:rPr>
            </a:br>
            <a:r>
              <a:rPr lang="cs-CZ" sz="4000" b="1" dirty="0">
                <a:solidFill>
                  <a:srgbClr val="2C7470"/>
                </a:solidFill>
                <a:latin typeface="EC Square Sans Pro" panose="020B0506040000020004" pitchFamily="34" charset="0"/>
              </a:rPr>
              <a:t>v EU/EFTA</a:t>
            </a:r>
          </a:p>
          <a:p>
            <a:pPr algn="ctr"/>
            <a:r>
              <a:rPr lang="cs-CZ" sz="2400" b="1" dirty="0">
                <a:solidFill>
                  <a:srgbClr val="2C7470"/>
                </a:solidFill>
                <a:latin typeface="EC Square Sans Pro" panose="020B0506040000020004" pitchFamily="34" charset="0"/>
              </a:rPr>
              <a:t>(údaje ECDC 2022)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698E90E-AC4D-4FC5-ADA2-FD1BE7E586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333705"/>
              </p:ext>
            </p:extLst>
          </p:nvPr>
        </p:nvGraphicFramePr>
        <p:xfrm>
          <a:off x="5181600" y="1073150"/>
          <a:ext cx="7010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3A21E0AD-CF4E-4F49-8784-E16C80E5D3D4}"/>
              </a:ext>
            </a:extLst>
          </p:cNvPr>
          <p:cNvSpPr txBox="1"/>
          <p:nvPr/>
        </p:nvSpPr>
        <p:spPr>
          <a:xfrm>
            <a:off x="5181600" y="5659050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b="0" i="1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Zdroj</a:t>
            </a:r>
            <a:r>
              <a:rPr lang="cs-CZ" sz="1100" b="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: ECDC (Evropské centrum pro prevenci a kontrolu nemocí)</a:t>
            </a:r>
          </a:p>
        </p:txBody>
      </p:sp>
    </p:spTree>
    <p:extLst>
      <p:ext uri="{BB962C8B-B14F-4D97-AF65-F5344CB8AC3E}">
        <p14:creationId xmlns:p14="http://schemas.microsoft.com/office/powerpoint/2010/main" val="390646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629064-E304-535F-88F9-AF8222B2E6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844550"/>
            <a:ext cx="4076792" cy="121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/>
              <a:t>Rezistence ohrožuje veřejné zdraví i zdraví zvířat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77FCF1-ADF9-885E-8887-E8961B4FD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996950"/>
            <a:ext cx="5425910" cy="53192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390E1F-0E92-BF6B-8A63-B8A0FB7D3E27}"/>
              </a:ext>
            </a:extLst>
          </p:cNvPr>
          <p:cNvSpPr txBox="1"/>
          <p:nvPr/>
        </p:nvSpPr>
        <p:spPr>
          <a:xfrm>
            <a:off x="762000" y="313055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hlinkClick r:id="rId4"/>
              </a:rPr>
              <a:t>Hlavní panel EFSA</a:t>
            </a:r>
            <a:r>
              <a:rPr lang="cs-CZ" sz="2400" dirty="0"/>
              <a:t>: </a:t>
            </a:r>
          </a:p>
          <a:p>
            <a:endParaRPr lang="en-US" sz="2400" dirty="0"/>
          </a:p>
          <a:p>
            <a:r>
              <a:rPr lang="cs-CZ" sz="2400" dirty="0"/>
              <a:t>Výskyt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/>
              <a:t>AMR na tetracyklin </a:t>
            </a:r>
            <a:br>
              <a:rPr lang="cs-CZ" sz="2400" dirty="0"/>
            </a:br>
            <a:r>
              <a:rPr lang="cs-CZ" sz="2400" dirty="0"/>
              <a:t>u </a:t>
            </a:r>
            <a:r>
              <a:rPr lang="cs-CZ" sz="2400" i="1" dirty="0" err="1"/>
              <a:t>Campylobacter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2400" i="1" dirty="0"/>
              <a:t>j. </a:t>
            </a:r>
            <a:r>
              <a:rPr lang="cs-CZ" sz="2400" dirty="0"/>
              <a:t>u brojlerů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67105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3C7788-364F-49D4-1FF5-5AAE19F740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00" y="426759"/>
            <a:ext cx="8591921" cy="6443939"/>
          </a:xfrm>
          <a:prstGeom prst="rect">
            <a:avLst/>
          </a:prstGeom>
        </p:spPr>
      </p:pic>
      <p:sp>
        <p:nvSpPr>
          <p:cNvPr id="28" name="Rectángulo redondeado 13">
            <a:extLst>
              <a:ext uri="{FF2B5EF4-FFF2-40B4-BE49-F238E27FC236}">
                <a16:creationId xmlns:a16="http://schemas.microsoft.com/office/drawing/2014/main" id="{42C1F3A1-85B6-432A-A5EE-03DD0011563B}"/>
              </a:ext>
            </a:extLst>
          </p:cNvPr>
          <p:cNvSpPr/>
          <p:nvPr/>
        </p:nvSpPr>
        <p:spPr>
          <a:xfrm>
            <a:off x="812308" y="153671"/>
            <a:ext cx="10225227" cy="852170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cs-CZ" sz="32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Různé třídy antimikrobiálních látek </a:t>
            </a:r>
          </a:p>
        </p:txBody>
      </p:sp>
    </p:spTree>
    <p:extLst>
      <p:ext uri="{BB962C8B-B14F-4D97-AF65-F5344CB8AC3E}">
        <p14:creationId xmlns:p14="http://schemas.microsoft.com/office/powerpoint/2010/main" val="3482017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redondeado 13">
            <a:extLst>
              <a:ext uri="{FF2B5EF4-FFF2-40B4-BE49-F238E27FC236}">
                <a16:creationId xmlns:a16="http://schemas.microsoft.com/office/drawing/2014/main" id="{42C1F3A1-85B6-432A-A5EE-03DD0011563B}"/>
              </a:ext>
            </a:extLst>
          </p:cNvPr>
          <p:cNvSpPr/>
          <p:nvPr/>
        </p:nvSpPr>
        <p:spPr>
          <a:xfrm>
            <a:off x="812308" y="153670"/>
            <a:ext cx="10225227" cy="1071879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cs-CZ" sz="32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Musíme zachovat účinnost současných antimikrobiálních látek!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136448-BA0F-1475-86B0-04E64361B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178" y="1454150"/>
            <a:ext cx="1154069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352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Personalizado 2">
      <a:dk1>
        <a:srgbClr val="000000"/>
      </a:dk1>
      <a:lt1>
        <a:srgbClr val="FFFFFF"/>
      </a:lt1>
      <a:dk2>
        <a:srgbClr val="003399"/>
      </a:dk2>
      <a:lt2>
        <a:srgbClr val="2C7471"/>
      </a:lt2>
      <a:accent1>
        <a:srgbClr val="6BB289"/>
      </a:accent1>
      <a:accent2>
        <a:srgbClr val="EDECEC"/>
      </a:accent2>
      <a:accent3>
        <a:srgbClr val="8ACEA6"/>
      </a:accent3>
      <a:accent4>
        <a:srgbClr val="126660"/>
      </a:accent4>
      <a:accent5>
        <a:srgbClr val="3163B5"/>
      </a:accent5>
      <a:accent6>
        <a:srgbClr val="FFFFFF"/>
      </a:accent6>
      <a:hlink>
        <a:srgbClr val="4F81BD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8BAB6A1C84F545963E0C901C12A503" ma:contentTypeVersion="13" ma:contentTypeDescription="Crear nuevo documento." ma:contentTypeScope="" ma:versionID="72f1889dfbcdd83fbc240b864d4538ff">
  <xsd:schema xmlns:xsd="http://www.w3.org/2001/XMLSchema" xmlns:xs="http://www.w3.org/2001/XMLSchema" xmlns:p="http://schemas.microsoft.com/office/2006/metadata/properties" xmlns:ns2="647396e3-6a7c-49e4-86bb-38ecec5b669c" xmlns:ns3="cf327815-79d0-4fc2-8b8d-cf7e72fbbfb7" targetNamespace="http://schemas.microsoft.com/office/2006/metadata/properties" ma:root="true" ma:fieldsID="3e5149360898c58efd1605597a8c192d" ns2:_="" ns3:_="">
    <xsd:import namespace="647396e3-6a7c-49e4-86bb-38ecec5b669c"/>
    <xsd:import namespace="cf327815-79d0-4fc2-8b8d-cf7e72fbbf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396e3-6a7c-49e4-86bb-38ecec5b6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951800dd-f53a-43a5-a698-f470e59606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27815-79d0-4fc2-8b8d-cf7e72fbbfb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90cdd13-5fd3-47fb-8bca-23f56ed786a9}" ma:internalName="TaxCatchAll" ma:showField="CatchAllData" ma:web="cf327815-79d0-4fc2-8b8d-cf7e72fbbf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327815-79d0-4fc2-8b8d-cf7e72fbbfb7" xsi:nil="true"/>
    <lcf76f155ced4ddcb4097134ff3c332f xmlns="647396e3-6a7c-49e4-86bb-38ecec5b669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F3FD06-121E-4F13-9171-1254A1A220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8FF338-603C-4559-84E6-71458560BD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7396e3-6a7c-49e4-86bb-38ecec5b669c"/>
    <ds:schemaRef ds:uri="cf327815-79d0-4fc2-8b8d-cf7e72fbbf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843ECF-8667-4401-BA6B-7F513BBAF889}">
  <ds:schemaRefs>
    <ds:schemaRef ds:uri="9b53d6be-5940-4371-8a56-d6ca0a43a11a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c1752347-4e16-4ce8-a381-9ddf3e797ad6"/>
    <ds:schemaRef ds:uri="cf327815-79d0-4fc2-8b8d-cf7e72fbbfb7"/>
    <ds:schemaRef ds:uri="647396e3-6a7c-49e4-86bb-38ecec5b669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3009</Words>
  <Application>Microsoft Office PowerPoint</Application>
  <PresentationFormat>Custom</PresentationFormat>
  <Paragraphs>271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42" baseType="lpstr">
      <vt:lpstr>Adobe Clean DC</vt:lpstr>
      <vt:lpstr>-apple-system</vt:lpstr>
      <vt:lpstr>Arial</vt:lpstr>
      <vt:lpstr>Arial</vt:lpstr>
      <vt:lpstr>Calibri</vt:lpstr>
      <vt:lpstr>Calibri Light</vt:lpstr>
      <vt:lpstr>EC Square Sans Pro</vt:lpstr>
      <vt:lpstr>ECSquareSansPro-Regular</vt:lpstr>
      <vt:lpstr>Google Sans</vt:lpstr>
      <vt:lpstr>Montserrat</vt:lpstr>
      <vt:lpstr>Open Sans</vt:lpstr>
      <vt:lpstr>Raleway</vt:lpstr>
      <vt:lpstr>Roboto</vt:lpstr>
      <vt:lpstr>Segoe UI</vt:lpstr>
      <vt:lpstr>Times New Roman</vt:lpstr>
      <vt:lpstr>Verdana</vt:lpstr>
      <vt:lpstr>Whitney-Book</vt:lpstr>
      <vt:lpstr>Wingdings</vt:lpstr>
      <vt:lpstr>1_Office Theme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PLANTILLA_PPT</dc:title>
  <dc:creator>Monica Zabala Utrillas</dc:creator>
  <cp:lastModifiedBy>Andrea Castro Troya</cp:lastModifiedBy>
  <cp:revision>269</cp:revision>
  <dcterms:created xsi:type="dcterms:W3CDTF">2023-11-20T15:58:16Z</dcterms:created>
  <dcterms:modified xsi:type="dcterms:W3CDTF">2024-11-08T12:31:37Z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2023-11-20T00:00:00Z</vt:filetime>
  </property>
  <property fmtid="{D5CDD505-2E9C-101B-9397-08002B2CF9AE}" pid="3" name="Creator">
    <vt:lpwstr>Adobe Illustrator 28.0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2023-11-20T00:00:00Z</vt:filetime>
  </property>
  <property fmtid="{D5CDD505-2E9C-101B-9397-08002B2CF9AE}" pid="6" name="Producer">
    <vt:lpwstr>Adobe PDF library 17.00</vt:lpwstr>
  </property>
  <property fmtid="{D5CDD505-2E9C-101B-9397-08002B2CF9AE}" pid="7" name="ContentTypeId">
    <vt:lpwstr>0x010100C78BAB6A1C84F545963E0C901C12A503</vt:lpwstr>
  </property>
  <property fmtid="{D5CDD505-2E9C-101B-9397-08002B2CF9AE}" pid="8" name="MSIP_Label_6bd9ddd1-4d20-43f6-abfa-fc3c07406f94_Enabled">
    <vt:lpwstr>true</vt:lpwstr>
  </property>
  <property fmtid="{D5CDD505-2E9C-101B-9397-08002B2CF9AE}" pid="9" name="MSIP_Label_6bd9ddd1-4d20-43f6-abfa-fc3c07406f94_SetDate">
    <vt:lpwstr>2024-01-31T10:53:41Z</vt:lpwstr>
  </property>
  <property fmtid="{D5CDD505-2E9C-101B-9397-08002B2CF9AE}" pid="10" name="MSIP_Label_6bd9ddd1-4d20-43f6-abfa-fc3c07406f94_Method">
    <vt:lpwstr>Standard</vt:lpwstr>
  </property>
  <property fmtid="{D5CDD505-2E9C-101B-9397-08002B2CF9AE}" pid="11" name="MSIP_Label_6bd9ddd1-4d20-43f6-abfa-fc3c07406f94_Name">
    <vt:lpwstr>Commission Use</vt:lpwstr>
  </property>
  <property fmtid="{D5CDD505-2E9C-101B-9397-08002B2CF9AE}" pid="12" name="MSIP_Label_6bd9ddd1-4d20-43f6-abfa-fc3c07406f94_SiteId">
    <vt:lpwstr>b24c8b06-522c-46fe-9080-70926f8dddb1</vt:lpwstr>
  </property>
  <property fmtid="{D5CDD505-2E9C-101B-9397-08002B2CF9AE}" pid="13" name="MSIP_Label_6bd9ddd1-4d20-43f6-abfa-fc3c07406f94_ActionId">
    <vt:lpwstr>e3c45984-78d1-4dc9-b2e6-636c6bc42d8b</vt:lpwstr>
  </property>
  <property fmtid="{D5CDD505-2E9C-101B-9397-08002B2CF9AE}" pid="14" name="MSIP_Label_6bd9ddd1-4d20-43f6-abfa-fc3c07406f94_ContentBits">
    <vt:lpwstr>0</vt:lpwstr>
  </property>
  <property fmtid="{D5CDD505-2E9C-101B-9397-08002B2CF9AE}" pid="15" name="MediaServiceImageTags">
    <vt:lpwstr/>
  </property>
  <property fmtid="{D5CDD505-2E9C-101B-9397-08002B2CF9AE}" pid="16" name="Order">
    <vt:r8>400000</vt:r8>
  </property>
  <property fmtid="{D5CDD505-2E9C-101B-9397-08002B2CF9AE}" pid="17" name="ComplianceAssetId">
    <vt:lpwstr/>
  </property>
  <property fmtid="{D5CDD505-2E9C-101B-9397-08002B2CF9AE}" pid="18" name="_ExtendedDescription">
    <vt:lpwstr/>
  </property>
  <property fmtid="{D5CDD505-2E9C-101B-9397-08002B2CF9AE}" pid="19" name="TriggerFlowInfo">
    <vt:lpwstr/>
  </property>
</Properties>
</file>