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24"/>
  </p:notesMasterIdLst>
  <p:sldIdLst>
    <p:sldId id="261" r:id="rId6"/>
    <p:sldId id="262" r:id="rId7"/>
    <p:sldId id="264" r:id="rId8"/>
    <p:sldId id="2425" r:id="rId9"/>
    <p:sldId id="2442" r:id="rId10"/>
    <p:sldId id="2426" r:id="rId11"/>
    <p:sldId id="2427" r:id="rId12"/>
    <p:sldId id="295" r:id="rId13"/>
    <p:sldId id="2444" r:id="rId14"/>
    <p:sldId id="2445" r:id="rId15"/>
    <p:sldId id="2443" r:id="rId16"/>
    <p:sldId id="2446" r:id="rId17"/>
    <p:sldId id="2448" r:id="rId18"/>
    <p:sldId id="2451" r:id="rId19"/>
    <p:sldId id="2449" r:id="rId20"/>
    <p:sldId id="2447" r:id="rId21"/>
    <p:sldId id="2450" r:id="rId22"/>
    <p:sldId id="270" r:id="rId23"/>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7" autoAdjust="0"/>
  </p:normalViewPr>
  <p:slideViewPr>
    <p:cSldViewPr>
      <p:cViewPr varScale="1">
        <p:scale>
          <a:sx n="63" d="100"/>
          <a:sy n="63" d="100"/>
        </p:scale>
        <p:origin x="78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cs-CZ">
              <a:solidFill>
                <a:schemeClr val="tx1"/>
              </a:solidFill>
              <a:latin typeface="EC Square Sans Pro" panose="020B0506040000020004" pitchFamily="34" charset="0"/>
            </a:rPr>
            <a:t>Pro tyto případy platí jiná pravidla. </a:t>
          </a: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cs-CZ" sz="2800">
              <a:latin typeface="EC Square Sans Pro" panose="020B0506040000020004" pitchFamily="34" charset="0"/>
            </a:rPr>
            <a:t>Perorální medikace </a:t>
          </a:r>
        </a:p>
        <a:p>
          <a:r>
            <a:rPr lang="cs-CZ" sz="2000">
              <a:latin typeface="EC Square Sans Pro" panose="020B0506040000020004" pitchFamily="34" charset="0"/>
            </a:rPr>
            <a:t>(přimíchání do krmiva nebo vody v zemědělském podniku chovatelem)</a:t>
          </a: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cs-CZ">
              <a:solidFill>
                <a:schemeClr val="bg1"/>
              </a:solidFill>
              <a:latin typeface="EC Square Sans Pro" panose="020B0506040000020004" pitchFamily="34" charset="0"/>
            </a:rPr>
            <a:t>Prostřednictvím krmiva</a:t>
          </a: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cs-CZ">
              <a:latin typeface="EC Square Sans Pro" panose="020B0506040000020004" pitchFamily="34" charset="0"/>
            </a:rPr>
            <a:t>Prostřednictvím vody</a:t>
          </a: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cs-CZ" sz="2800" dirty="0" err="1">
              <a:solidFill>
                <a:schemeClr val="tx1"/>
              </a:solidFill>
              <a:latin typeface="EC Square Sans Pro" panose="020B0506040000020004" pitchFamily="34" charset="0"/>
            </a:rPr>
            <a:t>Medikované</a:t>
          </a:r>
          <a:r>
            <a:rPr lang="cs-CZ" sz="2800" dirty="0">
              <a:solidFill>
                <a:schemeClr val="tx1"/>
              </a:solidFill>
              <a:latin typeface="EC Square Sans Pro" panose="020B0506040000020004" pitchFamily="34" charset="0"/>
            </a:rPr>
            <a:t> krmivo</a:t>
          </a:r>
        </a:p>
        <a:p>
          <a:r>
            <a:rPr lang="cs-CZ" sz="1500" dirty="0">
              <a:solidFill>
                <a:schemeClr val="tx1"/>
              </a:solidFill>
              <a:latin typeface="EC Square Sans Pro" panose="020B0506040000020004" pitchFamily="34" charset="0"/>
            </a:rPr>
            <a:t>(krmivo smíchané s léčivy ve výrobně krmiv nebo mobilní míchárně nebo prostřednictvím speciálně vybaveného vozidla provozovatelem krmivářského podniku)</a:t>
          </a: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cs-CZ" sz="2100" kern="1200">
              <a:solidFill>
                <a:schemeClr val="tx1"/>
              </a:solidFill>
              <a:latin typeface="EC Square Sans Pro" panose="020B0506040000020004" pitchFamily="34" charset="0"/>
            </a:rPr>
            <a:t>Pro tyto případy platí jiná pravidla. </a:t>
          </a: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err="1">
              <a:solidFill>
                <a:schemeClr val="tx1"/>
              </a:solidFill>
              <a:latin typeface="EC Square Sans Pro" panose="020B0506040000020004" pitchFamily="34" charset="0"/>
            </a:rPr>
            <a:t>Medikované</a:t>
          </a:r>
          <a:r>
            <a:rPr lang="cs-CZ" sz="2800" kern="1200" dirty="0">
              <a:solidFill>
                <a:schemeClr val="tx1"/>
              </a:solidFill>
              <a:latin typeface="EC Square Sans Pro" panose="020B0506040000020004" pitchFamily="34" charset="0"/>
            </a:rPr>
            <a:t> krmivo</a:t>
          </a:r>
        </a:p>
        <a:p>
          <a:pPr marL="0" lvl="0" indent="0" algn="ctr" defTabSz="1244600">
            <a:lnSpc>
              <a:spcPct val="90000"/>
            </a:lnSpc>
            <a:spcBef>
              <a:spcPct val="0"/>
            </a:spcBef>
            <a:spcAft>
              <a:spcPct val="35000"/>
            </a:spcAft>
            <a:buNone/>
          </a:pPr>
          <a:r>
            <a:rPr lang="cs-CZ" sz="1500" kern="1200" dirty="0">
              <a:solidFill>
                <a:schemeClr val="tx1"/>
              </a:solidFill>
              <a:latin typeface="EC Square Sans Pro" panose="020B0506040000020004" pitchFamily="34" charset="0"/>
            </a:rPr>
            <a:t>(krmivo smíchané s léčivy ve výrobně krmiv nebo mobilní míchárně nebo prostřednictvím speciálně vybaveného vozidla provozovatelem krmivářského podniku)</a:t>
          </a: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a:latin typeface="EC Square Sans Pro" panose="020B0506040000020004" pitchFamily="34" charset="0"/>
            </a:rPr>
            <a:t>Perorální medikace </a:t>
          </a:r>
        </a:p>
        <a:p>
          <a:pPr marL="0" lvl="0" indent="0" algn="ctr" defTabSz="1244600">
            <a:lnSpc>
              <a:spcPct val="90000"/>
            </a:lnSpc>
            <a:spcBef>
              <a:spcPct val="0"/>
            </a:spcBef>
            <a:spcAft>
              <a:spcPct val="35000"/>
            </a:spcAft>
            <a:buNone/>
          </a:pPr>
          <a:r>
            <a:rPr lang="cs-CZ" sz="2000" kern="1200">
              <a:latin typeface="EC Square Sans Pro" panose="020B0506040000020004" pitchFamily="34" charset="0"/>
            </a:rPr>
            <a:t>(přimíchání do krmiva nebo vody v zemědělském podniku chovatelem)</a:t>
          </a: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cs-CZ" sz="2100" kern="1200">
              <a:solidFill>
                <a:schemeClr val="bg1"/>
              </a:solidFill>
              <a:latin typeface="EC Square Sans Pro" panose="020B0506040000020004" pitchFamily="34" charset="0"/>
            </a:rPr>
            <a:t>Prostřednictvím krmiva</a:t>
          </a: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cs-CZ" sz="2100" kern="1200">
              <a:latin typeface="EC Square Sans Pro" panose="020B0506040000020004" pitchFamily="34" charset="0"/>
            </a:rPr>
            <a:t>Prostřednictvím vody</a:t>
          </a: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13/11/2024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s-CZ"/>
              <a:t>Zákon v přenesené pravomoci o perorální medikaci se proto vztahuje na veterinární léčivé přípravky podávané perorálně přimícháváním do krmiva nebo přidáváním do krmiva a na přimíchávání veterinárních léčivých přípravků do pitné vody nebo do tekutého krmiva chovatelem zvířat. Neměl by se vztahovat na přimíchávání veterinárního léčivého přípravku do krmiva provozovateli krmivářských podniků bez ohledu na to, zda působí ve výrobně krmiv, s mobilní míchačkou nebo míchačkou ve vlastnictví zemědělského podniku, na kterou se vztahuje nařízení (EU) 2019/4. </a:t>
            </a:r>
          </a:p>
          <a:p>
            <a:endParaRPr lang="en-US" dirty="0"/>
          </a:p>
          <a:p>
            <a:r>
              <a:rPr lang="cs-CZ"/>
              <a:t>f) „mobilní míchačkou“ provozovatel krmivářského podniku s krmivářskou provozovnou sestávající ze speciálně vybaveného vozidla pro výrobu medikovaných krmiv; g) „míchačkou ve vlastnictví zemědělského podniku“ provozovatel krmivářského podniku, který vyrábí medikovaná krmiva výhradně pro použití ve svém hospodářství;</a:t>
            </a:r>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s-CZ" dirty="0"/>
              <a:t>1. Dodávka medikovaného krmiva chovatelům zvířat podléhá:</a:t>
            </a:r>
          </a:p>
          <a:p>
            <a:r>
              <a:rPr lang="cs-CZ" dirty="0"/>
              <a:t>a) předložení, a v případě výroby v míchačkách ve vlastnictví zemědělského podniku, držení veterinárního předpisu na medikované krmivo a</a:t>
            </a:r>
          </a:p>
          <a:p>
            <a:r>
              <a:rPr lang="cs-CZ" dirty="0"/>
              <a:t>b) splnění podmínek stanovených v odstavcích 2 až 10.</a:t>
            </a:r>
          </a:p>
          <a:p>
            <a:endParaRPr lang="en-US" dirty="0"/>
          </a:p>
          <a:p>
            <a:r>
              <a:rPr lang="cs-CZ" dirty="0"/>
              <a:t>2. Veterinární předpis na medikované krmivo se vydává až po klinickém vyšetření nebo jiném řádném posouzení zdravotního stavu zvířete nebo skupiny zvířat veterinářem a pouze pro diagnostikované onemocnění.</a:t>
            </a:r>
          </a:p>
          <a:p>
            <a:endParaRPr lang="en-US" dirty="0"/>
          </a:p>
          <a:p>
            <a:r>
              <a:rPr lang="cs-CZ" dirty="0"/>
              <a:t>3. Odchylně od odstavce 2 lze veterinární předpis na medikované krmivo obsahující imunologické veterinární léčivé přípravky vydat i v případě neexistence diagnostikovaného onemocnění.</a:t>
            </a:r>
          </a:p>
          <a:p>
            <a:endParaRPr lang="en-US" dirty="0"/>
          </a:p>
          <a:p>
            <a:r>
              <a:rPr lang="cs-CZ" dirty="0"/>
              <a:t>4. Odchylně od odstavce 2, není-li možné potvrdit přítomnost diagnostikované choroby, lze vydat veterinární předpis na medikované krmivo obsahující </a:t>
            </a:r>
            <a:r>
              <a:rPr lang="cs-CZ" dirty="0" err="1"/>
              <a:t>antiparazitika</a:t>
            </a:r>
            <a:r>
              <a:rPr lang="cs-CZ" dirty="0"/>
              <a:t> bez antimikrobiálních účinků na základě</a:t>
            </a:r>
          </a:p>
          <a:p>
            <a:r>
              <a:rPr lang="cs-CZ" dirty="0"/>
              <a:t>znalosti stavu zamoření parazitem u zvířete nebo skupiny zvířat.</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6</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s-CZ"/>
              <a:t>6. Veterinární předpis na medikované krmivo musí obsahovat informace stanovené v příloze V. Originál veterinárního předpisu na medikované krmivo uchovává výrobce, případně provozovatel krmivářského</a:t>
            </a:r>
          </a:p>
          <a:p>
            <a:r>
              <a:rPr lang="cs-CZ"/>
              <a:t>podniku, který medikované krmivo dodává chovateli zvířat. Veterinář nebo odborná osoba uvedená v odstavci 5, která předpis vydává, a chovatel zvířat určených k produkci potravin nebo kožešinových zvířat si ponechají kopii veterinárního předpisu na medikované krmivo. Originál a kopie se uchovávají po dobu pěti let od data vydání.</a:t>
            </a:r>
          </a:p>
          <a:p>
            <a:endParaRPr lang="en-US" dirty="0"/>
          </a:p>
          <a:p>
            <a:r>
              <a:rPr lang="cs-CZ"/>
              <a:t>7. S výjimkou medikovaného krmiva u zvířat, jež nejsou určena k produkci potravin, kromě kožešinových, se medikovaná krmiva nepoužijí pro více než jedno ošetření podle stejného veterinárního předpisu pro medikovaná krmiva.</a:t>
            </a:r>
          </a:p>
          <a:p>
            <a:r>
              <a:rPr lang="cs-CZ"/>
              <a:t>Doba trvání léčby musí být v souladu se souhrnem údajů o veterinárním léčivém přípravku obsaženém v krmivu, a pokud není uvedena, nesmí překročit jeden měsíc nebo dva týdny v případě medikovaného krmiva</a:t>
            </a:r>
          </a:p>
          <a:p>
            <a:r>
              <a:rPr lang="cs-CZ"/>
              <a:t>obsahujícího antibiotické veterinární léčivé přípravky.</a:t>
            </a:r>
          </a:p>
          <a:p>
            <a:endParaRPr lang="en-US" dirty="0"/>
          </a:p>
          <a:p>
            <a:r>
              <a:rPr lang="cs-CZ"/>
              <a:t>8. Veterinární předpis na medikovaná krmiva je platný ode dne vydání nejdéle po dobu šesti měsíců u zvířat, jež nejsou určena k produkci potravin kromě kožešinových zvířat, a tři týdny u zvířat určených k produkci potravin a</a:t>
            </a:r>
          </a:p>
          <a:p>
            <a:r>
              <a:rPr lang="cs-CZ"/>
              <a:t>kožešiny. V případě medikovaného krmiva obsahujícího antimikrobiální veterinární léčivé přípravky platí předpis ode dne jeho vystavení nejdéle po dobu pěti dnů.</a:t>
            </a:r>
          </a:p>
          <a:p>
            <a:endParaRPr lang="en-US" dirty="0"/>
          </a:p>
          <a:p>
            <a:r>
              <a:rPr lang="cs-CZ"/>
              <a:t>9. Veterinář, který vydává veterinární předpis na medikované krmivo, ověří, zda je tato medikace pro cílová zvířata z veterinárních důvodů oprávněná. Veterinář dále zajistí, aby podávání dotyčného</a:t>
            </a:r>
          </a:p>
          <a:p>
            <a:r>
              <a:rPr lang="cs-CZ"/>
              <a:t>veterinárního léčivého přípravku nebylo neslučitelné s jinou léčbou nebo použitím a aby nedošlo ke kontraindikaci nebo vzájemnému působení v případě použití více léčivých přípravků. Veterinář zejména nesmí předepsat</a:t>
            </a:r>
          </a:p>
          <a:p>
            <a:r>
              <a:rPr lang="cs-CZ"/>
              <a:t>medikované krmivo s více než jedním veterinárním léčivým přípravkem obsahujícím antimikrobiální látky.</a:t>
            </a:r>
          </a:p>
          <a:p>
            <a:endParaRPr lang="en-US" dirty="0"/>
          </a:p>
          <a:p>
            <a:r>
              <a:rPr lang="cs-CZ"/>
              <a:t>10. Veterinární předpis pro medikované krmivo musí:</a:t>
            </a:r>
          </a:p>
          <a:p>
            <a:r>
              <a:rPr lang="cs-CZ"/>
              <a:t>a) být v souladu se souhrnem údajů o přípravku veterinárního léčivého přípravku, s výjimkou veterinárních</a:t>
            </a:r>
          </a:p>
          <a:p>
            <a:r>
              <a:rPr lang="cs-CZ"/>
              <a:t>léčivých přípravků určených k použití v souladu s článkem 112, článkem 113 nebo článkem 114 nařízení (EU)</a:t>
            </a:r>
          </a:p>
          <a:p>
            <a:r>
              <a:rPr lang="cs-CZ"/>
              <a:t>2019/6;</a:t>
            </a:r>
          </a:p>
          <a:p>
            <a:r>
              <a:rPr lang="cs-CZ"/>
              <a:t>b) uvádět denní dávku veterinárního léčivého přípravku, která má být obsažena v takovém množství medikovaného krmiva,</a:t>
            </a:r>
          </a:p>
          <a:p>
            <a:r>
              <a:rPr lang="cs-CZ"/>
              <a:t>které zajistí příjem dávky cílovým zvířetem s ohledem na to, že příjem krmiva nemocnými zvířaty</a:t>
            </a:r>
          </a:p>
          <a:p>
            <a:r>
              <a:rPr lang="cs-CZ"/>
              <a:t>se může lišit od běžné denní krmné dávky;</a:t>
            </a:r>
          </a:p>
          <a:p>
            <a:r>
              <a:rPr lang="cs-CZ"/>
              <a:t>c) zajistit, aby medikované krmivo obsahující dávku veterinárního léčivého přípravku odpovídalo nejméně 50 %</a:t>
            </a:r>
          </a:p>
          <a:p>
            <a:r>
              <a:rPr lang="cs-CZ"/>
              <a:t>denní krmné dávky v sušině a aby v případě přežvýkavců byla denní dávka veterinárního léčivého přípravku obsažena</a:t>
            </a:r>
          </a:p>
          <a:p>
            <a:r>
              <a:rPr lang="cs-CZ"/>
              <a:t>nejméně v 50 % doplňkového krmiva s výjimkou minerálních krmiv;</a:t>
            </a:r>
          </a:p>
          <a:p>
            <a:r>
              <a:rPr lang="cs-CZ"/>
              <a:t>d) uvádět míru začlenění účinných látek vypočtenou na základě příslušných parametrů.</a:t>
            </a:r>
          </a:p>
          <a:p>
            <a:endParaRPr lang="en-US" dirty="0"/>
          </a:p>
          <a:p>
            <a:r>
              <a:rPr lang="cs-CZ"/>
              <a:t>11. Veterinární předpisy na medikovaná krmiva vydané v souladu s odstavci 2, 3 a 4 se uznávají v celé Unii.</a:t>
            </a:r>
          </a:p>
          <a:p>
            <a:endParaRPr lang="en-US" dirty="0"/>
          </a:p>
          <a:p>
            <a:r>
              <a:rPr lang="cs-CZ"/>
              <a:t>12. Komise může prostřednictvím prováděcích aktů stanovit vzorový formát informací uvedených</a:t>
            </a:r>
          </a:p>
          <a:p>
            <a:r>
              <a:rPr lang="cs-CZ"/>
              <a:t>v příloze V. Tento vzorový formát se rovněž zpřístupní v elektronické verzi. Tyto prováděcí akty se přijímají</a:t>
            </a:r>
          </a:p>
          <a:p>
            <a:r>
              <a:rPr lang="cs-CZ"/>
              <a:t>přezkumným postupem podle čl. 21 odst. 2.</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cs-CZ" sz="1800" b="1" i="0" u="none" strike="noStrike" baseline="0" dirty="0">
                <a:solidFill>
                  <a:srgbClr val="000000"/>
                </a:solidFill>
                <a:latin typeface="EUAlbertina"/>
              </a:rPr>
              <a:t>DOPLŇUJÍCÍ SNÍMKY, KTERÉ LZE POUŽÍT V PŘÍPADĚ, ŽE SE OBJEVÍ OTÁZKY TÝKAJÍCÍ SE PERORÁLNÍ MEDIKACE</a:t>
            </a: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cs-CZ" sz="1800" b="0" i="0" u="none" strike="noStrike" baseline="0" dirty="0">
                <a:solidFill>
                  <a:srgbClr val="000000"/>
                </a:solidFill>
                <a:latin typeface="EUAlbertina"/>
              </a:rPr>
              <a:t>Perorální léčba má větší riziko neúčinnosti než individuální léčba. Tato dodatečná pravidla tedy mají zabránit ztrátě účinnosti přípravků, zabránit vzniku a šíření rezistence a zabránit kontaminaci nebo nechtěnému podání necílovým druhům nebo lidem nebo šíření v životním prostředí. </a:t>
            </a:r>
          </a:p>
          <a:p>
            <a:pPr marL="285750" indent="-285750">
              <a:buFontTx/>
              <a:buChar char="-"/>
            </a:pPr>
            <a:r>
              <a:rPr lang="cs-CZ" sz="1800" b="0" i="0" u="none" strike="noStrike" baseline="0" dirty="0">
                <a:solidFill>
                  <a:srgbClr val="000000"/>
                </a:solidFill>
                <a:latin typeface="EUAlbertina"/>
              </a:rPr>
              <a:t>Zahrnuje veškerou perorální medikaci, kromě medikovaného krmiva smíchaného provozovatelem krmivářského podniku. Toto nařízení se vztahuje na povolené a předepsané veterinární léčivé přípravky podávané perorálně v pitné vodě, zamíchané do krmiva nebo podávané na povrch krmiva bezprostředně před krmením a podávané chovatelem zvířatům určeným k produkci potravin.</a:t>
            </a:r>
          </a:p>
          <a:p>
            <a:pPr marL="285750" indent="-285750">
              <a:buFontTx/>
              <a:buChar char="-"/>
            </a:pPr>
            <a:r>
              <a:rPr lang="cs-CZ" sz="1800" b="0" i="0" u="none" strike="noStrike" baseline="0" dirty="0">
                <a:solidFill>
                  <a:srgbClr val="000000"/>
                </a:solidFill>
                <a:latin typeface="EUAlbertina"/>
              </a:rPr>
              <a:t>Veterináři zde hrají klíčovou roli: před předepsáním musí znát situaci v zemědělském podniku, vybavení, krmivo atd., aby si byli jisti, že VMP může být účinně podán. Musí také poradit majiteli zvířete, jak zlikvidovat nebo odstranit zbývající léky. </a:t>
            </a:r>
          </a:p>
          <a:p>
            <a:r>
              <a:rPr lang="cs-CZ" sz="1800" b="0" i="0" u="none" strike="noStrike" baseline="0" dirty="0">
                <a:solidFill>
                  <a:srgbClr val="000000"/>
                </a:solidFill>
                <a:latin typeface="EUAlbertina"/>
              </a:rPr>
              <a:t>– Perorální podávání VMP v pevných krmivech může vést k tomu, že zvířata budou soupeřit o stejné krmivo a vznikne riziko nedostatečného dávkování a předávkování.  To je důležité zejména u antimikrobiálních a </a:t>
            </a:r>
            <a:r>
              <a:rPr lang="cs-CZ" sz="1800" b="0" i="0" u="none" strike="noStrike" baseline="0" dirty="0" err="1">
                <a:solidFill>
                  <a:srgbClr val="000000"/>
                </a:solidFill>
                <a:latin typeface="EUAlbertina"/>
              </a:rPr>
              <a:t>antiparazitárních</a:t>
            </a:r>
            <a:r>
              <a:rPr lang="cs-CZ" sz="1800" b="0" i="0" u="none" strike="noStrike" baseline="0" dirty="0">
                <a:solidFill>
                  <a:srgbClr val="000000"/>
                </a:solidFill>
                <a:latin typeface="EUAlbertina"/>
              </a:rPr>
              <a:t> látek, protože to může vést ke vzniku antimikrobiální a </a:t>
            </a:r>
            <a:r>
              <a:rPr lang="cs-CZ" sz="1800" b="0" i="0" u="none" strike="noStrike" baseline="0" dirty="0" err="1">
                <a:solidFill>
                  <a:srgbClr val="000000"/>
                </a:solidFill>
                <a:latin typeface="EUAlbertina"/>
              </a:rPr>
              <a:t>antiparazitární</a:t>
            </a:r>
            <a:r>
              <a:rPr lang="cs-CZ" sz="1800" b="0" i="0" u="none" strike="noStrike" baseline="0" dirty="0">
                <a:solidFill>
                  <a:srgbClr val="000000"/>
                </a:solidFill>
                <a:latin typeface="EUAlbertina"/>
              </a:rPr>
              <a:t> rezistence. Proto by mělo být předepisování a perorální podávání antimikrobiálních a </a:t>
            </a:r>
            <a:r>
              <a:rPr lang="cs-CZ" sz="1800" b="0" i="0" u="none" strike="noStrike" baseline="0" dirty="0" err="1">
                <a:solidFill>
                  <a:srgbClr val="000000"/>
                </a:solidFill>
                <a:latin typeface="EUAlbertina"/>
              </a:rPr>
              <a:t>antiparazitárních</a:t>
            </a:r>
            <a:r>
              <a:rPr lang="cs-CZ" sz="1800" b="0" i="0" u="none" strike="noStrike" baseline="0" dirty="0">
                <a:solidFill>
                  <a:srgbClr val="000000"/>
                </a:solidFill>
                <a:latin typeface="EUAlbertina"/>
              </a:rPr>
              <a:t> látek přimícháním do pevného krmiva nebo podáváním na povrch pevného krmiva bezprostředně před krmením povoleno pouze v případě, že jsou zvířata krmena individuálně nebo pokud lze účinně kontrolovat příjem veterinárního léčivého přípravku jednotlivými zvířaty v malé skupině zvířat.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72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b="0" i="0" u="none" strike="noStrike" baseline="0">
                <a:solidFill>
                  <a:srgbClr val="000000"/>
                </a:solidFill>
                <a:latin typeface="EUAlbertina"/>
              </a:rPr>
              <a:t>DOPLŇUJÍCÍ SNÍMKY PRO PŘÍPAD, ŽE BY SE OBJEVILY OTÁZKY TÝKAJÍCÍ SE PERORÁLNÍ MEDIKACE</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cs-CZ" sz="1800" b="0" i="0" u="none" strike="noStrike" baseline="0">
                <a:solidFill>
                  <a:srgbClr val="000000"/>
                </a:solidFill>
                <a:latin typeface="EUAlbertina"/>
              </a:rPr>
              <a:t>Perorální léčba má větší riziko neúčinnosti než individuální léčba. Tato dodatečná pravidla tedy mají zabránit ztrátě účinnosti přípravků, zabránit vzniku a šíření rezistence a zabránit kontaminaci nebo nechtěnému podání necílovým druhům nebo lidem nebo šíření v životním prostředí. </a:t>
            </a:r>
          </a:p>
          <a:p>
            <a:pPr marL="285750" indent="-285750">
              <a:buFontTx/>
              <a:buChar char="-"/>
            </a:pPr>
            <a:r>
              <a:rPr lang="cs-CZ" sz="1800" b="0" i="0" u="none" strike="noStrike" baseline="0">
                <a:solidFill>
                  <a:srgbClr val="000000"/>
                </a:solidFill>
                <a:latin typeface="EUAlbertina"/>
              </a:rPr>
              <a:t>Zahrnuje veškerou perorální medikaci, kromě medikovaného krmiva smíchaného provozovatelem krmivářského podniku. </a:t>
            </a:r>
          </a:p>
          <a:p>
            <a:pPr marL="285750" indent="-285750">
              <a:buFontTx/>
              <a:buChar char="-"/>
            </a:pPr>
            <a:r>
              <a:rPr lang="cs-CZ" sz="1800" b="0" i="0" u="none" strike="noStrike" baseline="0">
                <a:solidFill>
                  <a:srgbClr val="000000"/>
                </a:solidFill>
                <a:latin typeface="EUAlbertina"/>
              </a:rPr>
              <a:t>Veterináři zde hrají klíčovou roli: před předepsáním musí znát situaci v zemědělském podniku, vybavení, krmivo atd., aby si byli jisti, že VMP může být účinně podán. Musí také poradit majiteli zvířete, jak zlikvidovat nebo odstranit zbývající léky. </a:t>
            </a:r>
          </a:p>
          <a:p>
            <a:r>
              <a:rPr lang="cs-CZ" sz="1800" b="0" i="0" u="none" strike="noStrike" baseline="0">
                <a:solidFill>
                  <a:srgbClr val="000000"/>
                </a:solidFill>
                <a:latin typeface="EUAlbertina"/>
              </a:rPr>
              <a:t>– Perorální podávání VMP v pevných krmivech může vést k tomu, že zvířata budou soupeřit o stejné krmivo a vznikne riziko nedostatečného dávkování a předávkování.  To je důležité zejména u antimikrobiálních a antiparazitárních látek, protože to může vést ke vzniku antimikrobiální a antiparazitární rezistence. Proto by mělo být předepisování a perorální podávání antimikrobiálních a antiparazitárních látek přimícháním do pevného krmiva nebo podáváním na povrch pevného krmiva bezprostředně před krmením povoleno pouze v případě, že jsou zvířata krmena individuálně nebo pokud lze účinně kontrolovat příjem veterinárního léčivého přípravku jednotlivými zvířaty v malé skupině zvířat.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70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b="0" i="0" u="none" strike="noStrike" baseline="0">
                <a:solidFill>
                  <a:srgbClr val="000000"/>
                </a:solidFill>
                <a:latin typeface="EUAlbertina"/>
              </a:rPr>
              <a:t>DOPLŇUJÍCÍ SNÍMKY PRO PŘÍPAD, ŽE BY SE OBJEVILY OTÁZKY TÝKAJÍCÍ SE PERORÁLNÍ MEDIKACE</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cs-CZ" sz="1800" b="0" i="0" u="none" strike="noStrike" baseline="0">
                <a:solidFill>
                  <a:srgbClr val="000000"/>
                </a:solidFill>
                <a:latin typeface="EUAlbertina"/>
              </a:rPr>
              <a:t>Perorální léčba má větší riziko neúčinnosti než individuální léčba. Tato dodatečná pravidla tedy mají zabránit ztrátě účinnosti přípravků, zabránit vzniku a šíření rezistence a zabránit kontaminaci nebo nechtěnému podání necílovým druhům nebo lidem nebo šíření v životním prostředí. </a:t>
            </a:r>
          </a:p>
          <a:p>
            <a:pPr marL="285750" indent="-285750">
              <a:buFontTx/>
              <a:buChar char="-"/>
            </a:pPr>
            <a:r>
              <a:rPr lang="cs-CZ" sz="1800" b="0" i="0" u="none" strike="noStrike" baseline="0">
                <a:solidFill>
                  <a:srgbClr val="000000"/>
                </a:solidFill>
                <a:latin typeface="EUAlbertina"/>
              </a:rPr>
              <a:t>Zahrnuje veškerou perorální medikaci, kromě medikovaného krmiva smíchaného provozovatelem krmivářského podniku. </a:t>
            </a:r>
          </a:p>
          <a:p>
            <a:pPr marL="285750" indent="-285750">
              <a:buFontTx/>
              <a:buChar char="-"/>
            </a:pPr>
            <a:r>
              <a:rPr lang="cs-CZ" sz="1800" b="0" i="0" u="none" strike="noStrike" baseline="0">
                <a:solidFill>
                  <a:srgbClr val="000000"/>
                </a:solidFill>
                <a:latin typeface="EUAlbertina"/>
              </a:rPr>
              <a:t>Veterináři zde hrají klíčovou roli: před předepsáním musí znát situaci v zemědělském podniku, vybavení, krmivo atd., aby si byli jisti, že VMP může být účinně podán. Musí také poradit majiteli zvířete, jak zlikvidovat nebo odstranit zbývající léky. </a:t>
            </a:r>
          </a:p>
          <a:p>
            <a:r>
              <a:rPr lang="cs-CZ" sz="1800" b="0" i="0" u="none" strike="noStrike" baseline="0">
                <a:solidFill>
                  <a:srgbClr val="000000"/>
                </a:solidFill>
                <a:latin typeface="EUAlbertina"/>
              </a:rPr>
              <a:t>– Perorální podávání VMP v pevných krmivech může vést k tomu, že zvířata budou soupeřit o stejné krmivo a vznikne riziko nedostatečného dávkování a předávkování.  To je důležité zejména u antimikrobiálních a antiparazitárních látek, protože to může vést ke vzniku antimikrobiální a antiparazitární rezistence. Proto by mělo být předepisování a perorální podávání antimikrobiálních a antiparazitárních látek přimícháním do pevného krmiva nebo podáváním na povrch pevného krmiva bezprostředně před krmením povoleno pouze v případě, že jsou zvířata krmena individuálně nebo pokud lze účinně kontrolovat příjem veterinárního léčivého přípravku jednotlivými zvířaty v malé skupině zvířat.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732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FF6541-F716-4D33-934D-D3783B7243DD}" type="slidenum">
              <a:rPr lang="es-ES" smtClean="0"/>
              <a:t>11</a:t>
            </a:fld>
            <a:endParaRPr lang="es-ES"/>
          </a:p>
        </p:txBody>
      </p:sp>
    </p:spTree>
    <p:extLst>
      <p:ext uri="{BB962C8B-B14F-4D97-AF65-F5344CB8AC3E}">
        <p14:creationId xmlns:p14="http://schemas.microsoft.com/office/powerpoint/2010/main" val="31605267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8.jpe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7.png"/><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50.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13.jpeg"/><Relationship Id="rId9"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jpe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1.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Master" Target="../slideMasters/slideMaster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1.png"/><Relationship Id="rId3" Type="http://schemas.openxmlformats.org/officeDocument/2006/relationships/image" Target="../media/image51.png"/><Relationship Id="rId7" Type="http://schemas.openxmlformats.org/officeDocument/2006/relationships/image" Target="../media/image7.png"/><Relationship Id="rId12"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47.png"/><Relationship Id="rId5" Type="http://schemas.openxmlformats.org/officeDocument/2006/relationships/image" Target="../media/image5.png"/><Relationship Id="rId15" Type="http://schemas.openxmlformats.org/officeDocument/2006/relationships/hyperlink" Target="http://www.amrfvtraining.eu/" TargetMode="External"/><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a:extLst>
              <a:ext uri="{FF2B5EF4-FFF2-40B4-BE49-F238E27FC236}">
                <a16:creationId xmlns:a16="http://schemas.microsoft.com/office/drawing/2014/main" id="{582D17B3-5A6C-42CA-853B-4103A0708918}"/>
              </a:ext>
            </a:extLst>
          </p:cNvPr>
          <p:cNvPicPr/>
          <p:nvPr userDrawn="1"/>
        </p:nvPicPr>
        <p:blipFill>
          <a:blip r:embed="rId11" cstate="email">
            <a:extLst>
              <a:ext uri="{28A0092B-C50C-407E-A947-70E740481C1C}">
                <a14:useLocalDpi xmlns:a14="http://schemas.microsoft.com/office/drawing/2010/main" val="0"/>
              </a:ext>
            </a:extLst>
          </a:blip>
          <a:srcRect/>
          <a:stretch/>
        </p:blipFill>
        <p:spPr bwMode="auto">
          <a:xfrm>
            <a:off x="8991600" y="5619479"/>
            <a:ext cx="3022600" cy="769247"/>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a:extLst>
              <a:ext uri="{FF2B5EF4-FFF2-40B4-BE49-F238E27FC236}">
                <a16:creationId xmlns:a16="http://schemas.microsoft.com/office/drawing/2014/main" id="{C53E509D-9C05-4F64-B596-3792F76B9CA7}"/>
              </a:ext>
            </a:extLst>
          </p:cNvPr>
          <p:cNvPicPr/>
          <p:nvPr userDrawn="1"/>
        </p:nvPicPr>
        <p:blipFill>
          <a:blip r:embed="rId10" cstate="email">
            <a:extLst>
              <a:ext uri="{28A0092B-C50C-407E-A947-70E740481C1C}">
                <a14:useLocalDpi xmlns:a14="http://schemas.microsoft.com/office/drawing/2010/main" val="0"/>
              </a:ext>
            </a:extLst>
          </a:blip>
          <a:srcRect/>
          <a:stretch/>
        </p:blipFill>
        <p:spPr bwMode="auto">
          <a:xfrm>
            <a:off x="8620809" y="5764678"/>
            <a:ext cx="3418791" cy="870077"/>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cs-CZ">
                <a:latin typeface="EC Square Sans Pro" panose="020B0506040000020004" pitchFamily="34" charset="0"/>
                <a:hlinkClick r:id="rId16"/>
              </a:rPr>
              <a:t>www.amrfvtraining.eu</a:t>
            </a:r>
            <a:r>
              <a:rPr lang="cs-CZ">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a:extLst>
              <a:ext uri="{FF2B5EF4-FFF2-40B4-BE49-F238E27FC236}">
                <a16:creationId xmlns:a16="http://schemas.microsoft.com/office/drawing/2014/main" id="{582D17B3-5A6C-42CA-853B-4103A0708918}"/>
              </a:ext>
            </a:extLst>
          </p:cNvPr>
          <p:cNvPicPr/>
          <p:nvPr userDrawn="1"/>
        </p:nvPicPr>
        <p:blipFill>
          <a:blip r:embed="rId11" cstate="email">
            <a:extLst>
              <a:ext uri="{28A0092B-C50C-407E-A947-70E740481C1C}">
                <a14:useLocalDpi xmlns:a14="http://schemas.microsoft.com/office/drawing/2010/main" val="0"/>
              </a:ext>
            </a:extLst>
          </a:blip>
          <a:srcRect/>
          <a:stretch/>
        </p:blipFill>
        <p:spPr bwMode="auto">
          <a:xfrm>
            <a:off x="8991600" y="5619480"/>
            <a:ext cx="3022600" cy="769247"/>
          </a:xfrm>
          <a:prstGeom prst="rect">
            <a:avLst/>
          </a:prstGeom>
          <a:noFill/>
          <a:ln>
            <a:noFill/>
          </a:ln>
        </p:spPr>
      </p:pic>
    </p:spTree>
    <p:extLst>
      <p:ext uri="{BB962C8B-B14F-4D97-AF65-F5344CB8AC3E}">
        <p14:creationId xmlns:p14="http://schemas.microsoft.com/office/powerpoint/2010/main" val="416874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cs-CZ" sz="2396" noProof="0">
                <a:solidFill>
                  <a:srgbClr val="003399"/>
                </a:solidFill>
                <a:latin typeface="EC Square Sans Pro" panose="020B0506040000020004" pitchFamily="34" charset="0"/>
              </a:rPr>
              <a:t>Praktické školení pro zemědělce a veterináře: Nová opatření v boji proti antimikrobiální rezistenci</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val="0"/>
              </a:ext>
            </a:extLst>
          </a:blip>
          <a:srcRect/>
          <a:stretch/>
        </p:blipFill>
        <p:spPr bwMode="auto">
          <a:xfrm>
            <a:off x="9863884" y="6163744"/>
            <a:ext cx="2270541"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a:stretch>
            <a:fillRect/>
          </a:stretch>
        </p:blipFill>
        <p:spPr>
          <a:xfrm>
            <a:off x="8425332" y="6300127"/>
            <a:ext cx="574476" cy="411353"/>
          </a:xfrm>
          <a:prstGeom prst="rect">
            <a:avLst/>
          </a:prstGeom>
        </p:spPr>
      </p:pic>
    </p:spTree>
    <p:extLst>
      <p:ext uri="{BB962C8B-B14F-4D97-AF65-F5344CB8AC3E}">
        <p14:creationId xmlns:p14="http://schemas.microsoft.com/office/powerpoint/2010/main" val="143415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a:extLst>
              <a:ext uri="{FF2B5EF4-FFF2-40B4-BE49-F238E27FC236}">
                <a16:creationId xmlns:a16="http://schemas.microsoft.com/office/drawing/2014/main" id="{5505FB79-408A-43F3-9FF6-95F9DFF43961}"/>
              </a:ext>
            </a:extLst>
          </p:cNvPr>
          <p:cNvPicPr/>
          <p:nvPr userDrawn="1"/>
        </p:nvPicPr>
        <p:blipFill>
          <a:blip r:embed="rId12" cstate="email">
            <a:extLst>
              <a:ext uri="{28A0092B-C50C-407E-A947-70E740481C1C}">
                <a14:useLocalDpi xmlns:a14="http://schemas.microsoft.com/office/drawing/2010/main" val="0"/>
              </a:ext>
            </a:extLst>
          </a:blip>
          <a:srcRect/>
          <a:stretch/>
        </p:blipFill>
        <p:spPr bwMode="auto">
          <a:xfrm>
            <a:off x="9784134" y="6181329"/>
            <a:ext cx="2201441" cy="560264"/>
          </a:xfrm>
          <a:prstGeom prst="rect">
            <a:avLst/>
          </a:prstGeom>
          <a:noFill/>
          <a:ln>
            <a:noFill/>
          </a:ln>
        </p:spPr>
      </p:pic>
    </p:spTree>
    <p:extLst>
      <p:ext uri="{BB962C8B-B14F-4D97-AF65-F5344CB8AC3E}">
        <p14:creationId xmlns:p14="http://schemas.microsoft.com/office/powerpoint/2010/main" val="224015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956444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54416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339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cs-CZ" sz="2400" noProof="0">
                <a:solidFill>
                  <a:srgbClr val="003399"/>
                </a:solidFill>
                <a:latin typeface="EC Square Sans Pro" panose="020B0506040000020004" pitchFamily="34" charset="0"/>
              </a:rPr>
              <a:t>Praktické školení pro zemědělce a veterináře: Nová opatření v boji proti antimikrobiální rezistenci</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val="0"/>
              </a:ext>
            </a:extLst>
          </a:blip>
          <a:srcRect/>
          <a:stretch/>
        </p:blipFill>
        <p:spPr bwMode="auto">
          <a:xfrm>
            <a:off x="9863882" y="6163744"/>
            <a:ext cx="2270541"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233729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00372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143434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263519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78992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61990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a:extLst>
              <a:ext uri="{FF2B5EF4-FFF2-40B4-BE49-F238E27FC236}">
                <a16:creationId xmlns:a16="http://schemas.microsoft.com/office/drawing/2014/main" id="{C53E509D-9C05-4F64-B596-3792F76B9CA7}"/>
              </a:ext>
            </a:extLst>
          </p:cNvPr>
          <p:cNvPicPr/>
          <p:nvPr userDrawn="1"/>
        </p:nvPicPr>
        <p:blipFill>
          <a:blip r:embed="rId10" cstate="email">
            <a:extLst>
              <a:ext uri="{28A0092B-C50C-407E-A947-70E740481C1C}">
                <a14:useLocalDpi xmlns:a14="http://schemas.microsoft.com/office/drawing/2010/main" val="0"/>
              </a:ext>
            </a:extLst>
          </a:blip>
          <a:srcRect/>
          <a:stretch/>
        </p:blipFill>
        <p:spPr bwMode="auto">
          <a:xfrm>
            <a:off x="8620811" y="5764678"/>
            <a:ext cx="3418791" cy="870077"/>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cs-CZ" sz="1797">
                <a:latin typeface="EC Square Sans Pro" panose="020B0506040000020004" pitchFamily="34" charset="0"/>
                <a:hlinkClick r:id="rId15"/>
              </a:rPr>
              <a:t>www.amrfvtraining.eu</a:t>
            </a:r>
            <a:r>
              <a:rPr lang="cs-CZ" sz="1797">
                <a:latin typeface="EC Square Sans Pro" panose="020B0506040000020004" pitchFamily="34" charset="0"/>
              </a:rPr>
              <a:t>  </a:t>
            </a:r>
          </a:p>
        </p:txBody>
      </p:sp>
    </p:spTree>
    <p:extLst>
      <p:ext uri="{BB962C8B-B14F-4D97-AF65-F5344CB8AC3E}">
        <p14:creationId xmlns:p14="http://schemas.microsoft.com/office/powerpoint/2010/main" val="37760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11/13/2024</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371110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83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11/13/2024</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143363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a:extLst>
              <a:ext uri="{FF2B5EF4-FFF2-40B4-BE49-F238E27FC236}">
                <a16:creationId xmlns:a16="http://schemas.microsoft.com/office/drawing/2014/main" id="{5505FB79-408A-43F3-9FF6-95F9DFF43961}"/>
              </a:ext>
            </a:extLst>
          </p:cNvPr>
          <p:cNvPicPr/>
          <p:nvPr userDrawn="1"/>
        </p:nvPicPr>
        <p:blipFill>
          <a:blip r:embed="rId12" cstate="email">
            <a:extLst>
              <a:ext uri="{28A0092B-C50C-407E-A947-70E740481C1C}">
                <a14:useLocalDpi xmlns:a14="http://schemas.microsoft.com/office/drawing/2010/main" val="0"/>
              </a:ext>
            </a:extLst>
          </a:blip>
          <a:srcRect/>
          <a:stretch/>
        </p:blipFill>
        <p:spPr bwMode="auto">
          <a:xfrm>
            <a:off x="9784132" y="6181329"/>
            <a:ext cx="2201441"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49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11/13/2024</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a:t>
            </a:fld>
            <a:endParaRPr lang="en-US" altLang="en-US"/>
          </a:p>
        </p:txBody>
      </p:sp>
    </p:spTree>
    <p:extLst>
      <p:ext uri="{BB962C8B-B14F-4D97-AF65-F5344CB8AC3E}">
        <p14:creationId xmlns:p14="http://schemas.microsoft.com/office/powerpoint/2010/main" val="180399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90774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798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cs-CZ"/>
              <a:t>ČESKÁ REPUBLIKA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cs-CZ"/>
              <a:t>21. A 22. LISTOPADU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a:xfrm>
            <a:off x="762000" y="158750"/>
            <a:ext cx="9677400" cy="476730"/>
          </a:xfrm>
        </p:spPr>
        <p:txBody>
          <a:bodyPr lIns="91440" tIns="45720" rIns="91440" bIns="45720" anchor="t"/>
          <a:lstStyle/>
          <a:p>
            <a:pPr algn="ctr"/>
            <a:r>
              <a:rPr lang="cs-CZ" sz="2750" b="1" dirty="0">
                <a:latin typeface="EC Square Sans Pro"/>
                <a:cs typeface="Arial"/>
              </a:rPr>
              <a:t>Nařízení v přenesené pravomoci</a:t>
            </a:r>
            <a:r>
              <a:rPr lang="cs-CZ" sz="2750" b="1" dirty="0">
                <a:solidFill>
                  <a:srgbClr val="FFFFFF"/>
                </a:solidFill>
                <a:latin typeface="EC Square Sans Pro"/>
                <a:cs typeface="Arial"/>
              </a:rPr>
              <a:t> </a:t>
            </a:r>
            <a:r>
              <a:rPr lang="cs-CZ" sz="2750" b="1" dirty="0">
                <a:latin typeface="EC Square Sans Pro"/>
                <a:cs typeface="Arial"/>
              </a:rPr>
              <a:t>(EU) 2024/1159 </a:t>
            </a:r>
            <a:br>
              <a:rPr lang="es-ES" sz="2750" b="1" dirty="0">
                <a:latin typeface="EC Square Sans Pro"/>
                <a:cs typeface="Arial"/>
              </a:rPr>
            </a:br>
            <a:r>
              <a:rPr lang="cs-CZ" sz="2750" b="1" dirty="0">
                <a:latin typeface="EC Square Sans Pro"/>
                <a:cs typeface="Arial"/>
              </a:rPr>
              <a:t>o</a:t>
            </a:r>
            <a:r>
              <a:rPr lang="cs-CZ" sz="2750" b="1" dirty="0">
                <a:solidFill>
                  <a:srgbClr val="FF0000"/>
                </a:solidFill>
                <a:latin typeface="EC Square Sans Pro"/>
                <a:cs typeface="Arial"/>
              </a:rPr>
              <a:t> </a:t>
            </a:r>
            <a:r>
              <a:rPr lang="cs-CZ" sz="2750" b="1" dirty="0">
                <a:latin typeface="EC Square Sans Pro"/>
                <a:cs typeface="Arial"/>
              </a:rPr>
              <a:t>perorálním podání</a:t>
            </a:r>
          </a:p>
        </p:txBody>
      </p:sp>
      <p:sp>
        <p:nvSpPr>
          <p:cNvPr id="6" name="Rectángulo 5"/>
          <p:cNvSpPr/>
          <p:nvPr/>
        </p:nvSpPr>
        <p:spPr>
          <a:xfrm>
            <a:off x="391564" y="2471282"/>
            <a:ext cx="11038436" cy="2235227"/>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cs-CZ" sz="1950" dirty="0">
                <a:solidFill>
                  <a:srgbClr val="003399"/>
                </a:solidFill>
                <a:latin typeface="EC Square Sans Pro"/>
                <a:ea typeface="+mn-ea"/>
                <a:cs typeface="Arial"/>
              </a:rPr>
              <a:t>Členské státy mohou vypracovat další vnitrostátní pokyny k usnadnění uplatňování uvedeného nařízení.</a:t>
            </a:r>
          </a:p>
          <a:p>
            <a:pPr algn="l" defTabSz="912754" rtl="0"/>
            <a:endParaRPr lang="en-US" sz="1996" dirty="0">
              <a:solidFill>
                <a:srgbClr val="FF0000"/>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cs-CZ" sz="1996" dirty="0">
                <a:solidFill>
                  <a:srgbClr val="003399"/>
                </a:solidFill>
                <a:latin typeface="EC Square Sans Pro" panose="020B0506040000020004" pitchFamily="34" charset="0"/>
                <a:ea typeface="+mn-ea"/>
                <a:cs typeface="Arial" panose="020B0604020202020204" pitchFamily="34" charset="0"/>
              </a:rPr>
              <a:t>Platí od 9. listopadu 2025.</a:t>
            </a:r>
          </a:p>
          <a:p>
            <a:pPr algn="l" defTabSz="912754" rtl="0"/>
            <a:r>
              <a:rPr lang="cs-CZ" sz="1996" dirty="0">
                <a:solidFill>
                  <a:srgbClr val="003399"/>
                </a:solidFill>
                <a:latin typeface="EC Square Sans Pro" panose="020B0506040000020004" pitchFamily="34" charset="0"/>
                <a:ea typeface="+mn-ea"/>
                <a:cs typeface="Arial" panose="020B0604020202020204" pitchFamily="34" charset="0"/>
              </a:rPr>
              <a:t>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cs-CZ" sz="1048" b="1">
                <a:solidFill>
                  <a:srgbClr val="FFFFFF"/>
                </a:solidFill>
                <a:latin typeface="Montserrat" panose="00000500000000000000" pitchFamily="2" charset="0"/>
              </a:rPr>
              <a:t>Stanovuje pravidla pro zajištění účinného a bezpečného používání veterinárních léčivých přípravků (VMP) schválených a předepsaných k perorálnímu podání jinou cestou než medikovaným krmivem a podávaných chovatelem zvířat zvířatům určeným k produkci potravin</a:t>
            </a:r>
          </a:p>
        </p:txBody>
      </p:sp>
    </p:spTree>
    <p:extLst>
      <p:ext uri="{BB962C8B-B14F-4D97-AF65-F5344CB8AC3E}">
        <p14:creationId xmlns:p14="http://schemas.microsoft.com/office/powerpoint/2010/main" val="204838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295400" y="2177814"/>
            <a:ext cx="3122863" cy="1584114"/>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cs-CZ" sz="4400" b="1" dirty="0">
                <a:solidFill>
                  <a:srgbClr val="002060"/>
                </a:solidFill>
                <a:latin typeface="EC Square Sans Pro"/>
                <a:cs typeface="Arial"/>
              </a:rPr>
              <a:t>Vnitrostátní předpisy</a:t>
            </a:r>
          </a:p>
        </p:txBody>
      </p:sp>
      <p:pic>
        <p:nvPicPr>
          <p:cNvPr id="1026" name="Picture 2">
            <a:extLst>
              <a:ext uri="{FF2B5EF4-FFF2-40B4-BE49-F238E27FC236}">
                <a16:creationId xmlns:a16="http://schemas.microsoft.com/office/drawing/2014/main" id="{C1D5949A-604B-5DCA-F9D7-6283E62E58F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5783580" y="2893248"/>
            <a:ext cx="2606040" cy="1737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F74BE10F-399C-4DC3-8FDA-C2BC889B5964}"/>
              </a:ext>
            </a:extLst>
          </p:cNvPr>
          <p:cNvSpPr>
            <a:spLocks noGrp="1"/>
          </p:cNvSpPr>
          <p:nvPr>
            <p:ph type="body" sz="quarter" idx="10"/>
          </p:nvPr>
        </p:nvSpPr>
        <p:spPr>
          <a:xfrm>
            <a:off x="762002" y="311151"/>
            <a:ext cx="9753598" cy="476730"/>
          </a:xfrm>
        </p:spPr>
        <p:txBody>
          <a:bodyPr/>
          <a:lstStyle/>
          <a:p>
            <a:r>
              <a:rPr lang="cs-CZ" b="1" dirty="0"/>
              <a:t>Medikovaná krmiva – Česká republika  - národní právní předpisy</a:t>
            </a:r>
            <a:endParaRPr lang="en-GB" b="1" dirty="0"/>
          </a:p>
        </p:txBody>
      </p:sp>
      <p:sp>
        <p:nvSpPr>
          <p:cNvPr id="3" name="TextovéPole 2">
            <a:extLst>
              <a:ext uri="{FF2B5EF4-FFF2-40B4-BE49-F238E27FC236}">
                <a16:creationId xmlns:a16="http://schemas.microsoft.com/office/drawing/2014/main" id="{26B43D15-2522-4361-9CD8-9337B6DBF01C}"/>
              </a:ext>
            </a:extLst>
          </p:cNvPr>
          <p:cNvSpPr txBox="1"/>
          <p:nvPr/>
        </p:nvSpPr>
        <p:spPr>
          <a:xfrm>
            <a:off x="914400" y="1073150"/>
            <a:ext cx="9601200" cy="4801314"/>
          </a:xfrm>
          <a:prstGeom prst="rect">
            <a:avLst/>
          </a:prstGeom>
          <a:noFill/>
        </p:spPr>
        <p:txBody>
          <a:bodyPr wrap="square" rtlCol="0">
            <a:spAutoFit/>
          </a:bodyPr>
          <a:lstStyle/>
          <a:p>
            <a:r>
              <a:rPr lang="cs-CZ" sz="2400" b="1" dirty="0"/>
              <a:t>Dle zákona č. </a:t>
            </a:r>
            <a:r>
              <a:rPr lang="cs-CZ" sz="2400" b="1" dirty="0">
                <a:solidFill>
                  <a:srgbClr val="0070C0"/>
                </a:solidFill>
              </a:rPr>
              <a:t>314/2022 Sb</a:t>
            </a:r>
            <a:r>
              <a:rPr lang="cs-CZ" sz="2400" b="1" dirty="0"/>
              <a:t>., kterým se mění zákon č. 378/2007 Sb., o léčivech a o změnách některých souvisejících zákonů</a:t>
            </a:r>
          </a:p>
          <a:p>
            <a:endParaRPr lang="cs-CZ" sz="2400" b="1" dirty="0"/>
          </a:p>
          <a:p>
            <a:endParaRPr lang="cs-CZ" sz="2400" b="1" dirty="0"/>
          </a:p>
          <a:p>
            <a:r>
              <a:rPr lang="cs-CZ" sz="2400" b="1" dirty="0">
                <a:solidFill>
                  <a:srgbClr val="0070C0"/>
                </a:solidFill>
              </a:rPr>
              <a:t>Nové rozdělení kompetencí mezi 2 národní autority:</a:t>
            </a:r>
          </a:p>
          <a:p>
            <a:endParaRPr lang="cs-CZ" sz="2400" b="1" dirty="0"/>
          </a:p>
          <a:p>
            <a:endParaRPr lang="cs-CZ" dirty="0"/>
          </a:p>
          <a:p>
            <a:r>
              <a:rPr lang="cs-CZ" b="1" dirty="0"/>
              <a:t>Oblast kontroly nad výrobou medikovaných krmiv a meziproduktů </a:t>
            </a:r>
          </a:p>
          <a:p>
            <a:r>
              <a:rPr lang="cs-CZ" dirty="0"/>
              <a:t>-    převedena na </a:t>
            </a:r>
            <a:r>
              <a:rPr lang="cs-CZ" b="1" dirty="0">
                <a:solidFill>
                  <a:srgbClr val="0070C0"/>
                </a:solidFill>
              </a:rPr>
              <a:t>Ústřední kontrolní a zkušební ústav zemědělský </a:t>
            </a:r>
            <a:r>
              <a:rPr lang="cs-CZ" dirty="0"/>
              <a:t>(ÚKZÚZ) od 1.12.2022</a:t>
            </a:r>
          </a:p>
          <a:p>
            <a:endParaRPr lang="cs-CZ" dirty="0"/>
          </a:p>
          <a:p>
            <a:r>
              <a:rPr lang="cs-CZ" b="1" dirty="0"/>
              <a:t>Kontrola oblasti předepisování, manipulace, skladování a používání VLP </a:t>
            </a:r>
            <a:r>
              <a:rPr lang="cs-CZ" dirty="0"/>
              <a:t>při výrobě medikovaných krmiv a meziproduktů medikovaných krmiv </a:t>
            </a:r>
          </a:p>
          <a:p>
            <a:r>
              <a:rPr lang="cs-CZ" dirty="0"/>
              <a:t>- je nadále </a:t>
            </a:r>
            <a:r>
              <a:rPr lang="cs-CZ" sz="1800" dirty="0"/>
              <a:t>v gesci  </a:t>
            </a:r>
            <a:r>
              <a:rPr lang="cs-CZ" sz="1800" b="1" dirty="0">
                <a:solidFill>
                  <a:srgbClr val="0070C0"/>
                </a:solidFill>
              </a:rPr>
              <a:t>Ústavu pro státní kontrolu veterinárních biopreparátů a léčiv</a:t>
            </a:r>
            <a:r>
              <a:rPr lang="cs-CZ" sz="1800" b="1" dirty="0"/>
              <a:t> (ÚSKVBL)</a:t>
            </a:r>
            <a:endParaRPr lang="cs-CZ" b="1" dirty="0"/>
          </a:p>
          <a:p>
            <a:endParaRPr lang="cs-CZ" dirty="0"/>
          </a:p>
        </p:txBody>
      </p:sp>
    </p:spTree>
    <p:extLst>
      <p:ext uri="{BB962C8B-B14F-4D97-AF65-F5344CB8AC3E}">
        <p14:creationId xmlns:p14="http://schemas.microsoft.com/office/powerpoint/2010/main" val="3341234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0A76F10C-AEF3-4712-89B7-ADCFD7EBD0EA}"/>
              </a:ext>
            </a:extLst>
          </p:cNvPr>
          <p:cNvSpPr>
            <a:spLocks noGrp="1"/>
          </p:cNvSpPr>
          <p:nvPr>
            <p:ph type="body" sz="quarter" idx="10"/>
          </p:nvPr>
        </p:nvSpPr>
        <p:spPr/>
        <p:txBody>
          <a:bodyPr/>
          <a:lstStyle/>
          <a:p>
            <a:r>
              <a:rPr lang="cs-CZ" sz="2400" b="1" dirty="0"/>
              <a:t>Medikovaná krmiva v novele zákona č. </a:t>
            </a:r>
            <a:r>
              <a:rPr lang="cs-CZ" sz="2400" b="1" dirty="0">
                <a:solidFill>
                  <a:srgbClr val="0070C0"/>
                </a:solidFill>
              </a:rPr>
              <a:t>314/2022 </a:t>
            </a:r>
            <a:r>
              <a:rPr lang="cs-CZ" sz="2400" b="1" dirty="0" err="1">
                <a:solidFill>
                  <a:srgbClr val="0070C0"/>
                </a:solidFill>
              </a:rPr>
              <a:t>Sb</a:t>
            </a:r>
            <a:r>
              <a:rPr lang="cs-CZ" sz="2400" b="1" dirty="0">
                <a:solidFill>
                  <a:srgbClr val="0070C0"/>
                </a:solidFill>
              </a:rPr>
              <a:t> </a:t>
            </a:r>
            <a:r>
              <a:rPr lang="cs-CZ" sz="2400" b="1" dirty="0">
                <a:solidFill>
                  <a:srgbClr val="002060"/>
                </a:solidFill>
              </a:rPr>
              <a:t>– část I</a:t>
            </a:r>
          </a:p>
          <a:p>
            <a:r>
              <a:rPr lang="cs-CZ" sz="2000" b="1" dirty="0">
                <a:solidFill>
                  <a:srgbClr val="002060"/>
                </a:solidFill>
              </a:rPr>
              <a:t>- </a:t>
            </a:r>
            <a:r>
              <a:rPr lang="cs-CZ" sz="2000" b="1" dirty="0" err="1">
                <a:solidFill>
                  <a:srgbClr val="002060"/>
                </a:solidFill>
              </a:rPr>
              <a:t>Impelementace</a:t>
            </a:r>
            <a:r>
              <a:rPr lang="cs-CZ" sz="2000" b="1" dirty="0">
                <a:solidFill>
                  <a:srgbClr val="002060"/>
                </a:solidFill>
              </a:rPr>
              <a:t> nařízení 2019/4, a 2019/6 vždy, když je relevantní</a:t>
            </a:r>
            <a:endParaRPr lang="en-GB" dirty="0">
              <a:solidFill>
                <a:srgbClr val="002060"/>
              </a:solidFill>
            </a:endParaRPr>
          </a:p>
        </p:txBody>
      </p:sp>
      <p:sp>
        <p:nvSpPr>
          <p:cNvPr id="4" name="TextovéPole 3">
            <a:extLst>
              <a:ext uri="{FF2B5EF4-FFF2-40B4-BE49-F238E27FC236}">
                <a16:creationId xmlns:a16="http://schemas.microsoft.com/office/drawing/2014/main" id="{FC7EFACD-BE53-4FC7-8106-F02ED0C8A0AA}"/>
              </a:ext>
            </a:extLst>
          </p:cNvPr>
          <p:cNvSpPr txBox="1"/>
          <p:nvPr/>
        </p:nvSpPr>
        <p:spPr>
          <a:xfrm>
            <a:off x="762002" y="1149350"/>
            <a:ext cx="9462631" cy="5632311"/>
          </a:xfrm>
          <a:prstGeom prst="rect">
            <a:avLst/>
          </a:prstGeom>
          <a:noFill/>
        </p:spPr>
        <p:txBody>
          <a:bodyPr wrap="square" rtlCol="0">
            <a:spAutoFit/>
          </a:bodyPr>
          <a:lstStyle/>
          <a:p>
            <a:r>
              <a:rPr lang="cs-CZ" sz="1600" b="1" dirty="0">
                <a:solidFill>
                  <a:srgbClr val="0070C0"/>
                </a:solidFill>
              </a:rPr>
              <a:t>§ 73</a:t>
            </a:r>
          </a:p>
          <a:p>
            <a:endParaRPr lang="cs-CZ" sz="1600" dirty="0"/>
          </a:p>
          <a:p>
            <a:pPr marL="228600" indent="-228600">
              <a:buAutoNum type="arabicParenBoth"/>
            </a:pPr>
            <a:r>
              <a:rPr lang="cs-CZ" sz="1600" b="1" dirty="0"/>
              <a:t> MK se předepisuje na recept pro medikované krmivo  ... Respektování podmínek </a:t>
            </a:r>
            <a:r>
              <a:rPr lang="cs-CZ" sz="1600" dirty="0" err="1"/>
              <a:t>podmínek</a:t>
            </a:r>
            <a:r>
              <a:rPr lang="cs-CZ" sz="1600" dirty="0"/>
              <a:t> stanovených v čl. 16 nařízení Evropského parlamentu a Rady (EU) 2019/4</a:t>
            </a:r>
          </a:p>
          <a:p>
            <a:endParaRPr lang="cs-CZ" sz="1600" dirty="0"/>
          </a:p>
          <a:p>
            <a:r>
              <a:rPr lang="cs-CZ" sz="1600" dirty="0"/>
              <a:t>(2) </a:t>
            </a:r>
            <a:r>
              <a:rPr lang="cs-CZ" sz="1600" b="1" dirty="0"/>
              <a:t>Pro MK lze předepsat výhradně VLP registrovaný</a:t>
            </a:r>
            <a:r>
              <a:rPr lang="cs-CZ" sz="1600" dirty="0"/>
              <a:t> podle § 25, který je v souladu s rozhodnutím o jeho registraci </a:t>
            </a:r>
            <a:r>
              <a:rPr lang="cs-CZ" sz="1600" b="1" dirty="0"/>
              <a:t>určen k použití v MK</a:t>
            </a:r>
            <a:r>
              <a:rPr lang="cs-CZ" sz="1600" dirty="0"/>
              <a:t>, nebo LP, pro který byla pro takový účel použití udělena </a:t>
            </a:r>
            <a:r>
              <a:rPr lang="cs-CZ" sz="1600" b="1" dirty="0"/>
              <a:t>výjimka </a:t>
            </a:r>
          </a:p>
          <a:p>
            <a:endParaRPr lang="cs-CZ" sz="1600" dirty="0"/>
          </a:p>
          <a:p>
            <a:r>
              <a:rPr lang="cs-CZ" sz="1600" dirty="0"/>
              <a:t>(3) </a:t>
            </a:r>
            <a:r>
              <a:rPr lang="cs-CZ" sz="1600" b="1" dirty="0"/>
              <a:t>Antimikrobní léčivý přípravek smí být pro MK dále předepsán pouze v souladu s rozhodnutím o registraci a podmínkami stanovenými v § 9a obdobně</a:t>
            </a:r>
            <a:r>
              <a:rPr lang="cs-CZ" sz="1600" dirty="0"/>
              <a:t>. Pro použití antimikrobního léčivého přípravku mimo podmínky rozhodnutí o registraci je povinen provozovatel uvedený v § 6 odst. 1 písm. </a:t>
            </a:r>
            <a:r>
              <a:rPr lang="cs-CZ" sz="1600" b="1" dirty="0"/>
              <a:t>d) požádat o výjimku, přičemž postupuje podle § 48 obdobně.</a:t>
            </a:r>
          </a:p>
          <a:p>
            <a:endParaRPr lang="cs-CZ" sz="1600" dirty="0"/>
          </a:p>
          <a:p>
            <a:r>
              <a:rPr lang="cs-CZ" sz="1600" dirty="0"/>
              <a:t>...</a:t>
            </a:r>
          </a:p>
          <a:p>
            <a:endParaRPr lang="cs-CZ" sz="1600" dirty="0"/>
          </a:p>
          <a:p>
            <a:r>
              <a:rPr lang="cs-CZ" sz="1600" dirty="0"/>
              <a:t>(5) </a:t>
            </a:r>
            <a:r>
              <a:rPr lang="cs-CZ" sz="1600" b="1" dirty="0"/>
              <a:t>MK krmivo se smí používat výhradně v souladu s podmínkami stanovenými v receptu </a:t>
            </a:r>
            <a:r>
              <a:rPr lang="cs-CZ" sz="1600" dirty="0"/>
              <a:t>pro medikované krmivo vystaveném podle odstavce 1 a dalšími podmínkami stanovenými </a:t>
            </a:r>
            <a:r>
              <a:rPr lang="cs-CZ" sz="1600" b="1" dirty="0"/>
              <a:t>v čl. 17 </a:t>
            </a:r>
            <a:r>
              <a:rPr lang="cs-CZ" sz="1600" dirty="0"/>
              <a:t>nařízení (EU) 2019/4 </a:t>
            </a:r>
          </a:p>
          <a:p>
            <a:endParaRPr lang="cs-CZ" sz="1600" dirty="0"/>
          </a:p>
          <a:p>
            <a:r>
              <a:rPr lang="cs-CZ" sz="1600" dirty="0"/>
              <a:t>(6) a (7) </a:t>
            </a:r>
            <a:r>
              <a:rPr lang="cs-CZ" sz="1600" b="1" dirty="0"/>
              <a:t>Chovatel,</a:t>
            </a:r>
            <a:r>
              <a:rPr lang="cs-CZ" sz="1600" dirty="0"/>
              <a:t> který chová zvířata za účelem podnikání, je povinen zajistit, ... </a:t>
            </a:r>
            <a:r>
              <a:rPr lang="cs-CZ" sz="1600" b="1" dirty="0"/>
              <a:t>Odstranění MK v souladu se zákonem o odpadech</a:t>
            </a:r>
            <a:r>
              <a:rPr lang="cs-CZ" sz="1600" dirty="0"/>
              <a:t>.</a:t>
            </a:r>
          </a:p>
          <a:p>
            <a:endParaRPr lang="cs-CZ" sz="1200" dirty="0"/>
          </a:p>
          <a:p>
            <a:endParaRPr lang="en-GB" sz="1200" dirty="0"/>
          </a:p>
        </p:txBody>
      </p:sp>
    </p:spTree>
    <p:extLst>
      <p:ext uri="{BB962C8B-B14F-4D97-AF65-F5344CB8AC3E}">
        <p14:creationId xmlns:p14="http://schemas.microsoft.com/office/powerpoint/2010/main" val="229888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CC513827-6215-42C7-8749-8D4D28D26B40}"/>
              </a:ext>
            </a:extLst>
          </p:cNvPr>
          <p:cNvSpPr>
            <a:spLocks noGrp="1"/>
          </p:cNvSpPr>
          <p:nvPr>
            <p:ph type="body" sz="quarter" idx="10"/>
          </p:nvPr>
        </p:nvSpPr>
        <p:spPr/>
        <p:txBody>
          <a:bodyPr/>
          <a:lstStyle/>
          <a:p>
            <a:r>
              <a:rPr lang="cs-CZ" b="1" dirty="0"/>
              <a:t>Předpis pro medikované krmivo – Česká republika</a:t>
            </a:r>
            <a:endParaRPr lang="en-GB" b="1" dirty="0"/>
          </a:p>
        </p:txBody>
      </p:sp>
      <p:pic>
        <p:nvPicPr>
          <p:cNvPr id="3" name="Obrázek 2">
            <a:extLst>
              <a:ext uri="{FF2B5EF4-FFF2-40B4-BE49-F238E27FC236}">
                <a16:creationId xmlns:a16="http://schemas.microsoft.com/office/drawing/2014/main" id="{CD82E956-DCD7-4231-A577-7E8166A7D7FC}"/>
              </a:ext>
            </a:extLst>
          </p:cNvPr>
          <p:cNvPicPr>
            <a:picLocks noChangeAspect="1"/>
          </p:cNvPicPr>
          <p:nvPr/>
        </p:nvPicPr>
        <p:blipFill rotWithShape="1">
          <a:blip r:embed="rId2"/>
          <a:srcRect l="33750" t="15557" r="34375" b="8888"/>
          <a:stretch/>
        </p:blipFill>
        <p:spPr>
          <a:xfrm>
            <a:off x="217580" y="821720"/>
            <a:ext cx="3886200" cy="5257800"/>
          </a:xfrm>
          <a:prstGeom prst="rect">
            <a:avLst/>
          </a:prstGeom>
          <a:effectLst>
            <a:outerShdw blurRad="50800" dist="50800" dir="5400000" algn="ctr" rotWithShape="0">
              <a:schemeClr val="tx2">
                <a:lumMod val="40000"/>
                <a:lumOff val="60000"/>
              </a:schemeClr>
            </a:outerShdw>
          </a:effectLst>
        </p:spPr>
      </p:pic>
      <p:pic>
        <p:nvPicPr>
          <p:cNvPr id="4" name="Obrázek 3">
            <a:extLst>
              <a:ext uri="{FF2B5EF4-FFF2-40B4-BE49-F238E27FC236}">
                <a16:creationId xmlns:a16="http://schemas.microsoft.com/office/drawing/2014/main" id="{D499C979-F55F-49BA-A9AB-F0E3B796E929}"/>
              </a:ext>
            </a:extLst>
          </p:cNvPr>
          <p:cNvPicPr>
            <a:picLocks noChangeAspect="1"/>
          </p:cNvPicPr>
          <p:nvPr/>
        </p:nvPicPr>
        <p:blipFill rotWithShape="1">
          <a:blip r:embed="rId3"/>
          <a:srcRect l="34375" t="15556" r="35625" b="8889"/>
          <a:stretch/>
        </p:blipFill>
        <p:spPr>
          <a:xfrm>
            <a:off x="4724400" y="969448"/>
            <a:ext cx="3962400" cy="5613400"/>
          </a:xfrm>
          <a:prstGeom prst="rect">
            <a:avLst/>
          </a:prstGeom>
          <a:effectLst>
            <a:outerShdw blurRad="50800" dist="50800" dir="5400000" algn="ctr" rotWithShape="0">
              <a:schemeClr val="tx2">
                <a:lumMod val="40000"/>
                <a:lumOff val="60000"/>
              </a:schemeClr>
            </a:outerShdw>
          </a:effectLst>
        </p:spPr>
      </p:pic>
      <p:sp>
        <p:nvSpPr>
          <p:cNvPr id="5" name="TextovéPole 4">
            <a:extLst>
              <a:ext uri="{FF2B5EF4-FFF2-40B4-BE49-F238E27FC236}">
                <a16:creationId xmlns:a16="http://schemas.microsoft.com/office/drawing/2014/main" id="{B1EE9DE5-BFD6-4B8B-97A7-9815D435386B}"/>
              </a:ext>
            </a:extLst>
          </p:cNvPr>
          <p:cNvSpPr txBox="1"/>
          <p:nvPr/>
        </p:nvSpPr>
        <p:spPr>
          <a:xfrm>
            <a:off x="8417873" y="821720"/>
            <a:ext cx="2362200" cy="646331"/>
          </a:xfrm>
          <a:prstGeom prst="rect">
            <a:avLst/>
          </a:prstGeom>
          <a:solidFill>
            <a:schemeClr val="tx2">
              <a:lumMod val="20000"/>
              <a:lumOff val="80000"/>
              <a:alpha val="66000"/>
            </a:schemeClr>
          </a:solidFill>
          <a:ln>
            <a:solidFill>
              <a:schemeClr val="tx2"/>
            </a:solidFill>
          </a:ln>
        </p:spPr>
        <p:txBody>
          <a:bodyPr wrap="square" rtlCol="0">
            <a:spAutoFit/>
          </a:bodyPr>
          <a:lstStyle/>
          <a:p>
            <a:r>
              <a:rPr lang="cs-CZ" dirty="0"/>
              <a:t>Poměr zapracování LL a dávkování</a:t>
            </a:r>
            <a:endParaRPr lang="en-GB" dirty="0"/>
          </a:p>
        </p:txBody>
      </p:sp>
      <p:sp>
        <p:nvSpPr>
          <p:cNvPr id="6" name="TextovéPole 5">
            <a:extLst>
              <a:ext uri="{FF2B5EF4-FFF2-40B4-BE49-F238E27FC236}">
                <a16:creationId xmlns:a16="http://schemas.microsoft.com/office/drawing/2014/main" id="{5C1A1056-944B-4EC5-A420-86A345D0F2BE}"/>
              </a:ext>
            </a:extLst>
          </p:cNvPr>
          <p:cNvSpPr txBox="1"/>
          <p:nvPr/>
        </p:nvSpPr>
        <p:spPr>
          <a:xfrm>
            <a:off x="8207561" y="1561542"/>
            <a:ext cx="2590800" cy="646331"/>
          </a:xfrm>
          <a:prstGeom prst="rect">
            <a:avLst/>
          </a:prstGeom>
          <a:solidFill>
            <a:schemeClr val="tx2">
              <a:lumMod val="20000"/>
              <a:lumOff val="80000"/>
              <a:alpha val="90000"/>
            </a:schemeClr>
          </a:solidFill>
          <a:ln>
            <a:solidFill>
              <a:schemeClr val="tx2"/>
            </a:solidFill>
          </a:ln>
        </p:spPr>
        <p:txBody>
          <a:bodyPr wrap="square" rtlCol="0">
            <a:spAutoFit/>
          </a:bodyPr>
          <a:lstStyle/>
          <a:p>
            <a:r>
              <a:rPr lang="cs-CZ" dirty="0"/>
              <a:t>Instrukce pro chovatele % v denní krmné dávce</a:t>
            </a:r>
            <a:endParaRPr lang="en-GB" dirty="0"/>
          </a:p>
        </p:txBody>
      </p:sp>
      <p:sp>
        <p:nvSpPr>
          <p:cNvPr id="7" name="TextovéPole 6">
            <a:extLst>
              <a:ext uri="{FF2B5EF4-FFF2-40B4-BE49-F238E27FC236}">
                <a16:creationId xmlns:a16="http://schemas.microsoft.com/office/drawing/2014/main" id="{C374D24D-1285-423A-B9C2-B037ED1C53EB}"/>
              </a:ext>
            </a:extLst>
          </p:cNvPr>
          <p:cNvSpPr txBox="1"/>
          <p:nvPr/>
        </p:nvSpPr>
        <p:spPr>
          <a:xfrm>
            <a:off x="8436161" y="2267440"/>
            <a:ext cx="2362200" cy="369332"/>
          </a:xfrm>
          <a:prstGeom prst="rect">
            <a:avLst/>
          </a:prstGeom>
          <a:solidFill>
            <a:schemeClr val="tx2">
              <a:lumMod val="20000"/>
              <a:lumOff val="80000"/>
              <a:alpha val="49000"/>
            </a:schemeClr>
          </a:solidFill>
          <a:ln>
            <a:solidFill>
              <a:schemeClr val="tx2"/>
            </a:solidFill>
          </a:ln>
        </p:spPr>
        <p:txBody>
          <a:bodyPr wrap="square" rtlCol="0">
            <a:spAutoFit/>
          </a:bodyPr>
          <a:lstStyle/>
          <a:p>
            <a:r>
              <a:rPr lang="cs-CZ" dirty="0"/>
              <a:t>Frekvence podávání</a:t>
            </a:r>
            <a:endParaRPr lang="en-GB" dirty="0"/>
          </a:p>
        </p:txBody>
      </p:sp>
      <p:sp>
        <p:nvSpPr>
          <p:cNvPr id="8" name="TextovéPole 7">
            <a:extLst>
              <a:ext uri="{FF2B5EF4-FFF2-40B4-BE49-F238E27FC236}">
                <a16:creationId xmlns:a16="http://schemas.microsoft.com/office/drawing/2014/main" id="{F261E451-865F-4E48-A1F0-8D5C09B4B09D}"/>
              </a:ext>
            </a:extLst>
          </p:cNvPr>
          <p:cNvSpPr txBox="1"/>
          <p:nvPr/>
        </p:nvSpPr>
        <p:spPr>
          <a:xfrm>
            <a:off x="8302049" y="2696339"/>
            <a:ext cx="2478024" cy="369332"/>
          </a:xfrm>
          <a:prstGeom prst="rect">
            <a:avLst/>
          </a:prstGeom>
          <a:solidFill>
            <a:schemeClr val="tx2">
              <a:lumMod val="20000"/>
              <a:lumOff val="80000"/>
            </a:schemeClr>
          </a:solidFill>
          <a:ln>
            <a:solidFill>
              <a:schemeClr val="tx2"/>
            </a:solidFill>
          </a:ln>
        </p:spPr>
        <p:txBody>
          <a:bodyPr wrap="square" rtlCol="0">
            <a:spAutoFit/>
          </a:bodyPr>
          <a:lstStyle/>
          <a:p>
            <a:r>
              <a:rPr lang="cs-CZ" dirty="0"/>
              <a:t>Ochranná lhůta</a:t>
            </a:r>
            <a:endParaRPr lang="en-GB" dirty="0"/>
          </a:p>
        </p:txBody>
      </p:sp>
      <p:sp>
        <p:nvSpPr>
          <p:cNvPr id="9" name="TextovéPole 8">
            <a:extLst>
              <a:ext uri="{FF2B5EF4-FFF2-40B4-BE49-F238E27FC236}">
                <a16:creationId xmlns:a16="http://schemas.microsoft.com/office/drawing/2014/main" id="{2477776C-43ED-4DC6-B344-E99082166C13}"/>
              </a:ext>
            </a:extLst>
          </p:cNvPr>
          <p:cNvSpPr txBox="1"/>
          <p:nvPr/>
        </p:nvSpPr>
        <p:spPr>
          <a:xfrm>
            <a:off x="8570273" y="3591482"/>
            <a:ext cx="2209800" cy="369332"/>
          </a:xfrm>
          <a:prstGeom prst="rect">
            <a:avLst/>
          </a:prstGeom>
          <a:solidFill>
            <a:schemeClr val="tx2">
              <a:lumMod val="20000"/>
              <a:lumOff val="80000"/>
              <a:alpha val="47000"/>
            </a:schemeClr>
          </a:solidFill>
          <a:ln>
            <a:solidFill>
              <a:schemeClr val="tx2"/>
            </a:solidFill>
          </a:ln>
        </p:spPr>
        <p:txBody>
          <a:bodyPr wrap="square" rtlCol="0">
            <a:spAutoFit/>
          </a:bodyPr>
          <a:lstStyle/>
          <a:p>
            <a:r>
              <a:rPr lang="cs-CZ" dirty="0"/>
              <a:t>Údaje dodavatele</a:t>
            </a:r>
            <a:endParaRPr lang="en-GB" dirty="0"/>
          </a:p>
        </p:txBody>
      </p:sp>
      <p:sp>
        <p:nvSpPr>
          <p:cNvPr id="10" name="TextovéPole 9">
            <a:extLst>
              <a:ext uri="{FF2B5EF4-FFF2-40B4-BE49-F238E27FC236}">
                <a16:creationId xmlns:a16="http://schemas.microsoft.com/office/drawing/2014/main" id="{D006C8BF-32D4-4F50-9B6B-B1DF234D7A5D}"/>
              </a:ext>
            </a:extLst>
          </p:cNvPr>
          <p:cNvSpPr txBox="1"/>
          <p:nvPr/>
        </p:nvSpPr>
        <p:spPr>
          <a:xfrm>
            <a:off x="8588561" y="5250264"/>
            <a:ext cx="2209800" cy="369332"/>
          </a:xfrm>
          <a:prstGeom prst="rect">
            <a:avLst/>
          </a:prstGeom>
          <a:solidFill>
            <a:schemeClr val="tx2">
              <a:lumMod val="20000"/>
              <a:lumOff val="80000"/>
            </a:schemeClr>
          </a:solidFill>
          <a:ln>
            <a:solidFill>
              <a:schemeClr val="tx2"/>
            </a:solidFill>
          </a:ln>
        </p:spPr>
        <p:txBody>
          <a:bodyPr wrap="square" rtlCol="0">
            <a:spAutoFit/>
          </a:bodyPr>
          <a:lstStyle/>
          <a:p>
            <a:r>
              <a:rPr lang="cs-CZ" dirty="0"/>
              <a:t>Platnost RP</a:t>
            </a:r>
            <a:endParaRPr lang="en-GB" dirty="0"/>
          </a:p>
        </p:txBody>
      </p:sp>
      <p:sp>
        <p:nvSpPr>
          <p:cNvPr id="11" name="TextovéPole 10">
            <a:extLst>
              <a:ext uri="{FF2B5EF4-FFF2-40B4-BE49-F238E27FC236}">
                <a16:creationId xmlns:a16="http://schemas.microsoft.com/office/drawing/2014/main" id="{4AF99765-9FCB-408F-90CB-402EF023E128}"/>
              </a:ext>
            </a:extLst>
          </p:cNvPr>
          <p:cNvSpPr txBox="1"/>
          <p:nvPr/>
        </p:nvSpPr>
        <p:spPr>
          <a:xfrm>
            <a:off x="3115056" y="2176184"/>
            <a:ext cx="1560576" cy="1908215"/>
          </a:xfrm>
          <a:prstGeom prst="rect">
            <a:avLst/>
          </a:prstGeom>
          <a:solidFill>
            <a:schemeClr val="tx2">
              <a:lumMod val="20000"/>
              <a:lumOff val="80000"/>
              <a:alpha val="39000"/>
            </a:schemeClr>
          </a:solidFill>
          <a:ln>
            <a:solidFill>
              <a:schemeClr val="tx2"/>
            </a:solidFill>
          </a:ln>
        </p:spPr>
        <p:txBody>
          <a:bodyPr wrap="square" rtlCol="0">
            <a:spAutoFit/>
          </a:bodyPr>
          <a:lstStyle/>
          <a:p>
            <a:r>
              <a:rPr lang="cs-CZ" dirty="0"/>
              <a:t>Výrobce MK</a:t>
            </a:r>
          </a:p>
          <a:p>
            <a:r>
              <a:rPr lang="cs-CZ" dirty="0"/>
              <a:t>Chovatel</a:t>
            </a:r>
          </a:p>
          <a:p>
            <a:r>
              <a:rPr lang="cs-CZ" dirty="0"/>
              <a:t>Hospodářství</a:t>
            </a:r>
          </a:p>
          <a:p>
            <a:r>
              <a:rPr lang="cs-CZ" dirty="0"/>
              <a:t>Zvířata:</a:t>
            </a:r>
          </a:p>
          <a:p>
            <a:r>
              <a:rPr lang="cs-CZ" sz="1400" dirty="0"/>
              <a:t>Druh, kategorie, věk, počet</a:t>
            </a:r>
          </a:p>
          <a:p>
            <a:r>
              <a:rPr lang="cs-CZ" dirty="0"/>
              <a:t>Indikace</a:t>
            </a:r>
            <a:endParaRPr lang="en-GB" dirty="0"/>
          </a:p>
        </p:txBody>
      </p:sp>
      <p:sp>
        <p:nvSpPr>
          <p:cNvPr id="12" name="TextovéPole 11">
            <a:extLst>
              <a:ext uri="{FF2B5EF4-FFF2-40B4-BE49-F238E27FC236}">
                <a16:creationId xmlns:a16="http://schemas.microsoft.com/office/drawing/2014/main" id="{F4FAC06D-3583-4D11-B833-99495B6BC821}"/>
              </a:ext>
            </a:extLst>
          </p:cNvPr>
          <p:cNvSpPr txBox="1"/>
          <p:nvPr/>
        </p:nvSpPr>
        <p:spPr>
          <a:xfrm>
            <a:off x="3319272" y="4191797"/>
            <a:ext cx="1317908" cy="369332"/>
          </a:xfrm>
          <a:prstGeom prst="rect">
            <a:avLst/>
          </a:prstGeom>
          <a:solidFill>
            <a:schemeClr val="tx2">
              <a:lumMod val="20000"/>
              <a:lumOff val="80000"/>
              <a:alpha val="88000"/>
            </a:schemeClr>
          </a:solidFill>
          <a:ln>
            <a:solidFill>
              <a:schemeClr val="tx2"/>
            </a:solidFill>
          </a:ln>
        </p:spPr>
        <p:txBody>
          <a:bodyPr wrap="square" rtlCol="0">
            <a:spAutoFit/>
          </a:bodyPr>
          <a:lstStyle/>
          <a:p>
            <a:r>
              <a:rPr lang="cs-CZ" dirty="0" err="1"/>
              <a:t>Info</a:t>
            </a:r>
            <a:r>
              <a:rPr lang="cs-CZ" dirty="0"/>
              <a:t> o VLP</a:t>
            </a:r>
            <a:endParaRPr lang="en-GB" dirty="0"/>
          </a:p>
        </p:txBody>
      </p:sp>
      <p:sp>
        <p:nvSpPr>
          <p:cNvPr id="13" name="TextovéPole 12">
            <a:extLst>
              <a:ext uri="{FF2B5EF4-FFF2-40B4-BE49-F238E27FC236}">
                <a16:creationId xmlns:a16="http://schemas.microsoft.com/office/drawing/2014/main" id="{0822996B-0F5A-4C75-A3CA-944BDB5829BC}"/>
              </a:ext>
            </a:extLst>
          </p:cNvPr>
          <p:cNvSpPr txBox="1"/>
          <p:nvPr/>
        </p:nvSpPr>
        <p:spPr>
          <a:xfrm>
            <a:off x="3570380" y="4988654"/>
            <a:ext cx="1066800" cy="523220"/>
          </a:xfrm>
          <a:prstGeom prst="rect">
            <a:avLst/>
          </a:prstGeom>
          <a:solidFill>
            <a:schemeClr val="tx2">
              <a:lumMod val="20000"/>
              <a:lumOff val="80000"/>
              <a:alpha val="41000"/>
            </a:schemeClr>
          </a:solidFill>
          <a:ln>
            <a:solidFill>
              <a:schemeClr val="tx2"/>
            </a:solidFill>
          </a:ln>
        </p:spPr>
        <p:txBody>
          <a:bodyPr wrap="square" rtlCol="0">
            <a:spAutoFit/>
          </a:bodyPr>
          <a:lstStyle/>
          <a:p>
            <a:r>
              <a:rPr lang="cs-CZ" sz="1400" dirty="0"/>
              <a:t>Kaskáda</a:t>
            </a:r>
          </a:p>
          <a:p>
            <a:r>
              <a:rPr lang="cs-CZ" sz="1400" dirty="0" err="1"/>
              <a:t>Metafylaxe</a:t>
            </a:r>
            <a:endParaRPr lang="en-GB" sz="1400" dirty="0"/>
          </a:p>
        </p:txBody>
      </p:sp>
      <p:sp>
        <p:nvSpPr>
          <p:cNvPr id="14" name="TextovéPole 13">
            <a:extLst>
              <a:ext uri="{FF2B5EF4-FFF2-40B4-BE49-F238E27FC236}">
                <a16:creationId xmlns:a16="http://schemas.microsoft.com/office/drawing/2014/main" id="{C70CB0BF-A150-406B-AFB0-9B9ED4F2B381}"/>
              </a:ext>
            </a:extLst>
          </p:cNvPr>
          <p:cNvSpPr txBox="1"/>
          <p:nvPr/>
        </p:nvSpPr>
        <p:spPr>
          <a:xfrm>
            <a:off x="2631126" y="5545713"/>
            <a:ext cx="2006053" cy="307777"/>
          </a:xfrm>
          <a:prstGeom prst="rect">
            <a:avLst/>
          </a:prstGeom>
          <a:solidFill>
            <a:schemeClr val="tx2">
              <a:lumMod val="20000"/>
              <a:lumOff val="80000"/>
              <a:alpha val="84000"/>
            </a:schemeClr>
          </a:solidFill>
          <a:ln>
            <a:solidFill>
              <a:schemeClr val="tx2"/>
            </a:solidFill>
          </a:ln>
        </p:spPr>
        <p:txBody>
          <a:bodyPr wrap="square" rtlCol="0">
            <a:spAutoFit/>
          </a:bodyPr>
          <a:lstStyle/>
          <a:p>
            <a:r>
              <a:rPr lang="cs-CZ" sz="1400" dirty="0"/>
              <a:t>Název a množství MK</a:t>
            </a:r>
            <a:endParaRPr lang="en-GB" sz="1400" dirty="0"/>
          </a:p>
        </p:txBody>
      </p:sp>
    </p:spTree>
    <p:extLst>
      <p:ext uri="{BB962C8B-B14F-4D97-AF65-F5344CB8AC3E}">
        <p14:creationId xmlns:p14="http://schemas.microsoft.com/office/powerpoint/2010/main" val="2627046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22458A8D-E747-4B25-A623-4026939659C7}"/>
              </a:ext>
            </a:extLst>
          </p:cNvPr>
          <p:cNvSpPr>
            <a:spLocks noGrp="1"/>
          </p:cNvSpPr>
          <p:nvPr>
            <p:ph type="body" sz="quarter" idx="10"/>
          </p:nvPr>
        </p:nvSpPr>
        <p:spPr>
          <a:xfrm>
            <a:off x="762002" y="311151"/>
            <a:ext cx="9829798" cy="476730"/>
          </a:xfrm>
        </p:spPr>
        <p:txBody>
          <a:bodyPr/>
          <a:lstStyle/>
          <a:p>
            <a:r>
              <a:rPr lang="cs-CZ" sz="2400" b="1" dirty="0"/>
              <a:t>Medikovaná krmiva v novele zákona č. </a:t>
            </a:r>
            <a:r>
              <a:rPr lang="cs-CZ" sz="2400" b="1" dirty="0">
                <a:solidFill>
                  <a:srgbClr val="0070C0"/>
                </a:solidFill>
              </a:rPr>
              <a:t>314/2022 </a:t>
            </a:r>
            <a:r>
              <a:rPr lang="cs-CZ" sz="2400" b="1" dirty="0" err="1">
                <a:solidFill>
                  <a:srgbClr val="0070C0"/>
                </a:solidFill>
              </a:rPr>
              <a:t>Sb</a:t>
            </a:r>
            <a:r>
              <a:rPr lang="cs-CZ" sz="2400" b="1" dirty="0">
                <a:solidFill>
                  <a:srgbClr val="0070C0"/>
                </a:solidFill>
              </a:rPr>
              <a:t> </a:t>
            </a:r>
            <a:r>
              <a:rPr lang="cs-CZ" sz="2400" b="1" dirty="0">
                <a:solidFill>
                  <a:srgbClr val="002060"/>
                </a:solidFill>
              </a:rPr>
              <a:t>– pokračování</a:t>
            </a:r>
          </a:p>
          <a:p>
            <a:r>
              <a:rPr lang="cs-CZ" sz="2000" b="1" dirty="0" err="1">
                <a:solidFill>
                  <a:srgbClr val="002060"/>
                </a:solidFill>
              </a:rPr>
              <a:t>Impelementace</a:t>
            </a:r>
            <a:r>
              <a:rPr lang="cs-CZ" sz="2000" b="1" dirty="0">
                <a:solidFill>
                  <a:srgbClr val="002060"/>
                </a:solidFill>
              </a:rPr>
              <a:t> nařízení 2019/4, a 2019/6 vždy, když je relevantní</a:t>
            </a:r>
            <a:endParaRPr lang="en-GB" sz="2000" dirty="0">
              <a:solidFill>
                <a:srgbClr val="002060"/>
              </a:solidFill>
            </a:endParaRPr>
          </a:p>
          <a:p>
            <a:endParaRPr lang="en-GB" dirty="0"/>
          </a:p>
        </p:txBody>
      </p:sp>
      <p:sp>
        <p:nvSpPr>
          <p:cNvPr id="3" name="TextovéPole 2">
            <a:extLst>
              <a:ext uri="{FF2B5EF4-FFF2-40B4-BE49-F238E27FC236}">
                <a16:creationId xmlns:a16="http://schemas.microsoft.com/office/drawing/2014/main" id="{ACCCFD1D-B752-445F-B189-380164097C32}"/>
              </a:ext>
            </a:extLst>
          </p:cNvPr>
          <p:cNvSpPr txBox="1"/>
          <p:nvPr/>
        </p:nvSpPr>
        <p:spPr>
          <a:xfrm>
            <a:off x="838200" y="1301750"/>
            <a:ext cx="9525000" cy="5909310"/>
          </a:xfrm>
          <a:prstGeom prst="rect">
            <a:avLst/>
          </a:prstGeom>
          <a:noFill/>
        </p:spPr>
        <p:txBody>
          <a:bodyPr wrap="square" rtlCol="0">
            <a:spAutoFit/>
          </a:bodyPr>
          <a:lstStyle/>
          <a:p>
            <a:r>
              <a:rPr lang="cs-CZ" dirty="0"/>
              <a:t>§ 74 </a:t>
            </a:r>
          </a:p>
          <a:p>
            <a:r>
              <a:rPr lang="cs-CZ" b="1" dirty="0"/>
              <a:t>Prodej, výdej, nakládání ...</a:t>
            </a:r>
          </a:p>
          <a:p>
            <a:endParaRPr lang="cs-CZ" dirty="0"/>
          </a:p>
          <a:p>
            <a:r>
              <a:rPr lang="cs-CZ" dirty="0"/>
              <a:t>§ 94 </a:t>
            </a:r>
          </a:p>
          <a:p>
            <a:r>
              <a:rPr lang="cs-CZ" b="1" dirty="0"/>
              <a:t>Hlášení nežádoucích účinků – </a:t>
            </a:r>
            <a:r>
              <a:rPr lang="cs-CZ" b="1" dirty="0" err="1"/>
              <a:t>farmakovigilance</a:t>
            </a:r>
            <a:r>
              <a:rPr lang="cs-CZ" b="1" dirty="0"/>
              <a:t> ...</a:t>
            </a:r>
          </a:p>
          <a:p>
            <a:endParaRPr lang="cs-CZ" dirty="0"/>
          </a:p>
          <a:p>
            <a:r>
              <a:rPr lang="cs-CZ" dirty="0"/>
              <a:t>§102a </a:t>
            </a:r>
          </a:p>
          <a:p>
            <a:r>
              <a:rPr lang="cs-CZ" sz="1800" b="1" dirty="0"/>
              <a:t>Systém pro sběr údajů o léčivých přípravcích při poskytování veterinární péče</a:t>
            </a:r>
          </a:p>
          <a:p>
            <a:endParaRPr lang="cs-CZ" b="1" dirty="0"/>
          </a:p>
          <a:p>
            <a:r>
              <a:rPr lang="cs-CZ" sz="1800" b="1" dirty="0"/>
              <a:t>§102b</a:t>
            </a:r>
          </a:p>
          <a:p>
            <a:r>
              <a:rPr lang="cs-CZ" sz="1800" b="1" dirty="0"/>
              <a:t>Rozsah a forma sběru dat ve veterinárním systému sběru údajů</a:t>
            </a:r>
          </a:p>
          <a:p>
            <a:endParaRPr lang="cs-CZ" b="1" dirty="0"/>
          </a:p>
          <a:p>
            <a:r>
              <a:rPr lang="cs-CZ" sz="1800" b="1" dirty="0"/>
              <a:t>... Dále</a:t>
            </a:r>
          </a:p>
          <a:p>
            <a:endParaRPr lang="cs-CZ" b="1" dirty="0"/>
          </a:p>
          <a:p>
            <a:r>
              <a:rPr lang="cs-CZ" sz="1800" b="1" dirty="0"/>
              <a:t>§5o</a:t>
            </a:r>
          </a:p>
          <a:p>
            <a:r>
              <a:rPr lang="cs-CZ" b="1" dirty="0"/>
              <a:t>reklama na MK</a:t>
            </a:r>
          </a:p>
          <a:p>
            <a:r>
              <a:rPr lang="cs-CZ" dirty="0"/>
              <a:t>Reklama na medikovaná krmiva a meziprodukty se řídí nařízením EP a Rady (EU) 2019/4.</a:t>
            </a:r>
            <a:endParaRPr lang="cs-CZ" sz="1800" b="1" dirty="0"/>
          </a:p>
          <a:p>
            <a:endParaRPr lang="cs-CZ" sz="1800" b="1" dirty="0"/>
          </a:p>
          <a:p>
            <a:endParaRPr lang="cs-CZ" dirty="0"/>
          </a:p>
          <a:p>
            <a:endParaRPr lang="cs-CZ" dirty="0"/>
          </a:p>
          <a:p>
            <a:r>
              <a:rPr lang="cs-CZ" dirty="0"/>
              <a:t> </a:t>
            </a:r>
            <a:endParaRPr lang="en-GB" dirty="0"/>
          </a:p>
        </p:txBody>
      </p:sp>
      <p:sp>
        <p:nvSpPr>
          <p:cNvPr id="4" name="TextovéPole 3">
            <a:extLst>
              <a:ext uri="{FF2B5EF4-FFF2-40B4-BE49-F238E27FC236}">
                <a16:creationId xmlns:a16="http://schemas.microsoft.com/office/drawing/2014/main" id="{E754A2A8-0115-47D2-8571-9D1EAD9A60B6}"/>
              </a:ext>
            </a:extLst>
          </p:cNvPr>
          <p:cNvSpPr txBox="1"/>
          <p:nvPr/>
        </p:nvSpPr>
        <p:spPr>
          <a:xfrm>
            <a:off x="9486900" y="3054350"/>
            <a:ext cx="2209800" cy="646331"/>
          </a:xfrm>
          <a:prstGeom prst="rect">
            <a:avLst/>
          </a:prstGeom>
          <a:noFill/>
        </p:spPr>
        <p:txBody>
          <a:bodyPr wrap="square" rtlCol="0">
            <a:spAutoFit/>
          </a:bodyPr>
          <a:lstStyle/>
          <a:p>
            <a:r>
              <a:rPr lang="cs-CZ" dirty="0">
                <a:solidFill>
                  <a:srgbClr val="0070C0"/>
                </a:solidFill>
              </a:rPr>
              <a:t>Všechny VLP, včetně antimikrobik</a:t>
            </a:r>
            <a:endParaRPr lang="en-GB" dirty="0">
              <a:solidFill>
                <a:srgbClr val="0070C0"/>
              </a:solidFill>
            </a:endParaRPr>
          </a:p>
        </p:txBody>
      </p:sp>
    </p:spTree>
    <p:extLst>
      <p:ext uri="{BB962C8B-B14F-4D97-AF65-F5344CB8AC3E}">
        <p14:creationId xmlns:p14="http://schemas.microsoft.com/office/powerpoint/2010/main" val="1558596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D727746A-82B5-4782-9E57-5874C6201153}"/>
              </a:ext>
            </a:extLst>
          </p:cNvPr>
          <p:cNvSpPr>
            <a:spLocks noGrp="1"/>
          </p:cNvSpPr>
          <p:nvPr>
            <p:ph type="body" sz="quarter" idx="10"/>
          </p:nvPr>
        </p:nvSpPr>
        <p:spPr>
          <a:xfrm>
            <a:off x="762002" y="311151"/>
            <a:ext cx="10058398" cy="476730"/>
          </a:xfrm>
        </p:spPr>
        <p:txBody>
          <a:bodyPr/>
          <a:lstStyle/>
          <a:p>
            <a:r>
              <a:rPr lang="cs-CZ" b="1" dirty="0"/>
              <a:t>Webová stránka ÚSKVBL – pokyny, formuláře, bližší informace - MK</a:t>
            </a:r>
            <a:endParaRPr lang="en-GB" b="1" dirty="0"/>
          </a:p>
        </p:txBody>
      </p:sp>
      <p:sp>
        <p:nvSpPr>
          <p:cNvPr id="3" name="TextovéPole 2">
            <a:extLst>
              <a:ext uri="{FF2B5EF4-FFF2-40B4-BE49-F238E27FC236}">
                <a16:creationId xmlns:a16="http://schemas.microsoft.com/office/drawing/2014/main" id="{6A6BB2B2-DB1C-4C89-93F6-FEDC59953751}"/>
              </a:ext>
            </a:extLst>
          </p:cNvPr>
          <p:cNvSpPr txBox="1"/>
          <p:nvPr/>
        </p:nvSpPr>
        <p:spPr>
          <a:xfrm>
            <a:off x="838200" y="1530350"/>
            <a:ext cx="9462631" cy="5078313"/>
          </a:xfrm>
          <a:prstGeom prst="rect">
            <a:avLst/>
          </a:prstGeom>
          <a:noFill/>
        </p:spPr>
        <p:txBody>
          <a:bodyPr wrap="square" rtlCol="0">
            <a:spAutoFit/>
          </a:bodyPr>
          <a:lstStyle/>
          <a:p>
            <a:r>
              <a:rPr lang="cs-CZ" b="1" dirty="0"/>
              <a:t>Webová stránka ÚSKVBL </a:t>
            </a:r>
            <a:r>
              <a:rPr lang="cs-CZ" dirty="0"/>
              <a:t>obsahuje </a:t>
            </a:r>
          </a:p>
          <a:p>
            <a:endParaRPr lang="cs-CZ" b="1" dirty="0"/>
          </a:p>
          <a:p>
            <a:r>
              <a:rPr lang="cs-CZ" b="1" dirty="0"/>
              <a:t>Pokyny</a:t>
            </a:r>
            <a:r>
              <a:rPr lang="cs-CZ" dirty="0"/>
              <a:t>, které je potřeba respektovat při úkonech</a:t>
            </a:r>
          </a:p>
          <a:p>
            <a:pPr marL="285750" lvl="2" indent="-285750">
              <a:buFontTx/>
              <a:buChar char="-"/>
            </a:pPr>
            <a:r>
              <a:rPr lang="cs-CZ" dirty="0"/>
              <a:t>Předepisování</a:t>
            </a:r>
          </a:p>
          <a:p>
            <a:pPr marL="285750" indent="-285750">
              <a:buFontTx/>
              <a:buChar char="-"/>
            </a:pPr>
            <a:r>
              <a:rPr lang="cs-CZ" dirty="0"/>
              <a:t>Manipulace</a:t>
            </a:r>
          </a:p>
          <a:p>
            <a:pPr marL="285750" indent="-285750">
              <a:buFontTx/>
              <a:buChar char="-"/>
            </a:pPr>
            <a:r>
              <a:rPr lang="cs-CZ" dirty="0"/>
              <a:t>Skladování</a:t>
            </a:r>
          </a:p>
          <a:p>
            <a:pPr marL="285750" indent="-285750">
              <a:buFontTx/>
              <a:buChar char="-"/>
            </a:pPr>
            <a:r>
              <a:rPr lang="cs-CZ" dirty="0"/>
              <a:t>A používání VLP, které dle platných právních norem ( v soulad s nařízením 2019/4) mohou být zamíchány do MK</a:t>
            </a:r>
          </a:p>
          <a:p>
            <a:pPr marL="285750" indent="-285750">
              <a:buFontTx/>
              <a:buChar char="-"/>
            </a:pPr>
            <a:r>
              <a:rPr lang="cs-CZ" dirty="0" err="1"/>
              <a:t>Pharmacovigilance</a:t>
            </a:r>
            <a:r>
              <a:rPr lang="cs-CZ" dirty="0"/>
              <a:t> ve vztahu k VLP používaných v MK</a:t>
            </a:r>
          </a:p>
          <a:p>
            <a:endParaRPr lang="cs-CZ" b="1" dirty="0"/>
          </a:p>
          <a:p>
            <a:r>
              <a:rPr lang="cs-CZ" b="1" dirty="0"/>
              <a:t>Formuláře </a:t>
            </a:r>
          </a:p>
          <a:p>
            <a:pPr marL="285750" indent="-285750">
              <a:buFontTx/>
              <a:buChar char="-"/>
            </a:pPr>
            <a:r>
              <a:rPr lang="cs-CZ" dirty="0"/>
              <a:t>vzor veterinárního receptu pro výrobu medikovaného krmiva, </a:t>
            </a:r>
          </a:p>
          <a:p>
            <a:pPr marL="285750" indent="-285750">
              <a:buFontTx/>
              <a:buChar char="-"/>
            </a:pPr>
            <a:r>
              <a:rPr lang="cs-CZ" dirty="0"/>
              <a:t>interaktivní formulář pro předávání informací o medikaci krmiv na SVS, </a:t>
            </a:r>
          </a:p>
          <a:p>
            <a:pPr marL="285750" indent="-285750">
              <a:buFontTx/>
              <a:buChar char="-"/>
            </a:pPr>
            <a:r>
              <a:rPr lang="cs-CZ" dirty="0"/>
              <a:t>Údaje pro etiketu medikovaného krmiva </a:t>
            </a:r>
          </a:p>
          <a:p>
            <a:r>
              <a:rPr lang="cs-CZ" dirty="0"/>
              <a:t>s platností od 28.1.2022 (dle Nařízení 2019/4)</a:t>
            </a:r>
          </a:p>
          <a:p>
            <a:endParaRPr lang="cs-CZ" dirty="0"/>
          </a:p>
          <a:p>
            <a:endParaRPr lang="en-GB" dirty="0"/>
          </a:p>
          <a:p>
            <a:endParaRPr lang="en-GB" dirty="0"/>
          </a:p>
        </p:txBody>
      </p:sp>
    </p:spTree>
    <p:extLst>
      <p:ext uri="{BB962C8B-B14F-4D97-AF65-F5344CB8AC3E}">
        <p14:creationId xmlns:p14="http://schemas.microsoft.com/office/powerpoint/2010/main" val="3242945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1AD478FF-7DA2-4ED6-ABF8-4CD6F20C8845}"/>
              </a:ext>
            </a:extLst>
          </p:cNvPr>
          <p:cNvSpPr>
            <a:spLocks noGrp="1"/>
          </p:cNvSpPr>
          <p:nvPr>
            <p:ph type="body" sz="quarter" idx="10"/>
          </p:nvPr>
        </p:nvSpPr>
        <p:spPr/>
        <p:txBody>
          <a:bodyPr/>
          <a:lstStyle/>
          <a:p>
            <a:r>
              <a:rPr lang="cs-CZ" b="1" dirty="0"/>
              <a:t>Vývoj spotřeb antimikrobik v MEDIKOVANÝCH KRMIVECH</a:t>
            </a:r>
            <a:endParaRPr lang="en-GB" b="1" dirty="0"/>
          </a:p>
        </p:txBody>
      </p:sp>
      <p:sp>
        <p:nvSpPr>
          <p:cNvPr id="3" name="TextovéPole 2">
            <a:extLst>
              <a:ext uri="{FF2B5EF4-FFF2-40B4-BE49-F238E27FC236}">
                <a16:creationId xmlns:a16="http://schemas.microsoft.com/office/drawing/2014/main" id="{A47752E8-5616-418B-92BA-703F27EA2C43}"/>
              </a:ext>
            </a:extLst>
          </p:cNvPr>
          <p:cNvSpPr txBox="1"/>
          <p:nvPr/>
        </p:nvSpPr>
        <p:spPr>
          <a:xfrm>
            <a:off x="775833" y="825020"/>
            <a:ext cx="9448800" cy="1754326"/>
          </a:xfrm>
          <a:prstGeom prst="rect">
            <a:avLst/>
          </a:prstGeom>
          <a:noFill/>
        </p:spPr>
        <p:txBody>
          <a:bodyPr wrap="square" rtlCol="0">
            <a:spAutoFit/>
          </a:bodyPr>
          <a:lstStyle/>
          <a:p>
            <a:pPr marL="285750" indent="-285750">
              <a:buFont typeface="Wingdings" panose="05000000000000000000" pitchFamily="2" charset="2"/>
              <a:buChar char="Ø"/>
            </a:pPr>
            <a:r>
              <a:rPr lang="cs-CZ" dirty="0"/>
              <a:t>98 % antimikrobik podaných ve formě MK je použito u prasat</a:t>
            </a:r>
          </a:p>
          <a:p>
            <a:pPr marL="285750" indent="-285750">
              <a:buFont typeface="Wingdings" panose="05000000000000000000" pitchFamily="2" charset="2"/>
              <a:buChar char="Ø"/>
            </a:pPr>
            <a:r>
              <a:rPr lang="cs-CZ" dirty="0"/>
              <a:t>Přibližně 2% králíci, drůbež, další minoritní druhy</a:t>
            </a: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r>
              <a:rPr lang="cs-CZ" b="1" dirty="0"/>
              <a:t>Trvalý pokles spotřeb medikovaných krmiv s antimikrobiky (- 85% za 2008 – 2023)</a:t>
            </a:r>
          </a:p>
          <a:p>
            <a:pPr marL="285750" indent="-285750">
              <a:buFont typeface="Wingdings" panose="05000000000000000000" pitchFamily="2" charset="2"/>
              <a:buChar char="Ø"/>
            </a:pPr>
            <a:r>
              <a:rPr lang="cs-CZ" dirty="0"/>
              <a:t>Narůstá individualizace podání (injekční lékové formy)  či selektivní podání menším skupinám a s ní spojené využívání jiných lékových forem pro medikaci napájecí vodou</a:t>
            </a:r>
            <a:endParaRPr lang="en-GB" dirty="0">
              <a:highlight>
                <a:srgbClr val="FFFF00"/>
              </a:highlight>
            </a:endParaRPr>
          </a:p>
        </p:txBody>
      </p:sp>
      <p:sp>
        <p:nvSpPr>
          <p:cNvPr id="5" name="TextovéPole 4">
            <a:extLst>
              <a:ext uri="{FF2B5EF4-FFF2-40B4-BE49-F238E27FC236}">
                <a16:creationId xmlns:a16="http://schemas.microsoft.com/office/drawing/2014/main" id="{F5D6D61F-024E-4227-AE9F-6A1BF1E0BE3E}"/>
              </a:ext>
            </a:extLst>
          </p:cNvPr>
          <p:cNvSpPr txBox="1"/>
          <p:nvPr/>
        </p:nvSpPr>
        <p:spPr>
          <a:xfrm>
            <a:off x="7391400" y="4259310"/>
            <a:ext cx="3581400" cy="646331"/>
          </a:xfrm>
          <a:prstGeom prst="rect">
            <a:avLst/>
          </a:prstGeom>
          <a:noFill/>
        </p:spPr>
        <p:txBody>
          <a:bodyPr wrap="square" rtlCol="0">
            <a:spAutoFit/>
          </a:bodyPr>
          <a:lstStyle/>
          <a:p>
            <a:r>
              <a:rPr lang="cs-CZ" dirty="0">
                <a:solidFill>
                  <a:srgbClr val="C00000"/>
                </a:solidFill>
              </a:rPr>
              <a:t>Počty prasat – trend </a:t>
            </a:r>
          </a:p>
          <a:p>
            <a:r>
              <a:rPr lang="cs-CZ" b="1" dirty="0">
                <a:solidFill>
                  <a:srgbClr val="C00000"/>
                </a:solidFill>
              </a:rPr>
              <a:t>Pokles</a:t>
            </a:r>
            <a:r>
              <a:rPr lang="cs-CZ" dirty="0"/>
              <a:t> 2008 – 2023: </a:t>
            </a:r>
            <a:r>
              <a:rPr lang="cs-CZ" b="1">
                <a:solidFill>
                  <a:srgbClr val="C00000"/>
                </a:solidFill>
              </a:rPr>
              <a:t>- 41% </a:t>
            </a:r>
            <a:endParaRPr lang="en-GB" b="1" dirty="0">
              <a:solidFill>
                <a:srgbClr val="C00000"/>
              </a:solidFill>
            </a:endParaRPr>
          </a:p>
        </p:txBody>
      </p:sp>
      <p:sp>
        <p:nvSpPr>
          <p:cNvPr id="6" name="TextovéPole 5">
            <a:extLst>
              <a:ext uri="{FF2B5EF4-FFF2-40B4-BE49-F238E27FC236}">
                <a16:creationId xmlns:a16="http://schemas.microsoft.com/office/drawing/2014/main" id="{ACE4CB47-A780-4682-8296-8F5F7EFC1288}"/>
              </a:ext>
            </a:extLst>
          </p:cNvPr>
          <p:cNvSpPr txBox="1"/>
          <p:nvPr/>
        </p:nvSpPr>
        <p:spPr>
          <a:xfrm>
            <a:off x="7432664" y="5111750"/>
            <a:ext cx="3235335" cy="646331"/>
          </a:xfrm>
          <a:prstGeom prst="rect">
            <a:avLst/>
          </a:prstGeom>
          <a:noFill/>
        </p:spPr>
        <p:txBody>
          <a:bodyPr wrap="square" rtlCol="0">
            <a:spAutoFit/>
          </a:bodyPr>
          <a:lstStyle/>
          <a:p>
            <a:r>
              <a:rPr lang="cs-CZ" dirty="0"/>
              <a:t>Spotřeby antimikrobik – trend</a:t>
            </a:r>
          </a:p>
          <a:p>
            <a:r>
              <a:rPr lang="cs-CZ" b="1" dirty="0">
                <a:solidFill>
                  <a:srgbClr val="0070C0"/>
                </a:solidFill>
              </a:rPr>
              <a:t>Pokles</a:t>
            </a:r>
            <a:r>
              <a:rPr lang="cs-CZ" dirty="0"/>
              <a:t> 2008 – 2023: </a:t>
            </a:r>
            <a:r>
              <a:rPr lang="cs-CZ" b="1" dirty="0">
                <a:solidFill>
                  <a:srgbClr val="0070C0"/>
                </a:solidFill>
              </a:rPr>
              <a:t>- 85%</a:t>
            </a:r>
            <a:endParaRPr lang="en-GB" b="1" dirty="0">
              <a:solidFill>
                <a:srgbClr val="0070C0"/>
              </a:solidFill>
            </a:endParaRPr>
          </a:p>
        </p:txBody>
      </p:sp>
      <p:pic>
        <p:nvPicPr>
          <p:cNvPr id="8" name="Obrázek 7">
            <a:extLst>
              <a:ext uri="{FF2B5EF4-FFF2-40B4-BE49-F238E27FC236}">
                <a16:creationId xmlns:a16="http://schemas.microsoft.com/office/drawing/2014/main" id="{CBB7B38B-72C6-44E4-8F6E-9D93340B881A}"/>
              </a:ext>
            </a:extLst>
          </p:cNvPr>
          <p:cNvPicPr>
            <a:picLocks noChangeAspect="1"/>
          </p:cNvPicPr>
          <p:nvPr/>
        </p:nvPicPr>
        <p:blipFill>
          <a:blip r:embed="rId2"/>
          <a:stretch>
            <a:fillRect/>
          </a:stretch>
        </p:blipFill>
        <p:spPr>
          <a:xfrm>
            <a:off x="1219200" y="2825750"/>
            <a:ext cx="6014126" cy="3513452"/>
          </a:xfrm>
          <a:prstGeom prst="rect">
            <a:avLst/>
          </a:prstGeom>
        </p:spPr>
      </p:pic>
    </p:spTree>
    <p:extLst>
      <p:ext uri="{BB962C8B-B14F-4D97-AF65-F5344CB8AC3E}">
        <p14:creationId xmlns:p14="http://schemas.microsoft.com/office/powerpoint/2010/main" val="102337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cs-CZ" sz="4000" b="1" dirty="0">
                <a:solidFill>
                  <a:srgbClr val="003399"/>
                </a:solidFill>
              </a:rPr>
              <a:t>Děkuji vám</a:t>
            </a:r>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cs-CZ" sz="3200" b="1">
                <a:solidFill>
                  <a:srgbClr val="003399"/>
                </a:solidFill>
                <a:latin typeface="EC Square Sans Pro"/>
              </a:rPr>
              <a:t>Důležité prvky nových nařízení EU o medikovaných krmivech</a:t>
            </a:r>
          </a:p>
          <a:p>
            <a:pPr algn="l"/>
            <a:endParaRPr lang="en-US" sz="3200" b="1" dirty="0">
              <a:solidFill>
                <a:srgbClr val="003399"/>
              </a:solidFill>
              <a:latin typeface="EC Square Sans Pro"/>
            </a:endParaRPr>
          </a:p>
          <a:p>
            <a:pPr algn="l"/>
            <a:r>
              <a:rPr lang="cs-CZ" sz="1600" i="1">
                <a:solidFill>
                  <a:srgbClr val="003399"/>
                </a:solidFill>
                <a:latin typeface="EC Square Sans Pro"/>
              </a:rPr>
              <a:t>Přednáška 3</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cs-CZ">
                <a:latin typeface="EC Square Sans Pro" panose="020B0506040000020004" pitchFamily="34" charset="0"/>
              </a:rPr>
              <a:t>ČESKÁ REPUBLIKA, 21. a 22. listopadu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cs-CZ" sz="2400" b="0" i="0" u="none" strike="noStrike" cap="none" normalizeH="0" baseline="0" noProof="0">
                <a:ln>
                  <a:noFill/>
                </a:ln>
                <a:effectLst/>
                <a:uLnTx/>
                <a:uFillTx/>
                <a:latin typeface="EC Square Sans Pro" panose="020B0506040000020004" pitchFamily="34" charset="0"/>
              </a:rPr>
              <a:t>Právní rámec EU pro veterinární léčivé přípravky/medikovaná krmiva</a:t>
            </a: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Nařízení (EU) 2019/6 o veterinárních léčivých přípravcích</a:t>
            </a:r>
            <a:br>
              <a:rPr kumimoji="0" lang="cs-CZ" sz="1800" b="1" i="0" u="none" strike="noStrike" cap="none" normalizeH="0" baseline="0" noProof="0">
                <a:ln>
                  <a:noFill/>
                </a:ln>
                <a:solidFill>
                  <a:srgbClr val="FFFFFF"/>
                </a:solidFill>
                <a:effectLst/>
                <a:uLnTx/>
                <a:uFillTx/>
                <a:latin typeface="Calibri"/>
                <a:ea typeface="+mn-ea"/>
                <a:cs typeface="+mn-cs"/>
              </a:rPr>
            </a:br>
            <a:r>
              <a:rPr kumimoji="0" lang="cs-CZ" sz="1800" b="1" i="0" u="none" strike="noStrike" cap="none" normalizeH="0" baseline="0" noProof="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800" b="1" i="0" u="none" strike="noStrike" cap="none" normalizeH="0" baseline="0" noProof="0">
                <a:ln>
                  <a:noFill/>
                </a:ln>
                <a:solidFill>
                  <a:srgbClr val="000000"/>
                </a:solidFill>
                <a:effectLst/>
                <a:uLnTx/>
                <a:uFillTx/>
                <a:latin typeface="EC Square Sans Pro" panose="020B0506040000020004" pitchFamily="34" charset="0"/>
                <a:ea typeface="+mn-ea"/>
                <a:cs typeface="+mn-cs"/>
              </a:rPr>
              <a:t>Nařízení (EU) 2019/4 o medikovaných krmivech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cs-CZ" sz="2800">
                <a:latin typeface="EC Square Sans Pro" panose="020B0506040000020004" pitchFamily="34" charset="0"/>
              </a:rPr>
              <a:t>Společná pravidla</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371600" y="1481083"/>
            <a:ext cx="96774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800" b="1" i="0" u="none" strike="noStrike" cap="none" normalizeH="0" baseline="0" noProof="0" dirty="0">
                <a:ln>
                  <a:noFill/>
                </a:ln>
                <a:solidFill>
                  <a:srgbClr val="FFFFFF"/>
                </a:solidFill>
                <a:effectLst/>
                <a:uLnTx/>
                <a:uFillTx/>
                <a:latin typeface="EC Square Sans Pro" panose="020B0506040000020004" pitchFamily="34" charset="0"/>
                <a:ea typeface="+mn-ea"/>
                <a:cs typeface="+mn-cs"/>
              </a:rPr>
              <a:t>LÉKY PODÁVANÉ PROSTŘEDNICTVÍM KRMIVA NEBO VODY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800" b="0"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Společná pravidla – veterinární předpis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extLst>
              <p:ext uri="{D42A27DB-BD31-4B8C-83A1-F6EECF244321}">
                <p14:modId xmlns:p14="http://schemas.microsoft.com/office/powerpoint/2010/main" val="2612747360"/>
              </p:ext>
            </p:extLst>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Nařízení (EU) 2019/4 </a:t>
            </a:r>
            <a:br>
              <a:rPr kumimoji="0" lang="es-ES"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br>
            <a:r>
              <a:rPr kumimoji="0" lang="cs-CZ"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(o </a:t>
            </a:r>
            <a:r>
              <a:rPr kumimoji="0" lang="cs-CZ" sz="1800" b="1" i="0" u="none" strike="noStrike" cap="none" normalizeH="0" baseline="0" noProof="0" dirty="0" err="1">
                <a:ln>
                  <a:noFill/>
                </a:ln>
                <a:solidFill>
                  <a:srgbClr val="3163B5"/>
                </a:solidFill>
                <a:effectLst/>
                <a:uLnTx/>
                <a:uFillTx/>
                <a:latin typeface="EC Square Sans Pro" panose="020B0506040000020004" pitchFamily="34" charset="0"/>
                <a:ea typeface="Verdana" panose="020B0604030504040204" pitchFamily="34" charset="0"/>
              </a:rPr>
              <a:t>medikovaných</a:t>
            </a:r>
            <a:r>
              <a:rPr kumimoji="0" lang="cs-CZ"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 krmivech)</a:t>
            </a: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6004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4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Nařízení (EU) 2019/6 (o veterinárních léčivých přípravcích) a </a:t>
            </a:r>
            <a:r>
              <a:rPr lang="cs-CZ" sz="1400" b="1" dirty="0">
                <a:solidFill>
                  <a:srgbClr val="3163B5"/>
                </a:solidFill>
                <a:latin typeface="EC Square Sans Pro" panose="020B0506040000020004" pitchFamily="34" charset="0"/>
                <a:ea typeface="Verdana" panose="020B0604030504040204" pitchFamily="34" charset="0"/>
              </a:rPr>
              <a:t>nařízení Komise v přenesené pravomoci (EU) 2024/1159 (v účinnosti bude od 8. srpna 2026)</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cs-CZ" sz="2400">
                <a:latin typeface="EC Square Sans Pro" panose="020B0506040000020004" pitchFamily="34" charset="0"/>
              </a:rPr>
              <a:t>Použití antimikrobiálních veterinárních léčivých přípravků</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cap="none" normalizeH="0" baseline="0" noProof="0">
                <a:ln>
                  <a:noFill/>
                </a:ln>
                <a:solidFill>
                  <a:prstClr val="white"/>
                </a:solidFill>
                <a:effectLst/>
                <a:uLnTx/>
                <a:uFillTx/>
                <a:latin typeface="Calibri"/>
                <a:ea typeface="Steelfish" charset="0"/>
                <a:cs typeface="Steelfish" charset="0"/>
              </a:rPr>
              <a:t>Zákaz systematické profylaxe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Zásady pro používání medikovaných krmiv</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800" b="1" i="0" u="none" strike="noStrike" cap="none" normalizeH="0" baseline="0" noProof="0" dirty="0">
                <a:ln>
                  <a:noFill/>
                </a:ln>
                <a:solidFill>
                  <a:srgbClr val="19355D"/>
                </a:solidFill>
                <a:effectLst/>
                <a:uLnTx/>
                <a:uFillTx/>
                <a:latin typeface="EC Square Sans Pro" panose="020B0506040000020004" pitchFamily="34" charset="0"/>
                <a:ea typeface="+mn-ea"/>
                <a:cs typeface="Arial" pitchFamily="34" charset="0"/>
              </a:rPr>
              <a:t>Legislativní rámec EU:  Nařízení (EU) 2019/4 o MEDIKOVANÝCH KRMIVECH</a:t>
            </a:r>
            <a:br>
              <a:rPr kumimoji="0" lang="cs-CZ" sz="2800" b="1" i="0" u="none" strike="noStrike" cap="none" normalizeH="0" baseline="0" noProof="0" dirty="0">
                <a:ln>
                  <a:noFill/>
                </a:ln>
                <a:solidFill>
                  <a:srgbClr val="19355D"/>
                </a:solidFill>
                <a:effectLst/>
                <a:uLnTx/>
                <a:uFillTx/>
                <a:latin typeface="EC Square Sans Pro" panose="020B0506040000020004" pitchFamily="34" charset="0"/>
                <a:ea typeface="+mn-ea"/>
                <a:cs typeface="Arial" pitchFamily="34" charset="0"/>
              </a:rPr>
            </a:br>
            <a:r>
              <a:rPr kumimoji="0" lang="cs-CZ" sz="2800" b="1" i="0" u="none" strike="noStrike" cap="none" normalizeH="0" baseline="0" noProof="0" dirty="0">
                <a:ln>
                  <a:noFill/>
                </a:ln>
                <a:solidFill>
                  <a:srgbClr val="19355D"/>
                </a:solidFill>
                <a:effectLst/>
                <a:uLnTx/>
                <a:uFillTx/>
                <a:latin typeface="EC Square Sans Pro" panose="020B0506040000020004" pitchFamily="34" charset="0"/>
                <a:ea typeface="+mn-ea"/>
                <a:cs typeface="Arial" pitchFamily="34" charset="0"/>
              </a:rPr>
              <a:t> (MK)</a:t>
            </a:r>
          </a:p>
        </p:txBody>
      </p:sp>
      <p:sp>
        <p:nvSpPr>
          <p:cNvPr id="7" name="Rectángulo 6">
            <a:extLst>
              <a:ext uri="{FF2B5EF4-FFF2-40B4-BE49-F238E27FC236}">
                <a16:creationId xmlns:a16="http://schemas.microsoft.com/office/drawing/2014/main" id="{30BE4DFA-174F-4A37-9C73-98ACB3366BFB}"/>
              </a:ext>
            </a:extLst>
          </p:cNvPr>
          <p:cNvSpPr/>
          <p:nvPr/>
        </p:nvSpPr>
        <p:spPr>
          <a:xfrm>
            <a:off x="4648200" y="1944832"/>
            <a:ext cx="7016803" cy="486287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cs-CZ" sz="2000" b="1"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Zákaz používání MK </a:t>
            </a:r>
            <a:r>
              <a:rPr kumimoji="0" lang="cs-CZ"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s </a:t>
            </a:r>
            <a:r>
              <a:rPr kumimoji="0" lang="cs-CZ" sz="2000" b="1"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antimikrobiálními</a:t>
            </a:r>
            <a:r>
              <a:rPr kumimoji="0" lang="cs-CZ"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 látkami pro </a:t>
            </a:r>
            <a:r>
              <a:rPr kumimoji="0" lang="cs-CZ" sz="2000" b="1"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profylaxi.</a:t>
            </a:r>
            <a:r>
              <a:rPr kumimoji="0" lang="cs-CZ"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cs-CZ"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Povinný požadavek na diagnostiku onemocnění před předepsáním MK.</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lang="cs-CZ" sz="2000" dirty="0">
                <a:solidFill>
                  <a:srgbClr val="002060"/>
                </a:solidFill>
                <a:latin typeface="EC Square Sans Pro" panose="020B0506040000020004" pitchFamily="34" charset="0"/>
              </a:rPr>
              <a:t>Limitování</a:t>
            </a:r>
            <a:r>
              <a:rPr kumimoji="0" lang="cs-CZ"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 celkové doby léčebného podávání a omezení platnosti předpisu.</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cs-CZ"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Snížení potenciálních rizik v důsledku přenosu reziduí z MK prostřednictvím zkřížené kontaminace s ohledem na  rezistenci vůči antimikrobikům.</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cs-CZ"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Opatření ke zvýšení kvality produkce medikovaného krmiva (s cílem zajistit přesnější dávkování), aby se zabránilo </a:t>
            </a:r>
            <a:r>
              <a:rPr kumimoji="0" lang="cs-CZ" sz="2000" b="0" i="0" u="none" strike="noStrike" cap="none" normalizeH="0" baseline="0" noProof="0" dirty="0" err="1">
                <a:ln>
                  <a:noFill/>
                </a:ln>
                <a:solidFill>
                  <a:srgbClr val="002060"/>
                </a:solidFill>
                <a:effectLst/>
                <a:uLnTx/>
                <a:uFillTx/>
                <a:latin typeface="EC Square Sans Pro" panose="020B0506040000020004" pitchFamily="34" charset="0"/>
                <a:ea typeface="+mn-ea"/>
                <a:cs typeface="+mn-cs"/>
              </a:rPr>
              <a:t>subterapeutické</a:t>
            </a:r>
            <a:r>
              <a:rPr kumimoji="0" lang="cs-CZ"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 expozici</a:t>
            </a:r>
            <a:r>
              <a:rPr lang="cs-CZ" sz="2000" dirty="0">
                <a:solidFill>
                  <a:srgbClr val="002060"/>
                </a:solidFill>
                <a:latin typeface="EC Square Sans Pro" panose="020B0506040000020004" pitchFamily="34" charset="0"/>
              </a:rPr>
              <a:t> antimikrobikům.</a:t>
            </a:r>
            <a:endParaRPr kumimoji="0" lang="cs-CZ"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endParaRP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cs-CZ"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Stanovení maximálních hladin křížové kontaminace pro 24 antimikrobiálních účinných látek v necílových krmivech.</a:t>
            </a:r>
          </a:p>
        </p:txBody>
      </p:sp>
    </p:spTree>
    <p:extLst>
      <p:ext uri="{BB962C8B-B14F-4D97-AF65-F5344CB8AC3E}">
        <p14:creationId xmlns:p14="http://schemas.microsoft.com/office/powerpoint/2010/main" val="363916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cs-CZ" sz="2800">
                <a:latin typeface="EC Square Sans Pro" panose="020B0506040000020004" pitchFamily="34" charset="0"/>
              </a:rPr>
              <a:t>Společná pravidla</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762000" y="1481083"/>
            <a:ext cx="106680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cs-CZ" sz="2800" b="1" dirty="0">
                <a:solidFill>
                  <a:schemeClr val="bg1"/>
                </a:solidFill>
                <a:latin typeface="EC Square Sans Pro" panose="020B0506040000020004" pitchFamily="34" charset="0"/>
              </a:rPr>
              <a:t>Veterinární předpisy ve vztahu k </a:t>
            </a:r>
            <a:r>
              <a:rPr lang="cs-CZ" sz="2800" b="1" dirty="0" err="1">
                <a:solidFill>
                  <a:schemeClr val="bg1"/>
                </a:solidFill>
                <a:latin typeface="EC Square Sans Pro" panose="020B0506040000020004" pitchFamily="34" charset="0"/>
              </a:rPr>
              <a:t>medikovaným</a:t>
            </a:r>
            <a:r>
              <a:rPr lang="cs-CZ" sz="2800" b="1" dirty="0">
                <a:solidFill>
                  <a:schemeClr val="bg1"/>
                </a:solidFill>
                <a:latin typeface="EC Square Sans Pro" panose="020B0506040000020004" pitchFamily="34" charset="0"/>
              </a:rPr>
              <a:t> krmivům (1/2)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cs-CZ" sz="2800" dirty="0">
                <a:latin typeface="EC Square Sans Pro" panose="020B0506040000020004" pitchFamily="34" charset="0"/>
              </a:rPr>
              <a:t>Společná pravidla – veterinární předpis pro MK</a:t>
            </a:r>
          </a:p>
          <a:p>
            <a:endParaRPr lang="en-GB" dirty="0"/>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cs-CZ" sz="2800" b="1">
                <a:solidFill>
                  <a:srgbClr val="003399"/>
                </a:solidFill>
                <a:latin typeface="EC Square Sans Pro" panose="020B0506040000020004" pitchFamily="34" charset="0"/>
              </a:rPr>
              <a:t>Článek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709057" cy="279025"/>
          </a:xfrm>
          <a:prstGeom prst="rect">
            <a:avLst/>
          </a:prstGeom>
          <a:noFill/>
        </p:spPr>
        <p:txBody>
          <a:bodyPr wrap="square" rtlCol="0">
            <a:spAutoFit/>
          </a:bodyPr>
          <a:lstStyle/>
          <a:p>
            <a:r>
              <a:rPr lang="cs-CZ" sz="1200" dirty="0">
                <a:solidFill>
                  <a:srgbClr val="024B9C"/>
                </a:solidFill>
                <a:latin typeface="EC Square Sans Pro" panose="020B0506040000020004" pitchFamily="34" charset="0"/>
                <a:ea typeface="+mn-ea"/>
                <a:cs typeface="+mn-cs"/>
              </a:rPr>
              <a:t>Nařízení (EU)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cs-CZ">
                <a:solidFill>
                  <a:schemeClr val="tx1"/>
                </a:solidFill>
                <a:latin typeface="EC Square Sans Pro" panose="020B0506040000020004" pitchFamily="34" charset="0"/>
              </a:rPr>
              <a:t>Medikované krmivo (krmivo smíchané s léčivy provozovatelem krmivářského podniku) vyžaduje: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cs-CZ">
                <a:solidFill>
                  <a:schemeClr val="tx1"/>
                </a:solidFill>
                <a:latin typeface="EC Square Sans Pro" panose="020B0506040000020004" pitchFamily="34" charset="0"/>
              </a:rPr>
              <a:t>veterinární předpis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cs-CZ">
                <a:solidFill>
                  <a:schemeClr val="tx1"/>
                </a:solidFill>
                <a:latin typeface="EC Square Sans Pro" panose="020B0506040000020004" pitchFamily="34" charset="0"/>
              </a:rPr>
              <a:t>lze vydat pouze po klinickém vyšetření nebo jiném řádném posouzení zdravotního stavu zvířat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cs-CZ">
                <a:solidFill>
                  <a:schemeClr val="tx1"/>
                </a:solidFill>
                <a:latin typeface="EC Square Sans Pro" panose="020B0506040000020004" pitchFamily="34" charset="0"/>
              </a:rPr>
              <a:t>pouze pro diagnostikovaná onemocnění (kromě vakcín a parazitů)</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cs-CZ" sz="2000" dirty="0">
                <a:solidFill>
                  <a:schemeClr val="bg1"/>
                </a:solidFill>
                <a:latin typeface="EC Square Sans Pro" panose="020B0506040000020004" pitchFamily="34" charset="0"/>
                <a:sym typeface="Wingdings 2" panose="05020102010507070707" pitchFamily="18" charset="2"/>
              </a:rPr>
              <a:t>Pozor na interakce s jinými léčivy!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cs-CZ" sz="2800">
                <a:latin typeface="EC Square Sans Pro" panose="020B0506040000020004" pitchFamily="34" charset="0"/>
              </a:rPr>
              <a:t>Společná pravidla</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729343" y="1481083"/>
            <a:ext cx="10319657"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cs-CZ" sz="2800" b="1" dirty="0">
                <a:solidFill>
                  <a:schemeClr val="bg1"/>
                </a:solidFill>
                <a:latin typeface="EC Square Sans Pro" panose="020B0506040000020004" pitchFamily="34" charset="0"/>
              </a:rPr>
              <a:t>Veterinární předpisy ve vztahu k </a:t>
            </a:r>
            <a:r>
              <a:rPr lang="cs-CZ" sz="2800" b="1" dirty="0" err="1">
                <a:solidFill>
                  <a:schemeClr val="bg1"/>
                </a:solidFill>
                <a:latin typeface="EC Square Sans Pro" panose="020B0506040000020004" pitchFamily="34" charset="0"/>
              </a:rPr>
              <a:t>medikovaným</a:t>
            </a:r>
            <a:r>
              <a:rPr lang="cs-CZ" sz="2800" b="1" dirty="0">
                <a:solidFill>
                  <a:schemeClr val="bg1"/>
                </a:solidFill>
                <a:latin typeface="EC Square Sans Pro" panose="020B0506040000020004" pitchFamily="34" charset="0"/>
              </a:rPr>
              <a:t> krmivům (2/2)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cs-CZ" sz="2800">
                <a:latin typeface="EC Square Sans Pro" panose="020B0506040000020004" pitchFamily="34" charset="0"/>
              </a:rPr>
              <a:t>Společná pravidla – veterinární předpis</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2242457" cy="279025"/>
          </a:xfrm>
          <a:prstGeom prst="rect">
            <a:avLst/>
          </a:prstGeom>
          <a:noFill/>
        </p:spPr>
        <p:txBody>
          <a:bodyPr wrap="square" rtlCol="0">
            <a:spAutoFit/>
          </a:bodyPr>
          <a:lstStyle/>
          <a:p>
            <a:r>
              <a:rPr lang="cs-CZ" sz="1200" dirty="0">
                <a:solidFill>
                  <a:srgbClr val="024B9C"/>
                </a:solidFill>
                <a:latin typeface="EC Square Sans Pro" panose="020B0506040000020004" pitchFamily="34" charset="0"/>
                <a:ea typeface="+mn-ea"/>
                <a:cs typeface="+mn-cs"/>
              </a:rPr>
              <a:t>Nařízení (EU)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cs-CZ" sz="2000" b="1" dirty="0">
                <a:solidFill>
                  <a:srgbClr val="003399"/>
                </a:solidFill>
                <a:latin typeface="EC Square Sans Pro" panose="020B0506040000020004" pitchFamily="34" charset="0"/>
              </a:rPr>
              <a:t>Vedení dokumentace</a:t>
            </a:r>
            <a:r>
              <a:rPr lang="cs-CZ" sz="2000" dirty="0">
                <a:solidFill>
                  <a:srgbClr val="003399"/>
                </a:solidFill>
                <a:latin typeface="EC Square Sans Pro" panose="020B0506040000020004" pitchFamily="34" charset="0"/>
              </a:rPr>
              <a:t>: </a:t>
            </a:r>
            <a:r>
              <a:rPr lang="cs-CZ" sz="2000" dirty="0">
                <a:solidFill>
                  <a:schemeClr val="tx1"/>
                </a:solidFill>
                <a:latin typeface="EC Square Sans Pro" panose="020B0506040000020004" pitchFamily="34" charset="0"/>
              </a:rPr>
              <a:t>Veterinární předpisy by měly být uchovávány ve výrobně krmiv, veterinárním lékařem a chovatelem zvířat po dobu 5 let</a:t>
            </a:r>
            <a:br>
              <a:rPr lang="cs-CZ" sz="2000" dirty="0">
                <a:solidFill>
                  <a:schemeClr val="tx1"/>
                </a:solidFill>
                <a:latin typeface="EC Square Sans Pro" panose="020B0506040000020004" pitchFamily="34" charset="0"/>
              </a:rPr>
            </a:br>
            <a:endParaRPr lang="cs-CZ"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cs-CZ" sz="2000" dirty="0">
                <a:solidFill>
                  <a:schemeClr val="tx1"/>
                </a:solidFill>
                <a:latin typeface="EC Square Sans Pro" panose="020B0506040000020004" pitchFamily="34" charset="0"/>
              </a:rPr>
              <a:t>1 recept = 1 veterinární ošetření </a:t>
            </a:r>
            <a:br>
              <a:rPr lang="cs-CZ" sz="2000" dirty="0">
                <a:solidFill>
                  <a:schemeClr val="tx1"/>
                </a:solidFill>
                <a:latin typeface="EC Square Sans Pro" panose="020B0506040000020004" pitchFamily="34" charset="0"/>
              </a:rPr>
            </a:br>
            <a:endParaRPr lang="cs-CZ"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cs-CZ" sz="2000" b="1" dirty="0">
                <a:solidFill>
                  <a:srgbClr val="003399"/>
                </a:solidFill>
                <a:latin typeface="EC Square Sans Pro" panose="020B0506040000020004" pitchFamily="34" charset="0"/>
              </a:rPr>
              <a:t>Maximální délka léčby</a:t>
            </a:r>
            <a:r>
              <a:rPr lang="cs-CZ" sz="2000" dirty="0">
                <a:solidFill>
                  <a:schemeClr val="tx1"/>
                </a:solidFill>
                <a:latin typeface="EC Square Sans Pro" panose="020B0506040000020004" pitchFamily="34" charset="0"/>
              </a:rPr>
              <a:t>: 2 týdny u antibiotik, 1 měsíc u ostatních léčiv</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cs-CZ" sz="2000" b="1" dirty="0">
                <a:solidFill>
                  <a:srgbClr val="003399"/>
                </a:solidFill>
                <a:latin typeface="EC Square Sans Pro" panose="020B0506040000020004" pitchFamily="34" charset="0"/>
              </a:rPr>
              <a:t>Platnost předpisu</a:t>
            </a:r>
            <a:r>
              <a:rPr lang="cs-CZ" sz="2000" dirty="0">
                <a:solidFill>
                  <a:schemeClr val="tx1"/>
                </a:solidFill>
                <a:latin typeface="EC Square Sans Pro" panose="020B0506040000020004" pitchFamily="34" charset="0"/>
              </a:rPr>
              <a:t>: max. 5 dní pro krmiva s antimikrobiálními látkami, max. 3 týdny pro ostatní léčiva pro zvířata určená k produkci potravin, zbytek 6 měsíců</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cs-CZ" sz="2800" b="1">
                <a:solidFill>
                  <a:srgbClr val="003399"/>
                </a:solidFill>
                <a:latin typeface="EC Square Sans Pro" panose="020B0506040000020004" pitchFamily="34" charset="0"/>
              </a:rPr>
              <a:t>Článek 16</a:t>
            </a:r>
          </a:p>
        </p:txBody>
      </p:sp>
    </p:spTree>
    <p:extLst>
      <p:ext uri="{BB962C8B-B14F-4D97-AF65-F5344CB8AC3E}">
        <p14:creationId xmlns:p14="http://schemas.microsoft.com/office/powerpoint/2010/main" val="29489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a:xfrm>
            <a:off x="762000" y="158750"/>
            <a:ext cx="9677400" cy="476730"/>
          </a:xfrm>
        </p:spPr>
        <p:txBody>
          <a:bodyPr lIns="91440" tIns="45720" rIns="91440" bIns="45720" anchor="t"/>
          <a:lstStyle/>
          <a:p>
            <a:pPr algn="ctr"/>
            <a:r>
              <a:rPr lang="cs-CZ" sz="2750" b="1" dirty="0">
                <a:latin typeface="EC Square Sans Pro"/>
                <a:cs typeface="Arial"/>
              </a:rPr>
              <a:t>Nařízení v přenesené pravomoci</a:t>
            </a:r>
            <a:r>
              <a:rPr lang="cs-CZ" sz="2750" b="1" dirty="0">
                <a:solidFill>
                  <a:srgbClr val="FF0000"/>
                </a:solidFill>
                <a:latin typeface="EC Square Sans Pro"/>
                <a:cs typeface="Arial"/>
              </a:rPr>
              <a:t> </a:t>
            </a:r>
            <a:r>
              <a:rPr lang="cs-CZ" sz="2750" b="1" dirty="0">
                <a:latin typeface="EC Square Sans Pro"/>
                <a:cs typeface="Arial"/>
              </a:rPr>
              <a:t>(EU) 2024/1159</a:t>
            </a:r>
            <a:r>
              <a:rPr lang="cs-CZ" sz="2750" b="1" dirty="0">
                <a:solidFill>
                  <a:srgbClr val="FF0000"/>
                </a:solidFill>
                <a:latin typeface="EC Square Sans Pro"/>
                <a:cs typeface="Arial"/>
              </a:rPr>
              <a:t> </a:t>
            </a:r>
            <a:br>
              <a:rPr lang="es-ES" sz="2750" b="1" dirty="0">
                <a:solidFill>
                  <a:srgbClr val="FF0000"/>
                </a:solidFill>
                <a:latin typeface="EC Square Sans Pro"/>
                <a:cs typeface="Arial"/>
              </a:rPr>
            </a:br>
            <a:r>
              <a:rPr lang="cs-CZ" sz="2750" b="1" dirty="0">
                <a:latin typeface="EC Square Sans Pro"/>
                <a:cs typeface="Arial"/>
              </a:rPr>
              <a:t>o perorálním podání</a:t>
            </a:r>
          </a:p>
          <a:p>
            <a:endParaRPr lang="es-ES" sz="2795" b="1" dirty="0">
              <a:latin typeface="EC Square Sans Pro" panose="020B0506040000020004" pitchFamily="34" charset="0"/>
            </a:endParaRPr>
          </a:p>
        </p:txBody>
      </p:sp>
      <p:sp>
        <p:nvSpPr>
          <p:cNvPr id="6" name="Rectángulo 5"/>
          <p:cNvSpPr/>
          <p:nvPr/>
        </p:nvSpPr>
        <p:spPr>
          <a:xfrm>
            <a:off x="771861" y="2522640"/>
            <a:ext cx="10800399" cy="4042773"/>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cs-CZ" sz="1996" dirty="0">
                <a:solidFill>
                  <a:srgbClr val="003399"/>
                </a:solidFill>
                <a:latin typeface="EC Square Sans Pro" panose="020B0506040000020004" pitchFamily="34" charset="0"/>
                <a:ea typeface="+mn-ea"/>
                <a:cs typeface="Arial" panose="020B0604020202020204" pitchFamily="34" charset="0"/>
              </a:rPr>
              <a:t>Aby se zabránilo snížení účinnosti, vzniku rezistence a kontaminaci </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cs-CZ" sz="1950" dirty="0">
                <a:solidFill>
                  <a:srgbClr val="003399"/>
                </a:solidFill>
                <a:latin typeface="EC Square Sans Pro"/>
                <a:ea typeface="+mn-ea"/>
                <a:cs typeface="Arial"/>
              </a:rPr>
              <a:t>Zahrnuje VLP v pitné vodě nebo přimíchané do krmiva či aplikované na krmivo </a:t>
            </a:r>
            <a:r>
              <a:rPr lang="cs-CZ" sz="1950" b="1" dirty="0">
                <a:solidFill>
                  <a:srgbClr val="003399"/>
                </a:solidFill>
                <a:latin typeface="EC Square Sans Pro"/>
                <a:ea typeface="+mn-ea"/>
                <a:cs typeface="Arial"/>
              </a:rPr>
              <a:t>chovatelem zvířete</a:t>
            </a:r>
            <a:r>
              <a:rPr lang="cs-CZ" sz="1950" dirty="0">
                <a:solidFill>
                  <a:srgbClr val="003399"/>
                </a:solidFill>
                <a:latin typeface="EC Square Sans Pro"/>
                <a:ea typeface="+mn-ea"/>
                <a:cs typeface="Arial"/>
              </a:rPr>
              <a:t>. Nevztahuje se na medikovaná krmiva (rovněž ne v případě, že jsou vyrobena mobilní míchárnou nebo krmivářem v zemědělském podniku). </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cs-CZ" sz="1996" dirty="0">
                <a:solidFill>
                  <a:srgbClr val="003399"/>
                </a:solidFill>
                <a:latin typeface="EC Square Sans Pro" panose="020B0506040000020004" pitchFamily="34" charset="0"/>
                <a:ea typeface="+mn-ea"/>
                <a:cs typeface="Arial" panose="020B0604020202020204" pitchFamily="34" charset="0"/>
              </a:rPr>
              <a:t>Důležitá role veterinárních lékařů – před předepsáním by měli zhodnotit vybavení, druh, situaci</a:t>
            </a:r>
            <a:br>
              <a:rPr lang="cs-CZ" sz="1996" dirty="0">
                <a:solidFill>
                  <a:srgbClr val="003399"/>
                </a:solidFill>
                <a:latin typeface="EC Square Sans Pro" panose="020B0506040000020004" pitchFamily="34" charset="0"/>
                <a:ea typeface="+mn-ea"/>
                <a:cs typeface="Arial" panose="020B0604020202020204" pitchFamily="34" charset="0"/>
              </a:rPr>
            </a:br>
            <a:r>
              <a:rPr lang="cs-CZ" sz="1996" dirty="0">
                <a:solidFill>
                  <a:srgbClr val="003399"/>
                </a:solidFill>
                <a:latin typeface="EC Square Sans Pro" panose="020B0506040000020004" pitchFamily="34" charset="0"/>
                <a:ea typeface="+mn-ea"/>
                <a:cs typeface="Arial" panose="020B0604020202020204" pitchFamily="34" charset="0"/>
              </a:rPr>
              <a:t>v zemědělském podniku atd. Také by měli majiteli poradit, jak správně léčivo dávkovat a jak správně jej likvidovat.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cs-CZ" sz="1950" dirty="0">
                <a:solidFill>
                  <a:srgbClr val="003399"/>
                </a:solidFill>
                <a:latin typeface="EC Square Sans Pro"/>
                <a:ea typeface="+mn-ea"/>
                <a:cs typeface="Arial"/>
              </a:rPr>
              <a:t>Důležitá role chovatelů zvířat: musí přípravky řádně skladovat, připravovat, mít vhodné vybavení pro podávání a likvidaci zbytků podaných léčiv. Musí být jistota, že je krmivo/voda kompatibilní s podávaným léčivem. Musí se zajistit, aby nedošlo ke kontaminaci.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cs-CZ" sz="1048" b="1" dirty="0">
                <a:solidFill>
                  <a:srgbClr val="FFFFFF"/>
                </a:solidFill>
                <a:latin typeface="Montserrat" panose="00000500000000000000" pitchFamily="2" charset="0"/>
              </a:rPr>
              <a:t>Stanovuje pravidla pro zajištění účinného a bezpečného používání veterinárních léčivých přípravků (VLP) schválených a předepsaných k perorálnímu podání jinou cestou než </a:t>
            </a:r>
            <a:r>
              <a:rPr lang="cs-CZ" sz="1048" b="1" dirty="0" err="1">
                <a:solidFill>
                  <a:srgbClr val="FFFFFF"/>
                </a:solidFill>
                <a:latin typeface="Montserrat" panose="00000500000000000000" pitchFamily="2" charset="0"/>
              </a:rPr>
              <a:t>medikovaným</a:t>
            </a:r>
            <a:r>
              <a:rPr lang="cs-CZ" sz="1048" b="1" dirty="0">
                <a:solidFill>
                  <a:srgbClr val="FFFFFF"/>
                </a:solidFill>
                <a:latin typeface="Montserrat" panose="00000500000000000000" pitchFamily="2" charset="0"/>
              </a:rPr>
              <a:t> krmivem a podávaných chovatelem zvířat zvířatům určeným k produkci potravin</a:t>
            </a:r>
          </a:p>
        </p:txBody>
      </p:sp>
    </p:spTree>
    <p:extLst>
      <p:ext uri="{BB962C8B-B14F-4D97-AF65-F5344CB8AC3E}">
        <p14:creationId xmlns:p14="http://schemas.microsoft.com/office/powerpoint/2010/main" val="40025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a:xfrm>
            <a:off x="762000" y="158750"/>
            <a:ext cx="9677400" cy="476730"/>
          </a:xfrm>
        </p:spPr>
        <p:txBody>
          <a:bodyPr lIns="91440" tIns="45720" rIns="91440" bIns="45720" anchor="t"/>
          <a:lstStyle/>
          <a:p>
            <a:pPr algn="ctr"/>
            <a:r>
              <a:rPr lang="cs-CZ" sz="2750" b="1" dirty="0">
                <a:latin typeface="EC Square Sans Pro"/>
                <a:cs typeface="Arial"/>
              </a:rPr>
              <a:t>Nařízení v přenesené pravomoci</a:t>
            </a:r>
            <a:r>
              <a:rPr lang="cs-CZ" sz="2750" b="1" dirty="0">
                <a:solidFill>
                  <a:srgbClr val="FF0000"/>
                </a:solidFill>
                <a:latin typeface="EC Square Sans Pro"/>
                <a:cs typeface="Arial"/>
              </a:rPr>
              <a:t> </a:t>
            </a:r>
            <a:r>
              <a:rPr lang="cs-CZ" sz="2750" b="1" dirty="0">
                <a:latin typeface="EC Square Sans Pro"/>
                <a:cs typeface="Arial"/>
              </a:rPr>
              <a:t>(EU) 2024/1159 </a:t>
            </a:r>
            <a:br>
              <a:rPr lang="es-ES" sz="2750" b="1" dirty="0">
                <a:latin typeface="EC Square Sans Pro"/>
                <a:cs typeface="Arial"/>
              </a:rPr>
            </a:br>
            <a:r>
              <a:rPr lang="cs-CZ" sz="2750" b="1" dirty="0">
                <a:latin typeface="EC Square Sans Pro"/>
                <a:cs typeface="Arial"/>
              </a:rPr>
              <a:t>o perorálním podání</a:t>
            </a:r>
          </a:p>
        </p:txBody>
      </p:sp>
      <p:sp>
        <p:nvSpPr>
          <p:cNvPr id="6" name="Rectángulo 5"/>
          <p:cNvSpPr/>
          <p:nvPr/>
        </p:nvSpPr>
        <p:spPr>
          <a:xfrm>
            <a:off x="381000" y="2154483"/>
            <a:ext cx="11277600" cy="4957126"/>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cs-CZ" sz="1950" dirty="0">
                <a:solidFill>
                  <a:srgbClr val="003399"/>
                </a:solidFill>
                <a:latin typeface="EC Square Sans Pro"/>
                <a:ea typeface="+mn-ea"/>
                <a:cs typeface="Arial"/>
              </a:rPr>
              <a:t>Míchání antibiotik nebo </a:t>
            </a:r>
            <a:r>
              <a:rPr lang="cs-CZ" sz="1950" dirty="0" err="1">
                <a:solidFill>
                  <a:srgbClr val="003399"/>
                </a:solidFill>
                <a:latin typeface="EC Square Sans Pro"/>
                <a:ea typeface="+mn-ea"/>
                <a:cs typeface="Arial"/>
              </a:rPr>
              <a:t>antiparazitik</a:t>
            </a:r>
            <a:r>
              <a:rPr lang="cs-CZ" sz="1950" dirty="0">
                <a:solidFill>
                  <a:srgbClr val="003399"/>
                </a:solidFill>
                <a:latin typeface="EC Square Sans Pro"/>
                <a:ea typeface="+mn-ea"/>
                <a:cs typeface="Arial"/>
              </a:rPr>
              <a:t> do pevných krmiv by se mělo provádět </a:t>
            </a:r>
            <a:r>
              <a:rPr lang="cs-CZ" sz="1950" dirty="0">
                <a:solidFill>
                  <a:srgbClr val="003399"/>
                </a:solidFill>
                <a:latin typeface="EC Square Sans Pro" panose="020B0506040000020004" pitchFamily="34" charset="0"/>
                <a:ea typeface="+mn-ea"/>
                <a:cs typeface="Arial"/>
              </a:rPr>
              <a:t>pouze</a:t>
            </a:r>
            <a:r>
              <a:rPr lang="cs-CZ" sz="1950" dirty="0">
                <a:solidFill>
                  <a:srgbClr val="003399"/>
                </a:solidFill>
              </a:rPr>
              <a:t> </a:t>
            </a:r>
            <a:r>
              <a:rPr lang="cs-CZ" sz="1950" dirty="0">
                <a:solidFill>
                  <a:srgbClr val="003399"/>
                </a:solidFill>
                <a:latin typeface="EC Square Sans Pro"/>
                <a:ea typeface="+mn-ea"/>
                <a:cs typeface="Arial"/>
              </a:rPr>
              <a:t>u zvířat krmených individuálně</a:t>
            </a:r>
            <a:r>
              <a:rPr lang="cs-CZ" sz="1950" dirty="0">
                <a:solidFill>
                  <a:srgbClr val="FF0000"/>
                </a:solidFill>
                <a:latin typeface="EC Square Sans Pro"/>
                <a:ea typeface="+mn-ea"/>
                <a:cs typeface="Arial"/>
              </a:rPr>
              <a:t> </a:t>
            </a:r>
            <a:r>
              <a:rPr lang="cs-CZ" sz="1950" dirty="0">
                <a:solidFill>
                  <a:srgbClr val="003399"/>
                </a:solidFill>
                <a:latin typeface="EC Square Sans Pro"/>
                <a:ea typeface="+mn-ea"/>
                <a:cs typeface="Arial"/>
              </a:rPr>
              <a:t>nebo</a:t>
            </a:r>
            <a:r>
              <a:rPr lang="cs-CZ" sz="1950" dirty="0">
                <a:solidFill>
                  <a:srgbClr val="FF0000"/>
                </a:solidFill>
                <a:latin typeface="EC Square Sans Pro"/>
                <a:ea typeface="+mn-ea"/>
                <a:cs typeface="Arial"/>
              </a:rPr>
              <a:t> </a:t>
            </a:r>
            <a:r>
              <a:rPr lang="cs-CZ" sz="1950" dirty="0">
                <a:solidFill>
                  <a:srgbClr val="003399"/>
                </a:solidFill>
                <a:latin typeface="EC Square Sans Pro"/>
                <a:ea typeface="+mn-ea"/>
                <a:cs typeface="Arial"/>
              </a:rPr>
              <a:t>u malé skupiny zvířat. Členské státy mohou tato použití omezit pouze na jednotlivě krmená zvířata (pokud to nepoškozuje zdraví nebo dobré životní podmínky zvířat).</a:t>
            </a:r>
            <a:r>
              <a:rPr lang="cs-CZ" sz="1950" dirty="0">
                <a:solidFill>
                  <a:srgbClr val="FF0000"/>
                </a:solidFill>
                <a:latin typeface="EC Square Sans Pro"/>
                <a:ea typeface="+mn-ea"/>
                <a:cs typeface="Arial"/>
              </a:rPr>
              <a:t> </a:t>
            </a:r>
            <a:r>
              <a:rPr lang="cs-CZ" sz="1950" dirty="0">
                <a:solidFill>
                  <a:srgbClr val="003399"/>
                </a:solidFill>
                <a:latin typeface="EC Square Sans Pro"/>
                <a:ea typeface="+mn-ea"/>
                <a:cs typeface="Arial"/>
              </a:rPr>
              <a:t>Podávání prostřednictvím</a:t>
            </a:r>
            <a:r>
              <a:rPr lang="cs-CZ" sz="1950" dirty="0">
                <a:solidFill>
                  <a:srgbClr val="FF0000"/>
                </a:solidFill>
                <a:latin typeface="EC Square Sans Pro"/>
                <a:ea typeface="+mn-ea"/>
                <a:cs typeface="Arial"/>
              </a:rPr>
              <a:t> </a:t>
            </a:r>
            <a:r>
              <a:rPr lang="cs-CZ" sz="1950" dirty="0">
                <a:solidFill>
                  <a:srgbClr val="003399"/>
                </a:solidFill>
                <a:latin typeface="EC Square Sans Pro"/>
                <a:ea typeface="+mn-ea"/>
                <a:cs typeface="Arial"/>
              </a:rPr>
              <a:t>napájecí vody pro skupiny zvířat je povoleno.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cs-CZ" sz="1996" b="1" dirty="0">
                <a:solidFill>
                  <a:srgbClr val="003399"/>
                </a:solidFill>
                <a:latin typeface="EC Square Sans Pro" panose="020B0506040000020004" pitchFamily="34" charset="0"/>
                <a:ea typeface="+mn-ea"/>
                <a:cs typeface="Arial" panose="020B0604020202020204" pitchFamily="34" charset="0"/>
              </a:rPr>
              <a:t>VÝJIMKA –</a:t>
            </a:r>
            <a:r>
              <a:rPr lang="cs-CZ" sz="1996" dirty="0">
                <a:solidFill>
                  <a:srgbClr val="003399"/>
                </a:solidFill>
                <a:latin typeface="EC Square Sans Pro" panose="020B0506040000020004" pitchFamily="34" charset="0"/>
                <a:ea typeface="+mn-ea"/>
                <a:cs typeface="Arial" panose="020B0604020202020204" pitchFamily="34" charset="0"/>
              </a:rPr>
              <a:t> Pokud není </a:t>
            </a:r>
            <a:r>
              <a:rPr lang="cs-CZ" sz="1996" dirty="0" err="1">
                <a:solidFill>
                  <a:srgbClr val="003399"/>
                </a:solidFill>
                <a:latin typeface="EC Square Sans Pro" panose="020B0506040000020004" pitchFamily="34" charset="0"/>
                <a:ea typeface="+mn-ea"/>
                <a:cs typeface="Arial" panose="020B0604020202020204" pitchFamily="34" charset="0"/>
              </a:rPr>
              <a:t>medikované</a:t>
            </a:r>
            <a:r>
              <a:rPr lang="cs-CZ" sz="1996" dirty="0">
                <a:solidFill>
                  <a:srgbClr val="003399"/>
                </a:solidFill>
                <a:latin typeface="EC Square Sans Pro" panose="020B0506040000020004" pitchFamily="34" charset="0"/>
                <a:ea typeface="+mn-ea"/>
                <a:cs typeface="Arial" panose="020B0604020202020204" pitchFamily="34" charset="0"/>
              </a:rPr>
              <a:t> krmivo k dispozici nebo se čeká na jeho dodání, je u </a:t>
            </a:r>
            <a:r>
              <a:rPr lang="cs-CZ" sz="1996" b="1" dirty="0">
                <a:solidFill>
                  <a:srgbClr val="003399"/>
                </a:solidFill>
                <a:latin typeface="EC Square Sans Pro" panose="020B0506040000020004" pitchFamily="34" charset="0"/>
                <a:ea typeface="+mn-ea"/>
                <a:cs typeface="Arial" panose="020B0604020202020204" pitchFamily="34" charset="0"/>
              </a:rPr>
              <a:t>vodních živočichů</a:t>
            </a:r>
            <a:r>
              <a:rPr lang="cs-CZ" sz="1996" dirty="0">
                <a:solidFill>
                  <a:srgbClr val="003399"/>
                </a:solidFill>
                <a:latin typeface="EC Square Sans Pro" panose="020B0506040000020004" pitchFamily="34" charset="0"/>
                <a:ea typeface="+mn-ea"/>
                <a:cs typeface="Arial" panose="020B0604020202020204" pitchFamily="34" charset="0"/>
              </a:rPr>
              <a:t> povoleno přimíchávat antimikrobiální a </a:t>
            </a:r>
            <a:r>
              <a:rPr lang="cs-CZ" sz="1996" dirty="0" err="1">
                <a:solidFill>
                  <a:srgbClr val="003399"/>
                </a:solidFill>
                <a:latin typeface="EC Square Sans Pro" panose="020B0506040000020004" pitchFamily="34" charset="0"/>
                <a:ea typeface="+mn-ea"/>
                <a:cs typeface="Arial" panose="020B0604020202020204" pitchFamily="34" charset="0"/>
              </a:rPr>
              <a:t>antiparazitární</a:t>
            </a:r>
            <a:r>
              <a:rPr lang="cs-CZ" sz="1996" dirty="0">
                <a:solidFill>
                  <a:srgbClr val="003399"/>
                </a:solidFill>
                <a:latin typeface="EC Square Sans Pro" panose="020B0506040000020004" pitchFamily="34" charset="0"/>
                <a:ea typeface="+mn-ea"/>
                <a:cs typeface="Arial" panose="020B0604020202020204" pitchFamily="34" charset="0"/>
              </a:rPr>
              <a:t> látky do krmiva pro skupinovou léčbu.</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cs-CZ" sz="1996" b="1" dirty="0">
                <a:solidFill>
                  <a:srgbClr val="003399"/>
                </a:solidFill>
                <a:latin typeface="EC Square Sans Pro" panose="020B0506040000020004" pitchFamily="34" charset="0"/>
                <a:ea typeface="+mn-ea"/>
                <a:cs typeface="Arial" panose="020B0604020202020204" pitchFamily="34" charset="0"/>
              </a:rPr>
              <a:t>Není dovoleno podávat několik antimikrobiálních látek současně</a:t>
            </a:r>
            <a:r>
              <a:rPr lang="cs-CZ" sz="1996" dirty="0">
                <a:solidFill>
                  <a:srgbClr val="003399"/>
                </a:solidFill>
                <a:latin typeface="EC Square Sans Pro" panose="020B0506040000020004" pitchFamily="34" charset="0"/>
                <a:ea typeface="+mn-ea"/>
                <a:cs typeface="Arial" panose="020B0604020202020204" pitchFamily="34" charset="0"/>
              </a:rPr>
              <a:t>.</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cs-CZ" sz="1950" dirty="0">
                <a:solidFill>
                  <a:srgbClr val="003399"/>
                </a:solidFill>
                <a:latin typeface="EC Square Sans Pro"/>
                <a:ea typeface="+mn-ea"/>
                <a:cs typeface="Arial"/>
              </a:rPr>
              <a:t>Pouze na veterinární předpis na základě diagnózy a s uvedením</a:t>
            </a:r>
            <a:r>
              <a:rPr lang="cs-CZ" sz="1950" dirty="0">
                <a:solidFill>
                  <a:srgbClr val="FF0000"/>
                </a:solidFill>
                <a:latin typeface="EC Square Sans Pro"/>
                <a:ea typeface="+mn-ea"/>
                <a:cs typeface="Arial"/>
              </a:rPr>
              <a:t> </a:t>
            </a:r>
            <a:r>
              <a:rPr lang="cs-CZ" sz="1950" dirty="0">
                <a:solidFill>
                  <a:srgbClr val="003399"/>
                </a:solidFill>
                <a:latin typeface="EC Square Sans Pro"/>
                <a:ea typeface="+mn-ea"/>
                <a:cs typeface="Arial"/>
              </a:rPr>
              <a:t>cílového druhu a počtu zvířat, která mají být ošetřena.</a:t>
            </a:r>
            <a:br>
              <a:rPr lang="cs-CZ" sz="1950" dirty="0">
                <a:latin typeface="EC Square Sans Pro"/>
                <a:ea typeface="+mn-ea"/>
                <a:cs typeface="Arial"/>
              </a:rPr>
            </a:br>
            <a:endParaRPr lang="cs-CZ" sz="1950" dirty="0">
              <a:latin typeface="EC Square Sans Pro"/>
              <a:ea typeface="+mn-ea"/>
              <a:cs typeface="Arial"/>
            </a:endParaRPr>
          </a:p>
          <a:p>
            <a:pPr marL="285115" indent="-285115" algn="l" defTabSz="912754" rtl="0">
              <a:buFont typeface="Wingdings" panose="05000000000000000000" pitchFamily="2" charset="2"/>
              <a:buChar char="ü"/>
            </a:pPr>
            <a:r>
              <a:rPr lang="cs-CZ" sz="1996" dirty="0">
                <a:solidFill>
                  <a:srgbClr val="003399"/>
                </a:solidFill>
                <a:latin typeface="EC Square Sans Pro" panose="020B0506040000020004" pitchFamily="34" charset="0"/>
                <a:ea typeface="+mn-ea"/>
                <a:cs typeface="Arial" panose="020B0604020202020204" pitchFamily="34" charset="0"/>
              </a:rPr>
              <a:t>Pozor na současně používané biocidy, krmné přísady nebo jiné látky, mohou se vzájemně ovlivňovat.</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cs-CZ" sz="1048" b="1" dirty="0">
                <a:solidFill>
                  <a:srgbClr val="FFFFFF"/>
                </a:solidFill>
                <a:latin typeface="Montserrat" panose="00000500000000000000" pitchFamily="2" charset="0"/>
              </a:rPr>
              <a:t>Stanovuje pravidla pro zajištění účinného a bezpečného používání veterinárních léčivých přípravků (VLP) schválených a předepsaných k perorálnímu podání jinou cestou než </a:t>
            </a:r>
            <a:r>
              <a:rPr lang="cs-CZ" sz="1048" b="1" dirty="0" err="1">
                <a:solidFill>
                  <a:srgbClr val="FFFFFF"/>
                </a:solidFill>
                <a:latin typeface="Montserrat" panose="00000500000000000000" pitchFamily="2" charset="0"/>
              </a:rPr>
              <a:t>medikovaným</a:t>
            </a:r>
            <a:r>
              <a:rPr lang="cs-CZ" sz="1048" b="1" dirty="0">
                <a:solidFill>
                  <a:srgbClr val="FFFFFF"/>
                </a:solidFill>
                <a:latin typeface="Montserrat" panose="00000500000000000000" pitchFamily="2" charset="0"/>
              </a:rPr>
              <a:t> krmivem a podávaných chovatelem zvířat zvířatům určeným k produkci potravin</a:t>
            </a:r>
          </a:p>
        </p:txBody>
      </p:sp>
    </p:spTree>
    <p:extLst>
      <p:ext uri="{BB962C8B-B14F-4D97-AF65-F5344CB8AC3E}">
        <p14:creationId xmlns:p14="http://schemas.microsoft.com/office/powerpoint/2010/main" val="1077978368"/>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8768F2-6199-48BB-BA09-E9286AAD2C87}">
  <ds:schemaRefs>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 ds:uri="http://purl.org/dc/elements/1.1/"/>
    <ds:schemaRef ds:uri="http://purl.org/dc/dcmitype/"/>
    <ds:schemaRef ds:uri="cf327815-79d0-4fc2-8b8d-cf7e72fbbfb7"/>
    <ds:schemaRef ds:uri="http://schemas.microsoft.com/office/infopath/2007/PartnerControls"/>
    <ds:schemaRef ds:uri="647396e3-6a7c-49e4-86bb-38ecec5b669c"/>
  </ds:schemaRefs>
</ds:datastoreItem>
</file>

<file path=customXml/itemProps2.xml><?xml version="1.0" encoding="utf-8"?>
<ds:datastoreItem xmlns:ds="http://schemas.openxmlformats.org/officeDocument/2006/customXml" ds:itemID="{D035BDD1-1DAD-4AD5-B499-6C1C5C364CFD}">
  <ds:schemaRefs>
    <ds:schemaRef ds:uri="http://schemas.microsoft.com/sharepoint/v3/contenttype/forms"/>
  </ds:schemaRefs>
</ds:datastoreItem>
</file>

<file path=customXml/itemProps3.xml><?xml version="1.0" encoding="utf-8"?>
<ds:datastoreItem xmlns:ds="http://schemas.openxmlformats.org/officeDocument/2006/customXml" ds:itemID="{5E18AE74-7CFF-456A-90A3-1CF71F75C4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3098</TotalTime>
  <Words>2973</Words>
  <Application>Microsoft Office PowerPoint</Application>
  <PresentationFormat>Vlastní</PresentationFormat>
  <Paragraphs>252</Paragraphs>
  <Slides>18</Slides>
  <Notes>8</Notes>
  <HiddenSlides>3</HiddenSlides>
  <MMClips>0</MMClips>
  <ScaleCrop>false</ScaleCrop>
  <HeadingPairs>
    <vt:vector size="6" baseType="variant">
      <vt:variant>
        <vt:lpstr>Použitá písma</vt:lpstr>
      </vt:variant>
      <vt:variant>
        <vt:i4>12</vt:i4>
      </vt:variant>
      <vt:variant>
        <vt:lpstr>Motiv</vt:lpstr>
      </vt:variant>
      <vt:variant>
        <vt:i4>2</vt:i4>
      </vt:variant>
      <vt:variant>
        <vt:lpstr>Nadpisy snímků</vt:lpstr>
      </vt:variant>
      <vt:variant>
        <vt:i4>18</vt:i4>
      </vt:variant>
    </vt:vector>
  </HeadingPairs>
  <TitlesOfParts>
    <vt:vector size="32" baseType="lpstr">
      <vt:lpstr>Aptos</vt:lpstr>
      <vt:lpstr>Arial</vt:lpstr>
      <vt:lpstr>Calibri</vt:lpstr>
      <vt:lpstr>EC Square Sans Pro</vt:lpstr>
      <vt:lpstr>EUAlbertina</vt:lpstr>
      <vt:lpstr>Gill Sans</vt:lpstr>
      <vt:lpstr>Helvetica Neue Black Condensed</vt:lpstr>
      <vt:lpstr>Montserrat</vt:lpstr>
      <vt:lpstr>Steelfish</vt:lpstr>
      <vt:lpstr>Verdana</vt:lpstr>
      <vt:lpstr>Wingdings</vt:lpstr>
      <vt:lpstr>Wingdings 2</vt:lpstr>
      <vt:lpstr>Office Theme</vt:lpstr>
      <vt:lpstr>1_Office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Pokludová Lucie</cp:lastModifiedBy>
  <cp:revision>89</cp:revision>
  <dcterms:created xsi:type="dcterms:W3CDTF">2023-11-20T15:58:16Z</dcterms:created>
  <dcterms:modified xsi:type="dcterms:W3CDTF">2024-11-13T21:47:55Z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y fmtid="{D5CDD505-2E9C-101B-9397-08002B2CF9AE}" pid="14" name="Order">
    <vt:r8>400600</vt:r8>
  </property>
  <property fmtid="{D5CDD505-2E9C-101B-9397-08002B2CF9AE}" pid="15" name="ContentTypeId">
    <vt:lpwstr>0x010100C78BAB6A1C84F545963E0C901C12A503</vt:lpwstr>
  </property>
  <property fmtid="{D5CDD505-2E9C-101B-9397-08002B2CF9AE}" pid="16" name="ComplianceAssetId">
    <vt:lpwstr/>
  </property>
  <property fmtid="{D5CDD505-2E9C-101B-9397-08002B2CF9AE}" pid="17" name="_ExtendedDescription">
    <vt:lpwstr/>
  </property>
  <property fmtid="{D5CDD505-2E9C-101B-9397-08002B2CF9AE}" pid="18" name="TriggerFlowInfo">
    <vt:lpwstr/>
  </property>
  <property fmtid="{D5CDD505-2E9C-101B-9397-08002B2CF9AE}" pid="19" name="MediaServiceImageTags">
    <vt:lpwstr/>
  </property>
</Properties>
</file>