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657"/>
    <a:srgbClr val="376C8A"/>
    <a:srgbClr val="638FA9"/>
    <a:srgbClr val="F2D9B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3561" autoAdjust="0"/>
  </p:normalViewPr>
  <p:slideViewPr>
    <p:cSldViewPr snapToGrid="0">
      <p:cViewPr varScale="1">
        <p:scale>
          <a:sx n="59" d="100"/>
          <a:sy n="59" d="100"/>
        </p:scale>
        <p:origin x="25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astro Troya" userId="58fec591-b333-4c59-a2df-1c57e39d4266" providerId="ADAL" clId="{41BB482C-FAA3-4FDF-B265-DE80B7961DE6}"/>
    <pc:docChg chg="delSld">
      <pc:chgData name="Andrea Castro Troya" userId="58fec591-b333-4c59-a2df-1c57e39d4266" providerId="ADAL" clId="{41BB482C-FAA3-4FDF-B265-DE80B7961DE6}" dt="2024-11-18T08:17:19.479" v="0" actId="47"/>
      <pc:docMkLst>
        <pc:docMk/>
      </pc:docMkLst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682735858" sldId="257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711694511" sldId="259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4043312884" sldId="260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2185842446" sldId="261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3505592879" sldId="262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392612605" sldId="263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293544450" sldId="264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2499853343" sldId="277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4166085866" sldId="278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669950465" sldId="279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665349386" sldId="280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4025543214" sldId="281"/>
        </pc:sldMkLst>
      </pc:sldChg>
      <pc:sldChg chg="del">
        <pc:chgData name="Andrea Castro Troya" userId="58fec591-b333-4c59-a2df-1c57e39d4266" providerId="ADAL" clId="{41BB482C-FAA3-4FDF-B265-DE80B7961DE6}" dt="2024-11-18T08:17:19.479" v="0" actId="47"/>
        <pc:sldMkLst>
          <pc:docMk/>
          <pc:sldMk cId="1490323311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D7E8B-1CDA-438E-A19A-6018BF37A7E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31156-04B0-4542-BEB9-70B27A1938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697FA-F769-C66A-A41B-6A656868B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221012-2818-5790-F7A9-AF6321C2F0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B9DB79-9F29-4919-FDC8-7D03CB95D6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68F488-0B03-6DA6-4904-E83723958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30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92150-A966-6E9B-C198-A1C96F52A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7ED730-BA0A-ADB7-C956-A628E056B5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A079C0-497E-1C2F-DAF4-0702FC846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AEA7-2E66-07CE-A123-6F8147E19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31156-04B0-4542-BEB9-70B27A1938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49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90F84-5EF2-7BC0-A60A-F2742E020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26B721-B116-F1EF-1BE2-FC02A7A424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11AB8D-9E5E-5990-28AC-60184783F5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5E06D-3142-15FA-E345-CDD78D5CEB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31156-04B0-4542-BEB9-70B27A19386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130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2B8C8-0736-0C7C-9F28-6FC2EAEF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2B0AD0-9979-4A50-889D-BDF6691426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1E6DEC-3DD0-C82A-F466-3AD1A38D67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42C8D-6BE7-E784-7A5A-1FCB76BBF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487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cid:image004.jpg@01D9F6A4.3DC8808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E36B-EC90-8BFB-83B0-1DF98A25D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C9A3CE-BE73-74B7-564C-C3ABAEF94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4C8BB-FEFA-B928-CC53-143D38438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9AA18-34B6-A108-4FF5-13862B0AA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6F2DB-60DD-A7C9-F074-E994133B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95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015CE-83AD-0063-5C1B-0C75C519A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84954-C2CD-FFB1-6910-0AB0D09FA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65B7B-D984-8FD4-CA22-3C387EA6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76A18-D79E-AAE1-82D8-9C5B8DBBD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5F87B-B22F-9793-A8AE-D1FCE7544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05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722592-939D-9ADF-FEAA-9C77AD7D8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84B90-DAC5-2959-E33B-E3ABC85CA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5898C-E88C-376E-8CCC-F1057D2B8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6CBBC-F0C0-9CBD-6657-6F32E6E0F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FE03A-4802-3402-7643-43B52C07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338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1600" y="5595101"/>
            <a:ext cx="3022600" cy="795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876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2A099-4AA1-B27D-5FE4-2B8E03605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40E82-B66E-5694-C75F-8542241B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BE990-E048-51F2-CCE0-3475DCA44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E07F2-D3EA-8FA1-EAAD-31BF26E6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B972-00C3-3C16-E6E7-25BE6FC27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61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7384B-71EB-48E3-E039-3D3DDFBF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4EE5F-6791-4BF9-28DD-11580D856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40ECC-272F-8EFE-C8A0-3280C7FD8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37EDC-F663-DF08-7E68-B540EFFD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F8504-2006-6D9E-B81E-9A9D2856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98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88F6-73D9-95D1-2A34-B23010CA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3F74-979D-FDBA-B057-B78502A5EE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AE06B-870F-9EF3-B2FB-5A72CDFB6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9B059-0FA2-46CD-2300-9D867671E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30A48-956E-516D-9F05-F2FAE865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1B802-ACDA-726B-7687-6808DAF9A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1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BBD2D-ACE2-F9B7-8300-2A822A8D0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E6D9-6C92-0087-6D8F-1B433CC7A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65235-EDE5-5691-121D-7C8072E85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46B096-254D-1AD9-6D74-49FADDBF4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D79CC-3EBF-0B6A-EA67-EA7A821EF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C94076-8CBD-CD8C-7E97-624D011A4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7A3EF-C280-7C05-5A8A-6734FBB90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E7D11A-1A13-38C9-23A6-4AD6534EE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28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BDA8-36FD-925F-4CAD-CFA522589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81C59-10AC-4F06-ACDB-94D05D2E8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89C7D-DA5F-B0A4-191D-21C6F9BE9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4B6F4-7733-5184-60A4-89C496AF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6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304B8E-1C29-44E1-C612-48CA37AE2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399F24-A2AB-4855-FAE4-FD95DC8BF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4F8EB3-E442-527A-6AEF-B0D40B40F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46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BCDD7-B522-4818-D1AD-88F5E25D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6E3D7-B7FA-1E8F-3BA7-D7858738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9B1A0-7AE1-3DFB-4E19-8EA2E0EEE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E9B19-14D4-EA88-4FEF-64B001EE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F041A-B659-E53B-14EB-0C8C12BD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6CB4E-8753-5168-A475-327D4D08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83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B4A04-DB34-2F79-BF32-D21243DC4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9D4FA8-D991-8E26-E82E-4458326C7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4C456-75D6-4955-D807-666139203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D1643-6D18-67AD-577E-BFE81E76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BCC98-6D2B-9CAC-FB11-FB7BE18C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5FDBC-60CE-61F5-FA9A-A134F17E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20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E955FD-EA78-20F7-4461-142E6999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3C971D-BBE9-5AF0-1CA4-FF5885611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724EF-85F2-44FB-E941-114E9EC99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5FAF2F-DACF-4F33-830A-B56171368BA2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AC77C-5010-2857-50A9-939392C37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BCD89-2BCB-5871-F5F5-E974FAEDA7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79E22-3BC7-413C-A670-1B1F4FB1B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70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04137-69CD-D420-1FEE-5A68E6A96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0D3415A-EA20-8E1F-DDC5-729F4A8E2A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dirty="0">
                <a:solidFill>
                  <a:srgbClr val="376C8A"/>
                </a:solidFill>
                <a:latin typeface="Lato-Bold"/>
                <a:ea typeface="Lato" panose="020F0502020204030203" pitchFamily="34" charset="0"/>
                <a:cs typeface="Lato" panose="020F0502020204030203" pitchFamily="34" charset="0"/>
              </a:rPr>
              <a:t>Praktické školení pro farmáře a veterináře: 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376C8A"/>
                </a:solidFill>
                <a:latin typeface="Lato-Bold"/>
                <a:ea typeface="Lato" panose="020F0502020204030203" pitchFamily="34" charset="0"/>
                <a:cs typeface="Lato" panose="020F0502020204030203" pitchFamily="34" charset="0"/>
              </a:rPr>
              <a:t>Případová studie I: Zkoumání sociálních faktorů ovlivňujících implementaci opatření biosecurity ve Španělsku</a:t>
            </a:r>
          </a:p>
        </p:txBody>
      </p:sp>
    </p:spTree>
    <p:extLst>
      <p:ext uri="{BB962C8B-B14F-4D97-AF65-F5344CB8AC3E}">
        <p14:creationId xmlns:p14="http://schemas.microsoft.com/office/powerpoint/2010/main" val="25239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D71A8-0197-5DD4-AC6D-2CBDEBEA0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F1FE4E6-01A5-6A55-9F7A-AB28E2D02BDD}"/>
              </a:ext>
            </a:extLst>
          </p:cNvPr>
          <p:cNvSpPr/>
          <p:nvPr/>
        </p:nvSpPr>
        <p:spPr>
          <a:xfrm>
            <a:off x="293913" y="2492828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Protiklady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6F97FC-A331-7816-236A-CD61086301A2}"/>
              </a:ext>
            </a:extLst>
          </p:cNvPr>
          <p:cNvSpPr txBox="1"/>
          <p:nvPr/>
        </p:nvSpPr>
        <p:spPr>
          <a:xfrm>
            <a:off x="3173185" y="2492828"/>
            <a:ext cx="885008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b="1" i="1" dirty="0">
                <a:latin typeface="Lato-Bold"/>
              </a:rPr>
              <a:t>"(...) </a:t>
            </a:r>
            <a:r>
              <a:rPr lang="en-GB" b="1" i="1" dirty="0" err="1">
                <a:latin typeface="Lato-Bold"/>
              </a:rPr>
              <a:t>Nejlepší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opatření</a:t>
            </a:r>
            <a:r>
              <a:rPr lang="en-GB" b="1" i="1" dirty="0">
                <a:latin typeface="Lato-Bold"/>
              </a:rPr>
              <a:t> je, aby </a:t>
            </a:r>
            <a:r>
              <a:rPr lang="en-GB" b="1" i="1" dirty="0" err="1">
                <a:latin typeface="Lato-Bold"/>
              </a:rPr>
              <a:t>veterináři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přicházeli</a:t>
            </a:r>
            <a:r>
              <a:rPr lang="en-GB" b="1" i="1" dirty="0">
                <a:latin typeface="Lato-Bold"/>
              </a:rPr>
              <a:t> s </a:t>
            </a:r>
            <a:r>
              <a:rPr lang="en-GB" b="1" i="1" dirty="0" err="1">
                <a:latin typeface="Lato-Bold"/>
              </a:rPr>
              <a:t>čistými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botami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opravdu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čistými</a:t>
            </a:r>
            <a:r>
              <a:rPr lang="en-GB" b="1" i="1" dirty="0">
                <a:latin typeface="Lato-Bold"/>
              </a:rPr>
              <a:t>. </a:t>
            </a:r>
            <a:r>
              <a:rPr lang="en-GB" b="1" i="1" dirty="0" err="1">
                <a:latin typeface="Lato-Bold"/>
              </a:rPr>
              <a:t>Není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nic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horšího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než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když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přijdou</a:t>
            </a:r>
            <a:r>
              <a:rPr lang="en-GB" b="1" i="1" dirty="0">
                <a:latin typeface="Lato-Bold"/>
              </a:rPr>
              <a:t> s </a:t>
            </a:r>
            <a:r>
              <a:rPr lang="en-GB" b="1" i="1" dirty="0" err="1">
                <a:latin typeface="Lato-Bold"/>
              </a:rPr>
              <a:t>hnojem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na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botách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nasadí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si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jednorázové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plastové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návleky</a:t>
            </a:r>
            <a:r>
              <a:rPr lang="en-GB" b="1" i="1" dirty="0">
                <a:latin typeface="Lato-Bold"/>
              </a:rPr>
              <a:t> a </a:t>
            </a:r>
            <a:r>
              <a:rPr lang="en-GB" b="1" i="1" dirty="0" err="1">
                <a:latin typeface="Lato-Bold"/>
              </a:rPr>
              <a:t>pak</a:t>
            </a:r>
            <a:r>
              <a:rPr lang="en-GB" b="1" i="1" dirty="0">
                <a:latin typeface="Lato-Bold"/>
              </a:rPr>
              <a:t> za </a:t>
            </a:r>
            <a:r>
              <a:rPr lang="en-GB" b="1" i="1" dirty="0" err="1">
                <a:latin typeface="Lato-Bold"/>
              </a:rPr>
              <a:t>sebou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tahají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nohy</a:t>
            </a:r>
            <a:r>
              <a:rPr lang="en-GB" b="1" i="1" dirty="0">
                <a:latin typeface="Lato-Bold"/>
              </a:rPr>
              <a:t>; </a:t>
            </a:r>
            <a:r>
              <a:rPr lang="en-GB" b="1" i="1" dirty="0" err="1">
                <a:latin typeface="Lato-Bold"/>
              </a:rPr>
              <a:t>když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přejdou</a:t>
            </a:r>
            <a:r>
              <a:rPr lang="en-GB" b="1" i="1" dirty="0">
                <a:latin typeface="Lato-Bold"/>
              </a:rPr>
              <a:t> z </a:t>
            </a:r>
            <a:r>
              <a:rPr lang="en-GB" b="1" i="1" dirty="0" err="1">
                <a:latin typeface="Lato-Bold"/>
              </a:rPr>
              <a:t>místa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na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místo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plast</a:t>
            </a:r>
            <a:r>
              <a:rPr lang="en-GB" b="1" i="1" dirty="0">
                <a:latin typeface="Lato-Bold"/>
              </a:rPr>
              <a:t> se </a:t>
            </a:r>
            <a:r>
              <a:rPr lang="en-GB" b="1" i="1" dirty="0" err="1">
                <a:latin typeface="Lato-Bold"/>
              </a:rPr>
              <a:t>roztrhne</a:t>
            </a:r>
            <a:r>
              <a:rPr lang="en-GB" b="1" i="1" dirty="0">
                <a:latin typeface="Lato-Bold"/>
              </a:rPr>
              <a:t> a </a:t>
            </a:r>
            <a:r>
              <a:rPr lang="en-GB" b="1" i="1" dirty="0" err="1">
                <a:latin typeface="Lato-Bold"/>
              </a:rPr>
              <a:t>kontakt</a:t>
            </a:r>
            <a:r>
              <a:rPr lang="en-GB" b="1" i="1" dirty="0">
                <a:latin typeface="Lato-Bold"/>
              </a:rPr>
              <a:t> je </a:t>
            </a:r>
            <a:r>
              <a:rPr lang="en-GB" b="1" i="1" dirty="0" err="1">
                <a:latin typeface="Lato-Bold"/>
              </a:rPr>
              <a:t>zjevně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stejný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jako</a:t>
            </a:r>
            <a:r>
              <a:rPr lang="en-GB" b="1" i="1" dirty="0">
                <a:latin typeface="Lato-Bold"/>
              </a:rPr>
              <a:t> by </a:t>
            </a:r>
            <a:r>
              <a:rPr lang="en-GB" b="1" i="1" dirty="0" err="1">
                <a:latin typeface="Lato-Bold"/>
              </a:rPr>
              <a:t>neměli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žádnou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ochranu</a:t>
            </a:r>
            <a:r>
              <a:rPr lang="en-GB" b="1" i="1" dirty="0">
                <a:latin typeface="Lato-Bold"/>
              </a:rPr>
              <a:t>. </a:t>
            </a:r>
            <a:r>
              <a:rPr lang="en-GB" b="1" i="1" dirty="0" err="1">
                <a:latin typeface="Lato-Bold"/>
              </a:rPr>
              <a:t>Myslím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že</a:t>
            </a:r>
            <a:r>
              <a:rPr lang="en-GB" b="1" i="1" dirty="0">
                <a:latin typeface="Lato-Bold"/>
              </a:rPr>
              <a:t> by to </a:t>
            </a:r>
            <a:r>
              <a:rPr lang="en-GB" b="1" i="1" dirty="0" err="1">
                <a:latin typeface="Lato-Bold"/>
              </a:rPr>
              <a:t>měli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veterináři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vidět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sami</a:t>
            </a:r>
            <a:r>
              <a:rPr lang="en-GB" b="1" i="1" dirty="0">
                <a:latin typeface="Lato-Bold"/>
              </a:rPr>
              <a:t>; </a:t>
            </a:r>
            <a:r>
              <a:rPr lang="en-GB" b="1" i="1" dirty="0" err="1">
                <a:latin typeface="Lato-Bold"/>
              </a:rPr>
              <a:t>farmáři</a:t>
            </a:r>
            <a:r>
              <a:rPr lang="en-GB" b="1" i="1" dirty="0">
                <a:latin typeface="Lato-Bold"/>
              </a:rPr>
              <a:t> by </a:t>
            </a:r>
            <a:r>
              <a:rPr lang="en-GB" b="1" i="1" dirty="0" err="1">
                <a:latin typeface="Lato-Bold"/>
              </a:rPr>
              <a:t>si</a:t>
            </a:r>
            <a:r>
              <a:rPr lang="en-GB" b="1" i="1" dirty="0">
                <a:latin typeface="Lato-Bold"/>
              </a:rPr>
              <a:t> o to </a:t>
            </a:r>
            <a:r>
              <a:rPr lang="en-GB" b="1" i="1" dirty="0" err="1">
                <a:latin typeface="Lato-Bold"/>
              </a:rPr>
              <a:t>neměli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muset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říkat</a:t>
            </a:r>
            <a:r>
              <a:rPr lang="en-GB" b="1" i="1" dirty="0">
                <a:latin typeface="Lato-Bold"/>
              </a:rPr>
              <a:t>. A </a:t>
            </a:r>
            <a:r>
              <a:rPr lang="en-GB" b="1" i="1" dirty="0" err="1">
                <a:latin typeface="Lato-Bold"/>
              </a:rPr>
              <a:t>navíc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nelíbí</a:t>
            </a:r>
            <a:r>
              <a:rPr lang="en-GB" b="1" i="1" dirty="0">
                <a:latin typeface="Lato-Bold"/>
              </a:rPr>
              <a:t> se </a:t>
            </a:r>
            <a:r>
              <a:rPr lang="en-GB" b="1" i="1" dirty="0" err="1">
                <a:latin typeface="Lato-Bold"/>
              </a:rPr>
              <a:t>jim</a:t>
            </a:r>
            <a:r>
              <a:rPr lang="en-GB" b="1" i="1" dirty="0">
                <a:latin typeface="Lato-Bold"/>
              </a:rPr>
              <a:t>, </a:t>
            </a:r>
            <a:r>
              <a:rPr lang="en-GB" b="1" i="1" dirty="0" err="1">
                <a:latin typeface="Lato-Bold"/>
              </a:rPr>
              <a:t>když</a:t>
            </a:r>
            <a:r>
              <a:rPr lang="en-GB" b="1" i="1" dirty="0">
                <a:latin typeface="Lato-Bold"/>
              </a:rPr>
              <a:t> </a:t>
            </a:r>
            <a:r>
              <a:rPr lang="en-GB" b="1" i="1" dirty="0" err="1">
                <a:latin typeface="Lato-Bold"/>
              </a:rPr>
              <a:t>jim</a:t>
            </a:r>
            <a:r>
              <a:rPr lang="en-GB" b="1" i="1" dirty="0">
                <a:latin typeface="Lato-Bold"/>
              </a:rPr>
              <a:t> to </a:t>
            </a:r>
            <a:r>
              <a:rPr lang="en-GB" b="1" i="1" dirty="0" err="1">
                <a:latin typeface="Lato-Bold"/>
              </a:rPr>
              <a:t>řeknete</a:t>
            </a:r>
            <a:r>
              <a:rPr lang="en-GB" b="1" i="1" dirty="0">
                <a:latin typeface="Lato-Bold"/>
              </a:rPr>
              <a:t> (...)"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972A76D-5FB9-366B-395A-A3CFA64D20A4}"/>
              </a:ext>
            </a:extLst>
          </p:cNvPr>
          <p:cNvSpPr/>
          <p:nvPr/>
        </p:nvSpPr>
        <p:spPr>
          <a:xfrm>
            <a:off x="293913" y="4811484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Odbornost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30FB38-DC97-4FA2-51DD-988C4088EE42}"/>
              </a:ext>
            </a:extLst>
          </p:cNvPr>
          <p:cNvSpPr txBox="1"/>
          <p:nvPr/>
        </p:nvSpPr>
        <p:spPr>
          <a:xfrm>
            <a:off x="3233056" y="4811484"/>
            <a:ext cx="87902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"(...)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Jednou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jsem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měl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veterináře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AHV (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veterinář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zvířat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)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najatého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organizací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HAD (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Asociace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ochranu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),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který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přišel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opotřebovanými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botami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bylo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nemožné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je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vyčistit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řekl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: '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Pokud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chcete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mohu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přes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boty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dát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sáčky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'; ale ani v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autě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neměl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žádné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jednorázové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plastové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návleky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Byl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jen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velmi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krátce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Byl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mladý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veterinář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který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teprve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nedávno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dokončil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studium,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což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je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ještě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vážnější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(...)"</a:t>
            </a:r>
            <a:endParaRPr lang="en-GB" b="1" dirty="0">
              <a:latin typeface="Lato-Bold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69E84CA-8C4C-C3A4-B67C-75B4381F04D9}"/>
              </a:ext>
            </a:extLst>
          </p:cNvPr>
          <p:cNvSpPr/>
          <p:nvPr/>
        </p:nvSpPr>
        <p:spPr>
          <a:xfrm>
            <a:off x="2024741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Vnímané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rozpory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mezi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veterináři</a:t>
            </a:r>
            <a:r>
              <a:rPr lang="en-GB" b="1" dirty="0">
                <a:latin typeface="Lato-Bold"/>
              </a:rPr>
              <a:t>: </a:t>
            </a:r>
            <a:r>
              <a:rPr lang="en-GB" b="1" dirty="0" err="1">
                <a:latin typeface="Lato-Bold"/>
              </a:rPr>
              <a:t>kdo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má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pravdu</a:t>
            </a:r>
            <a:r>
              <a:rPr lang="en-GB" b="1" dirty="0">
                <a:latin typeface="Lato-Bold"/>
              </a:rPr>
              <a:t>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5F125A1-F25B-BFD1-0D4A-10024AF01A9C}"/>
              </a:ext>
            </a:extLst>
          </p:cNvPr>
          <p:cNvSpPr/>
          <p:nvPr/>
        </p:nvSpPr>
        <p:spPr>
          <a:xfrm>
            <a:off x="4963884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Osobní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s </a:t>
            </a:r>
            <a:r>
              <a:rPr lang="en-GB" sz="1800" b="1" i="0" u="none" strike="noStrike" baseline="0" dirty="0" err="1">
                <a:latin typeface="Lato-Bold"/>
              </a:rPr>
              <a:t>veterináři</a:t>
            </a:r>
            <a:r>
              <a:rPr lang="en-GB" sz="1800" b="1" i="0" u="none" strike="noStrike" baseline="0" dirty="0">
                <a:latin typeface="Lato-Bold"/>
              </a:rPr>
              <a:t>: </a:t>
            </a:r>
            <a:r>
              <a:rPr lang="en-GB" sz="1800" b="1" i="0" u="none" strike="noStrike" baseline="0" dirty="0" err="1">
                <a:latin typeface="Lato-Bold"/>
              </a:rPr>
              <a:t>konají</a:t>
            </a:r>
            <a:r>
              <a:rPr lang="en-GB" sz="1800" b="1" i="0" u="none" strike="noStrike" baseline="0" dirty="0">
                <a:latin typeface="Lato-Bold"/>
              </a:rPr>
              <a:t> se </a:t>
            </a:r>
            <a:r>
              <a:rPr lang="en-GB" sz="1800" b="1" i="0" u="none" strike="noStrike" baseline="0" dirty="0" err="1">
                <a:latin typeface="Lato-Bold"/>
              </a:rPr>
              <a:t>tato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skutečně</a:t>
            </a:r>
            <a:r>
              <a:rPr lang="en-GB" sz="1800" b="1" i="0" u="none" strike="noStrike" baseline="0" dirty="0">
                <a:latin typeface="Lato-Bold"/>
              </a:rPr>
              <a:t>?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C08C44-1390-8BBC-0500-0525F944A30F}"/>
              </a:ext>
            </a:extLst>
          </p:cNvPr>
          <p:cNvSpPr/>
          <p:nvPr/>
        </p:nvSpPr>
        <p:spPr>
          <a:xfrm>
            <a:off x="7968342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Základní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opatření</a:t>
            </a:r>
            <a:r>
              <a:rPr lang="en-GB" sz="1800" b="1" i="0" u="none" strike="noStrike" baseline="0" dirty="0">
                <a:latin typeface="Lato-Bold"/>
              </a:rPr>
              <a:t> biosecurity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76E62-2BEC-3F55-8EDD-4EA0398FE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283B844-D49C-59D9-A8A6-6FD18279ED1A}"/>
              </a:ext>
            </a:extLst>
          </p:cNvPr>
          <p:cNvSpPr/>
          <p:nvPr/>
        </p:nvSpPr>
        <p:spPr>
          <a:xfrm>
            <a:off x="293913" y="2492828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Setkání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8A68472-C4B0-8EEB-DC41-9135A9FFA0D3}"/>
              </a:ext>
            </a:extLst>
          </p:cNvPr>
          <p:cNvSpPr/>
          <p:nvPr/>
        </p:nvSpPr>
        <p:spPr>
          <a:xfrm>
            <a:off x="293913" y="4811484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Odpovědnosti</a:t>
            </a:r>
            <a:endParaRPr lang="en-GB" b="1" dirty="0">
              <a:latin typeface="Lato-Bol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BD0980-9516-1E97-4262-12A06DC78995}"/>
              </a:ext>
            </a:extLst>
          </p:cNvPr>
          <p:cNvSpPr txBox="1"/>
          <p:nvPr/>
        </p:nvSpPr>
        <p:spPr>
          <a:xfrm>
            <a:off x="3233056" y="2492828"/>
            <a:ext cx="87902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"(...)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Říkají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mi: '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Mám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problémy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virovým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průjmem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skotu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'.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Takže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mluvíte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veterinářem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zvířat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(AHV)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najatým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Asociací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ochranu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(HDA), to je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jejich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oblast,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zapojíte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 do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programu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HDA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na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kontrolu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A je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jako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jsem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říkal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: '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Nemám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čas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sem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jezdit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pokaždé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když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narodí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tele,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nemám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čas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má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specializace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'.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Myslím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specializace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nás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vede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k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tomuto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hledat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spolupráci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Potřebujeme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setkávat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častěji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(...)"</a:t>
            </a:r>
            <a:endParaRPr lang="en-GB" b="1" dirty="0">
              <a:latin typeface="Lato-Bold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02968C-9D0D-179D-143C-F70EFAE73C0E}"/>
              </a:ext>
            </a:extLst>
          </p:cNvPr>
          <p:cNvSpPr txBox="1"/>
          <p:nvPr/>
        </p:nvSpPr>
        <p:spPr>
          <a:xfrm>
            <a:off x="3233056" y="4811484"/>
            <a:ext cx="87902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"(...) K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přímému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konfliktu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dochází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jen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velmi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zřídka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Nenacházím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 v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situacích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kdy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bych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musel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farmáři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říct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: '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Rozhodni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se: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buď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mě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poslouchej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dej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zvířeti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značkovou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vakcínu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[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veterinář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chápe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jako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opatření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biosecurity],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nebo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poslouchej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je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udělej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něco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jiného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'. To se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opravdu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nestává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často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; ale co se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stává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je to,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míč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neustále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přehazujeme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z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jedné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strany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na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druhou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(...)"</a:t>
            </a:r>
            <a:endParaRPr lang="en-GB" b="1" dirty="0">
              <a:latin typeface="Lato-Bold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1548F76-CF43-81D6-CB79-1237C7E7711C}"/>
              </a:ext>
            </a:extLst>
          </p:cNvPr>
          <p:cNvSpPr/>
          <p:nvPr/>
        </p:nvSpPr>
        <p:spPr>
          <a:xfrm>
            <a:off x="2024741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Vnímané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rozpory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mezi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veterináři</a:t>
            </a:r>
            <a:r>
              <a:rPr lang="en-GB" b="1" dirty="0">
                <a:latin typeface="Lato-Bold"/>
              </a:rPr>
              <a:t>: </a:t>
            </a:r>
            <a:r>
              <a:rPr lang="en-GB" b="1" dirty="0" err="1">
                <a:latin typeface="Lato-Bold"/>
              </a:rPr>
              <a:t>kdo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má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pravdu</a:t>
            </a:r>
            <a:r>
              <a:rPr lang="en-GB" b="1" dirty="0">
                <a:latin typeface="Lato-Bold"/>
              </a:rPr>
              <a:t>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0F90BFD-735C-66A0-EE88-DF4ADF98D493}"/>
              </a:ext>
            </a:extLst>
          </p:cNvPr>
          <p:cNvSpPr/>
          <p:nvPr/>
        </p:nvSpPr>
        <p:spPr>
          <a:xfrm>
            <a:off x="4963884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Osobní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s </a:t>
            </a:r>
            <a:r>
              <a:rPr lang="en-GB" sz="1800" b="1" i="0" u="none" strike="noStrike" baseline="0" dirty="0" err="1">
                <a:latin typeface="Lato-Bold"/>
              </a:rPr>
              <a:t>veterináři</a:t>
            </a:r>
            <a:r>
              <a:rPr lang="en-GB" sz="1800" b="1" i="0" u="none" strike="noStrike" baseline="0" dirty="0">
                <a:latin typeface="Lato-Bold"/>
              </a:rPr>
              <a:t>: </a:t>
            </a:r>
            <a:r>
              <a:rPr lang="en-GB" sz="1800" b="1" i="0" u="none" strike="noStrike" baseline="0" dirty="0" err="1">
                <a:latin typeface="Lato-Bold"/>
              </a:rPr>
              <a:t>konají</a:t>
            </a:r>
            <a:r>
              <a:rPr lang="en-GB" sz="1800" b="1" i="0" u="none" strike="noStrike" baseline="0" dirty="0">
                <a:latin typeface="Lato-Bold"/>
              </a:rPr>
              <a:t> se </a:t>
            </a:r>
            <a:r>
              <a:rPr lang="en-GB" sz="1800" b="1" i="0" u="none" strike="noStrike" baseline="0" dirty="0" err="1">
                <a:latin typeface="Lato-Bold"/>
              </a:rPr>
              <a:t>tato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skutečně</a:t>
            </a:r>
            <a:r>
              <a:rPr lang="en-GB" sz="1800" b="1" i="0" u="none" strike="noStrike" baseline="0" dirty="0">
                <a:latin typeface="Lato-Bold"/>
              </a:rPr>
              <a:t>?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0ABD107-D700-5F77-7B59-15CFAD2FA3B7}"/>
              </a:ext>
            </a:extLst>
          </p:cNvPr>
          <p:cNvSpPr/>
          <p:nvPr/>
        </p:nvSpPr>
        <p:spPr>
          <a:xfrm>
            <a:off x="7968342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Základní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opatření</a:t>
            </a:r>
            <a:r>
              <a:rPr lang="en-GB" sz="1800" b="1" i="0" u="none" strike="noStrike" baseline="0" dirty="0">
                <a:latin typeface="Lato-Bold"/>
              </a:rPr>
              <a:t> biosecurity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921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698BD-6383-BD7E-F730-2EE8DDE35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052E37-CA90-E6C4-CFE7-8B3D60A96310}"/>
              </a:ext>
            </a:extLst>
          </p:cNvPr>
          <p:cNvSpPr/>
          <p:nvPr/>
        </p:nvSpPr>
        <p:spPr>
          <a:xfrm>
            <a:off x="293913" y="2492828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Oficiální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kontrolní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programy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F5EAEE2-56B9-7630-5B4A-211CD1C2FE71}"/>
              </a:ext>
            </a:extLst>
          </p:cNvPr>
          <p:cNvSpPr/>
          <p:nvPr/>
        </p:nvSpPr>
        <p:spPr>
          <a:xfrm>
            <a:off x="293913" y="4811484"/>
            <a:ext cx="2721430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Účinnost</a:t>
            </a:r>
            <a:endParaRPr lang="en-GB" b="1" dirty="0">
              <a:latin typeface="Lato-Bold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CFA6E1-CBEF-4EF1-B7B9-82B9F540BCB4}"/>
              </a:ext>
            </a:extLst>
          </p:cNvPr>
          <p:cNvSpPr txBox="1"/>
          <p:nvPr/>
        </p:nvSpPr>
        <p:spPr>
          <a:xfrm>
            <a:off x="3233056" y="2492828"/>
            <a:ext cx="87902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"(...)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Myslím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je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potřeba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trochu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zdravého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rozumu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dělat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věci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správně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Je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problém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který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potřebuje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řešení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trochu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zdravého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rozumu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dělat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věci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tak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jak by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měly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být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dělány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Pak by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nebyly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žádné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problémy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ani s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věcmi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jako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jsou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ploty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Zdravý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rozum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je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velmi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proměnlivý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;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jednoho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člověka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může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být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jedno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opatření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normální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a pro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jiného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může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být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úplný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nesmysl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. Je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všechno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velmi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složité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;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myslím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že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by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úřady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měly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mít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základní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standardy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které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by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mohly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být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aplikovány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,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ať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už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se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nám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to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líbí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</a:t>
            </a:r>
            <a:r>
              <a:rPr lang="en-GB" sz="1800" b="1" i="1" u="none" strike="noStrike" baseline="0" dirty="0" err="1">
                <a:solidFill>
                  <a:srgbClr val="000000"/>
                </a:solidFill>
                <a:latin typeface="Lato-Bold"/>
              </a:rPr>
              <a:t>nebo</a:t>
            </a:r>
            <a:r>
              <a:rPr lang="en-GB" sz="1800" b="1" i="1" u="none" strike="noStrike" baseline="0" dirty="0">
                <a:solidFill>
                  <a:srgbClr val="000000"/>
                </a:solidFill>
                <a:latin typeface="Lato-Bold"/>
              </a:rPr>
              <a:t> ne (...)"</a:t>
            </a:r>
            <a:endParaRPr lang="en-GB" b="1" dirty="0">
              <a:latin typeface="Lato-Bold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D05482-710B-B0FA-C105-E3D575F0EDC1}"/>
              </a:ext>
            </a:extLst>
          </p:cNvPr>
          <p:cNvSpPr txBox="1"/>
          <p:nvPr/>
        </p:nvSpPr>
        <p:spPr>
          <a:xfrm>
            <a:off x="3233056" y="4811484"/>
            <a:ext cx="87902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b="1" dirty="0">
                <a:latin typeface="Lato-Bold"/>
              </a:rPr>
              <a:t>"(...) </a:t>
            </a:r>
            <a:r>
              <a:rPr lang="en-GB" b="1" dirty="0" err="1">
                <a:latin typeface="Lato-Bold"/>
              </a:rPr>
              <a:t>Opatření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musí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být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opravdu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účinná</a:t>
            </a:r>
            <a:r>
              <a:rPr lang="en-GB" b="1" dirty="0">
                <a:latin typeface="Lato-Bold"/>
              </a:rPr>
              <a:t>. </a:t>
            </a:r>
            <a:r>
              <a:rPr lang="en-GB" b="1" dirty="0" err="1">
                <a:latin typeface="Lato-Bold"/>
              </a:rPr>
              <a:t>Pokud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úřady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řeknou</a:t>
            </a:r>
            <a:r>
              <a:rPr lang="en-GB" b="1" dirty="0">
                <a:latin typeface="Lato-Bold"/>
              </a:rPr>
              <a:t>, </a:t>
            </a:r>
            <a:r>
              <a:rPr lang="en-GB" b="1" dirty="0" err="1">
                <a:latin typeface="Lato-Bold"/>
              </a:rPr>
              <a:t>že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musíte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nosit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dezinfekční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batoh</a:t>
            </a:r>
            <a:r>
              <a:rPr lang="en-GB" b="1" dirty="0">
                <a:latin typeface="Lato-Bold"/>
              </a:rPr>
              <a:t>, </a:t>
            </a:r>
            <a:r>
              <a:rPr lang="en-GB" b="1" dirty="0" err="1">
                <a:latin typeface="Lato-Bold"/>
              </a:rPr>
              <a:t>nevidím</a:t>
            </a:r>
            <a:r>
              <a:rPr lang="en-GB" b="1" dirty="0">
                <a:latin typeface="Lato-Bold"/>
              </a:rPr>
              <a:t> v tom </a:t>
            </a:r>
            <a:r>
              <a:rPr lang="en-GB" b="1" dirty="0" err="1">
                <a:latin typeface="Lato-Bold"/>
              </a:rPr>
              <a:t>smysl</a:t>
            </a:r>
            <a:r>
              <a:rPr lang="en-GB" b="1" dirty="0">
                <a:latin typeface="Lato-Bold"/>
              </a:rPr>
              <a:t>, </a:t>
            </a:r>
            <a:r>
              <a:rPr lang="en-GB" b="1" dirty="0" err="1">
                <a:latin typeface="Lato-Bold"/>
              </a:rPr>
              <a:t>protože</a:t>
            </a:r>
            <a:r>
              <a:rPr lang="en-GB" b="1" dirty="0">
                <a:latin typeface="Lato-Bold"/>
              </a:rPr>
              <a:t> se </a:t>
            </a:r>
            <a:r>
              <a:rPr lang="en-GB" b="1" dirty="0" err="1">
                <a:latin typeface="Lato-Bold"/>
              </a:rPr>
              <a:t>na</a:t>
            </a:r>
            <a:r>
              <a:rPr lang="en-GB" b="1" dirty="0">
                <a:latin typeface="Lato-Bold"/>
              </a:rPr>
              <a:t> ten </a:t>
            </a:r>
            <a:r>
              <a:rPr lang="en-GB" b="1" dirty="0" err="1">
                <a:latin typeface="Lato-Bold"/>
              </a:rPr>
              <a:t>batoh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nikdy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nesáhne</a:t>
            </a:r>
            <a:r>
              <a:rPr lang="en-GB" b="1" dirty="0">
                <a:latin typeface="Lato-Bold"/>
              </a:rPr>
              <a:t> a </a:t>
            </a:r>
            <a:r>
              <a:rPr lang="en-GB" b="1" dirty="0" err="1">
                <a:latin typeface="Lato-Bold"/>
              </a:rPr>
              <a:t>tím</a:t>
            </a:r>
            <a:r>
              <a:rPr lang="en-GB" b="1" dirty="0">
                <a:latin typeface="Lato-Bold"/>
              </a:rPr>
              <a:t> to </a:t>
            </a:r>
            <a:r>
              <a:rPr lang="en-GB" b="1" dirty="0" err="1">
                <a:latin typeface="Lato-Bold"/>
              </a:rPr>
              <a:t>skončí</a:t>
            </a:r>
            <a:r>
              <a:rPr lang="en-GB" b="1" dirty="0">
                <a:latin typeface="Lato-Bold"/>
              </a:rPr>
              <a:t>. Ale </a:t>
            </a:r>
            <a:r>
              <a:rPr lang="en-GB" b="1" dirty="0" err="1">
                <a:latin typeface="Lato-Bold"/>
              </a:rPr>
              <a:t>pokud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vás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přinutí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mít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místo</a:t>
            </a:r>
            <a:r>
              <a:rPr lang="en-GB" b="1" dirty="0">
                <a:latin typeface="Lato-Bold"/>
              </a:rPr>
              <a:t> pro </a:t>
            </a:r>
            <a:r>
              <a:rPr lang="en-GB" b="1" dirty="0" err="1">
                <a:latin typeface="Lato-Bold"/>
              </a:rPr>
              <a:t>kamiony</a:t>
            </a:r>
            <a:r>
              <a:rPr lang="en-GB" b="1" dirty="0">
                <a:latin typeface="Lato-Bold"/>
              </a:rPr>
              <a:t> s </a:t>
            </a:r>
            <a:r>
              <a:rPr lang="en-GB" b="1" dirty="0" err="1">
                <a:latin typeface="Lato-Bold"/>
              </a:rPr>
              <a:t>dezinfekcí</a:t>
            </a:r>
            <a:r>
              <a:rPr lang="en-GB" b="1" dirty="0">
                <a:latin typeface="Lato-Bold"/>
              </a:rPr>
              <a:t>, to by </a:t>
            </a:r>
            <a:r>
              <a:rPr lang="en-GB" b="1" dirty="0" err="1">
                <a:latin typeface="Lato-Bold"/>
              </a:rPr>
              <a:t>podle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mě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bylo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účinnější</a:t>
            </a:r>
            <a:r>
              <a:rPr lang="en-GB" b="1" dirty="0">
                <a:latin typeface="Lato-Bold"/>
              </a:rPr>
              <a:t>. Je to </a:t>
            </a:r>
            <a:r>
              <a:rPr lang="en-GB" b="1" dirty="0" err="1">
                <a:latin typeface="Lato-Bold"/>
              </a:rPr>
              <a:t>stejné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jako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uzavření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vašeho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pozemku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ploty</a:t>
            </a:r>
            <a:r>
              <a:rPr lang="en-GB" b="1" dirty="0">
                <a:latin typeface="Lato-Bold"/>
              </a:rPr>
              <a:t>: </a:t>
            </a:r>
            <a:r>
              <a:rPr lang="en-GB" b="1" dirty="0" err="1">
                <a:latin typeface="Lato-Bold"/>
              </a:rPr>
              <a:t>nemůžete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oplotit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všechny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své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hektary</a:t>
            </a:r>
            <a:r>
              <a:rPr lang="en-GB" b="1" dirty="0">
                <a:latin typeface="Lato-Bold"/>
              </a:rPr>
              <a:t>, to </a:t>
            </a:r>
            <a:r>
              <a:rPr lang="en-GB" b="1" dirty="0" err="1">
                <a:latin typeface="Lato-Bold"/>
              </a:rPr>
              <a:t>prostě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není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proveditelné</a:t>
            </a:r>
            <a:r>
              <a:rPr lang="en-GB" b="1" dirty="0">
                <a:latin typeface="Lato-Bold"/>
              </a:rPr>
              <a:t> (...)"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DC0EF87-A489-E7B3-7F2C-7151DFA8DAA0}"/>
              </a:ext>
            </a:extLst>
          </p:cNvPr>
          <p:cNvSpPr/>
          <p:nvPr/>
        </p:nvSpPr>
        <p:spPr>
          <a:xfrm>
            <a:off x="2024741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Vnímané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rozpory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mezi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veterináři</a:t>
            </a:r>
            <a:r>
              <a:rPr lang="en-GB" b="1" dirty="0">
                <a:latin typeface="Lato-Bold"/>
              </a:rPr>
              <a:t>: </a:t>
            </a:r>
            <a:r>
              <a:rPr lang="en-GB" b="1" dirty="0" err="1">
                <a:latin typeface="Lato-Bold"/>
              </a:rPr>
              <a:t>kdo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má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pravdu</a:t>
            </a:r>
            <a:r>
              <a:rPr lang="en-GB" b="1" dirty="0">
                <a:latin typeface="Lato-Bold"/>
              </a:rPr>
              <a:t>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CE6D1F8-64D4-608D-68EB-C40D009300AE}"/>
              </a:ext>
            </a:extLst>
          </p:cNvPr>
          <p:cNvSpPr/>
          <p:nvPr/>
        </p:nvSpPr>
        <p:spPr>
          <a:xfrm>
            <a:off x="4963884" y="174171"/>
            <a:ext cx="2721430" cy="1415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Osobní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s </a:t>
            </a:r>
            <a:r>
              <a:rPr lang="en-GB" sz="1800" b="1" i="0" u="none" strike="noStrike" baseline="0" dirty="0" err="1">
                <a:latin typeface="Lato-Bold"/>
              </a:rPr>
              <a:t>veterináři</a:t>
            </a:r>
            <a:r>
              <a:rPr lang="en-GB" sz="1800" b="1" i="0" u="none" strike="noStrike" baseline="0" dirty="0">
                <a:latin typeface="Lato-Bold"/>
              </a:rPr>
              <a:t>: </a:t>
            </a:r>
            <a:r>
              <a:rPr lang="en-GB" sz="1800" b="1" i="0" u="none" strike="noStrike" baseline="0" dirty="0" err="1">
                <a:latin typeface="Lato-Bold"/>
              </a:rPr>
              <a:t>konají</a:t>
            </a:r>
            <a:r>
              <a:rPr lang="en-GB" sz="1800" b="1" i="0" u="none" strike="noStrike" baseline="0" dirty="0">
                <a:latin typeface="Lato-Bold"/>
              </a:rPr>
              <a:t> se </a:t>
            </a:r>
            <a:r>
              <a:rPr lang="en-GB" sz="1800" b="1" i="0" u="none" strike="noStrike" baseline="0" dirty="0" err="1">
                <a:latin typeface="Lato-Bold"/>
              </a:rPr>
              <a:t>tato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skutečně</a:t>
            </a:r>
            <a:r>
              <a:rPr lang="en-GB" sz="1800" b="1" i="0" u="none" strike="noStrike" baseline="0" dirty="0">
                <a:latin typeface="Lato-Bold"/>
              </a:rPr>
              <a:t>?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F96343D-AD64-0067-2833-29781BA5E6F7}"/>
              </a:ext>
            </a:extLst>
          </p:cNvPr>
          <p:cNvSpPr/>
          <p:nvPr/>
        </p:nvSpPr>
        <p:spPr>
          <a:xfrm>
            <a:off x="7968342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Základní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opatření</a:t>
            </a:r>
            <a:r>
              <a:rPr lang="en-GB" sz="1800" b="1" i="0" u="none" strike="noStrike" baseline="0" dirty="0">
                <a:latin typeface="Lato-Bold"/>
              </a:rPr>
              <a:t> biosecurity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54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4B77A-6A1C-3985-0BB8-9690E4A77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7A71C6DF-9B73-4091-8527-AA876D9491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dirty="0">
                <a:solidFill>
                  <a:srgbClr val="376C8A"/>
                </a:solidFill>
                <a:latin typeface="Lato-Bold"/>
                <a:ea typeface="Lato" panose="020F0502020204030203" pitchFamily="34" charset="0"/>
                <a:cs typeface="Lato" panose="020F0502020204030203" pitchFamily="34" charset="0"/>
              </a:rPr>
              <a:t>Praktické školení pro farmáře a veterináře: 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376C8A"/>
                </a:solidFill>
                <a:latin typeface="Lato-Bold"/>
                <a:ea typeface="Lato" panose="020F0502020204030203" pitchFamily="34" charset="0"/>
                <a:cs typeface="Lato" panose="020F0502020204030203" pitchFamily="34" charset="0"/>
              </a:rPr>
              <a:t>Případová studie I: Zkoumání sociálních faktorů ovlivňujících implementaci opatření biosecurity ve Španělsku</a:t>
            </a:r>
          </a:p>
        </p:txBody>
      </p:sp>
    </p:spTree>
    <p:extLst>
      <p:ext uri="{BB962C8B-B14F-4D97-AF65-F5344CB8AC3E}">
        <p14:creationId xmlns:p14="http://schemas.microsoft.com/office/powerpoint/2010/main" val="3037318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D3FF9-8A03-CCF1-D6AF-30E0B3B1F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p of Spain">
            <a:extLst>
              <a:ext uri="{FF2B5EF4-FFF2-40B4-BE49-F238E27FC236}">
                <a16:creationId xmlns:a16="http://schemas.microsoft.com/office/drawing/2014/main" id="{FD39A77F-00DC-B4E1-26B9-950D37375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461" y="855891"/>
            <a:ext cx="7743825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6EC77B-CF3A-1CB1-CC34-98580452DA68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Kontext</a:t>
            </a:r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C59E077-3BC6-1488-6ED4-011F588CF2DB}"/>
              </a:ext>
            </a:extLst>
          </p:cNvPr>
          <p:cNvSpPr/>
          <p:nvPr/>
        </p:nvSpPr>
        <p:spPr>
          <a:xfrm>
            <a:off x="4579486" y="621847"/>
            <a:ext cx="1701574" cy="1521278"/>
          </a:xfrm>
          <a:prstGeom prst="ellipse">
            <a:avLst/>
          </a:prstGeom>
          <a:noFill/>
          <a:ln w="38100"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1143534-0B9E-6BED-DA96-328C79DBB268}"/>
              </a:ext>
            </a:extLst>
          </p:cNvPr>
          <p:cNvSpPr/>
          <p:nvPr/>
        </p:nvSpPr>
        <p:spPr>
          <a:xfrm>
            <a:off x="8291514" y="1068161"/>
            <a:ext cx="1701574" cy="1521278"/>
          </a:xfrm>
          <a:prstGeom prst="ellipse">
            <a:avLst/>
          </a:prstGeom>
          <a:noFill/>
          <a:ln w="38100"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8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244D-D4DA-A9AF-B5CA-0FD83E1BC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FC227D-2A5F-219F-D076-5A273DC95C7B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DC021D-C06A-E305-ED8C-BC137AD1550A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639D761-B6A0-D803-C316-784C1126FD70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83D2049-4C15-A983-6DD3-A833E0FFD6E4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83482B7-3CBD-4BD5-E139-64E6AE7684A1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A2D411-F85F-4806-1C7C-40362F2C1ABE}"/>
              </a:ext>
            </a:extLst>
          </p:cNvPr>
          <p:cNvSpPr txBox="1"/>
          <p:nvPr/>
        </p:nvSpPr>
        <p:spPr>
          <a:xfrm>
            <a:off x="4201886" y="2447558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 err="1">
                <a:latin typeface="Lato-Bold"/>
              </a:rPr>
              <a:t>Rozhodování</a:t>
            </a:r>
            <a:r>
              <a:rPr lang="en-GB" sz="3600" b="1" dirty="0">
                <a:latin typeface="Lato-Bold"/>
              </a:rPr>
              <a:t> </a:t>
            </a:r>
            <a:r>
              <a:rPr lang="en-GB" sz="3600" b="1" dirty="0" err="1">
                <a:latin typeface="Lato-Bold"/>
              </a:rPr>
              <a:t>mléčných</a:t>
            </a:r>
            <a:r>
              <a:rPr lang="en-GB" sz="3600" b="1" dirty="0">
                <a:latin typeface="Lato-Bold"/>
              </a:rPr>
              <a:t> </a:t>
            </a:r>
            <a:r>
              <a:rPr lang="en-GB" sz="3600" b="1" dirty="0" err="1">
                <a:latin typeface="Lato-Bold"/>
              </a:rPr>
              <a:t>farmářů</a:t>
            </a:r>
            <a:r>
              <a:rPr lang="en-GB" sz="3600" b="1" dirty="0">
                <a:latin typeface="Lato-Bold"/>
              </a:rPr>
              <a:t> </a:t>
            </a:r>
            <a:r>
              <a:rPr lang="en-GB" sz="3600" b="1" dirty="0" err="1">
                <a:latin typeface="Lato-Bold"/>
              </a:rPr>
              <a:t>ovlivněné</a:t>
            </a:r>
            <a:r>
              <a:rPr lang="en-GB" sz="3600" b="1" dirty="0">
                <a:latin typeface="Lato-Bold"/>
              </a:rPr>
              <a:t> </a:t>
            </a:r>
            <a:r>
              <a:rPr lang="en-GB" sz="3600" b="1" dirty="0" err="1">
                <a:latin typeface="Lato-Bold"/>
              </a:rPr>
              <a:t>psychosociálními</a:t>
            </a:r>
            <a:r>
              <a:rPr lang="en-GB" sz="3600" b="1" dirty="0">
                <a:latin typeface="Lato-Bold"/>
              </a:rPr>
              <a:t> </a:t>
            </a:r>
            <a:r>
              <a:rPr lang="en-GB" sz="3600" b="1" dirty="0" err="1">
                <a:latin typeface="Lato-Bold"/>
              </a:rPr>
              <a:t>faktory</a:t>
            </a:r>
            <a:endParaRPr lang="en-GB" sz="3600" b="1" dirty="0">
              <a:latin typeface="Lato-Bold"/>
            </a:endParaRPr>
          </a:p>
        </p:txBody>
      </p:sp>
      <p:sp>
        <p:nvSpPr>
          <p:cNvPr id="4" name="Left Bracket 3">
            <a:extLst>
              <a:ext uri="{FF2B5EF4-FFF2-40B4-BE49-F238E27FC236}">
                <a16:creationId xmlns:a16="http://schemas.microsoft.com/office/drawing/2014/main" id="{F7507F40-7B77-5C05-8DFF-4C355B0DE217}"/>
              </a:ext>
            </a:extLst>
          </p:cNvPr>
          <p:cNvSpPr/>
          <p:nvPr/>
        </p:nvSpPr>
        <p:spPr>
          <a:xfrm>
            <a:off x="4381500" y="1348100"/>
            <a:ext cx="642257" cy="3953242"/>
          </a:xfrm>
          <a:prstGeom prst="leftBracket">
            <a:avLst/>
          </a:prstGeom>
          <a:ln w="38100">
            <a:solidFill>
              <a:srgbClr val="FF56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Left Bracket 4">
            <a:extLst>
              <a:ext uri="{FF2B5EF4-FFF2-40B4-BE49-F238E27FC236}">
                <a16:creationId xmlns:a16="http://schemas.microsoft.com/office/drawing/2014/main" id="{B7F9F4CC-80C0-AA7F-BC96-14EF7282925F}"/>
              </a:ext>
            </a:extLst>
          </p:cNvPr>
          <p:cNvSpPr/>
          <p:nvPr/>
        </p:nvSpPr>
        <p:spPr>
          <a:xfrm flipH="1">
            <a:off x="9661072" y="1295399"/>
            <a:ext cx="642257" cy="3953242"/>
          </a:xfrm>
          <a:prstGeom prst="leftBracket">
            <a:avLst/>
          </a:prstGeom>
          <a:ln w="38100">
            <a:solidFill>
              <a:srgbClr val="FF56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0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D323C-D5A8-A401-6704-39D90D212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E313A6E-CE8E-860A-EA53-F5FF5F91C790}"/>
              </a:ext>
            </a:extLst>
          </p:cNvPr>
          <p:cNvSpPr/>
          <p:nvPr/>
        </p:nvSpPr>
        <p:spPr>
          <a:xfrm>
            <a:off x="4718957" y="4201884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Veterináři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F441880-DA64-CABA-2CAB-4CFA8A3D4BD4}"/>
              </a:ext>
            </a:extLst>
          </p:cNvPr>
          <p:cNvSpPr/>
          <p:nvPr/>
        </p:nvSpPr>
        <p:spPr>
          <a:xfrm>
            <a:off x="4718957" y="2873827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Farmáři</a:t>
            </a:r>
            <a:endParaRPr lang="en-GB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4EE950-E3A7-DCD2-0D7C-51F373DDCC2C}"/>
              </a:ext>
            </a:extLst>
          </p:cNvPr>
          <p:cNvCxnSpPr>
            <a:cxnSpLocks/>
            <a:stCxn id="3" idx="3"/>
            <a:endCxn id="80" idx="1"/>
          </p:cNvCxnSpPr>
          <p:nvPr/>
        </p:nvCxnSpPr>
        <p:spPr>
          <a:xfrm>
            <a:off x="7473043" y="4740727"/>
            <a:ext cx="1670958" cy="1328056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D199934-A043-ACBC-F4A0-D8C2997BFD65}"/>
              </a:ext>
            </a:extLst>
          </p:cNvPr>
          <p:cNvSpPr/>
          <p:nvPr/>
        </p:nvSpPr>
        <p:spPr>
          <a:xfrm>
            <a:off x="9144001" y="4201884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Vztah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založený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na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důvěře</a:t>
            </a:r>
            <a:endParaRPr lang="en-GB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031FCB-FC35-08F3-F1BF-5FE557C849EA}"/>
              </a:ext>
            </a:extLst>
          </p:cNvPr>
          <p:cNvCxnSpPr>
            <a:cxnSpLocks/>
            <a:stCxn id="3" idx="3"/>
            <a:endCxn id="21" idx="1"/>
          </p:cNvCxnSpPr>
          <p:nvPr/>
        </p:nvCxnSpPr>
        <p:spPr>
          <a:xfrm>
            <a:off x="7473043" y="4740727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815306F-FAF2-0176-E2D5-6C833825608A}"/>
              </a:ext>
            </a:extLst>
          </p:cNvPr>
          <p:cNvSpPr/>
          <p:nvPr/>
        </p:nvSpPr>
        <p:spPr>
          <a:xfrm>
            <a:off x="9144001" y="2873827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Čas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poskytnutá</a:t>
            </a:r>
            <a:r>
              <a:rPr lang="en-GB" b="1" dirty="0">
                <a:latin typeface="Lato-Regular"/>
              </a:rPr>
              <a:t>–</a:t>
            </a:r>
            <a:r>
              <a:rPr lang="en-GB" b="1" dirty="0" err="1">
                <a:latin typeface="Lato-Regular"/>
              </a:rPr>
              <a:t>přijatá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péče</a:t>
            </a:r>
            <a:endParaRPr lang="en-GB" b="1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AF929C1-C181-C516-5915-8E6E040C3040}"/>
              </a:ext>
            </a:extLst>
          </p:cNvPr>
          <p:cNvCxnSpPr>
            <a:cxnSpLocks/>
            <a:stCxn id="21" idx="0"/>
            <a:endCxn id="27" idx="2"/>
          </p:cNvCxnSpPr>
          <p:nvPr/>
        </p:nvCxnSpPr>
        <p:spPr>
          <a:xfrm flipV="1">
            <a:off x="10521044" y="3951513"/>
            <a:ext cx="0" cy="250371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4734D6-AD29-8EF2-D7F6-7A839F291E81}"/>
              </a:ext>
            </a:extLst>
          </p:cNvPr>
          <p:cNvCxnSpPr>
            <a:cxnSpLocks/>
            <a:stCxn id="4" idx="3"/>
            <a:endCxn id="27" idx="1"/>
          </p:cNvCxnSpPr>
          <p:nvPr/>
        </p:nvCxnSpPr>
        <p:spPr>
          <a:xfrm>
            <a:off x="7473043" y="3412670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8F55FD4D-D898-3117-507D-DAF03C67BD88}"/>
              </a:ext>
            </a:extLst>
          </p:cNvPr>
          <p:cNvSpPr/>
          <p:nvPr/>
        </p:nvSpPr>
        <p:spPr>
          <a:xfrm>
            <a:off x="9144001" y="5529940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Školení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komunikační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dovednosti</a:t>
            </a:r>
            <a:endParaRPr lang="en-GB" b="1" dirty="0"/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B561F3F8-C0F5-80F8-AA98-F4532132E4F6}"/>
              </a:ext>
            </a:extLst>
          </p:cNvPr>
          <p:cNvSpPr/>
          <p:nvPr/>
        </p:nvSpPr>
        <p:spPr>
          <a:xfrm>
            <a:off x="9144001" y="1545770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Lato-Regular"/>
              </a:rPr>
              <a:t>Bary, </a:t>
            </a:r>
            <a:r>
              <a:rPr lang="en-GB" b="1" dirty="0" err="1">
                <a:latin typeface="Lato-Regular"/>
              </a:rPr>
              <a:t>hospody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nebo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restaurace</a:t>
            </a:r>
            <a:endParaRPr lang="en-GB" b="1" dirty="0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203BE580-FA23-3D69-199A-A7F6FEF991F1}"/>
              </a:ext>
            </a:extLst>
          </p:cNvPr>
          <p:cNvCxnSpPr>
            <a:cxnSpLocks/>
            <a:stCxn id="4" idx="3"/>
            <a:endCxn id="89" idx="1"/>
          </p:cNvCxnSpPr>
          <p:nvPr/>
        </p:nvCxnSpPr>
        <p:spPr>
          <a:xfrm flipV="1">
            <a:off x="7473043" y="2084613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57B87E7F-9833-7CFF-45D2-D3279E3B7EF3}"/>
              </a:ext>
            </a:extLst>
          </p:cNvPr>
          <p:cNvSpPr/>
          <p:nvPr/>
        </p:nvSpPr>
        <p:spPr>
          <a:xfrm>
            <a:off x="9144001" y="217713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Návštěvy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zkušenosti</a:t>
            </a:r>
            <a:r>
              <a:rPr lang="en-GB" b="1" dirty="0">
                <a:latin typeface="Lato-Regular"/>
              </a:rPr>
              <a:t> z </a:t>
            </a:r>
            <a:r>
              <a:rPr lang="en-GB" b="1" dirty="0" err="1">
                <a:latin typeface="Lato-Regular"/>
              </a:rPr>
              <a:t>blízkosti</a:t>
            </a:r>
            <a:endParaRPr lang="en-GB" b="1" dirty="0">
              <a:latin typeface="Lato-Regular"/>
            </a:endParaRP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8039059-E5EA-9664-7430-3C090B890EB5}"/>
              </a:ext>
            </a:extLst>
          </p:cNvPr>
          <p:cNvCxnSpPr>
            <a:cxnSpLocks/>
            <a:stCxn id="4" idx="3"/>
            <a:endCxn id="96" idx="1"/>
          </p:cNvCxnSpPr>
          <p:nvPr/>
        </p:nvCxnSpPr>
        <p:spPr>
          <a:xfrm flipV="1">
            <a:off x="7473043" y="756556"/>
            <a:ext cx="1670958" cy="2656114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" name="Graphic 102" descr="Farmer male with solid fill">
            <a:extLst>
              <a:ext uri="{FF2B5EF4-FFF2-40B4-BE49-F238E27FC236}">
                <a16:creationId xmlns:a16="http://schemas.microsoft.com/office/drawing/2014/main" id="{810665C5-0117-ED50-AD44-411450B0D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558" y="1200148"/>
            <a:ext cx="1401536" cy="1401536"/>
          </a:xfrm>
          <a:prstGeom prst="rect">
            <a:avLst/>
          </a:prstGeom>
        </p:spPr>
      </p:pic>
      <p:pic>
        <p:nvPicPr>
          <p:cNvPr id="105" name="Graphic 104" descr="Doctor male with solid fill">
            <a:extLst>
              <a:ext uri="{FF2B5EF4-FFF2-40B4-BE49-F238E27FC236}">
                <a16:creationId xmlns:a16="http://schemas.microsoft.com/office/drawing/2014/main" id="{BCB63B4A-CCCB-4364-85F5-F70DE95E37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085" y="1121226"/>
            <a:ext cx="1513115" cy="1513115"/>
          </a:xfrm>
          <a:prstGeom prst="rect">
            <a:avLst/>
          </a:prstGeom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212C33F-5537-680C-B81A-710714A82430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E346B49-7B1A-66C4-9840-4D8DD7B47DC4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35D4B32-76F3-81F0-08AC-2940675C0A33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B2D7511-EE9F-5FC2-2EAC-4659E4FB56DA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96F6288-35B9-2BC6-AC27-DDDBC73249FE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91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3F175-295B-50F5-F089-57643D26D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15E72F0-6BDC-DF30-D70B-CB1106B4A92E}"/>
              </a:ext>
            </a:extLst>
          </p:cNvPr>
          <p:cNvSpPr/>
          <p:nvPr/>
        </p:nvSpPr>
        <p:spPr>
          <a:xfrm>
            <a:off x="4718957" y="5529941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Individuální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zkušenosti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000D2A3-5B67-F6AB-B56B-1F815E5FF872}"/>
              </a:ext>
            </a:extLst>
          </p:cNvPr>
          <p:cNvSpPr/>
          <p:nvPr/>
        </p:nvSpPr>
        <p:spPr>
          <a:xfrm>
            <a:off x="4718957" y="4201884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Předpoklad</a:t>
            </a:r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987980-93EE-A953-20F7-0D58B6AC0047}"/>
              </a:ext>
            </a:extLst>
          </p:cNvPr>
          <p:cNvSpPr/>
          <p:nvPr/>
        </p:nvSpPr>
        <p:spPr>
          <a:xfrm>
            <a:off x="9144001" y="5529941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Důležitost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zaměření</a:t>
            </a:r>
            <a:endParaRPr lang="en-GB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4A25A89-5905-EEF7-D8FA-CAC5AC21958B}"/>
              </a:ext>
            </a:extLst>
          </p:cNvPr>
          <p:cNvCxnSpPr>
            <a:cxnSpLocks/>
            <a:stCxn id="3" idx="3"/>
            <a:endCxn id="12" idx="1"/>
          </p:cNvCxnSpPr>
          <p:nvPr/>
        </p:nvCxnSpPr>
        <p:spPr>
          <a:xfrm>
            <a:off x="7473043" y="4740727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2E63A51-A508-542A-56BD-D4B52C38E610}"/>
              </a:ext>
            </a:extLst>
          </p:cNvPr>
          <p:cNvSpPr/>
          <p:nvPr/>
        </p:nvSpPr>
        <p:spPr>
          <a:xfrm>
            <a:off x="9144001" y="4201884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Návratnost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výkon</a:t>
            </a:r>
            <a:endParaRPr lang="en-GB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418872F-FEB3-B6C6-24CF-EB2157A9F9BB}"/>
              </a:ext>
            </a:extLst>
          </p:cNvPr>
          <p:cNvCxnSpPr>
            <a:cxnSpLocks/>
            <a:stCxn id="3" idx="3"/>
            <a:endCxn id="16" idx="1"/>
          </p:cNvCxnSpPr>
          <p:nvPr/>
        </p:nvCxnSpPr>
        <p:spPr>
          <a:xfrm>
            <a:off x="7473043" y="4740727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5E74B79-F673-3C40-9C80-3BFEBAA9468D}"/>
              </a:ext>
            </a:extLst>
          </p:cNvPr>
          <p:cNvSpPr/>
          <p:nvPr/>
        </p:nvSpPr>
        <p:spPr>
          <a:xfrm>
            <a:off x="9144001" y="2873827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Účinnost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přínosy</a:t>
            </a:r>
            <a:endParaRPr lang="en-GB" b="1" dirty="0">
              <a:latin typeface="Lato-Regular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A8EFE9D-21B5-5208-9656-FAF83A6CF2B6}"/>
              </a:ext>
            </a:extLst>
          </p:cNvPr>
          <p:cNvCxnSpPr>
            <a:cxnSpLocks/>
            <a:stCxn id="3" idx="3"/>
            <a:endCxn id="18" idx="1"/>
          </p:cNvCxnSpPr>
          <p:nvPr/>
        </p:nvCxnSpPr>
        <p:spPr>
          <a:xfrm flipV="1">
            <a:off x="7473043" y="3412670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948CFA8-46A8-5E83-5626-4230EDA287CA}"/>
              </a:ext>
            </a:extLst>
          </p:cNvPr>
          <p:cNvSpPr/>
          <p:nvPr/>
        </p:nvSpPr>
        <p:spPr>
          <a:xfrm>
            <a:off x="4718957" y="2873827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Adaptace</a:t>
            </a:r>
            <a:endParaRPr lang="en-GB" dirty="0"/>
          </a:p>
        </p:txBody>
      </p:sp>
      <p:pic>
        <p:nvPicPr>
          <p:cNvPr id="27" name="Graphic 26" descr="Head with gears with solid fill">
            <a:extLst>
              <a:ext uri="{FF2B5EF4-FFF2-40B4-BE49-F238E27FC236}">
                <a16:creationId xmlns:a16="http://schemas.microsoft.com/office/drawing/2014/main" id="{5AE1B88C-1ED3-6C79-040D-1878A2DC2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9443" y="1110343"/>
            <a:ext cx="1513113" cy="151311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1B6A1B4-9144-C670-D6FE-59B15E58D231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CCDE323-84BD-7DC2-F6B5-3A906F1853A4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C2ACFA5-7EB3-B565-5B2D-D85DFC3847A3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F043FBD-5E3B-78CC-1F24-CFF1E77F7490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E6B260D-CFCA-6A57-773D-901EAD7F2270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84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4308C-B3EF-DD79-2B3F-48462C3D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4129667-55E8-58C3-9BDC-0288A4FD7F02}"/>
              </a:ext>
            </a:extLst>
          </p:cNvPr>
          <p:cNvSpPr/>
          <p:nvPr/>
        </p:nvSpPr>
        <p:spPr>
          <a:xfrm>
            <a:off x="4718957" y="4201884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Vnější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C311140-A000-4750-0AC7-2851E7745EAE}"/>
              </a:ext>
            </a:extLst>
          </p:cNvPr>
          <p:cNvSpPr/>
          <p:nvPr/>
        </p:nvSpPr>
        <p:spPr>
          <a:xfrm>
            <a:off x="4718957" y="2873827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Vnitřní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78C5D63-7762-A190-EE43-ADB179E03A62}"/>
              </a:ext>
            </a:extLst>
          </p:cNvPr>
          <p:cNvSpPr/>
          <p:nvPr/>
        </p:nvSpPr>
        <p:spPr>
          <a:xfrm>
            <a:off x="9144001" y="4201884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Koordinace</a:t>
            </a:r>
            <a:endParaRPr lang="en-GB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498864-E6DE-4D06-106A-D154FD2D38FA}"/>
              </a:ext>
            </a:extLst>
          </p:cNvPr>
          <p:cNvCxnSpPr>
            <a:cxnSpLocks/>
            <a:stCxn id="2" idx="3"/>
            <a:endCxn id="12" idx="1"/>
          </p:cNvCxnSpPr>
          <p:nvPr/>
        </p:nvCxnSpPr>
        <p:spPr>
          <a:xfrm>
            <a:off x="7473043" y="4740727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226DE8-1C24-631C-403C-5346A58AD169}"/>
              </a:ext>
            </a:extLst>
          </p:cNvPr>
          <p:cNvSpPr/>
          <p:nvPr/>
        </p:nvSpPr>
        <p:spPr>
          <a:xfrm>
            <a:off x="9144001" y="2873827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Sociální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tlak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nebo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vliv</a:t>
            </a:r>
            <a:endParaRPr lang="en-GB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A388B41-4E45-1FB5-202D-D46FB2A9B230}"/>
              </a:ext>
            </a:extLst>
          </p:cNvPr>
          <p:cNvCxnSpPr>
            <a:cxnSpLocks/>
            <a:stCxn id="3" idx="3"/>
            <a:endCxn id="16" idx="1"/>
          </p:cNvCxnSpPr>
          <p:nvPr/>
        </p:nvCxnSpPr>
        <p:spPr>
          <a:xfrm>
            <a:off x="7473043" y="3412670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E38D37E-1B64-933A-7067-C597996FE12C}"/>
              </a:ext>
            </a:extLst>
          </p:cNvPr>
          <p:cNvSpPr/>
          <p:nvPr/>
        </p:nvSpPr>
        <p:spPr>
          <a:xfrm>
            <a:off x="9144001" y="1545770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Tradice</a:t>
            </a:r>
            <a:endParaRPr lang="en-GB" b="1" dirty="0">
              <a:latin typeface="Lato-Regular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B197D1-B5B7-4C65-B3FF-2BD63C537CE6}"/>
              </a:ext>
            </a:extLst>
          </p:cNvPr>
          <p:cNvCxnSpPr>
            <a:cxnSpLocks/>
            <a:stCxn id="3" idx="3"/>
            <a:endCxn id="18" idx="1"/>
          </p:cNvCxnSpPr>
          <p:nvPr/>
        </p:nvCxnSpPr>
        <p:spPr>
          <a:xfrm flipV="1">
            <a:off x="7473043" y="2084613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C2BA5E5-84A6-0E4A-2C30-670A7DE92C78}"/>
              </a:ext>
            </a:extLst>
          </p:cNvPr>
          <p:cNvSpPr/>
          <p:nvPr/>
        </p:nvSpPr>
        <p:spPr>
          <a:xfrm>
            <a:off x="9152166" y="5529941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Pracovníci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na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farmě</a:t>
            </a:r>
            <a:endParaRPr lang="en-GB" dirty="0"/>
          </a:p>
        </p:txBody>
      </p:sp>
      <p:pic>
        <p:nvPicPr>
          <p:cNvPr id="27" name="Graphic 26" descr="Users with solid fill">
            <a:extLst>
              <a:ext uri="{FF2B5EF4-FFF2-40B4-BE49-F238E27FC236}">
                <a16:creationId xmlns:a16="http://schemas.microsoft.com/office/drawing/2014/main" id="{62F2A24B-B0AA-8DD7-A596-0241DF4F0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89071" y="859970"/>
            <a:ext cx="2013857" cy="2013857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9549F5A-C658-F579-7554-6613D109CDFC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C9478E4-60A0-7DE4-CDBF-C9015F463E57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8C2CDD7-704D-A409-32A9-B2313A9C87FC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658403B-AC4B-5141-33A7-03600DC26898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3E3EAFC-722B-27DC-C300-1953A7EFC755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35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80F25-D824-23C7-2C44-8999CDC10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D599D6E-3C84-1514-E9AB-195724C5310E}"/>
              </a:ext>
            </a:extLst>
          </p:cNvPr>
          <p:cNvSpPr/>
          <p:nvPr/>
        </p:nvSpPr>
        <p:spPr>
          <a:xfrm>
            <a:off x="4718957" y="2873827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Povinné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nebo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dobrovolné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71D97B5-1B93-944A-E260-A4F63B419E98}"/>
              </a:ext>
            </a:extLst>
          </p:cNvPr>
          <p:cNvSpPr/>
          <p:nvPr/>
        </p:nvSpPr>
        <p:spPr>
          <a:xfrm>
            <a:off x="9144001" y="4201884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Důležitost</a:t>
            </a:r>
            <a:r>
              <a:rPr lang="en-GB" b="1" dirty="0">
                <a:latin typeface="Lato-Regular"/>
              </a:rPr>
              <a:t> a </a:t>
            </a:r>
            <a:r>
              <a:rPr lang="en-GB" b="1" dirty="0" err="1">
                <a:latin typeface="Lato-Regular"/>
              </a:rPr>
              <a:t>zaměření</a:t>
            </a:r>
            <a:endParaRPr lang="en-GB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F6444F-43E1-86F9-5CFD-BCA61CAB1132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>
            <a:off x="7473043" y="3412670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C5A8113-DB0C-30F6-BF7A-CF7A0294D539}"/>
              </a:ext>
            </a:extLst>
          </p:cNvPr>
          <p:cNvSpPr/>
          <p:nvPr/>
        </p:nvSpPr>
        <p:spPr>
          <a:xfrm>
            <a:off x="9144001" y="2873827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Srovnávací</a:t>
            </a:r>
            <a:r>
              <a:rPr lang="en-GB" b="1" dirty="0">
                <a:latin typeface="Lato-Regular"/>
              </a:rPr>
              <a:t> </a:t>
            </a:r>
            <a:r>
              <a:rPr lang="en-GB" b="1" dirty="0" err="1">
                <a:latin typeface="Lato-Regular"/>
              </a:rPr>
              <a:t>stížnosti</a:t>
            </a:r>
            <a:endParaRPr lang="en-GB" b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49B73C-6D46-DD86-E460-22643021A7E6}"/>
              </a:ext>
            </a:extLst>
          </p:cNvPr>
          <p:cNvCxnSpPr>
            <a:cxnSpLocks/>
            <a:stCxn id="3" idx="3"/>
            <a:endCxn id="11" idx="1"/>
          </p:cNvCxnSpPr>
          <p:nvPr/>
        </p:nvCxnSpPr>
        <p:spPr>
          <a:xfrm>
            <a:off x="7473043" y="3412670"/>
            <a:ext cx="1670958" cy="0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EF8D0BD-5B28-0E09-BFE5-A590F36B683B}"/>
              </a:ext>
            </a:extLst>
          </p:cNvPr>
          <p:cNvSpPr/>
          <p:nvPr/>
        </p:nvSpPr>
        <p:spPr>
          <a:xfrm>
            <a:off x="9144001" y="1545770"/>
            <a:ext cx="2754086" cy="1077686"/>
          </a:xfrm>
          <a:prstGeom prst="roundRect">
            <a:avLst/>
          </a:prstGeom>
          <a:solidFill>
            <a:srgbClr val="638FA9"/>
          </a:solidFill>
          <a:ln>
            <a:solidFill>
              <a:srgbClr val="638F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Regular"/>
              </a:rPr>
              <a:t>Zpochybňování</a:t>
            </a:r>
            <a:endParaRPr lang="en-GB" b="1" dirty="0">
              <a:latin typeface="Lato-Regular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C1A622-5214-52B6-DF66-9849E13F00EE}"/>
              </a:ext>
            </a:extLst>
          </p:cNvPr>
          <p:cNvCxnSpPr>
            <a:cxnSpLocks/>
            <a:stCxn id="3" idx="3"/>
            <a:endCxn id="13" idx="1"/>
          </p:cNvCxnSpPr>
          <p:nvPr/>
        </p:nvCxnSpPr>
        <p:spPr>
          <a:xfrm flipV="1">
            <a:off x="7473043" y="2084613"/>
            <a:ext cx="1670958" cy="1328057"/>
          </a:xfrm>
          <a:prstGeom prst="line">
            <a:avLst/>
          </a:prstGeom>
          <a:ln>
            <a:solidFill>
              <a:srgbClr val="376C8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76E3C46-9D05-6B97-8E6F-6E41134A84E7}"/>
              </a:ext>
            </a:extLst>
          </p:cNvPr>
          <p:cNvSpPr/>
          <p:nvPr/>
        </p:nvSpPr>
        <p:spPr>
          <a:xfrm>
            <a:off x="4718957" y="4201884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Přístup</a:t>
            </a:r>
            <a:r>
              <a:rPr lang="en-GB" b="1" dirty="0">
                <a:latin typeface="Lato-Bold"/>
              </a:rPr>
              <a:t> k </a:t>
            </a:r>
            <a:r>
              <a:rPr lang="en-GB" b="1" dirty="0" err="1">
                <a:latin typeface="Lato-Bold"/>
              </a:rPr>
              <a:t>realitě</a:t>
            </a:r>
            <a:endParaRPr lang="en-GB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FEF6E73-6533-D0A0-351A-CB1EE237EA34}"/>
              </a:ext>
            </a:extLst>
          </p:cNvPr>
          <p:cNvSpPr/>
          <p:nvPr/>
        </p:nvSpPr>
        <p:spPr>
          <a:xfrm>
            <a:off x="4718957" y="5529941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Lato-Regular"/>
              </a:rPr>
              <a:t>Relevance</a:t>
            </a:r>
            <a:endParaRPr lang="en-GB" b="1" dirty="0"/>
          </a:p>
        </p:txBody>
      </p:sp>
      <p:pic>
        <p:nvPicPr>
          <p:cNvPr id="21" name="Graphic 20" descr="Court with solid fill">
            <a:extLst>
              <a:ext uri="{FF2B5EF4-FFF2-40B4-BE49-F238E27FC236}">
                <a16:creationId xmlns:a16="http://schemas.microsoft.com/office/drawing/2014/main" id="{905F7C21-C091-214F-B9F3-4A7F1433D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0342" y="1458685"/>
            <a:ext cx="1262744" cy="1262744"/>
          </a:xfrm>
          <a:prstGeom prst="rect">
            <a:avLst/>
          </a:prstGeom>
        </p:spPr>
      </p:pic>
      <p:pic>
        <p:nvPicPr>
          <p:cNvPr id="23" name="Graphic 22" descr="Clipboard Ticked with solid fill">
            <a:extLst>
              <a:ext uri="{FF2B5EF4-FFF2-40B4-BE49-F238E27FC236}">
                <a16:creationId xmlns:a16="http://schemas.microsoft.com/office/drawing/2014/main" id="{590B2F00-92EB-2BC9-C8BA-53DCF4250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77621" y="1545770"/>
            <a:ext cx="1123948" cy="1123948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297E431-F4CE-E7A4-B21B-EC74332825B8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F387099-C2D7-4F56-1266-4193141ABE17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8542118-3D92-6D85-3578-C05421FCC2AC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8657147-6984-6810-0A18-42C42D1429BC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34004D4-D5C2-4A6F-E23A-7CCB6B633F18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643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8384D-9070-6BF8-8BBD-99A863ECD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Alarm clock with solid fill">
            <a:extLst>
              <a:ext uri="{FF2B5EF4-FFF2-40B4-BE49-F238E27FC236}">
                <a16:creationId xmlns:a16="http://schemas.microsoft.com/office/drawing/2014/main" id="{2E8CC179-4C6F-4D0F-D49D-C585C6249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6800" y="1654627"/>
            <a:ext cx="1219200" cy="1219200"/>
          </a:xfrm>
          <a:prstGeom prst="rect">
            <a:avLst/>
          </a:prstGeom>
        </p:spPr>
      </p:pic>
      <p:pic>
        <p:nvPicPr>
          <p:cNvPr id="11" name="Graphic 10" descr="Barn with solid fill">
            <a:extLst>
              <a:ext uri="{FF2B5EF4-FFF2-40B4-BE49-F238E27FC236}">
                <a16:creationId xmlns:a16="http://schemas.microsoft.com/office/drawing/2014/main" id="{AF035777-E021-8C6D-70AB-87ABEE5CDC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1583870"/>
            <a:ext cx="1219200" cy="1219200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0DF7D11-4024-D0C7-FD98-F7FDC9D9BF1C}"/>
              </a:ext>
            </a:extLst>
          </p:cNvPr>
          <p:cNvSpPr/>
          <p:nvPr/>
        </p:nvSpPr>
        <p:spPr>
          <a:xfrm>
            <a:off x="4718957" y="2873827"/>
            <a:ext cx="2754086" cy="1077686"/>
          </a:xfrm>
          <a:prstGeom prst="roundRect">
            <a:avLst/>
          </a:prstGeom>
          <a:solidFill>
            <a:srgbClr val="FF5657"/>
          </a:solidFill>
          <a:ln>
            <a:solidFill>
              <a:srgbClr val="FF56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67BDB4F-DE76-53DD-1894-3BAA0F93208A}"/>
              </a:ext>
            </a:extLst>
          </p:cNvPr>
          <p:cNvSpPr/>
          <p:nvPr/>
        </p:nvSpPr>
        <p:spPr>
          <a:xfrm>
            <a:off x="293913" y="217713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Zdroje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informací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6D9B250-047A-185A-60AC-B40B06E99319}"/>
              </a:ext>
            </a:extLst>
          </p:cNvPr>
          <p:cNvSpPr/>
          <p:nvPr/>
        </p:nvSpPr>
        <p:spPr>
          <a:xfrm>
            <a:off x="293913" y="1545770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Vnitřní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svět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farmáře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895786E-4E3D-AC1A-ED5D-A05ADBEEE5A4}"/>
              </a:ext>
            </a:extLst>
          </p:cNvPr>
          <p:cNvSpPr/>
          <p:nvPr/>
        </p:nvSpPr>
        <p:spPr>
          <a:xfrm>
            <a:off x="304800" y="2873827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Sociální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dynamika</a:t>
            </a:r>
            <a:endParaRPr lang="en-GB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24B6996-6464-A70D-AF81-B284D1BCCAD8}"/>
              </a:ext>
            </a:extLst>
          </p:cNvPr>
          <p:cNvSpPr/>
          <p:nvPr/>
        </p:nvSpPr>
        <p:spPr>
          <a:xfrm>
            <a:off x="293913" y="4201884"/>
            <a:ext cx="2754086" cy="1077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Oficiální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veterinární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služby</a:t>
            </a:r>
            <a:endParaRPr lang="en-GB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D9C49C0-166E-247F-2017-53914F6D0CE2}"/>
              </a:ext>
            </a:extLst>
          </p:cNvPr>
          <p:cNvSpPr/>
          <p:nvPr/>
        </p:nvSpPr>
        <p:spPr>
          <a:xfrm>
            <a:off x="304800" y="5529941"/>
            <a:ext cx="2754086" cy="1077686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Čas</a:t>
            </a:r>
            <a:r>
              <a:rPr lang="en-GB" sz="1800" b="1" i="0" u="none" strike="noStrike" baseline="0" dirty="0">
                <a:latin typeface="Lato-Bold"/>
              </a:rPr>
              <a:t> a </a:t>
            </a:r>
            <a:r>
              <a:rPr lang="en-GB" sz="1800" b="1" i="0" u="none" strike="noStrike" baseline="0" dirty="0" err="1">
                <a:latin typeface="Lato-Bold"/>
              </a:rPr>
              <a:t>prostor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65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51DC0-1466-E03C-6DF2-07A7149E0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6C3A71A-591D-364E-A5D4-22063FF6E23D}"/>
              </a:ext>
            </a:extLst>
          </p:cNvPr>
          <p:cNvSpPr/>
          <p:nvPr/>
        </p:nvSpPr>
        <p:spPr>
          <a:xfrm>
            <a:off x="2024741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latin typeface="Lato-Bold"/>
              </a:rPr>
              <a:t>Vnímané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rozpory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mezi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veterináři</a:t>
            </a:r>
            <a:r>
              <a:rPr lang="en-GB" b="1" dirty="0">
                <a:latin typeface="Lato-Bold"/>
              </a:rPr>
              <a:t>: </a:t>
            </a:r>
            <a:r>
              <a:rPr lang="en-GB" b="1" dirty="0" err="1">
                <a:latin typeface="Lato-Bold"/>
              </a:rPr>
              <a:t>kdo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má</a:t>
            </a:r>
            <a:r>
              <a:rPr lang="en-GB" b="1" dirty="0">
                <a:latin typeface="Lato-Bold"/>
              </a:rPr>
              <a:t> </a:t>
            </a:r>
            <a:r>
              <a:rPr lang="en-GB" b="1" dirty="0" err="1">
                <a:latin typeface="Lato-Bold"/>
              </a:rPr>
              <a:t>pravdu</a:t>
            </a:r>
            <a:r>
              <a:rPr lang="en-GB" b="1" dirty="0">
                <a:latin typeface="Lato-Bold"/>
              </a:rPr>
              <a:t>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4B0FA83-8496-CD19-44F8-2842855B1B6D}"/>
              </a:ext>
            </a:extLst>
          </p:cNvPr>
          <p:cNvSpPr/>
          <p:nvPr/>
        </p:nvSpPr>
        <p:spPr>
          <a:xfrm>
            <a:off x="4963884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Osobní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s </a:t>
            </a:r>
            <a:r>
              <a:rPr lang="en-GB" sz="1800" b="1" i="0" u="none" strike="noStrike" baseline="0" dirty="0" err="1">
                <a:latin typeface="Lato-Bold"/>
              </a:rPr>
              <a:t>veterináři</a:t>
            </a:r>
            <a:r>
              <a:rPr lang="en-GB" sz="1800" b="1" i="0" u="none" strike="noStrike" baseline="0" dirty="0">
                <a:latin typeface="Lato-Bold"/>
              </a:rPr>
              <a:t>: </a:t>
            </a:r>
            <a:r>
              <a:rPr lang="en-GB" sz="1800" b="1" i="0" u="none" strike="noStrike" baseline="0" dirty="0" err="1">
                <a:latin typeface="Lato-Bold"/>
              </a:rPr>
              <a:t>konají</a:t>
            </a:r>
            <a:r>
              <a:rPr lang="en-GB" sz="1800" b="1" i="0" u="none" strike="noStrike" baseline="0" dirty="0">
                <a:latin typeface="Lato-Bold"/>
              </a:rPr>
              <a:t> se </a:t>
            </a:r>
            <a:r>
              <a:rPr lang="en-GB" sz="1800" b="1" i="0" u="none" strike="noStrike" baseline="0" dirty="0" err="1">
                <a:latin typeface="Lato-Bold"/>
              </a:rPr>
              <a:t>tato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setkání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skutečně</a:t>
            </a:r>
            <a:r>
              <a:rPr lang="en-GB" sz="1800" b="1" i="0" u="none" strike="noStrike" baseline="0" dirty="0">
                <a:latin typeface="Lato-Bold"/>
              </a:rPr>
              <a:t>?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F57B99-6A92-075E-DF1F-C0898A537A59}"/>
              </a:ext>
            </a:extLst>
          </p:cNvPr>
          <p:cNvSpPr/>
          <p:nvPr/>
        </p:nvSpPr>
        <p:spPr>
          <a:xfrm>
            <a:off x="7968342" y="174171"/>
            <a:ext cx="2721430" cy="1415144"/>
          </a:xfrm>
          <a:prstGeom prst="roundRect">
            <a:avLst/>
          </a:prstGeom>
          <a:solidFill>
            <a:srgbClr val="376C8A"/>
          </a:solidFill>
          <a:ln>
            <a:solidFill>
              <a:srgbClr val="376C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i="0" u="none" strike="noStrike" baseline="0" dirty="0" err="1">
                <a:latin typeface="Lato-Bold"/>
              </a:rPr>
              <a:t>Základní</a:t>
            </a:r>
            <a:r>
              <a:rPr lang="en-GB" sz="1800" b="1" i="0" u="none" strike="noStrike" baseline="0" dirty="0">
                <a:latin typeface="Lato-Bold"/>
              </a:rPr>
              <a:t> </a:t>
            </a:r>
            <a:r>
              <a:rPr lang="en-GB" sz="1800" b="1" i="0" u="none" strike="noStrike" baseline="0" dirty="0" err="1">
                <a:latin typeface="Lato-Bold"/>
              </a:rPr>
              <a:t>opatření</a:t>
            </a:r>
            <a:r>
              <a:rPr lang="en-GB" sz="1800" b="1" i="0" u="none" strike="noStrike" baseline="0" dirty="0">
                <a:latin typeface="Lato-Bold"/>
              </a:rPr>
              <a:t> biosecurity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10DA43-6439-718A-2A25-4BEF602DBFED}"/>
              </a:ext>
            </a:extLst>
          </p:cNvPr>
          <p:cNvSpPr txBox="1"/>
          <p:nvPr/>
        </p:nvSpPr>
        <p:spPr>
          <a:xfrm>
            <a:off x="3135085" y="297219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600" b="1" i="0" u="none" strike="noStrike" baseline="0" dirty="0">
                <a:solidFill>
                  <a:srgbClr val="000000"/>
                </a:solidFill>
                <a:latin typeface="Lato-Bold"/>
              </a:rPr>
              <a:t>Komunikace mezi veterináři a chovateli dojnic</a:t>
            </a:r>
            <a:endParaRPr lang="en-GB" sz="3600" b="1" dirty="0">
              <a:latin typeface="Lato-Bold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DEED313-4DA6-3591-1CD5-E2590875E252}"/>
              </a:ext>
            </a:extLst>
          </p:cNvPr>
          <p:cNvSpPr/>
          <p:nvPr/>
        </p:nvSpPr>
        <p:spPr>
          <a:xfrm>
            <a:off x="3222171" y="2023014"/>
            <a:ext cx="642257" cy="3953242"/>
          </a:xfrm>
          <a:prstGeom prst="leftBracket">
            <a:avLst/>
          </a:prstGeom>
          <a:ln w="38100">
            <a:solidFill>
              <a:srgbClr val="FF56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Bracket 12">
            <a:extLst>
              <a:ext uri="{FF2B5EF4-FFF2-40B4-BE49-F238E27FC236}">
                <a16:creationId xmlns:a16="http://schemas.microsoft.com/office/drawing/2014/main" id="{40F8B956-923C-1762-10D7-DF7D293BC351}"/>
              </a:ext>
            </a:extLst>
          </p:cNvPr>
          <p:cNvSpPr/>
          <p:nvPr/>
        </p:nvSpPr>
        <p:spPr>
          <a:xfrm flipH="1">
            <a:off x="8501743" y="1970313"/>
            <a:ext cx="642257" cy="3953242"/>
          </a:xfrm>
          <a:prstGeom prst="leftBracket">
            <a:avLst/>
          </a:prstGeom>
          <a:ln w="38100">
            <a:solidFill>
              <a:srgbClr val="FF56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62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78BAB6A1C84F545963E0C901C12A503" ma:contentTypeVersion="13" ma:contentTypeDescription="Crear nuevo documento." ma:contentTypeScope="" ma:versionID="72f1889dfbcdd83fbc240b864d4538ff">
  <xsd:schema xmlns:xsd="http://www.w3.org/2001/XMLSchema" xmlns:xs="http://www.w3.org/2001/XMLSchema" xmlns:p="http://schemas.microsoft.com/office/2006/metadata/properties" xmlns:ns2="647396e3-6a7c-49e4-86bb-38ecec5b669c" xmlns:ns3="cf327815-79d0-4fc2-8b8d-cf7e72fbbfb7" targetNamespace="http://schemas.microsoft.com/office/2006/metadata/properties" ma:root="true" ma:fieldsID="3e5149360898c58efd1605597a8c192d" ns2:_="" ns3:_="">
    <xsd:import namespace="647396e3-6a7c-49e4-86bb-38ecec5b669c"/>
    <xsd:import namespace="cf327815-79d0-4fc2-8b8d-cf7e72fbbf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396e3-6a7c-49e4-86bb-38ecec5b6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951800dd-f53a-43a5-a698-f470e5960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27815-79d0-4fc2-8b8d-cf7e72fbbf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90cdd13-5fd3-47fb-8bca-23f56ed786a9}" ma:internalName="TaxCatchAll" ma:showField="CatchAllData" ma:web="cf327815-79d0-4fc2-8b8d-cf7e72fbbf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7396e3-6a7c-49e4-86bb-38ecec5b669c">
      <Terms xmlns="http://schemas.microsoft.com/office/infopath/2007/PartnerControls"/>
    </lcf76f155ced4ddcb4097134ff3c332f>
    <TaxCatchAll xmlns="cf327815-79d0-4fc2-8b8d-cf7e72fbbf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5F33B9-F1A7-44E3-A634-2A7F349BFB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7396e3-6a7c-49e4-86bb-38ecec5b669c"/>
    <ds:schemaRef ds:uri="cf327815-79d0-4fc2-8b8d-cf7e72fbbf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C09198-2C03-4836-BA0A-28AF086BB7E0}">
  <ds:schemaRefs>
    <ds:schemaRef ds:uri="http://schemas.microsoft.com/office/2006/metadata/properties"/>
    <ds:schemaRef ds:uri="http://schemas.microsoft.com/office/infopath/2007/PartnerControls"/>
    <ds:schemaRef ds:uri="647396e3-6a7c-49e4-86bb-38ecec5b669c"/>
    <ds:schemaRef ds:uri="cf327815-79d0-4fc2-8b8d-cf7e72fbbfb7"/>
  </ds:schemaRefs>
</ds:datastoreItem>
</file>

<file path=customXml/itemProps3.xml><?xml version="1.0" encoding="utf-8"?>
<ds:datastoreItem xmlns:ds="http://schemas.openxmlformats.org/officeDocument/2006/customXml" ds:itemID="{DCA7EA40-1E68-4FA3-AFA4-2935FAE2698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7d496d2-000f-45f3-9009-092c46fa1887}" enabled="0" method="" siteId="{b7d496d2-000f-45f3-9009-092c46fa188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808</Words>
  <Application>Microsoft Office PowerPoint</Application>
  <PresentationFormat>Widescreen</PresentationFormat>
  <Paragraphs>91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Lato-Bold</vt:lpstr>
      <vt:lpstr>Lato-Regular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Moya Duran (staff)</dc:creator>
  <cp:lastModifiedBy>Andrea Castro Troya</cp:lastModifiedBy>
  <cp:revision>2</cp:revision>
  <dcterms:created xsi:type="dcterms:W3CDTF">2024-11-11T16:17:50Z</dcterms:created>
  <dcterms:modified xsi:type="dcterms:W3CDTF">2024-11-18T08:17:28Z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0x010100C78BAB6A1C84F545963E0C901C12A503</vt:lpwstr>
  </property>
  <property fmtid="{D5CDD505-2E9C-101B-9397-08002B2CF9AE}" pid="3" name="MediaServiceImageTags">
    <vt:lpwstr/>
  </property>
</Properties>
</file>