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 id="2147483689" r:id="rId2"/>
  </p:sldMasterIdLst>
  <p:notesMasterIdLst>
    <p:notesMasterId r:id="rId41"/>
  </p:notesMasterIdLst>
  <p:handoutMasterIdLst>
    <p:handoutMasterId r:id="rId42"/>
  </p:handoutMasterIdLst>
  <p:sldIdLst>
    <p:sldId id="261" r:id="rId3"/>
    <p:sldId id="272" r:id="rId4"/>
    <p:sldId id="376" r:id="rId5"/>
    <p:sldId id="377" r:id="rId6"/>
    <p:sldId id="384" r:id="rId7"/>
    <p:sldId id="385" r:id="rId8"/>
    <p:sldId id="383" r:id="rId9"/>
    <p:sldId id="386" r:id="rId10"/>
    <p:sldId id="356" r:id="rId11"/>
    <p:sldId id="346" r:id="rId12"/>
    <p:sldId id="344" r:id="rId13"/>
    <p:sldId id="349" r:id="rId14"/>
    <p:sldId id="352" r:id="rId15"/>
    <p:sldId id="381" r:id="rId16"/>
    <p:sldId id="387" r:id="rId17"/>
    <p:sldId id="388" r:id="rId18"/>
    <p:sldId id="366" r:id="rId19"/>
    <p:sldId id="390" r:id="rId20"/>
    <p:sldId id="379" r:id="rId21"/>
    <p:sldId id="391" r:id="rId22"/>
    <p:sldId id="392" r:id="rId23"/>
    <p:sldId id="369" r:id="rId24"/>
    <p:sldId id="393" r:id="rId25"/>
    <p:sldId id="365" r:id="rId26"/>
    <p:sldId id="360" r:id="rId27"/>
    <p:sldId id="361" r:id="rId28"/>
    <p:sldId id="362" r:id="rId29"/>
    <p:sldId id="364" r:id="rId30"/>
    <p:sldId id="363" r:id="rId31"/>
    <p:sldId id="367" r:id="rId32"/>
    <p:sldId id="368" r:id="rId33"/>
    <p:sldId id="402" r:id="rId34"/>
    <p:sldId id="350" r:id="rId35"/>
    <p:sldId id="378" r:id="rId36"/>
    <p:sldId id="382" r:id="rId37"/>
    <p:sldId id="290" r:id="rId38"/>
    <p:sldId id="348" r:id="rId39"/>
    <p:sldId id="283" r:id="rId40"/>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DFE"/>
    <a:srgbClr val="003399"/>
    <a:srgbClr val="2C7470"/>
    <a:srgbClr val="ECEBEB"/>
    <a:srgbClr val="6BB18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1D028-FE8D-416A-A1E8-6B725E837563}" v="2" dt="2024-03-04T10:34:35.1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69221" autoAdjust="0"/>
  </p:normalViewPr>
  <p:slideViewPr>
    <p:cSldViewPr>
      <p:cViewPr varScale="1">
        <p:scale>
          <a:sx n="63" d="100"/>
          <a:sy n="63" d="100"/>
        </p:scale>
        <p:origin x="84" y="306"/>
      </p:cViewPr>
      <p:guideLst>
        <p:guide orient="horz" pos="2884"/>
        <p:guide pos="2160"/>
      </p:guideLst>
    </p:cSldViewPr>
  </p:slideViewPr>
  <p:notesTextViewPr>
    <p:cViewPr>
      <p:scale>
        <a:sx n="100" d="100"/>
        <a:sy n="100" d="100"/>
      </p:scale>
      <p:origin x="0" y="0"/>
    </p:cViewPr>
  </p:notesTextViewPr>
  <p:notesViewPr>
    <p:cSldViewPr>
      <p:cViewPr varScale="1">
        <p:scale>
          <a:sx n="143" d="100"/>
          <a:sy n="143" d="100"/>
        </p:scale>
        <p:origin x="144" y="8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ard ‎" userId="09a58b91f9e979a1" providerId="LiveId" clId="{4241D028-FE8D-416A-A1E8-6B725E837563}"/>
    <pc:docChg chg="undo custSel modSld modMainMaster">
      <pc:chgData name="Shepard ‎" userId="09a58b91f9e979a1" providerId="LiveId" clId="{4241D028-FE8D-416A-A1E8-6B725E837563}" dt="2024-03-04T10:35:48.519" v="90" actId="20577"/>
      <pc:docMkLst>
        <pc:docMk/>
      </pc:docMkLst>
      <pc:sldChg chg="modSp mod">
        <pc:chgData name="Shepard ‎" userId="09a58b91f9e979a1" providerId="LiveId" clId="{4241D028-FE8D-416A-A1E8-6B725E837563}" dt="2024-03-04T10:34:35.153" v="75" actId="27636"/>
        <pc:sldMkLst>
          <pc:docMk/>
          <pc:sldMk cId="23003404" sldId="272"/>
        </pc:sldMkLst>
        <pc:spChg chg="mod">
          <ac:chgData name="Shepard ‎" userId="09a58b91f9e979a1" providerId="LiveId" clId="{4241D028-FE8D-416A-A1E8-6B725E837563}" dt="2024-03-04T10:34:35.153" v="75" actId="27636"/>
          <ac:spMkLst>
            <pc:docMk/>
            <pc:sldMk cId="23003404" sldId="272"/>
            <ac:spMk id="2" creationId="{411CE633-EB29-E927-F456-A78DDF0F09C5}"/>
          </ac:spMkLst>
        </pc:spChg>
      </pc:sldChg>
      <pc:sldChg chg="modSp mod">
        <pc:chgData name="Shepard ‎" userId="09a58b91f9e979a1" providerId="LiveId" clId="{4241D028-FE8D-416A-A1E8-6B725E837563}" dt="2024-03-04T10:35:38.726" v="88" actId="14100"/>
        <pc:sldMkLst>
          <pc:docMk/>
          <pc:sldMk cId="3401562909" sldId="290"/>
        </pc:sldMkLst>
        <pc:spChg chg="mod">
          <ac:chgData name="Shepard ‎" userId="09a58b91f9e979a1" providerId="LiveId" clId="{4241D028-FE8D-416A-A1E8-6B725E837563}" dt="2024-03-04T10:35:38.726" v="88" actId="14100"/>
          <ac:spMkLst>
            <pc:docMk/>
            <pc:sldMk cId="3401562909" sldId="290"/>
            <ac:spMk id="3" creationId="{ED1F74B5-B124-C506-9480-E0EA7931277C}"/>
          </ac:spMkLst>
        </pc:spChg>
        <pc:spChg chg="mod">
          <ac:chgData name="Shepard ‎" userId="09a58b91f9e979a1" providerId="LiveId" clId="{4241D028-FE8D-416A-A1E8-6B725E837563}" dt="2024-03-04T10:35:33.965" v="87" actId="404"/>
          <ac:spMkLst>
            <pc:docMk/>
            <pc:sldMk cId="3401562909" sldId="290"/>
            <ac:spMk id="13" creationId="{3AD01CBC-1DB5-46E7-AD6D-A6E43820FAE0}"/>
          </ac:spMkLst>
        </pc:spChg>
      </pc:sldChg>
      <pc:sldChg chg="modSp mod">
        <pc:chgData name="Shepard ‎" userId="09a58b91f9e979a1" providerId="LiveId" clId="{4241D028-FE8D-416A-A1E8-6B725E837563}" dt="2024-03-04T10:32:46.649" v="45" actId="404"/>
        <pc:sldMkLst>
          <pc:docMk/>
          <pc:sldMk cId="119073212" sldId="346"/>
        </pc:sldMkLst>
        <pc:spChg chg="mod">
          <ac:chgData name="Shepard ‎" userId="09a58b91f9e979a1" providerId="LiveId" clId="{4241D028-FE8D-416A-A1E8-6B725E837563}" dt="2024-03-04T10:32:43.911" v="44" actId="14100"/>
          <ac:spMkLst>
            <pc:docMk/>
            <pc:sldMk cId="119073212" sldId="346"/>
            <ac:spMk id="2" creationId="{1A64C2E3-D2D2-4ED8-9673-9545DC916ECB}"/>
          </ac:spMkLst>
        </pc:spChg>
        <pc:spChg chg="mod">
          <ac:chgData name="Shepard ‎" userId="09a58b91f9e979a1" providerId="LiveId" clId="{4241D028-FE8D-416A-A1E8-6B725E837563}" dt="2024-03-04T10:32:46.649" v="45" actId="404"/>
          <ac:spMkLst>
            <pc:docMk/>
            <pc:sldMk cId="119073212" sldId="346"/>
            <ac:spMk id="7" creationId="{184FCC45-1893-41F1-9A04-085CD0D4288A}"/>
          </ac:spMkLst>
        </pc:spChg>
      </pc:sldChg>
      <pc:sldChg chg="modSp mod">
        <pc:chgData name="Shepard ‎" userId="09a58b91f9e979a1" providerId="LiveId" clId="{4241D028-FE8D-416A-A1E8-6B725E837563}" dt="2024-03-04T10:35:48.519" v="90" actId="20577"/>
        <pc:sldMkLst>
          <pc:docMk/>
          <pc:sldMk cId="1138092945" sldId="348"/>
        </pc:sldMkLst>
        <pc:spChg chg="mod">
          <ac:chgData name="Shepard ‎" userId="09a58b91f9e979a1" providerId="LiveId" clId="{4241D028-FE8D-416A-A1E8-6B725E837563}" dt="2024-03-04T10:35:48.519" v="90" actId="20577"/>
          <ac:spMkLst>
            <pc:docMk/>
            <pc:sldMk cId="1138092945" sldId="348"/>
            <ac:spMk id="2" creationId="{9C57F16D-A829-4D23-FFAC-3DB93D47BD6F}"/>
          </ac:spMkLst>
        </pc:spChg>
        <pc:spChg chg="mod">
          <ac:chgData name="Shepard ‎" userId="09a58b91f9e979a1" providerId="LiveId" clId="{4241D028-FE8D-416A-A1E8-6B725E837563}" dt="2024-03-04T10:35:46.750" v="89" actId="20577"/>
          <ac:spMkLst>
            <pc:docMk/>
            <pc:sldMk cId="1138092945" sldId="348"/>
            <ac:spMk id="7" creationId="{3DB6F87D-53BC-239A-4911-724A2FD5A0C6}"/>
          </ac:spMkLst>
        </pc:spChg>
      </pc:sldChg>
      <pc:sldChg chg="modSp mod">
        <pc:chgData name="Shepard ‎" userId="09a58b91f9e979a1" providerId="LiveId" clId="{4241D028-FE8D-416A-A1E8-6B725E837563}" dt="2024-03-04T10:33:03.417" v="48" actId="1076"/>
        <pc:sldMkLst>
          <pc:docMk/>
          <pc:sldMk cId="962977300" sldId="349"/>
        </pc:sldMkLst>
        <pc:spChg chg="mod">
          <ac:chgData name="Shepard ‎" userId="09a58b91f9e979a1" providerId="LiveId" clId="{4241D028-FE8D-416A-A1E8-6B725E837563}" dt="2024-03-04T10:33:03.417" v="48" actId="1076"/>
          <ac:spMkLst>
            <pc:docMk/>
            <pc:sldMk cId="962977300" sldId="349"/>
            <ac:spMk id="47" creationId="{F3D64FB8-FBBD-A50E-D3AF-0DAD8B94E4ED}"/>
          </ac:spMkLst>
        </pc:spChg>
        <pc:spChg chg="mod">
          <ac:chgData name="Shepard ‎" userId="09a58b91f9e979a1" providerId="LiveId" clId="{4241D028-FE8D-416A-A1E8-6B725E837563}" dt="2024-03-04T10:33:00.016" v="47" actId="14100"/>
          <ac:spMkLst>
            <pc:docMk/>
            <pc:sldMk cId="962977300" sldId="349"/>
            <ac:spMk id="50" creationId="{C257E40F-CA2E-7ACD-5113-6CB7CC4FE671}"/>
          </ac:spMkLst>
        </pc:spChg>
      </pc:sldChg>
      <pc:sldChg chg="modSp mod">
        <pc:chgData name="Shepard ‎" userId="09a58b91f9e979a1" providerId="LiveId" clId="{4241D028-FE8D-416A-A1E8-6B725E837563}" dt="2024-03-04T10:33:24.440" v="56" actId="14100"/>
        <pc:sldMkLst>
          <pc:docMk/>
          <pc:sldMk cId="3383313801" sldId="352"/>
        </pc:sldMkLst>
        <pc:spChg chg="mod">
          <ac:chgData name="Shepard ‎" userId="09a58b91f9e979a1" providerId="LiveId" clId="{4241D028-FE8D-416A-A1E8-6B725E837563}" dt="2024-03-04T10:33:11.772" v="53" actId="1076"/>
          <ac:spMkLst>
            <pc:docMk/>
            <pc:sldMk cId="3383313801" sldId="352"/>
            <ac:spMk id="8" creationId="{EA0764EE-A3D0-CC36-0DD9-0DDC95FEB43B}"/>
          </ac:spMkLst>
        </pc:spChg>
        <pc:spChg chg="mod">
          <ac:chgData name="Shepard ‎" userId="09a58b91f9e979a1" providerId="LiveId" clId="{4241D028-FE8D-416A-A1E8-6B725E837563}" dt="2024-03-04T10:33:24.440" v="56" actId="14100"/>
          <ac:spMkLst>
            <pc:docMk/>
            <pc:sldMk cId="3383313801" sldId="352"/>
            <ac:spMk id="13" creationId="{92D81B10-C700-C3FD-DDB8-92374AD9B85F}"/>
          </ac:spMkLst>
        </pc:spChg>
        <pc:spChg chg="mod">
          <ac:chgData name="Shepard ‎" userId="09a58b91f9e979a1" providerId="LiveId" clId="{4241D028-FE8D-416A-A1E8-6B725E837563}" dt="2024-03-04T10:33:13.536" v="54" actId="404"/>
          <ac:spMkLst>
            <pc:docMk/>
            <pc:sldMk cId="3383313801" sldId="352"/>
            <ac:spMk id="14" creationId="{4FD34815-28C8-A243-6AE2-25CEE3A9C8F6}"/>
          </ac:spMkLst>
        </pc:spChg>
        <pc:spChg chg="mod">
          <ac:chgData name="Shepard ‎" userId="09a58b91f9e979a1" providerId="LiveId" clId="{4241D028-FE8D-416A-A1E8-6B725E837563}" dt="2024-03-04T10:33:15.876" v="55" actId="404"/>
          <ac:spMkLst>
            <pc:docMk/>
            <pc:sldMk cId="3383313801" sldId="352"/>
            <ac:spMk id="15" creationId="{E4F33911-7697-E137-878A-F3172C2E0026}"/>
          </ac:spMkLst>
        </pc:spChg>
      </pc:sldChg>
      <pc:sldChg chg="modSp mod">
        <pc:chgData name="Shepard ‎" userId="09a58b91f9e979a1" providerId="LiveId" clId="{4241D028-FE8D-416A-A1E8-6B725E837563}" dt="2024-03-04T10:34:09.201" v="66" actId="1036"/>
        <pc:sldMkLst>
          <pc:docMk/>
          <pc:sldMk cId="3612963602" sldId="366"/>
        </pc:sldMkLst>
        <pc:spChg chg="mod">
          <ac:chgData name="Shepard ‎" userId="09a58b91f9e979a1" providerId="LiveId" clId="{4241D028-FE8D-416A-A1E8-6B725E837563}" dt="2024-03-04T10:33:45.143" v="57" actId="14100"/>
          <ac:spMkLst>
            <pc:docMk/>
            <pc:sldMk cId="3612963602" sldId="366"/>
            <ac:spMk id="6" creationId="{141197D1-70D8-36E8-EC46-167A308BF42B}"/>
          </ac:spMkLst>
        </pc:spChg>
        <pc:spChg chg="mod">
          <ac:chgData name="Shepard ‎" userId="09a58b91f9e979a1" providerId="LiveId" clId="{4241D028-FE8D-416A-A1E8-6B725E837563}" dt="2024-03-04T10:33:58.177" v="60" actId="1076"/>
          <ac:spMkLst>
            <pc:docMk/>
            <pc:sldMk cId="3612963602" sldId="366"/>
            <ac:spMk id="21" creationId="{F2DA3762-0F0B-56A2-C545-B371B4004836}"/>
          </ac:spMkLst>
        </pc:spChg>
        <pc:spChg chg="mod">
          <ac:chgData name="Shepard ‎" userId="09a58b91f9e979a1" providerId="LiveId" clId="{4241D028-FE8D-416A-A1E8-6B725E837563}" dt="2024-03-04T10:34:09.201" v="66" actId="1036"/>
          <ac:spMkLst>
            <pc:docMk/>
            <pc:sldMk cId="3612963602" sldId="366"/>
            <ac:spMk id="22" creationId="{2558444D-0F00-3386-F58A-3C54783170EB}"/>
          </ac:spMkLst>
        </pc:spChg>
        <pc:spChg chg="mod">
          <ac:chgData name="Shepard ‎" userId="09a58b91f9e979a1" providerId="LiveId" clId="{4241D028-FE8D-416A-A1E8-6B725E837563}" dt="2024-03-04T10:34:09.201" v="66" actId="1036"/>
          <ac:spMkLst>
            <pc:docMk/>
            <pc:sldMk cId="3612963602" sldId="366"/>
            <ac:spMk id="23" creationId="{1B085FCA-128B-DA7D-B4E6-B7975A82A512}"/>
          </ac:spMkLst>
        </pc:spChg>
        <pc:spChg chg="mod">
          <ac:chgData name="Shepard ‎" userId="09a58b91f9e979a1" providerId="LiveId" clId="{4241D028-FE8D-416A-A1E8-6B725E837563}" dt="2024-03-04T10:34:09.201" v="66" actId="1036"/>
          <ac:spMkLst>
            <pc:docMk/>
            <pc:sldMk cId="3612963602" sldId="366"/>
            <ac:spMk id="24" creationId="{7E8167A7-6644-0A90-1BD1-8FB12AB35712}"/>
          </ac:spMkLst>
        </pc:spChg>
        <pc:spChg chg="mod">
          <ac:chgData name="Shepard ‎" userId="09a58b91f9e979a1" providerId="LiveId" clId="{4241D028-FE8D-416A-A1E8-6B725E837563}" dt="2024-03-04T10:34:09.201" v="66" actId="1036"/>
          <ac:spMkLst>
            <pc:docMk/>
            <pc:sldMk cId="3612963602" sldId="366"/>
            <ac:spMk id="25" creationId="{4A4F6693-526F-AD83-F4D3-A3C501C82336}"/>
          </ac:spMkLst>
        </pc:spChg>
      </pc:sldChg>
      <pc:sldChg chg="addSp modSp mod">
        <pc:chgData name="Shepard ‎" userId="09a58b91f9e979a1" providerId="LiveId" clId="{4241D028-FE8D-416A-A1E8-6B725E837563}" dt="2024-03-04T10:34:49.074" v="82" actId="14100"/>
        <pc:sldMkLst>
          <pc:docMk/>
          <pc:sldMk cId="401274904" sldId="369"/>
        </pc:sldMkLst>
        <pc:spChg chg="mod">
          <ac:chgData name="Shepard ‎" userId="09a58b91f9e979a1" providerId="LiveId" clId="{4241D028-FE8D-416A-A1E8-6B725E837563}" dt="2024-03-04T10:34:49.074" v="82" actId="14100"/>
          <ac:spMkLst>
            <pc:docMk/>
            <pc:sldMk cId="401274904" sldId="369"/>
            <ac:spMk id="19" creationId="{BD39E687-C037-3A21-5371-8D79B3D923B9}"/>
          </ac:spMkLst>
        </pc:spChg>
        <pc:spChg chg="add mod">
          <ac:chgData name="Shepard ‎" userId="09a58b91f9e979a1" providerId="LiveId" clId="{4241D028-FE8D-416A-A1E8-6B725E837563}" dt="2024-03-04T10:34:35.139" v="74" actId="571"/>
          <ac:spMkLst>
            <pc:docMk/>
            <pc:sldMk cId="401274904" sldId="369"/>
            <ac:spMk id="22" creationId="{4127A739-5864-9929-B044-2CCFC4186BA4}"/>
          </ac:spMkLst>
        </pc:spChg>
        <pc:spChg chg="mod">
          <ac:chgData name="Shepard ‎" userId="09a58b91f9e979a1" providerId="LiveId" clId="{4241D028-FE8D-416A-A1E8-6B725E837563}" dt="2024-03-04T10:34:37.945" v="78" actId="1076"/>
          <ac:spMkLst>
            <pc:docMk/>
            <pc:sldMk cId="401274904" sldId="369"/>
            <ac:spMk id="35" creationId="{FB415BA7-2EB9-452B-AD13-C1C550523469}"/>
          </ac:spMkLst>
        </pc:spChg>
        <pc:spChg chg="mod">
          <ac:chgData name="Shepard ‎" userId="09a58b91f9e979a1" providerId="LiveId" clId="{4241D028-FE8D-416A-A1E8-6B725E837563}" dt="2024-03-04T10:34:32.738" v="69" actId="1076"/>
          <ac:spMkLst>
            <pc:docMk/>
            <pc:sldMk cId="401274904" sldId="369"/>
            <ac:spMk id="39" creationId="{40A1D76F-89B9-4BE8-9F2B-3FBA9FDB4C2C}"/>
          </ac:spMkLst>
        </pc:spChg>
      </pc:sldChg>
      <pc:sldChg chg="modSp mod">
        <pc:chgData name="Shepard ‎" userId="09a58b91f9e979a1" providerId="LiveId" clId="{4241D028-FE8D-416A-A1E8-6B725E837563}" dt="2024-03-04T10:34:35.156" v="76" actId="27636"/>
        <pc:sldMkLst>
          <pc:docMk/>
          <pc:sldMk cId="3268160170" sldId="376"/>
        </pc:sldMkLst>
        <pc:spChg chg="mod">
          <ac:chgData name="Shepard ‎" userId="09a58b91f9e979a1" providerId="LiveId" clId="{4241D028-FE8D-416A-A1E8-6B725E837563}" dt="2024-03-04T10:34:35.156" v="76" actId="27636"/>
          <ac:spMkLst>
            <pc:docMk/>
            <pc:sldMk cId="3268160170" sldId="376"/>
            <ac:spMk id="3" creationId="{B5FE635C-E70F-8B1F-2FAD-7C287FAAC353}"/>
          </ac:spMkLst>
        </pc:spChg>
      </pc:sldChg>
      <pc:sldChg chg="modSp mod">
        <pc:chgData name="Shepard ‎" userId="09a58b91f9e979a1" providerId="LiveId" clId="{4241D028-FE8D-416A-A1E8-6B725E837563}" dt="2024-03-04T10:34:21.886" v="68" actId="14100"/>
        <pc:sldMkLst>
          <pc:docMk/>
          <pc:sldMk cId="3704454000" sldId="379"/>
        </pc:sldMkLst>
        <pc:spChg chg="mod">
          <ac:chgData name="Shepard ‎" userId="09a58b91f9e979a1" providerId="LiveId" clId="{4241D028-FE8D-416A-A1E8-6B725E837563}" dt="2024-03-04T10:34:21.886" v="68" actId="14100"/>
          <ac:spMkLst>
            <pc:docMk/>
            <pc:sldMk cId="3704454000" sldId="379"/>
            <ac:spMk id="80" creationId="{CC8A3078-6DEB-EBFC-322A-8E267AF4F14B}"/>
          </ac:spMkLst>
        </pc:spChg>
      </pc:sldChg>
      <pc:sldChg chg="modSp mod">
        <pc:chgData name="Shepard ‎" userId="09a58b91f9e979a1" providerId="LiveId" clId="{4241D028-FE8D-416A-A1E8-6B725E837563}" dt="2024-03-04T10:32:36.140" v="43" actId="1076"/>
        <pc:sldMkLst>
          <pc:docMk/>
          <pc:sldMk cId="801649810" sldId="383"/>
        </pc:sldMkLst>
        <pc:spChg chg="mod">
          <ac:chgData name="Shepard ‎" userId="09a58b91f9e979a1" providerId="LiveId" clId="{4241D028-FE8D-416A-A1E8-6B725E837563}" dt="2024-03-04T10:32:33.244" v="42" actId="14100"/>
          <ac:spMkLst>
            <pc:docMk/>
            <pc:sldMk cId="801649810" sldId="383"/>
            <ac:spMk id="9" creationId="{B619432D-E874-4635-A3D7-973810B93EAF}"/>
          </ac:spMkLst>
        </pc:spChg>
        <pc:spChg chg="mod">
          <ac:chgData name="Shepard ‎" userId="09a58b91f9e979a1" providerId="LiveId" clId="{4241D028-FE8D-416A-A1E8-6B725E837563}" dt="2024-03-04T10:32:29.203" v="41" actId="14100"/>
          <ac:spMkLst>
            <pc:docMk/>
            <pc:sldMk cId="801649810" sldId="383"/>
            <ac:spMk id="50" creationId="{21F9444C-0C4E-4F00-9966-8BF86156BA08}"/>
          </ac:spMkLst>
        </pc:spChg>
        <pc:spChg chg="mod">
          <ac:chgData name="Shepard ‎" userId="09a58b91f9e979a1" providerId="LiveId" clId="{4241D028-FE8D-416A-A1E8-6B725E837563}" dt="2024-03-04T10:31:59.508" v="32" actId="14100"/>
          <ac:spMkLst>
            <pc:docMk/>
            <pc:sldMk cId="801649810" sldId="383"/>
            <ac:spMk id="52" creationId="{129E1CDD-4CD4-437F-BBD4-945B899BD873}"/>
          </ac:spMkLst>
        </pc:spChg>
        <pc:spChg chg="mod">
          <ac:chgData name="Shepard ‎" userId="09a58b91f9e979a1" providerId="LiveId" clId="{4241D028-FE8D-416A-A1E8-6B725E837563}" dt="2024-03-04T10:32:09.574" v="36" actId="1076"/>
          <ac:spMkLst>
            <pc:docMk/>
            <pc:sldMk cId="801649810" sldId="383"/>
            <ac:spMk id="87" creationId="{FC2987F0-5297-40BE-B6F0-C7B9F14B80EB}"/>
          </ac:spMkLst>
        </pc:spChg>
        <pc:spChg chg="mod">
          <ac:chgData name="Shepard ‎" userId="09a58b91f9e979a1" providerId="LiveId" clId="{4241D028-FE8D-416A-A1E8-6B725E837563}" dt="2024-03-04T10:32:03.154" v="34" actId="14100"/>
          <ac:spMkLst>
            <pc:docMk/>
            <pc:sldMk cId="801649810" sldId="383"/>
            <ac:spMk id="91" creationId="{B1F55690-4F13-4445-AAF3-2D0F156C68D1}"/>
          </ac:spMkLst>
        </pc:spChg>
        <pc:spChg chg="mod">
          <ac:chgData name="Shepard ‎" userId="09a58b91f9e979a1" providerId="LiveId" clId="{4241D028-FE8D-416A-A1E8-6B725E837563}" dt="2024-03-04T10:32:20.607" v="40" actId="14100"/>
          <ac:spMkLst>
            <pc:docMk/>
            <pc:sldMk cId="801649810" sldId="383"/>
            <ac:spMk id="94" creationId="{68FE0DBA-2343-48AC-B20F-D2E74F1EBC6A}"/>
          </ac:spMkLst>
        </pc:spChg>
        <pc:spChg chg="mod">
          <ac:chgData name="Shepard ‎" userId="09a58b91f9e979a1" providerId="LiveId" clId="{4241D028-FE8D-416A-A1E8-6B725E837563}" dt="2024-03-04T10:32:12.296" v="37" actId="14100"/>
          <ac:spMkLst>
            <pc:docMk/>
            <pc:sldMk cId="801649810" sldId="383"/>
            <ac:spMk id="111" creationId="{B6F0E424-C01A-4D44-9054-C841A2500CDE}"/>
          </ac:spMkLst>
        </pc:spChg>
        <pc:spChg chg="mod">
          <ac:chgData name="Shepard ‎" userId="09a58b91f9e979a1" providerId="LiveId" clId="{4241D028-FE8D-416A-A1E8-6B725E837563}" dt="2024-03-04T10:32:17.561" v="39" actId="1076"/>
          <ac:spMkLst>
            <pc:docMk/>
            <pc:sldMk cId="801649810" sldId="383"/>
            <ac:spMk id="113" creationId="{0CF27FA9-F90F-4395-A6FF-E37B15FAFD4B}"/>
          </ac:spMkLst>
        </pc:spChg>
        <pc:spChg chg="mod">
          <ac:chgData name="Shepard ‎" userId="09a58b91f9e979a1" providerId="LiveId" clId="{4241D028-FE8D-416A-A1E8-6B725E837563}" dt="2024-03-04T10:32:36.140" v="43" actId="1076"/>
          <ac:spMkLst>
            <pc:docMk/>
            <pc:sldMk cId="801649810" sldId="383"/>
            <ac:spMk id="116" creationId="{3B7879E2-5D11-46F1-9030-95B96875E8BC}"/>
          </ac:spMkLst>
        </pc:spChg>
        <pc:spChg chg="mod">
          <ac:chgData name="Shepard ‎" userId="09a58b91f9e979a1" providerId="LiveId" clId="{4241D028-FE8D-416A-A1E8-6B725E837563}" dt="2024-03-04T10:32:16.016" v="38" actId="1076"/>
          <ac:spMkLst>
            <pc:docMk/>
            <pc:sldMk cId="801649810" sldId="383"/>
            <ac:spMk id="130" creationId="{0EB57AD5-2F58-4B65-8C87-CDC6AA666AE3}"/>
          </ac:spMkLst>
        </pc:spChg>
      </pc:sldChg>
      <pc:sldChg chg="modSp mod">
        <pc:chgData name="Shepard ‎" userId="09a58b91f9e979a1" providerId="LiveId" clId="{4241D028-FE8D-416A-A1E8-6B725E837563}" dt="2024-03-04T10:31:46.477" v="28" actId="20577"/>
        <pc:sldMkLst>
          <pc:docMk/>
          <pc:sldMk cId="3824595459" sldId="384"/>
        </pc:sldMkLst>
        <pc:spChg chg="mod">
          <ac:chgData name="Shepard ‎" userId="09a58b91f9e979a1" providerId="LiveId" clId="{4241D028-FE8D-416A-A1E8-6B725E837563}" dt="2024-03-04T10:30:14.934" v="2" actId="14100"/>
          <ac:spMkLst>
            <pc:docMk/>
            <pc:sldMk cId="3824595459" sldId="384"/>
            <ac:spMk id="14" creationId="{E0B55DAD-5F3E-34E0-02F5-1FB1BF66BE81}"/>
          </ac:spMkLst>
        </pc:spChg>
        <pc:spChg chg="mod">
          <ac:chgData name="Shepard ‎" userId="09a58b91f9e979a1" providerId="LiveId" clId="{4241D028-FE8D-416A-A1E8-6B725E837563}" dt="2024-03-04T10:31:46.477" v="28" actId="20577"/>
          <ac:spMkLst>
            <pc:docMk/>
            <pc:sldMk cId="3824595459" sldId="384"/>
            <ac:spMk id="26" creationId="{8D7575A1-E276-5A69-D16A-648235D457AF}"/>
          </ac:spMkLst>
        </pc:spChg>
        <pc:spChg chg="mod">
          <ac:chgData name="Shepard ‎" userId="09a58b91f9e979a1" providerId="LiveId" clId="{4241D028-FE8D-416A-A1E8-6B725E837563}" dt="2024-03-04T10:31:29.799" v="24" actId="14100"/>
          <ac:spMkLst>
            <pc:docMk/>
            <pc:sldMk cId="3824595459" sldId="384"/>
            <ac:spMk id="30" creationId="{E8A0A4C5-7CC4-4628-E739-110B36F575D6}"/>
          </ac:spMkLst>
        </pc:spChg>
        <pc:spChg chg="mod">
          <ac:chgData name="Shepard ‎" userId="09a58b91f9e979a1" providerId="LiveId" clId="{4241D028-FE8D-416A-A1E8-6B725E837563}" dt="2024-03-04T10:30:31.213" v="6" actId="1076"/>
          <ac:spMkLst>
            <pc:docMk/>
            <pc:sldMk cId="3824595459" sldId="384"/>
            <ac:spMk id="32" creationId="{294887C6-CEA4-98BF-0D35-480D6B0EEE94}"/>
          </ac:spMkLst>
        </pc:spChg>
      </pc:sldChg>
      <pc:sldChg chg="modSp mod">
        <pc:chgData name="Shepard ‎" userId="09a58b91f9e979a1" providerId="LiveId" clId="{4241D028-FE8D-416A-A1E8-6B725E837563}" dt="2024-03-04T10:31:54.927" v="31" actId="404"/>
        <pc:sldMkLst>
          <pc:docMk/>
          <pc:sldMk cId="1936877662" sldId="385"/>
        </pc:sldMkLst>
        <pc:spChg chg="mod">
          <ac:chgData name="Shepard ‎" userId="09a58b91f9e979a1" providerId="LiveId" clId="{4241D028-FE8D-416A-A1E8-6B725E837563}" dt="2024-03-04T10:31:54.927" v="31" actId="404"/>
          <ac:spMkLst>
            <pc:docMk/>
            <pc:sldMk cId="1936877662" sldId="385"/>
            <ac:spMk id="2" creationId="{063E4619-3C8A-44F4-B178-A8DFC4BE6BB0}"/>
          </ac:spMkLst>
        </pc:spChg>
        <pc:spChg chg="mod">
          <ac:chgData name="Shepard ‎" userId="09a58b91f9e979a1" providerId="LiveId" clId="{4241D028-FE8D-416A-A1E8-6B725E837563}" dt="2024-03-04T10:31:54.927" v="31" actId="404"/>
          <ac:spMkLst>
            <pc:docMk/>
            <pc:sldMk cId="1936877662" sldId="385"/>
            <ac:spMk id="7" creationId="{36CCC8AE-EAB6-40DE-A44C-68C21EE7D592}"/>
          </ac:spMkLst>
        </pc:spChg>
        <pc:spChg chg="mod">
          <ac:chgData name="Shepard ‎" userId="09a58b91f9e979a1" providerId="LiveId" clId="{4241D028-FE8D-416A-A1E8-6B725E837563}" dt="2024-03-04T10:31:54.927" v="31" actId="404"/>
          <ac:spMkLst>
            <pc:docMk/>
            <pc:sldMk cId="1936877662" sldId="385"/>
            <ac:spMk id="8" creationId="{442DF08B-4A1A-433C-96E5-A20EAB01DB2F}"/>
          </ac:spMkLst>
        </pc:spChg>
        <pc:spChg chg="mod">
          <ac:chgData name="Shepard ‎" userId="09a58b91f9e979a1" providerId="LiveId" clId="{4241D028-FE8D-416A-A1E8-6B725E837563}" dt="2024-03-04T10:31:54.927" v="31" actId="404"/>
          <ac:spMkLst>
            <pc:docMk/>
            <pc:sldMk cId="1936877662" sldId="385"/>
            <ac:spMk id="9" creationId="{56942170-675E-461E-9EBA-F361CB62810E}"/>
          </ac:spMkLst>
        </pc:spChg>
      </pc:sldChg>
      <pc:sldChg chg="modSp mod">
        <pc:chgData name="Shepard ‎" userId="09a58b91f9e979a1" providerId="LiveId" clId="{4241D028-FE8D-416A-A1E8-6B725E837563}" dt="2024-03-04T10:34:14.977" v="67" actId="404"/>
        <pc:sldMkLst>
          <pc:docMk/>
          <pc:sldMk cId="889682865" sldId="390"/>
        </pc:sldMkLst>
        <pc:spChg chg="mod">
          <ac:chgData name="Shepard ‎" userId="09a58b91f9e979a1" providerId="LiveId" clId="{4241D028-FE8D-416A-A1E8-6B725E837563}" dt="2024-03-04T10:34:14.977" v="67" actId="404"/>
          <ac:spMkLst>
            <pc:docMk/>
            <pc:sldMk cId="889682865" sldId="390"/>
            <ac:spMk id="5" creationId="{09BA517D-4B38-48B4-9875-E8F1B0FF7BE1}"/>
          </ac:spMkLst>
        </pc:spChg>
      </pc:sldChg>
      <pc:sldChg chg="modSp mod">
        <pc:chgData name="Shepard ‎" userId="09a58b91f9e979a1" providerId="LiveId" clId="{4241D028-FE8D-416A-A1E8-6B725E837563}" dt="2024-03-04T10:35:04.135" v="84" actId="14100"/>
        <pc:sldMkLst>
          <pc:docMk/>
          <pc:sldMk cId="3527565292" sldId="393"/>
        </pc:sldMkLst>
        <pc:spChg chg="mod">
          <ac:chgData name="Shepard ‎" userId="09a58b91f9e979a1" providerId="LiveId" clId="{4241D028-FE8D-416A-A1E8-6B725E837563}" dt="2024-03-04T10:35:04.135" v="84" actId="14100"/>
          <ac:spMkLst>
            <pc:docMk/>
            <pc:sldMk cId="3527565292" sldId="393"/>
            <ac:spMk id="3" creationId="{79E32FAE-DCAC-E9A1-B36B-A7B8B0C4D6D2}"/>
          </ac:spMkLst>
        </pc:spChg>
      </pc:sldChg>
      <pc:sldChg chg="modSp mod">
        <pc:chgData name="Shepard ‎" userId="09a58b91f9e979a1" providerId="LiveId" clId="{4241D028-FE8D-416A-A1E8-6B725E837563}" dt="2024-03-04T10:35:26.367" v="86" actId="14100"/>
        <pc:sldMkLst>
          <pc:docMk/>
          <pc:sldMk cId="4292025271" sldId="402"/>
        </pc:sldMkLst>
        <pc:spChg chg="mod">
          <ac:chgData name="Shepard ‎" userId="09a58b91f9e979a1" providerId="LiveId" clId="{4241D028-FE8D-416A-A1E8-6B725E837563}" dt="2024-03-04T10:35:26.367" v="86" actId="14100"/>
          <ac:spMkLst>
            <pc:docMk/>
            <pc:sldMk cId="4292025271" sldId="402"/>
            <ac:spMk id="3" creationId="{A33F3E35-C225-4C9C-8A96-03DF72B48998}"/>
          </ac:spMkLst>
        </pc:spChg>
        <pc:spChg chg="mod">
          <ac:chgData name="Shepard ‎" userId="09a58b91f9e979a1" providerId="LiveId" clId="{4241D028-FE8D-416A-A1E8-6B725E837563}" dt="2024-03-04T10:35:23.748" v="85" actId="14100"/>
          <ac:spMkLst>
            <pc:docMk/>
            <pc:sldMk cId="4292025271" sldId="402"/>
            <ac:spMk id="4" creationId="{306B32E1-13E2-A49D-0787-4544BD1F6D04}"/>
          </ac:spMkLst>
        </pc:spChg>
      </pc:sldChg>
      <pc:sldMasterChg chg="modSldLayout">
        <pc:chgData name="Shepard ‎" userId="09a58b91f9e979a1" providerId="LiveId" clId="{4241D028-FE8D-416A-A1E8-6B725E837563}" dt="2024-03-04T10:30:01.265" v="1" actId="1076"/>
        <pc:sldMasterMkLst>
          <pc:docMk/>
          <pc:sldMasterMk cId="3465158713" sldId="2147483675"/>
        </pc:sldMasterMkLst>
        <pc:sldLayoutChg chg="modSp mod">
          <pc:chgData name="Shepard ‎" userId="09a58b91f9e979a1" providerId="LiveId" clId="{4241D028-FE8D-416A-A1E8-6B725E837563}" dt="2024-03-04T10:30:01.265" v="1" actId="1076"/>
          <pc:sldLayoutMkLst>
            <pc:docMk/>
            <pc:sldMasterMk cId="3465158713" sldId="2147483675"/>
            <pc:sldLayoutMk cId="1413523471" sldId="2147483676"/>
          </pc:sldLayoutMkLst>
          <pc:picChg chg="mod">
            <ac:chgData name="Shepard ‎" userId="09a58b91f9e979a1" providerId="LiveId" clId="{4241D028-FE8D-416A-A1E8-6B725E837563}" dt="2024-03-04T10:30:01.265" v="1" actId="1076"/>
            <ac:picMkLst>
              <pc:docMk/>
              <pc:sldMasterMk cId="3465158713" sldId="2147483675"/>
              <pc:sldLayoutMk cId="1413523471" sldId="2147483676"/>
              <ac:picMk id="34" creationId="{582D17B3-5A6C-42CA-853B-4103A0708918}"/>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1800" b="0" i="0" u="none" strike="noStrike" baseline="0" dirty="0" err="1">
                <a:effectLst/>
              </a:rPr>
              <a:t>Nakkuste</a:t>
            </a:r>
            <a:r>
              <a:rPr lang="en-GB" sz="1800" b="0" i="0" u="none" strike="noStrike" baseline="0" dirty="0">
                <a:effectLst/>
              </a:rPr>
              <a:t> </a:t>
            </a:r>
            <a:r>
              <a:rPr lang="en-GB" sz="1800" b="0" i="0" u="none" strike="noStrike" baseline="0" dirty="0" err="1">
                <a:effectLst/>
              </a:rPr>
              <a:t>hinnanguline</a:t>
            </a:r>
            <a:r>
              <a:rPr lang="en-GB" sz="1800" b="0" i="0" u="none" strike="noStrike" baseline="0" dirty="0">
                <a:effectLst/>
              </a:rPr>
              <a:t> </a:t>
            </a:r>
            <a:r>
              <a:rPr lang="en-GB" sz="1800" b="0" i="0" u="none" strike="noStrike" baseline="0" dirty="0" err="1">
                <a:effectLst/>
              </a:rPr>
              <a:t>mediaanarv</a:t>
            </a:r>
            <a:r>
              <a:rPr lang="en-GB" sz="1800" b="0" i="0" u="none" strike="noStrike" baseline="0" dirty="0">
                <a:effectLst/>
              </a:rPr>
              <a:t>, </a:t>
            </a:r>
            <a:r>
              <a:rPr lang="en-GB" sz="1800" b="0" i="0" u="none" strike="noStrike" baseline="0" dirty="0" err="1">
                <a:effectLst/>
              </a:rPr>
              <a:t>kõik</a:t>
            </a:r>
            <a:r>
              <a:rPr lang="en-GB" sz="1800" b="0" i="0" u="none" strike="noStrike" baseline="0" dirty="0">
                <a:effectLst/>
              </a:rPr>
              <a:t> </a:t>
            </a:r>
            <a:r>
              <a:rPr lang="en-GB" sz="1800" b="0" i="0" u="none" strike="noStrike" baseline="0" dirty="0" err="1">
                <a:effectLst/>
              </a:rPr>
              <a:t>tüübid</a:t>
            </a:r>
            <a:endParaRPr lang="en-GB" sz="2000" dirty="0"/>
          </a:p>
        </c:rich>
      </c:tx>
      <c:layout>
        <c:manualLayout>
          <c:xMode val="edge"/>
          <c:yMode val="edge"/>
          <c:x val="0.1806884057971014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77A8-44BA-9C6F-845C13C55ED5}"/>
              </c:ext>
            </c:extLst>
          </c:dPt>
          <c:dLbls>
            <c:delete val="1"/>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77A8-44BA-9C6F-845C13C55ED5}"/>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35508-2E02-1D1D-E4BF-BE68BC81D772}"/>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E5F699-913E-D96E-9F43-EA47BB35EFC9}"/>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85BFFA52-B60E-43E3-9E24-1193E8B02C24}" type="datetimeFigureOut">
              <a:rPr lang="en-US" smtClean="0"/>
              <a:t>4/4/2024</a:t>
            </a:fld>
            <a:endParaRPr lang="en-US"/>
          </a:p>
        </p:txBody>
      </p:sp>
      <p:sp>
        <p:nvSpPr>
          <p:cNvPr id="4" name="Footer Placeholder 3">
            <a:extLst>
              <a:ext uri="{FF2B5EF4-FFF2-40B4-BE49-F238E27FC236}">
                <a16:creationId xmlns:a16="http://schemas.microsoft.com/office/drawing/2014/main" id="{90507C00-6894-7C8B-B6A6-9449E1A5B2C4}"/>
              </a:ext>
            </a:extLst>
          </p:cNvPr>
          <p:cNvSpPr>
            <a:spLocks noGrp="1"/>
          </p:cNvSpPr>
          <p:nvPr>
            <p:ph type="ftr" sz="quarter" idx="2"/>
          </p:nvPr>
        </p:nvSpPr>
        <p:spPr>
          <a:xfrm>
            <a:off x="0" y="65262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A610A4-98CA-8EC5-25A2-8E66753BD456}"/>
              </a:ext>
            </a:extLst>
          </p:cNvPr>
          <p:cNvSpPr>
            <a:spLocks noGrp="1"/>
          </p:cNvSpPr>
          <p:nvPr>
            <p:ph type="sldNum" sz="quarter" idx="3"/>
          </p:nvPr>
        </p:nvSpPr>
        <p:spPr>
          <a:xfrm>
            <a:off x="6905625" y="6526213"/>
            <a:ext cx="5283200" cy="344487"/>
          </a:xfrm>
          <a:prstGeom prst="rect">
            <a:avLst/>
          </a:prstGeom>
        </p:spPr>
        <p:txBody>
          <a:bodyPr vert="horz" lIns="91440" tIns="45720" rIns="91440" bIns="45720" rtlCol="0" anchor="b"/>
          <a:lstStyle>
            <a:lvl1pPr algn="r">
              <a:defRPr sz="1200"/>
            </a:lvl1pPr>
          </a:lstStyle>
          <a:p>
            <a:fld id="{B33FCEA5-082D-4D5A-A275-2CB0E1D44F0A}" type="slidenum">
              <a:rPr lang="en-US" smtClean="0"/>
              <a:t>‹#›</a:t>
            </a:fld>
            <a:endParaRPr lang="en-US"/>
          </a:p>
        </p:txBody>
      </p:sp>
    </p:spTree>
    <p:extLst>
      <p:ext uri="{BB962C8B-B14F-4D97-AF65-F5344CB8AC3E}">
        <p14:creationId xmlns:p14="http://schemas.microsoft.com/office/powerpoint/2010/main" val="1881531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CDD6750-F9E3-4DA1-BD9B-5E78D7093E59}" type="datetimeFigureOut">
              <a:rPr lang="en-GB" smtClean="0"/>
              <a:t>04/04/2024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Aquaculture_statistics%23EU_Aquaculture" TargetMode="External"/><Relationship Id="rId4" Type="http://schemas.openxmlformats.org/officeDocument/2006/relationships/hyperlink" Target="https://ec.europa.eu/eurostat/statistics-explained/index.php?title=Agri-environmental_indicator_-_livestock_patter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ma.europa.eu/en/documents/scientific-guideline/guideline-reporting-antimicrobial-sales-and-use-animals-eu-level-denominators-and-indicators_en.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18341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100" b="0" i="0" u="sng">
                <a:solidFill>
                  <a:srgbClr val="3C4245"/>
                </a:solidFill>
                <a:effectLst/>
                <a:latin typeface="EC Square Sans Pro" panose="020B0506040000020004" pitchFamily="34" charset="0"/>
              </a:rPr>
              <a:t>Paljud patogeenid ei allu juba praegu ravile.</a:t>
            </a:r>
          </a:p>
          <a:p>
            <a:pPr algn="l"/>
            <a:endParaRPr lang="en-GB" sz="1100" b="0" i="0" u="none" strike="noStrike" baseline="0" dirty="0">
              <a:solidFill>
                <a:srgbClr val="333333"/>
              </a:solidFill>
              <a:latin typeface="EC Square Sans Pro" panose="020B0506040000020004" pitchFamily="34" charset="0"/>
            </a:endParaRPr>
          </a:p>
          <a:p>
            <a:pPr algn="l"/>
            <a:r>
              <a:rPr lang="et-EE" sz="1100" b="0" i="0" u="none" strike="noStrike" baseline="0">
                <a:solidFill>
                  <a:srgbClr val="333333"/>
                </a:solidFill>
                <a:latin typeface="EC Square Sans Pro" panose="020B0506040000020004" pitchFamily="34" charset="0"/>
              </a:rPr>
              <a:t>Inimeste ja loomade jaoks tavalised haigustekitajad võivad omandada mitmeid resistentsusmehhanisme ja seega muutuda resistentseks mitmete mikroobivastaste ainete suhtes. See on eriti problemaatiline, sest see võib </a:t>
            </a:r>
            <a:r>
              <a:rPr lang="et-EE" sz="1100" b="1" i="0" u="none" strike="noStrike" baseline="0">
                <a:solidFill>
                  <a:srgbClr val="333333"/>
                </a:solidFill>
                <a:latin typeface="EC Square Sans Pro" panose="020B0506040000020004" pitchFamily="34" charset="0"/>
              </a:rPr>
              <a:t>tõsiselt piirata nakkuste ravivõimalusi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C4245"/>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b="0" i="0">
                <a:solidFill>
                  <a:srgbClr val="3C4245"/>
                </a:solidFill>
                <a:effectLst/>
                <a:latin typeface="EC Square Sans Pro" panose="020B0506040000020004" pitchFamily="34" charset="0"/>
              </a:rPr>
              <a:t>Kriitilised prioriteetsed patogeenid, mis on tuvastatud kui pildil olevad patogeenid, on resistentsed paljude antibiootikumidele, sealhulgas </a:t>
            </a:r>
            <a:r>
              <a:rPr lang="et-EE" sz="1100" b="0" i="0" u="none" strike="noStrike" baseline="0">
                <a:solidFill>
                  <a:srgbClr val="000000"/>
                </a:solidFill>
                <a:latin typeface="EC Square Sans Pro" panose="020B0506040000020004" pitchFamily="34" charset="0"/>
              </a:rPr>
              <a:t>karbapeneemidele. Kujutavad endast märkimisväärset ohtu patsientidele, tervishoiusüsteemidele ja loomade tervisele kõigis ELi/EMP riikides.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C4245"/>
              </a:solidFill>
              <a:effectLst/>
              <a:latin typeface="EC Square Sans Pro" panose="020B0506040000020004" pitchFamily="34" charset="0"/>
            </a:endParaRPr>
          </a:p>
          <a:p>
            <a:pPr marL="171450" indent="-171450" algn="l">
              <a:buFontTx/>
              <a:buChar char="-"/>
            </a:pPr>
            <a:r>
              <a:rPr lang="et-EE" sz="1100" b="1" i="0">
                <a:solidFill>
                  <a:srgbClr val="3C4245"/>
                </a:solidFill>
                <a:effectLst/>
                <a:latin typeface="EC Square Sans Pro" panose="020B0506040000020004" pitchFamily="34" charset="0"/>
              </a:rPr>
              <a:t>Acinetobacter baumannii</a:t>
            </a:r>
            <a:r>
              <a:rPr lang="et-EE" sz="1100" b="0" i="0">
                <a:solidFill>
                  <a:srgbClr val="3C4245"/>
                </a:solidFill>
                <a:effectLst/>
                <a:latin typeface="EC Square Sans Pro" panose="020B0506040000020004" pitchFamily="34" charset="0"/>
              </a:rPr>
              <a:t>: </a:t>
            </a:r>
          </a:p>
          <a:p>
            <a:pPr marL="742950" lvl="1" indent="-285750" algn="l">
              <a:buFontTx/>
              <a:buChar char="-"/>
            </a:pPr>
            <a:r>
              <a:rPr lang="et-EE" sz="1100" b="0" i="0" u="none" strike="noStrike" baseline="0">
                <a:solidFill>
                  <a:srgbClr val="000000"/>
                </a:solidFill>
                <a:latin typeface="EC Square Sans Pro" panose="020B0506040000020004" pitchFamily="34" charset="0"/>
              </a:rPr>
              <a:t>Põhjustab tõsiseid infektsioone tervishoiuasutustes.</a:t>
            </a:r>
          </a:p>
          <a:p>
            <a:pPr marL="742950" lvl="1" indent="-285750" algn="l">
              <a:buFontTx/>
              <a:buChar char="-"/>
            </a:pPr>
            <a:r>
              <a:rPr lang="et-EE" sz="1100" b="0" i="0" u="none" strike="noStrike" baseline="0">
                <a:solidFill>
                  <a:srgbClr val="000000"/>
                </a:solidFill>
                <a:latin typeface="EC Square Sans Pro" panose="020B0506040000020004" pitchFamily="34" charset="0"/>
              </a:rPr>
              <a:t>Epidemioloogiline olukord Euroopas on viimastel aastatel halvenenud, kuna rohkem riike on teatanud karbapeneemresistentse A. baumannii piirkondadevahelisest levikust või endeemilisusest. </a:t>
            </a:r>
          </a:p>
          <a:p>
            <a:pPr marL="742950" lvl="1" indent="-285750" algn="l">
              <a:buFontTx/>
              <a:buChar char="-"/>
            </a:pPr>
            <a:r>
              <a:rPr lang="et-EE" sz="1100" b="0" i="0" u="none" strike="noStrike" baseline="0">
                <a:solidFill>
                  <a:srgbClr val="000000"/>
                </a:solidFill>
                <a:latin typeface="EC Square Sans Pro" panose="020B0506040000020004" pitchFamily="34" charset="0"/>
              </a:rPr>
              <a:t>A. baumannii on kohanenud püsima tervishoiuasutustes ja seda on raske välja juurida, kui see on endeemiliseks muutunud. </a:t>
            </a:r>
          </a:p>
          <a:p>
            <a:pPr marL="742950" lvl="1" indent="-285750" algn="l">
              <a:buFontTx/>
              <a:buChar char="-"/>
            </a:pPr>
            <a:r>
              <a:rPr lang="et-EE" sz="1100" b="0" i="0" u="none" strike="noStrike" baseline="0">
                <a:solidFill>
                  <a:srgbClr val="000000"/>
                </a:solidFill>
                <a:latin typeface="EC Square Sans Pro" panose="020B0506040000020004" pitchFamily="34" charset="0"/>
              </a:rPr>
              <a:t>Seetõttu on vaja teha suuremaid jõupingutusi juhtude tuvastamiseks ja haiguspuhangute kontrollimiseks, et vältida karbapeneemresistentse A. baumannii endeemiliseks muutumist teistes Euroopa piirkondades ja tervishoiuasutustes. </a:t>
            </a:r>
          </a:p>
          <a:p>
            <a:pPr marL="742950" lvl="1" indent="-285750" algn="l">
              <a:buFontTx/>
              <a:buChar char="-"/>
            </a:pPr>
            <a:endParaRPr lang="en-GB" sz="1100" b="0" i="0" u="none" strike="noStrike" baseline="0" dirty="0">
              <a:solidFill>
                <a:srgbClr val="000000"/>
              </a:solidFill>
              <a:latin typeface="EC Square Sans Pro" panose="020B05060400000200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t-EE" sz="1100" b="1" i="0">
                <a:solidFill>
                  <a:srgbClr val="3C4245"/>
                </a:solidFill>
                <a:effectLst/>
                <a:latin typeface="EC Square Sans Pro" panose="020B0506040000020004" pitchFamily="34" charset="0"/>
              </a:rPr>
              <a:t>Pseudomonas aeruginosa: Euroopa kaart (2021)</a:t>
            </a:r>
          </a:p>
          <a:p>
            <a:pPr marL="742950" lvl="1" indent="-285750" algn="l">
              <a:buFontTx/>
              <a:buChar char="-"/>
            </a:pPr>
            <a:r>
              <a:rPr lang="et-EE" sz="1100" b="0" i="0" u="none" strike="noStrike" baseline="0">
                <a:solidFill>
                  <a:srgbClr val="333333"/>
                </a:solidFill>
                <a:latin typeface="EC Square Sans Pro" panose="020B0506040000020004" pitchFamily="34" charset="0"/>
              </a:rPr>
              <a:t>2020. aastal diagnoositi 67 638 karbapeneemresistentse </a:t>
            </a:r>
            <a:r>
              <a:rPr lang="et-EE" sz="1100" b="0" i="1" u="none" strike="noStrike" baseline="0">
                <a:solidFill>
                  <a:srgbClr val="333333"/>
                </a:solidFill>
                <a:latin typeface="EC Square Sans Pro" panose="020B0506040000020004" pitchFamily="34" charset="0"/>
              </a:rPr>
              <a:t>P. aeruginosa</a:t>
            </a:r>
            <a:r>
              <a:rPr lang="et-EE" sz="1100" b="0" i="0" u="none" strike="noStrike" baseline="0">
                <a:solidFill>
                  <a:srgbClr val="333333"/>
                </a:solidFill>
                <a:latin typeface="EC Square Sans Pro" panose="020B0506040000020004" pitchFamily="34" charset="0"/>
              </a:rPr>
              <a:t> infektsiooni</a:t>
            </a:r>
            <a:r>
              <a:rPr lang="et-EE" sz="1100" b="0" i="1" u="none" strike="noStrike" baseline="0">
                <a:solidFill>
                  <a:srgbClr val="333333"/>
                </a:solidFill>
                <a:latin typeface="EC Square Sans Pro" panose="020B0506040000020004" pitchFamily="34" charset="0"/>
              </a:rPr>
              <a:t> </a:t>
            </a:r>
            <a:r>
              <a:rPr lang="et-EE" sz="1100" b="0" i="0" u="none" strike="noStrike" baseline="0">
                <a:solidFill>
                  <a:srgbClr val="333333"/>
                </a:solidFill>
                <a:latin typeface="EC Square Sans Pro" panose="020B0506040000020004" pitchFamily="34" charset="0"/>
              </a:rPr>
              <a:t>ja 3210 surmajuhtumit, mis on tingitud sama bakteriliigi mikroobivastaste ainete rühma kombinatsioonist</a:t>
            </a:r>
          </a:p>
          <a:p>
            <a:pPr marL="285750" lvl="0" indent="-285750" algn="l">
              <a:buFontTx/>
              <a:buChar char="-"/>
            </a:pPr>
            <a:r>
              <a:rPr lang="et-EE" sz="1100" b="1" i="0" u="none" strike="noStrike" baseline="0">
                <a:solidFill>
                  <a:srgbClr val="333333"/>
                </a:solidFill>
                <a:latin typeface="EC Square Sans Pro" panose="020B0506040000020004" pitchFamily="34" charset="0"/>
              </a:rPr>
              <a:t>Enterobakterid:</a:t>
            </a:r>
          </a:p>
          <a:p>
            <a:pPr marL="742950" lvl="1" indent="-285750" algn="l">
              <a:buFontTx/>
              <a:buChar char="-"/>
            </a:pPr>
            <a:r>
              <a:rPr lang="et-EE" sz="1100" b="0" i="0" u="none" strike="noStrike" baseline="0">
                <a:solidFill>
                  <a:srgbClr val="333333"/>
                </a:solidFill>
                <a:latin typeface="EC Square Sans Pro" panose="020B0506040000020004" pitchFamily="34" charset="0"/>
              </a:rPr>
              <a:t>Kõrge ülekandevõime. Karbapeneemresistentsete enterobakteriaalsete (CRE) infektsioonide varajase avastamise kiireloomulisus</a:t>
            </a:r>
          </a:p>
          <a:p>
            <a:pPr marL="742950" lvl="1" indent="-285750" algn="l">
              <a:buFontTx/>
              <a:buChar char="-"/>
            </a:pPr>
            <a:r>
              <a:rPr lang="et-EE" sz="1100" b="0" i="0" u="none" strike="noStrike" baseline="0">
                <a:solidFill>
                  <a:srgbClr val="333333"/>
                </a:solidFill>
                <a:latin typeface="EC Square Sans Pro" panose="020B0506040000020004" pitchFamily="34" charset="0"/>
              </a:rPr>
              <a:t> Seotud kõrge suremusega, mis on tingitud tõhusa ravi viivitustest ja ravivõimaluste piiratud kättesaadavusest.</a:t>
            </a:r>
          </a:p>
          <a:p>
            <a:pPr marL="0" indent="0" algn="l">
              <a:buFontTx/>
              <a:buNone/>
            </a:pPr>
            <a:endParaRPr lang="en-GB" sz="1100" b="1" i="0" dirty="0">
              <a:solidFill>
                <a:srgbClr val="3C4245"/>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b="0" i="0">
                <a:latin typeface="EC Square Sans Pro" panose="020B0506040000020004" pitchFamily="34" charset="0"/>
                <a:sym typeface="Wingdings" panose="05000000000000000000" pitchFamily="2" charset="2"/>
              </a:rPr>
              <a:t>Pilt kriitilistest ja kõrge prioriteediga bakteritest, mille tõhus ravi on ohus  </a:t>
            </a:r>
            <a:r>
              <a:rPr lang="et-EE" sz="1100" b="0" i="1">
                <a:latin typeface="EC Square Sans Pro" panose="020B0506040000020004" pitchFamily="34" charset="0"/>
                <a:sym typeface="Wingdings" panose="05000000000000000000" pitchFamily="2" charset="2"/>
              </a:rPr>
              <a:t>Allikas</a:t>
            </a:r>
            <a:r>
              <a:rPr lang="et-EE" sz="1100" b="0">
                <a:latin typeface="EC Square Sans Pro" panose="020B0506040000020004" pitchFamily="34" charset="0"/>
                <a:sym typeface="Wingdings" panose="05000000000000000000" pitchFamily="2" charset="2"/>
              </a:rPr>
              <a:t>: WHO </a:t>
            </a:r>
            <a:r>
              <a:rPr lang="et-EE" sz="1100" b="0" i="0">
                <a:solidFill>
                  <a:srgbClr val="3C4245"/>
                </a:solidFill>
                <a:effectLst/>
                <a:latin typeface="EC Square Sans Pro" panose="020B0506040000020004" pitchFamily="34" charset="0"/>
                <a:sym typeface="Wingdings" panose="05000000000000000000" pitchFamily="2" charset="2"/>
              </a:rPr>
              <a:t>patogeenide prioriteedid, et suunata ravimiresistentsete bakteriaalsete infektsioonide jaoks uute antibiootikumide avastamist, uurimist ja väljatöötamist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b="0" i="0">
                <a:solidFill>
                  <a:srgbClr val="3C4245"/>
                </a:solidFill>
                <a:effectLst/>
                <a:latin typeface="EC Square Sans Pro" panose="020B0506040000020004" pitchFamily="34" charset="0"/>
                <a:sym typeface="Wingdings" panose="05000000000000000000" pitchFamily="2" charset="2"/>
              </a:rPr>
              <a:t>Näiteteave  </a:t>
            </a:r>
            <a:r>
              <a:rPr lang="et-EE" sz="1100" b="0" i="1">
                <a:solidFill>
                  <a:srgbClr val="3C4245"/>
                </a:solidFill>
                <a:effectLst/>
                <a:latin typeface="EC Square Sans Pro" panose="020B0506040000020004" pitchFamily="34" charset="0"/>
                <a:sym typeface="Wingdings" panose="05000000000000000000" pitchFamily="2" charset="2"/>
              </a:rPr>
              <a:t>Allikas</a:t>
            </a:r>
            <a:r>
              <a:rPr lang="et-EE" sz="1100" b="0" i="0">
                <a:solidFill>
                  <a:srgbClr val="3C4245"/>
                </a:solidFill>
                <a:effectLst/>
                <a:latin typeface="EC Square Sans Pro" panose="020B0506040000020004" pitchFamily="34" charset="0"/>
                <a:sym typeface="Wingdings" panose="05000000000000000000" pitchFamily="2" charset="2"/>
              </a:rPr>
              <a:t> ECDC Antimikroobse resistentsuse järelevalve Euroopa 2023 aruanne, 2021. aasta andmed.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C4245"/>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C4245"/>
              </a:solidFill>
              <a:effectLst/>
              <a:latin typeface="Noto Sans" panose="020B0502040504020204" pitchFamily="34" charset="0"/>
            </a:endParaRP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13</a:t>
            </a:fld>
            <a:endParaRPr lang="en-GB"/>
          </a:p>
        </p:txBody>
      </p:sp>
    </p:spTree>
    <p:extLst>
      <p:ext uri="{BB962C8B-B14F-4D97-AF65-F5344CB8AC3E}">
        <p14:creationId xmlns:p14="http://schemas.microsoft.com/office/powerpoint/2010/main" val="315770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Hidden slide: Data source of previous slide on infections of Carbapenem-resistant </a:t>
            </a:r>
            <a:r>
              <a:rPr lang="en-GB" i="1" dirty="0" err="1"/>
              <a:t>P.aeruginosa</a:t>
            </a:r>
            <a:endParaRPr lang="en-GB" i="1"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14</a:t>
            </a:fld>
            <a:endParaRPr lang="en-GB"/>
          </a:p>
        </p:txBody>
      </p:sp>
    </p:spTree>
    <p:extLst>
      <p:ext uri="{BB962C8B-B14F-4D97-AF65-F5344CB8AC3E}">
        <p14:creationId xmlns:p14="http://schemas.microsoft.com/office/powerpoint/2010/main" val="140014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100" dirty="0">
                <a:latin typeface="EC Square Sans Pro" panose="020B0506040000020004" pitchFamily="34" charset="0"/>
              </a:rPr>
              <a:t>Antibiootikumid jaotatakse OCDE järgi esimese, teise ja kolmanda rea kategooriatesse, mis vastavad WHO juurdepääsu, jälgimise ja reservi (AWaRe) klassifikatsioonile.</a:t>
            </a:r>
          </a:p>
          <a:p>
            <a:endParaRPr lang="et-EE" sz="1100" dirty="0">
              <a:latin typeface="EC Square Sans Pro" panose="020B0506040000020004" pitchFamily="34" charset="0"/>
            </a:endParaRPr>
          </a:p>
          <a:p>
            <a:endParaRPr lang="et-EE" sz="1100" dirty="0">
              <a:latin typeface="EC Square Sans Pro" panose="020B0506040000020004" pitchFamily="34" charset="0"/>
            </a:endParaRPr>
          </a:p>
          <a:p>
            <a:r>
              <a:rPr lang="et-EE" sz="1100" dirty="0">
                <a:latin typeface="EC Square Sans Pro" panose="020B0506040000020004" pitchFamily="34" charset="0"/>
              </a:rPr>
              <a:t>Esimene rida (sinine rida): usaldusväärse antibiootilise toimega antibiootikumid, laia toimespektriga ained. Neid antibiootikume saab loomadel kasutada ettevaatlikult. Näide – beetalaktaamid, sealhulgas penitsilliinid ja tsefalosporiinid, st tetratsükliin</a:t>
            </a:r>
          </a:p>
          <a:p>
            <a:r>
              <a:rPr lang="et-EE" sz="1100" dirty="0">
                <a:latin typeface="EC Square Sans Pro" panose="020B0506040000020004" pitchFamily="34" charset="0"/>
              </a:rPr>
              <a:t>Need vastavad Maailma Terviseorganisatsiooni (WHO) klassifikatsioonile "A" = Access – antibiootikumid, mis pakuvad parimat raviväärtust, minimeerides samal ajal AMR-i potentsiaali.</a:t>
            </a:r>
          </a:p>
          <a:p>
            <a:endParaRPr lang="et-EE" sz="1100" dirty="0">
              <a:latin typeface="EC Square Sans Pro" panose="020B0506040000020004" pitchFamily="34" charset="0"/>
            </a:endParaRPr>
          </a:p>
          <a:p>
            <a:endParaRPr lang="et-EE" sz="1100" dirty="0">
              <a:latin typeface="EC Square Sans Pro" panose="020B0506040000020004" pitchFamily="34" charset="0"/>
            </a:endParaRPr>
          </a:p>
          <a:p>
            <a:r>
              <a:rPr lang="et-EE" sz="1100" dirty="0">
                <a:latin typeface="EC Square Sans Pro" panose="020B0506040000020004" pitchFamily="34" charset="0"/>
              </a:rPr>
              <a:t>Teine rida: teatud veterinaarsetel näidustustel on saadaval vaid mõned alternatiivid. Näide - mükrois</a:t>
            </a:r>
          </a:p>
          <a:p>
            <a:r>
              <a:rPr lang="et-EE" sz="1100" dirty="0">
                <a:latin typeface="EC Square Sans Pro" panose="020B0506040000020004" pitchFamily="34" charset="0"/>
              </a:rPr>
              <a:t>Need vastavad Maailma Terviseorganisatsiooni (WHO) klassifikatsioonile Wa = Watch – suurema AMR-i potentsiaaliga antibiootikumid ning neid tuleks haldamisel ja jälgimisel eelistada. "Vaata" antibiootikumid hõlmavad enamikku WHO inimmeditsiinis kriitiliselt oluliste antimikroobikumide kõige olulisematest ainetest.</a:t>
            </a:r>
          </a:p>
          <a:p>
            <a:endParaRPr lang="et-EE" sz="1100" dirty="0">
              <a:latin typeface="EC Square Sans Pro" panose="020B0506040000020004" pitchFamily="34" charset="0"/>
            </a:endParaRPr>
          </a:p>
          <a:p>
            <a:endParaRPr lang="et-EE" sz="1100" dirty="0">
              <a:latin typeface="EC Square Sans Pro" panose="020B0506040000020004" pitchFamily="34" charset="0"/>
            </a:endParaRPr>
          </a:p>
          <a:p>
            <a:r>
              <a:rPr lang="et-EE" sz="1100" dirty="0">
                <a:latin typeface="EC Square Sans Pro" panose="020B0506040000020004" pitchFamily="34" charset="0"/>
              </a:rPr>
              <a:t>Kolmas rida: selle kategooria antibiootikumid on inimmeditsiinis kriitilise tähtsusega ja nende kasutamist loomadel tuleks piirata, et vähendada ohtu rahvatervisele.näide – kolistiin</a:t>
            </a:r>
          </a:p>
          <a:p>
            <a:r>
              <a:rPr lang="et-EE" sz="1100" dirty="0">
                <a:latin typeface="EC Square Sans Pro" panose="020B0506040000020004" pitchFamily="34" charset="0"/>
              </a:rPr>
              <a:t>Need vastavad Maailma Terviseorganisatsiooni (WHO) klassifikatsioonile Re = Reserve: antibiootikumid hõlmavad viimase abinõuna kasutatavaid antibiootikume ja neid tuleks säilitada mitme ravimiresistentsete organismide põhjustatud kinnitatud või kahtlustatavate infektsioonide raviks. Sellesse analüüsi kuuluvad ained: süsteemseks kasutamiseks mõeldud antibakteriaalsed ained, neomütsiin, streptomütsiin, polümüksiin B, kanamütsiin, vankomütsiin, kolistiin, rifamiksiin, fidaksomitsiin, rifamütsiin, rifampitsiin, rifamütsiin, rifabutiin, metronidasool, tinidasool, seknidasool ja ornidasool.</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316771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t-EE" sz="1100">
                <a:latin typeface="EC Square Sans Pro" panose="020B0506040000020004" pitchFamily="34" charset="0"/>
              </a:rPr>
              <a:t>Euroopa Ravimiamet (EMA) alustas ESVAC projektiga 2009. aastal.</a:t>
            </a:r>
          </a:p>
          <a:p>
            <a:pPr marL="0" indent="0">
              <a:buNone/>
            </a:pPr>
            <a:endParaRPr lang="en-GB" sz="1100" dirty="0">
              <a:latin typeface="EC Square Sans Pro" panose="020B0506040000020004" pitchFamily="34" charset="0"/>
            </a:endParaRPr>
          </a:p>
          <a:p>
            <a:pPr marL="0" indent="0">
              <a:buNone/>
            </a:pPr>
            <a:r>
              <a:rPr lang="et-EE" sz="1100" b="0" i="0">
                <a:solidFill>
                  <a:srgbClr val="1E1E1E"/>
                </a:solidFill>
                <a:effectLst/>
                <a:latin typeface="EC Square Sans Pro" panose="020B0506040000020004" pitchFamily="34" charset="0"/>
              </a:rPr>
              <a:t>Projekti „Euroopa mikroobivastaste veterinaarravimite tarbimise seire“ (ESVAC) raames koguti aastatel 2009-2023 teavet selle kohta, </a:t>
            </a:r>
            <a:r>
              <a:rPr lang="et-EE" sz="1100" b="1" i="0">
                <a:solidFill>
                  <a:srgbClr val="1E1E1E"/>
                </a:solidFill>
                <a:effectLst/>
                <a:latin typeface="EC Square Sans Pro" panose="020B0506040000020004" pitchFamily="34" charset="0"/>
              </a:rPr>
              <a:t>kuidas antimikroobseid ravimeid kasutatakse loomadel kogu Euroopa Liidus (EL)</a:t>
            </a:r>
            <a:r>
              <a:rPr lang="et-EE" sz="1100" b="0" i="0">
                <a:solidFill>
                  <a:srgbClr val="1E1E1E"/>
                </a:solidFill>
                <a:effectLst/>
                <a:latin typeface="EC Square Sans Pro" panose="020B0506040000020004" pitchFamily="34" charset="0"/>
              </a:rPr>
              <a:t>. Seda tüüpi teave on oluline võimalike riskitegurite tuvastamiseks, mis võivad viia antimikroobse resistentsuse tekke ja levikuni.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t-EE" sz="1100">
                <a:latin typeface="EC Square Sans Pro" panose="020B0506040000020004" pitchFamily="34" charset="0"/>
              </a:rPr>
              <a:t>Annab </a:t>
            </a:r>
            <a:r>
              <a:rPr lang="et-EE" sz="1100" b="0" i="0">
                <a:solidFill>
                  <a:srgbClr val="1E1E1E"/>
                </a:solidFill>
                <a:effectLst/>
                <a:latin typeface="EC Square Sans Pro" panose="020B0506040000020004" pitchFamily="34" charset="0"/>
              </a:rPr>
              <a:t>ühtlustatud lähenemisviisi ELi ja Euroopa Majanduspiirkonna (EMP) liikmesriikide </a:t>
            </a:r>
            <a:r>
              <a:rPr lang="et-EE" sz="1100" b="1" i="0">
                <a:solidFill>
                  <a:srgbClr val="1E1E1E"/>
                </a:solidFill>
                <a:effectLst/>
                <a:latin typeface="EC Square Sans Pro" panose="020B0506040000020004" pitchFamily="34" charset="0"/>
              </a:rPr>
              <a:t>andmete kogumiseks ja aruandluseks mikroobivastaste ainete</a:t>
            </a:r>
            <a:r>
              <a:rPr lang="et-EE" sz="1100" b="0" i="0">
                <a:solidFill>
                  <a:srgbClr val="1E1E1E"/>
                </a:solidFill>
                <a:effectLst/>
                <a:latin typeface="EC Square Sans Pro" panose="020B0506040000020004" pitchFamily="34" charset="0"/>
              </a:rPr>
              <a:t> kasutamise kohta loomadel.</a:t>
            </a:r>
          </a:p>
          <a:p>
            <a:pPr marL="171450" indent="-171450">
              <a:buFont typeface="Arial" panose="020B0604020202020204" pitchFamily="34" charset="0"/>
              <a:buChar char="•"/>
            </a:pPr>
            <a:r>
              <a:rPr lang="et-EE" sz="1100" b="0" i="0">
                <a:solidFill>
                  <a:srgbClr val="1E1E1E"/>
                </a:solidFill>
                <a:effectLst/>
                <a:latin typeface="EC Square Sans Pro" panose="020B0506040000020004" pitchFamily="34" charset="0"/>
              </a:rPr>
              <a:t>Vabatahtlik osalemine ESVAC projektis kasvas aastate jooksul 9-lt 31 riigile.</a:t>
            </a:r>
          </a:p>
          <a:p>
            <a:pPr marL="171450" indent="-171450">
              <a:buFont typeface="Arial" panose="020B0604020202020204" pitchFamily="34" charset="0"/>
              <a:buChar char="•"/>
            </a:pPr>
            <a:r>
              <a:rPr lang="et-EE" sz="1100" b="0" i="0">
                <a:solidFill>
                  <a:srgbClr val="1E1E1E"/>
                </a:solidFill>
                <a:effectLst/>
                <a:latin typeface="EC Square Sans Pro" panose="020B0506040000020004" pitchFamily="34" charset="0"/>
              </a:rPr>
              <a:t>ESVAC-projekt lõppes ametlikult 2023. aasta novembris selle lõpparuande avaldamisega.</a:t>
            </a:r>
          </a:p>
          <a:p>
            <a:pPr marL="171450" indent="-171450">
              <a:buFont typeface="Arial" panose="020B0604020202020204" pitchFamily="34" charset="0"/>
              <a:buChar char="•"/>
            </a:pPr>
            <a:r>
              <a:rPr lang="et-EE" sz="1100" b="0" i="0">
                <a:solidFill>
                  <a:srgbClr val="1E1E1E"/>
                </a:solidFill>
                <a:effectLst/>
                <a:latin typeface="EC Square Sans Pro" panose="020B0506040000020004" pitchFamily="34" charset="0"/>
              </a:rPr>
              <a:t>Alates 2024. aasta jaanuarist peavad kõik EL/EMP liikmesriigid esitama oma andmed </a:t>
            </a:r>
            <a:r>
              <a:rPr lang="et-EE" sz="1100" b="1" i="0">
                <a:solidFill>
                  <a:srgbClr val="1E1E1E"/>
                </a:solidFill>
                <a:effectLst/>
                <a:latin typeface="EC Square Sans Pro" panose="020B0506040000020004" pitchFamily="34" charset="0"/>
              </a:rPr>
              <a:t>müügimahu ja</a:t>
            </a:r>
            <a:r>
              <a:rPr lang="et-EE" sz="1100" b="0" i="0">
                <a:solidFill>
                  <a:srgbClr val="1E1E1E"/>
                </a:solidFill>
                <a:effectLst/>
                <a:latin typeface="EC Square Sans Pro" panose="020B0506040000020004" pitchFamily="34" charset="0"/>
              </a:rPr>
              <a:t> </a:t>
            </a:r>
            <a:r>
              <a:rPr lang="et-EE" sz="1100" b="1" i="0">
                <a:solidFill>
                  <a:srgbClr val="1E1E1E"/>
                </a:solidFill>
                <a:effectLst/>
                <a:latin typeface="EC Square Sans Pro" panose="020B0506040000020004" pitchFamily="34" charset="0"/>
              </a:rPr>
              <a:t>mikroobivastaste ainete kasutamise kohta loomadel</a:t>
            </a:r>
            <a:r>
              <a:rPr lang="et-EE" sz="1100" b="0" i="0">
                <a:solidFill>
                  <a:srgbClr val="1E1E1E"/>
                </a:solidFill>
                <a:effectLst/>
                <a:latin typeface="EC Square Sans Pro" panose="020B0506040000020004" pitchFamily="34" charset="0"/>
              </a:rPr>
              <a:t>, kooskõlas </a:t>
            </a:r>
            <a:r>
              <a:rPr lang="et-EE" sz="1100" b="0" i="0">
                <a:solidFill>
                  <a:srgbClr val="1E1E1E"/>
                </a:solidFill>
                <a:effectLst/>
                <a:latin typeface="EC Square Sans Pro" panose="020B0506040000020004" pitchFamily="34" charset="0"/>
                <a:hlinkClick r:id="rId3" tooltip="Veterinaarravimite määrus"/>
              </a:rPr>
              <a:t>Veterinaarravimite määrusega</a:t>
            </a:r>
            <a:r>
              <a:rPr lang="et-EE"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t-EE" sz="1100" b="0" i="0">
                <a:solidFill>
                  <a:srgbClr val="1E1E1E"/>
                </a:solidFill>
                <a:effectLst/>
                <a:latin typeface="EC Square Sans Pro" panose="020B0506040000020004" pitchFamily="34" charset="0"/>
              </a:rPr>
              <a:t>EL/EMP liikmesriigid peavad kasutama Euroopa Ravimiameti </a:t>
            </a:r>
            <a:r>
              <a:rPr lang="et-EE" sz="1100" i="0">
                <a:solidFill>
                  <a:srgbClr val="1E1E1E"/>
                </a:solidFill>
                <a:effectLst/>
                <a:latin typeface="EC Square Sans Pro" panose="020B0506040000020004" pitchFamily="34" charset="0"/>
              </a:rPr>
              <a:t>(EMA) </a:t>
            </a:r>
            <a:r>
              <a:rPr lang="et-EE" sz="1100" b="1" i="0">
                <a:solidFill>
                  <a:srgbClr val="1E1E1E"/>
                </a:solidFill>
                <a:effectLst/>
                <a:latin typeface="EC Square Sans Pro" panose="020B0506040000020004" pitchFamily="34" charset="0"/>
              </a:rPr>
              <a:t>Mikroobivastaste ainete müügi- ja kasutusplatvormi</a:t>
            </a:r>
            <a:r>
              <a:rPr lang="et-EE" sz="1100" b="0" i="0">
                <a:solidFill>
                  <a:srgbClr val="1E1E1E"/>
                </a:solidFill>
                <a:effectLst/>
                <a:latin typeface="EC Square Sans Pro" panose="020B0506040000020004" pitchFamily="34" charset="0"/>
              </a:rPr>
              <a:t> oma andmetest EMA-le teatamiseks.</a:t>
            </a:r>
          </a:p>
          <a:p>
            <a:pPr marL="0" indent="0">
              <a:buNone/>
            </a:pPr>
            <a:endParaRPr lang="en-GB" sz="1100" dirty="0">
              <a:latin typeface="EC Square Sans Pro" panose="020B0506040000020004" pitchFamily="34" charset="0"/>
            </a:endParaRPr>
          </a:p>
          <a:p>
            <a:r>
              <a:rPr lang="et-EE" sz="1100">
                <a:latin typeface="EC Square Sans Pro" panose="020B0506040000020004" pitchFamily="34" charset="0"/>
              </a:rPr>
              <a:t>Ümmargune joonis: näitab toiduloomadele mõeldud antibiootikumide VMP kogumüügi osakaalu mg/PCU kohta antibiootikumide klasside kaupa 31 Euroopa riigis 2022. aastal</a:t>
            </a:r>
          </a:p>
          <a:p>
            <a:r>
              <a:rPr lang="et-EE" sz="1100">
                <a:latin typeface="EC Square Sans Pro" panose="020B0506040000020004" pitchFamily="34" charset="0"/>
              </a:rPr>
              <a:t>„Muud klassid“ hõlmab amfenikoole, tsefalosporiine, teisi kinoloone ja „muud“</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a:t>Kariloomade arvukuse statistika: </a:t>
            </a:r>
            <a:r>
              <a:rPr lang="et-EE">
                <a:hlinkClick r:id="rId3"/>
              </a:rPr>
              <a:t>Statistika | Eurostat (europa.eu)</a:t>
            </a:r>
          </a:p>
          <a:p>
            <a:endParaRPr lang="en-GB" dirty="0"/>
          </a:p>
          <a:p>
            <a:r>
              <a:rPr lang="et-EE"/>
              <a:t>Kariloomade tihedus </a:t>
            </a:r>
            <a:r>
              <a:rPr lang="et-EE">
                <a:hlinkClick r:id="rId4"/>
              </a:rPr>
              <a:t>Põllumajanduse keskkonnanäitaja – loomakasvatusmudelid – Statistika selgitus (europa.eu)</a:t>
            </a:r>
          </a:p>
          <a:p>
            <a:endParaRPr lang="en-GB" dirty="0"/>
          </a:p>
          <a:p>
            <a:r>
              <a:rPr lang="et-EE"/>
              <a:t>Vesiviljeluse statistika: </a:t>
            </a:r>
            <a:r>
              <a:rPr lang="et-EE">
                <a:hlinkClick r:id="rId5"/>
              </a:rPr>
              <a:t>Vesiviljeluse statistika – selgitatud statistika (europa.eu)</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t-EE" sz="1100" dirty="0">
                <a:latin typeface="EC Square Sans Pro" panose="020B0506040000020004" pitchFamily="34" charset="0"/>
              </a:rPr>
              <a:t>Talust toidulauale eesmärk on osa rohelisest kokkuleppest, mida hakatakse arvestama alates 2018. aastast.</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100">
                <a:latin typeface="EC Square Sans Pro" panose="020B0506040000020004" pitchFamily="34" charset="0"/>
              </a:rPr>
              <a:t>ELi üldine eesmärk: vähendada 50%-lt 118,3 mg/PCU. See on 59,15 mg/PCU vähenemine.</a:t>
            </a:r>
          </a:p>
          <a:p>
            <a:endParaRPr lang="en-GB" sz="1100" dirty="0">
              <a:latin typeface="EC Square Sans Pro" panose="020B0506040000020004" pitchFamily="34" charset="0"/>
              <a:sym typeface="Wingdings" panose="05000000000000000000" pitchFamily="2" charset="2"/>
            </a:endParaRPr>
          </a:p>
          <a:p>
            <a:r>
              <a:rPr lang="et-EE" sz="1100">
                <a:latin typeface="EC Square Sans Pro" panose="020B0506040000020004" pitchFamily="34" charset="0"/>
                <a:sym typeface="Wingdings" panose="05000000000000000000" pitchFamily="2" charset="2"/>
              </a:rPr>
              <a:t>Algaasta: 2018</a:t>
            </a:r>
          </a:p>
          <a:p>
            <a:r>
              <a:rPr lang="et-EE" sz="1100">
                <a:latin typeface="EC Square Sans Pro" panose="020B0506040000020004" pitchFamily="34" charset="0"/>
                <a:sym typeface="Wingdings" panose="05000000000000000000" pitchFamily="2" charset="2"/>
              </a:rPr>
              <a:t>Sihtaasta: 2030</a:t>
            </a:r>
          </a:p>
          <a:p>
            <a:r>
              <a:rPr lang="et-EE" sz="1100">
                <a:latin typeface="EC Square Sans Pro" panose="020B0506040000020004" pitchFamily="34" charset="0"/>
                <a:sym typeface="Wingdings" panose="05000000000000000000" pitchFamily="2" charset="2"/>
              </a:rPr>
              <a:t>Aastate arv 50% vähendamiseks: 12 aastat</a:t>
            </a:r>
          </a:p>
          <a:p>
            <a:r>
              <a:rPr lang="et-EE" sz="1100">
                <a:latin typeface="EC Square Sans Pro" panose="020B0506040000020004" pitchFamily="34" charset="0"/>
                <a:sym typeface="Wingdings" panose="05000000000000000000" pitchFamily="2" charset="2"/>
              </a:rPr>
              <a:t>2018. aastal oli müük 118,3 mg/PCU</a:t>
            </a:r>
          </a:p>
          <a:p>
            <a:r>
              <a:rPr lang="et-EE" sz="1100">
                <a:latin typeface="EC Square Sans Pro" panose="020B0506040000020004" pitchFamily="34" charset="0"/>
                <a:sym typeface="Wingdings" panose="05000000000000000000" pitchFamily="2" charset="2"/>
              </a:rPr>
              <a:t>2022. aastal oli müük 88,72 mg/PCU</a:t>
            </a:r>
          </a:p>
          <a:p>
            <a:endParaRPr lang="en-GB" sz="1100" dirty="0">
              <a:latin typeface="EC Square Sans Pro" panose="020B0506040000020004" pitchFamily="34" charset="0"/>
              <a:sym typeface="Wingdings" panose="05000000000000000000" pitchFamily="2" charset="2"/>
            </a:endParaRPr>
          </a:p>
          <a:p>
            <a:r>
              <a:rPr lang="et-EE" sz="1100">
                <a:latin typeface="EC Square Sans Pro" panose="020B0506040000020004" pitchFamily="34" charset="0"/>
                <a:sym typeface="Wingdings" panose="05000000000000000000" pitchFamily="2" charset="2"/>
              </a:rPr>
              <a:t>Aastatel 2018–2022 (4 aastat) on vähenemine olnud 33,5 mg/PCU (= 56% sihtkogusest)</a:t>
            </a:r>
          </a:p>
          <a:p>
            <a:endParaRPr lang="en-GB" dirty="0">
              <a:sym typeface="Wingdings" panose="05000000000000000000" pitchFamily="2" charset="2"/>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279704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373686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791200"/>
            <a:ext cx="5496560" cy="4800177"/>
          </a:xfrm>
        </p:spPr>
        <p:txBody>
          <a:bodyPr/>
          <a:lstStyle/>
          <a:p>
            <a:pPr algn="l"/>
            <a:r>
              <a:rPr lang="en-GB" sz="1100" b="1" dirty="0">
                <a:solidFill>
                  <a:srgbClr val="FF0000"/>
                </a:solidFill>
                <a:latin typeface="EC Square Sans Pro" panose="020B0506040000020004" pitchFamily="34" charset="0"/>
              </a:rPr>
              <a:t>Note: Slide not to be shown. To be maintained hidden, for reference if needed to calculation of PCU. Data do not correspond to latest guideline. Responds to ESVAC project data, previous to 2022. </a:t>
            </a:r>
            <a:endParaRPr lang="en-GB" sz="1100" b="1" i="0" u="none" strike="noStrike" baseline="0" dirty="0">
              <a:solidFill>
                <a:srgbClr val="FF0000"/>
              </a:solidFill>
              <a:latin typeface="EC Square Sans Pro" panose="020B0506040000020004" pitchFamily="34" charset="0"/>
            </a:endParaRPr>
          </a:p>
          <a:p>
            <a:endParaRPr lang="en-GB" sz="1100" i="0" strike="noStrike" baseline="0" dirty="0">
              <a:solidFill>
                <a:srgbClr val="003299"/>
              </a:solidFill>
              <a:latin typeface="EC Square Sans Pro" panose="020B0506040000020004" pitchFamily="34" charset="0"/>
              <a:hlinkClick r:id="rId3"/>
            </a:endParaRPr>
          </a:p>
          <a:p>
            <a:r>
              <a:rPr lang="en-GB" sz="1100" i="0" u="sng" strike="noStrike" baseline="0" dirty="0">
                <a:solidFill>
                  <a:srgbClr val="003299"/>
                </a:solidFill>
                <a:latin typeface="EC Square Sans Pro" panose="020B0506040000020004" pitchFamily="34" charset="0"/>
                <a:hlinkClick r:id="rId3"/>
              </a:rPr>
              <a:t>Latest calculations of PCU:</a:t>
            </a:r>
          </a:p>
          <a:p>
            <a:r>
              <a:rPr lang="en-GB" sz="1100" b="1" i="0" u="none" strike="noStrike" baseline="0" dirty="0">
                <a:solidFill>
                  <a:srgbClr val="003299"/>
                </a:solidFill>
                <a:latin typeface="EC Square Sans Pro" panose="020B0506040000020004" pitchFamily="34" charset="0"/>
                <a:hlinkClick r:id="rId3"/>
              </a:rPr>
              <a:t>Guideline on the reporting of antimicrobial sales and use in animals at the EU level – denominators and indicators</a:t>
            </a:r>
            <a:r>
              <a:rPr lang="en-GB" sz="1100" b="1" i="0" u="none" strike="noStrike" baseline="0" dirty="0">
                <a:solidFill>
                  <a:srgbClr val="003299"/>
                </a:solidFill>
                <a:latin typeface="EC Square Sans Pro" panose="020B0506040000020004" pitchFamily="34" charset="0"/>
              </a:rPr>
              <a:t>.</a:t>
            </a:r>
            <a:r>
              <a:rPr lang="en-GB" sz="1100" b="1" i="0" u="none" strike="noStrike" baseline="0" dirty="0">
                <a:solidFill>
                  <a:srgbClr val="000000"/>
                </a:solidFill>
                <a:latin typeface="EC Square Sans Pro" panose="020B0506040000020004" pitchFamily="34" charset="0"/>
              </a:rPr>
              <a:t> </a:t>
            </a:r>
            <a:r>
              <a:rPr lang="en-GB" sz="1100" b="0" i="0" u="none" strike="noStrike" baseline="0" dirty="0">
                <a:solidFill>
                  <a:srgbClr val="000000"/>
                </a:solidFill>
                <a:latin typeface="EC Square Sans Pro" panose="020B0506040000020004" pitchFamily="34" charset="0"/>
              </a:rPr>
              <a:t>13 October 2023. EMA/CVMP/882931/2022. Committee for Veterinary Medicinal Products (CVMP)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342900" indent="-342900">
              <a:buAutoNum type="arabicPeriod"/>
            </a:pPr>
            <a:r>
              <a:rPr lang="en-GB" sz="1100" dirty="0">
                <a:latin typeface="EC Square Sans Pro" panose="020B0506040000020004" pitchFamily="34" charset="0"/>
              </a:rPr>
              <a:t>Agree on the average weight per specie, in kilos</a:t>
            </a:r>
          </a:p>
          <a:p>
            <a:pPr marL="342900" indent="-342900">
              <a:buAutoNum type="arabicPeriod"/>
            </a:pPr>
            <a:r>
              <a:rPr lang="en-GB" sz="1100" dirty="0">
                <a:latin typeface="EC Square Sans Pro" panose="020B0506040000020004" pitchFamily="34" charset="0"/>
              </a:rPr>
              <a:t>Calculate the number of animals per specie – Example, Malta</a:t>
            </a:r>
          </a:p>
          <a:p>
            <a:pPr marL="0" indent="0">
              <a:buNone/>
            </a:pPr>
            <a:r>
              <a:rPr lang="en-GB" sz="1100" dirty="0">
                <a:latin typeface="EC Square Sans Pro" panose="020B0506040000020004" pitchFamily="34" charset="0"/>
              </a:rPr>
              <a:t>	Note: consumption of antimicrobials for fish data is calculated per tonnes</a:t>
            </a:r>
          </a:p>
          <a:p>
            <a:r>
              <a:rPr lang="en-GB" sz="1100" dirty="0">
                <a:latin typeface="EC Square Sans Pro" panose="020B0506040000020004" pitchFamily="34" charset="0"/>
              </a:rPr>
              <a:t>3. Multiply the number of animals x weight =&gt; kilos of meat produced at national level</a:t>
            </a:r>
          </a:p>
          <a:p>
            <a:r>
              <a:rPr lang="en-GB" sz="1100" dirty="0">
                <a:latin typeface="EC Square Sans Pro" panose="020B0506040000020004" pitchFamily="34" charset="0"/>
              </a:rPr>
              <a:t>4. Compile the sales of antimicrobials, in milligrams</a:t>
            </a:r>
          </a:p>
          <a:p>
            <a:r>
              <a:rPr lang="en-GB" sz="1100" dirty="0">
                <a:latin typeface="EC Square Sans Pro" panose="020B0506040000020004" pitchFamily="34" charset="0"/>
              </a:rPr>
              <a:t>5. Obtain a unit number of milligrams or antimicrobial per kilo of meat</a:t>
            </a:r>
          </a:p>
          <a:p>
            <a:endParaRPr lang="en-GB" sz="1100" dirty="0">
              <a:latin typeface="EC Square Sans Pro" panose="020B0506040000020004" pitchFamily="34" charset="0"/>
            </a:endParaRPr>
          </a:p>
          <a:p>
            <a:r>
              <a:rPr lang="en-GB" sz="900" dirty="0">
                <a:latin typeface="EC Square Sans Pro" panose="020B0506040000020004" pitchFamily="34" charset="0"/>
              </a:rPr>
              <a:t>Average weigh (AW) at treatment, in kilos, used in calculating the population correction unit</a:t>
            </a:r>
          </a:p>
          <a:p>
            <a:r>
              <a:rPr lang="en-GB" sz="900" dirty="0">
                <a:latin typeface="EC Square Sans Pro" panose="020B0506040000020004" pitchFamily="34" charset="0"/>
              </a:rPr>
              <a:t>Cattle: </a:t>
            </a:r>
          </a:p>
          <a:p>
            <a:pPr marL="171450" indent="-171450">
              <a:buFontTx/>
              <a:buChar char="-"/>
            </a:pPr>
            <a:r>
              <a:rPr lang="en-GB" sz="900" dirty="0">
                <a:latin typeface="EC Square Sans Pro" panose="020B0506040000020004" pitchFamily="34" charset="0"/>
              </a:rPr>
              <a:t>Slaughter cows – 425</a:t>
            </a:r>
          </a:p>
          <a:p>
            <a:pPr marL="171450" indent="-171450">
              <a:buFontTx/>
              <a:buChar char="-"/>
            </a:pPr>
            <a:r>
              <a:rPr lang="en-GB" sz="900" dirty="0">
                <a:latin typeface="EC Square Sans Pro" panose="020B0506040000020004" pitchFamily="34" charset="0"/>
              </a:rPr>
              <a:t>Slaughter heifers – 200</a:t>
            </a:r>
          </a:p>
          <a:p>
            <a:pPr marL="171450" indent="-171450">
              <a:buFontTx/>
              <a:buChar char="-"/>
            </a:pPr>
            <a:r>
              <a:rPr lang="en-GB" sz="900" dirty="0">
                <a:latin typeface="EC Square Sans Pro" panose="020B0506040000020004" pitchFamily="34" charset="0"/>
              </a:rPr>
              <a:t>Slaughter bullocks and bulls – 425</a:t>
            </a:r>
          </a:p>
          <a:p>
            <a:pPr marL="171450" indent="-171450">
              <a:buFontTx/>
              <a:buChar char="-"/>
            </a:pPr>
            <a:r>
              <a:rPr lang="en-GB" sz="900" dirty="0">
                <a:latin typeface="EC Square Sans Pro" panose="020B0506040000020004" pitchFamily="34" charset="0"/>
              </a:rPr>
              <a:t>Slaughter calves and young cattle – 140</a:t>
            </a:r>
          </a:p>
          <a:p>
            <a:pPr marL="171450" indent="-171450">
              <a:buFontTx/>
              <a:buChar char="-"/>
            </a:pPr>
            <a:r>
              <a:rPr lang="en-GB" sz="900" dirty="0">
                <a:latin typeface="EC Square Sans Pro" panose="020B0506040000020004" pitchFamily="34" charset="0"/>
              </a:rPr>
              <a:t>Imported/exported cattle for slaughter – 425</a:t>
            </a:r>
          </a:p>
          <a:p>
            <a:pPr marL="171450" indent="-171450">
              <a:buFontTx/>
              <a:buChar char="-"/>
            </a:pPr>
            <a:r>
              <a:rPr lang="en-GB" sz="900" dirty="0">
                <a:latin typeface="EC Square Sans Pro" panose="020B0506040000020004" pitchFamily="34" charset="0"/>
              </a:rPr>
              <a:t>Imported/exported cattle for fattening – 140</a:t>
            </a:r>
          </a:p>
          <a:p>
            <a:pPr marL="171450" indent="-171450">
              <a:buFontTx/>
              <a:buChar char="-"/>
            </a:pPr>
            <a:r>
              <a:rPr lang="en-GB" sz="900" dirty="0">
                <a:latin typeface="EC Square Sans Pro" panose="020B0506040000020004" pitchFamily="34" charset="0"/>
              </a:rPr>
              <a:t>Livestock dairy cows – 425</a:t>
            </a:r>
          </a:p>
          <a:p>
            <a:pPr marL="0" indent="0">
              <a:buFontTx/>
              <a:buNone/>
            </a:pPr>
            <a:r>
              <a:rPr lang="en-GB" sz="900" dirty="0">
                <a:latin typeface="EC Square Sans Pro" panose="020B0506040000020004" pitchFamily="34" charset="0"/>
              </a:rPr>
              <a:t>Pigs</a:t>
            </a:r>
          </a:p>
          <a:p>
            <a:pPr marL="171450" indent="-171450">
              <a:buFontTx/>
              <a:buChar char="-"/>
            </a:pPr>
            <a:r>
              <a:rPr lang="en-GB" sz="900" dirty="0">
                <a:latin typeface="EC Square Sans Pro" panose="020B0506040000020004" pitchFamily="34" charset="0"/>
              </a:rPr>
              <a:t>Slaughter pigs – 65</a:t>
            </a:r>
          </a:p>
          <a:p>
            <a:pPr marL="171450" indent="-171450">
              <a:buFontTx/>
              <a:buChar char="-"/>
            </a:pPr>
            <a:r>
              <a:rPr lang="en-GB" sz="900" dirty="0">
                <a:latin typeface="EC Square Sans Pro" panose="020B0506040000020004" pitchFamily="34" charset="0"/>
              </a:rPr>
              <a:t>Imported / exported pigs for slaughter – 65</a:t>
            </a:r>
          </a:p>
          <a:p>
            <a:pPr marL="171450" indent="-171450">
              <a:buFontTx/>
              <a:buChar char="-"/>
            </a:pPr>
            <a:r>
              <a:rPr lang="en-GB" sz="900" dirty="0">
                <a:latin typeface="EC Square Sans Pro" panose="020B0506040000020004" pitchFamily="34" charset="0"/>
              </a:rPr>
              <a:t>Imported / exported pigs for fattening – 25</a:t>
            </a:r>
          </a:p>
          <a:p>
            <a:pPr marL="171450" indent="-171450">
              <a:buFontTx/>
              <a:buChar char="-"/>
            </a:pPr>
            <a:r>
              <a:rPr lang="en-GB" sz="900" dirty="0">
                <a:latin typeface="EC Square Sans Pro" panose="020B0506040000020004" pitchFamily="34" charset="0"/>
              </a:rPr>
              <a:t>Livestock sows – 240</a:t>
            </a:r>
          </a:p>
          <a:p>
            <a:pPr marL="0" indent="0">
              <a:buFontTx/>
              <a:buNone/>
            </a:pPr>
            <a:r>
              <a:rPr lang="en-GB" sz="900" dirty="0">
                <a:latin typeface="EC Square Sans Pro" panose="020B0506040000020004" pitchFamily="34" charset="0"/>
              </a:rPr>
              <a:t>Poultry </a:t>
            </a:r>
          </a:p>
          <a:p>
            <a:pPr marL="0" indent="0">
              <a:buFontTx/>
              <a:buNone/>
            </a:pPr>
            <a:r>
              <a:rPr lang="en-GB" sz="900" dirty="0">
                <a:latin typeface="EC Square Sans Pro" panose="020B0506040000020004" pitchFamily="34" charset="0"/>
              </a:rPr>
              <a:t>- Slaughter broilers – 1</a:t>
            </a:r>
          </a:p>
          <a:p>
            <a:pPr marL="0" indent="0">
              <a:buFontTx/>
              <a:buNone/>
            </a:pPr>
            <a:r>
              <a:rPr lang="en-GB" sz="900" dirty="0">
                <a:latin typeface="EC Square Sans Pro" panose="020B0506040000020004" pitchFamily="34" charset="0"/>
              </a:rPr>
              <a:t>- Slaughter turkeys – 6,5</a:t>
            </a:r>
          </a:p>
          <a:p>
            <a:pPr marL="0" indent="0">
              <a:buFontTx/>
              <a:buNone/>
            </a:pPr>
            <a:r>
              <a:rPr lang="en-GB" sz="900" dirty="0">
                <a:latin typeface="EC Square Sans Pro" panose="020B0506040000020004" pitchFamily="34" charset="0"/>
              </a:rPr>
              <a:t>- Imported / exported poultry for slaughter – 1</a:t>
            </a:r>
          </a:p>
          <a:p>
            <a:pPr marL="0" indent="0">
              <a:buFontTx/>
              <a:buNone/>
            </a:pPr>
            <a:r>
              <a:rPr lang="en-GB" sz="900" dirty="0">
                <a:latin typeface="EC Square Sans Pro" panose="020B0506040000020004" pitchFamily="34" charset="0"/>
              </a:rPr>
              <a:t>Sheep and goats</a:t>
            </a:r>
          </a:p>
          <a:p>
            <a:pPr marL="171450" indent="-171450">
              <a:buFontTx/>
              <a:buChar char="-"/>
            </a:pPr>
            <a:r>
              <a:rPr lang="en-GB" sz="900" dirty="0">
                <a:latin typeface="EC Square Sans Pro" panose="020B0506040000020004" pitchFamily="34" charset="0"/>
              </a:rPr>
              <a:t>Slaughter sheep and goats – 20</a:t>
            </a:r>
          </a:p>
          <a:p>
            <a:pPr marL="171450" indent="-171450">
              <a:buFontTx/>
              <a:buChar char="-"/>
            </a:pPr>
            <a:r>
              <a:rPr lang="en-GB" sz="900" dirty="0">
                <a:latin typeface="EC Square Sans Pro" panose="020B0506040000020004" pitchFamily="34" charset="0"/>
              </a:rPr>
              <a:t>Imported / exported sheep and goats for slaughter – 20</a:t>
            </a:r>
          </a:p>
          <a:p>
            <a:pPr marL="171450" indent="-171450">
              <a:buFontTx/>
              <a:buChar char="-"/>
            </a:pPr>
            <a:r>
              <a:rPr lang="en-GB" sz="900" dirty="0">
                <a:latin typeface="EC Square Sans Pro" panose="020B0506040000020004" pitchFamily="34" charset="0"/>
              </a:rPr>
              <a:t>Livestock sheep – 75</a:t>
            </a:r>
          </a:p>
          <a:p>
            <a:pPr marL="0" indent="0">
              <a:buFontTx/>
              <a:buNone/>
            </a:pPr>
            <a:r>
              <a:rPr lang="en-GB" sz="900" dirty="0">
                <a:latin typeface="EC Square Sans Pro" panose="020B0506040000020004" pitchFamily="34" charset="0"/>
              </a:rPr>
              <a:t>Horses</a:t>
            </a:r>
          </a:p>
          <a:p>
            <a:pPr marL="171450" indent="-171450">
              <a:buFontTx/>
              <a:buChar char="-"/>
            </a:pPr>
            <a:r>
              <a:rPr lang="en-GB" sz="900" dirty="0">
                <a:latin typeface="EC Square Sans Pro" panose="020B0506040000020004" pitchFamily="34" charset="0"/>
              </a:rPr>
              <a:t>Living horses – 400</a:t>
            </a:r>
          </a:p>
          <a:p>
            <a:pPr marL="0" indent="0">
              <a:buFontTx/>
              <a:buNone/>
            </a:pPr>
            <a:r>
              <a:rPr lang="en-GB" sz="900" dirty="0">
                <a:latin typeface="EC Square Sans Pro" panose="020B0506040000020004" pitchFamily="34" charset="0"/>
              </a:rPr>
              <a:t>Rabbits</a:t>
            </a:r>
          </a:p>
          <a:p>
            <a:pPr marL="171450" indent="-171450">
              <a:buFontTx/>
              <a:buChar char="-"/>
            </a:pPr>
            <a:r>
              <a:rPr lang="en-GB" sz="900" dirty="0">
                <a:latin typeface="EC Square Sans Pro" panose="020B0506040000020004" pitchFamily="34" charset="0"/>
              </a:rPr>
              <a:t>Slaughter rabbits – 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Fish – Eurostat – 1.000 tonnes of slaughtered fish</a:t>
            </a:r>
          </a:p>
          <a:p>
            <a:pPr marL="171450" indent="-171450">
              <a:buFontTx/>
              <a:buChar char="-"/>
            </a:pPr>
            <a:endParaRPr lang="en-GB" sz="900" dirty="0"/>
          </a:p>
          <a:p>
            <a:pPr marL="0" indent="0">
              <a:buFontTx/>
              <a:buNone/>
            </a:pP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226656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200">
                <a:latin typeface="EC Square Sans Pro" panose="020B0506040000020004" pitchFamily="34" charset="0"/>
              </a:rPr>
              <a:t>Allikas: 13. ESVAC aruanne.</a:t>
            </a:r>
          </a:p>
          <a:p>
            <a:endParaRPr lang="en-GB" sz="1200" dirty="0">
              <a:latin typeface="EC Square Sans Pro" panose="020B0506040000020004" pitchFamily="34" charset="0"/>
            </a:endParaRPr>
          </a:p>
          <a:p>
            <a:r>
              <a:rPr lang="et-EE" sz="1200">
                <a:latin typeface="EC Square Sans Pro" panose="020B0506040000020004" pitchFamily="34" charset="0"/>
              </a:rPr>
              <a:t>PCU on rahvastiku korrigeerimise üksus</a:t>
            </a:r>
          </a:p>
          <a:p>
            <a:pPr marL="171450" indent="-171450">
              <a:buFontTx/>
              <a:buChar char="-"/>
            </a:pPr>
            <a:r>
              <a:rPr lang="et-EE" sz="1200">
                <a:latin typeface="EC Square Sans Pro" panose="020B0506040000020004" pitchFamily="34" charset="0"/>
              </a:rPr>
              <a:t>Toiduloomade standardkaal on kilogrammides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t-EE" sz="2000">
                <a:solidFill>
                  <a:srgbClr val="000000"/>
                </a:solidFill>
                <a:latin typeface="Adobe Clean DC"/>
              </a:rPr>
              <a:t>Arvutame toiduloomade arvu aastas ja korrutame selle arvu iga loomakategooria standardkaaluga.</a:t>
            </a:r>
          </a:p>
          <a:p>
            <a:pPr marL="171450" indent="-171450">
              <a:buFontTx/>
              <a:buChar char="-"/>
            </a:pPr>
            <a:r>
              <a:rPr lang="et-EE" sz="1200">
                <a:latin typeface="EC Square Sans Pro" panose="020B0506040000020004" pitchFamily="34" charset="0"/>
              </a:rPr>
              <a:t>Tulemuseks on liha kogus kilogrammides aastas, loomne biomass, </a:t>
            </a:r>
            <a:r>
              <a:rPr lang="et-EE" sz="2000">
                <a:solidFill>
                  <a:srgbClr val="000000"/>
                </a:solidFill>
                <a:latin typeface="Adobe Clean DC"/>
              </a:rPr>
              <a:t>mida saaks potentsiaalselt ravida mikroobivastaste ravimitega.</a:t>
            </a:r>
          </a:p>
          <a:p>
            <a:pPr marL="171450" indent="-171450">
              <a:buFontTx/>
              <a:buChar char="-"/>
            </a:pPr>
            <a:r>
              <a:rPr lang="et-EE" sz="1200">
                <a:latin typeface="EC Square Sans Pro" panose="020B0506040000020004" pitchFamily="34" charset="0"/>
              </a:rPr>
              <a:t>Mikroobivastaste ainete kogumüük riikide kaupa jagatakse liha kilogrammide koguarvuga.</a:t>
            </a:r>
          </a:p>
          <a:p>
            <a:pPr marL="171450" indent="-171450">
              <a:buFontTx/>
              <a:buChar char="-"/>
            </a:pPr>
            <a:r>
              <a:rPr lang="et-EE" sz="1200">
                <a:latin typeface="EC Square Sans Pro" panose="020B0506040000020004" pitchFamily="34" charset="0"/>
              </a:rPr>
              <a:t>Tulemuseks on tarbitud mikroobivastaste ainete teoreetiline kogus milligrammides liha (biomassi) kilogrammi kohta. </a:t>
            </a:r>
          </a:p>
          <a:p>
            <a:pPr marL="0" indent="0">
              <a:buFontTx/>
              <a:buNone/>
            </a:pPr>
            <a:endParaRPr lang="en-GB" sz="1200" dirty="0">
              <a:latin typeface="EC Square Sans Pro" panose="020B0506040000020004" pitchFamily="34" charset="0"/>
            </a:endParaRPr>
          </a:p>
          <a:p>
            <a:pPr marL="0" indent="0">
              <a:buFontTx/>
              <a:buNone/>
            </a:pPr>
            <a:r>
              <a:rPr lang="et-EE" sz="1200">
                <a:latin typeface="EC Square Sans Pro" panose="020B0506040000020004" pitchFamily="34" charset="0"/>
              </a:rPr>
              <a:t>Eestis: 114 x 1000 tonni = 144 000 tonni liha on toodetud (2022).</a:t>
            </a:r>
          </a:p>
          <a:p>
            <a:pPr marL="0" indent="0">
              <a:buFontTx/>
              <a:buNone/>
            </a:pPr>
            <a:r>
              <a:rPr lang="et-EE" sz="1200">
                <a:latin typeface="EC Square Sans Pro" panose="020B0506040000020004" pitchFamily="34" charset="0"/>
              </a:rPr>
              <a:t>Hinnanguliselt vastab igale toodetud liha kilogrammile 45,8 milligrammi mikroobivastaseid aineid. </a:t>
            </a:r>
          </a:p>
          <a:p>
            <a:pPr marL="0" indent="0">
              <a:buFontTx/>
              <a:buNone/>
            </a:pPr>
            <a:r>
              <a:rPr lang="et-EE" sz="1200">
                <a:latin typeface="EC Square Sans Pro" panose="020B0506040000020004" pitchFamily="34" charset="0"/>
              </a:rPr>
              <a:t>Eesti on vähendanud mikroobivastaste ainete koguhulka 6,1% alates 2018. aastast (võrdlusaasta, mil kõik ELi riigid alustasid AM-müügi mõõtmist) kuni 2022. aastani.</a:t>
            </a: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390635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2641910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141249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800" b="0" i="0" u="none" strike="noStrike" baseline="0">
                <a:solidFill>
                  <a:srgbClr val="000000"/>
                </a:solidFill>
                <a:latin typeface="Verdana" panose="020B0604030504040204" pitchFamily="34" charset="0"/>
              </a:rPr>
              <a:t>1 Riikidevahelisi erinevusi tuleks tõlgendada väga hoolikalt, kuna nende antibiootikumide klasside/alaklasside annustamisskeemide erinevused on suured. </a:t>
            </a:r>
          </a:p>
          <a:p>
            <a:r>
              <a:rPr lang="et-EE" sz="1800" b="0" i="0" u="none" strike="noStrike" baseline="0">
                <a:solidFill>
                  <a:srgbClr val="000000"/>
                </a:solidFill>
                <a:latin typeface="Verdana" panose="020B0604030504040204" pitchFamily="34" charset="0"/>
              </a:rPr>
              <a:t>2 Austrias, Horvaatias, Küprosel, Tšehhis, Eestis, Soomes, Saksamaal, Ungaris, Islandil, Iirimaal, Lätis, Leedus, Luksemburgis, Maltal, Portugalis, Sloveenias, Šveitsis ja Ühendkuningriigis teiste kinoloonide müügi kohta teated puuduvad. </a:t>
            </a:r>
          </a:p>
          <a:p>
            <a:r>
              <a:rPr lang="et-EE" sz="1800" b="0" i="0" u="none" strike="noStrike" baseline="0">
                <a:solidFill>
                  <a:srgbClr val="000000"/>
                </a:solidFill>
                <a:latin typeface="Verdana" panose="020B0604030504040204" pitchFamily="34" charset="0"/>
              </a:rPr>
              <a:t>3 Taanis, Soomes, Islandil, Iirimaal, Norras ja Ühendkuningriigis polümüksiinide müügist ei teatatud. </a:t>
            </a:r>
          </a:p>
          <a:p>
            <a:r>
              <a:rPr lang="et-EE" sz="1800" b="0" i="0" u="none" strike="noStrike" baseline="0">
                <a:solidFill>
                  <a:srgbClr val="000000"/>
                </a:solidFill>
                <a:latin typeface="Verdana" panose="020B0604030504040204" pitchFamily="34" charset="0"/>
              </a:rPr>
              <a:t>4 31 Euroopa riigi koondproportsioon põhineb summeeritud mg/PCU-l – müüdud antibiootikumi toimeainete üldkogus (mg) jagatud kogu PCU-ga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24</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26</a:t>
            </a:fld>
            <a:endParaRPr lang="en-GB"/>
          </a:p>
        </p:txBody>
      </p:sp>
    </p:spTree>
    <p:extLst>
      <p:ext uri="{BB962C8B-B14F-4D97-AF65-F5344CB8AC3E}">
        <p14:creationId xmlns:p14="http://schemas.microsoft.com/office/powerpoint/2010/main" val="42653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27</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JIACRA III report</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29</a:t>
            </a:fld>
            <a:endParaRPr lang="en-GB"/>
          </a:p>
        </p:txBody>
      </p:sp>
    </p:spTree>
    <p:extLst>
      <p:ext uri="{BB962C8B-B14F-4D97-AF65-F5344CB8AC3E}">
        <p14:creationId xmlns:p14="http://schemas.microsoft.com/office/powerpoint/2010/main" val="66016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31</a:t>
            </a:fld>
            <a:endParaRPr lang="en-GB"/>
          </a:p>
        </p:txBody>
      </p:sp>
    </p:spTree>
    <p:extLst>
      <p:ext uri="{BB962C8B-B14F-4D97-AF65-F5344CB8AC3E}">
        <p14:creationId xmlns:p14="http://schemas.microsoft.com/office/powerpoint/2010/main" val="411255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100">
                <a:latin typeface="EC Square Sans Pro" panose="020B0506040000020004" pitchFamily="34" charset="0"/>
              </a:rPr>
              <a:t>Muutused keskmises müügis (mg/kg hinnangulise biomassi kohta) 25 EL/EMP riigis aastatel 2011–2020</a:t>
            </a:r>
          </a:p>
          <a:p>
            <a:r>
              <a:rPr lang="et-EE" sz="1100">
                <a:latin typeface="EC Square Sans Pro" panose="020B0506040000020004" pitchFamily="34" charset="0"/>
              </a:rPr>
              <a:t>Allikas: EMA (2021)</a:t>
            </a:r>
          </a:p>
          <a:p>
            <a:endParaRPr lang="en-GB" sz="1100" dirty="0">
              <a:latin typeface="EC Square Sans Pro" panose="020B0506040000020004" pitchFamily="34" charset="0"/>
            </a:endParaRPr>
          </a:p>
          <a:p>
            <a:pPr algn="l"/>
            <a:r>
              <a:rPr lang="et-EE" sz="1100" b="0" i="0" u="none" strike="noStrike" baseline="0">
                <a:latin typeface="EC Square Sans Pro" panose="020B0506040000020004" pitchFamily="34" charset="0"/>
              </a:rPr>
              <a:t>Need arvud viitavad sellele, et nii liikmesriikide kui ka ELi/EMP tasandil tehtud jõupingutused on olnud edukad, mille tulemusel on aja jooksul pidevalt vähenenud antibiootikumide kasutamine toiduloomade puhul fluorokinoloonide puhul, mis on registreeritud enamikus osalevates Euroopa riikides.</a:t>
            </a:r>
          </a:p>
          <a:p>
            <a:pPr algn="l"/>
            <a:endParaRPr lang="en-GB" sz="1100" b="0" i="0" u="none" strike="noStrike" baseline="0" dirty="0">
              <a:latin typeface="EC Square Sans Pro" panose="020B0506040000020004" pitchFamily="34" charset="0"/>
            </a:endParaRPr>
          </a:p>
          <a:p>
            <a:pPr algn="l"/>
            <a:r>
              <a:rPr lang="et-EE" sz="1100" b="1" i="0" u="none" strike="noStrike" baseline="0">
                <a:solidFill>
                  <a:schemeClr val="tx1"/>
                </a:solidFill>
                <a:latin typeface="EC Square Sans Pro" panose="020B0506040000020004" pitchFamily="34" charset="0"/>
              </a:rPr>
              <a:t>Peamine näitaja: Üldine müük – üldine müügi vähenemine</a:t>
            </a:r>
          </a:p>
          <a:p>
            <a:pPr algn="l"/>
            <a:r>
              <a:rPr lang="et-EE" sz="1100" b="1" i="0" u="none" strike="noStrike" baseline="0">
                <a:latin typeface="EC Square Sans Pro" panose="020B0506040000020004" pitchFamily="34" charset="0"/>
              </a:rPr>
              <a:t>Teisesed näitajad (oluline edasiminek): </a:t>
            </a:r>
            <a:r>
              <a:rPr lang="et-EE" sz="1100" b="0" i="0" u="none" strike="noStrike" baseline="0">
                <a:latin typeface="EC Square Sans Pro" panose="020B0506040000020004" pitchFamily="34" charset="0"/>
              </a:rPr>
              <a:t>3. ja 4. põlvkonna tsefalosporiinide, polümüksiinide ja kinoloonide müük mg/kg</a:t>
            </a:r>
          </a:p>
          <a:p>
            <a:pPr algn="l"/>
            <a:r>
              <a:rPr lang="et-EE" sz="1100" b="0" i="0" u="none" strike="noStrike" baseline="0">
                <a:latin typeface="EC Square Sans Pro" panose="020B0506040000020004" pitchFamily="34" charset="0"/>
              </a:rPr>
              <a:t>Fluorokinoloonide müük vähenes kokkuvõttes tagasihoidlikumalt.</a:t>
            </a:r>
          </a:p>
          <a:p>
            <a:pPr algn="l"/>
            <a:endParaRPr lang="en-GB" sz="1100" b="0" i="0" u="none" strike="noStrike" baseline="0" dirty="0">
              <a:latin typeface="EC Square Sans Pro" panose="020B0506040000020004" pitchFamily="34" charset="0"/>
            </a:endParaRPr>
          </a:p>
          <a:p>
            <a:pPr algn="l"/>
            <a:r>
              <a:rPr lang="et-EE" sz="1100" b="0" i="0" u="none" strike="noStrike" baseline="0">
                <a:latin typeface="EC Square Sans Pro" panose="020B0506040000020004" pitchFamily="34" charset="0"/>
              </a:rPr>
              <a:t>Märkus: sünonüüm </a:t>
            </a:r>
            <a:r>
              <a:rPr lang="et-EE" sz="1100" b="1" i="0" u="none" strike="noStrike" baseline="0">
                <a:latin typeface="EC Square Sans Pro" panose="020B0506040000020004" pitchFamily="34" charset="0"/>
              </a:rPr>
              <a:t>„milligrammi PCU kohta“ (PCU = rahvastiku parandusühik), </a:t>
            </a:r>
            <a:r>
              <a:rPr lang="et-EE" sz="1100" b="0" i="0" u="none" strike="noStrike" baseline="0">
                <a:latin typeface="EC Square Sans Pro" panose="020B0506040000020004" pitchFamily="34" charset="0"/>
              </a:rPr>
              <a:t>mis </a:t>
            </a:r>
            <a:r>
              <a:rPr lang="et-EE" sz="1100" b="1" i="0" u="none" strike="noStrike" baseline="0">
                <a:latin typeface="EC Square Sans Pro" panose="020B0506040000020004" pitchFamily="34" charset="0"/>
              </a:rPr>
              <a:t>on loomse biomassi ekvivalentide aruandlusühik, </a:t>
            </a:r>
            <a:r>
              <a:rPr lang="et-EE" sz="1100" b="0" i="0" u="none" strike="noStrike" baseline="0">
                <a:latin typeface="EC Square Sans Pro" panose="020B0506040000020004" pitchFamily="34" charset="0"/>
              </a:rPr>
              <a:t>mis on välja töötatud</a:t>
            </a:r>
          </a:p>
          <a:p>
            <a:pPr algn="l"/>
            <a:r>
              <a:rPr lang="et-EE" sz="1100" b="0" i="0" u="none" strike="noStrike" baseline="0">
                <a:latin typeface="EC Square Sans Pro" panose="020B0506040000020004" pitchFamily="34" charset="0"/>
              </a:rPr>
              <a:t>Euroopa mikroobivastaste veterinaarravimite tarbimise seire (ESVAC) algatus.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33</a:t>
            </a:fld>
            <a:endParaRPr lang="en-GB"/>
          </a:p>
        </p:txBody>
      </p:sp>
    </p:spTree>
    <p:extLst>
      <p:ext uri="{BB962C8B-B14F-4D97-AF65-F5344CB8AC3E}">
        <p14:creationId xmlns:p14="http://schemas.microsoft.com/office/powerpoint/2010/main" val="1168990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t-EE" sz="1100" b="0" i="1" u="none" strike="noStrike" baseline="0">
                <a:latin typeface="EC Square Sans Pro" panose="020B0506040000020004" pitchFamily="34" charset="0"/>
              </a:rPr>
              <a:t>Allikas: </a:t>
            </a:r>
            <a:r>
              <a:rPr lang="et-EE" sz="1100" b="0" i="0" u="none" strike="noStrike" baseline="0">
                <a:latin typeface="EC Square Sans Pro" panose="020B0506040000020004" pitchFamily="34" charset="0"/>
              </a:rPr>
              <a:t>EUSR on AMR in zoonotic and indicator bacteria from humans, animals and food 2020/2021. EFSA Journal 2023;21(3):7867. Lk 95</a:t>
            </a:r>
          </a:p>
          <a:p>
            <a:pPr algn="l"/>
            <a:endParaRPr lang="en-GB" sz="1100" b="0" i="0" u="none" strike="noStrike" baseline="0" dirty="0">
              <a:solidFill>
                <a:srgbClr val="000000"/>
              </a:solidFill>
              <a:latin typeface="EC Square Sans Pro" panose="020B0506040000020004" pitchFamily="34" charset="0"/>
            </a:endParaRPr>
          </a:p>
          <a:p>
            <a:pPr algn="l"/>
            <a:r>
              <a:rPr lang="et-EE" sz="1100" b="0" i="0" u="none" strike="noStrike" baseline="0">
                <a:solidFill>
                  <a:srgbClr val="000000"/>
                </a:solidFill>
                <a:latin typeface="EC Square Sans Pro" panose="020B0506040000020004" pitchFamily="34" charset="0"/>
              </a:rPr>
              <a:t>Eesmärk on vähendada resistentsust. </a:t>
            </a:r>
          </a:p>
          <a:p>
            <a:pPr algn="l"/>
            <a:r>
              <a:rPr lang="et-EE" sz="1100" b="0" i="0" u="none" strike="noStrike" baseline="0">
                <a:solidFill>
                  <a:srgbClr val="000000"/>
                </a:solidFill>
                <a:latin typeface="EC Square Sans Pro" panose="020B0506040000020004" pitchFamily="34" charset="0"/>
              </a:rPr>
              <a:t>Suundumused on näha aastatel 2009–2021 resistentsete bakterite proovidest. Kõik riigid ei ole kõikide aastate kohta andmeid esitanud. Kuigi andmeid ei koostata ühtlustatud viisil, on näha positiivset vähenemistrendi.</a:t>
            </a:r>
          </a:p>
          <a:p>
            <a:pPr algn="l"/>
            <a:endParaRPr lang="en-GB" sz="1100" b="0" i="0" u="none" strike="noStrike" baseline="0" dirty="0">
              <a:solidFill>
                <a:srgbClr val="000000"/>
              </a:solidFill>
              <a:latin typeface="EC Square Sans Pro" panose="020B0506040000020004" pitchFamily="34" charset="0"/>
            </a:endParaRPr>
          </a:p>
          <a:p>
            <a:pPr algn="l"/>
            <a:r>
              <a:rPr lang="et-EE" sz="1100" b="0" i="0" u="none" strike="noStrike" baseline="0">
                <a:solidFill>
                  <a:srgbClr val="000000"/>
                </a:solidFill>
                <a:latin typeface="EC Square Sans Pro" panose="020B0506040000020004" pitchFamily="34" charset="0"/>
              </a:rPr>
              <a:t>Suundumused olid pigem vähenevad kui suurenevad ning kõige märgatavam oli see, et tetratsükliiniresistentsuse vähenemist täheldati ligikaudu pooltel sigade ja vasikate (24/43) ning kodulindude andmete (23/42) andmekogumites.</a:t>
            </a:r>
          </a:p>
          <a:p>
            <a:pPr algn="l"/>
            <a:r>
              <a:rPr lang="et-EE" sz="1100" b="0" i="0" u="none" strike="noStrike" baseline="0">
                <a:solidFill>
                  <a:srgbClr val="000000"/>
                </a:solidFill>
                <a:latin typeface="EC Square Sans Pro" panose="020B0506040000020004" pitchFamily="34" charset="0"/>
              </a:rPr>
              <a:t>Tuleb märkida, et mitmes riigis oli resistentsuse tase aja jooksul stabiilsel madalal tasemel ja suuri muutusi ei ole oodata.</a:t>
            </a:r>
          </a:p>
          <a:p>
            <a:pPr algn="l"/>
            <a:endParaRPr lang="en-GB" sz="1100" b="0" i="0" u="none" strike="noStrike" baseline="0" dirty="0">
              <a:solidFill>
                <a:srgbClr val="000000"/>
              </a:solidFill>
              <a:latin typeface="EC Square Sans Pro" panose="020B0506040000020004" pitchFamily="34" charset="0"/>
            </a:endParaRPr>
          </a:p>
          <a:p>
            <a:pPr algn="l"/>
            <a:r>
              <a:rPr lang="et-EE" sz="1100" b="0" i="0" u="none" strike="noStrike" baseline="0">
                <a:solidFill>
                  <a:srgbClr val="000000"/>
                </a:solidFill>
                <a:latin typeface="EC Square Sans Pro" panose="020B0506040000020004" pitchFamily="34" charset="0"/>
              </a:rPr>
              <a:t>Näide 1:</a:t>
            </a:r>
          </a:p>
          <a:p>
            <a:pPr algn="l"/>
            <a:r>
              <a:rPr lang="et-EE" sz="1100" b="1" i="0" u="none" strike="noStrike" baseline="0">
                <a:solidFill>
                  <a:srgbClr val="000000"/>
                </a:solidFill>
                <a:latin typeface="EC Square Sans Pro" panose="020B0506040000020004" pitchFamily="34" charset="0"/>
              </a:rPr>
              <a:t>Nuumsead</a:t>
            </a:r>
          </a:p>
          <a:p>
            <a:pPr algn="l"/>
            <a:r>
              <a:rPr lang="et-EE" sz="1100" b="0" i="0" u="none" strike="noStrike" baseline="0">
                <a:solidFill>
                  <a:srgbClr val="000000"/>
                </a:solidFill>
                <a:latin typeface="EC Square Sans Pro" panose="020B0506040000020004" pitchFamily="34" charset="0"/>
              </a:rPr>
              <a:t>Joonisel on näidatud, kuidas kõik 27 liikmesriiki teatasid </a:t>
            </a:r>
            <a:r>
              <a:rPr lang="et-EE" sz="1100" b="0" i="1" u="none" strike="noStrike" baseline="0">
                <a:solidFill>
                  <a:srgbClr val="000000"/>
                </a:solidFill>
                <a:latin typeface="EC Square Sans Pro" panose="020B0506040000020004" pitchFamily="34" charset="0"/>
              </a:rPr>
              <a:t>E. coli </a:t>
            </a:r>
            <a:r>
              <a:rPr lang="et-EE" sz="1100" b="0" i="0" u="none" strike="noStrike" baseline="0">
                <a:solidFill>
                  <a:srgbClr val="000000"/>
                </a:solidFill>
                <a:latin typeface="EC Square Sans Pro" panose="020B0506040000020004" pitchFamily="34" charset="0"/>
              </a:rPr>
              <a:t>bakterite resistentsusest nuumsigadel erinevate antibiootikumide (ampitsilliin, tsefotaksiim, tsiprofloksatsiin ja tetratsükliin) suhtes aastatel 2009-2021.</a:t>
            </a:r>
          </a:p>
          <a:p>
            <a:pPr algn="l"/>
            <a:r>
              <a:rPr lang="et-EE" sz="1100" b="0" i="0" u="none" strike="noStrike" baseline="0">
                <a:solidFill>
                  <a:srgbClr val="000000"/>
                </a:solidFill>
                <a:latin typeface="EC Square Sans Pro" panose="020B0506040000020004" pitchFamily="34" charset="0"/>
              </a:rPr>
              <a:t>Üldine trend on selgelt vähenenud resistentsus tetratsükliini ja ampitsilliini suhtes. Tsefotaksiim vähendab veidi ja tsiprofloksatsiin püsib ajas konstantsena).</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34</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100" b="0" i="1" u="none" strike="noStrike" baseline="0">
                <a:latin typeface="EC Square Sans Pro" panose="020B0506040000020004" pitchFamily="34" charset="0"/>
              </a:rPr>
              <a:t>Allikas: </a:t>
            </a:r>
            <a:r>
              <a:rPr lang="et-EE" sz="1100" b="0" i="0" u="none" strike="noStrike" baseline="0">
                <a:latin typeface="EC Square Sans Pro" panose="020B0506040000020004" pitchFamily="34" charset="0"/>
              </a:rPr>
              <a:t>EUSR on AMR in zoonotic and indicator bacteria from humans, animals and food 2020/2021. EFSA Journal 2023;21(3):7867. lk 97.</a:t>
            </a:r>
          </a:p>
          <a:p>
            <a:pPr algn="l"/>
            <a:endParaRPr lang="en-GB" sz="1100" b="0" i="0" u="none" strike="noStrike" baseline="0" dirty="0">
              <a:solidFill>
                <a:srgbClr val="000000"/>
              </a:solidFill>
              <a:latin typeface="EC Square Sans Pro" panose="020B0506040000020004" pitchFamily="34" charset="0"/>
            </a:endParaRPr>
          </a:p>
          <a:p>
            <a:pPr algn="l"/>
            <a:r>
              <a:rPr lang="et-EE" sz="1100" b="0" i="0" u="none" strike="noStrike" baseline="0">
                <a:solidFill>
                  <a:srgbClr val="000000"/>
                </a:solidFill>
                <a:latin typeface="EC Square Sans Pro" panose="020B0506040000020004" pitchFamily="34" charset="0"/>
              </a:rPr>
              <a:t>Näide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b="1" i="0" u="none" strike="noStrike" baseline="0">
                <a:solidFill>
                  <a:srgbClr val="000000"/>
                </a:solidFill>
                <a:latin typeface="EC Square Sans Pro" panose="020B0506040000020004" pitchFamily="34" charset="0"/>
              </a:rPr>
              <a:t>Broilerid </a:t>
            </a:r>
            <a:r>
              <a:rPr lang="et-EE" sz="1100" b="0" i="0" u="none" strike="noStrike" baseline="0">
                <a:solidFill>
                  <a:srgbClr val="000000"/>
                </a:solidFill>
                <a:latin typeface="EC Square Sans Pro" panose="020B0506040000020004" pitchFamily="34" charset="0"/>
              </a:rPr>
              <a:t> </a:t>
            </a:r>
            <a:r>
              <a:rPr lang="et-EE" sz="1100">
                <a:latin typeface="EC Square Sans Pro" panose="020B0506040000020004" pitchFamily="34" charset="0"/>
              </a:rPr>
              <a:t>Resistentsuse suundumused valitud mikroobivastaste ainete (</a:t>
            </a:r>
            <a:r>
              <a:rPr lang="et-EE" sz="1100" b="0" i="0" u="none" strike="noStrike" baseline="0">
                <a:solidFill>
                  <a:srgbClr val="000000"/>
                </a:solidFill>
                <a:latin typeface="EC Square Sans Pro" panose="020B0506040000020004" pitchFamily="34" charset="0"/>
              </a:rPr>
              <a:t>ampitsilliin, tseftaksiim, tsiprofloksatsiin ja tetratsükliin)</a:t>
            </a:r>
            <a:r>
              <a:rPr lang="et-EE" sz="1100">
                <a:latin typeface="EC Square Sans Pro" panose="020B0506040000020004" pitchFamily="34" charset="0"/>
              </a:rPr>
              <a:t> suhtes broilerite </a:t>
            </a:r>
            <a:r>
              <a:rPr lang="et-EE" sz="1100" i="1">
                <a:latin typeface="EC Square Sans Pro" panose="020B0506040000020004" pitchFamily="34" charset="0"/>
              </a:rPr>
              <a:t>E. coli </a:t>
            </a:r>
            <a:r>
              <a:rPr lang="et-EE" sz="1100">
                <a:latin typeface="EC Square Sans Pro" panose="020B0506040000020004" pitchFamily="34" charset="0"/>
              </a:rPr>
              <a:t>bakterites, 2009-2021</a:t>
            </a:r>
          </a:p>
          <a:p>
            <a:pPr algn="l"/>
            <a:r>
              <a:rPr lang="et-EE" sz="1100" b="0" i="0" u="none" strike="noStrike" baseline="0">
                <a:solidFill>
                  <a:srgbClr val="000000"/>
                </a:solidFill>
                <a:latin typeface="EC Square Sans Pro" panose="020B0506040000020004" pitchFamily="34" charset="0"/>
              </a:rPr>
              <a:t>30 riigis, mis esitasid andmeid broilerite bakteriproovide kohta, 68 proovi näitasid langustendentsi ja 20 proovi suurenemist. </a:t>
            </a:r>
          </a:p>
          <a:p>
            <a:pPr algn="l"/>
            <a:r>
              <a:rPr lang="et-EE" sz="1100" b="0" i="0" u="none" strike="noStrike" baseline="0">
                <a:solidFill>
                  <a:srgbClr val="000000"/>
                </a:solidFill>
                <a:latin typeface="EC Square Sans Pro" panose="020B0506040000020004" pitchFamily="34" charset="0"/>
              </a:rPr>
              <a:t>- 16 riigis täheldati ainult langustendentsi. Eelkõige on Iirimaal, Itaalias, Lätis, Hollandis ja Hispaanias vähenenud resistentsus kõigi nelja mikroobivastase aine suhtes</a:t>
            </a:r>
          </a:p>
          <a:p>
            <a:pPr algn="l"/>
            <a:r>
              <a:rPr lang="et-EE" sz="1100" b="0" i="0" u="none" strike="noStrike" baseline="0">
                <a:solidFill>
                  <a:srgbClr val="000000"/>
                </a:solidFill>
                <a:latin typeface="EC Square Sans Pro" panose="020B0506040000020004" pitchFamily="34" charset="0"/>
              </a:rPr>
              <a:t>ja Horvaatias, Eestis, Prantsusmaal, Leedus ja Portugalis kolme mikroobivastase aine vastu. </a:t>
            </a:r>
          </a:p>
          <a:p>
            <a:pPr marL="285750" indent="-285750" algn="l">
              <a:buFontTx/>
              <a:buChar char="-"/>
            </a:pPr>
            <a:r>
              <a:rPr lang="et-EE" sz="1100" b="0" i="0" u="none" strike="noStrike" baseline="0">
                <a:solidFill>
                  <a:srgbClr val="000000"/>
                </a:solidFill>
                <a:latin typeface="EC Square Sans Pro" panose="020B0506040000020004" pitchFamily="34" charset="0"/>
              </a:rPr>
              <a:t>Seevastu kolmes riigis täheldati ainult kasvutendentsi. </a:t>
            </a:r>
          </a:p>
          <a:p>
            <a:pPr marL="285750" indent="-285750" algn="l">
              <a:buFontTx/>
              <a:buChar char="-"/>
            </a:pPr>
            <a:r>
              <a:rPr lang="et-EE" sz="1100" b="0" i="0" u="none" strike="noStrike" baseline="0">
                <a:solidFill>
                  <a:srgbClr val="000000"/>
                </a:solidFill>
                <a:latin typeface="EC Square Sans Pro" panose="020B0506040000020004" pitchFamily="34" charset="0"/>
              </a:rPr>
              <a:t>Viimane ruudukujuline kujund näitab kõigi aruandvate riikide (sealhulgas Ühendkuningriigid) koondsuundumust: </a:t>
            </a:r>
            <a:r>
              <a:rPr lang="et-EE" sz="1100" b="0" i="0" u="sng" strike="noStrike" baseline="0">
                <a:solidFill>
                  <a:srgbClr val="000000"/>
                </a:solidFill>
                <a:latin typeface="EC Square Sans Pro" panose="020B0506040000020004" pitchFamily="34" charset="0"/>
              </a:rPr>
              <a:t>resistentsus kõigi nelja mikroobivastase aine suhtes on statistiliselt oluliselt vähenenud.</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35</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t-EE" sz="1100" b="0" i="1" u="none" strike="noStrike" baseline="0" dirty="0">
                <a:solidFill>
                  <a:srgbClr val="818385"/>
                </a:solidFill>
                <a:latin typeface="EC Square Sans Pro" panose="020B0506040000020004" pitchFamily="34" charset="0"/>
              </a:rPr>
              <a:t>„Ravimiresistentsete infektsioonide vastu võitlemine kogu maailmas. Lõpparuanne ja soovitused“ - </a:t>
            </a:r>
            <a:r>
              <a:rPr lang="et-EE" sz="1100" u="none" strike="noStrike" baseline="0" dirty="0">
                <a:solidFill>
                  <a:srgbClr val="818385"/>
                </a:solidFill>
                <a:latin typeface="EC Square Sans Pro" panose="020B0506040000020004" pitchFamily="34" charset="0"/>
              </a:rPr>
              <a:t>ANTIMIKROOBSE RESISTENTSUSE ÜLEVAADE</a:t>
            </a:r>
          </a:p>
          <a:p>
            <a:pPr algn="l"/>
            <a:r>
              <a:rPr lang="et-EE" sz="1100" b="0" i="1" u="none" strike="noStrike" baseline="0" dirty="0">
                <a:solidFill>
                  <a:srgbClr val="818385"/>
                </a:solidFill>
                <a:latin typeface="EC Square Sans Pro" panose="020B0506040000020004" pitchFamily="34" charset="0"/>
              </a:rPr>
              <a:t>JUHATAJA JIM O’NEILL – mai 2016 – https://amr-review.org/sites/default/files/160525_Final%20paper_with%20cover.pdf </a:t>
            </a:r>
          </a:p>
          <a:p>
            <a:pPr algn="l"/>
            <a:endParaRPr lang="en-GB" sz="1100" b="0" i="0" u="none" strike="noStrike" baseline="0" dirty="0">
              <a:solidFill>
                <a:srgbClr val="3C4982"/>
              </a:solidFill>
              <a:latin typeface="EC Square Sans Pro" panose="020B0506040000020004" pitchFamily="34" charset="0"/>
            </a:endParaRPr>
          </a:p>
          <a:p>
            <a:pPr algn="l"/>
            <a:r>
              <a:rPr lang="et-EE" sz="1100" b="0" i="0" u="none" strike="noStrike" baseline="0" dirty="0">
                <a:latin typeface="EC Square Sans Pro" panose="020B0506040000020004" pitchFamily="34" charset="0"/>
              </a:rPr>
              <a:t>Viimase kahe aastakümne jooksul on antibiootikumide kogutarbimine inimestel kasvanud tagasihoidlikult OECD ja ELi/EMP riikides ning oluliselt</a:t>
            </a:r>
          </a:p>
          <a:p>
            <a:pPr algn="l"/>
            <a:r>
              <a:rPr lang="et-EE" sz="1100" b="0" i="0" u="none" strike="noStrike" baseline="0" dirty="0">
                <a:latin typeface="EC Square Sans Pro" panose="020B0506040000020004" pitchFamily="34" charset="0"/>
              </a:rPr>
              <a:t>OECDsse mittekuuluvates G20 riikides. </a:t>
            </a:r>
          </a:p>
          <a:p>
            <a:pPr algn="l"/>
            <a:endParaRPr lang="en-GB" sz="1100" b="0" i="0" u="none" strike="noStrike" baseline="0" dirty="0">
              <a:latin typeface="EC Square Sans Pro" panose="020B0506040000020004" pitchFamily="34" charset="0"/>
            </a:endParaRPr>
          </a:p>
          <a:p>
            <a:pPr algn="l"/>
            <a:r>
              <a:rPr lang="et-EE" sz="1100" b="0" i="0" u="none" strike="noStrike" baseline="0" dirty="0">
                <a:latin typeface="EC Square Sans Pro" panose="020B0506040000020004" pitchFamily="34" charset="0"/>
              </a:rPr>
              <a:t>Loomakasvatussektor on aktiivselt osalenud peaaegu kõigi OECD, ELi/EMP ja G20 riikide koostatud tegevuskavade väljatöötamises ja rakendamises</a:t>
            </a:r>
          </a:p>
          <a:p>
            <a:pPr algn="l"/>
            <a:r>
              <a:rPr lang="et-EE" sz="1100" b="0" i="0" u="none" strike="noStrike" baseline="0" dirty="0">
                <a:latin typeface="EC Square Sans Pro" panose="020B0506040000020004" pitchFamily="34" charset="0"/>
              </a:rPr>
              <a:t>Toidu käitlemise tõhustatud tavad ja bioohutuse parandamine põllumajandusettevõtetes lubavad vähendada resistentsete nakkuste arvu.</a:t>
            </a:r>
          </a:p>
          <a:p>
            <a:pPr algn="l"/>
            <a:r>
              <a:rPr lang="et-EE" sz="1100" b="0" i="0" u="none" strike="noStrike" baseline="0" dirty="0">
                <a:latin typeface="EC Square Sans Pro" panose="020B0506040000020004" pitchFamily="34" charset="0"/>
              </a:rPr>
              <a:t>Põllumajandusettevõtte bioturvalisuse parandamisest saadav kasu tasakaalustab täielikult rakenduskulud.</a:t>
            </a:r>
          </a:p>
          <a:p>
            <a:pPr algn="l"/>
            <a:endParaRPr lang="en-GB" sz="1100" b="0" i="0" u="none" strike="noStrike" baseline="0" dirty="0">
              <a:latin typeface="EC Square Sans Pro" panose="020B0506040000020004" pitchFamily="34" charset="0"/>
            </a:endParaRPr>
          </a:p>
          <a:p>
            <a:pPr algn="l"/>
            <a:r>
              <a:rPr lang="et-EE" sz="1600" b="0" i="0" dirty="0">
                <a:solidFill>
                  <a:srgbClr val="444444"/>
                </a:solidFill>
                <a:effectLst/>
                <a:latin typeface="Raleway" pitchFamily="2" charset="0"/>
              </a:rPr>
              <a:t>Jim O'Neili aruandele tuginedes prognoosib ÜRO, et 2050. aastaks võivad superbakterid ja nendega seotud antimikroobse resistentsuse vormid põhjustada kuni 10 miljonit surmajuhtumit aastas. </a:t>
            </a:r>
          </a:p>
          <a:p>
            <a:pPr algn="l"/>
            <a:endParaRPr lang="en-GB" sz="1600" b="0" i="0" u="none" strike="noStrike" baseline="0" dirty="0">
              <a:solidFill>
                <a:srgbClr val="444444"/>
              </a:solidFill>
              <a:effectLst/>
              <a:latin typeface="Raleway" pitchFamily="2" charset="0"/>
            </a:endParaRPr>
          </a:p>
          <a:p>
            <a:pPr algn="l"/>
            <a:r>
              <a:rPr lang="et-EE" sz="1600" b="0" i="0" u="none" strike="noStrike" baseline="0" dirty="0">
                <a:solidFill>
                  <a:srgbClr val="444444"/>
                </a:solidFill>
                <a:effectLst/>
                <a:latin typeface="Raleway" pitchFamily="2" charset="0"/>
                <a:ea typeface="+mn-ea"/>
                <a:cs typeface="+mn-cs"/>
              </a:rPr>
              <a:t>Graafik näitab </a:t>
            </a:r>
            <a:r>
              <a:rPr lang="et-EE" sz="1600" b="0" i="0" dirty="0">
                <a:solidFill>
                  <a:srgbClr val="444444"/>
                </a:solidFill>
                <a:effectLst/>
                <a:latin typeface="Raleway" pitchFamily="2" charset="0"/>
                <a:ea typeface="+mn-ea"/>
                <a:cs typeface="+mn-cs"/>
              </a:rPr>
              <a:t>antimikroobsest resistentsusest tingitud prognoositud suremust võrreldes praeguste tavapäraste surmajuhtumite põhjustega ja selle hinnangulist osakaalu surmajuhtumites 2050. aastal. </a:t>
            </a:r>
          </a:p>
          <a:p>
            <a:pPr algn="l"/>
            <a:r>
              <a:rPr lang="et-EE" sz="1600" b="0" i="0" dirty="0">
                <a:solidFill>
                  <a:srgbClr val="444444"/>
                </a:solidFill>
                <a:effectLst/>
                <a:latin typeface="Raleway" pitchFamily="2" charset="0"/>
                <a:ea typeface="+mn-ea"/>
                <a:cs typeface="+mn-cs"/>
              </a:rPr>
              <a:t>Andmed praeguste surmade erinevate põhjuste kohta on võetud erinevatest allikatest: </a:t>
            </a:r>
          </a:p>
          <a:p>
            <a:pPr marL="171450" indent="-171450" algn="l">
              <a:buFont typeface="Arial" panose="020B0604020202020204" pitchFamily="34" charset="0"/>
              <a:buChar char="•"/>
            </a:pPr>
            <a:r>
              <a:rPr lang="et-EE" sz="1100" b="0" i="0" u="none" strike="noStrike" baseline="0" dirty="0">
                <a:solidFill>
                  <a:srgbClr val="3C4982"/>
                </a:solidFill>
                <a:latin typeface="EC Square Sans Pro" panose="020B0506040000020004" pitchFamily="34" charset="0"/>
              </a:rPr>
              <a:t>Diabeet: www.whi.int/mediacentre/factsheets/fs312/en/ Vähk: www.whi.int/mediacentre/factsheets/fs297/en/</a:t>
            </a:r>
          </a:p>
          <a:p>
            <a:pPr marL="171450" indent="-171450" algn="l">
              <a:buFont typeface="Arial" panose="020B0604020202020204" pitchFamily="34" charset="0"/>
              <a:buChar char="•"/>
            </a:pPr>
            <a:r>
              <a:rPr lang="et-EE" sz="1100" b="0" i="0" u="none" strike="noStrike" baseline="0" dirty="0">
                <a:solidFill>
                  <a:srgbClr val="3C4982"/>
                </a:solidFill>
                <a:latin typeface="EC Square Sans Pro" panose="020B0506040000020004" pitchFamily="34" charset="0"/>
              </a:rPr>
              <a:t>Koolera: www.whi.int/mediacentre/factsheets/fs107/en/ Kõhulahtisus: www.sciencedirect.com/science/article/pii/So140673612617280</a:t>
            </a:r>
          </a:p>
          <a:p>
            <a:pPr marL="171450" indent="-171450" algn="l">
              <a:buFont typeface="Arial" panose="020B0604020202020204" pitchFamily="34" charset="0"/>
              <a:buChar char="•"/>
            </a:pPr>
            <a:r>
              <a:rPr lang="et-EE" sz="1100" b="0" i="0" u="none" strike="noStrike" baseline="0" dirty="0">
                <a:solidFill>
                  <a:srgbClr val="3C4982"/>
                </a:solidFill>
                <a:latin typeface="EC Square Sans Pro" panose="020B0506040000020004" pitchFamily="34" charset="0"/>
              </a:rPr>
              <a:t>Leetrid: www.sciencedirect.com/science/article/pii/So140673612617280 Liiklusõnnetused: www.whi.int/mediacentre/factsheets/fs358/en/</a:t>
            </a:r>
          </a:p>
          <a:p>
            <a:pPr marL="171450" indent="-171450" algn="l">
              <a:buFont typeface="Arial" panose="020B0604020202020204" pitchFamily="34" charset="0"/>
              <a:buChar char="•"/>
            </a:pPr>
            <a:r>
              <a:rPr lang="et-EE" sz="1100" b="0" i="0" u="none" strike="noStrike" baseline="0" dirty="0">
                <a:solidFill>
                  <a:srgbClr val="3C4982"/>
                </a:solidFill>
                <a:latin typeface="EC Square Sans Pro" panose="020B0506040000020004" pitchFamily="34" charset="0"/>
              </a:rPr>
              <a:t>Teetanus: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t-EE" sz="1100" b="0" i="0" u="none" strike="noStrike" baseline="0" dirty="0">
                <a:solidFill>
                  <a:srgbClr val="3C4982"/>
                </a:solidFill>
                <a:latin typeface="EC Square Sans Pro" panose="020B0506040000020004" pitchFamily="34" charset="0"/>
              </a:rPr>
              <a:t>Tegelikult avaldab antimikroobne resistentsus Euroopa tervishoiusüsteemidele tohutut mõju, ligikaudu 1,1 miljardit eurot aastas, vastavalt </a:t>
            </a:r>
            <a:r>
              <a:rPr lang="et-EE" sz="1100" b="0" i="0" u="none" strike="noStrike" baseline="0" dirty="0">
                <a:solidFill>
                  <a:srgbClr val="4D5156"/>
                </a:solidFill>
                <a:effectLst/>
                <a:latin typeface="arial" panose="020B0604020202020204" pitchFamily="34" charset="0"/>
              </a:rPr>
              <a:t>Majanduskoostöö ja Arengu Organisatsioon </a:t>
            </a:r>
            <a:r>
              <a:rPr lang="et-EE" sz="1100" b="0" i="0" u="none" strike="noStrike" baseline="0" dirty="0">
                <a:solidFill>
                  <a:srgbClr val="3C4982"/>
                </a:solidFill>
                <a:latin typeface="EC Square Sans Pro" panose="020B0506040000020004" pitchFamily="34" charset="0"/>
              </a:rPr>
              <a:t>(OECD) andmetele.</a:t>
            </a:r>
          </a:p>
          <a:p>
            <a:pPr algn="l"/>
            <a:r>
              <a:rPr lang="et-EE" sz="1100" b="0" i="0" dirty="0">
                <a:solidFill>
                  <a:srgbClr val="3F4A52"/>
                </a:solidFill>
                <a:effectLst/>
                <a:latin typeface="EC Square Sans Pro" panose="020B0506040000020004" pitchFamily="34" charset="0"/>
              </a:rPr>
              <a:t>Kui infektsioon ei reageeri esmavaliku mikroobivastastele ravimitele (patsiendi jaoks kõige tõhusam ja ohutum ravivõimalus), pöörduvad tervishoiutöötajad </a:t>
            </a:r>
            <a:r>
              <a:rPr lang="et-EE" sz="1100" b="1" i="0" dirty="0">
                <a:solidFill>
                  <a:srgbClr val="3F4A52"/>
                </a:solidFill>
                <a:effectLst/>
                <a:latin typeface="EC Square Sans Pro" panose="020B0506040000020004" pitchFamily="34" charset="0"/>
              </a:rPr>
              <a:t>kallimate</a:t>
            </a:r>
            <a:r>
              <a:rPr lang="et-EE" sz="1100" b="0" i="0" dirty="0">
                <a:solidFill>
                  <a:srgbClr val="3F4A52"/>
                </a:solidFill>
                <a:effectLst/>
                <a:latin typeface="EC Square Sans Pro" panose="020B0506040000020004" pitchFamily="34" charset="0"/>
              </a:rPr>
              <a:t> </a:t>
            </a:r>
            <a:r>
              <a:rPr lang="et-EE" sz="1100" b="1" i="0" dirty="0">
                <a:solidFill>
                  <a:srgbClr val="3F4A52"/>
                </a:solidFill>
                <a:effectLst/>
                <a:latin typeface="EC Square Sans Pro" panose="020B0506040000020004" pitchFamily="34" charset="0"/>
              </a:rPr>
              <a:t>alternatiivide</a:t>
            </a:r>
            <a:r>
              <a:rPr lang="et-EE" sz="1100" b="0" i="0" dirty="0">
                <a:solidFill>
                  <a:srgbClr val="3F4A52"/>
                </a:solidFill>
                <a:effectLst/>
                <a:latin typeface="EC Square Sans Pro" panose="020B0506040000020004" pitchFamily="34" charset="0"/>
              </a:rPr>
              <a:t>, näiteks teise ja kolmanda valiku ravimite (viimased olemasolevad ravivõimalused) poole. Mõnikord nõuavad tüsistused või haiguse ning ravi pikem kestus </a:t>
            </a:r>
            <a:r>
              <a:rPr lang="et-EE" sz="1100" b="1" i="0" dirty="0">
                <a:solidFill>
                  <a:srgbClr val="3F4A52"/>
                </a:solidFill>
                <a:effectLst/>
                <a:latin typeface="EC Square Sans Pro" panose="020B0506040000020004" pitchFamily="34" charset="0"/>
              </a:rPr>
              <a:t>pikemaid haiglas viibimisi</a:t>
            </a:r>
            <a:r>
              <a:rPr lang="et-EE" sz="1100" b="0" i="0" dirty="0">
                <a:solidFill>
                  <a:srgbClr val="3F4A52"/>
                </a:solidFill>
                <a:effectLst/>
                <a:latin typeface="EC Square Sans Pro" panose="020B0506040000020004" pitchFamily="34" charset="0"/>
              </a:rPr>
              <a:t>, koos vastavate kuludega.</a:t>
            </a:r>
          </a:p>
          <a:p>
            <a:pPr algn="l"/>
            <a:r>
              <a:rPr lang="et-EE" sz="1100" b="0" i="1" dirty="0">
                <a:solidFill>
                  <a:srgbClr val="000000"/>
                </a:solidFill>
                <a:effectLst/>
                <a:latin typeface="EC Square Sans Pro" panose="020B0506040000020004" pitchFamily="34" charset="0"/>
              </a:rPr>
              <a:t>Allikas:</a:t>
            </a:r>
            <a:r>
              <a:rPr lang="et-EE" sz="1100" b="0" i="0" dirty="0">
                <a:solidFill>
                  <a:srgbClr val="000000"/>
                </a:solidFill>
                <a:effectLst/>
                <a:latin typeface="EC Square Sans Pro" panose="020B0506040000020004" pitchFamily="34" charset="0"/>
              </a:rPr>
              <a:t> OECD (2018), </a:t>
            </a:r>
            <a:r>
              <a:rPr lang="et-EE" sz="1100" b="0" i="1" dirty="0">
                <a:solidFill>
                  <a:srgbClr val="000000"/>
                </a:solidFill>
                <a:effectLst/>
                <a:latin typeface="EC Square Sans Pro" panose="020B0506040000020004" pitchFamily="34" charset="0"/>
              </a:rPr>
              <a:t>Stemming the Superbug Tide: Just A Few Dollars More</a:t>
            </a:r>
            <a:r>
              <a:rPr lang="et-EE" sz="1100" b="0" i="0" dirty="0">
                <a:solidFill>
                  <a:srgbClr val="000000"/>
                </a:solidFill>
                <a:effectLst/>
                <a:latin typeface="EC Square Sans Pro" panose="020B0506040000020004" pitchFamily="34" charset="0"/>
              </a:rPr>
              <a:t>, OECD Health Policy Studies, OECD Publishing, Paris, </a:t>
            </a:r>
            <a:r>
              <a:rPr lang="et-EE" sz="1100" b="0" i="0" dirty="0">
                <a:solidFill>
                  <a:srgbClr val="000000"/>
                </a:solidFill>
                <a:effectLst/>
                <a:latin typeface="EC Square Sans Pro" panose="020B0506040000020004" pitchFamily="34" charset="0"/>
                <a:hlinkClick r:id="rId3"/>
              </a:rPr>
              <a:t>https://doi.org/10.1787/9789264307599-en</a:t>
            </a:r>
            <a:r>
              <a:rPr lang="et-EE"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t-EE" sz="1800" b="0" i="0" u="none" strike="noStrike" baseline="0">
                <a:latin typeface="OECDBernini-Light"/>
              </a:rPr>
              <a:t>Need arvud viitavad sellele, et nii liikmesriikide kui ka ELi/EMP tasandil tehtud jõupingutused on olnud edukad, mille tulemusena on fluorokinoloonide antibiootikumide kasutamine</a:t>
            </a:r>
          </a:p>
          <a:p>
            <a:pPr algn="l"/>
            <a:r>
              <a:rPr lang="et-EE" sz="1800" b="0" i="0" u="none" strike="noStrike" baseline="0">
                <a:latin typeface="OECDBernini-Light"/>
              </a:rPr>
              <a:t>toiduloomade puhul aja jooksul pidevalt vähenenud enamikus osalevates Euroopa riikides.</a:t>
            </a:r>
          </a:p>
          <a:p>
            <a:pPr algn="l"/>
            <a:r>
              <a:rPr lang="et-EE" sz="1800" b="1" i="0" u="none" strike="noStrike" baseline="0">
                <a:solidFill>
                  <a:schemeClr val="tx1"/>
                </a:solidFill>
                <a:latin typeface="OECDBernini-Light"/>
                <a:ea typeface="+mn-ea"/>
                <a:cs typeface="+mn-cs"/>
              </a:rPr>
              <a:t>Peamine näitaja: Üldine müük – üldine müügi vähenemine</a:t>
            </a:r>
          </a:p>
          <a:p>
            <a:pPr algn="l"/>
            <a:r>
              <a:rPr lang="et-EE" sz="1800" b="1" i="0" u="none" strike="noStrike" baseline="0">
                <a:latin typeface="OECDBernini-Light"/>
              </a:rPr>
              <a:t>Teisesed näitajad (oluline edasiminek): </a:t>
            </a:r>
            <a:r>
              <a:rPr lang="et-EE" sz="1800" b="0" i="0" u="none" strike="noStrike" baseline="0">
                <a:latin typeface="OECDBernini-Light"/>
              </a:rPr>
              <a:t>3. ja 4. põlvkonna tsefalosporiinide, polümüksiinide ja kinoloonide müük mg/kg</a:t>
            </a:r>
          </a:p>
          <a:p>
            <a:pPr algn="l"/>
            <a:r>
              <a:rPr lang="et-EE" sz="1800" b="0" i="0" u="none" strike="noStrike" baseline="0">
                <a:latin typeface="OECDBernini-Light"/>
              </a:rPr>
              <a:t>Fluorokinoloonide müük vähenes kokkuvõttes tagasihoidlikumalt.</a:t>
            </a:r>
          </a:p>
          <a:p>
            <a:pPr algn="l"/>
            <a:endParaRPr lang="en-GB" sz="1800" b="0" i="0" u="none" strike="noStrike" baseline="0" dirty="0">
              <a:latin typeface="OECDBernini-Light"/>
            </a:endParaRPr>
          </a:p>
          <a:p>
            <a:pPr algn="l"/>
            <a:r>
              <a:rPr lang="et-EE" sz="1800" b="0" i="0" u="none" strike="noStrike" baseline="0">
                <a:latin typeface="OECDBernini-Light"/>
              </a:rPr>
              <a:t>Märkus: sünonüüm </a:t>
            </a:r>
            <a:r>
              <a:rPr lang="et-EE" sz="1800" b="1" i="0" u="none" strike="noStrike" baseline="0">
                <a:latin typeface="OECDBernini-Light"/>
              </a:rPr>
              <a:t>„milligrammi PCU kohta“ (PCU = rahvastiku parandusühik), </a:t>
            </a:r>
            <a:r>
              <a:rPr lang="et-EE" sz="1800" b="0" i="0" u="none" strike="noStrike" baseline="0">
                <a:latin typeface="OECDBernini-Light"/>
              </a:rPr>
              <a:t>mis on loomse biomassi ekvivalentide aruandlusüksus, mis on välja töötatud</a:t>
            </a:r>
          </a:p>
          <a:p>
            <a:pPr algn="l"/>
            <a:r>
              <a:rPr lang="et-EE" sz="1800" b="0" i="0" u="none" strike="noStrike" baseline="0">
                <a:latin typeface="OECDBernini-Light"/>
              </a:rPr>
              <a:t>Euroopa mikroobivastaste veterinaarravimite tarbimise seire (ESVAC) algatus.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36</a:t>
            </a:fld>
            <a:endParaRPr lang="en-GB"/>
          </a:p>
        </p:txBody>
      </p:sp>
    </p:spTree>
    <p:extLst>
      <p:ext uri="{BB962C8B-B14F-4D97-AF65-F5344CB8AC3E}">
        <p14:creationId xmlns:p14="http://schemas.microsoft.com/office/powerpoint/2010/main" val="3274303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Vähendada</a:t>
            </a:r>
            <a:r>
              <a:rPr lang="es-ES" dirty="0"/>
              <a:t>:</a:t>
            </a:r>
          </a:p>
          <a:p>
            <a:r>
              <a:rPr lang="es-ES" dirty="0" err="1"/>
              <a:t>Eesmärkide</a:t>
            </a:r>
            <a:r>
              <a:rPr lang="es-ES" dirty="0"/>
              <a:t> </a:t>
            </a:r>
            <a:r>
              <a:rPr lang="es-ES" dirty="0" err="1"/>
              <a:t>seadmine</a:t>
            </a:r>
            <a:r>
              <a:rPr lang="es-ES" dirty="0"/>
              <a:t>: </a:t>
            </a:r>
            <a:r>
              <a:rPr lang="es-ES" dirty="0" err="1"/>
              <a:t>seadke</a:t>
            </a:r>
            <a:r>
              <a:rPr lang="es-ES" dirty="0"/>
              <a:t> </a:t>
            </a:r>
            <a:r>
              <a:rPr lang="es-ES" dirty="0" err="1"/>
              <a:t>eesmärgid</a:t>
            </a:r>
            <a:r>
              <a:rPr lang="es-ES" dirty="0"/>
              <a:t> </a:t>
            </a:r>
            <a:r>
              <a:rPr lang="es-ES" dirty="0" err="1"/>
              <a:t>raskete</a:t>
            </a:r>
            <a:r>
              <a:rPr lang="es-ES" dirty="0"/>
              <a:t> </a:t>
            </a:r>
            <a:r>
              <a:rPr lang="es-ES" dirty="0" err="1"/>
              <a:t>inimeste</a:t>
            </a:r>
            <a:r>
              <a:rPr lang="es-ES" dirty="0"/>
              <a:t> </a:t>
            </a:r>
            <a:r>
              <a:rPr lang="es-ES" dirty="0" err="1"/>
              <a:t>haiguste</a:t>
            </a:r>
            <a:r>
              <a:rPr lang="es-ES" dirty="0"/>
              <a:t> </a:t>
            </a:r>
            <a:r>
              <a:rPr lang="es-ES" dirty="0" err="1"/>
              <a:t>raviks</a:t>
            </a:r>
            <a:r>
              <a:rPr lang="es-ES" dirty="0"/>
              <a:t> </a:t>
            </a:r>
            <a:r>
              <a:rPr lang="es-ES" dirty="0" err="1"/>
              <a:t>eluliselt</a:t>
            </a:r>
            <a:r>
              <a:rPr lang="es-ES" dirty="0"/>
              <a:t> </a:t>
            </a:r>
            <a:r>
              <a:rPr lang="es-ES" dirty="0" err="1"/>
              <a:t>oluliste</a:t>
            </a:r>
            <a:r>
              <a:rPr lang="es-ES" dirty="0"/>
              <a:t> </a:t>
            </a:r>
            <a:r>
              <a:rPr lang="es-ES" dirty="0" err="1"/>
              <a:t>antimikroobikumide</a:t>
            </a:r>
            <a:r>
              <a:rPr lang="es-ES" dirty="0"/>
              <a:t> </a:t>
            </a:r>
            <a:r>
              <a:rPr lang="es-ES" dirty="0" err="1"/>
              <a:t>kasutamise</a:t>
            </a:r>
            <a:r>
              <a:rPr lang="es-ES" dirty="0"/>
              <a:t> </a:t>
            </a:r>
            <a:r>
              <a:rPr lang="es-ES" dirty="0" err="1"/>
              <a:t>vähendamiseks</a:t>
            </a:r>
            <a:r>
              <a:rPr lang="es-ES" dirty="0"/>
              <a:t>.</a:t>
            </a:r>
          </a:p>
          <a:p>
            <a:r>
              <a:rPr lang="es-ES" dirty="0" err="1"/>
              <a:t>Suurendada</a:t>
            </a:r>
            <a:r>
              <a:rPr lang="es-ES" dirty="0"/>
              <a:t> </a:t>
            </a:r>
            <a:r>
              <a:rPr lang="es-ES" dirty="0" err="1"/>
              <a:t>veterinaararstide</a:t>
            </a:r>
            <a:r>
              <a:rPr lang="es-ES" dirty="0"/>
              <a:t> </a:t>
            </a:r>
            <a:r>
              <a:rPr lang="es-ES" dirty="0" err="1"/>
              <a:t>vastutust</a:t>
            </a:r>
            <a:r>
              <a:rPr lang="es-ES" dirty="0"/>
              <a:t>; </a:t>
            </a:r>
            <a:r>
              <a:rPr lang="es-ES" dirty="0" err="1"/>
              <a:t>Veterinaararstid</a:t>
            </a:r>
            <a:r>
              <a:rPr lang="es-ES" dirty="0"/>
              <a:t> </a:t>
            </a:r>
            <a:r>
              <a:rPr lang="es-ES" dirty="0" err="1"/>
              <a:t>peaksid</a:t>
            </a:r>
            <a:r>
              <a:rPr lang="es-ES" dirty="0"/>
              <a:t> </a:t>
            </a:r>
            <a:r>
              <a:rPr lang="es-ES" dirty="0" err="1"/>
              <a:t>oma</a:t>
            </a:r>
            <a:r>
              <a:rPr lang="es-ES" dirty="0"/>
              <a:t> </a:t>
            </a:r>
            <a:r>
              <a:rPr lang="es-ES" dirty="0" err="1"/>
              <a:t>ravimite</a:t>
            </a:r>
            <a:r>
              <a:rPr lang="es-ES" dirty="0"/>
              <a:t> </a:t>
            </a:r>
            <a:r>
              <a:rPr lang="es-ES" dirty="0" err="1"/>
              <a:t>väljakirjutamise</a:t>
            </a:r>
            <a:r>
              <a:rPr lang="es-ES" dirty="0"/>
              <a:t> </a:t>
            </a:r>
            <a:r>
              <a:rPr lang="es-ES" dirty="0" err="1"/>
              <a:t>otsuste</a:t>
            </a:r>
            <a:r>
              <a:rPr lang="es-ES" dirty="0"/>
              <a:t> </a:t>
            </a:r>
            <a:r>
              <a:rPr lang="es-ES" dirty="0" err="1"/>
              <a:t>eest</a:t>
            </a:r>
            <a:r>
              <a:rPr lang="es-ES" dirty="0"/>
              <a:t> </a:t>
            </a:r>
            <a:r>
              <a:rPr lang="es-ES" dirty="0" err="1"/>
              <a:t>vastutama</a:t>
            </a:r>
            <a:r>
              <a:rPr lang="es-ES" dirty="0"/>
              <a:t>. </a:t>
            </a:r>
            <a:r>
              <a:rPr lang="es-ES" dirty="0" err="1"/>
              <a:t>Otsused</a:t>
            </a:r>
            <a:r>
              <a:rPr lang="es-ES" dirty="0"/>
              <a:t> </a:t>
            </a:r>
            <a:r>
              <a:rPr lang="es-ES" dirty="0" err="1"/>
              <a:t>peaksid</a:t>
            </a:r>
            <a:r>
              <a:rPr lang="es-ES" dirty="0"/>
              <a:t> </a:t>
            </a:r>
            <a:r>
              <a:rPr lang="es-ES" dirty="0" err="1"/>
              <a:t>põhinema</a:t>
            </a:r>
            <a:r>
              <a:rPr lang="es-ES" dirty="0"/>
              <a:t> </a:t>
            </a:r>
            <a:r>
              <a:rPr lang="es-ES" dirty="0" err="1"/>
              <a:t>regulaarsel</a:t>
            </a:r>
            <a:r>
              <a:rPr lang="es-ES" dirty="0"/>
              <a:t> </a:t>
            </a:r>
            <a:r>
              <a:rPr lang="es-ES" dirty="0" err="1"/>
              <a:t>farmikülastusel</a:t>
            </a:r>
            <a:r>
              <a:rPr lang="es-ES" dirty="0"/>
              <a:t>, </a:t>
            </a:r>
            <a:r>
              <a:rPr lang="es-ES" dirty="0" err="1"/>
              <a:t>loomade</a:t>
            </a:r>
            <a:r>
              <a:rPr lang="es-ES" dirty="0"/>
              <a:t> </a:t>
            </a:r>
            <a:r>
              <a:rPr lang="es-ES" dirty="0" err="1"/>
              <a:t>kliinilisel</a:t>
            </a:r>
            <a:r>
              <a:rPr lang="es-ES" dirty="0"/>
              <a:t> </a:t>
            </a:r>
            <a:r>
              <a:rPr lang="es-ES" dirty="0" err="1"/>
              <a:t>läbivaatusel</a:t>
            </a:r>
            <a:r>
              <a:rPr lang="es-ES" dirty="0"/>
              <a:t> ja </a:t>
            </a:r>
            <a:r>
              <a:rPr lang="es-ES" dirty="0" err="1"/>
              <a:t>laboritestidel</a:t>
            </a:r>
            <a:r>
              <a:rPr lang="es-ES" dirty="0"/>
              <a:t>.</a:t>
            </a:r>
          </a:p>
          <a:p>
            <a:r>
              <a:rPr lang="es-ES" dirty="0" err="1"/>
              <a:t>Kasutage</a:t>
            </a:r>
            <a:r>
              <a:rPr lang="es-ES" dirty="0"/>
              <a:t> </a:t>
            </a:r>
            <a:r>
              <a:rPr lang="es-ES" dirty="0" err="1"/>
              <a:t>antimikroobseid</a:t>
            </a:r>
            <a:r>
              <a:rPr lang="es-ES" dirty="0"/>
              <a:t> </a:t>
            </a:r>
            <a:r>
              <a:rPr lang="es-ES" dirty="0" err="1"/>
              <a:t>aineid</a:t>
            </a:r>
            <a:r>
              <a:rPr lang="es-ES" dirty="0"/>
              <a:t> </a:t>
            </a:r>
            <a:r>
              <a:rPr lang="es-ES" dirty="0" err="1"/>
              <a:t>ainult</a:t>
            </a:r>
            <a:r>
              <a:rPr lang="es-ES" dirty="0"/>
              <a:t> </a:t>
            </a:r>
            <a:r>
              <a:rPr lang="es-ES" dirty="0" err="1"/>
              <a:t>vajaduse</a:t>
            </a:r>
            <a:r>
              <a:rPr lang="es-ES" dirty="0"/>
              <a:t> </a:t>
            </a:r>
            <a:r>
              <a:rPr lang="es-ES" dirty="0" err="1"/>
              <a:t>korral</a:t>
            </a:r>
            <a:r>
              <a:rPr lang="es-ES" dirty="0"/>
              <a:t>: </a:t>
            </a:r>
            <a:r>
              <a:rPr lang="es-ES" dirty="0" err="1"/>
              <a:t>Antimikroobseid</a:t>
            </a:r>
            <a:r>
              <a:rPr lang="es-ES" dirty="0"/>
              <a:t> </a:t>
            </a:r>
            <a:r>
              <a:rPr lang="es-ES" dirty="0" err="1"/>
              <a:t>aineid</a:t>
            </a:r>
            <a:r>
              <a:rPr lang="es-ES" dirty="0"/>
              <a:t> </a:t>
            </a:r>
            <a:r>
              <a:rPr lang="es-ES" dirty="0" err="1"/>
              <a:t>ei</a:t>
            </a:r>
            <a:r>
              <a:rPr lang="es-ES" dirty="0"/>
              <a:t> </a:t>
            </a:r>
            <a:r>
              <a:rPr lang="es-ES" dirty="0" err="1"/>
              <a:t>tohi</a:t>
            </a:r>
            <a:r>
              <a:rPr lang="es-ES" dirty="0"/>
              <a:t> </a:t>
            </a:r>
            <a:r>
              <a:rPr lang="es-ES" dirty="0" err="1"/>
              <a:t>kasutada</a:t>
            </a:r>
            <a:r>
              <a:rPr lang="es-ES" dirty="0"/>
              <a:t> </a:t>
            </a:r>
            <a:r>
              <a:rPr lang="es-ES" dirty="0" err="1"/>
              <a:t>tervete</a:t>
            </a:r>
            <a:r>
              <a:rPr lang="es-ES" dirty="0"/>
              <a:t> </a:t>
            </a:r>
            <a:r>
              <a:rPr lang="es-ES" dirty="0" err="1"/>
              <a:t>loomade</a:t>
            </a:r>
            <a:r>
              <a:rPr lang="es-ES" dirty="0"/>
              <a:t> </a:t>
            </a:r>
            <a:r>
              <a:rPr lang="es-ES" dirty="0" err="1"/>
              <a:t>haiguste</a:t>
            </a:r>
            <a:r>
              <a:rPr lang="es-ES" dirty="0"/>
              <a:t> </a:t>
            </a:r>
            <a:r>
              <a:rPr lang="es-ES" dirty="0" err="1"/>
              <a:t>ennetamiseks</a:t>
            </a:r>
            <a:r>
              <a:rPr lang="es-ES" dirty="0"/>
              <a:t>. </a:t>
            </a:r>
            <a:r>
              <a:rPr lang="es-ES" dirty="0" err="1"/>
              <a:t>Antimikroobikumide</a:t>
            </a:r>
            <a:r>
              <a:rPr lang="es-ES" dirty="0"/>
              <a:t> </a:t>
            </a:r>
            <a:r>
              <a:rPr lang="es-ES" dirty="0" err="1"/>
              <a:t>ennetav</a:t>
            </a:r>
            <a:r>
              <a:rPr lang="es-ES" dirty="0"/>
              <a:t> </a:t>
            </a:r>
            <a:r>
              <a:rPr lang="es-ES" dirty="0" err="1"/>
              <a:t>kasutamine</a:t>
            </a:r>
            <a:r>
              <a:rPr lang="es-ES" dirty="0"/>
              <a:t> </a:t>
            </a:r>
            <a:r>
              <a:rPr lang="es-ES" dirty="0" err="1"/>
              <a:t>tuleks</a:t>
            </a:r>
            <a:r>
              <a:rPr lang="es-ES" dirty="0"/>
              <a:t> </a:t>
            </a:r>
            <a:r>
              <a:rPr lang="es-ES" dirty="0" err="1"/>
              <a:t>järk-järgult</a:t>
            </a:r>
            <a:r>
              <a:rPr lang="es-ES" dirty="0"/>
              <a:t> </a:t>
            </a:r>
            <a:r>
              <a:rPr lang="es-ES" dirty="0" err="1"/>
              <a:t>lõpetada</a:t>
            </a:r>
            <a:r>
              <a:rPr lang="es-ES" dirty="0"/>
              <a:t>.</a:t>
            </a:r>
          </a:p>
          <a:p>
            <a:r>
              <a:rPr lang="es-ES" dirty="0" err="1"/>
              <a:t>Asenda</a:t>
            </a:r>
            <a:r>
              <a:rPr lang="es-ES" dirty="0"/>
              <a:t>: </a:t>
            </a:r>
            <a:r>
              <a:rPr lang="es-ES" dirty="0" err="1"/>
              <a:t>võib</a:t>
            </a:r>
            <a:r>
              <a:rPr lang="es-ES" dirty="0"/>
              <a:t> </a:t>
            </a:r>
            <a:r>
              <a:rPr lang="es-ES" dirty="0" err="1"/>
              <a:t>tähendada</a:t>
            </a:r>
            <a:endParaRPr lang="es-ES" dirty="0"/>
          </a:p>
          <a:p>
            <a:r>
              <a:rPr lang="es-ES" dirty="0" err="1"/>
              <a:t>Kaaluge</a:t>
            </a:r>
            <a:r>
              <a:rPr lang="es-ES" dirty="0"/>
              <a:t> </a:t>
            </a:r>
            <a:r>
              <a:rPr lang="es-ES" dirty="0" err="1"/>
              <a:t>antimikroobikumidele</a:t>
            </a:r>
            <a:r>
              <a:rPr lang="es-ES" dirty="0"/>
              <a:t> </a:t>
            </a:r>
            <a:r>
              <a:rPr lang="es-ES" dirty="0" err="1"/>
              <a:t>alternatiive</a:t>
            </a:r>
            <a:r>
              <a:rPr lang="es-ES" dirty="0"/>
              <a:t>, mis </a:t>
            </a:r>
            <a:r>
              <a:rPr lang="es-ES" dirty="0" err="1"/>
              <a:t>on</a:t>
            </a:r>
            <a:r>
              <a:rPr lang="es-ES" dirty="0"/>
              <a:t> </a:t>
            </a:r>
            <a:r>
              <a:rPr lang="es-ES" dirty="0" err="1"/>
              <a:t>näidanud</a:t>
            </a:r>
            <a:r>
              <a:rPr lang="es-ES" dirty="0"/>
              <a:t>, et </a:t>
            </a:r>
            <a:r>
              <a:rPr lang="es-ES" dirty="0" err="1"/>
              <a:t>need</a:t>
            </a:r>
            <a:r>
              <a:rPr lang="es-ES" dirty="0"/>
              <a:t> </a:t>
            </a:r>
            <a:r>
              <a:rPr lang="es-ES" dirty="0" err="1"/>
              <a:t>parandavad</a:t>
            </a:r>
            <a:r>
              <a:rPr lang="es-ES" dirty="0"/>
              <a:t> </a:t>
            </a:r>
            <a:r>
              <a:rPr lang="es-ES" dirty="0" err="1"/>
              <a:t>loomade</a:t>
            </a:r>
            <a:r>
              <a:rPr lang="es-ES" dirty="0"/>
              <a:t> </a:t>
            </a:r>
            <a:r>
              <a:rPr lang="es-ES" dirty="0" err="1"/>
              <a:t>tervist</a:t>
            </a:r>
            <a:r>
              <a:rPr lang="es-ES" dirty="0"/>
              <a:t> ja </a:t>
            </a:r>
            <a:r>
              <a:rPr lang="es-ES" dirty="0" err="1"/>
              <a:t>võivad</a:t>
            </a:r>
            <a:r>
              <a:rPr lang="es-ES" dirty="0"/>
              <a:t> </a:t>
            </a:r>
            <a:r>
              <a:rPr lang="es-ES" dirty="0" err="1"/>
              <a:t>vähendada</a:t>
            </a:r>
            <a:r>
              <a:rPr lang="es-ES" dirty="0"/>
              <a:t> </a:t>
            </a:r>
            <a:r>
              <a:rPr lang="es-ES" dirty="0" err="1"/>
              <a:t>vajadust</a:t>
            </a:r>
            <a:r>
              <a:rPr lang="es-ES" dirty="0"/>
              <a:t> </a:t>
            </a:r>
            <a:r>
              <a:rPr lang="es-ES" dirty="0" err="1"/>
              <a:t>antimikroobikumide</a:t>
            </a:r>
            <a:r>
              <a:rPr lang="es-ES" dirty="0"/>
              <a:t> </a:t>
            </a:r>
            <a:r>
              <a:rPr lang="es-ES" dirty="0" err="1"/>
              <a:t>järele</a:t>
            </a:r>
            <a:r>
              <a:rPr lang="es-ES" dirty="0"/>
              <a:t>. </a:t>
            </a:r>
            <a:r>
              <a:rPr lang="es-ES" dirty="0" err="1"/>
              <a:t>Nende</a:t>
            </a:r>
            <a:r>
              <a:rPr lang="es-ES" dirty="0"/>
              <a:t> </a:t>
            </a:r>
            <a:r>
              <a:rPr lang="es-ES" dirty="0" err="1"/>
              <a:t>hulka</a:t>
            </a:r>
            <a:r>
              <a:rPr lang="es-ES" dirty="0"/>
              <a:t> </a:t>
            </a:r>
            <a:r>
              <a:rPr lang="es-ES" dirty="0" err="1"/>
              <a:t>kuuluvad</a:t>
            </a:r>
            <a:r>
              <a:rPr lang="es-ES" dirty="0"/>
              <a:t> </a:t>
            </a:r>
            <a:r>
              <a:rPr lang="es-ES" dirty="0" err="1"/>
              <a:t>probiootikumid</a:t>
            </a:r>
            <a:r>
              <a:rPr lang="es-ES" dirty="0"/>
              <a:t>, </a:t>
            </a:r>
            <a:r>
              <a:rPr lang="es-ES" dirty="0" err="1"/>
              <a:t>prebiootikumid</a:t>
            </a:r>
            <a:r>
              <a:rPr lang="es-ES" dirty="0"/>
              <a:t>, </a:t>
            </a:r>
            <a:r>
              <a:rPr lang="es-ES" dirty="0" err="1"/>
              <a:t>bakteriofaagid</a:t>
            </a:r>
            <a:r>
              <a:rPr lang="es-ES" dirty="0"/>
              <a:t> ja </a:t>
            </a:r>
            <a:r>
              <a:rPr lang="es-ES" dirty="0" err="1"/>
              <a:t>orgaanilised</a:t>
            </a:r>
            <a:r>
              <a:rPr lang="es-ES" dirty="0"/>
              <a:t> </a:t>
            </a:r>
            <a:r>
              <a:rPr lang="es-ES" dirty="0" err="1"/>
              <a:t>happed</a:t>
            </a:r>
            <a:r>
              <a:rPr lang="es-ES" dirty="0"/>
              <a:t>.</a:t>
            </a:r>
          </a:p>
          <a:p>
            <a:r>
              <a:rPr lang="es-ES" dirty="0" err="1"/>
              <a:t>Uute</a:t>
            </a:r>
            <a:r>
              <a:rPr lang="es-ES" dirty="0"/>
              <a:t> </a:t>
            </a:r>
            <a:r>
              <a:rPr lang="es-ES" dirty="0" err="1"/>
              <a:t>alternatiivide</a:t>
            </a:r>
            <a:r>
              <a:rPr lang="es-ES" dirty="0"/>
              <a:t> </a:t>
            </a:r>
            <a:r>
              <a:rPr lang="es-ES" dirty="0" err="1"/>
              <a:t>uurimine</a:t>
            </a:r>
            <a:r>
              <a:rPr lang="es-ES" dirty="0"/>
              <a:t>: </a:t>
            </a:r>
            <a:r>
              <a:rPr lang="es-ES" dirty="0" err="1"/>
              <a:t>antimikroobikumide</a:t>
            </a:r>
            <a:r>
              <a:rPr lang="es-ES" dirty="0"/>
              <a:t> </a:t>
            </a:r>
            <a:r>
              <a:rPr lang="es-ES" dirty="0" err="1"/>
              <a:t>alternatiivide</a:t>
            </a:r>
            <a:r>
              <a:rPr lang="es-ES" dirty="0"/>
              <a:t> </a:t>
            </a:r>
            <a:r>
              <a:rPr lang="es-ES" dirty="0" err="1"/>
              <a:t>uurimiseks</a:t>
            </a:r>
            <a:r>
              <a:rPr lang="es-ES" dirty="0"/>
              <a:t> </a:t>
            </a:r>
            <a:r>
              <a:rPr lang="es-ES" dirty="0" err="1"/>
              <a:t>või</a:t>
            </a:r>
            <a:r>
              <a:rPr lang="es-ES" dirty="0"/>
              <a:t> </a:t>
            </a:r>
            <a:r>
              <a:rPr lang="es-ES" dirty="0" err="1"/>
              <a:t>nende</a:t>
            </a:r>
            <a:r>
              <a:rPr lang="es-ES" dirty="0"/>
              <a:t> </a:t>
            </a:r>
            <a:r>
              <a:rPr lang="es-ES" dirty="0" err="1"/>
              <a:t>vajaduse</a:t>
            </a:r>
            <a:r>
              <a:rPr lang="es-ES" dirty="0"/>
              <a:t> </a:t>
            </a:r>
            <a:r>
              <a:rPr lang="es-ES" dirty="0" err="1"/>
              <a:t>vähendamiseks</a:t>
            </a:r>
            <a:r>
              <a:rPr lang="es-ES" dirty="0"/>
              <a:t> </a:t>
            </a:r>
            <a:r>
              <a:rPr lang="es-ES" dirty="0" err="1"/>
              <a:t>on</a:t>
            </a:r>
            <a:r>
              <a:rPr lang="es-ES" dirty="0"/>
              <a:t> </a:t>
            </a:r>
            <a:r>
              <a:rPr lang="es-ES" dirty="0" err="1"/>
              <a:t>vaja</a:t>
            </a:r>
            <a:r>
              <a:rPr lang="es-ES" dirty="0"/>
              <a:t> </a:t>
            </a:r>
            <a:r>
              <a:rPr lang="es-ES" dirty="0" err="1"/>
              <a:t>uusi</a:t>
            </a:r>
            <a:r>
              <a:rPr lang="es-ES" dirty="0"/>
              <a:t> </a:t>
            </a:r>
            <a:r>
              <a:rPr lang="es-ES" dirty="0" err="1"/>
              <a:t>teaduslikke</a:t>
            </a:r>
            <a:r>
              <a:rPr lang="es-ES" dirty="0"/>
              <a:t> </a:t>
            </a:r>
            <a:r>
              <a:rPr lang="es-ES" dirty="0" err="1"/>
              <a:t>uuringuid</a:t>
            </a:r>
            <a:r>
              <a:rPr lang="es-ES" dirty="0"/>
              <a:t>.</a:t>
            </a:r>
          </a:p>
          <a:p>
            <a:r>
              <a:rPr lang="es-ES" dirty="0" err="1"/>
              <a:t>ELi</a:t>
            </a:r>
            <a:r>
              <a:rPr lang="es-ES" dirty="0"/>
              <a:t> </a:t>
            </a:r>
            <a:r>
              <a:rPr lang="es-ES" dirty="0" err="1"/>
              <a:t>õigusraamistiku</a:t>
            </a:r>
            <a:r>
              <a:rPr lang="es-ES" dirty="0"/>
              <a:t> </a:t>
            </a:r>
            <a:r>
              <a:rPr lang="es-ES" dirty="0" err="1"/>
              <a:t>väljatöötamine</a:t>
            </a:r>
            <a:r>
              <a:rPr lang="es-ES" dirty="0"/>
              <a:t>: </a:t>
            </a:r>
            <a:r>
              <a:rPr lang="es-ES" dirty="0" err="1"/>
              <a:t>on</a:t>
            </a:r>
            <a:r>
              <a:rPr lang="es-ES" dirty="0"/>
              <a:t> </a:t>
            </a:r>
            <a:r>
              <a:rPr lang="es-ES" dirty="0" err="1"/>
              <a:t>vaja</a:t>
            </a:r>
            <a:r>
              <a:rPr lang="es-ES" dirty="0"/>
              <a:t> </a:t>
            </a:r>
            <a:r>
              <a:rPr lang="es-ES" dirty="0" err="1"/>
              <a:t>selget</a:t>
            </a:r>
            <a:r>
              <a:rPr lang="es-ES" dirty="0"/>
              <a:t> </a:t>
            </a:r>
            <a:r>
              <a:rPr lang="es-ES" dirty="0" err="1"/>
              <a:t>ELi</a:t>
            </a:r>
            <a:r>
              <a:rPr lang="es-ES" dirty="0"/>
              <a:t> </a:t>
            </a:r>
            <a:r>
              <a:rPr lang="es-ES" dirty="0" err="1"/>
              <a:t>õigusraamistikku</a:t>
            </a:r>
            <a:r>
              <a:rPr lang="es-ES" dirty="0"/>
              <a:t>, et </a:t>
            </a:r>
            <a:r>
              <a:rPr lang="es-ES" dirty="0" err="1"/>
              <a:t>kiirendada</a:t>
            </a:r>
            <a:r>
              <a:rPr lang="es-ES" dirty="0"/>
              <a:t> </a:t>
            </a:r>
            <a:r>
              <a:rPr lang="es-ES" dirty="0" err="1"/>
              <a:t>selliste</a:t>
            </a:r>
            <a:r>
              <a:rPr lang="es-ES" dirty="0"/>
              <a:t> </a:t>
            </a:r>
            <a:r>
              <a:rPr lang="es-ES" dirty="0" err="1"/>
              <a:t>toodete</a:t>
            </a:r>
            <a:r>
              <a:rPr lang="es-ES" dirty="0"/>
              <a:t> </a:t>
            </a:r>
            <a:r>
              <a:rPr lang="es-ES" dirty="0" err="1"/>
              <a:t>väljatöötamist</a:t>
            </a:r>
            <a:r>
              <a:rPr lang="es-ES" dirty="0"/>
              <a:t> ja </a:t>
            </a:r>
            <a:r>
              <a:rPr lang="es-ES" dirty="0" err="1"/>
              <a:t>võimalikku</a:t>
            </a:r>
            <a:r>
              <a:rPr lang="es-ES" dirty="0"/>
              <a:t> </a:t>
            </a:r>
            <a:r>
              <a:rPr lang="es-ES" dirty="0" err="1"/>
              <a:t>lubade</a:t>
            </a:r>
            <a:r>
              <a:rPr lang="es-ES" dirty="0"/>
              <a:t> </a:t>
            </a:r>
            <a:r>
              <a:rPr lang="es-ES" dirty="0" err="1"/>
              <a:t>andmist</a:t>
            </a:r>
            <a:r>
              <a:rPr lang="es-ES" dirty="0"/>
              <a:t>, mida </a:t>
            </a:r>
            <a:r>
              <a:rPr lang="es-ES" dirty="0" err="1"/>
              <a:t>saab</a:t>
            </a:r>
            <a:r>
              <a:rPr lang="es-ES" dirty="0"/>
              <a:t> </a:t>
            </a:r>
            <a:r>
              <a:rPr lang="es-ES" dirty="0" err="1"/>
              <a:t>kasutada</a:t>
            </a:r>
            <a:r>
              <a:rPr lang="es-ES" dirty="0"/>
              <a:t> </a:t>
            </a:r>
            <a:r>
              <a:rPr lang="es-ES" dirty="0" err="1"/>
              <a:t>antimikroobikumide</a:t>
            </a:r>
            <a:r>
              <a:rPr lang="es-ES" dirty="0"/>
              <a:t> </a:t>
            </a:r>
            <a:r>
              <a:rPr lang="es-ES" dirty="0" err="1"/>
              <a:t>alternatiivina</a:t>
            </a:r>
            <a:r>
              <a:rPr lang="es-ES" dirty="0"/>
              <a:t>.</a:t>
            </a:r>
          </a:p>
          <a:p>
            <a:r>
              <a:rPr lang="es-ES" dirty="0" err="1"/>
              <a:t>Mõelge</a:t>
            </a:r>
            <a:r>
              <a:rPr lang="es-ES" dirty="0"/>
              <a:t> </a:t>
            </a:r>
            <a:r>
              <a:rPr lang="es-ES" dirty="0" err="1"/>
              <a:t>uuesti</a:t>
            </a:r>
            <a:r>
              <a:rPr lang="es-ES" dirty="0"/>
              <a:t>: </a:t>
            </a:r>
            <a:r>
              <a:rPr lang="es-ES" dirty="0" err="1"/>
              <a:t>loomakasvatussüsteem</a:t>
            </a:r>
            <a:endParaRPr lang="es-ES" dirty="0"/>
          </a:p>
          <a:p>
            <a:r>
              <a:rPr lang="es-ES" dirty="0" err="1"/>
              <a:t>Kaaluge</a:t>
            </a:r>
            <a:r>
              <a:rPr lang="es-ES" dirty="0"/>
              <a:t> </a:t>
            </a:r>
            <a:r>
              <a:rPr lang="es-ES" dirty="0" err="1"/>
              <a:t>antimikroobikumidele</a:t>
            </a:r>
            <a:r>
              <a:rPr lang="es-ES" dirty="0"/>
              <a:t> </a:t>
            </a:r>
            <a:r>
              <a:rPr lang="es-ES" dirty="0" err="1"/>
              <a:t>alternatiive</a:t>
            </a:r>
            <a:r>
              <a:rPr lang="es-ES" dirty="0"/>
              <a:t>, mis </a:t>
            </a:r>
            <a:r>
              <a:rPr lang="es-ES" dirty="0" err="1"/>
              <a:t>on</a:t>
            </a:r>
            <a:r>
              <a:rPr lang="es-ES" dirty="0"/>
              <a:t> </a:t>
            </a:r>
            <a:r>
              <a:rPr lang="es-ES" dirty="0" err="1"/>
              <a:t>näidanud</a:t>
            </a:r>
            <a:r>
              <a:rPr lang="es-ES" dirty="0"/>
              <a:t>, et </a:t>
            </a:r>
            <a:r>
              <a:rPr lang="es-ES" dirty="0" err="1"/>
              <a:t>need</a:t>
            </a:r>
            <a:r>
              <a:rPr lang="es-ES" dirty="0"/>
              <a:t> </a:t>
            </a:r>
            <a:r>
              <a:rPr lang="es-ES" dirty="0" err="1"/>
              <a:t>parandavad</a:t>
            </a:r>
            <a:r>
              <a:rPr lang="es-ES" dirty="0"/>
              <a:t> </a:t>
            </a:r>
            <a:r>
              <a:rPr lang="es-ES" dirty="0" err="1"/>
              <a:t>loomade</a:t>
            </a:r>
            <a:r>
              <a:rPr lang="es-ES" dirty="0"/>
              <a:t> </a:t>
            </a:r>
            <a:r>
              <a:rPr lang="es-ES" dirty="0" err="1"/>
              <a:t>tervist</a:t>
            </a:r>
            <a:r>
              <a:rPr lang="es-ES" dirty="0"/>
              <a:t> ja </a:t>
            </a:r>
            <a:r>
              <a:rPr lang="es-ES" dirty="0" err="1"/>
              <a:t>võivad</a:t>
            </a:r>
            <a:r>
              <a:rPr lang="es-ES" dirty="0"/>
              <a:t> </a:t>
            </a:r>
            <a:r>
              <a:rPr lang="es-ES" dirty="0" err="1"/>
              <a:t>vähendada</a:t>
            </a:r>
            <a:r>
              <a:rPr lang="es-ES" dirty="0"/>
              <a:t> </a:t>
            </a:r>
            <a:r>
              <a:rPr lang="es-ES" dirty="0" err="1"/>
              <a:t>vajadust</a:t>
            </a:r>
            <a:r>
              <a:rPr lang="es-ES" dirty="0"/>
              <a:t> </a:t>
            </a:r>
            <a:r>
              <a:rPr lang="es-ES" dirty="0" err="1"/>
              <a:t>antimikroobikumide</a:t>
            </a:r>
            <a:r>
              <a:rPr lang="es-ES" dirty="0"/>
              <a:t> </a:t>
            </a:r>
            <a:r>
              <a:rPr lang="es-ES" dirty="0" err="1"/>
              <a:t>järele</a:t>
            </a:r>
            <a:r>
              <a:rPr lang="es-ES" dirty="0"/>
              <a:t>.</a:t>
            </a:r>
          </a:p>
          <a:p>
            <a:endParaRPr lang="es-ES" dirty="0"/>
          </a:p>
          <a:p>
            <a:r>
              <a:rPr lang="es-ES" dirty="0" err="1"/>
              <a:t>Parandada</a:t>
            </a:r>
            <a:r>
              <a:rPr lang="es-ES" dirty="0"/>
              <a:t> </a:t>
            </a:r>
            <a:r>
              <a:rPr lang="es-ES" dirty="0" err="1"/>
              <a:t>loomade</a:t>
            </a:r>
            <a:r>
              <a:rPr lang="es-ES" dirty="0"/>
              <a:t> </a:t>
            </a:r>
            <a:r>
              <a:rPr lang="es-ES" dirty="0" err="1"/>
              <a:t>haiguste</a:t>
            </a:r>
            <a:r>
              <a:rPr lang="es-ES" dirty="0"/>
              <a:t> </a:t>
            </a:r>
            <a:r>
              <a:rPr lang="es-ES" dirty="0" err="1"/>
              <a:t>ennetamist</a:t>
            </a:r>
            <a:r>
              <a:rPr lang="es-ES" dirty="0"/>
              <a:t> ja </a:t>
            </a:r>
            <a:r>
              <a:rPr lang="es-ES" dirty="0" err="1"/>
              <a:t>tõrjet</a:t>
            </a:r>
            <a:r>
              <a:rPr lang="es-ES" dirty="0"/>
              <a:t>; </a:t>
            </a:r>
            <a:r>
              <a:rPr lang="es-ES" dirty="0" err="1"/>
              <a:t>See</a:t>
            </a:r>
            <a:r>
              <a:rPr lang="es-ES" dirty="0"/>
              <a:t> </a:t>
            </a:r>
            <a:r>
              <a:rPr lang="es-ES" dirty="0" err="1"/>
              <a:t>hõlmab</a:t>
            </a:r>
            <a:r>
              <a:rPr lang="es-ES" dirty="0"/>
              <a:t> </a:t>
            </a:r>
            <a:r>
              <a:rPr lang="es-ES" dirty="0" err="1"/>
              <a:t>paremaid</a:t>
            </a:r>
            <a:r>
              <a:rPr lang="es-ES" dirty="0"/>
              <a:t> </a:t>
            </a:r>
            <a:r>
              <a:rPr lang="es-ES" dirty="0" err="1"/>
              <a:t>põllumajandustavasid</a:t>
            </a:r>
            <a:r>
              <a:rPr lang="es-ES" dirty="0"/>
              <a:t>, et </a:t>
            </a:r>
            <a:r>
              <a:rPr lang="es-ES" dirty="0" err="1"/>
              <a:t>vältida</a:t>
            </a:r>
            <a:r>
              <a:rPr lang="es-ES" dirty="0"/>
              <a:t> </a:t>
            </a:r>
            <a:r>
              <a:rPr lang="es-ES" dirty="0" err="1"/>
              <a:t>haiguste</a:t>
            </a:r>
            <a:r>
              <a:rPr lang="es-ES" dirty="0"/>
              <a:t> </a:t>
            </a:r>
            <a:r>
              <a:rPr lang="es-ES" dirty="0" err="1"/>
              <a:t>sissetoomist</a:t>
            </a:r>
            <a:r>
              <a:rPr lang="es-ES" dirty="0"/>
              <a:t> </a:t>
            </a:r>
            <a:r>
              <a:rPr lang="es-ES" dirty="0" err="1"/>
              <a:t>farmidesse</a:t>
            </a:r>
            <a:r>
              <a:rPr lang="es-ES" dirty="0"/>
              <a:t>, </a:t>
            </a:r>
            <a:r>
              <a:rPr lang="es-ES" dirty="0" err="1"/>
              <a:t>parandada</a:t>
            </a:r>
            <a:r>
              <a:rPr lang="es-ES" dirty="0"/>
              <a:t> </a:t>
            </a:r>
            <a:r>
              <a:rPr lang="es-ES" dirty="0" err="1"/>
              <a:t>loomade</a:t>
            </a:r>
            <a:r>
              <a:rPr lang="es-ES" dirty="0"/>
              <a:t> </a:t>
            </a:r>
            <a:r>
              <a:rPr lang="es-ES" dirty="0" err="1"/>
              <a:t>tervist</a:t>
            </a:r>
            <a:r>
              <a:rPr lang="es-ES" dirty="0"/>
              <a:t> ja </a:t>
            </a:r>
            <a:r>
              <a:rPr lang="es-ES" dirty="0" err="1"/>
              <a:t>heaolu</a:t>
            </a:r>
            <a:r>
              <a:rPr lang="es-ES" dirty="0"/>
              <a:t> </a:t>
            </a:r>
            <a:r>
              <a:rPr lang="es-ES" dirty="0" err="1"/>
              <a:t>ning</a:t>
            </a:r>
            <a:r>
              <a:rPr lang="es-ES" dirty="0"/>
              <a:t> </a:t>
            </a:r>
            <a:r>
              <a:rPr lang="es-ES" dirty="0" err="1"/>
              <a:t>kaitsta</a:t>
            </a:r>
            <a:r>
              <a:rPr lang="es-ES" dirty="0"/>
              <a:t> </a:t>
            </a:r>
            <a:r>
              <a:rPr lang="es-ES" dirty="0" err="1"/>
              <a:t>neid</a:t>
            </a:r>
            <a:r>
              <a:rPr lang="es-ES" dirty="0"/>
              <a:t> </a:t>
            </a:r>
            <a:r>
              <a:rPr lang="es-ES" dirty="0" err="1"/>
              <a:t>haiguste</a:t>
            </a:r>
            <a:r>
              <a:rPr lang="es-ES" dirty="0"/>
              <a:t> </a:t>
            </a:r>
            <a:r>
              <a:rPr lang="es-ES" dirty="0" err="1"/>
              <a:t>eest</a:t>
            </a:r>
            <a:r>
              <a:rPr lang="es-ES" dirty="0"/>
              <a:t> </a:t>
            </a:r>
            <a:r>
              <a:rPr lang="es-ES" dirty="0" err="1"/>
              <a:t>vaktsiinide</a:t>
            </a:r>
            <a:r>
              <a:rPr lang="es-ES" dirty="0"/>
              <a:t> </a:t>
            </a:r>
            <a:r>
              <a:rPr lang="es-ES" dirty="0" err="1"/>
              <a:t>või</a:t>
            </a:r>
            <a:r>
              <a:rPr lang="es-ES" dirty="0"/>
              <a:t> </a:t>
            </a:r>
            <a:r>
              <a:rPr lang="es-ES" dirty="0" err="1"/>
              <a:t>geneetilise</a:t>
            </a:r>
            <a:r>
              <a:rPr lang="es-ES" dirty="0"/>
              <a:t> </a:t>
            </a:r>
            <a:r>
              <a:rPr lang="es-ES" dirty="0" err="1"/>
              <a:t>valiku</a:t>
            </a:r>
            <a:r>
              <a:rPr lang="es-ES" dirty="0"/>
              <a:t> </a:t>
            </a:r>
            <a:r>
              <a:rPr lang="es-ES" dirty="0" err="1"/>
              <a:t>abil</a:t>
            </a:r>
            <a:r>
              <a:rPr lang="es-ES" dirty="0"/>
              <a:t>.</a:t>
            </a:r>
          </a:p>
          <a:p>
            <a:r>
              <a:rPr lang="es-ES" dirty="0" err="1"/>
              <a:t>Kaaluge</a:t>
            </a:r>
            <a:r>
              <a:rPr lang="es-ES" dirty="0"/>
              <a:t> </a:t>
            </a:r>
            <a:r>
              <a:rPr lang="es-ES" dirty="0" err="1"/>
              <a:t>alternatiivseid</a:t>
            </a:r>
            <a:r>
              <a:rPr lang="es-ES" dirty="0"/>
              <a:t> </a:t>
            </a:r>
            <a:r>
              <a:rPr lang="es-ES" dirty="0" err="1"/>
              <a:t>põllumajandussüsteeme</a:t>
            </a:r>
            <a:r>
              <a:rPr lang="es-ES" dirty="0"/>
              <a:t>: </a:t>
            </a:r>
            <a:r>
              <a:rPr lang="es-ES" dirty="0" err="1"/>
              <a:t>hinnata</a:t>
            </a:r>
            <a:r>
              <a:rPr lang="es-ES" dirty="0"/>
              <a:t> </a:t>
            </a:r>
            <a:r>
              <a:rPr lang="es-ES" dirty="0" err="1"/>
              <a:t>tuleks</a:t>
            </a:r>
            <a:r>
              <a:rPr lang="es-ES" dirty="0"/>
              <a:t> </a:t>
            </a:r>
            <a:r>
              <a:rPr lang="es-ES" dirty="0" err="1"/>
              <a:t>põllumajandussüsteeme</a:t>
            </a:r>
            <a:r>
              <a:rPr lang="es-ES" dirty="0"/>
              <a:t>, </a:t>
            </a:r>
            <a:r>
              <a:rPr lang="es-ES" dirty="0" err="1"/>
              <a:t>kus</a:t>
            </a:r>
            <a:r>
              <a:rPr lang="es-ES" dirty="0"/>
              <a:t> </a:t>
            </a:r>
            <a:r>
              <a:rPr lang="es-ES" dirty="0" err="1"/>
              <a:t>sageli</a:t>
            </a:r>
            <a:r>
              <a:rPr lang="es-ES" dirty="0"/>
              <a:t> </a:t>
            </a:r>
            <a:r>
              <a:rPr lang="es-ES" dirty="0" err="1"/>
              <a:t>kasutatakse</a:t>
            </a:r>
            <a:r>
              <a:rPr lang="es-ES" dirty="0"/>
              <a:t> </a:t>
            </a:r>
            <a:r>
              <a:rPr lang="es-ES" dirty="0" err="1"/>
              <a:t>antimikroobseid</a:t>
            </a:r>
            <a:r>
              <a:rPr lang="es-ES" dirty="0"/>
              <a:t> </a:t>
            </a:r>
            <a:r>
              <a:rPr lang="es-ES" dirty="0" err="1"/>
              <a:t>aineid</a:t>
            </a:r>
            <a:r>
              <a:rPr lang="es-ES" dirty="0"/>
              <a:t>. </a:t>
            </a:r>
            <a:r>
              <a:rPr lang="es-ES" dirty="0" err="1"/>
              <a:t>Tuleks</a:t>
            </a:r>
            <a:r>
              <a:rPr lang="es-ES" dirty="0"/>
              <a:t> </a:t>
            </a:r>
            <a:r>
              <a:rPr lang="es-ES" dirty="0" err="1"/>
              <a:t>uurida</a:t>
            </a:r>
            <a:r>
              <a:rPr lang="es-ES" dirty="0"/>
              <a:t> </a:t>
            </a:r>
            <a:r>
              <a:rPr lang="es-ES" dirty="0" err="1"/>
              <a:t>alternatiivseid</a:t>
            </a:r>
            <a:r>
              <a:rPr lang="es-ES" dirty="0"/>
              <a:t> </a:t>
            </a:r>
            <a:r>
              <a:rPr lang="es-ES" dirty="0" err="1"/>
              <a:t>süsteeme</a:t>
            </a:r>
            <a:r>
              <a:rPr lang="es-ES" dirty="0"/>
              <a:t>, mis </a:t>
            </a:r>
            <a:r>
              <a:rPr lang="es-ES" dirty="0" err="1"/>
              <a:t>viivad</a:t>
            </a:r>
            <a:r>
              <a:rPr lang="es-ES" dirty="0"/>
              <a:t> </a:t>
            </a:r>
            <a:r>
              <a:rPr lang="es-ES" dirty="0" err="1"/>
              <a:t>antimikroobsete</a:t>
            </a:r>
            <a:r>
              <a:rPr lang="es-ES" dirty="0"/>
              <a:t> </a:t>
            </a:r>
            <a:r>
              <a:rPr lang="es-ES" dirty="0" err="1"/>
              <a:t>ainete</a:t>
            </a:r>
            <a:r>
              <a:rPr lang="es-ES" dirty="0"/>
              <a:t> </a:t>
            </a:r>
            <a:r>
              <a:rPr lang="es-ES" dirty="0" err="1"/>
              <a:t>kasutamise</a:t>
            </a:r>
            <a:r>
              <a:rPr lang="es-ES" dirty="0"/>
              <a:t> </a:t>
            </a:r>
            <a:r>
              <a:rPr lang="es-ES" dirty="0" err="1"/>
              <a:t>vähenemiseni</a:t>
            </a:r>
            <a:r>
              <a:rPr lang="es-ES" dirty="0"/>
              <a:t>.</a:t>
            </a:r>
          </a:p>
          <a:p>
            <a:r>
              <a:rPr lang="es-ES" dirty="0" err="1"/>
              <a:t>Pakkuge</a:t>
            </a:r>
            <a:r>
              <a:rPr lang="es-ES" dirty="0"/>
              <a:t> </a:t>
            </a:r>
            <a:r>
              <a:rPr lang="es-ES" dirty="0" err="1"/>
              <a:t>haridust</a:t>
            </a:r>
            <a:r>
              <a:rPr lang="es-ES" dirty="0"/>
              <a:t>: AMR-i </a:t>
            </a:r>
            <a:r>
              <a:rPr lang="es-ES" dirty="0" err="1"/>
              <a:t>harimine</a:t>
            </a:r>
            <a:r>
              <a:rPr lang="es-ES" dirty="0"/>
              <a:t> ja </a:t>
            </a:r>
            <a:r>
              <a:rPr lang="es-ES" dirty="0" err="1"/>
              <a:t>teadlikkus</a:t>
            </a:r>
            <a:r>
              <a:rPr lang="es-ES" dirty="0"/>
              <a:t> </a:t>
            </a:r>
            <a:r>
              <a:rPr lang="es-ES" dirty="0" err="1"/>
              <a:t>peaksid</a:t>
            </a:r>
            <a:r>
              <a:rPr lang="es-ES" dirty="0"/>
              <a:t> </a:t>
            </a:r>
            <a:r>
              <a:rPr lang="es-ES" dirty="0" err="1"/>
              <a:t>olema</a:t>
            </a:r>
            <a:r>
              <a:rPr lang="es-ES" dirty="0"/>
              <a:t> </a:t>
            </a:r>
            <a:r>
              <a:rPr lang="es-ES" dirty="0" err="1"/>
              <a:t>suunatud</a:t>
            </a:r>
            <a:r>
              <a:rPr lang="es-ES" dirty="0"/>
              <a:t> </a:t>
            </a:r>
            <a:r>
              <a:rPr lang="es-ES" dirty="0" err="1"/>
              <a:t>kõigile</a:t>
            </a:r>
            <a:r>
              <a:rPr lang="es-ES" dirty="0"/>
              <a:t> </a:t>
            </a:r>
            <a:r>
              <a:rPr lang="es-ES" dirty="0" err="1"/>
              <a:t>ühiskonna</a:t>
            </a:r>
            <a:r>
              <a:rPr lang="es-ES" dirty="0"/>
              <a:t> </a:t>
            </a:r>
            <a:r>
              <a:rPr lang="es-ES" dirty="0" err="1"/>
              <a:t>tasanditele</a:t>
            </a:r>
            <a:r>
              <a:rPr lang="es-ES" dirty="0"/>
              <a:t>, </a:t>
            </a:r>
            <a:r>
              <a:rPr lang="es-ES" dirty="0" err="1"/>
              <a:t>kuid</a:t>
            </a:r>
            <a:r>
              <a:rPr lang="es-ES" dirty="0"/>
              <a:t> </a:t>
            </a:r>
            <a:r>
              <a:rPr lang="es-ES" dirty="0" err="1"/>
              <a:t>eelkõige</a:t>
            </a:r>
            <a:r>
              <a:rPr lang="es-ES" dirty="0"/>
              <a:t> </a:t>
            </a:r>
            <a:r>
              <a:rPr lang="es-ES" dirty="0" err="1"/>
              <a:t>veterinaararstidele</a:t>
            </a:r>
            <a:r>
              <a:rPr lang="es-ES" dirty="0"/>
              <a:t> ja </a:t>
            </a:r>
            <a:r>
              <a:rPr lang="es-ES" dirty="0" err="1"/>
              <a:t>põllumajandustootjatele</a:t>
            </a:r>
            <a:r>
              <a:rPr lang="es-ES" dirty="0"/>
              <a:t>.</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37</a:t>
            </a:fld>
            <a:endParaRPr lang="en-GB"/>
          </a:p>
        </p:txBody>
      </p:sp>
    </p:spTree>
    <p:extLst>
      <p:ext uri="{BB962C8B-B14F-4D97-AF65-F5344CB8AC3E}">
        <p14:creationId xmlns:p14="http://schemas.microsoft.com/office/powerpoint/2010/main" val="59496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1100">
                <a:solidFill>
                  <a:srgbClr val="404040"/>
                </a:solidFill>
                <a:latin typeface="arial" panose="020B0604020202020204" pitchFamily="34" charset="0"/>
              </a:rPr>
              <a:t>Antimikroobne</a:t>
            </a:r>
            <a:r>
              <a:rPr lang="et-EE" sz="1100" b="0" i="0">
                <a:solidFill>
                  <a:srgbClr val="404040"/>
                </a:solidFill>
                <a:effectLst/>
                <a:latin typeface="arial" panose="020B0604020202020204" pitchFamily="34" charset="0"/>
              </a:rPr>
              <a:t> resistentsus (AMR) on mikroorganismide võime ellu jääda või kasvada vaatamata mikroobivastasele ainele, mis tavaliselt pärsib või tapab selle </a:t>
            </a:r>
            <a:r>
              <a:rPr lang="et-EE" sz="1100">
                <a:solidFill>
                  <a:srgbClr val="404040"/>
                </a:solidFill>
                <a:latin typeface="arial" panose="020B0604020202020204" pitchFamily="34" charset="0"/>
              </a:rPr>
              <a:t>mikroorganismi. </a:t>
            </a:r>
          </a:p>
          <a:p>
            <a:pPr algn="l"/>
            <a:r>
              <a:rPr lang="et-EE" sz="1100">
                <a:solidFill>
                  <a:srgbClr val="404040"/>
                </a:solidFill>
                <a:latin typeface="arial" panose="020B0604020202020204" pitchFamily="34" charset="0"/>
              </a:rPr>
              <a:t>See on loodusliku valiku ja geneetika tagajärg. </a:t>
            </a:r>
            <a:r>
              <a:rPr lang="et-EE" sz="1100" b="0" i="0">
                <a:solidFill>
                  <a:srgbClr val="1F1F1F"/>
                </a:solidFill>
                <a:effectLst/>
                <a:latin typeface="Google Sans"/>
              </a:rPr>
              <a:t>Antibiootikumiresistentsus tekib ka siis, kui bakterid muutuvad, et end antibiootikumi eest kaitsta. </a:t>
            </a:r>
          </a:p>
          <a:p>
            <a:pPr algn="l"/>
            <a:r>
              <a:rPr lang="et-EE" sz="1100">
                <a:solidFill>
                  <a:srgbClr val="404040"/>
                </a:solidFill>
                <a:latin typeface="arial" panose="020B0604020202020204" pitchFamily="34" charset="0"/>
              </a:rPr>
              <a:t>Ja täiendavad inimtegurid soodustavad resistentsuse arengut, näiteks: </a:t>
            </a:r>
          </a:p>
          <a:p>
            <a:pPr marL="285750" indent="-285750" algn="l">
              <a:buFont typeface="Arial" panose="020B0604020202020204" pitchFamily="34" charset="0"/>
              <a:buChar char="•"/>
            </a:pPr>
            <a:r>
              <a:rPr lang="et-EE" sz="1100">
                <a:solidFill>
                  <a:srgbClr val="404040"/>
                </a:solidFill>
                <a:latin typeface="arial" panose="020B0604020202020204" pitchFamily="34" charset="0"/>
              </a:rPr>
              <a:t>sobimatu kasutamine </a:t>
            </a:r>
          </a:p>
          <a:p>
            <a:pPr marL="742950" lvl="1" indent="-285750" algn="l">
              <a:buFont typeface="Arial" panose="020B0604020202020204" pitchFamily="34" charset="0"/>
              <a:buChar char="•"/>
            </a:pPr>
            <a:r>
              <a:rPr lang="et-EE" sz="1100">
                <a:solidFill>
                  <a:srgbClr val="404040"/>
                </a:solidFill>
                <a:latin typeface="arial" panose="020B0604020202020204" pitchFamily="34" charset="0"/>
              </a:rPr>
              <a:t>ülekasutamine </a:t>
            </a:r>
          </a:p>
          <a:p>
            <a:pPr marL="1200150" lvl="2" indent="-285750" algn="l">
              <a:buFont typeface="Arial" panose="020B0604020202020204" pitchFamily="34" charset="0"/>
              <a:buChar char="•"/>
            </a:pPr>
            <a:r>
              <a:rPr lang="et-EE" sz="1100">
                <a:solidFill>
                  <a:srgbClr val="404040"/>
                </a:solidFill>
                <a:latin typeface="arial" panose="020B0604020202020204" pitchFamily="34" charset="0"/>
              </a:rPr>
              <a:t>antibiootikumide jagamine</a:t>
            </a:r>
          </a:p>
          <a:p>
            <a:pPr marL="1200150" lvl="2" indent="-285750" algn="l">
              <a:buFont typeface="Arial" panose="020B0604020202020204" pitchFamily="34" charset="0"/>
              <a:buChar char="•"/>
            </a:pPr>
            <a:r>
              <a:rPr lang="et-EE" sz="1100">
                <a:solidFill>
                  <a:srgbClr val="404040"/>
                </a:solidFill>
                <a:latin typeface="arial" panose="020B0604020202020204" pitchFamily="34" charset="0"/>
              </a:rPr>
              <a:t>antibiootikumide vajaduseta kasutamine</a:t>
            </a:r>
          </a:p>
          <a:p>
            <a:pPr marL="1200150" lvl="2" indent="-285750" algn="l">
              <a:buFont typeface="Arial" panose="020B0604020202020204" pitchFamily="34" charset="0"/>
              <a:buChar char="•"/>
            </a:pPr>
            <a:r>
              <a:rPr lang="et-EE" sz="1100">
                <a:solidFill>
                  <a:srgbClr val="404040"/>
                </a:solidFill>
                <a:latin typeface="arial" panose="020B0604020202020204" pitchFamily="34" charset="0"/>
              </a:rPr>
              <a:t>antibiootikumide kasutamine viirusnakkuste ja põletike korral</a:t>
            </a:r>
          </a:p>
          <a:p>
            <a:pPr marL="742950" lvl="1" indent="-285750" algn="l">
              <a:buFont typeface="Arial" panose="020B0604020202020204" pitchFamily="34" charset="0"/>
              <a:buChar char="•"/>
            </a:pPr>
            <a:r>
              <a:rPr lang="et-EE" sz="1100">
                <a:solidFill>
                  <a:srgbClr val="404040"/>
                </a:solidFill>
                <a:latin typeface="arial" panose="020B0604020202020204" pitchFamily="34" charset="0"/>
              </a:rPr>
              <a:t>väärkasutamine: </a:t>
            </a:r>
          </a:p>
          <a:p>
            <a:pPr marL="1200150" lvl="2" indent="-285750" algn="l">
              <a:buFont typeface="Arial" panose="020B0604020202020204" pitchFamily="34" charset="0"/>
              <a:buChar char="•"/>
            </a:pPr>
            <a:r>
              <a:rPr lang="et-EE" sz="1100">
                <a:solidFill>
                  <a:srgbClr val="404040"/>
                </a:solidFill>
                <a:latin typeface="arial" panose="020B0604020202020204" pitchFamily="34" charset="0"/>
              </a:rPr>
              <a:t>mikroobivastaste ainete kasutamine loomade kasvu soodustavate ainetena põllumajandusettevõtetes või vesiviljeluses</a:t>
            </a:r>
          </a:p>
          <a:p>
            <a:pPr marL="1200150" lvl="2" indent="-285750" algn="l">
              <a:buFont typeface="Arial" panose="020B0604020202020204" pitchFamily="34" charset="0"/>
              <a:buChar char="•"/>
            </a:pPr>
            <a:r>
              <a:rPr lang="et-EE" sz="1100">
                <a:solidFill>
                  <a:srgbClr val="404040"/>
                </a:solidFill>
                <a:latin typeface="arial" panose="020B0604020202020204" pitchFamily="34" charset="0"/>
              </a:rPr>
              <a:t>ravikuuri lõpetamata jätmine või ebapiisava annuse võtmine</a:t>
            </a:r>
          </a:p>
          <a:p>
            <a:pPr marL="1200150" lvl="2" indent="-285750" algn="l">
              <a:buFont typeface="Arial" panose="020B0604020202020204" pitchFamily="34" charset="0"/>
              <a:buChar char="•"/>
            </a:pPr>
            <a:r>
              <a:rPr lang="et-EE" sz="1100">
                <a:solidFill>
                  <a:srgbClr val="404040"/>
                </a:solidFill>
                <a:latin typeface="arial" panose="020B0604020202020204" pitchFamily="34" charset="0"/>
              </a:rPr>
              <a:t>antibiootikumide võtmine valede näidustuste korral, nagu viirusinfektsioon ja põletik</a:t>
            </a:r>
          </a:p>
          <a:p>
            <a:pPr algn="l"/>
            <a:endParaRPr lang="en-GB" sz="1100" dirty="0">
              <a:solidFill>
                <a:srgbClr val="404040"/>
              </a:solidFill>
              <a:latin typeface="arial" panose="020B0604020202020204" pitchFamily="34" charset="0"/>
            </a:endParaRPr>
          </a:p>
          <a:p>
            <a:pPr algn="l"/>
            <a:r>
              <a:rPr lang="et-EE" sz="1100" b="0" i="0" u="none" strike="noStrike" baseline="0">
                <a:latin typeface="ECSquareSansPro-Regular"/>
              </a:rPr>
              <a:t>Aja jooksul muudab see mikroobivastased ained vähem tõhusaks ja lõpuks kasutuks inimeste ja </a:t>
            </a:r>
            <a:r>
              <a:rPr lang="et-EE" sz="1100" b="0" i="0" u="none" strike="noStrike" baseline="0">
                <a:solidFill>
                  <a:srgbClr val="FFFFFF"/>
                </a:solidFill>
                <a:latin typeface="ECSquareSansPro-Regular"/>
              </a:rPr>
              <a:t>veterinaarmeditsiinis.</a:t>
            </a:r>
          </a:p>
          <a:p>
            <a:r>
              <a:rPr lang="et-EE" sz="1100" b="0" i="0">
                <a:solidFill>
                  <a:srgbClr val="1F1F1F"/>
                </a:solidFill>
                <a:effectLst/>
                <a:latin typeface="Google Sans"/>
              </a:rPr>
              <a:t>Kõik bakterid levivad õhu, vee, pinnase, toidu või elusvektorite kaudu. </a:t>
            </a:r>
          </a:p>
          <a:p>
            <a:r>
              <a:rPr lang="et-EE" sz="1100" b="0" i="0">
                <a:solidFill>
                  <a:srgbClr val="1F1F1F"/>
                </a:solidFill>
                <a:effectLst/>
                <a:latin typeface="Google Sans"/>
              </a:rPr>
              <a:t>Järgmine slaid illustreerib erinevaid levikusuundi.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a:t>Resistentsus võib levida mitmel erineval viisil keskkonna, toidu või tiheda kontakti kaudu loomade ja teiste inimestega:</a:t>
            </a:r>
          </a:p>
          <a:p>
            <a:endParaRPr lang="en-GB" dirty="0"/>
          </a:p>
          <a:p>
            <a:r>
              <a:rPr lang="et-EE"/>
              <a:t>Mikroobivastaseid aineid antakse loomadele ja inimestele.</a:t>
            </a:r>
          </a:p>
          <a:p>
            <a:r>
              <a:rPr lang="et-EE"/>
              <a:t>Mõlemal võib soolestikus tekkida resistentsed bakterid.</a:t>
            </a:r>
          </a:p>
          <a:p>
            <a:endParaRPr lang="en-GB" dirty="0"/>
          </a:p>
          <a:p>
            <a:r>
              <a:rPr lang="et-EE"/>
              <a:t>Loomadelt inimestele, toidu või keskkonna kaudu:</a:t>
            </a:r>
          </a:p>
          <a:p>
            <a:r>
              <a:rPr lang="et-EE"/>
              <a:t>- ravimiresistentsed bakterid võivad jääda loomade lihale. Kui neid ei käidelda või ei valmistata nõuetekohaselt (hügieenimeetmed), võivad bakterid levida inimesele. </a:t>
            </a:r>
          </a:p>
          <a:p>
            <a:pPr marL="171450" indent="-171450">
              <a:buFontTx/>
              <a:buChar char="-"/>
            </a:pPr>
            <a:r>
              <a:rPr lang="et-EE"/>
              <a:t>Ravimresistentsete bakteritega loomaväljaheited võivad levida väetiste ja/või veega, mida kasutatakse toidukultuuride kasvatamisel.</a:t>
            </a:r>
          </a:p>
          <a:p>
            <a:pPr marL="171450" indent="-171450">
              <a:buFontTx/>
              <a:buChar char="-"/>
            </a:pPr>
            <a:r>
              <a:rPr lang="et-EE"/>
              <a:t>Loomade väljaheites sisalduvad ravimiresistentsed bakterid võivad jääda põllukultuuridele ja neid süüakse. Need bakterid võivad jääda inimese soolestikku. </a:t>
            </a:r>
          </a:p>
          <a:p>
            <a:pPr marL="171450" indent="-171450">
              <a:buFontTx/>
              <a:buChar char="-"/>
            </a:pPr>
            <a:r>
              <a:rPr lang="et-EE"/>
              <a:t>Loomade ravimiresistentsed bakterid võivad levida teistele loomadele farmis vee, fekaalisaaste ja tiheda kontakti kaudu.</a:t>
            </a:r>
          </a:p>
          <a:p>
            <a:pPr marL="0" indent="0">
              <a:buFontTx/>
              <a:buNone/>
            </a:pPr>
            <a:endParaRPr lang="en-GB" dirty="0"/>
          </a:p>
          <a:p>
            <a:pPr marL="0" indent="0">
              <a:buFontTx/>
              <a:buNone/>
            </a:pPr>
            <a:r>
              <a:rPr lang="et-EE"/>
              <a:t>Inimestelt inimestele, haiglate, lähedaste kontaktide kaudu lemmikloomadega, kogukonnas ja keskkonna kaudu:</a:t>
            </a:r>
          </a:p>
          <a:p>
            <a:pPr marL="171450" indent="-171450">
              <a:buFontTx/>
              <a:buChar char="-"/>
            </a:pPr>
            <a:r>
              <a:rPr lang="et-EE"/>
              <a:t>Inimestel võib soolestikus tekkida resistentsus ravimite suhtes ning resistentsus võib tekkida ka mikroobivastaste ainete liigse või väärkasutamise tõttu. </a:t>
            </a:r>
          </a:p>
          <a:p>
            <a:pPr marL="171450" indent="-171450">
              <a:buFontTx/>
              <a:buChar char="-"/>
            </a:pPr>
            <a:r>
              <a:rPr lang="et-EE"/>
              <a:t>Haiglates võib patsientidel tekkida ravimresistentsus, mis levib koju minnes. Samuti võib see levida teistele patsientidele kaudselt mustade käte kaudu tervishoiuasutuses asuvate pindade vahendusel. </a:t>
            </a:r>
          </a:p>
          <a:p>
            <a:pPr marL="171450" indent="-171450">
              <a:buFontTx/>
              <a:buChar char="-"/>
            </a:pPr>
            <a:r>
              <a:rPr lang="et-EE"/>
              <a:t>Seejärel võivad ravimresistentsed bakterid levida kogukonda.</a:t>
            </a: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327956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100" b="0" i="0">
                <a:solidFill>
                  <a:srgbClr val="3F4A52"/>
                </a:solidFill>
                <a:effectLst/>
                <a:latin typeface="Open Sans" panose="020B0606030504020204" pitchFamily="34" charset="0"/>
              </a:rPr>
              <a:t>2020. aastal </a:t>
            </a:r>
            <a:r>
              <a:rPr lang="et-EE" sz="1100" b="1" i="0">
                <a:solidFill>
                  <a:srgbClr val="3F4A52"/>
                </a:solidFill>
                <a:effectLst/>
                <a:latin typeface="Open Sans" panose="020B0606030504020204" pitchFamily="34" charset="0"/>
              </a:rPr>
              <a:t>nakatus</a:t>
            </a:r>
            <a:r>
              <a:rPr lang="et-EE" sz="1100" b="0" i="0">
                <a:solidFill>
                  <a:srgbClr val="3F4A52"/>
                </a:solidFill>
                <a:effectLst/>
                <a:latin typeface="Open Sans" panose="020B0606030504020204" pitchFamily="34" charset="0"/>
              </a:rPr>
              <a:t> Euroopas üle </a:t>
            </a:r>
            <a:r>
              <a:rPr lang="et-EE" sz="1100" b="1" i="0">
                <a:solidFill>
                  <a:srgbClr val="3F4A52"/>
                </a:solidFill>
                <a:effectLst/>
                <a:latin typeface="Open Sans" panose="020B0606030504020204" pitchFamily="34" charset="0"/>
              </a:rPr>
              <a:t>800 000 </a:t>
            </a:r>
            <a:r>
              <a:rPr lang="et-EE" sz="1100" b="0" i="0">
                <a:solidFill>
                  <a:srgbClr val="3F4A52"/>
                </a:solidFill>
                <a:effectLst/>
                <a:latin typeface="Open Sans" panose="020B0606030504020204" pitchFamily="34" charset="0"/>
              </a:rPr>
              <a:t>inimese antibiootikumidele resistentsete bakteritega. Sellest tulenevate haiguste hulka kuulusid kopsupõletik ning vereringe- ja kõhuõõneinfektsioonid. (Allikas: ECDC Euroopa Haiguste Ennetamise ja Tõrje Keskus).</a:t>
            </a:r>
          </a:p>
          <a:p>
            <a:endParaRPr lang="es-ES" sz="1100" dirty="0"/>
          </a:p>
          <a:p>
            <a:r>
              <a:rPr lang="et-EE" sz="1100" b="0" i="0">
                <a:solidFill>
                  <a:srgbClr val="333333"/>
                </a:solidFill>
                <a:effectLst/>
                <a:latin typeface="Roboto" panose="02000000000000000000" pitchFamily="2" charset="0"/>
              </a:rPr>
              <a:t>Üldiselt on ELis/EMPs jälgitavate bakteriliikide ja mikroobivastaste ainerühmade kombinatsioonide antimikroobse resistentsuse protsentuaalne osakaal jätkuvalt kõrge:</a:t>
            </a:r>
          </a:p>
          <a:p>
            <a:pPr marL="171450" indent="-171450">
              <a:buFontTx/>
              <a:buChar char="-"/>
            </a:pPr>
            <a:r>
              <a:rPr lang="et-EE" sz="1100" b="0" i="1">
                <a:solidFill>
                  <a:srgbClr val="333333"/>
                </a:solidFill>
                <a:effectLst/>
                <a:latin typeface="Roboto" panose="02000000000000000000" pitchFamily="2" charset="0"/>
              </a:rPr>
              <a:t>Escherichia coli </a:t>
            </a:r>
            <a:r>
              <a:rPr lang="et-EE" sz="1100" b="0">
                <a:solidFill>
                  <a:srgbClr val="333333"/>
                </a:solidFill>
                <a:effectLst/>
                <a:latin typeface="Roboto" panose="02000000000000000000" pitchFamily="2" charset="0"/>
              </a:rPr>
              <a:t>ja </a:t>
            </a:r>
            <a:r>
              <a:rPr lang="et-EE" sz="1100" b="0" i="1">
                <a:solidFill>
                  <a:srgbClr val="333333"/>
                </a:solidFill>
                <a:effectLst/>
                <a:latin typeface="Roboto" panose="02000000000000000000" pitchFamily="2" charset="0"/>
              </a:rPr>
              <a:t>Klebsiella pneumoniae</a:t>
            </a:r>
            <a:r>
              <a:rPr lang="et-EE" sz="1100" b="0">
                <a:solidFill>
                  <a:srgbClr val="333333"/>
                </a:solidFill>
                <a:effectLst/>
                <a:latin typeface="Roboto" panose="02000000000000000000" pitchFamily="2" charset="0"/>
              </a:rPr>
              <a:t> </a:t>
            </a:r>
            <a:r>
              <a:rPr lang="et-EE" sz="1100" b="0" i="1">
                <a:solidFill>
                  <a:srgbClr val="333333"/>
                </a:solidFill>
                <a:effectLst/>
                <a:latin typeface="Roboto" panose="02000000000000000000" pitchFamily="2" charset="0"/>
              </a:rPr>
              <a:t>(K. Pneumoniae)</a:t>
            </a:r>
            <a:r>
              <a:rPr lang="et-EE" sz="1100" b="0" i="0">
                <a:solidFill>
                  <a:srgbClr val="333333"/>
                </a:solidFill>
                <a:effectLst/>
                <a:latin typeface="Roboto" panose="02000000000000000000" pitchFamily="2" charset="0"/>
              </a:rPr>
              <a:t>karbapeneemresistentsus,</a:t>
            </a:r>
          </a:p>
          <a:p>
            <a:pPr marL="171450" indent="-171450">
              <a:buFontTx/>
              <a:buChar char="-"/>
            </a:pPr>
            <a:r>
              <a:rPr lang="et-EE" sz="1100" b="0" i="1">
                <a:solidFill>
                  <a:srgbClr val="333333"/>
                </a:solidFill>
                <a:effectLst/>
                <a:latin typeface="Roboto" panose="02000000000000000000" pitchFamily="2" charset="0"/>
              </a:rPr>
              <a:t>Enterococcus faeciumi </a:t>
            </a:r>
            <a:r>
              <a:rPr lang="et-EE" sz="1100" b="0">
                <a:solidFill>
                  <a:srgbClr val="333333"/>
                </a:solidFill>
                <a:effectLst/>
                <a:latin typeface="Roboto" panose="02000000000000000000" pitchFamily="2" charset="0"/>
              </a:rPr>
              <a:t>vankomütsiinresistentsus</a:t>
            </a:r>
            <a:r>
              <a:rPr lang="et-EE" sz="1100" b="0" i="0">
                <a:solidFill>
                  <a:srgbClr val="333333"/>
                </a:solidFill>
                <a:effectLst/>
                <a:latin typeface="Roboto" panose="02000000000000000000" pitchFamily="2" charset="0"/>
              </a:rPr>
              <a:t> näitab olulist suurenemist aastatel 2016-2020. </a:t>
            </a:r>
          </a:p>
          <a:p>
            <a:pPr marL="171450" indent="-171450">
              <a:buFontTx/>
              <a:buChar char="-"/>
            </a:pPr>
            <a:r>
              <a:rPr lang="et-EE" sz="1100" b="0" i="1">
                <a:solidFill>
                  <a:srgbClr val="333333"/>
                </a:solidFill>
                <a:effectLst/>
                <a:latin typeface="Roboto" panose="02000000000000000000" pitchFamily="2" charset="0"/>
              </a:rPr>
              <a:t>K. Pneumoniae</a:t>
            </a:r>
            <a:r>
              <a:rPr lang="et-EE" sz="1100" b="0">
                <a:solidFill>
                  <a:srgbClr val="333333"/>
                </a:solidFill>
                <a:effectLst/>
                <a:latin typeface="Roboto" panose="02000000000000000000" pitchFamily="2" charset="0"/>
              </a:rPr>
              <a:t> kõrge resistentsuse protsent kolmanda põlvkonna tsefalosporiinide ja karbapeneemide suhtes</a:t>
            </a:r>
          </a:p>
          <a:p>
            <a:pPr marL="171450" indent="-171450">
              <a:buFontTx/>
              <a:buChar char="-"/>
            </a:pPr>
            <a:r>
              <a:rPr lang="et-EE" sz="1100" b="0" i="0">
                <a:solidFill>
                  <a:srgbClr val="333333"/>
                </a:solidFill>
                <a:effectLst/>
                <a:latin typeface="Roboto" panose="02000000000000000000" pitchFamily="2" charset="0"/>
              </a:rPr>
              <a:t>kõrge karbapeneemresistentsete </a:t>
            </a:r>
            <a:r>
              <a:rPr lang="et-EE" sz="1100" b="0" i="1">
                <a:solidFill>
                  <a:srgbClr val="333333"/>
                </a:solidFill>
                <a:effectLst/>
                <a:latin typeface="Roboto" panose="02000000000000000000" pitchFamily="2" charset="0"/>
              </a:rPr>
              <a:t>Acinetobacteri </a:t>
            </a:r>
            <a:r>
              <a:rPr lang="et-EE" sz="1100" b="0" i="0">
                <a:solidFill>
                  <a:srgbClr val="333333"/>
                </a:solidFill>
                <a:effectLst/>
                <a:latin typeface="Roboto" panose="02000000000000000000" pitchFamily="2" charset="0"/>
              </a:rPr>
              <a:t>ja </a:t>
            </a:r>
            <a:r>
              <a:rPr lang="et-EE" sz="1100" b="0" i="1">
                <a:solidFill>
                  <a:srgbClr val="333333"/>
                </a:solidFill>
                <a:effectLst/>
                <a:latin typeface="Roboto" panose="02000000000000000000" pitchFamily="2" charset="0"/>
              </a:rPr>
              <a:t>Pseudomonas aeruginosa </a:t>
            </a:r>
            <a:r>
              <a:rPr lang="et-EE" sz="1100" b="0">
                <a:solidFill>
                  <a:srgbClr val="333333"/>
                </a:solidFill>
                <a:effectLst/>
                <a:latin typeface="Roboto" panose="02000000000000000000" pitchFamily="2" charset="0"/>
              </a:rPr>
              <a:t>liikide osakaal</a:t>
            </a:r>
          </a:p>
          <a:p>
            <a:pPr marL="0" indent="0">
              <a:buFontTx/>
              <a:buNone/>
            </a:pPr>
            <a:r>
              <a:rPr lang="et-EE" sz="1100" b="0" i="0">
                <a:solidFill>
                  <a:srgbClr val="333333"/>
                </a:solidFill>
                <a:effectLst/>
                <a:latin typeface="Roboto" panose="02000000000000000000" pitchFamily="2" charset="0"/>
              </a:rPr>
              <a:t>(</a:t>
            </a:r>
            <a:r>
              <a:rPr lang="et-EE" sz="1100" b="0" i="1">
                <a:solidFill>
                  <a:srgbClr val="333333"/>
                </a:solidFill>
                <a:effectLst/>
                <a:latin typeface="Roboto" panose="02000000000000000000" pitchFamily="2" charset="0"/>
              </a:rPr>
              <a:t>Allikas</a:t>
            </a:r>
            <a:r>
              <a:rPr lang="et-EE" sz="1100" b="0" i="0">
                <a:solidFill>
                  <a:srgbClr val="333333"/>
                </a:solidFill>
                <a:effectLst/>
                <a:latin typeface="Roboto" panose="02000000000000000000" pitchFamily="2" charset="0"/>
              </a:rPr>
              <a:t>: Antimikroobse resistentsuse järelevalve Euroopas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t-EE" sz="1100" b="0" i="0">
                <a:solidFill>
                  <a:srgbClr val="333333"/>
                </a:solidFill>
                <a:effectLst/>
                <a:latin typeface="Roboto" panose="02000000000000000000" pitchFamily="2" charset="0"/>
              </a:rPr>
              <a:t>mitmes Euroopa piirkonna riigis on murettekitavad.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t-EE" sz="2800" b="1" i="0" u="none" strike="noStrike" baseline="0">
                <a:solidFill>
                  <a:srgbClr val="164B95"/>
                </a:solidFill>
                <a:latin typeface="Tahoma" panose="020B0604030504040204" pitchFamily="34" charset="0"/>
              </a:rPr>
              <a:t>Antimikroobne resistentsus mõjutab reaalseid inimesi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a:t>Allikas Eurostat – Eesti rahvaarv 2020. aastal: </a:t>
            </a:r>
            <a:r>
              <a:rPr lang="et-EE" sz="1800" b="0" i="0" u="none" strike="noStrike">
                <a:solidFill>
                  <a:srgbClr val="000000"/>
                </a:solidFill>
                <a:effectLst/>
                <a:latin typeface="Calibri" panose="020F0502020204030204" pitchFamily="34" charset="0"/>
              </a:rPr>
              <a:t>1 328 976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400">
                <a:solidFill>
                  <a:srgbClr val="003399"/>
                </a:solidFill>
                <a:latin typeface="EC Square Sans Pro" panose="020B0506040000020004" pitchFamily="34" charset="0"/>
              </a:rPr>
              <a:t>Eesti rahvaarv aastal 2020: </a:t>
            </a:r>
            <a:r>
              <a:rPr lang="et-EE" sz="1050" b="0" i="0" u="none" strike="noStrike">
                <a:solidFill>
                  <a:srgbClr val="000000"/>
                </a:solidFill>
                <a:effectLst/>
                <a:latin typeface="Calibri" panose="020F0502020204030204" pitchFamily="34" charset="0"/>
              </a:rPr>
              <a:t>1 328 976 </a:t>
            </a:r>
            <a:r>
              <a:rPr lang="et-EE" sz="1050" u="none" strike="noStrike">
                <a:effectLst/>
              </a:rPr>
              <a:t>(</a:t>
            </a:r>
            <a:r>
              <a:rPr lang="et-EE" sz="1400">
                <a:solidFill>
                  <a:srgbClr val="003399"/>
                </a:solidFill>
                <a:latin typeface="EC Square Sans Pro" panose="020B0506040000020004" pitchFamily="34" charset="0"/>
              </a:rPr>
              <a:t>3 x </a:t>
            </a:r>
            <a:r>
              <a:rPr lang="et-EE" sz="2000">
                <a:solidFill>
                  <a:srgbClr val="003399"/>
                </a:solidFill>
                <a:latin typeface="EC Square Sans Pro" panose="020B0506040000020004" pitchFamily="34" charset="0"/>
              </a:rPr>
              <a:t>13*) = 40 surmajuhtumit 2020. aastal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800" b="1" i="0" u="none" strike="noStrike" baseline="0" dirty="0">
              <a:solidFill>
                <a:srgbClr val="164B95"/>
              </a:solidFill>
              <a:latin typeface="Tahoma" panose="020B0604030504040204" pitchFamily="34" charset="0"/>
            </a:endParaRPr>
          </a:p>
          <a:p>
            <a:r>
              <a:rPr lang="et-EE" sz="1800" b="1" i="0" u="none" strike="noStrike" baseline="0">
                <a:solidFill>
                  <a:srgbClr val="164B95"/>
                </a:solidFill>
                <a:latin typeface="Tahoma" panose="020B0604030504040204" pitchFamily="34" charset="0"/>
              </a:rPr>
              <a:t>Antimikroobne resistentsus mõjutab reaalseid inimesi. </a:t>
            </a:r>
            <a:r>
              <a:rPr lang="et-EE"/>
              <a:t>1942. aastal sai laps veremürgituse ja tolleaegset loogikat järgides oleks ta pidanud surema. Kuid tema peal testiti penitsilliini ja ta elu päästeti. </a:t>
            </a:r>
          </a:p>
          <a:p>
            <a:r>
              <a:rPr lang="et-EE"/>
              <a:t>Üks laps 2000. aastal suri metitsilliiniresistentse </a:t>
            </a:r>
            <a:r>
              <a:rPr lang="et-EE" i="1"/>
              <a:t>Staphylococcus aureuse</a:t>
            </a:r>
            <a:r>
              <a:rPr lang="et-EE"/>
              <a:t> (MRSA) tõttu, mikroobivastased ravimid ei mõjunud talle kuidagi. Tema ema ütles: „</a:t>
            </a:r>
            <a:r>
              <a:rPr lang="et-EE" b="0" i="0">
                <a:solidFill>
                  <a:srgbClr val="2A2A2A"/>
                </a:solidFill>
                <a:effectLst/>
                <a:latin typeface="CrimsonPro"/>
              </a:rPr>
              <a:t>Ta sündis õigeaegselt. Ta sai kõik vaktsineerimised. Ma imetasin teda ainult rinnaga kogu tema pooleteise eluaasta jooksul. Tal ei olnud mingeid kroonilisi haigusi“ </a:t>
            </a:r>
          </a:p>
          <a:p>
            <a:endParaRPr lang="en-GB" b="0" i="0" dirty="0">
              <a:solidFill>
                <a:srgbClr val="2A2A2A"/>
              </a:solidFill>
              <a:effectLst/>
              <a:latin typeface="Crimso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a:t>See on reaalsus. </a:t>
            </a:r>
            <a:r>
              <a:rPr lang="et-EE" sz="1200" b="1" i="0" u="none" strike="noStrike" baseline="0">
                <a:solidFill>
                  <a:srgbClr val="164B95"/>
                </a:solidFill>
                <a:latin typeface="Tahoma" panose="020B0604030504040204" pitchFamily="34" charset="0"/>
              </a:rPr>
              <a:t>See tõesti toimub.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214994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t-EE" sz="1100" b="0" i="0" u="none" strike="noStrike" baseline="0">
                <a:latin typeface="EC Square Sans Pro" panose="020B0506040000020004" pitchFamily="34" charset="0"/>
              </a:rPr>
              <a:t>Ühtse tervise kontseptsioonis tunnistatakse, et inimeste tervis on tihedalt seotud loomade ja keskkonna tervisega, st et loomasööt, inimtoit, loomade ja</a:t>
            </a:r>
          </a:p>
          <a:p>
            <a:pPr algn="l"/>
            <a:r>
              <a:rPr lang="et-EE" sz="1100" b="0" i="0" u="none" strike="noStrike" baseline="0">
                <a:latin typeface="EC Square Sans Pro" panose="020B0506040000020004" pitchFamily="34" charset="0"/>
              </a:rPr>
              <a:t>inimeste tervis ning keskkonna saastumine on omavahel tihedalt seotud. </a:t>
            </a:r>
          </a:p>
          <a:p>
            <a:pPr algn="l"/>
            <a:endParaRPr lang="en-GB" sz="1100" b="0" i="0" u="none" strike="noStrike" baseline="0" dirty="0">
              <a:solidFill>
                <a:srgbClr val="404040"/>
              </a:solidFill>
              <a:effectLst/>
              <a:latin typeface="EC Square Sans Pro" panose="020B0506040000020004" pitchFamily="34" charset="0"/>
            </a:endParaRPr>
          </a:p>
          <a:p>
            <a:r>
              <a:rPr lang="et-EE" sz="1100" b="0" i="0">
                <a:solidFill>
                  <a:srgbClr val="1C1D1E"/>
                </a:solidFill>
                <a:effectLst/>
                <a:latin typeface="EC Square Sans Pro" panose="020B0506040000020004" pitchFamily="34" charset="0"/>
              </a:rPr>
              <a:t>See kajastab Euroopa Komisjoni „Ühtne tervis“ lähenemisviisi antimikroobse resistentsuse suhtes, käsitledes inim- ja veterinaarsektorit koos tervikliku ja kooskõlastatud lähenemisviisi raames</a:t>
            </a:r>
          </a:p>
          <a:p>
            <a:endParaRPr lang="en-GB" sz="1100" b="0" i="0" dirty="0">
              <a:solidFill>
                <a:srgbClr val="1C1D1E"/>
              </a:solidFill>
              <a:effectLst/>
              <a:latin typeface="EC Square Sans Pro" panose="020B0506040000020004" pitchFamily="34" charset="0"/>
            </a:endParaRPr>
          </a:p>
          <a:p>
            <a:r>
              <a:rPr lang="et-EE" sz="1100" b="0" i="0">
                <a:solidFill>
                  <a:srgbClr val="202122"/>
                </a:solidFill>
                <a:effectLst/>
                <a:latin typeface="EC Square Sans Pro" panose="020B0506040000020004" pitchFamily="34" charset="0"/>
              </a:rPr>
              <a:t>Suurenenud antibiootikumide kasutamine on murettekitav, kuna </a:t>
            </a:r>
            <a:r>
              <a:rPr lang="et-EE" sz="1100" b="0" i="0">
                <a:solidFill>
                  <a:srgbClr val="202122"/>
                </a:solidFill>
                <a:effectLst/>
                <a:latin typeface="EC Square Sans Pro" panose="020B0506040000020004" pitchFamily="34" charset="0"/>
                <a:hlinkClick r:id="rId3" tooltip="Antibiootikumiresistentsus">
                  <a:extLst>
                    <a:ext uri="{A12FA001-AC4F-418D-AE19-62706E023703}">
                      <ahyp:hlinkClr xmlns:ahyp="http://schemas.microsoft.com/office/drawing/2018/hyperlinkcolor" val="tx"/>
                    </a:ext>
                  </a:extLst>
                </a:hlinkClick>
              </a:rPr>
              <a:t>antibiootikumiresistentsust</a:t>
            </a:r>
            <a:r>
              <a:rPr lang="et-EE" sz="1100" b="0" i="0">
                <a:solidFill>
                  <a:srgbClr val="202122"/>
                </a:solidFill>
                <a:effectLst/>
                <a:latin typeface="EC Square Sans Pro" panose="020B0506040000020004" pitchFamily="34" charset="0"/>
              </a:rPr>
              <a:t> peetakse tulevikus tõsiseks ohuks inimeste ja loomade tervisele ning heaolule ja antibiootikumide või antibiootikumiresistentsete bakterite esinemise suurenemine keskkonnas võib suurendada ravimiresistentsete infektsioonide arvu mõlemas.</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100" b="0" i="0">
                <a:solidFill>
                  <a:srgbClr val="202122"/>
                </a:solidFill>
                <a:effectLst/>
                <a:latin typeface="EC Square Sans Pro" panose="020B0506040000020004" pitchFamily="34" charset="0"/>
              </a:rPr>
              <a:t>Graafiku sõnastus keskendub mikroobivastaste ainete tarbimisele toiduloomade puhul. Aga </a:t>
            </a:r>
            <a:r>
              <a:rPr lang="et-EE" sz="1800">
                <a:solidFill>
                  <a:srgbClr val="000000"/>
                </a:solidFill>
                <a:latin typeface="Adobe Clean DC"/>
              </a:rPr>
              <a:t>põhimõtteliselt ei piirdu see ainult toiduloomadega, hoolimata sellest, et räägime farmerite ja toiduloomade loomaarstidega.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8854642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9139541" y="5605462"/>
            <a:ext cx="2726717"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a:ext>
            </a:extLst>
          </a:blip>
          <a:srcRect/>
          <a:stretch/>
        </p:blipFill>
        <p:spPr bwMode="auto">
          <a:xfrm>
            <a:off x="8838962" y="5763684"/>
            <a:ext cx="2982484"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10011023" y="6163744"/>
            <a:ext cx="1976259"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04/04/2024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a:extLst>
              <a:ext uri="{FF2B5EF4-FFF2-40B4-BE49-F238E27FC236}">
                <a16:creationId xmlns:a16="http://schemas.microsoft.com/office/drawing/2014/main" id="{CAFA4BC5-2257-40A4-B395-98CD2A8A41B0}"/>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9052748" y="5797550"/>
            <a:ext cx="2866661" cy="838200"/>
          </a:xfrm>
          <a:prstGeom prst="rect">
            <a:avLst/>
          </a:prstGeom>
          <a:noFill/>
          <a:ln>
            <a:noFill/>
          </a:ln>
        </p:spPr>
      </p:pic>
    </p:spTree>
    <p:extLst>
      <p:ext uri="{BB962C8B-B14F-4D97-AF65-F5344CB8AC3E}">
        <p14:creationId xmlns:p14="http://schemas.microsoft.com/office/powerpoint/2010/main" val="3826944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10011023" y="6163744"/>
            <a:ext cx="1976259"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3576371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9926795" y="6181329"/>
            <a:ext cx="1916114"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9926795" y="6181329"/>
            <a:ext cx="1916114"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a:ext>
            </a:extLst>
          </a:blip>
          <a:srcRect/>
          <a:stretch/>
        </p:blipFill>
        <p:spPr bwMode="auto">
          <a:xfrm>
            <a:off x="8838962" y="5763684"/>
            <a:ext cx="2982484"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706222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64946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04/04/2024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72" r:id="rId14"/>
    <p:sldLayoutId id="2147483673" r:id="rId15"/>
    <p:sldLayoutId id="2147483665" r:id="rId16"/>
    <p:sldLayoutId id="2147483666" r:id="rId17"/>
    <p:sldLayoutId id="2147483667" r:id="rId18"/>
    <p:sldLayoutId id="2147483668" r:id="rId19"/>
    <p:sldLayoutId id="2147483669" r:id="rId20"/>
    <p:sldLayoutId id="2147483670" r:id="rId21"/>
    <p:sldLayoutId id="2147483703" r:id="rId22"/>
    <p:sldLayoutId id="214748370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14.jpeg"/><Relationship Id="rId5" Type="http://schemas.openxmlformats.org/officeDocument/2006/relationships/hyperlink" Target="https://www.today.com/health/mother-spreads-message-about-antibiotic-resistance-after-mrsa-killed-her-t103166" TargetMode="External"/><Relationship Id="rId4" Type="http://schemas.openxmlformats.org/officeDocument/2006/relationships/image" Target="../media/image113.jpeg"/></Relationships>
</file>

<file path=ppt/slides/_rels/slide1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jpeg"/><Relationship Id="rId7"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16.png"/><Relationship Id="rId11" Type="http://schemas.openxmlformats.org/officeDocument/2006/relationships/image" Target="../media/image118.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92.png"/><Relationship Id="rId9" Type="http://schemas.openxmlformats.org/officeDocument/2006/relationships/image" Target="../media/image91.png"/></Relationships>
</file>

<file path=ppt/slides/_rels/slide1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25.png"/></Relationships>
</file>

<file path=ppt/slides/_rels/slide17.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36.png"/><Relationship Id="rId18" Type="http://schemas.openxmlformats.org/officeDocument/2006/relationships/image" Target="../media/image141.png"/><Relationship Id="rId3" Type="http://schemas.openxmlformats.org/officeDocument/2006/relationships/hyperlink" Target="https://www.google.es/url?sa=t&amp;rct=j&amp;q=&amp;esrc=s&amp;source=web&amp;cd=&amp;ved=2ahUKEwj6o42Y_ICDAxWfh_0HHZzmDKEQFnoECA8QAQ&amp;url=https%3A%2F%2Fwww.ema.europa.eu%2Fen%2Fdocuments%2Fscientific-guideline%2Fguideline-reporting-antimicrobial-sales-use-animals-eu-level-denominators-indicators_en.pdf&amp;usg=AOvVaw3pJjQSrOMD76gGkir0t8Q5&amp;opi=89978449" TargetMode="External"/><Relationship Id="rId21" Type="http://schemas.openxmlformats.org/officeDocument/2006/relationships/image" Target="../media/image144.png"/><Relationship Id="rId7" Type="http://schemas.openxmlformats.org/officeDocument/2006/relationships/image" Target="../media/image33.png"/><Relationship Id="rId12" Type="http://schemas.openxmlformats.org/officeDocument/2006/relationships/image" Target="../media/image135.png"/><Relationship Id="rId17" Type="http://schemas.openxmlformats.org/officeDocument/2006/relationships/image" Target="../media/image140.png"/><Relationship Id="rId25" Type="http://schemas.microsoft.com/office/2007/relationships/hdphoto" Target="../media/hdphoto1.wdp"/><Relationship Id="rId2" Type="http://schemas.openxmlformats.org/officeDocument/2006/relationships/notesSlide" Target="../notesSlides/notesSlide18.xml"/><Relationship Id="rId16" Type="http://schemas.openxmlformats.org/officeDocument/2006/relationships/image" Target="../media/image139.png"/><Relationship Id="rId20" Type="http://schemas.openxmlformats.org/officeDocument/2006/relationships/image" Target="../media/image143.png"/><Relationship Id="rId1" Type="http://schemas.openxmlformats.org/officeDocument/2006/relationships/slideLayout" Target="../slideLayouts/slideLayout28.xml"/><Relationship Id="rId6" Type="http://schemas.openxmlformats.org/officeDocument/2006/relationships/image" Target="../media/image32.png"/><Relationship Id="rId11" Type="http://schemas.openxmlformats.org/officeDocument/2006/relationships/image" Target="../media/image134.png"/><Relationship Id="rId24" Type="http://schemas.openxmlformats.org/officeDocument/2006/relationships/image" Target="../media/image147.png"/><Relationship Id="rId5" Type="http://schemas.openxmlformats.org/officeDocument/2006/relationships/image" Target="../media/image31.png"/><Relationship Id="rId15" Type="http://schemas.openxmlformats.org/officeDocument/2006/relationships/image" Target="../media/image138.png"/><Relationship Id="rId23" Type="http://schemas.openxmlformats.org/officeDocument/2006/relationships/image" Target="../media/image146.png"/><Relationship Id="rId10" Type="http://schemas.openxmlformats.org/officeDocument/2006/relationships/image" Target="../media/image36.png"/><Relationship Id="rId19" Type="http://schemas.openxmlformats.org/officeDocument/2006/relationships/image" Target="../media/image142.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137.png"/><Relationship Id="rId22" Type="http://schemas.openxmlformats.org/officeDocument/2006/relationships/image" Target="../media/image145.png"/></Relationships>
</file>

<file path=ppt/slides/_rels/slide22.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2.emf"/><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emf"/></Relationships>
</file>

<file path=ppt/slides/_rels/slide23.xml.rels><?xml version="1.0" encoding="UTF-8" standalone="yes"?>
<Relationships xmlns="http://schemas.openxmlformats.org/package/2006/relationships"><Relationship Id="rId3" Type="http://schemas.openxmlformats.org/officeDocument/2006/relationships/hyperlink" Target="https://www.ema.europa.eu/en/documents/report/sales-veterinary-antimicrobial-agents-31-european-countries-2022-trends-2010-2022-thirteen-esvac_en.pdf"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153.png"/></Relationships>
</file>

<file path=ppt/slides/_rels/slide2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dc.europa.eu/sites/default/files/documents/JIACRA-III-Antimicrobial-Consumption-and-Resistance-in-Bacteria-from-Humans-and-Animals.pdf" TargetMode="External"/><Relationship Id="rId2" Type="http://schemas.openxmlformats.org/officeDocument/2006/relationships/image" Target="../media/image155.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8.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dc.europa.eu/sites/default/files/documents/JIACRA-III-Antimicrobial-Consumption-and-Resistance-in-Bacteria-from-Humans-and-Animals.pdf" TargetMode="External"/><Relationship Id="rId2" Type="http://schemas.openxmlformats.org/officeDocument/2006/relationships/image" Target="../media/image161.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167.svg"/><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166.png"/><Relationship Id="rId5" Type="http://schemas.openxmlformats.org/officeDocument/2006/relationships/image" Target="../media/image165.svg"/><Relationship Id="rId4" Type="http://schemas.openxmlformats.org/officeDocument/2006/relationships/image" Target="../media/image164.png"/></Relationships>
</file>

<file path=ppt/slides/_rels/slide33.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27.xml"/><Relationship Id="rId1" Type="http://schemas.openxmlformats.org/officeDocument/2006/relationships/slideLayout" Target="../slideLayouts/slideLayout28.xml"/><Relationship Id="rId5" Type="http://schemas.openxmlformats.org/officeDocument/2006/relationships/image" Target="../media/image170.jpeg"/><Relationship Id="rId4" Type="http://schemas.openxmlformats.org/officeDocument/2006/relationships/image" Target="../media/image169.jpeg"/></Relationships>
</file>

<file path=ppt/slides/_rels/slide3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28.xml"/><Relationship Id="rId1" Type="http://schemas.openxmlformats.org/officeDocument/2006/relationships/slideLayout" Target="../slideLayouts/slideLayout28.xml"/><Relationship Id="rId5" Type="http://schemas.openxmlformats.org/officeDocument/2006/relationships/image" Target="../media/image91.png"/><Relationship Id="rId4" Type="http://schemas.openxmlformats.org/officeDocument/2006/relationships/image" Target="../media/image172.png"/></Relationships>
</file>

<file path=ppt/slides/_rels/slide35.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176.jpeg"/><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image" Target="../media/image175.png"/><Relationship Id="rId5" Type="http://schemas.microsoft.com/office/2017/06/relationships/model3d" Target="../media/model3d1.glb"/><Relationship Id="rId4" Type="http://schemas.openxmlformats.org/officeDocument/2006/relationships/image" Target="../media/image174.png"/></Relationships>
</file>

<file path=ppt/slides/_rels/slide3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hyperlink" Target="https://multimedia.efsa.europa.eu/amr/index.ht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4.xml"/><Relationship Id="rId16" Type="http://schemas.openxmlformats.org/officeDocument/2006/relationships/image" Target="../media/image66.svg"/><Relationship Id="rId1" Type="http://schemas.openxmlformats.org/officeDocument/2006/relationships/slideLayout" Target="../slideLayouts/slideLayout28.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7.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78.svg"/><Relationship Id="rId26" Type="http://schemas.openxmlformats.org/officeDocument/2006/relationships/image" Target="../media/image86.svg"/><Relationship Id="rId39" Type="http://schemas.openxmlformats.org/officeDocument/2006/relationships/image" Target="../media/image99.svg"/><Relationship Id="rId21" Type="http://schemas.openxmlformats.org/officeDocument/2006/relationships/image" Target="../media/image81.png"/><Relationship Id="rId34" Type="http://schemas.openxmlformats.org/officeDocument/2006/relationships/image" Target="../media/image94.svg"/><Relationship Id="rId42" Type="http://schemas.openxmlformats.org/officeDocument/2006/relationships/image" Target="../media/image102.png"/><Relationship Id="rId47" Type="http://schemas.openxmlformats.org/officeDocument/2006/relationships/image" Target="../media/image107.svg"/><Relationship Id="rId7" Type="http://schemas.openxmlformats.org/officeDocument/2006/relationships/image" Target="../media/image71.svg"/><Relationship Id="rId2" Type="http://schemas.openxmlformats.org/officeDocument/2006/relationships/notesSlide" Target="../notesSlides/notesSlide5.xml"/><Relationship Id="rId16" Type="http://schemas.openxmlformats.org/officeDocument/2006/relationships/image" Target="../media/image76.svg"/><Relationship Id="rId29" Type="http://schemas.openxmlformats.org/officeDocument/2006/relationships/image" Target="../media/image89.png"/><Relationship Id="rId11" Type="http://schemas.openxmlformats.org/officeDocument/2006/relationships/image" Target="../media/image53.png"/><Relationship Id="rId24" Type="http://schemas.openxmlformats.org/officeDocument/2006/relationships/image" Target="../media/image84.jpeg"/><Relationship Id="rId32" Type="http://schemas.openxmlformats.org/officeDocument/2006/relationships/image" Target="../media/image92.png"/><Relationship Id="rId37" Type="http://schemas.openxmlformats.org/officeDocument/2006/relationships/image" Target="../media/image97.svg"/><Relationship Id="rId40" Type="http://schemas.openxmlformats.org/officeDocument/2006/relationships/image" Target="../media/image100.png"/><Relationship Id="rId45" Type="http://schemas.openxmlformats.org/officeDocument/2006/relationships/image" Target="../media/image105.svg"/><Relationship Id="rId5" Type="http://schemas.openxmlformats.org/officeDocument/2006/relationships/image" Target="../media/image69.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svg"/><Relationship Id="rId36" Type="http://schemas.openxmlformats.org/officeDocument/2006/relationships/image" Target="../media/image96.png"/><Relationship Id="rId49" Type="http://schemas.openxmlformats.org/officeDocument/2006/relationships/image" Target="../media/image109.svg"/><Relationship Id="rId10" Type="http://schemas.openxmlformats.org/officeDocument/2006/relationships/image" Target="../media/image74.png"/><Relationship Id="rId19" Type="http://schemas.openxmlformats.org/officeDocument/2006/relationships/image" Target="../media/image79.png"/><Relationship Id="rId31" Type="http://schemas.openxmlformats.org/officeDocument/2006/relationships/image" Target="../media/image91.png"/><Relationship Id="rId44" Type="http://schemas.openxmlformats.org/officeDocument/2006/relationships/image" Target="../media/image104.png"/><Relationship Id="rId4" Type="http://schemas.openxmlformats.org/officeDocument/2006/relationships/image" Target="../media/image68.svg"/><Relationship Id="rId9" Type="http://schemas.openxmlformats.org/officeDocument/2006/relationships/image" Target="../media/image73.svg"/><Relationship Id="rId14" Type="http://schemas.openxmlformats.org/officeDocument/2006/relationships/image" Target="../media/image64.svg"/><Relationship Id="rId22" Type="http://schemas.openxmlformats.org/officeDocument/2006/relationships/image" Target="../media/image82.svg"/><Relationship Id="rId27" Type="http://schemas.openxmlformats.org/officeDocument/2006/relationships/image" Target="../media/image87.png"/><Relationship Id="rId30" Type="http://schemas.openxmlformats.org/officeDocument/2006/relationships/image" Target="../media/image90.svg"/><Relationship Id="rId35" Type="http://schemas.openxmlformats.org/officeDocument/2006/relationships/image" Target="../media/image95.png"/><Relationship Id="rId43" Type="http://schemas.openxmlformats.org/officeDocument/2006/relationships/image" Target="../media/image103.svg"/><Relationship Id="rId48" Type="http://schemas.openxmlformats.org/officeDocument/2006/relationships/image" Target="../media/image108.png"/><Relationship Id="rId8" Type="http://schemas.openxmlformats.org/officeDocument/2006/relationships/image" Target="../media/image72.png"/><Relationship Id="rId3" Type="http://schemas.openxmlformats.org/officeDocument/2006/relationships/image" Target="../media/image67.png"/><Relationship Id="rId12" Type="http://schemas.openxmlformats.org/officeDocument/2006/relationships/image" Target="../media/image54.svg"/><Relationship Id="rId17" Type="http://schemas.openxmlformats.org/officeDocument/2006/relationships/image" Target="../media/image77.png"/><Relationship Id="rId25" Type="http://schemas.openxmlformats.org/officeDocument/2006/relationships/image" Target="../media/image85.png"/><Relationship Id="rId33" Type="http://schemas.openxmlformats.org/officeDocument/2006/relationships/image" Target="../media/image93.png"/><Relationship Id="rId38" Type="http://schemas.openxmlformats.org/officeDocument/2006/relationships/image" Target="../media/image98.png"/><Relationship Id="rId46" Type="http://schemas.openxmlformats.org/officeDocument/2006/relationships/image" Target="../media/image106.png"/><Relationship Id="rId20" Type="http://schemas.openxmlformats.org/officeDocument/2006/relationships/image" Target="../media/image80.svg"/><Relationship Id="rId41" Type="http://schemas.openxmlformats.org/officeDocument/2006/relationships/image" Target="../media/image101.svg"/><Relationship Id="rId1" Type="http://schemas.openxmlformats.org/officeDocument/2006/relationships/slideLayout" Target="../slideLayouts/slideLayout28.xml"/><Relationship Id="rId6"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eurostat/databrowser/view/tps00001/default/table?lang=en"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t-EE" sz="3600" b="1" dirty="0">
                <a:latin typeface="EC Square Sans Pro" panose="020B0506040000020004" pitchFamily="34" charset="0"/>
              </a:rPr>
              <a:t>EESTI</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t-EE" b="1" dirty="0">
                <a:latin typeface="EC Square Sans Pro" panose="020B0506040000020004" pitchFamily="34" charset="0"/>
              </a:rPr>
              <a:t>10.-11. aprill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696200" y="926971"/>
            <a:ext cx="4419600" cy="6186309"/>
          </a:xfrm>
          <a:prstGeom prst="rect">
            <a:avLst/>
          </a:prstGeom>
          <a:noFill/>
        </p:spPr>
        <p:txBody>
          <a:bodyPr wrap="square">
            <a:spAutoFit/>
          </a:bodyPr>
          <a:lstStyle/>
          <a:p>
            <a:pPr algn="ctr"/>
            <a:r>
              <a:rPr lang="et-EE" sz="3600" b="1" dirty="0">
                <a:solidFill>
                  <a:srgbClr val="2C7470"/>
                </a:solidFill>
                <a:latin typeface="EC Square Sans Pro" panose="020B0506040000020004" pitchFamily="34" charset="0"/>
              </a:rPr>
              <a:t>2020. aastal suri Euroopas antimikroobse resistentsuse tõttu iga päev 100 inimest. </a:t>
            </a:r>
          </a:p>
          <a:p>
            <a:pPr algn="ctr"/>
            <a:endParaRPr lang="en-GB" sz="3600" b="1" dirty="0">
              <a:solidFill>
                <a:srgbClr val="2C7470"/>
              </a:solidFill>
              <a:latin typeface="EC Square Sans Pro" panose="020B0506040000020004" pitchFamily="34" charset="0"/>
            </a:endParaRPr>
          </a:p>
          <a:p>
            <a:pPr algn="ctr"/>
            <a:r>
              <a:rPr lang="et-EE" sz="3600" b="1" dirty="0">
                <a:solidFill>
                  <a:srgbClr val="2C7470"/>
                </a:solidFill>
                <a:latin typeface="EC Square Sans Pro" panose="020B0506040000020004" pitchFamily="34" charset="0"/>
              </a:rPr>
              <a:t>2020. aastal suri ELis antimikroobse resistentsuse tõttu 2100 inimest.</a:t>
            </a:r>
          </a:p>
          <a:p>
            <a:pPr algn="ctr"/>
            <a:endParaRPr lang="en-US" sz="36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et-EE" sz="1400">
                <a:solidFill>
                  <a:srgbClr val="2C7470"/>
                </a:solidFill>
                <a:latin typeface="EC Square Sans Pro" panose="020B0506040000020004" pitchFamily="34" charset="0"/>
              </a:rPr>
              <a:t>Antibiootikumresistentsete bakterite põhjustatud infektsioonide koormuse hinnang, mis esitati omistatavate surmajuhtumitena </a:t>
            </a:r>
            <a:r>
              <a:rPr lang="et-EE" sz="1400" b="1">
                <a:solidFill>
                  <a:srgbClr val="2C7470"/>
                </a:solidFill>
                <a:latin typeface="EC Square Sans Pro" panose="020B0506040000020004" pitchFamily="34" charset="0"/>
              </a:rPr>
              <a:t>100 000 elaniku kohta </a:t>
            </a:r>
            <a:r>
              <a:rPr lang="et-EE" sz="1400">
                <a:solidFill>
                  <a:srgbClr val="2C7470"/>
                </a:solidFill>
                <a:latin typeface="EC Square Sans Pro" panose="020B0506040000020004" pitchFamily="34" charset="0"/>
              </a:rPr>
              <a:t>riigiti, EL/EMP,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55212" y="3464791"/>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et-EE" sz="800" b="1" i="0" u="none" strike="noStrike" baseline="0">
                <a:solidFill>
                  <a:srgbClr val="2C7470"/>
                </a:solidFill>
                <a:latin typeface="EC Square Sans Pro" panose="020B0506040000020004" pitchFamily="34" charset="0"/>
              </a:rPr>
              <a:t>Antibiootikumresistentsete bakteritega nakatumise tervisekoormuse hindamine EL/EMP-s, 2016-2020 TEHNILINE </a:t>
            </a:r>
            <a:r>
              <a:rPr lang="et-EE" sz="800" b="0" i="0" u="none" strike="noStrike" baseline="0">
                <a:solidFill>
                  <a:srgbClr val="2C7470"/>
                </a:solidFill>
                <a:latin typeface="EC Square Sans Pro" panose="020B0506040000020004" pitchFamily="34" charset="0"/>
              </a:rPr>
              <a:t>ARUANNE</a:t>
            </a:r>
          </a:p>
        </p:txBody>
      </p:sp>
      <p:sp>
        <p:nvSpPr>
          <p:cNvPr id="2" name="CuadroTexto 1">
            <a:extLst>
              <a:ext uri="{FF2B5EF4-FFF2-40B4-BE49-F238E27FC236}">
                <a16:creationId xmlns:a16="http://schemas.microsoft.com/office/drawing/2014/main" id="{1A64C2E3-D2D2-4ED8-9673-9545DC916ECB}"/>
              </a:ext>
            </a:extLst>
          </p:cNvPr>
          <p:cNvSpPr txBox="1"/>
          <p:nvPr/>
        </p:nvSpPr>
        <p:spPr>
          <a:xfrm>
            <a:off x="2895600" y="5130839"/>
            <a:ext cx="4837826" cy="1077218"/>
          </a:xfrm>
          <a:prstGeom prst="rect">
            <a:avLst/>
          </a:prstGeom>
          <a:noFill/>
        </p:spPr>
        <p:txBody>
          <a:bodyPr wrap="square" rtlCol="0">
            <a:spAutoFit/>
          </a:bodyPr>
          <a:lstStyle/>
          <a:p>
            <a:pPr algn="ctr"/>
            <a:r>
              <a:rPr lang="et-EE" sz="3200" b="1" dirty="0">
                <a:solidFill>
                  <a:srgbClr val="FF0000"/>
                </a:solidFill>
                <a:latin typeface="EC Square Sans Pro" panose="020B0506040000020004" pitchFamily="34" charset="0"/>
              </a:rPr>
              <a:t>Eesti</a:t>
            </a:r>
          </a:p>
          <a:p>
            <a:r>
              <a:rPr lang="et-EE" sz="3200" b="1" dirty="0">
                <a:solidFill>
                  <a:srgbClr val="FF0000"/>
                </a:solidFill>
                <a:latin typeface="EC Square Sans Pro" panose="020B0506040000020004" pitchFamily="34" charset="0"/>
              </a:rPr>
              <a:t>2020. aastal suri 40 inimest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2171700" y="5867262"/>
            <a:ext cx="6248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1866900" y="5768473"/>
            <a:ext cx="304800" cy="228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et-EE" sz="700"/>
              <a:t>Malta elanikkond 2020. aastal 515 000 (7 x 5,15 = 36 surmajuhtumit)</a:t>
            </a:r>
          </a:p>
        </p:txBody>
      </p:sp>
      <p:sp>
        <p:nvSpPr>
          <p:cNvPr id="5" name="TextBox 4">
            <a:extLst>
              <a:ext uri="{FF2B5EF4-FFF2-40B4-BE49-F238E27FC236}">
                <a16:creationId xmlns:a16="http://schemas.microsoft.com/office/drawing/2014/main" id="{F3D9FAC0-880C-4C0B-299B-C466E243318C}"/>
              </a:ext>
            </a:extLst>
          </p:cNvPr>
          <p:cNvSpPr txBox="1"/>
          <p:nvPr/>
        </p:nvSpPr>
        <p:spPr>
          <a:xfrm>
            <a:off x="3424051" y="3561693"/>
            <a:ext cx="2030257" cy="1016657"/>
          </a:xfrm>
          <a:prstGeom prst="rect">
            <a:avLst/>
          </a:prstGeom>
          <a:solidFill>
            <a:schemeClr val="bg1"/>
          </a:solidFill>
        </p:spPr>
        <p:txBody>
          <a:bodyPr wrap="square" lIns="0" tIns="0" rIns="0" bIns="0" rtlCol="0" anchor="t" anchorCtr="0">
            <a:noAutofit/>
          </a:bodyPr>
          <a:lstStyle/>
          <a:p>
            <a:pPr algn="l"/>
            <a:r>
              <a:rPr lang="et-EE" sz="550" dirty="0">
                <a:solidFill>
                  <a:schemeClr val="tx1"/>
                </a:solidFill>
              </a:rPr>
              <a:t>Vankomütsiinresistentne </a:t>
            </a:r>
            <a:r>
              <a:rPr lang="et-EE" sz="550" i="1" dirty="0">
                <a:solidFill>
                  <a:schemeClr val="tx1"/>
                </a:solidFill>
              </a:rPr>
              <a:t>E. faecalis/E. faecium</a:t>
            </a:r>
          </a:p>
          <a:p>
            <a:pPr algn="l"/>
            <a:endParaRPr lang="en-US" sz="550" dirty="0">
              <a:solidFill>
                <a:schemeClr val="tx1"/>
              </a:solidFill>
            </a:endParaRPr>
          </a:p>
          <a:p>
            <a:pPr algn="l"/>
            <a:r>
              <a:rPr lang="et-EE" sz="550" dirty="0">
                <a:solidFill>
                  <a:schemeClr val="tx1"/>
                </a:solidFill>
              </a:rPr>
              <a:t>Metitsilliinresistentne </a:t>
            </a:r>
            <a:r>
              <a:rPr lang="et-EE" sz="550" i="1" dirty="0">
                <a:solidFill>
                  <a:schemeClr val="tx1"/>
                </a:solidFill>
              </a:rPr>
              <a:t>S. aureus</a:t>
            </a:r>
          </a:p>
          <a:p>
            <a:pPr algn="l"/>
            <a:endParaRPr lang="en-US" sz="550" dirty="0">
              <a:solidFill>
                <a:schemeClr val="tx1"/>
              </a:solidFill>
            </a:endParaRPr>
          </a:p>
          <a:p>
            <a:pPr algn="l"/>
            <a:r>
              <a:rPr lang="et-EE" sz="550" dirty="0">
                <a:solidFill>
                  <a:schemeClr val="tx1"/>
                </a:solidFill>
              </a:rPr>
              <a:t>Penitsilliinresistentne ja makroliidresistentne </a:t>
            </a:r>
            <a:r>
              <a:rPr lang="et-EE" sz="550" i="1" dirty="0">
                <a:solidFill>
                  <a:schemeClr val="tx1"/>
                </a:solidFill>
              </a:rPr>
              <a:t>S. pneumoniae</a:t>
            </a:r>
          </a:p>
          <a:p>
            <a:pPr algn="l"/>
            <a:endParaRPr lang="en-US" sz="550" i="1" dirty="0">
              <a:solidFill>
                <a:schemeClr val="tx1"/>
              </a:solidFill>
            </a:endParaRPr>
          </a:p>
          <a:p>
            <a:pPr algn="l"/>
            <a:r>
              <a:rPr lang="et-EE" sz="550" dirty="0">
                <a:solidFill>
                  <a:schemeClr val="tx1"/>
                </a:solidFill>
              </a:rPr>
              <a:t>Penitsilliinresistentne </a:t>
            </a:r>
            <a:r>
              <a:rPr lang="et-EE" sz="550" i="1" dirty="0">
                <a:solidFill>
                  <a:schemeClr val="tx1"/>
                </a:solidFill>
              </a:rPr>
              <a:t>S. pneumoniae</a:t>
            </a:r>
          </a:p>
          <a:p>
            <a:pPr algn="l"/>
            <a:endParaRPr lang="en-US" sz="550" dirty="0">
              <a:solidFill>
                <a:schemeClr val="tx1"/>
              </a:solidFill>
            </a:endParaRPr>
          </a:p>
          <a:p>
            <a:pPr algn="l"/>
            <a:r>
              <a:rPr lang="et-EE" sz="550" dirty="0">
                <a:solidFill>
                  <a:schemeClr val="tx1"/>
                </a:solidFill>
              </a:rPr>
              <a:t>Multiresistentne </a:t>
            </a:r>
            <a:r>
              <a:rPr lang="et-EE" sz="550" i="1" dirty="0">
                <a:solidFill>
                  <a:schemeClr val="tx1"/>
                </a:solidFill>
              </a:rPr>
              <a:t>P. aeruginosa</a:t>
            </a:r>
          </a:p>
          <a:p>
            <a:pPr algn="l"/>
            <a:endParaRPr lang="en-US" sz="550" dirty="0">
              <a:solidFill>
                <a:schemeClr val="tx1"/>
              </a:solidFill>
            </a:endParaRPr>
          </a:p>
          <a:p>
            <a:pPr algn="l"/>
            <a:r>
              <a:rPr lang="et-EE" sz="550" dirty="0">
                <a:solidFill>
                  <a:schemeClr val="tx1"/>
                </a:solidFill>
              </a:rPr>
              <a:t>Karbapeneemresistentne </a:t>
            </a:r>
            <a:r>
              <a:rPr lang="et-EE" sz="550" i="1" dirty="0">
                <a:solidFill>
                  <a:schemeClr val="tx1"/>
                </a:solidFill>
              </a:rPr>
              <a:t>P. aeruginosa</a:t>
            </a:r>
          </a:p>
        </p:txBody>
      </p:sp>
      <p:sp>
        <p:nvSpPr>
          <p:cNvPr id="6" name="TextBox 5">
            <a:extLst>
              <a:ext uri="{FF2B5EF4-FFF2-40B4-BE49-F238E27FC236}">
                <a16:creationId xmlns:a16="http://schemas.microsoft.com/office/drawing/2014/main" id="{F504C24A-BC1A-2448-7603-962512897A44}"/>
              </a:ext>
            </a:extLst>
          </p:cNvPr>
          <p:cNvSpPr txBox="1"/>
          <p:nvPr/>
        </p:nvSpPr>
        <p:spPr>
          <a:xfrm>
            <a:off x="5747887" y="3561693"/>
            <a:ext cx="2176913" cy="1016657"/>
          </a:xfrm>
          <a:prstGeom prst="rect">
            <a:avLst/>
          </a:prstGeom>
          <a:solidFill>
            <a:schemeClr val="bg1"/>
          </a:solidFill>
        </p:spPr>
        <p:txBody>
          <a:bodyPr wrap="square" lIns="0" tIns="0" rIns="0" bIns="0" rtlCol="0" anchor="t" anchorCtr="0">
            <a:noAutofit/>
          </a:bodyPr>
          <a:lstStyle/>
          <a:p>
            <a:pPr algn="l"/>
            <a:r>
              <a:rPr lang="et-EE" sz="550">
                <a:solidFill>
                  <a:schemeClr val="tx1"/>
                </a:solidFill>
              </a:rPr>
              <a:t>Karbapeneemresistentne </a:t>
            </a:r>
            <a:r>
              <a:rPr lang="et-EE" sz="550" i="1">
                <a:solidFill>
                  <a:schemeClr val="tx1"/>
                </a:solidFill>
              </a:rPr>
              <a:t>K. pneumoniae</a:t>
            </a:r>
          </a:p>
          <a:p>
            <a:pPr algn="l"/>
            <a:endParaRPr lang="en-US" sz="550" dirty="0">
              <a:solidFill>
                <a:schemeClr val="tx1"/>
              </a:solidFill>
            </a:endParaRPr>
          </a:p>
          <a:p>
            <a:pPr algn="l"/>
            <a:r>
              <a:rPr lang="et-EE" sz="550">
                <a:solidFill>
                  <a:schemeClr val="tx1"/>
                </a:solidFill>
              </a:rPr>
              <a:t>Kolmanda põlvkonna tsefalosporiinidele resistentne </a:t>
            </a:r>
            <a:r>
              <a:rPr lang="et-EE" sz="550" i="1">
                <a:solidFill>
                  <a:schemeClr val="tx1"/>
                </a:solidFill>
              </a:rPr>
              <a:t>K. pneumoniae</a:t>
            </a:r>
          </a:p>
          <a:p>
            <a:pPr algn="l"/>
            <a:endParaRPr lang="en-US" sz="550" dirty="0">
              <a:solidFill>
                <a:schemeClr val="tx1"/>
              </a:solidFill>
            </a:endParaRPr>
          </a:p>
          <a:p>
            <a:pPr algn="l"/>
            <a:r>
              <a:rPr lang="et-EE" sz="550">
                <a:solidFill>
                  <a:schemeClr val="tx1"/>
                </a:solidFill>
              </a:rPr>
              <a:t>Karbapeneemresistentne </a:t>
            </a:r>
            <a:r>
              <a:rPr lang="et-EE" sz="550" i="1">
                <a:solidFill>
                  <a:schemeClr val="tx1"/>
                </a:solidFill>
              </a:rPr>
              <a:t>E. coli</a:t>
            </a:r>
          </a:p>
          <a:p>
            <a:pPr algn="l"/>
            <a:endParaRPr lang="en-US" sz="550" dirty="0">
              <a:solidFill>
                <a:schemeClr val="tx1"/>
              </a:solidFill>
            </a:endParaRPr>
          </a:p>
          <a:p>
            <a:pPr algn="l"/>
            <a:r>
              <a:rPr lang="et-EE" sz="550">
                <a:solidFill>
                  <a:schemeClr val="tx1"/>
                </a:solidFill>
              </a:rPr>
              <a:t>Kolmanda põlvkonna tsefalosporiinidele resistentne </a:t>
            </a:r>
            <a:r>
              <a:rPr lang="et-EE" sz="550" i="1">
                <a:solidFill>
                  <a:schemeClr val="tx1"/>
                </a:solidFill>
              </a:rPr>
              <a:t>E. coli</a:t>
            </a:r>
          </a:p>
          <a:p>
            <a:pPr algn="l"/>
            <a:endParaRPr lang="en-US" sz="550" dirty="0">
              <a:solidFill>
                <a:schemeClr val="tx1"/>
              </a:solidFill>
            </a:endParaRPr>
          </a:p>
          <a:p>
            <a:pPr algn="l"/>
            <a:r>
              <a:rPr lang="et-EE" sz="550">
                <a:solidFill>
                  <a:schemeClr val="tx1"/>
                </a:solidFill>
              </a:rPr>
              <a:t>Aminoglükosiidile ja fluorokinoloonile resistentne </a:t>
            </a:r>
            <a:r>
              <a:rPr lang="et-EE" sz="550" i="1">
                <a:solidFill>
                  <a:schemeClr val="tx1"/>
                </a:solidFill>
              </a:rPr>
              <a:t>Acinetobacter spp.</a:t>
            </a:r>
          </a:p>
          <a:p>
            <a:pPr algn="l"/>
            <a:endParaRPr lang="en-US" sz="550" dirty="0">
              <a:solidFill>
                <a:schemeClr val="tx1"/>
              </a:solidFill>
            </a:endParaRPr>
          </a:p>
          <a:p>
            <a:pPr algn="l"/>
            <a:r>
              <a:rPr lang="et-EE" sz="550">
                <a:solidFill>
                  <a:schemeClr val="tx1"/>
                </a:solidFill>
              </a:rPr>
              <a:t>Karbapeneemresistentne </a:t>
            </a:r>
            <a:r>
              <a:rPr lang="et-EE" sz="550" i="1">
                <a:solidFill>
                  <a:schemeClr val="tx1"/>
                </a:solidFill>
              </a:rPr>
              <a:t>Acinetobacter</a:t>
            </a:r>
            <a:r>
              <a:rPr lang="et-EE" sz="550">
                <a:solidFill>
                  <a:schemeClr val="tx1"/>
                </a:solidFill>
              </a:rPr>
              <a:t> spp.</a:t>
            </a:r>
          </a:p>
        </p:txBody>
      </p:sp>
      <p:sp>
        <p:nvSpPr>
          <p:cNvPr id="9" name="TextBox 8">
            <a:extLst>
              <a:ext uri="{FF2B5EF4-FFF2-40B4-BE49-F238E27FC236}">
                <a16:creationId xmlns:a16="http://schemas.microsoft.com/office/drawing/2014/main" id="{94496C08-B63B-6BD3-8467-3B218E8F7C26}"/>
              </a:ext>
            </a:extLst>
          </p:cNvPr>
          <p:cNvSpPr txBox="1"/>
          <p:nvPr/>
        </p:nvSpPr>
        <p:spPr>
          <a:xfrm>
            <a:off x="2438400" y="6500236"/>
            <a:ext cx="1960923" cy="158069"/>
          </a:xfrm>
          <a:prstGeom prst="rect">
            <a:avLst/>
          </a:prstGeom>
          <a:solidFill>
            <a:schemeClr val="bg1"/>
          </a:solidFill>
        </p:spPr>
        <p:txBody>
          <a:bodyPr wrap="square" lIns="0" tIns="0" rIns="0" bIns="0" rtlCol="0" anchor="t" anchorCtr="0">
            <a:noAutofit/>
          </a:bodyPr>
          <a:lstStyle/>
          <a:p>
            <a:pPr algn="ctr"/>
            <a:r>
              <a:rPr lang="et-EE" sz="700">
                <a:solidFill>
                  <a:schemeClr val="tx1"/>
                </a:solidFill>
              </a:rPr>
              <a:t>Surmajuhtumid 100 000 elaniku kohta</a:t>
            </a:r>
          </a:p>
        </p:txBody>
      </p:sp>
      <p:sp>
        <p:nvSpPr>
          <p:cNvPr id="10" name="TextBox 9">
            <a:extLst>
              <a:ext uri="{FF2B5EF4-FFF2-40B4-BE49-F238E27FC236}">
                <a16:creationId xmlns:a16="http://schemas.microsoft.com/office/drawing/2014/main" id="{E33F46F7-06EE-6715-DE48-3BDF27784F2E}"/>
              </a:ext>
            </a:extLst>
          </p:cNvPr>
          <p:cNvSpPr txBox="1"/>
          <p:nvPr/>
        </p:nvSpPr>
        <p:spPr>
          <a:xfrm>
            <a:off x="795338" y="649334"/>
            <a:ext cx="379592" cy="11425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Kreeka</a:t>
            </a:r>
          </a:p>
        </p:txBody>
      </p:sp>
      <p:sp>
        <p:nvSpPr>
          <p:cNvPr id="11" name="TextBox 10">
            <a:extLst>
              <a:ext uri="{FF2B5EF4-FFF2-40B4-BE49-F238E27FC236}">
                <a16:creationId xmlns:a16="http://schemas.microsoft.com/office/drawing/2014/main" id="{67C79747-06CC-9435-7EB6-8F25751B0971}"/>
              </a:ext>
            </a:extLst>
          </p:cNvPr>
          <p:cNvSpPr txBox="1"/>
          <p:nvPr/>
        </p:nvSpPr>
        <p:spPr>
          <a:xfrm>
            <a:off x="791279" y="849405"/>
            <a:ext cx="379592" cy="11425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Itaalia</a:t>
            </a:r>
          </a:p>
        </p:txBody>
      </p:sp>
      <p:sp>
        <p:nvSpPr>
          <p:cNvPr id="13" name="TextBox 12">
            <a:extLst>
              <a:ext uri="{FF2B5EF4-FFF2-40B4-BE49-F238E27FC236}">
                <a16:creationId xmlns:a16="http://schemas.microsoft.com/office/drawing/2014/main" id="{7F61AB38-925A-1324-6CDF-777BE6F12B7D}"/>
              </a:ext>
            </a:extLst>
          </p:cNvPr>
          <p:cNvSpPr txBox="1"/>
          <p:nvPr/>
        </p:nvSpPr>
        <p:spPr>
          <a:xfrm>
            <a:off x="681658" y="1044575"/>
            <a:ext cx="488509" cy="11425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Rumeenia</a:t>
            </a:r>
          </a:p>
        </p:txBody>
      </p:sp>
      <p:sp>
        <p:nvSpPr>
          <p:cNvPr id="14" name="TextBox 13">
            <a:extLst>
              <a:ext uri="{FF2B5EF4-FFF2-40B4-BE49-F238E27FC236}">
                <a16:creationId xmlns:a16="http://schemas.microsoft.com/office/drawing/2014/main" id="{76FE4B16-8C4D-F049-34B6-98687CCE9BB4}"/>
              </a:ext>
            </a:extLst>
          </p:cNvPr>
          <p:cNvSpPr txBox="1"/>
          <p:nvPr/>
        </p:nvSpPr>
        <p:spPr>
          <a:xfrm>
            <a:off x="786516" y="1244646"/>
            <a:ext cx="379592" cy="11425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Küpros</a:t>
            </a:r>
          </a:p>
        </p:txBody>
      </p:sp>
      <p:sp>
        <p:nvSpPr>
          <p:cNvPr id="15" name="TextBox 14">
            <a:extLst>
              <a:ext uri="{FF2B5EF4-FFF2-40B4-BE49-F238E27FC236}">
                <a16:creationId xmlns:a16="http://schemas.microsoft.com/office/drawing/2014/main" id="{792C3D34-DE6D-0D80-4C4B-0775D857D3EB}"/>
              </a:ext>
            </a:extLst>
          </p:cNvPr>
          <p:cNvSpPr txBox="1"/>
          <p:nvPr/>
        </p:nvSpPr>
        <p:spPr>
          <a:xfrm>
            <a:off x="668779" y="1442532"/>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Portugal</a:t>
            </a:r>
          </a:p>
        </p:txBody>
      </p:sp>
      <p:sp>
        <p:nvSpPr>
          <p:cNvPr id="17" name="TextBox 16">
            <a:extLst>
              <a:ext uri="{FF2B5EF4-FFF2-40B4-BE49-F238E27FC236}">
                <a16:creationId xmlns:a16="http://schemas.microsoft.com/office/drawing/2014/main" id="{7A938025-AB4A-C601-AF1B-E9ADA3A82EF7}"/>
              </a:ext>
            </a:extLst>
          </p:cNvPr>
          <p:cNvSpPr txBox="1"/>
          <p:nvPr/>
        </p:nvSpPr>
        <p:spPr>
          <a:xfrm>
            <a:off x="664720" y="1642603"/>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Poola</a:t>
            </a:r>
          </a:p>
        </p:txBody>
      </p:sp>
      <p:sp>
        <p:nvSpPr>
          <p:cNvPr id="18" name="TextBox 17">
            <a:extLst>
              <a:ext uri="{FF2B5EF4-FFF2-40B4-BE49-F238E27FC236}">
                <a16:creationId xmlns:a16="http://schemas.microsoft.com/office/drawing/2014/main" id="{BF063C00-11FD-CD7B-E663-B1170A80696E}"/>
              </a:ext>
            </a:extLst>
          </p:cNvPr>
          <p:cNvSpPr txBox="1"/>
          <p:nvPr/>
        </p:nvSpPr>
        <p:spPr>
          <a:xfrm>
            <a:off x="664016" y="1837773"/>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Leedu</a:t>
            </a:r>
          </a:p>
        </p:txBody>
      </p:sp>
      <p:sp>
        <p:nvSpPr>
          <p:cNvPr id="20" name="TextBox 19">
            <a:extLst>
              <a:ext uri="{FF2B5EF4-FFF2-40B4-BE49-F238E27FC236}">
                <a16:creationId xmlns:a16="http://schemas.microsoft.com/office/drawing/2014/main" id="{3E6F782E-650D-FDBC-6DB7-83C5A739B7A8}"/>
              </a:ext>
            </a:extLst>
          </p:cNvPr>
          <p:cNvSpPr txBox="1"/>
          <p:nvPr/>
        </p:nvSpPr>
        <p:spPr>
          <a:xfrm>
            <a:off x="659957" y="2037844"/>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Malta</a:t>
            </a:r>
          </a:p>
        </p:txBody>
      </p:sp>
      <p:sp>
        <p:nvSpPr>
          <p:cNvPr id="22" name="TextBox 21">
            <a:extLst>
              <a:ext uri="{FF2B5EF4-FFF2-40B4-BE49-F238E27FC236}">
                <a16:creationId xmlns:a16="http://schemas.microsoft.com/office/drawing/2014/main" id="{63C92C6A-4327-C1B3-68FF-66459860168D}"/>
              </a:ext>
            </a:extLst>
          </p:cNvPr>
          <p:cNvSpPr txBox="1"/>
          <p:nvPr/>
        </p:nvSpPr>
        <p:spPr>
          <a:xfrm>
            <a:off x="685800" y="2232479"/>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Slovakkia</a:t>
            </a:r>
          </a:p>
        </p:txBody>
      </p:sp>
      <p:sp>
        <p:nvSpPr>
          <p:cNvPr id="23" name="TextBox 22">
            <a:extLst>
              <a:ext uri="{FF2B5EF4-FFF2-40B4-BE49-F238E27FC236}">
                <a16:creationId xmlns:a16="http://schemas.microsoft.com/office/drawing/2014/main" id="{7965B720-9F26-0D3E-244C-7440802FC6B0}"/>
              </a:ext>
            </a:extLst>
          </p:cNvPr>
          <p:cNvSpPr txBox="1"/>
          <p:nvPr/>
        </p:nvSpPr>
        <p:spPr>
          <a:xfrm>
            <a:off x="681741" y="2432550"/>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Saksamaa</a:t>
            </a:r>
          </a:p>
        </p:txBody>
      </p:sp>
      <p:sp>
        <p:nvSpPr>
          <p:cNvPr id="24" name="TextBox 23">
            <a:extLst>
              <a:ext uri="{FF2B5EF4-FFF2-40B4-BE49-F238E27FC236}">
                <a16:creationId xmlns:a16="http://schemas.microsoft.com/office/drawing/2014/main" id="{0286FD3A-3894-787C-4B0B-35495A2FACAD}"/>
              </a:ext>
            </a:extLst>
          </p:cNvPr>
          <p:cNvSpPr txBox="1"/>
          <p:nvPr/>
        </p:nvSpPr>
        <p:spPr>
          <a:xfrm>
            <a:off x="681037" y="2627720"/>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Horvaatia</a:t>
            </a:r>
          </a:p>
        </p:txBody>
      </p:sp>
      <p:sp>
        <p:nvSpPr>
          <p:cNvPr id="25" name="TextBox 24">
            <a:extLst>
              <a:ext uri="{FF2B5EF4-FFF2-40B4-BE49-F238E27FC236}">
                <a16:creationId xmlns:a16="http://schemas.microsoft.com/office/drawing/2014/main" id="{4C70F331-72AA-D605-0109-52C824D0C3C0}"/>
              </a:ext>
            </a:extLst>
          </p:cNvPr>
          <p:cNvSpPr txBox="1"/>
          <p:nvPr/>
        </p:nvSpPr>
        <p:spPr>
          <a:xfrm>
            <a:off x="676978" y="2827791"/>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Ungari</a:t>
            </a:r>
          </a:p>
        </p:txBody>
      </p:sp>
      <p:sp>
        <p:nvSpPr>
          <p:cNvPr id="26" name="TextBox 25">
            <a:extLst>
              <a:ext uri="{FF2B5EF4-FFF2-40B4-BE49-F238E27FC236}">
                <a16:creationId xmlns:a16="http://schemas.microsoft.com/office/drawing/2014/main" id="{A3B09520-9E9D-A4BF-24C8-601CC2ED7DA6}"/>
              </a:ext>
            </a:extLst>
          </p:cNvPr>
          <p:cNvSpPr txBox="1"/>
          <p:nvPr/>
        </p:nvSpPr>
        <p:spPr>
          <a:xfrm>
            <a:off x="681658" y="3022426"/>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Belgia</a:t>
            </a:r>
          </a:p>
        </p:txBody>
      </p:sp>
      <p:sp>
        <p:nvSpPr>
          <p:cNvPr id="27" name="TextBox 26">
            <a:extLst>
              <a:ext uri="{FF2B5EF4-FFF2-40B4-BE49-F238E27FC236}">
                <a16:creationId xmlns:a16="http://schemas.microsoft.com/office/drawing/2014/main" id="{2BCCE621-D22F-BE6A-CEAD-7605CDFFA76E}"/>
              </a:ext>
            </a:extLst>
          </p:cNvPr>
          <p:cNvSpPr txBox="1"/>
          <p:nvPr/>
        </p:nvSpPr>
        <p:spPr>
          <a:xfrm>
            <a:off x="677599" y="3222497"/>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Läti</a:t>
            </a:r>
          </a:p>
        </p:txBody>
      </p:sp>
      <p:sp>
        <p:nvSpPr>
          <p:cNvPr id="28" name="TextBox 27">
            <a:extLst>
              <a:ext uri="{FF2B5EF4-FFF2-40B4-BE49-F238E27FC236}">
                <a16:creationId xmlns:a16="http://schemas.microsoft.com/office/drawing/2014/main" id="{76BC809F-424D-70E5-2DF9-A40B9E374F59}"/>
              </a:ext>
            </a:extLst>
          </p:cNvPr>
          <p:cNvSpPr txBox="1"/>
          <p:nvPr/>
        </p:nvSpPr>
        <p:spPr>
          <a:xfrm>
            <a:off x="676895" y="3417667"/>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Tšehhi</a:t>
            </a:r>
          </a:p>
        </p:txBody>
      </p:sp>
      <p:sp>
        <p:nvSpPr>
          <p:cNvPr id="29" name="TextBox 28">
            <a:extLst>
              <a:ext uri="{FF2B5EF4-FFF2-40B4-BE49-F238E27FC236}">
                <a16:creationId xmlns:a16="http://schemas.microsoft.com/office/drawing/2014/main" id="{6707AFD9-0BE6-8385-182F-2662F704F73E}"/>
              </a:ext>
            </a:extLst>
          </p:cNvPr>
          <p:cNvSpPr txBox="1"/>
          <p:nvPr/>
        </p:nvSpPr>
        <p:spPr>
          <a:xfrm>
            <a:off x="672836" y="3617738"/>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Sloveenia</a:t>
            </a:r>
          </a:p>
        </p:txBody>
      </p:sp>
      <p:sp>
        <p:nvSpPr>
          <p:cNvPr id="30" name="TextBox 29">
            <a:extLst>
              <a:ext uri="{FF2B5EF4-FFF2-40B4-BE49-F238E27FC236}">
                <a16:creationId xmlns:a16="http://schemas.microsoft.com/office/drawing/2014/main" id="{0222EB15-07F9-0A79-2889-15FCEC659A28}"/>
              </a:ext>
            </a:extLst>
          </p:cNvPr>
          <p:cNvSpPr txBox="1"/>
          <p:nvPr/>
        </p:nvSpPr>
        <p:spPr>
          <a:xfrm>
            <a:off x="617563" y="3812373"/>
            <a:ext cx="552686" cy="146137"/>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Prantsusmaa</a:t>
            </a:r>
          </a:p>
        </p:txBody>
      </p:sp>
      <p:sp>
        <p:nvSpPr>
          <p:cNvPr id="31" name="TextBox 30">
            <a:extLst>
              <a:ext uri="{FF2B5EF4-FFF2-40B4-BE49-F238E27FC236}">
                <a16:creationId xmlns:a16="http://schemas.microsoft.com/office/drawing/2014/main" id="{120CE94F-265C-3965-9D96-D9DCC1AD8ABD}"/>
              </a:ext>
            </a:extLst>
          </p:cNvPr>
          <p:cNvSpPr txBox="1"/>
          <p:nvPr/>
        </p:nvSpPr>
        <p:spPr>
          <a:xfrm>
            <a:off x="674948" y="4012444"/>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Bulgaaria</a:t>
            </a:r>
          </a:p>
        </p:txBody>
      </p:sp>
      <p:sp>
        <p:nvSpPr>
          <p:cNvPr id="32" name="TextBox 31">
            <a:extLst>
              <a:ext uri="{FF2B5EF4-FFF2-40B4-BE49-F238E27FC236}">
                <a16:creationId xmlns:a16="http://schemas.microsoft.com/office/drawing/2014/main" id="{715F6CF9-44B5-FA4B-1214-911F1C468CE4}"/>
              </a:ext>
            </a:extLst>
          </p:cNvPr>
          <p:cNvSpPr txBox="1"/>
          <p:nvPr/>
        </p:nvSpPr>
        <p:spPr>
          <a:xfrm>
            <a:off x="674244" y="4207614"/>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Iirimaa</a:t>
            </a:r>
          </a:p>
        </p:txBody>
      </p:sp>
      <p:sp>
        <p:nvSpPr>
          <p:cNvPr id="33" name="TextBox 32">
            <a:extLst>
              <a:ext uri="{FF2B5EF4-FFF2-40B4-BE49-F238E27FC236}">
                <a16:creationId xmlns:a16="http://schemas.microsoft.com/office/drawing/2014/main" id="{48E4C9D8-3942-D49E-561C-E7DC3D419800}"/>
              </a:ext>
            </a:extLst>
          </p:cNvPr>
          <p:cNvSpPr txBox="1"/>
          <p:nvPr/>
        </p:nvSpPr>
        <p:spPr>
          <a:xfrm>
            <a:off x="670185" y="4407685"/>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Hispaania</a:t>
            </a:r>
          </a:p>
        </p:txBody>
      </p:sp>
      <p:sp>
        <p:nvSpPr>
          <p:cNvPr id="34" name="TextBox 33">
            <a:extLst>
              <a:ext uri="{FF2B5EF4-FFF2-40B4-BE49-F238E27FC236}">
                <a16:creationId xmlns:a16="http://schemas.microsoft.com/office/drawing/2014/main" id="{57201023-C370-9F64-12DB-F8501F1945DA}"/>
              </a:ext>
            </a:extLst>
          </p:cNvPr>
          <p:cNvSpPr txBox="1"/>
          <p:nvPr/>
        </p:nvSpPr>
        <p:spPr>
          <a:xfrm>
            <a:off x="584379" y="4594382"/>
            <a:ext cx="583757"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Luksemburg</a:t>
            </a:r>
          </a:p>
        </p:txBody>
      </p:sp>
      <p:sp>
        <p:nvSpPr>
          <p:cNvPr id="35" name="TextBox 34">
            <a:extLst>
              <a:ext uri="{FF2B5EF4-FFF2-40B4-BE49-F238E27FC236}">
                <a16:creationId xmlns:a16="http://schemas.microsoft.com/office/drawing/2014/main" id="{F40F7B71-44DF-D953-C574-A5C556C9441E}"/>
              </a:ext>
            </a:extLst>
          </p:cNvPr>
          <p:cNvSpPr txBox="1"/>
          <p:nvPr/>
        </p:nvSpPr>
        <p:spPr>
          <a:xfrm>
            <a:off x="672836" y="4794453"/>
            <a:ext cx="491241" cy="132763"/>
          </a:xfrm>
          <a:prstGeom prst="rect">
            <a:avLst/>
          </a:prstGeom>
          <a:solidFill>
            <a:schemeClr val="bg1"/>
          </a:solidFill>
        </p:spPr>
        <p:txBody>
          <a:bodyPr wrap="square" lIns="0" tIns="0" rIns="0" bIns="0" rtlCol="0" anchor="ctr" anchorCtr="0">
            <a:noAutofit/>
          </a:bodyPr>
          <a:lstStyle/>
          <a:p>
            <a:pPr algn="r"/>
            <a:r>
              <a:rPr lang="en-US" sz="700" dirty="0" err="1">
                <a:solidFill>
                  <a:srgbClr val="3F4A52"/>
                </a:solidFill>
              </a:rPr>
              <a:t>Rootsi</a:t>
            </a:r>
            <a:endParaRPr lang="mt-MT" sz="700" dirty="0">
              <a:solidFill>
                <a:srgbClr val="3F4A52"/>
              </a:solidFill>
            </a:endParaRPr>
          </a:p>
        </p:txBody>
      </p:sp>
      <p:sp>
        <p:nvSpPr>
          <p:cNvPr id="36" name="TextBox 35">
            <a:extLst>
              <a:ext uri="{FF2B5EF4-FFF2-40B4-BE49-F238E27FC236}">
                <a16:creationId xmlns:a16="http://schemas.microsoft.com/office/drawing/2014/main" id="{166DF712-9854-3E60-7984-710158ECB651}"/>
              </a:ext>
            </a:extLst>
          </p:cNvPr>
          <p:cNvSpPr txBox="1"/>
          <p:nvPr/>
        </p:nvSpPr>
        <p:spPr>
          <a:xfrm>
            <a:off x="672132" y="4989623"/>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Island</a:t>
            </a:r>
          </a:p>
        </p:txBody>
      </p:sp>
      <p:sp>
        <p:nvSpPr>
          <p:cNvPr id="37" name="TextBox 36">
            <a:extLst>
              <a:ext uri="{FF2B5EF4-FFF2-40B4-BE49-F238E27FC236}">
                <a16:creationId xmlns:a16="http://schemas.microsoft.com/office/drawing/2014/main" id="{E2100924-F88F-C39F-00ED-7250D9E4B4F7}"/>
              </a:ext>
            </a:extLst>
          </p:cNvPr>
          <p:cNvSpPr txBox="1"/>
          <p:nvPr/>
        </p:nvSpPr>
        <p:spPr>
          <a:xfrm>
            <a:off x="668073" y="5189694"/>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Austria</a:t>
            </a:r>
          </a:p>
        </p:txBody>
      </p:sp>
      <p:sp>
        <p:nvSpPr>
          <p:cNvPr id="38" name="TextBox 37">
            <a:extLst>
              <a:ext uri="{FF2B5EF4-FFF2-40B4-BE49-F238E27FC236}">
                <a16:creationId xmlns:a16="http://schemas.microsoft.com/office/drawing/2014/main" id="{F6F55F4D-7FDE-5E79-B2C5-6CF431AB2992}"/>
              </a:ext>
            </a:extLst>
          </p:cNvPr>
          <p:cNvSpPr txBox="1"/>
          <p:nvPr/>
        </p:nvSpPr>
        <p:spPr>
          <a:xfrm>
            <a:off x="586491" y="5402468"/>
            <a:ext cx="583757"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Taani</a:t>
            </a:r>
          </a:p>
        </p:txBody>
      </p:sp>
      <p:sp>
        <p:nvSpPr>
          <p:cNvPr id="39" name="TextBox 38">
            <a:extLst>
              <a:ext uri="{FF2B5EF4-FFF2-40B4-BE49-F238E27FC236}">
                <a16:creationId xmlns:a16="http://schemas.microsoft.com/office/drawing/2014/main" id="{9005B181-EBEC-148F-C9F8-8F9EBD338483}"/>
              </a:ext>
            </a:extLst>
          </p:cNvPr>
          <p:cNvSpPr txBox="1"/>
          <p:nvPr/>
        </p:nvSpPr>
        <p:spPr>
          <a:xfrm>
            <a:off x="674948" y="5602539"/>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Soome</a:t>
            </a:r>
          </a:p>
        </p:txBody>
      </p:sp>
      <p:sp>
        <p:nvSpPr>
          <p:cNvPr id="40" name="TextBox 39">
            <a:extLst>
              <a:ext uri="{FF2B5EF4-FFF2-40B4-BE49-F238E27FC236}">
                <a16:creationId xmlns:a16="http://schemas.microsoft.com/office/drawing/2014/main" id="{AF06D1B9-310D-31DD-7CF1-E90220A4F9DB}"/>
              </a:ext>
            </a:extLst>
          </p:cNvPr>
          <p:cNvSpPr txBox="1"/>
          <p:nvPr/>
        </p:nvSpPr>
        <p:spPr>
          <a:xfrm>
            <a:off x="674244" y="5797709"/>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Eesti</a:t>
            </a:r>
          </a:p>
        </p:txBody>
      </p:sp>
      <p:sp>
        <p:nvSpPr>
          <p:cNvPr id="41" name="TextBox 40">
            <a:extLst>
              <a:ext uri="{FF2B5EF4-FFF2-40B4-BE49-F238E27FC236}">
                <a16:creationId xmlns:a16="http://schemas.microsoft.com/office/drawing/2014/main" id="{81C87B1F-4C74-86F2-667D-5FB05631AE6C}"/>
              </a:ext>
            </a:extLst>
          </p:cNvPr>
          <p:cNvSpPr txBox="1"/>
          <p:nvPr/>
        </p:nvSpPr>
        <p:spPr>
          <a:xfrm>
            <a:off x="670185" y="5997780"/>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Norra</a:t>
            </a:r>
          </a:p>
        </p:txBody>
      </p:sp>
      <p:sp>
        <p:nvSpPr>
          <p:cNvPr id="42" name="TextBox 41">
            <a:extLst>
              <a:ext uri="{FF2B5EF4-FFF2-40B4-BE49-F238E27FC236}">
                <a16:creationId xmlns:a16="http://schemas.microsoft.com/office/drawing/2014/main" id="{063A6384-A94A-C573-4759-4941FA7840BB}"/>
              </a:ext>
            </a:extLst>
          </p:cNvPr>
          <p:cNvSpPr txBox="1"/>
          <p:nvPr/>
        </p:nvSpPr>
        <p:spPr>
          <a:xfrm>
            <a:off x="589142" y="6187405"/>
            <a:ext cx="583757"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Holland</a:t>
            </a:r>
          </a:p>
        </p:txBody>
      </p:sp>
    </p:spTree>
    <p:extLst>
      <p:ext uri="{BB962C8B-B14F-4D97-AF65-F5344CB8AC3E}">
        <p14:creationId xmlns:p14="http://schemas.microsoft.com/office/powerpoint/2010/main" val="11907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4913C03-D180-4EB9-AA8C-5E4982053B7E}"/>
              </a:ext>
            </a:extLst>
          </p:cNvPr>
          <p:cNvSpPr/>
          <p:nvPr/>
        </p:nvSpPr>
        <p:spPr>
          <a:xfrm>
            <a:off x="6324600" y="1149350"/>
            <a:ext cx="5811799" cy="502920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22AAD52C-ED53-4234-87D4-A685B45B073E}"/>
              </a:ext>
            </a:extLst>
          </p:cNvPr>
          <p:cNvSpPr/>
          <p:nvPr/>
        </p:nvSpPr>
        <p:spPr>
          <a:xfrm>
            <a:off x="0" y="1149350"/>
            <a:ext cx="5943600" cy="5029200"/>
          </a:xfrm>
          <a:prstGeom prst="rect">
            <a:avLst/>
          </a:prstGeom>
          <a:gradFill flip="none" rotWithShape="1">
            <a:gsLst>
              <a:gs pos="0">
                <a:srgbClr val="6BB188">
                  <a:tint val="66000"/>
                  <a:satMod val="160000"/>
                </a:srgbClr>
              </a:gs>
              <a:gs pos="50000">
                <a:srgbClr val="6BB188">
                  <a:tint val="44500"/>
                  <a:satMod val="160000"/>
                </a:srgbClr>
              </a:gs>
              <a:gs pos="100000">
                <a:srgbClr val="6BB188">
                  <a:tint val="23500"/>
                  <a:satMod val="160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Picture 2" descr="Howard Florey - Maker of the Miracle Mould">
            <a:extLst>
              <a:ext uri="{FF2B5EF4-FFF2-40B4-BE49-F238E27FC236}">
                <a16:creationId xmlns:a16="http://schemas.microsoft.com/office/drawing/2014/main" id="{6008FC13-3D45-4DC5-A915-E50CBEEECD0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38556" y="4859196"/>
            <a:ext cx="2689622" cy="8412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ard Florey - Biography, Facts and Pictures">
            <a:extLst>
              <a:ext uri="{FF2B5EF4-FFF2-40B4-BE49-F238E27FC236}">
                <a16:creationId xmlns:a16="http://schemas.microsoft.com/office/drawing/2014/main" id="{E2DBD22F-118D-40F8-8DC6-0DBF00C863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0866" y="2717385"/>
            <a:ext cx="3948112" cy="219048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200CE05-5988-4996-9380-CB664AC20975}"/>
              </a:ext>
            </a:extLst>
          </p:cNvPr>
          <p:cNvSpPr txBox="1"/>
          <p:nvPr/>
        </p:nvSpPr>
        <p:spPr>
          <a:xfrm>
            <a:off x="1392063" y="1946903"/>
            <a:ext cx="2505717" cy="584775"/>
          </a:xfrm>
          <a:prstGeom prst="rect">
            <a:avLst/>
          </a:prstGeom>
          <a:noFill/>
        </p:spPr>
        <p:txBody>
          <a:bodyPr wrap="square">
            <a:spAutoFit/>
          </a:bodyPr>
          <a:lstStyle/>
          <a:p>
            <a:r>
              <a:rPr lang="et-EE" sz="3200" b="1">
                <a:solidFill>
                  <a:srgbClr val="2C7470"/>
                </a:solidFill>
                <a:latin typeface="EC Square Sans Pro" panose="020B0506040000020004" pitchFamily="34" charset="0"/>
              </a:rPr>
              <a:t>1942 Sara</a:t>
            </a:r>
          </a:p>
        </p:txBody>
      </p:sp>
      <p:sp>
        <p:nvSpPr>
          <p:cNvPr id="11" name="CuadroTexto 10">
            <a:extLst>
              <a:ext uri="{FF2B5EF4-FFF2-40B4-BE49-F238E27FC236}">
                <a16:creationId xmlns:a16="http://schemas.microsoft.com/office/drawing/2014/main" id="{4FAF0AF3-E345-4D25-89CA-F2CE8F0723C8}"/>
              </a:ext>
            </a:extLst>
          </p:cNvPr>
          <p:cNvSpPr txBox="1"/>
          <p:nvPr/>
        </p:nvSpPr>
        <p:spPr>
          <a:xfrm>
            <a:off x="8064416" y="1866236"/>
            <a:ext cx="3213184" cy="584775"/>
          </a:xfrm>
          <a:prstGeom prst="rect">
            <a:avLst/>
          </a:prstGeom>
          <a:noFill/>
        </p:spPr>
        <p:txBody>
          <a:bodyPr wrap="square">
            <a:spAutoFit/>
          </a:bodyPr>
          <a:lstStyle/>
          <a:p>
            <a:r>
              <a:rPr lang="et-EE" sz="3200" b="1">
                <a:solidFill>
                  <a:srgbClr val="ECEBEB"/>
                </a:solidFill>
                <a:latin typeface="EC Square Sans Pro" panose="020B0506040000020004" pitchFamily="34" charset="0"/>
              </a:rPr>
              <a:t>2004 Simon</a:t>
            </a:r>
          </a:p>
        </p:txBody>
      </p:sp>
      <p:pic>
        <p:nvPicPr>
          <p:cNvPr id="13" name="Imagen 12">
            <a:hlinkClick r:id="rId5"/>
            <a:extLst>
              <a:ext uri="{FF2B5EF4-FFF2-40B4-BE49-F238E27FC236}">
                <a16:creationId xmlns:a16="http://schemas.microsoft.com/office/drawing/2014/main" id="{B72DCD95-C9F5-4AB3-B2B9-F9B9C57E125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23569" y="2584198"/>
            <a:ext cx="4267200" cy="2736940"/>
          </a:xfrm>
          <a:prstGeom prst="rect">
            <a:avLst/>
          </a:prstGeom>
        </p:spPr>
      </p:pic>
      <p:sp>
        <p:nvSpPr>
          <p:cNvPr id="2" name="TextBox 1">
            <a:extLst>
              <a:ext uri="{FF2B5EF4-FFF2-40B4-BE49-F238E27FC236}">
                <a16:creationId xmlns:a16="http://schemas.microsoft.com/office/drawing/2014/main" id="{E6D8E41C-CE17-12B7-FE8C-FCD1F95856EA}"/>
              </a:ext>
            </a:extLst>
          </p:cNvPr>
          <p:cNvSpPr txBox="1"/>
          <p:nvPr/>
        </p:nvSpPr>
        <p:spPr>
          <a:xfrm>
            <a:off x="1319191" y="4907866"/>
            <a:ext cx="2728352" cy="784830"/>
          </a:xfrm>
          <a:prstGeom prst="rect">
            <a:avLst/>
          </a:prstGeom>
          <a:solidFill>
            <a:schemeClr val="bg1"/>
          </a:solidFill>
        </p:spPr>
        <p:txBody>
          <a:bodyPr wrap="square" rtlCol="0">
            <a:spAutoFit/>
          </a:bodyPr>
          <a:lstStyle/>
          <a:p>
            <a:r>
              <a:rPr lang="en-US" sz="900" dirty="0" err="1">
                <a:latin typeface="Arial" panose="020B0604020202020204" pitchFamily="34" charset="0"/>
                <a:cs typeface="Arial" panose="020B0604020202020204" pitchFamily="34" charset="0"/>
              </a:rPr>
              <a:t>Selliste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haiguste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nagu</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veremürgitus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õudus</a:t>
            </a:r>
            <a:r>
              <a:rPr lang="en-US" sz="900" dirty="0">
                <a:latin typeface="Arial" panose="020B0604020202020204" pitchFamily="34" charset="0"/>
                <a:cs typeface="Arial" panose="020B0604020202020204" pitchFamily="34" charset="0"/>
              </a:rPr>
              <a:t> on </a:t>
            </a:r>
            <a:r>
              <a:rPr lang="en-US" sz="900" dirty="0" err="1">
                <a:latin typeface="Arial" panose="020B0604020202020204" pitchFamily="34" charset="0"/>
                <a:cs typeface="Arial" panose="020B0604020202020204" pitchFamily="34" charset="0"/>
              </a:rPr>
              <a:t>kergesti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unustatav</a:t>
            </a:r>
            <a:r>
              <a:rPr lang="en-US" sz="900" dirty="0">
                <a:latin typeface="Arial" panose="020B0604020202020204" pitchFamily="34" charset="0"/>
                <a:cs typeface="Arial" panose="020B0604020202020204" pitchFamily="34" charset="0"/>
              </a:rPr>
              <a:t>. Need </a:t>
            </a:r>
            <a:r>
              <a:rPr lang="en-US" sz="900" dirty="0" err="1">
                <a:latin typeface="Arial" panose="020B0604020202020204" pitchFamily="34" charset="0"/>
                <a:cs typeface="Arial" panose="020B0604020202020204" pitchFamily="34" charset="0"/>
              </a:rPr>
              <a:t>pildid</a:t>
            </a:r>
            <a:r>
              <a:rPr lang="en-US" sz="900" dirty="0">
                <a:latin typeface="Arial" panose="020B0604020202020204" pitchFamily="34" charset="0"/>
                <a:cs typeface="Arial" panose="020B0604020202020204" pitchFamily="34" charset="0"/>
              </a:rPr>
              <a:t>, mis on </a:t>
            </a:r>
            <a:r>
              <a:rPr lang="en-US" sz="900" dirty="0" err="1">
                <a:latin typeface="Arial" panose="020B0604020202020204" pitchFamily="34" charset="0"/>
                <a:cs typeface="Arial" panose="020B0604020202020204" pitchFamily="34" charset="0"/>
              </a:rPr>
              <a:t>tehtud</a:t>
            </a:r>
            <a:r>
              <a:rPr lang="en-US" sz="900" dirty="0">
                <a:latin typeface="Arial" panose="020B0604020202020204" pitchFamily="34" charset="0"/>
                <a:cs typeface="Arial" panose="020B0604020202020204" pitchFamily="34" charset="0"/>
              </a:rPr>
              <a:t> 1942. </a:t>
            </a:r>
            <a:r>
              <a:rPr lang="en-US" sz="900" dirty="0" err="1">
                <a:latin typeface="Arial" panose="020B0604020202020204" pitchFamily="34" charset="0"/>
                <a:cs typeface="Arial" panose="020B0604020202020204" pitchFamily="34" charset="0"/>
              </a:rPr>
              <a:t>aastal</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vahetult</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pärast</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penitsilliini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kasutuselevõttu</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näitavad</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bakteriaalse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infektsiooniga</a:t>
            </a:r>
            <a:r>
              <a:rPr lang="en-US" sz="900" dirty="0">
                <a:latin typeface="Arial" panose="020B0604020202020204" pitchFamily="34" charset="0"/>
                <a:cs typeface="Arial" panose="020B0604020202020204" pitchFamily="34" charset="0"/>
              </a:rPr>
              <a:t> lapse </a:t>
            </a:r>
            <a:r>
              <a:rPr lang="en-US" sz="900" dirty="0" err="1">
                <a:latin typeface="Arial" panose="020B0604020202020204" pitchFamily="34" charset="0"/>
                <a:cs typeface="Arial" panose="020B0604020202020204" pitchFamily="34" charset="0"/>
              </a:rPr>
              <a:t>paranemist</a:t>
            </a:r>
            <a:r>
              <a:rPr lang="en-US" sz="900"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708F3DF7-FDD6-D910-1DEA-9E8235181D6D}"/>
              </a:ext>
            </a:extLst>
          </p:cNvPr>
          <p:cNvSpPr txBox="1"/>
          <p:nvPr/>
        </p:nvSpPr>
        <p:spPr>
          <a:xfrm>
            <a:off x="7335875" y="4948694"/>
            <a:ext cx="4154894" cy="338554"/>
          </a:xfrm>
          <a:prstGeom prst="rect">
            <a:avLst/>
          </a:prstGeom>
          <a:solidFill>
            <a:schemeClr val="bg1"/>
          </a:solidFill>
        </p:spPr>
        <p:txBody>
          <a:bodyPr wrap="square" rtlCol="0">
            <a:spAutoFit/>
          </a:bodyPr>
          <a:lstStyle/>
          <a:p>
            <a:r>
              <a:rPr lang="en-US" sz="800" dirty="0">
                <a:latin typeface="Times New Roman" panose="02020603050405020304" pitchFamily="18" charset="0"/>
                <a:cs typeface="Times New Roman" panose="02020603050405020304" pitchFamily="18" charset="0"/>
              </a:rPr>
              <a:t>Simon Sparrow, 1-</a:t>
            </a:r>
            <a:r>
              <a:rPr lang="en-US" sz="800" dirty="0" err="1">
                <a:latin typeface="Times New Roman" panose="02020603050405020304" pitchFamily="18" charset="0"/>
                <a:cs typeface="Times New Roman" panose="02020603050405020304" pitchFamily="18" charset="0"/>
              </a:rPr>
              <a:t>aastane</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suri</a:t>
            </a:r>
            <a:r>
              <a:rPr lang="en-US" sz="800" dirty="0">
                <a:latin typeface="Times New Roman" panose="02020603050405020304" pitchFamily="18" charset="0"/>
                <a:cs typeface="Times New Roman" panose="02020603050405020304" pitchFamily="18" charset="0"/>
              </a:rPr>
              <a:t> 2004. </a:t>
            </a:r>
            <a:r>
              <a:rPr lang="en-US" sz="800" dirty="0" err="1">
                <a:latin typeface="Times New Roman" panose="02020603050405020304" pitchFamily="18" charset="0"/>
                <a:cs typeface="Times New Roman" panose="02020603050405020304" pitchFamily="18" charset="0"/>
              </a:rPr>
              <a:t>aastal</a:t>
            </a:r>
            <a:r>
              <a:rPr lang="en-US" sz="800" dirty="0">
                <a:latin typeface="Times New Roman" panose="02020603050405020304" pitchFamily="18" charset="0"/>
                <a:cs typeface="Times New Roman" panose="02020603050405020304" pitchFamily="18" charset="0"/>
              </a:rPr>
              <a:t> MRSA-</a:t>
            </a:r>
            <a:r>
              <a:rPr lang="en-US" sz="800" dirty="0" err="1">
                <a:latin typeface="Times New Roman" panose="02020603050405020304" pitchFamily="18" charset="0"/>
                <a:cs typeface="Times New Roman" panose="02020603050405020304" pitchFamily="18" charset="0"/>
              </a:rPr>
              <a:t>nakkuse</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tagajärjel</a:t>
            </a:r>
            <a:r>
              <a:rPr lang="en-US" sz="800" dirty="0">
                <a:latin typeface="Times New Roman" panose="02020603050405020304" pitchFamily="18" charset="0"/>
                <a:cs typeface="Times New Roman" panose="02020603050405020304" pitchFamily="18" charset="0"/>
              </a:rPr>
              <a:t>. Tema ema on </a:t>
            </a:r>
            <a:r>
              <a:rPr lang="en-US" sz="800" dirty="0" err="1">
                <a:latin typeface="Times New Roman" panose="02020603050405020304" pitchFamily="18" charset="0"/>
                <a:cs typeface="Times New Roman" panose="02020603050405020304" pitchFamily="18" charset="0"/>
              </a:rPr>
              <a:t>sellest</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ajast</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saadik</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tegutsenud</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missioonil</a:t>
            </a:r>
            <a:r>
              <a:rPr lang="en-US" sz="800" dirty="0">
                <a:latin typeface="Times New Roman" panose="02020603050405020304" pitchFamily="18" charset="0"/>
                <a:cs typeface="Times New Roman" panose="02020603050405020304" pitchFamily="18" charset="0"/>
              </a:rPr>
              <a:t>, et </a:t>
            </a:r>
            <a:r>
              <a:rPr lang="en-US" sz="800" dirty="0" err="1">
                <a:latin typeface="Times New Roman" panose="02020603050405020304" pitchFamily="18" charset="0"/>
                <a:cs typeface="Times New Roman" panose="02020603050405020304" pitchFamily="18" charset="0"/>
              </a:rPr>
              <a:t>tõsta</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teadlikkust</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superbakteritest</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Austades</a:t>
            </a:r>
            <a:r>
              <a:rPr lang="en-US" sz="800" dirty="0">
                <a:latin typeface="Times New Roman" panose="02020603050405020304" pitchFamily="18" charset="0"/>
                <a:cs typeface="Times New Roman" panose="02020603050405020304" pitchFamily="18" charset="0"/>
              </a:rPr>
              <a:t> Everly </a:t>
            </a:r>
            <a:r>
              <a:rPr lang="en-US" sz="800" dirty="0" err="1">
                <a:latin typeface="Times New Roman" panose="02020603050405020304" pitchFamily="18" charset="0"/>
                <a:cs typeface="Times New Roman" panose="02020603050405020304" pitchFamily="18" charset="0"/>
              </a:rPr>
              <a:t>Mocariot</a:t>
            </a:r>
            <a:r>
              <a:rPr lang="en-US" sz="800" dirty="0">
                <a:latin typeface="Times New Roman" panose="02020603050405020304" pitchFamily="18" charset="0"/>
                <a:cs typeface="Times New Roman" panose="02020603050405020304" pitchFamily="18" charset="0"/>
              </a:rPr>
              <a:t>.</a:t>
            </a:r>
            <a:endParaRPr lang="en-US" sz="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59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3">
            <a:extLst>
              <a:ext uri="{FF2B5EF4-FFF2-40B4-BE49-F238E27FC236}">
                <a16:creationId xmlns:a16="http://schemas.microsoft.com/office/drawing/2014/main" id="{6A8B8DC2-EB95-8BD9-01B1-A76C4D0F7CCE}"/>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9" name="CuadroTexto 4">
            <a:extLst>
              <a:ext uri="{FF2B5EF4-FFF2-40B4-BE49-F238E27FC236}">
                <a16:creationId xmlns:a16="http://schemas.microsoft.com/office/drawing/2014/main" id="{B450B742-C635-711C-DA56-E1C4B7689A9C}"/>
              </a:ext>
            </a:extLst>
          </p:cNvPr>
          <p:cNvSpPr txBox="1"/>
          <p:nvPr/>
        </p:nvSpPr>
        <p:spPr>
          <a:xfrm>
            <a:off x="457200" y="2320558"/>
            <a:ext cx="4495800" cy="2554545"/>
          </a:xfrm>
          <a:prstGeom prst="rect">
            <a:avLst/>
          </a:prstGeom>
          <a:noFill/>
        </p:spPr>
        <p:txBody>
          <a:bodyPr wrap="square">
            <a:spAutoFit/>
          </a:bodyPr>
          <a:lstStyle/>
          <a:p>
            <a:pPr algn="ctr"/>
            <a:r>
              <a:rPr lang="et-EE" sz="4000" b="1" dirty="0">
                <a:solidFill>
                  <a:schemeClr val="bg1"/>
                </a:solidFill>
                <a:latin typeface="EC Square Sans Pro" panose="020B0506040000020004" pitchFamily="34" charset="0"/>
              </a:rPr>
              <a:t>Antimikroobset resistentsust leidub loomades, toidus, taimedes ja keskkonnas</a:t>
            </a:r>
          </a:p>
        </p:txBody>
      </p:sp>
      <p:sp>
        <p:nvSpPr>
          <p:cNvPr id="10" name="Forma libre: forma 5">
            <a:extLst>
              <a:ext uri="{FF2B5EF4-FFF2-40B4-BE49-F238E27FC236}">
                <a16:creationId xmlns:a16="http://schemas.microsoft.com/office/drawing/2014/main" id="{87DBFCF8-53AB-DF5E-3CA8-4D2DF0E42300}"/>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1" name="CuadroTexto 1">
            <a:extLst>
              <a:ext uri="{FF2B5EF4-FFF2-40B4-BE49-F238E27FC236}">
                <a16:creationId xmlns:a16="http://schemas.microsoft.com/office/drawing/2014/main" id="{294638C3-A5D7-C0F6-580D-0BD523F7ABEB}"/>
              </a:ext>
            </a:extLst>
          </p:cNvPr>
          <p:cNvSpPr txBox="1"/>
          <p:nvPr/>
        </p:nvSpPr>
        <p:spPr>
          <a:xfrm>
            <a:off x="7086600" y="3597830"/>
            <a:ext cx="1752600" cy="430887"/>
          </a:xfrm>
          <a:prstGeom prst="rect">
            <a:avLst/>
          </a:prstGeom>
          <a:noFill/>
        </p:spPr>
        <p:txBody>
          <a:bodyPr wrap="square" rtlCol="0">
            <a:spAutoFit/>
          </a:bodyPr>
          <a:lstStyle/>
          <a:p>
            <a:pPr algn="ctr"/>
            <a:r>
              <a:rPr lang="et-EE" sz="1100" dirty="0"/>
              <a:t>Mikroobivastaste ainete tarbimine loomadel</a:t>
            </a:r>
          </a:p>
        </p:txBody>
      </p:sp>
      <p:sp>
        <p:nvSpPr>
          <p:cNvPr id="12" name="CuadroTexto 7">
            <a:extLst>
              <a:ext uri="{FF2B5EF4-FFF2-40B4-BE49-F238E27FC236}">
                <a16:creationId xmlns:a16="http://schemas.microsoft.com/office/drawing/2014/main" id="{17826303-1987-E30A-E1BB-7187DF1B81E7}"/>
              </a:ext>
            </a:extLst>
          </p:cNvPr>
          <p:cNvSpPr txBox="1"/>
          <p:nvPr/>
        </p:nvSpPr>
        <p:spPr>
          <a:xfrm>
            <a:off x="9448800" y="3597830"/>
            <a:ext cx="1371600" cy="600164"/>
          </a:xfrm>
          <a:prstGeom prst="rect">
            <a:avLst/>
          </a:prstGeom>
          <a:noFill/>
        </p:spPr>
        <p:txBody>
          <a:bodyPr wrap="square" rtlCol="0">
            <a:spAutoFit/>
          </a:bodyPr>
          <a:lstStyle/>
          <a:p>
            <a:pPr algn="ctr"/>
            <a:r>
              <a:rPr lang="et-EE" sz="1100" dirty="0"/>
              <a:t>Mikroobivastaste ainete tarbimine inimestel</a:t>
            </a:r>
          </a:p>
        </p:txBody>
      </p:sp>
      <p:sp>
        <p:nvSpPr>
          <p:cNvPr id="14" name="Rectángulo: esquinas redondeadas 2">
            <a:extLst>
              <a:ext uri="{FF2B5EF4-FFF2-40B4-BE49-F238E27FC236}">
                <a16:creationId xmlns:a16="http://schemas.microsoft.com/office/drawing/2014/main" id="{311BC288-5D26-2ED8-2641-4FBDFC176B41}"/>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Rectángulo: esquinas redondeadas 15">
            <a:extLst>
              <a:ext uri="{FF2B5EF4-FFF2-40B4-BE49-F238E27FC236}">
                <a16:creationId xmlns:a16="http://schemas.microsoft.com/office/drawing/2014/main" id="{25731BC2-FF5D-C2D0-C31D-B85CA31CC9B4}"/>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CuadroTexto 16">
            <a:extLst>
              <a:ext uri="{FF2B5EF4-FFF2-40B4-BE49-F238E27FC236}">
                <a16:creationId xmlns:a16="http://schemas.microsoft.com/office/drawing/2014/main" id="{623CCB35-E068-BACA-7C7F-3A5920A59FB8}"/>
              </a:ext>
            </a:extLst>
          </p:cNvPr>
          <p:cNvSpPr txBox="1"/>
          <p:nvPr/>
        </p:nvSpPr>
        <p:spPr>
          <a:xfrm>
            <a:off x="7848600" y="4411087"/>
            <a:ext cx="533400" cy="369332"/>
          </a:xfrm>
          <a:prstGeom prst="rect">
            <a:avLst/>
          </a:prstGeom>
          <a:noFill/>
        </p:spPr>
        <p:txBody>
          <a:bodyPr wrap="square" rtlCol="0">
            <a:spAutoFit/>
          </a:bodyPr>
          <a:lstStyle/>
          <a:p>
            <a:r>
              <a:rPr lang="et-EE"/>
              <a:t>A</a:t>
            </a:r>
          </a:p>
        </p:txBody>
      </p:sp>
      <p:sp>
        <p:nvSpPr>
          <p:cNvPr id="28" name="CuadroTexto 17">
            <a:extLst>
              <a:ext uri="{FF2B5EF4-FFF2-40B4-BE49-F238E27FC236}">
                <a16:creationId xmlns:a16="http://schemas.microsoft.com/office/drawing/2014/main" id="{016F57AF-657B-00B5-15A1-4FC23EB5AE90}"/>
              </a:ext>
            </a:extLst>
          </p:cNvPr>
          <p:cNvSpPr txBox="1"/>
          <p:nvPr/>
        </p:nvSpPr>
        <p:spPr>
          <a:xfrm>
            <a:off x="10287000" y="4505771"/>
            <a:ext cx="533400" cy="369332"/>
          </a:xfrm>
          <a:prstGeom prst="rect">
            <a:avLst/>
          </a:prstGeom>
          <a:noFill/>
        </p:spPr>
        <p:txBody>
          <a:bodyPr wrap="square" rtlCol="0">
            <a:spAutoFit/>
          </a:bodyPr>
          <a:lstStyle/>
          <a:p>
            <a:r>
              <a:rPr lang="et-EE"/>
              <a:t>H</a:t>
            </a:r>
          </a:p>
        </p:txBody>
      </p:sp>
      <p:pic>
        <p:nvPicPr>
          <p:cNvPr id="31" name="Picture 6" descr="Chicken Icon Vector Art, Icons, and Graphics for Free Download">
            <a:extLst>
              <a:ext uri="{FF2B5EF4-FFF2-40B4-BE49-F238E27FC236}">
                <a16:creationId xmlns:a16="http://schemas.microsoft.com/office/drawing/2014/main" id="{D20D7B45-CFC3-F7B7-0DE0-D9C76CA2BC6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8" descr="Sheep Vector Illustration Black Silhouette. Stock Vector - Illustration of  raphic, husbandry: 140349495">
            <a:extLst>
              <a:ext uri="{FF2B5EF4-FFF2-40B4-BE49-F238E27FC236}">
                <a16:creationId xmlns:a16="http://schemas.microsoft.com/office/drawing/2014/main" id="{69DBA2E5-90C8-E87C-5997-5BAF014A625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4" descr="840+ Heifer Illustrations, Royalty-Free Vector Graphics &amp; Clip Art - iStock  | Heifer cows, Heifer vector, Heifer milk">
            <a:extLst>
              <a:ext uri="{FF2B5EF4-FFF2-40B4-BE49-F238E27FC236}">
                <a16:creationId xmlns:a16="http://schemas.microsoft.com/office/drawing/2014/main" id="{6F64BE41-F808-2CE7-1303-D7C244B1F44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12" descr="Over 900 Free Horse Vectors - Pixabay - Pixabay">
            <a:extLst>
              <a:ext uri="{FF2B5EF4-FFF2-40B4-BE49-F238E27FC236}">
                <a16:creationId xmlns:a16="http://schemas.microsoft.com/office/drawing/2014/main" id="{811FDA2B-C2BC-E849-9BF0-BF629E1FA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14" descr="Fish Icon Vector Isolated Stock Illustration - Download Image Now - Fish,  Icon, Vector - iStock">
            <a:extLst>
              <a:ext uri="{FF2B5EF4-FFF2-40B4-BE49-F238E27FC236}">
                <a16:creationId xmlns:a16="http://schemas.microsoft.com/office/drawing/2014/main" id="{287836DD-E85D-41E0-5361-443B87E6267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10" descr="Goat Vector Art Stock Images | Depositphotos">
            <a:extLst>
              <a:ext uri="{FF2B5EF4-FFF2-40B4-BE49-F238E27FC236}">
                <a16:creationId xmlns:a16="http://schemas.microsoft.com/office/drawing/2014/main" id="{CE34E78C-5170-79C0-8D8A-B1FC9F48FF6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2" descr="Silhouette of a pig Royalty Free Vector Image - VectorStock">
            <a:extLst>
              <a:ext uri="{FF2B5EF4-FFF2-40B4-BE49-F238E27FC236}">
                <a16:creationId xmlns:a16="http://schemas.microsoft.com/office/drawing/2014/main" id="{AD8041A7-047C-1D0A-27DD-E181E40C0D2A}"/>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uman Body Shape Vector Art. Stock Vector - Illustration of ...">
            <a:extLst>
              <a:ext uri="{FF2B5EF4-FFF2-40B4-BE49-F238E27FC236}">
                <a16:creationId xmlns:a16="http://schemas.microsoft.com/office/drawing/2014/main" id="{CA23455F-F0CA-CD5D-6EF1-8F6182F8DFF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Conector recto 26">
            <a:extLst>
              <a:ext uri="{FF2B5EF4-FFF2-40B4-BE49-F238E27FC236}">
                <a16:creationId xmlns:a16="http://schemas.microsoft.com/office/drawing/2014/main" id="{93954719-D39D-4DDB-D532-41C4A73D35F2}"/>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42" name="Conector recto 28">
            <a:extLst>
              <a:ext uri="{FF2B5EF4-FFF2-40B4-BE49-F238E27FC236}">
                <a16:creationId xmlns:a16="http://schemas.microsoft.com/office/drawing/2014/main" id="{A03EB345-5235-A64D-2DC5-BFEE5DFCA516}"/>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43" name="Conector recto 29">
            <a:extLst>
              <a:ext uri="{FF2B5EF4-FFF2-40B4-BE49-F238E27FC236}">
                <a16:creationId xmlns:a16="http://schemas.microsoft.com/office/drawing/2014/main" id="{B8C4483C-F618-0ADB-C872-F3A1CA36B047}"/>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44" name="Conector recto 31">
            <a:extLst>
              <a:ext uri="{FF2B5EF4-FFF2-40B4-BE49-F238E27FC236}">
                <a16:creationId xmlns:a16="http://schemas.microsoft.com/office/drawing/2014/main" id="{0757291B-1EC7-89EF-54EC-BADBCB50B30F}"/>
              </a:ext>
            </a:extLst>
          </p:cNvPr>
          <p:cNvCxnSpPr>
            <a:cxnSpLocks/>
            <a:endCxn id="40"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45" name="Conector recto 35">
            <a:extLst>
              <a:ext uri="{FF2B5EF4-FFF2-40B4-BE49-F238E27FC236}">
                <a16:creationId xmlns:a16="http://schemas.microsoft.com/office/drawing/2014/main" id="{B4692C74-48FA-1BAF-9657-76D8982A225C}"/>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pic>
        <p:nvPicPr>
          <p:cNvPr id="46" name="Picture 45" descr="A diagram of a tree and a couple of birds&#10;&#10;Description automatically generated">
            <a:extLst>
              <a:ext uri="{FF2B5EF4-FFF2-40B4-BE49-F238E27FC236}">
                <a16:creationId xmlns:a16="http://schemas.microsoft.com/office/drawing/2014/main" id="{6D852066-80CC-5A6E-992C-50F911D0D95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78712" y="34815"/>
            <a:ext cx="3859140" cy="3308548"/>
          </a:xfrm>
          <a:prstGeom prst="rect">
            <a:avLst/>
          </a:prstGeom>
        </p:spPr>
      </p:pic>
      <p:sp>
        <p:nvSpPr>
          <p:cNvPr id="47" name="TextBox 46">
            <a:extLst>
              <a:ext uri="{FF2B5EF4-FFF2-40B4-BE49-F238E27FC236}">
                <a16:creationId xmlns:a16="http://schemas.microsoft.com/office/drawing/2014/main" id="{F3D64FB8-FBBD-A50E-D3AF-0DAD8B94E4ED}"/>
              </a:ext>
            </a:extLst>
          </p:cNvPr>
          <p:cNvSpPr txBox="1"/>
          <p:nvPr/>
        </p:nvSpPr>
        <p:spPr>
          <a:xfrm>
            <a:off x="8364526" y="437871"/>
            <a:ext cx="1295400" cy="343854"/>
          </a:xfrm>
          <a:prstGeom prst="rect">
            <a:avLst/>
          </a:prstGeom>
          <a:noFill/>
        </p:spPr>
        <p:txBody>
          <a:bodyPr wrap="square" lIns="0" tIns="0" rIns="0" bIns="0" rtlCol="0" anchor="t" anchorCtr="0">
            <a:noAutofit/>
          </a:bodyPr>
          <a:lstStyle/>
          <a:p>
            <a:pPr algn="ctr"/>
            <a:r>
              <a:rPr lang="et-EE" sz="1000" b="1" dirty="0">
                <a:solidFill>
                  <a:schemeClr val="tx1"/>
                </a:solidFill>
                <a:latin typeface="+mn-lt"/>
              </a:rPr>
              <a:t>KESKKONNATERVIS</a:t>
            </a:r>
          </a:p>
        </p:txBody>
      </p:sp>
      <p:sp>
        <p:nvSpPr>
          <p:cNvPr id="48" name="TextBox 47">
            <a:extLst>
              <a:ext uri="{FF2B5EF4-FFF2-40B4-BE49-F238E27FC236}">
                <a16:creationId xmlns:a16="http://schemas.microsoft.com/office/drawing/2014/main" id="{C6DC7BDE-0EDA-322B-9D71-1CCFE959DCF3}"/>
              </a:ext>
            </a:extLst>
          </p:cNvPr>
          <p:cNvSpPr txBox="1"/>
          <p:nvPr/>
        </p:nvSpPr>
        <p:spPr>
          <a:xfrm>
            <a:off x="7444486" y="2518442"/>
            <a:ext cx="757758" cy="343854"/>
          </a:xfrm>
          <a:prstGeom prst="rect">
            <a:avLst/>
          </a:prstGeom>
          <a:noFill/>
        </p:spPr>
        <p:txBody>
          <a:bodyPr wrap="square" lIns="0" tIns="0" rIns="0" bIns="0" rtlCol="0" anchor="t" anchorCtr="0">
            <a:noAutofit/>
          </a:bodyPr>
          <a:lstStyle/>
          <a:p>
            <a:pPr algn="ctr"/>
            <a:r>
              <a:rPr lang="et-EE" sz="1000" b="1">
                <a:solidFill>
                  <a:schemeClr val="tx1"/>
                </a:solidFill>
                <a:latin typeface="+mn-lt"/>
              </a:rPr>
              <a:t>INIMESE TERVIS</a:t>
            </a:r>
          </a:p>
        </p:txBody>
      </p:sp>
      <p:sp>
        <p:nvSpPr>
          <p:cNvPr id="49" name="TextBox 48">
            <a:extLst>
              <a:ext uri="{FF2B5EF4-FFF2-40B4-BE49-F238E27FC236}">
                <a16:creationId xmlns:a16="http://schemas.microsoft.com/office/drawing/2014/main" id="{6D4463F1-0B44-3005-DE1E-525562855027}"/>
              </a:ext>
            </a:extLst>
          </p:cNvPr>
          <p:cNvSpPr txBox="1"/>
          <p:nvPr/>
        </p:nvSpPr>
        <p:spPr>
          <a:xfrm>
            <a:off x="8680390" y="1687106"/>
            <a:ext cx="663672" cy="343854"/>
          </a:xfrm>
          <a:prstGeom prst="rect">
            <a:avLst/>
          </a:prstGeom>
          <a:noFill/>
        </p:spPr>
        <p:txBody>
          <a:bodyPr wrap="square" lIns="0" tIns="0" rIns="0" bIns="0" rtlCol="0" anchor="t" anchorCtr="0">
            <a:noAutofit/>
          </a:bodyPr>
          <a:lstStyle/>
          <a:p>
            <a:pPr algn="ctr"/>
            <a:r>
              <a:rPr lang="et-EE" sz="1000" b="1">
                <a:solidFill>
                  <a:schemeClr val="tx1"/>
                </a:solidFill>
                <a:latin typeface="+mn-lt"/>
              </a:rPr>
              <a:t>ÜKS TERVIS</a:t>
            </a:r>
          </a:p>
        </p:txBody>
      </p:sp>
      <p:sp>
        <p:nvSpPr>
          <p:cNvPr id="50" name="TextBox 49">
            <a:extLst>
              <a:ext uri="{FF2B5EF4-FFF2-40B4-BE49-F238E27FC236}">
                <a16:creationId xmlns:a16="http://schemas.microsoft.com/office/drawing/2014/main" id="{C257E40F-CA2E-7ACD-5113-6CB7CC4FE671}"/>
              </a:ext>
            </a:extLst>
          </p:cNvPr>
          <p:cNvSpPr txBox="1"/>
          <p:nvPr/>
        </p:nvSpPr>
        <p:spPr>
          <a:xfrm>
            <a:off x="9890028" y="2518442"/>
            <a:ext cx="663672" cy="343854"/>
          </a:xfrm>
          <a:prstGeom prst="rect">
            <a:avLst/>
          </a:prstGeom>
          <a:noFill/>
        </p:spPr>
        <p:txBody>
          <a:bodyPr wrap="square" lIns="0" tIns="0" rIns="0" bIns="0" rtlCol="0" anchor="t" anchorCtr="0">
            <a:noAutofit/>
          </a:bodyPr>
          <a:lstStyle/>
          <a:p>
            <a:pPr algn="ctr"/>
            <a:r>
              <a:rPr lang="et-EE" sz="1000" b="1" dirty="0">
                <a:solidFill>
                  <a:schemeClr val="tx1"/>
                </a:solidFill>
                <a:latin typeface="+mn-lt"/>
              </a:rPr>
              <a:t>LOOMADE TERVIS</a:t>
            </a:r>
          </a:p>
        </p:txBody>
      </p:sp>
    </p:spTree>
    <p:extLst>
      <p:ext uri="{BB962C8B-B14F-4D97-AF65-F5344CB8AC3E}">
        <p14:creationId xmlns:p14="http://schemas.microsoft.com/office/powerpoint/2010/main" val="96297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16EFDA75-BF40-B9E8-4B4E-D2472BA2A8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2799" y="539750"/>
            <a:ext cx="8839201" cy="6330950"/>
          </a:xfrm>
          <a:prstGeom prst="rect">
            <a:avLst/>
          </a:prstGeom>
        </p:spPr>
      </p:pic>
      <p:sp>
        <p:nvSpPr>
          <p:cNvPr id="8" name="CuadroTexto 4">
            <a:extLst>
              <a:ext uri="{FF2B5EF4-FFF2-40B4-BE49-F238E27FC236}">
                <a16:creationId xmlns:a16="http://schemas.microsoft.com/office/drawing/2014/main" id="{EA0764EE-A3D0-CC36-0DD9-0DDC95FEB43B}"/>
              </a:ext>
            </a:extLst>
          </p:cNvPr>
          <p:cNvSpPr txBox="1"/>
          <p:nvPr/>
        </p:nvSpPr>
        <p:spPr>
          <a:xfrm>
            <a:off x="-69108" y="699124"/>
            <a:ext cx="3593432" cy="6863417"/>
          </a:xfrm>
          <a:prstGeom prst="rect">
            <a:avLst/>
          </a:prstGeom>
          <a:noFill/>
        </p:spPr>
        <p:txBody>
          <a:bodyPr wrap="square">
            <a:noAutofit/>
          </a:bodyPr>
          <a:lstStyle/>
          <a:p>
            <a:pPr algn="ctr"/>
            <a:r>
              <a:rPr lang="et-EE" sz="3200" b="1" dirty="0">
                <a:solidFill>
                  <a:srgbClr val="003399"/>
                </a:solidFill>
                <a:latin typeface="EC Square Sans Pro" panose="020B0506040000020004" pitchFamily="34" charset="0"/>
              </a:rPr>
              <a:t>Kiireloomuline vajadus uute antibiootikumide järele: haigustekitajad, mis on liigitatud kriitilise, kõrge ja keskmise prioriteetsusega haigustekitajateks, lähtudes piiratud ravivõimalustest</a:t>
            </a:r>
          </a:p>
        </p:txBody>
      </p:sp>
      <p:pic>
        <p:nvPicPr>
          <p:cNvPr id="10" name="Imagen 2">
            <a:extLst>
              <a:ext uri="{FF2B5EF4-FFF2-40B4-BE49-F238E27FC236}">
                <a16:creationId xmlns:a16="http://schemas.microsoft.com/office/drawing/2014/main" id="{245FF354-E9AD-ABB2-D6B1-A3C872D977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36784" y="549644"/>
            <a:ext cx="3455216" cy="2428506"/>
          </a:xfrm>
          <a:prstGeom prst="rect">
            <a:avLst/>
          </a:prstGeom>
        </p:spPr>
      </p:pic>
      <p:sp>
        <p:nvSpPr>
          <p:cNvPr id="11" name="Flecha: a la derecha 5">
            <a:extLst>
              <a:ext uri="{FF2B5EF4-FFF2-40B4-BE49-F238E27FC236}">
                <a16:creationId xmlns:a16="http://schemas.microsoft.com/office/drawing/2014/main" id="{E40EE64F-0F2D-06DF-42F3-A557C4210B05}"/>
              </a:ext>
            </a:extLst>
          </p:cNvPr>
          <p:cNvSpPr/>
          <p:nvPr/>
        </p:nvSpPr>
        <p:spPr>
          <a:xfrm>
            <a:off x="8241484" y="1748464"/>
            <a:ext cx="495300" cy="239085"/>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CuadroTexto 6">
            <a:extLst>
              <a:ext uri="{FF2B5EF4-FFF2-40B4-BE49-F238E27FC236}">
                <a16:creationId xmlns:a16="http://schemas.microsoft.com/office/drawing/2014/main" id="{1C655689-0622-1710-C725-5DC4C96F605B}"/>
              </a:ext>
            </a:extLst>
          </p:cNvPr>
          <p:cNvSpPr txBox="1"/>
          <p:nvPr/>
        </p:nvSpPr>
        <p:spPr>
          <a:xfrm>
            <a:off x="8559392" y="1656689"/>
            <a:ext cx="1905000" cy="661720"/>
          </a:xfrm>
          <a:prstGeom prst="rect">
            <a:avLst/>
          </a:prstGeom>
          <a:noFill/>
        </p:spPr>
        <p:txBody>
          <a:bodyPr wrap="square" rtlCol="0">
            <a:noAutofit/>
          </a:bodyPr>
          <a:lstStyle/>
          <a:p>
            <a:pPr algn="ctr"/>
            <a:r>
              <a:rPr lang="et-EE" sz="1400" b="1">
                <a:solidFill>
                  <a:srgbClr val="003399"/>
                </a:solidFill>
                <a:latin typeface="EC Square Sans Pro" panose="020B0506040000020004" pitchFamily="34" charset="0"/>
              </a:rPr>
              <a:t>67 638 nakatumist</a:t>
            </a:r>
          </a:p>
          <a:p>
            <a:pPr algn="ctr"/>
            <a:r>
              <a:rPr lang="et-EE" sz="1400" b="1">
                <a:solidFill>
                  <a:srgbClr val="003399"/>
                </a:solidFill>
                <a:latin typeface="EC Square Sans Pro" panose="020B0506040000020004" pitchFamily="34" charset="0"/>
              </a:rPr>
              <a:t>3210 surma</a:t>
            </a:r>
          </a:p>
          <a:p>
            <a:pPr algn="ctr"/>
            <a:endParaRPr lang="en-GB" sz="900" b="1" dirty="0">
              <a:latin typeface="EC Square Sans Pro" panose="020B0506040000020004" pitchFamily="34" charset="0"/>
            </a:endParaRPr>
          </a:p>
        </p:txBody>
      </p:sp>
      <p:sp>
        <p:nvSpPr>
          <p:cNvPr id="13" name="CuadroTexto 8">
            <a:extLst>
              <a:ext uri="{FF2B5EF4-FFF2-40B4-BE49-F238E27FC236}">
                <a16:creationId xmlns:a16="http://schemas.microsoft.com/office/drawing/2014/main" id="{92D81B10-C700-C3FD-DDB8-92374AD9B85F}"/>
              </a:ext>
            </a:extLst>
          </p:cNvPr>
          <p:cNvSpPr txBox="1"/>
          <p:nvPr/>
        </p:nvSpPr>
        <p:spPr>
          <a:xfrm>
            <a:off x="9067801" y="2938688"/>
            <a:ext cx="3124200" cy="415498"/>
          </a:xfrm>
          <a:prstGeom prst="rect">
            <a:avLst/>
          </a:prstGeom>
          <a:noFill/>
        </p:spPr>
        <p:txBody>
          <a:bodyPr wrap="square">
            <a:noAutofit/>
          </a:bodyPr>
          <a:lstStyle/>
          <a:p>
            <a:pPr algn="r"/>
            <a:r>
              <a:rPr lang="et-EE" sz="700" i="1" dirty="0">
                <a:solidFill>
                  <a:schemeClr val="bg1"/>
                </a:solidFill>
                <a:latin typeface="EC Square Sans Pro" panose="020B0506040000020004" pitchFamily="34" charset="0"/>
              </a:rPr>
              <a:t>ECDC poolt 23. veebruaril 2023 koostatud kaart karbapeneemide (imipeneem/meropeneem) suhtes resistentsete invasiivsete isolaatide protsent,</a:t>
            </a:r>
          </a:p>
          <a:p>
            <a:pPr algn="r"/>
            <a:r>
              <a:rPr lang="et-EE" sz="700" i="1" dirty="0">
                <a:solidFill>
                  <a:schemeClr val="bg1"/>
                </a:solidFill>
                <a:latin typeface="EC Square Sans Pro" panose="020B0506040000020004" pitchFamily="34" charset="0"/>
              </a:rPr>
              <a:t>Andmeallikas</a:t>
            </a:r>
            <a:r>
              <a:rPr lang="et-EE" sz="700" dirty="0">
                <a:solidFill>
                  <a:schemeClr val="bg1"/>
                </a:solidFill>
                <a:latin typeface="EC Square Sans Pro" panose="020B0506040000020004" pitchFamily="34" charset="0"/>
              </a:rPr>
              <a:t>: ECDC EL 2020</a:t>
            </a:r>
          </a:p>
        </p:txBody>
      </p:sp>
      <p:sp>
        <p:nvSpPr>
          <p:cNvPr id="14" name="TextBox 13">
            <a:extLst>
              <a:ext uri="{FF2B5EF4-FFF2-40B4-BE49-F238E27FC236}">
                <a16:creationId xmlns:a16="http://schemas.microsoft.com/office/drawing/2014/main" id="{4FD34815-28C8-A243-6AE2-25CEE3A9C8F6}"/>
              </a:ext>
            </a:extLst>
          </p:cNvPr>
          <p:cNvSpPr txBox="1"/>
          <p:nvPr/>
        </p:nvSpPr>
        <p:spPr>
          <a:xfrm>
            <a:off x="3483016" y="712306"/>
            <a:ext cx="1226598" cy="661720"/>
          </a:xfrm>
          <a:prstGeom prst="rect">
            <a:avLst/>
          </a:prstGeom>
          <a:noFill/>
        </p:spPr>
        <p:txBody>
          <a:bodyPr wrap="square" lIns="0" tIns="0" rIns="0" bIns="0" rtlCol="0" anchor="t" anchorCtr="0">
            <a:noAutofit/>
          </a:bodyPr>
          <a:lstStyle/>
          <a:p>
            <a:pPr algn="l"/>
            <a:r>
              <a:rPr lang="et-EE" sz="1600" b="1" dirty="0">
                <a:solidFill>
                  <a:srgbClr val="2E247A"/>
                </a:solidFill>
              </a:rPr>
              <a:t>KRIITILINE PRIORITEET</a:t>
            </a:r>
          </a:p>
        </p:txBody>
      </p:sp>
      <p:sp>
        <p:nvSpPr>
          <p:cNvPr id="15" name="TextBox 14">
            <a:extLst>
              <a:ext uri="{FF2B5EF4-FFF2-40B4-BE49-F238E27FC236}">
                <a16:creationId xmlns:a16="http://schemas.microsoft.com/office/drawing/2014/main" id="{E4F33911-7697-E137-878A-F3172C2E0026}"/>
              </a:ext>
            </a:extLst>
          </p:cNvPr>
          <p:cNvSpPr txBox="1"/>
          <p:nvPr/>
        </p:nvSpPr>
        <p:spPr>
          <a:xfrm>
            <a:off x="3497802" y="3816350"/>
            <a:ext cx="1226598" cy="661720"/>
          </a:xfrm>
          <a:prstGeom prst="rect">
            <a:avLst/>
          </a:prstGeom>
          <a:noFill/>
        </p:spPr>
        <p:txBody>
          <a:bodyPr wrap="square" lIns="0" tIns="0" rIns="0" bIns="0" rtlCol="0" anchor="t" anchorCtr="0">
            <a:noAutofit/>
          </a:bodyPr>
          <a:lstStyle/>
          <a:p>
            <a:pPr algn="l"/>
            <a:r>
              <a:rPr lang="et-EE" sz="1600" b="1" dirty="0">
                <a:solidFill>
                  <a:srgbClr val="6F9ED4"/>
                </a:solidFill>
              </a:rPr>
              <a:t>KÕRGE PRIORITEET</a:t>
            </a:r>
          </a:p>
        </p:txBody>
      </p:sp>
      <p:sp>
        <p:nvSpPr>
          <p:cNvPr id="16" name="TextBox 15">
            <a:extLst>
              <a:ext uri="{FF2B5EF4-FFF2-40B4-BE49-F238E27FC236}">
                <a16:creationId xmlns:a16="http://schemas.microsoft.com/office/drawing/2014/main" id="{0524789D-03AF-9F2B-376E-0250E64B7456}"/>
              </a:ext>
            </a:extLst>
          </p:cNvPr>
          <p:cNvSpPr txBox="1"/>
          <p:nvPr/>
        </p:nvSpPr>
        <p:spPr>
          <a:xfrm>
            <a:off x="5880174" y="853861"/>
            <a:ext cx="1671320" cy="371689"/>
          </a:xfrm>
          <a:prstGeom prst="rect">
            <a:avLst/>
          </a:prstGeom>
          <a:noFill/>
        </p:spPr>
        <p:txBody>
          <a:bodyPr wrap="square" lIns="0" tIns="0" rIns="0" bIns="0" rtlCol="0" anchor="t" anchorCtr="0">
            <a:noAutofit/>
          </a:bodyPr>
          <a:lstStyle/>
          <a:p>
            <a:pPr algn="l"/>
            <a:r>
              <a:rPr lang="et-EE" sz="1000" b="1" i="1">
                <a:solidFill>
                  <a:schemeClr val="bg1"/>
                </a:solidFill>
              </a:rPr>
              <a:t>Acinetobacter baumannii</a:t>
            </a:r>
          </a:p>
          <a:p>
            <a:pPr algn="l"/>
            <a:r>
              <a:rPr lang="et-EE" sz="1000">
                <a:solidFill>
                  <a:schemeClr val="bg1"/>
                </a:solidFill>
              </a:rPr>
              <a:t>karbapeneemresistentne</a:t>
            </a:r>
          </a:p>
        </p:txBody>
      </p:sp>
      <p:sp>
        <p:nvSpPr>
          <p:cNvPr id="17" name="TextBox 16">
            <a:extLst>
              <a:ext uri="{FF2B5EF4-FFF2-40B4-BE49-F238E27FC236}">
                <a16:creationId xmlns:a16="http://schemas.microsoft.com/office/drawing/2014/main" id="{0E013C31-C0B6-8728-3A02-E14A97AA922B}"/>
              </a:ext>
            </a:extLst>
          </p:cNvPr>
          <p:cNvSpPr txBox="1"/>
          <p:nvPr/>
        </p:nvSpPr>
        <p:spPr>
          <a:xfrm>
            <a:off x="6584950" y="1748550"/>
            <a:ext cx="1671320" cy="371689"/>
          </a:xfrm>
          <a:prstGeom prst="rect">
            <a:avLst/>
          </a:prstGeom>
          <a:noFill/>
        </p:spPr>
        <p:txBody>
          <a:bodyPr wrap="square" lIns="0" tIns="0" rIns="0" bIns="0" rtlCol="0" anchor="t" anchorCtr="0">
            <a:noAutofit/>
          </a:bodyPr>
          <a:lstStyle/>
          <a:p>
            <a:pPr algn="l"/>
            <a:r>
              <a:rPr lang="et-EE" sz="1000" b="1" i="1">
                <a:solidFill>
                  <a:schemeClr val="bg1"/>
                </a:solidFill>
              </a:rPr>
              <a:t>Pseudomonas aeruginosa</a:t>
            </a:r>
          </a:p>
          <a:p>
            <a:pPr algn="l"/>
            <a:r>
              <a:rPr lang="et-EE" sz="1000">
                <a:solidFill>
                  <a:schemeClr val="bg1"/>
                </a:solidFill>
              </a:rPr>
              <a:t>karbapeneemresistentne</a:t>
            </a:r>
          </a:p>
        </p:txBody>
      </p:sp>
      <p:sp>
        <p:nvSpPr>
          <p:cNvPr id="18" name="TextBox 17">
            <a:extLst>
              <a:ext uri="{FF2B5EF4-FFF2-40B4-BE49-F238E27FC236}">
                <a16:creationId xmlns:a16="http://schemas.microsoft.com/office/drawing/2014/main" id="{BCA79785-0A80-F2D0-950B-704A15AADDC1}"/>
              </a:ext>
            </a:extLst>
          </p:cNvPr>
          <p:cNvSpPr txBox="1"/>
          <p:nvPr/>
        </p:nvSpPr>
        <p:spPr>
          <a:xfrm>
            <a:off x="7284282" y="2656514"/>
            <a:ext cx="1904999" cy="461336"/>
          </a:xfrm>
          <a:prstGeom prst="rect">
            <a:avLst/>
          </a:prstGeom>
          <a:noFill/>
        </p:spPr>
        <p:txBody>
          <a:bodyPr wrap="square" lIns="0" tIns="0" rIns="0" bIns="0" rtlCol="0" anchor="t" anchorCtr="0">
            <a:noAutofit/>
          </a:bodyPr>
          <a:lstStyle/>
          <a:p>
            <a:pPr algn="l"/>
            <a:r>
              <a:rPr lang="et-EE" sz="1000" b="1" i="1" dirty="0">
                <a:solidFill>
                  <a:schemeClr val="bg1"/>
                </a:solidFill>
              </a:rPr>
              <a:t>Enterobakterid</a:t>
            </a:r>
          </a:p>
          <a:p>
            <a:pPr algn="l"/>
            <a:r>
              <a:rPr lang="et-EE" sz="1000" dirty="0">
                <a:solidFill>
                  <a:schemeClr val="bg1"/>
                </a:solidFill>
              </a:rPr>
              <a:t>karbapeneemresistentne,</a:t>
            </a:r>
          </a:p>
          <a:p>
            <a:pPr algn="l"/>
            <a:r>
              <a:rPr lang="et-EE" sz="1000" dirty="0">
                <a:solidFill>
                  <a:schemeClr val="bg1"/>
                </a:solidFill>
              </a:rPr>
              <a:t>3. põlvkonna tsefalosporiiniresistentne</a:t>
            </a:r>
          </a:p>
        </p:txBody>
      </p:sp>
      <p:sp>
        <p:nvSpPr>
          <p:cNvPr id="19" name="TextBox 18">
            <a:extLst>
              <a:ext uri="{FF2B5EF4-FFF2-40B4-BE49-F238E27FC236}">
                <a16:creationId xmlns:a16="http://schemas.microsoft.com/office/drawing/2014/main" id="{1A58B3CF-0BB4-D8C4-2BEE-90586B40AA71}"/>
              </a:ext>
            </a:extLst>
          </p:cNvPr>
          <p:cNvSpPr txBox="1"/>
          <p:nvPr/>
        </p:nvSpPr>
        <p:spPr>
          <a:xfrm>
            <a:off x="5900813" y="3944989"/>
            <a:ext cx="1414388" cy="371689"/>
          </a:xfrm>
          <a:prstGeom prst="rect">
            <a:avLst/>
          </a:prstGeom>
          <a:noFill/>
        </p:spPr>
        <p:txBody>
          <a:bodyPr wrap="square" lIns="0" tIns="0" rIns="0" bIns="0" rtlCol="0" anchor="t" anchorCtr="0">
            <a:noAutofit/>
          </a:bodyPr>
          <a:lstStyle/>
          <a:p>
            <a:pPr algn="l"/>
            <a:r>
              <a:rPr lang="et-EE" sz="1000" b="1" i="1">
                <a:solidFill>
                  <a:schemeClr val="bg1"/>
                </a:solidFill>
              </a:rPr>
              <a:t>Enterococcus faecium</a:t>
            </a:r>
          </a:p>
          <a:p>
            <a:pPr algn="l"/>
            <a:r>
              <a:rPr lang="et-EE" sz="1000">
                <a:solidFill>
                  <a:schemeClr val="bg1"/>
                </a:solidFill>
              </a:rPr>
              <a:t>vankomütsiinresistentne</a:t>
            </a:r>
          </a:p>
        </p:txBody>
      </p:sp>
      <p:sp>
        <p:nvSpPr>
          <p:cNvPr id="20" name="TextBox 19">
            <a:extLst>
              <a:ext uri="{FF2B5EF4-FFF2-40B4-BE49-F238E27FC236}">
                <a16:creationId xmlns:a16="http://schemas.microsoft.com/office/drawing/2014/main" id="{50C29C78-671E-05B6-1126-C918BD8D159A}"/>
              </a:ext>
            </a:extLst>
          </p:cNvPr>
          <p:cNvSpPr txBox="1"/>
          <p:nvPr/>
        </p:nvSpPr>
        <p:spPr>
          <a:xfrm>
            <a:off x="6601657" y="4854733"/>
            <a:ext cx="1680099" cy="371689"/>
          </a:xfrm>
          <a:prstGeom prst="rect">
            <a:avLst/>
          </a:prstGeom>
          <a:noFill/>
        </p:spPr>
        <p:txBody>
          <a:bodyPr wrap="square" lIns="0" tIns="0" rIns="0" bIns="0" rtlCol="0" anchor="t" anchorCtr="0">
            <a:noAutofit/>
          </a:bodyPr>
          <a:lstStyle/>
          <a:p>
            <a:pPr algn="l"/>
            <a:r>
              <a:rPr lang="et-EE" sz="1000" b="1" i="1">
                <a:solidFill>
                  <a:schemeClr val="bg1"/>
                </a:solidFill>
              </a:rPr>
              <a:t>Helicobacter pylori</a:t>
            </a:r>
          </a:p>
          <a:p>
            <a:pPr algn="l"/>
            <a:r>
              <a:rPr lang="et-EE" sz="1000">
                <a:solidFill>
                  <a:schemeClr val="bg1"/>
                </a:solidFill>
              </a:rPr>
              <a:t>klaritromütsiinresistentne</a:t>
            </a:r>
          </a:p>
        </p:txBody>
      </p:sp>
      <p:sp>
        <p:nvSpPr>
          <p:cNvPr id="21" name="TextBox 20">
            <a:extLst>
              <a:ext uri="{FF2B5EF4-FFF2-40B4-BE49-F238E27FC236}">
                <a16:creationId xmlns:a16="http://schemas.microsoft.com/office/drawing/2014/main" id="{EA4DA599-D930-1DAB-54EE-B75E64FE1B40}"/>
              </a:ext>
            </a:extLst>
          </p:cNvPr>
          <p:cNvSpPr txBox="1"/>
          <p:nvPr/>
        </p:nvSpPr>
        <p:spPr>
          <a:xfrm>
            <a:off x="7308850" y="5774983"/>
            <a:ext cx="1680099" cy="371689"/>
          </a:xfrm>
          <a:prstGeom prst="rect">
            <a:avLst/>
          </a:prstGeom>
          <a:noFill/>
        </p:spPr>
        <p:txBody>
          <a:bodyPr wrap="square" lIns="0" tIns="0" rIns="0" bIns="0" rtlCol="0" anchor="t" anchorCtr="0">
            <a:noAutofit/>
          </a:bodyPr>
          <a:lstStyle/>
          <a:p>
            <a:pPr algn="l"/>
            <a:r>
              <a:rPr lang="et-EE" sz="1000" b="1" i="1">
                <a:solidFill>
                  <a:schemeClr val="bg1"/>
                </a:solidFill>
              </a:rPr>
              <a:t>Salmonella liigid</a:t>
            </a:r>
          </a:p>
          <a:p>
            <a:pPr algn="l"/>
            <a:r>
              <a:rPr lang="et-EE" sz="1000">
                <a:solidFill>
                  <a:schemeClr val="bg1"/>
                </a:solidFill>
              </a:rPr>
              <a:t>fluorokinoloonresistentne</a:t>
            </a:r>
          </a:p>
        </p:txBody>
      </p:sp>
      <p:sp>
        <p:nvSpPr>
          <p:cNvPr id="22" name="TextBox 21">
            <a:extLst>
              <a:ext uri="{FF2B5EF4-FFF2-40B4-BE49-F238E27FC236}">
                <a16:creationId xmlns:a16="http://schemas.microsoft.com/office/drawing/2014/main" id="{C717D4BC-BC9F-776A-36A7-8468698CE9BB}"/>
              </a:ext>
            </a:extLst>
          </p:cNvPr>
          <p:cNvSpPr txBox="1"/>
          <p:nvPr/>
        </p:nvSpPr>
        <p:spPr>
          <a:xfrm>
            <a:off x="8901884" y="3944988"/>
            <a:ext cx="1562508" cy="533082"/>
          </a:xfrm>
          <a:prstGeom prst="rect">
            <a:avLst/>
          </a:prstGeom>
          <a:noFill/>
        </p:spPr>
        <p:txBody>
          <a:bodyPr wrap="square" lIns="0" tIns="0" rIns="0" bIns="0" rtlCol="0" anchor="t" anchorCtr="0">
            <a:noAutofit/>
          </a:bodyPr>
          <a:lstStyle/>
          <a:p>
            <a:pPr algn="l"/>
            <a:r>
              <a:rPr lang="et-EE" sz="1000" b="1" i="1">
                <a:solidFill>
                  <a:schemeClr val="bg1"/>
                </a:solidFill>
              </a:rPr>
              <a:t>Staphylococcus aureus</a:t>
            </a:r>
          </a:p>
          <a:p>
            <a:pPr algn="l"/>
            <a:r>
              <a:rPr lang="et-EE" sz="1000">
                <a:solidFill>
                  <a:schemeClr val="bg1"/>
                </a:solidFill>
              </a:rPr>
              <a:t>vankomütsiinresistentne</a:t>
            </a:r>
          </a:p>
          <a:p>
            <a:pPr algn="l"/>
            <a:r>
              <a:rPr lang="et-EE" sz="1000">
                <a:solidFill>
                  <a:schemeClr val="bg1"/>
                </a:solidFill>
              </a:rPr>
              <a:t>Metitsilliinresistentne</a:t>
            </a:r>
          </a:p>
        </p:txBody>
      </p:sp>
      <p:sp>
        <p:nvSpPr>
          <p:cNvPr id="23" name="TextBox 22">
            <a:extLst>
              <a:ext uri="{FF2B5EF4-FFF2-40B4-BE49-F238E27FC236}">
                <a16:creationId xmlns:a16="http://schemas.microsoft.com/office/drawing/2014/main" id="{58DF905D-66E1-515B-B2E2-0066424AA6C5}"/>
              </a:ext>
            </a:extLst>
          </p:cNvPr>
          <p:cNvSpPr txBox="1"/>
          <p:nvPr/>
        </p:nvSpPr>
        <p:spPr>
          <a:xfrm>
            <a:off x="9606734" y="4845461"/>
            <a:ext cx="1562508" cy="533082"/>
          </a:xfrm>
          <a:prstGeom prst="rect">
            <a:avLst/>
          </a:prstGeom>
          <a:noFill/>
        </p:spPr>
        <p:txBody>
          <a:bodyPr wrap="square" lIns="0" tIns="0" rIns="0" bIns="0" rtlCol="0" anchor="t" anchorCtr="0">
            <a:noAutofit/>
          </a:bodyPr>
          <a:lstStyle/>
          <a:p>
            <a:pPr algn="l"/>
            <a:r>
              <a:rPr lang="et-EE" sz="1000" b="1" i="1">
                <a:solidFill>
                  <a:schemeClr val="bg1"/>
                </a:solidFill>
              </a:rPr>
              <a:t>Kampülobakteri liigid</a:t>
            </a:r>
          </a:p>
          <a:p>
            <a:pPr algn="l"/>
            <a:r>
              <a:rPr lang="et-EE" sz="1000">
                <a:solidFill>
                  <a:schemeClr val="bg1"/>
                </a:solidFill>
              </a:rPr>
              <a:t>fluorokinoloonresistentne</a:t>
            </a:r>
          </a:p>
        </p:txBody>
      </p:sp>
      <p:sp>
        <p:nvSpPr>
          <p:cNvPr id="24" name="TextBox 23">
            <a:extLst>
              <a:ext uri="{FF2B5EF4-FFF2-40B4-BE49-F238E27FC236}">
                <a16:creationId xmlns:a16="http://schemas.microsoft.com/office/drawing/2014/main" id="{E1E06C99-C9FC-843C-D6AD-9F5CF6B05C90}"/>
              </a:ext>
            </a:extLst>
          </p:cNvPr>
          <p:cNvSpPr txBox="1"/>
          <p:nvPr/>
        </p:nvSpPr>
        <p:spPr>
          <a:xfrm>
            <a:off x="10274228" y="5753510"/>
            <a:ext cx="1917772" cy="567545"/>
          </a:xfrm>
          <a:prstGeom prst="rect">
            <a:avLst/>
          </a:prstGeom>
          <a:noFill/>
        </p:spPr>
        <p:txBody>
          <a:bodyPr wrap="square" lIns="0" tIns="0" rIns="0" bIns="0" rtlCol="0" anchor="t" anchorCtr="0">
            <a:noAutofit/>
          </a:bodyPr>
          <a:lstStyle/>
          <a:p>
            <a:pPr algn="l"/>
            <a:r>
              <a:rPr lang="et-EE" sz="1000" b="1" i="1">
                <a:solidFill>
                  <a:schemeClr val="bg1"/>
                </a:solidFill>
              </a:rPr>
              <a:t>Neisseria gonorrhoeae</a:t>
            </a:r>
          </a:p>
          <a:p>
            <a:pPr algn="l"/>
            <a:r>
              <a:rPr lang="et-EE" sz="1000">
                <a:solidFill>
                  <a:schemeClr val="bg1"/>
                </a:solidFill>
              </a:rPr>
              <a:t>3. põlvkonna tsefalosporiiniresistentne,</a:t>
            </a:r>
          </a:p>
          <a:p>
            <a:pPr algn="l"/>
            <a:r>
              <a:rPr lang="et-EE" sz="1000">
                <a:solidFill>
                  <a:schemeClr val="bg1"/>
                </a:solidFill>
              </a:rPr>
              <a:t>fluorokinoloonresistentne</a:t>
            </a:r>
          </a:p>
        </p:txBody>
      </p:sp>
      <p:sp>
        <p:nvSpPr>
          <p:cNvPr id="25" name="TextBox 24">
            <a:extLst>
              <a:ext uri="{FF2B5EF4-FFF2-40B4-BE49-F238E27FC236}">
                <a16:creationId xmlns:a16="http://schemas.microsoft.com/office/drawing/2014/main" id="{AFAA86AF-FE53-D42A-6B98-46AF5DF6E4CD}"/>
              </a:ext>
            </a:extLst>
          </p:cNvPr>
          <p:cNvSpPr txBox="1"/>
          <p:nvPr/>
        </p:nvSpPr>
        <p:spPr>
          <a:xfrm>
            <a:off x="8884443" y="575254"/>
            <a:ext cx="381000" cy="731592"/>
          </a:xfrm>
          <a:prstGeom prst="rect">
            <a:avLst/>
          </a:prstGeom>
          <a:solidFill>
            <a:schemeClr val="bg1"/>
          </a:solidFill>
        </p:spPr>
        <p:txBody>
          <a:bodyPr wrap="square" lIns="0" tIns="0" rIns="0" bIns="0" rtlCol="0" anchor="t" anchorCtr="0">
            <a:noAutofit/>
          </a:bodyPr>
          <a:lstStyle/>
          <a:p>
            <a:pPr algn="l">
              <a:spcAft>
                <a:spcPts val="200"/>
              </a:spcAft>
            </a:pPr>
            <a:r>
              <a:rPr lang="et-EE" sz="400">
                <a:solidFill>
                  <a:schemeClr val="tx1"/>
                </a:solidFill>
              </a:rPr>
              <a:t>&lt; 1%</a:t>
            </a:r>
          </a:p>
          <a:p>
            <a:pPr algn="l">
              <a:spcAft>
                <a:spcPts val="200"/>
              </a:spcAft>
            </a:pPr>
            <a:r>
              <a:rPr lang="et-EE" sz="400">
                <a:solidFill>
                  <a:schemeClr val="tx1"/>
                </a:solidFill>
              </a:rPr>
              <a:t>1% kuni &lt; 5%</a:t>
            </a:r>
          </a:p>
          <a:p>
            <a:pPr algn="l">
              <a:spcAft>
                <a:spcPts val="200"/>
              </a:spcAft>
            </a:pPr>
            <a:r>
              <a:rPr lang="et-EE" sz="400">
                <a:solidFill>
                  <a:schemeClr val="tx1"/>
                </a:solidFill>
              </a:rPr>
              <a:t>5% kuni &lt; 10%</a:t>
            </a:r>
          </a:p>
          <a:p>
            <a:pPr algn="l">
              <a:spcAft>
                <a:spcPts val="200"/>
              </a:spcAft>
            </a:pPr>
            <a:r>
              <a:rPr lang="et-EE" sz="400">
                <a:solidFill>
                  <a:schemeClr val="tx1"/>
                </a:solidFill>
              </a:rPr>
              <a:t>10% kuni &lt; 25%</a:t>
            </a:r>
          </a:p>
          <a:p>
            <a:pPr algn="l">
              <a:spcAft>
                <a:spcPts val="200"/>
              </a:spcAft>
            </a:pPr>
            <a:r>
              <a:rPr lang="et-EE" sz="400">
                <a:solidFill>
                  <a:schemeClr val="tx1"/>
                </a:solidFill>
              </a:rPr>
              <a:t>25% kuni &lt; 50%</a:t>
            </a:r>
          </a:p>
          <a:p>
            <a:pPr algn="l">
              <a:spcAft>
                <a:spcPts val="200"/>
              </a:spcAft>
            </a:pPr>
            <a:r>
              <a:rPr lang="et-EE" sz="400">
                <a:solidFill>
                  <a:schemeClr val="tx1"/>
                </a:solidFill>
              </a:rPr>
              <a:t>≥ 50%</a:t>
            </a:r>
          </a:p>
          <a:p>
            <a:pPr algn="l">
              <a:spcAft>
                <a:spcPts val="200"/>
              </a:spcAft>
            </a:pPr>
            <a:r>
              <a:rPr lang="et-EE" sz="400">
                <a:solidFill>
                  <a:schemeClr val="tx1"/>
                </a:solidFill>
              </a:rPr>
              <a:t>&lt; 20 isolaati</a:t>
            </a:r>
          </a:p>
          <a:p>
            <a:pPr algn="l">
              <a:spcAft>
                <a:spcPts val="200"/>
              </a:spcAft>
            </a:pPr>
            <a:r>
              <a:rPr lang="et-EE" sz="400">
                <a:solidFill>
                  <a:schemeClr val="tx1"/>
                </a:solidFill>
              </a:rPr>
              <a:t>Andmed puuduvad</a:t>
            </a:r>
          </a:p>
        </p:txBody>
      </p:sp>
      <p:sp>
        <p:nvSpPr>
          <p:cNvPr id="26" name="TextBox 25">
            <a:extLst>
              <a:ext uri="{FF2B5EF4-FFF2-40B4-BE49-F238E27FC236}">
                <a16:creationId xmlns:a16="http://schemas.microsoft.com/office/drawing/2014/main" id="{8DCF721B-442D-0C41-0D06-724CCD7B41CF}"/>
              </a:ext>
            </a:extLst>
          </p:cNvPr>
          <p:cNvSpPr txBox="1"/>
          <p:nvPr/>
        </p:nvSpPr>
        <p:spPr>
          <a:xfrm>
            <a:off x="8778495" y="2616121"/>
            <a:ext cx="592895" cy="96573"/>
          </a:xfrm>
          <a:prstGeom prst="rect">
            <a:avLst/>
          </a:prstGeom>
          <a:solidFill>
            <a:schemeClr val="bg1"/>
          </a:solidFill>
        </p:spPr>
        <p:txBody>
          <a:bodyPr wrap="square" lIns="0" tIns="0" rIns="0" bIns="0" rtlCol="0" anchor="t" anchorCtr="0">
            <a:noAutofit/>
          </a:bodyPr>
          <a:lstStyle/>
          <a:p>
            <a:pPr algn="l"/>
            <a:r>
              <a:rPr lang="et-EE" sz="450">
                <a:solidFill>
                  <a:schemeClr val="tx1"/>
                </a:solidFill>
              </a:rPr>
              <a:t>Mittenähtavad riigid</a:t>
            </a:r>
          </a:p>
        </p:txBody>
      </p:sp>
      <p:sp>
        <p:nvSpPr>
          <p:cNvPr id="27" name="TextBox 26">
            <a:extLst>
              <a:ext uri="{FF2B5EF4-FFF2-40B4-BE49-F238E27FC236}">
                <a16:creationId xmlns:a16="http://schemas.microsoft.com/office/drawing/2014/main" id="{29ADC82D-B8C8-FA34-9B68-926321D91168}"/>
              </a:ext>
            </a:extLst>
          </p:cNvPr>
          <p:cNvSpPr txBox="1"/>
          <p:nvPr/>
        </p:nvSpPr>
        <p:spPr>
          <a:xfrm>
            <a:off x="8899320" y="2714571"/>
            <a:ext cx="592895" cy="81017"/>
          </a:xfrm>
          <a:prstGeom prst="rect">
            <a:avLst/>
          </a:prstGeom>
          <a:solidFill>
            <a:schemeClr val="bg1"/>
          </a:solidFill>
        </p:spPr>
        <p:txBody>
          <a:bodyPr wrap="square" lIns="0" tIns="0" rIns="0" bIns="0" rtlCol="0" anchor="t" anchorCtr="0">
            <a:noAutofit/>
          </a:bodyPr>
          <a:lstStyle/>
          <a:p>
            <a:pPr algn="l"/>
            <a:r>
              <a:rPr lang="et-EE" sz="450">
                <a:solidFill>
                  <a:schemeClr val="tx1"/>
                </a:solidFill>
              </a:rPr>
              <a:t>Liechtenstein</a:t>
            </a:r>
          </a:p>
        </p:txBody>
      </p:sp>
      <p:sp>
        <p:nvSpPr>
          <p:cNvPr id="28" name="TextBox 27">
            <a:extLst>
              <a:ext uri="{FF2B5EF4-FFF2-40B4-BE49-F238E27FC236}">
                <a16:creationId xmlns:a16="http://schemas.microsoft.com/office/drawing/2014/main" id="{546058C5-35A4-BF25-DC94-002D5DA01229}"/>
              </a:ext>
            </a:extLst>
          </p:cNvPr>
          <p:cNvSpPr txBox="1"/>
          <p:nvPr/>
        </p:nvSpPr>
        <p:spPr>
          <a:xfrm>
            <a:off x="8899320" y="2799951"/>
            <a:ext cx="592895" cy="81017"/>
          </a:xfrm>
          <a:prstGeom prst="rect">
            <a:avLst/>
          </a:prstGeom>
          <a:solidFill>
            <a:schemeClr val="bg1"/>
          </a:solidFill>
        </p:spPr>
        <p:txBody>
          <a:bodyPr wrap="square" lIns="0" tIns="0" rIns="0" bIns="0" rtlCol="0" anchor="t" anchorCtr="0">
            <a:noAutofit/>
          </a:bodyPr>
          <a:lstStyle/>
          <a:p>
            <a:pPr algn="l"/>
            <a:r>
              <a:rPr lang="et-EE" sz="450">
                <a:solidFill>
                  <a:schemeClr val="tx1"/>
                </a:solidFill>
              </a:rPr>
              <a:t>Luksemburg</a:t>
            </a:r>
          </a:p>
        </p:txBody>
      </p:sp>
      <p:sp>
        <p:nvSpPr>
          <p:cNvPr id="29" name="TextBox 28">
            <a:extLst>
              <a:ext uri="{FF2B5EF4-FFF2-40B4-BE49-F238E27FC236}">
                <a16:creationId xmlns:a16="http://schemas.microsoft.com/office/drawing/2014/main" id="{1590A416-5A3B-F53C-0FE6-D102C70124CF}"/>
              </a:ext>
            </a:extLst>
          </p:cNvPr>
          <p:cNvSpPr txBox="1"/>
          <p:nvPr/>
        </p:nvSpPr>
        <p:spPr>
          <a:xfrm>
            <a:off x="8898104" y="2889050"/>
            <a:ext cx="592895" cy="81017"/>
          </a:xfrm>
          <a:prstGeom prst="rect">
            <a:avLst/>
          </a:prstGeom>
          <a:solidFill>
            <a:schemeClr val="bg1"/>
          </a:solidFill>
        </p:spPr>
        <p:txBody>
          <a:bodyPr wrap="square" lIns="0" tIns="0" rIns="0" bIns="0" rtlCol="0" anchor="t" anchorCtr="0">
            <a:noAutofit/>
          </a:bodyPr>
          <a:lstStyle/>
          <a:p>
            <a:pPr algn="l"/>
            <a:r>
              <a:rPr lang="et-EE" sz="450">
                <a:solidFill>
                  <a:schemeClr val="tx1"/>
                </a:solidFill>
              </a:rPr>
              <a:t>Malta</a:t>
            </a:r>
          </a:p>
        </p:txBody>
      </p:sp>
    </p:spTree>
    <p:extLst>
      <p:ext uri="{BB962C8B-B14F-4D97-AF65-F5344CB8AC3E}">
        <p14:creationId xmlns:p14="http://schemas.microsoft.com/office/powerpoint/2010/main" val="338331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C87A884-1E44-400C-BA11-B3FEA37236D7}"/>
              </a:ext>
            </a:extLst>
          </p:cNvPr>
          <p:cNvSpPr txBox="1"/>
          <p:nvPr/>
        </p:nvSpPr>
        <p:spPr>
          <a:xfrm>
            <a:off x="38100" y="1758950"/>
            <a:ext cx="4648200" cy="461665"/>
          </a:xfrm>
          <a:prstGeom prst="rect">
            <a:avLst/>
          </a:prstGeom>
          <a:noFill/>
        </p:spPr>
        <p:txBody>
          <a:bodyPr wrap="square">
            <a:spAutoFit/>
          </a:bodyPr>
          <a:lstStyle/>
          <a:p>
            <a:r>
              <a:rPr lang="en-GB" sz="1200" dirty="0"/>
              <a:t>https://www.ecdc.europa.eu/sites/default/files/documents/Annex_1_burden_estimate_by_antibiotic_resistance_bacterium.pdf</a:t>
            </a:r>
          </a:p>
        </p:txBody>
      </p:sp>
      <p:pic>
        <p:nvPicPr>
          <p:cNvPr id="7" name="Imagen 6">
            <a:extLst>
              <a:ext uri="{FF2B5EF4-FFF2-40B4-BE49-F238E27FC236}">
                <a16:creationId xmlns:a16="http://schemas.microsoft.com/office/drawing/2014/main" id="{422615CF-78EA-4B23-9550-46AE1E12DD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 y="157021"/>
            <a:ext cx="3848100" cy="1299359"/>
          </a:xfrm>
          <a:prstGeom prst="rect">
            <a:avLst/>
          </a:prstGeom>
        </p:spPr>
      </p:pic>
      <p:grpSp>
        <p:nvGrpSpPr>
          <p:cNvPr id="12" name="Grupo 11">
            <a:extLst>
              <a:ext uri="{FF2B5EF4-FFF2-40B4-BE49-F238E27FC236}">
                <a16:creationId xmlns:a16="http://schemas.microsoft.com/office/drawing/2014/main" id="{97F5C96B-54C5-416B-BB53-D432E912102E}"/>
              </a:ext>
            </a:extLst>
          </p:cNvPr>
          <p:cNvGrpSpPr/>
          <p:nvPr/>
        </p:nvGrpSpPr>
        <p:grpSpPr>
          <a:xfrm>
            <a:off x="4723514" y="143878"/>
            <a:ext cx="6706486" cy="6726822"/>
            <a:chOff x="5105400" y="-56663"/>
            <a:chExt cx="5257800" cy="6494929"/>
          </a:xfrm>
        </p:grpSpPr>
        <p:pic>
          <p:nvPicPr>
            <p:cNvPr id="9" name="Imagen 8">
              <a:extLst>
                <a:ext uri="{FF2B5EF4-FFF2-40B4-BE49-F238E27FC236}">
                  <a16:creationId xmlns:a16="http://schemas.microsoft.com/office/drawing/2014/main" id="{A09DF6A1-4498-4DEB-A4D6-79730EF4F9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05400" y="-56663"/>
              <a:ext cx="5257800" cy="6494929"/>
            </a:xfrm>
            <a:prstGeom prst="rect">
              <a:avLst/>
            </a:prstGeom>
          </p:spPr>
        </p:pic>
        <p:sp>
          <p:nvSpPr>
            <p:cNvPr id="10" name="Elipse 9">
              <a:extLst>
                <a:ext uri="{FF2B5EF4-FFF2-40B4-BE49-F238E27FC236}">
                  <a16:creationId xmlns:a16="http://schemas.microsoft.com/office/drawing/2014/main" id="{042E03BA-A324-4498-82F6-A07E0E413F8F}"/>
                </a:ext>
              </a:extLst>
            </p:cNvPr>
            <p:cNvSpPr/>
            <p:nvPr/>
          </p:nvSpPr>
          <p:spPr>
            <a:xfrm>
              <a:off x="9372600" y="2809802"/>
              <a:ext cx="6096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1EBC378C-1274-4919-A15C-B739EEB1C52D}"/>
                </a:ext>
              </a:extLst>
            </p:cNvPr>
            <p:cNvSpPr/>
            <p:nvPr/>
          </p:nvSpPr>
          <p:spPr>
            <a:xfrm>
              <a:off x="5105400" y="2825750"/>
              <a:ext cx="9906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0268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B3E545F6-C07B-4448-A2EC-07DB430044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0" y="144167"/>
            <a:ext cx="8305799" cy="6673180"/>
          </a:xfrm>
          <a:prstGeom prst="rect">
            <a:avLst/>
          </a:prstGeom>
        </p:spPr>
      </p:pic>
      <p:sp>
        <p:nvSpPr>
          <p:cNvPr id="4" name="TextBox 3">
            <a:extLst>
              <a:ext uri="{FF2B5EF4-FFF2-40B4-BE49-F238E27FC236}">
                <a16:creationId xmlns:a16="http://schemas.microsoft.com/office/drawing/2014/main" id="{A84B7894-BD63-3860-C862-0D32CBCA7F0B}"/>
              </a:ext>
            </a:extLst>
          </p:cNvPr>
          <p:cNvSpPr txBox="1"/>
          <p:nvPr/>
        </p:nvSpPr>
        <p:spPr>
          <a:xfrm>
            <a:off x="1785977" y="210909"/>
            <a:ext cx="8043823" cy="1243241"/>
          </a:xfrm>
          <a:prstGeom prst="rect">
            <a:avLst/>
          </a:prstGeom>
          <a:solidFill>
            <a:schemeClr val="bg1"/>
          </a:solidFill>
        </p:spPr>
        <p:txBody>
          <a:bodyPr wrap="square" lIns="0" tIns="0" rIns="0" bIns="0" rtlCol="0" anchor="t" anchorCtr="0">
            <a:noAutofit/>
          </a:bodyPr>
          <a:lstStyle/>
          <a:p>
            <a:pPr algn="l"/>
            <a:r>
              <a:rPr lang="et-EE" sz="2000" b="1">
                <a:solidFill>
                  <a:schemeClr val="tx1"/>
                </a:solidFill>
                <a:latin typeface="EC Square Sans Pro" panose="020B0506040000020004" pitchFamily="34" charset="0"/>
              </a:rPr>
              <a:t>Resistentsus viimase abinõu antibiootikumide suhtes kasvab</a:t>
            </a:r>
          </a:p>
          <a:p>
            <a:pPr algn="l"/>
            <a:endParaRPr lang="en-US" sz="1300" dirty="0">
              <a:solidFill>
                <a:schemeClr val="tx1"/>
              </a:solidFill>
              <a:latin typeface="EC Square Sans Pro" panose="020B0506040000020004" pitchFamily="34" charset="0"/>
            </a:endParaRPr>
          </a:p>
          <a:p>
            <a:pPr algn="l"/>
            <a:r>
              <a:rPr lang="et-EE" sz="1300">
                <a:solidFill>
                  <a:schemeClr val="tx1"/>
                </a:solidFill>
                <a:latin typeface="EC Square Sans Pro" panose="020B0506040000020004" pitchFamily="34" charset="0"/>
              </a:rPr>
              <a:t>See graafik näitab, et teise ja kolmanda rea antibiootikumide antimikroobne resistentsus, mida kasutatakse siis, kui bakterid on tavaliste antibiootikumide suhtes resistentsed, on kõrge ja prognooside kohaselt suureneb EL/EMP riikides. Kui tõhusaid meetmeid ei rakendata, tekitab antimikroobne resistentsus ekspertide sõnul märkimisväärset tervise- ja majanduslikku koormust.</a:t>
            </a:r>
          </a:p>
        </p:txBody>
      </p:sp>
      <p:sp>
        <p:nvSpPr>
          <p:cNvPr id="5" name="TextBox 4">
            <a:extLst>
              <a:ext uri="{FF2B5EF4-FFF2-40B4-BE49-F238E27FC236}">
                <a16:creationId xmlns:a16="http://schemas.microsoft.com/office/drawing/2014/main" id="{48889C37-DF62-EF92-5D19-9E5C10F9B039}"/>
              </a:ext>
            </a:extLst>
          </p:cNvPr>
          <p:cNvSpPr txBox="1"/>
          <p:nvPr/>
        </p:nvSpPr>
        <p:spPr>
          <a:xfrm>
            <a:off x="2022476" y="1654175"/>
            <a:ext cx="558799" cy="184149"/>
          </a:xfrm>
          <a:prstGeom prst="rect">
            <a:avLst/>
          </a:prstGeom>
          <a:solidFill>
            <a:schemeClr val="bg1"/>
          </a:solidFill>
        </p:spPr>
        <p:txBody>
          <a:bodyPr wrap="square" lIns="0" tIns="0" rIns="0" bIns="0" rtlCol="0" anchor="t" anchorCtr="0">
            <a:noAutofit/>
          </a:bodyPr>
          <a:lstStyle/>
          <a:p>
            <a:pPr algn="l"/>
            <a:r>
              <a:rPr lang="et-EE" sz="1200">
                <a:solidFill>
                  <a:schemeClr val="tx1"/>
                </a:solidFill>
                <a:latin typeface="EC Square Sans Pro" panose="020B0506040000020004" pitchFamily="34" charset="0"/>
              </a:rPr>
              <a:t>esimene rida</a:t>
            </a:r>
          </a:p>
        </p:txBody>
      </p:sp>
      <p:sp>
        <p:nvSpPr>
          <p:cNvPr id="6" name="TextBox 5">
            <a:extLst>
              <a:ext uri="{FF2B5EF4-FFF2-40B4-BE49-F238E27FC236}">
                <a16:creationId xmlns:a16="http://schemas.microsoft.com/office/drawing/2014/main" id="{29E066F6-0E20-E731-D012-38AB3797B41D}"/>
              </a:ext>
            </a:extLst>
          </p:cNvPr>
          <p:cNvSpPr txBox="1"/>
          <p:nvPr/>
        </p:nvSpPr>
        <p:spPr>
          <a:xfrm>
            <a:off x="2705100" y="1654175"/>
            <a:ext cx="762000" cy="184149"/>
          </a:xfrm>
          <a:prstGeom prst="rect">
            <a:avLst/>
          </a:prstGeom>
          <a:solidFill>
            <a:schemeClr val="bg1"/>
          </a:solidFill>
        </p:spPr>
        <p:txBody>
          <a:bodyPr wrap="square" lIns="0" tIns="0" rIns="0" bIns="0" rtlCol="0" anchor="t" anchorCtr="0">
            <a:noAutofit/>
          </a:bodyPr>
          <a:lstStyle/>
          <a:p>
            <a:pPr algn="l"/>
            <a:r>
              <a:rPr lang="et-EE" sz="1200">
                <a:solidFill>
                  <a:schemeClr val="tx1"/>
                </a:solidFill>
                <a:latin typeface="EC Square Sans Pro" panose="020B0506040000020004" pitchFamily="34" charset="0"/>
              </a:rPr>
              <a:t>teine rida</a:t>
            </a:r>
          </a:p>
        </p:txBody>
      </p:sp>
      <p:sp>
        <p:nvSpPr>
          <p:cNvPr id="7" name="TextBox 6">
            <a:extLst>
              <a:ext uri="{FF2B5EF4-FFF2-40B4-BE49-F238E27FC236}">
                <a16:creationId xmlns:a16="http://schemas.microsoft.com/office/drawing/2014/main" id="{41C3DD7C-5B40-036D-9542-7DFC16A38483}"/>
              </a:ext>
            </a:extLst>
          </p:cNvPr>
          <p:cNvSpPr txBox="1"/>
          <p:nvPr/>
        </p:nvSpPr>
        <p:spPr>
          <a:xfrm>
            <a:off x="3600450" y="1654175"/>
            <a:ext cx="762000" cy="184149"/>
          </a:xfrm>
          <a:prstGeom prst="rect">
            <a:avLst/>
          </a:prstGeom>
          <a:solidFill>
            <a:schemeClr val="bg1"/>
          </a:solidFill>
        </p:spPr>
        <p:txBody>
          <a:bodyPr wrap="square" lIns="0" tIns="0" rIns="0" bIns="0" rtlCol="0" anchor="t" anchorCtr="0">
            <a:noAutofit/>
          </a:bodyPr>
          <a:lstStyle/>
          <a:p>
            <a:pPr algn="l"/>
            <a:r>
              <a:rPr lang="et-EE" sz="1200">
                <a:solidFill>
                  <a:schemeClr val="tx1"/>
                </a:solidFill>
                <a:latin typeface="EC Square Sans Pro" panose="020B0506040000020004" pitchFamily="34" charset="0"/>
              </a:rPr>
              <a:t>kolmas rida</a:t>
            </a:r>
          </a:p>
        </p:txBody>
      </p:sp>
      <p:sp>
        <p:nvSpPr>
          <p:cNvPr id="8" name="TextBox 7">
            <a:extLst>
              <a:ext uri="{FF2B5EF4-FFF2-40B4-BE49-F238E27FC236}">
                <a16:creationId xmlns:a16="http://schemas.microsoft.com/office/drawing/2014/main" id="{A8750655-131F-4CD1-65CB-99CE73379844}"/>
              </a:ext>
            </a:extLst>
          </p:cNvPr>
          <p:cNvSpPr txBox="1"/>
          <p:nvPr/>
        </p:nvSpPr>
        <p:spPr>
          <a:xfrm>
            <a:off x="1843088" y="6697893"/>
            <a:ext cx="885825" cy="172808"/>
          </a:xfrm>
          <a:prstGeom prst="rect">
            <a:avLst/>
          </a:prstGeom>
          <a:solidFill>
            <a:schemeClr val="bg1"/>
          </a:solidFill>
        </p:spPr>
        <p:txBody>
          <a:bodyPr wrap="square" lIns="0" tIns="0" rIns="0" bIns="0" rtlCol="0" anchor="t" anchorCtr="0">
            <a:noAutofit/>
          </a:bodyPr>
          <a:lstStyle/>
          <a:p>
            <a:pPr algn="l"/>
            <a:r>
              <a:rPr lang="et-EE" sz="1000">
                <a:solidFill>
                  <a:schemeClr val="tx1"/>
                </a:solidFill>
                <a:latin typeface="EC Square Sans Pro" panose="020B0506040000020004" pitchFamily="34" charset="0"/>
              </a:rPr>
              <a:t>Allikas: OECD</a:t>
            </a:r>
          </a:p>
        </p:txBody>
      </p:sp>
    </p:spTree>
    <p:extLst>
      <p:ext uri="{BB962C8B-B14F-4D97-AF65-F5344CB8AC3E}">
        <p14:creationId xmlns:p14="http://schemas.microsoft.com/office/powerpoint/2010/main" val="111965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0D149F87-9961-3474-3DF6-319BDD6774E9}"/>
              </a:ext>
            </a:extLst>
          </p:cNvPr>
          <p:cNvSpPr>
            <a:spLocks noGrp="1"/>
          </p:cNvSpPr>
          <p:nvPr>
            <p:ph type="body" sz="quarter" idx="10"/>
          </p:nvPr>
        </p:nvSpPr>
        <p:spPr>
          <a:xfrm>
            <a:off x="789709" y="158750"/>
            <a:ext cx="9906000" cy="685800"/>
          </a:xfrm>
        </p:spPr>
        <p:txBody>
          <a:bodyPr>
            <a:normAutofit/>
          </a:bodyPr>
          <a:lstStyle/>
          <a:p>
            <a:pPr marL="0" indent="0">
              <a:buNone/>
            </a:pPr>
            <a:r>
              <a:rPr lang="et-EE" sz="1800">
                <a:latin typeface="EC Square Sans Pro" panose="020B0506040000020004" pitchFamily="34" charset="0"/>
              </a:rPr>
              <a:t>Euroopa Ravimiamet (EMA) - Thirteen </a:t>
            </a:r>
            <a:r>
              <a:rPr lang="et-EE" sz="1800" b="1">
                <a:latin typeface="EC Square Sans Pro" panose="020B0506040000020004" pitchFamily="34" charset="0"/>
              </a:rPr>
              <a:t>E</a:t>
            </a:r>
            <a:r>
              <a:rPr lang="et-EE" sz="1800">
                <a:latin typeface="EC Square Sans Pro" panose="020B0506040000020004" pitchFamily="34" charset="0"/>
              </a:rPr>
              <a:t>uropean </a:t>
            </a:r>
            <a:r>
              <a:rPr lang="et-EE" sz="1800" b="1">
                <a:latin typeface="EC Square Sans Pro" panose="020B0506040000020004" pitchFamily="34" charset="0"/>
              </a:rPr>
              <a:t>S</a:t>
            </a:r>
            <a:r>
              <a:rPr lang="et-EE" sz="1800">
                <a:latin typeface="EC Square Sans Pro" panose="020B0506040000020004" pitchFamily="34" charset="0"/>
              </a:rPr>
              <a:t>urveillance of </a:t>
            </a:r>
            <a:r>
              <a:rPr lang="et-EE" sz="1800" b="1">
                <a:latin typeface="EC Square Sans Pro" panose="020B0506040000020004" pitchFamily="34" charset="0"/>
              </a:rPr>
              <a:t>V</a:t>
            </a:r>
            <a:r>
              <a:rPr lang="et-EE" sz="1800">
                <a:latin typeface="EC Square Sans Pro" panose="020B0506040000020004" pitchFamily="34" charset="0"/>
              </a:rPr>
              <a:t>eterinary </a:t>
            </a:r>
            <a:r>
              <a:rPr lang="et-EE" sz="1800" b="1">
                <a:latin typeface="EC Square Sans Pro" panose="020B0506040000020004" pitchFamily="34" charset="0"/>
              </a:rPr>
              <a:t>A</a:t>
            </a:r>
            <a:r>
              <a:rPr lang="et-EE" sz="1800">
                <a:latin typeface="EC Square Sans Pro" panose="020B0506040000020004" pitchFamily="34" charset="0"/>
              </a:rPr>
              <a:t>ntimicrobial </a:t>
            </a:r>
            <a:r>
              <a:rPr lang="et-EE" sz="1800" b="1">
                <a:latin typeface="EC Square Sans Pro" panose="020B0506040000020004" pitchFamily="34" charset="0"/>
              </a:rPr>
              <a:t>C</a:t>
            </a:r>
            <a:r>
              <a:rPr lang="et-EE" sz="1800">
                <a:latin typeface="EC Square Sans Pro" panose="020B0506040000020004" pitchFamily="34" charset="0"/>
              </a:rPr>
              <a:t>onsumption (13. Euroopa mikroobivastate veterinaarravimite tarbimise järelevalve) - ESVAC-raport 2022</a:t>
            </a:r>
          </a:p>
          <a:p>
            <a:pPr marL="0" indent="0">
              <a:buNone/>
            </a:pPr>
            <a:endParaRPr lang="en-GB" dirty="0"/>
          </a:p>
        </p:txBody>
      </p:sp>
      <p:pic>
        <p:nvPicPr>
          <p:cNvPr id="8" name="Imagen 3">
            <a:extLst>
              <a:ext uri="{FF2B5EF4-FFF2-40B4-BE49-F238E27FC236}">
                <a16:creationId xmlns:a16="http://schemas.microsoft.com/office/drawing/2014/main" id="{BD5FB4AF-064F-F8E6-14E3-A209F09BE2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pic>
        <p:nvPicPr>
          <p:cNvPr id="9" name="Imagen 11">
            <a:extLst>
              <a:ext uri="{FF2B5EF4-FFF2-40B4-BE49-F238E27FC236}">
                <a16:creationId xmlns:a16="http://schemas.microsoft.com/office/drawing/2014/main" id="{CB4213E6-6BE9-C6F2-301B-880C968011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2825750"/>
            <a:ext cx="5257801" cy="3124200"/>
          </a:xfrm>
          <a:prstGeom prst="rect">
            <a:avLst/>
          </a:prstGeom>
        </p:spPr>
      </p:pic>
      <p:sp>
        <p:nvSpPr>
          <p:cNvPr id="10" name="CuadroTexto 2">
            <a:extLst>
              <a:ext uri="{FF2B5EF4-FFF2-40B4-BE49-F238E27FC236}">
                <a16:creationId xmlns:a16="http://schemas.microsoft.com/office/drawing/2014/main" id="{D0B7F16F-F608-5EA9-A199-22D809911AFB}"/>
              </a:ext>
            </a:extLst>
          </p:cNvPr>
          <p:cNvSpPr txBox="1"/>
          <p:nvPr/>
        </p:nvSpPr>
        <p:spPr>
          <a:xfrm>
            <a:off x="5105400" y="920750"/>
            <a:ext cx="6543776" cy="954107"/>
          </a:xfrm>
          <a:prstGeom prst="rect">
            <a:avLst/>
          </a:prstGeom>
          <a:solidFill>
            <a:srgbClr val="003399"/>
          </a:solidFill>
        </p:spPr>
        <p:txBody>
          <a:bodyPr wrap="square" rtlCol="0">
            <a:spAutoFit/>
          </a:bodyPr>
          <a:lstStyle/>
          <a:p>
            <a:r>
              <a:rPr lang="et-EE" sz="2800">
                <a:solidFill>
                  <a:schemeClr val="bg1"/>
                </a:solidFill>
                <a:latin typeface="EC Square Sans Pro" panose="020B0506040000020004" pitchFamily="34" charset="0"/>
              </a:rPr>
              <a:t>Kuidas antimikroobseid ravimeid kasutatakse loomadel kogu Euroopa Liidus</a:t>
            </a:r>
          </a:p>
        </p:txBody>
      </p:sp>
      <p:sp>
        <p:nvSpPr>
          <p:cNvPr id="11" name="TextBox 10">
            <a:extLst>
              <a:ext uri="{FF2B5EF4-FFF2-40B4-BE49-F238E27FC236}">
                <a16:creationId xmlns:a16="http://schemas.microsoft.com/office/drawing/2014/main" id="{E77FD347-4D6F-B262-39A0-A8E898448F0B}"/>
              </a:ext>
            </a:extLst>
          </p:cNvPr>
          <p:cNvSpPr txBox="1"/>
          <p:nvPr/>
        </p:nvSpPr>
        <p:spPr>
          <a:xfrm>
            <a:off x="9975850" y="3238500"/>
            <a:ext cx="1454150" cy="2635250"/>
          </a:xfrm>
          <a:prstGeom prst="rect">
            <a:avLst/>
          </a:prstGeom>
          <a:solidFill>
            <a:schemeClr val="bg1"/>
          </a:solidFill>
        </p:spPr>
        <p:txBody>
          <a:bodyPr wrap="square" lIns="0" tIns="0" rIns="0" bIns="0" rtlCol="0" anchor="t" anchorCtr="0">
            <a:noAutofit/>
          </a:bodyPr>
          <a:lstStyle/>
          <a:p>
            <a:pPr algn="l">
              <a:spcAft>
                <a:spcPts val="100"/>
              </a:spcAft>
            </a:pPr>
            <a:r>
              <a:rPr lang="et-EE" sz="1400">
                <a:solidFill>
                  <a:schemeClr val="tx1"/>
                </a:solidFill>
                <a:latin typeface="EC Square Sans Pro" panose="020B0506040000020004" pitchFamily="34" charset="0"/>
              </a:rPr>
              <a:t>Penitsilliinid</a:t>
            </a:r>
          </a:p>
          <a:p>
            <a:pPr algn="l">
              <a:spcAft>
                <a:spcPts val="100"/>
              </a:spcAft>
            </a:pPr>
            <a:r>
              <a:rPr lang="et-EE" sz="1400">
                <a:solidFill>
                  <a:schemeClr val="tx1"/>
                </a:solidFill>
                <a:latin typeface="EC Square Sans Pro" panose="020B0506040000020004" pitchFamily="34" charset="0"/>
              </a:rPr>
              <a:t>Tetratsükliinid</a:t>
            </a:r>
          </a:p>
          <a:p>
            <a:pPr algn="l">
              <a:spcAft>
                <a:spcPts val="100"/>
              </a:spcAft>
            </a:pPr>
            <a:r>
              <a:rPr lang="et-EE" sz="1400">
                <a:solidFill>
                  <a:schemeClr val="tx1"/>
                </a:solidFill>
                <a:latin typeface="EC Square Sans Pro" panose="020B0506040000020004" pitchFamily="34" charset="0"/>
              </a:rPr>
              <a:t>Sulfoonamiidid</a:t>
            </a:r>
          </a:p>
          <a:p>
            <a:pPr algn="l">
              <a:spcAft>
                <a:spcPts val="100"/>
              </a:spcAft>
            </a:pPr>
            <a:r>
              <a:rPr lang="et-EE" sz="1400">
                <a:solidFill>
                  <a:schemeClr val="tx1"/>
                </a:solidFill>
                <a:latin typeface="EC Square Sans Pro" panose="020B0506040000020004" pitchFamily="34" charset="0"/>
              </a:rPr>
              <a:t>Makroliidid</a:t>
            </a:r>
          </a:p>
          <a:p>
            <a:pPr algn="l">
              <a:spcAft>
                <a:spcPts val="100"/>
              </a:spcAft>
            </a:pPr>
            <a:r>
              <a:rPr lang="et-EE" sz="1400">
                <a:solidFill>
                  <a:schemeClr val="tx1"/>
                </a:solidFill>
                <a:latin typeface="EC Square Sans Pro" panose="020B0506040000020004" pitchFamily="34" charset="0"/>
              </a:rPr>
              <a:t>Aminoglükosiidid</a:t>
            </a:r>
          </a:p>
          <a:p>
            <a:pPr algn="l">
              <a:spcAft>
                <a:spcPts val="100"/>
              </a:spcAft>
            </a:pPr>
            <a:r>
              <a:rPr lang="et-EE" sz="1400">
                <a:solidFill>
                  <a:schemeClr val="tx1"/>
                </a:solidFill>
                <a:latin typeface="EC Square Sans Pro" panose="020B0506040000020004" pitchFamily="34" charset="0"/>
              </a:rPr>
              <a:t>Linkosamiidid</a:t>
            </a:r>
          </a:p>
          <a:p>
            <a:pPr algn="l">
              <a:spcAft>
                <a:spcPts val="100"/>
              </a:spcAft>
            </a:pPr>
            <a:r>
              <a:rPr lang="et-EE" sz="1400">
                <a:solidFill>
                  <a:schemeClr val="tx1"/>
                </a:solidFill>
                <a:latin typeface="EC Square Sans Pro" panose="020B0506040000020004" pitchFamily="34" charset="0"/>
              </a:rPr>
              <a:t>Muud klassid*</a:t>
            </a:r>
          </a:p>
          <a:p>
            <a:pPr algn="l">
              <a:spcAft>
                <a:spcPts val="100"/>
              </a:spcAft>
            </a:pPr>
            <a:r>
              <a:rPr lang="et-EE" sz="1400">
                <a:solidFill>
                  <a:schemeClr val="tx1"/>
                </a:solidFill>
                <a:latin typeface="EC Square Sans Pro" panose="020B0506040000020004" pitchFamily="34" charset="0"/>
              </a:rPr>
              <a:t>Fluorokinoloonid</a:t>
            </a:r>
          </a:p>
          <a:p>
            <a:pPr algn="l">
              <a:spcAft>
                <a:spcPts val="100"/>
              </a:spcAft>
            </a:pPr>
            <a:r>
              <a:rPr lang="et-EE" sz="1400">
                <a:solidFill>
                  <a:schemeClr val="tx1"/>
                </a:solidFill>
                <a:latin typeface="EC Square Sans Pro" panose="020B0506040000020004" pitchFamily="34" charset="0"/>
              </a:rPr>
              <a:t>Polümüksiinid</a:t>
            </a:r>
          </a:p>
          <a:p>
            <a:pPr algn="l">
              <a:spcAft>
                <a:spcPts val="100"/>
              </a:spcAft>
            </a:pPr>
            <a:r>
              <a:rPr lang="et-EE" sz="1400">
                <a:solidFill>
                  <a:schemeClr val="tx1"/>
                </a:solidFill>
                <a:latin typeface="EC Square Sans Pro" panose="020B0506040000020004" pitchFamily="34" charset="0"/>
              </a:rPr>
              <a:t>Pleuromutiliinid</a:t>
            </a:r>
          </a:p>
          <a:p>
            <a:pPr algn="l">
              <a:spcAft>
                <a:spcPts val="100"/>
              </a:spcAft>
            </a:pPr>
            <a:r>
              <a:rPr lang="et-EE" sz="1400">
                <a:solidFill>
                  <a:schemeClr val="tx1"/>
                </a:solidFill>
                <a:latin typeface="EC Square Sans Pro" panose="020B0506040000020004" pitchFamily="34" charset="0"/>
              </a:rPr>
              <a:t>Trimetoprim</a:t>
            </a:r>
          </a:p>
        </p:txBody>
      </p:sp>
      <p:sp>
        <p:nvSpPr>
          <p:cNvPr id="13" name="TextBox 12">
            <a:extLst>
              <a:ext uri="{FF2B5EF4-FFF2-40B4-BE49-F238E27FC236}">
                <a16:creationId xmlns:a16="http://schemas.microsoft.com/office/drawing/2014/main" id="{754DC308-F737-A760-2840-08AF6FF8DA34}"/>
              </a:ext>
            </a:extLst>
          </p:cNvPr>
          <p:cNvSpPr txBox="1"/>
          <p:nvPr/>
        </p:nvSpPr>
        <p:spPr>
          <a:xfrm>
            <a:off x="7367638" y="2819400"/>
            <a:ext cx="392062" cy="196850"/>
          </a:xfrm>
          <a:prstGeom prst="rect">
            <a:avLst/>
          </a:prstGeom>
          <a:solidFill>
            <a:schemeClr val="bg1"/>
          </a:solidFill>
        </p:spPr>
        <p:txBody>
          <a:bodyPr wrap="square" lIns="0" tIns="0" rIns="0" bIns="0" rtlCol="0" anchor="t" anchorCtr="0">
            <a:noAutofit/>
          </a:bodyPr>
          <a:lstStyle/>
          <a:p>
            <a:pPr algn="ctr"/>
            <a:r>
              <a:rPr lang="et-EE" sz="1200">
                <a:solidFill>
                  <a:schemeClr val="tx1"/>
                </a:solidFill>
                <a:latin typeface="EC Square Sans Pro" panose="020B0506040000020004" pitchFamily="34" charset="0"/>
              </a:rPr>
              <a:t>2,4%</a:t>
            </a:r>
          </a:p>
        </p:txBody>
      </p:sp>
      <p:sp>
        <p:nvSpPr>
          <p:cNvPr id="14" name="TextBox 13">
            <a:extLst>
              <a:ext uri="{FF2B5EF4-FFF2-40B4-BE49-F238E27FC236}">
                <a16:creationId xmlns:a16="http://schemas.microsoft.com/office/drawing/2014/main" id="{D29BDC04-CE9C-1790-2D41-D412096EBFE0}"/>
              </a:ext>
            </a:extLst>
          </p:cNvPr>
          <p:cNvSpPr txBox="1"/>
          <p:nvPr/>
        </p:nvSpPr>
        <p:spPr>
          <a:xfrm>
            <a:off x="7889157" y="3067050"/>
            <a:ext cx="392062" cy="196850"/>
          </a:xfrm>
          <a:prstGeom prst="rect">
            <a:avLst/>
          </a:prstGeom>
          <a:solidFill>
            <a:schemeClr val="bg1"/>
          </a:solidFill>
        </p:spPr>
        <p:txBody>
          <a:bodyPr wrap="square" lIns="0" tIns="0" rIns="0" bIns="0" rtlCol="0" anchor="t" anchorCtr="0">
            <a:noAutofit/>
          </a:bodyPr>
          <a:lstStyle/>
          <a:p>
            <a:pPr algn="l"/>
            <a:r>
              <a:rPr lang="et-EE" sz="1200">
                <a:solidFill>
                  <a:schemeClr val="tx1"/>
                </a:solidFill>
                <a:latin typeface="EC Square Sans Pro" panose="020B0506040000020004" pitchFamily="34" charset="0"/>
              </a:rPr>
              <a:t>1,5%</a:t>
            </a:r>
          </a:p>
        </p:txBody>
      </p:sp>
      <p:sp>
        <p:nvSpPr>
          <p:cNvPr id="15" name="TextBox 14">
            <a:extLst>
              <a:ext uri="{FF2B5EF4-FFF2-40B4-BE49-F238E27FC236}">
                <a16:creationId xmlns:a16="http://schemas.microsoft.com/office/drawing/2014/main" id="{3272ADEA-0B3B-2B37-AED9-97DC3360242F}"/>
              </a:ext>
            </a:extLst>
          </p:cNvPr>
          <p:cNvSpPr txBox="1"/>
          <p:nvPr/>
        </p:nvSpPr>
        <p:spPr>
          <a:xfrm>
            <a:off x="8610290" y="3327400"/>
            <a:ext cx="457509" cy="196850"/>
          </a:xfrm>
          <a:prstGeom prst="rect">
            <a:avLst/>
          </a:prstGeom>
          <a:solidFill>
            <a:schemeClr val="bg1"/>
          </a:solidFill>
        </p:spPr>
        <p:txBody>
          <a:bodyPr wrap="square" lIns="0" tIns="0" rIns="0" bIns="0" rtlCol="0" anchor="t" anchorCtr="0">
            <a:noAutofit/>
          </a:bodyPr>
          <a:lstStyle/>
          <a:p>
            <a:pPr algn="l"/>
            <a:r>
              <a:rPr lang="et-EE" sz="1200">
                <a:solidFill>
                  <a:schemeClr val="tx1"/>
                </a:solidFill>
                <a:latin typeface="EC Square Sans Pro" panose="020B0506040000020004" pitchFamily="34" charset="0"/>
              </a:rPr>
              <a:t>32,7</a:t>
            </a:r>
          </a:p>
        </p:txBody>
      </p:sp>
      <p:sp>
        <p:nvSpPr>
          <p:cNvPr id="16" name="TextBox 15">
            <a:extLst>
              <a:ext uri="{FF2B5EF4-FFF2-40B4-BE49-F238E27FC236}">
                <a16:creationId xmlns:a16="http://schemas.microsoft.com/office/drawing/2014/main" id="{ED6346E8-37C6-AFAD-91B7-9DECB7F95B5A}"/>
              </a:ext>
            </a:extLst>
          </p:cNvPr>
          <p:cNvSpPr txBox="1"/>
          <p:nvPr/>
        </p:nvSpPr>
        <p:spPr>
          <a:xfrm>
            <a:off x="8375340" y="5632450"/>
            <a:ext cx="457509" cy="196850"/>
          </a:xfrm>
          <a:prstGeom prst="rect">
            <a:avLst/>
          </a:prstGeom>
          <a:solidFill>
            <a:schemeClr val="bg1"/>
          </a:solidFill>
        </p:spPr>
        <p:txBody>
          <a:bodyPr wrap="square" lIns="0" tIns="0" rIns="0" bIns="0" rtlCol="0" anchor="t" anchorCtr="0">
            <a:noAutofit/>
          </a:bodyPr>
          <a:lstStyle/>
          <a:p>
            <a:pPr algn="l"/>
            <a:r>
              <a:rPr lang="et-EE" sz="1200">
                <a:solidFill>
                  <a:schemeClr val="tx1"/>
                </a:solidFill>
                <a:latin typeface="EC Square Sans Pro" panose="020B0506040000020004" pitchFamily="34" charset="0"/>
              </a:rPr>
              <a:t>23,5%</a:t>
            </a:r>
          </a:p>
        </p:txBody>
      </p:sp>
      <p:sp>
        <p:nvSpPr>
          <p:cNvPr id="17" name="TextBox 16">
            <a:extLst>
              <a:ext uri="{FF2B5EF4-FFF2-40B4-BE49-F238E27FC236}">
                <a16:creationId xmlns:a16="http://schemas.microsoft.com/office/drawing/2014/main" id="{1BD99A38-83CE-B3B6-7F97-2D0D9751394E}"/>
              </a:ext>
            </a:extLst>
          </p:cNvPr>
          <p:cNvSpPr txBox="1"/>
          <p:nvPr/>
        </p:nvSpPr>
        <p:spPr>
          <a:xfrm>
            <a:off x="6770583" y="5600700"/>
            <a:ext cx="457509" cy="196850"/>
          </a:xfrm>
          <a:prstGeom prst="rect">
            <a:avLst/>
          </a:prstGeom>
          <a:solidFill>
            <a:schemeClr val="bg1"/>
          </a:solidFill>
        </p:spPr>
        <p:txBody>
          <a:bodyPr wrap="square" lIns="0" tIns="0" rIns="0" bIns="0" rtlCol="0" anchor="t" anchorCtr="0">
            <a:noAutofit/>
          </a:bodyPr>
          <a:lstStyle/>
          <a:p>
            <a:pPr algn="ctr"/>
            <a:r>
              <a:rPr lang="et-EE" sz="1200">
                <a:solidFill>
                  <a:schemeClr val="tx1"/>
                </a:solidFill>
                <a:latin typeface="EC Square Sans Pro" panose="020B0506040000020004" pitchFamily="34" charset="0"/>
              </a:rPr>
              <a:t>9,4%</a:t>
            </a:r>
          </a:p>
        </p:txBody>
      </p:sp>
      <p:sp>
        <p:nvSpPr>
          <p:cNvPr id="18" name="TextBox 17">
            <a:extLst>
              <a:ext uri="{FF2B5EF4-FFF2-40B4-BE49-F238E27FC236}">
                <a16:creationId xmlns:a16="http://schemas.microsoft.com/office/drawing/2014/main" id="{5536A1F3-42C1-413D-DD57-E7464FDD95E7}"/>
              </a:ext>
            </a:extLst>
          </p:cNvPr>
          <p:cNvSpPr txBox="1"/>
          <p:nvPr/>
        </p:nvSpPr>
        <p:spPr>
          <a:xfrm>
            <a:off x="6089495" y="4895850"/>
            <a:ext cx="457509" cy="196850"/>
          </a:xfrm>
          <a:prstGeom prst="rect">
            <a:avLst/>
          </a:prstGeom>
          <a:solidFill>
            <a:schemeClr val="bg1"/>
          </a:solidFill>
        </p:spPr>
        <p:txBody>
          <a:bodyPr wrap="square" lIns="0" tIns="0" rIns="0" bIns="0" rtlCol="0" anchor="t" anchorCtr="0">
            <a:noAutofit/>
          </a:bodyPr>
          <a:lstStyle/>
          <a:p>
            <a:pPr algn="r"/>
            <a:r>
              <a:rPr lang="et-EE" sz="1200">
                <a:solidFill>
                  <a:schemeClr val="tx1"/>
                </a:solidFill>
                <a:latin typeface="EC Square Sans Pro" panose="020B0506040000020004" pitchFamily="34" charset="0"/>
              </a:rPr>
              <a:t>8,5%</a:t>
            </a:r>
          </a:p>
        </p:txBody>
      </p:sp>
      <p:sp>
        <p:nvSpPr>
          <p:cNvPr id="19" name="TextBox 18">
            <a:extLst>
              <a:ext uri="{FF2B5EF4-FFF2-40B4-BE49-F238E27FC236}">
                <a16:creationId xmlns:a16="http://schemas.microsoft.com/office/drawing/2014/main" id="{FA9A463D-C4DB-6C4F-3ED7-0540C6AA7AB7}"/>
              </a:ext>
            </a:extLst>
          </p:cNvPr>
          <p:cNvSpPr txBox="1"/>
          <p:nvPr/>
        </p:nvSpPr>
        <p:spPr>
          <a:xfrm>
            <a:off x="6085609" y="4178300"/>
            <a:ext cx="457509" cy="196850"/>
          </a:xfrm>
          <a:prstGeom prst="rect">
            <a:avLst/>
          </a:prstGeom>
          <a:solidFill>
            <a:schemeClr val="bg1"/>
          </a:solidFill>
        </p:spPr>
        <p:txBody>
          <a:bodyPr wrap="square" lIns="0" tIns="0" rIns="0" bIns="0" rtlCol="0" anchor="t" anchorCtr="0">
            <a:noAutofit/>
          </a:bodyPr>
          <a:lstStyle/>
          <a:p>
            <a:pPr algn="r"/>
            <a:r>
              <a:rPr lang="et-EE" sz="1200">
                <a:solidFill>
                  <a:schemeClr val="tx1"/>
                </a:solidFill>
                <a:latin typeface="EC Square Sans Pro" panose="020B0506040000020004" pitchFamily="34" charset="0"/>
              </a:rPr>
              <a:t>6,5%</a:t>
            </a:r>
          </a:p>
        </p:txBody>
      </p:sp>
      <p:sp>
        <p:nvSpPr>
          <p:cNvPr id="20" name="TextBox 19">
            <a:extLst>
              <a:ext uri="{FF2B5EF4-FFF2-40B4-BE49-F238E27FC236}">
                <a16:creationId xmlns:a16="http://schemas.microsoft.com/office/drawing/2014/main" id="{8F60A332-B39B-5924-1B58-F8BA11043F18}"/>
              </a:ext>
            </a:extLst>
          </p:cNvPr>
          <p:cNvSpPr txBox="1"/>
          <p:nvPr/>
        </p:nvSpPr>
        <p:spPr>
          <a:xfrm>
            <a:off x="6236209" y="3708400"/>
            <a:ext cx="457509" cy="196850"/>
          </a:xfrm>
          <a:prstGeom prst="rect">
            <a:avLst/>
          </a:prstGeom>
          <a:solidFill>
            <a:schemeClr val="bg1"/>
          </a:solidFill>
        </p:spPr>
        <p:txBody>
          <a:bodyPr wrap="square" lIns="0" tIns="0" rIns="0" bIns="0" rtlCol="0" anchor="t" anchorCtr="0">
            <a:noAutofit/>
          </a:bodyPr>
          <a:lstStyle/>
          <a:p>
            <a:pPr algn="r"/>
            <a:r>
              <a:rPr lang="et-EE" sz="1200">
                <a:solidFill>
                  <a:schemeClr val="tx1"/>
                </a:solidFill>
                <a:latin typeface="EC Square Sans Pro" panose="020B0506040000020004" pitchFamily="34" charset="0"/>
              </a:rPr>
              <a:t>5,3%</a:t>
            </a:r>
          </a:p>
        </p:txBody>
      </p:sp>
      <p:sp>
        <p:nvSpPr>
          <p:cNvPr id="21" name="TextBox 20">
            <a:extLst>
              <a:ext uri="{FF2B5EF4-FFF2-40B4-BE49-F238E27FC236}">
                <a16:creationId xmlns:a16="http://schemas.microsoft.com/office/drawing/2014/main" id="{41491B37-58EB-D306-DBD0-D6DA1078D5FF}"/>
              </a:ext>
            </a:extLst>
          </p:cNvPr>
          <p:cNvSpPr txBox="1"/>
          <p:nvPr/>
        </p:nvSpPr>
        <p:spPr>
          <a:xfrm>
            <a:off x="6470031" y="3422650"/>
            <a:ext cx="457509" cy="196850"/>
          </a:xfrm>
          <a:prstGeom prst="rect">
            <a:avLst/>
          </a:prstGeom>
          <a:solidFill>
            <a:schemeClr val="bg1"/>
          </a:solidFill>
        </p:spPr>
        <p:txBody>
          <a:bodyPr wrap="square" lIns="0" tIns="0" rIns="0" bIns="0" rtlCol="0" anchor="t" anchorCtr="0">
            <a:noAutofit/>
          </a:bodyPr>
          <a:lstStyle/>
          <a:p>
            <a:pPr algn="r"/>
            <a:r>
              <a:rPr lang="et-EE" sz="1200">
                <a:solidFill>
                  <a:schemeClr val="tx1"/>
                </a:solidFill>
                <a:latin typeface="EC Square Sans Pro" panose="020B0506040000020004" pitchFamily="34" charset="0"/>
              </a:rPr>
              <a:t>4,7%</a:t>
            </a:r>
          </a:p>
        </p:txBody>
      </p:sp>
      <p:sp>
        <p:nvSpPr>
          <p:cNvPr id="22" name="TextBox 21">
            <a:extLst>
              <a:ext uri="{FF2B5EF4-FFF2-40B4-BE49-F238E27FC236}">
                <a16:creationId xmlns:a16="http://schemas.microsoft.com/office/drawing/2014/main" id="{3727969B-ED7F-737A-2A7E-02BFEAF2D7FA}"/>
              </a:ext>
            </a:extLst>
          </p:cNvPr>
          <p:cNvSpPr txBox="1"/>
          <p:nvPr/>
        </p:nvSpPr>
        <p:spPr>
          <a:xfrm>
            <a:off x="6661350" y="3213100"/>
            <a:ext cx="457509" cy="196850"/>
          </a:xfrm>
          <a:prstGeom prst="rect">
            <a:avLst/>
          </a:prstGeom>
          <a:solidFill>
            <a:schemeClr val="bg1"/>
          </a:solidFill>
        </p:spPr>
        <p:txBody>
          <a:bodyPr wrap="square" lIns="0" tIns="0" rIns="0" bIns="0" rtlCol="0" anchor="t" anchorCtr="0">
            <a:noAutofit/>
          </a:bodyPr>
          <a:lstStyle/>
          <a:p>
            <a:pPr algn="r"/>
            <a:r>
              <a:rPr lang="et-EE" sz="1200">
                <a:solidFill>
                  <a:schemeClr val="tx1"/>
                </a:solidFill>
                <a:latin typeface="EC Square Sans Pro" panose="020B0506040000020004" pitchFamily="34" charset="0"/>
              </a:rPr>
              <a:t>2,8%</a:t>
            </a:r>
          </a:p>
        </p:txBody>
      </p:sp>
      <p:sp>
        <p:nvSpPr>
          <p:cNvPr id="23" name="TextBox 22">
            <a:extLst>
              <a:ext uri="{FF2B5EF4-FFF2-40B4-BE49-F238E27FC236}">
                <a16:creationId xmlns:a16="http://schemas.microsoft.com/office/drawing/2014/main" id="{B37E4DA5-C14A-D6BC-C1E5-225B1BA05686}"/>
              </a:ext>
            </a:extLst>
          </p:cNvPr>
          <p:cNvSpPr txBox="1"/>
          <p:nvPr/>
        </p:nvSpPr>
        <p:spPr>
          <a:xfrm>
            <a:off x="7154349" y="3090078"/>
            <a:ext cx="392062" cy="196850"/>
          </a:xfrm>
          <a:prstGeom prst="rect">
            <a:avLst/>
          </a:prstGeom>
          <a:solidFill>
            <a:schemeClr val="bg1"/>
          </a:solidFill>
        </p:spPr>
        <p:txBody>
          <a:bodyPr wrap="square" lIns="0" tIns="0" rIns="0" bIns="0" rtlCol="0" anchor="t" anchorCtr="0">
            <a:noAutofit/>
          </a:bodyPr>
          <a:lstStyle/>
          <a:p>
            <a:pPr algn="r"/>
            <a:r>
              <a:rPr lang="et-EE" sz="1200">
                <a:solidFill>
                  <a:schemeClr val="tx1"/>
                </a:solidFill>
                <a:latin typeface="EC Square Sans Pro" panose="020B0506040000020004" pitchFamily="34" charset="0"/>
              </a:rPr>
              <a:t>2,8%</a:t>
            </a:r>
          </a:p>
        </p:txBody>
      </p:sp>
      <p:sp>
        <p:nvSpPr>
          <p:cNvPr id="24" name="TextBox 23">
            <a:extLst>
              <a:ext uri="{FF2B5EF4-FFF2-40B4-BE49-F238E27FC236}">
                <a16:creationId xmlns:a16="http://schemas.microsoft.com/office/drawing/2014/main" id="{096FD11E-596E-AFAD-52F0-9C0CA8CF5760}"/>
              </a:ext>
            </a:extLst>
          </p:cNvPr>
          <p:cNvSpPr txBox="1"/>
          <p:nvPr/>
        </p:nvSpPr>
        <p:spPr>
          <a:xfrm>
            <a:off x="780183" y="1682750"/>
            <a:ext cx="3858491" cy="381000"/>
          </a:xfrm>
          <a:prstGeom prst="rect">
            <a:avLst/>
          </a:prstGeom>
          <a:solidFill>
            <a:schemeClr val="bg1"/>
          </a:solidFill>
        </p:spPr>
        <p:txBody>
          <a:bodyPr wrap="square" lIns="0" tIns="0" rIns="0" bIns="0" rtlCol="0" anchor="t" anchorCtr="0">
            <a:noAutofit/>
          </a:bodyPr>
          <a:lstStyle/>
          <a:p>
            <a:pPr algn="ctr"/>
            <a:r>
              <a:rPr lang="et-EE" sz="1000">
                <a:solidFill>
                  <a:srgbClr val="003399"/>
                </a:solidFill>
                <a:latin typeface="Times New Roman" panose="02020603050405020304" pitchFamily="18" charset="0"/>
                <a:cs typeface="Times New Roman" panose="02020603050405020304" pitchFamily="18" charset="0"/>
              </a:rPr>
              <a:t>EUROOPA RAVIMIAMET</a:t>
            </a:r>
          </a:p>
          <a:p>
            <a:pPr algn="ctr"/>
            <a:r>
              <a:rPr lang="et-EE" sz="800">
                <a:solidFill>
                  <a:schemeClr val="bg1">
                    <a:lumMod val="50000"/>
                  </a:schemeClr>
                </a:solidFill>
                <a:latin typeface="Times New Roman" panose="02020603050405020304" pitchFamily="18" charset="0"/>
                <a:cs typeface="Times New Roman" panose="02020603050405020304" pitchFamily="18" charset="0"/>
              </a:rPr>
              <a:t>TEADUS RAVIMID TERVIS</a:t>
            </a:r>
          </a:p>
        </p:txBody>
      </p:sp>
      <p:sp>
        <p:nvSpPr>
          <p:cNvPr id="25" name="TextBox 24">
            <a:extLst>
              <a:ext uri="{FF2B5EF4-FFF2-40B4-BE49-F238E27FC236}">
                <a16:creationId xmlns:a16="http://schemas.microsoft.com/office/drawing/2014/main" id="{EC0193C6-0232-3908-3D65-BCEF47AEA098}"/>
              </a:ext>
            </a:extLst>
          </p:cNvPr>
          <p:cNvSpPr txBox="1"/>
          <p:nvPr/>
        </p:nvSpPr>
        <p:spPr>
          <a:xfrm>
            <a:off x="813954" y="2914650"/>
            <a:ext cx="3858491" cy="793750"/>
          </a:xfrm>
          <a:prstGeom prst="rect">
            <a:avLst/>
          </a:prstGeom>
          <a:noFill/>
        </p:spPr>
        <p:txBody>
          <a:bodyPr wrap="square" lIns="0" tIns="0" rIns="0" bIns="0" rtlCol="0" anchor="t" anchorCtr="0">
            <a:noAutofit/>
          </a:bodyPr>
          <a:lstStyle/>
          <a:p>
            <a:pPr algn="l"/>
            <a:r>
              <a:rPr lang="et-EE" sz="1600" b="1" dirty="0">
                <a:solidFill>
                  <a:srgbClr val="003399"/>
                </a:solidFill>
                <a:latin typeface="Verdana" panose="020B0604030504040204" pitchFamily="34" charset="0"/>
                <a:ea typeface="Verdana" panose="020B0604030504040204" pitchFamily="34" charset="0"/>
                <a:cs typeface="Times New Roman" panose="02020603050405020304" pitchFamily="18" charset="0"/>
              </a:rPr>
              <a:t>Mikroobivastaste veterinaarravimite müük 31 Euroopa riigis 2022. aastal</a:t>
            </a:r>
          </a:p>
        </p:txBody>
      </p:sp>
      <p:sp>
        <p:nvSpPr>
          <p:cNvPr id="26" name="TextBox 25">
            <a:extLst>
              <a:ext uri="{FF2B5EF4-FFF2-40B4-BE49-F238E27FC236}">
                <a16:creationId xmlns:a16="http://schemas.microsoft.com/office/drawing/2014/main" id="{36B08AAD-B509-0253-6C04-69CB579E5956}"/>
              </a:ext>
            </a:extLst>
          </p:cNvPr>
          <p:cNvSpPr txBox="1"/>
          <p:nvPr/>
        </p:nvSpPr>
        <p:spPr>
          <a:xfrm>
            <a:off x="799235" y="3878506"/>
            <a:ext cx="2248766" cy="680794"/>
          </a:xfrm>
          <a:prstGeom prst="rect">
            <a:avLst/>
          </a:prstGeom>
          <a:noFill/>
        </p:spPr>
        <p:txBody>
          <a:bodyPr wrap="square" lIns="0" tIns="0" rIns="0" bIns="0" rtlCol="0" anchor="t" anchorCtr="0">
            <a:noAutofit/>
          </a:bodyPr>
          <a:lstStyle/>
          <a:p>
            <a:pPr algn="l">
              <a:spcAft>
                <a:spcPts val="200"/>
              </a:spcAft>
            </a:pPr>
            <a:r>
              <a:rPr lang="et-EE" sz="1000">
                <a:solidFill>
                  <a:srgbClr val="003399"/>
                </a:solidFill>
                <a:latin typeface="Verdana" panose="020B0604030504040204" pitchFamily="34" charset="0"/>
                <a:ea typeface="Verdana" panose="020B0604030504040204" pitchFamily="34" charset="0"/>
                <a:cs typeface="Times New Roman" panose="02020603050405020304" pitchFamily="18" charset="0"/>
              </a:rPr>
              <a:t>Suundumused aastatel 2010–2022</a:t>
            </a:r>
          </a:p>
          <a:p>
            <a:pPr algn="l">
              <a:spcAft>
                <a:spcPts val="200"/>
              </a:spcAft>
            </a:pPr>
            <a:r>
              <a:rPr lang="et-EE" sz="1000">
                <a:solidFill>
                  <a:srgbClr val="003399"/>
                </a:solidFill>
                <a:latin typeface="Verdana" panose="020B0604030504040204" pitchFamily="34" charset="0"/>
                <a:ea typeface="Verdana" panose="020B0604030504040204" pitchFamily="34" charset="0"/>
                <a:cs typeface="Times New Roman" panose="02020603050405020304" pitchFamily="18" charset="0"/>
              </a:rPr>
              <a:t>ESVAC-i kolmeteistkümnes aruanne</a:t>
            </a:r>
          </a:p>
        </p:txBody>
      </p:sp>
    </p:spTree>
    <p:extLst>
      <p:ext uri="{BB962C8B-B14F-4D97-AF65-F5344CB8AC3E}">
        <p14:creationId xmlns:p14="http://schemas.microsoft.com/office/powerpoint/2010/main" val="26419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7" name="TextBox 6196">
            <a:extLst>
              <a:ext uri="{FF2B5EF4-FFF2-40B4-BE49-F238E27FC236}">
                <a16:creationId xmlns:a16="http://schemas.microsoft.com/office/drawing/2014/main" id="{967C727E-6F15-D4C0-38BA-E7A96247E858}"/>
              </a:ext>
            </a:extLst>
          </p:cNvPr>
          <p:cNvSpPr txBox="1"/>
          <p:nvPr/>
        </p:nvSpPr>
        <p:spPr>
          <a:xfrm>
            <a:off x="3956834" y="2678703"/>
            <a:ext cx="2201812" cy="251908"/>
          </a:xfrm>
          <a:prstGeom prst="rect">
            <a:avLst/>
          </a:prstGeom>
          <a:solidFill>
            <a:schemeClr val="bg1"/>
          </a:solidFill>
        </p:spPr>
        <p:txBody>
          <a:bodyPr wrap="square" lIns="0" tIns="0" rIns="0" bIns="0" rtlCol="0" anchor="b" anchorCtr="0">
            <a:noAutofit/>
          </a:bodyPr>
          <a:lstStyle/>
          <a:p>
            <a:pPr algn="l"/>
            <a:r>
              <a:rPr lang="mt-MT" sz="700" i="1" dirty="0">
                <a:solidFill>
                  <a:schemeClr val="tx1"/>
                </a:solidFill>
                <a:latin typeface="EC Square Sans Pro" panose="020B0506040000020004" pitchFamily="34" charset="0"/>
              </a:rPr>
              <a:t>Allikas:</a:t>
            </a:r>
            <a:r>
              <a:rPr lang="mt-MT" sz="700" dirty="0">
                <a:solidFill>
                  <a:schemeClr val="tx1"/>
                </a:solidFill>
                <a:latin typeface="EC Square Sans Pro" panose="020B0506040000020004" pitchFamily="34" charset="0"/>
              </a:rPr>
              <a:t> Eurostat (veebipõhine andmekood: fish_aq2a)</a:t>
            </a:r>
          </a:p>
        </p:txBody>
      </p:sp>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6207" y="3211063"/>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59777" y="268282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t-EE" sz="3200" b="1" dirty="0">
                <a:solidFill>
                  <a:schemeClr val="bg1"/>
                </a:solidFill>
                <a:latin typeface="EC Square Sans Pro" panose="020B0506040000020004" pitchFamily="34" charset="0"/>
              </a:rPr>
              <a:t> EESTI toiduks kasutatavate loomaliikide tootjate andmed</a:t>
            </a:r>
          </a:p>
        </p:txBody>
      </p:sp>
      <p:pic>
        <p:nvPicPr>
          <p:cNvPr id="4" name="Imagen 3">
            <a:extLst>
              <a:ext uri="{FF2B5EF4-FFF2-40B4-BE49-F238E27FC236}">
                <a16:creationId xmlns:a16="http://schemas.microsoft.com/office/drawing/2014/main" id="{65EFBDCE-7F2F-4F59-AB98-492E39B3F01B}"/>
              </a:ext>
            </a:extLst>
          </p:cNvPr>
          <p:cNvPicPr>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8934450" y="-63500"/>
            <a:ext cx="3181350" cy="2889250"/>
          </a:xfrm>
          <a:prstGeom prst="rect">
            <a:avLst/>
          </a:prstGeom>
          <a:solidFill>
            <a:srgbClr val="FCFDFE"/>
          </a:solidFill>
        </p:spPr>
      </p:pic>
      <p:sp>
        <p:nvSpPr>
          <p:cNvPr id="2" name="TextBox 1">
            <a:extLst>
              <a:ext uri="{FF2B5EF4-FFF2-40B4-BE49-F238E27FC236}">
                <a16:creationId xmlns:a16="http://schemas.microsoft.com/office/drawing/2014/main" id="{5F6C0388-6E31-ADFD-EC6B-43261AFBFF08}"/>
              </a:ext>
            </a:extLst>
          </p:cNvPr>
          <p:cNvSpPr txBox="1"/>
          <p:nvPr/>
        </p:nvSpPr>
        <p:spPr>
          <a:xfrm>
            <a:off x="37610" y="3043990"/>
            <a:ext cx="2201812" cy="323098"/>
          </a:xfrm>
          <a:prstGeom prst="rect">
            <a:avLst/>
          </a:prstGeom>
          <a:solidFill>
            <a:schemeClr val="bg1"/>
          </a:solidFill>
        </p:spPr>
        <p:txBody>
          <a:bodyPr wrap="square" lIns="0" tIns="0" rIns="0" bIns="0" rtlCol="0" anchor="t" anchorCtr="0">
            <a:noAutofit/>
          </a:bodyPr>
          <a:lstStyle/>
          <a:p>
            <a:pPr algn="l"/>
            <a:r>
              <a:rPr lang="et-EE" sz="1050" b="1">
                <a:solidFill>
                  <a:schemeClr val="tx1"/>
                </a:solidFill>
                <a:latin typeface="EC Square Sans Pro" panose="020B0506040000020004" pitchFamily="34" charset="0"/>
              </a:rPr>
              <a:t>Kariloomade populatsioonid</a:t>
            </a:r>
          </a:p>
          <a:p>
            <a:pPr algn="l"/>
            <a:r>
              <a:rPr lang="et-EE" sz="900">
                <a:solidFill>
                  <a:schemeClr val="tx1"/>
                </a:solidFill>
                <a:latin typeface="EC Square Sans Pro" panose="020B0506040000020004" pitchFamily="34" charset="0"/>
              </a:rPr>
              <a:t>(miljonit pead. 2022.)</a:t>
            </a:r>
          </a:p>
        </p:txBody>
      </p:sp>
      <p:sp>
        <p:nvSpPr>
          <p:cNvPr id="3" name="TextBox 2">
            <a:extLst>
              <a:ext uri="{FF2B5EF4-FFF2-40B4-BE49-F238E27FC236}">
                <a16:creationId xmlns:a16="http://schemas.microsoft.com/office/drawing/2014/main" id="{3F79145E-9E33-911F-782C-779347F98E6B}"/>
              </a:ext>
            </a:extLst>
          </p:cNvPr>
          <p:cNvSpPr txBox="1"/>
          <p:nvPr/>
        </p:nvSpPr>
        <p:spPr>
          <a:xfrm>
            <a:off x="2083406" y="6017675"/>
            <a:ext cx="735993" cy="160875"/>
          </a:xfrm>
          <a:prstGeom prst="rect">
            <a:avLst/>
          </a:prstGeom>
          <a:solidFill>
            <a:schemeClr val="bg1"/>
          </a:solidFill>
        </p:spPr>
        <p:txBody>
          <a:bodyPr wrap="square" lIns="0" tIns="0" rIns="0" bIns="0" rtlCol="0" anchor="t" anchorCtr="0">
            <a:noAutofit/>
          </a:bodyPr>
          <a:lstStyle/>
          <a:p>
            <a:pPr algn="l"/>
            <a:r>
              <a:rPr lang="et-EE" sz="800" b="1">
                <a:solidFill>
                  <a:schemeClr val="tx1"/>
                </a:solidFill>
                <a:latin typeface="EC Square Sans Pro" panose="020B0506040000020004" pitchFamily="34" charset="0"/>
              </a:rPr>
              <a:t>Veised</a:t>
            </a:r>
          </a:p>
        </p:txBody>
      </p:sp>
      <p:sp>
        <p:nvSpPr>
          <p:cNvPr id="5" name="TextBox 4">
            <a:extLst>
              <a:ext uri="{FF2B5EF4-FFF2-40B4-BE49-F238E27FC236}">
                <a16:creationId xmlns:a16="http://schemas.microsoft.com/office/drawing/2014/main" id="{77471BDA-9FB6-5B86-435E-60E111486703}"/>
              </a:ext>
            </a:extLst>
          </p:cNvPr>
          <p:cNvSpPr txBox="1"/>
          <p:nvPr/>
        </p:nvSpPr>
        <p:spPr>
          <a:xfrm>
            <a:off x="2968625" y="6015550"/>
            <a:ext cx="231775" cy="160875"/>
          </a:xfrm>
          <a:prstGeom prst="rect">
            <a:avLst/>
          </a:prstGeom>
          <a:solidFill>
            <a:schemeClr val="bg1"/>
          </a:solidFill>
        </p:spPr>
        <p:txBody>
          <a:bodyPr wrap="square" lIns="0" tIns="0" rIns="0" bIns="0" rtlCol="0" anchor="t" anchorCtr="0">
            <a:noAutofit/>
          </a:bodyPr>
          <a:lstStyle/>
          <a:p>
            <a:pPr algn="l"/>
            <a:r>
              <a:rPr lang="et-EE" sz="800" b="1">
                <a:solidFill>
                  <a:schemeClr val="tx1"/>
                </a:solidFill>
                <a:latin typeface="EC Square Sans Pro" panose="020B0506040000020004" pitchFamily="34" charset="0"/>
              </a:rPr>
              <a:t>Sead</a:t>
            </a:r>
          </a:p>
        </p:txBody>
      </p:sp>
      <p:sp>
        <p:nvSpPr>
          <p:cNvPr id="6" name="TextBox 5">
            <a:extLst>
              <a:ext uri="{FF2B5EF4-FFF2-40B4-BE49-F238E27FC236}">
                <a16:creationId xmlns:a16="http://schemas.microsoft.com/office/drawing/2014/main" id="{141197D1-70D8-36E8-EC46-167A308BF42B}"/>
              </a:ext>
            </a:extLst>
          </p:cNvPr>
          <p:cNvSpPr txBox="1"/>
          <p:nvPr/>
        </p:nvSpPr>
        <p:spPr>
          <a:xfrm>
            <a:off x="3349626" y="6015549"/>
            <a:ext cx="371474" cy="160875"/>
          </a:xfrm>
          <a:prstGeom prst="rect">
            <a:avLst/>
          </a:prstGeom>
          <a:solidFill>
            <a:schemeClr val="bg1"/>
          </a:solidFill>
        </p:spPr>
        <p:txBody>
          <a:bodyPr wrap="square" lIns="0" tIns="0" rIns="0" bIns="0" rtlCol="0" anchor="t" anchorCtr="0">
            <a:noAutofit/>
          </a:bodyPr>
          <a:lstStyle/>
          <a:p>
            <a:pPr algn="l"/>
            <a:r>
              <a:rPr lang="et-EE" sz="800" b="1" dirty="0">
                <a:solidFill>
                  <a:schemeClr val="tx1"/>
                </a:solidFill>
                <a:latin typeface="EC Square Sans Pro" panose="020B0506040000020004" pitchFamily="34" charset="0"/>
              </a:rPr>
              <a:t>Lambad</a:t>
            </a:r>
          </a:p>
        </p:txBody>
      </p:sp>
      <p:sp>
        <p:nvSpPr>
          <p:cNvPr id="7" name="TextBox 6">
            <a:extLst>
              <a:ext uri="{FF2B5EF4-FFF2-40B4-BE49-F238E27FC236}">
                <a16:creationId xmlns:a16="http://schemas.microsoft.com/office/drawing/2014/main" id="{B6C69556-4FFF-DE80-399D-90E4FE5E2538}"/>
              </a:ext>
            </a:extLst>
          </p:cNvPr>
          <p:cNvSpPr txBox="1"/>
          <p:nvPr/>
        </p:nvSpPr>
        <p:spPr>
          <a:xfrm>
            <a:off x="3805700" y="6015548"/>
            <a:ext cx="316251" cy="160875"/>
          </a:xfrm>
          <a:prstGeom prst="rect">
            <a:avLst/>
          </a:prstGeom>
          <a:solidFill>
            <a:schemeClr val="bg1"/>
          </a:solidFill>
        </p:spPr>
        <p:txBody>
          <a:bodyPr wrap="square" lIns="0" tIns="0" rIns="0" bIns="0" rtlCol="0" anchor="t" anchorCtr="0">
            <a:noAutofit/>
          </a:bodyPr>
          <a:lstStyle/>
          <a:p>
            <a:pPr algn="l"/>
            <a:r>
              <a:rPr lang="et-EE" sz="800" b="1">
                <a:solidFill>
                  <a:schemeClr val="tx1"/>
                </a:solidFill>
                <a:latin typeface="EC Square Sans Pro" panose="020B0506040000020004" pitchFamily="34" charset="0"/>
              </a:rPr>
              <a:t>Kitsed</a:t>
            </a:r>
          </a:p>
        </p:txBody>
      </p:sp>
      <p:sp>
        <p:nvSpPr>
          <p:cNvPr id="9" name="TextBox 8">
            <a:extLst>
              <a:ext uri="{FF2B5EF4-FFF2-40B4-BE49-F238E27FC236}">
                <a16:creationId xmlns:a16="http://schemas.microsoft.com/office/drawing/2014/main" id="{EA1A227F-0E5E-474D-288B-4D2D1CBFE0E2}"/>
              </a:ext>
            </a:extLst>
          </p:cNvPr>
          <p:cNvSpPr txBox="1"/>
          <p:nvPr/>
        </p:nvSpPr>
        <p:spPr>
          <a:xfrm>
            <a:off x="47134" y="6286327"/>
            <a:ext cx="5029691" cy="552083"/>
          </a:xfrm>
          <a:prstGeom prst="rect">
            <a:avLst/>
          </a:prstGeom>
          <a:solidFill>
            <a:schemeClr val="bg1"/>
          </a:solidFill>
        </p:spPr>
        <p:txBody>
          <a:bodyPr wrap="square" lIns="0" tIns="0" rIns="0" bIns="0" rtlCol="0" anchor="t" anchorCtr="0">
            <a:noAutofit/>
          </a:bodyPr>
          <a:lstStyle/>
          <a:p>
            <a:pPr algn="l"/>
            <a:r>
              <a:rPr lang="et-EE" sz="800">
                <a:solidFill>
                  <a:schemeClr val="tx1"/>
                </a:solidFill>
                <a:latin typeface="EC Square Sans Pro" panose="020B0506040000020004" pitchFamily="34" charset="0"/>
              </a:rPr>
              <a:t>Märkus: sisaldab hinnanguid ja esialgseid andmeid.</a:t>
            </a:r>
          </a:p>
          <a:p>
            <a:pPr algn="l"/>
            <a:r>
              <a:rPr lang="et-EE" sz="800">
                <a:solidFill>
                  <a:schemeClr val="tx1"/>
                </a:solidFill>
                <a:latin typeface="EC Square Sans Pro" panose="020B0506040000020004" pitchFamily="34" charset="0"/>
              </a:rPr>
              <a:t>* See määramine ei piira seisukohti staatuse kohta ning on kooskõlas ÜRO Julgeolekunõukogu resolutsiooniga 124 ja Rahvusvahelise Kohtu arvamusega Kosovo iseseisvusdeklaratsiooni kohta.</a:t>
            </a:r>
          </a:p>
          <a:p>
            <a:pPr algn="l"/>
            <a:r>
              <a:rPr lang="et-EE" sz="800" i="1">
                <a:solidFill>
                  <a:schemeClr val="tx1"/>
                </a:solidFill>
                <a:latin typeface="EC Square Sans Pro" panose="020B0506040000020004" pitchFamily="34" charset="0"/>
              </a:rPr>
              <a:t>Allikas:</a:t>
            </a:r>
            <a:r>
              <a:rPr lang="et-EE" sz="800">
                <a:solidFill>
                  <a:schemeClr val="tx1"/>
                </a:solidFill>
                <a:latin typeface="EC Square Sans Pro" panose="020B0506040000020004" pitchFamily="34" charset="0"/>
              </a:rPr>
              <a:t> Eurostat (veebi andmekoodid: apro_mt_lscatl, apro_mt_lspig, apro_mt_lssheep, apro_mt_lsgoat)</a:t>
            </a:r>
          </a:p>
        </p:txBody>
      </p:sp>
      <p:sp>
        <p:nvSpPr>
          <p:cNvPr id="13" name="TextBox 12">
            <a:extLst>
              <a:ext uri="{FF2B5EF4-FFF2-40B4-BE49-F238E27FC236}">
                <a16:creationId xmlns:a16="http://schemas.microsoft.com/office/drawing/2014/main" id="{318F07AB-F749-80BB-EAB7-9E68BD6D893A}"/>
              </a:ext>
            </a:extLst>
          </p:cNvPr>
          <p:cNvSpPr txBox="1"/>
          <p:nvPr/>
        </p:nvSpPr>
        <p:spPr>
          <a:xfrm>
            <a:off x="6376494" y="6642911"/>
            <a:ext cx="2201812" cy="188429"/>
          </a:xfrm>
          <a:prstGeom prst="rect">
            <a:avLst/>
          </a:prstGeom>
          <a:solidFill>
            <a:schemeClr val="bg1"/>
          </a:solidFill>
        </p:spPr>
        <p:txBody>
          <a:bodyPr wrap="square" lIns="0" tIns="0" rIns="0" bIns="0" rtlCol="0" anchor="t" anchorCtr="0">
            <a:noAutofit/>
          </a:bodyPr>
          <a:lstStyle/>
          <a:p>
            <a:pPr algn="l"/>
            <a:r>
              <a:rPr lang="et-EE" sz="800" i="1" dirty="0">
                <a:solidFill>
                  <a:schemeClr val="tx1"/>
                </a:solidFill>
                <a:latin typeface="EC Square Sans Pro" panose="020B0506040000020004" pitchFamily="34" charset="0"/>
              </a:rPr>
              <a:t>Allikas:</a:t>
            </a:r>
            <a:r>
              <a:rPr lang="et-EE" sz="800" dirty="0">
                <a:solidFill>
                  <a:schemeClr val="tx1"/>
                </a:solidFill>
                <a:latin typeface="EC Square Sans Pro" panose="020B0506040000020004" pitchFamily="34" charset="0"/>
              </a:rPr>
              <a:t> Eurostat (online andmekood ef_tsk_main)</a:t>
            </a:r>
          </a:p>
        </p:txBody>
      </p:sp>
      <p:sp>
        <p:nvSpPr>
          <p:cNvPr id="21" name="TextBox 20">
            <a:extLst>
              <a:ext uri="{FF2B5EF4-FFF2-40B4-BE49-F238E27FC236}">
                <a16:creationId xmlns:a16="http://schemas.microsoft.com/office/drawing/2014/main" id="{F2DA3762-0F0B-56A2-C545-B371B4004836}"/>
              </a:ext>
            </a:extLst>
          </p:cNvPr>
          <p:cNvSpPr txBox="1"/>
          <p:nvPr/>
        </p:nvSpPr>
        <p:spPr>
          <a:xfrm>
            <a:off x="8321092" y="6376378"/>
            <a:ext cx="311560" cy="99334"/>
          </a:xfrm>
          <a:prstGeom prst="rect">
            <a:avLst/>
          </a:prstGeom>
          <a:solidFill>
            <a:schemeClr val="bg1"/>
          </a:solidFill>
        </p:spPr>
        <p:txBody>
          <a:bodyPr wrap="square" lIns="0" tIns="0" rIns="0" bIns="0" rtlCol="0" anchor="t" anchorCtr="0">
            <a:noAutofit/>
          </a:bodyPr>
          <a:lstStyle/>
          <a:p>
            <a:pPr algn="l"/>
            <a:r>
              <a:rPr lang="et-EE" sz="500" b="1" dirty="0">
                <a:solidFill>
                  <a:schemeClr val="tx1"/>
                </a:solidFill>
                <a:latin typeface="EC Square Sans Pro" panose="020B0506040000020004" pitchFamily="34" charset="0"/>
              </a:rPr>
              <a:t>Kariloomad</a:t>
            </a:r>
            <a:endParaRPr lang="et-EE" sz="700" b="1" dirty="0">
              <a:solidFill>
                <a:schemeClr val="tx1"/>
              </a:solidFill>
              <a:latin typeface="EC Square Sans Pro" panose="020B0506040000020004" pitchFamily="34" charset="0"/>
            </a:endParaRPr>
          </a:p>
        </p:txBody>
      </p:sp>
      <p:sp>
        <p:nvSpPr>
          <p:cNvPr id="22" name="TextBox 21">
            <a:extLst>
              <a:ext uri="{FF2B5EF4-FFF2-40B4-BE49-F238E27FC236}">
                <a16:creationId xmlns:a16="http://schemas.microsoft.com/office/drawing/2014/main" id="{2558444D-0F00-3386-F58A-3C54783170EB}"/>
              </a:ext>
            </a:extLst>
          </p:cNvPr>
          <p:cNvSpPr txBox="1"/>
          <p:nvPr/>
        </p:nvSpPr>
        <p:spPr>
          <a:xfrm>
            <a:off x="8737756" y="6372693"/>
            <a:ext cx="199550" cy="99334"/>
          </a:xfrm>
          <a:prstGeom prst="rect">
            <a:avLst/>
          </a:prstGeom>
          <a:solidFill>
            <a:schemeClr val="bg1"/>
          </a:solidFill>
        </p:spPr>
        <p:txBody>
          <a:bodyPr wrap="square" lIns="0" tIns="0" rIns="0" bIns="0" rtlCol="0" anchor="t" anchorCtr="0">
            <a:noAutofit/>
          </a:bodyPr>
          <a:lstStyle/>
          <a:p>
            <a:pPr algn="l"/>
            <a:r>
              <a:rPr lang="et-EE" sz="700" b="1" dirty="0">
                <a:solidFill>
                  <a:schemeClr val="tx1"/>
                </a:solidFill>
                <a:latin typeface="EC Square Sans Pro" panose="020B0506040000020004" pitchFamily="34" charset="0"/>
              </a:rPr>
              <a:t>Sead</a:t>
            </a:r>
          </a:p>
        </p:txBody>
      </p:sp>
      <p:sp>
        <p:nvSpPr>
          <p:cNvPr id="23" name="TextBox 22">
            <a:extLst>
              <a:ext uri="{FF2B5EF4-FFF2-40B4-BE49-F238E27FC236}">
                <a16:creationId xmlns:a16="http://schemas.microsoft.com/office/drawing/2014/main" id="{1B085FCA-128B-DA7D-B4E6-B7975A82A512}"/>
              </a:ext>
            </a:extLst>
          </p:cNvPr>
          <p:cNvSpPr txBox="1"/>
          <p:nvPr/>
        </p:nvSpPr>
        <p:spPr>
          <a:xfrm>
            <a:off x="9084604" y="6381380"/>
            <a:ext cx="304789" cy="99334"/>
          </a:xfrm>
          <a:prstGeom prst="rect">
            <a:avLst/>
          </a:prstGeom>
          <a:solidFill>
            <a:schemeClr val="bg1"/>
          </a:solidFill>
        </p:spPr>
        <p:txBody>
          <a:bodyPr wrap="square" lIns="0" tIns="0" rIns="0" bIns="0" rtlCol="0" anchor="t" anchorCtr="0">
            <a:noAutofit/>
          </a:bodyPr>
          <a:lstStyle/>
          <a:p>
            <a:pPr algn="l"/>
            <a:r>
              <a:rPr lang="et-EE" sz="700" b="1" dirty="0">
                <a:solidFill>
                  <a:schemeClr val="tx1"/>
                </a:solidFill>
                <a:latin typeface="EC Square Sans Pro" panose="020B0506040000020004" pitchFamily="34" charset="0"/>
              </a:rPr>
              <a:t>Lambad</a:t>
            </a:r>
          </a:p>
        </p:txBody>
      </p:sp>
      <p:sp>
        <p:nvSpPr>
          <p:cNvPr id="24" name="TextBox 23">
            <a:extLst>
              <a:ext uri="{FF2B5EF4-FFF2-40B4-BE49-F238E27FC236}">
                <a16:creationId xmlns:a16="http://schemas.microsoft.com/office/drawing/2014/main" id="{7E8167A7-6644-0A90-1BD1-8FB12AB35712}"/>
              </a:ext>
            </a:extLst>
          </p:cNvPr>
          <p:cNvSpPr txBox="1"/>
          <p:nvPr/>
        </p:nvSpPr>
        <p:spPr>
          <a:xfrm>
            <a:off x="9519770" y="6384016"/>
            <a:ext cx="304789" cy="99334"/>
          </a:xfrm>
          <a:prstGeom prst="rect">
            <a:avLst/>
          </a:prstGeom>
          <a:solidFill>
            <a:schemeClr val="bg1"/>
          </a:solidFill>
        </p:spPr>
        <p:txBody>
          <a:bodyPr wrap="square" lIns="0" tIns="0" rIns="0" bIns="0" rtlCol="0" anchor="t" anchorCtr="0">
            <a:noAutofit/>
          </a:bodyPr>
          <a:lstStyle/>
          <a:p>
            <a:pPr algn="l"/>
            <a:r>
              <a:rPr lang="et-EE" sz="700" b="1" dirty="0">
                <a:solidFill>
                  <a:schemeClr val="tx1"/>
                </a:solidFill>
                <a:latin typeface="EC Square Sans Pro" panose="020B0506040000020004" pitchFamily="34" charset="0"/>
              </a:rPr>
              <a:t>Kitsed</a:t>
            </a:r>
          </a:p>
        </p:txBody>
      </p:sp>
      <p:sp>
        <p:nvSpPr>
          <p:cNvPr id="25" name="TextBox 24">
            <a:extLst>
              <a:ext uri="{FF2B5EF4-FFF2-40B4-BE49-F238E27FC236}">
                <a16:creationId xmlns:a16="http://schemas.microsoft.com/office/drawing/2014/main" id="{4A4F6693-526F-AD83-F4D3-A3C501C82336}"/>
              </a:ext>
            </a:extLst>
          </p:cNvPr>
          <p:cNvSpPr txBox="1"/>
          <p:nvPr/>
        </p:nvSpPr>
        <p:spPr>
          <a:xfrm>
            <a:off x="9951533" y="6381380"/>
            <a:ext cx="413157" cy="99334"/>
          </a:xfrm>
          <a:prstGeom prst="rect">
            <a:avLst/>
          </a:prstGeom>
          <a:solidFill>
            <a:schemeClr val="bg1"/>
          </a:solidFill>
        </p:spPr>
        <p:txBody>
          <a:bodyPr wrap="square" lIns="0" tIns="0" rIns="0" bIns="0" rtlCol="0" anchor="t" anchorCtr="0">
            <a:noAutofit/>
          </a:bodyPr>
          <a:lstStyle/>
          <a:p>
            <a:pPr algn="l"/>
            <a:r>
              <a:rPr lang="et-EE" sz="700" b="1" dirty="0">
                <a:solidFill>
                  <a:schemeClr val="tx1"/>
                </a:solidFill>
                <a:latin typeface="EC Square Sans Pro" panose="020B0506040000020004" pitchFamily="34" charset="0"/>
              </a:rPr>
              <a:t>Linnuliha</a:t>
            </a:r>
          </a:p>
        </p:txBody>
      </p:sp>
      <p:sp>
        <p:nvSpPr>
          <p:cNvPr id="26" name="TextBox 25">
            <a:extLst>
              <a:ext uri="{FF2B5EF4-FFF2-40B4-BE49-F238E27FC236}">
                <a16:creationId xmlns:a16="http://schemas.microsoft.com/office/drawing/2014/main" id="{31BCFA11-9B43-A657-5807-EAD309B750B3}"/>
              </a:ext>
            </a:extLst>
          </p:cNvPr>
          <p:cNvSpPr txBox="1"/>
          <p:nvPr/>
        </p:nvSpPr>
        <p:spPr>
          <a:xfrm>
            <a:off x="6337089" y="3202252"/>
            <a:ext cx="2201812" cy="372797"/>
          </a:xfrm>
          <a:prstGeom prst="rect">
            <a:avLst/>
          </a:prstGeom>
          <a:solidFill>
            <a:schemeClr val="bg1"/>
          </a:solidFill>
        </p:spPr>
        <p:txBody>
          <a:bodyPr wrap="square" lIns="0" tIns="0" rIns="0" bIns="0" rtlCol="0" anchor="t" anchorCtr="0">
            <a:noAutofit/>
          </a:bodyPr>
          <a:lstStyle/>
          <a:p>
            <a:pPr algn="l"/>
            <a:r>
              <a:rPr lang="et-EE" sz="1300" b="1">
                <a:solidFill>
                  <a:schemeClr val="tx1"/>
                </a:solidFill>
                <a:latin typeface="EC Square Sans Pro" panose="020B0506040000020004" pitchFamily="34" charset="0"/>
              </a:rPr>
              <a:t>Kariloomade populatsioon</a:t>
            </a:r>
          </a:p>
          <a:p>
            <a:pPr algn="l"/>
            <a:r>
              <a:rPr lang="et-EE" sz="1050">
                <a:solidFill>
                  <a:schemeClr val="tx1"/>
                </a:solidFill>
                <a:latin typeface="EC Square Sans Pro" panose="020B0506040000020004" pitchFamily="34" charset="0"/>
              </a:rPr>
              <a:t>(% kogu loomühikust. 2020.)</a:t>
            </a:r>
          </a:p>
        </p:txBody>
      </p:sp>
      <p:sp>
        <p:nvSpPr>
          <p:cNvPr id="29" name="TextBox 28">
            <a:extLst>
              <a:ext uri="{FF2B5EF4-FFF2-40B4-BE49-F238E27FC236}">
                <a16:creationId xmlns:a16="http://schemas.microsoft.com/office/drawing/2014/main" id="{127309FF-2151-5DD0-25CA-25A440F252ED}"/>
              </a:ext>
            </a:extLst>
          </p:cNvPr>
          <p:cNvSpPr txBox="1"/>
          <p:nvPr/>
        </p:nvSpPr>
        <p:spPr>
          <a:xfrm>
            <a:off x="8995508" y="-61375"/>
            <a:ext cx="829051" cy="151863"/>
          </a:xfrm>
          <a:prstGeom prst="rect">
            <a:avLst/>
          </a:prstGeom>
          <a:solidFill>
            <a:srgbClr val="008CCC"/>
          </a:solidFill>
        </p:spPr>
        <p:txBody>
          <a:bodyPr wrap="square" lIns="0" tIns="0" rIns="0" bIns="0" rtlCol="0" anchor="t" anchorCtr="0">
            <a:noAutofit/>
          </a:bodyPr>
          <a:lstStyle/>
          <a:p>
            <a:pPr algn="ctr"/>
            <a:r>
              <a:rPr lang="et-EE" sz="900">
                <a:solidFill>
                  <a:schemeClr val="bg1"/>
                </a:solidFill>
                <a:latin typeface="Arial" panose="020B0604020202020204" pitchFamily="34" charset="0"/>
                <a:cs typeface="Arial" panose="020B0604020202020204" pitchFamily="34" charset="0"/>
              </a:rPr>
              <a:t>Liigi ühikud</a:t>
            </a:r>
          </a:p>
        </p:txBody>
      </p:sp>
      <p:sp>
        <p:nvSpPr>
          <p:cNvPr id="30" name="TextBox 29">
            <a:extLst>
              <a:ext uri="{FF2B5EF4-FFF2-40B4-BE49-F238E27FC236}">
                <a16:creationId xmlns:a16="http://schemas.microsoft.com/office/drawing/2014/main" id="{1FF62B8B-7659-B445-B270-A06713D71C22}"/>
              </a:ext>
            </a:extLst>
          </p:cNvPr>
          <p:cNvSpPr txBox="1"/>
          <p:nvPr/>
        </p:nvSpPr>
        <p:spPr>
          <a:xfrm>
            <a:off x="10006966" y="-61375"/>
            <a:ext cx="414526" cy="151863"/>
          </a:xfrm>
          <a:prstGeom prst="rect">
            <a:avLst/>
          </a:prstGeom>
          <a:solidFill>
            <a:srgbClr val="008CCC"/>
          </a:solidFill>
        </p:spPr>
        <p:txBody>
          <a:bodyPr wrap="square" lIns="0" tIns="0" rIns="0" bIns="0" rtlCol="0" anchor="t" anchorCtr="0">
            <a:noAutofit/>
          </a:bodyPr>
          <a:lstStyle/>
          <a:p>
            <a:pPr algn="ctr"/>
            <a:r>
              <a:rPr lang="et-EE" sz="900">
                <a:solidFill>
                  <a:schemeClr val="bg1"/>
                </a:solidFill>
                <a:latin typeface="Arial" panose="020B0604020202020204" pitchFamily="34" charset="0"/>
                <a:cs typeface="Arial" panose="020B0604020202020204" pitchFamily="34" charset="0"/>
              </a:rPr>
              <a:t>EL</a:t>
            </a:r>
          </a:p>
        </p:txBody>
      </p:sp>
      <p:sp>
        <p:nvSpPr>
          <p:cNvPr id="31" name="TextBox 30">
            <a:extLst>
              <a:ext uri="{FF2B5EF4-FFF2-40B4-BE49-F238E27FC236}">
                <a16:creationId xmlns:a16="http://schemas.microsoft.com/office/drawing/2014/main" id="{92D94440-E6C1-E837-58CE-AC393BCA1796}"/>
              </a:ext>
            </a:extLst>
          </p:cNvPr>
          <p:cNvSpPr txBox="1"/>
          <p:nvPr/>
        </p:nvSpPr>
        <p:spPr>
          <a:xfrm>
            <a:off x="10550748" y="-61376"/>
            <a:ext cx="779354" cy="151863"/>
          </a:xfrm>
          <a:prstGeom prst="rect">
            <a:avLst/>
          </a:prstGeom>
          <a:solidFill>
            <a:srgbClr val="008CCC"/>
          </a:solidFill>
        </p:spPr>
        <p:txBody>
          <a:bodyPr wrap="square" lIns="0" tIns="0" rIns="0" bIns="0" rtlCol="0" anchor="t" anchorCtr="0">
            <a:noAutofit/>
          </a:bodyPr>
          <a:lstStyle/>
          <a:p>
            <a:pPr algn="ctr"/>
            <a:r>
              <a:rPr lang="et-EE" sz="900">
                <a:solidFill>
                  <a:schemeClr val="bg1"/>
                </a:solidFill>
                <a:latin typeface="Arial" panose="020B0604020202020204" pitchFamily="34" charset="0"/>
                <a:cs typeface="Arial" panose="020B0604020202020204" pitchFamily="34" charset="0"/>
              </a:rPr>
              <a:t>Eesti</a:t>
            </a:r>
          </a:p>
        </p:txBody>
      </p:sp>
      <p:sp>
        <p:nvSpPr>
          <p:cNvPr id="6144" name="TextBox 6143">
            <a:extLst>
              <a:ext uri="{FF2B5EF4-FFF2-40B4-BE49-F238E27FC236}">
                <a16:creationId xmlns:a16="http://schemas.microsoft.com/office/drawing/2014/main" id="{0C31559C-68D7-D6DA-D9F3-B6C8405EEC36}"/>
              </a:ext>
            </a:extLst>
          </p:cNvPr>
          <p:cNvSpPr txBox="1"/>
          <p:nvPr/>
        </p:nvSpPr>
        <p:spPr>
          <a:xfrm>
            <a:off x="11444475" y="-61376"/>
            <a:ext cx="585901" cy="151863"/>
          </a:xfrm>
          <a:prstGeom prst="rect">
            <a:avLst/>
          </a:prstGeom>
          <a:solidFill>
            <a:srgbClr val="008CCC"/>
          </a:solidFill>
        </p:spPr>
        <p:txBody>
          <a:bodyPr wrap="square" lIns="0" tIns="0" rIns="0" bIns="0" rtlCol="0" anchor="t" anchorCtr="0">
            <a:noAutofit/>
          </a:bodyPr>
          <a:lstStyle/>
          <a:p>
            <a:pPr algn="ctr"/>
            <a:r>
              <a:rPr lang="et-EE" sz="900">
                <a:solidFill>
                  <a:schemeClr val="bg1"/>
                </a:solidFill>
                <a:latin typeface="Arial" panose="020B0604020202020204" pitchFamily="34" charset="0"/>
                <a:cs typeface="Arial" panose="020B0604020202020204" pitchFamily="34" charset="0"/>
              </a:rPr>
              <a:t>% Eesti</a:t>
            </a:r>
          </a:p>
        </p:txBody>
      </p:sp>
      <p:sp>
        <p:nvSpPr>
          <p:cNvPr id="6145" name="TextBox 6144">
            <a:extLst>
              <a:ext uri="{FF2B5EF4-FFF2-40B4-BE49-F238E27FC236}">
                <a16:creationId xmlns:a16="http://schemas.microsoft.com/office/drawing/2014/main" id="{A5BE6557-FBBC-2916-21C4-E3E3A747AECD}"/>
              </a:ext>
            </a:extLst>
          </p:cNvPr>
          <p:cNvSpPr txBox="1"/>
          <p:nvPr/>
        </p:nvSpPr>
        <p:spPr>
          <a:xfrm>
            <a:off x="9848312" y="149657"/>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55 388 030</a:t>
            </a:r>
          </a:p>
        </p:txBody>
      </p:sp>
      <p:sp>
        <p:nvSpPr>
          <p:cNvPr id="6147" name="TextBox 6146">
            <a:extLst>
              <a:ext uri="{FF2B5EF4-FFF2-40B4-BE49-F238E27FC236}">
                <a16:creationId xmlns:a16="http://schemas.microsoft.com/office/drawing/2014/main" id="{E83653F4-7847-EC4C-BD35-99CCFE711B84}"/>
              </a:ext>
            </a:extLst>
          </p:cNvPr>
          <p:cNvSpPr txBox="1"/>
          <p:nvPr/>
        </p:nvSpPr>
        <p:spPr>
          <a:xfrm>
            <a:off x="9840370" y="485634"/>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33 934 820</a:t>
            </a:r>
          </a:p>
        </p:txBody>
      </p:sp>
      <p:sp>
        <p:nvSpPr>
          <p:cNvPr id="6148" name="TextBox 6147">
            <a:extLst>
              <a:ext uri="{FF2B5EF4-FFF2-40B4-BE49-F238E27FC236}">
                <a16:creationId xmlns:a16="http://schemas.microsoft.com/office/drawing/2014/main" id="{1D0D0C7B-4299-781E-E4F6-0369D9CE0455}"/>
              </a:ext>
            </a:extLst>
          </p:cNvPr>
          <p:cNvSpPr txBox="1"/>
          <p:nvPr/>
        </p:nvSpPr>
        <p:spPr>
          <a:xfrm>
            <a:off x="9843609" y="822133"/>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6 381 870</a:t>
            </a:r>
          </a:p>
        </p:txBody>
      </p:sp>
      <p:sp>
        <p:nvSpPr>
          <p:cNvPr id="6149" name="TextBox 6148">
            <a:extLst>
              <a:ext uri="{FF2B5EF4-FFF2-40B4-BE49-F238E27FC236}">
                <a16:creationId xmlns:a16="http://schemas.microsoft.com/office/drawing/2014/main" id="{B242BB4B-2B12-F098-6021-F854B8487FD6}"/>
              </a:ext>
            </a:extLst>
          </p:cNvPr>
          <p:cNvSpPr txBox="1"/>
          <p:nvPr/>
        </p:nvSpPr>
        <p:spPr>
          <a:xfrm>
            <a:off x="9848312" y="1152545"/>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1 161 550</a:t>
            </a:r>
          </a:p>
        </p:txBody>
      </p:sp>
      <p:sp>
        <p:nvSpPr>
          <p:cNvPr id="6150" name="TextBox 6149">
            <a:extLst>
              <a:ext uri="{FF2B5EF4-FFF2-40B4-BE49-F238E27FC236}">
                <a16:creationId xmlns:a16="http://schemas.microsoft.com/office/drawing/2014/main" id="{0940A43A-66C2-FD71-FD67-C7ED60CEBFB5}"/>
              </a:ext>
            </a:extLst>
          </p:cNvPr>
          <p:cNvSpPr txBox="1"/>
          <p:nvPr/>
        </p:nvSpPr>
        <p:spPr>
          <a:xfrm>
            <a:off x="9848312" y="1501977"/>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16 433 600</a:t>
            </a:r>
          </a:p>
        </p:txBody>
      </p:sp>
      <p:sp>
        <p:nvSpPr>
          <p:cNvPr id="6151" name="TextBox 6150">
            <a:extLst>
              <a:ext uri="{FF2B5EF4-FFF2-40B4-BE49-F238E27FC236}">
                <a16:creationId xmlns:a16="http://schemas.microsoft.com/office/drawing/2014/main" id="{13B8D12C-4D61-0D32-F1F7-FEB99CAAFE8E}"/>
              </a:ext>
            </a:extLst>
          </p:cNvPr>
          <p:cNvSpPr txBox="1"/>
          <p:nvPr/>
        </p:nvSpPr>
        <p:spPr>
          <a:xfrm>
            <a:off x="9851551" y="1838476"/>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51 100</a:t>
            </a:r>
          </a:p>
        </p:txBody>
      </p:sp>
      <p:sp>
        <p:nvSpPr>
          <p:cNvPr id="6152" name="TextBox 6151">
            <a:extLst>
              <a:ext uri="{FF2B5EF4-FFF2-40B4-BE49-F238E27FC236}">
                <a16:creationId xmlns:a16="http://schemas.microsoft.com/office/drawing/2014/main" id="{780012B4-CCEC-7FC3-45F3-560EF115B4B5}"/>
              </a:ext>
            </a:extLst>
          </p:cNvPr>
          <p:cNvSpPr txBox="1"/>
          <p:nvPr/>
        </p:nvSpPr>
        <p:spPr>
          <a:xfrm>
            <a:off x="9856254" y="2168888"/>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1 070 165</a:t>
            </a:r>
          </a:p>
        </p:txBody>
      </p:sp>
      <p:sp>
        <p:nvSpPr>
          <p:cNvPr id="6153" name="TextBox 6152">
            <a:extLst>
              <a:ext uri="{FF2B5EF4-FFF2-40B4-BE49-F238E27FC236}">
                <a16:creationId xmlns:a16="http://schemas.microsoft.com/office/drawing/2014/main" id="{503F96E4-948A-8B5D-4191-3A108E12DE66}"/>
              </a:ext>
            </a:extLst>
          </p:cNvPr>
          <p:cNvSpPr txBox="1"/>
          <p:nvPr/>
        </p:nvSpPr>
        <p:spPr>
          <a:xfrm>
            <a:off x="10614152" y="149657"/>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191 730</a:t>
            </a:r>
          </a:p>
        </p:txBody>
      </p:sp>
      <p:sp>
        <p:nvSpPr>
          <p:cNvPr id="6154" name="TextBox 6153">
            <a:extLst>
              <a:ext uri="{FF2B5EF4-FFF2-40B4-BE49-F238E27FC236}">
                <a16:creationId xmlns:a16="http://schemas.microsoft.com/office/drawing/2014/main" id="{D58E52A5-1CC0-55A0-C358-54B10AB6B534}"/>
              </a:ext>
            </a:extLst>
          </p:cNvPr>
          <p:cNvSpPr txBox="1"/>
          <p:nvPr/>
        </p:nvSpPr>
        <p:spPr>
          <a:xfrm>
            <a:off x="10606210" y="485634"/>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73 750</a:t>
            </a:r>
          </a:p>
        </p:txBody>
      </p:sp>
      <p:sp>
        <p:nvSpPr>
          <p:cNvPr id="6155" name="TextBox 6154">
            <a:extLst>
              <a:ext uri="{FF2B5EF4-FFF2-40B4-BE49-F238E27FC236}">
                <a16:creationId xmlns:a16="http://schemas.microsoft.com/office/drawing/2014/main" id="{F4ABA98F-7335-1905-362E-FB8841A2D01C}"/>
              </a:ext>
            </a:extLst>
          </p:cNvPr>
          <p:cNvSpPr txBox="1"/>
          <p:nvPr/>
        </p:nvSpPr>
        <p:spPr>
          <a:xfrm>
            <a:off x="10609449" y="822133"/>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7520</a:t>
            </a:r>
          </a:p>
        </p:txBody>
      </p:sp>
      <p:sp>
        <p:nvSpPr>
          <p:cNvPr id="6156" name="TextBox 6155">
            <a:extLst>
              <a:ext uri="{FF2B5EF4-FFF2-40B4-BE49-F238E27FC236}">
                <a16:creationId xmlns:a16="http://schemas.microsoft.com/office/drawing/2014/main" id="{D1422A2A-415F-6828-D7BE-446F4CBFBF9D}"/>
              </a:ext>
            </a:extLst>
          </p:cNvPr>
          <p:cNvSpPr txBox="1"/>
          <p:nvPr/>
        </p:nvSpPr>
        <p:spPr>
          <a:xfrm>
            <a:off x="10614152" y="1152545"/>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380</a:t>
            </a:r>
          </a:p>
        </p:txBody>
      </p:sp>
      <p:sp>
        <p:nvSpPr>
          <p:cNvPr id="6157" name="TextBox 6156">
            <a:extLst>
              <a:ext uri="{FF2B5EF4-FFF2-40B4-BE49-F238E27FC236}">
                <a16:creationId xmlns:a16="http://schemas.microsoft.com/office/drawing/2014/main" id="{36670FE8-2987-F95C-E835-40E9EFD98CA2}"/>
              </a:ext>
            </a:extLst>
          </p:cNvPr>
          <p:cNvSpPr txBox="1"/>
          <p:nvPr/>
        </p:nvSpPr>
        <p:spPr>
          <a:xfrm>
            <a:off x="10614152" y="1501977"/>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19 010</a:t>
            </a:r>
          </a:p>
        </p:txBody>
      </p:sp>
      <p:sp>
        <p:nvSpPr>
          <p:cNvPr id="6158" name="TextBox 6157">
            <a:extLst>
              <a:ext uri="{FF2B5EF4-FFF2-40B4-BE49-F238E27FC236}">
                <a16:creationId xmlns:a16="http://schemas.microsoft.com/office/drawing/2014/main" id="{0A759FC5-D71E-7FF6-048F-7B2384ED7482}"/>
              </a:ext>
            </a:extLst>
          </p:cNvPr>
          <p:cNvSpPr txBox="1"/>
          <p:nvPr/>
        </p:nvSpPr>
        <p:spPr>
          <a:xfrm>
            <a:off x="10617391" y="1838476"/>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10	</a:t>
            </a:r>
          </a:p>
        </p:txBody>
      </p:sp>
      <p:sp>
        <p:nvSpPr>
          <p:cNvPr id="6159" name="TextBox 6158">
            <a:extLst>
              <a:ext uri="{FF2B5EF4-FFF2-40B4-BE49-F238E27FC236}">
                <a16:creationId xmlns:a16="http://schemas.microsoft.com/office/drawing/2014/main" id="{9FC4013B-B292-C493-6C4A-4D33C4644A2C}"/>
              </a:ext>
            </a:extLst>
          </p:cNvPr>
          <p:cNvSpPr txBox="1"/>
          <p:nvPr/>
        </p:nvSpPr>
        <p:spPr>
          <a:xfrm>
            <a:off x="10622094" y="2168888"/>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1040</a:t>
            </a:r>
          </a:p>
        </p:txBody>
      </p:sp>
      <p:sp>
        <p:nvSpPr>
          <p:cNvPr id="6160" name="TextBox 6159">
            <a:extLst>
              <a:ext uri="{FF2B5EF4-FFF2-40B4-BE49-F238E27FC236}">
                <a16:creationId xmlns:a16="http://schemas.microsoft.com/office/drawing/2014/main" id="{A9E7CF61-5CF3-6A75-E1FE-3E592FE7A7BD}"/>
              </a:ext>
            </a:extLst>
          </p:cNvPr>
          <p:cNvSpPr txBox="1"/>
          <p:nvPr/>
        </p:nvSpPr>
        <p:spPr>
          <a:xfrm>
            <a:off x="11338044" y="149657"/>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0,346%</a:t>
            </a:r>
          </a:p>
        </p:txBody>
      </p:sp>
      <p:sp>
        <p:nvSpPr>
          <p:cNvPr id="6161" name="TextBox 6160">
            <a:extLst>
              <a:ext uri="{FF2B5EF4-FFF2-40B4-BE49-F238E27FC236}">
                <a16:creationId xmlns:a16="http://schemas.microsoft.com/office/drawing/2014/main" id="{1F682213-0536-1F32-96F0-C7727BE0D0BD}"/>
              </a:ext>
            </a:extLst>
          </p:cNvPr>
          <p:cNvSpPr txBox="1"/>
          <p:nvPr/>
        </p:nvSpPr>
        <p:spPr>
          <a:xfrm>
            <a:off x="11330102" y="485634"/>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0,217%</a:t>
            </a:r>
          </a:p>
        </p:txBody>
      </p:sp>
      <p:sp>
        <p:nvSpPr>
          <p:cNvPr id="6162" name="TextBox 6161">
            <a:extLst>
              <a:ext uri="{FF2B5EF4-FFF2-40B4-BE49-F238E27FC236}">
                <a16:creationId xmlns:a16="http://schemas.microsoft.com/office/drawing/2014/main" id="{7189962E-5E12-6A37-226A-330E5F162FAF}"/>
              </a:ext>
            </a:extLst>
          </p:cNvPr>
          <p:cNvSpPr txBox="1"/>
          <p:nvPr/>
        </p:nvSpPr>
        <p:spPr>
          <a:xfrm>
            <a:off x="11333341" y="822133"/>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0,118%</a:t>
            </a:r>
          </a:p>
        </p:txBody>
      </p:sp>
      <p:sp>
        <p:nvSpPr>
          <p:cNvPr id="6163" name="TextBox 6162">
            <a:extLst>
              <a:ext uri="{FF2B5EF4-FFF2-40B4-BE49-F238E27FC236}">
                <a16:creationId xmlns:a16="http://schemas.microsoft.com/office/drawing/2014/main" id="{A1A6B64E-3C13-3FA3-7A57-EB7B07B51A2C}"/>
              </a:ext>
            </a:extLst>
          </p:cNvPr>
          <p:cNvSpPr txBox="1"/>
          <p:nvPr/>
        </p:nvSpPr>
        <p:spPr>
          <a:xfrm>
            <a:off x="11338044" y="1152545"/>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0,033%</a:t>
            </a:r>
          </a:p>
        </p:txBody>
      </p:sp>
      <p:sp>
        <p:nvSpPr>
          <p:cNvPr id="6164" name="TextBox 6163">
            <a:extLst>
              <a:ext uri="{FF2B5EF4-FFF2-40B4-BE49-F238E27FC236}">
                <a16:creationId xmlns:a16="http://schemas.microsoft.com/office/drawing/2014/main" id="{1A53787C-CA76-1692-B971-E743AE2781E2}"/>
              </a:ext>
            </a:extLst>
          </p:cNvPr>
          <p:cNvSpPr txBox="1"/>
          <p:nvPr/>
        </p:nvSpPr>
        <p:spPr>
          <a:xfrm>
            <a:off x="11338044" y="1501977"/>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0,116%</a:t>
            </a:r>
          </a:p>
        </p:txBody>
      </p:sp>
      <p:sp>
        <p:nvSpPr>
          <p:cNvPr id="6165" name="TextBox 6164">
            <a:extLst>
              <a:ext uri="{FF2B5EF4-FFF2-40B4-BE49-F238E27FC236}">
                <a16:creationId xmlns:a16="http://schemas.microsoft.com/office/drawing/2014/main" id="{197FC42E-0B88-18AB-F17D-9D373346DF17}"/>
              </a:ext>
            </a:extLst>
          </p:cNvPr>
          <p:cNvSpPr txBox="1"/>
          <p:nvPr/>
        </p:nvSpPr>
        <p:spPr>
          <a:xfrm>
            <a:off x="11341283" y="1838476"/>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0,020%</a:t>
            </a:r>
          </a:p>
        </p:txBody>
      </p:sp>
      <p:sp>
        <p:nvSpPr>
          <p:cNvPr id="6166" name="TextBox 6165">
            <a:extLst>
              <a:ext uri="{FF2B5EF4-FFF2-40B4-BE49-F238E27FC236}">
                <a16:creationId xmlns:a16="http://schemas.microsoft.com/office/drawing/2014/main" id="{2B7D38B2-F6DF-3694-6FF4-3AAF8B2D7764}"/>
              </a:ext>
            </a:extLst>
          </p:cNvPr>
          <p:cNvSpPr txBox="1"/>
          <p:nvPr/>
        </p:nvSpPr>
        <p:spPr>
          <a:xfrm>
            <a:off x="11345986" y="2168888"/>
            <a:ext cx="731834" cy="231079"/>
          </a:xfrm>
          <a:prstGeom prst="rect">
            <a:avLst/>
          </a:prstGeom>
          <a:solidFill>
            <a:schemeClr val="bg1"/>
          </a:solidFill>
        </p:spPr>
        <p:txBody>
          <a:bodyPr wrap="square" lIns="0" tIns="0" rIns="0" bIns="0" rtlCol="0" anchor="ctr" anchorCtr="0">
            <a:noAutofit/>
          </a:bodyPr>
          <a:lstStyle/>
          <a:p>
            <a:pPr algn="ctr"/>
            <a:r>
              <a:rPr lang="et-EE" sz="800">
                <a:solidFill>
                  <a:schemeClr val="tx1"/>
                </a:solidFill>
                <a:latin typeface="Arial" panose="020B0604020202020204" pitchFamily="34" charset="0"/>
                <a:cs typeface="Arial" panose="020B0604020202020204" pitchFamily="34" charset="0"/>
              </a:rPr>
              <a:t>0,097%</a:t>
            </a:r>
          </a:p>
        </p:txBody>
      </p:sp>
      <p:sp>
        <p:nvSpPr>
          <p:cNvPr id="20" name="CuadroTexto 9">
            <a:extLst>
              <a:ext uri="{FF2B5EF4-FFF2-40B4-BE49-F238E27FC236}">
                <a16:creationId xmlns:a16="http://schemas.microsoft.com/office/drawing/2014/main" id="{B5BBEC89-176D-4AAF-AB61-C2F98809804B}"/>
              </a:ext>
            </a:extLst>
          </p:cNvPr>
          <p:cNvSpPr txBox="1"/>
          <p:nvPr/>
        </p:nvSpPr>
        <p:spPr>
          <a:xfrm>
            <a:off x="8886441" y="2823035"/>
            <a:ext cx="3137739" cy="42218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t-EE" sz="800">
                <a:latin typeface="EC Square Sans Pro" panose="020B0506040000020004" pitchFamily="34" charset="0"/>
              </a:rPr>
              <a:t>* Vesiviljeluse andmed tonnides</a:t>
            </a:r>
          </a:p>
          <a:p>
            <a:r>
              <a:rPr lang="et-EE" sz="800">
                <a:latin typeface="EC Square Sans Pro" panose="020B0506040000020004" pitchFamily="34" charset="0"/>
              </a:rPr>
              <a:t>**2016. 2020. aasta andmed puuduvad, kogutud andmed puuduvad</a:t>
            </a:r>
          </a:p>
        </p:txBody>
      </p:sp>
      <p:sp>
        <p:nvSpPr>
          <p:cNvPr id="6167" name="TextBox 6166">
            <a:extLst>
              <a:ext uri="{FF2B5EF4-FFF2-40B4-BE49-F238E27FC236}">
                <a16:creationId xmlns:a16="http://schemas.microsoft.com/office/drawing/2014/main" id="{7F067915-A960-449A-D07B-0FC4C7B59422}"/>
              </a:ext>
            </a:extLst>
          </p:cNvPr>
          <p:cNvSpPr txBox="1"/>
          <p:nvPr/>
        </p:nvSpPr>
        <p:spPr>
          <a:xfrm>
            <a:off x="10622094" y="2508396"/>
            <a:ext cx="731834" cy="231079"/>
          </a:xfrm>
          <a:prstGeom prst="rect">
            <a:avLst/>
          </a:prstGeom>
          <a:solidFill>
            <a:schemeClr val="bg1"/>
          </a:solidFill>
        </p:spPr>
        <p:txBody>
          <a:bodyPr wrap="square" lIns="0" tIns="0" rIns="0" bIns="0" rtlCol="0" anchor="ctr" anchorCtr="0">
            <a:noAutofit/>
          </a:bodyPr>
          <a:lstStyle/>
          <a:p>
            <a:pPr algn="ctr"/>
            <a:r>
              <a:rPr lang="et-EE" sz="800" b="1">
                <a:solidFill>
                  <a:schemeClr val="tx1"/>
                </a:solidFill>
                <a:latin typeface="Arial" panose="020B0604020202020204" pitchFamily="34" charset="0"/>
                <a:cs typeface="Arial" panose="020B0604020202020204" pitchFamily="34" charset="0"/>
              </a:rPr>
              <a:t>4590</a:t>
            </a:r>
          </a:p>
        </p:txBody>
      </p:sp>
      <p:sp>
        <p:nvSpPr>
          <p:cNvPr id="27" name="TextBox 26">
            <a:extLst>
              <a:ext uri="{FF2B5EF4-FFF2-40B4-BE49-F238E27FC236}">
                <a16:creationId xmlns:a16="http://schemas.microsoft.com/office/drawing/2014/main" id="{78264820-23AF-A1FD-E9EF-497620D1372D}"/>
              </a:ext>
            </a:extLst>
          </p:cNvPr>
          <p:cNvSpPr txBox="1"/>
          <p:nvPr/>
        </p:nvSpPr>
        <p:spPr>
          <a:xfrm>
            <a:off x="3856215" y="62414"/>
            <a:ext cx="2201812" cy="382326"/>
          </a:xfrm>
          <a:prstGeom prst="rect">
            <a:avLst/>
          </a:prstGeom>
          <a:solidFill>
            <a:schemeClr val="bg1"/>
          </a:solidFill>
        </p:spPr>
        <p:txBody>
          <a:bodyPr wrap="square" lIns="0" tIns="0" rIns="0" bIns="0" rtlCol="0" anchor="t" anchorCtr="0">
            <a:noAutofit/>
          </a:bodyPr>
          <a:lstStyle/>
          <a:p>
            <a:pPr algn="l"/>
            <a:r>
              <a:rPr lang="mt-MT" sz="1050" b="1" dirty="0">
                <a:solidFill>
                  <a:schemeClr val="tx1"/>
                </a:solidFill>
                <a:latin typeface="EC Square Sans Pro" panose="020B0506040000020004" pitchFamily="34" charset="0"/>
              </a:rPr>
              <a:t>Vesiviljelustoodang </a:t>
            </a:r>
          </a:p>
          <a:p>
            <a:pPr algn="l"/>
            <a:r>
              <a:rPr lang="mt-MT" sz="900" dirty="0">
                <a:solidFill>
                  <a:schemeClr val="tx1"/>
                </a:solidFill>
                <a:latin typeface="EC Square Sans Pro" panose="020B0506040000020004" pitchFamily="34" charset="0"/>
              </a:rPr>
              <a:t>(eluskaalu tonnides, 2021)</a:t>
            </a:r>
          </a:p>
        </p:txBody>
      </p:sp>
      <p:sp>
        <p:nvSpPr>
          <p:cNvPr id="6183" name="TextBox 6182">
            <a:extLst>
              <a:ext uri="{FF2B5EF4-FFF2-40B4-BE49-F238E27FC236}">
                <a16:creationId xmlns:a16="http://schemas.microsoft.com/office/drawing/2014/main" id="{27816EB9-10E2-DE9C-48D6-5814B6277C68}"/>
              </a:ext>
            </a:extLst>
          </p:cNvPr>
          <p:cNvSpPr txBox="1"/>
          <p:nvPr/>
        </p:nvSpPr>
        <p:spPr>
          <a:xfrm rot="18156509">
            <a:off x="6651914" y="2517410"/>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Soome</a:t>
            </a:r>
          </a:p>
        </p:txBody>
      </p:sp>
      <p:sp>
        <p:nvSpPr>
          <p:cNvPr id="6184" name="TextBox 6183">
            <a:extLst>
              <a:ext uri="{FF2B5EF4-FFF2-40B4-BE49-F238E27FC236}">
                <a16:creationId xmlns:a16="http://schemas.microsoft.com/office/drawing/2014/main" id="{B5BE058E-2071-877F-B152-CFB531664878}"/>
              </a:ext>
            </a:extLst>
          </p:cNvPr>
          <p:cNvSpPr txBox="1"/>
          <p:nvPr/>
        </p:nvSpPr>
        <p:spPr>
          <a:xfrm rot="18156509">
            <a:off x="6770542" y="2534023"/>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Rumeenia</a:t>
            </a:r>
            <a:r>
              <a:rPr lang="en-US" sz="700" dirty="0">
                <a:solidFill>
                  <a:schemeClr val="tx1"/>
                </a:solidFill>
                <a:latin typeface="EC Square Sans Pro" panose="020B0506040000020004" pitchFamily="34" charset="0"/>
              </a:rPr>
              <a:t> (</a:t>
            </a:r>
            <a:r>
              <a:rPr lang="en-US" sz="700" baseline="30000" dirty="0">
                <a:solidFill>
                  <a:schemeClr val="tx1"/>
                </a:solidFill>
                <a:latin typeface="EC Square Sans Pro" panose="020B0506040000020004" pitchFamily="34" charset="0"/>
              </a:rPr>
              <a:t>1</a:t>
            </a:r>
            <a:r>
              <a:rPr lang="en-US" sz="700" dirty="0">
                <a:solidFill>
                  <a:schemeClr val="tx1"/>
                </a:solidFill>
                <a:latin typeface="EC Square Sans Pro" panose="020B0506040000020004" pitchFamily="34" charset="0"/>
              </a:rPr>
              <a:t>)</a:t>
            </a:r>
            <a:endParaRPr lang="mt-MT" sz="700" dirty="0">
              <a:solidFill>
                <a:schemeClr val="tx1"/>
              </a:solidFill>
              <a:latin typeface="EC Square Sans Pro" panose="020B0506040000020004" pitchFamily="34" charset="0"/>
            </a:endParaRPr>
          </a:p>
        </p:txBody>
      </p:sp>
      <p:sp>
        <p:nvSpPr>
          <p:cNvPr id="6185" name="TextBox 6184">
            <a:extLst>
              <a:ext uri="{FF2B5EF4-FFF2-40B4-BE49-F238E27FC236}">
                <a16:creationId xmlns:a16="http://schemas.microsoft.com/office/drawing/2014/main" id="{C1D5B30B-E523-6558-2485-E9CE5D25255C}"/>
              </a:ext>
            </a:extLst>
          </p:cNvPr>
          <p:cNvSpPr txBox="1"/>
          <p:nvPr/>
        </p:nvSpPr>
        <p:spPr>
          <a:xfrm rot="18156509">
            <a:off x="6913089" y="2526294"/>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Bulgaaria</a:t>
            </a:r>
          </a:p>
        </p:txBody>
      </p:sp>
      <p:sp>
        <p:nvSpPr>
          <p:cNvPr id="6186" name="TextBox 6185">
            <a:extLst>
              <a:ext uri="{FF2B5EF4-FFF2-40B4-BE49-F238E27FC236}">
                <a16:creationId xmlns:a16="http://schemas.microsoft.com/office/drawing/2014/main" id="{4EB140FC-17B9-BD87-C097-DB71BD82F861}"/>
              </a:ext>
            </a:extLst>
          </p:cNvPr>
          <p:cNvSpPr txBox="1"/>
          <p:nvPr/>
        </p:nvSpPr>
        <p:spPr>
          <a:xfrm rot="18156509">
            <a:off x="7055637" y="2524580"/>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Küpros</a:t>
            </a:r>
          </a:p>
        </p:txBody>
      </p:sp>
      <p:sp>
        <p:nvSpPr>
          <p:cNvPr id="6187" name="TextBox 6186">
            <a:extLst>
              <a:ext uri="{FF2B5EF4-FFF2-40B4-BE49-F238E27FC236}">
                <a16:creationId xmlns:a16="http://schemas.microsoft.com/office/drawing/2014/main" id="{013148B0-4254-1F8B-42F9-471DBEC0D6B5}"/>
              </a:ext>
            </a:extLst>
          </p:cNvPr>
          <p:cNvSpPr txBox="1"/>
          <p:nvPr/>
        </p:nvSpPr>
        <p:spPr>
          <a:xfrm rot="18156509">
            <a:off x="7214267" y="2526502"/>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Austria</a:t>
            </a:r>
          </a:p>
        </p:txBody>
      </p:sp>
      <p:sp>
        <p:nvSpPr>
          <p:cNvPr id="6188" name="TextBox 6187">
            <a:extLst>
              <a:ext uri="{FF2B5EF4-FFF2-40B4-BE49-F238E27FC236}">
                <a16:creationId xmlns:a16="http://schemas.microsoft.com/office/drawing/2014/main" id="{B555312B-3838-DE9E-9501-58057CF3F440}"/>
              </a:ext>
            </a:extLst>
          </p:cNvPr>
          <p:cNvSpPr txBox="1"/>
          <p:nvPr/>
        </p:nvSpPr>
        <p:spPr>
          <a:xfrm rot="18156509">
            <a:off x="7350724" y="2519248"/>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Leedu</a:t>
            </a:r>
          </a:p>
        </p:txBody>
      </p:sp>
      <p:sp>
        <p:nvSpPr>
          <p:cNvPr id="6189" name="TextBox 6188">
            <a:extLst>
              <a:ext uri="{FF2B5EF4-FFF2-40B4-BE49-F238E27FC236}">
                <a16:creationId xmlns:a16="http://schemas.microsoft.com/office/drawing/2014/main" id="{BEC8513D-157C-8E49-93FB-58632B135C6A}"/>
              </a:ext>
            </a:extLst>
          </p:cNvPr>
          <p:cNvSpPr txBox="1"/>
          <p:nvPr/>
        </p:nvSpPr>
        <p:spPr>
          <a:xfrm rot="18156509">
            <a:off x="7503915" y="2526295"/>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Slovakkia</a:t>
            </a:r>
          </a:p>
        </p:txBody>
      </p:sp>
      <p:sp>
        <p:nvSpPr>
          <p:cNvPr id="6190" name="TextBox 6189">
            <a:extLst>
              <a:ext uri="{FF2B5EF4-FFF2-40B4-BE49-F238E27FC236}">
                <a16:creationId xmlns:a16="http://schemas.microsoft.com/office/drawing/2014/main" id="{59EE9ADC-F153-39B8-6DE3-E55003FDE169}"/>
              </a:ext>
            </a:extLst>
          </p:cNvPr>
          <p:cNvSpPr txBox="1"/>
          <p:nvPr/>
        </p:nvSpPr>
        <p:spPr>
          <a:xfrm rot="18156509">
            <a:off x="7653564" y="2533343"/>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Sloveenia</a:t>
            </a:r>
          </a:p>
        </p:txBody>
      </p:sp>
      <p:sp>
        <p:nvSpPr>
          <p:cNvPr id="6191" name="TextBox 6190">
            <a:extLst>
              <a:ext uri="{FF2B5EF4-FFF2-40B4-BE49-F238E27FC236}">
                <a16:creationId xmlns:a16="http://schemas.microsoft.com/office/drawing/2014/main" id="{10C07512-B288-7903-CA9D-B788E750C46A}"/>
              </a:ext>
            </a:extLst>
          </p:cNvPr>
          <p:cNvSpPr txBox="1"/>
          <p:nvPr/>
        </p:nvSpPr>
        <p:spPr>
          <a:xfrm rot="18156509">
            <a:off x="7815974" y="2547590"/>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Läti</a:t>
            </a:r>
          </a:p>
        </p:txBody>
      </p:sp>
      <p:sp>
        <p:nvSpPr>
          <p:cNvPr id="6192" name="TextBox 6191">
            <a:extLst>
              <a:ext uri="{FF2B5EF4-FFF2-40B4-BE49-F238E27FC236}">
                <a16:creationId xmlns:a16="http://schemas.microsoft.com/office/drawing/2014/main" id="{59AF3D46-28C3-F834-B4BD-2837D04E78D7}"/>
              </a:ext>
            </a:extLst>
          </p:cNvPr>
          <p:cNvSpPr txBox="1"/>
          <p:nvPr/>
        </p:nvSpPr>
        <p:spPr>
          <a:xfrm rot="18156509">
            <a:off x="7967691" y="2535330"/>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Eesti</a:t>
            </a:r>
          </a:p>
        </p:txBody>
      </p:sp>
      <p:sp>
        <p:nvSpPr>
          <p:cNvPr id="6193" name="TextBox 6192">
            <a:extLst>
              <a:ext uri="{FF2B5EF4-FFF2-40B4-BE49-F238E27FC236}">
                <a16:creationId xmlns:a16="http://schemas.microsoft.com/office/drawing/2014/main" id="{AD204FDF-2009-9031-44E7-6F8EDCB86A0D}"/>
              </a:ext>
            </a:extLst>
          </p:cNvPr>
          <p:cNvSpPr txBox="1"/>
          <p:nvPr/>
        </p:nvSpPr>
        <p:spPr>
          <a:xfrm rot="18156509">
            <a:off x="8109884" y="2531273"/>
            <a:ext cx="475094" cy="133438"/>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Belgia</a:t>
            </a:r>
          </a:p>
        </p:txBody>
      </p:sp>
      <p:sp>
        <p:nvSpPr>
          <p:cNvPr id="6194" name="TextBox 6193">
            <a:extLst>
              <a:ext uri="{FF2B5EF4-FFF2-40B4-BE49-F238E27FC236}">
                <a16:creationId xmlns:a16="http://schemas.microsoft.com/office/drawing/2014/main" id="{BAF2B493-F892-8988-7BBD-9F26AD944E19}"/>
              </a:ext>
            </a:extLst>
          </p:cNvPr>
          <p:cNvSpPr txBox="1"/>
          <p:nvPr/>
        </p:nvSpPr>
        <p:spPr>
          <a:xfrm>
            <a:off x="341246" y="3410599"/>
            <a:ext cx="673328" cy="2202153"/>
          </a:xfrm>
          <a:prstGeom prst="rect">
            <a:avLst/>
          </a:prstGeom>
          <a:solidFill>
            <a:schemeClr val="bg1"/>
          </a:solidFill>
        </p:spPr>
        <p:txBody>
          <a:bodyPr wrap="square" lIns="0" tIns="0" rIns="0" bIns="0" rtlCol="0" anchor="t" anchorCtr="0">
            <a:noAutofit/>
          </a:bodyPr>
          <a:lstStyle/>
          <a:p>
            <a:pPr algn="r"/>
            <a:r>
              <a:rPr lang="mt-MT" sz="520" dirty="0">
                <a:solidFill>
                  <a:schemeClr val="tx1"/>
                </a:solidFill>
                <a:latin typeface="EC Square Sans Pro" panose="020B0506040000020004" pitchFamily="34" charset="0"/>
              </a:rPr>
              <a:t>Hispaania</a:t>
            </a:r>
          </a:p>
          <a:p>
            <a:pPr algn="r"/>
            <a:r>
              <a:rPr lang="mt-MT" sz="520" dirty="0">
                <a:solidFill>
                  <a:schemeClr val="tx1"/>
                </a:solidFill>
                <a:latin typeface="EC Square Sans Pro" panose="020B0506040000020004" pitchFamily="34" charset="0"/>
              </a:rPr>
              <a:t>Prantsusmaa</a:t>
            </a:r>
          </a:p>
          <a:p>
            <a:pPr algn="r"/>
            <a:r>
              <a:rPr lang="mt-MT" sz="520" dirty="0">
                <a:solidFill>
                  <a:schemeClr val="tx1"/>
                </a:solidFill>
                <a:latin typeface="EC Square Sans Pro" panose="020B0506040000020004" pitchFamily="34" charset="0"/>
              </a:rPr>
              <a:t>Saksamaa</a:t>
            </a:r>
          </a:p>
          <a:p>
            <a:pPr algn="r"/>
            <a:r>
              <a:rPr lang="mt-MT" sz="520" dirty="0">
                <a:solidFill>
                  <a:schemeClr val="tx1"/>
                </a:solidFill>
                <a:latin typeface="EC Square Sans Pro" panose="020B0506040000020004" pitchFamily="34" charset="0"/>
              </a:rPr>
              <a:t>Itaalia</a:t>
            </a:r>
          </a:p>
          <a:p>
            <a:pPr algn="r"/>
            <a:r>
              <a:rPr lang="mt-MT" sz="520" dirty="0">
                <a:solidFill>
                  <a:schemeClr val="tx1"/>
                </a:solidFill>
                <a:latin typeface="EC Square Sans Pro" panose="020B0506040000020004" pitchFamily="34" charset="0"/>
              </a:rPr>
              <a:t>Rumeenia</a:t>
            </a:r>
          </a:p>
          <a:p>
            <a:pPr algn="r"/>
            <a:r>
              <a:rPr lang="mt-MT" sz="520" dirty="0">
                <a:solidFill>
                  <a:schemeClr val="tx1"/>
                </a:solidFill>
                <a:latin typeface="EC Square Sans Pro" panose="020B0506040000020004" pitchFamily="34" charset="0"/>
              </a:rPr>
              <a:t>Poola</a:t>
            </a:r>
          </a:p>
          <a:p>
            <a:pPr algn="r"/>
            <a:r>
              <a:rPr lang="mt-MT" sz="520" dirty="0">
                <a:solidFill>
                  <a:schemeClr val="tx1"/>
                </a:solidFill>
                <a:latin typeface="EC Square Sans Pro" panose="020B0506040000020004" pitchFamily="34" charset="0"/>
              </a:rPr>
              <a:t>Holland</a:t>
            </a:r>
          </a:p>
          <a:p>
            <a:pPr algn="r"/>
            <a:r>
              <a:rPr lang="mt-MT" sz="520" dirty="0">
                <a:solidFill>
                  <a:schemeClr val="tx1"/>
                </a:solidFill>
                <a:latin typeface="EC Square Sans Pro" panose="020B0506040000020004" pitchFamily="34" charset="0"/>
              </a:rPr>
              <a:t>Taani</a:t>
            </a:r>
          </a:p>
          <a:p>
            <a:pPr algn="r"/>
            <a:r>
              <a:rPr lang="mt-MT" sz="520" dirty="0">
                <a:solidFill>
                  <a:schemeClr val="tx1"/>
                </a:solidFill>
                <a:latin typeface="EC Square Sans Pro" panose="020B0506040000020004" pitchFamily="34" charset="0"/>
              </a:rPr>
              <a:t>Iirimaa</a:t>
            </a:r>
          </a:p>
          <a:p>
            <a:pPr algn="r"/>
            <a:r>
              <a:rPr lang="mt-MT" sz="520" dirty="0">
                <a:solidFill>
                  <a:schemeClr val="tx1"/>
                </a:solidFill>
                <a:latin typeface="EC Square Sans Pro" panose="020B0506040000020004" pitchFamily="34" charset="0"/>
              </a:rPr>
              <a:t>Kreeka</a:t>
            </a:r>
          </a:p>
          <a:p>
            <a:pPr algn="r"/>
            <a:r>
              <a:rPr lang="mt-MT" sz="520" dirty="0">
                <a:solidFill>
                  <a:schemeClr val="tx1"/>
                </a:solidFill>
                <a:latin typeface="EC Square Sans Pro" panose="020B0506040000020004" pitchFamily="34" charset="0"/>
              </a:rPr>
              <a:t>Belgia</a:t>
            </a:r>
          </a:p>
          <a:p>
            <a:pPr algn="r"/>
            <a:r>
              <a:rPr lang="mt-MT" sz="520" dirty="0">
                <a:solidFill>
                  <a:schemeClr val="tx1"/>
                </a:solidFill>
                <a:latin typeface="EC Square Sans Pro" panose="020B0506040000020004" pitchFamily="34" charset="0"/>
              </a:rPr>
              <a:t>Portugal</a:t>
            </a:r>
          </a:p>
          <a:p>
            <a:pPr algn="r"/>
            <a:r>
              <a:rPr lang="mt-MT" sz="520" dirty="0">
                <a:solidFill>
                  <a:schemeClr val="tx1"/>
                </a:solidFill>
                <a:latin typeface="EC Square Sans Pro" panose="020B0506040000020004" pitchFamily="34" charset="0"/>
              </a:rPr>
              <a:t>Austria</a:t>
            </a:r>
          </a:p>
          <a:p>
            <a:pPr algn="r"/>
            <a:r>
              <a:rPr lang="mt-MT" sz="520" dirty="0">
                <a:solidFill>
                  <a:schemeClr val="tx1"/>
                </a:solidFill>
                <a:latin typeface="EC Square Sans Pro" panose="020B0506040000020004" pitchFamily="34" charset="0"/>
              </a:rPr>
              <a:t>Ungari</a:t>
            </a:r>
          </a:p>
          <a:p>
            <a:pPr algn="r"/>
            <a:r>
              <a:rPr lang="en-US" sz="520" dirty="0" err="1">
                <a:solidFill>
                  <a:schemeClr val="tx1"/>
                </a:solidFill>
                <a:latin typeface="EC Square Sans Pro" panose="020B0506040000020004" pitchFamily="34" charset="0"/>
              </a:rPr>
              <a:t>Rootsi</a:t>
            </a:r>
            <a:endParaRPr lang="mt-MT" sz="520" dirty="0">
              <a:solidFill>
                <a:schemeClr val="tx1"/>
              </a:solidFill>
              <a:latin typeface="EC Square Sans Pro" panose="020B0506040000020004" pitchFamily="34" charset="0"/>
            </a:endParaRPr>
          </a:p>
          <a:p>
            <a:pPr algn="r"/>
            <a:r>
              <a:rPr lang="mt-MT" sz="520" dirty="0">
                <a:solidFill>
                  <a:schemeClr val="tx1"/>
                </a:solidFill>
                <a:latin typeface="EC Square Sans Pro" panose="020B0506040000020004" pitchFamily="34" charset="0"/>
              </a:rPr>
              <a:t>Tšehhi</a:t>
            </a:r>
          </a:p>
          <a:p>
            <a:pPr algn="r"/>
            <a:r>
              <a:rPr lang="mt-MT" sz="520" dirty="0">
                <a:solidFill>
                  <a:schemeClr val="tx1"/>
                </a:solidFill>
                <a:latin typeface="EC Square Sans Pro" panose="020B0506040000020004" pitchFamily="34" charset="0"/>
              </a:rPr>
              <a:t>Bulgaaria</a:t>
            </a:r>
          </a:p>
          <a:p>
            <a:pPr algn="r"/>
            <a:r>
              <a:rPr lang="mt-MT" sz="520" dirty="0">
                <a:solidFill>
                  <a:schemeClr val="tx1"/>
                </a:solidFill>
                <a:latin typeface="EC Square Sans Pro" panose="020B0506040000020004" pitchFamily="34" charset="0"/>
              </a:rPr>
              <a:t>Horvaatia</a:t>
            </a:r>
          </a:p>
          <a:p>
            <a:pPr algn="r"/>
            <a:r>
              <a:rPr lang="mt-MT" sz="520" dirty="0">
                <a:solidFill>
                  <a:schemeClr val="tx1"/>
                </a:solidFill>
                <a:latin typeface="EC Square Sans Pro" panose="020B0506040000020004" pitchFamily="34" charset="0"/>
              </a:rPr>
              <a:t>Soome</a:t>
            </a:r>
          </a:p>
          <a:p>
            <a:pPr algn="r"/>
            <a:r>
              <a:rPr lang="mt-MT" sz="520" dirty="0">
                <a:solidFill>
                  <a:schemeClr val="tx1"/>
                </a:solidFill>
                <a:latin typeface="EC Square Sans Pro" panose="020B0506040000020004" pitchFamily="34" charset="0"/>
              </a:rPr>
              <a:t>Leedu</a:t>
            </a:r>
          </a:p>
          <a:p>
            <a:pPr algn="r"/>
            <a:r>
              <a:rPr lang="mt-MT" sz="520" dirty="0">
                <a:solidFill>
                  <a:schemeClr val="tx1"/>
                </a:solidFill>
                <a:latin typeface="EC Square Sans Pro" panose="020B0506040000020004" pitchFamily="34" charset="0"/>
              </a:rPr>
              <a:t>Slovakkia</a:t>
            </a:r>
          </a:p>
          <a:p>
            <a:pPr algn="r"/>
            <a:r>
              <a:rPr lang="mt-MT" sz="520" dirty="0">
                <a:solidFill>
                  <a:schemeClr val="tx1"/>
                </a:solidFill>
                <a:latin typeface="EC Square Sans Pro" panose="020B0506040000020004" pitchFamily="34" charset="0"/>
              </a:rPr>
              <a:t>Küpros</a:t>
            </a:r>
          </a:p>
          <a:p>
            <a:pPr algn="r"/>
            <a:r>
              <a:rPr lang="mt-MT" sz="520" dirty="0">
                <a:solidFill>
                  <a:schemeClr val="tx1"/>
                </a:solidFill>
                <a:latin typeface="EC Square Sans Pro" panose="020B0506040000020004" pitchFamily="34" charset="0"/>
              </a:rPr>
              <a:t>Sloveenia</a:t>
            </a:r>
          </a:p>
          <a:p>
            <a:pPr algn="r"/>
            <a:r>
              <a:rPr lang="mt-MT" sz="520" dirty="0">
                <a:solidFill>
                  <a:schemeClr val="tx1"/>
                </a:solidFill>
                <a:latin typeface="EC Square Sans Pro" panose="020B0506040000020004" pitchFamily="34" charset="0"/>
              </a:rPr>
              <a:t>Läti</a:t>
            </a:r>
          </a:p>
          <a:p>
            <a:pPr algn="r"/>
            <a:r>
              <a:rPr lang="mt-MT" sz="520" dirty="0">
                <a:solidFill>
                  <a:schemeClr val="tx1"/>
                </a:solidFill>
                <a:latin typeface="EC Square Sans Pro" panose="020B0506040000020004" pitchFamily="34" charset="0"/>
              </a:rPr>
              <a:t>Eesti</a:t>
            </a:r>
          </a:p>
          <a:p>
            <a:pPr algn="r"/>
            <a:r>
              <a:rPr lang="mt-MT" sz="520" dirty="0">
                <a:solidFill>
                  <a:schemeClr val="tx1"/>
                </a:solidFill>
                <a:latin typeface="EC Square Sans Pro" panose="020B0506040000020004" pitchFamily="34" charset="0"/>
              </a:rPr>
              <a:t>Luksemburg</a:t>
            </a:r>
          </a:p>
          <a:p>
            <a:pPr algn="r"/>
            <a:r>
              <a:rPr lang="mt-MT" sz="520" dirty="0">
                <a:solidFill>
                  <a:schemeClr val="tx1"/>
                </a:solidFill>
                <a:latin typeface="EC Square Sans Pro" panose="020B0506040000020004" pitchFamily="34" charset="0"/>
              </a:rPr>
              <a:t>Malta</a:t>
            </a:r>
          </a:p>
        </p:txBody>
      </p:sp>
      <p:sp>
        <p:nvSpPr>
          <p:cNvPr id="6195" name="TextBox 6194">
            <a:extLst>
              <a:ext uri="{FF2B5EF4-FFF2-40B4-BE49-F238E27FC236}">
                <a16:creationId xmlns:a16="http://schemas.microsoft.com/office/drawing/2014/main" id="{1A2FC546-141A-C51B-0A8B-A393FE8A6FBC}"/>
              </a:ext>
            </a:extLst>
          </p:cNvPr>
          <p:cNvSpPr txBox="1"/>
          <p:nvPr/>
        </p:nvSpPr>
        <p:spPr>
          <a:xfrm rot="16200000">
            <a:off x="9355168" y="3589994"/>
            <a:ext cx="538967" cy="5010871"/>
          </a:xfrm>
          <a:prstGeom prst="rect">
            <a:avLst/>
          </a:prstGeom>
          <a:solidFill>
            <a:schemeClr val="bg1"/>
          </a:solidFill>
        </p:spPr>
        <p:txBody>
          <a:bodyPr wrap="square" lIns="0" tIns="0" rIns="0" bIns="0" rtlCol="0" anchor="t" anchorCtr="0">
            <a:noAutofit/>
          </a:bodyPr>
          <a:lstStyle/>
          <a:p>
            <a:pPr algn="r">
              <a:spcAft>
                <a:spcPts val="450"/>
              </a:spcAft>
            </a:pPr>
            <a:r>
              <a:rPr lang="mt-MT" sz="800" dirty="0">
                <a:solidFill>
                  <a:schemeClr val="tx1"/>
                </a:solidFill>
                <a:latin typeface="EC Square Sans Pro" panose="020B0506040000020004" pitchFamily="34" charset="0"/>
              </a:rPr>
              <a:t>Luksemburg</a:t>
            </a:r>
          </a:p>
          <a:p>
            <a:pPr algn="r">
              <a:spcAft>
                <a:spcPts val="450"/>
              </a:spcAft>
            </a:pPr>
            <a:r>
              <a:rPr lang="mt-MT" sz="800" dirty="0">
                <a:solidFill>
                  <a:schemeClr val="tx1"/>
                </a:solidFill>
                <a:latin typeface="EC Square Sans Pro" panose="020B0506040000020004" pitchFamily="34" charset="0"/>
              </a:rPr>
              <a:t>Iirimaa</a:t>
            </a:r>
          </a:p>
          <a:p>
            <a:pPr algn="r">
              <a:spcAft>
                <a:spcPts val="450"/>
              </a:spcAft>
            </a:pPr>
            <a:r>
              <a:rPr lang="mt-MT" sz="800" dirty="0">
                <a:solidFill>
                  <a:schemeClr val="tx1"/>
                </a:solidFill>
                <a:latin typeface="EC Square Sans Pro" panose="020B0506040000020004" pitchFamily="34" charset="0"/>
              </a:rPr>
              <a:t>Sloveenia</a:t>
            </a:r>
          </a:p>
          <a:p>
            <a:pPr algn="r">
              <a:spcAft>
                <a:spcPts val="450"/>
              </a:spcAft>
            </a:pPr>
            <a:r>
              <a:rPr lang="mt-MT" sz="800" dirty="0">
                <a:solidFill>
                  <a:schemeClr val="tx1"/>
                </a:solidFill>
                <a:latin typeface="EC Square Sans Pro" panose="020B0506040000020004" pitchFamily="34" charset="0"/>
              </a:rPr>
              <a:t>Leedu</a:t>
            </a:r>
          </a:p>
          <a:p>
            <a:pPr algn="r">
              <a:spcAft>
                <a:spcPts val="450"/>
              </a:spcAft>
            </a:pPr>
            <a:r>
              <a:rPr lang="mt-MT" sz="800" dirty="0">
                <a:solidFill>
                  <a:schemeClr val="tx1"/>
                </a:solidFill>
                <a:latin typeface="EC Square Sans Pro" panose="020B0506040000020004" pitchFamily="34" charset="0"/>
              </a:rPr>
              <a:t>Prantsusmaa</a:t>
            </a:r>
          </a:p>
          <a:p>
            <a:pPr algn="r">
              <a:spcAft>
                <a:spcPts val="450"/>
              </a:spcAft>
            </a:pPr>
            <a:r>
              <a:rPr lang="mt-MT" sz="800" dirty="0">
                <a:solidFill>
                  <a:schemeClr val="tx1"/>
                </a:solidFill>
                <a:latin typeface="EC Square Sans Pro" panose="020B0506040000020004" pitchFamily="34" charset="0"/>
              </a:rPr>
              <a:t>Eesti</a:t>
            </a:r>
          </a:p>
          <a:p>
            <a:pPr algn="r">
              <a:spcAft>
                <a:spcPts val="450"/>
              </a:spcAft>
            </a:pPr>
            <a:r>
              <a:rPr lang="mt-MT" sz="800" dirty="0">
                <a:solidFill>
                  <a:schemeClr val="tx1"/>
                </a:solidFill>
                <a:latin typeface="EC Square Sans Pro" panose="020B0506040000020004" pitchFamily="34" charset="0"/>
              </a:rPr>
              <a:t>Läti</a:t>
            </a:r>
          </a:p>
          <a:p>
            <a:pPr algn="r">
              <a:spcAft>
                <a:spcPts val="450"/>
              </a:spcAft>
            </a:pPr>
            <a:r>
              <a:rPr lang="mt-MT" sz="800" dirty="0">
                <a:solidFill>
                  <a:schemeClr val="tx1"/>
                </a:solidFill>
                <a:latin typeface="EC Square Sans Pro" panose="020B0506040000020004" pitchFamily="34" charset="0"/>
              </a:rPr>
              <a:t>Tšehhi</a:t>
            </a:r>
          </a:p>
          <a:p>
            <a:pPr algn="r">
              <a:spcAft>
                <a:spcPts val="450"/>
              </a:spcAft>
            </a:pPr>
            <a:r>
              <a:rPr lang="mt-MT" sz="800" dirty="0">
                <a:solidFill>
                  <a:schemeClr val="tx1"/>
                </a:solidFill>
                <a:latin typeface="EC Square Sans Pro" panose="020B0506040000020004" pitchFamily="34" charset="0"/>
              </a:rPr>
              <a:t>Soome</a:t>
            </a:r>
          </a:p>
          <a:p>
            <a:pPr algn="r">
              <a:spcAft>
                <a:spcPts val="450"/>
              </a:spcAft>
            </a:pPr>
            <a:r>
              <a:rPr lang="en-US" sz="800" dirty="0" err="1">
                <a:solidFill>
                  <a:schemeClr val="tx1"/>
                </a:solidFill>
                <a:latin typeface="EC Square Sans Pro" panose="020B0506040000020004" pitchFamily="34" charset="0"/>
              </a:rPr>
              <a:t>Rootsi</a:t>
            </a:r>
            <a:endParaRPr lang="mt-MT" sz="800" dirty="0">
              <a:solidFill>
                <a:schemeClr val="tx1"/>
              </a:solidFill>
              <a:latin typeface="EC Square Sans Pro" panose="020B0506040000020004" pitchFamily="34" charset="0"/>
            </a:endParaRPr>
          </a:p>
          <a:p>
            <a:pPr algn="r">
              <a:spcAft>
                <a:spcPts val="450"/>
              </a:spcAft>
            </a:pPr>
            <a:r>
              <a:rPr lang="mt-MT" sz="800" dirty="0">
                <a:solidFill>
                  <a:schemeClr val="tx1"/>
                </a:solidFill>
                <a:latin typeface="EC Square Sans Pro" panose="020B0506040000020004" pitchFamily="34" charset="0"/>
              </a:rPr>
              <a:t>Austria</a:t>
            </a:r>
          </a:p>
          <a:p>
            <a:pPr algn="r">
              <a:spcAft>
                <a:spcPts val="450"/>
              </a:spcAft>
            </a:pPr>
            <a:r>
              <a:rPr lang="mt-MT" sz="800" dirty="0">
                <a:solidFill>
                  <a:schemeClr val="tx1"/>
                </a:solidFill>
                <a:latin typeface="EC Square Sans Pro" panose="020B0506040000020004" pitchFamily="34" charset="0"/>
              </a:rPr>
              <a:t>Slovakkia</a:t>
            </a:r>
          </a:p>
          <a:p>
            <a:pPr algn="r">
              <a:spcAft>
                <a:spcPts val="450"/>
              </a:spcAft>
            </a:pPr>
            <a:r>
              <a:rPr lang="mt-MT" sz="800" dirty="0">
                <a:solidFill>
                  <a:schemeClr val="tx1"/>
                </a:solidFill>
                <a:latin typeface="EC Square Sans Pro" panose="020B0506040000020004" pitchFamily="34" charset="0"/>
              </a:rPr>
              <a:t>Bulgaaria</a:t>
            </a:r>
          </a:p>
          <a:p>
            <a:pPr algn="r">
              <a:spcAft>
                <a:spcPts val="450"/>
              </a:spcAft>
            </a:pPr>
            <a:r>
              <a:rPr lang="mt-MT" sz="800" dirty="0">
                <a:solidFill>
                  <a:schemeClr val="tx1"/>
                </a:solidFill>
                <a:latin typeface="EC Square Sans Pro" panose="020B0506040000020004" pitchFamily="34" charset="0"/>
              </a:rPr>
              <a:t>Saksamaa</a:t>
            </a:r>
          </a:p>
          <a:p>
            <a:pPr algn="r">
              <a:spcAft>
                <a:spcPts val="450"/>
              </a:spcAft>
            </a:pPr>
            <a:r>
              <a:rPr lang="mt-MT" sz="800" dirty="0">
                <a:solidFill>
                  <a:schemeClr val="tx1"/>
                </a:solidFill>
                <a:latin typeface="EC Square Sans Pro" panose="020B0506040000020004" pitchFamily="34" charset="0"/>
              </a:rPr>
              <a:t>Itaalia</a:t>
            </a:r>
          </a:p>
          <a:p>
            <a:pPr algn="r">
              <a:spcAft>
                <a:spcPts val="450"/>
              </a:spcAft>
            </a:pPr>
            <a:r>
              <a:rPr lang="mt-MT" sz="800" dirty="0">
                <a:solidFill>
                  <a:schemeClr val="tx1"/>
                </a:solidFill>
                <a:latin typeface="EC Square Sans Pro" panose="020B0506040000020004" pitchFamily="34" charset="0"/>
              </a:rPr>
              <a:t>Poola</a:t>
            </a:r>
          </a:p>
          <a:p>
            <a:pPr algn="r">
              <a:spcAft>
                <a:spcPts val="450"/>
              </a:spcAft>
            </a:pPr>
            <a:r>
              <a:rPr lang="mt-MT" sz="800" dirty="0">
                <a:solidFill>
                  <a:schemeClr val="tx1"/>
                </a:solidFill>
                <a:latin typeface="EC Square Sans Pro" panose="020B0506040000020004" pitchFamily="34" charset="0"/>
              </a:rPr>
              <a:t>Portugal</a:t>
            </a:r>
          </a:p>
          <a:p>
            <a:pPr algn="r">
              <a:spcAft>
                <a:spcPts val="450"/>
              </a:spcAft>
            </a:pPr>
            <a:r>
              <a:rPr lang="mt-MT" sz="800" dirty="0">
                <a:solidFill>
                  <a:schemeClr val="tx1"/>
                </a:solidFill>
                <a:latin typeface="EC Square Sans Pro" panose="020B0506040000020004" pitchFamily="34" charset="0"/>
              </a:rPr>
              <a:t>Belgia</a:t>
            </a:r>
          </a:p>
          <a:p>
            <a:pPr algn="r">
              <a:spcAft>
                <a:spcPts val="450"/>
              </a:spcAft>
            </a:pPr>
            <a:r>
              <a:rPr lang="mt-MT" sz="800" dirty="0">
                <a:solidFill>
                  <a:schemeClr val="tx1"/>
                </a:solidFill>
                <a:latin typeface="EC Square Sans Pro" panose="020B0506040000020004" pitchFamily="34" charset="0"/>
              </a:rPr>
              <a:t>Holland</a:t>
            </a:r>
          </a:p>
          <a:p>
            <a:pPr algn="r">
              <a:spcAft>
                <a:spcPts val="450"/>
              </a:spcAft>
            </a:pPr>
            <a:r>
              <a:rPr lang="mt-MT" sz="800" dirty="0">
                <a:solidFill>
                  <a:schemeClr val="tx1"/>
                </a:solidFill>
                <a:latin typeface="EC Square Sans Pro" panose="020B0506040000020004" pitchFamily="34" charset="0"/>
              </a:rPr>
              <a:t>Horvaatia</a:t>
            </a:r>
          </a:p>
          <a:p>
            <a:pPr algn="r">
              <a:spcAft>
                <a:spcPts val="450"/>
              </a:spcAft>
            </a:pPr>
            <a:r>
              <a:rPr lang="mt-MT" sz="800" dirty="0">
                <a:solidFill>
                  <a:schemeClr val="tx1"/>
                </a:solidFill>
                <a:latin typeface="EC Square Sans Pro" panose="020B0506040000020004" pitchFamily="34" charset="0"/>
              </a:rPr>
              <a:t>Ungari</a:t>
            </a:r>
          </a:p>
          <a:p>
            <a:pPr algn="r">
              <a:spcAft>
                <a:spcPts val="450"/>
              </a:spcAft>
            </a:pPr>
            <a:r>
              <a:rPr lang="mt-MT" sz="800" dirty="0">
                <a:solidFill>
                  <a:schemeClr val="tx1"/>
                </a:solidFill>
                <a:latin typeface="EC Square Sans Pro" panose="020B0506040000020004" pitchFamily="34" charset="0"/>
              </a:rPr>
              <a:t>Rumeenia</a:t>
            </a:r>
          </a:p>
          <a:p>
            <a:pPr algn="r">
              <a:spcAft>
                <a:spcPts val="450"/>
              </a:spcAft>
            </a:pPr>
            <a:r>
              <a:rPr lang="mt-MT" sz="800" dirty="0">
                <a:solidFill>
                  <a:schemeClr val="tx1"/>
                </a:solidFill>
                <a:latin typeface="EC Square Sans Pro" panose="020B0506040000020004" pitchFamily="34" charset="0"/>
              </a:rPr>
              <a:t>Malta</a:t>
            </a:r>
          </a:p>
          <a:p>
            <a:pPr algn="r">
              <a:spcAft>
                <a:spcPts val="450"/>
              </a:spcAft>
            </a:pPr>
            <a:r>
              <a:rPr lang="mt-MT" sz="800" dirty="0">
                <a:solidFill>
                  <a:schemeClr val="tx1"/>
                </a:solidFill>
                <a:latin typeface="EC Square Sans Pro" panose="020B0506040000020004" pitchFamily="34" charset="0"/>
              </a:rPr>
              <a:t>Küpros</a:t>
            </a:r>
          </a:p>
          <a:p>
            <a:pPr algn="r">
              <a:spcAft>
                <a:spcPts val="450"/>
              </a:spcAft>
            </a:pPr>
            <a:r>
              <a:rPr lang="mt-MT" sz="800" dirty="0">
                <a:solidFill>
                  <a:schemeClr val="tx1"/>
                </a:solidFill>
                <a:latin typeface="EC Square Sans Pro" panose="020B0506040000020004" pitchFamily="34" charset="0"/>
              </a:rPr>
              <a:t>Hispaania</a:t>
            </a:r>
          </a:p>
          <a:p>
            <a:pPr algn="r">
              <a:spcAft>
                <a:spcPts val="450"/>
              </a:spcAft>
            </a:pPr>
            <a:r>
              <a:rPr lang="mt-MT" sz="800" dirty="0">
                <a:solidFill>
                  <a:schemeClr val="tx1"/>
                </a:solidFill>
                <a:latin typeface="EC Square Sans Pro" panose="020B0506040000020004" pitchFamily="34" charset="0"/>
              </a:rPr>
              <a:t>Taani</a:t>
            </a:r>
          </a:p>
          <a:p>
            <a:pPr algn="r">
              <a:spcAft>
                <a:spcPts val="450"/>
              </a:spcAft>
            </a:pPr>
            <a:r>
              <a:rPr lang="mt-MT" sz="800" dirty="0">
                <a:solidFill>
                  <a:schemeClr val="tx1"/>
                </a:solidFill>
                <a:latin typeface="EC Square Sans Pro" panose="020B0506040000020004" pitchFamily="34" charset="0"/>
              </a:rPr>
              <a:t>Kreeka</a:t>
            </a:r>
          </a:p>
        </p:txBody>
      </p:sp>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7194839" y="1500626"/>
            <a:ext cx="2122251" cy="2051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ector recto de flecha 16">
            <a:extLst>
              <a:ext uri="{FF2B5EF4-FFF2-40B4-BE49-F238E27FC236}">
                <a16:creationId xmlns:a16="http://schemas.microsoft.com/office/drawing/2014/main" id="{119BB388-1647-4B91-8132-993892548750}"/>
              </a:ext>
            </a:extLst>
          </p:cNvPr>
          <p:cNvCxnSpPr/>
          <p:nvPr/>
        </p:nvCxnSpPr>
        <p:spPr>
          <a:xfrm flipV="1">
            <a:off x="7986146" y="2745108"/>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96" name="TextBox 6195">
            <a:extLst>
              <a:ext uri="{FF2B5EF4-FFF2-40B4-BE49-F238E27FC236}">
                <a16:creationId xmlns:a16="http://schemas.microsoft.com/office/drawing/2014/main" id="{8D744A79-8B0B-BC2A-9929-463CF3C2D042}"/>
              </a:ext>
            </a:extLst>
          </p:cNvPr>
          <p:cNvSpPr txBox="1"/>
          <p:nvPr/>
        </p:nvSpPr>
        <p:spPr>
          <a:xfrm>
            <a:off x="3944775" y="2664315"/>
            <a:ext cx="2201812" cy="137607"/>
          </a:xfrm>
          <a:prstGeom prst="rect">
            <a:avLst/>
          </a:prstGeom>
          <a:solidFill>
            <a:schemeClr val="bg1"/>
          </a:solidFill>
        </p:spPr>
        <p:txBody>
          <a:bodyPr wrap="square" lIns="0" tIns="0" rIns="0" bIns="0" rtlCol="0" anchor="b" anchorCtr="0">
            <a:noAutofit/>
          </a:bodyPr>
          <a:lstStyle/>
          <a:p>
            <a:pPr algn="l"/>
            <a:endParaRPr lang="mt-MT" sz="700" dirty="0">
              <a:solidFill>
                <a:schemeClr val="tx1"/>
              </a:solidFill>
              <a:latin typeface="EC Square Sans Pro" panose="020B0506040000020004" pitchFamily="34" charset="0"/>
            </a:endParaRPr>
          </a:p>
        </p:txBody>
      </p:sp>
      <p:sp>
        <p:nvSpPr>
          <p:cNvPr id="28" name="TextBox 27">
            <a:extLst>
              <a:ext uri="{FF2B5EF4-FFF2-40B4-BE49-F238E27FC236}">
                <a16:creationId xmlns:a16="http://schemas.microsoft.com/office/drawing/2014/main" id="{3190C858-21B6-E649-A617-CBAF598CF399}"/>
              </a:ext>
            </a:extLst>
          </p:cNvPr>
          <p:cNvSpPr txBox="1"/>
          <p:nvPr/>
        </p:nvSpPr>
        <p:spPr>
          <a:xfrm rot="18156509">
            <a:off x="4510070" y="2506677"/>
            <a:ext cx="364866"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Hispaania</a:t>
            </a:r>
          </a:p>
        </p:txBody>
      </p:sp>
      <p:sp>
        <p:nvSpPr>
          <p:cNvPr id="6169" name="TextBox 6168">
            <a:extLst>
              <a:ext uri="{FF2B5EF4-FFF2-40B4-BE49-F238E27FC236}">
                <a16:creationId xmlns:a16="http://schemas.microsoft.com/office/drawing/2014/main" id="{3A00A5C7-8ECC-FEA0-0E72-D874EF85355C}"/>
              </a:ext>
            </a:extLst>
          </p:cNvPr>
          <p:cNvSpPr txBox="1"/>
          <p:nvPr/>
        </p:nvSpPr>
        <p:spPr>
          <a:xfrm rot="18156509">
            <a:off x="4559878" y="2553311"/>
            <a:ext cx="484667" cy="8344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Prantsusmaa</a:t>
            </a:r>
          </a:p>
        </p:txBody>
      </p:sp>
      <p:sp>
        <p:nvSpPr>
          <p:cNvPr id="6170" name="TextBox 6169">
            <a:extLst>
              <a:ext uri="{FF2B5EF4-FFF2-40B4-BE49-F238E27FC236}">
                <a16:creationId xmlns:a16="http://schemas.microsoft.com/office/drawing/2014/main" id="{FF323C4B-FCE0-910E-C15A-D492C4AF6E0B}"/>
              </a:ext>
            </a:extLst>
          </p:cNvPr>
          <p:cNvSpPr txBox="1"/>
          <p:nvPr/>
        </p:nvSpPr>
        <p:spPr>
          <a:xfrm rot="18156509">
            <a:off x="4806404" y="2501919"/>
            <a:ext cx="364866"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Itaalia</a:t>
            </a:r>
          </a:p>
        </p:txBody>
      </p:sp>
      <p:sp>
        <p:nvSpPr>
          <p:cNvPr id="6171" name="TextBox 6170">
            <a:extLst>
              <a:ext uri="{FF2B5EF4-FFF2-40B4-BE49-F238E27FC236}">
                <a16:creationId xmlns:a16="http://schemas.microsoft.com/office/drawing/2014/main" id="{7949225E-5DDA-E36A-683D-956CABD8B018}"/>
              </a:ext>
            </a:extLst>
          </p:cNvPr>
          <p:cNvSpPr txBox="1"/>
          <p:nvPr/>
        </p:nvSpPr>
        <p:spPr>
          <a:xfrm rot="18156509">
            <a:off x="4953185" y="2498169"/>
            <a:ext cx="364866"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Kreeka</a:t>
            </a:r>
          </a:p>
        </p:txBody>
      </p:sp>
      <p:sp>
        <p:nvSpPr>
          <p:cNvPr id="6172" name="TextBox 6171">
            <a:extLst>
              <a:ext uri="{FF2B5EF4-FFF2-40B4-BE49-F238E27FC236}">
                <a16:creationId xmlns:a16="http://schemas.microsoft.com/office/drawing/2014/main" id="{18567373-D0E1-C7F8-BEC2-536C55511B83}"/>
              </a:ext>
            </a:extLst>
          </p:cNvPr>
          <p:cNvSpPr txBox="1"/>
          <p:nvPr/>
        </p:nvSpPr>
        <p:spPr>
          <a:xfrm rot="18156509">
            <a:off x="4962313" y="2564321"/>
            <a:ext cx="523755"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Holland</a:t>
            </a:r>
          </a:p>
        </p:txBody>
      </p:sp>
      <p:sp>
        <p:nvSpPr>
          <p:cNvPr id="6173" name="TextBox 6172">
            <a:extLst>
              <a:ext uri="{FF2B5EF4-FFF2-40B4-BE49-F238E27FC236}">
                <a16:creationId xmlns:a16="http://schemas.microsoft.com/office/drawing/2014/main" id="{0F91E6A3-1600-10F4-0663-FE934432E83D}"/>
              </a:ext>
            </a:extLst>
          </p:cNvPr>
          <p:cNvSpPr txBox="1"/>
          <p:nvPr/>
        </p:nvSpPr>
        <p:spPr>
          <a:xfrm rot="18156509">
            <a:off x="5190775" y="2516410"/>
            <a:ext cx="421898"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Poola</a:t>
            </a:r>
          </a:p>
        </p:txBody>
      </p:sp>
      <p:sp>
        <p:nvSpPr>
          <p:cNvPr id="6174" name="TextBox 6173">
            <a:extLst>
              <a:ext uri="{FF2B5EF4-FFF2-40B4-BE49-F238E27FC236}">
                <a16:creationId xmlns:a16="http://schemas.microsoft.com/office/drawing/2014/main" id="{2274A1F7-9A83-7BFE-3F29-FCDEBBD4FB0A}"/>
              </a:ext>
            </a:extLst>
          </p:cNvPr>
          <p:cNvSpPr txBox="1"/>
          <p:nvPr/>
        </p:nvSpPr>
        <p:spPr>
          <a:xfrm rot="18156509">
            <a:off x="5337196" y="2522415"/>
            <a:ext cx="421898"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Iirimaa</a:t>
            </a:r>
          </a:p>
        </p:txBody>
      </p:sp>
      <p:sp>
        <p:nvSpPr>
          <p:cNvPr id="6175" name="TextBox 6174">
            <a:extLst>
              <a:ext uri="{FF2B5EF4-FFF2-40B4-BE49-F238E27FC236}">
                <a16:creationId xmlns:a16="http://schemas.microsoft.com/office/drawing/2014/main" id="{9C3DE994-7858-9BCC-7B9B-9296C99CD953}"/>
              </a:ext>
            </a:extLst>
          </p:cNvPr>
          <p:cNvSpPr txBox="1"/>
          <p:nvPr/>
        </p:nvSpPr>
        <p:spPr>
          <a:xfrm rot="18156509">
            <a:off x="5488873" y="2528653"/>
            <a:ext cx="421898"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Taani</a:t>
            </a:r>
          </a:p>
        </p:txBody>
      </p:sp>
      <p:sp>
        <p:nvSpPr>
          <p:cNvPr id="6176" name="TextBox 6175">
            <a:extLst>
              <a:ext uri="{FF2B5EF4-FFF2-40B4-BE49-F238E27FC236}">
                <a16:creationId xmlns:a16="http://schemas.microsoft.com/office/drawing/2014/main" id="{B3300F03-0C0A-462C-B3A6-D197351D781F}"/>
              </a:ext>
            </a:extLst>
          </p:cNvPr>
          <p:cNvSpPr txBox="1"/>
          <p:nvPr/>
        </p:nvSpPr>
        <p:spPr>
          <a:xfrm rot="18156509">
            <a:off x="5634796" y="2518443"/>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Saksamaa</a:t>
            </a:r>
          </a:p>
        </p:txBody>
      </p:sp>
      <p:sp>
        <p:nvSpPr>
          <p:cNvPr id="6177" name="TextBox 6176">
            <a:extLst>
              <a:ext uri="{FF2B5EF4-FFF2-40B4-BE49-F238E27FC236}">
                <a16:creationId xmlns:a16="http://schemas.microsoft.com/office/drawing/2014/main" id="{D1B6DDF9-1107-28A6-5CB4-74CBDE268E1A}"/>
              </a:ext>
            </a:extLst>
          </p:cNvPr>
          <p:cNvSpPr txBox="1"/>
          <p:nvPr/>
        </p:nvSpPr>
        <p:spPr>
          <a:xfrm rot="18156509">
            <a:off x="5779142" y="2510630"/>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Horvaatia</a:t>
            </a:r>
          </a:p>
        </p:txBody>
      </p:sp>
      <p:sp>
        <p:nvSpPr>
          <p:cNvPr id="6178" name="TextBox 6177">
            <a:extLst>
              <a:ext uri="{FF2B5EF4-FFF2-40B4-BE49-F238E27FC236}">
                <a16:creationId xmlns:a16="http://schemas.microsoft.com/office/drawing/2014/main" id="{583849EF-8E92-3FA6-ED9D-F4F1860D6E42}"/>
              </a:ext>
            </a:extLst>
          </p:cNvPr>
          <p:cNvSpPr txBox="1"/>
          <p:nvPr/>
        </p:nvSpPr>
        <p:spPr>
          <a:xfrm rot="18156509">
            <a:off x="5932301" y="2519231"/>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Tšehhi</a:t>
            </a:r>
          </a:p>
        </p:txBody>
      </p:sp>
      <p:sp>
        <p:nvSpPr>
          <p:cNvPr id="6179" name="TextBox 6178">
            <a:extLst>
              <a:ext uri="{FF2B5EF4-FFF2-40B4-BE49-F238E27FC236}">
                <a16:creationId xmlns:a16="http://schemas.microsoft.com/office/drawing/2014/main" id="{98AAE024-0942-0933-5F2F-1BD34C9A4396}"/>
              </a:ext>
            </a:extLst>
          </p:cNvPr>
          <p:cNvSpPr txBox="1"/>
          <p:nvPr/>
        </p:nvSpPr>
        <p:spPr>
          <a:xfrm rot="18156509">
            <a:off x="6087768" y="2521832"/>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Ungari</a:t>
            </a:r>
          </a:p>
        </p:txBody>
      </p:sp>
      <p:sp>
        <p:nvSpPr>
          <p:cNvPr id="6180" name="TextBox 6179">
            <a:extLst>
              <a:ext uri="{FF2B5EF4-FFF2-40B4-BE49-F238E27FC236}">
                <a16:creationId xmlns:a16="http://schemas.microsoft.com/office/drawing/2014/main" id="{7E337AD1-C6DF-804F-AD8F-44E7F6BAC610}"/>
              </a:ext>
            </a:extLst>
          </p:cNvPr>
          <p:cNvSpPr txBox="1"/>
          <p:nvPr/>
        </p:nvSpPr>
        <p:spPr>
          <a:xfrm rot="18156509">
            <a:off x="6220784" y="2516151"/>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Portugal</a:t>
            </a:r>
          </a:p>
        </p:txBody>
      </p:sp>
      <p:sp>
        <p:nvSpPr>
          <p:cNvPr id="6181" name="TextBox 6180">
            <a:extLst>
              <a:ext uri="{FF2B5EF4-FFF2-40B4-BE49-F238E27FC236}">
                <a16:creationId xmlns:a16="http://schemas.microsoft.com/office/drawing/2014/main" id="{B128DC3F-4298-0554-6593-87DE116661E6}"/>
              </a:ext>
            </a:extLst>
          </p:cNvPr>
          <p:cNvSpPr txBox="1"/>
          <p:nvPr/>
        </p:nvSpPr>
        <p:spPr>
          <a:xfrm rot="18156509">
            <a:off x="6367700" y="2514334"/>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Malta</a:t>
            </a:r>
          </a:p>
        </p:txBody>
      </p:sp>
      <p:sp>
        <p:nvSpPr>
          <p:cNvPr id="11" name="Rectángulo: esquinas redondeadas 10">
            <a:extLst>
              <a:ext uri="{FF2B5EF4-FFF2-40B4-BE49-F238E27FC236}">
                <a16:creationId xmlns:a16="http://schemas.microsoft.com/office/drawing/2014/main" id="{D121B73E-E0EE-4166-B1E2-BC54E9278428}"/>
              </a:ext>
            </a:extLst>
          </p:cNvPr>
          <p:cNvSpPr/>
          <p:nvPr/>
        </p:nvSpPr>
        <p:spPr>
          <a:xfrm>
            <a:off x="172651" y="5212446"/>
            <a:ext cx="5986258"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6809199" y="4709098"/>
            <a:ext cx="2688402" cy="2870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8109306" y="6283176"/>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68" name="TextBox 6167">
            <a:extLst>
              <a:ext uri="{FF2B5EF4-FFF2-40B4-BE49-F238E27FC236}">
                <a16:creationId xmlns:a16="http://schemas.microsoft.com/office/drawing/2014/main" id="{EAC2BBB4-6796-875D-7099-1CB400C4B7B7}"/>
              </a:ext>
            </a:extLst>
          </p:cNvPr>
          <p:cNvSpPr txBox="1"/>
          <p:nvPr/>
        </p:nvSpPr>
        <p:spPr>
          <a:xfrm rot="18156509">
            <a:off x="6514656" y="2528932"/>
            <a:ext cx="421898" cy="117185"/>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Rootsi</a:t>
            </a:r>
          </a:p>
        </p:txBody>
      </p:sp>
      <p:sp>
        <p:nvSpPr>
          <p:cNvPr id="6182" name="TextBox 6181">
            <a:extLst>
              <a:ext uri="{FF2B5EF4-FFF2-40B4-BE49-F238E27FC236}">
                <a16:creationId xmlns:a16="http://schemas.microsoft.com/office/drawing/2014/main" id="{B41601EC-EF5C-8CB9-F86F-411458799384}"/>
              </a:ext>
            </a:extLst>
          </p:cNvPr>
          <p:cNvSpPr txBox="1"/>
          <p:nvPr/>
        </p:nvSpPr>
        <p:spPr>
          <a:xfrm rot="18156509">
            <a:off x="4213737" y="2503422"/>
            <a:ext cx="364866" cy="103766"/>
          </a:xfrm>
          <a:prstGeom prst="rect">
            <a:avLst/>
          </a:prstGeom>
          <a:solidFill>
            <a:schemeClr val="bg1"/>
          </a:solidFill>
        </p:spPr>
        <p:txBody>
          <a:bodyPr wrap="square" lIns="0" tIns="0" rIns="0" bIns="0" rtlCol="0" anchor="ctr" anchorCtr="0">
            <a:noAutofit/>
          </a:bodyPr>
          <a:lstStyle/>
          <a:p>
            <a:pPr algn="r"/>
            <a:r>
              <a:rPr lang="mt-MT" sz="700" dirty="0">
                <a:solidFill>
                  <a:schemeClr val="tx1"/>
                </a:solidFill>
                <a:latin typeface="EC Square Sans Pro" panose="020B0506040000020004" pitchFamily="34" charset="0"/>
              </a:rPr>
              <a:t>EL (</a:t>
            </a:r>
            <a:r>
              <a:rPr lang="mt-MT" sz="700" baseline="30000" dirty="0">
                <a:solidFill>
                  <a:schemeClr val="tx1"/>
                </a:solidFill>
                <a:latin typeface="EC Square Sans Pro" panose="020B0506040000020004" pitchFamily="34" charset="0"/>
              </a:rPr>
              <a:t>1</a:t>
            </a:r>
            <a:r>
              <a:rPr lang="mt-MT" sz="700" dirty="0">
                <a:solidFill>
                  <a:schemeClr val="tx1"/>
                </a:solidFill>
                <a:latin typeface="EC Square Sans Pro" panose="020B0506040000020004" pitchFamily="34" charset="0"/>
              </a:rPr>
              <a:t>)</a:t>
            </a:r>
          </a:p>
        </p:txBody>
      </p:sp>
      <p:sp>
        <p:nvSpPr>
          <p:cNvPr id="6198" name="TextBox 6197">
            <a:extLst>
              <a:ext uri="{FF2B5EF4-FFF2-40B4-BE49-F238E27FC236}">
                <a16:creationId xmlns:a16="http://schemas.microsoft.com/office/drawing/2014/main" id="{B2C0E570-95D4-AE2C-F971-BA13EB9CF025}"/>
              </a:ext>
            </a:extLst>
          </p:cNvPr>
          <p:cNvSpPr txBox="1"/>
          <p:nvPr/>
        </p:nvSpPr>
        <p:spPr>
          <a:xfrm rot="16200000">
            <a:off x="6597646" y="5978302"/>
            <a:ext cx="421898" cy="117185"/>
          </a:xfrm>
          <a:prstGeom prst="rect">
            <a:avLst/>
          </a:prstGeom>
          <a:solidFill>
            <a:schemeClr val="bg1"/>
          </a:solidFill>
        </p:spPr>
        <p:txBody>
          <a:bodyPr wrap="square" lIns="0" tIns="0" rIns="0" bIns="0" rtlCol="0" anchor="ctr" anchorCtr="0">
            <a:noAutofit/>
          </a:bodyPr>
          <a:lstStyle/>
          <a:p>
            <a:pPr algn="r"/>
            <a:r>
              <a:rPr lang="en-US" sz="800" dirty="0">
                <a:solidFill>
                  <a:schemeClr val="tx1"/>
                </a:solidFill>
                <a:latin typeface="EC Square Sans Pro" panose="020B0506040000020004" pitchFamily="34" charset="0"/>
              </a:rPr>
              <a:t>EL</a:t>
            </a:r>
            <a:endParaRPr lang="mt-MT" sz="800" dirty="0">
              <a:solidFill>
                <a:schemeClr val="tx1"/>
              </a:solidFill>
              <a:latin typeface="EC Square Sans Pro" panose="020B0506040000020004" pitchFamily="34" charset="0"/>
            </a:endParaRPr>
          </a:p>
        </p:txBody>
      </p:sp>
    </p:spTree>
    <p:extLst>
      <p:ext uri="{BB962C8B-B14F-4D97-AF65-F5344CB8AC3E}">
        <p14:creationId xmlns:p14="http://schemas.microsoft.com/office/powerpoint/2010/main" val="361296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t-EE" sz="4000" b="1" dirty="0">
                <a:solidFill>
                  <a:srgbClr val="003399"/>
                </a:solidFill>
                <a:latin typeface="EC Square Sans Pro" panose="020B0506040000020004" pitchFamily="34" charset="0"/>
              </a:rPr>
              <a:t>„Talust toidulauale“ (Farm to fork) eesmärk</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4800" b="0" i="0" u="none" strike="noStrike" baseline="0" dirty="0">
                <a:solidFill>
                  <a:schemeClr val="bg1"/>
                </a:solidFill>
                <a:latin typeface="EC Square Sans Pro" panose="020B0506040000020004" pitchFamily="34" charset="0"/>
              </a:rPr>
              <a:t>50%-line vähendamine kogu ELi </a:t>
            </a:r>
          </a:p>
          <a:p>
            <a:pPr algn="ctr"/>
            <a:r>
              <a:rPr lang="et-EE" sz="4800" b="0" i="0" u="none" strike="noStrike" baseline="0" dirty="0">
                <a:solidFill>
                  <a:schemeClr val="bg1"/>
                </a:solidFill>
                <a:latin typeface="EC Square Sans Pro" panose="020B0506040000020004" pitchFamily="34" charset="0"/>
              </a:rPr>
              <a:t>mikroobivastaste ainete müügi </a:t>
            </a:r>
          </a:p>
          <a:p>
            <a:pPr algn="ctr"/>
            <a:r>
              <a:rPr lang="et-EE" sz="4800" b="0" i="0" u="none" strike="noStrike" baseline="0" dirty="0">
                <a:solidFill>
                  <a:schemeClr val="bg1"/>
                </a:solidFill>
                <a:latin typeface="EC Square Sans Pro" panose="020B0506040000020004" pitchFamily="34" charset="0"/>
              </a:rPr>
              <a:t>põllumajandusloomade ja </a:t>
            </a:r>
          </a:p>
          <a:p>
            <a:pPr algn="ctr"/>
            <a:r>
              <a:rPr lang="et-EE" sz="4800" b="0" i="0" u="none" strike="noStrike" baseline="0" dirty="0">
                <a:solidFill>
                  <a:schemeClr val="bg1"/>
                </a:solidFill>
                <a:latin typeface="EC Square Sans Pro" panose="020B0506040000020004" pitchFamily="34" charset="0"/>
              </a:rPr>
              <a:t>vesiviljeluse puhul aastaks </a:t>
            </a:r>
          </a:p>
          <a:p>
            <a:pPr algn="ctr"/>
            <a:r>
              <a:rPr lang="et-EE" sz="4800" b="0" i="0" u="none" strike="noStrike" baseline="0" dirty="0">
                <a:solidFill>
                  <a:schemeClr val="bg1"/>
                </a:solidFill>
                <a:latin typeface="EC Square Sans Pro" panose="020B0506040000020004" pitchFamily="34" charset="0"/>
              </a:rPr>
              <a:t>2030</a:t>
            </a:r>
          </a:p>
        </p:txBody>
      </p:sp>
    </p:spTree>
    <p:extLst>
      <p:ext uri="{BB962C8B-B14F-4D97-AF65-F5344CB8AC3E}">
        <p14:creationId xmlns:p14="http://schemas.microsoft.com/office/powerpoint/2010/main" val="88968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4">
            <a:extLst>
              <a:ext uri="{FF2B5EF4-FFF2-40B4-BE49-F238E27FC236}">
                <a16:creationId xmlns:a16="http://schemas.microsoft.com/office/drawing/2014/main" id="{93687A71-1B6B-4E4E-969C-2CC631D400AD}"/>
              </a:ext>
            </a:extLst>
          </p:cNvPr>
          <p:cNvSpPr/>
          <p:nvPr/>
        </p:nvSpPr>
        <p:spPr>
          <a:xfrm>
            <a:off x="0" y="1153248"/>
            <a:ext cx="12192000" cy="328560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pic>
        <p:nvPicPr>
          <p:cNvPr id="44" name="Picture 43" descr="A graph showing a bar graph&#10;&#10;Description automatically generated with medium confidence">
            <a:extLst>
              <a:ext uri="{FF2B5EF4-FFF2-40B4-BE49-F238E27FC236}">
                <a16:creationId xmlns:a16="http://schemas.microsoft.com/office/drawing/2014/main" id="{45522E4B-7782-326A-297F-691EBED69D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0" y="1220630"/>
            <a:ext cx="5381278" cy="3144152"/>
          </a:xfrm>
          <a:prstGeom prst="rect">
            <a:avLst/>
          </a:prstGeom>
        </p:spPr>
      </p:pic>
      <p:sp>
        <p:nvSpPr>
          <p:cNvPr id="45" name="Marcador de texto 1">
            <a:extLst>
              <a:ext uri="{FF2B5EF4-FFF2-40B4-BE49-F238E27FC236}">
                <a16:creationId xmlns:a16="http://schemas.microsoft.com/office/drawing/2014/main" id="{E9A232D4-6275-6207-1624-37DBAD421ED4}"/>
              </a:ext>
            </a:extLst>
          </p:cNvPr>
          <p:cNvSpPr txBox="1">
            <a:spLocks/>
          </p:cNvSpPr>
          <p:nvPr/>
        </p:nvSpPr>
        <p:spPr>
          <a:xfrm>
            <a:off x="906517" y="349618"/>
            <a:ext cx="7994143" cy="5324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t-EE" sz="3594" b="1">
                <a:latin typeface="EC Square Sans Pro" panose="020B0506040000020004" pitchFamily="34" charset="0"/>
              </a:rPr>
              <a:t>Eesmärk</a:t>
            </a:r>
          </a:p>
        </p:txBody>
      </p:sp>
      <p:cxnSp>
        <p:nvCxnSpPr>
          <p:cNvPr id="46" name="Conector recto de flecha 6">
            <a:extLst>
              <a:ext uri="{FF2B5EF4-FFF2-40B4-BE49-F238E27FC236}">
                <a16:creationId xmlns:a16="http://schemas.microsoft.com/office/drawing/2014/main" id="{214111DC-33D3-114E-B88F-8BF99B99B3B1}"/>
              </a:ext>
            </a:extLst>
          </p:cNvPr>
          <p:cNvCxnSpPr>
            <a:cxnSpLocks/>
          </p:cNvCxnSpPr>
          <p:nvPr/>
        </p:nvCxnSpPr>
        <p:spPr>
          <a:xfrm>
            <a:off x="1967802" y="2674758"/>
            <a:ext cx="2701235" cy="912710"/>
          </a:xfrm>
          <a:prstGeom prst="straightConnector1">
            <a:avLst/>
          </a:prstGeom>
          <a:ln>
            <a:solidFill>
              <a:srgbClr val="003399"/>
            </a:solidFill>
            <a:tailEnd type="triangle"/>
          </a:ln>
        </p:spPr>
        <p:style>
          <a:lnRef idx="1">
            <a:schemeClr val="accent2"/>
          </a:lnRef>
          <a:fillRef idx="0">
            <a:schemeClr val="accent2"/>
          </a:fillRef>
          <a:effectRef idx="0">
            <a:schemeClr val="accent2"/>
          </a:effectRef>
          <a:fontRef idx="minor">
            <a:schemeClr val="tx1"/>
          </a:fontRef>
        </p:style>
      </p:cxnSp>
      <p:sp>
        <p:nvSpPr>
          <p:cNvPr id="47" name="CuadroTexto 7">
            <a:extLst>
              <a:ext uri="{FF2B5EF4-FFF2-40B4-BE49-F238E27FC236}">
                <a16:creationId xmlns:a16="http://schemas.microsoft.com/office/drawing/2014/main" id="{04C5F9DC-150C-0B1A-27B0-B9BB4063049E}"/>
              </a:ext>
            </a:extLst>
          </p:cNvPr>
          <p:cNvSpPr txBox="1"/>
          <p:nvPr/>
        </p:nvSpPr>
        <p:spPr>
          <a:xfrm>
            <a:off x="6596184" y="2438785"/>
            <a:ext cx="4790600" cy="952343"/>
          </a:xfrm>
          <a:prstGeom prst="rect">
            <a:avLst/>
          </a:prstGeom>
          <a:noFill/>
        </p:spPr>
        <p:txBody>
          <a:bodyPr wrap="square" rtlCol="0">
            <a:noAutofit/>
          </a:bodyPr>
          <a:lstStyle/>
          <a:p>
            <a:pPr algn="ctr"/>
            <a:r>
              <a:rPr lang="et-EE" sz="2795" b="1">
                <a:solidFill>
                  <a:srgbClr val="003399"/>
                </a:solidFill>
                <a:latin typeface="EC Square Sans Pro" panose="020B0506040000020004" pitchFamily="34" charset="0"/>
              </a:rPr>
              <a:t>4 aastaga on juba üle poole saavutatud!! </a:t>
            </a:r>
          </a:p>
        </p:txBody>
      </p:sp>
      <p:cxnSp>
        <p:nvCxnSpPr>
          <p:cNvPr id="48" name="Conector recto de flecha 8">
            <a:extLst>
              <a:ext uri="{FF2B5EF4-FFF2-40B4-BE49-F238E27FC236}">
                <a16:creationId xmlns:a16="http://schemas.microsoft.com/office/drawing/2014/main" id="{5153CFCF-9BF4-1538-F98E-2EF447890159}"/>
              </a:ext>
            </a:extLst>
          </p:cNvPr>
          <p:cNvCxnSpPr>
            <a:cxnSpLocks/>
          </p:cNvCxnSpPr>
          <p:nvPr/>
        </p:nvCxnSpPr>
        <p:spPr>
          <a:xfrm>
            <a:off x="1301919" y="5868523"/>
            <a:ext cx="9279587" cy="22165"/>
          </a:xfrm>
          <a:prstGeom prst="straightConnector1">
            <a:avLst/>
          </a:prstGeom>
          <a:ln w="38100">
            <a:solidFill>
              <a:srgbClr val="2C7470"/>
            </a:solidFill>
            <a:tailEnd type="triangle"/>
          </a:ln>
        </p:spPr>
        <p:style>
          <a:lnRef idx="3">
            <a:schemeClr val="accent1"/>
          </a:lnRef>
          <a:fillRef idx="0">
            <a:schemeClr val="accent1"/>
          </a:fillRef>
          <a:effectRef idx="2">
            <a:schemeClr val="accent1"/>
          </a:effectRef>
          <a:fontRef idx="minor">
            <a:schemeClr val="tx1"/>
          </a:fontRef>
        </p:style>
      </p:cxnSp>
      <p:sp>
        <p:nvSpPr>
          <p:cNvPr id="49" name="CuadroTexto 9">
            <a:extLst>
              <a:ext uri="{FF2B5EF4-FFF2-40B4-BE49-F238E27FC236}">
                <a16:creationId xmlns:a16="http://schemas.microsoft.com/office/drawing/2014/main" id="{C3B2CED5-E369-2014-5B06-5BAB863BDCA9}"/>
              </a:ext>
            </a:extLst>
          </p:cNvPr>
          <p:cNvSpPr txBox="1"/>
          <p:nvPr/>
        </p:nvSpPr>
        <p:spPr>
          <a:xfrm>
            <a:off x="1115938" y="6384924"/>
            <a:ext cx="857931" cy="338554"/>
          </a:xfrm>
          <a:prstGeom prst="rect">
            <a:avLst/>
          </a:prstGeom>
          <a:noFill/>
        </p:spPr>
        <p:txBody>
          <a:bodyPr wrap="square" rtlCol="0">
            <a:noAutofit/>
          </a:bodyPr>
          <a:lstStyle/>
          <a:p>
            <a:r>
              <a:rPr lang="et-EE" sz="1600" b="1">
                <a:latin typeface="EC Square Sans Pro" panose="020B0506040000020004" pitchFamily="34" charset="0"/>
              </a:rPr>
              <a:t>2018</a:t>
            </a:r>
          </a:p>
        </p:txBody>
      </p:sp>
      <p:sp>
        <p:nvSpPr>
          <p:cNvPr id="50" name="CuadroTexto 10">
            <a:extLst>
              <a:ext uri="{FF2B5EF4-FFF2-40B4-BE49-F238E27FC236}">
                <a16:creationId xmlns:a16="http://schemas.microsoft.com/office/drawing/2014/main" id="{0E057708-F14C-906A-6EC3-D6B6479C9AE7}"/>
              </a:ext>
            </a:extLst>
          </p:cNvPr>
          <p:cNvSpPr txBox="1"/>
          <p:nvPr/>
        </p:nvSpPr>
        <p:spPr>
          <a:xfrm>
            <a:off x="5738254" y="6384924"/>
            <a:ext cx="857931" cy="307777"/>
          </a:xfrm>
          <a:prstGeom prst="rect">
            <a:avLst/>
          </a:prstGeom>
          <a:noFill/>
        </p:spPr>
        <p:txBody>
          <a:bodyPr wrap="square" rtlCol="0">
            <a:noAutofit/>
          </a:bodyPr>
          <a:lstStyle/>
          <a:p>
            <a:r>
              <a:rPr lang="et-EE" sz="1400" b="1">
                <a:latin typeface="EC Square Sans Pro" panose="020B0506040000020004" pitchFamily="34" charset="0"/>
              </a:rPr>
              <a:t>2022</a:t>
            </a:r>
          </a:p>
        </p:txBody>
      </p:sp>
      <p:sp>
        <p:nvSpPr>
          <p:cNvPr id="51" name="CuadroTexto 11">
            <a:extLst>
              <a:ext uri="{FF2B5EF4-FFF2-40B4-BE49-F238E27FC236}">
                <a16:creationId xmlns:a16="http://schemas.microsoft.com/office/drawing/2014/main" id="{875CC6FD-9473-46CB-008F-F8574D0F8A99}"/>
              </a:ext>
            </a:extLst>
          </p:cNvPr>
          <p:cNvSpPr txBox="1"/>
          <p:nvPr/>
        </p:nvSpPr>
        <p:spPr>
          <a:xfrm>
            <a:off x="10279252" y="6387769"/>
            <a:ext cx="796807" cy="338554"/>
          </a:xfrm>
          <a:prstGeom prst="rect">
            <a:avLst/>
          </a:prstGeom>
          <a:noFill/>
        </p:spPr>
        <p:txBody>
          <a:bodyPr wrap="square" rtlCol="0">
            <a:noAutofit/>
          </a:bodyPr>
          <a:lstStyle/>
          <a:p>
            <a:r>
              <a:rPr lang="et-EE" sz="1600" b="1">
                <a:latin typeface="EC Square Sans Pro" panose="020B0506040000020004" pitchFamily="34" charset="0"/>
              </a:rPr>
              <a:t>2030</a:t>
            </a:r>
          </a:p>
        </p:txBody>
      </p:sp>
      <p:cxnSp>
        <p:nvCxnSpPr>
          <p:cNvPr id="52" name="Conector recto 12">
            <a:extLst>
              <a:ext uri="{FF2B5EF4-FFF2-40B4-BE49-F238E27FC236}">
                <a16:creationId xmlns:a16="http://schemas.microsoft.com/office/drawing/2014/main" id="{869327A8-AB69-8418-34DC-2EC812B554C1}"/>
              </a:ext>
            </a:extLst>
          </p:cNvPr>
          <p:cNvCxnSpPr/>
          <p:nvPr/>
        </p:nvCxnSpPr>
        <p:spPr>
          <a:xfrm flipV="1">
            <a:off x="1363428" y="5472306"/>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3" name="Conector recto 13">
            <a:extLst>
              <a:ext uri="{FF2B5EF4-FFF2-40B4-BE49-F238E27FC236}">
                <a16:creationId xmlns:a16="http://schemas.microsoft.com/office/drawing/2014/main" id="{575778DA-BE82-4F57-BB11-D5C8C316F066}"/>
              </a:ext>
            </a:extLst>
          </p:cNvPr>
          <p:cNvCxnSpPr>
            <a:cxnSpLocks/>
          </p:cNvCxnSpPr>
          <p:nvPr/>
        </p:nvCxnSpPr>
        <p:spPr>
          <a:xfrm flipV="1">
            <a:off x="7098532" y="5546485"/>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4" name="Conector recto 14">
            <a:extLst>
              <a:ext uri="{FF2B5EF4-FFF2-40B4-BE49-F238E27FC236}">
                <a16:creationId xmlns:a16="http://schemas.microsoft.com/office/drawing/2014/main" id="{BF878932-6D5E-CD66-A9FF-3422857456F8}"/>
              </a:ext>
            </a:extLst>
          </p:cNvPr>
          <p:cNvCxnSpPr>
            <a:cxnSpLocks/>
          </p:cNvCxnSpPr>
          <p:nvPr/>
        </p:nvCxnSpPr>
        <p:spPr>
          <a:xfrm flipV="1">
            <a:off x="6521207" y="5506409"/>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5" name="Conector recto 15">
            <a:extLst>
              <a:ext uri="{FF2B5EF4-FFF2-40B4-BE49-F238E27FC236}">
                <a16:creationId xmlns:a16="http://schemas.microsoft.com/office/drawing/2014/main" id="{FFB5CF91-D63A-8215-4D28-846016D52B51}"/>
              </a:ext>
            </a:extLst>
          </p:cNvPr>
          <p:cNvCxnSpPr>
            <a:cxnSpLocks/>
          </p:cNvCxnSpPr>
          <p:nvPr/>
        </p:nvCxnSpPr>
        <p:spPr>
          <a:xfrm flipV="1">
            <a:off x="7675857" y="5539282"/>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6" name="Conector recto 16">
            <a:extLst>
              <a:ext uri="{FF2B5EF4-FFF2-40B4-BE49-F238E27FC236}">
                <a16:creationId xmlns:a16="http://schemas.microsoft.com/office/drawing/2014/main" id="{F356F7A7-C49E-8767-ACE5-357CD1B36C15}"/>
              </a:ext>
            </a:extLst>
          </p:cNvPr>
          <p:cNvCxnSpPr>
            <a:cxnSpLocks/>
          </p:cNvCxnSpPr>
          <p:nvPr/>
        </p:nvCxnSpPr>
        <p:spPr>
          <a:xfrm flipV="1">
            <a:off x="5943882" y="5508578"/>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7" name="Conector recto 17">
            <a:extLst>
              <a:ext uri="{FF2B5EF4-FFF2-40B4-BE49-F238E27FC236}">
                <a16:creationId xmlns:a16="http://schemas.microsoft.com/office/drawing/2014/main" id="{6D330C29-0638-F15D-F537-6E787580CEE8}"/>
              </a:ext>
            </a:extLst>
          </p:cNvPr>
          <p:cNvCxnSpPr>
            <a:cxnSpLocks/>
          </p:cNvCxnSpPr>
          <p:nvPr/>
        </p:nvCxnSpPr>
        <p:spPr>
          <a:xfrm flipV="1">
            <a:off x="10562485" y="5491063"/>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8" name="Conector recto 18">
            <a:extLst>
              <a:ext uri="{FF2B5EF4-FFF2-40B4-BE49-F238E27FC236}">
                <a16:creationId xmlns:a16="http://schemas.microsoft.com/office/drawing/2014/main" id="{0654F25D-8806-4DB1-0A30-D9D023C20E6F}"/>
              </a:ext>
            </a:extLst>
          </p:cNvPr>
          <p:cNvCxnSpPr>
            <a:cxnSpLocks/>
          </p:cNvCxnSpPr>
          <p:nvPr/>
        </p:nvCxnSpPr>
        <p:spPr>
          <a:xfrm flipV="1">
            <a:off x="8830507" y="5511421"/>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59" name="Conector recto 19">
            <a:extLst>
              <a:ext uri="{FF2B5EF4-FFF2-40B4-BE49-F238E27FC236}">
                <a16:creationId xmlns:a16="http://schemas.microsoft.com/office/drawing/2014/main" id="{5CF306D7-3CE6-C710-E7FB-690384543F61}"/>
              </a:ext>
            </a:extLst>
          </p:cNvPr>
          <p:cNvCxnSpPr>
            <a:cxnSpLocks/>
          </p:cNvCxnSpPr>
          <p:nvPr/>
        </p:nvCxnSpPr>
        <p:spPr>
          <a:xfrm flipV="1">
            <a:off x="8253182" y="5511421"/>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sp>
        <p:nvSpPr>
          <p:cNvPr id="60" name="CuadroTexto 20">
            <a:extLst>
              <a:ext uri="{FF2B5EF4-FFF2-40B4-BE49-F238E27FC236}">
                <a16:creationId xmlns:a16="http://schemas.microsoft.com/office/drawing/2014/main" id="{0855E23B-F36A-C699-1EC5-CD21C520C2D8}"/>
              </a:ext>
            </a:extLst>
          </p:cNvPr>
          <p:cNvSpPr txBox="1"/>
          <p:nvPr/>
        </p:nvSpPr>
        <p:spPr>
          <a:xfrm>
            <a:off x="801565" y="4919528"/>
            <a:ext cx="1166237" cy="522253"/>
          </a:xfrm>
          <a:prstGeom prst="rect">
            <a:avLst/>
          </a:prstGeom>
          <a:noFill/>
        </p:spPr>
        <p:txBody>
          <a:bodyPr wrap="square" rtlCol="0">
            <a:noAutofit/>
          </a:bodyPr>
          <a:lstStyle/>
          <a:p>
            <a:pPr algn="ctr"/>
            <a:r>
              <a:rPr lang="et-EE" sz="1597" b="1">
                <a:solidFill>
                  <a:srgbClr val="FF0000"/>
                </a:solidFill>
                <a:latin typeface="EC Square Sans Pro" panose="020B0506040000020004" pitchFamily="34" charset="0"/>
              </a:rPr>
              <a:t>118,3 </a:t>
            </a:r>
            <a:r>
              <a:rPr lang="et-EE" sz="1098" b="1">
                <a:solidFill>
                  <a:srgbClr val="FF0000"/>
                </a:solidFill>
                <a:latin typeface="EC Square Sans Pro" panose="020B0506040000020004" pitchFamily="34" charset="0"/>
              </a:rPr>
              <a:t>mg/PCU</a:t>
            </a:r>
          </a:p>
        </p:txBody>
      </p:sp>
      <p:sp>
        <p:nvSpPr>
          <p:cNvPr id="61" name="CuadroTexto 21">
            <a:extLst>
              <a:ext uri="{FF2B5EF4-FFF2-40B4-BE49-F238E27FC236}">
                <a16:creationId xmlns:a16="http://schemas.microsoft.com/office/drawing/2014/main" id="{5B19D16D-B6DF-7F05-39A0-CEDB9CB805D6}"/>
              </a:ext>
            </a:extLst>
          </p:cNvPr>
          <p:cNvSpPr txBox="1"/>
          <p:nvPr/>
        </p:nvSpPr>
        <p:spPr>
          <a:xfrm>
            <a:off x="10389087" y="4919527"/>
            <a:ext cx="857931" cy="506892"/>
          </a:xfrm>
          <a:prstGeom prst="rect">
            <a:avLst/>
          </a:prstGeom>
          <a:noFill/>
        </p:spPr>
        <p:txBody>
          <a:bodyPr wrap="square" rtlCol="0">
            <a:noAutofit/>
          </a:bodyPr>
          <a:lstStyle/>
          <a:p>
            <a:pPr algn="ctr"/>
            <a:r>
              <a:rPr lang="et-EE" sz="1597" b="1">
                <a:solidFill>
                  <a:srgbClr val="2C7470"/>
                </a:solidFill>
                <a:latin typeface="EC Square Sans Pro" panose="020B0506040000020004" pitchFamily="34" charset="0"/>
              </a:rPr>
              <a:t>59,2 </a:t>
            </a:r>
            <a:r>
              <a:rPr lang="et-EE" sz="1098" b="1">
                <a:solidFill>
                  <a:srgbClr val="2C7470"/>
                </a:solidFill>
                <a:latin typeface="EC Square Sans Pro" panose="020B0506040000020004" pitchFamily="34" charset="0"/>
              </a:rPr>
              <a:t>mg/PCU</a:t>
            </a:r>
          </a:p>
        </p:txBody>
      </p:sp>
      <p:sp>
        <p:nvSpPr>
          <p:cNvPr id="62" name="CuadroTexto 22">
            <a:extLst>
              <a:ext uri="{FF2B5EF4-FFF2-40B4-BE49-F238E27FC236}">
                <a16:creationId xmlns:a16="http://schemas.microsoft.com/office/drawing/2014/main" id="{0B2B12AB-B89C-EFD0-B4C3-4C6652647A67}"/>
              </a:ext>
            </a:extLst>
          </p:cNvPr>
          <p:cNvSpPr txBox="1"/>
          <p:nvPr/>
        </p:nvSpPr>
        <p:spPr>
          <a:xfrm>
            <a:off x="5393996" y="4919527"/>
            <a:ext cx="1006620" cy="506892"/>
          </a:xfrm>
          <a:prstGeom prst="rect">
            <a:avLst/>
          </a:prstGeom>
          <a:noFill/>
        </p:spPr>
        <p:txBody>
          <a:bodyPr wrap="square" rtlCol="0">
            <a:noAutofit/>
          </a:bodyPr>
          <a:lstStyle/>
          <a:p>
            <a:pPr algn="ctr"/>
            <a:r>
              <a:rPr lang="et-EE" sz="1597" b="1">
                <a:solidFill>
                  <a:srgbClr val="003399"/>
                </a:solidFill>
                <a:latin typeface="EC Square Sans Pro" panose="020B0506040000020004" pitchFamily="34" charset="0"/>
              </a:rPr>
              <a:t>84,8 </a:t>
            </a:r>
            <a:r>
              <a:rPr lang="et-EE" sz="1098" b="1">
                <a:solidFill>
                  <a:srgbClr val="003399"/>
                </a:solidFill>
                <a:latin typeface="EC Square Sans Pro" panose="020B0506040000020004" pitchFamily="34" charset="0"/>
              </a:rPr>
              <a:t>mg/PCU</a:t>
            </a:r>
          </a:p>
        </p:txBody>
      </p:sp>
      <p:sp>
        <p:nvSpPr>
          <p:cNvPr id="63" name="Arco 23">
            <a:extLst>
              <a:ext uri="{FF2B5EF4-FFF2-40B4-BE49-F238E27FC236}">
                <a16:creationId xmlns:a16="http://schemas.microsoft.com/office/drawing/2014/main" id="{313F402C-6E1D-23EB-71BC-943BB8B5F71F}"/>
              </a:ext>
            </a:extLst>
          </p:cNvPr>
          <p:cNvSpPr/>
          <p:nvPr/>
        </p:nvSpPr>
        <p:spPr>
          <a:xfrm>
            <a:off x="1363429" y="5602505"/>
            <a:ext cx="4578283" cy="583158"/>
          </a:xfrm>
          <a:prstGeom prst="arc">
            <a:avLst>
              <a:gd name="adj1" fmla="val 10819886"/>
              <a:gd name="adj2" fmla="val 21596853"/>
            </a:avLst>
          </a:prstGeom>
          <a:ln>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7">
              <a:latin typeface="EC Square Sans Pro" panose="020B0506040000020004" pitchFamily="34" charset="0"/>
            </a:endParaRPr>
          </a:p>
        </p:txBody>
      </p:sp>
      <p:sp>
        <p:nvSpPr>
          <p:cNvPr id="64" name="CuadroTexto 24">
            <a:extLst>
              <a:ext uri="{FF2B5EF4-FFF2-40B4-BE49-F238E27FC236}">
                <a16:creationId xmlns:a16="http://schemas.microsoft.com/office/drawing/2014/main" id="{571EC044-FFBE-8D02-B0B8-4843D8184635}"/>
              </a:ext>
            </a:extLst>
          </p:cNvPr>
          <p:cNvSpPr txBox="1"/>
          <p:nvPr/>
        </p:nvSpPr>
        <p:spPr>
          <a:xfrm>
            <a:off x="6262428" y="5095429"/>
            <a:ext cx="559382" cy="376329"/>
          </a:xfrm>
          <a:prstGeom prst="rect">
            <a:avLst/>
          </a:prstGeom>
          <a:noFill/>
        </p:spPr>
        <p:txBody>
          <a:bodyPr wrap="square" rtlCol="0">
            <a:noAutofit/>
          </a:bodyPr>
          <a:lstStyle/>
          <a:p>
            <a:pPr algn="ctr"/>
            <a:r>
              <a:rPr lang="et-EE" sz="1048">
                <a:latin typeface="EC Square Sans Pro" panose="020B0506040000020004" pitchFamily="34" charset="0"/>
              </a:rPr>
              <a:t>81,1 </a:t>
            </a:r>
            <a:r>
              <a:rPr lang="et-EE" sz="799">
                <a:latin typeface="EC Square Sans Pro" panose="020B0506040000020004" pitchFamily="34" charset="0"/>
              </a:rPr>
              <a:t>mg/PCU</a:t>
            </a:r>
          </a:p>
        </p:txBody>
      </p:sp>
      <p:sp>
        <p:nvSpPr>
          <p:cNvPr id="66" name="CuadroTexto 25">
            <a:extLst>
              <a:ext uri="{FF2B5EF4-FFF2-40B4-BE49-F238E27FC236}">
                <a16:creationId xmlns:a16="http://schemas.microsoft.com/office/drawing/2014/main" id="{CE85336D-105E-035B-8A5A-A9992C54CB65}"/>
              </a:ext>
            </a:extLst>
          </p:cNvPr>
          <p:cNvSpPr txBox="1"/>
          <p:nvPr/>
        </p:nvSpPr>
        <p:spPr>
          <a:xfrm>
            <a:off x="7970763" y="5095429"/>
            <a:ext cx="559382" cy="376329"/>
          </a:xfrm>
          <a:prstGeom prst="rect">
            <a:avLst/>
          </a:prstGeom>
          <a:noFill/>
        </p:spPr>
        <p:txBody>
          <a:bodyPr wrap="square" rtlCol="0">
            <a:noAutofit/>
          </a:bodyPr>
          <a:lstStyle/>
          <a:p>
            <a:pPr algn="ctr"/>
            <a:r>
              <a:rPr lang="et-EE" sz="1048">
                <a:latin typeface="EC Square Sans Pro" panose="020B0506040000020004" pitchFamily="34" charset="0"/>
              </a:rPr>
              <a:t>70,8 </a:t>
            </a:r>
            <a:r>
              <a:rPr lang="et-EE" sz="799">
                <a:latin typeface="EC Square Sans Pro" panose="020B0506040000020004" pitchFamily="34" charset="0"/>
              </a:rPr>
              <a:t>mg/PCU</a:t>
            </a:r>
          </a:p>
        </p:txBody>
      </p:sp>
      <p:sp>
        <p:nvSpPr>
          <p:cNvPr id="67" name="CuadroTexto 26">
            <a:extLst>
              <a:ext uri="{FF2B5EF4-FFF2-40B4-BE49-F238E27FC236}">
                <a16:creationId xmlns:a16="http://schemas.microsoft.com/office/drawing/2014/main" id="{796BBE99-41D5-527B-C7EC-C8E12861DFFC}"/>
              </a:ext>
            </a:extLst>
          </p:cNvPr>
          <p:cNvSpPr txBox="1"/>
          <p:nvPr/>
        </p:nvSpPr>
        <p:spPr>
          <a:xfrm>
            <a:off x="8539704" y="5095429"/>
            <a:ext cx="559382" cy="376329"/>
          </a:xfrm>
          <a:prstGeom prst="rect">
            <a:avLst/>
          </a:prstGeom>
          <a:noFill/>
        </p:spPr>
        <p:txBody>
          <a:bodyPr wrap="square" rtlCol="0">
            <a:noAutofit/>
          </a:bodyPr>
          <a:lstStyle/>
          <a:p>
            <a:pPr algn="ctr"/>
            <a:r>
              <a:rPr lang="et-EE" sz="1048">
                <a:latin typeface="EC Square Sans Pro" panose="020B0506040000020004" pitchFamily="34" charset="0"/>
              </a:rPr>
              <a:t>67,7 </a:t>
            </a:r>
            <a:r>
              <a:rPr lang="et-EE" sz="799">
                <a:latin typeface="EC Square Sans Pro" panose="020B0506040000020004" pitchFamily="34" charset="0"/>
              </a:rPr>
              <a:t>mg/PCU</a:t>
            </a:r>
          </a:p>
        </p:txBody>
      </p:sp>
      <p:sp>
        <p:nvSpPr>
          <p:cNvPr id="68" name="CuadroTexto 27">
            <a:extLst>
              <a:ext uri="{FF2B5EF4-FFF2-40B4-BE49-F238E27FC236}">
                <a16:creationId xmlns:a16="http://schemas.microsoft.com/office/drawing/2014/main" id="{7B669DD5-2AC9-4AB1-3128-3E79D4E8E508}"/>
              </a:ext>
            </a:extLst>
          </p:cNvPr>
          <p:cNvSpPr txBox="1"/>
          <p:nvPr/>
        </p:nvSpPr>
        <p:spPr>
          <a:xfrm>
            <a:off x="6823201" y="5095429"/>
            <a:ext cx="559382" cy="376329"/>
          </a:xfrm>
          <a:prstGeom prst="rect">
            <a:avLst/>
          </a:prstGeom>
          <a:noFill/>
        </p:spPr>
        <p:txBody>
          <a:bodyPr wrap="square" rtlCol="0">
            <a:noAutofit/>
          </a:bodyPr>
          <a:lstStyle/>
          <a:p>
            <a:pPr algn="ctr"/>
            <a:r>
              <a:rPr lang="et-EE" sz="1048">
                <a:latin typeface="EC Square Sans Pro" panose="020B0506040000020004" pitchFamily="34" charset="0"/>
              </a:rPr>
              <a:t>77,5 </a:t>
            </a:r>
            <a:r>
              <a:rPr lang="et-EE" sz="799">
                <a:latin typeface="EC Square Sans Pro" panose="020B0506040000020004" pitchFamily="34" charset="0"/>
              </a:rPr>
              <a:t>mg/PCU</a:t>
            </a:r>
          </a:p>
        </p:txBody>
      </p:sp>
      <p:sp>
        <p:nvSpPr>
          <p:cNvPr id="69" name="CuadroTexto 28">
            <a:extLst>
              <a:ext uri="{FF2B5EF4-FFF2-40B4-BE49-F238E27FC236}">
                <a16:creationId xmlns:a16="http://schemas.microsoft.com/office/drawing/2014/main" id="{9D4A9D95-3B4E-E4DD-922C-14369D42530B}"/>
              </a:ext>
            </a:extLst>
          </p:cNvPr>
          <p:cNvSpPr txBox="1"/>
          <p:nvPr/>
        </p:nvSpPr>
        <p:spPr>
          <a:xfrm>
            <a:off x="7385366" y="5095429"/>
            <a:ext cx="559382" cy="376329"/>
          </a:xfrm>
          <a:prstGeom prst="rect">
            <a:avLst/>
          </a:prstGeom>
          <a:noFill/>
        </p:spPr>
        <p:txBody>
          <a:bodyPr wrap="square" rtlCol="0">
            <a:noAutofit/>
          </a:bodyPr>
          <a:lstStyle/>
          <a:p>
            <a:pPr algn="ctr"/>
            <a:r>
              <a:rPr lang="et-EE" sz="1048">
                <a:latin typeface="EC Square Sans Pro" panose="020B0506040000020004" pitchFamily="34" charset="0"/>
              </a:rPr>
              <a:t>74,1 </a:t>
            </a:r>
            <a:r>
              <a:rPr lang="et-EE" sz="799">
                <a:latin typeface="EC Square Sans Pro" panose="020B0506040000020004" pitchFamily="34" charset="0"/>
              </a:rPr>
              <a:t>mg/PCU</a:t>
            </a:r>
          </a:p>
        </p:txBody>
      </p:sp>
      <p:sp>
        <p:nvSpPr>
          <p:cNvPr id="70" name="CuadroTexto 30">
            <a:extLst>
              <a:ext uri="{FF2B5EF4-FFF2-40B4-BE49-F238E27FC236}">
                <a16:creationId xmlns:a16="http://schemas.microsoft.com/office/drawing/2014/main" id="{95DC1C82-A2B1-6CB9-C17D-FF66C8B4E33D}"/>
              </a:ext>
            </a:extLst>
          </p:cNvPr>
          <p:cNvSpPr txBox="1"/>
          <p:nvPr/>
        </p:nvSpPr>
        <p:spPr>
          <a:xfrm>
            <a:off x="6879791" y="6223558"/>
            <a:ext cx="547355" cy="245766"/>
          </a:xfrm>
          <a:prstGeom prst="rect">
            <a:avLst/>
          </a:prstGeom>
          <a:noFill/>
        </p:spPr>
        <p:txBody>
          <a:bodyPr wrap="square" rtlCol="0">
            <a:noAutofit/>
          </a:bodyPr>
          <a:lstStyle/>
          <a:p>
            <a:r>
              <a:rPr lang="et-EE" sz="998">
                <a:latin typeface="EC Square Sans Pro" panose="020B0506040000020004" pitchFamily="34" charset="0"/>
              </a:rPr>
              <a:t>2024</a:t>
            </a:r>
          </a:p>
        </p:txBody>
      </p:sp>
      <p:sp>
        <p:nvSpPr>
          <p:cNvPr id="71" name="CuadroTexto 31">
            <a:extLst>
              <a:ext uri="{FF2B5EF4-FFF2-40B4-BE49-F238E27FC236}">
                <a16:creationId xmlns:a16="http://schemas.microsoft.com/office/drawing/2014/main" id="{29C04CF6-5462-5C83-604F-090ECEA36BC7}"/>
              </a:ext>
            </a:extLst>
          </p:cNvPr>
          <p:cNvSpPr txBox="1"/>
          <p:nvPr/>
        </p:nvSpPr>
        <p:spPr>
          <a:xfrm>
            <a:off x="8639066" y="6230780"/>
            <a:ext cx="500471" cy="245766"/>
          </a:xfrm>
          <a:prstGeom prst="rect">
            <a:avLst/>
          </a:prstGeom>
          <a:noFill/>
        </p:spPr>
        <p:txBody>
          <a:bodyPr wrap="square" rtlCol="0">
            <a:noAutofit/>
          </a:bodyPr>
          <a:lstStyle/>
          <a:p>
            <a:r>
              <a:rPr lang="et-EE" sz="998">
                <a:latin typeface="EC Square Sans Pro" panose="020B0506040000020004" pitchFamily="34" charset="0"/>
              </a:rPr>
              <a:t>2027</a:t>
            </a:r>
          </a:p>
        </p:txBody>
      </p:sp>
      <p:sp>
        <p:nvSpPr>
          <p:cNvPr id="72" name="CuadroTexto 32">
            <a:extLst>
              <a:ext uri="{FF2B5EF4-FFF2-40B4-BE49-F238E27FC236}">
                <a16:creationId xmlns:a16="http://schemas.microsoft.com/office/drawing/2014/main" id="{8E870A69-7FE3-96AA-F758-FEA417B06793}"/>
              </a:ext>
            </a:extLst>
          </p:cNvPr>
          <p:cNvSpPr txBox="1"/>
          <p:nvPr/>
        </p:nvSpPr>
        <p:spPr>
          <a:xfrm>
            <a:off x="9208185" y="6223557"/>
            <a:ext cx="466887" cy="245766"/>
          </a:xfrm>
          <a:prstGeom prst="rect">
            <a:avLst/>
          </a:prstGeom>
          <a:noFill/>
        </p:spPr>
        <p:txBody>
          <a:bodyPr wrap="square" rtlCol="0">
            <a:noAutofit/>
          </a:bodyPr>
          <a:lstStyle/>
          <a:p>
            <a:r>
              <a:rPr lang="et-EE" sz="998">
                <a:latin typeface="EC Square Sans Pro" panose="020B0506040000020004" pitchFamily="34" charset="0"/>
              </a:rPr>
              <a:t>2028</a:t>
            </a:r>
          </a:p>
        </p:txBody>
      </p:sp>
      <p:sp>
        <p:nvSpPr>
          <p:cNvPr id="73" name="CuadroTexto 33">
            <a:extLst>
              <a:ext uri="{FF2B5EF4-FFF2-40B4-BE49-F238E27FC236}">
                <a16:creationId xmlns:a16="http://schemas.microsoft.com/office/drawing/2014/main" id="{243A7C71-96EC-20A6-988F-84E189A823EC}"/>
              </a:ext>
            </a:extLst>
          </p:cNvPr>
          <p:cNvSpPr txBox="1"/>
          <p:nvPr/>
        </p:nvSpPr>
        <p:spPr>
          <a:xfrm>
            <a:off x="9743720" y="6226018"/>
            <a:ext cx="466888" cy="245446"/>
          </a:xfrm>
          <a:prstGeom prst="rect">
            <a:avLst/>
          </a:prstGeom>
          <a:noFill/>
        </p:spPr>
        <p:txBody>
          <a:bodyPr wrap="square" rtlCol="0">
            <a:noAutofit/>
          </a:bodyPr>
          <a:lstStyle/>
          <a:p>
            <a:r>
              <a:rPr lang="et-EE" sz="998">
                <a:latin typeface="EC Square Sans Pro" panose="020B0506040000020004" pitchFamily="34" charset="0"/>
              </a:rPr>
              <a:t>2029</a:t>
            </a:r>
          </a:p>
        </p:txBody>
      </p:sp>
      <p:sp>
        <p:nvSpPr>
          <p:cNvPr id="74" name="CuadroTexto 34">
            <a:extLst>
              <a:ext uri="{FF2B5EF4-FFF2-40B4-BE49-F238E27FC236}">
                <a16:creationId xmlns:a16="http://schemas.microsoft.com/office/drawing/2014/main" id="{260CB6AD-6711-9B68-B786-DBB9A40131DE}"/>
              </a:ext>
            </a:extLst>
          </p:cNvPr>
          <p:cNvSpPr txBox="1"/>
          <p:nvPr/>
        </p:nvSpPr>
        <p:spPr>
          <a:xfrm>
            <a:off x="7495794" y="6223559"/>
            <a:ext cx="486957" cy="245765"/>
          </a:xfrm>
          <a:prstGeom prst="rect">
            <a:avLst/>
          </a:prstGeom>
          <a:noFill/>
        </p:spPr>
        <p:txBody>
          <a:bodyPr wrap="square" rtlCol="0">
            <a:noAutofit/>
          </a:bodyPr>
          <a:lstStyle/>
          <a:p>
            <a:r>
              <a:rPr lang="et-EE" sz="998">
                <a:latin typeface="EC Square Sans Pro" panose="020B0506040000020004" pitchFamily="34" charset="0"/>
              </a:rPr>
              <a:t>2025</a:t>
            </a:r>
          </a:p>
        </p:txBody>
      </p:sp>
      <p:sp>
        <p:nvSpPr>
          <p:cNvPr id="75" name="CuadroTexto 35">
            <a:extLst>
              <a:ext uri="{FF2B5EF4-FFF2-40B4-BE49-F238E27FC236}">
                <a16:creationId xmlns:a16="http://schemas.microsoft.com/office/drawing/2014/main" id="{3E0B556F-5633-1951-1DEF-E3348C41359B}"/>
              </a:ext>
            </a:extLst>
          </p:cNvPr>
          <p:cNvSpPr txBox="1"/>
          <p:nvPr/>
        </p:nvSpPr>
        <p:spPr>
          <a:xfrm>
            <a:off x="8051399" y="6230638"/>
            <a:ext cx="519019" cy="252989"/>
          </a:xfrm>
          <a:prstGeom prst="rect">
            <a:avLst/>
          </a:prstGeom>
          <a:noFill/>
        </p:spPr>
        <p:txBody>
          <a:bodyPr wrap="square" rtlCol="0">
            <a:noAutofit/>
          </a:bodyPr>
          <a:lstStyle/>
          <a:p>
            <a:r>
              <a:rPr lang="et-EE" sz="998">
                <a:latin typeface="EC Square Sans Pro" panose="020B0506040000020004" pitchFamily="34" charset="0"/>
              </a:rPr>
              <a:t>2026</a:t>
            </a:r>
          </a:p>
        </p:txBody>
      </p:sp>
      <p:cxnSp>
        <p:nvCxnSpPr>
          <p:cNvPr id="76" name="Conector recto 36">
            <a:extLst>
              <a:ext uri="{FF2B5EF4-FFF2-40B4-BE49-F238E27FC236}">
                <a16:creationId xmlns:a16="http://schemas.microsoft.com/office/drawing/2014/main" id="{9E3B3EDD-029E-442E-1A61-328D54F84749}"/>
              </a:ext>
            </a:extLst>
          </p:cNvPr>
          <p:cNvCxnSpPr>
            <a:cxnSpLocks/>
          </p:cNvCxnSpPr>
          <p:nvPr/>
        </p:nvCxnSpPr>
        <p:spPr>
          <a:xfrm flipV="1">
            <a:off x="9407832" y="5539282"/>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77" name="Conector recto 37">
            <a:extLst>
              <a:ext uri="{FF2B5EF4-FFF2-40B4-BE49-F238E27FC236}">
                <a16:creationId xmlns:a16="http://schemas.microsoft.com/office/drawing/2014/main" id="{85850DBF-EA49-ACE5-1585-FC715C466DB2}"/>
              </a:ext>
            </a:extLst>
          </p:cNvPr>
          <p:cNvCxnSpPr>
            <a:cxnSpLocks/>
          </p:cNvCxnSpPr>
          <p:nvPr/>
        </p:nvCxnSpPr>
        <p:spPr>
          <a:xfrm flipV="1">
            <a:off x="9985157" y="5506409"/>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sp>
        <p:nvSpPr>
          <p:cNvPr id="78" name="CuadroTexto 38">
            <a:extLst>
              <a:ext uri="{FF2B5EF4-FFF2-40B4-BE49-F238E27FC236}">
                <a16:creationId xmlns:a16="http://schemas.microsoft.com/office/drawing/2014/main" id="{F0C6AA2B-70A6-6278-D1B6-568B22B3FFED}"/>
              </a:ext>
            </a:extLst>
          </p:cNvPr>
          <p:cNvSpPr txBox="1"/>
          <p:nvPr/>
        </p:nvSpPr>
        <p:spPr>
          <a:xfrm>
            <a:off x="9116442" y="5095429"/>
            <a:ext cx="559382" cy="376329"/>
          </a:xfrm>
          <a:prstGeom prst="rect">
            <a:avLst/>
          </a:prstGeom>
          <a:noFill/>
        </p:spPr>
        <p:txBody>
          <a:bodyPr wrap="square" rtlCol="0">
            <a:noAutofit/>
          </a:bodyPr>
          <a:lstStyle/>
          <a:p>
            <a:pPr algn="ctr"/>
            <a:r>
              <a:rPr lang="et-EE" sz="1048">
                <a:latin typeface="EC Square Sans Pro" panose="020B0506040000020004" pitchFamily="34" charset="0"/>
              </a:rPr>
              <a:t>64,7 </a:t>
            </a:r>
            <a:r>
              <a:rPr lang="et-EE" sz="799">
                <a:latin typeface="EC Square Sans Pro" panose="020B0506040000020004" pitchFamily="34" charset="0"/>
              </a:rPr>
              <a:t>mg/PCU</a:t>
            </a:r>
          </a:p>
        </p:txBody>
      </p:sp>
      <p:sp>
        <p:nvSpPr>
          <p:cNvPr id="79" name="CuadroTexto 39">
            <a:extLst>
              <a:ext uri="{FF2B5EF4-FFF2-40B4-BE49-F238E27FC236}">
                <a16:creationId xmlns:a16="http://schemas.microsoft.com/office/drawing/2014/main" id="{30C4FC84-6F5C-85CF-B42D-4B29DFA6412C}"/>
              </a:ext>
            </a:extLst>
          </p:cNvPr>
          <p:cNvSpPr txBox="1"/>
          <p:nvPr/>
        </p:nvSpPr>
        <p:spPr>
          <a:xfrm>
            <a:off x="9740481" y="5095429"/>
            <a:ext cx="559382" cy="376329"/>
          </a:xfrm>
          <a:prstGeom prst="rect">
            <a:avLst/>
          </a:prstGeom>
          <a:noFill/>
        </p:spPr>
        <p:txBody>
          <a:bodyPr wrap="square" rtlCol="0">
            <a:noAutofit/>
          </a:bodyPr>
          <a:lstStyle/>
          <a:p>
            <a:pPr algn="ctr"/>
            <a:r>
              <a:rPr lang="et-EE" sz="1048">
                <a:latin typeface="EC Square Sans Pro" panose="020B0506040000020004" pitchFamily="34" charset="0"/>
              </a:rPr>
              <a:t>61,9 </a:t>
            </a:r>
            <a:r>
              <a:rPr lang="et-EE" sz="799">
                <a:latin typeface="EC Square Sans Pro" panose="020B0506040000020004" pitchFamily="34" charset="0"/>
              </a:rPr>
              <a:t>mg/PCU</a:t>
            </a:r>
          </a:p>
        </p:txBody>
      </p:sp>
      <p:sp>
        <p:nvSpPr>
          <p:cNvPr id="80" name="CuadroTexto 40">
            <a:extLst>
              <a:ext uri="{FF2B5EF4-FFF2-40B4-BE49-F238E27FC236}">
                <a16:creationId xmlns:a16="http://schemas.microsoft.com/office/drawing/2014/main" id="{CC8A3078-6DEB-EBFC-322A-8E267AF4F14B}"/>
              </a:ext>
            </a:extLst>
          </p:cNvPr>
          <p:cNvSpPr txBox="1"/>
          <p:nvPr/>
        </p:nvSpPr>
        <p:spPr>
          <a:xfrm>
            <a:off x="6639400" y="3378932"/>
            <a:ext cx="4879560" cy="261290"/>
          </a:xfrm>
          <a:prstGeom prst="rect">
            <a:avLst/>
          </a:prstGeom>
          <a:noFill/>
        </p:spPr>
        <p:txBody>
          <a:bodyPr wrap="square" rtlCol="0">
            <a:noAutofit/>
          </a:bodyPr>
          <a:lstStyle/>
          <a:p>
            <a:pPr algn="ctr"/>
            <a:r>
              <a:rPr lang="et-EE" sz="1098" dirty="0">
                <a:solidFill>
                  <a:srgbClr val="003399"/>
                </a:solidFill>
                <a:latin typeface="EC Square Sans Pro" panose="020B0506040000020004" pitchFamily="34" charset="0"/>
                <a:sym typeface="Wingdings" panose="05000000000000000000" pitchFamily="2" charset="2"/>
              </a:rPr>
              <a:t>Kogueesmärk: 50% vähendamine 2018. aastast 2030. aastani = 59,2 mg/PCU</a:t>
            </a:r>
          </a:p>
        </p:txBody>
      </p:sp>
      <p:sp>
        <p:nvSpPr>
          <p:cNvPr id="81" name="CuadroTexto 42">
            <a:extLst>
              <a:ext uri="{FF2B5EF4-FFF2-40B4-BE49-F238E27FC236}">
                <a16:creationId xmlns:a16="http://schemas.microsoft.com/office/drawing/2014/main" id="{CDDC2055-24F6-CF98-529D-DC135585C614}"/>
              </a:ext>
            </a:extLst>
          </p:cNvPr>
          <p:cNvSpPr txBox="1"/>
          <p:nvPr/>
        </p:nvSpPr>
        <p:spPr>
          <a:xfrm>
            <a:off x="2147865" y="5221420"/>
            <a:ext cx="2947728" cy="577081"/>
          </a:xfrm>
          <a:prstGeom prst="rect">
            <a:avLst/>
          </a:prstGeom>
          <a:noFill/>
        </p:spPr>
        <p:txBody>
          <a:bodyPr wrap="square" rtlCol="0">
            <a:noAutofit/>
          </a:bodyPr>
          <a:lstStyle/>
          <a:p>
            <a:pPr algn="ctr"/>
            <a:r>
              <a:rPr lang="et-EE" sz="1050">
                <a:solidFill>
                  <a:srgbClr val="2C7470"/>
                </a:solidFill>
                <a:latin typeface="EC Square Sans Pro" panose="020B0506040000020004" pitchFamily="34" charset="0"/>
                <a:sym typeface="Wingdings" panose="05000000000000000000" pitchFamily="2" charset="2"/>
              </a:rPr>
              <a:t>33,5 mg/PCU</a:t>
            </a:r>
          </a:p>
          <a:p>
            <a:pPr algn="ctr"/>
            <a:r>
              <a:rPr lang="et-EE" sz="800">
                <a:solidFill>
                  <a:srgbClr val="2C7470"/>
                </a:solidFill>
                <a:latin typeface="EC Square Sans Pro" panose="020B0506040000020004" pitchFamily="34" charset="0"/>
              </a:rPr>
              <a:t> </a:t>
            </a:r>
            <a:r>
              <a:rPr lang="et-EE" sz="1050">
                <a:solidFill>
                  <a:srgbClr val="2C7470"/>
                </a:solidFill>
                <a:latin typeface="EC Square Sans Pro" panose="020B0506040000020004" pitchFamily="34" charset="0"/>
              </a:rPr>
              <a:t>56% vähenemisest on juba saavutatud</a:t>
            </a:r>
          </a:p>
        </p:txBody>
      </p:sp>
      <p:sp>
        <p:nvSpPr>
          <p:cNvPr id="82" name="CuadroTexto 64">
            <a:extLst>
              <a:ext uri="{FF2B5EF4-FFF2-40B4-BE49-F238E27FC236}">
                <a16:creationId xmlns:a16="http://schemas.microsoft.com/office/drawing/2014/main" id="{ED23CD15-EE41-0398-5CC5-28A519FC02B2}"/>
              </a:ext>
            </a:extLst>
          </p:cNvPr>
          <p:cNvSpPr txBox="1"/>
          <p:nvPr/>
        </p:nvSpPr>
        <p:spPr>
          <a:xfrm>
            <a:off x="6263788" y="6218061"/>
            <a:ext cx="547355" cy="245766"/>
          </a:xfrm>
          <a:prstGeom prst="rect">
            <a:avLst/>
          </a:prstGeom>
          <a:noFill/>
        </p:spPr>
        <p:txBody>
          <a:bodyPr wrap="square" rtlCol="0">
            <a:noAutofit/>
          </a:bodyPr>
          <a:lstStyle/>
          <a:p>
            <a:r>
              <a:rPr lang="et-EE" sz="998">
                <a:latin typeface="EC Square Sans Pro" panose="020B0506040000020004" pitchFamily="34" charset="0"/>
              </a:rPr>
              <a:t>2023</a:t>
            </a:r>
          </a:p>
        </p:txBody>
      </p:sp>
      <p:sp>
        <p:nvSpPr>
          <p:cNvPr id="83" name="TextBox 82">
            <a:extLst>
              <a:ext uri="{FF2B5EF4-FFF2-40B4-BE49-F238E27FC236}">
                <a16:creationId xmlns:a16="http://schemas.microsoft.com/office/drawing/2014/main" id="{8DF3E40B-71E1-01C5-FC83-2DC85963D8E8}"/>
              </a:ext>
            </a:extLst>
          </p:cNvPr>
          <p:cNvSpPr txBox="1"/>
          <p:nvPr/>
        </p:nvSpPr>
        <p:spPr>
          <a:xfrm>
            <a:off x="745547" y="1337048"/>
            <a:ext cx="3923489" cy="566555"/>
          </a:xfrm>
          <a:prstGeom prst="rect">
            <a:avLst/>
          </a:prstGeom>
          <a:noFill/>
        </p:spPr>
        <p:txBody>
          <a:bodyPr wrap="square" lIns="0" tIns="0" rIns="0" bIns="0" rtlCol="0" anchor="t" anchorCtr="0">
            <a:noAutofit/>
          </a:bodyPr>
          <a:lstStyle/>
          <a:p>
            <a:pPr algn="ctr"/>
            <a:r>
              <a:rPr lang="et-EE" b="1">
                <a:solidFill>
                  <a:srgbClr val="2C7470"/>
                </a:solidFill>
                <a:latin typeface="+mn-lt"/>
              </a:rPr>
              <a:t>Eeldatav müügi areng eesmärgi saavutamiseks (mg/PCU)</a:t>
            </a:r>
          </a:p>
        </p:txBody>
      </p:sp>
      <p:sp>
        <p:nvSpPr>
          <p:cNvPr id="84" name="TextBox 83">
            <a:extLst>
              <a:ext uri="{FF2B5EF4-FFF2-40B4-BE49-F238E27FC236}">
                <a16:creationId xmlns:a16="http://schemas.microsoft.com/office/drawing/2014/main" id="{170E57E3-58EE-0C49-9C60-46F4E60D9D03}"/>
              </a:ext>
            </a:extLst>
          </p:cNvPr>
          <p:cNvSpPr txBox="1"/>
          <p:nvPr/>
        </p:nvSpPr>
        <p:spPr>
          <a:xfrm>
            <a:off x="3650" y="1767961"/>
            <a:ext cx="695718" cy="282541"/>
          </a:xfrm>
          <a:prstGeom prst="rect">
            <a:avLst/>
          </a:prstGeom>
          <a:noFill/>
        </p:spPr>
        <p:txBody>
          <a:bodyPr wrap="square" lIns="0" tIns="0" rIns="0" bIns="0" rtlCol="0" anchor="t" anchorCtr="0">
            <a:noAutofit/>
          </a:bodyPr>
          <a:lstStyle/>
          <a:p>
            <a:pPr algn="ctr"/>
            <a:r>
              <a:rPr lang="et-EE" sz="2000" b="1">
                <a:solidFill>
                  <a:srgbClr val="FF0000"/>
                </a:solidFill>
                <a:latin typeface="+mn-lt"/>
              </a:rPr>
              <a:t>118,3</a:t>
            </a:r>
          </a:p>
        </p:txBody>
      </p:sp>
      <p:sp>
        <p:nvSpPr>
          <p:cNvPr id="85" name="TextBox 84">
            <a:extLst>
              <a:ext uri="{FF2B5EF4-FFF2-40B4-BE49-F238E27FC236}">
                <a16:creationId xmlns:a16="http://schemas.microsoft.com/office/drawing/2014/main" id="{D476A8F0-7C41-D45C-7CDF-4C1DE3CE6856}"/>
              </a:ext>
            </a:extLst>
          </p:cNvPr>
          <p:cNvSpPr txBox="1"/>
          <p:nvPr/>
        </p:nvSpPr>
        <p:spPr>
          <a:xfrm>
            <a:off x="4519433" y="2938653"/>
            <a:ext cx="695718" cy="394621"/>
          </a:xfrm>
          <a:prstGeom prst="rect">
            <a:avLst/>
          </a:prstGeom>
          <a:noFill/>
        </p:spPr>
        <p:txBody>
          <a:bodyPr wrap="square" lIns="0" tIns="0" rIns="0" bIns="0" rtlCol="0" anchor="t" anchorCtr="0">
            <a:noAutofit/>
          </a:bodyPr>
          <a:lstStyle/>
          <a:p>
            <a:pPr algn="ctr"/>
            <a:r>
              <a:rPr lang="et-EE" sz="2400" b="1">
                <a:solidFill>
                  <a:srgbClr val="2C7470"/>
                </a:solidFill>
                <a:latin typeface="+mn-lt"/>
              </a:rPr>
              <a:t>59,2</a:t>
            </a:r>
          </a:p>
        </p:txBody>
      </p:sp>
      <p:sp>
        <p:nvSpPr>
          <p:cNvPr id="86" name="TextBox 85">
            <a:extLst>
              <a:ext uri="{FF2B5EF4-FFF2-40B4-BE49-F238E27FC236}">
                <a16:creationId xmlns:a16="http://schemas.microsoft.com/office/drawing/2014/main" id="{CEBF6F89-2E50-2FBB-B327-D4984FB37EB7}"/>
              </a:ext>
            </a:extLst>
          </p:cNvPr>
          <p:cNvSpPr txBox="1"/>
          <p:nvPr/>
        </p:nvSpPr>
        <p:spPr>
          <a:xfrm>
            <a:off x="1719751" y="3011615"/>
            <a:ext cx="352889" cy="210226"/>
          </a:xfrm>
          <a:prstGeom prst="rect">
            <a:avLst/>
          </a:prstGeom>
          <a:noFill/>
        </p:spPr>
        <p:txBody>
          <a:bodyPr wrap="square" lIns="0" tIns="0" rIns="0" bIns="0" rtlCol="0" anchor="t" anchorCtr="0">
            <a:noAutofit/>
          </a:bodyPr>
          <a:lstStyle/>
          <a:p>
            <a:pPr algn="ctr"/>
            <a:r>
              <a:rPr lang="et-EE" sz="1200" b="1">
                <a:solidFill>
                  <a:srgbClr val="003399"/>
                </a:solidFill>
                <a:latin typeface="+mn-lt"/>
              </a:rPr>
              <a:t>84,8</a:t>
            </a:r>
          </a:p>
        </p:txBody>
      </p:sp>
      <p:sp>
        <p:nvSpPr>
          <p:cNvPr id="87" name="TextBox 86">
            <a:extLst>
              <a:ext uri="{FF2B5EF4-FFF2-40B4-BE49-F238E27FC236}">
                <a16:creationId xmlns:a16="http://schemas.microsoft.com/office/drawing/2014/main" id="{E7C17B57-A05F-7FBE-9F85-A6B4E0501072}"/>
              </a:ext>
            </a:extLst>
          </p:cNvPr>
          <p:cNvSpPr txBox="1"/>
          <p:nvPr/>
        </p:nvSpPr>
        <p:spPr>
          <a:xfrm rot="2536788">
            <a:off x="679904" y="2467004"/>
            <a:ext cx="965365" cy="210226"/>
          </a:xfrm>
          <a:prstGeom prst="rect">
            <a:avLst/>
          </a:prstGeom>
          <a:noFill/>
        </p:spPr>
        <p:txBody>
          <a:bodyPr wrap="square" lIns="0" tIns="0" rIns="0" bIns="0" rtlCol="0" anchor="t" anchorCtr="0">
            <a:noAutofit/>
          </a:bodyPr>
          <a:lstStyle/>
          <a:p>
            <a:pPr algn="ctr"/>
            <a:r>
              <a:rPr lang="et-EE" sz="1100">
                <a:solidFill>
                  <a:srgbClr val="003399"/>
                </a:solidFill>
                <a:latin typeface="+mn-lt"/>
              </a:rPr>
              <a:t>-33,5 mg/PCU</a:t>
            </a:r>
          </a:p>
        </p:txBody>
      </p:sp>
      <p:sp>
        <p:nvSpPr>
          <p:cNvPr id="88" name="TextBox 87">
            <a:extLst>
              <a:ext uri="{FF2B5EF4-FFF2-40B4-BE49-F238E27FC236}">
                <a16:creationId xmlns:a16="http://schemas.microsoft.com/office/drawing/2014/main" id="{70A05A80-232A-9817-F007-F993B23860DD}"/>
              </a:ext>
            </a:extLst>
          </p:cNvPr>
          <p:cNvSpPr txBox="1"/>
          <p:nvPr/>
        </p:nvSpPr>
        <p:spPr>
          <a:xfrm>
            <a:off x="2135083" y="3153677"/>
            <a:ext cx="352889" cy="210226"/>
          </a:xfrm>
          <a:prstGeom prst="rect">
            <a:avLst/>
          </a:prstGeom>
          <a:noFill/>
        </p:spPr>
        <p:txBody>
          <a:bodyPr wrap="square" lIns="0" tIns="0" rIns="0" bIns="0" rtlCol="0" anchor="t" anchorCtr="0">
            <a:noAutofit/>
          </a:bodyPr>
          <a:lstStyle/>
          <a:p>
            <a:pPr algn="ctr"/>
            <a:r>
              <a:rPr lang="et-EE" sz="1100">
                <a:solidFill>
                  <a:schemeClr val="tx1"/>
                </a:solidFill>
                <a:latin typeface="+mn-lt"/>
              </a:rPr>
              <a:t>81,1</a:t>
            </a:r>
          </a:p>
        </p:txBody>
      </p:sp>
      <p:sp>
        <p:nvSpPr>
          <p:cNvPr id="89" name="TextBox 88">
            <a:extLst>
              <a:ext uri="{FF2B5EF4-FFF2-40B4-BE49-F238E27FC236}">
                <a16:creationId xmlns:a16="http://schemas.microsoft.com/office/drawing/2014/main" id="{F3AC309C-FF51-B20D-8850-4256C1DC4E76}"/>
              </a:ext>
            </a:extLst>
          </p:cNvPr>
          <p:cNvSpPr txBox="1"/>
          <p:nvPr/>
        </p:nvSpPr>
        <p:spPr>
          <a:xfrm>
            <a:off x="2510120" y="3273517"/>
            <a:ext cx="352889" cy="210226"/>
          </a:xfrm>
          <a:prstGeom prst="rect">
            <a:avLst/>
          </a:prstGeom>
          <a:noFill/>
        </p:spPr>
        <p:txBody>
          <a:bodyPr wrap="square" lIns="0" tIns="0" rIns="0" bIns="0" rtlCol="0" anchor="t" anchorCtr="0">
            <a:noAutofit/>
          </a:bodyPr>
          <a:lstStyle/>
          <a:p>
            <a:pPr algn="ctr"/>
            <a:r>
              <a:rPr lang="et-EE" sz="1100">
                <a:solidFill>
                  <a:schemeClr val="tx1"/>
                </a:solidFill>
                <a:latin typeface="+mn-lt"/>
              </a:rPr>
              <a:t>77,5</a:t>
            </a:r>
          </a:p>
        </p:txBody>
      </p:sp>
      <p:sp>
        <p:nvSpPr>
          <p:cNvPr id="90" name="TextBox 89">
            <a:extLst>
              <a:ext uri="{FF2B5EF4-FFF2-40B4-BE49-F238E27FC236}">
                <a16:creationId xmlns:a16="http://schemas.microsoft.com/office/drawing/2014/main" id="{1517E17F-E84B-5BA7-A6A2-546E3E5B9EBD}"/>
              </a:ext>
            </a:extLst>
          </p:cNvPr>
          <p:cNvSpPr txBox="1"/>
          <p:nvPr/>
        </p:nvSpPr>
        <p:spPr>
          <a:xfrm>
            <a:off x="2911808" y="3406607"/>
            <a:ext cx="352889" cy="210226"/>
          </a:xfrm>
          <a:prstGeom prst="rect">
            <a:avLst/>
          </a:prstGeom>
          <a:noFill/>
        </p:spPr>
        <p:txBody>
          <a:bodyPr wrap="square" lIns="0" tIns="0" rIns="0" bIns="0" rtlCol="0" anchor="t" anchorCtr="0">
            <a:noAutofit/>
          </a:bodyPr>
          <a:lstStyle/>
          <a:p>
            <a:pPr algn="ctr"/>
            <a:r>
              <a:rPr lang="et-EE" sz="1100">
                <a:solidFill>
                  <a:schemeClr val="tx1"/>
                </a:solidFill>
                <a:latin typeface="+mn-lt"/>
              </a:rPr>
              <a:t>74,1</a:t>
            </a:r>
          </a:p>
        </p:txBody>
      </p:sp>
      <p:sp>
        <p:nvSpPr>
          <p:cNvPr id="91" name="TextBox 90">
            <a:extLst>
              <a:ext uri="{FF2B5EF4-FFF2-40B4-BE49-F238E27FC236}">
                <a16:creationId xmlns:a16="http://schemas.microsoft.com/office/drawing/2014/main" id="{D738BBB4-9369-C967-42E3-CD390150AE80}"/>
              </a:ext>
            </a:extLst>
          </p:cNvPr>
          <p:cNvSpPr txBox="1"/>
          <p:nvPr/>
        </p:nvSpPr>
        <p:spPr>
          <a:xfrm>
            <a:off x="3300043" y="3496480"/>
            <a:ext cx="352889" cy="210226"/>
          </a:xfrm>
          <a:prstGeom prst="rect">
            <a:avLst/>
          </a:prstGeom>
          <a:noFill/>
        </p:spPr>
        <p:txBody>
          <a:bodyPr wrap="square" lIns="0" tIns="0" rIns="0" bIns="0" rtlCol="0" anchor="t" anchorCtr="0">
            <a:noAutofit/>
          </a:bodyPr>
          <a:lstStyle/>
          <a:p>
            <a:pPr algn="ctr"/>
            <a:r>
              <a:rPr lang="et-EE" sz="1100">
                <a:solidFill>
                  <a:schemeClr val="tx1"/>
                </a:solidFill>
                <a:latin typeface="+mn-lt"/>
              </a:rPr>
              <a:t>70,8</a:t>
            </a:r>
          </a:p>
        </p:txBody>
      </p:sp>
      <p:sp>
        <p:nvSpPr>
          <p:cNvPr id="92" name="TextBox 91">
            <a:extLst>
              <a:ext uri="{FF2B5EF4-FFF2-40B4-BE49-F238E27FC236}">
                <a16:creationId xmlns:a16="http://schemas.microsoft.com/office/drawing/2014/main" id="{70BE4AFC-024E-7B1A-8377-178BECF05C0F}"/>
              </a:ext>
            </a:extLst>
          </p:cNvPr>
          <p:cNvSpPr txBox="1"/>
          <p:nvPr/>
        </p:nvSpPr>
        <p:spPr>
          <a:xfrm>
            <a:off x="3721150" y="3611208"/>
            <a:ext cx="352889" cy="210226"/>
          </a:xfrm>
          <a:prstGeom prst="rect">
            <a:avLst/>
          </a:prstGeom>
          <a:noFill/>
        </p:spPr>
        <p:txBody>
          <a:bodyPr wrap="square" lIns="0" tIns="0" rIns="0" bIns="0" rtlCol="0" anchor="t" anchorCtr="0">
            <a:noAutofit/>
          </a:bodyPr>
          <a:lstStyle/>
          <a:p>
            <a:pPr algn="ctr"/>
            <a:r>
              <a:rPr lang="et-EE" sz="1100">
                <a:solidFill>
                  <a:schemeClr val="tx1"/>
                </a:solidFill>
                <a:latin typeface="+mn-lt"/>
              </a:rPr>
              <a:t>67,7</a:t>
            </a:r>
          </a:p>
        </p:txBody>
      </p:sp>
      <p:sp>
        <p:nvSpPr>
          <p:cNvPr id="93" name="TextBox 92">
            <a:extLst>
              <a:ext uri="{FF2B5EF4-FFF2-40B4-BE49-F238E27FC236}">
                <a16:creationId xmlns:a16="http://schemas.microsoft.com/office/drawing/2014/main" id="{D10FEA9D-44F9-1D9E-DCF9-0B6946326E83}"/>
              </a:ext>
            </a:extLst>
          </p:cNvPr>
          <p:cNvSpPr txBox="1"/>
          <p:nvPr/>
        </p:nvSpPr>
        <p:spPr>
          <a:xfrm>
            <a:off x="4087204" y="3732090"/>
            <a:ext cx="352889" cy="210226"/>
          </a:xfrm>
          <a:prstGeom prst="rect">
            <a:avLst/>
          </a:prstGeom>
          <a:noFill/>
        </p:spPr>
        <p:txBody>
          <a:bodyPr wrap="square" lIns="0" tIns="0" rIns="0" bIns="0" rtlCol="0" anchor="t" anchorCtr="0">
            <a:noAutofit/>
          </a:bodyPr>
          <a:lstStyle/>
          <a:p>
            <a:pPr algn="ctr"/>
            <a:r>
              <a:rPr lang="et-EE" sz="1100">
                <a:solidFill>
                  <a:schemeClr val="tx1"/>
                </a:solidFill>
                <a:latin typeface="+mn-lt"/>
              </a:rPr>
              <a:t>64,7</a:t>
            </a:r>
          </a:p>
        </p:txBody>
      </p:sp>
      <p:sp>
        <p:nvSpPr>
          <p:cNvPr id="94" name="TextBox 93">
            <a:extLst>
              <a:ext uri="{FF2B5EF4-FFF2-40B4-BE49-F238E27FC236}">
                <a16:creationId xmlns:a16="http://schemas.microsoft.com/office/drawing/2014/main" id="{E08E7629-13AD-7913-906D-F615FB203AE6}"/>
              </a:ext>
            </a:extLst>
          </p:cNvPr>
          <p:cNvSpPr txBox="1"/>
          <p:nvPr/>
        </p:nvSpPr>
        <p:spPr>
          <a:xfrm>
            <a:off x="4472430" y="3852949"/>
            <a:ext cx="352889" cy="210226"/>
          </a:xfrm>
          <a:prstGeom prst="rect">
            <a:avLst/>
          </a:prstGeom>
          <a:noFill/>
        </p:spPr>
        <p:txBody>
          <a:bodyPr wrap="square" lIns="0" tIns="0" rIns="0" bIns="0" rtlCol="0" anchor="t" anchorCtr="0">
            <a:noAutofit/>
          </a:bodyPr>
          <a:lstStyle/>
          <a:p>
            <a:pPr algn="ctr"/>
            <a:r>
              <a:rPr lang="et-EE" sz="1100">
                <a:solidFill>
                  <a:schemeClr val="tx1"/>
                </a:solidFill>
                <a:latin typeface="+mn-lt"/>
              </a:rPr>
              <a:t>61,9</a:t>
            </a:r>
          </a:p>
        </p:txBody>
      </p:sp>
    </p:spTree>
    <p:extLst>
      <p:ext uri="{BB962C8B-B14F-4D97-AF65-F5344CB8AC3E}">
        <p14:creationId xmlns:p14="http://schemas.microsoft.com/office/powerpoint/2010/main" val="370445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a:xfrm>
            <a:off x="6131560" y="5491162"/>
            <a:ext cx="4495800" cy="323855"/>
          </a:xfrm>
        </p:spPr>
        <p:txBody>
          <a:bodyPr/>
          <a:lstStyle/>
          <a:p>
            <a:pPr marL="0" indent="0">
              <a:buNone/>
            </a:pPr>
            <a:r>
              <a:rPr lang="et-EE">
                <a:latin typeface="EC Square Sans Pro" panose="020B0506040000020004" pitchFamily="34" charset="0"/>
              </a:rPr>
              <a:t>Eesti, 10.-11.aprill 2024</a:t>
            </a:r>
          </a:p>
          <a:p>
            <a:endParaRPr lang="es-ES" dirty="0"/>
          </a:p>
        </p:txBody>
      </p:sp>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normAutofit fontScale="92500" lnSpcReduction="20000"/>
          </a:bodyPr>
          <a:lstStyle/>
          <a:p>
            <a:pPr marL="0" indent="0" algn="l">
              <a:buNone/>
            </a:pPr>
            <a:r>
              <a:rPr lang="et-EE" sz="3200" b="1">
                <a:solidFill>
                  <a:srgbClr val="003399"/>
                </a:solidFill>
                <a:latin typeface="EC Square Sans Pro" panose="020B0506040000020004" pitchFamily="34" charset="0"/>
              </a:rPr>
              <a:t>Üldine sissejuhatus antimikroobse resistentsuse mõju kohta. Keskendumine riigi antimikroobide kasutamisele ja antimikroobse resistentsuse näitajatele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et-EE" sz="2400" noProof="0">
                <a:solidFill>
                  <a:srgbClr val="003399"/>
                </a:solidFill>
                <a:latin typeface="EC Square Sans Pro" panose="020B0506040000020004" pitchFamily="34" charset="0"/>
              </a:rPr>
              <a:t>Praktiline koolitus põllumeestele ja loomaarstidele: Uued meetmed antimikroobse resistentsuse vastu võitlemiseks</a:t>
            </a: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D8D85C-8730-4979-947E-0F71A3E7D5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0" y="611494"/>
            <a:ext cx="8534400" cy="6053640"/>
          </a:xfrm>
          <a:prstGeom prst="rect">
            <a:avLst/>
          </a:prstGeom>
        </p:spPr>
      </p:pic>
      <p:sp>
        <p:nvSpPr>
          <p:cNvPr id="4" name="Marcador de texto 1">
            <a:extLst>
              <a:ext uri="{FF2B5EF4-FFF2-40B4-BE49-F238E27FC236}">
                <a16:creationId xmlns:a16="http://schemas.microsoft.com/office/drawing/2014/main" id="{DA3D0BFB-BF82-4761-BDD9-BD8A88783B82}"/>
              </a:ext>
            </a:extLst>
          </p:cNvPr>
          <p:cNvSpPr txBox="1">
            <a:spLocks/>
          </p:cNvSpPr>
          <p:nvPr/>
        </p:nvSpPr>
        <p:spPr>
          <a:xfrm>
            <a:off x="685800" y="205566"/>
            <a:ext cx="9462631" cy="4767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t-EE" sz="3200" b="1" dirty="0">
                <a:latin typeface="EC Square Sans Pro" panose="020B0506040000020004" pitchFamily="34" charset="0"/>
                <a:cs typeface="+mn-cs"/>
              </a:rPr>
              <a:t>ELi üldine toiduloomade müügikaart 2022 </a:t>
            </a:r>
          </a:p>
        </p:txBody>
      </p:sp>
      <p:sp>
        <p:nvSpPr>
          <p:cNvPr id="2" name="TextBox 1">
            <a:extLst>
              <a:ext uri="{FF2B5EF4-FFF2-40B4-BE49-F238E27FC236}">
                <a16:creationId xmlns:a16="http://schemas.microsoft.com/office/drawing/2014/main" id="{9D78626F-4CF3-D880-088E-A79C45897389}"/>
              </a:ext>
            </a:extLst>
          </p:cNvPr>
          <p:cNvSpPr txBox="1"/>
          <p:nvPr/>
        </p:nvSpPr>
        <p:spPr>
          <a:xfrm>
            <a:off x="2407920" y="6529070"/>
            <a:ext cx="8229600" cy="304800"/>
          </a:xfrm>
          <a:prstGeom prst="rect">
            <a:avLst/>
          </a:prstGeom>
          <a:solidFill>
            <a:schemeClr val="bg1"/>
          </a:solidFill>
        </p:spPr>
        <p:txBody>
          <a:bodyPr wrap="square" lIns="0" tIns="0" rIns="0" bIns="0" rtlCol="0" anchor="t" anchorCtr="0">
            <a:noAutofit/>
          </a:bodyPr>
          <a:lstStyle/>
          <a:p>
            <a:pPr algn="l"/>
            <a:r>
              <a:rPr lang="et-EE" sz="1100" baseline="30000">
                <a:solidFill>
                  <a:schemeClr val="tx1"/>
                </a:solidFill>
                <a:latin typeface="EC Square Sans Pro" panose="020B0506040000020004" pitchFamily="34" charset="0"/>
              </a:rPr>
              <a:t>1</a:t>
            </a:r>
            <a:r>
              <a:rPr lang="et-EE" sz="1100">
                <a:solidFill>
                  <a:schemeClr val="tx1"/>
                </a:solidFill>
                <a:latin typeface="EC Square Sans Pro" panose="020B0506040000020004" pitchFamily="34" charset="0"/>
              </a:rPr>
              <a:t> ESVAC-s osalevate riikide koodid vastavalt standardile ISO 3166 — Riikide ja nende alajaotuste nimede esitamise koodid.</a:t>
            </a:r>
          </a:p>
        </p:txBody>
      </p:sp>
      <p:sp>
        <p:nvSpPr>
          <p:cNvPr id="5" name="TextBox 4">
            <a:extLst>
              <a:ext uri="{FF2B5EF4-FFF2-40B4-BE49-F238E27FC236}">
                <a16:creationId xmlns:a16="http://schemas.microsoft.com/office/drawing/2014/main" id="{2C72BBFC-1C89-BF9E-8FAA-51E71AEC69EB}"/>
              </a:ext>
            </a:extLst>
          </p:cNvPr>
          <p:cNvSpPr txBox="1"/>
          <p:nvPr/>
        </p:nvSpPr>
        <p:spPr>
          <a:xfrm>
            <a:off x="2943225" y="6061716"/>
            <a:ext cx="395288" cy="167635"/>
          </a:xfrm>
          <a:prstGeom prst="rect">
            <a:avLst/>
          </a:prstGeom>
          <a:solidFill>
            <a:schemeClr val="bg1"/>
          </a:solidFill>
        </p:spPr>
        <p:txBody>
          <a:bodyPr wrap="square" lIns="0" tIns="0" rIns="0" bIns="0" rtlCol="0" anchor="t" anchorCtr="0">
            <a:noAutofit/>
          </a:bodyPr>
          <a:lstStyle/>
          <a:p>
            <a:pPr algn="l">
              <a:lnSpc>
                <a:spcPts val="700"/>
              </a:lnSpc>
            </a:pPr>
            <a:r>
              <a:rPr lang="mt-MT" sz="700" dirty="0">
                <a:solidFill>
                  <a:schemeClr val="tx1"/>
                </a:solidFill>
                <a:latin typeface="EC Square Sans Pro" panose="020B0506040000020004" pitchFamily="34" charset="0"/>
              </a:rPr>
              <a:t>Andmed puuduvad</a:t>
            </a:r>
          </a:p>
        </p:txBody>
      </p:sp>
    </p:spTree>
    <p:extLst>
      <p:ext uri="{BB962C8B-B14F-4D97-AF65-F5344CB8AC3E}">
        <p14:creationId xmlns:p14="http://schemas.microsoft.com/office/powerpoint/2010/main" val="149896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A7C37BD-5968-46DD-8167-302B1C5EF967}"/>
              </a:ext>
            </a:extLst>
          </p:cNvPr>
          <p:cNvSpPr txBox="1"/>
          <p:nvPr/>
        </p:nvSpPr>
        <p:spPr>
          <a:xfrm>
            <a:off x="0" y="1126462"/>
            <a:ext cx="3943320" cy="3170099"/>
          </a:xfrm>
          <a:prstGeom prst="rect">
            <a:avLst/>
          </a:prstGeom>
          <a:solidFill>
            <a:srgbClr val="6BB188"/>
          </a:solidFill>
        </p:spPr>
        <p:txBody>
          <a:bodyPr wrap="square">
            <a:spAutoFit/>
          </a:bodyPr>
          <a:lstStyle/>
          <a:p>
            <a:pPr algn="ctr"/>
            <a:r>
              <a:rPr lang="en-GB" sz="4000" b="1" dirty="0">
                <a:solidFill>
                  <a:srgbClr val="003399"/>
                </a:solidFill>
                <a:latin typeface="EC Square Sans Pro" panose="020B0506040000020004" pitchFamily="34" charset="0"/>
              </a:rPr>
              <a:t>How are the data of use of antimicrobial per country calculated?</a:t>
            </a:r>
            <a:endParaRPr lang="en-US" sz="4000" b="1" dirty="0">
              <a:solidFill>
                <a:srgbClr val="003399"/>
              </a:solidFill>
              <a:latin typeface="EC Square Sans Pro" panose="020B0506040000020004" pitchFamily="34" charset="0"/>
            </a:endParaRPr>
          </a:p>
        </p:txBody>
      </p:sp>
      <p:sp>
        <p:nvSpPr>
          <p:cNvPr id="9" name="CuadroTexto 8">
            <a:extLst>
              <a:ext uri="{FF2B5EF4-FFF2-40B4-BE49-F238E27FC236}">
                <a16:creationId xmlns:a16="http://schemas.microsoft.com/office/drawing/2014/main" id="{2E217CA9-1FD5-472A-8F50-74E2221B5DE9}"/>
              </a:ext>
            </a:extLst>
          </p:cNvPr>
          <p:cNvSpPr txBox="1"/>
          <p:nvPr/>
        </p:nvSpPr>
        <p:spPr>
          <a:xfrm>
            <a:off x="-10793" y="4296561"/>
            <a:ext cx="3955472" cy="2431435"/>
          </a:xfrm>
          <a:prstGeom prst="rect">
            <a:avLst/>
          </a:prstGeom>
          <a:solidFill>
            <a:srgbClr val="003399"/>
          </a:solidFill>
        </p:spPr>
        <p:txBody>
          <a:bodyPr wrap="square" rtlCol="0">
            <a:spAutoFit/>
          </a:bodyPr>
          <a:lstStyle/>
          <a:p>
            <a:pPr marL="342900" indent="-342900">
              <a:buAutoNum type="arabicPeriod"/>
            </a:pPr>
            <a:endParaRPr lang="en-GB" dirty="0"/>
          </a:p>
          <a:p>
            <a:pPr algn="ctr"/>
            <a:r>
              <a:rPr lang="en-GB" sz="4000" b="1" dirty="0">
                <a:solidFill>
                  <a:schemeClr val="bg1"/>
                </a:solidFill>
                <a:latin typeface="EC Square Sans Pro" panose="020B0506040000020004" pitchFamily="34" charset="0"/>
              </a:rPr>
              <a:t>POPULATION CORRECTION UNIT = </a:t>
            </a:r>
            <a:r>
              <a:rPr lang="en-GB" sz="5400" b="1" dirty="0">
                <a:solidFill>
                  <a:schemeClr val="bg1"/>
                </a:solidFill>
                <a:latin typeface="EC Square Sans Pro" panose="020B0506040000020004" pitchFamily="34" charset="0"/>
              </a:rPr>
              <a:t>PCU</a:t>
            </a:r>
            <a:endParaRPr lang="en-GB" sz="4000" b="1" dirty="0">
              <a:solidFill>
                <a:schemeClr val="bg1"/>
              </a:solidFill>
              <a:latin typeface="EC Square Sans Pro" panose="020B0506040000020004" pitchFamily="34" charset="0"/>
            </a:endParaRPr>
          </a:p>
        </p:txBody>
      </p:sp>
      <p:sp>
        <p:nvSpPr>
          <p:cNvPr id="10" name="CuadroTexto 9">
            <a:extLst>
              <a:ext uri="{FF2B5EF4-FFF2-40B4-BE49-F238E27FC236}">
                <a16:creationId xmlns:a16="http://schemas.microsoft.com/office/drawing/2014/main" id="{A83DE7BF-95EB-4A11-9925-1D2D7BCB8176}"/>
              </a:ext>
            </a:extLst>
          </p:cNvPr>
          <p:cNvSpPr txBox="1"/>
          <p:nvPr/>
        </p:nvSpPr>
        <p:spPr>
          <a:xfrm>
            <a:off x="3954113" y="1100995"/>
            <a:ext cx="7801143" cy="646331"/>
          </a:xfrm>
          <a:prstGeom prst="rect">
            <a:avLst/>
          </a:prstGeom>
          <a:noFill/>
        </p:spPr>
        <p:txBody>
          <a:bodyPr wrap="square">
            <a:spAutoFit/>
          </a:bodyPr>
          <a:lstStyle/>
          <a:p>
            <a:pPr algn="l"/>
            <a:r>
              <a:rPr lang="en-GB" b="1" i="0" u="none" strike="noStrike" baseline="0" dirty="0">
                <a:solidFill>
                  <a:srgbClr val="003399"/>
                </a:solidFill>
                <a:latin typeface="EC Square Sans Pro" panose="020B0506040000020004" pitchFamily="34" charset="0"/>
                <a:hlinkClick r:id="rId3"/>
              </a:rPr>
              <a:t>Food producing animal population that could be potentially treated with antimicrobials - </a:t>
            </a:r>
            <a:r>
              <a:rPr lang="en-GB" b="1" dirty="0">
                <a:solidFill>
                  <a:srgbClr val="003399"/>
                </a:solidFill>
                <a:latin typeface="EC Square Sans Pro" panose="020B0506040000020004" pitchFamily="34" charset="0"/>
                <a:hlinkClick r:id="rId3"/>
              </a:rPr>
              <a:t>In Kilogrammes</a:t>
            </a:r>
            <a:endParaRPr lang="es-ES" b="1" dirty="0">
              <a:solidFill>
                <a:srgbClr val="003399"/>
              </a:solidFill>
              <a:latin typeface="EC Square Sans Pro" panose="020B0506040000020004" pitchFamily="34" charset="0"/>
            </a:endParaRPr>
          </a:p>
        </p:txBody>
      </p:sp>
      <p:pic>
        <p:nvPicPr>
          <p:cNvPr id="11" name="Imagen 10">
            <a:extLst>
              <a:ext uri="{FF2B5EF4-FFF2-40B4-BE49-F238E27FC236}">
                <a16:creationId xmlns:a16="http://schemas.microsoft.com/office/drawing/2014/main" id="{84067F85-B40F-4810-BCD4-B62F8BF0A1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2" name="Imagen 11">
            <a:extLst>
              <a:ext uri="{FF2B5EF4-FFF2-40B4-BE49-F238E27FC236}">
                <a16:creationId xmlns:a16="http://schemas.microsoft.com/office/drawing/2014/main" id="{3A483EDE-5DF3-4F86-8896-657A6987F2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13" name="Imagen 12">
            <a:extLst>
              <a:ext uri="{FF2B5EF4-FFF2-40B4-BE49-F238E27FC236}">
                <a16:creationId xmlns:a16="http://schemas.microsoft.com/office/drawing/2014/main" id="{90414E71-98E2-451C-A471-A3C6DAE8EB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14" name="Imagen 13">
            <a:extLst>
              <a:ext uri="{FF2B5EF4-FFF2-40B4-BE49-F238E27FC236}">
                <a16:creationId xmlns:a16="http://schemas.microsoft.com/office/drawing/2014/main" id="{45960062-9FB4-480B-BFC2-586BD6A54D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15" name="Imagen 14">
            <a:extLst>
              <a:ext uri="{FF2B5EF4-FFF2-40B4-BE49-F238E27FC236}">
                <a16:creationId xmlns:a16="http://schemas.microsoft.com/office/drawing/2014/main" id="{837B7477-3E79-4174-8F91-A5128A23F9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16" name="Imagen 15">
            <a:extLst>
              <a:ext uri="{FF2B5EF4-FFF2-40B4-BE49-F238E27FC236}">
                <a16:creationId xmlns:a16="http://schemas.microsoft.com/office/drawing/2014/main" id="{CC0704DD-A910-4730-ADD3-0B66B2CC88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17" name="Imagen 16">
            <a:extLst>
              <a:ext uri="{FF2B5EF4-FFF2-40B4-BE49-F238E27FC236}">
                <a16:creationId xmlns:a16="http://schemas.microsoft.com/office/drawing/2014/main" id="{900011BF-E771-4625-920B-DC759D5014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pic>
        <p:nvPicPr>
          <p:cNvPr id="18" name="Imagen 17">
            <a:extLst>
              <a:ext uri="{FF2B5EF4-FFF2-40B4-BE49-F238E27FC236}">
                <a16:creationId xmlns:a16="http://schemas.microsoft.com/office/drawing/2014/main" id="{B7719C0F-BFB3-4D58-8463-925A543F7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76763" y="2123904"/>
            <a:ext cx="508601" cy="537831"/>
          </a:xfrm>
          <a:prstGeom prst="rect">
            <a:avLst/>
          </a:prstGeom>
        </p:spPr>
      </p:pic>
      <p:pic>
        <p:nvPicPr>
          <p:cNvPr id="19" name="Imagen 18">
            <a:extLst>
              <a:ext uri="{FF2B5EF4-FFF2-40B4-BE49-F238E27FC236}">
                <a16:creationId xmlns:a16="http://schemas.microsoft.com/office/drawing/2014/main" id="{8FDD0828-D366-4561-9D0C-7DFB942C2B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85038" y="4334794"/>
            <a:ext cx="415732" cy="513170"/>
          </a:xfrm>
          <a:prstGeom prst="rect">
            <a:avLst/>
          </a:prstGeom>
        </p:spPr>
      </p:pic>
      <p:pic>
        <p:nvPicPr>
          <p:cNvPr id="20" name="Imagen 19">
            <a:extLst>
              <a:ext uri="{FF2B5EF4-FFF2-40B4-BE49-F238E27FC236}">
                <a16:creationId xmlns:a16="http://schemas.microsoft.com/office/drawing/2014/main" id="{17BC4E42-178C-4685-A1B2-AFD4BFCBB04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92102" y="3629840"/>
            <a:ext cx="656775" cy="440520"/>
          </a:xfrm>
          <a:prstGeom prst="rect">
            <a:avLst/>
          </a:prstGeom>
        </p:spPr>
      </p:pic>
      <p:pic>
        <p:nvPicPr>
          <p:cNvPr id="21" name="Imagen 20">
            <a:extLst>
              <a:ext uri="{FF2B5EF4-FFF2-40B4-BE49-F238E27FC236}">
                <a16:creationId xmlns:a16="http://schemas.microsoft.com/office/drawing/2014/main" id="{71FD9A13-982D-4F28-AFB5-2AA860973F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15298" y="5881788"/>
            <a:ext cx="377607" cy="356916"/>
          </a:xfrm>
          <a:prstGeom prst="rect">
            <a:avLst/>
          </a:prstGeom>
        </p:spPr>
      </p:pic>
      <p:pic>
        <p:nvPicPr>
          <p:cNvPr id="22" name="Imagen 21">
            <a:extLst>
              <a:ext uri="{FF2B5EF4-FFF2-40B4-BE49-F238E27FC236}">
                <a16:creationId xmlns:a16="http://schemas.microsoft.com/office/drawing/2014/main" id="{B337F9D8-E5E0-4B5A-AEE6-5CBE2AA5261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77172" y="5184385"/>
            <a:ext cx="415733" cy="437330"/>
          </a:xfrm>
          <a:prstGeom prst="rect">
            <a:avLst/>
          </a:prstGeom>
        </p:spPr>
      </p:pic>
      <p:pic>
        <p:nvPicPr>
          <p:cNvPr id="23" name="Imagen 22">
            <a:extLst>
              <a:ext uri="{FF2B5EF4-FFF2-40B4-BE49-F238E27FC236}">
                <a16:creationId xmlns:a16="http://schemas.microsoft.com/office/drawing/2014/main" id="{5BB49015-5397-483A-AA4B-94883EB57FD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28564" y="1714764"/>
            <a:ext cx="307574" cy="323347"/>
          </a:xfrm>
          <a:prstGeom prst="rect">
            <a:avLst/>
          </a:prstGeom>
        </p:spPr>
      </p:pic>
      <p:pic>
        <p:nvPicPr>
          <p:cNvPr id="24" name="Imagen 23">
            <a:extLst>
              <a:ext uri="{FF2B5EF4-FFF2-40B4-BE49-F238E27FC236}">
                <a16:creationId xmlns:a16="http://schemas.microsoft.com/office/drawing/2014/main" id="{AE4A67FB-04B0-4A99-BFA9-573D604E0B1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10806" y="2885904"/>
            <a:ext cx="619525" cy="443611"/>
          </a:xfrm>
          <a:prstGeom prst="rect">
            <a:avLst/>
          </a:prstGeom>
        </p:spPr>
      </p:pic>
      <p:sp>
        <p:nvSpPr>
          <p:cNvPr id="3" name="Flecha: a la derecha 2">
            <a:extLst>
              <a:ext uri="{FF2B5EF4-FFF2-40B4-BE49-F238E27FC236}">
                <a16:creationId xmlns:a16="http://schemas.microsoft.com/office/drawing/2014/main" id="{7D791A0F-26D0-4218-B043-0D49C49CF368}"/>
              </a:ext>
            </a:extLst>
          </p:cNvPr>
          <p:cNvSpPr/>
          <p:nvPr/>
        </p:nvSpPr>
        <p:spPr>
          <a:xfrm>
            <a:off x="5341654" y="2454660"/>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8FAD62F2-29D6-47E7-9474-6E569A0B5CB2}"/>
              </a:ext>
            </a:extLst>
          </p:cNvPr>
          <p:cNvSpPr txBox="1"/>
          <p:nvPr/>
        </p:nvSpPr>
        <p:spPr>
          <a:xfrm>
            <a:off x="6324601" y="2276304"/>
            <a:ext cx="1029800" cy="369332"/>
          </a:xfrm>
          <a:prstGeom prst="rect">
            <a:avLst/>
          </a:prstGeom>
          <a:noFill/>
        </p:spPr>
        <p:txBody>
          <a:bodyPr wrap="square" rtlCol="0">
            <a:spAutoFit/>
          </a:bodyPr>
          <a:lstStyle/>
          <a:p>
            <a:r>
              <a:rPr lang="es-ES" dirty="0"/>
              <a:t>400 kg.</a:t>
            </a:r>
          </a:p>
        </p:txBody>
      </p:sp>
      <p:sp>
        <p:nvSpPr>
          <p:cNvPr id="26" name="Flecha: a la derecha 25">
            <a:extLst>
              <a:ext uri="{FF2B5EF4-FFF2-40B4-BE49-F238E27FC236}">
                <a16:creationId xmlns:a16="http://schemas.microsoft.com/office/drawing/2014/main" id="{427CB828-BC64-4840-A012-BCCC751A2D01}"/>
              </a:ext>
            </a:extLst>
          </p:cNvPr>
          <p:cNvSpPr/>
          <p:nvPr/>
        </p:nvSpPr>
        <p:spPr>
          <a:xfrm>
            <a:off x="5341654" y="3078156"/>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F70E60EB-D323-4AA6-9A7B-3361C581A93C}"/>
              </a:ext>
            </a:extLst>
          </p:cNvPr>
          <p:cNvSpPr txBox="1"/>
          <p:nvPr/>
        </p:nvSpPr>
        <p:spPr>
          <a:xfrm>
            <a:off x="6324601" y="2897572"/>
            <a:ext cx="1029800" cy="369332"/>
          </a:xfrm>
          <a:prstGeom prst="rect">
            <a:avLst/>
          </a:prstGeom>
          <a:noFill/>
        </p:spPr>
        <p:txBody>
          <a:bodyPr wrap="square" rtlCol="0">
            <a:spAutoFit/>
          </a:bodyPr>
          <a:lstStyle/>
          <a:p>
            <a:r>
              <a:rPr lang="es-ES" dirty="0"/>
              <a:t>425 kg.</a:t>
            </a:r>
          </a:p>
        </p:txBody>
      </p:sp>
      <p:pic>
        <p:nvPicPr>
          <p:cNvPr id="28" name="Imagen 27">
            <a:extLst>
              <a:ext uri="{FF2B5EF4-FFF2-40B4-BE49-F238E27FC236}">
                <a16:creationId xmlns:a16="http://schemas.microsoft.com/office/drawing/2014/main" id="{43FA5D2D-E5EE-42E8-889F-F7FCF094545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33424" y="2962104"/>
            <a:ext cx="546576" cy="391376"/>
          </a:xfrm>
          <a:prstGeom prst="rect">
            <a:avLst/>
          </a:prstGeom>
        </p:spPr>
      </p:pic>
      <p:sp>
        <p:nvSpPr>
          <p:cNvPr id="29" name="Flecha: a la derecha 28">
            <a:extLst>
              <a:ext uri="{FF2B5EF4-FFF2-40B4-BE49-F238E27FC236}">
                <a16:creationId xmlns:a16="http://schemas.microsoft.com/office/drawing/2014/main" id="{97911A63-983E-47B4-B078-6DDFEC715DD5}"/>
              </a:ext>
            </a:extLst>
          </p:cNvPr>
          <p:cNvSpPr/>
          <p:nvPr/>
        </p:nvSpPr>
        <p:spPr>
          <a:xfrm>
            <a:off x="8301368" y="3038304"/>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C5285407-0C72-4439-B590-C998288CCD96}"/>
              </a:ext>
            </a:extLst>
          </p:cNvPr>
          <p:cNvSpPr txBox="1"/>
          <p:nvPr/>
        </p:nvSpPr>
        <p:spPr>
          <a:xfrm>
            <a:off x="8880367" y="2962104"/>
            <a:ext cx="1029800" cy="369332"/>
          </a:xfrm>
          <a:prstGeom prst="rect">
            <a:avLst/>
          </a:prstGeom>
          <a:noFill/>
        </p:spPr>
        <p:txBody>
          <a:bodyPr wrap="square" rtlCol="0">
            <a:spAutoFit/>
          </a:bodyPr>
          <a:lstStyle/>
          <a:p>
            <a:r>
              <a:rPr lang="es-ES" dirty="0"/>
              <a:t>200 kg.</a:t>
            </a:r>
          </a:p>
        </p:txBody>
      </p:sp>
      <p:pic>
        <p:nvPicPr>
          <p:cNvPr id="31" name="Imagen 30">
            <a:extLst>
              <a:ext uri="{FF2B5EF4-FFF2-40B4-BE49-F238E27FC236}">
                <a16:creationId xmlns:a16="http://schemas.microsoft.com/office/drawing/2014/main" id="{4C529D6F-9619-4086-A2EC-933AB8A7634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868142" y="2962104"/>
            <a:ext cx="441740" cy="316308"/>
          </a:xfrm>
          <a:prstGeom prst="rect">
            <a:avLst/>
          </a:prstGeom>
        </p:spPr>
      </p:pic>
      <p:sp>
        <p:nvSpPr>
          <p:cNvPr id="32" name="Flecha: a la derecha 31">
            <a:extLst>
              <a:ext uri="{FF2B5EF4-FFF2-40B4-BE49-F238E27FC236}">
                <a16:creationId xmlns:a16="http://schemas.microsoft.com/office/drawing/2014/main" id="{24E1FDFE-AABE-46E7-A491-65E28EE79FE4}"/>
              </a:ext>
            </a:extLst>
          </p:cNvPr>
          <p:cNvSpPr/>
          <p:nvPr/>
        </p:nvSpPr>
        <p:spPr>
          <a:xfrm>
            <a:off x="10536087" y="3076381"/>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A21C1937-B793-42E8-AFFA-141CFD5DC4D8}"/>
              </a:ext>
            </a:extLst>
          </p:cNvPr>
          <p:cNvSpPr txBox="1"/>
          <p:nvPr/>
        </p:nvSpPr>
        <p:spPr>
          <a:xfrm>
            <a:off x="10877368" y="2885904"/>
            <a:ext cx="1145541" cy="369332"/>
          </a:xfrm>
          <a:prstGeom prst="rect">
            <a:avLst/>
          </a:prstGeom>
          <a:noFill/>
        </p:spPr>
        <p:txBody>
          <a:bodyPr wrap="square" rtlCol="0">
            <a:spAutoFit/>
          </a:bodyPr>
          <a:lstStyle/>
          <a:p>
            <a:r>
              <a:rPr lang="es-ES" dirty="0"/>
              <a:t>140 kg.</a:t>
            </a:r>
          </a:p>
        </p:txBody>
      </p:sp>
      <p:sp>
        <p:nvSpPr>
          <p:cNvPr id="34" name="Flecha: a la derecha 33">
            <a:extLst>
              <a:ext uri="{FF2B5EF4-FFF2-40B4-BE49-F238E27FC236}">
                <a16:creationId xmlns:a16="http://schemas.microsoft.com/office/drawing/2014/main" id="{81649CB2-3268-4356-9B53-2FEC678BFA5A}"/>
              </a:ext>
            </a:extLst>
          </p:cNvPr>
          <p:cNvSpPr/>
          <p:nvPr/>
        </p:nvSpPr>
        <p:spPr>
          <a:xfrm>
            <a:off x="5341654" y="3760605"/>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a:extLst>
              <a:ext uri="{FF2B5EF4-FFF2-40B4-BE49-F238E27FC236}">
                <a16:creationId xmlns:a16="http://schemas.microsoft.com/office/drawing/2014/main" id="{D701A6D8-75CD-4B8F-81D7-143EAC4BB1CB}"/>
              </a:ext>
            </a:extLst>
          </p:cNvPr>
          <p:cNvSpPr txBox="1"/>
          <p:nvPr/>
        </p:nvSpPr>
        <p:spPr>
          <a:xfrm>
            <a:off x="6324601" y="3743963"/>
            <a:ext cx="1029800" cy="369332"/>
          </a:xfrm>
          <a:prstGeom prst="rect">
            <a:avLst/>
          </a:prstGeom>
          <a:noFill/>
        </p:spPr>
        <p:txBody>
          <a:bodyPr wrap="square" rtlCol="0">
            <a:spAutoFit/>
          </a:bodyPr>
          <a:lstStyle/>
          <a:p>
            <a:r>
              <a:rPr lang="es-ES" dirty="0"/>
              <a:t>240 kg.</a:t>
            </a:r>
          </a:p>
        </p:txBody>
      </p:sp>
      <p:sp>
        <p:nvSpPr>
          <p:cNvPr id="37" name="Flecha: a la derecha 36">
            <a:extLst>
              <a:ext uri="{FF2B5EF4-FFF2-40B4-BE49-F238E27FC236}">
                <a16:creationId xmlns:a16="http://schemas.microsoft.com/office/drawing/2014/main" id="{D421BF25-2209-4E88-AD36-E63DBFDE732B}"/>
              </a:ext>
            </a:extLst>
          </p:cNvPr>
          <p:cNvSpPr/>
          <p:nvPr/>
        </p:nvSpPr>
        <p:spPr>
          <a:xfrm>
            <a:off x="8301368" y="3807167"/>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37">
            <a:extLst>
              <a:ext uri="{FF2B5EF4-FFF2-40B4-BE49-F238E27FC236}">
                <a16:creationId xmlns:a16="http://schemas.microsoft.com/office/drawing/2014/main" id="{12734D90-190C-4C1E-B700-A1F3B06D8640}"/>
              </a:ext>
            </a:extLst>
          </p:cNvPr>
          <p:cNvSpPr txBox="1"/>
          <p:nvPr/>
        </p:nvSpPr>
        <p:spPr>
          <a:xfrm>
            <a:off x="8880367" y="3751722"/>
            <a:ext cx="1029800" cy="369332"/>
          </a:xfrm>
          <a:prstGeom prst="rect">
            <a:avLst/>
          </a:prstGeom>
          <a:noFill/>
        </p:spPr>
        <p:txBody>
          <a:bodyPr wrap="square" rtlCol="0">
            <a:spAutoFit/>
          </a:bodyPr>
          <a:lstStyle/>
          <a:p>
            <a:r>
              <a:rPr lang="es-ES" dirty="0"/>
              <a:t>65 kg.</a:t>
            </a:r>
          </a:p>
        </p:txBody>
      </p:sp>
      <p:sp>
        <p:nvSpPr>
          <p:cNvPr id="40" name="Flecha: a la derecha 39">
            <a:extLst>
              <a:ext uri="{FF2B5EF4-FFF2-40B4-BE49-F238E27FC236}">
                <a16:creationId xmlns:a16="http://schemas.microsoft.com/office/drawing/2014/main" id="{27B2BC9D-C0F9-45E5-AC8B-441C9478BE34}"/>
              </a:ext>
            </a:extLst>
          </p:cNvPr>
          <p:cNvSpPr/>
          <p:nvPr/>
        </p:nvSpPr>
        <p:spPr>
          <a:xfrm>
            <a:off x="10536087" y="3812908"/>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CuadroTexto 40">
            <a:extLst>
              <a:ext uri="{FF2B5EF4-FFF2-40B4-BE49-F238E27FC236}">
                <a16:creationId xmlns:a16="http://schemas.microsoft.com/office/drawing/2014/main" id="{23CD4AEF-82BF-455E-BCAD-FFEDF9EC4C98}"/>
              </a:ext>
            </a:extLst>
          </p:cNvPr>
          <p:cNvSpPr txBox="1"/>
          <p:nvPr/>
        </p:nvSpPr>
        <p:spPr>
          <a:xfrm>
            <a:off x="10877368" y="3670915"/>
            <a:ext cx="1145541" cy="369332"/>
          </a:xfrm>
          <a:prstGeom prst="rect">
            <a:avLst/>
          </a:prstGeom>
          <a:noFill/>
        </p:spPr>
        <p:txBody>
          <a:bodyPr wrap="square" rtlCol="0">
            <a:spAutoFit/>
          </a:bodyPr>
          <a:lstStyle/>
          <a:p>
            <a:r>
              <a:rPr lang="es-ES" dirty="0"/>
              <a:t>25 kg.</a:t>
            </a:r>
          </a:p>
        </p:txBody>
      </p:sp>
      <p:pic>
        <p:nvPicPr>
          <p:cNvPr id="42" name="Imagen 41">
            <a:extLst>
              <a:ext uri="{FF2B5EF4-FFF2-40B4-BE49-F238E27FC236}">
                <a16:creationId xmlns:a16="http://schemas.microsoft.com/office/drawing/2014/main" id="{FF18087B-6F3D-43A7-9D41-9D26337F387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543341" y="3647904"/>
            <a:ext cx="527936" cy="354103"/>
          </a:xfrm>
          <a:prstGeom prst="rect">
            <a:avLst/>
          </a:prstGeom>
        </p:spPr>
      </p:pic>
      <p:pic>
        <p:nvPicPr>
          <p:cNvPr id="43" name="Imagen 42">
            <a:extLst>
              <a:ext uri="{FF2B5EF4-FFF2-40B4-BE49-F238E27FC236}">
                <a16:creationId xmlns:a16="http://schemas.microsoft.com/office/drawing/2014/main" id="{9832513F-FB4E-4736-87D8-BD6943090EDA}"/>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900744" y="3786795"/>
            <a:ext cx="320862" cy="215212"/>
          </a:xfrm>
          <a:prstGeom prst="rect">
            <a:avLst/>
          </a:prstGeom>
        </p:spPr>
      </p:pic>
      <p:sp>
        <p:nvSpPr>
          <p:cNvPr id="44" name="Flecha: a la derecha 43">
            <a:extLst>
              <a:ext uri="{FF2B5EF4-FFF2-40B4-BE49-F238E27FC236}">
                <a16:creationId xmlns:a16="http://schemas.microsoft.com/office/drawing/2014/main" id="{92768DD4-375B-4780-8F79-925A123A7D50}"/>
              </a:ext>
            </a:extLst>
          </p:cNvPr>
          <p:cNvSpPr/>
          <p:nvPr/>
        </p:nvSpPr>
        <p:spPr>
          <a:xfrm>
            <a:off x="5341654" y="4537182"/>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AAA7A137-0CEA-440D-BB53-7749E85647E9}"/>
              </a:ext>
            </a:extLst>
          </p:cNvPr>
          <p:cNvSpPr txBox="1"/>
          <p:nvPr/>
        </p:nvSpPr>
        <p:spPr>
          <a:xfrm>
            <a:off x="6342547" y="4387772"/>
            <a:ext cx="1029800" cy="369332"/>
          </a:xfrm>
          <a:prstGeom prst="rect">
            <a:avLst/>
          </a:prstGeom>
          <a:noFill/>
        </p:spPr>
        <p:txBody>
          <a:bodyPr wrap="square" rtlCol="0">
            <a:spAutoFit/>
          </a:bodyPr>
          <a:lstStyle/>
          <a:p>
            <a:r>
              <a:rPr lang="es-ES" dirty="0"/>
              <a:t>75 kg.</a:t>
            </a:r>
          </a:p>
        </p:txBody>
      </p:sp>
      <p:sp>
        <p:nvSpPr>
          <p:cNvPr id="46" name="Flecha: a la derecha 45">
            <a:extLst>
              <a:ext uri="{FF2B5EF4-FFF2-40B4-BE49-F238E27FC236}">
                <a16:creationId xmlns:a16="http://schemas.microsoft.com/office/drawing/2014/main" id="{3890EA19-0A43-40F2-9C25-FD5BA43948EB}"/>
              </a:ext>
            </a:extLst>
          </p:cNvPr>
          <p:cNvSpPr/>
          <p:nvPr/>
        </p:nvSpPr>
        <p:spPr>
          <a:xfrm>
            <a:off x="8301368" y="4477873"/>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CuadroTexto 46">
            <a:extLst>
              <a:ext uri="{FF2B5EF4-FFF2-40B4-BE49-F238E27FC236}">
                <a16:creationId xmlns:a16="http://schemas.microsoft.com/office/drawing/2014/main" id="{5EF33D37-0F62-4FEF-956D-37FEC6B2BB5D}"/>
              </a:ext>
            </a:extLst>
          </p:cNvPr>
          <p:cNvSpPr txBox="1"/>
          <p:nvPr/>
        </p:nvSpPr>
        <p:spPr>
          <a:xfrm>
            <a:off x="8898313" y="4422428"/>
            <a:ext cx="1029800" cy="369332"/>
          </a:xfrm>
          <a:prstGeom prst="rect">
            <a:avLst/>
          </a:prstGeom>
          <a:noFill/>
        </p:spPr>
        <p:txBody>
          <a:bodyPr wrap="square" rtlCol="0">
            <a:spAutoFit/>
          </a:bodyPr>
          <a:lstStyle/>
          <a:p>
            <a:r>
              <a:rPr lang="es-ES" dirty="0"/>
              <a:t>20 kg.</a:t>
            </a:r>
          </a:p>
        </p:txBody>
      </p:sp>
      <p:sp>
        <p:nvSpPr>
          <p:cNvPr id="48" name="Flecha: a la derecha 47">
            <a:extLst>
              <a:ext uri="{FF2B5EF4-FFF2-40B4-BE49-F238E27FC236}">
                <a16:creationId xmlns:a16="http://schemas.microsoft.com/office/drawing/2014/main" id="{1D084A4E-65B2-4A01-974D-A69B0469F2AC}"/>
              </a:ext>
            </a:extLst>
          </p:cNvPr>
          <p:cNvSpPr/>
          <p:nvPr/>
        </p:nvSpPr>
        <p:spPr>
          <a:xfrm>
            <a:off x="10536087" y="4483614"/>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537577F4-0D36-4C55-B53D-3A5F7EA2B00A}"/>
              </a:ext>
            </a:extLst>
          </p:cNvPr>
          <p:cNvSpPr txBox="1"/>
          <p:nvPr/>
        </p:nvSpPr>
        <p:spPr>
          <a:xfrm>
            <a:off x="10895314" y="4341621"/>
            <a:ext cx="1145541" cy="369332"/>
          </a:xfrm>
          <a:prstGeom prst="rect">
            <a:avLst/>
          </a:prstGeom>
          <a:noFill/>
        </p:spPr>
        <p:txBody>
          <a:bodyPr wrap="square" rtlCol="0">
            <a:spAutoFit/>
          </a:bodyPr>
          <a:lstStyle/>
          <a:p>
            <a:r>
              <a:rPr lang="es-ES" dirty="0"/>
              <a:t>20 kg.</a:t>
            </a:r>
          </a:p>
        </p:txBody>
      </p:sp>
      <p:pic>
        <p:nvPicPr>
          <p:cNvPr id="52" name="Imagen 51">
            <a:extLst>
              <a:ext uri="{FF2B5EF4-FFF2-40B4-BE49-F238E27FC236}">
                <a16:creationId xmlns:a16="http://schemas.microsoft.com/office/drawing/2014/main" id="{1C4AD37F-17D6-4076-B26F-15BED91ACF88}"/>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73398" y="4333704"/>
            <a:ext cx="299754" cy="370009"/>
          </a:xfrm>
          <a:prstGeom prst="rect">
            <a:avLst/>
          </a:prstGeom>
        </p:spPr>
      </p:pic>
      <p:pic>
        <p:nvPicPr>
          <p:cNvPr id="53" name="Imagen 52">
            <a:extLst>
              <a:ext uri="{FF2B5EF4-FFF2-40B4-BE49-F238E27FC236}">
                <a16:creationId xmlns:a16="http://schemas.microsoft.com/office/drawing/2014/main" id="{7313EA12-D83E-40FA-B7B1-27C3396D4F1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92077" y="4360189"/>
            <a:ext cx="299754" cy="370009"/>
          </a:xfrm>
          <a:prstGeom prst="rect">
            <a:avLst/>
          </a:prstGeom>
        </p:spPr>
      </p:pic>
      <p:sp>
        <p:nvSpPr>
          <p:cNvPr id="54" name="Flecha: a la derecha 53">
            <a:extLst>
              <a:ext uri="{FF2B5EF4-FFF2-40B4-BE49-F238E27FC236}">
                <a16:creationId xmlns:a16="http://schemas.microsoft.com/office/drawing/2014/main" id="{B843CA4D-5810-4294-AE27-4DAF58E3D34D}"/>
              </a:ext>
            </a:extLst>
          </p:cNvPr>
          <p:cNvSpPr/>
          <p:nvPr/>
        </p:nvSpPr>
        <p:spPr>
          <a:xfrm>
            <a:off x="5341654" y="5248104"/>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CuadroTexto 54">
            <a:extLst>
              <a:ext uri="{FF2B5EF4-FFF2-40B4-BE49-F238E27FC236}">
                <a16:creationId xmlns:a16="http://schemas.microsoft.com/office/drawing/2014/main" id="{F14F4505-030C-4AE2-B379-A5B77E28DE7D}"/>
              </a:ext>
            </a:extLst>
          </p:cNvPr>
          <p:cNvSpPr txBox="1"/>
          <p:nvPr/>
        </p:nvSpPr>
        <p:spPr>
          <a:xfrm>
            <a:off x="6302573" y="5042141"/>
            <a:ext cx="1029800" cy="369332"/>
          </a:xfrm>
          <a:prstGeom prst="rect">
            <a:avLst/>
          </a:prstGeom>
          <a:noFill/>
        </p:spPr>
        <p:txBody>
          <a:bodyPr wrap="square" rtlCol="0">
            <a:spAutoFit/>
          </a:bodyPr>
          <a:lstStyle/>
          <a:p>
            <a:r>
              <a:rPr lang="es-ES" dirty="0"/>
              <a:t>6,5 kg.</a:t>
            </a:r>
          </a:p>
        </p:txBody>
      </p:sp>
      <p:sp>
        <p:nvSpPr>
          <p:cNvPr id="56" name="Flecha: a la derecha 55">
            <a:extLst>
              <a:ext uri="{FF2B5EF4-FFF2-40B4-BE49-F238E27FC236}">
                <a16:creationId xmlns:a16="http://schemas.microsoft.com/office/drawing/2014/main" id="{3A35D3AC-9877-4E4B-9D5D-7555573E5268}"/>
              </a:ext>
            </a:extLst>
          </p:cNvPr>
          <p:cNvSpPr/>
          <p:nvPr/>
        </p:nvSpPr>
        <p:spPr>
          <a:xfrm>
            <a:off x="8301368" y="5132242"/>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CuadroTexto 56">
            <a:extLst>
              <a:ext uri="{FF2B5EF4-FFF2-40B4-BE49-F238E27FC236}">
                <a16:creationId xmlns:a16="http://schemas.microsoft.com/office/drawing/2014/main" id="{29D4FC14-FDD9-4B42-B95E-B5ABEE4863FD}"/>
              </a:ext>
            </a:extLst>
          </p:cNvPr>
          <p:cNvSpPr txBox="1"/>
          <p:nvPr/>
        </p:nvSpPr>
        <p:spPr>
          <a:xfrm>
            <a:off x="8858339" y="5076797"/>
            <a:ext cx="1029800" cy="369332"/>
          </a:xfrm>
          <a:prstGeom prst="rect">
            <a:avLst/>
          </a:prstGeom>
          <a:noFill/>
        </p:spPr>
        <p:txBody>
          <a:bodyPr wrap="square" rtlCol="0">
            <a:spAutoFit/>
          </a:bodyPr>
          <a:lstStyle/>
          <a:p>
            <a:r>
              <a:rPr lang="es-ES" dirty="0"/>
              <a:t>20 kg.</a:t>
            </a:r>
          </a:p>
        </p:txBody>
      </p:sp>
      <p:sp>
        <p:nvSpPr>
          <p:cNvPr id="58" name="Flecha: a la derecha 57">
            <a:extLst>
              <a:ext uri="{FF2B5EF4-FFF2-40B4-BE49-F238E27FC236}">
                <a16:creationId xmlns:a16="http://schemas.microsoft.com/office/drawing/2014/main" id="{5585CBE1-8144-4458-8C0F-8AB401F27915}"/>
              </a:ext>
            </a:extLst>
          </p:cNvPr>
          <p:cNvSpPr/>
          <p:nvPr/>
        </p:nvSpPr>
        <p:spPr>
          <a:xfrm>
            <a:off x="10536087" y="5137983"/>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CuadroTexto 58">
            <a:extLst>
              <a:ext uri="{FF2B5EF4-FFF2-40B4-BE49-F238E27FC236}">
                <a16:creationId xmlns:a16="http://schemas.microsoft.com/office/drawing/2014/main" id="{FCCC09C7-3EC1-44BE-918A-F4BC335BAB31}"/>
              </a:ext>
            </a:extLst>
          </p:cNvPr>
          <p:cNvSpPr txBox="1"/>
          <p:nvPr/>
        </p:nvSpPr>
        <p:spPr>
          <a:xfrm>
            <a:off x="10855340" y="4995990"/>
            <a:ext cx="1145541" cy="369332"/>
          </a:xfrm>
          <a:prstGeom prst="rect">
            <a:avLst/>
          </a:prstGeom>
          <a:noFill/>
        </p:spPr>
        <p:txBody>
          <a:bodyPr wrap="square" rtlCol="0">
            <a:spAutoFit/>
          </a:bodyPr>
          <a:lstStyle/>
          <a:p>
            <a:r>
              <a:rPr lang="es-ES" dirty="0"/>
              <a:t>20 kg.</a:t>
            </a:r>
          </a:p>
        </p:txBody>
      </p:sp>
      <p:pic>
        <p:nvPicPr>
          <p:cNvPr id="60" name="Imagen 59">
            <a:extLst>
              <a:ext uri="{FF2B5EF4-FFF2-40B4-BE49-F238E27FC236}">
                <a16:creationId xmlns:a16="http://schemas.microsoft.com/office/drawing/2014/main" id="{35BB5E50-92A6-4551-98B2-0896D3B4AF9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33424" y="4988073"/>
            <a:ext cx="299754" cy="370009"/>
          </a:xfrm>
          <a:prstGeom prst="rect">
            <a:avLst/>
          </a:prstGeom>
        </p:spPr>
      </p:pic>
      <p:pic>
        <p:nvPicPr>
          <p:cNvPr id="61" name="Imagen 60">
            <a:extLst>
              <a:ext uri="{FF2B5EF4-FFF2-40B4-BE49-F238E27FC236}">
                <a16:creationId xmlns:a16="http://schemas.microsoft.com/office/drawing/2014/main" id="{BC321890-8C73-4617-86CC-A1EEF409EF4F}"/>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52103" y="5014558"/>
            <a:ext cx="299754" cy="370009"/>
          </a:xfrm>
          <a:prstGeom prst="rect">
            <a:avLst/>
          </a:prstGeom>
        </p:spPr>
      </p:pic>
      <p:sp>
        <p:nvSpPr>
          <p:cNvPr id="62" name="Flecha: a la derecha 61">
            <a:extLst>
              <a:ext uri="{FF2B5EF4-FFF2-40B4-BE49-F238E27FC236}">
                <a16:creationId xmlns:a16="http://schemas.microsoft.com/office/drawing/2014/main" id="{1C9FA1AE-7403-4437-8EC3-47158888BB07}"/>
              </a:ext>
            </a:extLst>
          </p:cNvPr>
          <p:cNvSpPr/>
          <p:nvPr/>
        </p:nvSpPr>
        <p:spPr>
          <a:xfrm>
            <a:off x="5341654" y="5878856"/>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CuadroTexto 62">
            <a:extLst>
              <a:ext uri="{FF2B5EF4-FFF2-40B4-BE49-F238E27FC236}">
                <a16:creationId xmlns:a16="http://schemas.microsoft.com/office/drawing/2014/main" id="{FB0D7F21-FB32-4B53-A8EE-E50C465951F3}"/>
              </a:ext>
            </a:extLst>
          </p:cNvPr>
          <p:cNvSpPr txBox="1"/>
          <p:nvPr/>
        </p:nvSpPr>
        <p:spPr>
          <a:xfrm>
            <a:off x="6302573" y="5729446"/>
            <a:ext cx="1029800" cy="369332"/>
          </a:xfrm>
          <a:prstGeom prst="rect">
            <a:avLst/>
          </a:prstGeom>
          <a:noFill/>
        </p:spPr>
        <p:txBody>
          <a:bodyPr wrap="square" rtlCol="0">
            <a:spAutoFit/>
          </a:bodyPr>
          <a:lstStyle/>
          <a:p>
            <a:r>
              <a:rPr lang="es-ES" dirty="0"/>
              <a:t>1 kg.</a:t>
            </a:r>
          </a:p>
        </p:txBody>
      </p:sp>
      <p:sp>
        <p:nvSpPr>
          <p:cNvPr id="64" name="Flecha: a la derecha 63">
            <a:extLst>
              <a:ext uri="{FF2B5EF4-FFF2-40B4-BE49-F238E27FC236}">
                <a16:creationId xmlns:a16="http://schemas.microsoft.com/office/drawing/2014/main" id="{97684532-3FB6-4708-AFEB-8B7ECB5A1720}"/>
              </a:ext>
            </a:extLst>
          </p:cNvPr>
          <p:cNvSpPr/>
          <p:nvPr/>
        </p:nvSpPr>
        <p:spPr>
          <a:xfrm>
            <a:off x="8301368" y="5819547"/>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CuadroTexto 64">
            <a:extLst>
              <a:ext uri="{FF2B5EF4-FFF2-40B4-BE49-F238E27FC236}">
                <a16:creationId xmlns:a16="http://schemas.microsoft.com/office/drawing/2014/main" id="{CF4E393C-B370-4026-A00C-D310021E27BF}"/>
              </a:ext>
            </a:extLst>
          </p:cNvPr>
          <p:cNvSpPr txBox="1"/>
          <p:nvPr/>
        </p:nvSpPr>
        <p:spPr>
          <a:xfrm>
            <a:off x="8858339" y="5764102"/>
            <a:ext cx="1029800" cy="369332"/>
          </a:xfrm>
          <a:prstGeom prst="rect">
            <a:avLst/>
          </a:prstGeom>
          <a:noFill/>
        </p:spPr>
        <p:txBody>
          <a:bodyPr wrap="square" rtlCol="0">
            <a:spAutoFit/>
          </a:bodyPr>
          <a:lstStyle/>
          <a:p>
            <a:r>
              <a:rPr lang="es-ES" dirty="0"/>
              <a:t>20 kg.</a:t>
            </a:r>
          </a:p>
        </p:txBody>
      </p:sp>
      <p:sp>
        <p:nvSpPr>
          <p:cNvPr id="66" name="Flecha: a la derecha 65">
            <a:extLst>
              <a:ext uri="{FF2B5EF4-FFF2-40B4-BE49-F238E27FC236}">
                <a16:creationId xmlns:a16="http://schemas.microsoft.com/office/drawing/2014/main" id="{7B0D15AA-AC16-4F8B-BF15-78C5BBEE81A2}"/>
              </a:ext>
            </a:extLst>
          </p:cNvPr>
          <p:cNvSpPr/>
          <p:nvPr/>
        </p:nvSpPr>
        <p:spPr>
          <a:xfrm>
            <a:off x="10536087" y="5825288"/>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CuadroTexto 66">
            <a:extLst>
              <a:ext uri="{FF2B5EF4-FFF2-40B4-BE49-F238E27FC236}">
                <a16:creationId xmlns:a16="http://schemas.microsoft.com/office/drawing/2014/main" id="{5326ECFD-52E2-4EDC-96B7-ED3AA26C0956}"/>
              </a:ext>
            </a:extLst>
          </p:cNvPr>
          <p:cNvSpPr txBox="1"/>
          <p:nvPr/>
        </p:nvSpPr>
        <p:spPr>
          <a:xfrm>
            <a:off x="10855340" y="5683295"/>
            <a:ext cx="1145541" cy="369332"/>
          </a:xfrm>
          <a:prstGeom prst="rect">
            <a:avLst/>
          </a:prstGeom>
          <a:noFill/>
        </p:spPr>
        <p:txBody>
          <a:bodyPr wrap="square" rtlCol="0">
            <a:spAutoFit/>
          </a:bodyPr>
          <a:lstStyle/>
          <a:p>
            <a:r>
              <a:rPr lang="es-ES" dirty="0"/>
              <a:t>20 kg.</a:t>
            </a:r>
          </a:p>
        </p:txBody>
      </p:sp>
      <p:pic>
        <p:nvPicPr>
          <p:cNvPr id="68" name="Imagen 67">
            <a:extLst>
              <a:ext uri="{FF2B5EF4-FFF2-40B4-BE49-F238E27FC236}">
                <a16:creationId xmlns:a16="http://schemas.microsoft.com/office/drawing/2014/main" id="{CC18E8EF-DA77-4484-89AA-4F135BEC6E5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33424" y="5675378"/>
            <a:ext cx="299754" cy="370009"/>
          </a:xfrm>
          <a:prstGeom prst="rect">
            <a:avLst/>
          </a:prstGeom>
        </p:spPr>
      </p:pic>
      <p:pic>
        <p:nvPicPr>
          <p:cNvPr id="69" name="Imagen 68">
            <a:extLst>
              <a:ext uri="{FF2B5EF4-FFF2-40B4-BE49-F238E27FC236}">
                <a16:creationId xmlns:a16="http://schemas.microsoft.com/office/drawing/2014/main" id="{F1D9D592-23FE-4662-8D2B-96550FA8472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52103" y="5701863"/>
            <a:ext cx="299754" cy="370009"/>
          </a:xfrm>
          <a:prstGeom prst="rect">
            <a:avLst/>
          </a:prstGeom>
        </p:spPr>
      </p:pic>
      <p:pic>
        <p:nvPicPr>
          <p:cNvPr id="70" name="Picture 2" descr="Rabbit Icons - Free SVG &amp; PNG Rabbit Images - Noun Project">
            <a:extLst>
              <a:ext uri="{FF2B5EF4-FFF2-40B4-BE49-F238E27FC236}">
                <a16:creationId xmlns:a16="http://schemas.microsoft.com/office/drawing/2014/main" id="{020D0212-A660-4B4A-AE31-6F509D2ED863}"/>
              </a:ext>
            </a:extLst>
          </p:cNvPr>
          <p:cNvPicPr>
            <a:picLocks noChangeAspect="1" noChangeArrowheads="1"/>
          </p:cNvPicPr>
          <p:nvPr/>
        </p:nvPicPr>
        <p:blipFill>
          <a:blip r:embed="rId2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76763" y="6374131"/>
            <a:ext cx="490219" cy="490219"/>
          </a:xfrm>
          <a:prstGeom prst="rect">
            <a:avLst/>
          </a:prstGeom>
          <a:noFill/>
          <a:extLst>
            <a:ext uri="{909E8E84-426E-40DD-AFC4-6F175D3DCCD1}">
              <a14:hiddenFill xmlns:a14="http://schemas.microsoft.com/office/drawing/2010/main">
                <a:solidFill>
                  <a:srgbClr val="FFFFFF"/>
                </a:solidFill>
              </a14:hiddenFill>
            </a:ext>
          </a:extLst>
        </p:spPr>
      </p:pic>
      <p:sp>
        <p:nvSpPr>
          <p:cNvPr id="71" name="Flecha: a la derecha 70">
            <a:extLst>
              <a:ext uri="{FF2B5EF4-FFF2-40B4-BE49-F238E27FC236}">
                <a16:creationId xmlns:a16="http://schemas.microsoft.com/office/drawing/2014/main" id="{2A1E5000-385D-4D90-9EBD-46EFD3D3A26B}"/>
              </a:ext>
            </a:extLst>
          </p:cNvPr>
          <p:cNvSpPr/>
          <p:nvPr/>
        </p:nvSpPr>
        <p:spPr>
          <a:xfrm>
            <a:off x="5341654" y="6563252"/>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CuadroTexto 71">
            <a:extLst>
              <a:ext uri="{FF2B5EF4-FFF2-40B4-BE49-F238E27FC236}">
                <a16:creationId xmlns:a16="http://schemas.microsoft.com/office/drawing/2014/main" id="{5013FFBC-0C2B-4226-99DA-8E9F2442C95F}"/>
              </a:ext>
            </a:extLst>
          </p:cNvPr>
          <p:cNvSpPr txBox="1"/>
          <p:nvPr/>
        </p:nvSpPr>
        <p:spPr>
          <a:xfrm>
            <a:off x="6302573" y="6413842"/>
            <a:ext cx="1029800" cy="369332"/>
          </a:xfrm>
          <a:prstGeom prst="rect">
            <a:avLst/>
          </a:prstGeom>
          <a:noFill/>
        </p:spPr>
        <p:txBody>
          <a:bodyPr wrap="square" rtlCol="0">
            <a:spAutoFit/>
          </a:bodyPr>
          <a:lstStyle/>
          <a:p>
            <a:r>
              <a:rPr lang="es-ES" dirty="0"/>
              <a:t>1,4 kg.</a:t>
            </a:r>
          </a:p>
        </p:txBody>
      </p:sp>
      <p:pic>
        <p:nvPicPr>
          <p:cNvPr id="73" name="Picture 8" descr="Sheep icon vector">
            <a:extLst>
              <a:ext uri="{FF2B5EF4-FFF2-40B4-BE49-F238E27FC236}">
                <a16:creationId xmlns:a16="http://schemas.microsoft.com/office/drawing/2014/main" id="{E29E855A-AD68-4B8D-8A0C-733B5809812D}"/>
              </a:ext>
            </a:extLst>
          </p:cNvPr>
          <p:cNvPicPr>
            <a:picLocks noChangeAspect="1" noChangeArrowheads="1"/>
          </p:cNvPicPr>
          <p:nvPr/>
        </p:nvPicPr>
        <p:blipFill rotWithShape="1">
          <a:blip r:embed="rId24" cstate="email">
            <a:duotone>
              <a:schemeClr val="accent1">
                <a:shade val="45000"/>
                <a:satMod val="135000"/>
              </a:schemeClr>
              <a:prstClr val="white"/>
            </a:duotone>
            <a:extLst>
              <a:ext uri="{BEBA8EAE-BF5A-486C-A8C5-ECC9F3942E4B}">
                <a14:imgProps xmlns:a14="http://schemas.microsoft.com/office/drawing/2010/main">
                  <a14:imgLayer r:embed="rId25">
                    <a14:imgEffect>
                      <a14:backgroundRemoval t="9910" b="90090" l="9524" r="89796">
                        <a14:foregroundMark x1="20408" y1="44144" x2="20408" y2="44144"/>
                        <a14:foregroundMark x1="63265" y1="40541" x2="63265" y2="40541"/>
                      </a14:backgroundRemoval>
                    </a14:imgEffect>
                  </a14:imgLayer>
                </a14:imgProps>
              </a:ext>
              <a:ext uri="{28A0092B-C50C-407E-A947-70E740481C1C}">
                <a14:useLocalDpi xmlns:a14="http://schemas.microsoft.com/office/drawing/2010/main"/>
              </a:ext>
            </a:extLst>
          </a:blip>
          <a:srcRect/>
          <a:stretch/>
        </p:blipFill>
        <p:spPr bwMode="auto">
          <a:xfrm flipH="1">
            <a:off x="4088134" y="4450406"/>
            <a:ext cx="641131" cy="481910"/>
          </a:xfrm>
          <a:prstGeom prst="rect">
            <a:avLst/>
          </a:prstGeom>
          <a:solidFill>
            <a:schemeClr val="bg1"/>
          </a:solidFill>
        </p:spPr>
      </p:pic>
      <p:sp>
        <p:nvSpPr>
          <p:cNvPr id="78" name="Flecha: a la derecha 77">
            <a:extLst>
              <a:ext uri="{FF2B5EF4-FFF2-40B4-BE49-F238E27FC236}">
                <a16:creationId xmlns:a16="http://schemas.microsoft.com/office/drawing/2014/main" id="{B5D8D983-4CD0-431E-BAC4-E06168FF95F7}"/>
              </a:ext>
            </a:extLst>
          </p:cNvPr>
          <p:cNvSpPr/>
          <p:nvPr/>
        </p:nvSpPr>
        <p:spPr>
          <a:xfrm>
            <a:off x="9997909" y="1858663"/>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CuadroTexto 78">
            <a:extLst>
              <a:ext uri="{FF2B5EF4-FFF2-40B4-BE49-F238E27FC236}">
                <a16:creationId xmlns:a16="http://schemas.microsoft.com/office/drawing/2014/main" id="{7A55E517-B0EF-40CF-902D-6628C6F2BC34}"/>
              </a:ext>
            </a:extLst>
          </p:cNvPr>
          <p:cNvSpPr txBox="1"/>
          <p:nvPr/>
        </p:nvSpPr>
        <p:spPr>
          <a:xfrm>
            <a:off x="10855339" y="1740747"/>
            <a:ext cx="1336661" cy="646331"/>
          </a:xfrm>
          <a:prstGeom prst="rect">
            <a:avLst/>
          </a:prstGeom>
          <a:noFill/>
        </p:spPr>
        <p:txBody>
          <a:bodyPr wrap="square" rtlCol="0">
            <a:spAutoFit/>
          </a:bodyPr>
          <a:lstStyle/>
          <a:p>
            <a:r>
              <a:rPr lang="es-ES" dirty="0"/>
              <a:t>Per 1.000 </a:t>
            </a:r>
            <a:r>
              <a:rPr lang="es-ES" dirty="0" err="1"/>
              <a:t>Tonnes</a:t>
            </a:r>
            <a:r>
              <a:rPr lang="es-ES" dirty="0"/>
              <a:t>.</a:t>
            </a:r>
          </a:p>
        </p:txBody>
      </p:sp>
    </p:spTree>
    <p:extLst>
      <p:ext uri="{BB962C8B-B14F-4D97-AF65-F5344CB8AC3E}">
        <p14:creationId xmlns:p14="http://schemas.microsoft.com/office/powerpoint/2010/main" val="43244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19926" y="139782"/>
            <a:ext cx="8008947" cy="533400"/>
          </a:xfrm>
        </p:spPr>
        <p:txBody>
          <a:bodyPr>
            <a:normAutofit/>
          </a:bodyPr>
          <a:lstStyle/>
          <a:p>
            <a:pPr marL="0" indent="0">
              <a:buNone/>
            </a:pPr>
            <a:r>
              <a:rPr lang="et-EE" sz="2800" b="1">
                <a:latin typeface="EC Square Sans Pro" panose="020B0506040000020004" pitchFamily="34" charset="0"/>
              </a:rPr>
              <a:t>Veterinaarravimite müük EESTIS</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1821618" y="701875"/>
            <a:ext cx="1715418" cy="538609"/>
          </a:xfrm>
          <a:prstGeom prst="rect">
            <a:avLst/>
          </a:prstGeom>
          <a:noFill/>
        </p:spPr>
        <p:txBody>
          <a:bodyPr wrap="square" rtlCol="0">
            <a:spAutoFit/>
          </a:bodyPr>
          <a:lstStyle/>
          <a:p>
            <a:pPr algn="ctr"/>
            <a:r>
              <a:rPr lang="et-EE" b="1" dirty="0">
                <a:solidFill>
                  <a:srgbClr val="003399"/>
                </a:solidFill>
              </a:rPr>
              <a:t>PCU</a:t>
            </a:r>
          </a:p>
          <a:p>
            <a:pPr algn="ctr"/>
            <a:r>
              <a:rPr lang="et-EE" sz="1100" b="1" dirty="0">
                <a:solidFill>
                  <a:srgbClr val="003399"/>
                </a:solidFill>
              </a:rPr>
              <a:t>2022. aasta </a:t>
            </a:r>
            <a:r>
              <a:rPr lang="et-EE" sz="800" b="1" dirty="0">
                <a:solidFill>
                  <a:srgbClr val="003399"/>
                </a:solidFill>
              </a:rPr>
              <a:t>(1000 tonni)</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327401" y="610513"/>
            <a:ext cx="2413730" cy="369332"/>
          </a:xfrm>
          <a:prstGeom prst="rect">
            <a:avLst/>
          </a:prstGeom>
          <a:noFill/>
        </p:spPr>
        <p:txBody>
          <a:bodyPr wrap="square" rtlCol="0">
            <a:spAutoFit/>
          </a:bodyPr>
          <a:lstStyle/>
          <a:p>
            <a:pPr algn="ctr"/>
            <a:r>
              <a:rPr lang="et-EE" b="1" dirty="0">
                <a:solidFill>
                  <a:srgbClr val="003399"/>
                </a:solidFill>
              </a:rPr>
              <a:t>Mikroobivastaste ainete müük</a:t>
            </a:r>
          </a:p>
        </p:txBody>
      </p:sp>
      <p:sp>
        <p:nvSpPr>
          <p:cNvPr id="43" name="CuadroTexto 42">
            <a:extLst>
              <a:ext uri="{FF2B5EF4-FFF2-40B4-BE49-F238E27FC236}">
                <a16:creationId xmlns:a16="http://schemas.microsoft.com/office/drawing/2014/main" id="{F8633F7F-3BAA-4B15-A636-760184597926}"/>
              </a:ext>
            </a:extLst>
          </p:cNvPr>
          <p:cNvSpPr txBox="1"/>
          <p:nvPr/>
        </p:nvSpPr>
        <p:spPr>
          <a:xfrm>
            <a:off x="7924800" y="855913"/>
            <a:ext cx="3429000" cy="369332"/>
          </a:xfrm>
          <a:prstGeom prst="rect">
            <a:avLst/>
          </a:prstGeom>
          <a:noFill/>
        </p:spPr>
        <p:txBody>
          <a:bodyPr wrap="square" rtlCol="0">
            <a:spAutoFit/>
          </a:bodyPr>
          <a:lstStyle/>
          <a:p>
            <a:pPr algn="ctr"/>
            <a:r>
              <a:rPr lang="et-EE" b="1">
                <a:solidFill>
                  <a:srgbClr val="003399"/>
                </a:solidFill>
              </a:rPr>
              <a:t>Müügitrendid (2010–2022)</a:t>
            </a:r>
          </a:p>
        </p:txBody>
      </p:sp>
      <p:sp>
        <p:nvSpPr>
          <p:cNvPr id="29" name="Rectángulo 28">
            <a:extLst>
              <a:ext uri="{FF2B5EF4-FFF2-40B4-BE49-F238E27FC236}">
                <a16:creationId xmlns:a16="http://schemas.microsoft.com/office/drawing/2014/main" id="{2F4DEEC5-3957-470D-845F-37B2C55AF429}"/>
              </a:ext>
            </a:extLst>
          </p:cNvPr>
          <p:cNvSpPr/>
          <p:nvPr/>
        </p:nvSpPr>
        <p:spPr>
          <a:xfrm>
            <a:off x="3327402" y="1225550"/>
            <a:ext cx="2385454" cy="389081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b="1" dirty="0">
              <a:latin typeface="EC Square Sans Pro" panose="020B0506040000020004" pitchFamily="34" charset="0"/>
            </a:endParaRPr>
          </a:p>
        </p:txBody>
      </p:sp>
      <p:sp>
        <p:nvSpPr>
          <p:cNvPr id="11" name="CuadroTexto 10">
            <a:extLst>
              <a:ext uri="{FF2B5EF4-FFF2-40B4-BE49-F238E27FC236}">
                <a16:creationId xmlns:a16="http://schemas.microsoft.com/office/drawing/2014/main" id="{7E229F46-F3A1-470F-9C84-BF26FB9CC2F6}"/>
              </a:ext>
            </a:extLst>
          </p:cNvPr>
          <p:cNvSpPr txBox="1"/>
          <p:nvPr/>
        </p:nvSpPr>
        <p:spPr>
          <a:xfrm>
            <a:off x="3370348" y="1231900"/>
            <a:ext cx="2349404" cy="553998"/>
          </a:xfrm>
          <a:prstGeom prst="rect">
            <a:avLst/>
          </a:prstGeom>
          <a:noFill/>
        </p:spPr>
        <p:txBody>
          <a:bodyPr wrap="square" rtlCol="0">
            <a:spAutoFit/>
          </a:bodyPr>
          <a:lstStyle/>
          <a:p>
            <a:pPr algn="l"/>
            <a:r>
              <a:rPr lang="et-EE" sz="1200" b="1">
                <a:solidFill>
                  <a:schemeClr val="lt1"/>
                </a:solidFill>
                <a:latin typeface="EC Square Sans Pro" panose="020B0506040000020004" pitchFamily="34" charset="0"/>
                <a:ea typeface="+mn-ea"/>
                <a:cs typeface="+mn-cs"/>
              </a:rPr>
              <a:t>2018 </a:t>
            </a:r>
          </a:p>
          <a:p>
            <a:pPr algn="ctr"/>
            <a:r>
              <a:rPr lang="et-EE" b="1">
                <a:solidFill>
                  <a:schemeClr val="lt1"/>
                </a:solidFill>
                <a:latin typeface="EC Square Sans Pro" panose="020B0506040000020004" pitchFamily="34" charset="0"/>
                <a:ea typeface="+mn-ea"/>
                <a:cs typeface="+mn-cs"/>
              </a:rPr>
              <a:t>52,9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16798" y="2478458"/>
            <a:ext cx="2349404" cy="1384995"/>
          </a:xfrm>
          <a:prstGeom prst="rect">
            <a:avLst/>
          </a:prstGeom>
          <a:noFill/>
        </p:spPr>
        <p:txBody>
          <a:bodyPr wrap="square" rtlCol="0">
            <a:spAutoFit/>
          </a:bodyPr>
          <a:lstStyle/>
          <a:p>
            <a:pPr algn="l"/>
            <a:r>
              <a:rPr lang="et-EE" sz="1200" b="1">
                <a:solidFill>
                  <a:schemeClr val="lt1"/>
                </a:solidFill>
                <a:latin typeface="EC Square Sans Pro" panose="020B0506040000020004" pitchFamily="34" charset="0"/>
                <a:ea typeface="+mn-ea"/>
                <a:cs typeface="+mn-cs"/>
              </a:rPr>
              <a:t>2022</a:t>
            </a:r>
          </a:p>
          <a:p>
            <a:pPr algn="ctr"/>
            <a:r>
              <a:rPr lang="et-EE" sz="3600" b="1">
                <a:solidFill>
                  <a:schemeClr val="lt1"/>
                </a:solidFill>
                <a:latin typeface="EC Square Sans Pro" panose="020B0506040000020004" pitchFamily="34" charset="0"/>
                <a:ea typeface="+mn-ea"/>
                <a:cs typeface="+mn-cs"/>
              </a:rPr>
              <a:t>45,8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67200" y="1950270"/>
            <a:ext cx="457200" cy="4246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4854" y="4285084"/>
            <a:ext cx="1219200" cy="338554"/>
          </a:xfrm>
          <a:prstGeom prst="rect">
            <a:avLst/>
          </a:prstGeom>
          <a:solidFill>
            <a:schemeClr val="bg1"/>
          </a:solidFill>
        </p:spPr>
        <p:txBody>
          <a:bodyPr wrap="square" rtlCol="0">
            <a:spAutoFit/>
          </a:bodyPr>
          <a:lstStyle/>
          <a:p>
            <a:pPr algn="ctr"/>
            <a:r>
              <a:rPr lang="et-EE" sz="1600" b="1">
                <a:solidFill>
                  <a:srgbClr val="003399"/>
                </a:solidFill>
                <a:latin typeface="EC Square Sans Pro" panose="020B0506040000020004" pitchFamily="34" charset="0"/>
                <a:ea typeface="+mn-ea"/>
                <a:cs typeface="+mn-cs"/>
              </a:rPr>
              <a:t>-13%</a:t>
            </a:r>
          </a:p>
        </p:txBody>
      </p:sp>
      <p:pic>
        <p:nvPicPr>
          <p:cNvPr id="18" name="Imagen 17">
            <a:extLst>
              <a:ext uri="{FF2B5EF4-FFF2-40B4-BE49-F238E27FC236}">
                <a16:creationId xmlns:a16="http://schemas.microsoft.com/office/drawing/2014/main" id="{E7C625B0-91D9-405E-9B71-BB20A285F6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61488" y="5192602"/>
            <a:ext cx="8678112" cy="179600"/>
          </a:xfrm>
          <a:prstGeom prst="rect">
            <a:avLst/>
          </a:prstGeom>
        </p:spPr>
      </p:pic>
      <p:pic>
        <p:nvPicPr>
          <p:cNvPr id="7" name="Imagen 6">
            <a:extLst>
              <a:ext uri="{FF2B5EF4-FFF2-40B4-BE49-F238E27FC236}">
                <a16:creationId xmlns:a16="http://schemas.microsoft.com/office/drawing/2014/main" id="{3B715BD3-7301-4581-A165-BD9929CA84D1}"/>
              </a:ext>
            </a:extLst>
          </p:cNvPr>
          <p:cNvPicPr>
            <a:picLocks noChangeAspect="1"/>
          </p:cNvPicPr>
          <p:nvPr/>
        </p:nvPicPr>
        <p:blipFill>
          <a:blip r:embed="rId4"/>
          <a:stretch>
            <a:fillRect/>
          </a:stretch>
        </p:blipFill>
        <p:spPr>
          <a:xfrm>
            <a:off x="730695" y="1231900"/>
            <a:ext cx="2625491" cy="3884463"/>
          </a:xfrm>
          <a:prstGeom prst="rect">
            <a:avLst/>
          </a:prstGeom>
        </p:spPr>
      </p:pic>
      <p:pic>
        <p:nvPicPr>
          <p:cNvPr id="9" name="Imagen 8">
            <a:extLst>
              <a:ext uri="{FF2B5EF4-FFF2-40B4-BE49-F238E27FC236}">
                <a16:creationId xmlns:a16="http://schemas.microsoft.com/office/drawing/2014/main" id="{CB24F28D-4DAA-4F8E-8803-03DCAFF45CB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20704" y="1225245"/>
            <a:ext cx="6318896" cy="3901939"/>
          </a:xfrm>
          <a:prstGeom prst="rect">
            <a:avLst/>
          </a:prstGeom>
        </p:spPr>
      </p:pic>
      <p:pic>
        <p:nvPicPr>
          <p:cNvPr id="14" name="Imagen 13">
            <a:extLst>
              <a:ext uri="{FF2B5EF4-FFF2-40B4-BE49-F238E27FC236}">
                <a16:creationId xmlns:a16="http://schemas.microsoft.com/office/drawing/2014/main" id="{CD65E19E-1196-4764-8147-77BBE7E3C5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70348" y="5383022"/>
            <a:ext cx="8678112" cy="1384996"/>
          </a:xfrm>
          <a:prstGeom prst="rect">
            <a:avLst/>
          </a:prstGeom>
        </p:spPr>
      </p:pic>
      <p:pic>
        <p:nvPicPr>
          <p:cNvPr id="16" name="Imagen 15">
            <a:extLst>
              <a:ext uri="{FF2B5EF4-FFF2-40B4-BE49-F238E27FC236}">
                <a16:creationId xmlns:a16="http://schemas.microsoft.com/office/drawing/2014/main" id="{CC204C7A-A01F-4D64-B20A-8AB44E68D4AF}"/>
              </a:ext>
            </a:extLst>
          </p:cNvPr>
          <p:cNvPicPr>
            <a:picLocks noChangeAspect="1"/>
          </p:cNvPicPr>
          <p:nvPr/>
        </p:nvPicPr>
        <p:blipFill>
          <a:blip r:embed="rId7"/>
          <a:stretch>
            <a:fillRect/>
          </a:stretch>
        </p:blipFill>
        <p:spPr>
          <a:xfrm>
            <a:off x="914400" y="5095077"/>
            <a:ext cx="2451042" cy="713846"/>
          </a:xfrm>
          <a:prstGeom prst="rect">
            <a:avLst/>
          </a:prstGeom>
        </p:spPr>
      </p:pic>
      <p:sp>
        <p:nvSpPr>
          <p:cNvPr id="3" name="TextBox 2">
            <a:extLst>
              <a:ext uri="{FF2B5EF4-FFF2-40B4-BE49-F238E27FC236}">
                <a16:creationId xmlns:a16="http://schemas.microsoft.com/office/drawing/2014/main" id="{3414E0B8-14F0-E586-9610-9589D394B07C}"/>
              </a:ext>
            </a:extLst>
          </p:cNvPr>
          <p:cNvSpPr txBox="1"/>
          <p:nvPr/>
        </p:nvSpPr>
        <p:spPr>
          <a:xfrm>
            <a:off x="3399051" y="5594703"/>
            <a:ext cx="591735" cy="124127"/>
          </a:xfrm>
          <a:prstGeom prst="rect">
            <a:avLst/>
          </a:prstGeom>
          <a:solidFill>
            <a:srgbClr val="C7CBE7"/>
          </a:solidFill>
        </p:spPr>
        <p:txBody>
          <a:bodyPr wrap="square" lIns="0" tIns="0" rIns="0" bIns="0" rtlCol="0" anchor="t" anchorCtr="0">
            <a:noAutofit/>
          </a:bodyPr>
          <a:lstStyle/>
          <a:p>
            <a:pPr algn="l"/>
            <a:r>
              <a:rPr lang="et-EE" sz="800" b="1">
                <a:solidFill>
                  <a:schemeClr val="tx1"/>
                </a:solidFill>
                <a:latin typeface="Arial" panose="020B0604020202020204" pitchFamily="34" charset="0"/>
                <a:cs typeface="Arial" panose="020B0604020202020204" pitchFamily="34" charset="0"/>
              </a:rPr>
              <a:t>Eesti</a:t>
            </a:r>
          </a:p>
        </p:txBody>
      </p:sp>
      <p:sp>
        <p:nvSpPr>
          <p:cNvPr id="4" name="TextBox 3">
            <a:extLst>
              <a:ext uri="{FF2B5EF4-FFF2-40B4-BE49-F238E27FC236}">
                <a16:creationId xmlns:a16="http://schemas.microsoft.com/office/drawing/2014/main" id="{49F02003-E298-7F48-D730-78019C1E67C9}"/>
              </a:ext>
            </a:extLst>
          </p:cNvPr>
          <p:cNvSpPr txBox="1"/>
          <p:nvPr/>
        </p:nvSpPr>
        <p:spPr>
          <a:xfrm>
            <a:off x="4051143" y="5590409"/>
            <a:ext cx="1187979" cy="121718"/>
          </a:xfrm>
          <a:prstGeom prst="rect">
            <a:avLst/>
          </a:prstGeom>
          <a:solidFill>
            <a:srgbClr val="C7CBE7"/>
          </a:solidFill>
        </p:spPr>
        <p:txBody>
          <a:bodyPr wrap="square" lIns="0" tIns="0" rIns="0" bIns="0" rtlCol="0" anchor="t" anchorCtr="0">
            <a:noAutofit/>
          </a:bodyPr>
          <a:lstStyle/>
          <a:p>
            <a:pPr algn="ctr"/>
            <a:r>
              <a:rPr lang="et-EE" sz="800" b="1">
                <a:solidFill>
                  <a:schemeClr val="tx1"/>
                </a:solidFill>
                <a:latin typeface="Arial" panose="020B0604020202020204" pitchFamily="34" charset="0"/>
                <a:cs typeface="Arial" panose="020B0604020202020204" pitchFamily="34" charset="0"/>
              </a:rPr>
              <a:t>Üldine müük</a:t>
            </a:r>
          </a:p>
        </p:txBody>
      </p:sp>
      <p:sp>
        <p:nvSpPr>
          <p:cNvPr id="5" name="TextBox 4">
            <a:extLst>
              <a:ext uri="{FF2B5EF4-FFF2-40B4-BE49-F238E27FC236}">
                <a16:creationId xmlns:a16="http://schemas.microsoft.com/office/drawing/2014/main" id="{A74476FB-DAC4-67FD-2A03-60B7E08270E8}"/>
              </a:ext>
            </a:extLst>
          </p:cNvPr>
          <p:cNvSpPr txBox="1"/>
          <p:nvPr/>
        </p:nvSpPr>
        <p:spPr>
          <a:xfrm>
            <a:off x="4156181" y="5966728"/>
            <a:ext cx="1060651" cy="265999"/>
          </a:xfrm>
          <a:prstGeom prst="rect">
            <a:avLst/>
          </a:prstGeom>
          <a:solidFill>
            <a:srgbClr val="F0F2F9"/>
          </a:solidFill>
        </p:spPr>
        <p:txBody>
          <a:bodyPr wrap="square" lIns="0" tIns="0" rIns="0" bIns="0" rtlCol="0" anchor="ctr" anchorCtr="0">
            <a:noAutofit/>
          </a:bodyPr>
          <a:lstStyle/>
          <a:p>
            <a:pPr algn="ctr"/>
            <a:r>
              <a:rPr lang="et-EE" sz="700">
                <a:solidFill>
                  <a:schemeClr val="tx1"/>
                </a:solidFill>
                <a:latin typeface="Arial" panose="020B0604020202020204" pitchFamily="34" charset="0"/>
                <a:cs typeface="Arial" panose="020B0604020202020204" pitchFamily="34" charset="0"/>
              </a:rPr>
              <a:t>3. ja 4. põlvkonna tsefalosporiinid</a:t>
            </a:r>
          </a:p>
        </p:txBody>
      </p:sp>
      <p:sp>
        <p:nvSpPr>
          <p:cNvPr id="6" name="TextBox 5">
            <a:extLst>
              <a:ext uri="{FF2B5EF4-FFF2-40B4-BE49-F238E27FC236}">
                <a16:creationId xmlns:a16="http://schemas.microsoft.com/office/drawing/2014/main" id="{A4C61FB2-EC5B-A8DD-9A03-16AEB5F9BB38}"/>
              </a:ext>
            </a:extLst>
          </p:cNvPr>
          <p:cNvSpPr txBox="1"/>
          <p:nvPr/>
        </p:nvSpPr>
        <p:spPr>
          <a:xfrm>
            <a:off x="4120948" y="6258571"/>
            <a:ext cx="1060651" cy="265999"/>
          </a:xfrm>
          <a:prstGeom prst="rect">
            <a:avLst/>
          </a:prstGeom>
          <a:solidFill>
            <a:srgbClr val="F0F2F9"/>
          </a:solidFill>
        </p:spPr>
        <p:txBody>
          <a:bodyPr wrap="square" lIns="0" tIns="0" rIns="0" bIns="0" rtlCol="0" anchor="ctr" anchorCtr="0">
            <a:noAutofit/>
          </a:bodyPr>
          <a:lstStyle/>
          <a:p>
            <a:pPr algn="ctr"/>
            <a:r>
              <a:rPr lang="et-EE" sz="700">
                <a:solidFill>
                  <a:schemeClr val="tx1"/>
                </a:solidFill>
                <a:latin typeface="Arial" panose="020B0604020202020204" pitchFamily="34" charset="0"/>
                <a:cs typeface="Arial" panose="020B0604020202020204" pitchFamily="34" charset="0"/>
              </a:rPr>
              <a:t>Kinoloonid</a:t>
            </a:r>
          </a:p>
          <a:p>
            <a:pPr algn="ctr"/>
            <a:r>
              <a:rPr lang="et-EE" sz="700">
                <a:solidFill>
                  <a:schemeClr val="tx1"/>
                </a:solidFill>
                <a:latin typeface="Arial" panose="020B0604020202020204" pitchFamily="34" charset="0"/>
                <a:cs typeface="Arial" panose="020B0604020202020204" pitchFamily="34" charset="0"/>
              </a:rPr>
              <a:t>(% flurokinoloone)</a:t>
            </a:r>
          </a:p>
        </p:txBody>
      </p:sp>
      <p:sp>
        <p:nvSpPr>
          <p:cNvPr id="8" name="TextBox 7">
            <a:extLst>
              <a:ext uri="{FF2B5EF4-FFF2-40B4-BE49-F238E27FC236}">
                <a16:creationId xmlns:a16="http://schemas.microsoft.com/office/drawing/2014/main" id="{3E1AB10E-1E0D-0CD0-B632-E2ED02623967}"/>
              </a:ext>
            </a:extLst>
          </p:cNvPr>
          <p:cNvSpPr txBox="1"/>
          <p:nvPr/>
        </p:nvSpPr>
        <p:spPr>
          <a:xfrm>
            <a:off x="4118081" y="6595473"/>
            <a:ext cx="1060651" cy="135445"/>
          </a:xfrm>
          <a:prstGeom prst="rect">
            <a:avLst/>
          </a:prstGeom>
          <a:solidFill>
            <a:srgbClr val="F0F2F9"/>
          </a:solidFill>
        </p:spPr>
        <p:txBody>
          <a:bodyPr wrap="square" lIns="0" tIns="0" rIns="0" bIns="0" rtlCol="0" anchor="ctr" anchorCtr="0">
            <a:noAutofit/>
          </a:bodyPr>
          <a:lstStyle/>
          <a:p>
            <a:pPr algn="ctr"/>
            <a:r>
              <a:rPr lang="et-EE" sz="700">
                <a:solidFill>
                  <a:schemeClr val="tx1"/>
                </a:solidFill>
                <a:latin typeface="Arial" panose="020B0604020202020204" pitchFamily="34" charset="0"/>
                <a:cs typeface="Arial" panose="020B0604020202020204" pitchFamily="34" charset="0"/>
              </a:rPr>
              <a:t>Polümüksiinid</a:t>
            </a:r>
          </a:p>
        </p:txBody>
      </p:sp>
      <p:sp>
        <p:nvSpPr>
          <p:cNvPr id="10" name="TextBox 9">
            <a:extLst>
              <a:ext uri="{FF2B5EF4-FFF2-40B4-BE49-F238E27FC236}">
                <a16:creationId xmlns:a16="http://schemas.microsoft.com/office/drawing/2014/main" id="{88A0E264-FF30-49D9-BCB3-4813740A04BF}"/>
              </a:ext>
            </a:extLst>
          </p:cNvPr>
          <p:cNvSpPr txBox="1"/>
          <p:nvPr/>
        </p:nvSpPr>
        <p:spPr>
          <a:xfrm>
            <a:off x="3411053" y="5228965"/>
            <a:ext cx="1164682" cy="121719"/>
          </a:xfrm>
          <a:prstGeom prst="rect">
            <a:avLst/>
          </a:prstGeom>
          <a:solidFill>
            <a:schemeClr val="bg1"/>
          </a:solidFill>
        </p:spPr>
        <p:txBody>
          <a:bodyPr wrap="square" lIns="0" tIns="0" rIns="0" bIns="0" rtlCol="0" anchor="t" anchorCtr="0">
            <a:noAutofit/>
          </a:bodyPr>
          <a:lstStyle/>
          <a:p>
            <a:pPr algn="l"/>
            <a:r>
              <a:rPr lang="et-EE" sz="800" b="1">
                <a:solidFill>
                  <a:schemeClr val="tx1"/>
                </a:solidFill>
                <a:latin typeface="Arial" panose="020B0604020202020204" pitchFamily="34" charset="0"/>
                <a:cs typeface="Arial" panose="020B0604020202020204" pitchFamily="34" charset="0"/>
              </a:rPr>
              <a:t>Riik</a:t>
            </a:r>
          </a:p>
        </p:txBody>
      </p:sp>
      <p:sp>
        <p:nvSpPr>
          <p:cNvPr id="13" name="TextBox 12">
            <a:extLst>
              <a:ext uri="{FF2B5EF4-FFF2-40B4-BE49-F238E27FC236}">
                <a16:creationId xmlns:a16="http://schemas.microsoft.com/office/drawing/2014/main" id="{7F0708F0-C464-7DFD-C580-E53A30BA2B44}"/>
              </a:ext>
            </a:extLst>
          </p:cNvPr>
          <p:cNvSpPr txBox="1"/>
          <p:nvPr/>
        </p:nvSpPr>
        <p:spPr>
          <a:xfrm rot="16200000">
            <a:off x="5064106" y="2612973"/>
            <a:ext cx="1580221" cy="260306"/>
          </a:xfrm>
          <a:prstGeom prst="rect">
            <a:avLst/>
          </a:prstGeom>
          <a:solidFill>
            <a:schemeClr val="bg1"/>
          </a:solidFill>
        </p:spPr>
        <p:txBody>
          <a:bodyPr wrap="square" lIns="0" tIns="0" rIns="0" bIns="0" rtlCol="0" anchor="ctr" anchorCtr="0">
            <a:noAutofit/>
          </a:bodyPr>
          <a:lstStyle/>
          <a:p>
            <a:pPr algn="ctr"/>
            <a:r>
              <a:rPr lang="et-EE" sz="1000">
                <a:solidFill>
                  <a:schemeClr val="tx1"/>
                </a:solidFill>
                <a:latin typeface="Arial" panose="020B0604020202020204" pitchFamily="34" charset="0"/>
                <a:cs typeface="Arial" panose="020B0604020202020204" pitchFamily="34" charset="0"/>
              </a:rPr>
              <a:t>Müük (mg/PCU)</a:t>
            </a:r>
          </a:p>
        </p:txBody>
      </p:sp>
      <p:sp>
        <p:nvSpPr>
          <p:cNvPr id="15" name="TextBox 14">
            <a:extLst>
              <a:ext uri="{FF2B5EF4-FFF2-40B4-BE49-F238E27FC236}">
                <a16:creationId xmlns:a16="http://schemas.microsoft.com/office/drawing/2014/main" id="{E79EA2E8-F9F0-89D8-A2A5-2CF20A8B6828}"/>
              </a:ext>
            </a:extLst>
          </p:cNvPr>
          <p:cNvSpPr txBox="1"/>
          <p:nvPr/>
        </p:nvSpPr>
        <p:spPr>
          <a:xfrm rot="16200000">
            <a:off x="11088857" y="2667983"/>
            <a:ext cx="1580221" cy="260306"/>
          </a:xfrm>
          <a:prstGeom prst="rect">
            <a:avLst/>
          </a:prstGeom>
          <a:solidFill>
            <a:schemeClr val="bg1"/>
          </a:solidFill>
        </p:spPr>
        <p:txBody>
          <a:bodyPr wrap="square" lIns="0" tIns="0" rIns="0" bIns="0" rtlCol="0" anchor="ctr" anchorCtr="0">
            <a:noAutofit/>
          </a:bodyPr>
          <a:lstStyle/>
          <a:p>
            <a:pPr algn="ctr"/>
            <a:r>
              <a:rPr lang="et-EE" sz="1000">
                <a:solidFill>
                  <a:schemeClr val="tx1"/>
                </a:solidFill>
                <a:latin typeface="Arial" panose="020B0604020202020204" pitchFamily="34" charset="0"/>
                <a:cs typeface="Arial" panose="020B0604020202020204" pitchFamily="34" charset="0"/>
              </a:rPr>
              <a:t>PCU (1000 tonni)</a:t>
            </a:r>
          </a:p>
        </p:txBody>
      </p:sp>
      <p:sp>
        <p:nvSpPr>
          <p:cNvPr id="17" name="TextBox 16">
            <a:extLst>
              <a:ext uri="{FF2B5EF4-FFF2-40B4-BE49-F238E27FC236}">
                <a16:creationId xmlns:a16="http://schemas.microsoft.com/office/drawing/2014/main" id="{E337BE91-BD49-1C2D-93E9-9BEE924D3BCA}"/>
              </a:ext>
            </a:extLst>
          </p:cNvPr>
          <p:cNvSpPr txBox="1"/>
          <p:nvPr/>
        </p:nvSpPr>
        <p:spPr>
          <a:xfrm>
            <a:off x="10834640" y="5232789"/>
            <a:ext cx="1128759" cy="117895"/>
          </a:xfrm>
          <a:prstGeom prst="rect">
            <a:avLst/>
          </a:prstGeom>
          <a:solidFill>
            <a:schemeClr val="bg1"/>
          </a:solidFill>
        </p:spPr>
        <p:txBody>
          <a:bodyPr wrap="square" lIns="0" tIns="0" rIns="0" bIns="0" rtlCol="0" anchor="t" anchorCtr="0">
            <a:noAutofit/>
          </a:bodyPr>
          <a:lstStyle/>
          <a:p>
            <a:pPr algn="ctr"/>
            <a:r>
              <a:rPr lang="et-EE" sz="800" b="1">
                <a:solidFill>
                  <a:schemeClr val="tx1"/>
                </a:solidFill>
                <a:latin typeface="Arial" panose="020B0604020202020204" pitchFamily="34" charset="0"/>
                <a:cs typeface="Arial" panose="020B0604020202020204" pitchFamily="34" charset="0"/>
              </a:rPr>
              <a:t>Trendid 2010-2022</a:t>
            </a:r>
          </a:p>
        </p:txBody>
      </p:sp>
      <p:sp>
        <p:nvSpPr>
          <p:cNvPr id="19" name="TextBox 18">
            <a:extLst>
              <a:ext uri="{FF2B5EF4-FFF2-40B4-BE49-F238E27FC236}">
                <a16:creationId xmlns:a16="http://schemas.microsoft.com/office/drawing/2014/main" id="{BD39E687-C037-3A21-5371-8D79B3D923B9}"/>
              </a:ext>
            </a:extLst>
          </p:cNvPr>
          <p:cNvSpPr txBox="1"/>
          <p:nvPr/>
        </p:nvSpPr>
        <p:spPr>
          <a:xfrm>
            <a:off x="6019801" y="4326557"/>
            <a:ext cx="1419516" cy="811447"/>
          </a:xfrm>
          <a:prstGeom prst="rect">
            <a:avLst/>
          </a:prstGeom>
          <a:solidFill>
            <a:schemeClr val="bg1"/>
          </a:solidFill>
        </p:spPr>
        <p:txBody>
          <a:bodyPr wrap="square" lIns="0" tIns="0" rIns="0" bIns="0" rtlCol="0" anchor="t" anchorCtr="0">
            <a:noAutofit/>
          </a:bodyPr>
          <a:lstStyle/>
          <a:p>
            <a:pPr algn="l">
              <a:spcAft>
                <a:spcPts val="100"/>
              </a:spcAft>
            </a:pPr>
            <a:r>
              <a:rPr lang="et-EE" sz="800" dirty="0">
                <a:solidFill>
                  <a:schemeClr val="tx1"/>
                </a:solidFill>
                <a:latin typeface="Arial" panose="020B0604020202020204" pitchFamily="34" charset="0"/>
                <a:cs typeface="Arial" panose="020B0604020202020204" pitchFamily="34" charset="0"/>
              </a:rPr>
              <a:t>Tetratsükliinid</a:t>
            </a:r>
          </a:p>
          <a:p>
            <a:pPr algn="l">
              <a:spcAft>
                <a:spcPts val="100"/>
              </a:spcAft>
            </a:pPr>
            <a:r>
              <a:rPr lang="et-EE" sz="800" dirty="0">
                <a:solidFill>
                  <a:schemeClr val="tx1"/>
                </a:solidFill>
                <a:latin typeface="Arial" panose="020B0604020202020204" pitchFamily="34" charset="0"/>
                <a:cs typeface="Arial" panose="020B0604020202020204" pitchFamily="34" charset="0"/>
              </a:rPr>
              <a:t>Sulfoonamiidid</a:t>
            </a:r>
          </a:p>
          <a:p>
            <a:pPr algn="l">
              <a:spcAft>
                <a:spcPts val="100"/>
              </a:spcAft>
            </a:pPr>
            <a:r>
              <a:rPr lang="et-EE" sz="800" dirty="0">
                <a:solidFill>
                  <a:schemeClr val="tx1"/>
                </a:solidFill>
                <a:latin typeface="Arial" panose="020B0604020202020204" pitchFamily="34" charset="0"/>
                <a:cs typeface="Arial" panose="020B0604020202020204" pitchFamily="34" charset="0"/>
              </a:rPr>
              <a:t>Fluorokinoloonid</a:t>
            </a:r>
          </a:p>
          <a:p>
            <a:pPr algn="l">
              <a:spcAft>
                <a:spcPts val="100"/>
              </a:spcAft>
            </a:pPr>
            <a:r>
              <a:rPr lang="et-EE" sz="800" dirty="0">
                <a:solidFill>
                  <a:schemeClr val="tx1"/>
                </a:solidFill>
                <a:latin typeface="Arial" panose="020B0604020202020204" pitchFamily="34" charset="0"/>
                <a:cs typeface="Arial" panose="020B0604020202020204" pitchFamily="34" charset="0"/>
              </a:rPr>
              <a:t>Amfenikoolid</a:t>
            </a:r>
          </a:p>
          <a:p>
            <a:pPr algn="l">
              <a:spcAft>
                <a:spcPts val="100"/>
              </a:spcAft>
            </a:pPr>
            <a:r>
              <a:rPr lang="et-EE" sz="800" dirty="0">
                <a:solidFill>
                  <a:schemeClr val="tx1"/>
                </a:solidFill>
                <a:latin typeface="Arial" panose="020B0604020202020204" pitchFamily="34" charset="0"/>
                <a:cs typeface="Arial" panose="020B0604020202020204" pitchFamily="34" charset="0"/>
              </a:rPr>
              <a:t>Polümüksiinid</a:t>
            </a:r>
          </a:p>
          <a:p>
            <a:pPr algn="l">
              <a:spcAft>
                <a:spcPts val="100"/>
              </a:spcAft>
            </a:pPr>
            <a:r>
              <a:rPr lang="et-EE" sz="800" dirty="0">
                <a:solidFill>
                  <a:schemeClr val="tx1"/>
                </a:solidFill>
                <a:latin typeface="Arial" panose="020B0604020202020204" pitchFamily="34" charset="0"/>
                <a:cs typeface="Arial" panose="020B0604020202020204" pitchFamily="34" charset="0"/>
              </a:rPr>
              <a:t>PCU KOKKU (tonnides)</a:t>
            </a:r>
            <a:endParaRPr lang="en-US" sz="800" dirty="0">
              <a:solidFill>
                <a:schemeClr val="tx1"/>
              </a:solidFill>
              <a:latin typeface="Arial" panose="020B0604020202020204" pitchFamily="34" charset="0"/>
              <a:cs typeface="Arial" panose="020B0604020202020204" pitchFamily="34" charset="0"/>
            </a:endParaRPr>
          </a:p>
          <a:p>
            <a:pPr algn="l">
              <a:spcAft>
                <a:spcPts val="100"/>
              </a:spcAft>
            </a:pPr>
            <a:endParaRPr lang="et-EE" sz="8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24BF84B-D254-C087-F259-28CE29D486FA}"/>
              </a:ext>
            </a:extLst>
          </p:cNvPr>
          <p:cNvSpPr txBox="1"/>
          <p:nvPr/>
        </p:nvSpPr>
        <p:spPr>
          <a:xfrm>
            <a:off x="7758307" y="4326557"/>
            <a:ext cx="2103120" cy="699371"/>
          </a:xfrm>
          <a:prstGeom prst="rect">
            <a:avLst/>
          </a:prstGeom>
          <a:solidFill>
            <a:schemeClr val="bg1"/>
          </a:solidFill>
        </p:spPr>
        <p:txBody>
          <a:bodyPr wrap="square" lIns="0" tIns="0" rIns="0" bIns="0" rtlCol="0" anchor="t" anchorCtr="0">
            <a:noAutofit/>
          </a:bodyPr>
          <a:lstStyle/>
          <a:p>
            <a:pPr algn="l">
              <a:spcAft>
                <a:spcPts val="100"/>
              </a:spcAft>
            </a:pPr>
            <a:r>
              <a:rPr lang="et-EE" sz="800">
                <a:solidFill>
                  <a:schemeClr val="tx1"/>
                </a:solidFill>
                <a:latin typeface="Arial" panose="020B0604020202020204" pitchFamily="34" charset="0"/>
                <a:cs typeface="Arial" panose="020B0604020202020204" pitchFamily="34" charset="0"/>
              </a:rPr>
              <a:t>Penitsilliinid</a:t>
            </a:r>
          </a:p>
          <a:p>
            <a:pPr algn="l">
              <a:spcAft>
                <a:spcPts val="100"/>
              </a:spcAft>
            </a:pPr>
            <a:r>
              <a:rPr lang="et-EE" sz="800">
                <a:solidFill>
                  <a:schemeClr val="tx1"/>
                </a:solidFill>
                <a:latin typeface="Arial" panose="020B0604020202020204" pitchFamily="34" charset="0"/>
                <a:cs typeface="Arial" panose="020B0604020202020204" pitchFamily="34" charset="0"/>
              </a:rPr>
              <a:t>Aminoglükosiidid</a:t>
            </a:r>
          </a:p>
          <a:p>
            <a:pPr algn="l">
              <a:spcAft>
                <a:spcPts val="100"/>
              </a:spcAft>
            </a:pPr>
            <a:r>
              <a:rPr lang="et-EE" sz="800">
                <a:solidFill>
                  <a:schemeClr val="tx1"/>
                </a:solidFill>
                <a:latin typeface="Arial" panose="020B0604020202020204" pitchFamily="34" charset="0"/>
                <a:cs typeface="Arial" panose="020B0604020202020204" pitchFamily="34" charset="0"/>
              </a:rPr>
              <a:t>Trimetoprim</a:t>
            </a:r>
          </a:p>
          <a:p>
            <a:pPr algn="l">
              <a:spcAft>
                <a:spcPts val="100"/>
              </a:spcAft>
            </a:pPr>
            <a:r>
              <a:rPr lang="et-EE" sz="800">
                <a:solidFill>
                  <a:schemeClr val="tx1"/>
                </a:solidFill>
                <a:latin typeface="Arial" panose="020B0604020202020204" pitchFamily="34" charset="0"/>
                <a:cs typeface="Arial" panose="020B0604020202020204" pitchFamily="34" charset="0"/>
              </a:rPr>
              <a:t>3. ja 4. põlvkonna tsefalosporiinid</a:t>
            </a:r>
          </a:p>
          <a:p>
            <a:pPr algn="l">
              <a:spcAft>
                <a:spcPts val="100"/>
              </a:spcAft>
            </a:pPr>
            <a:r>
              <a:rPr lang="et-EE" sz="800">
                <a:solidFill>
                  <a:schemeClr val="tx1"/>
                </a:solidFill>
                <a:latin typeface="Arial" panose="020B0604020202020204" pitchFamily="34" charset="0"/>
                <a:cs typeface="Arial" panose="020B0604020202020204" pitchFamily="34" charset="0"/>
              </a:rPr>
              <a:t>1. ja 2. põlvkonna tsefalosporiinid</a:t>
            </a:r>
          </a:p>
        </p:txBody>
      </p:sp>
      <p:sp>
        <p:nvSpPr>
          <p:cNvPr id="21" name="TextBox 20">
            <a:extLst>
              <a:ext uri="{FF2B5EF4-FFF2-40B4-BE49-F238E27FC236}">
                <a16:creationId xmlns:a16="http://schemas.microsoft.com/office/drawing/2014/main" id="{BD7A7BC7-DABD-241F-0072-32D1DBE2F379}"/>
              </a:ext>
            </a:extLst>
          </p:cNvPr>
          <p:cNvSpPr txBox="1"/>
          <p:nvPr/>
        </p:nvSpPr>
        <p:spPr>
          <a:xfrm>
            <a:off x="10655399" y="4317062"/>
            <a:ext cx="1297490" cy="699371"/>
          </a:xfrm>
          <a:prstGeom prst="rect">
            <a:avLst/>
          </a:prstGeom>
          <a:solidFill>
            <a:schemeClr val="bg1"/>
          </a:solidFill>
        </p:spPr>
        <p:txBody>
          <a:bodyPr wrap="square" lIns="0" tIns="0" rIns="0" bIns="0" rtlCol="0" anchor="t" anchorCtr="0">
            <a:noAutofit/>
          </a:bodyPr>
          <a:lstStyle/>
          <a:p>
            <a:pPr algn="l">
              <a:spcAft>
                <a:spcPts val="100"/>
              </a:spcAft>
            </a:pPr>
            <a:r>
              <a:rPr lang="et-EE" sz="800">
                <a:solidFill>
                  <a:schemeClr val="tx1"/>
                </a:solidFill>
                <a:latin typeface="Arial" panose="020B0604020202020204" pitchFamily="34" charset="0"/>
                <a:cs typeface="Arial" panose="020B0604020202020204" pitchFamily="34" charset="0"/>
              </a:rPr>
              <a:t>Pleuromutiliinid</a:t>
            </a:r>
          </a:p>
          <a:p>
            <a:pPr algn="l">
              <a:spcAft>
                <a:spcPts val="100"/>
              </a:spcAft>
            </a:pPr>
            <a:r>
              <a:rPr lang="et-EE" sz="800">
                <a:solidFill>
                  <a:schemeClr val="tx1"/>
                </a:solidFill>
                <a:latin typeface="Arial" panose="020B0604020202020204" pitchFamily="34" charset="0"/>
                <a:cs typeface="Arial" panose="020B0604020202020204" pitchFamily="34" charset="0"/>
              </a:rPr>
              <a:t>Makroliidid</a:t>
            </a:r>
          </a:p>
          <a:p>
            <a:pPr algn="l">
              <a:spcAft>
                <a:spcPts val="100"/>
              </a:spcAft>
            </a:pPr>
            <a:r>
              <a:rPr lang="et-EE" sz="800">
                <a:solidFill>
                  <a:schemeClr val="tx1"/>
                </a:solidFill>
                <a:latin typeface="Arial" panose="020B0604020202020204" pitchFamily="34" charset="0"/>
                <a:cs typeface="Arial" panose="020B0604020202020204" pitchFamily="34" charset="0"/>
              </a:rPr>
              <a:t>teised*</a:t>
            </a:r>
          </a:p>
          <a:p>
            <a:pPr algn="l">
              <a:spcAft>
                <a:spcPts val="100"/>
              </a:spcAft>
            </a:pPr>
            <a:r>
              <a:rPr lang="et-EE" sz="800">
                <a:solidFill>
                  <a:schemeClr val="tx1"/>
                </a:solidFill>
                <a:latin typeface="Arial" panose="020B0604020202020204" pitchFamily="34" charset="0"/>
                <a:cs typeface="Arial" panose="020B0604020202020204" pitchFamily="34" charset="0"/>
              </a:rPr>
              <a:t>Linkoosamiidid</a:t>
            </a:r>
          </a:p>
          <a:p>
            <a:pPr algn="l">
              <a:spcAft>
                <a:spcPts val="100"/>
              </a:spcAft>
            </a:pPr>
            <a:r>
              <a:rPr lang="et-EE" sz="800">
                <a:solidFill>
                  <a:schemeClr val="tx1"/>
                </a:solidFill>
                <a:latin typeface="Arial" panose="020B0604020202020204" pitchFamily="34" charset="0"/>
                <a:cs typeface="Arial" panose="020B0604020202020204" pitchFamily="34" charset="0"/>
              </a:rPr>
              <a:t>Muud kinoloonid</a:t>
            </a:r>
          </a:p>
        </p:txBody>
      </p:sp>
    </p:spTree>
    <p:extLst>
      <p:ext uri="{BB962C8B-B14F-4D97-AF65-F5344CB8AC3E}">
        <p14:creationId xmlns:p14="http://schemas.microsoft.com/office/powerpoint/2010/main" val="40127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458325" y="1606550"/>
            <a:ext cx="2733675" cy="2462213"/>
          </a:xfrm>
          <a:prstGeom prst="rect">
            <a:avLst/>
          </a:prstGeom>
          <a:solidFill>
            <a:srgbClr val="6BB188"/>
          </a:solidFill>
        </p:spPr>
        <p:txBody>
          <a:bodyPr wrap="square">
            <a:spAutoFit/>
          </a:bodyPr>
          <a:lstStyle/>
          <a:p>
            <a:r>
              <a:rPr lang="et-EE" sz="1400" b="1" i="0" u="none" strike="noStrike" baseline="0" dirty="0">
                <a:solidFill>
                  <a:srgbClr val="003399"/>
                </a:solidFill>
                <a:latin typeface="Verdana" panose="020B0604030504040204" pitchFamily="34" charset="0"/>
              </a:rPr>
              <a:t>Riigi teave </a:t>
            </a:r>
          </a:p>
          <a:p>
            <a:endParaRPr lang="en-GB" sz="1400" b="1" i="0" u="none" strike="noStrike" baseline="0" dirty="0">
              <a:solidFill>
                <a:srgbClr val="003399"/>
              </a:solidFill>
              <a:latin typeface="Verdana" panose="020B0604030504040204" pitchFamily="34" charset="0"/>
            </a:endParaRPr>
          </a:p>
          <a:p>
            <a:pPr algn="l"/>
            <a:r>
              <a:rPr lang="et-EE" sz="1400" dirty="0">
                <a:solidFill>
                  <a:srgbClr val="003399"/>
                </a:solidFill>
                <a:latin typeface="Verdana" panose="020B0604030504040204" pitchFamily="34" charset="0"/>
              </a:rPr>
              <a:t>Kokkuvõtlikud aruanded mikroobivastaste ainete ja muude</a:t>
            </a:r>
          </a:p>
          <a:p>
            <a:pPr algn="l"/>
            <a:r>
              <a:rPr lang="et-EE" sz="1400" dirty="0">
                <a:solidFill>
                  <a:srgbClr val="003399"/>
                </a:solidFill>
                <a:latin typeface="Verdana" panose="020B0604030504040204" pitchFamily="34" charset="0"/>
              </a:rPr>
              <a:t>Veterinaarravimite kohta Eestis:</a:t>
            </a:r>
          </a:p>
          <a:p>
            <a:endParaRPr lang="en-GB" sz="1400" b="1" i="0" u="none" strike="noStrike" baseline="0" dirty="0">
              <a:solidFill>
                <a:srgbClr val="003399"/>
              </a:solidFill>
              <a:latin typeface="Verdana" panose="020B0604030504040204" pitchFamily="34" charset="0"/>
            </a:endParaRPr>
          </a:p>
          <a:p>
            <a:pPr algn="l"/>
            <a:r>
              <a:rPr lang="et-EE" sz="1050" b="0" i="0" u="none" strike="noStrike" baseline="0" dirty="0">
                <a:solidFill>
                  <a:srgbClr val="0033FF"/>
                </a:solidFill>
                <a:latin typeface="Verdana" panose="020B0604030504040204" pitchFamily="34" charset="0"/>
              </a:rPr>
              <a:t>https://www.ravimiamet.ee/en/statistics/statistics-veterinary-medicines</a:t>
            </a:r>
          </a:p>
          <a:p>
            <a:pPr algn="l"/>
            <a:r>
              <a:rPr lang="et-EE" sz="1050" b="0" i="0" u="none" strike="noStrike" baseline="0" dirty="0">
                <a:solidFill>
                  <a:srgbClr val="0033FF"/>
                </a:solidFill>
                <a:latin typeface="Verdana" panose="020B0604030504040204" pitchFamily="34" charset="0"/>
              </a:rPr>
              <a:t>https://www.ravimiamet.ee/en/statistics/statistical-yearbooks</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spAutoFit/>
          </a:bodyPr>
          <a:lstStyle/>
          <a:p>
            <a:pPr algn="ctr"/>
            <a:r>
              <a:rPr lang="et-EE" sz="1400" b="1" i="0" u="none" strike="noStrike" baseline="0">
                <a:solidFill>
                  <a:srgbClr val="003399"/>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ESVAC aruanne</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t-EE" sz="2800" b="1">
                <a:latin typeface="EC Square Sans Pro" panose="020B0506040000020004" pitchFamily="34" charset="0"/>
              </a:rPr>
              <a:t>Veterinaarravimite müük UNGARIS</a:t>
            </a:r>
          </a:p>
        </p:txBody>
      </p:sp>
      <p:pic>
        <p:nvPicPr>
          <p:cNvPr id="4" name="Imagen 3">
            <a:extLst>
              <a:ext uri="{FF2B5EF4-FFF2-40B4-BE49-F238E27FC236}">
                <a16:creationId xmlns:a16="http://schemas.microsoft.com/office/drawing/2014/main" id="{63BA71E4-3342-4C0D-A38A-1A4BB853EC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4400" y="844550"/>
            <a:ext cx="7904106" cy="2789684"/>
          </a:xfrm>
          <a:prstGeom prst="rect">
            <a:avLst/>
          </a:prstGeom>
        </p:spPr>
      </p:pic>
      <p:sp>
        <p:nvSpPr>
          <p:cNvPr id="2" name="TextBox 1">
            <a:extLst>
              <a:ext uri="{FF2B5EF4-FFF2-40B4-BE49-F238E27FC236}">
                <a16:creationId xmlns:a16="http://schemas.microsoft.com/office/drawing/2014/main" id="{AAB1E105-8361-D575-31D8-E6F8EDFF204D}"/>
              </a:ext>
            </a:extLst>
          </p:cNvPr>
          <p:cNvSpPr txBox="1"/>
          <p:nvPr/>
        </p:nvSpPr>
        <p:spPr>
          <a:xfrm>
            <a:off x="989428" y="844545"/>
            <a:ext cx="7977227" cy="367383"/>
          </a:xfrm>
          <a:prstGeom prst="rect">
            <a:avLst/>
          </a:prstGeom>
          <a:solidFill>
            <a:schemeClr val="bg1"/>
          </a:solidFill>
        </p:spPr>
        <p:txBody>
          <a:bodyPr wrap="square" lIns="0" tIns="0" rIns="0" bIns="0" rtlCol="0" anchor="t" anchorCtr="0">
            <a:noAutofit/>
          </a:bodyPr>
          <a:lstStyle/>
          <a:p>
            <a:pPr algn="l"/>
            <a:r>
              <a:rPr lang="et-EE" sz="2000" b="1">
                <a:solidFill>
                  <a:srgbClr val="003399"/>
                </a:solidFill>
                <a:latin typeface="EC Square Sans Pro" panose="020B0506040000020004" pitchFamily="34" charset="0"/>
              </a:rPr>
              <a:t>Alates 2011. aastast:</a:t>
            </a:r>
          </a:p>
        </p:txBody>
      </p:sp>
      <p:sp>
        <p:nvSpPr>
          <p:cNvPr id="3" name="TextBox 2">
            <a:extLst>
              <a:ext uri="{FF2B5EF4-FFF2-40B4-BE49-F238E27FC236}">
                <a16:creationId xmlns:a16="http://schemas.microsoft.com/office/drawing/2014/main" id="{79E32FAE-DCAC-E9A1-B36B-A7B8B0C4D6D2}"/>
              </a:ext>
            </a:extLst>
          </p:cNvPr>
          <p:cNvSpPr txBox="1"/>
          <p:nvPr/>
        </p:nvSpPr>
        <p:spPr>
          <a:xfrm>
            <a:off x="1295400" y="1211928"/>
            <a:ext cx="7848600" cy="2671583"/>
          </a:xfrm>
          <a:prstGeom prst="rect">
            <a:avLst/>
          </a:prstGeom>
          <a:solidFill>
            <a:schemeClr val="bg1"/>
          </a:solidFill>
        </p:spPr>
        <p:txBody>
          <a:bodyPr wrap="square" lIns="0" tIns="0" rIns="0" bIns="0" rtlCol="0" anchor="t" anchorCtr="0">
            <a:noAutofit/>
          </a:bodyPr>
          <a:lstStyle/>
          <a:p>
            <a:pPr algn="l">
              <a:spcAft>
                <a:spcPts val="300"/>
              </a:spcAft>
            </a:pPr>
            <a:r>
              <a:rPr lang="et-EE" dirty="0">
                <a:solidFill>
                  <a:schemeClr val="tx1"/>
                </a:solidFill>
                <a:latin typeface="EC Square Sans Pro" panose="020B0506040000020004" pitchFamily="34" charset="0"/>
              </a:rPr>
              <a:t>35,0% aastane kogumüük (70,5 mg/PCll-lt 45,8 mg/PCU-le 2022. aastal)</a:t>
            </a:r>
          </a:p>
          <a:p>
            <a:pPr algn="l">
              <a:spcAft>
                <a:spcPts val="300"/>
              </a:spcAft>
            </a:pPr>
            <a:r>
              <a:rPr lang="et-EE" dirty="0">
                <a:solidFill>
                  <a:schemeClr val="tx1"/>
                </a:solidFill>
                <a:latin typeface="EC Square Sans Pro" panose="020B0506040000020004" pitchFamily="34" charset="0"/>
              </a:rPr>
              <a:t>16,3% 3. ja 4. põlvkonna tsefalosporiinide müük (0,55 mg/PCU-lt 0,46 mg/PCU-le 2022. aastal)</a:t>
            </a:r>
          </a:p>
          <a:p>
            <a:pPr algn="l">
              <a:spcAft>
                <a:spcPts val="300"/>
              </a:spcAft>
            </a:pPr>
            <a:r>
              <a:rPr lang="et-EE" dirty="0">
                <a:solidFill>
                  <a:schemeClr val="tx1"/>
                </a:solidFill>
                <a:latin typeface="EC Square Sans Pro" panose="020B0506040000020004" pitchFamily="34" charset="0"/>
              </a:rPr>
              <a:t>66,1% kinoloonide müügist (2022. aastal 2,3 mg/PCU kuni 0,79 mg/PCU)</a:t>
            </a:r>
          </a:p>
          <a:p>
            <a:pPr algn="l">
              <a:spcAft>
                <a:spcPts val="300"/>
              </a:spcAft>
            </a:pPr>
            <a:r>
              <a:rPr lang="et-EE" dirty="0">
                <a:solidFill>
                  <a:schemeClr val="tx1"/>
                </a:solidFill>
                <a:latin typeface="EC Square Sans Pro" panose="020B0506040000020004" pitchFamily="34" charset="0"/>
              </a:rPr>
              <a:t>100% kogu kinoloonide müügist aastatel 2011–2022 moodustasid fluorokinoloonid</a:t>
            </a:r>
          </a:p>
          <a:p>
            <a:pPr algn="l">
              <a:spcAft>
                <a:spcPts val="300"/>
              </a:spcAft>
            </a:pPr>
            <a:endParaRPr lang="en-US" dirty="0">
              <a:solidFill>
                <a:schemeClr val="tx1"/>
              </a:solidFill>
              <a:latin typeface="EC Square Sans Pro" panose="020B0506040000020004" pitchFamily="34" charset="0"/>
            </a:endParaRPr>
          </a:p>
          <a:p>
            <a:pPr algn="l">
              <a:spcAft>
                <a:spcPts val="300"/>
              </a:spcAft>
            </a:pPr>
            <a:r>
              <a:rPr lang="et-EE" dirty="0">
                <a:solidFill>
                  <a:schemeClr val="tx1"/>
                </a:solidFill>
                <a:latin typeface="EC Square Sans Pro" panose="020B0506040000020004" pitchFamily="34" charset="0"/>
              </a:rPr>
              <a:t>90,5% polümüksiinide müügist (2022. aastal 4,3 mg/PCU kuni 0,41 mg/PCU)</a:t>
            </a:r>
          </a:p>
          <a:p>
            <a:pPr algn="l">
              <a:spcAft>
                <a:spcPts val="300"/>
              </a:spcAft>
            </a:pPr>
            <a:r>
              <a:rPr lang="et-EE" dirty="0">
                <a:solidFill>
                  <a:schemeClr val="tx1"/>
                </a:solidFill>
                <a:latin typeface="EC Square Sans Pro" panose="020B0506040000020004" pitchFamily="34" charset="0"/>
              </a:rPr>
              <a:t>PCU kasvas aastatel 2011–2022 7,6%.</a:t>
            </a:r>
          </a:p>
        </p:txBody>
      </p:sp>
      <p:sp>
        <p:nvSpPr>
          <p:cNvPr id="5" name="TextBox 4">
            <a:extLst>
              <a:ext uri="{FF2B5EF4-FFF2-40B4-BE49-F238E27FC236}">
                <a16:creationId xmlns:a16="http://schemas.microsoft.com/office/drawing/2014/main" id="{D5AA11AB-AE43-E25A-ABF3-239BF46E93E3}"/>
              </a:ext>
            </a:extLst>
          </p:cNvPr>
          <p:cNvSpPr txBox="1"/>
          <p:nvPr/>
        </p:nvSpPr>
        <p:spPr>
          <a:xfrm>
            <a:off x="989428" y="4145049"/>
            <a:ext cx="9001954" cy="2179942"/>
          </a:xfrm>
          <a:prstGeom prst="rect">
            <a:avLst/>
          </a:prstGeom>
          <a:solidFill>
            <a:schemeClr val="bg1"/>
          </a:solidFill>
        </p:spPr>
        <p:txBody>
          <a:bodyPr wrap="square" lIns="0" tIns="0" rIns="0" bIns="0" rtlCol="0" anchor="t" anchorCtr="0">
            <a:noAutofit/>
          </a:bodyPr>
          <a:lstStyle/>
          <a:p>
            <a:pPr algn="l">
              <a:spcAft>
                <a:spcPts val="600"/>
              </a:spcAft>
            </a:pPr>
            <a:r>
              <a:rPr lang="et-EE" sz="2000" b="1">
                <a:solidFill>
                  <a:srgbClr val="003399"/>
                </a:solidFill>
                <a:latin typeface="EC Square Sans Pro" panose="020B0506040000020004" pitchFamily="34" charset="0"/>
              </a:rPr>
              <a:t>2022. aasta müügiandmed</a:t>
            </a:r>
          </a:p>
          <a:p>
            <a:pPr algn="l"/>
            <a:r>
              <a:rPr lang="et-EE">
                <a:solidFill>
                  <a:schemeClr val="tx1"/>
                </a:solidFill>
                <a:latin typeface="EC Square Sans Pro" panose="020B0506040000020004" pitchFamily="34" charset="0"/>
              </a:rPr>
              <a:t>2022. aastal vähenes kogumüük 2021. aastaga võrreldes 1,7% (46,6 mg/PCU-lt 45,8 mg/PCU-le). Kolm enim müüdud antibiootikumide klassi olid tetratsükliinid, penitsilliinid ja pleuromutilliinid, mis moodustasid vastavalt 28,9%, 24,3% ja 22,3% kogumüügist.</a:t>
            </a:r>
          </a:p>
        </p:txBody>
      </p:sp>
    </p:spTree>
    <p:extLst>
      <p:ext uri="{BB962C8B-B14F-4D97-AF65-F5344CB8AC3E}">
        <p14:creationId xmlns:p14="http://schemas.microsoft.com/office/powerpoint/2010/main" val="352756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et-EE" sz="5500" b="1" dirty="0">
                <a:latin typeface="EC Square Sans Pro" panose="020B0506040000020004" pitchFamily="34" charset="0"/>
              </a:rPr>
              <a:t>3.</a:t>
            </a:r>
            <a:r>
              <a:rPr lang="et-EE" sz="5500" dirty="0">
                <a:latin typeface="EC Square Sans Pro" panose="020B0506040000020004" pitchFamily="34" charset="0"/>
              </a:rPr>
              <a:t> ja </a:t>
            </a:r>
            <a:r>
              <a:rPr lang="et-EE" sz="5500" b="1" dirty="0">
                <a:latin typeface="EC Square Sans Pro" panose="020B0506040000020004" pitchFamily="34" charset="0"/>
              </a:rPr>
              <a:t>4. põlvkonna tsefalosporiinide, fluorokinoloonide, teiste kinoloonide ja polümiksiinide tarbimine (mg/PCU), toiduloomad aastal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0" y="1454150"/>
            <a:ext cx="10591799" cy="5416550"/>
          </a:xfrm>
          <a:prstGeom prst="rect">
            <a:avLst/>
          </a:prstGeom>
        </p:spPr>
      </p:pic>
      <p:sp>
        <p:nvSpPr>
          <p:cNvPr id="6" name="TextBox 5">
            <a:extLst>
              <a:ext uri="{FF2B5EF4-FFF2-40B4-BE49-F238E27FC236}">
                <a16:creationId xmlns:a16="http://schemas.microsoft.com/office/drawing/2014/main" id="{FF11206D-811B-71C6-C7A1-FCC0C8D1A2EC}"/>
              </a:ext>
            </a:extLst>
          </p:cNvPr>
          <p:cNvSpPr txBox="1"/>
          <p:nvPr/>
        </p:nvSpPr>
        <p:spPr>
          <a:xfrm>
            <a:off x="2455734" y="1407566"/>
            <a:ext cx="2865388" cy="261610"/>
          </a:xfrm>
          <a:prstGeom prst="rect">
            <a:avLst/>
          </a:prstGeom>
          <a:solidFill>
            <a:schemeClr val="bg1"/>
          </a:solidFill>
        </p:spPr>
        <p:txBody>
          <a:bodyPr wrap="square" lIns="0" tIns="0" rIns="0" bIns="0" rtlCol="0" anchor="t" anchorCtr="0">
            <a:noAutofit/>
          </a:bodyPr>
          <a:lstStyle/>
          <a:p>
            <a:pPr algn="l"/>
            <a:r>
              <a:rPr lang="et-EE" sz="1600">
                <a:solidFill>
                  <a:schemeClr val="tx1"/>
                </a:solidFill>
                <a:latin typeface="EC Square Sans Pro" panose="020B0506040000020004" pitchFamily="34" charset="0"/>
              </a:rPr>
              <a:t>3. ja 4. põlvkonna tsefalosporiinid</a:t>
            </a:r>
          </a:p>
        </p:txBody>
      </p:sp>
      <p:sp>
        <p:nvSpPr>
          <p:cNvPr id="7" name="TextBox 6">
            <a:extLst>
              <a:ext uri="{FF2B5EF4-FFF2-40B4-BE49-F238E27FC236}">
                <a16:creationId xmlns:a16="http://schemas.microsoft.com/office/drawing/2014/main" id="{862DF32D-06D8-7F1C-A9EA-126DA9714EC3}"/>
              </a:ext>
            </a:extLst>
          </p:cNvPr>
          <p:cNvSpPr txBox="1"/>
          <p:nvPr/>
        </p:nvSpPr>
        <p:spPr>
          <a:xfrm>
            <a:off x="5653907" y="1410985"/>
            <a:ext cx="1585093" cy="258191"/>
          </a:xfrm>
          <a:prstGeom prst="rect">
            <a:avLst/>
          </a:prstGeom>
          <a:solidFill>
            <a:schemeClr val="bg1"/>
          </a:solidFill>
        </p:spPr>
        <p:txBody>
          <a:bodyPr wrap="square" lIns="0" tIns="0" rIns="0" bIns="0" rtlCol="0" anchor="t" anchorCtr="0">
            <a:noAutofit/>
          </a:bodyPr>
          <a:lstStyle/>
          <a:p>
            <a:pPr algn="l"/>
            <a:r>
              <a:rPr lang="et-EE" sz="1600">
                <a:solidFill>
                  <a:schemeClr val="tx1"/>
                </a:solidFill>
                <a:latin typeface="EC Square Sans Pro" panose="020B0506040000020004" pitchFamily="34" charset="0"/>
              </a:rPr>
              <a:t>Fluorokinoloonid</a:t>
            </a:r>
          </a:p>
        </p:txBody>
      </p:sp>
      <p:sp>
        <p:nvSpPr>
          <p:cNvPr id="8" name="TextBox 7">
            <a:extLst>
              <a:ext uri="{FF2B5EF4-FFF2-40B4-BE49-F238E27FC236}">
                <a16:creationId xmlns:a16="http://schemas.microsoft.com/office/drawing/2014/main" id="{85357DAE-3477-A81A-2A11-83918A4F72C3}"/>
              </a:ext>
            </a:extLst>
          </p:cNvPr>
          <p:cNvSpPr txBox="1"/>
          <p:nvPr/>
        </p:nvSpPr>
        <p:spPr>
          <a:xfrm>
            <a:off x="7571785" y="1407566"/>
            <a:ext cx="1585093" cy="258191"/>
          </a:xfrm>
          <a:prstGeom prst="rect">
            <a:avLst/>
          </a:prstGeom>
          <a:solidFill>
            <a:schemeClr val="bg1"/>
          </a:solidFill>
        </p:spPr>
        <p:txBody>
          <a:bodyPr wrap="square" lIns="0" tIns="0" rIns="0" bIns="0" rtlCol="0" anchor="t" anchorCtr="0">
            <a:noAutofit/>
          </a:bodyPr>
          <a:lstStyle/>
          <a:p>
            <a:pPr algn="l"/>
            <a:r>
              <a:rPr lang="et-EE" sz="1600">
                <a:solidFill>
                  <a:schemeClr val="tx1"/>
                </a:solidFill>
                <a:latin typeface="EC Square Sans Pro" panose="020B0506040000020004" pitchFamily="34" charset="0"/>
              </a:rPr>
              <a:t>Teised kinoloonid</a:t>
            </a:r>
          </a:p>
        </p:txBody>
      </p:sp>
      <p:sp>
        <p:nvSpPr>
          <p:cNvPr id="9" name="TextBox 8">
            <a:extLst>
              <a:ext uri="{FF2B5EF4-FFF2-40B4-BE49-F238E27FC236}">
                <a16:creationId xmlns:a16="http://schemas.microsoft.com/office/drawing/2014/main" id="{F22BBA10-EE58-6777-3835-F42E53A47E62}"/>
              </a:ext>
            </a:extLst>
          </p:cNvPr>
          <p:cNvSpPr txBox="1"/>
          <p:nvPr/>
        </p:nvSpPr>
        <p:spPr>
          <a:xfrm>
            <a:off x="9441367" y="1407565"/>
            <a:ext cx="1585093" cy="258191"/>
          </a:xfrm>
          <a:prstGeom prst="rect">
            <a:avLst/>
          </a:prstGeom>
          <a:solidFill>
            <a:schemeClr val="bg1"/>
          </a:solidFill>
        </p:spPr>
        <p:txBody>
          <a:bodyPr wrap="square" lIns="0" tIns="0" rIns="0" bIns="0" rtlCol="0" anchor="t" anchorCtr="0">
            <a:noAutofit/>
          </a:bodyPr>
          <a:lstStyle/>
          <a:p>
            <a:pPr algn="l"/>
            <a:r>
              <a:rPr lang="et-EE" sz="1600">
                <a:solidFill>
                  <a:schemeClr val="tx1"/>
                </a:solidFill>
                <a:latin typeface="EC Square Sans Pro" panose="020B0506040000020004" pitchFamily="34" charset="0"/>
              </a:rPr>
              <a:t>Polümüksiinid</a:t>
            </a:r>
          </a:p>
        </p:txBody>
      </p:sp>
      <p:sp>
        <p:nvSpPr>
          <p:cNvPr id="10" name="TextBox 9">
            <a:extLst>
              <a:ext uri="{FF2B5EF4-FFF2-40B4-BE49-F238E27FC236}">
                <a16:creationId xmlns:a16="http://schemas.microsoft.com/office/drawing/2014/main" id="{B8431C0B-55EE-DA1C-CDA9-8BDBD21234B7}"/>
              </a:ext>
            </a:extLst>
          </p:cNvPr>
          <p:cNvSpPr txBox="1"/>
          <p:nvPr/>
        </p:nvSpPr>
        <p:spPr>
          <a:xfrm rot="16200000">
            <a:off x="5567082" y="2024480"/>
            <a:ext cx="1564272" cy="8156916"/>
          </a:xfrm>
          <a:prstGeom prst="rect">
            <a:avLst/>
          </a:prstGeom>
          <a:solidFill>
            <a:schemeClr val="bg1"/>
          </a:solidFill>
        </p:spPr>
        <p:txBody>
          <a:bodyPr wrap="square" lIns="0" tIns="0" rIns="0" bIns="0" rtlCol="0" anchor="t" anchorCtr="0">
            <a:noAutofit/>
          </a:bodyPr>
          <a:lstStyle/>
          <a:p>
            <a:pPr algn="r"/>
            <a:r>
              <a:rPr lang="mt-MT" sz="1200" dirty="0">
                <a:solidFill>
                  <a:schemeClr val="tx1"/>
                </a:solidFill>
                <a:latin typeface="EC Square Sans Pro" panose="020B0506040000020004" pitchFamily="34" charset="0"/>
              </a:rPr>
              <a:t>Austria</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Belgia</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Bulgaaria</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Horvaatia</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Ċipru</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Tšehhi</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Taani</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Eesti</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Soome</a:t>
            </a:r>
          </a:p>
          <a:p>
            <a:pPr algn="r"/>
            <a:endParaRPr lang="en-US" sz="45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Prantsusmaa</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Saksamaa</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Kreeka</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Ungari</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Island</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Iirimaa</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Itaalia</a:t>
            </a:r>
          </a:p>
          <a:p>
            <a:pPr algn="r"/>
            <a:endParaRPr lang="en-US" sz="46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Läti</a:t>
            </a:r>
          </a:p>
          <a:p>
            <a:pPr algn="r"/>
            <a:endParaRPr lang="en-US" sz="6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Leedu</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Luksemburg</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Malta</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Holland</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Norra</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Poola</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Portugal</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Rumeenia</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Slovakkia</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Sloveenia</a:t>
            </a:r>
          </a:p>
          <a:p>
            <a:pPr algn="r"/>
            <a:endParaRPr lang="en-US" sz="500" dirty="0">
              <a:solidFill>
                <a:schemeClr val="tx1"/>
              </a:solidFill>
              <a:latin typeface="EC Square Sans Pro" panose="020B0506040000020004" pitchFamily="34" charset="0"/>
            </a:endParaRPr>
          </a:p>
          <a:p>
            <a:pPr algn="r"/>
            <a:r>
              <a:rPr lang="mt-MT" sz="1200" dirty="0">
                <a:solidFill>
                  <a:schemeClr val="tx1"/>
                </a:solidFill>
                <a:latin typeface="EC Square Sans Pro" panose="020B0506040000020004" pitchFamily="34" charset="0"/>
              </a:rPr>
              <a:t>Hispaania</a:t>
            </a:r>
          </a:p>
          <a:p>
            <a:pPr algn="r"/>
            <a:endParaRPr lang="en-US" sz="500" dirty="0">
              <a:solidFill>
                <a:schemeClr val="tx1"/>
              </a:solidFill>
              <a:latin typeface="EC Square Sans Pro" panose="020B0506040000020004" pitchFamily="34" charset="0"/>
            </a:endParaRPr>
          </a:p>
          <a:p>
            <a:pPr algn="r"/>
            <a:r>
              <a:rPr lang="en-US" sz="1200" dirty="0" err="1">
                <a:solidFill>
                  <a:schemeClr val="tx1"/>
                </a:solidFill>
                <a:latin typeface="EC Square Sans Pro" panose="020B0506040000020004" pitchFamily="34" charset="0"/>
              </a:rPr>
              <a:t>Rootsi</a:t>
            </a:r>
            <a:endParaRPr lang="mt-MT" sz="1200" dirty="0">
              <a:solidFill>
                <a:schemeClr val="tx1"/>
              </a:solidFill>
              <a:latin typeface="EC Square Sans Pro" panose="020B0506040000020004" pitchFamily="34" charset="0"/>
            </a:endParaRPr>
          </a:p>
          <a:p>
            <a:pPr algn="r"/>
            <a:endParaRPr lang="en-US" sz="500" dirty="0">
              <a:solidFill>
                <a:schemeClr val="tx1"/>
              </a:solidFill>
              <a:latin typeface="EC Square Sans Pro" panose="020B0506040000020004" pitchFamily="34" charset="0"/>
            </a:endParaRPr>
          </a:p>
          <a:p>
            <a:pPr algn="r"/>
            <a:r>
              <a:rPr lang="en-US" sz="1200" dirty="0" err="1">
                <a:solidFill>
                  <a:schemeClr val="tx1"/>
                </a:solidFill>
                <a:latin typeface="EC Square Sans Pro" panose="020B0506040000020004" pitchFamily="34" charset="0"/>
              </a:rPr>
              <a:t>Šveits</a:t>
            </a:r>
            <a:endParaRPr lang="mt-MT" sz="1200" dirty="0">
              <a:solidFill>
                <a:schemeClr val="tx1"/>
              </a:solidFill>
              <a:latin typeface="EC Square Sans Pro" panose="020B0506040000020004" pitchFamily="34" charset="0"/>
            </a:endParaRPr>
          </a:p>
          <a:p>
            <a:pPr algn="r"/>
            <a:endParaRPr lang="en-US" sz="500" dirty="0">
              <a:solidFill>
                <a:schemeClr val="tx1"/>
              </a:solidFill>
              <a:latin typeface="EC Square Sans Pro" panose="020B0506040000020004" pitchFamily="34" charset="0"/>
            </a:endParaRPr>
          </a:p>
          <a:p>
            <a:pPr algn="r"/>
            <a:r>
              <a:rPr lang="en-US" sz="1200" dirty="0" err="1">
                <a:solidFill>
                  <a:schemeClr val="tx1"/>
                </a:solidFill>
                <a:latin typeface="EC Square Sans Pro" panose="020B0506040000020004" pitchFamily="34" charset="0"/>
              </a:rPr>
              <a:t>Ühendkuningriik</a:t>
            </a:r>
            <a:endParaRPr lang="mt-MT" sz="1200" dirty="0">
              <a:solidFill>
                <a:schemeClr val="tx1"/>
              </a:solidFill>
              <a:latin typeface="EC Square Sans Pro" panose="020B0506040000020004" pitchFamily="34" charset="0"/>
            </a:endParaRPr>
          </a:p>
          <a:p>
            <a:pPr algn="r"/>
            <a:endParaRPr lang="en-US" sz="500" dirty="0">
              <a:solidFill>
                <a:schemeClr val="tx1"/>
              </a:solidFill>
              <a:latin typeface="EC Square Sans Pro" panose="020B0506040000020004" pitchFamily="34" charset="0"/>
            </a:endParaRPr>
          </a:p>
          <a:p>
            <a:pPr algn="r"/>
            <a:r>
              <a:rPr lang="en-US" sz="1200" dirty="0" err="1">
                <a:solidFill>
                  <a:schemeClr val="tx1"/>
                </a:solidFill>
                <a:latin typeface="EC Square Sans Pro" panose="020B0506040000020004" pitchFamily="34" charset="0"/>
              </a:rPr>
              <a:t>Koondatud</a:t>
            </a:r>
            <a:r>
              <a:rPr lang="en-US" sz="1200" dirty="0">
                <a:solidFill>
                  <a:schemeClr val="tx1"/>
                </a:solidFill>
                <a:latin typeface="EC Square Sans Pro" panose="020B0506040000020004" pitchFamily="34" charset="0"/>
              </a:rPr>
              <a:t> </a:t>
            </a:r>
            <a:r>
              <a:rPr lang="en-US" sz="1200" dirty="0" err="1">
                <a:solidFill>
                  <a:schemeClr val="tx1"/>
                </a:solidFill>
                <a:latin typeface="EC Square Sans Pro" panose="020B0506040000020004" pitchFamily="34" charset="0"/>
              </a:rPr>
              <a:t>osakaal</a:t>
            </a:r>
            <a:endParaRPr lang="mt-MT" sz="1200" dirty="0">
              <a:solidFill>
                <a:schemeClr val="tx1"/>
              </a:solidFill>
              <a:latin typeface="EC Square Sans Pro" panose="020B0506040000020004" pitchFamily="34" charset="0"/>
            </a:endParaRPr>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1752601" y="3968754"/>
            <a:ext cx="4800599"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t-EE" sz="1050" i="1" dirty="0">
                <a:solidFill>
                  <a:srgbClr val="003399"/>
                </a:solidFill>
              </a:rPr>
              <a:t>Allikas:</a:t>
            </a:r>
            <a:r>
              <a:rPr lang="et-EE" sz="1050" dirty="0">
                <a:solidFill>
                  <a:srgbClr val="003399"/>
                </a:solidFill>
              </a:rPr>
              <a:t> 13. ESVAC aruanne</a:t>
            </a:r>
          </a:p>
        </p:txBody>
      </p:sp>
    </p:spTree>
    <p:extLst>
      <p:ext uri="{BB962C8B-B14F-4D97-AF65-F5344CB8AC3E}">
        <p14:creationId xmlns:p14="http://schemas.microsoft.com/office/powerpoint/2010/main" val="141792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36F0F27-86F4-483A-B978-2C3E8CFE0742}"/>
              </a:ext>
            </a:extLst>
          </p:cNvPr>
          <p:cNvSpPr>
            <a:spLocks noGrp="1"/>
          </p:cNvSpPr>
          <p:nvPr>
            <p:ph type="body" sz="quarter" idx="10"/>
          </p:nvPr>
        </p:nvSpPr>
        <p:spPr>
          <a:xfrm>
            <a:off x="609600" y="498480"/>
            <a:ext cx="11125200" cy="685800"/>
          </a:xfrm>
        </p:spPr>
        <p:txBody>
          <a:bodyPr>
            <a:normAutofit/>
          </a:bodyPr>
          <a:lstStyle/>
          <a:p>
            <a:pPr marL="0" indent="0">
              <a:buNone/>
            </a:pPr>
            <a:r>
              <a:rPr lang="en-GB" dirty="0">
                <a:latin typeface="EC Square Sans Pro" panose="020B0506040000020004" pitchFamily="34" charset="0"/>
              </a:rPr>
              <a:t>Overall consumption of </a:t>
            </a:r>
            <a:r>
              <a:rPr lang="en-GB" b="1" dirty="0">
                <a:latin typeface="EC Square Sans Pro" panose="020B0506040000020004" pitchFamily="34" charset="0"/>
              </a:rPr>
              <a:t>ANTIMICROBIALS</a:t>
            </a:r>
            <a:r>
              <a:rPr lang="en-GB" dirty="0">
                <a:latin typeface="EC Square Sans Pro" panose="020B0506040000020004" pitchFamily="34" charset="0"/>
              </a:rPr>
              <a:t>, 2017 (mg/kg of estimated biomass)</a:t>
            </a:r>
          </a:p>
        </p:txBody>
      </p:sp>
      <p:pic>
        <p:nvPicPr>
          <p:cNvPr id="4" name="Imagen 3">
            <a:extLst>
              <a:ext uri="{FF2B5EF4-FFF2-40B4-BE49-F238E27FC236}">
                <a16:creationId xmlns:a16="http://schemas.microsoft.com/office/drawing/2014/main" id="{2AAFB5EB-A9EB-4E1E-8222-5C57DBF76C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3781" y="841380"/>
            <a:ext cx="10900972" cy="5732409"/>
          </a:xfrm>
          <a:prstGeom prst="rect">
            <a:avLst/>
          </a:prstGeom>
        </p:spPr>
      </p:pic>
      <p:sp>
        <p:nvSpPr>
          <p:cNvPr id="9" name="Rectángulo: esquinas redondeadas 8">
            <a:extLst>
              <a:ext uri="{FF2B5EF4-FFF2-40B4-BE49-F238E27FC236}">
                <a16:creationId xmlns:a16="http://schemas.microsoft.com/office/drawing/2014/main" id="{CFF1538B-7D18-4927-A056-0BB826DCAE79}"/>
              </a:ext>
            </a:extLst>
          </p:cNvPr>
          <p:cNvSpPr/>
          <p:nvPr/>
        </p:nvSpPr>
        <p:spPr>
          <a:xfrm>
            <a:off x="0" y="20637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a:extLst>
              <a:ext uri="{FF2B5EF4-FFF2-40B4-BE49-F238E27FC236}">
                <a16:creationId xmlns:a16="http://schemas.microsoft.com/office/drawing/2014/main" id="{1C9FBD61-1983-4BFF-B51E-AED4FCCFB43B}"/>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962382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8705768-BE34-49D8-A360-0FCD35E2DC94}"/>
              </a:ext>
            </a:extLst>
          </p:cNvPr>
          <p:cNvSpPr>
            <a:spLocks noGrp="1"/>
          </p:cNvSpPr>
          <p:nvPr>
            <p:ph type="body" sz="quarter" idx="10"/>
          </p:nvPr>
        </p:nvSpPr>
        <p:spPr>
          <a:xfrm>
            <a:off x="762000" y="311150"/>
            <a:ext cx="9601200" cy="614178"/>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3rd</a:t>
            </a:r>
            <a:r>
              <a:rPr lang="en-GB" dirty="0">
                <a:latin typeface="EC Square Sans Pro" panose="020B0506040000020004" pitchFamily="34" charset="0"/>
              </a:rPr>
              <a:t> and </a:t>
            </a:r>
            <a:r>
              <a:rPr lang="en-GB" b="1" dirty="0">
                <a:latin typeface="EC Square Sans Pro" panose="020B0506040000020004" pitchFamily="34" charset="0"/>
              </a:rPr>
              <a:t>4th-generation </a:t>
            </a:r>
            <a:r>
              <a:rPr lang="en-GB" b="1" dirty="0" err="1">
                <a:latin typeface="EC Square Sans Pro" panose="020B0506040000020004" pitchFamily="34" charset="0"/>
              </a:rPr>
              <a:t>cephalosporings</a:t>
            </a:r>
            <a:endParaRPr lang="en-GB" b="1" dirty="0">
              <a:latin typeface="EC Square Sans Pro" panose="020B0506040000020004" pitchFamily="34" charset="0"/>
            </a:endParaRPr>
          </a:p>
        </p:txBody>
      </p:sp>
      <p:pic>
        <p:nvPicPr>
          <p:cNvPr id="4" name="Imagen 3">
            <a:extLst>
              <a:ext uri="{FF2B5EF4-FFF2-40B4-BE49-F238E27FC236}">
                <a16:creationId xmlns:a16="http://schemas.microsoft.com/office/drawing/2014/main" id="{FEBE8460-09DF-4C53-A27D-65F79FA3E4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925328"/>
            <a:ext cx="10896600" cy="5730109"/>
          </a:xfrm>
          <a:prstGeom prst="rect">
            <a:avLst/>
          </a:prstGeom>
        </p:spPr>
      </p:pic>
      <p:sp>
        <p:nvSpPr>
          <p:cNvPr id="5" name="Rectángulo: esquinas redondeadas 4">
            <a:extLst>
              <a:ext uri="{FF2B5EF4-FFF2-40B4-BE49-F238E27FC236}">
                <a16:creationId xmlns:a16="http://schemas.microsoft.com/office/drawing/2014/main" id="{CDF0EEDA-332C-4D53-B979-645C8C56D31B}"/>
              </a:ext>
            </a:extLst>
          </p:cNvPr>
          <p:cNvSpPr/>
          <p:nvPr/>
        </p:nvSpPr>
        <p:spPr>
          <a:xfrm>
            <a:off x="76200" y="20637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B710D9A6-87F0-4B08-A997-26B0F216BB1A}"/>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330949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7228" y="2063750"/>
            <a:ext cx="12098572"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6964FB3-33A4-47A3-9A84-18468A7300B8}"/>
              </a:ext>
            </a:extLst>
          </p:cNvPr>
          <p:cNvSpPr>
            <a:spLocks noGrp="1"/>
          </p:cNvSpPr>
          <p:nvPr>
            <p:ph type="body" sz="quarter" idx="10"/>
          </p:nvPr>
        </p:nvSpPr>
        <p:spPr>
          <a:xfrm>
            <a:off x="609600" y="463550"/>
            <a:ext cx="9151947" cy="6096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polymyxins</a:t>
            </a:r>
            <a:r>
              <a:rPr lang="en-GB" dirty="0">
                <a:latin typeface="EC Square Sans Pro" panose="020B0506040000020004" pitchFamily="34" charset="0"/>
              </a:rPr>
              <a:t>, 2017 (mg/kg of estimated biomass)</a:t>
            </a:r>
          </a:p>
        </p:txBody>
      </p:sp>
      <p:pic>
        <p:nvPicPr>
          <p:cNvPr id="4" name="Imagen 3">
            <a:extLst>
              <a:ext uri="{FF2B5EF4-FFF2-40B4-BE49-F238E27FC236}">
                <a16:creationId xmlns:a16="http://schemas.microsoft.com/office/drawing/2014/main" id="{6ED46BF4-E33F-4B07-AAE4-4FB3F02C24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44" y="1229000"/>
            <a:ext cx="5146252" cy="5146252"/>
          </a:xfrm>
          <a:prstGeom prst="rect">
            <a:avLst/>
          </a:prstGeom>
        </p:spPr>
      </p:pic>
      <p:pic>
        <p:nvPicPr>
          <p:cNvPr id="6" name="Imagen 5">
            <a:extLst>
              <a:ext uri="{FF2B5EF4-FFF2-40B4-BE49-F238E27FC236}">
                <a16:creationId xmlns:a16="http://schemas.microsoft.com/office/drawing/2014/main" id="{D865A5F0-2E0E-4973-9E86-73BC6D44B2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1863" y="1206997"/>
            <a:ext cx="7564993" cy="5146252"/>
          </a:xfrm>
          <a:prstGeom prst="rect">
            <a:avLst/>
          </a:prstGeom>
        </p:spPr>
      </p:pic>
      <p:sp>
        <p:nvSpPr>
          <p:cNvPr id="7" name="Rectángulo: esquinas redondeadas 6">
            <a:extLst>
              <a:ext uri="{FF2B5EF4-FFF2-40B4-BE49-F238E27FC236}">
                <a16:creationId xmlns:a16="http://schemas.microsoft.com/office/drawing/2014/main" id="{F9CA11CE-21D2-4F21-BF5A-647E4C0C5661}"/>
              </a:ext>
            </a:extLst>
          </p:cNvPr>
          <p:cNvSpPr/>
          <p:nvPr/>
        </p:nvSpPr>
        <p:spPr>
          <a:xfrm>
            <a:off x="25144" y="2597150"/>
            <a:ext cx="12039600" cy="2320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B28B858-5CA2-4B83-B640-870A5899A454}"/>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16768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C202FD-85D3-4270-B168-BF201375D4DA}"/>
              </a:ext>
            </a:extLst>
          </p:cNvPr>
          <p:cNvSpPr>
            <a:spLocks noGrp="1"/>
          </p:cNvSpPr>
          <p:nvPr>
            <p:ph type="body" sz="quarter" idx="10"/>
          </p:nvPr>
        </p:nvSpPr>
        <p:spPr/>
        <p:txBody>
          <a:bodyPr/>
          <a:lstStyle/>
          <a:p>
            <a:pPr marL="0" indent="0">
              <a:buNone/>
            </a:pPr>
            <a:r>
              <a:rPr lang="en-GB" dirty="0"/>
              <a:t>Consumption of aminopenicillins</a:t>
            </a:r>
          </a:p>
          <a:p>
            <a:pPr marL="0" indent="0">
              <a:buNone/>
            </a:pPr>
            <a:endParaRPr lang="en-GB" dirty="0"/>
          </a:p>
        </p:txBody>
      </p:sp>
      <p:pic>
        <p:nvPicPr>
          <p:cNvPr id="4" name="Imagen 3">
            <a:extLst>
              <a:ext uri="{FF2B5EF4-FFF2-40B4-BE49-F238E27FC236}">
                <a16:creationId xmlns:a16="http://schemas.microsoft.com/office/drawing/2014/main" id="{7DCD5767-17CC-4619-82A5-73F981BA16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1149350"/>
            <a:ext cx="10008870" cy="5410200"/>
          </a:xfrm>
          <a:prstGeom prst="rect">
            <a:avLst/>
          </a:prstGeom>
        </p:spPr>
      </p:pic>
      <p:sp>
        <p:nvSpPr>
          <p:cNvPr id="6" name="CuadroTexto 5">
            <a:extLst>
              <a:ext uri="{FF2B5EF4-FFF2-40B4-BE49-F238E27FC236}">
                <a16:creationId xmlns:a16="http://schemas.microsoft.com/office/drawing/2014/main" id="{B25EDBC0-B459-4D1B-9A5A-A4ED84F63970}"/>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5BF6104F-F663-4241-A281-0C14BF92E28C}"/>
              </a:ext>
            </a:extLst>
          </p:cNvPr>
          <p:cNvSpPr/>
          <p:nvPr/>
        </p:nvSpPr>
        <p:spPr>
          <a:xfrm>
            <a:off x="203835" y="21399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57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p:txBody>
          <a:bodyPr/>
          <a:lstStyle/>
          <a:p>
            <a:pPr marL="0" indent="0">
              <a:buNone/>
            </a:pPr>
            <a:r>
              <a:rPr lang="et-EE" sz="2800" b="1">
                <a:latin typeface="EC Square Sans Pro" panose="020B0506040000020004" pitchFamily="34" charset="0"/>
              </a:rPr>
              <a:t>Eesmärk</a:t>
            </a:r>
          </a:p>
        </p:txBody>
      </p:sp>
      <p:sp>
        <p:nvSpPr>
          <p:cNvPr id="3" name="Marcador de texto 2">
            <a:extLst>
              <a:ext uri="{FF2B5EF4-FFF2-40B4-BE49-F238E27FC236}">
                <a16:creationId xmlns:a16="http://schemas.microsoft.com/office/drawing/2014/main" id="{B5FE635C-E70F-8B1F-2FAD-7C287FAAC353}"/>
              </a:ext>
            </a:extLst>
          </p:cNvPr>
          <p:cNvSpPr>
            <a:spLocks noGrp="1"/>
          </p:cNvSpPr>
          <p:nvPr>
            <p:ph type="body" sz="quarter" idx="11"/>
          </p:nvPr>
        </p:nvSpPr>
        <p:spPr/>
        <p:txBody>
          <a:bodyPr>
            <a:normAutofit fontScale="92500" lnSpcReduction="10000"/>
          </a:bodyPr>
          <a:lstStyle/>
          <a:p>
            <a:pPr marL="0" indent="0" algn="ctr">
              <a:lnSpc>
                <a:spcPct val="150000"/>
              </a:lnSpc>
              <a:buNone/>
            </a:pPr>
            <a:r>
              <a:rPr lang="et-EE" sz="3200" b="1">
                <a:latin typeface="EC Square Sans Pro" panose="020B0506040000020004" pitchFamily="34" charset="0"/>
              </a:rPr>
              <a:t>Üldiste andmete ja arvandmete esitamine resistentsuse, majandusliku mõju, seniste ja edasiste meetmete kohta. Esitatakse peamised andmed mikroobivastaste ainete kasutamise kohta toiduks kasutatavate loomaliikide puhul ja antimikroobse resistentsuse kohta riigis, kus istungit korraldatakse</a:t>
            </a:r>
          </a:p>
          <a:p>
            <a:pPr marL="0" indent="0" algn="ctr">
              <a:lnSpc>
                <a:spcPct val="150000"/>
              </a:lnSpc>
              <a:buNone/>
            </a:pPr>
            <a:endParaRPr lang="es-ES" dirty="0">
              <a:latin typeface="EC Square Sans Pro" panose="020B0506040000020004" pitchFamily="34" charset="0"/>
            </a:endParaRPr>
          </a:p>
        </p:txBody>
      </p:sp>
    </p:spTree>
    <p:extLst>
      <p:ext uri="{BB962C8B-B14F-4D97-AF65-F5344CB8AC3E}">
        <p14:creationId xmlns:p14="http://schemas.microsoft.com/office/powerpoint/2010/main" val="3268160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8E3AFA-311B-4A43-AD73-FC1E6A1B942C}"/>
              </a:ext>
            </a:extLst>
          </p:cNvPr>
          <p:cNvSpPr>
            <a:spLocks noGrp="1"/>
          </p:cNvSpPr>
          <p:nvPr>
            <p:ph type="body" sz="quarter" idx="10"/>
          </p:nvPr>
        </p:nvSpPr>
        <p:spPr/>
        <p:txBody>
          <a:bodyPr/>
          <a:lstStyle/>
          <a:p>
            <a:pPr marL="0" indent="0">
              <a:buNone/>
            </a:pPr>
            <a:r>
              <a:rPr lang="en-GB" dirty="0"/>
              <a:t>Consumption of </a:t>
            </a:r>
            <a:r>
              <a:rPr lang="en-GB" b="1" dirty="0"/>
              <a:t>macrolides</a:t>
            </a:r>
          </a:p>
          <a:p>
            <a:pPr marL="0" indent="0">
              <a:buNone/>
            </a:pPr>
            <a:endParaRPr lang="en-GB" dirty="0"/>
          </a:p>
        </p:txBody>
      </p:sp>
      <p:pic>
        <p:nvPicPr>
          <p:cNvPr id="4" name="Imagen 3">
            <a:extLst>
              <a:ext uri="{FF2B5EF4-FFF2-40B4-BE49-F238E27FC236}">
                <a16:creationId xmlns:a16="http://schemas.microsoft.com/office/drawing/2014/main" id="{3E737D0E-F11A-4EF8-B068-9FCD7C5FEB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00" y="844550"/>
            <a:ext cx="10476438" cy="5806462"/>
          </a:xfrm>
          <a:prstGeom prst="rect">
            <a:avLst/>
          </a:prstGeom>
        </p:spPr>
      </p:pic>
      <p:sp>
        <p:nvSpPr>
          <p:cNvPr id="6" name="CuadroTexto 5">
            <a:extLst>
              <a:ext uri="{FF2B5EF4-FFF2-40B4-BE49-F238E27FC236}">
                <a16:creationId xmlns:a16="http://schemas.microsoft.com/office/drawing/2014/main" id="{A243E2C3-7C81-4752-8536-0A299380B89C}"/>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2969B545-FD0C-4C03-9A86-015C2A4847FF}"/>
              </a:ext>
            </a:extLst>
          </p:cNvPr>
          <p:cNvSpPr/>
          <p:nvPr/>
        </p:nvSpPr>
        <p:spPr>
          <a:xfrm>
            <a:off x="17228" y="1835150"/>
            <a:ext cx="12098572" cy="2308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284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A6FB7FA-AFD1-40F6-982C-C44B21CF11C4}"/>
              </a:ext>
            </a:extLst>
          </p:cNvPr>
          <p:cNvSpPr>
            <a:spLocks noGrp="1"/>
          </p:cNvSpPr>
          <p:nvPr>
            <p:ph type="body" sz="quarter" idx="10"/>
          </p:nvPr>
        </p:nvSpPr>
        <p:spPr/>
        <p:txBody>
          <a:bodyPr/>
          <a:lstStyle/>
          <a:p>
            <a:pPr marL="0" indent="0">
              <a:buNone/>
            </a:pPr>
            <a:r>
              <a:rPr lang="en-GB" dirty="0"/>
              <a:t>Consumption of </a:t>
            </a:r>
            <a:r>
              <a:rPr lang="en-GB" b="1" dirty="0"/>
              <a:t>tetracyclines</a:t>
            </a:r>
          </a:p>
          <a:p>
            <a:endParaRPr lang="en-GB" dirty="0"/>
          </a:p>
        </p:txBody>
      </p:sp>
      <p:pic>
        <p:nvPicPr>
          <p:cNvPr id="4" name="Imagen 3">
            <a:extLst>
              <a:ext uri="{FF2B5EF4-FFF2-40B4-BE49-F238E27FC236}">
                <a16:creationId xmlns:a16="http://schemas.microsoft.com/office/drawing/2014/main" id="{028B2AB9-291B-44BA-A0CA-CF872EE954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0010" y="920750"/>
            <a:ext cx="9977034" cy="5715000"/>
          </a:xfrm>
          <a:prstGeom prst="rect">
            <a:avLst/>
          </a:prstGeom>
        </p:spPr>
      </p:pic>
      <p:sp>
        <p:nvSpPr>
          <p:cNvPr id="6" name="CuadroTexto 5">
            <a:extLst>
              <a:ext uri="{FF2B5EF4-FFF2-40B4-BE49-F238E27FC236}">
                <a16:creationId xmlns:a16="http://schemas.microsoft.com/office/drawing/2014/main" id="{9A68C504-41F5-4208-B130-7789C318EA83}"/>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47B5D5B4-6C9D-4D88-849E-733CF60B0B38}"/>
              </a:ext>
            </a:extLst>
          </p:cNvPr>
          <p:cNvSpPr/>
          <p:nvPr/>
        </p:nvSpPr>
        <p:spPr>
          <a:xfrm>
            <a:off x="152400" y="2061518"/>
            <a:ext cx="11963400" cy="2308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488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3733800" y="158750"/>
            <a:ext cx="3857172" cy="685800"/>
          </a:xfrm>
        </p:spPr>
        <p:txBody>
          <a:bodyPr>
            <a:normAutofit/>
          </a:bodyPr>
          <a:lstStyle/>
          <a:p>
            <a:pPr marL="0" indent="0">
              <a:buNone/>
            </a:pPr>
            <a:r>
              <a:rPr lang="et-EE" sz="4000" b="1">
                <a:latin typeface="EC Square Sans Pro" panose="020B0506040000020004" pitchFamily="34" charset="0"/>
                <a:cs typeface="+mn-cs"/>
              </a:rPr>
              <a:t>Saavutused</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t-EE" sz="3600" b="1">
                <a:solidFill>
                  <a:schemeClr val="bg1"/>
                </a:solidFill>
                <a:latin typeface="EC Square Sans Pro" panose="020B0506040000020004" pitchFamily="34" charset="0"/>
              </a:rPr>
              <a:t>Muutused keskmises kogumüügis</a:t>
            </a: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t-EE" sz="6000" b="1">
                <a:latin typeface="EC Square Sans Pro" panose="020B0506040000020004" pitchFamily="34" charset="0"/>
                <a:cs typeface="+mn-cs"/>
              </a:rPr>
              <a:t>45%</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352800" cy="1569660"/>
          </a:xfrm>
          <a:prstGeom prst="rect">
            <a:avLst/>
          </a:prstGeom>
          <a:noFill/>
        </p:spPr>
        <p:txBody>
          <a:bodyPr wrap="square" rtlCol="0">
            <a:spAutoFit/>
          </a:bodyPr>
          <a:lstStyle/>
          <a:p>
            <a:r>
              <a:rPr lang="et-EE" sz="2000" dirty="0"/>
              <a:t>Aastate jooksul on täheldatud mikroobivastaste ainete kasutamise vähenemist</a:t>
            </a:r>
          </a:p>
          <a:p>
            <a:r>
              <a:rPr lang="et-EE" sz="800" dirty="0"/>
              <a:t>Arvutati aastate jooksul toodetud liha kilogrammi kohta kasutatud mikroobivastaste ainete koguse mõõtmise teel</a:t>
            </a:r>
          </a:p>
        </p:txBody>
      </p:sp>
      <p:sp>
        <p:nvSpPr>
          <p:cNvPr id="4" name="TextBox 3">
            <a:extLst>
              <a:ext uri="{FF2B5EF4-FFF2-40B4-BE49-F238E27FC236}">
                <a16:creationId xmlns:a16="http://schemas.microsoft.com/office/drawing/2014/main" id="{306B32E1-13E2-A49D-0787-4544BD1F6D04}"/>
              </a:ext>
            </a:extLst>
          </p:cNvPr>
          <p:cNvSpPr txBox="1"/>
          <p:nvPr/>
        </p:nvSpPr>
        <p:spPr>
          <a:xfrm>
            <a:off x="7240770" y="1371193"/>
            <a:ext cx="3503430" cy="261610"/>
          </a:xfrm>
          <a:prstGeom prst="rect">
            <a:avLst/>
          </a:prstGeom>
          <a:solidFill>
            <a:schemeClr val="bg1"/>
          </a:solidFill>
        </p:spPr>
        <p:txBody>
          <a:bodyPr wrap="square" lIns="0" tIns="0" rIns="0" bIns="0" rtlCol="0" anchor="t" anchorCtr="0">
            <a:noAutofit/>
          </a:bodyPr>
          <a:lstStyle/>
          <a:p>
            <a:pPr algn="l"/>
            <a:r>
              <a:rPr lang="et-EE" sz="1400" dirty="0">
                <a:solidFill>
                  <a:schemeClr val="tx1"/>
                </a:solidFill>
                <a:latin typeface="EC Square Sans Pro" panose="020B0506040000020004" pitchFamily="34" charset="0"/>
              </a:rPr>
              <a:t>mg hinnangulise biomassi kilogrammi kohta</a:t>
            </a:r>
          </a:p>
        </p:txBody>
      </p:sp>
      <p:sp>
        <p:nvSpPr>
          <p:cNvPr id="5" name="TextBox 4">
            <a:extLst>
              <a:ext uri="{FF2B5EF4-FFF2-40B4-BE49-F238E27FC236}">
                <a16:creationId xmlns:a16="http://schemas.microsoft.com/office/drawing/2014/main" id="{C81CED78-CAEE-2B7B-6C8D-A598DD7FBBD0}"/>
              </a:ext>
            </a:extLst>
          </p:cNvPr>
          <p:cNvSpPr txBox="1"/>
          <p:nvPr/>
        </p:nvSpPr>
        <p:spPr>
          <a:xfrm>
            <a:off x="4442300" y="6685064"/>
            <a:ext cx="2865388" cy="185636"/>
          </a:xfrm>
          <a:prstGeom prst="rect">
            <a:avLst/>
          </a:prstGeom>
          <a:solidFill>
            <a:schemeClr val="bg1"/>
          </a:solidFill>
        </p:spPr>
        <p:txBody>
          <a:bodyPr wrap="square" lIns="0" tIns="0" rIns="0" bIns="0" rtlCol="0" anchor="t" anchorCtr="0">
            <a:noAutofit/>
          </a:bodyPr>
          <a:lstStyle/>
          <a:p>
            <a:pPr algn="l"/>
            <a:r>
              <a:rPr lang="et-EE" sz="1050" b="1">
                <a:solidFill>
                  <a:srgbClr val="1151A1"/>
                </a:solidFill>
                <a:latin typeface="EC Square Sans Pro" panose="020B0506040000020004" pitchFamily="34" charset="0"/>
              </a:rPr>
              <a:t>Allikas:</a:t>
            </a:r>
            <a:r>
              <a:rPr lang="et-EE" sz="1050">
                <a:solidFill>
                  <a:srgbClr val="1151A1"/>
                </a:solidFill>
                <a:latin typeface="EC Square Sans Pro" panose="020B0506040000020004" pitchFamily="34" charset="0"/>
              </a:rPr>
              <a:t> EMA (2021)</a:t>
            </a:r>
          </a:p>
        </p:txBody>
      </p:sp>
    </p:spTree>
    <p:extLst>
      <p:ext uri="{BB962C8B-B14F-4D97-AF65-F5344CB8AC3E}">
        <p14:creationId xmlns:p14="http://schemas.microsoft.com/office/powerpoint/2010/main" val="429202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CB622346-CFA8-4216-AA4E-29E21F368F87}"/>
              </a:ext>
            </a:extLst>
          </p:cNvPr>
          <p:cNvSpPr>
            <a:spLocks noGrp="1"/>
          </p:cNvSpPr>
          <p:nvPr>
            <p:ph type="body" sz="quarter" idx="10"/>
          </p:nvPr>
        </p:nvSpPr>
        <p:spPr>
          <a:xfrm>
            <a:off x="304801" y="1377950"/>
            <a:ext cx="4038599" cy="2286000"/>
          </a:xfrm>
        </p:spPr>
        <p:txBody>
          <a:bodyPr>
            <a:normAutofit/>
          </a:bodyPr>
          <a:lstStyle/>
          <a:p>
            <a:pPr marL="0" indent="0">
              <a:buNone/>
            </a:pPr>
            <a:r>
              <a:rPr lang="et-EE" sz="4400" b="1"/>
              <a:t>Rakendame kogemust</a:t>
            </a:r>
          </a:p>
        </p:txBody>
      </p:sp>
      <p:pic>
        <p:nvPicPr>
          <p:cNvPr id="5" name="Imagen 4">
            <a:extLst>
              <a:ext uri="{FF2B5EF4-FFF2-40B4-BE49-F238E27FC236}">
                <a16:creationId xmlns:a16="http://schemas.microsoft.com/office/drawing/2014/main" id="{9AC3740D-7416-4E3D-A2E9-DE1480BE8C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08365" y="920750"/>
            <a:ext cx="6183636" cy="2888409"/>
          </a:xfrm>
          <a:prstGeom prst="rect">
            <a:avLst/>
          </a:prstGeom>
        </p:spPr>
      </p:pic>
      <p:pic>
        <p:nvPicPr>
          <p:cNvPr id="8" name="Imagen 7">
            <a:extLst>
              <a:ext uri="{FF2B5EF4-FFF2-40B4-BE49-F238E27FC236}">
                <a16:creationId xmlns:a16="http://schemas.microsoft.com/office/drawing/2014/main" id="{F95663AE-E1A2-4496-AA9A-E04040509B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9748" y="3810167"/>
            <a:ext cx="6207278" cy="3060533"/>
          </a:xfrm>
          <a:prstGeom prst="rect">
            <a:avLst/>
          </a:prstGeom>
        </p:spPr>
      </p:pic>
      <p:pic>
        <p:nvPicPr>
          <p:cNvPr id="10" name="Imagen 9">
            <a:extLst>
              <a:ext uri="{FF2B5EF4-FFF2-40B4-BE49-F238E27FC236}">
                <a16:creationId xmlns:a16="http://schemas.microsoft.com/office/drawing/2014/main" id="{E6E85D82-15B7-472F-B606-369F10CBDC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053" y="3831551"/>
            <a:ext cx="5956361" cy="3035807"/>
          </a:xfrm>
          <a:prstGeom prst="rect">
            <a:avLst/>
          </a:prstGeom>
        </p:spPr>
      </p:pic>
    </p:spTree>
    <p:extLst>
      <p:ext uri="{BB962C8B-B14F-4D97-AF65-F5344CB8AC3E}">
        <p14:creationId xmlns:p14="http://schemas.microsoft.com/office/powerpoint/2010/main" val="284757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t-EE" sz="2400" i="1">
                <a:latin typeface="EC Square Sans Pro" panose="020B0506040000020004" pitchFamily="34" charset="0"/>
              </a:rPr>
              <a:t>Näide 1 </a:t>
            </a:r>
          </a:p>
          <a:p>
            <a:r>
              <a:rPr lang="et-EE" sz="2400" b="1">
                <a:latin typeface="EC Square Sans Pro" panose="020B0506040000020004" pitchFamily="34" charset="0"/>
              </a:rPr>
              <a:t>Resistentsuse</a:t>
            </a:r>
            <a:r>
              <a:rPr lang="et-EE" sz="2400">
                <a:latin typeface="EC Square Sans Pro" panose="020B0506040000020004" pitchFamily="34" charset="0"/>
              </a:rPr>
              <a:t> suundumused valitud </a:t>
            </a:r>
            <a:r>
              <a:rPr lang="et-EE" sz="2400" b="1">
                <a:latin typeface="EC Square Sans Pro" panose="020B0506040000020004" pitchFamily="34" charset="0"/>
              </a:rPr>
              <a:t>mikroobivastaste ainete </a:t>
            </a:r>
            <a:r>
              <a:rPr lang="et-EE" sz="2400">
                <a:latin typeface="EC Square Sans Pro" panose="020B0506040000020004" pitchFamily="34" charset="0"/>
              </a:rPr>
              <a:t> suhtes </a:t>
            </a:r>
            <a:r>
              <a:rPr lang="et-EE" sz="2400" b="1">
                <a:latin typeface="EC Square Sans Pro" panose="020B0506040000020004" pitchFamily="34" charset="0"/>
              </a:rPr>
              <a:t>sigadel</a:t>
            </a:r>
            <a:r>
              <a:rPr lang="et-EE" sz="2400">
                <a:latin typeface="EC Square Sans Pro" panose="020B0506040000020004" pitchFamily="34" charset="0"/>
              </a:rPr>
              <a:t> indikaator </a:t>
            </a:r>
            <a:r>
              <a:rPr lang="et-EE" sz="2400" b="1" i="1">
                <a:latin typeface="EC Square Sans Pro" panose="020B0506040000020004" pitchFamily="34" charset="0"/>
              </a:rPr>
              <a:t>E. coli</a:t>
            </a:r>
            <a:r>
              <a:rPr lang="et-EE" sz="2400">
                <a:latin typeface="EC Square Sans Pro" panose="020B0506040000020004" pitchFamily="34" charset="0"/>
              </a:rPr>
              <a:t> puhul,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24493"/>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t-EE" sz="3200">
                <a:latin typeface="EC Square Sans Pro" panose="020B0506040000020004" pitchFamily="34" charset="0"/>
              </a:rPr>
              <a:t>Resistentsus:</a:t>
            </a:r>
          </a:p>
          <a:p>
            <a:endParaRPr lang="en-GB" sz="3200" dirty="0">
              <a:latin typeface="EC Square Sans Pro" panose="020B0506040000020004" pitchFamily="34" charset="0"/>
            </a:endParaRPr>
          </a:p>
          <a:p>
            <a:r>
              <a:rPr lang="et-EE" sz="3200">
                <a:latin typeface="EC Square Sans Pro" panose="020B0506040000020004" pitchFamily="34" charset="0"/>
              </a:rPr>
              <a:t>ampitsilliin (AMP)</a:t>
            </a:r>
          </a:p>
          <a:p>
            <a:endParaRPr lang="en-GB" sz="2400" dirty="0">
              <a:latin typeface="EC Square Sans Pro" panose="020B0506040000020004" pitchFamily="34" charset="0"/>
            </a:endParaRPr>
          </a:p>
          <a:p>
            <a:r>
              <a:rPr lang="et-EE" sz="3200">
                <a:latin typeface="EC Square Sans Pro" panose="020B0506040000020004" pitchFamily="34" charset="0"/>
              </a:rPr>
              <a:t>tsefotaksiim (CTX)</a:t>
            </a:r>
          </a:p>
          <a:p>
            <a:endParaRPr lang="en-GB" dirty="0">
              <a:latin typeface="EC Square Sans Pro" panose="020B0506040000020004" pitchFamily="34" charset="0"/>
            </a:endParaRPr>
          </a:p>
          <a:p>
            <a:r>
              <a:rPr lang="et-EE" sz="3200">
                <a:latin typeface="EC Square Sans Pro" panose="020B0506040000020004" pitchFamily="34" charset="0"/>
              </a:rPr>
              <a:t>tsiprofloksatsiin (CIP)</a:t>
            </a:r>
          </a:p>
          <a:p>
            <a:endParaRPr lang="en-GB" sz="2800" dirty="0">
              <a:latin typeface="EC Square Sans Pro" panose="020B0506040000020004" pitchFamily="34" charset="0"/>
            </a:endParaRPr>
          </a:p>
          <a:p>
            <a:r>
              <a:rPr lang="et-EE" sz="3200">
                <a:latin typeface="EC Square Sans Pro" panose="020B0506040000020004" pitchFamily="34" charset="0"/>
              </a:rPr>
              <a:t>tetratsükliin (TET)</a:t>
            </a:r>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t-EE" sz="4000" b="1">
                <a:latin typeface="EC Square Sans Pro" panose="020B0506040000020004" pitchFamily="34" charset="0"/>
                <a:cs typeface="+mn-cs"/>
              </a:rPr>
              <a:t>Saavutused</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37328-3DA8-96B4-0122-E3194A492B6E}"/>
              </a:ext>
            </a:extLst>
          </p:cNvPr>
          <p:cNvSpPr txBox="1"/>
          <p:nvPr/>
        </p:nvSpPr>
        <p:spPr>
          <a:xfrm rot="16200000">
            <a:off x="-199905" y="3813689"/>
            <a:ext cx="1427422" cy="167188"/>
          </a:xfrm>
          <a:prstGeom prst="rect">
            <a:avLst/>
          </a:prstGeom>
          <a:solidFill>
            <a:schemeClr val="bg1"/>
          </a:solidFill>
        </p:spPr>
        <p:txBody>
          <a:bodyPr wrap="square" lIns="0" tIns="0" rIns="0" bIns="0" rtlCol="0" anchor="t" anchorCtr="0">
            <a:noAutofit/>
          </a:bodyPr>
          <a:lstStyle/>
          <a:p>
            <a:pPr algn="ctr"/>
            <a:r>
              <a:rPr lang="mt-MT" sz="600" b="1" dirty="0">
                <a:solidFill>
                  <a:schemeClr val="tx1"/>
                </a:solidFill>
                <a:latin typeface="Arial" panose="020B0604020202020204" pitchFamily="34" charset="0"/>
                <a:cs typeface="Arial" panose="020B0604020202020204" pitchFamily="34" charset="0"/>
              </a:rPr>
              <a:t>Resistentsuse esinemine (%)</a:t>
            </a:r>
          </a:p>
        </p:txBody>
      </p:sp>
      <p:sp>
        <p:nvSpPr>
          <p:cNvPr id="3" name="TextBox 2">
            <a:extLst>
              <a:ext uri="{FF2B5EF4-FFF2-40B4-BE49-F238E27FC236}">
                <a16:creationId xmlns:a16="http://schemas.microsoft.com/office/drawing/2014/main" id="{63D05D55-0D4F-7EA7-BEC8-7DB9F8FE2305}"/>
              </a:ext>
            </a:extLst>
          </p:cNvPr>
          <p:cNvSpPr txBox="1"/>
          <p:nvPr/>
        </p:nvSpPr>
        <p:spPr>
          <a:xfrm>
            <a:off x="1147342" y="25401"/>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Austria</a:t>
            </a:r>
          </a:p>
        </p:txBody>
      </p:sp>
      <p:sp>
        <p:nvSpPr>
          <p:cNvPr id="4" name="TextBox 3">
            <a:extLst>
              <a:ext uri="{FF2B5EF4-FFF2-40B4-BE49-F238E27FC236}">
                <a16:creationId xmlns:a16="http://schemas.microsoft.com/office/drawing/2014/main" id="{FFD9AE59-A6A2-001E-36D7-2B66037373CD}"/>
              </a:ext>
            </a:extLst>
          </p:cNvPr>
          <p:cNvSpPr txBox="1"/>
          <p:nvPr/>
        </p:nvSpPr>
        <p:spPr>
          <a:xfrm>
            <a:off x="2353842" y="32205"/>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Belgia</a:t>
            </a:r>
          </a:p>
        </p:txBody>
      </p:sp>
      <p:sp>
        <p:nvSpPr>
          <p:cNvPr id="5" name="TextBox 4">
            <a:extLst>
              <a:ext uri="{FF2B5EF4-FFF2-40B4-BE49-F238E27FC236}">
                <a16:creationId xmlns:a16="http://schemas.microsoft.com/office/drawing/2014/main" id="{E16EBE0B-8810-23EB-828D-2BAA2FF31EDC}"/>
              </a:ext>
            </a:extLst>
          </p:cNvPr>
          <p:cNvSpPr txBox="1"/>
          <p:nvPr/>
        </p:nvSpPr>
        <p:spPr>
          <a:xfrm>
            <a:off x="3576000" y="32204"/>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Bulgaaria</a:t>
            </a:r>
          </a:p>
        </p:txBody>
      </p:sp>
      <p:sp>
        <p:nvSpPr>
          <p:cNvPr id="6" name="TextBox 5">
            <a:extLst>
              <a:ext uri="{FF2B5EF4-FFF2-40B4-BE49-F238E27FC236}">
                <a16:creationId xmlns:a16="http://schemas.microsoft.com/office/drawing/2014/main" id="{E2E2493B-8333-7A2C-5F74-98806C7C9135}"/>
              </a:ext>
            </a:extLst>
          </p:cNvPr>
          <p:cNvSpPr txBox="1"/>
          <p:nvPr/>
        </p:nvSpPr>
        <p:spPr>
          <a:xfrm>
            <a:off x="4782500" y="25400"/>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Horvaatia</a:t>
            </a:r>
          </a:p>
        </p:txBody>
      </p:sp>
      <p:sp>
        <p:nvSpPr>
          <p:cNvPr id="8" name="TextBox 7">
            <a:extLst>
              <a:ext uri="{FF2B5EF4-FFF2-40B4-BE49-F238E27FC236}">
                <a16:creationId xmlns:a16="http://schemas.microsoft.com/office/drawing/2014/main" id="{86222751-188C-3BF1-0933-A9BBA9BB3749}"/>
              </a:ext>
            </a:extLst>
          </p:cNvPr>
          <p:cNvSpPr txBox="1"/>
          <p:nvPr/>
        </p:nvSpPr>
        <p:spPr>
          <a:xfrm>
            <a:off x="1125118" y="989142"/>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Küpros</a:t>
            </a:r>
          </a:p>
        </p:txBody>
      </p:sp>
      <p:sp>
        <p:nvSpPr>
          <p:cNvPr id="10" name="TextBox 9">
            <a:extLst>
              <a:ext uri="{FF2B5EF4-FFF2-40B4-BE49-F238E27FC236}">
                <a16:creationId xmlns:a16="http://schemas.microsoft.com/office/drawing/2014/main" id="{E3AFE1B1-0621-5748-B977-A7E264712088}"/>
              </a:ext>
            </a:extLst>
          </p:cNvPr>
          <p:cNvSpPr txBox="1"/>
          <p:nvPr/>
        </p:nvSpPr>
        <p:spPr>
          <a:xfrm>
            <a:off x="2331618" y="995946"/>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Tšehhi</a:t>
            </a:r>
          </a:p>
        </p:txBody>
      </p:sp>
      <p:sp>
        <p:nvSpPr>
          <p:cNvPr id="13" name="TextBox 12">
            <a:extLst>
              <a:ext uri="{FF2B5EF4-FFF2-40B4-BE49-F238E27FC236}">
                <a16:creationId xmlns:a16="http://schemas.microsoft.com/office/drawing/2014/main" id="{4592A367-840F-A69C-EFFB-E2559435EF8F}"/>
              </a:ext>
            </a:extLst>
          </p:cNvPr>
          <p:cNvSpPr txBox="1"/>
          <p:nvPr/>
        </p:nvSpPr>
        <p:spPr>
          <a:xfrm>
            <a:off x="3553776" y="995945"/>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Taani</a:t>
            </a:r>
          </a:p>
        </p:txBody>
      </p:sp>
      <p:sp>
        <p:nvSpPr>
          <p:cNvPr id="14" name="TextBox 13">
            <a:extLst>
              <a:ext uri="{FF2B5EF4-FFF2-40B4-BE49-F238E27FC236}">
                <a16:creationId xmlns:a16="http://schemas.microsoft.com/office/drawing/2014/main" id="{C38E4E49-F139-8500-7D49-669075DF474E}"/>
              </a:ext>
            </a:extLst>
          </p:cNvPr>
          <p:cNvSpPr txBox="1"/>
          <p:nvPr/>
        </p:nvSpPr>
        <p:spPr>
          <a:xfrm>
            <a:off x="4760276" y="989141"/>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Eesti</a:t>
            </a:r>
          </a:p>
        </p:txBody>
      </p:sp>
      <p:sp>
        <p:nvSpPr>
          <p:cNvPr id="15" name="TextBox 14">
            <a:extLst>
              <a:ext uri="{FF2B5EF4-FFF2-40B4-BE49-F238E27FC236}">
                <a16:creationId xmlns:a16="http://schemas.microsoft.com/office/drawing/2014/main" id="{708BAB29-5071-7DB7-0EFE-F6F0520DA6B4}"/>
              </a:ext>
            </a:extLst>
          </p:cNvPr>
          <p:cNvSpPr txBox="1"/>
          <p:nvPr/>
        </p:nvSpPr>
        <p:spPr>
          <a:xfrm>
            <a:off x="1125117" y="1947992"/>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Soome</a:t>
            </a:r>
          </a:p>
        </p:txBody>
      </p:sp>
      <p:sp>
        <p:nvSpPr>
          <p:cNvPr id="16" name="TextBox 15">
            <a:extLst>
              <a:ext uri="{FF2B5EF4-FFF2-40B4-BE49-F238E27FC236}">
                <a16:creationId xmlns:a16="http://schemas.microsoft.com/office/drawing/2014/main" id="{C0567CC1-7539-F911-B58A-70E4CAA78687}"/>
              </a:ext>
            </a:extLst>
          </p:cNvPr>
          <p:cNvSpPr txBox="1"/>
          <p:nvPr/>
        </p:nvSpPr>
        <p:spPr>
          <a:xfrm>
            <a:off x="2322747" y="1954797"/>
            <a:ext cx="494410" cy="102506"/>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Prantsusmaa</a:t>
            </a:r>
          </a:p>
        </p:txBody>
      </p:sp>
      <p:sp>
        <p:nvSpPr>
          <p:cNvPr id="17" name="TextBox 16">
            <a:extLst>
              <a:ext uri="{FF2B5EF4-FFF2-40B4-BE49-F238E27FC236}">
                <a16:creationId xmlns:a16="http://schemas.microsoft.com/office/drawing/2014/main" id="{C0FDFBA8-185D-C21C-55AA-E9B507C16225}"/>
              </a:ext>
            </a:extLst>
          </p:cNvPr>
          <p:cNvSpPr txBox="1"/>
          <p:nvPr/>
        </p:nvSpPr>
        <p:spPr>
          <a:xfrm>
            <a:off x="3553775" y="1954795"/>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Saksamaa</a:t>
            </a:r>
          </a:p>
        </p:txBody>
      </p:sp>
      <p:sp>
        <p:nvSpPr>
          <p:cNvPr id="18" name="TextBox 17">
            <a:extLst>
              <a:ext uri="{FF2B5EF4-FFF2-40B4-BE49-F238E27FC236}">
                <a16:creationId xmlns:a16="http://schemas.microsoft.com/office/drawing/2014/main" id="{C6A91506-F930-ACCF-B929-E30F40492D22}"/>
              </a:ext>
            </a:extLst>
          </p:cNvPr>
          <p:cNvSpPr txBox="1"/>
          <p:nvPr/>
        </p:nvSpPr>
        <p:spPr>
          <a:xfrm>
            <a:off x="4760275" y="1947991"/>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Kreeka</a:t>
            </a:r>
          </a:p>
        </p:txBody>
      </p:sp>
      <p:sp>
        <p:nvSpPr>
          <p:cNvPr id="19" name="TextBox 18">
            <a:extLst>
              <a:ext uri="{FF2B5EF4-FFF2-40B4-BE49-F238E27FC236}">
                <a16:creationId xmlns:a16="http://schemas.microsoft.com/office/drawing/2014/main" id="{312940A1-E245-0423-FC86-D694D52C25EF}"/>
              </a:ext>
            </a:extLst>
          </p:cNvPr>
          <p:cNvSpPr txBox="1"/>
          <p:nvPr/>
        </p:nvSpPr>
        <p:spPr>
          <a:xfrm>
            <a:off x="1135297" y="2968605"/>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Ungari</a:t>
            </a:r>
          </a:p>
        </p:txBody>
      </p:sp>
      <p:sp>
        <p:nvSpPr>
          <p:cNvPr id="24" name="TextBox 23">
            <a:extLst>
              <a:ext uri="{FF2B5EF4-FFF2-40B4-BE49-F238E27FC236}">
                <a16:creationId xmlns:a16="http://schemas.microsoft.com/office/drawing/2014/main" id="{8E9A00A0-D427-BB66-F8F2-F4D648455004}"/>
              </a:ext>
            </a:extLst>
          </p:cNvPr>
          <p:cNvSpPr txBox="1"/>
          <p:nvPr/>
        </p:nvSpPr>
        <p:spPr>
          <a:xfrm>
            <a:off x="2341797" y="2975409"/>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Iirimaa</a:t>
            </a:r>
          </a:p>
        </p:txBody>
      </p:sp>
      <p:sp>
        <p:nvSpPr>
          <p:cNvPr id="25" name="TextBox 24">
            <a:extLst>
              <a:ext uri="{FF2B5EF4-FFF2-40B4-BE49-F238E27FC236}">
                <a16:creationId xmlns:a16="http://schemas.microsoft.com/office/drawing/2014/main" id="{1348E00C-4A10-502F-210C-79F217ADD434}"/>
              </a:ext>
            </a:extLst>
          </p:cNvPr>
          <p:cNvSpPr txBox="1"/>
          <p:nvPr/>
        </p:nvSpPr>
        <p:spPr>
          <a:xfrm>
            <a:off x="3563955" y="2975408"/>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Itaalia</a:t>
            </a:r>
          </a:p>
        </p:txBody>
      </p:sp>
      <p:sp>
        <p:nvSpPr>
          <p:cNvPr id="26" name="TextBox 25">
            <a:extLst>
              <a:ext uri="{FF2B5EF4-FFF2-40B4-BE49-F238E27FC236}">
                <a16:creationId xmlns:a16="http://schemas.microsoft.com/office/drawing/2014/main" id="{B3407F97-639F-B69C-E9A8-A9E370F496D3}"/>
              </a:ext>
            </a:extLst>
          </p:cNvPr>
          <p:cNvSpPr txBox="1"/>
          <p:nvPr/>
        </p:nvSpPr>
        <p:spPr>
          <a:xfrm>
            <a:off x="4770455" y="2968604"/>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Läti</a:t>
            </a:r>
          </a:p>
        </p:txBody>
      </p:sp>
      <p:sp>
        <p:nvSpPr>
          <p:cNvPr id="31" name="TextBox 30">
            <a:extLst>
              <a:ext uri="{FF2B5EF4-FFF2-40B4-BE49-F238E27FC236}">
                <a16:creationId xmlns:a16="http://schemas.microsoft.com/office/drawing/2014/main" id="{A19C7793-7476-BA5C-5C40-EAAE0DB76C0B}"/>
              </a:ext>
            </a:extLst>
          </p:cNvPr>
          <p:cNvSpPr txBox="1"/>
          <p:nvPr/>
        </p:nvSpPr>
        <p:spPr>
          <a:xfrm>
            <a:off x="1134642" y="3926698"/>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Leedu</a:t>
            </a:r>
          </a:p>
        </p:txBody>
      </p:sp>
      <p:sp>
        <p:nvSpPr>
          <p:cNvPr id="32" name="TextBox 31">
            <a:extLst>
              <a:ext uri="{FF2B5EF4-FFF2-40B4-BE49-F238E27FC236}">
                <a16:creationId xmlns:a16="http://schemas.microsoft.com/office/drawing/2014/main" id="{F1BCC19B-AE21-443B-12F5-70415A35B4BD}"/>
              </a:ext>
            </a:extLst>
          </p:cNvPr>
          <p:cNvSpPr txBox="1"/>
          <p:nvPr/>
        </p:nvSpPr>
        <p:spPr>
          <a:xfrm>
            <a:off x="2334792" y="3939853"/>
            <a:ext cx="489370" cy="95702"/>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Luksemburg</a:t>
            </a:r>
          </a:p>
        </p:txBody>
      </p:sp>
      <p:sp>
        <p:nvSpPr>
          <p:cNvPr id="33" name="TextBox 32">
            <a:extLst>
              <a:ext uri="{FF2B5EF4-FFF2-40B4-BE49-F238E27FC236}">
                <a16:creationId xmlns:a16="http://schemas.microsoft.com/office/drawing/2014/main" id="{47C91653-7DA7-0076-276A-879F9D467BF9}"/>
              </a:ext>
            </a:extLst>
          </p:cNvPr>
          <p:cNvSpPr txBox="1"/>
          <p:nvPr/>
        </p:nvSpPr>
        <p:spPr>
          <a:xfrm>
            <a:off x="3563300" y="3933501"/>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Malta</a:t>
            </a:r>
          </a:p>
        </p:txBody>
      </p:sp>
      <p:sp>
        <p:nvSpPr>
          <p:cNvPr id="35" name="TextBox 34">
            <a:extLst>
              <a:ext uri="{FF2B5EF4-FFF2-40B4-BE49-F238E27FC236}">
                <a16:creationId xmlns:a16="http://schemas.microsoft.com/office/drawing/2014/main" id="{40B143A9-B37C-A341-B443-054E8A20BD71}"/>
              </a:ext>
            </a:extLst>
          </p:cNvPr>
          <p:cNvSpPr txBox="1"/>
          <p:nvPr/>
        </p:nvSpPr>
        <p:spPr>
          <a:xfrm>
            <a:off x="4769800" y="3926697"/>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Holland</a:t>
            </a:r>
          </a:p>
        </p:txBody>
      </p:sp>
      <p:sp>
        <p:nvSpPr>
          <p:cNvPr id="40" name="TextBox 39">
            <a:extLst>
              <a:ext uri="{FF2B5EF4-FFF2-40B4-BE49-F238E27FC236}">
                <a16:creationId xmlns:a16="http://schemas.microsoft.com/office/drawing/2014/main" id="{8D185C4B-2F9A-8A98-4971-F5937F68B8A1}"/>
              </a:ext>
            </a:extLst>
          </p:cNvPr>
          <p:cNvSpPr txBox="1"/>
          <p:nvPr/>
        </p:nvSpPr>
        <p:spPr>
          <a:xfrm>
            <a:off x="1130535" y="4902134"/>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Poola</a:t>
            </a:r>
          </a:p>
        </p:txBody>
      </p:sp>
      <p:sp>
        <p:nvSpPr>
          <p:cNvPr id="41" name="TextBox 40">
            <a:extLst>
              <a:ext uri="{FF2B5EF4-FFF2-40B4-BE49-F238E27FC236}">
                <a16:creationId xmlns:a16="http://schemas.microsoft.com/office/drawing/2014/main" id="{987CB0DF-7268-5776-52DF-B20FDD724647}"/>
              </a:ext>
            </a:extLst>
          </p:cNvPr>
          <p:cNvSpPr txBox="1"/>
          <p:nvPr/>
        </p:nvSpPr>
        <p:spPr>
          <a:xfrm>
            <a:off x="2330685" y="4915289"/>
            <a:ext cx="489370" cy="95702"/>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Portugal</a:t>
            </a:r>
          </a:p>
        </p:txBody>
      </p:sp>
      <p:sp>
        <p:nvSpPr>
          <p:cNvPr id="42" name="TextBox 41">
            <a:extLst>
              <a:ext uri="{FF2B5EF4-FFF2-40B4-BE49-F238E27FC236}">
                <a16:creationId xmlns:a16="http://schemas.microsoft.com/office/drawing/2014/main" id="{83BCBEE9-6F66-8991-2AD4-41E555A1F5FD}"/>
              </a:ext>
            </a:extLst>
          </p:cNvPr>
          <p:cNvSpPr txBox="1"/>
          <p:nvPr/>
        </p:nvSpPr>
        <p:spPr>
          <a:xfrm>
            <a:off x="3559193" y="4908937"/>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Rumeenia</a:t>
            </a:r>
          </a:p>
        </p:txBody>
      </p:sp>
      <p:sp>
        <p:nvSpPr>
          <p:cNvPr id="43" name="TextBox 42">
            <a:extLst>
              <a:ext uri="{FF2B5EF4-FFF2-40B4-BE49-F238E27FC236}">
                <a16:creationId xmlns:a16="http://schemas.microsoft.com/office/drawing/2014/main" id="{422BEF3E-F98F-2425-3465-95254B65A4AF}"/>
              </a:ext>
            </a:extLst>
          </p:cNvPr>
          <p:cNvSpPr txBox="1"/>
          <p:nvPr/>
        </p:nvSpPr>
        <p:spPr>
          <a:xfrm>
            <a:off x="4765693" y="4902133"/>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Slovakkia</a:t>
            </a:r>
          </a:p>
        </p:txBody>
      </p:sp>
      <p:sp>
        <p:nvSpPr>
          <p:cNvPr id="44" name="TextBox 43">
            <a:extLst>
              <a:ext uri="{FF2B5EF4-FFF2-40B4-BE49-F238E27FC236}">
                <a16:creationId xmlns:a16="http://schemas.microsoft.com/office/drawing/2014/main" id="{049084D4-3C43-68D1-836D-1066E0BF6EA1}"/>
              </a:ext>
            </a:extLst>
          </p:cNvPr>
          <p:cNvSpPr txBox="1"/>
          <p:nvPr/>
        </p:nvSpPr>
        <p:spPr>
          <a:xfrm>
            <a:off x="1132122" y="5869215"/>
            <a:ext cx="476670" cy="102507"/>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Sloveenia</a:t>
            </a:r>
          </a:p>
        </p:txBody>
      </p:sp>
      <p:sp>
        <p:nvSpPr>
          <p:cNvPr id="45" name="TextBox 44">
            <a:extLst>
              <a:ext uri="{FF2B5EF4-FFF2-40B4-BE49-F238E27FC236}">
                <a16:creationId xmlns:a16="http://schemas.microsoft.com/office/drawing/2014/main" id="{753C8339-B36B-66EC-91CE-545316DBB846}"/>
              </a:ext>
            </a:extLst>
          </p:cNvPr>
          <p:cNvSpPr txBox="1"/>
          <p:nvPr/>
        </p:nvSpPr>
        <p:spPr>
          <a:xfrm>
            <a:off x="2332272" y="5882370"/>
            <a:ext cx="489370" cy="95702"/>
          </a:xfrm>
          <a:prstGeom prst="rect">
            <a:avLst/>
          </a:prstGeom>
          <a:solidFill>
            <a:schemeClr val="bg1"/>
          </a:solidFill>
        </p:spPr>
        <p:txBody>
          <a:bodyPr wrap="square" lIns="0" tIns="0" rIns="0" bIns="0" rtlCol="0" anchor="b" anchorCtr="0">
            <a:noAutofit/>
          </a:bodyPr>
          <a:lstStyle/>
          <a:p>
            <a:pPr algn="ctr"/>
            <a:r>
              <a:rPr lang="mt-MT" sz="600" b="1" dirty="0">
                <a:solidFill>
                  <a:schemeClr val="tx1"/>
                </a:solidFill>
                <a:latin typeface="Arial" panose="020B0604020202020204" pitchFamily="34" charset="0"/>
                <a:cs typeface="Arial" panose="020B0604020202020204" pitchFamily="34" charset="0"/>
              </a:rPr>
              <a:t>Hispaania</a:t>
            </a:r>
          </a:p>
        </p:txBody>
      </p:sp>
      <p:sp>
        <p:nvSpPr>
          <p:cNvPr id="46" name="TextBox 45">
            <a:extLst>
              <a:ext uri="{FF2B5EF4-FFF2-40B4-BE49-F238E27FC236}">
                <a16:creationId xmlns:a16="http://schemas.microsoft.com/office/drawing/2014/main" id="{06E6B3FA-6904-E653-AD8F-03CE4AA09ED2}"/>
              </a:ext>
            </a:extLst>
          </p:cNvPr>
          <p:cNvSpPr txBox="1"/>
          <p:nvPr/>
        </p:nvSpPr>
        <p:spPr>
          <a:xfrm>
            <a:off x="3560780" y="5876018"/>
            <a:ext cx="476670" cy="102507"/>
          </a:xfrm>
          <a:prstGeom prst="rect">
            <a:avLst/>
          </a:prstGeom>
          <a:solidFill>
            <a:schemeClr val="bg1"/>
          </a:solidFill>
        </p:spPr>
        <p:txBody>
          <a:bodyPr wrap="square" lIns="0" tIns="0" rIns="0" bIns="0" rtlCol="0" anchor="b" anchorCtr="0">
            <a:noAutofit/>
          </a:bodyPr>
          <a:lstStyle/>
          <a:p>
            <a:pPr algn="ctr"/>
            <a:r>
              <a:rPr lang="en-US" sz="600" b="1" dirty="0" err="1">
                <a:solidFill>
                  <a:schemeClr val="tx1"/>
                </a:solidFill>
                <a:latin typeface="Arial" panose="020B0604020202020204" pitchFamily="34" charset="0"/>
                <a:cs typeface="Arial" panose="020B0604020202020204" pitchFamily="34" charset="0"/>
              </a:rPr>
              <a:t>Rootsi</a:t>
            </a:r>
            <a:endParaRPr lang="mt-MT" sz="600" b="1" dirty="0">
              <a:solidFill>
                <a:schemeClr val="tx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38C26966-36C3-1821-1AAD-E9101A7A727D}"/>
              </a:ext>
            </a:extLst>
          </p:cNvPr>
          <p:cNvSpPr txBox="1"/>
          <p:nvPr/>
        </p:nvSpPr>
        <p:spPr>
          <a:xfrm>
            <a:off x="4414129" y="5858747"/>
            <a:ext cx="1221283" cy="115245"/>
          </a:xfrm>
          <a:prstGeom prst="rect">
            <a:avLst/>
          </a:prstGeom>
          <a:solidFill>
            <a:schemeClr val="bg1"/>
          </a:solidFill>
        </p:spPr>
        <p:txBody>
          <a:bodyPr wrap="square" lIns="0" tIns="0" rIns="0" bIns="0" rtlCol="0" anchor="b" anchorCtr="0">
            <a:noAutofit/>
          </a:bodyPr>
          <a:lstStyle/>
          <a:p>
            <a:pPr algn="ctr"/>
            <a:r>
              <a:rPr lang="mt-MT" sz="400" b="1" dirty="0">
                <a:solidFill>
                  <a:schemeClr val="tx1"/>
                </a:solidFill>
                <a:latin typeface="Arial" panose="020B0604020202020204" pitchFamily="34" charset="0"/>
                <a:cs typeface="Arial" panose="020B0604020202020204" pitchFamily="34" charset="0"/>
              </a:rPr>
              <a:t>Kokku (27 liikmesriiki + Ühendkuningriik)</a:t>
            </a:r>
          </a:p>
        </p:txBody>
      </p:sp>
      <p:sp>
        <p:nvSpPr>
          <p:cNvPr id="37" name="Rectángulo 36">
            <a:extLst>
              <a:ext uri="{FF2B5EF4-FFF2-40B4-BE49-F238E27FC236}">
                <a16:creationId xmlns:a16="http://schemas.microsoft.com/office/drawing/2014/main" id="{9ACFE1DB-F97D-41CC-A5E0-4B7C1D478ED7}"/>
              </a:ext>
            </a:extLst>
          </p:cNvPr>
          <p:cNvSpPr/>
          <p:nvPr/>
        </p:nvSpPr>
        <p:spPr>
          <a:xfrm>
            <a:off x="4295536" y="958850"/>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6621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t-EE" sz="2400" i="1">
                <a:latin typeface="EC Square Sans Pro" panose="020B0506040000020004" pitchFamily="34" charset="0"/>
              </a:rPr>
              <a:t>Näide 2</a:t>
            </a:r>
            <a:r>
              <a:rPr lang="et-EE" sz="2400">
                <a:latin typeface="EC Square Sans Pro" panose="020B0506040000020004" pitchFamily="34" charset="0"/>
              </a:rPr>
              <a:t> </a:t>
            </a:r>
          </a:p>
          <a:p>
            <a:r>
              <a:rPr lang="et-EE" sz="2400" b="1">
                <a:latin typeface="EC Square Sans Pro" panose="020B0506040000020004" pitchFamily="34" charset="0"/>
              </a:rPr>
              <a:t>Resistentsuse</a:t>
            </a:r>
            <a:r>
              <a:rPr lang="et-EE" sz="2400">
                <a:latin typeface="EC Square Sans Pro" panose="020B0506040000020004" pitchFamily="34" charset="0"/>
              </a:rPr>
              <a:t> suundumused valitud </a:t>
            </a:r>
            <a:r>
              <a:rPr lang="et-EE" sz="2400" b="1">
                <a:latin typeface="EC Square Sans Pro" panose="020B0506040000020004" pitchFamily="34" charset="0"/>
              </a:rPr>
              <a:t>mikroobivastaste ainete</a:t>
            </a:r>
            <a:r>
              <a:rPr lang="et-EE" sz="2400">
                <a:latin typeface="EC Square Sans Pro" panose="020B0506040000020004" pitchFamily="34" charset="0"/>
              </a:rPr>
              <a:t> suhtes </a:t>
            </a:r>
            <a:r>
              <a:rPr lang="et-EE" sz="2400" b="1">
                <a:latin typeface="EC Square Sans Pro" panose="020B0506040000020004" pitchFamily="34" charset="0"/>
              </a:rPr>
              <a:t>broileritel </a:t>
            </a:r>
            <a:r>
              <a:rPr lang="et-EE" sz="2400">
                <a:latin typeface="EC Square Sans Pro" panose="020B0506040000020004" pitchFamily="34" charset="0"/>
              </a:rPr>
              <a:t>indikaator </a:t>
            </a:r>
            <a:r>
              <a:rPr lang="et-EE" sz="2400" b="1" i="1">
                <a:latin typeface="EC Square Sans Pro" panose="020B0506040000020004" pitchFamily="34" charset="0"/>
              </a:rPr>
              <a:t>E. Coli </a:t>
            </a:r>
            <a:r>
              <a:rPr lang="et-EE" sz="2400">
                <a:latin typeface="EC Square Sans Pro" panose="020B0506040000020004" pitchFamily="34" charset="0"/>
              </a:rPr>
              <a:t>puhul,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t-EE" sz="3200">
                <a:latin typeface="EC Square Sans Pro" panose="020B0506040000020004" pitchFamily="34" charset="0"/>
              </a:rPr>
              <a:t>Resistentsus:</a:t>
            </a:r>
          </a:p>
          <a:p>
            <a:r>
              <a:rPr lang="et-EE" sz="3200">
                <a:latin typeface="EC Square Sans Pro" panose="020B0506040000020004" pitchFamily="34" charset="0"/>
              </a:rPr>
              <a:t>ampitsilliin (AMP)</a:t>
            </a:r>
          </a:p>
          <a:p>
            <a:endParaRPr lang="en-GB" sz="2400" dirty="0">
              <a:latin typeface="EC Square Sans Pro" panose="020B0506040000020004" pitchFamily="34" charset="0"/>
            </a:endParaRPr>
          </a:p>
          <a:p>
            <a:r>
              <a:rPr lang="et-EE" sz="3200">
                <a:latin typeface="EC Square Sans Pro" panose="020B0506040000020004" pitchFamily="34" charset="0"/>
              </a:rPr>
              <a:t>tsefotaksiim (CTX)</a:t>
            </a:r>
          </a:p>
          <a:p>
            <a:endParaRPr lang="en-GB" dirty="0">
              <a:latin typeface="EC Square Sans Pro" panose="020B0506040000020004" pitchFamily="34" charset="0"/>
            </a:endParaRPr>
          </a:p>
          <a:p>
            <a:r>
              <a:rPr lang="et-EE" sz="3200">
                <a:latin typeface="EC Square Sans Pro" panose="020B0506040000020004" pitchFamily="34" charset="0"/>
              </a:rPr>
              <a:t>tsiprofloksatsiin (CIP)</a:t>
            </a:r>
          </a:p>
          <a:p>
            <a:endParaRPr lang="en-GB" sz="2800" dirty="0">
              <a:latin typeface="EC Square Sans Pro" panose="020B0506040000020004" pitchFamily="34" charset="0"/>
            </a:endParaRPr>
          </a:p>
          <a:p>
            <a:r>
              <a:rPr lang="et-EE" sz="3200">
                <a:latin typeface="EC Square Sans Pro" panose="020B0506040000020004" pitchFamily="34" charset="0"/>
              </a:rPr>
              <a:t>tetratsükliin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t-EE" sz="4000" b="1">
                <a:latin typeface="EC Square Sans Pro" panose="020B0506040000020004" pitchFamily="34" charset="0"/>
                <a:cs typeface="+mn-cs"/>
              </a:rPr>
              <a:t>Saavutused</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571234B-B077-9F91-9685-2343A3603342}"/>
              </a:ext>
            </a:extLst>
          </p:cNvPr>
          <p:cNvSpPr txBox="1"/>
          <p:nvPr/>
        </p:nvSpPr>
        <p:spPr>
          <a:xfrm rot="16200000">
            <a:off x="-38219" y="3735818"/>
            <a:ext cx="1427422" cy="167188"/>
          </a:xfrm>
          <a:prstGeom prst="rect">
            <a:avLst/>
          </a:prstGeom>
          <a:solidFill>
            <a:schemeClr val="bg1"/>
          </a:solidFill>
        </p:spPr>
        <p:txBody>
          <a:bodyPr wrap="square" lIns="0" tIns="0" rIns="0" bIns="0" rtlCol="0" anchor="t" anchorCtr="0">
            <a:noAutofit/>
          </a:bodyPr>
          <a:lstStyle/>
          <a:p>
            <a:pPr algn="ctr"/>
            <a:r>
              <a:rPr lang="mt-MT" sz="600" b="1" dirty="0">
                <a:solidFill>
                  <a:schemeClr val="tx1"/>
                </a:solidFill>
                <a:latin typeface="Arial" panose="020B0604020202020204" pitchFamily="34" charset="0"/>
                <a:cs typeface="Arial" panose="020B0604020202020204" pitchFamily="34" charset="0"/>
              </a:rPr>
              <a:t>Resistentsuse esinemine (%)</a:t>
            </a:r>
          </a:p>
        </p:txBody>
      </p:sp>
      <p:sp>
        <p:nvSpPr>
          <p:cNvPr id="50" name="TextBox 49">
            <a:extLst>
              <a:ext uri="{FF2B5EF4-FFF2-40B4-BE49-F238E27FC236}">
                <a16:creationId xmlns:a16="http://schemas.microsoft.com/office/drawing/2014/main" id="{678A182E-4305-735E-6A5B-2EE05425277B}"/>
              </a:ext>
            </a:extLst>
          </p:cNvPr>
          <p:cNvSpPr txBox="1"/>
          <p:nvPr/>
        </p:nvSpPr>
        <p:spPr>
          <a:xfrm>
            <a:off x="1175917" y="-3174"/>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Austria</a:t>
            </a:r>
          </a:p>
        </p:txBody>
      </p:sp>
      <p:sp>
        <p:nvSpPr>
          <p:cNvPr id="51" name="TextBox 50">
            <a:extLst>
              <a:ext uri="{FF2B5EF4-FFF2-40B4-BE49-F238E27FC236}">
                <a16:creationId xmlns:a16="http://schemas.microsoft.com/office/drawing/2014/main" id="{4B95A2CE-80D1-AB5A-A8EA-042CA00F0DB5}"/>
              </a:ext>
            </a:extLst>
          </p:cNvPr>
          <p:cNvSpPr txBox="1"/>
          <p:nvPr/>
        </p:nvSpPr>
        <p:spPr>
          <a:xfrm>
            <a:off x="2322747" y="0"/>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Belgia</a:t>
            </a:r>
          </a:p>
        </p:txBody>
      </p:sp>
      <p:sp>
        <p:nvSpPr>
          <p:cNvPr id="52" name="TextBox 51">
            <a:extLst>
              <a:ext uri="{FF2B5EF4-FFF2-40B4-BE49-F238E27FC236}">
                <a16:creationId xmlns:a16="http://schemas.microsoft.com/office/drawing/2014/main" id="{0203662A-2835-D13B-F5FA-A2E30B9835AE}"/>
              </a:ext>
            </a:extLst>
          </p:cNvPr>
          <p:cNvSpPr txBox="1"/>
          <p:nvPr/>
        </p:nvSpPr>
        <p:spPr>
          <a:xfrm>
            <a:off x="3341495" y="3807"/>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Bulgaaria</a:t>
            </a:r>
          </a:p>
        </p:txBody>
      </p:sp>
      <p:sp>
        <p:nvSpPr>
          <p:cNvPr id="53" name="TextBox 52">
            <a:extLst>
              <a:ext uri="{FF2B5EF4-FFF2-40B4-BE49-F238E27FC236}">
                <a16:creationId xmlns:a16="http://schemas.microsoft.com/office/drawing/2014/main" id="{1426D22C-A659-5E5A-C261-00D6C55659B3}"/>
              </a:ext>
            </a:extLst>
          </p:cNvPr>
          <p:cNvSpPr txBox="1"/>
          <p:nvPr/>
        </p:nvSpPr>
        <p:spPr>
          <a:xfrm>
            <a:off x="4419600" y="-3175"/>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Horvaatia</a:t>
            </a:r>
          </a:p>
        </p:txBody>
      </p:sp>
      <p:sp>
        <p:nvSpPr>
          <p:cNvPr id="54" name="TextBox 53">
            <a:extLst>
              <a:ext uri="{FF2B5EF4-FFF2-40B4-BE49-F238E27FC236}">
                <a16:creationId xmlns:a16="http://schemas.microsoft.com/office/drawing/2014/main" id="{4A1A6BF6-D235-128B-3436-DCB88DD68C8D}"/>
              </a:ext>
            </a:extLst>
          </p:cNvPr>
          <p:cNvSpPr txBox="1"/>
          <p:nvPr/>
        </p:nvSpPr>
        <p:spPr>
          <a:xfrm>
            <a:off x="1172743" y="974855"/>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Küpros</a:t>
            </a:r>
          </a:p>
        </p:txBody>
      </p:sp>
      <p:sp>
        <p:nvSpPr>
          <p:cNvPr id="55" name="TextBox 54">
            <a:extLst>
              <a:ext uri="{FF2B5EF4-FFF2-40B4-BE49-F238E27FC236}">
                <a16:creationId xmlns:a16="http://schemas.microsoft.com/office/drawing/2014/main" id="{C3D0D8AE-C5FB-20CD-E500-B816CCF32CF3}"/>
              </a:ext>
            </a:extLst>
          </p:cNvPr>
          <p:cNvSpPr txBox="1"/>
          <p:nvPr/>
        </p:nvSpPr>
        <p:spPr>
          <a:xfrm>
            <a:off x="2250655" y="957846"/>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Tšehhi</a:t>
            </a:r>
          </a:p>
        </p:txBody>
      </p:sp>
      <p:sp>
        <p:nvSpPr>
          <p:cNvPr id="56" name="TextBox 55">
            <a:extLst>
              <a:ext uri="{FF2B5EF4-FFF2-40B4-BE49-F238E27FC236}">
                <a16:creationId xmlns:a16="http://schemas.microsoft.com/office/drawing/2014/main" id="{65DBD197-823D-F808-E63E-B935B6636B07}"/>
              </a:ext>
            </a:extLst>
          </p:cNvPr>
          <p:cNvSpPr txBox="1"/>
          <p:nvPr/>
        </p:nvSpPr>
        <p:spPr>
          <a:xfrm>
            <a:off x="3344226" y="962608"/>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Taani</a:t>
            </a:r>
          </a:p>
        </p:txBody>
      </p:sp>
      <p:sp>
        <p:nvSpPr>
          <p:cNvPr id="57" name="TextBox 56">
            <a:extLst>
              <a:ext uri="{FF2B5EF4-FFF2-40B4-BE49-F238E27FC236}">
                <a16:creationId xmlns:a16="http://schemas.microsoft.com/office/drawing/2014/main" id="{DD7AE712-E86A-2676-D074-B82B0D976F98}"/>
              </a:ext>
            </a:extLst>
          </p:cNvPr>
          <p:cNvSpPr txBox="1"/>
          <p:nvPr/>
        </p:nvSpPr>
        <p:spPr>
          <a:xfrm>
            <a:off x="4384039" y="979616"/>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Eesti</a:t>
            </a:r>
          </a:p>
        </p:txBody>
      </p:sp>
      <p:sp>
        <p:nvSpPr>
          <p:cNvPr id="58" name="TextBox 57">
            <a:extLst>
              <a:ext uri="{FF2B5EF4-FFF2-40B4-BE49-F238E27FC236}">
                <a16:creationId xmlns:a16="http://schemas.microsoft.com/office/drawing/2014/main" id="{97BA0D94-23F8-0270-83AC-91C09E01FD0D}"/>
              </a:ext>
            </a:extLst>
          </p:cNvPr>
          <p:cNvSpPr txBox="1"/>
          <p:nvPr/>
        </p:nvSpPr>
        <p:spPr>
          <a:xfrm>
            <a:off x="1220367" y="1933705"/>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Soome</a:t>
            </a:r>
          </a:p>
        </p:txBody>
      </p:sp>
      <p:sp>
        <p:nvSpPr>
          <p:cNvPr id="59" name="TextBox 58">
            <a:extLst>
              <a:ext uri="{FF2B5EF4-FFF2-40B4-BE49-F238E27FC236}">
                <a16:creationId xmlns:a16="http://schemas.microsoft.com/office/drawing/2014/main" id="{3B7364C4-EA77-94D4-4BD2-CAA4C1C449E5}"/>
              </a:ext>
            </a:extLst>
          </p:cNvPr>
          <p:cNvSpPr txBox="1"/>
          <p:nvPr/>
        </p:nvSpPr>
        <p:spPr>
          <a:xfrm>
            <a:off x="2256072" y="1930984"/>
            <a:ext cx="494410" cy="102506"/>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Prantsusmaa</a:t>
            </a:r>
          </a:p>
        </p:txBody>
      </p:sp>
      <p:sp>
        <p:nvSpPr>
          <p:cNvPr id="60" name="TextBox 59">
            <a:extLst>
              <a:ext uri="{FF2B5EF4-FFF2-40B4-BE49-F238E27FC236}">
                <a16:creationId xmlns:a16="http://schemas.microsoft.com/office/drawing/2014/main" id="{C9D0D025-5ACE-5BEE-C261-0C7C48C9BC94}"/>
              </a:ext>
            </a:extLst>
          </p:cNvPr>
          <p:cNvSpPr txBox="1"/>
          <p:nvPr/>
        </p:nvSpPr>
        <p:spPr>
          <a:xfrm>
            <a:off x="3315650" y="1940507"/>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Saksamaa</a:t>
            </a:r>
          </a:p>
        </p:txBody>
      </p:sp>
      <p:sp>
        <p:nvSpPr>
          <p:cNvPr id="61" name="TextBox 60">
            <a:extLst>
              <a:ext uri="{FF2B5EF4-FFF2-40B4-BE49-F238E27FC236}">
                <a16:creationId xmlns:a16="http://schemas.microsoft.com/office/drawing/2014/main" id="{AA9D347B-41E4-BAA1-B0C9-B0F89A3E6D06}"/>
              </a:ext>
            </a:extLst>
          </p:cNvPr>
          <p:cNvSpPr txBox="1"/>
          <p:nvPr/>
        </p:nvSpPr>
        <p:spPr>
          <a:xfrm>
            <a:off x="4407850" y="1933704"/>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Kreeka</a:t>
            </a:r>
          </a:p>
        </p:txBody>
      </p:sp>
      <p:sp>
        <p:nvSpPr>
          <p:cNvPr id="62" name="TextBox 61">
            <a:extLst>
              <a:ext uri="{FF2B5EF4-FFF2-40B4-BE49-F238E27FC236}">
                <a16:creationId xmlns:a16="http://schemas.microsoft.com/office/drawing/2014/main" id="{D625CB7D-477D-D5F2-C39B-78CFD6B39340}"/>
              </a:ext>
            </a:extLst>
          </p:cNvPr>
          <p:cNvSpPr txBox="1"/>
          <p:nvPr/>
        </p:nvSpPr>
        <p:spPr>
          <a:xfrm>
            <a:off x="1206734" y="2911455"/>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Ungari</a:t>
            </a:r>
          </a:p>
        </p:txBody>
      </p:sp>
      <p:sp>
        <p:nvSpPr>
          <p:cNvPr id="63" name="TextBox 62">
            <a:extLst>
              <a:ext uri="{FF2B5EF4-FFF2-40B4-BE49-F238E27FC236}">
                <a16:creationId xmlns:a16="http://schemas.microsoft.com/office/drawing/2014/main" id="{F7566E8A-0AE8-5533-3898-576BD11398DC}"/>
              </a:ext>
            </a:extLst>
          </p:cNvPr>
          <p:cNvSpPr txBox="1"/>
          <p:nvPr/>
        </p:nvSpPr>
        <p:spPr>
          <a:xfrm>
            <a:off x="2279884" y="2903971"/>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Iirimaa</a:t>
            </a:r>
          </a:p>
        </p:txBody>
      </p:sp>
      <p:sp>
        <p:nvSpPr>
          <p:cNvPr id="64" name="TextBox 63">
            <a:extLst>
              <a:ext uri="{FF2B5EF4-FFF2-40B4-BE49-F238E27FC236}">
                <a16:creationId xmlns:a16="http://schemas.microsoft.com/office/drawing/2014/main" id="{74C5AA68-67BF-25F4-B8DC-9B198C181C56}"/>
              </a:ext>
            </a:extLst>
          </p:cNvPr>
          <p:cNvSpPr txBox="1"/>
          <p:nvPr/>
        </p:nvSpPr>
        <p:spPr>
          <a:xfrm>
            <a:off x="3340118" y="2913495"/>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Itaalia</a:t>
            </a:r>
          </a:p>
        </p:txBody>
      </p:sp>
      <p:sp>
        <p:nvSpPr>
          <p:cNvPr id="65" name="TextBox 64">
            <a:extLst>
              <a:ext uri="{FF2B5EF4-FFF2-40B4-BE49-F238E27FC236}">
                <a16:creationId xmlns:a16="http://schemas.microsoft.com/office/drawing/2014/main" id="{C2F6E66A-443E-9887-0A87-468FBA01A9A1}"/>
              </a:ext>
            </a:extLst>
          </p:cNvPr>
          <p:cNvSpPr txBox="1"/>
          <p:nvPr/>
        </p:nvSpPr>
        <p:spPr>
          <a:xfrm>
            <a:off x="4403743" y="2901929"/>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Läti</a:t>
            </a:r>
          </a:p>
        </p:txBody>
      </p:sp>
      <p:sp>
        <p:nvSpPr>
          <p:cNvPr id="66" name="TextBox 65">
            <a:extLst>
              <a:ext uri="{FF2B5EF4-FFF2-40B4-BE49-F238E27FC236}">
                <a16:creationId xmlns:a16="http://schemas.microsoft.com/office/drawing/2014/main" id="{71077F22-8C39-BC7F-E942-1F1B7A584090}"/>
              </a:ext>
            </a:extLst>
          </p:cNvPr>
          <p:cNvSpPr txBox="1"/>
          <p:nvPr/>
        </p:nvSpPr>
        <p:spPr>
          <a:xfrm>
            <a:off x="1210842" y="3869548"/>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Leedu</a:t>
            </a:r>
          </a:p>
        </p:txBody>
      </p:sp>
      <p:sp>
        <p:nvSpPr>
          <p:cNvPr id="67" name="TextBox 66">
            <a:extLst>
              <a:ext uri="{FF2B5EF4-FFF2-40B4-BE49-F238E27FC236}">
                <a16:creationId xmlns:a16="http://schemas.microsoft.com/office/drawing/2014/main" id="{DC9C0236-D5C2-3196-B159-5FDDEB21A85D}"/>
              </a:ext>
            </a:extLst>
          </p:cNvPr>
          <p:cNvSpPr txBox="1"/>
          <p:nvPr/>
        </p:nvSpPr>
        <p:spPr>
          <a:xfrm>
            <a:off x="2263354" y="3877941"/>
            <a:ext cx="489370" cy="95702"/>
          </a:xfrm>
          <a:prstGeom prst="rect">
            <a:avLst/>
          </a:prstGeom>
          <a:solidFill>
            <a:schemeClr val="bg1"/>
          </a:solidFill>
        </p:spPr>
        <p:txBody>
          <a:bodyPr wrap="square" lIns="0" tIns="0" rIns="0" bIns="0" rtlCol="0" anchor="b" anchorCtr="0">
            <a:noAutofit/>
          </a:bodyPr>
          <a:lstStyle/>
          <a:p>
            <a:pPr algn="ctr"/>
            <a:r>
              <a:rPr lang="en-US" sz="500" b="1" dirty="0">
                <a:solidFill>
                  <a:schemeClr val="tx1"/>
                </a:solidFill>
                <a:latin typeface="Arial" panose="020B0604020202020204" pitchFamily="34" charset="0"/>
                <a:cs typeface="Arial" panose="020B0604020202020204" pitchFamily="34" charset="0"/>
              </a:rPr>
              <a:t>Malta</a:t>
            </a:r>
            <a:endParaRPr lang="mt-MT" sz="500" b="1" dirty="0">
              <a:solidFill>
                <a:schemeClr val="tx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49F3CABA-87CA-31E2-5D01-959966839CDC}"/>
              </a:ext>
            </a:extLst>
          </p:cNvPr>
          <p:cNvSpPr txBox="1"/>
          <p:nvPr/>
        </p:nvSpPr>
        <p:spPr>
          <a:xfrm>
            <a:off x="3334700" y="3876351"/>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Holland</a:t>
            </a:r>
          </a:p>
        </p:txBody>
      </p:sp>
      <p:sp>
        <p:nvSpPr>
          <p:cNvPr id="69" name="TextBox 68">
            <a:extLst>
              <a:ext uri="{FF2B5EF4-FFF2-40B4-BE49-F238E27FC236}">
                <a16:creationId xmlns:a16="http://schemas.microsoft.com/office/drawing/2014/main" id="{8ECE31B6-8B48-3241-D4F0-3C3A1EC051B7}"/>
              </a:ext>
            </a:extLst>
          </p:cNvPr>
          <p:cNvSpPr txBox="1"/>
          <p:nvPr/>
        </p:nvSpPr>
        <p:spPr>
          <a:xfrm>
            <a:off x="4417375" y="3874310"/>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Poola</a:t>
            </a:r>
          </a:p>
        </p:txBody>
      </p:sp>
      <p:sp>
        <p:nvSpPr>
          <p:cNvPr id="71" name="TextBox 70">
            <a:extLst>
              <a:ext uri="{FF2B5EF4-FFF2-40B4-BE49-F238E27FC236}">
                <a16:creationId xmlns:a16="http://schemas.microsoft.com/office/drawing/2014/main" id="{4903D94D-DF0A-CE90-F541-A124876FE8CC}"/>
              </a:ext>
            </a:extLst>
          </p:cNvPr>
          <p:cNvSpPr txBox="1"/>
          <p:nvPr/>
        </p:nvSpPr>
        <p:spPr>
          <a:xfrm>
            <a:off x="1191361" y="4841247"/>
            <a:ext cx="489370" cy="95702"/>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Portugal</a:t>
            </a:r>
          </a:p>
        </p:txBody>
      </p:sp>
      <p:sp>
        <p:nvSpPr>
          <p:cNvPr id="72" name="TextBox 71">
            <a:extLst>
              <a:ext uri="{FF2B5EF4-FFF2-40B4-BE49-F238E27FC236}">
                <a16:creationId xmlns:a16="http://schemas.microsoft.com/office/drawing/2014/main" id="{11EDFC7D-D397-514C-F1D6-83BBAF75A0DA}"/>
              </a:ext>
            </a:extLst>
          </p:cNvPr>
          <p:cNvSpPr txBox="1"/>
          <p:nvPr/>
        </p:nvSpPr>
        <p:spPr>
          <a:xfrm>
            <a:off x="2276994" y="4834895"/>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Rumeenia</a:t>
            </a:r>
          </a:p>
        </p:txBody>
      </p:sp>
      <p:sp>
        <p:nvSpPr>
          <p:cNvPr id="73" name="TextBox 72">
            <a:extLst>
              <a:ext uri="{FF2B5EF4-FFF2-40B4-BE49-F238E27FC236}">
                <a16:creationId xmlns:a16="http://schemas.microsoft.com/office/drawing/2014/main" id="{D8DE46EB-B563-9671-B903-A69DA1E7A68E}"/>
              </a:ext>
            </a:extLst>
          </p:cNvPr>
          <p:cNvSpPr txBox="1"/>
          <p:nvPr/>
        </p:nvSpPr>
        <p:spPr>
          <a:xfrm>
            <a:off x="3345381" y="4832854"/>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Slovakkia</a:t>
            </a:r>
          </a:p>
        </p:txBody>
      </p:sp>
      <p:sp>
        <p:nvSpPr>
          <p:cNvPr id="74" name="TextBox 73">
            <a:extLst>
              <a:ext uri="{FF2B5EF4-FFF2-40B4-BE49-F238E27FC236}">
                <a16:creationId xmlns:a16="http://schemas.microsoft.com/office/drawing/2014/main" id="{1AAF31E9-0023-CAAF-FB70-F3FD558FF084}"/>
              </a:ext>
            </a:extLst>
          </p:cNvPr>
          <p:cNvSpPr txBox="1"/>
          <p:nvPr/>
        </p:nvSpPr>
        <p:spPr>
          <a:xfrm>
            <a:off x="4402923" y="4831946"/>
            <a:ext cx="476670" cy="102507"/>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Sloveenia</a:t>
            </a:r>
          </a:p>
        </p:txBody>
      </p:sp>
      <p:sp>
        <p:nvSpPr>
          <p:cNvPr id="75" name="TextBox 74">
            <a:extLst>
              <a:ext uri="{FF2B5EF4-FFF2-40B4-BE49-F238E27FC236}">
                <a16:creationId xmlns:a16="http://schemas.microsoft.com/office/drawing/2014/main" id="{55CEDEBB-987F-85D8-551E-2603E4C3B630}"/>
              </a:ext>
            </a:extLst>
          </p:cNvPr>
          <p:cNvSpPr txBox="1"/>
          <p:nvPr/>
        </p:nvSpPr>
        <p:spPr>
          <a:xfrm>
            <a:off x="1215477" y="5806998"/>
            <a:ext cx="489370" cy="95702"/>
          </a:xfrm>
          <a:prstGeom prst="rect">
            <a:avLst/>
          </a:prstGeom>
          <a:solidFill>
            <a:schemeClr val="bg1"/>
          </a:solidFill>
        </p:spPr>
        <p:txBody>
          <a:bodyPr wrap="square" lIns="0" tIns="0" rIns="0" bIns="0" rtlCol="0" anchor="b" anchorCtr="0">
            <a:noAutofit/>
          </a:bodyPr>
          <a:lstStyle/>
          <a:p>
            <a:pPr algn="ctr"/>
            <a:r>
              <a:rPr lang="mt-MT" sz="500" b="1" dirty="0">
                <a:solidFill>
                  <a:schemeClr val="tx1"/>
                </a:solidFill>
                <a:latin typeface="Arial" panose="020B0604020202020204" pitchFamily="34" charset="0"/>
                <a:cs typeface="Arial" panose="020B0604020202020204" pitchFamily="34" charset="0"/>
              </a:rPr>
              <a:t>Hispaania</a:t>
            </a:r>
          </a:p>
        </p:txBody>
      </p:sp>
      <p:sp>
        <p:nvSpPr>
          <p:cNvPr id="76" name="TextBox 75">
            <a:extLst>
              <a:ext uri="{FF2B5EF4-FFF2-40B4-BE49-F238E27FC236}">
                <a16:creationId xmlns:a16="http://schemas.microsoft.com/office/drawing/2014/main" id="{80666290-D6E7-ECA7-0CEC-A8D4C01C872F}"/>
              </a:ext>
            </a:extLst>
          </p:cNvPr>
          <p:cNvSpPr txBox="1"/>
          <p:nvPr/>
        </p:nvSpPr>
        <p:spPr>
          <a:xfrm>
            <a:off x="2274338" y="5800646"/>
            <a:ext cx="476670" cy="102507"/>
          </a:xfrm>
          <a:prstGeom prst="rect">
            <a:avLst/>
          </a:prstGeom>
          <a:solidFill>
            <a:schemeClr val="bg1"/>
          </a:solidFill>
        </p:spPr>
        <p:txBody>
          <a:bodyPr wrap="square" lIns="0" tIns="0" rIns="0" bIns="0" rtlCol="0" anchor="b" anchorCtr="0">
            <a:noAutofit/>
          </a:bodyPr>
          <a:lstStyle/>
          <a:p>
            <a:pPr algn="ctr"/>
            <a:r>
              <a:rPr lang="en-US" sz="500" b="1">
                <a:solidFill>
                  <a:schemeClr val="tx1"/>
                </a:solidFill>
                <a:latin typeface="Arial" panose="020B0604020202020204" pitchFamily="34" charset="0"/>
                <a:cs typeface="Arial" panose="020B0604020202020204" pitchFamily="34" charset="0"/>
              </a:rPr>
              <a:t>Rootsi</a:t>
            </a:r>
            <a:endParaRPr lang="mt-MT" sz="500" b="1" dirty="0">
              <a:solidFill>
                <a:schemeClr val="tx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C649A8C-7615-19D1-57AC-E576047ED009}"/>
              </a:ext>
            </a:extLst>
          </p:cNvPr>
          <p:cNvSpPr txBox="1"/>
          <p:nvPr/>
        </p:nvSpPr>
        <p:spPr>
          <a:xfrm>
            <a:off x="3021807" y="5809116"/>
            <a:ext cx="1156752" cy="90392"/>
          </a:xfrm>
          <a:prstGeom prst="rect">
            <a:avLst/>
          </a:prstGeom>
          <a:solidFill>
            <a:schemeClr val="bg1"/>
          </a:solidFill>
        </p:spPr>
        <p:txBody>
          <a:bodyPr wrap="square" lIns="0" tIns="0" rIns="0" bIns="0" rtlCol="0" anchor="b" anchorCtr="0">
            <a:noAutofit/>
          </a:bodyPr>
          <a:lstStyle/>
          <a:p>
            <a:pPr algn="ctr"/>
            <a:r>
              <a:rPr lang="mt-MT" sz="400" b="1" dirty="0">
                <a:solidFill>
                  <a:schemeClr val="tx1"/>
                </a:solidFill>
                <a:latin typeface="Arial" panose="020B0604020202020204" pitchFamily="34" charset="0"/>
                <a:cs typeface="Arial" panose="020B0604020202020204" pitchFamily="34" charset="0"/>
              </a:rPr>
              <a:t>Kokku (26 liikmesriiki + Ühendkuningriik)</a:t>
            </a:r>
          </a:p>
        </p:txBody>
      </p:sp>
      <p:sp>
        <p:nvSpPr>
          <p:cNvPr id="24" name="Rectángulo 23">
            <a:extLst>
              <a:ext uri="{FF2B5EF4-FFF2-40B4-BE49-F238E27FC236}">
                <a16:creationId xmlns:a16="http://schemas.microsoft.com/office/drawing/2014/main" id="{33B00E61-CEDA-426B-A629-206A42ED4096}"/>
              </a:ext>
            </a:extLst>
          </p:cNvPr>
          <p:cNvSpPr/>
          <p:nvPr/>
        </p:nvSpPr>
        <p:spPr>
          <a:xfrm>
            <a:off x="3987799" y="958850"/>
            <a:ext cx="1219200" cy="9771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4284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CF7CD08-B007-46A1-B6F6-DABE0A1CC26C}"/>
              </a:ext>
            </a:extLst>
          </p:cNvPr>
          <p:cNvSpPr>
            <a:spLocks noGrp="1"/>
          </p:cNvSpPr>
          <p:nvPr>
            <p:ph type="body" sz="quarter" idx="10"/>
          </p:nvPr>
        </p:nvSpPr>
        <p:spPr/>
        <p:txBody>
          <a:bodyPr/>
          <a:lstStyle/>
          <a:p>
            <a:pPr marL="0" indent="0">
              <a:buNone/>
            </a:pPr>
            <a:r>
              <a:rPr lang="et-EE" sz="2400">
                <a:solidFill>
                  <a:srgbClr val="002060"/>
                </a:solidFill>
                <a:latin typeface="EC Square Sans Pro" panose="020B0506040000020004" pitchFamily="34" charset="0"/>
              </a:rPr>
              <a:t>Seni ja edaspidi tehtavad toimingud</a:t>
            </a:r>
          </a:p>
          <a:p>
            <a:endParaRPr lang="en-GB" dirty="0"/>
          </a:p>
        </p:txBody>
      </p:sp>
      <p:pic>
        <p:nvPicPr>
          <p:cNvPr id="5" name="Imagen 4">
            <a:extLst>
              <a:ext uri="{FF2B5EF4-FFF2-40B4-BE49-F238E27FC236}">
                <a16:creationId xmlns:a16="http://schemas.microsoft.com/office/drawing/2014/main" id="{0F0F7964-7F1B-4EC6-AD6F-76E876E145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6959" y="3506642"/>
            <a:ext cx="4562237" cy="3281508"/>
          </a:xfrm>
          <a:prstGeom prst="rect">
            <a:avLst/>
          </a:prstGeom>
        </p:spPr>
      </p:pic>
      <p:sp>
        <p:nvSpPr>
          <p:cNvPr id="8" name="CuadroTexto 7">
            <a:extLst>
              <a:ext uri="{FF2B5EF4-FFF2-40B4-BE49-F238E27FC236}">
                <a16:creationId xmlns:a16="http://schemas.microsoft.com/office/drawing/2014/main" id="{F11A3BAF-27C4-479C-9D66-5D05D6D5989C}"/>
              </a:ext>
            </a:extLst>
          </p:cNvPr>
          <p:cNvSpPr txBox="1"/>
          <p:nvPr/>
        </p:nvSpPr>
        <p:spPr>
          <a:xfrm>
            <a:off x="1076619" y="1073150"/>
            <a:ext cx="3810000" cy="369332"/>
          </a:xfrm>
          <a:prstGeom prst="rect">
            <a:avLst/>
          </a:prstGeom>
          <a:noFill/>
        </p:spPr>
        <p:txBody>
          <a:bodyPr wrap="square" rtlCol="0">
            <a:spAutoFit/>
          </a:bodyPr>
          <a:lstStyle/>
          <a:p>
            <a:r>
              <a:rPr lang="et-EE"/>
              <a:t>Näitajad ja areng</a:t>
            </a:r>
          </a:p>
        </p:txBody>
      </p:sp>
      <p:sp>
        <p:nvSpPr>
          <p:cNvPr id="10" name="CuadroTexto 9">
            <a:extLst>
              <a:ext uri="{FF2B5EF4-FFF2-40B4-BE49-F238E27FC236}">
                <a16:creationId xmlns:a16="http://schemas.microsoft.com/office/drawing/2014/main" id="{018B4807-A87F-4D2C-BE5B-B37A88E8804C}"/>
              </a:ext>
            </a:extLst>
          </p:cNvPr>
          <p:cNvSpPr txBox="1"/>
          <p:nvPr/>
        </p:nvSpPr>
        <p:spPr>
          <a:xfrm>
            <a:off x="7632700" y="1825110"/>
            <a:ext cx="4267200" cy="1477328"/>
          </a:xfrm>
          <a:prstGeom prst="rect">
            <a:avLst/>
          </a:prstGeom>
          <a:noFill/>
        </p:spPr>
        <p:txBody>
          <a:bodyPr wrap="square">
            <a:spAutoFit/>
          </a:bodyPr>
          <a:lstStyle/>
          <a:p>
            <a:r>
              <a:rPr lang="et-EE" b="0" i="0" dirty="0">
                <a:solidFill>
                  <a:srgbClr val="3F4A52"/>
                </a:solidFill>
                <a:effectLst/>
                <a:latin typeface="EC Square Sans Pro" panose="020B0506040000020004" pitchFamily="34" charset="0"/>
              </a:rPr>
              <a:t>Kuigi loomade tarbimine väheneb, ohustab väärkasutus endiselt nii loomi kui ka inimesi, sest loomad võivad resistentseid baktereid inimesele edasi anda otsese kontakti või toiduahela kaudu.</a:t>
            </a:r>
          </a:p>
        </p:txBody>
      </p:sp>
      <p:sp>
        <p:nvSpPr>
          <p:cNvPr id="11" name="Rectángulo redondeado 13">
            <a:extLst>
              <a:ext uri="{FF2B5EF4-FFF2-40B4-BE49-F238E27FC236}">
                <a16:creationId xmlns:a16="http://schemas.microsoft.com/office/drawing/2014/main" id="{11140C1A-ADC8-4638-A3F1-589EAABAAA52}"/>
              </a:ext>
            </a:extLst>
          </p:cNvPr>
          <p:cNvSpPr/>
          <p:nvPr/>
        </p:nvSpPr>
        <p:spPr>
          <a:xfrm>
            <a:off x="-20053" y="1124646"/>
            <a:ext cx="12221872" cy="47673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0D0E4455-0EB2-40C1-B9B1-3FFE3D37A184}"/>
              </a:ext>
            </a:extLst>
          </p:cNvPr>
          <p:cNvSpPr txBox="1"/>
          <p:nvPr/>
        </p:nvSpPr>
        <p:spPr>
          <a:xfrm>
            <a:off x="2723415" y="1165591"/>
            <a:ext cx="6091945" cy="461665"/>
          </a:xfrm>
          <a:prstGeom prst="rect">
            <a:avLst/>
          </a:prstGeom>
          <a:noFill/>
        </p:spPr>
        <p:txBody>
          <a:bodyPr wrap="square" rtlCol="0">
            <a:spAutoFit/>
          </a:bodyPr>
          <a:lstStyle/>
          <a:p>
            <a:pPr algn="ctr"/>
            <a:r>
              <a:rPr lang="et-EE" sz="2400" b="1">
                <a:solidFill>
                  <a:schemeClr val="bg1"/>
                </a:solidFill>
                <a:latin typeface="EC Square Sans Pro" panose="020B0506040000020004" pitchFamily="34" charset="0"/>
              </a:rPr>
              <a:t>Saavutused</a:t>
            </a:r>
          </a:p>
        </p:txBody>
      </p:sp>
      <p:sp>
        <p:nvSpPr>
          <p:cNvPr id="13" name="CuadroTexto 12">
            <a:extLst>
              <a:ext uri="{FF2B5EF4-FFF2-40B4-BE49-F238E27FC236}">
                <a16:creationId xmlns:a16="http://schemas.microsoft.com/office/drawing/2014/main" id="{3AD01CBC-1DB5-46E7-AD6D-A6E43820FAE0}"/>
              </a:ext>
            </a:extLst>
          </p:cNvPr>
          <p:cNvSpPr txBox="1"/>
          <p:nvPr/>
        </p:nvSpPr>
        <p:spPr>
          <a:xfrm>
            <a:off x="152400" y="1671219"/>
            <a:ext cx="6954186" cy="5056128"/>
          </a:xfrm>
          <a:prstGeom prst="rect">
            <a:avLst/>
          </a:prstGeom>
          <a:noFill/>
        </p:spPr>
        <p:txBody>
          <a:bodyPr wrap="square">
            <a:spAutoFit/>
          </a:bodyPr>
          <a:lstStyle/>
          <a:p>
            <a:pPr>
              <a:lnSpc>
                <a:spcPct val="120000"/>
              </a:lnSpc>
            </a:pPr>
            <a:r>
              <a:rPr lang="et-EE" dirty="0">
                <a:solidFill>
                  <a:srgbClr val="002060"/>
                </a:solidFill>
                <a:latin typeface="EC Square Sans Pro" panose="020B0506040000020004" pitchFamily="34" charset="0"/>
              </a:rPr>
              <a:t>Teadlikkus antimikroobse resistentsuse väljakutsetest: meetmete võtmine andmete kogumiseks, et jälgida suundumusi, mis võimaldavad otsuseid vastu võtta</a:t>
            </a:r>
          </a:p>
          <a:p>
            <a:pPr marL="457200" indent="-457200">
              <a:lnSpc>
                <a:spcPct val="120000"/>
              </a:lnSpc>
              <a:buFont typeface="Arial" panose="020B0604020202020204" pitchFamily="34" charset="0"/>
              <a:buChar char="•"/>
            </a:pPr>
            <a:r>
              <a:rPr lang="et-EE" dirty="0">
                <a:solidFill>
                  <a:srgbClr val="002060"/>
                </a:solidFill>
                <a:latin typeface="EC Square Sans Pro" panose="020B0506040000020004" pitchFamily="34" charset="0"/>
              </a:rPr>
              <a:t>Antimikroobse resistentsusest teatamine zoonootiliste ja kommensaalsete bakterite puhul - teatamine loomadelt inimesele edasikandumise juhtumitest</a:t>
            </a:r>
          </a:p>
          <a:p>
            <a:pPr marL="457200" indent="-457200">
              <a:lnSpc>
                <a:spcPct val="120000"/>
              </a:lnSpc>
              <a:buFont typeface="Arial" panose="020B0604020202020204" pitchFamily="34" charset="0"/>
              <a:buChar char="•"/>
            </a:pPr>
            <a:r>
              <a:rPr lang="et-EE" dirty="0">
                <a:solidFill>
                  <a:srgbClr val="002060"/>
                </a:solidFill>
                <a:latin typeface="EC Square Sans Pro" panose="020B0506040000020004" pitchFamily="34" charset="0"/>
              </a:rPr>
              <a:t>Tulemusnäitajate kasutuselevõtt antimikroobse resistentsuse ja mikroobivastaste ainete tarbimise seireks</a:t>
            </a:r>
          </a:p>
          <a:p>
            <a:pPr marL="457200" indent="-457200">
              <a:lnSpc>
                <a:spcPct val="120000"/>
              </a:lnSpc>
              <a:buFont typeface="Arial" panose="020B0604020202020204" pitchFamily="34" charset="0"/>
              <a:buChar char="•"/>
            </a:pPr>
            <a:r>
              <a:rPr lang="et-EE" dirty="0">
                <a:solidFill>
                  <a:srgbClr val="002060"/>
                </a:solidFill>
                <a:latin typeface="EC Square Sans Pro" panose="020B0506040000020004" pitchFamily="34" charset="0"/>
              </a:rPr>
              <a:t>Iga-aastane Euroopa antibiootikumidest teadlikkuse tõstmise päev koos iga-aastaste andmete uuendamisega</a:t>
            </a:r>
          </a:p>
          <a:p>
            <a:pPr>
              <a:lnSpc>
                <a:spcPct val="120000"/>
              </a:lnSpc>
            </a:pPr>
            <a:r>
              <a:rPr lang="et-EE" dirty="0">
                <a:solidFill>
                  <a:srgbClr val="002060"/>
                </a:solidFill>
                <a:latin typeface="EC Square Sans Pro" panose="020B0506040000020004" pitchFamily="34" charset="0"/>
              </a:rPr>
              <a:t>ELi eeskirjade parem koordineerimine ja rakendamine: EL projektid</a:t>
            </a:r>
          </a:p>
          <a:p>
            <a:pPr>
              <a:lnSpc>
                <a:spcPct val="120000"/>
              </a:lnSpc>
            </a:pPr>
            <a:r>
              <a:rPr lang="et-EE" dirty="0">
                <a:solidFill>
                  <a:srgbClr val="002060"/>
                </a:solidFill>
                <a:latin typeface="EC Square Sans Pro" panose="020B0506040000020004" pitchFamily="34" charset="0"/>
              </a:rPr>
              <a:t>Antimikroobse resistentsuse parem ennetamine ja kontroll: </a:t>
            </a:r>
          </a:p>
          <a:p>
            <a:pPr>
              <a:lnSpc>
                <a:spcPct val="120000"/>
              </a:lnSpc>
            </a:pPr>
            <a:r>
              <a:rPr lang="et-EE" dirty="0">
                <a:solidFill>
                  <a:srgbClr val="002060"/>
                </a:solidFill>
                <a:latin typeface="EC Square Sans Pro" panose="020B0506040000020004" pitchFamily="34" charset="0"/>
              </a:rPr>
              <a:t> ELi suunised mikroobivastaste ainete ettevaatlikuks kasutamiseks veterinaarmeditsiinis ning kõik väljatöötatud riiklikud ja valdkondlikud suunised.</a:t>
            </a:r>
          </a:p>
        </p:txBody>
      </p:sp>
      <p:sp>
        <p:nvSpPr>
          <p:cNvPr id="3" name="TextBox 2">
            <a:extLst>
              <a:ext uri="{FF2B5EF4-FFF2-40B4-BE49-F238E27FC236}">
                <a16:creationId xmlns:a16="http://schemas.microsoft.com/office/drawing/2014/main" id="{ED1F74B5-B124-C506-9480-E0EA7931277C}"/>
              </a:ext>
            </a:extLst>
          </p:cNvPr>
          <p:cNvSpPr txBox="1"/>
          <p:nvPr/>
        </p:nvSpPr>
        <p:spPr>
          <a:xfrm>
            <a:off x="7823200" y="3435350"/>
            <a:ext cx="4076700" cy="202097"/>
          </a:xfrm>
          <a:prstGeom prst="rect">
            <a:avLst/>
          </a:prstGeom>
          <a:solidFill>
            <a:schemeClr val="bg1"/>
          </a:solidFill>
        </p:spPr>
        <p:txBody>
          <a:bodyPr wrap="square" lIns="0" tIns="0" rIns="0" bIns="0" rtlCol="0" anchor="t" anchorCtr="0">
            <a:noAutofit/>
          </a:bodyPr>
          <a:lstStyle/>
          <a:p>
            <a:pPr algn="l"/>
            <a:r>
              <a:rPr lang="et-EE" sz="700" dirty="0">
                <a:solidFill>
                  <a:schemeClr val="tx1"/>
                </a:solidFill>
                <a:latin typeface="EC Square Sans Pro" panose="020B0506040000020004" pitchFamily="34" charset="0"/>
              </a:rPr>
              <a:t>Muutused keskmises kogumüügis (mg/kg hinnangulise biomassi kohta) 25 EL/EMP riigis aastatel 2011–2020</a:t>
            </a:r>
          </a:p>
        </p:txBody>
      </p:sp>
      <p:sp>
        <p:nvSpPr>
          <p:cNvPr id="4" name="TextBox 3">
            <a:extLst>
              <a:ext uri="{FF2B5EF4-FFF2-40B4-BE49-F238E27FC236}">
                <a16:creationId xmlns:a16="http://schemas.microsoft.com/office/drawing/2014/main" id="{A0EFE893-B2F8-4603-BFEE-9129AA3B3458}"/>
              </a:ext>
            </a:extLst>
          </p:cNvPr>
          <p:cNvSpPr txBox="1"/>
          <p:nvPr/>
        </p:nvSpPr>
        <p:spPr>
          <a:xfrm>
            <a:off x="9372600" y="3740602"/>
            <a:ext cx="1778000" cy="202097"/>
          </a:xfrm>
          <a:prstGeom prst="rect">
            <a:avLst/>
          </a:prstGeom>
          <a:solidFill>
            <a:schemeClr val="bg1"/>
          </a:solidFill>
        </p:spPr>
        <p:txBody>
          <a:bodyPr wrap="square" lIns="0" tIns="0" rIns="0" bIns="0" rtlCol="0" anchor="t" anchorCtr="0">
            <a:noAutofit/>
          </a:bodyPr>
          <a:lstStyle/>
          <a:p>
            <a:pPr algn="l"/>
            <a:r>
              <a:rPr lang="et-EE" sz="700">
                <a:solidFill>
                  <a:schemeClr val="tx1"/>
                </a:solidFill>
                <a:latin typeface="EC Square Sans Pro" panose="020B0506040000020004" pitchFamily="34" charset="0"/>
              </a:rPr>
              <a:t>mg/kg hinnanguline biomass,</a:t>
            </a:r>
          </a:p>
        </p:txBody>
      </p:sp>
    </p:spTree>
    <p:extLst>
      <p:ext uri="{BB962C8B-B14F-4D97-AF65-F5344CB8AC3E}">
        <p14:creationId xmlns:p14="http://schemas.microsoft.com/office/powerpoint/2010/main" val="340156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8BAC56-D168-4F58-8AAB-9581DBC95A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5" y="2139950"/>
            <a:ext cx="12356888" cy="4730750"/>
          </a:xfrm>
          <a:prstGeom prst="rect">
            <a:avLst/>
          </a:prstGeom>
        </p:spPr>
      </p:pic>
      <p:sp>
        <p:nvSpPr>
          <p:cNvPr id="2" name="TextBox 1">
            <a:extLst>
              <a:ext uri="{FF2B5EF4-FFF2-40B4-BE49-F238E27FC236}">
                <a16:creationId xmlns:a16="http://schemas.microsoft.com/office/drawing/2014/main" id="{9C57F16D-A829-4D23-FFAC-3DB93D47BD6F}"/>
              </a:ext>
            </a:extLst>
          </p:cNvPr>
          <p:cNvSpPr txBox="1"/>
          <p:nvPr/>
        </p:nvSpPr>
        <p:spPr>
          <a:xfrm>
            <a:off x="533400" y="4342237"/>
            <a:ext cx="2865388" cy="1150513"/>
          </a:xfrm>
          <a:prstGeom prst="rect">
            <a:avLst/>
          </a:prstGeom>
          <a:solidFill>
            <a:srgbClr val="559DC9"/>
          </a:solidFill>
        </p:spPr>
        <p:txBody>
          <a:bodyPr wrap="square" lIns="0" tIns="0" rIns="0" bIns="0" rtlCol="0" anchor="t" anchorCtr="0">
            <a:noAutofit/>
          </a:bodyPr>
          <a:lstStyle/>
          <a:p>
            <a:pPr algn="ctr"/>
            <a:r>
              <a:rPr lang="et-EE" sz="2800" b="1" dirty="0">
                <a:solidFill>
                  <a:schemeClr val="bg1"/>
                </a:solidFill>
                <a:latin typeface="Verdana" panose="020B0604030504040204" pitchFamily="34" charset="0"/>
                <a:ea typeface="Verdana" panose="020B0604030504040204" pitchFamily="34" charset="0"/>
              </a:rPr>
              <a:t>vähendada</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et-EE" sz="1400" dirty="0">
                <a:solidFill>
                  <a:schemeClr val="bg1"/>
                </a:solidFill>
                <a:latin typeface="Verdana" panose="020B0604030504040204" pitchFamily="34" charset="0"/>
                <a:ea typeface="Verdana" panose="020B0604030504040204" pitchFamily="34" charset="0"/>
              </a:rPr>
              <a:t>mikroobivastaste </a:t>
            </a:r>
            <a:br>
              <a:rPr lang="en-US" sz="1400" dirty="0">
                <a:solidFill>
                  <a:schemeClr val="bg1"/>
                </a:solidFill>
                <a:latin typeface="Verdana" panose="020B0604030504040204" pitchFamily="34" charset="0"/>
                <a:ea typeface="Verdana" panose="020B0604030504040204" pitchFamily="34" charset="0"/>
              </a:rPr>
            </a:br>
            <a:r>
              <a:rPr lang="et-EE" sz="1400" dirty="0">
                <a:solidFill>
                  <a:schemeClr val="bg1"/>
                </a:solidFill>
                <a:latin typeface="Verdana" panose="020B0604030504040204" pitchFamily="34" charset="0"/>
                <a:ea typeface="Verdana" panose="020B0604030504040204" pitchFamily="34" charset="0"/>
              </a:rPr>
              <a:t>ainete kasutamist</a:t>
            </a:r>
          </a:p>
        </p:txBody>
      </p:sp>
      <p:sp>
        <p:nvSpPr>
          <p:cNvPr id="3" name="TextBox 2">
            <a:extLst>
              <a:ext uri="{FF2B5EF4-FFF2-40B4-BE49-F238E27FC236}">
                <a16:creationId xmlns:a16="http://schemas.microsoft.com/office/drawing/2014/main" id="{338BEB66-2C2F-4530-9D6B-75EF67A03431}"/>
              </a:ext>
            </a:extLst>
          </p:cNvPr>
          <p:cNvSpPr txBox="1"/>
          <p:nvPr/>
        </p:nvSpPr>
        <p:spPr>
          <a:xfrm>
            <a:off x="1140853" y="6011035"/>
            <a:ext cx="1676400" cy="455143"/>
          </a:xfrm>
          <a:prstGeom prst="rect">
            <a:avLst/>
          </a:prstGeom>
          <a:solidFill>
            <a:srgbClr val="559DC9"/>
          </a:solidFill>
        </p:spPr>
        <p:txBody>
          <a:bodyPr wrap="square" lIns="0" tIns="0" rIns="0" bIns="0" rtlCol="0" anchor="t" anchorCtr="0">
            <a:noAutofit/>
          </a:bodyPr>
          <a:lstStyle/>
          <a:p>
            <a:pPr algn="ctr"/>
            <a:r>
              <a:rPr lang="et-EE" sz="1200">
                <a:solidFill>
                  <a:schemeClr val="bg1"/>
                </a:solidFill>
                <a:latin typeface="Verdana" panose="020B0604030504040204" pitchFamily="34" charset="0"/>
                <a:ea typeface="Verdana" panose="020B0604030504040204" pitchFamily="34" charset="0"/>
              </a:rPr>
              <a:t>laiendada</a:t>
            </a:r>
          </a:p>
        </p:txBody>
      </p:sp>
      <p:sp>
        <p:nvSpPr>
          <p:cNvPr id="4" name="TextBox 3">
            <a:extLst>
              <a:ext uri="{FF2B5EF4-FFF2-40B4-BE49-F238E27FC236}">
                <a16:creationId xmlns:a16="http://schemas.microsoft.com/office/drawing/2014/main" id="{B16CAE1F-624A-6F23-C245-CAA0A2C18731}"/>
              </a:ext>
            </a:extLst>
          </p:cNvPr>
          <p:cNvSpPr txBox="1"/>
          <p:nvPr/>
        </p:nvSpPr>
        <p:spPr>
          <a:xfrm>
            <a:off x="5257800" y="6269326"/>
            <a:ext cx="1676400" cy="455143"/>
          </a:xfrm>
          <a:prstGeom prst="rect">
            <a:avLst/>
          </a:prstGeom>
          <a:solidFill>
            <a:srgbClr val="C98194"/>
          </a:solidFill>
        </p:spPr>
        <p:txBody>
          <a:bodyPr wrap="square" lIns="0" tIns="0" rIns="0" bIns="0" rtlCol="0" anchor="t" anchorCtr="0">
            <a:noAutofit/>
          </a:bodyPr>
          <a:lstStyle/>
          <a:p>
            <a:pPr algn="ctr"/>
            <a:r>
              <a:rPr lang="et-EE" sz="1200">
                <a:solidFill>
                  <a:schemeClr val="bg1"/>
                </a:solidFill>
                <a:latin typeface="Verdana" panose="020B0604030504040204" pitchFamily="34" charset="0"/>
                <a:ea typeface="Verdana" panose="020B0604030504040204" pitchFamily="34" charset="0"/>
              </a:rPr>
              <a:t>laiendada</a:t>
            </a:r>
          </a:p>
        </p:txBody>
      </p:sp>
      <p:sp>
        <p:nvSpPr>
          <p:cNvPr id="5" name="TextBox 4">
            <a:extLst>
              <a:ext uri="{FF2B5EF4-FFF2-40B4-BE49-F238E27FC236}">
                <a16:creationId xmlns:a16="http://schemas.microsoft.com/office/drawing/2014/main" id="{D9962D8F-43D1-1AE6-ABAA-D71FEF884BD5}"/>
              </a:ext>
            </a:extLst>
          </p:cNvPr>
          <p:cNvSpPr txBox="1"/>
          <p:nvPr/>
        </p:nvSpPr>
        <p:spPr>
          <a:xfrm>
            <a:off x="9413383" y="6045289"/>
            <a:ext cx="1676400" cy="455143"/>
          </a:xfrm>
          <a:prstGeom prst="rect">
            <a:avLst/>
          </a:prstGeom>
          <a:solidFill>
            <a:srgbClr val="E0C246"/>
          </a:solidFill>
        </p:spPr>
        <p:txBody>
          <a:bodyPr wrap="square" lIns="0" tIns="0" rIns="0" bIns="0" rtlCol="0" anchor="t" anchorCtr="0">
            <a:noAutofit/>
          </a:bodyPr>
          <a:lstStyle/>
          <a:p>
            <a:pPr algn="ctr"/>
            <a:r>
              <a:rPr lang="et-EE" sz="1200">
                <a:solidFill>
                  <a:schemeClr val="bg1"/>
                </a:solidFill>
                <a:latin typeface="Verdana" panose="020B0604030504040204" pitchFamily="34" charset="0"/>
                <a:ea typeface="Verdana" panose="020B0604030504040204" pitchFamily="34" charset="0"/>
              </a:rPr>
              <a:t>laiendada</a:t>
            </a:r>
          </a:p>
        </p:txBody>
      </p:sp>
      <p:sp>
        <p:nvSpPr>
          <p:cNvPr id="7" name="TextBox 6">
            <a:extLst>
              <a:ext uri="{FF2B5EF4-FFF2-40B4-BE49-F238E27FC236}">
                <a16:creationId xmlns:a16="http://schemas.microsoft.com/office/drawing/2014/main" id="{3DB6F87D-53BC-239A-4911-724A2FD5A0C6}"/>
              </a:ext>
            </a:extLst>
          </p:cNvPr>
          <p:cNvSpPr txBox="1"/>
          <p:nvPr/>
        </p:nvSpPr>
        <p:spPr>
          <a:xfrm>
            <a:off x="4274079" y="4342237"/>
            <a:ext cx="3657600" cy="1295400"/>
          </a:xfrm>
          <a:prstGeom prst="rect">
            <a:avLst/>
          </a:prstGeom>
          <a:solidFill>
            <a:srgbClr val="C98194"/>
          </a:solidFill>
          <a:ln>
            <a:solidFill>
              <a:srgbClr val="C98194"/>
            </a:solidFill>
          </a:ln>
        </p:spPr>
        <p:txBody>
          <a:bodyPr wrap="square" lIns="0" tIns="0" rIns="0" bIns="0" rtlCol="0" anchor="t" anchorCtr="0">
            <a:noAutofit/>
          </a:bodyPr>
          <a:lstStyle/>
          <a:p>
            <a:pPr algn="ctr"/>
            <a:r>
              <a:rPr lang="et-EE" sz="2800" b="1" dirty="0">
                <a:solidFill>
                  <a:schemeClr val="bg1"/>
                </a:solidFill>
                <a:latin typeface="Verdana" panose="020B0604030504040204" pitchFamily="34" charset="0"/>
                <a:ea typeface="Verdana" panose="020B0604030504040204" pitchFamily="34" charset="0"/>
              </a:rPr>
              <a:t>asendada</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et-EE" sz="1400" dirty="0">
                <a:solidFill>
                  <a:schemeClr val="bg1"/>
                </a:solidFill>
                <a:latin typeface="Verdana" panose="020B0604030504040204" pitchFamily="34" charset="0"/>
                <a:ea typeface="Verdana" panose="020B0604030504040204" pitchFamily="34" charset="0"/>
              </a:rPr>
              <a:t>mikroobivastased ained </a:t>
            </a:r>
            <a:br>
              <a:rPr lang="en-US" sz="1400" dirty="0">
                <a:solidFill>
                  <a:schemeClr val="bg1"/>
                </a:solidFill>
                <a:latin typeface="Verdana" panose="020B0604030504040204" pitchFamily="34" charset="0"/>
                <a:ea typeface="Verdana" panose="020B0604030504040204" pitchFamily="34" charset="0"/>
              </a:rPr>
            </a:br>
            <a:r>
              <a:rPr lang="et-EE" sz="1400" dirty="0">
                <a:solidFill>
                  <a:schemeClr val="bg1"/>
                </a:solidFill>
                <a:latin typeface="Verdana" panose="020B0604030504040204" pitchFamily="34" charset="0"/>
                <a:ea typeface="Verdana" panose="020B0604030504040204" pitchFamily="34" charset="0"/>
              </a:rPr>
              <a:t>alternatiivsete ravimeetoditega</a:t>
            </a:r>
          </a:p>
        </p:txBody>
      </p:sp>
      <p:sp>
        <p:nvSpPr>
          <p:cNvPr id="8" name="TextBox 7">
            <a:extLst>
              <a:ext uri="{FF2B5EF4-FFF2-40B4-BE49-F238E27FC236}">
                <a16:creationId xmlns:a16="http://schemas.microsoft.com/office/drawing/2014/main" id="{FD8127B8-5BA4-9519-A075-5BE91CD4F37A}"/>
              </a:ext>
            </a:extLst>
          </p:cNvPr>
          <p:cNvSpPr txBox="1"/>
          <p:nvPr/>
        </p:nvSpPr>
        <p:spPr>
          <a:xfrm>
            <a:off x="8422783" y="4346441"/>
            <a:ext cx="3657600" cy="1146309"/>
          </a:xfrm>
          <a:prstGeom prst="rect">
            <a:avLst/>
          </a:prstGeom>
          <a:solidFill>
            <a:srgbClr val="E0C246"/>
          </a:solidFill>
          <a:ln>
            <a:noFill/>
          </a:ln>
        </p:spPr>
        <p:txBody>
          <a:bodyPr wrap="square" lIns="0" tIns="0" rIns="0" bIns="0" rtlCol="0" anchor="t" anchorCtr="0">
            <a:noAutofit/>
          </a:bodyPr>
          <a:lstStyle/>
          <a:p>
            <a:pPr algn="ctr"/>
            <a:r>
              <a:rPr lang="et-EE" sz="2800" b="1">
                <a:solidFill>
                  <a:schemeClr val="bg1"/>
                </a:solidFill>
                <a:latin typeface="Verdana" panose="020B0604030504040204" pitchFamily="34" charset="0"/>
                <a:ea typeface="Verdana" panose="020B0604030504040204" pitchFamily="34" charset="0"/>
              </a:rPr>
              <a:t>ümber mõelda</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et-EE" sz="1400">
                <a:solidFill>
                  <a:schemeClr val="bg1"/>
                </a:solidFill>
                <a:latin typeface="Verdana" panose="020B0604030504040204" pitchFamily="34" charset="0"/>
                <a:ea typeface="Verdana" panose="020B0604030504040204" pitchFamily="34" charset="0"/>
              </a:rPr>
              <a:t>loomakasvatussüsteem</a:t>
            </a:r>
          </a:p>
        </p:txBody>
      </p:sp>
      <p:sp>
        <p:nvSpPr>
          <p:cNvPr id="9" name="CuadroTexto 3">
            <a:extLst>
              <a:ext uri="{FF2B5EF4-FFF2-40B4-BE49-F238E27FC236}">
                <a16:creationId xmlns:a16="http://schemas.microsoft.com/office/drawing/2014/main" id="{861380C6-58E1-80ED-B740-C0DDDFEAA029}"/>
              </a:ext>
            </a:extLst>
          </p:cNvPr>
          <p:cNvSpPr txBox="1"/>
          <p:nvPr/>
        </p:nvSpPr>
        <p:spPr>
          <a:xfrm>
            <a:off x="7620000" y="6593701"/>
            <a:ext cx="4876800" cy="276999"/>
          </a:xfrm>
          <a:prstGeom prst="rect">
            <a:avLst/>
          </a:prstGeom>
          <a:noFill/>
        </p:spPr>
        <p:txBody>
          <a:bodyPr wrap="square">
            <a:spAutoFit/>
          </a:bodyPr>
          <a:lstStyle/>
          <a:p>
            <a:r>
              <a:rPr lang="en-GB" sz="1200" i="1" dirty="0">
                <a:solidFill>
                  <a:srgbClr val="0563C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Source: </a:t>
            </a:r>
            <a:r>
              <a:rPr lang="en-GB" sz="1200" dirty="0">
                <a:solidFill>
                  <a:srgbClr val="0563C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EFSA Multimedia - AMR </a:t>
            </a:r>
            <a:r>
              <a:rPr lang="en-GB" sz="1200" dirty="0">
                <a:solidFill>
                  <a:schemeClr val="tx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interactive storytelling (europa.eu</a:t>
            </a:r>
            <a:r>
              <a:rPr lang="en-GB" sz="1200" dirty="0">
                <a:solidFill>
                  <a:srgbClr val="0563C1"/>
                </a:solidFill>
                <a:latin typeface="EC Square Sans Pro" panose="020B0506040000020004" pitchFamily="34" charset="0"/>
                <a:hlinkClick r:id="rId4">
                  <a:extLst>
                    <a:ext uri="{A12FA001-AC4F-418D-AE19-62706E023703}">
                      <ahyp:hlinkClr xmlns:ahyp="http://schemas.microsoft.com/office/drawing/2018/hyperlinkcolor" val="tx"/>
                    </a:ext>
                  </a:extLst>
                </a:hlinkClick>
              </a:rPr>
              <a:t>)</a:t>
            </a:r>
            <a:endParaRPr lang="en-GB" sz="1200" dirty="0">
              <a:latin typeface="EC Square Sans Pro" panose="020B0506040000020004" pitchFamily="34" charset="0"/>
            </a:endParaRPr>
          </a:p>
        </p:txBody>
      </p:sp>
    </p:spTree>
    <p:extLst>
      <p:ext uri="{BB962C8B-B14F-4D97-AF65-F5344CB8AC3E}">
        <p14:creationId xmlns:p14="http://schemas.microsoft.com/office/powerpoint/2010/main" val="113809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t-EE" noProof="0"/>
              <a:t>Aitäh!</a:t>
            </a:r>
          </a:p>
        </p:txBody>
      </p:sp>
    </p:spTree>
    <p:extLst>
      <p:ext uri="{BB962C8B-B14F-4D97-AF65-F5344CB8AC3E}">
        <p14:creationId xmlns:p14="http://schemas.microsoft.com/office/powerpoint/2010/main" val="325306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marL="0" indent="0">
              <a:buNone/>
            </a:pPr>
            <a:r>
              <a:rPr lang="et-EE" sz="2800">
                <a:latin typeface="EC Square Sans Pro" panose="020B0506040000020004" pitchFamily="34" charset="0"/>
              </a:rPr>
              <a:t>Sisu</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838200" y="1682750"/>
            <a:ext cx="10439400" cy="1611467"/>
          </a:xfrm>
          <a:prstGeom prst="rect">
            <a:avLst/>
          </a:prstGeom>
          <a:noFill/>
        </p:spPr>
        <p:txBody>
          <a:bodyPr wrap="square">
            <a:spAutoFit/>
          </a:bodyPr>
          <a:lstStyle/>
          <a:p>
            <a:pPr marL="446088" indent="-446088">
              <a:lnSpc>
                <a:spcPct val="120000"/>
              </a:lnSpc>
              <a:buAutoNum type="arabicPeriod"/>
            </a:pPr>
            <a:r>
              <a:rPr lang="et-EE" sz="2800">
                <a:solidFill>
                  <a:srgbClr val="002060"/>
                </a:solidFill>
                <a:latin typeface="EC Square Sans Pro" panose="020B0506040000020004" pitchFamily="34" charset="0"/>
              </a:rPr>
              <a:t>Mis on antimikroobne resistentsus?</a:t>
            </a:r>
          </a:p>
          <a:p>
            <a:pPr marL="446088" indent="-446088">
              <a:lnSpc>
                <a:spcPct val="120000"/>
              </a:lnSpc>
              <a:buFontTx/>
              <a:buAutoNum type="arabicPeriod"/>
            </a:pPr>
            <a:r>
              <a:rPr lang="et-EE" sz="2800">
                <a:solidFill>
                  <a:srgbClr val="002060"/>
                </a:solidFill>
                <a:latin typeface="EC Square Sans Pro" panose="020B0506040000020004" pitchFamily="34" charset="0"/>
              </a:rPr>
              <a:t>Peamised andmed mikroobivastaste ainete kasutamise ja antimikroobse resistentsuse kohta toiduks kasutatavate loomaliikide puhul</a:t>
            </a:r>
          </a:p>
          <a:p>
            <a:pPr marL="446088" indent="-446088">
              <a:lnSpc>
                <a:spcPct val="120000"/>
              </a:lnSpc>
              <a:buAutoNum type="arabicPeriod"/>
            </a:pPr>
            <a:r>
              <a:rPr lang="et-EE" sz="2800">
                <a:solidFill>
                  <a:srgbClr val="002060"/>
                </a:solidFill>
                <a:latin typeface="EC Square Sans Pro" panose="020B0506040000020004" pitchFamily="34" charset="0"/>
              </a:rPr>
              <a:t>Seni ja edaspidi tehtavad toimingud</a:t>
            </a:r>
          </a:p>
        </p:txBody>
      </p:sp>
    </p:spTree>
    <p:extLst>
      <p:ext uri="{BB962C8B-B14F-4D97-AF65-F5344CB8AC3E}">
        <p14:creationId xmlns:p14="http://schemas.microsoft.com/office/powerpoint/2010/main" val="42300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3">
            <a:extLst>
              <a:ext uri="{FF2B5EF4-FFF2-40B4-BE49-F238E27FC236}">
                <a16:creationId xmlns:a16="http://schemas.microsoft.com/office/drawing/2014/main" id="{30426830-2D50-E6EF-A934-C2488A7AF933}"/>
              </a:ext>
            </a:extLst>
          </p:cNvPr>
          <p:cNvSpPr txBox="1"/>
          <p:nvPr/>
        </p:nvSpPr>
        <p:spPr>
          <a:xfrm>
            <a:off x="0" y="1149350"/>
            <a:ext cx="5486400" cy="830997"/>
          </a:xfrm>
          <a:prstGeom prst="rect">
            <a:avLst/>
          </a:prstGeom>
          <a:solidFill>
            <a:srgbClr val="003399"/>
          </a:solidFill>
        </p:spPr>
        <p:txBody>
          <a:bodyPr wrap="square">
            <a:spAutoFit/>
          </a:bodyPr>
          <a:lstStyle/>
          <a:p>
            <a:pPr algn="ctr"/>
            <a:r>
              <a:rPr lang="et-EE" sz="4800">
                <a:solidFill>
                  <a:schemeClr val="bg1"/>
                </a:solidFill>
                <a:latin typeface="EC Square Sans Pro" panose="020B0506040000020004" pitchFamily="34" charset="0"/>
              </a:rPr>
              <a:t>Ülemaailmne oht</a:t>
            </a:r>
          </a:p>
        </p:txBody>
      </p:sp>
      <p:sp>
        <p:nvSpPr>
          <p:cNvPr id="10" name="CuadroTexto 4">
            <a:extLst>
              <a:ext uri="{FF2B5EF4-FFF2-40B4-BE49-F238E27FC236}">
                <a16:creationId xmlns:a16="http://schemas.microsoft.com/office/drawing/2014/main" id="{5EE9E155-CD36-4CD8-9705-CB0B7E618646}"/>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et-EE" sz="4800">
                <a:solidFill>
                  <a:schemeClr val="bg1"/>
                </a:solidFill>
                <a:latin typeface="EC Square Sans Pro" panose="020B0506040000020004" pitchFamily="34" charset="0"/>
              </a:rPr>
              <a:t>Majanduslik mõju</a:t>
            </a:r>
          </a:p>
          <a:p>
            <a:pPr algn="ctr"/>
            <a:endParaRPr lang="en-GB" sz="4800" dirty="0">
              <a:solidFill>
                <a:schemeClr val="bg1"/>
              </a:solidFill>
              <a:latin typeface="EC Square Sans Pro" panose="020B0506040000020004" pitchFamily="34" charset="0"/>
            </a:endParaRPr>
          </a:p>
        </p:txBody>
      </p:sp>
      <p:sp>
        <p:nvSpPr>
          <p:cNvPr id="12" name="Marcador de texto 1">
            <a:extLst>
              <a:ext uri="{FF2B5EF4-FFF2-40B4-BE49-F238E27FC236}">
                <a16:creationId xmlns:a16="http://schemas.microsoft.com/office/drawing/2014/main" id="{B6781B36-4D8A-D8E0-8864-4985DB58DB57}"/>
              </a:ext>
            </a:extLst>
          </p:cNvPr>
          <p:cNvSpPr>
            <a:spLocks noGrp="1"/>
          </p:cNvSpPr>
          <p:nvPr>
            <p:ph type="body" sz="quarter" idx="10"/>
          </p:nvPr>
        </p:nvSpPr>
        <p:spPr>
          <a:xfrm>
            <a:off x="762000" y="311150"/>
            <a:ext cx="9462631" cy="476730"/>
          </a:xfrm>
        </p:spPr>
        <p:txBody>
          <a:bodyPr/>
          <a:lstStyle/>
          <a:p>
            <a:pPr marL="0" indent="0">
              <a:buNone/>
            </a:pPr>
            <a:r>
              <a:rPr lang="et-EE" sz="2800">
                <a:latin typeface="EC Square Sans Pro" panose="020B0506040000020004" pitchFamily="34" charset="0"/>
              </a:rPr>
              <a:t>Antimikroobne resistentsus</a:t>
            </a:r>
          </a:p>
        </p:txBody>
      </p:sp>
      <p:sp>
        <p:nvSpPr>
          <p:cNvPr id="13" name="CuadroTexto 10">
            <a:extLst>
              <a:ext uri="{FF2B5EF4-FFF2-40B4-BE49-F238E27FC236}">
                <a16:creationId xmlns:a16="http://schemas.microsoft.com/office/drawing/2014/main" id="{E4BE147F-E4D3-3A37-EC4D-8228DE38D617}"/>
              </a:ext>
            </a:extLst>
          </p:cNvPr>
          <p:cNvSpPr txBox="1"/>
          <p:nvPr/>
        </p:nvSpPr>
        <p:spPr>
          <a:xfrm>
            <a:off x="6972300" y="2905197"/>
            <a:ext cx="4953000" cy="3108543"/>
          </a:xfrm>
          <a:prstGeom prst="rect">
            <a:avLst/>
          </a:prstGeom>
          <a:noFill/>
        </p:spPr>
        <p:txBody>
          <a:bodyPr wrap="square">
            <a:spAutoFit/>
          </a:bodyPr>
          <a:lstStyle/>
          <a:p>
            <a:pPr algn="l"/>
            <a:r>
              <a:rPr lang="et-EE" b="0" i="0" dirty="0">
                <a:solidFill>
                  <a:srgbClr val="3F4A52"/>
                </a:solidFill>
                <a:effectLst/>
                <a:latin typeface="EC Square Sans Pro" panose="020B0506040000020004" pitchFamily="34" charset="0"/>
              </a:rPr>
              <a:t>Antimikroobse resistentsuse hinnanguline maksumus Euroopa tervishoiusüsteemidele on</a:t>
            </a:r>
          </a:p>
          <a:p>
            <a:pPr algn="l"/>
            <a:endParaRPr lang="en-GB" sz="4000" dirty="0">
              <a:solidFill>
                <a:srgbClr val="3F4A52"/>
              </a:solidFill>
              <a:latin typeface="Open Sans" panose="020B0606030504020204" pitchFamily="34" charset="0"/>
            </a:endParaRPr>
          </a:p>
          <a:p>
            <a:pPr algn="ctr"/>
            <a:r>
              <a:rPr lang="et-EE" sz="6000" b="1" i="0" dirty="0">
                <a:solidFill>
                  <a:srgbClr val="003399"/>
                </a:solidFill>
                <a:effectLst/>
                <a:latin typeface="EC Square Sans Pro" panose="020B0506040000020004" pitchFamily="34" charset="0"/>
              </a:rPr>
              <a:t>1,1 miljardit eurot </a:t>
            </a:r>
          </a:p>
          <a:p>
            <a:pPr algn="ctr"/>
            <a:r>
              <a:rPr lang="et-EE" sz="6000" b="0" i="0" dirty="0">
                <a:solidFill>
                  <a:srgbClr val="003399"/>
                </a:solidFill>
                <a:effectLst/>
                <a:latin typeface="EC Square Sans Pro" panose="020B0506040000020004" pitchFamily="34" charset="0"/>
              </a:rPr>
              <a:t>aastas</a:t>
            </a:r>
          </a:p>
        </p:txBody>
      </p:sp>
      <p:sp>
        <p:nvSpPr>
          <p:cNvPr id="14" name="CuadroTexto 1">
            <a:extLst>
              <a:ext uri="{FF2B5EF4-FFF2-40B4-BE49-F238E27FC236}">
                <a16:creationId xmlns:a16="http://schemas.microsoft.com/office/drawing/2014/main" id="{E0B55DAD-5F3E-34E0-02F5-1FB1BF66BE81}"/>
              </a:ext>
            </a:extLst>
          </p:cNvPr>
          <p:cNvSpPr txBox="1"/>
          <p:nvPr/>
        </p:nvSpPr>
        <p:spPr>
          <a:xfrm>
            <a:off x="0" y="2018651"/>
            <a:ext cx="5638800" cy="923330"/>
          </a:xfrm>
          <a:prstGeom prst="rect">
            <a:avLst/>
          </a:prstGeom>
          <a:noFill/>
        </p:spPr>
        <p:txBody>
          <a:bodyPr wrap="square" rtlCol="0">
            <a:spAutoFit/>
          </a:bodyPr>
          <a:lstStyle/>
          <a:p>
            <a:r>
              <a:rPr lang="et-EE" dirty="0">
                <a:solidFill>
                  <a:srgbClr val="3F4A52"/>
                </a:solidFill>
                <a:latin typeface="EC Square Sans Pro" panose="020B0506040000020004" pitchFamily="34" charset="0"/>
              </a:rPr>
              <a:t>Antimikroobse resistentsuse põhjustatud surmajuhtumite hinnanguline arv 2050. aastal võrreldes praeguste tavapäraste surmajuhtumite põhjustega</a:t>
            </a:r>
          </a:p>
        </p:txBody>
      </p:sp>
      <p:pic>
        <p:nvPicPr>
          <p:cNvPr id="15" name="Imagen 2">
            <a:extLst>
              <a:ext uri="{FF2B5EF4-FFF2-40B4-BE49-F238E27FC236}">
                <a16:creationId xmlns:a16="http://schemas.microsoft.com/office/drawing/2014/main" id="{F7D529BF-0AE1-A97F-40DE-DD4E189064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16" name="TextBox 15">
            <a:extLst>
              <a:ext uri="{FF2B5EF4-FFF2-40B4-BE49-F238E27FC236}">
                <a16:creationId xmlns:a16="http://schemas.microsoft.com/office/drawing/2014/main" id="{BF954DC4-626C-94E9-72BB-7FA2D0ABCEB3}"/>
              </a:ext>
            </a:extLst>
          </p:cNvPr>
          <p:cNvSpPr txBox="1"/>
          <p:nvPr/>
        </p:nvSpPr>
        <p:spPr>
          <a:xfrm>
            <a:off x="976313" y="3408011"/>
            <a:ext cx="533400" cy="136877"/>
          </a:xfrm>
          <a:prstGeom prst="rect">
            <a:avLst/>
          </a:prstGeom>
          <a:solidFill>
            <a:schemeClr val="bg1"/>
          </a:solidFill>
        </p:spPr>
        <p:txBody>
          <a:bodyPr wrap="square" lIns="0" tIns="0" rIns="0" bIns="0" rtlCol="0">
            <a:noAutofit/>
          </a:bodyPr>
          <a:lstStyle/>
          <a:p>
            <a:r>
              <a:rPr lang="et-EE" sz="900" b="1">
                <a:solidFill>
                  <a:srgbClr val="3F4A52"/>
                </a:solidFill>
              </a:rPr>
              <a:t>Teetanus</a:t>
            </a:r>
          </a:p>
        </p:txBody>
      </p:sp>
      <p:sp>
        <p:nvSpPr>
          <p:cNvPr id="17" name="TextBox 16">
            <a:extLst>
              <a:ext uri="{FF2B5EF4-FFF2-40B4-BE49-F238E27FC236}">
                <a16:creationId xmlns:a16="http://schemas.microsoft.com/office/drawing/2014/main" id="{8D54F243-1762-B61B-5813-1E0608924F93}"/>
              </a:ext>
            </a:extLst>
          </p:cNvPr>
          <p:cNvSpPr txBox="1"/>
          <p:nvPr/>
        </p:nvSpPr>
        <p:spPr>
          <a:xfrm>
            <a:off x="981075" y="3611563"/>
            <a:ext cx="533400" cy="136877"/>
          </a:xfrm>
          <a:prstGeom prst="rect">
            <a:avLst/>
          </a:prstGeom>
          <a:solidFill>
            <a:schemeClr val="bg1"/>
          </a:solidFill>
        </p:spPr>
        <p:txBody>
          <a:bodyPr wrap="square" lIns="0" tIns="0" rIns="0" bIns="0" rtlCol="0">
            <a:noAutofit/>
          </a:bodyPr>
          <a:lstStyle/>
          <a:p>
            <a:r>
              <a:rPr lang="et-EE" sz="900">
                <a:solidFill>
                  <a:srgbClr val="3F4A52"/>
                </a:solidFill>
              </a:rPr>
              <a:t>60 000</a:t>
            </a:r>
          </a:p>
        </p:txBody>
      </p:sp>
      <p:sp>
        <p:nvSpPr>
          <p:cNvPr id="18" name="TextBox 17">
            <a:extLst>
              <a:ext uri="{FF2B5EF4-FFF2-40B4-BE49-F238E27FC236}">
                <a16:creationId xmlns:a16="http://schemas.microsoft.com/office/drawing/2014/main" id="{F4CA98E6-0663-0BA6-7927-237963EC3355}"/>
              </a:ext>
            </a:extLst>
          </p:cNvPr>
          <p:cNvSpPr txBox="1"/>
          <p:nvPr/>
        </p:nvSpPr>
        <p:spPr>
          <a:xfrm>
            <a:off x="357186" y="4148314"/>
            <a:ext cx="671513" cy="272874"/>
          </a:xfrm>
          <a:prstGeom prst="rect">
            <a:avLst/>
          </a:prstGeom>
          <a:solidFill>
            <a:schemeClr val="bg1"/>
          </a:solidFill>
        </p:spPr>
        <p:txBody>
          <a:bodyPr wrap="square" lIns="0" tIns="0" rIns="0" bIns="0" rtlCol="0">
            <a:noAutofit/>
          </a:bodyPr>
          <a:lstStyle/>
          <a:p>
            <a:r>
              <a:rPr lang="et-EE" sz="900" b="1" dirty="0">
                <a:solidFill>
                  <a:srgbClr val="3F4A52"/>
                </a:solidFill>
              </a:rPr>
              <a:t>Liiklusõnnetused</a:t>
            </a:r>
          </a:p>
        </p:txBody>
      </p:sp>
      <p:sp>
        <p:nvSpPr>
          <p:cNvPr id="19" name="TextBox 18">
            <a:extLst>
              <a:ext uri="{FF2B5EF4-FFF2-40B4-BE49-F238E27FC236}">
                <a16:creationId xmlns:a16="http://schemas.microsoft.com/office/drawing/2014/main" id="{52B97307-182E-BF48-7669-C48486086F76}"/>
              </a:ext>
            </a:extLst>
          </p:cNvPr>
          <p:cNvSpPr txBox="1"/>
          <p:nvPr/>
        </p:nvSpPr>
        <p:spPr>
          <a:xfrm>
            <a:off x="357186" y="4480004"/>
            <a:ext cx="619127" cy="136877"/>
          </a:xfrm>
          <a:prstGeom prst="rect">
            <a:avLst/>
          </a:prstGeom>
          <a:solidFill>
            <a:schemeClr val="bg1"/>
          </a:solidFill>
        </p:spPr>
        <p:txBody>
          <a:bodyPr wrap="square" lIns="0" tIns="0" rIns="0" bIns="0" rtlCol="0">
            <a:noAutofit/>
          </a:bodyPr>
          <a:lstStyle/>
          <a:p>
            <a:r>
              <a:rPr lang="et-EE" sz="900">
                <a:solidFill>
                  <a:srgbClr val="3F4A52"/>
                </a:solidFill>
              </a:rPr>
              <a:t>1,2 miljonit</a:t>
            </a:r>
          </a:p>
        </p:txBody>
      </p:sp>
      <p:sp>
        <p:nvSpPr>
          <p:cNvPr id="20" name="TextBox 19">
            <a:extLst>
              <a:ext uri="{FF2B5EF4-FFF2-40B4-BE49-F238E27FC236}">
                <a16:creationId xmlns:a16="http://schemas.microsoft.com/office/drawing/2014/main" id="{9AB25622-E85A-FD69-6668-BF75CDA04744}"/>
              </a:ext>
            </a:extLst>
          </p:cNvPr>
          <p:cNvSpPr txBox="1"/>
          <p:nvPr/>
        </p:nvSpPr>
        <p:spPr>
          <a:xfrm>
            <a:off x="4267200" y="4284311"/>
            <a:ext cx="533400" cy="136877"/>
          </a:xfrm>
          <a:prstGeom prst="rect">
            <a:avLst/>
          </a:prstGeom>
          <a:solidFill>
            <a:schemeClr val="bg1"/>
          </a:solidFill>
        </p:spPr>
        <p:txBody>
          <a:bodyPr wrap="square" lIns="0" tIns="0" rIns="0" bIns="0" rtlCol="0">
            <a:noAutofit/>
          </a:bodyPr>
          <a:lstStyle/>
          <a:p>
            <a:pPr algn="r"/>
            <a:r>
              <a:rPr lang="et-EE" sz="900" b="1">
                <a:solidFill>
                  <a:srgbClr val="3F4A52"/>
                </a:solidFill>
              </a:rPr>
              <a:t>Vähk</a:t>
            </a:r>
          </a:p>
        </p:txBody>
      </p:sp>
      <p:sp>
        <p:nvSpPr>
          <p:cNvPr id="21" name="TextBox 20">
            <a:extLst>
              <a:ext uri="{FF2B5EF4-FFF2-40B4-BE49-F238E27FC236}">
                <a16:creationId xmlns:a16="http://schemas.microsoft.com/office/drawing/2014/main" id="{88B66AC6-A4CD-48B4-B936-4DE0D0595F18}"/>
              </a:ext>
            </a:extLst>
          </p:cNvPr>
          <p:cNvSpPr txBox="1"/>
          <p:nvPr/>
        </p:nvSpPr>
        <p:spPr>
          <a:xfrm>
            <a:off x="4191000" y="4468813"/>
            <a:ext cx="604838" cy="136877"/>
          </a:xfrm>
          <a:prstGeom prst="rect">
            <a:avLst/>
          </a:prstGeom>
          <a:solidFill>
            <a:schemeClr val="bg1"/>
          </a:solidFill>
        </p:spPr>
        <p:txBody>
          <a:bodyPr wrap="square" lIns="0" tIns="0" rIns="0" bIns="0" rtlCol="0">
            <a:noAutofit/>
          </a:bodyPr>
          <a:lstStyle/>
          <a:p>
            <a:pPr algn="r"/>
            <a:r>
              <a:rPr lang="et-EE" sz="900">
                <a:solidFill>
                  <a:srgbClr val="3F4A52"/>
                </a:solidFill>
              </a:rPr>
              <a:t>8,2 miljonit</a:t>
            </a:r>
          </a:p>
        </p:txBody>
      </p:sp>
      <p:sp>
        <p:nvSpPr>
          <p:cNvPr id="22" name="TextBox 21">
            <a:extLst>
              <a:ext uri="{FF2B5EF4-FFF2-40B4-BE49-F238E27FC236}">
                <a16:creationId xmlns:a16="http://schemas.microsoft.com/office/drawing/2014/main" id="{0D9EADDC-5A8D-3AAE-2CA5-2F3854F103B9}"/>
              </a:ext>
            </a:extLst>
          </p:cNvPr>
          <p:cNvSpPr txBox="1"/>
          <p:nvPr/>
        </p:nvSpPr>
        <p:spPr>
          <a:xfrm>
            <a:off x="357186" y="5516738"/>
            <a:ext cx="671513" cy="136877"/>
          </a:xfrm>
          <a:prstGeom prst="rect">
            <a:avLst/>
          </a:prstGeom>
          <a:solidFill>
            <a:schemeClr val="bg1"/>
          </a:solidFill>
        </p:spPr>
        <p:txBody>
          <a:bodyPr wrap="square" lIns="0" tIns="0" rIns="0" bIns="0" rtlCol="0">
            <a:noAutofit/>
          </a:bodyPr>
          <a:lstStyle/>
          <a:p>
            <a:r>
              <a:rPr lang="et-EE" sz="900" b="1">
                <a:solidFill>
                  <a:srgbClr val="3F4A52"/>
                </a:solidFill>
              </a:rPr>
              <a:t>Leetrid</a:t>
            </a:r>
          </a:p>
        </p:txBody>
      </p:sp>
      <p:sp>
        <p:nvSpPr>
          <p:cNvPr id="23" name="TextBox 22">
            <a:extLst>
              <a:ext uri="{FF2B5EF4-FFF2-40B4-BE49-F238E27FC236}">
                <a16:creationId xmlns:a16="http://schemas.microsoft.com/office/drawing/2014/main" id="{AEFBF17E-307A-078D-A06C-B8BAB4A1B480}"/>
              </a:ext>
            </a:extLst>
          </p:cNvPr>
          <p:cNvSpPr txBox="1"/>
          <p:nvPr/>
        </p:nvSpPr>
        <p:spPr>
          <a:xfrm>
            <a:off x="357186" y="5704066"/>
            <a:ext cx="619127" cy="136877"/>
          </a:xfrm>
          <a:prstGeom prst="rect">
            <a:avLst/>
          </a:prstGeom>
          <a:solidFill>
            <a:schemeClr val="bg1"/>
          </a:solidFill>
        </p:spPr>
        <p:txBody>
          <a:bodyPr wrap="square" lIns="0" tIns="0" rIns="0" bIns="0" rtlCol="0">
            <a:noAutofit/>
          </a:bodyPr>
          <a:lstStyle/>
          <a:p>
            <a:r>
              <a:rPr lang="et-EE" sz="900">
                <a:solidFill>
                  <a:srgbClr val="3F4A52"/>
                </a:solidFill>
              </a:rPr>
              <a:t>130 000</a:t>
            </a:r>
          </a:p>
        </p:txBody>
      </p:sp>
      <p:sp>
        <p:nvSpPr>
          <p:cNvPr id="24" name="TextBox 23">
            <a:extLst>
              <a:ext uri="{FF2B5EF4-FFF2-40B4-BE49-F238E27FC236}">
                <a16:creationId xmlns:a16="http://schemas.microsoft.com/office/drawing/2014/main" id="{EBC77F3D-B02F-B46C-F992-51060101936E}"/>
              </a:ext>
            </a:extLst>
          </p:cNvPr>
          <p:cNvSpPr txBox="1"/>
          <p:nvPr/>
        </p:nvSpPr>
        <p:spPr>
          <a:xfrm>
            <a:off x="4262438" y="5503436"/>
            <a:ext cx="533400" cy="136877"/>
          </a:xfrm>
          <a:prstGeom prst="rect">
            <a:avLst/>
          </a:prstGeom>
          <a:solidFill>
            <a:schemeClr val="bg1"/>
          </a:solidFill>
        </p:spPr>
        <p:txBody>
          <a:bodyPr wrap="square" lIns="0" tIns="0" rIns="0" bIns="0" rtlCol="0">
            <a:noAutofit/>
          </a:bodyPr>
          <a:lstStyle/>
          <a:p>
            <a:pPr algn="r"/>
            <a:r>
              <a:rPr lang="et-EE" sz="900" b="1">
                <a:solidFill>
                  <a:srgbClr val="3F4A52"/>
                </a:solidFill>
              </a:rPr>
              <a:t>Koolera</a:t>
            </a:r>
          </a:p>
        </p:txBody>
      </p:sp>
      <p:sp>
        <p:nvSpPr>
          <p:cNvPr id="25" name="TextBox 24">
            <a:extLst>
              <a:ext uri="{FF2B5EF4-FFF2-40B4-BE49-F238E27FC236}">
                <a16:creationId xmlns:a16="http://schemas.microsoft.com/office/drawing/2014/main" id="{97F12C14-3806-D41E-DABC-3849EFB1534D}"/>
              </a:ext>
            </a:extLst>
          </p:cNvPr>
          <p:cNvSpPr txBox="1"/>
          <p:nvPr/>
        </p:nvSpPr>
        <p:spPr>
          <a:xfrm>
            <a:off x="4176711" y="5713489"/>
            <a:ext cx="619127" cy="278026"/>
          </a:xfrm>
          <a:prstGeom prst="rect">
            <a:avLst/>
          </a:prstGeom>
          <a:solidFill>
            <a:schemeClr val="bg1"/>
          </a:solidFill>
        </p:spPr>
        <p:txBody>
          <a:bodyPr wrap="square" lIns="0" tIns="0" rIns="0" bIns="0" rtlCol="0">
            <a:noAutofit/>
          </a:bodyPr>
          <a:lstStyle/>
          <a:p>
            <a:pPr algn="r"/>
            <a:r>
              <a:rPr lang="et-EE" sz="900" dirty="0">
                <a:solidFill>
                  <a:srgbClr val="3F4A52"/>
                </a:solidFill>
              </a:rPr>
              <a:t>100 000 - 120 000</a:t>
            </a:r>
          </a:p>
        </p:txBody>
      </p:sp>
      <p:sp>
        <p:nvSpPr>
          <p:cNvPr id="26" name="TextBox 25">
            <a:extLst>
              <a:ext uri="{FF2B5EF4-FFF2-40B4-BE49-F238E27FC236}">
                <a16:creationId xmlns:a16="http://schemas.microsoft.com/office/drawing/2014/main" id="{8D7575A1-E276-5A69-D16A-648235D457AF}"/>
              </a:ext>
            </a:extLst>
          </p:cNvPr>
          <p:cNvSpPr txBox="1"/>
          <p:nvPr/>
        </p:nvSpPr>
        <p:spPr>
          <a:xfrm>
            <a:off x="862012" y="6237579"/>
            <a:ext cx="533400" cy="272874"/>
          </a:xfrm>
          <a:prstGeom prst="rect">
            <a:avLst/>
          </a:prstGeom>
          <a:solidFill>
            <a:schemeClr val="bg1"/>
          </a:solidFill>
        </p:spPr>
        <p:txBody>
          <a:bodyPr wrap="square" lIns="0" tIns="0" rIns="0" bIns="0" rtlCol="0">
            <a:noAutofit/>
          </a:bodyPr>
          <a:lstStyle/>
          <a:p>
            <a:r>
              <a:rPr lang="et-EE" sz="900" b="1" dirty="0">
                <a:solidFill>
                  <a:srgbClr val="3F4A52"/>
                </a:solidFill>
              </a:rPr>
              <a:t>Kõhulah</a:t>
            </a:r>
            <a:r>
              <a:rPr lang="en-US" sz="900" b="1" dirty="0">
                <a:solidFill>
                  <a:srgbClr val="3F4A52"/>
                </a:solidFill>
              </a:rPr>
              <a:t>-</a:t>
            </a:r>
            <a:r>
              <a:rPr lang="et-EE" sz="900" b="1" dirty="0">
                <a:solidFill>
                  <a:srgbClr val="3F4A52"/>
                </a:solidFill>
              </a:rPr>
              <a:t>tisus</a:t>
            </a:r>
          </a:p>
        </p:txBody>
      </p:sp>
      <p:sp>
        <p:nvSpPr>
          <p:cNvPr id="27" name="TextBox 26">
            <a:extLst>
              <a:ext uri="{FF2B5EF4-FFF2-40B4-BE49-F238E27FC236}">
                <a16:creationId xmlns:a16="http://schemas.microsoft.com/office/drawing/2014/main" id="{6CCFC2F7-D0E8-37E5-59B8-A0F90935E3D7}"/>
              </a:ext>
            </a:extLst>
          </p:cNvPr>
          <p:cNvSpPr txBox="1"/>
          <p:nvPr/>
        </p:nvSpPr>
        <p:spPr>
          <a:xfrm>
            <a:off x="862010" y="6572985"/>
            <a:ext cx="619127" cy="136877"/>
          </a:xfrm>
          <a:prstGeom prst="rect">
            <a:avLst/>
          </a:prstGeom>
          <a:solidFill>
            <a:schemeClr val="bg1"/>
          </a:solidFill>
        </p:spPr>
        <p:txBody>
          <a:bodyPr wrap="square" lIns="0" tIns="0" rIns="0" bIns="0" rtlCol="0">
            <a:noAutofit/>
          </a:bodyPr>
          <a:lstStyle/>
          <a:p>
            <a:r>
              <a:rPr lang="et-EE" sz="900">
                <a:solidFill>
                  <a:srgbClr val="3F4A52"/>
                </a:solidFill>
              </a:rPr>
              <a:t>1,4 miljonit</a:t>
            </a:r>
          </a:p>
        </p:txBody>
      </p:sp>
      <p:sp>
        <p:nvSpPr>
          <p:cNvPr id="28" name="TextBox 27">
            <a:extLst>
              <a:ext uri="{FF2B5EF4-FFF2-40B4-BE49-F238E27FC236}">
                <a16:creationId xmlns:a16="http://schemas.microsoft.com/office/drawing/2014/main" id="{913A8B6A-AB97-ECA2-BA9E-8CB625F150B2}"/>
              </a:ext>
            </a:extLst>
          </p:cNvPr>
          <p:cNvSpPr txBox="1"/>
          <p:nvPr/>
        </p:nvSpPr>
        <p:spPr>
          <a:xfrm>
            <a:off x="3810000" y="6373576"/>
            <a:ext cx="533400" cy="136877"/>
          </a:xfrm>
          <a:prstGeom prst="rect">
            <a:avLst/>
          </a:prstGeom>
          <a:solidFill>
            <a:schemeClr val="bg1"/>
          </a:solidFill>
        </p:spPr>
        <p:txBody>
          <a:bodyPr wrap="square" lIns="0" tIns="0" rIns="0" bIns="0" rtlCol="0">
            <a:noAutofit/>
          </a:bodyPr>
          <a:lstStyle/>
          <a:p>
            <a:pPr algn="r"/>
            <a:r>
              <a:rPr lang="et-EE" sz="900" b="1">
                <a:solidFill>
                  <a:srgbClr val="3F4A52"/>
                </a:solidFill>
              </a:rPr>
              <a:t>Diabeet</a:t>
            </a:r>
          </a:p>
        </p:txBody>
      </p:sp>
      <p:sp>
        <p:nvSpPr>
          <p:cNvPr id="29" name="TextBox 28">
            <a:extLst>
              <a:ext uri="{FF2B5EF4-FFF2-40B4-BE49-F238E27FC236}">
                <a16:creationId xmlns:a16="http://schemas.microsoft.com/office/drawing/2014/main" id="{2BAA6E38-B04A-99F2-97C3-B9C8C2CA3326}"/>
              </a:ext>
            </a:extLst>
          </p:cNvPr>
          <p:cNvSpPr txBox="1"/>
          <p:nvPr/>
        </p:nvSpPr>
        <p:spPr>
          <a:xfrm>
            <a:off x="3724273" y="6559550"/>
            <a:ext cx="619127" cy="136877"/>
          </a:xfrm>
          <a:prstGeom prst="rect">
            <a:avLst/>
          </a:prstGeom>
          <a:solidFill>
            <a:schemeClr val="bg1"/>
          </a:solidFill>
        </p:spPr>
        <p:txBody>
          <a:bodyPr wrap="square" lIns="0" tIns="0" rIns="0" bIns="0" rtlCol="0">
            <a:noAutofit/>
          </a:bodyPr>
          <a:lstStyle/>
          <a:p>
            <a:pPr algn="r"/>
            <a:r>
              <a:rPr lang="et-EE" sz="900">
                <a:solidFill>
                  <a:srgbClr val="3F4A52"/>
                </a:solidFill>
              </a:rPr>
              <a:t>1,5 miljonit</a:t>
            </a:r>
          </a:p>
        </p:txBody>
      </p:sp>
      <p:sp>
        <p:nvSpPr>
          <p:cNvPr id="30" name="TextBox 29">
            <a:extLst>
              <a:ext uri="{FF2B5EF4-FFF2-40B4-BE49-F238E27FC236}">
                <a16:creationId xmlns:a16="http://schemas.microsoft.com/office/drawing/2014/main" id="{E8A0A4C5-7CC4-4628-E739-110B36F575D6}"/>
              </a:ext>
            </a:extLst>
          </p:cNvPr>
          <p:cNvSpPr txBox="1"/>
          <p:nvPr/>
        </p:nvSpPr>
        <p:spPr>
          <a:xfrm>
            <a:off x="2167729" y="4654550"/>
            <a:ext cx="499272" cy="136877"/>
          </a:xfrm>
          <a:prstGeom prst="rect">
            <a:avLst/>
          </a:prstGeom>
          <a:solidFill>
            <a:schemeClr val="bg1"/>
          </a:solidFill>
        </p:spPr>
        <p:txBody>
          <a:bodyPr wrap="square" lIns="0" tIns="0" rIns="0" bIns="0" rtlCol="0">
            <a:noAutofit/>
          </a:bodyPr>
          <a:lstStyle/>
          <a:p>
            <a:r>
              <a:rPr lang="et-EE" sz="400" b="1" dirty="0">
                <a:solidFill>
                  <a:srgbClr val="3F4A52"/>
                </a:solidFill>
              </a:rPr>
              <a:t>Antimikroobne resistentsus praegu</a:t>
            </a:r>
          </a:p>
        </p:txBody>
      </p:sp>
      <p:sp>
        <p:nvSpPr>
          <p:cNvPr id="31" name="TextBox 30">
            <a:extLst>
              <a:ext uri="{FF2B5EF4-FFF2-40B4-BE49-F238E27FC236}">
                <a16:creationId xmlns:a16="http://schemas.microsoft.com/office/drawing/2014/main" id="{492184F8-DB62-6E57-1041-A409EC07A9C9}"/>
              </a:ext>
            </a:extLst>
          </p:cNvPr>
          <p:cNvSpPr txBox="1"/>
          <p:nvPr/>
        </p:nvSpPr>
        <p:spPr>
          <a:xfrm>
            <a:off x="2167729" y="4861202"/>
            <a:ext cx="750094" cy="336286"/>
          </a:xfrm>
          <a:prstGeom prst="rect">
            <a:avLst/>
          </a:prstGeom>
          <a:solidFill>
            <a:schemeClr val="bg1"/>
          </a:solidFill>
        </p:spPr>
        <p:txBody>
          <a:bodyPr wrap="square" lIns="0" tIns="0" rIns="0" bIns="0" rtlCol="0">
            <a:noAutofit/>
          </a:bodyPr>
          <a:lstStyle/>
          <a:p>
            <a:pPr algn="l"/>
            <a:r>
              <a:rPr lang="et-EE" sz="800" dirty="0">
                <a:solidFill>
                  <a:srgbClr val="3F4A52"/>
                </a:solidFill>
              </a:rPr>
              <a:t>700 000</a:t>
            </a:r>
          </a:p>
          <a:p>
            <a:pPr algn="l"/>
            <a:r>
              <a:rPr lang="et-EE" sz="800" dirty="0">
                <a:solidFill>
                  <a:srgbClr val="3F4A52"/>
                </a:solidFill>
              </a:rPr>
              <a:t>(madal hinnang)</a:t>
            </a:r>
          </a:p>
        </p:txBody>
      </p:sp>
      <p:sp>
        <p:nvSpPr>
          <p:cNvPr id="32" name="TextBox 31">
            <a:extLst>
              <a:ext uri="{FF2B5EF4-FFF2-40B4-BE49-F238E27FC236}">
                <a16:creationId xmlns:a16="http://schemas.microsoft.com/office/drawing/2014/main" id="{294887C6-CEA4-98BF-0D35-480D6B0EEE94}"/>
              </a:ext>
            </a:extLst>
          </p:cNvPr>
          <p:cNvSpPr txBox="1"/>
          <p:nvPr/>
        </p:nvSpPr>
        <p:spPr>
          <a:xfrm>
            <a:off x="862010" y="2856013"/>
            <a:ext cx="3959227" cy="201455"/>
          </a:xfrm>
          <a:prstGeom prst="rect">
            <a:avLst/>
          </a:prstGeom>
          <a:solidFill>
            <a:schemeClr val="bg1"/>
          </a:solidFill>
        </p:spPr>
        <p:txBody>
          <a:bodyPr wrap="square" lIns="0" tIns="0" rIns="0" bIns="0" rtlCol="0">
            <a:noAutofit/>
          </a:bodyPr>
          <a:lstStyle/>
          <a:p>
            <a:pPr algn="r"/>
            <a:r>
              <a:rPr lang="et-EE" sz="1200" b="1" dirty="0">
                <a:solidFill>
                  <a:srgbClr val="825AA4"/>
                </a:solidFill>
              </a:rPr>
              <a:t>Antimikroobne resistentsus 2050. aastal</a:t>
            </a:r>
          </a:p>
        </p:txBody>
      </p:sp>
      <p:sp>
        <p:nvSpPr>
          <p:cNvPr id="33" name="TextBox 32">
            <a:extLst>
              <a:ext uri="{FF2B5EF4-FFF2-40B4-BE49-F238E27FC236}">
                <a16:creationId xmlns:a16="http://schemas.microsoft.com/office/drawing/2014/main" id="{B271D613-6F29-A118-8B33-EAE7A7C056F6}"/>
              </a:ext>
            </a:extLst>
          </p:cNvPr>
          <p:cNvSpPr txBox="1"/>
          <p:nvPr/>
        </p:nvSpPr>
        <p:spPr>
          <a:xfrm>
            <a:off x="3724272" y="3112242"/>
            <a:ext cx="1071565" cy="404990"/>
          </a:xfrm>
          <a:prstGeom prst="rect">
            <a:avLst/>
          </a:prstGeom>
          <a:solidFill>
            <a:schemeClr val="bg1"/>
          </a:solidFill>
        </p:spPr>
        <p:txBody>
          <a:bodyPr wrap="square" lIns="0" tIns="0" rIns="0" bIns="0" rtlCol="0">
            <a:noAutofit/>
          </a:bodyPr>
          <a:lstStyle/>
          <a:p>
            <a:pPr algn="r"/>
            <a:r>
              <a:rPr lang="et-EE">
                <a:solidFill>
                  <a:srgbClr val="825AA4"/>
                </a:solidFill>
              </a:rPr>
              <a:t>10 miljonit</a:t>
            </a:r>
          </a:p>
        </p:txBody>
      </p:sp>
    </p:spTree>
    <p:extLst>
      <p:ext uri="{BB962C8B-B14F-4D97-AF65-F5344CB8AC3E}">
        <p14:creationId xmlns:p14="http://schemas.microsoft.com/office/powerpoint/2010/main" val="382459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200329"/>
          </a:xfrm>
          <a:prstGeom prst="rect">
            <a:avLst/>
          </a:prstGeom>
          <a:noFill/>
        </p:spPr>
        <p:txBody>
          <a:bodyPr wrap="square" rtlCol="0">
            <a:spAutoFit/>
          </a:bodyPr>
          <a:lstStyle/>
          <a:p>
            <a:r>
              <a:rPr lang="et-EE" sz="2400" dirty="0">
                <a:latin typeface="EC Square Sans Pro" panose="020B0506040000020004" pitchFamily="34" charset="0"/>
              </a:rPr>
              <a:t>Mikroobivastaste ainete kasutamine,</a:t>
            </a:r>
          </a:p>
          <a:p>
            <a:r>
              <a:rPr lang="et-EE" sz="2400" dirty="0">
                <a:latin typeface="EC Square Sans Pro" panose="020B0506040000020004" pitchFamily="34" charset="0"/>
              </a:rPr>
              <a:t>üle- ja väärkasutus</a:t>
            </a: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200329"/>
          </a:xfrm>
          <a:prstGeom prst="rect">
            <a:avLst/>
          </a:prstGeom>
          <a:noFill/>
        </p:spPr>
        <p:txBody>
          <a:bodyPr wrap="square" rtlCol="0">
            <a:spAutoFit/>
          </a:bodyPr>
          <a:lstStyle/>
          <a:p>
            <a:r>
              <a:rPr lang="et-EE" sz="2400" dirty="0">
                <a:solidFill>
                  <a:schemeClr val="tx1"/>
                </a:solidFill>
                <a:latin typeface="EC Square Sans Pro" panose="020B0506040000020004" pitchFamily="34" charset="0"/>
              </a:rPr>
              <a:t>Mikroobid</a:t>
            </a:r>
            <a:r>
              <a:rPr lang="et-EE" sz="2400" dirty="0">
                <a:solidFill>
                  <a:srgbClr val="FF0000"/>
                </a:solidFill>
                <a:latin typeface="EC Square Sans Pro" panose="020B0506040000020004" pitchFamily="34" charset="0"/>
              </a:rPr>
              <a:t> </a:t>
            </a:r>
            <a:r>
              <a:rPr lang="et-EE" sz="2400" dirty="0">
                <a:latin typeface="EC Square Sans Pro" panose="020B0506040000020004" pitchFamily="34" charset="0"/>
              </a:rPr>
              <a:t>arendavad resistentsust</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200329"/>
          </a:xfrm>
          <a:prstGeom prst="rect">
            <a:avLst/>
          </a:prstGeom>
          <a:noFill/>
        </p:spPr>
        <p:txBody>
          <a:bodyPr wrap="square" rtlCol="0">
            <a:spAutoFit/>
          </a:bodyPr>
          <a:lstStyle/>
          <a:p>
            <a:r>
              <a:rPr lang="et-EE" sz="2400">
                <a:latin typeface="EC Square Sans Pro" panose="020B0506040000020004" pitchFamily="34" charset="0"/>
              </a:rPr>
              <a:t>Mikroobivastased ained muutuvad vähem tõhusaks</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511550"/>
            <a:ext cx="2083386" cy="1938992"/>
          </a:xfrm>
          <a:prstGeom prst="rect">
            <a:avLst/>
          </a:prstGeom>
          <a:noFill/>
        </p:spPr>
        <p:txBody>
          <a:bodyPr wrap="square" rtlCol="0">
            <a:spAutoFit/>
          </a:bodyPr>
          <a:lstStyle/>
          <a:p>
            <a:r>
              <a:rPr lang="et-EE" sz="2400">
                <a:latin typeface="EC Square Sans Pro" panose="020B0506040000020004" pitchFamily="34" charset="0"/>
              </a:rPr>
              <a:t>Haigused levivad kergemini, püsivad või tapavad</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205823"/>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12700" y="1333500"/>
            <a:ext cx="12179300"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t-EE" sz="4000" b="1">
                <a:solidFill>
                  <a:schemeClr val="bg1"/>
                </a:solidFill>
                <a:latin typeface="EC Square Sans Pro" panose="020B0506040000020004" pitchFamily="34" charset="0"/>
              </a:rPr>
              <a:t>Kuidas antimikroobne resistentsus tekib?</a:t>
            </a:r>
          </a:p>
        </p:txBody>
      </p:sp>
    </p:spTree>
    <p:extLst>
      <p:ext uri="{BB962C8B-B14F-4D97-AF65-F5344CB8AC3E}">
        <p14:creationId xmlns:p14="http://schemas.microsoft.com/office/powerpoint/2010/main" val="19368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orma libre: forma 138">
            <a:extLst>
              <a:ext uri="{FF2B5EF4-FFF2-40B4-BE49-F238E27FC236}">
                <a16:creationId xmlns:a16="http://schemas.microsoft.com/office/drawing/2014/main" id="{C3CA0545-6310-439D-BA5C-7D4CF24EB096}"/>
              </a:ext>
            </a:extLst>
          </p:cNvPr>
          <p:cNvSpPr/>
          <p:nvPr/>
        </p:nvSpPr>
        <p:spPr>
          <a:xfrm rot="7972365">
            <a:off x="4208562" y="2953596"/>
            <a:ext cx="3559610" cy="223348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lstStyle/>
          <a:p>
            <a:endParaRPr lang="en-GB"/>
          </a:p>
        </p:txBody>
      </p:sp>
      <p:sp>
        <p:nvSpPr>
          <p:cNvPr id="132" name="Forma libre: forma 131">
            <a:extLst>
              <a:ext uri="{FF2B5EF4-FFF2-40B4-BE49-F238E27FC236}">
                <a16:creationId xmlns:a16="http://schemas.microsoft.com/office/drawing/2014/main" id="{8BA373AA-29E5-4836-BD0C-2715D368060C}"/>
              </a:ext>
            </a:extLst>
          </p:cNvPr>
          <p:cNvSpPr/>
          <p:nvPr/>
        </p:nvSpPr>
        <p:spPr>
          <a:xfrm rot="4752243">
            <a:off x="8593039" y="1226163"/>
            <a:ext cx="4047694" cy="271671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lstStyle/>
          <a:p>
            <a:endParaRPr lang="en-GB"/>
          </a:p>
        </p:txBody>
      </p:sp>
      <p:sp>
        <p:nvSpPr>
          <p:cNvPr id="131" name="Forma libre: forma 130">
            <a:extLst>
              <a:ext uri="{FF2B5EF4-FFF2-40B4-BE49-F238E27FC236}">
                <a16:creationId xmlns:a16="http://schemas.microsoft.com/office/drawing/2014/main" id="{5160B010-5642-4718-8E2B-CAD15309BCD4}"/>
              </a:ext>
            </a:extLst>
          </p:cNvPr>
          <p:cNvSpPr/>
          <p:nvPr/>
        </p:nvSpPr>
        <p:spPr>
          <a:xfrm rot="19574219">
            <a:off x="736826" y="2222950"/>
            <a:ext cx="3268837" cy="271671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lstStyle/>
          <a:p>
            <a:endParaRPr lang="en-GB"/>
          </a:p>
        </p:txBody>
      </p:sp>
      <p:sp>
        <p:nvSpPr>
          <p:cNvPr id="48" name="Elipse 47">
            <a:extLst>
              <a:ext uri="{FF2B5EF4-FFF2-40B4-BE49-F238E27FC236}">
                <a16:creationId xmlns:a16="http://schemas.microsoft.com/office/drawing/2014/main" id="{3C6C5ADB-B61A-4622-8AD9-E8EE8BDBF22A}"/>
              </a:ext>
            </a:extLst>
          </p:cNvPr>
          <p:cNvSpPr/>
          <p:nvPr/>
        </p:nvSpPr>
        <p:spPr>
          <a:xfrm>
            <a:off x="5471233" y="885774"/>
            <a:ext cx="1092445" cy="1103769"/>
          </a:xfrm>
          <a:prstGeom prst="ellipse">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Marcador de texto 1">
            <a:extLst>
              <a:ext uri="{FF2B5EF4-FFF2-40B4-BE49-F238E27FC236}">
                <a16:creationId xmlns:a16="http://schemas.microsoft.com/office/drawing/2014/main" id="{9D93430F-D647-4636-A7AA-446200FD7DF6}"/>
              </a:ext>
            </a:extLst>
          </p:cNvPr>
          <p:cNvSpPr>
            <a:spLocks noGrp="1"/>
          </p:cNvSpPr>
          <p:nvPr>
            <p:ph type="body" sz="quarter" idx="10"/>
          </p:nvPr>
        </p:nvSpPr>
        <p:spPr>
          <a:xfrm>
            <a:off x="781171" y="208197"/>
            <a:ext cx="8008947" cy="533400"/>
          </a:xfrm>
        </p:spPr>
        <p:txBody>
          <a:bodyPr>
            <a:normAutofit/>
          </a:bodyPr>
          <a:lstStyle/>
          <a:p>
            <a:pPr marL="0" indent="0">
              <a:buNone/>
            </a:pPr>
            <a:r>
              <a:rPr lang="et-EE"/>
              <a:t>Illustratsioon suundadest, milles saab resistentsus levida</a:t>
            </a:r>
          </a:p>
        </p:txBody>
      </p:sp>
      <p:sp>
        <p:nvSpPr>
          <p:cNvPr id="47" name="CuadroTexto 46">
            <a:extLst>
              <a:ext uri="{FF2B5EF4-FFF2-40B4-BE49-F238E27FC236}">
                <a16:creationId xmlns:a16="http://schemas.microsoft.com/office/drawing/2014/main" id="{E0E37166-A9E3-4EEB-B2F4-A84D24BB393B}"/>
              </a:ext>
            </a:extLst>
          </p:cNvPr>
          <p:cNvSpPr txBox="1"/>
          <p:nvPr/>
        </p:nvSpPr>
        <p:spPr>
          <a:xfrm>
            <a:off x="7593858" y="1117139"/>
            <a:ext cx="1270439" cy="646331"/>
          </a:xfrm>
          <a:prstGeom prst="rect">
            <a:avLst/>
          </a:prstGeom>
          <a:noFill/>
        </p:spPr>
        <p:txBody>
          <a:bodyPr wrap="square" rtlCol="0">
            <a:spAutoFit/>
          </a:bodyPr>
          <a:lstStyle/>
          <a:p>
            <a:r>
              <a:rPr lang="et-EE" sz="1200" dirty="0">
                <a:latin typeface="EC Square Sans Pro" panose="020B0506040000020004" pitchFamily="34" charset="0"/>
              </a:rPr>
              <a:t>Antibiootikume antakse põllumajandustegevuse käigus</a:t>
            </a:r>
          </a:p>
        </p:txBody>
      </p:sp>
      <p:sp>
        <p:nvSpPr>
          <p:cNvPr id="50" name="CuadroTexto 49">
            <a:extLst>
              <a:ext uri="{FF2B5EF4-FFF2-40B4-BE49-F238E27FC236}">
                <a16:creationId xmlns:a16="http://schemas.microsoft.com/office/drawing/2014/main" id="{21F9444C-0C4E-4F00-9966-8BF86156BA08}"/>
              </a:ext>
            </a:extLst>
          </p:cNvPr>
          <p:cNvSpPr txBox="1"/>
          <p:nvPr/>
        </p:nvSpPr>
        <p:spPr>
          <a:xfrm>
            <a:off x="10094528" y="4191908"/>
            <a:ext cx="2021272" cy="1384995"/>
          </a:xfrm>
          <a:prstGeom prst="rect">
            <a:avLst/>
          </a:prstGeom>
          <a:noFill/>
        </p:spPr>
        <p:txBody>
          <a:bodyPr wrap="square" rtlCol="0">
            <a:spAutoFit/>
          </a:bodyPr>
          <a:lstStyle/>
          <a:p>
            <a:r>
              <a:rPr lang="et-EE" sz="1200" dirty="0">
                <a:latin typeface="EC Square Sans Pro" panose="020B0506040000020004" pitchFamily="34" charset="0"/>
              </a:rPr>
              <a:t>Loomadel võivad soolestikus tekkida ravimiresistentsed bakterid. Ja levib teistele loomadele nendevahelise kokkupuute, töötlemata jäätmete, hügieeni puudumise tõttu</a:t>
            </a:r>
            <a:r>
              <a:rPr lang="et-EE" sz="1200" dirty="0">
                <a:solidFill>
                  <a:srgbClr val="FF0000"/>
                </a:solidFill>
                <a:latin typeface="EC Square Sans Pro" panose="020B0506040000020004" pitchFamily="34" charset="0"/>
              </a:rPr>
              <a:t> </a:t>
            </a:r>
          </a:p>
        </p:txBody>
      </p:sp>
      <p:sp>
        <p:nvSpPr>
          <p:cNvPr id="51" name="CuadroTexto 50">
            <a:extLst>
              <a:ext uri="{FF2B5EF4-FFF2-40B4-BE49-F238E27FC236}">
                <a16:creationId xmlns:a16="http://schemas.microsoft.com/office/drawing/2014/main" id="{E2E75DDF-17D9-4F1D-83EE-4B9616B9EE9B}"/>
              </a:ext>
            </a:extLst>
          </p:cNvPr>
          <p:cNvSpPr txBox="1"/>
          <p:nvPr/>
        </p:nvSpPr>
        <p:spPr>
          <a:xfrm>
            <a:off x="10075543" y="5426014"/>
            <a:ext cx="1738853" cy="646331"/>
          </a:xfrm>
          <a:prstGeom prst="rect">
            <a:avLst/>
          </a:prstGeom>
          <a:noFill/>
        </p:spPr>
        <p:txBody>
          <a:bodyPr wrap="square" rtlCol="0">
            <a:spAutoFit/>
          </a:bodyPr>
          <a:lstStyle/>
          <a:p>
            <a:r>
              <a:rPr lang="et-EE" sz="1200" dirty="0">
                <a:latin typeface="EC Square Sans Pro" panose="020B0506040000020004" pitchFamily="34" charset="0"/>
              </a:rPr>
              <a:t>Ravimiresistentsed bakterid jõuavad inimesteni toidu ja keskkonna kaudu</a:t>
            </a:r>
          </a:p>
        </p:txBody>
      </p:sp>
      <p:sp>
        <p:nvSpPr>
          <p:cNvPr id="52" name="CuadroTexto 51">
            <a:extLst>
              <a:ext uri="{FF2B5EF4-FFF2-40B4-BE49-F238E27FC236}">
                <a16:creationId xmlns:a16="http://schemas.microsoft.com/office/drawing/2014/main" id="{129E1CDD-4CD4-437F-BBD4-945B899BD873}"/>
              </a:ext>
            </a:extLst>
          </p:cNvPr>
          <p:cNvSpPr txBox="1"/>
          <p:nvPr/>
        </p:nvSpPr>
        <p:spPr>
          <a:xfrm>
            <a:off x="984456" y="802443"/>
            <a:ext cx="3586067" cy="1384995"/>
          </a:xfrm>
          <a:prstGeom prst="rect">
            <a:avLst/>
          </a:prstGeom>
          <a:noFill/>
        </p:spPr>
        <p:txBody>
          <a:bodyPr wrap="square" rtlCol="0">
            <a:spAutoFit/>
          </a:bodyPr>
          <a:lstStyle/>
          <a:p>
            <a:r>
              <a:rPr lang="et-EE" sz="1200" dirty="0">
                <a:latin typeface="EC Square Sans Pro" panose="020B0506040000020004" pitchFamily="34" charset="0"/>
              </a:rPr>
              <a:t>Antibiootikume antakse inimestele, haiglates, kogukonnas ja ka lemmikloomadele. </a:t>
            </a:r>
            <a:endParaRPr lang="es-ES" sz="1200" dirty="0">
              <a:latin typeface="EC Square Sans Pro" panose="020B0506040000020004" pitchFamily="34" charset="0"/>
            </a:endParaRPr>
          </a:p>
          <a:p>
            <a:r>
              <a:rPr lang="et-EE" sz="1200" dirty="0">
                <a:latin typeface="EC Square Sans Pro" panose="020B0506040000020004" pitchFamily="34" charset="0"/>
              </a:rPr>
              <a:t>Inimeste ja loomade soolebakterid võivad arendada resistentsust ja kanduda nende vahel edasi. Resistentsuse teket võib kiirendada antimikroobsete ainete üle- ja väärkasutamine.</a:t>
            </a:r>
          </a:p>
          <a:p>
            <a:r>
              <a:rPr lang="et-EE" sz="1200" dirty="0">
                <a:latin typeface="EC Square Sans Pro" panose="020B0506040000020004" pitchFamily="34" charset="0"/>
              </a:rPr>
              <a:t>.</a:t>
            </a:r>
          </a:p>
        </p:txBody>
      </p:sp>
      <p:sp>
        <p:nvSpPr>
          <p:cNvPr id="53" name="Rectángulo: esquinas redondeadas 52">
            <a:extLst>
              <a:ext uri="{FF2B5EF4-FFF2-40B4-BE49-F238E27FC236}">
                <a16:creationId xmlns:a16="http://schemas.microsoft.com/office/drawing/2014/main" id="{5BAAE011-F4BA-4321-8C50-227E98613A4A}"/>
              </a:ext>
            </a:extLst>
          </p:cNvPr>
          <p:cNvSpPr/>
          <p:nvPr/>
        </p:nvSpPr>
        <p:spPr>
          <a:xfrm rot="19772696">
            <a:off x="5588229" y="1033587"/>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Rectángulo: esquinas redondeadas 53">
            <a:extLst>
              <a:ext uri="{FF2B5EF4-FFF2-40B4-BE49-F238E27FC236}">
                <a16:creationId xmlns:a16="http://schemas.microsoft.com/office/drawing/2014/main" id="{9342F7C4-FB31-4864-960C-C0CBCD31B2C9}"/>
              </a:ext>
            </a:extLst>
          </p:cNvPr>
          <p:cNvSpPr/>
          <p:nvPr/>
        </p:nvSpPr>
        <p:spPr>
          <a:xfrm rot="5862461">
            <a:off x="5434263" y="1480451"/>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ángulo: esquinas redondeadas 54">
            <a:extLst>
              <a:ext uri="{FF2B5EF4-FFF2-40B4-BE49-F238E27FC236}">
                <a16:creationId xmlns:a16="http://schemas.microsoft.com/office/drawing/2014/main" id="{5437E517-AE2D-4E43-A28C-BBF83E925C4B}"/>
              </a:ext>
            </a:extLst>
          </p:cNvPr>
          <p:cNvSpPr/>
          <p:nvPr/>
        </p:nvSpPr>
        <p:spPr>
          <a:xfrm rot="10141599">
            <a:off x="5706792" y="1570983"/>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ángulo: esquinas redondeadas 55">
            <a:extLst>
              <a:ext uri="{FF2B5EF4-FFF2-40B4-BE49-F238E27FC236}">
                <a16:creationId xmlns:a16="http://schemas.microsoft.com/office/drawing/2014/main" id="{957231C8-1CDD-44C3-8923-772B1B9C237A}"/>
              </a:ext>
            </a:extLst>
          </p:cNvPr>
          <p:cNvSpPr/>
          <p:nvPr/>
        </p:nvSpPr>
        <p:spPr>
          <a:xfrm rot="2989639">
            <a:off x="5691961" y="1298641"/>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ángulo: esquinas redondeadas 56">
            <a:extLst>
              <a:ext uri="{FF2B5EF4-FFF2-40B4-BE49-F238E27FC236}">
                <a16:creationId xmlns:a16="http://schemas.microsoft.com/office/drawing/2014/main" id="{4A0A873C-2FF0-41A1-8000-F438CEF8A852}"/>
              </a:ext>
            </a:extLst>
          </p:cNvPr>
          <p:cNvSpPr/>
          <p:nvPr/>
        </p:nvSpPr>
        <p:spPr>
          <a:xfrm rot="10126748">
            <a:off x="5952695" y="1057229"/>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ángulo: esquinas redondeadas 57">
            <a:extLst>
              <a:ext uri="{FF2B5EF4-FFF2-40B4-BE49-F238E27FC236}">
                <a16:creationId xmlns:a16="http://schemas.microsoft.com/office/drawing/2014/main" id="{A2E6EE5D-19CB-4FFF-8A0B-C0E7B6F26CD9}"/>
              </a:ext>
            </a:extLst>
          </p:cNvPr>
          <p:cNvSpPr/>
          <p:nvPr/>
        </p:nvSpPr>
        <p:spPr>
          <a:xfrm rot="5862461">
            <a:off x="5979492" y="1357119"/>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9" name="Rectángulo: esquinas redondeadas 58">
            <a:extLst>
              <a:ext uri="{FF2B5EF4-FFF2-40B4-BE49-F238E27FC236}">
                <a16:creationId xmlns:a16="http://schemas.microsoft.com/office/drawing/2014/main" id="{26E448F2-A71F-4C72-AA99-EA7A5A5607EC}"/>
              </a:ext>
            </a:extLst>
          </p:cNvPr>
          <p:cNvSpPr/>
          <p:nvPr/>
        </p:nvSpPr>
        <p:spPr>
          <a:xfrm rot="8152036">
            <a:off x="6146446" y="1618908"/>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0" name="Rectángulo: esquinas redondeadas 59">
            <a:extLst>
              <a:ext uri="{FF2B5EF4-FFF2-40B4-BE49-F238E27FC236}">
                <a16:creationId xmlns:a16="http://schemas.microsoft.com/office/drawing/2014/main" id="{E5B17330-8F54-487C-BF72-D3CCE54BBC33}"/>
              </a:ext>
            </a:extLst>
          </p:cNvPr>
          <p:cNvSpPr/>
          <p:nvPr/>
        </p:nvSpPr>
        <p:spPr>
          <a:xfrm rot="2989639">
            <a:off x="6237572" y="1309067"/>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2" name="Gráfico 61" descr="Hospital con relleno sólido">
            <a:extLst>
              <a:ext uri="{FF2B5EF4-FFF2-40B4-BE49-F238E27FC236}">
                <a16:creationId xmlns:a16="http://schemas.microsoft.com/office/drawing/2014/main" id="{D01D408A-DE33-47F2-B2AB-37781C40F51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0506" y="3058341"/>
            <a:ext cx="402203" cy="402203"/>
          </a:xfrm>
          <a:prstGeom prst="rect">
            <a:avLst/>
          </a:prstGeom>
        </p:spPr>
      </p:pic>
      <p:grpSp>
        <p:nvGrpSpPr>
          <p:cNvPr id="64" name="Grupo 63">
            <a:extLst>
              <a:ext uri="{FF2B5EF4-FFF2-40B4-BE49-F238E27FC236}">
                <a16:creationId xmlns:a16="http://schemas.microsoft.com/office/drawing/2014/main" id="{633B10A9-081A-4AD6-ACEF-A92457440D07}"/>
              </a:ext>
            </a:extLst>
          </p:cNvPr>
          <p:cNvGrpSpPr/>
          <p:nvPr/>
        </p:nvGrpSpPr>
        <p:grpSpPr>
          <a:xfrm>
            <a:off x="10075543" y="3304881"/>
            <a:ext cx="1454205" cy="915233"/>
            <a:chOff x="4176817" y="5639071"/>
            <a:chExt cx="1454205" cy="915233"/>
          </a:xfrm>
        </p:grpSpPr>
        <p:pic>
          <p:nvPicPr>
            <p:cNvPr id="65" name="Picture 4" descr="840+ Heifer Illustrations, Royalty-Free Vector Graphics &amp; Clip Art - iStock  | Heifer cows, Heifer vector, Heifer milk">
              <a:extLst>
                <a:ext uri="{FF2B5EF4-FFF2-40B4-BE49-F238E27FC236}">
                  <a16:creationId xmlns:a16="http://schemas.microsoft.com/office/drawing/2014/main" id="{F5F26203-DF7B-45C7-BF8F-07B006341470}"/>
                </a:ext>
              </a:extLst>
            </p:cNvPr>
            <p:cNvPicPr>
              <a:picLocks noChangeAspect="1" noChangeArrowheads="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l="16340" t="28652" r="15867" b="28682"/>
            <a:stretch/>
          </p:blipFill>
          <p:spPr bwMode="auto">
            <a:xfrm flipH="1">
              <a:off x="4176817" y="5639071"/>
              <a:ext cx="1454205" cy="9152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Elipse 65">
              <a:extLst>
                <a:ext uri="{FF2B5EF4-FFF2-40B4-BE49-F238E27FC236}">
                  <a16:creationId xmlns:a16="http://schemas.microsoft.com/office/drawing/2014/main" id="{12E3185D-3780-4F15-B7DA-AE1FFD18738D}"/>
                </a:ext>
              </a:extLst>
            </p:cNvPr>
            <p:cNvSpPr/>
            <p:nvPr/>
          </p:nvSpPr>
          <p:spPr>
            <a:xfrm>
              <a:off x="4466951" y="5802645"/>
              <a:ext cx="476529" cy="367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Gráfico 66" descr="Cápsula de Petri contorno">
              <a:extLst>
                <a:ext uri="{FF2B5EF4-FFF2-40B4-BE49-F238E27FC236}">
                  <a16:creationId xmlns:a16="http://schemas.microsoft.com/office/drawing/2014/main" id="{F23B846D-C1AE-4946-A3DB-DBE5B007CE0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94500" y="5940979"/>
              <a:ext cx="213336" cy="213336"/>
            </a:xfrm>
            <a:prstGeom prst="rect">
              <a:avLst/>
            </a:prstGeom>
          </p:spPr>
        </p:pic>
        <p:pic>
          <p:nvPicPr>
            <p:cNvPr id="68" name="Gráfico 67" descr="Germen contorno">
              <a:extLst>
                <a:ext uri="{FF2B5EF4-FFF2-40B4-BE49-F238E27FC236}">
                  <a16:creationId xmlns:a16="http://schemas.microsoft.com/office/drawing/2014/main" id="{192D18BC-5DEB-4FEE-9475-577B354F223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9945415">
              <a:off x="4487883" y="5807018"/>
              <a:ext cx="297925" cy="297925"/>
            </a:xfrm>
            <a:prstGeom prst="rect">
              <a:avLst/>
            </a:prstGeom>
          </p:spPr>
        </p:pic>
      </p:grpSp>
      <p:sp>
        <p:nvSpPr>
          <p:cNvPr id="69" name="CuadroTexto 68">
            <a:extLst>
              <a:ext uri="{FF2B5EF4-FFF2-40B4-BE49-F238E27FC236}">
                <a16:creationId xmlns:a16="http://schemas.microsoft.com/office/drawing/2014/main" id="{8D1C5CF6-AF59-408E-867C-F7295FBE35CF}"/>
              </a:ext>
            </a:extLst>
          </p:cNvPr>
          <p:cNvSpPr txBox="1"/>
          <p:nvPr/>
        </p:nvSpPr>
        <p:spPr>
          <a:xfrm>
            <a:off x="1238563" y="2701230"/>
            <a:ext cx="828138" cy="246221"/>
          </a:xfrm>
          <a:prstGeom prst="rect">
            <a:avLst/>
          </a:prstGeom>
          <a:noFill/>
        </p:spPr>
        <p:txBody>
          <a:bodyPr wrap="square" rtlCol="0">
            <a:spAutoFit/>
          </a:bodyPr>
          <a:lstStyle/>
          <a:p>
            <a:r>
              <a:rPr lang="et-EE" sz="1000">
                <a:latin typeface="EC Square Sans Pro" panose="020B0506040000020004" pitchFamily="34" charset="0"/>
              </a:rPr>
              <a:t>Haiglates</a:t>
            </a:r>
          </a:p>
        </p:txBody>
      </p:sp>
      <p:grpSp>
        <p:nvGrpSpPr>
          <p:cNvPr id="74" name="Grupo 73">
            <a:extLst>
              <a:ext uri="{FF2B5EF4-FFF2-40B4-BE49-F238E27FC236}">
                <a16:creationId xmlns:a16="http://schemas.microsoft.com/office/drawing/2014/main" id="{BA84FEA2-EF48-40BD-A059-FF7C976095CB}"/>
              </a:ext>
            </a:extLst>
          </p:cNvPr>
          <p:cNvGrpSpPr/>
          <p:nvPr/>
        </p:nvGrpSpPr>
        <p:grpSpPr>
          <a:xfrm>
            <a:off x="1945069" y="2619379"/>
            <a:ext cx="766257" cy="2145520"/>
            <a:chOff x="2362896" y="4473522"/>
            <a:chExt cx="766257" cy="2145520"/>
          </a:xfrm>
        </p:grpSpPr>
        <p:pic>
          <p:nvPicPr>
            <p:cNvPr id="75" name="Picture 2" descr="Human Body Shape Vector Art. Stock Vector - Illustration of ...">
              <a:extLst>
                <a:ext uri="{FF2B5EF4-FFF2-40B4-BE49-F238E27FC236}">
                  <a16:creationId xmlns:a16="http://schemas.microsoft.com/office/drawing/2014/main" id="{0AFA858D-6ADD-4E77-BDA6-329E18167198}"/>
                </a:ext>
              </a:extLst>
            </p:cNvPr>
            <p:cNvPicPr>
              <a:picLocks noChangeAspect="1" noChangeArrowheads="1"/>
            </p:cNvPicPr>
            <p:nvPr/>
          </p:nvPicPr>
          <p:blipFill rotWithShape="1">
            <a:blip r:embed="rId10" cstate="email">
              <a:duotone>
                <a:schemeClr val="accent1">
                  <a:shade val="45000"/>
                  <a:satMod val="135000"/>
                </a:schemeClr>
                <a:prstClr val="white"/>
              </a:duotone>
              <a:extLst>
                <a:ext uri="{28A0092B-C50C-407E-A947-70E740481C1C}">
                  <a14:useLocalDpi xmlns:a14="http://schemas.microsoft.com/office/drawing/2010/main"/>
                </a:ext>
              </a:extLst>
            </a:blip>
            <a:srcRect l="32621" r="32832"/>
            <a:stretch/>
          </p:blipFill>
          <p:spPr bwMode="auto">
            <a:xfrm>
              <a:off x="2362896" y="4473522"/>
              <a:ext cx="766257" cy="2145520"/>
            </a:xfrm>
            <a:prstGeom prst="rect">
              <a:avLst/>
            </a:prstGeom>
            <a:noFill/>
            <a:extLst>
              <a:ext uri="{909E8E84-426E-40DD-AFC4-6F175D3DCCD1}">
                <a14:hiddenFill xmlns:a14="http://schemas.microsoft.com/office/drawing/2010/main">
                  <a:solidFill>
                    <a:srgbClr val="FFFFFF"/>
                  </a:solidFill>
                </a14:hiddenFill>
              </a:ext>
            </a:extLst>
          </p:spPr>
        </p:pic>
        <p:sp>
          <p:nvSpPr>
            <p:cNvPr id="76" name="Elipse 75">
              <a:extLst>
                <a:ext uri="{FF2B5EF4-FFF2-40B4-BE49-F238E27FC236}">
                  <a16:creationId xmlns:a16="http://schemas.microsoft.com/office/drawing/2014/main" id="{C08BE7F7-DAE1-4280-A27C-8BD6A7917664}"/>
                </a:ext>
              </a:extLst>
            </p:cNvPr>
            <p:cNvSpPr/>
            <p:nvPr/>
          </p:nvSpPr>
          <p:spPr>
            <a:xfrm>
              <a:off x="2489843" y="5161981"/>
              <a:ext cx="476529" cy="367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Gráfico 76" descr="Cápsula de Petri contorno">
              <a:extLst>
                <a:ext uri="{FF2B5EF4-FFF2-40B4-BE49-F238E27FC236}">
                  <a16:creationId xmlns:a16="http://schemas.microsoft.com/office/drawing/2014/main" id="{4E082CBD-06CE-4648-BC70-830506A93AB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17392" y="5300315"/>
              <a:ext cx="213336" cy="213336"/>
            </a:xfrm>
            <a:prstGeom prst="rect">
              <a:avLst/>
            </a:prstGeom>
          </p:spPr>
        </p:pic>
        <p:pic>
          <p:nvPicPr>
            <p:cNvPr id="78" name="Gráfico 77" descr="Germen contorno">
              <a:extLst>
                <a:ext uri="{FF2B5EF4-FFF2-40B4-BE49-F238E27FC236}">
                  <a16:creationId xmlns:a16="http://schemas.microsoft.com/office/drawing/2014/main" id="{3948AAB2-5644-475C-928F-9401C49D307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9945415">
              <a:off x="2510775" y="5166354"/>
              <a:ext cx="297925" cy="297925"/>
            </a:xfrm>
            <a:prstGeom prst="rect">
              <a:avLst/>
            </a:prstGeom>
          </p:spPr>
        </p:pic>
      </p:grpSp>
      <p:sp>
        <p:nvSpPr>
          <p:cNvPr id="80" name="Flecha: circular 79">
            <a:extLst>
              <a:ext uri="{FF2B5EF4-FFF2-40B4-BE49-F238E27FC236}">
                <a16:creationId xmlns:a16="http://schemas.microsoft.com/office/drawing/2014/main" id="{7DF512B9-D51E-4089-9496-71D039BE3E18}"/>
              </a:ext>
            </a:extLst>
          </p:cNvPr>
          <p:cNvSpPr/>
          <p:nvPr/>
        </p:nvSpPr>
        <p:spPr>
          <a:xfrm>
            <a:off x="1236718" y="3754820"/>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1" name="Flecha: circular 80">
            <a:extLst>
              <a:ext uri="{FF2B5EF4-FFF2-40B4-BE49-F238E27FC236}">
                <a16:creationId xmlns:a16="http://schemas.microsoft.com/office/drawing/2014/main" id="{A07E5C45-D23B-4C86-8C86-4C9AAD3C48C9}"/>
              </a:ext>
            </a:extLst>
          </p:cNvPr>
          <p:cNvSpPr/>
          <p:nvPr/>
        </p:nvSpPr>
        <p:spPr>
          <a:xfrm>
            <a:off x="1254037" y="2877006"/>
            <a:ext cx="762304" cy="762169"/>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79" name="Gráfico 78" descr="Hogar con relleno sólido">
            <a:extLst>
              <a:ext uri="{FF2B5EF4-FFF2-40B4-BE49-F238E27FC236}">
                <a16:creationId xmlns:a16="http://schemas.microsoft.com/office/drawing/2014/main" id="{2C2848AD-7EC6-4A75-A21F-6990C39508A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440506" y="3973893"/>
            <a:ext cx="338220" cy="338220"/>
          </a:xfrm>
          <a:prstGeom prst="rect">
            <a:avLst/>
          </a:prstGeom>
        </p:spPr>
      </p:pic>
      <p:sp>
        <p:nvSpPr>
          <p:cNvPr id="84" name="CuadroTexto 83">
            <a:extLst>
              <a:ext uri="{FF2B5EF4-FFF2-40B4-BE49-F238E27FC236}">
                <a16:creationId xmlns:a16="http://schemas.microsoft.com/office/drawing/2014/main" id="{84EA1B4C-25BF-4B42-A47C-BB2D8E69C062}"/>
              </a:ext>
            </a:extLst>
          </p:cNvPr>
          <p:cNvSpPr txBox="1"/>
          <p:nvPr/>
        </p:nvSpPr>
        <p:spPr>
          <a:xfrm>
            <a:off x="1158285" y="4466547"/>
            <a:ext cx="908416" cy="246221"/>
          </a:xfrm>
          <a:prstGeom prst="rect">
            <a:avLst/>
          </a:prstGeom>
          <a:noFill/>
        </p:spPr>
        <p:txBody>
          <a:bodyPr wrap="square" rtlCol="0">
            <a:spAutoFit/>
          </a:bodyPr>
          <a:lstStyle/>
          <a:p>
            <a:r>
              <a:rPr lang="et-EE" sz="1000">
                <a:latin typeface="EC Square Sans Pro" panose="020B0506040000020004" pitchFamily="34" charset="0"/>
              </a:rPr>
              <a:t>Kogukonnas</a:t>
            </a:r>
          </a:p>
        </p:txBody>
      </p:sp>
      <p:sp>
        <p:nvSpPr>
          <p:cNvPr id="85" name="Flecha: circular 84">
            <a:extLst>
              <a:ext uri="{FF2B5EF4-FFF2-40B4-BE49-F238E27FC236}">
                <a16:creationId xmlns:a16="http://schemas.microsoft.com/office/drawing/2014/main" id="{AAF18681-9FDE-46A8-9007-6EC304A299B3}"/>
              </a:ext>
            </a:extLst>
          </p:cNvPr>
          <p:cNvSpPr/>
          <p:nvPr/>
        </p:nvSpPr>
        <p:spPr>
          <a:xfrm>
            <a:off x="2682653" y="3300041"/>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7" name="CuadroTexto 86">
            <a:extLst>
              <a:ext uri="{FF2B5EF4-FFF2-40B4-BE49-F238E27FC236}">
                <a16:creationId xmlns:a16="http://schemas.microsoft.com/office/drawing/2014/main" id="{FC2987F0-5297-40BE-B6F0-C7B9F14B80EB}"/>
              </a:ext>
            </a:extLst>
          </p:cNvPr>
          <p:cNvSpPr txBox="1"/>
          <p:nvPr/>
        </p:nvSpPr>
        <p:spPr>
          <a:xfrm>
            <a:off x="2716289" y="3998058"/>
            <a:ext cx="1022374" cy="246221"/>
          </a:xfrm>
          <a:prstGeom prst="rect">
            <a:avLst/>
          </a:prstGeom>
          <a:noFill/>
        </p:spPr>
        <p:txBody>
          <a:bodyPr wrap="square" rtlCol="0">
            <a:spAutoFit/>
          </a:bodyPr>
          <a:lstStyle/>
          <a:p>
            <a:r>
              <a:rPr lang="et-EE" sz="1000" dirty="0">
                <a:latin typeface="EC Square Sans Pro" panose="020B0506040000020004" pitchFamily="34" charset="0"/>
              </a:rPr>
              <a:t>Lemmikloomad</a:t>
            </a:r>
          </a:p>
        </p:txBody>
      </p:sp>
      <p:pic>
        <p:nvPicPr>
          <p:cNvPr id="88" name="Gráfico 87" descr="Perro con relleno sólido">
            <a:extLst>
              <a:ext uri="{FF2B5EF4-FFF2-40B4-BE49-F238E27FC236}">
                <a16:creationId xmlns:a16="http://schemas.microsoft.com/office/drawing/2014/main" id="{CA01ED36-9FF6-415C-8631-333F9A6FF4C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071361" y="3566728"/>
            <a:ext cx="229154" cy="229154"/>
          </a:xfrm>
          <a:prstGeom prst="rect">
            <a:avLst/>
          </a:prstGeom>
        </p:spPr>
      </p:pic>
      <p:pic>
        <p:nvPicPr>
          <p:cNvPr id="89" name="Gráfico 88" descr="Gato con relleno sólido">
            <a:extLst>
              <a:ext uri="{FF2B5EF4-FFF2-40B4-BE49-F238E27FC236}">
                <a16:creationId xmlns:a16="http://schemas.microsoft.com/office/drawing/2014/main" id="{278B9391-92B0-407F-81DF-58B8E33D703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844786" y="3511099"/>
            <a:ext cx="229154" cy="229154"/>
          </a:xfrm>
          <a:prstGeom prst="rect">
            <a:avLst/>
          </a:prstGeom>
        </p:spPr>
      </p:pic>
      <p:pic>
        <p:nvPicPr>
          <p:cNvPr id="90" name="Gráfico 89" descr="Tortuga con relleno sólido">
            <a:extLst>
              <a:ext uri="{FF2B5EF4-FFF2-40B4-BE49-F238E27FC236}">
                <a16:creationId xmlns:a16="http://schemas.microsoft.com/office/drawing/2014/main" id="{67F77062-0C30-4F96-AAD3-098202AE677A}"/>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938875" y="3711061"/>
            <a:ext cx="229154" cy="229154"/>
          </a:xfrm>
          <a:prstGeom prst="rect">
            <a:avLst/>
          </a:prstGeom>
        </p:spPr>
      </p:pic>
      <p:sp>
        <p:nvSpPr>
          <p:cNvPr id="91" name="CuadroTexto 90">
            <a:extLst>
              <a:ext uri="{FF2B5EF4-FFF2-40B4-BE49-F238E27FC236}">
                <a16:creationId xmlns:a16="http://schemas.microsoft.com/office/drawing/2014/main" id="{B1F55690-4F13-4445-AAF3-2D0F156C68D1}"/>
              </a:ext>
            </a:extLst>
          </p:cNvPr>
          <p:cNvSpPr txBox="1"/>
          <p:nvPr/>
        </p:nvSpPr>
        <p:spPr>
          <a:xfrm>
            <a:off x="31549" y="2380927"/>
            <a:ext cx="1155623" cy="1384995"/>
          </a:xfrm>
          <a:prstGeom prst="rect">
            <a:avLst/>
          </a:prstGeom>
          <a:noFill/>
        </p:spPr>
        <p:txBody>
          <a:bodyPr wrap="square" rtlCol="0">
            <a:spAutoFit/>
          </a:bodyPr>
          <a:lstStyle/>
          <a:p>
            <a:r>
              <a:rPr lang="et-EE" sz="1200" dirty="0">
                <a:latin typeface="EC Square Sans Pro" panose="020B0506040000020004" pitchFamily="34" charset="0"/>
              </a:rPr>
              <a:t>Ravimiresistentsed bakterid levivad teistele patsientidele / halva hügieeni ja puhastamata ruumide kaudu</a:t>
            </a:r>
          </a:p>
        </p:txBody>
      </p:sp>
      <p:sp>
        <p:nvSpPr>
          <p:cNvPr id="92" name="Flecha: circular 91">
            <a:extLst>
              <a:ext uri="{FF2B5EF4-FFF2-40B4-BE49-F238E27FC236}">
                <a16:creationId xmlns:a16="http://schemas.microsoft.com/office/drawing/2014/main" id="{F11A5BAC-596E-4104-80BD-2D599AE8C0C6}"/>
              </a:ext>
            </a:extLst>
          </p:cNvPr>
          <p:cNvSpPr/>
          <p:nvPr/>
        </p:nvSpPr>
        <p:spPr>
          <a:xfrm>
            <a:off x="8954556" y="1336373"/>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3" name="CuadroTexto 92">
            <a:extLst>
              <a:ext uri="{FF2B5EF4-FFF2-40B4-BE49-F238E27FC236}">
                <a16:creationId xmlns:a16="http://schemas.microsoft.com/office/drawing/2014/main" id="{E8548968-8197-49E3-B1A3-AD4CB443032D}"/>
              </a:ext>
            </a:extLst>
          </p:cNvPr>
          <p:cNvSpPr txBox="1"/>
          <p:nvPr/>
        </p:nvSpPr>
        <p:spPr>
          <a:xfrm>
            <a:off x="8705577" y="1168610"/>
            <a:ext cx="828999" cy="246221"/>
          </a:xfrm>
          <a:prstGeom prst="rect">
            <a:avLst/>
          </a:prstGeom>
          <a:noFill/>
        </p:spPr>
        <p:txBody>
          <a:bodyPr wrap="square" rtlCol="0">
            <a:spAutoFit/>
          </a:bodyPr>
          <a:lstStyle/>
          <a:p>
            <a:r>
              <a:rPr lang="et-EE" sz="1000">
                <a:latin typeface="EC Square Sans Pro" panose="020B0506040000020004" pitchFamily="34" charset="0"/>
              </a:rPr>
              <a:t>Vesiviljelus</a:t>
            </a:r>
          </a:p>
        </p:txBody>
      </p:sp>
      <p:pic>
        <p:nvPicPr>
          <p:cNvPr id="99" name="Picture 14" descr="Fish Icon Vector Isolated Stock Illustration - Download Image Now - Fish,  Icon, Vector - iStock">
            <a:extLst>
              <a:ext uri="{FF2B5EF4-FFF2-40B4-BE49-F238E27FC236}">
                <a16:creationId xmlns:a16="http://schemas.microsoft.com/office/drawing/2014/main" id="{ED9F0B63-8F25-4443-BA8D-D6890ABEB2F1}"/>
              </a:ext>
            </a:extLst>
          </p:cNvPr>
          <p:cNvPicPr>
            <a:picLocks noChangeAspect="1" noChangeArrowheads="1"/>
          </p:cNvPicPr>
          <p:nvPr/>
        </p:nvPicPr>
        <p:blipFill rotWithShape="1">
          <a:blip r:embed="rId23" cstate="email">
            <a:duotone>
              <a:schemeClr val="accent1">
                <a:shade val="45000"/>
                <a:satMod val="135000"/>
              </a:schemeClr>
              <a:prstClr val="white"/>
            </a:duotone>
            <a:extLst>
              <a:ext uri="{28A0092B-C50C-407E-A947-70E740481C1C}">
                <a14:useLocalDpi xmlns:a14="http://schemas.microsoft.com/office/drawing/2010/main"/>
              </a:ext>
            </a:extLst>
          </a:blip>
          <a:srcRect l="12037" t="29604" r="9625" b="30401"/>
          <a:stretch/>
        </p:blipFill>
        <p:spPr bwMode="auto">
          <a:xfrm>
            <a:off x="9169905" y="1652508"/>
            <a:ext cx="332946" cy="169982"/>
          </a:xfrm>
          <a:prstGeom prst="rect">
            <a:avLst/>
          </a:prstGeom>
          <a:solidFill>
            <a:srgbClr val="2C7470"/>
          </a:solidFill>
          <a:ln>
            <a:noFill/>
          </a:ln>
        </p:spPr>
      </p:pic>
      <p:sp>
        <p:nvSpPr>
          <p:cNvPr id="102" name="CuadroTexto 101">
            <a:extLst>
              <a:ext uri="{FF2B5EF4-FFF2-40B4-BE49-F238E27FC236}">
                <a16:creationId xmlns:a16="http://schemas.microsoft.com/office/drawing/2014/main" id="{8DF8BC31-5E38-47D6-8545-3BB75D419A4A}"/>
              </a:ext>
            </a:extLst>
          </p:cNvPr>
          <p:cNvSpPr txBox="1"/>
          <p:nvPr/>
        </p:nvSpPr>
        <p:spPr>
          <a:xfrm>
            <a:off x="10448601" y="776433"/>
            <a:ext cx="828999" cy="246221"/>
          </a:xfrm>
          <a:prstGeom prst="rect">
            <a:avLst/>
          </a:prstGeom>
          <a:noFill/>
        </p:spPr>
        <p:txBody>
          <a:bodyPr wrap="square" rtlCol="0">
            <a:spAutoFit/>
          </a:bodyPr>
          <a:lstStyle/>
          <a:p>
            <a:r>
              <a:rPr lang="et-EE" sz="1000">
                <a:latin typeface="EC Square Sans Pro" panose="020B0506040000020004" pitchFamily="34" charset="0"/>
              </a:rPr>
              <a:t>Kariloomad</a:t>
            </a:r>
          </a:p>
        </p:txBody>
      </p:sp>
      <p:pic>
        <p:nvPicPr>
          <p:cNvPr id="104" name="Picture 6" descr="Chicken Icon Vector Art, Icons, and Graphics for Free Download">
            <a:extLst>
              <a:ext uri="{FF2B5EF4-FFF2-40B4-BE49-F238E27FC236}">
                <a16:creationId xmlns:a16="http://schemas.microsoft.com/office/drawing/2014/main" id="{823D501F-925D-4FCA-9311-0CA765E41F35}"/>
              </a:ext>
            </a:extLst>
          </p:cNvPr>
          <p:cNvPicPr>
            <a:picLocks noChangeAspect="1" noChangeArrowheads="1"/>
          </p:cNvPicPr>
          <p:nvPr/>
        </p:nvPicPr>
        <p:blipFill rotWithShape="1">
          <a:blip r:embed="rId2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10485815" y="1451400"/>
            <a:ext cx="167717" cy="190762"/>
          </a:xfrm>
          <a:prstGeom prst="rect">
            <a:avLst/>
          </a:prstGeom>
          <a:solidFill>
            <a:srgbClr val="2C7470"/>
          </a:solidFill>
          <a:ln>
            <a:noFill/>
          </a:ln>
        </p:spPr>
      </p:pic>
      <p:sp>
        <p:nvSpPr>
          <p:cNvPr id="105" name="Flecha: circular 104">
            <a:extLst>
              <a:ext uri="{FF2B5EF4-FFF2-40B4-BE49-F238E27FC236}">
                <a16:creationId xmlns:a16="http://schemas.microsoft.com/office/drawing/2014/main" id="{32BA47F4-2610-43B5-BF97-8E209A0490D7}"/>
              </a:ext>
            </a:extLst>
          </p:cNvPr>
          <p:cNvSpPr/>
          <p:nvPr/>
        </p:nvSpPr>
        <p:spPr>
          <a:xfrm>
            <a:off x="10217610" y="941088"/>
            <a:ext cx="849064" cy="866475"/>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8" name="CuadroTexto 107">
            <a:extLst>
              <a:ext uri="{FF2B5EF4-FFF2-40B4-BE49-F238E27FC236}">
                <a16:creationId xmlns:a16="http://schemas.microsoft.com/office/drawing/2014/main" id="{2F0B9961-D972-4A43-81E1-20A34BAB85A5}"/>
              </a:ext>
            </a:extLst>
          </p:cNvPr>
          <p:cNvSpPr txBox="1"/>
          <p:nvPr/>
        </p:nvSpPr>
        <p:spPr>
          <a:xfrm>
            <a:off x="10907308" y="2363787"/>
            <a:ext cx="828999" cy="400110"/>
          </a:xfrm>
          <a:prstGeom prst="rect">
            <a:avLst/>
          </a:prstGeom>
          <a:noFill/>
        </p:spPr>
        <p:txBody>
          <a:bodyPr wrap="square" rtlCol="0">
            <a:spAutoFit/>
          </a:bodyPr>
          <a:lstStyle/>
          <a:p>
            <a:pPr algn="ctr"/>
            <a:r>
              <a:rPr lang="et-EE" sz="1000">
                <a:latin typeface="EC Square Sans Pro" panose="020B0506040000020004" pitchFamily="34" charset="0"/>
              </a:rPr>
              <a:t>Taimne toit</a:t>
            </a:r>
          </a:p>
        </p:txBody>
      </p:sp>
      <p:sp>
        <p:nvSpPr>
          <p:cNvPr id="110" name="Flecha: circular 109">
            <a:extLst>
              <a:ext uri="{FF2B5EF4-FFF2-40B4-BE49-F238E27FC236}">
                <a16:creationId xmlns:a16="http://schemas.microsoft.com/office/drawing/2014/main" id="{32BBA39D-1EEA-410E-9986-B60DA679DFD9}"/>
              </a:ext>
            </a:extLst>
          </p:cNvPr>
          <p:cNvSpPr/>
          <p:nvPr/>
        </p:nvSpPr>
        <p:spPr>
          <a:xfrm>
            <a:off x="10281387" y="1768217"/>
            <a:ext cx="849064" cy="866475"/>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83" name="Gráfico 82" descr="Manzana con relleno sólido">
            <a:extLst>
              <a:ext uri="{FF2B5EF4-FFF2-40B4-BE49-F238E27FC236}">
                <a16:creationId xmlns:a16="http://schemas.microsoft.com/office/drawing/2014/main" id="{8B3ED7A5-3D89-4C6A-9102-F09E7786FF75}"/>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0515562" y="1947723"/>
            <a:ext cx="229938" cy="229938"/>
          </a:xfrm>
          <a:prstGeom prst="rect">
            <a:avLst/>
          </a:prstGeom>
        </p:spPr>
      </p:pic>
      <p:pic>
        <p:nvPicPr>
          <p:cNvPr id="112" name="Gráfico 111" descr="Queso con relleno sólido">
            <a:extLst>
              <a:ext uri="{FF2B5EF4-FFF2-40B4-BE49-F238E27FC236}">
                <a16:creationId xmlns:a16="http://schemas.microsoft.com/office/drawing/2014/main" id="{49D76486-4724-419D-B036-89A5F8E200A2}"/>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0639223" y="1404066"/>
            <a:ext cx="246222" cy="246222"/>
          </a:xfrm>
          <a:prstGeom prst="rect">
            <a:avLst/>
          </a:prstGeom>
        </p:spPr>
      </p:pic>
      <p:pic>
        <p:nvPicPr>
          <p:cNvPr id="114" name="Gráfico 113" descr="Cultivos con relleno sólido">
            <a:extLst>
              <a:ext uri="{FF2B5EF4-FFF2-40B4-BE49-F238E27FC236}">
                <a16:creationId xmlns:a16="http://schemas.microsoft.com/office/drawing/2014/main" id="{9508B829-1491-4BD9-8D50-28F960C5EC24}"/>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0553134" y="2212094"/>
            <a:ext cx="229938" cy="229938"/>
          </a:xfrm>
          <a:prstGeom prst="rect">
            <a:avLst/>
          </a:prstGeom>
        </p:spPr>
      </p:pic>
      <p:pic>
        <p:nvPicPr>
          <p:cNvPr id="117" name="Picture 2" descr="Silhouette of a pig Royalty Free Vector Image - VectorStock">
            <a:extLst>
              <a:ext uri="{FF2B5EF4-FFF2-40B4-BE49-F238E27FC236}">
                <a16:creationId xmlns:a16="http://schemas.microsoft.com/office/drawing/2014/main" id="{0E58B934-8AEA-4A18-9F80-CE4A72B69CCC}"/>
              </a:ext>
            </a:extLst>
          </p:cNvPr>
          <p:cNvPicPr>
            <a:picLocks noChangeAspect="1" noChangeArrowheads="1"/>
          </p:cNvPicPr>
          <p:nvPr/>
        </p:nvPicPr>
        <p:blipFill rotWithShape="1">
          <a:blip r:embed="rId31" cstate="email">
            <a:duotone>
              <a:schemeClr val="accent6">
                <a:shade val="45000"/>
                <a:satMod val="135000"/>
              </a:schemeClr>
              <a:prstClr val="white"/>
            </a:duotone>
            <a:extLst>
              <a:ext uri="{28A0092B-C50C-407E-A947-70E740481C1C}">
                <a14:useLocalDpi xmlns:a14="http://schemas.microsoft.com/office/drawing/2010/main"/>
              </a:ext>
            </a:extLst>
          </a:blip>
          <a:srcRect l="1844" t="18131" r="2411" b="24735"/>
          <a:stretch/>
        </p:blipFill>
        <p:spPr bwMode="auto">
          <a:xfrm>
            <a:off x="10617361" y="1222674"/>
            <a:ext cx="289947" cy="170592"/>
          </a:xfrm>
          <a:prstGeom prst="rect">
            <a:avLst/>
          </a:prstGeom>
          <a:solidFill>
            <a:srgbClr val="2C7470"/>
          </a:solidFill>
        </p:spPr>
      </p:pic>
      <p:pic>
        <p:nvPicPr>
          <p:cNvPr id="118" name="Picture 8" descr="Sheep Vector Illustration Black Silhouette. Stock Vector - Illustration of  raphic, husbandry: 140349495">
            <a:extLst>
              <a:ext uri="{FF2B5EF4-FFF2-40B4-BE49-F238E27FC236}">
                <a16:creationId xmlns:a16="http://schemas.microsoft.com/office/drawing/2014/main" id="{BC6DF0B3-1588-4E76-8303-1E0A2B46CF3E}"/>
              </a:ext>
            </a:extLst>
          </p:cNvPr>
          <p:cNvPicPr>
            <a:picLocks noChangeAspect="1" noChangeArrowheads="1"/>
          </p:cNvPicPr>
          <p:nvPr/>
        </p:nvPicPr>
        <p:blipFill rotWithShape="1">
          <a:blip r:embed="rId32" cstate="email">
            <a:duotone>
              <a:schemeClr val="accent6">
                <a:shade val="45000"/>
                <a:satMod val="135000"/>
              </a:schemeClr>
              <a:prstClr val="white"/>
            </a:duotone>
            <a:extLst>
              <a:ext uri="{28A0092B-C50C-407E-A947-70E740481C1C}">
                <a14:useLocalDpi xmlns:a14="http://schemas.microsoft.com/office/drawing/2010/main"/>
              </a:ext>
            </a:extLst>
          </a:blip>
          <a:srcRect l="13743" t="7481" r="11426" b="9237"/>
          <a:stretch/>
        </p:blipFill>
        <p:spPr bwMode="auto">
          <a:xfrm>
            <a:off x="10366994" y="1190843"/>
            <a:ext cx="235528" cy="174434"/>
          </a:xfrm>
          <a:prstGeom prst="rect">
            <a:avLst/>
          </a:prstGeom>
          <a:solidFill>
            <a:srgbClr val="2C7470"/>
          </a:solidFill>
          <a:ln>
            <a:noFill/>
          </a:ln>
        </p:spPr>
      </p:pic>
      <p:pic>
        <p:nvPicPr>
          <p:cNvPr id="119" name="Gráfico 118" descr="Granero con relleno sólido">
            <a:extLst>
              <a:ext uri="{FF2B5EF4-FFF2-40B4-BE49-F238E27FC236}">
                <a16:creationId xmlns:a16="http://schemas.microsoft.com/office/drawing/2014/main" id="{13411979-0192-4F6E-83AB-506AEF4AD5E9}"/>
              </a:ext>
            </a:extLst>
          </p:cNvPr>
          <p:cNvPicPr>
            <a:picLocks noChangeAspect="1"/>
          </p:cNvPicPr>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9684080" y="1401280"/>
            <a:ext cx="660094" cy="660094"/>
          </a:xfrm>
          <a:prstGeom prst="rect">
            <a:avLst/>
          </a:prstGeom>
        </p:spPr>
      </p:pic>
      <p:sp>
        <p:nvSpPr>
          <p:cNvPr id="115" name="Flecha: hacia la izquierda 114">
            <a:extLst>
              <a:ext uri="{FF2B5EF4-FFF2-40B4-BE49-F238E27FC236}">
                <a16:creationId xmlns:a16="http://schemas.microsoft.com/office/drawing/2014/main" id="{747EC2B5-9319-4118-A27D-A111E90D343A}"/>
              </a:ext>
            </a:extLst>
          </p:cNvPr>
          <p:cNvSpPr/>
          <p:nvPr/>
        </p:nvSpPr>
        <p:spPr>
          <a:xfrm>
            <a:off x="4698641" y="1190843"/>
            <a:ext cx="584634" cy="411837"/>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lecha: hacia la izquierda 120">
            <a:extLst>
              <a:ext uri="{FF2B5EF4-FFF2-40B4-BE49-F238E27FC236}">
                <a16:creationId xmlns:a16="http://schemas.microsoft.com/office/drawing/2014/main" id="{F7280F29-6727-4F08-967E-AEACBCF9D63A}"/>
              </a:ext>
            </a:extLst>
          </p:cNvPr>
          <p:cNvSpPr/>
          <p:nvPr/>
        </p:nvSpPr>
        <p:spPr>
          <a:xfrm rot="16200000">
            <a:off x="2044260" y="2115094"/>
            <a:ext cx="586366" cy="422204"/>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lecha: hacia la izquierda 121">
            <a:extLst>
              <a:ext uri="{FF2B5EF4-FFF2-40B4-BE49-F238E27FC236}">
                <a16:creationId xmlns:a16="http://schemas.microsoft.com/office/drawing/2014/main" id="{BDAAE084-E353-4616-A4F1-FD04FB2C717A}"/>
              </a:ext>
            </a:extLst>
          </p:cNvPr>
          <p:cNvSpPr/>
          <p:nvPr/>
        </p:nvSpPr>
        <p:spPr>
          <a:xfrm rot="10800000">
            <a:off x="6784989" y="1163650"/>
            <a:ext cx="532392" cy="439029"/>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ángulo: esquinas redondeadas 122">
            <a:extLst>
              <a:ext uri="{FF2B5EF4-FFF2-40B4-BE49-F238E27FC236}">
                <a16:creationId xmlns:a16="http://schemas.microsoft.com/office/drawing/2014/main" id="{B12DA808-1B6D-43E1-8CFA-9B711AB08262}"/>
              </a:ext>
            </a:extLst>
          </p:cNvPr>
          <p:cNvSpPr/>
          <p:nvPr/>
        </p:nvSpPr>
        <p:spPr>
          <a:xfrm rot="2185954">
            <a:off x="5806746" y="1776945"/>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4" name="Flecha: hacia la izquierda 123">
            <a:extLst>
              <a:ext uri="{FF2B5EF4-FFF2-40B4-BE49-F238E27FC236}">
                <a16:creationId xmlns:a16="http://schemas.microsoft.com/office/drawing/2014/main" id="{BC1CDA01-18FB-4D6E-96F8-568798629BD4}"/>
              </a:ext>
            </a:extLst>
          </p:cNvPr>
          <p:cNvSpPr/>
          <p:nvPr/>
        </p:nvSpPr>
        <p:spPr>
          <a:xfrm rot="16200000">
            <a:off x="10361023" y="2761178"/>
            <a:ext cx="399035" cy="445063"/>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 name="Picture 4" descr="Icono De Plato Con Carne De Res Stock de ilustración ...">
            <a:extLst>
              <a:ext uri="{FF2B5EF4-FFF2-40B4-BE49-F238E27FC236}">
                <a16:creationId xmlns:a16="http://schemas.microsoft.com/office/drawing/2014/main" id="{7E9FA207-F49C-469E-BCE0-54C1C07E7DF7}"/>
              </a:ext>
            </a:extLst>
          </p:cNvPr>
          <p:cNvPicPr>
            <a:picLocks noChangeAspect="1" noChangeArrowheads="1"/>
          </p:cNvPicPr>
          <p:nvPr/>
        </p:nvPicPr>
        <p:blipFill rotWithShape="1">
          <a:blip r:embed="rId35" cstate="email">
            <a:duotone>
              <a:schemeClr val="accent6">
                <a:shade val="45000"/>
                <a:satMod val="135000"/>
              </a:schemeClr>
              <a:prstClr val="white"/>
            </a:duotone>
            <a:extLst>
              <a:ext uri="{28A0092B-C50C-407E-A947-70E740481C1C}">
                <a14:useLocalDpi xmlns:a14="http://schemas.microsoft.com/office/drawing/2010/main"/>
              </a:ext>
            </a:extLst>
          </a:blip>
          <a:srcRect t="8933" b="13759"/>
          <a:stretch/>
        </p:blipFill>
        <p:spPr bwMode="auto">
          <a:xfrm>
            <a:off x="5602170" y="5625413"/>
            <a:ext cx="1034768" cy="799967"/>
          </a:xfrm>
          <a:prstGeom prst="rect">
            <a:avLst/>
          </a:prstGeom>
          <a:noFill/>
          <a:extLst>
            <a:ext uri="{909E8E84-426E-40DD-AFC4-6F175D3DCCD1}">
              <a14:hiddenFill xmlns:a14="http://schemas.microsoft.com/office/drawing/2010/main">
                <a:solidFill>
                  <a:srgbClr val="FFFFFF"/>
                </a:solidFill>
              </a14:hiddenFill>
            </a:ext>
          </a:extLst>
        </p:spPr>
      </p:pic>
      <p:sp>
        <p:nvSpPr>
          <p:cNvPr id="126" name="CuadroTexto 125">
            <a:extLst>
              <a:ext uri="{FF2B5EF4-FFF2-40B4-BE49-F238E27FC236}">
                <a16:creationId xmlns:a16="http://schemas.microsoft.com/office/drawing/2014/main" id="{F531A4C5-5116-41F0-BB05-7E1532C04D1B}"/>
              </a:ext>
            </a:extLst>
          </p:cNvPr>
          <p:cNvSpPr txBox="1"/>
          <p:nvPr/>
        </p:nvSpPr>
        <p:spPr>
          <a:xfrm>
            <a:off x="5915735" y="6358751"/>
            <a:ext cx="509821" cy="276999"/>
          </a:xfrm>
          <a:prstGeom prst="rect">
            <a:avLst/>
          </a:prstGeom>
          <a:noFill/>
        </p:spPr>
        <p:txBody>
          <a:bodyPr wrap="square" rtlCol="0">
            <a:spAutoFit/>
          </a:bodyPr>
          <a:lstStyle/>
          <a:p>
            <a:r>
              <a:rPr lang="et-EE" sz="1200">
                <a:latin typeface="EC Square Sans Pro" panose="020B0506040000020004" pitchFamily="34" charset="0"/>
              </a:rPr>
              <a:t>toit</a:t>
            </a:r>
          </a:p>
        </p:txBody>
      </p:sp>
      <p:sp>
        <p:nvSpPr>
          <p:cNvPr id="127" name="Flecha: hacia la izquierda 126">
            <a:extLst>
              <a:ext uri="{FF2B5EF4-FFF2-40B4-BE49-F238E27FC236}">
                <a16:creationId xmlns:a16="http://schemas.microsoft.com/office/drawing/2014/main" id="{20A9A436-1016-4ADC-B973-CF3BE2B7F767}"/>
              </a:ext>
            </a:extLst>
          </p:cNvPr>
          <p:cNvSpPr/>
          <p:nvPr/>
        </p:nvSpPr>
        <p:spPr>
          <a:xfrm>
            <a:off x="6758426" y="5859339"/>
            <a:ext cx="2986262" cy="324295"/>
          </a:xfrm>
          <a:prstGeom prst="leftArrow">
            <a:avLst>
              <a:gd name="adj1" fmla="val 50000"/>
              <a:gd name="adj2" fmla="val 872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lecha: circular 127">
            <a:extLst>
              <a:ext uri="{FF2B5EF4-FFF2-40B4-BE49-F238E27FC236}">
                <a16:creationId xmlns:a16="http://schemas.microsoft.com/office/drawing/2014/main" id="{9E342FB5-CF41-4710-8E2B-327D99BCA605}"/>
              </a:ext>
            </a:extLst>
          </p:cNvPr>
          <p:cNvSpPr/>
          <p:nvPr/>
        </p:nvSpPr>
        <p:spPr>
          <a:xfrm>
            <a:off x="6380451" y="3416275"/>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9" name="CuadroTexto 128">
            <a:extLst>
              <a:ext uri="{FF2B5EF4-FFF2-40B4-BE49-F238E27FC236}">
                <a16:creationId xmlns:a16="http://schemas.microsoft.com/office/drawing/2014/main" id="{E8FFA97A-7EF6-4ADB-9823-F07A3C9C27B1}"/>
              </a:ext>
            </a:extLst>
          </p:cNvPr>
          <p:cNvSpPr txBox="1"/>
          <p:nvPr/>
        </p:nvSpPr>
        <p:spPr>
          <a:xfrm>
            <a:off x="6414365" y="4119331"/>
            <a:ext cx="935655" cy="246221"/>
          </a:xfrm>
          <a:prstGeom prst="rect">
            <a:avLst/>
          </a:prstGeom>
          <a:noFill/>
        </p:spPr>
        <p:txBody>
          <a:bodyPr wrap="square" rtlCol="0">
            <a:spAutoFit/>
          </a:bodyPr>
          <a:lstStyle/>
          <a:p>
            <a:r>
              <a:rPr lang="et-EE" sz="1000">
                <a:latin typeface="EC Square Sans Pro" panose="020B0506040000020004" pitchFamily="34" charset="0"/>
              </a:rPr>
              <a:t>Õhk, tolm, muld</a:t>
            </a:r>
          </a:p>
        </p:txBody>
      </p:sp>
      <p:pic>
        <p:nvPicPr>
          <p:cNvPr id="133" name="Gráfico 132" descr="Agua contorno">
            <a:extLst>
              <a:ext uri="{FF2B5EF4-FFF2-40B4-BE49-F238E27FC236}">
                <a16:creationId xmlns:a16="http://schemas.microsoft.com/office/drawing/2014/main" id="{36B8265A-BBCB-4E4E-A6EB-B04936CEB878}"/>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5919549" y="4089239"/>
            <a:ext cx="320614" cy="320614"/>
          </a:xfrm>
          <a:prstGeom prst="rect">
            <a:avLst/>
          </a:prstGeom>
        </p:spPr>
      </p:pic>
      <p:pic>
        <p:nvPicPr>
          <p:cNvPr id="134" name="Gráfico 133" descr="Ventoso contorno">
            <a:extLst>
              <a:ext uri="{FF2B5EF4-FFF2-40B4-BE49-F238E27FC236}">
                <a16:creationId xmlns:a16="http://schemas.microsoft.com/office/drawing/2014/main" id="{18B673E0-3010-4860-8775-C4DFA98ED2D2}"/>
              </a:ext>
            </a:extLst>
          </p:cNvPr>
          <p:cNvPicPr>
            <a:picLocks noChangeAspect="1"/>
          </p:cNvPicPr>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6758425" y="3703526"/>
            <a:ext cx="247537" cy="247537"/>
          </a:xfrm>
          <a:prstGeom prst="rect">
            <a:avLst/>
          </a:prstGeom>
        </p:spPr>
      </p:pic>
      <p:pic>
        <p:nvPicPr>
          <p:cNvPr id="135" name="Gráfico 134" descr="Huellas de zapatos contorno">
            <a:extLst>
              <a:ext uri="{FF2B5EF4-FFF2-40B4-BE49-F238E27FC236}">
                <a16:creationId xmlns:a16="http://schemas.microsoft.com/office/drawing/2014/main" id="{8DF5C823-4CC1-468C-984E-D4658D982248}"/>
              </a:ext>
            </a:extLst>
          </p:cNvPr>
          <p:cNvPicPr>
            <a:picLocks noChangeAspect="1"/>
          </p:cNvPicPr>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6545781" y="3712850"/>
            <a:ext cx="247537" cy="247537"/>
          </a:xfrm>
          <a:prstGeom prst="rect">
            <a:avLst/>
          </a:prstGeom>
        </p:spPr>
      </p:pic>
      <p:pic>
        <p:nvPicPr>
          <p:cNvPr id="136" name="Gráfico 135" descr="Agricultura contorno">
            <a:extLst>
              <a:ext uri="{FF2B5EF4-FFF2-40B4-BE49-F238E27FC236}">
                <a16:creationId xmlns:a16="http://schemas.microsoft.com/office/drawing/2014/main" id="{C973CE38-BE26-49CA-851A-917F5C1B1995}"/>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5803104" y="3360390"/>
            <a:ext cx="535125" cy="535125"/>
          </a:xfrm>
          <a:prstGeom prst="rect">
            <a:avLst/>
          </a:prstGeom>
        </p:spPr>
      </p:pic>
      <p:sp>
        <p:nvSpPr>
          <p:cNvPr id="140" name="Flecha: circular 139">
            <a:extLst>
              <a:ext uri="{FF2B5EF4-FFF2-40B4-BE49-F238E27FC236}">
                <a16:creationId xmlns:a16="http://schemas.microsoft.com/office/drawing/2014/main" id="{F0731FD9-96B0-4F35-8ECE-38A9143A24B2}"/>
              </a:ext>
            </a:extLst>
          </p:cNvPr>
          <p:cNvSpPr/>
          <p:nvPr/>
        </p:nvSpPr>
        <p:spPr>
          <a:xfrm>
            <a:off x="5695080" y="3880493"/>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1" name="CuadroTexto 140">
            <a:extLst>
              <a:ext uri="{FF2B5EF4-FFF2-40B4-BE49-F238E27FC236}">
                <a16:creationId xmlns:a16="http://schemas.microsoft.com/office/drawing/2014/main" id="{68F6FC0F-685A-47C7-BCFF-114992BACE92}"/>
              </a:ext>
            </a:extLst>
          </p:cNvPr>
          <p:cNvSpPr txBox="1"/>
          <p:nvPr/>
        </p:nvSpPr>
        <p:spPr>
          <a:xfrm>
            <a:off x="5856254" y="4580660"/>
            <a:ext cx="609235" cy="246221"/>
          </a:xfrm>
          <a:prstGeom prst="rect">
            <a:avLst/>
          </a:prstGeom>
          <a:noFill/>
        </p:spPr>
        <p:txBody>
          <a:bodyPr wrap="square" rtlCol="0">
            <a:spAutoFit/>
          </a:bodyPr>
          <a:lstStyle/>
          <a:p>
            <a:r>
              <a:rPr lang="et-EE" sz="1000">
                <a:latin typeface="EC Square Sans Pro" panose="020B0506040000020004" pitchFamily="34" charset="0"/>
              </a:rPr>
              <a:t>Vesi</a:t>
            </a:r>
          </a:p>
        </p:txBody>
      </p:sp>
      <p:sp>
        <p:nvSpPr>
          <p:cNvPr id="144" name="Flecha: circular 143">
            <a:extLst>
              <a:ext uri="{FF2B5EF4-FFF2-40B4-BE49-F238E27FC236}">
                <a16:creationId xmlns:a16="http://schemas.microsoft.com/office/drawing/2014/main" id="{C59CD730-B91C-4157-BBB3-74C009FBED3B}"/>
              </a:ext>
            </a:extLst>
          </p:cNvPr>
          <p:cNvSpPr/>
          <p:nvPr/>
        </p:nvSpPr>
        <p:spPr>
          <a:xfrm>
            <a:off x="5029446" y="3327245"/>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120" name="Gráfico 119" descr="Rata con relleno sólido">
            <a:extLst>
              <a:ext uri="{FF2B5EF4-FFF2-40B4-BE49-F238E27FC236}">
                <a16:creationId xmlns:a16="http://schemas.microsoft.com/office/drawing/2014/main" id="{1C6D7E4E-98A3-462A-8A1A-EF1FA44D08AB}"/>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5255456" y="3720191"/>
            <a:ext cx="314236" cy="314236"/>
          </a:xfrm>
          <a:prstGeom prst="rect">
            <a:avLst/>
          </a:prstGeom>
        </p:spPr>
      </p:pic>
      <p:pic>
        <p:nvPicPr>
          <p:cNvPr id="1025" name="Gráfico 1024" descr="Insecto con relleno sólido">
            <a:extLst>
              <a:ext uri="{FF2B5EF4-FFF2-40B4-BE49-F238E27FC236}">
                <a16:creationId xmlns:a16="http://schemas.microsoft.com/office/drawing/2014/main" id="{1C5F500A-0774-4234-9A8A-ED5BDCED4918}"/>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382045" y="3546471"/>
            <a:ext cx="264063" cy="264063"/>
          </a:xfrm>
          <a:prstGeom prst="rect">
            <a:avLst/>
          </a:prstGeom>
        </p:spPr>
      </p:pic>
      <p:pic>
        <p:nvPicPr>
          <p:cNvPr id="1029" name="Gráfico 1028" descr="Gorrión con relleno sólido">
            <a:extLst>
              <a:ext uri="{FF2B5EF4-FFF2-40B4-BE49-F238E27FC236}">
                <a16:creationId xmlns:a16="http://schemas.microsoft.com/office/drawing/2014/main" id="{1BE05D05-4F5C-4B61-A097-F54FFCEBFF37}"/>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5144600" y="3558747"/>
            <a:ext cx="250260" cy="250260"/>
          </a:xfrm>
          <a:prstGeom prst="rect">
            <a:avLst/>
          </a:prstGeom>
        </p:spPr>
      </p:pic>
      <p:sp>
        <p:nvSpPr>
          <p:cNvPr id="94" name="CuadroTexto 93">
            <a:extLst>
              <a:ext uri="{FF2B5EF4-FFF2-40B4-BE49-F238E27FC236}">
                <a16:creationId xmlns:a16="http://schemas.microsoft.com/office/drawing/2014/main" id="{68FE0DBA-2343-48AC-B20F-D2E74F1EBC6A}"/>
              </a:ext>
            </a:extLst>
          </p:cNvPr>
          <p:cNvSpPr txBox="1"/>
          <p:nvPr/>
        </p:nvSpPr>
        <p:spPr>
          <a:xfrm>
            <a:off x="4806397" y="4043634"/>
            <a:ext cx="956053" cy="861774"/>
          </a:xfrm>
          <a:prstGeom prst="rect">
            <a:avLst/>
          </a:prstGeom>
          <a:noFill/>
        </p:spPr>
        <p:txBody>
          <a:bodyPr wrap="square" rtlCol="0">
            <a:spAutoFit/>
          </a:bodyPr>
          <a:lstStyle/>
          <a:p>
            <a:r>
              <a:rPr lang="et-EE" sz="1000" dirty="0">
                <a:latin typeface="EC Square Sans Pro" panose="020B0506040000020004" pitchFamily="34" charset="0"/>
              </a:rPr>
              <a:t>Linnud, putukad, muud loomad, kes toimivad vektoritena</a:t>
            </a:r>
          </a:p>
        </p:txBody>
      </p:sp>
      <p:sp>
        <p:nvSpPr>
          <p:cNvPr id="95" name="CuadroTexto 94">
            <a:extLst>
              <a:ext uri="{FF2B5EF4-FFF2-40B4-BE49-F238E27FC236}">
                <a16:creationId xmlns:a16="http://schemas.microsoft.com/office/drawing/2014/main" id="{4063B655-2E58-4549-86BA-A4604F12ACF2}"/>
              </a:ext>
            </a:extLst>
          </p:cNvPr>
          <p:cNvSpPr txBox="1"/>
          <p:nvPr/>
        </p:nvSpPr>
        <p:spPr>
          <a:xfrm>
            <a:off x="5679147" y="3136570"/>
            <a:ext cx="1019728" cy="253916"/>
          </a:xfrm>
          <a:prstGeom prst="rect">
            <a:avLst/>
          </a:prstGeom>
          <a:noFill/>
        </p:spPr>
        <p:txBody>
          <a:bodyPr wrap="square" rtlCol="0">
            <a:spAutoFit/>
          </a:bodyPr>
          <a:lstStyle/>
          <a:p>
            <a:r>
              <a:rPr lang="et-EE" sz="1050" b="1">
                <a:latin typeface="EC Square Sans Pro" panose="020B0506040000020004" pitchFamily="34" charset="0"/>
              </a:rPr>
              <a:t>Keskkond</a:t>
            </a:r>
          </a:p>
        </p:txBody>
      </p:sp>
      <p:sp>
        <p:nvSpPr>
          <p:cNvPr id="96" name="CuadroTexto 95">
            <a:extLst>
              <a:ext uri="{FF2B5EF4-FFF2-40B4-BE49-F238E27FC236}">
                <a16:creationId xmlns:a16="http://schemas.microsoft.com/office/drawing/2014/main" id="{D7311569-BB38-4B92-89EF-AECEDF643B63}"/>
              </a:ext>
            </a:extLst>
          </p:cNvPr>
          <p:cNvSpPr txBox="1"/>
          <p:nvPr/>
        </p:nvSpPr>
        <p:spPr>
          <a:xfrm>
            <a:off x="2000186" y="4696626"/>
            <a:ext cx="1019728" cy="253916"/>
          </a:xfrm>
          <a:prstGeom prst="rect">
            <a:avLst/>
          </a:prstGeom>
          <a:noFill/>
        </p:spPr>
        <p:txBody>
          <a:bodyPr wrap="square" rtlCol="0">
            <a:spAutoFit/>
          </a:bodyPr>
          <a:lstStyle/>
          <a:p>
            <a:r>
              <a:rPr lang="et-EE" sz="1050" b="1">
                <a:latin typeface="EC Square Sans Pro" panose="020B0506040000020004" pitchFamily="34" charset="0"/>
              </a:rPr>
              <a:t>Inimesed</a:t>
            </a:r>
          </a:p>
        </p:txBody>
      </p:sp>
      <p:sp>
        <p:nvSpPr>
          <p:cNvPr id="97" name="CuadroTexto 96">
            <a:extLst>
              <a:ext uri="{FF2B5EF4-FFF2-40B4-BE49-F238E27FC236}">
                <a16:creationId xmlns:a16="http://schemas.microsoft.com/office/drawing/2014/main" id="{3D074647-C4B5-4DE9-B35A-8D23CEF64531}"/>
              </a:ext>
            </a:extLst>
          </p:cNvPr>
          <p:cNvSpPr txBox="1"/>
          <p:nvPr/>
        </p:nvSpPr>
        <p:spPr>
          <a:xfrm>
            <a:off x="9424463" y="1009447"/>
            <a:ext cx="1019728" cy="415498"/>
          </a:xfrm>
          <a:prstGeom prst="rect">
            <a:avLst/>
          </a:prstGeom>
          <a:noFill/>
        </p:spPr>
        <p:txBody>
          <a:bodyPr wrap="square" rtlCol="0">
            <a:spAutoFit/>
          </a:bodyPr>
          <a:lstStyle/>
          <a:p>
            <a:pPr algn="ctr"/>
            <a:r>
              <a:rPr lang="et-EE" sz="1050" b="1" dirty="0">
                <a:latin typeface="EC Square Sans Pro" panose="020B0506040000020004" pitchFamily="34" charset="0"/>
              </a:rPr>
              <a:t>Toiduainete tootmine</a:t>
            </a:r>
          </a:p>
        </p:txBody>
      </p:sp>
      <p:sp>
        <p:nvSpPr>
          <p:cNvPr id="3" name="Flecha: doblada hacia arriba 2">
            <a:extLst>
              <a:ext uri="{FF2B5EF4-FFF2-40B4-BE49-F238E27FC236}">
                <a16:creationId xmlns:a16="http://schemas.microsoft.com/office/drawing/2014/main" id="{DA3EAE7F-6F73-4304-8BB6-8B304143E35C}"/>
              </a:ext>
            </a:extLst>
          </p:cNvPr>
          <p:cNvSpPr/>
          <p:nvPr/>
        </p:nvSpPr>
        <p:spPr>
          <a:xfrm flipH="1">
            <a:off x="2260287" y="5561603"/>
            <a:ext cx="2884313" cy="601578"/>
          </a:xfrm>
          <a:prstGeom prst="bentUpArrow">
            <a:avLst>
              <a:gd name="adj1" fmla="val 31709"/>
              <a:gd name="adj2" fmla="val 29003"/>
              <a:gd name="adj3" fmla="val 361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echa: hacia la izquierda 100">
            <a:extLst>
              <a:ext uri="{FF2B5EF4-FFF2-40B4-BE49-F238E27FC236}">
                <a16:creationId xmlns:a16="http://schemas.microsoft.com/office/drawing/2014/main" id="{7BBA0DD2-A7B8-464E-8841-F311A8FED837}"/>
              </a:ext>
            </a:extLst>
          </p:cNvPr>
          <p:cNvSpPr/>
          <p:nvPr/>
        </p:nvSpPr>
        <p:spPr>
          <a:xfrm>
            <a:off x="3497617" y="3511099"/>
            <a:ext cx="1363401" cy="369393"/>
          </a:xfrm>
          <a:prstGeom prst="leftArrow">
            <a:avLst>
              <a:gd name="adj1" fmla="val 50000"/>
              <a:gd name="adj2" fmla="val 872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echa: hacia la izquierda 102">
            <a:extLst>
              <a:ext uri="{FF2B5EF4-FFF2-40B4-BE49-F238E27FC236}">
                <a16:creationId xmlns:a16="http://schemas.microsoft.com/office/drawing/2014/main" id="{13221721-D5B9-4176-9DCA-8F10940DD6E9}"/>
              </a:ext>
            </a:extLst>
          </p:cNvPr>
          <p:cNvSpPr/>
          <p:nvPr/>
        </p:nvSpPr>
        <p:spPr>
          <a:xfrm rot="10800000">
            <a:off x="7156652" y="2673350"/>
            <a:ext cx="1903803" cy="338284"/>
          </a:xfrm>
          <a:prstGeom prst="leftArrow">
            <a:avLst>
              <a:gd name="adj1" fmla="val 50000"/>
              <a:gd name="adj2" fmla="val 7002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echa: doblada hacia arriba 7">
            <a:extLst>
              <a:ext uri="{FF2B5EF4-FFF2-40B4-BE49-F238E27FC236}">
                <a16:creationId xmlns:a16="http://schemas.microsoft.com/office/drawing/2014/main" id="{0D771438-64A6-4774-A78B-B6DD0D4ED157}"/>
              </a:ext>
            </a:extLst>
          </p:cNvPr>
          <p:cNvSpPr/>
          <p:nvPr/>
        </p:nvSpPr>
        <p:spPr>
          <a:xfrm flipH="1">
            <a:off x="9296399" y="2877005"/>
            <a:ext cx="596035" cy="1096887"/>
          </a:xfrm>
          <a:prstGeom prst="bentUpArrow">
            <a:avLst>
              <a:gd name="adj1" fmla="val 12994"/>
              <a:gd name="adj2" fmla="val 27997"/>
              <a:gd name="adj3" fmla="val 3399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B619432D-E874-4635-A3D7-973810B93EAF}"/>
              </a:ext>
            </a:extLst>
          </p:cNvPr>
          <p:cNvSpPr txBox="1"/>
          <p:nvPr/>
        </p:nvSpPr>
        <p:spPr>
          <a:xfrm>
            <a:off x="8954556" y="6305144"/>
            <a:ext cx="3085044" cy="461665"/>
          </a:xfrm>
          <a:prstGeom prst="rect">
            <a:avLst/>
          </a:prstGeom>
          <a:solidFill>
            <a:schemeClr val="bg1">
              <a:lumMod val="85000"/>
            </a:schemeClr>
          </a:solidFill>
        </p:spPr>
        <p:txBody>
          <a:bodyPr wrap="square" rtlCol="0">
            <a:spAutoFit/>
          </a:bodyPr>
          <a:lstStyle/>
          <a:p>
            <a:r>
              <a:rPr lang="et-EE" sz="1200" dirty="0">
                <a:latin typeface="EC Square Sans Pro" panose="020B0506040000020004" pitchFamily="34" charset="0"/>
              </a:rPr>
              <a:t>Nooled tähistavad antibiootikumiresistentsete geenide või bakterite ülekandmist</a:t>
            </a:r>
          </a:p>
        </p:txBody>
      </p:sp>
      <p:sp>
        <p:nvSpPr>
          <p:cNvPr id="10" name="Flecha: circular 9">
            <a:extLst>
              <a:ext uri="{FF2B5EF4-FFF2-40B4-BE49-F238E27FC236}">
                <a16:creationId xmlns:a16="http://schemas.microsoft.com/office/drawing/2014/main" id="{4B8B7722-BEF7-4C56-895D-12FDA03D1C28}"/>
              </a:ext>
            </a:extLst>
          </p:cNvPr>
          <p:cNvSpPr/>
          <p:nvPr/>
        </p:nvSpPr>
        <p:spPr>
          <a:xfrm rot="634123">
            <a:off x="2954865" y="2214189"/>
            <a:ext cx="2757298" cy="1986466"/>
          </a:xfrm>
          <a:prstGeom prst="circularArrow">
            <a:avLst>
              <a:gd name="adj1" fmla="val 5914"/>
              <a:gd name="adj2" fmla="val 1307821"/>
              <a:gd name="adj3" fmla="val 18572315"/>
              <a:gd name="adj4" fmla="val 11058319"/>
              <a:gd name="adj5" fmla="val 102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7" name="Flecha: circular 106">
            <a:extLst>
              <a:ext uri="{FF2B5EF4-FFF2-40B4-BE49-F238E27FC236}">
                <a16:creationId xmlns:a16="http://schemas.microsoft.com/office/drawing/2014/main" id="{ADA01395-458B-4D84-A52F-ADD856D7812E}"/>
              </a:ext>
            </a:extLst>
          </p:cNvPr>
          <p:cNvSpPr/>
          <p:nvPr/>
        </p:nvSpPr>
        <p:spPr>
          <a:xfrm rot="11563197">
            <a:off x="7066651" y="2952070"/>
            <a:ext cx="2975161" cy="2320117"/>
          </a:xfrm>
          <a:prstGeom prst="circularArrow">
            <a:avLst>
              <a:gd name="adj1" fmla="val 3532"/>
              <a:gd name="adj2" fmla="val 830954"/>
              <a:gd name="adj3" fmla="val 19343656"/>
              <a:gd name="adj4" fmla="val 10751187"/>
              <a:gd name="adj5" fmla="val 505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9" name="CuadroTexto 108">
            <a:extLst>
              <a:ext uri="{FF2B5EF4-FFF2-40B4-BE49-F238E27FC236}">
                <a16:creationId xmlns:a16="http://schemas.microsoft.com/office/drawing/2014/main" id="{BDBE4B18-FCCB-488D-A197-868716827D1F}"/>
              </a:ext>
            </a:extLst>
          </p:cNvPr>
          <p:cNvSpPr txBox="1"/>
          <p:nvPr/>
        </p:nvSpPr>
        <p:spPr>
          <a:xfrm>
            <a:off x="7134528" y="2450142"/>
            <a:ext cx="1785714" cy="415498"/>
          </a:xfrm>
          <a:prstGeom prst="rect">
            <a:avLst/>
          </a:prstGeom>
          <a:noFill/>
        </p:spPr>
        <p:txBody>
          <a:bodyPr wrap="square" rtlCol="0">
            <a:spAutoFit/>
          </a:bodyPr>
          <a:lstStyle/>
          <a:p>
            <a:r>
              <a:rPr lang="et-EE" sz="1050">
                <a:latin typeface="EC Square Sans Pro" panose="020B0506040000020004" pitchFamily="34" charset="0"/>
              </a:rPr>
              <a:t>Saastunud sööda, vee, tolmu, pinnase allaneelamine</a:t>
            </a:r>
          </a:p>
        </p:txBody>
      </p:sp>
      <p:sp>
        <p:nvSpPr>
          <p:cNvPr id="111" name="CuadroTexto 110">
            <a:extLst>
              <a:ext uri="{FF2B5EF4-FFF2-40B4-BE49-F238E27FC236}">
                <a16:creationId xmlns:a16="http://schemas.microsoft.com/office/drawing/2014/main" id="{B6F0E424-C01A-4D44-9054-C841A2500CDE}"/>
              </a:ext>
            </a:extLst>
          </p:cNvPr>
          <p:cNvSpPr txBox="1"/>
          <p:nvPr/>
        </p:nvSpPr>
        <p:spPr>
          <a:xfrm>
            <a:off x="3442862" y="2524398"/>
            <a:ext cx="1701738" cy="577081"/>
          </a:xfrm>
          <a:prstGeom prst="rect">
            <a:avLst/>
          </a:prstGeom>
          <a:noFill/>
        </p:spPr>
        <p:txBody>
          <a:bodyPr wrap="square" rtlCol="0">
            <a:spAutoFit/>
          </a:bodyPr>
          <a:lstStyle/>
          <a:p>
            <a:r>
              <a:rPr lang="et-EE" sz="1050" dirty="0">
                <a:latin typeface="EC Square Sans Pro" panose="020B0506040000020004" pitchFamily="34" charset="0"/>
              </a:rPr>
              <a:t>Antibiootikumide jäägid töötlemata inimjäätmetest, kanalisatsioonist/veevärgist</a:t>
            </a:r>
          </a:p>
        </p:txBody>
      </p:sp>
      <p:sp>
        <p:nvSpPr>
          <p:cNvPr id="113" name="CuadroTexto 112">
            <a:extLst>
              <a:ext uri="{FF2B5EF4-FFF2-40B4-BE49-F238E27FC236}">
                <a16:creationId xmlns:a16="http://schemas.microsoft.com/office/drawing/2014/main" id="{0CF27FA9-F90F-4395-A6FF-E37B15FAFD4B}"/>
              </a:ext>
            </a:extLst>
          </p:cNvPr>
          <p:cNvSpPr txBox="1"/>
          <p:nvPr/>
        </p:nvSpPr>
        <p:spPr>
          <a:xfrm>
            <a:off x="3796108" y="3762497"/>
            <a:ext cx="1014128" cy="577081"/>
          </a:xfrm>
          <a:prstGeom prst="rect">
            <a:avLst/>
          </a:prstGeom>
          <a:noFill/>
        </p:spPr>
        <p:txBody>
          <a:bodyPr wrap="square" rtlCol="0">
            <a:spAutoFit/>
          </a:bodyPr>
          <a:lstStyle/>
          <a:p>
            <a:r>
              <a:rPr lang="et-EE" sz="1050" dirty="0">
                <a:latin typeface="EC Square Sans Pro" panose="020B0506040000020004" pitchFamily="34" charset="0"/>
              </a:rPr>
              <a:t>Saastunud vee allaneelamine</a:t>
            </a:r>
          </a:p>
        </p:txBody>
      </p:sp>
      <p:sp>
        <p:nvSpPr>
          <p:cNvPr id="116" name="CuadroTexto 115">
            <a:extLst>
              <a:ext uri="{FF2B5EF4-FFF2-40B4-BE49-F238E27FC236}">
                <a16:creationId xmlns:a16="http://schemas.microsoft.com/office/drawing/2014/main" id="{3B7879E2-5D11-46F1-9030-95B96875E8BC}"/>
              </a:ext>
            </a:extLst>
          </p:cNvPr>
          <p:cNvSpPr txBox="1"/>
          <p:nvPr/>
        </p:nvSpPr>
        <p:spPr>
          <a:xfrm>
            <a:off x="7955877" y="4489215"/>
            <a:ext cx="1709426" cy="415498"/>
          </a:xfrm>
          <a:prstGeom prst="rect">
            <a:avLst/>
          </a:prstGeom>
          <a:noFill/>
        </p:spPr>
        <p:txBody>
          <a:bodyPr wrap="square" rtlCol="0">
            <a:spAutoFit/>
          </a:bodyPr>
          <a:lstStyle/>
          <a:p>
            <a:r>
              <a:rPr lang="et-EE" sz="1050" dirty="0">
                <a:latin typeface="EC Square Sans Pro" panose="020B0506040000020004" pitchFamily="34" charset="0"/>
              </a:rPr>
              <a:t>Antibiootikumide jäägid töötlemata loomajäätmetest</a:t>
            </a:r>
          </a:p>
        </p:txBody>
      </p:sp>
      <p:sp>
        <p:nvSpPr>
          <p:cNvPr id="130" name="CuadroTexto 129">
            <a:extLst>
              <a:ext uri="{FF2B5EF4-FFF2-40B4-BE49-F238E27FC236}">
                <a16:creationId xmlns:a16="http://schemas.microsoft.com/office/drawing/2014/main" id="{0EB57AD5-2F58-4B65-8C87-CDC6AA666AE3}"/>
              </a:ext>
            </a:extLst>
          </p:cNvPr>
          <p:cNvSpPr txBox="1"/>
          <p:nvPr/>
        </p:nvSpPr>
        <p:spPr>
          <a:xfrm>
            <a:off x="3316889" y="5389158"/>
            <a:ext cx="1417525" cy="577081"/>
          </a:xfrm>
          <a:prstGeom prst="rect">
            <a:avLst/>
          </a:prstGeom>
          <a:noFill/>
        </p:spPr>
        <p:txBody>
          <a:bodyPr wrap="square" rtlCol="0">
            <a:spAutoFit/>
          </a:bodyPr>
          <a:lstStyle/>
          <a:p>
            <a:r>
              <a:rPr lang="et-EE" sz="1050" dirty="0">
                <a:latin typeface="EC Square Sans Pro" panose="020B0506040000020004" pitchFamily="34" charset="0"/>
              </a:rPr>
              <a:t>Resistentsusgeenidega baktereid sisaldava toidu allaneelamine</a:t>
            </a:r>
          </a:p>
        </p:txBody>
      </p:sp>
    </p:spTree>
    <p:extLst>
      <p:ext uri="{BB962C8B-B14F-4D97-AF65-F5344CB8AC3E}">
        <p14:creationId xmlns:p14="http://schemas.microsoft.com/office/powerpoint/2010/main" val="80164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6">
            <a:extLst>
              <a:ext uri="{FF2B5EF4-FFF2-40B4-BE49-F238E27FC236}">
                <a16:creationId xmlns:a16="http://schemas.microsoft.com/office/drawing/2014/main" id="{09FF6DF2-5316-C852-951E-17B19B6686EE}"/>
              </a:ext>
            </a:extLst>
          </p:cNvPr>
          <p:cNvSpPr txBox="1"/>
          <p:nvPr/>
        </p:nvSpPr>
        <p:spPr>
          <a:xfrm>
            <a:off x="304800" y="2139950"/>
            <a:ext cx="4724400" cy="1938992"/>
          </a:xfrm>
          <a:prstGeom prst="rect">
            <a:avLst/>
          </a:prstGeom>
          <a:noFill/>
        </p:spPr>
        <p:txBody>
          <a:bodyPr wrap="square">
            <a:spAutoFit/>
          </a:bodyPr>
          <a:lstStyle/>
          <a:p>
            <a:pPr algn="ctr"/>
            <a:r>
              <a:rPr lang="et-EE" sz="4000" b="1" dirty="0">
                <a:solidFill>
                  <a:srgbClr val="2C7470"/>
                </a:solidFill>
                <a:latin typeface="EC Square Sans Pro" panose="020B0506040000020004" pitchFamily="34" charset="0"/>
              </a:rPr>
              <a:t>Resistentsed bakterid nakatavad igal aastal 800 000 inimest</a:t>
            </a:r>
          </a:p>
        </p:txBody>
      </p:sp>
      <p:graphicFrame>
        <p:nvGraphicFramePr>
          <p:cNvPr id="3" name="Gráfico 9">
            <a:extLst>
              <a:ext uri="{FF2B5EF4-FFF2-40B4-BE49-F238E27FC236}">
                <a16:creationId xmlns:a16="http://schemas.microsoft.com/office/drawing/2014/main" id="{A026F4AB-6421-AABC-0026-7C533C8C217A}"/>
              </a:ext>
            </a:extLst>
          </p:cNvPr>
          <p:cNvGraphicFramePr>
            <a:graphicFrameLocks/>
          </p:cNvGraphicFramePr>
          <p:nvPr>
            <p:extLst>
              <p:ext uri="{D42A27DB-BD31-4B8C-83A1-F6EECF244321}">
                <p14:modId xmlns:p14="http://schemas.microsoft.com/office/powerpoint/2010/main" val="3524845427"/>
              </p:ext>
            </p:extLst>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9575BA9-1002-AE3F-A9F6-853AD5642F5F}"/>
              </a:ext>
            </a:extLst>
          </p:cNvPr>
          <p:cNvSpPr txBox="1"/>
          <p:nvPr/>
        </p:nvSpPr>
        <p:spPr>
          <a:xfrm>
            <a:off x="5683250" y="2546275"/>
            <a:ext cx="609600" cy="196925"/>
          </a:xfrm>
          <a:prstGeom prst="rect">
            <a:avLst/>
          </a:prstGeom>
          <a:noFill/>
        </p:spPr>
        <p:txBody>
          <a:bodyPr wrap="square" lIns="0" tIns="0" rIns="0" bIns="0" rtlCol="0" anchor="t" anchorCtr="0">
            <a:noAutofit/>
          </a:bodyPr>
          <a:lstStyle/>
          <a:p>
            <a:pPr algn="ctr"/>
            <a:r>
              <a:rPr lang="et-EE" sz="900" b="1">
                <a:solidFill>
                  <a:schemeClr val="tx1"/>
                </a:solidFill>
              </a:rPr>
              <a:t>685 433</a:t>
            </a:r>
          </a:p>
        </p:txBody>
      </p:sp>
      <p:sp>
        <p:nvSpPr>
          <p:cNvPr id="5" name="TextBox 4">
            <a:extLst>
              <a:ext uri="{FF2B5EF4-FFF2-40B4-BE49-F238E27FC236}">
                <a16:creationId xmlns:a16="http://schemas.microsoft.com/office/drawing/2014/main" id="{9F82094B-5B78-E6D2-A11F-2E99006082E9}"/>
              </a:ext>
            </a:extLst>
          </p:cNvPr>
          <p:cNvSpPr txBox="1"/>
          <p:nvPr/>
        </p:nvSpPr>
        <p:spPr>
          <a:xfrm>
            <a:off x="7023100" y="2495550"/>
            <a:ext cx="609600" cy="196925"/>
          </a:xfrm>
          <a:prstGeom prst="rect">
            <a:avLst/>
          </a:prstGeom>
          <a:noFill/>
        </p:spPr>
        <p:txBody>
          <a:bodyPr wrap="square" lIns="0" tIns="0" rIns="0" bIns="0" rtlCol="0" anchor="t" anchorCtr="0">
            <a:noAutofit/>
          </a:bodyPr>
          <a:lstStyle/>
          <a:p>
            <a:pPr algn="ctr"/>
            <a:r>
              <a:rPr lang="et-EE" sz="900" b="1">
                <a:solidFill>
                  <a:schemeClr val="tx1"/>
                </a:solidFill>
              </a:rPr>
              <a:t>701 816</a:t>
            </a:r>
          </a:p>
        </p:txBody>
      </p:sp>
      <p:sp>
        <p:nvSpPr>
          <p:cNvPr id="6" name="TextBox 5">
            <a:extLst>
              <a:ext uri="{FF2B5EF4-FFF2-40B4-BE49-F238E27FC236}">
                <a16:creationId xmlns:a16="http://schemas.microsoft.com/office/drawing/2014/main" id="{582F78CB-1B9F-9604-481C-EF1FB8A531B1}"/>
              </a:ext>
            </a:extLst>
          </p:cNvPr>
          <p:cNvSpPr txBox="1"/>
          <p:nvPr/>
        </p:nvSpPr>
        <p:spPr>
          <a:xfrm>
            <a:off x="8382000" y="2064923"/>
            <a:ext cx="609600" cy="196925"/>
          </a:xfrm>
          <a:prstGeom prst="rect">
            <a:avLst/>
          </a:prstGeom>
          <a:noFill/>
        </p:spPr>
        <p:txBody>
          <a:bodyPr wrap="square" lIns="0" tIns="0" rIns="0" bIns="0" rtlCol="0" anchor="t" anchorCtr="0">
            <a:noAutofit/>
          </a:bodyPr>
          <a:lstStyle/>
          <a:p>
            <a:pPr algn="ctr"/>
            <a:r>
              <a:rPr lang="et-EE" sz="900" b="1">
                <a:solidFill>
                  <a:schemeClr val="tx1"/>
                </a:solidFill>
              </a:rPr>
              <a:t>822 075</a:t>
            </a:r>
          </a:p>
        </p:txBody>
      </p:sp>
      <p:sp>
        <p:nvSpPr>
          <p:cNvPr id="8" name="TextBox 7">
            <a:extLst>
              <a:ext uri="{FF2B5EF4-FFF2-40B4-BE49-F238E27FC236}">
                <a16:creationId xmlns:a16="http://schemas.microsoft.com/office/drawing/2014/main" id="{EEDB3A47-64AC-8165-901F-B0897958ADCC}"/>
              </a:ext>
            </a:extLst>
          </p:cNvPr>
          <p:cNvSpPr txBox="1"/>
          <p:nvPr/>
        </p:nvSpPr>
        <p:spPr>
          <a:xfrm>
            <a:off x="9728200" y="1910009"/>
            <a:ext cx="609600" cy="196925"/>
          </a:xfrm>
          <a:prstGeom prst="rect">
            <a:avLst/>
          </a:prstGeom>
          <a:noFill/>
        </p:spPr>
        <p:txBody>
          <a:bodyPr wrap="square" lIns="0" tIns="0" rIns="0" bIns="0" rtlCol="0" anchor="t" anchorCtr="0">
            <a:noAutofit/>
          </a:bodyPr>
          <a:lstStyle/>
          <a:p>
            <a:pPr algn="ctr"/>
            <a:r>
              <a:rPr lang="et-EE" sz="900" b="1">
                <a:solidFill>
                  <a:schemeClr val="tx1"/>
                </a:solidFill>
              </a:rPr>
              <a:t>865 767</a:t>
            </a:r>
          </a:p>
        </p:txBody>
      </p:sp>
      <p:sp>
        <p:nvSpPr>
          <p:cNvPr id="9" name="TextBox 8">
            <a:extLst>
              <a:ext uri="{FF2B5EF4-FFF2-40B4-BE49-F238E27FC236}">
                <a16:creationId xmlns:a16="http://schemas.microsoft.com/office/drawing/2014/main" id="{B2D46941-7F3A-B6DF-08CC-B7D4EA7D7E6B}"/>
              </a:ext>
            </a:extLst>
          </p:cNvPr>
          <p:cNvSpPr txBox="1"/>
          <p:nvPr/>
        </p:nvSpPr>
        <p:spPr>
          <a:xfrm>
            <a:off x="11074400" y="2132542"/>
            <a:ext cx="609600" cy="196925"/>
          </a:xfrm>
          <a:prstGeom prst="rect">
            <a:avLst/>
          </a:prstGeom>
          <a:noFill/>
        </p:spPr>
        <p:txBody>
          <a:bodyPr wrap="square" lIns="0" tIns="0" rIns="0" bIns="0" rtlCol="0" anchor="t" anchorCtr="0">
            <a:noAutofit/>
          </a:bodyPr>
          <a:lstStyle/>
          <a:p>
            <a:pPr algn="ctr"/>
            <a:r>
              <a:rPr lang="et-EE" sz="900" b="1">
                <a:solidFill>
                  <a:schemeClr val="tx1"/>
                </a:solidFill>
              </a:rPr>
              <a:t>801 517</a:t>
            </a:r>
          </a:p>
        </p:txBody>
      </p:sp>
      <p:sp>
        <p:nvSpPr>
          <p:cNvPr id="7" name="CuadroTexto 4">
            <a:extLst>
              <a:ext uri="{FF2B5EF4-FFF2-40B4-BE49-F238E27FC236}">
                <a16:creationId xmlns:a16="http://schemas.microsoft.com/office/drawing/2014/main" id="{C8D295EF-431D-3489-B9FE-257C19E7749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52210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D7B8BB0-CC5D-4DE1-875F-FDF1244FBAB6}"/>
              </a:ext>
            </a:extLst>
          </p:cNvPr>
          <p:cNvGraphicFramePr>
            <a:graphicFrameLocks noGrp="1"/>
          </p:cNvGraphicFramePr>
          <p:nvPr>
            <p:extLst>
              <p:ext uri="{D42A27DB-BD31-4B8C-83A1-F6EECF244321}">
                <p14:modId xmlns:p14="http://schemas.microsoft.com/office/powerpoint/2010/main" val="2789344448"/>
              </p:ext>
            </p:extLst>
          </p:nvPr>
        </p:nvGraphicFramePr>
        <p:xfrm>
          <a:off x="685800" y="1382594"/>
          <a:ext cx="4758400" cy="4359280"/>
        </p:xfrm>
        <a:graphic>
          <a:graphicData uri="http://schemas.openxmlformats.org/drawingml/2006/table">
            <a:tbl>
              <a:tblPr>
                <a:tableStyleId>{5C22544A-7EE6-4342-B048-85BDC9FD1C3A}</a:tableStyleId>
              </a:tblPr>
              <a:tblGrid>
                <a:gridCol w="850085">
                  <a:extLst>
                    <a:ext uri="{9D8B030D-6E8A-4147-A177-3AD203B41FA5}">
                      <a16:colId xmlns:a16="http://schemas.microsoft.com/office/drawing/2014/main" val="2385310467"/>
                    </a:ext>
                  </a:extLst>
                </a:gridCol>
                <a:gridCol w="1036688">
                  <a:extLst>
                    <a:ext uri="{9D8B030D-6E8A-4147-A177-3AD203B41FA5}">
                      <a16:colId xmlns:a16="http://schemas.microsoft.com/office/drawing/2014/main" val="389004055"/>
                    </a:ext>
                  </a:extLst>
                </a:gridCol>
                <a:gridCol w="1192192">
                  <a:extLst>
                    <a:ext uri="{9D8B030D-6E8A-4147-A177-3AD203B41FA5}">
                      <a16:colId xmlns:a16="http://schemas.microsoft.com/office/drawing/2014/main" val="2295587751"/>
                    </a:ext>
                  </a:extLst>
                </a:gridCol>
                <a:gridCol w="1057422">
                  <a:extLst>
                    <a:ext uri="{9D8B030D-6E8A-4147-A177-3AD203B41FA5}">
                      <a16:colId xmlns:a16="http://schemas.microsoft.com/office/drawing/2014/main" val="643170509"/>
                    </a:ext>
                  </a:extLst>
                </a:gridCol>
                <a:gridCol w="622013">
                  <a:extLst>
                    <a:ext uri="{9D8B030D-6E8A-4147-A177-3AD203B41FA5}">
                      <a16:colId xmlns:a16="http://schemas.microsoft.com/office/drawing/2014/main" val="2289631327"/>
                    </a:ext>
                  </a:extLst>
                </a:gridCol>
              </a:tblGrid>
              <a:tr h="150320">
                <a:tc>
                  <a:txBody>
                    <a:bodyPr/>
                    <a:lstStyle/>
                    <a:p>
                      <a:pPr algn="l" rtl="0" fontAlgn="ctr"/>
                      <a:r>
                        <a:rPr lang="en-GB" sz="900" u="none" strike="noStrike">
                          <a:effectLst/>
                        </a:rPr>
                        <a:t>Countries</a:t>
                      </a:r>
                      <a:endParaRPr lang="en-GB" sz="900" b="1" i="0" u="none" strike="noStrike">
                        <a:solidFill>
                          <a:srgbClr val="000000"/>
                        </a:solidFill>
                        <a:effectLst/>
                        <a:latin typeface="Calibri" panose="020F0502020204030204" pitchFamily="34" charset="0"/>
                      </a:endParaRPr>
                    </a:p>
                  </a:txBody>
                  <a:tcPr marL="0" marR="0" marT="0" marB="0" anchor="ctr"/>
                </a:tc>
                <a:tc>
                  <a:txBody>
                    <a:bodyPr/>
                    <a:lstStyle/>
                    <a:p>
                      <a:pPr algn="l" rtl="0" fontAlgn="ctr"/>
                      <a:r>
                        <a:rPr lang="en-GB" sz="900" u="none" strike="noStrike">
                          <a:effectLst/>
                        </a:rPr>
                        <a:t>Population in 2020</a:t>
                      </a:r>
                      <a:endParaRPr lang="en-GB" sz="900" b="1" i="0" u="none" strike="noStrike">
                        <a:solidFill>
                          <a:srgbClr val="000000"/>
                        </a:solidFill>
                        <a:effectLst/>
                        <a:latin typeface="Calibri" panose="020F0502020204030204" pitchFamily="34" charset="0"/>
                      </a:endParaRPr>
                    </a:p>
                  </a:txBody>
                  <a:tcPr marL="0" marR="0" marT="0" marB="0" anchor="ctr"/>
                </a:tc>
                <a:tc>
                  <a:txBody>
                    <a:bodyPr/>
                    <a:lstStyle/>
                    <a:p>
                      <a:pPr algn="l" rtl="0" fontAlgn="b"/>
                      <a:r>
                        <a:rPr lang="en-GB" sz="900" u="none" strike="noStrike">
                          <a:effectLst/>
                        </a:rPr>
                        <a:t>Deaths by AMR in 2020</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Population / 100.000</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Total deaths</a:t>
                      </a:r>
                      <a:endParaRPr lang="en-GB"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7031014"/>
                  </a:ext>
                </a:extLst>
              </a:tr>
              <a:tr h="150320">
                <a:tc>
                  <a:txBody>
                    <a:bodyPr/>
                    <a:lstStyle/>
                    <a:p>
                      <a:pPr algn="l" rtl="0" fontAlgn="b"/>
                      <a:r>
                        <a:rPr lang="en-GB" sz="900" u="none" strike="noStrike">
                          <a:effectLst/>
                        </a:rPr>
                        <a:t>Austria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8.901.064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267</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50352993"/>
                  </a:ext>
                </a:extLst>
              </a:tr>
              <a:tr h="150320">
                <a:tc>
                  <a:txBody>
                    <a:bodyPr/>
                    <a:lstStyle/>
                    <a:p>
                      <a:pPr algn="l" rtl="0" fontAlgn="b"/>
                      <a:r>
                        <a:rPr lang="en-GB" sz="900" u="none" strike="noStrike">
                          <a:effectLst/>
                        </a:rPr>
                        <a:t>Belgium</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11.522.440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115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576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82018123"/>
                  </a:ext>
                </a:extLst>
              </a:tr>
              <a:tr h="150320">
                <a:tc>
                  <a:txBody>
                    <a:bodyPr/>
                    <a:lstStyle/>
                    <a:p>
                      <a:pPr algn="l" rtl="0" fontAlgn="b"/>
                      <a:r>
                        <a:rPr lang="en-GB" sz="900" u="none" strike="noStrike">
                          <a:effectLst/>
                        </a:rPr>
                        <a:t>Bulgaria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6.951.482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70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278</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07998490"/>
                  </a:ext>
                </a:extLst>
              </a:tr>
              <a:tr h="150320">
                <a:tc>
                  <a:txBody>
                    <a:bodyPr/>
                    <a:lstStyle/>
                    <a:p>
                      <a:pPr algn="l" rtl="0" fontAlgn="b"/>
                      <a:r>
                        <a:rPr lang="en-GB" sz="900" u="none" strike="noStrike">
                          <a:effectLst/>
                        </a:rPr>
                        <a:t>Croatia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4.058.165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284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27580761"/>
                  </a:ext>
                </a:extLst>
              </a:tr>
              <a:tr h="150320">
                <a:tc>
                  <a:txBody>
                    <a:bodyPr/>
                    <a:lstStyle/>
                    <a:p>
                      <a:pPr algn="l" rtl="0" fontAlgn="b"/>
                      <a:r>
                        <a:rPr lang="en-GB" sz="900" u="none" strike="noStrike">
                          <a:effectLst/>
                        </a:rPr>
                        <a:t>Cyprus</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888.005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89</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10669281"/>
                  </a:ext>
                </a:extLst>
              </a:tr>
              <a:tr h="150320">
                <a:tc>
                  <a:txBody>
                    <a:bodyPr/>
                    <a:lstStyle/>
                    <a:p>
                      <a:pPr algn="l" rtl="0" fontAlgn="b"/>
                      <a:r>
                        <a:rPr lang="en-GB" sz="900" u="none" strike="noStrike">
                          <a:effectLst/>
                        </a:rPr>
                        <a:t>Czechia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10.693.939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535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47471659"/>
                  </a:ext>
                </a:extLst>
              </a:tr>
              <a:tr h="150320">
                <a:tc>
                  <a:txBody>
                    <a:bodyPr/>
                    <a:lstStyle/>
                    <a:p>
                      <a:pPr algn="l" rtl="0" fontAlgn="b"/>
                      <a:r>
                        <a:rPr lang="en-GB" sz="900" u="none" strike="noStrike">
                          <a:effectLst/>
                        </a:rPr>
                        <a:t>Denmark</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5.822.763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175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73733229"/>
                  </a:ext>
                </a:extLst>
              </a:tr>
              <a:tr h="150320">
                <a:tc>
                  <a:txBody>
                    <a:bodyPr/>
                    <a:lstStyle/>
                    <a:p>
                      <a:pPr algn="l" rtl="0" fontAlgn="b"/>
                      <a:r>
                        <a:rPr lang="en-GB" sz="900" u="none" strike="noStrike">
                          <a:effectLst/>
                        </a:rPr>
                        <a:t>Estonia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dirty="0">
                          <a:effectLst/>
                        </a:rPr>
                        <a:t>1.328.976</a:t>
                      </a:r>
                      <a:endParaRPr lang="en-GB" sz="7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dirty="0">
                          <a:effectLst/>
                        </a:rPr>
                        <a:t>3</a:t>
                      </a:r>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dirty="0">
                          <a:effectLst/>
                        </a:rPr>
                        <a:t>13</a:t>
                      </a:r>
                      <a:endParaRPr lang="en-GB" sz="7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dirty="0">
                          <a:effectLst/>
                        </a:rPr>
                        <a:t>40</a:t>
                      </a:r>
                      <a:endParaRPr lang="en-GB" sz="7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77807678"/>
                  </a:ext>
                </a:extLst>
              </a:tr>
              <a:tr h="150320">
                <a:tc>
                  <a:txBody>
                    <a:bodyPr/>
                    <a:lstStyle/>
                    <a:p>
                      <a:pPr algn="l" rtl="0" fontAlgn="b"/>
                      <a:r>
                        <a:rPr lang="en-GB" sz="900" u="none" strike="noStrike">
                          <a:effectLst/>
                        </a:rPr>
                        <a:t>Finland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5.525.292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dirty="0">
                          <a:effectLst/>
                        </a:rPr>
                        <a:t>3</a:t>
                      </a:r>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dirty="0">
                          <a:effectLst/>
                        </a:rPr>
                        <a:t>55</a:t>
                      </a:r>
                      <a:endParaRPr lang="en-GB" sz="7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166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44813925"/>
                  </a:ext>
                </a:extLst>
              </a:tr>
              <a:tr h="150320">
                <a:tc>
                  <a:txBody>
                    <a:bodyPr/>
                    <a:lstStyle/>
                    <a:p>
                      <a:pPr algn="l" rtl="0" fontAlgn="b"/>
                      <a:r>
                        <a:rPr lang="en-GB" sz="900" u="none" strike="noStrike">
                          <a:effectLst/>
                        </a:rPr>
                        <a:t>France</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67.485.531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675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3.374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96901672"/>
                  </a:ext>
                </a:extLst>
              </a:tr>
              <a:tr h="150320">
                <a:tc>
                  <a:txBody>
                    <a:bodyPr/>
                    <a:lstStyle/>
                    <a:p>
                      <a:pPr algn="l" rtl="0" fontAlgn="b"/>
                      <a:r>
                        <a:rPr lang="en-GB" sz="900" u="none" strike="noStrike">
                          <a:effectLst/>
                        </a:rPr>
                        <a:t>Germany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83.166.711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832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dirty="0">
                          <a:effectLst/>
                        </a:rPr>
                        <a:t>5.822</a:t>
                      </a:r>
                      <a:endParaRPr lang="en-GB" sz="7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87442340"/>
                  </a:ext>
                </a:extLst>
              </a:tr>
              <a:tr h="150320">
                <a:tc>
                  <a:txBody>
                    <a:bodyPr/>
                    <a:lstStyle/>
                    <a:p>
                      <a:pPr algn="l" rtl="0" fontAlgn="b"/>
                      <a:r>
                        <a:rPr lang="en-GB" sz="900" u="none" strike="noStrike">
                          <a:effectLst/>
                        </a:rPr>
                        <a:t>Greece</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10.718.565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20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2.144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02197361"/>
                  </a:ext>
                </a:extLst>
              </a:tr>
              <a:tr h="150320">
                <a:tc>
                  <a:txBody>
                    <a:bodyPr/>
                    <a:lstStyle/>
                    <a:p>
                      <a:pPr algn="l" rtl="0" fontAlgn="b"/>
                      <a:r>
                        <a:rPr lang="en-GB" sz="900" u="none" strike="noStrike">
                          <a:effectLst/>
                        </a:rPr>
                        <a:t>Hungary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9.769.526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586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593294648"/>
                  </a:ext>
                </a:extLst>
              </a:tr>
              <a:tr h="150320">
                <a:tc>
                  <a:txBody>
                    <a:bodyPr/>
                    <a:lstStyle/>
                    <a:p>
                      <a:pPr algn="l" rtl="0" fontAlgn="b"/>
                      <a:r>
                        <a:rPr lang="en-GB" sz="900" u="none" strike="noStrike">
                          <a:effectLst/>
                        </a:rPr>
                        <a:t>Ireland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4.964.440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199</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87964206"/>
                  </a:ext>
                </a:extLst>
              </a:tr>
              <a:tr h="150320">
                <a:tc>
                  <a:txBody>
                    <a:bodyPr/>
                    <a:lstStyle/>
                    <a:p>
                      <a:pPr algn="l" rtl="0" fontAlgn="b"/>
                      <a:r>
                        <a:rPr lang="en-GB" sz="900" u="none" strike="noStrike">
                          <a:effectLst/>
                        </a:rPr>
                        <a:t>Italy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59.641.488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19</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596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11.332</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10356331"/>
                  </a:ext>
                </a:extLst>
              </a:tr>
              <a:tr h="150320">
                <a:tc>
                  <a:txBody>
                    <a:bodyPr/>
                    <a:lstStyle/>
                    <a:p>
                      <a:pPr algn="l" rtl="0" fontAlgn="b"/>
                      <a:r>
                        <a:rPr lang="en-GB" sz="900" u="none" strike="noStrike">
                          <a:effectLst/>
                        </a:rPr>
                        <a:t>Latvia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1.907.675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95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99225470"/>
                  </a:ext>
                </a:extLst>
              </a:tr>
              <a:tr h="150320">
                <a:tc>
                  <a:txBody>
                    <a:bodyPr/>
                    <a:lstStyle/>
                    <a:p>
                      <a:pPr algn="l" rtl="0" fontAlgn="b"/>
                      <a:r>
                        <a:rPr lang="en-GB" sz="900" u="none" strike="noStrike">
                          <a:effectLst/>
                        </a:rPr>
                        <a:t>Lithuania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2.794.090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196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11835923"/>
                  </a:ext>
                </a:extLst>
              </a:tr>
              <a:tr h="150320">
                <a:tc>
                  <a:txBody>
                    <a:bodyPr/>
                    <a:lstStyle/>
                    <a:p>
                      <a:pPr algn="l" rtl="0" fontAlgn="b"/>
                      <a:r>
                        <a:rPr lang="en-GB" sz="900" u="none" strike="noStrike">
                          <a:effectLst/>
                        </a:rPr>
                        <a:t>Luxembourg</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626.108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50138677"/>
                  </a:ext>
                </a:extLst>
              </a:tr>
              <a:tr h="150320">
                <a:tc>
                  <a:txBody>
                    <a:bodyPr/>
                    <a:lstStyle/>
                    <a:p>
                      <a:pPr algn="l" rtl="0" fontAlgn="b"/>
                      <a:r>
                        <a:rPr lang="en-GB" sz="900" u="none" strike="noStrike">
                          <a:effectLst/>
                        </a:rPr>
                        <a:t>Malta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514.564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45691911"/>
                  </a:ext>
                </a:extLst>
              </a:tr>
              <a:tr h="150320">
                <a:tc>
                  <a:txBody>
                    <a:bodyPr/>
                    <a:lstStyle/>
                    <a:p>
                      <a:pPr algn="l" rtl="0" fontAlgn="b"/>
                      <a:r>
                        <a:rPr lang="en-GB" sz="900" u="none" strike="noStrike">
                          <a:effectLst/>
                        </a:rPr>
                        <a:t>Netherlands</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17.407.585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2</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174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348</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520191062"/>
                  </a:ext>
                </a:extLst>
              </a:tr>
              <a:tr h="150320">
                <a:tc>
                  <a:txBody>
                    <a:bodyPr/>
                    <a:lstStyle/>
                    <a:p>
                      <a:pPr algn="l" rtl="0" fontAlgn="b"/>
                      <a:r>
                        <a:rPr lang="en-GB" sz="900" u="none" strike="noStrike">
                          <a:effectLst/>
                        </a:rPr>
                        <a:t>Poland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37.958.138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9</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380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3.416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88016414"/>
                  </a:ext>
                </a:extLst>
              </a:tr>
              <a:tr h="150320">
                <a:tc>
                  <a:txBody>
                    <a:bodyPr/>
                    <a:lstStyle/>
                    <a:p>
                      <a:pPr algn="l" rtl="0" fontAlgn="b"/>
                      <a:r>
                        <a:rPr lang="en-GB" sz="900" u="none" strike="noStrike">
                          <a:effectLst/>
                        </a:rPr>
                        <a:t>Portugal</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10.295.909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1.030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1271158"/>
                  </a:ext>
                </a:extLst>
              </a:tr>
              <a:tr h="150320">
                <a:tc>
                  <a:txBody>
                    <a:bodyPr/>
                    <a:lstStyle/>
                    <a:p>
                      <a:pPr algn="l" rtl="0" fontAlgn="b"/>
                      <a:r>
                        <a:rPr lang="en-GB" sz="900" u="none" strike="noStrike">
                          <a:effectLst/>
                        </a:rPr>
                        <a:t>Romania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19.328.838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2.513</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681372"/>
                  </a:ext>
                </a:extLst>
              </a:tr>
              <a:tr h="150320">
                <a:tc>
                  <a:txBody>
                    <a:bodyPr/>
                    <a:lstStyle/>
                    <a:p>
                      <a:pPr algn="l" rtl="0" fontAlgn="b"/>
                      <a:r>
                        <a:rPr lang="en-GB" sz="900" u="none" strike="noStrike">
                          <a:effectLst/>
                        </a:rPr>
                        <a:t>Slovakia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5.457.873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382</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03023724"/>
                  </a:ext>
                </a:extLst>
              </a:tr>
              <a:tr h="150320">
                <a:tc>
                  <a:txBody>
                    <a:bodyPr/>
                    <a:lstStyle/>
                    <a:p>
                      <a:pPr algn="l" rtl="0" fontAlgn="b"/>
                      <a:r>
                        <a:rPr lang="en-GB" sz="900" u="none" strike="noStrike">
                          <a:effectLst/>
                        </a:rPr>
                        <a:t>Slovenia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2.095.861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105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09106119"/>
                  </a:ext>
                </a:extLst>
              </a:tr>
              <a:tr h="150320">
                <a:tc>
                  <a:txBody>
                    <a:bodyPr/>
                    <a:lstStyle/>
                    <a:p>
                      <a:pPr algn="l" rtl="0" fontAlgn="b"/>
                      <a:r>
                        <a:rPr lang="en-GB" sz="900" u="none" strike="noStrike">
                          <a:effectLst/>
                        </a:rPr>
                        <a:t>Spain</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47.332.614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473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1.893</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66352413"/>
                  </a:ext>
                </a:extLst>
              </a:tr>
              <a:tr h="150320">
                <a:tc>
                  <a:txBody>
                    <a:bodyPr/>
                    <a:lstStyle/>
                    <a:p>
                      <a:pPr algn="l" rtl="0" fontAlgn="b"/>
                      <a:r>
                        <a:rPr lang="en-GB" sz="900" u="none" strike="noStrike">
                          <a:effectLst/>
                        </a:rPr>
                        <a:t>Sweden</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10.327.589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310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05030819"/>
                  </a:ext>
                </a:extLst>
              </a:tr>
              <a:tr h="150320">
                <a:tc>
                  <a:txBody>
                    <a:bodyPr/>
                    <a:lstStyle/>
                    <a:p>
                      <a:pPr algn="l" rtl="0" fontAlgn="b"/>
                      <a:r>
                        <a:rPr lang="en-GB" sz="900" u="none" strike="noStrike">
                          <a:effectLst/>
                        </a:rPr>
                        <a:t>TOTAL</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447.485.231</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dirty="0">
                          <a:effectLst/>
                        </a:rPr>
                        <a:t>36.214</a:t>
                      </a:r>
                      <a:endParaRPr lang="en-GB"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418216"/>
                  </a:ext>
                </a:extLst>
              </a:tr>
            </a:tbl>
          </a:graphicData>
        </a:graphic>
      </p:graphicFrame>
      <p:sp>
        <p:nvSpPr>
          <p:cNvPr id="3" name="CuadroTexto 2">
            <a:extLst>
              <a:ext uri="{FF2B5EF4-FFF2-40B4-BE49-F238E27FC236}">
                <a16:creationId xmlns:a16="http://schemas.microsoft.com/office/drawing/2014/main" id="{C772D2C6-23CB-4A4A-9EBD-91BF4D1391D0}"/>
              </a:ext>
            </a:extLst>
          </p:cNvPr>
          <p:cNvSpPr txBox="1"/>
          <p:nvPr/>
        </p:nvSpPr>
        <p:spPr>
          <a:xfrm>
            <a:off x="533400" y="615950"/>
            <a:ext cx="5181600" cy="646331"/>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Data to update previous slide in each HOT session depending on the country</a:t>
            </a:r>
          </a:p>
        </p:txBody>
      </p:sp>
      <p:sp>
        <p:nvSpPr>
          <p:cNvPr id="4" name="CuadroTexto 3">
            <a:extLst>
              <a:ext uri="{FF2B5EF4-FFF2-40B4-BE49-F238E27FC236}">
                <a16:creationId xmlns:a16="http://schemas.microsoft.com/office/drawing/2014/main" id="{A541455F-0147-4058-BEBE-E1E4255786E2}"/>
              </a:ext>
            </a:extLst>
          </p:cNvPr>
          <p:cNvSpPr txBox="1"/>
          <p:nvPr/>
        </p:nvSpPr>
        <p:spPr>
          <a:xfrm>
            <a:off x="6467477" y="431284"/>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Malta: 7 x 5,15* = 36,05 deaths in 2020  </a:t>
            </a:r>
          </a:p>
        </p:txBody>
      </p:sp>
      <p:sp>
        <p:nvSpPr>
          <p:cNvPr id="5" name="CuadroTexto 4">
            <a:extLst>
              <a:ext uri="{FF2B5EF4-FFF2-40B4-BE49-F238E27FC236}">
                <a16:creationId xmlns:a16="http://schemas.microsoft.com/office/drawing/2014/main" id="{6BFB7BAE-0B91-4633-8F57-E515C0777AFD}"/>
              </a:ext>
            </a:extLst>
          </p:cNvPr>
          <p:cNvSpPr txBox="1"/>
          <p:nvPr/>
        </p:nvSpPr>
        <p:spPr>
          <a:xfrm>
            <a:off x="6477002" y="999877"/>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Hungary: 6 x 98* = 586 deaths in 2020  </a:t>
            </a:r>
          </a:p>
        </p:txBody>
      </p:sp>
      <p:sp>
        <p:nvSpPr>
          <p:cNvPr id="6" name="CuadroTexto 5">
            <a:extLst>
              <a:ext uri="{FF2B5EF4-FFF2-40B4-BE49-F238E27FC236}">
                <a16:creationId xmlns:a16="http://schemas.microsoft.com/office/drawing/2014/main" id="{A8709593-C4EB-4DA2-8981-4B281ED255FB}"/>
              </a:ext>
            </a:extLst>
          </p:cNvPr>
          <p:cNvSpPr txBox="1"/>
          <p:nvPr/>
        </p:nvSpPr>
        <p:spPr>
          <a:xfrm>
            <a:off x="6477002" y="1603415"/>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Estonia: 3 x 13* = 40 deaths in 2020  </a:t>
            </a:r>
          </a:p>
        </p:txBody>
      </p:sp>
      <p:sp>
        <p:nvSpPr>
          <p:cNvPr id="7" name="CuadroTexto 6">
            <a:extLst>
              <a:ext uri="{FF2B5EF4-FFF2-40B4-BE49-F238E27FC236}">
                <a16:creationId xmlns:a16="http://schemas.microsoft.com/office/drawing/2014/main" id="{787B0D3B-1104-49A1-96A8-DB8C8A21E332}"/>
              </a:ext>
            </a:extLst>
          </p:cNvPr>
          <p:cNvSpPr txBox="1"/>
          <p:nvPr/>
        </p:nvSpPr>
        <p:spPr>
          <a:xfrm>
            <a:off x="6477002" y="2206953"/>
            <a:ext cx="5562598"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Romania: 13 x 193* = 2.513 deaths in 2020  </a:t>
            </a:r>
          </a:p>
        </p:txBody>
      </p:sp>
      <p:sp>
        <p:nvSpPr>
          <p:cNvPr id="8" name="CuadroTexto 7">
            <a:extLst>
              <a:ext uri="{FF2B5EF4-FFF2-40B4-BE49-F238E27FC236}">
                <a16:creationId xmlns:a16="http://schemas.microsoft.com/office/drawing/2014/main" id="{6D92E2F6-924A-4818-9889-1F763B88E25B}"/>
              </a:ext>
            </a:extLst>
          </p:cNvPr>
          <p:cNvSpPr txBox="1"/>
          <p:nvPr/>
        </p:nvSpPr>
        <p:spPr>
          <a:xfrm>
            <a:off x="6477002" y="2810491"/>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Slovakia: 7 x 55* = 382 deaths in 2020  </a:t>
            </a:r>
          </a:p>
        </p:txBody>
      </p:sp>
      <p:sp>
        <p:nvSpPr>
          <p:cNvPr id="9" name="CuadroTexto 8">
            <a:extLst>
              <a:ext uri="{FF2B5EF4-FFF2-40B4-BE49-F238E27FC236}">
                <a16:creationId xmlns:a16="http://schemas.microsoft.com/office/drawing/2014/main" id="{B21A6250-A066-4D7E-87E6-1668A9969F0D}"/>
              </a:ext>
            </a:extLst>
          </p:cNvPr>
          <p:cNvSpPr txBox="1"/>
          <p:nvPr/>
        </p:nvSpPr>
        <p:spPr>
          <a:xfrm>
            <a:off x="6467477" y="3439429"/>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Croatia: 7 x 41* = 284 deaths in 2020  </a:t>
            </a:r>
          </a:p>
        </p:txBody>
      </p:sp>
      <p:sp>
        <p:nvSpPr>
          <p:cNvPr id="10" name="CuadroTexto 9">
            <a:extLst>
              <a:ext uri="{FF2B5EF4-FFF2-40B4-BE49-F238E27FC236}">
                <a16:creationId xmlns:a16="http://schemas.microsoft.com/office/drawing/2014/main" id="{9217F967-F752-439F-9C5E-C9F2D2242D0C}"/>
              </a:ext>
            </a:extLst>
          </p:cNvPr>
          <p:cNvSpPr txBox="1"/>
          <p:nvPr/>
        </p:nvSpPr>
        <p:spPr>
          <a:xfrm>
            <a:off x="6477002" y="4008022"/>
            <a:ext cx="5105398"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Portugal: 10 x 103* = 1.030 deaths in 2020  </a:t>
            </a:r>
          </a:p>
        </p:txBody>
      </p:sp>
      <p:sp>
        <p:nvSpPr>
          <p:cNvPr id="11" name="CuadroTexto 10">
            <a:extLst>
              <a:ext uri="{FF2B5EF4-FFF2-40B4-BE49-F238E27FC236}">
                <a16:creationId xmlns:a16="http://schemas.microsoft.com/office/drawing/2014/main" id="{668E8333-0D37-4DB8-8FA2-9DB3B1F4BF97}"/>
              </a:ext>
            </a:extLst>
          </p:cNvPr>
          <p:cNvSpPr txBox="1"/>
          <p:nvPr/>
        </p:nvSpPr>
        <p:spPr>
          <a:xfrm>
            <a:off x="6477002" y="4611560"/>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Luxembourg: 4 x 6* = 25 deaths in 2020  </a:t>
            </a:r>
          </a:p>
        </p:txBody>
      </p:sp>
      <p:sp>
        <p:nvSpPr>
          <p:cNvPr id="12" name="CuadroTexto 11">
            <a:extLst>
              <a:ext uri="{FF2B5EF4-FFF2-40B4-BE49-F238E27FC236}">
                <a16:creationId xmlns:a16="http://schemas.microsoft.com/office/drawing/2014/main" id="{888ED07E-D2AF-4AAE-B60D-5BA65D4A5B9C}"/>
              </a:ext>
            </a:extLst>
          </p:cNvPr>
          <p:cNvSpPr txBox="1"/>
          <p:nvPr/>
        </p:nvSpPr>
        <p:spPr>
          <a:xfrm>
            <a:off x="6477002" y="5215098"/>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Cyprus: 10 x 9* = 89 deaths in 2020  </a:t>
            </a:r>
          </a:p>
        </p:txBody>
      </p:sp>
      <p:sp>
        <p:nvSpPr>
          <p:cNvPr id="14" name="CuadroTexto 13">
            <a:extLst>
              <a:ext uri="{FF2B5EF4-FFF2-40B4-BE49-F238E27FC236}">
                <a16:creationId xmlns:a16="http://schemas.microsoft.com/office/drawing/2014/main" id="{2EB4B604-8CD8-48A2-8571-4C33CF0FD9F4}"/>
              </a:ext>
            </a:extLst>
          </p:cNvPr>
          <p:cNvSpPr txBox="1"/>
          <p:nvPr/>
        </p:nvSpPr>
        <p:spPr>
          <a:xfrm>
            <a:off x="533400" y="5809091"/>
            <a:ext cx="6096000" cy="276999"/>
          </a:xfrm>
          <a:prstGeom prst="rect">
            <a:avLst/>
          </a:prstGeom>
          <a:noFill/>
        </p:spPr>
        <p:txBody>
          <a:bodyPr wrap="square">
            <a:spAutoFit/>
          </a:bodyPr>
          <a:lstStyle/>
          <a:p>
            <a:r>
              <a:rPr lang="en-GB" sz="1200" u="sng" dirty="0">
                <a:solidFill>
                  <a:srgbClr val="0563C1"/>
                </a:solidFill>
                <a:latin typeface="Calibri" panose="020F0502020204030204" pitchFamily="34" charset="0"/>
                <a:hlinkClick r:id="rId2"/>
              </a:rPr>
              <a:t>Source population in 2020: </a:t>
            </a:r>
            <a:r>
              <a:rPr lang="en-GB" sz="1200" b="0" i="0" u="sng" strike="noStrike" dirty="0">
                <a:solidFill>
                  <a:srgbClr val="0563C1"/>
                </a:solidFill>
                <a:effectLst/>
                <a:latin typeface="Calibri" panose="020F0502020204030204" pitchFamily="34" charset="0"/>
                <a:hlinkClick r:id="rId2"/>
              </a:rPr>
              <a:t>Eurostat data</a:t>
            </a:r>
            <a:r>
              <a:rPr lang="en-GB" sz="1200" dirty="0"/>
              <a:t> </a:t>
            </a:r>
          </a:p>
        </p:txBody>
      </p:sp>
      <p:sp>
        <p:nvSpPr>
          <p:cNvPr id="13" name="CuadroTexto 12">
            <a:extLst>
              <a:ext uri="{FF2B5EF4-FFF2-40B4-BE49-F238E27FC236}">
                <a16:creationId xmlns:a16="http://schemas.microsoft.com/office/drawing/2014/main" id="{1267DB38-833D-47C4-B652-FBF62235364D}"/>
              </a:ext>
            </a:extLst>
          </p:cNvPr>
          <p:cNvSpPr txBox="1"/>
          <p:nvPr/>
        </p:nvSpPr>
        <p:spPr>
          <a:xfrm>
            <a:off x="76200" y="158750"/>
            <a:ext cx="5181600" cy="461665"/>
          </a:xfrm>
          <a:prstGeom prst="rect">
            <a:avLst/>
          </a:prstGeom>
          <a:noFill/>
        </p:spPr>
        <p:txBody>
          <a:bodyPr wrap="square" rtlCol="0">
            <a:spAutoFit/>
          </a:bodyPr>
          <a:lstStyle/>
          <a:p>
            <a:r>
              <a:rPr lang="en-GB" sz="2400" dirty="0"/>
              <a:t>This slide is hired - not to be seen!!!</a:t>
            </a:r>
          </a:p>
        </p:txBody>
      </p:sp>
    </p:spTree>
    <p:extLst>
      <p:ext uri="{BB962C8B-B14F-4D97-AF65-F5344CB8AC3E}">
        <p14:creationId xmlns:p14="http://schemas.microsoft.com/office/powerpoint/2010/main" val="291147544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5979</Words>
  <Application>Microsoft Office PowerPoint</Application>
  <PresentationFormat>Custom</PresentationFormat>
  <Paragraphs>1127</Paragraphs>
  <Slides>38</Slides>
  <Notes>31</Notes>
  <HiddenSlides>11</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38</vt:i4>
      </vt:variant>
    </vt:vector>
  </HeadingPairs>
  <TitlesOfParts>
    <vt:vector size="59" baseType="lpstr">
      <vt:lpstr>Adobe Clean DC</vt:lpstr>
      <vt:lpstr>Arial</vt:lpstr>
      <vt:lpstr>Arial</vt:lpstr>
      <vt:lpstr>Calibri</vt:lpstr>
      <vt:lpstr>Calibri Light</vt:lpstr>
      <vt:lpstr>CrimsonPro</vt:lpstr>
      <vt:lpstr>EC Square Sans Pro</vt:lpstr>
      <vt:lpstr>ECSquareSansPro-Regular</vt:lpstr>
      <vt:lpstr>Google Sans</vt:lpstr>
      <vt:lpstr>Montserrat</vt:lpstr>
      <vt:lpstr>Noto Sans</vt:lpstr>
      <vt:lpstr>OECDBernini-Light</vt:lpstr>
      <vt:lpstr>Open Sans</vt:lpstr>
      <vt:lpstr>Raleway</vt:lpstr>
      <vt:lpstr>Roboto</vt:lpstr>
      <vt:lpstr>Tahoma</vt:lpstr>
      <vt:lpstr>Times New Roman</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161</cp:revision>
  <dcterms:created xsi:type="dcterms:W3CDTF">2023-11-20T15:58:16Z</dcterms:created>
  <dcterms:modified xsi:type="dcterms:W3CDTF">2024-04-04T13:25:00Z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