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61" r:id="rId2"/>
    <p:sldId id="262" r:id="rId3"/>
    <p:sldId id="272" r:id="rId4"/>
    <p:sldId id="273" r:id="rId5"/>
    <p:sldId id="285" r:id="rId6"/>
    <p:sldId id="274" r:id="rId7"/>
    <p:sldId id="277" r:id="rId8"/>
    <p:sldId id="278" r:id="rId9"/>
    <p:sldId id="279" r:id="rId10"/>
    <p:sldId id="290" r:id="rId11"/>
    <p:sldId id="282" r:id="rId12"/>
    <p:sldId id="288" r:id="rId13"/>
    <p:sldId id="289" r:id="rId14"/>
    <p:sldId id="284" r:id="rId15"/>
    <p:sldId id="300" r:id="rId16"/>
    <p:sldId id="291" r:id="rId17"/>
    <p:sldId id="292" r:id="rId18"/>
    <p:sldId id="281" r:id="rId19"/>
    <p:sldId id="293" r:id="rId20"/>
    <p:sldId id="295" r:id="rId21"/>
    <p:sldId id="297" r:id="rId22"/>
    <p:sldId id="2440" r:id="rId23"/>
    <p:sldId id="294" r:id="rId24"/>
    <p:sldId id="270" r:id="rId25"/>
  </p:sldIdLst>
  <p:sldSz cx="12192000" cy="6870700"/>
  <p:notesSz cx="12192000" cy="6870700"/>
  <p:defaultTextStyle>
    <a:defPPr>
      <a:defRPr kern="0"/>
    </a:defPPr>
  </p:defaultTextStyle>
  <p:extLst>
    <p:ext uri="{EFAFB233-063F-42B5-8137-9DF3F51BA10A}">
      <p15:sldGuideLst xmlns:p15="http://schemas.microsoft.com/office/powerpoint/2012/main">
        <p15:guide id="1" orient="horz" pos="2884" userDrawn="1">
          <p15:clr>
            <a:srgbClr val="A4A3A4"/>
          </p15:clr>
        </p15:guide>
        <p15:guide id="2" pos="19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Zabala Utrillas" initials="MZU" lastIdx="8" clrIdx="0">
    <p:extLst>
      <p:ext uri="{19B8F6BF-5375-455C-9EA6-DF929625EA0E}">
        <p15:presenceInfo xmlns:p15="http://schemas.microsoft.com/office/powerpoint/2012/main" userId="S::MZABALA@aenor.com::d2bf3cba-a650-4e0c-9b0d-61a84d2d83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51A1"/>
    <a:srgbClr val="87A6D4"/>
    <a:srgbClr val="003399"/>
    <a:srgbClr val="6BB188"/>
    <a:srgbClr val="2C7470"/>
    <a:srgbClr val="ECEBEB"/>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B9E38C-7D43-490A-BFBE-928168389888}" v="2" dt="2024-01-26T15:34:37.30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0" autoAdjust="0"/>
    <p:restoredTop sz="94395" autoAdjust="0"/>
  </p:normalViewPr>
  <p:slideViewPr>
    <p:cSldViewPr>
      <p:cViewPr varScale="1">
        <p:scale>
          <a:sx n="64" d="100"/>
          <a:sy n="64" d="100"/>
        </p:scale>
        <p:origin x="90" y="834"/>
      </p:cViewPr>
      <p:guideLst>
        <p:guide orient="horz" pos="2884"/>
        <p:guide pos="19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ás Juhász" userId="09a58b91f9e979a1" providerId="LiveId" clId="{9BB9E38C-7D43-490A-BFBE-928168389888}"/>
    <pc:docChg chg="undo custSel modSld modMainMaster">
      <pc:chgData name="András Juhász" userId="09a58b91f9e979a1" providerId="LiveId" clId="{9BB9E38C-7D43-490A-BFBE-928168389888}" dt="2024-01-26T15:35:40.821" v="31" actId="14100"/>
      <pc:docMkLst>
        <pc:docMk/>
      </pc:docMkLst>
      <pc:sldChg chg="addSp modSp">
        <pc:chgData name="András Juhász" userId="09a58b91f9e979a1" providerId="LiveId" clId="{9BB9E38C-7D43-490A-BFBE-928168389888}" dt="2024-01-26T13:40:25.457" v="2"/>
        <pc:sldMkLst>
          <pc:docMk/>
          <pc:sldMk cId="3971793997" sldId="262"/>
        </pc:sldMkLst>
        <pc:spChg chg="add mod">
          <ac:chgData name="András Juhász" userId="09a58b91f9e979a1" providerId="LiveId" clId="{9BB9E38C-7D43-490A-BFBE-928168389888}" dt="2024-01-26T13:40:25.457" v="2"/>
          <ac:spMkLst>
            <pc:docMk/>
            <pc:sldMk cId="3971793997" sldId="262"/>
            <ac:spMk id="5" creationId="{CBC18AA7-8C1D-4C1C-B629-AA10E16721CA}"/>
          </ac:spMkLst>
        </pc:spChg>
      </pc:sldChg>
      <pc:sldChg chg="modSp mod">
        <pc:chgData name="András Juhász" userId="09a58b91f9e979a1" providerId="LiveId" clId="{9BB9E38C-7D43-490A-BFBE-928168389888}" dt="2024-01-26T15:34:37.307" v="17" actId="14826"/>
        <pc:sldMkLst>
          <pc:docMk/>
          <pc:sldMk cId="1932159135" sldId="282"/>
        </pc:sldMkLst>
        <pc:spChg chg="mod">
          <ac:chgData name="András Juhász" userId="09a58b91f9e979a1" providerId="LiveId" clId="{9BB9E38C-7D43-490A-BFBE-928168389888}" dt="2024-01-26T13:40:36.695" v="3" actId="14100"/>
          <ac:spMkLst>
            <pc:docMk/>
            <pc:sldMk cId="1932159135" sldId="282"/>
            <ac:spMk id="10" creationId="{424A30C1-DE06-42E0-A897-C1328FBE17E9}"/>
          </ac:spMkLst>
        </pc:spChg>
        <pc:picChg chg="mod">
          <ac:chgData name="András Juhász" userId="09a58b91f9e979a1" providerId="LiveId" clId="{9BB9E38C-7D43-490A-BFBE-928168389888}" dt="2024-01-26T15:34:37.307" v="17" actId="14826"/>
          <ac:picMkLst>
            <pc:docMk/>
            <pc:sldMk cId="1932159135" sldId="282"/>
            <ac:picMk id="17" creationId="{69EEDB9F-1083-41DA-9AD0-3F26A694B7A3}"/>
          </ac:picMkLst>
        </pc:picChg>
      </pc:sldChg>
      <pc:sldChg chg="modSp mod">
        <pc:chgData name="András Juhász" userId="09a58b91f9e979a1" providerId="LiveId" clId="{9BB9E38C-7D43-490A-BFBE-928168389888}" dt="2024-01-26T15:35:40.821" v="31" actId="14100"/>
        <pc:sldMkLst>
          <pc:docMk/>
          <pc:sldMk cId="470014596" sldId="284"/>
        </pc:sldMkLst>
        <pc:spChg chg="mod">
          <ac:chgData name="András Juhász" userId="09a58b91f9e979a1" providerId="LiveId" clId="{9BB9E38C-7D43-490A-BFBE-928168389888}" dt="2024-01-26T15:35:40.821" v="31" actId="14100"/>
          <ac:spMkLst>
            <pc:docMk/>
            <pc:sldMk cId="470014596" sldId="284"/>
            <ac:spMk id="3" creationId="{2F64402A-7D3C-6FC2-9592-92AF8469B15B}"/>
          </ac:spMkLst>
        </pc:spChg>
      </pc:sldChg>
      <pc:sldChg chg="modSp mod">
        <pc:chgData name="András Juhász" userId="09a58b91f9e979a1" providerId="LiveId" clId="{9BB9E38C-7D43-490A-BFBE-928168389888}" dt="2024-01-26T13:40:47.899" v="5" actId="14100"/>
        <pc:sldMkLst>
          <pc:docMk/>
          <pc:sldMk cId="2536004283" sldId="288"/>
        </pc:sldMkLst>
        <pc:spChg chg="mod">
          <ac:chgData name="András Juhász" userId="09a58b91f9e979a1" providerId="LiveId" clId="{9BB9E38C-7D43-490A-BFBE-928168389888}" dt="2024-01-26T13:40:42.769" v="4" actId="14100"/>
          <ac:spMkLst>
            <pc:docMk/>
            <pc:sldMk cId="2536004283" sldId="288"/>
            <ac:spMk id="12" creationId="{424A30C1-DE06-42E0-A897-C1328FBE17E9}"/>
          </ac:spMkLst>
        </pc:spChg>
        <pc:spChg chg="mod">
          <ac:chgData name="András Juhász" userId="09a58b91f9e979a1" providerId="LiveId" clId="{9BB9E38C-7D43-490A-BFBE-928168389888}" dt="2024-01-26T13:40:47.899" v="5" actId="14100"/>
          <ac:spMkLst>
            <pc:docMk/>
            <pc:sldMk cId="2536004283" sldId="288"/>
            <ac:spMk id="24" creationId="{A8E2F320-47EB-4C37-B9E4-0F1154B7B1B0}"/>
          </ac:spMkLst>
        </pc:spChg>
      </pc:sldChg>
      <pc:sldChg chg="addSp delSp modSp mod">
        <pc:chgData name="András Juhász" userId="09a58b91f9e979a1" providerId="LiveId" clId="{9BB9E38C-7D43-490A-BFBE-928168389888}" dt="2024-01-26T15:35:18.906" v="21" actId="207"/>
        <pc:sldMkLst>
          <pc:docMk/>
          <pc:sldMk cId="3198586728" sldId="289"/>
        </pc:sldMkLst>
        <pc:spChg chg="mod">
          <ac:chgData name="András Juhász" userId="09a58b91f9e979a1" providerId="LiveId" clId="{9BB9E38C-7D43-490A-BFBE-928168389888}" dt="2024-01-26T15:35:18.906" v="21" actId="207"/>
          <ac:spMkLst>
            <pc:docMk/>
            <pc:sldMk cId="3198586728" sldId="289"/>
            <ac:spMk id="2" creationId="{91733FD7-2B36-F9B8-2BAF-C168C41057E7}"/>
          </ac:spMkLst>
        </pc:spChg>
        <pc:spChg chg="mod">
          <ac:chgData name="András Juhász" userId="09a58b91f9e979a1" providerId="LiveId" clId="{9BB9E38C-7D43-490A-BFBE-928168389888}" dt="2024-01-26T15:35:18.906" v="21" actId="207"/>
          <ac:spMkLst>
            <pc:docMk/>
            <pc:sldMk cId="3198586728" sldId="289"/>
            <ac:spMk id="3" creationId="{9CA443E5-7C22-3EF8-4F33-344CE3D7D983}"/>
          </ac:spMkLst>
        </pc:spChg>
        <pc:spChg chg="mod">
          <ac:chgData name="András Juhász" userId="09a58b91f9e979a1" providerId="LiveId" clId="{9BB9E38C-7D43-490A-BFBE-928168389888}" dt="2024-01-26T15:35:12.756" v="20" actId="207"/>
          <ac:spMkLst>
            <pc:docMk/>
            <pc:sldMk cId="3198586728" sldId="289"/>
            <ac:spMk id="4" creationId="{83DAC254-23B4-7A35-08AC-BF7603D359C8}"/>
          </ac:spMkLst>
        </pc:spChg>
        <pc:picChg chg="add del">
          <ac:chgData name="András Juhász" userId="09a58b91f9e979a1" providerId="LiveId" clId="{9BB9E38C-7D43-490A-BFBE-928168389888}" dt="2024-01-26T15:35:07.473" v="19" actId="478"/>
          <ac:picMkLst>
            <pc:docMk/>
            <pc:sldMk cId="3198586728" sldId="289"/>
            <ac:picMk id="17" creationId="{DA06A637-3487-421C-861B-24E45084BB71}"/>
          </ac:picMkLst>
        </pc:picChg>
      </pc:sldChg>
      <pc:sldChg chg="modSp mod">
        <pc:chgData name="András Juhász" userId="09a58b91f9e979a1" providerId="LiveId" clId="{9BB9E38C-7D43-490A-BFBE-928168389888}" dt="2024-01-26T13:40:09.363" v="0" actId="14100"/>
        <pc:sldMkLst>
          <pc:docMk/>
          <pc:sldMk cId="3041574353" sldId="290"/>
        </pc:sldMkLst>
        <pc:spChg chg="mod">
          <ac:chgData name="András Juhász" userId="09a58b91f9e979a1" providerId="LiveId" clId="{9BB9E38C-7D43-490A-BFBE-928168389888}" dt="2024-01-26T13:40:09.363" v="0" actId="14100"/>
          <ac:spMkLst>
            <pc:docMk/>
            <pc:sldMk cId="3041574353" sldId="290"/>
            <ac:spMk id="12" creationId="{424A30C1-DE06-42E0-A897-C1328FBE17E9}"/>
          </ac:spMkLst>
        </pc:spChg>
      </pc:sldChg>
      <pc:sldChg chg="modSp mod">
        <pc:chgData name="András Juhász" userId="09a58b91f9e979a1" providerId="LiveId" clId="{9BB9E38C-7D43-490A-BFBE-928168389888}" dt="2024-01-26T13:41:14.550" v="8" actId="404"/>
        <pc:sldMkLst>
          <pc:docMk/>
          <pc:sldMk cId="3690058459" sldId="291"/>
        </pc:sldMkLst>
        <pc:spChg chg="mod">
          <ac:chgData name="András Juhász" userId="09a58b91f9e979a1" providerId="LiveId" clId="{9BB9E38C-7D43-490A-BFBE-928168389888}" dt="2024-01-26T13:41:14.550" v="8" actId="404"/>
          <ac:spMkLst>
            <pc:docMk/>
            <pc:sldMk cId="3690058459" sldId="291"/>
            <ac:spMk id="9" creationId="{424A30C1-DE06-42E0-A897-C1328FBE17E9}"/>
          </ac:spMkLst>
        </pc:spChg>
      </pc:sldChg>
      <pc:sldChg chg="modSp mod">
        <pc:chgData name="András Juhász" userId="09a58b91f9e979a1" providerId="LiveId" clId="{9BB9E38C-7D43-490A-BFBE-928168389888}" dt="2024-01-26T13:41:17.705" v="9" actId="14100"/>
        <pc:sldMkLst>
          <pc:docMk/>
          <pc:sldMk cId="2181412119" sldId="292"/>
        </pc:sldMkLst>
        <pc:spChg chg="mod">
          <ac:chgData name="András Juhász" userId="09a58b91f9e979a1" providerId="LiveId" clId="{9BB9E38C-7D43-490A-BFBE-928168389888}" dt="2024-01-26T13:41:17.705" v="9" actId="14100"/>
          <ac:spMkLst>
            <pc:docMk/>
            <pc:sldMk cId="2181412119" sldId="292"/>
            <ac:spMk id="10" creationId="{424A30C1-DE06-42E0-A897-C1328FBE17E9}"/>
          </ac:spMkLst>
        </pc:spChg>
      </pc:sldChg>
      <pc:sldChg chg="modSp mod">
        <pc:chgData name="András Juhász" userId="09a58b91f9e979a1" providerId="LiveId" clId="{9BB9E38C-7D43-490A-BFBE-928168389888}" dt="2024-01-26T13:41:34.190" v="15" actId="6549"/>
        <pc:sldMkLst>
          <pc:docMk/>
          <pc:sldMk cId="483007583" sldId="293"/>
        </pc:sldMkLst>
        <pc:spChg chg="mod">
          <ac:chgData name="András Juhász" userId="09a58b91f9e979a1" providerId="LiveId" clId="{9BB9E38C-7D43-490A-BFBE-928168389888}" dt="2024-01-26T13:41:26.748" v="13" actId="6549"/>
          <ac:spMkLst>
            <pc:docMk/>
            <pc:sldMk cId="483007583" sldId="293"/>
            <ac:spMk id="9" creationId="{9F1029E3-E9A1-4A51-BF74-3346625DE8CE}"/>
          </ac:spMkLst>
        </pc:spChg>
        <pc:spChg chg="mod">
          <ac:chgData name="András Juhász" userId="09a58b91f9e979a1" providerId="LiveId" clId="{9BB9E38C-7D43-490A-BFBE-928168389888}" dt="2024-01-26T13:41:34.190" v="15" actId="6549"/>
          <ac:spMkLst>
            <pc:docMk/>
            <pc:sldMk cId="483007583" sldId="293"/>
            <ac:spMk id="10" creationId="{9F1029E3-E9A1-4A51-BF74-3346625DE8CE}"/>
          </ac:spMkLst>
        </pc:spChg>
      </pc:sldChg>
      <pc:sldChg chg="modSp mod">
        <pc:chgData name="András Juhász" userId="09a58b91f9e979a1" providerId="LiveId" clId="{9BB9E38C-7D43-490A-BFBE-928168389888}" dt="2024-01-26T13:41:42.606" v="16" actId="1076"/>
        <pc:sldMkLst>
          <pc:docMk/>
          <pc:sldMk cId="2856719273" sldId="294"/>
        </pc:sldMkLst>
        <pc:spChg chg="mod">
          <ac:chgData name="András Juhász" userId="09a58b91f9e979a1" providerId="LiveId" clId="{9BB9E38C-7D43-490A-BFBE-928168389888}" dt="2024-01-26T13:41:42.606" v="16" actId="1076"/>
          <ac:spMkLst>
            <pc:docMk/>
            <pc:sldMk cId="2856719273" sldId="294"/>
            <ac:spMk id="2" creationId="{5E626828-67E9-C1A7-7219-349BBCA3B24B}"/>
          </ac:spMkLst>
        </pc:spChg>
      </pc:sldChg>
      <pc:sldMasterChg chg="modSldLayout">
        <pc:chgData name="András Juhász" userId="09a58b91f9e979a1" providerId="LiveId" clId="{9BB9E38C-7D43-490A-BFBE-928168389888}" dt="2024-01-26T13:40:23.733" v="1" actId="21"/>
        <pc:sldMasterMkLst>
          <pc:docMk/>
          <pc:sldMasterMk cId="0" sldId="2147483648"/>
        </pc:sldMasterMkLst>
        <pc:sldLayoutChg chg="delSp mod">
          <pc:chgData name="András Juhász" userId="09a58b91f9e979a1" providerId="LiveId" clId="{9BB9E38C-7D43-490A-BFBE-928168389888}" dt="2024-01-26T13:40:23.733" v="1" actId="21"/>
          <pc:sldLayoutMkLst>
            <pc:docMk/>
            <pc:sldMasterMk cId="0" sldId="2147483648"/>
            <pc:sldLayoutMk cId="0" sldId="2147483662"/>
          </pc:sldLayoutMkLst>
          <pc:spChg chg="del">
            <ac:chgData name="András Juhász" userId="09a58b91f9e979a1" providerId="LiveId" clId="{9BB9E38C-7D43-490A-BFBE-928168389888}" dt="2024-01-26T13:40:23.733" v="1" actId="21"/>
            <ac:spMkLst>
              <pc:docMk/>
              <pc:sldMasterMk cId="0" sldId="2147483648"/>
              <pc:sldLayoutMk cId="0" sldId="2147483662"/>
              <ac:spMk id="5" creationId="{CBC18AA7-8C1D-4C1C-B629-AA10E16721CA}"/>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GB"/>
          </a:p>
        </p:txBody>
      </p:sp>
      <p:sp>
        <p:nvSpPr>
          <p:cNvPr id="3" name="Marcador de fech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E55384AF-2D34-44D2-9FAD-95C1C048C0DA}" type="datetimeFigureOut">
              <a:rPr lang="en-GB" smtClean="0"/>
              <a:t>04/04/2024</a:t>
            </a:fld>
            <a:endParaRPr lang="en-GB"/>
          </a:p>
        </p:txBody>
      </p:sp>
      <p:sp>
        <p:nvSpPr>
          <p:cNvPr id="4" name="Marcador de imagen de diapositiva 3"/>
          <p:cNvSpPr>
            <a:spLocks noGrp="1" noRot="1" noChangeAspect="1"/>
          </p:cNvSpPr>
          <p:nvPr>
            <p:ph type="sldImg" idx="2"/>
          </p:nvPr>
        </p:nvSpPr>
        <p:spPr>
          <a:xfrm>
            <a:off x="4038600" y="858838"/>
            <a:ext cx="4114800" cy="2319337"/>
          </a:xfrm>
          <a:prstGeom prst="rect">
            <a:avLst/>
          </a:prstGeom>
          <a:noFill/>
          <a:ln w="12700">
            <a:solidFill>
              <a:prstClr val="black"/>
            </a:solidFill>
          </a:ln>
        </p:spPr>
        <p:txBody>
          <a:bodyPr vert="horz" lIns="91440" tIns="45720" rIns="91440" bIns="45720" rtlCol="0" anchor="ctr"/>
          <a:lstStyle/>
          <a:p>
            <a:endParaRPr lang="en-GB"/>
          </a:p>
        </p:txBody>
      </p:sp>
      <p:sp>
        <p:nvSpPr>
          <p:cNvPr id="5" name="Marcador de notas 4"/>
          <p:cNvSpPr>
            <a:spLocks noGrp="1"/>
          </p:cNvSpPr>
          <p:nvPr>
            <p:ph type="body" sz="quarter" idx="3"/>
          </p:nvPr>
        </p:nvSpPr>
        <p:spPr>
          <a:xfrm>
            <a:off x="1219200" y="3306763"/>
            <a:ext cx="9753600" cy="270510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6" name="Marcador de pie de página 5"/>
          <p:cNvSpPr>
            <a:spLocks noGrp="1"/>
          </p:cNvSpPr>
          <p:nvPr>
            <p:ph type="ftr" sz="quarter" idx="4"/>
          </p:nvPr>
        </p:nvSpPr>
        <p:spPr>
          <a:xfrm>
            <a:off x="0" y="6526213"/>
            <a:ext cx="5283200" cy="344487"/>
          </a:xfrm>
          <a:prstGeom prst="rect">
            <a:avLst/>
          </a:prstGeom>
        </p:spPr>
        <p:txBody>
          <a:bodyPr vert="horz" lIns="91440" tIns="45720" rIns="91440" bIns="45720" rtlCol="0" anchor="b"/>
          <a:lstStyle>
            <a:lvl1pPr algn="l">
              <a:defRPr sz="1200"/>
            </a:lvl1pPr>
          </a:lstStyle>
          <a:p>
            <a:endParaRPr lang="en-GB"/>
          </a:p>
        </p:txBody>
      </p:sp>
      <p:sp>
        <p:nvSpPr>
          <p:cNvPr id="7" name="Marcador de número de diapositiva 6"/>
          <p:cNvSpPr>
            <a:spLocks noGrp="1"/>
          </p:cNvSpPr>
          <p:nvPr>
            <p:ph type="sldNum" sz="quarter" idx="5"/>
          </p:nvPr>
        </p:nvSpPr>
        <p:spPr>
          <a:xfrm>
            <a:off x="6905625" y="6526213"/>
            <a:ext cx="5283200" cy="344487"/>
          </a:xfrm>
          <a:prstGeom prst="rect">
            <a:avLst/>
          </a:prstGeom>
        </p:spPr>
        <p:txBody>
          <a:bodyPr vert="horz" lIns="91440" tIns="45720" rIns="91440" bIns="45720" rtlCol="0" anchor="b"/>
          <a:lstStyle>
            <a:lvl1pPr algn="r">
              <a:defRPr sz="1200"/>
            </a:lvl1pPr>
          </a:lstStyle>
          <a:p>
            <a:fld id="{55D0D8A8-D8AA-4DF4-A8EE-1A55507FC33C}" type="slidenum">
              <a:rPr lang="en-GB" smtClean="0"/>
              <a:t>‹#›</a:t>
            </a:fld>
            <a:endParaRPr lang="en-GB"/>
          </a:p>
        </p:txBody>
      </p:sp>
    </p:spTree>
    <p:extLst>
      <p:ext uri="{BB962C8B-B14F-4D97-AF65-F5344CB8AC3E}">
        <p14:creationId xmlns:p14="http://schemas.microsoft.com/office/powerpoint/2010/main" val="409898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5D0D8A8-D8AA-4DF4-A8EE-1A55507FC33C}" type="slidenum">
              <a:rPr lang="en-GB" smtClean="0"/>
              <a:t>8</a:t>
            </a:fld>
            <a:endParaRPr lang="en-GB"/>
          </a:p>
        </p:txBody>
      </p:sp>
    </p:spTree>
    <p:extLst>
      <p:ext uri="{BB962C8B-B14F-4D97-AF65-F5344CB8AC3E}">
        <p14:creationId xmlns:p14="http://schemas.microsoft.com/office/powerpoint/2010/main" val="3627604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5D0D8A8-D8AA-4DF4-A8EE-1A55507FC33C}" type="slidenum">
              <a:rPr lang="en-GB" smtClean="0"/>
              <a:t>9</a:t>
            </a:fld>
            <a:endParaRPr lang="en-GB"/>
          </a:p>
        </p:txBody>
      </p:sp>
    </p:spTree>
    <p:extLst>
      <p:ext uri="{BB962C8B-B14F-4D97-AF65-F5344CB8AC3E}">
        <p14:creationId xmlns:p14="http://schemas.microsoft.com/office/powerpoint/2010/main" val="3826368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5D0D8A8-D8AA-4DF4-A8EE-1A55507FC33C}" type="slidenum">
              <a:rPr lang="en-GB" smtClean="0"/>
              <a:t>10</a:t>
            </a:fld>
            <a:endParaRPr lang="en-GB"/>
          </a:p>
        </p:txBody>
      </p:sp>
    </p:spTree>
    <p:extLst>
      <p:ext uri="{BB962C8B-B14F-4D97-AF65-F5344CB8AC3E}">
        <p14:creationId xmlns:p14="http://schemas.microsoft.com/office/powerpoint/2010/main" val="1520894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5D0D8A8-D8AA-4DF4-A8EE-1A55507FC33C}" type="slidenum">
              <a:rPr lang="en-GB" smtClean="0"/>
              <a:t>12</a:t>
            </a:fld>
            <a:endParaRPr lang="en-GB"/>
          </a:p>
        </p:txBody>
      </p:sp>
    </p:spTree>
    <p:extLst>
      <p:ext uri="{BB962C8B-B14F-4D97-AF65-F5344CB8AC3E}">
        <p14:creationId xmlns:p14="http://schemas.microsoft.com/office/powerpoint/2010/main" val="1227154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5D0D8A8-D8AA-4DF4-A8EE-1A55507FC33C}" type="slidenum">
              <a:rPr lang="en-GB" smtClean="0"/>
              <a:t>15</a:t>
            </a:fld>
            <a:endParaRPr lang="en-GB"/>
          </a:p>
        </p:txBody>
      </p:sp>
    </p:spTree>
    <p:extLst>
      <p:ext uri="{BB962C8B-B14F-4D97-AF65-F5344CB8AC3E}">
        <p14:creationId xmlns:p14="http://schemas.microsoft.com/office/powerpoint/2010/main" val="1931262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55D0D8A8-D8AA-4DF4-A8EE-1A55507FC33C}" type="slidenum">
              <a:rPr lang="en-GB" smtClean="0"/>
              <a:t>17</a:t>
            </a:fld>
            <a:endParaRPr lang="en-GB"/>
          </a:p>
        </p:txBody>
      </p:sp>
    </p:spTree>
    <p:extLst>
      <p:ext uri="{BB962C8B-B14F-4D97-AF65-F5344CB8AC3E}">
        <p14:creationId xmlns:p14="http://schemas.microsoft.com/office/powerpoint/2010/main" val="86967192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48.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47.png"/><Relationship Id="rId2" Type="http://schemas.openxmlformats.org/officeDocument/2006/relationships/image" Target="../media/image1.png"/><Relationship Id="rId16"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46.jpeg"/><Relationship Id="rId5" Type="http://schemas.openxmlformats.org/officeDocument/2006/relationships/image" Target="../media/image5.png"/><Relationship Id="rId15" Type="http://schemas.openxmlformats.org/officeDocument/2006/relationships/hyperlink" Target="http://www.amrfvtraining.eu/" TargetMode="External"/><Relationship Id="rId10" Type="http://schemas.openxmlformats.org/officeDocument/2006/relationships/image" Target="../media/image45.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png"/><Relationship Id="rId7" Type="http://schemas.openxmlformats.org/officeDocument/2006/relationships/image" Target="../media/image23.png"/><Relationship Id="rId12" Type="http://schemas.openxmlformats.org/officeDocument/2006/relationships/image" Target="../media/image20.pn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22.png"/><Relationship Id="rId11" Type="http://schemas.openxmlformats.org/officeDocument/2006/relationships/image" Target="../media/image9.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png"/><Relationship Id="rId9"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png"/><Relationship Id="rId1" Type="http://schemas.openxmlformats.org/officeDocument/2006/relationships/slideMaster" Target="../slideMasters/slideMaster1.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 Id="rId9" Type="http://schemas.openxmlformats.org/officeDocument/2006/relationships/image" Target="../media/image3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28.png"/><Relationship Id="rId1" Type="http://schemas.openxmlformats.org/officeDocument/2006/relationships/slideMaster" Target="../slideMasters/slideMaster1.xml"/><Relationship Id="rId5" Type="http://schemas.openxmlformats.org/officeDocument/2006/relationships/image" Target="../media/image38.png"/><Relationship Id="rId4" Type="http://schemas.openxmlformats.org/officeDocument/2006/relationships/image" Target="../media/image37.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8560"/>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87950"/>
            <a:ext cx="8712200" cy="1677670"/>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7682"/>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7682"/>
            <a:ext cx="1746000" cy="174600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61761"/>
            <a:ext cx="1105152" cy="1181369"/>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2" y="2214195"/>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86413"/>
            <a:ext cx="7874000" cy="781632"/>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402744"/>
            <a:ext cx="2971800" cy="371080"/>
          </a:xfrm>
          <a:prstGeom prst="rect">
            <a:avLst/>
          </a:prstGeom>
        </p:spPr>
        <p:txBody>
          <a:bodyPr/>
          <a:lstStyle>
            <a:lvl1pPr>
              <a:defRPr sz="1600">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2" name="Imagen 30">
            <a:extLst>
              <a:ext uri="{FF2B5EF4-FFF2-40B4-BE49-F238E27FC236}">
                <a16:creationId xmlns:a16="http://schemas.microsoft.com/office/drawing/2014/main" id="{3C5CD35B-8E22-9112-8539-2AF963922F4E}"/>
              </a:ext>
            </a:extLst>
          </p:cNvPr>
          <p:cNvPicPr/>
          <p:nvPr userDrawn="1"/>
        </p:nvPicPr>
        <p:blipFill>
          <a:blip r:embed="rId11" cstate="email">
            <a:extLst>
              <a:ext uri="{28A0092B-C50C-407E-A947-70E740481C1C}">
                <a14:useLocalDpi xmlns:a14="http://schemas.microsoft.com/office/drawing/2010/main"/>
              </a:ext>
            </a:extLst>
          </a:blip>
          <a:srcRect/>
          <a:stretch/>
        </p:blipFill>
        <p:spPr bwMode="auto">
          <a:xfrm>
            <a:off x="9073375" y="5672938"/>
            <a:ext cx="2707439" cy="791644"/>
          </a:xfrm>
          <a:prstGeom prst="rect">
            <a:avLst/>
          </a:prstGeom>
          <a:noFill/>
          <a:ln>
            <a:noFill/>
          </a:ln>
        </p:spPr>
      </p:pic>
    </p:spTree>
    <p:extLst>
      <p:ext uri="{BB962C8B-B14F-4D97-AF65-F5344CB8AC3E}">
        <p14:creationId xmlns:p14="http://schemas.microsoft.com/office/powerpoint/2010/main" val="2338063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0"/>
            <a:ext cx="5105400" cy="68706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606"/>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1150"/>
            <a:ext cx="608614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4" y="859216"/>
            <a:ext cx="426085" cy="294577"/>
          </a:xfrm>
          <a:prstGeom prst="rect">
            <a:avLst/>
          </a:prstGeom>
        </p:spPr>
      </p:pic>
    </p:spTree>
    <p:extLst>
      <p:ext uri="{BB962C8B-B14F-4D97-AF65-F5344CB8AC3E}">
        <p14:creationId xmlns:p14="http://schemas.microsoft.com/office/powerpoint/2010/main" val="2683043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826791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63"/>
            <a:ext cx="1166832" cy="2216150"/>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4113"/>
            <a:ext cx="5105400" cy="5716587"/>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091732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27"/>
            <a:ext cx="1740296" cy="3468560"/>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3" y="1734990"/>
            <a:ext cx="3469745" cy="17322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5634"/>
            <a:ext cx="1105152" cy="118136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1" y="2162432"/>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6688"/>
            <a:ext cx="3488650" cy="781632"/>
          </a:xfrm>
          <a:prstGeom prst="rect">
            <a:avLst/>
          </a:prstGeom>
        </p:spPr>
        <p:txBody>
          <a:bodyPr/>
          <a:lstStyle>
            <a:lvl1pPr>
              <a:defRPr sz="4800"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63684"/>
            <a:ext cx="5350796" cy="63322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1"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2"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3" cstate="email">
            <a:extLst>
              <a:ext uri="{28A0092B-C50C-407E-A947-70E740481C1C}">
                <a14:useLocalDpi xmlns:a14="http://schemas.microsoft.com/office/drawing/2010/main"/>
              </a:ext>
            </a:extLst>
          </a:blip>
          <a:srcRect l="-1"/>
          <a:stretch/>
        </p:blipFill>
        <p:spPr>
          <a:xfrm>
            <a:off x="5211120" y="3482587"/>
            <a:ext cx="1756206" cy="1716761"/>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96906"/>
            <a:ext cx="3352800" cy="369332"/>
          </a:xfrm>
          <a:prstGeom prst="rect">
            <a:avLst/>
          </a:prstGeom>
          <a:noFill/>
        </p:spPr>
        <p:txBody>
          <a:bodyPr wrap="square" rtlCol="0">
            <a:spAutoFit/>
          </a:bodyPr>
          <a:lstStyle/>
          <a:p>
            <a:r>
              <a:rPr lang="en-GB" dirty="0">
                <a:latin typeface="EC Square Sans Pro" panose="020B0506040000020004" pitchFamily="34" charset="0"/>
                <a:hlinkClick r:id="rId15"/>
              </a:rPr>
              <a:t>www.amrfvtraining.eu</a:t>
            </a:r>
            <a:r>
              <a:rPr lang="en-GB" dirty="0">
                <a:latin typeface="EC Square Sans Pro" panose="020B0506040000020004" pitchFamily="34" charset="0"/>
              </a:rPr>
              <a:t>  </a:t>
            </a:r>
          </a:p>
        </p:txBody>
      </p:sp>
      <p:pic>
        <p:nvPicPr>
          <p:cNvPr id="4" name="Imagen 30">
            <a:extLst>
              <a:ext uri="{FF2B5EF4-FFF2-40B4-BE49-F238E27FC236}">
                <a16:creationId xmlns:a16="http://schemas.microsoft.com/office/drawing/2014/main" id="{98E2DC48-E6FB-8971-E803-110BCCFE5D6B}"/>
              </a:ext>
            </a:extLst>
          </p:cNvPr>
          <p:cNvPicPr/>
          <p:nvPr userDrawn="1"/>
        </p:nvPicPr>
        <p:blipFill>
          <a:blip r:embed="rId16" cstate="email">
            <a:extLst>
              <a:ext uri="{28A0092B-C50C-407E-A947-70E740481C1C}">
                <a14:useLocalDpi xmlns:a14="http://schemas.microsoft.com/office/drawing/2010/main"/>
              </a:ext>
            </a:extLst>
          </a:blip>
          <a:srcRect/>
          <a:stretch/>
        </p:blipFill>
        <p:spPr bwMode="auto">
          <a:xfrm>
            <a:off x="9073375" y="5672938"/>
            <a:ext cx="2707439" cy="791644"/>
          </a:xfrm>
          <a:prstGeom prst="rect">
            <a:avLst/>
          </a:prstGeom>
          <a:noFill/>
          <a:ln>
            <a:noFill/>
          </a:ln>
        </p:spPr>
      </p:pic>
    </p:spTree>
    <p:extLst>
      <p:ext uri="{BB962C8B-B14F-4D97-AF65-F5344CB8AC3E}">
        <p14:creationId xmlns:p14="http://schemas.microsoft.com/office/powerpoint/2010/main" val="16167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142017" cy="602615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623"/>
            <a:ext cx="2149620" cy="954357"/>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20247"/>
            <a:ext cx="4495800" cy="323855"/>
          </a:xfrm>
          <a:prstGeom prst="rect">
            <a:avLst/>
          </a:prstGeom>
        </p:spPr>
        <p:txBody>
          <a:bodyPr/>
          <a:lstStyle>
            <a:lvl1pPr>
              <a:defRPr sz="1400">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4944"/>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8" y="1"/>
            <a:ext cx="546569" cy="109483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128521" y="6212610"/>
            <a:ext cx="471757" cy="498869"/>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376219" y="6283101"/>
            <a:ext cx="347040" cy="428378"/>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851973" y="6413241"/>
            <a:ext cx="444645" cy="298238"/>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6493141" y="6427744"/>
            <a:ext cx="300184" cy="283735"/>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922039" y="6369106"/>
            <a:ext cx="325466" cy="342373"/>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156196" y="6492569"/>
            <a:ext cx="208231" cy="218910"/>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8425332" y="6300126"/>
            <a:ext cx="574476" cy="411353"/>
          </a:xfrm>
          <a:prstGeom prst="rect">
            <a:avLst/>
          </a:prstGeom>
        </p:spPr>
      </p:pic>
      <p:pic>
        <p:nvPicPr>
          <p:cNvPr id="2" name="Imagen 50">
            <a:extLst>
              <a:ext uri="{FF2B5EF4-FFF2-40B4-BE49-F238E27FC236}">
                <a16:creationId xmlns:a16="http://schemas.microsoft.com/office/drawing/2014/main" id="{E7DAD0A8-024E-8493-7D4F-B8B7969A84EA}"/>
              </a:ext>
            </a:extLst>
          </p:cNvPr>
          <p:cNvPicPr/>
          <p:nvPr userDrawn="1"/>
        </p:nvPicPr>
        <p:blipFill>
          <a:blip r:embed="rId11" cstate="email">
            <a:extLst>
              <a:ext uri="{28A0092B-C50C-407E-A947-70E740481C1C}">
                <a14:useLocalDpi xmlns:a14="http://schemas.microsoft.com/office/drawing/2010/main"/>
              </a:ext>
            </a:extLst>
          </a:blip>
          <a:srcRect/>
          <a:stretch/>
        </p:blipFill>
        <p:spPr bwMode="auto">
          <a:xfrm>
            <a:off x="10011023" y="6163744"/>
            <a:ext cx="1976259" cy="57785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0" y="0"/>
            <a:ext cx="6093675" cy="4445005"/>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34288"/>
            <a:ext cx="1236412" cy="123641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4" y="4438510"/>
            <a:ext cx="1242631"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34288"/>
            <a:ext cx="1236412" cy="123641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716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716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716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8510"/>
            <a:ext cx="1233122" cy="2432190"/>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45005"/>
            <a:ext cx="1223010" cy="1212850"/>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50725"/>
            <a:ext cx="1221740"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6950"/>
            <a:ext cx="1073624" cy="96313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25950"/>
            <a:ext cx="1224979" cy="1231900"/>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8052"/>
            <a:ext cx="2223512" cy="987162"/>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7" y="158750"/>
            <a:ext cx="658385" cy="703791"/>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46528"/>
            <a:ext cx="490696" cy="60570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8" y="337795"/>
            <a:ext cx="612979" cy="423788"/>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3" y="285033"/>
            <a:ext cx="552437" cy="522167"/>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49" y="5951076"/>
            <a:ext cx="590369" cy="621037"/>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8539"/>
            <a:ext cx="454410" cy="477712"/>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5" y="5951076"/>
            <a:ext cx="825311" cy="601153"/>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6324"/>
            <a:ext cx="4495800" cy="1430337"/>
          </a:xfrm>
          <a:prstGeom prst="rect">
            <a:avLst/>
          </a:prstGeom>
        </p:spPr>
        <p:txBody>
          <a:bodyPr/>
          <a:lstStyle>
            <a:lvl1pPr>
              <a:defRPr sz="3200">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102095"/>
            <a:ext cx="4495800" cy="323855"/>
          </a:xfrm>
          <a:prstGeom prst="rect">
            <a:avLst/>
          </a:prstGeom>
        </p:spPr>
        <p:txBody>
          <a:bodyPr/>
          <a:lstStyle>
            <a:lvl1pPr>
              <a:defRPr sz="1400">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2" name="Imagen 50">
            <a:extLst>
              <a:ext uri="{FF2B5EF4-FFF2-40B4-BE49-F238E27FC236}">
                <a16:creationId xmlns:a16="http://schemas.microsoft.com/office/drawing/2014/main" id="{0180AD4D-A18B-B5FF-A7DB-0F5184432A19}"/>
              </a:ext>
            </a:extLst>
          </p:cNvPr>
          <p:cNvPicPr/>
          <p:nvPr userDrawn="1"/>
        </p:nvPicPr>
        <p:blipFill>
          <a:blip r:embed="rId12" cstate="email">
            <a:extLst>
              <a:ext uri="{28A0092B-C50C-407E-A947-70E740481C1C}">
                <a14:useLocalDpi xmlns:a14="http://schemas.microsoft.com/office/drawing/2010/main"/>
              </a:ext>
            </a:extLst>
          </a:blip>
          <a:srcRect/>
          <a:stretch/>
        </p:blipFill>
        <p:spPr bwMode="auto">
          <a:xfrm>
            <a:off x="10011023" y="6163744"/>
            <a:ext cx="1976259" cy="577850"/>
          </a:xfrm>
          <a:prstGeom prst="rect">
            <a:avLst/>
          </a:prstGeom>
          <a:noFill/>
          <a:ln>
            <a:noFill/>
          </a:ln>
        </p:spPr>
      </p:pic>
    </p:spTree>
    <p:extLst>
      <p:ext uri="{BB962C8B-B14F-4D97-AF65-F5344CB8AC3E}">
        <p14:creationId xmlns:p14="http://schemas.microsoft.com/office/powerpoint/2010/main" val="41799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0" y="0"/>
            <a:ext cx="12190095" cy="133349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0" y="1346198"/>
            <a:ext cx="12190095" cy="551180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3500"/>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210"/>
            <a:ext cx="1364472" cy="2630360"/>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3550"/>
            <a:ext cx="9677400" cy="6096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6599"/>
            <a:ext cx="9677400" cy="4191000"/>
          </a:xfrm>
          <a:prstGeom prst="rect">
            <a:avLst/>
          </a:prstGeom>
        </p:spPr>
        <p:txBody>
          <a:bodyPr/>
          <a:lstStyle>
            <a:lvl1pPr marL="342900" indent="-342900">
              <a:spcBef>
                <a:spcPts val="1000"/>
              </a:spcBef>
              <a:buFont typeface="+mj-lt"/>
              <a:buAutoNum type="arabicPeriod"/>
              <a:defRPr sz="1600">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788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9462631"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7" y="126931"/>
            <a:ext cx="562243" cy="40953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2088"/>
            <a:ext cx="277784" cy="323865"/>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4" y="209388"/>
            <a:ext cx="164961" cy="221129"/>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4114"/>
            <a:ext cx="247162" cy="186403"/>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985"/>
            <a:ext cx="209412" cy="2165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2" y="193210"/>
            <a:ext cx="209411" cy="237307"/>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5" y="256274"/>
            <a:ext cx="150143" cy="174243"/>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8" y="191783"/>
            <a:ext cx="300983" cy="238734"/>
          </a:xfrm>
          <a:prstGeom prst="rect">
            <a:avLst/>
          </a:prstGeom>
        </p:spPr>
      </p:pic>
    </p:spTree>
    <p:extLst>
      <p:ext uri="{BB962C8B-B14F-4D97-AF65-F5344CB8AC3E}">
        <p14:creationId xmlns:p14="http://schemas.microsoft.com/office/powerpoint/2010/main" val="426385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2" y="1407866"/>
            <a:ext cx="506973" cy="545783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8" y="0"/>
            <a:ext cx="506973" cy="1914348"/>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1057"/>
            <a:ext cx="330692" cy="353498"/>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5" y="1054393"/>
            <a:ext cx="339605" cy="234788"/>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489"/>
            <a:ext cx="257128" cy="243039"/>
          </a:xfrm>
          <a:prstGeom prst="rect">
            <a:avLst/>
          </a:prstGeom>
        </p:spPr>
      </p:pic>
    </p:spTree>
    <p:extLst>
      <p:ext uri="{BB962C8B-B14F-4D97-AF65-F5344CB8AC3E}">
        <p14:creationId xmlns:p14="http://schemas.microsoft.com/office/powerpoint/2010/main" val="1728556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0"/>
            <a:ext cx="1166832" cy="1153793"/>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77066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1" r:id="rId1"/>
    <p:sldLayoutId id="2147483662" r:id="rId2"/>
    <p:sldLayoutId id="2147483672" r:id="rId3"/>
    <p:sldLayoutId id="2147483663" r:id="rId4"/>
    <p:sldLayoutId id="2147483664" r:id="rId5"/>
    <p:sldLayoutId id="2147483673" r:id="rId6"/>
    <p:sldLayoutId id="2147483674" r:id="rId7"/>
    <p:sldLayoutId id="2147483665" r:id="rId8"/>
    <p:sldLayoutId id="2147483666" r:id="rId9"/>
    <p:sldLayoutId id="2147483667" r:id="rId10"/>
    <p:sldLayoutId id="2147483668" r:id="rId11"/>
    <p:sldLayoutId id="2147483669" r:id="rId12"/>
    <p:sldLayoutId id="2147483670" r:id="rId13"/>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epruma.eu/wp-content/uploads/2022/02/FACTSHEET_PharmaceuticalWasteDisposal.pdf"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epruma.eu/wp-content/uploads/2022/02/FACTSHEET_PharmaceuticalWasteDisposal.pdf" TargetMode="Externa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hyperlink" Target="https://epruma.eu/wp-content/uploads/2022/02/FACTSHEET_PharmaceuticalWasteDisposal.pdf" TargetMode="Externa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5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7.emf"/><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lstStyle/>
          <a:p>
            <a:pPr marL="0" indent="0">
              <a:buNone/>
            </a:pPr>
            <a:r>
              <a:rPr lang="et-EE" sz="3600" b="1" dirty="0">
                <a:latin typeface="EC Square Sans Pro" panose="020B0506040000020004" pitchFamily="34" charset="0"/>
              </a:rPr>
              <a:t>EESTI</a:t>
            </a:r>
          </a:p>
        </p:txBody>
      </p:sp>
      <p:sp>
        <p:nvSpPr>
          <p:cNvPr id="4" name="Marcador de texto 2">
            <a:extLst>
              <a:ext uri="{FF2B5EF4-FFF2-40B4-BE49-F238E27FC236}">
                <a16:creationId xmlns:a16="http://schemas.microsoft.com/office/drawing/2014/main" id="{D33F2D07-1E2A-B643-4F3C-CF93654C3678}"/>
              </a:ext>
            </a:extLst>
          </p:cNvPr>
          <p:cNvSpPr>
            <a:spLocks noGrp="1"/>
          </p:cNvSpPr>
          <p:nvPr>
            <p:ph type="body" sz="quarter" idx="11"/>
          </p:nvPr>
        </p:nvSpPr>
        <p:spPr>
          <a:xfrm>
            <a:off x="381000" y="6402744"/>
            <a:ext cx="2971800" cy="371080"/>
          </a:xfrm>
        </p:spPr>
        <p:txBody>
          <a:bodyPr/>
          <a:lstStyle/>
          <a:p>
            <a:pPr marL="0" indent="0">
              <a:buNone/>
            </a:pPr>
            <a:r>
              <a:rPr lang="et-EE" b="1" dirty="0">
                <a:latin typeface="EC Square Sans Pro" panose="020B0506040000020004" pitchFamily="34" charset="0"/>
              </a:rPr>
              <a:t>10.-11. aprill 2024</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redondeado 13">
            <a:extLst>
              <a:ext uri="{FF2B5EF4-FFF2-40B4-BE49-F238E27FC236}">
                <a16:creationId xmlns:a16="http://schemas.microsoft.com/office/drawing/2014/main" id="{3C063308-3175-470A-8674-23998002115A}"/>
              </a:ext>
            </a:extLst>
          </p:cNvPr>
          <p:cNvSpPr/>
          <p:nvPr/>
        </p:nvSpPr>
        <p:spPr>
          <a:xfrm>
            <a:off x="4717997" y="1377950"/>
            <a:ext cx="7474003" cy="738240"/>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2" name="CuadroTexto 11">
            <a:extLst>
              <a:ext uri="{FF2B5EF4-FFF2-40B4-BE49-F238E27FC236}">
                <a16:creationId xmlns:a16="http://schemas.microsoft.com/office/drawing/2014/main" id="{424A30C1-DE06-42E0-A897-C1328FBE17E9}"/>
              </a:ext>
            </a:extLst>
          </p:cNvPr>
          <p:cNvSpPr txBox="1"/>
          <p:nvPr/>
        </p:nvSpPr>
        <p:spPr>
          <a:xfrm>
            <a:off x="4800762" y="1483271"/>
            <a:ext cx="7391238" cy="400110"/>
          </a:xfrm>
          <a:prstGeom prst="rect">
            <a:avLst/>
          </a:prstGeom>
          <a:noFill/>
        </p:spPr>
        <p:txBody>
          <a:bodyPr wrap="square" rtlCol="0">
            <a:spAutoFit/>
          </a:bodyPr>
          <a:lstStyle/>
          <a:p>
            <a:pPr algn="l"/>
            <a:r>
              <a:rPr lang="et-EE" sz="2000" b="1" dirty="0">
                <a:solidFill>
                  <a:srgbClr val="003399"/>
                </a:solidFill>
                <a:latin typeface="EC Square Sans Pro" panose="020B0506040000020004" pitchFamily="34" charset="0"/>
                <a:ea typeface="+mn-ea"/>
                <a:cs typeface="Arial" panose="020B0604020202020204" pitchFamily="34" charset="0"/>
              </a:rPr>
              <a:t>Heaperemeheliku kasutamise toetamine ja tõhususe säilitamine</a:t>
            </a:r>
          </a:p>
        </p:txBody>
      </p:sp>
      <p:sp>
        <p:nvSpPr>
          <p:cNvPr id="10" name="CuadroTexto 9">
            <a:extLst>
              <a:ext uri="{FF2B5EF4-FFF2-40B4-BE49-F238E27FC236}">
                <a16:creationId xmlns:a16="http://schemas.microsoft.com/office/drawing/2014/main" id="{2A83FD62-CCDE-4B4D-90E8-1FDF83CF6F04}"/>
              </a:ext>
            </a:extLst>
          </p:cNvPr>
          <p:cNvSpPr txBox="1"/>
          <p:nvPr/>
        </p:nvSpPr>
        <p:spPr>
          <a:xfrm>
            <a:off x="4776744" y="2190418"/>
            <a:ext cx="5082540" cy="1477328"/>
          </a:xfrm>
          <a:prstGeom prst="rect">
            <a:avLst/>
          </a:prstGeom>
          <a:solidFill>
            <a:schemeClr val="bg1"/>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l"/>
            <a:r>
              <a:rPr lang="et-EE" sz="2400">
                <a:solidFill>
                  <a:srgbClr val="003399"/>
                </a:solidFill>
                <a:latin typeface="EC Square Sans Pro" panose="020B0506040000020004" pitchFamily="34" charset="0"/>
              </a:rPr>
              <a:t>Määrata mikroobivastased ained või mikroobivastaste ainete rühmad, mis on </a:t>
            </a:r>
            <a:r>
              <a:rPr lang="et-EE" sz="2400" b="1">
                <a:solidFill>
                  <a:srgbClr val="003399"/>
                </a:solidFill>
                <a:latin typeface="EC Square Sans Pro" panose="020B0506040000020004" pitchFamily="34" charset="0"/>
              </a:rPr>
              <a:t>reserveeritud</a:t>
            </a:r>
            <a:r>
              <a:rPr lang="et-EE" sz="2400">
                <a:solidFill>
                  <a:srgbClr val="003399"/>
                </a:solidFill>
                <a:latin typeface="EC Square Sans Pro" panose="020B0506040000020004" pitchFamily="34" charset="0"/>
              </a:rPr>
              <a:t> teatavate inimeste infektsioonide raviks.</a:t>
            </a:r>
          </a:p>
        </p:txBody>
      </p:sp>
      <p:sp>
        <p:nvSpPr>
          <p:cNvPr id="14" name="CuadroTexto 13">
            <a:extLst>
              <a:ext uri="{FF2B5EF4-FFF2-40B4-BE49-F238E27FC236}">
                <a16:creationId xmlns:a16="http://schemas.microsoft.com/office/drawing/2014/main" id="{020BD3D6-FEB2-46AC-A6E0-B11841A38AEA}"/>
              </a:ext>
            </a:extLst>
          </p:cNvPr>
          <p:cNvSpPr txBox="1"/>
          <p:nvPr/>
        </p:nvSpPr>
        <p:spPr>
          <a:xfrm>
            <a:off x="4800762" y="4202824"/>
            <a:ext cx="5348388" cy="1938992"/>
          </a:xfrm>
          <a:prstGeom prst="rect">
            <a:avLst/>
          </a:prstGeom>
          <a:solidFill>
            <a:schemeClr val="bg1"/>
          </a:solidFill>
        </p:spPr>
        <p:txBody>
          <a:bodyPr wrap="square" rtlCol="0">
            <a:spAutoFit/>
          </a:bodyPr>
          <a:lstStyle/>
          <a:p>
            <a:pPr algn="l"/>
            <a:r>
              <a:rPr lang="et-EE" sz="2400" dirty="0">
                <a:solidFill>
                  <a:srgbClr val="003399"/>
                </a:solidFill>
                <a:latin typeface="EC Square Sans Pro" panose="020B0506040000020004" pitchFamily="34" charset="0"/>
              </a:rPr>
              <a:t>Antimikroobsete ainete loetelu, mida: </a:t>
            </a:r>
          </a:p>
          <a:p>
            <a:pPr algn="l">
              <a:buAutoNum type="alphaLcParenBoth"/>
            </a:pPr>
            <a:r>
              <a:rPr lang="et-EE" sz="2400" b="1" dirty="0">
                <a:solidFill>
                  <a:srgbClr val="003399"/>
                </a:solidFill>
                <a:latin typeface="EC Square Sans Pro" panose="020B0506040000020004" pitchFamily="34" charset="0"/>
              </a:rPr>
              <a:t>ei</a:t>
            </a:r>
            <a:r>
              <a:rPr lang="et-EE" sz="2400" dirty="0">
                <a:solidFill>
                  <a:srgbClr val="003399"/>
                </a:solidFill>
                <a:latin typeface="EC Square Sans Pro" panose="020B0506040000020004" pitchFamily="34" charset="0"/>
              </a:rPr>
              <a:t> tohi vastavalt artiklitele 112, 113 ja 114 kasutada või tohib vastavalt artiklitele 112, 113 ja 114 kasutada </a:t>
            </a:r>
            <a:r>
              <a:rPr lang="et-EE" sz="2400" b="1" dirty="0">
                <a:solidFill>
                  <a:srgbClr val="003399"/>
                </a:solidFill>
                <a:latin typeface="EC Square Sans Pro" panose="020B0506040000020004" pitchFamily="34" charset="0"/>
              </a:rPr>
              <a:t>üksnes</a:t>
            </a:r>
            <a:r>
              <a:rPr lang="et-EE" sz="2400" dirty="0">
                <a:solidFill>
                  <a:srgbClr val="003399"/>
                </a:solidFill>
                <a:latin typeface="EC Square Sans Pro" panose="020B0506040000020004" pitchFamily="34" charset="0"/>
              </a:rPr>
              <a:t> </a:t>
            </a:r>
            <a:r>
              <a:rPr lang="et-EE" sz="2400" b="1" dirty="0">
                <a:solidFill>
                  <a:srgbClr val="003399"/>
                </a:solidFill>
                <a:latin typeface="EC Square Sans Pro" panose="020B0506040000020004" pitchFamily="34" charset="0"/>
              </a:rPr>
              <a:t>teatavatel tingimustel</a:t>
            </a:r>
            <a:r>
              <a:rPr lang="et-EE" sz="2400" dirty="0">
                <a:solidFill>
                  <a:srgbClr val="003399"/>
                </a:solidFill>
                <a:latin typeface="EC Square Sans Pro" panose="020B0506040000020004" pitchFamily="34" charset="0"/>
              </a:rPr>
              <a:t>. </a:t>
            </a:r>
          </a:p>
        </p:txBody>
      </p:sp>
      <p:sp>
        <p:nvSpPr>
          <p:cNvPr id="18" name="CuadroTexto 17">
            <a:extLst>
              <a:ext uri="{FF2B5EF4-FFF2-40B4-BE49-F238E27FC236}">
                <a16:creationId xmlns:a16="http://schemas.microsoft.com/office/drawing/2014/main" id="{20FF95A9-F5C6-4369-B73D-53AADA1AAB1E}"/>
              </a:ext>
            </a:extLst>
          </p:cNvPr>
          <p:cNvSpPr txBox="1"/>
          <p:nvPr/>
        </p:nvSpPr>
        <p:spPr>
          <a:xfrm>
            <a:off x="9918032" y="2605232"/>
            <a:ext cx="1831521" cy="400110"/>
          </a:xfrm>
          <a:prstGeom prst="rect">
            <a:avLst/>
          </a:prstGeom>
          <a:noFill/>
        </p:spPr>
        <p:txBody>
          <a:bodyPr wrap="square">
            <a:spAutoFit/>
          </a:bodyPr>
          <a:lstStyle/>
          <a:p>
            <a:pPr algn="ctr"/>
            <a:r>
              <a:rPr lang="et-EE" sz="1800">
                <a:solidFill>
                  <a:prstClr val="white"/>
                </a:solidFill>
                <a:latin typeface="EC Square Sans Pro" panose="020B0506040000020004" pitchFamily="34" charset="0"/>
                <a:ea typeface="Steelfish" charset="0"/>
                <a:cs typeface="Steelfish" charset="0"/>
              </a:rPr>
              <a:t>!</a:t>
            </a:r>
            <a:r>
              <a:rPr lang="et-EE" sz="2000">
                <a:solidFill>
                  <a:srgbClr val="003399"/>
                </a:solidFill>
                <a:latin typeface="EC Square Sans Pro" panose="020B0506040000020004" pitchFamily="34" charset="0"/>
                <a:ea typeface="Steelfish" charset="0"/>
                <a:cs typeface="Steelfish" charset="0"/>
              </a:rPr>
              <a:t>Artikli 37 lõige 5</a:t>
            </a:r>
          </a:p>
        </p:txBody>
      </p:sp>
      <p:sp>
        <p:nvSpPr>
          <p:cNvPr id="19" name="CuadroTexto 18">
            <a:extLst>
              <a:ext uri="{FF2B5EF4-FFF2-40B4-BE49-F238E27FC236}">
                <a16:creationId xmlns:a16="http://schemas.microsoft.com/office/drawing/2014/main" id="{16026440-EE69-4E91-AE21-9488A8F170E2}"/>
              </a:ext>
            </a:extLst>
          </p:cNvPr>
          <p:cNvSpPr txBox="1"/>
          <p:nvPr/>
        </p:nvSpPr>
        <p:spPr>
          <a:xfrm>
            <a:off x="9881937" y="4913556"/>
            <a:ext cx="1831521" cy="400110"/>
          </a:xfrm>
          <a:prstGeom prst="rect">
            <a:avLst/>
          </a:prstGeom>
          <a:noFill/>
        </p:spPr>
        <p:txBody>
          <a:bodyPr wrap="square">
            <a:spAutoFit/>
          </a:bodyPr>
          <a:lstStyle/>
          <a:p>
            <a:pPr algn="ctr"/>
            <a:r>
              <a:rPr lang="et-EE" sz="1800">
                <a:solidFill>
                  <a:prstClr val="white"/>
                </a:solidFill>
                <a:latin typeface="EC Square Sans Pro" panose="020B0506040000020004" pitchFamily="34" charset="0"/>
                <a:ea typeface="Steelfish" charset="0"/>
                <a:cs typeface="Steelfish" charset="0"/>
              </a:rPr>
              <a:t>!</a:t>
            </a:r>
            <a:r>
              <a:rPr lang="et-EE" sz="2000">
                <a:solidFill>
                  <a:srgbClr val="003399"/>
                </a:solidFill>
                <a:latin typeface="EC Square Sans Pro" panose="020B0506040000020004" pitchFamily="34" charset="0"/>
                <a:ea typeface="Steelfish" charset="0"/>
                <a:cs typeface="Steelfish" charset="0"/>
              </a:rPr>
              <a:t>Artikli 107 lõige 6</a:t>
            </a:r>
          </a:p>
        </p:txBody>
      </p:sp>
      <p:sp>
        <p:nvSpPr>
          <p:cNvPr id="20" name="Rectángulo redondeado 13">
            <a:extLst>
              <a:ext uri="{FF2B5EF4-FFF2-40B4-BE49-F238E27FC236}">
                <a16:creationId xmlns:a16="http://schemas.microsoft.com/office/drawing/2014/main" id="{D256171C-5BE8-4B26-96E4-4F8453E308A2}"/>
              </a:ext>
            </a:extLst>
          </p:cNvPr>
          <p:cNvSpPr/>
          <p:nvPr/>
        </p:nvSpPr>
        <p:spPr>
          <a:xfrm>
            <a:off x="0" y="1377950"/>
            <a:ext cx="4717997" cy="5133198"/>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b="1" dirty="0">
                <a:solidFill>
                  <a:srgbClr val="19355D"/>
                </a:solidFill>
                <a:latin typeface="EC Square Sans Pro" panose="020B0506040000020004" pitchFamily="34" charset="0"/>
                <a:cs typeface="Arial" pitchFamily="34" charset="0"/>
              </a:rPr>
              <a:t>ELi õigusraamistik: </a:t>
            </a:r>
            <a:br>
              <a:rPr lang="en-US" sz="2800" b="1" dirty="0">
                <a:solidFill>
                  <a:srgbClr val="19355D"/>
                </a:solidFill>
                <a:latin typeface="EC Square Sans Pro" panose="020B0506040000020004" pitchFamily="34" charset="0"/>
                <a:cs typeface="Arial" pitchFamily="34" charset="0"/>
              </a:rPr>
            </a:br>
            <a:r>
              <a:rPr lang="et-EE" sz="2800" b="1" dirty="0">
                <a:solidFill>
                  <a:srgbClr val="19355D"/>
                </a:solidFill>
                <a:latin typeface="EC Square Sans Pro" panose="020B0506040000020004" pitchFamily="34" charset="0"/>
                <a:cs typeface="Arial" pitchFamily="34" charset="0"/>
              </a:rPr>
              <a:t>määrus (EL) 2019/6 VETERINAARRAVITE kohta</a:t>
            </a:r>
            <a:br>
              <a:rPr lang="et-EE" sz="2800" b="1" dirty="0">
                <a:solidFill>
                  <a:srgbClr val="19355D"/>
                </a:solidFill>
                <a:latin typeface="EC Square Sans Pro" panose="020B0506040000020004" pitchFamily="34" charset="0"/>
                <a:cs typeface="Arial" pitchFamily="34" charset="0"/>
              </a:rPr>
            </a:br>
            <a:endParaRPr lang="et-EE" sz="2800" b="1" dirty="0">
              <a:solidFill>
                <a:srgbClr val="19355D"/>
              </a:solidFill>
              <a:latin typeface="EC Square Sans Pro" panose="020B0506040000020004" pitchFamily="34" charset="0"/>
              <a:cs typeface="Arial" pitchFamily="34" charset="0"/>
            </a:endParaRPr>
          </a:p>
        </p:txBody>
      </p:sp>
      <p:sp>
        <p:nvSpPr>
          <p:cNvPr id="5" name="CuadroTexto 4">
            <a:extLst>
              <a:ext uri="{FF2B5EF4-FFF2-40B4-BE49-F238E27FC236}">
                <a16:creationId xmlns:a16="http://schemas.microsoft.com/office/drawing/2014/main" id="{E45175BB-76A9-4732-8523-9456A61B17F3}"/>
              </a:ext>
            </a:extLst>
          </p:cNvPr>
          <p:cNvSpPr txBox="1"/>
          <p:nvPr/>
        </p:nvSpPr>
        <p:spPr>
          <a:xfrm>
            <a:off x="9859284" y="3032325"/>
            <a:ext cx="2323072" cy="338554"/>
          </a:xfrm>
          <a:prstGeom prst="rect">
            <a:avLst/>
          </a:prstGeom>
          <a:solidFill>
            <a:srgbClr val="2C7470"/>
          </a:solidFill>
        </p:spPr>
        <p:txBody>
          <a:bodyPr wrap="none" rtlCol="0">
            <a:spAutoFit/>
          </a:bodyPr>
          <a:lstStyle/>
          <a:p>
            <a:r>
              <a:rPr lang="et-EE" sz="1600" dirty="0">
                <a:solidFill>
                  <a:schemeClr val="bg1"/>
                </a:solidFill>
                <a:latin typeface="EC Square Sans Pro" panose="020B0506040000020004" pitchFamily="34" charset="0"/>
              </a:rPr>
              <a:t>„inimeste reservnimekiri“</a:t>
            </a:r>
          </a:p>
        </p:txBody>
      </p:sp>
      <p:sp>
        <p:nvSpPr>
          <p:cNvPr id="21" name="CuadroTexto 20">
            <a:extLst>
              <a:ext uri="{FF2B5EF4-FFF2-40B4-BE49-F238E27FC236}">
                <a16:creationId xmlns:a16="http://schemas.microsoft.com/office/drawing/2014/main" id="{62AB3FBB-E0B4-4C96-8215-6179ED4082D9}"/>
              </a:ext>
            </a:extLst>
          </p:cNvPr>
          <p:cNvSpPr txBox="1"/>
          <p:nvPr/>
        </p:nvSpPr>
        <p:spPr>
          <a:xfrm>
            <a:off x="9859284" y="5726780"/>
            <a:ext cx="1890269" cy="584775"/>
          </a:xfrm>
          <a:prstGeom prst="rect">
            <a:avLst/>
          </a:prstGeom>
          <a:solidFill>
            <a:srgbClr val="2C7470"/>
          </a:solidFill>
        </p:spPr>
        <p:txBody>
          <a:bodyPr wrap="square" rtlCol="0">
            <a:spAutoFit/>
          </a:bodyPr>
          <a:lstStyle/>
          <a:p>
            <a:r>
              <a:rPr lang="et-EE" sz="1600" dirty="0">
                <a:solidFill>
                  <a:schemeClr val="bg1"/>
                </a:solidFill>
                <a:latin typeface="EC Square Sans Pro" panose="020B0506040000020004" pitchFamily="34" charset="0"/>
              </a:rPr>
              <a:t>AM-i kasutamine väljaspool turundust</a:t>
            </a:r>
          </a:p>
        </p:txBody>
      </p:sp>
      <p:sp>
        <p:nvSpPr>
          <p:cNvPr id="22" name="Marcador de texto 1">
            <a:extLst>
              <a:ext uri="{FF2B5EF4-FFF2-40B4-BE49-F238E27FC236}">
                <a16:creationId xmlns:a16="http://schemas.microsoft.com/office/drawing/2014/main" id="{65D9D6A7-E123-44AC-B8E4-B485DB9B5059}"/>
              </a:ext>
            </a:extLst>
          </p:cNvPr>
          <p:cNvSpPr>
            <a:spLocks noGrp="1"/>
          </p:cNvSpPr>
          <p:nvPr>
            <p:ph type="body" sz="quarter" idx="10"/>
          </p:nvPr>
        </p:nvSpPr>
        <p:spPr>
          <a:xfrm>
            <a:off x="762000" y="311150"/>
            <a:ext cx="8008947" cy="533400"/>
          </a:xfrm>
        </p:spPr>
        <p:txBody>
          <a:bodyPr/>
          <a:lstStyle/>
          <a:p>
            <a:r>
              <a:rPr lang="et-EE" sz="2400">
                <a:latin typeface="EC Square Sans Pro" panose="020B0506040000020004" pitchFamily="34" charset="0"/>
              </a:rPr>
              <a:t>Antimikroobsete veterinaarravimite kasutamine</a:t>
            </a:r>
          </a:p>
          <a:p>
            <a:endParaRPr lang="en-GB" dirty="0"/>
          </a:p>
        </p:txBody>
      </p:sp>
    </p:spTree>
    <p:extLst>
      <p:ext uri="{BB962C8B-B14F-4D97-AF65-F5344CB8AC3E}">
        <p14:creationId xmlns:p14="http://schemas.microsoft.com/office/powerpoint/2010/main" val="3041574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a:xfrm>
            <a:off x="6478904" y="5492750"/>
            <a:ext cx="4876800" cy="533400"/>
          </a:xfrm>
        </p:spPr>
        <p:txBody>
          <a:bodyPr/>
          <a:lstStyle/>
          <a:p>
            <a:pPr>
              <a:buClr>
                <a:srgbClr val="2C7470"/>
              </a:buClr>
            </a:pPr>
            <a:r>
              <a:rPr lang="et-EE" sz="1800" i="1" dirty="0">
                <a:latin typeface="EC Square Sans Pro" panose="020B0506040000020004" pitchFamily="34" charset="0"/>
              </a:rPr>
              <a:t>Komisjoni rakendusmäärus (EL) 2022/1255</a:t>
            </a:r>
          </a:p>
          <a:p>
            <a:pPr>
              <a:buClr>
                <a:srgbClr val="2C7470"/>
              </a:buClr>
            </a:pPr>
            <a:endParaRPr lang="en-US" dirty="0">
              <a:latin typeface="EC Square Sans Pro" panose="020B0506040000020004" pitchFamily="34" charset="0"/>
            </a:endParaRPr>
          </a:p>
          <a:p>
            <a:endParaRPr lang="en-GB" dirty="0"/>
          </a:p>
        </p:txBody>
      </p:sp>
      <p:sp>
        <p:nvSpPr>
          <p:cNvPr id="11" name="Rectángulo redondeado 13">
            <a:extLst>
              <a:ext uri="{FF2B5EF4-FFF2-40B4-BE49-F238E27FC236}">
                <a16:creationId xmlns:a16="http://schemas.microsoft.com/office/drawing/2014/main" id="{3C063308-3175-470A-8674-23998002115A}"/>
              </a:ext>
            </a:extLst>
          </p:cNvPr>
          <p:cNvSpPr/>
          <p:nvPr/>
        </p:nvSpPr>
        <p:spPr>
          <a:xfrm>
            <a:off x="0" y="1377950"/>
            <a:ext cx="12192000" cy="568148"/>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6" name="Rectángulo 15">
            <a:extLst>
              <a:ext uri="{FF2B5EF4-FFF2-40B4-BE49-F238E27FC236}">
                <a16:creationId xmlns:a16="http://schemas.microsoft.com/office/drawing/2014/main" id="{C79C4BED-479A-45B6-97C3-BC92A7F5A580}"/>
              </a:ext>
            </a:extLst>
          </p:cNvPr>
          <p:cNvSpPr/>
          <p:nvPr/>
        </p:nvSpPr>
        <p:spPr>
          <a:xfrm>
            <a:off x="607695" y="2816333"/>
            <a:ext cx="5334000" cy="3785652"/>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spcAft>
                <a:spcPts val="1200"/>
              </a:spcAft>
            </a:pPr>
            <a:r>
              <a:rPr lang="et-EE" sz="2000" dirty="0">
                <a:latin typeface="EC Square Sans Pro" panose="020B0506040000020004" pitchFamily="34" charset="0"/>
              </a:rPr>
              <a:t>Selles määruses loetletud mikroobivastaseid aineid ja nende rühmi </a:t>
            </a:r>
            <a:r>
              <a:rPr lang="et-EE" sz="2000" dirty="0">
                <a:solidFill>
                  <a:srgbClr val="024B9C"/>
                </a:solidFill>
                <a:latin typeface="EC Square Sans Pro" panose="020B0506040000020004" pitchFamily="34" charset="0"/>
              </a:rPr>
              <a:t>ei tohiks veterinaarravimites kasutada</a:t>
            </a:r>
            <a:r>
              <a:rPr lang="et-EE" sz="2000" dirty="0">
                <a:latin typeface="EC Square Sans Pro" panose="020B0506040000020004" pitchFamily="34" charset="0"/>
              </a:rPr>
              <a:t>. </a:t>
            </a:r>
          </a:p>
          <a:p>
            <a:pPr algn="just">
              <a:spcAft>
                <a:spcPts val="1200"/>
              </a:spcAft>
            </a:pPr>
            <a:r>
              <a:rPr lang="et-EE" sz="2000" dirty="0">
                <a:solidFill>
                  <a:srgbClr val="024B9C"/>
                </a:solidFill>
                <a:latin typeface="EC Square Sans Pro" panose="020B0506040000020004" pitchFamily="34" charset="0"/>
              </a:rPr>
              <a:t>Ei tohiks olla võimalik</a:t>
            </a:r>
            <a:r>
              <a:rPr lang="et-EE" sz="2000" dirty="0">
                <a:latin typeface="EC Square Sans Pro" panose="020B0506040000020004" pitchFamily="34" charset="0"/>
              </a:rPr>
              <a:t>, et ravimsöödas olev veterinaarravim sisaldab selles määruses loetletud mikroobivastaseid aineid või nende rühmi.</a:t>
            </a:r>
          </a:p>
          <a:p>
            <a:pPr algn="just">
              <a:spcAft>
                <a:spcPts val="1200"/>
              </a:spcAft>
            </a:pPr>
            <a:r>
              <a:rPr lang="et-EE" sz="2000" dirty="0">
                <a:latin typeface="EC Square Sans Pro" panose="020B0506040000020004" pitchFamily="34" charset="0"/>
              </a:rPr>
              <a:t>Teatavate inimeste nakkuste raviks reserveeritud mikroobivastaste ainete või nende rühmade loetelu tuleks uute teaduslike tõendite või tekkiva teabe valguses pidevalt </a:t>
            </a:r>
            <a:r>
              <a:rPr lang="et-EE" sz="2000" dirty="0">
                <a:solidFill>
                  <a:srgbClr val="024B9C"/>
                </a:solidFill>
                <a:latin typeface="EC Square Sans Pro" panose="020B0506040000020004" pitchFamily="34" charset="0"/>
              </a:rPr>
              <a:t>läbi vaadata</a:t>
            </a:r>
          </a:p>
        </p:txBody>
      </p:sp>
      <p:pic>
        <p:nvPicPr>
          <p:cNvPr id="17" name="Imagen 16">
            <a:extLst>
              <a:ext uri="{FF2B5EF4-FFF2-40B4-BE49-F238E27FC236}">
                <a16:creationId xmlns:a16="http://schemas.microsoft.com/office/drawing/2014/main" id="{69EEDB9F-1083-41DA-9AD0-3F26A694B7A3}"/>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6478905" y="2273055"/>
            <a:ext cx="5105400" cy="31132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9" name="CuadroTexto 18">
            <a:extLst>
              <a:ext uri="{FF2B5EF4-FFF2-40B4-BE49-F238E27FC236}">
                <a16:creationId xmlns:a16="http://schemas.microsoft.com/office/drawing/2014/main" id="{D1943CAF-5478-4463-AA84-1FFA92F30628}"/>
              </a:ext>
            </a:extLst>
          </p:cNvPr>
          <p:cNvSpPr txBox="1"/>
          <p:nvPr/>
        </p:nvSpPr>
        <p:spPr>
          <a:xfrm>
            <a:off x="10247404" y="2166572"/>
            <a:ext cx="1388522" cy="307777"/>
          </a:xfrm>
          <a:prstGeom prst="rect">
            <a:avLst/>
          </a:prstGeom>
          <a:solidFill>
            <a:srgbClr val="2C7470"/>
          </a:solidFill>
        </p:spPr>
        <p:txBody>
          <a:bodyPr wrap="none" rtlCol="0">
            <a:spAutoFit/>
          </a:bodyPr>
          <a:lstStyle/>
          <a:p>
            <a:r>
              <a:rPr lang="et-EE" sz="1400" dirty="0">
                <a:solidFill>
                  <a:schemeClr val="bg1"/>
                </a:solidFill>
                <a:latin typeface="EC Square Sans Pro" panose="020B0506040000020004" pitchFamily="34" charset="0"/>
              </a:rPr>
              <a:t>„reservnimekiri“</a:t>
            </a:r>
          </a:p>
        </p:txBody>
      </p:sp>
      <p:sp>
        <p:nvSpPr>
          <p:cNvPr id="23" name="Marcador de texto 1">
            <a:extLst>
              <a:ext uri="{FF2B5EF4-FFF2-40B4-BE49-F238E27FC236}">
                <a16:creationId xmlns:a16="http://schemas.microsoft.com/office/drawing/2014/main" id="{7329D52D-90AE-48B1-A0EF-ED56FE7CCA71}"/>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t-EE">
                <a:latin typeface="EC Square Sans Pro" panose="020B0506040000020004" pitchFamily="34" charset="0"/>
              </a:rPr>
              <a:t>Antimikroobsete veterinaarravimite kasutamine</a:t>
            </a:r>
          </a:p>
          <a:p>
            <a:endParaRPr lang="en-GB" dirty="0"/>
          </a:p>
        </p:txBody>
      </p:sp>
      <p:sp>
        <p:nvSpPr>
          <p:cNvPr id="10" name="CuadroTexto 9">
            <a:extLst>
              <a:ext uri="{FF2B5EF4-FFF2-40B4-BE49-F238E27FC236}">
                <a16:creationId xmlns:a16="http://schemas.microsoft.com/office/drawing/2014/main" id="{424A30C1-DE06-42E0-A897-C1328FBE17E9}"/>
              </a:ext>
            </a:extLst>
          </p:cNvPr>
          <p:cNvSpPr txBox="1"/>
          <p:nvPr/>
        </p:nvSpPr>
        <p:spPr>
          <a:xfrm>
            <a:off x="304800" y="1343914"/>
            <a:ext cx="10972800" cy="523220"/>
          </a:xfrm>
          <a:prstGeom prst="rect">
            <a:avLst/>
          </a:prstGeom>
          <a:noFill/>
        </p:spPr>
        <p:txBody>
          <a:bodyPr wrap="square" rtlCol="0">
            <a:spAutoFit/>
          </a:bodyPr>
          <a:lstStyle/>
          <a:p>
            <a:pPr algn="l"/>
            <a:r>
              <a:rPr lang="et-EE" sz="2800" b="1" dirty="0">
                <a:solidFill>
                  <a:schemeClr val="bg1"/>
                </a:solidFill>
                <a:latin typeface="EC Square Sans Pro" panose="020B0506040000020004" pitchFamily="34" charset="0"/>
                <a:ea typeface="+mn-ea"/>
                <a:cs typeface="Arial" panose="020B0604020202020204" pitchFamily="34" charset="0"/>
              </a:rPr>
              <a:t>Heaperemeheliku kasutamise toetamine ja tõhususe säilitamine</a:t>
            </a:r>
          </a:p>
        </p:txBody>
      </p:sp>
      <p:sp>
        <p:nvSpPr>
          <p:cNvPr id="3" name="TextBox 2">
            <a:extLst>
              <a:ext uri="{FF2B5EF4-FFF2-40B4-BE49-F238E27FC236}">
                <a16:creationId xmlns:a16="http://schemas.microsoft.com/office/drawing/2014/main" id="{C674E960-E38F-8A69-521D-30CFC1668C5D}"/>
              </a:ext>
            </a:extLst>
          </p:cNvPr>
          <p:cNvSpPr txBox="1"/>
          <p:nvPr/>
        </p:nvSpPr>
        <p:spPr>
          <a:xfrm>
            <a:off x="6536054" y="2693907"/>
            <a:ext cx="436246" cy="165847"/>
          </a:xfrm>
          <a:prstGeom prst="rect">
            <a:avLst/>
          </a:prstGeom>
          <a:noFill/>
        </p:spPr>
        <p:txBody>
          <a:bodyPr wrap="square" lIns="0" tIns="0" rIns="0" bIns="0" rtlCol="0">
            <a:noAutofit/>
          </a:bodyPr>
          <a:lstStyle/>
          <a:p>
            <a:r>
              <a:rPr lang="et-EE" sz="800">
                <a:latin typeface="Times New Roman" panose="02020603050405020304" pitchFamily="18" charset="0"/>
                <a:cs typeface="Times New Roman" panose="02020603050405020304" pitchFamily="18" charset="0"/>
              </a:rPr>
              <a:t>L 191/58</a:t>
            </a:r>
          </a:p>
        </p:txBody>
      </p:sp>
      <p:sp>
        <p:nvSpPr>
          <p:cNvPr id="4" name="TextBox 3">
            <a:extLst>
              <a:ext uri="{FF2B5EF4-FFF2-40B4-BE49-F238E27FC236}">
                <a16:creationId xmlns:a16="http://schemas.microsoft.com/office/drawing/2014/main" id="{215A4E8F-706D-45E7-7C4C-418808C18FE3}"/>
              </a:ext>
            </a:extLst>
          </p:cNvPr>
          <p:cNvSpPr txBox="1"/>
          <p:nvPr/>
        </p:nvSpPr>
        <p:spPr>
          <a:xfrm>
            <a:off x="7204710" y="2684113"/>
            <a:ext cx="304800" cy="132220"/>
          </a:xfrm>
          <a:prstGeom prst="rect">
            <a:avLst/>
          </a:prstGeom>
          <a:noFill/>
          <a:ln w="6350">
            <a:solidFill>
              <a:schemeClr val="tx1"/>
            </a:solidFill>
          </a:ln>
        </p:spPr>
        <p:txBody>
          <a:bodyPr wrap="square" lIns="0" tIns="0" rIns="0" bIns="0" rtlCol="0" anchor="ctr" anchorCtr="0">
            <a:noAutofit/>
          </a:bodyPr>
          <a:lstStyle/>
          <a:p>
            <a:pPr algn="ctr"/>
            <a:r>
              <a:rPr lang="et-EE" sz="800">
                <a:latin typeface="Times New Roman" panose="02020603050405020304" pitchFamily="18" charset="0"/>
                <a:cs typeface="Times New Roman" panose="02020603050405020304" pitchFamily="18" charset="0"/>
              </a:rPr>
              <a:t>IN</a:t>
            </a:r>
          </a:p>
        </p:txBody>
      </p:sp>
      <p:sp>
        <p:nvSpPr>
          <p:cNvPr id="5" name="TextBox 4">
            <a:extLst>
              <a:ext uri="{FF2B5EF4-FFF2-40B4-BE49-F238E27FC236}">
                <a16:creationId xmlns:a16="http://schemas.microsoft.com/office/drawing/2014/main" id="{857444C7-F5E5-6CA1-B161-C19C28A72172}"/>
              </a:ext>
            </a:extLst>
          </p:cNvPr>
          <p:cNvSpPr txBox="1"/>
          <p:nvPr/>
        </p:nvSpPr>
        <p:spPr>
          <a:xfrm>
            <a:off x="8104957" y="2692955"/>
            <a:ext cx="1808117" cy="166799"/>
          </a:xfrm>
          <a:prstGeom prst="rect">
            <a:avLst/>
          </a:prstGeom>
          <a:noFill/>
        </p:spPr>
        <p:txBody>
          <a:bodyPr wrap="square" lIns="0" tIns="0" rIns="0" bIns="0" rtlCol="0">
            <a:noAutofit/>
          </a:bodyPr>
          <a:lstStyle/>
          <a:p>
            <a:pPr algn="ctr"/>
            <a:r>
              <a:rPr lang="et-EE" sz="800">
                <a:latin typeface="Times New Roman" panose="02020603050405020304" pitchFamily="18" charset="0"/>
                <a:cs typeface="Times New Roman" panose="02020603050405020304" pitchFamily="18" charset="0"/>
              </a:rPr>
              <a:t>Euroopa Liidu Teataja</a:t>
            </a:r>
          </a:p>
        </p:txBody>
      </p:sp>
      <p:sp>
        <p:nvSpPr>
          <p:cNvPr id="6" name="TextBox 5">
            <a:extLst>
              <a:ext uri="{FF2B5EF4-FFF2-40B4-BE49-F238E27FC236}">
                <a16:creationId xmlns:a16="http://schemas.microsoft.com/office/drawing/2014/main" id="{8F5DAA36-58DC-3DE5-7E04-3885F0C33AAF}"/>
              </a:ext>
            </a:extLst>
          </p:cNvPr>
          <p:cNvSpPr txBox="1"/>
          <p:nvPr/>
        </p:nvSpPr>
        <p:spPr>
          <a:xfrm>
            <a:off x="11093766" y="2693907"/>
            <a:ext cx="436246" cy="165847"/>
          </a:xfrm>
          <a:prstGeom prst="rect">
            <a:avLst/>
          </a:prstGeom>
          <a:noFill/>
        </p:spPr>
        <p:txBody>
          <a:bodyPr wrap="square" lIns="0" tIns="0" rIns="0" bIns="0" rtlCol="0">
            <a:noAutofit/>
          </a:bodyPr>
          <a:lstStyle/>
          <a:p>
            <a:pPr algn="r"/>
            <a:r>
              <a:rPr lang="et-EE" sz="800">
                <a:latin typeface="Times New Roman" panose="02020603050405020304" pitchFamily="18" charset="0"/>
                <a:cs typeface="Times New Roman" panose="02020603050405020304" pitchFamily="18" charset="0"/>
              </a:rPr>
              <a:t>20.7.2022</a:t>
            </a:r>
          </a:p>
        </p:txBody>
      </p:sp>
      <p:sp>
        <p:nvSpPr>
          <p:cNvPr id="7" name="TextBox 6">
            <a:extLst>
              <a:ext uri="{FF2B5EF4-FFF2-40B4-BE49-F238E27FC236}">
                <a16:creationId xmlns:a16="http://schemas.microsoft.com/office/drawing/2014/main" id="{FD053DC2-5371-2A83-7EDB-DAB66E36BAD7}"/>
              </a:ext>
            </a:extLst>
          </p:cNvPr>
          <p:cNvSpPr txBox="1"/>
          <p:nvPr/>
        </p:nvSpPr>
        <p:spPr>
          <a:xfrm>
            <a:off x="6871198" y="3184299"/>
            <a:ext cx="4320813" cy="972788"/>
          </a:xfrm>
          <a:prstGeom prst="rect">
            <a:avLst/>
          </a:prstGeom>
          <a:noFill/>
        </p:spPr>
        <p:txBody>
          <a:bodyPr wrap="square" lIns="0" tIns="0" rIns="0" bIns="0" rtlCol="0">
            <a:noAutofit/>
          </a:bodyPr>
          <a:lstStyle/>
          <a:p>
            <a:pPr algn="ctr"/>
            <a:r>
              <a:rPr lang="et-EE" sz="800" b="1" dirty="0">
                <a:latin typeface="Times New Roman" panose="02020603050405020304" pitchFamily="18" charset="0"/>
                <a:cs typeface="Times New Roman" panose="02020603050405020304" pitchFamily="18" charset="0"/>
              </a:rPr>
              <a:t>KOMISJONI RAKENDUSMÄÄRUS (EL) 2022/1255</a:t>
            </a:r>
          </a:p>
          <a:p>
            <a:pPr algn="ctr"/>
            <a:endParaRPr lang="en-US" sz="800" b="1" dirty="0">
              <a:latin typeface="Times New Roman" panose="02020603050405020304" pitchFamily="18" charset="0"/>
              <a:cs typeface="Times New Roman" panose="02020603050405020304" pitchFamily="18" charset="0"/>
            </a:endParaRPr>
          </a:p>
          <a:p>
            <a:pPr algn="ctr"/>
            <a:r>
              <a:rPr lang="et-EE" sz="800" b="1" dirty="0">
                <a:latin typeface="Times New Roman" panose="02020603050405020304" pitchFamily="18" charset="0"/>
                <a:cs typeface="Times New Roman" panose="02020603050405020304" pitchFamily="18" charset="0"/>
              </a:rPr>
              <a:t>19. juulist 2022</a:t>
            </a:r>
          </a:p>
          <a:p>
            <a:pPr algn="ctr"/>
            <a:endParaRPr lang="en-US" sz="800" b="1" dirty="0">
              <a:latin typeface="Times New Roman" panose="02020603050405020304" pitchFamily="18" charset="0"/>
              <a:cs typeface="Times New Roman" panose="02020603050405020304" pitchFamily="18" charset="0"/>
            </a:endParaRPr>
          </a:p>
          <a:p>
            <a:pPr algn="ctr"/>
            <a:r>
              <a:rPr lang="et-EE" sz="800" b="1" dirty="0">
                <a:latin typeface="Times New Roman" panose="02020603050405020304" pitchFamily="18" charset="0"/>
                <a:cs typeface="Times New Roman" panose="02020603050405020304" pitchFamily="18" charset="0"/>
              </a:rPr>
              <a:t>millega määratakse mikroobivastased ained või mikroobivastaste ainete rühmad, mis on reserveeritud teatavate inimeste infektsioonide raviks vastavalt Euroopa Parlamendi ja nõukogu määrusele (EL) 2019/6</a:t>
            </a:r>
          </a:p>
          <a:p>
            <a:pPr algn="ctr"/>
            <a:endParaRPr lang="en-US" sz="800" b="1" dirty="0">
              <a:latin typeface="Times New Roman" panose="02020603050405020304" pitchFamily="18" charset="0"/>
              <a:cs typeface="Times New Roman" panose="02020603050405020304" pitchFamily="18" charset="0"/>
            </a:endParaRPr>
          </a:p>
          <a:p>
            <a:pPr algn="ctr"/>
            <a:r>
              <a:rPr lang="et-EE" sz="800" b="1" dirty="0">
                <a:latin typeface="Times New Roman" panose="02020603050405020304" pitchFamily="18" charset="0"/>
                <a:cs typeface="Times New Roman" panose="02020603050405020304" pitchFamily="18" charset="0"/>
              </a:rPr>
              <a:t>(EMP-ga seotud tekst)</a:t>
            </a:r>
          </a:p>
        </p:txBody>
      </p:sp>
      <p:sp>
        <p:nvSpPr>
          <p:cNvPr id="8" name="TextBox 7">
            <a:extLst>
              <a:ext uri="{FF2B5EF4-FFF2-40B4-BE49-F238E27FC236}">
                <a16:creationId xmlns:a16="http://schemas.microsoft.com/office/drawing/2014/main" id="{3CB92135-4182-E137-F972-D047A261DF9F}"/>
              </a:ext>
            </a:extLst>
          </p:cNvPr>
          <p:cNvSpPr txBox="1"/>
          <p:nvPr/>
        </p:nvSpPr>
        <p:spPr>
          <a:xfrm>
            <a:off x="6782751" y="4971883"/>
            <a:ext cx="1551624" cy="165847"/>
          </a:xfrm>
          <a:prstGeom prst="rect">
            <a:avLst/>
          </a:prstGeom>
          <a:noFill/>
        </p:spPr>
        <p:txBody>
          <a:bodyPr wrap="square" lIns="0" tIns="0" rIns="0" bIns="0" rtlCol="0">
            <a:noAutofit/>
          </a:bodyPr>
          <a:lstStyle/>
          <a:p>
            <a:r>
              <a:rPr lang="et-EE" sz="800">
                <a:latin typeface="Times New Roman" panose="02020603050405020304" pitchFamily="18" charset="0"/>
                <a:cs typeface="Times New Roman" panose="02020603050405020304" pitchFamily="18" charset="0"/>
              </a:rPr>
              <a:t>EUROOPA KOMISJON.</a:t>
            </a:r>
          </a:p>
        </p:txBody>
      </p:sp>
      <p:sp>
        <p:nvSpPr>
          <p:cNvPr id="9" name="CuadroTexto 21">
            <a:extLst>
              <a:ext uri="{FF2B5EF4-FFF2-40B4-BE49-F238E27FC236}">
                <a16:creationId xmlns:a16="http://schemas.microsoft.com/office/drawing/2014/main" id="{EEC18A92-E7D8-F0CC-71FD-1124FFB55BD2}"/>
              </a:ext>
            </a:extLst>
          </p:cNvPr>
          <p:cNvSpPr txBox="1"/>
          <p:nvPr/>
        </p:nvSpPr>
        <p:spPr>
          <a:xfrm>
            <a:off x="456112" y="2121816"/>
            <a:ext cx="5484495" cy="615553"/>
          </a:xfrm>
          <a:prstGeom prst="rect">
            <a:avLst/>
          </a:prstGeom>
          <a:noFill/>
        </p:spPr>
        <p:txBody>
          <a:bodyPr wrap="square">
            <a:spAutoFit/>
          </a:bodyPr>
          <a:lstStyle/>
          <a:p>
            <a:pPr algn="ctr"/>
            <a:r>
              <a:rPr lang="en-GB" sz="1800" dirty="0">
                <a:solidFill>
                  <a:prstClr val="white"/>
                </a:solidFill>
                <a:latin typeface="EC Square Sans Pro" panose="020B0506040000020004" pitchFamily="34" charset="0"/>
                <a:ea typeface="Steelfish" charset="0"/>
                <a:cs typeface="Steelfish" charset="0"/>
              </a:rPr>
              <a:t>!</a:t>
            </a:r>
            <a:r>
              <a:rPr lang="en-US" sz="1600" i="1" dirty="0">
                <a:latin typeface="EC Square Sans Pro" panose="020B0506040000020004" pitchFamily="34" charset="0"/>
              </a:rPr>
              <a:t> </a:t>
            </a:r>
            <a:r>
              <a:rPr lang="en-US" sz="1600" b="1" i="1" dirty="0" err="1">
                <a:solidFill>
                  <a:srgbClr val="002060"/>
                </a:solidFill>
                <a:latin typeface="EC Square Sans Pro" panose="020B0506040000020004" pitchFamily="34" charset="0"/>
              </a:rPr>
              <a:t>Teatavate</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inimeste</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nakkuste</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raviks</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reserveeritud</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antimikroobikumide</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loetelu</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inimeste</a:t>
            </a:r>
            <a:r>
              <a:rPr lang="en-US" sz="1600" b="1" i="1" dirty="0">
                <a:solidFill>
                  <a:srgbClr val="002060"/>
                </a:solidFill>
                <a:latin typeface="EC Square Sans Pro" panose="020B0506040000020004" pitchFamily="34" charset="0"/>
              </a:rPr>
              <a:t> </a:t>
            </a:r>
            <a:r>
              <a:rPr lang="en-US" sz="1600" b="1" i="1" dirty="0" err="1">
                <a:solidFill>
                  <a:srgbClr val="002060"/>
                </a:solidFill>
                <a:latin typeface="EC Square Sans Pro" panose="020B0506040000020004" pitchFamily="34" charset="0"/>
              </a:rPr>
              <a:t>reservnimekiri</a:t>
            </a:r>
            <a:r>
              <a:rPr lang="en-US" sz="1600" b="1" i="1" dirty="0">
                <a:solidFill>
                  <a:srgbClr val="002060"/>
                </a:solidFill>
                <a:latin typeface="EC Square Sans Pro" panose="020B0506040000020004" pitchFamily="34" charset="0"/>
              </a:rPr>
              <a:t>")</a:t>
            </a:r>
            <a:endParaRPr lang="en-GB" sz="1600" b="1" strike="dblStrike" dirty="0">
              <a:solidFill>
                <a:srgbClr val="002060"/>
              </a:solidFill>
              <a:latin typeface="EC Square Sans Pro" panose="020B0506040000020004" pitchFamily="34" charset="0"/>
            </a:endParaRPr>
          </a:p>
        </p:txBody>
      </p:sp>
    </p:spTree>
    <p:extLst>
      <p:ext uri="{BB962C8B-B14F-4D97-AF65-F5344CB8AC3E}">
        <p14:creationId xmlns:p14="http://schemas.microsoft.com/office/powerpoint/2010/main" val="1932159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00294580-17A1-419A-A04F-FE29F0C4FFC0}"/>
              </a:ext>
            </a:extLst>
          </p:cNvPr>
          <p:cNvSpPr/>
          <p:nvPr/>
        </p:nvSpPr>
        <p:spPr>
          <a:xfrm>
            <a:off x="832557" y="1875533"/>
            <a:ext cx="5334000" cy="738664"/>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solidFill>
                <a:srgbClr val="003399"/>
              </a:solidFill>
              <a:latin typeface="EC Square Sans Pro" panose="020B0506040000020004" pitchFamily="34" charset="0"/>
              <a:cs typeface="Arial" panose="020B0604020202020204" pitchFamily="34" charset="0"/>
            </a:endParaRPr>
          </a:p>
          <a:p>
            <a:endParaRPr lang="en-US" b="1" dirty="0">
              <a:solidFill>
                <a:srgbClr val="0070C0"/>
              </a:solidFill>
              <a:latin typeface="EC Square Sans Pro" panose="020B0506040000020004" pitchFamily="34" charset="0"/>
            </a:endParaRPr>
          </a:p>
        </p:txBody>
      </p:sp>
      <p:sp>
        <p:nvSpPr>
          <p:cNvPr id="17" name="Rectángulo 16">
            <a:extLst>
              <a:ext uri="{FF2B5EF4-FFF2-40B4-BE49-F238E27FC236}">
                <a16:creationId xmlns:a16="http://schemas.microsoft.com/office/drawing/2014/main" id="{845CAFF2-BFC2-41BD-A8E2-0C608AD73A14}"/>
              </a:ext>
            </a:extLst>
          </p:cNvPr>
          <p:cNvSpPr/>
          <p:nvPr/>
        </p:nvSpPr>
        <p:spPr>
          <a:xfrm>
            <a:off x="6314127" y="2256533"/>
            <a:ext cx="5105400" cy="4303017"/>
          </a:xfrm>
          <a:prstGeom prst="rect">
            <a:avLst/>
          </a:prstGeom>
          <a:no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uadroTexto 23">
            <a:extLst>
              <a:ext uri="{FF2B5EF4-FFF2-40B4-BE49-F238E27FC236}">
                <a16:creationId xmlns:a16="http://schemas.microsoft.com/office/drawing/2014/main" id="{A8E2F320-47EB-4C37-B9E4-0F1154B7B1B0}"/>
              </a:ext>
            </a:extLst>
          </p:cNvPr>
          <p:cNvSpPr txBox="1"/>
          <p:nvPr/>
        </p:nvSpPr>
        <p:spPr>
          <a:xfrm>
            <a:off x="762000" y="951033"/>
            <a:ext cx="2667000" cy="369332"/>
          </a:xfrm>
          <a:prstGeom prst="rect">
            <a:avLst/>
          </a:prstGeom>
          <a:solidFill>
            <a:srgbClr val="2C7470"/>
          </a:solidFill>
        </p:spPr>
        <p:txBody>
          <a:bodyPr wrap="square" rtlCol="0">
            <a:spAutoFit/>
          </a:bodyPr>
          <a:lstStyle/>
          <a:p>
            <a:r>
              <a:rPr lang="et-EE">
                <a:solidFill>
                  <a:schemeClr val="bg1"/>
                </a:solidFill>
                <a:latin typeface="EC Square Sans Pro" panose="020B0506040000020004" pitchFamily="34" charset="0"/>
              </a:rPr>
              <a:t>„inimeste reservnimekiri“</a:t>
            </a:r>
          </a:p>
        </p:txBody>
      </p:sp>
      <p:sp>
        <p:nvSpPr>
          <p:cNvPr id="25" name="Rectángulo redondeado 13">
            <a:extLst>
              <a:ext uri="{FF2B5EF4-FFF2-40B4-BE49-F238E27FC236}">
                <a16:creationId xmlns:a16="http://schemas.microsoft.com/office/drawing/2014/main" id="{1E5AE7B6-F26D-4D5D-89EE-ECC1E2DE7A68}"/>
              </a:ext>
            </a:extLst>
          </p:cNvPr>
          <p:cNvSpPr/>
          <p:nvPr/>
        </p:nvSpPr>
        <p:spPr>
          <a:xfrm>
            <a:off x="0" y="1377950"/>
            <a:ext cx="12192000" cy="568148"/>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28" name="CuadroTexto 27">
            <a:extLst>
              <a:ext uri="{FF2B5EF4-FFF2-40B4-BE49-F238E27FC236}">
                <a16:creationId xmlns:a16="http://schemas.microsoft.com/office/drawing/2014/main" id="{712C8666-2A72-4450-93DC-9CF50DD49CA4}"/>
              </a:ext>
            </a:extLst>
          </p:cNvPr>
          <p:cNvSpPr txBox="1"/>
          <p:nvPr/>
        </p:nvSpPr>
        <p:spPr>
          <a:xfrm>
            <a:off x="2352253" y="6441329"/>
            <a:ext cx="5105400" cy="307777"/>
          </a:xfrm>
          <a:prstGeom prst="rect">
            <a:avLst/>
          </a:prstGeom>
          <a:noFill/>
        </p:spPr>
        <p:txBody>
          <a:bodyPr wrap="square">
            <a:spAutoFit/>
          </a:bodyPr>
          <a:lstStyle/>
          <a:p>
            <a:r>
              <a:rPr lang="et-EE" sz="1400" i="1">
                <a:solidFill>
                  <a:srgbClr val="003399"/>
                </a:solidFill>
                <a:latin typeface="EC Square Sans Pro" panose="020B0506040000020004" pitchFamily="34" charset="0"/>
              </a:rPr>
              <a:t>Komisjoni rakendusmäärus (EL) 2022/1255 </a:t>
            </a:r>
          </a:p>
        </p:txBody>
      </p:sp>
      <p:sp>
        <p:nvSpPr>
          <p:cNvPr id="29" name="Marcador de texto 1">
            <a:extLst>
              <a:ext uri="{FF2B5EF4-FFF2-40B4-BE49-F238E27FC236}">
                <a16:creationId xmlns:a16="http://schemas.microsoft.com/office/drawing/2014/main" id="{8CBE9950-E499-4893-A5C7-832B96A26BB5}"/>
              </a:ext>
            </a:extLst>
          </p:cNvPr>
          <p:cNvSpPr>
            <a:spLocks noGrp="1"/>
          </p:cNvSpPr>
          <p:nvPr>
            <p:ph type="body" sz="quarter" idx="10"/>
          </p:nvPr>
        </p:nvSpPr>
        <p:spPr>
          <a:xfrm>
            <a:off x="762000" y="311150"/>
            <a:ext cx="8008947" cy="533400"/>
          </a:xfrm>
        </p:spPr>
        <p:txBody>
          <a:bodyPr/>
          <a:lstStyle/>
          <a:p>
            <a:r>
              <a:rPr lang="et-EE" sz="2400" dirty="0">
                <a:latin typeface="EC Square Sans Pro" panose="020B0506040000020004" pitchFamily="34" charset="0"/>
              </a:rPr>
              <a:t>Antimikroobsete veterinaarravimite kasutamine</a:t>
            </a:r>
          </a:p>
          <a:p>
            <a:endParaRPr lang="en-GB" dirty="0"/>
          </a:p>
        </p:txBody>
      </p:sp>
      <p:sp>
        <p:nvSpPr>
          <p:cNvPr id="12" name="CuadroTexto 11">
            <a:extLst>
              <a:ext uri="{FF2B5EF4-FFF2-40B4-BE49-F238E27FC236}">
                <a16:creationId xmlns:a16="http://schemas.microsoft.com/office/drawing/2014/main" id="{424A30C1-DE06-42E0-A897-C1328FBE17E9}"/>
              </a:ext>
            </a:extLst>
          </p:cNvPr>
          <p:cNvSpPr txBox="1"/>
          <p:nvPr/>
        </p:nvSpPr>
        <p:spPr>
          <a:xfrm>
            <a:off x="1590253" y="1352837"/>
            <a:ext cx="9687348" cy="523220"/>
          </a:xfrm>
          <a:prstGeom prst="rect">
            <a:avLst/>
          </a:prstGeom>
          <a:noFill/>
        </p:spPr>
        <p:txBody>
          <a:bodyPr wrap="square" rtlCol="0">
            <a:spAutoFit/>
          </a:bodyPr>
          <a:lstStyle/>
          <a:p>
            <a:pPr algn="l"/>
            <a:r>
              <a:rPr lang="et-EE" sz="2800" b="1" dirty="0">
                <a:solidFill>
                  <a:schemeClr val="bg1"/>
                </a:solidFill>
                <a:latin typeface="EC Square Sans Pro" panose="020B0506040000020004" pitchFamily="34" charset="0"/>
                <a:ea typeface="+mn-ea"/>
                <a:cs typeface="Arial" panose="020B0604020202020204" pitchFamily="34" charset="0"/>
              </a:rPr>
              <a:t>Heaperemeheliku kasutamise toetamine ja tõhususe säilitamine</a:t>
            </a:r>
          </a:p>
        </p:txBody>
      </p:sp>
      <p:sp>
        <p:nvSpPr>
          <p:cNvPr id="2" name="TextBox 1">
            <a:extLst>
              <a:ext uri="{FF2B5EF4-FFF2-40B4-BE49-F238E27FC236}">
                <a16:creationId xmlns:a16="http://schemas.microsoft.com/office/drawing/2014/main" id="{27752532-E4D3-1CB9-8267-0797DD60CFC7}"/>
              </a:ext>
            </a:extLst>
          </p:cNvPr>
          <p:cNvSpPr txBox="1"/>
          <p:nvPr/>
        </p:nvSpPr>
        <p:spPr>
          <a:xfrm>
            <a:off x="663930" y="2124446"/>
            <a:ext cx="4822470" cy="4098554"/>
          </a:xfrm>
          <a:prstGeom prst="rect">
            <a:avLst/>
          </a:prstGeom>
          <a:noFill/>
        </p:spPr>
        <p:txBody>
          <a:bodyPr wrap="square" lIns="0" tIns="0" rIns="0" bIns="0" rtlCol="0">
            <a:noAutofit/>
          </a:bodyPr>
          <a:lstStyle/>
          <a:p>
            <a:pPr marL="228600" indent="-228600">
              <a:spcAft>
                <a:spcPts val="600"/>
              </a:spcAft>
            </a:pPr>
            <a:r>
              <a:rPr lang="et-EE" sz="900">
                <a:latin typeface="Times New Roman" panose="02020603050405020304" pitchFamily="18" charset="0"/>
                <a:cs typeface="Times New Roman" panose="02020603050405020304" pitchFamily="18" charset="0"/>
              </a:rPr>
              <a:t>(1)	Antibiootikumid</a:t>
            </a:r>
          </a:p>
          <a:p>
            <a:pPr marL="571500" indent="-342900">
              <a:spcAft>
                <a:spcPts val="600"/>
              </a:spcAft>
            </a:pPr>
            <a:r>
              <a:rPr lang="et-EE" sz="900">
                <a:latin typeface="Times New Roman" panose="02020603050405020304" pitchFamily="18" charset="0"/>
                <a:cs typeface="Times New Roman" panose="02020603050405020304" pitchFamily="18" charset="0"/>
              </a:rPr>
              <a:t>(a)	karboksüpenitsilliinid</a:t>
            </a:r>
          </a:p>
          <a:p>
            <a:pPr marL="571500" indent="-342900">
              <a:spcAft>
                <a:spcPts val="600"/>
              </a:spcAft>
            </a:pPr>
            <a:r>
              <a:rPr lang="et-EE" sz="900">
                <a:latin typeface="Times New Roman" panose="02020603050405020304" pitchFamily="18" charset="0"/>
                <a:cs typeface="Times New Roman" panose="02020603050405020304" pitchFamily="18" charset="0"/>
              </a:rPr>
              <a:t>(b)	ureidopenitsilliinid</a:t>
            </a:r>
          </a:p>
          <a:p>
            <a:pPr marL="571500" indent="-342900">
              <a:spcAft>
                <a:spcPts val="600"/>
              </a:spcAft>
            </a:pPr>
            <a:r>
              <a:rPr lang="et-EE" sz="900">
                <a:latin typeface="Times New Roman" panose="02020603050405020304" pitchFamily="18" charset="0"/>
                <a:cs typeface="Times New Roman" panose="02020603050405020304" pitchFamily="18" charset="0"/>
              </a:rPr>
              <a:t>(c)	tseftobiprool</a:t>
            </a:r>
          </a:p>
          <a:p>
            <a:pPr marL="571500" indent="-342900">
              <a:spcAft>
                <a:spcPts val="600"/>
              </a:spcAft>
            </a:pPr>
            <a:r>
              <a:rPr lang="et-EE" sz="900">
                <a:latin typeface="Times New Roman" panose="02020603050405020304" pitchFamily="18" charset="0"/>
                <a:cs typeface="Times New Roman" panose="02020603050405020304" pitchFamily="18" charset="0"/>
              </a:rPr>
              <a:t>(d)	tseftaroliin</a:t>
            </a:r>
          </a:p>
          <a:p>
            <a:pPr marL="571500" indent="-342900">
              <a:spcAft>
                <a:spcPts val="600"/>
              </a:spcAft>
            </a:pPr>
            <a:r>
              <a:rPr lang="et-EE" sz="900">
                <a:latin typeface="Times New Roman" panose="02020603050405020304" pitchFamily="18" charset="0"/>
                <a:cs typeface="Times New Roman" panose="02020603050405020304" pitchFamily="18" charset="0"/>
              </a:rPr>
              <a:t>(e)	tsefalosporiinide ja beetalaktamaasi inhibiitorite kombinatsioonid</a:t>
            </a:r>
          </a:p>
          <a:p>
            <a:pPr marL="571500" indent="-342900">
              <a:spcAft>
                <a:spcPts val="600"/>
              </a:spcAft>
            </a:pPr>
            <a:r>
              <a:rPr lang="et-EE" sz="900">
                <a:latin typeface="Times New Roman" panose="02020603050405020304" pitchFamily="18" charset="0"/>
                <a:cs typeface="Times New Roman" panose="02020603050405020304" pitchFamily="18" charset="0"/>
              </a:rPr>
              <a:t>(f)	siderofoorsed tsefalosporiinid</a:t>
            </a:r>
          </a:p>
          <a:p>
            <a:pPr marL="571500" indent="-342900">
              <a:spcAft>
                <a:spcPts val="600"/>
              </a:spcAft>
            </a:pPr>
            <a:r>
              <a:rPr lang="et-EE" sz="900">
                <a:latin typeface="Times New Roman" panose="02020603050405020304" pitchFamily="18" charset="0"/>
                <a:cs typeface="Times New Roman" panose="02020603050405020304" pitchFamily="18" charset="0"/>
              </a:rPr>
              <a:t>(g)	karbapeneemid</a:t>
            </a:r>
          </a:p>
          <a:p>
            <a:pPr marL="571500" indent="-342900">
              <a:spcAft>
                <a:spcPts val="600"/>
              </a:spcAft>
            </a:pPr>
            <a:r>
              <a:rPr lang="et-EE" sz="900">
                <a:latin typeface="Times New Roman" panose="02020603050405020304" pitchFamily="18" charset="0"/>
                <a:cs typeface="Times New Roman" panose="02020603050405020304" pitchFamily="18" charset="0"/>
              </a:rPr>
              <a:t>(h)	peneemid</a:t>
            </a:r>
          </a:p>
          <a:p>
            <a:pPr marL="571500" indent="-342900">
              <a:spcAft>
                <a:spcPts val="600"/>
              </a:spcAft>
            </a:pPr>
            <a:r>
              <a:rPr lang="et-EE" sz="900">
                <a:latin typeface="Times New Roman" panose="02020603050405020304" pitchFamily="18" charset="0"/>
                <a:cs typeface="Times New Roman" panose="02020603050405020304" pitchFamily="18" charset="0"/>
              </a:rPr>
              <a:t>(i)	monobaktaamid</a:t>
            </a:r>
          </a:p>
          <a:p>
            <a:pPr marL="571500" indent="-342900">
              <a:spcAft>
                <a:spcPts val="600"/>
              </a:spcAft>
            </a:pPr>
            <a:r>
              <a:rPr lang="et-EE" sz="900">
                <a:latin typeface="Times New Roman" panose="02020603050405020304" pitchFamily="18" charset="0"/>
                <a:cs typeface="Times New Roman" panose="02020603050405020304" pitchFamily="18" charset="0"/>
              </a:rPr>
              <a:t>(j)	fosfoonhappe derivaadid</a:t>
            </a:r>
          </a:p>
          <a:p>
            <a:pPr marL="571500" indent="-342900">
              <a:spcAft>
                <a:spcPts val="600"/>
              </a:spcAft>
            </a:pPr>
            <a:r>
              <a:rPr lang="et-EE" sz="900">
                <a:latin typeface="Times New Roman" panose="02020603050405020304" pitchFamily="18" charset="0"/>
                <a:cs typeface="Times New Roman" panose="02020603050405020304" pitchFamily="18" charset="0"/>
              </a:rPr>
              <a:t>(k)	glükopeptiidid</a:t>
            </a:r>
          </a:p>
          <a:p>
            <a:pPr marL="571500" indent="-342900">
              <a:spcAft>
                <a:spcPts val="600"/>
              </a:spcAft>
            </a:pPr>
            <a:r>
              <a:rPr lang="et-EE" sz="900">
                <a:latin typeface="Times New Roman" panose="02020603050405020304" pitchFamily="18" charset="0"/>
                <a:cs typeface="Times New Roman" panose="02020603050405020304" pitchFamily="18" charset="0"/>
              </a:rPr>
              <a:t>(1)	lipopeptiidid</a:t>
            </a:r>
          </a:p>
          <a:p>
            <a:pPr marL="571500" indent="-342900">
              <a:spcAft>
                <a:spcPts val="600"/>
              </a:spcAft>
            </a:pPr>
            <a:r>
              <a:rPr lang="et-EE" sz="900">
                <a:latin typeface="Times New Roman" panose="02020603050405020304" pitchFamily="18" charset="0"/>
                <a:cs typeface="Times New Roman" panose="02020603050405020304" pitchFamily="18" charset="0"/>
              </a:rPr>
              <a:t>(m)	oksasolidinoonid</a:t>
            </a:r>
          </a:p>
          <a:p>
            <a:pPr marL="571500" indent="-342900">
              <a:spcAft>
                <a:spcPts val="600"/>
              </a:spcAft>
            </a:pPr>
            <a:r>
              <a:rPr lang="et-EE" sz="900">
                <a:latin typeface="Times New Roman" panose="02020603050405020304" pitchFamily="18" charset="0"/>
                <a:cs typeface="Times New Roman" panose="02020603050405020304" pitchFamily="18" charset="0"/>
              </a:rPr>
              <a:t>(n)	fidaksomitsiin</a:t>
            </a:r>
          </a:p>
          <a:p>
            <a:pPr marL="571500" indent="-342900">
              <a:spcAft>
                <a:spcPts val="600"/>
              </a:spcAft>
            </a:pPr>
            <a:r>
              <a:rPr lang="et-EE" sz="900">
                <a:latin typeface="Times New Roman" panose="02020603050405020304" pitchFamily="18" charset="0"/>
                <a:cs typeface="Times New Roman" panose="02020603050405020304" pitchFamily="18" charset="0"/>
              </a:rPr>
              <a:t>(o)	plasomütsiin</a:t>
            </a:r>
          </a:p>
          <a:p>
            <a:pPr marL="571500" indent="-342900">
              <a:spcAft>
                <a:spcPts val="600"/>
              </a:spcAft>
            </a:pPr>
            <a:r>
              <a:rPr lang="et-EE" sz="900">
                <a:latin typeface="Times New Roman" panose="02020603050405020304" pitchFamily="18" charset="0"/>
                <a:cs typeface="Times New Roman" panose="02020603050405020304" pitchFamily="18" charset="0"/>
              </a:rPr>
              <a:t>(p)	glütsüültsükliinid</a:t>
            </a:r>
          </a:p>
          <a:p>
            <a:pPr marL="571500" indent="-342900">
              <a:spcAft>
                <a:spcPts val="600"/>
              </a:spcAft>
            </a:pPr>
            <a:r>
              <a:rPr lang="et-EE" sz="900">
                <a:latin typeface="Times New Roman" panose="02020603050405020304" pitchFamily="18" charset="0"/>
                <a:cs typeface="Times New Roman" panose="02020603050405020304" pitchFamily="18" charset="0"/>
              </a:rPr>
              <a:t>(q)	eravatsükliin</a:t>
            </a:r>
          </a:p>
          <a:p>
            <a:pPr marL="571500" indent="-342900">
              <a:spcAft>
                <a:spcPts val="600"/>
              </a:spcAft>
            </a:pPr>
            <a:r>
              <a:rPr lang="et-EE" sz="900">
                <a:latin typeface="Times New Roman" panose="02020603050405020304" pitchFamily="18" charset="0"/>
                <a:cs typeface="Times New Roman" panose="02020603050405020304" pitchFamily="18" charset="0"/>
              </a:rPr>
              <a:t>(r)	omadatsükliin</a:t>
            </a:r>
          </a:p>
        </p:txBody>
      </p:sp>
      <p:sp>
        <p:nvSpPr>
          <p:cNvPr id="3" name="TextBox 2">
            <a:extLst>
              <a:ext uri="{FF2B5EF4-FFF2-40B4-BE49-F238E27FC236}">
                <a16:creationId xmlns:a16="http://schemas.microsoft.com/office/drawing/2014/main" id="{99A6DB2F-33C2-8A6C-E6C6-EF5A55ECDCC8}"/>
              </a:ext>
            </a:extLst>
          </p:cNvPr>
          <p:cNvSpPr txBox="1"/>
          <p:nvPr/>
        </p:nvSpPr>
        <p:spPr>
          <a:xfrm>
            <a:off x="6517838" y="2335935"/>
            <a:ext cx="2520779" cy="4105394"/>
          </a:xfrm>
          <a:prstGeom prst="rect">
            <a:avLst/>
          </a:prstGeom>
          <a:noFill/>
        </p:spPr>
        <p:txBody>
          <a:bodyPr wrap="square" lIns="0" tIns="0" rIns="0" bIns="0" rtlCol="0">
            <a:noAutofit/>
          </a:bodyPr>
          <a:lstStyle/>
          <a:p>
            <a:pPr marL="342900" indent="-342900">
              <a:spcAft>
                <a:spcPts val="900"/>
              </a:spcAft>
            </a:pPr>
            <a:r>
              <a:rPr lang="et-EE" sz="1500">
                <a:latin typeface="Times New Roman" panose="02020603050405020304" pitchFamily="18" charset="0"/>
                <a:cs typeface="Times New Roman" panose="02020603050405020304" pitchFamily="18" charset="0"/>
              </a:rPr>
              <a:t>(2)	Viirusevastased ained</a:t>
            </a:r>
          </a:p>
          <a:p>
            <a:pPr marL="628650" indent="-342900">
              <a:spcAft>
                <a:spcPts val="900"/>
              </a:spcAft>
            </a:pPr>
            <a:r>
              <a:rPr lang="et-EE" sz="1500">
                <a:latin typeface="Times New Roman" panose="02020603050405020304" pitchFamily="18" charset="0"/>
                <a:cs typeface="Times New Roman" panose="02020603050405020304" pitchFamily="18" charset="0"/>
              </a:rPr>
              <a:t>(a)	amantadiin</a:t>
            </a:r>
          </a:p>
          <a:p>
            <a:pPr marL="628650" indent="-342900">
              <a:spcAft>
                <a:spcPts val="900"/>
              </a:spcAft>
            </a:pPr>
            <a:r>
              <a:rPr lang="et-EE" sz="1500">
                <a:latin typeface="Times New Roman" panose="02020603050405020304" pitchFamily="18" charset="0"/>
                <a:cs typeface="Times New Roman" panose="02020603050405020304" pitchFamily="18" charset="0"/>
              </a:rPr>
              <a:t>(b)	baloksaviirmarboksiil</a:t>
            </a:r>
          </a:p>
          <a:p>
            <a:pPr marL="628650" indent="-342900">
              <a:spcAft>
                <a:spcPts val="900"/>
              </a:spcAft>
            </a:pPr>
            <a:r>
              <a:rPr lang="et-EE" sz="1500">
                <a:latin typeface="Times New Roman" panose="02020603050405020304" pitchFamily="18" charset="0"/>
                <a:cs typeface="Times New Roman" panose="02020603050405020304" pitchFamily="18" charset="0"/>
              </a:rPr>
              <a:t>(c)	tselgosiviir</a:t>
            </a:r>
          </a:p>
          <a:p>
            <a:pPr marL="628650" indent="-342900">
              <a:spcAft>
                <a:spcPts val="900"/>
              </a:spcAft>
            </a:pPr>
            <a:r>
              <a:rPr lang="et-EE" sz="1500">
                <a:latin typeface="Times New Roman" panose="02020603050405020304" pitchFamily="18" charset="0"/>
                <a:cs typeface="Times New Roman" panose="02020603050405020304" pitchFamily="18" charset="0"/>
              </a:rPr>
              <a:t>(d)	favipiraviir</a:t>
            </a:r>
          </a:p>
          <a:p>
            <a:pPr marL="628650" indent="-342900">
              <a:spcAft>
                <a:spcPts val="900"/>
              </a:spcAft>
            </a:pPr>
            <a:r>
              <a:rPr lang="et-EE" sz="1500">
                <a:latin typeface="Times New Roman" panose="02020603050405020304" pitchFamily="18" charset="0"/>
                <a:cs typeface="Times New Roman" panose="02020603050405020304" pitchFamily="18" charset="0"/>
              </a:rPr>
              <a:t>(e)	galidesiviir</a:t>
            </a:r>
          </a:p>
          <a:p>
            <a:pPr marL="628650" indent="-342900">
              <a:spcAft>
                <a:spcPts val="900"/>
              </a:spcAft>
            </a:pPr>
            <a:r>
              <a:rPr lang="et-EE" sz="1500">
                <a:latin typeface="Times New Roman" panose="02020603050405020304" pitchFamily="18" charset="0"/>
                <a:cs typeface="Times New Roman" panose="02020603050405020304" pitchFamily="18" charset="0"/>
              </a:rPr>
              <a:t>(f)	laktimidomütsiin</a:t>
            </a:r>
          </a:p>
          <a:p>
            <a:pPr marL="628650" indent="-342900">
              <a:spcAft>
                <a:spcPts val="900"/>
              </a:spcAft>
            </a:pPr>
            <a:r>
              <a:rPr lang="et-EE" sz="1500">
                <a:latin typeface="Times New Roman" panose="02020603050405020304" pitchFamily="18" charset="0"/>
                <a:cs typeface="Times New Roman" panose="02020603050405020304" pitchFamily="18" charset="0"/>
              </a:rPr>
              <a:t>(g) 	laninamiviir</a:t>
            </a:r>
          </a:p>
          <a:p>
            <a:pPr marL="628650" indent="-342900">
              <a:spcAft>
                <a:spcPts val="900"/>
              </a:spcAft>
            </a:pPr>
            <a:r>
              <a:rPr lang="et-EE" sz="1500">
                <a:latin typeface="Times New Roman" panose="02020603050405020304" pitchFamily="18" charset="0"/>
                <a:cs typeface="Times New Roman" panose="02020603050405020304" pitchFamily="18" charset="0"/>
              </a:rPr>
              <a:t>(h)	metisasoon</a:t>
            </a:r>
          </a:p>
          <a:p>
            <a:pPr marL="628650" indent="-342900">
              <a:spcAft>
                <a:spcPts val="900"/>
              </a:spcAft>
            </a:pPr>
            <a:r>
              <a:rPr lang="et-EE" sz="1500">
                <a:latin typeface="Times New Roman" panose="02020603050405020304" pitchFamily="18" charset="0"/>
                <a:cs typeface="Times New Roman" panose="02020603050405020304" pitchFamily="18" charset="0"/>
              </a:rPr>
              <a:t>(i) 	molmipiraviir</a:t>
            </a:r>
          </a:p>
          <a:p>
            <a:pPr marL="628650" indent="-342900">
              <a:spcAft>
                <a:spcPts val="900"/>
              </a:spcAft>
            </a:pPr>
            <a:r>
              <a:rPr lang="et-EE" sz="1500">
                <a:latin typeface="Times New Roman" panose="02020603050405020304" pitchFamily="18" charset="0"/>
                <a:cs typeface="Times New Roman" panose="02020603050405020304" pitchFamily="18" charset="0"/>
              </a:rPr>
              <a:t>(j)	nitasoksaniid</a:t>
            </a:r>
          </a:p>
          <a:p>
            <a:pPr marL="628650" indent="-342900">
              <a:spcAft>
                <a:spcPts val="900"/>
              </a:spcAft>
            </a:pPr>
            <a:r>
              <a:rPr lang="et-EE" sz="1500">
                <a:latin typeface="Times New Roman" panose="02020603050405020304" pitchFamily="18" charset="0"/>
                <a:cs typeface="Times New Roman" panose="02020603050405020304" pitchFamily="18" charset="0"/>
              </a:rPr>
              <a:t>(k)	oseltamiviir</a:t>
            </a:r>
          </a:p>
        </p:txBody>
      </p:sp>
      <p:sp>
        <p:nvSpPr>
          <p:cNvPr id="4" name="TextBox 3">
            <a:extLst>
              <a:ext uri="{FF2B5EF4-FFF2-40B4-BE49-F238E27FC236}">
                <a16:creationId xmlns:a16="http://schemas.microsoft.com/office/drawing/2014/main" id="{29048174-44AA-3DD9-EEF8-BBFFD200F22B}"/>
              </a:ext>
            </a:extLst>
          </p:cNvPr>
          <p:cNvSpPr txBox="1"/>
          <p:nvPr/>
        </p:nvSpPr>
        <p:spPr>
          <a:xfrm>
            <a:off x="9220200" y="2506836"/>
            <a:ext cx="2137041" cy="3336555"/>
          </a:xfrm>
          <a:prstGeom prst="rect">
            <a:avLst/>
          </a:prstGeom>
          <a:noFill/>
        </p:spPr>
        <p:txBody>
          <a:bodyPr wrap="square" lIns="0" tIns="0" rIns="0" bIns="0" rtlCol="0">
            <a:noAutofit/>
          </a:bodyPr>
          <a:lstStyle/>
          <a:p>
            <a:pPr marL="628650" indent="-342900">
              <a:spcAft>
                <a:spcPts val="900"/>
              </a:spcAft>
            </a:pPr>
            <a:r>
              <a:rPr lang="et-EE" sz="1500" dirty="0">
                <a:latin typeface="Times New Roman" panose="02020603050405020304" pitchFamily="18" charset="0"/>
                <a:cs typeface="Times New Roman" panose="02020603050405020304" pitchFamily="18" charset="0"/>
              </a:rPr>
              <a:t>(l)	peramiviir</a:t>
            </a:r>
          </a:p>
          <a:p>
            <a:pPr marL="628650" indent="-342900">
              <a:spcAft>
                <a:spcPts val="900"/>
              </a:spcAft>
            </a:pPr>
            <a:r>
              <a:rPr lang="et-EE" sz="1500" dirty="0">
                <a:latin typeface="Times New Roman" panose="02020603050405020304" pitchFamily="18" charset="0"/>
                <a:cs typeface="Times New Roman" panose="02020603050405020304" pitchFamily="18" charset="0"/>
              </a:rPr>
              <a:t>(m)	ribaviriin</a:t>
            </a:r>
          </a:p>
          <a:p>
            <a:pPr marL="628650" indent="-342900">
              <a:spcAft>
                <a:spcPts val="900"/>
              </a:spcAft>
            </a:pPr>
            <a:r>
              <a:rPr lang="et-EE" sz="1500" dirty="0">
                <a:latin typeface="Times New Roman" panose="02020603050405020304" pitchFamily="18" charset="0"/>
                <a:cs typeface="Times New Roman" panose="02020603050405020304" pitchFamily="18" charset="0"/>
              </a:rPr>
              <a:t>(n)	rimantadiin</a:t>
            </a:r>
          </a:p>
          <a:p>
            <a:pPr marL="628650" indent="-342900">
              <a:spcAft>
                <a:spcPts val="900"/>
              </a:spcAft>
            </a:pPr>
            <a:r>
              <a:rPr lang="et-EE" sz="1500" dirty="0">
                <a:latin typeface="Times New Roman" panose="02020603050405020304" pitchFamily="18" charset="0"/>
                <a:cs typeface="Times New Roman" panose="02020603050405020304" pitchFamily="18" charset="0"/>
              </a:rPr>
              <a:t>(o)	tisoksaaniid</a:t>
            </a:r>
          </a:p>
          <a:p>
            <a:pPr marL="628650" indent="-342900">
              <a:spcAft>
                <a:spcPts val="900"/>
              </a:spcAft>
            </a:pPr>
            <a:r>
              <a:rPr lang="et-EE" sz="1500" dirty="0">
                <a:latin typeface="Times New Roman" panose="02020603050405020304" pitchFamily="18" charset="0"/>
                <a:cs typeface="Times New Roman" panose="02020603050405020304" pitchFamily="18" charset="0"/>
              </a:rPr>
              <a:t>(p)	triasaviriin</a:t>
            </a:r>
          </a:p>
          <a:p>
            <a:pPr marL="628650" indent="-342900">
              <a:spcAft>
                <a:spcPts val="900"/>
              </a:spcAft>
            </a:pPr>
            <a:r>
              <a:rPr lang="et-EE" sz="1500" dirty="0">
                <a:latin typeface="Times New Roman" panose="02020603050405020304" pitchFamily="18" charset="0"/>
                <a:cs typeface="Times New Roman" panose="02020603050405020304" pitchFamily="18" charset="0"/>
              </a:rPr>
              <a:t>(q)	umifenoviir</a:t>
            </a:r>
          </a:p>
          <a:p>
            <a:pPr marL="628650" indent="-342900">
              <a:spcAft>
                <a:spcPts val="2400"/>
              </a:spcAft>
            </a:pPr>
            <a:r>
              <a:rPr lang="et-EE" sz="1500" dirty="0">
                <a:latin typeface="Times New Roman" panose="02020603050405020304" pitchFamily="18" charset="0"/>
                <a:cs typeface="Times New Roman" panose="02020603050405020304" pitchFamily="18" charset="0"/>
              </a:rPr>
              <a:t>(r)	sanamiviir</a:t>
            </a:r>
          </a:p>
          <a:p>
            <a:pPr marL="342900" indent="-342900">
              <a:spcAft>
                <a:spcPts val="900"/>
              </a:spcAft>
            </a:pPr>
            <a:r>
              <a:rPr lang="et-EE" sz="1500" dirty="0">
                <a:latin typeface="Times New Roman" panose="02020603050405020304" pitchFamily="18" charset="0"/>
                <a:cs typeface="Times New Roman" panose="02020603050405020304" pitchFamily="18" charset="0"/>
              </a:rPr>
              <a:t>(3)	Algloomavastased ained</a:t>
            </a:r>
          </a:p>
          <a:p>
            <a:pPr marL="628650" indent="-342900">
              <a:spcAft>
                <a:spcPts val="900"/>
              </a:spcAft>
            </a:pPr>
            <a:r>
              <a:rPr lang="et-EE" sz="1500" dirty="0">
                <a:latin typeface="Times New Roman" panose="02020603050405020304" pitchFamily="18" charset="0"/>
                <a:cs typeface="Times New Roman" panose="02020603050405020304" pitchFamily="18" charset="0"/>
              </a:rPr>
              <a:t>(a)	nitasoksaniid</a:t>
            </a:r>
          </a:p>
        </p:txBody>
      </p:sp>
    </p:spTree>
    <p:extLst>
      <p:ext uri="{BB962C8B-B14F-4D97-AF65-F5344CB8AC3E}">
        <p14:creationId xmlns:p14="http://schemas.microsoft.com/office/powerpoint/2010/main" val="25360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00294580-17A1-419A-A04F-FE29F0C4FFC0}"/>
              </a:ext>
            </a:extLst>
          </p:cNvPr>
          <p:cNvSpPr/>
          <p:nvPr/>
        </p:nvSpPr>
        <p:spPr>
          <a:xfrm>
            <a:off x="188321" y="2677834"/>
            <a:ext cx="4383679" cy="2862322"/>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t-EE" sz="2400" b="1">
                <a:solidFill>
                  <a:srgbClr val="003399"/>
                </a:solidFill>
                <a:latin typeface="EC Square Sans Pro" panose="020B0506040000020004" pitchFamily="34" charset="0"/>
                <a:cs typeface="Arial" panose="020B0604020202020204" pitchFamily="34" charset="0"/>
              </a:rPr>
              <a:t>Antimikroobsete ainete loetelu, mida:</a:t>
            </a:r>
          </a:p>
          <a:p>
            <a:endParaRPr lang="en-US" b="1" dirty="0">
              <a:latin typeface="EC Square Sans Pro" panose="020B0506040000020004" pitchFamily="34" charset="0"/>
            </a:endParaRPr>
          </a:p>
          <a:p>
            <a:pPr lvl="1" indent="-457200">
              <a:spcBef>
                <a:spcPts val="600"/>
              </a:spcBef>
              <a:spcAft>
                <a:spcPts val="600"/>
              </a:spcAft>
              <a:buClr>
                <a:srgbClr val="2C7470"/>
              </a:buClr>
              <a:buAutoNum type="alphaLcParenBoth"/>
            </a:pPr>
            <a:r>
              <a:rPr lang="et-EE" sz="2000">
                <a:latin typeface="EC Square Sans Pro" panose="020B0506040000020004" pitchFamily="34" charset="0"/>
              </a:rPr>
              <a:t>(a) </a:t>
            </a:r>
            <a:r>
              <a:rPr lang="et-EE" sz="2000" b="1">
                <a:latin typeface="EC Square Sans Pro" panose="020B0506040000020004" pitchFamily="34" charset="0"/>
              </a:rPr>
              <a:t>ei</a:t>
            </a:r>
            <a:r>
              <a:rPr lang="et-EE" sz="2000">
                <a:latin typeface="EC Square Sans Pro" panose="020B0506040000020004" pitchFamily="34" charset="0"/>
              </a:rPr>
              <a:t> tohi vastavalt artiklitele 112, 113 ja 114 kasutada või</a:t>
            </a:r>
          </a:p>
          <a:p>
            <a:pPr lvl="1" indent="-457200">
              <a:spcBef>
                <a:spcPts val="600"/>
              </a:spcBef>
              <a:spcAft>
                <a:spcPts val="600"/>
              </a:spcAft>
              <a:buClr>
                <a:srgbClr val="2C7470"/>
              </a:buClr>
              <a:buAutoNum type="alphaLcParenBoth"/>
            </a:pPr>
            <a:r>
              <a:rPr lang="et-EE" sz="2000">
                <a:latin typeface="EC Square Sans Pro" panose="020B0506040000020004" pitchFamily="34" charset="0"/>
              </a:rPr>
              <a:t>(b) tohib kasutada </a:t>
            </a:r>
            <a:r>
              <a:rPr lang="et-EE" sz="2000" b="1">
                <a:latin typeface="EC Square Sans Pro" panose="020B0506040000020004" pitchFamily="34" charset="0"/>
              </a:rPr>
              <a:t>ainult</a:t>
            </a:r>
            <a:r>
              <a:rPr lang="et-EE" sz="2000">
                <a:latin typeface="EC Square Sans Pro" panose="020B0506040000020004" pitchFamily="34" charset="0"/>
              </a:rPr>
              <a:t> vastavalt artiklitele 112, 113 ja 114 </a:t>
            </a:r>
            <a:r>
              <a:rPr lang="et-EE" sz="2000" b="1">
                <a:latin typeface="EC Square Sans Pro" panose="020B0506040000020004" pitchFamily="34" charset="0"/>
              </a:rPr>
              <a:t>teatavatel tingimustel</a:t>
            </a:r>
            <a:r>
              <a:rPr lang="et-EE" sz="2000">
                <a:latin typeface="EC Square Sans Pro" panose="020B0506040000020004" pitchFamily="34" charset="0"/>
              </a:rPr>
              <a:t>. </a:t>
            </a:r>
          </a:p>
          <a:p>
            <a:endParaRPr lang="en-US" b="1" dirty="0">
              <a:solidFill>
                <a:srgbClr val="0070C0"/>
              </a:solidFill>
              <a:latin typeface="EC Square Sans Pro" panose="020B0506040000020004" pitchFamily="34" charset="0"/>
            </a:endParaRPr>
          </a:p>
        </p:txBody>
      </p:sp>
      <p:sp>
        <p:nvSpPr>
          <p:cNvPr id="11" name="Rectángulo redondeado 13">
            <a:extLst>
              <a:ext uri="{FF2B5EF4-FFF2-40B4-BE49-F238E27FC236}">
                <a16:creationId xmlns:a16="http://schemas.microsoft.com/office/drawing/2014/main" id="{3C063308-3175-470A-8674-23998002115A}"/>
              </a:ext>
            </a:extLst>
          </p:cNvPr>
          <p:cNvSpPr/>
          <p:nvPr/>
        </p:nvSpPr>
        <p:spPr>
          <a:xfrm>
            <a:off x="0" y="1365607"/>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pic>
        <p:nvPicPr>
          <p:cNvPr id="10" name="Imagen 9">
            <a:extLst>
              <a:ext uri="{FF2B5EF4-FFF2-40B4-BE49-F238E27FC236}">
                <a16:creationId xmlns:a16="http://schemas.microsoft.com/office/drawing/2014/main" id="{18EEB1E4-DEFE-4899-BFEA-0D7F985BA66E}"/>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l="4840" r="10017" b="10116"/>
          <a:stretch/>
        </p:blipFill>
        <p:spPr>
          <a:xfrm>
            <a:off x="4572000" y="2039247"/>
            <a:ext cx="3886200" cy="2399673"/>
          </a:xfrm>
          <a:prstGeom prst="rect">
            <a:avLst/>
          </a:prstGeom>
          <a:ln>
            <a:noFill/>
          </a:ln>
          <a:effectLst>
            <a:outerShdw blurRad="292100" dist="139700" dir="2700000" algn="tl" rotWithShape="0">
              <a:srgbClr val="333333">
                <a:alpha val="65000"/>
              </a:srgbClr>
            </a:outerShdw>
          </a:effectLst>
        </p:spPr>
      </p:pic>
      <p:sp>
        <p:nvSpPr>
          <p:cNvPr id="14" name="CuadroTexto 13">
            <a:extLst>
              <a:ext uri="{FF2B5EF4-FFF2-40B4-BE49-F238E27FC236}">
                <a16:creationId xmlns:a16="http://schemas.microsoft.com/office/drawing/2014/main" id="{FC087C8E-F392-46FC-B4CA-D9FDE7257A18}"/>
              </a:ext>
            </a:extLst>
          </p:cNvPr>
          <p:cNvSpPr txBox="1"/>
          <p:nvPr/>
        </p:nvSpPr>
        <p:spPr>
          <a:xfrm>
            <a:off x="0" y="2039247"/>
            <a:ext cx="3200400" cy="523220"/>
          </a:xfrm>
          <a:prstGeom prst="rect">
            <a:avLst/>
          </a:prstGeom>
          <a:noFill/>
        </p:spPr>
        <p:txBody>
          <a:bodyPr wrap="square">
            <a:spAutoFit/>
          </a:bodyPr>
          <a:lstStyle/>
          <a:p>
            <a:pPr algn="ctr"/>
            <a:r>
              <a:rPr lang="et-EE" sz="1800" dirty="0">
                <a:solidFill>
                  <a:prstClr val="white"/>
                </a:solidFill>
                <a:latin typeface="EC Square Sans Pro" panose="020B0506040000020004" pitchFamily="34" charset="0"/>
                <a:ea typeface="Steelfish" charset="0"/>
                <a:cs typeface="Steelfish" charset="0"/>
              </a:rPr>
              <a:t>!</a:t>
            </a:r>
            <a:r>
              <a:rPr lang="et-EE" sz="2800" b="1" dirty="0">
                <a:solidFill>
                  <a:srgbClr val="003399"/>
                </a:solidFill>
                <a:latin typeface="EC Square Sans Pro" panose="020B0506040000020004" pitchFamily="34" charset="0"/>
                <a:ea typeface="Steelfish" charset="0"/>
                <a:cs typeface="Steelfish" charset="0"/>
              </a:rPr>
              <a:t>Artikli 107 lõige 6</a:t>
            </a:r>
          </a:p>
        </p:txBody>
      </p:sp>
      <p:pic>
        <p:nvPicPr>
          <p:cNvPr id="17" name="Imagen 16">
            <a:extLst>
              <a:ext uri="{FF2B5EF4-FFF2-40B4-BE49-F238E27FC236}">
                <a16:creationId xmlns:a16="http://schemas.microsoft.com/office/drawing/2014/main" id="{DA06A637-3487-421C-861B-24E45084BB7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0" y="4654550"/>
            <a:ext cx="7086912" cy="1905000"/>
          </a:xfrm>
          <a:prstGeom prst="rect">
            <a:avLst/>
          </a:prstGeom>
          <a:ln>
            <a:noFill/>
          </a:ln>
          <a:effectLst>
            <a:outerShdw blurRad="292100" dist="139700" dir="2700000" algn="tl" rotWithShape="0">
              <a:srgbClr val="333333">
                <a:alpha val="65000"/>
              </a:srgbClr>
            </a:outerShdw>
          </a:effectLst>
        </p:spPr>
      </p:pic>
      <p:sp>
        <p:nvSpPr>
          <p:cNvPr id="19" name="CuadroTexto 18">
            <a:extLst>
              <a:ext uri="{FF2B5EF4-FFF2-40B4-BE49-F238E27FC236}">
                <a16:creationId xmlns:a16="http://schemas.microsoft.com/office/drawing/2014/main" id="{9970EDC7-A38A-4B57-B63A-5E7945914F55}"/>
              </a:ext>
            </a:extLst>
          </p:cNvPr>
          <p:cNvSpPr txBox="1"/>
          <p:nvPr/>
        </p:nvSpPr>
        <p:spPr>
          <a:xfrm>
            <a:off x="762000" y="5540156"/>
            <a:ext cx="2438400" cy="369332"/>
          </a:xfrm>
          <a:prstGeom prst="rect">
            <a:avLst/>
          </a:prstGeom>
          <a:solidFill>
            <a:srgbClr val="2C7470"/>
          </a:solidFill>
        </p:spPr>
        <p:txBody>
          <a:bodyPr wrap="square" rtlCol="0">
            <a:spAutoFit/>
          </a:bodyPr>
          <a:lstStyle/>
          <a:p>
            <a:r>
              <a:rPr lang="et-EE" dirty="0">
                <a:solidFill>
                  <a:schemeClr val="bg1"/>
                </a:solidFill>
                <a:latin typeface="EC Square Sans Pro" panose="020B0506040000020004" pitchFamily="34" charset="0"/>
              </a:rPr>
              <a:t>„AM-i kaskaadikasutus“</a:t>
            </a:r>
          </a:p>
        </p:txBody>
      </p:sp>
      <p:sp>
        <p:nvSpPr>
          <p:cNvPr id="20" name="Marcador de texto 1">
            <a:extLst>
              <a:ext uri="{FF2B5EF4-FFF2-40B4-BE49-F238E27FC236}">
                <a16:creationId xmlns:a16="http://schemas.microsoft.com/office/drawing/2014/main" id="{2287B31F-AC14-4F94-8D41-770F8F0CD6B0}"/>
              </a:ext>
            </a:extLst>
          </p:cNvPr>
          <p:cNvSpPr>
            <a:spLocks noGrp="1"/>
          </p:cNvSpPr>
          <p:nvPr>
            <p:ph type="body" sz="quarter" idx="10"/>
          </p:nvPr>
        </p:nvSpPr>
        <p:spPr>
          <a:xfrm>
            <a:off x="762000" y="311150"/>
            <a:ext cx="8008947" cy="533400"/>
          </a:xfrm>
        </p:spPr>
        <p:txBody>
          <a:bodyPr/>
          <a:lstStyle/>
          <a:p>
            <a:r>
              <a:rPr lang="et-EE" sz="2400">
                <a:latin typeface="EC Square Sans Pro" panose="020B0506040000020004" pitchFamily="34" charset="0"/>
              </a:rPr>
              <a:t>Antimikroobsete veterinaarravimite kasutamine</a:t>
            </a:r>
          </a:p>
          <a:p>
            <a:endParaRPr lang="en-GB" dirty="0"/>
          </a:p>
        </p:txBody>
      </p:sp>
      <p:sp>
        <p:nvSpPr>
          <p:cNvPr id="13" name="CuadroTexto 12">
            <a:extLst>
              <a:ext uri="{FF2B5EF4-FFF2-40B4-BE49-F238E27FC236}">
                <a16:creationId xmlns:a16="http://schemas.microsoft.com/office/drawing/2014/main" id="{424A30C1-DE06-42E0-A897-C1328FBE17E9}"/>
              </a:ext>
            </a:extLst>
          </p:cNvPr>
          <p:cNvSpPr txBox="1"/>
          <p:nvPr/>
        </p:nvSpPr>
        <p:spPr>
          <a:xfrm>
            <a:off x="2136321" y="1389255"/>
            <a:ext cx="8074480" cy="954107"/>
          </a:xfrm>
          <a:prstGeom prst="rect">
            <a:avLst/>
          </a:prstGeom>
          <a:noFill/>
        </p:spPr>
        <p:txBody>
          <a:bodyPr wrap="square" rtlCol="0">
            <a:spAutoFit/>
          </a:bodyPr>
          <a:lstStyle/>
          <a:p>
            <a:pPr algn="l"/>
            <a:r>
              <a:rPr lang="et-EE" sz="2800" b="1" dirty="0">
                <a:solidFill>
                  <a:schemeClr val="bg1"/>
                </a:solidFill>
                <a:latin typeface="EC Square Sans Pro" panose="020B0506040000020004" pitchFamily="34" charset="0"/>
                <a:ea typeface="+mn-ea"/>
                <a:cs typeface="Arial" panose="020B0604020202020204" pitchFamily="34" charset="0"/>
              </a:rPr>
              <a:t>Heaperemeheliku kasutamise toetamine ja tõhususe säilitamine</a:t>
            </a:r>
          </a:p>
        </p:txBody>
      </p:sp>
      <p:sp>
        <p:nvSpPr>
          <p:cNvPr id="2" name="TextBox 1">
            <a:extLst>
              <a:ext uri="{FF2B5EF4-FFF2-40B4-BE49-F238E27FC236}">
                <a16:creationId xmlns:a16="http://schemas.microsoft.com/office/drawing/2014/main" id="{91733FD7-2B36-F9B8-2BAF-C168C41057E7}"/>
              </a:ext>
            </a:extLst>
          </p:cNvPr>
          <p:cNvSpPr txBox="1"/>
          <p:nvPr/>
        </p:nvSpPr>
        <p:spPr>
          <a:xfrm>
            <a:off x="4675197" y="3021667"/>
            <a:ext cx="1648042" cy="413683"/>
          </a:xfrm>
          <a:prstGeom prst="rect">
            <a:avLst/>
          </a:prstGeom>
          <a:solidFill>
            <a:schemeClr val="bg1"/>
          </a:solidFill>
        </p:spPr>
        <p:txBody>
          <a:bodyPr wrap="square" lIns="0" tIns="0" rIns="0" bIns="0" rtlCol="0">
            <a:noAutofit/>
          </a:bodyPr>
          <a:lstStyle/>
          <a:p>
            <a:r>
              <a:rPr lang="et-EE" sz="500">
                <a:latin typeface="Verdana" panose="020B0604030504040204" pitchFamily="34" charset="0"/>
                <a:ea typeface="Verdana" panose="020B0604030504040204" pitchFamily="34" charset="0"/>
                <a:cs typeface="Times New Roman" panose="02020603050405020304" pitchFamily="18" charset="0"/>
              </a:rPr>
              <a:t>15. juuni 2023</a:t>
            </a:r>
          </a:p>
          <a:p>
            <a:r>
              <a:rPr lang="et-EE" sz="500">
                <a:latin typeface="Verdana" panose="020B0604030504040204" pitchFamily="34" charset="0"/>
                <a:ea typeface="Verdana" panose="020B0604030504040204" pitchFamily="34" charset="0"/>
                <a:cs typeface="Times New Roman" panose="02020603050405020304" pitchFamily="18" charset="0"/>
              </a:rPr>
              <a:t>EMA/CVMP/151584/2021</a:t>
            </a:r>
          </a:p>
          <a:p>
            <a:r>
              <a:rPr lang="et-EE" sz="500">
                <a:latin typeface="Verdana" panose="020B0604030504040204" pitchFamily="34" charset="0"/>
                <a:ea typeface="Verdana" panose="020B0604030504040204" pitchFamily="34" charset="0"/>
                <a:cs typeface="Times New Roman" panose="02020603050405020304" pitchFamily="18" charset="0"/>
              </a:rPr>
              <a:t>Veterinaarravimite osakond</a:t>
            </a:r>
          </a:p>
        </p:txBody>
      </p:sp>
      <p:sp>
        <p:nvSpPr>
          <p:cNvPr id="3" name="TextBox 2">
            <a:extLst>
              <a:ext uri="{FF2B5EF4-FFF2-40B4-BE49-F238E27FC236}">
                <a16:creationId xmlns:a16="http://schemas.microsoft.com/office/drawing/2014/main" id="{9CA443E5-7C22-3EF8-4F33-344CE3D7D983}"/>
              </a:ext>
            </a:extLst>
          </p:cNvPr>
          <p:cNvSpPr txBox="1"/>
          <p:nvPr/>
        </p:nvSpPr>
        <p:spPr>
          <a:xfrm>
            <a:off x="4675196" y="3435350"/>
            <a:ext cx="3706804" cy="902480"/>
          </a:xfrm>
          <a:prstGeom prst="rect">
            <a:avLst/>
          </a:prstGeom>
          <a:solidFill>
            <a:schemeClr val="bg1"/>
          </a:solidFill>
        </p:spPr>
        <p:txBody>
          <a:bodyPr wrap="square" lIns="0" tIns="0" rIns="0" bIns="0" rtlCol="0">
            <a:noAutofit/>
          </a:bodyPr>
          <a:lstStyle/>
          <a:p>
            <a:r>
              <a:rPr lang="et-EE" sz="1000" dirty="0">
                <a:solidFill>
                  <a:srgbClr val="003399"/>
                </a:solidFill>
                <a:latin typeface="Verdana" panose="020B0604030504040204" pitchFamily="34" charset="0"/>
                <a:ea typeface="Verdana" panose="020B0604030504040204" pitchFamily="34" charset="0"/>
                <a:cs typeface="Times New Roman" panose="02020603050405020304" pitchFamily="18" charset="0"/>
              </a:rPr>
              <a:t>Määruse (EL) 2019/6 artikli 107 lõike 6 kohane teaduslik nõuanne selliste mikroobivastaste ainete loetelu koostamiseks, mida ei tohi kasutada vastavalt sama määruse artiklitele 112, 113 ja 114 või mida tohib kasutada ainult nende artiklite kohaselt teatavatel tingimustel.</a:t>
            </a:r>
          </a:p>
        </p:txBody>
      </p:sp>
      <p:sp>
        <p:nvSpPr>
          <p:cNvPr id="4" name="TextBox 3">
            <a:extLst>
              <a:ext uri="{FF2B5EF4-FFF2-40B4-BE49-F238E27FC236}">
                <a16:creationId xmlns:a16="http://schemas.microsoft.com/office/drawing/2014/main" id="{83DAC254-23B4-7A35-08AC-BF7603D359C8}"/>
              </a:ext>
            </a:extLst>
          </p:cNvPr>
          <p:cNvSpPr txBox="1"/>
          <p:nvPr/>
        </p:nvSpPr>
        <p:spPr>
          <a:xfrm>
            <a:off x="4894271" y="4654550"/>
            <a:ext cx="6535729" cy="1905000"/>
          </a:xfrm>
          <a:prstGeom prst="rect">
            <a:avLst/>
          </a:prstGeom>
          <a:solidFill>
            <a:schemeClr val="bg1"/>
          </a:solidFill>
        </p:spPr>
        <p:txBody>
          <a:bodyPr wrap="square" lIns="0" tIns="0" rIns="0" bIns="0" rtlCol="0">
            <a:noAutofit/>
          </a:bodyPr>
          <a:lstStyle/>
          <a:p>
            <a:pPr>
              <a:spcAft>
                <a:spcPts val="1200"/>
              </a:spcAft>
            </a:pPr>
            <a:r>
              <a:rPr lang="et-EE" sz="1150" dirty="0">
                <a:latin typeface="Times New Roman" panose="02020603050405020304" pitchFamily="18" charset="0"/>
                <a:ea typeface="Verdana" panose="020B0604030504040204" pitchFamily="34" charset="0"/>
                <a:cs typeface="Times New Roman" panose="02020603050405020304" pitchFamily="18" charset="0"/>
              </a:rPr>
              <a:t>Kõnealuste rakendusaktide vastuvõtmisel võtab komisjon arvesse järgmisi kriteeriume:</a:t>
            </a:r>
          </a:p>
          <a:p>
            <a:pPr marL="228600" indent="-228600">
              <a:spcAft>
                <a:spcPts val="1200"/>
              </a:spcAft>
            </a:pPr>
            <a:r>
              <a:rPr lang="et-EE" sz="1150" dirty="0">
                <a:latin typeface="Times New Roman" panose="02020603050405020304" pitchFamily="18" charset="0"/>
                <a:ea typeface="Verdana" panose="020B0604030504040204" pitchFamily="34" charset="0"/>
                <a:cs typeface="Times New Roman" panose="02020603050405020304" pitchFamily="18" charset="0"/>
              </a:rPr>
              <a:t>(a) riskid looma- või rahvatervisele, kui mikroobivastast ainet kasutatakse vastavalt artiklitele 112, 113 ja 114;</a:t>
            </a:r>
          </a:p>
          <a:p>
            <a:pPr marL="228600" indent="-228600">
              <a:spcAft>
                <a:spcPts val="1200"/>
              </a:spcAft>
            </a:pPr>
            <a:r>
              <a:rPr lang="et-EE" sz="1150" dirty="0">
                <a:latin typeface="Times New Roman" panose="02020603050405020304" pitchFamily="18" charset="0"/>
                <a:ea typeface="Verdana" panose="020B0604030504040204" pitchFamily="34" charset="0"/>
                <a:cs typeface="Times New Roman" panose="02020603050405020304" pitchFamily="18" charset="0"/>
              </a:rPr>
              <a:t>(b) risk looma- või rahvatervisele mikroobide resistentsuse tekke korral;</a:t>
            </a:r>
          </a:p>
          <a:p>
            <a:pPr marL="228600" indent="-228600">
              <a:spcAft>
                <a:spcPts val="1200"/>
              </a:spcAft>
            </a:pPr>
            <a:r>
              <a:rPr lang="et-EE" sz="1150" dirty="0">
                <a:latin typeface="Times New Roman" panose="02020603050405020304" pitchFamily="18" charset="0"/>
                <a:ea typeface="Verdana" panose="020B0604030504040204" pitchFamily="34" charset="0"/>
                <a:cs typeface="Times New Roman" panose="02020603050405020304" pitchFamily="18" charset="0"/>
              </a:rPr>
              <a:t>(c) loomade jaoks muu sobiva ravi kättesaadavus;</a:t>
            </a:r>
          </a:p>
          <a:p>
            <a:pPr marL="228600" indent="-228600">
              <a:spcAft>
                <a:spcPts val="1200"/>
              </a:spcAft>
            </a:pPr>
            <a:r>
              <a:rPr lang="et-EE" sz="1150" dirty="0">
                <a:latin typeface="Times New Roman" panose="02020603050405020304" pitchFamily="18" charset="0"/>
                <a:ea typeface="Verdana" panose="020B0604030504040204" pitchFamily="34" charset="0"/>
                <a:cs typeface="Times New Roman" panose="02020603050405020304" pitchFamily="18" charset="0"/>
              </a:rPr>
              <a:t>(d) inimeste jaoks muu sobiva mikroobivastase ravi kättesaadavus;</a:t>
            </a:r>
          </a:p>
          <a:p>
            <a:pPr marL="228600" indent="-228600">
              <a:spcAft>
                <a:spcPts val="1200"/>
              </a:spcAft>
            </a:pPr>
            <a:r>
              <a:rPr lang="et-EE" sz="1150" dirty="0">
                <a:latin typeface="Times New Roman" panose="02020603050405020304" pitchFamily="18" charset="0"/>
                <a:ea typeface="Verdana" panose="020B0604030504040204" pitchFamily="34" charset="0"/>
                <a:cs typeface="Times New Roman" panose="02020603050405020304" pitchFamily="18" charset="0"/>
              </a:rPr>
              <a:t>(e) mõju vesiviljelusele ja põllumajandusele, kui asjaomase terviseseisundiga looma ei ravita.</a:t>
            </a:r>
          </a:p>
        </p:txBody>
      </p:sp>
    </p:spTree>
    <p:extLst>
      <p:ext uri="{BB962C8B-B14F-4D97-AF65-F5344CB8AC3E}">
        <p14:creationId xmlns:p14="http://schemas.microsoft.com/office/powerpoint/2010/main" val="3198586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a:xfrm>
            <a:off x="457201" y="2216150"/>
            <a:ext cx="10210799" cy="533400"/>
          </a:xfrm>
        </p:spPr>
        <p:txBody>
          <a:bodyPr/>
          <a:lstStyle/>
          <a:p>
            <a:pPr>
              <a:buClr>
                <a:srgbClr val="2C7470"/>
              </a:buClr>
            </a:pPr>
            <a:r>
              <a:rPr lang="et-EE" b="1" dirty="0">
                <a:latin typeface="EC Square Sans Pro" panose="020B0506040000020004" pitchFamily="34" charset="0"/>
              </a:rPr>
              <a:t>Teatavate liikide (veeloomad) jaoks mõeldud mikroobivastaste ainete loetelu </a:t>
            </a:r>
          </a:p>
          <a:p>
            <a:pPr>
              <a:buClr>
                <a:srgbClr val="2C7470"/>
              </a:buClr>
            </a:pPr>
            <a:endParaRPr lang="en-US" dirty="0">
              <a:latin typeface="EC Square Sans Pro" panose="020B0506040000020004" pitchFamily="34" charset="0"/>
            </a:endParaRPr>
          </a:p>
          <a:p>
            <a:pPr>
              <a:buClr>
                <a:srgbClr val="2C7470"/>
              </a:buClr>
            </a:pPr>
            <a:endParaRPr lang="en-US" dirty="0">
              <a:latin typeface="EC Square Sans Pro" panose="020B0506040000020004" pitchFamily="34" charset="0"/>
            </a:endParaRPr>
          </a:p>
          <a:p>
            <a:endParaRPr lang="en-GB" dirty="0"/>
          </a:p>
        </p:txBody>
      </p:sp>
      <p:sp>
        <p:nvSpPr>
          <p:cNvPr id="4" name="Rectángulo redondeado 13">
            <a:extLst>
              <a:ext uri="{FF2B5EF4-FFF2-40B4-BE49-F238E27FC236}">
                <a16:creationId xmlns:a16="http://schemas.microsoft.com/office/drawing/2014/main" id="{9E312FE7-A2CE-48CA-B86B-F83B7E492A64}"/>
              </a:ext>
            </a:extLst>
          </p:cNvPr>
          <p:cNvSpPr/>
          <p:nvPr/>
        </p:nvSpPr>
        <p:spPr>
          <a:xfrm>
            <a:off x="0" y="1365607"/>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6" name="CuadroTexto 5">
            <a:extLst>
              <a:ext uri="{FF2B5EF4-FFF2-40B4-BE49-F238E27FC236}">
                <a16:creationId xmlns:a16="http://schemas.microsoft.com/office/drawing/2014/main" id="{494DA49E-DC74-46EA-B939-3085F78B11AF}"/>
              </a:ext>
            </a:extLst>
          </p:cNvPr>
          <p:cNvSpPr txBox="1"/>
          <p:nvPr/>
        </p:nvSpPr>
        <p:spPr>
          <a:xfrm>
            <a:off x="457201" y="2934546"/>
            <a:ext cx="9372601" cy="523220"/>
          </a:xfrm>
          <a:prstGeom prst="rect">
            <a:avLst/>
          </a:prstGeom>
          <a:noFill/>
        </p:spPr>
        <p:txBody>
          <a:bodyPr wrap="square">
            <a:spAutoFit/>
          </a:bodyPr>
          <a:lstStyle/>
          <a:p>
            <a:pPr algn="l"/>
            <a:r>
              <a:rPr lang="et-EE" sz="1800">
                <a:solidFill>
                  <a:prstClr val="white"/>
                </a:solidFill>
                <a:latin typeface="EC Square Sans Pro" panose="020B0506040000020004" pitchFamily="34" charset="0"/>
                <a:ea typeface="Steelfish" charset="0"/>
                <a:cs typeface="Steelfish" charset="0"/>
              </a:rPr>
              <a:t>!</a:t>
            </a:r>
            <a:r>
              <a:rPr lang="et-EE" sz="2800" b="1">
                <a:solidFill>
                  <a:srgbClr val="003399"/>
                </a:solidFill>
                <a:latin typeface="EC Square Sans Pro" panose="020B0506040000020004" pitchFamily="34" charset="0"/>
                <a:ea typeface="Steelfish" charset="0"/>
                <a:cs typeface="Steelfish" charset="0"/>
              </a:rPr>
              <a:t>Artikkel 114 </a:t>
            </a:r>
          </a:p>
        </p:txBody>
      </p:sp>
      <p:pic>
        <p:nvPicPr>
          <p:cNvPr id="10" name="Imagen 9">
            <a:extLst>
              <a:ext uri="{FF2B5EF4-FFF2-40B4-BE49-F238E27FC236}">
                <a16:creationId xmlns:a16="http://schemas.microsoft.com/office/drawing/2014/main" id="{DAC0FEF2-480E-4D1B-B524-08451014FA98}"/>
              </a:ext>
            </a:extLst>
          </p:cNvPr>
          <p:cNvPicPr>
            <a:picLocks noChangeAspect="1"/>
          </p:cNvPicPr>
          <p:nvPr/>
        </p:nvPicPr>
        <p:blipFill>
          <a:blip r:embed="rId2"/>
          <a:stretch>
            <a:fillRect/>
          </a:stretch>
        </p:blipFill>
        <p:spPr>
          <a:xfrm>
            <a:off x="10363200" y="2079944"/>
            <a:ext cx="796953" cy="837823"/>
          </a:xfrm>
          <a:prstGeom prst="rect">
            <a:avLst/>
          </a:prstGeom>
        </p:spPr>
      </p:pic>
      <p:sp>
        <p:nvSpPr>
          <p:cNvPr id="12" name="CuadroTexto 11">
            <a:extLst>
              <a:ext uri="{FF2B5EF4-FFF2-40B4-BE49-F238E27FC236}">
                <a16:creationId xmlns:a16="http://schemas.microsoft.com/office/drawing/2014/main" id="{8D0FB960-6059-446B-95AD-429679DDAB84}"/>
              </a:ext>
            </a:extLst>
          </p:cNvPr>
          <p:cNvSpPr txBox="1"/>
          <p:nvPr/>
        </p:nvSpPr>
        <p:spPr>
          <a:xfrm>
            <a:off x="457201" y="3496429"/>
            <a:ext cx="4876800" cy="3139321"/>
          </a:xfrm>
          <a:prstGeom prst="rect">
            <a:avLst/>
          </a:prstGeom>
          <a:noFill/>
        </p:spPr>
        <p:txBody>
          <a:bodyPr wrap="square">
            <a:spAutoFit/>
          </a:bodyPr>
          <a:lstStyle/>
          <a:p>
            <a:r>
              <a:rPr lang="et-EE">
                <a:solidFill>
                  <a:srgbClr val="003399"/>
                </a:solidFill>
                <a:latin typeface="EC Square Sans Pro" panose="020B0506040000020004" pitchFamily="34" charset="0"/>
                <a:ea typeface="+mn-ea"/>
                <a:cs typeface="Arial" panose="020B0604020202020204" pitchFamily="34" charset="0"/>
              </a:rPr>
              <a:t>Vastavalt artikli 114 lõige 3 Komisjon kehtestab rakendusaktidega loetelu ainetest, mida kasutatakse liidus müügiloa saanud veterinaarravimites, mis on ette nähtud kasutamiseks toiduks kasutatavatel maismaaloomadel, või ainetest, mis sisalduvad liidus inimtervishoius kasutatavates ravimites, millele on antud müügiluba direktiivi 2001/83/EÜ või määruse (EÜ) nr 726/2004, </a:t>
            </a:r>
            <a:r>
              <a:rPr lang="et-EE" b="1">
                <a:solidFill>
                  <a:srgbClr val="003399"/>
                </a:solidFill>
                <a:latin typeface="EC Square Sans Pro" panose="020B0506040000020004" pitchFamily="34" charset="0"/>
                <a:ea typeface="+mn-ea"/>
                <a:cs typeface="Arial" panose="020B0604020202020204" pitchFamily="34" charset="0"/>
              </a:rPr>
              <a:t>mida võib kasutada toiduks kasutatavatel veeloomadel kooskõlas artikli 114 lõikega 1.</a:t>
            </a:r>
          </a:p>
        </p:txBody>
      </p:sp>
      <p:pic>
        <p:nvPicPr>
          <p:cNvPr id="13" name="Imagen 12">
            <a:extLst>
              <a:ext uri="{FF2B5EF4-FFF2-40B4-BE49-F238E27FC236}">
                <a16:creationId xmlns:a16="http://schemas.microsoft.com/office/drawing/2014/main" id="{59F32520-B60E-47FB-9FBD-A6926431821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1475" r="5476"/>
          <a:stretch/>
        </p:blipFill>
        <p:spPr>
          <a:xfrm>
            <a:off x="5562600" y="3524044"/>
            <a:ext cx="6019799" cy="2375647"/>
          </a:xfrm>
          <a:prstGeom prst="rect">
            <a:avLst/>
          </a:prstGeom>
          <a:ln>
            <a:noFill/>
          </a:ln>
          <a:effectLst>
            <a:outerShdw blurRad="292100" dist="139700" dir="2700000" algn="tl" rotWithShape="0">
              <a:srgbClr val="333333">
                <a:alpha val="65000"/>
              </a:srgbClr>
            </a:outerShdw>
          </a:effectLst>
        </p:spPr>
      </p:pic>
      <p:sp>
        <p:nvSpPr>
          <p:cNvPr id="14" name="Marcador de texto 1">
            <a:extLst>
              <a:ext uri="{FF2B5EF4-FFF2-40B4-BE49-F238E27FC236}">
                <a16:creationId xmlns:a16="http://schemas.microsoft.com/office/drawing/2014/main" id="{AD488333-B0B5-4622-8CF7-0BE0FD238AEC}"/>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t-EE">
                <a:latin typeface="EC Square Sans Pro" panose="020B0506040000020004" pitchFamily="34" charset="0"/>
              </a:rPr>
              <a:t>Antimikroobsete veterinaarravimite kasutamine</a:t>
            </a:r>
          </a:p>
          <a:p>
            <a:endParaRPr lang="en-GB" dirty="0"/>
          </a:p>
        </p:txBody>
      </p:sp>
      <p:sp>
        <p:nvSpPr>
          <p:cNvPr id="11" name="CuadroTexto 10">
            <a:extLst>
              <a:ext uri="{FF2B5EF4-FFF2-40B4-BE49-F238E27FC236}">
                <a16:creationId xmlns:a16="http://schemas.microsoft.com/office/drawing/2014/main" id="{424A30C1-DE06-42E0-A897-C1328FBE17E9}"/>
              </a:ext>
            </a:extLst>
          </p:cNvPr>
          <p:cNvSpPr txBox="1"/>
          <p:nvPr/>
        </p:nvSpPr>
        <p:spPr>
          <a:xfrm>
            <a:off x="2971800" y="1387389"/>
            <a:ext cx="6705599" cy="523220"/>
          </a:xfrm>
          <a:prstGeom prst="rect">
            <a:avLst/>
          </a:prstGeom>
          <a:noFill/>
        </p:spPr>
        <p:txBody>
          <a:bodyPr wrap="square" rtlCol="0">
            <a:spAutoFit/>
          </a:bodyPr>
          <a:lstStyle/>
          <a:p>
            <a:pPr algn="l"/>
            <a:r>
              <a:rPr lang="et-EE" sz="2800" b="1" dirty="0">
                <a:solidFill>
                  <a:schemeClr val="bg1"/>
                </a:solidFill>
                <a:latin typeface="EC Square Sans Pro" panose="020B0506040000020004" pitchFamily="34" charset="0"/>
                <a:ea typeface="+mn-ea"/>
                <a:cs typeface="Arial" panose="020B0604020202020204" pitchFamily="34" charset="0"/>
              </a:rPr>
              <a:t>Heaperemeheliku kasutamise toetamine ja tõhususe säilitamine</a:t>
            </a:r>
          </a:p>
        </p:txBody>
      </p:sp>
      <p:sp>
        <p:nvSpPr>
          <p:cNvPr id="3" name="TextBox 2">
            <a:extLst>
              <a:ext uri="{FF2B5EF4-FFF2-40B4-BE49-F238E27FC236}">
                <a16:creationId xmlns:a16="http://schemas.microsoft.com/office/drawing/2014/main" id="{2F64402A-7D3C-6FC2-9592-92AF8469B15B}"/>
              </a:ext>
            </a:extLst>
          </p:cNvPr>
          <p:cNvSpPr txBox="1"/>
          <p:nvPr/>
        </p:nvSpPr>
        <p:spPr>
          <a:xfrm>
            <a:off x="5629275" y="3536744"/>
            <a:ext cx="5876925" cy="2196062"/>
          </a:xfrm>
          <a:prstGeom prst="rect">
            <a:avLst/>
          </a:prstGeom>
          <a:solidFill>
            <a:schemeClr val="bg1"/>
          </a:solidFill>
        </p:spPr>
        <p:txBody>
          <a:bodyPr wrap="square" lIns="0" tIns="0" rIns="0" bIns="0" rtlCol="0">
            <a:noAutofit/>
          </a:bodyPr>
          <a:lstStyle/>
          <a:p>
            <a:pPr>
              <a:spcAft>
                <a:spcPts val="1200"/>
              </a:spcAft>
            </a:pPr>
            <a:r>
              <a:rPr lang="et-EE" sz="1400" i="1">
                <a:latin typeface="Times New Roman" panose="02020603050405020304" pitchFamily="18" charset="0"/>
                <a:ea typeface="Verdana" panose="020B0604030504040204" pitchFamily="34" charset="0"/>
                <a:cs typeface="Times New Roman" panose="02020603050405020304" pitchFamily="18" charset="0"/>
              </a:rPr>
              <a:t>(a) riskid keskkonnale, kui kõnealuste ainetega ravitakse toiduks kasutatavaid veeloomi;</a:t>
            </a:r>
          </a:p>
          <a:p>
            <a:pPr>
              <a:spcAft>
                <a:spcPts val="1200"/>
              </a:spcAft>
            </a:pPr>
            <a:r>
              <a:rPr lang="et-EE" sz="1400" i="1">
                <a:latin typeface="Times New Roman" panose="02020603050405020304" pitchFamily="18" charset="0"/>
                <a:ea typeface="Verdana" panose="020B0604030504040204" pitchFamily="34" charset="0"/>
                <a:cs typeface="Times New Roman" panose="02020603050405020304" pitchFamily="18" charset="0"/>
              </a:rPr>
              <a:t>(b) mõju looma- ja rahvatervisele, kui mõjutatud toiduks kasutatavad veeloomad ei või saada artikli 107 lõike 6 kohaselt loetletud mikroobivastaseid aineid;</a:t>
            </a:r>
          </a:p>
          <a:p>
            <a:pPr>
              <a:spcAft>
                <a:spcPts val="1200"/>
              </a:spcAft>
            </a:pPr>
            <a:r>
              <a:rPr lang="et-EE" sz="1400" i="1">
                <a:latin typeface="Times New Roman" panose="02020603050405020304" pitchFamily="18" charset="0"/>
                <a:ea typeface="Verdana" panose="020B0604030504040204" pitchFamily="34" charset="0"/>
                <a:cs typeface="Times New Roman" panose="02020603050405020304" pitchFamily="18" charset="0"/>
              </a:rPr>
              <a:t>(c) muude ravimite, ravimeetodite või ennetus- või ravimeetmete kättesaadavus või puudumine teatavate toiduks kasutatavate veeloomade haiguste raviks või näidustustel.</a:t>
            </a:r>
          </a:p>
        </p:txBody>
      </p:sp>
    </p:spTree>
    <p:extLst>
      <p:ext uri="{BB962C8B-B14F-4D97-AF65-F5344CB8AC3E}">
        <p14:creationId xmlns:p14="http://schemas.microsoft.com/office/powerpoint/2010/main" val="470014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00294580-17A1-419A-A04F-FE29F0C4FFC0}"/>
              </a:ext>
            </a:extLst>
          </p:cNvPr>
          <p:cNvSpPr/>
          <p:nvPr/>
        </p:nvSpPr>
        <p:spPr>
          <a:xfrm>
            <a:off x="832557" y="1875533"/>
            <a:ext cx="5334000" cy="738664"/>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solidFill>
                <a:srgbClr val="003399"/>
              </a:solidFill>
              <a:latin typeface="EC Square Sans Pro" panose="020B0506040000020004" pitchFamily="34" charset="0"/>
              <a:cs typeface="Arial" panose="020B0604020202020204" pitchFamily="34" charset="0"/>
            </a:endParaRPr>
          </a:p>
          <a:p>
            <a:endParaRPr lang="en-US" b="1" dirty="0">
              <a:solidFill>
                <a:srgbClr val="0070C0"/>
              </a:solidFill>
              <a:latin typeface="EC Square Sans Pro" panose="020B0506040000020004" pitchFamily="34" charset="0"/>
            </a:endParaRPr>
          </a:p>
        </p:txBody>
      </p:sp>
      <p:sp>
        <p:nvSpPr>
          <p:cNvPr id="25" name="Rectángulo redondeado 13">
            <a:extLst>
              <a:ext uri="{FF2B5EF4-FFF2-40B4-BE49-F238E27FC236}">
                <a16:creationId xmlns:a16="http://schemas.microsoft.com/office/drawing/2014/main" id="{1E5AE7B6-F26D-4D5D-89EE-ECC1E2DE7A68}"/>
              </a:ext>
            </a:extLst>
          </p:cNvPr>
          <p:cNvSpPr/>
          <p:nvPr/>
        </p:nvSpPr>
        <p:spPr>
          <a:xfrm>
            <a:off x="0" y="1377950"/>
            <a:ext cx="12192000" cy="568148"/>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pic>
        <p:nvPicPr>
          <p:cNvPr id="16" name="Imagen 15">
            <a:extLst>
              <a:ext uri="{FF2B5EF4-FFF2-40B4-BE49-F238E27FC236}">
                <a16:creationId xmlns:a16="http://schemas.microsoft.com/office/drawing/2014/main" id="{51444405-E95E-4A6C-8AF9-61907B79A0F9}"/>
              </a:ext>
            </a:extLst>
          </p:cNvPr>
          <p:cNvPicPr>
            <a:picLocks noChangeAspect="1"/>
          </p:cNvPicPr>
          <p:nvPr/>
        </p:nvPicPr>
        <p:blipFill>
          <a:blip r:embed="rId3"/>
          <a:stretch>
            <a:fillRect/>
          </a:stretch>
        </p:blipFill>
        <p:spPr>
          <a:xfrm>
            <a:off x="10896600" y="1987550"/>
            <a:ext cx="838201" cy="886373"/>
          </a:xfrm>
          <a:prstGeom prst="rect">
            <a:avLst/>
          </a:prstGeom>
          <a:solidFill>
            <a:schemeClr val="bg1"/>
          </a:solidFill>
        </p:spPr>
      </p:pic>
      <p:sp>
        <p:nvSpPr>
          <p:cNvPr id="22" name="Marcador de texto 1">
            <a:extLst>
              <a:ext uri="{FF2B5EF4-FFF2-40B4-BE49-F238E27FC236}">
                <a16:creationId xmlns:a16="http://schemas.microsoft.com/office/drawing/2014/main" id="{5B1DFC72-2E48-45CB-A7D7-EB4D72C08ABB}"/>
              </a:ext>
            </a:extLst>
          </p:cNvPr>
          <p:cNvSpPr>
            <a:spLocks noGrp="1"/>
          </p:cNvSpPr>
          <p:nvPr>
            <p:ph type="body" sz="quarter" idx="10"/>
          </p:nvPr>
        </p:nvSpPr>
        <p:spPr>
          <a:xfrm>
            <a:off x="762000" y="311150"/>
            <a:ext cx="8008947" cy="533400"/>
          </a:xfrm>
        </p:spPr>
        <p:txBody>
          <a:bodyPr/>
          <a:lstStyle/>
          <a:p>
            <a:r>
              <a:rPr lang="en-GB" sz="2400" dirty="0" err="1">
                <a:latin typeface="EC Square Sans Pro" panose="020B0506040000020004" pitchFamily="34" charset="0"/>
              </a:rPr>
              <a:t>Antimikroobsete</a:t>
            </a:r>
            <a:r>
              <a:rPr lang="en-GB" sz="2400" dirty="0">
                <a:latin typeface="EC Square Sans Pro" panose="020B0506040000020004" pitchFamily="34" charset="0"/>
              </a:rPr>
              <a:t> </a:t>
            </a:r>
            <a:r>
              <a:rPr lang="en-GB" sz="2400" dirty="0" err="1">
                <a:latin typeface="EC Square Sans Pro" panose="020B0506040000020004" pitchFamily="34" charset="0"/>
              </a:rPr>
              <a:t>veterinaarravimite</a:t>
            </a:r>
            <a:r>
              <a:rPr lang="en-GB" sz="2400" dirty="0">
                <a:latin typeface="EC Square Sans Pro" panose="020B0506040000020004" pitchFamily="34" charset="0"/>
              </a:rPr>
              <a:t> </a:t>
            </a:r>
            <a:r>
              <a:rPr lang="en-GB" sz="2400" dirty="0" err="1">
                <a:latin typeface="EC Square Sans Pro" panose="020B0506040000020004" pitchFamily="34" charset="0"/>
              </a:rPr>
              <a:t>kasutamine</a:t>
            </a:r>
            <a:endParaRPr lang="en-GB" dirty="0"/>
          </a:p>
        </p:txBody>
      </p:sp>
      <p:sp>
        <p:nvSpPr>
          <p:cNvPr id="10" name="CuadroTexto 9">
            <a:extLst>
              <a:ext uri="{FF2B5EF4-FFF2-40B4-BE49-F238E27FC236}">
                <a16:creationId xmlns:a16="http://schemas.microsoft.com/office/drawing/2014/main" id="{424A30C1-DE06-42E0-A897-C1328FBE17E9}"/>
              </a:ext>
            </a:extLst>
          </p:cNvPr>
          <p:cNvSpPr txBox="1"/>
          <p:nvPr/>
        </p:nvSpPr>
        <p:spPr>
          <a:xfrm>
            <a:off x="304800" y="1377950"/>
            <a:ext cx="10178379" cy="892552"/>
          </a:xfrm>
          <a:prstGeom prst="rect">
            <a:avLst/>
          </a:prstGeom>
          <a:noFill/>
        </p:spPr>
        <p:txBody>
          <a:bodyPr wrap="square" rtlCol="0">
            <a:spAutoFit/>
          </a:bodyPr>
          <a:lstStyle/>
          <a:p>
            <a:pPr algn="l"/>
            <a:r>
              <a:rPr lang="fi-FI" sz="2400" b="1" dirty="0" err="1">
                <a:solidFill>
                  <a:schemeClr val="bg1"/>
                </a:solidFill>
                <a:latin typeface="EC Square Sans Pro" panose="020B0506040000020004" pitchFamily="34" charset="0"/>
                <a:ea typeface="+mn-ea"/>
                <a:cs typeface="Arial" panose="020B0604020202020204" pitchFamily="34" charset="0"/>
              </a:rPr>
              <a:t>Heaperemeheliku</a:t>
            </a:r>
            <a:r>
              <a:rPr lang="fi-FI" sz="2400" b="1" dirty="0">
                <a:solidFill>
                  <a:schemeClr val="bg1"/>
                </a:solidFill>
                <a:latin typeface="EC Square Sans Pro" panose="020B0506040000020004" pitchFamily="34" charset="0"/>
                <a:ea typeface="+mn-ea"/>
                <a:cs typeface="Arial" panose="020B0604020202020204" pitchFamily="34" charset="0"/>
              </a:rPr>
              <a:t> </a:t>
            </a:r>
            <a:r>
              <a:rPr lang="fi-FI" sz="2400" b="1" dirty="0" err="1">
                <a:solidFill>
                  <a:schemeClr val="bg1"/>
                </a:solidFill>
                <a:latin typeface="EC Square Sans Pro" panose="020B0506040000020004" pitchFamily="34" charset="0"/>
                <a:ea typeface="+mn-ea"/>
                <a:cs typeface="Arial" panose="020B0604020202020204" pitchFamily="34" charset="0"/>
              </a:rPr>
              <a:t>kasutamise</a:t>
            </a:r>
            <a:r>
              <a:rPr lang="fi-FI" sz="2400" b="1" dirty="0">
                <a:solidFill>
                  <a:schemeClr val="bg1"/>
                </a:solidFill>
                <a:latin typeface="EC Square Sans Pro" panose="020B0506040000020004" pitchFamily="34" charset="0"/>
                <a:ea typeface="+mn-ea"/>
                <a:cs typeface="Arial" panose="020B0604020202020204" pitchFamily="34" charset="0"/>
              </a:rPr>
              <a:t> </a:t>
            </a:r>
            <a:r>
              <a:rPr lang="fi-FI" sz="2400" b="1" dirty="0" err="1">
                <a:solidFill>
                  <a:schemeClr val="bg1"/>
                </a:solidFill>
                <a:latin typeface="EC Square Sans Pro" panose="020B0506040000020004" pitchFamily="34" charset="0"/>
                <a:ea typeface="+mn-ea"/>
                <a:cs typeface="Arial" panose="020B0604020202020204" pitchFamily="34" charset="0"/>
              </a:rPr>
              <a:t>toetamine</a:t>
            </a:r>
            <a:r>
              <a:rPr lang="fi-FI" sz="2400" b="1" dirty="0">
                <a:solidFill>
                  <a:schemeClr val="bg1"/>
                </a:solidFill>
                <a:latin typeface="EC Square Sans Pro" panose="020B0506040000020004" pitchFamily="34" charset="0"/>
                <a:ea typeface="+mn-ea"/>
                <a:cs typeface="Arial" panose="020B0604020202020204" pitchFamily="34" charset="0"/>
              </a:rPr>
              <a:t> ja </a:t>
            </a:r>
            <a:r>
              <a:rPr lang="fi-FI" sz="2400" b="1" dirty="0" err="1">
                <a:solidFill>
                  <a:schemeClr val="bg1"/>
                </a:solidFill>
                <a:latin typeface="EC Square Sans Pro" panose="020B0506040000020004" pitchFamily="34" charset="0"/>
                <a:ea typeface="+mn-ea"/>
                <a:cs typeface="Arial" panose="020B0604020202020204" pitchFamily="34" charset="0"/>
              </a:rPr>
              <a:t>tõhususe</a:t>
            </a:r>
            <a:r>
              <a:rPr lang="fi-FI" sz="2400" b="1" dirty="0">
                <a:solidFill>
                  <a:schemeClr val="bg1"/>
                </a:solidFill>
                <a:latin typeface="EC Square Sans Pro" panose="020B0506040000020004" pitchFamily="34" charset="0"/>
                <a:ea typeface="+mn-ea"/>
                <a:cs typeface="Arial" panose="020B0604020202020204" pitchFamily="34" charset="0"/>
              </a:rPr>
              <a:t> </a:t>
            </a:r>
            <a:r>
              <a:rPr lang="fi-FI" sz="2400" b="1" dirty="0" err="1">
                <a:solidFill>
                  <a:schemeClr val="bg1"/>
                </a:solidFill>
                <a:latin typeface="EC Square Sans Pro" panose="020B0506040000020004" pitchFamily="34" charset="0"/>
                <a:ea typeface="+mn-ea"/>
                <a:cs typeface="Arial" panose="020B0604020202020204" pitchFamily="34" charset="0"/>
              </a:rPr>
              <a:t>säilitamine</a:t>
            </a:r>
            <a:endParaRPr lang="fi-FI" sz="2400" b="1" dirty="0">
              <a:solidFill>
                <a:schemeClr val="bg1"/>
              </a:solidFill>
              <a:latin typeface="EC Square Sans Pro" panose="020B0506040000020004" pitchFamily="34" charset="0"/>
              <a:ea typeface="+mn-ea"/>
              <a:cs typeface="Arial" panose="020B0604020202020204" pitchFamily="34" charset="0"/>
            </a:endParaRPr>
          </a:p>
          <a:p>
            <a:pPr algn="l"/>
            <a:endParaRPr lang="en-GB" sz="2800" b="1" dirty="0">
              <a:solidFill>
                <a:schemeClr val="bg1"/>
              </a:solidFill>
              <a:latin typeface="EC Square Sans Pro" panose="020B0506040000020004" pitchFamily="34" charset="0"/>
              <a:ea typeface="+mn-ea"/>
              <a:cs typeface="Arial" panose="020B0604020202020204" pitchFamily="34" charset="0"/>
            </a:endParaRPr>
          </a:p>
        </p:txBody>
      </p:sp>
      <p:sp>
        <p:nvSpPr>
          <p:cNvPr id="3" name="Rectángulo 2"/>
          <p:cNvSpPr/>
          <p:nvPr/>
        </p:nvSpPr>
        <p:spPr>
          <a:xfrm>
            <a:off x="609600" y="6297940"/>
            <a:ext cx="11506200" cy="523220"/>
          </a:xfrm>
          <a:prstGeom prst="rect">
            <a:avLst/>
          </a:prstGeom>
        </p:spPr>
        <p:txBody>
          <a:bodyPr wrap="square">
            <a:spAutoFit/>
          </a:bodyPr>
          <a:lstStyle/>
          <a:p>
            <a:pPr algn="l"/>
            <a:endParaRPr lang="en-GB" sz="1400" b="0" i="0" u="none" strike="noStrike" baseline="0" dirty="0">
              <a:solidFill>
                <a:srgbClr val="000000"/>
              </a:solidFill>
              <a:latin typeface="EC Square Sans Pro" panose="020B0506040000020004"/>
            </a:endParaRPr>
          </a:p>
          <a:p>
            <a:r>
              <a:rPr lang="en-US" sz="1400" i="1" dirty="0">
                <a:solidFill>
                  <a:srgbClr val="003299"/>
                </a:solidFill>
                <a:latin typeface="EC Square Sans Pro" panose="020B0506040000020004"/>
              </a:rPr>
              <a:t>Commission Regulation (EC) No 1950/2006 and  </a:t>
            </a:r>
            <a:r>
              <a:rPr lang="en-US" sz="1400" b="0" i="1" u="none" strike="noStrike" baseline="0" dirty="0">
                <a:solidFill>
                  <a:srgbClr val="003299"/>
                </a:solidFill>
                <a:latin typeface="EC Square Sans Pro" panose="020B0506040000020004"/>
              </a:rPr>
              <a:t>Regulation (EC) No 122/2013 –List of substances essential form the treatment of </a:t>
            </a:r>
            <a:r>
              <a:rPr lang="en-US" sz="1400" b="0" i="1" u="none" strike="noStrike" baseline="0" dirty="0" err="1">
                <a:solidFill>
                  <a:srgbClr val="003299"/>
                </a:solidFill>
                <a:latin typeface="EC Square Sans Pro" panose="020B0506040000020004"/>
              </a:rPr>
              <a:t>equidae</a:t>
            </a:r>
            <a:endParaRPr lang="en-GB" sz="1400" dirty="0"/>
          </a:p>
        </p:txBody>
      </p:sp>
      <p:sp>
        <p:nvSpPr>
          <p:cNvPr id="2" name="Elipse 1">
            <a:extLst>
              <a:ext uri="{FF2B5EF4-FFF2-40B4-BE49-F238E27FC236}">
                <a16:creationId xmlns:a16="http://schemas.microsoft.com/office/drawing/2014/main" id="{779E39FB-4A33-4E24-A6BB-7FA3C6D57180}"/>
              </a:ext>
            </a:extLst>
          </p:cNvPr>
          <p:cNvSpPr/>
          <p:nvPr/>
        </p:nvSpPr>
        <p:spPr>
          <a:xfrm>
            <a:off x="2667000" y="2388089"/>
            <a:ext cx="1066800" cy="62475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EC Square Sans Pro" panose="020B0506040000020004" pitchFamily="34" charset="0"/>
              </a:rPr>
              <a:t>2006</a:t>
            </a:r>
          </a:p>
        </p:txBody>
      </p:sp>
      <p:sp>
        <p:nvSpPr>
          <p:cNvPr id="11" name="Elipse 10">
            <a:extLst>
              <a:ext uri="{FF2B5EF4-FFF2-40B4-BE49-F238E27FC236}">
                <a16:creationId xmlns:a16="http://schemas.microsoft.com/office/drawing/2014/main" id="{D1326485-69D7-4C6D-8906-63035847DFF5}"/>
              </a:ext>
            </a:extLst>
          </p:cNvPr>
          <p:cNvSpPr/>
          <p:nvPr/>
        </p:nvSpPr>
        <p:spPr>
          <a:xfrm>
            <a:off x="2712595" y="4165206"/>
            <a:ext cx="1066800" cy="62475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EC Square Sans Pro" panose="020B0506040000020004" pitchFamily="34" charset="0"/>
              </a:rPr>
              <a:t>2013</a:t>
            </a:r>
          </a:p>
        </p:txBody>
      </p:sp>
      <p:sp>
        <p:nvSpPr>
          <p:cNvPr id="6" name="TextBox 5">
            <a:extLst>
              <a:ext uri="{FF2B5EF4-FFF2-40B4-BE49-F238E27FC236}">
                <a16:creationId xmlns:a16="http://schemas.microsoft.com/office/drawing/2014/main" id="{809CA321-FC13-D879-623E-D26F8D1E09DA}"/>
              </a:ext>
            </a:extLst>
          </p:cNvPr>
          <p:cNvSpPr txBox="1"/>
          <p:nvPr/>
        </p:nvSpPr>
        <p:spPr>
          <a:xfrm>
            <a:off x="1371600" y="2436171"/>
            <a:ext cx="9029814" cy="1553175"/>
          </a:xfrm>
          <a:prstGeom prst="rect">
            <a:avLst/>
          </a:prstGeom>
          <a:noFill/>
        </p:spPr>
        <p:txBody>
          <a:bodyPr wrap="square" lIns="0" tIns="0" rIns="0" bIns="0" rtlCol="0">
            <a:noAutofit/>
          </a:bodyPr>
          <a:lstStyle/>
          <a:p>
            <a:pPr algn="ctr">
              <a:spcAft>
                <a:spcPts val="1200"/>
              </a:spcAft>
            </a:pPr>
            <a:r>
              <a:rPr lang="et-EE" sz="1600" dirty="0">
                <a:latin typeface="Times New Roman" panose="02020603050405020304" pitchFamily="18" charset="0"/>
                <a:ea typeface="Verdana" panose="020B0604030504040204" pitchFamily="34" charset="0"/>
                <a:cs typeface="Times New Roman" panose="02020603050405020304" pitchFamily="18" charset="0"/>
              </a:rPr>
              <a:t>KOMISJONI MÄÄRUS (EÜ) nr 1950/2006</a:t>
            </a:r>
          </a:p>
          <a:p>
            <a:pPr algn="ctr">
              <a:spcAft>
                <a:spcPts val="1200"/>
              </a:spcAft>
            </a:pPr>
            <a:r>
              <a:rPr lang="et-EE" sz="1600" dirty="0">
                <a:latin typeface="Times New Roman" panose="02020603050405020304" pitchFamily="18" charset="0"/>
                <a:ea typeface="Verdana" panose="020B0604030504040204" pitchFamily="34" charset="0"/>
                <a:cs typeface="Times New Roman" panose="02020603050405020304" pitchFamily="18" charset="0"/>
              </a:rPr>
              <a:t>13. detsembrist 2006</a:t>
            </a:r>
          </a:p>
          <a:p>
            <a:pPr algn="ctr">
              <a:spcAft>
                <a:spcPts val="1200"/>
              </a:spcAft>
            </a:pPr>
            <a:r>
              <a:rPr lang="et-EE" sz="1600" dirty="0">
                <a:latin typeface="Times New Roman" panose="02020603050405020304" pitchFamily="18" charset="0"/>
                <a:ea typeface="Verdana" panose="020B0604030504040204" pitchFamily="34" charset="0"/>
                <a:cs typeface="Times New Roman" panose="02020603050405020304" pitchFamily="18" charset="0"/>
              </a:rPr>
              <a:t>millega kehtestatakse vastavalt Euroopa Parlamendi ja nõukogu direktiivile 2001/82/EÜ veterinaarravimeid käsitlevate ühenduse eeskirjade kohta hobuslaste raviks hädavajalike ainete loetelu</a:t>
            </a:r>
          </a:p>
        </p:txBody>
      </p:sp>
      <p:sp>
        <p:nvSpPr>
          <p:cNvPr id="7" name="TextBox 6">
            <a:extLst>
              <a:ext uri="{FF2B5EF4-FFF2-40B4-BE49-F238E27FC236}">
                <a16:creationId xmlns:a16="http://schemas.microsoft.com/office/drawing/2014/main" id="{1813C8B2-CEED-6370-16B8-7B640E9418E0}"/>
              </a:ext>
            </a:extLst>
          </p:cNvPr>
          <p:cNvSpPr txBox="1"/>
          <p:nvPr/>
        </p:nvSpPr>
        <p:spPr>
          <a:xfrm>
            <a:off x="1480257" y="4275212"/>
            <a:ext cx="9372600" cy="2109169"/>
          </a:xfrm>
          <a:prstGeom prst="rect">
            <a:avLst/>
          </a:prstGeom>
          <a:noFill/>
        </p:spPr>
        <p:txBody>
          <a:bodyPr wrap="square" lIns="0" tIns="0" rIns="0" bIns="0" rtlCol="0">
            <a:noAutofit/>
          </a:bodyPr>
          <a:lstStyle/>
          <a:p>
            <a:pPr algn="ctr">
              <a:spcAft>
                <a:spcPts val="1200"/>
              </a:spcAft>
            </a:pPr>
            <a:r>
              <a:rPr lang="et-EE" sz="1600" dirty="0">
                <a:latin typeface="Times New Roman" panose="02020603050405020304" pitchFamily="18" charset="0"/>
                <a:ea typeface="Verdana" panose="020B0604030504040204" pitchFamily="34" charset="0"/>
                <a:cs typeface="Times New Roman" panose="02020603050405020304" pitchFamily="18" charset="0"/>
              </a:rPr>
              <a:t>KOMISJONI MÄÄRUS (EÜ) nr 122/2013</a:t>
            </a:r>
          </a:p>
          <a:p>
            <a:pPr algn="ctr">
              <a:spcAft>
                <a:spcPts val="1200"/>
              </a:spcAft>
            </a:pPr>
            <a:r>
              <a:rPr lang="et-EE" sz="1600" dirty="0">
                <a:latin typeface="Times New Roman" panose="02020603050405020304" pitchFamily="18" charset="0"/>
                <a:ea typeface="Verdana" panose="020B0604030504040204" pitchFamily="34" charset="0"/>
                <a:cs typeface="Times New Roman" panose="02020603050405020304" pitchFamily="18" charset="0"/>
              </a:rPr>
              <a:t>12. veebruarist 2013</a:t>
            </a:r>
          </a:p>
          <a:p>
            <a:pPr algn="ctr">
              <a:spcAft>
                <a:spcPts val="1200"/>
              </a:spcAft>
            </a:pPr>
            <a:r>
              <a:rPr lang="et-EE" sz="1600" dirty="0">
                <a:latin typeface="Times New Roman" panose="02020603050405020304" pitchFamily="18" charset="0"/>
                <a:ea typeface="Verdana" panose="020B0604030504040204" pitchFamily="34" charset="0"/>
                <a:cs typeface="Times New Roman" panose="02020603050405020304" pitchFamily="18" charset="0"/>
              </a:rPr>
              <a:t>millega muudetakse määrust (EÜ) nr 1950/2006, millega kehtestatakse vastavalt Euroopa Parlamendi ja nõukogu direktiivile 2001/82/EÜ veterinaarravimeid käsitlevate ühenduse eeskirjade kohta hobuslaste raviks hädavajalike ainete loetelu</a:t>
            </a:r>
          </a:p>
        </p:txBody>
      </p:sp>
    </p:spTree>
    <p:extLst>
      <p:ext uri="{BB962C8B-B14F-4D97-AF65-F5344CB8AC3E}">
        <p14:creationId xmlns:p14="http://schemas.microsoft.com/office/powerpoint/2010/main" val="848198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a:xfrm>
            <a:off x="489839" y="2216150"/>
            <a:ext cx="6596761" cy="251005"/>
          </a:xfrm>
        </p:spPr>
        <p:txBody>
          <a:bodyPr/>
          <a:lstStyle/>
          <a:p>
            <a:pPr>
              <a:buClr>
                <a:srgbClr val="2C7470"/>
              </a:buClr>
            </a:pPr>
            <a:r>
              <a:rPr lang="et-EE" b="1" dirty="0">
                <a:latin typeface="EC Square Sans Pro" panose="020B0506040000020004" pitchFamily="34" charset="0"/>
              </a:rPr>
              <a:t>Teatavate liikide (hobuslaste) antimikroobikumide loetelu</a:t>
            </a:r>
            <a:endParaRPr lang="en-US" dirty="0">
              <a:latin typeface="EC Square Sans Pro" panose="020B0506040000020004" pitchFamily="34" charset="0"/>
            </a:endParaRPr>
          </a:p>
          <a:p>
            <a:pPr>
              <a:buClr>
                <a:srgbClr val="2C7470"/>
              </a:buClr>
            </a:pPr>
            <a:endParaRPr lang="en-US" dirty="0">
              <a:latin typeface="EC Square Sans Pro" panose="020B0506040000020004" pitchFamily="34" charset="0"/>
            </a:endParaRPr>
          </a:p>
          <a:p>
            <a:endParaRPr lang="en-GB" dirty="0"/>
          </a:p>
        </p:txBody>
      </p:sp>
      <p:sp>
        <p:nvSpPr>
          <p:cNvPr id="4" name="Rectángulo redondeado 13">
            <a:extLst>
              <a:ext uri="{FF2B5EF4-FFF2-40B4-BE49-F238E27FC236}">
                <a16:creationId xmlns:a16="http://schemas.microsoft.com/office/drawing/2014/main" id="{9E312FE7-A2CE-48CA-B86B-F83B7E492A64}"/>
              </a:ext>
            </a:extLst>
          </p:cNvPr>
          <p:cNvSpPr/>
          <p:nvPr/>
        </p:nvSpPr>
        <p:spPr>
          <a:xfrm>
            <a:off x="0" y="1365607"/>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2" name="CuadroTexto 11">
            <a:extLst>
              <a:ext uri="{FF2B5EF4-FFF2-40B4-BE49-F238E27FC236}">
                <a16:creationId xmlns:a16="http://schemas.microsoft.com/office/drawing/2014/main" id="{8D0FB960-6059-446B-95AD-429679DDAB84}"/>
              </a:ext>
            </a:extLst>
          </p:cNvPr>
          <p:cNvSpPr txBox="1"/>
          <p:nvPr/>
        </p:nvSpPr>
        <p:spPr>
          <a:xfrm>
            <a:off x="325974" y="4489430"/>
            <a:ext cx="6553200" cy="2031325"/>
          </a:xfrm>
          <a:prstGeom prst="rect">
            <a:avLst/>
          </a:prstGeom>
          <a:noFill/>
        </p:spPr>
        <p:txBody>
          <a:bodyPr wrap="square">
            <a:spAutoFit/>
          </a:bodyPr>
          <a:lstStyle/>
          <a:p>
            <a:r>
              <a:rPr lang="et-EE" dirty="0">
                <a:solidFill>
                  <a:srgbClr val="003399"/>
                </a:solidFill>
                <a:latin typeface="EC Square Sans Pro" panose="020B0506040000020004" pitchFamily="34" charset="0"/>
                <a:ea typeface="+mn-ea"/>
                <a:cs typeface="Arial" panose="020B0604020202020204" pitchFamily="34" charset="0"/>
              </a:rPr>
              <a:t>9. veebruaril 2023 sai Euroopa Ravimiamet (EMA, amet) Euroopa Komisjonilt taotluse anda teaduslikku nõu selle ainete loetelu koostamiseks.</a:t>
            </a:r>
          </a:p>
          <a:p>
            <a:r>
              <a:rPr lang="et-EE" dirty="0">
                <a:solidFill>
                  <a:srgbClr val="003399"/>
                </a:solidFill>
                <a:latin typeface="EC Square Sans Pro" panose="020B0506040000020004" pitchFamily="34" charset="0"/>
                <a:ea typeface="+mn-ea"/>
                <a:cs typeface="Arial" panose="020B0604020202020204" pitchFamily="34" charset="0"/>
              </a:rPr>
              <a:t>Veterinaarravimite komitee võttis uuringu vastu 18.–20. aprillil 2023 peetud koosolekul. Uuring oli kättesaadav kuni 30. juunini 2023. Nõuannete esitamise tähtaega pikendati hiljuti 31. juulini 2024.</a:t>
            </a:r>
          </a:p>
        </p:txBody>
      </p:sp>
      <p:sp>
        <p:nvSpPr>
          <p:cNvPr id="11" name="Title 22">
            <a:extLst>
              <a:ext uri="{FF2B5EF4-FFF2-40B4-BE49-F238E27FC236}">
                <a16:creationId xmlns:a16="http://schemas.microsoft.com/office/drawing/2014/main" id="{16E08D60-E026-4C7E-A475-EF3FCD518C38}"/>
              </a:ext>
            </a:extLst>
          </p:cNvPr>
          <p:cNvSpPr txBox="1">
            <a:spLocks/>
          </p:cNvSpPr>
          <p:nvPr/>
        </p:nvSpPr>
        <p:spPr>
          <a:xfrm>
            <a:off x="328602" y="3017306"/>
            <a:ext cx="6618553" cy="836088"/>
          </a:xfrm>
          <a:prstGeom prst="rect">
            <a:avLst/>
          </a:prstGeom>
        </p:spPr>
        <p:txBody>
          <a:bodyPr/>
          <a:lstStyle>
            <a:lvl1pPr>
              <a:defRPr>
                <a:latin typeface="+mj-lt"/>
                <a:ea typeface="+mj-ea"/>
                <a:cs typeface="+mj-cs"/>
              </a:defRPr>
            </a:lvl1pPr>
          </a:lstStyle>
          <a:p>
            <a:r>
              <a:rPr lang="et-EE" sz="2000" dirty="0">
                <a:solidFill>
                  <a:srgbClr val="003399"/>
                </a:solidFill>
                <a:latin typeface="EC Square Sans Pro" panose="020B0506040000020004" pitchFamily="34" charset="0"/>
              </a:rPr>
              <a:t>Komisjon koostab loetelu ainetest, mis on hobuslaste raviks hädavajalikud või mis toovad kliinilist lisakasu võrreldes muude hobuslaste ravivõimalustega ja mille keeluaeg hobuslaste puhul on kuus kuud.</a:t>
            </a:r>
          </a:p>
        </p:txBody>
      </p:sp>
      <p:pic>
        <p:nvPicPr>
          <p:cNvPr id="23" name="Imagen 22">
            <a:extLst>
              <a:ext uri="{FF2B5EF4-FFF2-40B4-BE49-F238E27FC236}">
                <a16:creationId xmlns:a16="http://schemas.microsoft.com/office/drawing/2014/main" id="{AC962A60-59CC-4CDF-B976-6100A4358077}"/>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flipH="1">
            <a:off x="7275756" y="1365606"/>
            <a:ext cx="4916243" cy="5505093"/>
          </a:xfrm>
          <a:prstGeom prst="rect">
            <a:avLst/>
          </a:prstGeom>
        </p:spPr>
      </p:pic>
      <p:sp>
        <p:nvSpPr>
          <p:cNvPr id="24" name="Marcador de texto 1">
            <a:extLst>
              <a:ext uri="{FF2B5EF4-FFF2-40B4-BE49-F238E27FC236}">
                <a16:creationId xmlns:a16="http://schemas.microsoft.com/office/drawing/2014/main" id="{4E3E2FFF-A8A1-4477-BF65-E45AD3004339}"/>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t-EE">
                <a:latin typeface="EC Square Sans Pro" panose="020B0506040000020004" pitchFamily="34" charset="0"/>
              </a:rPr>
              <a:t>Antimikroobsete veterinaarravimite kasutamine</a:t>
            </a:r>
          </a:p>
          <a:p>
            <a:endParaRPr lang="en-GB" dirty="0"/>
          </a:p>
        </p:txBody>
      </p:sp>
      <p:sp>
        <p:nvSpPr>
          <p:cNvPr id="9" name="CuadroTexto 8">
            <a:extLst>
              <a:ext uri="{FF2B5EF4-FFF2-40B4-BE49-F238E27FC236}">
                <a16:creationId xmlns:a16="http://schemas.microsoft.com/office/drawing/2014/main" id="{424A30C1-DE06-42E0-A897-C1328FBE17E9}"/>
              </a:ext>
            </a:extLst>
          </p:cNvPr>
          <p:cNvSpPr txBox="1"/>
          <p:nvPr/>
        </p:nvSpPr>
        <p:spPr>
          <a:xfrm>
            <a:off x="228600" y="1445884"/>
            <a:ext cx="7442830" cy="369332"/>
          </a:xfrm>
          <a:prstGeom prst="rect">
            <a:avLst/>
          </a:prstGeom>
          <a:noFill/>
        </p:spPr>
        <p:txBody>
          <a:bodyPr wrap="square" rtlCol="0">
            <a:spAutoFit/>
          </a:bodyPr>
          <a:lstStyle/>
          <a:p>
            <a:pPr algn="l"/>
            <a:r>
              <a:rPr lang="et-EE" b="1" dirty="0">
                <a:solidFill>
                  <a:schemeClr val="bg1"/>
                </a:solidFill>
                <a:latin typeface="EC Square Sans Pro" panose="020B0506040000020004" pitchFamily="34" charset="0"/>
                <a:ea typeface="+mn-ea"/>
                <a:cs typeface="Arial" panose="020B0604020202020204" pitchFamily="34" charset="0"/>
              </a:rPr>
              <a:t>Heaperemeheliku kasutamise toetamine ja tõhususe säilitamine</a:t>
            </a:r>
          </a:p>
        </p:txBody>
      </p:sp>
    </p:spTree>
    <p:extLst>
      <p:ext uri="{BB962C8B-B14F-4D97-AF65-F5344CB8AC3E}">
        <p14:creationId xmlns:p14="http://schemas.microsoft.com/office/powerpoint/2010/main" val="3690058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00294580-17A1-419A-A04F-FE29F0C4FFC0}"/>
              </a:ext>
            </a:extLst>
          </p:cNvPr>
          <p:cNvSpPr/>
          <p:nvPr/>
        </p:nvSpPr>
        <p:spPr>
          <a:xfrm>
            <a:off x="832557" y="1875533"/>
            <a:ext cx="5334000" cy="738664"/>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solidFill>
                <a:srgbClr val="003399"/>
              </a:solidFill>
              <a:latin typeface="EC Square Sans Pro" panose="020B0506040000020004" pitchFamily="34" charset="0"/>
              <a:cs typeface="Arial" panose="020B0604020202020204" pitchFamily="34" charset="0"/>
            </a:endParaRPr>
          </a:p>
          <a:p>
            <a:endParaRPr lang="en-US" b="1" dirty="0">
              <a:solidFill>
                <a:srgbClr val="0070C0"/>
              </a:solidFill>
              <a:latin typeface="EC Square Sans Pro" panose="020B0506040000020004" pitchFamily="34" charset="0"/>
            </a:endParaRPr>
          </a:p>
        </p:txBody>
      </p:sp>
      <p:sp>
        <p:nvSpPr>
          <p:cNvPr id="25" name="Rectángulo redondeado 13">
            <a:extLst>
              <a:ext uri="{FF2B5EF4-FFF2-40B4-BE49-F238E27FC236}">
                <a16:creationId xmlns:a16="http://schemas.microsoft.com/office/drawing/2014/main" id="{1E5AE7B6-F26D-4D5D-89EE-ECC1E2DE7A68}"/>
              </a:ext>
            </a:extLst>
          </p:cNvPr>
          <p:cNvSpPr/>
          <p:nvPr/>
        </p:nvSpPr>
        <p:spPr>
          <a:xfrm>
            <a:off x="0" y="1377950"/>
            <a:ext cx="12192000" cy="568148"/>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22" name="Marcador de texto 1">
            <a:extLst>
              <a:ext uri="{FF2B5EF4-FFF2-40B4-BE49-F238E27FC236}">
                <a16:creationId xmlns:a16="http://schemas.microsoft.com/office/drawing/2014/main" id="{5B1DFC72-2E48-45CB-A7D7-EB4D72C08ABB}"/>
              </a:ext>
            </a:extLst>
          </p:cNvPr>
          <p:cNvSpPr>
            <a:spLocks noGrp="1"/>
          </p:cNvSpPr>
          <p:nvPr>
            <p:ph type="body" sz="quarter" idx="10"/>
          </p:nvPr>
        </p:nvSpPr>
        <p:spPr>
          <a:xfrm>
            <a:off x="762000" y="311150"/>
            <a:ext cx="8008947" cy="533400"/>
          </a:xfrm>
        </p:spPr>
        <p:txBody>
          <a:bodyPr/>
          <a:lstStyle/>
          <a:p>
            <a:r>
              <a:rPr lang="et-EE" sz="2400" dirty="0">
                <a:latin typeface="EC Square Sans Pro" panose="020B0506040000020004" pitchFamily="34" charset="0"/>
              </a:rPr>
              <a:t>Antimikroobsete veterinaarravimite kasutamine</a:t>
            </a:r>
          </a:p>
          <a:p>
            <a:endParaRPr lang="en-GB" dirty="0"/>
          </a:p>
        </p:txBody>
      </p:sp>
      <p:sp>
        <p:nvSpPr>
          <p:cNvPr id="10" name="CuadroTexto 9">
            <a:extLst>
              <a:ext uri="{FF2B5EF4-FFF2-40B4-BE49-F238E27FC236}">
                <a16:creationId xmlns:a16="http://schemas.microsoft.com/office/drawing/2014/main" id="{424A30C1-DE06-42E0-A897-C1328FBE17E9}"/>
              </a:ext>
            </a:extLst>
          </p:cNvPr>
          <p:cNvSpPr txBox="1"/>
          <p:nvPr/>
        </p:nvSpPr>
        <p:spPr>
          <a:xfrm>
            <a:off x="457200" y="1384466"/>
            <a:ext cx="10593740" cy="461665"/>
          </a:xfrm>
          <a:prstGeom prst="rect">
            <a:avLst/>
          </a:prstGeom>
          <a:noFill/>
        </p:spPr>
        <p:txBody>
          <a:bodyPr wrap="square" rtlCol="0">
            <a:spAutoFit/>
          </a:bodyPr>
          <a:lstStyle/>
          <a:p>
            <a:pPr algn="l"/>
            <a:r>
              <a:rPr lang="et-EE" sz="2400" b="1" dirty="0">
                <a:solidFill>
                  <a:schemeClr val="bg1"/>
                </a:solidFill>
                <a:latin typeface="EC Square Sans Pro" panose="020B0506040000020004" pitchFamily="34" charset="0"/>
                <a:ea typeface="+mn-ea"/>
                <a:cs typeface="Arial" panose="020B0604020202020204" pitchFamily="34" charset="0"/>
              </a:rPr>
              <a:t>Heaperemeheliku kasutamise toetamine ja tõhususe säilitamine</a:t>
            </a:r>
          </a:p>
        </p:txBody>
      </p:sp>
      <p:sp>
        <p:nvSpPr>
          <p:cNvPr id="2" name="TextBox 1">
            <a:extLst>
              <a:ext uri="{FF2B5EF4-FFF2-40B4-BE49-F238E27FC236}">
                <a16:creationId xmlns:a16="http://schemas.microsoft.com/office/drawing/2014/main" id="{AEFD1525-E6E1-10AE-F450-8223383434F7}"/>
              </a:ext>
            </a:extLst>
          </p:cNvPr>
          <p:cNvSpPr txBox="1"/>
          <p:nvPr/>
        </p:nvSpPr>
        <p:spPr>
          <a:xfrm>
            <a:off x="7391400" y="1970333"/>
            <a:ext cx="3141306" cy="509165"/>
          </a:xfrm>
          <a:prstGeom prst="rect">
            <a:avLst/>
          </a:prstGeom>
          <a:noFill/>
        </p:spPr>
        <p:txBody>
          <a:bodyPr wrap="square" lIns="0" tIns="0" rIns="0" bIns="0" rtlCol="0">
            <a:noAutofit/>
          </a:bodyPr>
          <a:lstStyle/>
          <a:p>
            <a:pPr algn="ctr">
              <a:spcAft>
                <a:spcPts val="600"/>
              </a:spcAft>
            </a:pPr>
            <a:r>
              <a:rPr lang="et-EE" sz="1000" i="1" dirty="0">
                <a:latin typeface="Times New Roman" panose="02020603050405020304" pitchFamily="18" charset="0"/>
                <a:ea typeface="Verdana" panose="020B0604030504040204" pitchFamily="34" charset="0"/>
                <a:cs typeface="Times New Roman" panose="02020603050405020304" pitchFamily="18" charset="0"/>
              </a:rPr>
              <a:t>Tabel 2</a:t>
            </a:r>
          </a:p>
          <a:p>
            <a:pPr algn="ctr">
              <a:spcAft>
                <a:spcPts val="600"/>
              </a:spcAft>
            </a:pPr>
            <a:r>
              <a:rPr lang="et-EE" sz="1000" b="1" dirty="0">
                <a:latin typeface="Times New Roman" panose="02020603050405020304" pitchFamily="18" charset="0"/>
                <a:ea typeface="Verdana" panose="020B0604030504040204" pitchFamily="34" charset="0"/>
                <a:cs typeface="Times New Roman" panose="02020603050405020304" pitchFamily="18" charset="0"/>
              </a:rPr>
              <a:t>Keelatud ained</a:t>
            </a:r>
          </a:p>
        </p:txBody>
      </p:sp>
      <p:graphicFrame>
        <p:nvGraphicFramePr>
          <p:cNvPr id="6" name="Table 5">
            <a:extLst>
              <a:ext uri="{FF2B5EF4-FFF2-40B4-BE49-F238E27FC236}">
                <a16:creationId xmlns:a16="http://schemas.microsoft.com/office/drawing/2014/main" id="{53E33F28-0064-4152-C1D0-82562A1B2ED8}"/>
              </a:ext>
            </a:extLst>
          </p:cNvPr>
          <p:cNvGraphicFramePr>
            <a:graphicFrameLocks noGrp="1"/>
          </p:cNvGraphicFramePr>
          <p:nvPr>
            <p:extLst>
              <p:ext uri="{D42A27DB-BD31-4B8C-83A1-F6EECF244321}">
                <p14:modId xmlns:p14="http://schemas.microsoft.com/office/powerpoint/2010/main" val="4264749191"/>
              </p:ext>
            </p:extLst>
          </p:nvPr>
        </p:nvGraphicFramePr>
        <p:xfrm>
          <a:off x="6429016" y="2387751"/>
          <a:ext cx="4648200" cy="3957721"/>
        </p:xfrm>
        <a:graphic>
          <a:graphicData uri="http://schemas.openxmlformats.org/drawingml/2006/table">
            <a:tbl>
              <a:tblPr firstRow="1" bandRow="1">
                <a:tableStyleId>{5C22544A-7EE6-4342-B048-85BDC9FD1C3A}</a:tableStyleId>
              </a:tblPr>
              <a:tblGrid>
                <a:gridCol w="2324100">
                  <a:extLst>
                    <a:ext uri="{9D8B030D-6E8A-4147-A177-3AD203B41FA5}">
                      <a16:colId xmlns:a16="http://schemas.microsoft.com/office/drawing/2014/main" val="4152674989"/>
                    </a:ext>
                  </a:extLst>
                </a:gridCol>
                <a:gridCol w="2324100">
                  <a:extLst>
                    <a:ext uri="{9D8B030D-6E8A-4147-A177-3AD203B41FA5}">
                      <a16:colId xmlns:a16="http://schemas.microsoft.com/office/drawing/2014/main" val="3688573211"/>
                    </a:ext>
                  </a:extLst>
                </a:gridCol>
              </a:tblGrid>
              <a:tr h="320040">
                <a:tc>
                  <a:txBody>
                    <a:bodyPr/>
                    <a:lstStyle/>
                    <a:p>
                      <a:pPr algn="ctr"/>
                      <a:r>
                        <a:rPr lang="et-EE" sz="800" b="0">
                          <a:solidFill>
                            <a:schemeClr val="tx1"/>
                          </a:solidFill>
                          <a:latin typeface="Times New Roman" panose="02020603050405020304" pitchFamily="18" charset="0"/>
                          <a:cs typeface="Times New Roman" panose="02020603050405020304" pitchFamily="18" charset="0"/>
                        </a:rPr>
                        <a:t>Farmakoloogiliselt aktiivne aine</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et-EE" sz="800" b="0">
                          <a:solidFill>
                            <a:schemeClr val="tx1"/>
                          </a:solidFill>
                          <a:latin typeface="Times New Roman" panose="02020603050405020304" pitchFamily="18" charset="0"/>
                          <a:cs typeface="Times New Roman" panose="02020603050405020304" pitchFamily="18" charset="0"/>
                        </a:rPr>
                        <a:t>Jääkide piirnorm</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807390"/>
                  </a:ext>
                </a:extLst>
              </a:tr>
              <a:tr h="320040">
                <a:tc>
                  <a:txBody>
                    <a:bodyPr/>
                    <a:lstStyle/>
                    <a:p>
                      <a:pPr algn="l"/>
                      <a:r>
                        <a:rPr lang="et-EE" sz="1000" b="0" i="1">
                          <a:solidFill>
                            <a:schemeClr val="tx1"/>
                          </a:solidFill>
                          <a:latin typeface="Times New Roman" panose="02020603050405020304" pitchFamily="18" charset="0"/>
                          <a:cs typeface="Times New Roman" panose="02020603050405020304" pitchFamily="18" charset="0"/>
                        </a:rPr>
                        <a:t>Aristolochia spp.</a:t>
                      </a:r>
                      <a:r>
                        <a:rPr lang="et-EE" sz="1000" b="0">
                          <a:solidFill>
                            <a:schemeClr val="tx1"/>
                          </a:solidFill>
                          <a:latin typeface="Times New Roman" panose="02020603050405020304" pitchFamily="18" charset="0"/>
                          <a:cs typeface="Times New Roman" panose="02020603050405020304" pitchFamily="18" charset="0"/>
                        </a:rPr>
                        <a:t> ja nende valmistised</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3056869"/>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Kloramfenikool</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7803426"/>
                  </a:ext>
                </a:extLst>
              </a:tr>
              <a:tr h="439186">
                <a:tc>
                  <a:txBody>
                    <a:bodyPr/>
                    <a:lstStyle/>
                    <a:p>
                      <a:pPr algn="l"/>
                      <a:r>
                        <a:rPr lang="et-EE" sz="1000" b="0">
                          <a:solidFill>
                            <a:schemeClr val="tx1"/>
                          </a:solidFill>
                          <a:latin typeface="Times New Roman" panose="02020603050405020304" pitchFamily="18" charset="0"/>
                          <a:cs typeface="Times New Roman" panose="02020603050405020304" pitchFamily="18" charset="0"/>
                        </a:rPr>
                        <a:t>-</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endParaRPr lang="en-US" sz="1000" b="0" dirty="0">
                        <a:solidFill>
                          <a:schemeClr val="tx1"/>
                        </a:solidFill>
                        <a:latin typeface="Times New Roman" panose="02020603050405020304" pitchFamily="18" charset="0"/>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8462298"/>
                  </a:ext>
                </a:extLst>
              </a:tr>
              <a:tr h="638175">
                <a:tc>
                  <a:txBody>
                    <a:bodyPr/>
                    <a:lstStyle/>
                    <a:p>
                      <a:pPr algn="l"/>
                      <a:r>
                        <a:rPr lang="et-EE" sz="1000" b="0">
                          <a:solidFill>
                            <a:schemeClr val="tx1"/>
                          </a:solidFill>
                          <a:latin typeface="Times New Roman" panose="02020603050405020304" pitchFamily="18" charset="0"/>
                          <a:cs typeface="Times New Roman" panose="02020603050405020304" pitchFamily="18" charset="0"/>
                        </a:rPr>
                        <a:t>Kloorpromasiin</a:t>
                      </a:r>
                    </a:p>
                  </a:txBody>
                  <a:tcPr anchor="b">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b">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4550673"/>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Kolhitsiin</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0340762"/>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Dapsoon</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2547466"/>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Dimetridasool</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530975"/>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Metronidasool</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3019396"/>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Nitrofuraanid (sh furasolidoon)</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0359969"/>
                  </a:ext>
                </a:extLst>
              </a:tr>
              <a:tr h="320040">
                <a:tc>
                  <a:txBody>
                    <a:bodyPr/>
                    <a:lstStyle/>
                    <a:p>
                      <a:pPr algn="l"/>
                      <a:r>
                        <a:rPr lang="et-EE" sz="1000" b="0">
                          <a:solidFill>
                            <a:schemeClr val="tx1"/>
                          </a:solidFill>
                          <a:latin typeface="Times New Roman" panose="02020603050405020304" pitchFamily="18" charset="0"/>
                          <a:cs typeface="Times New Roman" panose="02020603050405020304" pitchFamily="18" charset="0"/>
                        </a:rPr>
                        <a:t>Ronidasool</a:t>
                      </a: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et-EE" sz="1000" b="0" dirty="0">
                          <a:solidFill>
                            <a:schemeClr val="tx1"/>
                          </a:solidFill>
                          <a:latin typeface="Times New Roman" panose="02020603050405020304" pitchFamily="18" charset="0"/>
                          <a:cs typeface="Times New Roman" panose="02020603050405020304" pitchFamily="18" charset="0"/>
                        </a:rPr>
                        <a:t>Jääkide piirnormi ei saa kindlaks määrata</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9758362"/>
                  </a:ext>
                </a:extLst>
              </a:tr>
            </a:tbl>
          </a:graphicData>
        </a:graphic>
      </p:graphicFrame>
      <p:sp>
        <p:nvSpPr>
          <p:cNvPr id="4" name="Marcador de texto 1">
            <a:extLst>
              <a:ext uri="{FF2B5EF4-FFF2-40B4-BE49-F238E27FC236}">
                <a16:creationId xmlns:a16="http://schemas.microsoft.com/office/drawing/2014/main" id="{3C669943-AC1B-1FA3-C080-3CF6537A3CD9}"/>
              </a:ext>
            </a:extLst>
          </p:cNvPr>
          <p:cNvSpPr txBox="1">
            <a:spLocks/>
          </p:cNvSpPr>
          <p:nvPr/>
        </p:nvSpPr>
        <p:spPr>
          <a:xfrm>
            <a:off x="20604" y="2025300"/>
            <a:ext cx="8941449" cy="251005"/>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buClr>
                <a:srgbClr val="2C7470"/>
              </a:buClr>
            </a:pPr>
            <a:r>
              <a:rPr lang="en-US" sz="1800" b="1" dirty="0" err="1">
                <a:latin typeface="EC Square Sans Pro" panose="020B0506040000020004" pitchFamily="34" charset="0"/>
              </a:rPr>
              <a:t>Teatavate</a:t>
            </a:r>
            <a:r>
              <a:rPr lang="en-US" sz="1800" b="1" dirty="0">
                <a:latin typeface="EC Square Sans Pro" panose="020B0506040000020004" pitchFamily="34" charset="0"/>
              </a:rPr>
              <a:t> </a:t>
            </a:r>
            <a:r>
              <a:rPr lang="en-US" sz="1800" b="1" dirty="0" err="1">
                <a:latin typeface="EC Square Sans Pro" panose="020B0506040000020004" pitchFamily="34" charset="0"/>
              </a:rPr>
              <a:t>liikide</a:t>
            </a:r>
            <a:r>
              <a:rPr lang="en-US" sz="1800" b="1" dirty="0">
                <a:latin typeface="EC Square Sans Pro" panose="020B0506040000020004" pitchFamily="34" charset="0"/>
              </a:rPr>
              <a:t> (</a:t>
            </a:r>
            <a:r>
              <a:rPr lang="en-US" sz="1800" b="1" dirty="0" err="1">
                <a:latin typeface="EC Square Sans Pro" panose="020B0506040000020004" pitchFamily="34" charset="0"/>
              </a:rPr>
              <a:t>hobuslaste</a:t>
            </a:r>
            <a:r>
              <a:rPr lang="en-US" sz="1800" b="1" dirty="0">
                <a:latin typeface="EC Square Sans Pro" panose="020B0506040000020004" pitchFamily="34" charset="0"/>
              </a:rPr>
              <a:t>) </a:t>
            </a:r>
            <a:r>
              <a:rPr lang="en-US" sz="1800" b="1" dirty="0" err="1">
                <a:latin typeface="EC Square Sans Pro" panose="020B0506040000020004" pitchFamily="34" charset="0"/>
              </a:rPr>
              <a:t>antimikroobikumide</a:t>
            </a:r>
            <a:r>
              <a:rPr lang="en-US" sz="1800" b="1" dirty="0">
                <a:latin typeface="EC Square Sans Pro" panose="020B0506040000020004" pitchFamily="34" charset="0"/>
              </a:rPr>
              <a:t> </a:t>
            </a:r>
            <a:r>
              <a:rPr lang="en-US" sz="1800" b="1" dirty="0" err="1">
                <a:latin typeface="EC Square Sans Pro" panose="020B0506040000020004" pitchFamily="34" charset="0"/>
              </a:rPr>
              <a:t>loetelu</a:t>
            </a:r>
            <a:endParaRPr lang="en-US" dirty="0">
              <a:latin typeface="EC Square Sans Pro" panose="020B0506040000020004" pitchFamily="34" charset="0"/>
            </a:endParaRPr>
          </a:p>
          <a:p>
            <a:endParaRPr lang="en-GB" dirty="0"/>
          </a:p>
        </p:txBody>
      </p:sp>
      <p:sp>
        <p:nvSpPr>
          <p:cNvPr id="5" name="Rectángulo 4">
            <a:extLst>
              <a:ext uri="{FF2B5EF4-FFF2-40B4-BE49-F238E27FC236}">
                <a16:creationId xmlns:a16="http://schemas.microsoft.com/office/drawing/2014/main" id="{0CDE08F5-BA48-9B1D-B559-B00CBBBB606C}"/>
              </a:ext>
            </a:extLst>
          </p:cNvPr>
          <p:cNvSpPr/>
          <p:nvPr/>
        </p:nvSpPr>
        <p:spPr>
          <a:xfrm>
            <a:off x="304800" y="2693111"/>
            <a:ext cx="6096000" cy="3139321"/>
          </a:xfrm>
          <a:prstGeom prst="rect">
            <a:avLst/>
          </a:prstGeom>
        </p:spPr>
        <p:txBody>
          <a:bodyPr>
            <a:spAutoFit/>
          </a:bodyPr>
          <a:lstStyle/>
          <a:p>
            <a:pPr>
              <a:spcAft>
                <a:spcPts val="0"/>
              </a:spcAft>
            </a:pPr>
            <a:r>
              <a:rPr lang="en-GB" dirty="0">
                <a:solidFill>
                  <a:srgbClr val="003399"/>
                </a:solidFill>
                <a:latin typeface="EC Square Sans Pro" panose="020B0506040000020004" pitchFamily="34" charset="0"/>
                <a:ea typeface="+mn-ea"/>
                <a:cs typeface="Arial" panose="020B0604020202020204" pitchFamily="34" charset="0"/>
              </a:rPr>
              <a:t>EÜ </a:t>
            </a:r>
            <a:r>
              <a:rPr lang="en-GB" dirty="0" err="1">
                <a:solidFill>
                  <a:srgbClr val="003399"/>
                </a:solidFill>
                <a:latin typeface="EC Square Sans Pro" panose="020B0506040000020004" pitchFamily="34" charset="0"/>
                <a:ea typeface="+mn-ea"/>
                <a:cs typeface="Arial" panose="020B0604020202020204" pitchFamily="34" charset="0"/>
              </a:rPr>
              <a:t>volitustes</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määrati</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kindlaks</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kolm</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tegevust</a:t>
            </a:r>
            <a:r>
              <a:rPr lang="en-GB" dirty="0">
                <a:solidFill>
                  <a:srgbClr val="003399"/>
                </a:solidFill>
                <a:latin typeface="EC Square Sans Pro" panose="020B0506040000020004" pitchFamily="34" charset="0"/>
                <a:ea typeface="+mn-ea"/>
                <a:cs typeface="Arial" panose="020B0604020202020204" pitchFamily="34" charset="0"/>
              </a:rPr>
              <a:t>:</a:t>
            </a:r>
          </a:p>
          <a:p>
            <a:pPr>
              <a:spcAft>
                <a:spcPts val="0"/>
              </a:spcAft>
            </a:pPr>
            <a:endParaRPr lang="en-GB" dirty="0">
              <a:solidFill>
                <a:srgbClr val="003399"/>
              </a:solidFill>
              <a:latin typeface="EC Square Sans Pro" panose="020B0506040000020004" pitchFamily="34" charset="0"/>
              <a:ea typeface="+mn-ea"/>
              <a:cs typeface="Arial" panose="020B0604020202020204" pitchFamily="34" charset="0"/>
            </a:endParaRPr>
          </a:p>
          <a:p>
            <a:pPr>
              <a:spcAft>
                <a:spcPts val="0"/>
              </a:spcAft>
            </a:pPr>
            <a:r>
              <a:rPr lang="en-GB" dirty="0" err="1">
                <a:solidFill>
                  <a:srgbClr val="003399"/>
                </a:solidFill>
                <a:latin typeface="EC Square Sans Pro" panose="020B0506040000020004" pitchFamily="34" charset="0"/>
                <a:ea typeface="+mn-ea"/>
                <a:cs typeface="Arial" panose="020B0604020202020204" pitchFamily="34" charset="0"/>
              </a:rPr>
              <a:t>vaadata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läbi</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praeguse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nimekirja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st</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määruse</a:t>
            </a:r>
            <a:r>
              <a:rPr lang="en-GB" dirty="0">
                <a:solidFill>
                  <a:srgbClr val="003399"/>
                </a:solidFill>
                <a:latin typeface="EC Square Sans Pro" panose="020B0506040000020004" pitchFamily="34" charset="0"/>
                <a:ea typeface="+mn-ea"/>
                <a:cs typeface="Arial" panose="020B0604020202020204" pitchFamily="34" charset="0"/>
              </a:rPr>
              <a:t> (EL) 1950/2006, </a:t>
            </a:r>
            <a:r>
              <a:rPr lang="en-GB" dirty="0" err="1">
                <a:solidFill>
                  <a:srgbClr val="003399"/>
                </a:solidFill>
                <a:latin typeface="EC Square Sans Pro" panose="020B0506040000020004" pitchFamily="34" charset="0"/>
                <a:ea typeface="+mn-ea"/>
                <a:cs typeface="Arial" panose="020B0604020202020204" pitchFamily="34" charset="0"/>
              </a:rPr>
              <a:t>muudetud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määrusega</a:t>
            </a:r>
            <a:r>
              <a:rPr lang="en-GB" dirty="0">
                <a:solidFill>
                  <a:srgbClr val="003399"/>
                </a:solidFill>
                <a:latin typeface="EC Square Sans Pro" panose="020B0506040000020004" pitchFamily="34" charset="0"/>
                <a:ea typeface="+mn-ea"/>
                <a:cs typeface="Arial" panose="020B0604020202020204" pitchFamily="34" charset="0"/>
              </a:rPr>
              <a:t> (EL) 122/2013) </a:t>
            </a:r>
            <a:r>
              <a:rPr lang="en-GB" dirty="0" err="1">
                <a:solidFill>
                  <a:srgbClr val="003399"/>
                </a:solidFill>
                <a:latin typeface="EC Square Sans Pro" panose="020B0506040000020004" pitchFamily="34" charset="0"/>
                <a:ea typeface="+mn-ea"/>
                <a:cs typeface="Arial" panose="020B0604020202020204" pitchFamily="34" charset="0"/>
              </a:rPr>
              <a:t>olemasolevad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kanded</a:t>
            </a:r>
            <a:r>
              <a:rPr lang="en-GB" dirty="0">
                <a:solidFill>
                  <a:srgbClr val="003399"/>
                </a:solidFill>
                <a:latin typeface="EC Square Sans Pro" panose="020B0506040000020004" pitchFamily="34" charset="0"/>
                <a:ea typeface="+mn-ea"/>
                <a:cs typeface="Arial" panose="020B0604020202020204" pitchFamily="34" charset="0"/>
              </a:rPr>
              <a:t>;</a:t>
            </a:r>
          </a:p>
          <a:p>
            <a:pPr>
              <a:spcAft>
                <a:spcPts val="0"/>
              </a:spcAft>
            </a:pPr>
            <a:r>
              <a:rPr lang="en-GB" dirty="0" err="1">
                <a:solidFill>
                  <a:srgbClr val="003399"/>
                </a:solidFill>
                <a:latin typeface="EC Square Sans Pro" panose="020B0506040000020004" pitchFamily="34" charset="0"/>
                <a:ea typeface="+mn-ea"/>
                <a:cs typeface="Arial" panose="020B0604020202020204" pitchFamily="34" charset="0"/>
              </a:rPr>
              <a:t>Viia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läbi</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uuring</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võimaliku</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vajaduse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kohta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lisada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uusi</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aineid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tulenevalt</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uutest</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tõenditest</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ning</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vajadusest</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ajakohastada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teavet</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kehtiva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nimekirja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kannete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kasutamise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eeliste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ja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alternatiivide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kohta</a:t>
            </a:r>
            <a:r>
              <a:rPr lang="en-GB" dirty="0">
                <a:solidFill>
                  <a:srgbClr val="003399"/>
                </a:solidFill>
                <a:latin typeface="EC Square Sans Pro" panose="020B0506040000020004" pitchFamily="34" charset="0"/>
                <a:ea typeface="+mn-ea"/>
                <a:cs typeface="Arial" panose="020B0604020202020204" pitchFamily="34" charset="0"/>
              </a:rPr>
              <a:t>;</a:t>
            </a:r>
          </a:p>
          <a:p>
            <a:pPr>
              <a:spcAft>
                <a:spcPts val="0"/>
              </a:spcAft>
            </a:pPr>
            <a:r>
              <a:rPr lang="en-GB" dirty="0" err="1">
                <a:solidFill>
                  <a:srgbClr val="003399"/>
                </a:solidFill>
                <a:latin typeface="EC Square Sans Pro" panose="020B0506040000020004" pitchFamily="34" charset="0"/>
                <a:ea typeface="+mn-ea"/>
                <a:cs typeface="Arial" panose="020B0604020202020204" pitchFamily="34" charset="0"/>
              </a:rPr>
              <a:t>Kaaluge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komisjoni</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määruse</a:t>
            </a:r>
            <a:r>
              <a:rPr lang="en-GB" dirty="0">
                <a:solidFill>
                  <a:srgbClr val="003399"/>
                </a:solidFill>
                <a:latin typeface="EC Square Sans Pro" panose="020B0506040000020004" pitchFamily="34" charset="0"/>
                <a:ea typeface="+mn-ea"/>
                <a:cs typeface="Arial" panose="020B0604020202020204" pitchFamily="34" charset="0"/>
              </a:rPr>
              <a:t> (EL) nr 37/210 </a:t>
            </a:r>
            <a:r>
              <a:rPr lang="en-GB" dirty="0" err="1">
                <a:solidFill>
                  <a:srgbClr val="003399"/>
                </a:solidFill>
                <a:latin typeface="EC Square Sans Pro" panose="020B0506040000020004" pitchFamily="34" charset="0"/>
                <a:ea typeface="+mn-ea"/>
                <a:cs typeface="Arial" panose="020B0604020202020204" pitchFamily="34" charset="0"/>
              </a:rPr>
              <a:t>lisa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tabelis</a:t>
            </a:r>
            <a:r>
              <a:rPr lang="en-GB" dirty="0">
                <a:solidFill>
                  <a:srgbClr val="003399"/>
                </a:solidFill>
                <a:latin typeface="EC Square Sans Pro" panose="020B0506040000020004" pitchFamily="34" charset="0"/>
                <a:ea typeface="+mn-ea"/>
                <a:cs typeface="Arial" panose="020B0604020202020204" pitchFamily="34" charset="0"/>
              </a:rPr>
              <a:t> 2 </a:t>
            </a:r>
            <a:r>
              <a:rPr lang="en-GB" dirty="0" err="1">
                <a:solidFill>
                  <a:srgbClr val="003399"/>
                </a:solidFill>
                <a:latin typeface="EC Square Sans Pro" panose="020B0506040000020004" pitchFamily="34" charset="0"/>
                <a:ea typeface="+mn-ea"/>
                <a:cs typeface="Arial" panose="020B0604020202020204" pitchFamily="34" charset="0"/>
              </a:rPr>
              <a:t>sisalduvaid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aineid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välja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arvatud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juhul</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kui</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tegemist</a:t>
            </a:r>
            <a:r>
              <a:rPr lang="en-GB" dirty="0">
                <a:solidFill>
                  <a:srgbClr val="003399"/>
                </a:solidFill>
                <a:latin typeface="EC Square Sans Pro" panose="020B0506040000020004" pitchFamily="34" charset="0"/>
                <a:ea typeface="+mn-ea"/>
                <a:cs typeface="Arial" panose="020B0604020202020204" pitchFamily="34" charset="0"/>
              </a:rPr>
              <a:t> on </a:t>
            </a:r>
            <a:r>
              <a:rPr lang="en-GB" dirty="0" err="1">
                <a:solidFill>
                  <a:srgbClr val="003399"/>
                </a:solidFill>
                <a:latin typeface="EC Square Sans Pro" panose="020B0506040000020004" pitchFamily="34" charset="0"/>
                <a:ea typeface="+mn-ea"/>
                <a:cs typeface="Arial" panose="020B0604020202020204" pitchFamily="34" charset="0"/>
              </a:rPr>
              <a:t>tarbijakaitsega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seotud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probleemidega</a:t>
            </a:r>
            <a:r>
              <a:rPr lang="en-GB" dirty="0">
                <a:solidFill>
                  <a:srgbClr val="003399"/>
                </a:solidFill>
                <a:latin typeface="EC Square Sans Pro" panose="020B0506040000020004" pitchFamily="34" charset="0"/>
                <a:ea typeface="+mn-ea"/>
                <a:cs typeface="Arial" panose="020B0604020202020204" pitchFamily="34" charset="0"/>
              </a:rPr>
              <a:t>..</a:t>
            </a:r>
            <a:endParaRPr lang="es-ES" dirty="0">
              <a:solidFill>
                <a:srgbClr val="003399"/>
              </a:solidFill>
              <a:latin typeface="EC Square Sans Pro" panose="020B0506040000020004" pitchFamily="34" charset="0"/>
              <a:ea typeface="+mn-ea"/>
              <a:cs typeface="Arial" panose="020B0604020202020204" pitchFamily="34" charset="0"/>
            </a:endParaRPr>
          </a:p>
        </p:txBody>
      </p:sp>
      <p:sp>
        <p:nvSpPr>
          <p:cNvPr id="11" name="Rectángulo 5">
            <a:extLst>
              <a:ext uri="{FF2B5EF4-FFF2-40B4-BE49-F238E27FC236}">
                <a16:creationId xmlns:a16="http://schemas.microsoft.com/office/drawing/2014/main" id="{AC33A2A1-54B6-0444-1C63-A452D5FB8E1A}"/>
              </a:ext>
            </a:extLst>
          </p:cNvPr>
          <p:cNvSpPr/>
          <p:nvPr/>
        </p:nvSpPr>
        <p:spPr>
          <a:xfrm>
            <a:off x="152400" y="6367269"/>
            <a:ext cx="10108551" cy="369332"/>
          </a:xfrm>
          <a:prstGeom prst="rect">
            <a:avLst/>
          </a:prstGeom>
          <a:solidFill>
            <a:schemeClr val="accent1"/>
          </a:solidFill>
        </p:spPr>
        <p:txBody>
          <a:bodyPr wrap="square">
            <a:spAutoFit/>
          </a:bodyPr>
          <a:lstStyle/>
          <a:p>
            <a:r>
              <a:rPr lang="en-GB" dirty="0" err="1">
                <a:solidFill>
                  <a:srgbClr val="003399"/>
                </a:solidFill>
                <a:latin typeface="EC Square Sans Pro" panose="020B0506040000020004" pitchFamily="34" charset="0"/>
                <a:ea typeface="+mn-ea"/>
                <a:cs typeface="Arial" panose="020B0604020202020204" pitchFamily="34" charset="0"/>
              </a:rPr>
              <a:t>Veterinaarravimite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komitee</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määratud</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ekspertrühm</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arutas</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ja</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võttis</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uuringu</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vastu</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Hindamistöö</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veel</a:t>
            </a:r>
            <a:r>
              <a:rPr lang="en-GB" dirty="0">
                <a:solidFill>
                  <a:srgbClr val="003399"/>
                </a:solidFill>
                <a:latin typeface="EC Square Sans Pro" panose="020B0506040000020004" pitchFamily="34" charset="0"/>
                <a:ea typeface="+mn-ea"/>
                <a:cs typeface="Arial" panose="020B0604020202020204" pitchFamily="34" charset="0"/>
              </a:rPr>
              <a:t> </a:t>
            </a:r>
            <a:r>
              <a:rPr lang="en-GB" dirty="0" err="1">
                <a:solidFill>
                  <a:srgbClr val="003399"/>
                </a:solidFill>
                <a:latin typeface="EC Square Sans Pro" panose="020B0506040000020004" pitchFamily="34" charset="0"/>
                <a:ea typeface="+mn-ea"/>
                <a:cs typeface="Arial" panose="020B0604020202020204" pitchFamily="34" charset="0"/>
              </a:rPr>
              <a:t>käib</a:t>
            </a:r>
            <a:r>
              <a:rPr lang="en-GB" dirty="0">
                <a:solidFill>
                  <a:srgbClr val="003399"/>
                </a:solidFill>
                <a:latin typeface="EC Square Sans Pro" panose="020B0506040000020004" pitchFamily="34" charset="0"/>
                <a:ea typeface="+mn-ea"/>
                <a:cs typeface="Arial" panose="020B0604020202020204" pitchFamily="34" charset="0"/>
              </a:rPr>
              <a:t>. </a:t>
            </a:r>
          </a:p>
        </p:txBody>
      </p:sp>
    </p:spTree>
    <p:extLst>
      <p:ext uri="{BB962C8B-B14F-4D97-AF65-F5344CB8AC3E}">
        <p14:creationId xmlns:p14="http://schemas.microsoft.com/office/powerpoint/2010/main" val="2181412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p:txBody>
          <a:bodyPr/>
          <a:lstStyle/>
          <a:p>
            <a:r>
              <a:rPr lang="et-EE" sz="2400">
                <a:latin typeface="EC Square Sans Pro" panose="020B0506040000020004" pitchFamily="34" charset="0"/>
              </a:rPr>
              <a:t>Antimikroobsete veterinaarravimite kasutamine</a:t>
            </a:r>
          </a:p>
          <a:p>
            <a:endParaRPr lang="en-GB" dirty="0"/>
          </a:p>
        </p:txBody>
      </p:sp>
      <p:sp>
        <p:nvSpPr>
          <p:cNvPr id="3" name="34 CuadroTexto">
            <a:extLst>
              <a:ext uri="{FF2B5EF4-FFF2-40B4-BE49-F238E27FC236}">
                <a16:creationId xmlns:a16="http://schemas.microsoft.com/office/drawing/2014/main" id="{D094982D-B49F-4AFD-9FD7-CD8791AF6990}"/>
              </a:ext>
            </a:extLst>
          </p:cNvPr>
          <p:cNvSpPr txBox="1"/>
          <p:nvPr/>
        </p:nvSpPr>
        <p:spPr>
          <a:xfrm>
            <a:off x="5651674" y="3591437"/>
            <a:ext cx="2255508" cy="784830"/>
          </a:xfrm>
          <a:prstGeom prst="rect">
            <a:avLst/>
          </a:prstGeom>
          <a:noFill/>
        </p:spPr>
        <p:txBody>
          <a:bodyPr wrap="square" rtlCol="0">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defRPr/>
            </a:pPr>
            <a:endParaRPr lang="es-ES" sz="900" b="1" dirty="0">
              <a:solidFill>
                <a:prstClr val="white"/>
              </a:solidFill>
              <a:latin typeface="Montserrat" pitchFamily="2" charset="77"/>
              <a:ea typeface="Steelfish" charset="0"/>
              <a:cs typeface="Steelfish" charset="0"/>
            </a:endParaRPr>
          </a:p>
          <a:p>
            <a:pPr lvl="0" algn="ctr">
              <a:defRPr/>
            </a:pPr>
            <a:r>
              <a:rPr lang="et-EE" b="1">
                <a:solidFill>
                  <a:prstClr val="white"/>
                </a:solidFill>
                <a:latin typeface="+mj-lt"/>
                <a:ea typeface="Steelfish" charset="0"/>
                <a:cs typeface="Steelfish" charset="0"/>
              </a:rPr>
              <a:t>Keela süstemaatiline profülaktika </a:t>
            </a:r>
          </a:p>
        </p:txBody>
      </p:sp>
      <p:sp>
        <p:nvSpPr>
          <p:cNvPr id="8" name="CuadroTexto 7">
            <a:extLst>
              <a:ext uri="{FF2B5EF4-FFF2-40B4-BE49-F238E27FC236}">
                <a16:creationId xmlns:a16="http://schemas.microsoft.com/office/drawing/2014/main" id="{9810DA9E-2D93-44F5-9402-78086515EB11}"/>
              </a:ext>
            </a:extLst>
          </p:cNvPr>
          <p:cNvSpPr txBox="1"/>
          <p:nvPr/>
        </p:nvSpPr>
        <p:spPr>
          <a:xfrm>
            <a:off x="4717996" y="1398873"/>
            <a:ext cx="7016803" cy="461665"/>
          </a:xfrm>
          <a:prstGeom prst="rect">
            <a:avLst/>
          </a:prstGeom>
          <a:solidFill>
            <a:srgbClr val="ECEBEB"/>
          </a:solidFill>
        </p:spPr>
        <p:txBody>
          <a:bodyPr wrap="square" rtlCol="0">
            <a:spAutoFit/>
          </a:bodyPr>
          <a:lstStyle/>
          <a:p>
            <a:r>
              <a:rPr lang="et-EE" sz="2400" b="1">
                <a:solidFill>
                  <a:srgbClr val="003399"/>
                </a:solidFill>
                <a:latin typeface="EC Square Sans Pro" panose="020B0506040000020004" pitchFamily="34" charset="0"/>
                <a:ea typeface="+mn-ea"/>
                <a:cs typeface="Arial" panose="020B0604020202020204" pitchFamily="34" charset="0"/>
              </a:rPr>
              <a:t>Ravimsööda kasutamise põhimõtted</a:t>
            </a:r>
          </a:p>
        </p:txBody>
      </p:sp>
      <p:sp>
        <p:nvSpPr>
          <p:cNvPr id="10" name="Rectángulo redondeado 13">
            <a:extLst>
              <a:ext uri="{FF2B5EF4-FFF2-40B4-BE49-F238E27FC236}">
                <a16:creationId xmlns:a16="http://schemas.microsoft.com/office/drawing/2014/main" id="{314D8D52-E54A-465C-954A-EA031B7F43AE}"/>
              </a:ext>
            </a:extLst>
          </p:cNvPr>
          <p:cNvSpPr/>
          <p:nvPr/>
        </p:nvSpPr>
        <p:spPr>
          <a:xfrm>
            <a:off x="0" y="1388277"/>
            <a:ext cx="4717997" cy="4856293"/>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b="1" dirty="0">
                <a:solidFill>
                  <a:srgbClr val="19355D"/>
                </a:solidFill>
                <a:latin typeface="EC Square Sans Pro" panose="020B0506040000020004" pitchFamily="34" charset="0"/>
                <a:cs typeface="Arial" pitchFamily="34" charset="0"/>
              </a:rPr>
              <a:t>ELi õigusraamistik: </a:t>
            </a:r>
          </a:p>
          <a:p>
            <a:pPr algn="ctr"/>
            <a:r>
              <a:rPr lang="et-EE" sz="2800" b="1" dirty="0">
                <a:solidFill>
                  <a:srgbClr val="19355D"/>
                </a:solidFill>
                <a:latin typeface="EC Square Sans Pro" panose="020B0506040000020004" pitchFamily="34" charset="0"/>
                <a:cs typeface="Arial" pitchFamily="34" charset="0"/>
              </a:rPr>
              <a:t>määrus (EL) 2019/4 RAVIMSÖÖDA kohta</a:t>
            </a:r>
          </a:p>
        </p:txBody>
      </p:sp>
      <p:sp>
        <p:nvSpPr>
          <p:cNvPr id="7" name="Rectángulo 6">
            <a:extLst>
              <a:ext uri="{FF2B5EF4-FFF2-40B4-BE49-F238E27FC236}">
                <a16:creationId xmlns:a16="http://schemas.microsoft.com/office/drawing/2014/main" id="{30BE4DFA-174F-4A37-9C73-98ACB3366BFB}"/>
              </a:ext>
            </a:extLst>
          </p:cNvPr>
          <p:cNvSpPr/>
          <p:nvPr/>
        </p:nvSpPr>
        <p:spPr>
          <a:xfrm>
            <a:off x="4717997" y="1906016"/>
            <a:ext cx="6940603" cy="4862870"/>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1" indent="-342900">
              <a:spcBef>
                <a:spcPts val="600"/>
              </a:spcBef>
              <a:spcAft>
                <a:spcPts val="600"/>
              </a:spcAft>
              <a:buClr>
                <a:srgbClr val="2C7470"/>
              </a:buClr>
              <a:buFont typeface="Wingdings" panose="05000000000000000000" pitchFamily="2" charset="2"/>
              <a:buChar char="§"/>
            </a:pPr>
            <a:r>
              <a:rPr lang="et-EE" sz="2000" dirty="0">
                <a:latin typeface="EC Square Sans Pro" panose="020B0506040000020004" pitchFamily="34" charset="0"/>
              </a:rPr>
              <a:t>Antimikroobsete aineid sisaldava ravimsööda kasutamise keeld profülaktikaks. </a:t>
            </a:r>
          </a:p>
          <a:p>
            <a:pPr marL="342900" lvl="1" indent="-342900">
              <a:spcBef>
                <a:spcPts val="600"/>
              </a:spcBef>
              <a:spcAft>
                <a:spcPts val="600"/>
              </a:spcAft>
              <a:buClr>
                <a:srgbClr val="2C7470"/>
              </a:buClr>
              <a:buFont typeface="Wingdings" panose="05000000000000000000" pitchFamily="2" charset="2"/>
              <a:buChar char="§"/>
            </a:pPr>
            <a:r>
              <a:rPr lang="et-EE" sz="2000" dirty="0">
                <a:latin typeface="EC Square Sans Pro" panose="020B0506040000020004" pitchFamily="34" charset="0"/>
              </a:rPr>
              <a:t>Nõue väljastada ravimsööda veterinaarretsept üksnes diagnoositud haiguse jaoks.</a:t>
            </a:r>
          </a:p>
          <a:p>
            <a:pPr marL="342900" lvl="1" indent="-342900">
              <a:spcBef>
                <a:spcPts val="600"/>
              </a:spcBef>
              <a:spcAft>
                <a:spcPts val="600"/>
              </a:spcAft>
              <a:buClr>
                <a:srgbClr val="2C7470"/>
              </a:buClr>
              <a:buFont typeface="Wingdings" panose="05000000000000000000" pitchFamily="2" charset="2"/>
              <a:buChar char="§"/>
            </a:pPr>
            <a:r>
              <a:rPr lang="et-EE" sz="2000" dirty="0">
                <a:latin typeface="EC Square Sans Pro" panose="020B0506040000020004" pitchFamily="34" charset="0"/>
              </a:rPr>
              <a:t>Ravi kestuse ja retsepti kehtivuse piirang.</a:t>
            </a:r>
          </a:p>
          <a:p>
            <a:pPr marL="342900" lvl="1" indent="-342900">
              <a:spcBef>
                <a:spcPts val="600"/>
              </a:spcBef>
              <a:spcAft>
                <a:spcPts val="600"/>
              </a:spcAft>
              <a:buClr>
                <a:srgbClr val="2C7470"/>
              </a:buClr>
              <a:buFont typeface="Wingdings" panose="05000000000000000000" pitchFamily="2" charset="2"/>
              <a:buChar char="§"/>
            </a:pPr>
            <a:r>
              <a:rPr lang="et-EE" sz="2000" dirty="0">
                <a:latin typeface="EC Square Sans Pro" panose="020B0506040000020004" pitchFamily="34" charset="0"/>
              </a:rPr>
              <a:t>Vähendada võimalikku sünergiat ravimsööda jääkide ja antimikroobse resistentsuse vahel.</a:t>
            </a:r>
          </a:p>
          <a:p>
            <a:pPr marL="342900" lvl="1" indent="-342900">
              <a:spcBef>
                <a:spcPts val="600"/>
              </a:spcBef>
              <a:spcAft>
                <a:spcPts val="600"/>
              </a:spcAft>
              <a:buClr>
                <a:srgbClr val="2C7470"/>
              </a:buClr>
              <a:buFont typeface="Wingdings" panose="05000000000000000000" pitchFamily="2" charset="2"/>
              <a:buChar char="§"/>
            </a:pPr>
            <a:r>
              <a:rPr lang="et-EE" sz="2000" dirty="0">
                <a:latin typeface="EC Square Sans Pro" panose="020B0506040000020004" pitchFamily="34" charset="0"/>
              </a:rPr>
              <a:t>Meetmed ravimsööda tootmise kvaliteedi tõstmiseks (täpsem doseerimine), et vältida subterapeutilist kokkupuudet ja mikroobivastaste ainete ülekandumist mittesihtsööta.</a:t>
            </a:r>
            <a:endParaRPr lang="es-ES" sz="2000" dirty="0">
              <a:latin typeface="EC Square Sans Pro" panose="020B0506040000020004" pitchFamily="34" charset="0"/>
            </a:endParaRPr>
          </a:p>
          <a:p>
            <a:pPr marL="342900" lvl="1" indent="-342900">
              <a:spcBef>
                <a:spcPts val="600"/>
              </a:spcBef>
              <a:spcAft>
                <a:spcPts val="600"/>
              </a:spcAft>
              <a:buClr>
                <a:srgbClr val="2C7470"/>
              </a:buClr>
              <a:buFont typeface="Wingdings" panose="05000000000000000000" pitchFamily="2" charset="2"/>
              <a:buChar char="§"/>
            </a:pPr>
            <a:r>
              <a:rPr lang="fi-FI" sz="2000" dirty="0">
                <a:latin typeface="EC Square Sans Pro" panose="020B0506040000020004" pitchFamily="34" charset="0"/>
              </a:rPr>
              <a:t>24 </a:t>
            </a:r>
            <a:r>
              <a:rPr lang="fi-FI" sz="2000" dirty="0" err="1">
                <a:latin typeface="EC Square Sans Pro" panose="020B0506040000020004" pitchFamily="34" charset="0"/>
              </a:rPr>
              <a:t>antimikroobse</a:t>
            </a:r>
            <a:r>
              <a:rPr lang="fi-FI" sz="2000" dirty="0">
                <a:latin typeface="EC Square Sans Pro" panose="020B0506040000020004" pitchFamily="34" charset="0"/>
              </a:rPr>
              <a:t> </a:t>
            </a:r>
            <a:r>
              <a:rPr lang="fi-FI" sz="2000" dirty="0" err="1">
                <a:latin typeface="EC Square Sans Pro" panose="020B0506040000020004" pitchFamily="34" charset="0"/>
              </a:rPr>
              <a:t>toimeaine</a:t>
            </a:r>
            <a:r>
              <a:rPr lang="fi-FI" sz="2000" dirty="0">
                <a:latin typeface="EC Square Sans Pro" panose="020B0506040000020004" pitchFamily="34" charset="0"/>
              </a:rPr>
              <a:t> </a:t>
            </a:r>
            <a:r>
              <a:rPr lang="fi-FI" sz="2000" dirty="0" err="1">
                <a:latin typeface="EC Square Sans Pro" panose="020B0506040000020004" pitchFamily="34" charset="0"/>
              </a:rPr>
              <a:t>ristsaastumise</a:t>
            </a:r>
            <a:r>
              <a:rPr lang="fi-FI" sz="2000" dirty="0">
                <a:latin typeface="EC Square Sans Pro" panose="020B0506040000020004" pitchFamily="34" charset="0"/>
              </a:rPr>
              <a:t> </a:t>
            </a:r>
            <a:r>
              <a:rPr lang="fi-FI" sz="2000" dirty="0" err="1">
                <a:latin typeface="EC Square Sans Pro" panose="020B0506040000020004" pitchFamily="34" charset="0"/>
              </a:rPr>
              <a:t>maksimummäärad</a:t>
            </a:r>
            <a:r>
              <a:rPr lang="fi-FI" sz="2000" dirty="0">
                <a:latin typeface="EC Square Sans Pro" panose="020B0506040000020004" pitchFamily="34" charset="0"/>
              </a:rPr>
              <a:t> </a:t>
            </a:r>
            <a:r>
              <a:rPr lang="fi-FI" sz="2000" dirty="0" err="1">
                <a:latin typeface="EC Square Sans Pro" panose="020B0506040000020004" pitchFamily="34" charset="0"/>
              </a:rPr>
              <a:t>mittesihtsöödas</a:t>
            </a:r>
            <a:r>
              <a:rPr lang="fi-FI" sz="2000">
                <a:latin typeface="EC Square Sans Pro" panose="020B0506040000020004" pitchFamily="34" charset="0"/>
              </a:rPr>
              <a:t>.</a:t>
            </a:r>
            <a:endParaRPr lang="et-EE" sz="2000" dirty="0">
              <a:latin typeface="EC Square Sans Pro" panose="020B0506040000020004" pitchFamily="34" charset="0"/>
            </a:endParaRPr>
          </a:p>
        </p:txBody>
      </p:sp>
    </p:spTree>
    <p:extLst>
      <p:ext uri="{BB962C8B-B14F-4D97-AF65-F5344CB8AC3E}">
        <p14:creationId xmlns:p14="http://schemas.microsoft.com/office/powerpoint/2010/main" val="3639163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p:txBody>
          <a:bodyPr/>
          <a:lstStyle/>
          <a:p>
            <a:r>
              <a:rPr lang="et-EE" sz="2800" b="1">
                <a:latin typeface="EC Square Sans Pro" panose="020B0506040000020004" pitchFamily="34" charset="0"/>
              </a:rPr>
              <a:t>Veterinaarravimi kõrvaldamine</a:t>
            </a:r>
          </a:p>
          <a:p>
            <a:endParaRPr lang="es-ES" sz="2800" b="1" dirty="0">
              <a:latin typeface="EC Square Sans Pro" panose="020B0506040000020004" pitchFamily="34" charset="0"/>
            </a:endParaRPr>
          </a:p>
        </p:txBody>
      </p:sp>
      <p:sp>
        <p:nvSpPr>
          <p:cNvPr id="3" name="Rectángulo redondeado 13">
            <a:extLst>
              <a:ext uri="{FF2B5EF4-FFF2-40B4-BE49-F238E27FC236}">
                <a16:creationId xmlns:a16="http://schemas.microsoft.com/office/drawing/2014/main" id="{314D8D52-E54A-465C-954A-EA031B7F43AE}"/>
              </a:ext>
            </a:extLst>
          </p:cNvPr>
          <p:cNvSpPr/>
          <p:nvPr/>
        </p:nvSpPr>
        <p:spPr>
          <a:xfrm>
            <a:off x="11097" y="1149350"/>
            <a:ext cx="3951303" cy="2319781"/>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b="1">
                <a:solidFill>
                  <a:srgbClr val="19355D"/>
                </a:solidFill>
                <a:latin typeface="EC Square Sans Pro" panose="020B0506040000020004" pitchFamily="34" charset="0"/>
                <a:cs typeface="Arial" pitchFamily="34" charset="0"/>
              </a:rPr>
              <a:t>ELi õigusraamistik: </a:t>
            </a:r>
          </a:p>
          <a:p>
            <a:pPr algn="ctr"/>
            <a:r>
              <a:rPr lang="et-EE" sz="2800" b="1">
                <a:solidFill>
                  <a:srgbClr val="19355D"/>
                </a:solidFill>
                <a:latin typeface="EC Square Sans Pro" panose="020B0506040000020004" pitchFamily="34" charset="0"/>
                <a:cs typeface="Arial" pitchFamily="34" charset="0"/>
              </a:rPr>
              <a:t>Uus määrus (EL) 2019/4 RAVIMSÖÖDA kohta</a:t>
            </a:r>
          </a:p>
        </p:txBody>
      </p:sp>
      <p:sp>
        <p:nvSpPr>
          <p:cNvPr id="4" name="Rectángulo redondeado 13">
            <a:extLst>
              <a:ext uri="{FF2B5EF4-FFF2-40B4-BE49-F238E27FC236}">
                <a16:creationId xmlns:a16="http://schemas.microsoft.com/office/drawing/2014/main" id="{D256171C-5BE8-4B26-96E4-4F8453E308A2}"/>
              </a:ext>
            </a:extLst>
          </p:cNvPr>
          <p:cNvSpPr/>
          <p:nvPr/>
        </p:nvSpPr>
        <p:spPr>
          <a:xfrm>
            <a:off x="3949823" y="1149349"/>
            <a:ext cx="4033905" cy="2319782"/>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b="1">
                <a:solidFill>
                  <a:srgbClr val="19355D"/>
                </a:solidFill>
                <a:latin typeface="EC Square Sans Pro" panose="020B0506040000020004" pitchFamily="34" charset="0"/>
                <a:cs typeface="Arial" pitchFamily="34" charset="0"/>
              </a:rPr>
              <a:t>ELi õigusraamistik: uus määrus (EL) 2019/6 VETERINAARRAVITE kohta</a:t>
            </a:r>
            <a:br>
              <a:rPr lang="et-EE" sz="2800" b="1">
                <a:solidFill>
                  <a:srgbClr val="19355D"/>
                </a:solidFill>
                <a:latin typeface="EC Square Sans Pro" panose="020B0506040000020004" pitchFamily="34" charset="0"/>
                <a:cs typeface="Arial" pitchFamily="34" charset="0"/>
              </a:rPr>
            </a:br>
            <a:endParaRPr lang="et-EE" sz="2800" b="1">
              <a:solidFill>
                <a:srgbClr val="19355D"/>
              </a:solidFill>
              <a:latin typeface="EC Square Sans Pro" panose="020B0506040000020004" pitchFamily="34" charset="0"/>
              <a:cs typeface="Arial" pitchFamily="34" charset="0"/>
            </a:endParaRPr>
          </a:p>
        </p:txBody>
      </p:sp>
      <p:sp>
        <p:nvSpPr>
          <p:cNvPr id="6" name="Rectángulo redondeado 13">
            <a:extLst>
              <a:ext uri="{FF2B5EF4-FFF2-40B4-BE49-F238E27FC236}">
                <a16:creationId xmlns:a16="http://schemas.microsoft.com/office/drawing/2014/main" id="{D256171C-5BE8-4B26-96E4-4F8453E308A2}"/>
              </a:ext>
            </a:extLst>
          </p:cNvPr>
          <p:cNvSpPr/>
          <p:nvPr/>
        </p:nvSpPr>
        <p:spPr>
          <a:xfrm>
            <a:off x="7983728" y="1149350"/>
            <a:ext cx="4208272" cy="2319782"/>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b="1" dirty="0">
                <a:solidFill>
                  <a:srgbClr val="19355D"/>
                </a:solidFill>
                <a:latin typeface="EC Square Sans Pro" panose="020B0506040000020004" pitchFamily="34" charset="0"/>
                <a:cs typeface="Arial" pitchFamily="34" charset="0"/>
              </a:rPr>
              <a:t>Euroopa Liidu strateegiline lähenemisviis farmaatsiatoodetele keskkonnas, COM(2019)128</a:t>
            </a:r>
          </a:p>
        </p:txBody>
      </p:sp>
      <p:sp>
        <p:nvSpPr>
          <p:cNvPr id="9" name="CuadroTexto 8">
            <a:extLst>
              <a:ext uri="{FF2B5EF4-FFF2-40B4-BE49-F238E27FC236}">
                <a16:creationId xmlns:a16="http://schemas.microsoft.com/office/drawing/2014/main" id="{9F1029E3-E9A1-4A51-BF74-3346625DE8CE}"/>
              </a:ext>
            </a:extLst>
          </p:cNvPr>
          <p:cNvSpPr txBox="1"/>
          <p:nvPr/>
        </p:nvSpPr>
        <p:spPr>
          <a:xfrm>
            <a:off x="2362200" y="3988688"/>
            <a:ext cx="2846427" cy="2092881"/>
          </a:xfrm>
          <a:prstGeom prst="rect">
            <a:avLst/>
          </a:prstGeom>
          <a:solidFill>
            <a:srgbClr val="6BB188"/>
          </a:solidFill>
        </p:spPr>
        <p:txBody>
          <a:bodyPr wrap="square" rtlCol="0">
            <a:spAutoFit/>
          </a:bodyPr>
          <a:lstStyle/>
          <a:p>
            <a:pPr algn="ctr"/>
            <a:endParaRPr lang="en-US" sz="1600" dirty="0">
              <a:solidFill>
                <a:srgbClr val="002060"/>
              </a:solidFill>
              <a:latin typeface="EC Square Sans Pro" panose="020B0506040000020004" pitchFamily="34" charset="0"/>
            </a:endParaRPr>
          </a:p>
          <a:p>
            <a:pPr algn="ctr"/>
            <a:r>
              <a:rPr lang="et-EE" sz="1600" dirty="0">
                <a:solidFill>
                  <a:srgbClr val="002060"/>
                </a:solidFill>
                <a:latin typeface="EC Square Sans Pro" panose="020B0506040000020004" pitchFamily="34" charset="0"/>
              </a:rPr>
              <a:t>Farmaatsiajäätmed on kasutatud, kasutamata või aegunud veterinaarravimid või ravimeid sisaldav ravimsööt, sealhulgas nende vahetu pakend</a:t>
            </a:r>
          </a:p>
          <a:p>
            <a:pPr algn="ctr"/>
            <a:r>
              <a:rPr lang="et-EE" sz="1050" dirty="0">
                <a:solidFill>
                  <a:srgbClr val="003399"/>
                </a:solidFill>
                <a:latin typeface="EC Square Sans Pro" panose="020B0506040000020004" pitchFamily="34" charset="0"/>
                <a:ea typeface="+mn-ea"/>
                <a:cs typeface="Arial" panose="020B0604020202020204" pitchFamily="34" charset="0"/>
                <a:hlinkClick r:id="rId2"/>
              </a:rPr>
              <a:t>PharmaceuticalWasteDisposal.pdf</a:t>
            </a:r>
            <a:r>
              <a:rPr lang="et-EE" sz="1600" dirty="0">
                <a:solidFill>
                  <a:srgbClr val="003399"/>
                </a:solidFill>
                <a:latin typeface="EC Square Sans Pro" panose="020B0506040000020004" pitchFamily="34" charset="0"/>
                <a:ea typeface="+mn-ea"/>
                <a:cs typeface="Arial" panose="020B0604020202020204" pitchFamily="34" charset="0"/>
                <a:hlinkClick r:id="rId2"/>
              </a:rPr>
              <a:t> </a:t>
            </a:r>
            <a:r>
              <a:rPr lang="et-EE" sz="1050" dirty="0">
                <a:solidFill>
                  <a:srgbClr val="003399"/>
                </a:solidFill>
                <a:latin typeface="EC Square Sans Pro" panose="020B0506040000020004" pitchFamily="34" charset="0"/>
                <a:ea typeface="+mn-ea"/>
                <a:cs typeface="Arial" panose="020B0604020202020204" pitchFamily="34" charset="0"/>
                <a:hlinkClick r:id="rId2"/>
              </a:rPr>
              <a:t>(epruma.eu)</a:t>
            </a:r>
          </a:p>
        </p:txBody>
      </p:sp>
      <p:sp>
        <p:nvSpPr>
          <p:cNvPr id="10" name="CuadroTexto 9">
            <a:extLst>
              <a:ext uri="{FF2B5EF4-FFF2-40B4-BE49-F238E27FC236}">
                <a16:creationId xmlns:a16="http://schemas.microsoft.com/office/drawing/2014/main" id="{9F1029E3-E9A1-4A51-BF74-3346625DE8CE}"/>
              </a:ext>
            </a:extLst>
          </p:cNvPr>
          <p:cNvSpPr txBox="1"/>
          <p:nvPr/>
        </p:nvSpPr>
        <p:spPr>
          <a:xfrm>
            <a:off x="6858000" y="3988688"/>
            <a:ext cx="2846427" cy="2308324"/>
          </a:xfrm>
          <a:prstGeom prst="rect">
            <a:avLst/>
          </a:prstGeom>
          <a:solidFill>
            <a:srgbClr val="6BB188"/>
          </a:solidFill>
        </p:spPr>
        <p:txBody>
          <a:bodyPr wrap="square" rtlCol="0">
            <a:spAutoFit/>
          </a:bodyPr>
          <a:lstStyle/>
          <a:p>
            <a:pPr algn="ctr"/>
            <a:endParaRPr lang="en-US" sz="1600" dirty="0">
              <a:solidFill>
                <a:srgbClr val="002060"/>
              </a:solidFill>
              <a:latin typeface="EC Square Sans Pro" panose="020B0506040000020004" pitchFamily="34" charset="0"/>
            </a:endParaRPr>
          </a:p>
          <a:p>
            <a:pPr algn="ctr"/>
            <a:r>
              <a:rPr lang="et-EE" sz="1600" dirty="0">
                <a:solidFill>
                  <a:srgbClr val="002060"/>
                </a:solidFill>
                <a:latin typeface="EC Square Sans Pro" panose="020B0506040000020004" pitchFamily="34" charset="0"/>
              </a:rPr>
              <a:t>Jäätmeid võib leida veterinaararsti, apteekri või ravimsööda tootja tasandil, aga ka loomapidajate tasandil, sealhulgas farmide, kasvatajate, kennelite ja lemmikloomade ning teiste loomaomanike tasandil.</a:t>
            </a:r>
          </a:p>
        </p:txBody>
      </p:sp>
    </p:spTree>
    <p:extLst>
      <p:ext uri="{BB962C8B-B14F-4D97-AF65-F5344CB8AC3E}">
        <p14:creationId xmlns:p14="http://schemas.microsoft.com/office/powerpoint/2010/main" val="483007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11CE633-EB29-E927-F456-A78DDF0F09C5}"/>
              </a:ext>
            </a:extLst>
          </p:cNvPr>
          <p:cNvSpPr>
            <a:spLocks noGrp="1"/>
          </p:cNvSpPr>
          <p:nvPr>
            <p:ph type="body" sz="quarter" idx="4294967295"/>
          </p:nvPr>
        </p:nvSpPr>
        <p:spPr>
          <a:xfrm>
            <a:off x="6096000" y="291210"/>
            <a:ext cx="6082800" cy="3200400"/>
          </a:xfrm>
          <a:prstGeom prst="rect">
            <a:avLst/>
          </a:prstGeom>
        </p:spPr>
        <p:txBody>
          <a:bodyPr/>
          <a:lstStyle/>
          <a:p>
            <a:pPr algn="l"/>
            <a:r>
              <a:rPr lang="et-EE" sz="2800" b="1" dirty="0">
                <a:solidFill>
                  <a:srgbClr val="003399"/>
                </a:solidFill>
                <a:latin typeface="EC Square Sans Pro" panose="020B0506040000020004" pitchFamily="34" charset="0"/>
              </a:rPr>
              <a:t>ELi uute veterinaarravimite määruste olulised elemendid, sellega seotud riiklikud õigusaktid ja/või suunised veterinaararstidele ja põllumajandustootjatele (II) </a:t>
            </a:r>
            <a:endParaRPr lang="es-ES" sz="2800" b="1" dirty="0">
              <a:solidFill>
                <a:srgbClr val="003399"/>
              </a:solidFill>
              <a:latin typeface="EC Square Sans Pro" panose="020B0506040000020004" pitchFamily="34" charset="0"/>
            </a:endParaRPr>
          </a:p>
          <a:p>
            <a:pPr algn="l"/>
            <a:r>
              <a:rPr lang="et-EE" sz="1400" i="1" dirty="0">
                <a:solidFill>
                  <a:srgbClr val="003399"/>
                </a:solidFill>
                <a:latin typeface="EC Square Sans Pro" panose="020B0506040000020004" pitchFamily="34" charset="0"/>
              </a:rPr>
              <a:t>4. loeng</a:t>
            </a:r>
          </a:p>
        </p:txBody>
      </p:sp>
      <p:sp>
        <p:nvSpPr>
          <p:cNvPr id="5" name="CuadroTexto 4">
            <a:extLst>
              <a:ext uri="{FF2B5EF4-FFF2-40B4-BE49-F238E27FC236}">
                <a16:creationId xmlns:a16="http://schemas.microsoft.com/office/drawing/2014/main" id="{CBC18AA7-8C1D-4C1C-B629-AA10E16721CA}"/>
              </a:ext>
            </a:extLst>
          </p:cNvPr>
          <p:cNvSpPr txBox="1"/>
          <p:nvPr/>
        </p:nvSpPr>
        <p:spPr>
          <a:xfrm>
            <a:off x="6147014" y="4167822"/>
            <a:ext cx="6044986" cy="1477328"/>
          </a:xfrm>
          <a:prstGeom prst="rect">
            <a:avLst/>
          </a:prstGeom>
          <a:noFill/>
        </p:spPr>
        <p:txBody>
          <a:bodyPr wrap="square" rtlCol="0">
            <a:spAutoFit/>
          </a:bodyPr>
          <a:lstStyle/>
          <a:p>
            <a:pPr algn="l"/>
            <a:r>
              <a:rPr lang="et-EE" sz="2400" noProof="0" dirty="0">
                <a:solidFill>
                  <a:srgbClr val="003399"/>
                </a:solidFill>
                <a:latin typeface="EC Square Sans Pro" panose="020B0506040000020004" pitchFamily="34" charset="0"/>
              </a:rPr>
              <a:t>Praktiline koolitus põllumeestele ja loomaarstidele: uued meetmed antimikroobse resistentsuse vastu võitlemiseks</a:t>
            </a:r>
          </a:p>
          <a:p>
            <a:endParaRPr lang="es-ES" dirty="0"/>
          </a:p>
        </p:txBody>
      </p:sp>
      <p:sp>
        <p:nvSpPr>
          <p:cNvPr id="4" name="Marcador de texto 2">
            <a:extLst>
              <a:ext uri="{FF2B5EF4-FFF2-40B4-BE49-F238E27FC236}">
                <a16:creationId xmlns:a16="http://schemas.microsoft.com/office/drawing/2014/main" id="{76E40FDF-7B35-48DD-6905-C20768E54AAA}"/>
              </a:ext>
            </a:extLst>
          </p:cNvPr>
          <p:cNvSpPr txBox="1">
            <a:spLocks/>
          </p:cNvSpPr>
          <p:nvPr/>
        </p:nvSpPr>
        <p:spPr>
          <a:xfrm>
            <a:off x="6553200" y="5459610"/>
            <a:ext cx="2971800" cy="371080"/>
          </a:xfrm>
          <a:prstGeom prst="rect">
            <a:avLst/>
          </a:prstGeom>
        </p:spPr>
        <p:txBody>
          <a:bodyPr/>
          <a:lstStyle>
            <a:lvl1pPr marL="0">
              <a:defRPr sz="1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t-EE" b="1" dirty="0">
                <a:latin typeface="EC Square Sans Pro" panose="020B0506040000020004" pitchFamily="34" charset="0"/>
              </a:rPr>
              <a:t>10.-11. aprill 2024</a:t>
            </a:r>
          </a:p>
        </p:txBody>
      </p:sp>
    </p:spTree>
    <p:extLst>
      <p:ext uri="{BB962C8B-B14F-4D97-AF65-F5344CB8AC3E}">
        <p14:creationId xmlns:p14="http://schemas.microsoft.com/office/powerpoint/2010/main" val="3971793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p:txBody>
          <a:bodyPr/>
          <a:lstStyle/>
          <a:p>
            <a:r>
              <a:rPr lang="et-EE" sz="2800" b="1">
                <a:latin typeface="EC Square Sans Pro" panose="020B0506040000020004" pitchFamily="34" charset="0"/>
              </a:rPr>
              <a:t>Veterinaarravimi kõrvaldamine</a:t>
            </a:r>
          </a:p>
          <a:p>
            <a:endParaRPr lang="es-ES" sz="2800" b="1" dirty="0">
              <a:latin typeface="EC Square Sans Pro" panose="020B0506040000020004" pitchFamily="34" charset="0"/>
            </a:endParaRPr>
          </a:p>
        </p:txBody>
      </p:sp>
      <p:sp>
        <p:nvSpPr>
          <p:cNvPr id="6" name="Rectángulo 5"/>
          <p:cNvSpPr/>
          <p:nvPr/>
        </p:nvSpPr>
        <p:spPr>
          <a:xfrm>
            <a:off x="1518821" y="2779796"/>
            <a:ext cx="9144000" cy="2308324"/>
          </a:xfrm>
          <a:prstGeom prst="rect">
            <a:avLst/>
          </a:prstGeom>
        </p:spPr>
        <p:txBody>
          <a:bodyPr wrap="square">
            <a:spAutoFit/>
          </a:bodyPr>
          <a:lstStyle/>
          <a:p>
            <a:pPr marL="285750" indent="-285750">
              <a:buFont typeface="Wingdings" panose="05000000000000000000" pitchFamily="2" charset="2"/>
              <a:buChar char="ü"/>
            </a:pPr>
            <a:r>
              <a:rPr lang="et-EE">
                <a:solidFill>
                  <a:srgbClr val="003399"/>
                </a:solidFill>
                <a:latin typeface="EC Square Sans Pro" panose="020B0506040000020004" pitchFamily="34" charset="0"/>
                <a:ea typeface="+mn-ea"/>
                <a:cs typeface="Arial" panose="020B0604020202020204" pitchFamily="34" charset="0"/>
              </a:rPr>
              <a:t>vahetu pakend ja ravimite kasutusjärgne ülejääk, </a:t>
            </a:r>
          </a:p>
          <a:p>
            <a:endParaRPr lang="en-US" dirty="0">
              <a:solidFill>
                <a:srgbClr val="003399"/>
              </a:solidFill>
              <a:latin typeface="EC Square Sans Pro" panose="020B0506040000020004" pitchFamily="34" charset="0"/>
              <a:ea typeface="+mn-ea"/>
              <a:cs typeface="Arial" panose="020B0604020202020204" pitchFamily="34" charset="0"/>
            </a:endParaRPr>
          </a:p>
          <a:p>
            <a:pPr marL="285750" indent="-285750">
              <a:buFont typeface="Wingdings" panose="05000000000000000000" pitchFamily="2" charset="2"/>
              <a:buChar char="ü"/>
            </a:pPr>
            <a:r>
              <a:rPr lang="et-EE">
                <a:solidFill>
                  <a:srgbClr val="003399"/>
                </a:solidFill>
                <a:latin typeface="EC Square Sans Pro" panose="020B0506040000020004" pitchFamily="34" charset="0"/>
                <a:ea typeface="+mn-ea"/>
                <a:cs typeface="Arial" panose="020B0604020202020204" pitchFamily="34" charset="0"/>
              </a:rPr>
              <a:t>Veterinaarravimid või ravimsööt, mille kehtivusaeg on lõppenud või mida ei ole säilitatud vastavalt juhistele. </a:t>
            </a:r>
          </a:p>
          <a:p>
            <a:endParaRPr lang="en-US" dirty="0">
              <a:solidFill>
                <a:srgbClr val="003399"/>
              </a:solidFill>
              <a:latin typeface="EC Square Sans Pro" panose="020B0506040000020004" pitchFamily="34" charset="0"/>
              <a:ea typeface="+mn-ea"/>
              <a:cs typeface="Arial" panose="020B0604020202020204" pitchFamily="34" charset="0"/>
            </a:endParaRPr>
          </a:p>
          <a:p>
            <a:pPr marL="285750" indent="-285750">
              <a:buFont typeface="Wingdings" panose="05000000000000000000" pitchFamily="2" charset="2"/>
              <a:buChar char="ü"/>
            </a:pPr>
            <a:r>
              <a:rPr lang="et-EE">
                <a:solidFill>
                  <a:srgbClr val="003399"/>
                </a:solidFill>
                <a:latin typeface="EC Square Sans Pro" panose="020B0506040000020004" pitchFamily="34" charset="0"/>
                <a:ea typeface="+mn-ea"/>
                <a:cs typeface="Arial" panose="020B0604020202020204" pitchFamily="34" charset="0"/>
              </a:rPr>
              <a:t>Nõutavat kogust ületava koguse väljakirjutamine või ravikuur lõpetamata jätmine manustamisraskuste, kõrvaltoimete, ravi muutmise või loomade surma tõttu ravi ajal. </a:t>
            </a:r>
          </a:p>
        </p:txBody>
      </p:sp>
      <p:sp>
        <p:nvSpPr>
          <p:cNvPr id="8" name="Rectángulo 7"/>
          <p:cNvSpPr/>
          <p:nvPr/>
        </p:nvSpPr>
        <p:spPr>
          <a:xfrm>
            <a:off x="381000" y="6407150"/>
            <a:ext cx="9220200" cy="261610"/>
          </a:xfrm>
          <a:prstGeom prst="rect">
            <a:avLst/>
          </a:prstGeom>
        </p:spPr>
        <p:txBody>
          <a:bodyPr wrap="square">
            <a:spAutoFit/>
          </a:bodyPr>
          <a:lstStyle/>
          <a:p>
            <a:r>
              <a:rPr lang="et-EE" sz="1100">
                <a:solidFill>
                  <a:srgbClr val="003399"/>
                </a:solidFill>
                <a:latin typeface="EC Square Sans Pro" panose="020B0506040000020004" pitchFamily="34" charset="0"/>
                <a:ea typeface="+mn-ea"/>
                <a:cs typeface="Arial" panose="020B0604020202020204" pitchFamily="34" charset="0"/>
                <a:hlinkClick r:id="rId2"/>
              </a:rPr>
              <a:t>FACTSHEET_PharmaceuticalWasteDisposal.pdf (epruma.eu)</a:t>
            </a:r>
          </a:p>
        </p:txBody>
      </p:sp>
      <p:sp>
        <p:nvSpPr>
          <p:cNvPr id="9" name="Rectángulo redondeado 13">
            <a:extLst>
              <a:ext uri="{FF2B5EF4-FFF2-40B4-BE49-F238E27FC236}">
                <a16:creationId xmlns:a16="http://schemas.microsoft.com/office/drawing/2014/main" id="{9E312FE7-A2CE-48CA-B86B-F83B7E492A64}"/>
              </a:ext>
            </a:extLst>
          </p:cNvPr>
          <p:cNvSpPr/>
          <p:nvPr/>
        </p:nvSpPr>
        <p:spPr>
          <a:xfrm>
            <a:off x="-5179" y="1476361"/>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0" name="Rectángulo 9"/>
          <p:cNvSpPr/>
          <p:nvPr/>
        </p:nvSpPr>
        <p:spPr>
          <a:xfrm>
            <a:off x="1518821" y="1535773"/>
            <a:ext cx="5848076" cy="461665"/>
          </a:xfrm>
          <a:prstGeom prst="rect">
            <a:avLst/>
          </a:prstGeom>
        </p:spPr>
        <p:txBody>
          <a:bodyPr wrap="none">
            <a:spAutoFit/>
          </a:bodyPr>
          <a:lstStyle/>
          <a:p>
            <a:r>
              <a:rPr lang="et-EE" sz="2400" b="1" dirty="0">
                <a:solidFill>
                  <a:schemeClr val="bg1"/>
                </a:solidFill>
                <a:latin typeface="EC Square Sans Pro" panose="020B0506040000020004" pitchFamily="34" charset="0"/>
                <a:ea typeface="+mn-ea"/>
                <a:cs typeface="Arial" panose="020B0604020202020204" pitchFamily="34" charset="0"/>
              </a:rPr>
              <a:t>Kuidas ja kus tekivad ravimijäätmed?</a:t>
            </a:r>
          </a:p>
        </p:txBody>
      </p:sp>
    </p:spTree>
    <p:extLst>
      <p:ext uri="{BB962C8B-B14F-4D97-AF65-F5344CB8AC3E}">
        <p14:creationId xmlns:p14="http://schemas.microsoft.com/office/powerpoint/2010/main" val="400258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p:txBody>
          <a:bodyPr/>
          <a:lstStyle/>
          <a:p>
            <a:r>
              <a:rPr lang="et-EE" sz="2800" b="1">
                <a:latin typeface="EC Square Sans Pro" panose="020B0506040000020004" pitchFamily="34" charset="0"/>
              </a:rPr>
              <a:t>Veterinaarravimi kõrvaldamine</a:t>
            </a:r>
          </a:p>
          <a:p>
            <a:endParaRPr lang="es-ES" sz="2800" b="1" dirty="0">
              <a:latin typeface="EC Square Sans Pro" panose="020B0506040000020004" pitchFamily="34" charset="0"/>
            </a:endParaRPr>
          </a:p>
        </p:txBody>
      </p:sp>
      <p:sp>
        <p:nvSpPr>
          <p:cNvPr id="6" name="Rectángulo 5"/>
          <p:cNvSpPr/>
          <p:nvPr/>
        </p:nvSpPr>
        <p:spPr>
          <a:xfrm>
            <a:off x="381000" y="2523841"/>
            <a:ext cx="5791200" cy="3416320"/>
          </a:xfrm>
          <a:prstGeom prst="rect">
            <a:avLst/>
          </a:prstGeom>
        </p:spPr>
        <p:txBody>
          <a:bodyPr wrap="square">
            <a:spAutoFit/>
          </a:bodyPr>
          <a:lstStyle/>
          <a:p>
            <a:pPr marL="285750" indent="-285750">
              <a:buFont typeface="Wingdings" panose="05000000000000000000" pitchFamily="2" charset="2"/>
              <a:buChar char="ü"/>
            </a:pPr>
            <a:r>
              <a:rPr lang="et-EE">
                <a:solidFill>
                  <a:srgbClr val="003399"/>
                </a:solidFill>
                <a:latin typeface="EC Square Sans Pro" panose="020B0506040000020004" pitchFamily="34" charset="0"/>
                <a:cs typeface="Arial" panose="020B0604020202020204" pitchFamily="34" charset="0"/>
              </a:rPr>
              <a:t>Kõik (ravimi väljakirjutajad ja kasutajad) vastutavad ravimijäätmete minimeerimise eest.</a:t>
            </a:r>
          </a:p>
          <a:p>
            <a:pPr marL="285750" indent="-285750">
              <a:buFont typeface="Wingdings" panose="05000000000000000000" pitchFamily="2" charset="2"/>
              <a:buChar char="ü"/>
            </a:pPr>
            <a:endParaRPr lang="en-US" dirty="0">
              <a:solidFill>
                <a:srgbClr val="003399"/>
              </a:solidFill>
              <a:latin typeface="EC Square Sans Pro" panose="020B0506040000020004" pitchFamily="34" charset="0"/>
              <a:cs typeface="Arial" panose="020B0604020202020204" pitchFamily="34" charset="0"/>
            </a:endParaRPr>
          </a:p>
          <a:p>
            <a:pPr marL="285750" indent="-285750">
              <a:buFont typeface="Wingdings" panose="05000000000000000000" pitchFamily="2" charset="2"/>
              <a:buChar char="ü"/>
            </a:pPr>
            <a:r>
              <a:rPr lang="et-EE">
                <a:solidFill>
                  <a:srgbClr val="003399"/>
                </a:solidFill>
                <a:latin typeface="EC Square Sans Pro" panose="020B0506040000020004" pitchFamily="34" charset="0"/>
                <a:cs typeface="Arial" panose="020B0604020202020204" pitchFamily="34" charset="0"/>
              </a:rPr>
              <a:t>Ravimijäätmete kõrvaldamine veeteede kaudu tuleks välistada.</a:t>
            </a:r>
          </a:p>
          <a:p>
            <a:pPr marL="285750" indent="-285750">
              <a:buFont typeface="Wingdings" panose="05000000000000000000" pitchFamily="2" charset="2"/>
              <a:buChar char="ü"/>
            </a:pPr>
            <a:endParaRPr lang="en-US" dirty="0">
              <a:solidFill>
                <a:srgbClr val="003399"/>
              </a:solidFill>
              <a:latin typeface="EC Square Sans Pro" panose="020B0506040000020004" pitchFamily="34" charset="0"/>
              <a:cs typeface="Arial" panose="020B0604020202020204" pitchFamily="34" charset="0"/>
            </a:endParaRPr>
          </a:p>
          <a:p>
            <a:pPr marL="285750" indent="-285750">
              <a:buFont typeface="Wingdings" panose="05000000000000000000" pitchFamily="2" charset="2"/>
              <a:buChar char="ü"/>
            </a:pPr>
            <a:r>
              <a:rPr lang="et-EE">
                <a:solidFill>
                  <a:srgbClr val="003399"/>
                </a:solidFill>
                <a:latin typeface="EC Square Sans Pro" panose="020B0506040000020004" pitchFamily="34" charset="0"/>
                <a:cs typeface="Arial" panose="020B0604020202020204" pitchFamily="34" charset="0"/>
              </a:rPr>
              <a:t>Ravimijäätmed tuleb ladustada spetsiaalses konteineris, prügikastis või rajatises, et tagada loomade ja inimeste tervise, sööda, toidu ja keskkonna piisav kaitse, ning need tuleb eraldada veterinaarravimite varudest, et tagada jäätmete tahtmatu kasutamine. </a:t>
            </a:r>
          </a:p>
        </p:txBody>
      </p:sp>
      <p:sp>
        <p:nvSpPr>
          <p:cNvPr id="9" name="Rectángulo redondeado 13">
            <a:extLst>
              <a:ext uri="{FF2B5EF4-FFF2-40B4-BE49-F238E27FC236}">
                <a16:creationId xmlns:a16="http://schemas.microsoft.com/office/drawing/2014/main" id="{9E312FE7-A2CE-48CA-B86B-F83B7E492A64}"/>
              </a:ext>
            </a:extLst>
          </p:cNvPr>
          <p:cNvSpPr/>
          <p:nvPr/>
        </p:nvSpPr>
        <p:spPr>
          <a:xfrm>
            <a:off x="-5179" y="1476361"/>
            <a:ext cx="12192000" cy="580491"/>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7" name="Rectángulo 6"/>
          <p:cNvSpPr/>
          <p:nvPr/>
        </p:nvSpPr>
        <p:spPr>
          <a:xfrm>
            <a:off x="1539545" y="1378754"/>
            <a:ext cx="7147256" cy="692497"/>
          </a:xfrm>
          <a:prstGeom prst="rect">
            <a:avLst/>
          </a:prstGeom>
        </p:spPr>
        <p:txBody>
          <a:bodyPr wrap="square">
            <a:spAutoFit/>
          </a:bodyPr>
          <a:lstStyle/>
          <a:p>
            <a:pPr algn="ctr"/>
            <a:r>
              <a:rPr lang="et-EE" sz="2800" b="1" dirty="0">
                <a:solidFill>
                  <a:schemeClr val="bg1"/>
                </a:solidFill>
                <a:latin typeface="EC Square Sans Pro" panose="020B0506040000020004" pitchFamily="34" charset="0"/>
                <a:ea typeface="+mn-ea"/>
                <a:cs typeface="Arial" panose="020B0604020202020204" pitchFamily="34" charset="0"/>
              </a:rPr>
              <a:t>Kõrvaldamise parimad tavad </a:t>
            </a:r>
          </a:p>
          <a:p>
            <a:pPr algn="ctr"/>
            <a:r>
              <a:rPr lang="et-EE" sz="1100" b="1" dirty="0">
                <a:solidFill>
                  <a:schemeClr val="bg1"/>
                </a:solidFill>
                <a:latin typeface="EC Square Sans Pro" panose="020B0506040000020004" pitchFamily="34" charset="0"/>
                <a:ea typeface="+mn-ea"/>
                <a:cs typeface="Arial" panose="020B0604020202020204" pitchFamily="34" charset="0"/>
                <a:hlinkClick r:id="rId2"/>
              </a:rPr>
              <a:t>PharmaceuticalWasteDisposal.pdf (epruma.eu)</a:t>
            </a:r>
          </a:p>
        </p:txBody>
      </p:sp>
      <p:sp>
        <p:nvSpPr>
          <p:cNvPr id="11" name="Rectángulo 10"/>
          <p:cNvSpPr/>
          <p:nvPr/>
        </p:nvSpPr>
        <p:spPr>
          <a:xfrm>
            <a:off x="6090821" y="2523841"/>
            <a:ext cx="6024239" cy="3416320"/>
          </a:xfrm>
          <a:prstGeom prst="rect">
            <a:avLst/>
          </a:prstGeom>
        </p:spPr>
        <p:txBody>
          <a:bodyPr wrap="square">
            <a:spAutoFit/>
          </a:bodyPr>
          <a:lstStyle/>
          <a:p>
            <a:pPr marL="285750" indent="-285750">
              <a:buFont typeface="Wingdings" panose="05000000000000000000" pitchFamily="2" charset="2"/>
              <a:buChar char="ü"/>
            </a:pPr>
            <a:r>
              <a:rPr lang="et-EE" dirty="0">
                <a:solidFill>
                  <a:srgbClr val="003399"/>
                </a:solidFill>
                <a:latin typeface="EC Square Sans Pro" panose="020B0506040000020004" pitchFamily="34" charset="0"/>
                <a:cs typeface="Arial" panose="020B0604020202020204" pitchFamily="34" charset="0"/>
              </a:rPr>
              <a:t>Jäätmed tuleb kõrvaldada kooskõlas tooteomaduste kokkuvõttega (SPC) ning jäätmeseadusandlusega ja kõigi osapooltega konsulteerides välja töötatud riiklike süsteemidega jäätmete kogumiseks, transportimiseks ja kõrvaldamiseks. </a:t>
            </a:r>
          </a:p>
          <a:p>
            <a:endParaRPr lang="en-US" dirty="0">
              <a:solidFill>
                <a:srgbClr val="003399"/>
              </a:solidFill>
              <a:latin typeface="EC Square Sans Pro" panose="020B0506040000020004" pitchFamily="34" charset="0"/>
              <a:cs typeface="Arial" panose="020B0604020202020204" pitchFamily="34" charset="0"/>
            </a:endParaRPr>
          </a:p>
          <a:p>
            <a:pPr marL="285750" indent="-285750">
              <a:buFont typeface="Wingdings" panose="05000000000000000000" pitchFamily="2" charset="2"/>
              <a:buChar char="ü"/>
            </a:pPr>
            <a:r>
              <a:rPr lang="et-EE" dirty="0">
                <a:solidFill>
                  <a:srgbClr val="003399"/>
                </a:solidFill>
                <a:latin typeface="EC Square Sans Pro" panose="020B0506040000020004" pitchFamily="34" charset="0"/>
                <a:cs typeface="Arial" panose="020B0604020202020204" pitchFamily="34" charset="0"/>
              </a:rPr>
              <a:t>Liikmesriigid tagavad, et veterinaarravimite jäätmete (sealhulgas ravimsööda) kogumiseks ja kõrvaldamiseks kohaste süsteemide olemasolu ning tagavad, et põllumajandustootjatele, loomapidajatele, veterinaararstidele ja muudele asjaomastele isikutele tehakse kättesaadavaks kogumis- või kõrvaldamispunktide asukoht ja muu asjakohane teave. </a:t>
            </a:r>
          </a:p>
          <a:p>
            <a:r>
              <a:rPr lang="et-EE" dirty="0">
                <a:solidFill>
                  <a:srgbClr val="003399"/>
                </a:solidFill>
                <a:latin typeface="EC Square Sans Pro" panose="020B0506040000020004" pitchFamily="34" charset="0"/>
                <a:cs typeface="Arial" panose="020B0604020202020204" pitchFamily="34" charset="0"/>
              </a:rPr>
              <a:t> </a:t>
            </a:r>
          </a:p>
        </p:txBody>
      </p:sp>
    </p:spTree>
    <p:extLst>
      <p:ext uri="{BB962C8B-B14F-4D97-AF65-F5344CB8AC3E}">
        <p14:creationId xmlns:p14="http://schemas.microsoft.com/office/powerpoint/2010/main" val="3203044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EDA25B-F561-CC61-40D5-B191A07AF2DD}"/>
              </a:ext>
            </a:extLst>
          </p:cNvPr>
          <p:cNvSpPr>
            <a:spLocks noGrp="1"/>
          </p:cNvSpPr>
          <p:nvPr>
            <p:ph type="body" sz="quarter" idx="10"/>
          </p:nvPr>
        </p:nvSpPr>
        <p:spPr>
          <a:xfrm>
            <a:off x="1304260" y="2296780"/>
            <a:ext cx="8008947" cy="533400"/>
          </a:xfrm>
        </p:spPr>
        <p:txBody>
          <a:bodyPr/>
          <a:lstStyle/>
          <a:p>
            <a:r>
              <a:rPr lang="en-US" sz="4400" dirty="0"/>
              <a:t>Eesti </a:t>
            </a:r>
            <a:r>
              <a:rPr lang="en-US" sz="4400" dirty="0" err="1"/>
              <a:t>spetsifikatsioonid</a:t>
            </a:r>
            <a:endParaRPr lang="en-GB" sz="4400" dirty="0"/>
          </a:p>
        </p:txBody>
      </p:sp>
      <p:pic>
        <p:nvPicPr>
          <p:cNvPr id="1026" name="Picture 2" descr="Resultado de imagen de estonia flaf">
            <a:extLst>
              <a:ext uri="{FF2B5EF4-FFF2-40B4-BE49-F238E27FC236}">
                <a16:creationId xmlns:a16="http://schemas.microsoft.com/office/drawing/2014/main" id="{65C3C21B-1B8D-7B02-5AE4-3C47733DF1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2152900"/>
            <a:ext cx="2867025" cy="18859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2935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a:xfrm>
            <a:off x="762000" y="158750"/>
            <a:ext cx="9677400" cy="476730"/>
          </a:xfrm>
        </p:spPr>
        <p:txBody>
          <a:bodyPr/>
          <a:lstStyle/>
          <a:p>
            <a:r>
              <a:rPr lang="et-EE" sz="2800" b="1" dirty="0">
                <a:latin typeface="EC Square Sans Pro" panose="020B0506040000020004" pitchFamily="34" charset="0"/>
              </a:rPr>
              <a:t>Riiklikud õigusaktid / riiklikud juhised antimikroobsete veterinaarravimite kasutamise kohta</a:t>
            </a:r>
          </a:p>
          <a:p>
            <a:endParaRPr lang="es-ES" sz="2800" b="1" dirty="0">
              <a:latin typeface="EC Square Sans Pro" panose="020B0506040000020004" pitchFamily="34" charset="0"/>
            </a:endParaRPr>
          </a:p>
        </p:txBody>
      </p:sp>
      <p:pic>
        <p:nvPicPr>
          <p:cNvPr id="3" name="Pilt 3">
            <a:extLst>
              <a:ext uri="{FF2B5EF4-FFF2-40B4-BE49-F238E27FC236}">
                <a16:creationId xmlns:a16="http://schemas.microsoft.com/office/drawing/2014/main" id="{C7443A7F-8BB6-6F27-98CA-8913EE47A055}"/>
              </a:ext>
            </a:extLst>
          </p:cNvPr>
          <p:cNvPicPr>
            <a:picLocks noChangeAspect="1"/>
          </p:cNvPicPr>
          <p:nvPr/>
        </p:nvPicPr>
        <p:blipFill>
          <a:blip r:embed="rId2"/>
          <a:stretch>
            <a:fillRect/>
          </a:stretch>
        </p:blipFill>
        <p:spPr>
          <a:xfrm>
            <a:off x="304800" y="1530350"/>
            <a:ext cx="6594987" cy="2486123"/>
          </a:xfrm>
          <a:prstGeom prst="rect">
            <a:avLst/>
          </a:prstGeom>
        </p:spPr>
      </p:pic>
      <p:sp>
        <p:nvSpPr>
          <p:cNvPr id="4" name="Sisu kohatäide 2">
            <a:extLst>
              <a:ext uri="{FF2B5EF4-FFF2-40B4-BE49-F238E27FC236}">
                <a16:creationId xmlns:a16="http://schemas.microsoft.com/office/drawing/2014/main" id="{A6280162-1316-4598-10E9-91B5FA79C057}"/>
              </a:ext>
            </a:extLst>
          </p:cNvPr>
          <p:cNvSpPr txBox="1">
            <a:spLocks/>
          </p:cNvSpPr>
          <p:nvPr/>
        </p:nvSpPr>
        <p:spPr>
          <a:xfrm>
            <a:off x="773243" y="4316208"/>
            <a:ext cx="10515600" cy="2048284"/>
          </a:xfrm>
          <a:prstGeom prst="rect">
            <a:avLst/>
          </a:prstGeom>
        </p:spPr>
        <p:txBody>
          <a:bodyPr>
            <a:norm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buFont typeface="Wingdings" panose="05000000000000000000" pitchFamily="2" charset="2"/>
              <a:buChar char="Ø"/>
            </a:pPr>
            <a:r>
              <a:rPr lang="et-EE" sz="3300"/>
              <a:t>Antibiootikumiravi juhend produktiivloomade raviks </a:t>
            </a:r>
          </a:p>
          <a:p>
            <a:pPr>
              <a:buFont typeface="Wingdings" panose="05000000000000000000" pitchFamily="2" charset="2"/>
              <a:buChar char="Ø"/>
            </a:pPr>
            <a:r>
              <a:rPr lang="et-EE" sz="3300"/>
              <a:t>Täiendõppekoolitused loomaarstidele ja farmeritele</a:t>
            </a:r>
          </a:p>
          <a:p>
            <a:pPr>
              <a:buFont typeface="Wingdings" panose="05000000000000000000" pitchFamily="2" charset="2"/>
              <a:buChar char="Ø"/>
            </a:pPr>
            <a:r>
              <a:rPr lang="et-EE" sz="3300"/>
              <a:t>Uuringud mikroobide antibiootikumiresistentsusest</a:t>
            </a:r>
          </a:p>
          <a:p>
            <a:endParaRPr lang="et-EE" dirty="0"/>
          </a:p>
        </p:txBody>
      </p:sp>
    </p:spTree>
    <p:extLst>
      <p:ext uri="{BB962C8B-B14F-4D97-AF65-F5344CB8AC3E}">
        <p14:creationId xmlns:p14="http://schemas.microsoft.com/office/powerpoint/2010/main" val="2856719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D101AA75-9CC9-7D06-6708-98AC32F4A41A}"/>
              </a:ext>
            </a:extLst>
          </p:cNvPr>
          <p:cNvSpPr>
            <a:spLocks noGrp="1"/>
          </p:cNvSpPr>
          <p:nvPr>
            <p:ph type="body" sz="quarter" idx="4294967295"/>
          </p:nvPr>
        </p:nvSpPr>
        <p:spPr>
          <a:xfrm>
            <a:off x="380972" y="5267537"/>
            <a:ext cx="7874000" cy="781632"/>
          </a:xfrm>
          <a:prstGeom prst="rect">
            <a:avLst/>
          </a:prstGeom>
        </p:spPr>
        <p:txBody>
          <a:bodyPr/>
          <a:lstStyle/>
          <a:p>
            <a:endParaRPr lang="es-ES" dirty="0"/>
          </a:p>
        </p:txBody>
      </p:sp>
    </p:spTree>
    <p:extLst>
      <p:ext uri="{BB962C8B-B14F-4D97-AF65-F5344CB8AC3E}">
        <p14:creationId xmlns:p14="http://schemas.microsoft.com/office/powerpoint/2010/main" val="98415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A7A4201-8AA6-A250-A578-E785FB6D62B8}"/>
              </a:ext>
            </a:extLst>
          </p:cNvPr>
          <p:cNvSpPr>
            <a:spLocks noGrp="1"/>
          </p:cNvSpPr>
          <p:nvPr>
            <p:ph type="body" sz="quarter" idx="10"/>
          </p:nvPr>
        </p:nvSpPr>
        <p:spPr/>
        <p:txBody>
          <a:bodyPr/>
          <a:lstStyle/>
          <a:p>
            <a:r>
              <a:rPr lang="et-EE" sz="2800" b="1">
                <a:latin typeface="EC Square Sans Pro" panose="020B0506040000020004" pitchFamily="34" charset="0"/>
              </a:rPr>
              <a:t>Eesmärk</a:t>
            </a:r>
          </a:p>
        </p:txBody>
      </p:sp>
      <p:sp>
        <p:nvSpPr>
          <p:cNvPr id="3" name="Marcador de texto 2">
            <a:extLst>
              <a:ext uri="{FF2B5EF4-FFF2-40B4-BE49-F238E27FC236}">
                <a16:creationId xmlns:a16="http://schemas.microsoft.com/office/drawing/2014/main" id="{B5FE635C-E70F-8B1F-2FAD-7C287FAAC353}"/>
              </a:ext>
            </a:extLst>
          </p:cNvPr>
          <p:cNvSpPr>
            <a:spLocks noGrp="1"/>
          </p:cNvSpPr>
          <p:nvPr>
            <p:ph type="body" sz="quarter" idx="11"/>
          </p:nvPr>
        </p:nvSpPr>
        <p:spPr>
          <a:xfrm>
            <a:off x="609600" y="1758950"/>
            <a:ext cx="11125200" cy="4876800"/>
          </a:xfrm>
        </p:spPr>
        <p:txBody>
          <a:bodyPr/>
          <a:lstStyle/>
          <a:p>
            <a:pPr marL="457200" indent="-457200" algn="l">
              <a:lnSpc>
                <a:spcPct val="150000"/>
              </a:lnSpc>
              <a:buFont typeface="Wingdings" panose="05000000000000000000" pitchFamily="2" charset="2"/>
              <a:buChar char="§"/>
            </a:pPr>
            <a:r>
              <a:rPr lang="et-EE" sz="2800" b="1" dirty="0">
                <a:latin typeface="EC Square Sans Pro" panose="020B0506040000020004" pitchFamily="34" charset="0"/>
              </a:rPr>
              <a:t>Esitada sätted mikroobivastaste ainete kasutamise kohta profülaktikaks, metafülaktikaks, raviks ja söödaks. </a:t>
            </a:r>
          </a:p>
          <a:p>
            <a:pPr marL="457200" indent="-457200" algn="l">
              <a:lnSpc>
                <a:spcPct val="150000"/>
              </a:lnSpc>
              <a:buFont typeface="Wingdings" panose="05000000000000000000" pitchFamily="2" charset="2"/>
              <a:buChar char="§"/>
            </a:pPr>
            <a:r>
              <a:rPr lang="et-EE" sz="2800" b="1" dirty="0">
                <a:latin typeface="EC Square Sans Pro" panose="020B0506040000020004" pitchFamily="34" charset="0"/>
              </a:rPr>
              <a:t>Loetelu mikroobivastastest ainetest, mida võib kasutada üldiselt, konkreetsetes tingimustes või konkreetsete liikide puhul või teatud tingimustel. </a:t>
            </a:r>
          </a:p>
          <a:p>
            <a:pPr marL="457200" indent="-457200" algn="l">
              <a:lnSpc>
                <a:spcPct val="150000"/>
              </a:lnSpc>
              <a:buFont typeface="Wingdings" panose="05000000000000000000" pitchFamily="2" charset="2"/>
              <a:buChar char="§"/>
            </a:pPr>
            <a:r>
              <a:rPr lang="et-EE" sz="2800" b="1" dirty="0">
                <a:latin typeface="EC Square Sans Pro" panose="020B0506040000020004" pitchFamily="34" charset="0"/>
              </a:rPr>
              <a:t>Esitatakse ka riiklikud eeskirjad või juhised.</a:t>
            </a:r>
          </a:p>
        </p:txBody>
      </p:sp>
    </p:spTree>
    <p:extLst>
      <p:ext uri="{BB962C8B-B14F-4D97-AF65-F5344CB8AC3E}">
        <p14:creationId xmlns:p14="http://schemas.microsoft.com/office/powerpoint/2010/main" val="410603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lstStyle/>
          <a:p>
            <a:r>
              <a:rPr lang="et-EE" sz="2800">
                <a:latin typeface="EC Square Sans Pro" panose="020B0506040000020004" pitchFamily="34" charset="0"/>
              </a:rPr>
              <a:t>Sisu</a:t>
            </a:r>
          </a:p>
        </p:txBody>
      </p:sp>
      <p:sp>
        <p:nvSpPr>
          <p:cNvPr id="4" name="CuadroTexto 3">
            <a:extLst>
              <a:ext uri="{FF2B5EF4-FFF2-40B4-BE49-F238E27FC236}">
                <a16:creationId xmlns:a16="http://schemas.microsoft.com/office/drawing/2014/main" id="{9D83A1A9-65D4-4E6A-85BE-FE18C703815C}"/>
              </a:ext>
            </a:extLst>
          </p:cNvPr>
          <p:cNvSpPr txBox="1"/>
          <p:nvPr/>
        </p:nvSpPr>
        <p:spPr>
          <a:xfrm>
            <a:off x="762000" y="1031240"/>
            <a:ext cx="10439400" cy="5392245"/>
          </a:xfrm>
          <a:prstGeom prst="rect">
            <a:avLst/>
          </a:prstGeom>
          <a:noFill/>
        </p:spPr>
        <p:txBody>
          <a:bodyPr wrap="square">
            <a:spAutoFit/>
          </a:bodyPr>
          <a:lstStyle/>
          <a:p>
            <a:pPr>
              <a:lnSpc>
                <a:spcPct val="120000"/>
              </a:lnSpc>
            </a:pPr>
            <a:r>
              <a:rPr lang="et-EE" sz="2400" b="1" dirty="0">
                <a:solidFill>
                  <a:srgbClr val="002060"/>
                </a:solidFill>
                <a:latin typeface="EC Square Sans Pro" panose="020B0506040000020004" pitchFamily="34" charset="0"/>
              </a:rPr>
              <a:t>Antimikroobsete veterinaarravimite kasutamine </a:t>
            </a:r>
          </a:p>
          <a:p>
            <a:pPr marL="982663" lvl="1" indent="-627063">
              <a:lnSpc>
                <a:spcPct val="120000"/>
              </a:lnSpc>
              <a:buClr>
                <a:srgbClr val="2C7470"/>
              </a:buClr>
              <a:buFont typeface="EC Square Sans Pro" panose="020B0506040000020004" pitchFamily="34" charset="0"/>
              <a:buChar char="•"/>
            </a:pPr>
            <a:r>
              <a:rPr lang="et-EE" sz="2400" dirty="0">
                <a:solidFill>
                  <a:srgbClr val="002060"/>
                </a:solidFill>
                <a:latin typeface="EC Square Sans Pro" panose="020B0506040000020004" pitchFamily="34" charset="0"/>
              </a:rPr>
              <a:t>Profülaktika / metafülaktika / ravi </a:t>
            </a:r>
          </a:p>
          <a:p>
            <a:pPr marL="982663" lvl="1" indent="-627063">
              <a:lnSpc>
                <a:spcPct val="120000"/>
              </a:lnSpc>
              <a:buClr>
                <a:srgbClr val="2C7470"/>
              </a:buClr>
              <a:buFont typeface="EC Square Sans Pro" panose="020B0506040000020004" pitchFamily="34" charset="0"/>
              <a:buChar char="•"/>
            </a:pPr>
            <a:r>
              <a:rPr lang="et-EE" sz="2400" dirty="0">
                <a:solidFill>
                  <a:srgbClr val="002060"/>
                </a:solidFill>
                <a:latin typeface="EC Square Sans Pro" panose="020B0506040000020004" pitchFamily="34" charset="0"/>
              </a:rPr>
              <a:t>Teatavate inimeste nakkuste raviks reserveeritud mikroobivastaste ainete loetelu („reservnimekiri“). </a:t>
            </a:r>
          </a:p>
          <a:p>
            <a:pPr marL="982663" lvl="1" indent="-627063">
              <a:lnSpc>
                <a:spcPct val="120000"/>
              </a:lnSpc>
              <a:buClr>
                <a:srgbClr val="2C7470"/>
              </a:buClr>
              <a:buFont typeface="EC Square Sans Pro" panose="020B0506040000020004" pitchFamily="34" charset="0"/>
              <a:buChar char="•"/>
            </a:pPr>
            <a:r>
              <a:rPr lang="et-EE" sz="2400" dirty="0">
                <a:solidFill>
                  <a:srgbClr val="002060"/>
                </a:solidFill>
                <a:latin typeface="EC Square Sans Pro" panose="020B0506040000020004" pitchFamily="34" charset="0"/>
              </a:rPr>
              <a:t>Mikroobivastaste ainete loetelu, mida ei tohi kasutada väljaspool nende müügilubade tingimusi („kaskaadkasutamine“) või mida ei tohi kasutada teatud tingimustel </a:t>
            </a:r>
          </a:p>
          <a:p>
            <a:pPr marL="982663" lvl="1" indent="-627063">
              <a:lnSpc>
                <a:spcPct val="120000"/>
              </a:lnSpc>
              <a:buClr>
                <a:srgbClr val="2C7470"/>
              </a:buClr>
              <a:buFont typeface="EC Square Sans Pro" panose="020B0506040000020004" pitchFamily="34" charset="0"/>
              <a:buChar char="•"/>
            </a:pPr>
            <a:r>
              <a:rPr lang="et-EE" sz="2400" dirty="0">
                <a:solidFill>
                  <a:srgbClr val="002060"/>
                </a:solidFill>
                <a:latin typeface="EC Square Sans Pro" panose="020B0506040000020004" pitchFamily="34" charset="0"/>
              </a:rPr>
              <a:t>Teatavate liikide (nt hobuslaste ja veeloomade) mikroobivastaste ainete loetelu </a:t>
            </a:r>
          </a:p>
          <a:p>
            <a:pPr marL="982663" lvl="1" indent="-627063">
              <a:lnSpc>
                <a:spcPct val="120000"/>
              </a:lnSpc>
              <a:buClr>
                <a:srgbClr val="2C7470"/>
              </a:buClr>
              <a:buFont typeface="EC Square Sans Pro" panose="020B0506040000020004" pitchFamily="34" charset="0"/>
              <a:buChar char="•"/>
            </a:pPr>
            <a:r>
              <a:rPr lang="et-EE" sz="2400" dirty="0">
                <a:solidFill>
                  <a:srgbClr val="002060"/>
                </a:solidFill>
                <a:latin typeface="EC Square Sans Pro" panose="020B0506040000020004" pitchFamily="34" charset="0"/>
              </a:rPr>
              <a:t>Antimikroobseid aineid sisaldava ravimsööda kasutamine </a:t>
            </a:r>
          </a:p>
          <a:p>
            <a:pPr marL="982663" lvl="1" indent="-627063">
              <a:lnSpc>
                <a:spcPct val="120000"/>
              </a:lnSpc>
              <a:buClr>
                <a:srgbClr val="2C7470"/>
              </a:buClr>
              <a:buFont typeface="EC Square Sans Pro" panose="020B0506040000020004" pitchFamily="34" charset="0"/>
              <a:buChar char="•"/>
            </a:pPr>
            <a:r>
              <a:rPr lang="et-EE" sz="2400" dirty="0">
                <a:solidFill>
                  <a:srgbClr val="002060"/>
                </a:solidFill>
                <a:latin typeface="EC Square Sans Pro" panose="020B0506040000020004" pitchFamily="34" charset="0"/>
              </a:rPr>
              <a:t>Veterinaarravimite kõrvaldamine</a:t>
            </a:r>
          </a:p>
          <a:p>
            <a:pPr>
              <a:lnSpc>
                <a:spcPct val="120000"/>
              </a:lnSpc>
            </a:pPr>
            <a:r>
              <a:rPr lang="et-EE" sz="2400" b="1" dirty="0">
                <a:solidFill>
                  <a:srgbClr val="002060"/>
                </a:solidFill>
                <a:latin typeface="EC Square Sans Pro" panose="020B0506040000020004" pitchFamily="34" charset="0"/>
              </a:rPr>
              <a:t>Riiklikud õigusaktid / riiklikud juhised antimikroobsete veterinaarravimite kasutamise kohta</a:t>
            </a:r>
          </a:p>
        </p:txBody>
      </p:sp>
    </p:spTree>
    <p:extLst>
      <p:ext uri="{BB962C8B-B14F-4D97-AF65-F5344CB8AC3E}">
        <p14:creationId xmlns:p14="http://schemas.microsoft.com/office/powerpoint/2010/main" val="2346819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5E626828-67E9-C1A7-7219-349BBCA3B24B}"/>
              </a:ext>
            </a:extLst>
          </p:cNvPr>
          <p:cNvSpPr>
            <a:spLocks noGrp="1"/>
          </p:cNvSpPr>
          <p:nvPr>
            <p:ph type="body" sz="quarter" idx="10"/>
          </p:nvPr>
        </p:nvSpPr>
        <p:spPr/>
        <p:txBody>
          <a:bodyPr/>
          <a:lstStyle/>
          <a:p>
            <a:r>
              <a:rPr lang="et-EE" sz="2800" b="1">
                <a:latin typeface="EC Square Sans Pro" panose="020B0506040000020004" pitchFamily="34" charset="0"/>
              </a:rPr>
              <a:t>Antimikroobsete veterinaarravimite kasutamine</a:t>
            </a:r>
          </a:p>
        </p:txBody>
      </p:sp>
      <p:sp>
        <p:nvSpPr>
          <p:cNvPr id="3" name="34 CuadroTexto">
            <a:extLst>
              <a:ext uri="{FF2B5EF4-FFF2-40B4-BE49-F238E27FC236}">
                <a16:creationId xmlns:a16="http://schemas.microsoft.com/office/drawing/2014/main" id="{B2239C50-53D8-452B-9199-A3F45F638A40}"/>
              </a:ext>
            </a:extLst>
          </p:cNvPr>
          <p:cNvSpPr txBox="1"/>
          <p:nvPr/>
        </p:nvSpPr>
        <p:spPr>
          <a:xfrm>
            <a:off x="5651674" y="3926924"/>
            <a:ext cx="2255508" cy="784830"/>
          </a:xfrm>
          <a:prstGeom prst="rect">
            <a:avLst/>
          </a:prstGeom>
          <a:noFill/>
        </p:spPr>
        <p:txBody>
          <a:bodyPr wrap="square" rtlCol="0">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defRPr/>
            </a:pPr>
            <a:endParaRPr lang="es-ES" sz="900" b="1" dirty="0">
              <a:solidFill>
                <a:prstClr val="white"/>
              </a:solidFill>
              <a:latin typeface="Montserrat" pitchFamily="2" charset="77"/>
              <a:ea typeface="Steelfish" charset="0"/>
              <a:cs typeface="Steelfish" charset="0"/>
            </a:endParaRPr>
          </a:p>
          <a:p>
            <a:pPr lvl="0" algn="ctr">
              <a:defRPr/>
            </a:pPr>
            <a:r>
              <a:rPr lang="et-EE" b="1">
                <a:solidFill>
                  <a:prstClr val="white"/>
                </a:solidFill>
                <a:latin typeface="+mj-lt"/>
                <a:ea typeface="Steelfish" charset="0"/>
                <a:cs typeface="Steelfish" charset="0"/>
              </a:rPr>
              <a:t>Keela süstemaatiline profülaktika </a:t>
            </a:r>
          </a:p>
        </p:txBody>
      </p:sp>
      <p:sp>
        <p:nvSpPr>
          <p:cNvPr id="4" name="CuadroTexto 3">
            <a:extLst>
              <a:ext uri="{FF2B5EF4-FFF2-40B4-BE49-F238E27FC236}">
                <a16:creationId xmlns:a16="http://schemas.microsoft.com/office/drawing/2014/main" id="{919C3230-26FA-4EA7-BE42-7E70F5B8C58C}"/>
              </a:ext>
            </a:extLst>
          </p:cNvPr>
          <p:cNvSpPr txBox="1"/>
          <p:nvPr/>
        </p:nvSpPr>
        <p:spPr>
          <a:xfrm>
            <a:off x="4717998" y="1627057"/>
            <a:ext cx="7474002" cy="523220"/>
          </a:xfrm>
          <a:prstGeom prst="rect">
            <a:avLst/>
          </a:prstGeom>
          <a:solidFill>
            <a:srgbClr val="ECEBEB"/>
          </a:solidFill>
        </p:spPr>
        <p:txBody>
          <a:bodyPr wrap="square" rtlCol="0">
            <a:spAutoFit/>
          </a:bodyPr>
          <a:lstStyle/>
          <a:p>
            <a:r>
              <a:rPr lang="et-EE" sz="2800" b="1">
                <a:solidFill>
                  <a:srgbClr val="003399"/>
                </a:solidFill>
                <a:latin typeface="EC Square Sans Pro" panose="020B0506040000020004" pitchFamily="34" charset="0"/>
                <a:ea typeface="+mn-ea"/>
                <a:cs typeface="Arial" panose="020B0604020202020204" pitchFamily="34" charset="0"/>
              </a:rPr>
              <a:t>PROFÜLAKTIKA / METAFÜLAKTIKA / RAVI</a:t>
            </a:r>
          </a:p>
        </p:txBody>
      </p:sp>
      <p:sp>
        <p:nvSpPr>
          <p:cNvPr id="5" name="CuadroTexto 4">
            <a:extLst>
              <a:ext uri="{FF2B5EF4-FFF2-40B4-BE49-F238E27FC236}">
                <a16:creationId xmlns:a16="http://schemas.microsoft.com/office/drawing/2014/main" id="{39F40D3B-9AD3-4081-925D-26FC41FEDCD9}"/>
              </a:ext>
            </a:extLst>
          </p:cNvPr>
          <p:cNvSpPr txBox="1"/>
          <p:nvPr/>
        </p:nvSpPr>
        <p:spPr>
          <a:xfrm>
            <a:off x="5001719" y="2758079"/>
            <a:ext cx="6733081" cy="1938992"/>
          </a:xfrm>
          <a:prstGeom prst="rect">
            <a:avLst/>
          </a:prstGeom>
          <a:noFill/>
        </p:spPr>
        <p:txBody>
          <a:bodyPr wrap="square" rtlCol="0">
            <a:spAutoFit/>
          </a:bodyPr>
          <a:lstStyle/>
          <a:p>
            <a:pPr algn="l"/>
            <a:r>
              <a:rPr lang="et-EE" sz="2400" b="1">
                <a:solidFill>
                  <a:srgbClr val="003399"/>
                </a:solidFill>
                <a:latin typeface="EC Square Sans Pro" panose="020B0506040000020004" pitchFamily="34" charset="0"/>
                <a:ea typeface="+mn-ea"/>
                <a:cs typeface="Arial" panose="020B0604020202020204" pitchFamily="34" charset="0"/>
              </a:rPr>
              <a:t>Profülaktiline kasutamine 	</a:t>
            </a:r>
            <a:r>
              <a:rPr lang="et-EE" sz="2400">
                <a:solidFill>
                  <a:srgbClr val="003399"/>
                </a:solidFill>
                <a:latin typeface="EC Square Sans Pro" panose="020B0506040000020004" pitchFamily="34" charset="0"/>
                <a:ea typeface="+mn-ea"/>
                <a:cs typeface="Arial" panose="020B0604020202020204" pitchFamily="34" charset="0"/>
              </a:rPr>
              <a:t>Artikli 107 lõige 3  </a:t>
            </a:r>
          </a:p>
          <a:p>
            <a:endParaRPr lang="es-ES" sz="2400" dirty="0">
              <a:solidFill>
                <a:srgbClr val="002060"/>
              </a:solidFill>
              <a:latin typeface="EC Square Sans Pro" panose="020B0506040000020004" pitchFamily="34" charset="0"/>
            </a:endParaRPr>
          </a:p>
          <a:p>
            <a:endParaRPr lang="es-ES" sz="2400" dirty="0">
              <a:solidFill>
                <a:srgbClr val="002060"/>
              </a:solidFill>
              <a:latin typeface="EC Square Sans Pro" panose="020B0506040000020004" pitchFamily="34" charset="0"/>
            </a:endParaRPr>
          </a:p>
          <a:p>
            <a:r>
              <a:rPr lang="et-EE" sz="2400" b="1">
                <a:solidFill>
                  <a:srgbClr val="003399"/>
                </a:solidFill>
                <a:latin typeface="EC Square Sans Pro" panose="020B0506040000020004" pitchFamily="34" charset="0"/>
                <a:ea typeface="+mn-ea"/>
                <a:cs typeface="Arial" panose="020B0604020202020204" pitchFamily="34" charset="0"/>
              </a:rPr>
              <a:t>Metafülaktika kasutamine  </a:t>
            </a:r>
            <a:r>
              <a:rPr lang="et-EE" sz="2400">
                <a:solidFill>
                  <a:srgbClr val="003399"/>
                </a:solidFill>
                <a:latin typeface="EC Square Sans Pro" panose="020B0506040000020004" pitchFamily="34" charset="0"/>
                <a:ea typeface="+mn-ea"/>
                <a:cs typeface="Arial" panose="020B0604020202020204" pitchFamily="34" charset="0"/>
              </a:rPr>
              <a:t>Artikli 107 lõige 4 </a:t>
            </a:r>
          </a:p>
          <a:p>
            <a:endParaRPr lang="es-ES" sz="2400" dirty="0">
              <a:solidFill>
                <a:srgbClr val="002060"/>
              </a:solidFill>
              <a:latin typeface="Montserrat" panose="00000500000000000000" pitchFamily="2" charset="0"/>
            </a:endParaRPr>
          </a:p>
        </p:txBody>
      </p:sp>
      <p:sp>
        <p:nvSpPr>
          <p:cNvPr id="6" name="Rectángulo redondeado 13">
            <a:extLst>
              <a:ext uri="{FF2B5EF4-FFF2-40B4-BE49-F238E27FC236}">
                <a16:creationId xmlns:a16="http://schemas.microsoft.com/office/drawing/2014/main" id="{E54700FC-2899-425A-922B-0EC0D31DE052}"/>
              </a:ext>
            </a:extLst>
          </p:cNvPr>
          <p:cNvSpPr/>
          <p:nvPr/>
        </p:nvSpPr>
        <p:spPr>
          <a:xfrm>
            <a:off x="0" y="1627057"/>
            <a:ext cx="4717997" cy="4856293"/>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b="1" dirty="0">
                <a:solidFill>
                  <a:srgbClr val="19355D"/>
                </a:solidFill>
                <a:latin typeface="EC Square Sans Pro" panose="020B0506040000020004" pitchFamily="34" charset="0"/>
                <a:cs typeface="Arial" pitchFamily="34" charset="0"/>
              </a:rPr>
              <a:t>ELi õigusraamistik: </a:t>
            </a:r>
            <a:br>
              <a:rPr lang="en-US" sz="2800" b="1" dirty="0">
                <a:solidFill>
                  <a:srgbClr val="19355D"/>
                </a:solidFill>
                <a:latin typeface="EC Square Sans Pro" panose="020B0506040000020004" pitchFamily="34" charset="0"/>
                <a:cs typeface="Arial" pitchFamily="34" charset="0"/>
              </a:rPr>
            </a:br>
            <a:r>
              <a:rPr lang="et-EE" sz="2800" b="1" dirty="0">
                <a:solidFill>
                  <a:srgbClr val="19355D"/>
                </a:solidFill>
                <a:latin typeface="EC Square Sans Pro" panose="020B0506040000020004" pitchFamily="34" charset="0"/>
                <a:cs typeface="Arial" pitchFamily="34" charset="0"/>
              </a:rPr>
              <a:t>määrus (EL) 2019/6 VETERINAARRAVITE kohta</a:t>
            </a:r>
            <a:br>
              <a:rPr lang="et-EE" sz="2800" b="1" dirty="0">
                <a:solidFill>
                  <a:srgbClr val="19355D"/>
                </a:solidFill>
                <a:latin typeface="EC Square Sans Pro" panose="020B0506040000020004" pitchFamily="34" charset="0"/>
                <a:cs typeface="Arial" pitchFamily="34" charset="0"/>
              </a:rPr>
            </a:br>
            <a:endParaRPr lang="et-EE" sz="2800" b="1" dirty="0">
              <a:solidFill>
                <a:srgbClr val="19355D"/>
              </a:solidFill>
              <a:latin typeface="EC Square Sans Pro" panose="020B0506040000020004" pitchFamily="34" charset="0"/>
              <a:cs typeface="Arial" pitchFamily="34" charset="0"/>
            </a:endParaRPr>
          </a:p>
        </p:txBody>
      </p:sp>
    </p:spTree>
    <p:extLst>
      <p:ext uri="{BB962C8B-B14F-4D97-AF65-F5344CB8AC3E}">
        <p14:creationId xmlns:p14="http://schemas.microsoft.com/office/powerpoint/2010/main" val="135694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2932EFB5-F704-40F9-A780-F978407C7B35}"/>
              </a:ext>
            </a:extLst>
          </p:cNvPr>
          <p:cNvSpPr/>
          <p:nvPr/>
        </p:nvSpPr>
        <p:spPr>
          <a:xfrm>
            <a:off x="2771049" y="3177381"/>
            <a:ext cx="9273805" cy="3693319"/>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t-EE" sz="2400" b="1" dirty="0">
                <a:solidFill>
                  <a:srgbClr val="003399"/>
                </a:solidFill>
                <a:latin typeface="EC Square Sans Pro" panose="020B0506040000020004" pitchFamily="34" charset="0"/>
                <a:cs typeface="Arial" panose="020B0604020202020204" pitchFamily="34" charset="0"/>
              </a:rPr>
              <a:t>Profülaktika kasutamise põhimõtted</a:t>
            </a:r>
            <a:r>
              <a:rPr lang="es-ES" sz="2400" b="1" dirty="0">
                <a:solidFill>
                  <a:srgbClr val="003399"/>
                </a:solidFill>
                <a:latin typeface="EC Square Sans Pro" panose="020B0506040000020004" pitchFamily="34" charset="0"/>
                <a:cs typeface="Arial" panose="020B0604020202020204" pitchFamily="34" charset="0"/>
              </a:rPr>
              <a:t> !</a:t>
            </a:r>
            <a:r>
              <a:rPr lang="es-ES" sz="2400" b="1" dirty="0" err="1">
                <a:solidFill>
                  <a:srgbClr val="003399"/>
                </a:solidFill>
                <a:latin typeface="EC Square Sans Pro" panose="020B0506040000020004" pitchFamily="34" charset="0"/>
                <a:cs typeface="Arial" panose="020B0604020202020204" pitchFamily="34" charset="0"/>
              </a:rPr>
              <a:t>Artikli</a:t>
            </a:r>
            <a:r>
              <a:rPr lang="es-ES" sz="2400" b="1" dirty="0">
                <a:solidFill>
                  <a:srgbClr val="003399"/>
                </a:solidFill>
                <a:latin typeface="EC Square Sans Pro" panose="020B0506040000020004" pitchFamily="34" charset="0"/>
                <a:cs typeface="Arial" panose="020B0604020202020204" pitchFamily="34" charset="0"/>
              </a:rPr>
              <a:t> 107 </a:t>
            </a:r>
            <a:r>
              <a:rPr lang="es-ES" sz="2400" b="1" dirty="0" err="1">
                <a:solidFill>
                  <a:srgbClr val="003399"/>
                </a:solidFill>
                <a:latin typeface="EC Square Sans Pro" panose="020B0506040000020004" pitchFamily="34" charset="0"/>
                <a:cs typeface="Arial" panose="020B0604020202020204" pitchFamily="34" charset="0"/>
              </a:rPr>
              <a:t>lõige</a:t>
            </a:r>
            <a:r>
              <a:rPr lang="es-ES" sz="2400" b="1" dirty="0">
                <a:solidFill>
                  <a:srgbClr val="003399"/>
                </a:solidFill>
                <a:latin typeface="EC Square Sans Pro" panose="020B0506040000020004" pitchFamily="34" charset="0"/>
                <a:cs typeface="Arial" panose="020B0604020202020204" pitchFamily="34" charset="0"/>
              </a:rPr>
              <a:t> 3</a:t>
            </a:r>
          </a:p>
          <a:p>
            <a:r>
              <a:rPr lang="et-EE" sz="2400" b="1" dirty="0">
                <a:solidFill>
                  <a:srgbClr val="003399"/>
                </a:solidFill>
                <a:latin typeface="EC Square Sans Pro" panose="020B0506040000020004" pitchFamily="34" charset="0"/>
                <a:cs typeface="Arial" panose="020B0604020202020204" pitchFamily="34" charset="0"/>
              </a:rPr>
              <a:t> </a:t>
            </a:r>
            <a:endParaRPr lang="en-US" b="1" dirty="0">
              <a:solidFill>
                <a:srgbClr val="0070C0"/>
              </a:solidFill>
              <a:latin typeface="EC Square Sans Pro" panose="020B0506040000020004" pitchFamily="34" charset="0"/>
            </a:endParaRP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Ainult erandjuhtudel</a:t>
            </a:r>
          </a:p>
          <a:p>
            <a:pPr marL="342900" indent="-342900">
              <a:buClr>
                <a:srgbClr val="2C7470"/>
              </a:buClr>
              <a:buFont typeface="Wingdings" panose="05000000000000000000" pitchFamily="2" charset="2"/>
              <a:buChar char="§"/>
            </a:pPr>
            <a:endParaRPr lang="en-US" sz="2400" dirty="0">
              <a:latin typeface="EC Square Sans Pro" panose="020B0506040000020004" pitchFamily="34" charset="0"/>
            </a:endParaRP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Manustamiseks üksikule loomale (antibiootikumid) või piiratud arvule loomadele (teised antimikroobsed ravimid)</a:t>
            </a:r>
          </a:p>
          <a:p>
            <a:pPr marL="342900" indent="-342900">
              <a:buClr>
                <a:srgbClr val="2C7470"/>
              </a:buClr>
              <a:buFont typeface="Wingdings" panose="05000000000000000000" pitchFamily="2" charset="2"/>
              <a:buChar char="§"/>
            </a:pPr>
            <a:endParaRPr lang="en-US" sz="2400" dirty="0">
              <a:latin typeface="EC Square Sans Pro" panose="020B0506040000020004" pitchFamily="34" charset="0"/>
            </a:endParaRP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Kui nakkuse või nakkushaiguse oht on väga kõrge ja tagajärjed on tõenäoliselt rasked</a:t>
            </a:r>
          </a:p>
          <a:p>
            <a:endParaRPr lang="en-US" dirty="0"/>
          </a:p>
        </p:txBody>
      </p:sp>
      <p:sp>
        <p:nvSpPr>
          <p:cNvPr id="11" name="Rectángulo redondeado 13">
            <a:extLst>
              <a:ext uri="{FF2B5EF4-FFF2-40B4-BE49-F238E27FC236}">
                <a16:creationId xmlns:a16="http://schemas.microsoft.com/office/drawing/2014/main" id="{295C36C8-9BAD-4921-BF65-AB5480C82CFB}"/>
              </a:ext>
            </a:extLst>
          </p:cNvPr>
          <p:cNvSpPr/>
          <p:nvPr/>
        </p:nvSpPr>
        <p:spPr>
          <a:xfrm>
            <a:off x="0" y="1365607"/>
            <a:ext cx="12192000" cy="1565376"/>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2" name="CuadroTexto 11">
            <a:extLst>
              <a:ext uri="{FF2B5EF4-FFF2-40B4-BE49-F238E27FC236}">
                <a16:creationId xmlns:a16="http://schemas.microsoft.com/office/drawing/2014/main" id="{D4E6F2A5-3731-47FB-97E6-99D46ACADF7C}"/>
              </a:ext>
            </a:extLst>
          </p:cNvPr>
          <p:cNvSpPr txBox="1"/>
          <p:nvPr/>
        </p:nvSpPr>
        <p:spPr>
          <a:xfrm>
            <a:off x="518650" y="1484433"/>
            <a:ext cx="11520949" cy="1200329"/>
          </a:xfrm>
          <a:prstGeom prst="rect">
            <a:avLst/>
          </a:prstGeom>
          <a:noFill/>
        </p:spPr>
        <p:txBody>
          <a:bodyPr wrap="square" rtlCol="0">
            <a:spAutoFit/>
          </a:bodyPr>
          <a:lstStyle/>
          <a:p>
            <a:pPr algn="ctr"/>
            <a:r>
              <a:rPr lang="et-EE" sz="2400" b="1" dirty="0">
                <a:solidFill>
                  <a:schemeClr val="bg1"/>
                </a:solidFill>
                <a:latin typeface="EC Square Sans Pro" panose="020B0506040000020004" pitchFamily="34" charset="0"/>
              </a:rPr>
              <a:t>PROFÜLAKTIKA </a:t>
            </a:r>
            <a:r>
              <a:rPr lang="et-EE" sz="2400" dirty="0">
                <a:solidFill>
                  <a:schemeClr val="bg1"/>
                </a:solidFill>
                <a:latin typeface="EC Square Sans Pro" panose="020B0506040000020004" pitchFamily="34" charset="0"/>
              </a:rPr>
              <a:t> </a:t>
            </a:r>
          </a:p>
          <a:p>
            <a:pPr algn="ctr"/>
            <a:r>
              <a:rPr lang="et-EE" sz="2400" dirty="0">
                <a:solidFill>
                  <a:schemeClr val="bg1"/>
                </a:solidFill>
                <a:latin typeface="EC Square Sans Pro" panose="020B0506040000020004" pitchFamily="34" charset="0"/>
              </a:rPr>
              <a:t>Ravimi manustamine loomale või loomarühmale </a:t>
            </a:r>
            <a:r>
              <a:rPr lang="et-EE" sz="2400" b="1" dirty="0">
                <a:solidFill>
                  <a:schemeClr val="bg1"/>
                </a:solidFill>
                <a:latin typeface="EC Square Sans Pro" panose="020B0506040000020004" pitchFamily="34" charset="0"/>
              </a:rPr>
              <a:t>enne</a:t>
            </a:r>
            <a:r>
              <a:rPr lang="et-EE" sz="2400" dirty="0">
                <a:solidFill>
                  <a:schemeClr val="bg1"/>
                </a:solidFill>
                <a:latin typeface="EC Square Sans Pro" panose="020B0506040000020004" pitchFamily="34" charset="0"/>
              </a:rPr>
              <a:t> haiguse kliiniliste tunnuste ilmnemist, et vältida haiguse või nakkuse teket. </a:t>
            </a:r>
          </a:p>
        </p:txBody>
      </p:sp>
      <p:sp>
        <p:nvSpPr>
          <p:cNvPr id="25" name="Rectángulo 24">
            <a:extLst>
              <a:ext uri="{FF2B5EF4-FFF2-40B4-BE49-F238E27FC236}">
                <a16:creationId xmlns:a16="http://schemas.microsoft.com/office/drawing/2014/main" id="{37115478-AE67-4CB7-81B0-76D74863540B}"/>
              </a:ext>
            </a:extLst>
          </p:cNvPr>
          <p:cNvSpPr/>
          <p:nvPr/>
        </p:nvSpPr>
        <p:spPr>
          <a:xfrm>
            <a:off x="0" y="2916321"/>
            <a:ext cx="2512582" cy="396875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34 CuadroTexto">
            <a:extLst>
              <a:ext uri="{FF2B5EF4-FFF2-40B4-BE49-F238E27FC236}">
                <a16:creationId xmlns:a16="http://schemas.microsoft.com/office/drawing/2014/main" id="{1E9AEF3E-0E49-4712-9F40-D4C04B6A8A37}"/>
              </a:ext>
            </a:extLst>
          </p:cNvPr>
          <p:cNvSpPr txBox="1"/>
          <p:nvPr/>
        </p:nvSpPr>
        <p:spPr>
          <a:xfrm>
            <a:off x="103284" y="3578993"/>
            <a:ext cx="2512582" cy="992579"/>
          </a:xfrm>
          <a:prstGeom prst="rect">
            <a:avLst/>
          </a:prstGeom>
          <a:noFill/>
        </p:spPr>
        <p:txBody>
          <a:bodyPr wrap="square" rtlCol="0">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defRPr/>
            </a:pPr>
            <a:endParaRPr lang="es-ES" sz="1050" dirty="0">
              <a:solidFill>
                <a:prstClr val="white"/>
              </a:solidFill>
              <a:latin typeface="EC Square Sans Pro" panose="020B0506040000020004" pitchFamily="34" charset="0"/>
              <a:ea typeface="Steelfish" charset="0"/>
              <a:cs typeface="Steelfish" charset="0"/>
            </a:endParaRPr>
          </a:p>
          <a:p>
            <a:pPr lvl="0" algn="ctr">
              <a:defRPr/>
            </a:pPr>
            <a:r>
              <a:rPr lang="et-EE" sz="2400">
                <a:solidFill>
                  <a:srgbClr val="C00000"/>
                </a:solidFill>
                <a:latin typeface="EC Square Sans Pro" panose="020B0506040000020004" pitchFamily="34" charset="0"/>
                <a:ea typeface="Steelfish" charset="0"/>
                <a:cs typeface="Steelfish" charset="0"/>
              </a:rPr>
              <a:t>Keela süstemaatiline profülaktika </a:t>
            </a:r>
          </a:p>
        </p:txBody>
      </p:sp>
      <p:sp>
        <p:nvSpPr>
          <p:cNvPr id="29" name="Marcador de texto 1">
            <a:extLst>
              <a:ext uri="{FF2B5EF4-FFF2-40B4-BE49-F238E27FC236}">
                <a16:creationId xmlns:a16="http://schemas.microsoft.com/office/drawing/2014/main" id="{140B5830-C146-4964-8F84-A1D690FA8BB9}"/>
              </a:ext>
            </a:extLst>
          </p:cNvPr>
          <p:cNvSpPr>
            <a:spLocks noGrp="1"/>
          </p:cNvSpPr>
          <p:nvPr>
            <p:ph type="body" sz="quarter" idx="10"/>
          </p:nvPr>
        </p:nvSpPr>
        <p:spPr>
          <a:xfrm>
            <a:off x="762000" y="311150"/>
            <a:ext cx="8008947" cy="533400"/>
          </a:xfrm>
        </p:spPr>
        <p:txBody>
          <a:bodyPr/>
          <a:lstStyle/>
          <a:p>
            <a:r>
              <a:rPr lang="et-EE" sz="2400">
                <a:latin typeface="EC Square Sans Pro" panose="020B0506040000020004" pitchFamily="34" charset="0"/>
              </a:rPr>
              <a:t>Antimikroobsete veterinaarravimite kasutamine</a:t>
            </a:r>
          </a:p>
          <a:p>
            <a:endParaRPr lang="en-GB" dirty="0"/>
          </a:p>
        </p:txBody>
      </p:sp>
    </p:spTree>
    <p:extLst>
      <p:ext uri="{BB962C8B-B14F-4D97-AF65-F5344CB8AC3E}">
        <p14:creationId xmlns:p14="http://schemas.microsoft.com/office/powerpoint/2010/main" val="3922255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redondeado 13">
            <a:extLst>
              <a:ext uri="{FF2B5EF4-FFF2-40B4-BE49-F238E27FC236}">
                <a16:creationId xmlns:a16="http://schemas.microsoft.com/office/drawing/2014/main" id="{295C36C8-9BAD-4921-BF65-AB5480C82CFB}"/>
              </a:ext>
            </a:extLst>
          </p:cNvPr>
          <p:cNvSpPr/>
          <p:nvPr/>
        </p:nvSpPr>
        <p:spPr>
          <a:xfrm>
            <a:off x="0" y="1365608"/>
            <a:ext cx="12192000" cy="782622"/>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2" name="CuadroTexto 11">
            <a:extLst>
              <a:ext uri="{FF2B5EF4-FFF2-40B4-BE49-F238E27FC236}">
                <a16:creationId xmlns:a16="http://schemas.microsoft.com/office/drawing/2014/main" id="{D4E6F2A5-3731-47FB-97E6-99D46ACADF7C}"/>
              </a:ext>
            </a:extLst>
          </p:cNvPr>
          <p:cNvSpPr txBox="1"/>
          <p:nvPr/>
        </p:nvSpPr>
        <p:spPr>
          <a:xfrm>
            <a:off x="518651" y="1484433"/>
            <a:ext cx="11441480" cy="461665"/>
          </a:xfrm>
          <a:prstGeom prst="rect">
            <a:avLst/>
          </a:prstGeom>
          <a:noFill/>
        </p:spPr>
        <p:txBody>
          <a:bodyPr wrap="square" rtlCol="0">
            <a:spAutoFit/>
          </a:bodyPr>
          <a:lstStyle/>
          <a:p>
            <a:pPr algn="ctr"/>
            <a:r>
              <a:rPr lang="et-EE" sz="2400" b="1">
                <a:solidFill>
                  <a:schemeClr val="bg1"/>
                </a:solidFill>
                <a:latin typeface="EC Square Sans Pro" panose="020B0506040000020004" pitchFamily="34" charset="0"/>
              </a:rPr>
              <a:t>PROFÜLAKTIKA </a:t>
            </a:r>
            <a:r>
              <a:rPr lang="et-EE" sz="2400">
                <a:solidFill>
                  <a:schemeClr val="bg1"/>
                </a:solidFill>
                <a:latin typeface="EC Square Sans Pro" panose="020B0506040000020004" pitchFamily="34" charset="0"/>
              </a:rPr>
              <a:t> </a:t>
            </a:r>
          </a:p>
        </p:txBody>
      </p:sp>
      <p:sp>
        <p:nvSpPr>
          <p:cNvPr id="3" name="CuadroTexto 2">
            <a:extLst>
              <a:ext uri="{FF2B5EF4-FFF2-40B4-BE49-F238E27FC236}">
                <a16:creationId xmlns:a16="http://schemas.microsoft.com/office/drawing/2014/main" id="{9F1029E3-E9A1-4A51-BF74-3346625DE8CE}"/>
              </a:ext>
            </a:extLst>
          </p:cNvPr>
          <p:cNvSpPr txBox="1"/>
          <p:nvPr/>
        </p:nvSpPr>
        <p:spPr>
          <a:xfrm>
            <a:off x="0" y="3446432"/>
            <a:ext cx="2846427" cy="2574241"/>
          </a:xfrm>
          <a:prstGeom prst="rect">
            <a:avLst/>
          </a:prstGeom>
          <a:solidFill>
            <a:srgbClr val="6BB188"/>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endParaRPr lang="en-US" dirty="0">
              <a:solidFill>
                <a:srgbClr val="002060"/>
              </a:solidFill>
              <a:latin typeface="EC Square Sans Pro" panose="020B0506040000020004" pitchFamily="34" charset="0"/>
            </a:endParaRPr>
          </a:p>
          <a:p>
            <a:pPr algn="ctr"/>
            <a:r>
              <a:rPr lang="et-EE" sz="1800">
                <a:solidFill>
                  <a:srgbClr val="002060"/>
                </a:solidFill>
                <a:latin typeface="EC Square Sans Pro" panose="020B0506040000020004" pitchFamily="34" charset="0"/>
              </a:rPr>
              <a:t>Kuidas loomi rühmitada, kas üks loom rühmas või mitu üksikult?</a:t>
            </a:r>
          </a:p>
          <a:p>
            <a:pPr algn="ctr"/>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p:txBody>
      </p:sp>
      <p:sp>
        <p:nvSpPr>
          <p:cNvPr id="10" name="CuadroTexto 9">
            <a:extLst>
              <a:ext uri="{FF2B5EF4-FFF2-40B4-BE49-F238E27FC236}">
                <a16:creationId xmlns:a16="http://schemas.microsoft.com/office/drawing/2014/main" id="{01095EFF-09B4-49AB-9304-D0E1F4F62800}"/>
              </a:ext>
            </a:extLst>
          </p:cNvPr>
          <p:cNvSpPr txBox="1"/>
          <p:nvPr/>
        </p:nvSpPr>
        <p:spPr>
          <a:xfrm>
            <a:off x="3124200" y="3435350"/>
            <a:ext cx="2828410" cy="2585323"/>
          </a:xfrm>
          <a:prstGeom prst="rect">
            <a:avLst/>
          </a:prstGeom>
          <a:solidFill>
            <a:schemeClr val="bg1">
              <a:lumMod val="85000"/>
            </a:schemeClr>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endParaRPr lang="en-US" dirty="0">
              <a:solidFill>
                <a:srgbClr val="002060"/>
              </a:solidFill>
              <a:latin typeface="EC Square Sans Pro" panose="020B0506040000020004" pitchFamily="34" charset="0"/>
            </a:endParaRPr>
          </a:p>
          <a:p>
            <a:pPr algn="ctr"/>
            <a:r>
              <a:rPr lang="et-EE" sz="1800">
                <a:solidFill>
                  <a:srgbClr val="002060"/>
                </a:solidFill>
                <a:latin typeface="EC Square Sans Pro" panose="020B0506040000020004" pitchFamily="34" charset="0"/>
              </a:rPr>
              <a:t>Kuidas õigustada selliste loomade ravi, kellel puuduvad haiguse kliinilised tunnused?</a:t>
            </a:r>
          </a:p>
          <a:p>
            <a:endParaRPr lang="en-US" dirty="0">
              <a:solidFill>
                <a:srgbClr val="002060"/>
              </a:solidFill>
              <a:latin typeface="EC Square Sans Pro" panose="020B0506040000020004" pitchFamily="34" charset="0"/>
            </a:endParaRP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p:txBody>
      </p:sp>
      <p:sp>
        <p:nvSpPr>
          <p:cNvPr id="13" name="CuadroTexto 12">
            <a:extLst>
              <a:ext uri="{FF2B5EF4-FFF2-40B4-BE49-F238E27FC236}">
                <a16:creationId xmlns:a16="http://schemas.microsoft.com/office/drawing/2014/main" id="{2602A437-F886-4E9B-B0A9-5872AB027818}"/>
              </a:ext>
            </a:extLst>
          </p:cNvPr>
          <p:cNvSpPr txBox="1"/>
          <p:nvPr/>
        </p:nvSpPr>
        <p:spPr>
          <a:xfrm>
            <a:off x="6239391" y="3440891"/>
            <a:ext cx="2837418" cy="2574241"/>
          </a:xfrm>
          <a:prstGeom prst="rect">
            <a:avLst/>
          </a:prstGeom>
          <a:solidFill>
            <a:srgbClr val="2C7470"/>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endParaRPr lang="en-US" dirty="0">
              <a:solidFill>
                <a:srgbClr val="002060"/>
              </a:solidFill>
              <a:latin typeface="EC Square Sans Pro" panose="020B0506040000020004" pitchFamily="34" charset="0"/>
            </a:endParaRPr>
          </a:p>
          <a:p>
            <a:pPr algn="ctr"/>
            <a:r>
              <a:rPr lang="et-EE" sz="1800">
                <a:solidFill>
                  <a:schemeClr val="bg1"/>
                </a:solidFill>
                <a:latin typeface="EC Square Sans Pro" panose="020B0506040000020004" pitchFamily="34" charset="0"/>
              </a:rPr>
              <a:t>Mis juhtub subkliiniliste haigustega?</a:t>
            </a:r>
          </a:p>
          <a:p>
            <a:pPr algn="ctr"/>
            <a:endParaRPr lang="en-US" sz="1800" dirty="0">
              <a:solidFill>
                <a:srgbClr val="002060"/>
              </a:solidFill>
              <a:latin typeface="EC Square Sans Pro" panose="020B0506040000020004" pitchFamily="34" charset="0"/>
            </a:endParaRP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p:txBody>
      </p:sp>
      <p:sp>
        <p:nvSpPr>
          <p:cNvPr id="14" name="CuadroTexto 13">
            <a:extLst>
              <a:ext uri="{FF2B5EF4-FFF2-40B4-BE49-F238E27FC236}">
                <a16:creationId xmlns:a16="http://schemas.microsoft.com/office/drawing/2014/main" id="{8F0DF83C-0ECE-4783-B420-B674362A73C0}"/>
              </a:ext>
            </a:extLst>
          </p:cNvPr>
          <p:cNvSpPr txBox="1"/>
          <p:nvPr/>
        </p:nvSpPr>
        <p:spPr>
          <a:xfrm>
            <a:off x="9354582" y="3435350"/>
            <a:ext cx="2837418" cy="2585323"/>
          </a:xfrm>
          <a:prstGeom prst="rect">
            <a:avLst/>
          </a:prstGeom>
          <a:solidFill>
            <a:srgbClr val="003399"/>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endParaRPr lang="en-US" dirty="0">
              <a:solidFill>
                <a:srgbClr val="002060"/>
              </a:solidFill>
              <a:latin typeface="EC Square Sans Pro" panose="020B0506040000020004" pitchFamily="34" charset="0"/>
            </a:endParaRPr>
          </a:p>
          <a:p>
            <a:pPr algn="ctr"/>
            <a:r>
              <a:rPr lang="et-EE" dirty="0">
                <a:solidFill>
                  <a:schemeClr val="bg1"/>
                </a:solidFill>
                <a:latin typeface="EC Square Sans Pro" panose="020B0506040000020004" pitchFamily="34" charset="0"/>
              </a:rPr>
              <a:t>Milliseid alternatiivseid meetmeid saab rakendada, et vältida selliseid olukordi ning parandada ennetustegevust ja haiguste kontrolli?</a:t>
            </a: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p:txBody>
      </p:sp>
      <p:sp>
        <p:nvSpPr>
          <p:cNvPr id="15" name="CuadroTexto 14">
            <a:extLst>
              <a:ext uri="{FF2B5EF4-FFF2-40B4-BE49-F238E27FC236}">
                <a16:creationId xmlns:a16="http://schemas.microsoft.com/office/drawing/2014/main" id="{70592A0D-CC8A-40A0-9B04-80A1242E1B28}"/>
              </a:ext>
            </a:extLst>
          </p:cNvPr>
          <p:cNvSpPr txBox="1"/>
          <p:nvPr/>
        </p:nvSpPr>
        <p:spPr>
          <a:xfrm>
            <a:off x="3045279" y="2669288"/>
            <a:ext cx="6101442" cy="523220"/>
          </a:xfrm>
          <a:prstGeom prst="rect">
            <a:avLst/>
          </a:prstGeom>
          <a:noFill/>
        </p:spPr>
        <p:txBody>
          <a:bodyPr wrap="square">
            <a:spAutoFit/>
          </a:bodyPr>
          <a:lstStyle/>
          <a:p>
            <a:pPr algn="ctr"/>
            <a:r>
              <a:rPr lang="et-EE" sz="1800">
                <a:solidFill>
                  <a:prstClr val="white"/>
                </a:solidFill>
                <a:latin typeface="EC Square Sans Pro" panose="020B0506040000020004" pitchFamily="34" charset="0"/>
                <a:ea typeface="Steelfish" charset="0"/>
                <a:cs typeface="Steelfish" charset="0"/>
              </a:rPr>
              <a:t>!</a:t>
            </a:r>
            <a:r>
              <a:rPr lang="et-EE" sz="2800" b="1">
                <a:solidFill>
                  <a:srgbClr val="003399"/>
                </a:solidFill>
                <a:latin typeface="EC Square Sans Pro" panose="020B0506040000020004" pitchFamily="34" charset="0"/>
                <a:ea typeface="Steelfish" charset="0"/>
                <a:cs typeface="Steelfish" charset="0"/>
              </a:rPr>
              <a:t>VÄLJAKUTSED</a:t>
            </a:r>
          </a:p>
        </p:txBody>
      </p:sp>
      <p:sp>
        <p:nvSpPr>
          <p:cNvPr id="17" name="Marcador de texto 1">
            <a:extLst>
              <a:ext uri="{FF2B5EF4-FFF2-40B4-BE49-F238E27FC236}">
                <a16:creationId xmlns:a16="http://schemas.microsoft.com/office/drawing/2014/main" id="{AB9A2B74-998D-43EE-89B2-63FBAC5BF766}"/>
              </a:ext>
            </a:extLst>
          </p:cNvPr>
          <p:cNvSpPr>
            <a:spLocks noGrp="1"/>
          </p:cNvSpPr>
          <p:nvPr>
            <p:ph type="body" sz="quarter" idx="10"/>
          </p:nvPr>
        </p:nvSpPr>
        <p:spPr>
          <a:xfrm>
            <a:off x="762000" y="311150"/>
            <a:ext cx="8008947" cy="533400"/>
          </a:xfrm>
        </p:spPr>
        <p:txBody>
          <a:bodyPr/>
          <a:lstStyle/>
          <a:p>
            <a:r>
              <a:rPr lang="et-EE" sz="2400">
                <a:latin typeface="EC Square Sans Pro" panose="020B0506040000020004" pitchFamily="34" charset="0"/>
              </a:rPr>
              <a:t>Antimikroobsete veterinaarravimite kasutamine</a:t>
            </a:r>
          </a:p>
          <a:p>
            <a:endParaRPr lang="en-GB" dirty="0"/>
          </a:p>
        </p:txBody>
      </p:sp>
    </p:spTree>
    <p:extLst>
      <p:ext uri="{BB962C8B-B14F-4D97-AF65-F5344CB8AC3E}">
        <p14:creationId xmlns:p14="http://schemas.microsoft.com/office/powerpoint/2010/main" val="191263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2932EFB5-F704-40F9-A780-F978407C7B35}"/>
              </a:ext>
            </a:extLst>
          </p:cNvPr>
          <p:cNvSpPr/>
          <p:nvPr/>
        </p:nvSpPr>
        <p:spPr>
          <a:xfrm>
            <a:off x="3124200" y="3587750"/>
            <a:ext cx="8332632" cy="2954655"/>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t-EE" sz="2400" b="1" dirty="0">
                <a:solidFill>
                  <a:srgbClr val="003399"/>
                </a:solidFill>
                <a:latin typeface="EC Square Sans Pro" panose="020B0506040000020004" pitchFamily="34" charset="0"/>
                <a:cs typeface="Arial" panose="020B0604020202020204" pitchFamily="34" charset="0"/>
              </a:rPr>
              <a:t>Metafülaktika kasutamise põhimõtted</a:t>
            </a:r>
            <a:r>
              <a:rPr lang="es-ES" sz="2400" b="1" dirty="0">
                <a:solidFill>
                  <a:srgbClr val="003399"/>
                </a:solidFill>
                <a:latin typeface="EC Square Sans Pro" panose="020B0506040000020004" pitchFamily="34" charset="0"/>
                <a:cs typeface="Arial" panose="020B0604020202020204" pitchFamily="34" charset="0"/>
              </a:rPr>
              <a:t> </a:t>
            </a:r>
            <a:r>
              <a:rPr lang="es-ES" sz="2400" b="1" dirty="0" err="1">
                <a:solidFill>
                  <a:srgbClr val="003399"/>
                </a:solidFill>
                <a:latin typeface="EC Square Sans Pro" panose="020B0506040000020004" pitchFamily="34" charset="0"/>
                <a:cs typeface="Arial" panose="020B0604020202020204" pitchFamily="34" charset="0"/>
              </a:rPr>
              <a:t>Artikli</a:t>
            </a:r>
            <a:r>
              <a:rPr lang="es-ES" sz="2400" b="1" dirty="0">
                <a:solidFill>
                  <a:srgbClr val="003399"/>
                </a:solidFill>
                <a:latin typeface="EC Square Sans Pro" panose="020B0506040000020004" pitchFamily="34" charset="0"/>
                <a:cs typeface="Arial" panose="020B0604020202020204" pitchFamily="34" charset="0"/>
              </a:rPr>
              <a:t> 107 </a:t>
            </a:r>
            <a:r>
              <a:rPr lang="es-ES" sz="2400" b="1" dirty="0" err="1">
                <a:solidFill>
                  <a:srgbClr val="003399"/>
                </a:solidFill>
                <a:latin typeface="EC Square Sans Pro" panose="020B0506040000020004" pitchFamily="34" charset="0"/>
                <a:cs typeface="Arial" panose="020B0604020202020204" pitchFamily="34" charset="0"/>
              </a:rPr>
              <a:t>lõige</a:t>
            </a:r>
            <a:r>
              <a:rPr lang="es-ES" sz="2400" b="1" dirty="0">
                <a:solidFill>
                  <a:srgbClr val="003399"/>
                </a:solidFill>
                <a:latin typeface="EC Square Sans Pro" panose="020B0506040000020004" pitchFamily="34" charset="0"/>
                <a:cs typeface="Arial" panose="020B0604020202020204" pitchFamily="34" charset="0"/>
              </a:rPr>
              <a:t> 4</a:t>
            </a:r>
            <a:endParaRPr lang="et-EE" sz="2400" b="1" dirty="0">
              <a:solidFill>
                <a:srgbClr val="003399"/>
              </a:solidFill>
              <a:latin typeface="EC Square Sans Pro" panose="020B0506040000020004" pitchFamily="34" charset="0"/>
              <a:cs typeface="Arial" panose="020B0604020202020204" pitchFamily="34" charset="0"/>
            </a:endParaRPr>
          </a:p>
          <a:p>
            <a:endParaRPr lang="en-US" b="1" dirty="0">
              <a:solidFill>
                <a:srgbClr val="0070C0"/>
              </a:solidFill>
              <a:latin typeface="EC Square Sans Pro" panose="020B0506040000020004" pitchFamily="34" charset="0"/>
            </a:endParaRP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üksnes erakorralistel asjaoludel</a:t>
            </a: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osal rühmast on diagnoositud kliiniline haigus</a:t>
            </a: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üksnes lähikontaktis olevatele ja nakatumisriskiga loomadele</a:t>
            </a: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loomade rühmas on nakkuse või nakkushaiguse leviku oht suur</a:t>
            </a:r>
          </a:p>
          <a:p>
            <a:pPr marL="342900" indent="-342900">
              <a:buClr>
                <a:srgbClr val="2C7470"/>
              </a:buClr>
              <a:buFont typeface="Wingdings" panose="05000000000000000000" pitchFamily="2" charset="2"/>
              <a:buChar char="§"/>
            </a:pPr>
            <a:r>
              <a:rPr lang="et-EE" sz="2400" dirty="0">
                <a:latin typeface="EC Square Sans Pro" panose="020B0506040000020004" pitchFamily="34" charset="0"/>
              </a:rPr>
              <a:t>muid sobivaid alternatiive pole saadaval </a:t>
            </a:r>
          </a:p>
        </p:txBody>
      </p:sp>
      <p:sp>
        <p:nvSpPr>
          <p:cNvPr id="11" name="Rectángulo redondeado 13">
            <a:extLst>
              <a:ext uri="{FF2B5EF4-FFF2-40B4-BE49-F238E27FC236}">
                <a16:creationId xmlns:a16="http://schemas.microsoft.com/office/drawing/2014/main" id="{295C36C8-9BAD-4921-BF65-AB5480C82CFB}"/>
              </a:ext>
            </a:extLst>
          </p:cNvPr>
          <p:cNvSpPr/>
          <p:nvPr/>
        </p:nvSpPr>
        <p:spPr>
          <a:xfrm>
            <a:off x="0" y="1365607"/>
            <a:ext cx="12192000" cy="2069743"/>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2" name="CuadroTexto 11">
            <a:extLst>
              <a:ext uri="{FF2B5EF4-FFF2-40B4-BE49-F238E27FC236}">
                <a16:creationId xmlns:a16="http://schemas.microsoft.com/office/drawing/2014/main" id="{D4E6F2A5-3731-47FB-97E6-99D46ACADF7C}"/>
              </a:ext>
            </a:extLst>
          </p:cNvPr>
          <p:cNvSpPr txBox="1"/>
          <p:nvPr/>
        </p:nvSpPr>
        <p:spPr>
          <a:xfrm>
            <a:off x="518651" y="1484433"/>
            <a:ext cx="11441480" cy="1569660"/>
          </a:xfrm>
          <a:prstGeom prst="rect">
            <a:avLst/>
          </a:prstGeom>
          <a:noFill/>
        </p:spPr>
        <p:txBody>
          <a:bodyPr wrap="square" rtlCol="0">
            <a:spAutoFit/>
          </a:bodyPr>
          <a:lstStyle/>
          <a:p>
            <a:pPr algn="ctr"/>
            <a:r>
              <a:rPr lang="et-EE" sz="2400" b="1" dirty="0">
                <a:solidFill>
                  <a:schemeClr val="bg1"/>
                </a:solidFill>
                <a:latin typeface="EC Square Sans Pro" panose="020B0506040000020004" pitchFamily="34" charset="0"/>
              </a:rPr>
              <a:t>METAFÜLAKTIKA</a:t>
            </a:r>
            <a:r>
              <a:rPr lang="et-EE" sz="2400" dirty="0">
                <a:solidFill>
                  <a:schemeClr val="bg1"/>
                </a:solidFill>
                <a:latin typeface="EC Square Sans Pro" panose="020B0506040000020004" pitchFamily="34" charset="0"/>
              </a:rPr>
              <a:t> </a:t>
            </a:r>
          </a:p>
          <a:p>
            <a:pPr algn="ctr"/>
            <a:r>
              <a:rPr lang="et-EE" sz="2400" dirty="0">
                <a:solidFill>
                  <a:schemeClr val="bg1"/>
                </a:solidFill>
                <a:latin typeface="EC Square Sans Pro" panose="020B0506040000020004" pitchFamily="34" charset="0"/>
              </a:rPr>
              <a:t>Ravimi manustamine loomarühmale, kui osal rühmast on diagnoositud kliiniline haigus, eesmärgiga ravida kliiniliselt haigeid loomi ja hoida ära haiguse levik lähikontaktis olevatele ja nakatumisriskiga loomadele, kes võivad olla juba subkliiniliselt nakatunud. </a:t>
            </a:r>
            <a:endParaRPr lang="et-EE" sz="1600" dirty="0">
              <a:solidFill>
                <a:schemeClr val="bg1"/>
              </a:solidFill>
              <a:latin typeface="EC Square Sans Pro" panose="020B0506040000020004" pitchFamily="34" charset="0"/>
            </a:endParaRPr>
          </a:p>
        </p:txBody>
      </p:sp>
      <p:sp>
        <p:nvSpPr>
          <p:cNvPr id="3" name="Rectángulo 2">
            <a:extLst>
              <a:ext uri="{FF2B5EF4-FFF2-40B4-BE49-F238E27FC236}">
                <a16:creationId xmlns:a16="http://schemas.microsoft.com/office/drawing/2014/main" id="{02292994-7A88-4FAC-AD75-E0EA64DD5071}"/>
              </a:ext>
            </a:extLst>
          </p:cNvPr>
          <p:cNvSpPr/>
          <p:nvPr/>
        </p:nvSpPr>
        <p:spPr>
          <a:xfrm>
            <a:off x="1" y="3423425"/>
            <a:ext cx="2512582" cy="3447275"/>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34 CuadroTexto">
            <a:extLst>
              <a:ext uri="{FF2B5EF4-FFF2-40B4-BE49-F238E27FC236}">
                <a16:creationId xmlns:a16="http://schemas.microsoft.com/office/drawing/2014/main" id="{2CEEDC0E-6207-4AB4-9481-DB822D777511}"/>
              </a:ext>
            </a:extLst>
          </p:cNvPr>
          <p:cNvSpPr txBox="1"/>
          <p:nvPr/>
        </p:nvSpPr>
        <p:spPr>
          <a:xfrm>
            <a:off x="103284" y="3661971"/>
            <a:ext cx="2512582" cy="992579"/>
          </a:xfrm>
          <a:prstGeom prst="rect">
            <a:avLst/>
          </a:prstGeom>
          <a:noFill/>
        </p:spPr>
        <p:txBody>
          <a:bodyPr wrap="square" rtlCol="0">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defRPr/>
            </a:pPr>
            <a:endParaRPr lang="es-ES" sz="1050" dirty="0">
              <a:solidFill>
                <a:prstClr val="white"/>
              </a:solidFill>
              <a:latin typeface="EC Square Sans Pro" panose="020B0506040000020004" pitchFamily="34" charset="0"/>
              <a:ea typeface="Steelfish" charset="0"/>
              <a:cs typeface="Steelfish" charset="0"/>
            </a:endParaRPr>
          </a:p>
          <a:p>
            <a:pPr lvl="0" algn="ctr">
              <a:defRPr/>
            </a:pPr>
            <a:r>
              <a:rPr lang="et-EE" sz="2400">
                <a:solidFill>
                  <a:srgbClr val="C00000"/>
                </a:solidFill>
                <a:latin typeface="EC Square Sans Pro" panose="020B0506040000020004" pitchFamily="34" charset="0"/>
                <a:ea typeface="Steelfish" charset="0"/>
                <a:cs typeface="Steelfish" charset="0"/>
              </a:rPr>
              <a:t>Keela süstemaatine metafülaktika </a:t>
            </a:r>
          </a:p>
        </p:txBody>
      </p:sp>
      <p:sp>
        <p:nvSpPr>
          <p:cNvPr id="13" name="Marcador de texto 1">
            <a:extLst>
              <a:ext uri="{FF2B5EF4-FFF2-40B4-BE49-F238E27FC236}">
                <a16:creationId xmlns:a16="http://schemas.microsoft.com/office/drawing/2014/main" id="{9A290223-CCDE-4E2C-AB0B-D34C37CD9EEB}"/>
              </a:ext>
            </a:extLst>
          </p:cNvPr>
          <p:cNvSpPr>
            <a:spLocks noGrp="1"/>
          </p:cNvSpPr>
          <p:nvPr>
            <p:ph type="body" sz="quarter" idx="10"/>
          </p:nvPr>
        </p:nvSpPr>
        <p:spPr>
          <a:xfrm>
            <a:off x="762000" y="311150"/>
            <a:ext cx="8008947" cy="533400"/>
          </a:xfrm>
        </p:spPr>
        <p:txBody>
          <a:bodyPr/>
          <a:lstStyle/>
          <a:p>
            <a:r>
              <a:rPr lang="et-EE" sz="2400">
                <a:latin typeface="EC Square Sans Pro" panose="020B0506040000020004" pitchFamily="34" charset="0"/>
              </a:rPr>
              <a:t>Antimikroobsete veterinaarravimite kasutamine</a:t>
            </a:r>
          </a:p>
          <a:p>
            <a:endParaRPr lang="en-GB" dirty="0"/>
          </a:p>
        </p:txBody>
      </p:sp>
    </p:spTree>
    <p:extLst>
      <p:ext uri="{BB962C8B-B14F-4D97-AF65-F5344CB8AC3E}">
        <p14:creationId xmlns:p14="http://schemas.microsoft.com/office/powerpoint/2010/main" val="1653374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redondeado 13">
            <a:extLst>
              <a:ext uri="{FF2B5EF4-FFF2-40B4-BE49-F238E27FC236}">
                <a16:creationId xmlns:a16="http://schemas.microsoft.com/office/drawing/2014/main" id="{295C36C8-9BAD-4921-BF65-AB5480C82CFB}"/>
              </a:ext>
            </a:extLst>
          </p:cNvPr>
          <p:cNvSpPr/>
          <p:nvPr/>
        </p:nvSpPr>
        <p:spPr>
          <a:xfrm>
            <a:off x="0" y="1365608"/>
            <a:ext cx="12192000" cy="782622"/>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kern="0" dirty="0">
              <a:solidFill>
                <a:schemeClr val="bg1"/>
              </a:solidFill>
              <a:latin typeface="Montserrat" panose="00000500000000000000" pitchFamily="2" charset="0"/>
            </a:endParaRPr>
          </a:p>
        </p:txBody>
      </p:sp>
      <p:sp>
        <p:nvSpPr>
          <p:cNvPr id="12" name="CuadroTexto 11">
            <a:extLst>
              <a:ext uri="{FF2B5EF4-FFF2-40B4-BE49-F238E27FC236}">
                <a16:creationId xmlns:a16="http://schemas.microsoft.com/office/drawing/2014/main" id="{D4E6F2A5-3731-47FB-97E6-99D46ACADF7C}"/>
              </a:ext>
            </a:extLst>
          </p:cNvPr>
          <p:cNvSpPr txBox="1"/>
          <p:nvPr/>
        </p:nvSpPr>
        <p:spPr>
          <a:xfrm>
            <a:off x="518651" y="1484433"/>
            <a:ext cx="11441480" cy="461665"/>
          </a:xfrm>
          <a:prstGeom prst="rect">
            <a:avLst/>
          </a:prstGeom>
          <a:noFill/>
        </p:spPr>
        <p:txBody>
          <a:bodyPr wrap="square" rtlCol="0">
            <a:spAutoFit/>
          </a:bodyPr>
          <a:lstStyle/>
          <a:p>
            <a:pPr algn="ctr"/>
            <a:r>
              <a:rPr lang="et-EE" sz="2400" b="1">
                <a:solidFill>
                  <a:schemeClr val="bg1"/>
                </a:solidFill>
                <a:latin typeface="EC Square Sans Pro" panose="020B0506040000020004" pitchFamily="34" charset="0"/>
              </a:rPr>
              <a:t>METAFÜLAKTIKA</a:t>
            </a:r>
            <a:r>
              <a:rPr lang="et-EE" sz="2400">
                <a:solidFill>
                  <a:schemeClr val="bg1"/>
                </a:solidFill>
                <a:latin typeface="EC Square Sans Pro" panose="020B0506040000020004" pitchFamily="34" charset="0"/>
              </a:rPr>
              <a:t> </a:t>
            </a:r>
          </a:p>
        </p:txBody>
      </p:sp>
      <p:sp>
        <p:nvSpPr>
          <p:cNvPr id="3" name="CuadroTexto 2">
            <a:extLst>
              <a:ext uri="{FF2B5EF4-FFF2-40B4-BE49-F238E27FC236}">
                <a16:creationId xmlns:a16="http://schemas.microsoft.com/office/drawing/2014/main" id="{9F1029E3-E9A1-4A51-BF74-3346625DE8CE}"/>
              </a:ext>
            </a:extLst>
          </p:cNvPr>
          <p:cNvSpPr txBox="1"/>
          <p:nvPr/>
        </p:nvSpPr>
        <p:spPr>
          <a:xfrm>
            <a:off x="1621973" y="3364704"/>
            <a:ext cx="2846427" cy="2031325"/>
          </a:xfrm>
          <a:prstGeom prst="rect">
            <a:avLst/>
          </a:prstGeom>
          <a:solidFill>
            <a:srgbClr val="6BB188"/>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r>
              <a:rPr lang="et-EE">
                <a:solidFill>
                  <a:srgbClr val="002060"/>
                </a:solidFill>
                <a:latin typeface="EC Square Sans Pro" panose="020B0506040000020004" pitchFamily="34" charset="0"/>
              </a:rPr>
              <a:t>Haigete loomadega kokkupuutuvate loomade nakatumise oht on liiga suur ja puuduvad sobivad alternatiivid</a:t>
            </a:r>
          </a:p>
          <a:p>
            <a:endParaRPr lang="en-US" dirty="0">
              <a:solidFill>
                <a:srgbClr val="002060"/>
              </a:solidFill>
              <a:latin typeface="EC Square Sans Pro" panose="020B0506040000020004" pitchFamily="34" charset="0"/>
            </a:endParaRPr>
          </a:p>
        </p:txBody>
      </p:sp>
      <p:sp>
        <p:nvSpPr>
          <p:cNvPr id="10" name="CuadroTexto 9">
            <a:extLst>
              <a:ext uri="{FF2B5EF4-FFF2-40B4-BE49-F238E27FC236}">
                <a16:creationId xmlns:a16="http://schemas.microsoft.com/office/drawing/2014/main" id="{01095EFF-09B4-49AB-9304-D0E1F4F62800}"/>
              </a:ext>
            </a:extLst>
          </p:cNvPr>
          <p:cNvSpPr txBox="1"/>
          <p:nvPr/>
        </p:nvSpPr>
        <p:spPr>
          <a:xfrm>
            <a:off x="4782395" y="3364704"/>
            <a:ext cx="2828410" cy="2031325"/>
          </a:xfrm>
          <a:prstGeom prst="rect">
            <a:avLst/>
          </a:prstGeom>
          <a:solidFill>
            <a:schemeClr val="bg1">
              <a:lumMod val="85000"/>
            </a:schemeClr>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endParaRPr lang="en-US" dirty="0">
              <a:solidFill>
                <a:srgbClr val="002060"/>
              </a:solidFill>
              <a:latin typeface="EC Square Sans Pro" panose="020B0506040000020004" pitchFamily="34" charset="0"/>
            </a:endParaRPr>
          </a:p>
          <a:p>
            <a:pPr algn="ctr"/>
            <a:r>
              <a:rPr lang="et-EE" sz="1800">
                <a:solidFill>
                  <a:srgbClr val="002060"/>
                </a:solidFill>
                <a:latin typeface="EC Square Sans Pro" panose="020B0506040000020004" pitchFamily="34" charset="0"/>
              </a:rPr>
              <a:t>Kuidas me ravi põhjendame?</a:t>
            </a:r>
          </a:p>
          <a:p>
            <a:endParaRPr lang="en-US" dirty="0">
              <a:solidFill>
                <a:srgbClr val="002060"/>
              </a:solidFill>
              <a:latin typeface="EC Square Sans Pro" panose="020B0506040000020004" pitchFamily="34" charset="0"/>
            </a:endParaRP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p:txBody>
      </p:sp>
      <p:sp>
        <p:nvSpPr>
          <p:cNvPr id="13" name="CuadroTexto 12">
            <a:extLst>
              <a:ext uri="{FF2B5EF4-FFF2-40B4-BE49-F238E27FC236}">
                <a16:creationId xmlns:a16="http://schemas.microsoft.com/office/drawing/2014/main" id="{2602A437-F886-4E9B-B0A9-5872AB027818}"/>
              </a:ext>
            </a:extLst>
          </p:cNvPr>
          <p:cNvSpPr txBox="1"/>
          <p:nvPr/>
        </p:nvSpPr>
        <p:spPr>
          <a:xfrm>
            <a:off x="7924800" y="3348649"/>
            <a:ext cx="2837418" cy="2031325"/>
          </a:xfrm>
          <a:prstGeom prst="rect">
            <a:avLst/>
          </a:prstGeom>
          <a:solidFill>
            <a:srgbClr val="2C7470"/>
          </a:solidFill>
        </p:spPr>
        <p:txBody>
          <a:bodyPr wrap="square" rtlCol="0">
            <a:spAutoFit/>
          </a:bodyPr>
          <a:lstStyle/>
          <a:p>
            <a:pPr algn="ctr"/>
            <a:endParaRPr lang="en-US" sz="1800" dirty="0">
              <a:solidFill>
                <a:srgbClr val="002060"/>
              </a:solidFill>
              <a:latin typeface="EC Square Sans Pro" panose="020B0506040000020004" pitchFamily="34" charset="0"/>
            </a:endParaRPr>
          </a:p>
          <a:p>
            <a:pPr algn="ctr"/>
            <a:endParaRPr lang="en-US" dirty="0">
              <a:solidFill>
                <a:srgbClr val="002060"/>
              </a:solidFill>
              <a:latin typeface="EC Square Sans Pro" panose="020B0506040000020004" pitchFamily="34" charset="0"/>
            </a:endParaRPr>
          </a:p>
          <a:p>
            <a:pPr algn="ctr"/>
            <a:r>
              <a:rPr lang="et-EE">
                <a:solidFill>
                  <a:schemeClr val="bg1"/>
                </a:solidFill>
                <a:latin typeface="EC Square Sans Pro" panose="020B0506040000020004" pitchFamily="34" charset="0"/>
              </a:rPr>
              <a:t>Kas sobivad alternatiivid on saadaval?</a:t>
            </a:r>
          </a:p>
          <a:p>
            <a:pPr algn="ctr"/>
            <a:endParaRPr lang="en-US" sz="1800" dirty="0">
              <a:solidFill>
                <a:srgbClr val="002060"/>
              </a:solidFill>
              <a:latin typeface="EC Square Sans Pro" panose="020B0506040000020004" pitchFamily="34" charset="0"/>
            </a:endParaRPr>
          </a:p>
          <a:p>
            <a:endParaRPr lang="en-US" dirty="0">
              <a:solidFill>
                <a:srgbClr val="002060"/>
              </a:solidFill>
              <a:latin typeface="EC Square Sans Pro" panose="020B0506040000020004" pitchFamily="34" charset="0"/>
            </a:endParaRPr>
          </a:p>
          <a:p>
            <a:endParaRPr lang="en-US" sz="1800" dirty="0">
              <a:solidFill>
                <a:srgbClr val="002060"/>
              </a:solidFill>
              <a:latin typeface="EC Square Sans Pro" panose="020B0506040000020004" pitchFamily="34" charset="0"/>
            </a:endParaRPr>
          </a:p>
        </p:txBody>
      </p:sp>
      <p:sp>
        <p:nvSpPr>
          <p:cNvPr id="14" name="CuadroTexto 13">
            <a:extLst>
              <a:ext uri="{FF2B5EF4-FFF2-40B4-BE49-F238E27FC236}">
                <a16:creationId xmlns:a16="http://schemas.microsoft.com/office/drawing/2014/main" id="{8F0DF83C-0ECE-4783-B420-B674362A73C0}"/>
              </a:ext>
            </a:extLst>
          </p:cNvPr>
          <p:cNvSpPr txBox="1"/>
          <p:nvPr/>
        </p:nvSpPr>
        <p:spPr>
          <a:xfrm>
            <a:off x="0" y="5947370"/>
            <a:ext cx="12192000" cy="923330"/>
          </a:xfrm>
          <a:prstGeom prst="rect">
            <a:avLst/>
          </a:prstGeom>
          <a:solidFill>
            <a:srgbClr val="003399"/>
          </a:solidFill>
        </p:spPr>
        <p:txBody>
          <a:bodyPr wrap="square" rtlCol="0">
            <a:spAutoFit/>
          </a:bodyPr>
          <a:lstStyle/>
          <a:p>
            <a:pPr marL="1528763"/>
            <a:r>
              <a:rPr lang="et-EE" dirty="0">
                <a:solidFill>
                  <a:schemeClr val="bg1"/>
                </a:solidFill>
                <a:latin typeface="EC Square Sans Pro" panose="020B0506040000020004" pitchFamily="34" charset="0"/>
              </a:rPr>
              <a:t>Liikmesriigid võivad anda juhiseid selliste muude asjakohaste alternatiivide kohta ning peavad </a:t>
            </a:r>
          </a:p>
          <a:p>
            <a:pPr marL="1528763"/>
            <a:r>
              <a:rPr lang="et-EE" dirty="0">
                <a:solidFill>
                  <a:schemeClr val="bg1"/>
                </a:solidFill>
                <a:latin typeface="EC Square Sans Pro" panose="020B0506040000020004" pitchFamily="34" charset="0"/>
              </a:rPr>
              <a:t>aktiivselt toetama selliste suuniste väljatöötamist ja kohaldamist, mis edendavad metafülaktikaga seotud riskitegurite mõistmist ja sisaldavad metafülaktika algatamise kriteeriume.</a:t>
            </a:r>
          </a:p>
        </p:txBody>
      </p:sp>
      <p:sp>
        <p:nvSpPr>
          <p:cNvPr id="15" name="CuadroTexto 14">
            <a:extLst>
              <a:ext uri="{FF2B5EF4-FFF2-40B4-BE49-F238E27FC236}">
                <a16:creationId xmlns:a16="http://schemas.microsoft.com/office/drawing/2014/main" id="{70592A0D-CC8A-40A0-9B04-80A1242E1B28}"/>
              </a:ext>
            </a:extLst>
          </p:cNvPr>
          <p:cNvSpPr txBox="1"/>
          <p:nvPr/>
        </p:nvSpPr>
        <p:spPr>
          <a:xfrm>
            <a:off x="3045279" y="2669288"/>
            <a:ext cx="6101442" cy="523220"/>
          </a:xfrm>
          <a:prstGeom prst="rect">
            <a:avLst/>
          </a:prstGeom>
          <a:noFill/>
        </p:spPr>
        <p:txBody>
          <a:bodyPr wrap="square">
            <a:spAutoFit/>
          </a:bodyPr>
          <a:lstStyle/>
          <a:p>
            <a:pPr algn="ctr"/>
            <a:r>
              <a:rPr lang="et-EE" sz="1800">
                <a:solidFill>
                  <a:prstClr val="white"/>
                </a:solidFill>
                <a:latin typeface="EC Square Sans Pro" panose="020B0506040000020004" pitchFamily="34" charset="0"/>
                <a:ea typeface="Steelfish" charset="0"/>
                <a:cs typeface="Steelfish" charset="0"/>
              </a:rPr>
              <a:t>!</a:t>
            </a:r>
            <a:r>
              <a:rPr lang="et-EE" sz="2800" b="1">
                <a:solidFill>
                  <a:srgbClr val="003399"/>
                </a:solidFill>
                <a:latin typeface="EC Square Sans Pro" panose="020B0506040000020004" pitchFamily="34" charset="0"/>
                <a:ea typeface="Steelfish" charset="0"/>
                <a:cs typeface="Steelfish" charset="0"/>
              </a:rPr>
              <a:t>VÄLJAKUTSED</a:t>
            </a:r>
          </a:p>
        </p:txBody>
      </p:sp>
      <p:sp>
        <p:nvSpPr>
          <p:cNvPr id="16" name="Marcador de texto 1">
            <a:extLst>
              <a:ext uri="{FF2B5EF4-FFF2-40B4-BE49-F238E27FC236}">
                <a16:creationId xmlns:a16="http://schemas.microsoft.com/office/drawing/2014/main" id="{949E5BD9-D4B6-4872-A3CE-DEC7627EEB06}"/>
              </a:ext>
            </a:extLst>
          </p:cNvPr>
          <p:cNvSpPr txBox="1">
            <a:spLocks/>
          </p:cNvSpPr>
          <p:nvPr/>
        </p:nvSpPr>
        <p:spPr>
          <a:xfrm>
            <a:off x="914400" y="4635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t-EE">
                <a:latin typeface="EC Square Sans Pro" panose="020B0506040000020004" pitchFamily="34" charset="0"/>
              </a:rPr>
              <a:t>Antimikroobsete veterinaarravimite kasutamine</a:t>
            </a:r>
          </a:p>
          <a:p>
            <a:endParaRPr lang="en-GB" dirty="0"/>
          </a:p>
        </p:txBody>
      </p:sp>
    </p:spTree>
    <p:extLst>
      <p:ext uri="{BB962C8B-B14F-4D97-AF65-F5344CB8AC3E}">
        <p14:creationId xmlns:p14="http://schemas.microsoft.com/office/powerpoint/2010/main" val="1510602197"/>
      </p:ext>
    </p:extLst>
  </p:cSld>
  <p:clrMapOvr>
    <a:masterClrMapping/>
  </p:clrMapOvr>
</p:sld>
</file>

<file path=ppt/theme/theme1.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2026</Words>
  <Application>Microsoft Office PowerPoint</Application>
  <PresentationFormat>Custom</PresentationFormat>
  <Paragraphs>293</Paragraphs>
  <Slides>24</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EC Square Sans Pro</vt:lpstr>
      <vt:lpstr>Montserrat</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PLANTILLA_PPT</dc:title>
  <dc:creator>Monica Zabala Utrillas</dc:creator>
  <cp:lastModifiedBy>Andrea Castro Troya</cp:lastModifiedBy>
  <cp:revision>72</cp:revision>
  <dcterms:created xsi:type="dcterms:W3CDTF">2023-11-20T15:58:16Z</dcterms:created>
  <dcterms:modified xsi:type="dcterms:W3CDTF">2024-04-04T13:43:54Z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2023-11-20T00:00:00Z</vt:filetime>
  </property>
  <property fmtid="{D5CDD505-2E9C-101B-9397-08002B2CF9AE}" pid="3" name="Creator">
    <vt:lpwstr>Adobe Illustrator 28.0 (Windows)</vt:lpwstr>
  </property>
  <property fmtid="{D5CDD505-2E9C-101B-9397-08002B2CF9AE}" pid="4" name="CreatorVersion">
    <vt:lpwstr>21.0.0</vt:lpwstr>
  </property>
  <property fmtid="{D5CDD505-2E9C-101B-9397-08002B2CF9AE}" pid="5" name="LastSaved">
    <vt:filetime>2023-11-20T00:00:00Z</vt:filetime>
  </property>
  <property fmtid="{D5CDD505-2E9C-101B-9397-08002B2CF9AE}" pid="6" name="Producer">
    <vt:lpwstr>Adobe PDF library 17.00</vt:lpwstr>
  </property>
</Properties>
</file>