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handoutMasterIdLst>
    <p:handoutMasterId r:id="rId20"/>
  </p:handoutMasterIdLst>
  <p:sldIdLst>
    <p:sldId id="277" r:id="rId3"/>
    <p:sldId id="386" r:id="rId4"/>
    <p:sldId id="264" r:id="rId5"/>
    <p:sldId id="281" r:id="rId6"/>
    <p:sldId id="280" r:id="rId7"/>
    <p:sldId id="384" r:id="rId8"/>
    <p:sldId id="388" r:id="rId9"/>
    <p:sldId id="389" r:id="rId10"/>
    <p:sldId id="391" r:id="rId11"/>
    <p:sldId id="393" r:id="rId12"/>
    <p:sldId id="394" r:id="rId13"/>
    <p:sldId id="395" r:id="rId14"/>
    <p:sldId id="398" r:id="rId15"/>
    <p:sldId id="396" r:id="rId16"/>
    <p:sldId id="399" r:id="rId17"/>
    <p:sldId id="39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625"/>
    <a:srgbClr val="59BB18"/>
    <a:srgbClr val="00AA7B"/>
    <a:srgbClr val="1FA17A"/>
    <a:srgbClr val="1883A3"/>
    <a:srgbClr val="04AEAE"/>
    <a:srgbClr val="1A9EA4"/>
    <a:srgbClr val="B1C235"/>
    <a:srgbClr val="66B529"/>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68" autoAdjust="0"/>
    <p:restoredTop sz="77164" autoAdjust="0"/>
  </p:normalViewPr>
  <p:slideViewPr>
    <p:cSldViewPr snapToGrid="0">
      <p:cViewPr varScale="1">
        <p:scale>
          <a:sx n="52" d="100"/>
          <a:sy n="52" d="100"/>
        </p:scale>
        <p:origin x="1770" y="72"/>
      </p:cViewPr>
      <p:guideLst/>
    </p:cSldViewPr>
  </p:slideViewPr>
  <p:notesTextViewPr>
    <p:cViewPr>
      <p:scale>
        <a:sx n="1" d="1"/>
        <a:sy n="1" d="1"/>
      </p:scale>
      <p:origin x="0" y="0"/>
    </p:cViewPr>
  </p:notesTextViewPr>
  <p:notesViewPr>
    <p:cSldViewPr snapToGrid="0">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199A5-5B35-42D9-B781-FD1653DF2949}" type="doc">
      <dgm:prSet loTypeId="urn:microsoft.com/office/officeart/2005/8/layout/hierarchy2" loCatId="hierarchy" qsTypeId="urn:microsoft.com/office/officeart/2005/8/quickstyle/simple5" qsCatId="simple" csTypeId="urn:microsoft.com/office/officeart/2005/8/colors/accent1_4" csCatId="accent1" phldr="1"/>
      <dgm:spPr/>
      <dgm:t>
        <a:bodyPr/>
        <a:lstStyle/>
        <a:p>
          <a:endParaRPr lang="en-GB"/>
        </a:p>
      </dgm:t>
    </dgm:pt>
    <dgm:pt modelId="{FC02CDEC-AE24-4359-9BDB-5F5356F9E817}">
      <dgm:prSet phldrT="[Texto]" custT="1"/>
      <dgm:spPr>
        <a:solidFill>
          <a:srgbClr val="002060"/>
        </a:solidFill>
        <a:ln>
          <a:solidFill>
            <a:srgbClr val="6BB188"/>
          </a:solidFill>
        </a:ln>
      </dgm:spPr>
      <dgm:t>
        <a:bodyPr/>
        <a:lstStyle/>
        <a:p>
          <a:r>
            <a:rPr lang="et-EE" sz="2800" dirty="0">
              <a:latin typeface="Arial" panose="020B0604020202020204" pitchFamily="34" charset="0"/>
              <a:cs typeface="Arial" panose="020B0604020202020204" pitchFamily="34" charset="0"/>
            </a:rPr>
            <a:t>Ülemaailmne vajadus: mikroobivastase resistentsuse vähendamine</a:t>
          </a:r>
        </a:p>
      </dgm:t>
    </dgm:pt>
    <dgm:pt modelId="{740B47AE-9BE7-4D76-9D41-ACE0B66EB9C6}" type="parTrans" cxnId="{FF9E7B00-E89D-4CCF-8D3E-0CCF46594E54}">
      <dgm:prSet/>
      <dgm:spPr/>
      <dgm:t>
        <a:bodyPr/>
        <a:lstStyle/>
        <a:p>
          <a:endParaRPr lang="en-GB" sz="1400">
            <a:latin typeface="EC Square Sans Pro" panose="020B0506040000020004" pitchFamily="34" charset="0"/>
          </a:endParaRPr>
        </a:p>
      </dgm:t>
    </dgm:pt>
    <dgm:pt modelId="{A127A0E8-D0E8-4801-9073-902D66B14468}" type="sibTrans" cxnId="{FF9E7B00-E89D-4CCF-8D3E-0CCF46594E54}">
      <dgm:prSet/>
      <dgm:spPr/>
      <dgm:t>
        <a:bodyPr/>
        <a:lstStyle/>
        <a:p>
          <a:endParaRPr lang="en-GB" sz="1400">
            <a:latin typeface="EC Square Sans Pro" panose="020B0506040000020004" pitchFamily="34" charset="0"/>
          </a:endParaRPr>
        </a:p>
      </dgm:t>
    </dgm:pt>
    <dgm:pt modelId="{25F8A990-4CFA-4F18-8F12-AA6AA6EAC83D}">
      <dgm:prSet phldrT="[Texto]" custT="1"/>
      <dgm:spPr>
        <a:solidFill>
          <a:srgbClr val="6BB188"/>
        </a:solidFill>
      </dgm:spPr>
      <dgm:t>
        <a:bodyPr/>
        <a:lstStyle/>
        <a:p>
          <a:r>
            <a:rPr lang="et-EE" sz="2000" dirty="0">
              <a:latin typeface="Arial" panose="020B0604020202020204" pitchFamily="34" charset="0"/>
              <a:cs typeface="Arial" panose="020B0604020202020204" pitchFamily="34" charset="0"/>
            </a:rPr>
            <a:t>Uus reguleeriv raamistik</a:t>
          </a:r>
        </a:p>
      </dgm:t>
    </dgm:pt>
    <dgm:pt modelId="{CB6010E8-99FC-4963-907C-48720CAB24F6}" type="parTrans" cxnId="{F0C5378A-0290-475E-98DE-E32A5E22A723}">
      <dgm:prSet custT="1"/>
      <dgm:spPr/>
      <dgm:t>
        <a:bodyPr/>
        <a:lstStyle/>
        <a:p>
          <a:endParaRPr lang="en-GB" sz="300">
            <a:latin typeface="EC Square Sans Pro" panose="020B0506040000020004" pitchFamily="34" charset="0"/>
          </a:endParaRPr>
        </a:p>
      </dgm:t>
    </dgm:pt>
    <dgm:pt modelId="{92BBBFC8-D41C-4BA8-A2EB-A276687F208C}" type="sibTrans" cxnId="{F0C5378A-0290-475E-98DE-E32A5E22A723}">
      <dgm:prSet/>
      <dgm:spPr/>
      <dgm:t>
        <a:bodyPr/>
        <a:lstStyle/>
        <a:p>
          <a:endParaRPr lang="en-GB" sz="1400">
            <a:latin typeface="EC Square Sans Pro" panose="020B0506040000020004" pitchFamily="34" charset="0"/>
          </a:endParaRPr>
        </a:p>
      </dgm:t>
    </dgm:pt>
    <dgm:pt modelId="{3F53412B-6BF8-4502-B85D-5C5A00599B2F}">
      <dgm:prSet phldrT="[Texto]" custT="1"/>
      <dgm:spPr>
        <a:solidFill>
          <a:srgbClr val="2C7470"/>
        </a:solidFill>
      </dgm:spPr>
      <dgm:t>
        <a:bodyPr/>
        <a:lstStyle/>
        <a:p>
          <a:r>
            <a:rPr lang="et-EE" sz="2800" dirty="0">
              <a:latin typeface="Arial" panose="020B0604020202020204" pitchFamily="34" charset="0"/>
              <a:cs typeface="Arial" panose="020B0604020202020204" pitchFamily="34" charset="0"/>
            </a:rPr>
            <a:t>Ennetavad meetmed tuleb rakendada põllumajandusettevõtte tasandil</a:t>
          </a:r>
        </a:p>
      </dgm:t>
    </dgm:pt>
    <dgm:pt modelId="{8F3068A3-6BF6-4C93-B730-2C6DF9DF900A}" type="parTrans" cxnId="{DC099AC5-0141-423C-B4C9-9F06FA17036A}">
      <dgm:prSet custT="1"/>
      <dgm:spPr/>
      <dgm:t>
        <a:bodyPr/>
        <a:lstStyle/>
        <a:p>
          <a:endParaRPr lang="en-GB" sz="300">
            <a:latin typeface="EC Square Sans Pro" panose="020B0506040000020004" pitchFamily="34" charset="0"/>
          </a:endParaRPr>
        </a:p>
      </dgm:t>
    </dgm:pt>
    <dgm:pt modelId="{927BDBBA-24DB-4B97-BB30-3056810785F3}" type="sibTrans" cxnId="{DC099AC5-0141-423C-B4C9-9F06FA17036A}">
      <dgm:prSet/>
      <dgm:spPr/>
      <dgm:t>
        <a:bodyPr/>
        <a:lstStyle/>
        <a:p>
          <a:endParaRPr lang="en-GB" sz="1400">
            <a:latin typeface="EC Square Sans Pro" panose="020B0506040000020004" pitchFamily="34" charset="0"/>
          </a:endParaRPr>
        </a:p>
      </dgm:t>
    </dgm:pt>
    <dgm:pt modelId="{3809AD99-CA4A-4FEA-A848-5887879650B5}" type="pres">
      <dgm:prSet presAssocID="{4D9199A5-5B35-42D9-B781-FD1653DF2949}" presName="diagram" presStyleCnt="0">
        <dgm:presLayoutVars>
          <dgm:chPref val="1"/>
          <dgm:dir/>
          <dgm:animOne val="branch"/>
          <dgm:animLvl val="lvl"/>
          <dgm:resizeHandles val="exact"/>
        </dgm:presLayoutVars>
      </dgm:prSet>
      <dgm:spPr/>
    </dgm:pt>
    <dgm:pt modelId="{9DAF7E41-2A9E-49D4-AB31-CC94ACE5C60E}" type="pres">
      <dgm:prSet presAssocID="{FC02CDEC-AE24-4359-9BDB-5F5356F9E817}" presName="root1" presStyleCnt="0"/>
      <dgm:spPr/>
    </dgm:pt>
    <dgm:pt modelId="{641D7CF0-07AE-4543-9FB6-D3D03074E541}" type="pres">
      <dgm:prSet presAssocID="{FC02CDEC-AE24-4359-9BDB-5F5356F9E817}" presName="LevelOneTextNode" presStyleLbl="node0" presStyleIdx="0" presStyleCnt="1" custScaleY="176809">
        <dgm:presLayoutVars>
          <dgm:chPref val="3"/>
        </dgm:presLayoutVars>
      </dgm:prSet>
      <dgm:spPr/>
    </dgm:pt>
    <dgm:pt modelId="{EFEB23B8-023F-4694-AC94-1BC4AC85D57B}" type="pres">
      <dgm:prSet presAssocID="{FC02CDEC-AE24-4359-9BDB-5F5356F9E817}" presName="level2hierChild" presStyleCnt="0"/>
      <dgm:spPr/>
    </dgm:pt>
    <dgm:pt modelId="{2DCBE255-9C01-478D-B5EB-26D0C4EFF464}" type="pres">
      <dgm:prSet presAssocID="{CB6010E8-99FC-4963-907C-48720CAB24F6}" presName="conn2-1" presStyleLbl="parChTrans1D2" presStyleIdx="0" presStyleCnt="2"/>
      <dgm:spPr/>
    </dgm:pt>
    <dgm:pt modelId="{1069E3C4-EE95-4399-8562-F198E17A5E94}" type="pres">
      <dgm:prSet presAssocID="{CB6010E8-99FC-4963-907C-48720CAB24F6}" presName="connTx" presStyleLbl="parChTrans1D2" presStyleIdx="0" presStyleCnt="2"/>
      <dgm:spPr/>
    </dgm:pt>
    <dgm:pt modelId="{BC71ECD5-DCE7-422A-BC6C-ECA62E77E3F8}" type="pres">
      <dgm:prSet presAssocID="{25F8A990-4CFA-4F18-8F12-AA6AA6EAC83D}" presName="root2" presStyleCnt="0"/>
      <dgm:spPr/>
    </dgm:pt>
    <dgm:pt modelId="{C2A02F89-ADF3-41F9-A1A7-83CD90E178FC}" type="pres">
      <dgm:prSet presAssocID="{25F8A990-4CFA-4F18-8F12-AA6AA6EAC83D}" presName="LevelTwoTextNode" presStyleLbl="node2" presStyleIdx="0" presStyleCnt="2">
        <dgm:presLayoutVars>
          <dgm:chPref val="3"/>
        </dgm:presLayoutVars>
      </dgm:prSet>
      <dgm:spPr/>
    </dgm:pt>
    <dgm:pt modelId="{E39C38FB-48B7-4296-B3C8-C58B421335BA}" type="pres">
      <dgm:prSet presAssocID="{25F8A990-4CFA-4F18-8F12-AA6AA6EAC83D}" presName="level3hierChild" presStyleCnt="0"/>
      <dgm:spPr/>
    </dgm:pt>
    <dgm:pt modelId="{81CCE928-729B-432C-A321-3B2C0F7AF232}" type="pres">
      <dgm:prSet presAssocID="{8F3068A3-6BF6-4C93-B730-2C6DF9DF900A}" presName="conn2-1" presStyleLbl="parChTrans1D2" presStyleIdx="1" presStyleCnt="2"/>
      <dgm:spPr/>
    </dgm:pt>
    <dgm:pt modelId="{EE631CC8-C0CD-437B-B511-A51F34C1D7EC}" type="pres">
      <dgm:prSet presAssocID="{8F3068A3-6BF6-4C93-B730-2C6DF9DF900A}" presName="connTx" presStyleLbl="parChTrans1D2" presStyleIdx="1" presStyleCnt="2"/>
      <dgm:spPr/>
    </dgm:pt>
    <dgm:pt modelId="{50B96A60-04F4-44A4-A77B-737752A505C4}" type="pres">
      <dgm:prSet presAssocID="{3F53412B-6BF8-4502-B85D-5C5A00599B2F}" presName="root2" presStyleCnt="0"/>
      <dgm:spPr/>
    </dgm:pt>
    <dgm:pt modelId="{A78CAAD0-E337-45EE-BC2B-DCDDE82E677B}" type="pres">
      <dgm:prSet presAssocID="{3F53412B-6BF8-4502-B85D-5C5A00599B2F}" presName="LevelTwoTextNode" presStyleLbl="node2" presStyleIdx="1" presStyleCnt="2" custScaleY="168513" custLinFactNeighborX="2333" custLinFactNeighborY="29932">
        <dgm:presLayoutVars>
          <dgm:chPref val="3"/>
        </dgm:presLayoutVars>
      </dgm:prSet>
      <dgm:spPr/>
    </dgm:pt>
    <dgm:pt modelId="{191C6EC5-3015-4E51-A3DC-88D2C104841A}" type="pres">
      <dgm:prSet presAssocID="{3F53412B-6BF8-4502-B85D-5C5A00599B2F}" presName="level3hierChild" presStyleCnt="0"/>
      <dgm:spPr/>
    </dgm:pt>
  </dgm:ptLst>
  <dgm:cxnLst>
    <dgm:cxn modelId="{FF9E7B00-E89D-4CCF-8D3E-0CCF46594E54}" srcId="{4D9199A5-5B35-42D9-B781-FD1653DF2949}" destId="{FC02CDEC-AE24-4359-9BDB-5F5356F9E817}" srcOrd="0" destOrd="0" parTransId="{740B47AE-9BE7-4D76-9D41-ACE0B66EB9C6}" sibTransId="{A127A0E8-D0E8-4801-9073-902D66B14468}"/>
    <dgm:cxn modelId="{62309A03-9B77-400E-ABD7-9992C45E3B73}" type="presOf" srcId="{8F3068A3-6BF6-4C93-B730-2C6DF9DF900A}" destId="{EE631CC8-C0CD-437B-B511-A51F34C1D7EC}" srcOrd="1" destOrd="0" presId="urn:microsoft.com/office/officeart/2005/8/layout/hierarchy2"/>
    <dgm:cxn modelId="{3DC51714-3FED-4ED3-AA59-7A514030E4D8}" type="presOf" srcId="{25F8A990-4CFA-4F18-8F12-AA6AA6EAC83D}" destId="{C2A02F89-ADF3-41F9-A1A7-83CD90E178FC}" srcOrd="0" destOrd="0" presId="urn:microsoft.com/office/officeart/2005/8/layout/hierarchy2"/>
    <dgm:cxn modelId="{2502DF1F-4236-4AE5-A200-09A7B3622F3F}" type="presOf" srcId="{FC02CDEC-AE24-4359-9BDB-5F5356F9E817}" destId="{641D7CF0-07AE-4543-9FB6-D3D03074E541}" srcOrd="0" destOrd="0" presId="urn:microsoft.com/office/officeart/2005/8/layout/hierarchy2"/>
    <dgm:cxn modelId="{D1F5D550-DCBC-46A8-8A85-DB9414735D34}" type="presOf" srcId="{8F3068A3-6BF6-4C93-B730-2C6DF9DF900A}" destId="{81CCE928-729B-432C-A321-3B2C0F7AF232}" srcOrd="0" destOrd="0" presId="urn:microsoft.com/office/officeart/2005/8/layout/hierarchy2"/>
    <dgm:cxn modelId="{5712BE84-5D26-4F7D-8004-B53C02C209B2}" type="presOf" srcId="{4D9199A5-5B35-42D9-B781-FD1653DF2949}" destId="{3809AD99-CA4A-4FEA-A848-5887879650B5}" srcOrd="0" destOrd="0" presId="urn:microsoft.com/office/officeart/2005/8/layout/hierarchy2"/>
    <dgm:cxn modelId="{F0C5378A-0290-475E-98DE-E32A5E22A723}" srcId="{FC02CDEC-AE24-4359-9BDB-5F5356F9E817}" destId="{25F8A990-4CFA-4F18-8F12-AA6AA6EAC83D}" srcOrd="0" destOrd="0" parTransId="{CB6010E8-99FC-4963-907C-48720CAB24F6}" sibTransId="{92BBBFC8-D41C-4BA8-A2EB-A276687F208C}"/>
    <dgm:cxn modelId="{80DDB2A5-E299-4789-8812-CDE40B2159D0}" type="presOf" srcId="{CB6010E8-99FC-4963-907C-48720CAB24F6}" destId="{1069E3C4-EE95-4399-8562-F198E17A5E94}" srcOrd="1" destOrd="0" presId="urn:microsoft.com/office/officeart/2005/8/layout/hierarchy2"/>
    <dgm:cxn modelId="{F8B2FFB8-6F25-4833-B0BC-048EF87FE5EB}" type="presOf" srcId="{CB6010E8-99FC-4963-907C-48720CAB24F6}" destId="{2DCBE255-9C01-478D-B5EB-26D0C4EFF464}" srcOrd="0" destOrd="0" presId="urn:microsoft.com/office/officeart/2005/8/layout/hierarchy2"/>
    <dgm:cxn modelId="{DC099AC5-0141-423C-B4C9-9F06FA17036A}" srcId="{FC02CDEC-AE24-4359-9BDB-5F5356F9E817}" destId="{3F53412B-6BF8-4502-B85D-5C5A00599B2F}" srcOrd="1" destOrd="0" parTransId="{8F3068A3-6BF6-4C93-B730-2C6DF9DF900A}" sibTransId="{927BDBBA-24DB-4B97-BB30-3056810785F3}"/>
    <dgm:cxn modelId="{CC1232E1-AFE2-41E1-A852-33BE2575098D}" type="presOf" srcId="{3F53412B-6BF8-4502-B85D-5C5A00599B2F}" destId="{A78CAAD0-E337-45EE-BC2B-DCDDE82E677B}" srcOrd="0" destOrd="0" presId="urn:microsoft.com/office/officeart/2005/8/layout/hierarchy2"/>
    <dgm:cxn modelId="{0916465D-899D-4825-BB32-95711B23F05D}" type="presParOf" srcId="{3809AD99-CA4A-4FEA-A848-5887879650B5}" destId="{9DAF7E41-2A9E-49D4-AB31-CC94ACE5C60E}" srcOrd="0" destOrd="0" presId="urn:microsoft.com/office/officeart/2005/8/layout/hierarchy2"/>
    <dgm:cxn modelId="{D2F95626-1A41-41EC-8E5E-436556BC5DF7}" type="presParOf" srcId="{9DAF7E41-2A9E-49D4-AB31-CC94ACE5C60E}" destId="{641D7CF0-07AE-4543-9FB6-D3D03074E541}" srcOrd="0" destOrd="0" presId="urn:microsoft.com/office/officeart/2005/8/layout/hierarchy2"/>
    <dgm:cxn modelId="{0C24904B-D60A-41D8-BBCE-F59BDB7DA02C}" type="presParOf" srcId="{9DAF7E41-2A9E-49D4-AB31-CC94ACE5C60E}" destId="{EFEB23B8-023F-4694-AC94-1BC4AC85D57B}" srcOrd="1" destOrd="0" presId="urn:microsoft.com/office/officeart/2005/8/layout/hierarchy2"/>
    <dgm:cxn modelId="{0E39B0B3-6572-49A5-B094-2F46C23E5BE7}" type="presParOf" srcId="{EFEB23B8-023F-4694-AC94-1BC4AC85D57B}" destId="{2DCBE255-9C01-478D-B5EB-26D0C4EFF464}" srcOrd="0" destOrd="0" presId="urn:microsoft.com/office/officeart/2005/8/layout/hierarchy2"/>
    <dgm:cxn modelId="{86070249-E9DF-49A4-B5D8-E2102FC9EA6C}" type="presParOf" srcId="{2DCBE255-9C01-478D-B5EB-26D0C4EFF464}" destId="{1069E3C4-EE95-4399-8562-F198E17A5E94}" srcOrd="0" destOrd="0" presId="urn:microsoft.com/office/officeart/2005/8/layout/hierarchy2"/>
    <dgm:cxn modelId="{2A38B545-1743-4F97-B7D8-D68E61E4F23E}" type="presParOf" srcId="{EFEB23B8-023F-4694-AC94-1BC4AC85D57B}" destId="{BC71ECD5-DCE7-422A-BC6C-ECA62E77E3F8}" srcOrd="1" destOrd="0" presId="urn:microsoft.com/office/officeart/2005/8/layout/hierarchy2"/>
    <dgm:cxn modelId="{C14DFA45-3470-402C-9578-12D0E7DAF0F9}" type="presParOf" srcId="{BC71ECD5-DCE7-422A-BC6C-ECA62E77E3F8}" destId="{C2A02F89-ADF3-41F9-A1A7-83CD90E178FC}" srcOrd="0" destOrd="0" presId="urn:microsoft.com/office/officeart/2005/8/layout/hierarchy2"/>
    <dgm:cxn modelId="{1565E322-D2ED-4B2B-847B-7B996ABBDDF5}" type="presParOf" srcId="{BC71ECD5-DCE7-422A-BC6C-ECA62E77E3F8}" destId="{E39C38FB-48B7-4296-B3C8-C58B421335BA}" srcOrd="1" destOrd="0" presId="urn:microsoft.com/office/officeart/2005/8/layout/hierarchy2"/>
    <dgm:cxn modelId="{EAFF8681-86D6-4E83-A8EB-D05A6544AC3E}" type="presParOf" srcId="{EFEB23B8-023F-4694-AC94-1BC4AC85D57B}" destId="{81CCE928-729B-432C-A321-3B2C0F7AF232}" srcOrd="2" destOrd="0" presId="urn:microsoft.com/office/officeart/2005/8/layout/hierarchy2"/>
    <dgm:cxn modelId="{C6FB58B9-2723-4D6D-9D63-EFEF21A73AC7}" type="presParOf" srcId="{81CCE928-729B-432C-A321-3B2C0F7AF232}" destId="{EE631CC8-C0CD-437B-B511-A51F34C1D7EC}" srcOrd="0" destOrd="0" presId="urn:microsoft.com/office/officeart/2005/8/layout/hierarchy2"/>
    <dgm:cxn modelId="{3C729038-4711-4514-AFB7-DE32A8906338}" type="presParOf" srcId="{EFEB23B8-023F-4694-AC94-1BC4AC85D57B}" destId="{50B96A60-04F4-44A4-A77B-737752A505C4}" srcOrd="3" destOrd="0" presId="urn:microsoft.com/office/officeart/2005/8/layout/hierarchy2"/>
    <dgm:cxn modelId="{98074D07-884B-44BB-9BFA-F86BD576C11B}" type="presParOf" srcId="{50B96A60-04F4-44A4-A77B-737752A505C4}" destId="{A78CAAD0-E337-45EE-BC2B-DCDDE82E677B}" srcOrd="0" destOrd="0" presId="urn:microsoft.com/office/officeart/2005/8/layout/hierarchy2"/>
    <dgm:cxn modelId="{B08F9C08-A5D1-4BC6-9339-D2B585C76AAA}" type="presParOf" srcId="{50B96A60-04F4-44A4-A77B-737752A505C4}" destId="{191C6EC5-3015-4E51-A3DC-88D2C10484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7CF0-07AE-4543-9FB6-D3D03074E541}">
      <dsp:nvSpPr>
        <dsp:cNvPr id="0" name=""/>
        <dsp:cNvSpPr/>
      </dsp:nvSpPr>
      <dsp:spPr>
        <a:xfrm>
          <a:off x="4650" y="1045884"/>
          <a:ext cx="2815525" cy="2489050"/>
        </a:xfrm>
        <a:prstGeom prst="roundRect">
          <a:avLst>
            <a:gd name="adj" fmla="val 10000"/>
          </a:avLst>
        </a:prstGeom>
        <a:solidFill>
          <a:srgbClr val="002060"/>
        </a:solidFill>
        <a:ln>
          <a:solidFill>
            <a:srgbClr val="6BB188"/>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t-EE" sz="2800" kern="1200" dirty="0">
              <a:latin typeface="Arial" panose="020B0604020202020204" pitchFamily="34" charset="0"/>
              <a:cs typeface="Arial" panose="020B0604020202020204" pitchFamily="34" charset="0"/>
            </a:rPr>
            <a:t>Ülemaailmne vajadus: mikroobivastase resistentsuse vähendamine</a:t>
          </a:r>
        </a:p>
      </dsp:txBody>
      <dsp:txXfrm>
        <a:off x="77552" y="1118786"/>
        <a:ext cx="2669721" cy="2343246"/>
      </dsp:txXfrm>
    </dsp:sp>
    <dsp:sp modelId="{2DCBE255-9C01-478D-B5EB-26D0C4EFF464}">
      <dsp:nvSpPr>
        <dsp:cNvPr id="0" name=""/>
        <dsp:cNvSpPr/>
      </dsp:nvSpPr>
      <dsp:spPr>
        <a:xfrm rot="18665057">
          <a:off x="2526415" y="1616894"/>
          <a:ext cx="1713730" cy="55317"/>
        </a:xfrm>
        <a:custGeom>
          <a:avLst/>
          <a:gdLst/>
          <a:ahLst/>
          <a:cxnLst/>
          <a:rect l="0" t="0" r="0" b="0"/>
          <a:pathLst>
            <a:path>
              <a:moveTo>
                <a:pt x="0" y="27658"/>
              </a:moveTo>
              <a:lnTo>
                <a:pt x="1713730"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0437" y="1601709"/>
        <a:ext cx="85686" cy="85686"/>
      </dsp:txXfrm>
    </dsp:sp>
    <dsp:sp modelId="{C2A02F89-ADF3-41F9-A1A7-83CD90E178FC}">
      <dsp:nvSpPr>
        <dsp:cNvPr id="0" name=""/>
        <dsp:cNvSpPr/>
      </dsp:nvSpPr>
      <dsp:spPr>
        <a:xfrm>
          <a:off x="3946385" y="294814"/>
          <a:ext cx="2815525" cy="1407762"/>
        </a:xfrm>
        <a:prstGeom prst="roundRect">
          <a:avLst>
            <a:gd name="adj" fmla="val 10000"/>
          </a:avLst>
        </a:prstGeom>
        <a:solidFill>
          <a:srgbClr val="6BB18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t-EE" sz="2000" kern="1200" dirty="0">
              <a:latin typeface="Arial" panose="020B0604020202020204" pitchFamily="34" charset="0"/>
              <a:cs typeface="Arial" panose="020B0604020202020204" pitchFamily="34" charset="0"/>
            </a:rPr>
            <a:t>Uus reguleeriv raamistik</a:t>
          </a:r>
        </a:p>
      </dsp:txBody>
      <dsp:txXfrm>
        <a:off x="3987617" y="336046"/>
        <a:ext cx="2733061" cy="1325298"/>
      </dsp:txXfrm>
    </dsp:sp>
    <dsp:sp modelId="{81CCE928-729B-432C-A321-3B2C0F7AF232}">
      <dsp:nvSpPr>
        <dsp:cNvPr id="0" name=""/>
        <dsp:cNvSpPr/>
      </dsp:nvSpPr>
      <dsp:spPr>
        <a:xfrm rot="2659117">
          <a:off x="2595309" y="2814890"/>
          <a:ext cx="1580593" cy="55317"/>
        </a:xfrm>
        <a:custGeom>
          <a:avLst/>
          <a:gdLst/>
          <a:ahLst/>
          <a:cxnLst/>
          <a:rect l="0" t="0" r="0" b="0"/>
          <a:pathLst>
            <a:path>
              <a:moveTo>
                <a:pt x="0" y="27658"/>
              </a:moveTo>
              <a:lnTo>
                <a:pt x="1580593" y="2765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GB" sz="300" kern="1200">
            <a:latin typeface="EC Square Sans Pro" panose="020B0506040000020004" pitchFamily="34" charset="0"/>
          </a:endParaRPr>
        </a:p>
      </dsp:txBody>
      <dsp:txXfrm>
        <a:off x="3346090" y="2803033"/>
        <a:ext cx="79029" cy="79029"/>
      </dsp:txXfrm>
    </dsp:sp>
    <dsp:sp modelId="{A78CAAD0-E337-45EE-BC2B-DCDDE82E677B}">
      <dsp:nvSpPr>
        <dsp:cNvPr id="0" name=""/>
        <dsp:cNvSpPr/>
      </dsp:nvSpPr>
      <dsp:spPr>
        <a:xfrm>
          <a:off x="3951035" y="2208556"/>
          <a:ext cx="2815525" cy="2372262"/>
        </a:xfrm>
        <a:prstGeom prst="roundRect">
          <a:avLst>
            <a:gd name="adj" fmla="val 10000"/>
          </a:avLst>
        </a:prstGeom>
        <a:solidFill>
          <a:srgbClr val="2C74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t-EE" sz="2800" kern="1200" dirty="0">
              <a:latin typeface="Arial" panose="020B0604020202020204" pitchFamily="34" charset="0"/>
              <a:cs typeface="Arial" panose="020B0604020202020204" pitchFamily="34" charset="0"/>
            </a:rPr>
            <a:t>Ennetavad meetmed tuleb rakendada põllumajandusettevõtte tasandil</a:t>
          </a:r>
        </a:p>
      </dsp:txBody>
      <dsp:txXfrm>
        <a:off x="4020516" y="2278037"/>
        <a:ext cx="2676563" cy="2233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D905F5-85EF-47CB-91D0-CFBD279130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13DE6793-00D7-4912-A461-E31A0B2E0C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3CB24-AEDF-45D5-8AC1-E9CEF4C11D2A}" type="datetimeFigureOut">
              <a:rPr lang="en-GB" smtClean="0"/>
              <a:t>09/04/2024</a:t>
            </a:fld>
            <a:endParaRPr lang="en-GB"/>
          </a:p>
        </p:txBody>
      </p:sp>
      <p:sp>
        <p:nvSpPr>
          <p:cNvPr id="4" name="Marcador de pie de página 3">
            <a:extLst>
              <a:ext uri="{FF2B5EF4-FFF2-40B4-BE49-F238E27FC236}">
                <a16:creationId xmlns:a16="http://schemas.microsoft.com/office/drawing/2014/main" id="{4F574A08-D421-49D5-88F7-94688F934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B9885BB-FA10-4C95-A264-EBF620F17C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C7073-E7D3-4D7E-A8B0-7A8D17E23266}" type="slidenum">
              <a:rPr lang="en-GB" smtClean="0"/>
              <a:t>‹#›</a:t>
            </a:fld>
            <a:endParaRPr lang="en-GB"/>
          </a:p>
        </p:txBody>
      </p:sp>
    </p:spTree>
    <p:extLst>
      <p:ext uri="{BB962C8B-B14F-4D97-AF65-F5344CB8AC3E}">
        <p14:creationId xmlns:p14="http://schemas.microsoft.com/office/powerpoint/2010/main" val="304028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07C7289-9347-B804-8752-604BAB7EE86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3" name="Tijdelijke aanduiding voor datum 2">
            <a:extLst>
              <a:ext uri="{FF2B5EF4-FFF2-40B4-BE49-F238E27FC236}">
                <a16:creationId xmlns:a16="http://schemas.microsoft.com/office/drawing/2014/main" id="{E8A48C77-A5B3-04A5-FDCD-DC6E4A32C41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D9062B28-1D60-47D4-8B70-788131ABC27F}" type="datetime1">
              <a:rPr lang="nl-NL"/>
              <a:pPr lvl="0"/>
              <a:t>9-4-2024</a:t>
            </a:fld>
            <a:endParaRPr lang="nl-NL"/>
          </a:p>
        </p:txBody>
      </p:sp>
      <p:sp>
        <p:nvSpPr>
          <p:cNvPr id="4" name="Tijdelijke aanduiding voor dia-afbeelding 3">
            <a:extLst>
              <a:ext uri="{FF2B5EF4-FFF2-40B4-BE49-F238E27FC236}">
                <a16:creationId xmlns:a16="http://schemas.microsoft.com/office/drawing/2014/main" id="{D9621B2B-AC23-0CF1-5C85-FBE5D55599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C639D27C-1B18-518A-58B2-2D3F3511A20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37FE847A-B282-F1F4-88F9-E8E81D8374B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endParaRPr lang="nl-NL"/>
          </a:p>
        </p:txBody>
      </p:sp>
      <p:sp>
        <p:nvSpPr>
          <p:cNvPr id="7" name="Tijdelijke aanduiding voor dianummer 6">
            <a:extLst>
              <a:ext uri="{FF2B5EF4-FFF2-40B4-BE49-F238E27FC236}">
                <a16:creationId xmlns:a16="http://schemas.microsoft.com/office/drawing/2014/main" id="{888E2E98-2F0F-8691-CE2F-45EED498777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stStyle>
          <a:p>
            <a:pPr lvl="0"/>
            <a:fld id="{AA016919-EE97-4E26-8DE6-0B6C389CDE61}" type="slidenum">
              <a:t>‹#›</a:t>
            </a:fld>
            <a:endParaRPr lang="nl-NL"/>
          </a:p>
        </p:txBody>
      </p:sp>
    </p:spTree>
    <p:extLst>
      <p:ext uri="{BB962C8B-B14F-4D97-AF65-F5344CB8AC3E}">
        <p14:creationId xmlns:p14="http://schemas.microsoft.com/office/powerpoint/2010/main" val="180199393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part of the hands-on-training focuses on the idea of “Prevention is better than cure”. Farmers and veterinarians will work together exploring changes at farm level as preventive measures to reduce the need of reducing antimicrobial use. These implies that a common understanding between farmers and veterinarians is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part of the hands-on-training focuses on the idea of “Prevention is better than cure”. Farmers and veterinarians will work together exploring changes at farm level as preventive measures to reduce the need of reducing antimicrobial use. These implies that a common understanding between farmers and veterinarians is needed. </a:t>
            </a:r>
          </a:p>
          <a:p>
            <a:endParaRPr lang="en-IN" dirty="0"/>
          </a:p>
        </p:txBody>
      </p:sp>
      <p:sp>
        <p:nvSpPr>
          <p:cNvPr id="4" name="Slide Number Placeholder 3"/>
          <p:cNvSpPr>
            <a:spLocks noGrp="1"/>
          </p:cNvSpPr>
          <p:nvPr>
            <p:ph type="sldNum" sz="quarter" idx="10"/>
          </p:nvPr>
        </p:nvSpPr>
        <p:spPr/>
        <p:txBody>
          <a:bodyPr/>
          <a:lstStyle/>
          <a:p>
            <a:pPr lvl="0"/>
            <a:fld id="{AA016919-EE97-4E26-8DE6-0B6C389CDE61}" type="slidenum">
              <a:rPr lang="en-IN" smtClean="0"/>
              <a:t>1</a:t>
            </a:fld>
            <a:endParaRPr lang="en-IN"/>
          </a:p>
        </p:txBody>
      </p:sp>
    </p:spTree>
    <p:extLst>
      <p:ext uri="{BB962C8B-B14F-4D97-AF65-F5344CB8AC3E}">
        <p14:creationId xmlns:p14="http://schemas.microsoft.com/office/powerpoint/2010/main" val="87193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10</a:t>
            </a:fld>
            <a:endParaRPr lang="en-GB"/>
          </a:p>
        </p:txBody>
      </p:sp>
    </p:spTree>
    <p:extLst>
      <p:ext uri="{BB962C8B-B14F-4D97-AF65-F5344CB8AC3E}">
        <p14:creationId xmlns:p14="http://schemas.microsoft.com/office/powerpoint/2010/main" val="3671928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26284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lvl="0"/>
            <a:r>
              <a:rPr lang="nl-NL" sz="1200" dirty="0">
                <a:latin typeface="Times New Roman" pitchFamily="18"/>
              </a:rPr>
              <a:t>Topics for discussion (non-exhaustive): </a:t>
            </a:r>
          </a:p>
          <a:p>
            <a:pPr lvl="0"/>
            <a:r>
              <a:rPr lang="nl-NL" sz="1200" dirty="0">
                <a:latin typeface="Courier New" pitchFamily="49"/>
              </a:rPr>
              <a:t>o Hygiene practices </a:t>
            </a:r>
          </a:p>
          <a:p>
            <a:pPr lvl="0"/>
            <a:r>
              <a:rPr lang="nl-NL" sz="1200" dirty="0">
                <a:latin typeface="Courier New" pitchFamily="49"/>
              </a:rPr>
              <a:t>o Biosecurity measures </a:t>
            </a:r>
          </a:p>
          <a:p>
            <a:pPr lvl="0"/>
            <a:r>
              <a:rPr lang="nl-NL" sz="1200" dirty="0">
                <a:latin typeface="Courier New" pitchFamily="49"/>
              </a:rPr>
              <a:t>o Nutrition </a:t>
            </a:r>
          </a:p>
          <a:p>
            <a:pPr lvl="0"/>
            <a:r>
              <a:rPr lang="nl-NL" sz="1200" dirty="0">
                <a:latin typeface="Courier New" pitchFamily="49"/>
              </a:rPr>
              <a:t>o Animal welfare </a:t>
            </a:r>
          </a:p>
          <a:p>
            <a:pPr lvl="0"/>
            <a:r>
              <a:rPr lang="nl-NL" sz="1200" dirty="0">
                <a:latin typeface="Courier New" pitchFamily="49"/>
              </a:rPr>
              <a:t>o Vaccines schemes </a:t>
            </a:r>
          </a:p>
          <a:p>
            <a:pPr lvl="0"/>
            <a:r>
              <a:rPr lang="nl-NL" sz="1200" dirty="0">
                <a:latin typeface="Courier New" pitchFamily="49"/>
              </a:rPr>
              <a:t>o </a:t>
            </a:r>
            <a:r>
              <a:rPr lang="nl-NL" sz="1200" dirty="0">
                <a:latin typeface="Times New Roman" pitchFamily="18"/>
              </a:rPr>
              <a:t>Other management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27311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58918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14</a:t>
            </a:fld>
            <a:endParaRPr lang="en-GB"/>
          </a:p>
        </p:txBody>
      </p:sp>
    </p:spTree>
    <p:extLst>
      <p:ext uri="{BB962C8B-B14F-4D97-AF65-F5344CB8AC3E}">
        <p14:creationId xmlns:p14="http://schemas.microsoft.com/office/powerpoint/2010/main" val="22706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lvl="0"/>
            <a:r>
              <a:rPr lang="nl-NL" sz="1200" dirty="0">
                <a:latin typeface="Times New Roman" pitchFamily="18"/>
              </a:rPr>
              <a:t>Presenter will often be one of the trainers</a:t>
            </a:r>
          </a:p>
          <a:p>
            <a:pPr lvl="0"/>
            <a:endParaRPr lang="nl-NL" sz="1200" dirty="0">
              <a:latin typeface="Times New Roman" pitchFamily="18"/>
            </a:endParaRPr>
          </a:p>
          <a:p>
            <a:pPr lvl="0"/>
            <a:r>
              <a:rPr lang="nl-NL" sz="1200" dirty="0">
                <a:latin typeface="Times New Roman" pitchFamily="18"/>
              </a:rPr>
              <a:t>In case there is remaining time for discussion: </a:t>
            </a:r>
          </a:p>
          <a:p>
            <a:pPr lvl="0"/>
            <a:r>
              <a:rPr lang="nl-NL" dirty="0"/>
              <a:t>Questions:</a:t>
            </a:r>
          </a:p>
          <a:p>
            <a:pPr marL="914400" lvl="1" indent="-457200">
              <a:lnSpc>
                <a:spcPct val="80000"/>
              </a:lnSpc>
              <a:buAutoNum type="arabicPeriod"/>
            </a:pPr>
            <a:r>
              <a:rPr lang="nl-NL" dirty="0"/>
              <a:t>What are the similarities with the outcomes of your sector?</a:t>
            </a:r>
          </a:p>
          <a:p>
            <a:pPr marL="914400" lvl="1" indent="-457200">
              <a:lnSpc>
                <a:spcPct val="80000"/>
              </a:lnSpc>
              <a:buAutoNum type="arabicPeriod"/>
            </a:pPr>
            <a:r>
              <a:rPr lang="nl-NL" dirty="0"/>
              <a:t>What are the differences?</a:t>
            </a:r>
          </a:p>
          <a:p>
            <a:pPr marL="914400" lvl="1" indent="-457200">
              <a:lnSpc>
                <a:spcPct val="80000"/>
              </a:lnSpc>
              <a:buAutoNum type="arabicPeriod"/>
            </a:pPr>
            <a:r>
              <a:rPr lang="nl-NL" dirty="0"/>
              <a:t>What raises questions? / What stands out?</a:t>
            </a:r>
          </a:p>
          <a:p>
            <a:pPr lvl="0"/>
            <a:endParaRPr lang="nl-NL"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165019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16</a:t>
            </a:fld>
            <a:endParaRPr lang="en-GB"/>
          </a:p>
        </p:txBody>
      </p:sp>
    </p:spTree>
    <p:extLst>
      <p:ext uri="{BB962C8B-B14F-4D97-AF65-F5344CB8AC3E}">
        <p14:creationId xmlns:p14="http://schemas.microsoft.com/office/powerpoint/2010/main" val="179497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2</a:t>
            </a:fld>
            <a:endParaRPr lang="en-GB"/>
          </a:p>
        </p:txBody>
      </p:sp>
    </p:spTree>
    <p:extLst>
      <p:ext uri="{BB962C8B-B14F-4D97-AF65-F5344CB8AC3E}">
        <p14:creationId xmlns:p14="http://schemas.microsoft.com/office/powerpoint/2010/main" val="104507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work together to prevent and reduce the use of antimicrobial”. “Let’s work together to prevent and reduce the use of antimicrobial”. </a:t>
            </a:r>
          </a:p>
        </p:txBody>
      </p:sp>
      <p:sp>
        <p:nvSpPr>
          <p:cNvPr id="4" name="Marcador de número de diapositiva 3"/>
          <p:cNvSpPr>
            <a:spLocks noGrp="1"/>
          </p:cNvSpPr>
          <p:nvPr>
            <p:ph type="sldNum" sz="quarter" idx="5"/>
          </p:nvPr>
        </p:nvSpPr>
        <p:spPr/>
        <p:txBody>
          <a:bodyPr/>
          <a:lstStyle/>
          <a:p>
            <a:pPr lvl="0"/>
            <a:fld id="{AA016919-EE97-4E26-8DE6-0B6C389CDE61}" type="slidenum">
              <a:rPr lang="en-GB" smtClean="0"/>
              <a:t>3</a:t>
            </a:fld>
            <a:endParaRPr lang="en-GB"/>
          </a:p>
        </p:txBody>
      </p:sp>
    </p:spTree>
    <p:extLst>
      <p:ext uri="{BB962C8B-B14F-4D97-AF65-F5344CB8AC3E}">
        <p14:creationId xmlns:p14="http://schemas.microsoft.com/office/powerpoint/2010/main" val="20437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C34B-D6CC-5236-15B5-4C124EDAF5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46883F-B027-C6BE-1205-D29677B54C27}"/>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C94593F2-3FBB-CD52-93F8-A935C857F9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unable to open de video, open video in </a:t>
            </a:r>
            <a:r>
              <a:rPr lang="en-US" dirty="0" err="1"/>
              <a:t>Youtube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https://www.youtube.com/watch?v=jFuQqwBmN8A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-Activate subtitles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unable to open de video, open video in </a:t>
            </a:r>
            <a:r>
              <a:rPr lang="en-US" dirty="0" err="1"/>
              <a:t>Youtube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https://www.youtube.com/watch?v=jFuQqwBmN8A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-Activate subtitles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113241B7-6F09-4102-D041-82C124F38C24}"/>
              </a:ext>
            </a:extLst>
          </p:cNvPr>
          <p:cNvSpPr>
            <a:spLocks noGrp="1"/>
          </p:cNvSpPr>
          <p:nvPr>
            <p:ph type="sldNum" sz="quarter" idx="5"/>
          </p:nvPr>
        </p:nvSpPr>
        <p:spPr/>
        <p:txBody>
          <a:bodyPr/>
          <a:lstStyle/>
          <a:p>
            <a:pPr lvl="0"/>
            <a:fld id="{AA016919-EE97-4E26-8DE6-0B6C389CDE61}" type="slidenum">
              <a:rPr lang="nl-NL" smtClean="0"/>
              <a:t>4</a:t>
            </a:fld>
            <a:endParaRPr lang="nl-NL"/>
          </a:p>
        </p:txBody>
      </p:sp>
    </p:spTree>
    <p:extLst>
      <p:ext uri="{BB962C8B-B14F-4D97-AF65-F5344CB8AC3E}">
        <p14:creationId xmlns:p14="http://schemas.microsoft.com/office/powerpoint/2010/main" val="191025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unable to open de video, open video in </a:t>
            </a:r>
            <a:r>
              <a:rPr lang="en-US" dirty="0" err="1"/>
              <a:t>Youtube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Times New Roman" pitchFamily="18"/>
              </a:rPr>
              <a:t>https://www.youtube.com/watch?v=cu7cIIlbOd8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-Activate subtitles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Times New Roman" pitchFamily="18"/>
              </a:rPr>
              <a:t>Rational</a:t>
            </a:r>
            <a:r>
              <a:rPr lang="en-US" i="1" dirty="0">
                <a:latin typeface="Times New Roman" pitchFamily="18"/>
              </a:rPr>
              <a:t>: A strong and well-established relationship between farmers and veterinarians forms the cornerstone for implementing effective measures at farm level to prevent and reduce the use of antimicrobials. It is therefore crucial to identify common key areas in which they can collaborate to foster trust between veterinarians and farmers. When both groups are able to identify the problems and solutions, this will set a strong basis for improvement.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unable to open de video, open video in </a:t>
            </a:r>
            <a:r>
              <a:rPr lang="en-US" dirty="0" err="1"/>
              <a:t>Youtube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Times New Roman" pitchFamily="18"/>
              </a:rPr>
              <a:t>https://www.youtube.com/watch?v=cu7cIIlbOd8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-Activate subtitles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Times New Roman" pitchFamily="18"/>
              </a:rPr>
              <a:t>Rational</a:t>
            </a:r>
            <a:r>
              <a:rPr lang="en-US" i="1" dirty="0">
                <a:latin typeface="Times New Roman" pitchFamily="18"/>
              </a:rPr>
              <a:t>: A strong and well-established relationship between farmers and veterinarians forms the cornerstone for implementing effective measures at farm level to prevent and reduce the use of antimicrobials. It is therefore crucial to identify common key areas in which they can collaborate to foster trust between veterinarians and farmers. When both groups are able to identify the problems and solutions, this will set a strong basis for improvement. </a:t>
            </a: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lvl="0"/>
            <a:fld id="{AA016919-EE97-4E26-8DE6-0B6C389CDE61}" type="slidenum">
              <a:rPr lang="nl-NL" smtClean="0"/>
              <a:t>5</a:t>
            </a:fld>
            <a:endParaRPr lang="nl-NL"/>
          </a:p>
        </p:txBody>
      </p:sp>
    </p:spTree>
    <p:extLst>
      <p:ext uri="{BB962C8B-B14F-4D97-AF65-F5344CB8AC3E}">
        <p14:creationId xmlns:p14="http://schemas.microsoft.com/office/powerpoint/2010/main" val="268221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r>
              <a:rPr lang="en-GB" dirty="0"/>
              <a:t>The activity will consist in agreeing action points at farm level, </a:t>
            </a:r>
            <a:r>
              <a:rPr lang="en-GB" dirty="0">
                <a:sym typeface="Wingdings" panose="05000000000000000000" pitchFamily="2" charset="2"/>
              </a:rPr>
              <a:t>measures that are personally valuable to both farmers and veterinarians.</a:t>
            </a:r>
          </a:p>
          <a:p>
            <a:pPr algn="l"/>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algn="l"/>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r>
              <a:rPr lang="en-GB" dirty="0"/>
              <a:t>The activity will consist in agreeing action points at farm level, </a:t>
            </a:r>
            <a:r>
              <a:rPr lang="en-GB" dirty="0">
                <a:sym typeface="Wingdings" panose="05000000000000000000" pitchFamily="2" charset="2"/>
              </a:rPr>
              <a:t>measures that are personally valuable to both farmers and veterinarians.</a:t>
            </a:r>
          </a:p>
          <a:p>
            <a:pPr algn="l"/>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191374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a:rPr>
              <a:t>Note for Malta: groups will be mixed of f</a:t>
            </a:r>
            <a:r>
              <a:rPr lang="nl-NL" kern="0" dirty="0">
                <a:solidFill>
                  <a:srgbClr val="FF0000"/>
                </a:solidFill>
              </a:rPr>
              <a:t>armers and veterinarians, considering the reduced number of veterinarians.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kern="0" dirty="0">
                <a:solidFill>
                  <a:srgbClr val="FF0000"/>
                </a:solidFill>
              </a:rPr>
              <a:t>In other countries, groups will be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For the group facilitators in Malta: give farmers 1 colour of post-its, and vets another colour. Ask in the last 10 minutes to the farmers (and the vets) to ‘change hats’: will they answer the questions differently? Now, give to the farmers the post-it colours of the vets, and to the vets the post-it colours of the farmers.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r>
              <a:rPr lang="nl-NL" sz="2800" kern="0" dirty="0">
                <a:solidFill>
                  <a:sysClr val="windowText" lastClr="000000"/>
                </a:solidFill>
                <a:latin typeface="EC Square Sans Pro" panose="020B0506040000020004" pitchFamily="34" charset="0"/>
                <a:cs typeface="Arial" panose="020B0604020202020204" pitchFamily="34" charset="0"/>
              </a:rPr>
              <a:t>(small ruminants – poultry – swine – bovine)</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Small ruminants group will be subdivided into 2 groups</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Other participants of species (rabbits, land animals, aquaculture) are placed into the groups where they can most relate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a:rPr>
              <a:t>Note for Malta: groups will be mixed of f</a:t>
            </a:r>
            <a:r>
              <a:rPr lang="nl-NL" kern="0" dirty="0">
                <a:solidFill>
                  <a:srgbClr val="FF0000"/>
                </a:solidFill>
              </a:rPr>
              <a:t>armers and veterinarians, considering the reduced number of veterinarians.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kern="0" dirty="0">
                <a:solidFill>
                  <a:srgbClr val="FF0000"/>
                </a:solidFill>
              </a:rPr>
              <a:t>In other countries, groups will be separated.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For the group facilitators in Malta: give farmers 1 colour of post-its, and vets another colour. Ask in the last 10 minutes to the farmers (and the vets) to ‘change hats’: will they answer the questions differently? Now, give to the farmers the post-it colours of the vets, and to the vets the post-it colours of the farmers.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r>
              <a:rPr lang="nl-NL" sz="2800" kern="0" dirty="0">
                <a:solidFill>
                  <a:sysClr val="windowText" lastClr="000000"/>
                </a:solidFill>
                <a:latin typeface="EC Square Sans Pro" panose="020B0506040000020004" pitchFamily="34" charset="0"/>
                <a:cs typeface="Arial" panose="020B0604020202020204" pitchFamily="34" charset="0"/>
              </a:rPr>
              <a:t>(small ruminants – poultry – swine – bovine)</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Small ruminants group will be subdivided into 2 groups</a:t>
            </a:r>
          </a:p>
          <a:p>
            <a:pPr marL="742127" lvl="1" indent="-285750">
              <a:buFont typeface="Arial" panose="020B0604020202020204" pitchFamily="34" charset="0"/>
              <a:buChar char="•"/>
            </a:pPr>
            <a:r>
              <a:rPr lang="nl-NL" sz="2800" kern="0" dirty="0">
                <a:solidFill>
                  <a:sysClr val="windowText" lastClr="000000"/>
                </a:solidFill>
                <a:latin typeface="EC Square Sans Pro" panose="020B0506040000020004" pitchFamily="34" charset="0"/>
                <a:cs typeface="Arial" panose="020B0604020202020204" pitchFamily="34" charset="0"/>
              </a:rPr>
              <a:t>Other participants of species (rabbits, land animals, aquaculture) are placed into the groups where they can most relate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54823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a:xfrm>
            <a:off x="901779" y="5849695"/>
            <a:ext cx="5496560" cy="480017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r>
              <a:rPr lang="en-US" sz="1200" dirty="0">
                <a:latin typeface="Times New Roman" pitchFamily="1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other countries: </a:t>
            </a:r>
            <a:r>
              <a:rPr lang="nl-NL" kern="0" dirty="0">
                <a:solidFill>
                  <a:srgbClr val="FF0000"/>
                </a:solidFill>
              </a:rPr>
              <a:t>Farmers and veterinarians in separate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imes New Roman" pitchFamily="18"/>
              </a:rPr>
              <a:t>The aim of the exercise is to identify different challenges and opportunities observed in the field that impact the implementation of best practices and further reduction of AMU, such as husbandry conditions, disease situation, biosecurity, animal health visits, diagnostic testing, prescription and use of antimicrobials, etc. The findings of this GE1 will serve as a basis for GE2a and GE2b. </a:t>
            </a:r>
            <a:r>
              <a:rPr lang="en-US" sz="1200" dirty="0">
                <a:latin typeface="Times New Roman" pitchFamily="1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kern="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329787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9.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cid:image004.jpg@01D9F6A4.3DC88080" TargetMode="External"/><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5F09F-AA40-BD89-C500-C06134BB41C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8BCA8883-88A4-5A75-E02E-885240A47E3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1D0E4486-EFAE-3CD8-8C05-084F1CB79FDA}"/>
              </a:ext>
            </a:extLst>
          </p:cNvPr>
          <p:cNvSpPr txBox="1">
            <a:spLocks noGrp="1"/>
          </p:cNvSpPr>
          <p:nvPr>
            <p:ph type="dt" sz="half" idx="7"/>
          </p:nvPr>
        </p:nvSpPr>
        <p:spPr/>
        <p:txBody>
          <a:bodyPr/>
          <a:lstStyle>
            <a:lvl1pPr>
              <a:defRPr/>
            </a:lvl1pPr>
          </a:lstStyle>
          <a:p>
            <a:pPr lvl="0"/>
            <a:fld id="{CB5DDC6A-A971-45B8-880B-FF68F5D3244B}" type="datetime1">
              <a:rPr lang="nl-NL"/>
              <a:pPr lvl="0"/>
              <a:t>9-4-2024</a:t>
            </a:fld>
            <a:endParaRPr lang="nl-NL"/>
          </a:p>
        </p:txBody>
      </p:sp>
      <p:sp>
        <p:nvSpPr>
          <p:cNvPr id="5" name="Tijdelijke aanduiding voor voettekst 4">
            <a:extLst>
              <a:ext uri="{FF2B5EF4-FFF2-40B4-BE49-F238E27FC236}">
                <a16:creationId xmlns:a16="http://schemas.microsoft.com/office/drawing/2014/main" id="{2B4CA3E3-90F6-5909-452C-D225BE537D5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3625756E-A838-34C5-84AF-2136E1CCDE7B}"/>
              </a:ext>
            </a:extLst>
          </p:cNvPr>
          <p:cNvSpPr txBox="1">
            <a:spLocks noGrp="1"/>
          </p:cNvSpPr>
          <p:nvPr>
            <p:ph type="sldNum" sz="quarter" idx="8"/>
          </p:nvPr>
        </p:nvSpPr>
        <p:spPr/>
        <p:txBody>
          <a:bodyPr/>
          <a:lstStyle>
            <a:lvl1pPr>
              <a:defRPr/>
            </a:lvl1pPr>
          </a:lstStyle>
          <a:p>
            <a:pPr lvl="0"/>
            <a:fld id="{2503BA4A-8DE1-4E5A-8820-07ACD70FF6C9}" type="slidenum">
              <a:t>‹#›</a:t>
            </a:fld>
            <a:endParaRPr lang="nl-NL"/>
          </a:p>
        </p:txBody>
      </p:sp>
    </p:spTree>
    <p:extLst>
      <p:ext uri="{BB962C8B-B14F-4D97-AF65-F5344CB8AC3E}">
        <p14:creationId xmlns:p14="http://schemas.microsoft.com/office/powerpoint/2010/main" val="475625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6349B-A905-8C4F-F686-B1D9EA27F16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29F858D4-07FF-6687-A346-16754D59998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BE0A26-267C-4A74-EBC9-FECC82332374}"/>
              </a:ext>
            </a:extLst>
          </p:cNvPr>
          <p:cNvSpPr txBox="1">
            <a:spLocks noGrp="1"/>
          </p:cNvSpPr>
          <p:nvPr>
            <p:ph type="dt" sz="half" idx="7"/>
          </p:nvPr>
        </p:nvSpPr>
        <p:spPr/>
        <p:txBody>
          <a:bodyPr/>
          <a:lstStyle>
            <a:lvl1pPr>
              <a:defRPr/>
            </a:lvl1pPr>
          </a:lstStyle>
          <a:p>
            <a:pPr lvl="0"/>
            <a:fld id="{0BAB61EF-C6DD-4F32-B64C-2CA43B06222E}" type="datetime1">
              <a:rPr lang="nl-NL"/>
              <a:pPr lvl="0"/>
              <a:t>9-4-2024</a:t>
            </a:fld>
            <a:endParaRPr lang="nl-NL"/>
          </a:p>
        </p:txBody>
      </p:sp>
      <p:sp>
        <p:nvSpPr>
          <p:cNvPr id="5" name="Tijdelijke aanduiding voor voettekst 4">
            <a:extLst>
              <a:ext uri="{FF2B5EF4-FFF2-40B4-BE49-F238E27FC236}">
                <a16:creationId xmlns:a16="http://schemas.microsoft.com/office/drawing/2014/main" id="{0BAFF5BB-6E43-D579-5383-11F46D2F4057}"/>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4F94CD8-F8C0-B820-B4B5-2107A3EA2FA9}"/>
              </a:ext>
            </a:extLst>
          </p:cNvPr>
          <p:cNvSpPr txBox="1">
            <a:spLocks noGrp="1"/>
          </p:cNvSpPr>
          <p:nvPr>
            <p:ph type="sldNum" sz="quarter" idx="8"/>
          </p:nvPr>
        </p:nvSpPr>
        <p:spPr/>
        <p:txBody>
          <a:bodyPr/>
          <a:lstStyle>
            <a:lvl1pPr>
              <a:defRPr/>
            </a:lvl1pPr>
          </a:lstStyle>
          <a:p>
            <a:pPr lvl="0"/>
            <a:fld id="{642548F0-9132-4CA9-8F00-D6D5504F388A}" type="slidenum">
              <a:t>‹#›</a:t>
            </a:fld>
            <a:endParaRPr lang="nl-NL"/>
          </a:p>
        </p:txBody>
      </p:sp>
    </p:spTree>
    <p:extLst>
      <p:ext uri="{BB962C8B-B14F-4D97-AF65-F5344CB8AC3E}">
        <p14:creationId xmlns:p14="http://schemas.microsoft.com/office/powerpoint/2010/main" val="146536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056AEB-0114-DA71-F075-8D7A8A6BD28A}"/>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BD3721DB-8177-3B7B-FC60-91698FB7F7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660635-5B93-B1BD-628E-68BA050DBC3C}"/>
              </a:ext>
            </a:extLst>
          </p:cNvPr>
          <p:cNvSpPr txBox="1">
            <a:spLocks noGrp="1"/>
          </p:cNvSpPr>
          <p:nvPr>
            <p:ph type="dt" sz="half" idx="7"/>
          </p:nvPr>
        </p:nvSpPr>
        <p:spPr/>
        <p:txBody>
          <a:bodyPr/>
          <a:lstStyle>
            <a:lvl1pPr>
              <a:defRPr/>
            </a:lvl1pPr>
          </a:lstStyle>
          <a:p>
            <a:pPr lvl="0"/>
            <a:fld id="{293B71DF-262E-4F88-84A7-0EE96719D2D1}" type="datetime1">
              <a:rPr lang="nl-NL"/>
              <a:pPr lvl="0"/>
              <a:t>9-4-2024</a:t>
            </a:fld>
            <a:endParaRPr lang="nl-NL"/>
          </a:p>
        </p:txBody>
      </p:sp>
      <p:sp>
        <p:nvSpPr>
          <p:cNvPr id="5" name="Tijdelijke aanduiding voor voettekst 4">
            <a:extLst>
              <a:ext uri="{FF2B5EF4-FFF2-40B4-BE49-F238E27FC236}">
                <a16:creationId xmlns:a16="http://schemas.microsoft.com/office/drawing/2014/main" id="{19F1127B-B032-4175-1C59-E32F765F4899}"/>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0A38EEEA-1715-7F35-BC25-6A0FF0D22BA8}"/>
              </a:ext>
            </a:extLst>
          </p:cNvPr>
          <p:cNvSpPr txBox="1">
            <a:spLocks noGrp="1"/>
          </p:cNvSpPr>
          <p:nvPr>
            <p:ph type="sldNum" sz="quarter" idx="8"/>
          </p:nvPr>
        </p:nvSpPr>
        <p:spPr/>
        <p:txBody>
          <a:bodyPr/>
          <a:lstStyle>
            <a:lvl1pPr>
              <a:defRPr/>
            </a:lvl1pPr>
          </a:lstStyle>
          <a:p>
            <a:pPr lvl="0"/>
            <a:fld id="{FDD3992C-23F6-4F8B-9AF9-ED24129CFCCE}" type="slidenum">
              <a:t>‹#›</a:t>
            </a:fld>
            <a:endParaRPr lang="nl-NL"/>
          </a:p>
        </p:txBody>
      </p:sp>
    </p:spTree>
    <p:extLst>
      <p:ext uri="{BB962C8B-B14F-4D97-AF65-F5344CB8AC3E}">
        <p14:creationId xmlns:p14="http://schemas.microsoft.com/office/powerpoint/2010/main" val="17387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Picture 30">
            <a:extLst>
              <a:ext uri="{FF2B5EF4-FFF2-40B4-BE49-F238E27FC236}">
                <a16:creationId xmlns:a16="http://schemas.microsoft.com/office/drawing/2014/main" id="{B8ADD526-B3B3-4873-8A37-B250D0A8086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977724" y="5595102"/>
            <a:ext cx="2840487" cy="795807"/>
          </a:xfrm>
          <a:prstGeom prst="rect">
            <a:avLst/>
          </a:prstGeom>
        </p:spPr>
      </p:pic>
    </p:spTree>
    <p:extLst>
      <p:ext uri="{BB962C8B-B14F-4D97-AF65-F5344CB8AC3E}">
        <p14:creationId xmlns:p14="http://schemas.microsoft.com/office/powerpoint/2010/main" val="185911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4032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312531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2149"/>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78360"/>
            <a:ext cx="8712200" cy="1674569"/>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4488"/>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4488"/>
            <a:ext cx="1746000" cy="174277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57951"/>
            <a:ext cx="1105152" cy="1179185"/>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3" y="2210102"/>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76087"/>
            <a:ext cx="7874000" cy="780187"/>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390909"/>
            <a:ext cx="2971800" cy="370394"/>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595101"/>
            <a:ext cx="3022600" cy="795807"/>
          </a:xfrm>
          <a:prstGeom prst="rect">
            <a:avLst/>
          </a:prstGeom>
          <a:noFill/>
          <a:ln>
            <a:noFill/>
          </a:ln>
        </p:spPr>
      </p:pic>
    </p:spTree>
    <p:extLst>
      <p:ext uri="{BB962C8B-B14F-4D97-AF65-F5344CB8AC3E}">
        <p14:creationId xmlns:p14="http://schemas.microsoft.com/office/powerpoint/2010/main" val="136589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0"/>
            <a:ext cx="6142017" cy="601501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364"/>
            <a:ext cx="2149620" cy="952593"/>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10044"/>
            <a:ext cx="4495800" cy="323256"/>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1977"/>
            <a:ext cx="6044986" cy="1474597"/>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292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9" y="1"/>
            <a:ext cx="546569" cy="1092806"/>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1" y="6152351"/>
            <a:ext cx="2338705" cy="576782"/>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2" y="6201127"/>
            <a:ext cx="471757" cy="497947"/>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71487"/>
            <a:ext cx="347040" cy="427586"/>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4" y="6401386"/>
            <a:ext cx="444645" cy="297687"/>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15863"/>
            <a:ext cx="300184" cy="283211"/>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57334"/>
            <a:ext cx="325466" cy="341740"/>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80568"/>
            <a:ext cx="208231" cy="218505"/>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288481"/>
            <a:ext cx="574476" cy="410593"/>
          </a:xfrm>
          <a:prstGeom prst="rect">
            <a:avLst/>
          </a:prstGeom>
        </p:spPr>
      </p:pic>
    </p:spTree>
    <p:extLst>
      <p:ext uri="{BB962C8B-B14F-4D97-AF65-F5344CB8AC3E}">
        <p14:creationId xmlns:p14="http://schemas.microsoft.com/office/powerpoint/2010/main" val="320539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093675" cy="44367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251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23873"/>
            <a:ext cx="1236412" cy="123412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5" y="4430306"/>
            <a:ext cx="1242631"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23873"/>
            <a:ext cx="1236412" cy="12341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5337"/>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5337"/>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533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0306"/>
            <a:ext cx="1233122" cy="2427694"/>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36789"/>
            <a:ext cx="1223010" cy="1210608"/>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40280"/>
            <a:ext cx="1221740" cy="1219482"/>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5108"/>
            <a:ext cx="1073624" cy="96135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17769"/>
            <a:ext cx="1224979" cy="1229623"/>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7852"/>
            <a:ext cx="2223512" cy="985337"/>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8" y="158457"/>
            <a:ext cx="658385" cy="702490"/>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37755"/>
            <a:ext cx="490696" cy="60458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9" y="337170"/>
            <a:ext cx="612979" cy="423005"/>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4" y="284507"/>
            <a:ext cx="552437" cy="521202"/>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0" y="5940076"/>
            <a:ext cx="590369" cy="619889"/>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6250"/>
            <a:ext cx="454410" cy="476829"/>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40076"/>
            <a:ext cx="825311" cy="600042"/>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3115"/>
            <a:ext cx="4495800" cy="1427693"/>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094513"/>
            <a:ext cx="4495800" cy="323256"/>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1" y="6169903"/>
            <a:ext cx="2567305" cy="559228"/>
          </a:xfrm>
          <a:prstGeom prst="rect">
            <a:avLst/>
          </a:prstGeom>
          <a:noFill/>
          <a:ln>
            <a:noFill/>
          </a:ln>
        </p:spPr>
      </p:pic>
    </p:spTree>
    <p:extLst>
      <p:ext uri="{BB962C8B-B14F-4D97-AF65-F5344CB8AC3E}">
        <p14:creationId xmlns:p14="http://schemas.microsoft.com/office/powerpoint/2010/main" val="68383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1" y="1"/>
            <a:ext cx="12190095" cy="133103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1" y="1343710"/>
            <a:ext cx="12190095" cy="550161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1035"/>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149"/>
            <a:ext cx="1364472" cy="2625498"/>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2693"/>
            <a:ext cx="9677400" cy="608473"/>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2890"/>
            <a:ext cx="9677400" cy="4183253"/>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57164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6424"/>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9462631"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8" y="126697"/>
            <a:ext cx="562243" cy="408778"/>
          </a:xfrm>
          <a:prstGeom prst="rect">
            <a:avLst/>
          </a:prstGeom>
        </p:spPr>
      </p:pic>
    </p:spTree>
    <p:extLst>
      <p:ext uri="{BB962C8B-B14F-4D97-AF65-F5344CB8AC3E}">
        <p14:creationId xmlns:p14="http://schemas.microsoft.com/office/powerpoint/2010/main" val="344484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BFD59-24FF-0A18-955E-B3DB2B76CF26}"/>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A52E3F5-8785-8030-3FD8-E0257D3049D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C58389-BD9D-1BD9-8056-6F3AB53D0DCD}"/>
              </a:ext>
            </a:extLst>
          </p:cNvPr>
          <p:cNvSpPr txBox="1">
            <a:spLocks noGrp="1"/>
          </p:cNvSpPr>
          <p:nvPr>
            <p:ph type="dt" sz="half" idx="7"/>
          </p:nvPr>
        </p:nvSpPr>
        <p:spPr/>
        <p:txBody>
          <a:bodyPr/>
          <a:lstStyle>
            <a:lvl1pPr>
              <a:defRPr/>
            </a:lvl1pPr>
          </a:lstStyle>
          <a:p>
            <a:pPr lvl="0"/>
            <a:fld id="{FF302213-3AF7-4E3B-BFF3-C302076BB46B}" type="datetime1">
              <a:rPr lang="nl-NL"/>
              <a:pPr lvl="0"/>
              <a:t>9-4-2024</a:t>
            </a:fld>
            <a:endParaRPr lang="nl-NL"/>
          </a:p>
        </p:txBody>
      </p:sp>
      <p:sp>
        <p:nvSpPr>
          <p:cNvPr id="5" name="Tijdelijke aanduiding voor voettekst 4">
            <a:extLst>
              <a:ext uri="{FF2B5EF4-FFF2-40B4-BE49-F238E27FC236}">
                <a16:creationId xmlns:a16="http://schemas.microsoft.com/office/drawing/2014/main" id="{83140252-EAA0-367C-B94A-13DC74D60DC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FEDD3E4D-739C-D62F-273D-09BFD1E47FFB}"/>
              </a:ext>
            </a:extLst>
          </p:cNvPr>
          <p:cNvSpPr txBox="1">
            <a:spLocks noGrp="1"/>
          </p:cNvSpPr>
          <p:nvPr>
            <p:ph type="sldNum" sz="quarter" idx="8"/>
          </p:nvPr>
        </p:nvSpPr>
        <p:spPr/>
        <p:txBody>
          <a:bodyPr/>
          <a:lstStyle>
            <a:lvl1pPr>
              <a:defRPr/>
            </a:lvl1pPr>
          </a:lstStyle>
          <a:p>
            <a:pPr lvl="0"/>
            <a:fld id="{4A0AF028-E701-4849-A94A-07E42333716A}" type="slidenum">
              <a:t>‹#›</a:t>
            </a:fld>
            <a:endParaRPr lang="nl-NL"/>
          </a:p>
        </p:txBody>
      </p:sp>
    </p:spTree>
    <p:extLst>
      <p:ext uri="{BB962C8B-B14F-4D97-AF65-F5344CB8AC3E}">
        <p14:creationId xmlns:p14="http://schemas.microsoft.com/office/powerpoint/2010/main" val="25022815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1900"/>
            <a:ext cx="277784" cy="323266"/>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5" y="209002"/>
            <a:ext cx="164961" cy="220720"/>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3663"/>
            <a:ext cx="247162" cy="186058"/>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589"/>
            <a:ext cx="209412" cy="2161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3" y="192854"/>
            <a:ext cx="209411" cy="236868"/>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6" y="255801"/>
            <a:ext cx="150143" cy="173921"/>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9" y="191428"/>
            <a:ext cx="300983" cy="238293"/>
          </a:xfrm>
          <a:prstGeom prst="rect">
            <a:avLst/>
          </a:prstGeom>
        </p:spPr>
      </p:pic>
    </p:spTree>
    <p:extLst>
      <p:ext uri="{BB962C8B-B14F-4D97-AF65-F5344CB8AC3E}">
        <p14:creationId xmlns:p14="http://schemas.microsoft.com/office/powerpoint/2010/main" val="225427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3" y="1405263"/>
            <a:ext cx="506973" cy="5447742"/>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9" y="0"/>
            <a:ext cx="506973" cy="1910809"/>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37473"/>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3" y="4693533"/>
            <a:ext cx="366395" cy="365718"/>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8008947" cy="532414"/>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0131"/>
            <a:ext cx="330692" cy="352845"/>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6" y="1052444"/>
            <a:ext cx="339605" cy="234354"/>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172"/>
            <a:ext cx="257128" cy="242590"/>
          </a:xfrm>
          <a:prstGeom prst="rect">
            <a:avLst/>
          </a:prstGeom>
        </p:spPr>
      </p:pic>
    </p:spTree>
    <p:extLst>
      <p:ext uri="{BB962C8B-B14F-4D97-AF65-F5344CB8AC3E}">
        <p14:creationId xmlns:p14="http://schemas.microsoft.com/office/powerpoint/2010/main" val="316405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1660"/>
          </a:xfrm>
          <a:prstGeom prst="rect">
            <a:avLst/>
          </a:prstGeom>
        </p:spPr>
      </p:pic>
    </p:spTree>
    <p:extLst>
      <p:ext uri="{BB962C8B-B14F-4D97-AF65-F5344CB8AC3E}">
        <p14:creationId xmlns:p14="http://schemas.microsoft.com/office/powerpoint/2010/main" val="153087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027259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1"/>
            <a:ext cx="5105400" cy="68579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1" y="1315899"/>
            <a:ext cx="658495" cy="5537106"/>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48"/>
            <a:ext cx="1963420" cy="1307584"/>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365"/>
            <a:ext cx="367030" cy="380930"/>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0575"/>
            <a:ext cx="608614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5" y="857629"/>
            <a:ext cx="426085" cy="294032"/>
          </a:xfrm>
          <a:prstGeom prst="rect">
            <a:avLst/>
          </a:prstGeom>
        </p:spPr>
      </p:pic>
    </p:spTree>
    <p:extLst>
      <p:ext uri="{BB962C8B-B14F-4D97-AF65-F5344CB8AC3E}">
        <p14:creationId xmlns:p14="http://schemas.microsoft.com/office/powerpoint/2010/main" val="304225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1660"/>
            <a:ext cx="5105400" cy="5706339"/>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2054"/>
          </a:xfrm>
          <a:prstGeom prst="rect">
            <a:avLst/>
          </a:prstGeom>
        </p:spPr>
      </p:pic>
    </p:spTree>
    <p:extLst>
      <p:ext uri="{BB962C8B-B14F-4D97-AF65-F5344CB8AC3E}">
        <p14:creationId xmlns:p14="http://schemas.microsoft.com/office/powerpoint/2010/main" val="2376839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166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1" y="-1"/>
            <a:ext cx="576897" cy="1151661"/>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0575"/>
            <a:ext cx="9677400" cy="475849"/>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45"/>
            <a:ext cx="1166832" cy="2212054"/>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1980"/>
            <a:ext cx="5105400" cy="5706020"/>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80663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57329"/>
            <a:ext cx="1799280" cy="3462149"/>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01"/>
            <a:ext cx="1740296" cy="3462149"/>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0575"/>
            <a:ext cx="2223512" cy="985337"/>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4488"/>
            <a:ext cx="1746000" cy="174277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6" y="1724488"/>
            <a:ext cx="1764905"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67646"/>
            <a:ext cx="1746000" cy="1742773"/>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4" y="1731783"/>
            <a:ext cx="3469745" cy="1729087"/>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1783"/>
            <a:ext cx="1767179" cy="1735478"/>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8610" y="-11606"/>
            <a:ext cx="1731781"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67646"/>
            <a:ext cx="899418" cy="1722271"/>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67646"/>
            <a:ext cx="859370" cy="1722091"/>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67262"/>
            <a:ext cx="3478676" cy="1736767"/>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2112"/>
            <a:ext cx="1105152" cy="1179185"/>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1726"/>
            <a:ext cx="1028934" cy="710047"/>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2" y="2158435"/>
            <a:ext cx="927311" cy="87488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7" y="357870"/>
            <a:ext cx="978123" cy="1027032"/>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4265"/>
            <a:ext cx="990826" cy="1039712"/>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56040"/>
            <a:ext cx="1028934" cy="748086"/>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2886"/>
            <a:ext cx="3488650" cy="780187"/>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10" y="5753030"/>
            <a:ext cx="3418791" cy="870454"/>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53030"/>
            <a:ext cx="5350796" cy="63205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76150"/>
            <a:ext cx="1756206" cy="1713588"/>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67646"/>
            <a:ext cx="1746000" cy="1742773"/>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8" y="3841497"/>
            <a:ext cx="812985" cy="1001674"/>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85082"/>
            <a:ext cx="3352800" cy="368649"/>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16014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03C06-CDE7-43E8-DAFB-F0C132C484BF}"/>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ED658F6A-4ABA-A3B4-4AC7-986F412D1759}"/>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C1F35D-99B2-C5D8-5101-2D50427355BA}"/>
              </a:ext>
            </a:extLst>
          </p:cNvPr>
          <p:cNvSpPr txBox="1">
            <a:spLocks noGrp="1"/>
          </p:cNvSpPr>
          <p:nvPr>
            <p:ph type="dt" sz="half" idx="7"/>
          </p:nvPr>
        </p:nvSpPr>
        <p:spPr/>
        <p:txBody>
          <a:bodyPr/>
          <a:lstStyle>
            <a:lvl1pPr>
              <a:defRPr/>
            </a:lvl1pPr>
          </a:lstStyle>
          <a:p>
            <a:pPr lvl="0"/>
            <a:fld id="{BCA9CECD-3B05-45DD-9560-3789DBCA6D7C}" type="datetime1">
              <a:rPr lang="nl-NL"/>
              <a:pPr lvl="0"/>
              <a:t>9-4-2024</a:t>
            </a:fld>
            <a:endParaRPr lang="nl-NL"/>
          </a:p>
        </p:txBody>
      </p:sp>
      <p:sp>
        <p:nvSpPr>
          <p:cNvPr id="5" name="Tijdelijke aanduiding voor voettekst 4">
            <a:extLst>
              <a:ext uri="{FF2B5EF4-FFF2-40B4-BE49-F238E27FC236}">
                <a16:creationId xmlns:a16="http://schemas.microsoft.com/office/drawing/2014/main" id="{B3B138AB-E0CF-1DE2-A844-C839C346AACF}"/>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9FDADB14-DC18-293C-C899-781B9A561061}"/>
              </a:ext>
            </a:extLst>
          </p:cNvPr>
          <p:cNvSpPr txBox="1">
            <a:spLocks noGrp="1"/>
          </p:cNvSpPr>
          <p:nvPr>
            <p:ph type="sldNum" sz="quarter" idx="8"/>
          </p:nvPr>
        </p:nvSpPr>
        <p:spPr/>
        <p:txBody>
          <a:bodyPr/>
          <a:lstStyle>
            <a:lvl1pPr>
              <a:defRPr/>
            </a:lvl1pPr>
          </a:lstStyle>
          <a:p>
            <a:pPr lvl="0"/>
            <a:fld id="{D174BA4F-3CBC-4A94-B3A7-34D09505F090}" type="slidenum">
              <a:t>‹#›</a:t>
            </a:fld>
            <a:endParaRPr lang="nl-NL"/>
          </a:p>
        </p:txBody>
      </p:sp>
    </p:spTree>
    <p:extLst>
      <p:ext uri="{BB962C8B-B14F-4D97-AF65-F5344CB8AC3E}">
        <p14:creationId xmlns:p14="http://schemas.microsoft.com/office/powerpoint/2010/main" val="10369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C67FA-60A0-DC72-45ED-4234B5E5E911}"/>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45FDECC6-C19D-58E7-FFB1-79E2C6C791B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875B1D6-95D6-CA67-F30E-286FAE113D3F}"/>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245DCE-42A7-211A-60F1-A941E744A8BE}"/>
              </a:ext>
            </a:extLst>
          </p:cNvPr>
          <p:cNvSpPr txBox="1">
            <a:spLocks noGrp="1"/>
          </p:cNvSpPr>
          <p:nvPr>
            <p:ph type="dt" sz="half" idx="7"/>
          </p:nvPr>
        </p:nvSpPr>
        <p:spPr/>
        <p:txBody>
          <a:bodyPr/>
          <a:lstStyle>
            <a:lvl1pPr>
              <a:defRPr/>
            </a:lvl1pPr>
          </a:lstStyle>
          <a:p>
            <a:pPr lvl="0"/>
            <a:fld id="{C92C98FD-43CF-4065-9D2D-58DC38D3A717}" type="datetime1">
              <a:rPr lang="nl-NL"/>
              <a:pPr lvl="0"/>
              <a:t>9-4-2024</a:t>
            </a:fld>
            <a:endParaRPr lang="nl-NL"/>
          </a:p>
        </p:txBody>
      </p:sp>
      <p:sp>
        <p:nvSpPr>
          <p:cNvPr id="6" name="Tijdelijke aanduiding voor voettekst 5">
            <a:extLst>
              <a:ext uri="{FF2B5EF4-FFF2-40B4-BE49-F238E27FC236}">
                <a16:creationId xmlns:a16="http://schemas.microsoft.com/office/drawing/2014/main" id="{3F28DD76-C118-4EA2-08F7-5F989BE2E8E9}"/>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0644416E-859A-6E0E-E3A7-6F58B05E73D7}"/>
              </a:ext>
            </a:extLst>
          </p:cNvPr>
          <p:cNvSpPr txBox="1">
            <a:spLocks noGrp="1"/>
          </p:cNvSpPr>
          <p:nvPr>
            <p:ph type="sldNum" sz="quarter" idx="8"/>
          </p:nvPr>
        </p:nvSpPr>
        <p:spPr/>
        <p:txBody>
          <a:bodyPr/>
          <a:lstStyle>
            <a:lvl1pPr>
              <a:defRPr/>
            </a:lvl1pPr>
          </a:lstStyle>
          <a:p>
            <a:pPr lvl="0"/>
            <a:fld id="{5F6EA9E4-214A-4C1A-BC4C-8051E9DE8343}" type="slidenum">
              <a:t>‹#›</a:t>
            </a:fld>
            <a:endParaRPr lang="nl-NL"/>
          </a:p>
        </p:txBody>
      </p:sp>
    </p:spTree>
    <p:extLst>
      <p:ext uri="{BB962C8B-B14F-4D97-AF65-F5344CB8AC3E}">
        <p14:creationId xmlns:p14="http://schemas.microsoft.com/office/powerpoint/2010/main" val="2595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46230-356E-56AB-93C7-4BDE3A9B5915}"/>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332BC0AA-2CAA-5823-AE25-5A7BBAE7838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654304-C8A0-9DFA-E433-2DCB5296629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072ED7-49AC-44B6-BE90-7E638CBB0ED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50C3E10-4E9F-E303-BBFA-75AA5314069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993FAAD-E5C3-8CD3-75F3-836260697AA2}"/>
              </a:ext>
            </a:extLst>
          </p:cNvPr>
          <p:cNvSpPr txBox="1">
            <a:spLocks noGrp="1"/>
          </p:cNvSpPr>
          <p:nvPr>
            <p:ph type="dt" sz="half" idx="7"/>
          </p:nvPr>
        </p:nvSpPr>
        <p:spPr/>
        <p:txBody>
          <a:bodyPr/>
          <a:lstStyle>
            <a:lvl1pPr>
              <a:defRPr/>
            </a:lvl1pPr>
          </a:lstStyle>
          <a:p>
            <a:pPr lvl="0"/>
            <a:fld id="{27589A8B-AFB4-4067-A5A3-67AF0B861719}" type="datetime1">
              <a:rPr lang="nl-NL"/>
              <a:pPr lvl="0"/>
              <a:t>9-4-2024</a:t>
            </a:fld>
            <a:endParaRPr lang="nl-NL"/>
          </a:p>
        </p:txBody>
      </p:sp>
      <p:sp>
        <p:nvSpPr>
          <p:cNvPr id="8" name="Tijdelijke aanduiding voor voettekst 7">
            <a:extLst>
              <a:ext uri="{FF2B5EF4-FFF2-40B4-BE49-F238E27FC236}">
                <a16:creationId xmlns:a16="http://schemas.microsoft.com/office/drawing/2014/main" id="{BDAD47E2-049D-4D81-15C3-70CA5F63CF72}"/>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5394FE55-D4CE-639C-FE9A-20BE05896AF1}"/>
              </a:ext>
            </a:extLst>
          </p:cNvPr>
          <p:cNvSpPr txBox="1">
            <a:spLocks noGrp="1"/>
          </p:cNvSpPr>
          <p:nvPr>
            <p:ph type="sldNum" sz="quarter" idx="8"/>
          </p:nvPr>
        </p:nvSpPr>
        <p:spPr/>
        <p:txBody>
          <a:bodyPr/>
          <a:lstStyle>
            <a:lvl1pPr>
              <a:defRPr/>
            </a:lvl1pPr>
          </a:lstStyle>
          <a:p>
            <a:pPr lvl="0"/>
            <a:fld id="{5EAD8F16-1BB0-4143-8404-CF2C6513366F}" type="slidenum">
              <a:t>‹#›</a:t>
            </a:fld>
            <a:endParaRPr lang="nl-NL"/>
          </a:p>
        </p:txBody>
      </p:sp>
    </p:spTree>
    <p:extLst>
      <p:ext uri="{BB962C8B-B14F-4D97-AF65-F5344CB8AC3E}">
        <p14:creationId xmlns:p14="http://schemas.microsoft.com/office/powerpoint/2010/main" val="77405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C4393-D1CF-1DE7-B101-F43CFF5ED762}"/>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E9390614-EDF6-19C0-88CD-B96CF527952D}"/>
              </a:ext>
            </a:extLst>
          </p:cNvPr>
          <p:cNvSpPr txBox="1">
            <a:spLocks noGrp="1"/>
          </p:cNvSpPr>
          <p:nvPr>
            <p:ph type="dt" sz="half" idx="7"/>
          </p:nvPr>
        </p:nvSpPr>
        <p:spPr/>
        <p:txBody>
          <a:bodyPr/>
          <a:lstStyle>
            <a:lvl1pPr>
              <a:defRPr/>
            </a:lvl1pPr>
          </a:lstStyle>
          <a:p>
            <a:pPr lvl="0"/>
            <a:fld id="{F6ED112E-369A-4A0F-A5C1-8BD31F279396}" type="datetime1">
              <a:rPr lang="nl-NL"/>
              <a:pPr lvl="0"/>
              <a:t>9-4-2024</a:t>
            </a:fld>
            <a:endParaRPr lang="nl-NL"/>
          </a:p>
        </p:txBody>
      </p:sp>
      <p:sp>
        <p:nvSpPr>
          <p:cNvPr id="4" name="Tijdelijke aanduiding voor voettekst 3">
            <a:extLst>
              <a:ext uri="{FF2B5EF4-FFF2-40B4-BE49-F238E27FC236}">
                <a16:creationId xmlns:a16="http://schemas.microsoft.com/office/drawing/2014/main" id="{A38A2059-5FC3-9D65-66B9-9428001D74A3}"/>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219150A8-F32F-4246-3032-9E4CF1A9849C}"/>
              </a:ext>
            </a:extLst>
          </p:cNvPr>
          <p:cNvSpPr txBox="1">
            <a:spLocks noGrp="1"/>
          </p:cNvSpPr>
          <p:nvPr>
            <p:ph type="sldNum" sz="quarter" idx="8"/>
          </p:nvPr>
        </p:nvSpPr>
        <p:spPr/>
        <p:txBody>
          <a:bodyPr/>
          <a:lstStyle>
            <a:lvl1pPr>
              <a:defRPr/>
            </a:lvl1pPr>
          </a:lstStyle>
          <a:p>
            <a:pPr lvl="0"/>
            <a:fld id="{B84FA9BC-4FB7-4726-A579-676BFA7CF756}" type="slidenum">
              <a:t>‹#›</a:t>
            </a:fld>
            <a:endParaRPr lang="nl-NL"/>
          </a:p>
        </p:txBody>
      </p:sp>
    </p:spTree>
    <p:extLst>
      <p:ext uri="{BB962C8B-B14F-4D97-AF65-F5344CB8AC3E}">
        <p14:creationId xmlns:p14="http://schemas.microsoft.com/office/powerpoint/2010/main" val="12874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62B4098-2CD6-227A-1169-0534E437984A}"/>
              </a:ext>
            </a:extLst>
          </p:cNvPr>
          <p:cNvSpPr txBox="1">
            <a:spLocks noGrp="1"/>
          </p:cNvSpPr>
          <p:nvPr>
            <p:ph type="dt" sz="half" idx="7"/>
          </p:nvPr>
        </p:nvSpPr>
        <p:spPr/>
        <p:txBody>
          <a:bodyPr/>
          <a:lstStyle>
            <a:lvl1pPr>
              <a:defRPr/>
            </a:lvl1pPr>
          </a:lstStyle>
          <a:p>
            <a:pPr lvl="0"/>
            <a:fld id="{1DBF94BD-089A-47AF-84AC-7D4AAB6B9DB7}" type="datetime1">
              <a:rPr lang="nl-NL"/>
              <a:pPr lvl="0"/>
              <a:t>9-4-2024</a:t>
            </a:fld>
            <a:endParaRPr lang="nl-NL"/>
          </a:p>
        </p:txBody>
      </p:sp>
      <p:sp>
        <p:nvSpPr>
          <p:cNvPr id="3" name="Tijdelijke aanduiding voor voettekst 2">
            <a:extLst>
              <a:ext uri="{FF2B5EF4-FFF2-40B4-BE49-F238E27FC236}">
                <a16:creationId xmlns:a16="http://schemas.microsoft.com/office/drawing/2014/main" id="{B2D70464-14D7-4E8F-9CF9-60C413004D6F}"/>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20DB97FF-2716-845C-0E39-62D10455C13D}"/>
              </a:ext>
            </a:extLst>
          </p:cNvPr>
          <p:cNvSpPr txBox="1">
            <a:spLocks noGrp="1"/>
          </p:cNvSpPr>
          <p:nvPr>
            <p:ph type="sldNum" sz="quarter" idx="8"/>
          </p:nvPr>
        </p:nvSpPr>
        <p:spPr/>
        <p:txBody>
          <a:bodyPr/>
          <a:lstStyle>
            <a:lvl1pPr>
              <a:defRPr/>
            </a:lvl1pPr>
          </a:lstStyle>
          <a:p>
            <a:pPr lvl="0"/>
            <a:fld id="{7441C5BF-4C5A-4C56-A72E-8B014DAEF034}" type="slidenum">
              <a:t>‹#›</a:t>
            </a:fld>
            <a:endParaRPr lang="nl-NL"/>
          </a:p>
        </p:txBody>
      </p:sp>
    </p:spTree>
    <p:extLst>
      <p:ext uri="{BB962C8B-B14F-4D97-AF65-F5344CB8AC3E}">
        <p14:creationId xmlns:p14="http://schemas.microsoft.com/office/powerpoint/2010/main" val="18232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22C99-76E0-8ECE-8E67-45631093E000}"/>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0B3A5EB4-2791-2A12-162D-61638DC7D09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5456748-EDCA-4C87-0BCE-6135B84C7A3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63AD18-DCD0-56C1-55F7-8A7BCFC42B41}"/>
              </a:ext>
            </a:extLst>
          </p:cNvPr>
          <p:cNvSpPr txBox="1">
            <a:spLocks noGrp="1"/>
          </p:cNvSpPr>
          <p:nvPr>
            <p:ph type="dt" sz="half" idx="7"/>
          </p:nvPr>
        </p:nvSpPr>
        <p:spPr/>
        <p:txBody>
          <a:bodyPr/>
          <a:lstStyle>
            <a:lvl1pPr>
              <a:defRPr/>
            </a:lvl1pPr>
          </a:lstStyle>
          <a:p>
            <a:pPr lvl="0"/>
            <a:fld id="{5B2F30C7-F32A-45E7-B2C1-273EA52AFA9C}" type="datetime1">
              <a:rPr lang="nl-NL"/>
              <a:pPr lvl="0"/>
              <a:t>9-4-2024</a:t>
            </a:fld>
            <a:endParaRPr lang="nl-NL"/>
          </a:p>
        </p:txBody>
      </p:sp>
      <p:sp>
        <p:nvSpPr>
          <p:cNvPr id="6" name="Tijdelijke aanduiding voor voettekst 5">
            <a:extLst>
              <a:ext uri="{FF2B5EF4-FFF2-40B4-BE49-F238E27FC236}">
                <a16:creationId xmlns:a16="http://schemas.microsoft.com/office/drawing/2014/main" id="{6031D912-9D0A-E4DA-3B13-C6A91517346A}"/>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4D7312A5-7418-BC7D-5719-DD8D17E6CB09}"/>
              </a:ext>
            </a:extLst>
          </p:cNvPr>
          <p:cNvSpPr txBox="1">
            <a:spLocks noGrp="1"/>
          </p:cNvSpPr>
          <p:nvPr>
            <p:ph type="sldNum" sz="quarter" idx="8"/>
          </p:nvPr>
        </p:nvSpPr>
        <p:spPr/>
        <p:txBody>
          <a:bodyPr/>
          <a:lstStyle>
            <a:lvl1pPr>
              <a:defRPr/>
            </a:lvl1pPr>
          </a:lstStyle>
          <a:p>
            <a:pPr lvl="0"/>
            <a:fld id="{A349D35A-B548-4AA5-A407-8D4B2D17987A}" type="slidenum">
              <a:t>‹#›</a:t>
            </a:fld>
            <a:endParaRPr lang="nl-NL"/>
          </a:p>
        </p:txBody>
      </p:sp>
    </p:spTree>
    <p:extLst>
      <p:ext uri="{BB962C8B-B14F-4D97-AF65-F5344CB8AC3E}">
        <p14:creationId xmlns:p14="http://schemas.microsoft.com/office/powerpoint/2010/main" val="10502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CF0D7-27DC-6242-646B-935008210CB4}"/>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8EF8E6EA-06A0-E524-59BB-2BCCD46F4C0D}"/>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6276B39A-A81C-984E-3FAC-39D14B8B17E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1E5D3F-4BE5-2ADA-E4DF-0819046DF14F}"/>
              </a:ext>
            </a:extLst>
          </p:cNvPr>
          <p:cNvSpPr txBox="1">
            <a:spLocks noGrp="1"/>
          </p:cNvSpPr>
          <p:nvPr>
            <p:ph type="dt" sz="half" idx="7"/>
          </p:nvPr>
        </p:nvSpPr>
        <p:spPr/>
        <p:txBody>
          <a:bodyPr/>
          <a:lstStyle>
            <a:lvl1pPr>
              <a:defRPr/>
            </a:lvl1pPr>
          </a:lstStyle>
          <a:p>
            <a:pPr lvl="0"/>
            <a:fld id="{B5199C94-6C95-4411-BB74-DD182993C2DD}" type="datetime1">
              <a:rPr lang="nl-NL"/>
              <a:pPr lvl="0"/>
              <a:t>9-4-2024</a:t>
            </a:fld>
            <a:endParaRPr lang="nl-NL"/>
          </a:p>
        </p:txBody>
      </p:sp>
      <p:sp>
        <p:nvSpPr>
          <p:cNvPr id="6" name="Tijdelijke aanduiding voor voettekst 5">
            <a:extLst>
              <a:ext uri="{FF2B5EF4-FFF2-40B4-BE49-F238E27FC236}">
                <a16:creationId xmlns:a16="http://schemas.microsoft.com/office/drawing/2014/main" id="{1EEDDAF4-24D3-A93F-7270-64F3D5F1BED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18AAA357-39C1-F221-0D1B-5E4F82BE3F51}"/>
              </a:ext>
            </a:extLst>
          </p:cNvPr>
          <p:cNvSpPr txBox="1">
            <a:spLocks noGrp="1"/>
          </p:cNvSpPr>
          <p:nvPr>
            <p:ph type="sldNum" sz="quarter" idx="8"/>
          </p:nvPr>
        </p:nvSpPr>
        <p:spPr/>
        <p:txBody>
          <a:bodyPr/>
          <a:lstStyle>
            <a:lvl1pPr>
              <a:defRPr/>
            </a:lvl1pPr>
          </a:lstStyle>
          <a:p>
            <a:pPr lvl="0"/>
            <a:fld id="{5B4FB08A-E746-4134-8B12-75EAFC4F41E4}" type="slidenum">
              <a:t>‹#›</a:t>
            </a:fld>
            <a:endParaRPr lang="nl-NL"/>
          </a:p>
        </p:txBody>
      </p:sp>
    </p:spTree>
    <p:extLst>
      <p:ext uri="{BB962C8B-B14F-4D97-AF65-F5344CB8AC3E}">
        <p14:creationId xmlns:p14="http://schemas.microsoft.com/office/powerpoint/2010/main" val="284374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A649A7-876C-EEE9-12AA-DE7D9A14684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7D7B3226-F6A7-29F4-7964-ABF481CF23D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3298F-A33A-AEE3-C4DB-6DC04F04DFF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74D97BC6-CCBC-4676-A7A9-21DEB99DC876}" type="datetime1">
              <a:rPr lang="nl-NL"/>
              <a:pPr lvl="0"/>
              <a:t>9-4-2024</a:t>
            </a:fld>
            <a:endParaRPr lang="nl-NL"/>
          </a:p>
        </p:txBody>
      </p:sp>
      <p:sp>
        <p:nvSpPr>
          <p:cNvPr id="5" name="Tijdelijke aanduiding voor voettekst 4">
            <a:extLst>
              <a:ext uri="{FF2B5EF4-FFF2-40B4-BE49-F238E27FC236}">
                <a16:creationId xmlns:a16="http://schemas.microsoft.com/office/drawing/2014/main" id="{A212BBBC-B502-98AC-0343-5AFEDD97533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endParaRPr lang="nl-NL"/>
          </a:p>
        </p:txBody>
      </p:sp>
      <p:sp>
        <p:nvSpPr>
          <p:cNvPr id="6" name="Tijdelijke aanduiding voor dianummer 5">
            <a:extLst>
              <a:ext uri="{FF2B5EF4-FFF2-40B4-BE49-F238E27FC236}">
                <a16:creationId xmlns:a16="http://schemas.microsoft.com/office/drawing/2014/main" id="{E52B7C31-B195-5CA6-917B-5C220311934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lvl="0"/>
            <a:fld id="{6C80AF25-5090-4667-87BD-1D6C853F6065}" type="slidenum">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062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jFuQqwBmN8A?feature=oembed" TargetMode="Externa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cu7cIIlbOd8?feature=oembed" TargetMode="Externa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2.jpe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a:xfrm>
            <a:off x="381000" y="5576087"/>
            <a:ext cx="7874000" cy="780187"/>
          </a:xfrm>
        </p:spPr>
        <p:txBody>
          <a:bodyPr>
            <a:normAutofit fontScale="92500" lnSpcReduction="10000"/>
          </a:bodyPr>
          <a:lstStyle/>
          <a:p>
            <a:pPr marL="0" indent="0">
              <a:buNone/>
            </a:pPr>
            <a:r>
              <a:rPr lang="et-EE" dirty="0">
                <a:latin typeface="+mj-lt"/>
              </a:rPr>
              <a:t>Praktiline koolitus põllumeestele ja loomaarstidele:  </a:t>
            </a:r>
          </a:p>
          <a:p>
            <a:pPr marL="0" indent="0">
              <a:buNone/>
            </a:pPr>
            <a:r>
              <a:rPr lang="et-EE" dirty="0">
                <a:latin typeface="+mj-lt"/>
              </a:rPr>
              <a:t>Rühmaharjutused</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normAutofit/>
          </a:bodyPr>
          <a:lstStyle/>
          <a:p>
            <a:pPr marL="0" indent="0">
              <a:buNone/>
            </a:pPr>
            <a:r>
              <a:rPr lang="et-EE" sz="1400"/>
              <a:t>Eesti, 2024-03-10/11</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278491"/>
            <a:ext cx="8008947" cy="532414"/>
          </a:xfrm>
        </p:spPr>
        <p:txBody>
          <a:bodyPr/>
          <a:lstStyle/>
          <a:p>
            <a:pPr marL="0" indent="0">
              <a:buNone/>
            </a:pPr>
            <a:r>
              <a:rPr lang="en-GB" dirty="0">
                <a:latin typeface="+mn-lt"/>
              </a:rPr>
              <a:t>Plenary discussion Group Exercise 1</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1708280447"/>
              </p:ext>
            </p:extLst>
          </p:nvPr>
        </p:nvGraphicFramePr>
        <p:xfrm>
          <a:off x="0" y="1171073"/>
          <a:ext cx="12191999" cy="5408434"/>
        </p:xfrm>
        <a:graphic>
          <a:graphicData uri="http://schemas.openxmlformats.org/drawingml/2006/table">
            <a:tbl>
              <a:tblPr/>
              <a:tblGrid>
                <a:gridCol w="1459832">
                  <a:extLst>
                    <a:ext uri="{9D8B030D-6E8A-4147-A177-3AD203B41FA5}">
                      <a16:colId xmlns:a16="http://schemas.microsoft.com/office/drawing/2014/main" val="226147076"/>
                    </a:ext>
                  </a:extLst>
                </a:gridCol>
                <a:gridCol w="1540042">
                  <a:extLst>
                    <a:ext uri="{9D8B030D-6E8A-4147-A177-3AD203B41FA5}">
                      <a16:colId xmlns:a16="http://schemas.microsoft.com/office/drawing/2014/main" val="865857085"/>
                    </a:ext>
                  </a:extLst>
                </a:gridCol>
                <a:gridCol w="4203031">
                  <a:extLst>
                    <a:ext uri="{9D8B030D-6E8A-4147-A177-3AD203B41FA5}">
                      <a16:colId xmlns:a16="http://schemas.microsoft.com/office/drawing/2014/main" val="3925395878"/>
                    </a:ext>
                  </a:extLst>
                </a:gridCol>
                <a:gridCol w="2983832">
                  <a:extLst>
                    <a:ext uri="{9D8B030D-6E8A-4147-A177-3AD203B41FA5}">
                      <a16:colId xmlns:a16="http://schemas.microsoft.com/office/drawing/2014/main" val="746999470"/>
                    </a:ext>
                  </a:extLst>
                </a:gridCol>
                <a:gridCol w="2005262">
                  <a:extLst>
                    <a:ext uri="{9D8B030D-6E8A-4147-A177-3AD203B41FA5}">
                      <a16:colId xmlns:a16="http://schemas.microsoft.com/office/drawing/2014/main" val="1678133852"/>
                    </a:ext>
                  </a:extLst>
                </a:gridCol>
              </a:tblGrid>
              <a:tr h="462978">
                <a:tc rowSpan="2">
                  <a:txBody>
                    <a:bodyPr/>
                    <a:lstStyle/>
                    <a:p>
                      <a:pPr algn="ctr" rtl="0" fontAlgn="ctr"/>
                      <a:r>
                        <a:rPr lang="en-GB" sz="1800" b="1" i="0" u="none" strike="noStrike" dirty="0">
                          <a:solidFill>
                            <a:srgbClr val="FFFFFF"/>
                          </a:solidFill>
                          <a:effectLst/>
                          <a:latin typeface="Arial" panose="020B0604020202020204" pitchFamily="34" charset="0"/>
                          <a:cs typeface="Arial" panose="020B06040202020202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2000" b="1" i="0" u="none" strike="noStrike" dirty="0">
                          <a:solidFill>
                            <a:srgbClr val="FFFFFF"/>
                          </a:solidFill>
                          <a:effectLst/>
                          <a:latin typeface="Arial" panose="020B0604020202020204" pitchFamily="34" charset="0"/>
                          <a:cs typeface="Arial" panose="020B0604020202020204" pitchFamily="34" charset="0"/>
                        </a:rPr>
                        <a:t>Q1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gridSpan="3">
                  <a:txBody>
                    <a:bodyPr/>
                    <a:lstStyle/>
                    <a:p>
                      <a:pPr algn="ctr" rtl="0" fontAlgn="ctr"/>
                      <a:r>
                        <a:rPr lang="en-GB" sz="2000" b="1" i="0" u="none" strike="noStrike" dirty="0">
                          <a:solidFill>
                            <a:srgbClr val="FFFFFF"/>
                          </a:solidFill>
                          <a:effectLst/>
                          <a:latin typeface="Arial" panose="020B0604020202020204" pitchFamily="34" charset="0"/>
                          <a:cs typeface="Arial" panose="020B0604020202020204" pitchFamily="34" charset="0"/>
                        </a:rPr>
                        <a:t>Q2 -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9006597"/>
                  </a:ext>
                </a:extLst>
              </a:tr>
              <a:tr h="589246">
                <a:tc vMerge="1">
                  <a:txBody>
                    <a:bodyPr/>
                    <a:lstStyle/>
                    <a:p>
                      <a:endParaRPr lang="en-GB"/>
                    </a:p>
                  </a:txBody>
                  <a:tcPr/>
                </a:tc>
                <a:tc>
                  <a:txBody>
                    <a:bodyPr/>
                    <a:lstStyle/>
                    <a:p>
                      <a:pPr algn="ctr" rtl="0" fontAlgn="ctr"/>
                      <a:r>
                        <a:rPr lang="en-GB" sz="1800" b="1" i="0" u="none" strike="noStrike" dirty="0">
                          <a:solidFill>
                            <a:srgbClr val="FFFFFF"/>
                          </a:solidFill>
                          <a:effectLst/>
                          <a:latin typeface="Arial" panose="020B0604020202020204" pitchFamily="34" charset="0"/>
                          <a:cs typeface="Arial" panose="020B0604020202020204" pitchFamily="34" charset="0"/>
                        </a:rPr>
                        <a:t>Most used Antimicrobial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800" b="1" i="0" u="none" strike="noStrike" dirty="0">
                          <a:solidFill>
                            <a:srgbClr val="FFFFFF"/>
                          </a:solidFill>
                          <a:effectLst/>
                          <a:latin typeface="Arial" panose="020B0604020202020204" pitchFamily="34" charset="0"/>
                          <a:cs typeface="Arial" panose="020B0604020202020204" pitchFamily="34" charset="0"/>
                        </a:rPr>
                        <a:t>Husbandry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800" b="1" i="0" u="none" strike="noStrike" dirty="0">
                          <a:solidFill>
                            <a:srgbClr val="FFFFFF"/>
                          </a:solidFill>
                          <a:effectLst/>
                          <a:latin typeface="Arial" panose="020B0604020202020204" pitchFamily="34" charset="0"/>
                          <a:cs typeface="Arial" panose="020B0604020202020204" pitchFamily="34" charset="0"/>
                        </a:rPr>
                        <a:t>Reduce use and responsible use of AM</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800" b="1" i="0" u="none" strike="noStrike" dirty="0">
                          <a:solidFill>
                            <a:srgbClr val="FFFFFF"/>
                          </a:solidFill>
                          <a:effectLst/>
                          <a:latin typeface="Arial" panose="020B0604020202020204" pitchFamily="34" charset="0"/>
                          <a:cs typeface="Arial" panose="020B0604020202020204" pitchFamily="34" charset="0"/>
                        </a:rPr>
                        <a:t>Other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726035">
                <a:tc>
                  <a:txBody>
                    <a:bodyPr/>
                    <a:lstStyle/>
                    <a:p>
                      <a:pPr marL="0" indent="0"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buClr>
                          <a:srgbClr val="002060"/>
                        </a:buClr>
                        <a:buSzPts val="1100"/>
                        <a:buFont typeface="Calibri" panose="020F0502020204030204" pitchFamily="34" charset="0"/>
                        <a:buChar char=" "/>
                      </a:pPr>
                      <a:endParaRPr lang="en-GB" sz="1100" b="0" i="0" u="none" strike="noStrike">
                        <a:solidFill>
                          <a:srgbClr val="00206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726035">
                <a:tc>
                  <a:txBody>
                    <a:bodyPr/>
                    <a:lstStyle/>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Group </a:t>
                      </a:r>
                    </a:p>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buClr>
                          <a:srgbClr val="002060"/>
                        </a:buClr>
                        <a:buSzPts val="1100"/>
                        <a:buFont typeface="Calibri" panose="020F0502020204030204" pitchFamily="34" charset="0"/>
                        <a:buChar char=" "/>
                      </a:pPr>
                      <a:endParaRPr lang="en-GB" sz="1100" b="0" i="0" u="none" strike="noStrike">
                        <a:solidFill>
                          <a:srgbClr val="00206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726035">
                <a:tc>
                  <a:txBody>
                    <a:bodyPr/>
                    <a:lstStyle/>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726035">
                <a:tc>
                  <a:txBody>
                    <a:bodyPr/>
                    <a:lstStyle/>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726035">
                <a:tc>
                  <a:txBody>
                    <a:bodyPr/>
                    <a:lstStyle/>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726035">
                <a:tc>
                  <a:txBody>
                    <a:bodyPr/>
                    <a:lstStyle/>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800" b="1" i="0" u="none" strike="noStrike" dirty="0">
                          <a:solidFill>
                            <a:srgbClr val="002060"/>
                          </a:solidFill>
                          <a:effectLst/>
                          <a:latin typeface="Arial" panose="020B0604020202020204" pitchFamily="34" charset="0"/>
                          <a:cs typeface="Arial" panose="020B06040202020202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1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1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1014154" y="2509807"/>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895577" y="456301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935953" y="534864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901628" y="6018729"/>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a:extLst>
              <a:ext uri="{FF2B5EF4-FFF2-40B4-BE49-F238E27FC236}">
                <a16:creationId xmlns:a16="http://schemas.microsoft.com/office/drawing/2014/main" id="{61A33758-D72F-49DF-B664-00BE137E55FB}"/>
              </a:ext>
            </a:extLst>
          </p:cNvPr>
          <p:cNvSpPr txBox="1"/>
          <p:nvPr/>
        </p:nvSpPr>
        <p:spPr>
          <a:xfrm>
            <a:off x="430690" y="752988"/>
            <a:ext cx="1663700" cy="461665"/>
          </a:xfrm>
          <a:prstGeom prst="rect">
            <a:avLst/>
          </a:prstGeom>
          <a:noFill/>
        </p:spPr>
        <p:txBody>
          <a:bodyPr wrap="square">
            <a:spAutoFit/>
          </a:bodyPr>
          <a:lstStyle/>
          <a:p>
            <a:r>
              <a:rPr lang="nl-NL" sz="2400" b="1" kern="0" dirty="0">
                <a:solidFill>
                  <a:srgbClr val="2C7470"/>
                </a:solidFill>
                <a:latin typeface="Arial" panose="020B0604020202020204" pitchFamily="34" charset="0"/>
                <a:cs typeface="Arial" panose="020B0604020202020204" pitchFamily="34" charset="0"/>
              </a:rPr>
              <a:t>Estonia</a:t>
            </a:r>
          </a:p>
        </p:txBody>
      </p:sp>
    </p:spTree>
    <p:extLst>
      <p:ext uri="{BB962C8B-B14F-4D97-AF65-F5344CB8AC3E}">
        <p14:creationId xmlns:p14="http://schemas.microsoft.com/office/powerpoint/2010/main" val="21491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98764" y="382754"/>
            <a:ext cx="10659980" cy="1183572"/>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et-EE" sz="3200" dirty="0">
                <a:latin typeface="+mn-lt"/>
              </a:rPr>
              <a:t>Rühmaharjutus 2a – </a:t>
            </a:r>
            <a:r>
              <a:rPr lang="et-EE" sz="3200" b="1" dirty="0">
                <a:latin typeface="+mn-lt"/>
              </a:rPr>
              <a:t>Otsige </a:t>
            </a:r>
            <a:r>
              <a:rPr lang="et-EE" sz="3200" b="1" u="sng" dirty="0">
                <a:latin typeface="+mn-lt"/>
              </a:rPr>
              <a:t>lahendusi</a:t>
            </a:r>
            <a:r>
              <a:rPr lang="et-EE" sz="3200" b="1" dirty="0">
                <a:latin typeface="+mn-lt"/>
              </a:rPr>
              <a:t> nende takistuste kõrvaldamiseks – </a:t>
            </a:r>
            <a:r>
              <a:rPr lang="et-EE" sz="3200" b="1" u="sng" dirty="0">
                <a:latin typeface="+mn-lt"/>
              </a:rPr>
              <a:t>kasvatamise tavad</a:t>
            </a: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422556" y="5020955"/>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t-EE" sz="3600" b="1">
                  <a:solidFill>
                    <a:srgbClr val="C00000"/>
                  </a:solidFill>
                  <a:latin typeface="EC Square Sans Pro" panose="020B0506040000020004" pitchFamily="34" charset="0"/>
                </a:rPr>
                <a:t>50 </a:t>
              </a:r>
            </a:p>
            <a:p>
              <a:pPr algn="ctr"/>
              <a:r>
                <a:rPr lang="et-EE" sz="1400" b="1">
                  <a:solidFill>
                    <a:srgbClr val="C00000"/>
                  </a:solidFill>
                  <a:latin typeface="EC Square Sans Pro" panose="020B05060400000200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457199" y="1585502"/>
            <a:ext cx="9992811"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et-EE" sz="2400" b="0" i="0" u="none" strike="noStrike" cap="none" normalizeH="0" baseline="0" noProof="0" dirty="0">
                <a:ln>
                  <a:noFill/>
                </a:ln>
                <a:solidFill>
                  <a:srgbClr val="002060"/>
                </a:solidFill>
                <a:effectLst/>
                <a:uLnTx/>
                <a:uFillTx/>
                <a:cs typeface="Arial" panose="020B0604020202020204" pitchFamily="34" charset="0"/>
              </a:rPr>
              <a:t>Põllumajandustootjad ja loomaarstid on segatud 1 rühma, jagatud liigiti </a:t>
            </a:r>
          </a:p>
          <a:p>
            <a:pPr marR="0" lvl="0" algn="l" defTabSz="914400" rtl="0" eaLnBrk="1" fontAlgn="auto" latinLnBrk="0" hangingPunct="1">
              <a:lnSpc>
                <a:spcPct val="70000"/>
              </a:lnSpc>
              <a:spcBef>
                <a:spcPts val="1000"/>
              </a:spcBef>
              <a:spcAft>
                <a:spcPts val="0"/>
              </a:spcAft>
              <a:buClrTx/>
              <a:buSzPct val="100000"/>
              <a:tabLst/>
              <a:defRPr/>
            </a:pPr>
            <a:r>
              <a:rPr kumimoji="0" lang="et-EE" sz="2400" b="0" i="0" u="none" strike="noStrike" cap="none" normalizeH="0" baseline="0" noProof="0" dirty="0">
                <a:ln>
                  <a:noFill/>
                </a:ln>
                <a:solidFill>
                  <a:srgbClr val="002060"/>
                </a:solidFill>
                <a:effectLst/>
                <a:uLnTx/>
                <a:uFillTx/>
                <a:cs typeface="Arial" panose="020B0604020202020204" pitchFamily="34" charset="0"/>
              </a:rPr>
              <a:t>Võtke eelmise rühmaharjutuse leht: </a:t>
            </a:r>
            <a:r>
              <a:rPr kumimoji="0" lang="et-EE" sz="2400" b="1" i="0" u="none" strike="noStrike" cap="none" normalizeH="0" baseline="0" noProof="0" dirty="0">
                <a:ln>
                  <a:noFill/>
                </a:ln>
                <a:solidFill>
                  <a:srgbClr val="002060"/>
                </a:solidFill>
                <a:effectLst/>
                <a:uLnTx/>
                <a:uFillTx/>
                <a:cs typeface="Arial" panose="020B0604020202020204" pitchFamily="34" charset="0"/>
              </a:rPr>
              <a:t>kasvatamise tavad</a:t>
            </a:r>
          </a:p>
          <a:p>
            <a:pPr marR="0" lvl="0" algn="l" defTabSz="914400" rtl="0" eaLnBrk="1" fontAlgn="auto" latinLnBrk="0" hangingPunct="1">
              <a:lnSpc>
                <a:spcPct val="70000"/>
              </a:lnSpc>
              <a:spcBef>
                <a:spcPts val="1000"/>
              </a:spcBef>
              <a:spcAft>
                <a:spcPts val="0"/>
              </a:spcAft>
              <a:buClrTx/>
              <a:buSzPct val="100000"/>
              <a:tabLst/>
              <a:defRPr/>
            </a:pPr>
            <a:r>
              <a:rPr kumimoji="0" lang="et-EE" sz="2400" b="0" i="0" u="none" strike="noStrike" cap="none" normalizeH="0" baseline="0" noProof="0" dirty="0">
                <a:ln>
                  <a:noFill/>
                </a:ln>
                <a:solidFill>
                  <a:srgbClr val="002060"/>
                </a:solidFill>
                <a:effectLst/>
                <a:uLnTx/>
                <a:uFillTx/>
                <a:cs typeface="Arial" panose="020B0604020202020204" pitchFamily="34" charset="0"/>
              </a:rPr>
              <a:t>Küsimustele vastamiseks võtke uus leht: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t-EE" sz="32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Millised on võimalused / kas on häid tavasid? </a:t>
            </a:r>
          </a:p>
          <a:p>
            <a:pPr marL="457200" marR="0" lvl="1" algn="l" defTabSz="914400" rtl="0" eaLnBrk="1" fontAlgn="auto" latinLnBrk="0" hangingPunct="1">
              <a:lnSpc>
                <a:spcPct val="70000"/>
              </a:lnSpc>
              <a:spcBef>
                <a:spcPts val="500"/>
              </a:spcBef>
              <a:spcAft>
                <a:spcPts val="0"/>
              </a:spcAft>
              <a:buClrTx/>
              <a:buSzPct val="100000"/>
              <a:tabLst/>
              <a:defRPr/>
            </a:pP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t-EE" sz="32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Millised on lahendused nende takistuste kõrvaldamiseks?</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t-EE" sz="32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Looge endale SMART-i eesmärk – rakendamiseks teie / teie kliendi farmis</a:t>
            </a: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t-EE" sz="2400" b="0" i="0" u="none" strike="noStrike" cap="none" normalizeH="0" baseline="0" noProof="0" dirty="0">
                <a:ln>
                  <a:noFill/>
                </a:ln>
                <a:solidFill>
                  <a:srgbClr val="002060"/>
                </a:solidFill>
                <a:effectLst/>
                <a:uLnTx/>
                <a:uFillTx/>
                <a:cs typeface="Arial" panose="020B0604020202020204" pitchFamily="34" charset="0"/>
              </a:rPr>
              <a:t>Töötage kleebikutega, et lisada oma vastused lehele</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217450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98763" y="355040"/>
            <a:ext cx="11814295" cy="989991"/>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et-EE" sz="3200" dirty="0">
                <a:latin typeface="+mn-lt"/>
              </a:rPr>
              <a:t>Rühmaharjutus 2a – </a:t>
            </a:r>
            <a:r>
              <a:rPr lang="et-EE" sz="3200" b="1" dirty="0">
                <a:latin typeface="+mn-lt"/>
              </a:rPr>
              <a:t>Otsige </a:t>
            </a:r>
            <a:r>
              <a:rPr lang="et-EE" sz="3200" b="1" u="sng" dirty="0">
                <a:latin typeface="+mn-lt"/>
              </a:rPr>
              <a:t>lahendusi</a:t>
            </a:r>
            <a:r>
              <a:rPr lang="et-EE" sz="3200" b="1" dirty="0">
                <a:latin typeface="+mn-lt"/>
              </a:rPr>
              <a:t> nende takistuste kõrvaldamiseks –</a:t>
            </a:r>
            <a:r>
              <a:rPr lang="en-US" sz="3200" b="1" dirty="0">
                <a:latin typeface="+mn-lt"/>
              </a:rPr>
              <a:t> </a:t>
            </a:r>
            <a:r>
              <a:rPr lang="et-EE" sz="3200" b="1" u="sng" dirty="0">
                <a:latin typeface="+mn-lt"/>
              </a:rPr>
              <a:t>Vähendamine ja vastutustundlik </a:t>
            </a:r>
            <a:br>
              <a:rPr lang="en-US" sz="3200" b="1" u="sng" dirty="0">
                <a:latin typeface="+mn-lt"/>
              </a:rPr>
            </a:br>
            <a:r>
              <a:rPr lang="et-EE" sz="3200" b="1" u="sng" dirty="0">
                <a:latin typeface="+mn-lt"/>
              </a:rPr>
              <a:t>mikroobivastaste ainete kasutamine</a:t>
            </a: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10553700" y="5219700"/>
            <a:ext cx="1481007" cy="1449516"/>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21188"/>
            </a:xfrm>
            <a:prstGeom prst="rect">
              <a:avLst/>
            </a:prstGeom>
            <a:solidFill>
              <a:schemeClr val="bg1"/>
            </a:solidFill>
          </p:spPr>
          <p:txBody>
            <a:bodyPr wrap="square" rtlCol="0">
              <a:spAutoFit/>
            </a:bodyPr>
            <a:lstStyle/>
            <a:p>
              <a:pPr algn="ctr"/>
              <a:r>
                <a:rPr lang="et-EE" sz="3200" b="1">
                  <a:solidFill>
                    <a:srgbClr val="C00000"/>
                  </a:solidFill>
                  <a:latin typeface="Arial" panose="020B0604020202020204" pitchFamily="34" charset="0"/>
                  <a:cs typeface="Arial" panose="020B0604020202020204" pitchFamily="34" charset="0"/>
                </a:rPr>
                <a:t>50 </a:t>
              </a:r>
            </a:p>
            <a:p>
              <a:pPr algn="ctr"/>
              <a:r>
                <a:rPr lang="et-EE" sz="1200" b="1">
                  <a:solidFill>
                    <a:srgbClr val="C00000"/>
                  </a:solidFill>
                  <a:latin typeface="Arial" panose="020B0604020202020204" pitchFamily="34" charset="0"/>
                  <a:cs typeface="Arial" panose="020B06040202020202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Tijdelijke aanduiding voor inhoud 2">
            <a:extLst>
              <a:ext uri="{FF2B5EF4-FFF2-40B4-BE49-F238E27FC236}">
                <a16:creationId xmlns:a16="http://schemas.microsoft.com/office/drawing/2014/main" id="{5ED8B47D-B731-4C9C-AB5F-11A7967B94AF}"/>
              </a:ext>
            </a:extLst>
          </p:cNvPr>
          <p:cNvSpPr txBox="1">
            <a:spLocks/>
          </p:cNvSpPr>
          <p:nvPr/>
        </p:nvSpPr>
        <p:spPr>
          <a:xfrm>
            <a:off x="194040" y="2061560"/>
            <a:ext cx="11449163" cy="4444391"/>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R="0" lvl="0" algn="l" defTabSz="914400" rtl="0" eaLnBrk="1" fontAlgn="auto" latinLnBrk="0" hangingPunct="1">
              <a:lnSpc>
                <a:spcPct val="70000"/>
              </a:lnSpc>
              <a:spcBef>
                <a:spcPts val="1000"/>
              </a:spcBef>
              <a:spcAft>
                <a:spcPts val="0"/>
              </a:spcAft>
              <a:buClrTx/>
              <a:buSzPct val="100000"/>
              <a:tabLst/>
              <a:defRPr/>
            </a:pPr>
            <a:r>
              <a:rPr kumimoji="0" lang="et-EE" sz="2300" b="0" i="0" u="none" strike="noStrike" cap="none" normalizeH="0" baseline="0" noProof="0" dirty="0">
                <a:ln>
                  <a:noFill/>
                </a:ln>
                <a:solidFill>
                  <a:srgbClr val="002060"/>
                </a:solidFill>
                <a:effectLst/>
                <a:uLnTx/>
                <a:uFillTx/>
                <a:cs typeface="Arial" panose="020B0604020202020204" pitchFamily="34" charset="0"/>
              </a:rPr>
              <a:t>Põllumajandustootjad ja loomaarstid on segatud 1 rühma, jagatud liigiti </a:t>
            </a:r>
          </a:p>
          <a:p>
            <a:pPr marR="0" lvl="0" algn="l" defTabSz="914400" rtl="0" eaLnBrk="1" fontAlgn="auto" latinLnBrk="0" hangingPunct="1">
              <a:lnSpc>
                <a:spcPct val="70000"/>
              </a:lnSpc>
              <a:spcBef>
                <a:spcPts val="1000"/>
              </a:spcBef>
              <a:spcAft>
                <a:spcPts val="0"/>
              </a:spcAft>
              <a:buClrTx/>
              <a:buSzPct val="100000"/>
              <a:tabLst/>
              <a:defRPr/>
            </a:pPr>
            <a:r>
              <a:rPr kumimoji="0" lang="et-EE" sz="2300" b="0" i="0" u="none" strike="noStrike" cap="none" normalizeH="0" baseline="0" noProof="0" dirty="0">
                <a:ln>
                  <a:noFill/>
                </a:ln>
                <a:solidFill>
                  <a:srgbClr val="002060"/>
                </a:solidFill>
                <a:effectLst/>
                <a:uLnTx/>
                <a:uFillTx/>
                <a:cs typeface="Arial" panose="020B0604020202020204" pitchFamily="34" charset="0"/>
              </a:rPr>
              <a:t>Võtke eelmise rühmaharjutuse leht: </a:t>
            </a:r>
            <a:r>
              <a:rPr kumimoji="0" lang="et-EE" sz="2300" b="1" i="0" u="none" strike="noStrike" cap="none" normalizeH="0" baseline="0" noProof="0" dirty="0">
                <a:ln>
                  <a:noFill/>
                </a:ln>
                <a:solidFill>
                  <a:srgbClr val="002060"/>
                </a:solidFill>
                <a:effectLst/>
                <a:uLnTx/>
                <a:uFillTx/>
                <a:cs typeface="Arial" panose="020B0604020202020204" pitchFamily="34" charset="0"/>
              </a:rPr>
              <a:t>Mikroobivastaste ainete kasutamise vähendamine </a:t>
            </a:r>
            <a:br>
              <a:rPr kumimoji="0" lang="en-US" sz="2300" b="1" i="0" u="none" strike="noStrike" cap="none" normalizeH="0" baseline="0" noProof="0" dirty="0">
                <a:ln>
                  <a:noFill/>
                </a:ln>
                <a:solidFill>
                  <a:srgbClr val="002060"/>
                </a:solidFill>
                <a:effectLst/>
                <a:uLnTx/>
                <a:uFillTx/>
                <a:cs typeface="Arial" panose="020B0604020202020204" pitchFamily="34" charset="0"/>
              </a:rPr>
            </a:br>
            <a:r>
              <a:rPr kumimoji="0" lang="et-EE" sz="2300" b="1" i="0" u="none" strike="noStrike" cap="none" normalizeH="0" baseline="0" noProof="0" dirty="0">
                <a:ln>
                  <a:noFill/>
                </a:ln>
                <a:solidFill>
                  <a:srgbClr val="002060"/>
                </a:solidFill>
                <a:effectLst/>
                <a:uLnTx/>
                <a:uFillTx/>
                <a:cs typeface="Arial" panose="020B0604020202020204" pitchFamily="34" charset="0"/>
              </a:rPr>
              <a:t>ja vastutustundlik kasutamine</a:t>
            </a:r>
          </a:p>
          <a:p>
            <a:pPr marR="0" lvl="0" algn="l" defTabSz="914400" rtl="0" eaLnBrk="1" fontAlgn="auto" latinLnBrk="0" hangingPunct="1">
              <a:lnSpc>
                <a:spcPct val="70000"/>
              </a:lnSpc>
              <a:spcBef>
                <a:spcPts val="1000"/>
              </a:spcBef>
              <a:spcAft>
                <a:spcPts val="0"/>
              </a:spcAft>
              <a:buClrTx/>
              <a:buSzPct val="100000"/>
              <a:tabLst/>
              <a:defRPr/>
            </a:pPr>
            <a:r>
              <a:rPr kumimoji="0" lang="et-EE" sz="2300" b="0" i="0" u="none" strike="noStrike" cap="none" normalizeH="0" baseline="0" noProof="0" dirty="0">
                <a:ln>
                  <a:noFill/>
                </a:ln>
                <a:solidFill>
                  <a:srgbClr val="002060"/>
                </a:solidFill>
                <a:effectLst/>
                <a:uLnTx/>
                <a:uFillTx/>
                <a:cs typeface="Arial" panose="020B0604020202020204" pitchFamily="34" charset="0"/>
              </a:rPr>
              <a:t>Küsimustele vastamiseks võtke uus leht:</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nl-NL"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t-EE" sz="28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Millised on võimalused / kas on häid tavasid? </a:t>
            </a:r>
          </a:p>
          <a:p>
            <a:pPr marL="457200" marR="0" lvl="1" algn="l" defTabSz="914400" rtl="0" eaLnBrk="1" fontAlgn="auto" latinLnBrk="0" hangingPunct="1">
              <a:lnSpc>
                <a:spcPct val="70000"/>
              </a:lnSpc>
              <a:spcBef>
                <a:spcPts val="500"/>
              </a:spcBef>
              <a:spcAft>
                <a:spcPts val="0"/>
              </a:spcAft>
              <a:buClrTx/>
              <a:buSzPct val="100000"/>
              <a:tabLst/>
              <a:defRPr/>
            </a:pPr>
            <a:endParaRPr lang="en-US" dirty="0">
              <a:solidFill>
                <a:srgbClr val="002060"/>
              </a:solidFill>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kumimoji="0" lang="en-US" sz="1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r>
              <a:rPr kumimoji="0" lang="et-EE" sz="28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Millised on lahendused nende takistuste kõrvaldamiseks?</a:t>
            </a:r>
          </a:p>
          <a:p>
            <a:pPr marL="685800" marR="0" lvl="1" indent="-228600" algn="l" defTabSz="914400" rtl="0" eaLnBrk="1" fontAlgn="auto" latinLnBrk="0" hangingPunct="1">
              <a:lnSpc>
                <a:spcPct val="70000"/>
              </a:lnSpc>
              <a:spcBef>
                <a:spcPts val="500"/>
              </a:spcBef>
              <a:spcAft>
                <a:spcPts val="0"/>
              </a:spcAft>
              <a:buClrTx/>
              <a:buSzPct val="100000"/>
              <a:buFont typeface="Arial" pitchFamily="34"/>
              <a:buChar char="•"/>
              <a:tabLst/>
              <a:defRPr/>
            </a:pPr>
            <a:endParaRPr lang="nl-NL" sz="2800" b="1" dirty="0">
              <a:solidFill>
                <a:srgbClr val="002060"/>
              </a:solidFill>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80000"/>
              </a:lnSpc>
              <a:spcBef>
                <a:spcPts val="500"/>
              </a:spcBef>
              <a:spcAft>
                <a:spcPts val="0"/>
              </a:spcAft>
              <a:buClrTx/>
              <a:buSzPct val="100000"/>
              <a:buFont typeface="Arial" pitchFamily="34"/>
              <a:buChar char="•"/>
              <a:tabLst/>
              <a:defRPr/>
            </a:pPr>
            <a:r>
              <a:rPr kumimoji="0" lang="et-EE" sz="28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Looge endale SMART-i eesmärk – rakendamiseks</a:t>
            </a:r>
            <a:br>
              <a:rPr kumimoji="0" lang="et-EE" sz="28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t-EE" sz="2800" b="1" i="0" u="none" strike="noStrike" cap="none" normalizeH="0" baseline="0" noProof="0" dirty="0">
                <a:ln>
                  <a:noFill/>
                </a:ln>
                <a:solidFill>
                  <a:srgbClr val="002060"/>
                </a:solidFill>
                <a:effectLst/>
                <a:uLnTx/>
                <a:uFillTx/>
                <a:latin typeface="Arial" panose="020B0604020202020204" pitchFamily="34" charset="0"/>
                <a:cs typeface="Arial" panose="020B0604020202020204" pitchFamily="34" charset="0"/>
              </a:rPr>
              <a:t>teie / teie kliendi farmis</a:t>
            </a: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endParaRPr kumimoji="0" lang="en-US" sz="2400" b="0" i="0" u="none" strike="noStrike" kern="1200" cap="none" spc="0" normalizeH="0" baseline="0" noProof="0" dirty="0">
              <a:ln>
                <a:noFill/>
              </a:ln>
              <a:solidFill>
                <a:srgbClr val="002060"/>
              </a:solidFill>
              <a:effectLst/>
              <a:uLnTx/>
              <a:uFillTx/>
              <a:latin typeface="EC Square Sans Pro" panose="020B0506040000020004" pitchFamily="34" charset="0"/>
              <a:cs typeface="Arial" panose="020B0604020202020204" pitchFamily="34" charset="0"/>
            </a:endParaRPr>
          </a:p>
          <a:p>
            <a:pPr marL="457200" marR="0" lvl="1" indent="0" algn="l" defTabSz="914400" rtl="0" eaLnBrk="1" fontAlgn="auto" latinLnBrk="0" hangingPunct="1">
              <a:lnSpc>
                <a:spcPct val="70000"/>
              </a:lnSpc>
              <a:spcBef>
                <a:spcPts val="500"/>
              </a:spcBef>
              <a:spcAft>
                <a:spcPts val="0"/>
              </a:spcAft>
              <a:buClrTx/>
              <a:buSzPct val="100000"/>
              <a:buFont typeface="Arial" pitchFamily="34"/>
              <a:buNone/>
              <a:tabLst/>
              <a:defRPr/>
            </a:pPr>
            <a:r>
              <a:rPr kumimoji="0" lang="et-EE" sz="2400" b="0" i="0" u="none" strike="noStrike" cap="none" normalizeH="0" baseline="0" noProof="0" dirty="0">
                <a:ln>
                  <a:noFill/>
                </a:ln>
                <a:solidFill>
                  <a:srgbClr val="002060"/>
                </a:solidFill>
                <a:effectLst/>
                <a:uLnTx/>
                <a:uFillTx/>
                <a:cs typeface="Arial" panose="020B0604020202020204" pitchFamily="34" charset="0"/>
              </a:rPr>
              <a:t>Töötage kleebikutega, et lisada oma vastused lehele</a:t>
            </a:r>
          </a:p>
          <a:p>
            <a:endParaRPr lang="nl-NL" sz="2400" kern="0" dirty="0">
              <a:solidFill>
                <a:srgbClr val="002060"/>
              </a:solidFill>
              <a:latin typeface="EC Square Sans Pro" panose="020B0506040000020004" pitchFamily="34" charset="0"/>
              <a:cs typeface="Arial" panose="020B06040202020202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32420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
            <a:extLst>
              <a:ext uri="{FF2B5EF4-FFF2-40B4-BE49-F238E27FC236}">
                <a16:creationId xmlns:a16="http://schemas.microsoft.com/office/drawing/2014/main" id="{B48C7E41-EFCF-45DF-80D4-335C07250739}"/>
              </a:ext>
            </a:extLst>
          </p:cNvPr>
          <p:cNvSpPr>
            <a:spLocks noGrp="1"/>
          </p:cNvSpPr>
          <p:nvPr>
            <p:ph type="body" sz="quarter" idx="10"/>
          </p:nvPr>
        </p:nvSpPr>
        <p:spPr>
          <a:xfrm>
            <a:off x="762001" y="310575"/>
            <a:ext cx="11125199" cy="1222952"/>
          </a:xfrm>
        </p:spPr>
        <p:txBody>
          <a:bodyPr>
            <a:noAutofit/>
          </a:bodyPr>
          <a:lstStyle/>
          <a:p>
            <a:pPr marL="0" indent="0">
              <a:lnSpc>
                <a:spcPct val="120000"/>
              </a:lnSpc>
              <a:buNone/>
            </a:pPr>
            <a:r>
              <a:rPr lang="et-EE" sz="3200">
                <a:latin typeface="+mn-lt"/>
              </a:rPr>
              <a:t>Rühmaharjutus 3a: Tulemuste esitlus: lahendused</a:t>
            </a:r>
            <a:br>
              <a:rPr lang="et-EE" sz="3200">
                <a:latin typeface="+mn-lt"/>
              </a:rPr>
            </a:br>
            <a:r>
              <a:rPr lang="et-EE" sz="3200">
                <a:latin typeface="+mn-lt"/>
              </a:rPr>
              <a:t>kasvatustavade parendamiseks</a:t>
            </a:r>
          </a:p>
        </p:txBody>
      </p:sp>
      <p:sp>
        <p:nvSpPr>
          <p:cNvPr id="16" name="Tijdelijke aanduiding voor inhoud 2">
            <a:extLst>
              <a:ext uri="{FF2B5EF4-FFF2-40B4-BE49-F238E27FC236}">
                <a16:creationId xmlns:a16="http://schemas.microsoft.com/office/drawing/2014/main" id="{85EF5DE6-BF9E-4794-AF26-BFB2A170E3F7}"/>
              </a:ext>
            </a:extLst>
          </p:cNvPr>
          <p:cNvSpPr txBox="1">
            <a:spLocks/>
          </p:cNvSpPr>
          <p:nvPr/>
        </p:nvSpPr>
        <p:spPr>
          <a:xfrm>
            <a:off x="596901" y="2028827"/>
            <a:ext cx="10515600"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t-EE" sz="2800" b="0" i="0" u="none" strike="noStrike" cap="none" normalizeH="0" baseline="0" noProof="0" dirty="0">
                <a:ln>
                  <a:noFill/>
                </a:ln>
                <a:solidFill>
                  <a:srgbClr val="002060"/>
                </a:solidFill>
                <a:effectLst/>
                <a:uLnTx/>
                <a:uFillTx/>
                <a:cs typeface="Arial" panose="020B0604020202020204" pitchFamily="34" charset="0"/>
              </a:rPr>
              <a:t>Iga tabel on suunatud ühele esinejale</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en-GB" sz="2800" dirty="0">
              <a:solidFill>
                <a:srgbClr val="002060"/>
              </a:solidFill>
              <a:latin typeface="EC Square Sans Pro" panose="020B0506040000020004" pitchFamily="34" charset="0"/>
              <a:cs typeface="Arial" panose="020B0604020202020204" pitchFamily="34" charset="0"/>
            </a:endParaRPr>
          </a:p>
          <a:p>
            <a:pPr lvl="0">
              <a:spcBef>
                <a:spcPts val="1000"/>
              </a:spcBef>
              <a:buSzPct val="100000"/>
              <a:defRPr/>
            </a:pPr>
            <a:r>
              <a:rPr lang="et-EE" sz="3600" b="1" dirty="0">
                <a:solidFill>
                  <a:srgbClr val="002060"/>
                </a:solidFill>
                <a:latin typeface="Arial" panose="020B0604020202020204" pitchFamily="34" charset="0"/>
                <a:cs typeface="Arial" panose="020B0604020202020204" pitchFamily="34" charset="0"/>
              </a:rPr>
              <a:t>„Mil viisil saavad täiustatud kasvatustavad kaasa aidata AMU vähendamisele?“</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t-EE" sz="2800" b="0" i="0" u="none" strike="noStrike" cap="none" normalizeH="0" baseline="0" noProof="0" dirty="0">
                <a:ln>
                  <a:noFill/>
                </a:ln>
                <a:solidFill>
                  <a:srgbClr val="002060"/>
                </a:solidFill>
                <a:effectLst/>
                <a:uLnTx/>
                <a:uFillTx/>
                <a:cs typeface="Arial" panose="020B0604020202020204" pitchFamily="34" charset="0"/>
              </a:rPr>
              <a:t>Iga esineja esitab </a:t>
            </a:r>
            <a:r>
              <a:rPr kumimoji="0" lang="et-EE" sz="2800" b="1" i="0" u="none" strike="noStrike" cap="none" normalizeH="0" baseline="0" noProof="0" dirty="0">
                <a:ln>
                  <a:noFill/>
                </a:ln>
                <a:solidFill>
                  <a:srgbClr val="002060"/>
                </a:solidFill>
                <a:effectLst/>
                <a:uLnTx/>
                <a:uFillTx/>
                <a:cs typeface="Arial" panose="020B0604020202020204" pitchFamily="34" charset="0"/>
              </a:rPr>
              <a:t>ühe </a:t>
            </a:r>
            <a:r>
              <a:rPr kumimoji="0" lang="et-EE" sz="2800" i="0" u="none" strike="noStrike" cap="none" normalizeH="0" baseline="0" noProof="0" dirty="0">
                <a:ln>
                  <a:noFill/>
                </a:ln>
                <a:solidFill>
                  <a:srgbClr val="002060"/>
                </a:solidFill>
                <a:effectLst/>
                <a:uLnTx/>
                <a:uFillTx/>
                <a:cs typeface="Arial" panose="020B0604020202020204" pitchFamily="34" charset="0"/>
              </a:rPr>
              <a:t>tema laudkonna tulemuse</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t-EE" sz="2800" dirty="0">
                <a:solidFill>
                  <a:srgbClr val="002060"/>
                </a:solidFill>
                <a:cs typeface="Arial" panose="020B0604020202020204" pitchFamily="34" charset="0"/>
              </a:rPr>
              <a:t>Seejärel jätkame järgmise tabeliga – mainige tulemust, mida pole varem mainitud!</a:t>
            </a: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22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745959" y="195362"/>
            <a:ext cx="10010941" cy="801921"/>
          </a:xfrm>
        </p:spPr>
        <p:txBody>
          <a:bodyPr>
            <a:normAutofit/>
          </a:bodyPr>
          <a:lstStyle/>
          <a:p>
            <a:pPr marL="0" indent="0">
              <a:buNone/>
            </a:pPr>
            <a:r>
              <a:rPr lang="en-GB" sz="2400" kern="0" dirty="0">
                <a:latin typeface="+mn-lt"/>
                <a:ea typeface="+mn-ea"/>
              </a:rPr>
              <a:t>Group Exercise 3a - Plenary discussion – Presentation of the</a:t>
            </a:r>
            <a:br>
              <a:rPr lang="en-GB" sz="2400" kern="0" dirty="0">
                <a:latin typeface="+mn-lt"/>
                <a:ea typeface="+mn-ea"/>
              </a:rPr>
            </a:br>
            <a:r>
              <a:rPr lang="en-GB" sz="2400" kern="0" dirty="0">
                <a:latin typeface="+mn-lt"/>
                <a:ea typeface="+mn-ea"/>
              </a:rPr>
              <a:t>outcomes - Solutions barriers to improve husbandry practices</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4221937847"/>
              </p:ext>
            </p:extLst>
          </p:nvPr>
        </p:nvGraphicFramePr>
        <p:xfrm>
          <a:off x="0" y="1171072"/>
          <a:ext cx="12192001" cy="5686930"/>
        </p:xfrm>
        <a:graphic>
          <a:graphicData uri="http://schemas.openxmlformats.org/drawingml/2006/table">
            <a:tbl>
              <a:tblPr/>
              <a:tblGrid>
                <a:gridCol w="1796143">
                  <a:extLst>
                    <a:ext uri="{9D8B030D-6E8A-4147-A177-3AD203B41FA5}">
                      <a16:colId xmlns:a16="http://schemas.microsoft.com/office/drawing/2014/main" val="226147076"/>
                    </a:ext>
                  </a:extLst>
                </a:gridCol>
                <a:gridCol w="4753429">
                  <a:extLst>
                    <a:ext uri="{9D8B030D-6E8A-4147-A177-3AD203B41FA5}">
                      <a16:colId xmlns:a16="http://schemas.microsoft.com/office/drawing/2014/main" val="3925395878"/>
                    </a:ext>
                  </a:extLst>
                </a:gridCol>
                <a:gridCol w="3374573">
                  <a:extLst>
                    <a:ext uri="{9D8B030D-6E8A-4147-A177-3AD203B41FA5}">
                      <a16:colId xmlns:a16="http://schemas.microsoft.com/office/drawing/2014/main" val="746999470"/>
                    </a:ext>
                  </a:extLst>
                </a:gridCol>
                <a:gridCol w="2267856">
                  <a:extLst>
                    <a:ext uri="{9D8B030D-6E8A-4147-A177-3AD203B41FA5}">
                      <a16:colId xmlns:a16="http://schemas.microsoft.com/office/drawing/2014/main" val="1678133852"/>
                    </a:ext>
                  </a:extLst>
                </a:gridCol>
              </a:tblGrid>
              <a:tr h="6750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FFFFFF"/>
                          </a:solidFill>
                          <a:effectLst/>
                          <a:latin typeface="Arial" panose="020B0604020202020204" pitchFamily="34" charset="0"/>
                          <a:cs typeface="Arial" panose="020B06040202020202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FFFFFF"/>
                          </a:solidFill>
                          <a:effectLst/>
                          <a:latin typeface="Arial" panose="020B0604020202020204" pitchFamily="34" charset="0"/>
                          <a:cs typeface="Arial" panose="020B0604020202020204" pitchFamily="34" charset="0"/>
                        </a:rPr>
                        <a:t>Q1 - Opportunities / good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600" b="1" i="0" u="none" strike="noStrike" dirty="0">
                          <a:solidFill>
                            <a:srgbClr val="FFFFFF"/>
                          </a:solidFill>
                          <a:effectLst/>
                          <a:latin typeface="Arial" panose="020B0604020202020204" pitchFamily="34" charset="0"/>
                          <a:cs typeface="Arial" panose="020B0604020202020204" pitchFamily="34" charset="0"/>
                        </a:rPr>
                        <a:t>Q2 – Solutions to address these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600" b="1" i="0" u="none" strike="noStrike" dirty="0">
                          <a:solidFill>
                            <a:srgbClr val="FFFFFF"/>
                          </a:solidFill>
                          <a:effectLst/>
                          <a:latin typeface="Arial" panose="020B0604020202020204" pitchFamily="34" charset="0"/>
                          <a:cs typeface="Arial" panose="020B0604020202020204" pitchFamily="34" charset="0"/>
                        </a:rPr>
                        <a:t>SMART Goal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buClr>
                          <a:srgbClr val="002060"/>
                        </a:buClr>
                        <a:buSzPts val="1100"/>
                        <a:buFont typeface="Calibri" panose="020F0502020204030204" pitchFamily="34" charset="0"/>
                        <a:buChar char=" "/>
                      </a:pPr>
                      <a:endParaRPr lang="en-GB" sz="1050" b="0" i="0" u="none" strike="noStrike" dirty="0">
                        <a:solidFill>
                          <a:srgbClr val="00206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 </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buClr>
                          <a:srgbClr val="002060"/>
                        </a:buClr>
                        <a:buSzPts val="1100"/>
                        <a:buFont typeface="Calibri" panose="020F0502020204030204" pitchFamily="34" charset="0"/>
                        <a:buChar char=" "/>
                      </a:pPr>
                      <a:endParaRPr lang="en-GB" sz="1050" b="0" i="0" u="none" strike="noStrike">
                        <a:solidFill>
                          <a:srgbClr val="00206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05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105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891099" y="216844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779274" y="455919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855743" y="542885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885586" y="6291443"/>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603E172-CE11-4175-B169-3E24ED395621}"/>
              </a:ext>
            </a:extLst>
          </p:cNvPr>
          <p:cNvSpPr txBox="1"/>
          <p:nvPr/>
        </p:nvSpPr>
        <p:spPr>
          <a:xfrm>
            <a:off x="430690" y="780698"/>
            <a:ext cx="1314983" cy="461665"/>
          </a:xfrm>
          <a:prstGeom prst="rect">
            <a:avLst/>
          </a:prstGeom>
          <a:noFill/>
        </p:spPr>
        <p:txBody>
          <a:bodyPr wrap="square">
            <a:spAutoFit/>
          </a:bodyPr>
          <a:lstStyle/>
          <a:p>
            <a:r>
              <a:rPr lang="nl-NL" sz="2400" b="1" kern="0" dirty="0">
                <a:solidFill>
                  <a:srgbClr val="2C7470"/>
                </a:solidFill>
                <a:latin typeface="Arial" panose="020B0604020202020204" pitchFamily="34" charset="0"/>
                <a:cs typeface="Arial" panose="020B0604020202020204" pitchFamily="34" charset="0"/>
              </a:rPr>
              <a:t>Estonia</a:t>
            </a:r>
          </a:p>
        </p:txBody>
      </p:sp>
    </p:spTree>
    <p:extLst>
      <p:ext uri="{BB962C8B-B14F-4D97-AF65-F5344CB8AC3E}">
        <p14:creationId xmlns:p14="http://schemas.microsoft.com/office/powerpoint/2010/main" val="263588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6C735CE-BD04-4081-9A7D-C53F1A6AF94F}"/>
              </a:ext>
            </a:extLst>
          </p:cNvPr>
          <p:cNvSpPr>
            <a:spLocks noGrp="1"/>
          </p:cNvSpPr>
          <p:nvPr>
            <p:ph type="body" sz="quarter" idx="10"/>
          </p:nvPr>
        </p:nvSpPr>
        <p:spPr>
          <a:xfrm>
            <a:off x="546101" y="310575"/>
            <a:ext cx="11629920" cy="1084134"/>
          </a:xfrm>
          <a:noFill/>
          <a:ln>
            <a:noFill/>
          </a:ln>
        </p:spPr>
        <p:txBody>
          <a:bodyPr vert="horz" wrap="square" lIns="91440" tIns="45720" rIns="91440" bIns="45720" anchor="t" anchorCtr="0" compatLnSpc="1">
            <a:noAutofit/>
          </a:bodyPr>
          <a:lstStyle/>
          <a:p>
            <a:pPr algn="l" rtl="0">
              <a:lnSpc>
                <a:spcPct val="120000"/>
              </a:lnSpc>
              <a:spcBef>
                <a:spcPts val="1000"/>
              </a:spcBef>
              <a:buSzPct val="100000"/>
            </a:pPr>
            <a:r>
              <a:rPr lang="et-EE" sz="3200" dirty="0">
                <a:latin typeface="+mn-lt"/>
              </a:rPr>
              <a:t>Rühmaharjutus 3b: Tulemuste esitlus: meetmed mikroobivastaste ainete vähendamiseks ja vastutustundlikumaks kasutamiseks</a:t>
            </a:r>
          </a:p>
        </p:txBody>
      </p:sp>
      <p:sp>
        <p:nvSpPr>
          <p:cNvPr id="3" name="Tijdelijke aanduiding voor inhoud 2">
            <a:extLst>
              <a:ext uri="{FF2B5EF4-FFF2-40B4-BE49-F238E27FC236}">
                <a16:creationId xmlns:a16="http://schemas.microsoft.com/office/drawing/2014/main" id="{A34172B8-9A0F-41F9-99BF-5B5C32F6526D}"/>
              </a:ext>
            </a:extLst>
          </p:cNvPr>
          <p:cNvSpPr txBox="1">
            <a:spLocks/>
          </p:cNvSpPr>
          <p:nvPr/>
        </p:nvSpPr>
        <p:spPr>
          <a:xfrm>
            <a:off x="838203" y="1825627"/>
            <a:ext cx="11025742" cy="4721798"/>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t-EE" sz="2800" b="0" i="0" u="none" strike="noStrike" cap="none" normalizeH="0" baseline="0" dirty="0">
                <a:ln>
                  <a:noFill/>
                </a:ln>
                <a:solidFill>
                  <a:srgbClr val="002060"/>
                </a:solidFill>
                <a:effectLst/>
                <a:uLnTx/>
                <a:uFillTx/>
                <a:cs typeface="Arial" panose="020B0604020202020204" pitchFamily="34" charset="0"/>
              </a:rPr>
              <a:t>Iga tabel on suunatud ühele esinejale</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endParaRPr lang="nl-NL" sz="2800" dirty="0">
              <a:solidFill>
                <a:srgbClr val="002060"/>
              </a:solidFill>
              <a:latin typeface="EC Square Sans Pro" panose="020B0506040000020004" pitchFamily="34" charset="0"/>
              <a:cs typeface="Arial" panose="020B0604020202020204" pitchFamily="34" charset="0"/>
            </a:endParaRPr>
          </a:p>
          <a:p>
            <a:pPr lvl="0">
              <a:spcBef>
                <a:spcPts val="1000"/>
              </a:spcBef>
              <a:buSzPct val="100000"/>
              <a:defRPr/>
            </a:pPr>
            <a:r>
              <a:rPr lang="et-EE" sz="3200" b="1" dirty="0">
                <a:solidFill>
                  <a:srgbClr val="002060"/>
                </a:solidFill>
                <a:latin typeface="Arial" panose="020B0604020202020204" pitchFamily="34" charset="0"/>
                <a:cs typeface="Arial" panose="020B0604020202020204" pitchFamily="34" charset="0"/>
              </a:rPr>
              <a:t>„Kuidas saavad teised rakendatavad meetmed kaasa aidata AMU vähendamisele?“</a:t>
            </a:r>
          </a:p>
          <a:p>
            <a:pPr marR="0" lvl="0" algn="l" defTabSz="914400" rtl="0" eaLnBrk="1" fontAlgn="auto" latinLnBrk="0" hangingPunct="1">
              <a:spcBef>
                <a:spcPts val="1000"/>
              </a:spcBef>
              <a:spcAft>
                <a:spcPts val="0"/>
              </a:spcAft>
              <a:buClrTx/>
              <a:buSzPct val="100000"/>
              <a:tabLst/>
              <a:defRPr/>
            </a:pPr>
            <a:endParaRPr lang="en-GB" sz="2800" dirty="0">
              <a:solidFill>
                <a:srgbClr val="002060"/>
              </a:solidFill>
              <a:latin typeface="EC Square Sans Pro" panose="020B0506040000020004" pitchFamily="34" charset="0"/>
              <a:cs typeface="Arial" panose="020B0604020202020204" pitchFamily="34" charset="0"/>
            </a:endParaRP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kumimoji="0" lang="et-EE" sz="2800" b="0" i="0" u="none" strike="noStrike" cap="none" normalizeH="0" baseline="0" noProof="0" dirty="0">
                <a:ln>
                  <a:noFill/>
                </a:ln>
                <a:solidFill>
                  <a:srgbClr val="002060"/>
                </a:solidFill>
                <a:effectLst/>
                <a:uLnTx/>
                <a:uFillTx/>
                <a:cs typeface="Arial" panose="020B0604020202020204" pitchFamily="34" charset="0"/>
              </a:rPr>
              <a:t>Iga esineja esitab </a:t>
            </a:r>
            <a:r>
              <a:rPr kumimoji="0" lang="et-EE" sz="2800" b="1" i="0" u="none" strike="noStrike" cap="none" normalizeH="0" baseline="0" noProof="0" dirty="0">
                <a:ln>
                  <a:noFill/>
                </a:ln>
                <a:solidFill>
                  <a:srgbClr val="002060"/>
                </a:solidFill>
                <a:effectLst/>
                <a:uLnTx/>
                <a:uFillTx/>
                <a:cs typeface="Arial" panose="020B0604020202020204" pitchFamily="34" charset="0"/>
              </a:rPr>
              <a:t>ühe </a:t>
            </a:r>
            <a:r>
              <a:rPr kumimoji="0" lang="et-EE" sz="2800" i="0" u="none" strike="noStrike" cap="none" normalizeH="0" baseline="0" noProof="0" dirty="0">
                <a:ln>
                  <a:noFill/>
                </a:ln>
                <a:solidFill>
                  <a:srgbClr val="002060"/>
                </a:solidFill>
                <a:effectLst/>
                <a:uLnTx/>
                <a:uFillTx/>
                <a:cs typeface="Arial" panose="020B0604020202020204" pitchFamily="34" charset="0"/>
              </a:rPr>
              <a:t>tema laudkonna tulemuse</a:t>
            </a:r>
          </a:p>
          <a:p>
            <a:pPr marL="285750" marR="0" lvl="0" indent="-285750" algn="l" defTabSz="914400" rtl="0" eaLnBrk="1" fontAlgn="auto" latinLnBrk="0" hangingPunct="1">
              <a:spcBef>
                <a:spcPts val="1000"/>
              </a:spcBef>
              <a:spcAft>
                <a:spcPts val="0"/>
              </a:spcAft>
              <a:buClrTx/>
              <a:buSzPct val="100000"/>
              <a:buFont typeface="Arial" panose="020B0604020202020204" pitchFamily="34" charset="0"/>
              <a:buChar char="•"/>
              <a:tabLst/>
              <a:defRPr/>
            </a:pPr>
            <a:r>
              <a:rPr lang="et-EE" sz="2800" dirty="0">
                <a:solidFill>
                  <a:srgbClr val="002060"/>
                </a:solidFill>
                <a:cs typeface="Arial" panose="020B0604020202020204" pitchFamily="34" charset="0"/>
              </a:rPr>
              <a:t>Seejärel jätkame järgmise tabeliga – mainige tulemust, </a:t>
            </a:r>
            <a:br>
              <a:rPr lang="en-US" sz="2800" dirty="0">
                <a:solidFill>
                  <a:srgbClr val="002060"/>
                </a:solidFill>
                <a:cs typeface="Arial" panose="020B0604020202020204" pitchFamily="34" charset="0"/>
              </a:rPr>
            </a:br>
            <a:r>
              <a:rPr lang="et-EE" sz="2800" dirty="0">
                <a:solidFill>
                  <a:srgbClr val="002060"/>
                </a:solidFill>
                <a:cs typeface="Arial" panose="020B0604020202020204" pitchFamily="34" charset="0"/>
              </a:rPr>
              <a:t>mida</a:t>
            </a:r>
            <a:r>
              <a:rPr lang="en-US" sz="2800" dirty="0">
                <a:solidFill>
                  <a:srgbClr val="002060"/>
                </a:solidFill>
                <a:cs typeface="Arial" panose="020B0604020202020204" pitchFamily="34" charset="0"/>
              </a:rPr>
              <a:t> </a:t>
            </a:r>
            <a:r>
              <a:rPr lang="et-EE" sz="2800" dirty="0">
                <a:solidFill>
                  <a:srgbClr val="002060"/>
                </a:solidFill>
                <a:cs typeface="Arial" panose="020B0604020202020204" pitchFamily="34" charset="0"/>
              </a:rPr>
              <a:t>pole varem mainitud!</a:t>
            </a:r>
          </a:p>
          <a:p>
            <a:pPr marL="285750" marR="0" lvl="0" indent="-285750" algn="l" defTabSz="914400" rtl="0" eaLnBrk="1" fontAlgn="auto" latinLnBrk="0" hangingPunct="1">
              <a:lnSpc>
                <a:spcPct val="70000"/>
              </a:lnSpc>
              <a:spcBef>
                <a:spcPts val="1000"/>
              </a:spcBef>
              <a:spcAft>
                <a:spcPts val="0"/>
              </a:spcAft>
              <a:buClrTx/>
              <a:buSzPct val="100000"/>
              <a:buFont typeface="Arial" panose="020B0604020202020204" pitchFamily="34" charset="0"/>
              <a:buChar char="•"/>
              <a:tabLst/>
              <a:defRPr/>
            </a:pPr>
            <a:endParaRPr kumimoji="0" lang="nl-NL"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3E05FFAE-23B5-4FE9-A635-989089E3F2D0}"/>
              </a:ext>
            </a:extLst>
          </p:cNvPr>
          <p:cNvGrpSpPr/>
          <p:nvPr/>
        </p:nvGrpSpPr>
        <p:grpSpPr>
          <a:xfrm>
            <a:off x="10553700" y="5150425"/>
            <a:ext cx="1481007" cy="1449516"/>
            <a:chOff x="10133729" y="-46716"/>
            <a:chExt cx="1682901" cy="1546999"/>
          </a:xfrm>
        </p:grpSpPr>
        <p:sp>
          <p:nvSpPr>
            <p:cNvPr id="5" name="CuadroTexto 4">
              <a:extLst>
                <a:ext uri="{FF2B5EF4-FFF2-40B4-BE49-F238E27FC236}">
                  <a16:creationId xmlns:a16="http://schemas.microsoft.com/office/drawing/2014/main" id="{D8CCC978-5BFB-46E6-B5CC-ED81362E7785}"/>
                </a:ext>
              </a:extLst>
            </p:cNvPr>
            <p:cNvSpPr txBox="1"/>
            <p:nvPr/>
          </p:nvSpPr>
          <p:spPr>
            <a:xfrm>
              <a:off x="10327771" y="458783"/>
              <a:ext cx="1294819" cy="821188"/>
            </a:xfrm>
            <a:prstGeom prst="rect">
              <a:avLst/>
            </a:prstGeom>
            <a:solidFill>
              <a:schemeClr val="bg1"/>
            </a:solidFill>
          </p:spPr>
          <p:txBody>
            <a:bodyPr wrap="square" rtlCol="0">
              <a:spAutoFit/>
            </a:bodyPr>
            <a:lstStyle/>
            <a:p>
              <a:pPr algn="ctr"/>
              <a:r>
                <a:rPr lang="et-EE" sz="3200" b="1">
                  <a:solidFill>
                    <a:srgbClr val="C00000"/>
                  </a:solidFill>
                  <a:latin typeface="Arial" panose="020B0604020202020204" pitchFamily="34" charset="0"/>
                  <a:cs typeface="Arial" panose="020B0604020202020204" pitchFamily="34" charset="0"/>
                </a:rPr>
                <a:t>20 </a:t>
              </a:r>
            </a:p>
            <a:p>
              <a:pPr algn="ctr"/>
              <a:r>
                <a:rPr lang="et-EE" sz="1200" b="1">
                  <a:solidFill>
                    <a:srgbClr val="C00000"/>
                  </a:solidFill>
                  <a:latin typeface="Arial" panose="020B0604020202020204" pitchFamily="34" charset="0"/>
                  <a:cs typeface="Arial" panose="020B0604020202020204" pitchFamily="34" charset="0"/>
                </a:rPr>
                <a:t>MIN</a:t>
              </a:r>
            </a:p>
          </p:txBody>
        </p:sp>
        <p:grpSp>
          <p:nvGrpSpPr>
            <p:cNvPr id="6" name="Grupo 5">
              <a:extLst>
                <a:ext uri="{FF2B5EF4-FFF2-40B4-BE49-F238E27FC236}">
                  <a16:creationId xmlns:a16="http://schemas.microsoft.com/office/drawing/2014/main" id="{EE40D9B1-25A7-4227-8F02-3336504BB052}"/>
                </a:ext>
              </a:extLst>
            </p:cNvPr>
            <p:cNvGrpSpPr/>
            <p:nvPr/>
          </p:nvGrpSpPr>
          <p:grpSpPr>
            <a:xfrm>
              <a:off x="10133729" y="-46716"/>
              <a:ext cx="1682901" cy="1546999"/>
              <a:chOff x="9836637" y="106015"/>
              <a:chExt cx="1929565" cy="2078540"/>
            </a:xfrm>
          </p:grpSpPr>
          <p:sp>
            <p:nvSpPr>
              <p:cNvPr id="7" name="Elipse 6">
                <a:extLst>
                  <a:ext uri="{FF2B5EF4-FFF2-40B4-BE49-F238E27FC236}">
                    <a16:creationId xmlns:a16="http://schemas.microsoft.com/office/drawing/2014/main" id="{9E822593-200C-447C-9C38-2E84E2DC794E}"/>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ector recto 7">
                <a:extLst>
                  <a:ext uri="{FF2B5EF4-FFF2-40B4-BE49-F238E27FC236}">
                    <a16:creationId xmlns:a16="http://schemas.microsoft.com/office/drawing/2014/main" id="{B603FE94-9983-4B4E-99ED-B0281126E6CC}"/>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CA79F5-C418-45FF-863E-510157352005}"/>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AAF859F-CD8C-43FB-ADEE-80FBCBBF6D0B}"/>
                  </a:ext>
                </a:extLst>
              </p:cNvPr>
              <p:cNvCxnSpPr>
                <a:cxnSpLocks/>
                <a:stCxn id="7"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55FDFB1-B45B-4FBB-90FA-00AF24CFD2D7}"/>
                  </a:ext>
                </a:extLst>
              </p:cNvPr>
              <p:cNvCxnSpPr>
                <a:cxnSpLocks/>
                <a:stCxn id="7"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12" name="Cuerda 11">
                <a:extLst>
                  <a:ext uri="{FF2B5EF4-FFF2-40B4-BE49-F238E27FC236}">
                    <a16:creationId xmlns:a16="http://schemas.microsoft.com/office/drawing/2014/main" id="{7EBC5317-A2C6-401A-B47F-575247E8B0BE}"/>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erda 12">
                <a:extLst>
                  <a:ext uri="{FF2B5EF4-FFF2-40B4-BE49-F238E27FC236}">
                    <a16:creationId xmlns:a16="http://schemas.microsoft.com/office/drawing/2014/main" id="{5F3ED3E4-826F-43CD-BF36-595E80D1F51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11035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BF1DC8-D9B5-46B9-86F8-290896340DFF}"/>
              </a:ext>
            </a:extLst>
          </p:cNvPr>
          <p:cNvSpPr>
            <a:spLocks noGrp="1"/>
          </p:cNvSpPr>
          <p:nvPr>
            <p:ph type="body" sz="quarter" idx="10"/>
          </p:nvPr>
        </p:nvSpPr>
        <p:spPr>
          <a:xfrm>
            <a:off x="554406" y="180916"/>
            <a:ext cx="8492614" cy="801921"/>
          </a:xfrm>
        </p:spPr>
        <p:txBody>
          <a:bodyPr>
            <a:normAutofit fontScale="92500"/>
          </a:bodyPr>
          <a:lstStyle/>
          <a:p>
            <a:pPr marL="0" indent="0">
              <a:buNone/>
            </a:pPr>
            <a:r>
              <a:rPr lang="en-GB" sz="2400" kern="0" dirty="0">
                <a:latin typeface="+mn-lt"/>
                <a:ea typeface="+mn-ea"/>
              </a:rPr>
              <a:t>Group Exercise 3b - Plenary discussion – Presentation of the outcomes –</a:t>
            </a:r>
            <a:br>
              <a:rPr lang="en-GB" sz="2400" kern="0" dirty="0">
                <a:latin typeface="+mn-lt"/>
                <a:ea typeface="+mn-ea"/>
              </a:rPr>
            </a:br>
            <a:r>
              <a:rPr lang="en-GB" sz="2400" kern="0" dirty="0">
                <a:latin typeface="+mn-lt"/>
                <a:ea typeface="+mn-ea"/>
              </a:rPr>
              <a:t>Solutions barriers to reduce and have a responsible use of antimicrobials</a:t>
            </a:r>
          </a:p>
        </p:txBody>
      </p:sp>
      <p:graphicFrame>
        <p:nvGraphicFramePr>
          <p:cNvPr id="32" name="Tabla 31">
            <a:extLst>
              <a:ext uri="{FF2B5EF4-FFF2-40B4-BE49-F238E27FC236}">
                <a16:creationId xmlns:a16="http://schemas.microsoft.com/office/drawing/2014/main" id="{DBF7DD19-5704-41AC-B5E6-B92EF0F627B2}"/>
              </a:ext>
            </a:extLst>
          </p:cNvPr>
          <p:cNvGraphicFramePr>
            <a:graphicFrameLocks noGrp="1"/>
          </p:cNvGraphicFramePr>
          <p:nvPr>
            <p:extLst>
              <p:ext uri="{D42A27DB-BD31-4B8C-83A1-F6EECF244321}">
                <p14:modId xmlns:p14="http://schemas.microsoft.com/office/powerpoint/2010/main" val="812329803"/>
              </p:ext>
            </p:extLst>
          </p:nvPr>
        </p:nvGraphicFramePr>
        <p:xfrm>
          <a:off x="0" y="1184927"/>
          <a:ext cx="12192001" cy="5686930"/>
        </p:xfrm>
        <a:graphic>
          <a:graphicData uri="http://schemas.openxmlformats.org/drawingml/2006/table">
            <a:tbl>
              <a:tblPr/>
              <a:tblGrid>
                <a:gridCol w="1796143">
                  <a:extLst>
                    <a:ext uri="{9D8B030D-6E8A-4147-A177-3AD203B41FA5}">
                      <a16:colId xmlns:a16="http://schemas.microsoft.com/office/drawing/2014/main" val="226147076"/>
                    </a:ext>
                  </a:extLst>
                </a:gridCol>
                <a:gridCol w="4753429">
                  <a:extLst>
                    <a:ext uri="{9D8B030D-6E8A-4147-A177-3AD203B41FA5}">
                      <a16:colId xmlns:a16="http://schemas.microsoft.com/office/drawing/2014/main" val="3925395878"/>
                    </a:ext>
                  </a:extLst>
                </a:gridCol>
                <a:gridCol w="3374573">
                  <a:extLst>
                    <a:ext uri="{9D8B030D-6E8A-4147-A177-3AD203B41FA5}">
                      <a16:colId xmlns:a16="http://schemas.microsoft.com/office/drawing/2014/main" val="746999470"/>
                    </a:ext>
                  </a:extLst>
                </a:gridCol>
                <a:gridCol w="2267856">
                  <a:extLst>
                    <a:ext uri="{9D8B030D-6E8A-4147-A177-3AD203B41FA5}">
                      <a16:colId xmlns:a16="http://schemas.microsoft.com/office/drawing/2014/main" val="1678133852"/>
                    </a:ext>
                  </a:extLst>
                </a:gridCol>
              </a:tblGrid>
              <a:tr h="6750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FFFFFF"/>
                          </a:solidFill>
                          <a:effectLst/>
                          <a:latin typeface="Arial" panose="020B0604020202020204" pitchFamily="34" charset="0"/>
                          <a:cs typeface="Arial" panose="020B0604020202020204" pitchFamily="34" charset="0"/>
                        </a:rPr>
                        <a:t>Groups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FFFFFF"/>
                          </a:solidFill>
                          <a:effectLst/>
                          <a:latin typeface="Arial" panose="020B0604020202020204" pitchFamily="34" charset="0"/>
                          <a:cs typeface="Arial" panose="020B0604020202020204" pitchFamily="34" charset="0"/>
                        </a:rPr>
                        <a:t>Q1 - Opportunities / good practices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600" b="1" i="0" u="none" strike="noStrike" dirty="0">
                          <a:solidFill>
                            <a:srgbClr val="FFFFFF"/>
                          </a:solidFill>
                          <a:effectLst/>
                          <a:latin typeface="Arial" panose="020B0604020202020204" pitchFamily="34" charset="0"/>
                          <a:cs typeface="Arial" panose="020B0604020202020204" pitchFamily="34" charset="0"/>
                        </a:rPr>
                        <a:t>Q2 – Solutions to address these barriers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GB" sz="1600" b="1" i="0" u="none" strike="noStrike" dirty="0">
                          <a:solidFill>
                            <a:srgbClr val="FFFFFF"/>
                          </a:solidFill>
                          <a:effectLst/>
                          <a:latin typeface="Arial" panose="020B0604020202020204" pitchFamily="34" charset="0"/>
                          <a:cs typeface="Arial" panose="020B0604020202020204" pitchFamily="34" charset="0"/>
                        </a:rPr>
                        <a:t>SMART Goal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715526520"/>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buClr>
                          <a:srgbClr val="002060"/>
                        </a:buClr>
                        <a:buSzPts val="1100"/>
                        <a:buFont typeface="Calibri" panose="020F0502020204030204" pitchFamily="34" charset="0"/>
                        <a:buChar char=" "/>
                      </a:pPr>
                      <a:endParaRPr lang="en-GB" sz="900" b="0" i="0" u="none" strike="noStrike" dirty="0">
                        <a:solidFill>
                          <a:srgbClr val="00206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09117"/>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 </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2</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buClr>
                          <a:srgbClr val="002060"/>
                        </a:buClr>
                        <a:buSzPts val="1100"/>
                        <a:buFont typeface="Calibri" panose="020F0502020204030204" pitchFamily="34" charset="0"/>
                        <a:buChar char=" "/>
                      </a:pPr>
                      <a:endParaRPr lang="en-GB" sz="900" b="0" i="0" u="none" strike="noStrike" dirty="0">
                        <a:solidFill>
                          <a:srgbClr val="00206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538197"/>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3</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60000"/>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4</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81065"/>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5</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596877"/>
                  </a:ext>
                </a:extLst>
              </a:tr>
              <a:tr h="835313">
                <a:tc>
                  <a:txBody>
                    <a:bodyPr/>
                    <a:lstStyle/>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Group</a:t>
                      </a:r>
                    </a:p>
                    <a:p>
                      <a:pPr algn="l" rtl="0" fontAlgn="ctr"/>
                      <a:r>
                        <a:rPr lang="en-GB" sz="1600" b="1" i="0" u="none" strike="noStrike" dirty="0">
                          <a:solidFill>
                            <a:srgbClr val="002060"/>
                          </a:solidFill>
                          <a:effectLst/>
                          <a:latin typeface="Arial" panose="020B0604020202020204" pitchFamily="34" charset="0"/>
                          <a:cs typeface="Arial" panose="020B0604020202020204" pitchFamily="34" charset="0"/>
                        </a:rPr>
                        <a:t> 6</a:t>
                      </a:r>
                    </a:p>
                  </a:txBody>
                  <a:tcPr marL="6350" marR="6350" marT="635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rtl="0" fontAlgn="b"/>
                      <a:r>
                        <a:rPr lang="en-GB" sz="900" b="0" i="0" u="none" strike="noStrike" dirty="0">
                          <a:solidFill>
                            <a:srgbClr val="00206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5244899"/>
                  </a:ext>
                </a:extLst>
              </a:tr>
            </a:tbl>
          </a:graphicData>
        </a:graphic>
      </p:graphicFrame>
      <p:pic>
        <p:nvPicPr>
          <p:cNvPr id="33" name="Picture 4" descr="840+ Heifer Illustrations, Royalty-Free Vector Graphics &amp; Clip Art - iStock  | Heifer cows, Heifer vector, Heifer milk">
            <a:extLst>
              <a:ext uri="{FF2B5EF4-FFF2-40B4-BE49-F238E27FC236}">
                <a16:creationId xmlns:a16="http://schemas.microsoft.com/office/drawing/2014/main" id="{DFF8A984-BCEA-4326-8CD0-42F1116F5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891099" y="216844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hicken Icon Vector Art, Icons, and Graphics for Free Download">
            <a:extLst>
              <a:ext uri="{FF2B5EF4-FFF2-40B4-BE49-F238E27FC236}">
                <a16:creationId xmlns:a16="http://schemas.microsoft.com/office/drawing/2014/main" id="{8E8FA181-07F5-40ED-942E-DA3B96B739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745959" y="3098834"/>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ish Icon Vector Isolated Stock Illustration - Download Image Now - Fish,  Icon, Vector - iStock">
            <a:extLst>
              <a:ext uri="{FF2B5EF4-FFF2-40B4-BE49-F238E27FC236}">
                <a16:creationId xmlns:a16="http://schemas.microsoft.com/office/drawing/2014/main" id="{4847C8B1-6DA1-47AF-9F55-6F91950DDE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37" t="29604" r="9625" b="30401"/>
          <a:stretch/>
        </p:blipFill>
        <p:spPr bwMode="auto">
          <a:xfrm>
            <a:off x="1055399" y="3176175"/>
            <a:ext cx="414282" cy="211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hicken Icon Vector Art, Icons, and Graphics for Free Download">
            <a:extLst>
              <a:ext uri="{FF2B5EF4-FFF2-40B4-BE49-F238E27FC236}">
                <a16:creationId xmlns:a16="http://schemas.microsoft.com/office/drawing/2014/main" id="{DA31E4F5-7541-4F1F-9E89-2D14C37FEA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901628" y="3794281"/>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Goat Vector Art Stock Images | Depositphotos">
            <a:extLst>
              <a:ext uri="{FF2B5EF4-FFF2-40B4-BE49-F238E27FC236}">
                <a16:creationId xmlns:a16="http://schemas.microsoft.com/office/drawing/2014/main" id="{F14CDF57-9D5D-4486-B1B5-D14BFFF8C4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55" t="14682" r="10177" b="14207"/>
          <a:stretch/>
        </p:blipFill>
        <p:spPr bwMode="auto">
          <a:xfrm>
            <a:off x="779274" y="4559191"/>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8" descr="Sheep Vector Illustration Black Silhouette. Stock Vector - Illustration of  raphic, husbandry: 140349495">
            <a:extLst>
              <a:ext uri="{FF2B5EF4-FFF2-40B4-BE49-F238E27FC236}">
                <a16:creationId xmlns:a16="http://schemas.microsoft.com/office/drawing/2014/main" id="{97A6F2D7-CBA2-4273-98C0-CC936636A5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743" t="7481" r="11426" b="9237"/>
          <a:stretch/>
        </p:blipFill>
        <p:spPr bwMode="auto">
          <a:xfrm>
            <a:off x="855743" y="5428854"/>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78AE8596-202D-403A-AFAB-05D29D434B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44" t="18131" r="2411" b="24735"/>
          <a:stretch/>
        </p:blipFill>
        <p:spPr bwMode="auto">
          <a:xfrm>
            <a:off x="885586" y="6291443"/>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5A108B8A-A5D1-461D-95B3-57B4BE96A109}"/>
              </a:ext>
            </a:extLst>
          </p:cNvPr>
          <p:cNvSpPr txBox="1"/>
          <p:nvPr/>
        </p:nvSpPr>
        <p:spPr>
          <a:xfrm>
            <a:off x="554406" y="766362"/>
            <a:ext cx="1663700" cy="461665"/>
          </a:xfrm>
          <a:prstGeom prst="rect">
            <a:avLst/>
          </a:prstGeom>
          <a:noFill/>
        </p:spPr>
        <p:txBody>
          <a:bodyPr wrap="square">
            <a:spAutoFit/>
          </a:bodyPr>
          <a:lstStyle/>
          <a:p>
            <a:r>
              <a:rPr lang="nl-NL" sz="2400" b="1" kern="0" dirty="0">
                <a:solidFill>
                  <a:srgbClr val="2C7470"/>
                </a:solidFill>
                <a:latin typeface="Arial" panose="020B0604020202020204" pitchFamily="34" charset="0"/>
                <a:cs typeface="Arial" panose="020B0604020202020204" pitchFamily="34" charset="0"/>
              </a:rPr>
              <a:t>Estonia</a:t>
            </a:r>
          </a:p>
        </p:txBody>
      </p:sp>
    </p:spTree>
    <p:extLst>
      <p:ext uri="{BB962C8B-B14F-4D97-AF65-F5344CB8AC3E}">
        <p14:creationId xmlns:p14="http://schemas.microsoft.com/office/powerpoint/2010/main" val="166050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ECADEB22-C3DA-44AE-A715-70637E376B33}"/>
              </a:ext>
            </a:extLst>
          </p:cNvPr>
          <p:cNvGraphicFramePr/>
          <p:nvPr>
            <p:extLst>
              <p:ext uri="{D42A27DB-BD31-4B8C-83A1-F6EECF244321}">
                <p14:modId xmlns:p14="http://schemas.microsoft.com/office/powerpoint/2010/main" val="44593386"/>
              </p:ext>
            </p:extLst>
          </p:nvPr>
        </p:nvGraphicFramePr>
        <p:xfrm>
          <a:off x="274319" y="1277619"/>
          <a:ext cx="6766561" cy="458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uadroTexto 26">
            <a:extLst>
              <a:ext uri="{FF2B5EF4-FFF2-40B4-BE49-F238E27FC236}">
                <a16:creationId xmlns:a16="http://schemas.microsoft.com/office/drawing/2014/main" id="{F0A90E06-A3D7-4ED8-A401-A7413406D585}"/>
              </a:ext>
            </a:extLst>
          </p:cNvPr>
          <p:cNvSpPr txBox="1"/>
          <p:nvPr/>
        </p:nvSpPr>
        <p:spPr>
          <a:xfrm>
            <a:off x="155668" y="207721"/>
            <a:ext cx="11441480" cy="523220"/>
          </a:xfrm>
          <a:prstGeom prst="rect">
            <a:avLst/>
          </a:prstGeom>
          <a:noFill/>
        </p:spPr>
        <p:txBody>
          <a:bodyPr wrap="square" rtlCol="0">
            <a:spAutoFit/>
          </a:bodyPr>
          <a:lstStyle/>
          <a:p>
            <a:pPr algn="ctr"/>
            <a:r>
              <a:rPr lang="et-EE" sz="2800" b="1">
                <a:solidFill>
                  <a:srgbClr val="002060"/>
                </a:solidFill>
                <a:latin typeface="Arial" panose="020B0604020202020204" pitchFamily="34" charset="0"/>
                <a:cs typeface="Arial" panose="020B0604020202020204" pitchFamily="34" charset="0"/>
              </a:rPr>
              <a:t>„Ennetamine on parem kui ravimine“</a:t>
            </a:r>
          </a:p>
        </p:txBody>
      </p:sp>
      <p:sp>
        <p:nvSpPr>
          <p:cNvPr id="28" name="CuadroTexto 27">
            <a:extLst>
              <a:ext uri="{FF2B5EF4-FFF2-40B4-BE49-F238E27FC236}">
                <a16:creationId xmlns:a16="http://schemas.microsoft.com/office/drawing/2014/main" id="{2EBDA733-B5B0-451F-A9ED-3081C0578A1E}"/>
              </a:ext>
            </a:extLst>
          </p:cNvPr>
          <p:cNvSpPr txBox="1"/>
          <p:nvPr/>
        </p:nvSpPr>
        <p:spPr>
          <a:xfrm>
            <a:off x="4286432" y="1092953"/>
            <a:ext cx="985520" cy="369332"/>
          </a:xfrm>
          <a:prstGeom prst="rect">
            <a:avLst/>
          </a:prstGeom>
          <a:noFill/>
        </p:spPr>
        <p:txBody>
          <a:bodyPr wrap="square" rtlCol="0">
            <a:spAutoFit/>
          </a:bodyPr>
          <a:lstStyle/>
          <a:p>
            <a:r>
              <a:rPr lang="et-EE" dirty="0">
                <a:solidFill>
                  <a:srgbClr val="2C7470"/>
                </a:solidFill>
                <a:latin typeface="EC Square Sans Pro" panose="020B0506040000020004" pitchFamily="34" charset="0"/>
              </a:rPr>
              <a:t>I osa</a:t>
            </a:r>
          </a:p>
        </p:txBody>
      </p:sp>
      <p:sp>
        <p:nvSpPr>
          <p:cNvPr id="29" name="CuadroTexto 28">
            <a:extLst>
              <a:ext uri="{FF2B5EF4-FFF2-40B4-BE49-F238E27FC236}">
                <a16:creationId xmlns:a16="http://schemas.microsoft.com/office/drawing/2014/main" id="{9F5754B8-EE8D-4EF3-9F61-30E9DB791B4E}"/>
              </a:ext>
            </a:extLst>
          </p:cNvPr>
          <p:cNvSpPr txBox="1"/>
          <p:nvPr/>
        </p:nvSpPr>
        <p:spPr>
          <a:xfrm>
            <a:off x="4286432" y="3059667"/>
            <a:ext cx="985520" cy="369332"/>
          </a:xfrm>
          <a:prstGeom prst="rect">
            <a:avLst/>
          </a:prstGeom>
          <a:noFill/>
        </p:spPr>
        <p:txBody>
          <a:bodyPr wrap="square" rtlCol="0">
            <a:spAutoFit/>
          </a:bodyPr>
          <a:lstStyle/>
          <a:p>
            <a:r>
              <a:rPr lang="et-EE">
                <a:solidFill>
                  <a:srgbClr val="2C7470"/>
                </a:solidFill>
                <a:latin typeface="EC Square Sans Pro" panose="020B0506040000020004" pitchFamily="34" charset="0"/>
              </a:rPr>
              <a:t>II osa</a:t>
            </a:r>
          </a:p>
        </p:txBody>
      </p:sp>
      <p:sp>
        <p:nvSpPr>
          <p:cNvPr id="31" name="CuadroTexto 30">
            <a:extLst>
              <a:ext uri="{FF2B5EF4-FFF2-40B4-BE49-F238E27FC236}">
                <a16:creationId xmlns:a16="http://schemas.microsoft.com/office/drawing/2014/main" id="{24168C4F-25F1-4C52-BA74-2E1E6A9790A6}"/>
              </a:ext>
            </a:extLst>
          </p:cNvPr>
          <p:cNvSpPr txBox="1"/>
          <p:nvPr/>
        </p:nvSpPr>
        <p:spPr>
          <a:xfrm>
            <a:off x="7376432" y="3105834"/>
            <a:ext cx="4690649" cy="2062103"/>
          </a:xfrm>
          <a:prstGeom prst="rect">
            <a:avLst/>
          </a:prstGeom>
          <a:noFill/>
        </p:spPr>
        <p:txBody>
          <a:bodyPr wrap="square">
            <a:spAutoFit/>
          </a:bodyPr>
          <a:lstStyle/>
          <a:p>
            <a:r>
              <a:rPr lang="et-EE" sz="3200" dirty="0">
                <a:cs typeface="Arial" panose="020B0604020202020204" pitchFamily="34" charset="0"/>
                <a:sym typeface="Wingdings" panose="05000000000000000000" pitchFamily="2" charset="2"/>
              </a:rPr>
              <a:t>Muudatused farmi tasandil:</a:t>
            </a:r>
            <a:r>
              <a:rPr lang="en-US" sz="3200" dirty="0">
                <a:cs typeface="Arial" panose="020B0604020202020204" pitchFamily="34" charset="0"/>
                <a:sym typeface="Wingdings" panose="05000000000000000000" pitchFamily="2" charset="2"/>
              </a:rPr>
              <a:t> </a:t>
            </a:r>
            <a:r>
              <a:rPr lang="et-EE" sz="3200" dirty="0">
                <a:cs typeface="Arial" panose="020B0604020202020204" pitchFamily="34" charset="0"/>
                <a:sym typeface="Wingdings" panose="05000000000000000000" pitchFamily="2" charset="2"/>
              </a:rPr>
              <a:t>ühine</a:t>
            </a:r>
            <a:r>
              <a:rPr lang="en-US" sz="3200" dirty="0">
                <a:cs typeface="Arial" panose="020B0604020202020204" pitchFamily="34" charset="0"/>
                <a:sym typeface="Wingdings" panose="05000000000000000000" pitchFamily="2" charset="2"/>
              </a:rPr>
              <a:t> </a:t>
            </a:r>
            <a:r>
              <a:rPr lang="et-EE" sz="3200" dirty="0">
                <a:cs typeface="Arial" panose="020B0604020202020204" pitchFamily="34" charset="0"/>
                <a:sym typeface="Wingdings" panose="05000000000000000000" pitchFamily="2" charset="2"/>
              </a:rPr>
              <a:t>arusaam põllumajandustootjate</a:t>
            </a:r>
            <a:br>
              <a:rPr lang="et-EE" sz="3200" dirty="0">
                <a:cs typeface="Arial" panose="020B0604020202020204" pitchFamily="34" charset="0"/>
                <a:sym typeface="Wingdings" panose="05000000000000000000" pitchFamily="2" charset="2"/>
              </a:rPr>
            </a:br>
            <a:r>
              <a:rPr lang="et-EE" sz="3200" dirty="0">
                <a:cs typeface="Arial" panose="020B0604020202020204" pitchFamily="34" charset="0"/>
                <a:sym typeface="Wingdings" panose="05000000000000000000" pitchFamily="2" charset="2"/>
              </a:rPr>
              <a:t>ja loomaarstide vahel</a:t>
            </a:r>
          </a:p>
        </p:txBody>
      </p:sp>
    </p:spTree>
    <p:extLst>
      <p:ext uri="{BB962C8B-B14F-4D97-AF65-F5344CB8AC3E}">
        <p14:creationId xmlns:p14="http://schemas.microsoft.com/office/powerpoint/2010/main" val="32194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979930" y="1136695"/>
            <a:ext cx="8232138" cy="823550"/>
          </a:xfrm>
        </p:spPr>
        <p:txBody>
          <a:bodyPr>
            <a:noAutofit/>
          </a:bodyPr>
          <a:lstStyle/>
          <a:p>
            <a:pPr marL="0" indent="0" algn="ctr">
              <a:buNone/>
            </a:pPr>
            <a:r>
              <a:rPr lang="et-EE" sz="2800" dirty="0">
                <a:latin typeface="+mj-lt"/>
              </a:rPr>
              <a:t>Tehkem koostööd, et ennetada ja vähendada mikroobivastaste ainete kasutamist</a:t>
            </a:r>
            <a:r>
              <a:rPr lang="en-US" sz="2800" dirty="0">
                <a:latin typeface="+mj-lt"/>
              </a:rPr>
              <a:t>…</a:t>
            </a:r>
            <a:endParaRPr lang="et-EE" sz="2800" dirty="0">
              <a:latin typeface="+mj-lt"/>
            </a:endParaRPr>
          </a:p>
        </p:txBody>
      </p:sp>
      <p:sp>
        <p:nvSpPr>
          <p:cNvPr id="3" name="Stroomdiagram: Scheidingslijn 7">
            <a:extLst>
              <a:ext uri="{FF2B5EF4-FFF2-40B4-BE49-F238E27FC236}">
                <a16:creationId xmlns:a16="http://schemas.microsoft.com/office/drawing/2014/main" id="{B6F360B8-F622-ED0B-D87B-B8CE403D822C}"/>
              </a:ext>
            </a:extLst>
          </p:cNvPr>
          <p:cNvSpPr/>
          <p:nvPr/>
        </p:nvSpPr>
        <p:spPr>
          <a:xfrm>
            <a:off x="1694209" y="2151760"/>
            <a:ext cx="8752115" cy="3713584"/>
          </a:xfrm>
          <a:custGeom>
            <a:avLst/>
            <a:gdLst>
              <a:gd name="f0" fmla="val 10800000"/>
              <a:gd name="f1" fmla="val 5400000"/>
              <a:gd name="f2" fmla="val 16200000"/>
              <a:gd name="f3" fmla="val w"/>
              <a:gd name="f4" fmla="val h"/>
              <a:gd name="f5" fmla="val 0"/>
              <a:gd name="f6" fmla="val 21600"/>
              <a:gd name="f7" fmla="val 3475"/>
              <a:gd name="f8" fmla="val 18125"/>
              <a:gd name="f9" fmla="val 10800"/>
              <a:gd name="f10" fmla="*/ f3 1 21600"/>
              <a:gd name="f11" fmla="*/ f4 1 21600"/>
              <a:gd name="f12" fmla="val f5"/>
              <a:gd name="f13" fmla="val f6"/>
              <a:gd name="f14" fmla="+- f13 0 f12"/>
              <a:gd name="f15" fmla="*/ f14 1 21600"/>
              <a:gd name="f16" fmla="*/ f14 1018 1"/>
              <a:gd name="f17" fmla="*/ f14 20582 1"/>
              <a:gd name="f18" fmla="*/ f14 3163 1"/>
              <a:gd name="f19" fmla="*/ f14 18437 1"/>
              <a:gd name="f20" fmla="*/ f16 1 21600"/>
              <a:gd name="f21" fmla="*/ f17 1 21600"/>
              <a:gd name="f22" fmla="*/ f18 1 21600"/>
              <a:gd name="f23" fmla="*/ f19 1 21600"/>
              <a:gd name="f24" fmla="*/ f20 1 f15"/>
              <a:gd name="f25" fmla="*/ f21 1 f15"/>
              <a:gd name="f26" fmla="*/ f22 1 f15"/>
              <a:gd name="f27" fmla="*/ f23 1 f15"/>
              <a:gd name="f28" fmla="*/ f24 f10 1"/>
              <a:gd name="f29" fmla="*/ f25 f10 1"/>
              <a:gd name="f30" fmla="*/ f27 f11 1"/>
              <a:gd name="f31" fmla="*/ f26 f11 1"/>
            </a:gdLst>
            <a:ahLst/>
            <a:cxnLst>
              <a:cxn ang="3cd4">
                <a:pos x="hc" y="t"/>
              </a:cxn>
              <a:cxn ang="0">
                <a:pos x="r" y="vc"/>
              </a:cxn>
              <a:cxn ang="cd4">
                <a:pos x="hc" y="b"/>
              </a:cxn>
              <a:cxn ang="cd2">
                <a:pos x="l" y="vc"/>
              </a:cxn>
            </a:cxnLst>
            <a:rect l="f28" t="f31" r="f29" b="f30"/>
            <a:pathLst>
              <a:path w="21600" h="21600">
                <a:moveTo>
                  <a:pt x="f7" y="f5"/>
                </a:moveTo>
                <a:lnTo>
                  <a:pt x="f8" y="f5"/>
                </a:lnTo>
                <a:arcTo wR="f7" hR="f9" stAng="f2" swAng="f0"/>
                <a:lnTo>
                  <a:pt x="f7" y="f6"/>
                </a:lnTo>
                <a:arcTo wR="f7" hR="f9" stAng="f1" swAng="f0"/>
                <a:close/>
              </a:path>
            </a:pathLst>
          </a:custGeom>
          <a:solidFill>
            <a:srgbClr val="6BB188"/>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ptos"/>
            </a:endParaRPr>
          </a:p>
        </p:txBody>
      </p:sp>
      <p:sp>
        <p:nvSpPr>
          <p:cNvPr id="4" name="Tijdelijke aanduiding voor inhoud 2">
            <a:extLst>
              <a:ext uri="{FF2B5EF4-FFF2-40B4-BE49-F238E27FC236}">
                <a16:creationId xmlns:a16="http://schemas.microsoft.com/office/drawing/2014/main" id="{B0631A6F-4B27-03FA-34C1-4FFA140BB5B9}"/>
              </a:ext>
            </a:extLst>
          </p:cNvPr>
          <p:cNvSpPr txBox="1">
            <a:spLocks/>
          </p:cNvSpPr>
          <p:nvPr/>
        </p:nvSpPr>
        <p:spPr>
          <a:xfrm>
            <a:off x="838203" y="1989856"/>
            <a:ext cx="10515600" cy="4351336"/>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t-EE" sz="1800">
                <a:latin typeface="Times New Roman" pitchFamily="18"/>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Font typeface="Arial" pitchFamily="34"/>
              <a:buNone/>
            </a:pPr>
            <a:endParaRPr lang="en-US" dirty="0"/>
          </a:p>
        </p:txBody>
      </p:sp>
      <p:pic>
        <p:nvPicPr>
          <p:cNvPr id="5" name="Graphic 4" descr="Boer silhouet">
            <a:extLst>
              <a:ext uri="{FF2B5EF4-FFF2-40B4-BE49-F238E27FC236}">
                <a16:creationId xmlns:a16="http://schemas.microsoft.com/office/drawing/2014/main" id="{61E272D0-BA42-3E5C-45F8-C12103523F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6823" y="2560490"/>
            <a:ext cx="3160815" cy="3160815"/>
          </a:xfrm>
          <a:prstGeom prst="rect">
            <a:avLst/>
          </a:prstGeom>
          <a:noFill/>
          <a:ln cap="flat">
            <a:noFill/>
          </a:ln>
        </p:spPr>
      </p:pic>
      <p:pic>
        <p:nvPicPr>
          <p:cNvPr id="6" name="Graphic 6" descr="Vrouwelijke arts met effen opvulling">
            <a:extLst>
              <a:ext uri="{FF2B5EF4-FFF2-40B4-BE49-F238E27FC236}">
                <a16:creationId xmlns:a16="http://schemas.microsoft.com/office/drawing/2014/main" id="{B8CF4B71-CB75-4718-063A-5CA2DC1DF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9157" y="2484711"/>
            <a:ext cx="3160815" cy="3160815"/>
          </a:xfrm>
          <a:prstGeom prst="rect">
            <a:avLst/>
          </a:prstGeom>
          <a:noFill/>
          <a:ln cap="flat">
            <a:noFill/>
          </a:ln>
        </p:spPr>
      </p:pic>
      <p:sp>
        <p:nvSpPr>
          <p:cNvPr id="7" name="Marcador de texto 1">
            <a:extLst>
              <a:ext uri="{FF2B5EF4-FFF2-40B4-BE49-F238E27FC236}">
                <a16:creationId xmlns:a16="http://schemas.microsoft.com/office/drawing/2014/main" id="{D134C0FF-C9F2-8C75-AA31-F750D949EAB6}"/>
              </a:ext>
            </a:extLst>
          </p:cNvPr>
          <p:cNvSpPr txBox="1">
            <a:spLocks/>
          </p:cNvSpPr>
          <p:nvPr/>
        </p:nvSpPr>
        <p:spPr>
          <a:xfrm>
            <a:off x="1364684" y="6140380"/>
            <a:ext cx="9462631" cy="47584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itchFamily="34"/>
              <a:buNone/>
            </a:pPr>
            <a:r>
              <a:rPr lang="et-EE" sz="2800"/>
              <a:t>Tegevuspunktide loomisega </a:t>
            </a:r>
            <a:r>
              <a:rPr lang="et-EE" sz="2800" b="1"/>
              <a:t>TEIE</a:t>
            </a:r>
            <a:r>
              <a:rPr lang="et-EE" sz="2800"/>
              <a:t> (kliendi) farmis</a:t>
            </a:r>
          </a:p>
        </p:txBody>
      </p:sp>
      <p:sp>
        <p:nvSpPr>
          <p:cNvPr id="8" name="CuadroTexto 7">
            <a:extLst>
              <a:ext uri="{FF2B5EF4-FFF2-40B4-BE49-F238E27FC236}">
                <a16:creationId xmlns:a16="http://schemas.microsoft.com/office/drawing/2014/main" id="{987E1E81-7859-4757-9325-215B3A8A03F6}"/>
              </a:ext>
            </a:extLst>
          </p:cNvPr>
          <p:cNvSpPr txBox="1"/>
          <p:nvPr/>
        </p:nvSpPr>
        <p:spPr>
          <a:xfrm>
            <a:off x="155668" y="207721"/>
            <a:ext cx="11441480" cy="523220"/>
          </a:xfrm>
          <a:prstGeom prst="rect">
            <a:avLst/>
          </a:prstGeom>
          <a:noFill/>
        </p:spPr>
        <p:txBody>
          <a:bodyPr wrap="square" rtlCol="0">
            <a:spAutoFit/>
          </a:bodyPr>
          <a:lstStyle/>
          <a:p>
            <a:pPr algn="ctr"/>
            <a:r>
              <a:rPr lang="et-EE" sz="2800" b="1">
                <a:solidFill>
                  <a:srgbClr val="002060"/>
                </a:solidFill>
                <a:latin typeface="Arial" panose="020B0604020202020204" pitchFamily="34" charset="0"/>
                <a:cs typeface="Arial" panose="020B0604020202020204" pitchFamily="34" charset="0"/>
              </a:rPr>
              <a:t>„Ennetamine on parem kui ravimine“</a:t>
            </a:r>
          </a:p>
        </p:txBody>
      </p:sp>
      <p:pic>
        <p:nvPicPr>
          <p:cNvPr id="12" name="Gráfico 11" descr="Apretón de manos con relleno sólido">
            <a:extLst>
              <a:ext uri="{FF2B5EF4-FFF2-40B4-BE49-F238E27FC236}">
                <a16:creationId xmlns:a16="http://schemas.microsoft.com/office/drawing/2014/main" id="{284F9A9A-D29F-46B2-8CCF-1DA78131FA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7638" y="3429000"/>
            <a:ext cx="1767839" cy="1767839"/>
          </a:xfrm>
          <a:prstGeom prst="rect">
            <a:avLst/>
          </a:prstGeom>
        </p:spPr>
      </p:pic>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9463CD8-6BF5-9DC0-B7E0-D530E5AB2BB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24C6E6EA-2F5E-85BF-E6AB-A142FE5B32D0}"/>
              </a:ext>
            </a:extLst>
          </p:cNvPr>
          <p:cNvSpPr>
            <a:spLocks noGrp="1"/>
          </p:cNvSpPr>
          <p:nvPr>
            <p:ph type="body" sz="quarter" idx="10"/>
          </p:nvPr>
        </p:nvSpPr>
        <p:spPr/>
        <p:txBody>
          <a:bodyPr>
            <a:normAutofit/>
          </a:bodyPr>
          <a:lstStyle/>
          <a:p>
            <a:pPr marL="0" indent="0">
              <a:buNone/>
            </a:pPr>
            <a:r>
              <a:rPr lang="et-EE" sz="2800"/>
              <a:t>WHY?</a:t>
            </a:r>
          </a:p>
        </p:txBody>
      </p:sp>
      <p:pic>
        <p:nvPicPr>
          <p:cNvPr id="3" name="Onlinemedia 2" title="This has changed what a whole nation eats - BBC Stories">
            <a:hlinkClick r:id="" action="ppaction://media"/>
            <a:extLst>
              <a:ext uri="{FF2B5EF4-FFF2-40B4-BE49-F238E27FC236}">
                <a16:creationId xmlns:a16="http://schemas.microsoft.com/office/drawing/2014/main" id="{DEC59E35-ED28-9F5A-44CD-62F5BE48E133}"/>
              </a:ext>
            </a:extLst>
          </p:cNvPr>
          <p:cNvPicPr>
            <a:picLocks noRot="1" noChangeAspect="1"/>
          </p:cNvPicPr>
          <p:nvPr>
            <a:videoFile r:link="rId1"/>
          </p:nvPr>
        </p:nvPicPr>
        <p:blipFill>
          <a:blip r:embed="rId4"/>
          <a:stretch>
            <a:fillRect/>
          </a:stretch>
        </p:blipFill>
        <p:spPr>
          <a:xfrm>
            <a:off x="2188936" y="1528618"/>
            <a:ext cx="7814127" cy="4414982"/>
          </a:xfrm>
          <a:prstGeom prst="rect">
            <a:avLst/>
          </a:prstGeom>
        </p:spPr>
      </p:pic>
    </p:spTree>
    <p:extLst>
      <p:ext uri="{BB962C8B-B14F-4D97-AF65-F5344CB8AC3E}">
        <p14:creationId xmlns:p14="http://schemas.microsoft.com/office/powerpoint/2010/main" val="19141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normAutofit fontScale="92500"/>
          </a:bodyPr>
          <a:lstStyle/>
          <a:p>
            <a:pPr marL="0" indent="0">
              <a:buNone/>
            </a:pPr>
            <a:r>
              <a:rPr lang="et-EE" sz="2800">
                <a:latin typeface="+mj-lt"/>
              </a:rPr>
              <a:t>Koostöö edendamine põllumajandustootjate ja loomaarstide vahel</a:t>
            </a:r>
          </a:p>
        </p:txBody>
      </p:sp>
      <p:sp>
        <p:nvSpPr>
          <p:cNvPr id="4" name="Tekstvak 3">
            <a:extLst>
              <a:ext uri="{FF2B5EF4-FFF2-40B4-BE49-F238E27FC236}">
                <a16:creationId xmlns:a16="http://schemas.microsoft.com/office/drawing/2014/main" id="{7D7107E2-94EA-01FC-2A9A-C5D6F7E62706}"/>
              </a:ext>
            </a:extLst>
          </p:cNvPr>
          <p:cNvSpPr txBox="1"/>
          <p:nvPr/>
        </p:nvSpPr>
        <p:spPr>
          <a:xfrm>
            <a:off x="762001" y="951369"/>
            <a:ext cx="9919854" cy="5940088"/>
          </a:xfrm>
          <a:prstGeom prst="rect">
            <a:avLst/>
          </a:prstGeom>
          <a:noFill/>
        </p:spPr>
        <p:txBody>
          <a:bodyPr wrap="square" rtlCol="0">
            <a:spAutoFit/>
          </a:bodyPr>
          <a:lstStyle/>
          <a:p>
            <a:r>
              <a:rPr lang="et-EE" sz="2000" dirty="0">
                <a:cs typeface="Arial" panose="020B0604020202020204" pitchFamily="34" charset="0"/>
              </a:rPr>
              <a:t>Põllumajandustootja ja loomaarst teevad üha enam koostööd loomade tervise parandamiseks ja mikroobivastaste ainete kasutamise vähendamiseks farmi tasandil</a:t>
            </a:r>
            <a:r>
              <a:rPr lang="en-US" sz="2000" dirty="0"/>
              <a:t>…</a:t>
            </a:r>
            <a:r>
              <a:rPr lang="et-EE" sz="2000" dirty="0">
                <a:cs typeface="Arial" panose="020B0604020202020204" pitchFamily="34" charset="0"/>
              </a:rPr>
              <a:t> Sest see on tõhus!</a:t>
            </a:r>
          </a:p>
          <a:p>
            <a:endParaRPr lang="en-GB" sz="2000"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endParaRPr lang="en-GB" dirty="0">
              <a:latin typeface="EC Square Sans Pro" panose="020B0506040000020004" pitchFamily="34" charset="0"/>
              <a:cs typeface="Arial" panose="020B0604020202020204" pitchFamily="34" charset="0"/>
            </a:endParaRPr>
          </a:p>
          <a:p>
            <a:pPr algn="ctr"/>
            <a:endParaRPr lang="en-GB" b="1" dirty="0">
              <a:latin typeface="EC Square Sans Pro" panose="020B0506040000020004" pitchFamily="34" charset="0"/>
              <a:cs typeface="Arial" panose="020B0604020202020204" pitchFamily="34" charset="0"/>
            </a:endParaRPr>
          </a:p>
          <a:p>
            <a:pPr algn="ctr"/>
            <a:r>
              <a:rPr lang="et-EE" sz="2000" b="1" dirty="0">
                <a:latin typeface="Arial" panose="020B0604020202020204" pitchFamily="34" charset="0"/>
                <a:cs typeface="Arial" panose="020B0604020202020204" pitchFamily="34" charset="0"/>
              </a:rPr>
              <a:t>Tänase päeva eesmärk on tuvastada ühised võtmevaldkonnad, </a:t>
            </a:r>
            <a:br>
              <a:rPr lang="en-US" sz="2000" b="1" dirty="0">
                <a:latin typeface="Arial" panose="020B0604020202020204" pitchFamily="34" charset="0"/>
                <a:cs typeface="Arial" panose="020B0604020202020204" pitchFamily="34" charset="0"/>
              </a:rPr>
            </a:br>
            <a:r>
              <a:rPr lang="et-EE" sz="2000" b="1" dirty="0">
                <a:latin typeface="Arial" panose="020B0604020202020204" pitchFamily="34" charset="0"/>
                <a:cs typeface="Arial" panose="020B0604020202020204" pitchFamily="34" charset="0"/>
              </a:rPr>
              <a:t>milles põllumajandustootjad ja loomaarstid saavad koostööd teha, </a:t>
            </a:r>
            <a:br>
              <a:rPr lang="en-US" sz="2000" b="1" dirty="0">
                <a:latin typeface="Arial" panose="020B0604020202020204" pitchFamily="34" charset="0"/>
                <a:cs typeface="Arial" panose="020B0604020202020204" pitchFamily="34" charset="0"/>
              </a:rPr>
            </a:br>
            <a:r>
              <a:rPr lang="et-EE" sz="2000" b="1" dirty="0">
                <a:latin typeface="Arial" panose="020B0604020202020204" pitchFamily="34" charset="0"/>
                <a:cs typeface="Arial" panose="020B0604020202020204" pitchFamily="34" charset="0"/>
              </a:rPr>
              <a:t>mis viib edasise paranemiseni.</a:t>
            </a:r>
          </a:p>
        </p:txBody>
      </p:sp>
      <p:pic>
        <p:nvPicPr>
          <p:cNvPr id="5" name="Onlinemedia 4" title="Using a multi-actor plan on a goat farm">
            <a:hlinkClick r:id="" action="ppaction://media"/>
            <a:extLst>
              <a:ext uri="{FF2B5EF4-FFF2-40B4-BE49-F238E27FC236}">
                <a16:creationId xmlns:a16="http://schemas.microsoft.com/office/drawing/2014/main" id="{EE9ECD1E-19F9-097F-220B-DD749374E100}"/>
              </a:ext>
            </a:extLst>
          </p:cNvPr>
          <p:cNvPicPr>
            <a:picLocks noRot="1" noChangeAspect="1"/>
          </p:cNvPicPr>
          <p:nvPr>
            <a:videoFile r:link="rId1"/>
          </p:nvPr>
        </p:nvPicPr>
        <p:blipFill>
          <a:blip r:embed="rId4"/>
          <a:stretch>
            <a:fillRect/>
          </a:stretch>
        </p:blipFill>
        <p:spPr>
          <a:xfrm>
            <a:off x="2406061" y="1823171"/>
            <a:ext cx="6174509" cy="3488598"/>
          </a:xfrm>
          <a:prstGeom prst="rect">
            <a:avLst/>
          </a:prstGeom>
        </p:spPr>
      </p:pic>
    </p:spTree>
    <p:extLst>
      <p:ext uri="{BB962C8B-B14F-4D97-AF65-F5344CB8AC3E}">
        <p14:creationId xmlns:p14="http://schemas.microsoft.com/office/powerpoint/2010/main" val="1636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FB353F46-3355-4AA5-BA70-B94BFF397444}"/>
              </a:ext>
            </a:extLst>
          </p:cNvPr>
          <p:cNvSpPr/>
          <p:nvPr/>
        </p:nvSpPr>
        <p:spPr>
          <a:xfrm>
            <a:off x="0" y="5510734"/>
            <a:ext cx="7862180" cy="133877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ángulo 27">
            <a:extLst>
              <a:ext uri="{FF2B5EF4-FFF2-40B4-BE49-F238E27FC236}">
                <a16:creationId xmlns:a16="http://schemas.microsoft.com/office/drawing/2014/main" id="{D992C637-2A81-4FFC-9F0F-914055C7E486}"/>
              </a:ext>
            </a:extLst>
          </p:cNvPr>
          <p:cNvSpPr/>
          <p:nvPr/>
        </p:nvSpPr>
        <p:spPr>
          <a:xfrm>
            <a:off x="-17125" y="2473949"/>
            <a:ext cx="7862180" cy="1243089"/>
          </a:xfrm>
          <a:prstGeom prst="rect">
            <a:avLst/>
          </a:prstGeom>
          <a:solidFill>
            <a:srgbClr val="9DC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ángulo 54">
            <a:extLst>
              <a:ext uri="{FF2B5EF4-FFF2-40B4-BE49-F238E27FC236}">
                <a16:creationId xmlns:a16="http://schemas.microsoft.com/office/drawing/2014/main" id="{912FCD56-4697-4300-8401-041CECAB9C42}"/>
              </a:ext>
            </a:extLst>
          </p:cNvPr>
          <p:cNvSpPr/>
          <p:nvPr/>
        </p:nvSpPr>
        <p:spPr>
          <a:xfrm>
            <a:off x="0" y="1141883"/>
            <a:ext cx="7862180" cy="1246696"/>
          </a:xfrm>
          <a:prstGeom prst="rect">
            <a:avLst/>
          </a:prstGeom>
          <a:solidFill>
            <a:srgbClr val="CBE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texto 1">
            <a:extLst>
              <a:ext uri="{FF2B5EF4-FFF2-40B4-BE49-F238E27FC236}">
                <a16:creationId xmlns:a16="http://schemas.microsoft.com/office/drawing/2014/main" id="{1E156D94-5CC4-4487-B6A5-FF10737A2875}"/>
              </a:ext>
            </a:extLst>
          </p:cNvPr>
          <p:cNvSpPr txBox="1">
            <a:spLocks/>
          </p:cNvSpPr>
          <p:nvPr/>
        </p:nvSpPr>
        <p:spPr>
          <a:xfrm>
            <a:off x="581108" y="380210"/>
            <a:ext cx="9677400" cy="60847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396" b="0" i="0" u="none" strike="noStrike" kern="1200" cap="none" spc="0" baseline="0">
                <a:solidFill>
                  <a:srgbClr val="003399"/>
                </a:solidFill>
                <a:uFillTx/>
                <a:latin typeface="Arial" panose="020B0604020202020204" pitchFamily="34" charset="0"/>
                <a:cs typeface="Arial" panose="020B06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t-EE" sz="2400">
                <a:latin typeface="Calibri" panose="020F0502020204030204" pitchFamily="34" charset="0"/>
                <a:cs typeface="Calibri" panose="020F0502020204030204" pitchFamily="34" charset="0"/>
              </a:rPr>
              <a:t>Teeme järgmisi rühmaharjutusi:</a:t>
            </a:r>
          </a:p>
        </p:txBody>
      </p:sp>
      <p:sp>
        <p:nvSpPr>
          <p:cNvPr id="34" name="CuadroTexto 33">
            <a:extLst>
              <a:ext uri="{FF2B5EF4-FFF2-40B4-BE49-F238E27FC236}">
                <a16:creationId xmlns:a16="http://schemas.microsoft.com/office/drawing/2014/main" id="{AFF8B4CA-F320-475E-895A-326AFD0351F2}"/>
              </a:ext>
            </a:extLst>
          </p:cNvPr>
          <p:cNvSpPr txBox="1"/>
          <p:nvPr/>
        </p:nvSpPr>
        <p:spPr>
          <a:xfrm>
            <a:off x="1658561" y="1193537"/>
            <a:ext cx="6298727" cy="338554"/>
          </a:xfrm>
          <a:prstGeom prst="rect">
            <a:avLst/>
          </a:prstGeom>
          <a:noFill/>
        </p:spPr>
        <p:txBody>
          <a:bodyPr wrap="square">
            <a:spAutoFit/>
          </a:bodyPr>
          <a:lstStyle/>
          <a:p>
            <a:pPr marL="0" indent="0">
              <a:lnSpc>
                <a:spcPct val="80000"/>
              </a:lnSpc>
              <a:buNone/>
            </a:pPr>
            <a:r>
              <a:rPr lang="et-EE" sz="1600" dirty="0">
                <a:solidFill>
                  <a:srgbClr val="002060"/>
                </a:solidFill>
                <a:latin typeface="Arial" panose="020B0604020202020204" pitchFamily="34" charset="0"/>
                <a:cs typeface="Arial" panose="020B0604020202020204" pitchFamily="34" charset="0"/>
              </a:rPr>
              <a:t>Tuvastage </a:t>
            </a:r>
            <a:r>
              <a:rPr lang="et-EE" sz="2000" b="1" dirty="0">
                <a:solidFill>
                  <a:srgbClr val="002060"/>
                </a:solidFill>
                <a:latin typeface="Arial" panose="020B0604020202020204" pitchFamily="34" charset="0"/>
                <a:cs typeface="Arial" panose="020B0604020202020204" pitchFamily="34" charset="0"/>
              </a:rPr>
              <a:t>takistused</a:t>
            </a:r>
            <a:r>
              <a:rPr lang="et-EE" sz="1600" dirty="0">
                <a:solidFill>
                  <a:srgbClr val="002060"/>
                </a:solidFill>
                <a:latin typeface="Arial" panose="020B0604020202020204" pitchFamily="34" charset="0"/>
                <a:cs typeface="Arial" panose="020B0604020202020204" pitchFamily="34" charset="0"/>
              </a:rPr>
              <a:t> parimate tavade rakendamiseks</a:t>
            </a:r>
          </a:p>
        </p:txBody>
      </p:sp>
      <p:sp>
        <p:nvSpPr>
          <p:cNvPr id="36" name="CuadroTexto 35">
            <a:extLst>
              <a:ext uri="{FF2B5EF4-FFF2-40B4-BE49-F238E27FC236}">
                <a16:creationId xmlns:a16="http://schemas.microsoft.com/office/drawing/2014/main" id="{A2A8AFD6-2B1B-46AE-A2F0-645FDB1EEF27}"/>
              </a:ext>
            </a:extLst>
          </p:cNvPr>
          <p:cNvSpPr txBox="1"/>
          <p:nvPr/>
        </p:nvSpPr>
        <p:spPr>
          <a:xfrm>
            <a:off x="1674644" y="3098361"/>
            <a:ext cx="2321923" cy="560153"/>
          </a:xfrm>
          <a:prstGeom prst="rect">
            <a:avLst/>
          </a:prstGeom>
          <a:solidFill>
            <a:srgbClr val="2C7470"/>
          </a:solidFill>
        </p:spPr>
        <p:txBody>
          <a:bodyPr wrap="square" anchor="ctr">
            <a:spAutoFit/>
          </a:bodyPr>
          <a:lstStyle/>
          <a:p>
            <a:pPr marL="0" indent="0">
              <a:lnSpc>
                <a:spcPct val="80000"/>
              </a:lnSpc>
              <a:buFont typeface="Arial" pitchFamily="34"/>
              <a:buNone/>
            </a:pPr>
            <a:r>
              <a:rPr lang="et-EE" sz="1200" b="1" dirty="0">
                <a:solidFill>
                  <a:schemeClr val="bg1"/>
                </a:solidFill>
                <a:latin typeface="Arial" panose="020B0604020202020204" pitchFamily="34" charset="0"/>
                <a:cs typeface="Arial" panose="020B0604020202020204" pitchFamily="34" charset="0"/>
              </a:rPr>
              <a:t>kasvatustavade</a:t>
            </a:r>
            <a:r>
              <a:rPr lang="et-EE" sz="1200" dirty="0">
                <a:solidFill>
                  <a:schemeClr val="bg1"/>
                </a:solidFill>
                <a:latin typeface="Arial" panose="020B0604020202020204" pitchFamily="34" charset="0"/>
                <a:cs typeface="Arial" panose="020B0604020202020204" pitchFamily="34" charset="0"/>
              </a:rPr>
              <a:t> parendamiseks</a:t>
            </a:r>
            <a:endParaRPr lang="en-US" sz="1200" dirty="0">
              <a:solidFill>
                <a:schemeClr val="bg1"/>
              </a:solidFill>
              <a:latin typeface="Arial" panose="020B0604020202020204" pitchFamily="34" charset="0"/>
              <a:cs typeface="Arial" panose="020B0604020202020204" pitchFamily="34" charset="0"/>
            </a:endParaRPr>
          </a:p>
          <a:p>
            <a:pPr marL="0" indent="0">
              <a:lnSpc>
                <a:spcPct val="80000"/>
              </a:lnSpc>
              <a:buFont typeface="Arial" pitchFamily="34"/>
              <a:buNone/>
            </a:pPr>
            <a:endParaRPr lang="et-EE" sz="1400" dirty="0">
              <a:solidFill>
                <a:schemeClr val="bg1"/>
              </a:solidFill>
              <a:latin typeface="Arial" panose="020B0604020202020204" pitchFamily="34" charset="0"/>
              <a:cs typeface="Arial" panose="020B0604020202020204" pitchFamily="34" charset="0"/>
            </a:endParaRPr>
          </a:p>
        </p:txBody>
      </p:sp>
      <p:sp>
        <p:nvSpPr>
          <p:cNvPr id="38" name="CuadroTexto 37">
            <a:extLst>
              <a:ext uri="{FF2B5EF4-FFF2-40B4-BE49-F238E27FC236}">
                <a16:creationId xmlns:a16="http://schemas.microsoft.com/office/drawing/2014/main" id="{384259F0-3FC8-4D6F-80BB-DE0F8C37A42C}"/>
              </a:ext>
            </a:extLst>
          </p:cNvPr>
          <p:cNvSpPr txBox="1"/>
          <p:nvPr/>
        </p:nvSpPr>
        <p:spPr>
          <a:xfrm>
            <a:off x="1728637" y="1699861"/>
            <a:ext cx="2321923" cy="323165"/>
          </a:xfrm>
          <a:prstGeom prst="rect">
            <a:avLst/>
          </a:prstGeom>
          <a:solidFill>
            <a:srgbClr val="2C7470"/>
          </a:solidFill>
        </p:spPr>
        <p:txBody>
          <a:bodyPr wrap="square">
            <a:spAutoFit/>
          </a:bodyPr>
          <a:lstStyle/>
          <a:p>
            <a:r>
              <a:rPr lang="et-EE" sz="1500" b="1" dirty="0">
                <a:solidFill>
                  <a:schemeClr val="bg1"/>
                </a:solidFill>
                <a:latin typeface="Arial" panose="020B0604020202020204" pitchFamily="34" charset="0"/>
                <a:cs typeface="Arial" panose="020B0604020202020204" pitchFamily="34" charset="0"/>
              </a:rPr>
              <a:t>kasvatamise tavad</a:t>
            </a:r>
          </a:p>
        </p:txBody>
      </p:sp>
      <p:sp>
        <p:nvSpPr>
          <p:cNvPr id="40" name="CuadroTexto 39">
            <a:extLst>
              <a:ext uri="{FF2B5EF4-FFF2-40B4-BE49-F238E27FC236}">
                <a16:creationId xmlns:a16="http://schemas.microsoft.com/office/drawing/2014/main" id="{0CC6B10F-03E9-4FE2-AE6F-D0C375988537}"/>
              </a:ext>
            </a:extLst>
          </p:cNvPr>
          <p:cNvSpPr txBox="1"/>
          <p:nvPr/>
        </p:nvSpPr>
        <p:spPr>
          <a:xfrm>
            <a:off x="4288536" y="1585033"/>
            <a:ext cx="3480345" cy="715581"/>
          </a:xfrm>
          <a:prstGeom prst="rect">
            <a:avLst/>
          </a:prstGeom>
          <a:solidFill>
            <a:srgbClr val="2C7470"/>
          </a:solidFill>
        </p:spPr>
        <p:txBody>
          <a:bodyPr wrap="square">
            <a:spAutoFit/>
          </a:bodyPr>
          <a:lstStyle/>
          <a:p>
            <a:pPr>
              <a:lnSpc>
                <a:spcPct val="90000"/>
              </a:lnSpc>
            </a:pPr>
            <a:r>
              <a:rPr lang="et-EE" sz="1500" b="1" dirty="0">
                <a:solidFill>
                  <a:schemeClr val="bg1"/>
                </a:solidFill>
                <a:latin typeface="Arial" panose="020B0604020202020204" pitchFamily="34" charset="0"/>
                <a:cs typeface="Arial" panose="020B0604020202020204" pitchFamily="34" charset="0"/>
              </a:rPr>
              <a:t>vähendada ja kasutada vastutustundlikult mikroobivastaseid aineid</a:t>
            </a:r>
          </a:p>
        </p:txBody>
      </p:sp>
      <p:sp>
        <p:nvSpPr>
          <p:cNvPr id="42" name="CuadroTexto 41">
            <a:extLst>
              <a:ext uri="{FF2B5EF4-FFF2-40B4-BE49-F238E27FC236}">
                <a16:creationId xmlns:a16="http://schemas.microsoft.com/office/drawing/2014/main" id="{DA60E70B-2C2C-479A-B824-5337C138E1DF}"/>
              </a:ext>
            </a:extLst>
          </p:cNvPr>
          <p:cNvSpPr txBox="1"/>
          <p:nvPr/>
        </p:nvSpPr>
        <p:spPr>
          <a:xfrm>
            <a:off x="-79568" y="1157780"/>
            <a:ext cx="1643021" cy="1046440"/>
          </a:xfrm>
          <a:prstGeom prst="rect">
            <a:avLst/>
          </a:prstGeom>
          <a:noFill/>
        </p:spPr>
        <p:txBody>
          <a:bodyPr wrap="square">
            <a:spAutoFit/>
          </a:bodyPr>
          <a:lstStyle/>
          <a:p>
            <a:r>
              <a:rPr lang="et-EE" dirty="0">
                <a:solidFill>
                  <a:srgbClr val="002060"/>
                </a:solidFill>
                <a:latin typeface="Calibri" panose="020F0502020204030204" pitchFamily="34" charset="0"/>
                <a:cs typeface="Calibri" panose="020F0502020204030204" pitchFamily="34" charset="0"/>
              </a:rPr>
              <a:t>Rühmatreening </a:t>
            </a:r>
            <a:r>
              <a:rPr lang="et-EE" sz="4400" b="1" dirty="0">
                <a:solidFill>
                  <a:srgbClr val="002060"/>
                </a:solidFill>
                <a:latin typeface="Calibri" panose="020F0502020204030204" pitchFamily="34" charset="0"/>
                <a:cs typeface="Calibri" panose="020F0502020204030204" pitchFamily="34" charset="0"/>
              </a:rPr>
              <a:t>1 </a:t>
            </a:r>
          </a:p>
        </p:txBody>
      </p:sp>
      <p:sp>
        <p:nvSpPr>
          <p:cNvPr id="45" name="CuadroTexto 44">
            <a:extLst>
              <a:ext uri="{FF2B5EF4-FFF2-40B4-BE49-F238E27FC236}">
                <a16:creationId xmlns:a16="http://schemas.microsoft.com/office/drawing/2014/main" id="{28EBF90C-FD7F-40D4-8193-9ADD37733D23}"/>
              </a:ext>
            </a:extLst>
          </p:cNvPr>
          <p:cNvSpPr txBox="1"/>
          <p:nvPr/>
        </p:nvSpPr>
        <p:spPr>
          <a:xfrm>
            <a:off x="2334177" y="2457200"/>
            <a:ext cx="2321923" cy="461665"/>
          </a:xfrm>
          <a:prstGeom prst="rect">
            <a:avLst/>
          </a:prstGeom>
          <a:noFill/>
        </p:spPr>
        <p:txBody>
          <a:bodyPr wrap="square">
            <a:spAutoFit/>
          </a:bodyPr>
          <a:lstStyle/>
          <a:p>
            <a:r>
              <a:rPr lang="et-EE" dirty="0">
                <a:solidFill>
                  <a:srgbClr val="002060"/>
                </a:solidFill>
                <a:latin typeface="EC Square Sans Pro" panose="020B0506040000020004" pitchFamily="34" charset="0"/>
              </a:rPr>
              <a:t>Otsige </a:t>
            </a:r>
            <a:r>
              <a:rPr lang="et-EE" sz="2400" b="1" dirty="0">
                <a:solidFill>
                  <a:srgbClr val="002060"/>
                </a:solidFill>
                <a:latin typeface="EC Square Sans Pro" panose="020B0506040000020004" pitchFamily="34" charset="0"/>
              </a:rPr>
              <a:t>lahendusi</a:t>
            </a:r>
            <a:r>
              <a:rPr lang="et-EE" dirty="0">
                <a:solidFill>
                  <a:srgbClr val="002060"/>
                </a:solidFill>
                <a:latin typeface="EC Square Sans Pro" panose="020B0506040000020004" pitchFamily="34" charset="0"/>
              </a:rPr>
              <a:t> </a:t>
            </a:r>
          </a:p>
        </p:txBody>
      </p:sp>
      <p:sp>
        <p:nvSpPr>
          <p:cNvPr id="46" name="CuadroTexto 45">
            <a:extLst>
              <a:ext uri="{FF2B5EF4-FFF2-40B4-BE49-F238E27FC236}">
                <a16:creationId xmlns:a16="http://schemas.microsoft.com/office/drawing/2014/main" id="{35BEB393-2C5D-4FBF-AAC1-A8E9F0C8536F}"/>
              </a:ext>
            </a:extLst>
          </p:cNvPr>
          <p:cNvSpPr txBox="1"/>
          <p:nvPr/>
        </p:nvSpPr>
        <p:spPr>
          <a:xfrm>
            <a:off x="4125730" y="3127855"/>
            <a:ext cx="3710181" cy="535531"/>
          </a:xfrm>
          <a:prstGeom prst="rect">
            <a:avLst/>
          </a:prstGeom>
          <a:solidFill>
            <a:srgbClr val="2C7470"/>
          </a:solidFill>
        </p:spPr>
        <p:txBody>
          <a:bodyPr wrap="square">
            <a:spAutoFit/>
          </a:bodyPr>
          <a:lstStyle/>
          <a:p>
            <a:pPr>
              <a:lnSpc>
                <a:spcPct val="80000"/>
              </a:lnSpc>
            </a:pPr>
            <a:r>
              <a:rPr lang="et-EE" sz="1200" dirty="0">
                <a:solidFill>
                  <a:schemeClr val="bg1"/>
                </a:solidFill>
                <a:latin typeface="Arial" panose="020B0604020202020204" pitchFamily="34" charset="0"/>
                <a:cs typeface="Arial" panose="020B0604020202020204" pitchFamily="34" charset="0"/>
              </a:rPr>
              <a:t>takistuste vähendamiseks, et </a:t>
            </a:r>
            <a:r>
              <a:rPr lang="et-EE" sz="1200" b="1" dirty="0">
                <a:solidFill>
                  <a:schemeClr val="bg1"/>
                </a:solidFill>
                <a:latin typeface="Arial" panose="020B0604020202020204" pitchFamily="34" charset="0"/>
                <a:cs typeface="Arial" panose="020B0604020202020204" pitchFamily="34" charset="0"/>
              </a:rPr>
              <a:t>vähendada </a:t>
            </a:r>
            <a:br>
              <a:rPr lang="en-US" sz="1200" b="1" dirty="0">
                <a:solidFill>
                  <a:schemeClr val="bg1"/>
                </a:solidFill>
                <a:latin typeface="Arial" panose="020B0604020202020204" pitchFamily="34" charset="0"/>
                <a:cs typeface="Arial" panose="020B0604020202020204" pitchFamily="34" charset="0"/>
              </a:rPr>
            </a:br>
            <a:r>
              <a:rPr lang="et-EE" sz="1200" b="1" dirty="0">
                <a:solidFill>
                  <a:schemeClr val="bg1"/>
                </a:solidFill>
                <a:latin typeface="Arial" panose="020B0604020202020204" pitchFamily="34" charset="0"/>
                <a:cs typeface="Arial" panose="020B0604020202020204" pitchFamily="34" charset="0"/>
              </a:rPr>
              <a:t>ja vastutustundlikult kasutada mikroobivastaseid aineid</a:t>
            </a:r>
          </a:p>
        </p:txBody>
      </p:sp>
      <p:sp>
        <p:nvSpPr>
          <p:cNvPr id="47" name="CuadroTexto 46">
            <a:extLst>
              <a:ext uri="{FF2B5EF4-FFF2-40B4-BE49-F238E27FC236}">
                <a16:creationId xmlns:a16="http://schemas.microsoft.com/office/drawing/2014/main" id="{FF0A72AB-3E92-4B2B-B016-87A588D24947}"/>
              </a:ext>
            </a:extLst>
          </p:cNvPr>
          <p:cNvSpPr txBox="1"/>
          <p:nvPr/>
        </p:nvSpPr>
        <p:spPr>
          <a:xfrm>
            <a:off x="1613689" y="2730224"/>
            <a:ext cx="833488" cy="461665"/>
          </a:xfrm>
          <a:prstGeom prst="rect">
            <a:avLst/>
          </a:prstGeom>
          <a:noFill/>
        </p:spPr>
        <p:txBody>
          <a:bodyPr wrap="square">
            <a:spAutoFit/>
          </a:bodyPr>
          <a:lstStyle/>
          <a:p>
            <a:r>
              <a:rPr lang="et-EE" sz="2400" b="1">
                <a:solidFill>
                  <a:srgbClr val="002060"/>
                </a:solidFill>
                <a:latin typeface="Calibri" panose="020F0502020204030204" pitchFamily="34" charset="0"/>
                <a:cs typeface="Calibri" panose="020F0502020204030204" pitchFamily="34" charset="0"/>
              </a:rPr>
              <a:t>2 a</a:t>
            </a:r>
            <a:r>
              <a:rPr lang="et-EE" sz="1000">
                <a:solidFill>
                  <a:srgbClr val="002060"/>
                </a:solidFill>
                <a:latin typeface="Calibri" panose="020F0502020204030204" pitchFamily="34" charset="0"/>
                <a:cs typeface="Calibri" panose="020F0502020204030204" pitchFamily="34" charset="0"/>
              </a:rPr>
              <a:t> </a:t>
            </a:r>
          </a:p>
        </p:txBody>
      </p:sp>
      <p:sp>
        <p:nvSpPr>
          <p:cNvPr id="48" name="CuadroTexto 47">
            <a:extLst>
              <a:ext uri="{FF2B5EF4-FFF2-40B4-BE49-F238E27FC236}">
                <a16:creationId xmlns:a16="http://schemas.microsoft.com/office/drawing/2014/main" id="{82C96084-6BEB-4404-AA54-FA9F59952485}"/>
              </a:ext>
            </a:extLst>
          </p:cNvPr>
          <p:cNvSpPr txBox="1"/>
          <p:nvPr/>
        </p:nvSpPr>
        <p:spPr>
          <a:xfrm>
            <a:off x="4113368" y="2768864"/>
            <a:ext cx="833488" cy="461665"/>
          </a:xfrm>
          <a:prstGeom prst="rect">
            <a:avLst/>
          </a:prstGeom>
          <a:noFill/>
        </p:spPr>
        <p:txBody>
          <a:bodyPr wrap="square">
            <a:spAutoFit/>
          </a:bodyPr>
          <a:lstStyle/>
          <a:p>
            <a:r>
              <a:rPr lang="et-EE" sz="2400" b="1">
                <a:solidFill>
                  <a:srgbClr val="002060"/>
                </a:solidFill>
                <a:latin typeface="EC Square Sans Pro" panose="020B0506040000020004" pitchFamily="34" charset="0"/>
              </a:rPr>
              <a:t>2 b</a:t>
            </a:r>
          </a:p>
        </p:txBody>
      </p:sp>
      <p:sp>
        <p:nvSpPr>
          <p:cNvPr id="50" name="CuadroTexto 49">
            <a:extLst>
              <a:ext uri="{FF2B5EF4-FFF2-40B4-BE49-F238E27FC236}">
                <a16:creationId xmlns:a16="http://schemas.microsoft.com/office/drawing/2014/main" id="{64C14248-52A6-4206-85E4-62FCF6843086}"/>
              </a:ext>
            </a:extLst>
          </p:cNvPr>
          <p:cNvSpPr txBox="1"/>
          <p:nvPr/>
        </p:nvSpPr>
        <p:spPr>
          <a:xfrm>
            <a:off x="2643493" y="5485284"/>
            <a:ext cx="5041908" cy="461665"/>
          </a:xfrm>
          <a:prstGeom prst="rect">
            <a:avLst/>
          </a:prstGeom>
          <a:noFill/>
        </p:spPr>
        <p:txBody>
          <a:bodyPr wrap="square">
            <a:spAutoFit/>
          </a:bodyPr>
          <a:lstStyle/>
          <a:p>
            <a:r>
              <a:rPr lang="et-EE" sz="2400" b="1" dirty="0">
                <a:solidFill>
                  <a:srgbClr val="002060"/>
                </a:solidFill>
                <a:latin typeface="Arial" panose="020B0604020202020204" pitchFamily="34" charset="0"/>
                <a:cs typeface="Arial" panose="020B0604020202020204" pitchFamily="34" charset="0"/>
              </a:rPr>
              <a:t>Jagamine, </a:t>
            </a:r>
            <a:r>
              <a:rPr lang="et-EE" sz="2000" dirty="0">
                <a:solidFill>
                  <a:srgbClr val="002060"/>
                </a:solidFill>
                <a:latin typeface="Arial" panose="020B0604020202020204" pitchFamily="34" charset="0"/>
                <a:cs typeface="Arial" panose="020B0604020202020204" pitchFamily="34" charset="0"/>
              </a:rPr>
              <a:t>tulemuste esitamine</a:t>
            </a:r>
          </a:p>
        </p:txBody>
      </p:sp>
      <p:sp>
        <p:nvSpPr>
          <p:cNvPr id="51" name="CuadroTexto 50">
            <a:extLst>
              <a:ext uri="{FF2B5EF4-FFF2-40B4-BE49-F238E27FC236}">
                <a16:creationId xmlns:a16="http://schemas.microsoft.com/office/drawing/2014/main" id="{6A54E01C-5231-42AE-BAA4-CE60FFE3E051}"/>
              </a:ext>
            </a:extLst>
          </p:cNvPr>
          <p:cNvSpPr txBox="1"/>
          <p:nvPr/>
        </p:nvSpPr>
        <p:spPr>
          <a:xfrm>
            <a:off x="1647720" y="6236082"/>
            <a:ext cx="2326669" cy="535531"/>
          </a:xfrm>
          <a:prstGeom prst="rect">
            <a:avLst/>
          </a:prstGeom>
          <a:solidFill>
            <a:schemeClr val="bg1"/>
          </a:solidFill>
        </p:spPr>
        <p:txBody>
          <a:bodyPr wrap="square">
            <a:spAutoFit/>
          </a:bodyPr>
          <a:lstStyle/>
          <a:p>
            <a:pPr marL="0" indent="0">
              <a:lnSpc>
                <a:spcPct val="80000"/>
              </a:lnSpc>
              <a:buFont typeface="Arial" pitchFamily="34"/>
              <a:buNone/>
            </a:pPr>
            <a:r>
              <a:rPr lang="et-EE" sz="1500" dirty="0">
                <a:solidFill>
                  <a:srgbClr val="002060"/>
                </a:solidFill>
                <a:latin typeface="Arial" panose="020B0604020202020204" pitchFamily="34" charset="0"/>
                <a:cs typeface="Arial" panose="020B0604020202020204" pitchFamily="34" charset="0"/>
              </a:rPr>
              <a:t>Nimekiri </a:t>
            </a:r>
            <a:r>
              <a:rPr lang="et-EE" sz="1500" b="1" dirty="0">
                <a:solidFill>
                  <a:srgbClr val="002060"/>
                </a:solidFill>
                <a:latin typeface="Arial" panose="020B0604020202020204" pitchFamily="34" charset="0"/>
                <a:cs typeface="Arial" panose="020B0604020202020204" pitchFamily="34" charset="0"/>
              </a:rPr>
              <a:t>kasvatustavadest</a:t>
            </a:r>
            <a:endParaRPr lang="en-US" sz="1500" b="1" dirty="0">
              <a:solidFill>
                <a:srgbClr val="002060"/>
              </a:solidFill>
              <a:latin typeface="Arial" panose="020B0604020202020204" pitchFamily="34" charset="0"/>
              <a:cs typeface="Arial" panose="020B0604020202020204" pitchFamily="34" charset="0"/>
            </a:endParaRPr>
          </a:p>
          <a:p>
            <a:pPr marL="0" indent="0">
              <a:lnSpc>
                <a:spcPct val="80000"/>
              </a:lnSpc>
              <a:buFont typeface="Arial" pitchFamily="34"/>
              <a:buNone/>
            </a:pPr>
            <a:endParaRPr lang="et-EE" sz="600" b="1" dirty="0">
              <a:solidFill>
                <a:srgbClr val="002060"/>
              </a:solidFill>
              <a:latin typeface="Arial" panose="020B060402020202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1A11E895-CF81-4859-AC21-F9018280F752}"/>
              </a:ext>
            </a:extLst>
          </p:cNvPr>
          <p:cNvSpPr txBox="1"/>
          <p:nvPr/>
        </p:nvSpPr>
        <p:spPr>
          <a:xfrm>
            <a:off x="4067685" y="6234065"/>
            <a:ext cx="3758575" cy="560153"/>
          </a:xfrm>
          <a:prstGeom prst="rect">
            <a:avLst/>
          </a:prstGeom>
          <a:solidFill>
            <a:schemeClr val="bg1"/>
          </a:solidFill>
        </p:spPr>
        <p:txBody>
          <a:bodyPr wrap="square">
            <a:spAutoFit/>
          </a:bodyPr>
          <a:lstStyle/>
          <a:p>
            <a:pPr algn="ctr">
              <a:lnSpc>
                <a:spcPct val="80000"/>
              </a:lnSpc>
            </a:pPr>
            <a:r>
              <a:rPr lang="et-EE" sz="1350" spc="-20" dirty="0">
                <a:solidFill>
                  <a:srgbClr val="002060"/>
                </a:solidFill>
                <a:latin typeface="Arial" panose="020B0604020202020204" pitchFamily="34" charset="0"/>
                <a:cs typeface="Arial" panose="020B0604020202020204" pitchFamily="34" charset="0"/>
              </a:rPr>
              <a:t>Meetmed, et </a:t>
            </a:r>
            <a:r>
              <a:rPr lang="et-EE" sz="1350" b="1" spc="-20" dirty="0">
                <a:solidFill>
                  <a:srgbClr val="002060"/>
                </a:solidFill>
                <a:latin typeface="Arial" panose="020B0604020202020204" pitchFamily="34" charset="0"/>
                <a:cs typeface="Arial" panose="020B0604020202020204" pitchFamily="34" charset="0"/>
              </a:rPr>
              <a:t>vähendada ja</a:t>
            </a:r>
            <a:r>
              <a:rPr lang="en-US" sz="1350" b="1" spc="-20" dirty="0">
                <a:solidFill>
                  <a:srgbClr val="002060"/>
                </a:solidFill>
                <a:latin typeface="Arial" panose="020B0604020202020204" pitchFamily="34" charset="0"/>
                <a:cs typeface="Arial" panose="020B0604020202020204" pitchFamily="34" charset="0"/>
              </a:rPr>
              <a:t> </a:t>
            </a:r>
            <a:r>
              <a:rPr lang="et-EE" sz="1350" b="1" spc="-20" dirty="0">
                <a:solidFill>
                  <a:srgbClr val="002060"/>
                </a:solidFill>
                <a:latin typeface="Arial" panose="020B0604020202020204" pitchFamily="34" charset="0"/>
                <a:cs typeface="Arial" panose="020B0604020202020204" pitchFamily="34" charset="0"/>
              </a:rPr>
              <a:t>vastutustundlikult kasutada mikroobivastaseid aineid</a:t>
            </a:r>
            <a:endParaRPr lang="en-US" sz="1350" b="1" spc="-20" dirty="0">
              <a:solidFill>
                <a:srgbClr val="002060"/>
              </a:solidFill>
              <a:latin typeface="Arial" panose="020B0604020202020204" pitchFamily="34" charset="0"/>
              <a:cs typeface="Arial" panose="020B0604020202020204" pitchFamily="34" charset="0"/>
            </a:endParaRPr>
          </a:p>
          <a:p>
            <a:pPr algn="ctr">
              <a:lnSpc>
                <a:spcPct val="80000"/>
              </a:lnSpc>
            </a:pPr>
            <a:endParaRPr lang="et-EE" sz="1000" b="1" spc="-20" dirty="0">
              <a:solidFill>
                <a:srgbClr val="002060"/>
              </a:solidFill>
              <a:latin typeface="Arial" panose="020B0604020202020204" pitchFamily="34" charset="0"/>
              <a:cs typeface="Arial" panose="020B0604020202020204" pitchFamily="34" charset="0"/>
            </a:endParaRPr>
          </a:p>
        </p:txBody>
      </p:sp>
      <p:sp>
        <p:nvSpPr>
          <p:cNvPr id="53" name="CuadroTexto 52">
            <a:extLst>
              <a:ext uri="{FF2B5EF4-FFF2-40B4-BE49-F238E27FC236}">
                <a16:creationId xmlns:a16="http://schemas.microsoft.com/office/drawing/2014/main" id="{EAD4A5E9-666B-4D44-B945-9C950481D473}"/>
              </a:ext>
            </a:extLst>
          </p:cNvPr>
          <p:cNvSpPr txBox="1"/>
          <p:nvPr/>
        </p:nvSpPr>
        <p:spPr>
          <a:xfrm>
            <a:off x="1675686" y="5838105"/>
            <a:ext cx="833488" cy="461665"/>
          </a:xfrm>
          <a:prstGeom prst="rect">
            <a:avLst/>
          </a:prstGeom>
          <a:noFill/>
        </p:spPr>
        <p:txBody>
          <a:bodyPr wrap="square">
            <a:spAutoFit/>
          </a:bodyPr>
          <a:lstStyle/>
          <a:p>
            <a:r>
              <a:rPr lang="et-EE" sz="2400" b="1" dirty="0">
                <a:solidFill>
                  <a:srgbClr val="002060"/>
                </a:solidFill>
              </a:rPr>
              <a:t>3 a</a:t>
            </a:r>
            <a:r>
              <a:rPr lang="et-EE" sz="1000" dirty="0">
                <a:solidFill>
                  <a:srgbClr val="002060"/>
                </a:solidFill>
              </a:rPr>
              <a:t> </a:t>
            </a:r>
          </a:p>
        </p:txBody>
      </p:sp>
      <p:sp>
        <p:nvSpPr>
          <p:cNvPr id="54" name="CuadroTexto 53">
            <a:extLst>
              <a:ext uri="{FF2B5EF4-FFF2-40B4-BE49-F238E27FC236}">
                <a16:creationId xmlns:a16="http://schemas.microsoft.com/office/drawing/2014/main" id="{C7A3C2B9-7224-4560-BFFD-9A6D46124312}"/>
              </a:ext>
            </a:extLst>
          </p:cNvPr>
          <p:cNvSpPr txBox="1"/>
          <p:nvPr/>
        </p:nvSpPr>
        <p:spPr>
          <a:xfrm>
            <a:off x="4142855" y="5833251"/>
            <a:ext cx="833488" cy="461665"/>
          </a:xfrm>
          <a:prstGeom prst="rect">
            <a:avLst/>
          </a:prstGeom>
          <a:noFill/>
        </p:spPr>
        <p:txBody>
          <a:bodyPr wrap="square">
            <a:spAutoFit/>
          </a:bodyPr>
          <a:lstStyle/>
          <a:p>
            <a:r>
              <a:rPr lang="et-EE" sz="2400" b="1" dirty="0">
                <a:solidFill>
                  <a:srgbClr val="002060"/>
                </a:solidFill>
              </a:rPr>
              <a:t>3 b</a:t>
            </a:r>
          </a:p>
        </p:txBody>
      </p:sp>
      <p:pic>
        <p:nvPicPr>
          <p:cNvPr id="30" name="Picture 2" descr="SMART Goal Setting, Action Plan and Effective Decision Making">
            <a:extLst>
              <a:ext uri="{FF2B5EF4-FFF2-40B4-BE49-F238E27FC236}">
                <a16:creationId xmlns:a16="http://schemas.microsoft.com/office/drawing/2014/main" id="{1F5BEBD2-DC20-4413-83E2-B970E519025B}"/>
              </a:ext>
            </a:extLst>
          </p:cNvPr>
          <p:cNvPicPr>
            <a:picLocks noChangeAspect="1"/>
          </p:cNvPicPr>
          <p:nvPr/>
        </p:nvPicPr>
        <p:blipFill rotWithShape="1">
          <a:blip r:embed="rId3"/>
          <a:srcRect t="7833" b="7163"/>
          <a:stretch/>
        </p:blipFill>
        <p:spPr>
          <a:xfrm>
            <a:off x="2338236" y="3809831"/>
            <a:ext cx="3272305" cy="1608109"/>
          </a:xfrm>
          <a:prstGeom prst="rect">
            <a:avLst/>
          </a:prstGeom>
          <a:noFill/>
          <a:ln cap="flat">
            <a:noFill/>
          </a:ln>
        </p:spPr>
      </p:pic>
      <p:sp>
        <p:nvSpPr>
          <p:cNvPr id="32" name="CuadroTexto 31">
            <a:extLst>
              <a:ext uri="{FF2B5EF4-FFF2-40B4-BE49-F238E27FC236}">
                <a16:creationId xmlns:a16="http://schemas.microsoft.com/office/drawing/2014/main" id="{E6BBFDCE-810A-4953-B424-1E6CE18AD26D}"/>
              </a:ext>
            </a:extLst>
          </p:cNvPr>
          <p:cNvSpPr txBox="1"/>
          <p:nvPr/>
        </p:nvSpPr>
        <p:spPr>
          <a:xfrm>
            <a:off x="-83101" y="2437837"/>
            <a:ext cx="1760516" cy="1046440"/>
          </a:xfrm>
          <a:prstGeom prst="rect">
            <a:avLst/>
          </a:prstGeom>
          <a:noFill/>
        </p:spPr>
        <p:txBody>
          <a:bodyPr wrap="square">
            <a:spAutoFit/>
          </a:bodyPr>
          <a:lstStyle/>
          <a:p>
            <a:r>
              <a:rPr lang="et-EE" dirty="0">
                <a:solidFill>
                  <a:srgbClr val="002060"/>
                </a:solidFill>
                <a:latin typeface="Calibri" panose="020F0502020204030204" pitchFamily="34" charset="0"/>
                <a:cs typeface="Calibri" panose="020F0502020204030204" pitchFamily="34" charset="0"/>
              </a:rPr>
              <a:t>Rühmatreening </a:t>
            </a:r>
            <a:r>
              <a:rPr lang="et-EE" sz="4400" b="1" dirty="0">
                <a:solidFill>
                  <a:srgbClr val="002060"/>
                </a:solidFill>
                <a:latin typeface="Calibri" panose="020F0502020204030204" pitchFamily="34" charset="0"/>
                <a:cs typeface="Calibri" panose="020F0502020204030204" pitchFamily="34" charset="0"/>
              </a:rPr>
              <a:t>2 </a:t>
            </a:r>
          </a:p>
        </p:txBody>
      </p:sp>
      <p:sp>
        <p:nvSpPr>
          <p:cNvPr id="33" name="CuadroTexto 32">
            <a:extLst>
              <a:ext uri="{FF2B5EF4-FFF2-40B4-BE49-F238E27FC236}">
                <a16:creationId xmlns:a16="http://schemas.microsoft.com/office/drawing/2014/main" id="{FCD27A84-761B-4A76-A594-EDC6FC88F115}"/>
              </a:ext>
            </a:extLst>
          </p:cNvPr>
          <p:cNvSpPr txBox="1"/>
          <p:nvPr/>
        </p:nvSpPr>
        <p:spPr>
          <a:xfrm>
            <a:off x="17124" y="5437392"/>
            <a:ext cx="1744543" cy="1046440"/>
          </a:xfrm>
          <a:prstGeom prst="rect">
            <a:avLst/>
          </a:prstGeom>
          <a:noFill/>
        </p:spPr>
        <p:txBody>
          <a:bodyPr wrap="square">
            <a:spAutoFit/>
          </a:bodyPr>
          <a:lstStyle/>
          <a:p>
            <a:r>
              <a:rPr lang="et-EE" dirty="0">
                <a:solidFill>
                  <a:srgbClr val="002060"/>
                </a:solidFill>
                <a:latin typeface="Calibri" panose="020F0502020204030204" pitchFamily="34" charset="0"/>
                <a:cs typeface="Calibri" panose="020F0502020204030204" pitchFamily="34" charset="0"/>
              </a:rPr>
              <a:t>Rühmatreening </a:t>
            </a:r>
            <a:r>
              <a:rPr lang="et-EE" sz="4400" b="1" dirty="0">
                <a:solidFill>
                  <a:srgbClr val="002060"/>
                </a:solidFill>
                <a:latin typeface="Calibri" panose="020F0502020204030204" pitchFamily="34" charset="0"/>
                <a:cs typeface="Calibri" panose="020F0502020204030204" pitchFamily="34" charset="0"/>
              </a:rPr>
              <a:t>3</a:t>
            </a:r>
          </a:p>
        </p:txBody>
      </p:sp>
      <p:sp>
        <p:nvSpPr>
          <p:cNvPr id="35" name="CuadroTexto 34">
            <a:extLst>
              <a:ext uri="{FF2B5EF4-FFF2-40B4-BE49-F238E27FC236}">
                <a16:creationId xmlns:a16="http://schemas.microsoft.com/office/drawing/2014/main" id="{3FA5219B-24E9-443F-BDF7-8EF6B9311594}"/>
              </a:ext>
            </a:extLst>
          </p:cNvPr>
          <p:cNvSpPr txBox="1"/>
          <p:nvPr/>
        </p:nvSpPr>
        <p:spPr>
          <a:xfrm>
            <a:off x="658344" y="4207608"/>
            <a:ext cx="1744543" cy="461665"/>
          </a:xfrm>
          <a:prstGeom prst="rect">
            <a:avLst/>
          </a:prstGeom>
          <a:noFill/>
        </p:spPr>
        <p:txBody>
          <a:bodyPr wrap="square">
            <a:spAutoFit/>
          </a:bodyPr>
          <a:lstStyle/>
          <a:p>
            <a:r>
              <a:rPr lang="et-EE" sz="2400" b="1" dirty="0">
                <a:solidFill>
                  <a:srgbClr val="002060"/>
                </a:solidFill>
                <a:latin typeface="Arial" panose="020B0604020202020204" pitchFamily="34" charset="0"/>
                <a:cs typeface="Arial" panose="020B0604020202020204" pitchFamily="34" charset="0"/>
              </a:rPr>
              <a:t>Tuvastage</a:t>
            </a:r>
          </a:p>
        </p:txBody>
      </p:sp>
      <p:grpSp>
        <p:nvGrpSpPr>
          <p:cNvPr id="15" name="Grupo 14">
            <a:extLst>
              <a:ext uri="{FF2B5EF4-FFF2-40B4-BE49-F238E27FC236}">
                <a16:creationId xmlns:a16="http://schemas.microsoft.com/office/drawing/2014/main" id="{CE982797-A9B4-4334-84D3-FF537D63117E}"/>
              </a:ext>
            </a:extLst>
          </p:cNvPr>
          <p:cNvGrpSpPr/>
          <p:nvPr/>
        </p:nvGrpSpPr>
        <p:grpSpPr>
          <a:xfrm>
            <a:off x="7957288" y="610106"/>
            <a:ext cx="4200796" cy="2308759"/>
            <a:chOff x="7957288" y="610106"/>
            <a:chExt cx="4200796" cy="2308759"/>
          </a:xfrm>
        </p:grpSpPr>
        <p:grpSp>
          <p:nvGrpSpPr>
            <p:cNvPr id="37" name="Grupo 36">
              <a:extLst>
                <a:ext uri="{FF2B5EF4-FFF2-40B4-BE49-F238E27FC236}">
                  <a16:creationId xmlns:a16="http://schemas.microsoft.com/office/drawing/2014/main" id="{2F32368B-0732-4D14-9C43-7B037F0A294F}"/>
                </a:ext>
              </a:extLst>
            </p:cNvPr>
            <p:cNvGrpSpPr/>
            <p:nvPr/>
          </p:nvGrpSpPr>
          <p:grpSpPr>
            <a:xfrm>
              <a:off x="8337914" y="1315255"/>
              <a:ext cx="332534" cy="299599"/>
              <a:chOff x="7173994" y="1770770"/>
              <a:chExt cx="558800" cy="506485"/>
            </a:xfrm>
          </p:grpSpPr>
          <p:sp>
            <p:nvSpPr>
              <p:cNvPr id="39" name="Elipse 38">
                <a:extLst>
                  <a:ext uri="{FF2B5EF4-FFF2-40B4-BE49-F238E27FC236}">
                    <a16:creationId xmlns:a16="http://schemas.microsoft.com/office/drawing/2014/main" id="{5C813B8A-AE29-45AF-9E7B-DAAC7816394E}"/>
                  </a:ext>
                </a:extLst>
              </p:cNvPr>
              <p:cNvSpPr/>
              <p:nvPr/>
            </p:nvSpPr>
            <p:spPr>
              <a:xfrm>
                <a:off x="7173994" y="177077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41" name="Picture 6" descr="Chicken Icon Vector Art, Icons, and Graphics for Free Download">
                <a:extLst>
                  <a:ext uri="{FF2B5EF4-FFF2-40B4-BE49-F238E27FC236}">
                    <a16:creationId xmlns:a16="http://schemas.microsoft.com/office/drawing/2014/main" id="{FB7BD75A-D4CE-4305-9EF9-EA79580E4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7354636"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Grupo 43">
              <a:extLst>
                <a:ext uri="{FF2B5EF4-FFF2-40B4-BE49-F238E27FC236}">
                  <a16:creationId xmlns:a16="http://schemas.microsoft.com/office/drawing/2014/main" id="{FE5B63AA-0F92-474E-BC79-46A1C43B7197}"/>
                </a:ext>
              </a:extLst>
            </p:cNvPr>
            <p:cNvGrpSpPr/>
            <p:nvPr/>
          </p:nvGrpSpPr>
          <p:grpSpPr>
            <a:xfrm>
              <a:off x="8981879" y="844209"/>
              <a:ext cx="332534" cy="299599"/>
              <a:chOff x="7187073" y="2370223"/>
              <a:chExt cx="558800" cy="506485"/>
            </a:xfrm>
          </p:grpSpPr>
          <p:sp>
            <p:nvSpPr>
              <p:cNvPr id="56" name="Elipse 55">
                <a:extLst>
                  <a:ext uri="{FF2B5EF4-FFF2-40B4-BE49-F238E27FC236}">
                    <a16:creationId xmlns:a16="http://schemas.microsoft.com/office/drawing/2014/main" id="{1F552410-01A8-41FA-8F14-827FEE253ACF}"/>
                  </a:ext>
                </a:extLst>
              </p:cNvPr>
              <p:cNvSpPr/>
              <p:nvPr/>
            </p:nvSpPr>
            <p:spPr>
              <a:xfrm>
                <a:off x="7187073" y="237022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57" name="Picture 8" descr="Sheep Vector Illustration Black Silhouette. Stock Vector - Illustration of  raphic, husbandry: 140349495">
                <a:extLst>
                  <a:ext uri="{FF2B5EF4-FFF2-40B4-BE49-F238E27FC236}">
                    <a16:creationId xmlns:a16="http://schemas.microsoft.com/office/drawing/2014/main" id="{FF37D005-BD50-48C3-B036-B4BB8A9CB4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7322864"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8" name="Grupo 57">
              <a:extLst>
                <a:ext uri="{FF2B5EF4-FFF2-40B4-BE49-F238E27FC236}">
                  <a16:creationId xmlns:a16="http://schemas.microsoft.com/office/drawing/2014/main" id="{CAD800FC-A308-4F54-94ED-D6456A87FA44}"/>
                </a:ext>
              </a:extLst>
            </p:cNvPr>
            <p:cNvGrpSpPr/>
            <p:nvPr/>
          </p:nvGrpSpPr>
          <p:grpSpPr>
            <a:xfrm>
              <a:off x="8779163" y="1186420"/>
              <a:ext cx="332534" cy="299599"/>
              <a:chOff x="7206758" y="3007460"/>
              <a:chExt cx="558800" cy="506485"/>
            </a:xfrm>
          </p:grpSpPr>
          <p:sp>
            <p:nvSpPr>
              <p:cNvPr id="59" name="Elipse 58">
                <a:extLst>
                  <a:ext uri="{FF2B5EF4-FFF2-40B4-BE49-F238E27FC236}">
                    <a16:creationId xmlns:a16="http://schemas.microsoft.com/office/drawing/2014/main" id="{5EA81898-A75C-4307-9FFB-9A4499E2E9E7}"/>
                  </a:ext>
                </a:extLst>
              </p:cNvPr>
              <p:cNvSpPr/>
              <p:nvPr/>
            </p:nvSpPr>
            <p:spPr>
              <a:xfrm>
                <a:off x="7206758" y="30074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0" name="Picture 4" descr="840+ Heifer Illustrations, Royalty-Free Vector Graphics &amp; Clip Art - iStock  | Heifer cows, Heifer vector, Heifer milk">
                <a:extLst>
                  <a:ext uri="{FF2B5EF4-FFF2-40B4-BE49-F238E27FC236}">
                    <a16:creationId xmlns:a16="http://schemas.microsoft.com/office/drawing/2014/main" id="{F8C04ABB-7069-4E62-816D-A74CE6170F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7322864"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1" name="Grupo 60">
              <a:extLst>
                <a:ext uri="{FF2B5EF4-FFF2-40B4-BE49-F238E27FC236}">
                  <a16:creationId xmlns:a16="http://schemas.microsoft.com/office/drawing/2014/main" id="{918F7814-2FE4-4340-BB6F-D2077FEFC157}"/>
                </a:ext>
              </a:extLst>
            </p:cNvPr>
            <p:cNvGrpSpPr/>
            <p:nvPr/>
          </p:nvGrpSpPr>
          <p:grpSpPr>
            <a:xfrm>
              <a:off x="8770024" y="1567219"/>
              <a:ext cx="332534" cy="299599"/>
              <a:chOff x="7196598" y="3647063"/>
              <a:chExt cx="558800" cy="506485"/>
            </a:xfrm>
          </p:grpSpPr>
          <p:sp>
            <p:nvSpPr>
              <p:cNvPr id="62" name="Elipse 61">
                <a:extLst>
                  <a:ext uri="{FF2B5EF4-FFF2-40B4-BE49-F238E27FC236}">
                    <a16:creationId xmlns:a16="http://schemas.microsoft.com/office/drawing/2014/main" id="{280D4FB9-26D5-4B64-B2D4-285DF60A1D99}"/>
                  </a:ext>
                </a:extLst>
              </p:cNvPr>
              <p:cNvSpPr/>
              <p:nvPr/>
            </p:nvSpPr>
            <p:spPr>
              <a:xfrm>
                <a:off x="7196598" y="3647063"/>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3" name="Picture 12" descr="Over 900 Free Horse Vectors - Pixabay - Pixabay">
                <a:extLst>
                  <a:ext uri="{FF2B5EF4-FFF2-40B4-BE49-F238E27FC236}">
                    <a16:creationId xmlns:a16="http://schemas.microsoft.com/office/drawing/2014/main" id="{592DDB2B-764E-46F4-A943-31B470543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308"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4" name="Grupo 63">
              <a:extLst>
                <a:ext uri="{FF2B5EF4-FFF2-40B4-BE49-F238E27FC236}">
                  <a16:creationId xmlns:a16="http://schemas.microsoft.com/office/drawing/2014/main" id="{77744A4A-4B72-47E6-B376-1677BC9298BD}"/>
                </a:ext>
              </a:extLst>
            </p:cNvPr>
            <p:cNvGrpSpPr/>
            <p:nvPr/>
          </p:nvGrpSpPr>
          <p:grpSpPr>
            <a:xfrm>
              <a:off x="9207328" y="1577711"/>
              <a:ext cx="332534" cy="299599"/>
              <a:chOff x="7187073" y="4298257"/>
              <a:chExt cx="558800" cy="506485"/>
            </a:xfrm>
          </p:grpSpPr>
          <p:sp>
            <p:nvSpPr>
              <p:cNvPr id="65" name="Elipse 64">
                <a:extLst>
                  <a:ext uri="{FF2B5EF4-FFF2-40B4-BE49-F238E27FC236}">
                    <a16:creationId xmlns:a16="http://schemas.microsoft.com/office/drawing/2014/main" id="{9698ABE0-8A5C-41FE-8C27-AB7F720504FE}"/>
                  </a:ext>
                </a:extLst>
              </p:cNvPr>
              <p:cNvSpPr/>
              <p:nvPr/>
            </p:nvSpPr>
            <p:spPr>
              <a:xfrm>
                <a:off x="7187073" y="4298257"/>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6" name="Picture 14" descr="Fish Icon Vector Isolated Stock Illustration - Download Image Now - Fish,  Icon, Vector - iStock">
                <a:extLst>
                  <a:ext uri="{FF2B5EF4-FFF2-40B4-BE49-F238E27FC236}">
                    <a16:creationId xmlns:a16="http://schemas.microsoft.com/office/drawing/2014/main" id="{88442B87-7604-48E0-A29C-F015D82DA87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7263957"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7" name="Grupo 66">
              <a:extLst>
                <a:ext uri="{FF2B5EF4-FFF2-40B4-BE49-F238E27FC236}">
                  <a16:creationId xmlns:a16="http://schemas.microsoft.com/office/drawing/2014/main" id="{1063015B-FC6E-4BCC-8AE4-6F329FFF1B6F}"/>
                </a:ext>
              </a:extLst>
            </p:cNvPr>
            <p:cNvGrpSpPr/>
            <p:nvPr/>
          </p:nvGrpSpPr>
          <p:grpSpPr>
            <a:xfrm>
              <a:off x="8340113" y="1706665"/>
              <a:ext cx="332534" cy="299599"/>
              <a:chOff x="7187073" y="4959716"/>
              <a:chExt cx="558800" cy="506485"/>
            </a:xfrm>
          </p:grpSpPr>
          <p:sp>
            <p:nvSpPr>
              <p:cNvPr id="68" name="Elipse 67">
                <a:extLst>
                  <a:ext uri="{FF2B5EF4-FFF2-40B4-BE49-F238E27FC236}">
                    <a16:creationId xmlns:a16="http://schemas.microsoft.com/office/drawing/2014/main" id="{1FD8D5F8-DE54-457E-B3DE-0735620112EA}"/>
                  </a:ext>
                </a:extLst>
              </p:cNvPr>
              <p:cNvSpPr/>
              <p:nvPr/>
            </p:nvSpPr>
            <p:spPr>
              <a:xfrm>
                <a:off x="7187073" y="4959716"/>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69" name="Picture 10" descr="Goat Vector Art Stock Images | Depositphotos">
                <a:extLst>
                  <a:ext uri="{FF2B5EF4-FFF2-40B4-BE49-F238E27FC236}">
                    <a16:creationId xmlns:a16="http://schemas.microsoft.com/office/drawing/2014/main" id="{DD000374-218D-4E1F-9BEB-B37FB60A5C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7313573"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0" name="Grupo 69">
              <a:extLst>
                <a:ext uri="{FF2B5EF4-FFF2-40B4-BE49-F238E27FC236}">
                  <a16:creationId xmlns:a16="http://schemas.microsoft.com/office/drawing/2014/main" id="{5803C228-A3E7-4DE6-912F-BD65146B0011}"/>
                </a:ext>
              </a:extLst>
            </p:cNvPr>
            <p:cNvGrpSpPr/>
            <p:nvPr/>
          </p:nvGrpSpPr>
          <p:grpSpPr>
            <a:xfrm>
              <a:off x="11345079" y="1739000"/>
              <a:ext cx="332534" cy="299599"/>
              <a:chOff x="8091835" y="1770770"/>
              <a:chExt cx="558800" cy="506485"/>
            </a:xfrm>
          </p:grpSpPr>
          <p:sp>
            <p:nvSpPr>
              <p:cNvPr id="71" name="Elipse 70">
                <a:extLst>
                  <a:ext uri="{FF2B5EF4-FFF2-40B4-BE49-F238E27FC236}">
                    <a16:creationId xmlns:a16="http://schemas.microsoft.com/office/drawing/2014/main" id="{53C84CAF-2F42-41F7-B5EC-2A2567A85DFA}"/>
                  </a:ext>
                </a:extLst>
              </p:cNvPr>
              <p:cNvSpPr/>
              <p:nvPr/>
            </p:nvSpPr>
            <p:spPr>
              <a:xfrm>
                <a:off x="8091835" y="177077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2" name="Picture 6" descr="Chicken Icon Vector Art, Icons, and Graphics for Free Download">
                <a:extLst>
                  <a:ext uri="{FF2B5EF4-FFF2-40B4-BE49-F238E27FC236}">
                    <a16:creationId xmlns:a16="http://schemas.microsoft.com/office/drawing/2014/main" id="{FFA73FF2-662A-4C40-916E-0638AECD0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a:off x="8272477" y="1898949"/>
                <a:ext cx="248093" cy="28218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3" name="Grupo 72">
              <a:extLst>
                <a:ext uri="{FF2B5EF4-FFF2-40B4-BE49-F238E27FC236}">
                  <a16:creationId xmlns:a16="http://schemas.microsoft.com/office/drawing/2014/main" id="{9777529E-C752-4B9C-B16D-D6CB2A3635C7}"/>
                </a:ext>
              </a:extLst>
            </p:cNvPr>
            <p:cNvGrpSpPr/>
            <p:nvPr/>
          </p:nvGrpSpPr>
          <p:grpSpPr>
            <a:xfrm>
              <a:off x="10749867" y="888996"/>
              <a:ext cx="332534" cy="299599"/>
              <a:chOff x="8104914" y="2370223"/>
              <a:chExt cx="558800" cy="506485"/>
            </a:xfrm>
          </p:grpSpPr>
          <p:sp>
            <p:nvSpPr>
              <p:cNvPr id="74" name="Elipse 73">
                <a:extLst>
                  <a:ext uri="{FF2B5EF4-FFF2-40B4-BE49-F238E27FC236}">
                    <a16:creationId xmlns:a16="http://schemas.microsoft.com/office/drawing/2014/main" id="{2D3C3370-ABD6-40EE-B5DA-3FF9B5D703B2}"/>
                  </a:ext>
                </a:extLst>
              </p:cNvPr>
              <p:cNvSpPr/>
              <p:nvPr/>
            </p:nvSpPr>
            <p:spPr>
              <a:xfrm>
                <a:off x="8104914" y="237022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5" name="Picture 8" descr="Sheep Vector Illustration Black Silhouette. Stock Vector - Illustration of  raphic, husbandry: 140349495">
                <a:extLst>
                  <a:ext uri="{FF2B5EF4-FFF2-40B4-BE49-F238E27FC236}">
                    <a16:creationId xmlns:a16="http://schemas.microsoft.com/office/drawing/2014/main" id="{3C676711-7A4B-42E9-93AC-BFFA1C9B16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8240705" y="2523900"/>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6" name="Grupo 75">
              <a:extLst>
                <a:ext uri="{FF2B5EF4-FFF2-40B4-BE49-F238E27FC236}">
                  <a16:creationId xmlns:a16="http://schemas.microsoft.com/office/drawing/2014/main" id="{47EFDF9F-FFB2-40B9-B086-249738FEB490}"/>
                </a:ext>
              </a:extLst>
            </p:cNvPr>
            <p:cNvGrpSpPr/>
            <p:nvPr/>
          </p:nvGrpSpPr>
          <p:grpSpPr>
            <a:xfrm>
              <a:off x="10532839" y="1206610"/>
              <a:ext cx="332534" cy="299599"/>
              <a:chOff x="8124599" y="3007460"/>
              <a:chExt cx="558800" cy="506485"/>
            </a:xfrm>
          </p:grpSpPr>
          <p:sp>
            <p:nvSpPr>
              <p:cNvPr id="77" name="Elipse 76">
                <a:extLst>
                  <a:ext uri="{FF2B5EF4-FFF2-40B4-BE49-F238E27FC236}">
                    <a16:creationId xmlns:a16="http://schemas.microsoft.com/office/drawing/2014/main" id="{6CB95775-C572-44BF-AF35-516566E24048}"/>
                  </a:ext>
                </a:extLst>
              </p:cNvPr>
              <p:cNvSpPr/>
              <p:nvPr/>
            </p:nvSpPr>
            <p:spPr>
              <a:xfrm>
                <a:off x="8124599" y="3007460"/>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78" name="Picture 4" descr="840+ Heifer Illustrations, Royalty-Free Vector Graphics &amp; Clip Art - iStock  | Heifer cows, Heifer vector, Heifer milk">
                <a:extLst>
                  <a:ext uri="{FF2B5EF4-FFF2-40B4-BE49-F238E27FC236}">
                    <a16:creationId xmlns:a16="http://schemas.microsoft.com/office/drawing/2014/main" id="{D12C0CB0-5BC1-430A-B93B-B304898601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8240705" y="3148828"/>
                <a:ext cx="355510" cy="22374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79" name="Grupo 78">
              <a:extLst>
                <a:ext uri="{FF2B5EF4-FFF2-40B4-BE49-F238E27FC236}">
                  <a16:creationId xmlns:a16="http://schemas.microsoft.com/office/drawing/2014/main" id="{69F1BEC3-D500-423F-B3D9-5C0813C42DA3}"/>
                </a:ext>
              </a:extLst>
            </p:cNvPr>
            <p:cNvGrpSpPr/>
            <p:nvPr/>
          </p:nvGrpSpPr>
          <p:grpSpPr>
            <a:xfrm>
              <a:off x="10942591" y="1589831"/>
              <a:ext cx="332534" cy="299599"/>
              <a:chOff x="8114439" y="3647063"/>
              <a:chExt cx="558800" cy="506485"/>
            </a:xfrm>
          </p:grpSpPr>
          <p:sp>
            <p:nvSpPr>
              <p:cNvPr id="80" name="Elipse 79">
                <a:extLst>
                  <a:ext uri="{FF2B5EF4-FFF2-40B4-BE49-F238E27FC236}">
                    <a16:creationId xmlns:a16="http://schemas.microsoft.com/office/drawing/2014/main" id="{22F8F791-8A39-4A82-908F-109B4AFCF348}"/>
                  </a:ext>
                </a:extLst>
              </p:cNvPr>
              <p:cNvSpPr/>
              <p:nvPr/>
            </p:nvSpPr>
            <p:spPr>
              <a:xfrm>
                <a:off x="8114439" y="3647063"/>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1" name="Picture 12" descr="Over 900 Free Horse Vectors - Pixabay - Pixabay">
                <a:extLst>
                  <a:ext uri="{FF2B5EF4-FFF2-40B4-BE49-F238E27FC236}">
                    <a16:creationId xmlns:a16="http://schemas.microsoft.com/office/drawing/2014/main" id="{F8E6DE39-C42F-4ABA-87B3-6CAFBEE62E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149" y="3736494"/>
                <a:ext cx="373522" cy="33271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2" name="Grupo 81">
              <a:extLst>
                <a:ext uri="{FF2B5EF4-FFF2-40B4-BE49-F238E27FC236}">
                  <a16:creationId xmlns:a16="http://schemas.microsoft.com/office/drawing/2014/main" id="{A703E5ED-83CE-429C-B65F-0841C30B7C02}"/>
                </a:ext>
              </a:extLst>
            </p:cNvPr>
            <p:cNvGrpSpPr/>
            <p:nvPr/>
          </p:nvGrpSpPr>
          <p:grpSpPr>
            <a:xfrm>
              <a:off x="10538559" y="1589832"/>
              <a:ext cx="332534" cy="299599"/>
              <a:chOff x="8104914" y="4298257"/>
              <a:chExt cx="558800" cy="506485"/>
            </a:xfrm>
          </p:grpSpPr>
          <p:sp>
            <p:nvSpPr>
              <p:cNvPr id="83" name="Elipse 82">
                <a:extLst>
                  <a:ext uri="{FF2B5EF4-FFF2-40B4-BE49-F238E27FC236}">
                    <a16:creationId xmlns:a16="http://schemas.microsoft.com/office/drawing/2014/main" id="{4B0E60E7-0148-4CF1-BC75-6C241E38BAD8}"/>
                  </a:ext>
                </a:extLst>
              </p:cNvPr>
              <p:cNvSpPr/>
              <p:nvPr/>
            </p:nvSpPr>
            <p:spPr>
              <a:xfrm>
                <a:off x="8104914" y="4298257"/>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4" name="Picture 14" descr="Fish Icon Vector Isolated Stock Illustration - Download Image Now - Fish,  Icon, Vector - iStock">
                <a:extLst>
                  <a:ext uri="{FF2B5EF4-FFF2-40B4-BE49-F238E27FC236}">
                    <a16:creationId xmlns:a16="http://schemas.microsoft.com/office/drawing/2014/main" id="{ECEBD9AB-B29C-4C06-BC25-04A9BC6FA3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8181798" y="4452963"/>
                <a:ext cx="414282" cy="21150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5" name="Grupo 84">
              <a:extLst>
                <a:ext uri="{FF2B5EF4-FFF2-40B4-BE49-F238E27FC236}">
                  <a16:creationId xmlns:a16="http://schemas.microsoft.com/office/drawing/2014/main" id="{BA3DA9AE-6F01-4C41-A12E-E11167014FD2}"/>
                </a:ext>
              </a:extLst>
            </p:cNvPr>
            <p:cNvGrpSpPr/>
            <p:nvPr/>
          </p:nvGrpSpPr>
          <p:grpSpPr>
            <a:xfrm>
              <a:off x="11346386" y="1367053"/>
              <a:ext cx="332534" cy="299599"/>
              <a:chOff x="8104914" y="4959716"/>
              <a:chExt cx="558800" cy="506485"/>
            </a:xfrm>
          </p:grpSpPr>
          <p:sp>
            <p:nvSpPr>
              <p:cNvPr id="86" name="Elipse 85">
                <a:extLst>
                  <a:ext uri="{FF2B5EF4-FFF2-40B4-BE49-F238E27FC236}">
                    <a16:creationId xmlns:a16="http://schemas.microsoft.com/office/drawing/2014/main" id="{6A42FC85-6BF1-4AF6-9CDA-DB6617C9BF27}"/>
                  </a:ext>
                </a:extLst>
              </p:cNvPr>
              <p:cNvSpPr/>
              <p:nvPr/>
            </p:nvSpPr>
            <p:spPr>
              <a:xfrm>
                <a:off x="8104914" y="4959716"/>
                <a:ext cx="558800" cy="506485"/>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87" name="Picture 10" descr="Goat Vector Art Stock Images | Depositphotos">
                <a:extLst>
                  <a:ext uri="{FF2B5EF4-FFF2-40B4-BE49-F238E27FC236}">
                    <a16:creationId xmlns:a16="http://schemas.microsoft.com/office/drawing/2014/main" id="{FDB673C4-D6B2-4022-B187-2C91A3BCC9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8231414" y="5072763"/>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8" name="Elipse 87">
              <a:extLst>
                <a:ext uri="{FF2B5EF4-FFF2-40B4-BE49-F238E27FC236}">
                  <a16:creationId xmlns:a16="http://schemas.microsoft.com/office/drawing/2014/main" id="{32DC18A7-6987-47D8-84A9-25B41CC883BB}"/>
                </a:ext>
              </a:extLst>
            </p:cNvPr>
            <p:cNvSpPr/>
            <p:nvPr/>
          </p:nvSpPr>
          <p:spPr>
            <a:xfrm>
              <a:off x="8599972" y="2060584"/>
              <a:ext cx="1125119" cy="65510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EC Square Sans Pro" panose="020B0506040000020004" pitchFamily="34" charset="0"/>
                <a:cs typeface="Times New Roman" panose="02020603050405020304" pitchFamily="18" charset="0"/>
              </a:endParaRPr>
            </a:p>
          </p:txBody>
        </p:sp>
        <p:sp>
          <p:nvSpPr>
            <p:cNvPr id="89" name="Elipse 88">
              <a:extLst>
                <a:ext uri="{FF2B5EF4-FFF2-40B4-BE49-F238E27FC236}">
                  <a16:creationId xmlns:a16="http://schemas.microsoft.com/office/drawing/2014/main" id="{B6A9F2DA-BCEB-4272-A9BF-9E87D8FDE8B1}"/>
                </a:ext>
              </a:extLst>
            </p:cNvPr>
            <p:cNvSpPr/>
            <p:nvPr/>
          </p:nvSpPr>
          <p:spPr>
            <a:xfrm>
              <a:off x="10324214" y="2083508"/>
              <a:ext cx="1097450" cy="601213"/>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grpSp>
          <p:nvGrpSpPr>
            <p:cNvPr id="90" name="Grupo 89">
              <a:extLst>
                <a:ext uri="{FF2B5EF4-FFF2-40B4-BE49-F238E27FC236}">
                  <a16:creationId xmlns:a16="http://schemas.microsoft.com/office/drawing/2014/main" id="{B3AD1239-051C-4EB0-816A-52C4DBD49562}"/>
                </a:ext>
              </a:extLst>
            </p:cNvPr>
            <p:cNvGrpSpPr/>
            <p:nvPr/>
          </p:nvGrpSpPr>
          <p:grpSpPr>
            <a:xfrm>
              <a:off x="9226070" y="1186297"/>
              <a:ext cx="334195" cy="312699"/>
              <a:chOff x="7099542" y="1077560"/>
              <a:chExt cx="558800" cy="506485"/>
            </a:xfrm>
          </p:grpSpPr>
          <p:sp>
            <p:nvSpPr>
              <p:cNvPr id="91" name="Elipse 90">
                <a:extLst>
                  <a:ext uri="{FF2B5EF4-FFF2-40B4-BE49-F238E27FC236}">
                    <a16:creationId xmlns:a16="http://schemas.microsoft.com/office/drawing/2014/main" id="{17CFCDDC-5CCC-40D6-A01F-29761A962E13}"/>
                  </a:ext>
                </a:extLst>
              </p:cNvPr>
              <p:cNvSpPr/>
              <p:nvPr/>
            </p:nvSpPr>
            <p:spPr>
              <a:xfrm>
                <a:off x="7099542" y="1077560"/>
                <a:ext cx="558800" cy="506485"/>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2" name="Picture 2" descr="Silhouette of a pig Royalty Free Vector Image - VectorStock">
                <a:extLst>
                  <a:ext uri="{FF2B5EF4-FFF2-40B4-BE49-F238E27FC236}">
                    <a16:creationId xmlns:a16="http://schemas.microsoft.com/office/drawing/2014/main" id="{E088ACE1-8848-4394-98A8-2B45E8EC978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7173994" y="1228645"/>
                <a:ext cx="409896" cy="2227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3" name="Grupo 92">
              <a:extLst>
                <a:ext uri="{FF2B5EF4-FFF2-40B4-BE49-F238E27FC236}">
                  <a16:creationId xmlns:a16="http://schemas.microsoft.com/office/drawing/2014/main" id="{A6BA48DF-08C9-4F63-9DD9-32099D4EC6E8}"/>
                </a:ext>
              </a:extLst>
            </p:cNvPr>
            <p:cNvGrpSpPr/>
            <p:nvPr/>
          </p:nvGrpSpPr>
          <p:grpSpPr>
            <a:xfrm>
              <a:off x="10931965" y="1215904"/>
              <a:ext cx="333591" cy="305204"/>
              <a:chOff x="8070324" y="1057481"/>
              <a:chExt cx="558800" cy="506485"/>
            </a:xfrm>
          </p:grpSpPr>
          <p:sp>
            <p:nvSpPr>
              <p:cNvPr id="94" name="Elipse 93">
                <a:extLst>
                  <a:ext uri="{FF2B5EF4-FFF2-40B4-BE49-F238E27FC236}">
                    <a16:creationId xmlns:a16="http://schemas.microsoft.com/office/drawing/2014/main" id="{EDE0A21B-3792-46B6-B285-39A5FDF043CE}"/>
                  </a:ext>
                </a:extLst>
              </p:cNvPr>
              <p:cNvSpPr/>
              <p:nvPr/>
            </p:nvSpPr>
            <p:spPr>
              <a:xfrm>
                <a:off x="8070324" y="1057481"/>
                <a:ext cx="558800" cy="50648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C Square Sans Pro" panose="020B0506040000020004" pitchFamily="34" charset="0"/>
                </a:endParaRPr>
              </a:p>
            </p:txBody>
          </p:sp>
          <p:pic>
            <p:nvPicPr>
              <p:cNvPr id="95" name="Picture 2" descr="Silhouette of a pig Royalty Free Vector Image - VectorStock">
                <a:extLst>
                  <a:ext uri="{FF2B5EF4-FFF2-40B4-BE49-F238E27FC236}">
                    <a16:creationId xmlns:a16="http://schemas.microsoft.com/office/drawing/2014/main" id="{F913D720-A822-4FCA-90CF-BC235A34C0E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8144776" y="1208566"/>
                <a:ext cx="409896" cy="222740"/>
              </a:xfrm>
              <a:prstGeom prst="rect">
                <a:avLst/>
              </a:prstGeom>
              <a:noFill/>
              <a:extLst>
                <a:ext uri="{909E8E84-426E-40DD-AFC4-6F175D3DCCD1}">
                  <a14:hiddenFill xmlns:a14="http://schemas.microsoft.com/office/drawing/2010/main">
                    <a:solidFill>
                      <a:srgbClr val="FFFFFF"/>
                    </a:solidFill>
                  </a14:hiddenFill>
                </a:ext>
              </a:extLst>
            </p:spPr>
          </p:pic>
        </p:grpSp>
        <p:sp>
          <p:nvSpPr>
            <p:cNvPr id="96" name="Elipse 95">
              <a:extLst>
                <a:ext uri="{FF2B5EF4-FFF2-40B4-BE49-F238E27FC236}">
                  <a16:creationId xmlns:a16="http://schemas.microsoft.com/office/drawing/2014/main" id="{08F0A3F2-FEE7-4AE0-9B7E-0138FF4B1000}"/>
                </a:ext>
              </a:extLst>
            </p:cNvPr>
            <p:cNvSpPr/>
            <p:nvPr/>
          </p:nvSpPr>
          <p:spPr>
            <a:xfrm>
              <a:off x="7957288" y="617658"/>
              <a:ext cx="4200796" cy="2301207"/>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cxnSp>
          <p:nvCxnSpPr>
            <p:cNvPr id="97" name="Conector recto de flecha 96">
              <a:extLst>
                <a:ext uri="{FF2B5EF4-FFF2-40B4-BE49-F238E27FC236}">
                  <a16:creationId xmlns:a16="http://schemas.microsoft.com/office/drawing/2014/main" id="{28413A72-D637-40C1-BDAC-90B769B2DA2B}"/>
                </a:ext>
              </a:extLst>
            </p:cNvPr>
            <p:cNvCxnSpPr>
              <a:cxnSpLocks/>
              <a:endCxn id="88" idx="0"/>
            </p:cNvCxnSpPr>
            <p:nvPr/>
          </p:nvCxnSpPr>
          <p:spPr>
            <a:xfrm>
              <a:off x="9162532" y="1739357"/>
              <a:ext cx="0" cy="321227"/>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a:extLst>
                <a:ext uri="{FF2B5EF4-FFF2-40B4-BE49-F238E27FC236}">
                  <a16:creationId xmlns:a16="http://schemas.microsoft.com/office/drawing/2014/main" id="{A1D1F92B-DFB2-48E1-AB14-44E9793DA559}"/>
                </a:ext>
              </a:extLst>
            </p:cNvPr>
            <p:cNvCxnSpPr>
              <a:cxnSpLocks/>
            </p:cNvCxnSpPr>
            <p:nvPr/>
          </p:nvCxnSpPr>
          <p:spPr>
            <a:xfrm>
              <a:off x="10871093" y="1893970"/>
              <a:ext cx="0" cy="1758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9" name="CuadroTexto 98">
              <a:extLst>
                <a:ext uri="{FF2B5EF4-FFF2-40B4-BE49-F238E27FC236}">
                  <a16:creationId xmlns:a16="http://schemas.microsoft.com/office/drawing/2014/main" id="{1BF5F1D7-8BB1-44E0-9BB9-EAE23BE4CDC4}"/>
                </a:ext>
              </a:extLst>
            </p:cNvPr>
            <p:cNvSpPr txBox="1"/>
            <p:nvPr/>
          </p:nvSpPr>
          <p:spPr>
            <a:xfrm>
              <a:off x="9457156" y="610106"/>
              <a:ext cx="1189715" cy="707886"/>
            </a:xfrm>
            <a:prstGeom prst="rect">
              <a:avLst/>
            </a:prstGeom>
            <a:noFill/>
          </p:spPr>
          <p:txBody>
            <a:bodyPr wrap="square">
              <a:spAutoFit/>
            </a:bodyPr>
            <a:lstStyle/>
            <a:p>
              <a:pPr algn="ctr"/>
              <a:r>
                <a:rPr lang="et-EE" sz="1000" b="1" dirty="0">
                  <a:latin typeface="Calibri" panose="020F0502020204030204" pitchFamily="34" charset="0"/>
                  <a:cs typeface="Calibri" panose="020F0502020204030204" pitchFamily="34" charset="0"/>
                </a:rPr>
                <a:t>GE 1</a:t>
              </a:r>
              <a:r>
                <a:rPr lang="et-EE" sz="1000" dirty="0">
                  <a:latin typeface="Calibri" panose="020F0502020204030204" pitchFamily="34" charset="0"/>
                  <a:cs typeface="Calibri" panose="020F0502020204030204" pitchFamily="34" charset="0"/>
                </a:rPr>
                <a:t> </a:t>
              </a:r>
            </a:p>
            <a:p>
              <a:pPr algn="ctr"/>
              <a:r>
                <a:rPr lang="et-EE" sz="1000" dirty="0">
                  <a:latin typeface="Calibri" panose="020F0502020204030204" pitchFamily="34" charset="0"/>
                  <a:cs typeface="Calibri" panose="020F0502020204030204" pitchFamily="34" charset="0"/>
                </a:rPr>
                <a:t>Takistused parimate tavade rakendamisel?</a:t>
              </a:r>
            </a:p>
          </p:txBody>
        </p:sp>
        <p:sp>
          <p:nvSpPr>
            <p:cNvPr id="100" name="CuadroTexto 99">
              <a:extLst>
                <a:ext uri="{FF2B5EF4-FFF2-40B4-BE49-F238E27FC236}">
                  <a16:creationId xmlns:a16="http://schemas.microsoft.com/office/drawing/2014/main" id="{7D274DF0-6FF7-4E27-AE62-6ED003659303}"/>
                </a:ext>
              </a:extLst>
            </p:cNvPr>
            <p:cNvSpPr txBox="1"/>
            <p:nvPr/>
          </p:nvSpPr>
          <p:spPr>
            <a:xfrm>
              <a:off x="10373720" y="2125202"/>
              <a:ext cx="994746" cy="553998"/>
            </a:xfrm>
            <a:prstGeom prst="rect">
              <a:avLst/>
            </a:prstGeom>
            <a:noFill/>
          </p:spPr>
          <p:txBody>
            <a:bodyPr wrap="square">
              <a:spAutoFit/>
            </a:bodyPr>
            <a:lstStyle/>
            <a:p>
              <a:pPr algn="ctr"/>
              <a:r>
                <a:rPr lang="et-EE" sz="1000" dirty="0">
                  <a:cs typeface="Times New Roman" panose="02020603050405020304" pitchFamily="18" charset="0"/>
                </a:rPr>
                <a:t>Loomaarstide takistused tuvastatud</a:t>
              </a:r>
            </a:p>
          </p:txBody>
        </p:sp>
        <p:sp>
          <p:nvSpPr>
            <p:cNvPr id="101" name="CuadroTexto 100">
              <a:extLst>
                <a:ext uri="{FF2B5EF4-FFF2-40B4-BE49-F238E27FC236}">
                  <a16:creationId xmlns:a16="http://schemas.microsoft.com/office/drawing/2014/main" id="{73BF8C90-00A8-4931-BEAE-B57AFAC52093}"/>
                </a:ext>
              </a:extLst>
            </p:cNvPr>
            <p:cNvSpPr txBox="1"/>
            <p:nvPr/>
          </p:nvSpPr>
          <p:spPr>
            <a:xfrm>
              <a:off x="8683388" y="2105885"/>
              <a:ext cx="994746" cy="553998"/>
            </a:xfrm>
            <a:prstGeom prst="rect">
              <a:avLst/>
            </a:prstGeom>
            <a:noFill/>
          </p:spPr>
          <p:txBody>
            <a:bodyPr wrap="square">
              <a:spAutoFit/>
            </a:bodyPr>
            <a:lstStyle/>
            <a:p>
              <a:pPr algn="ctr"/>
              <a:r>
                <a:rPr lang="et-EE" sz="1000" dirty="0">
                  <a:cs typeface="Times New Roman" panose="02020603050405020304" pitchFamily="18" charset="0"/>
                </a:rPr>
                <a:t>Põllumeeste takistused tuvastatud</a:t>
              </a:r>
            </a:p>
          </p:txBody>
        </p:sp>
      </p:grpSp>
      <p:grpSp>
        <p:nvGrpSpPr>
          <p:cNvPr id="16" name="Grupo 15">
            <a:extLst>
              <a:ext uri="{FF2B5EF4-FFF2-40B4-BE49-F238E27FC236}">
                <a16:creationId xmlns:a16="http://schemas.microsoft.com/office/drawing/2014/main" id="{DD97B49A-C493-451A-A4DA-AFDF4CE2CD13}"/>
              </a:ext>
            </a:extLst>
          </p:cNvPr>
          <p:cNvGrpSpPr/>
          <p:nvPr/>
        </p:nvGrpSpPr>
        <p:grpSpPr>
          <a:xfrm>
            <a:off x="8002175" y="2968692"/>
            <a:ext cx="4189825" cy="2449248"/>
            <a:chOff x="8002175" y="2968692"/>
            <a:chExt cx="4189825" cy="2449248"/>
          </a:xfrm>
        </p:grpSpPr>
        <p:sp>
          <p:nvSpPr>
            <p:cNvPr id="146" name="Elipse 145">
              <a:extLst>
                <a:ext uri="{FF2B5EF4-FFF2-40B4-BE49-F238E27FC236}">
                  <a16:creationId xmlns:a16="http://schemas.microsoft.com/office/drawing/2014/main" id="{32F5C7A5-A9C5-46B7-B4E1-53D7E113C287}"/>
                </a:ext>
              </a:extLst>
            </p:cNvPr>
            <p:cNvSpPr/>
            <p:nvPr/>
          </p:nvSpPr>
          <p:spPr>
            <a:xfrm>
              <a:off x="8899588" y="315058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Elipse 147">
              <a:extLst>
                <a:ext uri="{FF2B5EF4-FFF2-40B4-BE49-F238E27FC236}">
                  <a16:creationId xmlns:a16="http://schemas.microsoft.com/office/drawing/2014/main" id="{E5782E68-C07A-4634-981D-CD8D58AB7F7F}"/>
                </a:ext>
              </a:extLst>
            </p:cNvPr>
            <p:cNvSpPr/>
            <p:nvPr/>
          </p:nvSpPr>
          <p:spPr>
            <a:xfrm flipH="1">
              <a:off x="9062966" y="314450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3" name="Picture 10" descr="Goat Vector Art Stock Images | Depositphotos">
              <a:extLst>
                <a:ext uri="{FF2B5EF4-FFF2-40B4-BE49-F238E27FC236}">
                  <a16:creationId xmlns:a16="http://schemas.microsoft.com/office/drawing/2014/main" id="{6F28223C-D638-4C60-89DC-F29313AC08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755" t="14682" r="10177" b="14207"/>
            <a:stretch/>
          </p:blipFill>
          <p:spPr bwMode="auto">
            <a:xfrm>
              <a:off x="9233462" y="3307886"/>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5" name="Elipse 154">
              <a:extLst>
                <a:ext uri="{FF2B5EF4-FFF2-40B4-BE49-F238E27FC236}">
                  <a16:creationId xmlns:a16="http://schemas.microsoft.com/office/drawing/2014/main" id="{464EFCD6-E111-456D-ADAA-B68F8EA76117}"/>
                </a:ext>
              </a:extLst>
            </p:cNvPr>
            <p:cNvSpPr/>
            <p:nvPr/>
          </p:nvSpPr>
          <p:spPr>
            <a:xfrm>
              <a:off x="9890335" y="3737160"/>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Elipse 155">
              <a:extLst>
                <a:ext uri="{FF2B5EF4-FFF2-40B4-BE49-F238E27FC236}">
                  <a16:creationId xmlns:a16="http://schemas.microsoft.com/office/drawing/2014/main" id="{597F7BD9-8BC2-4143-B15E-73B8804873A0}"/>
                </a:ext>
              </a:extLst>
            </p:cNvPr>
            <p:cNvSpPr/>
            <p:nvPr/>
          </p:nvSpPr>
          <p:spPr>
            <a:xfrm flipH="1">
              <a:off x="10053713" y="3731080"/>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Elipse 157">
              <a:extLst>
                <a:ext uri="{FF2B5EF4-FFF2-40B4-BE49-F238E27FC236}">
                  <a16:creationId xmlns:a16="http://schemas.microsoft.com/office/drawing/2014/main" id="{B55D87F8-B667-470C-B486-CE3DFBEB5052}"/>
                </a:ext>
              </a:extLst>
            </p:cNvPr>
            <p:cNvSpPr/>
            <p:nvPr/>
          </p:nvSpPr>
          <p:spPr>
            <a:xfrm>
              <a:off x="11049972" y="3690683"/>
              <a:ext cx="829339" cy="596623"/>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Elipse 158">
              <a:extLst>
                <a:ext uri="{FF2B5EF4-FFF2-40B4-BE49-F238E27FC236}">
                  <a16:creationId xmlns:a16="http://schemas.microsoft.com/office/drawing/2014/main" id="{66139F69-1C7C-4535-BE9C-EA2E2F958899}"/>
                </a:ext>
              </a:extLst>
            </p:cNvPr>
            <p:cNvSpPr/>
            <p:nvPr/>
          </p:nvSpPr>
          <p:spPr>
            <a:xfrm flipH="1">
              <a:off x="11213349" y="3684603"/>
              <a:ext cx="829339" cy="59662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Elipse 159">
              <a:extLst>
                <a:ext uri="{FF2B5EF4-FFF2-40B4-BE49-F238E27FC236}">
                  <a16:creationId xmlns:a16="http://schemas.microsoft.com/office/drawing/2014/main" id="{B0C8F183-815B-488F-9984-BC25926E5570}"/>
                </a:ext>
              </a:extLst>
            </p:cNvPr>
            <p:cNvSpPr/>
            <p:nvPr/>
          </p:nvSpPr>
          <p:spPr>
            <a:xfrm>
              <a:off x="10786809" y="446042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Elipse 160">
              <a:extLst>
                <a:ext uri="{FF2B5EF4-FFF2-40B4-BE49-F238E27FC236}">
                  <a16:creationId xmlns:a16="http://schemas.microsoft.com/office/drawing/2014/main" id="{6AE96318-BF7C-47AA-9A7B-B650D8587433}"/>
                </a:ext>
              </a:extLst>
            </p:cNvPr>
            <p:cNvSpPr/>
            <p:nvPr/>
          </p:nvSpPr>
          <p:spPr>
            <a:xfrm flipH="1">
              <a:off x="10950187" y="445434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Elipse 161">
              <a:extLst>
                <a:ext uri="{FF2B5EF4-FFF2-40B4-BE49-F238E27FC236}">
                  <a16:creationId xmlns:a16="http://schemas.microsoft.com/office/drawing/2014/main" id="{9F5E1524-92B9-4E99-8D2D-381DA9336944}"/>
                </a:ext>
              </a:extLst>
            </p:cNvPr>
            <p:cNvSpPr/>
            <p:nvPr/>
          </p:nvSpPr>
          <p:spPr>
            <a:xfrm>
              <a:off x="10168827" y="304670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Elipse 162">
              <a:extLst>
                <a:ext uri="{FF2B5EF4-FFF2-40B4-BE49-F238E27FC236}">
                  <a16:creationId xmlns:a16="http://schemas.microsoft.com/office/drawing/2014/main" id="{80D1FB5B-3566-437E-B69A-54134974D9A4}"/>
                </a:ext>
              </a:extLst>
            </p:cNvPr>
            <p:cNvSpPr/>
            <p:nvPr/>
          </p:nvSpPr>
          <p:spPr>
            <a:xfrm flipH="1">
              <a:off x="10332205" y="304062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Elipse 163">
              <a:extLst>
                <a:ext uri="{FF2B5EF4-FFF2-40B4-BE49-F238E27FC236}">
                  <a16:creationId xmlns:a16="http://schemas.microsoft.com/office/drawing/2014/main" id="{B40CE400-B309-4399-A4E2-11576D7DF228}"/>
                </a:ext>
              </a:extLst>
            </p:cNvPr>
            <p:cNvSpPr/>
            <p:nvPr/>
          </p:nvSpPr>
          <p:spPr>
            <a:xfrm>
              <a:off x="9682769" y="4575076"/>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Elipse 164">
              <a:extLst>
                <a:ext uri="{FF2B5EF4-FFF2-40B4-BE49-F238E27FC236}">
                  <a16:creationId xmlns:a16="http://schemas.microsoft.com/office/drawing/2014/main" id="{F360C246-1A74-4618-8E46-625046E83AE4}"/>
                </a:ext>
              </a:extLst>
            </p:cNvPr>
            <p:cNvSpPr/>
            <p:nvPr/>
          </p:nvSpPr>
          <p:spPr>
            <a:xfrm flipH="1">
              <a:off x="9846147" y="4568996"/>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Elipse 165">
              <a:extLst>
                <a:ext uri="{FF2B5EF4-FFF2-40B4-BE49-F238E27FC236}">
                  <a16:creationId xmlns:a16="http://schemas.microsoft.com/office/drawing/2014/main" id="{6BD914C1-074C-4279-A902-ECD74B21B5CE}"/>
                </a:ext>
              </a:extLst>
            </p:cNvPr>
            <p:cNvSpPr/>
            <p:nvPr/>
          </p:nvSpPr>
          <p:spPr>
            <a:xfrm>
              <a:off x="8815236" y="3991751"/>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Elipse 166">
              <a:extLst>
                <a:ext uri="{FF2B5EF4-FFF2-40B4-BE49-F238E27FC236}">
                  <a16:creationId xmlns:a16="http://schemas.microsoft.com/office/drawing/2014/main" id="{962EBF94-E54A-4956-8D73-D1B9F73A7699}"/>
                </a:ext>
              </a:extLst>
            </p:cNvPr>
            <p:cNvSpPr/>
            <p:nvPr/>
          </p:nvSpPr>
          <p:spPr>
            <a:xfrm flipH="1">
              <a:off x="8978614" y="3985671"/>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8" name="Picture 6" descr="Chicken Icon Vector Art, Icons, and Graphics for Free Download">
              <a:extLst>
                <a:ext uri="{FF2B5EF4-FFF2-40B4-BE49-F238E27FC236}">
                  <a16:creationId xmlns:a16="http://schemas.microsoft.com/office/drawing/2014/main" id="{8492EC89-A943-45A2-8E40-757B73F87D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49" t="19410" r="24531" b="22786"/>
            <a:stretch/>
          </p:blipFill>
          <p:spPr bwMode="auto">
            <a:xfrm flipH="1">
              <a:off x="10547218" y="3179945"/>
              <a:ext cx="309783" cy="35234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840+ Heifer Illustrations, Royalty-Free Vector Graphics &amp; Clip Art - iStock  | Heifer cows, Heifer vector, Heifer milk">
              <a:extLst>
                <a:ext uri="{FF2B5EF4-FFF2-40B4-BE49-F238E27FC236}">
                  <a16:creationId xmlns:a16="http://schemas.microsoft.com/office/drawing/2014/main" id="{E7438556-84A5-408F-913B-3E36508274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0" t="28652" r="15867" b="28682"/>
            <a:stretch/>
          </p:blipFill>
          <p:spPr bwMode="auto">
            <a:xfrm>
              <a:off x="9109082" y="4207608"/>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8" descr="Sheep Vector Illustration Black Silhouette. Stock Vector - Illustration of  raphic, husbandry: 140349495">
              <a:extLst>
                <a:ext uri="{FF2B5EF4-FFF2-40B4-BE49-F238E27FC236}">
                  <a16:creationId xmlns:a16="http://schemas.microsoft.com/office/drawing/2014/main" id="{86463C8D-226C-4A0A-879A-864161D376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43" t="7481" r="11426" b="9237"/>
            <a:stretch/>
          </p:blipFill>
          <p:spPr bwMode="auto">
            <a:xfrm>
              <a:off x="11117498" y="4698578"/>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1" name="Picture 12" descr="Over 900 Free Horse Vectors - Pixabay - Pixabay">
              <a:extLst>
                <a:ext uri="{FF2B5EF4-FFF2-40B4-BE49-F238E27FC236}">
                  <a16:creationId xmlns:a16="http://schemas.microsoft.com/office/drawing/2014/main" id="{46139112-9DB4-444B-AB89-47EB79F6B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166864" y="3869266"/>
              <a:ext cx="409896" cy="3651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2" name="Picture 2" descr="Silhouette of a pig Royalty Free Vector Image - VectorStock">
              <a:extLst>
                <a:ext uri="{FF2B5EF4-FFF2-40B4-BE49-F238E27FC236}">
                  <a16:creationId xmlns:a16="http://schemas.microsoft.com/office/drawing/2014/main" id="{25389C6B-38C5-4CB0-90ED-C6C38794131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44" t="18131" r="2411" b="24735"/>
            <a:stretch/>
          </p:blipFill>
          <p:spPr bwMode="auto">
            <a:xfrm>
              <a:off x="9978953" y="4819515"/>
              <a:ext cx="409896" cy="22274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4" descr="Fish Icon Vector Isolated Stock Illustration - Download Image Now - Fish,  Icon, Vector - iStock">
              <a:extLst>
                <a:ext uri="{FF2B5EF4-FFF2-40B4-BE49-F238E27FC236}">
                  <a16:creationId xmlns:a16="http://schemas.microsoft.com/office/drawing/2014/main" id="{98308459-3B96-4960-B415-0900066553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037" t="29604" r="9625" b="30401"/>
            <a:stretch/>
          </p:blipFill>
          <p:spPr bwMode="auto">
            <a:xfrm>
              <a:off x="11346247" y="3928901"/>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174" name="Elipse 173">
              <a:extLst>
                <a:ext uri="{FF2B5EF4-FFF2-40B4-BE49-F238E27FC236}">
                  <a16:creationId xmlns:a16="http://schemas.microsoft.com/office/drawing/2014/main" id="{BA3DB9A5-B96F-4743-8591-4A2F87073329}"/>
                </a:ext>
              </a:extLst>
            </p:cNvPr>
            <p:cNvSpPr/>
            <p:nvPr/>
          </p:nvSpPr>
          <p:spPr>
            <a:xfrm>
              <a:off x="8059645" y="2968692"/>
              <a:ext cx="4132355" cy="2449248"/>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5" name="CuadroTexto 174">
              <a:extLst>
                <a:ext uri="{FF2B5EF4-FFF2-40B4-BE49-F238E27FC236}">
                  <a16:creationId xmlns:a16="http://schemas.microsoft.com/office/drawing/2014/main" id="{2E694109-1897-4FC1-8D84-BC1A4C773F28}"/>
                </a:ext>
              </a:extLst>
            </p:cNvPr>
            <p:cNvSpPr txBox="1"/>
            <p:nvPr/>
          </p:nvSpPr>
          <p:spPr>
            <a:xfrm>
              <a:off x="8002175" y="3574593"/>
              <a:ext cx="1189715" cy="276999"/>
            </a:xfrm>
            <a:prstGeom prst="rect">
              <a:avLst/>
            </a:prstGeom>
            <a:noFill/>
          </p:spPr>
          <p:txBody>
            <a:bodyPr wrap="square">
              <a:spAutoFit/>
            </a:bodyPr>
            <a:lstStyle/>
            <a:p>
              <a:pPr algn="ctr"/>
              <a:r>
                <a:rPr lang="et-EE" sz="1200" b="1" dirty="0">
                  <a:cs typeface="Times New Roman" panose="02020603050405020304" pitchFamily="18" charset="0"/>
                </a:rPr>
                <a:t>GE 2a</a:t>
              </a:r>
            </a:p>
          </p:txBody>
        </p:sp>
        <p:sp>
          <p:nvSpPr>
            <p:cNvPr id="176" name="CuadroTexto 175">
              <a:extLst>
                <a:ext uri="{FF2B5EF4-FFF2-40B4-BE49-F238E27FC236}">
                  <a16:creationId xmlns:a16="http://schemas.microsoft.com/office/drawing/2014/main" id="{1D71FDFD-A5F0-4607-A269-254A5AFA4DF0}"/>
                </a:ext>
              </a:extLst>
            </p:cNvPr>
            <p:cNvSpPr txBox="1"/>
            <p:nvPr/>
          </p:nvSpPr>
          <p:spPr>
            <a:xfrm>
              <a:off x="8025825" y="4642649"/>
              <a:ext cx="1189715" cy="276999"/>
            </a:xfrm>
            <a:prstGeom prst="rect">
              <a:avLst/>
            </a:prstGeom>
            <a:noFill/>
          </p:spPr>
          <p:txBody>
            <a:bodyPr wrap="square">
              <a:spAutoFit/>
            </a:bodyPr>
            <a:lstStyle/>
            <a:p>
              <a:pPr algn="ctr"/>
              <a:r>
                <a:rPr lang="et-EE" sz="1200" b="1">
                  <a:cs typeface="Times New Roman" panose="02020603050405020304" pitchFamily="18" charset="0"/>
                </a:rPr>
                <a:t>GE 2b</a:t>
              </a:r>
            </a:p>
          </p:txBody>
        </p:sp>
      </p:grpSp>
      <p:sp>
        <p:nvSpPr>
          <p:cNvPr id="177" name="Elipse 176">
            <a:extLst>
              <a:ext uri="{FF2B5EF4-FFF2-40B4-BE49-F238E27FC236}">
                <a16:creationId xmlns:a16="http://schemas.microsoft.com/office/drawing/2014/main" id="{34A3BAAD-FF5C-4540-8D05-088B289825EC}"/>
              </a:ext>
            </a:extLst>
          </p:cNvPr>
          <p:cNvSpPr/>
          <p:nvPr/>
        </p:nvSpPr>
        <p:spPr>
          <a:xfrm>
            <a:off x="8059644" y="5460845"/>
            <a:ext cx="4132355" cy="1373259"/>
          </a:xfrm>
          <a:prstGeom prst="ellipse">
            <a:avLst/>
          </a:prstGeom>
          <a:noFill/>
          <a:ln w="38100">
            <a:solidFill>
              <a:srgbClr val="6BB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C Square Sans Pro" panose="020B0506040000020004" pitchFamily="34" charset="0"/>
            </a:endParaRPr>
          </a:p>
        </p:txBody>
      </p:sp>
      <p:sp>
        <p:nvSpPr>
          <p:cNvPr id="178" name="Elipse 177">
            <a:extLst>
              <a:ext uri="{FF2B5EF4-FFF2-40B4-BE49-F238E27FC236}">
                <a16:creationId xmlns:a16="http://schemas.microsoft.com/office/drawing/2014/main" id="{16E7BDEA-792D-4919-88CD-9403C69207B8}"/>
              </a:ext>
            </a:extLst>
          </p:cNvPr>
          <p:cNvSpPr/>
          <p:nvPr/>
        </p:nvSpPr>
        <p:spPr>
          <a:xfrm flipH="1">
            <a:off x="9207328" y="5540135"/>
            <a:ext cx="2950756" cy="124331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Elipse 178">
            <a:extLst>
              <a:ext uri="{FF2B5EF4-FFF2-40B4-BE49-F238E27FC236}">
                <a16:creationId xmlns:a16="http://schemas.microsoft.com/office/drawing/2014/main" id="{43526A21-F4C7-4231-8D76-1DBC035D3DA1}"/>
              </a:ext>
            </a:extLst>
          </p:cNvPr>
          <p:cNvSpPr/>
          <p:nvPr/>
        </p:nvSpPr>
        <p:spPr>
          <a:xfrm>
            <a:off x="8150983" y="5551553"/>
            <a:ext cx="2791608" cy="1199994"/>
          </a:xfrm>
          <a:prstGeom prst="ellipse">
            <a:avLst/>
          </a:prstGeom>
          <a:no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CuadroTexto 179">
            <a:extLst>
              <a:ext uri="{FF2B5EF4-FFF2-40B4-BE49-F238E27FC236}">
                <a16:creationId xmlns:a16="http://schemas.microsoft.com/office/drawing/2014/main" id="{C051886C-0831-4B40-9892-020C4CA2027D}"/>
              </a:ext>
            </a:extLst>
          </p:cNvPr>
          <p:cNvSpPr txBox="1"/>
          <p:nvPr/>
        </p:nvSpPr>
        <p:spPr>
          <a:xfrm>
            <a:off x="9378633" y="5758727"/>
            <a:ext cx="1189715" cy="276999"/>
          </a:xfrm>
          <a:prstGeom prst="rect">
            <a:avLst/>
          </a:prstGeom>
          <a:noFill/>
        </p:spPr>
        <p:txBody>
          <a:bodyPr wrap="square">
            <a:spAutoFit/>
          </a:bodyPr>
          <a:lstStyle/>
          <a:p>
            <a:pPr algn="ctr"/>
            <a:r>
              <a:rPr lang="et-EE" sz="1200" b="1">
                <a:cs typeface="Times New Roman" panose="02020603050405020304" pitchFamily="18" charset="0"/>
              </a:rPr>
              <a:t>GE 3a</a:t>
            </a:r>
          </a:p>
        </p:txBody>
      </p:sp>
      <p:sp>
        <p:nvSpPr>
          <p:cNvPr id="181" name="CuadroTexto 180">
            <a:extLst>
              <a:ext uri="{FF2B5EF4-FFF2-40B4-BE49-F238E27FC236}">
                <a16:creationId xmlns:a16="http://schemas.microsoft.com/office/drawing/2014/main" id="{A74E4077-B3D0-471E-A826-A8FD5F4D2DC6}"/>
              </a:ext>
            </a:extLst>
          </p:cNvPr>
          <p:cNvSpPr txBox="1"/>
          <p:nvPr/>
        </p:nvSpPr>
        <p:spPr>
          <a:xfrm>
            <a:off x="9412217" y="6204771"/>
            <a:ext cx="1189715" cy="276999"/>
          </a:xfrm>
          <a:prstGeom prst="rect">
            <a:avLst/>
          </a:prstGeom>
          <a:noFill/>
        </p:spPr>
        <p:txBody>
          <a:bodyPr wrap="square">
            <a:spAutoFit/>
          </a:bodyPr>
          <a:lstStyle/>
          <a:p>
            <a:pPr algn="ctr"/>
            <a:r>
              <a:rPr lang="et-EE" sz="1200" b="1">
                <a:cs typeface="Times New Roman" panose="02020603050405020304" pitchFamily="18" charset="0"/>
              </a:rPr>
              <a:t>GE 3b</a:t>
            </a:r>
          </a:p>
        </p:txBody>
      </p:sp>
      <p:sp>
        <p:nvSpPr>
          <p:cNvPr id="105" name="TextBox 104">
            <a:extLst>
              <a:ext uri="{FF2B5EF4-FFF2-40B4-BE49-F238E27FC236}">
                <a16:creationId xmlns:a16="http://schemas.microsoft.com/office/drawing/2014/main" id="{62B9251C-FFD7-43E4-B627-20A77F541B97}"/>
              </a:ext>
            </a:extLst>
          </p:cNvPr>
          <p:cNvSpPr txBox="1"/>
          <p:nvPr/>
        </p:nvSpPr>
        <p:spPr>
          <a:xfrm>
            <a:off x="2411455" y="5041479"/>
            <a:ext cx="544004" cy="280077"/>
          </a:xfrm>
          <a:prstGeom prst="rect">
            <a:avLst/>
          </a:prstGeom>
          <a:solidFill>
            <a:schemeClr val="bg1"/>
          </a:solidFill>
        </p:spPr>
        <p:txBody>
          <a:bodyPr wrap="square" lIns="0" tIns="0" rIns="0" bIns="0" rtlCol="0">
            <a:spAutoFit/>
          </a:bodyPr>
          <a:lstStyle/>
          <a:p>
            <a:pPr algn="ctr">
              <a:lnSpc>
                <a:spcPct val="82000"/>
              </a:lnSpc>
            </a:pPr>
            <a:r>
              <a:rPr lang="et-EE" sz="740" b="1" dirty="0">
                <a:solidFill>
                  <a:srgbClr val="1883A3"/>
                </a:solidFill>
                <a:latin typeface="Times New Roman" panose="02020603050405020304" pitchFamily="18" charset="0"/>
                <a:cs typeface="Times New Roman" panose="02020603050405020304" pitchFamily="18" charset="0"/>
              </a:rPr>
              <a:t>Mida</a:t>
            </a:r>
            <a:br>
              <a:rPr lang="et-EE" sz="740" b="1" dirty="0">
                <a:solidFill>
                  <a:srgbClr val="1883A3"/>
                </a:solidFill>
                <a:latin typeface="Times New Roman" panose="02020603050405020304" pitchFamily="18" charset="0"/>
                <a:cs typeface="Times New Roman" panose="02020603050405020304" pitchFamily="18" charset="0"/>
              </a:rPr>
            </a:br>
            <a:r>
              <a:rPr lang="et-EE" sz="740" b="1" dirty="0">
                <a:solidFill>
                  <a:srgbClr val="1883A3"/>
                </a:solidFill>
                <a:latin typeface="Times New Roman" panose="02020603050405020304" pitchFamily="18" charset="0"/>
                <a:cs typeface="Times New Roman" panose="02020603050405020304" pitchFamily="18" charset="0"/>
              </a:rPr>
              <a:t>te tahate</a:t>
            </a:r>
            <a:br>
              <a:rPr lang="et-EE" sz="740" b="1" dirty="0">
                <a:solidFill>
                  <a:srgbClr val="1883A3"/>
                </a:solidFill>
                <a:latin typeface="Times New Roman" panose="02020603050405020304" pitchFamily="18" charset="0"/>
                <a:cs typeface="Times New Roman" panose="02020603050405020304" pitchFamily="18" charset="0"/>
              </a:rPr>
            </a:br>
            <a:r>
              <a:rPr lang="et-EE" sz="740" b="1" dirty="0">
                <a:solidFill>
                  <a:srgbClr val="1883A3"/>
                </a:solidFill>
                <a:latin typeface="Times New Roman" panose="02020603050405020304" pitchFamily="18" charset="0"/>
                <a:cs typeface="Times New Roman" panose="02020603050405020304" pitchFamily="18" charset="0"/>
              </a:rPr>
              <a:t>teha?</a:t>
            </a: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5963A2D7-C2FF-4D7C-88A3-FEA3EF855EF0}"/>
                  </a:ext>
                </a:extLst>
              </p:cNvPr>
              <p:cNvSpPr txBox="1"/>
              <p:nvPr/>
            </p:nvSpPr>
            <p:spPr>
              <a:xfrm>
                <a:off x="3004725" y="5052101"/>
                <a:ext cx="634362" cy="373436"/>
              </a:xfrm>
              <a:prstGeom prst="rect">
                <a:avLst/>
              </a:prstGeom>
              <a:solidFill>
                <a:schemeClr val="bg1"/>
              </a:solidFill>
            </p:spPr>
            <p:txBody>
              <a:bodyPr wrap="square" lIns="0" tIns="0" rIns="0" bIns="0" rtlCol="0">
                <a:spAutoFit/>
              </a:bodyPr>
              <a:lstStyle/>
              <a:p>
                <a:pPr algn="ctr">
                  <a:lnSpc>
                    <a:spcPct val="82000"/>
                  </a:lnSpc>
                </a:pPr>
                <a:r>
                  <a:rPr lang="et-EE" sz="740" b="1" dirty="0">
                    <a:solidFill>
                      <a:srgbClr val="1A9EA4"/>
                    </a:solidFill>
                    <a:latin typeface="Times New Roman" panose="02020603050405020304" pitchFamily="18" charset="0"/>
                    <a:cs typeface="Times New Roman" panose="02020603050405020304" pitchFamily="18" charset="0"/>
                  </a:rPr>
                  <a:t>Kuidas te teate, millal</a:t>
                </a:r>
                <a14:m>
                  <m:oMath xmlns:m="http://schemas.openxmlformats.org/officeDocument/2006/math">
                    <m:r>
                      <a:rPr lang="es-ES" sz="740" b="1" i="1" dirty="0" smtClean="0">
                        <a:solidFill>
                          <a:srgbClr val="1A9EA4"/>
                        </a:solidFill>
                        <a:latin typeface="Cambria Math" panose="02040503050406030204" pitchFamily="18" charset="0"/>
                      </a:rPr>
                      <m:t>’</m:t>
                    </m:r>
                  </m:oMath>
                </a14:m>
                <a:r>
                  <a:rPr lang="et-EE" sz="740" b="1" dirty="0">
                    <a:solidFill>
                      <a:srgbClr val="1A9EA4"/>
                    </a:solidFill>
                    <a:latin typeface="Times New Roman" panose="02020603050405020304" pitchFamily="18" charset="0"/>
                    <a:cs typeface="Times New Roman" panose="02020603050405020304" pitchFamily="18" charset="0"/>
                  </a:rPr>
                  <a:t>olete selleni jõudnud? </a:t>
                </a:r>
              </a:p>
            </p:txBody>
          </p:sp>
        </mc:Choice>
        <mc:Fallback xmlns="">
          <p:sp>
            <p:nvSpPr>
              <p:cNvPr id="106" name="TextBox 105">
                <a:extLst>
                  <a:ext uri="{FF2B5EF4-FFF2-40B4-BE49-F238E27FC236}">
                    <a16:creationId xmlns:a16="http://schemas.microsoft.com/office/drawing/2014/main" id="{5963A2D7-C2FF-4D7C-88A3-FEA3EF855EF0}"/>
                  </a:ext>
                </a:extLst>
              </p:cNvPr>
              <p:cNvSpPr txBox="1">
                <a:spLocks noRot="1" noChangeAspect="1" noMove="1" noResize="1" noEditPoints="1" noAdjustHandles="1" noChangeArrowheads="1" noChangeShapeType="1" noTextEdit="1"/>
              </p:cNvSpPr>
              <p:nvPr/>
            </p:nvSpPr>
            <p:spPr>
              <a:xfrm>
                <a:off x="3004725" y="5052101"/>
                <a:ext cx="634362" cy="373436"/>
              </a:xfrm>
              <a:prstGeom prst="rect">
                <a:avLst/>
              </a:prstGeom>
              <a:blipFill>
                <a:blip r:embed="rId11"/>
                <a:stretch>
                  <a:fillRect l="-9615" t="-13115" r="-11538" b="-13115"/>
                </a:stretch>
              </a:blipFill>
            </p:spPr>
            <p:txBody>
              <a:bodyPr/>
              <a:lstStyle/>
              <a:p>
                <a:r>
                  <a:rPr lang="en-IN">
                    <a:noFill/>
                  </a:rPr>
                  <a:t> </a:t>
                </a:r>
              </a:p>
            </p:txBody>
          </p:sp>
        </mc:Fallback>
      </mc:AlternateContent>
      <p:sp>
        <p:nvSpPr>
          <p:cNvPr id="107" name="TextBox 106">
            <a:extLst>
              <a:ext uri="{FF2B5EF4-FFF2-40B4-BE49-F238E27FC236}">
                <a16:creationId xmlns:a16="http://schemas.microsoft.com/office/drawing/2014/main" id="{AF0C9E29-392E-44FE-91FE-493D09925D2C}"/>
              </a:ext>
            </a:extLst>
          </p:cNvPr>
          <p:cNvSpPr txBox="1"/>
          <p:nvPr/>
        </p:nvSpPr>
        <p:spPr>
          <a:xfrm>
            <a:off x="3682559" y="5051470"/>
            <a:ext cx="630250" cy="280077"/>
          </a:xfrm>
          <a:prstGeom prst="rect">
            <a:avLst/>
          </a:prstGeom>
          <a:solidFill>
            <a:schemeClr val="bg1"/>
          </a:solidFill>
        </p:spPr>
        <p:txBody>
          <a:bodyPr wrap="square" lIns="0" tIns="0" rIns="0" bIns="0" rtlCol="0">
            <a:spAutoFit/>
          </a:bodyPr>
          <a:lstStyle/>
          <a:p>
            <a:pPr algn="ctr">
              <a:lnSpc>
                <a:spcPct val="82000"/>
              </a:lnSpc>
            </a:pPr>
            <a:r>
              <a:rPr lang="et-EE" sz="740" b="1" dirty="0">
                <a:solidFill>
                  <a:srgbClr val="1FA17A"/>
                </a:solidFill>
                <a:latin typeface="Times New Roman" panose="02020603050405020304" pitchFamily="18" charset="0"/>
                <a:cs typeface="Times New Roman" panose="02020603050405020304" pitchFamily="18" charset="0"/>
              </a:rPr>
              <a:t>Kas on teie võimuses seda täita? </a:t>
            </a:r>
          </a:p>
        </p:txBody>
      </p:sp>
      <p:sp>
        <p:nvSpPr>
          <p:cNvPr id="108" name="TextBox 107">
            <a:extLst>
              <a:ext uri="{FF2B5EF4-FFF2-40B4-BE49-F238E27FC236}">
                <a16:creationId xmlns:a16="http://schemas.microsoft.com/office/drawing/2014/main" id="{5B3CFEA3-FBE0-4AC3-A0CB-6ADA4F34823B}"/>
              </a:ext>
            </a:extLst>
          </p:cNvPr>
          <p:cNvSpPr txBox="1"/>
          <p:nvPr/>
        </p:nvSpPr>
        <p:spPr>
          <a:xfrm>
            <a:off x="4340771" y="5051470"/>
            <a:ext cx="547734" cy="280077"/>
          </a:xfrm>
          <a:prstGeom prst="rect">
            <a:avLst/>
          </a:prstGeom>
          <a:solidFill>
            <a:schemeClr val="bg1"/>
          </a:solidFill>
        </p:spPr>
        <p:txBody>
          <a:bodyPr wrap="square" lIns="0" tIns="0" rIns="0" bIns="0" rtlCol="0">
            <a:spAutoFit/>
          </a:bodyPr>
          <a:lstStyle/>
          <a:p>
            <a:pPr algn="ctr">
              <a:lnSpc>
                <a:spcPct val="82000"/>
              </a:lnSpc>
            </a:pPr>
            <a:r>
              <a:rPr lang="et-EE" sz="740" b="1" dirty="0">
                <a:solidFill>
                  <a:srgbClr val="66B529"/>
                </a:solidFill>
                <a:latin typeface="Times New Roman" panose="02020603050405020304" pitchFamily="18" charset="0"/>
                <a:cs typeface="Times New Roman" panose="02020603050405020304" pitchFamily="18" charset="0"/>
              </a:rPr>
              <a:t>Kas saate seda reaalselt saavutada?</a:t>
            </a:r>
          </a:p>
        </p:txBody>
      </p:sp>
      <p:sp>
        <p:nvSpPr>
          <p:cNvPr id="109" name="TextBox 108">
            <a:extLst>
              <a:ext uri="{FF2B5EF4-FFF2-40B4-BE49-F238E27FC236}">
                <a16:creationId xmlns:a16="http://schemas.microsoft.com/office/drawing/2014/main" id="{AD0F43E5-16E1-4316-8BB0-5DCF08495AE7}"/>
              </a:ext>
            </a:extLst>
          </p:cNvPr>
          <p:cNvSpPr txBox="1"/>
          <p:nvPr/>
        </p:nvSpPr>
        <p:spPr>
          <a:xfrm>
            <a:off x="4927844" y="5052100"/>
            <a:ext cx="667067" cy="280077"/>
          </a:xfrm>
          <a:prstGeom prst="rect">
            <a:avLst/>
          </a:prstGeom>
          <a:solidFill>
            <a:schemeClr val="bg1"/>
          </a:solidFill>
        </p:spPr>
        <p:txBody>
          <a:bodyPr wrap="square" lIns="0" tIns="0" rIns="0" bIns="0" rtlCol="0">
            <a:spAutoFit/>
          </a:bodyPr>
          <a:lstStyle/>
          <a:p>
            <a:pPr algn="ctr">
              <a:lnSpc>
                <a:spcPct val="82000"/>
              </a:lnSpc>
            </a:pPr>
            <a:r>
              <a:rPr lang="et-EE" sz="740" b="1">
                <a:solidFill>
                  <a:srgbClr val="B1C235"/>
                </a:solidFill>
                <a:latin typeface="Times New Roman" panose="02020603050405020304" pitchFamily="18" charset="0"/>
                <a:cs typeface="Times New Roman" panose="02020603050405020304" pitchFamily="18" charset="0"/>
              </a:rPr>
              <a:t>Millal täpselt soovite seda täita?</a:t>
            </a:r>
          </a:p>
        </p:txBody>
      </p:sp>
      <p:sp>
        <p:nvSpPr>
          <p:cNvPr id="110" name="TextBox 109">
            <a:extLst>
              <a:ext uri="{FF2B5EF4-FFF2-40B4-BE49-F238E27FC236}">
                <a16:creationId xmlns:a16="http://schemas.microsoft.com/office/drawing/2014/main" id="{F2EA3859-0832-408F-8639-761253D74E91}"/>
              </a:ext>
            </a:extLst>
          </p:cNvPr>
          <p:cNvSpPr txBox="1"/>
          <p:nvPr/>
        </p:nvSpPr>
        <p:spPr>
          <a:xfrm>
            <a:off x="2390001" y="3897504"/>
            <a:ext cx="596383" cy="100925"/>
          </a:xfrm>
          <a:prstGeom prst="rect">
            <a:avLst/>
          </a:prstGeom>
          <a:solidFill>
            <a:srgbClr val="1883A3"/>
          </a:solidFill>
        </p:spPr>
        <p:txBody>
          <a:bodyPr wrap="square" lIns="0" tIns="0" rIns="0" bIns="0" rtlCol="0">
            <a:spAutoFit/>
          </a:bodyPr>
          <a:lstStyle/>
          <a:p>
            <a:pPr algn="ctr">
              <a:lnSpc>
                <a:spcPct val="82000"/>
              </a:lnSpc>
            </a:pPr>
            <a:r>
              <a:rPr lang="et-EE" sz="800" b="1" dirty="0">
                <a:solidFill>
                  <a:schemeClr val="bg1"/>
                </a:solidFill>
                <a:latin typeface="Times New Roman" panose="02020603050405020304" pitchFamily="18" charset="0"/>
                <a:cs typeface="Times New Roman" panose="02020603050405020304" pitchFamily="18" charset="0"/>
              </a:rPr>
              <a:t>Konkreetne</a:t>
            </a:r>
          </a:p>
        </p:txBody>
      </p:sp>
      <p:sp>
        <p:nvSpPr>
          <p:cNvPr id="111" name="TextBox 110">
            <a:extLst>
              <a:ext uri="{FF2B5EF4-FFF2-40B4-BE49-F238E27FC236}">
                <a16:creationId xmlns:a16="http://schemas.microsoft.com/office/drawing/2014/main" id="{773D6388-7195-4C90-9175-1433849ED2B0}"/>
              </a:ext>
            </a:extLst>
          </p:cNvPr>
          <p:cNvSpPr txBox="1"/>
          <p:nvPr/>
        </p:nvSpPr>
        <p:spPr>
          <a:xfrm>
            <a:off x="3020119" y="3892779"/>
            <a:ext cx="603574" cy="100925"/>
          </a:xfrm>
          <a:prstGeom prst="rect">
            <a:avLst/>
          </a:prstGeom>
          <a:solidFill>
            <a:srgbClr val="04AEAE"/>
          </a:solidFill>
        </p:spPr>
        <p:txBody>
          <a:bodyPr wrap="square" lIns="0" tIns="0" rIns="0" bIns="0" rtlCol="0">
            <a:spAutoFit/>
          </a:bodyPr>
          <a:lstStyle/>
          <a:p>
            <a:pPr algn="ctr">
              <a:lnSpc>
                <a:spcPct val="82000"/>
              </a:lnSpc>
            </a:pPr>
            <a:r>
              <a:rPr lang="et-EE" sz="800" b="1" dirty="0">
                <a:solidFill>
                  <a:schemeClr val="bg1"/>
                </a:solidFill>
                <a:latin typeface="Times New Roman" panose="02020603050405020304" pitchFamily="18" charset="0"/>
                <a:cs typeface="Times New Roman" panose="02020603050405020304" pitchFamily="18" charset="0"/>
              </a:rPr>
              <a:t>Mõõdetav</a:t>
            </a:r>
          </a:p>
        </p:txBody>
      </p:sp>
      <p:sp>
        <p:nvSpPr>
          <p:cNvPr id="112" name="TextBox 111">
            <a:extLst>
              <a:ext uri="{FF2B5EF4-FFF2-40B4-BE49-F238E27FC236}">
                <a16:creationId xmlns:a16="http://schemas.microsoft.com/office/drawing/2014/main" id="{1B81D303-CAB7-4388-A13F-AC72AE9B1E14}"/>
              </a:ext>
            </a:extLst>
          </p:cNvPr>
          <p:cNvSpPr txBox="1"/>
          <p:nvPr/>
        </p:nvSpPr>
        <p:spPr>
          <a:xfrm>
            <a:off x="3668016" y="3894646"/>
            <a:ext cx="591682" cy="100925"/>
          </a:xfrm>
          <a:prstGeom prst="rect">
            <a:avLst/>
          </a:prstGeom>
          <a:solidFill>
            <a:srgbClr val="00AA7B"/>
          </a:solidFill>
        </p:spPr>
        <p:txBody>
          <a:bodyPr wrap="square" lIns="0" tIns="0" rIns="0" bIns="0" rtlCol="0">
            <a:spAutoFit/>
          </a:bodyPr>
          <a:lstStyle/>
          <a:p>
            <a:pPr algn="ctr">
              <a:lnSpc>
                <a:spcPct val="82000"/>
              </a:lnSpc>
            </a:pPr>
            <a:r>
              <a:rPr lang="et-EE" sz="800" b="1">
                <a:solidFill>
                  <a:schemeClr val="bg1"/>
                </a:solidFill>
                <a:latin typeface="Times New Roman" panose="02020603050405020304" pitchFamily="18" charset="0"/>
                <a:cs typeface="Times New Roman" panose="02020603050405020304" pitchFamily="18" charset="0"/>
              </a:rPr>
              <a:t>Saavutatav</a:t>
            </a:r>
          </a:p>
        </p:txBody>
      </p:sp>
      <p:sp>
        <p:nvSpPr>
          <p:cNvPr id="113" name="TextBox 112">
            <a:extLst>
              <a:ext uri="{FF2B5EF4-FFF2-40B4-BE49-F238E27FC236}">
                <a16:creationId xmlns:a16="http://schemas.microsoft.com/office/drawing/2014/main" id="{36045172-C076-4F68-BCF0-FAEF422E1801}"/>
              </a:ext>
            </a:extLst>
          </p:cNvPr>
          <p:cNvSpPr txBox="1"/>
          <p:nvPr/>
        </p:nvSpPr>
        <p:spPr>
          <a:xfrm>
            <a:off x="4319682" y="3901173"/>
            <a:ext cx="560487" cy="100925"/>
          </a:xfrm>
          <a:prstGeom prst="rect">
            <a:avLst/>
          </a:prstGeom>
          <a:solidFill>
            <a:srgbClr val="59BB18"/>
          </a:solidFill>
        </p:spPr>
        <p:txBody>
          <a:bodyPr wrap="square" lIns="0" tIns="0" rIns="0" bIns="0" rtlCol="0">
            <a:spAutoFit/>
          </a:bodyPr>
          <a:lstStyle/>
          <a:p>
            <a:pPr algn="ctr">
              <a:lnSpc>
                <a:spcPct val="82000"/>
              </a:lnSpc>
            </a:pPr>
            <a:r>
              <a:rPr lang="et-EE" sz="800" b="1" dirty="0">
                <a:solidFill>
                  <a:schemeClr val="bg1"/>
                </a:solidFill>
                <a:latin typeface="Times New Roman" panose="02020603050405020304" pitchFamily="18" charset="0"/>
                <a:cs typeface="Times New Roman" panose="02020603050405020304" pitchFamily="18" charset="0"/>
              </a:rPr>
              <a:t>Realistlik</a:t>
            </a:r>
          </a:p>
        </p:txBody>
      </p:sp>
      <p:sp>
        <p:nvSpPr>
          <p:cNvPr id="114" name="TextBox 113">
            <a:extLst>
              <a:ext uri="{FF2B5EF4-FFF2-40B4-BE49-F238E27FC236}">
                <a16:creationId xmlns:a16="http://schemas.microsoft.com/office/drawing/2014/main" id="{817D857D-1CFE-40F9-8187-F9E93BEECD9D}"/>
              </a:ext>
            </a:extLst>
          </p:cNvPr>
          <p:cNvSpPr txBox="1"/>
          <p:nvPr/>
        </p:nvSpPr>
        <p:spPr>
          <a:xfrm>
            <a:off x="4991911" y="3899445"/>
            <a:ext cx="498346" cy="100925"/>
          </a:xfrm>
          <a:prstGeom prst="rect">
            <a:avLst/>
          </a:prstGeom>
          <a:solidFill>
            <a:srgbClr val="B6C625"/>
          </a:solidFill>
        </p:spPr>
        <p:txBody>
          <a:bodyPr wrap="square" lIns="0" tIns="0" rIns="0" bIns="0" rtlCol="0">
            <a:spAutoFit/>
          </a:bodyPr>
          <a:lstStyle/>
          <a:p>
            <a:pPr algn="ctr">
              <a:lnSpc>
                <a:spcPct val="82000"/>
              </a:lnSpc>
            </a:pPr>
            <a:r>
              <a:rPr lang="et-EE" sz="800" b="1" dirty="0">
                <a:solidFill>
                  <a:schemeClr val="bg1"/>
                </a:solidFill>
                <a:latin typeface="Times New Roman" panose="02020603050405020304" pitchFamily="18" charset="0"/>
                <a:cs typeface="Times New Roman" panose="02020603050405020304" pitchFamily="18" charset="0"/>
              </a:rPr>
              <a:t>Õigeaegne</a:t>
            </a:r>
          </a:p>
        </p:txBody>
      </p:sp>
      <p:sp>
        <p:nvSpPr>
          <p:cNvPr id="115" name="TextBox 114">
            <a:extLst>
              <a:ext uri="{FF2B5EF4-FFF2-40B4-BE49-F238E27FC236}">
                <a16:creationId xmlns:a16="http://schemas.microsoft.com/office/drawing/2014/main" id="{B0D70C7C-F77F-484F-A3AB-C7B907D471DA}"/>
              </a:ext>
            </a:extLst>
          </p:cNvPr>
          <p:cNvSpPr txBox="1"/>
          <p:nvPr/>
        </p:nvSpPr>
        <p:spPr>
          <a:xfrm>
            <a:off x="2414948" y="4707175"/>
            <a:ext cx="541654" cy="302840"/>
          </a:xfrm>
          <a:prstGeom prst="rect">
            <a:avLst/>
          </a:prstGeom>
          <a:solidFill>
            <a:srgbClr val="1883A3"/>
          </a:solidFill>
        </p:spPr>
        <p:txBody>
          <a:bodyPr wrap="square" lIns="0" tIns="0" rIns="0" bIns="0" rtlCol="0">
            <a:spAutoFit/>
          </a:bodyPr>
          <a:lstStyle/>
          <a:p>
            <a:pPr algn="ctr">
              <a:lnSpc>
                <a:spcPct val="82000"/>
              </a:lnSpc>
            </a:pPr>
            <a:r>
              <a:rPr lang="et-EE" sz="2400" b="1">
                <a:solidFill>
                  <a:schemeClr val="bg1"/>
                </a:solidFill>
                <a:latin typeface="Times New Roman" panose="02020603050405020304" pitchFamily="18" charset="0"/>
                <a:cs typeface="Times New Roman" panose="02020603050405020304" pitchFamily="18" charset="0"/>
              </a:rPr>
              <a:t>EE</a:t>
            </a:r>
          </a:p>
        </p:txBody>
      </p:sp>
      <p:sp>
        <p:nvSpPr>
          <p:cNvPr id="116" name="TextBox 115">
            <a:extLst>
              <a:ext uri="{FF2B5EF4-FFF2-40B4-BE49-F238E27FC236}">
                <a16:creationId xmlns:a16="http://schemas.microsoft.com/office/drawing/2014/main" id="{0BB879ED-8F9A-448A-8A10-D8667F6D7AD4}"/>
              </a:ext>
            </a:extLst>
          </p:cNvPr>
          <p:cNvSpPr txBox="1"/>
          <p:nvPr/>
        </p:nvSpPr>
        <p:spPr>
          <a:xfrm>
            <a:off x="3038849" y="4707175"/>
            <a:ext cx="593502" cy="302840"/>
          </a:xfrm>
          <a:prstGeom prst="rect">
            <a:avLst/>
          </a:prstGeom>
          <a:solidFill>
            <a:srgbClr val="04AEAE"/>
          </a:solidFill>
        </p:spPr>
        <p:txBody>
          <a:bodyPr wrap="square" lIns="0" tIns="0" rIns="0" bIns="0" rtlCol="0">
            <a:spAutoFit/>
          </a:bodyPr>
          <a:lstStyle/>
          <a:p>
            <a:pPr algn="ctr">
              <a:lnSpc>
                <a:spcPct val="82000"/>
              </a:lnSpc>
            </a:pPr>
            <a:r>
              <a:rPr lang="et-EE" sz="2400" b="1" dirty="0">
                <a:solidFill>
                  <a:schemeClr val="bg1"/>
                </a:solidFill>
                <a:latin typeface="Times New Roman" panose="02020603050405020304" pitchFamily="18" charset="0"/>
                <a:cs typeface="Times New Roman" panose="02020603050405020304" pitchFamily="18" charset="0"/>
              </a:rPr>
              <a:t>SM</a:t>
            </a:r>
          </a:p>
        </p:txBody>
      </p:sp>
      <p:sp>
        <p:nvSpPr>
          <p:cNvPr id="117" name="TextBox 116">
            <a:extLst>
              <a:ext uri="{FF2B5EF4-FFF2-40B4-BE49-F238E27FC236}">
                <a16:creationId xmlns:a16="http://schemas.microsoft.com/office/drawing/2014/main" id="{CBB77C40-B7EF-481B-9340-A25CE5EEC29B}"/>
              </a:ext>
            </a:extLst>
          </p:cNvPr>
          <p:cNvSpPr txBox="1"/>
          <p:nvPr/>
        </p:nvSpPr>
        <p:spPr>
          <a:xfrm>
            <a:off x="3671132" y="4691641"/>
            <a:ext cx="587626" cy="302840"/>
          </a:xfrm>
          <a:prstGeom prst="rect">
            <a:avLst/>
          </a:prstGeom>
          <a:solidFill>
            <a:srgbClr val="00AA7B"/>
          </a:solidFill>
        </p:spPr>
        <p:txBody>
          <a:bodyPr wrap="square" lIns="0" tIns="0" rIns="0" bIns="0" rtlCol="0">
            <a:spAutoFit/>
          </a:bodyPr>
          <a:lstStyle/>
          <a:p>
            <a:pPr algn="ctr">
              <a:lnSpc>
                <a:spcPct val="82000"/>
              </a:lnSpc>
            </a:pPr>
            <a:r>
              <a:rPr lang="et-EE" sz="2400" b="1" dirty="0">
                <a:solidFill>
                  <a:schemeClr val="bg1"/>
                </a:solidFill>
                <a:latin typeface="Times New Roman" panose="02020603050405020304" pitchFamily="18" charset="0"/>
                <a:cs typeface="Times New Roman" panose="02020603050405020304" pitchFamily="18" charset="0"/>
              </a:rPr>
              <a:t>ÄR</a:t>
            </a:r>
          </a:p>
        </p:txBody>
      </p:sp>
      <p:sp>
        <p:nvSpPr>
          <p:cNvPr id="118" name="TextBox 117">
            <a:extLst>
              <a:ext uri="{FF2B5EF4-FFF2-40B4-BE49-F238E27FC236}">
                <a16:creationId xmlns:a16="http://schemas.microsoft.com/office/drawing/2014/main" id="{EFF0ABF5-9D7A-4174-872C-9B022A1FEB59}"/>
              </a:ext>
            </a:extLst>
          </p:cNvPr>
          <p:cNvSpPr txBox="1"/>
          <p:nvPr/>
        </p:nvSpPr>
        <p:spPr>
          <a:xfrm>
            <a:off x="4427177" y="4686014"/>
            <a:ext cx="370949" cy="302840"/>
          </a:xfrm>
          <a:prstGeom prst="rect">
            <a:avLst/>
          </a:prstGeom>
          <a:solidFill>
            <a:srgbClr val="59BB18"/>
          </a:solidFill>
        </p:spPr>
        <p:txBody>
          <a:bodyPr wrap="square" lIns="0" tIns="0" rIns="0" bIns="0" rtlCol="0">
            <a:spAutoFit/>
          </a:bodyPr>
          <a:lstStyle/>
          <a:p>
            <a:pPr algn="ctr">
              <a:lnSpc>
                <a:spcPct val="82000"/>
              </a:lnSpc>
            </a:pPr>
            <a:r>
              <a:rPr lang="et-EE" sz="2400" b="1" dirty="0">
                <a:solidFill>
                  <a:schemeClr val="bg1"/>
                </a:solidFill>
                <a:latin typeface="Times New Roman" panose="02020603050405020304" pitchFamily="18" charset="0"/>
                <a:cs typeface="Times New Roman" panose="02020603050405020304" pitchFamily="18" charset="0"/>
              </a:rPr>
              <a:t>GI</a:t>
            </a:r>
          </a:p>
        </p:txBody>
      </p:sp>
      <p:sp>
        <p:nvSpPr>
          <p:cNvPr id="119" name="TextBox 118">
            <a:extLst>
              <a:ext uri="{FF2B5EF4-FFF2-40B4-BE49-F238E27FC236}">
                <a16:creationId xmlns:a16="http://schemas.microsoft.com/office/drawing/2014/main" id="{F9A1A0D8-9E1E-4FF8-B01B-C578BC5EB392}"/>
              </a:ext>
            </a:extLst>
          </p:cNvPr>
          <p:cNvSpPr txBox="1"/>
          <p:nvPr/>
        </p:nvSpPr>
        <p:spPr>
          <a:xfrm>
            <a:off x="4995156" y="4683272"/>
            <a:ext cx="532445" cy="302840"/>
          </a:xfrm>
          <a:prstGeom prst="rect">
            <a:avLst/>
          </a:prstGeom>
          <a:solidFill>
            <a:srgbClr val="B6C625"/>
          </a:solidFill>
        </p:spPr>
        <p:txBody>
          <a:bodyPr wrap="square" lIns="0" tIns="0" rIns="0" bIns="0" rtlCol="0">
            <a:spAutoFit/>
          </a:bodyPr>
          <a:lstStyle/>
          <a:p>
            <a:pPr algn="ctr">
              <a:lnSpc>
                <a:spcPct val="82000"/>
              </a:lnSpc>
            </a:pPr>
            <a:r>
              <a:rPr lang="et-EE" sz="2400" b="1" dirty="0">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8245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1000"/>
                                        <p:tgtEl>
                                          <p:spTgt spid="50"/>
                                        </p:tgtEl>
                                      </p:cBhvr>
                                    </p:animEffect>
                                    <p:anim calcmode="lin" valueType="num">
                                      <p:cBhvr>
                                        <p:cTn id="103" dur="1000" fill="hold"/>
                                        <p:tgtEl>
                                          <p:spTgt spid="50"/>
                                        </p:tgtEl>
                                        <p:attrNameLst>
                                          <p:attrName>ppt_x</p:attrName>
                                        </p:attrNameLst>
                                      </p:cBhvr>
                                      <p:tavLst>
                                        <p:tav tm="0">
                                          <p:val>
                                            <p:strVal val="#ppt_x"/>
                                          </p:val>
                                        </p:tav>
                                        <p:tav tm="100000">
                                          <p:val>
                                            <p:strVal val="#ppt_x"/>
                                          </p:val>
                                        </p:tav>
                                      </p:tavLst>
                                    </p:anim>
                                    <p:anim calcmode="lin" valueType="num">
                                      <p:cBhvr>
                                        <p:cTn id="104" dur="1000" fill="hold"/>
                                        <p:tgtEl>
                                          <p:spTgt spid="5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1000"/>
                                        <p:tgtEl>
                                          <p:spTgt spid="52"/>
                                        </p:tgtEl>
                                      </p:cBhvr>
                                    </p:animEffect>
                                    <p:anim calcmode="lin" valueType="num">
                                      <p:cBhvr>
                                        <p:cTn id="113" dur="1000" fill="hold"/>
                                        <p:tgtEl>
                                          <p:spTgt spid="52"/>
                                        </p:tgtEl>
                                        <p:attrNameLst>
                                          <p:attrName>ppt_x</p:attrName>
                                        </p:attrNameLst>
                                      </p:cBhvr>
                                      <p:tavLst>
                                        <p:tav tm="0">
                                          <p:val>
                                            <p:strVal val="#ppt_x"/>
                                          </p:val>
                                        </p:tav>
                                        <p:tav tm="100000">
                                          <p:val>
                                            <p:strVal val="#ppt_x"/>
                                          </p:val>
                                        </p:tav>
                                      </p:tavLst>
                                    </p:anim>
                                    <p:anim calcmode="lin" valueType="num">
                                      <p:cBhvr>
                                        <p:cTn id="114" dur="1000" fill="hold"/>
                                        <p:tgtEl>
                                          <p:spTgt spid="5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1000"/>
                                        <p:tgtEl>
                                          <p:spTgt spid="53"/>
                                        </p:tgtEl>
                                      </p:cBhvr>
                                    </p:animEffect>
                                    <p:anim calcmode="lin" valueType="num">
                                      <p:cBhvr>
                                        <p:cTn id="118" dur="1000" fill="hold"/>
                                        <p:tgtEl>
                                          <p:spTgt spid="53"/>
                                        </p:tgtEl>
                                        <p:attrNameLst>
                                          <p:attrName>ppt_x</p:attrName>
                                        </p:attrNameLst>
                                      </p:cBhvr>
                                      <p:tavLst>
                                        <p:tav tm="0">
                                          <p:val>
                                            <p:strVal val="#ppt_x"/>
                                          </p:val>
                                        </p:tav>
                                        <p:tav tm="100000">
                                          <p:val>
                                            <p:strVal val="#ppt_x"/>
                                          </p:val>
                                        </p:tav>
                                      </p:tavLst>
                                    </p:anim>
                                    <p:anim calcmode="lin" valueType="num">
                                      <p:cBhvr>
                                        <p:cTn id="119" dur="1000" fill="hold"/>
                                        <p:tgtEl>
                                          <p:spTgt spid="5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1000"/>
                                        <p:tgtEl>
                                          <p:spTgt spid="54"/>
                                        </p:tgtEl>
                                      </p:cBhvr>
                                    </p:animEffect>
                                    <p:anim calcmode="lin" valueType="num">
                                      <p:cBhvr>
                                        <p:cTn id="123" dur="1000" fill="hold"/>
                                        <p:tgtEl>
                                          <p:spTgt spid="54"/>
                                        </p:tgtEl>
                                        <p:attrNameLst>
                                          <p:attrName>ppt_x</p:attrName>
                                        </p:attrNameLst>
                                      </p:cBhvr>
                                      <p:tavLst>
                                        <p:tav tm="0">
                                          <p:val>
                                            <p:strVal val="#ppt_x"/>
                                          </p:val>
                                        </p:tav>
                                        <p:tav tm="100000">
                                          <p:val>
                                            <p:strVal val="#ppt_x"/>
                                          </p:val>
                                        </p:tav>
                                      </p:tavLst>
                                    </p:anim>
                                    <p:anim calcmode="lin" valueType="num">
                                      <p:cBhvr>
                                        <p:cTn id="124" dur="1000" fill="hold"/>
                                        <p:tgtEl>
                                          <p:spTgt spid="5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77"/>
                                        </p:tgtEl>
                                        <p:attrNameLst>
                                          <p:attrName>style.visibility</p:attrName>
                                        </p:attrNameLst>
                                      </p:cBhvr>
                                      <p:to>
                                        <p:strVal val="visible"/>
                                      </p:to>
                                    </p:set>
                                    <p:animEffect transition="in" filter="fade">
                                      <p:cBhvr>
                                        <p:cTn id="132" dur="1000"/>
                                        <p:tgtEl>
                                          <p:spTgt spid="177"/>
                                        </p:tgtEl>
                                      </p:cBhvr>
                                    </p:animEffect>
                                    <p:anim calcmode="lin" valueType="num">
                                      <p:cBhvr>
                                        <p:cTn id="133" dur="1000" fill="hold"/>
                                        <p:tgtEl>
                                          <p:spTgt spid="177"/>
                                        </p:tgtEl>
                                        <p:attrNameLst>
                                          <p:attrName>ppt_x</p:attrName>
                                        </p:attrNameLst>
                                      </p:cBhvr>
                                      <p:tavLst>
                                        <p:tav tm="0">
                                          <p:val>
                                            <p:strVal val="#ppt_x"/>
                                          </p:val>
                                        </p:tav>
                                        <p:tav tm="100000">
                                          <p:val>
                                            <p:strVal val="#ppt_x"/>
                                          </p:val>
                                        </p:tav>
                                      </p:tavLst>
                                    </p:anim>
                                    <p:anim calcmode="lin" valueType="num">
                                      <p:cBhvr>
                                        <p:cTn id="134" dur="1000" fill="hold"/>
                                        <p:tgtEl>
                                          <p:spTgt spid="17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fade">
                                      <p:cBhvr>
                                        <p:cTn id="137" dur="1000"/>
                                        <p:tgtEl>
                                          <p:spTgt spid="178"/>
                                        </p:tgtEl>
                                      </p:cBhvr>
                                    </p:animEffect>
                                    <p:anim calcmode="lin" valueType="num">
                                      <p:cBhvr>
                                        <p:cTn id="138" dur="1000" fill="hold"/>
                                        <p:tgtEl>
                                          <p:spTgt spid="178"/>
                                        </p:tgtEl>
                                        <p:attrNameLst>
                                          <p:attrName>ppt_x</p:attrName>
                                        </p:attrNameLst>
                                      </p:cBhvr>
                                      <p:tavLst>
                                        <p:tav tm="0">
                                          <p:val>
                                            <p:strVal val="#ppt_x"/>
                                          </p:val>
                                        </p:tav>
                                        <p:tav tm="100000">
                                          <p:val>
                                            <p:strVal val="#ppt_x"/>
                                          </p:val>
                                        </p:tav>
                                      </p:tavLst>
                                    </p:anim>
                                    <p:anim calcmode="lin" valueType="num">
                                      <p:cBhvr>
                                        <p:cTn id="139" dur="1000" fill="hold"/>
                                        <p:tgtEl>
                                          <p:spTgt spid="17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79"/>
                                        </p:tgtEl>
                                        <p:attrNameLst>
                                          <p:attrName>style.visibility</p:attrName>
                                        </p:attrNameLst>
                                      </p:cBhvr>
                                      <p:to>
                                        <p:strVal val="visible"/>
                                      </p:to>
                                    </p:set>
                                    <p:animEffect transition="in" filter="fade">
                                      <p:cBhvr>
                                        <p:cTn id="142" dur="1000"/>
                                        <p:tgtEl>
                                          <p:spTgt spid="179"/>
                                        </p:tgtEl>
                                      </p:cBhvr>
                                    </p:animEffect>
                                    <p:anim calcmode="lin" valueType="num">
                                      <p:cBhvr>
                                        <p:cTn id="143" dur="1000" fill="hold"/>
                                        <p:tgtEl>
                                          <p:spTgt spid="179"/>
                                        </p:tgtEl>
                                        <p:attrNameLst>
                                          <p:attrName>ppt_x</p:attrName>
                                        </p:attrNameLst>
                                      </p:cBhvr>
                                      <p:tavLst>
                                        <p:tav tm="0">
                                          <p:val>
                                            <p:strVal val="#ppt_x"/>
                                          </p:val>
                                        </p:tav>
                                        <p:tav tm="100000">
                                          <p:val>
                                            <p:strVal val="#ppt_x"/>
                                          </p:val>
                                        </p:tav>
                                      </p:tavLst>
                                    </p:anim>
                                    <p:anim calcmode="lin" valueType="num">
                                      <p:cBhvr>
                                        <p:cTn id="144" dur="1000" fill="hold"/>
                                        <p:tgtEl>
                                          <p:spTgt spid="17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80"/>
                                        </p:tgtEl>
                                        <p:attrNameLst>
                                          <p:attrName>style.visibility</p:attrName>
                                        </p:attrNameLst>
                                      </p:cBhvr>
                                      <p:to>
                                        <p:strVal val="visible"/>
                                      </p:to>
                                    </p:set>
                                    <p:animEffect transition="in" filter="fade">
                                      <p:cBhvr>
                                        <p:cTn id="147" dur="1000"/>
                                        <p:tgtEl>
                                          <p:spTgt spid="180"/>
                                        </p:tgtEl>
                                      </p:cBhvr>
                                    </p:animEffect>
                                    <p:anim calcmode="lin" valueType="num">
                                      <p:cBhvr>
                                        <p:cTn id="148" dur="1000" fill="hold"/>
                                        <p:tgtEl>
                                          <p:spTgt spid="180"/>
                                        </p:tgtEl>
                                        <p:attrNameLst>
                                          <p:attrName>ppt_x</p:attrName>
                                        </p:attrNameLst>
                                      </p:cBhvr>
                                      <p:tavLst>
                                        <p:tav tm="0">
                                          <p:val>
                                            <p:strVal val="#ppt_x"/>
                                          </p:val>
                                        </p:tav>
                                        <p:tav tm="100000">
                                          <p:val>
                                            <p:strVal val="#ppt_x"/>
                                          </p:val>
                                        </p:tav>
                                      </p:tavLst>
                                    </p:anim>
                                    <p:anim calcmode="lin" valueType="num">
                                      <p:cBhvr>
                                        <p:cTn id="149" dur="1000" fill="hold"/>
                                        <p:tgtEl>
                                          <p:spTgt spid="18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81"/>
                                        </p:tgtEl>
                                        <p:attrNameLst>
                                          <p:attrName>style.visibility</p:attrName>
                                        </p:attrNameLst>
                                      </p:cBhvr>
                                      <p:to>
                                        <p:strVal val="visible"/>
                                      </p:to>
                                    </p:set>
                                    <p:animEffect transition="in" filter="fade">
                                      <p:cBhvr>
                                        <p:cTn id="152" dur="1000"/>
                                        <p:tgtEl>
                                          <p:spTgt spid="181"/>
                                        </p:tgtEl>
                                      </p:cBhvr>
                                    </p:animEffect>
                                    <p:anim calcmode="lin" valueType="num">
                                      <p:cBhvr>
                                        <p:cTn id="153" dur="1000" fill="hold"/>
                                        <p:tgtEl>
                                          <p:spTgt spid="181"/>
                                        </p:tgtEl>
                                        <p:attrNameLst>
                                          <p:attrName>ppt_x</p:attrName>
                                        </p:attrNameLst>
                                      </p:cBhvr>
                                      <p:tavLst>
                                        <p:tav tm="0">
                                          <p:val>
                                            <p:strVal val="#ppt_x"/>
                                          </p:val>
                                        </p:tav>
                                        <p:tav tm="100000">
                                          <p:val>
                                            <p:strVal val="#ppt_x"/>
                                          </p:val>
                                        </p:tav>
                                      </p:tavLst>
                                    </p:anim>
                                    <p:anim calcmode="lin" valueType="num">
                                      <p:cBhvr>
                                        <p:cTn id="154"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55" grpId="0" animBg="1"/>
      <p:bldP spid="8" grpId="0"/>
      <p:bldP spid="34" grpId="0"/>
      <p:bldP spid="36" grpId="0" animBg="1"/>
      <p:bldP spid="38" grpId="0" animBg="1"/>
      <p:bldP spid="40" grpId="0" animBg="1"/>
      <p:bldP spid="42" grpId="0"/>
      <p:bldP spid="45" grpId="0"/>
      <p:bldP spid="46" grpId="0" animBg="1"/>
      <p:bldP spid="47" grpId="0"/>
      <p:bldP spid="48" grpId="0"/>
      <p:bldP spid="50" grpId="0"/>
      <p:bldP spid="51" grpId="0" animBg="1"/>
      <p:bldP spid="52" grpId="0" animBg="1"/>
      <p:bldP spid="53" grpId="0"/>
      <p:bldP spid="54" grpId="0"/>
      <p:bldP spid="32" grpId="0"/>
      <p:bldP spid="33" grpId="0"/>
      <p:bldP spid="35" grpId="0"/>
      <p:bldP spid="177" grpId="0" animBg="1"/>
      <p:bldP spid="178" grpId="0" animBg="1"/>
      <p:bldP spid="179" grpId="0" animBg="1"/>
      <p:bldP spid="180" grpId="0"/>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Marcador de texto 1">
            <a:extLst>
              <a:ext uri="{FF2B5EF4-FFF2-40B4-BE49-F238E27FC236}">
                <a16:creationId xmlns:a16="http://schemas.microsoft.com/office/drawing/2014/main" id="{767F662A-3096-4DC1-9F4F-04F96759A1DE}"/>
              </a:ext>
            </a:extLst>
          </p:cNvPr>
          <p:cNvSpPr>
            <a:spLocks noGrp="1"/>
          </p:cNvSpPr>
          <p:nvPr>
            <p:ph type="body" sz="quarter" idx="10"/>
          </p:nvPr>
        </p:nvSpPr>
        <p:spPr>
          <a:xfrm>
            <a:off x="762001" y="310575"/>
            <a:ext cx="9462631" cy="475849"/>
          </a:xfrm>
        </p:spPr>
        <p:txBody>
          <a:bodyPr/>
          <a:lstStyle/>
          <a:p>
            <a:r>
              <a:rPr lang="et-EE">
                <a:latin typeface="+mn-lt"/>
              </a:rPr>
              <a:t>Teadaanne</a:t>
            </a:r>
          </a:p>
        </p:txBody>
      </p:sp>
      <p:sp>
        <p:nvSpPr>
          <p:cNvPr id="106" name="Tijdelijke aanduiding voor inhoud 2">
            <a:extLst>
              <a:ext uri="{FF2B5EF4-FFF2-40B4-BE49-F238E27FC236}">
                <a16:creationId xmlns:a16="http://schemas.microsoft.com/office/drawing/2014/main" id="{76622FAD-AD92-4721-B978-2B27DEAD22ED}"/>
              </a:ext>
            </a:extLst>
          </p:cNvPr>
          <p:cNvSpPr txBox="1">
            <a:spLocks/>
          </p:cNvSpPr>
          <p:nvPr/>
        </p:nvSpPr>
        <p:spPr>
          <a:xfrm>
            <a:off x="144334" y="1417924"/>
            <a:ext cx="5504625" cy="2178339"/>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et-EE" sz="2800" dirty="0">
                <a:solidFill>
                  <a:sysClr val="windowText" lastClr="000000"/>
                </a:solidFill>
                <a:cs typeface="Arial" panose="020B0604020202020204" pitchFamily="34" charset="0"/>
              </a:rPr>
              <a:t>Pärast rühmaharjutusi 2a ja 2b palutakse teil üles kirjutada </a:t>
            </a:r>
            <a:r>
              <a:rPr lang="et-EE" sz="2800" b="1" dirty="0">
                <a:solidFill>
                  <a:sysClr val="windowText" lastClr="000000"/>
                </a:solidFill>
                <a:cs typeface="Arial" panose="020B0604020202020204" pitchFamily="34" charset="0"/>
              </a:rPr>
              <a:t>SMART-i tegevuspunkt iseenda jaoks</a:t>
            </a:r>
            <a:r>
              <a:rPr lang="et-EE" sz="2800" dirty="0">
                <a:solidFill>
                  <a:sysClr val="windowText" lastClr="000000"/>
                </a:solidFill>
                <a:cs typeface="Arial" panose="020B0604020202020204" pitchFamily="34" charset="0"/>
              </a:rPr>
              <a:t> – mida rakendada teie / teie kliendi farmis</a:t>
            </a:r>
          </a:p>
          <a:p>
            <a:endParaRPr lang="nl-NL" sz="2800" kern="0" dirty="0">
              <a:solidFill>
                <a:sysClr val="windowText" lastClr="000000"/>
              </a:solidFill>
              <a:cs typeface="Arial" panose="020B0604020202020204" pitchFamily="34" charset="0"/>
            </a:endParaRPr>
          </a:p>
        </p:txBody>
      </p:sp>
      <p:pic>
        <p:nvPicPr>
          <p:cNvPr id="107" name="Picture 2" descr="SMART Goal Setting, Action Plan and Effective Decision Making">
            <a:extLst>
              <a:ext uri="{FF2B5EF4-FFF2-40B4-BE49-F238E27FC236}">
                <a16:creationId xmlns:a16="http://schemas.microsoft.com/office/drawing/2014/main" id="{51A04337-FE51-479F-9496-866F14B17170}"/>
              </a:ext>
            </a:extLst>
          </p:cNvPr>
          <p:cNvPicPr>
            <a:picLocks noChangeAspect="1"/>
          </p:cNvPicPr>
          <p:nvPr/>
        </p:nvPicPr>
        <p:blipFill rotWithShape="1">
          <a:blip r:embed="rId3"/>
          <a:srcRect b="26688"/>
          <a:stretch/>
        </p:blipFill>
        <p:spPr>
          <a:xfrm>
            <a:off x="5825787" y="977031"/>
            <a:ext cx="6366213" cy="2698206"/>
          </a:xfrm>
          <a:prstGeom prst="rect">
            <a:avLst/>
          </a:prstGeom>
          <a:solidFill>
            <a:schemeClr val="bg1"/>
          </a:solidFill>
          <a:ln cap="flat">
            <a:noFill/>
          </a:ln>
        </p:spPr>
      </p:pic>
      <p:sp>
        <p:nvSpPr>
          <p:cNvPr id="108" name="CuadroTexto 107">
            <a:extLst>
              <a:ext uri="{FF2B5EF4-FFF2-40B4-BE49-F238E27FC236}">
                <a16:creationId xmlns:a16="http://schemas.microsoft.com/office/drawing/2014/main" id="{2AA9CC43-B373-4104-BCAB-083C86E11C57}"/>
              </a:ext>
            </a:extLst>
          </p:cNvPr>
          <p:cNvSpPr txBox="1"/>
          <p:nvPr/>
        </p:nvSpPr>
        <p:spPr>
          <a:xfrm>
            <a:off x="246314" y="4350906"/>
            <a:ext cx="11392692" cy="1815882"/>
          </a:xfrm>
          <a:prstGeom prst="rect">
            <a:avLst/>
          </a:prstGeom>
          <a:noFill/>
        </p:spPr>
        <p:txBody>
          <a:bodyPr wrap="square">
            <a:spAutoFit/>
          </a:bodyPr>
          <a:lstStyle/>
          <a:p>
            <a:r>
              <a:rPr lang="et-EE" sz="2800" i="1" dirty="0">
                <a:solidFill>
                  <a:sysClr val="windowText" lastClr="000000"/>
                </a:solidFill>
                <a:cs typeface="Arial" panose="020B0604020202020204" pitchFamily="34" charset="0"/>
              </a:rPr>
              <a:t>Näiteks: </a:t>
            </a:r>
          </a:p>
          <a:p>
            <a:r>
              <a:rPr lang="et-EE" sz="2800" i="1" dirty="0">
                <a:solidFill>
                  <a:sysClr val="windowText" lastClr="000000"/>
                </a:solidFill>
                <a:cs typeface="Arial" panose="020B0604020202020204" pitchFamily="34" charset="0"/>
              </a:rPr>
              <a:t>Analüüsides vere- ja tapaliini testi tulemusi ning kohandades vastavalt vaktsineerimispoliitikat, ei teki 2 kuu jooksul võõrutavatel põrsastel köha.</a:t>
            </a:r>
          </a:p>
        </p:txBody>
      </p:sp>
      <p:sp>
        <p:nvSpPr>
          <p:cNvPr id="2" name="TextBox 1">
            <a:extLst>
              <a:ext uri="{FF2B5EF4-FFF2-40B4-BE49-F238E27FC236}">
                <a16:creationId xmlns:a16="http://schemas.microsoft.com/office/drawing/2014/main" id="{37CF7162-8A0D-4BE0-AD50-4328CBAB7BBE}"/>
              </a:ext>
            </a:extLst>
          </p:cNvPr>
          <p:cNvSpPr txBox="1"/>
          <p:nvPr/>
        </p:nvSpPr>
        <p:spPr>
          <a:xfrm>
            <a:off x="5825787" y="3737956"/>
            <a:ext cx="1303267" cy="529953"/>
          </a:xfrm>
          <a:prstGeom prst="rect">
            <a:avLst/>
          </a:prstGeom>
          <a:solidFill>
            <a:schemeClr val="bg1"/>
          </a:solidFill>
        </p:spPr>
        <p:txBody>
          <a:bodyPr wrap="square" lIns="0" tIns="0" rIns="0" bIns="0" rtlCol="0">
            <a:spAutoFit/>
          </a:bodyPr>
          <a:lstStyle/>
          <a:p>
            <a:pPr algn="ctr">
              <a:lnSpc>
                <a:spcPct val="82000"/>
              </a:lnSpc>
            </a:pPr>
            <a:r>
              <a:rPr lang="et-EE" sz="1400" b="1" dirty="0">
                <a:solidFill>
                  <a:srgbClr val="1883A3"/>
                </a:solidFill>
                <a:latin typeface="Times New Roman" panose="02020603050405020304" pitchFamily="18" charset="0"/>
                <a:cs typeface="Times New Roman" panose="02020603050405020304" pitchFamily="18" charset="0"/>
              </a:rPr>
              <a:t>Mida</a:t>
            </a:r>
            <a:br>
              <a:rPr lang="et-EE" sz="1400" b="1" dirty="0">
                <a:solidFill>
                  <a:srgbClr val="1883A3"/>
                </a:solidFill>
                <a:latin typeface="Times New Roman" panose="02020603050405020304" pitchFamily="18" charset="0"/>
                <a:cs typeface="Times New Roman" panose="02020603050405020304" pitchFamily="18" charset="0"/>
              </a:rPr>
            </a:br>
            <a:r>
              <a:rPr lang="et-EE" sz="1400" b="1" dirty="0">
                <a:solidFill>
                  <a:srgbClr val="1883A3"/>
                </a:solidFill>
                <a:latin typeface="Times New Roman" panose="02020603050405020304" pitchFamily="18" charset="0"/>
                <a:cs typeface="Times New Roman" panose="02020603050405020304" pitchFamily="18" charset="0"/>
              </a:rPr>
              <a:t>te tahate</a:t>
            </a:r>
            <a:br>
              <a:rPr lang="et-EE" sz="1400" b="1" dirty="0">
                <a:solidFill>
                  <a:srgbClr val="1883A3"/>
                </a:solidFill>
                <a:latin typeface="Times New Roman" panose="02020603050405020304" pitchFamily="18" charset="0"/>
                <a:cs typeface="Times New Roman" panose="02020603050405020304" pitchFamily="18" charset="0"/>
              </a:rPr>
            </a:br>
            <a:r>
              <a:rPr lang="et-EE" sz="1400" b="1" dirty="0">
                <a:solidFill>
                  <a:srgbClr val="1883A3"/>
                </a:solidFill>
                <a:latin typeface="Times New Roman" panose="02020603050405020304" pitchFamily="18" charset="0"/>
                <a:cs typeface="Times New Roman" panose="02020603050405020304" pitchFamily="18" charset="0"/>
              </a:rPr>
              <a:t>teha?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49C997E-8622-4EC1-A27A-DF533E9D1217}"/>
                  </a:ext>
                </a:extLst>
              </p:cNvPr>
              <p:cNvSpPr txBox="1"/>
              <p:nvPr/>
            </p:nvSpPr>
            <p:spPr>
              <a:xfrm>
                <a:off x="7098459" y="3692562"/>
                <a:ext cx="1303267" cy="706604"/>
              </a:xfrm>
              <a:prstGeom prst="rect">
                <a:avLst/>
              </a:prstGeom>
              <a:solidFill>
                <a:schemeClr val="bg1"/>
              </a:solidFill>
            </p:spPr>
            <p:txBody>
              <a:bodyPr wrap="square" lIns="0" tIns="0" rIns="0" bIns="0" rtlCol="0">
                <a:spAutoFit/>
              </a:bodyPr>
              <a:lstStyle/>
              <a:p>
                <a:pPr algn="ctr">
                  <a:lnSpc>
                    <a:spcPct val="82000"/>
                  </a:lnSpc>
                </a:pPr>
                <a:r>
                  <a:rPr lang="et-EE" sz="1400" b="1" dirty="0">
                    <a:solidFill>
                      <a:srgbClr val="1A9EA4"/>
                    </a:solidFill>
                    <a:latin typeface="Times New Roman" panose="02020603050405020304" pitchFamily="18" charset="0"/>
                    <a:cs typeface="Times New Roman" panose="02020603050405020304" pitchFamily="18" charset="0"/>
                  </a:rPr>
                  <a:t>Kuidas te teate, millal</a:t>
                </a:r>
                <a14:m>
                  <m:oMath xmlns:m="http://schemas.openxmlformats.org/officeDocument/2006/math">
                    <m:r>
                      <a:rPr lang="es-ES" sz="1400" b="1" i="1" dirty="0" smtClean="0">
                        <a:solidFill>
                          <a:srgbClr val="1A9EA4"/>
                        </a:solidFill>
                        <a:latin typeface="Cambria Math" panose="02040503050406030204" pitchFamily="18" charset="0"/>
                      </a:rPr>
                      <m:t>’</m:t>
                    </m:r>
                  </m:oMath>
                </a14:m>
                <a:r>
                  <a:rPr lang="et-EE" sz="1400" b="1" dirty="0">
                    <a:solidFill>
                      <a:srgbClr val="1A9EA4"/>
                    </a:solidFill>
                    <a:latin typeface="Times New Roman" panose="02020603050405020304" pitchFamily="18" charset="0"/>
                    <a:cs typeface="Times New Roman" panose="02020603050405020304" pitchFamily="18" charset="0"/>
                  </a:rPr>
                  <a:t>olete selleni jõudnud? </a:t>
                </a:r>
              </a:p>
            </p:txBody>
          </p:sp>
        </mc:Choice>
        <mc:Fallback xmlns="">
          <p:sp>
            <p:nvSpPr>
              <p:cNvPr id="8" name="TextBox 7">
                <a:extLst>
                  <a:ext uri="{FF2B5EF4-FFF2-40B4-BE49-F238E27FC236}">
                    <a16:creationId xmlns:a16="http://schemas.microsoft.com/office/drawing/2014/main" id="{E49C997E-8622-4EC1-A27A-DF533E9D1217}"/>
                  </a:ext>
                </a:extLst>
              </p:cNvPr>
              <p:cNvSpPr txBox="1">
                <a:spLocks noRot="1" noChangeAspect="1" noMove="1" noResize="1" noEditPoints="1" noAdjustHandles="1" noChangeArrowheads="1" noChangeShapeType="1" noTextEdit="1"/>
              </p:cNvSpPr>
              <p:nvPr/>
            </p:nvSpPr>
            <p:spPr>
              <a:xfrm>
                <a:off x="7098459" y="3692562"/>
                <a:ext cx="1303267" cy="706604"/>
              </a:xfrm>
              <a:prstGeom prst="rect">
                <a:avLst/>
              </a:prstGeom>
              <a:blipFill>
                <a:blip r:embed="rId4"/>
                <a:stretch>
                  <a:fillRect l="-5607" t="-13793" r="-10280"/>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802A979A-D4CA-437D-A88C-C6CF78B02A08}"/>
              </a:ext>
            </a:extLst>
          </p:cNvPr>
          <p:cNvSpPr txBox="1"/>
          <p:nvPr/>
        </p:nvSpPr>
        <p:spPr>
          <a:xfrm>
            <a:off x="8425610" y="3697544"/>
            <a:ext cx="1225550" cy="529953"/>
          </a:xfrm>
          <a:prstGeom prst="rect">
            <a:avLst/>
          </a:prstGeom>
          <a:solidFill>
            <a:schemeClr val="bg1"/>
          </a:solidFill>
        </p:spPr>
        <p:txBody>
          <a:bodyPr wrap="square" lIns="0" tIns="0" rIns="0" bIns="0" rtlCol="0">
            <a:spAutoFit/>
          </a:bodyPr>
          <a:lstStyle/>
          <a:p>
            <a:pPr algn="ctr">
              <a:lnSpc>
                <a:spcPct val="82000"/>
              </a:lnSpc>
            </a:pPr>
            <a:r>
              <a:rPr lang="et-EE" sz="1400" b="1" dirty="0">
                <a:solidFill>
                  <a:srgbClr val="1FA17A"/>
                </a:solidFill>
                <a:latin typeface="Times New Roman" panose="02020603050405020304" pitchFamily="18" charset="0"/>
                <a:cs typeface="Times New Roman" panose="02020603050405020304" pitchFamily="18" charset="0"/>
              </a:rPr>
              <a:t>Kas on teie võimuses seda täita? </a:t>
            </a:r>
          </a:p>
        </p:txBody>
      </p:sp>
      <p:sp>
        <p:nvSpPr>
          <p:cNvPr id="10" name="TextBox 9">
            <a:extLst>
              <a:ext uri="{FF2B5EF4-FFF2-40B4-BE49-F238E27FC236}">
                <a16:creationId xmlns:a16="http://schemas.microsoft.com/office/drawing/2014/main" id="{026A078E-BEC3-4B10-8F7E-9445D7E6D8F3}"/>
              </a:ext>
            </a:extLst>
          </p:cNvPr>
          <p:cNvSpPr txBox="1"/>
          <p:nvPr/>
        </p:nvSpPr>
        <p:spPr>
          <a:xfrm>
            <a:off x="9760347" y="3708608"/>
            <a:ext cx="1061455" cy="529953"/>
          </a:xfrm>
          <a:prstGeom prst="rect">
            <a:avLst/>
          </a:prstGeom>
          <a:solidFill>
            <a:schemeClr val="bg1"/>
          </a:solidFill>
        </p:spPr>
        <p:txBody>
          <a:bodyPr wrap="square" lIns="0" tIns="0" rIns="0" bIns="0" rtlCol="0">
            <a:spAutoFit/>
          </a:bodyPr>
          <a:lstStyle/>
          <a:p>
            <a:pPr algn="ctr">
              <a:lnSpc>
                <a:spcPct val="82000"/>
              </a:lnSpc>
            </a:pPr>
            <a:r>
              <a:rPr lang="et-EE" sz="1400" b="1" dirty="0">
                <a:solidFill>
                  <a:srgbClr val="66B529"/>
                </a:solidFill>
                <a:latin typeface="Times New Roman" panose="02020603050405020304" pitchFamily="18" charset="0"/>
                <a:cs typeface="Times New Roman" panose="02020603050405020304" pitchFamily="18" charset="0"/>
              </a:rPr>
              <a:t>Kas saate seda reaalselt saavutada?</a:t>
            </a:r>
          </a:p>
        </p:txBody>
      </p:sp>
      <p:sp>
        <p:nvSpPr>
          <p:cNvPr id="11" name="TextBox 10">
            <a:extLst>
              <a:ext uri="{FF2B5EF4-FFF2-40B4-BE49-F238E27FC236}">
                <a16:creationId xmlns:a16="http://schemas.microsoft.com/office/drawing/2014/main" id="{E46A1D28-4F17-4876-985C-6D387184710F}"/>
              </a:ext>
            </a:extLst>
          </p:cNvPr>
          <p:cNvSpPr txBox="1"/>
          <p:nvPr/>
        </p:nvSpPr>
        <p:spPr>
          <a:xfrm>
            <a:off x="10908186" y="3733659"/>
            <a:ext cx="1257669" cy="529953"/>
          </a:xfrm>
          <a:prstGeom prst="rect">
            <a:avLst/>
          </a:prstGeom>
          <a:solidFill>
            <a:schemeClr val="bg1"/>
          </a:solidFill>
        </p:spPr>
        <p:txBody>
          <a:bodyPr wrap="square" lIns="0" tIns="0" rIns="0" bIns="0" rtlCol="0">
            <a:spAutoFit/>
          </a:bodyPr>
          <a:lstStyle/>
          <a:p>
            <a:pPr algn="ctr">
              <a:lnSpc>
                <a:spcPct val="82000"/>
              </a:lnSpc>
            </a:pPr>
            <a:r>
              <a:rPr lang="et-EE" sz="1400" b="1" dirty="0">
                <a:solidFill>
                  <a:srgbClr val="B1C235"/>
                </a:solidFill>
                <a:latin typeface="Times New Roman" panose="02020603050405020304" pitchFamily="18" charset="0"/>
                <a:cs typeface="Times New Roman" panose="02020603050405020304" pitchFamily="18" charset="0"/>
              </a:rPr>
              <a:t>Millal täpselt soovite seda täita?</a:t>
            </a:r>
          </a:p>
        </p:txBody>
      </p:sp>
      <p:sp>
        <p:nvSpPr>
          <p:cNvPr id="12" name="TextBox 11">
            <a:extLst>
              <a:ext uri="{FF2B5EF4-FFF2-40B4-BE49-F238E27FC236}">
                <a16:creationId xmlns:a16="http://schemas.microsoft.com/office/drawing/2014/main" id="{C953D946-79DD-4385-88EF-AA7AB6A1E632}"/>
              </a:ext>
            </a:extLst>
          </p:cNvPr>
          <p:cNvSpPr txBox="1"/>
          <p:nvPr/>
        </p:nvSpPr>
        <p:spPr>
          <a:xfrm>
            <a:off x="5891554" y="1356628"/>
            <a:ext cx="1206905" cy="294248"/>
          </a:xfrm>
          <a:prstGeom prst="rect">
            <a:avLst/>
          </a:prstGeom>
          <a:solidFill>
            <a:srgbClr val="1883A3"/>
          </a:solidFill>
        </p:spPr>
        <p:txBody>
          <a:bodyPr wrap="square" rtlCol="0">
            <a:spAutoFit/>
          </a:bodyPr>
          <a:lstStyle/>
          <a:p>
            <a:pPr algn="ctr">
              <a:lnSpc>
                <a:spcPct val="82000"/>
              </a:lnSpc>
            </a:pPr>
            <a:r>
              <a:rPr lang="et-EE" sz="1600" b="1" spc="-20" dirty="0">
                <a:solidFill>
                  <a:schemeClr val="bg1"/>
                </a:solidFill>
                <a:latin typeface="Times New Roman" panose="02020603050405020304" pitchFamily="18" charset="0"/>
                <a:cs typeface="Times New Roman" panose="02020603050405020304" pitchFamily="18" charset="0"/>
              </a:rPr>
              <a:t>Konkreetne</a:t>
            </a:r>
          </a:p>
        </p:txBody>
      </p:sp>
      <p:sp>
        <p:nvSpPr>
          <p:cNvPr id="13" name="TextBox 12">
            <a:extLst>
              <a:ext uri="{FF2B5EF4-FFF2-40B4-BE49-F238E27FC236}">
                <a16:creationId xmlns:a16="http://schemas.microsoft.com/office/drawing/2014/main" id="{5E25F04D-B4B8-4EF3-8A48-94807E68BE51}"/>
              </a:ext>
            </a:extLst>
          </p:cNvPr>
          <p:cNvSpPr txBox="1"/>
          <p:nvPr/>
        </p:nvSpPr>
        <p:spPr>
          <a:xfrm>
            <a:off x="7188233" y="1402794"/>
            <a:ext cx="1104761" cy="201915"/>
          </a:xfrm>
          <a:prstGeom prst="rect">
            <a:avLst/>
          </a:prstGeom>
          <a:solidFill>
            <a:srgbClr val="04AEAE"/>
          </a:solidFill>
        </p:spPr>
        <p:txBody>
          <a:bodyPr wrap="square" lIns="0" tIns="0" rIns="0" bIns="0" rtlCol="0">
            <a:spAutoFit/>
          </a:bodyPr>
          <a:lstStyle/>
          <a:p>
            <a:pPr algn="ctr">
              <a:lnSpc>
                <a:spcPct val="82000"/>
              </a:lnSpc>
            </a:pPr>
            <a:r>
              <a:rPr lang="et-EE" sz="1600" b="1" dirty="0">
                <a:solidFill>
                  <a:schemeClr val="bg1"/>
                </a:solidFill>
                <a:latin typeface="Times New Roman" panose="02020603050405020304" pitchFamily="18" charset="0"/>
                <a:cs typeface="Times New Roman" panose="02020603050405020304" pitchFamily="18" charset="0"/>
              </a:rPr>
              <a:t>Mõõdetav</a:t>
            </a:r>
          </a:p>
        </p:txBody>
      </p:sp>
      <p:sp>
        <p:nvSpPr>
          <p:cNvPr id="14" name="TextBox 13">
            <a:extLst>
              <a:ext uri="{FF2B5EF4-FFF2-40B4-BE49-F238E27FC236}">
                <a16:creationId xmlns:a16="http://schemas.microsoft.com/office/drawing/2014/main" id="{D91C68EC-1D24-4BFA-8849-AE79102A380F}"/>
              </a:ext>
            </a:extLst>
          </p:cNvPr>
          <p:cNvSpPr txBox="1"/>
          <p:nvPr/>
        </p:nvSpPr>
        <p:spPr>
          <a:xfrm>
            <a:off x="8456512" y="1417924"/>
            <a:ext cx="1104761" cy="201915"/>
          </a:xfrm>
          <a:prstGeom prst="rect">
            <a:avLst/>
          </a:prstGeom>
          <a:solidFill>
            <a:srgbClr val="00AA7B"/>
          </a:solidFill>
        </p:spPr>
        <p:txBody>
          <a:bodyPr wrap="square" lIns="0" tIns="0" rIns="0" bIns="0" rtlCol="0">
            <a:spAutoFit/>
          </a:bodyPr>
          <a:lstStyle/>
          <a:p>
            <a:pPr algn="ctr">
              <a:lnSpc>
                <a:spcPct val="82000"/>
              </a:lnSpc>
            </a:pPr>
            <a:r>
              <a:rPr lang="et-EE" sz="1600" b="1" dirty="0">
                <a:solidFill>
                  <a:schemeClr val="bg1"/>
                </a:solidFill>
                <a:latin typeface="Times New Roman" panose="02020603050405020304" pitchFamily="18" charset="0"/>
                <a:cs typeface="Times New Roman" panose="02020603050405020304" pitchFamily="18" charset="0"/>
              </a:rPr>
              <a:t>Saavutatav</a:t>
            </a:r>
          </a:p>
        </p:txBody>
      </p:sp>
      <p:sp>
        <p:nvSpPr>
          <p:cNvPr id="15" name="TextBox 14">
            <a:extLst>
              <a:ext uri="{FF2B5EF4-FFF2-40B4-BE49-F238E27FC236}">
                <a16:creationId xmlns:a16="http://schemas.microsoft.com/office/drawing/2014/main" id="{803B405F-4594-48A1-8DFD-29DAAB0543E3}"/>
              </a:ext>
            </a:extLst>
          </p:cNvPr>
          <p:cNvSpPr txBox="1"/>
          <p:nvPr/>
        </p:nvSpPr>
        <p:spPr>
          <a:xfrm>
            <a:off x="9683100" y="1402793"/>
            <a:ext cx="1104761" cy="201915"/>
          </a:xfrm>
          <a:prstGeom prst="rect">
            <a:avLst/>
          </a:prstGeom>
          <a:solidFill>
            <a:srgbClr val="59BB18"/>
          </a:solidFill>
        </p:spPr>
        <p:txBody>
          <a:bodyPr wrap="square" lIns="0" tIns="0" rIns="0" bIns="0" rtlCol="0">
            <a:spAutoFit/>
          </a:bodyPr>
          <a:lstStyle/>
          <a:p>
            <a:pPr algn="ctr">
              <a:lnSpc>
                <a:spcPct val="82000"/>
              </a:lnSpc>
            </a:pPr>
            <a:r>
              <a:rPr lang="et-EE" sz="1600" b="1" dirty="0">
                <a:solidFill>
                  <a:schemeClr val="bg1"/>
                </a:solidFill>
                <a:latin typeface="Times New Roman" panose="02020603050405020304" pitchFamily="18" charset="0"/>
                <a:cs typeface="Times New Roman" panose="02020603050405020304" pitchFamily="18" charset="0"/>
              </a:rPr>
              <a:t>Realistlik</a:t>
            </a:r>
          </a:p>
        </p:txBody>
      </p:sp>
      <p:sp>
        <p:nvSpPr>
          <p:cNvPr id="16" name="TextBox 15">
            <a:extLst>
              <a:ext uri="{FF2B5EF4-FFF2-40B4-BE49-F238E27FC236}">
                <a16:creationId xmlns:a16="http://schemas.microsoft.com/office/drawing/2014/main" id="{824D2718-E43E-400A-9B8D-EA1A42632ABC}"/>
              </a:ext>
            </a:extLst>
          </p:cNvPr>
          <p:cNvSpPr txBox="1"/>
          <p:nvPr/>
        </p:nvSpPr>
        <p:spPr>
          <a:xfrm>
            <a:off x="10951379" y="1412839"/>
            <a:ext cx="1104761" cy="201915"/>
          </a:xfrm>
          <a:prstGeom prst="rect">
            <a:avLst/>
          </a:prstGeom>
          <a:solidFill>
            <a:srgbClr val="B6C625"/>
          </a:solidFill>
        </p:spPr>
        <p:txBody>
          <a:bodyPr wrap="square" lIns="0" tIns="0" rIns="0" bIns="0" rtlCol="0">
            <a:spAutoFit/>
          </a:bodyPr>
          <a:lstStyle/>
          <a:p>
            <a:pPr algn="ctr">
              <a:lnSpc>
                <a:spcPct val="82000"/>
              </a:lnSpc>
            </a:pPr>
            <a:r>
              <a:rPr lang="et-EE" sz="1600" b="1" dirty="0">
                <a:solidFill>
                  <a:schemeClr val="bg1"/>
                </a:solidFill>
                <a:latin typeface="Times New Roman" panose="02020603050405020304" pitchFamily="18" charset="0"/>
                <a:cs typeface="Times New Roman" panose="02020603050405020304" pitchFamily="18" charset="0"/>
              </a:rPr>
              <a:t>Õigeaegne</a:t>
            </a:r>
          </a:p>
        </p:txBody>
      </p:sp>
      <p:sp>
        <p:nvSpPr>
          <p:cNvPr id="17" name="TextBox 16">
            <a:extLst>
              <a:ext uri="{FF2B5EF4-FFF2-40B4-BE49-F238E27FC236}">
                <a16:creationId xmlns:a16="http://schemas.microsoft.com/office/drawing/2014/main" id="{6B791D9C-2E10-47CF-8741-A4C73DE9472B}"/>
              </a:ext>
            </a:extLst>
          </p:cNvPr>
          <p:cNvSpPr txBox="1"/>
          <p:nvPr/>
        </p:nvSpPr>
        <p:spPr>
          <a:xfrm>
            <a:off x="5951514" y="2948713"/>
            <a:ext cx="1070023" cy="647550"/>
          </a:xfrm>
          <a:prstGeom prst="rect">
            <a:avLst/>
          </a:prstGeom>
          <a:solidFill>
            <a:srgbClr val="1883A3"/>
          </a:solidFill>
        </p:spPr>
        <p:txBody>
          <a:bodyPr wrap="square" rtlCol="0">
            <a:spAutoFit/>
          </a:bodyPr>
          <a:lstStyle/>
          <a:p>
            <a:pPr algn="ctr">
              <a:lnSpc>
                <a:spcPct val="82000"/>
              </a:lnSpc>
            </a:pPr>
            <a:r>
              <a:rPr lang="et-EE" sz="4400" b="1" dirty="0">
                <a:solidFill>
                  <a:schemeClr val="bg1"/>
                </a:solidFill>
                <a:latin typeface="Times New Roman" panose="02020603050405020304" pitchFamily="18" charset="0"/>
                <a:cs typeface="Times New Roman" panose="02020603050405020304" pitchFamily="18" charset="0"/>
              </a:rPr>
              <a:t>EE</a:t>
            </a:r>
          </a:p>
        </p:txBody>
      </p:sp>
      <p:sp>
        <p:nvSpPr>
          <p:cNvPr id="18" name="TextBox 17">
            <a:extLst>
              <a:ext uri="{FF2B5EF4-FFF2-40B4-BE49-F238E27FC236}">
                <a16:creationId xmlns:a16="http://schemas.microsoft.com/office/drawing/2014/main" id="{5EAF5DF4-3418-46E5-BD5E-7257C91B9DE4}"/>
              </a:ext>
            </a:extLst>
          </p:cNvPr>
          <p:cNvSpPr txBox="1"/>
          <p:nvPr/>
        </p:nvSpPr>
        <p:spPr>
          <a:xfrm>
            <a:off x="7271665" y="2998697"/>
            <a:ext cx="956856" cy="555217"/>
          </a:xfrm>
          <a:prstGeom prst="rect">
            <a:avLst/>
          </a:prstGeom>
          <a:solidFill>
            <a:srgbClr val="04AEAE"/>
          </a:solidFill>
        </p:spPr>
        <p:txBody>
          <a:bodyPr wrap="square" lIns="0" tIns="0" rIns="0" bIns="0" rtlCol="0">
            <a:spAutoFit/>
          </a:bodyPr>
          <a:lstStyle/>
          <a:p>
            <a:pPr algn="ctr">
              <a:lnSpc>
                <a:spcPct val="82000"/>
              </a:lnSpc>
            </a:pPr>
            <a:r>
              <a:rPr lang="et-EE" sz="4400" b="1">
                <a:solidFill>
                  <a:schemeClr val="bg1"/>
                </a:solidFill>
                <a:latin typeface="Times New Roman" panose="02020603050405020304" pitchFamily="18" charset="0"/>
                <a:cs typeface="Times New Roman" panose="02020603050405020304" pitchFamily="18" charset="0"/>
              </a:rPr>
              <a:t>SM</a:t>
            </a:r>
          </a:p>
        </p:txBody>
      </p:sp>
      <p:sp>
        <p:nvSpPr>
          <p:cNvPr id="19" name="TextBox 18">
            <a:extLst>
              <a:ext uri="{FF2B5EF4-FFF2-40B4-BE49-F238E27FC236}">
                <a16:creationId xmlns:a16="http://schemas.microsoft.com/office/drawing/2014/main" id="{F7F56835-EF68-4787-9CC2-B66DF1E8B578}"/>
              </a:ext>
            </a:extLst>
          </p:cNvPr>
          <p:cNvSpPr txBox="1"/>
          <p:nvPr/>
        </p:nvSpPr>
        <p:spPr>
          <a:xfrm>
            <a:off x="8583348" y="2990750"/>
            <a:ext cx="892477" cy="555217"/>
          </a:xfrm>
          <a:prstGeom prst="rect">
            <a:avLst/>
          </a:prstGeom>
          <a:solidFill>
            <a:srgbClr val="00AA7B"/>
          </a:solidFill>
        </p:spPr>
        <p:txBody>
          <a:bodyPr wrap="square" lIns="0" tIns="0" rIns="0" bIns="0" rtlCol="0">
            <a:spAutoFit/>
          </a:bodyPr>
          <a:lstStyle/>
          <a:p>
            <a:pPr algn="ctr">
              <a:lnSpc>
                <a:spcPct val="82000"/>
              </a:lnSpc>
            </a:pPr>
            <a:r>
              <a:rPr lang="et-EE" sz="4400" b="1">
                <a:solidFill>
                  <a:schemeClr val="bg1"/>
                </a:solidFill>
                <a:latin typeface="Times New Roman" panose="02020603050405020304" pitchFamily="18" charset="0"/>
                <a:cs typeface="Times New Roman" panose="02020603050405020304" pitchFamily="18" charset="0"/>
              </a:rPr>
              <a:t>ÄR</a:t>
            </a:r>
          </a:p>
        </p:txBody>
      </p:sp>
      <p:sp>
        <p:nvSpPr>
          <p:cNvPr id="20" name="TextBox 19">
            <a:extLst>
              <a:ext uri="{FF2B5EF4-FFF2-40B4-BE49-F238E27FC236}">
                <a16:creationId xmlns:a16="http://schemas.microsoft.com/office/drawing/2014/main" id="{044C1381-EB67-4E2F-9F43-523E1D55F7F5}"/>
              </a:ext>
            </a:extLst>
          </p:cNvPr>
          <p:cNvSpPr txBox="1"/>
          <p:nvPr/>
        </p:nvSpPr>
        <p:spPr>
          <a:xfrm>
            <a:off x="9845822" y="2990750"/>
            <a:ext cx="890506" cy="555217"/>
          </a:xfrm>
          <a:prstGeom prst="rect">
            <a:avLst/>
          </a:prstGeom>
          <a:solidFill>
            <a:srgbClr val="59BB18"/>
          </a:solidFill>
        </p:spPr>
        <p:txBody>
          <a:bodyPr wrap="square" lIns="0" tIns="0" rIns="0" bIns="0" rtlCol="0">
            <a:spAutoFit/>
          </a:bodyPr>
          <a:lstStyle/>
          <a:p>
            <a:pPr algn="ctr">
              <a:lnSpc>
                <a:spcPct val="82000"/>
              </a:lnSpc>
            </a:pPr>
            <a:r>
              <a:rPr lang="et-EE" sz="4400" b="1" dirty="0">
                <a:solidFill>
                  <a:schemeClr val="bg1"/>
                </a:solidFill>
                <a:latin typeface="Times New Roman" panose="02020603050405020304" pitchFamily="18" charset="0"/>
                <a:cs typeface="Times New Roman" panose="02020603050405020304" pitchFamily="18" charset="0"/>
              </a:rPr>
              <a:t>GI</a:t>
            </a:r>
          </a:p>
        </p:txBody>
      </p:sp>
      <p:sp>
        <p:nvSpPr>
          <p:cNvPr id="21" name="TextBox 20">
            <a:extLst>
              <a:ext uri="{FF2B5EF4-FFF2-40B4-BE49-F238E27FC236}">
                <a16:creationId xmlns:a16="http://schemas.microsoft.com/office/drawing/2014/main" id="{9A3B3028-4F5A-46B5-88EF-C95562F376D3}"/>
              </a:ext>
            </a:extLst>
          </p:cNvPr>
          <p:cNvSpPr txBox="1"/>
          <p:nvPr/>
        </p:nvSpPr>
        <p:spPr>
          <a:xfrm>
            <a:off x="11144575" y="2993671"/>
            <a:ext cx="784893" cy="555217"/>
          </a:xfrm>
          <a:prstGeom prst="rect">
            <a:avLst/>
          </a:prstGeom>
          <a:solidFill>
            <a:srgbClr val="B6C625"/>
          </a:solidFill>
        </p:spPr>
        <p:txBody>
          <a:bodyPr wrap="square" lIns="0" tIns="0" rIns="0" bIns="0" rtlCol="0">
            <a:spAutoFit/>
          </a:bodyPr>
          <a:lstStyle/>
          <a:p>
            <a:pPr algn="ctr">
              <a:lnSpc>
                <a:spcPct val="82000"/>
              </a:lnSpc>
            </a:pPr>
            <a:r>
              <a:rPr lang="et-EE" sz="4400" b="1">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186734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jdelijke aanduiding voor inhoud 2">
            <a:extLst>
              <a:ext uri="{FF2B5EF4-FFF2-40B4-BE49-F238E27FC236}">
                <a16:creationId xmlns:a16="http://schemas.microsoft.com/office/drawing/2014/main" id="{9AFC0F6C-8903-4F0E-A0F1-CFC198D6AFA2}"/>
              </a:ext>
            </a:extLst>
          </p:cNvPr>
          <p:cNvSpPr txBox="1">
            <a:spLocks/>
          </p:cNvSpPr>
          <p:nvPr/>
        </p:nvSpPr>
        <p:spPr>
          <a:xfrm>
            <a:off x="541087" y="1962683"/>
            <a:ext cx="8382725" cy="2346081"/>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2700" kern="0" dirty="0">
                <a:solidFill>
                  <a:srgbClr val="002060"/>
                </a:solidFill>
                <a:latin typeface="Arial" panose="020B0604020202020204" pitchFamily="34" charset="0"/>
                <a:cs typeface="Arial" panose="020B0604020202020204" pitchFamily="34" charset="0"/>
              </a:rPr>
              <a:t>…</a:t>
            </a:r>
            <a:r>
              <a:rPr lang="nl-NL" sz="2700" b="1" kern="0" dirty="0" err="1">
                <a:solidFill>
                  <a:srgbClr val="002060"/>
                </a:solidFill>
                <a:latin typeface="Arial" panose="020B0604020202020204" pitchFamily="34" charset="0"/>
                <a:cs typeface="Arial" panose="020B0604020202020204" pitchFamily="34" charset="0"/>
              </a:rPr>
              <a:t>to</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further</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reduce</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the</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need</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to</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use</a:t>
            </a:r>
            <a:r>
              <a:rPr lang="nl-NL" sz="2700" b="1" kern="0" dirty="0">
                <a:solidFill>
                  <a:srgbClr val="002060"/>
                </a:solidFill>
                <a:latin typeface="Arial" panose="020B0604020202020204" pitchFamily="34" charset="0"/>
                <a:cs typeface="Arial" panose="020B0604020202020204" pitchFamily="34" charset="0"/>
              </a:rPr>
              <a:t> </a:t>
            </a:r>
            <a:r>
              <a:rPr lang="nl-NL" sz="2700" b="1" kern="0" dirty="0" err="1">
                <a:solidFill>
                  <a:srgbClr val="002060"/>
                </a:solidFill>
                <a:latin typeface="Arial" panose="020B0604020202020204" pitchFamily="34" charset="0"/>
                <a:cs typeface="Arial" panose="020B0604020202020204" pitchFamily="34" charset="0"/>
              </a:rPr>
              <a:t>antimicrobials</a:t>
            </a:r>
            <a:endParaRPr lang="nl-NL" sz="2700" b="1" kern="0" dirty="0">
              <a:solidFill>
                <a:srgbClr val="002060"/>
              </a:solidFill>
              <a:latin typeface="Arial" panose="020B0604020202020204" pitchFamily="34" charset="0"/>
              <a:cs typeface="Arial" panose="020B0604020202020204" pitchFamily="34" charset="0"/>
            </a:endParaRPr>
          </a:p>
          <a:p>
            <a:endParaRPr lang="nl-NL" sz="2000" kern="0" dirty="0">
              <a:solidFill>
                <a:srgbClr val="002060"/>
              </a:solidFill>
              <a:latin typeface="Arial" panose="020B0604020202020204" pitchFamily="34" charset="0"/>
              <a:cs typeface="Arial" panose="020B0604020202020204" pitchFamily="34" charset="0"/>
            </a:endParaRPr>
          </a:p>
          <a:p>
            <a:r>
              <a:rPr lang="nl-NL" sz="2800" kern="0" dirty="0">
                <a:solidFill>
                  <a:srgbClr val="002060"/>
                </a:solidFill>
                <a:latin typeface="Arial" panose="020B0604020202020204" pitchFamily="34" charset="0"/>
                <a:cs typeface="Arial" panose="020B0604020202020204" pitchFamily="34" charset="0"/>
              </a:rPr>
              <a:t>Groups divided per specie:</a:t>
            </a:r>
          </a:p>
          <a:p>
            <a:endParaRPr lang="nl-NL" sz="1400" kern="0" dirty="0">
              <a:solidFill>
                <a:srgbClr val="002060"/>
              </a:solidFill>
              <a:latin typeface="Arial" panose="020B0604020202020204" pitchFamily="34" charset="0"/>
              <a:cs typeface="Arial" panose="020B0604020202020204" pitchFamily="34" charset="0"/>
            </a:endParaRPr>
          </a:p>
          <a:p>
            <a:r>
              <a:rPr lang="nl-NL" sz="2800" b="1" kern="0" dirty="0">
                <a:solidFill>
                  <a:srgbClr val="2C7470"/>
                </a:solidFill>
                <a:latin typeface="Arial" panose="020B0604020202020204" pitchFamily="34" charset="0"/>
                <a:cs typeface="Arial" panose="020B0604020202020204" pitchFamily="34" charset="0"/>
              </a:rPr>
              <a:t>Malta</a:t>
            </a:r>
            <a:endParaRPr lang="nl-NL" sz="2800" kern="0" dirty="0">
              <a:solidFill>
                <a:srgbClr val="002060"/>
              </a:solidFill>
              <a:latin typeface="Arial" panose="020B0604020202020204" pitchFamily="34" charset="0"/>
              <a:cs typeface="Arial" panose="020B0604020202020204" pitchFamily="34" charset="0"/>
            </a:endParaRPr>
          </a:p>
          <a:p>
            <a:pPr marL="457200" lvl="1"/>
            <a:endParaRPr lang="nl-NL" kern="0" dirty="0">
              <a:solidFill>
                <a:srgbClr val="002060"/>
              </a:solidFill>
              <a:latin typeface="Arial" panose="020B0604020202020204" pitchFamily="34" charset="0"/>
              <a:cs typeface="Arial" panose="020B0604020202020204" pitchFamily="34" charset="0"/>
            </a:endParaRPr>
          </a:p>
        </p:txBody>
      </p:sp>
      <p:sp>
        <p:nvSpPr>
          <p:cNvPr id="34" name="Ovaal 6">
            <a:extLst>
              <a:ext uri="{FF2B5EF4-FFF2-40B4-BE49-F238E27FC236}">
                <a16:creationId xmlns:a16="http://schemas.microsoft.com/office/drawing/2014/main" id="{578736E5-493F-43ED-8EBD-3ED5F8A885D4}"/>
              </a:ext>
            </a:extLst>
          </p:cNvPr>
          <p:cNvSpPr/>
          <p:nvPr/>
        </p:nvSpPr>
        <p:spPr>
          <a:xfrm>
            <a:off x="8860630" y="2297414"/>
            <a:ext cx="3331369" cy="1882118"/>
          </a:xfrm>
          <a:prstGeom prst="ellipse">
            <a:avLst/>
          </a:prstGeom>
          <a:solidFill>
            <a:srgbClr val="6BB1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dirty="0">
                <a:solidFill>
                  <a:srgbClr val="002060"/>
                </a:solidFill>
              </a:rPr>
              <a:t>You can go to your table number!</a:t>
            </a:r>
          </a:p>
        </p:txBody>
      </p:sp>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512619" y="188784"/>
            <a:ext cx="7512819" cy="159463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nl-NL" sz="3200" kern="0" dirty="0"/>
              <a:t>Group exercise 1 </a:t>
            </a:r>
          </a:p>
          <a:p>
            <a:r>
              <a:rPr lang="nl-NL" sz="3200" b="1" kern="0" dirty="0"/>
              <a:t>Identify the barriers for the </a:t>
            </a:r>
          </a:p>
          <a:p>
            <a:r>
              <a:rPr lang="nl-NL" sz="3200" b="1" u="sng" kern="0" dirty="0"/>
              <a:t>implementation of best practices</a:t>
            </a:r>
            <a:endParaRPr lang="es-ES" sz="3200" b="1" u="sng" kern="0" dirty="0"/>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41948" y="540336"/>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n-GB" sz="3600" b="1" dirty="0">
                  <a:solidFill>
                    <a:srgbClr val="C00000"/>
                  </a:solidFill>
                  <a:latin typeface="Arial" panose="020B0604020202020204" pitchFamily="34" charset="0"/>
                  <a:cs typeface="Arial" panose="020B0604020202020204" pitchFamily="34" charset="0"/>
                </a:rPr>
                <a:t>45 </a:t>
              </a:r>
            </a:p>
            <a:p>
              <a:pPr algn="ctr"/>
              <a:r>
                <a:rPr lang="en-GB" sz="1400" b="1" dirty="0">
                  <a:solidFill>
                    <a:srgbClr val="C00000"/>
                  </a:solidFill>
                  <a:latin typeface="Arial" panose="020B0604020202020204" pitchFamily="34" charset="0"/>
                  <a:cs typeface="Arial" panose="020B06040202020202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6" name="Elipse 45">
            <a:extLst>
              <a:ext uri="{FF2B5EF4-FFF2-40B4-BE49-F238E27FC236}">
                <a16:creationId xmlns:a16="http://schemas.microsoft.com/office/drawing/2014/main" id="{40052694-8F7C-4EA0-87C7-8A1890A1FC01}"/>
              </a:ext>
            </a:extLst>
          </p:cNvPr>
          <p:cNvSpPr/>
          <p:nvPr/>
        </p:nvSpPr>
        <p:spPr>
          <a:xfrm>
            <a:off x="9909170" y="5694359"/>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ipse 46">
            <a:extLst>
              <a:ext uri="{FF2B5EF4-FFF2-40B4-BE49-F238E27FC236}">
                <a16:creationId xmlns:a16="http://schemas.microsoft.com/office/drawing/2014/main" id="{81738D1B-37AE-4589-994E-751A313E29F2}"/>
              </a:ext>
            </a:extLst>
          </p:cNvPr>
          <p:cNvSpPr/>
          <p:nvPr/>
        </p:nvSpPr>
        <p:spPr>
          <a:xfrm flipH="1">
            <a:off x="10072548" y="5688279"/>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Elipse 47">
            <a:extLst>
              <a:ext uri="{FF2B5EF4-FFF2-40B4-BE49-F238E27FC236}">
                <a16:creationId xmlns:a16="http://schemas.microsoft.com/office/drawing/2014/main" id="{7C9DE364-F0BE-430A-8EEA-7F56A68B30FA}"/>
              </a:ext>
            </a:extLst>
          </p:cNvPr>
          <p:cNvSpPr/>
          <p:nvPr/>
        </p:nvSpPr>
        <p:spPr>
          <a:xfrm>
            <a:off x="820307" y="5738328"/>
            <a:ext cx="829339"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Elipse 48">
            <a:extLst>
              <a:ext uri="{FF2B5EF4-FFF2-40B4-BE49-F238E27FC236}">
                <a16:creationId xmlns:a16="http://schemas.microsoft.com/office/drawing/2014/main" id="{35E6885A-DEC1-48EA-BDE2-AEE30D04FF4E}"/>
              </a:ext>
            </a:extLst>
          </p:cNvPr>
          <p:cNvSpPr/>
          <p:nvPr/>
        </p:nvSpPr>
        <p:spPr>
          <a:xfrm flipH="1">
            <a:off x="1038821" y="5730811"/>
            <a:ext cx="829339"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 descr="840+ Heifer Illustrations, Royalty-Free Vector Graphics &amp; Clip Art - iStock  | Heifer cows, Heifer vector, Heifer milk">
            <a:extLst>
              <a:ext uri="{FF2B5EF4-FFF2-40B4-BE49-F238E27FC236}">
                <a16:creationId xmlns:a16="http://schemas.microsoft.com/office/drawing/2014/main" id="{C8F6D431-0A44-4775-9A5F-423D8E2B4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0" t="28652" r="15867" b="28682"/>
          <a:stretch/>
        </p:blipFill>
        <p:spPr bwMode="auto">
          <a:xfrm>
            <a:off x="1114153" y="5954185"/>
            <a:ext cx="355510" cy="22374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ilhouette of a pig Royalty Free Vector Image - VectorStock">
            <a:extLst>
              <a:ext uri="{FF2B5EF4-FFF2-40B4-BE49-F238E27FC236}">
                <a16:creationId xmlns:a16="http://schemas.microsoft.com/office/drawing/2014/main" id="{90209C39-0849-43B5-A737-DBA2A88EE7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4" t="18131" r="2411" b="24735"/>
          <a:stretch/>
        </p:blipFill>
        <p:spPr bwMode="auto">
          <a:xfrm>
            <a:off x="10205354" y="5938798"/>
            <a:ext cx="409896" cy="222740"/>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id="{56AA4F4D-FBCF-40F9-807C-7A35B5D26902}"/>
              </a:ext>
            </a:extLst>
          </p:cNvPr>
          <p:cNvSpPr txBox="1"/>
          <p:nvPr/>
        </p:nvSpPr>
        <p:spPr>
          <a:xfrm>
            <a:off x="664272" y="4189548"/>
            <a:ext cx="1227110" cy="830997"/>
          </a:xfrm>
          <a:prstGeom prst="rect">
            <a:avLst/>
          </a:prstGeom>
          <a:noFill/>
        </p:spPr>
        <p:txBody>
          <a:bodyPr wrap="square">
            <a:spAutoFit/>
          </a:bodyPr>
          <a:lstStyle/>
          <a:p>
            <a:pPr algn="ctr"/>
            <a:r>
              <a:rPr lang="nl-NL" sz="2400" kern="0" dirty="0">
                <a:solidFill>
                  <a:srgbClr val="002060"/>
                </a:solidFill>
                <a:cs typeface="Arial" panose="020B0604020202020204" pitchFamily="34" charset="0"/>
              </a:rPr>
              <a:t>Group 1</a:t>
            </a:r>
          </a:p>
          <a:p>
            <a:pPr algn="ctr"/>
            <a:r>
              <a:rPr lang="nl-NL" sz="2400" kern="0" dirty="0">
                <a:solidFill>
                  <a:srgbClr val="002060"/>
                </a:solidFill>
                <a:cs typeface="Arial" panose="020B0604020202020204" pitchFamily="34" charset="0"/>
              </a:rPr>
              <a:t> </a:t>
            </a:r>
            <a:r>
              <a:rPr lang="nl-NL" sz="2400" b="1" kern="0" dirty="0">
                <a:solidFill>
                  <a:srgbClr val="002060"/>
                </a:solidFill>
                <a:cs typeface="Arial" panose="020B0604020202020204" pitchFamily="34" charset="0"/>
              </a:rPr>
              <a:t>Bovine</a:t>
            </a:r>
          </a:p>
        </p:txBody>
      </p:sp>
      <p:sp>
        <p:nvSpPr>
          <p:cNvPr id="53" name="Elipse 52">
            <a:extLst>
              <a:ext uri="{FF2B5EF4-FFF2-40B4-BE49-F238E27FC236}">
                <a16:creationId xmlns:a16="http://schemas.microsoft.com/office/drawing/2014/main" id="{25403B6B-16B3-4AB1-81FA-E22DEF483604}"/>
              </a:ext>
            </a:extLst>
          </p:cNvPr>
          <p:cNvSpPr/>
          <p:nvPr/>
        </p:nvSpPr>
        <p:spPr>
          <a:xfrm>
            <a:off x="2398235" y="5736891"/>
            <a:ext cx="1036341"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Elipse 53">
            <a:extLst>
              <a:ext uri="{FF2B5EF4-FFF2-40B4-BE49-F238E27FC236}">
                <a16:creationId xmlns:a16="http://schemas.microsoft.com/office/drawing/2014/main" id="{1B3DD1AA-15BB-4A77-ABEC-B697FAB6BAB6}"/>
              </a:ext>
            </a:extLst>
          </p:cNvPr>
          <p:cNvSpPr/>
          <p:nvPr/>
        </p:nvSpPr>
        <p:spPr>
          <a:xfrm flipH="1">
            <a:off x="2561610" y="5730811"/>
            <a:ext cx="1034373"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adroTexto 54">
            <a:extLst>
              <a:ext uri="{FF2B5EF4-FFF2-40B4-BE49-F238E27FC236}">
                <a16:creationId xmlns:a16="http://schemas.microsoft.com/office/drawing/2014/main" id="{2B376672-7A00-4C82-AE50-E7B5D890F770}"/>
              </a:ext>
            </a:extLst>
          </p:cNvPr>
          <p:cNvSpPr txBox="1"/>
          <p:nvPr/>
        </p:nvSpPr>
        <p:spPr>
          <a:xfrm>
            <a:off x="1904515" y="4189548"/>
            <a:ext cx="2371870" cy="1200329"/>
          </a:xfrm>
          <a:prstGeom prst="rect">
            <a:avLst/>
          </a:prstGeom>
          <a:noFill/>
        </p:spPr>
        <p:txBody>
          <a:bodyPr wrap="square">
            <a:spAutoFit/>
          </a:bodyPr>
          <a:lstStyle/>
          <a:p>
            <a:pPr algn="ctr"/>
            <a:r>
              <a:rPr lang="nl-NL" sz="2400" kern="0" dirty="0">
                <a:solidFill>
                  <a:srgbClr val="002060"/>
                </a:solidFill>
                <a:cs typeface="Arial" panose="020B0604020202020204" pitchFamily="34" charset="0"/>
              </a:rPr>
              <a:t>Group 2</a:t>
            </a:r>
          </a:p>
          <a:p>
            <a:pPr algn="ctr"/>
            <a:r>
              <a:rPr lang="nl-NL" sz="2400" kern="0" dirty="0">
                <a:solidFill>
                  <a:srgbClr val="002060"/>
                </a:solidFill>
                <a:cs typeface="Arial" panose="020B0604020202020204" pitchFamily="34" charset="0"/>
              </a:rPr>
              <a:t> </a:t>
            </a:r>
            <a:r>
              <a:rPr lang="nl-NL" sz="2400" b="1" kern="0" dirty="0">
                <a:solidFill>
                  <a:srgbClr val="002060"/>
                </a:solidFill>
                <a:cs typeface="Arial" panose="020B0604020202020204" pitchFamily="34" charset="0"/>
              </a:rPr>
              <a:t>Poultry &amp; aquaculture</a:t>
            </a:r>
          </a:p>
        </p:txBody>
      </p:sp>
      <p:pic>
        <p:nvPicPr>
          <p:cNvPr id="56" name="Picture 6" descr="Chicken Icon Vector Art, Icons, and Graphics for Free Download">
            <a:extLst>
              <a:ext uri="{FF2B5EF4-FFF2-40B4-BE49-F238E27FC236}">
                <a16:creationId xmlns:a16="http://schemas.microsoft.com/office/drawing/2014/main" id="{E63D3669-82A5-4C2E-96F7-104E056E96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9" t="19410" r="24531" b="22786"/>
          <a:stretch/>
        </p:blipFill>
        <p:spPr bwMode="auto">
          <a:xfrm flipH="1">
            <a:off x="2710854" y="5858808"/>
            <a:ext cx="290281" cy="33016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Fish Icon Vector Isolated Stock Illustration - Download Image Now - Fish,  Icon, Vector - iStock">
            <a:extLst>
              <a:ext uri="{FF2B5EF4-FFF2-40B4-BE49-F238E27FC236}">
                <a16:creationId xmlns:a16="http://schemas.microsoft.com/office/drawing/2014/main" id="{51EEAE63-5163-4FB0-8323-31BF786503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037" t="29604" r="9625" b="30401"/>
          <a:stretch/>
        </p:blipFill>
        <p:spPr bwMode="auto">
          <a:xfrm>
            <a:off x="3020294" y="5936149"/>
            <a:ext cx="414282" cy="211507"/>
          </a:xfrm>
          <a:prstGeom prst="rect">
            <a:avLst/>
          </a:prstGeom>
          <a:noFill/>
          <a:extLst>
            <a:ext uri="{909E8E84-426E-40DD-AFC4-6F175D3DCCD1}">
              <a14:hiddenFill xmlns:a14="http://schemas.microsoft.com/office/drawing/2010/main">
                <a:solidFill>
                  <a:srgbClr val="FFFFFF"/>
                </a:solidFill>
              </a14:hiddenFill>
            </a:ext>
          </a:extLst>
        </p:spPr>
      </p:pic>
      <p:sp>
        <p:nvSpPr>
          <p:cNvPr id="58" name="Elipse 57">
            <a:extLst>
              <a:ext uri="{FF2B5EF4-FFF2-40B4-BE49-F238E27FC236}">
                <a16:creationId xmlns:a16="http://schemas.microsoft.com/office/drawing/2014/main" id="{4395888B-3D4D-42BF-A405-A13378952382}"/>
              </a:ext>
            </a:extLst>
          </p:cNvPr>
          <p:cNvSpPr/>
          <p:nvPr/>
        </p:nvSpPr>
        <p:spPr>
          <a:xfrm>
            <a:off x="4488223" y="5745350"/>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Elipse 58">
            <a:extLst>
              <a:ext uri="{FF2B5EF4-FFF2-40B4-BE49-F238E27FC236}">
                <a16:creationId xmlns:a16="http://schemas.microsoft.com/office/drawing/2014/main" id="{096F2161-EA4D-4EA9-A2DC-56D0E8216E07}"/>
              </a:ext>
            </a:extLst>
          </p:cNvPr>
          <p:cNvSpPr/>
          <p:nvPr/>
        </p:nvSpPr>
        <p:spPr>
          <a:xfrm flipH="1">
            <a:off x="4651596" y="5739270"/>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6" descr="Chicken Icon Vector Art, Icons, and Graphics for Free Download">
            <a:extLst>
              <a:ext uri="{FF2B5EF4-FFF2-40B4-BE49-F238E27FC236}">
                <a16:creationId xmlns:a16="http://schemas.microsoft.com/office/drawing/2014/main" id="{F4C84096-87AA-4F5A-B357-EBCF174038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49" t="19410" r="24531" b="22786"/>
          <a:stretch/>
        </p:blipFill>
        <p:spPr bwMode="auto">
          <a:xfrm flipH="1">
            <a:off x="4907171" y="5867267"/>
            <a:ext cx="290281" cy="330166"/>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1EF948B1-6396-43BE-B0DD-309C7C3DDED0}"/>
              </a:ext>
            </a:extLst>
          </p:cNvPr>
          <p:cNvSpPr txBox="1"/>
          <p:nvPr/>
        </p:nvSpPr>
        <p:spPr>
          <a:xfrm>
            <a:off x="3908712" y="4189548"/>
            <a:ext cx="2371870" cy="830997"/>
          </a:xfrm>
          <a:prstGeom prst="rect">
            <a:avLst/>
          </a:prstGeom>
          <a:noFill/>
        </p:spPr>
        <p:txBody>
          <a:bodyPr wrap="square">
            <a:spAutoFit/>
          </a:bodyPr>
          <a:lstStyle/>
          <a:p>
            <a:pPr algn="ctr"/>
            <a:r>
              <a:rPr lang="nl-NL" sz="2400" kern="0" dirty="0">
                <a:solidFill>
                  <a:srgbClr val="002060"/>
                </a:solidFill>
                <a:cs typeface="Arial" panose="020B0604020202020204" pitchFamily="34" charset="0"/>
              </a:rPr>
              <a:t>Group 3</a:t>
            </a:r>
          </a:p>
          <a:p>
            <a:pPr algn="ctr"/>
            <a:r>
              <a:rPr lang="nl-NL" sz="2400" kern="0" dirty="0">
                <a:solidFill>
                  <a:srgbClr val="002060"/>
                </a:solidFill>
                <a:cs typeface="Arial" panose="020B0604020202020204" pitchFamily="34" charset="0"/>
              </a:rPr>
              <a:t> </a:t>
            </a:r>
            <a:r>
              <a:rPr lang="nl-NL" sz="2400" b="1" kern="0" dirty="0">
                <a:solidFill>
                  <a:srgbClr val="002060"/>
                </a:solidFill>
                <a:cs typeface="Arial" panose="020B0604020202020204" pitchFamily="34" charset="0"/>
              </a:rPr>
              <a:t>Poultry</a:t>
            </a:r>
          </a:p>
        </p:txBody>
      </p:sp>
      <p:sp>
        <p:nvSpPr>
          <p:cNvPr id="62" name="Elipse 61">
            <a:extLst>
              <a:ext uri="{FF2B5EF4-FFF2-40B4-BE49-F238E27FC236}">
                <a16:creationId xmlns:a16="http://schemas.microsoft.com/office/drawing/2014/main" id="{7983C688-2ED9-4237-BA28-AF1FBD4E9E06}"/>
              </a:ext>
            </a:extLst>
          </p:cNvPr>
          <p:cNvSpPr/>
          <p:nvPr/>
        </p:nvSpPr>
        <p:spPr>
          <a:xfrm>
            <a:off x="6283228" y="5725849"/>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Elipse 62">
            <a:extLst>
              <a:ext uri="{FF2B5EF4-FFF2-40B4-BE49-F238E27FC236}">
                <a16:creationId xmlns:a16="http://schemas.microsoft.com/office/drawing/2014/main" id="{5D4161F7-900E-4791-8808-2A4042A60EA3}"/>
              </a:ext>
            </a:extLst>
          </p:cNvPr>
          <p:cNvSpPr/>
          <p:nvPr/>
        </p:nvSpPr>
        <p:spPr>
          <a:xfrm flipH="1">
            <a:off x="6446601" y="5719769"/>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adroTexto 63">
            <a:extLst>
              <a:ext uri="{FF2B5EF4-FFF2-40B4-BE49-F238E27FC236}">
                <a16:creationId xmlns:a16="http://schemas.microsoft.com/office/drawing/2014/main" id="{00FC2A89-5180-4E56-82C9-DED75D14FE53}"/>
              </a:ext>
            </a:extLst>
          </p:cNvPr>
          <p:cNvSpPr txBox="1"/>
          <p:nvPr/>
        </p:nvSpPr>
        <p:spPr>
          <a:xfrm>
            <a:off x="5567625" y="4189548"/>
            <a:ext cx="2186205" cy="1200329"/>
          </a:xfrm>
          <a:prstGeom prst="rect">
            <a:avLst/>
          </a:prstGeom>
          <a:noFill/>
        </p:spPr>
        <p:txBody>
          <a:bodyPr wrap="square">
            <a:spAutoFit/>
          </a:bodyPr>
          <a:lstStyle/>
          <a:p>
            <a:pPr algn="ctr"/>
            <a:r>
              <a:rPr lang="nl-NL" sz="2400" kern="0" dirty="0">
                <a:solidFill>
                  <a:srgbClr val="002060"/>
                </a:solidFill>
                <a:cs typeface="Arial" panose="020B0604020202020204" pitchFamily="34" charset="0"/>
              </a:rPr>
              <a:t>Group 4</a:t>
            </a:r>
          </a:p>
          <a:p>
            <a:pPr algn="ctr"/>
            <a:r>
              <a:rPr lang="nl-NL" sz="2400" kern="0" dirty="0">
                <a:solidFill>
                  <a:srgbClr val="002060"/>
                </a:solidFill>
                <a:cs typeface="Arial" panose="020B0604020202020204" pitchFamily="34" charset="0"/>
              </a:rPr>
              <a:t> </a:t>
            </a:r>
            <a:r>
              <a:rPr lang="nl-NL" sz="2400" b="1" kern="0" dirty="0">
                <a:solidFill>
                  <a:srgbClr val="002060"/>
                </a:solidFill>
                <a:cs typeface="Arial" panose="020B0604020202020204" pitchFamily="34" charset="0"/>
              </a:rPr>
              <a:t>Small ruminants 1</a:t>
            </a:r>
          </a:p>
        </p:txBody>
      </p:sp>
      <p:pic>
        <p:nvPicPr>
          <p:cNvPr id="65" name="Picture 10" descr="Goat Vector Art Stock Images | Depositphotos">
            <a:extLst>
              <a:ext uri="{FF2B5EF4-FFF2-40B4-BE49-F238E27FC236}">
                <a16:creationId xmlns:a16="http://schemas.microsoft.com/office/drawing/2014/main" id="{C4D250E7-4D35-4F62-8DAE-86ED464E58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55" t="14682" r="10177" b="14207"/>
          <a:stretch/>
        </p:blipFill>
        <p:spPr bwMode="auto">
          <a:xfrm>
            <a:off x="6653242" y="5867267"/>
            <a:ext cx="319643" cy="280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Elipse 65">
            <a:extLst>
              <a:ext uri="{FF2B5EF4-FFF2-40B4-BE49-F238E27FC236}">
                <a16:creationId xmlns:a16="http://schemas.microsoft.com/office/drawing/2014/main" id="{C4656743-ED4B-4688-BC9A-CC4D1DF59162}"/>
              </a:ext>
            </a:extLst>
          </p:cNvPr>
          <p:cNvSpPr/>
          <p:nvPr/>
        </p:nvSpPr>
        <p:spPr>
          <a:xfrm>
            <a:off x="8004063" y="5718555"/>
            <a:ext cx="856568" cy="607151"/>
          </a:xfrm>
          <a:prstGeom prst="ellipse">
            <a:avLst/>
          </a:prstGeom>
          <a:solidFill>
            <a:schemeClr val="bg1"/>
          </a:solidFill>
          <a:ln w="38100">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Elipse 66">
            <a:extLst>
              <a:ext uri="{FF2B5EF4-FFF2-40B4-BE49-F238E27FC236}">
                <a16:creationId xmlns:a16="http://schemas.microsoft.com/office/drawing/2014/main" id="{AD515D1E-CB37-4D74-BE9B-02B0CC6A5391}"/>
              </a:ext>
            </a:extLst>
          </p:cNvPr>
          <p:cNvSpPr/>
          <p:nvPr/>
        </p:nvSpPr>
        <p:spPr>
          <a:xfrm flipH="1">
            <a:off x="8167436" y="5712475"/>
            <a:ext cx="890711" cy="6071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adroTexto 67">
            <a:extLst>
              <a:ext uri="{FF2B5EF4-FFF2-40B4-BE49-F238E27FC236}">
                <a16:creationId xmlns:a16="http://schemas.microsoft.com/office/drawing/2014/main" id="{A5B48C0C-352F-4789-A45C-478BD837389D}"/>
              </a:ext>
            </a:extLst>
          </p:cNvPr>
          <p:cNvSpPr txBox="1"/>
          <p:nvPr/>
        </p:nvSpPr>
        <p:spPr>
          <a:xfrm>
            <a:off x="7421434" y="4189548"/>
            <a:ext cx="2220118" cy="1200329"/>
          </a:xfrm>
          <a:prstGeom prst="rect">
            <a:avLst/>
          </a:prstGeom>
          <a:noFill/>
        </p:spPr>
        <p:txBody>
          <a:bodyPr wrap="square">
            <a:spAutoFit/>
          </a:bodyPr>
          <a:lstStyle/>
          <a:p>
            <a:pPr algn="ctr"/>
            <a:r>
              <a:rPr lang="nl-NL" sz="2400" kern="0" dirty="0">
                <a:solidFill>
                  <a:srgbClr val="002060"/>
                </a:solidFill>
                <a:cs typeface="Arial" panose="020B0604020202020204" pitchFamily="34" charset="0"/>
              </a:rPr>
              <a:t>Group 5</a:t>
            </a:r>
          </a:p>
          <a:p>
            <a:pPr algn="ctr"/>
            <a:r>
              <a:rPr lang="nl-NL" sz="2400" kern="0" dirty="0">
                <a:solidFill>
                  <a:srgbClr val="002060"/>
                </a:solidFill>
                <a:cs typeface="Arial" panose="020B0604020202020204" pitchFamily="34" charset="0"/>
              </a:rPr>
              <a:t> </a:t>
            </a:r>
            <a:r>
              <a:rPr lang="nl-NL" sz="2400" b="1" kern="0" dirty="0">
                <a:solidFill>
                  <a:srgbClr val="002060"/>
                </a:solidFill>
                <a:cs typeface="Arial" panose="020B0604020202020204" pitchFamily="34" charset="0"/>
              </a:rPr>
              <a:t>Small ruminants 2</a:t>
            </a:r>
          </a:p>
        </p:txBody>
      </p:sp>
      <p:pic>
        <p:nvPicPr>
          <p:cNvPr id="69" name="Picture 8" descr="Sheep Vector Illustration Black Silhouette. Stock Vector - Illustration of  raphic, husbandry: 140349495">
            <a:extLst>
              <a:ext uri="{FF2B5EF4-FFF2-40B4-BE49-F238E27FC236}">
                <a16:creationId xmlns:a16="http://schemas.microsoft.com/office/drawing/2014/main" id="{4DFF1CD8-FCB6-4D22-AF14-7E86F6F775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743" t="7481" r="11426" b="9237"/>
          <a:stretch/>
        </p:blipFill>
        <p:spPr bwMode="auto">
          <a:xfrm>
            <a:off x="8368200" y="5905783"/>
            <a:ext cx="326587" cy="241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0" name="CuadroTexto 69">
            <a:extLst>
              <a:ext uri="{FF2B5EF4-FFF2-40B4-BE49-F238E27FC236}">
                <a16:creationId xmlns:a16="http://schemas.microsoft.com/office/drawing/2014/main" id="{AD4EB5CF-2B02-4837-BADE-039C271F01B4}"/>
              </a:ext>
            </a:extLst>
          </p:cNvPr>
          <p:cNvSpPr txBox="1"/>
          <p:nvPr/>
        </p:nvSpPr>
        <p:spPr>
          <a:xfrm>
            <a:off x="9223649" y="4189548"/>
            <a:ext cx="2371870" cy="830997"/>
          </a:xfrm>
          <a:prstGeom prst="rect">
            <a:avLst/>
          </a:prstGeom>
          <a:noFill/>
        </p:spPr>
        <p:txBody>
          <a:bodyPr wrap="square">
            <a:spAutoFit/>
          </a:bodyPr>
          <a:lstStyle/>
          <a:p>
            <a:pPr algn="ctr"/>
            <a:r>
              <a:rPr lang="nl-NL" sz="2400" kern="0" dirty="0">
                <a:solidFill>
                  <a:srgbClr val="002060"/>
                </a:solidFill>
                <a:cs typeface="Arial" panose="020B0604020202020204" pitchFamily="34" charset="0"/>
              </a:rPr>
              <a:t>Group 6</a:t>
            </a:r>
          </a:p>
          <a:p>
            <a:pPr algn="ctr"/>
            <a:r>
              <a:rPr lang="nl-NL" sz="2400" kern="0" dirty="0">
                <a:solidFill>
                  <a:srgbClr val="002060"/>
                </a:solidFill>
                <a:cs typeface="Arial" panose="020B0604020202020204" pitchFamily="34" charset="0"/>
              </a:rPr>
              <a:t> </a:t>
            </a:r>
            <a:r>
              <a:rPr lang="nl-NL" sz="2400" b="1" kern="0" dirty="0">
                <a:solidFill>
                  <a:srgbClr val="002060"/>
                </a:solidFill>
                <a:cs typeface="Arial" panose="020B0604020202020204" pitchFamily="34" charset="0"/>
              </a:rPr>
              <a:t>Swine</a:t>
            </a:r>
          </a:p>
        </p:txBody>
      </p:sp>
    </p:spTree>
    <p:extLst>
      <p:ext uri="{BB962C8B-B14F-4D97-AF65-F5344CB8AC3E}">
        <p14:creationId xmlns:p14="http://schemas.microsoft.com/office/powerpoint/2010/main" val="189381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texto 1">
            <a:extLst>
              <a:ext uri="{FF2B5EF4-FFF2-40B4-BE49-F238E27FC236}">
                <a16:creationId xmlns:a16="http://schemas.microsoft.com/office/drawing/2014/main" id="{8D99BAF4-63C6-40AD-8DAA-E1188C4CAFE1}"/>
              </a:ext>
            </a:extLst>
          </p:cNvPr>
          <p:cNvSpPr txBox="1">
            <a:spLocks/>
          </p:cNvSpPr>
          <p:nvPr/>
        </p:nvSpPr>
        <p:spPr>
          <a:xfrm>
            <a:off x="498764" y="202639"/>
            <a:ext cx="7512819" cy="1667725"/>
          </a:xfrm>
          <a:prstGeom prst="rect">
            <a:avLst/>
          </a:prstGeom>
        </p:spPr>
        <p:txBody>
          <a:bodyPr/>
          <a:lstStyle>
            <a:lvl1pPr marL="0">
              <a:defRPr sz="2396">
                <a:solidFill>
                  <a:srgbClr val="003399"/>
                </a:solidFill>
                <a:latin typeface="Arial" panose="020B0604020202020204" pitchFamily="34" charset="0"/>
                <a:ea typeface="+mn-ea"/>
                <a:cs typeface="Arial" panose="020B0604020202020204" pitchFamily="34" charset="0"/>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r>
              <a:rPr lang="et-EE" sz="3200" dirty="0">
                <a:latin typeface="+mn-lt"/>
              </a:rPr>
              <a:t>Rühmatreening 1</a:t>
            </a:r>
            <a:r>
              <a:rPr lang="et-EE" sz="3200" dirty="0">
                <a:latin typeface="EC Square Sans Pro" panose="020B0506040000020004" pitchFamily="34" charset="0"/>
              </a:rPr>
              <a:t> </a:t>
            </a:r>
          </a:p>
          <a:p>
            <a:r>
              <a:rPr lang="et-EE" sz="3200" b="1" dirty="0"/>
              <a:t>Tehke kindlaks takistused </a:t>
            </a:r>
          </a:p>
          <a:p>
            <a:r>
              <a:rPr lang="et-EE" sz="3200" b="1" u="sng" dirty="0"/>
              <a:t>parimate tavade rakendamiseks</a:t>
            </a:r>
          </a:p>
        </p:txBody>
      </p:sp>
      <p:grpSp>
        <p:nvGrpSpPr>
          <p:cNvPr id="36" name="Grupo 35">
            <a:extLst>
              <a:ext uri="{FF2B5EF4-FFF2-40B4-BE49-F238E27FC236}">
                <a16:creationId xmlns:a16="http://schemas.microsoft.com/office/drawing/2014/main" id="{677F9CA3-0DF3-49D7-874C-B522D6BECBF0}"/>
              </a:ext>
            </a:extLst>
          </p:cNvPr>
          <p:cNvGrpSpPr/>
          <p:nvPr/>
        </p:nvGrpSpPr>
        <p:grpSpPr>
          <a:xfrm>
            <a:off x="8641948" y="526479"/>
            <a:ext cx="1682901" cy="1546999"/>
            <a:chOff x="10133729" y="-46716"/>
            <a:chExt cx="1682901" cy="1546999"/>
          </a:xfrm>
        </p:grpSpPr>
        <p:sp>
          <p:nvSpPr>
            <p:cNvPr id="37" name="CuadroTexto 36">
              <a:extLst>
                <a:ext uri="{FF2B5EF4-FFF2-40B4-BE49-F238E27FC236}">
                  <a16:creationId xmlns:a16="http://schemas.microsoft.com/office/drawing/2014/main" id="{16F2F623-9190-41C6-9F9A-7CD15B015CA2}"/>
                </a:ext>
              </a:extLst>
            </p:cNvPr>
            <p:cNvSpPr txBox="1"/>
            <p:nvPr/>
          </p:nvSpPr>
          <p:spPr>
            <a:xfrm>
              <a:off x="10327771" y="458783"/>
              <a:ext cx="1294819" cy="892552"/>
            </a:xfrm>
            <a:prstGeom prst="rect">
              <a:avLst/>
            </a:prstGeom>
            <a:solidFill>
              <a:schemeClr val="bg1"/>
            </a:solidFill>
          </p:spPr>
          <p:txBody>
            <a:bodyPr wrap="square" rtlCol="0">
              <a:spAutoFit/>
            </a:bodyPr>
            <a:lstStyle/>
            <a:p>
              <a:pPr algn="ctr"/>
              <a:r>
                <a:rPr lang="et-EE" sz="3600" b="1">
                  <a:solidFill>
                    <a:srgbClr val="C00000"/>
                  </a:solidFill>
                  <a:latin typeface="Arial" panose="020B0604020202020204" pitchFamily="34" charset="0"/>
                  <a:cs typeface="Arial" panose="020B0604020202020204" pitchFamily="34" charset="0"/>
                </a:rPr>
                <a:t>45 </a:t>
              </a:r>
            </a:p>
            <a:p>
              <a:pPr algn="ctr"/>
              <a:r>
                <a:rPr lang="et-EE" sz="1400" b="1">
                  <a:solidFill>
                    <a:srgbClr val="C00000"/>
                  </a:solidFill>
                  <a:latin typeface="Arial" panose="020B0604020202020204" pitchFamily="34" charset="0"/>
                  <a:cs typeface="Arial" panose="020B0604020202020204" pitchFamily="34" charset="0"/>
                </a:rPr>
                <a:t>MIN</a:t>
              </a:r>
            </a:p>
          </p:txBody>
        </p:sp>
        <p:grpSp>
          <p:nvGrpSpPr>
            <p:cNvPr id="38" name="Grupo 37">
              <a:extLst>
                <a:ext uri="{FF2B5EF4-FFF2-40B4-BE49-F238E27FC236}">
                  <a16:creationId xmlns:a16="http://schemas.microsoft.com/office/drawing/2014/main" id="{CFB9670D-5DB0-4A46-A398-4C40AE8C6FC8}"/>
                </a:ext>
              </a:extLst>
            </p:cNvPr>
            <p:cNvGrpSpPr/>
            <p:nvPr/>
          </p:nvGrpSpPr>
          <p:grpSpPr>
            <a:xfrm>
              <a:off x="10133729" y="-46716"/>
              <a:ext cx="1682901" cy="1546999"/>
              <a:chOff x="9836637" y="106015"/>
              <a:chExt cx="1929565" cy="2078540"/>
            </a:xfrm>
          </p:grpSpPr>
          <p:sp>
            <p:nvSpPr>
              <p:cNvPr id="39" name="Elipse 38">
                <a:extLst>
                  <a:ext uri="{FF2B5EF4-FFF2-40B4-BE49-F238E27FC236}">
                    <a16:creationId xmlns:a16="http://schemas.microsoft.com/office/drawing/2014/main" id="{34B12050-F430-43FB-BF1C-B5BA2CE7A16A}"/>
                  </a:ext>
                </a:extLst>
              </p:cNvPr>
              <p:cNvSpPr/>
              <p:nvPr/>
            </p:nvSpPr>
            <p:spPr>
              <a:xfrm>
                <a:off x="10023972" y="586128"/>
                <a:ext cx="1566163" cy="1598427"/>
              </a:xfrm>
              <a:prstGeom prst="ellipse">
                <a:avLst/>
              </a:prstGeom>
              <a:noFill/>
              <a:ln w="352425">
                <a:solidFill>
                  <a:srgbClr val="2C7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ctor recto 39">
                <a:extLst>
                  <a:ext uri="{FF2B5EF4-FFF2-40B4-BE49-F238E27FC236}">
                    <a16:creationId xmlns:a16="http://schemas.microsoft.com/office/drawing/2014/main" id="{1381F1E8-8FE8-4B4A-9A79-FA14B3E6DB34}"/>
                  </a:ext>
                </a:extLst>
              </p:cNvPr>
              <p:cNvCxnSpPr>
                <a:cxnSpLocks/>
              </p:cNvCxnSpPr>
              <p:nvPr/>
            </p:nvCxnSpPr>
            <p:spPr>
              <a:xfrm flipV="1">
                <a:off x="10788973" y="106015"/>
                <a:ext cx="0" cy="339867"/>
              </a:xfrm>
              <a:prstGeom prst="line">
                <a:avLst/>
              </a:prstGeom>
              <a:ln w="127000">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E34A2C5D-D31F-4469-9361-A054F55225DB}"/>
                  </a:ext>
                </a:extLst>
              </p:cNvPr>
              <p:cNvCxnSpPr>
                <a:cxnSpLocks/>
              </p:cNvCxnSpPr>
              <p:nvPr/>
            </p:nvCxnSpPr>
            <p:spPr>
              <a:xfrm flipH="1" flipV="1">
                <a:off x="10618751" y="150070"/>
                <a:ext cx="354744" cy="9430"/>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6746C081-1BE6-477D-B3BA-33DCDDF62467}"/>
                  </a:ext>
                </a:extLst>
              </p:cNvPr>
              <p:cNvCxnSpPr>
                <a:cxnSpLocks/>
                <a:stCxn id="39" idx="1"/>
              </p:cNvCxnSpPr>
              <p:nvPr/>
            </p:nvCxnSpPr>
            <p:spPr>
              <a:xfrm flipH="1" flipV="1">
                <a:off x="9898390" y="470905"/>
                <a:ext cx="354941" cy="349307"/>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A2AFA78-3627-4FA3-AAE9-5A8B4136A478}"/>
                  </a:ext>
                </a:extLst>
              </p:cNvPr>
              <p:cNvCxnSpPr>
                <a:cxnSpLocks/>
                <a:stCxn id="39" idx="7"/>
              </p:cNvCxnSpPr>
              <p:nvPr/>
            </p:nvCxnSpPr>
            <p:spPr>
              <a:xfrm flipV="1">
                <a:off x="11360776" y="476744"/>
                <a:ext cx="334014" cy="343468"/>
              </a:xfrm>
              <a:prstGeom prst="line">
                <a:avLst/>
              </a:prstGeom>
              <a:ln w="127000">
                <a:solidFill>
                  <a:srgbClr val="2C7470"/>
                </a:solidFill>
                <a:bevel/>
              </a:ln>
            </p:spPr>
            <p:style>
              <a:lnRef idx="1">
                <a:schemeClr val="accent1"/>
              </a:lnRef>
              <a:fillRef idx="0">
                <a:schemeClr val="accent1"/>
              </a:fillRef>
              <a:effectRef idx="0">
                <a:schemeClr val="accent1"/>
              </a:effectRef>
              <a:fontRef idx="minor">
                <a:schemeClr val="tx1"/>
              </a:fontRef>
            </p:style>
          </p:cxnSp>
          <p:sp>
            <p:nvSpPr>
              <p:cNvPr id="44" name="Cuerda 43">
                <a:extLst>
                  <a:ext uri="{FF2B5EF4-FFF2-40B4-BE49-F238E27FC236}">
                    <a16:creationId xmlns:a16="http://schemas.microsoft.com/office/drawing/2014/main" id="{622F5FFB-C5F0-4ABB-9243-AF93864CDDBC}"/>
                  </a:ext>
                </a:extLst>
              </p:cNvPr>
              <p:cNvSpPr/>
              <p:nvPr/>
            </p:nvSpPr>
            <p:spPr>
              <a:xfrm rot="2829001">
                <a:off x="9716085" y="409674"/>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erda 44">
                <a:extLst>
                  <a:ext uri="{FF2B5EF4-FFF2-40B4-BE49-F238E27FC236}">
                    <a16:creationId xmlns:a16="http://schemas.microsoft.com/office/drawing/2014/main" id="{81318734-BBE8-41D4-9938-5A51F3C73D66}"/>
                  </a:ext>
                </a:extLst>
              </p:cNvPr>
              <p:cNvSpPr/>
              <p:nvPr/>
            </p:nvSpPr>
            <p:spPr>
              <a:xfrm rot="8021255">
                <a:off x="11027144" y="424746"/>
                <a:ext cx="859610" cy="618506"/>
              </a:xfrm>
              <a:prstGeom prst="chord">
                <a:avLst>
                  <a:gd name="adj1" fmla="val 7086927"/>
                  <a:gd name="adj2" fmla="val 14305707"/>
                </a:avLst>
              </a:prstGeom>
              <a:solidFill>
                <a:srgbClr val="2C7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1" name="Tijdelijke aanduiding voor inhoud 2">
            <a:extLst>
              <a:ext uri="{FF2B5EF4-FFF2-40B4-BE49-F238E27FC236}">
                <a16:creationId xmlns:a16="http://schemas.microsoft.com/office/drawing/2014/main" id="{8A41CD31-4C99-4D8E-9494-0314A6525F65}"/>
              </a:ext>
            </a:extLst>
          </p:cNvPr>
          <p:cNvSpPr txBox="1">
            <a:spLocks/>
          </p:cNvSpPr>
          <p:nvPr/>
        </p:nvSpPr>
        <p:spPr>
          <a:xfrm>
            <a:off x="546476" y="1628411"/>
            <a:ext cx="11645524" cy="4351336"/>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endParaRPr lang="en-US" kern="0" dirty="0">
              <a:solidFill>
                <a:sysClr val="windowText" lastClr="000000"/>
              </a:solidFill>
              <a:latin typeface="Arial" panose="020B0604020202020204" pitchFamily="34" charset="0"/>
              <a:cs typeface="Arial" panose="020B0604020202020204" pitchFamily="34" charset="0"/>
            </a:endParaRPr>
          </a:p>
          <a:p>
            <a:r>
              <a:rPr lang="et-EE" sz="2400" dirty="0">
                <a:solidFill>
                  <a:srgbClr val="002060"/>
                </a:solidFill>
                <a:cs typeface="Arial" panose="020B0604020202020204" pitchFamily="34" charset="0"/>
              </a:rPr>
              <a:t>Palun vastake järgmistele küsimustele:</a:t>
            </a:r>
          </a:p>
          <a:p>
            <a:endParaRPr lang="en-US" sz="2400" kern="0" dirty="0">
              <a:solidFill>
                <a:srgbClr val="002060"/>
              </a:solidFill>
              <a:latin typeface="EC Square Sans Pro" panose="020B0506040000020004" pitchFamily="34" charset="0"/>
              <a:cs typeface="Arial" panose="020B0604020202020204" pitchFamily="34" charset="0"/>
            </a:endParaRPr>
          </a:p>
          <a:p>
            <a:pPr marL="970727" lvl="1" indent="-514350">
              <a:buFont typeface="+mj-lt"/>
              <a:buAutoNum type="arabicPeriod"/>
            </a:pPr>
            <a:r>
              <a:rPr lang="et-EE" sz="2800" b="1" dirty="0">
                <a:solidFill>
                  <a:srgbClr val="002060"/>
                </a:solidFill>
                <a:latin typeface="Arial" panose="020B0604020202020204" pitchFamily="34" charset="0"/>
                <a:cs typeface="Arial" panose="020B0604020202020204" pitchFamily="34" charset="0"/>
              </a:rPr>
              <a:t>Milliseid mikroobivastaseid aineid kasutatakse teie liigil enim ja millistel tingimustel? </a:t>
            </a:r>
          </a:p>
          <a:p>
            <a:pPr marL="970727" lvl="1" indent="-514350">
              <a:buFont typeface="+mj-lt"/>
              <a:buAutoNum type="arabicPeriod"/>
            </a:pPr>
            <a:endParaRPr lang="en-US" sz="2800" b="1" kern="0" dirty="0">
              <a:solidFill>
                <a:srgbClr val="002060"/>
              </a:solidFill>
              <a:latin typeface="Arial" panose="020B0604020202020204" pitchFamily="34" charset="0"/>
              <a:cs typeface="Arial" panose="020B0604020202020204" pitchFamily="34" charset="0"/>
            </a:endParaRPr>
          </a:p>
          <a:p>
            <a:pPr marL="970727" lvl="1" indent="-514350">
              <a:buFont typeface="+mj-lt"/>
              <a:buAutoNum type="arabicPeriod"/>
            </a:pPr>
            <a:r>
              <a:rPr lang="et-EE" sz="2800" b="1" dirty="0">
                <a:solidFill>
                  <a:srgbClr val="002060"/>
                </a:solidFill>
                <a:latin typeface="Arial" panose="020B0604020202020204" pitchFamily="34" charset="0"/>
                <a:cs typeface="Arial" panose="020B0604020202020204" pitchFamily="34" charset="0"/>
              </a:rPr>
              <a:t>Millised on takistused AMU vähendamiseks </a:t>
            </a:r>
            <a:br>
              <a:rPr lang="en-US" sz="2800" b="1" dirty="0">
                <a:solidFill>
                  <a:srgbClr val="002060"/>
                </a:solidFill>
                <a:latin typeface="Arial" panose="020B0604020202020204" pitchFamily="34" charset="0"/>
                <a:cs typeface="Arial" panose="020B0604020202020204" pitchFamily="34" charset="0"/>
              </a:rPr>
            </a:br>
            <a:r>
              <a:rPr lang="et-EE" sz="2800" b="1" dirty="0">
                <a:solidFill>
                  <a:srgbClr val="002060"/>
                </a:solidFill>
                <a:latin typeface="Arial" panose="020B0604020202020204" pitchFamily="34" charset="0"/>
                <a:cs typeface="Arial" panose="020B0604020202020204" pitchFamily="34" charset="0"/>
              </a:rPr>
              <a:t>nendes tingimustes?</a:t>
            </a:r>
            <a:r>
              <a:rPr lang="et-EE" sz="2800" b="1" dirty="0">
                <a:solidFill>
                  <a:srgbClr val="002060"/>
                </a:solidFill>
                <a:latin typeface="EC Square Sans Pro" panose="020B0506040000020004" pitchFamily="34" charset="0"/>
                <a:cs typeface="Arial" panose="020B0604020202020204" pitchFamily="34" charset="0"/>
              </a:rPr>
              <a:t> </a:t>
            </a:r>
            <a:endParaRPr lang="en-US" sz="2800" b="1" dirty="0">
              <a:solidFill>
                <a:srgbClr val="002060"/>
              </a:solidFill>
              <a:latin typeface="EC Square Sans Pro" panose="020B0506040000020004" pitchFamily="34" charset="0"/>
              <a:cs typeface="Arial" panose="020B0604020202020204" pitchFamily="34" charset="0"/>
            </a:endParaRPr>
          </a:p>
          <a:p>
            <a:pPr marL="989013" lvl="1"/>
            <a:r>
              <a:rPr lang="et-EE" sz="2000" dirty="0">
                <a:solidFill>
                  <a:srgbClr val="002060"/>
                </a:solidFill>
                <a:cs typeface="Arial" panose="020B0604020202020204" pitchFamily="34" charset="0"/>
              </a:rPr>
              <a:t>Jaotage takistused 3 kategooriasse (üks takistuse tüüp lehel)</a:t>
            </a:r>
          </a:p>
          <a:p>
            <a:pPr marL="1654881" lvl="3" indent="-285750">
              <a:buFont typeface="Arial" panose="020B0604020202020204" pitchFamily="34" charset="0"/>
              <a:buChar char="•"/>
            </a:pPr>
            <a:r>
              <a:rPr lang="et-EE" sz="2000" dirty="0">
                <a:solidFill>
                  <a:srgbClr val="002060"/>
                </a:solidFill>
                <a:cs typeface="Arial" panose="020B0604020202020204" pitchFamily="34" charset="0"/>
              </a:rPr>
              <a:t>Kasvatamise tavad</a:t>
            </a:r>
          </a:p>
          <a:p>
            <a:pPr marL="1654881" lvl="3" indent="-285750">
              <a:buFont typeface="Arial" panose="020B0604020202020204" pitchFamily="34" charset="0"/>
              <a:buChar char="•"/>
            </a:pPr>
            <a:r>
              <a:rPr lang="et-EE" sz="2000" dirty="0">
                <a:solidFill>
                  <a:srgbClr val="002060"/>
                </a:solidFill>
                <a:cs typeface="Arial" panose="020B0604020202020204" pitchFamily="34" charset="0"/>
              </a:rPr>
              <a:t>Antibiootikumide kasutamise vähendamine ja vastutustundlik kasutamine</a:t>
            </a:r>
          </a:p>
          <a:p>
            <a:pPr marL="1654881" lvl="3" indent="-285750">
              <a:buFont typeface="Arial" panose="020B0604020202020204" pitchFamily="34" charset="0"/>
              <a:buChar char="•"/>
            </a:pPr>
            <a:r>
              <a:rPr lang="et-EE" sz="2000" dirty="0">
                <a:solidFill>
                  <a:srgbClr val="002060"/>
                </a:solidFill>
                <a:cs typeface="Arial" panose="020B0604020202020204" pitchFamily="34" charset="0"/>
              </a:rPr>
              <a:t>Muu</a:t>
            </a:r>
          </a:p>
          <a:p>
            <a:endParaRPr lang="en-US" sz="2400" kern="0" dirty="0">
              <a:solidFill>
                <a:srgbClr val="002060"/>
              </a:solidFill>
              <a:latin typeface="EC Square Sans Pro" panose="020B0506040000020004" pitchFamily="34" charset="0"/>
              <a:cs typeface="Arial" panose="020B0604020202020204" pitchFamily="34" charset="0"/>
            </a:endParaRPr>
          </a:p>
          <a:p>
            <a:r>
              <a:rPr lang="et-EE" sz="2400" dirty="0">
                <a:solidFill>
                  <a:srgbClr val="002060"/>
                </a:solidFill>
                <a:cs typeface="Arial" panose="020B0604020202020204" pitchFamily="34" charset="0"/>
              </a:rPr>
              <a:t>Töötage kleebikutega, et lisada oma vastused lehele</a:t>
            </a:r>
          </a:p>
          <a:p>
            <a:endParaRPr lang="nl-NL" sz="1600" kern="0" dirty="0">
              <a:solidFill>
                <a:srgbClr val="002060"/>
              </a:solidFill>
              <a:latin typeface="EC Square Sans Pro" panose="020B0506040000020004" pitchFamily="34" charset="0"/>
            </a:endParaRPr>
          </a:p>
          <a:p>
            <a:pPr marL="457200" lvl="1"/>
            <a:endParaRPr lang="nl-NL" kern="0" dirty="0">
              <a:solidFill>
                <a:sysClr val="windowText" lastClr="000000"/>
              </a:solidFill>
            </a:endParaRPr>
          </a:p>
        </p:txBody>
      </p:sp>
    </p:spTree>
    <p:extLst>
      <p:ext uri="{BB962C8B-B14F-4D97-AF65-F5344CB8AC3E}">
        <p14:creationId xmlns:p14="http://schemas.microsoft.com/office/powerpoint/2010/main" val="35104596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2215</Words>
  <Application>Microsoft Office PowerPoint</Application>
  <PresentationFormat>Widescreen</PresentationFormat>
  <Paragraphs>451</Paragraphs>
  <Slides>16</Slides>
  <Notes>16</Notes>
  <HiddenSlides>5</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Aptos</vt:lpstr>
      <vt:lpstr>Aptos Display</vt:lpstr>
      <vt:lpstr>Arial</vt:lpstr>
      <vt:lpstr>Calibri</vt:lpstr>
      <vt:lpstr>Calibri Light</vt:lpstr>
      <vt:lpstr>Cambria Math</vt:lpstr>
      <vt:lpstr>Courier New</vt:lpstr>
      <vt:lpstr>EC Square Sans Pro</vt:lpstr>
      <vt:lpstr>Times New Roman</vt:lpstr>
      <vt:lpstr>Wingdings</vt:lpstr>
      <vt:lpstr>Kantoorthema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training</dc:title>
  <dc:creator>Spaans, Annick</dc:creator>
  <cp:lastModifiedBy>USER23</cp:lastModifiedBy>
  <cp:revision>72</cp:revision>
  <dcterms:created xsi:type="dcterms:W3CDTF">2024-02-14T08:46:14Z</dcterms:created>
  <dcterms:modified xsi:type="dcterms:W3CDTF">2024-04-09T12:47:17Z</dcterms:modified>
</cp:coreProperties>
</file>