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0"/>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6" r:id="rId17"/>
    <p:sldId id="2447" r:id="rId18"/>
    <p:sldId id="270" r:id="rId19"/>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CC"/>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224" autoAdjust="0"/>
  </p:normalViewPr>
  <p:slideViewPr>
    <p:cSldViewPr>
      <p:cViewPr varScale="1">
        <p:scale>
          <a:sx n="55" d="100"/>
          <a:sy n="55" d="100"/>
        </p:scale>
        <p:origin x="614" y="4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1CBBDC71-3CDA-45EC-AF6B-4A19A122260F}"/>
    <pc:docChg chg="modSld">
      <pc:chgData name="Andrea Castro Troya" userId="58fec591-b333-4c59-a2df-1c57e39d4266" providerId="ADAL" clId="{1CBBDC71-3CDA-45EC-AF6B-4A19A122260F}" dt="2024-10-10T08:43:31.781" v="68" actId="14826"/>
      <pc:docMkLst>
        <pc:docMk/>
      </pc:docMkLst>
      <pc:sldChg chg="modSp mod">
        <pc:chgData name="Andrea Castro Troya" userId="58fec591-b333-4c59-a2df-1c57e39d4266" providerId="ADAL" clId="{1CBBDC71-3CDA-45EC-AF6B-4A19A122260F}" dt="2024-10-10T08:42:51.083" v="48" actId="20577"/>
        <pc:sldMkLst>
          <pc:docMk/>
          <pc:sldMk cId="2499853343" sldId="261"/>
        </pc:sldMkLst>
        <pc:spChg chg="mod">
          <ac:chgData name="Andrea Castro Troya" userId="58fec591-b333-4c59-a2df-1c57e39d4266" providerId="ADAL" clId="{1CBBDC71-3CDA-45EC-AF6B-4A19A122260F}" dt="2024-10-10T08:42:35.422" v="20" actId="20577"/>
          <ac:spMkLst>
            <pc:docMk/>
            <pc:sldMk cId="2499853343" sldId="261"/>
            <ac:spMk id="2" creationId="{FFCA7E40-6B2B-9773-C96F-35BFBF3437D7}"/>
          </ac:spMkLst>
        </pc:spChg>
        <pc:spChg chg="mod">
          <ac:chgData name="Andrea Castro Troya" userId="58fec591-b333-4c59-a2df-1c57e39d4266" providerId="ADAL" clId="{1CBBDC71-3CDA-45EC-AF6B-4A19A122260F}" dt="2024-10-10T08:42:51.083" v="48" actId="20577"/>
          <ac:spMkLst>
            <pc:docMk/>
            <pc:sldMk cId="2499853343" sldId="261"/>
            <ac:spMk id="3" creationId="{6199F5CC-8AF0-EA86-41C2-17755419A88E}"/>
          </ac:spMkLst>
        </pc:spChg>
      </pc:sldChg>
      <pc:sldChg chg="modSp mod">
        <pc:chgData name="Andrea Castro Troya" userId="58fec591-b333-4c59-a2df-1c57e39d4266" providerId="ADAL" clId="{1CBBDC71-3CDA-45EC-AF6B-4A19A122260F}" dt="2024-10-10T08:43:06.623" v="67" actId="20577"/>
        <pc:sldMkLst>
          <pc:docMk/>
          <pc:sldMk cId="3971793997" sldId="262"/>
        </pc:sldMkLst>
        <pc:spChg chg="mod">
          <ac:chgData name="Andrea Castro Troya" userId="58fec591-b333-4c59-a2df-1c57e39d4266" providerId="ADAL" clId="{1CBBDC71-3CDA-45EC-AF6B-4A19A122260F}" dt="2024-10-10T08:43:06.623" v="67" actId="20577"/>
          <ac:spMkLst>
            <pc:docMk/>
            <pc:sldMk cId="3971793997" sldId="262"/>
            <ac:spMk id="3" creationId="{A38D9E58-19B1-E7ED-7608-24282A0A681D}"/>
          </ac:spMkLst>
        </pc:spChg>
      </pc:sldChg>
      <pc:sldChg chg="modSp mod">
        <pc:chgData name="Andrea Castro Troya" userId="58fec591-b333-4c59-a2df-1c57e39d4266" providerId="ADAL" clId="{1CBBDC71-3CDA-45EC-AF6B-4A19A122260F}" dt="2024-10-10T08:43:31.781" v="68" actId="14826"/>
        <pc:sldMkLst>
          <pc:docMk/>
          <pc:sldMk cId="534925672" sldId="2443"/>
        </pc:sldMkLst>
        <pc:picChg chg="mod">
          <ac:chgData name="Andrea Castro Troya" userId="58fec591-b333-4c59-a2df-1c57e39d4266" providerId="ADAL" clId="{1CBBDC71-3CDA-45EC-AF6B-4A19A122260F}" dt="2024-10-10T08:43:31.781" v="68" actId="14826"/>
          <ac:picMkLst>
            <pc:docMk/>
            <pc:sldMk cId="534925672" sldId="2443"/>
            <ac:picMk id="3" creationId="{82A74780-676E-E432-D0A0-B7CD1BD719BE}"/>
          </ac:picMkLst>
        </pc:picChg>
      </pc:sldChg>
    </pc:docChg>
  </pc:docChgLst>
  <pc:docChgLst>
    <pc:chgData name="Andrea Castro Troya" userId="58fec591-b333-4c59-a2df-1c57e39d4266" providerId="ADAL" clId="{5E85A436-6CBE-4EA8-9C3F-73BC1E78E21F}"/>
    <pc:docChg chg="modSld">
      <pc:chgData name="Andrea Castro Troya" userId="58fec591-b333-4c59-a2df-1c57e39d4266" providerId="ADAL" clId="{5E85A436-6CBE-4EA8-9C3F-73BC1E78E21F}" dt="2024-12-17T08:43:41.968" v="24" actId="14826"/>
      <pc:docMkLst>
        <pc:docMk/>
      </pc:docMkLst>
      <pc:sldChg chg="modSp mod">
        <pc:chgData name="Andrea Castro Troya" userId="58fec591-b333-4c59-a2df-1c57e39d4266" providerId="ADAL" clId="{5E85A436-6CBE-4EA8-9C3F-73BC1E78E21F}" dt="2024-12-17T08:40:37.652" v="14" actId="20577"/>
        <pc:sldMkLst>
          <pc:docMk/>
          <pc:sldMk cId="2499853343" sldId="261"/>
        </pc:sldMkLst>
        <pc:spChg chg="mod">
          <ac:chgData name="Andrea Castro Troya" userId="58fec591-b333-4c59-a2df-1c57e39d4266" providerId="ADAL" clId="{5E85A436-6CBE-4EA8-9C3F-73BC1E78E21F}" dt="2024-12-17T08:40:35.094" v="13" actId="20577"/>
          <ac:spMkLst>
            <pc:docMk/>
            <pc:sldMk cId="2499853343" sldId="261"/>
            <ac:spMk id="2" creationId="{FFCA7E40-6B2B-9773-C96F-35BFBF3437D7}"/>
          </ac:spMkLst>
        </pc:spChg>
        <pc:spChg chg="mod">
          <ac:chgData name="Andrea Castro Troya" userId="58fec591-b333-4c59-a2df-1c57e39d4266" providerId="ADAL" clId="{5E85A436-6CBE-4EA8-9C3F-73BC1E78E21F}" dt="2024-12-17T08:40:37.652" v="14" actId="20577"/>
          <ac:spMkLst>
            <pc:docMk/>
            <pc:sldMk cId="2499853343" sldId="261"/>
            <ac:spMk id="3" creationId="{6199F5CC-8AF0-EA86-41C2-17755419A88E}"/>
          </ac:spMkLst>
        </pc:spChg>
      </pc:sldChg>
      <pc:sldChg chg="modSp mod">
        <pc:chgData name="Andrea Castro Troya" userId="58fec591-b333-4c59-a2df-1c57e39d4266" providerId="ADAL" clId="{5E85A436-6CBE-4EA8-9C3F-73BC1E78E21F}" dt="2024-12-17T08:41:13.099" v="21" actId="20577"/>
        <pc:sldMkLst>
          <pc:docMk/>
          <pc:sldMk cId="3971793997" sldId="262"/>
        </pc:sldMkLst>
        <pc:spChg chg="mod">
          <ac:chgData name="Andrea Castro Troya" userId="58fec591-b333-4c59-a2df-1c57e39d4266" providerId="ADAL" clId="{5E85A436-6CBE-4EA8-9C3F-73BC1E78E21F}" dt="2024-12-17T08:41:13.099" v="21" actId="20577"/>
          <ac:spMkLst>
            <pc:docMk/>
            <pc:sldMk cId="3971793997" sldId="262"/>
            <ac:spMk id="3" creationId="{A38D9E58-19B1-E7ED-7608-24282A0A681D}"/>
          </ac:spMkLst>
        </pc:spChg>
      </pc:sldChg>
      <pc:sldChg chg="modSp mod">
        <pc:chgData name="Andrea Castro Troya" userId="58fec591-b333-4c59-a2df-1c57e39d4266" providerId="ADAL" clId="{5E85A436-6CBE-4EA8-9C3F-73BC1E78E21F}" dt="2024-12-17T08:42:59.148" v="22" actId="207"/>
        <pc:sldMkLst>
          <pc:docMk/>
          <pc:sldMk cId="1613776791" sldId="264"/>
        </pc:sldMkLst>
        <pc:spChg chg="mod">
          <ac:chgData name="Andrea Castro Troya" userId="58fec591-b333-4c59-a2df-1c57e39d4266" providerId="ADAL" clId="{5E85A436-6CBE-4EA8-9C3F-73BC1E78E21F}" dt="2024-12-17T08:42:59.148" v="22" actId="207"/>
          <ac:spMkLst>
            <pc:docMk/>
            <pc:sldMk cId="1613776791" sldId="264"/>
            <ac:spMk id="6" creationId="{AE1452DA-6B90-407A-9D93-E75B265E7734}"/>
          </ac:spMkLst>
        </pc:spChg>
      </pc:sldChg>
      <pc:sldChg chg="modSp mod">
        <pc:chgData name="Andrea Castro Troya" userId="58fec591-b333-4c59-a2df-1c57e39d4266" providerId="ADAL" clId="{5E85A436-6CBE-4EA8-9C3F-73BC1E78E21F}" dt="2024-12-17T08:43:41.968" v="24" actId="14826"/>
        <pc:sldMkLst>
          <pc:docMk/>
          <pc:sldMk cId="534925672" sldId="2443"/>
        </pc:sldMkLst>
        <pc:spChg chg="mod">
          <ac:chgData name="Andrea Castro Troya" userId="58fec591-b333-4c59-a2df-1c57e39d4266" providerId="ADAL" clId="{5E85A436-6CBE-4EA8-9C3F-73BC1E78E21F}" dt="2024-12-17T08:43:25.457" v="23" actId="1076"/>
          <ac:spMkLst>
            <pc:docMk/>
            <pc:sldMk cId="534925672" sldId="2443"/>
            <ac:spMk id="2" creationId="{8FF0C3B0-8099-791F-475C-767B65B12EB5}"/>
          </ac:spMkLst>
        </pc:spChg>
        <pc:picChg chg="mod">
          <ac:chgData name="Andrea Castro Troya" userId="58fec591-b333-4c59-a2df-1c57e39d4266" providerId="ADAL" clId="{5E85A436-6CBE-4EA8-9C3F-73BC1E78E21F}" dt="2024-12-17T08:43:41.968" v="24" actId="14826"/>
          <ac:picMkLst>
            <pc:docMk/>
            <pc:sldMk cId="534925672" sldId="2443"/>
            <ac:picMk id="3" creationId="{82A74780-676E-E432-D0A0-B7CD1BD719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l-GR">
              <a:solidFill>
                <a:schemeClr val="tx1"/>
              </a:solidFill>
              <a:latin typeface="EC Square Sans Pro" panose="020B0506040000020004" pitchFamily="34" charset="0"/>
            </a:rPr>
            <a:t>Ισχύουν διαφορετικοί κανόνες για χορήγηση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l-GR" sz="2800" dirty="0">
              <a:latin typeface="EC Square Sans Pro" panose="020B0506040000020004" pitchFamily="34" charset="0"/>
            </a:rPr>
            <a:t>Φάρμακο από το στόμα </a:t>
          </a:r>
        </a:p>
        <a:p>
          <a:r>
            <a:rPr lang="el-GR" sz="2000" dirty="0">
              <a:latin typeface="EC Square Sans Pro" panose="020B0506040000020004" pitchFamily="34" charset="0"/>
            </a:rPr>
            <a:t>(ανάμειξη στην εκμετάλλευση σε ζωοτροφές ή νερό από τον εκτροφέα ζώων)</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l-GR">
              <a:solidFill>
                <a:schemeClr val="bg1"/>
              </a:solidFill>
              <a:latin typeface="EC Square Sans Pro" panose="020B0506040000020004" pitchFamily="34" charset="0"/>
            </a:rPr>
            <a:t>Μέσω τροφής</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l-GR">
              <a:latin typeface="EC Square Sans Pro" panose="020B0506040000020004" pitchFamily="34" charset="0"/>
            </a:rPr>
            <a:t>Μέσω νερού</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l-GR" sz="2800" dirty="0" err="1">
              <a:solidFill>
                <a:schemeClr val="tx1"/>
              </a:solidFill>
              <a:latin typeface="EC Square Sans Pro" panose="020B0506040000020004" pitchFamily="34" charset="0"/>
            </a:rPr>
            <a:t>Φαρμακούχες</a:t>
          </a:r>
          <a:r>
            <a:rPr lang="el-GR" sz="2800" dirty="0">
              <a:solidFill>
                <a:schemeClr val="tx1"/>
              </a:solidFill>
              <a:latin typeface="EC Square Sans Pro" panose="020B0506040000020004" pitchFamily="34" charset="0"/>
            </a:rPr>
            <a:t> ζωοτροφές</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el-GR"/>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el-GR"/>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el-GR"/>
        </a:p>
      </dgm:t>
    </dgm:pt>
    <dgm:pt modelId="{C8FBC1DD-3B75-4A30-BDF0-72869C171122}" type="pres">
      <dgm:prSet presAssocID="{865A933C-C587-45D5-ADCB-A31B7DCA0276}" presName="connTx" presStyleLbl="parChTrans1D2" presStyleIdx="0" presStyleCnt="2"/>
      <dgm:spPr/>
      <dgm:t>
        <a:bodyPr/>
        <a:lstStyle/>
        <a:p>
          <a:endParaRPr lang="el-GR"/>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t>
        <a:bodyPr/>
        <a:lstStyle/>
        <a:p>
          <a:endParaRPr lang="el-GR"/>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el-GR"/>
        </a:p>
      </dgm:t>
    </dgm:pt>
    <dgm:pt modelId="{27551C29-51E4-4FD4-9B7D-8BDA8DC047E0}" type="pres">
      <dgm:prSet presAssocID="{EE132CA6-C8A5-488D-8638-EE246B8D858E}" presName="connTx" presStyleLbl="parChTrans1D2" presStyleIdx="1" presStyleCnt="2"/>
      <dgm:spPr/>
      <dgm:t>
        <a:bodyPr/>
        <a:lstStyle/>
        <a:p>
          <a:endParaRPr lang="el-GR"/>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t>
        <a:bodyPr/>
        <a:lstStyle/>
        <a:p>
          <a:endParaRPr lang="el-GR"/>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el-GR"/>
        </a:p>
      </dgm:t>
    </dgm:pt>
    <dgm:pt modelId="{E2C9B4E6-C99F-4AD2-B0A6-7F40A0A3A94B}" type="pres">
      <dgm:prSet presAssocID="{3D5A27C2-6AFF-4304-BCA4-D3E224288C62}" presName="connTx" presStyleLbl="parChTrans1D3" presStyleIdx="0" presStyleCnt="2"/>
      <dgm:spPr/>
      <dgm:t>
        <a:bodyPr/>
        <a:lstStyle/>
        <a:p>
          <a:endParaRPr lang="el-GR"/>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t>
        <a:bodyPr/>
        <a:lstStyle/>
        <a:p>
          <a:endParaRPr lang="el-GR"/>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el-GR"/>
        </a:p>
      </dgm:t>
    </dgm:pt>
    <dgm:pt modelId="{48E44880-5249-4A0A-A93C-4199097A5458}" type="pres">
      <dgm:prSet presAssocID="{4024C9D4-D69C-42D8-AD58-E4F4D1B799B8}" presName="connTx" presStyleLbl="parChTrans1D3" presStyleIdx="1" presStyleCnt="2"/>
      <dgm:spPr/>
      <dgm:t>
        <a:bodyPr/>
        <a:lstStyle/>
        <a:p>
          <a:endParaRPr lang="el-GR"/>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t>
        <a:bodyPr/>
        <a:lstStyle/>
        <a:p>
          <a:endParaRPr lang="el-GR"/>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l-GR" sz="2100" kern="1200">
              <a:solidFill>
                <a:schemeClr val="tx1"/>
              </a:solidFill>
              <a:latin typeface="EC Square Sans Pro" panose="020B0506040000020004" pitchFamily="34" charset="0"/>
            </a:rPr>
            <a:t>Ισχύουν διαφορετικοί κανόνες για χορήγηση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err="1">
              <a:solidFill>
                <a:schemeClr val="tx1"/>
              </a:solidFill>
              <a:latin typeface="EC Square Sans Pro" panose="020B0506040000020004" pitchFamily="34" charset="0"/>
            </a:rPr>
            <a:t>Φαρμακούχες</a:t>
          </a:r>
          <a:r>
            <a:rPr lang="el-GR" sz="2800" kern="1200" dirty="0">
              <a:solidFill>
                <a:schemeClr val="tx1"/>
              </a:solidFill>
              <a:latin typeface="EC Square Sans Pro" panose="020B0506040000020004" pitchFamily="34" charset="0"/>
            </a:rPr>
            <a:t> ζωοτροφές</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l-GR" sz="2800" kern="1200" dirty="0">
              <a:latin typeface="EC Square Sans Pro" panose="020B0506040000020004" pitchFamily="34" charset="0"/>
            </a:rPr>
            <a:t>Φάρμακο από το στόμα </a:t>
          </a:r>
        </a:p>
        <a:p>
          <a:pPr lvl="0" algn="ctr" defTabSz="1244600">
            <a:lnSpc>
              <a:spcPct val="90000"/>
            </a:lnSpc>
            <a:spcBef>
              <a:spcPct val="0"/>
            </a:spcBef>
            <a:spcAft>
              <a:spcPct val="35000"/>
            </a:spcAft>
          </a:pPr>
          <a:r>
            <a:rPr lang="el-GR" sz="2000" kern="1200" dirty="0">
              <a:latin typeface="EC Square Sans Pro" panose="020B0506040000020004" pitchFamily="34" charset="0"/>
            </a:rPr>
            <a:t>(ανάμειξη στην εκμετάλλευση σε ζωοτροφές ή νερό από τον εκτροφέα ζώων)</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l-GR" sz="2100" kern="1200">
              <a:solidFill>
                <a:schemeClr val="bg1"/>
              </a:solidFill>
              <a:latin typeface="EC Square Sans Pro" panose="020B0506040000020004" pitchFamily="34" charset="0"/>
            </a:rPr>
            <a:t>Μέσω τροφής</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l-GR" sz="2100" kern="1200">
              <a:latin typeface="EC Square Sans Pro" panose="020B0506040000020004" pitchFamily="34" charset="0"/>
            </a:rPr>
            <a:t>Μέσω νερού</a:t>
          </a: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19/01/2025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a:t>Ως εκ τούτου, η κατ' εξουσιοδότηση πράξη για την από του στόματος φαρμακευτική αγωγή ισχύει για κτηνιατρικά φάρμακα που χορηγούνται από το στόμα μέσω ανάμειξης ή προσθήκης σε ζωοτροφές και για την ανάμειξη κτηνιατρικών φαρμάκων σε πόσιμο νερό ή σε υγρή τροφή από τον εκτροφέα ζώων. Δεν θα πρέπει να ισχύει για την ανάμειξη ενός κτηνιατρικού φαρμάκου σε ζωοτροφές από υπεύθυνους επιχειρήσεων ζωοτροφών, ανεξάρτητα από το αν δραστηριοποιούνται σε εργοστάσιο ζωοτροφών, με χειριστή μετακινούμενου συστήματος ανάμειξης ή χειριστή ανάμειξης στην εκμετάλλευση, που καλύπτεται από τον κανονισμό (ΕΕ) 2019/4 . </a:t>
            </a:r>
          </a:p>
          <a:p>
            <a:endParaRPr lang="en-US" dirty="0"/>
          </a:p>
          <a:p>
            <a:r>
              <a:rPr lang="el-GR"/>
              <a:t>στ) «χειριστής μετακινούμενου συστήματος ανάμειξης»: υπεύθυνος επιχείρησης ζωοτροφών με εγκατάσταση ζωοτροφών που αποτελείται από ειδικά εξοπλισμένο όχημα για την παρασκευή φαρμακούχων ζωοτροφών· ζ) «χειριστής συστήματος ανάμειξης στην εκμετάλλευση»: υπεύθυνος επιχείρησης ζωοτροφών που παρασκευάζει φαρμακούχες ζωοτροφές για αποκλειστική χρήση στη δική του εκμετάλλευση·</a:t>
            </a:r>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a:t>1. Η προμήθεια φαρμακούχων ζωοτροφών στους εκτροφείς ζώων υπόκειται:</a:t>
            </a:r>
          </a:p>
          <a:p>
            <a:r>
              <a:rPr lang="el-GR"/>
              <a:t>α) στην προσκόμιση και, στην περίπτωση παρασκευής από χειριστές συστημάτων ανάμειξης στην εκμετάλλευση, κατοχή κτηνιατρικής συνταγής για φαρμακούχες ζωοτροφές, και</a:t>
            </a:r>
          </a:p>
          <a:p>
            <a:r>
              <a:rPr lang="el-GR"/>
              <a:t>β) στους όρους που καθορίζονται στις παραγράφους 2 έως 10.</a:t>
            </a:r>
          </a:p>
          <a:p>
            <a:endParaRPr lang="en-US" dirty="0"/>
          </a:p>
          <a:p>
            <a:r>
              <a:rPr lang="el-GR"/>
              <a:t>2. Κτηνιατρική συνταγή για φαρμακούχες ζωοτροφές εκδίδεται μόνο μετά από κλινική εξέταση ή οποιαδήποτε άλλη κατάλληλη αξιολόγηση της κατάστασης της υγείας του ζώου ή της ομάδας ζώων από κτηνίατρο και μόνο για διαγνωσμένη νόσο.</a:t>
            </a:r>
          </a:p>
          <a:p>
            <a:endParaRPr lang="en-US" dirty="0"/>
          </a:p>
          <a:p>
            <a:r>
              <a:rPr lang="el-GR"/>
              <a:t>3. Κατά παρέκκλιση της παραγράφου 2, μπορεί να εκδίδεται κτηνιατρική συνταγή για φαρμακούχες ζωοτροφές που περιέχουν ανοσολογικά κτηνιατρικά φάρμακα ακόμη και σε περίπτωση μη διαγνωσμένης νόσου.</a:t>
            </a:r>
          </a:p>
          <a:p>
            <a:endParaRPr lang="en-US" dirty="0"/>
          </a:p>
          <a:p>
            <a:r>
              <a:rPr lang="el-GR"/>
              <a:t>4. Κατά παρέκκλιση της παραγράφου 2, εάν δεν είναι δυνατό να επιβεβαιωθεί η παρουσία διαγνωσμένης νόσου, μπορεί να εκδίδεται κτηνιατρική συνταγή για φαρμακούχες ζωοτροφές που περιέχουν αντιπαρασιτικά χωρίς αντιμικροβιακές επιδράσεις με βάση</a:t>
            </a:r>
          </a:p>
          <a:p>
            <a:r>
              <a:rPr lang="el-GR"/>
              <a:t>τη γνώση της κατάστασης της παρασιτικής προσβολής στο ζώο ή την ομάδα ζώων.</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GR"/>
              <a:t>6. Η κτηνιατρική συνταγή για φαρμακούχες ζωοτροφές περιέχει τις πληροφορίες που ορίζονται στο παράρτημα V. Η αρχική κτηνιατρική συνταγή για φαρμακούχες ζωοτροφές φυλάσσεται από τον παρασκευαστή ή, κατά περίπτωση, τον υπεύθυνο</a:t>
            </a:r>
          </a:p>
          <a:p>
            <a:r>
              <a:rPr lang="el-GR"/>
              <a:t>επιχείρησης ζωοτροφών που προμηθεύει τις φαρμακούχες ζωοτροφές στον εκτροφέα ζώων. Ο κτηνίατρος ή ο επαγγελματίας που αναφέρεται στην παράγραφο 5 που εκδίδει τη συνταγή και ο εκτροφέας ζώων παραγωγής τροφίμων ή γουνοφόρων ζώων φυλάσσουν αντίγραφο της κτηνιατρικής συνταγής για φαρμακούχες ζωοτροφές. Το πρωτότυπο και τα αντίγραφα φυλάσσονται για πέντε χρόνια από την ημερομηνία έκδοσης.</a:t>
            </a:r>
          </a:p>
          <a:p>
            <a:endParaRPr lang="en-US" dirty="0"/>
          </a:p>
          <a:p>
            <a:r>
              <a:rPr lang="el-GR"/>
              <a:t>7. Με εξαίρεση τις φαρμακούχες ζωοτροφές για ζώα που δεν χρησιμοποιούνται για την παραγωγή τροφίμων, πλην των γουνοφόρων ζώων, οι φαρμακούχες ζωοτροφές δεν πρέπει να χρησιμοποιούνται για περισσότερες της μίας αγωγής με βάση την ίδια κτηνιατρική συνταγή για φαρμακούχες ζωοτροφές.</a:t>
            </a:r>
          </a:p>
          <a:p>
            <a:r>
              <a:rPr lang="el-GR"/>
              <a:t>Η διάρκεια της θεραπείας πρέπει να είναι σύμφωνη με την περίληψη χαρακτηριστικών προϊόντος του κτηνιατρικού φαρμάκου που ενσωματώνεται στη ζωοτροφή και, όταν δεν προσδιορίζεται, δεν πρέπει να υπερβαίνει τον ένα μήνα ή τις δύο εβδομάδες σε περίπτωση φαρμακούχων ζωοτροφών</a:t>
            </a:r>
          </a:p>
          <a:p>
            <a:r>
              <a:rPr lang="el-GR"/>
              <a:t>που περιέχουν αντιβιοτικά κτηνιατρικά φάρμακα.</a:t>
            </a:r>
          </a:p>
          <a:p>
            <a:endParaRPr lang="en-US" dirty="0"/>
          </a:p>
          <a:p>
            <a:r>
              <a:rPr lang="el-GR"/>
              <a:t>8. Η κτηνιατρική συνταγή για φαρμακούχες ζωοτροφές ισχύει από την ημερομηνία έκδοσής της για μέγιστη περίοδο έξι μηνών για ζώα που δεν χρησιμοποιούνται για την παραγωγή τροφίμων εκτός από γουνοφόρα ζώα και τριών εβδομάδων για ζώα που χρησιμοποιούνται για την παραγωγή τροφίμων και για γουνοφόρα</a:t>
            </a:r>
          </a:p>
          <a:p>
            <a:r>
              <a:rPr lang="el-GR"/>
              <a:t>ζώα. Στην περίπτωση φαρμακούχων ζωοτροφών που περιέχουν αντιμικροβιακά κτηνιατρικά φάρμακα, η συνταγή ισχύει από την ημερομηνία έκδοσής της για μέγιστη περίοδο πέντε ημερών.</a:t>
            </a:r>
          </a:p>
          <a:p>
            <a:endParaRPr lang="en-US" dirty="0"/>
          </a:p>
          <a:p>
            <a:r>
              <a:rPr lang="el-GR"/>
              <a:t>9. Ο κτηνίατρος που εκδίδει την κτηνιατρική συνταγή για φαρμακούχες ζωοτροφές επαληθεύει ότι το φάρμακο αυτό δικαιολογείται για τα στοχευόμενα ζώα σύμφωνα με τους κανόνες της κτηνιατρικής. Επιπλέον, ο εν λόγω κτηνίατρος διασφαλίζει ότι η χορήγηση του</a:t>
            </a:r>
          </a:p>
          <a:p>
            <a:r>
              <a:rPr lang="el-GR"/>
              <a:t>συγκεκριμένου κτηνιατρικού φαρμάκου δεν είναι ασυμβίβαστη με άλλη αγωγή ή χρήση και ότι δεν υπάρχει αντένδειξη ή αλληλεπίδραση στην περίπτωση χρήσης πολλών φαρμάκων. Ειδικότερα, ο κτηνίατρος δεν συνταγογραφεί</a:t>
            </a:r>
          </a:p>
          <a:p>
            <a:r>
              <a:rPr lang="el-GR"/>
              <a:t>φαρμακούχες ζωοτροφές με πάνω από ένα κτηνιατρικό φάρμακο που περιέχει αντιμικροβιακά.</a:t>
            </a:r>
          </a:p>
          <a:p>
            <a:endParaRPr lang="en-US" dirty="0"/>
          </a:p>
          <a:p>
            <a:r>
              <a:rPr lang="el-GR"/>
              <a:t>10. Η κτηνιατρική συνταγή για φαρμακούχες ζωοτροφές:</a:t>
            </a:r>
          </a:p>
          <a:p>
            <a:r>
              <a:rPr lang="el-GR"/>
              <a:t>α) συμμορφώνεται με την περίληψη  χαρακτηριστικών προϊόντος του κτηνιατρικού φαρμάκου, με την εξαίρεση των κτηνιατρικών</a:t>
            </a:r>
          </a:p>
          <a:p>
            <a:r>
              <a:rPr lang="el-GR"/>
              <a:t>φαρμάκων που προορίζονται να χρησιμοποιηθούν σύμφωνα με το άρθρο 112, το άρθρο 113 ή το άρθρο 114 του κανονισμού (ΕΕ)</a:t>
            </a:r>
          </a:p>
          <a:p>
            <a:r>
              <a:rPr lang="el-GR"/>
              <a:t>2019/6·</a:t>
            </a:r>
          </a:p>
          <a:p>
            <a:r>
              <a:rPr lang="el-GR"/>
              <a:t>β) αναφέρει την ημερήσια δόση του κτηνιατρικού φαρμάκου που πρέπει να ενσωματώνεται σε μια ποσότητα φαρμακούχου ζωοτροφής</a:t>
            </a:r>
          </a:p>
          <a:p>
            <a:r>
              <a:rPr lang="el-GR"/>
              <a:t>η οποία διασφαλίζει την πρόσληψη της δόσης από το στοχευόμενο ζώο, λαμβάνοντας υπόψη ότι η πρόσληψη ζωοτροφής για τα νοσούντα ζώα μπορεί να</a:t>
            </a:r>
          </a:p>
          <a:p>
            <a:r>
              <a:rPr lang="el-GR"/>
              <a:t>διαφέρει από ένα κανονικό ημερήσιο σιτηρέσιο·</a:t>
            </a:r>
          </a:p>
          <a:p>
            <a:r>
              <a:rPr lang="el-GR"/>
              <a:t>γ) εξασφαλίζει ότι η φαρμακούχος ζωοτροφή που περιέχει τη δόση του κτηνιατρικού φαρμάκου αντιστοιχεί τουλάχιστον σε 50 %</a:t>
            </a:r>
          </a:p>
          <a:p>
            <a:r>
              <a:rPr lang="el-GR"/>
              <a:t>του ημερήσιου σιτηρεσίου σε ξηρή βάση και ότι, για τα μηρυκαστικά, η ημερήσια δόση του κτηνιατρικού φαρμάκου</a:t>
            </a:r>
          </a:p>
          <a:p>
            <a:r>
              <a:rPr lang="el-GR"/>
              <a:t>περιέχεται σε ποσοστό τουλάχιστον 50 % της συμπληρωματικής ζωοτροφής με την εξαίρεση των ανόργανων ζωοτροφών·</a:t>
            </a:r>
          </a:p>
          <a:p>
            <a:r>
              <a:rPr lang="el-GR"/>
              <a:t>δ) αναφέρει το ποσοστό ενσωμάτωσης των δραστικών ουσιών, που υπολογίζεται με βάση τις σχετικές παραμέτρους.</a:t>
            </a:r>
          </a:p>
          <a:p>
            <a:endParaRPr lang="en-US" dirty="0"/>
          </a:p>
          <a:p>
            <a:r>
              <a:rPr lang="el-GR"/>
              <a:t>11. Οι κτηνιατρικές συνταγές για φαρμακούχες ζωοτροφές που εκδίδονται σύμφωνα με τις παραγράφους 2, 3 και 4 αναγνωρίζονται σε ολόκληρη την Ένωση.</a:t>
            </a:r>
          </a:p>
          <a:p>
            <a:endParaRPr lang="en-US" dirty="0"/>
          </a:p>
          <a:p>
            <a:r>
              <a:rPr lang="el-GR"/>
              <a:t>12. Η Επιτροπή δύναται, μέσω εκτελεστικών πράξεων, να καθορίσει υπόδειγμα μορφότυπου για τις πληροφορίες που καθορίζονται στο</a:t>
            </a:r>
          </a:p>
          <a:p>
            <a:r>
              <a:rPr lang="el-GR"/>
              <a:t>παράρτημα V. Αυτό το υπόδειγμα διατίθεται επίσης σε ηλεκτρονική μορφή. Οι εν λόγω εκτελεστικές πράξεις</a:t>
            </a:r>
          </a:p>
          <a:p>
            <a:r>
              <a:rPr lang="el-GR"/>
              <a:t>εγκρίνονται σύμφωνα με τη διαδικασία εξέτασης στην οποία παραπέμπει το άρθρο 21 παράγραφος 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l-GR" sz="1800" b="1" i="0" u="none" strike="noStrike" baseline="0">
                <a:solidFill>
                  <a:srgbClr val="000000"/>
                </a:solidFill>
                <a:latin typeface="EUAlbertina"/>
              </a:rPr>
              <a:t>ΣΥΜΠΛΗΡΩΜΑΤΙΚΕΣ ΔΙΑΦΑΝΕΙΕΣ ΓΙΑ ΧΡΗΣΗ ΣΕ ΠΕΡΙΠΤΩΣΗ ΕΡΩΤΗΣΕΩΝ ΠΟΥ ΑΦΟΡΟΥΝ ΤΗ ΦΑΡΜΑΚΕΥΤΙΚΗ ΑΓΩΓΗ ΑΠΟ ΤΟΥ ΣΤΟΜΑΤΟΣ</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l-GR" sz="1800" b="0" i="0" u="none" strike="noStrike" baseline="0">
                <a:solidFill>
                  <a:srgbClr val="000000"/>
                </a:solidFill>
                <a:latin typeface="EUAlbertina"/>
              </a:rPr>
              <a:t>Η φαρμακευτική αγωγή από το στόμα έχει περισσότερους κινδύνους να είναι αναποτελεσματική από τη χορήγηση ατομικής αγωγής. Επομένως, αυτοί οι πρόσθετοι κανόνες προβλέπονται για να αποφευχθεί απώλεια της αποτελεσματικότητας των προϊόντων, να αποφευχθεί η ανάπτυξη και εξάπλωση αντοχής και να αποφευχθεί η μόλυνση ή η ακούσια χορήγηση σε μη στοχευόμενα ζώα ή ανθρώπους ή η εξάπλωση στο περιβάλλον. </a:t>
            </a:r>
          </a:p>
          <a:p>
            <a:pPr marL="285750" indent="-285750">
              <a:buFontTx/>
              <a:buChar char="-"/>
            </a:pPr>
            <a:r>
              <a:rPr lang="el-GR" sz="1800" b="0" i="0" u="none" strike="noStrike" baseline="0">
                <a:solidFill>
                  <a:srgbClr val="000000"/>
                </a:solidFill>
                <a:latin typeface="EUAlbertina"/>
              </a:rPr>
              <a:t>Ο κανονισμός καλύπτει όλες τις από του στόματος φαρμακευτικές αγωγές, εκτός από τις φαρμακούχες ζωοτροφές που αναμειγνύονται από υπεύθυνο διαχείρισης ζωοτροφών. Ο παρών κανονισμός εφαρμόζεται σε εγκεκριμένα και συνταγογραφούμενα κτηνιατρικά φάρμακα που χορηγούνται από το στόμα σε πόσιμο νερό, αναμειγμένα σε ζωοτροφές ή χορηγούμενα πάνω στην επιφάνεια της ζωοτροφής αμέσως πριν από τη σίτιση και χορηγούνται από τον εκτροφέα ζώων σε ζώα που χρησιμοποιούνται για την παραγωγή τροφίμων</a:t>
            </a:r>
          </a:p>
          <a:p>
            <a:pPr marL="285750" indent="-285750">
              <a:buFontTx/>
              <a:buChar char="-"/>
            </a:pPr>
            <a:r>
              <a:rPr lang="el-GR" sz="1800" b="0" i="0" u="none" strike="noStrike" baseline="0">
                <a:solidFill>
                  <a:srgbClr val="000000"/>
                </a:solidFill>
                <a:latin typeface="EUAlbertina"/>
              </a:rPr>
              <a:t>Οι κτηνίατροι διαδραματίζουν κρίσιμο ρόλο σε αυτό το σημείο: πρέπει να γνωρίζουν την κατάσταση στο αγρόκτημα, τον εξοπλισμό, τις ζωοτροφές κ.λπ. πριν συνταγογραφήσουν ώστε να είναι σίγουροι ότι το κτηνιατρικό φάρμακο μπορεί να χορηγηθεί αποτελεσματικά. Πρέπει επίσης να συμβουλεύουν τον ιδιοκτήτη του ζώου για το πώς να διαθέσει ή να αφαιρέσει τα υπόλοιπα φάρμακα. </a:t>
            </a:r>
          </a:p>
          <a:p>
            <a:r>
              <a:rPr lang="el-GR" sz="1800" b="0" i="0" u="none" strike="noStrike" baseline="0">
                <a:solidFill>
                  <a:srgbClr val="000000"/>
                </a:solidFill>
                <a:latin typeface="EUAlbertina"/>
              </a:rPr>
              <a:t>- Η από του στόματος χορήγηση των κτηνιατρικών φαρμάκων σε στερεά τροφή μπορεί να οδηγήσει τα ζώα σε ανταγωνισμό για την ίδια τροφή και να δημιουργήσει κίνδυνο υποδοσολογίας και υπερδοσολογίας.  Αυτό είναι ιδιαίτερα σημαντικό για τα αντιμικροβιακά και τα αντιπαρασιτικά καθώς μπορεί να οδηγήσει σε αντιμικροβιακή και αντιπαρασιτική αντοχή. Επομένως, η συνταγογράφηση και η από του στόματος χορήγηση αντιμικροβιακών ή αντιπαρασιτικών με ανάμιξη σε στερεά τροφή ή η χορήγηση στην επιφάνεια της στερεάς τροφής αμέσως πριν από τη σίτιση θα πρέπει να επιτρέπεται μόνο όταν τα ζώα τρέφονται ατομικά ή όταν η λήψη του κτηνιατρικού φαρμάκου από μεμονωμένα ζώα μπορεί να ελεγχθεί αποτελεσματικά σε μικρή ομάδα ζώων.</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baseline="0">
                <a:solidFill>
                  <a:srgbClr val="000000"/>
                </a:solidFill>
                <a:latin typeface="EUAlbertina"/>
              </a:rPr>
              <a:t>ΣΥΜΠΛΗΡΩΜΑΤΙΚΕΣ ΔΙΑΦΑΝΕΙΕΣ ΣΕ ΠΕΡΙΠΤΩΣΗ ΠΟΥ ΠΡΟΚΥΨΟΥΝ ΕΡΩΤΗΣΕΙΣ ΣΧΕΤΙΚΑ ΜΕ ΤΗΝ ΑΠΟ ΤΟΥ ΣΤΟΜΑΤΟΣ ΦΑΡΜΑΚΕΥΤΙΚΗ ΑΓΩΓΗ</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l-GR" sz="1800" b="0" i="0" u="none" strike="noStrike" baseline="0">
                <a:solidFill>
                  <a:srgbClr val="000000"/>
                </a:solidFill>
                <a:latin typeface="EUAlbertina"/>
              </a:rPr>
              <a:t>Η φαρμακευτική αγωγή από το στόμα έχει περισσότερους κινδύνους να είναι αναποτελεσματική από τη χορήγηση ατομικής αγωγής. Επομένως, αυτοί οι πρόσθετοι κανόνες προβλέπονται για να αποφευχθεί απώλεια της αποτελεσματικότητας των προϊόντων, να αποφευχθεί η ανάπτυξη και εξάπλωση αντοχής και να αποφευχθεί η μόλυνση ή η ακούσια χορήγηση σε μη στοχευόμενα ζώα ή ανθρώπους ή η εξάπλωση στο περιβάλλον. </a:t>
            </a:r>
          </a:p>
          <a:p>
            <a:pPr marL="285750" indent="-285750">
              <a:buFontTx/>
              <a:buChar char="-"/>
            </a:pPr>
            <a:r>
              <a:rPr lang="el-GR" sz="1800" b="0" i="0" u="none" strike="noStrike" baseline="0">
                <a:solidFill>
                  <a:srgbClr val="000000"/>
                </a:solidFill>
                <a:latin typeface="EUAlbertina"/>
              </a:rPr>
              <a:t>Ο κανονισμός καλύπτει όλες τις από του στόματος φαρμακευτικές αγωγές, εκτός από τις φαρμακούχες ζωοτροφές που αναμειγνύονται από υπεύθυνο διαχείρισης ζωοτροφών. </a:t>
            </a:r>
          </a:p>
          <a:p>
            <a:pPr marL="285750" indent="-285750">
              <a:buFontTx/>
              <a:buChar char="-"/>
            </a:pPr>
            <a:r>
              <a:rPr lang="el-GR" sz="1800" b="0" i="0" u="none" strike="noStrike" baseline="0">
                <a:solidFill>
                  <a:srgbClr val="000000"/>
                </a:solidFill>
                <a:latin typeface="EUAlbertina"/>
              </a:rPr>
              <a:t>Οι κτηνίατροι διαδραματίζουν κρίσιμο ρόλο σε αυτό το σημείο: πρέπει να γνωρίζουν την κατάσταση στο αγρόκτημα, τον εξοπλισμό, τις ζωοτροφές κ.λπ. πριν συνταγογραφήσουν ώστε να είναι σίγουροι ότι το κτηνιατρικό φάρμακο μπορεί να χορηγηθεί αποτελεσματικά. Πρέπει επίσης να συμβουλεύουν τον ιδιοκτήτη του ζώου για το πώς να διαθέσει ή να αφαιρέσει τα υπόλοιπα φάρμακα. </a:t>
            </a:r>
          </a:p>
          <a:p>
            <a:r>
              <a:rPr lang="el-GR" sz="1800" b="0" i="0" u="none" strike="noStrike" baseline="0">
                <a:solidFill>
                  <a:srgbClr val="000000"/>
                </a:solidFill>
                <a:latin typeface="EUAlbertina"/>
              </a:rPr>
              <a:t>- Η από του στόματος χορήγηση των κτηνιατρικών φαρμάκων σε στερεά τροφή μπορεί να οδηγήσει τα ζώα σε ανταγωνισμό για την ίδια τροφή και να δημιουργήσει κίνδυνο υποδοσολογίας και υπερδοσολογίας.  Αυτό είναι ιδιαίτερα σημαντικό για τα αντιμικροβιακά και τα αντιπαρασιτικά καθώς μπορεί να οδηγήσει σε αντιμικροβιακή και αντιπαρασιτική αντοχή. Επομένως, η συνταγογράφηση και η από του στόματος χορήγηση αντιμικροβιακών ή αντιπαρασιτικών με ανάμιξη σε στερεά τροφή ή η χορήγηση στην επιφάνεια της στερεάς τροφής αμέσως πριν από τη σίτιση θα πρέπει να επιτρέπεται μόνο όταν τα ζώα τρέφονται ατομικά ή όταν η λήψη του κτηνιατρικού φαρμάκου από μεμονωμένα ζώα μπορεί να ελεγχθεί αποτελεσματικά σε μικρή ομάδα ζώων.</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baseline="0">
                <a:solidFill>
                  <a:srgbClr val="000000"/>
                </a:solidFill>
                <a:latin typeface="EUAlbertina"/>
              </a:rPr>
              <a:t>ΣΥΜΠΛΗΡΩΜΑΤΙΚΕΣ ΔΙΑΦΑΝΕΙΕΣ ΣΕ ΠΕΡΙΠΤΩΣΗ ΠΟΥ ΠΡΟΚΥΨΟΥΝ ΕΡΩΤΗΣΕΙΣ ΣΧΕΤΙΚΑ ΜΕ ΤΗΝ ΑΠΟ ΤΟΥ ΣΤΟΜΑΤΟΣ ΦΑΡΜΑΚΕΥΤΙΚΗ ΑΓΩΓΗ</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l-GR" sz="1800" b="0" i="0" u="none" strike="noStrike" baseline="0">
                <a:solidFill>
                  <a:srgbClr val="000000"/>
                </a:solidFill>
                <a:latin typeface="EUAlbertina"/>
              </a:rPr>
              <a:t>Η φαρμακευτική αγωγή από το στόμα έχει περισσότερους κινδύνους να είναι αναποτελεσματική από τη χορήγηση ατομικής αγωγής. Επομένως, αυτοί οι πρόσθετοι κανόνες προβλέπονται για να αποφευχθεί απώλεια της αποτελεσματικότητας των προϊόντων, να αποφευχθεί η ανάπτυξη και εξάπλωση αντοχής και να αποφευχθεί η μόλυνση ή η ακούσια χορήγηση σε μη στοχευόμενα ζώα ή ανθρώπους ή η εξάπλωση στο περιβάλλον. </a:t>
            </a:r>
          </a:p>
          <a:p>
            <a:pPr marL="285750" indent="-285750">
              <a:buFontTx/>
              <a:buChar char="-"/>
            </a:pPr>
            <a:r>
              <a:rPr lang="el-GR" sz="1800" b="0" i="0" u="none" strike="noStrike" baseline="0">
                <a:solidFill>
                  <a:srgbClr val="000000"/>
                </a:solidFill>
                <a:latin typeface="EUAlbertina"/>
              </a:rPr>
              <a:t>Ο κανονισμός καλύπτει όλες τις από του στόματος φαρμακευτικές αγωγές, εκτός από τις φαρμακούχες ζωοτροφές που αναμειγνύονται από υπεύθυνο διαχείρισης ζωοτροφών. </a:t>
            </a:r>
          </a:p>
          <a:p>
            <a:pPr marL="285750" indent="-285750">
              <a:buFontTx/>
              <a:buChar char="-"/>
            </a:pPr>
            <a:r>
              <a:rPr lang="el-GR" sz="1800" b="0" i="0" u="none" strike="noStrike" baseline="0">
                <a:solidFill>
                  <a:srgbClr val="000000"/>
                </a:solidFill>
                <a:latin typeface="EUAlbertina"/>
              </a:rPr>
              <a:t>Οι κτηνίατροι διαδραματίζουν κρίσιμο ρόλο σε αυτό το σημείο: πρέπει να γνωρίζουν την κατάσταση στο αγρόκτημα, τον εξοπλισμό, τις ζωοτροφές κ.λπ. πριν συνταγογραφήσουν ώστε να είναι σίγουροι ότι το κτηνιατρικό φάρμακο μπορεί να χορηγηθεί αποτελεσματικά. Πρέπει επίσης να συμβουλεύουν τον ιδιοκτήτη του ζώου για το πώς να διαθέσει ή να αφαιρέσει τα υπόλοιπα φάρμακα. </a:t>
            </a:r>
          </a:p>
          <a:p>
            <a:r>
              <a:rPr lang="el-GR" sz="1800" b="0" i="0" u="none" strike="noStrike" baseline="0">
                <a:solidFill>
                  <a:srgbClr val="000000"/>
                </a:solidFill>
                <a:latin typeface="EUAlbertina"/>
              </a:rPr>
              <a:t>- Η από του στόματος χορήγηση των κτηνιατρικών φαρμάκων σε στερεά τροφή μπορεί να οδηγήσει τα ζώα σε ανταγωνισμό για την ίδια τροφή και να δημιουργήσει κίνδυνο υποδοσολογίας και υπερδοσολογίας.  Αυτό είναι ιδιαίτερα σημαντικό για τα αντιμικροβιακά και τα αντιπαρασιτικά καθώς μπορεί να οδηγήσει σε αντιμικροβιακή και αντιπαρασιτική αντοχή. Επομένως, η συνταγογράφηση και η από του στόματος χορήγηση αντιμικροβιακών ή αντιπαρασιτικών με ανάμιξη σε στερεά τροφή ή η χορήγηση στην επιφάνεια της στερεάς τροφής αμέσως πριν από τη σίτιση θα πρέπει να επιτρέπεται μόνο όταν τα ζώα τρέφονται ατομικά ή όταν η λήψη του κτηνιατρικού φαρμάκου από μεμονωμένα ζώα μπορεί να ελεγχθεί αποτελεσματικά σε μικρή ομάδα ζώων.</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Insert</a:t>
            </a:r>
            <a:r>
              <a:rPr lang="es-ES" dirty="0"/>
              <a:t> </a:t>
            </a:r>
            <a:r>
              <a:rPr lang="es-ES" dirty="0" err="1"/>
              <a:t>Slides</a:t>
            </a:r>
            <a:endParaRPr lang="es-ES" dirty="0"/>
          </a:p>
        </p:txBody>
      </p:sp>
      <p:sp>
        <p:nvSpPr>
          <p:cNvPr id="4" name="Slide Number Placeholder 3"/>
          <p:cNvSpPr>
            <a:spLocks noGrp="1"/>
          </p:cNvSpPr>
          <p:nvPr>
            <p:ph type="sldNum" sz="quarter" idx="5"/>
          </p:nvPr>
        </p:nvSpPr>
        <p:spPr/>
        <p:txBody>
          <a:bodyPr/>
          <a:lstStyle/>
          <a:p>
            <a:fld id="{4EFF6541-F716-4D33-934D-D3783B7243DD}" type="slidenum">
              <a:rPr lang="es-ES" smtClean="0"/>
              <a:t>12</a:t>
            </a:fld>
            <a:endParaRPr lang="es-ES"/>
          </a:p>
        </p:txBody>
      </p:sp>
    </p:spTree>
    <p:extLst>
      <p:ext uri="{BB962C8B-B14F-4D97-AF65-F5344CB8AC3E}">
        <p14:creationId xmlns:p14="http://schemas.microsoft.com/office/powerpoint/2010/main" val="113604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EFF6541-F716-4D33-934D-D3783B7243DD}" type="slidenum">
              <a:rPr lang="es-ES" smtClean="0"/>
              <a:t>13</a:t>
            </a:fld>
            <a:endParaRPr lang="es-ES"/>
          </a:p>
        </p:txBody>
      </p:sp>
    </p:spTree>
    <p:extLst>
      <p:ext uri="{BB962C8B-B14F-4D97-AF65-F5344CB8AC3E}">
        <p14:creationId xmlns:p14="http://schemas.microsoft.com/office/powerpoint/2010/main" val="18195124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6.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0.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51.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0.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7.jpeg"/><Relationship Id="rId3" Type="http://schemas.openxmlformats.org/officeDocument/2006/relationships/image" Target="../media/image50.png"/><Relationship Id="rId7" Type="http://schemas.openxmlformats.org/officeDocument/2006/relationships/image" Target="../media/image7.png"/><Relationship Id="rId12" Type="http://schemas.openxmlformats.org/officeDocument/2006/relationships/image" Target="../media/image46.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72.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a:extLst>
              <a:ext uri="{28A0092B-C50C-407E-A947-70E740481C1C}">
                <a14:useLocalDpi xmlns:a14="http://schemas.microsoft.com/office/drawing/2010/main" val="0"/>
              </a:ext>
            </a:extLst>
          </a:blip>
          <a:srcRect/>
          <a:stretch/>
        </p:blipFill>
        <p:spPr bwMode="auto">
          <a:xfrm>
            <a:off x="8991600" y="5715762"/>
            <a:ext cx="3022600" cy="576680"/>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a:extLst>
              <a:ext uri="{28A0092B-C50C-407E-A947-70E740481C1C}">
                <a14:useLocalDpi xmlns:a14="http://schemas.microsoft.com/office/drawing/2010/main" val="0"/>
              </a:ext>
            </a:extLst>
          </a:blip>
          <a:srcRect/>
          <a:stretch/>
        </p:blipFill>
        <p:spPr bwMode="auto">
          <a:xfrm>
            <a:off x="8620809" y="5873582"/>
            <a:ext cx="3418791" cy="652269"/>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val="0"/>
              </a:ext>
            </a:extLst>
          </a:blip>
          <a:srcRect/>
          <a:stretch/>
        </p:blipFill>
        <p:spPr bwMode="auto">
          <a:xfrm>
            <a:off x="9829800" y="6229569"/>
            <a:ext cx="2338705" cy="44620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1/19/2025</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1/19/2025</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1/19/2025</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l-GR"/>
              <a:t>ΕΛΛΑΔΑ</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l-GR"/>
              <a:t>7 ΦΕΒΡΟΥΑΡΙΟΥ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609600" y="311151"/>
            <a:ext cx="10354186" cy="476730"/>
          </a:xfrm>
        </p:spPr>
        <p:txBody>
          <a:bodyPr lIns="91440" tIns="45720" rIns="91440" bIns="45720" anchor="t"/>
          <a:lstStyle/>
          <a:p>
            <a:pPr algn="ctr"/>
            <a:r>
              <a:rPr lang="el-GR" sz="2400" b="1" dirty="0">
                <a:latin typeface="EC Square Sans Pro"/>
                <a:cs typeface="Arial"/>
              </a:rPr>
              <a:t>Κατ' εξουσιοδότηση κανονισμός</a:t>
            </a:r>
            <a:r>
              <a:rPr lang="el-GR" sz="2400" b="1" dirty="0">
                <a:solidFill>
                  <a:srgbClr val="FFFFFF"/>
                </a:solidFill>
                <a:latin typeface="EC Square Sans Pro"/>
                <a:cs typeface="Arial"/>
              </a:rPr>
              <a:t> </a:t>
            </a:r>
            <a:r>
              <a:rPr lang="el-GR" sz="2400" b="1" dirty="0">
                <a:latin typeface="EC Square Sans Pro"/>
                <a:cs typeface="Arial"/>
              </a:rPr>
              <a:t>(ΕΕ) 2024/1159 για τη χορήγηση από το στόμα</a:t>
            </a:r>
          </a:p>
        </p:txBody>
      </p:sp>
      <p:sp>
        <p:nvSpPr>
          <p:cNvPr id="6" name="Rectángulo 5"/>
          <p:cNvSpPr/>
          <p:nvPr/>
        </p:nvSpPr>
        <p:spPr>
          <a:xfrm>
            <a:off x="391564" y="2471282"/>
            <a:ext cx="10572222" cy="230832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l-GR" dirty="0">
                <a:solidFill>
                  <a:srgbClr val="003399"/>
                </a:solidFill>
                <a:latin typeface="EC Square Sans Pro"/>
                <a:ea typeface="+mn-ea"/>
                <a:cs typeface="Arial"/>
              </a:rPr>
              <a:t>Τα κράτη μέλη μπορούν να αναπτύξουν περαιτέρω εθνικές κατευθυντήριες γραμμές για να διευκολύνουν την εφαρμογή του εν λόγω κανονισμού.</a:t>
            </a:r>
          </a:p>
          <a:p>
            <a:pPr algn="l" defTabSz="912754" rtl="0"/>
            <a:endParaRPr lang="en-US" kern="1200"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panose="020B0506040000020004" pitchFamily="34" charset="0"/>
                <a:ea typeface="+mn-ea"/>
                <a:cs typeface="Arial" panose="020B0604020202020204" pitchFamily="34" charset="0"/>
              </a:rPr>
              <a:t>Θα τεθεί σε εφαρμογή από τις 9 Νοεμβρίου 2025.</a:t>
            </a:r>
          </a:p>
          <a:p>
            <a:pPr algn="l" defTabSz="912754" rtl="0"/>
            <a:r>
              <a:rPr lang="el-GR"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kern="1200"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kern="12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l-GR" sz="1048" b="1">
                <a:solidFill>
                  <a:srgbClr val="FFFFFF"/>
                </a:solidFill>
                <a:latin typeface="Montserrat" panose="00000500000000000000" pitchFamily="2" charset="0"/>
              </a:rPr>
              <a:t>Ο κανονισμός θεσπίζει κανόνες για τη διασφάλιση της αποτελεσματικής και ασφαλούς χρήσης των κτηνιατρικών φαρμάκων που έχουν εγκριθεί και συνταγογραφηθεί για χορήγηση από το στόμα μέσω άλλων οδών πλην των φαρμακούχων ζωοτροφών και χορηγούνται από τον εκτροφέα ζώων σε ζώα που χρησιμοποιούνται για την παραγωγή τροφίμων</a:t>
            </a:r>
          </a:p>
        </p:txBody>
      </p:sp>
    </p:spTree>
    <p:extLst>
      <p:ext uri="{BB962C8B-B14F-4D97-AF65-F5344CB8AC3E}">
        <p14:creationId xmlns:p14="http://schemas.microsoft.com/office/powerpoint/2010/main" val="204838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5400" y="2643293"/>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l-GR" sz="4400" b="1">
                <a:solidFill>
                  <a:srgbClr val="002060"/>
                </a:solidFill>
                <a:latin typeface="EC Square Sans Pro"/>
                <a:cs typeface="Arial"/>
              </a:rPr>
              <a:t>Εθνικές διατάξεις</a:t>
            </a:r>
          </a:p>
        </p:txBody>
      </p:sp>
      <p:pic>
        <p:nvPicPr>
          <p:cNvPr id="3" name="Picture 2">
            <a:extLst>
              <a:ext uri="{FF2B5EF4-FFF2-40B4-BE49-F238E27FC236}">
                <a16:creationId xmlns:a16="http://schemas.microsoft.com/office/drawing/2014/main" id="{82A74780-676E-E432-D0A0-B7CD1BD719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70307" y="2099140"/>
            <a:ext cx="3223525" cy="2399466"/>
          </a:xfrm>
          <a:prstGeom prst="rect">
            <a:avLst/>
          </a:prstGeom>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17435-7B2A-7178-C6FA-075433F76DEC}"/>
              </a:ext>
            </a:extLst>
          </p:cNvPr>
          <p:cNvSpPr>
            <a:spLocks noGrp="1"/>
          </p:cNvSpPr>
          <p:nvPr>
            <p:ph type="body" sz="quarter" idx="10"/>
          </p:nvPr>
        </p:nvSpPr>
        <p:spPr>
          <a:xfrm>
            <a:off x="533400" y="2139950"/>
            <a:ext cx="10744200" cy="4267200"/>
          </a:xfrm>
        </p:spPr>
        <p:txBody>
          <a:bodyPr/>
          <a:lstStyle/>
          <a:p>
            <a:pPr marL="342900" indent="-342900">
              <a:buFont typeface="Arial" panose="020B0604020202020204" pitchFamily="34" charset="0"/>
              <a:buChar char="•"/>
            </a:pPr>
            <a:r>
              <a:rPr lang="el-GR" dirty="0" smtClean="0"/>
              <a:t>Έγκριση εγκαταστάσεων παραγωγής </a:t>
            </a:r>
            <a:r>
              <a:rPr lang="el-GR" dirty="0" err="1" smtClean="0"/>
              <a:t>φαρμακούχων</a:t>
            </a:r>
            <a:r>
              <a:rPr lang="el-GR" dirty="0" smtClean="0"/>
              <a:t> ζωοτροφών από τον ΕΟΦ (ΚΥΑ 310584/1998)</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l-GR" dirty="0" smtClean="0"/>
              <a:t>Οι Κτηνιατρικές </a:t>
            </a:r>
            <a:r>
              <a:rPr lang="el-GR" dirty="0"/>
              <a:t>Υπηρεσίες των Περιφερειακών </a:t>
            </a:r>
            <a:r>
              <a:rPr lang="el-GR" dirty="0" smtClean="0"/>
              <a:t>Ενοτήτων</a:t>
            </a:r>
            <a:r>
              <a:rPr lang="en-US" dirty="0" smtClean="0"/>
              <a:t> </a:t>
            </a:r>
            <a:r>
              <a:rPr lang="el-GR" dirty="0" smtClean="0"/>
              <a:t>είναι αρμόδιες για τον επίσημο έλεγχο των εγκαταστάσεων</a:t>
            </a:r>
            <a:endParaRPr lang="hr-HR" dirty="0"/>
          </a:p>
          <a:p>
            <a:pPr marL="342900" indent="-342900">
              <a:buFont typeface="Arial" panose="020B0604020202020204" pitchFamily="34" charset="0"/>
              <a:buChar char="•"/>
            </a:pPr>
            <a:endParaRPr lang="hr-HR" dirty="0"/>
          </a:p>
          <a:p>
            <a:pPr marL="342900" indent="-342900">
              <a:buFont typeface="Arial" panose="020B0604020202020204" pitchFamily="34" charset="0"/>
              <a:buChar char="•"/>
            </a:pPr>
            <a:r>
              <a:rPr lang="el-GR" dirty="0" smtClean="0"/>
              <a:t>Επιβολή κυρώσεων Ν.2538/1997, Ν.4235/2014</a:t>
            </a:r>
          </a:p>
          <a:p>
            <a:pPr marL="342900" indent="-342900">
              <a:buFont typeface="Arial" panose="020B0604020202020204" pitchFamily="34" charset="0"/>
              <a:buChar char="•"/>
            </a:pPr>
            <a:endParaRPr lang="hr-HR" dirty="0"/>
          </a:p>
          <a:p>
            <a:pPr marL="342900" indent="-342900">
              <a:buFont typeface="Arial" panose="020B0604020202020204" pitchFamily="34" charset="0"/>
              <a:buChar char="•"/>
            </a:pPr>
            <a:endParaRPr lang="hr-HR" dirty="0"/>
          </a:p>
        </p:txBody>
      </p:sp>
      <p:sp>
        <p:nvSpPr>
          <p:cNvPr id="3" name="Rectángulo redondeado 13">
            <a:extLst>
              <a:ext uri="{FF2B5EF4-FFF2-40B4-BE49-F238E27FC236}">
                <a16:creationId xmlns:a16="http://schemas.microsoft.com/office/drawing/2014/main" id="{B0844E02-E67C-4FCF-8A84-73286374D722}"/>
              </a:ext>
            </a:extLst>
          </p:cNvPr>
          <p:cNvSpPr/>
          <p:nvPr/>
        </p:nvSpPr>
        <p:spPr>
          <a:xfrm>
            <a:off x="-21771" y="0"/>
            <a:ext cx="12213771" cy="198755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800" b="1" dirty="0">
                <a:solidFill>
                  <a:schemeClr val="bg1"/>
                </a:solidFill>
              </a:rPr>
              <a:t>  </a:t>
            </a:r>
            <a:r>
              <a:rPr lang="el-GR" sz="2800" b="1" dirty="0" smtClean="0">
                <a:solidFill>
                  <a:schemeClr val="bg1"/>
                </a:solidFill>
              </a:rPr>
              <a:t>   </a:t>
            </a:r>
            <a:r>
              <a:rPr lang="el-GR" sz="3600" b="1" dirty="0" smtClean="0">
                <a:solidFill>
                  <a:schemeClr val="bg1"/>
                </a:solidFill>
              </a:rPr>
              <a:t>Εθνική </a:t>
            </a:r>
            <a:r>
              <a:rPr lang="el-GR" sz="3600" b="1" dirty="0" smtClean="0">
                <a:solidFill>
                  <a:schemeClr val="bg1"/>
                </a:solidFill>
              </a:rPr>
              <a:t>νομοθεσία</a:t>
            </a:r>
            <a:endParaRPr lang="hr-HR" sz="3600" b="1" dirty="0">
              <a:solidFill>
                <a:schemeClr val="bg1"/>
              </a:solidFill>
            </a:endParaRPr>
          </a:p>
        </p:txBody>
      </p:sp>
    </p:spTree>
    <p:extLst>
      <p:ext uri="{BB962C8B-B14F-4D97-AF65-F5344CB8AC3E}">
        <p14:creationId xmlns:p14="http://schemas.microsoft.com/office/powerpoint/2010/main" val="265370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ED9F2DA8-4BF2-30F1-C582-D10669117B23}"/>
              </a:ext>
            </a:extLst>
          </p:cNvPr>
          <p:cNvSpPr>
            <a:spLocks noGrp="1"/>
          </p:cNvSpPr>
          <p:nvPr>
            <p:ph type="body" sz="quarter" idx="10"/>
          </p:nvPr>
        </p:nvSpPr>
        <p:spPr>
          <a:xfrm>
            <a:off x="457200" y="2673350"/>
            <a:ext cx="11201400" cy="2590800"/>
          </a:xfrm>
        </p:spPr>
        <p:txBody>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Ηλεκτρονική Κτηνιατρική Συνταγή </a:t>
            </a:r>
            <a:r>
              <a:rPr lang="el-GR" dirty="0" smtClean="0"/>
              <a:t>(</a:t>
            </a:r>
            <a:r>
              <a:rPr lang="el-GR" dirty="0"/>
              <a:t>ΚΥΑ 407523/2025) </a:t>
            </a:r>
            <a:endParaRPr lang="hr-HR" dirty="0"/>
          </a:p>
          <a:p>
            <a:pPr marL="342900" indent="-342900">
              <a:buFont typeface="Wingdings" panose="05000000000000000000" pitchFamily="2" charset="2"/>
              <a:buChar char="§"/>
            </a:pPr>
            <a:endParaRPr lang="el-GR" dirty="0" smtClean="0"/>
          </a:p>
          <a:p>
            <a:pPr marL="342900" indent="-342900">
              <a:buFont typeface="Wingdings" panose="05000000000000000000" pitchFamily="2" charset="2"/>
              <a:buChar char="§"/>
            </a:pPr>
            <a:r>
              <a:rPr lang="el-GR" dirty="0" smtClean="0"/>
              <a:t>Απόρριψη  ληγμένων ή ακατάλληλων </a:t>
            </a:r>
            <a:r>
              <a:rPr lang="el-GR" dirty="0" err="1" smtClean="0"/>
              <a:t>φαρμακούχων</a:t>
            </a:r>
            <a:r>
              <a:rPr lang="el-GR" dirty="0" smtClean="0"/>
              <a:t> ζωοτροφών σύμφωνα με τα προβλεπόμενα στους Ν. 2538/1997 και Ν.4691/2020</a:t>
            </a:r>
            <a:r>
              <a:rPr lang="el-GR" dirty="0"/>
              <a:t> </a:t>
            </a:r>
            <a:r>
              <a:rPr lang="el-GR" dirty="0" smtClean="0"/>
              <a:t>και τη νομοθεσία για τα </a:t>
            </a:r>
            <a:r>
              <a:rPr lang="el-GR" dirty="0" smtClean="0"/>
              <a:t>στερεά ή τα επικίνδυνα </a:t>
            </a:r>
            <a:r>
              <a:rPr lang="el-GR" dirty="0" smtClean="0"/>
              <a:t>απόβλητα </a:t>
            </a:r>
          </a:p>
        </p:txBody>
      </p:sp>
      <p:sp>
        <p:nvSpPr>
          <p:cNvPr id="3" name="Rectángulo redondeado 13">
            <a:extLst>
              <a:ext uri="{FF2B5EF4-FFF2-40B4-BE49-F238E27FC236}">
                <a16:creationId xmlns:a16="http://schemas.microsoft.com/office/drawing/2014/main" id="{FDC1F1D9-8C13-6F54-5A05-A4378C4EAEEA}"/>
              </a:ext>
            </a:extLst>
          </p:cNvPr>
          <p:cNvSpPr/>
          <p:nvPr/>
        </p:nvSpPr>
        <p:spPr>
          <a:xfrm>
            <a:off x="15766" y="692150"/>
            <a:ext cx="12213771" cy="12954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3600" b="1" dirty="0" smtClean="0"/>
              <a:t>          Εθνική </a:t>
            </a:r>
            <a:r>
              <a:rPr lang="el-GR" sz="3600" b="1" dirty="0" smtClean="0"/>
              <a:t>νομοθεσία</a:t>
            </a:r>
          </a:p>
        </p:txBody>
      </p:sp>
    </p:spTree>
    <p:extLst>
      <p:ext uri="{BB962C8B-B14F-4D97-AF65-F5344CB8AC3E}">
        <p14:creationId xmlns:p14="http://schemas.microsoft.com/office/powerpoint/2010/main" val="2361112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kern="1200"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505200" y="2216150"/>
            <a:ext cx="3487738" cy="857250"/>
          </a:xfrm>
          <a:prstGeom prst="rect">
            <a:avLst/>
          </a:prstGeom>
        </p:spPr>
        <p:txBody>
          <a:bodyPr/>
          <a:lstStyle>
            <a:defPPr>
              <a:defRPr kern="0"/>
            </a:defPPr>
          </a:lstStyle>
          <a:p>
            <a:pPr algn="ctr"/>
            <a:r>
              <a:rPr lang="el-GR" sz="3600" b="1" dirty="0">
                <a:solidFill>
                  <a:srgbClr val="003399"/>
                </a:solidFill>
              </a:rPr>
              <a:t>Ευχαριστούμε</a:t>
            </a:r>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l-GR" sz="3200" b="1">
                <a:solidFill>
                  <a:srgbClr val="003399"/>
                </a:solidFill>
                <a:latin typeface="EC Square Sans Pro"/>
              </a:rPr>
              <a:t>Σημαντικά στοιχεία των νέων κανονισμών της ΕΕ για τις φαρμακούχες ζωοτροφές</a:t>
            </a:r>
          </a:p>
          <a:p>
            <a:pPr algn="l"/>
            <a:endParaRPr lang="en-US" sz="3200" b="1" kern="1200" dirty="0">
              <a:solidFill>
                <a:srgbClr val="003399"/>
              </a:solidFill>
              <a:latin typeface="EC Square Sans Pro"/>
            </a:endParaRPr>
          </a:p>
          <a:p>
            <a:pPr algn="l"/>
            <a:r>
              <a:rPr lang="el-GR" sz="1600" i="1">
                <a:solidFill>
                  <a:srgbClr val="003399"/>
                </a:solidFill>
                <a:latin typeface="EC Square Sans Pro"/>
              </a:rPr>
              <a:t>Διάλεξη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l-GR">
                <a:latin typeface="EC Square Sans Pro" panose="020B0506040000020004" pitchFamily="34" charset="0"/>
              </a:rPr>
              <a:t>ΕΛΛΑΔΑ, 7 ΦΕΒΡΟΥΑΡΙΟΥ 2025</a:t>
            </a:r>
          </a:p>
          <a:p>
            <a:endParaRPr lang="es-ES" kern="1200"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el-GR" sz="2400" noProof="0" dirty="0">
                <a:solidFill>
                  <a:srgbClr val="003399"/>
                </a:solidFill>
                <a:latin typeface="EC Square Sans Pro" panose="020B0506040000020004" pitchFamily="34" charset="0"/>
              </a:rPr>
              <a:t>Πρακτική εκπαίδευση για αγρότες και κτηνιάτρους: Νέα μέτρα για την καταπολέμηση της μικροβιακής αντοχής</a:t>
            </a:r>
          </a:p>
          <a:p>
            <a:endParaRPr lang="es-ES" kern="1200"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l-GR" sz="2400" b="0" i="0" u="none" strike="noStrike" cap="none" normalizeH="0" noProof="0">
                <a:ln>
                  <a:noFill/>
                </a:ln>
                <a:effectLst/>
                <a:uLnTx/>
                <a:uFillTx/>
                <a:latin typeface="EC Square Sans Pro" panose="020B0506040000020004" pitchFamily="34" charset="0"/>
              </a:rPr>
              <a:t>Νομικό πλαίσιο της ΕΕ για τα κτηνιατρικά φάρμακα/φαρμακούχες ζωοτροφές</a:t>
            </a:r>
          </a:p>
          <a:p>
            <a:endParaRPr lang="es-ES" kern="1200"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800" b="1" i="0" u="none" strike="noStrike" cap="none" normalizeH="0" noProof="0" dirty="0">
                <a:ln>
                  <a:noFill/>
                </a:ln>
                <a:solidFill>
                  <a:srgbClr val="000000"/>
                </a:solidFill>
                <a:effectLst/>
                <a:uLnTx/>
                <a:uFillTx/>
                <a:latin typeface="EC Square Sans Pro" panose="020B0506040000020004" pitchFamily="34" charset="0"/>
                <a:ea typeface="+mn-ea"/>
                <a:cs typeface="+mn-cs"/>
              </a:rPr>
              <a:t>Κανονισμός (ΕΕ) 2019/6 για τα κτηνιατρικά φάρμακα</a:t>
            </a:r>
            <a:endParaRPr kumimoji="0" lang="en-US" sz="2800" b="1" i="0" u="none" strike="noStrike" kern="1200" cap="none" spc="0" normalizeH="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800" b="1" i="0" u="none" strike="noStrike" cap="none" normalizeH="0" noProof="0" dirty="0">
                <a:ln>
                  <a:noFill/>
                </a:ln>
                <a:solidFill>
                  <a:srgbClr val="000000"/>
                </a:solidFill>
                <a:effectLst/>
                <a:uLnTx/>
                <a:uFillTx/>
                <a:latin typeface="EC Square Sans Pro" panose="020B0506040000020004" pitchFamily="34" charset="0"/>
                <a:ea typeface="+mn-ea"/>
                <a:cs typeface="+mn-cs"/>
              </a:rPr>
              <a:t>Κανονισμός (ΕΕ) 2019/4 για τις </a:t>
            </a:r>
            <a:r>
              <a:rPr kumimoji="0" lang="el-GR" sz="2800" b="1" i="0" u="none" strike="noStrike" cap="none" normalizeH="0" noProof="0" dirty="0" err="1">
                <a:ln>
                  <a:noFill/>
                </a:ln>
                <a:solidFill>
                  <a:srgbClr val="000000"/>
                </a:solidFill>
                <a:effectLst/>
                <a:uLnTx/>
                <a:uFillTx/>
                <a:latin typeface="EC Square Sans Pro" panose="020B0506040000020004" pitchFamily="34" charset="0"/>
                <a:ea typeface="+mn-ea"/>
                <a:cs typeface="+mn-cs"/>
              </a:rPr>
              <a:t>φαρμακούχες</a:t>
            </a:r>
            <a:r>
              <a:rPr kumimoji="0" lang="el-GR" sz="2800" b="1" i="0" u="none" strike="noStrike" cap="none" normalizeH="0" noProof="0" dirty="0">
                <a:ln>
                  <a:noFill/>
                </a:ln>
                <a:solidFill>
                  <a:srgbClr val="000000"/>
                </a:solidFill>
                <a:effectLst/>
                <a:uLnTx/>
                <a:uFillTx/>
                <a:latin typeface="EC Square Sans Pro" panose="020B0506040000020004" pitchFamily="34" charset="0"/>
                <a:ea typeface="+mn-ea"/>
                <a:cs typeface="+mn-cs"/>
              </a:rPr>
              <a:t> ζωοτροφές</a:t>
            </a:r>
            <a:endParaRPr kumimoji="0" lang="en-US" sz="1800" b="1" i="0" u="none" strike="noStrike" kern="1200" cap="none" spc="0" normalizeH="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l-GR" sz="2800">
                <a:latin typeface="EC Square Sans Pro" panose="020B0506040000020004" pitchFamily="34" charset="0"/>
              </a:rPr>
              <a:t>Κοινοί κανόνες</a:t>
            </a:r>
          </a:p>
          <a:p>
            <a:endParaRPr lang="en-GB" kern="120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1200" cap="none"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800" b="1" i="0" u="none" strike="noStrike" cap="none" normalizeH="0" baseline="0" noProof="0" dirty="0">
                <a:ln>
                  <a:noFill/>
                </a:ln>
                <a:solidFill>
                  <a:srgbClr val="FFFFFF"/>
                </a:solidFill>
                <a:effectLst/>
                <a:uLnTx/>
                <a:uFillTx/>
                <a:latin typeface="EC Square Sans Pro" panose="020B0506040000020004" pitchFamily="34" charset="0"/>
                <a:ea typeface="+mn-ea"/>
                <a:cs typeface="+mn-cs"/>
              </a:rPr>
              <a:t>ΦΑΡΜΑΚΕΥΤΙΚΗ ΑΓΩΓΗ ΜΕΣΩ ΤΡΟΦΗΣ Ή ΝΕΡΟΥ</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1200" cap="none"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800" b="0" i="0" u="none" strike="noStrike" cap="none"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Κοινοί κανόνες – Κτηνιατρική συνταγή</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1200" cap="none" normalizeH="0" baseline="0" noProof="0">
              <a:ln>
                <a:noFill/>
              </a:ln>
              <a:solidFill>
                <a:srgbClr val="003399"/>
              </a:solidFill>
              <a:effectLst/>
              <a:uLnTx/>
              <a:uFillTx/>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3968607173"/>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7848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500" b="1" i="0" u="none" strike="noStrike" cap="none" normalizeH="0" baseline="0" noProof="0" dirty="0" err="1">
                <a:ln>
                  <a:noFill/>
                </a:ln>
                <a:solidFill>
                  <a:srgbClr val="3163B5"/>
                </a:solidFill>
                <a:effectLst/>
                <a:uLnTx/>
                <a:uFillTx/>
                <a:latin typeface="EC Square Sans Pro" panose="020B0506040000020004" pitchFamily="34" charset="0"/>
                <a:ea typeface="Verdana" panose="020B0604030504040204" pitchFamily="34" charset="0"/>
              </a:rPr>
              <a:t>Κανον</a:t>
            </a:r>
            <a:r>
              <a:rPr kumimoji="0" lang="el-GR" sz="15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 (ΕΕ)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l-GR" sz="15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t>
            </a:r>
            <a:r>
              <a:rPr kumimoji="0" lang="el-GR" sz="1500" b="1" i="0" u="none" strike="noStrike" cap="none" normalizeH="0" baseline="0" noProof="0" dirty="0" err="1">
                <a:ln>
                  <a:noFill/>
                </a:ln>
                <a:solidFill>
                  <a:srgbClr val="3163B5"/>
                </a:solidFill>
                <a:effectLst/>
                <a:uLnTx/>
                <a:uFillTx/>
                <a:latin typeface="EC Square Sans Pro" panose="020B0506040000020004" pitchFamily="34" charset="0"/>
                <a:ea typeface="Verdana" panose="020B0604030504040204" pitchFamily="34" charset="0"/>
              </a:rPr>
              <a:t>Φαρμακούχες</a:t>
            </a:r>
            <a:r>
              <a:rPr kumimoji="0" lang="el-GR" sz="15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 ζωοτροφές)</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851390"/>
            <a:ext cx="1964869" cy="17081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500" b="1" i="0" u="none" strike="noStrike" cap="none" normalizeH="0" baseline="0" noProof="0" dirty="0" err="1">
                <a:ln>
                  <a:noFill/>
                </a:ln>
                <a:solidFill>
                  <a:srgbClr val="3163B5"/>
                </a:solidFill>
                <a:effectLst/>
                <a:uLnTx/>
                <a:uFillTx/>
                <a:latin typeface="EC Square Sans Pro" panose="020B0506040000020004" pitchFamily="34" charset="0"/>
                <a:ea typeface="Verdana" panose="020B0604030504040204" pitchFamily="34" charset="0"/>
              </a:rPr>
              <a:t>Κανον</a:t>
            </a:r>
            <a:r>
              <a:rPr kumimoji="0" lang="el-GR" sz="1500" b="1" i="0" u="none" strike="noStrike" cap="none"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 (ΕΕ) 2019/6 (για τα κτηνιατρικά φάρμακα) και </a:t>
            </a:r>
            <a:r>
              <a:rPr lang="el-GR" sz="1500" b="1" dirty="0">
                <a:solidFill>
                  <a:srgbClr val="3163B5"/>
                </a:solidFill>
                <a:latin typeface="EC Square Sans Pro" panose="020B0506040000020004" pitchFamily="34" charset="0"/>
                <a:ea typeface="Verdana" panose="020B0604030504040204" pitchFamily="34" charset="0"/>
              </a:rPr>
              <a:t>κατ' εξουσιοδότηση </a:t>
            </a:r>
            <a:r>
              <a:rPr lang="el-GR" sz="1500" b="1" dirty="0" err="1">
                <a:solidFill>
                  <a:srgbClr val="3163B5"/>
                </a:solidFill>
                <a:latin typeface="EC Square Sans Pro" panose="020B0506040000020004" pitchFamily="34" charset="0"/>
                <a:ea typeface="Verdana" panose="020B0604030504040204" pitchFamily="34" charset="0"/>
              </a:rPr>
              <a:t>κανον</a:t>
            </a:r>
            <a:r>
              <a:rPr lang="el-GR" sz="1500" b="1" dirty="0">
                <a:solidFill>
                  <a:srgbClr val="3163B5"/>
                </a:solidFill>
                <a:latin typeface="EC Square Sans Pro" panose="020B0506040000020004" pitchFamily="34" charset="0"/>
                <a:ea typeface="Verdana" panose="020B0604030504040204" pitchFamily="34" charset="0"/>
              </a:rPr>
              <a:t>. (ΕΕ) 2024/1159 της Επιτροπής</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normalizeH="0" baseline="0" noProof="0">
              <a:ln>
                <a:noFill/>
              </a:ln>
              <a:solidFill>
                <a:srgbClr val="000000"/>
              </a:solidFill>
              <a:effectLst/>
              <a:uLnTx/>
              <a:uFillTx/>
              <a:latin typeface="EC Square Sans Pro" panose="020B0506040000020004" pitchFamily="34" charset="0"/>
              <a:ea typeface="+mn-ea"/>
              <a:cs typeface="+mn-cs"/>
            </a:endParaRPr>
          </a:p>
        </p:txBody>
      </p:sp>
      <p:sp>
        <p:nvSpPr>
          <p:cNvPr id="3" name="TextBox 2">
            <a:extLst>
              <a:ext uri="{FF2B5EF4-FFF2-40B4-BE49-F238E27FC236}">
                <a16:creationId xmlns:a16="http://schemas.microsoft.com/office/drawing/2014/main" id="{F24C3B16-1ABE-2502-830C-A7688D09C0ED}"/>
              </a:ext>
            </a:extLst>
          </p:cNvPr>
          <p:cNvSpPr txBox="1"/>
          <p:nvPr/>
        </p:nvSpPr>
        <p:spPr>
          <a:xfrm>
            <a:off x="542588" y="4154094"/>
            <a:ext cx="1833558" cy="848511"/>
          </a:xfrm>
          <a:prstGeom prst="rect">
            <a:avLst/>
          </a:prstGeom>
          <a:solidFill>
            <a:srgbClr val="ECEBEB"/>
          </a:solidFill>
        </p:spPr>
        <p:txBody>
          <a:bodyPr wrap="square" lIns="0" tIns="0" rIns="0" bIns="0" rtlCol="0" anchor="ctr" anchorCtr="0">
            <a:noAutofit/>
          </a:bodyPr>
          <a:lstStyle/>
          <a:p>
            <a:pPr algn="ctr"/>
            <a:r>
              <a:rPr lang="el-GR" sz="1600" dirty="0">
                <a:solidFill>
                  <a:schemeClr val="tx1"/>
                </a:solidFill>
                <a:latin typeface="+mj-lt"/>
              </a:rPr>
              <a:t>Ισχύουν διαφορετικοί κανόνες για χορήγηση </a:t>
            </a:r>
          </a:p>
        </p:txBody>
      </p:sp>
      <p:sp>
        <p:nvSpPr>
          <p:cNvPr id="4" name="TextBox 3">
            <a:extLst>
              <a:ext uri="{FF2B5EF4-FFF2-40B4-BE49-F238E27FC236}">
                <a16:creationId xmlns:a16="http://schemas.microsoft.com/office/drawing/2014/main" id="{46442EE9-8809-C8FD-5132-B11F4F779E19}"/>
              </a:ext>
            </a:extLst>
          </p:cNvPr>
          <p:cNvSpPr txBox="1"/>
          <p:nvPr/>
        </p:nvSpPr>
        <p:spPr>
          <a:xfrm>
            <a:off x="3260921" y="2380178"/>
            <a:ext cx="3104709" cy="1605668"/>
          </a:xfrm>
          <a:prstGeom prst="rect">
            <a:avLst/>
          </a:prstGeom>
          <a:solidFill>
            <a:srgbClr val="6BB188"/>
          </a:solidFill>
        </p:spPr>
        <p:txBody>
          <a:bodyPr wrap="square" lIns="0" tIns="0" rIns="0" bIns="0" rtlCol="0" anchor="ctr" anchorCtr="0">
            <a:noAutofit/>
          </a:bodyPr>
          <a:lstStyle/>
          <a:p>
            <a:pPr algn="ctr"/>
            <a:r>
              <a:rPr lang="el-GR" sz="2200" dirty="0" err="1">
                <a:solidFill>
                  <a:schemeClr val="tx1"/>
                </a:solidFill>
                <a:latin typeface="+mj-lt"/>
              </a:rPr>
              <a:t>Φαρμακούχες</a:t>
            </a:r>
            <a:r>
              <a:rPr lang="el-GR" sz="2200" dirty="0">
                <a:solidFill>
                  <a:schemeClr val="tx1"/>
                </a:solidFill>
                <a:latin typeface="+mj-lt"/>
              </a:rPr>
              <a:t> ζωοτροφές</a:t>
            </a:r>
          </a:p>
          <a:p>
            <a:pPr algn="ctr"/>
            <a:endParaRPr lang="en-US" sz="800" kern="1200" dirty="0">
              <a:solidFill>
                <a:schemeClr val="tx1"/>
              </a:solidFill>
              <a:latin typeface="+mj-lt"/>
            </a:endParaRPr>
          </a:p>
          <a:p>
            <a:pPr algn="ctr"/>
            <a:r>
              <a:rPr lang="el-GR" sz="1300" dirty="0">
                <a:solidFill>
                  <a:schemeClr val="tx1"/>
                </a:solidFill>
                <a:latin typeface="+mj-lt"/>
              </a:rPr>
              <a:t>(ζωοτροφές αναμεμειγμένες με φάρμακα σε εργοστάσιο ζωοτροφών ή  μετακινούμενο σύστημα ανάμειξης ή μέσω ειδικού εξοπλισμένου οχήματος από τον υπεύθυνο επιχείρησης ζωοτροφών)</a:t>
            </a:r>
          </a:p>
        </p:txBody>
      </p:sp>
      <p:sp>
        <p:nvSpPr>
          <p:cNvPr id="5" name="TextBox 4">
            <a:extLst>
              <a:ext uri="{FF2B5EF4-FFF2-40B4-BE49-F238E27FC236}">
                <a16:creationId xmlns:a16="http://schemas.microsoft.com/office/drawing/2014/main" id="{9DD9E3D6-EDCB-F669-D381-2A89E9162385}"/>
              </a:ext>
            </a:extLst>
          </p:cNvPr>
          <p:cNvSpPr txBox="1"/>
          <p:nvPr/>
        </p:nvSpPr>
        <p:spPr>
          <a:xfrm>
            <a:off x="3260921" y="4851390"/>
            <a:ext cx="3139878" cy="1907451"/>
          </a:xfrm>
          <a:prstGeom prst="rect">
            <a:avLst/>
          </a:prstGeom>
          <a:solidFill>
            <a:srgbClr val="2C7470"/>
          </a:solidFill>
        </p:spPr>
        <p:txBody>
          <a:bodyPr wrap="square" lIns="0" tIns="0" rIns="0" bIns="0" rtlCol="0" anchor="ctr" anchorCtr="0">
            <a:noAutofit/>
          </a:bodyPr>
          <a:lstStyle/>
          <a:p>
            <a:pPr algn="ctr"/>
            <a:r>
              <a:rPr lang="el-GR" sz="2200" dirty="0">
                <a:solidFill>
                  <a:schemeClr val="bg1"/>
                </a:solidFill>
                <a:latin typeface="+mj-lt"/>
              </a:rPr>
              <a:t>Φάρμακο από το στόμα</a:t>
            </a:r>
          </a:p>
          <a:p>
            <a:pPr algn="ctr"/>
            <a:endParaRPr lang="en-US" sz="800" kern="1200" dirty="0">
              <a:solidFill>
                <a:schemeClr val="bg1"/>
              </a:solidFill>
              <a:latin typeface="+mj-lt"/>
            </a:endParaRPr>
          </a:p>
          <a:p>
            <a:pPr algn="ctr"/>
            <a:r>
              <a:rPr lang="el-GR" sz="1300" dirty="0">
                <a:solidFill>
                  <a:schemeClr val="bg1"/>
                </a:solidFill>
                <a:latin typeface="+mj-lt"/>
              </a:rPr>
              <a:t>(ανάμειξη στην εκμετάλλευση σε </a:t>
            </a:r>
            <a:r>
              <a:rPr lang="hu-HU" sz="1300" dirty="0">
                <a:solidFill>
                  <a:schemeClr val="bg1"/>
                </a:solidFill>
                <a:latin typeface="+mj-lt"/>
              </a:rPr>
              <a:t/>
            </a:r>
            <a:br>
              <a:rPr lang="hu-HU" sz="1300" dirty="0">
                <a:solidFill>
                  <a:schemeClr val="bg1"/>
                </a:solidFill>
                <a:latin typeface="+mj-lt"/>
              </a:rPr>
            </a:br>
            <a:r>
              <a:rPr lang="el-GR" sz="1300" dirty="0">
                <a:solidFill>
                  <a:schemeClr val="bg1"/>
                </a:solidFill>
                <a:latin typeface="+mj-lt"/>
              </a:rPr>
              <a:t>ζωοτροφές ή νερό από τον εκτροφέα ζώων)</a:t>
            </a:r>
          </a:p>
        </p:txBody>
      </p:sp>
      <p:sp>
        <p:nvSpPr>
          <p:cNvPr id="6" name="TextBox 5">
            <a:extLst>
              <a:ext uri="{FF2B5EF4-FFF2-40B4-BE49-F238E27FC236}">
                <a16:creationId xmlns:a16="http://schemas.microsoft.com/office/drawing/2014/main" id="{C08BC29B-134B-2B44-353E-AA4154C12D57}"/>
              </a:ext>
            </a:extLst>
          </p:cNvPr>
          <p:cNvSpPr txBox="1"/>
          <p:nvPr/>
        </p:nvSpPr>
        <p:spPr>
          <a:xfrm>
            <a:off x="7507937" y="4701443"/>
            <a:ext cx="1665371" cy="766789"/>
          </a:xfrm>
          <a:prstGeom prst="rect">
            <a:avLst/>
          </a:prstGeom>
          <a:solidFill>
            <a:srgbClr val="2C7470"/>
          </a:solidFill>
        </p:spPr>
        <p:txBody>
          <a:bodyPr wrap="square" lIns="0" tIns="0" rIns="0" bIns="0" rtlCol="0" anchor="ctr" anchorCtr="0">
            <a:noAutofit/>
          </a:bodyPr>
          <a:lstStyle/>
          <a:p>
            <a:pPr algn="ctr"/>
            <a:r>
              <a:rPr lang="el-GR" sz="1600" dirty="0">
                <a:solidFill>
                  <a:schemeClr val="bg1"/>
                </a:solidFill>
                <a:latin typeface="+mj-lt"/>
              </a:rPr>
              <a:t>Μέσω τροφής</a:t>
            </a:r>
          </a:p>
        </p:txBody>
      </p:sp>
      <p:sp>
        <p:nvSpPr>
          <p:cNvPr id="7" name="TextBox 6">
            <a:extLst>
              <a:ext uri="{FF2B5EF4-FFF2-40B4-BE49-F238E27FC236}">
                <a16:creationId xmlns:a16="http://schemas.microsoft.com/office/drawing/2014/main" id="{B0CFC411-D70D-B4C8-0F80-EA71C2BECAC3}"/>
              </a:ext>
            </a:extLst>
          </p:cNvPr>
          <p:cNvSpPr txBox="1"/>
          <p:nvPr/>
        </p:nvSpPr>
        <p:spPr>
          <a:xfrm>
            <a:off x="7537099" y="5992052"/>
            <a:ext cx="1665371" cy="766789"/>
          </a:xfrm>
          <a:prstGeom prst="rect">
            <a:avLst/>
          </a:prstGeom>
          <a:solidFill>
            <a:srgbClr val="2C7470"/>
          </a:solidFill>
        </p:spPr>
        <p:txBody>
          <a:bodyPr wrap="square" lIns="0" tIns="0" rIns="0" bIns="0" rtlCol="0" anchor="ctr" anchorCtr="0">
            <a:noAutofit/>
          </a:bodyPr>
          <a:lstStyle/>
          <a:p>
            <a:pPr algn="ctr"/>
            <a:r>
              <a:rPr lang="el-GR" sz="1600" dirty="0">
                <a:solidFill>
                  <a:schemeClr val="bg1"/>
                </a:solidFill>
                <a:latin typeface="+mj-lt"/>
              </a:rPr>
              <a:t>Μέσω νερού</a:t>
            </a: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l-GR" sz="2400">
                <a:latin typeface="EC Square Sans Pro" panose="020B0506040000020004" pitchFamily="34" charset="0"/>
              </a:rPr>
              <a:t>Χρήση αντιμικροβιακών κτηνιατρικών φαρμάκων</a:t>
            </a:r>
          </a:p>
          <a:p>
            <a:endParaRPr lang="en-GB" kern="1200"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cap="none" spc="0" normalizeH="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cap="none" normalizeH="0" noProof="0">
                <a:ln>
                  <a:noFill/>
                </a:ln>
                <a:solidFill>
                  <a:prstClr val="white"/>
                </a:solidFill>
                <a:effectLst/>
                <a:uLnTx/>
                <a:uFillTx/>
                <a:latin typeface="Calibri"/>
                <a:ea typeface="Steelfish" charset="0"/>
                <a:cs typeface="Steelfish" charset="0"/>
              </a:rPr>
              <a:t>Απαγόρευση συστηματικής προφύλαξης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926612"/>
            <a:ext cx="7016803" cy="830997"/>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2400" b="1" i="0" u="none" strike="noStrike" cap="none"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rPr>
              <a:t>Αρχές για τη χρήση </a:t>
            </a:r>
            <a:r>
              <a:rPr kumimoji="0" lang="el-GR" sz="2400" b="1" i="0" u="none" strike="noStrike" cap="none"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φαρμακούχων</a:t>
            </a:r>
            <a:r>
              <a:rPr kumimoji="0" lang="el-GR" sz="2400" b="1" i="0" u="none" strike="noStrike" cap="none"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ζωοτροφών</a:t>
            </a:r>
            <a:endParaRPr kumimoji="0" lang="el-GR" sz="2400" b="1" i="0" u="none" strike="noStrike" cap="none" normalizeH="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t>Νομοθετικό πλαίσιο της ΕΕ:  Κανονισμός (ΕΕ) 2019/4 για τις </a:t>
            </a:r>
            <a:r>
              <a:rPr kumimoji="0" lang="el-GR" sz="2800" b="1" i="0" u="none" strike="noStrike" cap="none" normalizeH="0" noProof="0" dirty="0" err="1">
                <a:ln>
                  <a:noFill/>
                </a:ln>
                <a:solidFill>
                  <a:srgbClr val="19355D"/>
                </a:solidFill>
                <a:effectLst/>
                <a:uLnTx/>
                <a:uFillTx/>
                <a:latin typeface="EC Square Sans Pro" panose="020B0506040000020004" pitchFamily="34" charset="0"/>
                <a:ea typeface="+mn-ea"/>
                <a:cs typeface="Arial" pitchFamily="34" charset="0"/>
              </a:rPr>
              <a:t>ΦΑΡΜΑΚΟΥΧΕΣ</a:t>
            </a:r>
            <a:r>
              <a:rPr kumimoji="0" lang="el-GR"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t> ΖΩΟΤΡΟΦΕΣ (</a:t>
            </a:r>
            <a:r>
              <a:rPr kumimoji="0" lang="el-GR" sz="2800" b="1" i="0" u="none" strike="noStrike" cap="none" normalizeH="0" noProof="0" dirty="0" err="1">
                <a:ln>
                  <a:noFill/>
                </a:ln>
                <a:solidFill>
                  <a:srgbClr val="19355D"/>
                </a:solidFill>
                <a:effectLst/>
                <a:uLnTx/>
                <a:uFillTx/>
                <a:latin typeface="EC Square Sans Pro" panose="020B0506040000020004" pitchFamily="34" charset="0"/>
                <a:ea typeface="+mn-ea"/>
                <a:cs typeface="Arial" pitchFamily="34" charset="0"/>
              </a:rPr>
              <a:t>ΦΖ</a:t>
            </a:r>
            <a:r>
              <a:rPr kumimoji="0" lang="el-GR" sz="2800" b="1" i="0" u="none" strike="noStrike" cap="none" normalizeH="0" noProof="0" dirty="0">
                <a:ln>
                  <a:noFill/>
                </a:ln>
                <a:solidFill>
                  <a:srgbClr val="19355D"/>
                </a:solidFill>
                <a:effectLst/>
                <a:uLnTx/>
                <a:uFillTx/>
                <a:latin typeface="EC Square Sans Pro" panose="020B0506040000020004" pitchFamily="34" charset="0"/>
                <a:ea typeface="+mn-ea"/>
                <a:cs typeface="Arial" pitchFamily="34" charset="0"/>
              </a:rPr>
              <a:t>)</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73948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Απαγόρευση της χρήσης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φαρμακούχων</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ζωοτροφών με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αντιμικροβιακά</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για προφύλαξη.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Απαίτηση για διάγνωση νόσου πριν από την υποχρεωτική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συνταγογράφηση</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για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ΦΖ</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Περιορισμός στη διάρκεια μιας αγωγής και την εγκυρότητα της συνταγής.</a:t>
            </a:r>
          </a:p>
          <a:p>
            <a:pPr marL="342900" lvl="1" indent="-342900">
              <a:spcBef>
                <a:spcPts val="600"/>
              </a:spcBef>
              <a:spcAft>
                <a:spcPts val="600"/>
              </a:spcAft>
              <a:buClr>
                <a:srgbClr val="2C7470"/>
              </a:buClr>
              <a:buFont typeface="Wingdings" panose="05000000000000000000" pitchFamily="2" charset="2"/>
              <a:buChar char="§"/>
              <a:defRPr/>
            </a:pP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Μειώστε οποιαδήποτε πιθανή συνέργεια μεταξύ </a:t>
            </a:r>
            <a:r>
              <a:rPr kumimoji="0" lang="el-GR" sz="1700" b="0" i="0" u="none" strike="noStrike" cap="none" normalizeH="0" noProof="0" dirty="0" smtClean="0">
                <a:ln>
                  <a:noFill/>
                </a:ln>
                <a:solidFill>
                  <a:srgbClr val="002060"/>
                </a:solidFill>
                <a:effectLst/>
                <a:uLnTx/>
                <a:uFillTx/>
                <a:latin typeface="EC Square Sans Pro" panose="020B0506040000020004" pitchFamily="34" charset="0"/>
                <a:ea typeface="+mn-ea"/>
                <a:cs typeface="+mn-cs"/>
              </a:rPr>
              <a:t>μεταφοράς </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υπολειμμάτων φαρμακευτικής αγωγής με ζωοτροφές και της εμφάνισης μικροβιακής αντοχής</a:t>
            </a:r>
            <a:r>
              <a:rPr kumimoji="0" lang="el-GR" sz="1700" b="0" i="0" u="none" strike="noStrike" cap="none" normalizeH="0" noProof="0" dirty="0" smtClean="0">
                <a:ln>
                  <a:noFill/>
                </a:ln>
                <a:solidFill>
                  <a:srgbClr val="002060"/>
                </a:solidFill>
                <a:effectLst/>
                <a:uLnTx/>
                <a:uFillTx/>
                <a:latin typeface="EC Square Sans Pro" panose="020B0506040000020004" pitchFamily="34" charset="0"/>
                <a:ea typeface="+mn-ea"/>
                <a:cs typeface="+mn-cs"/>
              </a:rPr>
              <a:t>.</a:t>
            </a:r>
            <a:r>
              <a:rPr lang="el-CY" sz="1700" dirty="0">
                <a:solidFill>
                  <a:srgbClr val="002060"/>
                </a:solidFill>
                <a:latin typeface="EC Square Sans Pro" panose="020B0506040000020004" pitchFamily="34" charset="0"/>
              </a:rPr>
              <a:t> </a:t>
            </a:r>
            <a:endParaRPr lang="el-GR" sz="1700" dirty="0" smtClean="0">
              <a:solidFill>
                <a:srgbClr val="002060"/>
              </a:solidFill>
              <a:latin typeface="EC Square Sans Pro" panose="020B0506040000020004" pitchFamily="34" charset="0"/>
            </a:endParaRPr>
          </a:p>
          <a:p>
            <a:pPr marL="342900" lvl="1" indent="-342900">
              <a:spcBef>
                <a:spcPts val="600"/>
              </a:spcBef>
              <a:spcAft>
                <a:spcPts val="600"/>
              </a:spcAft>
              <a:buClr>
                <a:srgbClr val="2C7470"/>
              </a:buClr>
              <a:buFont typeface="Wingdings" panose="05000000000000000000" pitchFamily="2" charset="2"/>
              <a:buChar char="§"/>
              <a:defRPr/>
            </a:pPr>
            <a:r>
              <a:rPr kumimoji="0" lang="el-GR" sz="1700" b="0" i="0" u="none" strike="noStrike" cap="none" normalizeH="0" noProof="0" dirty="0" smtClean="0">
                <a:ln>
                  <a:noFill/>
                </a:ln>
                <a:solidFill>
                  <a:srgbClr val="002060"/>
                </a:solidFill>
                <a:effectLst/>
                <a:uLnTx/>
                <a:uFillTx/>
                <a:latin typeface="EC Square Sans Pro" panose="020B0506040000020004" pitchFamily="34" charset="0"/>
                <a:ea typeface="+mn-ea"/>
                <a:cs typeface="+mn-cs"/>
              </a:rPr>
              <a:t>Μέτρα </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για την αύξηση της ποιότητας της παραγωγής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φαρμακούχων</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ζωοτροφών (ακριβέστερη δοσολογία) για την αποφυγή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υποθεραπευτικής</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έκθεσης.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Μέγιστα επίπεδα διασταυρούμενης επιμόλυνσης για 24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αντιμικροβιακές</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δραστικές ουσίες σε μη </a:t>
            </a:r>
            <a:r>
              <a:rPr kumimoji="0" lang="el-GR" sz="1700" b="0" i="0" u="none" strike="noStrike" cap="none" normalizeH="0" noProof="0" dirty="0" err="1">
                <a:ln>
                  <a:noFill/>
                </a:ln>
                <a:solidFill>
                  <a:srgbClr val="002060"/>
                </a:solidFill>
                <a:effectLst/>
                <a:uLnTx/>
                <a:uFillTx/>
                <a:latin typeface="EC Square Sans Pro" panose="020B0506040000020004" pitchFamily="34" charset="0"/>
                <a:ea typeface="+mn-ea"/>
                <a:cs typeface="+mn-cs"/>
              </a:rPr>
              <a:t>στοχευόμενες</a:t>
            </a:r>
            <a:r>
              <a:rPr kumimoji="0" lang="el-GR" sz="1700" b="0" i="0" u="none" strike="noStrike" cap="none" normalizeH="0" noProof="0" dirty="0">
                <a:ln>
                  <a:noFill/>
                </a:ln>
                <a:solidFill>
                  <a:srgbClr val="002060"/>
                </a:solidFill>
                <a:effectLst/>
                <a:uLnTx/>
                <a:uFillTx/>
                <a:latin typeface="EC Square Sans Pro" panose="020B0506040000020004" pitchFamily="34" charset="0"/>
                <a:ea typeface="+mn-ea"/>
                <a:cs typeface="+mn-cs"/>
              </a:rPr>
              <a:t> ζωοτροφές.</a:t>
            </a: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l-GR" sz="2800">
                <a:latin typeface="EC Square Sans Pro" panose="020B0506040000020004" pitchFamily="34" charset="0"/>
              </a:rPr>
              <a:t>Κοινοί κανόνες</a:t>
            </a:r>
          </a:p>
          <a:p>
            <a:endParaRPr lang="en-GB" kern="120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500743" y="1481083"/>
            <a:ext cx="10961914"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l-GR" sz="2800" b="1" dirty="0">
                <a:solidFill>
                  <a:schemeClr val="bg1"/>
                </a:solidFill>
                <a:latin typeface="EC Square Sans Pro" panose="020B0506040000020004" pitchFamily="34" charset="0"/>
              </a:rPr>
              <a:t>Κτηνιατρικές συνταγές σε σχέση με </a:t>
            </a:r>
            <a:r>
              <a:rPr lang="el-GR" sz="2800" b="1" dirty="0" err="1">
                <a:solidFill>
                  <a:schemeClr val="bg1"/>
                </a:solidFill>
                <a:latin typeface="EC Square Sans Pro" panose="020B0506040000020004" pitchFamily="34" charset="0"/>
              </a:rPr>
              <a:t>φαρμακούχες</a:t>
            </a:r>
            <a:r>
              <a:rPr lang="el-GR" sz="2800" b="1" dirty="0">
                <a:solidFill>
                  <a:schemeClr val="bg1"/>
                </a:solidFill>
                <a:latin typeface="EC Square Sans Pro" panose="020B0506040000020004" pitchFamily="34" charset="0"/>
              </a:rPr>
              <a:t> ζωοτροφές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2800">
                <a:latin typeface="EC Square Sans Pro" panose="020B0506040000020004" pitchFamily="34" charset="0"/>
              </a:rPr>
              <a:t>Κοινοί κανόνες – Κτηνιατρική συνταγή</a:t>
            </a:r>
          </a:p>
          <a:p>
            <a:endParaRPr lang="en-GB" kern="120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l-GR" sz="2800" b="1">
                <a:solidFill>
                  <a:srgbClr val="003399"/>
                </a:solidFill>
                <a:latin typeface="EC Square Sans Pro" panose="020B0506040000020004" pitchFamily="34" charset="0"/>
              </a:rPr>
              <a:t>Άρθρο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l-GR" sz="1200" dirty="0" err="1">
                <a:solidFill>
                  <a:srgbClr val="024B9C"/>
                </a:solidFill>
                <a:latin typeface="EC Square Sans Pro" panose="020B0506040000020004" pitchFamily="34" charset="0"/>
                <a:ea typeface="+mn-ea"/>
                <a:cs typeface="+mn-cs"/>
              </a:rPr>
              <a:t>Κανον</a:t>
            </a:r>
            <a:r>
              <a:rPr lang="el-GR" sz="1200" dirty="0">
                <a:solidFill>
                  <a:srgbClr val="024B9C"/>
                </a:solidFill>
                <a:latin typeface="EC Square Sans Pro" panose="020B0506040000020004" pitchFamily="34" charset="0"/>
                <a:ea typeface="+mn-ea"/>
                <a:cs typeface="+mn-cs"/>
              </a:rPr>
              <a:t>.(ΕΕ)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l-GR" dirty="0">
                <a:solidFill>
                  <a:schemeClr val="tx1"/>
                </a:solidFill>
                <a:latin typeface="EC Square Sans Pro" panose="020B0506040000020004" pitchFamily="34" charset="0"/>
              </a:rPr>
              <a:t>Οι </a:t>
            </a:r>
            <a:r>
              <a:rPr lang="el-GR" dirty="0" err="1">
                <a:solidFill>
                  <a:schemeClr val="tx1"/>
                </a:solidFill>
                <a:latin typeface="EC Square Sans Pro" panose="020B0506040000020004" pitchFamily="34" charset="0"/>
              </a:rPr>
              <a:t>φαρμακούχες</a:t>
            </a:r>
            <a:r>
              <a:rPr lang="el-GR" dirty="0">
                <a:solidFill>
                  <a:schemeClr val="tx1"/>
                </a:solidFill>
                <a:latin typeface="EC Square Sans Pro" panose="020B0506040000020004" pitchFamily="34" charset="0"/>
              </a:rPr>
              <a:t> ζωοτροφές (ζωοτροφές αναμεμειγμένες με φάρμακα από τον υπεύθυνο επιχείρησης ζωοτροφών) απαιτούν: </a:t>
            </a:r>
          </a:p>
          <a:p>
            <a:endParaRPr lang="en-US" kern="1200"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l-GR" dirty="0">
                <a:solidFill>
                  <a:schemeClr val="tx1"/>
                </a:solidFill>
                <a:latin typeface="EC Square Sans Pro" panose="020B0506040000020004" pitchFamily="34" charset="0"/>
              </a:rPr>
              <a:t>κτηνιατρική συνταγή</a:t>
            </a:r>
          </a:p>
          <a:p>
            <a:pPr marL="285750" indent="-285750">
              <a:buFont typeface="Arial" panose="020B0604020202020204" pitchFamily="34" charset="0"/>
              <a:buChar char="•"/>
            </a:pPr>
            <a:endParaRPr lang="en-US" kern="1200"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l-GR" dirty="0">
                <a:solidFill>
                  <a:schemeClr val="tx1"/>
                </a:solidFill>
                <a:latin typeface="EC Square Sans Pro" panose="020B0506040000020004" pitchFamily="34" charset="0"/>
              </a:rPr>
              <a:t>που μπορεί να εκδοθεί μόνο μετά από κλινική εξέταση ή οποιαδήποτε άλλη κατάλληλη αξιολόγηση της κατάστασης της υγείας των ζώων</a:t>
            </a:r>
          </a:p>
          <a:p>
            <a:pPr marL="285750" indent="-285750">
              <a:buFont typeface="Arial" panose="020B0604020202020204" pitchFamily="34" charset="0"/>
              <a:buChar char="•"/>
            </a:pPr>
            <a:endParaRPr lang="en-US" kern="1200"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l-GR" dirty="0">
                <a:solidFill>
                  <a:schemeClr val="tx1"/>
                </a:solidFill>
                <a:latin typeface="EC Square Sans Pro" panose="020B0506040000020004" pitchFamily="34" charset="0"/>
              </a:rPr>
              <a:t>μόνο για διαγνωσμένες νόσους (εκτός από εμβόλια και αντιπαρασιτικά)</a:t>
            </a:r>
          </a:p>
          <a:p>
            <a:pPr marL="285750" indent="-285750">
              <a:buFont typeface="Arial" panose="020B0604020202020204" pitchFamily="34" charset="0"/>
              <a:buChar char="•"/>
            </a:pPr>
            <a:endParaRPr lang="en-US" kern="1200"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l-GR" sz="2000">
                <a:solidFill>
                  <a:schemeClr val="bg1"/>
                </a:solidFill>
                <a:latin typeface="EC Square Sans Pro" panose="020B0506040000020004" pitchFamily="34" charset="0"/>
                <a:sym typeface="Wingdings 2" panose="05020102010507070707" pitchFamily="18" charset="2"/>
              </a:rPr>
              <a:t>Προσέξτε για αλληλεπιδράσεις με άλλα φάρμακα!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l-GR" sz="2800">
                <a:latin typeface="EC Square Sans Pro" panose="020B0506040000020004" pitchFamily="34" charset="0"/>
              </a:rPr>
              <a:t>Κοινοί κανόνες</a:t>
            </a:r>
          </a:p>
          <a:p>
            <a:endParaRPr lang="en-GB" kern="120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500743" y="1481083"/>
            <a:ext cx="10961914"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l-GR" sz="2800" b="1" dirty="0">
                <a:solidFill>
                  <a:schemeClr val="bg1"/>
                </a:solidFill>
                <a:latin typeface="EC Square Sans Pro" panose="020B0506040000020004" pitchFamily="34" charset="0"/>
              </a:rPr>
              <a:t>Κτηνιατρικές συνταγές σε σχέση με </a:t>
            </a:r>
            <a:r>
              <a:rPr lang="el-GR" sz="2800" b="1" dirty="0" err="1">
                <a:solidFill>
                  <a:schemeClr val="bg1"/>
                </a:solidFill>
                <a:latin typeface="EC Square Sans Pro" panose="020B0506040000020004" pitchFamily="34" charset="0"/>
              </a:rPr>
              <a:t>φαρμακούχες</a:t>
            </a:r>
            <a:r>
              <a:rPr lang="el-GR" sz="2800" b="1" dirty="0">
                <a:solidFill>
                  <a:schemeClr val="bg1"/>
                </a:solidFill>
                <a:latin typeface="EC Square Sans Pro" panose="020B0506040000020004" pitchFamily="34" charset="0"/>
              </a:rPr>
              <a:t> ζωοτροφές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l-GR" sz="2800">
                <a:latin typeface="EC Square Sans Pro" panose="020B0506040000020004" pitchFamily="34" charset="0"/>
              </a:rPr>
              <a:t>Κοινοί κανόνες – Κτηνιατρική συνταγή</a:t>
            </a:r>
          </a:p>
          <a:p>
            <a:endParaRPr lang="en-GB" kern="120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l-GR" sz="1200">
                <a:solidFill>
                  <a:srgbClr val="024B9C"/>
                </a:solidFill>
                <a:latin typeface="EC Square Sans Pro" panose="020B0506040000020004" pitchFamily="34" charset="0"/>
                <a:ea typeface="+mn-ea"/>
                <a:cs typeface="+mn-cs"/>
              </a:rPr>
              <a:t>Κανον.(ΕΕ)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416320"/>
          </a:xfrm>
          <a:prstGeom prst="rect">
            <a:avLst/>
          </a:prstGeom>
          <a:noFill/>
        </p:spPr>
        <p:txBody>
          <a:bodyPr wrap="square" rtlCol="0">
            <a:spAutoFit/>
          </a:bodyPr>
          <a:lstStyle/>
          <a:p>
            <a:pPr marL="342900" indent="-342900">
              <a:buFont typeface="Arial" panose="020B0604020202020204" pitchFamily="34" charset="0"/>
              <a:buChar char="•"/>
            </a:pPr>
            <a:r>
              <a:rPr lang="el-GR" b="1" dirty="0">
                <a:solidFill>
                  <a:srgbClr val="003399"/>
                </a:solidFill>
                <a:latin typeface="EC Square Sans Pro" panose="020B0506040000020004" pitchFamily="34" charset="0"/>
              </a:rPr>
              <a:t>Τήρηση αρχείων</a:t>
            </a:r>
            <a:r>
              <a:rPr lang="el-GR" dirty="0">
                <a:solidFill>
                  <a:srgbClr val="003399"/>
                </a:solidFill>
                <a:latin typeface="EC Square Sans Pro" panose="020B0506040000020004" pitchFamily="34" charset="0"/>
              </a:rPr>
              <a:t>: </a:t>
            </a:r>
            <a:r>
              <a:rPr lang="el-GR" dirty="0">
                <a:solidFill>
                  <a:schemeClr val="tx1"/>
                </a:solidFill>
                <a:latin typeface="EC Square Sans Pro" panose="020B0506040000020004" pitchFamily="34" charset="0"/>
              </a:rPr>
              <a:t>Οι κτηνιατρικές συνταγές πρέπει να φυλάσσονται από το εργοστάσιο ζωοτροφών και τον κτηνίατρο που </a:t>
            </a:r>
            <a:r>
              <a:rPr lang="el-GR" dirty="0" err="1">
                <a:solidFill>
                  <a:schemeClr val="tx1"/>
                </a:solidFill>
                <a:latin typeface="EC Square Sans Pro" panose="020B0506040000020004" pitchFamily="34" charset="0"/>
              </a:rPr>
              <a:t>συνταγογραφεί</a:t>
            </a:r>
            <a:r>
              <a:rPr lang="el-GR" dirty="0">
                <a:solidFill>
                  <a:schemeClr val="tx1"/>
                </a:solidFill>
                <a:latin typeface="EC Square Sans Pro" panose="020B0506040000020004" pitchFamily="34" charset="0"/>
              </a:rPr>
              <a:t> και τον εκτροφέα ζώων για 5 χρόνια</a:t>
            </a:r>
            <a:br>
              <a:rPr lang="el-GR" dirty="0">
                <a:solidFill>
                  <a:schemeClr val="tx1"/>
                </a:solidFill>
                <a:latin typeface="EC Square Sans Pro" panose="020B0506040000020004" pitchFamily="34" charset="0"/>
              </a:rPr>
            </a:br>
            <a:endParaRPr lang="el-GR"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l-GR" dirty="0">
                <a:solidFill>
                  <a:schemeClr val="tx1"/>
                </a:solidFill>
                <a:latin typeface="EC Square Sans Pro" panose="020B0506040000020004" pitchFamily="34" charset="0"/>
              </a:rPr>
              <a:t>1 συνταγή = 1 κτηνιατρική αγωγή </a:t>
            </a:r>
            <a:br>
              <a:rPr lang="el-GR" dirty="0">
                <a:solidFill>
                  <a:schemeClr val="tx1"/>
                </a:solidFill>
                <a:latin typeface="EC Square Sans Pro" panose="020B0506040000020004" pitchFamily="34" charset="0"/>
              </a:rPr>
            </a:br>
            <a:endParaRPr lang="el-GR"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l-GR" b="1" dirty="0">
                <a:solidFill>
                  <a:srgbClr val="003399"/>
                </a:solidFill>
                <a:latin typeface="EC Square Sans Pro" panose="020B0506040000020004" pitchFamily="34" charset="0"/>
              </a:rPr>
              <a:t>Μέγιστη διάρκεια θεραπείας</a:t>
            </a:r>
            <a:r>
              <a:rPr lang="el-GR" dirty="0">
                <a:solidFill>
                  <a:schemeClr val="tx1"/>
                </a:solidFill>
                <a:latin typeface="EC Square Sans Pro" panose="020B0506040000020004" pitchFamily="34" charset="0"/>
              </a:rPr>
              <a:t>: 2 εβδομάδες για αντιβιοτικά, 1 μήνας για άλλα φάρμακα</a:t>
            </a:r>
          </a:p>
          <a:p>
            <a:pPr marL="342900" indent="-342900">
              <a:buFont typeface="Arial" panose="020B0604020202020204" pitchFamily="34" charset="0"/>
              <a:buChar char="•"/>
            </a:pPr>
            <a:endParaRPr lang="en-US" kern="12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l-GR" b="1" dirty="0">
                <a:solidFill>
                  <a:srgbClr val="003399"/>
                </a:solidFill>
                <a:latin typeface="EC Square Sans Pro" panose="020B0506040000020004" pitchFamily="34" charset="0"/>
              </a:rPr>
              <a:t>Εγκυρότητα συνταγής</a:t>
            </a:r>
            <a:r>
              <a:rPr lang="el-GR" dirty="0">
                <a:solidFill>
                  <a:schemeClr val="tx1"/>
                </a:solidFill>
                <a:latin typeface="EC Square Sans Pro" panose="020B0506040000020004" pitchFamily="34" charset="0"/>
              </a:rPr>
              <a:t>: το πολύ 5 ημέρες για ζωοτροφές με </a:t>
            </a:r>
            <a:r>
              <a:rPr lang="el-GR" dirty="0" err="1">
                <a:solidFill>
                  <a:schemeClr val="tx1"/>
                </a:solidFill>
                <a:latin typeface="EC Square Sans Pro" panose="020B0506040000020004" pitchFamily="34" charset="0"/>
              </a:rPr>
              <a:t>αντιμικροβιακό</a:t>
            </a:r>
            <a:r>
              <a:rPr lang="el-GR" dirty="0">
                <a:solidFill>
                  <a:schemeClr val="tx1"/>
                </a:solidFill>
                <a:latin typeface="EC Square Sans Pro" panose="020B0506040000020004" pitchFamily="34" charset="0"/>
              </a:rPr>
              <a:t>, το πολύ 3 εβδομάδες για άλλα φάρμακα για ζώα παραγωγής τροφίμων, ανάπαυση για 6 μήνες</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l-GR" sz="2800" b="1">
                <a:solidFill>
                  <a:srgbClr val="003399"/>
                </a:solidFill>
                <a:latin typeface="EC Square Sans Pro" panose="020B0506040000020004" pitchFamily="34" charset="0"/>
              </a:rPr>
              <a:t>Άρθρο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762000" y="311151"/>
            <a:ext cx="10287000" cy="476730"/>
          </a:xfrm>
        </p:spPr>
        <p:txBody>
          <a:bodyPr lIns="91440" tIns="45720" rIns="91440" bIns="45720" anchor="t"/>
          <a:lstStyle/>
          <a:p>
            <a:pPr algn="ctr"/>
            <a:r>
              <a:rPr lang="el-GR" sz="2400" b="1" dirty="0">
                <a:latin typeface="EC Square Sans Pro"/>
                <a:cs typeface="Arial"/>
              </a:rPr>
              <a:t>Κατ' εξουσιοδότηση κανονισμός</a:t>
            </a:r>
            <a:r>
              <a:rPr lang="el-GR" sz="2400" b="1" dirty="0">
                <a:solidFill>
                  <a:srgbClr val="FF0000"/>
                </a:solidFill>
                <a:latin typeface="EC Square Sans Pro"/>
                <a:cs typeface="Arial"/>
              </a:rPr>
              <a:t> </a:t>
            </a:r>
            <a:r>
              <a:rPr lang="el-GR" sz="2400" b="1" dirty="0">
                <a:latin typeface="EC Square Sans Pro"/>
                <a:cs typeface="Arial"/>
              </a:rPr>
              <a:t>(ΕΕ) 2024/1159</a:t>
            </a:r>
            <a:r>
              <a:rPr lang="el-GR" sz="2400" b="1" dirty="0">
                <a:solidFill>
                  <a:srgbClr val="FF0000"/>
                </a:solidFill>
                <a:latin typeface="EC Square Sans Pro"/>
                <a:cs typeface="Arial"/>
              </a:rPr>
              <a:t> </a:t>
            </a:r>
            <a:r>
              <a:rPr lang="el-GR" sz="2400" b="1" dirty="0">
                <a:latin typeface="EC Square Sans Pro"/>
                <a:cs typeface="Arial"/>
              </a:rPr>
              <a:t>για τη χορήγηση από το στόμα</a:t>
            </a:r>
          </a:p>
          <a:p>
            <a:endParaRPr lang="es-ES" sz="2400" b="1" kern="1200" dirty="0">
              <a:latin typeface="EC Square Sans Pro" panose="020B0506040000020004" pitchFamily="34" charset="0"/>
            </a:endParaRPr>
          </a:p>
        </p:txBody>
      </p:sp>
      <p:sp>
        <p:nvSpPr>
          <p:cNvPr id="6" name="Rectángulo 5"/>
          <p:cNvSpPr/>
          <p:nvPr/>
        </p:nvSpPr>
        <p:spPr>
          <a:xfrm>
            <a:off x="771861" y="2522640"/>
            <a:ext cx="10800399" cy="3693319"/>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l-GR" dirty="0">
                <a:solidFill>
                  <a:srgbClr val="003399"/>
                </a:solidFill>
                <a:latin typeface="EC Square Sans Pro" panose="020B0506040000020004" pitchFamily="34" charset="0"/>
                <a:ea typeface="+mn-ea"/>
                <a:cs typeface="Arial" panose="020B0604020202020204" pitchFamily="34" charset="0"/>
              </a:rPr>
              <a:t>Για να αποφευχθούν η μείωση της αποτελεσματικότητας, η ανάπτυξη αντοχής, η μόλυνση </a:t>
            </a: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a:ea typeface="+mn-ea"/>
                <a:cs typeface="Arial"/>
              </a:rPr>
              <a:t>Ο κανονισμός καλύπτει τα κτηνιατρικά φάρμακα σε πόσιμο νερό ή αναμειγμένα με ή απλωμένα πάνω σε ζωοτροφές </a:t>
            </a:r>
            <a:r>
              <a:rPr lang="el-GR" b="1" dirty="0">
                <a:solidFill>
                  <a:srgbClr val="003399"/>
                </a:solidFill>
                <a:latin typeface="EC Square Sans Pro"/>
                <a:ea typeface="+mn-ea"/>
                <a:cs typeface="Arial"/>
              </a:rPr>
              <a:t>από τον ιδιοκτήτη των ζώων</a:t>
            </a:r>
            <a:r>
              <a:rPr lang="el-GR" dirty="0">
                <a:solidFill>
                  <a:srgbClr val="003399"/>
                </a:solidFill>
                <a:latin typeface="EC Square Sans Pro"/>
                <a:ea typeface="+mn-ea"/>
                <a:cs typeface="Arial"/>
              </a:rPr>
              <a:t>. Δεν καλύπτει τις </a:t>
            </a:r>
            <a:r>
              <a:rPr lang="el-GR" dirty="0" err="1">
                <a:solidFill>
                  <a:srgbClr val="003399"/>
                </a:solidFill>
                <a:latin typeface="EC Square Sans Pro"/>
                <a:ea typeface="+mn-ea"/>
                <a:cs typeface="Arial"/>
              </a:rPr>
              <a:t>φαρμακούχες</a:t>
            </a:r>
            <a:r>
              <a:rPr lang="el-GR" dirty="0">
                <a:solidFill>
                  <a:srgbClr val="003399"/>
                </a:solidFill>
                <a:latin typeface="EC Square Sans Pro"/>
                <a:ea typeface="+mn-ea"/>
                <a:cs typeface="Arial"/>
              </a:rPr>
              <a:t> ζωοτροφές </a:t>
            </a:r>
            <a:r>
              <a:rPr lang="el-GR" dirty="0" smtClean="0">
                <a:solidFill>
                  <a:srgbClr val="003399"/>
                </a:solidFill>
                <a:latin typeface="EC Square Sans Pro"/>
                <a:ea typeface="+mn-ea"/>
                <a:cs typeface="Arial"/>
              </a:rPr>
              <a:t>(ούτε όταν παρασκευάζονται </a:t>
            </a:r>
            <a:r>
              <a:rPr lang="el-GR" dirty="0">
                <a:solidFill>
                  <a:srgbClr val="003399"/>
                </a:solidFill>
                <a:latin typeface="EC Square Sans Pro"/>
                <a:ea typeface="+mn-ea"/>
                <a:cs typeface="Arial"/>
              </a:rPr>
              <a:t>από </a:t>
            </a:r>
            <a:r>
              <a:rPr lang="el-GR" dirty="0" smtClean="0">
                <a:solidFill>
                  <a:srgbClr val="003399"/>
                </a:solidFill>
                <a:latin typeface="EC Square Sans Pro"/>
                <a:ea typeface="+mn-ea"/>
                <a:cs typeface="Arial"/>
              </a:rPr>
              <a:t>μετακινούμενο σύστημα </a:t>
            </a:r>
            <a:r>
              <a:rPr lang="el-GR" dirty="0">
                <a:solidFill>
                  <a:srgbClr val="003399"/>
                </a:solidFill>
                <a:latin typeface="EC Square Sans Pro"/>
                <a:ea typeface="+mn-ea"/>
                <a:cs typeface="Arial"/>
              </a:rPr>
              <a:t>ανάμειξης από </a:t>
            </a:r>
            <a:r>
              <a:rPr lang="el-GR" dirty="0" smtClean="0">
                <a:solidFill>
                  <a:srgbClr val="003399"/>
                </a:solidFill>
                <a:latin typeface="EC Square Sans Pro"/>
                <a:ea typeface="+mn-ea"/>
                <a:cs typeface="Arial"/>
              </a:rPr>
              <a:t>τον υπεύθυνο χειριστή στην εκτροφή). </a:t>
            </a:r>
            <a:endParaRPr lang="el-GR" dirty="0">
              <a:solidFill>
                <a:srgbClr val="003399"/>
              </a:solidFill>
              <a:latin typeface="EC Square Sans Pro"/>
              <a:ea typeface="+mn-ea"/>
              <a:cs typeface="Arial"/>
            </a:endParaRP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panose="020B0506040000020004" pitchFamily="34" charset="0"/>
                <a:ea typeface="+mn-ea"/>
                <a:cs typeface="Arial" panose="020B0604020202020204" pitchFamily="34" charset="0"/>
              </a:rPr>
              <a:t>Σημαντικός ρόλος για τους κτηνιάτρους: θα πρέπει να αξιολογούν τον εξοπλισμό, τα ζώα, την κατάσταση στο αγρόκτημα κ.λπ. πριν </a:t>
            </a:r>
            <a:r>
              <a:rPr lang="el-GR" dirty="0" err="1">
                <a:solidFill>
                  <a:srgbClr val="003399"/>
                </a:solidFill>
                <a:latin typeface="EC Square Sans Pro" panose="020B0506040000020004" pitchFamily="34" charset="0"/>
                <a:ea typeface="+mn-ea"/>
                <a:cs typeface="Arial" panose="020B0604020202020204" pitchFamily="34" charset="0"/>
              </a:rPr>
              <a:t>συνταγογραφήσουν</a:t>
            </a:r>
            <a:r>
              <a:rPr lang="el-GR" dirty="0">
                <a:solidFill>
                  <a:srgbClr val="003399"/>
                </a:solidFill>
                <a:latin typeface="EC Square Sans Pro" panose="020B0506040000020004" pitchFamily="34" charset="0"/>
                <a:ea typeface="+mn-ea"/>
                <a:cs typeface="Arial" panose="020B0604020202020204" pitchFamily="34" charset="0"/>
              </a:rPr>
              <a:t>. Θα πρέπει επίσης να συμβουλεύουν τον ιδιοκτήτη για τη σωστή δοσολογία και τη σωστή διάθεση. </a:t>
            </a:r>
          </a:p>
          <a:p>
            <a:pPr marL="285115" indent="-285115" algn="l" defTabSz="912754" rtl="0">
              <a:buFont typeface="Wingdings" panose="05000000000000000000" pitchFamily="2" charset="2"/>
              <a:buChar char="ü"/>
            </a:pPr>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a:ea typeface="+mn-ea"/>
                <a:cs typeface="Arial"/>
              </a:rPr>
              <a:t>Σημαντικός ρόλος για τον κτηνοτρόφο: πρέπει να αποθηκεύει, να παρασκευάζει σωστά, να διαθέτει κατάλληλο εξοπλισμό για τον χειρισμό και τη διάθεση των υπολοίπων. Βεβαιωθείτε ότι η σίτιση/νερό είναι κατάλληλα. Βεβαιωθείτε ότι δεν υπάρχει </a:t>
            </a:r>
            <a:r>
              <a:rPr lang="el-GR" dirty="0" smtClean="0">
                <a:solidFill>
                  <a:srgbClr val="003399"/>
                </a:solidFill>
                <a:latin typeface="EC Square Sans Pro"/>
                <a:ea typeface="+mn-ea"/>
                <a:cs typeface="Arial"/>
              </a:rPr>
              <a:t>επιμόλυνση</a:t>
            </a:r>
            <a:r>
              <a:rPr lang="el-GR" dirty="0">
                <a:solidFill>
                  <a:srgbClr val="003399"/>
                </a:solidFill>
                <a:latin typeface="EC Square Sans Pro"/>
                <a:ea typeface="+mn-ea"/>
                <a:cs typeface="Arial"/>
              </a:rPr>
              <a:t>.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l-GR" sz="1048" b="1" dirty="0">
                <a:solidFill>
                  <a:srgbClr val="FFFFFF"/>
                </a:solidFill>
                <a:latin typeface="Montserrat" panose="00000500000000000000" pitchFamily="2" charset="0"/>
              </a:rPr>
              <a:t>Ο κανονισμός θεσπίζει κανόνες για τη διασφάλιση της αποτελεσματικής και ασφαλούς χρήσης των κτηνιατρικών φαρμάκων που έχουν εγκριθεί και </a:t>
            </a:r>
            <a:r>
              <a:rPr lang="el-GR" sz="1048" b="1" dirty="0" err="1">
                <a:solidFill>
                  <a:srgbClr val="FFFFFF"/>
                </a:solidFill>
                <a:latin typeface="Montserrat" panose="00000500000000000000" pitchFamily="2" charset="0"/>
              </a:rPr>
              <a:t>συνταγογραφηθεί</a:t>
            </a:r>
            <a:r>
              <a:rPr lang="el-GR" sz="1048" b="1" dirty="0">
                <a:solidFill>
                  <a:srgbClr val="FFFFFF"/>
                </a:solidFill>
                <a:latin typeface="Montserrat" panose="00000500000000000000" pitchFamily="2" charset="0"/>
              </a:rPr>
              <a:t> για χορήγηση από το στόμα μέσω άλλων οδών πλην των </a:t>
            </a:r>
            <a:r>
              <a:rPr lang="el-GR" sz="1048" b="1" dirty="0" err="1">
                <a:solidFill>
                  <a:srgbClr val="FFFFFF"/>
                </a:solidFill>
                <a:latin typeface="Montserrat" panose="00000500000000000000" pitchFamily="2" charset="0"/>
              </a:rPr>
              <a:t>φαρμακούχων</a:t>
            </a:r>
            <a:r>
              <a:rPr lang="el-GR" sz="1048" b="1" dirty="0">
                <a:solidFill>
                  <a:srgbClr val="FFFFFF"/>
                </a:solidFill>
                <a:latin typeface="Montserrat" panose="00000500000000000000" pitchFamily="2" charset="0"/>
              </a:rPr>
              <a:t> ζωοτροφών και χορηγούνται από τον εκτροφέα ζώων σε ζώα που χρησιμοποιούνται για την παραγωγή τροφίμων</a:t>
            </a:r>
          </a:p>
        </p:txBody>
      </p:sp>
    </p:spTree>
    <p:extLst>
      <p:ext uri="{BB962C8B-B14F-4D97-AF65-F5344CB8AC3E}">
        <p14:creationId xmlns:p14="http://schemas.microsoft.com/office/powerpoint/2010/main" val="40025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a:xfrm>
            <a:off x="609600" y="311151"/>
            <a:ext cx="10439400" cy="476730"/>
          </a:xfrm>
        </p:spPr>
        <p:txBody>
          <a:bodyPr lIns="91440" tIns="45720" rIns="91440" bIns="45720" anchor="t"/>
          <a:lstStyle/>
          <a:p>
            <a:pPr algn="ctr"/>
            <a:r>
              <a:rPr lang="el-GR" sz="2400" b="1" dirty="0">
                <a:latin typeface="EC Square Sans Pro"/>
                <a:cs typeface="Arial"/>
              </a:rPr>
              <a:t>Κατ' εξουσιοδότηση κανονισμός</a:t>
            </a:r>
            <a:r>
              <a:rPr lang="el-GR" sz="2400" b="1" dirty="0">
                <a:solidFill>
                  <a:srgbClr val="FF0000"/>
                </a:solidFill>
                <a:latin typeface="EC Square Sans Pro"/>
                <a:cs typeface="Arial"/>
              </a:rPr>
              <a:t> </a:t>
            </a:r>
            <a:r>
              <a:rPr lang="el-GR" sz="2400" b="1" dirty="0">
                <a:latin typeface="EC Square Sans Pro"/>
                <a:cs typeface="Arial"/>
              </a:rPr>
              <a:t>(ΕΕ) 2024/1159 για την χορήγηση από το στόμα</a:t>
            </a:r>
          </a:p>
        </p:txBody>
      </p:sp>
      <p:sp>
        <p:nvSpPr>
          <p:cNvPr id="6" name="Rectángulo 5"/>
          <p:cNvSpPr/>
          <p:nvPr/>
        </p:nvSpPr>
        <p:spPr>
          <a:xfrm>
            <a:off x="381000" y="2154483"/>
            <a:ext cx="10572222" cy="480131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l-GR" dirty="0">
                <a:solidFill>
                  <a:srgbClr val="003399"/>
                </a:solidFill>
                <a:latin typeface="EC Square Sans Pro"/>
                <a:ea typeface="+mn-ea"/>
                <a:cs typeface="Arial"/>
              </a:rPr>
              <a:t>Η ανάμειξη αντιβιοτικών ή αντιπαρασιτικών σε στερεά τροφή πρέπει να γίνεται μόνο για ζώα που τρέφονται ατομικά ή</a:t>
            </a:r>
            <a:r>
              <a:rPr lang="el-GR" dirty="0">
                <a:solidFill>
                  <a:srgbClr val="FF0000"/>
                </a:solidFill>
                <a:latin typeface="EC Square Sans Pro"/>
                <a:ea typeface="+mn-ea"/>
                <a:cs typeface="Arial"/>
              </a:rPr>
              <a:t> </a:t>
            </a:r>
            <a:r>
              <a:rPr lang="el-GR" dirty="0" smtClean="0">
                <a:solidFill>
                  <a:srgbClr val="003399"/>
                </a:solidFill>
                <a:latin typeface="EC Square Sans Pro"/>
                <a:ea typeface="+mn-ea"/>
                <a:cs typeface="Arial"/>
              </a:rPr>
              <a:t>για μικρές ομάδες ζώων. </a:t>
            </a:r>
            <a:r>
              <a:rPr lang="el-GR" dirty="0">
                <a:solidFill>
                  <a:srgbClr val="003399"/>
                </a:solidFill>
                <a:latin typeface="EC Square Sans Pro"/>
                <a:ea typeface="+mn-ea"/>
                <a:cs typeface="Arial"/>
              </a:rPr>
              <a:t>Τα κράτη μέλη μπορούν να περιορίσουν αυτές τις χρήσεις μόνο σε ζώα που τρέφονται ατομικά (εάν δεν βλάπτουν την υγεία ή την καλή διαβίωση των ζώων).</a:t>
            </a:r>
            <a:r>
              <a:rPr lang="el-GR" dirty="0">
                <a:solidFill>
                  <a:srgbClr val="FF0000"/>
                </a:solidFill>
                <a:latin typeface="EC Square Sans Pro"/>
                <a:ea typeface="+mn-ea"/>
                <a:cs typeface="Arial"/>
              </a:rPr>
              <a:t> </a:t>
            </a:r>
            <a:r>
              <a:rPr lang="el-GR" dirty="0">
                <a:solidFill>
                  <a:srgbClr val="003399"/>
                </a:solidFill>
                <a:latin typeface="EC Square Sans Pro"/>
                <a:ea typeface="+mn-ea"/>
                <a:cs typeface="Arial"/>
              </a:rPr>
              <a:t>Η χορήγηση μέσω πόσιμου νερού για ομάδες ζώων επιτρέπεται. </a:t>
            </a:r>
          </a:p>
          <a:p>
            <a:pPr marL="285115" indent="-285115" algn="l" defTabSz="912754" rtl="0">
              <a:buFont typeface="Wingdings" panose="05000000000000000000" pitchFamily="2" charset="2"/>
              <a:buChar char="ü"/>
            </a:pPr>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panose="020B0506040000020004" pitchFamily="34" charset="0"/>
                <a:ea typeface="+mn-ea"/>
                <a:cs typeface="Arial" panose="020B0604020202020204" pitchFamily="34" charset="0"/>
              </a:rPr>
              <a:t>ΕΚΤΟΣ - Εάν δεν υπάρχει διαθέσιμη </a:t>
            </a:r>
            <a:r>
              <a:rPr lang="el-GR" dirty="0" err="1">
                <a:solidFill>
                  <a:srgbClr val="003399"/>
                </a:solidFill>
                <a:latin typeface="EC Square Sans Pro" panose="020B0506040000020004" pitchFamily="34" charset="0"/>
                <a:ea typeface="+mn-ea"/>
                <a:cs typeface="Arial" panose="020B0604020202020204" pitchFamily="34" charset="0"/>
              </a:rPr>
              <a:t>φαρμακούχα</a:t>
            </a:r>
            <a:r>
              <a:rPr lang="el-GR" dirty="0">
                <a:solidFill>
                  <a:srgbClr val="003399"/>
                </a:solidFill>
                <a:latin typeface="EC Square Sans Pro" panose="020B0506040000020004" pitchFamily="34" charset="0"/>
                <a:ea typeface="+mn-ea"/>
                <a:cs typeface="Arial" panose="020B0604020202020204" pitchFamily="34" charset="0"/>
              </a:rPr>
              <a:t> τροφή ή είναι σε αναμονή για παράδοση, επιτρέπεται η ανάμιξη </a:t>
            </a:r>
            <a:r>
              <a:rPr lang="el-GR" dirty="0" err="1">
                <a:solidFill>
                  <a:srgbClr val="003399"/>
                </a:solidFill>
                <a:latin typeface="EC Square Sans Pro" panose="020B0506040000020004" pitchFamily="34" charset="0"/>
                <a:ea typeface="+mn-ea"/>
                <a:cs typeface="Arial" panose="020B0604020202020204" pitchFamily="34" charset="0"/>
              </a:rPr>
              <a:t>αντιμικροβιακών</a:t>
            </a:r>
            <a:r>
              <a:rPr lang="el-GR" dirty="0">
                <a:solidFill>
                  <a:srgbClr val="003399"/>
                </a:solidFill>
                <a:latin typeface="EC Square Sans Pro" panose="020B0506040000020004" pitchFamily="34" charset="0"/>
                <a:ea typeface="+mn-ea"/>
                <a:cs typeface="Arial" panose="020B0604020202020204" pitchFamily="34" charset="0"/>
              </a:rPr>
              <a:t> και αντιπαρασιτικών σε ζωοτροφές για ομαδική θεραπεία σε υδρόβια ζώα</a:t>
            </a: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panose="020B0506040000020004" pitchFamily="34" charset="0"/>
                <a:ea typeface="+mn-ea"/>
                <a:cs typeface="Arial" panose="020B0604020202020204" pitchFamily="34" charset="0"/>
              </a:rPr>
              <a:t>Δεν επιτρέπεται η ταυτόχρονη χορήγηση πολλών </a:t>
            </a:r>
            <a:r>
              <a:rPr lang="el-GR" dirty="0" err="1">
                <a:solidFill>
                  <a:srgbClr val="003399"/>
                </a:solidFill>
                <a:latin typeface="EC Square Sans Pro" panose="020B0506040000020004" pitchFamily="34" charset="0"/>
                <a:ea typeface="+mn-ea"/>
                <a:cs typeface="Arial" panose="020B0604020202020204" pitchFamily="34" charset="0"/>
              </a:rPr>
              <a:t>αντιμικροβιακών</a:t>
            </a:r>
            <a:endParaRPr lang="el-GR"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l-GR" dirty="0">
                <a:solidFill>
                  <a:srgbClr val="003399"/>
                </a:solidFill>
                <a:latin typeface="EC Square Sans Pro"/>
                <a:ea typeface="+mn-ea"/>
                <a:cs typeface="Arial"/>
              </a:rPr>
              <a:t>Μόνο με κτηνιατρική συνταγή βάσει διάγνωσης και η οποία υποδεικνύει τα </a:t>
            </a:r>
            <a:r>
              <a:rPr lang="el-GR" dirty="0" err="1">
                <a:solidFill>
                  <a:srgbClr val="003399"/>
                </a:solidFill>
                <a:latin typeface="EC Square Sans Pro"/>
                <a:ea typeface="+mn-ea"/>
                <a:cs typeface="Arial"/>
              </a:rPr>
              <a:t>στοχευόμενα</a:t>
            </a:r>
            <a:r>
              <a:rPr lang="el-GR" dirty="0">
                <a:solidFill>
                  <a:srgbClr val="003399"/>
                </a:solidFill>
                <a:latin typeface="EC Square Sans Pro"/>
                <a:ea typeface="+mn-ea"/>
                <a:cs typeface="Arial"/>
              </a:rPr>
              <a:t> ζώα και τον αριθμό των ζώων που θα λάβουν αγωγή.</a:t>
            </a:r>
            <a:r>
              <a:rPr lang="el-GR" dirty="0">
                <a:latin typeface="EC Square Sans Pro"/>
                <a:ea typeface="+mn-ea"/>
                <a:cs typeface="Arial"/>
              </a:rPr>
              <a:t/>
            </a:r>
            <a:br>
              <a:rPr lang="el-GR" dirty="0">
                <a:latin typeface="EC Square Sans Pro"/>
                <a:ea typeface="+mn-ea"/>
                <a:cs typeface="Arial"/>
              </a:rPr>
            </a:br>
            <a:endParaRPr lang="el-GR" dirty="0">
              <a:latin typeface="EC Square Sans Pro"/>
              <a:ea typeface="+mn-ea"/>
              <a:cs typeface="Arial"/>
            </a:endParaRPr>
          </a:p>
          <a:p>
            <a:pPr marL="285115" indent="-285115" algn="l" defTabSz="912754" rtl="0">
              <a:buFont typeface="Wingdings" panose="05000000000000000000" pitchFamily="2" charset="2"/>
              <a:buChar char="ü"/>
            </a:pPr>
            <a:r>
              <a:rPr lang="el-GR" dirty="0">
                <a:solidFill>
                  <a:srgbClr val="003399"/>
                </a:solidFill>
                <a:latin typeface="EC Square Sans Pro" panose="020B0506040000020004" pitchFamily="34" charset="0"/>
                <a:ea typeface="+mn-ea"/>
                <a:cs typeface="Arial" panose="020B0604020202020204" pitchFamily="34" charset="0"/>
              </a:rPr>
              <a:t>Προσοχή με τα </a:t>
            </a:r>
            <a:r>
              <a:rPr lang="el-GR" dirty="0" err="1">
                <a:solidFill>
                  <a:srgbClr val="003399"/>
                </a:solidFill>
                <a:latin typeface="EC Square Sans Pro" panose="020B0506040000020004" pitchFamily="34" charset="0"/>
                <a:ea typeface="+mn-ea"/>
                <a:cs typeface="Arial" panose="020B0604020202020204" pitchFamily="34" charset="0"/>
              </a:rPr>
              <a:t>βιοκτόνα</a:t>
            </a:r>
            <a:r>
              <a:rPr lang="el-GR" dirty="0">
                <a:solidFill>
                  <a:srgbClr val="003399"/>
                </a:solidFill>
                <a:latin typeface="EC Square Sans Pro" panose="020B0506040000020004" pitchFamily="34" charset="0"/>
                <a:ea typeface="+mn-ea"/>
                <a:cs typeface="Arial" panose="020B0604020202020204" pitchFamily="34" charset="0"/>
              </a:rPr>
              <a:t>, τα πρόσθετα ζωοτροφών ή άλλες ουσίες που χρησιμοποιούνται ταυτόχρονα, μπορούν να </a:t>
            </a:r>
            <a:r>
              <a:rPr lang="el-GR" dirty="0" err="1">
                <a:solidFill>
                  <a:srgbClr val="003399"/>
                </a:solidFill>
                <a:latin typeface="EC Square Sans Pro" panose="020B0506040000020004" pitchFamily="34" charset="0"/>
                <a:ea typeface="+mn-ea"/>
                <a:cs typeface="Arial" panose="020B0604020202020204" pitchFamily="34" charset="0"/>
              </a:rPr>
              <a:t>αλληλεπιδράσουν</a:t>
            </a:r>
            <a:r>
              <a:rPr lang="el-GR" dirty="0">
                <a:solidFill>
                  <a:srgbClr val="003399"/>
                </a:solidFill>
                <a:latin typeface="EC Square Sans Pro" panose="020B0506040000020004" pitchFamily="34" charset="0"/>
                <a:ea typeface="+mn-ea"/>
                <a:cs typeface="Arial" panose="020B0604020202020204" pitchFamily="34" charset="0"/>
              </a:rPr>
              <a:t> μεταξύ τους</a:t>
            </a:r>
          </a:p>
          <a:p>
            <a:pPr algn="l" defTabSz="912754" rtl="0"/>
            <a:endParaRPr lang="en-US" kern="1200"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kern="12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l-GR" sz="1048" b="1">
                <a:solidFill>
                  <a:srgbClr val="FFFFFF"/>
                </a:solidFill>
                <a:latin typeface="Montserrat" panose="00000500000000000000" pitchFamily="2" charset="0"/>
              </a:rPr>
              <a:t>Ο κανονισμός θεσπίζει κανόνες για τη διασφάλιση της αποτελεσματικής και ασφαλούς χρήσης των κτηνιατρικών φαρμάκων που έχουν εγκριθεί και συνταγογραφηθεί για χορήγηση από το στόμα μέσω άλλων οδών πλην των φαρμακούχων ζωοτροφών και χορηγούνται από τον εκτροφέα ζώων σε ζώα που χρησιμοποιούνται για την παραγωγή τροφίμων</a:t>
            </a:r>
          </a:p>
        </p:txBody>
      </p:sp>
    </p:spTree>
    <p:extLst>
      <p:ext uri="{BB962C8B-B14F-4D97-AF65-F5344CB8AC3E}">
        <p14:creationId xmlns:p14="http://schemas.microsoft.com/office/powerpoint/2010/main" val="107797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071E07-8CD9-438B-B677-22896A62062D}">
  <ds:schemaRefs>
    <ds:schemaRef ds:uri="http://schemas.microsoft.com/office/2006/documentManagement/types"/>
    <ds:schemaRef ds:uri="cf327815-79d0-4fc2-8b8d-cf7e72fbbfb7"/>
    <ds:schemaRef ds:uri="http://purl.org/dc/dcmitype/"/>
    <ds:schemaRef ds:uri="http://purl.org/dc/elements/1.1/"/>
    <ds:schemaRef ds:uri="http://schemas.microsoft.com/office/infopath/2007/PartnerControls"/>
    <ds:schemaRef ds:uri="647396e3-6a7c-49e4-86bb-38ecec5b669c"/>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06CF253-0012-45C9-A2A3-7F5F972D1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B9A90A-C50D-4150-8BCC-EC7D6D5226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TotalTime>
  <Words>2815</Words>
  <Application>Microsoft Office PowerPoint</Application>
  <PresentationFormat>Προσαρμογή</PresentationFormat>
  <Paragraphs>180</Paragraphs>
  <Slides>14</Slides>
  <Notes>9</Notes>
  <HiddenSlides>3</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2</vt:i4>
      </vt:variant>
      <vt:variant>
        <vt:lpstr>Τίτλοι διαφανειών</vt:lpstr>
      </vt:variant>
      <vt:variant>
        <vt:i4>14</vt:i4>
      </vt:variant>
    </vt:vector>
  </HeadingPairs>
  <TitlesOfParts>
    <vt:vector size="28" baseType="lpstr">
      <vt:lpstr>Aptos</vt:lpstr>
      <vt:lpstr>Arial</vt:lpstr>
      <vt:lpstr>Calibri</vt:lpstr>
      <vt:lpstr>EC Square Sans Pro</vt:lpstr>
      <vt:lpstr>EUAlbertina</vt:lpstr>
      <vt:lpstr>Gill Sans</vt:lpstr>
      <vt:lpstr>Helvetica Neue Black Condensed</vt:lpstr>
      <vt:lpstr>Montserrat</vt:lpstr>
      <vt:lpstr>Steelfish</vt:lpstr>
      <vt:lpstr>Verdana</vt:lpstr>
      <vt:lpstr>Wingdings</vt:lpstr>
      <vt:lpstr>Wingdings 2</vt: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Admin</cp:lastModifiedBy>
  <cp:revision>79</cp:revision>
  <dcterms:created xsi:type="dcterms:W3CDTF">2023-11-20T15:58:16Z</dcterms:created>
  <dcterms:modified xsi:type="dcterms:W3CDTF">2025-01-19T12:09:05Z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13363200</vt:r8>
  </property>
  <property fmtid="{D5CDD505-2E9C-101B-9397-08002B2CF9AE}" pid="16" name="MediaServiceImageTags">
    <vt:lpwstr/>
  </property>
</Properties>
</file>