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9"/>
  </p:notesMasterIdLst>
  <p:sldIdLst>
    <p:sldId id="261" r:id="rId5"/>
    <p:sldId id="262" r:id="rId6"/>
    <p:sldId id="264" r:id="rId7"/>
    <p:sldId id="2434" r:id="rId8"/>
    <p:sldId id="288" r:id="rId9"/>
    <p:sldId id="287" r:id="rId10"/>
    <p:sldId id="2445" r:id="rId11"/>
    <p:sldId id="284" r:id="rId12"/>
    <p:sldId id="2447" r:id="rId13"/>
    <p:sldId id="2446" r:id="rId14"/>
    <p:sldId id="295" r:id="rId15"/>
    <p:sldId id="297" r:id="rId16"/>
    <p:sldId id="2448" r:id="rId17"/>
    <p:sldId id="286" r:id="rId18"/>
    <p:sldId id="276" r:id="rId19"/>
    <p:sldId id="2443" r:id="rId20"/>
    <p:sldId id="2449" r:id="rId21"/>
    <p:sldId id="2451" r:id="rId22"/>
    <p:sldId id="2453" r:id="rId23"/>
    <p:sldId id="2452" r:id="rId24"/>
    <p:sldId id="2454" r:id="rId25"/>
    <p:sldId id="2450" r:id="rId26"/>
    <p:sldId id="2455" r:id="rId27"/>
    <p:sldId id="270" r:id="rId28"/>
  </p:sldIdLst>
  <p:sldSz cx="12192000" cy="6870700"/>
  <p:notesSz cx="12192000" cy="68707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E1EB58-8BCF-F16E-AA43-FB5E5C94E6BC}" name="PAGIDA Anastasia (SANTE)" initials="EC" userId="PAGIDA Anastasia (SANTE)" providerId="None"/>
  <p188:author id="{95D854A1-7B95-F89F-8A0F-1160B2213964}" name="GORANOV Luben (SANTE)" initials="EC" userId="GORANOV Luben (SANTE)" providerId="None"/>
  <p188:author id="{95F4DDA3-1A2D-18BE-0C05-087E103B53BC}" name="Nancy De Briyne" initials="ND" userId="7477b57e3544f6d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6BB289"/>
    <a:srgbClr val="6BB188"/>
    <a:srgbClr val="ECEBEB"/>
    <a:srgbClr val="2C7470"/>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0C5B8A-3E34-4FDF-A6AD-E0FE23B9B98A}" v="5" dt="2024-12-17T08:45:36.42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48" autoAdjust="0"/>
  </p:normalViewPr>
  <p:slideViewPr>
    <p:cSldViewPr>
      <p:cViewPr>
        <p:scale>
          <a:sx n="52" d="100"/>
          <a:sy n="52" d="100"/>
        </p:scale>
        <p:origin x="730" y="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a Castro Troya" userId="S::acastro@aenor.com::58fec591-b333-4c59-a2df-1c57e39d4266" providerId="AD" clId="Web-{5018CFF2-AD74-9A2D-AC05-EE17680386F4}"/>
    <pc:docChg chg="addSld delSld modSld">
      <pc:chgData name="Andrea Castro Troya" userId="S::acastro@aenor.com::58fec591-b333-4c59-a2df-1c57e39d4266" providerId="AD" clId="Web-{5018CFF2-AD74-9A2D-AC05-EE17680386F4}" dt="2024-09-13T12:54:25.013" v="137"/>
      <pc:docMkLst>
        <pc:docMk/>
      </pc:docMkLst>
      <pc:sldChg chg="modSp">
        <pc:chgData name="Andrea Castro Troya" userId="S::acastro@aenor.com::58fec591-b333-4c59-a2df-1c57e39d4266" providerId="AD" clId="Web-{5018CFF2-AD74-9A2D-AC05-EE17680386F4}" dt="2024-09-13T12:48:18.438" v="46" actId="20577"/>
        <pc:sldMkLst>
          <pc:docMk/>
          <pc:sldMk cId="470014596" sldId="284"/>
        </pc:sldMkLst>
        <pc:spChg chg="mod">
          <ac:chgData name="Andrea Castro Troya" userId="S::acastro@aenor.com::58fec591-b333-4c59-a2df-1c57e39d4266" providerId="AD" clId="Web-{5018CFF2-AD74-9A2D-AC05-EE17680386F4}" dt="2024-09-13T12:48:18.438" v="46" actId="20577"/>
          <ac:spMkLst>
            <pc:docMk/>
            <pc:sldMk cId="470014596" sldId="284"/>
            <ac:spMk id="11" creationId="{424A30C1-DE06-42E0-A897-C1328FBE17E9}"/>
          </ac:spMkLst>
        </pc:spChg>
      </pc:sldChg>
      <pc:sldChg chg="modSp">
        <pc:chgData name="Andrea Castro Troya" userId="S::acastro@aenor.com::58fec591-b333-4c59-a2df-1c57e39d4266" providerId="AD" clId="Web-{5018CFF2-AD74-9A2D-AC05-EE17680386F4}" dt="2024-09-13T12:46:32.965" v="29" actId="1076"/>
        <pc:sldMkLst>
          <pc:docMk/>
          <pc:sldMk cId="2485187562" sldId="287"/>
        </pc:sldMkLst>
        <pc:spChg chg="mod">
          <ac:chgData name="Andrea Castro Troya" userId="S::acastro@aenor.com::58fec591-b333-4c59-a2df-1c57e39d4266" providerId="AD" clId="Web-{5018CFF2-AD74-9A2D-AC05-EE17680386F4}" dt="2024-09-13T12:44:36.399" v="6" actId="20577"/>
          <ac:spMkLst>
            <pc:docMk/>
            <pc:sldMk cId="2485187562" sldId="287"/>
            <ac:spMk id="2" creationId="{724BB1BD-B7B1-4E70-ABA2-FDDD49A09615}"/>
          </ac:spMkLst>
        </pc:spChg>
        <pc:spChg chg="mod">
          <ac:chgData name="Andrea Castro Troya" userId="S::acastro@aenor.com::58fec591-b333-4c59-a2df-1c57e39d4266" providerId="AD" clId="Web-{5018CFF2-AD74-9A2D-AC05-EE17680386F4}" dt="2024-09-13T12:46:32.965" v="29" actId="1076"/>
          <ac:spMkLst>
            <pc:docMk/>
            <pc:sldMk cId="2485187562" sldId="287"/>
            <ac:spMk id="3" creationId="{37A1712A-12B1-48B4-3847-F1672708EEA6}"/>
          </ac:spMkLst>
        </pc:spChg>
      </pc:sldChg>
      <pc:sldChg chg="del">
        <pc:chgData name="Andrea Castro Troya" userId="S::acastro@aenor.com::58fec591-b333-4c59-a2df-1c57e39d4266" providerId="AD" clId="Web-{5018CFF2-AD74-9A2D-AC05-EE17680386F4}" dt="2024-09-13T12:54:03.778" v="136"/>
        <pc:sldMkLst>
          <pc:docMk/>
          <pc:sldMk cId="3041574353" sldId="290"/>
        </pc:sldMkLst>
      </pc:sldChg>
      <pc:sldChg chg="delSp modSp del">
        <pc:chgData name="Andrea Castro Troya" userId="S::acastro@aenor.com::58fec591-b333-4c59-a2df-1c57e39d4266" providerId="AD" clId="Web-{5018CFF2-AD74-9A2D-AC05-EE17680386F4}" dt="2024-09-13T12:52:50.947" v="124"/>
        <pc:sldMkLst>
          <pc:docMk/>
          <pc:sldMk cId="3690058459" sldId="291"/>
        </pc:sldMkLst>
        <pc:spChg chg="mod">
          <ac:chgData name="Andrea Castro Troya" userId="S::acastro@aenor.com::58fec591-b333-4c59-a2df-1c57e39d4266" providerId="AD" clId="Web-{5018CFF2-AD74-9A2D-AC05-EE17680386F4}" dt="2024-09-13T12:47:40.718" v="34" actId="1076"/>
          <ac:spMkLst>
            <pc:docMk/>
            <pc:sldMk cId="3690058459" sldId="291"/>
            <ac:spMk id="9" creationId="{424A30C1-DE06-42E0-A897-C1328FBE17E9}"/>
          </ac:spMkLst>
        </pc:spChg>
        <pc:spChg chg="del mod">
          <ac:chgData name="Andrea Castro Troya" userId="S::acastro@aenor.com::58fec591-b333-4c59-a2df-1c57e39d4266" providerId="AD" clId="Web-{5018CFF2-AD74-9A2D-AC05-EE17680386F4}" dt="2024-09-13T12:51:23.569" v="103"/>
          <ac:spMkLst>
            <pc:docMk/>
            <pc:sldMk cId="3690058459" sldId="291"/>
            <ac:spMk id="12" creationId="{8D0FB960-6059-446B-95AD-429679DDAB84}"/>
          </ac:spMkLst>
        </pc:spChg>
        <pc:picChg chg="mod">
          <ac:chgData name="Andrea Castro Troya" userId="S::acastro@aenor.com::58fec591-b333-4c59-a2df-1c57e39d4266" providerId="AD" clId="Web-{5018CFF2-AD74-9A2D-AC05-EE17680386F4}" dt="2024-09-13T12:47:37.499" v="33" actId="1076"/>
          <ac:picMkLst>
            <pc:docMk/>
            <pc:sldMk cId="3690058459" sldId="291"/>
            <ac:picMk id="23" creationId="{AC962A60-59CC-4CDF-B976-6100A4358077}"/>
          </ac:picMkLst>
        </pc:picChg>
      </pc:sldChg>
      <pc:sldChg chg="modSp">
        <pc:chgData name="Andrea Castro Troya" userId="S::acastro@aenor.com::58fec591-b333-4c59-a2df-1c57e39d4266" providerId="AD" clId="Web-{5018CFF2-AD74-9A2D-AC05-EE17680386F4}" dt="2024-09-13T12:53:08.463" v="126" actId="20577"/>
        <pc:sldMkLst>
          <pc:docMk/>
          <pc:sldMk cId="400258492" sldId="295"/>
        </pc:sldMkLst>
        <pc:spChg chg="mod">
          <ac:chgData name="Andrea Castro Troya" userId="S::acastro@aenor.com::58fec591-b333-4c59-a2df-1c57e39d4266" providerId="AD" clId="Web-{5018CFF2-AD74-9A2D-AC05-EE17680386F4}" dt="2024-09-13T12:53:08.463" v="126" actId="20577"/>
          <ac:spMkLst>
            <pc:docMk/>
            <pc:sldMk cId="400258492" sldId="295"/>
            <ac:spMk id="4" creationId="{5E626828-67E9-C1A7-7219-349BBCA3B24B}"/>
          </ac:spMkLst>
        </pc:spChg>
      </pc:sldChg>
      <pc:sldChg chg="modSp">
        <pc:chgData name="Andrea Castro Troya" userId="S::acastro@aenor.com::58fec591-b333-4c59-a2df-1c57e39d4266" providerId="AD" clId="Web-{5018CFF2-AD74-9A2D-AC05-EE17680386F4}" dt="2024-09-13T12:44:04.023" v="3" actId="20577"/>
        <pc:sldMkLst>
          <pc:docMk/>
          <pc:sldMk cId="1932159135" sldId="2434"/>
        </pc:sldMkLst>
        <pc:spChg chg="mod">
          <ac:chgData name="Andrea Castro Troya" userId="S::acastro@aenor.com::58fec591-b333-4c59-a2df-1c57e39d4266" providerId="AD" clId="Web-{5018CFF2-AD74-9A2D-AC05-EE17680386F4}" dt="2024-09-13T12:44:04.023" v="3" actId="20577"/>
          <ac:spMkLst>
            <pc:docMk/>
            <pc:sldMk cId="1932159135" sldId="2434"/>
            <ac:spMk id="16" creationId="{C79C4BED-479A-45B6-97C3-BC92A7F5A580}"/>
          </ac:spMkLst>
        </pc:spChg>
      </pc:sldChg>
      <pc:sldChg chg="del">
        <pc:chgData name="Andrea Castro Troya" userId="S::acastro@aenor.com::58fec591-b333-4c59-a2df-1c57e39d4266" providerId="AD" clId="Web-{5018CFF2-AD74-9A2D-AC05-EE17680386F4}" dt="2024-09-13T12:54:25.013" v="137"/>
        <pc:sldMkLst>
          <pc:docMk/>
          <pc:sldMk cId="3198586728" sldId="2435"/>
        </pc:sldMkLst>
      </pc:sldChg>
      <pc:sldChg chg="modSp">
        <pc:chgData name="Andrea Castro Troya" userId="S::acastro@aenor.com::58fec591-b333-4c59-a2df-1c57e39d4266" providerId="AD" clId="Web-{5018CFF2-AD74-9A2D-AC05-EE17680386F4}" dt="2024-09-13T12:53:32.323" v="133" actId="20577"/>
        <pc:sldMkLst>
          <pc:docMk/>
          <pc:sldMk cId="534925672" sldId="2443"/>
        </pc:sldMkLst>
        <pc:spChg chg="mod">
          <ac:chgData name="Andrea Castro Troya" userId="S::acastro@aenor.com::58fec591-b333-4c59-a2df-1c57e39d4266" providerId="AD" clId="Web-{5018CFF2-AD74-9A2D-AC05-EE17680386F4}" dt="2024-09-13T12:53:32.323" v="133" actId="20577"/>
          <ac:spMkLst>
            <pc:docMk/>
            <pc:sldMk cId="534925672" sldId="2443"/>
            <ac:spMk id="2" creationId="{8FF0C3B0-8099-791F-475C-767B65B12EB5}"/>
          </ac:spMkLst>
        </pc:spChg>
      </pc:sldChg>
      <pc:sldChg chg="addSp delSp modSp add replId">
        <pc:chgData name="Andrea Castro Troya" userId="S::acastro@aenor.com::58fec591-b333-4c59-a2df-1c57e39d4266" providerId="AD" clId="Web-{5018CFF2-AD74-9A2D-AC05-EE17680386F4}" dt="2024-09-13T12:53:50.668" v="135" actId="1076"/>
        <pc:sldMkLst>
          <pc:docMk/>
          <pc:sldMk cId="3507371764" sldId="2447"/>
        </pc:sldMkLst>
        <pc:spChg chg="add mod">
          <ac:chgData name="Andrea Castro Troya" userId="S::acastro@aenor.com::58fec591-b333-4c59-a2df-1c57e39d4266" providerId="AD" clId="Web-{5018CFF2-AD74-9A2D-AC05-EE17680386F4}" dt="2024-09-13T12:52:48.775" v="123" actId="1076"/>
          <ac:spMkLst>
            <pc:docMk/>
            <pc:sldMk cId="3507371764" sldId="2447"/>
            <ac:spMk id="3" creationId="{8D0FB960-6059-446B-95AD-429679DDAB84}"/>
          </ac:spMkLst>
        </pc:spChg>
        <pc:spChg chg="mod">
          <ac:chgData name="Andrea Castro Troya" userId="S::acastro@aenor.com::58fec591-b333-4c59-a2df-1c57e39d4266" providerId="AD" clId="Web-{5018CFF2-AD74-9A2D-AC05-EE17680386F4}" dt="2024-09-13T12:48:31.735" v="48" actId="1076"/>
          <ac:spMkLst>
            <pc:docMk/>
            <pc:sldMk cId="3507371764" sldId="2447"/>
            <ac:spMk id="4" creationId="{9E312FE7-A2CE-48CA-B86B-F83B7E492A64}"/>
          </ac:spMkLst>
        </pc:spChg>
        <pc:spChg chg="del">
          <ac:chgData name="Andrea Castro Troya" userId="S::acastro@aenor.com::58fec591-b333-4c59-a2df-1c57e39d4266" providerId="AD" clId="Web-{5018CFF2-AD74-9A2D-AC05-EE17680386F4}" dt="2024-09-13T12:48:36.423" v="50"/>
          <ac:spMkLst>
            <pc:docMk/>
            <pc:sldMk cId="3507371764" sldId="2447"/>
            <ac:spMk id="6" creationId="{494DA49E-DC74-46EA-B939-3085F78B11AF}"/>
          </ac:spMkLst>
        </pc:spChg>
        <pc:spChg chg="mod">
          <ac:chgData name="Andrea Castro Troya" userId="S::acastro@aenor.com::58fec591-b333-4c59-a2df-1c57e39d4266" providerId="AD" clId="Web-{5018CFF2-AD74-9A2D-AC05-EE17680386F4}" dt="2024-09-13T12:49:12.721" v="62" actId="20577"/>
          <ac:spMkLst>
            <pc:docMk/>
            <pc:sldMk cId="3507371764" sldId="2447"/>
            <ac:spMk id="11" creationId="{424A30C1-DE06-42E0-A897-C1328FBE17E9}"/>
          </ac:spMkLst>
        </pc:spChg>
        <pc:spChg chg="del">
          <ac:chgData name="Andrea Castro Troya" userId="S::acastro@aenor.com::58fec591-b333-4c59-a2df-1c57e39d4266" providerId="AD" clId="Web-{5018CFF2-AD74-9A2D-AC05-EE17680386F4}" dt="2024-09-13T12:48:37.579" v="51"/>
          <ac:spMkLst>
            <pc:docMk/>
            <pc:sldMk cId="3507371764" sldId="2447"/>
            <ac:spMk id="12" creationId="{8D0FB960-6059-446B-95AD-429679DDAB84}"/>
          </ac:spMkLst>
        </pc:spChg>
        <pc:picChg chg="add mod">
          <ac:chgData name="Andrea Castro Troya" userId="S::acastro@aenor.com::58fec591-b333-4c59-a2df-1c57e39d4266" providerId="AD" clId="Web-{5018CFF2-AD74-9A2D-AC05-EE17680386F4}" dt="2024-09-13T12:53:50.668" v="135" actId="1076"/>
          <ac:picMkLst>
            <pc:docMk/>
            <pc:sldMk cId="3507371764" sldId="2447"/>
            <ac:picMk id="7" creationId="{2D3787F2-4FBE-10D2-2014-E51105627BDD}"/>
          </ac:picMkLst>
        </pc:picChg>
        <pc:picChg chg="del">
          <ac:chgData name="Andrea Castro Troya" userId="S::acastro@aenor.com::58fec591-b333-4c59-a2df-1c57e39d4266" providerId="AD" clId="Web-{5018CFF2-AD74-9A2D-AC05-EE17680386F4}" dt="2024-09-13T12:48:39.626" v="53"/>
          <ac:picMkLst>
            <pc:docMk/>
            <pc:sldMk cId="3507371764" sldId="2447"/>
            <ac:picMk id="10" creationId="{DAC0FEF2-480E-4D1B-B524-08451014FA98}"/>
          </ac:picMkLst>
        </pc:picChg>
        <pc:picChg chg="del">
          <ac:chgData name="Andrea Castro Troya" userId="S::acastro@aenor.com::58fec591-b333-4c59-a2df-1c57e39d4266" providerId="AD" clId="Web-{5018CFF2-AD74-9A2D-AC05-EE17680386F4}" dt="2024-09-13T12:48:38.735" v="52"/>
          <ac:picMkLst>
            <pc:docMk/>
            <pc:sldMk cId="3507371764" sldId="2447"/>
            <ac:picMk id="13" creationId="{59F32520-B60E-47FB-9FBD-A69264318212}"/>
          </ac:picMkLst>
        </pc:picChg>
      </pc:sldChg>
      <pc:sldChg chg="add del replId">
        <pc:chgData name="Andrea Castro Troya" userId="S::acastro@aenor.com::58fec591-b333-4c59-a2df-1c57e39d4266" providerId="AD" clId="Web-{5018CFF2-AD74-9A2D-AC05-EE17680386F4}" dt="2024-09-13T12:51:18.584" v="102"/>
        <pc:sldMkLst>
          <pc:docMk/>
          <pc:sldMk cId="1328490744" sldId="2448"/>
        </pc:sldMkLst>
      </pc:sldChg>
      <pc:sldChg chg="add del replId">
        <pc:chgData name="Andrea Castro Troya" userId="S::acastro@aenor.com::58fec591-b333-4c59-a2df-1c57e39d4266" providerId="AD" clId="Web-{5018CFF2-AD74-9A2D-AC05-EE17680386F4}" dt="2024-09-13T12:51:14.662" v="100"/>
        <pc:sldMkLst>
          <pc:docMk/>
          <pc:sldMk cId="3420635801" sldId="2448"/>
        </pc:sldMkLst>
      </pc:sldChg>
    </pc:docChg>
  </pc:docChgLst>
  <pc:docChgLst>
    <pc:chgData name="Andrea Castro Troya" userId="58fec591-b333-4c59-a2df-1c57e39d4266" providerId="ADAL" clId="{32AE76EA-F379-4CD9-A568-CE284B0C7974}"/>
    <pc:docChg chg="modSld">
      <pc:chgData name="Andrea Castro Troya" userId="58fec591-b333-4c59-a2df-1c57e39d4266" providerId="ADAL" clId="{32AE76EA-F379-4CD9-A568-CE284B0C7974}" dt="2024-10-10T08:44:33.672" v="49" actId="14826"/>
      <pc:docMkLst>
        <pc:docMk/>
      </pc:docMkLst>
      <pc:sldChg chg="modSp mod">
        <pc:chgData name="Andrea Castro Troya" userId="58fec591-b333-4c59-a2df-1c57e39d4266" providerId="ADAL" clId="{32AE76EA-F379-4CD9-A568-CE284B0C7974}" dt="2024-10-10T08:44:02.126" v="32" actId="20577"/>
        <pc:sldMkLst>
          <pc:docMk/>
          <pc:sldMk cId="2499853343" sldId="261"/>
        </pc:sldMkLst>
        <pc:spChg chg="mod">
          <ac:chgData name="Andrea Castro Troya" userId="58fec591-b333-4c59-a2df-1c57e39d4266" providerId="ADAL" clId="{32AE76EA-F379-4CD9-A568-CE284B0C7974}" dt="2024-10-10T08:43:52.458" v="20" actId="20577"/>
          <ac:spMkLst>
            <pc:docMk/>
            <pc:sldMk cId="2499853343" sldId="261"/>
            <ac:spMk id="2" creationId="{FFCA7E40-6B2B-9773-C96F-35BFBF3437D7}"/>
          </ac:spMkLst>
        </pc:spChg>
        <pc:spChg chg="mod">
          <ac:chgData name="Andrea Castro Troya" userId="58fec591-b333-4c59-a2df-1c57e39d4266" providerId="ADAL" clId="{32AE76EA-F379-4CD9-A568-CE284B0C7974}" dt="2024-10-10T08:44:02.126" v="32" actId="20577"/>
          <ac:spMkLst>
            <pc:docMk/>
            <pc:sldMk cId="2499853343" sldId="261"/>
            <ac:spMk id="3" creationId="{6199F5CC-8AF0-EA86-41C2-17755419A88E}"/>
          </ac:spMkLst>
        </pc:spChg>
      </pc:sldChg>
      <pc:sldChg chg="modSp mod">
        <pc:chgData name="Andrea Castro Troya" userId="58fec591-b333-4c59-a2df-1c57e39d4266" providerId="ADAL" clId="{32AE76EA-F379-4CD9-A568-CE284B0C7974}" dt="2024-10-10T08:44:15.852" v="48" actId="20577"/>
        <pc:sldMkLst>
          <pc:docMk/>
          <pc:sldMk cId="3971793997" sldId="262"/>
        </pc:sldMkLst>
        <pc:spChg chg="mod">
          <ac:chgData name="Andrea Castro Troya" userId="58fec591-b333-4c59-a2df-1c57e39d4266" providerId="ADAL" clId="{32AE76EA-F379-4CD9-A568-CE284B0C7974}" dt="2024-10-10T08:44:15.852" v="48" actId="20577"/>
          <ac:spMkLst>
            <pc:docMk/>
            <pc:sldMk cId="3971793997" sldId="262"/>
            <ac:spMk id="3" creationId="{A38D9E58-19B1-E7ED-7608-24282A0A681D}"/>
          </ac:spMkLst>
        </pc:spChg>
      </pc:sldChg>
      <pc:sldChg chg="modSp">
        <pc:chgData name="Andrea Castro Troya" userId="58fec591-b333-4c59-a2df-1c57e39d4266" providerId="ADAL" clId="{32AE76EA-F379-4CD9-A568-CE284B0C7974}" dt="2024-10-10T08:44:33.672" v="49" actId="14826"/>
        <pc:sldMkLst>
          <pc:docMk/>
          <pc:sldMk cId="534925672" sldId="2443"/>
        </pc:sldMkLst>
        <pc:picChg chg="mod">
          <ac:chgData name="Andrea Castro Troya" userId="58fec591-b333-4c59-a2df-1c57e39d4266" providerId="ADAL" clId="{32AE76EA-F379-4CD9-A568-CE284B0C7974}" dt="2024-10-10T08:44:33.672" v="49" actId="14826"/>
          <ac:picMkLst>
            <pc:docMk/>
            <pc:sldMk cId="534925672" sldId="2443"/>
            <ac:picMk id="1026" creationId="{F208CF0B-FC71-EA31-B631-34D0372A3340}"/>
          </ac:picMkLst>
        </pc:picChg>
      </pc:sldChg>
    </pc:docChg>
  </pc:docChgLst>
  <pc:docChgLst>
    <pc:chgData name="Andrea Castro Troya" userId="58fec591-b333-4c59-a2df-1c57e39d4266" providerId="ADAL" clId="{680C5B8A-3E34-4FDF-A6AD-E0FE23B9B98A}"/>
    <pc:docChg chg="modSld">
      <pc:chgData name="Andrea Castro Troya" userId="58fec591-b333-4c59-a2df-1c57e39d4266" providerId="ADAL" clId="{680C5B8A-3E34-4FDF-A6AD-E0FE23B9B98A}" dt="2024-12-17T08:45:36.422" v="33" actId="14826"/>
      <pc:docMkLst>
        <pc:docMk/>
      </pc:docMkLst>
      <pc:sldChg chg="modSp mod">
        <pc:chgData name="Andrea Castro Troya" userId="58fec591-b333-4c59-a2df-1c57e39d4266" providerId="ADAL" clId="{680C5B8A-3E34-4FDF-A6AD-E0FE23B9B98A}" dt="2024-12-17T08:44:15.243" v="18" actId="20577"/>
        <pc:sldMkLst>
          <pc:docMk/>
          <pc:sldMk cId="2499853343" sldId="261"/>
        </pc:sldMkLst>
        <pc:spChg chg="mod">
          <ac:chgData name="Andrea Castro Troya" userId="58fec591-b333-4c59-a2df-1c57e39d4266" providerId="ADAL" clId="{680C5B8A-3E34-4FDF-A6AD-E0FE23B9B98A}" dt="2024-12-17T08:44:12.065" v="17" actId="20577"/>
          <ac:spMkLst>
            <pc:docMk/>
            <pc:sldMk cId="2499853343" sldId="261"/>
            <ac:spMk id="2" creationId="{FFCA7E40-6B2B-9773-C96F-35BFBF3437D7}"/>
          </ac:spMkLst>
        </pc:spChg>
        <pc:spChg chg="mod">
          <ac:chgData name="Andrea Castro Troya" userId="58fec591-b333-4c59-a2df-1c57e39d4266" providerId="ADAL" clId="{680C5B8A-3E34-4FDF-A6AD-E0FE23B9B98A}" dt="2024-12-17T08:44:15.243" v="18" actId="20577"/>
          <ac:spMkLst>
            <pc:docMk/>
            <pc:sldMk cId="2499853343" sldId="261"/>
            <ac:spMk id="3" creationId="{6199F5CC-8AF0-EA86-41C2-17755419A88E}"/>
          </ac:spMkLst>
        </pc:spChg>
      </pc:sldChg>
      <pc:sldChg chg="modSp mod">
        <pc:chgData name="Andrea Castro Troya" userId="58fec591-b333-4c59-a2df-1c57e39d4266" providerId="ADAL" clId="{680C5B8A-3E34-4FDF-A6AD-E0FE23B9B98A}" dt="2024-12-17T08:44:26.413" v="20" actId="20577"/>
        <pc:sldMkLst>
          <pc:docMk/>
          <pc:sldMk cId="3971793997" sldId="262"/>
        </pc:sldMkLst>
        <pc:spChg chg="mod">
          <ac:chgData name="Andrea Castro Troya" userId="58fec591-b333-4c59-a2df-1c57e39d4266" providerId="ADAL" clId="{680C5B8A-3E34-4FDF-A6AD-E0FE23B9B98A}" dt="2024-12-17T08:44:23.312" v="19" actId="20577"/>
          <ac:spMkLst>
            <pc:docMk/>
            <pc:sldMk cId="3971793997" sldId="262"/>
            <ac:spMk id="2" creationId="{411CE633-EB29-E927-F456-A78DDF0F09C5}"/>
          </ac:spMkLst>
        </pc:spChg>
        <pc:spChg chg="mod">
          <ac:chgData name="Andrea Castro Troya" userId="58fec591-b333-4c59-a2df-1c57e39d4266" providerId="ADAL" clId="{680C5B8A-3E34-4FDF-A6AD-E0FE23B9B98A}" dt="2024-12-17T08:44:26.413" v="20" actId="20577"/>
          <ac:spMkLst>
            <pc:docMk/>
            <pc:sldMk cId="3971793997" sldId="262"/>
            <ac:spMk id="3" creationId="{A38D9E58-19B1-E7ED-7608-24282A0A681D}"/>
          </ac:spMkLst>
        </pc:spChg>
      </pc:sldChg>
      <pc:sldChg chg="modSp mod">
        <pc:chgData name="Andrea Castro Troya" userId="58fec591-b333-4c59-a2df-1c57e39d4266" providerId="ADAL" clId="{680C5B8A-3E34-4FDF-A6AD-E0FE23B9B98A}" dt="2024-12-17T08:45:36.422" v="33" actId="14826"/>
        <pc:sldMkLst>
          <pc:docMk/>
          <pc:sldMk cId="534925672" sldId="2443"/>
        </pc:sldMkLst>
        <pc:spChg chg="mod">
          <ac:chgData name="Andrea Castro Troya" userId="58fec591-b333-4c59-a2df-1c57e39d4266" providerId="ADAL" clId="{680C5B8A-3E34-4FDF-A6AD-E0FE23B9B98A}" dt="2024-12-17T08:45:30.314" v="30" actId="1076"/>
          <ac:spMkLst>
            <pc:docMk/>
            <pc:sldMk cId="534925672" sldId="2443"/>
            <ac:spMk id="2" creationId="{8FF0C3B0-8099-791F-475C-767B65B12EB5}"/>
          </ac:spMkLst>
        </pc:spChg>
        <pc:picChg chg="mod">
          <ac:chgData name="Andrea Castro Troya" userId="58fec591-b333-4c59-a2df-1c57e39d4266" providerId="ADAL" clId="{680C5B8A-3E34-4FDF-A6AD-E0FE23B9B98A}" dt="2024-12-17T08:45:36.422" v="33" actId="14826"/>
          <ac:picMkLst>
            <pc:docMk/>
            <pc:sldMk cId="534925672" sldId="2443"/>
            <ac:picMk id="1026" creationId="{F208CF0B-FC71-EA31-B631-34D0372A3340}"/>
          </ac:picMkLst>
        </pc:picChg>
      </pc:sldChg>
      <pc:sldChg chg="modSp mod">
        <pc:chgData name="Andrea Castro Troya" userId="58fec591-b333-4c59-a2df-1c57e39d4266" providerId="ADAL" clId="{680C5B8A-3E34-4FDF-A6AD-E0FE23B9B98A}" dt="2024-12-17T08:45:20.294" v="29" actId="207"/>
        <pc:sldMkLst>
          <pc:docMk/>
          <pc:sldMk cId="2054384386" sldId="2446"/>
        </pc:sldMkLst>
        <pc:spChg chg="mod">
          <ac:chgData name="Andrea Castro Troya" userId="58fec591-b333-4c59-a2df-1c57e39d4266" providerId="ADAL" clId="{680C5B8A-3E34-4FDF-A6AD-E0FE23B9B98A}" dt="2024-12-17T08:45:20.294" v="29" actId="207"/>
          <ac:spMkLst>
            <pc:docMk/>
            <pc:sldMk cId="2054384386" sldId="2446"/>
            <ac:spMk id="3" creationId="{49F1055A-BA09-8515-B87A-77FC82F3B10F}"/>
          </ac:spMkLst>
        </pc:spChg>
        <pc:graphicFrameChg chg="mod modGraphic">
          <ac:chgData name="Andrea Castro Troya" userId="58fec591-b333-4c59-a2df-1c57e39d4266" providerId="ADAL" clId="{680C5B8A-3E34-4FDF-A6AD-E0FE23B9B98A}" dt="2024-12-17T08:45:15.399" v="28" actId="207"/>
          <ac:graphicFrameMkLst>
            <pc:docMk/>
            <pc:sldMk cId="2054384386" sldId="2446"/>
            <ac:graphicFrameMk id="6" creationId="{B565DF45-1A4A-43A0-4D72-FBBCAE837E4D}"/>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96AD7C-A9EC-4F53-88F7-963AF2937FC0}"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861E4FA4-E3F6-4F3C-8A69-42C4295CDA99}">
      <dgm:prSet phldrT="[Text]"/>
      <dgm:spPr/>
      <dgm:t>
        <a:bodyPr/>
        <a:lstStyle/>
        <a:p>
          <a:r>
            <a:rPr lang="el-GR"/>
            <a:t>Δυσμενής, ανεπιθύμητη αντίδραση ζώου σε κτηνιατρικό φάρμακο ή φάρμακο για ανθρώπινη χρήση</a:t>
          </a:r>
        </a:p>
      </dgm:t>
    </dgm:pt>
    <dgm:pt modelId="{3418EE03-848B-4816-A6D4-F51ED2AD9A29}" type="parTrans" cxnId="{F085946F-D26C-4011-BD40-1975BEB19F79}">
      <dgm:prSet/>
      <dgm:spPr/>
      <dgm:t>
        <a:bodyPr/>
        <a:lstStyle/>
        <a:p>
          <a:endParaRPr lang="en-GB"/>
        </a:p>
      </dgm:t>
    </dgm:pt>
    <dgm:pt modelId="{42872792-1292-4646-B545-AB11FEC2B12A}" type="sibTrans" cxnId="{F085946F-D26C-4011-BD40-1975BEB19F79}">
      <dgm:prSet/>
      <dgm:spPr/>
      <dgm:t>
        <a:bodyPr/>
        <a:lstStyle/>
        <a:p>
          <a:endParaRPr lang="en-GB"/>
        </a:p>
      </dgm:t>
    </dgm:pt>
    <dgm:pt modelId="{009380A0-004B-48AE-A4E7-A33E872F2BA5}">
      <dgm:prSet phldrT="[Text]"/>
      <dgm:spPr/>
      <dgm:t>
        <a:bodyPr/>
        <a:lstStyle/>
        <a:p>
          <a:r>
            <a:rPr lang="el-GR" b="1"/>
            <a:t>Έλλειψη αποτελεσματικότητας </a:t>
          </a:r>
          <a:r>
            <a:rPr lang="el-GR"/>
            <a:t>ενός κτηνιατρικού φαρμάκου </a:t>
          </a:r>
        </a:p>
      </dgm:t>
    </dgm:pt>
    <dgm:pt modelId="{20EFA9A1-A24C-45D5-8A60-4A5725FC7DA2}" type="parTrans" cxnId="{A2658F25-1353-4EFC-A425-8AAD18C4D4E6}">
      <dgm:prSet/>
      <dgm:spPr/>
      <dgm:t>
        <a:bodyPr/>
        <a:lstStyle/>
        <a:p>
          <a:endParaRPr lang="en-GB"/>
        </a:p>
      </dgm:t>
    </dgm:pt>
    <dgm:pt modelId="{39D71728-8342-496E-A5B0-7758D6F5BECB}" type="sibTrans" cxnId="{A2658F25-1353-4EFC-A425-8AAD18C4D4E6}">
      <dgm:prSet/>
      <dgm:spPr/>
      <dgm:t>
        <a:bodyPr/>
        <a:lstStyle/>
        <a:p>
          <a:endParaRPr lang="en-GB"/>
        </a:p>
      </dgm:t>
    </dgm:pt>
    <dgm:pt modelId="{AA566B66-1C37-40E1-AF4F-2B4C69430EC3}">
      <dgm:prSet phldrT="[Text]"/>
      <dgm:spPr/>
      <dgm:t>
        <a:bodyPr/>
        <a:lstStyle/>
        <a:p>
          <a:r>
            <a:rPr lang="el-GR"/>
            <a:t>Οποιαδήποτε </a:t>
          </a:r>
          <a:r>
            <a:rPr lang="el-GR" b="1" u="sng">
              <a:solidFill>
                <a:schemeClr val="tx1"/>
              </a:solidFill>
            </a:rPr>
            <a:t>περιβαλλοντικά</a:t>
          </a:r>
          <a:r>
            <a:rPr lang="el-GR"/>
            <a:t> συμβάντα μετά τη χορήγηση κτηνιατρικού φαρμάκου</a:t>
          </a:r>
        </a:p>
      </dgm:t>
    </dgm:pt>
    <dgm:pt modelId="{CE637B9D-821B-4A0E-AEE5-706EC8CB7FF6}" type="parTrans" cxnId="{42A53D0C-9B95-48C2-8B30-DE473114B49C}">
      <dgm:prSet/>
      <dgm:spPr/>
      <dgm:t>
        <a:bodyPr/>
        <a:lstStyle/>
        <a:p>
          <a:endParaRPr lang="en-GB"/>
        </a:p>
      </dgm:t>
    </dgm:pt>
    <dgm:pt modelId="{DB3159B3-A07E-45C9-9DED-6402166F566F}" type="sibTrans" cxnId="{42A53D0C-9B95-48C2-8B30-DE473114B49C}">
      <dgm:prSet/>
      <dgm:spPr/>
      <dgm:t>
        <a:bodyPr/>
        <a:lstStyle/>
        <a:p>
          <a:endParaRPr lang="en-GB"/>
        </a:p>
      </dgm:t>
    </dgm:pt>
    <dgm:pt modelId="{1CA35AA6-2F22-4944-8CE3-B14B097F2CAB}">
      <dgm:prSet phldrT="[Text]"/>
      <dgm:spPr/>
      <dgm:t>
        <a:bodyPr/>
        <a:lstStyle/>
        <a:p>
          <a:r>
            <a:rPr lang="el-GR"/>
            <a:t>Οποιαδήποτε επιβλαβής αντίδραση σε </a:t>
          </a:r>
          <a:r>
            <a:rPr lang="el-GR" b="1" u="sng">
              <a:solidFill>
                <a:schemeClr val="tx1"/>
              </a:solidFill>
            </a:rPr>
            <a:t>ανθρώπους</a:t>
          </a:r>
        </a:p>
      </dgm:t>
    </dgm:pt>
    <dgm:pt modelId="{FE101BD6-3FEF-4DBF-B125-8A1861D0424D}" type="parTrans" cxnId="{3539EE44-5257-4FDE-B624-0C5AD8CBC2BD}">
      <dgm:prSet/>
      <dgm:spPr/>
      <dgm:t>
        <a:bodyPr/>
        <a:lstStyle/>
        <a:p>
          <a:endParaRPr lang="en-GB"/>
        </a:p>
      </dgm:t>
    </dgm:pt>
    <dgm:pt modelId="{A87EFFFA-D902-47DA-BAA7-FB236FA6C418}" type="sibTrans" cxnId="{3539EE44-5257-4FDE-B624-0C5AD8CBC2BD}">
      <dgm:prSet/>
      <dgm:spPr/>
      <dgm:t>
        <a:bodyPr/>
        <a:lstStyle/>
        <a:p>
          <a:endParaRPr lang="en-GB"/>
        </a:p>
      </dgm:t>
    </dgm:pt>
    <dgm:pt modelId="{BCED0F91-A659-4C6D-B4C2-4EFDEAFA6470}">
      <dgm:prSet phldrT="[Text]"/>
      <dgm:spPr/>
      <dgm:t>
        <a:bodyPr/>
        <a:lstStyle/>
        <a:p>
          <a:r>
            <a:rPr lang="el-GR"/>
            <a:t>Υπέρβαση του ΑΟΚ όταν έχει τηρηθεί ο χρόνος αναμονής</a:t>
          </a:r>
        </a:p>
      </dgm:t>
    </dgm:pt>
    <dgm:pt modelId="{7A128D80-C027-4BBF-80B2-7E8AAC36A026}" type="parTrans" cxnId="{11A4749A-F086-4B7C-846F-712DC457FB57}">
      <dgm:prSet/>
      <dgm:spPr/>
      <dgm:t>
        <a:bodyPr/>
        <a:lstStyle/>
        <a:p>
          <a:endParaRPr lang="en-GB"/>
        </a:p>
      </dgm:t>
    </dgm:pt>
    <dgm:pt modelId="{05F8176C-BE16-46DB-96DE-9A37D859287F}" type="sibTrans" cxnId="{11A4749A-F086-4B7C-846F-712DC457FB57}">
      <dgm:prSet/>
      <dgm:spPr/>
      <dgm:t>
        <a:bodyPr/>
        <a:lstStyle/>
        <a:p>
          <a:endParaRPr lang="en-GB"/>
        </a:p>
      </dgm:t>
    </dgm:pt>
    <dgm:pt modelId="{89F8A6F4-5B7B-4916-A231-B5D87ED62E39}">
      <dgm:prSet phldrT="[Text]"/>
      <dgm:spPr/>
      <dgm:t>
        <a:bodyPr/>
        <a:lstStyle/>
        <a:p>
          <a:r>
            <a:rPr lang="el-GR"/>
            <a:t>Οποιαδήποτε εικαζόμενη μετάδοση μολυσματικού παράγοντα μέσω φαρμάκου</a:t>
          </a:r>
        </a:p>
      </dgm:t>
    </dgm:pt>
    <dgm:pt modelId="{D47EB2B3-CA2D-4C02-9C49-6CEB51888425}" type="parTrans" cxnId="{02853DA6-692F-414B-AACD-A6927E4B3825}">
      <dgm:prSet/>
      <dgm:spPr/>
      <dgm:t>
        <a:bodyPr/>
        <a:lstStyle/>
        <a:p>
          <a:endParaRPr lang="en-GB"/>
        </a:p>
      </dgm:t>
    </dgm:pt>
    <dgm:pt modelId="{28EB3569-C8AB-46B6-948C-AF34CB43C354}" type="sibTrans" cxnId="{02853DA6-692F-414B-AACD-A6927E4B3825}">
      <dgm:prSet/>
      <dgm:spPr/>
      <dgm:t>
        <a:bodyPr/>
        <a:lstStyle/>
        <a:p>
          <a:endParaRPr lang="en-GB"/>
        </a:p>
      </dgm:t>
    </dgm:pt>
    <dgm:pt modelId="{6AFD968A-4C7B-4949-BF4E-614DFCC27ED7}" type="pres">
      <dgm:prSet presAssocID="{5296AD7C-A9EC-4F53-88F7-963AF2937FC0}" presName="Name0" presStyleCnt="0">
        <dgm:presLayoutVars>
          <dgm:chMax val="7"/>
          <dgm:chPref val="7"/>
          <dgm:dir/>
        </dgm:presLayoutVars>
      </dgm:prSet>
      <dgm:spPr/>
      <dgm:t>
        <a:bodyPr/>
        <a:lstStyle/>
        <a:p>
          <a:endParaRPr lang="el-GR"/>
        </a:p>
      </dgm:t>
    </dgm:pt>
    <dgm:pt modelId="{31161598-2E99-4A25-BC74-17820376D112}" type="pres">
      <dgm:prSet presAssocID="{5296AD7C-A9EC-4F53-88F7-963AF2937FC0}" presName="Name1" presStyleCnt="0"/>
      <dgm:spPr/>
    </dgm:pt>
    <dgm:pt modelId="{E6E673D8-F68B-41EA-8896-0B02F6C9BD8A}" type="pres">
      <dgm:prSet presAssocID="{5296AD7C-A9EC-4F53-88F7-963AF2937FC0}" presName="cycle" presStyleCnt="0"/>
      <dgm:spPr/>
    </dgm:pt>
    <dgm:pt modelId="{9DE5BF74-F10D-4219-B273-AD31F3513AB6}" type="pres">
      <dgm:prSet presAssocID="{5296AD7C-A9EC-4F53-88F7-963AF2937FC0}" presName="srcNode" presStyleLbl="node1" presStyleIdx="0" presStyleCnt="6"/>
      <dgm:spPr/>
    </dgm:pt>
    <dgm:pt modelId="{51A75133-46DD-4A8D-8131-84FD498D41F3}" type="pres">
      <dgm:prSet presAssocID="{5296AD7C-A9EC-4F53-88F7-963AF2937FC0}" presName="conn" presStyleLbl="parChTrans1D2" presStyleIdx="0" presStyleCnt="1"/>
      <dgm:spPr/>
      <dgm:t>
        <a:bodyPr/>
        <a:lstStyle/>
        <a:p>
          <a:endParaRPr lang="el-GR"/>
        </a:p>
      </dgm:t>
    </dgm:pt>
    <dgm:pt modelId="{70DD336E-5E4C-4B70-8601-BF6004317DA2}" type="pres">
      <dgm:prSet presAssocID="{5296AD7C-A9EC-4F53-88F7-963AF2937FC0}" presName="extraNode" presStyleLbl="node1" presStyleIdx="0" presStyleCnt="6"/>
      <dgm:spPr/>
    </dgm:pt>
    <dgm:pt modelId="{8FBE2D77-5B0E-4A4D-86E3-A570288F89B0}" type="pres">
      <dgm:prSet presAssocID="{5296AD7C-A9EC-4F53-88F7-963AF2937FC0}" presName="dstNode" presStyleLbl="node1" presStyleIdx="0" presStyleCnt="6"/>
      <dgm:spPr/>
    </dgm:pt>
    <dgm:pt modelId="{A31A18A8-59AC-4D86-BCA3-418A794C19F0}" type="pres">
      <dgm:prSet presAssocID="{861E4FA4-E3F6-4F3C-8A69-42C4295CDA99}" presName="text_1" presStyleLbl="node1" presStyleIdx="0" presStyleCnt="6" custLinFactNeighborX="420" custLinFactNeighborY="4163">
        <dgm:presLayoutVars>
          <dgm:bulletEnabled val="1"/>
        </dgm:presLayoutVars>
      </dgm:prSet>
      <dgm:spPr/>
      <dgm:t>
        <a:bodyPr/>
        <a:lstStyle/>
        <a:p>
          <a:endParaRPr lang="el-GR"/>
        </a:p>
      </dgm:t>
    </dgm:pt>
    <dgm:pt modelId="{9CC5CFC4-0290-46C7-AA4D-9B8E27221D3E}" type="pres">
      <dgm:prSet presAssocID="{861E4FA4-E3F6-4F3C-8A69-42C4295CDA99}" presName="accent_1" presStyleCnt="0"/>
      <dgm:spPr/>
    </dgm:pt>
    <dgm:pt modelId="{CD04DB5F-7094-41F9-81F1-88451018A60C}" type="pres">
      <dgm:prSet presAssocID="{861E4FA4-E3F6-4F3C-8A69-42C4295CDA99}" presName="accentRepeatNode" presStyleLbl="solidFgAcc1" presStyleIdx="0" presStyleCnt="6"/>
      <dgm:spPr/>
    </dgm:pt>
    <dgm:pt modelId="{EBB3077A-C06A-4664-A3D5-109D31229CD9}" type="pres">
      <dgm:prSet presAssocID="{009380A0-004B-48AE-A4E7-A33E872F2BA5}" presName="text_2" presStyleLbl="node1" presStyleIdx="1" presStyleCnt="6">
        <dgm:presLayoutVars>
          <dgm:bulletEnabled val="1"/>
        </dgm:presLayoutVars>
      </dgm:prSet>
      <dgm:spPr/>
      <dgm:t>
        <a:bodyPr/>
        <a:lstStyle/>
        <a:p>
          <a:endParaRPr lang="el-GR"/>
        </a:p>
      </dgm:t>
    </dgm:pt>
    <dgm:pt modelId="{84BF26B4-04D1-41F5-8C48-E9151DF8C74C}" type="pres">
      <dgm:prSet presAssocID="{009380A0-004B-48AE-A4E7-A33E872F2BA5}" presName="accent_2" presStyleCnt="0"/>
      <dgm:spPr/>
    </dgm:pt>
    <dgm:pt modelId="{B2F7EF5A-42BA-456D-9233-CBB21F9DCF53}" type="pres">
      <dgm:prSet presAssocID="{009380A0-004B-48AE-A4E7-A33E872F2BA5}" presName="accentRepeatNode" presStyleLbl="solidFgAcc1" presStyleIdx="1" presStyleCnt="6"/>
      <dgm:spPr/>
    </dgm:pt>
    <dgm:pt modelId="{7CA5BEBE-59C9-4E31-AE2A-FCFA4454EA26}" type="pres">
      <dgm:prSet presAssocID="{AA566B66-1C37-40E1-AF4F-2B4C69430EC3}" presName="text_3" presStyleLbl="node1" presStyleIdx="2" presStyleCnt="6">
        <dgm:presLayoutVars>
          <dgm:bulletEnabled val="1"/>
        </dgm:presLayoutVars>
      </dgm:prSet>
      <dgm:spPr/>
      <dgm:t>
        <a:bodyPr/>
        <a:lstStyle/>
        <a:p>
          <a:endParaRPr lang="el-GR"/>
        </a:p>
      </dgm:t>
    </dgm:pt>
    <dgm:pt modelId="{8BA00056-6601-4FF0-88E7-30ED7F04484B}" type="pres">
      <dgm:prSet presAssocID="{AA566B66-1C37-40E1-AF4F-2B4C69430EC3}" presName="accent_3" presStyleCnt="0"/>
      <dgm:spPr/>
    </dgm:pt>
    <dgm:pt modelId="{7E36C8E2-AD4A-4124-9A77-AA7F0C9760F8}" type="pres">
      <dgm:prSet presAssocID="{AA566B66-1C37-40E1-AF4F-2B4C69430EC3}" presName="accentRepeatNode" presStyleLbl="solidFgAcc1" presStyleIdx="2" presStyleCnt="6"/>
      <dgm:spPr/>
    </dgm:pt>
    <dgm:pt modelId="{6FA290B4-CE31-4C75-BAA2-350581B5DFED}" type="pres">
      <dgm:prSet presAssocID="{1CA35AA6-2F22-4944-8CE3-B14B097F2CAB}" presName="text_4" presStyleLbl="node1" presStyleIdx="3" presStyleCnt="6">
        <dgm:presLayoutVars>
          <dgm:bulletEnabled val="1"/>
        </dgm:presLayoutVars>
      </dgm:prSet>
      <dgm:spPr/>
      <dgm:t>
        <a:bodyPr/>
        <a:lstStyle/>
        <a:p>
          <a:endParaRPr lang="el-GR"/>
        </a:p>
      </dgm:t>
    </dgm:pt>
    <dgm:pt modelId="{CF21CFFB-C29E-4C72-8BDB-01506C9DC67E}" type="pres">
      <dgm:prSet presAssocID="{1CA35AA6-2F22-4944-8CE3-B14B097F2CAB}" presName="accent_4" presStyleCnt="0"/>
      <dgm:spPr/>
    </dgm:pt>
    <dgm:pt modelId="{002ABF4F-09D0-48A9-9FA7-B93B606DD02F}" type="pres">
      <dgm:prSet presAssocID="{1CA35AA6-2F22-4944-8CE3-B14B097F2CAB}" presName="accentRepeatNode" presStyleLbl="solidFgAcc1" presStyleIdx="3" presStyleCnt="6"/>
      <dgm:spPr/>
    </dgm:pt>
    <dgm:pt modelId="{697F80A6-739E-46C1-B7A8-ABC1A3325588}" type="pres">
      <dgm:prSet presAssocID="{BCED0F91-A659-4C6D-B4C2-4EFDEAFA6470}" presName="text_5" presStyleLbl="node1" presStyleIdx="4" presStyleCnt="6">
        <dgm:presLayoutVars>
          <dgm:bulletEnabled val="1"/>
        </dgm:presLayoutVars>
      </dgm:prSet>
      <dgm:spPr/>
      <dgm:t>
        <a:bodyPr/>
        <a:lstStyle/>
        <a:p>
          <a:endParaRPr lang="el-GR"/>
        </a:p>
      </dgm:t>
    </dgm:pt>
    <dgm:pt modelId="{65CC507E-DACC-4665-9E0C-3F75217FCAD0}" type="pres">
      <dgm:prSet presAssocID="{BCED0F91-A659-4C6D-B4C2-4EFDEAFA6470}" presName="accent_5" presStyleCnt="0"/>
      <dgm:spPr/>
    </dgm:pt>
    <dgm:pt modelId="{989DC285-43AD-4630-A85E-5D9F5C5E6801}" type="pres">
      <dgm:prSet presAssocID="{BCED0F91-A659-4C6D-B4C2-4EFDEAFA6470}" presName="accentRepeatNode" presStyleLbl="solidFgAcc1" presStyleIdx="4" presStyleCnt="6"/>
      <dgm:spPr/>
    </dgm:pt>
    <dgm:pt modelId="{32002815-90B2-4E0F-9890-66D3FAE4E08F}" type="pres">
      <dgm:prSet presAssocID="{89F8A6F4-5B7B-4916-A231-B5D87ED62E39}" presName="text_6" presStyleLbl="node1" presStyleIdx="5" presStyleCnt="6">
        <dgm:presLayoutVars>
          <dgm:bulletEnabled val="1"/>
        </dgm:presLayoutVars>
      </dgm:prSet>
      <dgm:spPr/>
      <dgm:t>
        <a:bodyPr/>
        <a:lstStyle/>
        <a:p>
          <a:endParaRPr lang="el-GR"/>
        </a:p>
      </dgm:t>
    </dgm:pt>
    <dgm:pt modelId="{9F0C4B98-F563-45FB-9AF3-29A4CBCCACE6}" type="pres">
      <dgm:prSet presAssocID="{89F8A6F4-5B7B-4916-A231-B5D87ED62E39}" presName="accent_6" presStyleCnt="0"/>
      <dgm:spPr/>
    </dgm:pt>
    <dgm:pt modelId="{3B7CF105-8859-41CF-8500-898202B4DBBD}" type="pres">
      <dgm:prSet presAssocID="{89F8A6F4-5B7B-4916-A231-B5D87ED62E39}" presName="accentRepeatNode" presStyleLbl="solidFgAcc1" presStyleIdx="5" presStyleCnt="6"/>
      <dgm:spPr/>
    </dgm:pt>
  </dgm:ptLst>
  <dgm:cxnLst>
    <dgm:cxn modelId="{A2DBFAE1-EA05-4AB9-AF12-834F01FAE7F6}" type="presOf" srcId="{5296AD7C-A9EC-4F53-88F7-963AF2937FC0}" destId="{6AFD968A-4C7B-4949-BF4E-614DFCC27ED7}" srcOrd="0" destOrd="0" presId="urn:microsoft.com/office/officeart/2008/layout/VerticalCurvedList"/>
    <dgm:cxn modelId="{A28CEC12-8CF6-4487-8007-128A1CED7C92}" type="presOf" srcId="{BCED0F91-A659-4C6D-B4C2-4EFDEAFA6470}" destId="{697F80A6-739E-46C1-B7A8-ABC1A3325588}" srcOrd="0" destOrd="0" presId="urn:microsoft.com/office/officeart/2008/layout/VerticalCurvedList"/>
    <dgm:cxn modelId="{42A53D0C-9B95-48C2-8B30-DE473114B49C}" srcId="{5296AD7C-A9EC-4F53-88F7-963AF2937FC0}" destId="{AA566B66-1C37-40E1-AF4F-2B4C69430EC3}" srcOrd="2" destOrd="0" parTransId="{CE637B9D-821B-4A0E-AEE5-706EC8CB7FF6}" sibTransId="{DB3159B3-A07E-45C9-9DED-6402166F566F}"/>
    <dgm:cxn modelId="{4AEE7FA9-06C7-4119-8AF0-56C76F115C3E}" type="presOf" srcId="{89F8A6F4-5B7B-4916-A231-B5D87ED62E39}" destId="{32002815-90B2-4E0F-9890-66D3FAE4E08F}" srcOrd="0" destOrd="0" presId="urn:microsoft.com/office/officeart/2008/layout/VerticalCurvedList"/>
    <dgm:cxn modelId="{02853DA6-692F-414B-AACD-A6927E4B3825}" srcId="{5296AD7C-A9EC-4F53-88F7-963AF2937FC0}" destId="{89F8A6F4-5B7B-4916-A231-B5D87ED62E39}" srcOrd="5" destOrd="0" parTransId="{D47EB2B3-CA2D-4C02-9C49-6CEB51888425}" sibTransId="{28EB3569-C8AB-46B6-948C-AF34CB43C354}"/>
    <dgm:cxn modelId="{3539EE44-5257-4FDE-B624-0C5AD8CBC2BD}" srcId="{5296AD7C-A9EC-4F53-88F7-963AF2937FC0}" destId="{1CA35AA6-2F22-4944-8CE3-B14B097F2CAB}" srcOrd="3" destOrd="0" parTransId="{FE101BD6-3FEF-4DBF-B125-8A1861D0424D}" sibTransId="{A87EFFFA-D902-47DA-BAA7-FB236FA6C418}"/>
    <dgm:cxn modelId="{F085946F-D26C-4011-BD40-1975BEB19F79}" srcId="{5296AD7C-A9EC-4F53-88F7-963AF2937FC0}" destId="{861E4FA4-E3F6-4F3C-8A69-42C4295CDA99}" srcOrd="0" destOrd="0" parTransId="{3418EE03-848B-4816-A6D4-F51ED2AD9A29}" sibTransId="{42872792-1292-4646-B545-AB11FEC2B12A}"/>
    <dgm:cxn modelId="{11A4749A-F086-4B7C-846F-712DC457FB57}" srcId="{5296AD7C-A9EC-4F53-88F7-963AF2937FC0}" destId="{BCED0F91-A659-4C6D-B4C2-4EFDEAFA6470}" srcOrd="4" destOrd="0" parTransId="{7A128D80-C027-4BBF-80B2-7E8AAC36A026}" sibTransId="{05F8176C-BE16-46DB-96DE-9A37D859287F}"/>
    <dgm:cxn modelId="{4ACFE344-9866-48AE-AD94-E4BDF7D41FDC}" type="presOf" srcId="{861E4FA4-E3F6-4F3C-8A69-42C4295CDA99}" destId="{A31A18A8-59AC-4D86-BCA3-418A794C19F0}" srcOrd="0" destOrd="0" presId="urn:microsoft.com/office/officeart/2008/layout/VerticalCurvedList"/>
    <dgm:cxn modelId="{5123EC98-929A-470C-AB8E-CAB2E103F671}" type="presOf" srcId="{42872792-1292-4646-B545-AB11FEC2B12A}" destId="{51A75133-46DD-4A8D-8131-84FD498D41F3}" srcOrd="0" destOrd="0" presId="urn:microsoft.com/office/officeart/2008/layout/VerticalCurvedList"/>
    <dgm:cxn modelId="{CA7F1711-4D83-4890-8137-8AC269759AED}" type="presOf" srcId="{AA566B66-1C37-40E1-AF4F-2B4C69430EC3}" destId="{7CA5BEBE-59C9-4E31-AE2A-FCFA4454EA26}" srcOrd="0" destOrd="0" presId="urn:microsoft.com/office/officeart/2008/layout/VerticalCurvedList"/>
    <dgm:cxn modelId="{2C8B4120-C314-4375-BA60-9DCD860F5359}" type="presOf" srcId="{009380A0-004B-48AE-A4E7-A33E872F2BA5}" destId="{EBB3077A-C06A-4664-A3D5-109D31229CD9}" srcOrd="0" destOrd="0" presId="urn:microsoft.com/office/officeart/2008/layout/VerticalCurvedList"/>
    <dgm:cxn modelId="{A2658F25-1353-4EFC-A425-8AAD18C4D4E6}" srcId="{5296AD7C-A9EC-4F53-88F7-963AF2937FC0}" destId="{009380A0-004B-48AE-A4E7-A33E872F2BA5}" srcOrd="1" destOrd="0" parTransId="{20EFA9A1-A24C-45D5-8A60-4A5725FC7DA2}" sibTransId="{39D71728-8342-496E-A5B0-7758D6F5BECB}"/>
    <dgm:cxn modelId="{BDACB3F9-4F21-408D-B3B0-C9A022ABB373}" type="presOf" srcId="{1CA35AA6-2F22-4944-8CE3-B14B097F2CAB}" destId="{6FA290B4-CE31-4C75-BAA2-350581B5DFED}" srcOrd="0" destOrd="0" presId="urn:microsoft.com/office/officeart/2008/layout/VerticalCurvedList"/>
    <dgm:cxn modelId="{FDF22870-2617-463C-9F50-43FF1BB24D3F}" type="presParOf" srcId="{6AFD968A-4C7B-4949-BF4E-614DFCC27ED7}" destId="{31161598-2E99-4A25-BC74-17820376D112}" srcOrd="0" destOrd="0" presId="urn:microsoft.com/office/officeart/2008/layout/VerticalCurvedList"/>
    <dgm:cxn modelId="{4362D089-B618-4FAE-8F75-A1EC6D20E26E}" type="presParOf" srcId="{31161598-2E99-4A25-BC74-17820376D112}" destId="{E6E673D8-F68B-41EA-8896-0B02F6C9BD8A}" srcOrd="0" destOrd="0" presId="urn:microsoft.com/office/officeart/2008/layout/VerticalCurvedList"/>
    <dgm:cxn modelId="{363B4A6D-FC81-4C23-8592-490A801B5CC7}" type="presParOf" srcId="{E6E673D8-F68B-41EA-8896-0B02F6C9BD8A}" destId="{9DE5BF74-F10D-4219-B273-AD31F3513AB6}" srcOrd="0" destOrd="0" presId="urn:microsoft.com/office/officeart/2008/layout/VerticalCurvedList"/>
    <dgm:cxn modelId="{27AB6EB4-168D-4E6B-908C-A651B37581B2}" type="presParOf" srcId="{E6E673D8-F68B-41EA-8896-0B02F6C9BD8A}" destId="{51A75133-46DD-4A8D-8131-84FD498D41F3}" srcOrd="1" destOrd="0" presId="urn:microsoft.com/office/officeart/2008/layout/VerticalCurvedList"/>
    <dgm:cxn modelId="{78110CEE-952E-4608-90EB-CBA4164C438A}" type="presParOf" srcId="{E6E673D8-F68B-41EA-8896-0B02F6C9BD8A}" destId="{70DD336E-5E4C-4B70-8601-BF6004317DA2}" srcOrd="2" destOrd="0" presId="urn:microsoft.com/office/officeart/2008/layout/VerticalCurvedList"/>
    <dgm:cxn modelId="{EF627A9C-2CB1-4674-893A-9C2260D86DC6}" type="presParOf" srcId="{E6E673D8-F68B-41EA-8896-0B02F6C9BD8A}" destId="{8FBE2D77-5B0E-4A4D-86E3-A570288F89B0}" srcOrd="3" destOrd="0" presId="urn:microsoft.com/office/officeart/2008/layout/VerticalCurvedList"/>
    <dgm:cxn modelId="{4FB15A2B-1A6D-4189-9CEF-CC0E1F8E3294}" type="presParOf" srcId="{31161598-2E99-4A25-BC74-17820376D112}" destId="{A31A18A8-59AC-4D86-BCA3-418A794C19F0}" srcOrd="1" destOrd="0" presId="urn:microsoft.com/office/officeart/2008/layout/VerticalCurvedList"/>
    <dgm:cxn modelId="{395F517D-374E-40B4-A11E-E86B4E865941}" type="presParOf" srcId="{31161598-2E99-4A25-BC74-17820376D112}" destId="{9CC5CFC4-0290-46C7-AA4D-9B8E27221D3E}" srcOrd="2" destOrd="0" presId="urn:microsoft.com/office/officeart/2008/layout/VerticalCurvedList"/>
    <dgm:cxn modelId="{0A502258-E554-4D10-85DB-CBB0B2F394F0}" type="presParOf" srcId="{9CC5CFC4-0290-46C7-AA4D-9B8E27221D3E}" destId="{CD04DB5F-7094-41F9-81F1-88451018A60C}" srcOrd="0" destOrd="0" presId="urn:microsoft.com/office/officeart/2008/layout/VerticalCurvedList"/>
    <dgm:cxn modelId="{A00A8970-18EA-4650-AF51-CE229ACCD761}" type="presParOf" srcId="{31161598-2E99-4A25-BC74-17820376D112}" destId="{EBB3077A-C06A-4664-A3D5-109D31229CD9}" srcOrd="3" destOrd="0" presId="urn:microsoft.com/office/officeart/2008/layout/VerticalCurvedList"/>
    <dgm:cxn modelId="{C4073B6A-8DC8-43BC-910D-6163F4AF07FB}" type="presParOf" srcId="{31161598-2E99-4A25-BC74-17820376D112}" destId="{84BF26B4-04D1-41F5-8C48-E9151DF8C74C}" srcOrd="4" destOrd="0" presId="urn:microsoft.com/office/officeart/2008/layout/VerticalCurvedList"/>
    <dgm:cxn modelId="{93E2249A-BCE7-4BBA-B18A-0AEC13BCC8F0}" type="presParOf" srcId="{84BF26B4-04D1-41F5-8C48-E9151DF8C74C}" destId="{B2F7EF5A-42BA-456D-9233-CBB21F9DCF53}" srcOrd="0" destOrd="0" presId="urn:microsoft.com/office/officeart/2008/layout/VerticalCurvedList"/>
    <dgm:cxn modelId="{DBFB267E-5E07-4B9A-969B-4FFDF87EF031}" type="presParOf" srcId="{31161598-2E99-4A25-BC74-17820376D112}" destId="{7CA5BEBE-59C9-4E31-AE2A-FCFA4454EA26}" srcOrd="5" destOrd="0" presId="urn:microsoft.com/office/officeart/2008/layout/VerticalCurvedList"/>
    <dgm:cxn modelId="{286075A5-8607-4975-BBD8-99C7741E1116}" type="presParOf" srcId="{31161598-2E99-4A25-BC74-17820376D112}" destId="{8BA00056-6601-4FF0-88E7-30ED7F04484B}" srcOrd="6" destOrd="0" presId="urn:microsoft.com/office/officeart/2008/layout/VerticalCurvedList"/>
    <dgm:cxn modelId="{B630AB61-98EE-4E22-AE64-72F287C3D0E7}" type="presParOf" srcId="{8BA00056-6601-4FF0-88E7-30ED7F04484B}" destId="{7E36C8E2-AD4A-4124-9A77-AA7F0C9760F8}" srcOrd="0" destOrd="0" presId="urn:microsoft.com/office/officeart/2008/layout/VerticalCurvedList"/>
    <dgm:cxn modelId="{1D01B8C7-AD38-438E-BA7F-7BBC4D762050}" type="presParOf" srcId="{31161598-2E99-4A25-BC74-17820376D112}" destId="{6FA290B4-CE31-4C75-BAA2-350581B5DFED}" srcOrd="7" destOrd="0" presId="urn:microsoft.com/office/officeart/2008/layout/VerticalCurvedList"/>
    <dgm:cxn modelId="{23F1BCB8-137A-410A-890C-5C96B1DCBDA4}" type="presParOf" srcId="{31161598-2E99-4A25-BC74-17820376D112}" destId="{CF21CFFB-C29E-4C72-8BDB-01506C9DC67E}" srcOrd="8" destOrd="0" presId="urn:microsoft.com/office/officeart/2008/layout/VerticalCurvedList"/>
    <dgm:cxn modelId="{BB6C103E-78AA-4BAD-8888-FC30567A5FA5}" type="presParOf" srcId="{CF21CFFB-C29E-4C72-8BDB-01506C9DC67E}" destId="{002ABF4F-09D0-48A9-9FA7-B93B606DD02F}" srcOrd="0" destOrd="0" presId="urn:microsoft.com/office/officeart/2008/layout/VerticalCurvedList"/>
    <dgm:cxn modelId="{E9939BA2-0B22-4A4B-BC71-2A0A11FF4722}" type="presParOf" srcId="{31161598-2E99-4A25-BC74-17820376D112}" destId="{697F80A6-739E-46C1-B7A8-ABC1A3325588}" srcOrd="9" destOrd="0" presId="urn:microsoft.com/office/officeart/2008/layout/VerticalCurvedList"/>
    <dgm:cxn modelId="{0A0B2B1E-0CBB-4FCC-87BC-3BEDF72FDBD3}" type="presParOf" srcId="{31161598-2E99-4A25-BC74-17820376D112}" destId="{65CC507E-DACC-4665-9E0C-3F75217FCAD0}" srcOrd="10" destOrd="0" presId="urn:microsoft.com/office/officeart/2008/layout/VerticalCurvedList"/>
    <dgm:cxn modelId="{670ADD96-85FE-4E34-A51F-64CA29581722}" type="presParOf" srcId="{65CC507E-DACC-4665-9E0C-3F75217FCAD0}" destId="{989DC285-43AD-4630-A85E-5D9F5C5E6801}" srcOrd="0" destOrd="0" presId="urn:microsoft.com/office/officeart/2008/layout/VerticalCurvedList"/>
    <dgm:cxn modelId="{E243C463-5BDD-4D61-88C2-CD16EE5A89AC}" type="presParOf" srcId="{31161598-2E99-4A25-BC74-17820376D112}" destId="{32002815-90B2-4E0F-9890-66D3FAE4E08F}" srcOrd="11" destOrd="0" presId="urn:microsoft.com/office/officeart/2008/layout/VerticalCurvedList"/>
    <dgm:cxn modelId="{52975BFC-C806-4836-AF8E-53855D41B8A5}" type="presParOf" srcId="{31161598-2E99-4A25-BC74-17820376D112}" destId="{9F0C4B98-F563-45FB-9AF3-29A4CBCCACE6}" srcOrd="12" destOrd="0" presId="urn:microsoft.com/office/officeart/2008/layout/VerticalCurvedList"/>
    <dgm:cxn modelId="{8E9EA5D4-0590-4F34-9B1A-C6EF616C1C2F}" type="presParOf" srcId="{9F0C4B98-F563-45FB-9AF3-29A4CBCCACE6}" destId="{3B7CF105-8859-41CF-8500-898202B4DBB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A75133-46DD-4A8D-8131-84FD498D41F3}">
      <dsp:nvSpPr>
        <dsp:cNvPr id="0" name=""/>
        <dsp:cNvSpPr/>
      </dsp:nvSpPr>
      <dsp:spPr>
        <a:xfrm>
          <a:off x="-5820451" y="-890810"/>
          <a:ext cx="6929353" cy="6929353"/>
        </a:xfrm>
        <a:prstGeom prst="blockArc">
          <a:avLst>
            <a:gd name="adj1" fmla="val 18900000"/>
            <a:gd name="adj2" fmla="val 2700000"/>
            <a:gd name="adj3" fmla="val 312"/>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1A18A8-59AC-4D86-BCA3-418A794C19F0}">
      <dsp:nvSpPr>
        <dsp:cNvPr id="0" name=""/>
        <dsp:cNvSpPr/>
      </dsp:nvSpPr>
      <dsp:spPr>
        <a:xfrm>
          <a:off x="444373" y="293641"/>
          <a:ext cx="7439368" cy="5419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0175" tIns="40640" rIns="40640" bIns="40640" numCol="1" spcCol="1270" anchor="ctr" anchorCtr="0">
          <a:noAutofit/>
        </a:bodyPr>
        <a:lstStyle/>
        <a:p>
          <a:pPr lvl="0" algn="l" defTabSz="711200">
            <a:lnSpc>
              <a:spcPct val="90000"/>
            </a:lnSpc>
            <a:spcBef>
              <a:spcPct val="0"/>
            </a:spcBef>
            <a:spcAft>
              <a:spcPct val="35000"/>
            </a:spcAft>
          </a:pPr>
          <a:r>
            <a:rPr lang="el-GR" sz="1600" kern="1200"/>
            <a:t>Δυσμενής, ανεπιθύμητη αντίδραση ζώου σε κτηνιατρικό φάρμακο ή φάρμακο για ανθρώπινη χρήση</a:t>
          </a:r>
        </a:p>
      </dsp:txBody>
      <dsp:txXfrm>
        <a:off x="444373" y="293641"/>
        <a:ext cx="7439368" cy="541953"/>
      </dsp:txXfrm>
    </dsp:sp>
    <dsp:sp modelId="{CD04DB5F-7094-41F9-81F1-88451018A60C}">
      <dsp:nvSpPr>
        <dsp:cNvPr id="0" name=""/>
        <dsp:cNvSpPr/>
      </dsp:nvSpPr>
      <dsp:spPr>
        <a:xfrm>
          <a:off x="74407" y="203335"/>
          <a:ext cx="677441" cy="677441"/>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B3077A-C06A-4664-A3D5-109D31229CD9}">
      <dsp:nvSpPr>
        <dsp:cNvPr id="0" name=""/>
        <dsp:cNvSpPr/>
      </dsp:nvSpPr>
      <dsp:spPr>
        <a:xfrm>
          <a:off x="858921" y="1083906"/>
          <a:ext cx="6993575" cy="5419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0175" tIns="40640" rIns="40640" bIns="40640" numCol="1" spcCol="1270" anchor="ctr" anchorCtr="0">
          <a:noAutofit/>
        </a:bodyPr>
        <a:lstStyle/>
        <a:p>
          <a:pPr lvl="0" algn="l" defTabSz="711200">
            <a:lnSpc>
              <a:spcPct val="90000"/>
            </a:lnSpc>
            <a:spcBef>
              <a:spcPct val="0"/>
            </a:spcBef>
            <a:spcAft>
              <a:spcPct val="35000"/>
            </a:spcAft>
          </a:pPr>
          <a:r>
            <a:rPr lang="el-GR" sz="1600" b="1" kern="1200"/>
            <a:t>Έλλειψη αποτελεσματικότητας </a:t>
          </a:r>
          <a:r>
            <a:rPr lang="el-GR" sz="1600" kern="1200"/>
            <a:t>ενός κτηνιατρικού φαρμάκου </a:t>
          </a:r>
        </a:p>
      </dsp:txBody>
      <dsp:txXfrm>
        <a:off x="858921" y="1083906"/>
        <a:ext cx="6993575" cy="541953"/>
      </dsp:txXfrm>
    </dsp:sp>
    <dsp:sp modelId="{B2F7EF5A-42BA-456D-9233-CBB21F9DCF53}">
      <dsp:nvSpPr>
        <dsp:cNvPr id="0" name=""/>
        <dsp:cNvSpPr/>
      </dsp:nvSpPr>
      <dsp:spPr>
        <a:xfrm>
          <a:off x="520201" y="1016162"/>
          <a:ext cx="677441" cy="677441"/>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A5BEBE-59C9-4E31-AE2A-FCFA4454EA26}">
      <dsp:nvSpPr>
        <dsp:cNvPr id="0" name=""/>
        <dsp:cNvSpPr/>
      </dsp:nvSpPr>
      <dsp:spPr>
        <a:xfrm>
          <a:off x="1062772" y="1896733"/>
          <a:ext cx="6789724" cy="5419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0175" tIns="40640" rIns="40640" bIns="40640" numCol="1" spcCol="1270" anchor="ctr" anchorCtr="0">
          <a:noAutofit/>
        </a:bodyPr>
        <a:lstStyle/>
        <a:p>
          <a:pPr lvl="0" algn="l" defTabSz="711200">
            <a:lnSpc>
              <a:spcPct val="90000"/>
            </a:lnSpc>
            <a:spcBef>
              <a:spcPct val="0"/>
            </a:spcBef>
            <a:spcAft>
              <a:spcPct val="35000"/>
            </a:spcAft>
          </a:pPr>
          <a:r>
            <a:rPr lang="el-GR" sz="1600" kern="1200"/>
            <a:t>Οποιαδήποτε </a:t>
          </a:r>
          <a:r>
            <a:rPr lang="el-GR" sz="1600" b="1" u="sng" kern="1200">
              <a:solidFill>
                <a:schemeClr val="tx1"/>
              </a:solidFill>
            </a:rPr>
            <a:t>περιβαλλοντικά</a:t>
          </a:r>
          <a:r>
            <a:rPr lang="el-GR" sz="1600" kern="1200"/>
            <a:t> συμβάντα μετά τη χορήγηση κτηνιατρικού φαρμάκου</a:t>
          </a:r>
        </a:p>
      </dsp:txBody>
      <dsp:txXfrm>
        <a:off x="1062772" y="1896733"/>
        <a:ext cx="6789724" cy="541953"/>
      </dsp:txXfrm>
    </dsp:sp>
    <dsp:sp modelId="{7E36C8E2-AD4A-4124-9A77-AA7F0C9760F8}">
      <dsp:nvSpPr>
        <dsp:cNvPr id="0" name=""/>
        <dsp:cNvSpPr/>
      </dsp:nvSpPr>
      <dsp:spPr>
        <a:xfrm>
          <a:off x="724051" y="1828989"/>
          <a:ext cx="677441" cy="677441"/>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A290B4-CE31-4C75-BAA2-350581B5DFED}">
      <dsp:nvSpPr>
        <dsp:cNvPr id="0" name=""/>
        <dsp:cNvSpPr/>
      </dsp:nvSpPr>
      <dsp:spPr>
        <a:xfrm>
          <a:off x="1062772" y="2709045"/>
          <a:ext cx="6789724" cy="5419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0175" tIns="40640" rIns="40640" bIns="40640" numCol="1" spcCol="1270" anchor="ctr" anchorCtr="0">
          <a:noAutofit/>
        </a:bodyPr>
        <a:lstStyle/>
        <a:p>
          <a:pPr lvl="0" algn="l" defTabSz="711200">
            <a:lnSpc>
              <a:spcPct val="90000"/>
            </a:lnSpc>
            <a:spcBef>
              <a:spcPct val="0"/>
            </a:spcBef>
            <a:spcAft>
              <a:spcPct val="35000"/>
            </a:spcAft>
          </a:pPr>
          <a:r>
            <a:rPr lang="el-GR" sz="1600" kern="1200"/>
            <a:t>Οποιαδήποτε επιβλαβής αντίδραση σε </a:t>
          </a:r>
          <a:r>
            <a:rPr lang="el-GR" sz="1600" b="1" u="sng" kern="1200">
              <a:solidFill>
                <a:schemeClr val="tx1"/>
              </a:solidFill>
            </a:rPr>
            <a:t>ανθρώπους</a:t>
          </a:r>
        </a:p>
      </dsp:txBody>
      <dsp:txXfrm>
        <a:off x="1062772" y="2709045"/>
        <a:ext cx="6789724" cy="541953"/>
      </dsp:txXfrm>
    </dsp:sp>
    <dsp:sp modelId="{002ABF4F-09D0-48A9-9FA7-B93B606DD02F}">
      <dsp:nvSpPr>
        <dsp:cNvPr id="0" name=""/>
        <dsp:cNvSpPr/>
      </dsp:nvSpPr>
      <dsp:spPr>
        <a:xfrm>
          <a:off x="724051" y="2641301"/>
          <a:ext cx="677441" cy="677441"/>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7F80A6-739E-46C1-B7A8-ABC1A3325588}">
      <dsp:nvSpPr>
        <dsp:cNvPr id="0" name=""/>
        <dsp:cNvSpPr/>
      </dsp:nvSpPr>
      <dsp:spPr>
        <a:xfrm>
          <a:off x="858921" y="3521873"/>
          <a:ext cx="6993575" cy="5419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0175" tIns="40640" rIns="40640" bIns="40640" numCol="1" spcCol="1270" anchor="ctr" anchorCtr="0">
          <a:noAutofit/>
        </a:bodyPr>
        <a:lstStyle/>
        <a:p>
          <a:pPr lvl="0" algn="l" defTabSz="711200">
            <a:lnSpc>
              <a:spcPct val="90000"/>
            </a:lnSpc>
            <a:spcBef>
              <a:spcPct val="0"/>
            </a:spcBef>
            <a:spcAft>
              <a:spcPct val="35000"/>
            </a:spcAft>
          </a:pPr>
          <a:r>
            <a:rPr lang="el-GR" sz="1600" kern="1200"/>
            <a:t>Υπέρβαση του ΑΟΚ όταν έχει τηρηθεί ο χρόνος αναμονής</a:t>
          </a:r>
        </a:p>
      </dsp:txBody>
      <dsp:txXfrm>
        <a:off x="858921" y="3521873"/>
        <a:ext cx="6993575" cy="541953"/>
      </dsp:txXfrm>
    </dsp:sp>
    <dsp:sp modelId="{989DC285-43AD-4630-A85E-5D9F5C5E6801}">
      <dsp:nvSpPr>
        <dsp:cNvPr id="0" name=""/>
        <dsp:cNvSpPr/>
      </dsp:nvSpPr>
      <dsp:spPr>
        <a:xfrm>
          <a:off x="520201" y="3454128"/>
          <a:ext cx="677441" cy="677441"/>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2002815-90B2-4E0F-9890-66D3FAE4E08F}">
      <dsp:nvSpPr>
        <dsp:cNvPr id="0" name=""/>
        <dsp:cNvSpPr/>
      </dsp:nvSpPr>
      <dsp:spPr>
        <a:xfrm>
          <a:off x="413128" y="4334700"/>
          <a:ext cx="7439368" cy="5419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0175" tIns="40640" rIns="40640" bIns="40640" numCol="1" spcCol="1270" anchor="ctr" anchorCtr="0">
          <a:noAutofit/>
        </a:bodyPr>
        <a:lstStyle/>
        <a:p>
          <a:pPr lvl="0" algn="l" defTabSz="711200">
            <a:lnSpc>
              <a:spcPct val="90000"/>
            </a:lnSpc>
            <a:spcBef>
              <a:spcPct val="0"/>
            </a:spcBef>
            <a:spcAft>
              <a:spcPct val="35000"/>
            </a:spcAft>
          </a:pPr>
          <a:r>
            <a:rPr lang="el-GR" sz="1600" kern="1200"/>
            <a:t>Οποιαδήποτε εικαζόμενη μετάδοση μολυσματικού παράγοντα μέσω φαρμάκου</a:t>
          </a:r>
        </a:p>
      </dsp:txBody>
      <dsp:txXfrm>
        <a:off x="413128" y="4334700"/>
        <a:ext cx="7439368" cy="541953"/>
      </dsp:txXfrm>
    </dsp:sp>
    <dsp:sp modelId="{3B7CF105-8859-41CF-8500-898202B4DBBD}">
      <dsp:nvSpPr>
        <dsp:cNvPr id="0" name=""/>
        <dsp:cNvSpPr/>
      </dsp:nvSpPr>
      <dsp:spPr>
        <a:xfrm>
          <a:off x="74407" y="4266955"/>
          <a:ext cx="677441" cy="677441"/>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s-E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3F077A1E-3FCC-4012-A166-DC12CA065424}" type="datetimeFigureOut">
              <a:rPr lang="es-ES" smtClean="0"/>
              <a:t>19/01/2025</a:t>
            </a:fld>
            <a:endParaRPr lang="es-ES"/>
          </a:p>
        </p:txBody>
      </p:sp>
      <p:sp>
        <p:nvSpPr>
          <p:cNvPr id="4" name="Slide Image Placeholder 3"/>
          <p:cNvSpPr>
            <a:spLocks noGrp="1" noRot="1" noChangeAspect="1"/>
          </p:cNvSpPr>
          <p:nvPr>
            <p:ph type="sldImg" idx="2"/>
          </p:nvPr>
        </p:nvSpPr>
        <p:spPr>
          <a:xfrm>
            <a:off x="4038600" y="858838"/>
            <a:ext cx="4114800" cy="2319337"/>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1219200" y="3306763"/>
            <a:ext cx="9753600" cy="2705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6" name="Footer Placeholder 5"/>
          <p:cNvSpPr>
            <a:spLocks noGrp="1"/>
          </p:cNvSpPr>
          <p:nvPr>
            <p:ph type="ftr" sz="quarter" idx="4"/>
          </p:nvPr>
        </p:nvSpPr>
        <p:spPr>
          <a:xfrm>
            <a:off x="0" y="6526213"/>
            <a:ext cx="5283200" cy="344487"/>
          </a:xfrm>
          <a:prstGeom prst="rect">
            <a:avLst/>
          </a:prstGeom>
        </p:spPr>
        <p:txBody>
          <a:bodyPr vert="horz" lIns="91440" tIns="45720" rIns="91440" bIns="45720" rtlCol="0" anchor="b"/>
          <a:lstStyle>
            <a:lvl1pPr algn="l">
              <a:defRPr sz="1200"/>
            </a:lvl1pPr>
          </a:lstStyle>
          <a:p>
            <a:endParaRPr lang="es-ES"/>
          </a:p>
        </p:txBody>
      </p:sp>
      <p:sp>
        <p:nvSpPr>
          <p:cNvPr id="7" name="Slide Number Placeholder 6"/>
          <p:cNvSpPr>
            <a:spLocks noGrp="1"/>
          </p:cNvSpPr>
          <p:nvPr>
            <p:ph type="sldNum" sz="quarter" idx="5"/>
          </p:nvPr>
        </p:nvSpPr>
        <p:spPr>
          <a:xfrm>
            <a:off x="6905625" y="6526213"/>
            <a:ext cx="5283200" cy="344487"/>
          </a:xfrm>
          <a:prstGeom prst="rect">
            <a:avLst/>
          </a:prstGeom>
        </p:spPr>
        <p:txBody>
          <a:bodyPr vert="horz" lIns="91440" tIns="45720" rIns="91440" bIns="45720" rtlCol="0" anchor="b"/>
          <a:lstStyle>
            <a:lvl1pPr algn="r">
              <a:defRPr sz="1200"/>
            </a:lvl1pPr>
          </a:lstStyle>
          <a:p>
            <a:fld id="{67D969EE-8504-40E2-BDC7-DADBB7B68133}" type="slidenum">
              <a:rPr lang="es-ES" smtClean="0"/>
              <a:t>‹#›</a:t>
            </a:fld>
            <a:endParaRPr lang="es-ES"/>
          </a:p>
        </p:txBody>
      </p:sp>
    </p:spTree>
    <p:extLst>
      <p:ext uri="{BB962C8B-B14F-4D97-AF65-F5344CB8AC3E}">
        <p14:creationId xmlns:p14="http://schemas.microsoft.com/office/powerpoint/2010/main" val="4191136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5D0D8A8-D8AA-4DF4-A8EE-1A55507FC33C}" type="slidenum">
              <a:rPr lang="en-GB" smtClean="0"/>
              <a:t>2</a:t>
            </a:fld>
            <a:endParaRPr lang="en-GB"/>
          </a:p>
        </p:txBody>
      </p:sp>
    </p:spTree>
    <p:extLst>
      <p:ext uri="{BB962C8B-B14F-4D97-AF65-F5344CB8AC3E}">
        <p14:creationId xmlns:p14="http://schemas.microsoft.com/office/powerpoint/2010/main" val="15290274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25F63001-12F0-4728-A742-2BF345E96C8D}" type="slidenum">
              <a:rPr kumimoji="0" lang="en-GB"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15</a:t>
            </a:fld>
            <a:endParaRPr kumimoji="0" lang="en-GB"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032017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25F63001-12F0-4728-A742-2BF345E96C8D}" type="slidenum">
              <a:rPr kumimoji="0" lang="en-GB"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17</a:t>
            </a:fld>
            <a:endParaRPr kumimoji="0" lang="en-GB"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49132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55D0D8A8-D8AA-4DF4-A8EE-1A55507FC33C}" type="slidenum">
              <a:rPr kumimoji="0" lang="en-GB"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5</a:t>
            </a:fld>
            <a:endParaRPr kumimoji="0" lang="en-GB"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227154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25F63001-12F0-4728-A742-2BF345E96C8D}" type="slidenum">
              <a:rPr kumimoji="0" lang="en-GB"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6</a:t>
            </a:fld>
            <a:endParaRPr kumimoji="0" lang="en-GB"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427987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25F63001-12F0-4728-A742-2BF345E96C8D}" type="slidenum">
              <a:rPr kumimoji="0" lang="en-GB"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7</a:t>
            </a:fld>
            <a:endParaRPr kumimoji="0" lang="en-GB"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38378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a:t>ΑΝ Ο ΧΡΟΝΟΣ ΠΙΕΖΕΙ, ΜΠΟΡΕΙΤΕ ΝΑ ΚΡΥΨΕΤΕ ΑΥΤΗ ΤΗ ΔΙΑΦΑΝΕΙΑ</a:t>
            </a:r>
          </a:p>
          <a:p>
            <a:endParaRPr lang="en-GB" dirty="0"/>
          </a:p>
        </p:txBody>
      </p:sp>
      <p:sp>
        <p:nvSpPr>
          <p:cNvPr id="4" name="Slide Number Placeholder 3"/>
          <p:cNvSpPr>
            <a:spLocks noGrp="1"/>
          </p:cNvSpPr>
          <p:nvPr>
            <p:ph type="sldNum" sz="quarter" idx="5"/>
          </p:nvPr>
        </p:nvSpPr>
        <p:spPr/>
        <p:txBody>
          <a:bodyPr/>
          <a:lstStyle/>
          <a:p>
            <a:fld id="{67D969EE-8504-40E2-BDC7-DADBB7B68133}" type="slidenum">
              <a:rPr lang="es-ES" smtClean="0"/>
              <a:t>8</a:t>
            </a:fld>
            <a:endParaRPr lang="es-ES"/>
          </a:p>
        </p:txBody>
      </p:sp>
    </p:spTree>
    <p:extLst>
      <p:ext uri="{BB962C8B-B14F-4D97-AF65-F5344CB8AC3E}">
        <p14:creationId xmlns:p14="http://schemas.microsoft.com/office/powerpoint/2010/main" val="2517211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a:t>ΑΝ Ο ΧΡΟΝΟΣ ΠΙΕΖΕΙ, ΜΠΟΡΕΙΤΕ ΝΑ ΚΡΥΨΕΤΕ ΑΥΤΗ ΤΗ ΔΙΑΦΑΝΕΙΑ</a:t>
            </a:r>
          </a:p>
          <a:p>
            <a:endParaRPr lang="en-GB" dirty="0"/>
          </a:p>
        </p:txBody>
      </p:sp>
      <p:sp>
        <p:nvSpPr>
          <p:cNvPr id="4" name="Slide Number Placeholder 3"/>
          <p:cNvSpPr>
            <a:spLocks noGrp="1"/>
          </p:cNvSpPr>
          <p:nvPr>
            <p:ph type="sldNum" sz="quarter" idx="5"/>
          </p:nvPr>
        </p:nvSpPr>
        <p:spPr/>
        <p:txBody>
          <a:bodyPr/>
          <a:lstStyle/>
          <a:p>
            <a:fld id="{67D969EE-8504-40E2-BDC7-DADBB7B68133}" type="slidenum">
              <a:rPr lang="es-ES" smtClean="0"/>
              <a:t>9</a:t>
            </a:fld>
            <a:endParaRPr lang="es-ES"/>
          </a:p>
        </p:txBody>
      </p:sp>
    </p:spTree>
    <p:extLst>
      <p:ext uri="{BB962C8B-B14F-4D97-AF65-F5344CB8AC3E}">
        <p14:creationId xmlns:p14="http://schemas.microsoft.com/office/powerpoint/2010/main" val="1441329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5"/>
          </p:nvPr>
        </p:nvSpPr>
        <p:spPr/>
        <p:txBody>
          <a:bodyPr/>
          <a:lstStyle/>
          <a:p>
            <a:fld id="{55D0D8A8-D8AA-4DF4-A8EE-1A55507FC33C}" type="slidenum">
              <a:rPr lang="en-GB" smtClean="0"/>
              <a:t>12</a:t>
            </a:fld>
            <a:endParaRPr lang="en-GB"/>
          </a:p>
        </p:txBody>
      </p:sp>
    </p:spTree>
    <p:extLst>
      <p:ext uri="{BB962C8B-B14F-4D97-AF65-F5344CB8AC3E}">
        <p14:creationId xmlns:p14="http://schemas.microsoft.com/office/powerpoint/2010/main" val="1838846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B7EF4CE-A503-4E65-986B-A5ECC6ED22AC}" type="slidenum">
              <a:rPr kumimoji="0" lang="en-GB"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13</a:t>
            </a:fld>
            <a:endParaRPr kumimoji="0" lang="en-GB"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24210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25F63001-12F0-4728-A742-2BF345E96C8D}" type="slidenum">
              <a:rPr kumimoji="0" lang="en-GB"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14</a:t>
            </a:fld>
            <a:endParaRPr kumimoji="0" lang="en-GB"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867164001"/>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48.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47.jpeg"/><Relationship Id="rId2" Type="http://schemas.openxmlformats.org/officeDocument/2006/relationships/image" Target="../media/image1.png"/><Relationship Id="rId16" Type="http://schemas.openxmlformats.org/officeDocument/2006/relationships/hyperlink" Target="http://www.amrfvtraining.eu/" TargetMode="External"/><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46.png"/><Relationship Id="rId5" Type="http://schemas.openxmlformats.org/officeDocument/2006/relationships/image" Target="../media/image5.png"/><Relationship Id="rId1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9.png"/><Relationship Id="rId14" Type="http://schemas.openxmlformats.org/officeDocument/2006/relationships/image" Target="../media/image49.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jpeg"/><Relationship Id="rId1" Type="http://schemas.openxmlformats.org/officeDocument/2006/relationships/slideMaster" Target="../slideMasters/slideMaster1.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cid:image004.jpg@01D9F6A4.3DC88080" TargetMode="External"/><Relationship Id="rId3" Type="http://schemas.openxmlformats.org/officeDocument/2006/relationships/image" Target="../media/image1.png"/><Relationship Id="rId7" Type="http://schemas.openxmlformats.org/officeDocument/2006/relationships/image" Target="../media/image23.png"/><Relationship Id="rId12" Type="http://schemas.openxmlformats.org/officeDocument/2006/relationships/image" Target="../media/image27.jpeg"/><Relationship Id="rId2" Type="http://schemas.openxmlformats.org/officeDocument/2006/relationships/image" Target="../media/image11.jpeg"/><Relationship Id="rId1" Type="http://schemas.openxmlformats.org/officeDocument/2006/relationships/slideMaster" Target="../slideMasters/slideMaster1.xml"/><Relationship Id="rId6" Type="http://schemas.openxmlformats.org/officeDocument/2006/relationships/image" Target="../media/image22.png"/><Relationship Id="rId11" Type="http://schemas.openxmlformats.org/officeDocument/2006/relationships/image" Target="../media/image9.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png"/><Relationship Id="rId9" Type="http://schemas.openxmlformats.org/officeDocument/2006/relationships/image" Target="../media/image25.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image" Target="../media/image29.png"/><Relationship Id="rId1" Type="http://schemas.openxmlformats.org/officeDocument/2006/relationships/slideMaster" Target="../slideMasters/slideMaster1.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 Id="rId9" Type="http://schemas.openxmlformats.org/officeDocument/2006/relationships/image" Target="../media/image36.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29.png"/><Relationship Id="rId1" Type="http://schemas.openxmlformats.org/officeDocument/2006/relationships/slideMaster" Target="../slideMasters/slideMaster1.xml"/><Relationship Id="rId5" Type="http://schemas.openxmlformats.org/officeDocument/2006/relationships/image" Target="../media/image39.png"/><Relationship Id="rId4" Type="http://schemas.openxmlformats.org/officeDocument/2006/relationships/image" Target="../media/image38.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60584"/>
            <a:ext cx="1799280" cy="3468560"/>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8560"/>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87950"/>
            <a:ext cx="8712200" cy="1677670"/>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1150"/>
            <a:ext cx="2223512" cy="987162"/>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7682"/>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5" y="1727682"/>
            <a:ext cx="1764905"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74068"/>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74068"/>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7682"/>
            <a:ext cx="1746000" cy="1746000"/>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1" y="1734990"/>
            <a:ext cx="1767179" cy="1738692"/>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7006" y="-10003"/>
            <a:ext cx="1734988"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74068"/>
            <a:ext cx="899418" cy="172546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74068"/>
            <a:ext cx="859370" cy="172528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73682"/>
            <a:ext cx="3478676" cy="1739983"/>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61761"/>
            <a:ext cx="1105152" cy="1181369"/>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7" y="3848610"/>
            <a:ext cx="812985" cy="1003529"/>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2655"/>
            <a:ext cx="1028934" cy="711362"/>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2" y="2214195"/>
            <a:ext cx="927311" cy="87650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6" y="358533"/>
            <a:ext cx="978123" cy="1028934"/>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8032"/>
            <a:ext cx="990826" cy="1041637"/>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63551"/>
            <a:ext cx="1028934" cy="749471"/>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86413"/>
            <a:ext cx="7874000" cy="781632"/>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402744"/>
            <a:ext cx="2971800" cy="371080"/>
          </a:xfrm>
          <a:prstGeom prst="rect">
            <a:avLst/>
          </a:prstGeom>
        </p:spPr>
        <p:txBody>
          <a:bodyPr/>
          <a:lstStyle>
            <a:lvl1pPr>
              <a:defRPr sz="1600">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34" name="Imagen 33">
            <a:extLst>
              <a:ext uri="{FF2B5EF4-FFF2-40B4-BE49-F238E27FC236}">
                <a16:creationId xmlns:a16="http://schemas.microsoft.com/office/drawing/2014/main" id="{582D17B3-5A6C-42CA-853B-4103A0708918}"/>
              </a:ext>
            </a:extLst>
          </p:cNvPr>
          <p:cNvPicPr/>
          <p:nvPr userDrawn="1"/>
        </p:nvPicPr>
        <p:blipFill>
          <a:blip r:embed="rId11">
            <a:extLst>
              <a:ext uri="{28A0092B-C50C-407E-A947-70E740481C1C}">
                <a14:useLocalDpi xmlns:a14="http://schemas.microsoft.com/office/drawing/2010/main" val="0"/>
              </a:ext>
            </a:extLst>
          </a:blip>
          <a:srcRect/>
          <a:stretch/>
        </p:blipFill>
        <p:spPr bwMode="auto">
          <a:xfrm>
            <a:off x="8991600" y="5715762"/>
            <a:ext cx="3022600" cy="576680"/>
          </a:xfrm>
          <a:prstGeom prst="rect">
            <a:avLst/>
          </a:prstGeom>
          <a:noFill/>
          <a:ln>
            <a:noFill/>
          </a:ln>
        </p:spPr>
      </p:pic>
    </p:spTree>
    <p:extLst>
      <p:ext uri="{BB962C8B-B14F-4D97-AF65-F5344CB8AC3E}">
        <p14:creationId xmlns:p14="http://schemas.microsoft.com/office/powerpoint/2010/main" val="2338063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37805FF-5857-A6EE-E6AF-EDF3B41F0BF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b="-2"/>
          <a:stretch/>
        </p:blipFill>
        <p:spPr>
          <a:xfrm>
            <a:off x="7086600" y="0"/>
            <a:ext cx="5105400" cy="6870699"/>
          </a:xfrm>
          <a:prstGeom prst="rect">
            <a:avLst/>
          </a:prstGeom>
        </p:spPr>
      </p:pic>
      <p:sp>
        <p:nvSpPr>
          <p:cNvPr id="6" name="object 2">
            <a:extLst>
              <a:ext uri="{FF2B5EF4-FFF2-40B4-BE49-F238E27FC236}">
                <a16:creationId xmlns:a16="http://schemas.microsoft.com/office/drawing/2014/main" id="{24937448-765A-F40D-C75A-7DE7E819376F}"/>
              </a:ext>
            </a:extLst>
          </p:cNvPr>
          <p:cNvSpPr/>
          <p:nvPr userDrawn="1"/>
        </p:nvSpPr>
        <p:spPr>
          <a:xfrm>
            <a:off x="11531600" y="1318336"/>
            <a:ext cx="658495" cy="554736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56"/>
            <a:ext cx="1963420" cy="1310005"/>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023879" y="130606"/>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1150"/>
            <a:ext cx="6086140"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20" name="Imagen 19" descr="Un dibujo de un perro&#10;&#10;Descripción generada automáticamente con confianza media">
            <a:extLst>
              <a:ext uri="{FF2B5EF4-FFF2-40B4-BE49-F238E27FC236}">
                <a16:creationId xmlns:a16="http://schemas.microsoft.com/office/drawing/2014/main" id="{8D91507A-E5FD-4F81-8084-ED0CF44931D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647804" y="859216"/>
            <a:ext cx="426085" cy="294577"/>
          </a:xfrm>
          <a:prstGeom prst="rect">
            <a:avLst/>
          </a:prstGeom>
        </p:spPr>
      </p:pic>
    </p:spTree>
    <p:extLst>
      <p:ext uri="{BB962C8B-B14F-4D97-AF65-F5344CB8AC3E}">
        <p14:creationId xmlns:p14="http://schemas.microsoft.com/office/powerpoint/2010/main" val="2683043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flipH="1">
            <a:off x="7086600" y="1153793"/>
            <a:ext cx="5105400" cy="5716906"/>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6150"/>
          </a:xfrm>
          <a:prstGeom prst="rect">
            <a:avLst/>
          </a:prstGeom>
        </p:spPr>
      </p:pic>
    </p:spTree>
    <p:extLst>
      <p:ext uri="{BB962C8B-B14F-4D97-AF65-F5344CB8AC3E}">
        <p14:creationId xmlns:p14="http://schemas.microsoft.com/office/powerpoint/2010/main" val="3826791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9663"/>
            <a:ext cx="1166832" cy="2216150"/>
          </a:xfrm>
          <a:prstGeom prst="rect">
            <a:avLst/>
          </a:prstGeom>
        </p:spPr>
      </p:pic>
      <p:sp>
        <p:nvSpPr>
          <p:cNvPr id="9" name="Marcador de posición de imagen 3">
            <a:extLst>
              <a:ext uri="{FF2B5EF4-FFF2-40B4-BE49-F238E27FC236}">
                <a16:creationId xmlns:a16="http://schemas.microsoft.com/office/drawing/2014/main" id="{FD5042EF-2420-4752-126A-B99C1EF849E6}"/>
              </a:ext>
            </a:extLst>
          </p:cNvPr>
          <p:cNvSpPr>
            <a:spLocks noGrp="1"/>
          </p:cNvSpPr>
          <p:nvPr>
            <p:ph type="pic" sz="quarter" idx="11"/>
          </p:nvPr>
        </p:nvSpPr>
        <p:spPr>
          <a:xfrm>
            <a:off x="7086600" y="1154113"/>
            <a:ext cx="5105400" cy="5716587"/>
          </a:xfrm>
          <a:prstGeom prst="rect">
            <a:avLst/>
          </a:prstGeom>
        </p:spPr>
        <p:txBody>
          <a:bodyPr anchor="t"/>
          <a:lstStyle>
            <a:lvl1pPr algn="ctr">
              <a:defRPr>
                <a:latin typeface="Arial" panose="020B0604020202020204" pitchFamily="34" charset="0"/>
                <a:cs typeface="Arial" panose="020B0604020202020204" pitchFamily="34" charset="0"/>
              </a:defRPr>
            </a:lvl1pPr>
          </a:lstStyle>
          <a:p>
            <a:endParaRPr lang="es-ES_tradnl" dirty="0"/>
          </a:p>
          <a:p>
            <a:endParaRPr lang="es-ES_tradnl" dirty="0"/>
          </a:p>
          <a:p>
            <a:endParaRPr lang="es-ES_tradnl" dirty="0"/>
          </a:p>
          <a:p>
            <a:endParaRPr lang="es-ES_tradnl" dirty="0"/>
          </a:p>
          <a:p>
            <a:endParaRPr lang="es-ES_tradnl" dirty="0"/>
          </a:p>
          <a:p>
            <a:endParaRPr lang="es-ES_tradnl" dirty="0"/>
          </a:p>
          <a:p>
            <a:endParaRPr lang="es-ES_tradnl" dirty="0"/>
          </a:p>
          <a:p>
            <a:r>
              <a:rPr lang="es-ES_tradnl" dirty="0" err="1"/>
              <a:t>Insert</a:t>
            </a:r>
            <a:r>
              <a:rPr lang="es-ES_tradnl" dirty="0"/>
              <a:t> </a:t>
            </a:r>
            <a:r>
              <a:rPr lang="es-ES_tradnl" dirty="0" err="1"/>
              <a:t>image</a:t>
            </a:r>
            <a:r>
              <a:rPr lang="es-ES_tradnl" dirty="0"/>
              <a:t> </a:t>
            </a:r>
            <a:r>
              <a:rPr lang="es-ES_tradnl" dirty="0" err="1"/>
              <a:t>here</a:t>
            </a:r>
            <a:endParaRPr lang="es-ES" dirty="0"/>
          </a:p>
        </p:txBody>
      </p:sp>
    </p:spTree>
    <p:extLst>
      <p:ext uri="{BB962C8B-B14F-4D97-AF65-F5344CB8AC3E}">
        <p14:creationId xmlns:p14="http://schemas.microsoft.com/office/powerpoint/2010/main" val="3091732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60584"/>
            <a:ext cx="1799280" cy="3468560"/>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4027"/>
            <a:ext cx="1740296" cy="3468560"/>
          </a:xfrm>
          <a:prstGeom prst="rect">
            <a:avLst/>
          </a:prstGeom>
        </p:spPr>
      </p:pic>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1150"/>
            <a:ext cx="2223512" cy="987162"/>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5" y="1727682"/>
            <a:ext cx="1764905"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74068"/>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3" y="1734990"/>
            <a:ext cx="3469745" cy="173228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1" y="1734990"/>
            <a:ext cx="1767179" cy="1738692"/>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7006" y="-10003"/>
            <a:ext cx="1734988"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74068"/>
            <a:ext cx="899418" cy="172546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74068"/>
            <a:ext cx="859370" cy="172528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73682"/>
            <a:ext cx="3478676" cy="1739983"/>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0813246" y="1905634"/>
            <a:ext cx="1105152" cy="1181369"/>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2087794" y="502655"/>
            <a:ext cx="1028934" cy="711362"/>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7327661" y="2162432"/>
            <a:ext cx="927311" cy="87650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9049706" y="358533"/>
            <a:ext cx="978123" cy="1028934"/>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2106848" y="2038032"/>
            <a:ext cx="990826" cy="1041637"/>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3848798" y="4063551"/>
            <a:ext cx="1028934" cy="749471"/>
          </a:xfrm>
          <a:prstGeom prst="rect">
            <a:avLst/>
          </a:prstGeom>
        </p:spPr>
      </p:pic>
      <p:sp>
        <p:nvSpPr>
          <p:cNvPr id="36" name="Marcador de texto 34">
            <a:extLst>
              <a:ext uri="{FF2B5EF4-FFF2-40B4-BE49-F238E27FC236}">
                <a16:creationId xmlns:a16="http://schemas.microsoft.com/office/drawing/2014/main" id="{181AEA2E-1C99-4294-892E-2840BA551D28}"/>
              </a:ext>
            </a:extLst>
          </p:cNvPr>
          <p:cNvSpPr>
            <a:spLocks noGrp="1"/>
          </p:cNvSpPr>
          <p:nvPr>
            <p:ph type="body" sz="quarter" idx="10" hasCustomPrompt="1"/>
          </p:nvPr>
        </p:nvSpPr>
        <p:spPr>
          <a:xfrm>
            <a:off x="3571193" y="2056688"/>
            <a:ext cx="3488650" cy="781632"/>
          </a:xfrm>
          <a:prstGeom prst="rect">
            <a:avLst/>
          </a:prstGeom>
        </p:spPr>
        <p:txBody>
          <a:bodyPr/>
          <a:lstStyle>
            <a:lvl1pPr>
              <a:defRPr sz="4800" b="1">
                <a:solidFill>
                  <a:srgbClr val="003399"/>
                </a:solidFill>
                <a:latin typeface="EC Square Sans Pro" panose="020B0506040000020004" pitchFamily="34" charset="0"/>
                <a:cs typeface="Arial" panose="020B0604020202020204" pitchFamily="34" charset="0"/>
              </a:defRPr>
            </a:lvl1pPr>
          </a:lstStyle>
          <a:p>
            <a:pPr lvl="0"/>
            <a:r>
              <a:rPr lang="en-GB" noProof="0" dirty="0"/>
              <a:t>Thank you!</a:t>
            </a:r>
          </a:p>
        </p:txBody>
      </p:sp>
      <p:pic>
        <p:nvPicPr>
          <p:cNvPr id="37" name="Imagen 36">
            <a:extLst>
              <a:ext uri="{FF2B5EF4-FFF2-40B4-BE49-F238E27FC236}">
                <a16:creationId xmlns:a16="http://schemas.microsoft.com/office/drawing/2014/main" id="{C53E509D-9C05-4F64-B596-3792F76B9CA7}"/>
              </a:ext>
            </a:extLst>
          </p:cNvPr>
          <p:cNvPicPr/>
          <p:nvPr userDrawn="1"/>
        </p:nvPicPr>
        <p:blipFill>
          <a:blip r:embed="rId10">
            <a:extLst>
              <a:ext uri="{28A0092B-C50C-407E-A947-70E740481C1C}">
                <a14:useLocalDpi xmlns:a14="http://schemas.microsoft.com/office/drawing/2010/main" val="0"/>
              </a:ext>
            </a:extLst>
          </a:blip>
          <a:srcRect/>
          <a:stretch/>
        </p:blipFill>
        <p:spPr bwMode="auto">
          <a:xfrm>
            <a:off x="8620809" y="5873582"/>
            <a:ext cx="3418791" cy="652269"/>
          </a:xfrm>
          <a:prstGeom prst="rect">
            <a:avLst/>
          </a:prstGeom>
          <a:noFill/>
          <a:ln>
            <a:noFill/>
          </a:ln>
        </p:spPr>
      </p:pic>
      <p:grpSp>
        <p:nvGrpSpPr>
          <p:cNvPr id="38" name="Grupo 37">
            <a:extLst>
              <a:ext uri="{FF2B5EF4-FFF2-40B4-BE49-F238E27FC236}">
                <a16:creationId xmlns:a16="http://schemas.microsoft.com/office/drawing/2014/main" id="{B12C3DE7-53C0-4BC5-BCFB-CAB7D8B057D6}"/>
              </a:ext>
            </a:extLst>
          </p:cNvPr>
          <p:cNvGrpSpPr/>
          <p:nvPr userDrawn="1"/>
        </p:nvGrpSpPr>
        <p:grpSpPr>
          <a:xfrm>
            <a:off x="0" y="5763684"/>
            <a:ext cx="5350796" cy="633222"/>
            <a:chOff x="1448755" y="3047555"/>
            <a:chExt cx="5350796" cy="633222"/>
          </a:xfrm>
        </p:grpSpPr>
        <p:pic>
          <p:nvPicPr>
            <p:cNvPr id="39" name="Picture 2" descr="imagen">
              <a:extLst>
                <a:ext uri="{FF2B5EF4-FFF2-40B4-BE49-F238E27FC236}">
                  <a16:creationId xmlns:a16="http://schemas.microsoft.com/office/drawing/2014/main" id="{F2C85C64-5194-4F83-83F6-857D4C6D2404}"/>
                </a:ext>
              </a:extLst>
            </p:cNvPr>
            <p:cNvPicPr>
              <a:picLocks noChangeAspect="1" noChangeArrowheads="1"/>
            </p:cNvPicPr>
            <p:nvPr/>
          </p:nvPicPr>
          <p:blipFill rotWithShape="1">
            <a:blip r:embed="rId11" cstate="email">
              <a:extLst>
                <a:ext uri="{28A0092B-C50C-407E-A947-70E740481C1C}">
                  <a14:useLocalDpi xmlns:a14="http://schemas.microsoft.com/office/drawing/2010/main"/>
                </a:ext>
              </a:extLst>
            </a:blip>
            <a:srcRect b="39163"/>
            <a:stretch/>
          </p:blipFill>
          <p:spPr bwMode="auto">
            <a:xfrm>
              <a:off x="1448755" y="3047555"/>
              <a:ext cx="2114191" cy="63322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 descr="A picture containing text, font, symbol, typography&#10;&#10;Description automatically generated">
              <a:extLst>
                <a:ext uri="{FF2B5EF4-FFF2-40B4-BE49-F238E27FC236}">
                  <a16:creationId xmlns:a16="http://schemas.microsoft.com/office/drawing/2014/main" id="{616377A2-39DF-447D-B18F-0E33E62D6510}"/>
                </a:ext>
              </a:extLst>
            </p:cNvPr>
            <p:cNvPicPr/>
            <p:nvPr/>
          </p:nvPicPr>
          <p:blipFill>
            <a:blip r:embed="rId12" cstate="email">
              <a:extLst>
                <a:ext uri="{28A0092B-C50C-407E-A947-70E740481C1C}">
                  <a14:useLocalDpi xmlns:a14="http://schemas.microsoft.com/office/drawing/2010/main"/>
                </a:ext>
              </a:extLst>
            </a:blip>
            <a:stretch>
              <a:fillRect/>
            </a:stretch>
          </p:blipFill>
          <p:spPr>
            <a:xfrm>
              <a:off x="3486434" y="3177222"/>
              <a:ext cx="1785620" cy="503555"/>
            </a:xfrm>
            <a:prstGeom prst="rect">
              <a:avLst/>
            </a:prstGeom>
          </p:spPr>
        </p:pic>
        <p:pic>
          <p:nvPicPr>
            <p:cNvPr id="41" name="Imagen 40" descr="Texto&#10;&#10;Descripción generada automáticamente">
              <a:extLst>
                <a:ext uri="{FF2B5EF4-FFF2-40B4-BE49-F238E27FC236}">
                  <a16:creationId xmlns:a16="http://schemas.microsoft.com/office/drawing/2014/main" id="{27CD1840-7ABE-4462-BC91-7E7C5F3BAF2E}"/>
                </a:ext>
              </a:extLst>
            </p:cNvPr>
            <p:cNvPicPr/>
            <p:nvPr/>
          </p:nvPicPr>
          <p:blipFill>
            <a:blip r:embed="rId13" cstate="email">
              <a:extLst>
                <a:ext uri="{28A0092B-C50C-407E-A947-70E740481C1C}">
                  <a14:useLocalDpi xmlns:a14="http://schemas.microsoft.com/office/drawing/2010/main"/>
                </a:ext>
              </a:extLst>
            </a:blip>
            <a:stretch>
              <a:fillRect/>
            </a:stretch>
          </p:blipFill>
          <p:spPr>
            <a:xfrm>
              <a:off x="5195541" y="3360102"/>
              <a:ext cx="1604010" cy="320675"/>
            </a:xfrm>
            <a:prstGeom prst="rect">
              <a:avLst/>
            </a:prstGeom>
          </p:spPr>
        </p:pic>
      </p:grpSp>
      <p:pic>
        <p:nvPicPr>
          <p:cNvPr id="42" name="Imagen 41" descr="Patrón de fondo&#10;&#10;Descripción generada automáticamente">
            <a:extLst>
              <a:ext uri="{FF2B5EF4-FFF2-40B4-BE49-F238E27FC236}">
                <a16:creationId xmlns:a16="http://schemas.microsoft.com/office/drawing/2014/main" id="{E19A0AE5-6F2A-4C46-BFBA-717A1DBB44E1}"/>
              </a:ext>
            </a:extLst>
          </p:cNvPr>
          <p:cNvPicPr>
            <a:picLocks noChangeAspect="1"/>
          </p:cNvPicPr>
          <p:nvPr userDrawn="1"/>
        </p:nvPicPr>
        <p:blipFill rotWithShape="1">
          <a:blip r:embed="rId14" cstate="email">
            <a:extLst>
              <a:ext uri="{28A0092B-C50C-407E-A947-70E740481C1C}">
                <a14:useLocalDpi xmlns:a14="http://schemas.microsoft.com/office/drawing/2010/main"/>
              </a:ext>
            </a:extLst>
          </a:blip>
          <a:srcRect l="-1"/>
          <a:stretch/>
        </p:blipFill>
        <p:spPr>
          <a:xfrm>
            <a:off x="5211120" y="3482587"/>
            <a:ext cx="1756206" cy="1716761"/>
          </a:xfrm>
          <a:prstGeom prst="rect">
            <a:avLst/>
          </a:prstGeom>
        </p:spPr>
      </p:pic>
      <p:sp>
        <p:nvSpPr>
          <p:cNvPr id="43" name="Rectángulo 42">
            <a:extLst>
              <a:ext uri="{FF2B5EF4-FFF2-40B4-BE49-F238E27FC236}">
                <a16:creationId xmlns:a16="http://schemas.microsoft.com/office/drawing/2014/main" id="{E2D3912A-1E4E-402A-A3C0-9761CDC5901B}"/>
              </a:ext>
            </a:extLst>
          </p:cNvPr>
          <p:cNvSpPr/>
          <p:nvPr userDrawn="1"/>
        </p:nvSpPr>
        <p:spPr>
          <a:xfrm>
            <a:off x="6967326" y="3474068"/>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44" name="Imagen 43" descr="Un dibujo de un animal&#10;&#10;Descripción generada automáticamente con confianza baja">
            <a:extLst>
              <a:ext uri="{FF2B5EF4-FFF2-40B4-BE49-F238E27FC236}">
                <a16:creationId xmlns:a16="http://schemas.microsoft.com/office/drawing/2014/main" id="{EA525F01-F612-45D5-BEA3-7A4BBA36EA47}"/>
              </a:ext>
            </a:extLst>
          </p:cNvPr>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7441987" y="3848610"/>
            <a:ext cx="812985" cy="1003529"/>
          </a:xfrm>
          <a:prstGeom prst="rect">
            <a:avLst/>
          </a:prstGeom>
        </p:spPr>
      </p:pic>
      <p:sp>
        <p:nvSpPr>
          <p:cNvPr id="3" name="CuadroTexto 2">
            <a:extLst>
              <a:ext uri="{FF2B5EF4-FFF2-40B4-BE49-F238E27FC236}">
                <a16:creationId xmlns:a16="http://schemas.microsoft.com/office/drawing/2014/main" id="{392C7F8E-841D-4355-9AF1-D492BA4BF8E2}"/>
              </a:ext>
            </a:extLst>
          </p:cNvPr>
          <p:cNvSpPr txBox="1"/>
          <p:nvPr userDrawn="1"/>
        </p:nvSpPr>
        <p:spPr>
          <a:xfrm>
            <a:off x="218393" y="6396906"/>
            <a:ext cx="3352800" cy="369332"/>
          </a:xfrm>
          <a:prstGeom prst="rect">
            <a:avLst/>
          </a:prstGeom>
          <a:noFill/>
        </p:spPr>
        <p:txBody>
          <a:bodyPr wrap="square" rtlCol="0">
            <a:spAutoFit/>
          </a:bodyPr>
          <a:lstStyle/>
          <a:p>
            <a:r>
              <a:rPr lang="en-GB" dirty="0">
                <a:latin typeface="EC Square Sans Pro" panose="020B0506040000020004" pitchFamily="34" charset="0"/>
                <a:hlinkClick r:id="rId16"/>
              </a:rPr>
              <a:t>www.amrfvtraining.eu</a:t>
            </a:r>
            <a:r>
              <a:rPr lang="en-GB" dirty="0">
                <a:latin typeface="EC Square Sans Pro" panose="020B0506040000020004" pitchFamily="34" charset="0"/>
              </a:rPr>
              <a:t>  </a:t>
            </a:r>
          </a:p>
        </p:txBody>
      </p:sp>
    </p:spTree>
    <p:extLst>
      <p:ext uri="{BB962C8B-B14F-4D97-AF65-F5344CB8AC3E}">
        <p14:creationId xmlns:p14="http://schemas.microsoft.com/office/powerpoint/2010/main" val="1616781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1" y="0"/>
            <a:ext cx="6142017" cy="6026150"/>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65200"/>
          </a:xfrm>
          <a:prstGeom prst="rect">
            <a:avLst/>
          </a:prstGeom>
        </p:spPr>
      </p:pic>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21366" y="140623"/>
            <a:ext cx="2149620" cy="954357"/>
          </a:xfrm>
          <a:prstGeom prst="rect">
            <a:avLst/>
          </a:prstGeom>
        </p:spPr>
      </p:pic>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p:nvPr>
        </p:nvSpPr>
        <p:spPr>
          <a:xfrm>
            <a:off x="6132925" y="5520247"/>
            <a:ext cx="4495800" cy="323855"/>
          </a:xfrm>
          <a:prstGeom prst="rect">
            <a:avLst/>
          </a:prstGeom>
        </p:spPr>
        <p:txBody>
          <a:bodyPr/>
          <a:lstStyle>
            <a:lvl1pPr>
              <a:defRPr sz="1400">
                <a:solidFill>
                  <a:srgbClr val="003399"/>
                </a:solidFill>
                <a:latin typeface="Arial" panose="020B0604020202020204" pitchFamily="34" charset="0"/>
                <a:cs typeface="Arial" panose="020B0604020202020204" pitchFamily="34" charset="0"/>
              </a:defRPr>
            </a:lvl1pPr>
          </a:lstStyle>
          <a:p>
            <a:pPr lvl="0"/>
            <a:endParaRPr lang="es-ES" dirty="0"/>
          </a:p>
        </p:txBody>
      </p:sp>
      <p:sp>
        <p:nvSpPr>
          <p:cNvPr id="49" name="Forma libre: forma 48">
            <a:extLst>
              <a:ext uri="{FF2B5EF4-FFF2-40B4-BE49-F238E27FC236}">
                <a16:creationId xmlns:a16="http://schemas.microsoft.com/office/drawing/2014/main" id="{99B70937-9FCE-4E40-9DC7-4643157CE967}"/>
              </a:ext>
            </a:extLst>
          </p:cNvPr>
          <p:cNvSpPr/>
          <p:nvPr userDrawn="1"/>
        </p:nvSpPr>
        <p:spPr>
          <a:xfrm>
            <a:off x="11117114" y="37"/>
            <a:ext cx="596428" cy="1094944"/>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50" name="Forma libre: forma 49">
            <a:extLst>
              <a:ext uri="{FF2B5EF4-FFF2-40B4-BE49-F238E27FC236}">
                <a16:creationId xmlns:a16="http://schemas.microsoft.com/office/drawing/2014/main" id="{BC2C4231-8099-45D5-A8F4-A94E560FC273}"/>
              </a:ext>
            </a:extLst>
          </p:cNvPr>
          <p:cNvSpPr/>
          <p:nvPr userDrawn="1"/>
        </p:nvSpPr>
        <p:spPr>
          <a:xfrm>
            <a:off x="11691448" y="1"/>
            <a:ext cx="546569" cy="109483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51" name="Imagen 50">
            <a:extLst>
              <a:ext uri="{FF2B5EF4-FFF2-40B4-BE49-F238E27FC236}">
                <a16:creationId xmlns:a16="http://schemas.microsoft.com/office/drawing/2014/main" id="{1007B104-92BA-4BA5-A656-DA433D20A54C}"/>
              </a:ext>
            </a:extLst>
          </p:cNvPr>
          <p:cNvPicPr/>
          <p:nvPr userDrawn="1"/>
        </p:nvPicPr>
        <p:blipFill>
          <a:blip r:embed="rId4" cstate="email">
            <a:extLst>
              <a:ext uri="{28A0092B-C50C-407E-A947-70E740481C1C}">
                <a14:useLocalDpi xmlns:a14="http://schemas.microsoft.com/office/drawing/2010/main" val="0"/>
              </a:ext>
            </a:extLst>
          </a:blip>
          <a:srcRect/>
          <a:stretch/>
        </p:blipFill>
        <p:spPr bwMode="auto">
          <a:xfrm>
            <a:off x="9829800" y="6229569"/>
            <a:ext cx="2338705" cy="446200"/>
          </a:xfrm>
          <a:prstGeom prst="rect">
            <a:avLst/>
          </a:prstGeom>
          <a:noFill/>
          <a:ln>
            <a:noFill/>
          </a:ln>
        </p:spPr>
      </p:pic>
      <p:pic>
        <p:nvPicPr>
          <p:cNvPr id="52" name="Imagen 51">
            <a:extLst>
              <a:ext uri="{FF2B5EF4-FFF2-40B4-BE49-F238E27FC236}">
                <a16:creationId xmlns:a16="http://schemas.microsoft.com/office/drawing/2014/main" id="{D0623596-029B-4771-9426-C8E363EAA4D6}"/>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9128521" y="6212610"/>
            <a:ext cx="471757" cy="498869"/>
          </a:xfrm>
          <a:prstGeom prst="rect">
            <a:avLst/>
          </a:prstGeom>
        </p:spPr>
      </p:pic>
      <p:pic>
        <p:nvPicPr>
          <p:cNvPr id="53" name="Imagen 52">
            <a:extLst>
              <a:ext uri="{FF2B5EF4-FFF2-40B4-BE49-F238E27FC236}">
                <a16:creationId xmlns:a16="http://schemas.microsoft.com/office/drawing/2014/main" id="{3BB0B30D-01E9-4A41-88D1-70C8118CB0F3}"/>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7376219" y="6283101"/>
            <a:ext cx="347040" cy="428378"/>
          </a:xfrm>
          <a:prstGeom prst="rect">
            <a:avLst/>
          </a:prstGeom>
        </p:spPr>
      </p:pic>
      <p:pic>
        <p:nvPicPr>
          <p:cNvPr id="54" name="Imagen 53">
            <a:extLst>
              <a:ext uri="{FF2B5EF4-FFF2-40B4-BE49-F238E27FC236}">
                <a16:creationId xmlns:a16="http://schemas.microsoft.com/office/drawing/2014/main" id="{68A7E0D9-EDEA-4FCF-A76C-ED2C5DD3E804}"/>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7851973" y="6413241"/>
            <a:ext cx="444645" cy="298238"/>
          </a:xfrm>
          <a:prstGeom prst="rect">
            <a:avLst/>
          </a:prstGeom>
        </p:spPr>
      </p:pic>
      <p:pic>
        <p:nvPicPr>
          <p:cNvPr id="55" name="Imagen 54">
            <a:extLst>
              <a:ext uri="{FF2B5EF4-FFF2-40B4-BE49-F238E27FC236}">
                <a16:creationId xmlns:a16="http://schemas.microsoft.com/office/drawing/2014/main" id="{CA02A5FD-DBD4-4C48-8334-C26BA224D2A8}"/>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6493141" y="6427744"/>
            <a:ext cx="300184" cy="283735"/>
          </a:xfrm>
          <a:prstGeom prst="rect">
            <a:avLst/>
          </a:prstGeom>
        </p:spPr>
      </p:pic>
      <p:pic>
        <p:nvPicPr>
          <p:cNvPr id="56" name="Imagen 55">
            <a:extLst>
              <a:ext uri="{FF2B5EF4-FFF2-40B4-BE49-F238E27FC236}">
                <a16:creationId xmlns:a16="http://schemas.microsoft.com/office/drawing/2014/main" id="{EAAA8FFC-E26C-4A95-A0EA-8FA61291F3D4}"/>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6922039" y="6369106"/>
            <a:ext cx="325466" cy="342373"/>
          </a:xfrm>
          <a:prstGeom prst="rect">
            <a:avLst/>
          </a:prstGeom>
        </p:spPr>
      </p:pic>
      <p:pic>
        <p:nvPicPr>
          <p:cNvPr id="57" name="Imagen 56">
            <a:extLst>
              <a:ext uri="{FF2B5EF4-FFF2-40B4-BE49-F238E27FC236}">
                <a16:creationId xmlns:a16="http://schemas.microsoft.com/office/drawing/2014/main" id="{034038C9-3152-4362-9043-8EE045E00000}"/>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6156196" y="6492569"/>
            <a:ext cx="208231" cy="218910"/>
          </a:xfrm>
          <a:prstGeom prst="rect">
            <a:avLst/>
          </a:prstGeom>
        </p:spPr>
      </p:pic>
      <p:pic>
        <p:nvPicPr>
          <p:cNvPr id="58" name="Imagen 57">
            <a:extLst>
              <a:ext uri="{FF2B5EF4-FFF2-40B4-BE49-F238E27FC236}">
                <a16:creationId xmlns:a16="http://schemas.microsoft.com/office/drawing/2014/main" id="{10C091FD-F9B0-47C5-9AE9-239540332D44}"/>
              </a:ext>
            </a:extLst>
          </p:cNvPr>
          <p:cNvPicPr>
            <a:picLocks noChangeAspect="1"/>
          </p:cNvPicPr>
          <p:nvPr userDrawn="1"/>
        </p:nvPicPr>
        <p:blipFill>
          <a:blip r:embed="rId11" cstate="email">
            <a:extLst>
              <a:ext uri="{28A0092B-C50C-407E-A947-70E740481C1C}">
                <a14:useLocalDpi xmlns:a14="http://schemas.microsoft.com/office/drawing/2010/main"/>
              </a:ext>
            </a:extLst>
          </a:blip>
          <a:stretch>
            <a:fillRect/>
          </a:stretch>
        </p:blipFill>
        <p:spPr>
          <a:xfrm>
            <a:off x="8425332" y="6300126"/>
            <a:ext cx="574476" cy="411353"/>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0" y="0"/>
            <a:ext cx="6093675" cy="4445005"/>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65200"/>
          </a:xfrm>
          <a:prstGeom prst="rect">
            <a:avLst/>
          </a:prstGeom>
        </p:spPr>
      </p:pic>
      <p:sp>
        <p:nvSpPr>
          <p:cNvPr id="9" name="Rectángulo 8">
            <a:extLst>
              <a:ext uri="{FF2B5EF4-FFF2-40B4-BE49-F238E27FC236}">
                <a16:creationId xmlns:a16="http://schemas.microsoft.com/office/drawing/2014/main" id="{3B86B49A-E309-306F-54EA-1E91AEFD27BB}"/>
              </a:ext>
            </a:extLst>
          </p:cNvPr>
          <p:cNvSpPr/>
          <p:nvPr userDrawn="1"/>
        </p:nvSpPr>
        <p:spPr>
          <a:xfrm>
            <a:off x="3657179" y="5634288"/>
            <a:ext cx="1236412" cy="1236412"/>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object 12">
            <a:extLst>
              <a:ext uri="{FF2B5EF4-FFF2-40B4-BE49-F238E27FC236}">
                <a16:creationId xmlns:a16="http://schemas.microsoft.com/office/drawing/2014/main" id="{5FE8D229-B039-4150-3CC7-A90C7A82C428}"/>
              </a:ext>
            </a:extLst>
          </p:cNvPr>
          <p:cNvSpPr/>
          <p:nvPr userDrawn="1"/>
        </p:nvSpPr>
        <p:spPr>
          <a:xfrm>
            <a:off x="2428304" y="4438510"/>
            <a:ext cx="1242631" cy="1221740"/>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6BB188"/>
          </a:solidFill>
        </p:spPr>
        <p:txBody>
          <a:bodyPr wrap="square" lIns="0" tIns="0" rIns="0" bIns="0" rtlCol="0"/>
          <a:lstStyle/>
          <a:p>
            <a:endParaRPr/>
          </a:p>
        </p:txBody>
      </p:sp>
      <p:sp>
        <p:nvSpPr>
          <p:cNvPr id="11" name="Rectángulo 10">
            <a:extLst>
              <a:ext uri="{FF2B5EF4-FFF2-40B4-BE49-F238E27FC236}">
                <a16:creationId xmlns:a16="http://schemas.microsoft.com/office/drawing/2014/main" id="{4D247D67-8E2B-31C5-C8A0-D5D6C35C3466}"/>
              </a:ext>
            </a:extLst>
          </p:cNvPr>
          <p:cNvSpPr/>
          <p:nvPr userDrawn="1"/>
        </p:nvSpPr>
        <p:spPr>
          <a:xfrm>
            <a:off x="1212899" y="5634288"/>
            <a:ext cx="1236412" cy="123641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Rectángulo 11">
            <a:extLst>
              <a:ext uri="{FF2B5EF4-FFF2-40B4-BE49-F238E27FC236}">
                <a16:creationId xmlns:a16="http://schemas.microsoft.com/office/drawing/2014/main" id="{1CD11B8C-5E46-1D50-21DC-A81F63330B4D}"/>
              </a:ext>
            </a:extLst>
          </p:cNvPr>
          <p:cNvSpPr/>
          <p:nvPr userDrawn="1"/>
        </p:nvSpPr>
        <p:spPr>
          <a:xfrm>
            <a:off x="5012862" y="2"/>
            <a:ext cx="1083138" cy="987162"/>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215ECAC5-8F58-7F5F-622B-0B7282FFADD6}"/>
              </a:ext>
            </a:extLst>
          </p:cNvPr>
          <p:cNvSpPr/>
          <p:nvPr userDrawn="1"/>
        </p:nvSpPr>
        <p:spPr>
          <a:xfrm>
            <a:off x="3946062" y="2"/>
            <a:ext cx="1083138" cy="987162"/>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3A8E09E6-072B-3BB2-09B2-2F1D41A6B4AE}"/>
              </a:ext>
            </a:extLst>
          </p:cNvPr>
          <p:cNvSpPr/>
          <p:nvPr userDrawn="1"/>
        </p:nvSpPr>
        <p:spPr>
          <a:xfrm>
            <a:off x="2879262" y="2"/>
            <a:ext cx="1083138" cy="98716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5" name="Imagen 14" descr="Patrón de fondo&#10;&#10;Descripción generada automáticamente">
            <a:extLst>
              <a:ext uri="{FF2B5EF4-FFF2-40B4-BE49-F238E27FC236}">
                <a16:creationId xmlns:a16="http://schemas.microsoft.com/office/drawing/2014/main" id="{D4448343-1AE6-F56C-54AC-92A22E41AFB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4438510"/>
            <a:ext cx="1233122" cy="2432190"/>
          </a:xfrm>
          <a:prstGeom prst="rect">
            <a:avLst/>
          </a:prstGeom>
        </p:spPr>
      </p:pic>
      <p:sp>
        <p:nvSpPr>
          <p:cNvPr id="16" name="object 5">
            <a:extLst>
              <a:ext uri="{FF2B5EF4-FFF2-40B4-BE49-F238E27FC236}">
                <a16:creationId xmlns:a16="http://schemas.microsoft.com/office/drawing/2014/main" id="{8B60C17B-0742-9FC2-AB7E-A06FF6B60618}"/>
              </a:ext>
            </a:extLst>
          </p:cNvPr>
          <p:cNvSpPr/>
          <p:nvPr userDrawn="1"/>
        </p:nvSpPr>
        <p:spPr>
          <a:xfrm>
            <a:off x="4885851" y="4445005"/>
            <a:ext cx="1223010" cy="1212850"/>
          </a:xfrm>
          <a:custGeom>
            <a:avLst/>
            <a:gdLst/>
            <a:ahLst/>
            <a:cxnLst/>
            <a:rect l="l" t="t" r="r" b="b"/>
            <a:pathLst>
              <a:path w="1223010" h="1212850">
                <a:moveTo>
                  <a:pt x="1222997" y="0"/>
                </a:moveTo>
                <a:lnTo>
                  <a:pt x="1212697" y="0"/>
                </a:lnTo>
                <a:lnTo>
                  <a:pt x="1163924" y="962"/>
                </a:lnTo>
                <a:lnTo>
                  <a:pt x="1115639" y="3827"/>
                </a:lnTo>
                <a:lnTo>
                  <a:pt x="1067879" y="8557"/>
                </a:lnTo>
                <a:lnTo>
                  <a:pt x="1020681" y="15116"/>
                </a:lnTo>
                <a:lnTo>
                  <a:pt x="974080" y="23469"/>
                </a:lnTo>
                <a:lnTo>
                  <a:pt x="928112" y="33578"/>
                </a:lnTo>
                <a:lnTo>
                  <a:pt x="882815" y="45407"/>
                </a:lnTo>
                <a:lnTo>
                  <a:pt x="838224" y="58921"/>
                </a:lnTo>
                <a:lnTo>
                  <a:pt x="794375" y="74083"/>
                </a:lnTo>
                <a:lnTo>
                  <a:pt x="751305" y="90857"/>
                </a:lnTo>
                <a:lnTo>
                  <a:pt x="709050" y="109207"/>
                </a:lnTo>
                <a:lnTo>
                  <a:pt x="667646" y="129096"/>
                </a:lnTo>
                <a:lnTo>
                  <a:pt x="627129" y="150488"/>
                </a:lnTo>
                <a:lnTo>
                  <a:pt x="587536" y="173348"/>
                </a:lnTo>
                <a:lnTo>
                  <a:pt x="548902" y="197638"/>
                </a:lnTo>
                <a:lnTo>
                  <a:pt x="511265" y="223322"/>
                </a:lnTo>
                <a:lnTo>
                  <a:pt x="474660" y="250365"/>
                </a:lnTo>
                <a:lnTo>
                  <a:pt x="439123" y="278730"/>
                </a:lnTo>
                <a:lnTo>
                  <a:pt x="404691" y="308380"/>
                </a:lnTo>
                <a:lnTo>
                  <a:pt x="371400" y="339281"/>
                </a:lnTo>
                <a:lnTo>
                  <a:pt x="339286" y="371395"/>
                </a:lnTo>
                <a:lnTo>
                  <a:pt x="308385" y="404686"/>
                </a:lnTo>
                <a:lnTo>
                  <a:pt x="278734" y="439117"/>
                </a:lnTo>
                <a:lnTo>
                  <a:pt x="250369" y="474654"/>
                </a:lnTo>
                <a:lnTo>
                  <a:pt x="223326" y="511259"/>
                </a:lnTo>
                <a:lnTo>
                  <a:pt x="197641" y="548897"/>
                </a:lnTo>
                <a:lnTo>
                  <a:pt x="173350" y="587530"/>
                </a:lnTo>
                <a:lnTo>
                  <a:pt x="150491" y="627123"/>
                </a:lnTo>
                <a:lnTo>
                  <a:pt x="129098" y="667640"/>
                </a:lnTo>
                <a:lnTo>
                  <a:pt x="109209" y="709044"/>
                </a:lnTo>
                <a:lnTo>
                  <a:pt x="90859" y="751300"/>
                </a:lnTo>
                <a:lnTo>
                  <a:pt x="74085" y="794370"/>
                </a:lnTo>
                <a:lnTo>
                  <a:pt x="58923" y="838219"/>
                </a:lnTo>
                <a:lnTo>
                  <a:pt x="45408" y="882811"/>
                </a:lnTo>
                <a:lnTo>
                  <a:pt x="33578" y="928108"/>
                </a:lnTo>
                <a:lnTo>
                  <a:pt x="23469" y="974076"/>
                </a:lnTo>
                <a:lnTo>
                  <a:pt x="15117" y="1020678"/>
                </a:lnTo>
                <a:lnTo>
                  <a:pt x="8557" y="1067877"/>
                </a:lnTo>
                <a:lnTo>
                  <a:pt x="3827" y="1115637"/>
                </a:lnTo>
                <a:lnTo>
                  <a:pt x="962" y="1163923"/>
                </a:lnTo>
                <a:lnTo>
                  <a:pt x="0" y="1212697"/>
                </a:lnTo>
                <a:lnTo>
                  <a:pt x="1222997" y="1212697"/>
                </a:lnTo>
                <a:lnTo>
                  <a:pt x="1222997" y="0"/>
                </a:lnTo>
                <a:close/>
              </a:path>
            </a:pathLst>
          </a:custGeom>
          <a:solidFill>
            <a:srgbClr val="003399"/>
          </a:solidFill>
        </p:spPr>
        <p:txBody>
          <a:bodyPr wrap="square" lIns="0" tIns="0" rIns="0" bIns="0" rtlCol="0"/>
          <a:lstStyle/>
          <a:p>
            <a:endParaRPr/>
          </a:p>
        </p:txBody>
      </p:sp>
      <p:sp>
        <p:nvSpPr>
          <p:cNvPr id="17" name="object 16">
            <a:extLst>
              <a:ext uri="{FF2B5EF4-FFF2-40B4-BE49-F238E27FC236}">
                <a16:creationId xmlns:a16="http://schemas.microsoft.com/office/drawing/2014/main" id="{91098FAB-F165-EE15-2E69-55924EE693FB}"/>
              </a:ext>
            </a:extLst>
          </p:cNvPr>
          <p:cNvSpPr/>
          <p:nvPr userDrawn="1"/>
        </p:nvSpPr>
        <p:spPr>
          <a:xfrm>
            <a:off x="4889500" y="5650725"/>
            <a:ext cx="1221740" cy="1221740"/>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a:p>
        </p:txBody>
      </p:sp>
      <p:sp>
        <p:nvSpPr>
          <p:cNvPr id="20" name="object 16">
            <a:extLst>
              <a:ext uri="{FF2B5EF4-FFF2-40B4-BE49-F238E27FC236}">
                <a16:creationId xmlns:a16="http://schemas.microsoft.com/office/drawing/2014/main" id="{3387D0DD-C550-57B3-4353-CB37A181170D}"/>
              </a:ext>
            </a:extLst>
          </p:cNvPr>
          <p:cNvSpPr/>
          <p:nvPr userDrawn="1"/>
        </p:nvSpPr>
        <p:spPr>
          <a:xfrm>
            <a:off x="5029200" y="996950"/>
            <a:ext cx="1073624" cy="963131"/>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a:p>
        </p:txBody>
      </p:sp>
      <p:grpSp>
        <p:nvGrpSpPr>
          <p:cNvPr id="21" name="Grupo 20">
            <a:extLst>
              <a:ext uri="{FF2B5EF4-FFF2-40B4-BE49-F238E27FC236}">
                <a16:creationId xmlns:a16="http://schemas.microsoft.com/office/drawing/2014/main" id="{72F1D396-F8FA-9C63-E0DC-3CD1D006BAC1}"/>
              </a:ext>
            </a:extLst>
          </p:cNvPr>
          <p:cNvGrpSpPr/>
          <p:nvPr userDrawn="1"/>
        </p:nvGrpSpPr>
        <p:grpSpPr>
          <a:xfrm>
            <a:off x="-6824" y="4425950"/>
            <a:ext cx="1224979" cy="1231900"/>
            <a:chOff x="-6824" y="4376003"/>
            <a:chExt cx="1224979" cy="1231900"/>
          </a:xfrm>
        </p:grpSpPr>
        <p:sp>
          <p:nvSpPr>
            <p:cNvPr id="22" name="object 6">
              <a:extLst>
                <a:ext uri="{FF2B5EF4-FFF2-40B4-BE49-F238E27FC236}">
                  <a16:creationId xmlns:a16="http://schemas.microsoft.com/office/drawing/2014/main" id="{CB32DD6C-C583-2520-AAFF-39D40ED291C8}"/>
                </a:ext>
              </a:extLst>
            </p:cNvPr>
            <p:cNvSpPr/>
            <p:nvPr/>
          </p:nvSpPr>
          <p:spPr>
            <a:xfrm>
              <a:off x="-6824" y="4376003"/>
              <a:ext cx="615950" cy="1231900"/>
            </a:xfrm>
            <a:custGeom>
              <a:avLst/>
              <a:gdLst/>
              <a:ahLst/>
              <a:cxnLst/>
              <a:rect l="l" t="t" r="r" b="b"/>
              <a:pathLst>
                <a:path w="615950" h="1231900">
                  <a:moveTo>
                    <a:pt x="615950" y="0"/>
                  </a:moveTo>
                  <a:lnTo>
                    <a:pt x="567813" y="1853"/>
                  </a:lnTo>
                  <a:lnTo>
                    <a:pt x="520690" y="7321"/>
                  </a:lnTo>
                  <a:lnTo>
                    <a:pt x="474717" y="16267"/>
                  </a:lnTo>
                  <a:lnTo>
                    <a:pt x="430031" y="28554"/>
                  </a:lnTo>
                  <a:lnTo>
                    <a:pt x="386770" y="44046"/>
                  </a:lnTo>
                  <a:lnTo>
                    <a:pt x="345069" y="62605"/>
                  </a:lnTo>
                  <a:lnTo>
                    <a:pt x="305067" y="84094"/>
                  </a:lnTo>
                  <a:lnTo>
                    <a:pt x="266899" y="108377"/>
                  </a:lnTo>
                  <a:lnTo>
                    <a:pt x="230703" y="135316"/>
                  </a:lnTo>
                  <a:lnTo>
                    <a:pt x="196616" y="164775"/>
                  </a:lnTo>
                  <a:lnTo>
                    <a:pt x="164775" y="196616"/>
                  </a:lnTo>
                  <a:lnTo>
                    <a:pt x="135316" y="230703"/>
                  </a:lnTo>
                  <a:lnTo>
                    <a:pt x="108377" y="266899"/>
                  </a:lnTo>
                  <a:lnTo>
                    <a:pt x="84094" y="305067"/>
                  </a:lnTo>
                  <a:lnTo>
                    <a:pt x="62605" y="345069"/>
                  </a:lnTo>
                  <a:lnTo>
                    <a:pt x="44046" y="386770"/>
                  </a:lnTo>
                  <a:lnTo>
                    <a:pt x="28554" y="430031"/>
                  </a:lnTo>
                  <a:lnTo>
                    <a:pt x="16267" y="474717"/>
                  </a:lnTo>
                  <a:lnTo>
                    <a:pt x="7321" y="520690"/>
                  </a:lnTo>
                  <a:lnTo>
                    <a:pt x="1853" y="567813"/>
                  </a:lnTo>
                  <a:lnTo>
                    <a:pt x="0" y="615950"/>
                  </a:lnTo>
                  <a:lnTo>
                    <a:pt x="1853" y="664086"/>
                  </a:lnTo>
                  <a:lnTo>
                    <a:pt x="7321" y="711209"/>
                  </a:lnTo>
                  <a:lnTo>
                    <a:pt x="16267" y="757182"/>
                  </a:lnTo>
                  <a:lnTo>
                    <a:pt x="28554" y="801868"/>
                  </a:lnTo>
                  <a:lnTo>
                    <a:pt x="44046" y="845129"/>
                  </a:lnTo>
                  <a:lnTo>
                    <a:pt x="62605" y="886830"/>
                  </a:lnTo>
                  <a:lnTo>
                    <a:pt x="84094" y="926832"/>
                  </a:lnTo>
                  <a:lnTo>
                    <a:pt x="108377" y="965000"/>
                  </a:lnTo>
                  <a:lnTo>
                    <a:pt x="135316" y="1001196"/>
                  </a:lnTo>
                  <a:lnTo>
                    <a:pt x="164775" y="1035283"/>
                  </a:lnTo>
                  <a:lnTo>
                    <a:pt x="196616" y="1067124"/>
                  </a:lnTo>
                  <a:lnTo>
                    <a:pt x="230703" y="1096583"/>
                  </a:lnTo>
                  <a:lnTo>
                    <a:pt x="266899" y="1123522"/>
                  </a:lnTo>
                  <a:lnTo>
                    <a:pt x="305067" y="1147805"/>
                  </a:lnTo>
                  <a:lnTo>
                    <a:pt x="345069" y="1169294"/>
                  </a:lnTo>
                  <a:lnTo>
                    <a:pt x="386770" y="1187853"/>
                  </a:lnTo>
                  <a:lnTo>
                    <a:pt x="430031" y="1203345"/>
                  </a:lnTo>
                  <a:lnTo>
                    <a:pt x="474717" y="1215632"/>
                  </a:lnTo>
                  <a:lnTo>
                    <a:pt x="520690" y="1224578"/>
                  </a:lnTo>
                  <a:lnTo>
                    <a:pt x="567813" y="1230046"/>
                  </a:lnTo>
                  <a:lnTo>
                    <a:pt x="615950" y="1231900"/>
                  </a:lnTo>
                  <a:lnTo>
                    <a:pt x="615950" y="0"/>
                  </a:lnTo>
                  <a:close/>
                </a:path>
              </a:pathLst>
            </a:custGeom>
            <a:solidFill>
              <a:srgbClr val="2C7470"/>
            </a:solidFill>
          </p:spPr>
          <p:txBody>
            <a:bodyPr wrap="square" lIns="0" tIns="0" rIns="0" bIns="0" rtlCol="0"/>
            <a:lstStyle/>
            <a:p>
              <a:endParaRPr/>
            </a:p>
          </p:txBody>
        </p:sp>
        <p:sp>
          <p:nvSpPr>
            <p:cNvPr id="23" name="Forma libre: forma 22">
              <a:extLst>
                <a:ext uri="{FF2B5EF4-FFF2-40B4-BE49-F238E27FC236}">
                  <a16:creationId xmlns:a16="http://schemas.microsoft.com/office/drawing/2014/main" id="{581D127E-3ED2-80E2-B593-0306FA07AC23}"/>
                </a:ext>
              </a:extLst>
            </p:cNvPr>
            <p:cNvSpPr/>
            <p:nvPr/>
          </p:nvSpPr>
          <p:spPr>
            <a:xfrm>
              <a:off x="609600" y="4381083"/>
              <a:ext cx="608555" cy="122174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grpSp>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383496" y="108052"/>
            <a:ext cx="2223512" cy="987162"/>
          </a:xfrm>
          <a:prstGeom prst="rect">
            <a:avLst/>
          </a:prstGeom>
        </p:spPr>
      </p:pic>
      <p:pic>
        <p:nvPicPr>
          <p:cNvPr id="25" name="Imagen 24" descr="Un dibujo de un animal&#10;&#10;Descripción generada automáticamente con confianza baja">
            <a:extLst>
              <a:ext uri="{FF2B5EF4-FFF2-40B4-BE49-F238E27FC236}">
                <a16:creationId xmlns:a16="http://schemas.microsoft.com/office/drawing/2014/main" id="{376ADDD9-F84C-BEC0-1BFA-10C9201241A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060437" y="158750"/>
            <a:ext cx="658385" cy="703791"/>
          </a:xfrm>
          <a:prstGeom prst="rect">
            <a:avLst/>
          </a:prstGeom>
        </p:spPr>
      </p:pic>
      <p:pic>
        <p:nvPicPr>
          <p:cNvPr id="26" name="Imagen 25" descr="Un dibujo de un animal&#10;&#10;Descripción generada automáticamente con confianza baja">
            <a:extLst>
              <a:ext uri="{FF2B5EF4-FFF2-40B4-BE49-F238E27FC236}">
                <a16:creationId xmlns:a16="http://schemas.microsoft.com/office/drawing/2014/main" id="{E1146FC4-63CA-7E60-F573-701E17416F71}"/>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2875010" y="4746528"/>
            <a:ext cx="490696" cy="605704"/>
          </a:xfrm>
          <a:prstGeom prst="rect">
            <a:avLst/>
          </a:prstGeom>
        </p:spPr>
      </p:pic>
      <p:pic>
        <p:nvPicPr>
          <p:cNvPr id="27" name="Imagen 26" descr="Un dibujo de un perro&#10;&#10;Descripción generada automáticamente con confianza media">
            <a:extLst>
              <a:ext uri="{FF2B5EF4-FFF2-40B4-BE49-F238E27FC236}">
                <a16:creationId xmlns:a16="http://schemas.microsoft.com/office/drawing/2014/main" id="{9215EF1C-A878-5A3F-37E5-F719033B452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4196318" y="337795"/>
            <a:ext cx="612979" cy="423788"/>
          </a:xfrm>
          <a:prstGeom prst="rect">
            <a:avLst/>
          </a:prstGeom>
        </p:spPr>
      </p:pic>
      <p:pic>
        <p:nvPicPr>
          <p:cNvPr id="28" name="Imagen 27" descr="Imagen que contiene dibujo, reloj&#10;&#10;Descripción generada automáticamente">
            <a:extLst>
              <a:ext uri="{FF2B5EF4-FFF2-40B4-BE49-F238E27FC236}">
                <a16:creationId xmlns:a16="http://schemas.microsoft.com/office/drawing/2014/main" id="{55DDD743-CAE6-4771-0A9B-B1F3BBD38C47}"/>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5243433" y="285033"/>
            <a:ext cx="552437" cy="522167"/>
          </a:xfrm>
          <a:prstGeom prst="rect">
            <a:avLst/>
          </a:prstGeom>
        </p:spPr>
      </p:pic>
      <p:pic>
        <p:nvPicPr>
          <p:cNvPr id="29" name="Imagen 28" descr="Dibujo en blanco y negro&#10;&#10;Descripción generada automáticamente con confianza baja">
            <a:extLst>
              <a:ext uri="{FF2B5EF4-FFF2-40B4-BE49-F238E27FC236}">
                <a16:creationId xmlns:a16="http://schemas.microsoft.com/office/drawing/2014/main" id="{ED03888B-AF6E-9876-98EC-66A1AAB79B42}"/>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3976049" y="5951076"/>
            <a:ext cx="590369" cy="621037"/>
          </a:xfrm>
          <a:prstGeom prst="rect">
            <a:avLst/>
          </a:prstGeom>
        </p:spPr>
      </p:pic>
      <p:pic>
        <p:nvPicPr>
          <p:cNvPr id="31" name="Imagen 30" descr="Un dibujo de un animal&#10;&#10;Descripción generada automáticamente con confianza baja">
            <a:extLst>
              <a:ext uri="{FF2B5EF4-FFF2-40B4-BE49-F238E27FC236}">
                <a16:creationId xmlns:a16="http://schemas.microsoft.com/office/drawing/2014/main" id="{C6FA8A68-E321-F480-0EEB-D680C1776B6C}"/>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5288431" y="1238539"/>
            <a:ext cx="454410" cy="477712"/>
          </a:xfrm>
          <a:prstGeom prst="rect">
            <a:avLst/>
          </a:prstGeom>
        </p:spPr>
      </p:pic>
      <p:pic>
        <p:nvPicPr>
          <p:cNvPr id="32" name="Imagen 31" descr="Imagen que contiene Texto&#10;&#10;Descripción generada automáticamente">
            <a:extLst>
              <a:ext uri="{FF2B5EF4-FFF2-40B4-BE49-F238E27FC236}">
                <a16:creationId xmlns:a16="http://schemas.microsoft.com/office/drawing/2014/main" id="{491B8AE0-AB3C-E529-4BB5-52CCEEC9424D}"/>
              </a:ext>
            </a:extLst>
          </p:cNvPr>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454225" y="5951076"/>
            <a:ext cx="825311" cy="601153"/>
          </a:xfrm>
          <a:prstGeom prst="rect">
            <a:avLst/>
          </a:prstGeom>
        </p:spPr>
      </p:pic>
      <p:sp>
        <p:nvSpPr>
          <p:cNvPr id="34" name="Marcador de texto 33">
            <a:extLst>
              <a:ext uri="{FF2B5EF4-FFF2-40B4-BE49-F238E27FC236}">
                <a16:creationId xmlns:a16="http://schemas.microsoft.com/office/drawing/2014/main" id="{DFC5C3F9-259A-36CA-3B03-0D0FA6D957EA}"/>
              </a:ext>
            </a:extLst>
          </p:cNvPr>
          <p:cNvSpPr>
            <a:spLocks noGrp="1"/>
          </p:cNvSpPr>
          <p:nvPr>
            <p:ph type="body" sz="quarter" idx="10" hasCustomPrompt="1"/>
          </p:nvPr>
        </p:nvSpPr>
        <p:spPr>
          <a:xfrm>
            <a:off x="6934200" y="1736324"/>
            <a:ext cx="4495800" cy="1430337"/>
          </a:xfrm>
          <a:prstGeom prst="rect">
            <a:avLst/>
          </a:prstGeom>
        </p:spPr>
        <p:txBody>
          <a:bodyPr/>
          <a:lstStyle>
            <a:lvl1pPr>
              <a:defRPr sz="3200">
                <a:solidFill>
                  <a:srgbClr val="003399"/>
                </a:solidFill>
                <a:latin typeface="EC Square Sans Pro" panose="020B05060400000200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hasCustomPrompt="1"/>
          </p:nvPr>
        </p:nvSpPr>
        <p:spPr>
          <a:xfrm>
            <a:off x="6934200" y="4102095"/>
            <a:ext cx="4495800" cy="323855"/>
          </a:xfrm>
          <a:prstGeom prst="rect">
            <a:avLst/>
          </a:prstGeom>
        </p:spPr>
        <p:txBody>
          <a:bodyPr/>
          <a:lstStyle>
            <a:lvl1pPr>
              <a:defRPr sz="1400">
                <a:solidFill>
                  <a:schemeClr val="tx1"/>
                </a:solidFill>
                <a:latin typeface="EC Square Sans Pro" panose="020B0506040000020004" pitchFamily="34" charset="0"/>
                <a:cs typeface="Arial" panose="020B0604020202020204" pitchFamily="34" charset="0"/>
              </a:defRPr>
            </a:lvl1pPr>
          </a:lstStyle>
          <a:p>
            <a:pPr lvl="0"/>
            <a:r>
              <a:rPr lang="es-ES" dirty="0"/>
              <a:t>Date</a:t>
            </a:r>
          </a:p>
        </p:txBody>
      </p:sp>
      <p:pic>
        <p:nvPicPr>
          <p:cNvPr id="37" name="Imagen 36" descr="Interfaz de usuario gráfica&#10;&#10;Descripción generada automáticamente">
            <a:extLst>
              <a:ext uri="{FF2B5EF4-FFF2-40B4-BE49-F238E27FC236}">
                <a16:creationId xmlns:a16="http://schemas.microsoft.com/office/drawing/2014/main" id="{5505FB79-408A-43F3-9FF6-95F9DFF43961}"/>
              </a:ext>
            </a:extLst>
          </p:cNvPr>
          <p:cNvPicPr/>
          <p:nvPr userDrawn="1"/>
        </p:nvPicPr>
        <p:blipFill>
          <a:blip r:embed="rId12" r:link="rId13" cstate="email">
            <a:extLst>
              <a:ext uri="{28A0092B-C50C-407E-A947-70E740481C1C}">
                <a14:useLocalDpi xmlns:a14="http://schemas.microsoft.com/office/drawing/2010/main"/>
              </a:ext>
            </a:extLst>
          </a:blip>
          <a:srcRect/>
          <a:stretch>
            <a:fillRect/>
          </a:stretch>
        </p:blipFill>
        <p:spPr bwMode="auto">
          <a:xfrm>
            <a:off x="9601200" y="6181329"/>
            <a:ext cx="2567305" cy="560264"/>
          </a:xfrm>
          <a:prstGeom prst="rect">
            <a:avLst/>
          </a:prstGeom>
          <a:noFill/>
          <a:ln>
            <a:noFill/>
          </a:ln>
        </p:spPr>
      </p:pic>
    </p:spTree>
    <p:extLst>
      <p:ext uri="{BB962C8B-B14F-4D97-AF65-F5344CB8AC3E}">
        <p14:creationId xmlns:p14="http://schemas.microsoft.com/office/powerpoint/2010/main" val="41799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0CA36E8E-0A33-5274-9B20-FA55833A1773}"/>
              </a:ext>
            </a:extLst>
          </p:cNvPr>
          <p:cNvSpPr/>
          <p:nvPr userDrawn="1"/>
        </p:nvSpPr>
        <p:spPr>
          <a:xfrm>
            <a:off x="0" y="0"/>
            <a:ext cx="12190095" cy="133349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9" name="Rectángulo 8">
            <a:extLst>
              <a:ext uri="{FF2B5EF4-FFF2-40B4-BE49-F238E27FC236}">
                <a16:creationId xmlns:a16="http://schemas.microsoft.com/office/drawing/2014/main" id="{2F22D81F-284A-1E86-CDFC-06EBD9FC61C1}"/>
              </a:ext>
            </a:extLst>
          </p:cNvPr>
          <p:cNvSpPr/>
          <p:nvPr userDrawn="1"/>
        </p:nvSpPr>
        <p:spPr>
          <a:xfrm>
            <a:off x="0" y="1346198"/>
            <a:ext cx="12190095" cy="551180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orma libre: forma 9">
            <a:extLst>
              <a:ext uri="{FF2B5EF4-FFF2-40B4-BE49-F238E27FC236}">
                <a16:creationId xmlns:a16="http://schemas.microsoft.com/office/drawing/2014/main" id="{84A85037-8DE1-0DBD-A171-577658B9F160}"/>
              </a:ext>
            </a:extLst>
          </p:cNvPr>
          <p:cNvSpPr/>
          <p:nvPr userDrawn="1"/>
        </p:nvSpPr>
        <p:spPr>
          <a:xfrm>
            <a:off x="0" y="-1"/>
            <a:ext cx="666750" cy="1333500"/>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11" name="Imagen 10" descr="Patrón de fondo&#10;&#10;Descripción generada automáticamente">
            <a:extLst>
              <a:ext uri="{FF2B5EF4-FFF2-40B4-BE49-F238E27FC236}">
                <a16:creationId xmlns:a16="http://schemas.microsoft.com/office/drawing/2014/main" id="{D010E416-D3B4-FC0D-F665-03FDFBA7F4F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827528" y="-33210"/>
            <a:ext cx="1364472" cy="2630360"/>
          </a:xfrm>
          <a:prstGeom prst="rect">
            <a:avLst/>
          </a:prstGeom>
        </p:spPr>
      </p:pic>
      <p:sp>
        <p:nvSpPr>
          <p:cNvPr id="13" name="Marcador de texto 12">
            <a:extLst>
              <a:ext uri="{FF2B5EF4-FFF2-40B4-BE49-F238E27FC236}">
                <a16:creationId xmlns:a16="http://schemas.microsoft.com/office/drawing/2014/main" id="{F67356BD-4749-0896-0E29-3E10E5E24FB4}"/>
              </a:ext>
            </a:extLst>
          </p:cNvPr>
          <p:cNvSpPr>
            <a:spLocks noGrp="1"/>
          </p:cNvSpPr>
          <p:nvPr>
            <p:ph type="body" sz="quarter" idx="10" hasCustomPrompt="1"/>
          </p:nvPr>
        </p:nvSpPr>
        <p:spPr>
          <a:xfrm>
            <a:off x="762000" y="463550"/>
            <a:ext cx="9677400" cy="6096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a:t>INDEX</a:t>
            </a:r>
          </a:p>
        </p:txBody>
      </p:sp>
      <p:sp>
        <p:nvSpPr>
          <p:cNvPr id="15" name="Marcador de texto 14">
            <a:extLst>
              <a:ext uri="{FF2B5EF4-FFF2-40B4-BE49-F238E27FC236}">
                <a16:creationId xmlns:a16="http://schemas.microsoft.com/office/drawing/2014/main" id="{D7674A61-571D-8459-8B4C-3884F8256E76}"/>
              </a:ext>
            </a:extLst>
          </p:cNvPr>
          <p:cNvSpPr>
            <a:spLocks noGrp="1"/>
          </p:cNvSpPr>
          <p:nvPr>
            <p:ph type="body" sz="quarter" idx="11" hasCustomPrompt="1"/>
          </p:nvPr>
        </p:nvSpPr>
        <p:spPr>
          <a:xfrm>
            <a:off x="762000" y="2006599"/>
            <a:ext cx="9677400" cy="4191000"/>
          </a:xfrm>
          <a:prstGeom prst="rect">
            <a:avLst/>
          </a:prstGeom>
        </p:spPr>
        <p:txBody>
          <a:bodyPr/>
          <a:lstStyle>
            <a:lvl1pPr marL="342900" indent="-342900">
              <a:spcBef>
                <a:spcPts val="1000"/>
              </a:spcBef>
              <a:buFont typeface="+mj-lt"/>
              <a:buAutoNum type="arabicPeriod"/>
              <a:defRPr sz="1600">
                <a:solidFill>
                  <a:schemeClr val="bg1"/>
                </a:solidFill>
                <a:latin typeface="Arial" panose="020B0604020202020204" pitchFamily="34" charset="0"/>
                <a:cs typeface="Arial" panose="020B0604020202020204" pitchFamily="34" charset="0"/>
              </a:defRPr>
            </a:lvl1pPr>
          </a:lstStyle>
          <a:p>
            <a:pPr lvl="0"/>
            <a:r>
              <a:rPr lang="es-ES_tradnl" dirty="0"/>
              <a:t>P</a:t>
            </a:r>
            <a:r>
              <a:rPr lang="es-ES" dirty="0"/>
              <a:t>unto 1</a:t>
            </a:r>
          </a:p>
          <a:p>
            <a:pPr lvl="0"/>
            <a:r>
              <a:rPr lang="es-ES" dirty="0"/>
              <a:t>Punto 2</a:t>
            </a:r>
          </a:p>
          <a:p>
            <a:pPr lvl="0"/>
            <a:r>
              <a:rPr lang="es-ES" dirty="0"/>
              <a:t>Punto 3</a:t>
            </a:r>
          </a:p>
          <a:p>
            <a:pPr lvl="0"/>
            <a:r>
              <a:rPr lang="es-ES" dirty="0"/>
              <a:t>Punto 4</a:t>
            </a:r>
          </a:p>
          <a:p>
            <a:pPr lvl="0"/>
            <a:r>
              <a:rPr lang="es-ES" dirty="0"/>
              <a:t>Punto 5</a:t>
            </a:r>
          </a:p>
          <a:p>
            <a:pPr lvl="0"/>
            <a:r>
              <a:rPr lang="es-ES" dirty="0"/>
              <a:t>Punto 6</a:t>
            </a:r>
          </a:p>
          <a:p>
            <a:pPr lvl="0"/>
            <a:r>
              <a:rPr lang="es-ES" dirty="0"/>
              <a:t>Punto 7</a:t>
            </a:r>
          </a:p>
          <a:p>
            <a:pPr lvl="0"/>
            <a:r>
              <a:rPr lang="es-ES" dirty="0"/>
              <a:t>Punto 8</a:t>
            </a:r>
          </a:p>
          <a:p>
            <a:pPr lvl="0"/>
            <a:r>
              <a:rPr lang="es-ES" dirty="0"/>
              <a:t>Punto 9</a:t>
            </a:r>
          </a:p>
          <a:p>
            <a:pPr lvl="0"/>
            <a:r>
              <a:rPr lang="es-ES" dirty="0"/>
              <a:t>Punto 10</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0" y="1318336"/>
            <a:ext cx="658495" cy="554736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56"/>
            <a:ext cx="1963420" cy="1310005"/>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788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9462631"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7" y="126931"/>
            <a:ext cx="562243" cy="40953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4495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2" y="4702224"/>
            <a:ext cx="366395" cy="366395"/>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8008947" cy="5334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2088"/>
            <a:ext cx="277784" cy="323865"/>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4" y="209388"/>
            <a:ext cx="164961" cy="221129"/>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4114"/>
            <a:ext cx="247162" cy="186403"/>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985"/>
            <a:ext cx="209412" cy="2165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2" y="193210"/>
            <a:ext cx="209411" cy="237307"/>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5" y="256274"/>
            <a:ext cx="150143" cy="174243"/>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8" y="191783"/>
            <a:ext cx="300983" cy="238734"/>
          </a:xfrm>
          <a:prstGeom prst="rect">
            <a:avLst/>
          </a:prstGeom>
        </p:spPr>
      </p:pic>
    </p:spTree>
    <p:extLst>
      <p:ext uri="{BB962C8B-B14F-4D97-AF65-F5344CB8AC3E}">
        <p14:creationId xmlns:p14="http://schemas.microsoft.com/office/powerpoint/2010/main" val="4263859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683122" y="1407866"/>
            <a:ext cx="506973" cy="545783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1691078" y="0"/>
            <a:ext cx="506973" cy="1914348"/>
            <a:chOff x="14162837" y="-3882934"/>
            <a:chExt cx="655320" cy="2576761"/>
          </a:xfrm>
        </p:grpSpPr>
        <p:sp>
          <p:nvSpPr>
            <p:cNvPr id="8" name="object 4">
              <a:extLst>
                <a:ext uri="{FF2B5EF4-FFF2-40B4-BE49-F238E27FC236}">
                  <a16:creationId xmlns:a16="http://schemas.microsoft.com/office/drawing/2014/main" id="{FE2F8714-D35E-CC42-0386-9E2EC442F2A0}"/>
                </a:ext>
              </a:extLst>
            </p:cNvPr>
            <p:cNvSpPr/>
            <p:nvPr/>
          </p:nvSpPr>
          <p:spPr>
            <a:xfrm>
              <a:off x="14162837" y="-3297916"/>
              <a:ext cx="655320" cy="655321"/>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4162837" y="-2643231"/>
              <a:ext cx="655320" cy="655321"/>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4162837" y="-3882934"/>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rot="16200000">
              <a:off x="14136321" y="-1961395"/>
              <a:ext cx="681738" cy="628706"/>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8403917" y="404495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2" y="4702224"/>
            <a:ext cx="366395" cy="366395"/>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8008947" cy="5334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25" name="Imagen 24" descr="Un dibujo de un animal&#10;&#10;Descripción generada automáticamente con confianza baja">
            <a:extLst>
              <a:ext uri="{FF2B5EF4-FFF2-40B4-BE49-F238E27FC236}">
                <a16:creationId xmlns:a16="http://schemas.microsoft.com/office/drawing/2014/main" id="{4E568042-917F-485C-9CFD-4DFCBFEEA2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85108" y="501057"/>
            <a:ext cx="330692" cy="353498"/>
          </a:xfrm>
          <a:prstGeom prst="rect">
            <a:avLst/>
          </a:prstGeom>
        </p:spPr>
      </p:pic>
      <p:pic>
        <p:nvPicPr>
          <p:cNvPr id="26" name="Imagen 25" descr="Un dibujo de un perro&#10;&#10;Descripción generada automáticamente con confianza media">
            <a:extLst>
              <a:ext uri="{FF2B5EF4-FFF2-40B4-BE49-F238E27FC236}">
                <a16:creationId xmlns:a16="http://schemas.microsoft.com/office/drawing/2014/main" id="{7BC131C9-8852-46AA-B76A-DFD310CB0AC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776195" y="1054393"/>
            <a:ext cx="339605" cy="234788"/>
          </a:xfrm>
          <a:prstGeom prst="rect">
            <a:avLst/>
          </a:prstGeom>
        </p:spPr>
      </p:pic>
      <p:pic>
        <p:nvPicPr>
          <p:cNvPr id="27" name="Imagen 26" descr="Imagen que contiene dibujo, reloj&#10;&#10;Descripción generada automáticamente">
            <a:extLst>
              <a:ext uri="{FF2B5EF4-FFF2-40B4-BE49-F238E27FC236}">
                <a16:creationId xmlns:a16="http://schemas.microsoft.com/office/drawing/2014/main" id="{F8F4FC5D-FFCE-47F5-AF86-2506BC6ECBB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1781795" y="171489"/>
            <a:ext cx="257128" cy="243039"/>
          </a:xfrm>
          <a:prstGeom prst="rect">
            <a:avLst/>
          </a:prstGeom>
        </p:spPr>
      </p:pic>
    </p:spTree>
    <p:extLst>
      <p:ext uri="{BB962C8B-B14F-4D97-AF65-F5344CB8AC3E}">
        <p14:creationId xmlns:p14="http://schemas.microsoft.com/office/powerpoint/2010/main" val="1728556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0"/>
            <a:ext cx="1166832" cy="1153793"/>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Imagen 2" descr="Imagen que contiene pasto, exterior, campo, mujer&#10;&#10;Descripción generada automáticamente">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086600" y="1153793"/>
            <a:ext cx="5105400" cy="5716906"/>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6150"/>
          </a:xfrm>
          <a:prstGeom prst="rect">
            <a:avLst/>
          </a:prstGeom>
        </p:spPr>
      </p:pic>
    </p:spTree>
    <p:extLst>
      <p:ext uri="{BB962C8B-B14F-4D97-AF65-F5344CB8AC3E}">
        <p14:creationId xmlns:p14="http://schemas.microsoft.com/office/powerpoint/2010/main" val="377066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1" r:id="rId1"/>
    <p:sldLayoutId id="2147483662" r:id="rId2"/>
    <p:sldLayoutId id="2147483672" r:id="rId3"/>
    <p:sldLayoutId id="2147483663" r:id="rId4"/>
    <p:sldLayoutId id="2147483664" r:id="rId5"/>
    <p:sldLayoutId id="2147483673" r:id="rId6"/>
    <p:sldLayoutId id="2147483674" r:id="rId7"/>
    <p:sldLayoutId id="2147483665" r:id="rId8"/>
    <p:sldLayoutId id="2147483666" r:id="rId9"/>
    <p:sldLayoutId id="2147483667" r:id="rId10"/>
    <p:sldLayoutId id="2147483668" r:id="rId11"/>
    <p:sldLayoutId id="2147483669" r:id="rId12"/>
    <p:sldLayoutId id="2147483670" r:id="rId13"/>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hyperlink" Target="https://epruma.eu/wp-content/uploads/2022/02/FACTSHEET_PharmaceuticalWasteDisposal.pdf" TargetMode="Externa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hyperlink" Target="https://epruma.eu/wp-content/uploads/2022/02/FACTSHEET_PharmaceuticalWasteDisposal.pdf" TargetMode="External"/><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57.png"/><Relationship Id="rId4" Type="http://schemas.openxmlformats.org/officeDocument/2006/relationships/image" Target="../media/image56.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8.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59.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eur-lex.europa.eu/eli/reg_impl/2024/1973/oj"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4.xml"/><Relationship Id="rId1" Type="http://schemas.openxmlformats.org/officeDocument/2006/relationships/slideLayout" Target="../slideLayouts/slideLayout8.xml"/><Relationship Id="rId5" Type="http://schemas.openxmlformats.org/officeDocument/2006/relationships/hyperlink" Target="https://food.ec.europa.eu/animals/animal-health/vet-meds-med-feed/implementation_en" TargetMode="External"/><Relationship Id="rId4" Type="http://schemas.openxmlformats.org/officeDocument/2006/relationships/image" Target="../media/image52.png"/></Relationships>
</file>

<file path=ppt/slides/_rels/slide8.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4.emf"/></Relationships>
</file>

<file path=ppt/slides/_rels/slide9.xml.rels><?xml version="1.0" encoding="UTF-8" standalone="yes"?>
<Relationships xmlns="http://schemas.openxmlformats.org/package/2006/relationships"><Relationship Id="rId3" Type="http://schemas.openxmlformats.org/officeDocument/2006/relationships/hyperlink" Target="https://food.ec.europa.eu/document/download/c98a296f-5589-4efe-9112-e0389b59058d_en?filename=ah_vet-med_imp-reg-2019-06_ema-advice_art-115-5.pdf"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FFCA7E40-6B2B-9773-C96F-35BFBF3437D7}"/>
              </a:ext>
            </a:extLst>
          </p:cNvPr>
          <p:cNvSpPr>
            <a:spLocks noGrp="1"/>
          </p:cNvSpPr>
          <p:nvPr>
            <p:ph type="body" sz="quarter" idx="10"/>
          </p:nvPr>
        </p:nvSpPr>
        <p:spPr/>
        <p:txBody>
          <a:bodyPr/>
          <a:lstStyle/>
          <a:p>
            <a:r>
              <a:rPr lang="el-GR"/>
              <a:t>ΕΛΛΑΔΑ</a:t>
            </a:r>
          </a:p>
        </p:txBody>
      </p:sp>
      <p:sp>
        <p:nvSpPr>
          <p:cNvPr id="3" name="Marcador de texto 2">
            <a:extLst>
              <a:ext uri="{FF2B5EF4-FFF2-40B4-BE49-F238E27FC236}">
                <a16:creationId xmlns:a16="http://schemas.microsoft.com/office/drawing/2014/main" id="{6199F5CC-8AF0-EA86-41C2-17755419A88E}"/>
              </a:ext>
            </a:extLst>
          </p:cNvPr>
          <p:cNvSpPr>
            <a:spLocks noGrp="1"/>
          </p:cNvSpPr>
          <p:nvPr>
            <p:ph type="body" sz="quarter" idx="11"/>
          </p:nvPr>
        </p:nvSpPr>
        <p:spPr/>
        <p:txBody>
          <a:bodyPr/>
          <a:lstStyle/>
          <a:p>
            <a:r>
              <a:rPr lang="el-GR"/>
              <a:t>7 ΦΕΒΡΟΥΑΡΙΟΥ 2025</a:t>
            </a:r>
          </a:p>
        </p:txBody>
      </p:sp>
    </p:spTree>
    <p:extLst>
      <p:ext uri="{BB962C8B-B14F-4D97-AF65-F5344CB8AC3E}">
        <p14:creationId xmlns:p14="http://schemas.microsoft.com/office/powerpoint/2010/main" val="249985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peech Bubble: Rectangle 2">
            <a:extLst>
              <a:ext uri="{FF2B5EF4-FFF2-40B4-BE49-F238E27FC236}">
                <a16:creationId xmlns:a16="http://schemas.microsoft.com/office/drawing/2014/main" id="{49F1055A-BA09-8515-B87A-77FC82F3B10F}"/>
              </a:ext>
            </a:extLst>
          </p:cNvPr>
          <p:cNvSpPr/>
          <p:nvPr/>
        </p:nvSpPr>
        <p:spPr>
          <a:xfrm>
            <a:off x="9448800" y="2520950"/>
            <a:ext cx="2445213" cy="1217732"/>
          </a:xfrm>
          <a:prstGeom prst="wedgeRectCallout">
            <a:avLst>
              <a:gd name="adj1" fmla="val -69927"/>
              <a:gd name="adj2" fmla="val -1834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cap="none" normalizeH="0" noProof="0" dirty="0">
                <a:ln>
                  <a:noFill/>
                </a:ln>
                <a:solidFill>
                  <a:srgbClr val="000000"/>
                </a:solidFill>
                <a:effectLst/>
                <a:uLnTx/>
                <a:uFillTx/>
                <a:latin typeface="Calibri"/>
                <a:ea typeface="+mn-ea"/>
                <a:cs typeface="+mn-cs"/>
              </a:rPr>
              <a:t>Μην ξεχνάτε να αναφέρετε </a:t>
            </a:r>
            <a:r>
              <a:rPr kumimoji="0" lang="el-GR" sz="1300" b="1" i="0" u="none" strike="noStrike" cap="none" normalizeH="0" noProof="0" dirty="0" smtClean="0">
                <a:ln>
                  <a:noFill/>
                </a:ln>
                <a:solidFill>
                  <a:srgbClr val="000000"/>
                </a:solidFill>
                <a:effectLst/>
                <a:uLnTx/>
                <a:uFillTx/>
                <a:latin typeface="Calibri"/>
                <a:ea typeface="+mn-ea"/>
                <a:cs typeface="+mn-cs"/>
              </a:rPr>
              <a:t>ανεπιθύμητες ενέργειες </a:t>
            </a:r>
            <a:r>
              <a:rPr kumimoji="0" lang="el-GR" sz="1300" b="1" i="0" u="none" strike="noStrike" cap="none" normalizeH="0" noProof="0" dirty="0">
                <a:ln>
                  <a:noFill/>
                </a:ln>
                <a:solidFill>
                  <a:srgbClr val="000000"/>
                </a:solidFill>
                <a:effectLst/>
                <a:uLnTx/>
                <a:uFillTx/>
                <a:latin typeface="Calibri"/>
                <a:ea typeface="+mn-ea"/>
                <a:cs typeface="+mn-cs"/>
              </a:rPr>
              <a:t>συμπεριλαμβανομένης της </a:t>
            </a:r>
            <a:r>
              <a:rPr kumimoji="0" lang="el-GR" sz="1300" b="1" i="0" u="sng" strike="noStrike" cap="none" normalizeH="0" noProof="0" dirty="0">
                <a:ln>
                  <a:noFill/>
                </a:ln>
                <a:solidFill>
                  <a:schemeClr val="bg1"/>
                </a:solidFill>
                <a:effectLst/>
                <a:uLnTx/>
                <a:uFillTx/>
                <a:latin typeface="Calibri"/>
                <a:ea typeface="+mn-ea"/>
                <a:cs typeface="+mn-cs"/>
              </a:rPr>
              <a:t>έλλειψης αποτελεσματικότητας! </a:t>
            </a:r>
          </a:p>
        </p:txBody>
      </p:sp>
      <p:sp>
        <p:nvSpPr>
          <p:cNvPr id="4" name="Marcador de texto 1">
            <a:extLst>
              <a:ext uri="{FF2B5EF4-FFF2-40B4-BE49-F238E27FC236}">
                <a16:creationId xmlns:a16="http://schemas.microsoft.com/office/drawing/2014/main" id="{5E626828-67E9-C1A7-7219-349BBCA3B24B}"/>
              </a:ext>
            </a:extLst>
          </p:cNvPr>
          <p:cNvSpPr>
            <a:spLocks noGrp="1"/>
          </p:cNvSpPr>
          <p:nvPr>
            <p:ph type="body" sz="quarter" idx="10"/>
          </p:nvPr>
        </p:nvSpPr>
        <p:spPr>
          <a:xfrm>
            <a:off x="753172" y="114683"/>
            <a:ext cx="9677400" cy="476730"/>
          </a:xfrm>
        </p:spPr>
        <p:txBody>
          <a:bodyPr/>
          <a:lstStyle/>
          <a:p>
            <a:r>
              <a:rPr lang="el-GR" sz="2800" b="1" dirty="0">
                <a:latin typeface="EC Square Sans Pro" panose="020B0506040000020004" pitchFamily="34" charset="0"/>
              </a:rPr>
              <a:t>Είναι σημαντικό να αναφέρετε </a:t>
            </a:r>
            <a:r>
              <a:rPr lang="hu-HU" sz="2800" b="1" dirty="0">
                <a:latin typeface="EC Square Sans Pro" panose="020B0506040000020004" pitchFamily="34" charset="0"/>
              </a:rPr>
              <a:t/>
            </a:r>
            <a:br>
              <a:rPr lang="hu-HU" sz="2800" b="1" dirty="0">
                <a:latin typeface="EC Square Sans Pro" panose="020B0506040000020004" pitchFamily="34" charset="0"/>
              </a:rPr>
            </a:br>
            <a:r>
              <a:rPr lang="el-GR" sz="2800" b="1" dirty="0" smtClean="0">
                <a:latin typeface="EC Square Sans Pro" panose="020B0506040000020004" pitchFamily="34" charset="0"/>
              </a:rPr>
              <a:t>ανεπιθύμητες ενέργειες </a:t>
            </a:r>
            <a:r>
              <a:rPr lang="el-GR" sz="2800" b="1" dirty="0">
                <a:latin typeface="EC Square Sans Pro" panose="020B0506040000020004" pitchFamily="34" charset="0"/>
              </a:rPr>
              <a:t>(</a:t>
            </a:r>
            <a:r>
              <a:rPr lang="el-GR" sz="2800" b="1" dirty="0" err="1">
                <a:latin typeface="EC Square Sans Pro" panose="020B0506040000020004" pitchFamily="34" charset="0"/>
              </a:rPr>
              <a:t>φαρμακοεπαγρύπνηση</a:t>
            </a:r>
            <a:r>
              <a:rPr lang="el-GR" sz="2800" b="1" dirty="0">
                <a:latin typeface="EC Square Sans Pro" panose="020B0506040000020004" pitchFamily="34" charset="0"/>
              </a:rPr>
              <a:t>)</a:t>
            </a:r>
          </a:p>
          <a:p>
            <a:endParaRPr lang="es-ES" sz="2800" b="1" kern="1200" dirty="0">
              <a:latin typeface="EC Square Sans Pro" panose="020B0506040000020004" pitchFamily="34" charset="0"/>
            </a:endParaRPr>
          </a:p>
        </p:txBody>
      </p:sp>
      <p:sp>
        <p:nvSpPr>
          <p:cNvPr id="5" name="Speech Bubble: Rectangle 4">
            <a:extLst>
              <a:ext uri="{FF2B5EF4-FFF2-40B4-BE49-F238E27FC236}">
                <a16:creationId xmlns:a16="http://schemas.microsoft.com/office/drawing/2014/main" id="{FC1A1F8C-AE51-78BD-FBBB-8533FF0C7835}"/>
              </a:ext>
            </a:extLst>
          </p:cNvPr>
          <p:cNvSpPr/>
          <p:nvPr/>
        </p:nvSpPr>
        <p:spPr>
          <a:xfrm>
            <a:off x="9296400" y="5035550"/>
            <a:ext cx="2819400" cy="1447800"/>
          </a:xfrm>
          <a:prstGeom prst="wedgeRectCallout">
            <a:avLst>
              <a:gd name="adj1" fmla="val -61304"/>
              <a:gd name="adj2" fmla="val -6327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300" dirty="0">
                <a:ln w="0"/>
                <a:solidFill>
                  <a:schemeClr val="tx1"/>
                </a:solidFill>
                <a:effectLst>
                  <a:outerShdw blurRad="38100" dist="19050" dir="2700000" algn="tl" rotWithShape="0">
                    <a:schemeClr val="dk1">
                      <a:alpha val="40000"/>
                    </a:schemeClr>
                  </a:outerShdw>
                </a:effectLst>
              </a:rPr>
              <a:t>Γιατί πρέπει να υποβάλλεται έκθεση; Για να διασφαλίζεται η ασφάλεια, η παρακολούθηση της αποτελεσματικότητας, η πρόληψη βλαβών, η παροχή κατευθυντήριων γραμμών για τη νομοθεσία και η </a:t>
            </a:r>
            <a:r>
              <a:rPr lang="el-GR" sz="1300" dirty="0" err="1">
                <a:ln w="0"/>
                <a:solidFill>
                  <a:schemeClr val="tx1"/>
                </a:solidFill>
                <a:effectLst>
                  <a:outerShdw blurRad="38100" dist="19050" dir="2700000" algn="tl" rotWithShape="0">
                    <a:schemeClr val="dk1">
                      <a:alpha val="40000"/>
                    </a:schemeClr>
                  </a:outerShdw>
                </a:effectLst>
              </a:rPr>
              <a:t>επικαιροποίηση</a:t>
            </a:r>
            <a:r>
              <a:rPr lang="el-GR" sz="1300" dirty="0">
                <a:ln w="0"/>
                <a:solidFill>
                  <a:schemeClr val="tx1"/>
                </a:solidFill>
                <a:effectLst>
                  <a:outerShdw blurRad="38100" dist="19050" dir="2700000" algn="tl" rotWithShape="0">
                    <a:schemeClr val="dk1">
                      <a:alpha val="40000"/>
                    </a:schemeClr>
                  </a:outerShdw>
                </a:effectLst>
              </a:rPr>
              <a:t> της έρευνας.</a:t>
            </a:r>
          </a:p>
        </p:txBody>
      </p:sp>
      <p:graphicFrame>
        <p:nvGraphicFramePr>
          <p:cNvPr id="6" name="Diagram 5">
            <a:extLst>
              <a:ext uri="{FF2B5EF4-FFF2-40B4-BE49-F238E27FC236}">
                <a16:creationId xmlns:a16="http://schemas.microsoft.com/office/drawing/2014/main" id="{B565DF45-1A4A-43A0-4D72-FBBCAE837E4D}"/>
              </a:ext>
            </a:extLst>
          </p:cNvPr>
          <p:cNvGraphicFramePr/>
          <p:nvPr>
            <p:extLst>
              <p:ext uri="{D42A27DB-BD31-4B8C-83A1-F6EECF244321}">
                <p14:modId xmlns:p14="http://schemas.microsoft.com/office/powerpoint/2010/main" val="1213347715"/>
              </p:ext>
            </p:extLst>
          </p:nvPr>
        </p:nvGraphicFramePr>
        <p:xfrm>
          <a:off x="990600" y="1530350"/>
          <a:ext cx="7924800" cy="5147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Oval 6">
            <a:extLst>
              <a:ext uri="{FF2B5EF4-FFF2-40B4-BE49-F238E27FC236}">
                <a16:creationId xmlns:a16="http://schemas.microsoft.com/office/drawing/2014/main" id="{F8FD1B9D-9852-04F1-8D08-ADBE1CE5FC21}"/>
              </a:ext>
            </a:extLst>
          </p:cNvPr>
          <p:cNvSpPr/>
          <p:nvPr/>
        </p:nvSpPr>
        <p:spPr>
          <a:xfrm>
            <a:off x="27354" y="3054350"/>
            <a:ext cx="1725246" cy="19812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2000" b="1" dirty="0" smtClean="0"/>
              <a:t>Οι ανεπιθύμητες ενέργειες είναι</a:t>
            </a:r>
            <a:r>
              <a:rPr lang="el-GR" sz="2000" b="1" dirty="0"/>
              <a:t>: </a:t>
            </a:r>
          </a:p>
        </p:txBody>
      </p:sp>
      <p:sp>
        <p:nvSpPr>
          <p:cNvPr id="2" name="Marcador de texto 1">
            <a:extLst>
              <a:ext uri="{FF2B5EF4-FFF2-40B4-BE49-F238E27FC236}">
                <a16:creationId xmlns:a16="http://schemas.microsoft.com/office/drawing/2014/main" id="{94A2F5E5-B34A-F084-62FE-F4F0D236A3C0}"/>
              </a:ext>
            </a:extLst>
          </p:cNvPr>
          <p:cNvSpPr txBox="1">
            <a:spLocks/>
          </p:cNvSpPr>
          <p:nvPr/>
        </p:nvSpPr>
        <p:spPr>
          <a:xfrm>
            <a:off x="1806498" y="1852986"/>
            <a:ext cx="7032702" cy="476730"/>
          </a:xfrm>
          <a:prstGeom prst="rect">
            <a:avLst/>
          </a:prstGeom>
          <a:solidFill>
            <a:srgbClr val="6BB289"/>
          </a:solidFill>
        </p:spPr>
        <p:txBody>
          <a:bodyPr lIns="36000" tIns="0" rIns="0" bIns="0" anchor="ctr" anchorCtr="0"/>
          <a:lstStyle>
            <a:lvl1pPr marL="0">
              <a:defRPr sz="2400">
                <a:solidFill>
                  <a:schemeClr val="bg1"/>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l-GR" sz="1300" dirty="0">
                <a:latin typeface="+mj-lt"/>
              </a:rPr>
              <a:t>Δυσμενής, ανεπιθύμητη αντίδραση ζώου σε κτηνιατρικό φάρμακο ή φάρμακο για ανθρώπινη χρήση</a:t>
            </a:r>
          </a:p>
        </p:txBody>
      </p:sp>
      <p:sp>
        <p:nvSpPr>
          <p:cNvPr id="8" name="Marcador de texto 1">
            <a:extLst>
              <a:ext uri="{FF2B5EF4-FFF2-40B4-BE49-F238E27FC236}">
                <a16:creationId xmlns:a16="http://schemas.microsoft.com/office/drawing/2014/main" id="{605DF891-4256-7350-14D5-B92EC73D2928}"/>
              </a:ext>
            </a:extLst>
          </p:cNvPr>
          <p:cNvSpPr txBox="1">
            <a:spLocks/>
          </p:cNvSpPr>
          <p:nvPr/>
        </p:nvSpPr>
        <p:spPr>
          <a:xfrm>
            <a:off x="2241395" y="2688501"/>
            <a:ext cx="6369205" cy="372929"/>
          </a:xfrm>
          <a:prstGeom prst="rect">
            <a:avLst/>
          </a:prstGeom>
          <a:solidFill>
            <a:srgbClr val="6BB289"/>
          </a:solidFill>
        </p:spPr>
        <p:txBody>
          <a:bodyPr lIns="36000" tIns="0" rIns="0" bIns="0" anchor="ctr" anchorCtr="0"/>
          <a:lstStyle>
            <a:lvl1pPr marL="0">
              <a:defRPr sz="2400">
                <a:solidFill>
                  <a:schemeClr val="bg1"/>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l-GR" sz="1300" b="1" dirty="0">
                <a:latin typeface="+mj-lt"/>
              </a:rPr>
              <a:t>Έλλειψη αποτελεσματικότητας </a:t>
            </a:r>
            <a:r>
              <a:rPr lang="el-GR" sz="1300" dirty="0">
                <a:latin typeface="+mj-lt"/>
              </a:rPr>
              <a:t>ενός κτηνιατρικού φαρμάκου </a:t>
            </a:r>
          </a:p>
        </p:txBody>
      </p:sp>
      <p:sp>
        <p:nvSpPr>
          <p:cNvPr id="9" name="Marcador de texto 1">
            <a:extLst>
              <a:ext uri="{FF2B5EF4-FFF2-40B4-BE49-F238E27FC236}">
                <a16:creationId xmlns:a16="http://schemas.microsoft.com/office/drawing/2014/main" id="{4D872AB8-F2E0-7BFE-2DD3-F5A1AE7054A6}"/>
              </a:ext>
            </a:extLst>
          </p:cNvPr>
          <p:cNvSpPr txBox="1">
            <a:spLocks/>
          </p:cNvSpPr>
          <p:nvPr/>
        </p:nvSpPr>
        <p:spPr>
          <a:xfrm>
            <a:off x="2446763" y="3471060"/>
            <a:ext cx="6316237" cy="479490"/>
          </a:xfrm>
          <a:prstGeom prst="rect">
            <a:avLst/>
          </a:prstGeom>
          <a:solidFill>
            <a:srgbClr val="6BB289"/>
          </a:solidFill>
        </p:spPr>
        <p:txBody>
          <a:bodyPr lIns="36000" tIns="0" rIns="0" bIns="0" anchor="ctr" anchorCtr="0"/>
          <a:lstStyle>
            <a:lvl1pPr marL="0">
              <a:defRPr sz="2400">
                <a:solidFill>
                  <a:schemeClr val="bg1"/>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l-GR" sz="1300" dirty="0">
                <a:latin typeface="+mj-lt"/>
              </a:rPr>
              <a:t>Οποιαδήποτε </a:t>
            </a:r>
            <a:r>
              <a:rPr lang="el-GR" sz="1300" b="1" u="sng" dirty="0">
                <a:solidFill>
                  <a:schemeClr val="tx1"/>
                </a:solidFill>
                <a:latin typeface="+mj-lt"/>
              </a:rPr>
              <a:t>περιβαλλοντικά</a:t>
            </a:r>
            <a:r>
              <a:rPr lang="el-GR" sz="1300" dirty="0">
                <a:latin typeface="+mj-lt"/>
              </a:rPr>
              <a:t> συμβάντα μετά τη χορήγηση κτηνιατρικού φαρμάκου</a:t>
            </a:r>
          </a:p>
        </p:txBody>
      </p:sp>
      <p:sp>
        <p:nvSpPr>
          <p:cNvPr id="10" name="Marcador de texto 1">
            <a:extLst>
              <a:ext uri="{FF2B5EF4-FFF2-40B4-BE49-F238E27FC236}">
                <a16:creationId xmlns:a16="http://schemas.microsoft.com/office/drawing/2014/main" id="{04A802FC-EFE1-A7E4-4EFC-3961B04E931C}"/>
              </a:ext>
            </a:extLst>
          </p:cNvPr>
          <p:cNvSpPr txBox="1">
            <a:spLocks/>
          </p:cNvSpPr>
          <p:nvPr/>
        </p:nvSpPr>
        <p:spPr>
          <a:xfrm>
            <a:off x="2433754" y="4318883"/>
            <a:ext cx="6316237" cy="372929"/>
          </a:xfrm>
          <a:prstGeom prst="rect">
            <a:avLst/>
          </a:prstGeom>
          <a:solidFill>
            <a:srgbClr val="6BB289"/>
          </a:solidFill>
        </p:spPr>
        <p:txBody>
          <a:bodyPr lIns="36000" tIns="0" rIns="0" bIns="0" anchor="ctr" anchorCtr="0"/>
          <a:lstStyle>
            <a:lvl1pPr marL="0">
              <a:defRPr sz="2400">
                <a:solidFill>
                  <a:schemeClr val="bg1"/>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l-GR" sz="1300" dirty="0">
                <a:latin typeface="+mj-lt"/>
              </a:rPr>
              <a:t>Οποιαδήποτε επιβλαβής αντίδραση σε </a:t>
            </a:r>
            <a:r>
              <a:rPr lang="el-GR" sz="1300" b="1" u="sng" dirty="0">
                <a:solidFill>
                  <a:schemeClr val="tx1"/>
                </a:solidFill>
                <a:latin typeface="+mj-lt"/>
              </a:rPr>
              <a:t>ανθρώπους</a:t>
            </a:r>
          </a:p>
        </p:txBody>
      </p:sp>
      <p:sp>
        <p:nvSpPr>
          <p:cNvPr id="11" name="Marcador de texto 1">
            <a:extLst>
              <a:ext uri="{FF2B5EF4-FFF2-40B4-BE49-F238E27FC236}">
                <a16:creationId xmlns:a16="http://schemas.microsoft.com/office/drawing/2014/main" id="{44364709-3EAD-998D-C3DE-DA7F5FF48377}"/>
              </a:ext>
            </a:extLst>
          </p:cNvPr>
          <p:cNvSpPr txBox="1">
            <a:spLocks/>
          </p:cNvSpPr>
          <p:nvPr/>
        </p:nvSpPr>
        <p:spPr>
          <a:xfrm>
            <a:off x="2255799" y="5127852"/>
            <a:ext cx="6507201" cy="372929"/>
          </a:xfrm>
          <a:prstGeom prst="rect">
            <a:avLst/>
          </a:prstGeom>
          <a:solidFill>
            <a:srgbClr val="6BB289"/>
          </a:solidFill>
        </p:spPr>
        <p:txBody>
          <a:bodyPr lIns="36000" tIns="0" rIns="0" bIns="0" anchor="ctr" anchorCtr="0"/>
          <a:lstStyle>
            <a:lvl1pPr marL="0">
              <a:defRPr sz="2400">
                <a:solidFill>
                  <a:schemeClr val="bg1"/>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l-GR" sz="1300" dirty="0">
                <a:latin typeface="+mj-lt"/>
              </a:rPr>
              <a:t>Υπέρβαση του </a:t>
            </a:r>
            <a:r>
              <a:rPr lang="el-GR" sz="1300" dirty="0" err="1">
                <a:latin typeface="+mj-lt"/>
              </a:rPr>
              <a:t>ΑΟΚ</a:t>
            </a:r>
            <a:r>
              <a:rPr lang="el-GR" sz="1300" dirty="0">
                <a:latin typeface="+mj-lt"/>
              </a:rPr>
              <a:t> όταν έχει τηρηθεί ο χρόνος αναμονής</a:t>
            </a:r>
          </a:p>
        </p:txBody>
      </p:sp>
      <p:sp>
        <p:nvSpPr>
          <p:cNvPr id="12" name="Marcador de texto 1">
            <a:extLst>
              <a:ext uri="{FF2B5EF4-FFF2-40B4-BE49-F238E27FC236}">
                <a16:creationId xmlns:a16="http://schemas.microsoft.com/office/drawing/2014/main" id="{C7A34139-B962-3201-90F7-5260AAA665B0}"/>
              </a:ext>
            </a:extLst>
          </p:cNvPr>
          <p:cNvSpPr txBox="1">
            <a:spLocks/>
          </p:cNvSpPr>
          <p:nvPr/>
        </p:nvSpPr>
        <p:spPr>
          <a:xfrm>
            <a:off x="1806498" y="5941077"/>
            <a:ext cx="6781800" cy="372929"/>
          </a:xfrm>
          <a:prstGeom prst="rect">
            <a:avLst/>
          </a:prstGeom>
          <a:solidFill>
            <a:srgbClr val="6BB289"/>
          </a:solidFill>
        </p:spPr>
        <p:txBody>
          <a:bodyPr lIns="36000" tIns="0" rIns="0" bIns="0" anchor="ctr" anchorCtr="0"/>
          <a:lstStyle>
            <a:lvl1pPr marL="0">
              <a:defRPr sz="2400">
                <a:solidFill>
                  <a:schemeClr val="bg1"/>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l-GR" sz="1300" dirty="0">
                <a:latin typeface="+mj-lt"/>
              </a:rPr>
              <a:t>Οποιαδήποτε εικαζόμενη μετάδοση μολυσματικού παράγοντα μέσω φαρμάκου</a:t>
            </a:r>
          </a:p>
        </p:txBody>
      </p:sp>
    </p:spTree>
    <p:extLst>
      <p:ext uri="{BB962C8B-B14F-4D97-AF65-F5344CB8AC3E}">
        <p14:creationId xmlns:p14="http://schemas.microsoft.com/office/powerpoint/2010/main" val="2054384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1">
            <a:extLst>
              <a:ext uri="{FF2B5EF4-FFF2-40B4-BE49-F238E27FC236}">
                <a16:creationId xmlns:a16="http://schemas.microsoft.com/office/drawing/2014/main" id="{5E626828-67E9-C1A7-7219-349BBCA3B24B}"/>
              </a:ext>
            </a:extLst>
          </p:cNvPr>
          <p:cNvSpPr>
            <a:spLocks noGrp="1"/>
          </p:cNvSpPr>
          <p:nvPr>
            <p:ph type="body" sz="quarter" idx="10"/>
          </p:nvPr>
        </p:nvSpPr>
        <p:spPr/>
        <p:txBody>
          <a:bodyPr lIns="91440" tIns="45720" rIns="91440" bIns="45720" anchor="t"/>
          <a:lstStyle/>
          <a:p>
            <a:r>
              <a:rPr lang="el-GR" sz="2800" b="1">
                <a:latin typeface="EC Square Sans Pro"/>
                <a:cs typeface="Arial"/>
              </a:rPr>
              <a:t>Διάθεση κτηνιατρικών φαρμάκων</a:t>
            </a:r>
          </a:p>
          <a:p>
            <a:endParaRPr lang="es-ES" sz="2800" b="1" kern="1200" dirty="0">
              <a:latin typeface="EC Square Sans Pro" panose="020B0506040000020004" pitchFamily="34" charset="0"/>
            </a:endParaRPr>
          </a:p>
        </p:txBody>
      </p:sp>
      <p:sp>
        <p:nvSpPr>
          <p:cNvPr id="6" name="Rectángulo 5"/>
          <p:cNvSpPr/>
          <p:nvPr/>
        </p:nvSpPr>
        <p:spPr>
          <a:xfrm>
            <a:off x="1518821" y="2779796"/>
            <a:ext cx="9144000" cy="2585323"/>
          </a:xfrm>
          <a:prstGeom prst="rect">
            <a:avLst/>
          </a:prstGeom>
        </p:spPr>
        <p:txBody>
          <a:bodyPr wrap="square">
            <a:spAutoFit/>
          </a:bodyPr>
          <a:lstStyle/>
          <a:p>
            <a:pPr marL="285750" indent="-285750">
              <a:buFont typeface="Wingdings" panose="05000000000000000000" pitchFamily="2" charset="2"/>
              <a:buChar char="ü"/>
            </a:pPr>
            <a:r>
              <a:rPr lang="el-GR" dirty="0">
                <a:solidFill>
                  <a:srgbClr val="003399"/>
                </a:solidFill>
                <a:latin typeface="EC Square Sans Pro" panose="020B0506040000020004" pitchFamily="34" charset="0"/>
                <a:ea typeface="+mn-ea"/>
                <a:cs typeface="Arial" panose="020B0604020202020204" pitchFamily="34" charset="0"/>
              </a:rPr>
              <a:t>Άμεση συσκευασία και τα υπολείμματα των φαρμάκων μετά τη χρήση. </a:t>
            </a:r>
          </a:p>
          <a:p>
            <a:endParaRPr lang="en-US" kern="1200" dirty="0">
              <a:solidFill>
                <a:srgbClr val="003399"/>
              </a:solidFill>
              <a:latin typeface="EC Square Sans Pro" panose="020B0506040000020004" pitchFamily="34" charset="0"/>
              <a:ea typeface="+mn-ea"/>
              <a:cs typeface="Arial" panose="020B0604020202020204" pitchFamily="34" charset="0"/>
            </a:endParaRPr>
          </a:p>
          <a:p>
            <a:pPr marL="285750" indent="-285750">
              <a:buFont typeface="Wingdings" panose="05000000000000000000" pitchFamily="2" charset="2"/>
              <a:buChar char="ü"/>
            </a:pPr>
            <a:r>
              <a:rPr lang="el-GR" dirty="0">
                <a:solidFill>
                  <a:srgbClr val="003399"/>
                </a:solidFill>
                <a:latin typeface="EC Square Sans Pro" panose="020B0506040000020004" pitchFamily="34" charset="0"/>
                <a:ea typeface="+mn-ea"/>
                <a:cs typeface="Arial" panose="020B0604020202020204" pitchFamily="34" charset="0"/>
              </a:rPr>
              <a:t>Κτηνιατρικά φάρμακα ή </a:t>
            </a:r>
            <a:r>
              <a:rPr lang="el-GR" dirty="0" err="1">
                <a:solidFill>
                  <a:srgbClr val="003399"/>
                </a:solidFill>
                <a:latin typeface="EC Square Sans Pro" panose="020B0506040000020004" pitchFamily="34" charset="0"/>
                <a:ea typeface="+mn-ea"/>
                <a:cs typeface="Arial" panose="020B0604020202020204" pitchFamily="34" charset="0"/>
              </a:rPr>
              <a:t>φαρμακούχες</a:t>
            </a:r>
            <a:r>
              <a:rPr lang="el-GR" dirty="0">
                <a:solidFill>
                  <a:srgbClr val="003399"/>
                </a:solidFill>
                <a:latin typeface="EC Square Sans Pro" panose="020B0506040000020004" pitchFamily="34" charset="0"/>
                <a:ea typeface="+mn-ea"/>
                <a:cs typeface="Arial" panose="020B0604020202020204" pitchFamily="34" charset="0"/>
              </a:rPr>
              <a:t> ζωοτροφές των οποίων έχει παρέλθει η ημερομηνία λήξης ή που δεν έχουν αποθηκευτεί σύμφωνα με τις οδηγίες. </a:t>
            </a:r>
          </a:p>
          <a:p>
            <a:endParaRPr lang="en-US" kern="1200" dirty="0">
              <a:solidFill>
                <a:srgbClr val="003399"/>
              </a:solidFill>
              <a:latin typeface="EC Square Sans Pro" panose="020B0506040000020004" pitchFamily="34" charset="0"/>
              <a:ea typeface="+mn-ea"/>
              <a:cs typeface="Arial" panose="020B0604020202020204" pitchFamily="34" charset="0"/>
            </a:endParaRPr>
          </a:p>
          <a:p>
            <a:pPr marL="285750" indent="-285750">
              <a:buFont typeface="Wingdings" panose="05000000000000000000" pitchFamily="2" charset="2"/>
              <a:buChar char="ü"/>
            </a:pPr>
            <a:r>
              <a:rPr lang="el-GR" dirty="0" err="1">
                <a:solidFill>
                  <a:srgbClr val="003399"/>
                </a:solidFill>
                <a:latin typeface="EC Square Sans Pro" panose="020B0506040000020004" pitchFamily="34" charset="0"/>
                <a:ea typeface="+mn-ea"/>
                <a:cs typeface="Arial" panose="020B0604020202020204" pitchFamily="34" charset="0"/>
              </a:rPr>
              <a:t>Συνταγογράφηση</a:t>
            </a:r>
            <a:r>
              <a:rPr lang="el-GR" dirty="0">
                <a:solidFill>
                  <a:srgbClr val="003399"/>
                </a:solidFill>
                <a:latin typeface="EC Square Sans Pro" panose="020B0506040000020004" pitchFamily="34" charset="0"/>
                <a:ea typeface="+mn-ea"/>
                <a:cs typeface="Arial" panose="020B0604020202020204" pitchFamily="34" charset="0"/>
              </a:rPr>
              <a:t> ποσότητας που υπερβαίνει την απαιτούμενη ποσότητα ή μη ολοκληρωμένη θεραπευτική αγωγή είτε λόγω δυσκολιών χορήγησης, ανεπιθύμητων </a:t>
            </a:r>
            <a:r>
              <a:rPr lang="el-GR" dirty="0" smtClean="0">
                <a:solidFill>
                  <a:srgbClr val="003399"/>
                </a:solidFill>
                <a:latin typeface="EC Square Sans Pro" panose="020B0506040000020004" pitchFamily="34" charset="0"/>
                <a:ea typeface="+mn-ea"/>
                <a:cs typeface="Arial" panose="020B0604020202020204" pitchFamily="34" charset="0"/>
              </a:rPr>
              <a:t>ενεργειών, </a:t>
            </a:r>
            <a:r>
              <a:rPr lang="el-GR" dirty="0">
                <a:solidFill>
                  <a:srgbClr val="003399"/>
                </a:solidFill>
                <a:latin typeface="EC Square Sans Pro" panose="020B0506040000020004" pitchFamily="34" charset="0"/>
                <a:ea typeface="+mn-ea"/>
                <a:cs typeface="Arial" panose="020B0604020202020204" pitchFamily="34" charset="0"/>
              </a:rPr>
              <a:t>αλλαγής στη θεραπεία είτε λόγω θανάτου των ζώων κατά τη διάρκεια της θεραπείας. </a:t>
            </a:r>
          </a:p>
        </p:txBody>
      </p:sp>
      <p:sp>
        <p:nvSpPr>
          <p:cNvPr id="8" name="Rectángulo 7"/>
          <p:cNvSpPr/>
          <p:nvPr/>
        </p:nvSpPr>
        <p:spPr>
          <a:xfrm>
            <a:off x="381000" y="6407150"/>
            <a:ext cx="9220200" cy="261610"/>
          </a:xfrm>
          <a:prstGeom prst="rect">
            <a:avLst/>
          </a:prstGeom>
        </p:spPr>
        <p:txBody>
          <a:bodyPr wrap="square">
            <a:spAutoFit/>
          </a:bodyPr>
          <a:lstStyle/>
          <a:p>
            <a:r>
              <a:rPr lang="el-GR" sz="1100">
                <a:solidFill>
                  <a:srgbClr val="003399"/>
                </a:solidFill>
                <a:latin typeface="EC Square Sans Pro" panose="020B0506040000020004" pitchFamily="34" charset="0"/>
                <a:ea typeface="+mn-ea"/>
                <a:cs typeface="Arial" panose="020B0604020202020204" pitchFamily="34" charset="0"/>
                <a:hlinkClick r:id="rId2"/>
              </a:rPr>
              <a:t>FACTSHEET_PharmaceuticalWasteDisposal.pdf (epruma.eu)</a:t>
            </a:r>
          </a:p>
        </p:txBody>
      </p:sp>
      <p:sp>
        <p:nvSpPr>
          <p:cNvPr id="9" name="Rectángulo redondeado 13">
            <a:extLst>
              <a:ext uri="{FF2B5EF4-FFF2-40B4-BE49-F238E27FC236}">
                <a16:creationId xmlns:a16="http://schemas.microsoft.com/office/drawing/2014/main" id="{9E312FE7-A2CE-48CA-B86B-F83B7E492A64}"/>
              </a:ext>
            </a:extLst>
          </p:cNvPr>
          <p:cNvSpPr/>
          <p:nvPr/>
        </p:nvSpPr>
        <p:spPr>
          <a:xfrm>
            <a:off x="-5179" y="1476361"/>
            <a:ext cx="12192000" cy="580491"/>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1200" dirty="0">
              <a:solidFill>
                <a:schemeClr val="bg1"/>
              </a:solidFill>
              <a:latin typeface="Montserrat" panose="00000500000000000000" pitchFamily="2" charset="0"/>
            </a:endParaRPr>
          </a:p>
        </p:txBody>
      </p:sp>
      <p:sp>
        <p:nvSpPr>
          <p:cNvPr id="10" name="Rectángulo 9"/>
          <p:cNvSpPr/>
          <p:nvPr/>
        </p:nvSpPr>
        <p:spPr>
          <a:xfrm>
            <a:off x="2514600" y="1535773"/>
            <a:ext cx="6663619" cy="461665"/>
          </a:xfrm>
          <a:prstGeom prst="rect">
            <a:avLst/>
          </a:prstGeom>
        </p:spPr>
        <p:txBody>
          <a:bodyPr wrap="none">
            <a:spAutoFit/>
          </a:bodyPr>
          <a:lstStyle/>
          <a:p>
            <a:r>
              <a:rPr lang="el-GR" sz="2400" b="1" dirty="0">
                <a:solidFill>
                  <a:schemeClr val="bg1"/>
                </a:solidFill>
                <a:latin typeface="EC Square Sans Pro" panose="020B0506040000020004" pitchFamily="34" charset="0"/>
                <a:ea typeface="+mn-ea"/>
                <a:cs typeface="Arial" panose="020B0604020202020204" pitchFamily="34" charset="0"/>
              </a:rPr>
              <a:t>Πώς και πού προκύπτουν φαρμακευτικά απόβλητα;</a:t>
            </a:r>
          </a:p>
        </p:txBody>
      </p:sp>
    </p:spTree>
    <p:extLst>
      <p:ext uri="{BB962C8B-B14F-4D97-AF65-F5344CB8AC3E}">
        <p14:creationId xmlns:p14="http://schemas.microsoft.com/office/powerpoint/2010/main" val="400258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1">
            <a:extLst>
              <a:ext uri="{FF2B5EF4-FFF2-40B4-BE49-F238E27FC236}">
                <a16:creationId xmlns:a16="http://schemas.microsoft.com/office/drawing/2014/main" id="{5E626828-67E9-C1A7-7219-349BBCA3B24B}"/>
              </a:ext>
            </a:extLst>
          </p:cNvPr>
          <p:cNvSpPr>
            <a:spLocks noGrp="1"/>
          </p:cNvSpPr>
          <p:nvPr>
            <p:ph type="body" sz="quarter" idx="10"/>
          </p:nvPr>
        </p:nvSpPr>
        <p:spPr/>
        <p:txBody>
          <a:bodyPr/>
          <a:lstStyle/>
          <a:p>
            <a:r>
              <a:rPr lang="el-GR" sz="2800" b="1">
                <a:latin typeface="EC Square Sans Pro" panose="020B0506040000020004" pitchFamily="34" charset="0"/>
              </a:rPr>
              <a:t>Διάθεση κτηνιατρικών φαρμάκων</a:t>
            </a:r>
          </a:p>
          <a:p>
            <a:endParaRPr lang="es-ES" sz="2800" b="1" kern="1200" dirty="0">
              <a:latin typeface="EC Square Sans Pro" panose="020B0506040000020004" pitchFamily="34" charset="0"/>
            </a:endParaRPr>
          </a:p>
        </p:txBody>
      </p:sp>
      <p:sp>
        <p:nvSpPr>
          <p:cNvPr id="6" name="Rectángulo 5"/>
          <p:cNvSpPr/>
          <p:nvPr/>
        </p:nvSpPr>
        <p:spPr>
          <a:xfrm>
            <a:off x="319499" y="2168858"/>
            <a:ext cx="5791200" cy="4524315"/>
          </a:xfrm>
          <a:prstGeom prst="rect">
            <a:avLst/>
          </a:prstGeom>
        </p:spPr>
        <p:txBody>
          <a:bodyPr wrap="square">
            <a:spAutoFit/>
          </a:bodyPr>
          <a:lstStyle/>
          <a:p>
            <a:pPr marL="285750" indent="-285750">
              <a:buFont typeface="Wingdings" panose="05000000000000000000" pitchFamily="2" charset="2"/>
              <a:buChar char="ü"/>
            </a:pPr>
            <a:r>
              <a:rPr lang="el-GR" dirty="0">
                <a:solidFill>
                  <a:srgbClr val="003399"/>
                </a:solidFill>
                <a:latin typeface="EC Square Sans Pro" panose="020B0506040000020004" pitchFamily="34" charset="0"/>
                <a:cs typeface="Arial" panose="020B0604020202020204" pitchFamily="34" charset="0"/>
              </a:rPr>
              <a:t>Όλοι (</a:t>
            </a:r>
            <a:r>
              <a:rPr lang="el-GR" dirty="0" err="1" smtClean="0">
                <a:solidFill>
                  <a:srgbClr val="003399"/>
                </a:solidFill>
                <a:latin typeface="EC Square Sans Pro" panose="020B0506040000020004" pitchFamily="34" charset="0"/>
                <a:cs typeface="Arial" panose="020B0604020202020204" pitchFamily="34" charset="0"/>
              </a:rPr>
              <a:t>συνταγογραφούντες</a:t>
            </a:r>
            <a:r>
              <a:rPr lang="el-GR" dirty="0" smtClean="0">
                <a:solidFill>
                  <a:srgbClr val="003399"/>
                </a:solidFill>
                <a:latin typeface="EC Square Sans Pro" panose="020B0506040000020004" pitchFamily="34" charset="0"/>
                <a:cs typeface="Arial" panose="020B0604020202020204" pitchFamily="34" charset="0"/>
              </a:rPr>
              <a:t> </a:t>
            </a:r>
            <a:r>
              <a:rPr lang="el-GR" dirty="0">
                <a:solidFill>
                  <a:srgbClr val="003399"/>
                </a:solidFill>
                <a:latin typeface="EC Square Sans Pro" panose="020B0506040000020004" pitchFamily="34" charset="0"/>
                <a:cs typeface="Arial" panose="020B0604020202020204" pitchFamily="34" charset="0"/>
              </a:rPr>
              <a:t>και χρήστες) είναι υπεύθυνοι για την ελαχιστοποίηση των φαρμακευτικών αποβλήτων.</a:t>
            </a:r>
          </a:p>
          <a:p>
            <a:pPr marL="285750" indent="-285750">
              <a:buFont typeface="Wingdings" panose="05000000000000000000" pitchFamily="2" charset="2"/>
              <a:buChar char="ü"/>
            </a:pPr>
            <a:endParaRPr lang="en-US" kern="1200" dirty="0">
              <a:solidFill>
                <a:srgbClr val="003399"/>
              </a:solidFill>
              <a:latin typeface="EC Square Sans Pro" panose="020B0506040000020004" pitchFamily="34" charset="0"/>
              <a:cs typeface="Arial" panose="020B0604020202020204" pitchFamily="34" charset="0"/>
            </a:endParaRPr>
          </a:p>
          <a:p>
            <a:pPr marL="285750" indent="-285750">
              <a:buFont typeface="Wingdings" panose="05000000000000000000" pitchFamily="2" charset="2"/>
              <a:buChar char="ü"/>
            </a:pPr>
            <a:r>
              <a:rPr lang="el-GR" dirty="0">
                <a:solidFill>
                  <a:srgbClr val="003399"/>
                </a:solidFill>
                <a:latin typeface="EC Square Sans Pro" panose="020B0506040000020004" pitchFamily="34" charset="0"/>
                <a:cs typeface="Arial" panose="020B0604020202020204" pitchFamily="34" charset="0"/>
              </a:rPr>
              <a:t>Η διάθεση φαρμακευτικών αποβλήτων </a:t>
            </a:r>
            <a:r>
              <a:rPr lang="el-CY" dirty="0">
                <a:solidFill>
                  <a:srgbClr val="003399"/>
                </a:solidFill>
                <a:cs typeface="Arial" panose="020B0604020202020204" pitchFamily="34" charset="0"/>
              </a:rPr>
              <a:t>μέσω υδάτινων οδών</a:t>
            </a:r>
            <a:r>
              <a:rPr lang="el-GR" dirty="0" smtClean="0">
                <a:solidFill>
                  <a:srgbClr val="003399"/>
                </a:solidFill>
                <a:latin typeface="EC Square Sans Pro" panose="020B0506040000020004" pitchFamily="34" charset="0"/>
                <a:cs typeface="Arial" panose="020B0604020202020204" pitchFamily="34" charset="0"/>
              </a:rPr>
              <a:t> </a:t>
            </a:r>
            <a:r>
              <a:rPr lang="el-GR" dirty="0">
                <a:solidFill>
                  <a:srgbClr val="003399"/>
                </a:solidFill>
                <a:latin typeface="EC Square Sans Pro" panose="020B0506040000020004" pitchFamily="34" charset="0"/>
                <a:cs typeface="Arial" panose="020B0604020202020204" pitchFamily="34" charset="0"/>
              </a:rPr>
              <a:t>θα πρέπει να αποκλείεται.</a:t>
            </a:r>
          </a:p>
          <a:p>
            <a:pPr marL="285750" indent="-285750">
              <a:buFont typeface="Wingdings" panose="05000000000000000000" pitchFamily="2" charset="2"/>
              <a:buChar char="ü"/>
            </a:pPr>
            <a:endParaRPr lang="en-US" kern="1200" dirty="0">
              <a:solidFill>
                <a:srgbClr val="003399"/>
              </a:solidFill>
              <a:latin typeface="EC Square Sans Pro" panose="020B0506040000020004" pitchFamily="34" charset="0"/>
              <a:cs typeface="Arial" panose="020B0604020202020204" pitchFamily="34" charset="0"/>
            </a:endParaRPr>
          </a:p>
          <a:p>
            <a:pPr marL="285750" indent="-285750">
              <a:buFont typeface="Wingdings" panose="05000000000000000000" pitchFamily="2" charset="2"/>
              <a:buChar char="ü"/>
            </a:pPr>
            <a:r>
              <a:rPr lang="el-GR" dirty="0">
                <a:solidFill>
                  <a:srgbClr val="003399"/>
                </a:solidFill>
                <a:latin typeface="EC Square Sans Pro" panose="020B0506040000020004" pitchFamily="34" charset="0"/>
                <a:cs typeface="Arial" panose="020B0604020202020204" pitchFamily="34" charset="0"/>
              </a:rPr>
              <a:t>Τα φαρμακευτικά απόβλητα θα πρέπει να αποθηκεύονται σε ειδικό δοχείο, κάδο ή εγκατάσταση για να διασφαλίζεται επαρκής προστασία της υγείας των ζώων, της ανθρώπινης υγείας, των ζωοτροφών, των τροφίμων και του περιβάλλοντος, και πρέπει να διαχωρίζονται από τυχόν αποθέματα κτηνιατρικών φαρμάκων ώστε να διασφαλίζεται ότι τα απόβλητα δεν είναι δυνατό να χρησιμοποιηθούν κατά λάθος. </a:t>
            </a:r>
          </a:p>
        </p:txBody>
      </p:sp>
      <p:sp>
        <p:nvSpPr>
          <p:cNvPr id="9" name="Rectángulo redondeado 13">
            <a:extLst>
              <a:ext uri="{FF2B5EF4-FFF2-40B4-BE49-F238E27FC236}">
                <a16:creationId xmlns:a16="http://schemas.microsoft.com/office/drawing/2014/main" id="{9E312FE7-A2CE-48CA-B86B-F83B7E492A64}"/>
              </a:ext>
            </a:extLst>
          </p:cNvPr>
          <p:cNvSpPr/>
          <p:nvPr/>
        </p:nvSpPr>
        <p:spPr>
          <a:xfrm>
            <a:off x="-5179" y="1476361"/>
            <a:ext cx="12192000" cy="580491"/>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1200" dirty="0">
              <a:solidFill>
                <a:schemeClr val="bg1"/>
              </a:solidFill>
              <a:latin typeface="Montserrat" panose="00000500000000000000" pitchFamily="2" charset="0"/>
            </a:endParaRPr>
          </a:p>
        </p:txBody>
      </p:sp>
      <p:sp>
        <p:nvSpPr>
          <p:cNvPr id="7" name="Rectángulo 6"/>
          <p:cNvSpPr/>
          <p:nvPr/>
        </p:nvSpPr>
        <p:spPr>
          <a:xfrm>
            <a:off x="3046613" y="1378754"/>
            <a:ext cx="4133119" cy="692497"/>
          </a:xfrm>
          <a:prstGeom prst="rect">
            <a:avLst/>
          </a:prstGeom>
        </p:spPr>
        <p:txBody>
          <a:bodyPr wrap="none">
            <a:spAutoFit/>
          </a:bodyPr>
          <a:lstStyle/>
          <a:p>
            <a:pPr algn="ctr"/>
            <a:r>
              <a:rPr lang="el-GR" sz="2800" b="1" dirty="0">
                <a:solidFill>
                  <a:schemeClr val="bg1"/>
                </a:solidFill>
                <a:latin typeface="EC Square Sans Pro" panose="020B0506040000020004" pitchFamily="34" charset="0"/>
                <a:ea typeface="+mn-ea"/>
                <a:cs typeface="Arial" panose="020B0604020202020204" pitchFamily="34" charset="0"/>
              </a:rPr>
              <a:t>Βέλτιστες πρακτικές διάθεσης </a:t>
            </a:r>
          </a:p>
          <a:p>
            <a:pPr algn="ctr"/>
            <a:r>
              <a:rPr lang="el-GR" sz="1100" b="1" dirty="0">
                <a:solidFill>
                  <a:schemeClr val="bg1"/>
                </a:solidFill>
                <a:latin typeface="EC Square Sans Pro" panose="020B0506040000020004" pitchFamily="34" charset="0"/>
                <a:ea typeface="+mn-ea"/>
                <a:cs typeface="Arial" panose="020B0604020202020204" pitchFamily="34" charset="0"/>
                <a:hlinkClick r:id="rId3"/>
              </a:rPr>
              <a:t>PharmaceuticalWasteDisposal.pdf (epruma.eu)</a:t>
            </a:r>
          </a:p>
        </p:txBody>
      </p:sp>
      <p:sp>
        <p:nvSpPr>
          <p:cNvPr id="11" name="Rectángulo 10"/>
          <p:cNvSpPr/>
          <p:nvPr/>
        </p:nvSpPr>
        <p:spPr>
          <a:xfrm>
            <a:off x="6059137" y="2183257"/>
            <a:ext cx="6024239" cy="4524315"/>
          </a:xfrm>
          <a:prstGeom prst="rect">
            <a:avLst/>
          </a:prstGeom>
        </p:spPr>
        <p:txBody>
          <a:bodyPr wrap="square">
            <a:spAutoFit/>
          </a:bodyPr>
          <a:lstStyle/>
          <a:p>
            <a:pPr marL="285750" indent="-285750">
              <a:buFont typeface="Wingdings" panose="05000000000000000000" pitchFamily="2" charset="2"/>
              <a:buChar char="ü"/>
            </a:pPr>
            <a:r>
              <a:rPr lang="el-GR" dirty="0">
                <a:solidFill>
                  <a:srgbClr val="003399"/>
                </a:solidFill>
                <a:latin typeface="EC Square Sans Pro" panose="020B0506040000020004" pitchFamily="34" charset="0"/>
                <a:cs typeface="Arial" panose="020B0604020202020204" pitchFamily="34" charset="0"/>
              </a:rPr>
              <a:t>Τα απόβλητα πρέπει να διατίθενται σύμφωνα με την περίληψη χαρακτηριστικών προϊόντος (</a:t>
            </a:r>
            <a:r>
              <a:rPr lang="el-GR" dirty="0" err="1">
                <a:solidFill>
                  <a:srgbClr val="003399"/>
                </a:solidFill>
                <a:latin typeface="EC Square Sans Pro" panose="020B0506040000020004" pitchFamily="34" charset="0"/>
                <a:cs typeface="Arial" panose="020B0604020202020204" pitchFamily="34" charset="0"/>
              </a:rPr>
              <a:t>ΠΧΠ</a:t>
            </a:r>
            <a:r>
              <a:rPr lang="el-GR" dirty="0">
                <a:solidFill>
                  <a:srgbClr val="003399"/>
                </a:solidFill>
                <a:latin typeface="EC Square Sans Pro" panose="020B0506040000020004" pitchFamily="34" charset="0"/>
                <a:cs typeface="Arial" panose="020B0604020202020204" pitchFamily="34" charset="0"/>
              </a:rPr>
              <a:t>) και τη νομοθεσία περί αποβλήτων και τα εθνικά συστήματα που έχουν αναπτυχθεί σε συνεννόηση με όλα τα μέρη για τη συλλογή, τη μεταφορά και τη διάθεση των αποβλήτων. </a:t>
            </a:r>
          </a:p>
          <a:p>
            <a:endParaRPr lang="en-US" kern="1200" dirty="0">
              <a:solidFill>
                <a:srgbClr val="003399"/>
              </a:solidFill>
              <a:latin typeface="EC Square Sans Pro" panose="020B0506040000020004" pitchFamily="34" charset="0"/>
              <a:cs typeface="Arial" panose="020B0604020202020204" pitchFamily="34" charset="0"/>
            </a:endParaRPr>
          </a:p>
          <a:p>
            <a:pPr marL="285750" indent="-285750">
              <a:buFont typeface="Wingdings" panose="05000000000000000000" pitchFamily="2" charset="2"/>
              <a:buChar char="ü"/>
            </a:pPr>
            <a:r>
              <a:rPr lang="el-GR" dirty="0">
                <a:solidFill>
                  <a:srgbClr val="003399"/>
                </a:solidFill>
                <a:latin typeface="EC Square Sans Pro" panose="020B0506040000020004" pitchFamily="34" charset="0"/>
                <a:cs typeface="Arial" panose="020B0604020202020204" pitchFamily="34" charset="0"/>
              </a:rPr>
              <a:t>Τα κράτη μέλη διασφαλίζουν ότι υπάρχουν κατάλληλα συστήματα συλλογής ή απόρριψης για τα απόβλητα κτηνιατρικών φαρμάκων (συμπεριλαμβανομένων των </a:t>
            </a:r>
            <a:r>
              <a:rPr lang="el-GR" dirty="0" err="1">
                <a:solidFill>
                  <a:srgbClr val="003399"/>
                </a:solidFill>
                <a:latin typeface="EC Square Sans Pro" panose="020B0506040000020004" pitchFamily="34" charset="0"/>
                <a:cs typeface="Arial" panose="020B0604020202020204" pitchFamily="34" charset="0"/>
              </a:rPr>
              <a:t>φαρμακούχων</a:t>
            </a:r>
            <a:r>
              <a:rPr lang="el-GR" dirty="0">
                <a:solidFill>
                  <a:srgbClr val="003399"/>
                </a:solidFill>
                <a:latin typeface="EC Square Sans Pro" panose="020B0506040000020004" pitchFamily="34" charset="0"/>
                <a:cs typeface="Arial" panose="020B0604020202020204" pitchFamily="34" charset="0"/>
              </a:rPr>
              <a:t> ζωοτροφών) και διασφαλίζουν ότι η τοποθεσία των σημείων συλλογής ή απόρριψης καθώς και άλλες σχετικές πληροφορίες διατίθενται σε </a:t>
            </a:r>
            <a:r>
              <a:rPr lang="el-GR" dirty="0" smtClean="0">
                <a:solidFill>
                  <a:srgbClr val="003399"/>
                </a:solidFill>
                <a:latin typeface="EC Square Sans Pro" panose="020B0506040000020004" pitchFamily="34" charset="0"/>
                <a:cs typeface="Arial" panose="020B0604020202020204" pitchFamily="34" charset="0"/>
              </a:rPr>
              <a:t>αγρότες, </a:t>
            </a:r>
            <a:r>
              <a:rPr lang="el-GR" dirty="0">
                <a:solidFill>
                  <a:srgbClr val="003399"/>
                </a:solidFill>
                <a:latin typeface="EC Square Sans Pro" panose="020B0506040000020004" pitchFamily="34" charset="0"/>
                <a:cs typeface="Arial" panose="020B0604020202020204" pitchFamily="34" charset="0"/>
              </a:rPr>
              <a:t>κτηνοτρόφους, κτηνιάτρους, και άλλα σχετικά πρόσωπα. </a:t>
            </a:r>
          </a:p>
          <a:p>
            <a:r>
              <a:rPr lang="el-GR" dirty="0">
                <a:solidFill>
                  <a:srgbClr val="003399"/>
                </a:solidFill>
                <a:latin typeface="EC Square Sans Pro" panose="020B0506040000020004" pitchFamily="34" charset="0"/>
                <a:cs typeface="Arial" panose="020B0604020202020204" pitchFamily="34" charset="0"/>
              </a:rPr>
              <a:t> </a:t>
            </a:r>
          </a:p>
        </p:txBody>
      </p:sp>
    </p:spTree>
    <p:extLst>
      <p:ext uri="{BB962C8B-B14F-4D97-AF65-F5344CB8AC3E}">
        <p14:creationId xmlns:p14="http://schemas.microsoft.com/office/powerpoint/2010/main" val="3203044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6">
            <a:extLst>
              <a:ext uri="{FF2B5EF4-FFF2-40B4-BE49-F238E27FC236}">
                <a16:creationId xmlns:a16="http://schemas.microsoft.com/office/drawing/2014/main" id="{9D236A0E-7B83-4899-85A1-F5EB0981C80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638140" y="175937"/>
            <a:ext cx="4058816" cy="777394"/>
          </a:xfrm>
          <a:prstGeom prst="rect">
            <a:avLst/>
          </a:prstGeom>
        </p:spPr>
      </p:pic>
      <p:sp>
        <p:nvSpPr>
          <p:cNvPr id="9" name="Rectángulo redondeado 13">
            <a:extLst>
              <a:ext uri="{FF2B5EF4-FFF2-40B4-BE49-F238E27FC236}">
                <a16:creationId xmlns:a16="http://schemas.microsoft.com/office/drawing/2014/main" id="{6BABE3B0-7BDF-4FDC-974A-6A3F8E5F6899}"/>
              </a:ext>
            </a:extLst>
          </p:cNvPr>
          <p:cNvSpPr/>
          <p:nvPr/>
        </p:nvSpPr>
        <p:spPr>
          <a:xfrm>
            <a:off x="838200" y="224483"/>
            <a:ext cx="6781800" cy="766789"/>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eaLnBrk="1" fontAlgn="auto" latinLnBrk="0" hangingPunct="1">
              <a:lnSpc>
                <a:spcPct val="120000"/>
              </a:lnSpc>
              <a:spcBef>
                <a:spcPts val="0"/>
              </a:spcBef>
              <a:spcAft>
                <a:spcPts val="0"/>
              </a:spcAft>
              <a:buClrTx/>
              <a:buSzTx/>
              <a:buFontTx/>
              <a:buNone/>
              <a:tabLst/>
              <a:defRPr/>
            </a:pPr>
            <a:endParaRPr kumimoji="0" lang="es-ES" sz="1050" b="1" i="0" u="none" strike="noStrike" kern="0" cap="none" spc="0" normalizeH="0" baseline="0" noProof="0">
              <a:ln>
                <a:noFill/>
              </a:ln>
              <a:solidFill>
                <a:srgbClr val="FFFFFF"/>
              </a:solidFill>
              <a:effectLst/>
              <a:uLnTx/>
              <a:uFillTx/>
              <a:latin typeface="Montserrat" panose="00000500000000000000" pitchFamily="2" charset="0"/>
              <a:ea typeface="+mn-ea"/>
              <a:cs typeface="+mn-cs"/>
            </a:endParaRPr>
          </a:p>
        </p:txBody>
      </p:sp>
      <p:sp>
        <p:nvSpPr>
          <p:cNvPr id="12" name="Marcador de texto 4">
            <a:extLst>
              <a:ext uri="{FF2B5EF4-FFF2-40B4-BE49-F238E27FC236}">
                <a16:creationId xmlns:a16="http://schemas.microsoft.com/office/drawing/2014/main" id="{FB890F7B-FD8B-4B2B-B7E0-AA6C2D64ACC7}"/>
              </a:ext>
            </a:extLst>
          </p:cNvPr>
          <p:cNvSpPr txBox="1">
            <a:spLocks/>
          </p:cNvSpPr>
          <p:nvPr/>
        </p:nvSpPr>
        <p:spPr>
          <a:xfrm>
            <a:off x="609600" y="298802"/>
            <a:ext cx="7162800" cy="591046"/>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CY" sz="2400" b="1" i="0" u="none" strike="noStrike" cap="none" normalizeH="0" baseline="0" noProof="0" dirty="0" smtClean="0">
                <a:ln>
                  <a:noFill/>
                </a:ln>
                <a:solidFill>
                  <a:srgbClr val="FFFFFF"/>
                </a:solidFill>
                <a:effectLst/>
                <a:uLnTx/>
                <a:uFillTx/>
                <a:latin typeface="EC Square Sans Pro" panose="020B0506040000020004" pitchFamily="34" charset="0"/>
                <a:ea typeface="+mn-ea"/>
                <a:cs typeface="+mn-cs"/>
              </a:rPr>
              <a:t>Άλλ</a:t>
            </a:r>
            <a:r>
              <a:rPr kumimoji="0" lang="el-GR" sz="2400" b="1" i="0" u="none" strike="noStrike" cap="none" normalizeH="0" baseline="0" noProof="0" dirty="0" err="1" smtClean="0">
                <a:ln>
                  <a:noFill/>
                </a:ln>
                <a:solidFill>
                  <a:srgbClr val="FFFFFF"/>
                </a:solidFill>
                <a:effectLst/>
                <a:uLnTx/>
                <a:uFillTx/>
                <a:latin typeface="EC Square Sans Pro" panose="020B0506040000020004" pitchFamily="34" charset="0"/>
                <a:ea typeface="+mn-ea"/>
                <a:cs typeface="+mn-cs"/>
              </a:rPr>
              <a:t>ες</a:t>
            </a:r>
            <a:r>
              <a:rPr kumimoji="0" lang="el-CY" sz="2400" b="1" i="0" u="none" strike="noStrike" cap="none" normalizeH="0" baseline="0" noProof="0" dirty="0" smtClean="0">
                <a:ln>
                  <a:noFill/>
                </a:ln>
                <a:solidFill>
                  <a:srgbClr val="FFFFFF"/>
                </a:solidFill>
                <a:effectLst/>
                <a:uLnTx/>
                <a:uFillTx/>
                <a:latin typeface="EC Square Sans Pro" panose="020B0506040000020004" pitchFamily="34" charset="0"/>
                <a:ea typeface="+mn-ea"/>
                <a:cs typeface="+mn-cs"/>
              </a:rPr>
              <a:t> </a:t>
            </a:r>
            <a:r>
              <a:rPr kumimoji="0" lang="el-GR" sz="2400" b="1" i="0" u="none" strike="noStrike" cap="none" normalizeH="0" baseline="0" noProof="0" dirty="0" smtClean="0">
                <a:ln>
                  <a:noFill/>
                </a:ln>
                <a:solidFill>
                  <a:srgbClr val="FFFFFF"/>
                </a:solidFill>
                <a:effectLst/>
                <a:uLnTx/>
                <a:uFillTx/>
                <a:latin typeface="EC Square Sans Pro" panose="020B0506040000020004" pitchFamily="34" charset="0"/>
                <a:ea typeface="+mn-ea"/>
                <a:cs typeface="+mn-cs"/>
              </a:rPr>
              <a:t>σκέψεις</a:t>
            </a:r>
            <a:r>
              <a:rPr kumimoji="0" lang="el-CY" sz="2400" b="1" i="0" u="none" strike="noStrike" cap="none" normalizeH="0" baseline="0" noProof="0" dirty="0" smtClean="0">
                <a:ln>
                  <a:noFill/>
                </a:ln>
                <a:solidFill>
                  <a:srgbClr val="FFFFFF"/>
                </a:solidFill>
                <a:effectLst/>
                <a:uLnTx/>
                <a:uFillTx/>
                <a:latin typeface="EC Square Sans Pro" panose="020B0506040000020004" pitchFamily="34" charset="0"/>
                <a:ea typeface="+mn-ea"/>
                <a:cs typeface="+mn-cs"/>
              </a:rPr>
              <a:t> </a:t>
            </a:r>
            <a:r>
              <a:rPr kumimoji="0" lang="el-GR" sz="2400" b="1" i="0" u="none" strike="noStrike" cap="none" normalizeH="0" baseline="0" noProof="0" dirty="0" smtClean="0">
                <a:ln>
                  <a:noFill/>
                </a:ln>
                <a:solidFill>
                  <a:srgbClr val="FFFFFF"/>
                </a:solidFill>
                <a:effectLst/>
                <a:uLnTx/>
                <a:uFillTx/>
                <a:latin typeface="EC Square Sans Pro" panose="020B0506040000020004" pitchFamily="34" charset="0"/>
                <a:ea typeface="+mn-ea"/>
                <a:cs typeface="+mn-cs"/>
              </a:rPr>
              <a:t>σχετικά</a:t>
            </a:r>
            <a:r>
              <a:rPr kumimoji="0" lang="el-CY" sz="2400" b="1" i="0" u="none" strike="noStrike" cap="none" normalizeH="0" baseline="0" noProof="0" dirty="0" smtClean="0">
                <a:ln>
                  <a:noFill/>
                </a:ln>
                <a:solidFill>
                  <a:srgbClr val="FFFFFF"/>
                </a:solidFill>
                <a:effectLst/>
                <a:uLnTx/>
                <a:uFillTx/>
                <a:latin typeface="EC Square Sans Pro" panose="020B0506040000020004" pitchFamily="34" charset="0"/>
                <a:ea typeface="+mn-ea"/>
                <a:cs typeface="+mn-cs"/>
              </a:rPr>
              <a:t> </a:t>
            </a:r>
            <a:r>
              <a:rPr kumimoji="0" lang="el-CY" sz="2400" b="1" i="0" u="none" strike="noStrike" cap="none" normalizeH="0" baseline="0" noProof="0" dirty="0">
                <a:ln>
                  <a:noFill/>
                </a:ln>
                <a:solidFill>
                  <a:srgbClr val="FFFFFF"/>
                </a:solidFill>
                <a:effectLst/>
                <a:uLnTx/>
                <a:uFillTx/>
                <a:latin typeface="EC Square Sans Pro" panose="020B0506040000020004" pitchFamily="34" charset="0"/>
                <a:ea typeface="+mn-ea"/>
                <a:cs typeface="+mn-cs"/>
              </a:rPr>
              <a:t>με </a:t>
            </a:r>
            <a:r>
              <a:rPr kumimoji="0" lang="el-CY" sz="2400" b="1" i="0" u="none" strike="noStrike" cap="none" normalizeH="0" baseline="0" noProof="0" dirty="0" smtClean="0">
                <a:ln>
                  <a:noFill/>
                </a:ln>
                <a:solidFill>
                  <a:srgbClr val="FFFFFF"/>
                </a:solidFill>
                <a:effectLst/>
                <a:uLnTx/>
                <a:uFillTx/>
                <a:latin typeface="EC Square Sans Pro" panose="020B0506040000020004" pitchFamily="34" charset="0"/>
                <a:ea typeface="+mn-ea"/>
                <a:cs typeface="+mn-cs"/>
              </a:rPr>
              <a:t>τ</a:t>
            </a:r>
            <a:r>
              <a:rPr kumimoji="0" lang="el-GR" sz="2400" b="1" i="0" u="none" strike="noStrike" cap="none" normalizeH="0" baseline="0" noProof="0" dirty="0" err="1" smtClean="0">
                <a:ln>
                  <a:noFill/>
                </a:ln>
                <a:solidFill>
                  <a:srgbClr val="FFFFFF"/>
                </a:solidFill>
                <a:effectLst/>
                <a:uLnTx/>
                <a:uFillTx/>
                <a:latin typeface="EC Square Sans Pro" panose="020B0506040000020004" pitchFamily="34" charset="0"/>
                <a:ea typeface="+mn-ea"/>
                <a:cs typeface="+mn-cs"/>
              </a:rPr>
              <a:t>ις</a:t>
            </a:r>
            <a:r>
              <a:rPr kumimoji="0" lang="el-GR" sz="2400" b="1" i="0" u="none" strike="noStrike" cap="none" normalizeH="0" baseline="0" noProof="0" dirty="0" smtClean="0">
                <a:ln>
                  <a:noFill/>
                </a:ln>
                <a:solidFill>
                  <a:srgbClr val="FFFFFF"/>
                </a:solidFill>
                <a:effectLst/>
                <a:uLnTx/>
                <a:uFillTx/>
                <a:latin typeface="EC Square Sans Pro" panose="020B0506040000020004" pitchFamily="34" charset="0"/>
                <a:ea typeface="+mn-ea"/>
                <a:cs typeface="+mn-cs"/>
              </a:rPr>
              <a:t> συ</a:t>
            </a:r>
            <a:r>
              <a:rPr kumimoji="0" lang="el-CY" sz="2400" b="1" i="0" u="none" strike="noStrike" cap="none" normalizeH="0" baseline="0" noProof="0" dirty="0" smtClean="0">
                <a:ln>
                  <a:noFill/>
                </a:ln>
                <a:solidFill>
                  <a:srgbClr val="FFFFFF"/>
                </a:solidFill>
                <a:effectLst/>
                <a:uLnTx/>
                <a:uFillTx/>
                <a:latin typeface="EC Square Sans Pro" panose="020B0506040000020004" pitchFamily="34" charset="0"/>
                <a:ea typeface="+mn-ea"/>
                <a:cs typeface="+mn-cs"/>
              </a:rPr>
              <a:t>νταγογ</a:t>
            </a:r>
            <a:r>
              <a:rPr kumimoji="0" lang="el-GR" sz="2400" b="1" i="0" u="none" strike="noStrike" cap="none" normalizeH="0" baseline="0" noProof="0" dirty="0" err="1" smtClean="0">
                <a:ln>
                  <a:noFill/>
                </a:ln>
                <a:solidFill>
                  <a:srgbClr val="FFFFFF"/>
                </a:solidFill>
                <a:effectLst/>
                <a:uLnTx/>
                <a:uFillTx/>
                <a:latin typeface="EC Square Sans Pro" panose="020B0506040000020004" pitchFamily="34" charset="0"/>
                <a:ea typeface="+mn-ea"/>
                <a:cs typeface="+mn-cs"/>
              </a:rPr>
              <a:t>ές</a:t>
            </a:r>
            <a:endParaRPr kumimoji="0" lang="el-CY" sz="2400" b="1" i="0" u="none" strike="noStrike" cap="none" normalizeH="0" baseline="0" noProof="0" dirty="0">
              <a:ln>
                <a:noFill/>
              </a:ln>
              <a:solidFill>
                <a:srgbClr val="FFFFFF"/>
              </a:solidFill>
              <a:effectLst/>
              <a:uLnTx/>
              <a:uFillTx/>
              <a:latin typeface="EC Square Sans Pro" panose="020B0506040000020004" pitchFamily="34" charset="0"/>
              <a:ea typeface="+mn-ea"/>
              <a:cs typeface="+mn-cs"/>
            </a:endParaRPr>
          </a:p>
        </p:txBody>
      </p:sp>
      <p:pic>
        <p:nvPicPr>
          <p:cNvPr id="2" name="Εικόνα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3000" y="1029269"/>
            <a:ext cx="4343400" cy="5841431"/>
          </a:xfrm>
          <a:prstGeom prst="rect">
            <a:avLst/>
          </a:prstGeom>
        </p:spPr>
      </p:pic>
      <p:pic>
        <p:nvPicPr>
          <p:cNvPr id="3" name="Εικόνα 2"/>
          <p:cNvPicPr>
            <a:picLocks noChangeAspect="1"/>
          </p:cNvPicPr>
          <p:nvPr/>
        </p:nvPicPr>
        <p:blipFill>
          <a:blip r:embed="rId5"/>
          <a:stretch>
            <a:fillRect/>
          </a:stretch>
        </p:blipFill>
        <p:spPr>
          <a:xfrm>
            <a:off x="5676900" y="1012713"/>
            <a:ext cx="4191000" cy="5886504"/>
          </a:xfrm>
          <a:prstGeom prst="rect">
            <a:avLst/>
          </a:prstGeom>
        </p:spPr>
      </p:pic>
    </p:spTree>
    <p:extLst>
      <p:ext uri="{BB962C8B-B14F-4D97-AF65-F5344CB8AC3E}">
        <p14:creationId xmlns:p14="http://schemas.microsoft.com/office/powerpoint/2010/main" val="233371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CD411D83-B87A-6460-82ED-63D29A7601A0}"/>
              </a:ext>
            </a:extLst>
          </p:cNvPr>
          <p:cNvSpPr>
            <a:spLocks noGrp="1"/>
          </p:cNvSpPr>
          <p:nvPr>
            <p:ph type="body" sz="quarter" idx="10"/>
          </p:nvPr>
        </p:nvSpPr>
        <p:spPr/>
        <p:txBody>
          <a:bodyPr lIns="91440" tIns="45720" rIns="91440" bIns="45720" anchor="t"/>
          <a:lstStyle/>
          <a:p>
            <a:r>
              <a:rPr lang="el-GR" b="1">
                <a:latin typeface="Arial"/>
                <a:cs typeface="Arial"/>
              </a:rPr>
              <a:t>Κατευθυντήριες γραμμές συνετής χρήσης</a:t>
            </a:r>
          </a:p>
        </p:txBody>
      </p:sp>
      <p:sp>
        <p:nvSpPr>
          <p:cNvPr id="6" name="Rectángulo 5">
            <a:extLst>
              <a:ext uri="{FF2B5EF4-FFF2-40B4-BE49-F238E27FC236}">
                <a16:creationId xmlns:a16="http://schemas.microsoft.com/office/drawing/2014/main" id="{3271D7FC-38CE-C1DA-EBD7-7F51432E06CD}"/>
              </a:ext>
            </a:extLst>
          </p:cNvPr>
          <p:cNvSpPr/>
          <p:nvPr/>
        </p:nvSpPr>
        <p:spPr>
          <a:xfrm>
            <a:off x="383062" y="1759102"/>
            <a:ext cx="5635611" cy="465209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400" b="1" i="0" u="none" strike="noStrike" kern="1200" cap="none" normalizeH="0" baseline="0" noProof="0" dirty="0">
              <a:ln>
                <a:noFill/>
              </a:ln>
              <a:solidFill>
                <a:srgbClr val="002060"/>
              </a:solidFill>
              <a:effectLst/>
              <a:uLnTx/>
              <a:uFillTx/>
              <a:latin typeface="EC Square Sans Pro" panose="020B0506040000020004" pitchFamily="34" charset="0"/>
              <a:ea typeface="+mn-ea"/>
              <a:cs typeface="+mn-cs"/>
            </a:endParaRPr>
          </a:p>
        </p:txBody>
      </p:sp>
      <p:sp>
        <p:nvSpPr>
          <p:cNvPr id="8" name="CuadroTexto 7">
            <a:extLst>
              <a:ext uri="{FF2B5EF4-FFF2-40B4-BE49-F238E27FC236}">
                <a16:creationId xmlns:a16="http://schemas.microsoft.com/office/drawing/2014/main" id="{74AB7E57-D92C-1F72-0297-1EA5121A2B31}"/>
              </a:ext>
            </a:extLst>
          </p:cNvPr>
          <p:cNvSpPr txBox="1"/>
          <p:nvPr/>
        </p:nvSpPr>
        <p:spPr>
          <a:xfrm>
            <a:off x="806145" y="2289174"/>
            <a:ext cx="4756455" cy="31085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l-GR" sz="2400" b="0" i="0" u="none" strike="noStrike" cap="none" normalizeH="0" baseline="0" noProof="0" dirty="0">
                <a:ln>
                  <a:noFill/>
                </a:ln>
                <a:solidFill>
                  <a:srgbClr val="002060"/>
                </a:solidFill>
                <a:effectLst/>
                <a:uLnTx/>
                <a:uFillTx/>
                <a:latin typeface="EC Square Sans Pro"/>
                <a:ea typeface="EC Square Sans Pro"/>
                <a:cs typeface="EC Square Sans Pro"/>
              </a:rPr>
              <a:t>Κατευθυντήριες γραμμές για τη συνετή χρήση </a:t>
            </a:r>
            <a:r>
              <a:rPr kumimoji="0" lang="el-GR" sz="2400" b="0" i="0" u="none" strike="noStrike" cap="none" normalizeH="0" baseline="0" noProof="0" dirty="0" err="1">
                <a:ln>
                  <a:noFill/>
                </a:ln>
                <a:solidFill>
                  <a:srgbClr val="002060"/>
                </a:solidFill>
                <a:effectLst/>
                <a:uLnTx/>
                <a:uFillTx/>
                <a:latin typeface="EC Square Sans Pro"/>
                <a:ea typeface="EC Square Sans Pro"/>
                <a:cs typeface="EC Square Sans Pro"/>
              </a:rPr>
              <a:t>αντιμικροβιακών</a:t>
            </a:r>
            <a:r>
              <a:rPr kumimoji="0" lang="el-GR" sz="2400" b="0" i="0" u="none" strike="noStrike" cap="none" normalizeH="0" baseline="0" noProof="0" dirty="0">
                <a:ln>
                  <a:noFill/>
                </a:ln>
                <a:solidFill>
                  <a:srgbClr val="002060"/>
                </a:solidFill>
                <a:effectLst/>
                <a:uLnTx/>
                <a:uFillTx/>
                <a:latin typeface="EC Square Sans Pro"/>
                <a:ea typeface="EC Square Sans Pro"/>
                <a:cs typeface="EC Square Sans Pro"/>
              </a:rPr>
              <a:t> στη κτηνιατρική 2015/C 299/04</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800" b="0" i="0" u="none" strike="noStrike" kern="1200" cap="none" normalizeH="0" baseline="0" noProof="0" dirty="0">
              <a:ln>
                <a:noFill/>
              </a:ln>
              <a:solidFill>
                <a:srgbClr val="002060"/>
              </a:solidFill>
              <a:effectLst/>
              <a:uLnTx/>
              <a:uFillTx/>
              <a:latin typeface="EC Square Sans Pro"/>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l-GR" sz="1600" b="0" i="0" u="none" strike="noStrike" cap="none" normalizeH="0" baseline="0" noProof="0" dirty="0">
                <a:ln>
                  <a:noFill/>
                </a:ln>
                <a:solidFill>
                  <a:srgbClr val="002060"/>
                </a:solidFill>
                <a:effectLst/>
                <a:uLnTx/>
                <a:uFillTx/>
                <a:latin typeface="EC Square Sans Pro"/>
              </a:rPr>
              <a:t>https://health.ec.europa.eu/system/files/2016-11/2015_prudent_use_guidelines_el_0.pdf</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1600" b="0" i="0" u="none" strike="noStrike" kern="1200" cap="none" normalizeH="0" baseline="0" noProof="0" dirty="0">
              <a:ln>
                <a:noFill/>
              </a:ln>
              <a:solidFill>
                <a:srgbClr val="002060"/>
              </a:solidFill>
              <a:effectLst/>
              <a:uLnTx/>
              <a:uFillTx/>
              <a:latin typeface="EC Square Sans Pro"/>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1200" cap="none" normalizeH="0" baseline="0" noProof="0" dirty="0">
              <a:ln>
                <a:noFill/>
              </a:ln>
              <a:solidFill>
                <a:srgbClr val="002060"/>
              </a:solidFill>
              <a:effectLst/>
              <a:uLnTx/>
              <a:uFillTx/>
              <a:latin typeface="EC Square Sans Pro"/>
            </a:endParaRPr>
          </a:p>
        </p:txBody>
      </p:sp>
      <p:sp>
        <p:nvSpPr>
          <p:cNvPr id="9" name="Rectángulo 8">
            <a:extLst>
              <a:ext uri="{FF2B5EF4-FFF2-40B4-BE49-F238E27FC236}">
                <a16:creationId xmlns:a16="http://schemas.microsoft.com/office/drawing/2014/main" id="{AB53290D-DC25-D02B-252D-06B24A349D71}"/>
              </a:ext>
            </a:extLst>
          </p:cNvPr>
          <p:cNvSpPr/>
          <p:nvPr/>
        </p:nvSpPr>
        <p:spPr>
          <a:xfrm>
            <a:off x="6146953" y="1777709"/>
            <a:ext cx="5431638" cy="4605729"/>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400" b="1" i="0" u="none" strike="noStrike" kern="1200" cap="none" normalizeH="0" baseline="0" noProof="0" dirty="0">
              <a:ln>
                <a:noFill/>
              </a:ln>
              <a:solidFill>
                <a:srgbClr val="002060"/>
              </a:solidFill>
              <a:effectLst/>
              <a:uLnTx/>
              <a:uFillTx/>
              <a:latin typeface="EC Square Sans Pro" panose="020B0506040000020004" pitchFamily="34" charset="0"/>
              <a:ea typeface="+mn-ea"/>
              <a:cs typeface="+mn-cs"/>
            </a:endParaRPr>
          </a:p>
        </p:txBody>
      </p:sp>
      <p:sp>
        <p:nvSpPr>
          <p:cNvPr id="10" name="CuadroTexto 9">
            <a:extLst>
              <a:ext uri="{FF2B5EF4-FFF2-40B4-BE49-F238E27FC236}">
                <a16:creationId xmlns:a16="http://schemas.microsoft.com/office/drawing/2014/main" id="{9E3B1CED-CE99-A895-64A0-46F5ADA70862}"/>
              </a:ext>
            </a:extLst>
          </p:cNvPr>
          <p:cNvSpPr txBox="1"/>
          <p:nvPr/>
        </p:nvSpPr>
        <p:spPr>
          <a:xfrm>
            <a:off x="6401228" y="2205816"/>
            <a:ext cx="4495372" cy="36625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l-GR" sz="2400" b="0" i="0" u="none" strike="noStrike" cap="none" normalizeH="0" baseline="0" noProof="0" dirty="0">
                <a:ln>
                  <a:noFill/>
                </a:ln>
                <a:solidFill>
                  <a:srgbClr val="002060"/>
                </a:solidFill>
                <a:effectLst/>
                <a:uLnTx/>
                <a:uFillTx/>
                <a:latin typeface="EC Square Sans Pro"/>
              </a:rPr>
              <a:t>Πλαίσιο ορθής πρακτικής για τη χρήση </a:t>
            </a:r>
            <a:r>
              <a:rPr kumimoji="0" lang="el-GR" sz="2400" b="0" i="0" u="none" strike="noStrike" cap="none" normalizeH="0" baseline="0" noProof="0" dirty="0" err="1">
                <a:ln>
                  <a:noFill/>
                </a:ln>
                <a:solidFill>
                  <a:srgbClr val="002060"/>
                </a:solidFill>
                <a:effectLst/>
                <a:uLnTx/>
                <a:uFillTx/>
                <a:latin typeface="EC Square Sans Pro"/>
              </a:rPr>
              <a:t>αντιμικροβιακών</a:t>
            </a:r>
            <a:r>
              <a:rPr kumimoji="0" lang="el-GR" sz="2400" b="0" i="0" u="none" strike="noStrike" cap="none" normalizeH="0" baseline="0" noProof="0" dirty="0">
                <a:ln>
                  <a:noFill/>
                </a:ln>
                <a:solidFill>
                  <a:srgbClr val="002060"/>
                </a:solidFill>
                <a:effectLst/>
                <a:uLnTx/>
                <a:uFillTx/>
                <a:latin typeface="EC Square Sans Pro"/>
              </a:rPr>
              <a:t> σε ζώα που χρησιμοποιούνται για την παραγωγή τροφίμων στην </a:t>
            </a:r>
            <a:r>
              <a:rPr kumimoji="0" lang="hu-HU" sz="2400" b="0" i="0" u="none" strike="noStrike" cap="none" normalizeH="0" baseline="0" noProof="0" dirty="0">
                <a:ln>
                  <a:noFill/>
                </a:ln>
                <a:solidFill>
                  <a:srgbClr val="002060"/>
                </a:solidFill>
                <a:effectLst/>
                <a:uLnTx/>
                <a:uFillTx/>
                <a:latin typeface="EC Square Sans Pro"/>
              </a:rPr>
              <a:t/>
            </a:r>
            <a:br>
              <a:rPr kumimoji="0" lang="hu-HU" sz="2400" b="0" i="0" u="none" strike="noStrike" cap="none" normalizeH="0" baseline="0" noProof="0" dirty="0">
                <a:ln>
                  <a:noFill/>
                </a:ln>
                <a:solidFill>
                  <a:srgbClr val="002060"/>
                </a:solidFill>
                <a:effectLst/>
                <a:uLnTx/>
                <a:uFillTx/>
                <a:latin typeface="EC Square Sans Pro"/>
              </a:rPr>
            </a:br>
            <a:r>
              <a:rPr kumimoji="0" lang="el-GR" sz="2400" b="0" i="0" u="none" strike="noStrike" cap="none" normalizeH="0" baseline="0" noProof="0" dirty="0">
                <a:ln>
                  <a:noFill/>
                </a:ln>
                <a:solidFill>
                  <a:srgbClr val="002060"/>
                </a:solidFill>
                <a:effectLst/>
                <a:uLnTx/>
                <a:uFillTx/>
                <a:latin typeface="EC Square Sans Pro"/>
              </a:rPr>
              <a:t>ΕΕ - Προσεγγίζοντας το επόμενο επίπεδο.</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1200" cap="none" normalizeH="0" baseline="0" noProof="0" dirty="0">
              <a:ln>
                <a:noFill/>
              </a:ln>
              <a:solidFill>
                <a:srgbClr val="002060"/>
              </a:solidFill>
              <a:effectLst/>
              <a:uLnTx/>
              <a:uFillTx/>
              <a:latin typeface="EC Square Sans Pro"/>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l-GR" sz="1600" b="0" i="0" u="none" strike="noStrike" cap="none" normalizeH="0" baseline="0" noProof="0" dirty="0">
                <a:ln>
                  <a:noFill/>
                </a:ln>
                <a:solidFill>
                  <a:srgbClr val="002060"/>
                </a:solidFill>
                <a:effectLst/>
                <a:uLnTx/>
                <a:uFillTx/>
                <a:latin typeface="EC Square Sans Pro"/>
              </a:rPr>
              <a:t> https://epruma.eu/home/best-practice-guides/best-practice-framework-for-the-use-of-antimicrobials-in-food-producing-animals-in-the-eu-reaching-for-the-next-level/</a:t>
            </a:r>
          </a:p>
        </p:txBody>
      </p:sp>
      <p:sp>
        <p:nvSpPr>
          <p:cNvPr id="4" name="CuadroTexto 3">
            <a:extLst>
              <a:ext uri="{FF2B5EF4-FFF2-40B4-BE49-F238E27FC236}">
                <a16:creationId xmlns:a16="http://schemas.microsoft.com/office/drawing/2014/main" id="{1C1F76AE-BB65-4126-9BB2-46C4F9E6FDE6}"/>
              </a:ext>
            </a:extLst>
          </p:cNvPr>
          <p:cNvSpPr txBox="1"/>
          <p:nvPr/>
        </p:nvSpPr>
        <p:spPr>
          <a:xfrm>
            <a:off x="271616" y="1291769"/>
            <a:ext cx="8338984"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l-GR" sz="1800" b="0" i="0" u="none" strike="noStrike" cap="none" normalizeH="0" baseline="0" noProof="0" dirty="0">
                <a:ln>
                  <a:noFill/>
                </a:ln>
                <a:solidFill>
                  <a:srgbClr val="003399"/>
                </a:solidFill>
                <a:effectLst/>
                <a:highlight>
                  <a:srgbClr val="ECEBEB"/>
                </a:highlight>
                <a:uLnTx/>
                <a:uFillTx/>
              </a:rPr>
              <a:t>Μη</a:t>
            </a:r>
            <a:r>
              <a:rPr lang="el-GR" dirty="0">
                <a:solidFill>
                  <a:srgbClr val="003399"/>
                </a:solidFill>
                <a:highlight>
                  <a:srgbClr val="ECEBEB"/>
                </a:highlight>
              </a:rPr>
              <a:t> </a:t>
            </a:r>
            <a:r>
              <a:rPr kumimoji="0" lang="el-GR" sz="1800" b="0" i="0" u="none" strike="noStrike" cap="none" normalizeH="0" baseline="0" noProof="0" dirty="0">
                <a:ln>
                  <a:noFill/>
                </a:ln>
                <a:solidFill>
                  <a:srgbClr val="003399"/>
                </a:solidFill>
                <a:effectLst/>
                <a:highlight>
                  <a:srgbClr val="ECEBEB"/>
                </a:highlight>
                <a:uLnTx/>
                <a:uFillTx/>
              </a:rPr>
              <a:t>νομικά δεσμευτικές όπως οι προηγούμενες πράξεις/διατάξεις!</a:t>
            </a:r>
          </a:p>
        </p:txBody>
      </p:sp>
    </p:spTree>
    <p:extLst>
      <p:ext uri="{BB962C8B-B14F-4D97-AF65-F5344CB8AC3E}">
        <p14:creationId xmlns:p14="http://schemas.microsoft.com/office/powerpoint/2010/main" val="28060543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C0D00EA2-ADF9-4541-BC2E-B213C063CD0E}"/>
              </a:ext>
            </a:extLst>
          </p:cNvPr>
          <p:cNvSpPr>
            <a:spLocks noGrp="1"/>
          </p:cNvSpPr>
          <p:nvPr>
            <p:ph type="body" sz="quarter" idx="10"/>
          </p:nvPr>
        </p:nvSpPr>
        <p:spPr>
          <a:xfrm>
            <a:off x="609600" y="311150"/>
            <a:ext cx="11125200" cy="533400"/>
          </a:xfrm>
        </p:spPr>
        <p:txBody>
          <a:bodyPr/>
          <a:lstStyle/>
          <a:p>
            <a:pPr algn="ctr"/>
            <a:r>
              <a:rPr lang="el-GR" b="1" dirty="0">
                <a:solidFill>
                  <a:srgbClr val="002060"/>
                </a:solidFill>
                <a:latin typeface="EC Square Sans Pro" panose="020B0506040000020004" pitchFamily="34" charset="0"/>
              </a:rPr>
              <a:t>Νόμος για την υγεία των ζώων </a:t>
            </a:r>
            <a:r>
              <a:rPr lang="hu-HU" b="1" dirty="0">
                <a:solidFill>
                  <a:srgbClr val="002060"/>
                </a:solidFill>
                <a:latin typeface="EC Square Sans Pro" panose="020B0506040000020004" pitchFamily="34" charset="0"/>
              </a:rPr>
              <a:t/>
            </a:r>
            <a:br>
              <a:rPr lang="hu-HU" b="1" dirty="0">
                <a:solidFill>
                  <a:srgbClr val="002060"/>
                </a:solidFill>
                <a:latin typeface="EC Square Sans Pro" panose="020B0506040000020004" pitchFamily="34" charset="0"/>
              </a:rPr>
            </a:br>
            <a:r>
              <a:rPr lang="el-GR" dirty="0">
                <a:solidFill>
                  <a:srgbClr val="002060"/>
                </a:solidFill>
                <a:latin typeface="EC Square Sans Pro" panose="020B0506040000020004" pitchFamily="34" charset="0"/>
              </a:rPr>
              <a:t>[κανονισμός (ΕΕ) 2016/429 περί μεταδοτικών ασθενειών των ζώων]</a:t>
            </a:r>
          </a:p>
        </p:txBody>
      </p:sp>
      <p:sp>
        <p:nvSpPr>
          <p:cNvPr id="5" name="Rectángulo redondeado 13">
            <a:extLst>
              <a:ext uri="{FF2B5EF4-FFF2-40B4-BE49-F238E27FC236}">
                <a16:creationId xmlns:a16="http://schemas.microsoft.com/office/drawing/2014/main" id="{1C8A5D96-79CC-49D4-9958-218917ABEFF5}"/>
              </a:ext>
            </a:extLst>
          </p:cNvPr>
          <p:cNvSpPr/>
          <p:nvPr/>
        </p:nvSpPr>
        <p:spPr>
          <a:xfrm>
            <a:off x="0" y="1377950"/>
            <a:ext cx="12192000" cy="782622"/>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eaLnBrk="1" fontAlgn="auto" latinLnBrk="0" hangingPunct="1">
              <a:lnSpc>
                <a:spcPct val="120000"/>
              </a:lnSpc>
              <a:spcBef>
                <a:spcPts val="0"/>
              </a:spcBef>
              <a:spcAft>
                <a:spcPts val="0"/>
              </a:spcAft>
              <a:buClrTx/>
              <a:buSzTx/>
              <a:buFontTx/>
              <a:buNone/>
              <a:tabLst/>
              <a:defRPr/>
            </a:pPr>
            <a:endParaRPr kumimoji="0" lang="es-ES" sz="1050" b="1" i="0" u="none" strike="noStrike" kern="1200" cap="none" spc="0" normalizeH="0" noProof="0" dirty="0">
              <a:ln>
                <a:noFill/>
              </a:ln>
              <a:solidFill>
                <a:srgbClr val="FFFFFF"/>
              </a:solidFill>
              <a:effectLst/>
              <a:uLnTx/>
              <a:uFillTx/>
              <a:latin typeface="Montserrat" panose="00000500000000000000" pitchFamily="2" charset="0"/>
              <a:ea typeface="+mn-ea"/>
              <a:cs typeface="+mn-cs"/>
            </a:endParaRPr>
          </a:p>
        </p:txBody>
      </p:sp>
      <p:sp>
        <p:nvSpPr>
          <p:cNvPr id="7" name="CuadroTexto 6">
            <a:extLst>
              <a:ext uri="{FF2B5EF4-FFF2-40B4-BE49-F238E27FC236}">
                <a16:creationId xmlns:a16="http://schemas.microsoft.com/office/drawing/2014/main" id="{D5B06E44-AA44-47B7-AAF6-04F925D1A917}"/>
              </a:ext>
            </a:extLst>
          </p:cNvPr>
          <p:cNvSpPr txBox="1"/>
          <p:nvPr/>
        </p:nvSpPr>
        <p:spPr>
          <a:xfrm>
            <a:off x="594851" y="1525885"/>
            <a:ext cx="11441480" cy="46166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2400" b="1" i="0" u="none" strike="noStrike" cap="none" normalizeH="0" noProof="0" dirty="0">
                <a:ln>
                  <a:noFill/>
                </a:ln>
                <a:solidFill>
                  <a:srgbClr val="FFFFFF"/>
                </a:solidFill>
                <a:effectLst/>
                <a:uLnTx/>
                <a:uFillTx/>
                <a:latin typeface="EC Square Sans Pro" panose="020B0506040000020004" pitchFamily="34" charset="0"/>
              </a:rPr>
              <a:t>«Καλύτερα να προλαμβάνουμε παρά να θεραπεύουμε»</a:t>
            </a:r>
          </a:p>
        </p:txBody>
      </p:sp>
      <p:sp>
        <p:nvSpPr>
          <p:cNvPr id="9" name="CuadroTexto 8">
            <a:extLst>
              <a:ext uri="{FF2B5EF4-FFF2-40B4-BE49-F238E27FC236}">
                <a16:creationId xmlns:a16="http://schemas.microsoft.com/office/drawing/2014/main" id="{D3D5898F-F375-489E-901B-A22AC9EFCE86}"/>
              </a:ext>
            </a:extLst>
          </p:cNvPr>
          <p:cNvSpPr txBox="1"/>
          <p:nvPr/>
        </p:nvSpPr>
        <p:spPr>
          <a:xfrm>
            <a:off x="3429000" y="2970628"/>
            <a:ext cx="4267200" cy="3508653"/>
          </a:xfrm>
          <a:prstGeom prst="rect">
            <a:avLst/>
          </a:prstGeom>
          <a:solidFill>
            <a:schemeClr val="bg1">
              <a:lumMod val="85000"/>
            </a:schemeClr>
          </a:solidFill>
        </p:spPr>
        <p:txBody>
          <a:bodyPr wrap="square" lIns="91440" tIns="45720" rIns="91440" bIns="45720" rtlCol="0" anchor="t">
            <a:spAutoFit/>
          </a:bodyPr>
          <a:lstStyle/>
          <a:p>
            <a:pPr marL="0" marR="0" lvl="0" indent="0" algn="l" defTabSz="914400" eaLnBrk="1" fontAlgn="auto" latinLnBrk="0" hangingPunct="1">
              <a:lnSpc>
                <a:spcPct val="100000"/>
              </a:lnSpc>
              <a:spcBef>
                <a:spcPts val="0"/>
              </a:spcBef>
              <a:spcAft>
                <a:spcPts val="1200"/>
              </a:spcAft>
              <a:buClrTx/>
              <a:buSzTx/>
              <a:buFontTx/>
              <a:buNone/>
              <a:tabLst/>
              <a:defRPr/>
            </a:pPr>
            <a:r>
              <a:rPr kumimoji="0" lang="el-GR" sz="1600" b="0" i="0" u="none" strike="noStrike" cap="none" normalizeH="0" noProof="0" dirty="0">
                <a:ln>
                  <a:noFill/>
                </a:ln>
                <a:solidFill>
                  <a:srgbClr val="002060"/>
                </a:solidFill>
                <a:effectLst/>
                <a:uLnTx/>
                <a:uFillTx/>
                <a:latin typeface="EC Square Sans Pro" panose="020B0506040000020004" pitchFamily="34" charset="0"/>
              </a:rPr>
              <a:t>Σαφής </a:t>
            </a:r>
            <a:r>
              <a:rPr kumimoji="0" lang="el-GR" sz="1600" b="1" i="0" u="none" strike="noStrike" cap="none" normalizeH="0" noProof="0" dirty="0">
                <a:ln>
                  <a:noFill/>
                </a:ln>
                <a:solidFill>
                  <a:srgbClr val="002060"/>
                </a:solidFill>
                <a:effectLst/>
                <a:uLnTx/>
                <a:uFillTx/>
                <a:latin typeface="EC Square Sans Pro" panose="020B0506040000020004" pitchFamily="34" charset="0"/>
              </a:rPr>
              <a:t>ευθύνη</a:t>
            </a:r>
            <a:r>
              <a:rPr kumimoji="0" lang="el-GR" sz="1600" b="0" i="0" u="none" strike="noStrike" cap="none" normalizeH="0" noProof="0" dirty="0">
                <a:ln>
                  <a:noFill/>
                </a:ln>
                <a:solidFill>
                  <a:srgbClr val="002060"/>
                </a:solidFill>
                <a:effectLst/>
                <a:uLnTx/>
                <a:uFillTx/>
                <a:latin typeface="EC Square Sans Pro" panose="020B0506040000020004" pitchFamily="34" charset="0"/>
              </a:rPr>
              <a:t> για όλους τους εμπλεκόμενους όσον αφορά την υγεία των ζώων</a:t>
            </a:r>
          </a:p>
          <a:p>
            <a:pPr marL="285750" marR="0" lvl="1" indent="-285750" algn="l"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l-GR" sz="1600" i="0" u="none" strike="noStrike" cap="none" normalizeH="0" noProof="0" dirty="0">
                <a:ln>
                  <a:noFill/>
                </a:ln>
                <a:solidFill>
                  <a:srgbClr val="002060"/>
                </a:solidFill>
                <a:effectLst/>
                <a:uLnTx/>
                <a:uFillTx/>
                <a:latin typeface="EC Square Sans Pro"/>
                <a:sym typeface="Wingdings" panose="05000000000000000000" pitchFamily="2" charset="2"/>
              </a:rPr>
              <a:t>Οι </a:t>
            </a:r>
            <a:r>
              <a:rPr kumimoji="0" lang="el-GR" sz="1600" b="1" i="0" u="none" strike="noStrike" cap="none" normalizeH="0" noProof="0" dirty="0">
                <a:ln>
                  <a:noFill/>
                </a:ln>
                <a:solidFill>
                  <a:srgbClr val="002060"/>
                </a:solidFill>
                <a:effectLst/>
                <a:uLnTx/>
                <a:uFillTx/>
                <a:latin typeface="EC Square Sans Pro"/>
                <a:sym typeface="Wingdings" panose="05000000000000000000" pitchFamily="2" charset="2"/>
              </a:rPr>
              <a:t>υπεύθυνοι εκμεταλλεύσεων</a:t>
            </a:r>
            <a:r>
              <a:rPr kumimoji="0" lang="el-GR" sz="1600" b="0" i="0" u="none" strike="noStrike" cap="none" normalizeH="0" noProof="0" dirty="0">
                <a:ln>
                  <a:noFill/>
                </a:ln>
                <a:solidFill>
                  <a:srgbClr val="002060"/>
                </a:solidFill>
                <a:effectLst/>
                <a:uLnTx/>
                <a:uFillTx/>
                <a:latin typeface="EC Square Sans Pro"/>
                <a:sym typeface="Wingdings" panose="05000000000000000000" pitchFamily="2" charset="2"/>
              </a:rPr>
              <a:t>  εξασφαλίζουν ένα υψηλό επίπεδο υγείας και </a:t>
            </a:r>
            <a:r>
              <a:rPr kumimoji="0" lang="el-GR" sz="1600" b="0" i="0" u="none" strike="noStrike" cap="none" normalizeH="0" noProof="0" dirty="0" smtClean="0">
                <a:ln>
                  <a:noFill/>
                </a:ln>
                <a:solidFill>
                  <a:srgbClr val="002060"/>
                </a:solidFill>
                <a:effectLst/>
                <a:uLnTx/>
                <a:uFillTx/>
                <a:latin typeface="EC Square Sans Pro"/>
                <a:sym typeface="Wingdings" panose="05000000000000000000" pitchFamily="2" charset="2"/>
              </a:rPr>
              <a:t>ευζωίας </a:t>
            </a:r>
            <a:r>
              <a:rPr kumimoji="0" lang="el-GR" sz="1600" b="0" i="0" u="none" strike="noStrike" cap="none" normalizeH="0" noProof="0" dirty="0">
                <a:ln>
                  <a:noFill/>
                </a:ln>
                <a:solidFill>
                  <a:srgbClr val="002060"/>
                </a:solidFill>
                <a:effectLst/>
                <a:uLnTx/>
                <a:uFillTx/>
                <a:latin typeface="EC Square Sans Pro"/>
                <a:sym typeface="Wingdings" panose="05000000000000000000" pitchFamily="2" charset="2"/>
              </a:rPr>
              <a:t>των ζώων και </a:t>
            </a:r>
            <a:r>
              <a:rPr kumimoji="0" lang="el-GR" sz="1600" b="0" i="0" u="none" strike="noStrike" cap="none" normalizeH="0" noProof="0" dirty="0" err="1">
                <a:ln>
                  <a:noFill/>
                </a:ln>
                <a:solidFill>
                  <a:srgbClr val="002060"/>
                </a:solidFill>
                <a:effectLst/>
                <a:uLnTx/>
                <a:uFillTx/>
                <a:latin typeface="EC Square Sans Pro"/>
                <a:sym typeface="Wingdings" panose="05000000000000000000" pitchFamily="2" charset="2"/>
              </a:rPr>
              <a:t>βιοασφάλειας</a:t>
            </a:r>
            <a:endParaRPr kumimoji="0" lang="el-GR" sz="1600" b="0" i="0" u="none" strike="noStrike" cap="none" normalizeH="0" noProof="0" dirty="0">
              <a:ln>
                <a:noFill/>
              </a:ln>
              <a:solidFill>
                <a:srgbClr val="002060"/>
              </a:solidFill>
              <a:effectLst/>
              <a:uLnTx/>
              <a:uFillTx/>
              <a:latin typeface="EC Square Sans Pro"/>
              <a:sym typeface="Wingdings" panose="05000000000000000000" pitchFamily="2" charset="2"/>
            </a:endParaRPr>
          </a:p>
          <a:p>
            <a:pPr marL="285750" marR="0" lvl="1" indent="-285750" algn="l"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l-GR" sz="1600" i="0" u="none" strike="noStrike" cap="none" normalizeH="0" noProof="0" dirty="0">
                <a:ln>
                  <a:noFill/>
                </a:ln>
                <a:solidFill>
                  <a:srgbClr val="002060"/>
                </a:solidFill>
                <a:effectLst/>
                <a:uLnTx/>
                <a:uFillTx/>
                <a:latin typeface="EC Square Sans Pro" panose="020B0506040000020004" pitchFamily="34" charset="0"/>
                <a:sym typeface="Wingdings" panose="05000000000000000000" pitchFamily="2" charset="2"/>
              </a:rPr>
              <a:t>Οι </a:t>
            </a:r>
            <a:r>
              <a:rPr kumimoji="0" lang="el-GR" sz="1600" b="1" i="0" u="none" strike="noStrike" cap="none" normalizeH="0" noProof="0" dirty="0">
                <a:ln>
                  <a:noFill/>
                </a:ln>
                <a:solidFill>
                  <a:srgbClr val="002060"/>
                </a:solidFill>
                <a:effectLst/>
                <a:uLnTx/>
                <a:uFillTx/>
                <a:latin typeface="EC Square Sans Pro" panose="020B0506040000020004" pitchFamily="34" charset="0"/>
                <a:sym typeface="Wingdings" panose="05000000000000000000" pitchFamily="2" charset="2"/>
              </a:rPr>
              <a:t>κτηνίατροι </a:t>
            </a:r>
            <a:r>
              <a:rPr kumimoji="0" lang="el-GR" sz="1600" b="0" i="0" u="none" strike="noStrike" cap="none" normalizeH="0" noProof="0" dirty="0">
                <a:ln>
                  <a:noFill/>
                </a:ln>
                <a:solidFill>
                  <a:srgbClr val="002060"/>
                </a:solidFill>
                <a:effectLst/>
                <a:uLnTx/>
                <a:uFillTx/>
                <a:latin typeface="EC Square Sans Pro" panose="020B0506040000020004" pitchFamily="34" charset="0"/>
                <a:sym typeface="Wingdings" panose="05000000000000000000" pitchFamily="2" charset="2"/>
              </a:rPr>
              <a:t> ενημερώνουν και συμβάλλουν στην πρόληψη της εξάπλωσης παθογόνων μικροοργανισμών</a:t>
            </a:r>
          </a:p>
          <a:p>
            <a:pPr marL="285750" marR="0" lvl="1" indent="-285750" algn="l"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l-GR" sz="1600" i="0" u="none" strike="noStrike" cap="none" normalizeH="0" noProof="0" dirty="0">
                <a:ln>
                  <a:noFill/>
                </a:ln>
                <a:solidFill>
                  <a:srgbClr val="002060"/>
                </a:solidFill>
                <a:effectLst/>
                <a:uLnTx/>
                <a:uFillTx/>
                <a:latin typeface="EC Square Sans Pro"/>
                <a:sym typeface="Wingdings" panose="05000000000000000000" pitchFamily="2" charset="2"/>
              </a:rPr>
              <a:t>Οι </a:t>
            </a:r>
            <a:r>
              <a:rPr kumimoji="0" lang="el-GR" sz="1600" b="1" i="0" u="none" strike="noStrike" cap="none" normalizeH="0" noProof="0" dirty="0">
                <a:ln>
                  <a:noFill/>
                </a:ln>
                <a:solidFill>
                  <a:srgbClr val="002060"/>
                </a:solidFill>
                <a:effectLst/>
                <a:uLnTx/>
                <a:uFillTx/>
                <a:latin typeface="EC Square Sans Pro"/>
                <a:sym typeface="Wingdings" panose="05000000000000000000" pitchFamily="2" charset="2"/>
              </a:rPr>
              <a:t>αρμόδιες αρχές</a:t>
            </a:r>
            <a:r>
              <a:rPr kumimoji="0" lang="el-GR" sz="1600" b="0" i="0" u="none" strike="noStrike" cap="none" normalizeH="0" noProof="0" dirty="0">
                <a:ln>
                  <a:noFill/>
                </a:ln>
                <a:solidFill>
                  <a:srgbClr val="002060"/>
                </a:solidFill>
                <a:effectLst/>
                <a:uLnTx/>
                <a:uFillTx/>
                <a:latin typeface="EC Square Sans Pro"/>
                <a:sym typeface="Wingdings" panose="05000000000000000000" pitchFamily="2" charset="2"/>
              </a:rPr>
              <a:t>  προστατεύουν την υγεία των ζώων, την ανθρώπινη υγεία και το περιβάλλον</a:t>
            </a:r>
          </a:p>
        </p:txBody>
      </p:sp>
      <p:sp>
        <p:nvSpPr>
          <p:cNvPr id="10" name="CuadroTexto 9">
            <a:extLst>
              <a:ext uri="{FF2B5EF4-FFF2-40B4-BE49-F238E27FC236}">
                <a16:creationId xmlns:a16="http://schemas.microsoft.com/office/drawing/2014/main" id="{E74ED37D-C482-486E-AF69-173FCDD414FE}"/>
              </a:ext>
            </a:extLst>
          </p:cNvPr>
          <p:cNvSpPr txBox="1"/>
          <p:nvPr/>
        </p:nvSpPr>
        <p:spPr>
          <a:xfrm>
            <a:off x="7882194" y="2970628"/>
            <a:ext cx="4309806" cy="3262432"/>
          </a:xfrm>
          <a:prstGeom prst="rect">
            <a:avLst/>
          </a:prstGeom>
          <a:solidFill>
            <a:srgbClr val="2C7470"/>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noProof="0" dirty="0">
              <a:ln>
                <a:noFill/>
              </a:ln>
              <a:solidFill>
                <a:srgbClr val="002060"/>
              </a:solidFill>
              <a:effectLst/>
              <a:uLnTx/>
              <a:uFillTx/>
              <a:latin typeface="EC Square Sans Pro" panose="020B0506040000020004" pitchFamily="34" charset="0"/>
            </a:endParaRPr>
          </a:p>
          <a:p>
            <a:pPr marL="0" marR="0" lvl="0" indent="0" algn="l" defTabSz="914400" eaLnBrk="1" fontAlgn="auto" latinLnBrk="0" hangingPunct="1">
              <a:lnSpc>
                <a:spcPct val="100000"/>
              </a:lnSpc>
              <a:spcBef>
                <a:spcPts val="0"/>
              </a:spcBef>
              <a:spcAft>
                <a:spcPts val="1200"/>
              </a:spcAft>
              <a:buClrTx/>
              <a:buSzTx/>
              <a:buFontTx/>
              <a:buNone/>
              <a:tabLst/>
              <a:defRPr/>
            </a:pPr>
            <a:r>
              <a:rPr kumimoji="0" lang="el-GR" sz="1600" b="1" i="0" u="none" strike="noStrike" cap="none" normalizeH="0" noProof="0" dirty="0">
                <a:ln>
                  <a:noFill/>
                </a:ln>
                <a:solidFill>
                  <a:srgbClr val="FFFFFF"/>
                </a:solidFill>
                <a:effectLst/>
                <a:uLnTx/>
                <a:uFillTx/>
                <a:latin typeface="EC Square Sans Pro" panose="020B0506040000020004" pitchFamily="34" charset="0"/>
              </a:rPr>
              <a:t>Δίνοντας προτεραιότητα στην </a:t>
            </a:r>
            <a:r>
              <a:rPr kumimoji="0" lang="el-GR" sz="1600" b="0" i="0" u="none" strike="noStrike" cap="none" normalizeH="0" noProof="0" dirty="0">
                <a:ln>
                  <a:noFill/>
                </a:ln>
                <a:solidFill>
                  <a:srgbClr val="FFFFFF"/>
                </a:solidFill>
                <a:effectLst/>
                <a:uLnTx/>
                <a:uFillTx/>
                <a:latin typeface="EC Square Sans Pro" panose="020B0506040000020004" pitchFamily="34" charset="0"/>
              </a:rPr>
              <a:t>παρέμβαση της ΕΕ</a:t>
            </a:r>
          </a:p>
          <a:p>
            <a:pPr marL="182563" marR="0" lvl="0" indent="-182563" algn="l"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l-GR" sz="1600" b="0" i="0" u="none" strike="noStrike" cap="none" normalizeH="0" noProof="0" dirty="0">
                <a:ln>
                  <a:noFill/>
                </a:ln>
                <a:solidFill>
                  <a:srgbClr val="FFFFFF"/>
                </a:solidFill>
                <a:effectLst/>
                <a:uLnTx/>
                <a:uFillTx/>
                <a:latin typeface="EC Square Sans Pro" panose="020B0506040000020004" pitchFamily="34" charset="0"/>
              </a:rPr>
              <a:t>Ρυθμιστικά εργαλεία/παρεμβάσεις για παθογόνους παράγοντες ανθεκτικούς στα </a:t>
            </a:r>
            <a:r>
              <a:rPr kumimoji="0" lang="el-GR" sz="1600" b="0" i="0" u="none" strike="noStrike" cap="none" normalizeH="0" noProof="0" dirty="0" err="1">
                <a:ln>
                  <a:noFill/>
                </a:ln>
                <a:solidFill>
                  <a:srgbClr val="FFFFFF"/>
                </a:solidFill>
                <a:effectLst/>
                <a:uLnTx/>
                <a:uFillTx/>
                <a:latin typeface="EC Square Sans Pro" panose="020B0506040000020004" pitchFamily="34" charset="0"/>
              </a:rPr>
              <a:t>αντιμικροβιακά</a:t>
            </a:r>
            <a:r>
              <a:rPr kumimoji="0" lang="el-GR" sz="1600" b="0" i="0" u="none" strike="noStrike" cap="none" normalizeH="0" noProof="0" dirty="0">
                <a:ln>
                  <a:noFill/>
                </a:ln>
                <a:solidFill>
                  <a:srgbClr val="FFFFFF"/>
                </a:solidFill>
                <a:effectLst/>
                <a:uLnTx/>
                <a:uFillTx/>
                <a:latin typeface="EC Square Sans Pro" panose="020B0506040000020004" pitchFamily="34" charset="0"/>
              </a:rPr>
              <a:t>: «νοσογόνοι παράγοντες»</a:t>
            </a:r>
          </a:p>
          <a:p>
            <a:pPr marL="182563" marR="0" lvl="0" indent="-182563" algn="l"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l-GR" sz="1600" b="0" i="0" u="none" strike="noStrike" cap="none" normalizeH="0" noProof="0" dirty="0">
                <a:ln>
                  <a:noFill/>
                </a:ln>
                <a:solidFill>
                  <a:srgbClr val="FFFFFF"/>
                </a:solidFill>
                <a:effectLst/>
                <a:uLnTx/>
                <a:uFillTx/>
                <a:latin typeface="EC Square Sans Pro" panose="020B0506040000020004" pitchFamily="34" charset="0"/>
              </a:rPr>
              <a:t>Ενδέχεται να εφαρμόζονται μέτρα πρόληψης και ελέγχου νόσων (επιτήρηση, εκρίζωση κ.λπ.)</a:t>
            </a:r>
          </a:p>
          <a:p>
            <a:pPr marL="182563" marR="0" lvl="0" indent="-182563" algn="l"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l-GR" sz="1600" b="0" i="0" u="none" strike="noStrike" cap="none" normalizeH="0" noProof="0" dirty="0">
                <a:ln>
                  <a:noFill/>
                </a:ln>
                <a:solidFill>
                  <a:srgbClr val="FFFFFF"/>
                </a:solidFill>
                <a:effectLst/>
                <a:uLnTx/>
                <a:uFillTx/>
                <a:latin typeface="EC Square Sans Pro" panose="020B0506040000020004" pitchFamily="34" charset="0"/>
              </a:rPr>
              <a:t>Νομική βάση για την παρακολούθηση της αντοχής στα </a:t>
            </a:r>
            <a:r>
              <a:rPr kumimoji="0" lang="el-GR" sz="1600" b="0" i="0" u="none" strike="noStrike" cap="none" normalizeH="0" noProof="0" dirty="0" err="1">
                <a:ln>
                  <a:noFill/>
                </a:ln>
                <a:solidFill>
                  <a:srgbClr val="FFFFFF"/>
                </a:solidFill>
                <a:effectLst/>
                <a:uLnTx/>
                <a:uFillTx/>
                <a:latin typeface="EC Square Sans Pro" panose="020B0506040000020004" pitchFamily="34" charset="0"/>
              </a:rPr>
              <a:t>αντιμικροβιακά</a:t>
            </a:r>
            <a:r>
              <a:rPr kumimoji="0" lang="el-GR" sz="1600" b="0" i="0" u="none" strike="noStrike" cap="none" normalizeH="0" noProof="0" dirty="0">
                <a:ln>
                  <a:noFill/>
                </a:ln>
                <a:solidFill>
                  <a:srgbClr val="FFFFFF"/>
                </a:solidFill>
                <a:effectLst/>
                <a:uLnTx/>
                <a:uFillTx/>
                <a:latin typeface="EC Square Sans Pro" panose="020B0506040000020004" pitchFamily="34" charset="0"/>
              </a:rPr>
              <a:t> σε ζωικά παθογόνα</a:t>
            </a:r>
          </a:p>
        </p:txBody>
      </p:sp>
      <p:sp>
        <p:nvSpPr>
          <p:cNvPr id="3" name="Rectángulo 2">
            <a:extLst>
              <a:ext uri="{FF2B5EF4-FFF2-40B4-BE49-F238E27FC236}">
                <a16:creationId xmlns:a16="http://schemas.microsoft.com/office/drawing/2014/main" id="{1773ED4B-94AE-4043-B465-D839C22AE128}"/>
              </a:ext>
            </a:extLst>
          </p:cNvPr>
          <p:cNvSpPr/>
          <p:nvPr/>
        </p:nvSpPr>
        <p:spPr>
          <a:xfrm>
            <a:off x="76200" y="2970628"/>
            <a:ext cx="3157798" cy="276998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l-GR" sz="1600" b="1" i="0" u="none" strike="noStrike" cap="none" normalizeH="0" noProof="0" dirty="0">
                <a:ln>
                  <a:noFill/>
                </a:ln>
                <a:solidFill>
                  <a:srgbClr val="002060"/>
                </a:solidFill>
                <a:effectLst/>
                <a:uLnTx/>
                <a:uFillTx/>
                <a:latin typeface="EC Square Sans Pro" panose="020B0506040000020004" pitchFamily="34" charset="0"/>
                <a:ea typeface="+mn-ea"/>
                <a:cs typeface="+mn-cs"/>
              </a:rPr>
              <a:t>Προσέγγιση με βάση την πρόληψη</a:t>
            </a:r>
            <a:r>
              <a:rPr kumimoji="0" lang="el-GR" sz="1600" b="0" i="0" u="none" strike="noStrike" cap="none" normalizeH="0" noProof="0" dirty="0">
                <a:ln>
                  <a:noFill/>
                </a:ln>
                <a:solidFill>
                  <a:srgbClr val="002060"/>
                </a:solidFill>
                <a:effectLst/>
                <a:uLnTx/>
                <a:uFillTx/>
                <a:latin typeface="EC Square Sans Pro" panose="020B0506040000020004" pitchFamily="34" charset="0"/>
                <a:ea typeface="+mn-ea"/>
                <a:cs typeface="+mn-cs"/>
              </a:rPr>
              <a:t>: </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noProof="0" dirty="0">
              <a:ln>
                <a:noFill/>
              </a:ln>
              <a:solidFill>
                <a:srgbClr val="002060"/>
              </a:solidFill>
              <a:effectLst/>
              <a:uLnTx/>
              <a:uFillTx/>
              <a:latin typeface="EC Square Sans Pro" panose="020B0506040000020004" pitchFamily="34" charset="0"/>
              <a:ea typeface="+mn-ea"/>
              <a:cs typeface="+mn-cs"/>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l-GR" sz="1600" b="0" i="0" u="none" strike="noStrike" cap="none" normalizeH="0" noProof="0" dirty="0">
                <a:ln>
                  <a:noFill/>
                </a:ln>
                <a:solidFill>
                  <a:srgbClr val="002060"/>
                </a:solidFill>
                <a:effectLst/>
                <a:uLnTx/>
                <a:uFillTx/>
                <a:latin typeface="EC Square Sans Pro" panose="020B0506040000020004" pitchFamily="34" charset="0"/>
                <a:ea typeface="+mn-ea"/>
                <a:cs typeface="+mn-cs"/>
              </a:rPr>
              <a:t>βελτίωση των μέτρων υγείας και </a:t>
            </a:r>
            <a:r>
              <a:rPr kumimoji="0" lang="el-GR" sz="1600" b="0" i="0" u="none" strike="noStrike" cap="none" normalizeH="0" noProof="0" dirty="0" err="1">
                <a:ln>
                  <a:noFill/>
                </a:ln>
                <a:solidFill>
                  <a:srgbClr val="002060"/>
                </a:solidFill>
                <a:effectLst/>
                <a:uLnTx/>
                <a:uFillTx/>
                <a:latin typeface="EC Square Sans Pro" panose="020B0506040000020004" pitchFamily="34" charset="0"/>
                <a:ea typeface="+mn-ea"/>
                <a:cs typeface="+mn-cs"/>
              </a:rPr>
              <a:t>βιοασφάλειας</a:t>
            </a:r>
            <a:r>
              <a:rPr kumimoji="0" lang="el-GR" sz="1600" b="0" i="0" u="none" strike="noStrike" cap="none" normalizeH="0" noProof="0" dirty="0">
                <a:ln>
                  <a:noFill/>
                </a:ln>
                <a:solidFill>
                  <a:srgbClr val="002060"/>
                </a:solidFill>
                <a:effectLst/>
                <a:uLnTx/>
                <a:uFillTx/>
                <a:latin typeface="EC Square Sans Pro" panose="020B0506040000020004" pitchFamily="34" charset="0"/>
                <a:ea typeface="+mn-ea"/>
                <a:cs typeface="+mn-cs"/>
              </a:rPr>
              <a:t> των ζώων, καλές γεωργικές πρακτικές</a:t>
            </a:r>
          </a:p>
        </p:txBody>
      </p:sp>
    </p:spTree>
    <p:extLst>
      <p:ext uri="{BB962C8B-B14F-4D97-AF65-F5344CB8AC3E}">
        <p14:creationId xmlns:p14="http://schemas.microsoft.com/office/powerpoint/2010/main" val="2101256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a:xfrm>
            <a:off x="1447800" y="1911350"/>
            <a:ext cx="3269385" cy="1637690"/>
          </a:xfrm>
          <a:effectLst>
            <a:outerShdw blurRad="50800" dist="38100" dir="5400000" algn="t" rotWithShape="0">
              <a:prstClr val="black">
                <a:alpha val="40000"/>
              </a:prstClr>
            </a:outerShdw>
            <a:reflection blurRad="6350" stA="50000" endA="300" endPos="90000" dir="5400000" sy="-100000" algn="bl" rotWithShape="0"/>
          </a:effectLst>
        </p:spPr>
        <p:txBody>
          <a:bodyPr lIns="91440" tIns="45720" rIns="91440" bIns="45720" anchor="t"/>
          <a:lstStyle/>
          <a:p>
            <a:r>
              <a:rPr lang="el-GR" sz="4400" b="1">
                <a:solidFill>
                  <a:schemeClr val="tx2"/>
                </a:solidFill>
                <a:latin typeface="EC Square Sans Pro"/>
                <a:cs typeface="Arial"/>
              </a:rPr>
              <a:t>Εθνικές διατάξεις</a:t>
            </a:r>
          </a:p>
        </p:txBody>
      </p:sp>
      <p:pic>
        <p:nvPicPr>
          <p:cNvPr id="1026" name="Picture 2">
            <a:extLst>
              <a:ext uri="{FF2B5EF4-FFF2-40B4-BE49-F238E27FC236}">
                <a16:creationId xmlns:a16="http://schemas.microsoft.com/office/drawing/2014/main" id="{F208CF0B-FC71-EA31-B631-34D0372A33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6491333" y="1911349"/>
            <a:ext cx="3247933" cy="241763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4925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CD411D83-B87A-6460-82ED-63D29A7601A0}"/>
              </a:ext>
            </a:extLst>
          </p:cNvPr>
          <p:cNvSpPr>
            <a:spLocks noGrp="1"/>
          </p:cNvSpPr>
          <p:nvPr>
            <p:ph type="body" sz="quarter" idx="10"/>
          </p:nvPr>
        </p:nvSpPr>
        <p:spPr/>
        <p:txBody>
          <a:bodyPr lIns="91440" tIns="45720" rIns="91440" bIns="45720" anchor="t"/>
          <a:lstStyle/>
          <a:p>
            <a:r>
              <a:rPr lang="el-GR" sz="3200" b="1" dirty="0" smtClean="0">
                <a:latin typeface="+mn-lt"/>
                <a:cs typeface="Arial"/>
              </a:rPr>
              <a:t>           </a:t>
            </a:r>
            <a:r>
              <a:rPr lang="el-GR" sz="3200" b="1" dirty="0" smtClean="0"/>
              <a:t>Αρμόδιες </a:t>
            </a:r>
            <a:r>
              <a:rPr lang="el-GR" sz="3200" b="1" dirty="0"/>
              <a:t>αρχές </a:t>
            </a:r>
            <a:r>
              <a:rPr lang="hr-HR" sz="3200" b="1" dirty="0"/>
              <a:t>– </a:t>
            </a:r>
            <a:r>
              <a:rPr lang="el-GR" sz="3200" b="1" dirty="0" smtClean="0"/>
              <a:t>Ελλάδα</a:t>
            </a:r>
            <a:endParaRPr lang="es-ES" sz="3200" b="1" dirty="0"/>
          </a:p>
        </p:txBody>
      </p:sp>
      <p:sp>
        <p:nvSpPr>
          <p:cNvPr id="3" name="Rectangle 2">
            <a:extLst>
              <a:ext uri="{FF2B5EF4-FFF2-40B4-BE49-F238E27FC236}">
                <a16:creationId xmlns:a16="http://schemas.microsoft.com/office/drawing/2014/main" id="{DB320445-7405-3FF8-3955-EA4D0B993D2F}"/>
              </a:ext>
            </a:extLst>
          </p:cNvPr>
          <p:cNvSpPr txBox="1">
            <a:spLocks noChangeArrowheads="1"/>
          </p:cNvSpPr>
          <p:nvPr/>
        </p:nvSpPr>
        <p:spPr>
          <a:xfrm>
            <a:off x="252862" y="1530350"/>
            <a:ext cx="10695675" cy="4953000"/>
          </a:xfrm>
          <a:prstGeom prst="rect">
            <a:avLst/>
          </a:prstGeom>
        </p:spPr>
        <p:txBody>
          <a:bodyPr>
            <a:normAutofit fontScale="92500"/>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609600" indent="-609600">
              <a:buFont typeface="Wingdings" panose="05000000000000000000" pitchFamily="2" charset="2"/>
              <a:buChar char="§"/>
            </a:pPr>
            <a:endParaRPr lang="hr-HR" altLang="sr-Latn-RS" sz="800" b="1" dirty="0">
              <a:solidFill>
                <a:srgbClr val="002060"/>
              </a:solidFill>
              <a:effectLst>
                <a:outerShdw blurRad="38100" dist="38100" dir="2700000" algn="tl">
                  <a:srgbClr val="000000">
                    <a:alpha val="43137"/>
                  </a:srgbClr>
                </a:outerShdw>
              </a:effectLst>
              <a:cs typeface="Arial" panose="020B0604020202020204" pitchFamily="34" charset="0"/>
            </a:endParaRPr>
          </a:p>
          <a:p>
            <a:pPr marL="609600" indent="-609600">
              <a:buFont typeface="Wingdings" panose="05000000000000000000" pitchFamily="2" charset="2"/>
              <a:buChar char="§"/>
            </a:pPr>
            <a:r>
              <a:rPr lang="el-GR" altLang="sr-Latn-RS" sz="2200" b="1" dirty="0">
                <a:solidFill>
                  <a:srgbClr val="002060"/>
                </a:solidFill>
                <a:effectLst>
                  <a:outerShdw blurRad="38100" dist="38100" dir="2700000" algn="tl">
                    <a:srgbClr val="000000">
                      <a:alpha val="43137"/>
                    </a:srgbClr>
                  </a:outerShdw>
                </a:effectLst>
                <a:cs typeface="Arial" panose="020B0604020202020204" pitchFamily="34" charset="0"/>
              </a:rPr>
              <a:t>Εθνικός Οργανισμός Φαρμάκων (ΕΟΦ)</a:t>
            </a:r>
            <a:r>
              <a:rPr lang="hr-HR" altLang="sr-Latn-RS" sz="2200" b="1" dirty="0">
                <a:solidFill>
                  <a:srgbClr val="002060"/>
                </a:solidFill>
                <a:cs typeface="Arial" panose="020B0604020202020204" pitchFamily="34" charset="0"/>
              </a:rPr>
              <a:t>– </a:t>
            </a:r>
            <a:r>
              <a:rPr lang="el-GR" altLang="sr-Latn-RS" sz="2200" dirty="0">
                <a:solidFill>
                  <a:srgbClr val="002060"/>
                </a:solidFill>
                <a:cs typeface="Arial" panose="020B0604020202020204" pitchFamily="34" charset="0"/>
              </a:rPr>
              <a:t>Έγκριση κυκλοφορίας, παρακολούθηση κλινικών δοκιμών,  </a:t>
            </a:r>
            <a:r>
              <a:rPr lang="el-GR" altLang="sr-Latn-RS" sz="2200" dirty="0" err="1">
                <a:solidFill>
                  <a:srgbClr val="002060"/>
                </a:solidFill>
                <a:cs typeface="Arial" panose="020B0604020202020204" pitchFamily="34" charset="0"/>
              </a:rPr>
              <a:t>φαρμακοεπαγρύπνηση</a:t>
            </a:r>
            <a:r>
              <a:rPr lang="el-GR" altLang="sr-Latn-RS" sz="2200" dirty="0">
                <a:solidFill>
                  <a:srgbClr val="002060"/>
                </a:solidFill>
                <a:cs typeface="Arial" panose="020B0604020202020204" pitchFamily="34" charset="0"/>
              </a:rPr>
              <a:t>, έλεγχοι μονάδων παραγωγής και κυκλοφορίας κτηνιατρικών φαρμάκων </a:t>
            </a:r>
            <a:r>
              <a:rPr lang="el-GR" altLang="sr-Latn-RS" sz="2200" dirty="0" err="1">
                <a:solidFill>
                  <a:srgbClr val="002060"/>
                </a:solidFill>
                <a:cs typeface="Arial" panose="020B0604020202020204" pitchFamily="34" charset="0"/>
              </a:rPr>
              <a:t>φαρμακούχων</a:t>
            </a:r>
            <a:r>
              <a:rPr lang="el-GR" altLang="sr-Latn-RS" sz="2200" dirty="0">
                <a:solidFill>
                  <a:srgbClr val="002060"/>
                </a:solidFill>
                <a:cs typeface="Arial" panose="020B0604020202020204" pitchFamily="34" charset="0"/>
              </a:rPr>
              <a:t> ζωοτροφών και ενδιάμεσων </a:t>
            </a:r>
            <a:r>
              <a:rPr lang="el-GR" altLang="sr-Latn-RS" sz="2200" dirty="0" smtClean="0">
                <a:solidFill>
                  <a:srgbClr val="002060"/>
                </a:solidFill>
                <a:cs typeface="Arial" panose="020B0604020202020204" pitchFamily="34" charset="0"/>
              </a:rPr>
              <a:t>προϊόντων</a:t>
            </a:r>
            <a:endParaRPr lang="el-GR" altLang="sr-Latn-RS" sz="2200" dirty="0" smtClean="0">
              <a:solidFill>
                <a:srgbClr val="002060"/>
              </a:solidFill>
              <a:cs typeface="Arial" panose="020B0604020202020204" pitchFamily="34" charset="0"/>
            </a:endParaRPr>
          </a:p>
          <a:p>
            <a:pPr marL="609600" indent="-609600">
              <a:buFont typeface="Wingdings" panose="05000000000000000000" pitchFamily="2" charset="2"/>
              <a:buChar char="§"/>
            </a:pPr>
            <a:endParaRPr lang="hr-HR" altLang="sr-Latn-RS" sz="2200" dirty="0">
              <a:solidFill>
                <a:srgbClr val="002060"/>
              </a:solidFill>
              <a:cs typeface="Arial" panose="020B0604020202020204" pitchFamily="34" charset="0"/>
            </a:endParaRPr>
          </a:p>
          <a:p>
            <a:pPr marL="609600" indent="-609600">
              <a:buFont typeface="Wingdings" panose="05000000000000000000" pitchFamily="2" charset="2"/>
              <a:buChar char="§"/>
            </a:pPr>
            <a:endParaRPr lang="hr-HR" altLang="sr-Latn-RS" sz="2200" dirty="0">
              <a:solidFill>
                <a:srgbClr val="002060"/>
              </a:solidFill>
              <a:effectLst>
                <a:outerShdw blurRad="38100" dist="38100" dir="2700000" algn="tl">
                  <a:srgbClr val="000000">
                    <a:alpha val="43137"/>
                  </a:srgbClr>
                </a:outerShdw>
              </a:effectLst>
              <a:cs typeface="Arial" panose="020B0604020202020204" pitchFamily="34" charset="0"/>
            </a:endParaRPr>
          </a:p>
          <a:p>
            <a:pPr marL="609600" indent="-609600">
              <a:buFont typeface="Wingdings" panose="05000000000000000000" pitchFamily="2" charset="2"/>
              <a:buChar char="§"/>
            </a:pPr>
            <a:r>
              <a:rPr lang="el-GR" altLang="sr-Latn-RS" sz="2200" b="1" dirty="0" err="1" smtClean="0">
                <a:solidFill>
                  <a:srgbClr val="002060"/>
                </a:solidFill>
                <a:effectLst>
                  <a:outerShdw blurRad="38100" dist="38100" dir="2700000" algn="tl">
                    <a:srgbClr val="000000">
                      <a:alpha val="43137"/>
                    </a:srgbClr>
                  </a:outerShdw>
                </a:effectLst>
                <a:cs typeface="Arial" panose="020B0604020202020204" pitchFamily="34" charset="0"/>
              </a:rPr>
              <a:t>Υπ.Α.Α.Τ</a:t>
            </a:r>
            <a:r>
              <a:rPr lang="el-GR" altLang="sr-Latn-RS" sz="2200" b="1" dirty="0" smtClean="0">
                <a:solidFill>
                  <a:srgbClr val="002060"/>
                </a:solidFill>
                <a:effectLst>
                  <a:outerShdw blurRad="38100" dist="38100" dir="2700000" algn="tl">
                    <a:srgbClr val="000000">
                      <a:alpha val="43137"/>
                    </a:srgbClr>
                  </a:outerShdw>
                </a:effectLst>
                <a:cs typeface="Arial" panose="020B0604020202020204" pitchFamily="34" charset="0"/>
              </a:rPr>
              <a:t>. Διεύθυνση </a:t>
            </a:r>
            <a:r>
              <a:rPr lang="el-GR" altLang="sr-Latn-RS" sz="2200" b="1" dirty="0" smtClean="0">
                <a:solidFill>
                  <a:srgbClr val="002060"/>
                </a:solidFill>
                <a:effectLst>
                  <a:outerShdw blurRad="38100" dist="38100" dir="2700000" algn="tl">
                    <a:srgbClr val="000000">
                      <a:alpha val="43137"/>
                    </a:srgbClr>
                  </a:outerShdw>
                </a:effectLst>
                <a:cs typeface="Arial" panose="020B0604020202020204" pitchFamily="34" charset="0"/>
              </a:rPr>
              <a:t>Προστασίας των Ζώων, Φαρμάκων και </a:t>
            </a:r>
            <a:r>
              <a:rPr lang="el-GR" altLang="sr-Latn-RS" sz="2200" b="1" dirty="0">
                <a:solidFill>
                  <a:srgbClr val="002060"/>
                </a:solidFill>
                <a:effectLst>
                  <a:outerShdw blurRad="38100" dist="38100" dir="2700000" algn="tl">
                    <a:srgbClr val="000000">
                      <a:alpha val="43137"/>
                    </a:srgbClr>
                  </a:outerShdw>
                </a:effectLst>
                <a:cs typeface="Arial" panose="020B0604020202020204" pitchFamily="34" charset="0"/>
              </a:rPr>
              <a:t>Κτηνιατρικών Εφαρμογών Τμήμα Κτηνιατρικών Φαρμάκων, Καταλοίπων και Κτηνιατρικών </a:t>
            </a:r>
            <a:r>
              <a:rPr lang="el-GR" altLang="sr-Latn-RS" sz="2200" b="1" dirty="0" smtClean="0">
                <a:solidFill>
                  <a:srgbClr val="002060"/>
                </a:solidFill>
                <a:effectLst>
                  <a:outerShdw blurRad="38100" dist="38100" dir="2700000" algn="tl">
                    <a:srgbClr val="000000">
                      <a:alpha val="43137"/>
                    </a:srgbClr>
                  </a:outerShdw>
                </a:effectLst>
                <a:cs typeface="Arial" panose="020B0604020202020204" pitchFamily="34" charset="0"/>
              </a:rPr>
              <a:t>Εφοδίων </a:t>
            </a:r>
            <a:r>
              <a:rPr lang="el-GR" altLang="sr-Latn-RS" sz="2200" dirty="0" smtClean="0">
                <a:solidFill>
                  <a:srgbClr val="002060"/>
                </a:solidFill>
                <a:cs typeface="Arial" panose="020B0604020202020204" pitchFamily="34" charset="0"/>
              </a:rPr>
              <a:t>καθορισμός </a:t>
            </a:r>
            <a:r>
              <a:rPr lang="el-GR" altLang="sr-Latn-RS" sz="2200" dirty="0">
                <a:solidFill>
                  <a:srgbClr val="002060"/>
                </a:solidFill>
                <a:cs typeface="Arial" panose="020B0604020202020204" pitchFamily="34" charset="0"/>
              </a:rPr>
              <a:t>νομοθετικού </a:t>
            </a:r>
            <a:r>
              <a:rPr lang="el-GR" altLang="sr-Latn-RS" sz="2200" dirty="0" smtClean="0">
                <a:solidFill>
                  <a:srgbClr val="002060"/>
                </a:solidFill>
                <a:cs typeface="Arial" panose="020B0604020202020204" pitchFamily="34" charset="0"/>
              </a:rPr>
              <a:t>πλαισίου για την εμπορία, διάθεση, χρήση ΚΦΠ, εναρμόνιση με την Ευρωπαϊκή Νομοθεσία, σχεδιασμός</a:t>
            </a:r>
            <a:r>
              <a:rPr lang="el-GR" altLang="sr-Latn-RS" sz="2200" dirty="0">
                <a:solidFill>
                  <a:srgbClr val="002060"/>
                </a:solidFill>
                <a:cs typeface="Arial" panose="020B0604020202020204" pitchFamily="34" charset="0"/>
              </a:rPr>
              <a:t>, </a:t>
            </a:r>
            <a:r>
              <a:rPr lang="el-GR" altLang="sr-Latn-RS" sz="2200" dirty="0" smtClean="0">
                <a:solidFill>
                  <a:srgbClr val="002060"/>
                </a:solidFill>
                <a:cs typeface="Arial" panose="020B0604020202020204" pitchFamily="34" charset="0"/>
              </a:rPr>
              <a:t>οργάνωση</a:t>
            </a:r>
            <a:r>
              <a:rPr lang="el-GR" altLang="sr-Latn-RS" sz="2200" dirty="0">
                <a:solidFill>
                  <a:srgbClr val="002060"/>
                </a:solidFill>
                <a:cs typeface="Arial" panose="020B0604020202020204" pitchFamily="34" charset="0"/>
              </a:rPr>
              <a:t>, </a:t>
            </a:r>
            <a:r>
              <a:rPr lang="el-GR" altLang="sr-Latn-RS" sz="2200" dirty="0" smtClean="0">
                <a:solidFill>
                  <a:srgbClr val="002060"/>
                </a:solidFill>
                <a:cs typeface="Arial" panose="020B0604020202020204" pitchFamily="34" charset="0"/>
              </a:rPr>
              <a:t>παρακολούθηση</a:t>
            </a:r>
            <a:r>
              <a:rPr lang="el-GR" altLang="sr-Latn-RS" sz="2200" dirty="0">
                <a:solidFill>
                  <a:srgbClr val="002060"/>
                </a:solidFill>
                <a:cs typeface="Arial" panose="020B0604020202020204" pitchFamily="34" charset="0"/>
              </a:rPr>
              <a:t>, </a:t>
            </a:r>
            <a:r>
              <a:rPr lang="el-GR" altLang="sr-Latn-RS" sz="2200" dirty="0" smtClean="0">
                <a:solidFill>
                  <a:srgbClr val="002060"/>
                </a:solidFill>
                <a:cs typeface="Arial" panose="020B0604020202020204" pitchFamily="34" charset="0"/>
              </a:rPr>
              <a:t>επιτήρηση </a:t>
            </a:r>
            <a:r>
              <a:rPr lang="el-GR" altLang="sr-Latn-RS" sz="2200" dirty="0">
                <a:solidFill>
                  <a:srgbClr val="002060"/>
                </a:solidFill>
                <a:cs typeface="Arial" panose="020B0604020202020204" pitchFamily="34" charset="0"/>
              </a:rPr>
              <a:t>και </a:t>
            </a:r>
            <a:r>
              <a:rPr lang="el-GR" altLang="sr-Latn-RS" sz="2200" dirty="0" smtClean="0">
                <a:solidFill>
                  <a:srgbClr val="002060"/>
                </a:solidFill>
                <a:cs typeface="Arial" panose="020B0604020202020204" pitchFamily="34" charset="0"/>
              </a:rPr>
              <a:t> </a:t>
            </a:r>
            <a:r>
              <a:rPr lang="el-GR" altLang="sr-Latn-RS" sz="2200" dirty="0">
                <a:solidFill>
                  <a:srgbClr val="002060"/>
                </a:solidFill>
                <a:cs typeface="Arial" panose="020B0604020202020204" pitchFamily="34" charset="0"/>
              </a:rPr>
              <a:t>αξιολόγηση του συστήματος των επισήμων ελέγχων</a:t>
            </a:r>
          </a:p>
          <a:p>
            <a:r>
              <a:rPr lang="el-GR" altLang="sr-Latn-RS" sz="2200" b="1" dirty="0" smtClean="0">
                <a:solidFill>
                  <a:srgbClr val="002060"/>
                </a:solidFill>
                <a:effectLst>
                  <a:outerShdw blurRad="38100" dist="38100" dir="2700000" algn="tl">
                    <a:srgbClr val="000000">
                      <a:alpha val="43137"/>
                    </a:srgbClr>
                  </a:outerShdw>
                </a:effectLst>
                <a:cs typeface="Arial" panose="020B0604020202020204" pitchFamily="34" charset="0"/>
              </a:rPr>
              <a:t> </a:t>
            </a:r>
          </a:p>
          <a:p>
            <a:pPr marL="609600" indent="-609600">
              <a:buFont typeface="Wingdings" panose="05000000000000000000" pitchFamily="2" charset="2"/>
              <a:buChar char="§"/>
            </a:pPr>
            <a:r>
              <a:rPr lang="el-GR" altLang="sr-Latn-RS" sz="2200" b="1" dirty="0" smtClean="0">
                <a:solidFill>
                  <a:srgbClr val="002060"/>
                </a:solidFill>
                <a:effectLst>
                  <a:outerShdw blurRad="38100" dist="38100" dir="2700000" algn="tl">
                    <a:srgbClr val="000000">
                      <a:alpha val="43137"/>
                    </a:srgbClr>
                  </a:outerShdw>
                </a:effectLst>
                <a:cs typeface="Arial" panose="020B0604020202020204" pitchFamily="34" charset="0"/>
              </a:rPr>
              <a:t>Κτηνιατρικές Υπηρεσίες Περιφερειακών Ενοτήτων</a:t>
            </a:r>
            <a:r>
              <a:rPr lang="hr-HR" altLang="sr-Latn-RS" sz="2200" b="1" dirty="0" smtClean="0">
                <a:solidFill>
                  <a:srgbClr val="002060"/>
                </a:solidFill>
                <a:cs typeface="Arial" panose="020B0604020202020204" pitchFamily="34" charset="0"/>
              </a:rPr>
              <a:t>– </a:t>
            </a:r>
            <a:r>
              <a:rPr lang="el-GR" altLang="sr-Latn-RS" sz="2200" dirty="0">
                <a:solidFill>
                  <a:srgbClr val="002060"/>
                </a:solidFill>
                <a:cs typeface="Arial" panose="020B0604020202020204" pitchFamily="34" charset="0"/>
              </a:rPr>
              <a:t>Έ</a:t>
            </a:r>
            <a:r>
              <a:rPr lang="el-GR" altLang="sr-Latn-RS" sz="2200" dirty="0" smtClean="0">
                <a:solidFill>
                  <a:srgbClr val="002060"/>
                </a:solidFill>
                <a:cs typeface="Arial" panose="020B0604020202020204" pitchFamily="34" charset="0"/>
              </a:rPr>
              <a:t>γκριση και επίσημος έλεγχος, καταστημάτων πώλησης ΚΦΠ (χονδρική και λιανική), κτηνιατρείων, κτηνιατρικών κλινικών, κτηνιατρικών γραφείων παραγωγικών ζώων.  Επίσημος έλεγχος χρήσης ΚΦΠ από τις εκτροφές παραγωγικών ζώων.</a:t>
            </a:r>
            <a:endParaRPr lang="el-GR" altLang="sr-Latn-RS" sz="2200" dirty="0">
              <a:solidFill>
                <a:srgbClr val="002060"/>
              </a:solidFill>
              <a:cs typeface="Arial" panose="020B0604020202020204" pitchFamily="34" charset="0"/>
            </a:endParaRPr>
          </a:p>
          <a:p>
            <a:pPr marL="609600" indent="-609600">
              <a:buFont typeface="Wingdings" panose="05000000000000000000" pitchFamily="2" charset="2"/>
              <a:buChar char="§"/>
            </a:pPr>
            <a:endParaRPr lang="hr-HR" altLang="sr-Latn-RS" sz="800" b="1" dirty="0">
              <a:solidFill>
                <a:srgbClr val="002060"/>
              </a:solidFill>
              <a:effectLst>
                <a:outerShdw blurRad="38100" dist="38100" dir="2700000" algn="tl">
                  <a:srgbClr val="000000">
                    <a:alpha val="43137"/>
                  </a:srgbClr>
                </a:outerShdw>
              </a:effectLst>
              <a:cs typeface="Arial" panose="020B0604020202020204" pitchFamily="34" charset="0"/>
            </a:endParaRPr>
          </a:p>
          <a:p>
            <a:pPr marL="609600" indent="-609600">
              <a:buFont typeface="Wingdings" panose="05000000000000000000" pitchFamily="2" charset="2"/>
              <a:buChar char="§"/>
            </a:pPr>
            <a:endParaRPr lang="hr-HR" altLang="sr-Latn-RS" sz="800" b="1" dirty="0">
              <a:solidFill>
                <a:srgbClr val="002060"/>
              </a:solidFill>
              <a:effectLst>
                <a:outerShdw blurRad="38100" dist="38100" dir="2700000" algn="tl">
                  <a:srgbClr val="000000">
                    <a:alpha val="43137"/>
                  </a:srgbClr>
                </a:outerShdw>
              </a:effectLst>
              <a:cs typeface="Arial" panose="020B0604020202020204" pitchFamily="34" charset="0"/>
            </a:endParaRPr>
          </a:p>
          <a:p>
            <a:endParaRPr lang="hr-HR" altLang="sr-Latn-RS" sz="2400" dirty="0">
              <a:solidFill>
                <a:srgbClr val="002060"/>
              </a:solidFill>
              <a:cs typeface="Arial" panose="020B0604020202020204" pitchFamily="34" charset="0"/>
            </a:endParaRPr>
          </a:p>
        </p:txBody>
      </p:sp>
    </p:spTree>
    <p:extLst>
      <p:ext uri="{BB962C8B-B14F-4D97-AF65-F5344CB8AC3E}">
        <p14:creationId xmlns:p14="http://schemas.microsoft.com/office/powerpoint/2010/main" val="3151433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1000"/>
                                        <p:tgtEl>
                                          <p:spTgt spid="3">
                                            <p:txEl>
                                              <p:pRg st="5" end="5"/>
                                            </p:txEl>
                                          </p:spTgt>
                                        </p:tgtEl>
                                      </p:cBhvr>
                                    </p:animEffect>
                                    <p:anim calcmode="lin" valueType="num">
                                      <p:cBhvr>
                                        <p:cTn id="1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1000"/>
                                        <p:tgtEl>
                                          <p:spTgt spid="3">
                                            <p:txEl>
                                              <p:pRg st="6" end="6"/>
                                            </p:txEl>
                                          </p:spTgt>
                                        </p:tgtEl>
                                      </p:cBhvr>
                                    </p:animEffect>
                                    <p:anim calcmode="lin" valueType="num">
                                      <p:cBhvr>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p:cNvSpPr>
            <a:spLocks noGrp="1"/>
          </p:cNvSpPr>
          <p:nvPr>
            <p:ph type="body" sz="quarter" idx="10"/>
          </p:nvPr>
        </p:nvSpPr>
        <p:spPr>
          <a:xfrm>
            <a:off x="762000" y="234950"/>
            <a:ext cx="9677400" cy="762000"/>
          </a:xfrm>
        </p:spPr>
        <p:txBody>
          <a:bodyPr/>
          <a:lstStyle/>
          <a:p>
            <a:r>
              <a:rPr lang="el-GR" sz="3200" b="1" dirty="0" smtClean="0"/>
              <a:t>          </a:t>
            </a:r>
            <a:r>
              <a:rPr lang="el-GR" sz="3200" b="1" dirty="0" smtClean="0"/>
              <a:t>Εθνικ</a:t>
            </a:r>
            <a:r>
              <a:rPr lang="el-GR" sz="3200" b="1" dirty="0" smtClean="0"/>
              <a:t>ή </a:t>
            </a:r>
            <a:r>
              <a:rPr lang="el-GR" sz="3200" b="1" dirty="0" smtClean="0"/>
              <a:t>Νομοθεσία </a:t>
            </a:r>
            <a:endParaRPr lang="el-GR" sz="3200" b="1" dirty="0"/>
          </a:p>
        </p:txBody>
      </p:sp>
      <p:sp>
        <p:nvSpPr>
          <p:cNvPr id="5" name="TextBox 4"/>
          <p:cNvSpPr txBox="1"/>
          <p:nvPr/>
        </p:nvSpPr>
        <p:spPr>
          <a:xfrm>
            <a:off x="762000" y="1183721"/>
            <a:ext cx="2514600" cy="877163"/>
          </a:xfrm>
          <a:prstGeom prst="rect">
            <a:avLst/>
          </a:prstGeom>
          <a:noFill/>
        </p:spPr>
        <p:txBody>
          <a:bodyPr wrap="square" rtlCol="0">
            <a:spAutoFit/>
          </a:bodyPr>
          <a:lstStyle/>
          <a:p>
            <a:pPr marL="285750" indent="-285750">
              <a:buFont typeface="Arial" panose="020B0604020202020204" pitchFamily="34" charset="0"/>
              <a:buChar char="•"/>
            </a:pPr>
            <a:r>
              <a:rPr lang="el-GR" sz="1700" b="1" i="1" dirty="0" smtClean="0">
                <a:solidFill>
                  <a:srgbClr val="002060"/>
                </a:solidFill>
              </a:rPr>
              <a:t>Ν.2538/1997</a:t>
            </a:r>
          </a:p>
          <a:p>
            <a:pPr marL="285750" indent="-285750">
              <a:buFont typeface="Arial" panose="020B0604020202020204" pitchFamily="34" charset="0"/>
              <a:buChar char="•"/>
            </a:pPr>
            <a:r>
              <a:rPr lang="el-GR" sz="1700" b="1" i="1" dirty="0" smtClean="0">
                <a:solidFill>
                  <a:srgbClr val="002060"/>
                </a:solidFill>
              </a:rPr>
              <a:t>ΚΥΑ 310584/1998 </a:t>
            </a:r>
          </a:p>
          <a:p>
            <a:pPr marL="285750" indent="-285750">
              <a:buFont typeface="Arial" panose="020B0604020202020204" pitchFamily="34" charset="0"/>
              <a:buChar char="•"/>
            </a:pPr>
            <a:r>
              <a:rPr lang="el-GR" sz="1700" b="1" i="1" dirty="0" smtClean="0">
                <a:solidFill>
                  <a:srgbClr val="002060"/>
                </a:solidFill>
              </a:rPr>
              <a:t>Ν. </a:t>
            </a:r>
            <a:r>
              <a:rPr lang="el-GR" sz="1700" b="1" i="1" dirty="0" smtClean="0">
                <a:solidFill>
                  <a:srgbClr val="002060"/>
                </a:solidFill>
              </a:rPr>
              <a:t>2945/2001</a:t>
            </a:r>
            <a:endParaRPr lang="el-GR" sz="1700" b="1" i="1" dirty="0" smtClean="0">
              <a:solidFill>
                <a:srgbClr val="002060"/>
              </a:solidFill>
            </a:endParaRPr>
          </a:p>
        </p:txBody>
      </p:sp>
      <p:sp>
        <p:nvSpPr>
          <p:cNvPr id="6" name="TextBox 5"/>
          <p:cNvSpPr txBox="1"/>
          <p:nvPr/>
        </p:nvSpPr>
        <p:spPr>
          <a:xfrm>
            <a:off x="3886200" y="1166880"/>
            <a:ext cx="3048000" cy="1415772"/>
          </a:xfrm>
          <a:prstGeom prst="rect">
            <a:avLst/>
          </a:prstGeom>
          <a:noFill/>
        </p:spPr>
        <p:txBody>
          <a:bodyPr wrap="square" rtlCol="0">
            <a:spAutoFit/>
          </a:bodyPr>
          <a:lstStyle/>
          <a:p>
            <a:pPr marL="285750" indent="-285750">
              <a:buFont typeface="Arial" panose="020B0604020202020204" pitchFamily="34" charset="0"/>
              <a:buChar char="•"/>
            </a:pPr>
            <a:r>
              <a:rPr lang="el-GR" sz="1700" b="1" i="1" dirty="0" smtClean="0">
                <a:solidFill>
                  <a:srgbClr val="002060"/>
                </a:solidFill>
              </a:rPr>
              <a:t>Ν. </a:t>
            </a:r>
            <a:r>
              <a:rPr lang="el-GR" sz="1700" b="1" i="1" dirty="0" smtClean="0">
                <a:solidFill>
                  <a:srgbClr val="002060"/>
                </a:solidFill>
              </a:rPr>
              <a:t>3698/2008</a:t>
            </a:r>
          </a:p>
          <a:p>
            <a:pPr marL="285750" indent="-285750">
              <a:buFont typeface="Arial" panose="020B0604020202020204" pitchFamily="34" charset="0"/>
              <a:buChar char="•"/>
            </a:pPr>
            <a:r>
              <a:rPr lang="el-GR" sz="1700" b="1" i="1" dirty="0" smtClean="0">
                <a:solidFill>
                  <a:srgbClr val="002060"/>
                </a:solidFill>
              </a:rPr>
              <a:t>ΚΥΑ 282371/2006</a:t>
            </a:r>
          </a:p>
          <a:p>
            <a:pPr marL="285750" indent="-285750">
              <a:buFont typeface="Arial" panose="020B0604020202020204" pitchFamily="34" charset="0"/>
              <a:buChar char="•"/>
            </a:pPr>
            <a:r>
              <a:rPr lang="el-GR" sz="1700" b="1" i="1" dirty="0" smtClean="0">
                <a:solidFill>
                  <a:srgbClr val="002060"/>
                </a:solidFill>
              </a:rPr>
              <a:t>Ν. 3955/2011</a:t>
            </a:r>
          </a:p>
          <a:p>
            <a:pPr marL="285750" indent="-285750">
              <a:buFont typeface="Arial" panose="020B0604020202020204" pitchFamily="34" charset="0"/>
              <a:buChar char="•"/>
            </a:pPr>
            <a:endParaRPr lang="el-GR" sz="1700" b="1" i="1" dirty="0" smtClean="0">
              <a:solidFill>
                <a:srgbClr val="002060"/>
              </a:solidFill>
            </a:endParaRPr>
          </a:p>
          <a:p>
            <a:pPr marL="285750" indent="-285750">
              <a:buFont typeface="Arial" panose="020B0604020202020204" pitchFamily="34" charset="0"/>
              <a:buChar char="•"/>
            </a:pPr>
            <a:endParaRPr lang="el-GR" sz="1700" b="1" i="1" dirty="0" smtClean="0">
              <a:solidFill>
                <a:srgbClr val="002060"/>
              </a:solidFill>
            </a:endParaRPr>
          </a:p>
        </p:txBody>
      </p:sp>
      <p:sp>
        <p:nvSpPr>
          <p:cNvPr id="3" name="TextBox 2"/>
          <p:cNvSpPr txBox="1"/>
          <p:nvPr/>
        </p:nvSpPr>
        <p:spPr>
          <a:xfrm>
            <a:off x="304800" y="2109259"/>
            <a:ext cx="10744200" cy="5062924"/>
          </a:xfrm>
          <a:prstGeom prst="rect">
            <a:avLst/>
          </a:prstGeom>
          <a:noFill/>
        </p:spPr>
        <p:txBody>
          <a:bodyPr wrap="square" rtlCol="0">
            <a:spAutoFit/>
          </a:bodyPr>
          <a:lstStyle/>
          <a:p>
            <a:r>
              <a:rPr lang="el-GR" sz="1700" b="1" dirty="0" smtClean="0">
                <a:solidFill>
                  <a:srgbClr val="002060"/>
                </a:solidFill>
              </a:rPr>
              <a:t>Λιανική πώληση κτηνιατρικών φαρμάκων μόνο από </a:t>
            </a:r>
            <a:r>
              <a:rPr lang="el-GR" sz="1700" b="1" dirty="0" err="1" smtClean="0">
                <a:solidFill>
                  <a:srgbClr val="002060"/>
                </a:solidFill>
              </a:rPr>
              <a:t>αδειοδοτημένες</a:t>
            </a:r>
            <a:r>
              <a:rPr lang="el-GR" sz="1700" b="1" dirty="0" smtClean="0">
                <a:solidFill>
                  <a:srgbClr val="002060"/>
                </a:solidFill>
              </a:rPr>
              <a:t> εγκαταστάσεις με υπεύθυνο επιστήμονα</a:t>
            </a:r>
            <a:r>
              <a:rPr lang="el-GR" sz="1700" dirty="0" smtClean="0">
                <a:solidFill>
                  <a:srgbClr val="002060"/>
                </a:solidFill>
              </a:rPr>
              <a:t>:</a:t>
            </a:r>
          </a:p>
          <a:p>
            <a:pPr marL="720000" lvl="1" indent="-285750">
              <a:lnSpc>
                <a:spcPct val="150000"/>
              </a:lnSpc>
              <a:buFont typeface="Arial" panose="020B0604020202020204" pitchFamily="34" charset="0"/>
              <a:buChar char="•"/>
            </a:pPr>
            <a:r>
              <a:rPr lang="el-GR" sz="1700" dirty="0" smtClean="0">
                <a:solidFill>
                  <a:srgbClr val="002060"/>
                </a:solidFill>
              </a:rPr>
              <a:t>κτηνιατρικά φαρμακεία </a:t>
            </a:r>
          </a:p>
          <a:p>
            <a:pPr marL="720000" lvl="1" indent="-285750">
              <a:lnSpc>
                <a:spcPct val="150000"/>
              </a:lnSpc>
              <a:buFont typeface="Arial" panose="020B0604020202020204" pitchFamily="34" charset="0"/>
              <a:buChar char="•"/>
            </a:pPr>
            <a:r>
              <a:rPr lang="el-GR" sz="1700" dirty="0">
                <a:solidFill>
                  <a:srgbClr val="002060"/>
                </a:solidFill>
              </a:rPr>
              <a:t>κ</a:t>
            </a:r>
            <a:r>
              <a:rPr lang="el-GR" sz="1700" dirty="0" smtClean="0">
                <a:solidFill>
                  <a:srgbClr val="002060"/>
                </a:solidFill>
              </a:rPr>
              <a:t>τηνιατρεία </a:t>
            </a:r>
            <a:r>
              <a:rPr lang="en-US" sz="1700" dirty="0" smtClean="0">
                <a:solidFill>
                  <a:srgbClr val="002060"/>
                </a:solidFill>
              </a:rPr>
              <a:t>/</a:t>
            </a:r>
            <a:r>
              <a:rPr lang="el-GR" sz="1700" dirty="0" smtClean="0">
                <a:solidFill>
                  <a:srgbClr val="002060"/>
                </a:solidFill>
              </a:rPr>
              <a:t> κτηνιατρικά γραφεία παραγωγικών ζώων </a:t>
            </a:r>
            <a:r>
              <a:rPr lang="en-US" sz="1700" dirty="0" smtClean="0">
                <a:solidFill>
                  <a:srgbClr val="002060"/>
                </a:solidFill>
              </a:rPr>
              <a:t>/</a:t>
            </a:r>
            <a:r>
              <a:rPr lang="el-GR" sz="1700" dirty="0" smtClean="0">
                <a:solidFill>
                  <a:srgbClr val="002060"/>
                </a:solidFill>
              </a:rPr>
              <a:t> κτηνιατρικές κλινικές (</a:t>
            </a:r>
            <a:r>
              <a:rPr lang="el-GR" sz="1700" u="sng" dirty="0" smtClean="0">
                <a:solidFill>
                  <a:srgbClr val="002060"/>
                </a:solidFill>
              </a:rPr>
              <a:t>για τα ζώα που εξετάζουν/παρακολουθούν</a:t>
            </a:r>
            <a:r>
              <a:rPr lang="el-GR" sz="1700" dirty="0" smtClean="0">
                <a:solidFill>
                  <a:srgbClr val="002060"/>
                </a:solidFill>
              </a:rPr>
              <a:t>)</a:t>
            </a:r>
          </a:p>
          <a:p>
            <a:pPr marL="720000" lvl="1" indent="-285750">
              <a:lnSpc>
                <a:spcPct val="150000"/>
              </a:lnSpc>
              <a:buFont typeface="Arial" panose="020B0604020202020204" pitchFamily="34" charset="0"/>
              <a:buChar char="•"/>
            </a:pPr>
            <a:r>
              <a:rPr lang="el-GR" sz="1700" dirty="0" smtClean="0">
                <a:solidFill>
                  <a:srgbClr val="002060"/>
                </a:solidFill>
              </a:rPr>
              <a:t>φαρμακεία</a:t>
            </a:r>
          </a:p>
          <a:p>
            <a:pPr>
              <a:lnSpc>
                <a:spcPct val="150000"/>
              </a:lnSpc>
            </a:pPr>
            <a:r>
              <a:rPr lang="el-GR" sz="1700" b="1" dirty="0" smtClean="0">
                <a:solidFill>
                  <a:srgbClr val="002060"/>
                </a:solidFill>
              </a:rPr>
              <a:t>Δεν ε</a:t>
            </a:r>
            <a:r>
              <a:rPr lang="el-GR" sz="1700" b="1" dirty="0" smtClean="0">
                <a:solidFill>
                  <a:srgbClr val="002060"/>
                </a:solidFill>
              </a:rPr>
              <a:t>πιτρέπεται να </a:t>
            </a:r>
            <a:r>
              <a:rPr lang="el-GR" sz="1700" b="1" dirty="0" err="1" smtClean="0">
                <a:solidFill>
                  <a:srgbClr val="002060"/>
                </a:solidFill>
              </a:rPr>
              <a:t>συνταγογραφούν</a:t>
            </a:r>
            <a:r>
              <a:rPr lang="el-GR" sz="1700" b="1" dirty="0" smtClean="0">
                <a:solidFill>
                  <a:srgbClr val="002060"/>
                </a:solidFill>
              </a:rPr>
              <a:t> κτηνίατροι που:</a:t>
            </a:r>
          </a:p>
          <a:p>
            <a:pPr marL="556260" indent="-285750">
              <a:lnSpc>
                <a:spcPct val="150000"/>
              </a:lnSpc>
              <a:buFont typeface="Arial" panose="020B0604020202020204" pitchFamily="34" charset="0"/>
              <a:buChar char="•"/>
            </a:pPr>
            <a:r>
              <a:rPr lang="el-GR" sz="1700" dirty="0" smtClean="0">
                <a:solidFill>
                  <a:srgbClr val="002060"/>
                </a:solidFill>
                <a:effectLst/>
              </a:rPr>
              <a:t>εργάζονται σε επιχειρήσεις εμπορίας ΚΦΠ</a:t>
            </a:r>
          </a:p>
          <a:p>
            <a:pPr marL="556260" indent="-285750">
              <a:lnSpc>
                <a:spcPct val="150000"/>
              </a:lnSpc>
              <a:buFont typeface="Arial" panose="020B0604020202020204" pitchFamily="34" charset="0"/>
              <a:buChar char="•"/>
            </a:pPr>
            <a:r>
              <a:rPr lang="el-GR" sz="1700" dirty="0" smtClean="0">
                <a:solidFill>
                  <a:srgbClr val="002060"/>
                </a:solidFill>
                <a:effectLst/>
              </a:rPr>
              <a:t>κατέχουν άδεια καταστήματος λιανικής ή χονδρικής πώλησης ΚΦΠ</a:t>
            </a:r>
          </a:p>
          <a:p>
            <a:pPr marL="556260" indent="-285750">
              <a:lnSpc>
                <a:spcPct val="150000"/>
              </a:lnSpc>
              <a:buFont typeface="Arial" panose="020B0604020202020204" pitchFamily="34" charset="0"/>
              <a:buChar char="•"/>
            </a:pPr>
            <a:r>
              <a:rPr lang="el-GR" sz="1700" dirty="0" smtClean="0">
                <a:solidFill>
                  <a:srgbClr val="002060"/>
                </a:solidFill>
                <a:effectLst/>
              </a:rPr>
              <a:t>συμμετέχουν σε επιχειρήσεις που έχουν αντικείμενο την παραγωγή, την εισαγωγή ή/και την εμπορία ΚΦΠ</a:t>
            </a:r>
          </a:p>
          <a:p>
            <a:pPr marL="556260" indent="-285750">
              <a:lnSpc>
                <a:spcPct val="150000"/>
              </a:lnSpc>
              <a:buFont typeface="Arial" panose="020B0604020202020204" pitchFamily="34" charset="0"/>
              <a:buChar char="•"/>
            </a:pPr>
            <a:r>
              <a:rPr lang="el-GR" sz="1700" dirty="0" smtClean="0">
                <a:solidFill>
                  <a:srgbClr val="002060"/>
                </a:solidFill>
              </a:rPr>
              <a:t>δημόσιοι κτηνίατροι (με ορισμένες εξαιρέσεις) </a:t>
            </a:r>
          </a:p>
          <a:p>
            <a:pPr marL="720000" lvl="1" indent="-285750">
              <a:buFont typeface="Arial" panose="020B0604020202020204" pitchFamily="34" charset="0"/>
              <a:buChar char="•"/>
            </a:pPr>
            <a:endParaRPr lang="el-GR" sz="1700" dirty="0">
              <a:solidFill>
                <a:srgbClr val="002060"/>
              </a:solidFill>
            </a:endParaRPr>
          </a:p>
          <a:p>
            <a:pPr marL="720000" lvl="1" indent="-285750">
              <a:buFont typeface="Arial" panose="020B0604020202020204" pitchFamily="34" charset="0"/>
              <a:buChar char="•"/>
            </a:pPr>
            <a:endParaRPr lang="el-GR" sz="1700" dirty="0">
              <a:solidFill>
                <a:srgbClr val="002060"/>
              </a:solidFill>
            </a:endParaRPr>
          </a:p>
        </p:txBody>
      </p:sp>
      <p:sp>
        <p:nvSpPr>
          <p:cNvPr id="7" name="Ορθογώνιο 6"/>
          <p:cNvSpPr/>
          <p:nvPr/>
        </p:nvSpPr>
        <p:spPr>
          <a:xfrm>
            <a:off x="7162800" y="1220138"/>
            <a:ext cx="2514600" cy="646331"/>
          </a:xfrm>
          <a:prstGeom prst="rect">
            <a:avLst/>
          </a:prstGeom>
        </p:spPr>
        <p:txBody>
          <a:bodyPr wrap="square">
            <a:spAutoFit/>
          </a:bodyPr>
          <a:lstStyle/>
          <a:p>
            <a:pPr marL="285750" indent="-285750">
              <a:buFont typeface="Arial" panose="020B0604020202020204" pitchFamily="34" charset="0"/>
              <a:buChar char="•"/>
            </a:pPr>
            <a:r>
              <a:rPr lang="el-GR" sz="1800" b="1" dirty="0" smtClean="0">
                <a:solidFill>
                  <a:srgbClr val="002060"/>
                </a:solidFill>
              </a:rPr>
              <a:t>Ν.4691/2020</a:t>
            </a:r>
          </a:p>
          <a:p>
            <a:pPr marL="285750" indent="-285750">
              <a:buFont typeface="Arial" panose="020B0604020202020204" pitchFamily="34" charset="0"/>
              <a:buChar char="•"/>
            </a:pPr>
            <a:r>
              <a:rPr lang="el-GR" sz="1800" b="1" dirty="0" smtClean="0">
                <a:solidFill>
                  <a:srgbClr val="002060"/>
                </a:solidFill>
              </a:rPr>
              <a:t>Ν.4711/2020 </a:t>
            </a:r>
            <a:endParaRPr lang="el-GR" sz="1800" b="1" dirty="0" smtClean="0">
              <a:solidFill>
                <a:srgbClr val="002060"/>
              </a:solidFill>
            </a:endParaRPr>
          </a:p>
        </p:txBody>
      </p:sp>
    </p:spTree>
    <p:extLst>
      <p:ext uri="{BB962C8B-B14F-4D97-AF65-F5344CB8AC3E}">
        <p14:creationId xmlns:p14="http://schemas.microsoft.com/office/powerpoint/2010/main" val="2740040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p:cNvSpPr>
            <a:spLocks noGrp="1"/>
          </p:cNvSpPr>
          <p:nvPr>
            <p:ph type="body" sz="quarter" idx="10"/>
          </p:nvPr>
        </p:nvSpPr>
        <p:spPr>
          <a:xfrm>
            <a:off x="304800" y="311150"/>
            <a:ext cx="10515600" cy="533400"/>
          </a:xfrm>
        </p:spPr>
        <p:txBody>
          <a:bodyPr/>
          <a:lstStyle/>
          <a:p>
            <a:r>
              <a:rPr lang="el-GR" sz="3200" b="1" dirty="0">
                <a:solidFill>
                  <a:srgbClr val="FFFFFF"/>
                </a:solidFill>
              </a:rPr>
              <a:t> </a:t>
            </a:r>
            <a:r>
              <a:rPr lang="el-GR" sz="3200" b="1" dirty="0" smtClean="0">
                <a:solidFill>
                  <a:srgbClr val="FFFFFF"/>
                </a:solidFill>
              </a:rPr>
              <a:t>    Εθνική Νομοθεσία- Νέες Υπουργικές Αποφάσεις </a:t>
            </a:r>
            <a:endParaRPr lang="el-GR" dirty="0"/>
          </a:p>
        </p:txBody>
      </p:sp>
      <p:sp>
        <p:nvSpPr>
          <p:cNvPr id="3" name="TextBox 2"/>
          <p:cNvSpPr txBox="1"/>
          <p:nvPr/>
        </p:nvSpPr>
        <p:spPr>
          <a:xfrm>
            <a:off x="381000" y="1454150"/>
            <a:ext cx="10896600" cy="5293757"/>
          </a:xfrm>
          <a:prstGeom prst="rect">
            <a:avLst/>
          </a:prstGeom>
          <a:noFill/>
          <a:ln>
            <a:solidFill>
              <a:schemeClr val="accent1"/>
            </a:solidFill>
          </a:ln>
        </p:spPr>
        <p:txBody>
          <a:bodyPr wrap="square" rtlCol="0">
            <a:spAutoFit/>
          </a:bodyPr>
          <a:lstStyle/>
          <a:p>
            <a:pPr marL="197100" lvl="2" algn="l"/>
            <a:r>
              <a:rPr lang="el-GR" sz="2300" b="1" dirty="0" smtClean="0">
                <a:solidFill>
                  <a:srgbClr val="002060"/>
                </a:solidFill>
              </a:rPr>
              <a:t>ΚΥΑ 410185/31-12-2024 </a:t>
            </a:r>
          </a:p>
          <a:p>
            <a:pPr marL="197100" lvl="2" algn="l"/>
            <a:endParaRPr lang="el-GR" sz="2300" b="1" dirty="0" smtClean="0">
              <a:solidFill>
                <a:srgbClr val="002060"/>
              </a:solidFill>
            </a:endParaRPr>
          </a:p>
          <a:p>
            <a:pPr marL="197100" lvl="2" algn="l"/>
            <a:r>
              <a:rPr lang="el-GR" sz="2300" u="sng" dirty="0" smtClean="0">
                <a:solidFill>
                  <a:srgbClr val="002060"/>
                </a:solidFill>
              </a:rPr>
              <a:t>για </a:t>
            </a:r>
            <a:r>
              <a:rPr lang="el-GR" sz="2300" u="sng" dirty="0" smtClean="0">
                <a:solidFill>
                  <a:srgbClr val="002060"/>
                </a:solidFill>
              </a:rPr>
              <a:t>την </a:t>
            </a:r>
            <a:r>
              <a:rPr kumimoji="0" lang="el-GR" sz="2300" b="0" i="0" u="sng" strike="noStrike" kern="0" cap="none" spc="0" normalizeH="0" baseline="0" noProof="0" dirty="0" smtClean="0">
                <a:ln>
                  <a:noFill/>
                </a:ln>
                <a:solidFill>
                  <a:srgbClr val="002060"/>
                </a:solidFill>
                <a:effectLst/>
                <a:uLnTx/>
                <a:uFillTx/>
                <a:latin typeface="MyriadPro-Semibold"/>
              </a:rPr>
              <a:t>εφαρμογή του Καν. 2019/6 και του Εκτελεστικού Καν. 2021/1248 </a:t>
            </a:r>
            <a:endParaRPr kumimoji="0" lang="el-GR" sz="2300" b="0" i="0" u="sng" strike="noStrike" kern="0" cap="none" spc="0" normalizeH="0" baseline="0" noProof="0" dirty="0" smtClean="0">
              <a:ln>
                <a:noFill/>
              </a:ln>
              <a:solidFill>
                <a:srgbClr val="002060"/>
              </a:solidFill>
              <a:effectLst/>
              <a:uLnTx/>
              <a:uFillTx/>
              <a:latin typeface="MyriadPro-Semibold"/>
            </a:endParaRPr>
          </a:p>
          <a:p>
            <a:pPr marL="197100" lvl="2" algn="l"/>
            <a:r>
              <a:rPr kumimoji="0" lang="el-GR" sz="2300" b="0" i="0" u="sng" strike="noStrike" kern="0" cap="none" spc="0" normalizeH="0" baseline="0" noProof="0" dirty="0" smtClean="0">
                <a:ln>
                  <a:noFill/>
                </a:ln>
                <a:solidFill>
                  <a:srgbClr val="002060"/>
                </a:solidFill>
                <a:effectLst/>
                <a:uLnTx/>
                <a:uFillTx/>
                <a:latin typeface="MyriadPro-Semibold"/>
              </a:rPr>
              <a:t> </a:t>
            </a:r>
          </a:p>
          <a:p>
            <a:pPr marL="654300" lvl="2" indent="-457200" algn="l">
              <a:lnSpc>
                <a:spcPct val="150000"/>
              </a:lnSpc>
              <a:buFont typeface="+mj-lt"/>
              <a:buAutoNum type="arabicPeriod"/>
            </a:pPr>
            <a:r>
              <a:rPr lang="el-GR" sz="2300" dirty="0">
                <a:solidFill>
                  <a:srgbClr val="002060"/>
                </a:solidFill>
                <a:latin typeface="MyriadPro-Semibold"/>
              </a:rPr>
              <a:t>μ</a:t>
            </a:r>
            <a:r>
              <a:rPr lang="el-GR" sz="2300" dirty="0" smtClean="0">
                <a:solidFill>
                  <a:srgbClr val="002060"/>
                </a:solidFill>
                <a:latin typeface="MyriadPro-Semibold"/>
              </a:rPr>
              <a:t>έτρα </a:t>
            </a:r>
            <a:r>
              <a:rPr kumimoji="0" lang="el-GR" sz="2300" b="0" i="0" strike="noStrike" kern="0" cap="none" spc="0" normalizeH="0" baseline="0" noProof="0" dirty="0" smtClean="0">
                <a:ln>
                  <a:noFill/>
                </a:ln>
                <a:solidFill>
                  <a:srgbClr val="002060"/>
                </a:solidFill>
                <a:effectLst/>
                <a:uLnTx/>
                <a:uFillTx/>
                <a:latin typeface="MyriadPro-Semibold"/>
              </a:rPr>
              <a:t>σχετικά </a:t>
            </a:r>
            <a:r>
              <a:rPr kumimoji="0" lang="el-GR" sz="2300" b="0" i="0" strike="noStrike" kern="0" cap="none" spc="0" normalizeH="0" baseline="0" noProof="0" dirty="0" smtClean="0">
                <a:ln>
                  <a:noFill/>
                </a:ln>
                <a:solidFill>
                  <a:srgbClr val="002060"/>
                </a:solidFill>
                <a:effectLst/>
                <a:uLnTx/>
                <a:uFillTx/>
                <a:latin typeface="MyriadPro-Semibold"/>
              </a:rPr>
              <a:t>με την ορθή πρακτική </a:t>
            </a:r>
            <a:r>
              <a:rPr kumimoji="0" lang="el-GR" sz="2300" b="0" i="0" strike="noStrike" kern="0" cap="none" spc="0" normalizeH="0" baseline="0" noProof="0" dirty="0" smtClean="0">
                <a:ln>
                  <a:noFill/>
                </a:ln>
                <a:solidFill>
                  <a:srgbClr val="002060"/>
                </a:solidFill>
                <a:effectLst/>
                <a:uLnTx/>
                <a:uFillTx/>
                <a:latin typeface="MyriadPro-Semibold"/>
              </a:rPr>
              <a:t>διανομής</a:t>
            </a:r>
            <a:r>
              <a:rPr kumimoji="0" lang="el-GR" sz="2300" b="0" i="0" strike="noStrike" kern="0" cap="none" spc="0" normalizeH="0" noProof="0" dirty="0" smtClean="0">
                <a:ln>
                  <a:noFill/>
                </a:ln>
                <a:solidFill>
                  <a:srgbClr val="002060"/>
                </a:solidFill>
                <a:effectLst/>
                <a:uLnTx/>
                <a:uFillTx/>
                <a:latin typeface="MyriadPro-Semibold"/>
              </a:rPr>
              <a:t> </a:t>
            </a:r>
            <a:r>
              <a:rPr kumimoji="0" lang="el-GR" sz="2300" b="0" i="0" strike="noStrike" kern="0" cap="none" spc="0" normalizeH="0" noProof="0" dirty="0" smtClean="0">
                <a:ln>
                  <a:noFill/>
                </a:ln>
                <a:solidFill>
                  <a:srgbClr val="002060"/>
                </a:solidFill>
                <a:effectLst/>
                <a:uLnTx/>
                <a:uFillTx/>
                <a:latin typeface="MyriadPro-Semibold"/>
              </a:rPr>
              <a:t>για την χονδρική πώληση, διανομή και αποθήκευση κτηνιατρικών </a:t>
            </a:r>
            <a:r>
              <a:rPr kumimoji="0" lang="el-GR" sz="2300" b="0" i="0" strike="noStrike" kern="0" cap="none" spc="0" normalizeH="0" noProof="0" dirty="0" smtClean="0">
                <a:ln>
                  <a:noFill/>
                </a:ln>
                <a:solidFill>
                  <a:srgbClr val="002060"/>
                </a:solidFill>
                <a:effectLst/>
                <a:uLnTx/>
                <a:uFillTx/>
                <a:latin typeface="MyriadPro-Semibold"/>
              </a:rPr>
              <a:t>φαρμάκων</a:t>
            </a:r>
            <a:endParaRPr lang="el-GR" sz="2300" b="1" dirty="0" smtClean="0">
              <a:solidFill>
                <a:srgbClr val="002060"/>
              </a:solidFill>
            </a:endParaRPr>
          </a:p>
          <a:p>
            <a:pPr marL="1080000" lvl="8" indent="-285750">
              <a:lnSpc>
                <a:spcPct val="150000"/>
              </a:lnSpc>
              <a:spcBef>
                <a:spcPts val="600"/>
              </a:spcBef>
              <a:buFont typeface="Arial" panose="020B0604020202020204" pitchFamily="34" charset="0"/>
              <a:buChar char="•"/>
            </a:pPr>
            <a:r>
              <a:rPr lang="el-GR" sz="2300" dirty="0" smtClean="0">
                <a:solidFill>
                  <a:srgbClr val="002060"/>
                </a:solidFill>
              </a:rPr>
              <a:t>προϋποθέσεις και διαδικασία χορήγησης άδειας χονδρικής πώλησης κτηνιατρικών φαρμάκων</a:t>
            </a:r>
          </a:p>
          <a:p>
            <a:pPr marL="1080000" lvl="8" indent="-285750">
              <a:lnSpc>
                <a:spcPct val="150000"/>
              </a:lnSpc>
              <a:spcBef>
                <a:spcPts val="600"/>
              </a:spcBef>
              <a:buFont typeface="Arial" panose="020B0604020202020204" pitchFamily="34" charset="0"/>
              <a:buChar char="•"/>
            </a:pPr>
            <a:r>
              <a:rPr lang="el-GR" sz="2300" dirty="0" smtClean="0">
                <a:solidFill>
                  <a:srgbClr val="002060"/>
                </a:solidFill>
              </a:rPr>
              <a:t>λειτουργία επιχειρήσεων χονδρικής πώλησης κτηνιατρικών φαρμάκων</a:t>
            </a:r>
          </a:p>
          <a:p>
            <a:pPr marL="745200" lvl="8" indent="-457200">
              <a:lnSpc>
                <a:spcPct val="150000"/>
              </a:lnSpc>
              <a:spcBef>
                <a:spcPts val="600"/>
              </a:spcBef>
              <a:buFont typeface="+mj-lt"/>
              <a:buAutoNum type="arabicPeriod" startAt="2"/>
            </a:pPr>
            <a:r>
              <a:rPr lang="el-GR" sz="2300" dirty="0">
                <a:solidFill>
                  <a:srgbClr val="002060"/>
                </a:solidFill>
              </a:rPr>
              <a:t>μ</a:t>
            </a:r>
            <a:r>
              <a:rPr lang="el-GR" sz="2300" dirty="0" smtClean="0">
                <a:solidFill>
                  <a:srgbClr val="002060"/>
                </a:solidFill>
              </a:rPr>
              <a:t>έτρα για την εξ </a:t>
            </a:r>
            <a:r>
              <a:rPr lang="el-GR" sz="2300" dirty="0" smtClean="0">
                <a:solidFill>
                  <a:srgbClr val="002060"/>
                </a:solidFill>
              </a:rPr>
              <a:t>αποστάσεως λιανική πώληση των κτηνιατρικών </a:t>
            </a:r>
            <a:r>
              <a:rPr lang="el-GR" sz="2300" dirty="0" smtClean="0">
                <a:solidFill>
                  <a:srgbClr val="002060"/>
                </a:solidFill>
              </a:rPr>
              <a:t>φαρμάκων</a:t>
            </a:r>
            <a:endParaRPr lang="el-GR" sz="2400" dirty="0" smtClean="0">
              <a:solidFill>
                <a:srgbClr val="002060"/>
              </a:solidFill>
            </a:endParaRPr>
          </a:p>
          <a:p>
            <a:pPr marL="285750" indent="-285750">
              <a:buFont typeface="Arial" panose="020B0604020202020204" pitchFamily="34" charset="0"/>
              <a:buChar char="•"/>
            </a:pPr>
            <a:endParaRPr lang="el-GR" sz="2400" dirty="0">
              <a:solidFill>
                <a:srgbClr val="003399"/>
              </a:solidFill>
            </a:endParaRPr>
          </a:p>
        </p:txBody>
      </p:sp>
    </p:spTree>
    <p:extLst>
      <p:ext uri="{BB962C8B-B14F-4D97-AF65-F5344CB8AC3E}">
        <p14:creationId xmlns:p14="http://schemas.microsoft.com/office/powerpoint/2010/main" val="1476423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411CE633-EB29-E927-F456-A78DDF0F09C5}"/>
              </a:ext>
            </a:extLst>
          </p:cNvPr>
          <p:cNvSpPr>
            <a:spLocks noGrp="1"/>
          </p:cNvSpPr>
          <p:nvPr>
            <p:ph type="body" sz="quarter" idx="4294967295"/>
          </p:nvPr>
        </p:nvSpPr>
        <p:spPr>
          <a:xfrm>
            <a:off x="6109200" y="1073150"/>
            <a:ext cx="6159000" cy="3200400"/>
          </a:xfrm>
          <a:prstGeom prst="rect">
            <a:avLst/>
          </a:prstGeom>
        </p:spPr>
        <p:txBody>
          <a:bodyPr/>
          <a:lstStyle/>
          <a:p>
            <a:pPr algn="l"/>
            <a:r>
              <a:rPr lang="el-GR" sz="2800" b="1" dirty="0">
                <a:solidFill>
                  <a:srgbClr val="003399"/>
                </a:solidFill>
                <a:latin typeface="EC Square Sans Pro" panose="020B0506040000020004" pitchFamily="34" charset="0"/>
              </a:rPr>
              <a:t>Πρόσθετη σχετική νομοθεσία, διατάξεις ή/και κατευθυντήριες γραμμές που πρέπει να λαμβάνονται υπόψη από κτηνιάτρους και αγρότες (II) </a:t>
            </a:r>
          </a:p>
          <a:p>
            <a:pPr algn="l"/>
            <a:r>
              <a:rPr lang="el-GR" sz="1600" i="1" dirty="0">
                <a:solidFill>
                  <a:srgbClr val="003399"/>
                </a:solidFill>
                <a:latin typeface="EC Square Sans Pro" panose="020B0506040000020004" pitchFamily="34" charset="0"/>
              </a:rPr>
              <a:t>Διάλεξη 4</a:t>
            </a:r>
          </a:p>
        </p:txBody>
      </p:sp>
      <p:sp>
        <p:nvSpPr>
          <p:cNvPr id="3" name="Marcador de texto 2">
            <a:extLst>
              <a:ext uri="{FF2B5EF4-FFF2-40B4-BE49-F238E27FC236}">
                <a16:creationId xmlns:a16="http://schemas.microsoft.com/office/drawing/2014/main" id="{A38D9E58-19B1-E7ED-7608-24282A0A681D}"/>
              </a:ext>
            </a:extLst>
          </p:cNvPr>
          <p:cNvSpPr>
            <a:spLocks noGrp="1"/>
          </p:cNvSpPr>
          <p:nvPr>
            <p:ph type="body" sz="quarter" idx="11"/>
          </p:nvPr>
        </p:nvSpPr>
        <p:spPr/>
        <p:txBody>
          <a:bodyPr/>
          <a:lstStyle/>
          <a:p>
            <a:r>
              <a:rPr lang="el-GR">
                <a:latin typeface="EC Square Sans Pro" panose="020B0506040000020004" pitchFamily="34" charset="0"/>
              </a:rPr>
              <a:t>7 ΦΕΒΡΟΥΑΡΙΟΥ 2025</a:t>
            </a:r>
          </a:p>
          <a:p>
            <a:endParaRPr lang="es-ES" kern="1200" dirty="0"/>
          </a:p>
        </p:txBody>
      </p:sp>
      <p:sp>
        <p:nvSpPr>
          <p:cNvPr id="5" name="CuadroTexto 4">
            <a:extLst>
              <a:ext uri="{FF2B5EF4-FFF2-40B4-BE49-F238E27FC236}">
                <a16:creationId xmlns:a16="http://schemas.microsoft.com/office/drawing/2014/main" id="{CBC18AA7-8C1D-4C1C-B629-AA10E16721CA}"/>
              </a:ext>
            </a:extLst>
          </p:cNvPr>
          <p:cNvSpPr txBox="1"/>
          <p:nvPr/>
        </p:nvSpPr>
        <p:spPr>
          <a:xfrm>
            <a:off x="6147014" y="3768943"/>
            <a:ext cx="6044986" cy="1477328"/>
          </a:xfrm>
          <a:prstGeom prst="rect">
            <a:avLst/>
          </a:prstGeom>
          <a:noFill/>
        </p:spPr>
        <p:txBody>
          <a:bodyPr wrap="square" rtlCol="0">
            <a:spAutoFit/>
          </a:bodyPr>
          <a:lstStyle/>
          <a:p>
            <a:pPr algn="l"/>
            <a:r>
              <a:rPr lang="el-GR" sz="2400" noProof="0" dirty="0">
                <a:solidFill>
                  <a:srgbClr val="003399"/>
                </a:solidFill>
                <a:latin typeface="EC Square Sans Pro" panose="020B0506040000020004" pitchFamily="34" charset="0"/>
              </a:rPr>
              <a:t>Πρακτική εκπαίδευση για αγρότες και κτηνιάτρους: Νέα μέτρα για την καταπολέμηση της μικροβιακής αντοχής</a:t>
            </a:r>
          </a:p>
          <a:p>
            <a:endParaRPr lang="es-ES" kern="1200" dirty="0"/>
          </a:p>
        </p:txBody>
      </p:sp>
    </p:spTree>
    <p:extLst>
      <p:ext uri="{BB962C8B-B14F-4D97-AF65-F5344CB8AC3E}">
        <p14:creationId xmlns:p14="http://schemas.microsoft.com/office/powerpoint/2010/main" val="3971793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p:cNvSpPr>
            <a:spLocks noGrp="1"/>
          </p:cNvSpPr>
          <p:nvPr>
            <p:ph type="body" sz="quarter" idx="10"/>
          </p:nvPr>
        </p:nvSpPr>
        <p:spPr>
          <a:xfrm>
            <a:off x="76200" y="311150"/>
            <a:ext cx="10363200" cy="609600"/>
          </a:xfrm>
        </p:spPr>
        <p:txBody>
          <a:bodyPr/>
          <a:lstStyle/>
          <a:p>
            <a:r>
              <a:rPr lang="el-GR" sz="3200" b="1" dirty="0" smtClean="0">
                <a:solidFill>
                  <a:srgbClr val="FFFFFF"/>
                </a:solidFill>
              </a:rPr>
              <a:t>     Εθνική Νομοθεσία – Νέες Υπουργικές Αποφάσεις </a:t>
            </a:r>
            <a:endParaRPr lang="el-GR" dirty="0"/>
          </a:p>
        </p:txBody>
      </p:sp>
      <p:sp>
        <p:nvSpPr>
          <p:cNvPr id="5" name="Ορθογώνιο 4"/>
          <p:cNvSpPr/>
          <p:nvPr/>
        </p:nvSpPr>
        <p:spPr>
          <a:xfrm>
            <a:off x="457200" y="1149350"/>
            <a:ext cx="10515599" cy="6032421"/>
          </a:xfrm>
          <a:prstGeom prst="rect">
            <a:avLst/>
          </a:prstGeom>
        </p:spPr>
        <p:txBody>
          <a:bodyPr wrap="square">
            <a:spAutoFit/>
          </a:bodyPr>
          <a:lstStyle/>
          <a:p>
            <a:pPr>
              <a:lnSpc>
                <a:spcPct val="150000"/>
              </a:lnSpc>
            </a:pPr>
            <a:r>
              <a:rPr lang="el-GR" sz="2000" b="1" dirty="0" smtClean="0">
                <a:solidFill>
                  <a:srgbClr val="002060"/>
                </a:solidFill>
              </a:rPr>
              <a:t>ΥΑ</a:t>
            </a:r>
            <a:r>
              <a:rPr lang="el-GR" sz="2000" b="1" dirty="0" smtClean="0">
                <a:solidFill>
                  <a:srgbClr val="002060"/>
                </a:solidFill>
              </a:rPr>
              <a:t> 407523/27-12-2024</a:t>
            </a:r>
          </a:p>
          <a:p>
            <a:pPr>
              <a:lnSpc>
                <a:spcPct val="150000"/>
              </a:lnSpc>
            </a:pPr>
            <a:r>
              <a:rPr lang="el-GR" sz="2000" u="sng" dirty="0" smtClean="0">
                <a:solidFill>
                  <a:srgbClr val="002060"/>
                </a:solidFill>
              </a:rPr>
              <a:t>Ηλεκτρονική </a:t>
            </a:r>
            <a:r>
              <a:rPr lang="el-GR" sz="2000" u="sng" dirty="0" err="1" smtClean="0">
                <a:solidFill>
                  <a:srgbClr val="002060"/>
                </a:solidFill>
              </a:rPr>
              <a:t>συνταγογράφηση</a:t>
            </a:r>
            <a:r>
              <a:rPr lang="el-GR" sz="2000" u="sng" dirty="0" smtClean="0">
                <a:solidFill>
                  <a:srgbClr val="002060"/>
                </a:solidFill>
              </a:rPr>
              <a:t> κτηνιατρικών φαρμάκων </a:t>
            </a:r>
          </a:p>
          <a:p>
            <a:endParaRPr lang="el-GR" sz="2000" u="sng" dirty="0">
              <a:solidFill>
                <a:srgbClr val="002060"/>
              </a:solidFill>
            </a:endParaRPr>
          </a:p>
          <a:p>
            <a:pPr marL="285750" indent="-285750">
              <a:lnSpc>
                <a:spcPct val="150000"/>
              </a:lnSpc>
              <a:buFont typeface="Arial" panose="020B0604020202020204" pitchFamily="34" charset="0"/>
              <a:buChar char="•"/>
            </a:pPr>
            <a:r>
              <a:rPr lang="el-GR" sz="2000" dirty="0" smtClean="0">
                <a:solidFill>
                  <a:srgbClr val="002060"/>
                </a:solidFill>
              </a:rPr>
              <a:t>Λειτουργία </a:t>
            </a:r>
            <a:r>
              <a:rPr lang="el-GR" sz="2000" dirty="0">
                <a:solidFill>
                  <a:srgbClr val="002060"/>
                </a:solidFill>
              </a:rPr>
              <a:t>πληροφοριακού </a:t>
            </a:r>
            <a:r>
              <a:rPr lang="el-GR" sz="2000" dirty="0" smtClean="0">
                <a:solidFill>
                  <a:srgbClr val="002060"/>
                </a:solidFill>
              </a:rPr>
              <a:t>συστήματος που λειτουργεί </a:t>
            </a:r>
            <a:r>
              <a:rPr lang="el-GR" sz="2000" dirty="0">
                <a:solidFill>
                  <a:srgbClr val="002060"/>
                </a:solidFill>
              </a:rPr>
              <a:t>μέσω της Ενιαίας Ψηφιακής Πύλης της Δημόσιας Διοίκησης (gov.gr - ΕΨΠ),</a:t>
            </a:r>
            <a:r>
              <a:rPr lang="el-GR" sz="2000" dirty="0"/>
              <a:t> </a:t>
            </a:r>
            <a:r>
              <a:rPr lang="el-GR" sz="2000" dirty="0" smtClean="0">
                <a:solidFill>
                  <a:srgbClr val="002060"/>
                </a:solidFill>
              </a:rPr>
              <a:t> </a:t>
            </a:r>
            <a:r>
              <a:rPr lang="el-GR" sz="2000" dirty="0">
                <a:solidFill>
                  <a:srgbClr val="002060"/>
                </a:solidFill>
              </a:rPr>
              <a:t>για την ηλεκτρονική </a:t>
            </a:r>
            <a:r>
              <a:rPr lang="el-GR" sz="2000" dirty="0" err="1">
                <a:solidFill>
                  <a:srgbClr val="002060"/>
                </a:solidFill>
              </a:rPr>
              <a:t>συνταγογράφηση</a:t>
            </a:r>
            <a:r>
              <a:rPr lang="el-GR" sz="2000" dirty="0">
                <a:solidFill>
                  <a:srgbClr val="002060"/>
                </a:solidFill>
              </a:rPr>
              <a:t> των κτηνιατρικών φαρμάκων που προορίζονται για τα ζώα παραγωγής </a:t>
            </a:r>
            <a:r>
              <a:rPr lang="el-GR" sz="2000" dirty="0" smtClean="0">
                <a:solidFill>
                  <a:srgbClr val="002060"/>
                </a:solidFill>
              </a:rPr>
              <a:t>τροφίμων (θηλαστικά, πτηνά, ψάρια, μέλισσες)</a:t>
            </a:r>
          </a:p>
          <a:p>
            <a:pPr marL="285750" indent="-285750">
              <a:lnSpc>
                <a:spcPct val="150000"/>
              </a:lnSpc>
              <a:buFont typeface="Arial" panose="020B0604020202020204" pitchFamily="34" charset="0"/>
              <a:buChar char="•"/>
            </a:pPr>
            <a:endParaRPr lang="el-GR" sz="2000" dirty="0" smtClean="0">
              <a:solidFill>
                <a:srgbClr val="002060"/>
              </a:solidFill>
            </a:endParaRPr>
          </a:p>
          <a:p>
            <a:pPr marL="285750" indent="-285750">
              <a:lnSpc>
                <a:spcPct val="150000"/>
              </a:lnSpc>
              <a:buFont typeface="Arial" panose="020B0604020202020204" pitchFamily="34" charset="0"/>
              <a:buChar char="•"/>
            </a:pPr>
            <a:r>
              <a:rPr lang="el-GR" sz="2000" dirty="0" smtClean="0">
                <a:solidFill>
                  <a:srgbClr val="002060"/>
                </a:solidFill>
              </a:rPr>
              <a:t>Υποχρεωτική ηλεκτρονική </a:t>
            </a:r>
            <a:r>
              <a:rPr lang="el-GR" sz="2000" dirty="0" err="1" smtClean="0">
                <a:solidFill>
                  <a:srgbClr val="002060"/>
                </a:solidFill>
              </a:rPr>
              <a:t>συνταγογράφηση</a:t>
            </a:r>
            <a:r>
              <a:rPr lang="el-GR" sz="2000" dirty="0" smtClean="0">
                <a:solidFill>
                  <a:srgbClr val="002060"/>
                </a:solidFill>
              </a:rPr>
              <a:t> ΚΦ και ΦΖ για βοοειδή, χοίρους, κοτόπουλα </a:t>
            </a:r>
            <a:r>
              <a:rPr lang="el-GR" sz="2000" dirty="0" err="1" smtClean="0">
                <a:solidFill>
                  <a:srgbClr val="002060"/>
                </a:solidFill>
              </a:rPr>
              <a:t>κρεοπαραγωγής</a:t>
            </a:r>
            <a:r>
              <a:rPr lang="el-GR" sz="2000" dirty="0" smtClean="0">
                <a:solidFill>
                  <a:srgbClr val="002060"/>
                </a:solidFill>
              </a:rPr>
              <a:t>, </a:t>
            </a:r>
            <a:r>
              <a:rPr lang="el-GR" sz="2000" dirty="0" err="1" smtClean="0">
                <a:solidFill>
                  <a:srgbClr val="002060"/>
                </a:solidFill>
              </a:rPr>
              <a:t>ωοπαραγωγές</a:t>
            </a:r>
            <a:r>
              <a:rPr lang="el-GR" sz="2000" dirty="0" smtClean="0">
                <a:solidFill>
                  <a:srgbClr val="002060"/>
                </a:solidFill>
              </a:rPr>
              <a:t> όρνιθες και </a:t>
            </a:r>
            <a:r>
              <a:rPr lang="el-GR" sz="2000" dirty="0" err="1" smtClean="0">
                <a:solidFill>
                  <a:srgbClr val="002060"/>
                </a:solidFill>
              </a:rPr>
              <a:t>ινδόρνιθες</a:t>
            </a:r>
            <a:r>
              <a:rPr lang="el-GR" sz="2000" dirty="0" smtClean="0">
                <a:solidFill>
                  <a:srgbClr val="002060"/>
                </a:solidFill>
              </a:rPr>
              <a:t> </a:t>
            </a:r>
          </a:p>
          <a:p>
            <a:pPr marL="285750" indent="-285750">
              <a:lnSpc>
                <a:spcPct val="150000"/>
              </a:lnSpc>
              <a:buFont typeface="Arial" panose="020B0604020202020204" pitchFamily="34" charset="0"/>
              <a:buChar char="•"/>
            </a:pPr>
            <a:endParaRPr lang="el-GR" sz="2000" dirty="0">
              <a:solidFill>
                <a:srgbClr val="002060"/>
              </a:solidFill>
            </a:endParaRPr>
          </a:p>
          <a:p>
            <a:pPr marL="285750" indent="-285750">
              <a:lnSpc>
                <a:spcPct val="150000"/>
              </a:lnSpc>
              <a:buFont typeface="Arial" panose="020B0604020202020204" pitchFamily="34" charset="0"/>
              <a:buChar char="•"/>
            </a:pPr>
            <a:r>
              <a:rPr lang="el-GR" sz="2000" dirty="0">
                <a:solidFill>
                  <a:srgbClr val="002060"/>
                </a:solidFill>
              </a:rPr>
              <a:t>Γ</a:t>
            </a:r>
            <a:r>
              <a:rPr lang="el-GR" sz="2000" dirty="0" smtClean="0">
                <a:solidFill>
                  <a:srgbClr val="002060"/>
                </a:solidFill>
              </a:rPr>
              <a:t>ια τα υπόλοιπα είδη ζώων παραγωγής τροφίμων προαιρετική έως  01/01/2026</a:t>
            </a:r>
          </a:p>
          <a:p>
            <a:pPr marL="285750" indent="-285750">
              <a:buFont typeface="Arial" panose="020B0604020202020204" pitchFamily="34" charset="0"/>
              <a:buChar char="•"/>
            </a:pPr>
            <a:endParaRPr lang="el-GR" dirty="0">
              <a:solidFill>
                <a:srgbClr val="002060"/>
              </a:solidFill>
            </a:endParaRPr>
          </a:p>
          <a:p>
            <a:endParaRPr lang="el-GR" dirty="0"/>
          </a:p>
        </p:txBody>
      </p:sp>
    </p:spTree>
    <p:extLst>
      <p:ext uri="{BB962C8B-B14F-4D97-AF65-F5344CB8AC3E}">
        <p14:creationId xmlns:p14="http://schemas.microsoft.com/office/powerpoint/2010/main" val="3536402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p:cNvSpPr>
            <a:spLocks noGrp="1"/>
          </p:cNvSpPr>
          <p:nvPr>
            <p:ph type="body" sz="quarter" idx="10"/>
          </p:nvPr>
        </p:nvSpPr>
        <p:spPr>
          <a:xfrm>
            <a:off x="533400" y="387350"/>
            <a:ext cx="10668000" cy="685800"/>
          </a:xfrm>
        </p:spPr>
        <p:txBody>
          <a:bodyPr/>
          <a:lstStyle/>
          <a:p>
            <a:r>
              <a:rPr lang="el-GR" sz="3200" b="1" dirty="0" smtClean="0">
                <a:solidFill>
                  <a:srgbClr val="FFFFFF"/>
                </a:solidFill>
              </a:rPr>
              <a:t>       Εθνική Νομοθεσία </a:t>
            </a:r>
            <a:r>
              <a:rPr lang="el-GR" sz="3200" b="1" dirty="0">
                <a:solidFill>
                  <a:srgbClr val="FFFFFF"/>
                </a:solidFill>
              </a:rPr>
              <a:t>– Νέες Υπουργικές Αποφάσεις </a:t>
            </a:r>
            <a:endParaRPr lang="el-GR" sz="3200" dirty="0"/>
          </a:p>
        </p:txBody>
      </p:sp>
      <p:sp>
        <p:nvSpPr>
          <p:cNvPr id="3" name="Ορθογώνιο 2"/>
          <p:cNvSpPr/>
          <p:nvPr/>
        </p:nvSpPr>
        <p:spPr>
          <a:xfrm>
            <a:off x="304800" y="1301750"/>
            <a:ext cx="8915400" cy="5555367"/>
          </a:xfrm>
          <a:prstGeom prst="rect">
            <a:avLst/>
          </a:prstGeom>
        </p:spPr>
        <p:txBody>
          <a:bodyPr wrap="square">
            <a:spAutoFit/>
          </a:bodyPr>
          <a:lstStyle/>
          <a:p>
            <a:r>
              <a:rPr lang="el-GR" sz="2000" b="1" dirty="0" smtClean="0">
                <a:solidFill>
                  <a:srgbClr val="002060"/>
                </a:solidFill>
              </a:rPr>
              <a:t>ΥΑ 407523/27-12-2024:</a:t>
            </a:r>
          </a:p>
          <a:p>
            <a:endParaRPr lang="el-GR" sz="2000" b="1" dirty="0">
              <a:solidFill>
                <a:srgbClr val="002060"/>
              </a:solidFill>
            </a:endParaRPr>
          </a:p>
          <a:p>
            <a:r>
              <a:rPr kumimoji="0" lang="el-GR" sz="2000" b="1" i="0" u="none" strike="noStrike" kern="0" cap="none" spc="0" normalizeH="0" baseline="0" noProof="0" dirty="0" smtClean="0">
                <a:ln>
                  <a:noFill/>
                </a:ln>
                <a:solidFill>
                  <a:srgbClr val="002060"/>
                </a:solidFill>
                <a:effectLst/>
                <a:uLnTx/>
                <a:uFillTx/>
              </a:rPr>
              <a:t>Διαχειριστής του</a:t>
            </a:r>
            <a:r>
              <a:rPr kumimoji="0" lang="el-GR" sz="2000" b="1" i="0" u="none" strike="noStrike" kern="0" cap="none" spc="0" normalizeH="0" noProof="0" dirty="0" smtClean="0">
                <a:ln>
                  <a:noFill/>
                </a:ln>
                <a:solidFill>
                  <a:srgbClr val="002060"/>
                </a:solidFill>
                <a:effectLst/>
                <a:uLnTx/>
                <a:uFillTx/>
              </a:rPr>
              <a:t> πληροφοριακού συστήματος</a:t>
            </a:r>
            <a:r>
              <a:rPr kumimoji="0" lang="el-GR" sz="2000" b="1" i="0" u="none" strike="noStrike" kern="0" cap="none" spc="0" normalizeH="0" baseline="0" noProof="0" dirty="0" smtClean="0">
                <a:ln>
                  <a:noFill/>
                </a:ln>
                <a:solidFill>
                  <a:srgbClr val="002060"/>
                </a:solidFill>
                <a:effectLst/>
                <a:uLnTx/>
                <a:uFillTx/>
              </a:rPr>
              <a:t> το </a:t>
            </a:r>
            <a:r>
              <a:rPr kumimoji="0" lang="el-GR" sz="2000" b="1" i="0" u="none" strike="noStrike" kern="0" cap="none" spc="0" normalizeH="0" baseline="0" noProof="0" dirty="0" err="1" smtClean="0">
                <a:ln>
                  <a:noFill/>
                </a:ln>
                <a:solidFill>
                  <a:srgbClr val="002060"/>
                </a:solidFill>
                <a:effectLst/>
                <a:uLnTx/>
                <a:uFillTx/>
              </a:rPr>
              <a:t>Υπ.Α.Α.Τ</a:t>
            </a:r>
            <a:endParaRPr lang="el-GR" sz="2000" b="1" dirty="0" smtClean="0">
              <a:solidFill>
                <a:srgbClr val="002060"/>
              </a:solidFill>
            </a:endParaRPr>
          </a:p>
          <a:p>
            <a:endParaRPr lang="el-GR" sz="2000" b="1" dirty="0">
              <a:solidFill>
                <a:srgbClr val="002060"/>
              </a:solidFill>
            </a:endParaRPr>
          </a:p>
          <a:p>
            <a:r>
              <a:rPr lang="el-GR" sz="2000" b="1" dirty="0" smtClean="0">
                <a:solidFill>
                  <a:srgbClr val="002060"/>
                </a:solidFill>
              </a:rPr>
              <a:t>Χρήστες του πληροφοριακού συστήματος:</a:t>
            </a:r>
            <a:endParaRPr lang="el-GR" sz="2000" b="1" dirty="0">
              <a:solidFill>
                <a:srgbClr val="002060"/>
              </a:solidFill>
            </a:endParaRPr>
          </a:p>
          <a:p>
            <a:pPr marL="285750" indent="-285750">
              <a:lnSpc>
                <a:spcPct val="150000"/>
              </a:lnSpc>
              <a:buFont typeface="Arial" panose="020B0604020202020204" pitchFamily="34" charset="0"/>
              <a:buChar char="•"/>
            </a:pPr>
            <a:r>
              <a:rPr lang="el-GR" sz="2000" dirty="0" smtClean="0">
                <a:solidFill>
                  <a:srgbClr val="002060"/>
                </a:solidFill>
              </a:rPr>
              <a:t>κτηνίατροι με δικαίωμα </a:t>
            </a:r>
            <a:r>
              <a:rPr lang="el-GR" sz="2000" dirty="0" err="1" smtClean="0">
                <a:solidFill>
                  <a:srgbClr val="002060"/>
                </a:solidFill>
              </a:rPr>
              <a:t>συνταγογράφησης</a:t>
            </a:r>
            <a:r>
              <a:rPr lang="el-GR" sz="2000" dirty="0" smtClean="0">
                <a:solidFill>
                  <a:srgbClr val="002060"/>
                </a:solidFill>
              </a:rPr>
              <a:t> (έκδοσης κτηνιατρικής συνταγής)</a:t>
            </a:r>
          </a:p>
          <a:p>
            <a:pPr marL="285750" indent="-285750">
              <a:lnSpc>
                <a:spcPct val="150000"/>
              </a:lnSpc>
              <a:buFont typeface="Arial" panose="020B0604020202020204" pitchFamily="34" charset="0"/>
              <a:buChar char="•"/>
            </a:pPr>
            <a:r>
              <a:rPr lang="el-GR" sz="2000" dirty="0" smtClean="0">
                <a:solidFill>
                  <a:srgbClr val="002060"/>
                </a:solidFill>
              </a:rPr>
              <a:t>υπεύθυνοι επιστήμονες επιχειρήσεων με δικαίωμα λιανικής πώλησης ΚΦΠ και ΦΖ (εκτέλεση κτηνιατρικής συνταγής)</a:t>
            </a:r>
            <a:r>
              <a:rPr lang="el-GR" sz="2000" dirty="0" smtClean="0">
                <a:solidFill>
                  <a:srgbClr val="002060"/>
                </a:solidFill>
              </a:rPr>
              <a:t> </a:t>
            </a:r>
          </a:p>
          <a:p>
            <a:pPr marL="285750" indent="-285750">
              <a:lnSpc>
                <a:spcPct val="150000"/>
              </a:lnSpc>
              <a:buFont typeface="Arial" panose="020B0604020202020204" pitchFamily="34" charset="0"/>
              <a:buChar char="•"/>
            </a:pPr>
            <a:r>
              <a:rPr lang="el-GR" sz="2000" dirty="0" smtClean="0">
                <a:solidFill>
                  <a:srgbClr val="002060"/>
                </a:solidFill>
              </a:rPr>
              <a:t>κτηνοτρόφοι (πρόσβαση μόνο σε συνταγές και μητρώα της εκτροφής τους)</a:t>
            </a:r>
          </a:p>
          <a:p>
            <a:pPr marL="285750" indent="-285750">
              <a:lnSpc>
                <a:spcPct val="150000"/>
              </a:lnSpc>
              <a:buFont typeface="Arial" panose="020B0604020202020204" pitchFamily="34" charset="0"/>
              <a:buChar char="•"/>
            </a:pPr>
            <a:r>
              <a:rPr lang="el-GR" sz="2000" dirty="0" smtClean="0">
                <a:solidFill>
                  <a:srgbClr val="002060"/>
                </a:solidFill>
              </a:rPr>
              <a:t>Κτηνιατρικές υπηρεσίες (πρόσβαση σε συνταγές και μητρώα των εκτροφών και επιχειρήσεων της περιοχές αρμοδιότητάς τους)</a:t>
            </a:r>
            <a:endParaRPr lang="el-GR" sz="2000" dirty="0" smtClean="0">
              <a:solidFill>
                <a:srgbClr val="002060"/>
              </a:solidFill>
            </a:endParaRPr>
          </a:p>
          <a:p>
            <a:pPr marL="556260" indent="-285750">
              <a:lnSpc>
                <a:spcPts val="1800"/>
              </a:lnSpc>
              <a:buFont typeface="Arial" panose="020B0604020202020204" pitchFamily="34" charset="0"/>
              <a:buChar char="•"/>
            </a:pPr>
            <a:endParaRPr lang="el-GR" sz="2000" dirty="0">
              <a:solidFill>
                <a:srgbClr val="002060"/>
              </a:solidFill>
            </a:endParaRPr>
          </a:p>
          <a:p>
            <a:pPr marL="556260" indent="-285750">
              <a:lnSpc>
                <a:spcPts val="1800"/>
              </a:lnSpc>
              <a:buFont typeface="Arial" panose="020B0604020202020204" pitchFamily="34" charset="0"/>
              <a:buChar char="•"/>
            </a:pPr>
            <a:endParaRPr lang="el-GR" dirty="0" smtClean="0">
              <a:solidFill>
                <a:srgbClr val="002060"/>
              </a:solidFill>
            </a:endParaRPr>
          </a:p>
          <a:p>
            <a:pPr marL="270510">
              <a:lnSpc>
                <a:spcPts val="1800"/>
              </a:lnSpc>
            </a:pPr>
            <a:r>
              <a:rPr lang="el-GR" dirty="0" smtClean="0">
                <a:solidFill>
                  <a:srgbClr val="002060"/>
                </a:solidFill>
              </a:rPr>
              <a:t> </a:t>
            </a:r>
            <a:endParaRPr lang="el-GR" dirty="0">
              <a:solidFill>
                <a:srgbClr val="002060"/>
              </a:solidFill>
            </a:endParaRPr>
          </a:p>
        </p:txBody>
      </p:sp>
      <p:pic>
        <p:nvPicPr>
          <p:cNvPr id="4" name="Εικόνα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9185564" y="1225550"/>
            <a:ext cx="2667000" cy="4024132"/>
          </a:xfrm>
          <a:prstGeom prst="rect">
            <a:avLst/>
          </a:prstGeom>
        </p:spPr>
      </p:pic>
    </p:spTree>
    <p:extLst>
      <p:ext uri="{BB962C8B-B14F-4D97-AF65-F5344CB8AC3E}">
        <p14:creationId xmlns:p14="http://schemas.microsoft.com/office/powerpoint/2010/main" val="23372913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p:cNvSpPr>
            <a:spLocks noGrp="1"/>
          </p:cNvSpPr>
          <p:nvPr>
            <p:ph type="body" sz="quarter" idx="10"/>
          </p:nvPr>
        </p:nvSpPr>
        <p:spPr/>
        <p:txBody>
          <a:bodyPr/>
          <a:lstStyle/>
          <a:p>
            <a:r>
              <a:rPr lang="el-GR" sz="2800" b="1" dirty="0" smtClean="0"/>
              <a:t>          </a:t>
            </a:r>
            <a:r>
              <a:rPr lang="el-GR" sz="2800" b="1" dirty="0" err="1" smtClean="0"/>
              <a:t>Φαρμακοεπαγρύπνηση</a:t>
            </a:r>
            <a:endParaRPr lang="el-GR" sz="2800" b="1" dirty="0"/>
          </a:p>
        </p:txBody>
      </p:sp>
      <p:pic>
        <p:nvPicPr>
          <p:cNvPr id="3" name="Εικόνα 2"/>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861304" y="1301750"/>
            <a:ext cx="5519108" cy="5162536"/>
          </a:xfrm>
          <a:prstGeom prst="rect">
            <a:avLst/>
          </a:prstGeom>
        </p:spPr>
      </p:pic>
      <p:sp>
        <p:nvSpPr>
          <p:cNvPr id="4" name="TextBox 3"/>
          <p:cNvSpPr txBox="1"/>
          <p:nvPr/>
        </p:nvSpPr>
        <p:spPr>
          <a:xfrm>
            <a:off x="381000" y="1682750"/>
            <a:ext cx="5181600" cy="3077766"/>
          </a:xfrm>
          <a:prstGeom prst="rect">
            <a:avLst/>
          </a:prstGeom>
          <a:noFill/>
        </p:spPr>
        <p:txBody>
          <a:bodyPr wrap="square" rtlCol="0">
            <a:spAutoFit/>
          </a:bodyPr>
          <a:lstStyle/>
          <a:p>
            <a:r>
              <a:rPr lang="el-GR" sz="3200" b="1" dirty="0" smtClean="0">
                <a:solidFill>
                  <a:srgbClr val="002060"/>
                </a:solidFill>
                <a:latin typeface="+mn-lt"/>
              </a:rPr>
              <a:t>Κίτρινη κάρτα </a:t>
            </a:r>
          </a:p>
          <a:p>
            <a:endParaRPr lang="el-GR" dirty="0">
              <a:solidFill>
                <a:srgbClr val="002060"/>
              </a:solidFill>
            </a:endParaRPr>
          </a:p>
          <a:p>
            <a:pPr marL="342900" indent="-342900">
              <a:buFont typeface="Arial" panose="020B0604020202020204" pitchFamily="34" charset="0"/>
              <a:buChar char="•"/>
            </a:pPr>
            <a:r>
              <a:rPr lang="el-GR" sz="2400" dirty="0" smtClean="0">
                <a:solidFill>
                  <a:srgbClr val="002060"/>
                </a:solidFill>
                <a:latin typeface="+mn-lt"/>
              </a:rPr>
              <a:t>Διατίθεται από τον ΕΟΦ </a:t>
            </a:r>
          </a:p>
          <a:p>
            <a:pPr marL="342900" indent="-342900">
              <a:buFont typeface="Arial" panose="020B0604020202020204" pitchFamily="34" charset="0"/>
              <a:buChar char="•"/>
            </a:pPr>
            <a:endParaRPr lang="el-GR" sz="2400" dirty="0">
              <a:solidFill>
                <a:srgbClr val="002060"/>
              </a:solidFill>
              <a:latin typeface="+mn-lt"/>
            </a:endParaRPr>
          </a:p>
          <a:p>
            <a:pPr marL="342900" indent="-342900">
              <a:buFont typeface="Arial" panose="020B0604020202020204" pitchFamily="34" charset="0"/>
              <a:buChar char="•"/>
            </a:pPr>
            <a:r>
              <a:rPr lang="el-GR" sz="2400" dirty="0" smtClean="0">
                <a:solidFill>
                  <a:srgbClr val="002060"/>
                </a:solidFill>
                <a:latin typeface="+mn-lt"/>
              </a:rPr>
              <a:t>Ιστοσελίδα του ΕΟΦ</a:t>
            </a:r>
          </a:p>
          <a:p>
            <a:pPr marL="342900" indent="-342900">
              <a:buFont typeface="Arial" panose="020B0604020202020204" pitchFamily="34" charset="0"/>
              <a:buChar char="•"/>
            </a:pPr>
            <a:endParaRPr lang="el-GR" sz="2400" dirty="0" smtClean="0">
              <a:solidFill>
                <a:srgbClr val="002060"/>
              </a:solidFill>
              <a:latin typeface="+mn-lt"/>
            </a:endParaRPr>
          </a:p>
          <a:p>
            <a:pPr marL="342900" indent="-342900">
              <a:buFont typeface="Arial" panose="020B0604020202020204" pitchFamily="34" charset="0"/>
              <a:buChar char="•"/>
            </a:pPr>
            <a:r>
              <a:rPr lang="el-GR" sz="2400" dirty="0" smtClean="0">
                <a:solidFill>
                  <a:srgbClr val="002060"/>
                </a:solidFill>
                <a:latin typeface="+mn-lt"/>
              </a:rPr>
              <a:t>Αποστολή στον ΕΟΦ ταχυδρομικά ή ηλεκτρονικά</a:t>
            </a:r>
            <a:endParaRPr lang="el-GR" sz="2400" dirty="0">
              <a:solidFill>
                <a:srgbClr val="002060"/>
              </a:solidFill>
              <a:latin typeface="+mn-lt"/>
            </a:endParaRPr>
          </a:p>
        </p:txBody>
      </p:sp>
    </p:spTree>
    <p:extLst>
      <p:ext uri="{BB962C8B-B14F-4D97-AF65-F5344CB8AC3E}">
        <p14:creationId xmlns:p14="http://schemas.microsoft.com/office/powerpoint/2010/main" val="32763258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p:cNvSpPr>
            <a:spLocks noGrp="1"/>
          </p:cNvSpPr>
          <p:nvPr>
            <p:ph type="body" sz="quarter" idx="10"/>
          </p:nvPr>
        </p:nvSpPr>
        <p:spPr/>
        <p:txBody>
          <a:bodyPr/>
          <a:lstStyle/>
          <a:p>
            <a:r>
              <a:rPr lang="el-GR" dirty="0" smtClean="0"/>
              <a:t> </a:t>
            </a:r>
            <a:r>
              <a:rPr lang="el-GR" sz="3200" b="1" dirty="0" smtClean="0"/>
              <a:t>Απόσυρση και καταστροφή </a:t>
            </a:r>
            <a:endParaRPr lang="el-GR" sz="3200" b="1" dirty="0"/>
          </a:p>
        </p:txBody>
      </p:sp>
      <p:sp>
        <p:nvSpPr>
          <p:cNvPr id="3" name="TextBox 2"/>
          <p:cNvSpPr txBox="1"/>
          <p:nvPr/>
        </p:nvSpPr>
        <p:spPr>
          <a:xfrm>
            <a:off x="533400" y="1454150"/>
            <a:ext cx="10210800" cy="3600986"/>
          </a:xfrm>
          <a:prstGeom prst="rect">
            <a:avLst/>
          </a:prstGeom>
          <a:noFill/>
        </p:spPr>
        <p:txBody>
          <a:bodyPr wrap="square" rtlCol="0">
            <a:spAutoFit/>
          </a:bodyPr>
          <a:lstStyle/>
          <a:p>
            <a:endParaRPr lang="el-GR" sz="1800" dirty="0" smtClean="0"/>
          </a:p>
          <a:p>
            <a:endParaRPr lang="el-GR" dirty="0"/>
          </a:p>
          <a:p>
            <a:pPr marL="285750" indent="-285750">
              <a:buFont typeface="Arial" panose="020B0604020202020204" pitchFamily="34" charset="0"/>
              <a:buChar char="•"/>
            </a:pPr>
            <a:r>
              <a:rPr lang="el-GR" sz="2400" dirty="0" smtClean="0">
                <a:solidFill>
                  <a:srgbClr val="002060"/>
                </a:solidFill>
              </a:rPr>
              <a:t>Υπεύθυνοι για την απόσυρση ή/και καταστροφή ΚΦΠ και ΦΖ που έχουν λήξει ή λήγουν εντός του τρέχοντος εξαμήνου, είναι </a:t>
            </a:r>
            <a:r>
              <a:rPr lang="el-GR" sz="2400" dirty="0">
                <a:solidFill>
                  <a:srgbClr val="002060"/>
                </a:solidFill>
              </a:rPr>
              <a:t>οι παραγωγοί, οι εισαγωγείς, οι αντιπρόσωποι και οι </a:t>
            </a:r>
            <a:r>
              <a:rPr lang="el-GR" sz="2400" dirty="0" smtClean="0">
                <a:solidFill>
                  <a:srgbClr val="002060"/>
                </a:solidFill>
              </a:rPr>
              <a:t>παρασκευαστές</a:t>
            </a:r>
          </a:p>
          <a:p>
            <a:pPr marL="285750" indent="-285750">
              <a:buFont typeface="Arial" panose="020B0604020202020204" pitchFamily="34" charset="0"/>
              <a:buChar char="•"/>
            </a:pPr>
            <a:endParaRPr lang="el-GR" sz="2400" dirty="0">
              <a:solidFill>
                <a:srgbClr val="002060"/>
              </a:solidFill>
            </a:endParaRPr>
          </a:p>
          <a:p>
            <a:pPr marL="285750" indent="-285750">
              <a:buFont typeface="Arial" panose="020B0604020202020204" pitchFamily="34" charset="0"/>
              <a:buChar char="•"/>
            </a:pPr>
            <a:r>
              <a:rPr lang="el-GR" sz="2400" dirty="0" smtClean="0">
                <a:solidFill>
                  <a:srgbClr val="002060"/>
                </a:solidFill>
              </a:rPr>
              <a:t>Για τη διαχείριση </a:t>
            </a:r>
            <a:r>
              <a:rPr lang="el-GR" sz="2400" dirty="0">
                <a:solidFill>
                  <a:srgbClr val="002060"/>
                </a:solidFill>
              </a:rPr>
              <a:t>(αποθήκευση, μεταφορά και καταστροφή) των αποβλήτων </a:t>
            </a:r>
            <a:r>
              <a:rPr lang="el-GR" sz="2400" dirty="0" smtClean="0">
                <a:solidFill>
                  <a:srgbClr val="002060"/>
                </a:solidFill>
              </a:rPr>
              <a:t>(αχρησιμοποίητα, ληγμένα, </a:t>
            </a:r>
            <a:r>
              <a:rPr lang="el-GR" sz="2400" dirty="0">
                <a:solidFill>
                  <a:srgbClr val="002060"/>
                </a:solidFill>
              </a:rPr>
              <a:t>ακατάλληλα </a:t>
            </a:r>
            <a:r>
              <a:rPr lang="el-GR" sz="2400" dirty="0" smtClean="0">
                <a:solidFill>
                  <a:srgbClr val="002060"/>
                </a:solidFill>
              </a:rPr>
              <a:t>ΚΦΠ και ΦΖ) </a:t>
            </a:r>
            <a:r>
              <a:rPr lang="el-GR" sz="2400" dirty="0">
                <a:solidFill>
                  <a:srgbClr val="002060"/>
                </a:solidFill>
              </a:rPr>
              <a:t>εφαρμόζονται οι διατάξεις της κείμενης νομοθεσίας περί στερεών ή επικίνδυνων αποβλήτων κατά </a:t>
            </a:r>
            <a:r>
              <a:rPr lang="el-GR" sz="2400" dirty="0" smtClean="0">
                <a:solidFill>
                  <a:srgbClr val="002060"/>
                </a:solidFill>
              </a:rPr>
              <a:t>περίπτωση</a:t>
            </a:r>
            <a:endParaRPr lang="el-GR" sz="2400" dirty="0">
              <a:solidFill>
                <a:srgbClr val="002060"/>
              </a:solidFill>
            </a:endParaRPr>
          </a:p>
        </p:txBody>
      </p:sp>
    </p:spTree>
    <p:extLst>
      <p:ext uri="{BB962C8B-B14F-4D97-AF65-F5344CB8AC3E}">
        <p14:creationId xmlns:p14="http://schemas.microsoft.com/office/powerpoint/2010/main" val="25432161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D101AA75-9CC9-7D06-6708-98AC32F4A41A}"/>
              </a:ext>
            </a:extLst>
          </p:cNvPr>
          <p:cNvSpPr>
            <a:spLocks noGrp="1"/>
          </p:cNvSpPr>
          <p:nvPr>
            <p:ph type="body" sz="quarter" idx="4294967295"/>
          </p:nvPr>
        </p:nvSpPr>
        <p:spPr>
          <a:xfrm>
            <a:off x="380972" y="5267537"/>
            <a:ext cx="7874000" cy="781632"/>
          </a:xfrm>
          <a:prstGeom prst="rect">
            <a:avLst/>
          </a:prstGeom>
        </p:spPr>
        <p:txBody>
          <a:bodyPr/>
          <a:lstStyle/>
          <a:p>
            <a:endParaRPr lang="es-ES" kern="1200" dirty="0"/>
          </a:p>
        </p:txBody>
      </p:sp>
    </p:spTree>
    <p:extLst>
      <p:ext uri="{BB962C8B-B14F-4D97-AF65-F5344CB8AC3E}">
        <p14:creationId xmlns:p14="http://schemas.microsoft.com/office/powerpoint/2010/main" val="98415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a:xfrm>
            <a:off x="547231" y="311150"/>
            <a:ext cx="9892170" cy="476730"/>
          </a:xfrm>
        </p:spPr>
        <p:txBody>
          <a:bodyPr/>
          <a:lstStyle/>
          <a:p>
            <a:pPr algn="ctr"/>
            <a:r>
              <a:rPr kumimoji="0" lang="el-GR" sz="2300" b="0" i="0" u="none" strike="noStrike" cap="none" normalizeH="0" noProof="0" dirty="0">
                <a:ln>
                  <a:noFill/>
                </a:ln>
                <a:effectLst/>
                <a:uLnTx/>
                <a:uFillTx/>
                <a:latin typeface="EC Square Sans Pro" panose="020B0506040000020004" pitchFamily="34" charset="0"/>
              </a:rPr>
              <a:t>Νομικό πλαίσιο της ΕΕ για τα κτηνιατρικά φάρμακα/</a:t>
            </a:r>
            <a:r>
              <a:rPr kumimoji="0" lang="el-GR" sz="2300" b="0" i="0" u="none" strike="noStrike" cap="none" normalizeH="0" noProof="0" dirty="0" err="1">
                <a:ln>
                  <a:noFill/>
                </a:ln>
                <a:effectLst/>
                <a:uLnTx/>
                <a:uFillTx/>
                <a:latin typeface="EC Square Sans Pro" panose="020B0506040000020004" pitchFamily="34" charset="0"/>
              </a:rPr>
              <a:t>φαρμακούχες</a:t>
            </a:r>
            <a:r>
              <a:rPr kumimoji="0" lang="el-GR" sz="2300" b="0" i="0" u="none" strike="noStrike" cap="none" normalizeH="0" noProof="0" dirty="0">
                <a:ln>
                  <a:noFill/>
                </a:ln>
                <a:effectLst/>
                <a:uLnTx/>
                <a:uFillTx/>
                <a:latin typeface="EC Square Sans Pro" panose="020B0506040000020004" pitchFamily="34" charset="0"/>
              </a:rPr>
              <a:t> ζωοτροφές</a:t>
            </a:r>
          </a:p>
          <a:p>
            <a:endParaRPr lang="es-ES" kern="1200" dirty="0"/>
          </a:p>
        </p:txBody>
      </p:sp>
      <p:sp>
        <p:nvSpPr>
          <p:cNvPr id="5" name="Rectángulo 2">
            <a:extLst>
              <a:ext uri="{FF2B5EF4-FFF2-40B4-BE49-F238E27FC236}">
                <a16:creationId xmlns:a16="http://schemas.microsoft.com/office/drawing/2014/main" id="{9D3B450E-7A93-3DB5-B075-862AB47C58CA}"/>
              </a:ext>
            </a:extLst>
          </p:cNvPr>
          <p:cNvSpPr/>
          <p:nvPr/>
        </p:nvSpPr>
        <p:spPr>
          <a:xfrm>
            <a:off x="152400" y="1757036"/>
            <a:ext cx="5638800" cy="312211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2800" b="1" i="0" u="none" strike="noStrike" cap="none" normalizeH="0" noProof="0" dirty="0">
                <a:ln>
                  <a:noFill/>
                </a:ln>
                <a:solidFill>
                  <a:srgbClr val="000000"/>
                </a:solidFill>
                <a:effectLst/>
                <a:uLnTx/>
                <a:uFillTx/>
                <a:latin typeface="EC Square Sans Pro" panose="020B0506040000020004" pitchFamily="34" charset="0"/>
                <a:ea typeface="+mn-ea"/>
                <a:cs typeface="+mn-cs"/>
              </a:rPr>
              <a:t>Κανονισμός </a:t>
            </a:r>
            <a:r>
              <a:rPr kumimoji="0" lang="el-GR" sz="2800" b="1" i="0" u="none" strike="noStrike" cap="none" normalizeH="0" noProof="0">
                <a:ln>
                  <a:noFill/>
                </a:ln>
                <a:solidFill>
                  <a:srgbClr val="000000"/>
                </a:solidFill>
                <a:effectLst/>
                <a:uLnTx/>
                <a:uFillTx/>
                <a:latin typeface="EC Square Sans Pro" panose="020B0506040000020004" pitchFamily="34" charset="0"/>
                <a:ea typeface="+mn-ea"/>
                <a:cs typeface="+mn-cs"/>
              </a:rPr>
              <a:t>(ΕΕ) 2019/6 </a:t>
            </a:r>
            <a:r>
              <a:rPr kumimoji="0" lang="el-GR" sz="2800" b="1" i="0" u="none" strike="noStrike" cap="none" normalizeH="0" noProof="0" dirty="0">
                <a:ln>
                  <a:noFill/>
                </a:ln>
                <a:solidFill>
                  <a:srgbClr val="000000"/>
                </a:solidFill>
                <a:effectLst/>
                <a:uLnTx/>
                <a:uFillTx/>
                <a:latin typeface="EC Square Sans Pro" panose="020B0506040000020004" pitchFamily="34" charset="0"/>
                <a:ea typeface="+mn-ea"/>
                <a:cs typeface="+mn-cs"/>
              </a:rPr>
              <a:t>για τα κτηνιατρικά φάρμακα</a:t>
            </a:r>
            <a:endParaRPr kumimoji="0" lang="el-GR" sz="2800" b="1" i="0" u="none" strike="noStrike" cap="none" normalizeH="0" noProof="0" dirty="0">
              <a:ln>
                <a:noFill/>
              </a:ln>
              <a:solidFill>
                <a:srgbClr val="003399"/>
              </a:solidFill>
              <a:effectLst/>
              <a:uLnTx/>
              <a:uFillTx/>
              <a:latin typeface="EC Square Sans Pro" panose="020B0506040000020004" pitchFamily="34" charset="0"/>
              <a:ea typeface="Montserrat" charset="0"/>
              <a:cs typeface="Montserrat" charset="0"/>
            </a:endParaRPr>
          </a:p>
        </p:txBody>
      </p:sp>
      <p:sp>
        <p:nvSpPr>
          <p:cNvPr id="6" name="Rectángulo 10">
            <a:extLst>
              <a:ext uri="{FF2B5EF4-FFF2-40B4-BE49-F238E27FC236}">
                <a16:creationId xmlns:a16="http://schemas.microsoft.com/office/drawing/2014/main" id="{8E70A223-9C04-A114-9ABC-6AFEBE1B7957}"/>
              </a:ext>
            </a:extLst>
          </p:cNvPr>
          <p:cNvSpPr/>
          <p:nvPr/>
        </p:nvSpPr>
        <p:spPr>
          <a:xfrm>
            <a:off x="6012735" y="1789354"/>
            <a:ext cx="5562600" cy="312211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2800" b="1" i="0" u="none" strike="noStrike" cap="none" normalizeH="0" noProof="0" dirty="0">
                <a:ln>
                  <a:noFill/>
                </a:ln>
                <a:solidFill>
                  <a:srgbClr val="000000"/>
                </a:solidFill>
                <a:effectLst/>
                <a:uLnTx/>
                <a:uFillTx/>
                <a:latin typeface="EC Square Sans Pro" panose="020B0506040000020004" pitchFamily="34" charset="0"/>
                <a:ea typeface="+mn-ea"/>
                <a:cs typeface="+mn-cs"/>
              </a:rPr>
              <a:t>Κανονισμός </a:t>
            </a:r>
            <a:r>
              <a:rPr kumimoji="0" lang="el-GR" sz="2800" b="1" i="0" u="none" strike="noStrike" cap="none" normalizeH="0" noProof="0">
                <a:ln>
                  <a:noFill/>
                </a:ln>
                <a:solidFill>
                  <a:srgbClr val="000000"/>
                </a:solidFill>
                <a:effectLst/>
                <a:uLnTx/>
                <a:uFillTx/>
                <a:latin typeface="EC Square Sans Pro" panose="020B0506040000020004" pitchFamily="34" charset="0"/>
                <a:ea typeface="+mn-ea"/>
                <a:cs typeface="+mn-cs"/>
              </a:rPr>
              <a:t>(ΕΕ) 2019/4 </a:t>
            </a:r>
            <a:r>
              <a:rPr kumimoji="0" lang="el-GR" sz="2800" b="1" i="0" u="none" strike="noStrike" cap="none" normalizeH="0" noProof="0" dirty="0">
                <a:ln>
                  <a:noFill/>
                </a:ln>
                <a:solidFill>
                  <a:srgbClr val="000000"/>
                </a:solidFill>
                <a:effectLst/>
                <a:uLnTx/>
                <a:uFillTx/>
                <a:latin typeface="EC Square Sans Pro" panose="020B0506040000020004" pitchFamily="34" charset="0"/>
                <a:ea typeface="+mn-ea"/>
                <a:cs typeface="+mn-cs"/>
              </a:rPr>
              <a:t>για τις </a:t>
            </a:r>
            <a:r>
              <a:rPr kumimoji="0" lang="el-GR" sz="2800" b="1" i="0" u="none" strike="noStrike" cap="none" normalizeH="0" noProof="0" dirty="0" err="1">
                <a:ln>
                  <a:noFill/>
                </a:ln>
                <a:solidFill>
                  <a:srgbClr val="000000"/>
                </a:solidFill>
                <a:effectLst/>
                <a:uLnTx/>
                <a:uFillTx/>
                <a:latin typeface="EC Square Sans Pro" panose="020B0506040000020004" pitchFamily="34" charset="0"/>
                <a:ea typeface="+mn-ea"/>
                <a:cs typeface="+mn-cs"/>
              </a:rPr>
              <a:t>φαρμακούχες</a:t>
            </a:r>
            <a:r>
              <a:rPr kumimoji="0" lang="el-GR" sz="2800" b="1" i="0" u="none" strike="noStrike" cap="none" normalizeH="0" noProof="0" dirty="0">
                <a:ln>
                  <a:noFill/>
                </a:ln>
                <a:solidFill>
                  <a:srgbClr val="000000"/>
                </a:solidFill>
                <a:effectLst/>
                <a:uLnTx/>
                <a:uFillTx/>
                <a:latin typeface="EC Square Sans Pro" panose="020B0506040000020004" pitchFamily="34" charset="0"/>
                <a:ea typeface="+mn-ea"/>
                <a:cs typeface="+mn-cs"/>
              </a:rPr>
              <a:t> ζωοτροφές</a:t>
            </a:r>
            <a:endParaRPr kumimoji="0" lang="en-US" sz="1800" b="1" i="0" u="none" strike="noStrike" kern="1200" cap="none" spc="0" normalizeH="0" noProof="0" dirty="0">
              <a:ln>
                <a:noFill/>
              </a:ln>
              <a:solidFill>
                <a:srgbClr val="FFFFFF"/>
              </a:solidFill>
              <a:effectLst/>
              <a:uLnTx/>
              <a:uFillTx/>
              <a:latin typeface="EC Square Sans Pro" panose="020B0506040000020004" pitchFamily="34" charset="0"/>
              <a:ea typeface="+mn-ea"/>
              <a:cs typeface="+mn-cs"/>
            </a:endParaRPr>
          </a:p>
        </p:txBody>
      </p:sp>
      <p:sp>
        <p:nvSpPr>
          <p:cNvPr id="7" name="Speech Bubble: Rectangle with Corners Rounded 6">
            <a:extLst>
              <a:ext uri="{FF2B5EF4-FFF2-40B4-BE49-F238E27FC236}">
                <a16:creationId xmlns:a16="http://schemas.microsoft.com/office/drawing/2014/main" id="{78FEC682-77D0-5936-48B2-A04B72C9279D}"/>
              </a:ext>
            </a:extLst>
          </p:cNvPr>
          <p:cNvSpPr/>
          <p:nvPr/>
        </p:nvSpPr>
        <p:spPr>
          <a:xfrm>
            <a:off x="2743200" y="5533206"/>
            <a:ext cx="6172200" cy="1219200"/>
          </a:xfrm>
          <a:prstGeom prst="wedgeRoundRectCallout">
            <a:avLst>
              <a:gd name="adj1" fmla="val -4837"/>
              <a:gd name="adj2" fmla="val -86957"/>
              <a:gd name="adj3" fmla="val 16667"/>
            </a:avLst>
          </a:prstGeom>
          <a:solidFill>
            <a:schemeClr val="accent5">
              <a:lumMod val="50000"/>
            </a:schemeClr>
          </a:solidFill>
          <a:ln>
            <a:solidFill>
              <a:srgbClr val="00339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kern="1200"/>
          </a:p>
        </p:txBody>
      </p:sp>
      <p:sp>
        <p:nvSpPr>
          <p:cNvPr id="8" name="TextBox 7">
            <a:extLst>
              <a:ext uri="{FF2B5EF4-FFF2-40B4-BE49-F238E27FC236}">
                <a16:creationId xmlns:a16="http://schemas.microsoft.com/office/drawing/2014/main" id="{E9FB8A17-D36B-F3DB-5323-56182A838105}"/>
              </a:ext>
            </a:extLst>
          </p:cNvPr>
          <p:cNvSpPr txBox="1"/>
          <p:nvPr/>
        </p:nvSpPr>
        <p:spPr>
          <a:xfrm>
            <a:off x="2990850" y="5665752"/>
            <a:ext cx="5600700" cy="954107"/>
          </a:xfrm>
          <a:prstGeom prst="rect">
            <a:avLst/>
          </a:prstGeom>
          <a:noFill/>
        </p:spPr>
        <p:txBody>
          <a:bodyPr wrap="square" rtlCol="0">
            <a:spAutoFit/>
          </a:bodyPr>
          <a:lstStyle/>
          <a:p>
            <a:pPr marL="396875" indent="-396875"/>
            <a:r>
              <a:rPr lang="el-GR" sz="2800" dirty="0">
                <a:solidFill>
                  <a:schemeClr val="bg1"/>
                </a:solidFill>
                <a:latin typeface="EC Square Sans Pro" panose="020B0506040000020004"/>
              </a:rPr>
              <a:t> +</a:t>
            </a:r>
            <a:r>
              <a:rPr lang="hu-HU" sz="2800" dirty="0">
                <a:solidFill>
                  <a:schemeClr val="bg1"/>
                </a:solidFill>
                <a:latin typeface="EC Square Sans Pro" panose="020B0506040000020004"/>
              </a:rPr>
              <a:t>	</a:t>
            </a:r>
            <a:r>
              <a:rPr lang="el-GR" sz="2800" dirty="0">
                <a:solidFill>
                  <a:schemeClr val="bg1"/>
                </a:solidFill>
                <a:latin typeface="EC Square Sans Pro" panose="020B0506040000020004"/>
              </a:rPr>
              <a:t>Εκτελεστικές πράξεις και πράξεις κατ' εξουσιοδότηση</a:t>
            </a:r>
          </a:p>
        </p:txBody>
      </p:sp>
    </p:spTree>
    <p:extLst>
      <p:ext uri="{BB962C8B-B14F-4D97-AF65-F5344CB8AC3E}">
        <p14:creationId xmlns:p14="http://schemas.microsoft.com/office/powerpoint/2010/main" val="161377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AA6D533-5045-43BA-9B12-C06A15751DE9}"/>
              </a:ext>
            </a:extLst>
          </p:cNvPr>
          <p:cNvSpPr>
            <a:spLocks noGrp="1"/>
          </p:cNvSpPr>
          <p:nvPr>
            <p:ph type="body" sz="quarter" idx="10"/>
          </p:nvPr>
        </p:nvSpPr>
        <p:spPr>
          <a:xfrm>
            <a:off x="6478904" y="5492750"/>
            <a:ext cx="4876800" cy="533400"/>
          </a:xfrm>
        </p:spPr>
        <p:txBody>
          <a:bodyPr/>
          <a:lstStyle/>
          <a:p>
            <a:pPr>
              <a:buClr>
                <a:srgbClr val="2C7470"/>
              </a:buClr>
            </a:pPr>
            <a:r>
              <a:rPr lang="el-GR" sz="1800" i="1" dirty="0">
                <a:latin typeface="EC Square Sans Pro" panose="020B0506040000020004" pitchFamily="34" charset="0"/>
              </a:rPr>
              <a:t>Εκτελεστικός κανονισμός </a:t>
            </a:r>
            <a:r>
              <a:rPr lang="el-GR" sz="1800" i="1">
                <a:latin typeface="EC Square Sans Pro" panose="020B0506040000020004" pitchFamily="34" charset="0"/>
              </a:rPr>
              <a:t>(ΕΕ) 2022/1255 </a:t>
            </a:r>
            <a:r>
              <a:rPr lang="el-GR" sz="1800" i="1" dirty="0">
                <a:latin typeface="EC Square Sans Pro" panose="020B0506040000020004" pitchFamily="34" charset="0"/>
              </a:rPr>
              <a:t>της Επιτροπής</a:t>
            </a:r>
          </a:p>
        </p:txBody>
      </p:sp>
      <p:sp>
        <p:nvSpPr>
          <p:cNvPr id="11" name="Rectángulo redondeado 13">
            <a:extLst>
              <a:ext uri="{FF2B5EF4-FFF2-40B4-BE49-F238E27FC236}">
                <a16:creationId xmlns:a16="http://schemas.microsoft.com/office/drawing/2014/main" id="{3C063308-3175-470A-8674-23998002115A}"/>
              </a:ext>
            </a:extLst>
          </p:cNvPr>
          <p:cNvSpPr/>
          <p:nvPr/>
        </p:nvSpPr>
        <p:spPr>
          <a:xfrm>
            <a:off x="0" y="1377950"/>
            <a:ext cx="12192000" cy="568148"/>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eaLnBrk="1" fontAlgn="auto" latinLnBrk="0" hangingPunct="1">
              <a:lnSpc>
                <a:spcPct val="120000"/>
              </a:lnSpc>
              <a:spcBef>
                <a:spcPts val="0"/>
              </a:spcBef>
              <a:spcAft>
                <a:spcPts val="0"/>
              </a:spcAft>
              <a:buClrTx/>
              <a:buSzTx/>
              <a:buFontTx/>
              <a:buNone/>
              <a:tabLst/>
              <a:defRPr/>
            </a:pPr>
            <a:endParaRPr kumimoji="0" lang="es-ES" sz="1050" b="1" i="0" u="none" strike="noStrike" kern="1200" cap="none" normalizeH="0" baseline="0" noProof="0" dirty="0">
              <a:ln>
                <a:noFill/>
              </a:ln>
              <a:solidFill>
                <a:srgbClr val="FFFFFF"/>
              </a:solidFill>
              <a:effectLst/>
              <a:uLnTx/>
              <a:uFillTx/>
              <a:latin typeface="Montserrat" panose="00000500000000000000" pitchFamily="2" charset="0"/>
              <a:ea typeface="+mn-ea"/>
              <a:cs typeface="+mn-cs"/>
            </a:endParaRPr>
          </a:p>
        </p:txBody>
      </p:sp>
      <p:sp>
        <p:nvSpPr>
          <p:cNvPr id="16" name="Rectángulo 15">
            <a:extLst>
              <a:ext uri="{FF2B5EF4-FFF2-40B4-BE49-F238E27FC236}">
                <a16:creationId xmlns:a16="http://schemas.microsoft.com/office/drawing/2014/main" id="{C79C4BED-479A-45B6-97C3-BC92A7F5A580}"/>
              </a:ext>
            </a:extLst>
          </p:cNvPr>
          <p:cNvSpPr/>
          <p:nvPr/>
        </p:nvSpPr>
        <p:spPr>
          <a:xfrm>
            <a:off x="533400" y="3293386"/>
            <a:ext cx="5334000" cy="3016210"/>
          </a:xfrm>
          <a:prstGeom prst="rect">
            <a:avLst/>
          </a:prstGeom>
        </p:spPr>
        <p:txBody>
          <a:bodyPr wrap="square" lIns="91440" tIns="45720" rIns="91440" bIns="45720" anchor="t">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1200"/>
              </a:spcAft>
              <a:buClrTx/>
              <a:buSzTx/>
              <a:buFontTx/>
              <a:buNone/>
              <a:tabLst/>
              <a:defRPr/>
            </a:pPr>
            <a:r>
              <a:rPr kumimoji="0" lang="el-GR" sz="2000" b="0" i="0" u="none" strike="noStrike" cap="none" normalizeH="0" baseline="0" noProof="0" dirty="0">
                <a:ln>
                  <a:noFill/>
                </a:ln>
                <a:solidFill>
                  <a:srgbClr val="000000"/>
                </a:solidFill>
                <a:effectLst/>
                <a:uLnTx/>
                <a:uFillTx/>
                <a:latin typeface="EC Square Sans Pro"/>
              </a:rPr>
              <a:t>Τα </a:t>
            </a:r>
            <a:r>
              <a:rPr kumimoji="0" lang="el-GR" sz="2000" b="0" i="0" u="none" strike="noStrike" cap="none" normalizeH="0" baseline="0" noProof="0" dirty="0" err="1">
                <a:ln>
                  <a:noFill/>
                </a:ln>
                <a:solidFill>
                  <a:srgbClr val="000000"/>
                </a:solidFill>
                <a:effectLst/>
                <a:uLnTx/>
                <a:uFillTx/>
                <a:latin typeface="EC Square Sans Pro"/>
              </a:rPr>
              <a:t>αντιμικροβιακά</a:t>
            </a:r>
            <a:r>
              <a:rPr kumimoji="0" lang="el-GR" sz="2000" b="0" i="0" u="none" strike="noStrike" cap="none" normalizeH="0" baseline="0" noProof="0" dirty="0">
                <a:ln>
                  <a:noFill/>
                </a:ln>
                <a:solidFill>
                  <a:srgbClr val="000000"/>
                </a:solidFill>
                <a:effectLst/>
                <a:uLnTx/>
                <a:uFillTx/>
                <a:latin typeface="EC Square Sans Pro"/>
              </a:rPr>
              <a:t> και η ομάδα </a:t>
            </a:r>
            <a:r>
              <a:rPr kumimoji="0" lang="el-GR" sz="2000" b="0" i="0" u="none" strike="noStrike" cap="none" normalizeH="0" baseline="0" noProof="0" dirty="0" err="1">
                <a:ln>
                  <a:noFill/>
                </a:ln>
                <a:solidFill>
                  <a:srgbClr val="000000"/>
                </a:solidFill>
                <a:effectLst/>
                <a:uLnTx/>
                <a:uFillTx/>
                <a:latin typeface="EC Square Sans Pro"/>
              </a:rPr>
              <a:t>αντιμικροβιακών</a:t>
            </a:r>
            <a:r>
              <a:rPr kumimoji="0" lang="el-GR" sz="2000" b="0" i="0" u="none" strike="noStrike" cap="none" normalizeH="0" baseline="0" noProof="0" dirty="0">
                <a:ln>
                  <a:noFill/>
                </a:ln>
                <a:solidFill>
                  <a:srgbClr val="000000"/>
                </a:solidFill>
                <a:effectLst/>
                <a:uLnTx/>
                <a:uFillTx/>
                <a:latin typeface="EC Square Sans Pro"/>
              </a:rPr>
              <a:t> που αναφέρονται στον παρόντα κανονισμό </a:t>
            </a:r>
            <a:r>
              <a:rPr lang="el-GR" sz="2000" b="1" dirty="0">
                <a:solidFill>
                  <a:srgbClr val="024B9C"/>
                </a:solidFill>
                <a:latin typeface="EC Square Sans Pro"/>
              </a:rPr>
              <a:t>δεν μπορούν</a:t>
            </a:r>
            <a:r>
              <a:rPr lang="el-GR" sz="2000" dirty="0">
                <a:solidFill>
                  <a:srgbClr val="024B9C"/>
                </a:solidFill>
                <a:latin typeface="EC Square Sans Pro"/>
              </a:rPr>
              <a:t> να χρησιμοποιούνται σε ζώα σε καμία περίπτωση. </a:t>
            </a:r>
          </a:p>
          <a:p>
            <a:pPr marL="0" marR="0" lvl="0" indent="0" algn="just" defTabSz="914400" rtl="0" eaLnBrk="1" fontAlgn="auto" latinLnBrk="0" hangingPunct="1">
              <a:lnSpc>
                <a:spcPct val="100000"/>
              </a:lnSpc>
              <a:spcBef>
                <a:spcPts val="0"/>
              </a:spcBef>
              <a:spcAft>
                <a:spcPts val="1200"/>
              </a:spcAft>
              <a:buClrTx/>
              <a:buSzTx/>
              <a:buFontTx/>
              <a:buNone/>
              <a:tabLst/>
              <a:defRPr/>
            </a:pPr>
            <a:r>
              <a:rPr kumimoji="0" lang="el-GR" sz="2000" b="0" i="0" u="none" strike="noStrike" cap="none" normalizeH="0" baseline="0" noProof="0" dirty="0">
                <a:ln>
                  <a:noFill/>
                </a:ln>
                <a:solidFill>
                  <a:srgbClr val="000000"/>
                </a:solidFill>
                <a:effectLst/>
                <a:uLnTx/>
                <a:uFillTx/>
                <a:latin typeface="EC Square Sans Pro" panose="020B0506040000020004" pitchFamily="34" charset="0"/>
                <a:ea typeface="+mn-ea"/>
                <a:cs typeface="+mn-cs"/>
              </a:rPr>
              <a:t>Αυτός ο κατάλογος </a:t>
            </a:r>
            <a:r>
              <a:rPr kumimoji="0" lang="el-GR" sz="2000" b="0" i="0" u="none" strike="noStrike" cap="none" normalizeH="0" baseline="0" noProof="0" dirty="0">
                <a:ln>
                  <a:noFill/>
                </a:ln>
                <a:solidFill>
                  <a:srgbClr val="024B9C"/>
                </a:solidFill>
                <a:effectLst/>
                <a:uLnTx/>
                <a:uFillTx/>
                <a:latin typeface="EC Square Sans Pro" panose="020B0506040000020004" pitchFamily="34" charset="0"/>
                <a:ea typeface="+mn-ea"/>
                <a:cs typeface="+mn-cs"/>
              </a:rPr>
              <a:t> τηρείται  αναθεωρούμενος </a:t>
            </a:r>
            <a:r>
              <a:rPr kumimoji="0" lang="el-GR" sz="2000" b="0" i="0" u="none" strike="noStrike" cap="none" normalizeH="0" baseline="0" noProof="0" dirty="0" smtClean="0">
                <a:ln>
                  <a:noFill/>
                </a:ln>
                <a:solidFill>
                  <a:srgbClr val="024B9C"/>
                </a:solidFill>
                <a:effectLst/>
                <a:uLnTx/>
                <a:uFillTx/>
                <a:latin typeface="EC Square Sans Pro" panose="020B0506040000020004" pitchFamily="34" charset="0"/>
                <a:ea typeface="+mn-ea"/>
                <a:cs typeface="+mn-cs"/>
              </a:rPr>
              <a:t>συνεχώς </a:t>
            </a:r>
            <a:r>
              <a:rPr kumimoji="0" lang="el-GR" sz="2000" b="0" i="0" u="none" strike="noStrike" cap="none" normalizeH="0" baseline="0" noProof="0" dirty="0" smtClean="0">
                <a:ln>
                  <a:noFill/>
                </a:ln>
                <a:solidFill>
                  <a:srgbClr val="000000"/>
                </a:solidFill>
                <a:effectLst/>
                <a:uLnTx/>
                <a:uFillTx/>
                <a:latin typeface="EC Square Sans Pro" panose="020B0506040000020004" pitchFamily="34" charset="0"/>
                <a:ea typeface="+mn-ea"/>
                <a:cs typeface="+mn-cs"/>
              </a:rPr>
              <a:t>υπό </a:t>
            </a:r>
            <a:r>
              <a:rPr kumimoji="0" lang="el-GR" sz="2000" b="0" i="0" u="none" strike="noStrike" cap="none" normalizeH="0" baseline="0" noProof="0" dirty="0">
                <a:ln>
                  <a:noFill/>
                </a:ln>
                <a:solidFill>
                  <a:srgbClr val="000000"/>
                </a:solidFill>
                <a:effectLst/>
                <a:uLnTx/>
                <a:uFillTx/>
                <a:latin typeface="EC Square Sans Pro" panose="020B0506040000020004" pitchFamily="34" charset="0"/>
                <a:ea typeface="+mn-ea"/>
                <a:cs typeface="+mn-cs"/>
              </a:rPr>
              <a:t>το φως νέων επιστημονικών στοιχείων ή νέων πληροφοριών που προκύπτουν</a:t>
            </a:r>
          </a:p>
        </p:txBody>
      </p:sp>
      <p:sp>
        <p:nvSpPr>
          <p:cNvPr id="23" name="Marcador de texto 1">
            <a:extLst>
              <a:ext uri="{FF2B5EF4-FFF2-40B4-BE49-F238E27FC236}">
                <a16:creationId xmlns:a16="http://schemas.microsoft.com/office/drawing/2014/main" id="{7329D52D-90AE-48B1-A0EF-ED56FE7CCA71}"/>
              </a:ext>
            </a:extLst>
          </p:cNvPr>
          <p:cNvSpPr txBox="1">
            <a:spLocks/>
          </p:cNvSpPr>
          <p:nvPr/>
        </p:nvSpPr>
        <p:spPr>
          <a:xfrm>
            <a:off x="762000" y="311150"/>
            <a:ext cx="10363200"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l-GR" sz="2400" b="1" i="0" u="none" strike="noStrike" cap="none" normalizeH="0" baseline="0" noProof="0" dirty="0">
                <a:ln>
                  <a:noFill/>
                </a:ln>
                <a:solidFill>
                  <a:srgbClr val="003399"/>
                </a:solidFill>
                <a:effectLst/>
                <a:uLnTx/>
                <a:uFillTx/>
                <a:latin typeface="EC Square Sans Pro" panose="020B0506040000020004" pitchFamily="34" charset="0"/>
                <a:ea typeface="+mn-ea"/>
                <a:cs typeface="Arial" panose="020B0604020202020204" pitchFamily="34" charset="0"/>
              </a:rPr>
              <a:t>ΑΠΑΓΟΡΕΥΕΤΑΙ Η ΚΤΗΝΙΑΤΡΙΚΗ ΧΡΗΣΗ ΟΡΙΣΜΕΝΩΝ </a:t>
            </a:r>
            <a:r>
              <a:rPr kumimoji="0" lang="el-GR" sz="2400" b="1" i="0" u="none" strike="noStrike" cap="none" normalizeH="0" baseline="0" noProof="0" dirty="0" err="1">
                <a:ln>
                  <a:noFill/>
                </a:ln>
                <a:solidFill>
                  <a:srgbClr val="003399"/>
                </a:solidFill>
                <a:effectLst/>
                <a:uLnTx/>
                <a:uFillTx/>
                <a:latin typeface="EC Square Sans Pro" panose="020B0506040000020004" pitchFamily="34" charset="0"/>
                <a:ea typeface="+mn-ea"/>
                <a:cs typeface="Arial" panose="020B0604020202020204" pitchFamily="34" charset="0"/>
              </a:rPr>
              <a:t>ΑΝΤΙΜΙΚΡΟΒΙΑΚΩΝ</a:t>
            </a:r>
            <a:r>
              <a:rPr kumimoji="0" lang="el-GR" sz="2400" b="1" i="0" u="none" strike="noStrike" cap="none" normalizeH="0" baseline="0" noProof="0" dirty="0">
                <a:ln>
                  <a:noFill/>
                </a:ln>
                <a:solidFill>
                  <a:srgbClr val="003399"/>
                </a:solidFill>
                <a:effectLst/>
                <a:uLnTx/>
                <a:uFillTx/>
                <a:latin typeface="EC Square Sans Pro" panose="020B0506040000020004" pitchFamily="34" charset="0"/>
                <a:ea typeface="+mn-ea"/>
                <a:cs typeface="Arial" panose="020B0604020202020204" pitchFamily="34" charset="0"/>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400" b="0" i="0" u="none" strike="noStrike" kern="1200" cap="none" normalizeH="0" baseline="0" noProof="0" dirty="0">
              <a:ln>
                <a:noFill/>
              </a:ln>
              <a:solidFill>
                <a:srgbClr val="003399"/>
              </a:solidFill>
              <a:effectLst/>
              <a:uLnTx/>
              <a:uFillTx/>
              <a:latin typeface="Arial" panose="020B0604020202020204" pitchFamily="34" charset="0"/>
              <a:ea typeface="+mn-ea"/>
              <a:cs typeface="Arial" panose="020B0604020202020204" pitchFamily="34" charset="0"/>
            </a:endParaRPr>
          </a:p>
        </p:txBody>
      </p:sp>
      <p:sp>
        <p:nvSpPr>
          <p:cNvPr id="10" name="CuadroTexto 9">
            <a:extLst>
              <a:ext uri="{FF2B5EF4-FFF2-40B4-BE49-F238E27FC236}">
                <a16:creationId xmlns:a16="http://schemas.microsoft.com/office/drawing/2014/main" id="{424A30C1-DE06-42E0-A897-C1328FBE17E9}"/>
              </a:ext>
            </a:extLst>
          </p:cNvPr>
          <p:cNvSpPr txBox="1"/>
          <p:nvPr/>
        </p:nvSpPr>
        <p:spPr>
          <a:xfrm>
            <a:off x="762000" y="1318139"/>
            <a:ext cx="11277600" cy="646331"/>
          </a:xfrm>
          <a:prstGeom prst="rect">
            <a:avLst/>
          </a:prstGeom>
          <a:noFill/>
        </p:spPr>
        <p:txBody>
          <a:bodyPr wrap="square" rtlCol="0">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l-GR" b="1" dirty="0">
                <a:solidFill>
                  <a:srgbClr val="FFFFFF"/>
                </a:solidFill>
                <a:latin typeface="EC Square Sans Pro" panose="020B0506040000020004" pitchFamily="34" charset="0"/>
                <a:ea typeface="+mn-ea"/>
                <a:cs typeface="Arial" panose="020B0604020202020204" pitchFamily="34" charset="0"/>
              </a:rPr>
              <a:t>Ο κατάλογος </a:t>
            </a:r>
            <a:r>
              <a:rPr lang="el-GR" b="1" dirty="0" err="1">
                <a:solidFill>
                  <a:srgbClr val="FFFFFF"/>
                </a:solidFill>
                <a:latin typeface="EC Square Sans Pro" panose="020B0506040000020004" pitchFamily="34" charset="0"/>
                <a:ea typeface="+mn-ea"/>
                <a:cs typeface="Arial" panose="020B0604020202020204" pitchFamily="34" charset="0"/>
              </a:rPr>
              <a:t>αντιμικροβιακών</a:t>
            </a:r>
            <a:r>
              <a:rPr lang="el-GR" b="1" dirty="0">
                <a:solidFill>
                  <a:srgbClr val="FFFFFF"/>
                </a:solidFill>
                <a:latin typeface="EC Square Sans Pro" panose="020B0506040000020004" pitchFamily="34" charset="0"/>
                <a:ea typeface="+mn-ea"/>
                <a:cs typeface="Arial" panose="020B0604020202020204" pitchFamily="34" charset="0"/>
              </a:rPr>
              <a:t> για αποκλειστικά ανθρώπινη χρήση: </a:t>
            </a:r>
            <a:r>
              <a:rPr lang="el-GR" b="1" dirty="0" err="1">
                <a:solidFill>
                  <a:srgbClr val="FFFFFF"/>
                </a:solidFill>
                <a:latin typeface="EC Square Sans Pro" panose="020B0506040000020004" pitchFamily="34" charset="0"/>
                <a:ea typeface="+mn-ea"/>
                <a:cs typeface="Arial" panose="020B0604020202020204" pitchFamily="34" charset="0"/>
              </a:rPr>
              <a:t>αντιμικροβιακά</a:t>
            </a:r>
            <a:r>
              <a:rPr lang="el-GR" b="1" dirty="0">
                <a:solidFill>
                  <a:srgbClr val="FFFFFF"/>
                </a:solidFill>
                <a:latin typeface="EC Square Sans Pro" panose="020B0506040000020004" pitchFamily="34" charset="0"/>
                <a:ea typeface="+mn-ea"/>
                <a:cs typeface="Arial" panose="020B0604020202020204" pitchFamily="34" charset="0"/>
              </a:rPr>
              <a:t> που προορίζονται αποκλειστικά για τη θεραπεία ορισμένων λοιμώξεων στον άνθρωπο</a:t>
            </a:r>
          </a:p>
        </p:txBody>
      </p:sp>
      <p:pic>
        <p:nvPicPr>
          <p:cNvPr id="3" name="Imagen 16">
            <a:extLst>
              <a:ext uri="{FF2B5EF4-FFF2-40B4-BE49-F238E27FC236}">
                <a16:creationId xmlns:a16="http://schemas.microsoft.com/office/drawing/2014/main" id="{C8663197-0D92-1F16-107E-9364B7267A8D}"/>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b="-272"/>
          <a:stretch/>
        </p:blipFill>
        <p:spPr>
          <a:xfrm>
            <a:off x="6472227" y="2273055"/>
            <a:ext cx="5105400" cy="311321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TextBox 3">
            <a:extLst>
              <a:ext uri="{FF2B5EF4-FFF2-40B4-BE49-F238E27FC236}">
                <a16:creationId xmlns:a16="http://schemas.microsoft.com/office/drawing/2014/main" id="{1BEEB821-AAE8-5143-8714-36C339BEF248}"/>
              </a:ext>
            </a:extLst>
          </p:cNvPr>
          <p:cNvSpPr txBox="1"/>
          <p:nvPr/>
        </p:nvSpPr>
        <p:spPr>
          <a:xfrm>
            <a:off x="8001000" y="2660651"/>
            <a:ext cx="2057400" cy="209550"/>
          </a:xfrm>
          <a:prstGeom prst="rect">
            <a:avLst/>
          </a:prstGeom>
          <a:solidFill>
            <a:schemeClr val="bg1"/>
          </a:solidFill>
        </p:spPr>
        <p:txBody>
          <a:bodyPr wrap="square" lIns="0" tIns="0" rIns="0" bIns="0" rtlCol="0">
            <a:noAutofit/>
          </a:bodyPr>
          <a:lstStyle/>
          <a:p>
            <a:pPr algn="ctr"/>
            <a:r>
              <a:rPr lang="el-GR" sz="800" dirty="0">
                <a:latin typeface="Times New Roman" panose="02020603050405020304" pitchFamily="18" charset="0"/>
                <a:ea typeface="Verdana" panose="020B0604030504040204" pitchFamily="34" charset="0"/>
                <a:cs typeface="Times New Roman" panose="02020603050405020304" pitchFamily="18" charset="0"/>
              </a:rPr>
              <a:t>Επίσημη Εφημερίδα της Ευρωπαϊκής Ένωσης</a:t>
            </a:r>
          </a:p>
        </p:txBody>
      </p:sp>
      <p:sp>
        <p:nvSpPr>
          <p:cNvPr id="5" name="TextBox 4">
            <a:extLst>
              <a:ext uri="{FF2B5EF4-FFF2-40B4-BE49-F238E27FC236}">
                <a16:creationId xmlns:a16="http://schemas.microsoft.com/office/drawing/2014/main" id="{12F9F712-FA4D-ECF0-EC05-C0758C4A2151}"/>
              </a:ext>
            </a:extLst>
          </p:cNvPr>
          <p:cNvSpPr txBox="1"/>
          <p:nvPr/>
        </p:nvSpPr>
        <p:spPr>
          <a:xfrm>
            <a:off x="6934200" y="3197158"/>
            <a:ext cx="4265603" cy="1194044"/>
          </a:xfrm>
          <a:prstGeom prst="rect">
            <a:avLst/>
          </a:prstGeom>
          <a:solidFill>
            <a:schemeClr val="bg1"/>
          </a:solidFill>
        </p:spPr>
        <p:txBody>
          <a:bodyPr wrap="square" lIns="0" tIns="0" rIns="0" bIns="0" rtlCol="0">
            <a:noAutofit/>
          </a:bodyPr>
          <a:lstStyle/>
          <a:p>
            <a:pPr algn="ctr"/>
            <a:r>
              <a:rPr lang="el-GR" sz="700" b="1" dirty="0">
                <a:latin typeface="Times New Roman" panose="02020603050405020304" pitchFamily="18" charset="0"/>
                <a:ea typeface="Verdana" panose="020B0604030504040204" pitchFamily="34" charset="0"/>
                <a:cs typeface="Times New Roman" panose="02020603050405020304" pitchFamily="18" charset="0"/>
              </a:rPr>
              <a:t>ΕΚΤΕΛΕΣΤΙΚΟΣ ΚΑΝΟΝΙΣΜΟΣ </a:t>
            </a:r>
            <a:r>
              <a:rPr lang="el-GR" sz="700" b="1">
                <a:latin typeface="Times New Roman" panose="02020603050405020304" pitchFamily="18" charset="0"/>
                <a:ea typeface="Verdana" panose="020B0604030504040204" pitchFamily="34" charset="0"/>
                <a:cs typeface="Times New Roman" panose="02020603050405020304" pitchFamily="18" charset="0"/>
              </a:rPr>
              <a:t>(ΕΕ) 2022/1255 </a:t>
            </a:r>
            <a:r>
              <a:rPr lang="el-GR" sz="700" b="1" dirty="0">
                <a:latin typeface="Times New Roman" panose="02020603050405020304" pitchFamily="18" charset="0"/>
                <a:ea typeface="Verdana" panose="020B0604030504040204" pitchFamily="34" charset="0"/>
                <a:cs typeface="Times New Roman" panose="02020603050405020304" pitchFamily="18" charset="0"/>
              </a:rPr>
              <a:t>ΤΗΣ ΕΠΙΤΡΟΠΗΣ</a:t>
            </a:r>
          </a:p>
          <a:p>
            <a:pPr algn="ctr"/>
            <a:endParaRPr lang="en-US" sz="700" b="1" kern="1200" dirty="0">
              <a:latin typeface="Times New Roman" panose="02020603050405020304" pitchFamily="18" charset="0"/>
              <a:ea typeface="Verdana" panose="020B0604030504040204" pitchFamily="34" charset="0"/>
              <a:cs typeface="Times New Roman" panose="02020603050405020304" pitchFamily="18" charset="0"/>
            </a:endParaRPr>
          </a:p>
          <a:p>
            <a:pPr algn="ctr"/>
            <a:r>
              <a:rPr lang="el-GR" sz="700" b="1" dirty="0">
                <a:latin typeface="Times New Roman" panose="02020603050405020304" pitchFamily="18" charset="0"/>
                <a:ea typeface="Verdana" panose="020B0604030504040204" pitchFamily="34" charset="0"/>
                <a:cs typeface="Times New Roman" panose="02020603050405020304" pitchFamily="18" charset="0"/>
              </a:rPr>
              <a:t>της 19ης Ιουλίου 2022</a:t>
            </a:r>
          </a:p>
          <a:p>
            <a:pPr algn="ctr"/>
            <a:endParaRPr lang="en-US" sz="700" b="1" kern="1200" dirty="0">
              <a:latin typeface="Times New Roman" panose="02020603050405020304" pitchFamily="18" charset="0"/>
              <a:ea typeface="Verdana" panose="020B0604030504040204" pitchFamily="34" charset="0"/>
              <a:cs typeface="Times New Roman" panose="02020603050405020304" pitchFamily="18" charset="0"/>
            </a:endParaRPr>
          </a:p>
          <a:p>
            <a:pPr algn="ctr"/>
            <a:r>
              <a:rPr lang="el-GR" sz="700" b="1" dirty="0">
                <a:latin typeface="Times New Roman" panose="02020603050405020304" pitchFamily="18" charset="0"/>
                <a:ea typeface="Verdana" panose="020B0604030504040204" pitchFamily="34" charset="0"/>
                <a:cs typeface="Times New Roman" panose="02020603050405020304" pitchFamily="18" charset="0"/>
              </a:rPr>
              <a:t>για τον καθορισμό των </a:t>
            </a:r>
            <a:r>
              <a:rPr lang="el-GR" sz="700" b="1" dirty="0" err="1">
                <a:latin typeface="Times New Roman" panose="02020603050405020304" pitchFamily="18" charset="0"/>
                <a:ea typeface="Verdana" panose="020B0604030504040204" pitchFamily="34" charset="0"/>
                <a:cs typeface="Times New Roman" panose="02020603050405020304" pitchFamily="18" charset="0"/>
              </a:rPr>
              <a:t>αντιμικροβιακών</a:t>
            </a:r>
            <a:r>
              <a:rPr lang="el-GR" sz="700" b="1" dirty="0">
                <a:latin typeface="Times New Roman" panose="02020603050405020304" pitchFamily="18" charset="0"/>
                <a:ea typeface="Verdana" panose="020B0604030504040204" pitchFamily="34" charset="0"/>
                <a:cs typeface="Times New Roman" panose="02020603050405020304" pitchFamily="18" charset="0"/>
              </a:rPr>
              <a:t> ή των ομάδων </a:t>
            </a:r>
            <a:r>
              <a:rPr lang="el-GR" sz="700" b="1" dirty="0" err="1">
                <a:latin typeface="Times New Roman" panose="02020603050405020304" pitchFamily="18" charset="0"/>
                <a:ea typeface="Verdana" panose="020B0604030504040204" pitchFamily="34" charset="0"/>
                <a:cs typeface="Times New Roman" panose="02020603050405020304" pitchFamily="18" charset="0"/>
              </a:rPr>
              <a:t>αντιμικροβιακών</a:t>
            </a:r>
            <a:r>
              <a:rPr lang="el-GR" sz="700" b="1" dirty="0">
                <a:latin typeface="Times New Roman" panose="02020603050405020304" pitchFamily="18" charset="0"/>
                <a:ea typeface="Verdana" panose="020B0604030504040204" pitchFamily="34" charset="0"/>
                <a:cs typeface="Times New Roman" panose="02020603050405020304" pitchFamily="18" charset="0"/>
              </a:rPr>
              <a:t> που προορίζονται για τη θεραπεία ορισμένων λοιμώξεων στον άνθρωπο, σύμφωνα με τον κανονισμό </a:t>
            </a:r>
            <a:r>
              <a:rPr lang="el-GR" sz="700" b="1">
                <a:latin typeface="Times New Roman" panose="02020603050405020304" pitchFamily="18" charset="0"/>
                <a:ea typeface="Verdana" panose="020B0604030504040204" pitchFamily="34" charset="0"/>
                <a:cs typeface="Times New Roman" panose="02020603050405020304" pitchFamily="18" charset="0"/>
              </a:rPr>
              <a:t>(ΕΕ) 2019/6 </a:t>
            </a:r>
            <a:r>
              <a:rPr lang="el-GR" sz="700" b="1" dirty="0">
                <a:latin typeface="Times New Roman" panose="02020603050405020304" pitchFamily="18" charset="0"/>
                <a:ea typeface="Verdana" panose="020B0604030504040204" pitchFamily="34" charset="0"/>
                <a:cs typeface="Times New Roman" panose="02020603050405020304" pitchFamily="18" charset="0"/>
              </a:rPr>
              <a:t>του Ευρωπαϊκού Κοινοβουλίου και του Συμβουλίου</a:t>
            </a:r>
          </a:p>
          <a:p>
            <a:pPr algn="ctr"/>
            <a:endParaRPr lang="en-US" sz="700" b="1" kern="1200" dirty="0">
              <a:latin typeface="Times New Roman" panose="02020603050405020304" pitchFamily="18" charset="0"/>
              <a:ea typeface="Verdana" panose="020B0604030504040204" pitchFamily="34" charset="0"/>
              <a:cs typeface="Times New Roman" panose="02020603050405020304" pitchFamily="18" charset="0"/>
            </a:endParaRPr>
          </a:p>
          <a:p>
            <a:pPr algn="ctr"/>
            <a:r>
              <a:rPr lang="el-GR" sz="700" b="1" dirty="0">
                <a:latin typeface="Times New Roman" panose="02020603050405020304" pitchFamily="18" charset="0"/>
                <a:ea typeface="Verdana" panose="020B0604030504040204" pitchFamily="34" charset="0"/>
                <a:cs typeface="Times New Roman" panose="02020603050405020304" pitchFamily="18" charset="0"/>
              </a:rPr>
              <a:t>(Κείμενο που παρουσιάζει ενδιαφέρον για τον </a:t>
            </a:r>
            <a:r>
              <a:rPr lang="el-GR" sz="700" b="1" dirty="0" err="1">
                <a:latin typeface="Times New Roman" panose="02020603050405020304" pitchFamily="18" charset="0"/>
                <a:ea typeface="Verdana" panose="020B0604030504040204" pitchFamily="34" charset="0"/>
                <a:cs typeface="Times New Roman" panose="02020603050405020304" pitchFamily="18" charset="0"/>
              </a:rPr>
              <a:t>ΕΟΧ</a:t>
            </a:r>
            <a:r>
              <a:rPr lang="el-GR" sz="700" b="1" dirty="0">
                <a:latin typeface="Times New Roman" panose="02020603050405020304" pitchFamily="18" charset="0"/>
                <a:ea typeface="Verdana" panose="020B0604030504040204" pitchFamily="34" charset="0"/>
                <a:cs typeface="Times New Roman" panose="02020603050405020304" pitchFamily="18" charset="0"/>
              </a:rPr>
              <a:t>)</a:t>
            </a:r>
          </a:p>
        </p:txBody>
      </p:sp>
      <p:sp>
        <p:nvSpPr>
          <p:cNvPr id="6" name="TextBox 5">
            <a:extLst>
              <a:ext uri="{FF2B5EF4-FFF2-40B4-BE49-F238E27FC236}">
                <a16:creationId xmlns:a16="http://schemas.microsoft.com/office/drawing/2014/main" id="{D6A9D94A-AC35-F9BE-67A6-A7A18252F023}"/>
              </a:ext>
            </a:extLst>
          </p:cNvPr>
          <p:cNvSpPr txBox="1"/>
          <p:nvPr/>
        </p:nvSpPr>
        <p:spPr>
          <a:xfrm>
            <a:off x="6781800" y="4960380"/>
            <a:ext cx="1752600" cy="227569"/>
          </a:xfrm>
          <a:prstGeom prst="rect">
            <a:avLst/>
          </a:prstGeom>
          <a:solidFill>
            <a:schemeClr val="bg1"/>
          </a:solidFill>
        </p:spPr>
        <p:txBody>
          <a:bodyPr wrap="square" lIns="0" tIns="0" rIns="0" bIns="0" rtlCol="0">
            <a:noAutofit/>
          </a:bodyPr>
          <a:lstStyle/>
          <a:p>
            <a:pPr algn="l"/>
            <a:r>
              <a:rPr lang="el-GR" sz="600">
                <a:latin typeface="Times New Roman" panose="02020603050405020304" pitchFamily="18" charset="0"/>
                <a:ea typeface="Verdana" panose="020B0604030504040204" pitchFamily="34" charset="0"/>
                <a:cs typeface="Times New Roman" panose="02020603050405020304" pitchFamily="18" charset="0"/>
              </a:rPr>
              <a:t>Η ΕΥΡΩΠΑΪΚΗ ΕΠΙΤΡΟΠΗ,</a:t>
            </a:r>
          </a:p>
        </p:txBody>
      </p:sp>
      <p:sp>
        <p:nvSpPr>
          <p:cNvPr id="19" name="CuadroTexto 18">
            <a:extLst>
              <a:ext uri="{FF2B5EF4-FFF2-40B4-BE49-F238E27FC236}">
                <a16:creationId xmlns:a16="http://schemas.microsoft.com/office/drawing/2014/main" id="{D1943CAF-5478-4463-AA84-1FFA92F30628}"/>
              </a:ext>
            </a:extLst>
          </p:cNvPr>
          <p:cNvSpPr txBox="1"/>
          <p:nvPr/>
        </p:nvSpPr>
        <p:spPr>
          <a:xfrm>
            <a:off x="10247404" y="2166572"/>
            <a:ext cx="1409360" cy="192360"/>
          </a:xfrm>
          <a:prstGeom prst="rect">
            <a:avLst/>
          </a:prstGeom>
          <a:solidFill>
            <a:srgbClr val="2C7470"/>
          </a:solid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l-GR" sz="650" b="0" i="0" u="none" strike="noStrike" cap="none" normalizeH="0" baseline="0" noProof="0" dirty="0">
                <a:ln>
                  <a:noFill/>
                </a:ln>
                <a:solidFill>
                  <a:srgbClr val="FFFFFF"/>
                </a:solidFill>
                <a:effectLst/>
                <a:uLnTx/>
                <a:uFillTx/>
                <a:latin typeface="EC Square Sans Pro" panose="020B0506040000020004" pitchFamily="34" charset="0"/>
              </a:rPr>
              <a:t>«κατάλογος αποκλειστικής χρήσης»</a:t>
            </a:r>
          </a:p>
        </p:txBody>
      </p:sp>
    </p:spTree>
    <p:extLst>
      <p:ext uri="{BB962C8B-B14F-4D97-AF65-F5344CB8AC3E}">
        <p14:creationId xmlns:p14="http://schemas.microsoft.com/office/powerpoint/2010/main" val="1932159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00294580-17A1-419A-A04F-FE29F0C4FFC0}"/>
              </a:ext>
            </a:extLst>
          </p:cNvPr>
          <p:cNvSpPr/>
          <p:nvPr/>
        </p:nvSpPr>
        <p:spPr>
          <a:xfrm>
            <a:off x="832557" y="1875533"/>
            <a:ext cx="5334000" cy="738664"/>
          </a:xfrm>
          <a:prstGeom prst="rect">
            <a:avLst/>
          </a:prstGeom>
        </p:spPr>
        <p:txBody>
          <a:bodyPr wrap="square">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cap="none" spc="0" normalizeH="0" noProof="0" dirty="0">
              <a:ln>
                <a:noFill/>
              </a:ln>
              <a:solidFill>
                <a:srgbClr val="003399"/>
              </a:solidFill>
              <a:effectLst/>
              <a:uLnTx/>
              <a:uFillTx/>
              <a:latin typeface="EC Square Sans Pro" panose="020B05060400000200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cap="none" spc="0" normalizeH="0" noProof="0" dirty="0">
              <a:ln>
                <a:noFill/>
              </a:ln>
              <a:solidFill>
                <a:srgbClr val="0070C0"/>
              </a:solidFill>
              <a:effectLst/>
              <a:uLnTx/>
              <a:uFillTx/>
              <a:latin typeface="EC Square Sans Pro" panose="020B0506040000020004" pitchFamily="34" charset="0"/>
              <a:ea typeface="+mn-ea"/>
              <a:cs typeface="+mn-cs"/>
            </a:endParaRPr>
          </a:p>
        </p:txBody>
      </p:sp>
      <p:sp>
        <p:nvSpPr>
          <p:cNvPr id="17" name="Rectángulo 16">
            <a:extLst>
              <a:ext uri="{FF2B5EF4-FFF2-40B4-BE49-F238E27FC236}">
                <a16:creationId xmlns:a16="http://schemas.microsoft.com/office/drawing/2014/main" id="{845CAFF2-BFC2-41BD-A8E2-0C608AD73A14}"/>
              </a:ext>
            </a:extLst>
          </p:cNvPr>
          <p:cNvSpPr/>
          <p:nvPr/>
        </p:nvSpPr>
        <p:spPr>
          <a:xfrm>
            <a:off x="6314127" y="2256533"/>
            <a:ext cx="5105400" cy="4303017"/>
          </a:xfrm>
          <a:prstGeom prst="rect">
            <a:avLst/>
          </a:prstGeom>
          <a:no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noProof="0">
              <a:ln>
                <a:noFill/>
              </a:ln>
              <a:solidFill>
                <a:srgbClr val="FFFFFF"/>
              </a:solidFill>
              <a:effectLst/>
              <a:uLnTx/>
              <a:uFillTx/>
              <a:latin typeface="Calibri"/>
              <a:ea typeface="+mn-ea"/>
              <a:cs typeface="+mn-cs"/>
            </a:endParaRPr>
          </a:p>
        </p:txBody>
      </p:sp>
      <p:sp>
        <p:nvSpPr>
          <p:cNvPr id="24" name="CuadroTexto 23">
            <a:extLst>
              <a:ext uri="{FF2B5EF4-FFF2-40B4-BE49-F238E27FC236}">
                <a16:creationId xmlns:a16="http://schemas.microsoft.com/office/drawing/2014/main" id="{A8E2F320-47EB-4C37-B9E4-0F1154B7B1B0}"/>
              </a:ext>
            </a:extLst>
          </p:cNvPr>
          <p:cNvSpPr txBox="1"/>
          <p:nvPr/>
        </p:nvSpPr>
        <p:spPr>
          <a:xfrm>
            <a:off x="813774" y="1142315"/>
            <a:ext cx="2462825" cy="215444"/>
          </a:xfrm>
          <a:prstGeom prst="rect">
            <a:avLst/>
          </a:prstGeom>
          <a:solidFill>
            <a:srgbClr val="2C7470"/>
          </a:solidFill>
        </p:spPr>
        <p:txBody>
          <a:bodyPr wrap="square" rtlCol="0" anchor="ctr"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l-GR" sz="800" b="0" i="0" u="none" strike="noStrike" cap="none" normalizeH="0" noProof="0" dirty="0">
                <a:ln>
                  <a:noFill/>
                </a:ln>
                <a:solidFill>
                  <a:srgbClr val="FFFFFF"/>
                </a:solidFill>
                <a:effectLst/>
                <a:uLnTx/>
                <a:uFillTx/>
                <a:latin typeface="EC Square Sans Pro" panose="020B0506040000020004" pitchFamily="34" charset="0"/>
              </a:rPr>
              <a:t>«κατάλογος για αποκλειστικά ανθρώπινη χρήση»</a:t>
            </a:r>
          </a:p>
        </p:txBody>
      </p:sp>
      <p:sp>
        <p:nvSpPr>
          <p:cNvPr id="25" name="Rectángulo redondeado 13">
            <a:extLst>
              <a:ext uri="{FF2B5EF4-FFF2-40B4-BE49-F238E27FC236}">
                <a16:creationId xmlns:a16="http://schemas.microsoft.com/office/drawing/2014/main" id="{1E5AE7B6-F26D-4D5D-89EE-ECC1E2DE7A68}"/>
              </a:ext>
            </a:extLst>
          </p:cNvPr>
          <p:cNvSpPr/>
          <p:nvPr/>
        </p:nvSpPr>
        <p:spPr>
          <a:xfrm>
            <a:off x="0" y="1377950"/>
            <a:ext cx="12192000" cy="568148"/>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eaLnBrk="1" fontAlgn="auto" latinLnBrk="0" hangingPunct="1">
              <a:lnSpc>
                <a:spcPct val="120000"/>
              </a:lnSpc>
              <a:spcBef>
                <a:spcPts val="0"/>
              </a:spcBef>
              <a:spcAft>
                <a:spcPts val="0"/>
              </a:spcAft>
              <a:buClrTx/>
              <a:buSzTx/>
              <a:buFontTx/>
              <a:buNone/>
              <a:tabLst/>
              <a:defRPr/>
            </a:pPr>
            <a:endParaRPr kumimoji="0" lang="es-ES" sz="1050" b="1" i="0" u="none" strike="noStrike" kern="1200" cap="none" spc="0" normalizeH="0" noProof="0" dirty="0">
              <a:ln>
                <a:noFill/>
              </a:ln>
              <a:solidFill>
                <a:srgbClr val="FFFFFF"/>
              </a:solidFill>
              <a:effectLst/>
              <a:uLnTx/>
              <a:uFillTx/>
              <a:latin typeface="Montserrat" panose="00000500000000000000" pitchFamily="2" charset="0"/>
              <a:ea typeface="+mn-ea"/>
              <a:cs typeface="+mn-cs"/>
            </a:endParaRPr>
          </a:p>
        </p:txBody>
      </p:sp>
      <p:sp>
        <p:nvSpPr>
          <p:cNvPr id="28" name="CuadroTexto 27">
            <a:extLst>
              <a:ext uri="{FF2B5EF4-FFF2-40B4-BE49-F238E27FC236}">
                <a16:creationId xmlns:a16="http://schemas.microsoft.com/office/drawing/2014/main" id="{712C8666-2A72-4450-93DC-9CF50DD49CA4}"/>
              </a:ext>
            </a:extLst>
          </p:cNvPr>
          <p:cNvSpPr txBox="1"/>
          <p:nvPr/>
        </p:nvSpPr>
        <p:spPr>
          <a:xfrm>
            <a:off x="2133600" y="6441329"/>
            <a:ext cx="5105400" cy="307777"/>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l-GR" sz="1400" b="0" i="1" u="none" strike="noStrike" cap="none" normalizeH="0" noProof="0" dirty="0">
                <a:ln>
                  <a:noFill/>
                </a:ln>
                <a:solidFill>
                  <a:srgbClr val="003399"/>
                </a:solidFill>
                <a:effectLst/>
                <a:uLnTx/>
                <a:uFillTx/>
                <a:latin typeface="EC Square Sans Pro" panose="020B0506040000020004" pitchFamily="34" charset="0"/>
              </a:rPr>
              <a:t>Εκτελεστικός κανονισμός (ΕΕ) 2022/1255 της Επιτροπής </a:t>
            </a:r>
          </a:p>
        </p:txBody>
      </p:sp>
      <p:sp>
        <p:nvSpPr>
          <p:cNvPr id="29" name="Marcador de texto 1">
            <a:extLst>
              <a:ext uri="{FF2B5EF4-FFF2-40B4-BE49-F238E27FC236}">
                <a16:creationId xmlns:a16="http://schemas.microsoft.com/office/drawing/2014/main" id="{8CBE9950-E499-4893-A5C7-832B96A26BB5}"/>
              </a:ext>
            </a:extLst>
          </p:cNvPr>
          <p:cNvSpPr>
            <a:spLocks noGrp="1"/>
          </p:cNvSpPr>
          <p:nvPr>
            <p:ph type="body" sz="quarter" idx="10"/>
          </p:nvPr>
        </p:nvSpPr>
        <p:spPr>
          <a:xfrm>
            <a:off x="762000" y="311150"/>
            <a:ext cx="10287000" cy="533400"/>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l-GR" sz="2400" b="1" i="0" u="none" strike="noStrike" cap="none" normalizeH="0" noProof="0" dirty="0" err="1">
                <a:ln>
                  <a:noFill/>
                </a:ln>
                <a:solidFill>
                  <a:srgbClr val="003399"/>
                </a:solidFill>
                <a:effectLst/>
                <a:uLnTx/>
                <a:uFillTx/>
                <a:latin typeface="EC Square Sans Pro" panose="020B0506040000020004" pitchFamily="34" charset="0"/>
                <a:ea typeface="+mn-ea"/>
                <a:cs typeface="Arial" panose="020B0604020202020204" pitchFamily="34" charset="0"/>
              </a:rPr>
              <a:t>ΑΝΤΙΜΙΚΡΟΒΙΑΚΑ</a:t>
            </a:r>
            <a:r>
              <a:rPr kumimoji="0" lang="el-GR" sz="2400" b="1" i="0" u="none" strike="noStrike" cap="none" normalizeH="0" noProof="0" dirty="0">
                <a:ln>
                  <a:noFill/>
                </a:ln>
                <a:solidFill>
                  <a:srgbClr val="003399"/>
                </a:solidFill>
                <a:effectLst/>
                <a:uLnTx/>
                <a:uFillTx/>
                <a:latin typeface="EC Square Sans Pro" panose="020B0506040000020004" pitchFamily="34" charset="0"/>
                <a:ea typeface="+mn-ea"/>
                <a:cs typeface="Arial" panose="020B0604020202020204" pitchFamily="34" charset="0"/>
              </a:rPr>
              <a:t> ΣΤΟΝ ΚΑΤΑΛΟΓΟ ΓΙΑ ΑΠΟΚΛΕΙΣΤΙΚΑ ΑΝΘΡΩΠΙΝΗ ΧΡΗΣΗ</a:t>
            </a:r>
          </a:p>
          <a:p>
            <a:endParaRPr lang="en-GB" kern="1200" dirty="0"/>
          </a:p>
        </p:txBody>
      </p:sp>
      <p:sp>
        <p:nvSpPr>
          <p:cNvPr id="12" name="CuadroTexto 11">
            <a:extLst>
              <a:ext uri="{FF2B5EF4-FFF2-40B4-BE49-F238E27FC236}">
                <a16:creationId xmlns:a16="http://schemas.microsoft.com/office/drawing/2014/main" id="{424A30C1-DE06-42E0-A897-C1328FBE17E9}"/>
              </a:ext>
            </a:extLst>
          </p:cNvPr>
          <p:cNvSpPr txBox="1"/>
          <p:nvPr/>
        </p:nvSpPr>
        <p:spPr>
          <a:xfrm>
            <a:off x="1371601" y="1465818"/>
            <a:ext cx="8991600" cy="369332"/>
          </a:xfrm>
          <a:prstGeom prst="rect">
            <a:avLst/>
          </a:prstGeom>
          <a:noFill/>
        </p:spPr>
        <p:txBody>
          <a:bodyPr wrap="square" rtlCol="0">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l-GR" b="1" i="0" u="none" strike="noStrike" cap="none" normalizeH="0" noProof="0" dirty="0">
                <a:ln>
                  <a:noFill/>
                </a:ln>
                <a:solidFill>
                  <a:srgbClr val="FFFFFF"/>
                </a:solidFill>
                <a:effectLst/>
                <a:uLnTx/>
                <a:uFillTx/>
                <a:latin typeface="EC Square Sans Pro" panose="020B0506040000020004" pitchFamily="34" charset="0"/>
                <a:ea typeface="+mn-ea"/>
                <a:cs typeface="Arial" panose="020B0604020202020204" pitchFamily="34" charset="0"/>
              </a:rPr>
              <a:t>Υποστήριξη της συνετής χρήσης και διαφύλαξη </a:t>
            </a:r>
            <a:r>
              <a:rPr kumimoji="0" lang="el-GR" b="1" i="0" u="none" strike="noStrike" cap="none" normalizeH="0" noProof="0" dirty="0" smtClean="0">
                <a:ln>
                  <a:noFill/>
                </a:ln>
                <a:solidFill>
                  <a:srgbClr val="FFFFFF"/>
                </a:solidFill>
                <a:effectLst/>
                <a:uLnTx/>
                <a:uFillTx/>
                <a:latin typeface="EC Square Sans Pro" panose="020B0506040000020004" pitchFamily="34" charset="0"/>
                <a:ea typeface="+mn-ea"/>
                <a:cs typeface="Arial" panose="020B0604020202020204" pitchFamily="34" charset="0"/>
              </a:rPr>
              <a:t>της αποτελεσματικότητας</a:t>
            </a:r>
            <a:endParaRPr kumimoji="0" lang="el-GR" b="1" i="0" u="none" strike="noStrike" cap="none" normalizeH="0" noProof="0" dirty="0">
              <a:ln>
                <a:noFill/>
              </a:ln>
              <a:solidFill>
                <a:srgbClr val="FFFFFF"/>
              </a:solidFill>
              <a:effectLst/>
              <a:uLnTx/>
              <a:uFillTx/>
              <a:latin typeface="EC Square Sans Pro" panose="020B0506040000020004" pitchFamily="34" charset="0"/>
              <a:ea typeface="+mn-ea"/>
              <a:cs typeface="Arial" panose="020B0604020202020204" pitchFamily="34" charset="0"/>
            </a:endParaRPr>
          </a:p>
        </p:txBody>
      </p:sp>
      <p:sp>
        <p:nvSpPr>
          <p:cNvPr id="2" name="TextBox 1">
            <a:extLst>
              <a:ext uri="{FF2B5EF4-FFF2-40B4-BE49-F238E27FC236}">
                <a16:creationId xmlns:a16="http://schemas.microsoft.com/office/drawing/2014/main" id="{43B9D26D-EDA1-B17E-5169-4EB70DE84940}"/>
              </a:ext>
            </a:extLst>
          </p:cNvPr>
          <p:cNvSpPr txBox="1"/>
          <p:nvPr/>
        </p:nvSpPr>
        <p:spPr>
          <a:xfrm>
            <a:off x="663930" y="2124446"/>
            <a:ext cx="4822470" cy="4098554"/>
          </a:xfrm>
          <a:prstGeom prst="rect">
            <a:avLst/>
          </a:prstGeom>
          <a:noFill/>
        </p:spPr>
        <p:txBody>
          <a:bodyPr wrap="square" lIns="0" tIns="0" rIns="0" bIns="0" rtlCol="0">
            <a:noAutofit/>
          </a:bodyPr>
          <a:lstStyle/>
          <a:p>
            <a:pPr marL="228600" indent="-228600">
              <a:spcAft>
                <a:spcPts val="600"/>
              </a:spcAft>
            </a:pPr>
            <a:r>
              <a:rPr lang="el-GR" sz="900" dirty="0">
                <a:latin typeface="Times New Roman" panose="02020603050405020304" pitchFamily="18" charset="0"/>
                <a:cs typeface="Times New Roman" panose="02020603050405020304" pitchFamily="18" charset="0"/>
              </a:rPr>
              <a:t>1) Αντιβιοτικά</a:t>
            </a:r>
          </a:p>
          <a:p>
            <a:pPr marL="571500" indent="-342900">
              <a:spcAft>
                <a:spcPts val="600"/>
              </a:spcAft>
            </a:pPr>
            <a:r>
              <a:rPr lang="el-GR" sz="900" dirty="0">
                <a:latin typeface="Times New Roman" panose="02020603050405020304" pitchFamily="18" charset="0"/>
                <a:cs typeface="Times New Roman" panose="02020603050405020304" pitchFamily="18" charset="0"/>
              </a:rPr>
              <a:t>α)	</a:t>
            </a:r>
            <a:r>
              <a:rPr lang="el-GR" sz="900" dirty="0" err="1">
                <a:latin typeface="Times New Roman" panose="02020603050405020304" pitchFamily="18" charset="0"/>
                <a:cs typeface="Times New Roman" panose="02020603050405020304" pitchFamily="18" charset="0"/>
              </a:rPr>
              <a:t>Καρβοξυπενικιλλίνες</a:t>
            </a:r>
            <a:endParaRPr lang="el-GR" sz="900" dirty="0">
              <a:latin typeface="Times New Roman" panose="02020603050405020304" pitchFamily="18" charset="0"/>
              <a:cs typeface="Times New Roman" panose="02020603050405020304" pitchFamily="18" charset="0"/>
            </a:endParaRPr>
          </a:p>
          <a:p>
            <a:pPr marL="571500" indent="-342900">
              <a:spcAft>
                <a:spcPts val="600"/>
              </a:spcAft>
            </a:pPr>
            <a:r>
              <a:rPr lang="el-GR" sz="900" dirty="0">
                <a:latin typeface="Times New Roman" panose="02020603050405020304" pitchFamily="18" charset="0"/>
                <a:cs typeface="Times New Roman" panose="02020603050405020304" pitchFamily="18" charset="0"/>
              </a:rPr>
              <a:t>β)	</a:t>
            </a:r>
            <a:r>
              <a:rPr lang="el-GR" sz="900" dirty="0" err="1">
                <a:latin typeface="Times New Roman" panose="02020603050405020304" pitchFamily="18" charset="0"/>
                <a:cs typeface="Times New Roman" panose="02020603050405020304" pitchFamily="18" charset="0"/>
              </a:rPr>
              <a:t>Ουρεϊδοπενικιλλίνες</a:t>
            </a:r>
            <a:endParaRPr lang="el-GR" sz="900" dirty="0">
              <a:latin typeface="Times New Roman" panose="02020603050405020304" pitchFamily="18" charset="0"/>
              <a:cs typeface="Times New Roman" panose="02020603050405020304" pitchFamily="18" charset="0"/>
            </a:endParaRPr>
          </a:p>
          <a:p>
            <a:pPr marL="571500" indent="-342900">
              <a:spcAft>
                <a:spcPts val="600"/>
              </a:spcAft>
            </a:pPr>
            <a:r>
              <a:rPr lang="el-GR" sz="900" dirty="0">
                <a:latin typeface="Times New Roman" panose="02020603050405020304" pitchFamily="18" charset="0"/>
                <a:cs typeface="Times New Roman" panose="02020603050405020304" pitchFamily="18" charset="0"/>
              </a:rPr>
              <a:t>γ)	</a:t>
            </a:r>
            <a:r>
              <a:rPr lang="el-GR" sz="900" dirty="0" err="1">
                <a:latin typeface="Times New Roman" panose="02020603050405020304" pitchFamily="18" charset="0"/>
                <a:cs typeface="Times New Roman" panose="02020603050405020304" pitchFamily="18" charset="0"/>
              </a:rPr>
              <a:t>Ceftobiprole</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κεφτοβιπρόλη</a:t>
            </a:r>
            <a:r>
              <a:rPr lang="el-GR" sz="900" dirty="0">
                <a:latin typeface="Times New Roman" panose="02020603050405020304" pitchFamily="18" charset="0"/>
                <a:cs typeface="Times New Roman" panose="02020603050405020304" pitchFamily="18" charset="0"/>
              </a:rPr>
              <a:t>)</a:t>
            </a:r>
          </a:p>
          <a:p>
            <a:pPr marL="571500" indent="-342900">
              <a:spcAft>
                <a:spcPts val="600"/>
              </a:spcAft>
            </a:pPr>
            <a:r>
              <a:rPr lang="el-GR" sz="900" dirty="0">
                <a:latin typeface="Times New Roman" panose="02020603050405020304" pitchFamily="18" charset="0"/>
                <a:cs typeface="Times New Roman" panose="02020603050405020304" pitchFamily="18" charset="0"/>
              </a:rPr>
              <a:t>δ)	</a:t>
            </a:r>
            <a:r>
              <a:rPr lang="el-GR" sz="900" dirty="0" err="1">
                <a:latin typeface="Times New Roman" panose="02020603050405020304" pitchFamily="18" charset="0"/>
                <a:cs typeface="Times New Roman" panose="02020603050405020304" pitchFamily="18" charset="0"/>
              </a:rPr>
              <a:t>Ceftaroline</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κεφταρολίνη</a:t>
            </a:r>
            <a:r>
              <a:rPr lang="el-GR" sz="900" dirty="0">
                <a:latin typeface="Times New Roman" panose="02020603050405020304" pitchFamily="18" charset="0"/>
                <a:cs typeface="Times New Roman" panose="02020603050405020304" pitchFamily="18" charset="0"/>
              </a:rPr>
              <a:t>)</a:t>
            </a:r>
          </a:p>
          <a:p>
            <a:pPr marL="571500" indent="-342900">
              <a:spcAft>
                <a:spcPts val="600"/>
              </a:spcAft>
            </a:pPr>
            <a:r>
              <a:rPr lang="el-GR" sz="900" dirty="0">
                <a:latin typeface="Times New Roman" panose="02020603050405020304" pitchFamily="18" charset="0"/>
                <a:cs typeface="Times New Roman" panose="02020603050405020304" pitchFamily="18" charset="0"/>
              </a:rPr>
              <a:t>ε)	Συνδυασμοί </a:t>
            </a:r>
            <a:r>
              <a:rPr lang="el-GR" sz="900" dirty="0" err="1">
                <a:latin typeface="Times New Roman" panose="02020603050405020304" pitchFamily="18" charset="0"/>
                <a:cs typeface="Times New Roman" panose="02020603050405020304" pitchFamily="18" charset="0"/>
              </a:rPr>
              <a:t>κεφαλοσπορινών</a:t>
            </a:r>
            <a:r>
              <a:rPr lang="el-GR" sz="900" dirty="0">
                <a:latin typeface="Times New Roman" panose="02020603050405020304" pitchFamily="18" charset="0"/>
                <a:cs typeface="Times New Roman" panose="02020603050405020304" pitchFamily="18" charset="0"/>
              </a:rPr>
              <a:t> με αναστολείς β-</a:t>
            </a:r>
            <a:r>
              <a:rPr lang="el-GR" sz="900" dirty="0" err="1">
                <a:latin typeface="Times New Roman" panose="02020603050405020304" pitchFamily="18" charset="0"/>
                <a:cs typeface="Times New Roman" panose="02020603050405020304" pitchFamily="18" charset="0"/>
              </a:rPr>
              <a:t>λακταμάσης</a:t>
            </a:r>
            <a:endParaRPr lang="el-GR" sz="900" dirty="0">
              <a:latin typeface="Times New Roman" panose="02020603050405020304" pitchFamily="18" charset="0"/>
              <a:cs typeface="Times New Roman" panose="02020603050405020304" pitchFamily="18" charset="0"/>
            </a:endParaRPr>
          </a:p>
          <a:p>
            <a:pPr marL="571500" indent="-342900">
              <a:spcAft>
                <a:spcPts val="600"/>
              </a:spcAft>
            </a:pPr>
            <a:r>
              <a:rPr lang="el-GR" sz="900" dirty="0" err="1">
                <a:latin typeface="Times New Roman" panose="02020603050405020304" pitchFamily="18" charset="0"/>
                <a:cs typeface="Times New Roman" panose="02020603050405020304" pitchFamily="18" charset="0"/>
              </a:rPr>
              <a:t>στ</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Σιδηρόφορες</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κεφαλοσπορίνες</a:t>
            </a:r>
            <a:endParaRPr lang="el-GR" sz="900" dirty="0">
              <a:latin typeface="Times New Roman" panose="02020603050405020304" pitchFamily="18" charset="0"/>
              <a:cs typeface="Times New Roman" panose="02020603050405020304" pitchFamily="18" charset="0"/>
            </a:endParaRPr>
          </a:p>
          <a:p>
            <a:pPr marL="571500" indent="-342900">
              <a:spcAft>
                <a:spcPts val="600"/>
              </a:spcAft>
            </a:pPr>
            <a:r>
              <a:rPr lang="el-GR" sz="900" dirty="0">
                <a:latin typeface="Times New Roman" panose="02020603050405020304" pitchFamily="18" charset="0"/>
                <a:cs typeface="Times New Roman" panose="02020603050405020304" pitchFamily="18" charset="0"/>
              </a:rPr>
              <a:t>ζ)	</a:t>
            </a:r>
            <a:r>
              <a:rPr lang="el-GR" sz="900" dirty="0" err="1">
                <a:latin typeface="Times New Roman" panose="02020603050405020304" pitchFamily="18" charset="0"/>
                <a:cs typeface="Times New Roman" panose="02020603050405020304" pitchFamily="18" charset="0"/>
              </a:rPr>
              <a:t>Καρβαπενέμες</a:t>
            </a:r>
            <a:endParaRPr lang="el-GR" sz="900" dirty="0">
              <a:latin typeface="Times New Roman" panose="02020603050405020304" pitchFamily="18" charset="0"/>
              <a:cs typeface="Times New Roman" panose="02020603050405020304" pitchFamily="18" charset="0"/>
            </a:endParaRPr>
          </a:p>
          <a:p>
            <a:pPr marL="571500" indent="-342900">
              <a:spcAft>
                <a:spcPts val="600"/>
              </a:spcAft>
            </a:pPr>
            <a:r>
              <a:rPr lang="el-GR" sz="900" dirty="0">
                <a:latin typeface="Times New Roman" panose="02020603050405020304" pitchFamily="18" charset="0"/>
                <a:cs typeface="Times New Roman" panose="02020603050405020304" pitchFamily="18" charset="0"/>
              </a:rPr>
              <a:t>η)	</a:t>
            </a:r>
            <a:r>
              <a:rPr lang="el-GR" sz="900" dirty="0" err="1">
                <a:latin typeface="Times New Roman" panose="02020603050405020304" pitchFamily="18" charset="0"/>
                <a:cs typeface="Times New Roman" panose="02020603050405020304" pitchFamily="18" charset="0"/>
              </a:rPr>
              <a:t>Πενέμες</a:t>
            </a:r>
            <a:endParaRPr lang="el-GR" sz="900" dirty="0">
              <a:latin typeface="Times New Roman" panose="02020603050405020304" pitchFamily="18" charset="0"/>
              <a:cs typeface="Times New Roman" panose="02020603050405020304" pitchFamily="18" charset="0"/>
            </a:endParaRPr>
          </a:p>
          <a:p>
            <a:pPr marL="571500" indent="-342900">
              <a:spcAft>
                <a:spcPts val="600"/>
              </a:spcAft>
            </a:pPr>
            <a:r>
              <a:rPr lang="el-GR" sz="900" dirty="0">
                <a:latin typeface="Times New Roman" panose="02020603050405020304" pitchFamily="18" charset="0"/>
                <a:cs typeface="Times New Roman" panose="02020603050405020304" pitchFamily="18" charset="0"/>
              </a:rPr>
              <a:t>θ)	</a:t>
            </a:r>
            <a:r>
              <a:rPr lang="el-GR" sz="900" dirty="0" err="1">
                <a:latin typeface="Times New Roman" panose="02020603050405020304" pitchFamily="18" charset="0"/>
                <a:cs typeface="Times New Roman" panose="02020603050405020304" pitchFamily="18" charset="0"/>
              </a:rPr>
              <a:t>Μονοβακτάμες</a:t>
            </a:r>
            <a:endParaRPr lang="el-GR" sz="900" dirty="0">
              <a:latin typeface="Times New Roman" panose="02020603050405020304" pitchFamily="18" charset="0"/>
              <a:cs typeface="Times New Roman" panose="02020603050405020304" pitchFamily="18" charset="0"/>
            </a:endParaRPr>
          </a:p>
          <a:p>
            <a:pPr marL="571500" indent="-342900">
              <a:spcAft>
                <a:spcPts val="600"/>
              </a:spcAft>
            </a:pPr>
            <a:r>
              <a:rPr lang="el-GR" sz="900" dirty="0">
                <a:latin typeface="Times New Roman" panose="02020603050405020304" pitchFamily="18" charset="0"/>
                <a:cs typeface="Times New Roman" panose="02020603050405020304" pitchFamily="18" charset="0"/>
              </a:rPr>
              <a:t>ι)	Παράγωγα </a:t>
            </a:r>
            <a:r>
              <a:rPr lang="el-GR" sz="900" dirty="0" err="1">
                <a:latin typeface="Times New Roman" panose="02020603050405020304" pitchFamily="18" charset="0"/>
                <a:cs typeface="Times New Roman" panose="02020603050405020304" pitchFamily="18" charset="0"/>
              </a:rPr>
              <a:t>φωσφονικού</a:t>
            </a:r>
            <a:r>
              <a:rPr lang="el-GR" sz="900" dirty="0">
                <a:latin typeface="Times New Roman" panose="02020603050405020304" pitchFamily="18" charset="0"/>
                <a:cs typeface="Times New Roman" panose="02020603050405020304" pitchFamily="18" charset="0"/>
              </a:rPr>
              <a:t> οξέος</a:t>
            </a:r>
          </a:p>
          <a:p>
            <a:pPr marL="571500" indent="-342900">
              <a:spcAft>
                <a:spcPts val="600"/>
              </a:spcAft>
            </a:pPr>
            <a:r>
              <a:rPr lang="el-GR" sz="900" dirty="0" err="1">
                <a:latin typeface="Times New Roman" panose="02020603050405020304" pitchFamily="18" charset="0"/>
                <a:cs typeface="Times New Roman" panose="02020603050405020304" pitchFamily="18" charset="0"/>
              </a:rPr>
              <a:t>ια</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Γλυκοπεπτίδια</a:t>
            </a:r>
            <a:endParaRPr lang="el-GR" sz="900" dirty="0">
              <a:latin typeface="Times New Roman" panose="02020603050405020304" pitchFamily="18" charset="0"/>
              <a:cs typeface="Times New Roman" panose="02020603050405020304" pitchFamily="18" charset="0"/>
            </a:endParaRPr>
          </a:p>
          <a:p>
            <a:pPr marL="571500" indent="-342900">
              <a:spcAft>
                <a:spcPts val="600"/>
              </a:spcAft>
            </a:pPr>
            <a:r>
              <a:rPr lang="el-GR" sz="900" dirty="0" err="1">
                <a:latin typeface="Times New Roman" panose="02020603050405020304" pitchFamily="18" charset="0"/>
                <a:cs typeface="Times New Roman" panose="02020603050405020304" pitchFamily="18" charset="0"/>
              </a:rPr>
              <a:t>ιβ</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Λιποπεπτίδια</a:t>
            </a:r>
            <a:endParaRPr lang="el-GR" sz="900" dirty="0">
              <a:latin typeface="Times New Roman" panose="02020603050405020304" pitchFamily="18" charset="0"/>
              <a:cs typeface="Times New Roman" panose="02020603050405020304" pitchFamily="18" charset="0"/>
            </a:endParaRPr>
          </a:p>
          <a:p>
            <a:pPr marL="571500" indent="-342900">
              <a:spcAft>
                <a:spcPts val="600"/>
              </a:spcAft>
            </a:pPr>
            <a:r>
              <a:rPr lang="el-GR" sz="900" dirty="0" err="1">
                <a:latin typeface="Times New Roman" panose="02020603050405020304" pitchFamily="18" charset="0"/>
                <a:cs typeface="Times New Roman" panose="02020603050405020304" pitchFamily="18" charset="0"/>
              </a:rPr>
              <a:t>ιγ</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Οξαζολιδινόνες</a:t>
            </a:r>
            <a:endParaRPr lang="el-GR" sz="900" dirty="0">
              <a:latin typeface="Times New Roman" panose="02020603050405020304" pitchFamily="18" charset="0"/>
              <a:cs typeface="Times New Roman" panose="02020603050405020304" pitchFamily="18" charset="0"/>
            </a:endParaRPr>
          </a:p>
          <a:p>
            <a:pPr marL="571500" indent="-342900">
              <a:spcAft>
                <a:spcPts val="600"/>
              </a:spcAft>
            </a:pPr>
            <a:r>
              <a:rPr lang="el-GR" sz="900" dirty="0" err="1">
                <a:latin typeface="Times New Roman" panose="02020603050405020304" pitchFamily="18" charset="0"/>
                <a:cs typeface="Times New Roman" panose="02020603050405020304" pitchFamily="18" charset="0"/>
              </a:rPr>
              <a:t>ιδ</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Fidaxomicin</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φιδαξομυκίνη</a:t>
            </a:r>
            <a:r>
              <a:rPr lang="el-GR" sz="900" dirty="0">
                <a:latin typeface="Times New Roman" panose="02020603050405020304" pitchFamily="18" charset="0"/>
                <a:cs typeface="Times New Roman" panose="02020603050405020304" pitchFamily="18" charset="0"/>
              </a:rPr>
              <a:t>)</a:t>
            </a:r>
          </a:p>
          <a:p>
            <a:pPr marL="571500" indent="-342900">
              <a:spcAft>
                <a:spcPts val="600"/>
              </a:spcAft>
            </a:pPr>
            <a:r>
              <a:rPr lang="el-GR" sz="900" dirty="0" err="1">
                <a:latin typeface="Times New Roman" panose="02020603050405020304" pitchFamily="18" charset="0"/>
                <a:cs typeface="Times New Roman" panose="02020603050405020304" pitchFamily="18" charset="0"/>
              </a:rPr>
              <a:t>ιε</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Plazomicin</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πλαζομυκίνη</a:t>
            </a:r>
            <a:r>
              <a:rPr lang="el-GR" sz="900" dirty="0">
                <a:latin typeface="Times New Roman" panose="02020603050405020304" pitchFamily="18" charset="0"/>
                <a:cs typeface="Times New Roman" panose="02020603050405020304" pitchFamily="18" charset="0"/>
              </a:rPr>
              <a:t>)</a:t>
            </a:r>
          </a:p>
          <a:p>
            <a:pPr marL="571500" indent="-342900">
              <a:spcAft>
                <a:spcPts val="600"/>
              </a:spcAft>
            </a:pPr>
            <a:r>
              <a:rPr lang="el-GR" sz="900" dirty="0" err="1">
                <a:latin typeface="Times New Roman" panose="02020603050405020304" pitchFamily="18" charset="0"/>
                <a:cs typeface="Times New Roman" panose="02020603050405020304" pitchFamily="18" charset="0"/>
              </a:rPr>
              <a:t>ιστ</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Γλυκυκλίνες</a:t>
            </a:r>
            <a:endParaRPr lang="el-GR" sz="900" dirty="0">
              <a:latin typeface="Times New Roman" panose="02020603050405020304" pitchFamily="18" charset="0"/>
              <a:cs typeface="Times New Roman" panose="02020603050405020304" pitchFamily="18" charset="0"/>
            </a:endParaRPr>
          </a:p>
          <a:p>
            <a:pPr marL="571500" indent="-342900">
              <a:spcAft>
                <a:spcPts val="600"/>
              </a:spcAft>
            </a:pPr>
            <a:r>
              <a:rPr lang="el-GR" sz="900" dirty="0" err="1">
                <a:latin typeface="Times New Roman" panose="02020603050405020304" pitchFamily="18" charset="0"/>
                <a:cs typeface="Times New Roman" panose="02020603050405020304" pitchFamily="18" charset="0"/>
              </a:rPr>
              <a:t>ιζ</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Eravacycline</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εραβακυκλίνη</a:t>
            </a:r>
            <a:r>
              <a:rPr lang="el-GR" sz="900" dirty="0">
                <a:latin typeface="Times New Roman" panose="02020603050405020304" pitchFamily="18" charset="0"/>
                <a:cs typeface="Times New Roman" panose="02020603050405020304" pitchFamily="18" charset="0"/>
              </a:rPr>
              <a:t>)</a:t>
            </a:r>
          </a:p>
          <a:p>
            <a:pPr marL="571500" indent="-342900">
              <a:spcAft>
                <a:spcPts val="600"/>
              </a:spcAft>
            </a:pPr>
            <a:r>
              <a:rPr lang="el-GR" sz="900" dirty="0" err="1">
                <a:latin typeface="Times New Roman" panose="02020603050405020304" pitchFamily="18" charset="0"/>
                <a:cs typeface="Times New Roman" panose="02020603050405020304" pitchFamily="18" charset="0"/>
              </a:rPr>
              <a:t>ιη</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Omadacycline</a:t>
            </a:r>
            <a:r>
              <a:rPr lang="el-GR" sz="900" dirty="0">
                <a:latin typeface="Times New Roman" panose="02020603050405020304" pitchFamily="18" charset="0"/>
                <a:cs typeface="Times New Roman" panose="02020603050405020304" pitchFamily="18" charset="0"/>
              </a:rPr>
              <a:t> (</a:t>
            </a:r>
            <a:r>
              <a:rPr lang="el-GR" sz="900" dirty="0" err="1">
                <a:latin typeface="Times New Roman" panose="02020603050405020304" pitchFamily="18" charset="0"/>
                <a:cs typeface="Times New Roman" panose="02020603050405020304" pitchFamily="18" charset="0"/>
              </a:rPr>
              <a:t>ομαδακυκλίνη</a:t>
            </a:r>
            <a:r>
              <a:rPr lang="el-GR" sz="900" dirty="0">
                <a:latin typeface="Times New Roman" panose="02020603050405020304" pitchFamily="18" charset="0"/>
                <a:cs typeface="Times New Roman" panose="02020603050405020304" pitchFamily="18" charset="0"/>
              </a:rPr>
              <a:t>)</a:t>
            </a:r>
          </a:p>
        </p:txBody>
      </p:sp>
      <p:sp>
        <p:nvSpPr>
          <p:cNvPr id="3" name="TextBox 2">
            <a:extLst>
              <a:ext uri="{FF2B5EF4-FFF2-40B4-BE49-F238E27FC236}">
                <a16:creationId xmlns:a16="http://schemas.microsoft.com/office/drawing/2014/main" id="{9838CF3F-2088-2092-3869-A2DFFA34A7A4}"/>
              </a:ext>
            </a:extLst>
          </p:cNvPr>
          <p:cNvSpPr txBox="1"/>
          <p:nvPr/>
        </p:nvSpPr>
        <p:spPr>
          <a:xfrm>
            <a:off x="6517838" y="2335935"/>
            <a:ext cx="2520779" cy="4105394"/>
          </a:xfrm>
          <a:prstGeom prst="rect">
            <a:avLst/>
          </a:prstGeom>
          <a:noFill/>
        </p:spPr>
        <p:txBody>
          <a:bodyPr wrap="square" lIns="0" tIns="0" rIns="0" bIns="0" rtlCol="0">
            <a:noAutofit/>
          </a:bodyPr>
          <a:lstStyle/>
          <a:p>
            <a:pPr marL="342900" indent="-342900">
              <a:spcAft>
                <a:spcPts val="900"/>
              </a:spcAft>
            </a:pPr>
            <a:r>
              <a:rPr lang="el-GR" sz="1200" dirty="0">
                <a:latin typeface="Times New Roman" panose="02020603050405020304" pitchFamily="18" charset="0"/>
                <a:cs typeface="Times New Roman" panose="02020603050405020304" pitchFamily="18" charset="0"/>
              </a:rPr>
              <a:t>2) </a:t>
            </a:r>
            <a:r>
              <a:rPr lang="el-GR" sz="1200" dirty="0" err="1">
                <a:latin typeface="Times New Roman" panose="02020603050405020304" pitchFamily="18" charset="0"/>
                <a:cs typeface="Times New Roman" panose="02020603050405020304" pitchFamily="18" charset="0"/>
              </a:rPr>
              <a:t>Αντιιικά</a:t>
            </a:r>
            <a:endParaRPr lang="el-GR" sz="1200" dirty="0">
              <a:latin typeface="Times New Roman" panose="02020603050405020304" pitchFamily="18" charset="0"/>
              <a:cs typeface="Times New Roman" panose="02020603050405020304" pitchFamily="18" charset="0"/>
            </a:endParaRPr>
          </a:p>
          <a:p>
            <a:pPr marL="569913" indent="-284163">
              <a:spcAft>
                <a:spcPts val="900"/>
              </a:spcAft>
            </a:pPr>
            <a:r>
              <a:rPr lang="el-GR" sz="1200" dirty="0">
                <a:latin typeface="Times New Roman" panose="02020603050405020304" pitchFamily="18" charset="0"/>
                <a:cs typeface="Times New Roman" panose="02020603050405020304" pitchFamily="18" charset="0"/>
              </a:rPr>
              <a:t>α)</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Amantadine</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αμανταδίνη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a:latin typeface="Times New Roman" panose="02020603050405020304" pitchFamily="18" charset="0"/>
                <a:cs typeface="Times New Roman" panose="02020603050405020304" pitchFamily="18" charset="0"/>
              </a:rPr>
              <a:t>β)</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Baloxavir</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marboxil</a:t>
            </a:r>
            <a:r>
              <a:rPr lang="hu-HU" sz="1200" dirty="0">
                <a:latin typeface="Times New Roman" panose="02020603050405020304" pitchFamily="18" charset="0"/>
                <a:cs typeface="Times New Roman" panose="02020603050405020304" pitchFamily="18" charset="0"/>
              </a:rPr>
              <a:t> </a:t>
            </a:r>
            <a:r>
              <a:rPr lang="el-GR" sz="1200" dirty="0">
                <a:latin typeface="Times New Roman" panose="02020603050405020304" pitchFamily="18" charset="0"/>
                <a:cs typeface="Times New Roman" panose="02020603050405020304" pitchFamily="18" charset="0"/>
              </a:rPr>
              <a:t>(</a:t>
            </a:r>
            <a:r>
              <a:rPr lang="el-GR" sz="1200" dirty="0" err="1">
                <a:latin typeface="Times New Roman" panose="02020603050405020304" pitchFamily="18" charset="0"/>
                <a:cs typeface="Times New Roman" panose="02020603050405020304" pitchFamily="18" charset="0"/>
              </a:rPr>
              <a:t>μπαλοξαβίρη</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μαρμποξίλη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a:latin typeface="Times New Roman" panose="02020603050405020304" pitchFamily="18" charset="0"/>
                <a:cs typeface="Times New Roman" panose="02020603050405020304" pitchFamily="18" charset="0"/>
              </a:rPr>
              <a:t>γ)</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Celgosivir</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κελγοσιβίρη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a:latin typeface="Times New Roman" panose="02020603050405020304" pitchFamily="18" charset="0"/>
                <a:cs typeface="Times New Roman" panose="02020603050405020304" pitchFamily="18" charset="0"/>
              </a:rPr>
              <a:t>δ)</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Favipiravir</a:t>
            </a:r>
            <a:r>
              <a:rPr lang="el-GR" sz="1200" dirty="0">
                <a:latin typeface="Times New Roman" panose="02020603050405020304" pitchFamily="18" charset="0"/>
                <a:cs typeface="Times New Roman" panose="02020603050405020304" pitchFamily="18" charset="0"/>
              </a:rPr>
              <a:t> (φαβιπιραβίρη)</a:t>
            </a:r>
          </a:p>
          <a:p>
            <a:pPr marL="569913" indent="-284163">
              <a:spcAft>
                <a:spcPts val="900"/>
              </a:spcAft>
            </a:pPr>
            <a:r>
              <a:rPr lang="el-GR" sz="1200" dirty="0">
                <a:latin typeface="Times New Roman" panose="02020603050405020304" pitchFamily="18" charset="0"/>
                <a:cs typeface="Times New Roman" panose="02020603050405020304" pitchFamily="18" charset="0"/>
              </a:rPr>
              <a:t>ε)</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Galidesivir</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γαλιδεσιβίρη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err="1">
                <a:latin typeface="Times New Roman" panose="02020603050405020304" pitchFamily="18" charset="0"/>
                <a:cs typeface="Times New Roman" panose="02020603050405020304" pitchFamily="18" charset="0"/>
              </a:rPr>
              <a:t>στ</a:t>
            </a:r>
            <a:r>
              <a:rPr lang="el-GR" sz="1200" dirty="0">
                <a:latin typeface="Times New Roman" panose="02020603050405020304" pitchFamily="18" charset="0"/>
                <a:cs typeface="Times New Roman" panose="02020603050405020304" pitchFamily="18" charset="0"/>
              </a:rPr>
              <a:t>)</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Lactimidomycin</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λακτιμιδομυκίνη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a:latin typeface="Times New Roman" panose="02020603050405020304" pitchFamily="18" charset="0"/>
                <a:cs typeface="Times New Roman" panose="02020603050405020304" pitchFamily="18" charset="0"/>
              </a:rPr>
              <a:t>ζ)</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Laninamivir</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λαμιναμιβίρη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a:latin typeface="Times New Roman" panose="02020603050405020304" pitchFamily="18" charset="0"/>
                <a:cs typeface="Times New Roman" panose="02020603050405020304" pitchFamily="18" charset="0"/>
              </a:rPr>
              <a:t>η)</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Methisazone</a:t>
            </a:r>
            <a:r>
              <a:rPr lang="el-GR" sz="1200" dirty="0">
                <a:latin typeface="Times New Roman" panose="02020603050405020304" pitchFamily="18" charset="0"/>
                <a:cs typeface="Times New Roman" panose="02020603050405020304" pitchFamily="18" charset="0"/>
              </a:rPr>
              <a:t>/</a:t>
            </a:r>
            <a:r>
              <a:rPr lang="el-GR" sz="1200" dirty="0" err="1">
                <a:latin typeface="Times New Roman" panose="02020603050405020304" pitchFamily="18" charset="0"/>
                <a:cs typeface="Times New Roman" panose="02020603050405020304" pitchFamily="18" charset="0"/>
              </a:rPr>
              <a:t>metisazone</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μεθισαζόνη</a:t>
            </a:r>
            <a:r>
              <a:rPr lang="el-GR" sz="1200" dirty="0">
                <a:latin typeface="Times New Roman" panose="02020603050405020304" pitchFamily="18" charset="0"/>
                <a:cs typeface="Times New Roman" panose="02020603050405020304" pitchFamily="18" charset="0"/>
              </a:rPr>
              <a:t>/</a:t>
            </a:r>
            <a:r>
              <a:rPr lang="el-GR" sz="1200" dirty="0" err="1">
                <a:latin typeface="Times New Roman" panose="02020603050405020304" pitchFamily="18" charset="0"/>
                <a:cs typeface="Times New Roman" panose="02020603050405020304" pitchFamily="18" charset="0"/>
              </a:rPr>
              <a:t>μετιζαζόνη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a:latin typeface="Times New Roman" panose="02020603050405020304" pitchFamily="18" charset="0"/>
                <a:cs typeface="Times New Roman" panose="02020603050405020304" pitchFamily="18" charset="0"/>
              </a:rPr>
              <a:t>θ)</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Molnupiravir</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μολμιπιραβίρη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a:latin typeface="Times New Roman" panose="02020603050405020304" pitchFamily="18" charset="0"/>
                <a:cs typeface="Times New Roman" panose="02020603050405020304" pitchFamily="18" charset="0"/>
              </a:rPr>
              <a:t>ι)</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Nitazoxanide</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νιταζοξανίδη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err="1">
                <a:latin typeface="Times New Roman" panose="02020603050405020304" pitchFamily="18" charset="0"/>
                <a:cs typeface="Times New Roman" panose="02020603050405020304" pitchFamily="18" charset="0"/>
              </a:rPr>
              <a:t>ια</a:t>
            </a:r>
            <a:r>
              <a:rPr lang="el-GR" sz="1200" dirty="0">
                <a:latin typeface="Times New Roman" panose="02020603050405020304" pitchFamily="18" charset="0"/>
                <a:cs typeface="Times New Roman" panose="02020603050405020304" pitchFamily="18" charset="0"/>
              </a:rPr>
              <a:t>)</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Oseltamivir</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οσελταμιβίρη</a:t>
            </a:r>
            <a:r>
              <a:rPr lang="el-GR" sz="1200" dirty="0">
                <a:latin typeface="Times New Roman" panose="02020603050405020304" pitchFamily="18" charset="0"/>
                <a:cs typeface="Times New Roman" panose="02020603050405020304" pitchFamily="18" charset="0"/>
              </a:rPr>
              <a:t>)</a:t>
            </a:r>
          </a:p>
        </p:txBody>
      </p:sp>
      <p:sp>
        <p:nvSpPr>
          <p:cNvPr id="4" name="TextBox 3">
            <a:extLst>
              <a:ext uri="{FF2B5EF4-FFF2-40B4-BE49-F238E27FC236}">
                <a16:creationId xmlns:a16="http://schemas.microsoft.com/office/drawing/2014/main" id="{AB033701-CBC8-0C9B-67DB-06454F9E002C}"/>
              </a:ext>
            </a:extLst>
          </p:cNvPr>
          <p:cNvSpPr txBox="1"/>
          <p:nvPr/>
        </p:nvSpPr>
        <p:spPr>
          <a:xfrm>
            <a:off x="9220200" y="2506836"/>
            <a:ext cx="2137041" cy="3336555"/>
          </a:xfrm>
          <a:prstGeom prst="rect">
            <a:avLst/>
          </a:prstGeom>
          <a:noFill/>
        </p:spPr>
        <p:txBody>
          <a:bodyPr wrap="square" lIns="0" tIns="0" rIns="0" bIns="0" rtlCol="0">
            <a:noAutofit/>
          </a:bodyPr>
          <a:lstStyle/>
          <a:p>
            <a:pPr marL="569913" indent="-284163">
              <a:spcAft>
                <a:spcPts val="900"/>
              </a:spcAft>
            </a:pPr>
            <a:r>
              <a:rPr lang="el-GR" sz="1200" dirty="0" err="1">
                <a:latin typeface="Times New Roman" panose="02020603050405020304" pitchFamily="18" charset="0"/>
                <a:cs typeface="Times New Roman" panose="02020603050405020304" pitchFamily="18" charset="0"/>
              </a:rPr>
              <a:t>ιβ</a:t>
            </a:r>
            <a:r>
              <a:rPr lang="el-GR" sz="1200" dirty="0">
                <a:latin typeface="Times New Roman" panose="02020603050405020304" pitchFamily="18" charset="0"/>
                <a:cs typeface="Times New Roman" panose="02020603050405020304" pitchFamily="18" charset="0"/>
              </a:rPr>
              <a:t>)</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Peramivir</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περαμιβίρη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err="1">
                <a:latin typeface="Times New Roman" panose="02020603050405020304" pitchFamily="18" charset="0"/>
                <a:cs typeface="Times New Roman" panose="02020603050405020304" pitchFamily="18" charset="0"/>
              </a:rPr>
              <a:t>ιγ</a:t>
            </a:r>
            <a:r>
              <a:rPr lang="el-GR" sz="1200" dirty="0">
                <a:latin typeface="Times New Roman" panose="02020603050405020304" pitchFamily="18" charset="0"/>
                <a:cs typeface="Times New Roman" panose="02020603050405020304" pitchFamily="18" charset="0"/>
              </a:rPr>
              <a:t>)</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Ribavirin</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ριμπαβιρίνη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err="1">
                <a:latin typeface="Times New Roman" panose="02020603050405020304" pitchFamily="18" charset="0"/>
                <a:cs typeface="Times New Roman" panose="02020603050405020304" pitchFamily="18" charset="0"/>
              </a:rPr>
              <a:t>ιδ</a:t>
            </a:r>
            <a:r>
              <a:rPr lang="el-GR" sz="1200" dirty="0">
                <a:latin typeface="Times New Roman" panose="02020603050405020304" pitchFamily="18" charset="0"/>
                <a:cs typeface="Times New Roman" panose="02020603050405020304" pitchFamily="18" charset="0"/>
              </a:rPr>
              <a:t>)</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Rimantadine</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ριμανταδίνη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err="1">
                <a:latin typeface="Times New Roman" panose="02020603050405020304" pitchFamily="18" charset="0"/>
                <a:cs typeface="Times New Roman" panose="02020603050405020304" pitchFamily="18" charset="0"/>
              </a:rPr>
              <a:t>ιε</a:t>
            </a:r>
            <a:r>
              <a:rPr lang="el-GR" sz="1200" dirty="0">
                <a:latin typeface="Times New Roman" panose="02020603050405020304" pitchFamily="18" charset="0"/>
                <a:cs typeface="Times New Roman" panose="02020603050405020304" pitchFamily="18" charset="0"/>
              </a:rPr>
              <a:t>)</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Tizoxanide</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τιζοχανίδη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err="1">
                <a:latin typeface="Times New Roman" panose="02020603050405020304" pitchFamily="18" charset="0"/>
                <a:cs typeface="Times New Roman" panose="02020603050405020304" pitchFamily="18" charset="0"/>
              </a:rPr>
              <a:t>ιστ</a:t>
            </a:r>
            <a:r>
              <a:rPr lang="el-GR" sz="1200" dirty="0">
                <a:latin typeface="Times New Roman" panose="02020603050405020304" pitchFamily="18" charset="0"/>
                <a:cs typeface="Times New Roman" panose="02020603050405020304" pitchFamily="18" charset="0"/>
              </a:rPr>
              <a:t>)</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Triazavirin</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τριαζαβιρίνη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err="1">
                <a:latin typeface="Times New Roman" panose="02020603050405020304" pitchFamily="18" charset="0"/>
                <a:cs typeface="Times New Roman" panose="02020603050405020304" pitchFamily="18" charset="0"/>
              </a:rPr>
              <a:t>ιζ</a:t>
            </a:r>
            <a:r>
              <a:rPr lang="el-GR" sz="1200" dirty="0">
                <a:latin typeface="Times New Roman" panose="02020603050405020304" pitchFamily="18" charset="0"/>
                <a:cs typeface="Times New Roman" panose="02020603050405020304" pitchFamily="18" charset="0"/>
              </a:rPr>
              <a:t>)</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Umifenovir</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ουυμιφενοβίρη</a:t>
            </a:r>
            <a:r>
              <a:rPr lang="el-GR" sz="1200" dirty="0">
                <a:latin typeface="Times New Roman" panose="02020603050405020304" pitchFamily="18" charset="0"/>
                <a:cs typeface="Times New Roman" panose="02020603050405020304" pitchFamily="18" charset="0"/>
              </a:rPr>
              <a:t>)</a:t>
            </a:r>
          </a:p>
          <a:p>
            <a:pPr marL="569913" indent="-284163">
              <a:spcAft>
                <a:spcPts val="900"/>
              </a:spcAft>
            </a:pPr>
            <a:r>
              <a:rPr lang="el-GR" sz="1200" dirty="0" err="1">
                <a:latin typeface="Times New Roman" panose="02020603050405020304" pitchFamily="18" charset="0"/>
                <a:cs typeface="Times New Roman" panose="02020603050405020304" pitchFamily="18" charset="0"/>
              </a:rPr>
              <a:t>ιε</a:t>
            </a:r>
            <a:r>
              <a:rPr lang="el-GR" sz="1200" dirty="0">
                <a:latin typeface="Times New Roman" panose="02020603050405020304" pitchFamily="18" charset="0"/>
                <a:cs typeface="Times New Roman" panose="02020603050405020304" pitchFamily="18" charset="0"/>
              </a:rPr>
              <a:t>)</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Zanamivir</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ζααναμιβίρη</a:t>
            </a:r>
            <a:r>
              <a:rPr lang="el-GR" sz="1200" dirty="0">
                <a:latin typeface="Times New Roman" panose="02020603050405020304" pitchFamily="18" charset="0"/>
                <a:cs typeface="Times New Roman" panose="02020603050405020304" pitchFamily="18" charset="0"/>
              </a:rPr>
              <a:t>)</a:t>
            </a:r>
          </a:p>
          <a:p>
            <a:pPr marL="342900" indent="-342900">
              <a:spcAft>
                <a:spcPts val="900"/>
              </a:spcAft>
            </a:pPr>
            <a:r>
              <a:rPr lang="el-GR" sz="1200" dirty="0">
                <a:latin typeface="Times New Roman" panose="02020603050405020304" pitchFamily="18" charset="0"/>
                <a:cs typeface="Times New Roman" panose="02020603050405020304" pitchFamily="18" charset="0"/>
              </a:rPr>
              <a:t>3) </a:t>
            </a:r>
            <a:r>
              <a:rPr lang="el-GR" sz="1200" dirty="0" err="1">
                <a:latin typeface="Times New Roman" panose="02020603050405020304" pitchFamily="18" charset="0"/>
                <a:cs typeface="Times New Roman" panose="02020603050405020304" pitchFamily="18" charset="0"/>
              </a:rPr>
              <a:t>Αντιπρωτοζωικά</a:t>
            </a:r>
            <a:endParaRPr lang="el-GR" sz="1200" dirty="0">
              <a:latin typeface="Times New Roman" panose="02020603050405020304" pitchFamily="18" charset="0"/>
              <a:cs typeface="Times New Roman" panose="02020603050405020304" pitchFamily="18" charset="0"/>
            </a:endParaRPr>
          </a:p>
          <a:p>
            <a:pPr marL="569913" indent="-284163">
              <a:spcAft>
                <a:spcPts val="900"/>
              </a:spcAft>
            </a:pPr>
            <a:r>
              <a:rPr lang="el-GR" sz="1200" dirty="0">
                <a:latin typeface="Times New Roman" panose="02020603050405020304" pitchFamily="18" charset="0"/>
                <a:cs typeface="Times New Roman" panose="02020603050405020304" pitchFamily="18" charset="0"/>
              </a:rPr>
              <a:t>α)</a:t>
            </a:r>
            <a:r>
              <a:rPr lang="hu-HU"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Nitazoxanide</a:t>
            </a:r>
            <a:r>
              <a:rPr lang="el-GR" sz="1200" dirty="0">
                <a:latin typeface="Times New Roman" panose="02020603050405020304" pitchFamily="18" charset="0"/>
                <a:cs typeface="Times New Roman" panose="02020603050405020304" pitchFamily="18" charset="0"/>
              </a:rPr>
              <a:t> (</a:t>
            </a:r>
            <a:r>
              <a:rPr lang="el-GR" sz="1200" dirty="0" err="1">
                <a:latin typeface="Times New Roman" panose="02020603050405020304" pitchFamily="18" charset="0"/>
                <a:cs typeface="Times New Roman" panose="02020603050405020304" pitchFamily="18" charset="0"/>
              </a:rPr>
              <a:t>νιταζοξανίδη</a:t>
            </a:r>
            <a:r>
              <a:rPr lang="el-GR" sz="1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536004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724BB1BD-B7B1-4E70-ABA2-FDDD49A09615}"/>
              </a:ext>
            </a:extLst>
          </p:cNvPr>
          <p:cNvSpPr>
            <a:spLocks noGrp="1"/>
          </p:cNvSpPr>
          <p:nvPr>
            <p:ph type="body" sz="quarter" idx="10"/>
          </p:nvPr>
        </p:nvSpPr>
        <p:spPr>
          <a:xfrm>
            <a:off x="781408" y="41300"/>
            <a:ext cx="9677400" cy="476730"/>
          </a:xfrm>
        </p:spPr>
        <p:txBody>
          <a:bodyPr lIns="91440" tIns="45720" rIns="91440" bIns="45720" anchor="t"/>
          <a:lstStyle/>
          <a:p>
            <a:pPr algn="ctr"/>
            <a:r>
              <a:rPr lang="el-GR" sz="2200" b="1" dirty="0">
                <a:latin typeface="Arial"/>
                <a:cs typeface="Arial"/>
              </a:rPr>
              <a:t>ΟΡΙΣΜΕΝΑ </a:t>
            </a:r>
            <a:r>
              <a:rPr lang="el-GR" sz="2200" b="1" dirty="0" err="1">
                <a:latin typeface="Arial"/>
                <a:cs typeface="Arial"/>
              </a:rPr>
              <a:t>ΑΝΤΙΜΙΚΡΟΒΙΑΚΑ</a:t>
            </a:r>
            <a:r>
              <a:rPr lang="el-GR" sz="2200" b="1" dirty="0">
                <a:latin typeface="Arial"/>
                <a:cs typeface="Arial"/>
              </a:rPr>
              <a:t> ΔΕΝ ΕΠΙΤΡΕΠΕΤΑΙ ΝΑ ΧΡΗΣΙΜΟΠΟΙΟΥΝΤΑΙ Ή ΕΠΙΤΡΕΠΕΤΑΙ ΝΑ ΧΡΗΣΙΜΟΠΟΙΟΥΝΤΑΙ ΥΠΟ ΟΡΟΥΣ ΣΥΜΦΩΝΑ ΜΕ ΤΑ ΑΡΘΡΑ 112 και 113*</a:t>
            </a:r>
          </a:p>
          <a:p>
            <a:endParaRPr lang="es-ES" sz="2200" kern="1200" dirty="0"/>
          </a:p>
        </p:txBody>
      </p:sp>
      <p:sp>
        <p:nvSpPr>
          <p:cNvPr id="12" name="Rectángulo 11">
            <a:extLst>
              <a:ext uri="{FF2B5EF4-FFF2-40B4-BE49-F238E27FC236}">
                <a16:creationId xmlns:a16="http://schemas.microsoft.com/office/drawing/2014/main" id="{972B827D-A1F0-48D5-8EC8-4B6CDC56CF17}"/>
              </a:ext>
            </a:extLst>
          </p:cNvPr>
          <p:cNvSpPr/>
          <p:nvPr/>
        </p:nvSpPr>
        <p:spPr>
          <a:xfrm>
            <a:off x="9220200" y="3414688"/>
            <a:ext cx="1269088" cy="815607"/>
          </a:xfrm>
          <a:prstGeom prst="rect">
            <a:avLst/>
          </a:prstGeom>
          <a:solidFill>
            <a:srgbClr val="FFFFFF">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1200" cap="none" normalizeH="0" baseline="0" noProof="0">
              <a:ln>
                <a:noFill/>
              </a:ln>
              <a:solidFill>
                <a:srgbClr val="FFFFFF"/>
              </a:solidFill>
              <a:effectLst/>
              <a:uLnTx/>
              <a:uFillTx/>
              <a:latin typeface="Calibri"/>
              <a:ea typeface="+mn-ea"/>
              <a:cs typeface="+mn-cs"/>
            </a:endParaRPr>
          </a:p>
        </p:txBody>
      </p:sp>
      <p:sp>
        <p:nvSpPr>
          <p:cNvPr id="3" name="CuadroTexto 2">
            <a:extLst>
              <a:ext uri="{FF2B5EF4-FFF2-40B4-BE49-F238E27FC236}">
                <a16:creationId xmlns:a16="http://schemas.microsoft.com/office/drawing/2014/main" id="{37A1712A-12B1-48B4-3847-F1672708EEA6}"/>
              </a:ext>
            </a:extLst>
          </p:cNvPr>
          <p:cNvSpPr txBox="1"/>
          <p:nvPr/>
        </p:nvSpPr>
        <p:spPr>
          <a:xfrm>
            <a:off x="918485" y="1235723"/>
            <a:ext cx="10364802" cy="535531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R="0" lvl="0" defTabSz="914400" eaLnBrk="1" fontAlgn="auto" latinLnBrk="0" hangingPunct="1">
              <a:lnSpc>
                <a:spcPct val="100000"/>
              </a:lnSpc>
              <a:spcBef>
                <a:spcPts val="0"/>
              </a:spcBef>
              <a:spcAft>
                <a:spcPts val="0"/>
              </a:spcAft>
              <a:buClrTx/>
              <a:buSzTx/>
              <a:tabLst/>
              <a:defRPr/>
            </a:pPr>
            <a:endParaRPr kumimoji="0" lang="en-US" b="0" i="0" u="none" strike="noStrike" kern="1200" cap="none" normalizeH="0" baseline="0" noProof="0" dirty="0">
              <a:ln>
                <a:noFill/>
              </a:ln>
              <a:solidFill>
                <a:srgbClr val="002060"/>
              </a:solidFill>
              <a:effectLst/>
              <a:uLnTx/>
              <a:uFillTx/>
              <a:latin typeface="EC Square Sans Pro"/>
            </a:endParaRPr>
          </a:p>
          <a:p>
            <a:pPr marL="342900" indent="-342900">
              <a:buFont typeface="Arial" panose="020B0604020202020204" pitchFamily="34" charset="0"/>
              <a:buChar char="•"/>
              <a:defRPr/>
            </a:pPr>
            <a:r>
              <a:rPr lang="el-GR" dirty="0">
                <a:solidFill>
                  <a:srgbClr val="002060"/>
                </a:solidFill>
                <a:latin typeface="EC Square Sans Pro"/>
              </a:rPr>
              <a:t>Ο εκτελεστικός κανονισμός (ΕΕ) 2024/1973 της Επιτροπής απαριθμεί τα </a:t>
            </a:r>
            <a:r>
              <a:rPr lang="el-GR" dirty="0" err="1">
                <a:solidFill>
                  <a:srgbClr val="002060"/>
                </a:solidFill>
                <a:latin typeface="EC Square Sans Pro"/>
              </a:rPr>
              <a:t>αντιμικροβιακά</a:t>
            </a:r>
            <a:r>
              <a:rPr lang="el-GR" dirty="0">
                <a:solidFill>
                  <a:srgbClr val="002060"/>
                </a:solidFill>
                <a:latin typeface="EC Square Sans Pro"/>
              </a:rPr>
              <a:t> που δεν μπορούν να χρησιμοποιούνται σύμφωνα με τα άρθρα 112 και 113* (</a:t>
            </a:r>
            <a:r>
              <a:rPr lang="el-GR" dirty="0" smtClean="0">
                <a:solidFill>
                  <a:srgbClr val="002060"/>
                </a:solidFill>
                <a:latin typeface="EC Square Sans Pro"/>
              </a:rPr>
              <a:t>εκτός των όρων </a:t>
            </a:r>
            <a:r>
              <a:rPr lang="el-GR" dirty="0">
                <a:solidFill>
                  <a:srgbClr val="003399"/>
                </a:solidFill>
                <a:latin typeface="EC Square Sans Pro"/>
              </a:rPr>
              <a:t>της</a:t>
            </a:r>
            <a:r>
              <a:rPr lang="el-GR" dirty="0">
                <a:solidFill>
                  <a:srgbClr val="002060"/>
                </a:solidFill>
                <a:latin typeface="EC Square Sans Pro"/>
              </a:rPr>
              <a:t> άδειας κυκλοφορίας) ή </a:t>
            </a:r>
            <a:r>
              <a:rPr lang="el-GR" dirty="0">
                <a:solidFill>
                  <a:srgbClr val="003399"/>
                </a:solidFill>
                <a:latin typeface="EC Square Sans Pro"/>
              </a:rPr>
              <a:t>μπορούν</a:t>
            </a:r>
            <a:r>
              <a:rPr lang="el-GR" dirty="0">
                <a:solidFill>
                  <a:srgbClr val="FF0000"/>
                </a:solidFill>
                <a:latin typeface="EC Square Sans Pro"/>
              </a:rPr>
              <a:t> </a:t>
            </a:r>
            <a:r>
              <a:rPr lang="el-GR" dirty="0" smtClean="0">
                <a:solidFill>
                  <a:srgbClr val="003399"/>
                </a:solidFill>
                <a:latin typeface="EC Square Sans Pro"/>
              </a:rPr>
              <a:t>να </a:t>
            </a:r>
            <a:r>
              <a:rPr lang="el-GR" dirty="0">
                <a:solidFill>
                  <a:srgbClr val="003399"/>
                </a:solidFill>
                <a:latin typeface="EC Square Sans Pro"/>
              </a:rPr>
              <a:t>χρησιμοποιούνται</a:t>
            </a:r>
            <a:r>
              <a:rPr lang="el-GR" dirty="0">
                <a:solidFill>
                  <a:srgbClr val="FF0000"/>
                </a:solidFill>
                <a:latin typeface="EC Square Sans Pro"/>
              </a:rPr>
              <a:t> </a:t>
            </a:r>
            <a:r>
              <a:rPr lang="el-GR" dirty="0" smtClean="0">
                <a:solidFill>
                  <a:srgbClr val="002060"/>
                </a:solidFill>
                <a:latin typeface="EC Square Sans Pro"/>
              </a:rPr>
              <a:t>μόνο υπό </a:t>
            </a:r>
            <a:r>
              <a:rPr lang="el-GR" dirty="0">
                <a:solidFill>
                  <a:srgbClr val="002060"/>
                </a:solidFill>
                <a:latin typeface="EC Square Sans Pro"/>
              </a:rPr>
              <a:t>συγκεκριμένους όρους.</a:t>
            </a: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kern="1200" dirty="0">
              <a:solidFill>
                <a:srgbClr val="002060"/>
              </a:solidFill>
              <a:latin typeface="EC Square Sans Pro"/>
            </a:endParaRP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l-GR" dirty="0">
                <a:solidFill>
                  <a:srgbClr val="002060"/>
                </a:solidFill>
                <a:latin typeface="EC Square Sans Pro"/>
              </a:rPr>
              <a:t>Μερικά παραδείγματα: </a:t>
            </a:r>
          </a:p>
          <a:p>
            <a:pPr marL="342900" lvl="3" indent="-342900">
              <a:buFont typeface="Wingdings" panose="05000000000000000000" pitchFamily="2" charset="2"/>
              <a:buChar char="ü"/>
              <a:defRPr/>
            </a:pPr>
            <a:r>
              <a:rPr lang="el-GR" dirty="0">
                <a:solidFill>
                  <a:srgbClr val="002060"/>
                </a:solidFill>
                <a:latin typeface="EC Square Sans Pro"/>
                <a:cs typeface="Times New Roman"/>
              </a:rPr>
              <a:t>Οι </a:t>
            </a:r>
            <a:r>
              <a:rPr lang="el-GR" dirty="0" err="1">
                <a:solidFill>
                  <a:srgbClr val="002060"/>
                </a:solidFill>
                <a:latin typeface="EC Square Sans Pro"/>
                <a:cs typeface="Times New Roman"/>
              </a:rPr>
              <a:t>κεφαλοσπορίνες</a:t>
            </a:r>
            <a:r>
              <a:rPr lang="el-GR" dirty="0">
                <a:solidFill>
                  <a:srgbClr val="002060"/>
                </a:solidFill>
                <a:latin typeface="EC Square Sans Pro"/>
                <a:cs typeface="Times New Roman"/>
              </a:rPr>
              <a:t> τρίτης και τέταρτης γενιάς </a:t>
            </a:r>
            <a:r>
              <a:rPr lang="el-GR" dirty="0">
                <a:solidFill>
                  <a:srgbClr val="003399"/>
                </a:solidFill>
                <a:latin typeface="EC Square Sans Pro"/>
                <a:cs typeface="Times New Roman"/>
              </a:rPr>
              <a:t>δεν μπορούν</a:t>
            </a:r>
            <a:r>
              <a:rPr lang="el-GR" dirty="0">
                <a:solidFill>
                  <a:srgbClr val="002060"/>
                </a:solidFill>
                <a:latin typeface="EC Square Sans Pro"/>
                <a:cs typeface="Times New Roman"/>
              </a:rPr>
              <a:t> να χρησιμοποιούνται σύμφωνα με το άρθρο</a:t>
            </a:r>
            <a:r>
              <a:rPr lang="el-GR" dirty="0">
                <a:solidFill>
                  <a:srgbClr val="002060"/>
                </a:solidFill>
                <a:latin typeface="Times New Roman"/>
                <a:cs typeface="Times New Roman"/>
              </a:rPr>
              <a:t> </a:t>
            </a:r>
            <a:r>
              <a:rPr lang="el-GR" dirty="0">
                <a:solidFill>
                  <a:srgbClr val="002060"/>
                </a:solidFill>
                <a:latin typeface="EC Square Sans Pro"/>
                <a:cs typeface="Times New Roman"/>
              </a:rPr>
              <a:t>113 στα πουλερικά</a:t>
            </a:r>
          </a:p>
          <a:p>
            <a:pPr marL="342900" lvl="3" indent="-342900">
              <a:buFont typeface="Wingdings" panose="05000000000000000000" pitchFamily="2" charset="2"/>
              <a:buChar char="ü"/>
              <a:defRPr/>
            </a:pPr>
            <a:r>
              <a:rPr lang="el-GR" dirty="0">
                <a:solidFill>
                  <a:srgbClr val="003399"/>
                </a:solidFill>
                <a:latin typeface="EC Square Sans Pro"/>
              </a:rPr>
              <a:t>Οι </a:t>
            </a:r>
            <a:r>
              <a:rPr lang="el-GR" dirty="0" err="1">
                <a:solidFill>
                  <a:srgbClr val="003399"/>
                </a:solidFill>
                <a:latin typeface="EC Square Sans Pro"/>
              </a:rPr>
              <a:t>πολυμυξίνες</a:t>
            </a:r>
            <a:r>
              <a:rPr lang="el-GR" dirty="0">
                <a:solidFill>
                  <a:srgbClr val="003399"/>
                </a:solidFill>
                <a:latin typeface="EC Square Sans Pro"/>
              </a:rPr>
              <a:t> επιτρέπονται μόνο κατόπιν εκ των προτέρων δοκιμών ανίχνευσης παθογόνων και δοκιμών ευαισθησίας που δείχνουν ότι αναμένεται να είναι αποτελεσματικές και ότι άλλα προτιμώμενα </a:t>
            </a:r>
            <a:r>
              <a:rPr lang="el-GR" dirty="0" err="1">
                <a:solidFill>
                  <a:srgbClr val="003399"/>
                </a:solidFill>
                <a:latin typeface="EC Square Sans Pro"/>
              </a:rPr>
              <a:t>αντιμικροβιακά</a:t>
            </a:r>
            <a:r>
              <a:rPr lang="el-GR" dirty="0">
                <a:solidFill>
                  <a:srgbClr val="003399"/>
                </a:solidFill>
                <a:latin typeface="EC Square Sans Pro"/>
              </a:rPr>
              <a:t> δεν θα ήταν αποτελεσματικά.</a:t>
            </a:r>
          </a:p>
          <a:p>
            <a:pPr marL="342900" lvl="3" indent="-342900">
              <a:buFont typeface="Wingdings" panose="05000000000000000000" pitchFamily="2" charset="2"/>
              <a:buChar char="ü"/>
              <a:defRPr/>
            </a:pPr>
            <a:r>
              <a:rPr lang="el-GR" dirty="0">
                <a:solidFill>
                  <a:srgbClr val="002060"/>
                </a:solidFill>
                <a:latin typeface="EC Square Sans Pro"/>
                <a:cs typeface="Times New Roman"/>
              </a:rPr>
              <a:t>Οι </a:t>
            </a:r>
            <a:r>
              <a:rPr lang="el-GR" dirty="0" err="1">
                <a:solidFill>
                  <a:srgbClr val="002060"/>
                </a:solidFill>
                <a:latin typeface="EC Square Sans Pro"/>
                <a:cs typeface="Times New Roman"/>
              </a:rPr>
              <a:t>κινολόνες</a:t>
            </a:r>
            <a:r>
              <a:rPr lang="el-GR" dirty="0">
                <a:solidFill>
                  <a:srgbClr val="002060"/>
                </a:solidFill>
                <a:latin typeface="EC Square Sans Pro"/>
                <a:cs typeface="Times New Roman"/>
              </a:rPr>
              <a:t> (συμπεριλαμβανομένων των </a:t>
            </a:r>
            <a:r>
              <a:rPr lang="el-GR" dirty="0" err="1">
                <a:solidFill>
                  <a:srgbClr val="002060"/>
                </a:solidFill>
                <a:latin typeface="EC Square Sans Pro"/>
                <a:cs typeface="Times New Roman"/>
              </a:rPr>
              <a:t>φθοριοκινολονών</a:t>
            </a:r>
            <a:r>
              <a:rPr lang="el-GR" dirty="0">
                <a:solidFill>
                  <a:srgbClr val="002060"/>
                </a:solidFill>
                <a:latin typeface="EC Square Sans Pro"/>
                <a:cs typeface="Times New Roman"/>
              </a:rPr>
              <a:t>) </a:t>
            </a:r>
            <a:r>
              <a:rPr lang="el-GR" dirty="0">
                <a:solidFill>
                  <a:srgbClr val="003399"/>
                </a:solidFill>
                <a:latin typeface="EC Square Sans Pro"/>
                <a:cs typeface="Times New Roman"/>
              </a:rPr>
              <a:t>δεν μπορούν να χρησιμοποιούνται σύμφωνα με το άρθρο</a:t>
            </a:r>
            <a:r>
              <a:rPr lang="el-GR" dirty="0">
                <a:solidFill>
                  <a:srgbClr val="003399"/>
                </a:solidFill>
                <a:latin typeface="Times New Roman"/>
                <a:cs typeface="Times New Roman"/>
              </a:rPr>
              <a:t> </a:t>
            </a:r>
            <a:r>
              <a:rPr lang="el-GR" dirty="0">
                <a:solidFill>
                  <a:srgbClr val="003399"/>
                </a:solidFill>
                <a:latin typeface="EC Square Sans Pro"/>
                <a:cs typeface="Times New Roman"/>
              </a:rPr>
              <a:t>113 για σαλμονέλωση σε πουλερικά ή για </a:t>
            </a:r>
            <a:r>
              <a:rPr lang="el-GR" dirty="0" err="1">
                <a:solidFill>
                  <a:srgbClr val="003399"/>
                </a:solidFill>
                <a:latin typeface="EC Square Sans Pro"/>
                <a:cs typeface="Times New Roman"/>
              </a:rPr>
              <a:t>μεταφύλαξη</a:t>
            </a:r>
            <a:r>
              <a:rPr lang="el-GR" dirty="0">
                <a:solidFill>
                  <a:srgbClr val="003399"/>
                </a:solidFill>
                <a:latin typeface="EC Square Sans Pro"/>
                <a:cs typeface="Times New Roman"/>
              </a:rPr>
              <a:t> έναντι της σαλμονέλωσης σε άλλα </a:t>
            </a:r>
            <a:r>
              <a:rPr lang="el-GR" dirty="0">
                <a:solidFill>
                  <a:srgbClr val="002060"/>
                </a:solidFill>
                <a:latin typeface="EC Square Sans Pro"/>
              </a:rPr>
              <a:t>ζώα πλην των πουλερικών</a:t>
            </a:r>
          </a:p>
          <a:p>
            <a:pPr>
              <a:defRPr/>
            </a:pPr>
            <a:endParaRPr lang="en-US" kern="1200" dirty="0">
              <a:solidFill>
                <a:srgbClr val="002060"/>
              </a:solidFill>
              <a:latin typeface="EC Square Sans Pro"/>
            </a:endParaRPr>
          </a:p>
          <a:p>
            <a:pPr marR="0" lvl="0" defTabSz="914400">
              <a:lnSpc>
                <a:spcPct val="100000"/>
              </a:lnSpc>
              <a:spcBef>
                <a:spcPts val="0"/>
              </a:spcBef>
              <a:spcAft>
                <a:spcPts val="0"/>
              </a:spcAft>
              <a:buClrTx/>
              <a:buSzTx/>
              <a:tabLst/>
              <a:defRPr/>
            </a:pPr>
            <a:r>
              <a:rPr kumimoji="0" lang="el-GR" b="0" i="0" u="none" strike="noStrike" cap="none" normalizeH="0" baseline="0" noProof="0" dirty="0">
                <a:ln>
                  <a:noFill/>
                </a:ln>
                <a:solidFill>
                  <a:srgbClr val="002060"/>
                </a:solidFill>
                <a:effectLst/>
                <a:uLnTx/>
                <a:uFillTx/>
                <a:latin typeface="EC Square Sans Pro"/>
              </a:rPr>
              <a:t>Όλες οι λεπτομέρειες εδώ: </a:t>
            </a:r>
            <a:r>
              <a:rPr kumimoji="0" lang="el-GR" b="0" i="0" u="none" strike="noStrike" cap="none" normalizeH="0" baseline="0" noProof="0" dirty="0">
                <a:ln>
                  <a:noFill/>
                </a:ln>
                <a:solidFill>
                  <a:srgbClr val="002060"/>
                </a:solidFill>
                <a:effectLst/>
                <a:uLnTx/>
                <a:uFillTx/>
                <a:latin typeface="EC Square Sans Pro"/>
                <a:hlinkClick r:id="rId3"/>
              </a:rPr>
              <a:t>https://eur-lex.europa.eu/eli/reg_impl/2024/1973/oj</a:t>
            </a:r>
          </a:p>
          <a:p>
            <a:pPr marR="0" lvl="0" defTabSz="914400" eaLnBrk="1" fontAlgn="auto" latinLnBrk="0" hangingPunct="1">
              <a:lnSpc>
                <a:spcPct val="100000"/>
              </a:lnSpc>
              <a:spcBef>
                <a:spcPts val="0"/>
              </a:spcBef>
              <a:spcAft>
                <a:spcPts val="0"/>
              </a:spcAft>
              <a:buClrTx/>
              <a:buSzTx/>
              <a:tabLst/>
              <a:defRPr/>
            </a:pPr>
            <a:endParaRPr kumimoji="0" lang="en-US" b="0" i="0" u="none" strike="noStrike" kern="1200" cap="none" normalizeH="0" baseline="0" noProof="0" dirty="0">
              <a:ln>
                <a:noFill/>
              </a:ln>
              <a:solidFill>
                <a:srgbClr val="002060"/>
              </a:solidFill>
              <a:effectLst/>
              <a:uLnTx/>
              <a:uFillTx/>
              <a:latin typeface="EC Square Sans Pro"/>
            </a:endParaRPr>
          </a:p>
          <a:p>
            <a:pPr marR="0" lvl="0" defTabSz="914400" eaLnBrk="1" fontAlgn="auto" latinLnBrk="0" hangingPunct="1">
              <a:lnSpc>
                <a:spcPct val="100000"/>
              </a:lnSpc>
              <a:spcBef>
                <a:spcPts val="0"/>
              </a:spcBef>
              <a:spcAft>
                <a:spcPts val="0"/>
              </a:spcAft>
              <a:buClrTx/>
              <a:buSzTx/>
              <a:tabLst/>
              <a:defRPr/>
            </a:pPr>
            <a:r>
              <a:rPr lang="el-GR" noProof="0" dirty="0">
                <a:solidFill>
                  <a:srgbClr val="002060"/>
                </a:solidFill>
                <a:latin typeface="EC Square Sans Pro"/>
              </a:rPr>
              <a:t>Αυτός ο νόμος </a:t>
            </a:r>
            <a:r>
              <a:rPr kumimoji="0" lang="el-GR" b="0" i="0" u="none" strike="noStrike" cap="none" normalizeH="0" baseline="0" noProof="0" dirty="0">
                <a:ln>
                  <a:noFill/>
                </a:ln>
                <a:solidFill>
                  <a:srgbClr val="002060"/>
                </a:solidFill>
                <a:effectLst/>
                <a:uLnTx/>
                <a:uFillTx/>
                <a:latin typeface="EC Square Sans Pro"/>
              </a:rPr>
              <a:t>εφαρμόζεται από τις 8 Αυγούστου 2026</a:t>
            </a: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kern="1200" dirty="0">
              <a:solidFill>
                <a:srgbClr val="002060"/>
              </a:solidFill>
              <a:latin typeface="EC Square Sans Pro"/>
            </a:endParaRPr>
          </a:p>
        </p:txBody>
      </p:sp>
    </p:spTree>
    <p:extLst>
      <p:ext uri="{BB962C8B-B14F-4D97-AF65-F5344CB8AC3E}">
        <p14:creationId xmlns:p14="http://schemas.microsoft.com/office/powerpoint/2010/main" val="2485187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724BB1BD-B7B1-4E70-ABA2-FDDD49A09615}"/>
              </a:ext>
            </a:extLst>
          </p:cNvPr>
          <p:cNvSpPr>
            <a:spLocks noGrp="1"/>
          </p:cNvSpPr>
          <p:nvPr>
            <p:ph type="body" sz="quarter" idx="10"/>
          </p:nvPr>
        </p:nvSpPr>
        <p:spPr>
          <a:xfrm>
            <a:off x="2667000" y="194896"/>
            <a:ext cx="5867400" cy="629130"/>
          </a:xfrm>
        </p:spPr>
        <p:txBody>
          <a:bodyPr lIns="91440" tIns="45720" rIns="91440" bIns="45720" anchor="t"/>
          <a:lstStyle/>
          <a:p>
            <a:pPr algn="ctr"/>
            <a:r>
              <a:rPr lang="el-GR" b="1" dirty="0">
                <a:latin typeface="Arial"/>
                <a:cs typeface="Arial"/>
              </a:rPr>
              <a:t>Επικείμενες κατ' εξουσιοδότηση και εκτελεστικές νομοθετικές πράξεις</a:t>
            </a:r>
          </a:p>
          <a:p>
            <a:endParaRPr lang="es-ES" kern="1200" dirty="0"/>
          </a:p>
        </p:txBody>
      </p:sp>
      <p:sp>
        <p:nvSpPr>
          <p:cNvPr id="4" name="CuadroTexto 3">
            <a:extLst>
              <a:ext uri="{FF2B5EF4-FFF2-40B4-BE49-F238E27FC236}">
                <a16:creationId xmlns:a16="http://schemas.microsoft.com/office/drawing/2014/main" id="{2AE5DF66-CEEA-CD42-E844-4DB9137313EA}"/>
              </a:ext>
            </a:extLst>
          </p:cNvPr>
          <p:cNvSpPr txBox="1"/>
          <p:nvPr/>
        </p:nvSpPr>
        <p:spPr>
          <a:xfrm>
            <a:off x="248491" y="3754276"/>
            <a:ext cx="9997131"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b="1" i="0" u="none" strike="noStrike" cap="none" normalizeH="0" baseline="0" noProof="0" dirty="0">
                <a:ln>
                  <a:noFill/>
                </a:ln>
                <a:solidFill>
                  <a:srgbClr val="002060"/>
                </a:solidFill>
                <a:effectLst/>
                <a:uLnTx/>
                <a:uFillTx/>
                <a:latin typeface="EC Square Sans Pro"/>
              </a:rPr>
              <a:t>Κατάλογος ουσιών που είναι βασικές για τη θεραπεία </a:t>
            </a:r>
            <a:r>
              <a:rPr kumimoji="0" lang="el-GR" b="1" i="0" u="none" strike="noStrike" cap="none" normalizeH="0" baseline="0" noProof="0" dirty="0" err="1">
                <a:ln>
                  <a:noFill/>
                </a:ln>
                <a:solidFill>
                  <a:srgbClr val="002060"/>
                </a:solidFill>
                <a:effectLst/>
                <a:uLnTx/>
                <a:uFillTx/>
                <a:latin typeface="EC Square Sans Pro"/>
              </a:rPr>
              <a:t>ιπποειδών</a:t>
            </a:r>
            <a:r>
              <a:rPr kumimoji="0" lang="el-GR" b="1" i="0" u="none" strike="noStrike" cap="none" normalizeH="0" baseline="0" noProof="0" dirty="0">
                <a:ln>
                  <a:noFill/>
                </a:ln>
                <a:solidFill>
                  <a:srgbClr val="002060"/>
                </a:solidFill>
                <a:effectLst/>
                <a:uLnTx/>
                <a:uFillTx/>
                <a:latin typeface="EC Square Sans Pro"/>
              </a:rPr>
              <a:t> </a:t>
            </a:r>
            <a:r>
              <a:rPr kumimoji="0" lang="el-GR" b="0" i="0" u="none" strike="noStrike" cap="none" normalizeH="0" baseline="0" noProof="0" dirty="0">
                <a:ln>
                  <a:noFill/>
                </a:ln>
                <a:solidFill>
                  <a:srgbClr val="002060"/>
                </a:solidFill>
                <a:effectLst/>
                <a:uLnTx/>
                <a:uFillTx/>
                <a:latin typeface="EC Square Sans Pro"/>
              </a:rPr>
              <a:t>ή </a:t>
            </a:r>
            <a:r>
              <a:rPr kumimoji="0" lang="el-GR" b="0" u="none" strike="noStrike" cap="none" normalizeH="0" baseline="0" noProof="0" dirty="0">
                <a:ln>
                  <a:noFill/>
                </a:ln>
                <a:solidFill>
                  <a:srgbClr val="002060"/>
                </a:solidFill>
                <a:effectLst/>
                <a:uLnTx/>
                <a:uFillTx/>
                <a:latin typeface="EC Square Sans Pro"/>
              </a:rPr>
              <a:t>οι οποίες </a:t>
            </a:r>
            <a:r>
              <a:rPr kumimoji="0" lang="el-GR" b="0" i="0" u="none" strike="noStrike" cap="none" normalizeH="0" baseline="0" noProof="0" dirty="0">
                <a:ln>
                  <a:noFill/>
                </a:ln>
                <a:solidFill>
                  <a:srgbClr val="002060"/>
                </a:solidFill>
                <a:effectLst/>
                <a:uLnTx/>
                <a:uFillTx/>
                <a:latin typeface="EC Square Sans Pro"/>
              </a:rPr>
              <a:t>προσδίδουν προστιθέμενο κλινικό όφελος σε σχέση με άλλες δυνατότητες θεραπείας που προσφέρονται για τα </a:t>
            </a:r>
            <a:r>
              <a:rPr kumimoji="0" lang="el-GR" b="0" i="0" u="none" strike="noStrike" cap="none" normalizeH="0" baseline="0" noProof="0" dirty="0" err="1">
                <a:ln>
                  <a:noFill/>
                </a:ln>
                <a:solidFill>
                  <a:srgbClr val="002060"/>
                </a:solidFill>
                <a:effectLst/>
                <a:uLnTx/>
                <a:uFillTx/>
                <a:latin typeface="EC Square Sans Pro"/>
              </a:rPr>
              <a:t>ιπποειδή</a:t>
            </a:r>
            <a:r>
              <a:rPr kumimoji="0" lang="el-GR" b="0" i="0" u="none" strike="noStrike" cap="none" normalizeH="0" baseline="0" noProof="0" dirty="0">
                <a:ln>
                  <a:noFill/>
                </a:ln>
                <a:solidFill>
                  <a:srgbClr val="002060"/>
                </a:solidFill>
                <a:effectLst/>
                <a:uLnTx/>
                <a:uFillTx/>
                <a:latin typeface="EC Square Sans Pro"/>
              </a:rPr>
              <a:t> και για τις οποίες ο χρόνος αναμονής για τα </a:t>
            </a:r>
            <a:r>
              <a:rPr kumimoji="0" lang="el-GR" b="0" i="0" u="none" strike="noStrike" cap="none" normalizeH="0" baseline="0" noProof="0" dirty="0" err="1">
                <a:ln>
                  <a:noFill/>
                </a:ln>
                <a:solidFill>
                  <a:srgbClr val="002060"/>
                </a:solidFill>
                <a:effectLst/>
                <a:uLnTx/>
                <a:uFillTx/>
                <a:latin typeface="EC Square Sans Pro"/>
              </a:rPr>
              <a:t>ιπποειδή</a:t>
            </a:r>
            <a:r>
              <a:rPr kumimoji="0" lang="el-GR" b="0" i="0" u="none" strike="noStrike" cap="none" normalizeH="0" baseline="0" noProof="0" dirty="0">
                <a:ln>
                  <a:noFill/>
                </a:ln>
                <a:solidFill>
                  <a:srgbClr val="002060"/>
                </a:solidFill>
                <a:effectLst/>
                <a:uLnTx/>
                <a:uFillTx/>
                <a:latin typeface="EC Square Sans Pro"/>
              </a:rPr>
              <a:t> είναι έξι μήνες. </a:t>
            </a:r>
          </a:p>
        </p:txBody>
      </p:sp>
      <p:pic>
        <p:nvPicPr>
          <p:cNvPr id="8" name="Imagen 7" descr="Imagen que contiene reloj, dibujo&#10;&#10;Descripción generada automáticamente">
            <a:extLst>
              <a:ext uri="{FF2B5EF4-FFF2-40B4-BE49-F238E27FC236}">
                <a16:creationId xmlns:a16="http://schemas.microsoft.com/office/drawing/2014/main" id="{699E3CC7-9A23-48CB-BC20-066512185A3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1037166" y="2289151"/>
            <a:ext cx="559217" cy="587895"/>
          </a:xfrm>
          <a:prstGeom prst="rect">
            <a:avLst/>
          </a:prstGeom>
        </p:spPr>
      </p:pic>
      <p:pic>
        <p:nvPicPr>
          <p:cNvPr id="10" name="Imagen 9" descr="Un dibujo animado&#10;&#10;Descripción generada automáticamente con confianza baja">
            <a:extLst>
              <a:ext uri="{FF2B5EF4-FFF2-40B4-BE49-F238E27FC236}">
                <a16:creationId xmlns:a16="http://schemas.microsoft.com/office/drawing/2014/main" id="{6C3740CF-90E4-43B0-8EE8-45BFE4D62BE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865644" y="3907132"/>
            <a:ext cx="762000" cy="805793"/>
          </a:xfrm>
          <a:prstGeom prst="rect">
            <a:avLst/>
          </a:prstGeom>
        </p:spPr>
      </p:pic>
      <p:sp>
        <p:nvSpPr>
          <p:cNvPr id="3" name="CuadroTexto 2">
            <a:extLst>
              <a:ext uri="{FF2B5EF4-FFF2-40B4-BE49-F238E27FC236}">
                <a16:creationId xmlns:a16="http://schemas.microsoft.com/office/drawing/2014/main" id="{37A1712A-12B1-48B4-3847-F1672708EEA6}"/>
              </a:ext>
            </a:extLst>
          </p:cNvPr>
          <p:cNvSpPr txBox="1"/>
          <p:nvPr/>
        </p:nvSpPr>
        <p:spPr>
          <a:xfrm>
            <a:off x="304800" y="1473543"/>
            <a:ext cx="10364802"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R="0" lvl="0" defTabSz="914400" eaLnBrk="1" fontAlgn="auto" latinLnBrk="0" hangingPunct="1">
              <a:lnSpc>
                <a:spcPct val="100000"/>
              </a:lnSpc>
              <a:spcBef>
                <a:spcPts val="0"/>
              </a:spcBef>
              <a:spcAft>
                <a:spcPts val="0"/>
              </a:spcAft>
              <a:buClrTx/>
              <a:buSzTx/>
              <a:tabLst/>
              <a:defRPr/>
            </a:pPr>
            <a:endParaRPr kumimoji="0" lang="en-US" b="0" i="0" u="none" strike="noStrike" kern="1200" cap="none" normalizeH="0" baseline="0" noProof="0" dirty="0">
              <a:ln>
                <a:noFill/>
              </a:ln>
              <a:solidFill>
                <a:srgbClr val="002060"/>
              </a:solidFill>
              <a:effectLst/>
              <a:uLnTx/>
              <a:uFillTx/>
              <a:latin typeface="EC Square Sans Pro"/>
            </a:endParaRP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kern="1200" dirty="0">
              <a:solidFill>
                <a:srgbClr val="002060"/>
              </a:solidFill>
              <a:latin typeface="EC Square Sans Pro"/>
            </a:endParaRP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b="0" i="0" u="none" strike="noStrike" cap="none" normalizeH="0" baseline="0" noProof="0" dirty="0">
                <a:ln>
                  <a:noFill/>
                </a:ln>
                <a:solidFill>
                  <a:srgbClr val="002060"/>
                </a:solidFill>
                <a:effectLst/>
                <a:uLnTx/>
                <a:uFillTx/>
                <a:latin typeface="EC Square Sans Pro"/>
              </a:rPr>
              <a:t>Κατάλογος ουσιών οι οποίες επιτρέπεται να χρησιμοποιούνται σε χερσαία ζώα παραγωγής τροφίμων ή ουσίες που περιέχονται σε ένα φάρμακο για ανθρώπινη χρήση που είναι εγκεκριμένο στην Ένωση, το οποίο μπορεί να χρησιμοποιείται σε </a:t>
            </a:r>
            <a:r>
              <a:rPr kumimoji="0" lang="el-GR" b="1" i="0" u="none" strike="noStrike" cap="none" normalizeH="0" baseline="0" noProof="0" dirty="0">
                <a:ln>
                  <a:noFill/>
                </a:ln>
                <a:solidFill>
                  <a:srgbClr val="002060"/>
                </a:solidFill>
                <a:effectLst/>
                <a:uLnTx/>
                <a:uFillTx/>
                <a:latin typeface="EC Square Sans Pro"/>
              </a:rPr>
              <a:t>υδρόβια είδη παραγωγής τροφίμων</a:t>
            </a:r>
            <a:r>
              <a:rPr kumimoji="0" lang="el-GR" b="0" i="0" u="none" strike="noStrike" cap="none" normalizeH="0" baseline="0" noProof="0" dirty="0">
                <a:ln>
                  <a:noFill/>
                </a:ln>
                <a:solidFill>
                  <a:srgbClr val="002060"/>
                </a:solidFill>
                <a:effectLst/>
                <a:uLnTx/>
                <a:uFillTx/>
                <a:latin typeface="EC Square Sans Pro"/>
              </a:rPr>
              <a:t> σύμφωνα με το άρθρο 114 παράγραφος 1</a:t>
            </a:r>
          </a:p>
        </p:txBody>
      </p:sp>
      <p:sp>
        <p:nvSpPr>
          <p:cNvPr id="5" name="TextBox 4">
            <a:extLst>
              <a:ext uri="{FF2B5EF4-FFF2-40B4-BE49-F238E27FC236}">
                <a16:creationId xmlns:a16="http://schemas.microsoft.com/office/drawing/2014/main" id="{E9D0D2B0-4729-DA49-A07D-3A40BE14ABA2}"/>
              </a:ext>
            </a:extLst>
          </p:cNvPr>
          <p:cNvSpPr txBox="1"/>
          <p:nvPr/>
        </p:nvSpPr>
        <p:spPr>
          <a:xfrm>
            <a:off x="482906" y="5111750"/>
            <a:ext cx="11125200" cy="1107996"/>
          </a:xfrm>
          <a:prstGeom prst="rect">
            <a:avLst/>
          </a:prstGeom>
          <a:solidFill>
            <a:schemeClr val="bg1">
              <a:lumMod val="85000"/>
            </a:schemeClr>
          </a:solidFill>
          <a:ln>
            <a:solidFill>
              <a:schemeClr val="tx1"/>
            </a:solidFill>
          </a:ln>
        </p:spPr>
        <p:txBody>
          <a:bodyPr wrap="square" rtlCol="0">
            <a:spAutoFit/>
          </a:bodyPr>
          <a:lstStyle/>
          <a:p>
            <a:endParaRPr lang="en-US" sz="1600" kern="1200" dirty="0"/>
          </a:p>
          <a:p>
            <a:r>
              <a:rPr lang="el-GR" dirty="0">
                <a:solidFill>
                  <a:srgbClr val="002060"/>
                </a:solidFill>
                <a:latin typeface="EC Square Sans Pro"/>
              </a:rPr>
              <a:t>Περισσότερες πληροφορίες για όλες τις κατ' εξουσιοδότηση και εκτελεστικές πράξεις:</a:t>
            </a:r>
            <a:r>
              <a:rPr lang="el-GR" sz="1600" dirty="0"/>
              <a:t/>
            </a:r>
            <a:br>
              <a:rPr lang="el-GR" sz="1600" dirty="0"/>
            </a:br>
            <a:r>
              <a:rPr lang="el-GR" sz="1600" dirty="0">
                <a:effectLst/>
                <a:latin typeface="Segoe UI" panose="020B0502040204020203" pitchFamily="34" charset="0"/>
                <a:hlinkClick r:id="rId5"/>
              </a:rPr>
              <a:t>https://food.ec.europa.eu/animals/animal-health/vet-meds-med-feed/implementation_en</a:t>
            </a:r>
          </a:p>
          <a:p>
            <a:endParaRPr lang="en-GB" sz="1600" kern="1200" dirty="0"/>
          </a:p>
        </p:txBody>
      </p:sp>
    </p:spTree>
    <p:extLst>
      <p:ext uri="{BB962C8B-B14F-4D97-AF65-F5344CB8AC3E}">
        <p14:creationId xmlns:p14="http://schemas.microsoft.com/office/powerpoint/2010/main" val="3397620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AA6D533-5045-43BA-9B12-C06A15751DE9}"/>
              </a:ext>
            </a:extLst>
          </p:cNvPr>
          <p:cNvSpPr>
            <a:spLocks noGrp="1"/>
          </p:cNvSpPr>
          <p:nvPr>
            <p:ph type="body" sz="quarter" idx="10"/>
          </p:nvPr>
        </p:nvSpPr>
        <p:spPr>
          <a:xfrm>
            <a:off x="457201" y="2216150"/>
            <a:ext cx="10972800" cy="533400"/>
          </a:xfrm>
        </p:spPr>
        <p:txBody>
          <a:bodyPr/>
          <a:lstStyle/>
          <a:p>
            <a:pPr>
              <a:buClr>
                <a:srgbClr val="2C7470"/>
              </a:buClr>
            </a:pPr>
            <a:endParaRPr lang="en-US" kern="1200" dirty="0">
              <a:latin typeface="EC Square Sans Pro" panose="020B0506040000020004" pitchFamily="34" charset="0"/>
            </a:endParaRPr>
          </a:p>
          <a:p>
            <a:pPr>
              <a:buClr>
                <a:srgbClr val="2C7470"/>
              </a:buClr>
            </a:pPr>
            <a:endParaRPr lang="en-US" kern="1200" dirty="0">
              <a:latin typeface="EC Square Sans Pro" panose="020B0506040000020004" pitchFamily="34" charset="0"/>
            </a:endParaRPr>
          </a:p>
          <a:p>
            <a:endParaRPr lang="en-GB" kern="1200" dirty="0"/>
          </a:p>
        </p:txBody>
      </p:sp>
      <p:sp>
        <p:nvSpPr>
          <p:cNvPr id="4" name="Rectángulo redondeado 13">
            <a:extLst>
              <a:ext uri="{FF2B5EF4-FFF2-40B4-BE49-F238E27FC236}">
                <a16:creationId xmlns:a16="http://schemas.microsoft.com/office/drawing/2014/main" id="{9E312FE7-A2CE-48CA-B86B-F83B7E492A64}"/>
              </a:ext>
            </a:extLst>
          </p:cNvPr>
          <p:cNvSpPr/>
          <p:nvPr/>
        </p:nvSpPr>
        <p:spPr>
          <a:xfrm>
            <a:off x="0" y="1365607"/>
            <a:ext cx="12192000" cy="580491"/>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1200" dirty="0">
              <a:solidFill>
                <a:schemeClr val="bg1"/>
              </a:solidFill>
              <a:latin typeface="Montserrat" panose="00000500000000000000" pitchFamily="2" charset="0"/>
            </a:endParaRPr>
          </a:p>
        </p:txBody>
      </p:sp>
      <p:sp>
        <p:nvSpPr>
          <p:cNvPr id="6" name="CuadroTexto 5">
            <a:extLst>
              <a:ext uri="{FF2B5EF4-FFF2-40B4-BE49-F238E27FC236}">
                <a16:creationId xmlns:a16="http://schemas.microsoft.com/office/drawing/2014/main" id="{494DA49E-DC74-46EA-B939-3085F78B11AF}"/>
              </a:ext>
            </a:extLst>
          </p:cNvPr>
          <p:cNvSpPr txBox="1"/>
          <p:nvPr/>
        </p:nvSpPr>
        <p:spPr>
          <a:xfrm>
            <a:off x="457201" y="2491154"/>
            <a:ext cx="9372601" cy="523220"/>
          </a:xfrm>
          <a:prstGeom prst="rect">
            <a:avLst/>
          </a:prstGeom>
          <a:noFill/>
        </p:spPr>
        <p:txBody>
          <a:bodyPr wrap="square">
            <a:spAutoFit/>
          </a:bodyPr>
          <a:lstStyle/>
          <a:p>
            <a:pPr algn="l"/>
            <a:r>
              <a:rPr lang="el-GR" sz="1800">
                <a:solidFill>
                  <a:prstClr val="white"/>
                </a:solidFill>
                <a:latin typeface="EC Square Sans Pro" panose="020B0506040000020004" pitchFamily="34" charset="0"/>
                <a:ea typeface="Steelfish" charset="0"/>
                <a:cs typeface="Steelfish" charset="0"/>
              </a:rPr>
              <a:t>!</a:t>
            </a:r>
            <a:r>
              <a:rPr lang="el-GR" sz="2800" b="1">
                <a:solidFill>
                  <a:srgbClr val="003399"/>
                </a:solidFill>
                <a:latin typeface="EC Square Sans Pro" panose="020B0506040000020004" pitchFamily="34" charset="0"/>
                <a:ea typeface="Steelfish" charset="0"/>
                <a:cs typeface="Steelfish" charset="0"/>
              </a:rPr>
              <a:t>Άρθρο 114 </a:t>
            </a:r>
          </a:p>
        </p:txBody>
      </p:sp>
      <p:pic>
        <p:nvPicPr>
          <p:cNvPr id="10" name="Imagen 9">
            <a:extLst>
              <a:ext uri="{FF2B5EF4-FFF2-40B4-BE49-F238E27FC236}">
                <a16:creationId xmlns:a16="http://schemas.microsoft.com/office/drawing/2014/main" id="{DAC0FEF2-480E-4D1B-B524-08451014FA98}"/>
              </a:ext>
            </a:extLst>
          </p:cNvPr>
          <p:cNvPicPr>
            <a:picLocks noChangeAspect="1"/>
          </p:cNvPicPr>
          <p:nvPr/>
        </p:nvPicPr>
        <p:blipFill>
          <a:blip r:embed="rId3"/>
          <a:stretch>
            <a:fillRect/>
          </a:stretch>
        </p:blipFill>
        <p:spPr>
          <a:xfrm>
            <a:off x="10363200" y="2079944"/>
            <a:ext cx="796953" cy="837823"/>
          </a:xfrm>
          <a:prstGeom prst="rect">
            <a:avLst/>
          </a:prstGeom>
        </p:spPr>
      </p:pic>
      <p:sp>
        <p:nvSpPr>
          <p:cNvPr id="12" name="CuadroTexto 11">
            <a:extLst>
              <a:ext uri="{FF2B5EF4-FFF2-40B4-BE49-F238E27FC236}">
                <a16:creationId xmlns:a16="http://schemas.microsoft.com/office/drawing/2014/main" id="{8D0FB960-6059-446B-95AD-429679DDAB84}"/>
              </a:ext>
            </a:extLst>
          </p:cNvPr>
          <p:cNvSpPr txBox="1"/>
          <p:nvPr/>
        </p:nvSpPr>
        <p:spPr>
          <a:xfrm>
            <a:off x="457201" y="3053037"/>
            <a:ext cx="4876800" cy="2585323"/>
          </a:xfrm>
          <a:prstGeom prst="rect">
            <a:avLst/>
          </a:prstGeom>
          <a:noFill/>
        </p:spPr>
        <p:txBody>
          <a:bodyPr wrap="square">
            <a:spAutoFit/>
          </a:bodyPr>
          <a:lstStyle/>
          <a:p>
            <a:r>
              <a:rPr lang="el-GR" dirty="0">
                <a:solidFill>
                  <a:srgbClr val="003399"/>
                </a:solidFill>
                <a:latin typeface="EC Square Sans Pro" panose="020B0506040000020004" pitchFamily="34" charset="0"/>
                <a:ea typeface="+mn-ea"/>
                <a:cs typeface="Arial" panose="020B0604020202020204" pitchFamily="34" charset="0"/>
              </a:rPr>
              <a:t>Η Επιτροπή καταρτίζει κατάλογο των ουσιών που χρησιμοποιούνται σε κτηνιατρικά φάρμακα που έχουν εγκριθεί στην Ένωση για χρήση σε χερσαία ζώα παραγωγής τροφίμων ή ουσίες που περιέχονται σε ένα φάρμακο που προορίζεται για ανθρώπινη χρήση το οποίο έχει εγκριθεί στην Ένωση σύμφωνα με την οδηγία 2001/83/ΕΚ ή τον κανονισμό (ΕΚ) αριθ. 726/2004, </a:t>
            </a:r>
            <a:r>
              <a:rPr lang="el-GR" b="1" dirty="0">
                <a:solidFill>
                  <a:srgbClr val="003399"/>
                </a:solidFill>
                <a:latin typeface="EC Square Sans Pro" panose="020B0506040000020004" pitchFamily="34" charset="0"/>
                <a:ea typeface="+mn-ea"/>
                <a:cs typeface="Arial" panose="020B0604020202020204" pitchFamily="34" charset="0"/>
              </a:rPr>
              <a:t>οι οποίες μπορούν να χρησιμοποιούνται σε υδρόβια είδη παραγωγής τροφίμων σύμφωνα με το άρθρο 114 παράγραφος 1.</a:t>
            </a:r>
          </a:p>
        </p:txBody>
      </p:sp>
      <p:sp>
        <p:nvSpPr>
          <p:cNvPr id="14" name="Marcador de texto 1">
            <a:extLst>
              <a:ext uri="{FF2B5EF4-FFF2-40B4-BE49-F238E27FC236}">
                <a16:creationId xmlns:a16="http://schemas.microsoft.com/office/drawing/2014/main" id="{AD488333-B0B5-4622-8CF7-0BE0FD238AEC}"/>
              </a:ext>
            </a:extLst>
          </p:cNvPr>
          <p:cNvSpPr txBox="1">
            <a:spLocks/>
          </p:cNvSpPr>
          <p:nvPr/>
        </p:nvSpPr>
        <p:spPr>
          <a:xfrm>
            <a:off x="762000" y="3111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l-GR">
                <a:latin typeface="EC Square Sans Pro" panose="020B0506040000020004" pitchFamily="34" charset="0"/>
              </a:rPr>
              <a:t>Επερχόμενες πράξεις</a:t>
            </a:r>
          </a:p>
          <a:p>
            <a:endParaRPr lang="en-GB" kern="1200" dirty="0"/>
          </a:p>
        </p:txBody>
      </p:sp>
      <p:sp>
        <p:nvSpPr>
          <p:cNvPr id="11" name="CuadroTexto 10">
            <a:extLst>
              <a:ext uri="{FF2B5EF4-FFF2-40B4-BE49-F238E27FC236}">
                <a16:creationId xmlns:a16="http://schemas.microsoft.com/office/drawing/2014/main" id="{424A30C1-DE06-42E0-A897-C1328FBE17E9}"/>
              </a:ext>
            </a:extLst>
          </p:cNvPr>
          <p:cNvSpPr txBox="1"/>
          <p:nvPr/>
        </p:nvSpPr>
        <p:spPr>
          <a:xfrm>
            <a:off x="293976" y="1420292"/>
            <a:ext cx="11669424" cy="369332"/>
          </a:xfrm>
          <a:prstGeom prst="rect">
            <a:avLst/>
          </a:prstGeom>
          <a:noFill/>
        </p:spPr>
        <p:txBody>
          <a:bodyPr wrap="square" lIns="91440" tIns="45720" rIns="91440" bIns="45720" rtlCol="0" anchor="t">
            <a:spAutoFit/>
          </a:bodyPr>
          <a:lstStyle/>
          <a:p>
            <a:pPr algn="l"/>
            <a:r>
              <a:rPr lang="el-GR" b="1" dirty="0">
                <a:solidFill>
                  <a:schemeClr val="bg1"/>
                </a:solidFill>
                <a:latin typeface="EC Square Sans Pro"/>
                <a:ea typeface="+mn-ea"/>
                <a:cs typeface="Arial"/>
              </a:rPr>
              <a:t>Κατάλογος </a:t>
            </a:r>
            <a:r>
              <a:rPr lang="el-GR" b="1" dirty="0" err="1">
                <a:solidFill>
                  <a:schemeClr val="bg1"/>
                </a:solidFill>
                <a:latin typeface="EC Square Sans Pro"/>
                <a:ea typeface="+mn-ea"/>
                <a:cs typeface="Arial"/>
              </a:rPr>
              <a:t>αντιμικροβιακών</a:t>
            </a:r>
            <a:r>
              <a:rPr lang="el-GR" b="1" dirty="0">
                <a:solidFill>
                  <a:schemeClr val="bg1"/>
                </a:solidFill>
                <a:latin typeface="EC Square Sans Pro"/>
                <a:ea typeface="+mn-ea"/>
                <a:cs typeface="Arial"/>
              </a:rPr>
              <a:t> που μπορούν να χρησιμοποιούνται για υδρόβια είδη παραγωγής τροφίμων</a:t>
            </a:r>
          </a:p>
        </p:txBody>
      </p:sp>
      <p:pic>
        <p:nvPicPr>
          <p:cNvPr id="3" name="Imagen 12">
            <a:extLst>
              <a:ext uri="{FF2B5EF4-FFF2-40B4-BE49-F238E27FC236}">
                <a16:creationId xmlns:a16="http://schemas.microsoft.com/office/drawing/2014/main" id="{9B715053-4947-28DE-259A-36E37294831D}"/>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l="11475" r="5476"/>
          <a:stretch/>
        </p:blipFill>
        <p:spPr>
          <a:xfrm>
            <a:off x="5562600" y="3524044"/>
            <a:ext cx="6019799" cy="2375647"/>
          </a:xfrm>
          <a:prstGeom prst="rect">
            <a:avLst/>
          </a:prstGeom>
          <a:ln>
            <a:noFill/>
          </a:ln>
          <a:effectLst>
            <a:outerShdw blurRad="292100" dist="139700" dir="2700000" algn="tl" rotWithShape="0">
              <a:srgbClr val="333333">
                <a:alpha val="65000"/>
              </a:srgbClr>
            </a:outerShdw>
          </a:effectLst>
        </p:spPr>
      </p:pic>
      <p:sp>
        <p:nvSpPr>
          <p:cNvPr id="5" name="TextBox 4">
            <a:extLst>
              <a:ext uri="{FF2B5EF4-FFF2-40B4-BE49-F238E27FC236}">
                <a16:creationId xmlns:a16="http://schemas.microsoft.com/office/drawing/2014/main" id="{AE4E4216-4E74-82C3-EBC0-8CDD2E911E6E}"/>
              </a:ext>
            </a:extLst>
          </p:cNvPr>
          <p:cNvSpPr txBox="1"/>
          <p:nvPr/>
        </p:nvSpPr>
        <p:spPr>
          <a:xfrm>
            <a:off x="5629275" y="3536744"/>
            <a:ext cx="5876925" cy="2196062"/>
          </a:xfrm>
          <a:prstGeom prst="rect">
            <a:avLst/>
          </a:prstGeom>
          <a:solidFill>
            <a:schemeClr val="bg1"/>
          </a:solidFill>
        </p:spPr>
        <p:txBody>
          <a:bodyPr wrap="square" lIns="0" tIns="0" rIns="0" bIns="0" rtlCol="0">
            <a:noAutofit/>
          </a:bodyPr>
          <a:lstStyle/>
          <a:p>
            <a:pPr>
              <a:spcAft>
                <a:spcPts val="1200"/>
              </a:spcAft>
            </a:pPr>
            <a:r>
              <a:rPr lang="el-GR" sz="1400" i="1" dirty="0">
                <a:latin typeface="Times New Roman" panose="02020603050405020304" pitchFamily="18" charset="0"/>
                <a:ea typeface="Verdana" panose="020B0604030504040204" pitchFamily="34" charset="0"/>
                <a:cs typeface="Times New Roman" panose="02020603050405020304" pitchFamily="18" charset="0"/>
              </a:rPr>
              <a:t>«α) τους κινδύνους για το περιβάλλον σε περίπτωση που για την αγωγή υδρόβιων ειδών παραγωγής τροφίμων γίνει χρήση αυτών των ουσιών·</a:t>
            </a:r>
          </a:p>
          <a:p>
            <a:pPr>
              <a:spcAft>
                <a:spcPts val="1200"/>
              </a:spcAft>
            </a:pPr>
            <a:r>
              <a:rPr lang="el-GR" sz="1400" i="1" dirty="0">
                <a:latin typeface="Times New Roman" panose="02020603050405020304" pitchFamily="18" charset="0"/>
                <a:ea typeface="Verdana" panose="020B0604030504040204" pitchFamily="34" charset="0"/>
                <a:cs typeface="Times New Roman" panose="02020603050405020304" pitchFamily="18" charset="0"/>
              </a:rPr>
              <a:t>β) τις επιπτώσεις στην υγεία των ζώων και στη δημόσια υγεία αν το προσβεβλημένο υδρόβιο ζώο δεν μπορεί να λάβει </a:t>
            </a:r>
            <a:r>
              <a:rPr lang="el-GR" sz="1400" i="1" dirty="0" err="1">
                <a:latin typeface="Times New Roman" panose="02020603050405020304" pitchFamily="18" charset="0"/>
                <a:ea typeface="Verdana" panose="020B0604030504040204" pitchFamily="34" charset="0"/>
                <a:cs typeface="Times New Roman" panose="02020603050405020304" pitchFamily="18" charset="0"/>
              </a:rPr>
              <a:t>αντιμικροβιακό</a:t>
            </a:r>
            <a:r>
              <a:rPr lang="el-GR" sz="1400" i="1" dirty="0">
                <a:latin typeface="Times New Roman" panose="02020603050405020304" pitchFamily="18" charset="0"/>
                <a:ea typeface="Verdana" panose="020B0604030504040204" pitchFamily="34" charset="0"/>
                <a:cs typeface="Times New Roman" panose="02020603050405020304" pitchFamily="18" charset="0"/>
              </a:rPr>
              <a:t> που περιλαμβάνεται στον κατάλογο σύμφωνα με το άρθρο 107 παράγραφος 6·</a:t>
            </a:r>
          </a:p>
          <a:p>
            <a:pPr>
              <a:spcAft>
                <a:spcPts val="1200"/>
              </a:spcAft>
            </a:pPr>
            <a:r>
              <a:rPr lang="el-GR" sz="1400" i="1" dirty="0">
                <a:latin typeface="Times New Roman" panose="02020603050405020304" pitchFamily="18" charset="0"/>
                <a:ea typeface="Verdana" panose="020B0604030504040204" pitchFamily="34" charset="0"/>
                <a:cs typeface="Times New Roman" panose="02020603050405020304" pitchFamily="18" charset="0"/>
              </a:rPr>
              <a:t>γ) τη διαθεσιμότητα ή τη μη διαθεσιμότητα άλλων φαρμάκων, θεραπειών ή μέτρων για την πρόληψη ή τη θεραπεία ασθενειών ή συγκεκριμένων ενδείξεων σε υδρόβια είδη παραγωγής τροφίμων.»</a:t>
            </a:r>
          </a:p>
        </p:txBody>
      </p:sp>
    </p:spTree>
    <p:extLst>
      <p:ext uri="{BB962C8B-B14F-4D97-AF65-F5344CB8AC3E}">
        <p14:creationId xmlns:p14="http://schemas.microsoft.com/office/powerpoint/2010/main" val="470014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AA6D533-5045-43BA-9B12-C06A15751DE9}"/>
              </a:ext>
            </a:extLst>
          </p:cNvPr>
          <p:cNvSpPr>
            <a:spLocks noGrp="1"/>
          </p:cNvSpPr>
          <p:nvPr>
            <p:ph type="body" sz="quarter" idx="10"/>
          </p:nvPr>
        </p:nvSpPr>
        <p:spPr>
          <a:xfrm>
            <a:off x="152400" y="2292350"/>
            <a:ext cx="11277601" cy="4343400"/>
          </a:xfrm>
        </p:spPr>
        <p:txBody>
          <a:bodyPr/>
          <a:lstStyle/>
          <a:p>
            <a:pPr>
              <a:buClr>
                <a:srgbClr val="2C7470"/>
              </a:buClr>
            </a:pPr>
            <a:endParaRPr lang="en-US" kern="1200" dirty="0">
              <a:latin typeface="EC Square Sans Pro" panose="020B0506040000020004" pitchFamily="34" charset="0"/>
            </a:endParaRPr>
          </a:p>
          <a:p>
            <a:pPr>
              <a:buClr>
                <a:srgbClr val="2C7470"/>
              </a:buClr>
            </a:pPr>
            <a:endParaRPr lang="en-US" kern="1200" dirty="0">
              <a:latin typeface="EC Square Sans Pro" panose="020B0506040000020004" pitchFamily="34" charset="0"/>
            </a:endParaRPr>
          </a:p>
          <a:p>
            <a:endParaRPr lang="en-GB" kern="1200" dirty="0"/>
          </a:p>
        </p:txBody>
      </p:sp>
      <p:sp>
        <p:nvSpPr>
          <p:cNvPr id="4" name="Rectángulo redondeado 13">
            <a:extLst>
              <a:ext uri="{FF2B5EF4-FFF2-40B4-BE49-F238E27FC236}">
                <a16:creationId xmlns:a16="http://schemas.microsoft.com/office/drawing/2014/main" id="{9E312FE7-A2CE-48CA-B86B-F83B7E492A64}"/>
              </a:ext>
            </a:extLst>
          </p:cNvPr>
          <p:cNvSpPr/>
          <p:nvPr/>
        </p:nvSpPr>
        <p:spPr>
          <a:xfrm>
            <a:off x="0" y="1068930"/>
            <a:ext cx="12192000" cy="580491"/>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1200" dirty="0">
              <a:solidFill>
                <a:schemeClr val="bg1"/>
              </a:solidFill>
              <a:latin typeface="Montserrat" panose="00000500000000000000" pitchFamily="2" charset="0"/>
            </a:endParaRPr>
          </a:p>
        </p:txBody>
      </p:sp>
      <p:sp>
        <p:nvSpPr>
          <p:cNvPr id="14" name="Marcador de texto 1">
            <a:extLst>
              <a:ext uri="{FF2B5EF4-FFF2-40B4-BE49-F238E27FC236}">
                <a16:creationId xmlns:a16="http://schemas.microsoft.com/office/drawing/2014/main" id="{AD488333-B0B5-4622-8CF7-0BE0FD238AEC}"/>
              </a:ext>
            </a:extLst>
          </p:cNvPr>
          <p:cNvSpPr txBox="1">
            <a:spLocks/>
          </p:cNvSpPr>
          <p:nvPr/>
        </p:nvSpPr>
        <p:spPr>
          <a:xfrm>
            <a:off x="762000" y="3111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l-GR">
                <a:latin typeface="EC Square Sans Pro" panose="020B0506040000020004" pitchFamily="34" charset="0"/>
              </a:rPr>
              <a:t>Επερχόμενες πράξεις</a:t>
            </a:r>
          </a:p>
          <a:p>
            <a:endParaRPr lang="en-GB" kern="1200" dirty="0"/>
          </a:p>
        </p:txBody>
      </p:sp>
      <p:sp>
        <p:nvSpPr>
          <p:cNvPr id="11" name="CuadroTexto 10">
            <a:extLst>
              <a:ext uri="{FF2B5EF4-FFF2-40B4-BE49-F238E27FC236}">
                <a16:creationId xmlns:a16="http://schemas.microsoft.com/office/drawing/2014/main" id="{424A30C1-DE06-42E0-A897-C1328FBE17E9}"/>
              </a:ext>
            </a:extLst>
          </p:cNvPr>
          <p:cNvSpPr txBox="1"/>
          <p:nvPr/>
        </p:nvSpPr>
        <p:spPr>
          <a:xfrm>
            <a:off x="257113" y="1064980"/>
            <a:ext cx="11673875" cy="553998"/>
          </a:xfrm>
          <a:prstGeom prst="rect">
            <a:avLst/>
          </a:prstGeom>
          <a:noFill/>
        </p:spPr>
        <p:txBody>
          <a:bodyPr wrap="square" lIns="91440" tIns="45720" rIns="91440" bIns="45720" rtlCol="0" anchor="t">
            <a:spAutoFit/>
          </a:bodyPr>
          <a:lstStyle/>
          <a:p>
            <a:pPr algn="l"/>
            <a:r>
              <a:rPr lang="el-GR" sz="3000" b="1" dirty="0">
                <a:solidFill>
                  <a:schemeClr val="bg1"/>
                </a:solidFill>
                <a:latin typeface="EC Square Sans Pro"/>
                <a:ea typeface="+mn-ea"/>
                <a:cs typeface="Arial"/>
              </a:rPr>
              <a:t>Κατάλογος </a:t>
            </a:r>
            <a:r>
              <a:rPr lang="el-GR" sz="3000" b="1" dirty="0" err="1">
                <a:solidFill>
                  <a:schemeClr val="bg1"/>
                </a:solidFill>
                <a:latin typeface="EC Square Sans Pro"/>
                <a:ea typeface="+mn-ea"/>
                <a:cs typeface="Arial"/>
              </a:rPr>
              <a:t>αντιμικροβιακών</a:t>
            </a:r>
            <a:r>
              <a:rPr lang="el-GR" sz="3000" b="1" dirty="0">
                <a:solidFill>
                  <a:schemeClr val="bg1"/>
                </a:solidFill>
                <a:latin typeface="EC Square Sans Pro"/>
                <a:ea typeface="+mn-ea"/>
                <a:cs typeface="Arial"/>
              </a:rPr>
              <a:t> για συγκεκριμένα είδη </a:t>
            </a:r>
            <a:r>
              <a:rPr lang="el-GR" sz="3000" b="1" dirty="0" smtClean="0">
                <a:solidFill>
                  <a:schemeClr val="bg1"/>
                </a:solidFill>
                <a:latin typeface="EC Square Sans Pro"/>
                <a:ea typeface="+mn-ea"/>
                <a:cs typeface="Arial"/>
              </a:rPr>
              <a:t>(</a:t>
            </a:r>
            <a:r>
              <a:rPr lang="el-GR" sz="3000" b="1" dirty="0" err="1" smtClean="0">
                <a:solidFill>
                  <a:schemeClr val="bg1"/>
                </a:solidFill>
                <a:latin typeface="EC Square Sans Pro"/>
                <a:ea typeface="+mn-ea"/>
                <a:cs typeface="Arial"/>
              </a:rPr>
              <a:t>ιπποειδή</a:t>
            </a:r>
            <a:r>
              <a:rPr lang="el-GR" sz="3000" b="1" dirty="0">
                <a:solidFill>
                  <a:schemeClr val="bg1"/>
                </a:solidFill>
                <a:latin typeface="EC Square Sans Pro"/>
                <a:ea typeface="+mn-ea"/>
                <a:cs typeface="Arial"/>
              </a:rPr>
              <a:t>)</a:t>
            </a:r>
          </a:p>
        </p:txBody>
      </p:sp>
      <p:sp>
        <p:nvSpPr>
          <p:cNvPr id="3" name="CuadroTexto 11">
            <a:extLst>
              <a:ext uri="{FF2B5EF4-FFF2-40B4-BE49-F238E27FC236}">
                <a16:creationId xmlns:a16="http://schemas.microsoft.com/office/drawing/2014/main" id="{8D0FB960-6059-446B-95AD-429679DDAB84}"/>
              </a:ext>
            </a:extLst>
          </p:cNvPr>
          <p:cNvSpPr txBox="1"/>
          <p:nvPr/>
        </p:nvSpPr>
        <p:spPr>
          <a:xfrm>
            <a:off x="265290" y="2063750"/>
            <a:ext cx="11164711" cy="3693319"/>
          </a:xfrm>
          <a:prstGeom prst="rect">
            <a:avLst/>
          </a:prstGeom>
          <a:noFill/>
        </p:spPr>
        <p:txBody>
          <a:bodyPr wrap="square" lIns="91440" tIns="45720" rIns="91440" bIns="45720" anchor="t">
            <a:spAutoFit/>
          </a:bodyPr>
          <a:lstStyle>
            <a:defPPr>
              <a:defRPr kern="0"/>
            </a:defPPr>
          </a:lstStyle>
          <a:p>
            <a:pPr algn="just"/>
            <a:r>
              <a:rPr lang="el-GR" dirty="0">
                <a:solidFill>
                  <a:srgbClr val="003399"/>
                </a:solidFill>
                <a:latin typeface="EC Square Sans Pro"/>
                <a:ea typeface="+mn-ea"/>
                <a:cs typeface="Arial"/>
              </a:rPr>
              <a:t>Η Επιτροπή δημοσίευσε έναν κατάλογο βασικών ουσιών για τη θεραπεία των </a:t>
            </a:r>
            <a:r>
              <a:rPr lang="el-GR" dirty="0" err="1">
                <a:solidFill>
                  <a:srgbClr val="003399"/>
                </a:solidFill>
                <a:latin typeface="EC Square Sans Pro"/>
                <a:ea typeface="+mn-ea"/>
                <a:cs typeface="Arial"/>
              </a:rPr>
              <a:t>ιπποειδών</a:t>
            </a:r>
            <a:r>
              <a:rPr lang="el-GR" dirty="0">
                <a:solidFill>
                  <a:srgbClr val="003399"/>
                </a:solidFill>
                <a:latin typeface="EC Square Sans Pro"/>
                <a:ea typeface="+mn-ea"/>
                <a:cs typeface="Arial"/>
              </a:rPr>
              <a:t> [κανονισμοί (ΕΚ) αριθ. 1950/2006 και αριθ.</a:t>
            </a:r>
            <a:r>
              <a:rPr lang="el-GR" dirty="0">
                <a:solidFill>
                  <a:srgbClr val="FF0000"/>
                </a:solidFill>
                <a:latin typeface="EC Square Sans Pro"/>
                <a:ea typeface="+mn-ea"/>
                <a:cs typeface="Arial"/>
              </a:rPr>
              <a:t> </a:t>
            </a:r>
            <a:r>
              <a:rPr lang="el-GR" dirty="0">
                <a:solidFill>
                  <a:srgbClr val="003399"/>
                </a:solidFill>
                <a:latin typeface="EC Square Sans Pro"/>
                <a:ea typeface="+mn-ea"/>
                <a:cs typeface="Arial"/>
              </a:rPr>
              <a:t>122/2013 της Επιτροπής]</a:t>
            </a:r>
          </a:p>
          <a:p>
            <a:pPr algn="just"/>
            <a:endParaRPr lang="en-US" kern="1200" dirty="0">
              <a:solidFill>
                <a:srgbClr val="003399"/>
              </a:solidFill>
              <a:latin typeface="EC Square Sans Pro" panose="020B0506040000020004" pitchFamily="34" charset="0"/>
              <a:ea typeface="+mn-ea"/>
              <a:cs typeface="Arial" panose="020B0604020202020204" pitchFamily="34" charset="0"/>
            </a:endParaRPr>
          </a:p>
          <a:p>
            <a:pPr algn="just"/>
            <a:r>
              <a:rPr lang="el-GR" dirty="0">
                <a:solidFill>
                  <a:srgbClr val="003399"/>
                </a:solidFill>
                <a:latin typeface="EC Square Sans Pro"/>
                <a:ea typeface="+mn-ea"/>
                <a:cs typeface="Arial"/>
              </a:rPr>
              <a:t>Ο κανονισμός για τα κτηνιατρικά φάρμακα απαιτεί από την Επιτροπή να καταρτίσει κατάλογο ουσιών που είναι βασικές για τη θεραπεία </a:t>
            </a:r>
            <a:r>
              <a:rPr lang="el-GR" dirty="0" err="1">
                <a:solidFill>
                  <a:srgbClr val="003399"/>
                </a:solidFill>
                <a:latin typeface="EC Square Sans Pro"/>
                <a:ea typeface="+mn-ea"/>
                <a:cs typeface="Arial"/>
              </a:rPr>
              <a:t>ιπποειδών</a:t>
            </a:r>
            <a:r>
              <a:rPr lang="el-GR" dirty="0">
                <a:solidFill>
                  <a:srgbClr val="003399"/>
                </a:solidFill>
                <a:latin typeface="EC Square Sans Pro"/>
                <a:ea typeface="+mn-ea"/>
                <a:cs typeface="Arial"/>
              </a:rPr>
              <a:t> ή οι οποίες προσδίδουν πρόσθετο κλινικό όφελος σε σύγκριση με άλλες δυνατότητες θεραπείας για τα </a:t>
            </a:r>
            <a:r>
              <a:rPr lang="el-GR" dirty="0" err="1">
                <a:solidFill>
                  <a:srgbClr val="003399"/>
                </a:solidFill>
                <a:latin typeface="EC Square Sans Pro"/>
                <a:ea typeface="+mn-ea"/>
                <a:cs typeface="Arial"/>
              </a:rPr>
              <a:t>ιπποειδή</a:t>
            </a:r>
            <a:r>
              <a:rPr lang="el-GR" dirty="0">
                <a:solidFill>
                  <a:srgbClr val="003399"/>
                </a:solidFill>
                <a:latin typeface="EC Square Sans Pro"/>
                <a:ea typeface="+mn-ea"/>
                <a:cs typeface="Arial"/>
              </a:rPr>
              <a:t> και για τις οποίες ο χρόνος αναμονής για τα </a:t>
            </a:r>
            <a:r>
              <a:rPr lang="el-GR" dirty="0" err="1">
                <a:solidFill>
                  <a:srgbClr val="003399"/>
                </a:solidFill>
                <a:latin typeface="EC Square Sans Pro"/>
                <a:ea typeface="+mn-ea"/>
                <a:cs typeface="Arial"/>
              </a:rPr>
              <a:t>ιπποειδή</a:t>
            </a:r>
            <a:r>
              <a:rPr lang="el-GR" dirty="0">
                <a:solidFill>
                  <a:srgbClr val="003399"/>
                </a:solidFill>
                <a:latin typeface="EC Square Sans Pro"/>
                <a:ea typeface="+mn-ea"/>
                <a:cs typeface="Arial"/>
              </a:rPr>
              <a:t> είναι έξι μήνες</a:t>
            </a:r>
          </a:p>
          <a:p>
            <a:pPr algn="just"/>
            <a:endParaRPr lang="en-GB" kern="1200" dirty="0">
              <a:solidFill>
                <a:srgbClr val="003399"/>
              </a:solidFill>
              <a:latin typeface="EC Square Sans Pro"/>
              <a:ea typeface="+mn-ea"/>
              <a:cs typeface="Arial"/>
            </a:endParaRPr>
          </a:p>
          <a:p>
            <a:pPr algn="just"/>
            <a:r>
              <a:rPr lang="el-GR" dirty="0">
                <a:solidFill>
                  <a:srgbClr val="003399"/>
                </a:solidFill>
                <a:latin typeface="EC Square Sans Pro"/>
                <a:ea typeface="+mn-ea"/>
                <a:cs typeface="Arial"/>
              </a:rPr>
              <a:t>Τον Ιούλιο του 2024 ο EMA δημοσίευσε τις επιστημονικές συμβουλές του σχετικά με τον κατάλογο των ουσιών που είναι βασικές για τη θεραπεία των </a:t>
            </a:r>
            <a:r>
              <a:rPr lang="el-GR" dirty="0" err="1">
                <a:solidFill>
                  <a:srgbClr val="003399"/>
                </a:solidFill>
                <a:latin typeface="EC Square Sans Pro"/>
                <a:ea typeface="+mn-ea"/>
                <a:cs typeface="Arial"/>
              </a:rPr>
              <a:t>ιπποειδών</a:t>
            </a:r>
            <a:r>
              <a:rPr lang="el-GR" sz="1100" dirty="0">
                <a:solidFill>
                  <a:srgbClr val="003399"/>
                </a:solidFill>
                <a:latin typeface="EC Square Sans Pro"/>
                <a:ea typeface="+mn-ea"/>
                <a:cs typeface="Arial"/>
              </a:rPr>
              <a:t> </a:t>
            </a:r>
            <a:r>
              <a:rPr lang="el-GR" dirty="0">
                <a:solidFill>
                  <a:srgbClr val="003399"/>
                </a:solidFill>
                <a:latin typeface="EC Square Sans Pro"/>
                <a:ea typeface="+mn-ea"/>
                <a:cs typeface="Arial"/>
              </a:rPr>
              <a:t>[</a:t>
            </a:r>
            <a:r>
              <a:rPr lang="el-GR" dirty="0">
                <a:solidFill>
                  <a:srgbClr val="003399"/>
                </a:solidFill>
                <a:latin typeface="Calibri"/>
                <a:ea typeface="Calibri"/>
                <a:cs typeface="Calibri"/>
                <a:hlinkClick r:id="rId3"/>
              </a:rPr>
              <a:t>Επιστημονική Συμβουλή - άρθρο 115 παράγραφος 5 - Κατάλογος ουσιών απαραίτητων για τα </a:t>
            </a:r>
            <a:r>
              <a:rPr lang="el-GR" dirty="0" err="1">
                <a:solidFill>
                  <a:srgbClr val="003399"/>
                </a:solidFill>
                <a:latin typeface="Calibri"/>
                <a:ea typeface="Calibri"/>
                <a:cs typeface="Calibri"/>
                <a:hlinkClick r:id="rId3"/>
              </a:rPr>
              <a:t>ιπποειδή</a:t>
            </a:r>
            <a:r>
              <a:rPr lang="el-GR" dirty="0">
                <a:solidFill>
                  <a:srgbClr val="003399"/>
                </a:solidFill>
                <a:latin typeface="Calibri"/>
                <a:ea typeface="Calibri"/>
                <a:cs typeface="Calibri"/>
                <a:hlinkClick r:id="rId3"/>
              </a:rPr>
              <a:t> (europa.eu</a:t>
            </a:r>
            <a:r>
              <a:rPr lang="el-GR" dirty="0" smtClean="0">
                <a:solidFill>
                  <a:srgbClr val="003399"/>
                </a:solidFill>
                <a:latin typeface="Calibri"/>
                <a:ea typeface="Calibri"/>
                <a:cs typeface="Calibri"/>
                <a:hlinkClick r:id="rId3"/>
              </a:rPr>
              <a:t>)]</a:t>
            </a:r>
            <a:endParaRPr lang="el-GR" dirty="0" smtClean="0">
              <a:solidFill>
                <a:srgbClr val="003399"/>
              </a:solidFill>
              <a:latin typeface="Calibri"/>
              <a:ea typeface="Calibri"/>
              <a:cs typeface="Calibri"/>
            </a:endParaRPr>
          </a:p>
          <a:p>
            <a:pPr algn="just"/>
            <a:endParaRPr lang="el-GR" dirty="0">
              <a:solidFill>
                <a:srgbClr val="003399"/>
              </a:solidFill>
              <a:latin typeface="Calibri"/>
              <a:ea typeface="+mn-ea"/>
              <a:cs typeface="Calibri"/>
            </a:endParaRPr>
          </a:p>
          <a:p>
            <a:pPr algn="just"/>
            <a:r>
              <a:rPr lang="el-GR" dirty="0" smtClean="0">
                <a:solidFill>
                  <a:srgbClr val="003399"/>
                </a:solidFill>
                <a:latin typeface="EC Square Sans Pro"/>
                <a:ea typeface="+mn-ea"/>
                <a:cs typeface="Arial"/>
              </a:rPr>
              <a:t>Η </a:t>
            </a:r>
            <a:r>
              <a:rPr lang="el-GR" dirty="0">
                <a:solidFill>
                  <a:srgbClr val="003399"/>
                </a:solidFill>
                <a:latin typeface="EC Square Sans Pro"/>
                <a:ea typeface="+mn-ea"/>
                <a:cs typeface="Arial"/>
              </a:rPr>
              <a:t>Επιτροπή εργάζεται επί του παρόντος για την απαιτούμενη εκτελεστική πράξη.</a:t>
            </a:r>
          </a:p>
        </p:txBody>
      </p:sp>
      <p:pic>
        <p:nvPicPr>
          <p:cNvPr id="7" name="Imagen 6" descr="Un dibujo animado&#10;&#10;Descripción generada automáticamente con confianza baja">
            <a:extLst>
              <a:ext uri="{FF2B5EF4-FFF2-40B4-BE49-F238E27FC236}">
                <a16:creationId xmlns:a16="http://schemas.microsoft.com/office/drawing/2014/main" id="{2D3787F2-4FBE-10D2-2014-E51105627BD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437088" y="5588302"/>
            <a:ext cx="762000" cy="805793"/>
          </a:xfrm>
          <a:prstGeom prst="rect">
            <a:avLst/>
          </a:prstGeom>
        </p:spPr>
      </p:pic>
    </p:spTree>
    <p:extLst>
      <p:ext uri="{BB962C8B-B14F-4D97-AF65-F5344CB8AC3E}">
        <p14:creationId xmlns:p14="http://schemas.microsoft.com/office/powerpoint/2010/main" val="3507371764"/>
      </p:ext>
    </p:extLst>
  </p:cSld>
  <p:clrMapOvr>
    <a:masterClrMapping/>
  </p:clrMapOvr>
</p:sld>
</file>

<file path=ppt/theme/theme1.xml><?xml version="1.0" encoding="utf-8"?>
<a:theme xmlns:a="http://schemas.openxmlformats.org/drawingml/2006/main" name="Office Theme">
  <a:themeElements>
    <a:clrScheme name="Personalizado 2">
      <a:dk1>
        <a:srgbClr val="000000"/>
      </a:dk1>
      <a:lt1>
        <a:srgbClr val="FFFFFF"/>
      </a:lt1>
      <a:dk2>
        <a:srgbClr val="003399"/>
      </a:dk2>
      <a:lt2>
        <a:srgbClr val="2C7471"/>
      </a:lt2>
      <a:accent1>
        <a:srgbClr val="6BB289"/>
      </a:accent1>
      <a:accent2>
        <a:srgbClr val="EDECEC"/>
      </a:accent2>
      <a:accent3>
        <a:srgbClr val="8ACEA6"/>
      </a:accent3>
      <a:accent4>
        <a:srgbClr val="126660"/>
      </a:accent4>
      <a:accent5>
        <a:srgbClr val="3163B5"/>
      </a:accent5>
      <a:accent6>
        <a:srgbClr val="FFFFFF"/>
      </a:accent6>
      <a:hlink>
        <a:srgbClr val="4F81BD"/>
      </a:hlink>
      <a:folHlink>
        <a:srgbClr val="8064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47396e3-6a7c-49e4-86bb-38ecec5b669c">
      <Terms xmlns="http://schemas.microsoft.com/office/infopath/2007/PartnerControls"/>
    </lcf76f155ced4ddcb4097134ff3c332f>
    <TaxCatchAll xmlns="cf327815-79d0-4fc2-8b8d-cf7e72fbbfb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C78BAB6A1C84F545963E0C901C12A503" ma:contentTypeVersion="13" ma:contentTypeDescription="Crear nuevo documento." ma:contentTypeScope="" ma:versionID="72f1889dfbcdd83fbc240b864d4538ff">
  <xsd:schema xmlns:xsd="http://www.w3.org/2001/XMLSchema" xmlns:xs="http://www.w3.org/2001/XMLSchema" xmlns:p="http://schemas.microsoft.com/office/2006/metadata/properties" xmlns:ns2="647396e3-6a7c-49e4-86bb-38ecec5b669c" xmlns:ns3="cf327815-79d0-4fc2-8b8d-cf7e72fbbfb7" targetNamespace="http://schemas.microsoft.com/office/2006/metadata/properties" ma:root="true" ma:fieldsID="3e5149360898c58efd1605597a8c192d" ns2:_="" ns3:_="">
    <xsd:import namespace="647396e3-6a7c-49e4-86bb-38ecec5b669c"/>
    <xsd:import namespace="cf327815-79d0-4fc2-8b8d-cf7e72fbbf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7396e3-6a7c-49e4-86bb-38ecec5b66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descrip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Etiquetas de imagen" ma:readOnly="false" ma:fieldId="{5cf76f15-5ced-4ddc-b409-7134ff3c332f}" ma:taxonomyMulti="true" ma:sspId="951800dd-f53a-43a5-a698-f470e5960635"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f327815-79d0-4fc2-8b8d-cf7e72fbbfb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b90cdd13-5fd3-47fb-8bca-23f56ed786a9}" ma:internalName="TaxCatchAll" ma:showField="CatchAllData" ma:web="cf327815-79d0-4fc2-8b8d-cf7e72fbbf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CFB5D4-FB0B-4938-A372-D381136C8167}">
  <ds:schemaRefs>
    <ds:schemaRef ds:uri="http://schemas.microsoft.com/office/2006/documentManagement/types"/>
    <ds:schemaRef ds:uri="http://purl.org/dc/elements/1.1/"/>
    <ds:schemaRef ds:uri="http://www.w3.org/XML/1998/namespace"/>
    <ds:schemaRef ds:uri="http://schemas.microsoft.com/office/2006/metadata/properties"/>
    <ds:schemaRef ds:uri="http://purl.org/dc/dcmitype/"/>
    <ds:schemaRef ds:uri="http://schemas.openxmlformats.org/package/2006/metadata/core-properties"/>
    <ds:schemaRef ds:uri="cf327815-79d0-4fc2-8b8d-cf7e72fbbfb7"/>
    <ds:schemaRef ds:uri="http://purl.org/dc/terms/"/>
    <ds:schemaRef ds:uri="http://schemas.microsoft.com/office/infopath/2007/PartnerControls"/>
    <ds:schemaRef ds:uri="647396e3-6a7c-49e4-86bb-38ecec5b669c"/>
  </ds:schemaRefs>
</ds:datastoreItem>
</file>

<file path=customXml/itemProps2.xml><?xml version="1.0" encoding="utf-8"?>
<ds:datastoreItem xmlns:ds="http://schemas.openxmlformats.org/officeDocument/2006/customXml" ds:itemID="{70BBA9AA-6EFB-4017-8887-8CB911AA5EB3}">
  <ds:schemaRefs>
    <ds:schemaRef ds:uri="http://schemas.microsoft.com/sharepoint/v3/contenttype/forms"/>
  </ds:schemaRefs>
</ds:datastoreItem>
</file>

<file path=customXml/itemProps3.xml><?xml version="1.0" encoding="utf-8"?>
<ds:datastoreItem xmlns:ds="http://schemas.openxmlformats.org/officeDocument/2006/customXml" ds:itemID="{67BC54AD-919F-41C6-9E2C-E3C5905CF5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7396e3-6a7c-49e4-86bb-38ecec5b669c"/>
    <ds:schemaRef ds:uri="cf327815-79d0-4fc2-8b8d-cf7e72fbbf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717</TotalTime>
  <Words>2286</Words>
  <Application>Microsoft Office PowerPoint</Application>
  <PresentationFormat>Προσαρμογή</PresentationFormat>
  <Paragraphs>251</Paragraphs>
  <Slides>24</Slides>
  <Notes>11</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24</vt:i4>
      </vt:variant>
    </vt:vector>
  </HeadingPairs>
  <TitlesOfParts>
    <vt:vector size="35" baseType="lpstr">
      <vt:lpstr>Arial</vt:lpstr>
      <vt:lpstr>Calibri</vt:lpstr>
      <vt:lpstr>EC Square Sans Pro</vt:lpstr>
      <vt:lpstr>Montserrat</vt:lpstr>
      <vt:lpstr>MyriadPro-Semibold</vt:lpstr>
      <vt:lpstr>Segoe UI</vt:lpstr>
      <vt:lpstr>Steelfish</vt:lpstr>
      <vt:lpstr>Times New Roman</vt:lpstr>
      <vt:lpstr>Verdana</vt:lpstr>
      <vt:lpstr>Wingdings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PLANTILLA_PPT</dc:title>
  <dc:creator>Monica Zabala Utrillas</dc:creator>
  <cp:lastModifiedBy>Admin</cp:lastModifiedBy>
  <cp:revision>167</cp:revision>
  <dcterms:created xsi:type="dcterms:W3CDTF">2023-11-20T15:58:16Z</dcterms:created>
  <dcterms:modified xsi:type="dcterms:W3CDTF">2025-01-19T15:24:23Z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2023-11-20T00:00:00Z</vt:filetime>
  </property>
  <property fmtid="{D5CDD505-2E9C-101B-9397-08002B2CF9AE}" pid="3" name="Creator">
    <vt:lpwstr>Adobe Illustrator 28.0 (Windows)</vt:lpwstr>
  </property>
  <property fmtid="{D5CDD505-2E9C-101B-9397-08002B2CF9AE}" pid="4" name="CreatorVersion">
    <vt:lpwstr>21.0.0</vt:lpwstr>
  </property>
  <property fmtid="{D5CDD505-2E9C-101B-9397-08002B2CF9AE}" pid="5" name="LastSaved">
    <vt:filetime>2023-11-20T00:00:00Z</vt:filetime>
  </property>
  <property fmtid="{D5CDD505-2E9C-101B-9397-08002B2CF9AE}" pid="6" name="Producer">
    <vt:lpwstr>Adobe PDF library 17.00</vt:lpwstr>
  </property>
  <property fmtid="{D5CDD505-2E9C-101B-9397-08002B2CF9AE}" pid="7" name="MSIP_Label_6bd9ddd1-4d20-43f6-abfa-fc3c07406f94_Enabled">
    <vt:lpwstr>true</vt:lpwstr>
  </property>
  <property fmtid="{D5CDD505-2E9C-101B-9397-08002B2CF9AE}" pid="8" name="MSIP_Label_6bd9ddd1-4d20-43f6-abfa-fc3c07406f94_SetDate">
    <vt:lpwstr>2024-04-25T09:54:48Z</vt:lpwstr>
  </property>
  <property fmtid="{D5CDD505-2E9C-101B-9397-08002B2CF9AE}" pid="9" name="MSIP_Label_6bd9ddd1-4d20-43f6-abfa-fc3c07406f94_Method">
    <vt:lpwstr>Standard</vt:lpwstr>
  </property>
  <property fmtid="{D5CDD505-2E9C-101B-9397-08002B2CF9AE}" pid="10" name="MSIP_Label_6bd9ddd1-4d20-43f6-abfa-fc3c07406f94_Name">
    <vt:lpwstr>Commission Use</vt:lpwstr>
  </property>
  <property fmtid="{D5CDD505-2E9C-101B-9397-08002B2CF9AE}" pid="11" name="MSIP_Label_6bd9ddd1-4d20-43f6-abfa-fc3c07406f94_SiteId">
    <vt:lpwstr>b24c8b06-522c-46fe-9080-70926f8dddb1</vt:lpwstr>
  </property>
  <property fmtid="{D5CDD505-2E9C-101B-9397-08002B2CF9AE}" pid="12" name="MSIP_Label_6bd9ddd1-4d20-43f6-abfa-fc3c07406f94_ActionId">
    <vt:lpwstr>6cf798a2-cc92-4994-932b-da5007d89735</vt:lpwstr>
  </property>
  <property fmtid="{D5CDD505-2E9C-101B-9397-08002B2CF9AE}" pid="13" name="MSIP_Label_6bd9ddd1-4d20-43f6-abfa-fc3c07406f94_ContentBits">
    <vt:lpwstr>0</vt:lpwstr>
  </property>
  <property fmtid="{D5CDD505-2E9C-101B-9397-08002B2CF9AE}" pid="14" name="ContentTypeId">
    <vt:lpwstr>0x010100C78BAB6A1C84F545963E0C901C12A503</vt:lpwstr>
  </property>
  <property fmtid="{D5CDD505-2E9C-101B-9397-08002B2CF9AE}" pid="15" name="Order">
    <vt:r8>13363400</vt:r8>
  </property>
  <property fmtid="{D5CDD505-2E9C-101B-9397-08002B2CF9AE}" pid="16" name="MediaServiceImageTags">
    <vt:lpwstr/>
  </property>
</Properties>
</file>