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24"/>
  </p:notesMasterIdLst>
  <p:handoutMasterIdLst>
    <p:handoutMasterId r:id="rId25"/>
  </p:handoutMasterIdLst>
  <p:sldIdLst>
    <p:sldId id="277" r:id="rId6"/>
    <p:sldId id="386" r:id="rId7"/>
    <p:sldId id="264" r:id="rId8"/>
    <p:sldId id="281" r:id="rId9"/>
    <p:sldId id="405" r:id="rId10"/>
    <p:sldId id="280" r:id="rId11"/>
    <p:sldId id="406" r:id="rId12"/>
    <p:sldId id="384" r:id="rId13"/>
    <p:sldId id="388" r:id="rId14"/>
    <p:sldId id="391" r:id="rId15"/>
    <p:sldId id="400" r:id="rId16"/>
    <p:sldId id="404" r:id="rId17"/>
    <p:sldId id="402" r:id="rId18"/>
    <p:sldId id="394" r:id="rId19"/>
    <p:sldId id="395" r:id="rId20"/>
    <p:sldId id="398" r:id="rId21"/>
    <p:sldId id="399" r:id="rId22"/>
    <p:sldId id="403" r:id="rId23"/>
  </p:sldIdLst>
  <p:sldSz cx="12192000" cy="6858000"/>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D854A1-7B95-F89F-8A0F-1160B2213964}" name="GORANOV Luben (SANTE)" initials="EC" userId="GORANOV Luben (SANT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470"/>
    <a:srgbClr val="6BB188"/>
    <a:srgbClr val="9DCBB0"/>
    <a:srgbClr val="CBE3D5"/>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86C09-9B40-4A41-92FB-C359597487A9}" v="2" dt="2025-01-23T10:50:40.70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1" autoAdjust="0"/>
    <p:restoredTop sz="92548" autoAdjust="0"/>
  </p:normalViewPr>
  <p:slideViewPr>
    <p:cSldViewPr snapToGrid="0">
      <p:cViewPr varScale="1">
        <p:scale>
          <a:sx n="99" d="100"/>
          <a:sy n="99" d="100"/>
        </p:scale>
        <p:origin x="912" y="72"/>
      </p:cViewPr>
      <p:guideLst/>
    </p:cSldViewPr>
  </p:slideViewPr>
  <p:notesTextViewPr>
    <p:cViewPr>
      <p:scale>
        <a:sx n="1" d="1"/>
        <a:sy n="1" d="1"/>
      </p:scale>
      <p:origin x="0" y="0"/>
    </p:cViewPr>
  </p:notesTextViewPr>
  <p:notesViewPr>
    <p:cSldViewPr snapToGrid="0">
      <p:cViewPr varScale="1">
        <p:scale>
          <a:sx n="45" d="100"/>
          <a:sy n="45" d="100"/>
        </p:scale>
        <p:origin x="276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58fec591-b333-4c59-a2df-1c57e39d4266" providerId="ADAL" clId="{82219E22-7612-4086-8251-5807FB8AA54D}"/>
    <pc:docChg chg="custSel addSld modSld">
      <pc:chgData name="Andrea Castro Troya" userId="58fec591-b333-4c59-a2df-1c57e39d4266" providerId="ADAL" clId="{82219E22-7612-4086-8251-5807FB8AA54D}" dt="2024-12-17T08:50:21.656" v="32" actId="20577"/>
      <pc:docMkLst>
        <pc:docMk/>
      </pc:docMkLst>
      <pc:sldChg chg="modSp mod">
        <pc:chgData name="Andrea Castro Troya" userId="58fec591-b333-4c59-a2df-1c57e39d4266" providerId="ADAL" clId="{82219E22-7612-4086-8251-5807FB8AA54D}" dt="2024-12-17T08:50:11.547" v="30" actId="27636"/>
        <pc:sldMkLst>
          <pc:docMk/>
          <pc:sldMk cId="1613776791" sldId="264"/>
        </pc:sldMkLst>
        <pc:spChg chg="mod">
          <ac:chgData name="Andrea Castro Troya" userId="58fec591-b333-4c59-a2df-1c57e39d4266" providerId="ADAL" clId="{82219E22-7612-4086-8251-5807FB8AA54D}" dt="2024-12-17T08:50:11.547" v="30" actId="27636"/>
          <ac:spMkLst>
            <pc:docMk/>
            <pc:sldMk cId="1613776791" sldId="264"/>
            <ac:spMk id="7" creationId="{D134C0FF-C9F2-8C75-AA31-F750D949EAB6}"/>
          </ac:spMkLst>
        </pc:spChg>
      </pc:sldChg>
      <pc:sldChg chg="modSp mod">
        <pc:chgData name="Andrea Castro Troya" userId="58fec591-b333-4c59-a2df-1c57e39d4266" providerId="ADAL" clId="{82219E22-7612-4086-8251-5807FB8AA54D}" dt="2024-12-17T08:46:42.835" v="28" actId="20577"/>
        <pc:sldMkLst>
          <pc:docMk/>
          <pc:sldMk cId="2499853343" sldId="277"/>
        </pc:sldMkLst>
        <pc:spChg chg="mod">
          <ac:chgData name="Andrea Castro Troya" userId="58fec591-b333-4c59-a2df-1c57e39d4266" providerId="ADAL" clId="{82219E22-7612-4086-8251-5807FB8AA54D}" dt="2024-12-17T08:46:42.835" v="28" actId="20577"/>
          <ac:spMkLst>
            <pc:docMk/>
            <pc:sldMk cId="2499853343" sldId="277"/>
            <ac:spMk id="3" creationId="{6199F5CC-8AF0-EA86-41C2-17755419A88E}"/>
          </ac:spMkLst>
        </pc:spChg>
      </pc:sldChg>
      <pc:sldChg chg="delSp modSp mod delAnim">
        <pc:chgData name="Andrea Castro Troya" userId="58fec591-b333-4c59-a2df-1c57e39d4266" providerId="ADAL" clId="{82219E22-7612-4086-8251-5807FB8AA54D}" dt="2024-12-17T08:50:21.656" v="32" actId="20577"/>
        <pc:sldMkLst>
          <pc:docMk/>
          <pc:sldMk cId="3510459679" sldId="391"/>
        </pc:sldMkLst>
        <pc:spChg chg="mod">
          <ac:chgData name="Andrea Castro Troya" userId="58fec591-b333-4c59-a2df-1c57e39d4266" providerId="ADAL" clId="{82219E22-7612-4086-8251-5807FB8AA54D}" dt="2024-12-17T08:50:21.656" v="32" actId="20577"/>
          <ac:spMkLst>
            <pc:docMk/>
            <pc:sldMk cId="3510459679" sldId="391"/>
            <ac:spMk id="5" creationId="{B9E90E28-63C6-A7B3-A9C7-814B6011D803}"/>
          </ac:spMkLst>
        </pc:spChg>
        <pc:spChg chg="del">
          <ac:chgData name="Andrea Castro Troya" userId="58fec591-b333-4c59-a2df-1c57e39d4266" providerId="ADAL" clId="{82219E22-7612-4086-8251-5807FB8AA54D}" dt="2024-12-17T08:50:19.177" v="31" actId="478"/>
          <ac:spMkLst>
            <pc:docMk/>
            <pc:sldMk cId="3510459679" sldId="391"/>
            <ac:spMk id="6" creationId="{8DEA5AFC-DA2D-C3E0-53F9-426DE8CDF878}"/>
          </ac:spMkLst>
        </pc:spChg>
      </pc:sldChg>
      <pc:sldChg chg="add">
        <pc:chgData name="Andrea Castro Troya" userId="58fec591-b333-4c59-a2df-1c57e39d4266" providerId="ADAL" clId="{82219E22-7612-4086-8251-5807FB8AA54D}" dt="2024-12-17T08:50:11.467" v="29"/>
        <pc:sldMkLst>
          <pc:docMk/>
          <pc:sldMk cId="1250934877" sldId="404"/>
        </pc:sldMkLst>
      </pc:sldChg>
    </pc:docChg>
  </pc:docChgLst>
  <pc:docChgLst>
    <pc:chgData name="Andrea Castro Troya" userId="58fec591-b333-4c59-a2df-1c57e39d4266" providerId="ADAL" clId="{C98148A4-6126-4877-B0F0-AF2D48387735}"/>
    <pc:docChg chg="custSel modSld">
      <pc:chgData name="Andrea Castro Troya" userId="58fec591-b333-4c59-a2df-1c57e39d4266" providerId="ADAL" clId="{C98148A4-6126-4877-B0F0-AF2D48387735}" dt="2024-11-26T12:36:18.522" v="4" actId="478"/>
      <pc:docMkLst>
        <pc:docMk/>
      </pc:docMkLst>
      <pc:sldChg chg="delSp modSp mod">
        <pc:chgData name="Andrea Castro Troya" userId="58fec591-b333-4c59-a2df-1c57e39d4266" providerId="ADAL" clId="{C98148A4-6126-4877-B0F0-AF2D48387735}" dt="2024-11-26T12:36:06.218" v="0" actId="478"/>
        <pc:sldMkLst>
          <pc:docMk/>
          <pc:sldMk cId="3510459679" sldId="391"/>
        </pc:sldMkLst>
        <pc:grpChg chg="del">
          <ac:chgData name="Andrea Castro Troya" userId="58fec591-b333-4c59-a2df-1c57e39d4266" providerId="ADAL" clId="{C98148A4-6126-4877-B0F0-AF2D48387735}" dt="2024-11-26T12:36:06.218" v="0" actId="478"/>
          <ac:grpSpMkLst>
            <pc:docMk/>
            <pc:sldMk cId="3510459679" sldId="391"/>
            <ac:grpSpMk id="36" creationId="{677F9CA3-0DF3-49D7-874C-B522D6BECBF0}"/>
          </ac:grpSpMkLst>
        </pc:grpChg>
        <pc:cxnChg chg="mod">
          <ac:chgData name="Andrea Castro Troya" userId="58fec591-b333-4c59-a2df-1c57e39d4266" providerId="ADAL" clId="{C98148A4-6126-4877-B0F0-AF2D48387735}" dt="2024-11-26T12:36:06.218" v="0" actId="478"/>
          <ac:cxnSpMkLst>
            <pc:docMk/>
            <pc:sldMk cId="3510459679" sldId="391"/>
            <ac:cxnSpMk id="42" creationId="{6746C081-1BE6-477D-B3BA-33DCDDF62467}"/>
          </ac:cxnSpMkLst>
        </pc:cxnChg>
        <pc:cxnChg chg="mod">
          <ac:chgData name="Andrea Castro Troya" userId="58fec591-b333-4c59-a2df-1c57e39d4266" providerId="ADAL" clId="{C98148A4-6126-4877-B0F0-AF2D48387735}" dt="2024-11-26T12:36:06.218" v="0" actId="478"/>
          <ac:cxnSpMkLst>
            <pc:docMk/>
            <pc:sldMk cId="3510459679" sldId="391"/>
            <ac:cxnSpMk id="43" creationId="{8A2AFA78-3627-4FA3-AAE9-5A8B4136A478}"/>
          </ac:cxnSpMkLst>
        </pc:cxnChg>
      </pc:sldChg>
      <pc:sldChg chg="delSp modSp mod">
        <pc:chgData name="Andrea Castro Troya" userId="58fec591-b333-4c59-a2df-1c57e39d4266" providerId="ADAL" clId="{C98148A4-6126-4877-B0F0-AF2D48387735}" dt="2024-11-26T12:36:10.331" v="1" actId="478"/>
        <pc:sldMkLst>
          <pc:docMk/>
          <pc:sldMk cId="2174509703" sldId="394"/>
        </pc:sldMkLst>
        <pc:grpChg chg="del">
          <ac:chgData name="Andrea Castro Troya" userId="58fec591-b333-4c59-a2df-1c57e39d4266" providerId="ADAL" clId="{C98148A4-6126-4877-B0F0-AF2D48387735}" dt="2024-11-26T12:36:10.331" v="1" actId="478"/>
          <ac:grpSpMkLst>
            <pc:docMk/>
            <pc:sldMk cId="2174509703" sldId="394"/>
            <ac:grpSpMk id="36" creationId="{677F9CA3-0DF3-49D7-874C-B522D6BECBF0}"/>
          </ac:grpSpMkLst>
        </pc:grpChg>
        <pc:cxnChg chg="mod">
          <ac:chgData name="Andrea Castro Troya" userId="58fec591-b333-4c59-a2df-1c57e39d4266" providerId="ADAL" clId="{C98148A4-6126-4877-B0F0-AF2D48387735}" dt="2024-11-26T12:36:10.331" v="1" actId="478"/>
          <ac:cxnSpMkLst>
            <pc:docMk/>
            <pc:sldMk cId="2174509703" sldId="394"/>
            <ac:cxnSpMk id="42" creationId="{6746C081-1BE6-477D-B3BA-33DCDDF62467}"/>
          </ac:cxnSpMkLst>
        </pc:cxnChg>
        <pc:cxnChg chg="mod">
          <ac:chgData name="Andrea Castro Troya" userId="58fec591-b333-4c59-a2df-1c57e39d4266" providerId="ADAL" clId="{C98148A4-6126-4877-B0F0-AF2D48387735}" dt="2024-11-26T12:36:10.331" v="1" actId="478"/>
          <ac:cxnSpMkLst>
            <pc:docMk/>
            <pc:sldMk cId="2174509703" sldId="394"/>
            <ac:cxnSpMk id="43" creationId="{8A2AFA78-3627-4FA3-AAE9-5A8B4136A478}"/>
          </ac:cxnSpMkLst>
        </pc:cxnChg>
      </pc:sldChg>
      <pc:sldChg chg="delSp modSp mod">
        <pc:chgData name="Andrea Castro Troya" userId="58fec591-b333-4c59-a2df-1c57e39d4266" providerId="ADAL" clId="{C98148A4-6126-4877-B0F0-AF2D48387735}" dt="2024-11-26T12:36:12.915" v="2" actId="478"/>
        <pc:sldMkLst>
          <pc:docMk/>
          <pc:sldMk cId="3324208697" sldId="395"/>
        </pc:sldMkLst>
        <pc:grpChg chg="del">
          <ac:chgData name="Andrea Castro Troya" userId="58fec591-b333-4c59-a2df-1c57e39d4266" providerId="ADAL" clId="{C98148A4-6126-4877-B0F0-AF2D48387735}" dt="2024-11-26T12:36:12.915" v="2" actId="478"/>
          <ac:grpSpMkLst>
            <pc:docMk/>
            <pc:sldMk cId="3324208697" sldId="395"/>
            <ac:grpSpMk id="36" creationId="{677F9CA3-0DF3-49D7-874C-B522D6BECBF0}"/>
          </ac:grpSpMkLst>
        </pc:grpChg>
        <pc:cxnChg chg="mod">
          <ac:chgData name="Andrea Castro Troya" userId="58fec591-b333-4c59-a2df-1c57e39d4266" providerId="ADAL" clId="{C98148A4-6126-4877-B0F0-AF2D48387735}" dt="2024-11-26T12:36:12.915" v="2" actId="478"/>
          <ac:cxnSpMkLst>
            <pc:docMk/>
            <pc:sldMk cId="3324208697" sldId="395"/>
            <ac:cxnSpMk id="42" creationId="{6746C081-1BE6-477D-B3BA-33DCDDF62467}"/>
          </ac:cxnSpMkLst>
        </pc:cxnChg>
        <pc:cxnChg chg="mod">
          <ac:chgData name="Andrea Castro Troya" userId="58fec591-b333-4c59-a2df-1c57e39d4266" providerId="ADAL" clId="{C98148A4-6126-4877-B0F0-AF2D48387735}" dt="2024-11-26T12:36:12.915" v="2" actId="478"/>
          <ac:cxnSpMkLst>
            <pc:docMk/>
            <pc:sldMk cId="3324208697" sldId="395"/>
            <ac:cxnSpMk id="43" creationId="{8A2AFA78-3627-4FA3-AAE9-5A8B4136A478}"/>
          </ac:cxnSpMkLst>
        </pc:cxnChg>
      </pc:sldChg>
      <pc:sldChg chg="delSp modSp mod">
        <pc:chgData name="Andrea Castro Troya" userId="58fec591-b333-4c59-a2df-1c57e39d4266" providerId="ADAL" clId="{C98148A4-6126-4877-B0F0-AF2D48387735}" dt="2024-11-26T12:36:16.169" v="3" actId="478"/>
        <pc:sldMkLst>
          <pc:docMk/>
          <pc:sldMk cId="3029229812" sldId="398"/>
        </pc:sldMkLst>
        <pc:grpChg chg="del">
          <ac:chgData name="Andrea Castro Troya" userId="58fec591-b333-4c59-a2df-1c57e39d4266" providerId="ADAL" clId="{C98148A4-6126-4877-B0F0-AF2D48387735}" dt="2024-11-26T12:36:16.169" v="3" actId="478"/>
          <ac:grpSpMkLst>
            <pc:docMk/>
            <pc:sldMk cId="3029229812" sldId="398"/>
            <ac:grpSpMk id="2" creationId="{779750E1-D2A5-B07C-9E31-65527DE06592}"/>
          </ac:grpSpMkLst>
        </pc:grpChg>
        <pc:cxnChg chg="mod">
          <ac:chgData name="Andrea Castro Troya" userId="58fec591-b333-4c59-a2df-1c57e39d4266" providerId="ADAL" clId="{C98148A4-6126-4877-B0F0-AF2D48387735}" dt="2024-11-26T12:36:16.169" v="3" actId="478"/>
          <ac:cxnSpMkLst>
            <pc:docMk/>
            <pc:sldMk cId="3029229812" sldId="398"/>
            <ac:cxnSpMk id="8" creationId="{0B8FC17E-ED61-C620-CAD6-5383B15DEE7C}"/>
          </ac:cxnSpMkLst>
        </pc:cxnChg>
        <pc:cxnChg chg="mod">
          <ac:chgData name="Andrea Castro Troya" userId="58fec591-b333-4c59-a2df-1c57e39d4266" providerId="ADAL" clId="{C98148A4-6126-4877-B0F0-AF2D48387735}" dt="2024-11-26T12:36:16.169" v="3" actId="478"/>
          <ac:cxnSpMkLst>
            <pc:docMk/>
            <pc:sldMk cId="3029229812" sldId="398"/>
            <ac:cxnSpMk id="9" creationId="{4F145B42-B226-CB1D-F657-8DF69FAB163D}"/>
          </ac:cxnSpMkLst>
        </pc:cxnChg>
      </pc:sldChg>
      <pc:sldChg chg="delSp modSp mod">
        <pc:chgData name="Andrea Castro Troya" userId="58fec591-b333-4c59-a2df-1c57e39d4266" providerId="ADAL" clId="{C98148A4-6126-4877-B0F0-AF2D48387735}" dt="2024-11-26T12:36:18.522" v="4" actId="478"/>
        <pc:sldMkLst>
          <pc:docMk/>
          <pc:sldMk cId="1110351959" sldId="399"/>
        </pc:sldMkLst>
        <pc:grpChg chg="del">
          <ac:chgData name="Andrea Castro Troya" userId="58fec591-b333-4c59-a2df-1c57e39d4266" providerId="ADAL" clId="{C98148A4-6126-4877-B0F0-AF2D48387735}" dt="2024-11-26T12:36:18.522" v="4" actId="478"/>
          <ac:grpSpMkLst>
            <pc:docMk/>
            <pc:sldMk cId="1110351959" sldId="399"/>
            <ac:grpSpMk id="4" creationId="{3E05FFAE-23B5-4FE9-A635-989089E3F2D0}"/>
          </ac:grpSpMkLst>
        </pc:grpChg>
        <pc:cxnChg chg="mod">
          <ac:chgData name="Andrea Castro Troya" userId="58fec591-b333-4c59-a2df-1c57e39d4266" providerId="ADAL" clId="{C98148A4-6126-4877-B0F0-AF2D48387735}" dt="2024-11-26T12:36:18.522" v="4" actId="478"/>
          <ac:cxnSpMkLst>
            <pc:docMk/>
            <pc:sldMk cId="1110351959" sldId="399"/>
            <ac:cxnSpMk id="10" creationId="{EAAF859F-CD8C-43FB-ADEE-80FBCBBF6D0B}"/>
          </ac:cxnSpMkLst>
        </pc:cxnChg>
        <pc:cxnChg chg="mod">
          <ac:chgData name="Andrea Castro Troya" userId="58fec591-b333-4c59-a2df-1c57e39d4266" providerId="ADAL" clId="{C98148A4-6126-4877-B0F0-AF2D48387735}" dt="2024-11-26T12:36:18.522" v="4" actId="478"/>
          <ac:cxnSpMkLst>
            <pc:docMk/>
            <pc:sldMk cId="1110351959" sldId="399"/>
            <ac:cxnSpMk id="11" creationId="{755FDFB1-B45B-4FBB-90FA-00AF24CFD2D7}"/>
          </ac:cxnSpMkLst>
        </pc:cxnChg>
      </pc:sldChg>
    </pc:docChg>
  </pc:docChgLst>
  <pc:docChgLst>
    <pc:chgData name="Beatriz López Valero" userId="4f7693af-25d0-483d-b1c8-f2afaa36cc32" providerId="ADAL" clId="{2856D659-E2E5-4AE5-AA90-3F28BB6AF7DE}"/>
    <pc:docChg chg="custSel modSld modNotesMaster modHandout">
      <pc:chgData name="Beatriz López Valero" userId="4f7693af-25d0-483d-b1c8-f2afaa36cc32" providerId="ADAL" clId="{2856D659-E2E5-4AE5-AA90-3F28BB6AF7DE}" dt="2024-11-26T13:38:09.246" v="1" actId="27636"/>
      <pc:docMkLst>
        <pc:docMk/>
      </pc:docMkLst>
      <pc:sldChg chg="modSp mod modNotes">
        <pc:chgData name="Beatriz López Valero" userId="4f7693af-25d0-483d-b1c8-f2afaa36cc32" providerId="ADAL" clId="{2856D659-E2E5-4AE5-AA90-3F28BB6AF7DE}" dt="2024-11-26T13:38:09.246" v="1" actId="27636"/>
        <pc:sldMkLst>
          <pc:docMk/>
          <pc:sldMk cId="1613776791" sldId="264"/>
        </pc:sldMkLst>
        <pc:spChg chg="mod">
          <ac:chgData name="Beatriz López Valero" userId="4f7693af-25d0-483d-b1c8-f2afaa36cc32" providerId="ADAL" clId="{2856D659-E2E5-4AE5-AA90-3F28BB6AF7DE}" dt="2024-11-26T13:38:09.246" v="1" actId="27636"/>
          <ac:spMkLst>
            <pc:docMk/>
            <pc:sldMk cId="1613776791" sldId="264"/>
            <ac:spMk id="7" creationId="{D134C0FF-C9F2-8C75-AA31-F750D949EAB6}"/>
          </ac:spMkLst>
        </pc:spChg>
      </pc:sldChg>
      <pc:sldChg chg="modNotes">
        <pc:chgData name="Beatriz López Valero" userId="4f7693af-25d0-483d-b1c8-f2afaa36cc32" providerId="ADAL" clId="{2856D659-E2E5-4AE5-AA90-3F28BB6AF7DE}" dt="2024-11-26T13:38:09.150" v="0"/>
        <pc:sldMkLst>
          <pc:docMk/>
          <pc:sldMk cId="163604321" sldId="280"/>
        </pc:sldMkLst>
      </pc:sldChg>
      <pc:sldChg chg="modNotes">
        <pc:chgData name="Beatriz López Valero" userId="4f7693af-25d0-483d-b1c8-f2afaa36cc32" providerId="ADAL" clId="{2856D659-E2E5-4AE5-AA90-3F28BB6AF7DE}" dt="2024-11-26T13:38:09.150" v="0"/>
        <pc:sldMkLst>
          <pc:docMk/>
          <pc:sldMk cId="1914163398" sldId="281"/>
        </pc:sldMkLst>
      </pc:sldChg>
      <pc:sldChg chg="modNotes">
        <pc:chgData name="Beatriz López Valero" userId="4f7693af-25d0-483d-b1c8-f2afaa36cc32" providerId="ADAL" clId="{2856D659-E2E5-4AE5-AA90-3F28BB6AF7DE}" dt="2024-11-26T13:38:09.150" v="0"/>
        <pc:sldMkLst>
          <pc:docMk/>
          <pc:sldMk cId="3824595459" sldId="384"/>
        </pc:sldMkLst>
      </pc:sldChg>
      <pc:sldChg chg="modNotes">
        <pc:chgData name="Beatriz López Valero" userId="4f7693af-25d0-483d-b1c8-f2afaa36cc32" providerId="ADAL" clId="{2856D659-E2E5-4AE5-AA90-3F28BB6AF7DE}" dt="2024-11-26T13:38:09.150" v="0"/>
        <pc:sldMkLst>
          <pc:docMk/>
          <pc:sldMk cId="3219448795" sldId="386"/>
        </pc:sldMkLst>
      </pc:sldChg>
      <pc:sldChg chg="modNotes">
        <pc:chgData name="Beatriz López Valero" userId="4f7693af-25d0-483d-b1c8-f2afaa36cc32" providerId="ADAL" clId="{2856D659-E2E5-4AE5-AA90-3F28BB6AF7DE}" dt="2024-11-26T13:38:09.150" v="0"/>
        <pc:sldMkLst>
          <pc:docMk/>
          <pc:sldMk cId="1867348468" sldId="388"/>
        </pc:sldMkLst>
      </pc:sldChg>
      <pc:sldChg chg="modNotes">
        <pc:chgData name="Beatriz López Valero" userId="4f7693af-25d0-483d-b1c8-f2afaa36cc32" providerId="ADAL" clId="{2856D659-E2E5-4AE5-AA90-3F28BB6AF7DE}" dt="2024-11-26T13:38:09.150" v="0"/>
        <pc:sldMkLst>
          <pc:docMk/>
          <pc:sldMk cId="3510459679" sldId="391"/>
        </pc:sldMkLst>
      </pc:sldChg>
      <pc:sldChg chg="modNotes">
        <pc:chgData name="Beatriz López Valero" userId="4f7693af-25d0-483d-b1c8-f2afaa36cc32" providerId="ADAL" clId="{2856D659-E2E5-4AE5-AA90-3F28BB6AF7DE}" dt="2024-11-26T13:38:09.150" v="0"/>
        <pc:sldMkLst>
          <pc:docMk/>
          <pc:sldMk cId="2174509703" sldId="394"/>
        </pc:sldMkLst>
      </pc:sldChg>
      <pc:sldChg chg="modNotes">
        <pc:chgData name="Beatriz López Valero" userId="4f7693af-25d0-483d-b1c8-f2afaa36cc32" providerId="ADAL" clId="{2856D659-E2E5-4AE5-AA90-3F28BB6AF7DE}" dt="2024-11-26T13:38:09.150" v="0"/>
        <pc:sldMkLst>
          <pc:docMk/>
          <pc:sldMk cId="3324208697" sldId="395"/>
        </pc:sldMkLst>
      </pc:sldChg>
      <pc:sldChg chg="modNotes">
        <pc:chgData name="Beatriz López Valero" userId="4f7693af-25d0-483d-b1c8-f2afaa36cc32" providerId="ADAL" clId="{2856D659-E2E5-4AE5-AA90-3F28BB6AF7DE}" dt="2024-11-26T13:38:09.150" v="0"/>
        <pc:sldMkLst>
          <pc:docMk/>
          <pc:sldMk cId="3029229812" sldId="398"/>
        </pc:sldMkLst>
      </pc:sldChg>
      <pc:sldChg chg="modNotes">
        <pc:chgData name="Beatriz López Valero" userId="4f7693af-25d0-483d-b1c8-f2afaa36cc32" providerId="ADAL" clId="{2856D659-E2E5-4AE5-AA90-3F28BB6AF7DE}" dt="2024-11-26T13:38:09.150" v="0"/>
        <pc:sldMkLst>
          <pc:docMk/>
          <pc:sldMk cId="1110351959" sldId="399"/>
        </pc:sldMkLst>
      </pc:sldChg>
      <pc:sldChg chg="modNotes">
        <pc:chgData name="Beatriz López Valero" userId="4f7693af-25d0-483d-b1c8-f2afaa36cc32" providerId="ADAL" clId="{2856D659-E2E5-4AE5-AA90-3F28BB6AF7DE}" dt="2024-11-26T13:38:09.150" v="0"/>
        <pc:sldMkLst>
          <pc:docMk/>
          <pc:sldMk cId="1001390955" sldId="400"/>
        </pc:sldMkLst>
      </pc:sldChg>
      <pc:sldChg chg="modNotes">
        <pc:chgData name="Beatriz López Valero" userId="4f7693af-25d0-483d-b1c8-f2afaa36cc32" providerId="ADAL" clId="{2856D659-E2E5-4AE5-AA90-3F28BB6AF7DE}" dt="2024-11-26T13:38:09.150" v="0"/>
        <pc:sldMkLst>
          <pc:docMk/>
          <pc:sldMk cId="303485680" sldId="402"/>
        </pc:sldMkLst>
      </pc:sldChg>
      <pc:sldChg chg="modNotes">
        <pc:chgData name="Beatriz López Valero" userId="4f7693af-25d0-483d-b1c8-f2afaa36cc32" providerId="ADAL" clId="{2856D659-E2E5-4AE5-AA90-3F28BB6AF7DE}" dt="2024-11-26T13:38:09.150" v="0"/>
        <pc:sldMkLst>
          <pc:docMk/>
          <pc:sldMk cId="3119734793" sldId="403"/>
        </pc:sldMkLst>
      </pc:sldChg>
    </pc:docChg>
  </pc:docChgLst>
  <pc:docChgLst>
    <pc:chgData name="Andrea Castro Troya" userId="58fec591-b333-4c59-a2df-1c57e39d4266" providerId="ADAL" clId="{48886C09-9B40-4A41-92FB-C359597487A9}"/>
    <pc:docChg chg="custSel addSld modSld">
      <pc:chgData name="Andrea Castro Troya" userId="58fec591-b333-4c59-a2df-1c57e39d4266" providerId="ADAL" clId="{48886C09-9B40-4A41-92FB-C359597487A9}" dt="2025-01-23T10:50:40.701" v="2"/>
      <pc:docMkLst>
        <pc:docMk/>
      </pc:docMkLst>
      <pc:sldChg chg="modSp mod">
        <pc:chgData name="Andrea Castro Troya" userId="58fec591-b333-4c59-a2df-1c57e39d4266" providerId="ADAL" clId="{48886C09-9B40-4A41-92FB-C359597487A9}" dt="2025-01-23T10:50:30.502" v="1" actId="27636"/>
        <pc:sldMkLst>
          <pc:docMk/>
          <pc:sldMk cId="163604321" sldId="280"/>
        </pc:sldMkLst>
        <pc:spChg chg="mod">
          <ac:chgData name="Andrea Castro Troya" userId="58fec591-b333-4c59-a2df-1c57e39d4266" providerId="ADAL" clId="{48886C09-9B40-4A41-92FB-C359597487A9}" dt="2025-01-23T10:50:30.502" v="1" actId="27636"/>
          <ac:spMkLst>
            <pc:docMk/>
            <pc:sldMk cId="163604321" sldId="280"/>
            <ac:spMk id="2" creationId="{8FF0C3B0-8099-791F-475C-767B65B12EB5}"/>
          </ac:spMkLst>
        </pc:spChg>
      </pc:sldChg>
      <pc:sldChg chg="add">
        <pc:chgData name="Andrea Castro Troya" userId="58fec591-b333-4c59-a2df-1c57e39d4266" providerId="ADAL" clId="{48886C09-9B40-4A41-92FB-C359597487A9}" dt="2025-01-23T10:50:30.412" v="0"/>
        <pc:sldMkLst>
          <pc:docMk/>
          <pc:sldMk cId="1541912648" sldId="405"/>
        </pc:sldMkLst>
      </pc:sldChg>
      <pc:sldChg chg="add">
        <pc:chgData name="Andrea Castro Troya" userId="58fec591-b333-4c59-a2df-1c57e39d4266" providerId="ADAL" clId="{48886C09-9B40-4A41-92FB-C359597487A9}" dt="2025-01-23T10:50:40.701" v="2"/>
        <pc:sldMkLst>
          <pc:docMk/>
          <pc:sldMk cId="1024207149" sldId="4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199A5-5B35-42D9-B781-FD1653DF2949}" type="doc">
      <dgm:prSet loTypeId="urn:microsoft.com/office/officeart/2005/8/layout/hierarchy2" loCatId="hierarchy" qsTypeId="urn:microsoft.com/office/officeart/2005/8/quickstyle/simple5" qsCatId="simple" csTypeId="urn:microsoft.com/office/officeart/2005/8/colors/accent1_4" csCatId="accent1" phldr="1"/>
      <dgm:spPr/>
      <dgm:t>
        <a:bodyPr/>
        <a:lstStyle/>
        <a:p>
          <a:endParaRPr lang="en-GB"/>
        </a:p>
      </dgm:t>
    </dgm:pt>
    <dgm:pt modelId="{FC02CDEC-AE24-4359-9BDB-5F5356F9E817}">
      <dgm:prSet phldrT="[Texto]" custT="1"/>
      <dgm:spPr>
        <a:solidFill>
          <a:srgbClr val="002060"/>
        </a:solidFill>
        <a:ln>
          <a:solidFill>
            <a:srgbClr val="6BB188"/>
          </a:solidFill>
        </a:ln>
      </dgm:spPr>
      <dgm:t>
        <a:bodyPr/>
        <a:lstStyle/>
        <a:p>
          <a:r>
            <a:rPr lang="el-GR" sz="3200">
              <a:latin typeface="EC Square Sans Pro" panose="020B0506040000020004" pitchFamily="34" charset="0"/>
            </a:rPr>
            <a:t>Παγκόσμια ανάγκη: μείωση της μικροβιακής αντοχής</a:t>
          </a:r>
        </a:p>
      </dgm:t>
    </dgm:pt>
    <dgm:pt modelId="{740B47AE-9BE7-4D76-9D41-ACE0B66EB9C6}" type="parTrans" cxnId="{FF9E7B00-E89D-4CCF-8D3E-0CCF46594E54}">
      <dgm:prSet/>
      <dgm:spPr/>
      <dgm:t>
        <a:bodyPr/>
        <a:lstStyle/>
        <a:p>
          <a:endParaRPr lang="en-GB" sz="1400">
            <a:latin typeface="EC Square Sans Pro" panose="020B0506040000020004" pitchFamily="34" charset="0"/>
          </a:endParaRPr>
        </a:p>
      </dgm:t>
    </dgm:pt>
    <dgm:pt modelId="{A127A0E8-D0E8-4801-9073-902D66B14468}" type="sibTrans" cxnId="{FF9E7B00-E89D-4CCF-8D3E-0CCF46594E54}">
      <dgm:prSet/>
      <dgm:spPr/>
      <dgm:t>
        <a:bodyPr/>
        <a:lstStyle/>
        <a:p>
          <a:endParaRPr lang="en-GB" sz="1400">
            <a:latin typeface="EC Square Sans Pro" panose="020B0506040000020004" pitchFamily="34" charset="0"/>
          </a:endParaRPr>
        </a:p>
      </dgm:t>
    </dgm:pt>
    <dgm:pt modelId="{25F8A990-4CFA-4F18-8F12-AA6AA6EAC83D}">
      <dgm:prSet phldrT="[Texto]" custT="1"/>
      <dgm:spPr>
        <a:solidFill>
          <a:srgbClr val="6BB188"/>
        </a:solidFill>
      </dgm:spPr>
      <dgm:t>
        <a:bodyPr/>
        <a:lstStyle/>
        <a:p>
          <a:r>
            <a:rPr lang="el-GR" sz="2000">
              <a:latin typeface="EC Square Sans Pro" panose="020B0506040000020004" pitchFamily="34" charset="0"/>
            </a:rPr>
            <a:t>Νέο ρυθμιστικό πλαίσιο</a:t>
          </a:r>
        </a:p>
      </dgm:t>
    </dgm:pt>
    <dgm:pt modelId="{CB6010E8-99FC-4963-907C-48720CAB24F6}" type="parTrans" cxnId="{F0C5378A-0290-475E-98DE-E32A5E22A723}">
      <dgm:prSet custT="1"/>
      <dgm:spPr/>
      <dgm:t>
        <a:bodyPr/>
        <a:lstStyle/>
        <a:p>
          <a:endParaRPr lang="en-GB" sz="300">
            <a:latin typeface="EC Square Sans Pro" panose="020B0506040000020004" pitchFamily="34" charset="0"/>
          </a:endParaRPr>
        </a:p>
      </dgm:t>
    </dgm:pt>
    <dgm:pt modelId="{92BBBFC8-D41C-4BA8-A2EB-A276687F208C}" type="sibTrans" cxnId="{F0C5378A-0290-475E-98DE-E32A5E22A723}">
      <dgm:prSet/>
      <dgm:spPr/>
      <dgm:t>
        <a:bodyPr/>
        <a:lstStyle/>
        <a:p>
          <a:endParaRPr lang="en-GB" sz="1400">
            <a:latin typeface="EC Square Sans Pro" panose="020B0506040000020004" pitchFamily="34" charset="0"/>
          </a:endParaRPr>
        </a:p>
      </dgm:t>
    </dgm:pt>
    <dgm:pt modelId="{3F53412B-6BF8-4502-B85D-5C5A00599B2F}">
      <dgm:prSet phldrT="[Texto]" custT="1"/>
      <dgm:spPr>
        <a:solidFill>
          <a:srgbClr val="2C7470"/>
        </a:solidFill>
      </dgm:spPr>
      <dgm:t>
        <a:bodyPr/>
        <a:lstStyle/>
        <a:p>
          <a:r>
            <a:rPr lang="el-GR" sz="3200">
              <a:latin typeface="EC Square Sans Pro" panose="020B0506040000020004" pitchFamily="34" charset="0"/>
            </a:rPr>
            <a:t>Προληπτικά μέτρα προς εφαρμογή  σε επίπεδο αγροκτήματος</a:t>
          </a:r>
        </a:p>
      </dgm:t>
    </dgm:pt>
    <dgm:pt modelId="{8F3068A3-6BF6-4C93-B730-2C6DF9DF900A}" type="parTrans" cxnId="{DC099AC5-0141-423C-B4C9-9F06FA17036A}">
      <dgm:prSet custT="1"/>
      <dgm:spPr/>
      <dgm:t>
        <a:bodyPr/>
        <a:lstStyle/>
        <a:p>
          <a:endParaRPr lang="en-GB" sz="300">
            <a:latin typeface="EC Square Sans Pro" panose="020B0506040000020004" pitchFamily="34" charset="0"/>
          </a:endParaRPr>
        </a:p>
      </dgm:t>
    </dgm:pt>
    <dgm:pt modelId="{927BDBBA-24DB-4B97-BB30-3056810785F3}" type="sibTrans" cxnId="{DC099AC5-0141-423C-B4C9-9F06FA17036A}">
      <dgm:prSet/>
      <dgm:spPr/>
      <dgm:t>
        <a:bodyPr/>
        <a:lstStyle/>
        <a:p>
          <a:endParaRPr lang="en-GB" sz="1400">
            <a:latin typeface="EC Square Sans Pro" panose="020B0506040000020004" pitchFamily="34" charset="0"/>
          </a:endParaRPr>
        </a:p>
      </dgm:t>
    </dgm:pt>
    <dgm:pt modelId="{3809AD99-CA4A-4FEA-A848-5887879650B5}" type="pres">
      <dgm:prSet presAssocID="{4D9199A5-5B35-42D9-B781-FD1653DF2949}" presName="diagram" presStyleCnt="0">
        <dgm:presLayoutVars>
          <dgm:chPref val="1"/>
          <dgm:dir/>
          <dgm:animOne val="branch"/>
          <dgm:animLvl val="lvl"/>
          <dgm:resizeHandles val="exact"/>
        </dgm:presLayoutVars>
      </dgm:prSet>
      <dgm:spPr/>
    </dgm:pt>
    <dgm:pt modelId="{9DAF7E41-2A9E-49D4-AB31-CC94ACE5C60E}" type="pres">
      <dgm:prSet presAssocID="{FC02CDEC-AE24-4359-9BDB-5F5356F9E817}" presName="root1" presStyleCnt="0"/>
      <dgm:spPr/>
    </dgm:pt>
    <dgm:pt modelId="{641D7CF0-07AE-4543-9FB6-D3D03074E541}" type="pres">
      <dgm:prSet presAssocID="{FC02CDEC-AE24-4359-9BDB-5F5356F9E817}" presName="LevelOneTextNode" presStyleLbl="node0" presStyleIdx="0" presStyleCnt="1" custScaleY="176809">
        <dgm:presLayoutVars>
          <dgm:chPref val="3"/>
        </dgm:presLayoutVars>
      </dgm:prSet>
      <dgm:spPr/>
    </dgm:pt>
    <dgm:pt modelId="{EFEB23B8-023F-4694-AC94-1BC4AC85D57B}" type="pres">
      <dgm:prSet presAssocID="{FC02CDEC-AE24-4359-9BDB-5F5356F9E817}" presName="level2hierChild" presStyleCnt="0"/>
      <dgm:spPr/>
    </dgm:pt>
    <dgm:pt modelId="{2DCBE255-9C01-478D-B5EB-26D0C4EFF464}" type="pres">
      <dgm:prSet presAssocID="{CB6010E8-99FC-4963-907C-48720CAB24F6}" presName="conn2-1" presStyleLbl="parChTrans1D2" presStyleIdx="0" presStyleCnt="2"/>
      <dgm:spPr/>
    </dgm:pt>
    <dgm:pt modelId="{1069E3C4-EE95-4399-8562-F198E17A5E94}" type="pres">
      <dgm:prSet presAssocID="{CB6010E8-99FC-4963-907C-48720CAB24F6}" presName="connTx" presStyleLbl="parChTrans1D2" presStyleIdx="0" presStyleCnt="2"/>
      <dgm:spPr/>
    </dgm:pt>
    <dgm:pt modelId="{BC71ECD5-DCE7-422A-BC6C-ECA62E77E3F8}" type="pres">
      <dgm:prSet presAssocID="{25F8A990-4CFA-4F18-8F12-AA6AA6EAC83D}" presName="root2" presStyleCnt="0"/>
      <dgm:spPr/>
    </dgm:pt>
    <dgm:pt modelId="{C2A02F89-ADF3-41F9-A1A7-83CD90E178FC}" type="pres">
      <dgm:prSet presAssocID="{25F8A990-4CFA-4F18-8F12-AA6AA6EAC83D}" presName="LevelTwoTextNode" presStyleLbl="node2" presStyleIdx="0" presStyleCnt="2">
        <dgm:presLayoutVars>
          <dgm:chPref val="3"/>
        </dgm:presLayoutVars>
      </dgm:prSet>
      <dgm:spPr/>
    </dgm:pt>
    <dgm:pt modelId="{E39C38FB-48B7-4296-B3C8-C58B421335BA}" type="pres">
      <dgm:prSet presAssocID="{25F8A990-4CFA-4F18-8F12-AA6AA6EAC83D}" presName="level3hierChild" presStyleCnt="0"/>
      <dgm:spPr/>
    </dgm:pt>
    <dgm:pt modelId="{81CCE928-729B-432C-A321-3B2C0F7AF232}" type="pres">
      <dgm:prSet presAssocID="{8F3068A3-6BF6-4C93-B730-2C6DF9DF900A}" presName="conn2-1" presStyleLbl="parChTrans1D2" presStyleIdx="1" presStyleCnt="2"/>
      <dgm:spPr/>
    </dgm:pt>
    <dgm:pt modelId="{EE631CC8-C0CD-437B-B511-A51F34C1D7EC}" type="pres">
      <dgm:prSet presAssocID="{8F3068A3-6BF6-4C93-B730-2C6DF9DF900A}" presName="connTx" presStyleLbl="parChTrans1D2" presStyleIdx="1" presStyleCnt="2"/>
      <dgm:spPr/>
    </dgm:pt>
    <dgm:pt modelId="{50B96A60-04F4-44A4-A77B-737752A505C4}" type="pres">
      <dgm:prSet presAssocID="{3F53412B-6BF8-4502-B85D-5C5A00599B2F}" presName="root2" presStyleCnt="0"/>
      <dgm:spPr/>
    </dgm:pt>
    <dgm:pt modelId="{A78CAAD0-E337-45EE-BC2B-DCDDE82E677B}" type="pres">
      <dgm:prSet presAssocID="{3F53412B-6BF8-4502-B85D-5C5A00599B2F}" presName="LevelTwoTextNode" presStyleLbl="node2" presStyleIdx="1" presStyleCnt="2" custScaleY="168513" custLinFactNeighborX="2333" custLinFactNeighborY="29932">
        <dgm:presLayoutVars>
          <dgm:chPref val="3"/>
        </dgm:presLayoutVars>
      </dgm:prSet>
      <dgm:spPr/>
    </dgm:pt>
    <dgm:pt modelId="{191C6EC5-3015-4E51-A3DC-88D2C104841A}" type="pres">
      <dgm:prSet presAssocID="{3F53412B-6BF8-4502-B85D-5C5A00599B2F}" presName="level3hierChild" presStyleCnt="0"/>
      <dgm:spPr/>
    </dgm:pt>
  </dgm:ptLst>
  <dgm:cxnLst>
    <dgm:cxn modelId="{FF9E7B00-E89D-4CCF-8D3E-0CCF46594E54}" srcId="{4D9199A5-5B35-42D9-B781-FD1653DF2949}" destId="{FC02CDEC-AE24-4359-9BDB-5F5356F9E817}" srcOrd="0" destOrd="0" parTransId="{740B47AE-9BE7-4D76-9D41-ACE0B66EB9C6}" sibTransId="{A127A0E8-D0E8-4801-9073-902D66B14468}"/>
    <dgm:cxn modelId="{62309A03-9B77-400E-ABD7-9992C45E3B73}" type="presOf" srcId="{8F3068A3-6BF6-4C93-B730-2C6DF9DF900A}" destId="{EE631CC8-C0CD-437B-B511-A51F34C1D7EC}" srcOrd="1" destOrd="0" presId="urn:microsoft.com/office/officeart/2005/8/layout/hierarchy2"/>
    <dgm:cxn modelId="{3DC51714-3FED-4ED3-AA59-7A514030E4D8}" type="presOf" srcId="{25F8A990-4CFA-4F18-8F12-AA6AA6EAC83D}" destId="{C2A02F89-ADF3-41F9-A1A7-83CD90E178FC}" srcOrd="0" destOrd="0" presId="urn:microsoft.com/office/officeart/2005/8/layout/hierarchy2"/>
    <dgm:cxn modelId="{2502DF1F-4236-4AE5-A200-09A7B3622F3F}" type="presOf" srcId="{FC02CDEC-AE24-4359-9BDB-5F5356F9E817}" destId="{641D7CF0-07AE-4543-9FB6-D3D03074E541}" srcOrd="0" destOrd="0" presId="urn:microsoft.com/office/officeart/2005/8/layout/hierarchy2"/>
    <dgm:cxn modelId="{D1F5D550-DCBC-46A8-8A85-DB9414735D34}" type="presOf" srcId="{8F3068A3-6BF6-4C93-B730-2C6DF9DF900A}" destId="{81CCE928-729B-432C-A321-3B2C0F7AF232}" srcOrd="0" destOrd="0" presId="urn:microsoft.com/office/officeart/2005/8/layout/hierarchy2"/>
    <dgm:cxn modelId="{5712BE84-5D26-4F7D-8004-B53C02C209B2}" type="presOf" srcId="{4D9199A5-5B35-42D9-B781-FD1653DF2949}" destId="{3809AD99-CA4A-4FEA-A848-5887879650B5}" srcOrd="0" destOrd="0" presId="urn:microsoft.com/office/officeart/2005/8/layout/hierarchy2"/>
    <dgm:cxn modelId="{F0C5378A-0290-475E-98DE-E32A5E22A723}" srcId="{FC02CDEC-AE24-4359-9BDB-5F5356F9E817}" destId="{25F8A990-4CFA-4F18-8F12-AA6AA6EAC83D}" srcOrd="0" destOrd="0" parTransId="{CB6010E8-99FC-4963-907C-48720CAB24F6}" sibTransId="{92BBBFC8-D41C-4BA8-A2EB-A276687F208C}"/>
    <dgm:cxn modelId="{80DDB2A5-E299-4789-8812-CDE40B2159D0}" type="presOf" srcId="{CB6010E8-99FC-4963-907C-48720CAB24F6}" destId="{1069E3C4-EE95-4399-8562-F198E17A5E94}" srcOrd="1" destOrd="0" presId="urn:microsoft.com/office/officeart/2005/8/layout/hierarchy2"/>
    <dgm:cxn modelId="{F8B2FFB8-6F25-4833-B0BC-048EF87FE5EB}" type="presOf" srcId="{CB6010E8-99FC-4963-907C-48720CAB24F6}" destId="{2DCBE255-9C01-478D-B5EB-26D0C4EFF464}" srcOrd="0" destOrd="0" presId="urn:microsoft.com/office/officeart/2005/8/layout/hierarchy2"/>
    <dgm:cxn modelId="{DC099AC5-0141-423C-B4C9-9F06FA17036A}" srcId="{FC02CDEC-AE24-4359-9BDB-5F5356F9E817}" destId="{3F53412B-6BF8-4502-B85D-5C5A00599B2F}" srcOrd="1" destOrd="0" parTransId="{8F3068A3-6BF6-4C93-B730-2C6DF9DF900A}" sibTransId="{927BDBBA-24DB-4B97-BB30-3056810785F3}"/>
    <dgm:cxn modelId="{CC1232E1-AFE2-41E1-A852-33BE2575098D}" type="presOf" srcId="{3F53412B-6BF8-4502-B85D-5C5A00599B2F}" destId="{A78CAAD0-E337-45EE-BC2B-DCDDE82E677B}" srcOrd="0" destOrd="0" presId="urn:microsoft.com/office/officeart/2005/8/layout/hierarchy2"/>
    <dgm:cxn modelId="{0916465D-899D-4825-BB32-95711B23F05D}" type="presParOf" srcId="{3809AD99-CA4A-4FEA-A848-5887879650B5}" destId="{9DAF7E41-2A9E-49D4-AB31-CC94ACE5C60E}" srcOrd="0" destOrd="0" presId="urn:microsoft.com/office/officeart/2005/8/layout/hierarchy2"/>
    <dgm:cxn modelId="{D2F95626-1A41-41EC-8E5E-436556BC5DF7}" type="presParOf" srcId="{9DAF7E41-2A9E-49D4-AB31-CC94ACE5C60E}" destId="{641D7CF0-07AE-4543-9FB6-D3D03074E541}" srcOrd="0" destOrd="0" presId="urn:microsoft.com/office/officeart/2005/8/layout/hierarchy2"/>
    <dgm:cxn modelId="{0C24904B-D60A-41D8-BBCE-F59BDB7DA02C}" type="presParOf" srcId="{9DAF7E41-2A9E-49D4-AB31-CC94ACE5C60E}" destId="{EFEB23B8-023F-4694-AC94-1BC4AC85D57B}" srcOrd="1" destOrd="0" presId="urn:microsoft.com/office/officeart/2005/8/layout/hierarchy2"/>
    <dgm:cxn modelId="{0E39B0B3-6572-49A5-B094-2F46C23E5BE7}" type="presParOf" srcId="{EFEB23B8-023F-4694-AC94-1BC4AC85D57B}" destId="{2DCBE255-9C01-478D-B5EB-26D0C4EFF464}" srcOrd="0" destOrd="0" presId="urn:microsoft.com/office/officeart/2005/8/layout/hierarchy2"/>
    <dgm:cxn modelId="{86070249-E9DF-49A4-B5D8-E2102FC9EA6C}" type="presParOf" srcId="{2DCBE255-9C01-478D-B5EB-26D0C4EFF464}" destId="{1069E3C4-EE95-4399-8562-F198E17A5E94}" srcOrd="0" destOrd="0" presId="urn:microsoft.com/office/officeart/2005/8/layout/hierarchy2"/>
    <dgm:cxn modelId="{2A38B545-1743-4F97-B7D8-D68E61E4F23E}" type="presParOf" srcId="{EFEB23B8-023F-4694-AC94-1BC4AC85D57B}" destId="{BC71ECD5-DCE7-422A-BC6C-ECA62E77E3F8}" srcOrd="1" destOrd="0" presId="urn:microsoft.com/office/officeart/2005/8/layout/hierarchy2"/>
    <dgm:cxn modelId="{C14DFA45-3470-402C-9578-12D0E7DAF0F9}" type="presParOf" srcId="{BC71ECD5-DCE7-422A-BC6C-ECA62E77E3F8}" destId="{C2A02F89-ADF3-41F9-A1A7-83CD90E178FC}" srcOrd="0" destOrd="0" presId="urn:microsoft.com/office/officeart/2005/8/layout/hierarchy2"/>
    <dgm:cxn modelId="{1565E322-D2ED-4B2B-847B-7B996ABBDDF5}" type="presParOf" srcId="{BC71ECD5-DCE7-422A-BC6C-ECA62E77E3F8}" destId="{E39C38FB-48B7-4296-B3C8-C58B421335BA}" srcOrd="1" destOrd="0" presId="urn:microsoft.com/office/officeart/2005/8/layout/hierarchy2"/>
    <dgm:cxn modelId="{EAFF8681-86D6-4E83-A8EB-D05A6544AC3E}" type="presParOf" srcId="{EFEB23B8-023F-4694-AC94-1BC4AC85D57B}" destId="{81CCE928-729B-432C-A321-3B2C0F7AF232}" srcOrd="2" destOrd="0" presId="urn:microsoft.com/office/officeart/2005/8/layout/hierarchy2"/>
    <dgm:cxn modelId="{C6FB58B9-2723-4D6D-9D63-EFEF21A73AC7}" type="presParOf" srcId="{81CCE928-729B-432C-A321-3B2C0F7AF232}" destId="{EE631CC8-C0CD-437B-B511-A51F34C1D7EC}" srcOrd="0" destOrd="0" presId="urn:microsoft.com/office/officeart/2005/8/layout/hierarchy2"/>
    <dgm:cxn modelId="{3C729038-4711-4514-AFB7-DE32A8906338}" type="presParOf" srcId="{EFEB23B8-023F-4694-AC94-1BC4AC85D57B}" destId="{50B96A60-04F4-44A4-A77B-737752A505C4}" srcOrd="3" destOrd="0" presId="urn:microsoft.com/office/officeart/2005/8/layout/hierarchy2"/>
    <dgm:cxn modelId="{98074D07-884B-44BB-9BFA-F86BD576C11B}" type="presParOf" srcId="{50B96A60-04F4-44A4-A77B-737752A505C4}" destId="{A78CAAD0-E337-45EE-BC2B-DCDDE82E677B}" srcOrd="0" destOrd="0" presId="urn:microsoft.com/office/officeart/2005/8/layout/hierarchy2"/>
    <dgm:cxn modelId="{B08F9C08-A5D1-4BC6-9339-D2B585C76AAA}" type="presParOf" srcId="{50B96A60-04F4-44A4-A77B-737752A505C4}" destId="{191C6EC5-3015-4E51-A3DC-88D2C104841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D7CF0-07AE-4543-9FB6-D3D03074E541}">
      <dsp:nvSpPr>
        <dsp:cNvPr id="0" name=""/>
        <dsp:cNvSpPr/>
      </dsp:nvSpPr>
      <dsp:spPr>
        <a:xfrm>
          <a:off x="4650" y="1045884"/>
          <a:ext cx="2815525" cy="2489050"/>
        </a:xfrm>
        <a:prstGeom prst="roundRect">
          <a:avLst>
            <a:gd name="adj" fmla="val 10000"/>
          </a:avLst>
        </a:prstGeom>
        <a:solidFill>
          <a:srgbClr val="002060"/>
        </a:solidFill>
        <a:ln>
          <a:solidFill>
            <a:srgbClr val="6BB188"/>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l-GR" sz="3200" kern="1200">
              <a:latin typeface="EC Square Sans Pro" panose="020B0506040000020004" pitchFamily="34" charset="0"/>
            </a:rPr>
            <a:t>Παγκόσμια ανάγκη: μείωση της μικροβιακής αντοχής</a:t>
          </a:r>
        </a:p>
      </dsp:txBody>
      <dsp:txXfrm>
        <a:off x="77552" y="1118786"/>
        <a:ext cx="2669721" cy="2343246"/>
      </dsp:txXfrm>
    </dsp:sp>
    <dsp:sp modelId="{2DCBE255-9C01-478D-B5EB-26D0C4EFF464}">
      <dsp:nvSpPr>
        <dsp:cNvPr id="0" name=""/>
        <dsp:cNvSpPr/>
      </dsp:nvSpPr>
      <dsp:spPr>
        <a:xfrm rot="18665057">
          <a:off x="2526415" y="1616894"/>
          <a:ext cx="1713730" cy="55317"/>
        </a:xfrm>
        <a:custGeom>
          <a:avLst/>
          <a:gdLst/>
          <a:ahLst/>
          <a:cxnLst/>
          <a:rect l="0" t="0" r="0" b="0"/>
          <a:pathLst>
            <a:path>
              <a:moveTo>
                <a:pt x="0" y="27658"/>
              </a:moveTo>
              <a:lnTo>
                <a:pt x="1713730" y="2765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EC Square Sans Pro" panose="020B0506040000020004" pitchFamily="34" charset="0"/>
          </a:endParaRPr>
        </a:p>
      </dsp:txBody>
      <dsp:txXfrm>
        <a:off x="3340437" y="1601709"/>
        <a:ext cx="85686" cy="85686"/>
      </dsp:txXfrm>
    </dsp:sp>
    <dsp:sp modelId="{C2A02F89-ADF3-41F9-A1A7-83CD90E178FC}">
      <dsp:nvSpPr>
        <dsp:cNvPr id="0" name=""/>
        <dsp:cNvSpPr/>
      </dsp:nvSpPr>
      <dsp:spPr>
        <a:xfrm>
          <a:off x="3946385" y="294814"/>
          <a:ext cx="2815525" cy="1407762"/>
        </a:xfrm>
        <a:prstGeom prst="roundRect">
          <a:avLst>
            <a:gd name="adj" fmla="val 10000"/>
          </a:avLst>
        </a:prstGeom>
        <a:solidFill>
          <a:srgbClr val="6BB18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a:latin typeface="EC Square Sans Pro" panose="020B0506040000020004" pitchFamily="34" charset="0"/>
            </a:rPr>
            <a:t>Νέο ρυθμιστικό πλαίσιο</a:t>
          </a:r>
        </a:p>
      </dsp:txBody>
      <dsp:txXfrm>
        <a:off x="3987617" y="336046"/>
        <a:ext cx="2733061" cy="1325298"/>
      </dsp:txXfrm>
    </dsp:sp>
    <dsp:sp modelId="{81CCE928-729B-432C-A321-3B2C0F7AF232}">
      <dsp:nvSpPr>
        <dsp:cNvPr id="0" name=""/>
        <dsp:cNvSpPr/>
      </dsp:nvSpPr>
      <dsp:spPr>
        <a:xfrm rot="2659117">
          <a:off x="2595309" y="2814890"/>
          <a:ext cx="1580593" cy="55317"/>
        </a:xfrm>
        <a:custGeom>
          <a:avLst/>
          <a:gdLst/>
          <a:ahLst/>
          <a:cxnLst/>
          <a:rect l="0" t="0" r="0" b="0"/>
          <a:pathLst>
            <a:path>
              <a:moveTo>
                <a:pt x="0" y="27658"/>
              </a:moveTo>
              <a:lnTo>
                <a:pt x="1580593" y="2765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EC Square Sans Pro" panose="020B0506040000020004" pitchFamily="34" charset="0"/>
          </a:endParaRPr>
        </a:p>
      </dsp:txBody>
      <dsp:txXfrm>
        <a:off x="3346090" y="2803033"/>
        <a:ext cx="79029" cy="79029"/>
      </dsp:txXfrm>
    </dsp:sp>
    <dsp:sp modelId="{A78CAAD0-E337-45EE-BC2B-DCDDE82E677B}">
      <dsp:nvSpPr>
        <dsp:cNvPr id="0" name=""/>
        <dsp:cNvSpPr/>
      </dsp:nvSpPr>
      <dsp:spPr>
        <a:xfrm>
          <a:off x="3951035" y="2208556"/>
          <a:ext cx="2815525" cy="2372262"/>
        </a:xfrm>
        <a:prstGeom prst="roundRect">
          <a:avLst>
            <a:gd name="adj" fmla="val 10000"/>
          </a:avLst>
        </a:prstGeom>
        <a:solidFill>
          <a:srgbClr val="2C747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l-GR" sz="3200" kern="1200">
              <a:latin typeface="EC Square Sans Pro" panose="020B0506040000020004" pitchFamily="34" charset="0"/>
            </a:rPr>
            <a:t>Προληπτικά μέτρα προς εφαρμογή  σε επίπεδο αγροκτήματος</a:t>
          </a:r>
        </a:p>
      </dsp:txBody>
      <dsp:txXfrm>
        <a:off x="4020516" y="2278037"/>
        <a:ext cx="2676563" cy="22333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2D905F5-85EF-47CB-91D0-CFBD279130F8}"/>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Marcador de fecha 2">
            <a:extLst>
              <a:ext uri="{FF2B5EF4-FFF2-40B4-BE49-F238E27FC236}">
                <a16:creationId xmlns:a16="http://schemas.microsoft.com/office/drawing/2014/main" id="{13DE6793-00D7-4912-A461-E31A0B2E0C67}"/>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4A3CB24-AEDF-45D5-8AC1-E9CEF4C11D2A}" type="datetimeFigureOut">
              <a:rPr lang="en-GB" smtClean="0"/>
              <a:t>23/01/2025</a:t>
            </a:fld>
            <a:endParaRPr lang="en-GB"/>
          </a:p>
        </p:txBody>
      </p:sp>
      <p:sp>
        <p:nvSpPr>
          <p:cNvPr id="4" name="Marcador de pie de página 3">
            <a:extLst>
              <a:ext uri="{FF2B5EF4-FFF2-40B4-BE49-F238E27FC236}">
                <a16:creationId xmlns:a16="http://schemas.microsoft.com/office/drawing/2014/main" id="{4F574A08-D421-49D5-88F7-94688F9348C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a:extLst>
              <a:ext uri="{FF2B5EF4-FFF2-40B4-BE49-F238E27FC236}">
                <a16:creationId xmlns:a16="http://schemas.microsoft.com/office/drawing/2014/main" id="{3B9885BB-FA10-4C95-A264-EBF620F17C08}"/>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F2C7073-E7D3-4D7E-A8B0-7A8D17E23266}" type="slidenum">
              <a:rPr lang="en-GB" smtClean="0"/>
              <a:t>‹Nº›</a:t>
            </a:fld>
            <a:endParaRPr lang="en-GB"/>
          </a:p>
        </p:txBody>
      </p:sp>
    </p:spTree>
    <p:extLst>
      <p:ext uri="{BB962C8B-B14F-4D97-AF65-F5344CB8AC3E}">
        <p14:creationId xmlns:p14="http://schemas.microsoft.com/office/powerpoint/2010/main" val="3040284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107C7289-9347-B804-8752-604BAB7EE86B}"/>
              </a:ext>
            </a:extLst>
          </p:cNvPr>
          <p:cNvSpPr txBox="1">
            <a:spLocks noGrp="1"/>
          </p:cNvSpPr>
          <p:nvPr>
            <p:ph type="hdr" sz="quarter"/>
          </p:nvPr>
        </p:nvSpPr>
        <p:spPr>
          <a:xfrm>
            <a:off x="0" y="1"/>
            <a:ext cx="3962400" cy="344093"/>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endParaRPr lang="nl-NL"/>
          </a:p>
        </p:txBody>
      </p:sp>
      <p:sp>
        <p:nvSpPr>
          <p:cNvPr id="3" name="Tijdelijke aanduiding voor datum 2">
            <a:extLst>
              <a:ext uri="{FF2B5EF4-FFF2-40B4-BE49-F238E27FC236}">
                <a16:creationId xmlns:a16="http://schemas.microsoft.com/office/drawing/2014/main" id="{E8A48C77-A5B3-04A5-FDCD-DC6E4A32C41D}"/>
              </a:ext>
            </a:extLst>
          </p:cNvPr>
          <p:cNvSpPr txBox="1">
            <a:spLocks noGrp="1"/>
          </p:cNvSpPr>
          <p:nvPr>
            <p:ph type="dt" idx="1"/>
          </p:nvPr>
        </p:nvSpPr>
        <p:spPr>
          <a:xfrm>
            <a:off x="5179477" y="1"/>
            <a:ext cx="3962400" cy="344093"/>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fld id="{D9062B28-1D60-47D4-8B70-788131ABC27F}" type="datetime1">
              <a:rPr lang="nl-NL"/>
              <a:pPr lvl="0"/>
              <a:t>23-1-2025</a:t>
            </a:fld>
            <a:endParaRPr lang="nl-NL"/>
          </a:p>
        </p:txBody>
      </p:sp>
      <p:sp>
        <p:nvSpPr>
          <p:cNvPr id="4" name="Tijdelijke aanduiding voor dia-afbeelding 3">
            <a:extLst>
              <a:ext uri="{FF2B5EF4-FFF2-40B4-BE49-F238E27FC236}">
                <a16:creationId xmlns:a16="http://schemas.microsoft.com/office/drawing/2014/main" id="{D9621B2B-AC23-0CF1-5C85-FBE5D55599C0}"/>
              </a:ext>
            </a:extLst>
          </p:cNvPr>
          <p:cNvSpPr>
            <a:spLocks noGrp="1" noRot="1" noChangeAspect="1"/>
          </p:cNvSpPr>
          <p:nvPr>
            <p:ph type="sldImg" idx="2"/>
          </p:nvPr>
        </p:nvSpPr>
        <p:spPr>
          <a:xfrm>
            <a:off x="2514600" y="857250"/>
            <a:ext cx="4114800" cy="2314575"/>
          </a:xfrm>
          <a:prstGeom prst="rect">
            <a:avLst/>
          </a:prstGeom>
          <a:noFill/>
          <a:ln w="12701">
            <a:solidFill>
              <a:srgbClr val="000000"/>
            </a:solidFill>
            <a:prstDash val="solid"/>
          </a:ln>
        </p:spPr>
      </p:sp>
      <p:sp>
        <p:nvSpPr>
          <p:cNvPr id="5" name="Tijdelijke aanduiding voor notities 4">
            <a:extLst>
              <a:ext uri="{FF2B5EF4-FFF2-40B4-BE49-F238E27FC236}">
                <a16:creationId xmlns:a16="http://schemas.microsoft.com/office/drawing/2014/main" id="{C639D27C-1B18-518A-58B2-2D3F3511A20B}"/>
              </a:ext>
            </a:extLst>
          </p:cNvPr>
          <p:cNvSpPr txBox="1">
            <a:spLocks noGrp="1"/>
          </p:cNvSpPr>
          <p:nvPr>
            <p:ph type="body" sz="quarter" idx="3"/>
          </p:nvPr>
        </p:nvSpPr>
        <p:spPr>
          <a:xfrm>
            <a:off x="914400" y="3300412"/>
            <a:ext cx="7315200" cy="2700338"/>
          </a:xfrm>
          <a:prstGeom prst="rect">
            <a:avLst/>
          </a:prstGeom>
          <a:noFill/>
          <a:ln>
            <a:noFill/>
          </a:ln>
        </p:spPr>
        <p:txBody>
          <a:bodyPr vert="horz" wrap="square" lIns="91440" tIns="45720" rIns="91440" bIns="45720" anchor="t" anchorCtr="0" compatLnSpc="1">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37FE847A-B282-F1F4-88F9-E8E81D8374BE}"/>
              </a:ext>
            </a:extLst>
          </p:cNvPr>
          <p:cNvSpPr txBox="1">
            <a:spLocks noGrp="1"/>
          </p:cNvSpPr>
          <p:nvPr>
            <p:ph type="ftr" sz="quarter" idx="4"/>
          </p:nvPr>
        </p:nvSpPr>
        <p:spPr>
          <a:xfrm>
            <a:off x="0" y="6513907"/>
            <a:ext cx="3962400" cy="344093"/>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endParaRPr lang="nl-NL"/>
          </a:p>
        </p:txBody>
      </p:sp>
      <p:sp>
        <p:nvSpPr>
          <p:cNvPr id="7" name="Tijdelijke aanduiding voor dianummer 6">
            <a:extLst>
              <a:ext uri="{FF2B5EF4-FFF2-40B4-BE49-F238E27FC236}">
                <a16:creationId xmlns:a16="http://schemas.microsoft.com/office/drawing/2014/main" id="{888E2E98-2F0F-8691-CE2F-45EED4987773}"/>
              </a:ext>
            </a:extLst>
          </p:cNvPr>
          <p:cNvSpPr txBox="1">
            <a:spLocks noGrp="1"/>
          </p:cNvSpPr>
          <p:nvPr>
            <p:ph type="sldNum" sz="quarter" idx="5"/>
          </p:nvPr>
        </p:nvSpPr>
        <p:spPr>
          <a:xfrm>
            <a:off x="5179477" y="6513907"/>
            <a:ext cx="3962400" cy="344093"/>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fld id="{AA016919-EE97-4E26-8DE6-0B6C389CDE61}" type="slidenum">
              <a:t>‹Nº›</a:t>
            </a:fld>
            <a:endParaRPr lang="nl-NL"/>
          </a:p>
        </p:txBody>
      </p:sp>
    </p:spTree>
    <p:extLst>
      <p:ext uri="{BB962C8B-B14F-4D97-AF65-F5344CB8AC3E}">
        <p14:creationId xmlns:p14="http://schemas.microsoft.com/office/powerpoint/2010/main" val="180199393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r>
              <a:rPr lang="el-GR"/>
              <a:t>Το δεύτερο μέρος της πρακτικής άσκησης εστιάζει στην ιδέα «Καλύτερα να προλαμβάνουμε παρά να θεραπεύουμε». Οι αγρότες και οι κτηνίατροι θα συνεργαστούν διερευνώντας αλλαγές σε επίπεδο αγροκτήματος ως προληπτικά μέτρα με σκοπό να μειωθεί η ανάγκη μείωσης της χρήσης αντιμικροβιακών. Αυτό συνεπάγεται ότι μια κοινή αντίληψη μεταξύ αγροτών και κτηνιάτρων είναι απαραίτητη. </a:t>
            </a:r>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2</a:t>
            </a:fld>
            <a:endParaRPr lang="en-GB"/>
          </a:p>
        </p:txBody>
      </p:sp>
    </p:spTree>
    <p:extLst>
      <p:ext uri="{BB962C8B-B14F-4D97-AF65-F5344CB8AC3E}">
        <p14:creationId xmlns:p14="http://schemas.microsoft.com/office/powerpoint/2010/main" val="104507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t>Σε άλλες χώρες: </a:t>
            </a:r>
            <a:r>
              <a:rPr lang="el-GR">
                <a:solidFill>
                  <a:srgbClr val="FF0000"/>
                </a:solidFill>
              </a:rPr>
              <a:t>Αγρότες και κτηνίατροι σε ξεχωριστές ομάδες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i="1">
                <a:latin typeface="Times New Roman" pitchFamily="18"/>
              </a:rPr>
              <a:t>Στόχος της άσκησης είναι να εντοπιστούν οι διάφορες προκλήσεις και ευκαιρίες που παρατηρούνται στο πεδίο που επηρεάζουν την εφαρμογή των βέλτιστων πρακτικών και την περαιτέρω μείωση της ΧρΑ, όπως οι συνθήκες εκτροφής, η κατάσταση νοσηρότητας, η βιοασφάλεια, οι επισκέψεις για την υγεία των ζώων, οι διαγνωστικές δοκιμές, η συνταγογράφηση και η χρήση αντιμικροβιακών, κ.λπ. Τα ευρήματα αυτής της ΟΑ1 θα χρησιμεύσουν ως βάση για τις ΟΑ2α και ΟΑ2β. </a:t>
            </a:r>
            <a:r>
              <a:rPr lang="el-GR" sz="1200">
                <a:latin typeface="Times New Roman" pitchFamily="1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12</a:t>
            </a:fld>
            <a:endParaRPr lang="en-GB"/>
          </a:p>
        </p:txBody>
      </p:sp>
    </p:spTree>
    <p:extLst>
      <p:ext uri="{BB962C8B-B14F-4D97-AF65-F5344CB8AC3E}">
        <p14:creationId xmlns:p14="http://schemas.microsoft.com/office/powerpoint/2010/main" val="3986286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l-GR"/>
              <a:t>Χρησιμοποιήστε αυτήν τη διαφάνεια αν είναι απαραίτητο να εξηγήσετε οπτικά παραδείγματα της μειωμένης και υπεύθυνης ανάγκης για αντιμικροβιακά. </a:t>
            </a:r>
          </a:p>
        </p:txBody>
      </p:sp>
      <p:sp>
        <p:nvSpPr>
          <p:cNvPr id="4" name="Slide Number Placeholder 3"/>
          <p:cNvSpPr>
            <a:spLocks noGrp="1"/>
          </p:cNvSpPr>
          <p:nvPr>
            <p:ph type="sldNum" sz="quarter" idx="5"/>
          </p:nvPr>
        </p:nvSpPr>
        <p:spPr/>
        <p:txBody>
          <a:bodyPr/>
          <a:lstStyle/>
          <a:p>
            <a:pPr lvl="0"/>
            <a:fld id="{AA016919-EE97-4E26-8DE6-0B6C389CDE61}" type="slidenum">
              <a:rPr lang="es-ES" smtClean="0"/>
              <a:t>13</a:t>
            </a:fld>
            <a:endParaRPr lang="es-ES"/>
          </a:p>
        </p:txBody>
      </p:sp>
    </p:spTree>
    <p:extLst>
      <p:ext uri="{BB962C8B-B14F-4D97-AF65-F5344CB8AC3E}">
        <p14:creationId xmlns:p14="http://schemas.microsoft.com/office/powerpoint/2010/main" val="295637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u="sng">
                <a:latin typeface="Times New Roman" pitchFamily="18"/>
              </a:rPr>
              <a:t>Οι αγρότες και οι κτηνίατροι ομαδοποιημένοι με βάση το είδος ζώου</a:t>
            </a:r>
          </a:p>
          <a:p>
            <a:pPr lvl="0"/>
            <a:endParaRPr lang="nl-NL" sz="1200" dirty="0">
              <a:latin typeface="Times New Roman" pitchFamily="18"/>
            </a:endParaRPr>
          </a:p>
          <a:p>
            <a:pPr lvl="0"/>
            <a:r>
              <a:rPr lang="el-GR" sz="1200" b="1">
                <a:latin typeface="Times New Roman" pitchFamily="18"/>
              </a:rPr>
              <a:t>Θέματα προς συζήτηση (μη εξαντλητικά): </a:t>
            </a:r>
          </a:p>
          <a:p>
            <a:pPr lvl="0"/>
            <a:r>
              <a:rPr lang="el-GR" sz="1200">
                <a:latin typeface="Courier New" pitchFamily="49"/>
              </a:rPr>
              <a:t>o Πρακτικές υγιεινής </a:t>
            </a:r>
          </a:p>
          <a:p>
            <a:pPr lvl="0"/>
            <a:r>
              <a:rPr lang="el-GR" sz="1200">
                <a:latin typeface="Courier New" pitchFamily="49"/>
              </a:rPr>
              <a:t>o Μέτρα βιοασφάλειας </a:t>
            </a:r>
          </a:p>
          <a:p>
            <a:pPr lvl="0"/>
            <a:r>
              <a:rPr lang="el-GR" sz="1200">
                <a:latin typeface="Courier New" pitchFamily="49"/>
              </a:rPr>
              <a:t>o Διατροφή </a:t>
            </a:r>
          </a:p>
          <a:p>
            <a:pPr lvl="0"/>
            <a:r>
              <a:rPr lang="el-GR" sz="1200">
                <a:latin typeface="Courier New" pitchFamily="49"/>
              </a:rPr>
              <a:t>o Ευζωία των ζώων </a:t>
            </a:r>
          </a:p>
          <a:p>
            <a:pPr lvl="0"/>
            <a:r>
              <a:rPr lang="el-GR" sz="1200">
                <a:latin typeface="Courier New" pitchFamily="49"/>
              </a:rPr>
              <a:t>o Εμβολιαστικά σχήματα </a:t>
            </a:r>
          </a:p>
          <a:p>
            <a:pPr lvl="0"/>
            <a:r>
              <a:rPr lang="el-GR" sz="1200">
                <a:latin typeface="Courier New" pitchFamily="49"/>
              </a:rPr>
              <a:t>o </a:t>
            </a:r>
            <a:r>
              <a:rPr lang="el-GR" sz="1200">
                <a:latin typeface="Times New Roman" pitchFamily="18"/>
              </a:rPr>
              <a:t>Άλλα μέτρα διαχείρισης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lvl="0"/>
            <a:r>
              <a:rPr lang="el-GR" sz="1200">
                <a:latin typeface="Times New Roman" pitchFamily="18"/>
              </a:rPr>
              <a:t>Οι συμμετέχοντες θα πρέπει να εντοπίσουν λύσεις που αφορούν </a:t>
            </a:r>
            <a:r>
              <a:rPr lang="el-GR" sz="1200" b="1">
                <a:latin typeface="Times New Roman" pitchFamily="18"/>
              </a:rPr>
              <a:t>κτηνοτροφικές πρακτικές </a:t>
            </a:r>
            <a:r>
              <a:rPr lang="el-GR" sz="1200" b="0">
                <a:latin typeface="Times New Roman" pitchFamily="18"/>
              </a:rPr>
              <a:t>(ξεχωριστά από τη μειωμένη και υπεύθυνη χρήση αντιμικροβιακών</a:t>
            </a:r>
            <a:r>
              <a:rPr lang="el-GR" sz="1200" b="1">
                <a:latin typeface="Times New Roman" pitchFamily="18"/>
              </a:rPr>
              <a:t>)</a:t>
            </a:r>
            <a:r>
              <a:rPr lang="el-GR" sz="1200">
                <a:latin typeface="Times New Roman" pitchFamily="18"/>
              </a:rPr>
              <a:t>. Εάν χρειάζεται, δώστε τα παραδείγματα </a:t>
            </a:r>
            <a:r>
              <a:rPr lang="el-GR" sz="1200" b="1">
                <a:latin typeface="Times New Roman" pitchFamily="18"/>
              </a:rPr>
              <a:t>κτηνοτροφικών πρακτικών: </a:t>
            </a:r>
            <a:r>
              <a:rPr lang="el-GR" sz="1200" b="0" i="0" u="none" strike="noStrike" cap="none" baseline="0">
                <a:solidFill>
                  <a:srgbClr val="000000"/>
                </a:solidFill>
                <a:uFillTx/>
                <a:latin typeface="Aptos"/>
              </a:rPr>
              <a:t>σίτιση και διατροφή, στέγαση και υποδομές, διαχείριση αναπαραγωγής, διαχείριση πρόληψης, ευημερία, αρχεία καταγραφής και τεκμηρίωση, μεταξύ άλλων. </a:t>
            </a:r>
          </a:p>
          <a:p>
            <a:pPr lvl="0"/>
            <a:endParaRPr lang="nl-NL"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a:latin typeface="Times New Roman" pitchFamily="18"/>
              </a:rPr>
              <a:t>Εξηγήστε ότι το χρονικό όριο αφορά την ΟΑ2α γενικά, όχι ανά ερώτηση.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a:latin typeface="Times New Roman" pitchFamily="18"/>
              </a:rPr>
              <a:t>Μην εμφανίζετε όλες τις ερωτήσεις ταυτόχρονα, για να αφήνετε τους συμμετέχοντες να εμβαθύνουν στην κάθε ερώτηση.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u="none" strike="noStrike" cap="none" baseline="0">
                <a:solidFill>
                  <a:srgbClr val="000000"/>
                </a:solidFill>
                <a:uFillTx/>
                <a:latin typeface="Aptos"/>
              </a:rPr>
              <a:t>«</a:t>
            </a:r>
            <a:r>
              <a:rPr lang="el-GR" sz="1200" b="1" i="0" u="none" strike="noStrike" cap="none" baseline="0">
                <a:solidFill>
                  <a:srgbClr val="000000"/>
                </a:solidFill>
                <a:uFillTx/>
                <a:latin typeface="Aptos"/>
              </a:rPr>
              <a:t>μειωμένη χρήση και μείωση και υπεύθυνη χρήση αντιβιοτικών</a:t>
            </a:r>
            <a:r>
              <a:rPr lang="el-GR" sz="1200" b="0" i="0" u="none" strike="noStrike" cap="none" baseline="0">
                <a:solidFill>
                  <a:srgbClr val="000000"/>
                </a:solidFill>
                <a:uFillTx/>
                <a:latin typeface="Aptos"/>
              </a:rPr>
              <a:t>»: πρόληψη ασθενειών, διαγνωστικές δοκιμές, χορήγηση φαρμάκων, δοσολογία φαρμάκων, εναλλακτικές λύσεις στα αντιμικροβιακά, παρακολούθηση και επανεξέταση των πρακτικών χρήσης αντιμικροβιακών, μεταξύ άλλων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14</a:t>
            </a:fld>
            <a:endParaRPr lang="en-GB"/>
          </a:p>
        </p:txBody>
      </p:sp>
    </p:spTree>
    <p:extLst>
      <p:ext uri="{BB962C8B-B14F-4D97-AF65-F5344CB8AC3E}">
        <p14:creationId xmlns:p14="http://schemas.microsoft.com/office/powerpoint/2010/main" val="1262845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u="sng">
                <a:latin typeface="Times New Roman" pitchFamily="18"/>
              </a:rPr>
              <a:t>Οι αγρότες και οι κτηνίατροι ομαδοποιημένοι με βάση το είδος ζώου</a:t>
            </a:r>
          </a:p>
          <a:p>
            <a:pPr lvl="0"/>
            <a:endParaRPr lang="nl-NL" sz="1200" dirty="0">
              <a:latin typeface="Times New Roman" pitchFamily="18"/>
            </a:endParaRPr>
          </a:p>
          <a:p>
            <a:pPr lvl="0"/>
            <a:endParaRPr lang="nl-NL" sz="1200" dirty="0">
              <a:latin typeface="Times New Roman" pitchFamily="18"/>
            </a:endParaRPr>
          </a:p>
          <a:p>
            <a:pPr lvl="0"/>
            <a:r>
              <a:rPr lang="el-GR" sz="1200">
                <a:latin typeface="Times New Roman" pitchFamily="18"/>
              </a:rPr>
              <a:t>Θέματα προς συζήτηση (μη εξαντλητικά): </a:t>
            </a:r>
          </a:p>
          <a:p>
            <a:pPr lvl="0"/>
            <a:r>
              <a:rPr lang="el-GR" sz="1200">
                <a:latin typeface="Courier New" pitchFamily="49"/>
              </a:rPr>
              <a:t>o Πρακτικές υγιεινής </a:t>
            </a:r>
          </a:p>
          <a:p>
            <a:pPr lvl="0"/>
            <a:r>
              <a:rPr lang="el-GR" sz="1200">
                <a:latin typeface="Courier New" pitchFamily="49"/>
              </a:rPr>
              <a:t>o Μέτρα βιοασφάλειας </a:t>
            </a:r>
          </a:p>
          <a:p>
            <a:pPr lvl="0"/>
            <a:r>
              <a:rPr lang="el-GR" sz="1200">
                <a:latin typeface="Courier New" pitchFamily="49"/>
              </a:rPr>
              <a:t>o Διατροφή </a:t>
            </a:r>
          </a:p>
          <a:p>
            <a:pPr lvl="0"/>
            <a:r>
              <a:rPr lang="el-GR" sz="1200">
                <a:latin typeface="Courier New" pitchFamily="49"/>
              </a:rPr>
              <a:t>o Ευζωία των ζώων </a:t>
            </a:r>
          </a:p>
          <a:p>
            <a:pPr lvl="0"/>
            <a:r>
              <a:rPr lang="el-GR" sz="1200">
                <a:latin typeface="Courier New" pitchFamily="49"/>
              </a:rPr>
              <a:t>o Εμβολιαστικά σχήματα </a:t>
            </a:r>
          </a:p>
          <a:p>
            <a:pPr lvl="0"/>
            <a:r>
              <a:rPr lang="el-GR" sz="1200">
                <a:latin typeface="Courier New" pitchFamily="49"/>
              </a:rPr>
              <a:t>o </a:t>
            </a:r>
            <a:r>
              <a:rPr lang="el-GR" sz="1200">
                <a:latin typeface="Times New Roman" pitchFamily="18"/>
              </a:rPr>
              <a:t>Άλλα μέτρα διαχείρισης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a:latin typeface="Times New Roman" pitchFamily="18"/>
              </a:rPr>
              <a:t>Οι συμμετέχοντες θα πρέπει να εντοπίσουν λύσεις που αφορούν </a:t>
            </a:r>
            <a:r>
              <a:rPr lang="el-GR" sz="1200" b="1">
                <a:latin typeface="Times New Roman" pitchFamily="18"/>
              </a:rPr>
              <a:t>τη μειωμένη και υπεύθυνη χρήση αντιμικροβιακών (</a:t>
            </a:r>
            <a:r>
              <a:rPr lang="el-GR" sz="1200" b="0">
                <a:latin typeface="Times New Roman" pitchFamily="18"/>
              </a:rPr>
              <a:t>ξεχωριστά από τις κτηνοτροφικές πρακτικές).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a:latin typeface="Times New Roman" pitchFamily="18"/>
              </a:rPr>
              <a:t>Εάν χρειάζεται, δώστε τα παραδείγματα της </a:t>
            </a:r>
            <a:r>
              <a:rPr lang="el-GR" sz="1200" b="0" i="0" u="none" strike="noStrike" cap="none" baseline="0">
                <a:solidFill>
                  <a:srgbClr val="000000"/>
                </a:solidFill>
                <a:uFillTx/>
                <a:latin typeface="Aptos"/>
              </a:rPr>
              <a:t>«</a:t>
            </a:r>
            <a:r>
              <a:rPr lang="el-GR" sz="1200" b="1" i="0" u="none" strike="noStrike" cap="none" baseline="0">
                <a:solidFill>
                  <a:srgbClr val="000000"/>
                </a:solidFill>
                <a:uFillTx/>
                <a:latin typeface="Aptos"/>
              </a:rPr>
              <a:t>μειωμένης χρήσης και μείωσης και υπεύθυνης χρήσης αντιμικροβιακών</a:t>
            </a:r>
            <a:r>
              <a:rPr lang="el-GR" sz="1200" b="0" i="0" u="none" strike="noStrike" cap="none" baseline="0">
                <a:solidFill>
                  <a:srgbClr val="000000"/>
                </a:solidFill>
                <a:uFillTx/>
                <a:latin typeface="Aptos"/>
              </a:rPr>
              <a:t>»: πρόληψη ασθενειών, διαγνωστικές δοκιμές, χορήγηση φαρμάκων, δοσολογία φαρμάκων, εναλλακτικές λύσεις στα αντιμικροβιακά, παρακολούθηση και επανεξέταση των πρακτικών χρήσης αντιμικροβιακών, μεταξύ άλλων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a:latin typeface="Times New Roman" pitchFamily="18"/>
              </a:rPr>
              <a:t>Εξηγήστε ότι το χρονικό όριο είναι για την ΟΑ2β, όχι ανά ερώτηση.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a:latin typeface="Times New Roman" pitchFamily="18"/>
              </a:rPr>
              <a:t>Μην εμφανίζετε όλες τις ερωτήσεις ταυτόχρονα, για να αφήνετε τους συμμετέχοντες να εμβαθύνουν στην κάθε ερώτηση.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15</a:t>
            </a:fld>
            <a:endParaRPr lang="en-GB"/>
          </a:p>
        </p:txBody>
      </p:sp>
    </p:spTree>
    <p:extLst>
      <p:ext uri="{BB962C8B-B14F-4D97-AF65-F5344CB8AC3E}">
        <p14:creationId xmlns:p14="http://schemas.microsoft.com/office/powerpoint/2010/main" val="227311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lvl="0"/>
            <a:r>
              <a:rPr lang="el-GR" sz="1200">
                <a:latin typeface="Times New Roman" pitchFamily="18"/>
              </a:rPr>
              <a:t>Σε περίπτωση που απομένει χρόνος για συζήτηση: </a:t>
            </a:r>
          </a:p>
          <a:p>
            <a:pPr lvl="0"/>
            <a:r>
              <a:rPr lang="el-GR"/>
              <a:t>Ερωτήσεις:</a:t>
            </a:r>
          </a:p>
          <a:p>
            <a:pPr marL="914400" lvl="1" indent="-457200">
              <a:lnSpc>
                <a:spcPct val="80000"/>
              </a:lnSpc>
              <a:buAutoNum type="arabicPeriod"/>
            </a:pPr>
            <a:r>
              <a:rPr lang="el-GR"/>
              <a:t>Ποιες είναι οι ομοιότητες με τα αποτελέσματα του κλάδου σας;</a:t>
            </a:r>
          </a:p>
          <a:p>
            <a:pPr marL="914400" lvl="1" indent="-457200">
              <a:lnSpc>
                <a:spcPct val="80000"/>
              </a:lnSpc>
              <a:buAutoNum type="arabicPeriod"/>
            </a:pPr>
            <a:r>
              <a:rPr lang="el-GR"/>
              <a:t>Ποιες είναι οι διαφορές;</a:t>
            </a:r>
          </a:p>
          <a:p>
            <a:pPr marL="914400" lvl="1" indent="-457200">
              <a:lnSpc>
                <a:spcPct val="80000"/>
              </a:lnSpc>
              <a:buAutoNum type="arabicPeriod"/>
            </a:pPr>
            <a:r>
              <a:rPr lang="el-GR"/>
              <a:t>Τι εγείρει ερωτηματικά; / Τι ξεχωρίζει;</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a:latin typeface="Times New Roman" pitchFamily="18"/>
              </a:rPr>
              <a:t>Εστιάστε σε </a:t>
            </a:r>
            <a:r>
              <a:rPr lang="el-GR" sz="1200" b="1">
                <a:latin typeface="Times New Roman" pitchFamily="18"/>
              </a:rPr>
              <a:t>κτηνοτροφικές πρακτικές</a:t>
            </a:r>
            <a:r>
              <a:rPr lang="el-GR" sz="1200">
                <a:latin typeface="Times New Roman" pitchFamily="18"/>
              </a:rPr>
              <a:t>. Εάν χρειάζεται, επιστρέψτε στη διαφάνεια με παραδείγματα.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16</a:t>
            </a:fld>
            <a:endParaRPr lang="en-GB"/>
          </a:p>
        </p:txBody>
      </p:sp>
    </p:spTree>
    <p:extLst>
      <p:ext uri="{BB962C8B-B14F-4D97-AF65-F5344CB8AC3E}">
        <p14:creationId xmlns:p14="http://schemas.microsoft.com/office/powerpoint/2010/main" val="3589185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lvl="0"/>
            <a:r>
              <a:rPr lang="el-GR" sz="1200">
                <a:latin typeface="Times New Roman" pitchFamily="18"/>
              </a:rPr>
              <a:t>Ο παρουσιαστής θα είναι συχνά ένας από τους εκπαιδευτές</a:t>
            </a:r>
          </a:p>
          <a:p>
            <a:pPr lvl="0"/>
            <a:endParaRPr lang="nl-NL" sz="1200" dirty="0">
              <a:latin typeface="Times New Roman" pitchFamily="18"/>
            </a:endParaRPr>
          </a:p>
          <a:p>
            <a:pPr lvl="0"/>
            <a:r>
              <a:rPr lang="el-GR" sz="1200">
                <a:latin typeface="Times New Roman" pitchFamily="18"/>
              </a:rPr>
              <a:t>Σε περίπτωση που απομένει χρόνος για συζήτηση: </a:t>
            </a:r>
          </a:p>
          <a:p>
            <a:pPr lvl="0"/>
            <a:r>
              <a:rPr lang="el-GR"/>
              <a:t>Ερωτήσεις:</a:t>
            </a:r>
          </a:p>
          <a:p>
            <a:pPr marL="914400" lvl="1" indent="-457200">
              <a:lnSpc>
                <a:spcPct val="80000"/>
              </a:lnSpc>
              <a:buAutoNum type="arabicPeriod"/>
            </a:pPr>
            <a:r>
              <a:rPr lang="el-GR"/>
              <a:t>Ποιες είναι οι ομοιότητες με τα αποτελέσματα του κλάδου σας;</a:t>
            </a:r>
          </a:p>
          <a:p>
            <a:pPr marL="914400" lvl="1" indent="-457200">
              <a:lnSpc>
                <a:spcPct val="80000"/>
              </a:lnSpc>
              <a:buAutoNum type="arabicPeriod"/>
            </a:pPr>
            <a:r>
              <a:rPr lang="el-GR"/>
              <a:t>Ποιες είναι οι διαφορές;</a:t>
            </a:r>
          </a:p>
          <a:p>
            <a:pPr marL="914400" lvl="1" indent="-457200">
              <a:lnSpc>
                <a:spcPct val="80000"/>
              </a:lnSpc>
              <a:buAutoNum type="arabicPeriod"/>
            </a:pPr>
            <a:r>
              <a:rPr lang="el-GR"/>
              <a:t>Τι εγείρει ερωτηματικά; / Τι ξεχωρίζει;</a:t>
            </a:r>
          </a:p>
          <a:p>
            <a:pPr lvl="0"/>
            <a:endParaRPr lang="nl-NL"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a:latin typeface="Times New Roman" pitchFamily="18"/>
              </a:rPr>
              <a:t>Εστιάστε στη </a:t>
            </a:r>
            <a:r>
              <a:rPr lang="el-GR" sz="1200" b="1" u="sng">
                <a:latin typeface="Times New Roman" pitchFamily="18"/>
              </a:rPr>
              <a:t>μείωση και στην υπεύθυνη χρήση αντιμικροβιακών: </a:t>
            </a:r>
            <a:r>
              <a:rPr lang="el-GR" sz="1200" b="0" u="sng">
                <a:latin typeface="Times New Roman" pitchFamily="18"/>
              </a:rPr>
              <a:t>Εάν χρειαστεί, επιστρέψτε στη διαφάνεια με παραδείγματα.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17</a:t>
            </a:fld>
            <a:endParaRPr lang="en-GB"/>
          </a:p>
        </p:txBody>
      </p:sp>
    </p:spTree>
    <p:extLst>
      <p:ext uri="{BB962C8B-B14F-4D97-AF65-F5344CB8AC3E}">
        <p14:creationId xmlns:p14="http://schemas.microsoft.com/office/powerpoint/2010/main" val="165019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18</a:t>
            </a:fld>
            <a:endParaRPr lang="en-GB"/>
          </a:p>
        </p:txBody>
      </p:sp>
    </p:spTree>
    <p:extLst>
      <p:ext uri="{BB962C8B-B14F-4D97-AF65-F5344CB8AC3E}">
        <p14:creationId xmlns:p14="http://schemas.microsoft.com/office/powerpoint/2010/main" val="12585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r>
              <a:rPr lang="el-GR"/>
              <a:t>«Ας συνεργαστούμε με σκοπό την πρόληψη και τη μείωση της χρήσης αντιμικροβιακών ουσιών». </a:t>
            </a:r>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3</a:t>
            </a:fld>
            <a:endParaRPr lang="en-GB"/>
          </a:p>
        </p:txBody>
      </p:sp>
    </p:spTree>
    <p:extLst>
      <p:ext uri="{BB962C8B-B14F-4D97-AF65-F5344CB8AC3E}">
        <p14:creationId xmlns:p14="http://schemas.microsoft.com/office/powerpoint/2010/main" val="204371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C34B-D6CC-5236-15B5-4C124EDAF5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46883F-B027-C6BE-1205-D29677B54C27}"/>
              </a:ext>
            </a:extLst>
          </p:cNvPr>
          <p:cNvSpPr>
            <a:spLocks noGrp="1" noRot="1" noChangeAspect="1"/>
          </p:cNvSpPr>
          <p:nvPr>
            <p:ph type="sldImg"/>
          </p:nvPr>
        </p:nvSpPr>
        <p:spPr>
          <a:xfrm>
            <a:off x="2514600" y="857250"/>
            <a:ext cx="4114800" cy="2314575"/>
          </a:xfrm>
        </p:spPr>
      </p:sp>
      <p:sp>
        <p:nvSpPr>
          <p:cNvPr id="3" name="Tijdelijke aanduiding voor notities 2">
            <a:extLst>
              <a:ext uri="{FF2B5EF4-FFF2-40B4-BE49-F238E27FC236}">
                <a16:creationId xmlns:a16="http://schemas.microsoft.com/office/drawing/2014/main" id="{C94593F2-3FBB-CD52-93F8-A935C857F9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t>https://www.youtube.com/watch?v=jFuQqwBmN8A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a:t>Το βίντεο θα προβληθεί με αγγλικούς υπότιτλους. Δεν υπάρχει δυνατότητα προβολής τού βίντεο στη μητρική γλώσσα κάθε χώρας. Το βίντεο είναι στα αγγλικά και ο ήχος θα μεταφραστεί από τους διερμηνείς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113241B7-6F09-4102-D041-82C124F38C24}"/>
              </a:ext>
            </a:extLst>
          </p:cNvPr>
          <p:cNvSpPr>
            <a:spLocks noGrp="1"/>
          </p:cNvSpPr>
          <p:nvPr>
            <p:ph type="sldNum" sz="quarter" idx="5"/>
          </p:nvPr>
        </p:nvSpPr>
        <p:spPr/>
        <p:txBody>
          <a:bodyPr/>
          <a:lstStyle/>
          <a:p>
            <a:pPr lvl="0"/>
            <a:fld id="{AA016919-EE97-4E26-8DE6-0B6C389CDE61}" type="slidenum">
              <a:rPr lang="nl-NL" smtClean="0"/>
              <a:t>4</a:t>
            </a:fld>
            <a:endParaRPr lang="nl-NL"/>
          </a:p>
        </p:txBody>
      </p:sp>
    </p:spTree>
    <p:extLst>
      <p:ext uri="{BB962C8B-B14F-4D97-AF65-F5344CB8AC3E}">
        <p14:creationId xmlns:p14="http://schemas.microsoft.com/office/powerpoint/2010/main" val="19102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AA016919-EE97-4E26-8DE6-0B6C389CDE61}" type="slidenum">
              <a:rPr lang="en-US" smtClean="0"/>
              <a:t>5</a:t>
            </a:fld>
            <a:endParaRPr lang="en-US"/>
          </a:p>
        </p:txBody>
      </p:sp>
    </p:spTree>
    <p:extLst>
      <p:ext uri="{BB962C8B-B14F-4D97-AF65-F5344CB8AC3E}">
        <p14:creationId xmlns:p14="http://schemas.microsoft.com/office/powerpoint/2010/main" val="270499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514600" y="857250"/>
            <a:ext cx="4114800" cy="2314575"/>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i="1">
                <a:latin typeface="Times New Roman" pitchFamily="18"/>
              </a:rPr>
              <a:t>Σκεπτικό</a:t>
            </a:r>
            <a:r>
              <a:rPr lang="el-GR" i="1">
                <a:latin typeface="Times New Roman" pitchFamily="18"/>
              </a:rPr>
              <a:t>: Μια ισχυρή και καλά εδραιωμένη σχέση μεταξύ αγροτών και κτηνιάτρων αποτελεί τον ακρογωνιαίο λίθο για την εφαρμογή αποτελεσματικών μέτρων σε επίπεδο αγροκτήματος για την πρόληψη και τη μείωση της χρήσης αντιμικροβιακών. Ως εκ τούτου, είναι ζωτικής σημασίας να εντοπιστούν κοινοί βασικοί τομείς στους οποίους να μπορούν να συνεργαστούν αγρότες και κτηνίατροι για την ενίσχυση της μεταξύ τους εμπιστοσύνης. Όταν και οι δύο ομάδες είναι σε θέση να εντοπίζουν τα προβλήματα και τις λύσεις, τότε αυτό θα θέσει μια ισχυρή βάση για βελτίωση. </a:t>
            </a:r>
          </a:p>
          <a:p>
            <a:endParaRPr lang="nl-NL" dirty="0"/>
          </a:p>
          <a:p>
            <a:r>
              <a:rPr lang="el-GR" b="1"/>
              <a:t>Σύνδεσμος για το βίντεο: https://www.youtube.com/watch?v=cu7cIIlbOd8</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a:t>Το βίντεο θα προβληθεί με αγγλικούς υπότιτλους. Δεν υπάρχει δυνατότητα προβολής τού βίντεο στη μητρική γλώσσα κάθε χώρας. Το βίντεο είναι στα ολλανδικά και δεν υπάρχει δυνατότητα μετάφρασης ήχου, αφού οι διερμηνείς μεταφράζουν από τα αγγλικά στην τοπική γλώσσα.</a:t>
            </a:r>
          </a:p>
          <a:p>
            <a:endParaRPr lang="nl-NL" dirty="0"/>
          </a:p>
        </p:txBody>
      </p:sp>
      <p:sp>
        <p:nvSpPr>
          <p:cNvPr id="4" name="Tijdelijke aanduiding voor dianummer 3"/>
          <p:cNvSpPr>
            <a:spLocks noGrp="1"/>
          </p:cNvSpPr>
          <p:nvPr>
            <p:ph type="sldNum" sz="quarter" idx="5"/>
          </p:nvPr>
        </p:nvSpPr>
        <p:spPr/>
        <p:txBody>
          <a:bodyPr/>
          <a:lstStyle/>
          <a:p>
            <a:pPr lvl="0"/>
            <a:fld id="{AA016919-EE97-4E26-8DE6-0B6C389CDE61}" type="slidenum">
              <a:rPr lang="nl-NL" smtClean="0"/>
              <a:t>6</a:t>
            </a:fld>
            <a:endParaRPr lang="nl-NL"/>
          </a:p>
        </p:txBody>
      </p:sp>
    </p:spTree>
    <p:extLst>
      <p:ext uri="{BB962C8B-B14F-4D97-AF65-F5344CB8AC3E}">
        <p14:creationId xmlns:p14="http://schemas.microsoft.com/office/powerpoint/2010/main" val="268221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algn="l"/>
            <a:r>
              <a:rPr lang="el-GR"/>
              <a:t>Η δραστηριότητα θα αφορά το να συμφωνηθούν σημεία δράσης σε επίπεδο αγροκτήματος, μέτρα που είναι πολύτιμα σε προσωπικό επίπεδο για τους αγρότες αλλά και για τους κτηνιάτρους.</a:t>
            </a:r>
          </a:p>
          <a:p>
            <a:pPr algn="l"/>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b="1"/>
              <a:t>ΟΑ1: </a:t>
            </a:r>
            <a:r>
              <a:rPr lang="el-GR"/>
              <a:t>αγρότες και κτηνίατροι σε χωριστές ομάδες, ομαδοποιημένοι με βάση το είδος ζώου</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1">
                <a:solidFill>
                  <a:srgbClr val="FF0000"/>
                </a:solidFill>
              </a:rPr>
              <a:t>ΟΑ2 A &amp; B: </a:t>
            </a:r>
            <a:r>
              <a:rPr lang="el-GR">
                <a:solidFill>
                  <a:srgbClr val="FF0000"/>
                </a:solidFill>
              </a:rPr>
              <a:t>οι αγρότες και οι κτηνίατροι ομαδοποιούνται ανά είδος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1">
                <a:solidFill>
                  <a:srgbClr val="FF0000"/>
                </a:solidFill>
              </a:rPr>
              <a:t>ΟΑ3: </a:t>
            </a:r>
            <a:r>
              <a:rPr lang="el-GR">
                <a:solidFill>
                  <a:srgbClr val="FF0000"/>
                </a:solidFill>
              </a:rPr>
              <a:t>παρουσιάσεις των αποτελεσμάτων της ΟΑ2</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i="1">
                <a:latin typeface="Times New Roman" pitchFamily="18"/>
              </a:rPr>
              <a:t>Στόχος της άσκησης είναι να εντοπιστούν οι διάφορες προκλήσεις και ευκαιρίες </a:t>
            </a:r>
            <a:r>
              <a:rPr lang="el-GR" sz="1200" b="1" i="1">
                <a:latin typeface="Times New Roman" pitchFamily="18"/>
              </a:rPr>
              <a:t>που παρατηρούνται στο πεδίο </a:t>
            </a:r>
            <a:r>
              <a:rPr lang="el-GR" sz="1200" i="1">
                <a:latin typeface="Times New Roman" pitchFamily="18"/>
              </a:rPr>
              <a:t> και επηρεάζουν την εφαρμογή των βέλτιστων πρακτικών και την περαιτέρω μείωση της χρήσης αντιμικροβιακών (ΧρΑ), όπως οι συνθήκες εκτροφής, η κατάσταση νοσηρότητας, η βιοασφάλεια, οι επισκέψεις για την υγεία των ζώων, οι διαγνωστικές δοκιμές, η συνταγογράφηση και η χρήση αντιμικροβιακών, κ.λπ. Τα ευρήματα αυτής της ΟΑ1 θα χρησιμεύσουν ως βάση για τις ΟΑ2α και ΟΑ2β.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8</a:t>
            </a:fld>
            <a:endParaRPr lang="en-GB"/>
          </a:p>
        </p:txBody>
      </p:sp>
    </p:spTree>
    <p:extLst>
      <p:ext uri="{BB962C8B-B14F-4D97-AF65-F5344CB8AC3E}">
        <p14:creationId xmlns:p14="http://schemas.microsoft.com/office/powerpoint/2010/main" val="224721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algn="l"/>
            <a:endParaRPr lang="en-GB" b="0"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9</a:t>
            </a:fld>
            <a:endParaRPr lang="en-GB"/>
          </a:p>
        </p:txBody>
      </p:sp>
    </p:spTree>
    <p:extLst>
      <p:ext uri="{BB962C8B-B14F-4D97-AF65-F5344CB8AC3E}">
        <p14:creationId xmlns:p14="http://schemas.microsoft.com/office/powerpoint/2010/main" val="191374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t>Σε άλλες χώρες: </a:t>
            </a:r>
            <a:r>
              <a:rPr lang="el-GR">
                <a:solidFill>
                  <a:srgbClr val="FF0000"/>
                </a:solidFill>
              </a:rPr>
              <a:t>Αγρότες και κτηνίατροι σε ξεχωριστές ομάδες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i="1">
                <a:latin typeface="Times New Roman" pitchFamily="18"/>
              </a:rPr>
              <a:t>Στόχος της άσκησης είναι να εντοπιστούν οι διάφορες προκλήσεις και ευκαιρίες που παρατηρούνται στο πεδίο  και επηρεάζουν την εφαρμογή των βέλτιστων πρακτικών και την περαιτέρω μείωση της ΧρΑ, όπως οι συνθήκες εκτροφής, η κατάσταση νοσηρότητας, η βιοασφάλεια, οι επισκέψεις για την υγεία των ζώων, οι διαγνωστικές δοκιμές, η συνταγογράφηση και η χρήση αντιμικροβιακών, κ.λπ. Τα ευρήματα αυτής της ΟΑ1 θα χρησιμεύσουν ως βάση για τις ΟΑ2α και ΟΑ2β. </a:t>
            </a:r>
            <a:r>
              <a:rPr lang="el-GR" sz="1200">
                <a:latin typeface="Times New Roman" pitchFamily="1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10</a:t>
            </a:fld>
            <a:endParaRPr lang="en-GB"/>
          </a:p>
        </p:txBody>
      </p:sp>
    </p:spTree>
    <p:extLst>
      <p:ext uri="{BB962C8B-B14F-4D97-AF65-F5344CB8AC3E}">
        <p14:creationId xmlns:p14="http://schemas.microsoft.com/office/powerpoint/2010/main" val="32978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l-GR"/>
              <a:t>Χρησιμοποιήστε αυτή τη διαφάνεια αν είναι απαραίτητο να εξηγήσετε οπτικά παραδείγματα κτηνοτροφικών πρακτικών. </a:t>
            </a:r>
          </a:p>
        </p:txBody>
      </p:sp>
      <p:sp>
        <p:nvSpPr>
          <p:cNvPr id="4" name="Slide Number Placeholder 3"/>
          <p:cNvSpPr>
            <a:spLocks noGrp="1"/>
          </p:cNvSpPr>
          <p:nvPr>
            <p:ph type="sldNum" sz="quarter" idx="5"/>
          </p:nvPr>
        </p:nvSpPr>
        <p:spPr/>
        <p:txBody>
          <a:bodyPr/>
          <a:lstStyle/>
          <a:p>
            <a:pPr lvl="0"/>
            <a:fld id="{AA016919-EE97-4E26-8DE6-0B6C389CDE61}" type="slidenum">
              <a:rPr lang="es-ES" smtClean="0"/>
              <a:t>11</a:t>
            </a:fld>
            <a:endParaRPr lang="es-ES"/>
          </a:p>
        </p:txBody>
      </p:sp>
    </p:spTree>
    <p:extLst>
      <p:ext uri="{BB962C8B-B14F-4D97-AF65-F5344CB8AC3E}">
        <p14:creationId xmlns:p14="http://schemas.microsoft.com/office/powerpoint/2010/main" val="54703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2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cid:image004.jpg@01D9F6A4.3DC88080" TargetMode="External"/><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7.jpe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2.png"/><Relationship Id="rId11" Type="http://schemas.openxmlformats.org/officeDocument/2006/relationships/image" Target="../media/image9.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55.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8.png"/><Relationship Id="rId10" Type="http://schemas.openxmlformats.org/officeDocument/2006/relationships/image" Target="../media/image54.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5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5F09F-AA40-BD89-C500-C06134BB41C3}"/>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nl-NL"/>
              <a:t>Klik om stijl te bewerken</a:t>
            </a:r>
          </a:p>
        </p:txBody>
      </p:sp>
      <p:sp>
        <p:nvSpPr>
          <p:cNvPr id="3" name="Ondertitel 2">
            <a:extLst>
              <a:ext uri="{FF2B5EF4-FFF2-40B4-BE49-F238E27FC236}">
                <a16:creationId xmlns:a16="http://schemas.microsoft.com/office/drawing/2014/main" id="{8BCA8883-88A4-5A75-E02E-885240A47E3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nl-NL"/>
              <a:t>Klikken om de ondertitelstijl van het model te bewerken</a:t>
            </a:r>
          </a:p>
        </p:txBody>
      </p:sp>
      <p:sp>
        <p:nvSpPr>
          <p:cNvPr id="4" name="Tijdelijke aanduiding voor datum 3">
            <a:extLst>
              <a:ext uri="{FF2B5EF4-FFF2-40B4-BE49-F238E27FC236}">
                <a16:creationId xmlns:a16="http://schemas.microsoft.com/office/drawing/2014/main" id="{1D0E4486-EFAE-3CD8-8C05-084F1CB79FDA}"/>
              </a:ext>
            </a:extLst>
          </p:cNvPr>
          <p:cNvSpPr txBox="1">
            <a:spLocks noGrp="1"/>
          </p:cNvSpPr>
          <p:nvPr>
            <p:ph type="dt" sz="half" idx="7"/>
          </p:nvPr>
        </p:nvSpPr>
        <p:spPr/>
        <p:txBody>
          <a:bodyPr/>
          <a:lstStyle>
            <a:lvl1pPr>
              <a:defRPr/>
            </a:lvl1pPr>
          </a:lstStyle>
          <a:p>
            <a:pPr lvl="0"/>
            <a:fld id="{CB5DDC6A-A971-45B8-880B-FF68F5D3244B}" type="datetime1">
              <a:rPr lang="nl-NL"/>
              <a:pPr lvl="0"/>
              <a:t>23-1-2025</a:t>
            </a:fld>
            <a:endParaRPr lang="nl-NL"/>
          </a:p>
        </p:txBody>
      </p:sp>
      <p:sp>
        <p:nvSpPr>
          <p:cNvPr id="5" name="Tijdelijke aanduiding voor voettekst 4">
            <a:extLst>
              <a:ext uri="{FF2B5EF4-FFF2-40B4-BE49-F238E27FC236}">
                <a16:creationId xmlns:a16="http://schemas.microsoft.com/office/drawing/2014/main" id="{2B4CA3E3-90F6-5909-452C-D225BE537D5F}"/>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3625756E-A838-34C5-84AF-2136E1CCDE7B}"/>
              </a:ext>
            </a:extLst>
          </p:cNvPr>
          <p:cNvSpPr txBox="1">
            <a:spLocks noGrp="1"/>
          </p:cNvSpPr>
          <p:nvPr>
            <p:ph type="sldNum" sz="quarter" idx="8"/>
          </p:nvPr>
        </p:nvSpPr>
        <p:spPr/>
        <p:txBody>
          <a:bodyPr/>
          <a:lstStyle>
            <a:lvl1pPr>
              <a:defRPr/>
            </a:lvl1pPr>
          </a:lstStyle>
          <a:p>
            <a:pPr lvl="0"/>
            <a:fld id="{2503BA4A-8DE1-4E5A-8820-07ACD70FF6C9}" type="slidenum">
              <a:t>‹Nº›</a:t>
            </a:fld>
            <a:endParaRPr lang="nl-NL"/>
          </a:p>
        </p:txBody>
      </p:sp>
    </p:spTree>
    <p:extLst>
      <p:ext uri="{BB962C8B-B14F-4D97-AF65-F5344CB8AC3E}">
        <p14:creationId xmlns:p14="http://schemas.microsoft.com/office/powerpoint/2010/main" val="4756258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6349B-A905-8C4F-F686-B1D9EA27F16D}"/>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verticale tekst 2">
            <a:extLst>
              <a:ext uri="{FF2B5EF4-FFF2-40B4-BE49-F238E27FC236}">
                <a16:creationId xmlns:a16="http://schemas.microsoft.com/office/drawing/2014/main" id="{29F858D4-07FF-6687-A346-16754D59998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BE0A26-267C-4A74-EBC9-FECC82332374}"/>
              </a:ext>
            </a:extLst>
          </p:cNvPr>
          <p:cNvSpPr txBox="1">
            <a:spLocks noGrp="1"/>
          </p:cNvSpPr>
          <p:nvPr>
            <p:ph type="dt" sz="half" idx="7"/>
          </p:nvPr>
        </p:nvSpPr>
        <p:spPr/>
        <p:txBody>
          <a:bodyPr/>
          <a:lstStyle>
            <a:lvl1pPr>
              <a:defRPr/>
            </a:lvl1pPr>
          </a:lstStyle>
          <a:p>
            <a:pPr lvl="0"/>
            <a:fld id="{0BAB61EF-C6DD-4F32-B64C-2CA43B06222E}" type="datetime1">
              <a:rPr lang="nl-NL"/>
              <a:pPr lvl="0"/>
              <a:t>23-1-2025</a:t>
            </a:fld>
            <a:endParaRPr lang="nl-NL"/>
          </a:p>
        </p:txBody>
      </p:sp>
      <p:sp>
        <p:nvSpPr>
          <p:cNvPr id="5" name="Tijdelijke aanduiding voor voettekst 4">
            <a:extLst>
              <a:ext uri="{FF2B5EF4-FFF2-40B4-BE49-F238E27FC236}">
                <a16:creationId xmlns:a16="http://schemas.microsoft.com/office/drawing/2014/main" id="{0BAFF5BB-6E43-D579-5383-11F46D2F4057}"/>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C4F94CD8-F8C0-B820-B4B5-2107A3EA2FA9}"/>
              </a:ext>
            </a:extLst>
          </p:cNvPr>
          <p:cNvSpPr txBox="1">
            <a:spLocks noGrp="1"/>
          </p:cNvSpPr>
          <p:nvPr>
            <p:ph type="sldNum" sz="quarter" idx="8"/>
          </p:nvPr>
        </p:nvSpPr>
        <p:spPr/>
        <p:txBody>
          <a:bodyPr/>
          <a:lstStyle>
            <a:lvl1pPr>
              <a:defRPr/>
            </a:lvl1pPr>
          </a:lstStyle>
          <a:p>
            <a:pPr lvl="0"/>
            <a:fld id="{642548F0-9132-4CA9-8F00-D6D5504F388A}" type="slidenum">
              <a:t>‹Nº›</a:t>
            </a:fld>
            <a:endParaRPr lang="nl-NL"/>
          </a:p>
        </p:txBody>
      </p:sp>
    </p:spTree>
    <p:extLst>
      <p:ext uri="{BB962C8B-B14F-4D97-AF65-F5344CB8AC3E}">
        <p14:creationId xmlns:p14="http://schemas.microsoft.com/office/powerpoint/2010/main" val="146536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D056AEB-0114-DA71-F075-8D7A8A6BD28A}"/>
              </a:ext>
            </a:extLst>
          </p:cNvPr>
          <p:cNvSpPr txBox="1">
            <a:spLocks noGrp="1"/>
          </p:cNvSpPr>
          <p:nvPr>
            <p:ph type="title" orient="vert"/>
          </p:nvPr>
        </p:nvSpPr>
        <p:spPr>
          <a:xfrm>
            <a:off x="8724903" y="365129"/>
            <a:ext cx="2628899" cy="5811834"/>
          </a:xfrm>
        </p:spPr>
        <p:txBody>
          <a:bodyPr vert="eaVert"/>
          <a:lstStyle>
            <a:lvl1pPr>
              <a:defRPr/>
            </a:lvl1pPr>
          </a:lstStyle>
          <a:p>
            <a:pPr lvl="0"/>
            <a:r>
              <a:rPr lang="nl-NL"/>
              <a:t>Klik om stijl te bewerken</a:t>
            </a:r>
          </a:p>
        </p:txBody>
      </p:sp>
      <p:sp>
        <p:nvSpPr>
          <p:cNvPr id="3" name="Tijdelijke aanduiding voor verticale tekst 2">
            <a:extLst>
              <a:ext uri="{FF2B5EF4-FFF2-40B4-BE49-F238E27FC236}">
                <a16:creationId xmlns:a16="http://schemas.microsoft.com/office/drawing/2014/main" id="{BD3721DB-8177-3B7B-FC60-91698FB7F772}"/>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660635-5B93-B1BD-628E-68BA050DBC3C}"/>
              </a:ext>
            </a:extLst>
          </p:cNvPr>
          <p:cNvSpPr txBox="1">
            <a:spLocks noGrp="1"/>
          </p:cNvSpPr>
          <p:nvPr>
            <p:ph type="dt" sz="half" idx="7"/>
          </p:nvPr>
        </p:nvSpPr>
        <p:spPr/>
        <p:txBody>
          <a:bodyPr/>
          <a:lstStyle>
            <a:lvl1pPr>
              <a:defRPr/>
            </a:lvl1pPr>
          </a:lstStyle>
          <a:p>
            <a:pPr lvl="0"/>
            <a:fld id="{293B71DF-262E-4F88-84A7-0EE96719D2D1}" type="datetime1">
              <a:rPr lang="nl-NL"/>
              <a:pPr lvl="0"/>
              <a:t>23-1-2025</a:t>
            </a:fld>
            <a:endParaRPr lang="nl-NL"/>
          </a:p>
        </p:txBody>
      </p:sp>
      <p:sp>
        <p:nvSpPr>
          <p:cNvPr id="5" name="Tijdelijke aanduiding voor voettekst 4">
            <a:extLst>
              <a:ext uri="{FF2B5EF4-FFF2-40B4-BE49-F238E27FC236}">
                <a16:creationId xmlns:a16="http://schemas.microsoft.com/office/drawing/2014/main" id="{19F1127B-B032-4175-1C59-E32F765F4899}"/>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0A38EEEA-1715-7F35-BC25-6A0FF0D22BA8}"/>
              </a:ext>
            </a:extLst>
          </p:cNvPr>
          <p:cNvSpPr txBox="1">
            <a:spLocks noGrp="1"/>
          </p:cNvSpPr>
          <p:nvPr>
            <p:ph type="sldNum" sz="quarter" idx="8"/>
          </p:nvPr>
        </p:nvSpPr>
        <p:spPr/>
        <p:txBody>
          <a:bodyPr/>
          <a:lstStyle>
            <a:lvl1pPr>
              <a:defRPr/>
            </a:lvl1pPr>
          </a:lstStyle>
          <a:p>
            <a:pPr lvl="0"/>
            <a:fld id="{FDD3992C-23F6-4F8B-9AF9-ED24129CFCCE}" type="slidenum">
              <a:t>‹Nº›</a:t>
            </a:fld>
            <a:endParaRPr lang="nl-NL"/>
          </a:p>
        </p:txBody>
      </p:sp>
    </p:spTree>
    <p:extLst>
      <p:ext uri="{BB962C8B-B14F-4D97-AF65-F5344CB8AC3E}">
        <p14:creationId xmlns:p14="http://schemas.microsoft.com/office/powerpoint/2010/main" val="1738753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a:extLst>
              <a:ext uri="{FF2B5EF4-FFF2-40B4-BE49-F238E27FC236}">
                <a16:creationId xmlns:a16="http://schemas.microsoft.com/office/drawing/2014/main" id="{582D17B3-5A6C-42CA-853B-4103A0708918}"/>
              </a:ext>
            </a:extLst>
          </p:cNvPr>
          <p:cNvPicPr/>
          <p:nvPr userDrawn="1"/>
        </p:nvPicPr>
        <p:blipFill>
          <a:blip r:embed="rId11">
            <a:extLst>
              <a:ext uri="{28A0092B-C50C-407E-A947-70E740481C1C}">
                <a14:useLocalDpi xmlns:a14="http://schemas.microsoft.com/office/drawing/2010/main" val="0"/>
              </a:ext>
            </a:extLst>
          </a:blip>
          <a:srcRect/>
          <a:stretch/>
        </p:blipFill>
        <p:spPr bwMode="auto">
          <a:xfrm>
            <a:off x="8991600" y="5704664"/>
            <a:ext cx="3022600" cy="576680"/>
          </a:xfrm>
          <a:prstGeom prst="rect">
            <a:avLst/>
          </a:prstGeom>
          <a:noFill/>
          <a:ln>
            <a:noFill/>
          </a:ln>
        </p:spPr>
      </p:pic>
    </p:spTree>
    <p:extLst>
      <p:ext uri="{BB962C8B-B14F-4D97-AF65-F5344CB8AC3E}">
        <p14:creationId xmlns:p14="http://schemas.microsoft.com/office/powerpoint/2010/main" val="185911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403200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1900"/>
            <a:ext cx="277784" cy="323266"/>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5" y="209002"/>
            <a:ext cx="164961" cy="220720"/>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3663"/>
            <a:ext cx="247162" cy="186058"/>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589"/>
            <a:ext cx="209412" cy="2161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3" y="192854"/>
            <a:ext cx="209411" cy="236868"/>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6" y="255801"/>
            <a:ext cx="150143" cy="173921"/>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9" y="191428"/>
            <a:ext cx="300983" cy="238293"/>
          </a:xfrm>
          <a:prstGeom prst="rect">
            <a:avLst/>
          </a:prstGeom>
        </p:spPr>
      </p:pic>
    </p:spTree>
    <p:extLst>
      <p:ext uri="{BB962C8B-B14F-4D97-AF65-F5344CB8AC3E}">
        <p14:creationId xmlns:p14="http://schemas.microsoft.com/office/powerpoint/2010/main" val="3125317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595101"/>
            <a:ext cx="3022600" cy="795807"/>
          </a:xfrm>
          <a:prstGeom prst="rect">
            <a:avLst/>
          </a:prstGeom>
          <a:noFill/>
          <a:ln>
            <a:noFill/>
          </a:ln>
        </p:spPr>
      </p:pic>
    </p:spTree>
    <p:extLst>
      <p:ext uri="{BB962C8B-B14F-4D97-AF65-F5344CB8AC3E}">
        <p14:creationId xmlns:p14="http://schemas.microsoft.com/office/powerpoint/2010/main" val="1365897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2" y="0"/>
            <a:ext cx="6142017" cy="601501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251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364"/>
            <a:ext cx="2149620" cy="952593"/>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10044"/>
            <a:ext cx="4495800" cy="323256"/>
          </a:xfrm>
          <a:prstGeom prst="rect">
            <a:avLst/>
          </a:prstGeom>
        </p:spPr>
        <p:txBody>
          <a:bodyPr/>
          <a:lstStyle>
            <a:lvl1pPr>
              <a:defRPr sz="1397">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1977"/>
            <a:ext cx="6044986" cy="1474597"/>
          </a:xfrm>
          <a:prstGeom prst="rect">
            <a:avLst/>
          </a:prstGeom>
          <a:noFill/>
        </p:spPr>
        <p:txBody>
          <a:bodyPr wrap="square" rtlCol="0">
            <a:spAutoFit/>
          </a:bodyPr>
          <a:lstStyle/>
          <a:p>
            <a:pPr algn="l"/>
            <a:r>
              <a:rPr lang="en-GB" sz="2396" noProof="0" dirty="0">
                <a:solidFill>
                  <a:srgbClr val="003399"/>
                </a:solidFill>
                <a:latin typeface="EC Square Sans Pro" panose="020B0506040000020004" pitchFamily="34" charset="0"/>
              </a:rPr>
              <a:t>Hands-on Training for Farmers and Veterinarians: New measures to fight antimicrobial resistance</a:t>
            </a:r>
          </a:p>
          <a:p>
            <a:endParaRPr lang="es-ES" sz="1797"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292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9" y="1"/>
            <a:ext cx="546569" cy="1092806"/>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1" y="6152351"/>
            <a:ext cx="2338705" cy="576782"/>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2" y="6201127"/>
            <a:ext cx="471757" cy="497947"/>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71487"/>
            <a:ext cx="347040" cy="427586"/>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4" y="6401386"/>
            <a:ext cx="444645" cy="297687"/>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15863"/>
            <a:ext cx="300184" cy="283211"/>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57334"/>
            <a:ext cx="325466" cy="341740"/>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80568"/>
            <a:ext cx="208231" cy="218505"/>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288481"/>
            <a:ext cx="574476" cy="410593"/>
          </a:xfrm>
          <a:prstGeom prst="rect">
            <a:avLst/>
          </a:prstGeom>
        </p:spPr>
      </p:pic>
    </p:spTree>
    <p:extLst>
      <p:ext uri="{BB962C8B-B14F-4D97-AF65-F5344CB8AC3E}">
        <p14:creationId xmlns:p14="http://schemas.microsoft.com/office/powerpoint/2010/main" val="3205393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093675" cy="44367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251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23873"/>
            <a:ext cx="1236412" cy="123412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5" y="4430306"/>
            <a:ext cx="1242631"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sz="1797"/>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23873"/>
            <a:ext cx="1236412" cy="123412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533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5337"/>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533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0306"/>
            <a:ext cx="1233122" cy="2427694"/>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36789"/>
            <a:ext cx="1223010" cy="1210608"/>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sz="1797"/>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40280"/>
            <a:ext cx="1221740"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5108"/>
            <a:ext cx="1073624" cy="96135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17769"/>
            <a:ext cx="1224979" cy="1229623"/>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sz="1797"/>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7852"/>
            <a:ext cx="2223512" cy="985337"/>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8" y="158457"/>
            <a:ext cx="658385" cy="702490"/>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37755"/>
            <a:ext cx="490696" cy="60458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9" y="337170"/>
            <a:ext cx="612979" cy="423005"/>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4" y="284507"/>
            <a:ext cx="552437" cy="521202"/>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50" y="5940076"/>
            <a:ext cx="590369" cy="619889"/>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6250"/>
            <a:ext cx="454410" cy="476829"/>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6" y="5940076"/>
            <a:ext cx="825311" cy="600042"/>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3115"/>
            <a:ext cx="4495800" cy="1427693"/>
          </a:xfrm>
          <a:prstGeom prst="rect">
            <a:avLst/>
          </a:prstGeom>
        </p:spPr>
        <p:txBody>
          <a:bodyPr/>
          <a:lstStyle>
            <a:lvl1pPr>
              <a:defRPr sz="3194">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094513"/>
            <a:ext cx="4495800" cy="323256"/>
          </a:xfrm>
          <a:prstGeom prst="rect">
            <a:avLst/>
          </a:prstGeom>
        </p:spPr>
        <p:txBody>
          <a:bodyPr/>
          <a:lstStyle>
            <a:lvl1pPr>
              <a:defRPr sz="1397">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1" y="6169903"/>
            <a:ext cx="2567305" cy="559228"/>
          </a:xfrm>
          <a:prstGeom prst="rect">
            <a:avLst/>
          </a:prstGeom>
          <a:noFill/>
          <a:ln>
            <a:noFill/>
          </a:ln>
        </p:spPr>
      </p:pic>
    </p:spTree>
    <p:extLst>
      <p:ext uri="{BB962C8B-B14F-4D97-AF65-F5344CB8AC3E}">
        <p14:creationId xmlns:p14="http://schemas.microsoft.com/office/powerpoint/2010/main" val="683835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1" y="1"/>
            <a:ext cx="12190095" cy="133103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1" y="1343710"/>
            <a:ext cx="12190095" cy="550161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1035"/>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149"/>
            <a:ext cx="1364472" cy="2625498"/>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2693"/>
            <a:ext cx="9677400" cy="608473"/>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2890"/>
            <a:ext cx="9677400" cy="4183253"/>
          </a:xfrm>
          <a:prstGeom prst="rect">
            <a:avLst/>
          </a:prstGeom>
        </p:spPr>
        <p:txBody>
          <a:bodyPr/>
          <a:lstStyle>
            <a:lvl1pPr marL="342283" indent="-342283">
              <a:spcBef>
                <a:spcPts val="998"/>
              </a:spcBef>
              <a:buFont typeface="+mj-lt"/>
              <a:buAutoNum type="arabicPeriod"/>
              <a:defRPr sz="1597">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2571643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344484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BFD59-24FF-0A18-955E-B3DB2B76CF26}"/>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inhoud 2">
            <a:extLst>
              <a:ext uri="{FF2B5EF4-FFF2-40B4-BE49-F238E27FC236}">
                <a16:creationId xmlns:a16="http://schemas.microsoft.com/office/drawing/2014/main" id="{0A52E3F5-8785-8030-3FD8-E0257D3049D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FC58389-BD9D-1BD9-8056-6F3AB53D0DCD}"/>
              </a:ext>
            </a:extLst>
          </p:cNvPr>
          <p:cNvSpPr txBox="1">
            <a:spLocks noGrp="1"/>
          </p:cNvSpPr>
          <p:nvPr>
            <p:ph type="dt" sz="half" idx="7"/>
          </p:nvPr>
        </p:nvSpPr>
        <p:spPr/>
        <p:txBody>
          <a:bodyPr/>
          <a:lstStyle>
            <a:lvl1pPr>
              <a:defRPr/>
            </a:lvl1pPr>
          </a:lstStyle>
          <a:p>
            <a:pPr lvl="0"/>
            <a:fld id="{FF302213-3AF7-4E3B-BFF3-C302076BB46B}" type="datetime1">
              <a:rPr lang="nl-NL"/>
              <a:pPr lvl="0"/>
              <a:t>23-1-2025</a:t>
            </a:fld>
            <a:endParaRPr lang="nl-NL"/>
          </a:p>
        </p:txBody>
      </p:sp>
      <p:sp>
        <p:nvSpPr>
          <p:cNvPr id="5" name="Tijdelijke aanduiding voor voettekst 4">
            <a:extLst>
              <a:ext uri="{FF2B5EF4-FFF2-40B4-BE49-F238E27FC236}">
                <a16:creationId xmlns:a16="http://schemas.microsoft.com/office/drawing/2014/main" id="{83140252-EAA0-367C-B94A-13DC74D60DCB}"/>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FEDD3E4D-739C-D62F-273D-09BFD1E47FFB}"/>
              </a:ext>
            </a:extLst>
          </p:cNvPr>
          <p:cNvSpPr txBox="1">
            <a:spLocks noGrp="1"/>
          </p:cNvSpPr>
          <p:nvPr>
            <p:ph type="sldNum" sz="quarter" idx="8"/>
          </p:nvPr>
        </p:nvSpPr>
        <p:spPr/>
        <p:txBody>
          <a:bodyPr/>
          <a:lstStyle>
            <a:lvl1pPr>
              <a:defRPr/>
            </a:lvl1pPr>
          </a:lstStyle>
          <a:p>
            <a:pPr lvl="0"/>
            <a:fld id="{4A0AF028-E701-4849-A94A-07E42333716A}" type="slidenum">
              <a:t>‹Nº›</a:t>
            </a:fld>
            <a:endParaRPr lang="nl-NL"/>
          </a:p>
        </p:txBody>
      </p:sp>
    </p:spTree>
    <p:extLst>
      <p:ext uri="{BB962C8B-B14F-4D97-AF65-F5344CB8AC3E}">
        <p14:creationId xmlns:p14="http://schemas.microsoft.com/office/powerpoint/2010/main" val="250228156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1900"/>
            <a:ext cx="277784" cy="323266"/>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5" y="209002"/>
            <a:ext cx="164961" cy="220720"/>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3663"/>
            <a:ext cx="247162" cy="186058"/>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589"/>
            <a:ext cx="209412" cy="2161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3" y="192854"/>
            <a:ext cx="209411" cy="236868"/>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6" y="255801"/>
            <a:ext cx="150143" cy="173921"/>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9" y="191428"/>
            <a:ext cx="300983" cy="238293"/>
          </a:xfrm>
          <a:prstGeom prst="rect">
            <a:avLst/>
          </a:prstGeom>
        </p:spPr>
      </p:pic>
    </p:spTree>
    <p:extLst>
      <p:ext uri="{BB962C8B-B14F-4D97-AF65-F5344CB8AC3E}">
        <p14:creationId xmlns:p14="http://schemas.microsoft.com/office/powerpoint/2010/main" val="2254270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3" y="1405263"/>
            <a:ext cx="506973" cy="5447742"/>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9" y="0"/>
            <a:ext cx="506973" cy="1910809"/>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0131"/>
            <a:ext cx="330692" cy="352845"/>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6" y="1052444"/>
            <a:ext cx="339605" cy="234354"/>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172"/>
            <a:ext cx="257128" cy="242590"/>
          </a:xfrm>
          <a:prstGeom prst="rect">
            <a:avLst/>
          </a:prstGeom>
        </p:spPr>
      </p:pic>
    </p:spTree>
    <p:extLst>
      <p:ext uri="{BB962C8B-B14F-4D97-AF65-F5344CB8AC3E}">
        <p14:creationId xmlns:p14="http://schemas.microsoft.com/office/powerpoint/2010/main" val="3164054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1"/>
            <a:ext cx="1166832" cy="1151660"/>
          </a:xfrm>
          <a:prstGeom prst="rect">
            <a:avLst/>
          </a:prstGeom>
        </p:spPr>
      </p:pic>
    </p:spTree>
    <p:extLst>
      <p:ext uri="{BB962C8B-B14F-4D97-AF65-F5344CB8AC3E}">
        <p14:creationId xmlns:p14="http://schemas.microsoft.com/office/powerpoint/2010/main" val="153087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1660"/>
            <a:ext cx="5105400" cy="5706339"/>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2054"/>
          </a:xfrm>
          <a:prstGeom prst="rect">
            <a:avLst/>
          </a:prstGeom>
        </p:spPr>
      </p:pic>
    </p:spTree>
    <p:extLst>
      <p:ext uri="{BB962C8B-B14F-4D97-AF65-F5344CB8AC3E}">
        <p14:creationId xmlns:p14="http://schemas.microsoft.com/office/powerpoint/2010/main" val="2027259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1"/>
            <a:ext cx="5105400" cy="68579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365"/>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608614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5" y="857629"/>
            <a:ext cx="426085" cy="294032"/>
          </a:xfrm>
          <a:prstGeom prst="rect">
            <a:avLst/>
          </a:prstGeom>
        </p:spPr>
      </p:pic>
    </p:spTree>
    <p:extLst>
      <p:ext uri="{BB962C8B-B14F-4D97-AF65-F5344CB8AC3E}">
        <p14:creationId xmlns:p14="http://schemas.microsoft.com/office/powerpoint/2010/main" val="3042257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1660"/>
            <a:ext cx="5105400" cy="5706339"/>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2054"/>
          </a:xfrm>
          <a:prstGeom prst="rect">
            <a:avLst/>
          </a:prstGeom>
        </p:spPr>
      </p:pic>
    </p:spTree>
    <p:extLst>
      <p:ext uri="{BB962C8B-B14F-4D97-AF65-F5344CB8AC3E}">
        <p14:creationId xmlns:p14="http://schemas.microsoft.com/office/powerpoint/2010/main" val="2376839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45"/>
            <a:ext cx="1166832" cy="2212054"/>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1980"/>
            <a:ext cx="5105400" cy="5706020"/>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806639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01"/>
            <a:ext cx="1740296" cy="3462149"/>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4" y="1731783"/>
            <a:ext cx="3469745" cy="1729087"/>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2112"/>
            <a:ext cx="1105152" cy="1179185"/>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2" y="2158435"/>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2886"/>
            <a:ext cx="3488650" cy="780187"/>
          </a:xfrm>
          <a:prstGeom prst="rect">
            <a:avLst/>
          </a:prstGeom>
        </p:spPr>
        <p:txBody>
          <a:bodyPr/>
          <a:lstStyle>
            <a:lvl1pPr>
              <a:defRPr sz="4791"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10" y="5753030"/>
            <a:ext cx="3418791" cy="870454"/>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53030"/>
            <a:ext cx="5350796" cy="63205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76150"/>
            <a:ext cx="1756206" cy="1713588"/>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85082"/>
            <a:ext cx="3352800" cy="368649"/>
          </a:xfrm>
          <a:prstGeom prst="rect">
            <a:avLst/>
          </a:prstGeom>
          <a:noFill/>
        </p:spPr>
        <p:txBody>
          <a:bodyPr wrap="square" rtlCol="0">
            <a:spAutoFit/>
          </a:bodyPr>
          <a:lstStyle/>
          <a:p>
            <a:r>
              <a:rPr lang="en-GB" sz="1797" dirty="0">
                <a:latin typeface="EC Square Sans Pro" panose="020B0506040000020004" pitchFamily="34" charset="0"/>
                <a:hlinkClick r:id="rId17"/>
              </a:rPr>
              <a:t>www.amrfvtraining.eu</a:t>
            </a:r>
            <a:r>
              <a:rPr lang="en-GB" sz="1797" dirty="0">
                <a:latin typeface="EC Square Sans Pro" panose="020B0506040000020004" pitchFamily="34" charset="0"/>
              </a:rPr>
              <a:t>  </a:t>
            </a:r>
          </a:p>
        </p:txBody>
      </p:sp>
    </p:spTree>
    <p:extLst>
      <p:ext uri="{BB962C8B-B14F-4D97-AF65-F5344CB8AC3E}">
        <p14:creationId xmlns:p14="http://schemas.microsoft.com/office/powerpoint/2010/main" val="316014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03C06-CDE7-43E8-DAFB-F0C132C484BF}"/>
              </a:ext>
            </a:extLst>
          </p:cNvPr>
          <p:cNvSpPr txBox="1">
            <a:spLocks noGrp="1"/>
          </p:cNvSpPr>
          <p:nvPr>
            <p:ph type="title"/>
          </p:nvPr>
        </p:nvSpPr>
        <p:spPr>
          <a:xfrm>
            <a:off x="831847" y="1709735"/>
            <a:ext cx="10515600" cy="2852735"/>
          </a:xfrm>
        </p:spPr>
        <p:txBody>
          <a:bodyPr anchor="b"/>
          <a:lstStyle>
            <a:lvl1pPr>
              <a:defRPr sz="6000"/>
            </a:lvl1pPr>
          </a:lstStyle>
          <a:p>
            <a:pPr lvl="0"/>
            <a:r>
              <a:rPr lang="nl-NL"/>
              <a:t>Klik om stijl te bewerken</a:t>
            </a:r>
          </a:p>
        </p:txBody>
      </p:sp>
      <p:sp>
        <p:nvSpPr>
          <p:cNvPr id="3" name="Tijdelijke aanduiding voor tekst 2">
            <a:extLst>
              <a:ext uri="{FF2B5EF4-FFF2-40B4-BE49-F238E27FC236}">
                <a16:creationId xmlns:a16="http://schemas.microsoft.com/office/drawing/2014/main" id="{ED658F6A-4ABA-A3B4-4AC7-986F412D1759}"/>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5C1F35D-99B2-C5D8-5101-2D50427355BA}"/>
              </a:ext>
            </a:extLst>
          </p:cNvPr>
          <p:cNvSpPr txBox="1">
            <a:spLocks noGrp="1"/>
          </p:cNvSpPr>
          <p:nvPr>
            <p:ph type="dt" sz="half" idx="7"/>
          </p:nvPr>
        </p:nvSpPr>
        <p:spPr/>
        <p:txBody>
          <a:bodyPr/>
          <a:lstStyle>
            <a:lvl1pPr>
              <a:defRPr/>
            </a:lvl1pPr>
          </a:lstStyle>
          <a:p>
            <a:pPr lvl="0"/>
            <a:fld id="{BCA9CECD-3B05-45DD-9560-3789DBCA6D7C}" type="datetime1">
              <a:rPr lang="nl-NL"/>
              <a:pPr lvl="0"/>
              <a:t>23-1-2025</a:t>
            </a:fld>
            <a:endParaRPr lang="nl-NL"/>
          </a:p>
        </p:txBody>
      </p:sp>
      <p:sp>
        <p:nvSpPr>
          <p:cNvPr id="5" name="Tijdelijke aanduiding voor voettekst 4">
            <a:extLst>
              <a:ext uri="{FF2B5EF4-FFF2-40B4-BE49-F238E27FC236}">
                <a16:creationId xmlns:a16="http://schemas.microsoft.com/office/drawing/2014/main" id="{B3B138AB-E0CF-1DE2-A844-C839C346AACF}"/>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9FDADB14-DC18-293C-C899-781B9A561061}"/>
              </a:ext>
            </a:extLst>
          </p:cNvPr>
          <p:cNvSpPr txBox="1">
            <a:spLocks noGrp="1"/>
          </p:cNvSpPr>
          <p:nvPr>
            <p:ph type="sldNum" sz="quarter" idx="8"/>
          </p:nvPr>
        </p:nvSpPr>
        <p:spPr/>
        <p:txBody>
          <a:bodyPr/>
          <a:lstStyle>
            <a:lvl1pPr>
              <a:defRPr/>
            </a:lvl1pPr>
          </a:lstStyle>
          <a:p>
            <a:pPr lvl="0"/>
            <a:fld id="{D174BA4F-3CBC-4A94-B3A7-34D09505F090}" type="slidenum">
              <a:t>‹Nº›</a:t>
            </a:fld>
            <a:endParaRPr lang="nl-NL"/>
          </a:p>
        </p:txBody>
      </p:sp>
    </p:spTree>
    <p:extLst>
      <p:ext uri="{BB962C8B-B14F-4D97-AF65-F5344CB8AC3E}">
        <p14:creationId xmlns:p14="http://schemas.microsoft.com/office/powerpoint/2010/main" val="103698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C67FA-60A0-DC72-45ED-4234B5E5E911}"/>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inhoud 2">
            <a:extLst>
              <a:ext uri="{FF2B5EF4-FFF2-40B4-BE49-F238E27FC236}">
                <a16:creationId xmlns:a16="http://schemas.microsoft.com/office/drawing/2014/main" id="{45FDECC6-C19D-58E7-FFB1-79E2C6C791B1}"/>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875B1D6-95D6-CA67-F30E-286FAE113D3F}"/>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9245DCE-42A7-211A-60F1-A941E744A8BE}"/>
              </a:ext>
            </a:extLst>
          </p:cNvPr>
          <p:cNvSpPr txBox="1">
            <a:spLocks noGrp="1"/>
          </p:cNvSpPr>
          <p:nvPr>
            <p:ph type="dt" sz="half" idx="7"/>
          </p:nvPr>
        </p:nvSpPr>
        <p:spPr/>
        <p:txBody>
          <a:bodyPr/>
          <a:lstStyle>
            <a:lvl1pPr>
              <a:defRPr/>
            </a:lvl1pPr>
          </a:lstStyle>
          <a:p>
            <a:pPr lvl="0"/>
            <a:fld id="{C92C98FD-43CF-4065-9D2D-58DC38D3A717}" type="datetime1">
              <a:rPr lang="nl-NL"/>
              <a:pPr lvl="0"/>
              <a:t>23-1-2025</a:t>
            </a:fld>
            <a:endParaRPr lang="nl-NL"/>
          </a:p>
        </p:txBody>
      </p:sp>
      <p:sp>
        <p:nvSpPr>
          <p:cNvPr id="6" name="Tijdelijke aanduiding voor voettekst 5">
            <a:extLst>
              <a:ext uri="{FF2B5EF4-FFF2-40B4-BE49-F238E27FC236}">
                <a16:creationId xmlns:a16="http://schemas.microsoft.com/office/drawing/2014/main" id="{3F28DD76-C118-4EA2-08F7-5F989BE2E8E9}"/>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0644416E-859A-6E0E-E3A7-6F58B05E73D7}"/>
              </a:ext>
            </a:extLst>
          </p:cNvPr>
          <p:cNvSpPr txBox="1">
            <a:spLocks noGrp="1"/>
          </p:cNvSpPr>
          <p:nvPr>
            <p:ph type="sldNum" sz="quarter" idx="8"/>
          </p:nvPr>
        </p:nvSpPr>
        <p:spPr/>
        <p:txBody>
          <a:bodyPr/>
          <a:lstStyle>
            <a:lvl1pPr>
              <a:defRPr/>
            </a:lvl1pPr>
          </a:lstStyle>
          <a:p>
            <a:pPr lvl="0"/>
            <a:fld id="{5F6EA9E4-214A-4C1A-BC4C-8051E9DE8343}" type="slidenum">
              <a:t>‹Nº›</a:t>
            </a:fld>
            <a:endParaRPr lang="nl-NL"/>
          </a:p>
        </p:txBody>
      </p:sp>
    </p:spTree>
    <p:extLst>
      <p:ext uri="{BB962C8B-B14F-4D97-AF65-F5344CB8AC3E}">
        <p14:creationId xmlns:p14="http://schemas.microsoft.com/office/powerpoint/2010/main" val="25958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46230-356E-56AB-93C7-4BDE3A9B5915}"/>
              </a:ext>
            </a:extLst>
          </p:cNvPr>
          <p:cNvSpPr txBox="1">
            <a:spLocks noGrp="1"/>
          </p:cNvSpPr>
          <p:nvPr>
            <p:ph type="title"/>
          </p:nvPr>
        </p:nvSpPr>
        <p:spPr>
          <a:xfrm>
            <a:off x="839784" y="365129"/>
            <a:ext cx="10515600" cy="1325559"/>
          </a:xfrm>
        </p:spPr>
        <p:txBody>
          <a:bodyPr/>
          <a:lstStyle>
            <a:lvl1pPr>
              <a:defRPr/>
            </a:lvl1pPr>
          </a:lstStyle>
          <a:p>
            <a:pPr lvl="0"/>
            <a:r>
              <a:rPr lang="nl-NL"/>
              <a:t>Klik om stijl te bewerken</a:t>
            </a:r>
          </a:p>
        </p:txBody>
      </p:sp>
      <p:sp>
        <p:nvSpPr>
          <p:cNvPr id="3" name="Tijdelijke aanduiding voor tekst 2">
            <a:extLst>
              <a:ext uri="{FF2B5EF4-FFF2-40B4-BE49-F238E27FC236}">
                <a16:creationId xmlns:a16="http://schemas.microsoft.com/office/drawing/2014/main" id="{332BC0AA-2CAA-5823-AE25-5A7BBAE78385}"/>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2654304-C8A0-9DFA-E433-2DCB52966294}"/>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B072ED7-49AC-44B6-BE90-7E638CBB0EDF}"/>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50C3E10-4E9F-E303-BBFA-75AA5314069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993FAAD-E5C3-8CD3-75F3-836260697AA2}"/>
              </a:ext>
            </a:extLst>
          </p:cNvPr>
          <p:cNvSpPr txBox="1">
            <a:spLocks noGrp="1"/>
          </p:cNvSpPr>
          <p:nvPr>
            <p:ph type="dt" sz="half" idx="7"/>
          </p:nvPr>
        </p:nvSpPr>
        <p:spPr/>
        <p:txBody>
          <a:bodyPr/>
          <a:lstStyle>
            <a:lvl1pPr>
              <a:defRPr/>
            </a:lvl1pPr>
          </a:lstStyle>
          <a:p>
            <a:pPr lvl="0"/>
            <a:fld id="{27589A8B-AFB4-4067-A5A3-67AF0B861719}" type="datetime1">
              <a:rPr lang="nl-NL"/>
              <a:pPr lvl="0"/>
              <a:t>23-1-2025</a:t>
            </a:fld>
            <a:endParaRPr lang="nl-NL"/>
          </a:p>
        </p:txBody>
      </p:sp>
      <p:sp>
        <p:nvSpPr>
          <p:cNvPr id="8" name="Tijdelijke aanduiding voor voettekst 7">
            <a:extLst>
              <a:ext uri="{FF2B5EF4-FFF2-40B4-BE49-F238E27FC236}">
                <a16:creationId xmlns:a16="http://schemas.microsoft.com/office/drawing/2014/main" id="{BDAD47E2-049D-4D81-15C3-70CA5F63CF72}"/>
              </a:ext>
            </a:extLst>
          </p:cNvPr>
          <p:cNvSpPr txBox="1">
            <a:spLocks noGrp="1"/>
          </p:cNvSpPr>
          <p:nvPr>
            <p:ph type="ftr" sz="quarter" idx="9"/>
          </p:nvPr>
        </p:nvSpPr>
        <p:spPr/>
        <p:txBody>
          <a:bodyPr/>
          <a:lstStyle>
            <a:lvl1pPr>
              <a:defRPr/>
            </a:lvl1pPr>
          </a:lstStyle>
          <a:p>
            <a:pPr lvl="0"/>
            <a:endParaRPr lang="nl-NL"/>
          </a:p>
        </p:txBody>
      </p:sp>
      <p:sp>
        <p:nvSpPr>
          <p:cNvPr id="9" name="Tijdelijke aanduiding voor dianummer 8">
            <a:extLst>
              <a:ext uri="{FF2B5EF4-FFF2-40B4-BE49-F238E27FC236}">
                <a16:creationId xmlns:a16="http://schemas.microsoft.com/office/drawing/2014/main" id="{5394FE55-D4CE-639C-FE9A-20BE05896AF1}"/>
              </a:ext>
            </a:extLst>
          </p:cNvPr>
          <p:cNvSpPr txBox="1">
            <a:spLocks noGrp="1"/>
          </p:cNvSpPr>
          <p:nvPr>
            <p:ph type="sldNum" sz="quarter" idx="8"/>
          </p:nvPr>
        </p:nvSpPr>
        <p:spPr/>
        <p:txBody>
          <a:bodyPr/>
          <a:lstStyle>
            <a:lvl1pPr>
              <a:defRPr/>
            </a:lvl1pPr>
          </a:lstStyle>
          <a:p>
            <a:pPr lvl="0"/>
            <a:fld id="{5EAD8F16-1BB0-4143-8404-CF2C6513366F}" type="slidenum">
              <a:t>‹Nº›</a:t>
            </a:fld>
            <a:endParaRPr lang="nl-NL"/>
          </a:p>
        </p:txBody>
      </p:sp>
    </p:spTree>
    <p:extLst>
      <p:ext uri="{BB962C8B-B14F-4D97-AF65-F5344CB8AC3E}">
        <p14:creationId xmlns:p14="http://schemas.microsoft.com/office/powerpoint/2010/main" val="77405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C4393-D1CF-1DE7-B101-F43CFF5ED762}"/>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datum 2">
            <a:extLst>
              <a:ext uri="{FF2B5EF4-FFF2-40B4-BE49-F238E27FC236}">
                <a16:creationId xmlns:a16="http://schemas.microsoft.com/office/drawing/2014/main" id="{E9390614-EDF6-19C0-88CD-B96CF527952D}"/>
              </a:ext>
            </a:extLst>
          </p:cNvPr>
          <p:cNvSpPr txBox="1">
            <a:spLocks noGrp="1"/>
          </p:cNvSpPr>
          <p:nvPr>
            <p:ph type="dt" sz="half" idx="7"/>
          </p:nvPr>
        </p:nvSpPr>
        <p:spPr/>
        <p:txBody>
          <a:bodyPr/>
          <a:lstStyle>
            <a:lvl1pPr>
              <a:defRPr/>
            </a:lvl1pPr>
          </a:lstStyle>
          <a:p>
            <a:pPr lvl="0"/>
            <a:fld id="{F6ED112E-369A-4A0F-A5C1-8BD31F279396}" type="datetime1">
              <a:rPr lang="nl-NL"/>
              <a:pPr lvl="0"/>
              <a:t>23-1-2025</a:t>
            </a:fld>
            <a:endParaRPr lang="nl-NL"/>
          </a:p>
        </p:txBody>
      </p:sp>
      <p:sp>
        <p:nvSpPr>
          <p:cNvPr id="4" name="Tijdelijke aanduiding voor voettekst 3">
            <a:extLst>
              <a:ext uri="{FF2B5EF4-FFF2-40B4-BE49-F238E27FC236}">
                <a16:creationId xmlns:a16="http://schemas.microsoft.com/office/drawing/2014/main" id="{A38A2059-5FC3-9D65-66B9-9428001D74A3}"/>
              </a:ext>
            </a:extLst>
          </p:cNvPr>
          <p:cNvSpPr txBox="1">
            <a:spLocks noGrp="1"/>
          </p:cNvSpPr>
          <p:nvPr>
            <p:ph type="ftr" sz="quarter" idx="9"/>
          </p:nvPr>
        </p:nvSpPr>
        <p:spPr/>
        <p:txBody>
          <a:bodyPr/>
          <a:lstStyle>
            <a:lvl1pPr>
              <a:defRPr/>
            </a:lvl1pPr>
          </a:lstStyle>
          <a:p>
            <a:pPr lvl="0"/>
            <a:endParaRPr lang="nl-NL"/>
          </a:p>
        </p:txBody>
      </p:sp>
      <p:sp>
        <p:nvSpPr>
          <p:cNvPr id="5" name="Tijdelijke aanduiding voor dianummer 4">
            <a:extLst>
              <a:ext uri="{FF2B5EF4-FFF2-40B4-BE49-F238E27FC236}">
                <a16:creationId xmlns:a16="http://schemas.microsoft.com/office/drawing/2014/main" id="{219150A8-F32F-4246-3032-9E4CF1A9849C}"/>
              </a:ext>
            </a:extLst>
          </p:cNvPr>
          <p:cNvSpPr txBox="1">
            <a:spLocks noGrp="1"/>
          </p:cNvSpPr>
          <p:nvPr>
            <p:ph type="sldNum" sz="quarter" idx="8"/>
          </p:nvPr>
        </p:nvSpPr>
        <p:spPr/>
        <p:txBody>
          <a:bodyPr/>
          <a:lstStyle>
            <a:lvl1pPr>
              <a:defRPr/>
            </a:lvl1pPr>
          </a:lstStyle>
          <a:p>
            <a:pPr lvl="0"/>
            <a:fld id="{B84FA9BC-4FB7-4726-A579-676BFA7CF756}" type="slidenum">
              <a:t>‹Nº›</a:t>
            </a:fld>
            <a:endParaRPr lang="nl-NL"/>
          </a:p>
        </p:txBody>
      </p:sp>
    </p:spTree>
    <p:extLst>
      <p:ext uri="{BB962C8B-B14F-4D97-AF65-F5344CB8AC3E}">
        <p14:creationId xmlns:p14="http://schemas.microsoft.com/office/powerpoint/2010/main" val="128744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62B4098-2CD6-227A-1169-0534E437984A}"/>
              </a:ext>
            </a:extLst>
          </p:cNvPr>
          <p:cNvSpPr txBox="1">
            <a:spLocks noGrp="1"/>
          </p:cNvSpPr>
          <p:nvPr>
            <p:ph type="dt" sz="half" idx="7"/>
          </p:nvPr>
        </p:nvSpPr>
        <p:spPr/>
        <p:txBody>
          <a:bodyPr/>
          <a:lstStyle>
            <a:lvl1pPr>
              <a:defRPr/>
            </a:lvl1pPr>
          </a:lstStyle>
          <a:p>
            <a:pPr lvl="0"/>
            <a:fld id="{1DBF94BD-089A-47AF-84AC-7D4AAB6B9DB7}" type="datetime1">
              <a:rPr lang="nl-NL"/>
              <a:pPr lvl="0"/>
              <a:t>23-1-2025</a:t>
            </a:fld>
            <a:endParaRPr lang="nl-NL"/>
          </a:p>
        </p:txBody>
      </p:sp>
      <p:sp>
        <p:nvSpPr>
          <p:cNvPr id="3" name="Tijdelijke aanduiding voor voettekst 2">
            <a:extLst>
              <a:ext uri="{FF2B5EF4-FFF2-40B4-BE49-F238E27FC236}">
                <a16:creationId xmlns:a16="http://schemas.microsoft.com/office/drawing/2014/main" id="{B2D70464-14D7-4E8F-9CF9-60C413004D6F}"/>
              </a:ext>
            </a:extLst>
          </p:cNvPr>
          <p:cNvSpPr txBox="1">
            <a:spLocks noGrp="1"/>
          </p:cNvSpPr>
          <p:nvPr>
            <p:ph type="ftr" sz="quarter" idx="9"/>
          </p:nvPr>
        </p:nvSpPr>
        <p:spPr/>
        <p:txBody>
          <a:bodyPr/>
          <a:lstStyle>
            <a:lvl1pPr>
              <a:defRPr/>
            </a:lvl1pPr>
          </a:lstStyle>
          <a:p>
            <a:pPr lvl="0"/>
            <a:endParaRPr lang="nl-NL"/>
          </a:p>
        </p:txBody>
      </p:sp>
      <p:sp>
        <p:nvSpPr>
          <p:cNvPr id="4" name="Tijdelijke aanduiding voor dianummer 3">
            <a:extLst>
              <a:ext uri="{FF2B5EF4-FFF2-40B4-BE49-F238E27FC236}">
                <a16:creationId xmlns:a16="http://schemas.microsoft.com/office/drawing/2014/main" id="{20DB97FF-2716-845C-0E39-62D10455C13D}"/>
              </a:ext>
            </a:extLst>
          </p:cNvPr>
          <p:cNvSpPr txBox="1">
            <a:spLocks noGrp="1"/>
          </p:cNvSpPr>
          <p:nvPr>
            <p:ph type="sldNum" sz="quarter" idx="8"/>
          </p:nvPr>
        </p:nvSpPr>
        <p:spPr/>
        <p:txBody>
          <a:bodyPr/>
          <a:lstStyle>
            <a:lvl1pPr>
              <a:defRPr/>
            </a:lvl1pPr>
          </a:lstStyle>
          <a:p>
            <a:pPr lvl="0"/>
            <a:fld id="{7441C5BF-4C5A-4C56-A72E-8B014DAEF034}" type="slidenum">
              <a:t>‹Nº›</a:t>
            </a:fld>
            <a:endParaRPr lang="nl-NL"/>
          </a:p>
        </p:txBody>
      </p:sp>
    </p:spTree>
    <p:extLst>
      <p:ext uri="{BB962C8B-B14F-4D97-AF65-F5344CB8AC3E}">
        <p14:creationId xmlns:p14="http://schemas.microsoft.com/office/powerpoint/2010/main" val="182325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122C99-76E0-8ECE-8E67-45631093E000}"/>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p>
        </p:txBody>
      </p:sp>
      <p:sp>
        <p:nvSpPr>
          <p:cNvPr id="3" name="Tijdelijke aanduiding voor inhoud 2">
            <a:extLst>
              <a:ext uri="{FF2B5EF4-FFF2-40B4-BE49-F238E27FC236}">
                <a16:creationId xmlns:a16="http://schemas.microsoft.com/office/drawing/2014/main" id="{0B3A5EB4-2791-2A12-162D-61638DC7D09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5456748-EDCA-4C87-0BCE-6135B84C7A37}"/>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263AD18-DCD0-56C1-55F7-8A7BCFC42B41}"/>
              </a:ext>
            </a:extLst>
          </p:cNvPr>
          <p:cNvSpPr txBox="1">
            <a:spLocks noGrp="1"/>
          </p:cNvSpPr>
          <p:nvPr>
            <p:ph type="dt" sz="half" idx="7"/>
          </p:nvPr>
        </p:nvSpPr>
        <p:spPr/>
        <p:txBody>
          <a:bodyPr/>
          <a:lstStyle>
            <a:lvl1pPr>
              <a:defRPr/>
            </a:lvl1pPr>
          </a:lstStyle>
          <a:p>
            <a:pPr lvl="0"/>
            <a:fld id="{5B2F30C7-F32A-45E7-B2C1-273EA52AFA9C}" type="datetime1">
              <a:rPr lang="nl-NL"/>
              <a:pPr lvl="0"/>
              <a:t>23-1-2025</a:t>
            </a:fld>
            <a:endParaRPr lang="nl-NL"/>
          </a:p>
        </p:txBody>
      </p:sp>
      <p:sp>
        <p:nvSpPr>
          <p:cNvPr id="6" name="Tijdelijke aanduiding voor voettekst 5">
            <a:extLst>
              <a:ext uri="{FF2B5EF4-FFF2-40B4-BE49-F238E27FC236}">
                <a16:creationId xmlns:a16="http://schemas.microsoft.com/office/drawing/2014/main" id="{6031D912-9D0A-E4DA-3B13-C6A91517346A}"/>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4D7312A5-7418-BC7D-5719-DD8D17E6CB09}"/>
              </a:ext>
            </a:extLst>
          </p:cNvPr>
          <p:cNvSpPr txBox="1">
            <a:spLocks noGrp="1"/>
          </p:cNvSpPr>
          <p:nvPr>
            <p:ph type="sldNum" sz="quarter" idx="8"/>
          </p:nvPr>
        </p:nvSpPr>
        <p:spPr/>
        <p:txBody>
          <a:bodyPr/>
          <a:lstStyle>
            <a:lvl1pPr>
              <a:defRPr/>
            </a:lvl1pPr>
          </a:lstStyle>
          <a:p>
            <a:pPr lvl="0"/>
            <a:fld id="{A349D35A-B548-4AA5-A407-8D4B2D17987A}" type="slidenum">
              <a:t>‹Nº›</a:t>
            </a:fld>
            <a:endParaRPr lang="nl-NL"/>
          </a:p>
        </p:txBody>
      </p:sp>
    </p:spTree>
    <p:extLst>
      <p:ext uri="{BB962C8B-B14F-4D97-AF65-F5344CB8AC3E}">
        <p14:creationId xmlns:p14="http://schemas.microsoft.com/office/powerpoint/2010/main" val="10502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CF0D7-27DC-6242-646B-935008210CB4}"/>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p>
        </p:txBody>
      </p:sp>
      <p:sp>
        <p:nvSpPr>
          <p:cNvPr id="3" name="Tijdelijke aanduiding voor afbeelding 2">
            <a:extLst>
              <a:ext uri="{FF2B5EF4-FFF2-40B4-BE49-F238E27FC236}">
                <a16:creationId xmlns:a16="http://schemas.microsoft.com/office/drawing/2014/main" id="{8EF8E6EA-06A0-E524-59BB-2BCCD46F4C0D}"/>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nl-NL"/>
          </a:p>
        </p:txBody>
      </p:sp>
      <p:sp>
        <p:nvSpPr>
          <p:cNvPr id="4" name="Tijdelijke aanduiding voor tekst 3">
            <a:extLst>
              <a:ext uri="{FF2B5EF4-FFF2-40B4-BE49-F238E27FC236}">
                <a16:creationId xmlns:a16="http://schemas.microsoft.com/office/drawing/2014/main" id="{6276B39A-A81C-984E-3FAC-39D14B8B17E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01E5D3F-4BE5-2ADA-E4DF-0819046DF14F}"/>
              </a:ext>
            </a:extLst>
          </p:cNvPr>
          <p:cNvSpPr txBox="1">
            <a:spLocks noGrp="1"/>
          </p:cNvSpPr>
          <p:nvPr>
            <p:ph type="dt" sz="half" idx="7"/>
          </p:nvPr>
        </p:nvSpPr>
        <p:spPr/>
        <p:txBody>
          <a:bodyPr/>
          <a:lstStyle>
            <a:lvl1pPr>
              <a:defRPr/>
            </a:lvl1pPr>
          </a:lstStyle>
          <a:p>
            <a:pPr lvl="0"/>
            <a:fld id="{B5199C94-6C95-4411-BB74-DD182993C2DD}" type="datetime1">
              <a:rPr lang="nl-NL"/>
              <a:pPr lvl="0"/>
              <a:t>23-1-2025</a:t>
            </a:fld>
            <a:endParaRPr lang="nl-NL"/>
          </a:p>
        </p:txBody>
      </p:sp>
      <p:sp>
        <p:nvSpPr>
          <p:cNvPr id="6" name="Tijdelijke aanduiding voor voettekst 5">
            <a:extLst>
              <a:ext uri="{FF2B5EF4-FFF2-40B4-BE49-F238E27FC236}">
                <a16:creationId xmlns:a16="http://schemas.microsoft.com/office/drawing/2014/main" id="{1EEDDAF4-24D3-A93F-7270-64F3D5F1BED4}"/>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18AAA357-39C1-F221-0D1B-5E4F82BE3F51}"/>
              </a:ext>
            </a:extLst>
          </p:cNvPr>
          <p:cNvSpPr txBox="1">
            <a:spLocks noGrp="1"/>
          </p:cNvSpPr>
          <p:nvPr>
            <p:ph type="sldNum" sz="quarter" idx="8"/>
          </p:nvPr>
        </p:nvSpPr>
        <p:spPr/>
        <p:txBody>
          <a:bodyPr/>
          <a:lstStyle>
            <a:lvl1pPr>
              <a:defRPr/>
            </a:lvl1pPr>
          </a:lstStyle>
          <a:p>
            <a:pPr lvl="0"/>
            <a:fld id="{5B4FB08A-E746-4134-8B12-75EAFC4F41E4}" type="slidenum">
              <a:t>‹Nº›</a:t>
            </a:fld>
            <a:endParaRPr lang="nl-NL"/>
          </a:p>
        </p:txBody>
      </p:sp>
    </p:spTree>
    <p:extLst>
      <p:ext uri="{BB962C8B-B14F-4D97-AF65-F5344CB8AC3E}">
        <p14:creationId xmlns:p14="http://schemas.microsoft.com/office/powerpoint/2010/main" val="284374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0A649A7-876C-EEE9-12AA-DE7D9A14684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nl-NL"/>
              <a:t>Klik om stijl te bewerken</a:t>
            </a:r>
          </a:p>
        </p:txBody>
      </p:sp>
      <p:sp>
        <p:nvSpPr>
          <p:cNvPr id="3" name="Tijdelijke aanduiding voor tekst 2">
            <a:extLst>
              <a:ext uri="{FF2B5EF4-FFF2-40B4-BE49-F238E27FC236}">
                <a16:creationId xmlns:a16="http://schemas.microsoft.com/office/drawing/2014/main" id="{7D7B3226-F6A7-29F4-7964-ABF481CF23D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43298F-A33A-AEE3-C4DB-6DC04F04DFF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fld id="{74D97BC6-CCBC-4676-A7A9-21DEB99DC876}" type="datetime1">
              <a:rPr lang="nl-NL"/>
              <a:pPr lvl="0"/>
              <a:t>23-1-2025</a:t>
            </a:fld>
            <a:endParaRPr lang="nl-NL"/>
          </a:p>
        </p:txBody>
      </p:sp>
      <p:sp>
        <p:nvSpPr>
          <p:cNvPr id="5" name="Tijdelijke aanduiding voor voettekst 4">
            <a:extLst>
              <a:ext uri="{FF2B5EF4-FFF2-40B4-BE49-F238E27FC236}">
                <a16:creationId xmlns:a16="http://schemas.microsoft.com/office/drawing/2014/main" id="{A212BBBC-B502-98AC-0343-5AFEDD975333}"/>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endParaRPr lang="nl-NL"/>
          </a:p>
        </p:txBody>
      </p:sp>
      <p:sp>
        <p:nvSpPr>
          <p:cNvPr id="6" name="Tijdelijke aanduiding voor dianummer 5">
            <a:extLst>
              <a:ext uri="{FF2B5EF4-FFF2-40B4-BE49-F238E27FC236}">
                <a16:creationId xmlns:a16="http://schemas.microsoft.com/office/drawing/2014/main" id="{E52B7C31-B195-5CA6-917B-5C220311934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fld id="{6C80AF25-5090-4667-87BD-1D6C853F6065}" type="slidenum">
              <a:t>‹Nº›</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7" r:id="rId14"/>
  </p:sldLayoutIdLst>
  <p:txStyles>
    <p:titleStyle>
      <a:lvl1pPr marL="0" marR="0" lvl="0" indent="0" algn="l" defTabSz="914400" rtl="0" fontAlgn="auto" hangingPunct="1">
        <a:lnSpc>
          <a:spcPct val="90000"/>
        </a:lnSpc>
        <a:spcBef>
          <a:spcPts val="0"/>
        </a:spcBef>
        <a:spcAft>
          <a:spcPts val="0"/>
        </a:spcAft>
        <a:buNone/>
        <a:tabLst/>
        <a:defRPr lang="nl-NL"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062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defRPr>
          <a:latin typeface="+mj-lt"/>
          <a:ea typeface="+mj-ea"/>
          <a:cs typeface="+mj-cs"/>
        </a:defRPr>
      </a:lvl1pPr>
    </p:titleStyle>
    <p:body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p:bodyStyle>
    <p:other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ideo" Target="https://www.youtube.com/embed/jFuQqwBmN8A?feature=oembed" TargetMode="Externa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ideo" Target="https://www.youtube.com/embed/cu7cIIlbOd8?feature=oembed" TargetMode="External"/><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normAutofit fontScale="92500" lnSpcReduction="10000"/>
          </a:bodyPr>
          <a:lstStyle/>
          <a:p>
            <a:pPr marL="0" indent="0">
              <a:buNone/>
            </a:pPr>
            <a:r>
              <a:rPr lang="el-GR" dirty="0">
                <a:latin typeface="EC Square Sans Pro" panose="020B0506040000020004" pitchFamily="34" charset="0"/>
              </a:rPr>
              <a:t>Πρακτική εκπαίδευση για κτηνοτρόφους και κτηνιάτρους:  </a:t>
            </a:r>
          </a:p>
          <a:p>
            <a:pPr marL="0" indent="0">
              <a:buNone/>
            </a:pPr>
            <a:r>
              <a:rPr lang="el-GR" dirty="0">
                <a:latin typeface="EC Square Sans Pro" panose="020B0506040000020004" pitchFamily="34" charset="0"/>
              </a:rPr>
              <a:t>Ομαδικές ασκήσεις</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pPr marL="0" indent="0">
              <a:buNone/>
            </a:pPr>
            <a:r>
              <a:rPr lang="el-GR">
                <a:latin typeface="EC Square Sans Pro" panose="020B0506040000020004" pitchFamily="34" charset="0"/>
              </a:rPr>
              <a:t>ΕΛΛΑΔΑ, 7 ΦΕΒΡΟΥΑΡΙΟΥ 2025</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788849" y="163676"/>
            <a:ext cx="7512819" cy="749285"/>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el-GR" sz="3200">
                <a:latin typeface="EC Square Sans Pro" panose="020B0506040000020004" pitchFamily="34" charset="0"/>
              </a:rPr>
              <a:t>Ομαδική άσκηση 1 </a:t>
            </a:r>
          </a:p>
          <a:p>
            <a:r>
              <a:rPr lang="el-GR" sz="3200" b="1">
                <a:latin typeface="EC Square Sans Pro" panose="020B0506040000020004" pitchFamily="34" charset="0"/>
              </a:rPr>
              <a:t>Εντοπισμός προβλημάτων / εμποδίων στην εφαρμογή βέλτιστων πρακτικών</a:t>
            </a:r>
          </a:p>
        </p:txBody>
      </p:sp>
      <p:sp>
        <p:nvSpPr>
          <p:cNvPr id="3" name="TextBox 2">
            <a:extLst>
              <a:ext uri="{FF2B5EF4-FFF2-40B4-BE49-F238E27FC236}">
                <a16:creationId xmlns:a16="http://schemas.microsoft.com/office/drawing/2014/main" id="{8C99C2C6-AA45-D492-44C9-F566C522292A}"/>
              </a:ext>
            </a:extLst>
          </p:cNvPr>
          <p:cNvSpPr txBox="1"/>
          <p:nvPr/>
        </p:nvSpPr>
        <p:spPr>
          <a:xfrm>
            <a:off x="595460" y="1646860"/>
            <a:ext cx="11259081" cy="830997"/>
          </a:xfrm>
          <a:prstGeom prst="rect">
            <a:avLst/>
          </a:prstGeom>
          <a:noFill/>
        </p:spPr>
        <p:txBody>
          <a:bodyPr wrap="square" rtlCol="0">
            <a:spAutoFit/>
          </a:bodyPr>
          <a:lstStyle/>
          <a:p>
            <a:r>
              <a:rPr lang="el-GR" sz="2400">
                <a:solidFill>
                  <a:srgbClr val="2C7470"/>
                </a:solidFill>
                <a:latin typeface="EC Square Sans Pro" panose="020B0506040000020004" pitchFamily="34" charset="0"/>
                <a:cs typeface="Arial" panose="020B0604020202020204" pitchFamily="34" charset="0"/>
              </a:rPr>
              <a:t>Παρακαλούμε να απαντήσετε στις ακόλουθες ερωτήσεις</a:t>
            </a:r>
            <a:r>
              <a:rPr lang="el-GR" sz="2400">
                <a:solidFill>
                  <a:srgbClr val="002060"/>
                </a:solidFill>
                <a:latin typeface="EC Square Sans Pro" panose="020B0506040000020004" pitchFamily="34" charset="0"/>
                <a:cs typeface="Arial" panose="020B0604020202020204" pitchFamily="34" charset="0"/>
              </a:rPr>
              <a:t>:</a:t>
            </a:r>
          </a:p>
          <a:p>
            <a:endParaRPr lang="es-ES" sz="2400" dirty="0">
              <a:solidFill>
                <a:srgbClr val="002060"/>
              </a:solidFill>
              <a:latin typeface="EC Square Sans Pro" panose="020B050604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4249858-4DD5-C49A-9F0A-BE9F359BEF95}"/>
              </a:ext>
            </a:extLst>
          </p:cNvPr>
          <p:cNvSpPr txBox="1"/>
          <p:nvPr/>
        </p:nvSpPr>
        <p:spPr>
          <a:xfrm>
            <a:off x="466459" y="2201242"/>
            <a:ext cx="11259081" cy="1692771"/>
          </a:xfrm>
          <a:prstGeom prst="rect">
            <a:avLst/>
          </a:prstGeom>
          <a:noFill/>
        </p:spPr>
        <p:txBody>
          <a:bodyPr wrap="square" lIns="91440" tIns="45720" rIns="91440" bIns="45720" rtlCol="0" anchor="t">
            <a:spAutoFit/>
          </a:bodyPr>
          <a:lstStyle/>
          <a:p>
            <a:r>
              <a:rPr lang="el-GR" sz="2800" b="1">
                <a:solidFill>
                  <a:srgbClr val="002060"/>
                </a:solidFill>
                <a:latin typeface="EC Square Sans Pro"/>
                <a:cs typeface="Arial"/>
              </a:rPr>
              <a:t>1. Ποια είναι τα πιο χρησιμοποιούμενα αντιμικροβιακά στα είδη σας και για ποιες παθήσεις; </a:t>
            </a:r>
          </a:p>
          <a:p>
            <a:endParaRPr lang="en-US" sz="2400" dirty="0">
              <a:solidFill>
                <a:srgbClr val="002060"/>
              </a:solidFill>
              <a:latin typeface="EC Square Sans Pro" panose="020B0506040000020004" pitchFamily="34" charset="0"/>
              <a:cs typeface="Arial" panose="020B0604020202020204" pitchFamily="34" charset="0"/>
            </a:endParaRPr>
          </a:p>
          <a:p>
            <a:endParaRPr lang="es-ES" sz="2400" dirty="0">
              <a:solidFill>
                <a:srgbClr val="002060"/>
              </a:solidFill>
              <a:latin typeface="EC Square Sans Pro" panose="020B050604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B9E90E28-63C6-A7B3-A9C7-814B6011D803}"/>
              </a:ext>
            </a:extLst>
          </p:cNvPr>
          <p:cNvSpPr txBox="1"/>
          <p:nvPr/>
        </p:nvSpPr>
        <p:spPr>
          <a:xfrm>
            <a:off x="0" y="3613290"/>
            <a:ext cx="11259081" cy="2000548"/>
          </a:xfrm>
          <a:prstGeom prst="rect">
            <a:avLst/>
          </a:prstGeom>
          <a:noFill/>
        </p:spPr>
        <p:txBody>
          <a:bodyPr wrap="square" lIns="91440" tIns="45720" rIns="91440" bIns="45720" rtlCol="0" anchor="t">
            <a:spAutoFit/>
          </a:bodyPr>
          <a:lstStyle/>
          <a:p>
            <a:pPr marL="455930" lvl="1"/>
            <a:r>
              <a:rPr lang="el-GR" sz="2800" b="1">
                <a:solidFill>
                  <a:srgbClr val="002060"/>
                </a:solidFill>
                <a:latin typeface="EC Square Sans Pro" panose="020B0506040000020004" pitchFamily="34" charset="0"/>
                <a:cs typeface="Arial" panose="020B0604020202020204" pitchFamily="34" charset="0"/>
              </a:rPr>
              <a:t>2. Μοιραστείτε καλές πρακτικές που έχετε εφαρμόσει ή σχεδιάζετε να εφαρμόσετε για να επιτρέψετε τη μειωμένη χρήση αντιμικροβιακών</a:t>
            </a:r>
          </a:p>
          <a:p>
            <a:pPr marL="1654810" lvl="3" indent="-285750">
              <a:buFont typeface="Arial" panose="020B0604020202020204" pitchFamily="34" charset="0"/>
              <a:buChar char="•"/>
            </a:pPr>
            <a:r>
              <a:rPr lang="el-GR" sz="2000">
                <a:solidFill>
                  <a:srgbClr val="002060"/>
                </a:solidFill>
                <a:latin typeface="EC Square Sans Pro" panose="020B0506040000020004" pitchFamily="34" charset="0"/>
                <a:cs typeface="Arial" panose="020B0604020202020204" pitchFamily="34" charset="0"/>
              </a:rPr>
              <a:t>Κτηνοτροφικές πρακτικές</a:t>
            </a:r>
          </a:p>
          <a:p>
            <a:endParaRPr lang="en-US" sz="2400" dirty="0">
              <a:solidFill>
                <a:srgbClr val="002060"/>
              </a:solidFill>
              <a:latin typeface="EC Square Sans Pro" panose="020B0506040000020004" pitchFamily="34" charset="0"/>
              <a:cs typeface="Arial" panose="020B0604020202020204" pitchFamily="34" charset="0"/>
            </a:endParaRPr>
          </a:p>
          <a:p>
            <a:endParaRPr lang="es-ES" sz="2400" dirty="0">
              <a:solidFill>
                <a:srgbClr val="002060"/>
              </a:solidFill>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35104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A9A01-8899-D7DC-EE5B-11DC64399F07}"/>
              </a:ext>
            </a:extLst>
          </p:cNvPr>
          <p:cNvSpPr>
            <a:spLocks noGrp="1"/>
          </p:cNvSpPr>
          <p:nvPr>
            <p:ph type="body" sz="quarter" idx="10"/>
          </p:nvPr>
        </p:nvSpPr>
        <p:spPr/>
        <p:txBody>
          <a:bodyPr>
            <a:normAutofit/>
          </a:bodyPr>
          <a:lstStyle/>
          <a:p>
            <a:pPr marL="0" indent="0">
              <a:buNone/>
            </a:pPr>
            <a:r>
              <a:rPr lang="el-GR" sz="2800"/>
              <a:t>Παραδείγματα κτηνοτροφικών πρακτικών </a:t>
            </a:r>
          </a:p>
        </p:txBody>
      </p:sp>
      <p:sp>
        <p:nvSpPr>
          <p:cNvPr id="3" name="TextBox 2">
            <a:extLst>
              <a:ext uri="{FF2B5EF4-FFF2-40B4-BE49-F238E27FC236}">
                <a16:creationId xmlns:a16="http://schemas.microsoft.com/office/drawing/2014/main" id="{78467E7A-BF19-12A4-E74A-D807D5BF7213}"/>
              </a:ext>
            </a:extLst>
          </p:cNvPr>
          <p:cNvSpPr txBox="1"/>
          <p:nvPr/>
        </p:nvSpPr>
        <p:spPr>
          <a:xfrm>
            <a:off x="1236656" y="1126871"/>
            <a:ext cx="8847806" cy="6001643"/>
          </a:xfrm>
          <a:prstGeom prst="rect">
            <a:avLst/>
          </a:prstGeom>
          <a:noFill/>
        </p:spPr>
        <p:txBody>
          <a:bodyPr wrap="square" lIns="91440" tIns="45720" rIns="91440" bIns="45720" rtlCol="0" anchor="t">
            <a:spAutoFit/>
          </a:bodyPr>
          <a:lstStyle/>
          <a:p>
            <a:endParaRPr lang="en-US" sz="3200" b="0" i="0" u="none" strike="dblStrike" cap="none" dirty="0">
              <a:solidFill>
                <a:srgbClr val="FF0000"/>
              </a:solidFill>
              <a:uFillTx/>
              <a:latin typeface="EC Square Sans Pro"/>
            </a:endParaRPr>
          </a:p>
          <a:p>
            <a:endParaRPr lang="en-US" sz="3200" b="0" i="0" u="none" strike="noStrike" cap="none" baseline="0" dirty="0">
              <a:solidFill>
                <a:srgbClr val="2C7470"/>
              </a:solidFill>
              <a:uFillTx/>
              <a:latin typeface="EC Square Sans Pro" panose="020B0506040000020004" pitchFamily="34" charset="0"/>
            </a:endParaRPr>
          </a:p>
          <a:p>
            <a:pPr marL="457200" indent="-457200">
              <a:buFontTx/>
              <a:buChar char="-"/>
            </a:pPr>
            <a:r>
              <a:rPr lang="el-GR" sz="3200" b="0" i="0" u="none" strike="noStrike" cap="none" baseline="0" dirty="0">
                <a:solidFill>
                  <a:srgbClr val="2C7470"/>
                </a:solidFill>
                <a:uFillTx/>
                <a:latin typeface="EC Square Sans Pro"/>
              </a:rPr>
              <a:t>Σίτιση και διατροφή, </a:t>
            </a:r>
          </a:p>
          <a:p>
            <a:pPr marL="457200" indent="-457200">
              <a:buFontTx/>
              <a:buChar char="-"/>
            </a:pPr>
            <a:r>
              <a:rPr lang="el-GR" sz="3200" b="0" i="0" u="none" strike="noStrike" cap="none" baseline="0" dirty="0">
                <a:solidFill>
                  <a:srgbClr val="2C7470"/>
                </a:solidFill>
                <a:uFillTx/>
                <a:latin typeface="EC Square Sans Pro"/>
              </a:rPr>
              <a:t>Στέγαση και υποδομές, </a:t>
            </a:r>
          </a:p>
          <a:p>
            <a:pPr marL="457200" indent="-457200">
              <a:buFontTx/>
              <a:buChar char="-"/>
            </a:pPr>
            <a:r>
              <a:rPr lang="el-GR" sz="3200" b="0" i="0" u="none" strike="noStrike" cap="none" baseline="0" dirty="0">
                <a:solidFill>
                  <a:srgbClr val="2C7470"/>
                </a:solidFill>
                <a:uFillTx/>
                <a:latin typeface="EC Square Sans Pro"/>
              </a:rPr>
              <a:t>Αναπαραγωγική διαχείριση, </a:t>
            </a:r>
          </a:p>
          <a:p>
            <a:pPr marL="457200" indent="-457200">
              <a:buFontTx/>
              <a:buChar char="-"/>
            </a:pPr>
            <a:r>
              <a:rPr lang="el-GR" sz="3200" b="0" i="0" u="none" strike="noStrike" cap="none" baseline="0" dirty="0">
                <a:solidFill>
                  <a:srgbClr val="2C7470"/>
                </a:solidFill>
                <a:uFillTx/>
                <a:latin typeface="EC Square Sans Pro"/>
              </a:rPr>
              <a:t>Προληπτική διαχείριση, </a:t>
            </a:r>
          </a:p>
          <a:p>
            <a:pPr marL="457200" indent="-457200">
              <a:buFontTx/>
              <a:buChar char="-"/>
            </a:pPr>
            <a:r>
              <a:rPr lang="el-GR" sz="3200" b="0" i="0" u="none" strike="noStrike" cap="none" baseline="0" dirty="0">
                <a:solidFill>
                  <a:srgbClr val="2C7470"/>
                </a:solidFill>
                <a:uFillTx/>
                <a:latin typeface="EC Square Sans Pro"/>
              </a:rPr>
              <a:t>Ευζωία, </a:t>
            </a:r>
          </a:p>
          <a:p>
            <a:pPr marL="457200" indent="-457200">
              <a:buFontTx/>
              <a:buChar char="-"/>
            </a:pPr>
            <a:r>
              <a:rPr lang="el-GR" sz="3200" b="0" i="0" u="none" strike="noStrike" cap="none" baseline="0" dirty="0">
                <a:solidFill>
                  <a:srgbClr val="2C7470"/>
                </a:solidFill>
                <a:uFillTx/>
                <a:latin typeface="EC Square Sans Pro"/>
              </a:rPr>
              <a:t>Αρχεία καταγραφής και τεκμηρίωση</a:t>
            </a:r>
          </a:p>
          <a:p>
            <a:pPr marL="457200" indent="-457200">
              <a:buFontTx/>
              <a:buChar char="-"/>
            </a:pPr>
            <a:r>
              <a:rPr lang="el-GR" sz="3200" dirty="0" err="1">
                <a:solidFill>
                  <a:srgbClr val="2C7470"/>
                </a:solidFill>
                <a:latin typeface="EC Square Sans Pro" panose="020B0506040000020004" pitchFamily="34" charset="0"/>
              </a:rPr>
              <a:t>Βιοασφάλεια</a:t>
            </a:r>
            <a:endParaRPr lang="el-GR" sz="3200" dirty="0">
              <a:solidFill>
                <a:srgbClr val="2C7470"/>
              </a:solidFill>
              <a:latin typeface="EC Square Sans Pro" panose="020B0506040000020004" pitchFamily="34" charset="0"/>
            </a:endParaRPr>
          </a:p>
          <a:p>
            <a:pPr marL="457200" indent="-457200">
              <a:buFontTx/>
              <a:buChar char="-"/>
            </a:pPr>
            <a:r>
              <a:rPr lang="el-GR" sz="3200" dirty="0">
                <a:solidFill>
                  <a:srgbClr val="2C7470"/>
                </a:solidFill>
                <a:latin typeface="EC Square Sans Pro" panose="020B0506040000020004" pitchFamily="34" charset="0"/>
              </a:rPr>
              <a:t>Υγιεινή</a:t>
            </a:r>
          </a:p>
          <a:p>
            <a:pPr marL="457200" indent="-457200">
              <a:buFontTx/>
              <a:buChar char="-"/>
            </a:pPr>
            <a:r>
              <a:rPr lang="el-GR" sz="3200" dirty="0">
                <a:solidFill>
                  <a:srgbClr val="2C7470"/>
                </a:solidFill>
                <a:latin typeface="EC Square Sans Pro" panose="020B0506040000020004" pitchFamily="34" charset="0"/>
              </a:rPr>
              <a:t>Γενετική</a:t>
            </a:r>
          </a:p>
          <a:p>
            <a:pPr marL="457200" indent="-457200">
              <a:buFontTx/>
              <a:buChar char="-"/>
            </a:pPr>
            <a:endParaRPr lang="es-ES" sz="3200" dirty="0">
              <a:solidFill>
                <a:srgbClr val="2C7470"/>
              </a:solidFill>
              <a:latin typeface="EC Square Sans Pro" panose="020B0506040000020004" pitchFamily="34" charset="0"/>
            </a:endParaRPr>
          </a:p>
        </p:txBody>
      </p:sp>
    </p:spTree>
    <p:extLst>
      <p:ext uri="{BB962C8B-B14F-4D97-AF65-F5344CB8AC3E}">
        <p14:creationId xmlns:p14="http://schemas.microsoft.com/office/powerpoint/2010/main" val="1001390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788849" y="163676"/>
            <a:ext cx="7512819" cy="749285"/>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el-GR" sz="3200" dirty="0">
                <a:latin typeface="EC Square Sans Pro" panose="020B0506040000020004" pitchFamily="34" charset="0"/>
              </a:rPr>
              <a:t>Ομαδική άσκηση 1 </a:t>
            </a:r>
          </a:p>
          <a:p>
            <a:r>
              <a:rPr lang="el-GR" sz="3200" b="1" dirty="0">
                <a:latin typeface="EC Square Sans Pro" panose="020B0506040000020004" pitchFamily="34" charset="0"/>
              </a:rPr>
              <a:t>Εντοπισμός προβλημάτων / εμποδίων για την εφαρμογή βέλτιστων πρακτικών</a:t>
            </a:r>
          </a:p>
        </p:txBody>
      </p:sp>
      <p:sp>
        <p:nvSpPr>
          <p:cNvPr id="3" name="TextBox 2">
            <a:extLst>
              <a:ext uri="{FF2B5EF4-FFF2-40B4-BE49-F238E27FC236}">
                <a16:creationId xmlns:a16="http://schemas.microsoft.com/office/drawing/2014/main" id="{8C99C2C6-AA45-D492-44C9-F566C522292A}"/>
              </a:ext>
            </a:extLst>
          </p:cNvPr>
          <p:cNvSpPr txBox="1"/>
          <p:nvPr/>
        </p:nvSpPr>
        <p:spPr>
          <a:xfrm>
            <a:off x="595460" y="1646860"/>
            <a:ext cx="11259081" cy="830997"/>
          </a:xfrm>
          <a:prstGeom prst="rect">
            <a:avLst/>
          </a:prstGeom>
          <a:noFill/>
        </p:spPr>
        <p:txBody>
          <a:bodyPr wrap="square" rtlCol="0">
            <a:spAutoFit/>
          </a:bodyPr>
          <a:lstStyle/>
          <a:p>
            <a:r>
              <a:rPr lang="el-GR" sz="2400">
                <a:solidFill>
                  <a:srgbClr val="2C7470"/>
                </a:solidFill>
                <a:latin typeface="EC Square Sans Pro" panose="020B0506040000020004" pitchFamily="34" charset="0"/>
                <a:cs typeface="Arial" panose="020B0604020202020204" pitchFamily="34" charset="0"/>
              </a:rPr>
              <a:t>Παρακαλούμε να απαντήσετε στις ακόλουθες ερωτήσεις</a:t>
            </a:r>
            <a:r>
              <a:rPr lang="el-GR" sz="2400">
                <a:solidFill>
                  <a:srgbClr val="002060"/>
                </a:solidFill>
                <a:latin typeface="EC Square Sans Pro" panose="020B0506040000020004" pitchFamily="34" charset="0"/>
                <a:cs typeface="Arial" panose="020B0604020202020204" pitchFamily="34" charset="0"/>
              </a:rPr>
              <a:t>:</a:t>
            </a:r>
          </a:p>
          <a:p>
            <a:endParaRPr lang="es-ES" sz="2400" dirty="0">
              <a:solidFill>
                <a:srgbClr val="002060"/>
              </a:solidFill>
              <a:latin typeface="EC Square Sans Pro" panose="020B050604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4249858-4DD5-C49A-9F0A-BE9F359BEF95}"/>
              </a:ext>
            </a:extLst>
          </p:cNvPr>
          <p:cNvSpPr txBox="1"/>
          <p:nvPr/>
        </p:nvSpPr>
        <p:spPr>
          <a:xfrm>
            <a:off x="466459" y="2201242"/>
            <a:ext cx="11259081" cy="1692771"/>
          </a:xfrm>
          <a:prstGeom prst="rect">
            <a:avLst/>
          </a:prstGeom>
          <a:noFill/>
        </p:spPr>
        <p:txBody>
          <a:bodyPr wrap="square" lIns="91440" tIns="45720" rIns="91440" bIns="45720" rtlCol="0" anchor="t">
            <a:spAutoFit/>
          </a:bodyPr>
          <a:lstStyle/>
          <a:p>
            <a:r>
              <a:rPr lang="el-GR" sz="2800" b="1">
                <a:solidFill>
                  <a:srgbClr val="002060"/>
                </a:solidFill>
                <a:latin typeface="EC Square Sans Pro"/>
                <a:cs typeface="Arial"/>
              </a:rPr>
              <a:t>1. Ποια είναι τα πιο χρησιμοποιούμενα αντιμικροβιακά στα είδη σας και για ποιες παθήσεις; </a:t>
            </a:r>
          </a:p>
          <a:p>
            <a:endParaRPr lang="en-US" sz="2400" dirty="0">
              <a:solidFill>
                <a:srgbClr val="002060"/>
              </a:solidFill>
              <a:latin typeface="EC Square Sans Pro" panose="020B0506040000020004" pitchFamily="34" charset="0"/>
              <a:cs typeface="Arial" panose="020B0604020202020204" pitchFamily="34" charset="0"/>
            </a:endParaRPr>
          </a:p>
          <a:p>
            <a:endParaRPr lang="es-ES" sz="2400" dirty="0">
              <a:solidFill>
                <a:srgbClr val="002060"/>
              </a:solidFill>
              <a:latin typeface="EC Square Sans Pro" panose="020B050604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B9E90E28-63C6-A7B3-A9C7-814B6011D803}"/>
              </a:ext>
            </a:extLst>
          </p:cNvPr>
          <p:cNvSpPr txBox="1"/>
          <p:nvPr/>
        </p:nvSpPr>
        <p:spPr>
          <a:xfrm>
            <a:off x="0" y="3613290"/>
            <a:ext cx="11259081" cy="2616101"/>
          </a:xfrm>
          <a:prstGeom prst="rect">
            <a:avLst/>
          </a:prstGeom>
          <a:noFill/>
        </p:spPr>
        <p:txBody>
          <a:bodyPr wrap="square" lIns="91440" tIns="45720" rIns="91440" bIns="45720" rtlCol="0" anchor="t">
            <a:spAutoFit/>
          </a:bodyPr>
          <a:lstStyle/>
          <a:p>
            <a:pPr marL="455930" lvl="1"/>
            <a:r>
              <a:rPr lang="el-GR" sz="2800" b="1" dirty="0">
                <a:solidFill>
                  <a:srgbClr val="002060"/>
                </a:solidFill>
                <a:latin typeface="EC Square Sans Pro" panose="020B0506040000020004" pitchFamily="34" charset="0"/>
                <a:cs typeface="Arial" panose="020B0604020202020204" pitchFamily="34" charset="0"/>
              </a:rPr>
              <a:t>2. Μοιραστείτε καλές πρακτικές που έχετε εφαρμόσει ή σχεδιάζετε να εφαρμόσετε για να επιτρέψετε τη μειωμένη χρήση </a:t>
            </a:r>
            <a:r>
              <a:rPr lang="el-GR" sz="2800" b="1" dirty="0" err="1">
                <a:solidFill>
                  <a:srgbClr val="002060"/>
                </a:solidFill>
                <a:latin typeface="EC Square Sans Pro" panose="020B0506040000020004" pitchFamily="34" charset="0"/>
                <a:cs typeface="Arial" panose="020B0604020202020204" pitchFamily="34" charset="0"/>
              </a:rPr>
              <a:t>αντιμικροβιακών</a:t>
            </a:r>
            <a:endParaRPr lang="el-GR" sz="2800" b="1" dirty="0">
              <a:solidFill>
                <a:srgbClr val="002060"/>
              </a:solidFill>
              <a:latin typeface="EC Square Sans Pro" panose="020B0506040000020004" pitchFamily="34" charset="0"/>
              <a:cs typeface="Arial" panose="020B0604020202020204" pitchFamily="34" charset="0"/>
            </a:endParaRPr>
          </a:p>
          <a:p>
            <a:pPr marL="1654810" lvl="3" indent="-285750">
              <a:buFont typeface="Arial" panose="020B0604020202020204" pitchFamily="34" charset="0"/>
              <a:buChar char="•"/>
            </a:pPr>
            <a:r>
              <a:rPr lang="el-GR" sz="2000" dirty="0">
                <a:solidFill>
                  <a:srgbClr val="002060"/>
                </a:solidFill>
                <a:latin typeface="EC Square Sans Pro" panose="020B0506040000020004" pitchFamily="34" charset="0"/>
                <a:cs typeface="Arial" panose="020B0604020202020204" pitchFamily="34" charset="0"/>
              </a:rPr>
              <a:t>Κτηνοτροφικές πρακτικές</a:t>
            </a:r>
          </a:p>
          <a:p>
            <a:pPr marL="1654810" lvl="3" indent="-285750">
              <a:buFont typeface="Arial" panose="020B0604020202020204" pitchFamily="34" charset="0"/>
              <a:buChar char="•"/>
            </a:pPr>
            <a:r>
              <a:rPr lang="el-GR" sz="2000" dirty="0">
                <a:solidFill>
                  <a:srgbClr val="002060"/>
                </a:solidFill>
                <a:latin typeface="EC Square Sans Pro"/>
                <a:cs typeface="Arial"/>
              </a:rPr>
              <a:t>Μειωμένη και υπεύθυνη χρήση αντιβιοτικών</a:t>
            </a:r>
          </a:p>
          <a:p>
            <a:pPr marL="1654810" lvl="3" indent="-285750">
              <a:buFont typeface="Arial" panose="020B0604020202020204" pitchFamily="34" charset="0"/>
              <a:buChar char="•"/>
            </a:pPr>
            <a:r>
              <a:rPr lang="el-GR" sz="2000" dirty="0">
                <a:solidFill>
                  <a:srgbClr val="002060"/>
                </a:solidFill>
                <a:latin typeface="EC Square Sans Pro" panose="020B0506040000020004" pitchFamily="34" charset="0"/>
                <a:cs typeface="Arial" panose="020B0604020202020204" pitchFamily="34" charset="0"/>
              </a:rPr>
              <a:t>Άλλο</a:t>
            </a:r>
          </a:p>
          <a:p>
            <a:endParaRPr lang="en-US" sz="2400" dirty="0">
              <a:solidFill>
                <a:srgbClr val="002060"/>
              </a:solidFill>
              <a:latin typeface="EC Square Sans Pro" panose="020B0506040000020004" pitchFamily="34" charset="0"/>
              <a:cs typeface="Arial" panose="020B0604020202020204" pitchFamily="34" charset="0"/>
            </a:endParaRPr>
          </a:p>
          <a:p>
            <a:endParaRPr lang="es-ES" sz="2400" dirty="0">
              <a:solidFill>
                <a:srgbClr val="002060"/>
              </a:solidFill>
              <a:latin typeface="EC Square Sans Pro" panose="020B0506040000020004" pitchFamily="34" charset="0"/>
              <a:cs typeface="Arial" panose="020B0604020202020204" pitchFamily="34" charset="0"/>
            </a:endParaRPr>
          </a:p>
        </p:txBody>
      </p:sp>
      <p:sp>
        <p:nvSpPr>
          <p:cNvPr id="6" name="TextBox 5">
            <a:extLst>
              <a:ext uri="{FF2B5EF4-FFF2-40B4-BE49-F238E27FC236}">
                <a16:creationId xmlns:a16="http://schemas.microsoft.com/office/drawing/2014/main" id="{8DEA5AFC-DA2D-C3E0-53F9-426DE8CDF878}"/>
              </a:ext>
            </a:extLst>
          </p:cNvPr>
          <p:cNvSpPr txBox="1"/>
          <p:nvPr/>
        </p:nvSpPr>
        <p:spPr>
          <a:xfrm>
            <a:off x="0" y="5735691"/>
            <a:ext cx="11259081" cy="1692771"/>
          </a:xfrm>
          <a:prstGeom prst="rect">
            <a:avLst/>
          </a:prstGeom>
          <a:noFill/>
        </p:spPr>
        <p:txBody>
          <a:bodyPr wrap="square" lIns="91440" tIns="45720" rIns="91440" bIns="45720" rtlCol="0" anchor="t">
            <a:spAutoFit/>
          </a:bodyPr>
          <a:lstStyle/>
          <a:p>
            <a:pPr marL="455930" lvl="1"/>
            <a:r>
              <a:rPr lang="el-GR" sz="2800" b="1" dirty="0">
                <a:solidFill>
                  <a:srgbClr val="002060"/>
                </a:solidFill>
                <a:latin typeface="EC Square Sans Pro"/>
                <a:cs typeface="Arial"/>
              </a:rPr>
              <a:t>3. Αναφέρετε τους λόγους για τους οποίους αυτές οι βέλτιστες πρακτικές δεν είναι εύκολο να εφαρμοστούν;</a:t>
            </a:r>
          </a:p>
          <a:p>
            <a:endParaRPr lang="en-US" sz="2400" dirty="0">
              <a:solidFill>
                <a:srgbClr val="002060"/>
              </a:solidFill>
              <a:latin typeface="EC Square Sans Pro" panose="020B0506040000020004" pitchFamily="34" charset="0"/>
              <a:cs typeface="Arial" panose="020B0604020202020204" pitchFamily="34" charset="0"/>
            </a:endParaRPr>
          </a:p>
          <a:p>
            <a:endParaRPr lang="es-ES" sz="2400" dirty="0">
              <a:solidFill>
                <a:srgbClr val="002060"/>
              </a:solidFill>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125093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A9A01-8899-D7DC-EE5B-11DC64399F07}"/>
              </a:ext>
            </a:extLst>
          </p:cNvPr>
          <p:cNvSpPr>
            <a:spLocks noGrp="1"/>
          </p:cNvSpPr>
          <p:nvPr>
            <p:ph type="body" sz="quarter" idx="10"/>
          </p:nvPr>
        </p:nvSpPr>
        <p:spPr/>
        <p:txBody>
          <a:bodyPr>
            <a:normAutofit fontScale="92500"/>
          </a:bodyPr>
          <a:lstStyle/>
          <a:p>
            <a:pPr marL="0" indent="0">
              <a:buNone/>
            </a:pPr>
            <a:r>
              <a:rPr lang="el-GR" sz="2800">
                <a:latin typeface="Arial"/>
                <a:cs typeface="Arial"/>
              </a:rPr>
              <a:t>Παραδείγματα υπεύθυνης χρήσης αντιμικροβιακών</a:t>
            </a:r>
          </a:p>
        </p:txBody>
      </p:sp>
      <p:sp>
        <p:nvSpPr>
          <p:cNvPr id="3" name="TextBox 2">
            <a:extLst>
              <a:ext uri="{FF2B5EF4-FFF2-40B4-BE49-F238E27FC236}">
                <a16:creationId xmlns:a16="http://schemas.microsoft.com/office/drawing/2014/main" id="{78467E7A-BF19-12A4-E74A-D807D5BF7213}"/>
              </a:ext>
            </a:extLst>
          </p:cNvPr>
          <p:cNvSpPr txBox="1"/>
          <p:nvPr/>
        </p:nvSpPr>
        <p:spPr>
          <a:xfrm>
            <a:off x="1502980" y="1328209"/>
            <a:ext cx="10084675" cy="4524315"/>
          </a:xfrm>
          <a:prstGeom prst="rect">
            <a:avLst/>
          </a:prstGeom>
          <a:noFill/>
        </p:spPr>
        <p:txBody>
          <a:bodyPr wrap="square" lIns="91440" tIns="45720" rIns="91440" bIns="45720" rtlCol="0" anchor="t">
            <a:spAutoFit/>
          </a:bodyPr>
          <a:lstStyle/>
          <a:p>
            <a:r>
              <a:rPr lang="el-GR" sz="3200" b="0" i="0" u="none" strike="noStrike" cap="none" baseline="0">
                <a:solidFill>
                  <a:srgbClr val="2C7470"/>
                </a:solidFill>
                <a:uFillTx/>
                <a:latin typeface="EC Square Sans Pro"/>
              </a:rPr>
              <a:t> </a:t>
            </a:r>
          </a:p>
          <a:p>
            <a:pPr marL="457200" indent="-457200">
              <a:buFontTx/>
              <a:buChar char="-"/>
            </a:pPr>
            <a:r>
              <a:rPr lang="el-GR" sz="3200" b="0" i="0" u="none" strike="noStrike" cap="none" baseline="0">
                <a:solidFill>
                  <a:srgbClr val="2C7470"/>
                </a:solidFill>
                <a:uFillTx/>
                <a:latin typeface="EC Square Sans Pro"/>
              </a:rPr>
              <a:t>διαγνωστικές εξετάσεις, </a:t>
            </a:r>
          </a:p>
          <a:p>
            <a:pPr marL="457200" indent="-457200">
              <a:buFontTx/>
              <a:buChar char="-"/>
            </a:pPr>
            <a:r>
              <a:rPr lang="el-GR" sz="3200" b="0" i="0" u="none" strike="noStrike" cap="none" baseline="0">
                <a:solidFill>
                  <a:srgbClr val="2C7470"/>
                </a:solidFill>
                <a:uFillTx/>
                <a:latin typeface="EC Square Sans Pro"/>
              </a:rPr>
              <a:t>χορήγηση φαρμάκων, </a:t>
            </a:r>
          </a:p>
          <a:p>
            <a:pPr marL="457200" indent="-457200">
              <a:buFontTx/>
              <a:buChar char="-"/>
            </a:pPr>
            <a:r>
              <a:rPr lang="el-GR" sz="3200" b="0" i="0" u="none" strike="noStrike" cap="none" baseline="0">
                <a:solidFill>
                  <a:srgbClr val="2C7470"/>
                </a:solidFill>
                <a:uFillTx/>
                <a:latin typeface="EC Square Sans Pro"/>
              </a:rPr>
              <a:t>δοσολογία φαρμάκων, </a:t>
            </a:r>
          </a:p>
          <a:p>
            <a:pPr marL="457200" indent="-457200">
              <a:buFontTx/>
              <a:buChar char="-"/>
            </a:pPr>
            <a:r>
              <a:rPr lang="el-GR" sz="3200" b="0" i="0" u="none" strike="noStrike" cap="none" baseline="0">
                <a:solidFill>
                  <a:srgbClr val="2C7470"/>
                </a:solidFill>
                <a:uFillTx/>
                <a:latin typeface="EC Square Sans Pro" panose="020B0506040000020004" pitchFamily="34" charset="0"/>
              </a:rPr>
              <a:t>εναλλακτικές λύσεις έναντι της </a:t>
            </a:r>
            <a:r>
              <a:rPr lang="el-GR" sz="3200">
                <a:solidFill>
                  <a:srgbClr val="2C7470"/>
                </a:solidFill>
                <a:latin typeface="EC Square Sans Pro" panose="020B0506040000020004" pitchFamily="34" charset="0"/>
              </a:rPr>
              <a:t>χρήσης </a:t>
            </a:r>
            <a:r>
              <a:rPr lang="el-GR" sz="3200" b="0" i="0" u="none" strike="noStrike" cap="none" baseline="0">
                <a:solidFill>
                  <a:srgbClr val="2C7470"/>
                </a:solidFill>
                <a:uFillTx/>
                <a:latin typeface="EC Square Sans Pro" panose="020B0506040000020004" pitchFamily="34" charset="0"/>
              </a:rPr>
              <a:t>αντιμικροβιακών, </a:t>
            </a:r>
          </a:p>
          <a:p>
            <a:pPr marL="457200" indent="-457200">
              <a:buFontTx/>
              <a:buChar char="-"/>
            </a:pPr>
            <a:r>
              <a:rPr lang="el-GR" sz="3200" b="0" i="0" u="none" strike="noStrike" cap="none" baseline="0">
                <a:solidFill>
                  <a:srgbClr val="2C7470"/>
                </a:solidFill>
                <a:uFillTx/>
                <a:latin typeface="EC Square Sans Pro"/>
              </a:rPr>
              <a:t>παρακολούθηση και επανεξέταση των πρακτικών χρήσης αντιμικροβιακών, μεταξύ άλλων</a:t>
            </a:r>
          </a:p>
          <a:p>
            <a:pPr marL="457200" indent="-457200">
              <a:buFontTx/>
              <a:buChar char="-"/>
            </a:pPr>
            <a:r>
              <a:rPr lang="el-GR" sz="3200">
                <a:solidFill>
                  <a:srgbClr val="2C7470"/>
                </a:solidFill>
                <a:latin typeface="EC Square Sans Pro"/>
              </a:rPr>
              <a:t>ταυτοποίηση παθογόνων</a:t>
            </a:r>
          </a:p>
          <a:p>
            <a:pPr marL="457200" indent="-457200">
              <a:buFontTx/>
              <a:buChar char="-"/>
            </a:pPr>
            <a:r>
              <a:rPr lang="el-GR" sz="3200">
                <a:solidFill>
                  <a:srgbClr val="2C7470"/>
                </a:solidFill>
                <a:latin typeface="EC Square Sans Pro" panose="020B0506040000020004" pitchFamily="34" charset="0"/>
              </a:rPr>
              <a:t>αντιβιόγραμμα</a:t>
            </a:r>
          </a:p>
        </p:txBody>
      </p:sp>
    </p:spTree>
    <p:extLst>
      <p:ext uri="{BB962C8B-B14F-4D97-AF65-F5344CB8AC3E}">
        <p14:creationId xmlns:p14="http://schemas.microsoft.com/office/powerpoint/2010/main" val="303485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457199" y="188784"/>
            <a:ext cx="10149841" cy="1183572"/>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el-GR" sz="2800" dirty="0">
                <a:latin typeface="EC Square Sans Pro" panose="020B0506040000020004" pitchFamily="34" charset="0"/>
              </a:rPr>
              <a:t>Ομαδική άσκηση 2α – </a:t>
            </a:r>
            <a:r>
              <a:rPr lang="el-GR" sz="2800" b="1" dirty="0">
                <a:latin typeface="EC Square Sans Pro" panose="020B0506040000020004" pitchFamily="34" charset="0"/>
              </a:rPr>
              <a:t>Βρείτε </a:t>
            </a:r>
            <a:r>
              <a:rPr lang="el-GR" sz="2800" b="1" u="sng" dirty="0">
                <a:latin typeface="EC Square Sans Pro" panose="020B0506040000020004" pitchFamily="34" charset="0"/>
              </a:rPr>
              <a:t>λύσεις </a:t>
            </a:r>
            <a:r>
              <a:rPr lang="el-GR" sz="2800" b="1" dirty="0">
                <a:latin typeface="EC Square Sans Pro" panose="020B0506040000020004" pitchFamily="34" charset="0"/>
              </a:rPr>
              <a:t>στα προβλήματα και τα εμπόδια που εντοπίζονται στην ΟΑ1 – </a:t>
            </a:r>
            <a:r>
              <a:rPr lang="el-GR" sz="2800" b="1" u="sng" dirty="0">
                <a:latin typeface="EC Square Sans Pro" panose="020B0506040000020004" pitchFamily="34" charset="0"/>
              </a:rPr>
              <a:t>κτηνοτροφικές πρακτικές</a:t>
            </a:r>
          </a:p>
        </p:txBody>
      </p:sp>
      <p:sp>
        <p:nvSpPr>
          <p:cNvPr id="14" name="Tijdelijke aanduiding voor inhoud 2">
            <a:extLst>
              <a:ext uri="{FF2B5EF4-FFF2-40B4-BE49-F238E27FC236}">
                <a16:creationId xmlns:a16="http://schemas.microsoft.com/office/drawing/2014/main" id="{5ED8B47D-B731-4C9C-AB5F-11A7967B94AF}"/>
              </a:ext>
            </a:extLst>
          </p:cNvPr>
          <p:cNvSpPr txBox="1">
            <a:spLocks/>
          </p:cNvSpPr>
          <p:nvPr/>
        </p:nvSpPr>
        <p:spPr>
          <a:xfrm>
            <a:off x="457199" y="1585502"/>
            <a:ext cx="11432633" cy="895529"/>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457200" marR="0" lvl="1" indent="0" algn="l" defTabSz="914400" rtl="0" eaLnBrk="1" fontAlgn="auto" latinLnBrk="0" hangingPunct="1">
              <a:lnSpc>
                <a:spcPct val="70000"/>
              </a:lnSpc>
              <a:spcBef>
                <a:spcPts val="500"/>
              </a:spcBef>
              <a:spcAft>
                <a:spcPts val="0"/>
              </a:spcAft>
              <a:buClrTx/>
              <a:buSzPct val="100000"/>
              <a:buFont typeface="Arial" pitchFamily="34"/>
              <a:buNone/>
              <a:tabLst/>
              <a:defRPr/>
            </a:pPr>
            <a:endParaRPr kumimoji="0" lang="en-US" sz="24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endParaRPr>
          </a:p>
          <a:p>
            <a:endParaRPr lang="nl-NL" sz="2400" dirty="0">
              <a:solidFill>
                <a:srgbClr val="002060"/>
              </a:solidFill>
              <a:latin typeface="EC Square Sans Pro" panose="020B0506040000020004" pitchFamily="34" charset="0"/>
              <a:cs typeface="Arial" panose="020B0604020202020204" pitchFamily="34" charset="0"/>
            </a:endParaRPr>
          </a:p>
          <a:p>
            <a:pPr marL="457200" lvl="1"/>
            <a:endParaRPr lang="nl-NL" dirty="0">
              <a:solidFill>
                <a:sysClr val="windowText" lastClr="000000"/>
              </a:solidFill>
            </a:endParaRPr>
          </a:p>
        </p:txBody>
      </p:sp>
      <p:sp>
        <p:nvSpPr>
          <p:cNvPr id="2" name="TextBox 1">
            <a:extLst>
              <a:ext uri="{FF2B5EF4-FFF2-40B4-BE49-F238E27FC236}">
                <a16:creationId xmlns:a16="http://schemas.microsoft.com/office/drawing/2014/main" id="{20211CAB-94C0-035B-A38B-98EB4EF930D8}"/>
              </a:ext>
            </a:extLst>
          </p:cNvPr>
          <p:cNvSpPr txBox="1"/>
          <p:nvPr/>
        </p:nvSpPr>
        <p:spPr>
          <a:xfrm>
            <a:off x="457199" y="1476728"/>
            <a:ext cx="11277602" cy="769441"/>
          </a:xfrm>
          <a:prstGeom prst="rect">
            <a:avLst/>
          </a:prstGeom>
          <a:noFill/>
        </p:spPr>
        <p:txBody>
          <a:bodyPr wrap="square" lIns="91440" tIns="45720" rIns="91440" bIns="45720" rtlCol="0" anchor="t">
            <a:spAutoFit/>
          </a:bodyPr>
          <a:lstStyle/>
          <a:p>
            <a:r>
              <a:rPr lang="el-GR" sz="2200" dirty="0">
                <a:solidFill>
                  <a:srgbClr val="2C7470"/>
                </a:solidFill>
                <a:latin typeface="EC Square Sans Pro"/>
              </a:rPr>
              <a:t>Οι κτηνοτρόφοι και οι κτηνίατροι πρέπει να ομαδοποιούνται με βάση το είδος ζώου. </a:t>
            </a:r>
          </a:p>
          <a:p>
            <a:r>
              <a:rPr lang="el-GR" sz="2200" dirty="0">
                <a:solidFill>
                  <a:srgbClr val="2C7470"/>
                </a:solidFill>
                <a:latin typeface="EC Square Sans Pro"/>
              </a:rPr>
              <a:t>Γυρίστε ανάποδα τη σελίδα για να απαντήσετε στις ακόλουθες ερωτήσεις (εργαστείτε με post-</a:t>
            </a:r>
            <a:r>
              <a:rPr lang="el-GR" sz="2200" dirty="0" err="1">
                <a:solidFill>
                  <a:srgbClr val="2C7470"/>
                </a:solidFill>
                <a:latin typeface="EC Square Sans Pro"/>
              </a:rPr>
              <a:t>it</a:t>
            </a:r>
            <a:r>
              <a:rPr lang="el-GR" sz="2200" dirty="0">
                <a:solidFill>
                  <a:srgbClr val="2C7470"/>
                </a:solidFill>
                <a:latin typeface="EC Square Sans Pro"/>
              </a:rPr>
              <a:t>)</a:t>
            </a:r>
          </a:p>
        </p:txBody>
      </p:sp>
      <p:sp>
        <p:nvSpPr>
          <p:cNvPr id="3" name="TextBox 2">
            <a:extLst>
              <a:ext uri="{FF2B5EF4-FFF2-40B4-BE49-F238E27FC236}">
                <a16:creationId xmlns:a16="http://schemas.microsoft.com/office/drawing/2014/main" id="{640D6EA9-ABD1-6785-3802-CEA560290453}"/>
              </a:ext>
            </a:extLst>
          </p:cNvPr>
          <p:cNvSpPr txBox="1"/>
          <p:nvPr/>
        </p:nvSpPr>
        <p:spPr>
          <a:xfrm>
            <a:off x="558135" y="2954696"/>
            <a:ext cx="11277602" cy="876266"/>
          </a:xfrm>
          <a:prstGeom prst="rect">
            <a:avLst/>
          </a:prstGeom>
          <a:noFill/>
        </p:spPr>
        <p:txBody>
          <a:bodyPr wrap="square" rtlCol="0">
            <a:spAutoFit/>
          </a:bodyPr>
          <a:lstStyle/>
          <a:p>
            <a:pPr marL="742950" lvl="1" indent="-285750" rtl="0">
              <a:lnSpc>
                <a:spcPct val="107000"/>
              </a:lnSpc>
              <a:spcAft>
                <a:spcPts val="800"/>
              </a:spcAft>
              <a:buFont typeface="Arial" panose="020B0604020202020204" pitchFamily="34" charset="0"/>
              <a:buChar char="•"/>
              <a:tabLst>
                <a:tab pos="914400" algn="l"/>
              </a:tabLst>
            </a:pPr>
            <a:r>
              <a:rPr lang="el-GR" sz="2400" b="1">
                <a:solidFill>
                  <a:srgbClr val="002060"/>
                </a:solidFill>
                <a:effectLst/>
                <a:latin typeface="EC Square Sans Pro" panose="020B0506040000020004" pitchFamily="34" charset="0"/>
                <a:ea typeface="Calibri" panose="020F0502020204030204" pitchFamily="34" charset="0"/>
                <a:cs typeface="Times New Roman" panose="02020603050405020304" pitchFamily="18" charset="0"/>
              </a:rPr>
              <a:t>Ποια ήταν τα προβλήματα/εμπόδια που εντοπίστηκαν προηγουμένως στην ΟΑ1; (εστιάστε στις κτηνοτροφικές πρακτικές)</a:t>
            </a:r>
          </a:p>
        </p:txBody>
      </p:sp>
      <p:sp>
        <p:nvSpPr>
          <p:cNvPr id="4" name="TextBox 3">
            <a:extLst>
              <a:ext uri="{FF2B5EF4-FFF2-40B4-BE49-F238E27FC236}">
                <a16:creationId xmlns:a16="http://schemas.microsoft.com/office/drawing/2014/main" id="{252FBA52-BA3A-805B-7EC7-E0642C938F8E}"/>
              </a:ext>
            </a:extLst>
          </p:cNvPr>
          <p:cNvSpPr txBox="1"/>
          <p:nvPr/>
        </p:nvSpPr>
        <p:spPr>
          <a:xfrm>
            <a:off x="558135" y="4192230"/>
            <a:ext cx="11277602" cy="481094"/>
          </a:xfrm>
          <a:prstGeom prst="rect">
            <a:avLst/>
          </a:prstGeom>
          <a:noFill/>
        </p:spPr>
        <p:txBody>
          <a:bodyPr wrap="square" rtlCol="0">
            <a:spAutoFit/>
          </a:bodyPr>
          <a:lstStyle/>
          <a:p>
            <a:pPr marL="742950" lvl="1" indent="-285750">
              <a:lnSpc>
                <a:spcPct val="107000"/>
              </a:lnSpc>
              <a:spcAft>
                <a:spcPts val="800"/>
              </a:spcAft>
              <a:buFont typeface="Arial" panose="020B0604020202020204" pitchFamily="34" charset="0"/>
              <a:buChar char="•"/>
              <a:tabLst>
                <a:tab pos="914400" algn="l"/>
              </a:tabLst>
            </a:pPr>
            <a:r>
              <a:rPr lang="el-GR" sz="2400" b="1">
                <a:solidFill>
                  <a:srgbClr val="002060"/>
                </a:solidFill>
                <a:latin typeface="EC Square Sans Pro" panose="020B0506040000020004" pitchFamily="34" charset="0"/>
                <a:cs typeface="Times New Roman" panose="02020603050405020304" pitchFamily="18" charset="0"/>
              </a:rPr>
              <a:t>Ποιες είναι οι λύσεις για την αντιμετώπιση αυτών των εμποδίων; </a:t>
            </a:r>
          </a:p>
        </p:txBody>
      </p:sp>
      <p:sp>
        <p:nvSpPr>
          <p:cNvPr id="5" name="TextBox 4">
            <a:extLst>
              <a:ext uri="{FF2B5EF4-FFF2-40B4-BE49-F238E27FC236}">
                <a16:creationId xmlns:a16="http://schemas.microsoft.com/office/drawing/2014/main" id="{E76740ED-27DB-1A58-BA87-16CEFB5AC682}"/>
              </a:ext>
            </a:extLst>
          </p:cNvPr>
          <p:cNvSpPr txBox="1"/>
          <p:nvPr/>
        </p:nvSpPr>
        <p:spPr>
          <a:xfrm>
            <a:off x="474256" y="5120203"/>
            <a:ext cx="11277602" cy="470000"/>
          </a:xfrm>
          <a:prstGeom prst="rect">
            <a:avLst/>
          </a:prstGeom>
          <a:noFill/>
        </p:spPr>
        <p:txBody>
          <a:bodyPr wrap="square" rtlCol="0">
            <a:spAutoFit/>
          </a:bodyPr>
          <a:lstStyle/>
          <a:p>
            <a:pPr marL="742950" lvl="1" indent="-285750">
              <a:lnSpc>
                <a:spcPct val="107000"/>
              </a:lnSpc>
              <a:spcAft>
                <a:spcPts val="800"/>
              </a:spcAft>
              <a:buFont typeface="Arial" panose="020B0604020202020204" pitchFamily="34" charset="0"/>
              <a:buChar char="•"/>
              <a:tabLst>
                <a:tab pos="914400" algn="l"/>
              </a:tabLst>
            </a:pPr>
            <a:r>
              <a:rPr lang="el-GR" sz="2400" b="1">
                <a:solidFill>
                  <a:srgbClr val="002060"/>
                </a:solidFill>
                <a:latin typeface="EC Square Sans Pro" panose="020B0506040000020004" pitchFamily="34" charset="0"/>
                <a:cs typeface="Times New Roman" panose="02020603050405020304" pitchFamily="18" charset="0"/>
              </a:rPr>
              <a:t>Δημιουργήστε έναν SMART στόχο για τον εαυτό σας –προς εφαρμογή στο αγρόκτημά σας / του πελάτη σας</a:t>
            </a:r>
          </a:p>
        </p:txBody>
      </p:sp>
    </p:spTree>
    <p:extLst>
      <p:ext uri="{BB962C8B-B14F-4D97-AF65-F5344CB8AC3E}">
        <p14:creationId xmlns:p14="http://schemas.microsoft.com/office/powerpoint/2010/main" val="21745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457198" y="188784"/>
            <a:ext cx="11814295" cy="2602542"/>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el-GR" sz="2800" dirty="0">
                <a:latin typeface="EC Square Sans Pro" panose="020B0506040000020004" pitchFamily="34" charset="0"/>
              </a:rPr>
              <a:t>Ομαδική άσκηση 2β - </a:t>
            </a:r>
            <a:r>
              <a:rPr lang="el-GR" sz="2800" b="1" dirty="0">
                <a:latin typeface="EC Square Sans Pro" panose="020B0506040000020004" pitchFamily="34" charset="0"/>
              </a:rPr>
              <a:t>Βρείτε </a:t>
            </a:r>
            <a:r>
              <a:rPr lang="el-GR" sz="2800" b="1" u="sng" dirty="0">
                <a:latin typeface="EC Square Sans Pro" panose="020B0506040000020004" pitchFamily="34" charset="0"/>
              </a:rPr>
              <a:t>λύσεις</a:t>
            </a:r>
            <a:r>
              <a:rPr lang="el-GR" sz="2800" b="1" dirty="0">
                <a:latin typeface="EC Square Sans Pro" panose="020B0506040000020004" pitchFamily="34" charset="0"/>
              </a:rPr>
              <a:t> για την αντιμετώπιση των προβλημάτων και εμποδίων της ΟΑ1 –</a:t>
            </a:r>
            <a:r>
              <a:rPr lang="el-GR" sz="2800" b="1" u="sng" dirty="0">
                <a:latin typeface="EC Square Sans Pro" panose="020B0506040000020004" pitchFamily="34" charset="0"/>
              </a:rPr>
              <a:t>Μειωμένη και υπεύθυνη χρήση </a:t>
            </a:r>
            <a:r>
              <a:rPr lang="el-GR" sz="2800" b="1" u="sng" dirty="0" err="1">
                <a:latin typeface="EC Square Sans Pro" panose="020B0506040000020004" pitchFamily="34" charset="0"/>
              </a:rPr>
              <a:t>αντιμικροβιακών</a:t>
            </a:r>
            <a:endParaRPr lang="el-GR" sz="2800" b="1" u="sng" dirty="0">
              <a:latin typeface="EC Square Sans Pro" panose="020B0506040000020004" pitchFamily="34" charset="0"/>
            </a:endParaRPr>
          </a:p>
        </p:txBody>
      </p:sp>
      <p:sp>
        <p:nvSpPr>
          <p:cNvPr id="14" name="Tijdelijke aanduiding voor inhoud 2">
            <a:extLst>
              <a:ext uri="{FF2B5EF4-FFF2-40B4-BE49-F238E27FC236}">
                <a16:creationId xmlns:a16="http://schemas.microsoft.com/office/drawing/2014/main" id="{5ED8B47D-B731-4C9C-AB5F-11A7967B94AF}"/>
              </a:ext>
            </a:extLst>
          </p:cNvPr>
          <p:cNvSpPr txBox="1">
            <a:spLocks/>
          </p:cNvSpPr>
          <p:nvPr/>
        </p:nvSpPr>
        <p:spPr>
          <a:xfrm>
            <a:off x="457198" y="1486419"/>
            <a:ext cx="11358787"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el-GR" sz="2200" dirty="0">
                <a:solidFill>
                  <a:srgbClr val="2C7470"/>
                </a:solidFill>
                <a:latin typeface="EC Square Sans Pro" panose="020B0506040000020004" pitchFamily="34" charset="0"/>
              </a:rPr>
              <a:t>Οι κτηνοτρόφοι και οι κτηνίατροι θα πρέπει να ομαδοποιούνται με βάση το είδος ζώου. </a:t>
            </a:r>
          </a:p>
          <a:p>
            <a:r>
              <a:rPr lang="el-GR" sz="2200" dirty="0">
                <a:solidFill>
                  <a:srgbClr val="2C7470"/>
                </a:solidFill>
                <a:latin typeface="EC Square Sans Pro" panose="020B0506040000020004" pitchFamily="34" charset="0"/>
              </a:rPr>
              <a:t>Γυρίστε ανάποδα τη σελίδα για να απαντήσετε στις ακόλουθες ερωτήσεις (εργαστείτε με post-</a:t>
            </a:r>
            <a:r>
              <a:rPr lang="el-GR" sz="2200" dirty="0" err="1">
                <a:solidFill>
                  <a:srgbClr val="2C7470"/>
                </a:solidFill>
                <a:latin typeface="EC Square Sans Pro" panose="020B0506040000020004" pitchFamily="34" charset="0"/>
              </a:rPr>
              <a:t>it</a:t>
            </a:r>
            <a:r>
              <a:rPr lang="el-GR" sz="2200" dirty="0">
                <a:solidFill>
                  <a:srgbClr val="2C7470"/>
                </a:solidFill>
                <a:latin typeface="EC Square Sans Pro" panose="020B0506040000020004" pitchFamily="34" charset="0"/>
              </a:rPr>
              <a:t>)</a:t>
            </a:r>
          </a:p>
          <a:p>
            <a:endParaRPr lang="nl-NL" sz="2200" dirty="0">
              <a:solidFill>
                <a:srgbClr val="002060"/>
              </a:solidFill>
              <a:latin typeface="EC Square Sans Pro" panose="020B0506040000020004" pitchFamily="34" charset="0"/>
              <a:cs typeface="Arial" panose="020B0604020202020204" pitchFamily="34" charset="0"/>
            </a:endParaRPr>
          </a:p>
          <a:p>
            <a:pPr marL="457200" lvl="1"/>
            <a:endParaRPr lang="nl-NL" sz="2200" dirty="0">
              <a:solidFill>
                <a:sysClr val="windowText" lastClr="000000"/>
              </a:solidFill>
            </a:endParaRPr>
          </a:p>
        </p:txBody>
      </p:sp>
      <p:sp>
        <p:nvSpPr>
          <p:cNvPr id="2" name="Tijdelijke aanduiding voor inhoud 2">
            <a:extLst>
              <a:ext uri="{FF2B5EF4-FFF2-40B4-BE49-F238E27FC236}">
                <a16:creationId xmlns:a16="http://schemas.microsoft.com/office/drawing/2014/main" id="{1BE40510-A2D2-FA27-E5FF-ED933977577C}"/>
              </a:ext>
            </a:extLst>
          </p:cNvPr>
          <p:cNvSpPr txBox="1">
            <a:spLocks/>
          </p:cNvSpPr>
          <p:nvPr/>
        </p:nvSpPr>
        <p:spPr>
          <a:xfrm>
            <a:off x="247830" y="4198027"/>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rtl="0">
              <a:lnSpc>
                <a:spcPct val="107000"/>
              </a:lnSpc>
              <a:spcAft>
                <a:spcPts val="800"/>
              </a:spcAft>
              <a:buFont typeface="Arial" panose="020B0604020202020204" pitchFamily="34" charset="0"/>
              <a:buChar char="•"/>
              <a:tabLst>
                <a:tab pos="914400" algn="l"/>
              </a:tabLst>
            </a:pPr>
            <a:r>
              <a:rPr lang="el-GR" sz="2800">
                <a:solidFill>
                  <a:srgbClr val="002060"/>
                </a:solidFill>
                <a:latin typeface="EC Square Sans Pro" panose="020B0506040000020004" pitchFamily="34" charset="0"/>
                <a:cs typeface="Times New Roman" panose="02020603050405020304" pitchFamily="18" charset="0"/>
              </a:rPr>
              <a:t>Ποιες είναι οι λύσεις για την αντιμετώπιση αυτών των εμποδίων;</a:t>
            </a:r>
          </a:p>
          <a:p>
            <a:endParaRPr lang="nl-NL" sz="2800" dirty="0">
              <a:solidFill>
                <a:srgbClr val="002060"/>
              </a:solidFill>
              <a:latin typeface="EC Square Sans Pro" panose="020B0506040000020004" pitchFamily="34" charset="0"/>
              <a:cs typeface="Times New Roman" panose="02020603050405020304" pitchFamily="18" charset="0"/>
            </a:endParaRPr>
          </a:p>
          <a:p>
            <a:pPr marL="457200" lvl="1"/>
            <a:endParaRPr lang="nl-NL" dirty="0">
              <a:solidFill>
                <a:sysClr val="windowText" lastClr="000000"/>
              </a:solidFill>
            </a:endParaRPr>
          </a:p>
        </p:txBody>
      </p:sp>
      <p:sp>
        <p:nvSpPr>
          <p:cNvPr id="3" name="Tijdelijke aanduiding voor inhoud 2">
            <a:extLst>
              <a:ext uri="{FF2B5EF4-FFF2-40B4-BE49-F238E27FC236}">
                <a16:creationId xmlns:a16="http://schemas.microsoft.com/office/drawing/2014/main" id="{7225F304-31D1-979A-5E2F-BB1449E57D51}"/>
              </a:ext>
            </a:extLst>
          </p:cNvPr>
          <p:cNvSpPr txBox="1">
            <a:spLocks/>
          </p:cNvSpPr>
          <p:nvPr/>
        </p:nvSpPr>
        <p:spPr>
          <a:xfrm>
            <a:off x="247829" y="2659973"/>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rtl="0">
              <a:lnSpc>
                <a:spcPct val="107000"/>
              </a:lnSpc>
              <a:spcAft>
                <a:spcPts val="800"/>
              </a:spcAft>
              <a:buFont typeface="Arial" panose="020B0604020202020204" pitchFamily="34" charset="0"/>
              <a:buChar char="•"/>
              <a:tabLst>
                <a:tab pos="914400" algn="l"/>
              </a:tabLst>
            </a:pPr>
            <a:r>
              <a:rPr lang="el-GR" sz="2800">
                <a:solidFill>
                  <a:srgbClr val="002060"/>
                </a:solidFill>
                <a:effectLst/>
                <a:latin typeface="EC Square Sans Pro" panose="020B0506040000020004" pitchFamily="34" charset="0"/>
                <a:ea typeface="Calibri" panose="020F0502020204030204" pitchFamily="34" charset="0"/>
                <a:cs typeface="Times New Roman" panose="02020603050405020304" pitchFamily="18" charset="0"/>
              </a:rPr>
              <a:t>Ποια ήταν τα εμπόδια για μειωμένη και υπεύθυνη χρήση αντιμικροβιακών που εντοπίστηκαν στην ΟΑ1; </a:t>
            </a:r>
          </a:p>
          <a:p>
            <a:endParaRPr lang="nl-NL" sz="2400" dirty="0">
              <a:solidFill>
                <a:srgbClr val="002060"/>
              </a:solidFill>
              <a:latin typeface="EC Square Sans Pro" panose="020B0506040000020004" pitchFamily="34" charset="0"/>
              <a:cs typeface="Arial" panose="020B0604020202020204" pitchFamily="34" charset="0"/>
            </a:endParaRPr>
          </a:p>
          <a:p>
            <a:pPr marL="457200" lvl="1"/>
            <a:endParaRPr lang="nl-NL" dirty="0">
              <a:solidFill>
                <a:sysClr val="windowText" lastClr="000000"/>
              </a:solidFill>
            </a:endParaRPr>
          </a:p>
        </p:txBody>
      </p:sp>
      <p:sp>
        <p:nvSpPr>
          <p:cNvPr id="4" name="Tijdelijke aanduiding voor inhoud 2">
            <a:extLst>
              <a:ext uri="{FF2B5EF4-FFF2-40B4-BE49-F238E27FC236}">
                <a16:creationId xmlns:a16="http://schemas.microsoft.com/office/drawing/2014/main" id="{BAF4D421-EB39-F93C-0EFC-9E405ECB535F}"/>
              </a:ext>
            </a:extLst>
          </p:cNvPr>
          <p:cNvSpPr txBox="1">
            <a:spLocks/>
          </p:cNvSpPr>
          <p:nvPr/>
        </p:nvSpPr>
        <p:spPr>
          <a:xfrm>
            <a:off x="212104" y="5375174"/>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a:lnSpc>
                <a:spcPct val="107000"/>
              </a:lnSpc>
              <a:spcAft>
                <a:spcPts val="800"/>
              </a:spcAft>
              <a:buFont typeface="Arial" panose="020B0604020202020204" pitchFamily="34" charset="0"/>
              <a:buChar char="•"/>
              <a:tabLst>
                <a:tab pos="914400" algn="l"/>
              </a:tabLst>
            </a:pPr>
            <a:r>
              <a:rPr lang="el-GR" sz="2800">
                <a:solidFill>
                  <a:srgbClr val="002060"/>
                </a:solidFill>
                <a:latin typeface="EC Square Sans Pro" panose="020B0506040000020004" pitchFamily="34" charset="0"/>
                <a:cs typeface="Times New Roman" panose="02020603050405020304" pitchFamily="18" charset="0"/>
              </a:rPr>
              <a:t>Δημιουργήστε έναν SMART στόχο για τον εαυτό σας –προς εφαρμογή στο αγρόκτημά σας / του πελάτη σας</a:t>
            </a:r>
          </a:p>
          <a:p>
            <a:endParaRPr lang="nl-NL" sz="2400" dirty="0">
              <a:solidFill>
                <a:srgbClr val="002060"/>
              </a:solidFill>
              <a:latin typeface="EC Square Sans Pro" panose="020B0506040000020004" pitchFamily="34" charset="0"/>
              <a:cs typeface="Arial" panose="020B0604020202020204" pitchFamily="34" charset="0"/>
            </a:endParaRPr>
          </a:p>
          <a:p>
            <a:pPr marL="457200" lvl="1"/>
            <a:endParaRPr lang="nl-NL" dirty="0">
              <a:solidFill>
                <a:sysClr val="windowText" lastClr="000000"/>
              </a:solidFill>
            </a:endParaRPr>
          </a:p>
        </p:txBody>
      </p:sp>
    </p:spTree>
    <p:extLst>
      <p:ext uri="{BB962C8B-B14F-4D97-AF65-F5344CB8AC3E}">
        <p14:creationId xmlns:p14="http://schemas.microsoft.com/office/powerpoint/2010/main" val="33242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texto 1">
            <a:extLst>
              <a:ext uri="{FF2B5EF4-FFF2-40B4-BE49-F238E27FC236}">
                <a16:creationId xmlns:a16="http://schemas.microsoft.com/office/drawing/2014/main" id="{B48C7E41-EFCF-45DF-80D4-335C07250739}"/>
              </a:ext>
            </a:extLst>
          </p:cNvPr>
          <p:cNvSpPr>
            <a:spLocks noGrp="1"/>
          </p:cNvSpPr>
          <p:nvPr>
            <p:ph type="body" sz="quarter" idx="10"/>
          </p:nvPr>
        </p:nvSpPr>
        <p:spPr>
          <a:xfrm>
            <a:off x="762001" y="310575"/>
            <a:ext cx="11125199" cy="1222952"/>
          </a:xfrm>
        </p:spPr>
        <p:txBody>
          <a:bodyPr>
            <a:noAutofit/>
          </a:bodyPr>
          <a:lstStyle/>
          <a:p>
            <a:pPr marL="0" indent="0">
              <a:lnSpc>
                <a:spcPct val="120000"/>
              </a:lnSpc>
              <a:buNone/>
            </a:pPr>
            <a:r>
              <a:rPr lang="el-GR" sz="3200">
                <a:latin typeface="EC Square Sans Pro" panose="020B0506040000020004" pitchFamily="34" charset="0"/>
              </a:rPr>
              <a:t>Ομαδική άσκηση 3α: Παρουσίαση των αποτελεσμάτων: λύσεις σε </a:t>
            </a:r>
            <a:r>
              <a:rPr lang="el-GR" sz="3200" b="1" u="sng">
                <a:latin typeface="EC Square Sans Pro" panose="020B0506040000020004" pitchFamily="34" charset="0"/>
              </a:rPr>
              <a:t>βελτιωμένες κτηνοτροφικές πρακτικές</a:t>
            </a:r>
          </a:p>
        </p:txBody>
      </p:sp>
      <p:sp>
        <p:nvSpPr>
          <p:cNvPr id="16" name="Tijdelijke aanduiding voor inhoud 2">
            <a:extLst>
              <a:ext uri="{FF2B5EF4-FFF2-40B4-BE49-F238E27FC236}">
                <a16:creationId xmlns:a16="http://schemas.microsoft.com/office/drawing/2014/main" id="{85EF5DE6-BF9E-4794-AF26-BFB2A170E3F7}"/>
              </a:ext>
            </a:extLst>
          </p:cNvPr>
          <p:cNvSpPr txBox="1">
            <a:spLocks/>
          </p:cNvSpPr>
          <p:nvPr/>
        </p:nvSpPr>
        <p:spPr>
          <a:xfrm>
            <a:off x="596900" y="2028827"/>
            <a:ext cx="11402059" cy="4351336"/>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el-GR" sz="24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Κάθε πίνακας απευθύνεται σε έναν παρουσιαστή</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endParaRPr lang="en-GB" sz="2800" dirty="0">
              <a:solidFill>
                <a:srgbClr val="002060"/>
              </a:solidFill>
              <a:latin typeface="EC Square Sans Pro" panose="020B0506040000020004" pitchFamily="34" charset="0"/>
              <a:cs typeface="Arial" panose="020B0604020202020204" pitchFamily="34" charset="0"/>
            </a:endParaRPr>
          </a:p>
          <a:p>
            <a:pPr marR="0" lvl="0" algn="l" defTabSz="914400" rtl="0" eaLnBrk="1" fontAlgn="auto" latinLnBrk="0" hangingPunct="1">
              <a:spcBef>
                <a:spcPts val="1000"/>
              </a:spcBef>
              <a:spcAft>
                <a:spcPts val="0"/>
              </a:spcAft>
              <a:buClrTx/>
              <a:buSzPct val="100000"/>
              <a:tabLst/>
              <a:defRPr/>
            </a:pPr>
            <a:r>
              <a:rPr lang="el-GR" sz="3600" b="1" dirty="0">
                <a:solidFill>
                  <a:srgbClr val="002060"/>
                </a:solidFill>
                <a:latin typeface="EC Square Sans Pro" panose="020B0506040000020004" pitchFamily="34" charset="0"/>
                <a:cs typeface="Arial" panose="020B0604020202020204" pitchFamily="34" charset="0"/>
              </a:rPr>
              <a:t>«Με ποιον τρόπο μπορούν οι βελτιωμένες κτηνοτροφικές πρακτικές να συμβάλουν στη μείωση της </a:t>
            </a:r>
            <a:r>
              <a:rPr lang="el-GR" sz="3600" b="1" dirty="0" err="1">
                <a:solidFill>
                  <a:srgbClr val="002060"/>
                </a:solidFill>
                <a:latin typeface="EC Square Sans Pro" panose="020B0506040000020004" pitchFamily="34" charset="0"/>
                <a:cs typeface="Arial" panose="020B0604020202020204" pitchFamily="34" charset="0"/>
              </a:rPr>
              <a:t>ΧρΑ</a:t>
            </a:r>
            <a:r>
              <a:rPr lang="el-GR" sz="3600" b="1" dirty="0">
                <a:solidFill>
                  <a:srgbClr val="002060"/>
                </a:solidFill>
                <a:latin typeface="EC Square Sans Pro" panose="020B0506040000020004" pitchFamily="34" charset="0"/>
                <a:cs typeface="Arial" panose="020B0604020202020204" pitchFamily="34" charset="0"/>
              </a:rPr>
              <a:t>;»</a:t>
            </a:r>
          </a:p>
          <a:p>
            <a:pPr marR="0" lvl="0" algn="l" defTabSz="914400" rtl="0" eaLnBrk="1" fontAlgn="auto" latinLnBrk="0" hangingPunct="1">
              <a:spcBef>
                <a:spcPts val="1000"/>
              </a:spcBef>
              <a:spcAft>
                <a:spcPts val="0"/>
              </a:spcAft>
              <a:buClrTx/>
              <a:buSzPct val="100000"/>
              <a:tabLst/>
              <a:defRPr/>
            </a:pPr>
            <a:endParaRPr lang="en-GB" sz="2800" dirty="0">
              <a:solidFill>
                <a:srgbClr val="002060"/>
              </a:solidFill>
              <a:latin typeface="EC Square Sans Pro" panose="020B0506040000020004" pitchFamily="34" charset="0"/>
              <a:cs typeface="Arial" panose="020B0604020202020204" pitchFamily="34" charset="0"/>
            </a:endParaRP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el-GR" sz="24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Κάθε παρουσιαστής παρουσιάζει </a:t>
            </a:r>
            <a:r>
              <a:rPr kumimoji="0" lang="el-GR" sz="2400" b="1"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ένα </a:t>
            </a:r>
            <a:r>
              <a:rPr kumimoji="0" lang="el-GR" sz="240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αποτέλεσμα της συνεδρίας του στο τραπέζι του</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lang="el-GR" sz="2400" dirty="0">
                <a:solidFill>
                  <a:srgbClr val="002060"/>
                </a:solidFill>
                <a:latin typeface="EC Square Sans Pro" panose="020B0506040000020004" pitchFamily="34" charset="0"/>
                <a:cs typeface="Arial" panose="020B0604020202020204" pitchFamily="34" charset="0"/>
              </a:rPr>
              <a:t>Μετά, προχωράμε στον επόμενο πίνακα· αναφέρετε  αποτέλεσμα που δεν έχει αναφερθεί πριν!</a:t>
            </a:r>
          </a:p>
          <a:p>
            <a:pPr marL="285750" marR="0" lvl="0" indent="-285750" algn="l" defTabSz="914400" rtl="0" eaLnBrk="1" fontAlgn="auto" latinLnBrk="0" hangingPunct="1">
              <a:lnSpc>
                <a:spcPct val="70000"/>
              </a:lnSpc>
              <a:spcBef>
                <a:spcPts val="1000"/>
              </a:spcBef>
              <a:spcAft>
                <a:spcPts val="0"/>
              </a:spcAft>
              <a:buClrTx/>
              <a:buSzPct val="100000"/>
              <a:buFont typeface="Arial" panose="020B0604020202020204" pitchFamily="34" charset="0"/>
              <a:buChar char="•"/>
              <a:tabLst/>
              <a:defRPr/>
            </a:pPr>
            <a:endParaRPr kumimoji="0" lang="en-GB" sz="2200" b="0" i="0" u="none" strike="noStrike" kern="1200" cap="none"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229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6C735CE-BD04-4081-9A7D-C53F1A6AF94F}"/>
              </a:ext>
            </a:extLst>
          </p:cNvPr>
          <p:cNvSpPr>
            <a:spLocks noGrp="1"/>
          </p:cNvSpPr>
          <p:nvPr>
            <p:ph type="body" sz="quarter" idx="10"/>
          </p:nvPr>
        </p:nvSpPr>
        <p:spPr>
          <a:xfrm>
            <a:off x="546101" y="310575"/>
            <a:ext cx="11629920" cy="1084134"/>
          </a:xfrm>
          <a:noFill/>
          <a:ln>
            <a:noFill/>
          </a:ln>
        </p:spPr>
        <p:txBody>
          <a:bodyPr vert="horz" wrap="square" lIns="91440" tIns="45720" rIns="91440" bIns="45720" anchor="t" anchorCtr="0" compatLnSpc="1">
            <a:noAutofit/>
          </a:bodyPr>
          <a:lstStyle/>
          <a:p>
            <a:pPr algn="l" rtl="0">
              <a:lnSpc>
                <a:spcPct val="120000"/>
              </a:lnSpc>
              <a:spcBef>
                <a:spcPts val="1000"/>
              </a:spcBef>
              <a:buSzPct val="100000"/>
            </a:pPr>
            <a:r>
              <a:rPr lang="el-GR" sz="3200">
                <a:latin typeface="EC Square Sans Pro" panose="020B0506040000020004" pitchFamily="34" charset="0"/>
              </a:rPr>
              <a:t>Ομαδική άσκηση 3β: Παρουσίαση των αποτελεσμάτων: </a:t>
            </a:r>
            <a:r>
              <a:rPr lang="el-GR" sz="3200" b="1" u="sng">
                <a:latin typeface="EC Square Sans Pro" panose="020B0506040000020004" pitchFamily="34" charset="0"/>
              </a:rPr>
              <a:t>μέτρα για τη μείωση και τη χρήση αντιμικροβιακών με πιο υπεύθυνο τρόπο</a:t>
            </a:r>
          </a:p>
        </p:txBody>
      </p:sp>
      <p:sp>
        <p:nvSpPr>
          <p:cNvPr id="3" name="Tijdelijke aanduiding voor inhoud 2">
            <a:extLst>
              <a:ext uri="{FF2B5EF4-FFF2-40B4-BE49-F238E27FC236}">
                <a16:creationId xmlns:a16="http://schemas.microsoft.com/office/drawing/2014/main" id="{A34172B8-9A0F-41F9-99BF-5B5C32F6526D}"/>
              </a:ext>
            </a:extLst>
          </p:cNvPr>
          <p:cNvSpPr txBox="1">
            <a:spLocks/>
          </p:cNvSpPr>
          <p:nvPr/>
        </p:nvSpPr>
        <p:spPr>
          <a:xfrm>
            <a:off x="838203" y="1825627"/>
            <a:ext cx="11025742" cy="4721798"/>
          </a:xfrm>
          <a:prstGeom prst="rect">
            <a:avLst/>
          </a:prstGeom>
        </p:spPr>
        <p:txBody>
          <a:bodyPr lIns="91440" tIns="45720" rIns="91440" bIns="45720" anchor="t"/>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285750" indent="-285750">
              <a:spcBef>
                <a:spcPts val="1000"/>
              </a:spcBef>
              <a:buSzPct val="100000"/>
              <a:buFont typeface="Arial" panose="020B0604020202020204" pitchFamily="34" charset="0"/>
              <a:buChar char="•"/>
              <a:defRPr/>
            </a:pPr>
            <a:r>
              <a:rPr kumimoji="0" lang="el-GR" sz="2400" b="0" i="0" u="none" strike="noStrike" cap="none" normalizeH="0" baseline="0" dirty="0">
                <a:ln>
                  <a:noFill/>
                </a:ln>
                <a:solidFill>
                  <a:srgbClr val="002060"/>
                </a:solidFill>
                <a:effectLst/>
                <a:uLnTx/>
                <a:uFillTx/>
                <a:latin typeface="EC Square Sans Pro"/>
                <a:cs typeface="Arial"/>
              </a:rPr>
              <a:t>Κάθε τραπέζι </a:t>
            </a:r>
            <a:r>
              <a:rPr lang="el-GR" sz="2400" dirty="0">
                <a:solidFill>
                  <a:srgbClr val="002060"/>
                </a:solidFill>
                <a:latin typeface="EC Square Sans Pro"/>
                <a:cs typeface="Arial"/>
              </a:rPr>
              <a:t>θα εκπροσωπείται από έναν παρουσιαστή.</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endParaRPr lang="nl-NL" sz="2800" dirty="0">
              <a:solidFill>
                <a:srgbClr val="002060"/>
              </a:solidFill>
              <a:latin typeface="EC Square Sans Pro" panose="020B0506040000020004" pitchFamily="34" charset="0"/>
              <a:cs typeface="Arial" panose="020B0604020202020204" pitchFamily="34" charset="0"/>
            </a:endParaRPr>
          </a:p>
          <a:p>
            <a:pPr marR="0" lvl="0" algn="l" defTabSz="914400" rtl="0" eaLnBrk="1" fontAlgn="auto" latinLnBrk="0" hangingPunct="1">
              <a:spcBef>
                <a:spcPts val="1000"/>
              </a:spcBef>
              <a:spcAft>
                <a:spcPts val="0"/>
              </a:spcAft>
              <a:buClrTx/>
              <a:buSzPct val="100000"/>
              <a:tabLst/>
              <a:defRPr/>
            </a:pPr>
            <a:r>
              <a:rPr lang="el-GR" sz="3600" b="1" dirty="0">
                <a:solidFill>
                  <a:srgbClr val="002060"/>
                </a:solidFill>
                <a:latin typeface="EC Square Sans Pro" panose="020B0506040000020004" pitchFamily="34" charset="0"/>
                <a:cs typeface="Arial" panose="020B0604020202020204" pitchFamily="34" charset="0"/>
              </a:rPr>
              <a:t>«Με ποιον τρόπο μπορούν άλλα μέτρα που θα εφαρμοστούν να συμβάλουν στη μείωση της </a:t>
            </a:r>
            <a:r>
              <a:rPr lang="el-GR" sz="3600" b="1" dirty="0" err="1">
                <a:solidFill>
                  <a:srgbClr val="002060"/>
                </a:solidFill>
                <a:latin typeface="EC Square Sans Pro" panose="020B0506040000020004" pitchFamily="34" charset="0"/>
                <a:cs typeface="Arial" panose="020B0604020202020204" pitchFamily="34" charset="0"/>
              </a:rPr>
              <a:t>ΧρΑ</a:t>
            </a:r>
            <a:r>
              <a:rPr lang="el-GR" sz="3600" b="1" dirty="0">
                <a:solidFill>
                  <a:srgbClr val="002060"/>
                </a:solidFill>
                <a:latin typeface="EC Square Sans Pro" panose="020B0506040000020004" pitchFamily="34" charset="0"/>
                <a:cs typeface="Arial" panose="020B0604020202020204" pitchFamily="34" charset="0"/>
              </a:rPr>
              <a:t>;»</a:t>
            </a:r>
          </a:p>
          <a:p>
            <a:pPr marR="0" lvl="0" algn="l" defTabSz="914400" rtl="0" eaLnBrk="1" fontAlgn="auto" latinLnBrk="0" hangingPunct="1">
              <a:spcBef>
                <a:spcPts val="1000"/>
              </a:spcBef>
              <a:spcAft>
                <a:spcPts val="0"/>
              </a:spcAft>
              <a:buClrTx/>
              <a:buSzPct val="100000"/>
              <a:tabLst/>
              <a:defRPr/>
            </a:pPr>
            <a:endParaRPr lang="en-GB" sz="2800" dirty="0">
              <a:solidFill>
                <a:srgbClr val="002060"/>
              </a:solidFill>
              <a:latin typeface="EC Square Sans Pro" panose="020B0506040000020004" pitchFamily="34" charset="0"/>
              <a:cs typeface="Arial" panose="020B0604020202020204" pitchFamily="34" charset="0"/>
            </a:endParaRP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el-GR" sz="24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Κάθε παρουσιαστής παρουσιάζει </a:t>
            </a:r>
            <a:r>
              <a:rPr kumimoji="0" lang="el-GR" sz="2400" b="1"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ένα </a:t>
            </a:r>
            <a:r>
              <a:rPr kumimoji="0" lang="el-GR" sz="240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αποτέλεσμα της συνεδρίας στο τραπέζι του</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lang="el-GR" sz="2400" dirty="0">
                <a:solidFill>
                  <a:srgbClr val="002060"/>
                </a:solidFill>
                <a:latin typeface="EC Square Sans Pro" panose="020B0506040000020004" pitchFamily="34" charset="0"/>
                <a:cs typeface="Arial" panose="020B0604020202020204" pitchFamily="34" charset="0"/>
              </a:rPr>
              <a:t>Μετά, προχωράμε στον επόμενο πίνακα· αναφέρετε  αποτέλεσμα που δεν έχει αναφερθεί πριν!</a:t>
            </a:r>
          </a:p>
          <a:p>
            <a:pPr marL="285750" marR="0" lvl="0" indent="-285750" algn="l" defTabSz="914400" rtl="0" eaLnBrk="1" fontAlgn="auto" latinLnBrk="0" hangingPunct="1">
              <a:lnSpc>
                <a:spcPct val="70000"/>
              </a:lnSpc>
              <a:spcBef>
                <a:spcPts val="1000"/>
              </a:spcBef>
              <a:spcAft>
                <a:spcPts val="0"/>
              </a:spcAft>
              <a:buClrTx/>
              <a:buSzPct val="100000"/>
              <a:buFont typeface="Arial" panose="020B0604020202020204" pitchFamily="34" charset="0"/>
              <a:buChar char="•"/>
              <a:tabLst/>
              <a:defRPr/>
            </a:pPr>
            <a:endParaRPr kumimoji="0" lang="nl-NL" sz="2200" b="0" i="0" u="none" strike="noStrike" kern="1200" cap="none"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351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oomdiagram: Scheidingslijn 7">
            <a:extLst>
              <a:ext uri="{FF2B5EF4-FFF2-40B4-BE49-F238E27FC236}">
                <a16:creationId xmlns:a16="http://schemas.microsoft.com/office/drawing/2014/main" id="{B6F360B8-F622-ED0B-D87B-B8CE403D822C}"/>
              </a:ext>
            </a:extLst>
          </p:cNvPr>
          <p:cNvSpPr/>
          <p:nvPr/>
        </p:nvSpPr>
        <p:spPr>
          <a:xfrm>
            <a:off x="1694209" y="2151760"/>
            <a:ext cx="8752115" cy="3713584"/>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6BB188"/>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a:solidFill>
                <a:srgbClr val="FFFFFF"/>
              </a:solidFill>
              <a:uFillTx/>
              <a:latin typeface="Aptos"/>
            </a:endParaRPr>
          </a:p>
        </p:txBody>
      </p:sp>
      <p:sp>
        <p:nvSpPr>
          <p:cNvPr id="4" name="Tijdelijke aanduiding voor inhoud 2">
            <a:extLst>
              <a:ext uri="{FF2B5EF4-FFF2-40B4-BE49-F238E27FC236}">
                <a16:creationId xmlns:a16="http://schemas.microsoft.com/office/drawing/2014/main" id="{B0631A6F-4B27-03FA-34C1-4FFA140BB5B9}"/>
              </a:ext>
            </a:extLst>
          </p:cNvPr>
          <p:cNvSpPr txBox="1">
            <a:spLocks/>
          </p:cNvSpPr>
          <p:nvPr/>
        </p:nvSpPr>
        <p:spPr>
          <a:xfrm>
            <a:off x="838203" y="1989856"/>
            <a:ext cx="10515600" cy="43513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a:buNone/>
            </a:pPr>
            <a:r>
              <a:rPr lang="el-GR" sz="1800">
                <a:latin typeface="Times New Roman" pitchFamily="18"/>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itchFamily="34"/>
              <a:buNone/>
            </a:pPr>
            <a:endParaRPr lang="en-US" dirty="0"/>
          </a:p>
        </p:txBody>
      </p:sp>
      <p:pic>
        <p:nvPicPr>
          <p:cNvPr id="5" name="Graphic 4" descr="Boer silhouet">
            <a:extLst>
              <a:ext uri="{FF2B5EF4-FFF2-40B4-BE49-F238E27FC236}">
                <a16:creationId xmlns:a16="http://schemas.microsoft.com/office/drawing/2014/main" id="{61E272D0-BA42-3E5C-45F8-C12103523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6823" y="2560490"/>
            <a:ext cx="3160815" cy="3160815"/>
          </a:xfrm>
          <a:prstGeom prst="rect">
            <a:avLst/>
          </a:prstGeom>
          <a:noFill/>
          <a:ln cap="flat">
            <a:noFill/>
          </a:ln>
        </p:spPr>
      </p:pic>
      <p:pic>
        <p:nvPicPr>
          <p:cNvPr id="6" name="Graphic 6" descr="Vrouwelijke arts met effen opvulling">
            <a:extLst>
              <a:ext uri="{FF2B5EF4-FFF2-40B4-BE49-F238E27FC236}">
                <a16:creationId xmlns:a16="http://schemas.microsoft.com/office/drawing/2014/main" id="{B8CF4B71-CB75-4718-063A-5CA2DC1DF7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9157" y="2484711"/>
            <a:ext cx="3160815" cy="3160815"/>
          </a:xfrm>
          <a:prstGeom prst="rect">
            <a:avLst/>
          </a:prstGeom>
          <a:noFill/>
          <a:ln cap="flat">
            <a:noFill/>
          </a:ln>
        </p:spPr>
      </p:pic>
      <p:sp>
        <p:nvSpPr>
          <p:cNvPr id="8" name="CuadroTexto 7">
            <a:extLst>
              <a:ext uri="{FF2B5EF4-FFF2-40B4-BE49-F238E27FC236}">
                <a16:creationId xmlns:a16="http://schemas.microsoft.com/office/drawing/2014/main" id="{987E1E81-7859-4757-9325-215B3A8A03F6}"/>
              </a:ext>
            </a:extLst>
          </p:cNvPr>
          <p:cNvSpPr txBox="1"/>
          <p:nvPr/>
        </p:nvSpPr>
        <p:spPr>
          <a:xfrm>
            <a:off x="184697" y="802453"/>
            <a:ext cx="11441480" cy="584775"/>
          </a:xfrm>
          <a:prstGeom prst="rect">
            <a:avLst/>
          </a:prstGeom>
          <a:noFill/>
        </p:spPr>
        <p:txBody>
          <a:bodyPr wrap="square" rtlCol="0">
            <a:spAutoFit/>
          </a:bodyPr>
          <a:lstStyle/>
          <a:p>
            <a:pPr algn="ctr"/>
            <a:r>
              <a:rPr lang="el-GR" sz="3200" b="1" dirty="0">
                <a:solidFill>
                  <a:srgbClr val="002060"/>
                </a:solidFill>
                <a:latin typeface="EC Square Sans Pro" panose="020B0506040000020004" pitchFamily="34" charset="0"/>
              </a:rPr>
              <a:t>Κτηνοτρόφοι και κτηνίατροι συνεργάζονται για έναν κοινό στόχο</a:t>
            </a:r>
          </a:p>
        </p:txBody>
      </p:sp>
      <p:pic>
        <p:nvPicPr>
          <p:cNvPr id="12" name="Gráfico 11" descr="Apretón de manos con relleno sólido">
            <a:extLst>
              <a:ext uri="{FF2B5EF4-FFF2-40B4-BE49-F238E27FC236}">
                <a16:creationId xmlns:a16="http://schemas.microsoft.com/office/drawing/2014/main" id="{284F9A9A-D29F-46B2-8CCF-1DA78131FAA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7638" y="3429000"/>
            <a:ext cx="1767839" cy="1767839"/>
          </a:xfrm>
          <a:prstGeom prst="rect">
            <a:avLst/>
          </a:prstGeom>
        </p:spPr>
      </p:pic>
    </p:spTree>
    <p:extLst>
      <p:ext uri="{BB962C8B-B14F-4D97-AF65-F5344CB8AC3E}">
        <p14:creationId xmlns:p14="http://schemas.microsoft.com/office/powerpoint/2010/main" val="311973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ECADEB22-C3DA-44AE-A715-70637E376B33}"/>
              </a:ext>
            </a:extLst>
          </p:cNvPr>
          <p:cNvGraphicFramePr/>
          <p:nvPr>
            <p:extLst>
              <p:ext uri="{D42A27DB-BD31-4B8C-83A1-F6EECF244321}">
                <p14:modId xmlns:p14="http://schemas.microsoft.com/office/powerpoint/2010/main" val="3721456756"/>
              </p:ext>
            </p:extLst>
          </p:nvPr>
        </p:nvGraphicFramePr>
        <p:xfrm>
          <a:off x="274319" y="1277619"/>
          <a:ext cx="6766561" cy="4580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CuadroTexto 26">
            <a:extLst>
              <a:ext uri="{FF2B5EF4-FFF2-40B4-BE49-F238E27FC236}">
                <a16:creationId xmlns:a16="http://schemas.microsoft.com/office/drawing/2014/main" id="{F0A90E06-A3D7-4ED8-A401-A7413406D585}"/>
              </a:ext>
            </a:extLst>
          </p:cNvPr>
          <p:cNvSpPr txBox="1"/>
          <p:nvPr/>
        </p:nvSpPr>
        <p:spPr>
          <a:xfrm>
            <a:off x="155668" y="207721"/>
            <a:ext cx="11441480" cy="584775"/>
          </a:xfrm>
          <a:prstGeom prst="rect">
            <a:avLst/>
          </a:prstGeom>
          <a:noFill/>
        </p:spPr>
        <p:txBody>
          <a:bodyPr wrap="square" rtlCol="0">
            <a:spAutoFit/>
          </a:bodyPr>
          <a:lstStyle/>
          <a:p>
            <a:pPr algn="ctr"/>
            <a:r>
              <a:rPr lang="el-GR" sz="3200" b="1" dirty="0">
                <a:solidFill>
                  <a:srgbClr val="002060"/>
                </a:solidFill>
                <a:latin typeface="EC Square Sans Pro" panose="020B0506040000020004" pitchFamily="34" charset="0"/>
              </a:rPr>
              <a:t>«Καλύτερα να προλαμβάνουμε παρά να θεραπεύουμε»</a:t>
            </a:r>
          </a:p>
        </p:txBody>
      </p:sp>
      <p:sp>
        <p:nvSpPr>
          <p:cNvPr id="28" name="CuadroTexto 27">
            <a:extLst>
              <a:ext uri="{FF2B5EF4-FFF2-40B4-BE49-F238E27FC236}">
                <a16:creationId xmlns:a16="http://schemas.microsoft.com/office/drawing/2014/main" id="{2EBDA733-B5B0-451F-A9ED-3081C0578A1E}"/>
              </a:ext>
            </a:extLst>
          </p:cNvPr>
          <p:cNvSpPr txBox="1"/>
          <p:nvPr/>
        </p:nvSpPr>
        <p:spPr>
          <a:xfrm>
            <a:off x="4286432" y="1092953"/>
            <a:ext cx="985520" cy="369332"/>
          </a:xfrm>
          <a:prstGeom prst="rect">
            <a:avLst/>
          </a:prstGeom>
          <a:noFill/>
        </p:spPr>
        <p:txBody>
          <a:bodyPr wrap="square" rtlCol="0">
            <a:spAutoFit/>
          </a:bodyPr>
          <a:lstStyle/>
          <a:p>
            <a:r>
              <a:rPr lang="el-GR">
                <a:solidFill>
                  <a:srgbClr val="2C7470"/>
                </a:solidFill>
                <a:latin typeface="EC Square Sans Pro" panose="020B0506040000020004" pitchFamily="34" charset="0"/>
              </a:rPr>
              <a:t>Μέρος Ι</a:t>
            </a:r>
          </a:p>
        </p:txBody>
      </p:sp>
      <p:sp>
        <p:nvSpPr>
          <p:cNvPr id="29" name="CuadroTexto 28">
            <a:extLst>
              <a:ext uri="{FF2B5EF4-FFF2-40B4-BE49-F238E27FC236}">
                <a16:creationId xmlns:a16="http://schemas.microsoft.com/office/drawing/2014/main" id="{9F5754B8-EE8D-4EF3-9F61-30E9DB791B4E}"/>
              </a:ext>
            </a:extLst>
          </p:cNvPr>
          <p:cNvSpPr txBox="1"/>
          <p:nvPr/>
        </p:nvSpPr>
        <p:spPr>
          <a:xfrm>
            <a:off x="4286432" y="3059667"/>
            <a:ext cx="985520" cy="369332"/>
          </a:xfrm>
          <a:prstGeom prst="rect">
            <a:avLst/>
          </a:prstGeom>
          <a:noFill/>
        </p:spPr>
        <p:txBody>
          <a:bodyPr wrap="square" rtlCol="0">
            <a:spAutoFit/>
          </a:bodyPr>
          <a:lstStyle/>
          <a:p>
            <a:r>
              <a:rPr lang="el-GR">
                <a:solidFill>
                  <a:srgbClr val="2C7470"/>
                </a:solidFill>
                <a:latin typeface="EC Square Sans Pro" panose="020B0506040000020004" pitchFamily="34" charset="0"/>
              </a:rPr>
              <a:t>Μέρος II</a:t>
            </a:r>
          </a:p>
        </p:txBody>
      </p:sp>
      <p:sp>
        <p:nvSpPr>
          <p:cNvPr id="31" name="CuadroTexto 30">
            <a:extLst>
              <a:ext uri="{FF2B5EF4-FFF2-40B4-BE49-F238E27FC236}">
                <a16:creationId xmlns:a16="http://schemas.microsoft.com/office/drawing/2014/main" id="{24168C4F-25F1-4C52-BA74-2E1E6A9790A6}"/>
              </a:ext>
            </a:extLst>
          </p:cNvPr>
          <p:cNvSpPr txBox="1"/>
          <p:nvPr/>
        </p:nvSpPr>
        <p:spPr>
          <a:xfrm>
            <a:off x="7376433" y="3105834"/>
            <a:ext cx="4365410" cy="2554545"/>
          </a:xfrm>
          <a:prstGeom prst="rect">
            <a:avLst/>
          </a:prstGeom>
          <a:noFill/>
        </p:spPr>
        <p:txBody>
          <a:bodyPr wrap="square">
            <a:spAutoFit/>
          </a:bodyPr>
          <a:lstStyle/>
          <a:p>
            <a:r>
              <a:rPr lang="el-GR" sz="3200" dirty="0">
                <a:latin typeface="EC Square Sans Pro" panose="020B0506040000020004" pitchFamily="34" charset="0"/>
                <a:sym typeface="Wingdings" panose="05000000000000000000" pitchFamily="2" charset="2"/>
              </a:rPr>
              <a:t>Αλλαγές σε επίπεδο εκτροφής: </a:t>
            </a:r>
            <a:br>
              <a:rPr lang="hu-HU" sz="3200" dirty="0">
                <a:latin typeface="EC Square Sans Pro" panose="020B0506040000020004" pitchFamily="34" charset="0"/>
                <a:sym typeface="Wingdings" panose="05000000000000000000" pitchFamily="2" charset="2"/>
              </a:rPr>
            </a:br>
            <a:r>
              <a:rPr lang="el-GR" sz="3200" dirty="0">
                <a:latin typeface="EC Square Sans Pro" panose="020B0506040000020004" pitchFamily="34" charset="0"/>
                <a:sym typeface="Wingdings" panose="05000000000000000000" pitchFamily="2" charset="2"/>
              </a:rPr>
              <a:t>Κοινή αντίληψη μεταξύ κτηνοτρόφων και κτηνιάτρων</a:t>
            </a:r>
          </a:p>
        </p:txBody>
      </p:sp>
      <p:sp>
        <p:nvSpPr>
          <p:cNvPr id="2" name="TextBox 1">
            <a:extLst>
              <a:ext uri="{FF2B5EF4-FFF2-40B4-BE49-F238E27FC236}">
                <a16:creationId xmlns:a16="http://schemas.microsoft.com/office/drawing/2014/main" id="{E6E24C23-F213-8A97-E8F2-5FAADB77894B}"/>
              </a:ext>
            </a:extLst>
          </p:cNvPr>
          <p:cNvSpPr txBox="1"/>
          <p:nvPr/>
        </p:nvSpPr>
        <p:spPr>
          <a:xfrm>
            <a:off x="450157" y="2444380"/>
            <a:ext cx="2497580" cy="2270970"/>
          </a:xfrm>
          <a:prstGeom prst="rect">
            <a:avLst/>
          </a:prstGeom>
          <a:solidFill>
            <a:srgbClr val="002060"/>
          </a:solidFill>
        </p:spPr>
        <p:txBody>
          <a:bodyPr wrap="square" lIns="0" tIns="0" rIns="0" bIns="0" rtlCol="0" anchor="ctr" anchorCtr="0">
            <a:noAutofit/>
          </a:bodyPr>
          <a:lstStyle/>
          <a:p>
            <a:pPr algn="ctr"/>
            <a:r>
              <a:rPr lang="el-GR" sz="3000" dirty="0">
                <a:solidFill>
                  <a:schemeClr val="bg1"/>
                </a:solidFill>
                <a:ea typeface="Verdana" panose="020B0604030504040204" pitchFamily="34" charset="0"/>
              </a:rPr>
              <a:t>Παγκόσμια ανάγκη: μείωση της μικροβιακής αντοχής</a:t>
            </a:r>
          </a:p>
        </p:txBody>
      </p:sp>
      <p:sp>
        <p:nvSpPr>
          <p:cNvPr id="3" name="TextBox 2">
            <a:extLst>
              <a:ext uri="{FF2B5EF4-FFF2-40B4-BE49-F238E27FC236}">
                <a16:creationId xmlns:a16="http://schemas.microsoft.com/office/drawing/2014/main" id="{5F33E9CD-F6CC-4E2C-B3CC-794381E8140E}"/>
              </a:ext>
            </a:extLst>
          </p:cNvPr>
          <p:cNvSpPr txBox="1"/>
          <p:nvPr/>
        </p:nvSpPr>
        <p:spPr>
          <a:xfrm>
            <a:off x="4368800" y="1854275"/>
            <a:ext cx="2577074" cy="822729"/>
          </a:xfrm>
          <a:prstGeom prst="rect">
            <a:avLst/>
          </a:prstGeom>
          <a:solidFill>
            <a:srgbClr val="6BB188"/>
          </a:solidFill>
        </p:spPr>
        <p:txBody>
          <a:bodyPr wrap="square" lIns="0" tIns="0" rIns="0" bIns="0" rtlCol="0" anchor="ctr" anchorCtr="0">
            <a:noAutofit/>
          </a:bodyPr>
          <a:lstStyle/>
          <a:p>
            <a:pPr algn="ctr"/>
            <a:r>
              <a:rPr lang="el-GR" sz="2000" dirty="0">
                <a:solidFill>
                  <a:schemeClr val="bg1"/>
                </a:solidFill>
                <a:ea typeface="Verdana" panose="020B0604030504040204" pitchFamily="34" charset="0"/>
              </a:rPr>
              <a:t>Νέο ρυθμιστικό πλαίσιο</a:t>
            </a:r>
          </a:p>
        </p:txBody>
      </p:sp>
      <p:sp>
        <p:nvSpPr>
          <p:cNvPr id="4" name="TextBox 3">
            <a:extLst>
              <a:ext uri="{FF2B5EF4-FFF2-40B4-BE49-F238E27FC236}">
                <a16:creationId xmlns:a16="http://schemas.microsoft.com/office/drawing/2014/main" id="{64AF169B-FD90-CB74-0F06-1D49D0C80039}"/>
              </a:ext>
            </a:extLst>
          </p:cNvPr>
          <p:cNvSpPr txBox="1"/>
          <p:nvPr/>
        </p:nvSpPr>
        <p:spPr>
          <a:xfrm>
            <a:off x="4381438" y="3524384"/>
            <a:ext cx="2564436" cy="2240664"/>
          </a:xfrm>
          <a:prstGeom prst="rect">
            <a:avLst/>
          </a:prstGeom>
          <a:solidFill>
            <a:srgbClr val="2C7470"/>
          </a:solidFill>
        </p:spPr>
        <p:txBody>
          <a:bodyPr wrap="square" lIns="0" tIns="0" rIns="0" bIns="0" rtlCol="0" anchor="ctr" anchorCtr="0">
            <a:noAutofit/>
          </a:bodyPr>
          <a:lstStyle/>
          <a:p>
            <a:pPr algn="ctr"/>
            <a:r>
              <a:rPr lang="el-GR" sz="3000" dirty="0">
                <a:solidFill>
                  <a:schemeClr val="bg1"/>
                </a:solidFill>
                <a:ea typeface="Verdana" panose="020B0604030504040204" pitchFamily="34" charset="0"/>
              </a:rPr>
              <a:t>Προληπτικά μέτρα προς εφαρμογή  σε επίπεδο εκτροφής</a:t>
            </a:r>
          </a:p>
        </p:txBody>
      </p:sp>
    </p:spTree>
    <p:extLst>
      <p:ext uri="{BB962C8B-B14F-4D97-AF65-F5344CB8AC3E}">
        <p14:creationId xmlns:p14="http://schemas.microsoft.com/office/powerpoint/2010/main" val="321944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a:xfrm>
            <a:off x="1364684" y="1136695"/>
            <a:ext cx="9462631" cy="475849"/>
          </a:xfrm>
        </p:spPr>
        <p:txBody>
          <a:bodyPr>
            <a:noAutofit/>
          </a:bodyPr>
          <a:lstStyle/>
          <a:p>
            <a:pPr marL="0" indent="0" algn="ctr">
              <a:buNone/>
            </a:pPr>
            <a:r>
              <a:rPr lang="el-GR" sz="2800" dirty="0">
                <a:latin typeface="EC Square Sans Pro" panose="020B0506040000020004" pitchFamily="34" charset="0"/>
              </a:rPr>
              <a:t>Ας συνεργαστούμε για την πρόληψη και τη μείωση της χρήσης </a:t>
            </a:r>
            <a:r>
              <a:rPr lang="el-GR" sz="2800" dirty="0" err="1">
                <a:latin typeface="EC Square Sans Pro" panose="020B0506040000020004" pitchFamily="34" charset="0"/>
              </a:rPr>
              <a:t>αντιμικροβιακών</a:t>
            </a:r>
            <a:r>
              <a:rPr lang="el-GR" sz="2800" dirty="0">
                <a:latin typeface="EC Square Sans Pro" panose="020B0506040000020004" pitchFamily="34" charset="0"/>
              </a:rPr>
              <a:t>…</a:t>
            </a:r>
          </a:p>
        </p:txBody>
      </p:sp>
      <p:sp>
        <p:nvSpPr>
          <p:cNvPr id="3" name="Stroomdiagram: Scheidingslijn 7">
            <a:extLst>
              <a:ext uri="{FF2B5EF4-FFF2-40B4-BE49-F238E27FC236}">
                <a16:creationId xmlns:a16="http://schemas.microsoft.com/office/drawing/2014/main" id="{B6F360B8-F622-ED0B-D87B-B8CE403D822C}"/>
              </a:ext>
            </a:extLst>
          </p:cNvPr>
          <p:cNvSpPr/>
          <p:nvPr/>
        </p:nvSpPr>
        <p:spPr>
          <a:xfrm>
            <a:off x="1694209" y="2151760"/>
            <a:ext cx="8752115" cy="3713584"/>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6BB188"/>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a:solidFill>
                <a:srgbClr val="FFFFFF"/>
              </a:solidFill>
              <a:uFillTx/>
              <a:latin typeface="Aptos"/>
            </a:endParaRPr>
          </a:p>
        </p:txBody>
      </p:sp>
      <p:sp>
        <p:nvSpPr>
          <p:cNvPr id="4" name="Tijdelijke aanduiding voor inhoud 2">
            <a:extLst>
              <a:ext uri="{FF2B5EF4-FFF2-40B4-BE49-F238E27FC236}">
                <a16:creationId xmlns:a16="http://schemas.microsoft.com/office/drawing/2014/main" id="{B0631A6F-4B27-03FA-34C1-4FFA140BB5B9}"/>
              </a:ext>
            </a:extLst>
          </p:cNvPr>
          <p:cNvSpPr txBox="1">
            <a:spLocks/>
          </p:cNvSpPr>
          <p:nvPr/>
        </p:nvSpPr>
        <p:spPr>
          <a:xfrm>
            <a:off x="838203" y="1989856"/>
            <a:ext cx="10515600" cy="43513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a:buNone/>
            </a:pPr>
            <a:r>
              <a:rPr lang="el-GR" sz="1800">
                <a:latin typeface="Times New Roman" pitchFamily="18"/>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itchFamily="34"/>
              <a:buNone/>
            </a:pPr>
            <a:endParaRPr lang="en-US" dirty="0"/>
          </a:p>
        </p:txBody>
      </p:sp>
      <p:pic>
        <p:nvPicPr>
          <p:cNvPr id="5" name="Graphic 4" descr="Boer silhouet">
            <a:extLst>
              <a:ext uri="{FF2B5EF4-FFF2-40B4-BE49-F238E27FC236}">
                <a16:creationId xmlns:a16="http://schemas.microsoft.com/office/drawing/2014/main" id="{61E272D0-BA42-3E5C-45F8-C12103523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6823" y="2560490"/>
            <a:ext cx="3160815" cy="3160815"/>
          </a:xfrm>
          <a:prstGeom prst="rect">
            <a:avLst/>
          </a:prstGeom>
          <a:noFill/>
          <a:ln cap="flat">
            <a:noFill/>
          </a:ln>
        </p:spPr>
      </p:pic>
      <p:pic>
        <p:nvPicPr>
          <p:cNvPr id="6" name="Graphic 6" descr="Vrouwelijke arts met effen opvulling">
            <a:extLst>
              <a:ext uri="{FF2B5EF4-FFF2-40B4-BE49-F238E27FC236}">
                <a16:creationId xmlns:a16="http://schemas.microsoft.com/office/drawing/2014/main" id="{B8CF4B71-CB75-4718-063A-5CA2DC1DF7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9157" y="2484711"/>
            <a:ext cx="3160815" cy="3160815"/>
          </a:xfrm>
          <a:prstGeom prst="rect">
            <a:avLst/>
          </a:prstGeom>
          <a:noFill/>
          <a:ln cap="flat">
            <a:noFill/>
          </a:ln>
        </p:spPr>
      </p:pic>
      <p:sp>
        <p:nvSpPr>
          <p:cNvPr id="7" name="Marcador de texto 1">
            <a:extLst>
              <a:ext uri="{FF2B5EF4-FFF2-40B4-BE49-F238E27FC236}">
                <a16:creationId xmlns:a16="http://schemas.microsoft.com/office/drawing/2014/main" id="{D134C0FF-C9F2-8C75-AA31-F750D949EAB6}"/>
              </a:ext>
            </a:extLst>
          </p:cNvPr>
          <p:cNvSpPr txBox="1">
            <a:spLocks/>
          </p:cNvSpPr>
          <p:nvPr/>
        </p:nvSpPr>
        <p:spPr>
          <a:xfrm>
            <a:off x="1008742" y="6140380"/>
            <a:ext cx="10174516" cy="475849"/>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396" b="0" i="0" u="none" strike="noStrike" kern="1200" cap="none" spc="0" baseline="0">
                <a:solidFill>
                  <a:srgbClr val="003399"/>
                </a:solidFill>
                <a:uFillTx/>
                <a:latin typeface="Arial" panose="020B0604020202020204" pitchFamily="34" charset="0"/>
                <a:cs typeface="Arial" panose="020B0604020202020204" pitchFamily="34"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itchFamily="34"/>
              <a:buNone/>
            </a:pPr>
            <a:r>
              <a:rPr lang="el-GR" sz="2800" dirty="0">
                <a:latin typeface="EC Square Sans Pro" panose="020B0506040000020004" pitchFamily="34" charset="0"/>
              </a:rPr>
              <a:t>Δημιουργώντας σημεία δράσης στην εκτροφής </a:t>
            </a:r>
            <a:r>
              <a:rPr lang="el-GR" sz="2800" b="1" dirty="0">
                <a:latin typeface="EC Square Sans Pro" panose="020B0506040000020004" pitchFamily="34" charset="0"/>
              </a:rPr>
              <a:t>ΣΑΣ</a:t>
            </a:r>
            <a:r>
              <a:rPr lang="el-GR" sz="2800" dirty="0">
                <a:latin typeface="EC Square Sans Pro" panose="020B0506040000020004" pitchFamily="34" charset="0"/>
              </a:rPr>
              <a:t> (του πελάτη).</a:t>
            </a:r>
          </a:p>
        </p:txBody>
      </p:sp>
      <p:sp>
        <p:nvSpPr>
          <p:cNvPr id="8" name="CuadroTexto 7">
            <a:extLst>
              <a:ext uri="{FF2B5EF4-FFF2-40B4-BE49-F238E27FC236}">
                <a16:creationId xmlns:a16="http://schemas.microsoft.com/office/drawing/2014/main" id="{987E1E81-7859-4757-9325-215B3A8A03F6}"/>
              </a:ext>
            </a:extLst>
          </p:cNvPr>
          <p:cNvSpPr txBox="1"/>
          <p:nvPr/>
        </p:nvSpPr>
        <p:spPr>
          <a:xfrm>
            <a:off x="155668" y="207721"/>
            <a:ext cx="11441480" cy="584775"/>
          </a:xfrm>
          <a:prstGeom prst="rect">
            <a:avLst/>
          </a:prstGeom>
          <a:noFill/>
        </p:spPr>
        <p:txBody>
          <a:bodyPr wrap="square" rtlCol="0">
            <a:spAutoFit/>
          </a:bodyPr>
          <a:lstStyle/>
          <a:p>
            <a:pPr algn="ctr"/>
            <a:r>
              <a:rPr lang="el-GR" sz="3200" b="1">
                <a:solidFill>
                  <a:srgbClr val="002060"/>
                </a:solidFill>
                <a:latin typeface="EC Square Sans Pro" panose="020B0506040000020004" pitchFamily="34" charset="0"/>
              </a:rPr>
              <a:t>«Καλύτερα να προλαμβάνουμε παρά να θεραπεύουμε»</a:t>
            </a:r>
          </a:p>
        </p:txBody>
      </p:sp>
      <p:pic>
        <p:nvPicPr>
          <p:cNvPr id="12" name="Gráfico 11" descr="Apretón de manos con relleno sólido">
            <a:extLst>
              <a:ext uri="{FF2B5EF4-FFF2-40B4-BE49-F238E27FC236}">
                <a16:creationId xmlns:a16="http://schemas.microsoft.com/office/drawing/2014/main" id="{284F9A9A-D29F-46B2-8CCF-1DA78131FAA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7638" y="3429000"/>
            <a:ext cx="1767839" cy="1767839"/>
          </a:xfrm>
          <a:prstGeom prst="rect">
            <a:avLst/>
          </a:prstGeom>
        </p:spPr>
      </p:pic>
    </p:spTree>
    <p:extLst>
      <p:ext uri="{BB962C8B-B14F-4D97-AF65-F5344CB8AC3E}">
        <p14:creationId xmlns:p14="http://schemas.microsoft.com/office/powerpoint/2010/main" val="1613776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63CD8-6BF5-9DC0-B7E0-D530E5AB2BB3}"/>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24C6E6EA-2F5E-85BF-E6AB-A142FE5B32D0}"/>
              </a:ext>
            </a:extLst>
          </p:cNvPr>
          <p:cNvSpPr>
            <a:spLocks noGrp="1"/>
          </p:cNvSpPr>
          <p:nvPr>
            <p:ph type="body" sz="quarter" idx="10"/>
          </p:nvPr>
        </p:nvSpPr>
        <p:spPr/>
        <p:txBody>
          <a:bodyPr>
            <a:normAutofit/>
          </a:bodyPr>
          <a:lstStyle/>
          <a:p>
            <a:pPr marL="0" indent="0">
              <a:buNone/>
            </a:pPr>
            <a:r>
              <a:rPr lang="el-GR" sz="2800">
                <a:latin typeface="EC Square Sans Pro" panose="020B0506040000020004" pitchFamily="34" charset="0"/>
              </a:rPr>
              <a:t>ΓΙΑΤΙ;</a:t>
            </a:r>
          </a:p>
        </p:txBody>
      </p:sp>
      <p:pic>
        <p:nvPicPr>
          <p:cNvPr id="3" name="Onlinemedia 2" title="This has changed what a whole nation eats - BBC Stories">
            <a:hlinkClick r:id="" action="ppaction://media"/>
            <a:extLst>
              <a:ext uri="{FF2B5EF4-FFF2-40B4-BE49-F238E27FC236}">
                <a16:creationId xmlns:a16="http://schemas.microsoft.com/office/drawing/2014/main" id="{DEC59E35-ED28-9F5A-44CD-62F5BE48E133}"/>
              </a:ext>
            </a:extLst>
          </p:cNvPr>
          <p:cNvPicPr>
            <a:picLocks noRot="1" noChangeAspect="1"/>
          </p:cNvPicPr>
          <p:nvPr>
            <a:videoFile r:link="rId1"/>
          </p:nvPr>
        </p:nvPicPr>
        <p:blipFill>
          <a:blip r:embed="rId4"/>
          <a:stretch>
            <a:fillRect/>
          </a:stretch>
        </p:blipFill>
        <p:spPr>
          <a:xfrm>
            <a:off x="2188936" y="1528618"/>
            <a:ext cx="7814127" cy="4414982"/>
          </a:xfrm>
          <a:prstGeom prst="rect">
            <a:avLst/>
          </a:prstGeom>
        </p:spPr>
      </p:pic>
    </p:spTree>
    <p:extLst>
      <p:ext uri="{BB962C8B-B14F-4D97-AF65-F5344CB8AC3E}">
        <p14:creationId xmlns:p14="http://schemas.microsoft.com/office/powerpoint/2010/main" val="19141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70C43-19D6-41CA-B72A-A67432DC2FDD}"/>
              </a:ext>
            </a:extLst>
          </p:cNvPr>
          <p:cNvSpPr>
            <a:spLocks noGrp="1"/>
          </p:cNvSpPr>
          <p:nvPr>
            <p:ph type="body" sz="quarter" idx="10"/>
          </p:nvPr>
        </p:nvSpPr>
        <p:spPr/>
        <p:txBody>
          <a:bodyPr/>
          <a:lstStyle/>
          <a:p>
            <a:endParaRPr lang="en-US"/>
          </a:p>
        </p:txBody>
      </p:sp>
      <p:pic>
        <p:nvPicPr>
          <p:cNvPr id="3" name="01_This has changed what a whole nation eats - BBC Stories">
            <a:hlinkClick r:id="" action="ppaction://media"/>
            <a:extLst>
              <a:ext uri="{FF2B5EF4-FFF2-40B4-BE49-F238E27FC236}">
                <a16:creationId xmlns:a16="http://schemas.microsoft.com/office/drawing/2014/main" id="{12B21F7B-BC9C-4A21-990B-62147D164C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4191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normAutofit fontScale="92500"/>
          </a:bodyPr>
          <a:lstStyle/>
          <a:p>
            <a:pPr marL="0" indent="0">
              <a:buNone/>
            </a:pPr>
            <a:r>
              <a:rPr lang="el-GR" sz="2800" dirty="0">
                <a:latin typeface="EC Square Sans Pro" panose="020B0506040000020004" pitchFamily="34" charset="0"/>
              </a:rPr>
              <a:t>Ενίσχυση της συνεργασίας μεταξύ κτηνοτρόφων και κτηνιάτρων</a:t>
            </a:r>
          </a:p>
        </p:txBody>
      </p:sp>
      <p:sp>
        <p:nvSpPr>
          <p:cNvPr id="4" name="Tekstvak 3">
            <a:extLst>
              <a:ext uri="{FF2B5EF4-FFF2-40B4-BE49-F238E27FC236}">
                <a16:creationId xmlns:a16="http://schemas.microsoft.com/office/drawing/2014/main" id="{7D7107E2-94EA-01FC-2A9A-C5D6F7E62706}"/>
              </a:ext>
            </a:extLst>
          </p:cNvPr>
          <p:cNvSpPr txBox="1"/>
          <p:nvPr/>
        </p:nvSpPr>
        <p:spPr>
          <a:xfrm>
            <a:off x="762000" y="951369"/>
            <a:ext cx="10094685" cy="5447645"/>
          </a:xfrm>
          <a:prstGeom prst="rect">
            <a:avLst/>
          </a:prstGeom>
          <a:noFill/>
        </p:spPr>
        <p:txBody>
          <a:bodyPr wrap="square" rtlCol="0">
            <a:spAutoFit/>
          </a:bodyPr>
          <a:lstStyle/>
          <a:p>
            <a:r>
              <a:rPr lang="el-GR" sz="1700" dirty="0">
                <a:latin typeface="EC Square Sans Pro" panose="020B0506040000020004" pitchFamily="34" charset="0"/>
                <a:cs typeface="Arial" panose="020B0604020202020204" pitchFamily="34" charset="0"/>
              </a:rPr>
              <a:t>Υπάρχει ολοένα και μεγαλύτερη συνεργασία μεταξύ του κτηνοτρόφου και του κτηνιάτρου για τη βελτίωση της υγείας των ζώων και τη μείωση της χρήσης </a:t>
            </a:r>
            <a:r>
              <a:rPr lang="el-GR" sz="1700" dirty="0" err="1">
                <a:latin typeface="EC Square Sans Pro" panose="020B0506040000020004" pitchFamily="34" charset="0"/>
                <a:cs typeface="Arial" panose="020B0604020202020204" pitchFamily="34" charset="0"/>
              </a:rPr>
              <a:t>αντιμικροβιακών</a:t>
            </a:r>
            <a:r>
              <a:rPr lang="el-GR" sz="1700" dirty="0">
                <a:latin typeface="EC Square Sans Pro" panose="020B0506040000020004" pitchFamily="34" charset="0"/>
                <a:cs typeface="Arial" panose="020B0604020202020204" pitchFamily="34" charset="0"/>
              </a:rPr>
              <a:t> σε επίπεδο εκτροφής…Επειδή είναι αποτελεσματική!</a:t>
            </a:r>
          </a:p>
          <a:p>
            <a:endParaRPr lang="en-GB" sz="2000"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pPr algn="ctr"/>
            <a:endParaRPr lang="en-GB" sz="2000" b="1" dirty="0">
              <a:latin typeface="EC Square Sans Pro" panose="020B0506040000020004" pitchFamily="34" charset="0"/>
              <a:cs typeface="Arial" panose="020B0604020202020204" pitchFamily="34" charset="0"/>
            </a:endParaRPr>
          </a:p>
          <a:p>
            <a:pPr algn="ctr"/>
            <a:r>
              <a:rPr lang="el-GR" sz="2000" b="1" dirty="0">
                <a:latin typeface="EC Square Sans Pro" panose="020B0506040000020004" pitchFamily="34" charset="0"/>
                <a:cs typeface="Arial" panose="020B0604020202020204" pitchFamily="34" charset="0"/>
              </a:rPr>
              <a:t>Στόχος σήμερα είναι να εντοπιστούν κοινοί βασικοί τομείς όπου μπορούν να συνεργαστούν κτηνοτρόφοι και κτηνίατροι, γεγονός που οδηγεί σε περαιτέρω βελτίωση.</a:t>
            </a:r>
          </a:p>
        </p:txBody>
      </p:sp>
      <p:pic>
        <p:nvPicPr>
          <p:cNvPr id="5" name="Onlinemedia 4" title="Using a multi-actor plan on a goat farm">
            <a:hlinkClick r:id="" action="ppaction://media"/>
            <a:extLst>
              <a:ext uri="{FF2B5EF4-FFF2-40B4-BE49-F238E27FC236}">
                <a16:creationId xmlns:a16="http://schemas.microsoft.com/office/drawing/2014/main" id="{EE9ECD1E-19F9-097F-220B-DD749374E100}"/>
              </a:ext>
            </a:extLst>
          </p:cNvPr>
          <p:cNvPicPr>
            <a:picLocks noRot="1" noChangeAspect="1"/>
          </p:cNvPicPr>
          <p:nvPr>
            <a:videoFile r:link="rId1"/>
          </p:nvPr>
        </p:nvPicPr>
        <p:blipFill>
          <a:blip r:embed="rId4"/>
          <a:stretch>
            <a:fillRect/>
          </a:stretch>
        </p:blipFill>
        <p:spPr>
          <a:xfrm>
            <a:off x="2722087" y="1794142"/>
            <a:ext cx="6174509" cy="3488598"/>
          </a:xfrm>
          <a:prstGeom prst="rect">
            <a:avLst/>
          </a:prstGeom>
        </p:spPr>
      </p:pic>
    </p:spTree>
    <p:extLst>
      <p:ext uri="{BB962C8B-B14F-4D97-AF65-F5344CB8AC3E}">
        <p14:creationId xmlns:p14="http://schemas.microsoft.com/office/powerpoint/2010/main" val="1636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A7E024-3DE4-4E9C-BB1F-952B838AE278}"/>
              </a:ext>
            </a:extLst>
          </p:cNvPr>
          <p:cNvSpPr>
            <a:spLocks noGrp="1"/>
          </p:cNvSpPr>
          <p:nvPr>
            <p:ph type="body" sz="quarter" idx="10"/>
          </p:nvPr>
        </p:nvSpPr>
        <p:spPr/>
        <p:txBody>
          <a:bodyPr/>
          <a:lstStyle/>
          <a:p>
            <a:endParaRPr lang="en-US"/>
          </a:p>
        </p:txBody>
      </p:sp>
      <p:pic>
        <p:nvPicPr>
          <p:cNvPr id="3" name="02_Using a multi-actor plan on a goat farm_En Sub">
            <a:hlinkClick r:id="" action="ppaction://media"/>
            <a:extLst>
              <a:ext uri="{FF2B5EF4-FFF2-40B4-BE49-F238E27FC236}">
                <a16:creationId xmlns:a16="http://schemas.microsoft.com/office/drawing/2014/main" id="{75A78448-F6F2-4DC8-912B-F42D25B0FA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2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FB353F46-3355-4AA5-BA70-B94BFF397444}"/>
              </a:ext>
            </a:extLst>
          </p:cNvPr>
          <p:cNvSpPr/>
          <p:nvPr/>
        </p:nvSpPr>
        <p:spPr>
          <a:xfrm>
            <a:off x="0" y="5510734"/>
            <a:ext cx="7862180" cy="133877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ángulo 27">
            <a:extLst>
              <a:ext uri="{FF2B5EF4-FFF2-40B4-BE49-F238E27FC236}">
                <a16:creationId xmlns:a16="http://schemas.microsoft.com/office/drawing/2014/main" id="{D992C637-2A81-4FFC-9F0F-914055C7E486}"/>
              </a:ext>
            </a:extLst>
          </p:cNvPr>
          <p:cNvSpPr/>
          <p:nvPr/>
        </p:nvSpPr>
        <p:spPr>
          <a:xfrm>
            <a:off x="-17125" y="2473949"/>
            <a:ext cx="7862180" cy="1243089"/>
          </a:xfrm>
          <a:prstGeom prst="rect">
            <a:avLst/>
          </a:prstGeom>
          <a:solidFill>
            <a:srgbClr val="9DC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ángulo 54">
            <a:extLst>
              <a:ext uri="{FF2B5EF4-FFF2-40B4-BE49-F238E27FC236}">
                <a16:creationId xmlns:a16="http://schemas.microsoft.com/office/drawing/2014/main" id="{912FCD56-4697-4300-8401-041CECAB9C42}"/>
              </a:ext>
            </a:extLst>
          </p:cNvPr>
          <p:cNvSpPr/>
          <p:nvPr/>
        </p:nvSpPr>
        <p:spPr>
          <a:xfrm>
            <a:off x="0" y="1141883"/>
            <a:ext cx="7862180" cy="1246696"/>
          </a:xfrm>
          <a:prstGeom prst="rect">
            <a:avLst/>
          </a:prstGeom>
          <a:solidFill>
            <a:srgbClr val="CBE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rcador de texto 1">
            <a:extLst>
              <a:ext uri="{FF2B5EF4-FFF2-40B4-BE49-F238E27FC236}">
                <a16:creationId xmlns:a16="http://schemas.microsoft.com/office/drawing/2014/main" id="{1E156D94-5CC4-4487-B6A5-FF10737A2875}"/>
              </a:ext>
            </a:extLst>
          </p:cNvPr>
          <p:cNvSpPr txBox="1">
            <a:spLocks/>
          </p:cNvSpPr>
          <p:nvPr/>
        </p:nvSpPr>
        <p:spPr>
          <a:xfrm>
            <a:off x="581108" y="380210"/>
            <a:ext cx="9677400" cy="608473"/>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396" b="0" i="0" u="none" strike="noStrike" kern="1200" cap="none" spc="0" baseline="0">
                <a:solidFill>
                  <a:srgbClr val="003399"/>
                </a:solidFill>
                <a:uFillTx/>
                <a:latin typeface="Arial" panose="020B0604020202020204" pitchFamily="34" charset="0"/>
                <a:cs typeface="Arial" panose="020B0604020202020204" pitchFamily="34"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400">
                <a:latin typeface="EC Square Sans Pro" panose="020B0506040000020004" pitchFamily="34" charset="0"/>
              </a:rPr>
              <a:t>Θα κάνουμε τις παρακάτω ομαδικές ασκήσεις:</a:t>
            </a:r>
          </a:p>
        </p:txBody>
      </p:sp>
      <p:sp>
        <p:nvSpPr>
          <p:cNvPr id="34" name="CuadroTexto 33">
            <a:extLst>
              <a:ext uri="{FF2B5EF4-FFF2-40B4-BE49-F238E27FC236}">
                <a16:creationId xmlns:a16="http://schemas.microsoft.com/office/drawing/2014/main" id="{AFF8B4CA-F320-475E-895A-326AFD0351F2}"/>
              </a:ext>
            </a:extLst>
          </p:cNvPr>
          <p:cNvSpPr txBox="1"/>
          <p:nvPr/>
        </p:nvSpPr>
        <p:spPr>
          <a:xfrm>
            <a:off x="1658561" y="1193537"/>
            <a:ext cx="6298727" cy="294183"/>
          </a:xfrm>
          <a:prstGeom prst="rect">
            <a:avLst/>
          </a:prstGeom>
          <a:noFill/>
        </p:spPr>
        <p:txBody>
          <a:bodyPr wrap="square">
            <a:spAutoFit/>
          </a:bodyPr>
          <a:lstStyle/>
          <a:p>
            <a:pPr>
              <a:lnSpc>
                <a:spcPct val="80000"/>
              </a:lnSpc>
            </a:pPr>
            <a:r>
              <a:rPr lang="el-GR" sz="1600" dirty="0">
                <a:solidFill>
                  <a:srgbClr val="002060"/>
                </a:solidFill>
                <a:latin typeface="EC Square Sans Pro" panose="020B0506040000020004" pitchFamily="34" charset="0"/>
              </a:rPr>
              <a:t>Εντοπισμός </a:t>
            </a:r>
            <a:r>
              <a:rPr lang="el-GR" sz="1600" b="1" dirty="0">
                <a:latin typeface="EC Square Sans Pro" panose="020B0506040000020004" pitchFamily="34" charset="0"/>
              </a:rPr>
              <a:t>προβλημάτων και ευκαιριών</a:t>
            </a:r>
          </a:p>
        </p:txBody>
      </p:sp>
      <p:sp>
        <p:nvSpPr>
          <p:cNvPr id="36" name="CuadroTexto 35">
            <a:extLst>
              <a:ext uri="{FF2B5EF4-FFF2-40B4-BE49-F238E27FC236}">
                <a16:creationId xmlns:a16="http://schemas.microsoft.com/office/drawing/2014/main" id="{A2A8AFD6-2B1B-46AE-A2F0-645FDB1EEF27}"/>
              </a:ext>
            </a:extLst>
          </p:cNvPr>
          <p:cNvSpPr txBox="1"/>
          <p:nvPr/>
        </p:nvSpPr>
        <p:spPr>
          <a:xfrm>
            <a:off x="1674644" y="3098361"/>
            <a:ext cx="2321923" cy="441339"/>
          </a:xfrm>
          <a:prstGeom prst="rect">
            <a:avLst/>
          </a:prstGeom>
          <a:solidFill>
            <a:srgbClr val="2C7470"/>
          </a:solidFill>
        </p:spPr>
        <p:txBody>
          <a:bodyPr wrap="square">
            <a:spAutoFit/>
          </a:bodyPr>
          <a:lstStyle/>
          <a:p>
            <a:pPr marL="0" indent="0">
              <a:lnSpc>
                <a:spcPct val="80000"/>
              </a:lnSpc>
              <a:buFont typeface="Arial" pitchFamily="34"/>
              <a:buNone/>
            </a:pPr>
            <a:r>
              <a:rPr lang="el-GR" sz="1400" dirty="0">
                <a:solidFill>
                  <a:schemeClr val="bg1"/>
                </a:solidFill>
                <a:latin typeface="EC Square Sans Pro" panose="020B0506040000020004" pitchFamily="34" charset="0"/>
              </a:rPr>
              <a:t>Για τη βελτίωση των </a:t>
            </a:r>
            <a:r>
              <a:rPr lang="el-GR" sz="1400" b="1" dirty="0">
                <a:solidFill>
                  <a:schemeClr val="bg1"/>
                </a:solidFill>
                <a:latin typeface="EC Square Sans Pro" panose="020B0506040000020004" pitchFamily="34" charset="0"/>
              </a:rPr>
              <a:t>κτηνοτροφικών πρακτικών</a:t>
            </a:r>
          </a:p>
        </p:txBody>
      </p:sp>
      <p:sp>
        <p:nvSpPr>
          <p:cNvPr id="38" name="CuadroTexto 37">
            <a:extLst>
              <a:ext uri="{FF2B5EF4-FFF2-40B4-BE49-F238E27FC236}">
                <a16:creationId xmlns:a16="http://schemas.microsoft.com/office/drawing/2014/main" id="{384259F0-3FC8-4D6F-80BB-DE0F8C37A42C}"/>
              </a:ext>
            </a:extLst>
          </p:cNvPr>
          <p:cNvSpPr txBox="1"/>
          <p:nvPr/>
        </p:nvSpPr>
        <p:spPr>
          <a:xfrm>
            <a:off x="1728637" y="1699861"/>
            <a:ext cx="2321923" cy="307777"/>
          </a:xfrm>
          <a:prstGeom prst="rect">
            <a:avLst/>
          </a:prstGeom>
          <a:solidFill>
            <a:srgbClr val="2C7470"/>
          </a:solidFill>
        </p:spPr>
        <p:txBody>
          <a:bodyPr wrap="square">
            <a:spAutoFit/>
          </a:bodyPr>
          <a:lstStyle/>
          <a:p>
            <a:r>
              <a:rPr lang="el-GR" sz="1400" b="1" dirty="0">
                <a:solidFill>
                  <a:schemeClr val="bg1"/>
                </a:solidFill>
                <a:latin typeface="EC Square Sans Pro" panose="020B0506040000020004" pitchFamily="34" charset="0"/>
              </a:rPr>
              <a:t>κτηνοτροφικές πρακτικές</a:t>
            </a:r>
          </a:p>
        </p:txBody>
      </p:sp>
      <p:sp>
        <p:nvSpPr>
          <p:cNvPr id="40" name="CuadroTexto 39">
            <a:extLst>
              <a:ext uri="{FF2B5EF4-FFF2-40B4-BE49-F238E27FC236}">
                <a16:creationId xmlns:a16="http://schemas.microsoft.com/office/drawing/2014/main" id="{0CC6B10F-03E9-4FE2-AE6F-D0C375988537}"/>
              </a:ext>
            </a:extLst>
          </p:cNvPr>
          <p:cNvSpPr txBox="1"/>
          <p:nvPr/>
        </p:nvSpPr>
        <p:spPr>
          <a:xfrm>
            <a:off x="4288536" y="1630003"/>
            <a:ext cx="3480345" cy="523220"/>
          </a:xfrm>
          <a:prstGeom prst="rect">
            <a:avLst/>
          </a:prstGeom>
          <a:solidFill>
            <a:srgbClr val="2C7470"/>
          </a:solidFill>
        </p:spPr>
        <p:txBody>
          <a:bodyPr wrap="square">
            <a:spAutoFit/>
          </a:bodyPr>
          <a:lstStyle/>
          <a:p>
            <a:r>
              <a:rPr lang="el-GR" sz="1400" b="1" dirty="0">
                <a:solidFill>
                  <a:schemeClr val="bg1"/>
                </a:solidFill>
                <a:latin typeface="EC Square Sans Pro" panose="020B0506040000020004" pitchFamily="34" charset="0"/>
              </a:rPr>
              <a:t>για τη μείωση και </a:t>
            </a:r>
            <a:br>
              <a:rPr lang="hu-HU" sz="1400" b="1" dirty="0">
                <a:solidFill>
                  <a:schemeClr val="bg1"/>
                </a:solidFill>
                <a:latin typeface="EC Square Sans Pro" panose="020B0506040000020004" pitchFamily="34" charset="0"/>
              </a:rPr>
            </a:br>
            <a:r>
              <a:rPr lang="el-GR" sz="1400" b="1" dirty="0">
                <a:solidFill>
                  <a:schemeClr val="bg1"/>
                </a:solidFill>
                <a:latin typeface="EC Square Sans Pro" panose="020B0506040000020004" pitchFamily="34" charset="0"/>
              </a:rPr>
              <a:t>υπεύθυνη χρήση </a:t>
            </a:r>
            <a:r>
              <a:rPr lang="el-GR" sz="1400" b="1" dirty="0" err="1">
                <a:solidFill>
                  <a:schemeClr val="bg1"/>
                </a:solidFill>
                <a:latin typeface="EC Square Sans Pro" panose="020B0506040000020004" pitchFamily="34" charset="0"/>
              </a:rPr>
              <a:t>αντιμικροβιακών</a:t>
            </a:r>
            <a:endParaRPr lang="el-GR" sz="1400" b="1" dirty="0">
              <a:solidFill>
                <a:schemeClr val="bg1"/>
              </a:solidFill>
              <a:latin typeface="EC Square Sans Pro" panose="020B0506040000020004" pitchFamily="34" charset="0"/>
            </a:endParaRPr>
          </a:p>
        </p:txBody>
      </p:sp>
      <p:sp>
        <p:nvSpPr>
          <p:cNvPr id="42" name="CuadroTexto 41">
            <a:extLst>
              <a:ext uri="{FF2B5EF4-FFF2-40B4-BE49-F238E27FC236}">
                <a16:creationId xmlns:a16="http://schemas.microsoft.com/office/drawing/2014/main" id="{DA60E70B-2C2C-479A-B824-5337C138E1DF}"/>
              </a:ext>
            </a:extLst>
          </p:cNvPr>
          <p:cNvSpPr txBox="1"/>
          <p:nvPr/>
        </p:nvSpPr>
        <p:spPr>
          <a:xfrm>
            <a:off x="-79568" y="1157780"/>
            <a:ext cx="1643021" cy="954107"/>
          </a:xfrm>
          <a:prstGeom prst="rect">
            <a:avLst/>
          </a:prstGeom>
          <a:noFill/>
        </p:spPr>
        <p:txBody>
          <a:bodyPr wrap="square">
            <a:spAutoFit/>
          </a:bodyPr>
          <a:lstStyle/>
          <a:p>
            <a:r>
              <a:rPr lang="el-GR" sz="1600" dirty="0">
                <a:solidFill>
                  <a:srgbClr val="002060"/>
                </a:solidFill>
                <a:latin typeface="EC Square Sans Pro" panose="020B0506040000020004" pitchFamily="34" charset="0"/>
              </a:rPr>
              <a:t>Ομαδική άσκηση </a:t>
            </a:r>
            <a:r>
              <a:rPr lang="el-GR" sz="4000" b="1" dirty="0">
                <a:solidFill>
                  <a:srgbClr val="002060"/>
                </a:solidFill>
                <a:latin typeface="EC Square Sans Pro" panose="020B0506040000020004" pitchFamily="34" charset="0"/>
              </a:rPr>
              <a:t>1 </a:t>
            </a:r>
          </a:p>
        </p:txBody>
      </p:sp>
      <p:sp>
        <p:nvSpPr>
          <p:cNvPr id="45" name="CuadroTexto 44">
            <a:extLst>
              <a:ext uri="{FF2B5EF4-FFF2-40B4-BE49-F238E27FC236}">
                <a16:creationId xmlns:a16="http://schemas.microsoft.com/office/drawing/2014/main" id="{28EBF90C-FD7F-40D4-8193-9ADD37733D23}"/>
              </a:ext>
            </a:extLst>
          </p:cNvPr>
          <p:cNvSpPr txBox="1"/>
          <p:nvPr/>
        </p:nvSpPr>
        <p:spPr>
          <a:xfrm>
            <a:off x="1647721" y="2457200"/>
            <a:ext cx="6178540" cy="400110"/>
          </a:xfrm>
          <a:prstGeom prst="rect">
            <a:avLst/>
          </a:prstGeom>
          <a:noFill/>
        </p:spPr>
        <p:txBody>
          <a:bodyPr wrap="square">
            <a:spAutoFit/>
          </a:bodyPr>
          <a:lstStyle/>
          <a:p>
            <a:pPr algn="ctr"/>
            <a:r>
              <a:rPr lang="el-GR" sz="1600" dirty="0">
                <a:solidFill>
                  <a:srgbClr val="002060"/>
                </a:solidFill>
                <a:latin typeface="EC Square Sans Pro" panose="020B0506040000020004" pitchFamily="34" charset="0"/>
              </a:rPr>
              <a:t>Βρείτε </a:t>
            </a:r>
            <a:r>
              <a:rPr lang="el-GR" sz="2000" b="1" dirty="0">
                <a:solidFill>
                  <a:srgbClr val="002060"/>
                </a:solidFill>
                <a:latin typeface="EC Square Sans Pro" panose="020B0506040000020004" pitchFamily="34" charset="0"/>
              </a:rPr>
              <a:t>λύσεις για να αντιμετωπίσετε τυχόν εμπόδια  </a:t>
            </a:r>
            <a:r>
              <a:rPr lang="el-GR" sz="1600" dirty="0">
                <a:solidFill>
                  <a:srgbClr val="002060"/>
                </a:solidFill>
                <a:latin typeface="EC Square Sans Pro" panose="020B0506040000020004" pitchFamily="34" charset="0"/>
              </a:rPr>
              <a:t> </a:t>
            </a:r>
          </a:p>
        </p:txBody>
      </p:sp>
      <p:sp>
        <p:nvSpPr>
          <p:cNvPr id="46" name="CuadroTexto 45">
            <a:extLst>
              <a:ext uri="{FF2B5EF4-FFF2-40B4-BE49-F238E27FC236}">
                <a16:creationId xmlns:a16="http://schemas.microsoft.com/office/drawing/2014/main" id="{35BEB393-2C5D-4FBF-AAC1-A8E9F0C8536F}"/>
              </a:ext>
            </a:extLst>
          </p:cNvPr>
          <p:cNvSpPr txBox="1"/>
          <p:nvPr/>
        </p:nvSpPr>
        <p:spPr>
          <a:xfrm>
            <a:off x="4125730" y="3127855"/>
            <a:ext cx="3710181" cy="441339"/>
          </a:xfrm>
          <a:prstGeom prst="rect">
            <a:avLst/>
          </a:prstGeom>
          <a:solidFill>
            <a:srgbClr val="2C7470"/>
          </a:solidFill>
        </p:spPr>
        <p:txBody>
          <a:bodyPr wrap="square">
            <a:spAutoFit/>
          </a:bodyPr>
          <a:lstStyle/>
          <a:p>
            <a:pPr>
              <a:lnSpc>
                <a:spcPct val="80000"/>
              </a:lnSpc>
            </a:pPr>
            <a:r>
              <a:rPr lang="el-GR" sz="1400" dirty="0">
                <a:solidFill>
                  <a:schemeClr val="bg1"/>
                </a:solidFill>
                <a:latin typeface="EC Square Sans Pro" panose="020B0506040000020004" pitchFamily="34" charset="0"/>
              </a:rPr>
              <a:t>Για </a:t>
            </a:r>
            <a:r>
              <a:rPr lang="el-GR" sz="1400" dirty="0" err="1">
                <a:solidFill>
                  <a:schemeClr val="bg1"/>
                </a:solidFill>
                <a:latin typeface="EC Square Sans Pro" panose="020B0506040000020004" pitchFamily="34" charset="0"/>
              </a:rPr>
              <a:t>ττη</a:t>
            </a:r>
            <a:r>
              <a:rPr lang="el-GR" sz="1400" dirty="0">
                <a:solidFill>
                  <a:schemeClr val="bg1"/>
                </a:solidFill>
                <a:latin typeface="EC Square Sans Pro" panose="020B0506040000020004" pitchFamily="34" charset="0"/>
              </a:rPr>
              <a:t> </a:t>
            </a:r>
            <a:r>
              <a:rPr lang="el-GR" sz="1400" b="1" dirty="0">
                <a:solidFill>
                  <a:schemeClr val="bg1"/>
                </a:solidFill>
                <a:latin typeface="EC Square Sans Pro" panose="020B0506040000020004" pitchFamily="34" charset="0"/>
              </a:rPr>
              <a:t>μείωση και </a:t>
            </a:r>
            <a:br>
              <a:rPr lang="hu-HU" sz="1400" b="1" dirty="0">
                <a:solidFill>
                  <a:schemeClr val="bg1"/>
                </a:solidFill>
                <a:latin typeface="EC Square Sans Pro" panose="020B0506040000020004" pitchFamily="34" charset="0"/>
              </a:rPr>
            </a:br>
            <a:r>
              <a:rPr lang="el-GR" sz="1400" b="1" dirty="0">
                <a:solidFill>
                  <a:schemeClr val="bg1"/>
                </a:solidFill>
                <a:latin typeface="EC Square Sans Pro" panose="020B0506040000020004" pitchFamily="34" charset="0"/>
              </a:rPr>
              <a:t>υπεύθυνη χρήση </a:t>
            </a:r>
            <a:r>
              <a:rPr lang="el-GR" sz="1400" b="1" dirty="0" err="1">
                <a:solidFill>
                  <a:schemeClr val="bg1"/>
                </a:solidFill>
                <a:latin typeface="EC Square Sans Pro" panose="020B0506040000020004" pitchFamily="34" charset="0"/>
              </a:rPr>
              <a:t>αντιμικροβιακών</a:t>
            </a:r>
            <a:endParaRPr lang="el-GR" sz="1400" b="1" dirty="0">
              <a:solidFill>
                <a:schemeClr val="bg1"/>
              </a:solidFill>
              <a:latin typeface="EC Square Sans Pro" panose="020B0506040000020004" pitchFamily="34" charset="0"/>
            </a:endParaRPr>
          </a:p>
        </p:txBody>
      </p:sp>
      <p:sp>
        <p:nvSpPr>
          <p:cNvPr id="47" name="CuadroTexto 46">
            <a:extLst>
              <a:ext uri="{FF2B5EF4-FFF2-40B4-BE49-F238E27FC236}">
                <a16:creationId xmlns:a16="http://schemas.microsoft.com/office/drawing/2014/main" id="{FF0A72AB-3E92-4B2B-B016-87A588D24947}"/>
              </a:ext>
            </a:extLst>
          </p:cNvPr>
          <p:cNvSpPr txBox="1"/>
          <p:nvPr/>
        </p:nvSpPr>
        <p:spPr>
          <a:xfrm>
            <a:off x="1613689" y="2730224"/>
            <a:ext cx="833488" cy="400110"/>
          </a:xfrm>
          <a:prstGeom prst="rect">
            <a:avLst/>
          </a:prstGeom>
          <a:noFill/>
        </p:spPr>
        <p:txBody>
          <a:bodyPr wrap="square">
            <a:spAutoFit/>
          </a:bodyPr>
          <a:lstStyle/>
          <a:p>
            <a:r>
              <a:rPr lang="el-GR" sz="2000" b="1" dirty="0">
                <a:solidFill>
                  <a:srgbClr val="002060"/>
                </a:solidFill>
                <a:latin typeface="EC Square Sans Pro" panose="020B0506040000020004" pitchFamily="34" charset="0"/>
              </a:rPr>
              <a:t>2 α</a:t>
            </a:r>
            <a:r>
              <a:rPr lang="el-GR" sz="900" dirty="0">
                <a:solidFill>
                  <a:srgbClr val="002060"/>
                </a:solidFill>
                <a:latin typeface="EC Square Sans Pro" panose="020B0506040000020004" pitchFamily="34" charset="0"/>
              </a:rPr>
              <a:t> </a:t>
            </a:r>
          </a:p>
        </p:txBody>
      </p:sp>
      <p:sp>
        <p:nvSpPr>
          <p:cNvPr id="48" name="CuadroTexto 47">
            <a:extLst>
              <a:ext uri="{FF2B5EF4-FFF2-40B4-BE49-F238E27FC236}">
                <a16:creationId xmlns:a16="http://schemas.microsoft.com/office/drawing/2014/main" id="{82C96084-6BEB-4404-AA54-FA9F59952485}"/>
              </a:ext>
            </a:extLst>
          </p:cNvPr>
          <p:cNvSpPr txBox="1"/>
          <p:nvPr/>
        </p:nvSpPr>
        <p:spPr>
          <a:xfrm>
            <a:off x="4113368" y="2768864"/>
            <a:ext cx="833488" cy="400110"/>
          </a:xfrm>
          <a:prstGeom prst="rect">
            <a:avLst/>
          </a:prstGeom>
          <a:noFill/>
        </p:spPr>
        <p:txBody>
          <a:bodyPr wrap="square">
            <a:spAutoFit/>
          </a:bodyPr>
          <a:lstStyle/>
          <a:p>
            <a:r>
              <a:rPr lang="el-GR" sz="2000" b="1" dirty="0">
                <a:solidFill>
                  <a:srgbClr val="002060"/>
                </a:solidFill>
                <a:latin typeface="EC Square Sans Pro" panose="020B0506040000020004" pitchFamily="34" charset="0"/>
              </a:rPr>
              <a:t>2 β</a:t>
            </a:r>
          </a:p>
        </p:txBody>
      </p:sp>
      <p:sp>
        <p:nvSpPr>
          <p:cNvPr id="50" name="CuadroTexto 49">
            <a:extLst>
              <a:ext uri="{FF2B5EF4-FFF2-40B4-BE49-F238E27FC236}">
                <a16:creationId xmlns:a16="http://schemas.microsoft.com/office/drawing/2014/main" id="{64C14248-52A6-4206-85E4-62FCF6843086}"/>
              </a:ext>
            </a:extLst>
          </p:cNvPr>
          <p:cNvSpPr txBox="1"/>
          <p:nvPr/>
        </p:nvSpPr>
        <p:spPr>
          <a:xfrm>
            <a:off x="2643493" y="5485284"/>
            <a:ext cx="4640975" cy="369332"/>
          </a:xfrm>
          <a:prstGeom prst="rect">
            <a:avLst/>
          </a:prstGeom>
          <a:noFill/>
        </p:spPr>
        <p:txBody>
          <a:bodyPr wrap="square">
            <a:spAutoFit/>
          </a:bodyPr>
          <a:lstStyle/>
          <a:p>
            <a:r>
              <a:rPr lang="el-GR" b="1" dirty="0">
                <a:solidFill>
                  <a:srgbClr val="002060"/>
                </a:solidFill>
                <a:latin typeface="EC Square Sans Pro" panose="020B0506040000020004" pitchFamily="34" charset="0"/>
              </a:rPr>
              <a:t>Ανταλλαγή, </a:t>
            </a:r>
            <a:r>
              <a:rPr lang="el-GR" sz="1600" dirty="0">
                <a:solidFill>
                  <a:srgbClr val="002060"/>
                </a:solidFill>
                <a:latin typeface="EC Square Sans Pro" panose="020B0506040000020004" pitchFamily="34" charset="0"/>
              </a:rPr>
              <a:t>παρουσίαση αποτελεσμάτων</a:t>
            </a:r>
          </a:p>
        </p:txBody>
      </p:sp>
      <p:sp>
        <p:nvSpPr>
          <p:cNvPr id="51" name="CuadroTexto 50">
            <a:extLst>
              <a:ext uri="{FF2B5EF4-FFF2-40B4-BE49-F238E27FC236}">
                <a16:creationId xmlns:a16="http://schemas.microsoft.com/office/drawing/2014/main" id="{6A54E01C-5231-42AE-BAA4-CE60FFE3E051}"/>
              </a:ext>
            </a:extLst>
          </p:cNvPr>
          <p:cNvSpPr txBox="1"/>
          <p:nvPr/>
        </p:nvSpPr>
        <p:spPr>
          <a:xfrm>
            <a:off x="1647720" y="6236082"/>
            <a:ext cx="2326669" cy="441339"/>
          </a:xfrm>
          <a:prstGeom prst="rect">
            <a:avLst/>
          </a:prstGeom>
          <a:solidFill>
            <a:schemeClr val="bg1"/>
          </a:solidFill>
        </p:spPr>
        <p:txBody>
          <a:bodyPr wrap="square">
            <a:spAutoFit/>
          </a:bodyPr>
          <a:lstStyle/>
          <a:p>
            <a:pPr marL="0" indent="0">
              <a:lnSpc>
                <a:spcPct val="80000"/>
              </a:lnSpc>
              <a:buFont typeface="Arial" pitchFamily="34"/>
              <a:buNone/>
            </a:pPr>
            <a:r>
              <a:rPr lang="el-GR" sz="1400" dirty="0">
                <a:solidFill>
                  <a:srgbClr val="002060"/>
                </a:solidFill>
                <a:latin typeface="EC Square Sans Pro" panose="020B0506040000020004" pitchFamily="34" charset="0"/>
              </a:rPr>
              <a:t>Παραθέστε </a:t>
            </a:r>
            <a:br>
              <a:rPr lang="hu-HU" sz="1400" dirty="0">
                <a:solidFill>
                  <a:srgbClr val="002060"/>
                </a:solidFill>
                <a:latin typeface="EC Square Sans Pro" panose="020B0506040000020004" pitchFamily="34" charset="0"/>
              </a:rPr>
            </a:br>
            <a:r>
              <a:rPr lang="el-GR" sz="1400" b="1" dirty="0">
                <a:solidFill>
                  <a:srgbClr val="002060"/>
                </a:solidFill>
                <a:latin typeface="EC Square Sans Pro" panose="020B0506040000020004" pitchFamily="34" charset="0"/>
              </a:rPr>
              <a:t>κτηνοτροφικές πρακτικές</a:t>
            </a:r>
          </a:p>
        </p:txBody>
      </p:sp>
      <p:sp>
        <p:nvSpPr>
          <p:cNvPr id="52" name="CuadroTexto 51">
            <a:extLst>
              <a:ext uri="{FF2B5EF4-FFF2-40B4-BE49-F238E27FC236}">
                <a16:creationId xmlns:a16="http://schemas.microsoft.com/office/drawing/2014/main" id="{1A11E895-CF81-4859-AC21-F9018280F752}"/>
              </a:ext>
            </a:extLst>
          </p:cNvPr>
          <p:cNvSpPr txBox="1"/>
          <p:nvPr/>
        </p:nvSpPr>
        <p:spPr>
          <a:xfrm>
            <a:off x="4067685" y="6234065"/>
            <a:ext cx="3758575" cy="441339"/>
          </a:xfrm>
          <a:prstGeom prst="rect">
            <a:avLst/>
          </a:prstGeom>
          <a:solidFill>
            <a:schemeClr val="bg1"/>
          </a:solidFill>
        </p:spPr>
        <p:txBody>
          <a:bodyPr wrap="square">
            <a:spAutoFit/>
          </a:bodyPr>
          <a:lstStyle/>
          <a:p>
            <a:pPr algn="ctr">
              <a:lnSpc>
                <a:spcPct val="80000"/>
              </a:lnSpc>
            </a:pPr>
            <a:r>
              <a:rPr lang="el-GR" sz="1400" dirty="0">
                <a:solidFill>
                  <a:srgbClr val="002060"/>
                </a:solidFill>
                <a:latin typeface="EC Square Sans Pro" panose="020B0506040000020004" pitchFamily="34" charset="0"/>
              </a:rPr>
              <a:t>Μέτρα για </a:t>
            </a:r>
            <a:r>
              <a:rPr lang="el-GR" sz="1400" b="1" dirty="0">
                <a:solidFill>
                  <a:srgbClr val="002060"/>
                </a:solidFill>
                <a:latin typeface="EC Square Sans Pro" panose="020B0506040000020004" pitchFamily="34" charset="0"/>
              </a:rPr>
              <a:t>μείωση και υπεύθυνη χρήση </a:t>
            </a:r>
            <a:r>
              <a:rPr lang="el-GR" sz="1400" b="1" dirty="0" err="1">
                <a:solidFill>
                  <a:srgbClr val="002060"/>
                </a:solidFill>
                <a:latin typeface="EC Square Sans Pro" panose="020B0506040000020004" pitchFamily="34" charset="0"/>
              </a:rPr>
              <a:t>αντιμικροβιακών</a:t>
            </a:r>
            <a:endParaRPr lang="el-GR" sz="1400" b="1" dirty="0">
              <a:solidFill>
                <a:srgbClr val="00206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EAD4A5E9-666B-4D44-B945-9C950481D473}"/>
              </a:ext>
            </a:extLst>
          </p:cNvPr>
          <p:cNvSpPr txBox="1"/>
          <p:nvPr/>
        </p:nvSpPr>
        <p:spPr>
          <a:xfrm>
            <a:off x="1675686" y="5838105"/>
            <a:ext cx="833488" cy="400110"/>
          </a:xfrm>
          <a:prstGeom prst="rect">
            <a:avLst/>
          </a:prstGeom>
          <a:noFill/>
        </p:spPr>
        <p:txBody>
          <a:bodyPr wrap="square">
            <a:spAutoFit/>
          </a:bodyPr>
          <a:lstStyle/>
          <a:p>
            <a:r>
              <a:rPr lang="el-GR" sz="2000" b="1" dirty="0">
                <a:solidFill>
                  <a:srgbClr val="002060"/>
                </a:solidFill>
                <a:latin typeface="EC Square Sans Pro" panose="020B0506040000020004" pitchFamily="34" charset="0"/>
              </a:rPr>
              <a:t>3 α</a:t>
            </a:r>
            <a:r>
              <a:rPr lang="el-GR" sz="2000" dirty="0">
                <a:solidFill>
                  <a:srgbClr val="002060"/>
                </a:solidFill>
                <a:latin typeface="EC Square Sans Pro" panose="020B0506040000020004" pitchFamily="34" charset="0"/>
              </a:rPr>
              <a:t> </a:t>
            </a:r>
          </a:p>
        </p:txBody>
      </p:sp>
      <p:sp>
        <p:nvSpPr>
          <p:cNvPr id="54" name="CuadroTexto 53">
            <a:extLst>
              <a:ext uri="{FF2B5EF4-FFF2-40B4-BE49-F238E27FC236}">
                <a16:creationId xmlns:a16="http://schemas.microsoft.com/office/drawing/2014/main" id="{C7A3C2B9-7224-4560-BFFD-9A6D46124312}"/>
              </a:ext>
            </a:extLst>
          </p:cNvPr>
          <p:cNvSpPr txBox="1"/>
          <p:nvPr/>
        </p:nvSpPr>
        <p:spPr>
          <a:xfrm>
            <a:off x="4142855" y="5833251"/>
            <a:ext cx="833488" cy="400110"/>
          </a:xfrm>
          <a:prstGeom prst="rect">
            <a:avLst/>
          </a:prstGeom>
          <a:noFill/>
        </p:spPr>
        <p:txBody>
          <a:bodyPr wrap="square">
            <a:spAutoFit/>
          </a:bodyPr>
          <a:lstStyle/>
          <a:p>
            <a:r>
              <a:rPr lang="el-GR" sz="2000" b="1" dirty="0">
                <a:solidFill>
                  <a:srgbClr val="002060"/>
                </a:solidFill>
                <a:latin typeface="EC Square Sans Pro" panose="020B0506040000020004" pitchFamily="34" charset="0"/>
              </a:rPr>
              <a:t>3 β</a:t>
            </a:r>
          </a:p>
        </p:txBody>
      </p:sp>
      <p:sp>
        <p:nvSpPr>
          <p:cNvPr id="32" name="CuadroTexto 31">
            <a:extLst>
              <a:ext uri="{FF2B5EF4-FFF2-40B4-BE49-F238E27FC236}">
                <a16:creationId xmlns:a16="http://schemas.microsoft.com/office/drawing/2014/main" id="{E6BBFDCE-810A-4953-B424-1E6CE18AD26D}"/>
              </a:ext>
            </a:extLst>
          </p:cNvPr>
          <p:cNvSpPr txBox="1"/>
          <p:nvPr/>
        </p:nvSpPr>
        <p:spPr>
          <a:xfrm>
            <a:off x="-83101" y="2437837"/>
            <a:ext cx="1760516" cy="954107"/>
          </a:xfrm>
          <a:prstGeom prst="rect">
            <a:avLst/>
          </a:prstGeom>
          <a:noFill/>
        </p:spPr>
        <p:txBody>
          <a:bodyPr wrap="square">
            <a:spAutoFit/>
          </a:bodyPr>
          <a:lstStyle/>
          <a:p>
            <a:r>
              <a:rPr lang="el-GR" sz="1600" dirty="0">
                <a:solidFill>
                  <a:srgbClr val="002060"/>
                </a:solidFill>
                <a:latin typeface="EC Square Sans Pro" panose="020B0506040000020004" pitchFamily="34" charset="0"/>
              </a:rPr>
              <a:t>Ομαδική άσκηση </a:t>
            </a:r>
            <a:r>
              <a:rPr lang="el-GR" sz="4000" b="1" dirty="0">
                <a:solidFill>
                  <a:srgbClr val="002060"/>
                </a:solidFill>
                <a:latin typeface="EC Square Sans Pro" panose="020B0506040000020004" pitchFamily="34" charset="0"/>
              </a:rPr>
              <a:t>2 </a:t>
            </a:r>
          </a:p>
        </p:txBody>
      </p:sp>
      <p:sp>
        <p:nvSpPr>
          <p:cNvPr id="33" name="CuadroTexto 32">
            <a:extLst>
              <a:ext uri="{FF2B5EF4-FFF2-40B4-BE49-F238E27FC236}">
                <a16:creationId xmlns:a16="http://schemas.microsoft.com/office/drawing/2014/main" id="{FCD27A84-761B-4A76-A594-EDC6FC88F115}"/>
              </a:ext>
            </a:extLst>
          </p:cNvPr>
          <p:cNvSpPr txBox="1"/>
          <p:nvPr/>
        </p:nvSpPr>
        <p:spPr>
          <a:xfrm>
            <a:off x="17125" y="5437392"/>
            <a:ext cx="1595070" cy="954107"/>
          </a:xfrm>
          <a:prstGeom prst="rect">
            <a:avLst/>
          </a:prstGeom>
          <a:noFill/>
        </p:spPr>
        <p:txBody>
          <a:bodyPr wrap="square">
            <a:spAutoFit/>
          </a:bodyPr>
          <a:lstStyle/>
          <a:p>
            <a:r>
              <a:rPr lang="el-GR" sz="1600" dirty="0">
                <a:solidFill>
                  <a:srgbClr val="002060"/>
                </a:solidFill>
                <a:latin typeface="EC Square Sans Pro" panose="020B0506040000020004" pitchFamily="34" charset="0"/>
              </a:rPr>
              <a:t>Ομαδική άσκηση </a:t>
            </a:r>
            <a:r>
              <a:rPr lang="el-GR" sz="4000" b="1" dirty="0">
                <a:solidFill>
                  <a:srgbClr val="002060"/>
                </a:solidFill>
                <a:latin typeface="EC Square Sans Pro" panose="020B0506040000020004" pitchFamily="34" charset="0"/>
              </a:rPr>
              <a:t>3</a:t>
            </a:r>
          </a:p>
        </p:txBody>
      </p:sp>
      <p:sp>
        <p:nvSpPr>
          <p:cNvPr id="35" name="CuadroTexto 34">
            <a:extLst>
              <a:ext uri="{FF2B5EF4-FFF2-40B4-BE49-F238E27FC236}">
                <a16:creationId xmlns:a16="http://schemas.microsoft.com/office/drawing/2014/main" id="{3FA5219B-24E9-443F-BDF7-8EF6B9311594}"/>
              </a:ext>
            </a:extLst>
          </p:cNvPr>
          <p:cNvSpPr txBox="1"/>
          <p:nvPr/>
        </p:nvSpPr>
        <p:spPr>
          <a:xfrm>
            <a:off x="946400" y="4207608"/>
            <a:ext cx="1456487" cy="461665"/>
          </a:xfrm>
          <a:prstGeom prst="rect">
            <a:avLst/>
          </a:prstGeom>
          <a:noFill/>
        </p:spPr>
        <p:txBody>
          <a:bodyPr wrap="square">
            <a:spAutoFit/>
          </a:bodyPr>
          <a:lstStyle/>
          <a:p>
            <a:r>
              <a:rPr lang="el-GR" sz="2400" b="1" dirty="0">
                <a:solidFill>
                  <a:srgbClr val="002060"/>
                </a:solidFill>
                <a:latin typeface="EC Square Sans Pro" panose="020B0506040000020004" pitchFamily="34" charset="0"/>
              </a:rPr>
              <a:t>Εντοπίστε</a:t>
            </a:r>
          </a:p>
        </p:txBody>
      </p:sp>
      <p:grpSp>
        <p:nvGrpSpPr>
          <p:cNvPr id="15" name="Grupo 14">
            <a:extLst>
              <a:ext uri="{FF2B5EF4-FFF2-40B4-BE49-F238E27FC236}">
                <a16:creationId xmlns:a16="http://schemas.microsoft.com/office/drawing/2014/main" id="{CE982797-A9B4-4334-84D3-FF537D63117E}"/>
              </a:ext>
            </a:extLst>
          </p:cNvPr>
          <p:cNvGrpSpPr/>
          <p:nvPr/>
        </p:nvGrpSpPr>
        <p:grpSpPr>
          <a:xfrm>
            <a:off x="7957288" y="610106"/>
            <a:ext cx="4200796" cy="2308759"/>
            <a:chOff x="7957288" y="610106"/>
            <a:chExt cx="4200796" cy="2308759"/>
          </a:xfrm>
        </p:grpSpPr>
        <p:grpSp>
          <p:nvGrpSpPr>
            <p:cNvPr id="37" name="Grupo 36">
              <a:extLst>
                <a:ext uri="{FF2B5EF4-FFF2-40B4-BE49-F238E27FC236}">
                  <a16:creationId xmlns:a16="http://schemas.microsoft.com/office/drawing/2014/main" id="{2F32368B-0732-4D14-9C43-7B037F0A294F}"/>
                </a:ext>
              </a:extLst>
            </p:cNvPr>
            <p:cNvGrpSpPr/>
            <p:nvPr/>
          </p:nvGrpSpPr>
          <p:grpSpPr>
            <a:xfrm>
              <a:off x="8337914" y="1315255"/>
              <a:ext cx="332534" cy="299599"/>
              <a:chOff x="7173994" y="1770770"/>
              <a:chExt cx="558800" cy="506485"/>
            </a:xfrm>
          </p:grpSpPr>
          <p:sp>
            <p:nvSpPr>
              <p:cNvPr id="39" name="Elipse 38">
                <a:extLst>
                  <a:ext uri="{FF2B5EF4-FFF2-40B4-BE49-F238E27FC236}">
                    <a16:creationId xmlns:a16="http://schemas.microsoft.com/office/drawing/2014/main" id="{5C813B8A-AE29-45AF-9E7B-DAAC7816394E}"/>
                  </a:ext>
                </a:extLst>
              </p:cNvPr>
              <p:cNvSpPr/>
              <p:nvPr/>
            </p:nvSpPr>
            <p:spPr>
              <a:xfrm>
                <a:off x="7173994" y="177077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41" name="Picture 6" descr="Chicken Icon Vector Art, Icons, and Graphics for Free Download">
                <a:extLst>
                  <a:ext uri="{FF2B5EF4-FFF2-40B4-BE49-F238E27FC236}">
                    <a16:creationId xmlns:a16="http://schemas.microsoft.com/office/drawing/2014/main" id="{FB7BD75A-D4CE-4305-9EF9-EA79580E4C4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54636" y="1898949"/>
                <a:ext cx="248093" cy="28218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4" name="Grupo 43">
              <a:extLst>
                <a:ext uri="{FF2B5EF4-FFF2-40B4-BE49-F238E27FC236}">
                  <a16:creationId xmlns:a16="http://schemas.microsoft.com/office/drawing/2014/main" id="{FE5B63AA-0F92-474E-BC79-46A1C43B7197}"/>
                </a:ext>
              </a:extLst>
            </p:cNvPr>
            <p:cNvGrpSpPr/>
            <p:nvPr/>
          </p:nvGrpSpPr>
          <p:grpSpPr>
            <a:xfrm>
              <a:off x="8981879" y="844209"/>
              <a:ext cx="332534" cy="299599"/>
              <a:chOff x="7187073" y="2370223"/>
              <a:chExt cx="558800" cy="506485"/>
            </a:xfrm>
          </p:grpSpPr>
          <p:sp>
            <p:nvSpPr>
              <p:cNvPr id="56" name="Elipse 55">
                <a:extLst>
                  <a:ext uri="{FF2B5EF4-FFF2-40B4-BE49-F238E27FC236}">
                    <a16:creationId xmlns:a16="http://schemas.microsoft.com/office/drawing/2014/main" id="{1F552410-01A8-41FA-8F14-827FEE253ACF}"/>
                  </a:ext>
                </a:extLst>
              </p:cNvPr>
              <p:cNvSpPr/>
              <p:nvPr/>
            </p:nvSpPr>
            <p:spPr>
              <a:xfrm>
                <a:off x="7187073" y="2370223"/>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57" name="Picture 8" descr="Sheep Vector Illustration Black Silhouette. Stock Vector - Illustration of  raphic, husbandry: 140349495">
                <a:extLst>
                  <a:ext uri="{FF2B5EF4-FFF2-40B4-BE49-F238E27FC236}">
                    <a16:creationId xmlns:a16="http://schemas.microsoft.com/office/drawing/2014/main" id="{FF37D005-BD50-48C3-B036-B4BB8A9CB43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3743" t="7481" r="11426" b="9237"/>
              <a:stretch/>
            </p:blipFill>
            <p:spPr bwMode="auto">
              <a:xfrm>
                <a:off x="7322864" y="2523900"/>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58" name="Grupo 57">
              <a:extLst>
                <a:ext uri="{FF2B5EF4-FFF2-40B4-BE49-F238E27FC236}">
                  <a16:creationId xmlns:a16="http://schemas.microsoft.com/office/drawing/2014/main" id="{CAD800FC-A308-4F54-94ED-D6456A87FA44}"/>
                </a:ext>
              </a:extLst>
            </p:cNvPr>
            <p:cNvGrpSpPr/>
            <p:nvPr/>
          </p:nvGrpSpPr>
          <p:grpSpPr>
            <a:xfrm>
              <a:off x="8779163" y="1186420"/>
              <a:ext cx="332534" cy="299599"/>
              <a:chOff x="7206758" y="3007460"/>
              <a:chExt cx="558800" cy="506485"/>
            </a:xfrm>
          </p:grpSpPr>
          <p:sp>
            <p:nvSpPr>
              <p:cNvPr id="59" name="Elipse 58">
                <a:extLst>
                  <a:ext uri="{FF2B5EF4-FFF2-40B4-BE49-F238E27FC236}">
                    <a16:creationId xmlns:a16="http://schemas.microsoft.com/office/drawing/2014/main" id="{5EA81898-A75C-4307-9FFB-9A4499E2E9E7}"/>
                  </a:ext>
                </a:extLst>
              </p:cNvPr>
              <p:cNvSpPr/>
              <p:nvPr/>
            </p:nvSpPr>
            <p:spPr>
              <a:xfrm>
                <a:off x="7206758" y="300746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0" name="Picture 4" descr="840+ Heifer Illustrations, Royalty-Free Vector Graphics &amp; Clip Art - iStock  | Heifer cows, Heifer vector, Heifer milk">
                <a:extLst>
                  <a:ext uri="{FF2B5EF4-FFF2-40B4-BE49-F238E27FC236}">
                    <a16:creationId xmlns:a16="http://schemas.microsoft.com/office/drawing/2014/main" id="{F8C04ABB-7069-4E62-816D-A74CE6170FF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6340" t="28652" r="15867" b="28682"/>
              <a:stretch/>
            </p:blipFill>
            <p:spPr bwMode="auto">
              <a:xfrm>
                <a:off x="7322864" y="3148828"/>
                <a:ext cx="355510" cy="22374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1" name="Grupo 60">
              <a:extLst>
                <a:ext uri="{FF2B5EF4-FFF2-40B4-BE49-F238E27FC236}">
                  <a16:creationId xmlns:a16="http://schemas.microsoft.com/office/drawing/2014/main" id="{918F7814-2FE4-4340-BB6F-D2077FEFC157}"/>
                </a:ext>
              </a:extLst>
            </p:cNvPr>
            <p:cNvGrpSpPr/>
            <p:nvPr/>
          </p:nvGrpSpPr>
          <p:grpSpPr>
            <a:xfrm>
              <a:off x="8770024" y="1567219"/>
              <a:ext cx="332534" cy="299599"/>
              <a:chOff x="7196598" y="3647063"/>
              <a:chExt cx="558800" cy="506485"/>
            </a:xfrm>
          </p:grpSpPr>
          <p:sp>
            <p:nvSpPr>
              <p:cNvPr id="62" name="Elipse 61">
                <a:extLst>
                  <a:ext uri="{FF2B5EF4-FFF2-40B4-BE49-F238E27FC236}">
                    <a16:creationId xmlns:a16="http://schemas.microsoft.com/office/drawing/2014/main" id="{280D4FB9-26D5-4B64-B2D4-285DF60A1D99}"/>
                  </a:ext>
                </a:extLst>
              </p:cNvPr>
              <p:cNvSpPr/>
              <p:nvPr/>
            </p:nvSpPr>
            <p:spPr>
              <a:xfrm>
                <a:off x="7196598" y="3647063"/>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3" name="Picture 12" descr="Over 900 Free Horse Vectors - Pixabay - Pixabay">
                <a:extLst>
                  <a:ext uri="{FF2B5EF4-FFF2-40B4-BE49-F238E27FC236}">
                    <a16:creationId xmlns:a16="http://schemas.microsoft.com/office/drawing/2014/main" id="{592DDB2B-764E-46F4-A943-31B47054315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92308" y="3736494"/>
                <a:ext cx="373522" cy="33271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4" name="Grupo 63">
              <a:extLst>
                <a:ext uri="{FF2B5EF4-FFF2-40B4-BE49-F238E27FC236}">
                  <a16:creationId xmlns:a16="http://schemas.microsoft.com/office/drawing/2014/main" id="{77744A4A-4B72-47E6-B376-1677BC9298BD}"/>
                </a:ext>
              </a:extLst>
            </p:cNvPr>
            <p:cNvGrpSpPr/>
            <p:nvPr/>
          </p:nvGrpSpPr>
          <p:grpSpPr>
            <a:xfrm>
              <a:off x="9207328" y="1577711"/>
              <a:ext cx="332534" cy="299599"/>
              <a:chOff x="7187073" y="4298257"/>
              <a:chExt cx="558800" cy="506485"/>
            </a:xfrm>
          </p:grpSpPr>
          <p:sp>
            <p:nvSpPr>
              <p:cNvPr id="65" name="Elipse 64">
                <a:extLst>
                  <a:ext uri="{FF2B5EF4-FFF2-40B4-BE49-F238E27FC236}">
                    <a16:creationId xmlns:a16="http://schemas.microsoft.com/office/drawing/2014/main" id="{9698ABE0-8A5C-41FE-8C27-AB7F720504FE}"/>
                  </a:ext>
                </a:extLst>
              </p:cNvPr>
              <p:cNvSpPr/>
              <p:nvPr/>
            </p:nvSpPr>
            <p:spPr>
              <a:xfrm>
                <a:off x="7187073" y="4298257"/>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6" name="Picture 14" descr="Fish Icon Vector Isolated Stock Illustration - Download Image Now - Fish,  Icon, Vector - iStock">
                <a:extLst>
                  <a:ext uri="{FF2B5EF4-FFF2-40B4-BE49-F238E27FC236}">
                    <a16:creationId xmlns:a16="http://schemas.microsoft.com/office/drawing/2014/main" id="{88442B87-7604-48E0-A29C-F015D82DA87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2037" t="29604" r="9625" b="30401"/>
              <a:stretch/>
            </p:blipFill>
            <p:spPr bwMode="auto">
              <a:xfrm>
                <a:off x="7263957" y="4452963"/>
                <a:ext cx="414282" cy="21150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7" name="Grupo 66">
              <a:extLst>
                <a:ext uri="{FF2B5EF4-FFF2-40B4-BE49-F238E27FC236}">
                  <a16:creationId xmlns:a16="http://schemas.microsoft.com/office/drawing/2014/main" id="{1063015B-FC6E-4BCC-8AE4-6F329FFF1B6F}"/>
                </a:ext>
              </a:extLst>
            </p:cNvPr>
            <p:cNvGrpSpPr/>
            <p:nvPr/>
          </p:nvGrpSpPr>
          <p:grpSpPr>
            <a:xfrm>
              <a:off x="8340113" y="1706665"/>
              <a:ext cx="332534" cy="299599"/>
              <a:chOff x="7187073" y="4959716"/>
              <a:chExt cx="558800" cy="506485"/>
            </a:xfrm>
          </p:grpSpPr>
          <p:sp>
            <p:nvSpPr>
              <p:cNvPr id="68" name="Elipse 67">
                <a:extLst>
                  <a:ext uri="{FF2B5EF4-FFF2-40B4-BE49-F238E27FC236}">
                    <a16:creationId xmlns:a16="http://schemas.microsoft.com/office/drawing/2014/main" id="{1FD8D5F8-DE54-457E-B3DE-0735620112EA}"/>
                  </a:ext>
                </a:extLst>
              </p:cNvPr>
              <p:cNvSpPr/>
              <p:nvPr/>
            </p:nvSpPr>
            <p:spPr>
              <a:xfrm>
                <a:off x="7187073" y="4959716"/>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9" name="Picture 10" descr="Goat Vector Art Stock Images | Depositphotos">
                <a:extLst>
                  <a:ext uri="{FF2B5EF4-FFF2-40B4-BE49-F238E27FC236}">
                    <a16:creationId xmlns:a16="http://schemas.microsoft.com/office/drawing/2014/main" id="{DD000374-218D-4E1F-9BEB-B37FB60A5C3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8755" t="14682" r="10177" b="14207"/>
              <a:stretch/>
            </p:blipFill>
            <p:spPr bwMode="auto">
              <a:xfrm>
                <a:off x="7313573" y="5072763"/>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0" name="Grupo 69">
              <a:extLst>
                <a:ext uri="{FF2B5EF4-FFF2-40B4-BE49-F238E27FC236}">
                  <a16:creationId xmlns:a16="http://schemas.microsoft.com/office/drawing/2014/main" id="{5803C228-A3E7-4DE6-912F-BD65146B0011}"/>
                </a:ext>
              </a:extLst>
            </p:cNvPr>
            <p:cNvGrpSpPr/>
            <p:nvPr/>
          </p:nvGrpSpPr>
          <p:grpSpPr>
            <a:xfrm>
              <a:off x="11345079" y="1739000"/>
              <a:ext cx="332534" cy="299599"/>
              <a:chOff x="8091835" y="1770770"/>
              <a:chExt cx="558800" cy="506485"/>
            </a:xfrm>
          </p:grpSpPr>
          <p:sp>
            <p:nvSpPr>
              <p:cNvPr id="71" name="Elipse 70">
                <a:extLst>
                  <a:ext uri="{FF2B5EF4-FFF2-40B4-BE49-F238E27FC236}">
                    <a16:creationId xmlns:a16="http://schemas.microsoft.com/office/drawing/2014/main" id="{53C84CAF-2F42-41F7-B5EC-2A2567A85DFA}"/>
                  </a:ext>
                </a:extLst>
              </p:cNvPr>
              <p:cNvSpPr/>
              <p:nvPr/>
            </p:nvSpPr>
            <p:spPr>
              <a:xfrm>
                <a:off x="8091835" y="1770770"/>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2" name="Picture 6" descr="Chicken Icon Vector Art, Icons, and Graphics for Free Download">
                <a:extLst>
                  <a:ext uri="{FF2B5EF4-FFF2-40B4-BE49-F238E27FC236}">
                    <a16:creationId xmlns:a16="http://schemas.microsoft.com/office/drawing/2014/main" id="{FFA73FF2-662A-4C40-916E-0638AECD099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72477" y="1898949"/>
                <a:ext cx="248093" cy="28218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3" name="Grupo 72">
              <a:extLst>
                <a:ext uri="{FF2B5EF4-FFF2-40B4-BE49-F238E27FC236}">
                  <a16:creationId xmlns:a16="http://schemas.microsoft.com/office/drawing/2014/main" id="{9777529E-C752-4B9C-B16D-D6CB2A3635C7}"/>
                </a:ext>
              </a:extLst>
            </p:cNvPr>
            <p:cNvGrpSpPr/>
            <p:nvPr/>
          </p:nvGrpSpPr>
          <p:grpSpPr>
            <a:xfrm>
              <a:off x="10749867" y="888996"/>
              <a:ext cx="332534" cy="299599"/>
              <a:chOff x="8104914" y="2370223"/>
              <a:chExt cx="558800" cy="506485"/>
            </a:xfrm>
          </p:grpSpPr>
          <p:sp>
            <p:nvSpPr>
              <p:cNvPr id="74" name="Elipse 73">
                <a:extLst>
                  <a:ext uri="{FF2B5EF4-FFF2-40B4-BE49-F238E27FC236}">
                    <a16:creationId xmlns:a16="http://schemas.microsoft.com/office/drawing/2014/main" id="{2D3C3370-ABD6-40EE-B5DA-3FF9B5D703B2}"/>
                  </a:ext>
                </a:extLst>
              </p:cNvPr>
              <p:cNvSpPr/>
              <p:nvPr/>
            </p:nvSpPr>
            <p:spPr>
              <a:xfrm>
                <a:off x="8104914" y="2370223"/>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5" name="Picture 8" descr="Sheep Vector Illustration Black Silhouette. Stock Vector - Illustration of  raphic, husbandry: 140349495">
                <a:extLst>
                  <a:ext uri="{FF2B5EF4-FFF2-40B4-BE49-F238E27FC236}">
                    <a16:creationId xmlns:a16="http://schemas.microsoft.com/office/drawing/2014/main" id="{3C676711-7A4B-42E9-93AC-BFFA1C9B168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3743" t="7481" r="11426" b="9237"/>
              <a:stretch/>
            </p:blipFill>
            <p:spPr bwMode="auto">
              <a:xfrm>
                <a:off x="8240705" y="2523900"/>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6" name="Grupo 75">
              <a:extLst>
                <a:ext uri="{FF2B5EF4-FFF2-40B4-BE49-F238E27FC236}">
                  <a16:creationId xmlns:a16="http://schemas.microsoft.com/office/drawing/2014/main" id="{47EFDF9F-FFB2-40B9-B086-249738FEB490}"/>
                </a:ext>
              </a:extLst>
            </p:cNvPr>
            <p:cNvGrpSpPr/>
            <p:nvPr/>
          </p:nvGrpSpPr>
          <p:grpSpPr>
            <a:xfrm>
              <a:off x="10532839" y="1206610"/>
              <a:ext cx="332534" cy="299599"/>
              <a:chOff x="8124599" y="3007460"/>
              <a:chExt cx="558800" cy="506485"/>
            </a:xfrm>
          </p:grpSpPr>
          <p:sp>
            <p:nvSpPr>
              <p:cNvPr id="77" name="Elipse 76">
                <a:extLst>
                  <a:ext uri="{FF2B5EF4-FFF2-40B4-BE49-F238E27FC236}">
                    <a16:creationId xmlns:a16="http://schemas.microsoft.com/office/drawing/2014/main" id="{6CB95775-C572-44BF-AF35-516566E24048}"/>
                  </a:ext>
                </a:extLst>
              </p:cNvPr>
              <p:cNvSpPr/>
              <p:nvPr/>
            </p:nvSpPr>
            <p:spPr>
              <a:xfrm>
                <a:off x="8124599" y="3007460"/>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8" name="Picture 4" descr="840+ Heifer Illustrations, Royalty-Free Vector Graphics &amp; Clip Art - iStock  | Heifer cows, Heifer vector, Heifer milk">
                <a:extLst>
                  <a:ext uri="{FF2B5EF4-FFF2-40B4-BE49-F238E27FC236}">
                    <a16:creationId xmlns:a16="http://schemas.microsoft.com/office/drawing/2014/main" id="{D12C0CB0-5BC1-430A-B93B-B304898601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6340" t="28652" r="15867" b="28682"/>
              <a:stretch/>
            </p:blipFill>
            <p:spPr bwMode="auto">
              <a:xfrm>
                <a:off x="8240705" y="3148828"/>
                <a:ext cx="355510" cy="22374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9" name="Grupo 78">
              <a:extLst>
                <a:ext uri="{FF2B5EF4-FFF2-40B4-BE49-F238E27FC236}">
                  <a16:creationId xmlns:a16="http://schemas.microsoft.com/office/drawing/2014/main" id="{69F1BEC3-D500-423F-B3D9-5C0813C42DA3}"/>
                </a:ext>
              </a:extLst>
            </p:cNvPr>
            <p:cNvGrpSpPr/>
            <p:nvPr/>
          </p:nvGrpSpPr>
          <p:grpSpPr>
            <a:xfrm>
              <a:off x="10942591" y="1589831"/>
              <a:ext cx="332534" cy="299599"/>
              <a:chOff x="8114439" y="3647063"/>
              <a:chExt cx="558800" cy="506485"/>
            </a:xfrm>
          </p:grpSpPr>
          <p:sp>
            <p:nvSpPr>
              <p:cNvPr id="80" name="Elipse 79">
                <a:extLst>
                  <a:ext uri="{FF2B5EF4-FFF2-40B4-BE49-F238E27FC236}">
                    <a16:creationId xmlns:a16="http://schemas.microsoft.com/office/drawing/2014/main" id="{22F8F791-8A39-4A82-908F-109B4AFCF348}"/>
                  </a:ext>
                </a:extLst>
              </p:cNvPr>
              <p:cNvSpPr/>
              <p:nvPr/>
            </p:nvSpPr>
            <p:spPr>
              <a:xfrm>
                <a:off x="8114439" y="3647063"/>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1" name="Picture 12" descr="Over 900 Free Horse Vectors - Pixabay - Pixabay">
                <a:extLst>
                  <a:ext uri="{FF2B5EF4-FFF2-40B4-BE49-F238E27FC236}">
                    <a16:creationId xmlns:a16="http://schemas.microsoft.com/office/drawing/2014/main" id="{F8E6DE39-C42F-4ABA-87B3-6CAFBEE62E3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10149" y="3736494"/>
                <a:ext cx="373522" cy="33271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82" name="Grupo 81">
              <a:extLst>
                <a:ext uri="{FF2B5EF4-FFF2-40B4-BE49-F238E27FC236}">
                  <a16:creationId xmlns:a16="http://schemas.microsoft.com/office/drawing/2014/main" id="{A703E5ED-83CE-429C-B65F-0841C30B7C02}"/>
                </a:ext>
              </a:extLst>
            </p:cNvPr>
            <p:cNvGrpSpPr/>
            <p:nvPr/>
          </p:nvGrpSpPr>
          <p:grpSpPr>
            <a:xfrm>
              <a:off x="10538559" y="1589832"/>
              <a:ext cx="332534" cy="299599"/>
              <a:chOff x="8104914" y="4298257"/>
              <a:chExt cx="558800" cy="506485"/>
            </a:xfrm>
          </p:grpSpPr>
          <p:sp>
            <p:nvSpPr>
              <p:cNvPr id="83" name="Elipse 82">
                <a:extLst>
                  <a:ext uri="{FF2B5EF4-FFF2-40B4-BE49-F238E27FC236}">
                    <a16:creationId xmlns:a16="http://schemas.microsoft.com/office/drawing/2014/main" id="{4B0E60E7-0148-4CF1-BC75-6C241E38BAD8}"/>
                  </a:ext>
                </a:extLst>
              </p:cNvPr>
              <p:cNvSpPr/>
              <p:nvPr/>
            </p:nvSpPr>
            <p:spPr>
              <a:xfrm>
                <a:off x="8104914" y="4298257"/>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4" name="Picture 14" descr="Fish Icon Vector Isolated Stock Illustration - Download Image Now - Fish,  Icon, Vector - iStock">
                <a:extLst>
                  <a:ext uri="{FF2B5EF4-FFF2-40B4-BE49-F238E27FC236}">
                    <a16:creationId xmlns:a16="http://schemas.microsoft.com/office/drawing/2014/main" id="{ECEBD9AB-B29C-4C06-BC25-04A9BC6FA34B}"/>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2037" t="29604" r="9625" b="30401"/>
              <a:stretch/>
            </p:blipFill>
            <p:spPr bwMode="auto">
              <a:xfrm>
                <a:off x="8181798" y="4452963"/>
                <a:ext cx="414282" cy="21150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85" name="Grupo 84">
              <a:extLst>
                <a:ext uri="{FF2B5EF4-FFF2-40B4-BE49-F238E27FC236}">
                  <a16:creationId xmlns:a16="http://schemas.microsoft.com/office/drawing/2014/main" id="{BA3DA9AE-6F01-4C41-A12E-E11167014FD2}"/>
                </a:ext>
              </a:extLst>
            </p:cNvPr>
            <p:cNvGrpSpPr/>
            <p:nvPr/>
          </p:nvGrpSpPr>
          <p:grpSpPr>
            <a:xfrm>
              <a:off x="11346386" y="1367053"/>
              <a:ext cx="332534" cy="299599"/>
              <a:chOff x="8104914" y="4959716"/>
              <a:chExt cx="558800" cy="506485"/>
            </a:xfrm>
          </p:grpSpPr>
          <p:sp>
            <p:nvSpPr>
              <p:cNvPr id="86" name="Elipse 85">
                <a:extLst>
                  <a:ext uri="{FF2B5EF4-FFF2-40B4-BE49-F238E27FC236}">
                    <a16:creationId xmlns:a16="http://schemas.microsoft.com/office/drawing/2014/main" id="{6A42FC85-6BF1-4AF6-9CDA-DB6617C9BF27}"/>
                  </a:ext>
                </a:extLst>
              </p:cNvPr>
              <p:cNvSpPr/>
              <p:nvPr/>
            </p:nvSpPr>
            <p:spPr>
              <a:xfrm>
                <a:off x="8104914" y="4959716"/>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7" name="Picture 10" descr="Goat Vector Art Stock Images | Depositphotos">
                <a:extLst>
                  <a:ext uri="{FF2B5EF4-FFF2-40B4-BE49-F238E27FC236}">
                    <a16:creationId xmlns:a16="http://schemas.microsoft.com/office/drawing/2014/main" id="{FDB673C4-D6B2-4022-B187-2C91A3BCC9E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8755" t="14682" r="10177" b="14207"/>
              <a:stretch/>
            </p:blipFill>
            <p:spPr bwMode="auto">
              <a:xfrm>
                <a:off x="8231414" y="5072763"/>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88" name="Elipse 87">
              <a:extLst>
                <a:ext uri="{FF2B5EF4-FFF2-40B4-BE49-F238E27FC236}">
                  <a16:creationId xmlns:a16="http://schemas.microsoft.com/office/drawing/2014/main" id="{32DC18A7-6987-47D8-84A9-25B41CC883BB}"/>
                </a:ext>
              </a:extLst>
            </p:cNvPr>
            <p:cNvSpPr/>
            <p:nvPr/>
          </p:nvSpPr>
          <p:spPr>
            <a:xfrm>
              <a:off x="8599972" y="2060584"/>
              <a:ext cx="1125119" cy="65510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latin typeface="EC Square Sans Pro" panose="020B0506040000020004" pitchFamily="34" charset="0"/>
                <a:cs typeface="Times New Roman" panose="02020603050405020304" pitchFamily="18" charset="0"/>
              </a:endParaRPr>
            </a:p>
          </p:txBody>
        </p:sp>
        <p:sp>
          <p:nvSpPr>
            <p:cNvPr id="89" name="Elipse 88">
              <a:extLst>
                <a:ext uri="{FF2B5EF4-FFF2-40B4-BE49-F238E27FC236}">
                  <a16:creationId xmlns:a16="http://schemas.microsoft.com/office/drawing/2014/main" id="{B6A9F2DA-BCEB-4272-A9BF-9E87D8FDE8B1}"/>
                </a:ext>
              </a:extLst>
            </p:cNvPr>
            <p:cNvSpPr/>
            <p:nvPr/>
          </p:nvSpPr>
          <p:spPr>
            <a:xfrm>
              <a:off x="10324214" y="2083508"/>
              <a:ext cx="1097450" cy="601213"/>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grpSp>
          <p:nvGrpSpPr>
            <p:cNvPr id="90" name="Grupo 89">
              <a:extLst>
                <a:ext uri="{FF2B5EF4-FFF2-40B4-BE49-F238E27FC236}">
                  <a16:creationId xmlns:a16="http://schemas.microsoft.com/office/drawing/2014/main" id="{B3AD1239-051C-4EB0-816A-52C4DBD49562}"/>
                </a:ext>
              </a:extLst>
            </p:cNvPr>
            <p:cNvGrpSpPr/>
            <p:nvPr/>
          </p:nvGrpSpPr>
          <p:grpSpPr>
            <a:xfrm>
              <a:off x="9226070" y="1186297"/>
              <a:ext cx="334195" cy="312699"/>
              <a:chOff x="7099542" y="1077560"/>
              <a:chExt cx="558800" cy="506485"/>
            </a:xfrm>
          </p:grpSpPr>
          <p:sp>
            <p:nvSpPr>
              <p:cNvPr id="91" name="Elipse 90">
                <a:extLst>
                  <a:ext uri="{FF2B5EF4-FFF2-40B4-BE49-F238E27FC236}">
                    <a16:creationId xmlns:a16="http://schemas.microsoft.com/office/drawing/2014/main" id="{17CFCDDC-5CCC-40D6-A01F-29761A962E13}"/>
                  </a:ext>
                </a:extLst>
              </p:cNvPr>
              <p:cNvSpPr/>
              <p:nvPr/>
            </p:nvSpPr>
            <p:spPr>
              <a:xfrm>
                <a:off x="7099542" y="107756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92" name="Picture 2" descr="Silhouette of a pig Royalty Free Vector Image - VectorStock">
                <a:extLst>
                  <a:ext uri="{FF2B5EF4-FFF2-40B4-BE49-F238E27FC236}">
                    <a16:creationId xmlns:a16="http://schemas.microsoft.com/office/drawing/2014/main" id="{E088ACE1-8848-4394-98A8-2B45E8EC978E}"/>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844" t="18131" r="2411" b="24735"/>
              <a:stretch/>
            </p:blipFill>
            <p:spPr bwMode="auto">
              <a:xfrm>
                <a:off x="7173994" y="1228645"/>
                <a:ext cx="409896" cy="22274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3" name="Grupo 92">
              <a:extLst>
                <a:ext uri="{FF2B5EF4-FFF2-40B4-BE49-F238E27FC236}">
                  <a16:creationId xmlns:a16="http://schemas.microsoft.com/office/drawing/2014/main" id="{A6BA48DF-08C9-4F63-9DD9-32099D4EC6E8}"/>
                </a:ext>
              </a:extLst>
            </p:cNvPr>
            <p:cNvGrpSpPr/>
            <p:nvPr/>
          </p:nvGrpSpPr>
          <p:grpSpPr>
            <a:xfrm>
              <a:off x="10931965" y="1215904"/>
              <a:ext cx="333591" cy="305204"/>
              <a:chOff x="8070324" y="1057481"/>
              <a:chExt cx="558800" cy="506485"/>
            </a:xfrm>
          </p:grpSpPr>
          <p:sp>
            <p:nvSpPr>
              <p:cNvPr id="94" name="Elipse 93">
                <a:extLst>
                  <a:ext uri="{FF2B5EF4-FFF2-40B4-BE49-F238E27FC236}">
                    <a16:creationId xmlns:a16="http://schemas.microsoft.com/office/drawing/2014/main" id="{EDE0A21B-3792-46B6-B285-39A5FDF043CE}"/>
                  </a:ext>
                </a:extLst>
              </p:cNvPr>
              <p:cNvSpPr/>
              <p:nvPr/>
            </p:nvSpPr>
            <p:spPr>
              <a:xfrm>
                <a:off x="8070324" y="1057481"/>
                <a:ext cx="558800" cy="506485"/>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95" name="Picture 2" descr="Silhouette of a pig Royalty Free Vector Image - VectorStock">
                <a:extLst>
                  <a:ext uri="{FF2B5EF4-FFF2-40B4-BE49-F238E27FC236}">
                    <a16:creationId xmlns:a16="http://schemas.microsoft.com/office/drawing/2014/main" id="{F913D720-A822-4FCA-90CF-BC235A34C0ED}"/>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844" t="18131" r="2411" b="24735"/>
              <a:stretch/>
            </p:blipFill>
            <p:spPr bwMode="auto">
              <a:xfrm>
                <a:off x="8144776" y="1208566"/>
                <a:ext cx="409896" cy="222740"/>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Elipse 95">
              <a:extLst>
                <a:ext uri="{FF2B5EF4-FFF2-40B4-BE49-F238E27FC236}">
                  <a16:creationId xmlns:a16="http://schemas.microsoft.com/office/drawing/2014/main" id="{08F0A3F2-FEE7-4AE0-9B7E-0138FF4B1000}"/>
                </a:ext>
              </a:extLst>
            </p:cNvPr>
            <p:cNvSpPr/>
            <p:nvPr/>
          </p:nvSpPr>
          <p:spPr>
            <a:xfrm>
              <a:off x="7957288" y="617658"/>
              <a:ext cx="4200796" cy="2301207"/>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cxnSp>
          <p:nvCxnSpPr>
            <p:cNvPr id="97" name="Conector recto de flecha 96">
              <a:extLst>
                <a:ext uri="{FF2B5EF4-FFF2-40B4-BE49-F238E27FC236}">
                  <a16:creationId xmlns:a16="http://schemas.microsoft.com/office/drawing/2014/main" id="{28413A72-D637-40C1-BDAC-90B769B2DA2B}"/>
                </a:ext>
              </a:extLst>
            </p:cNvPr>
            <p:cNvCxnSpPr>
              <a:cxnSpLocks/>
              <a:endCxn id="88" idx="0"/>
            </p:cNvCxnSpPr>
            <p:nvPr/>
          </p:nvCxnSpPr>
          <p:spPr>
            <a:xfrm>
              <a:off x="9162532" y="1739357"/>
              <a:ext cx="0" cy="321227"/>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ector recto de flecha 97">
              <a:extLst>
                <a:ext uri="{FF2B5EF4-FFF2-40B4-BE49-F238E27FC236}">
                  <a16:creationId xmlns:a16="http://schemas.microsoft.com/office/drawing/2014/main" id="{A1D1F92B-DFB2-48E1-AB14-44E9793DA559}"/>
                </a:ext>
              </a:extLst>
            </p:cNvPr>
            <p:cNvCxnSpPr>
              <a:cxnSpLocks/>
              <a:endCxn id="100" idx="0"/>
            </p:cNvCxnSpPr>
            <p:nvPr/>
          </p:nvCxnSpPr>
          <p:spPr>
            <a:xfrm>
              <a:off x="10821586" y="1893542"/>
              <a:ext cx="70324" cy="1758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9" name="CuadroTexto 98">
              <a:extLst>
                <a:ext uri="{FF2B5EF4-FFF2-40B4-BE49-F238E27FC236}">
                  <a16:creationId xmlns:a16="http://schemas.microsoft.com/office/drawing/2014/main" id="{1BF5F1D7-8BB1-44E0-9BB9-EAE23BE4CDC4}"/>
                </a:ext>
              </a:extLst>
            </p:cNvPr>
            <p:cNvSpPr txBox="1"/>
            <p:nvPr/>
          </p:nvSpPr>
          <p:spPr>
            <a:xfrm>
              <a:off x="9457156" y="610106"/>
              <a:ext cx="1189715" cy="794064"/>
            </a:xfrm>
            <a:prstGeom prst="rect">
              <a:avLst/>
            </a:prstGeom>
            <a:noFill/>
          </p:spPr>
          <p:txBody>
            <a:bodyPr wrap="square">
              <a:spAutoFit/>
            </a:bodyPr>
            <a:lstStyle/>
            <a:p>
              <a:pPr algn="ctr"/>
              <a:r>
                <a:rPr lang="el-GR" sz="1200" b="1" dirty="0">
                  <a:latin typeface="EC Square Sans Pro" panose="020B0506040000020004" pitchFamily="34" charset="0"/>
                  <a:cs typeface="Times New Roman" panose="02020603050405020304" pitchFamily="18" charset="0"/>
                </a:rPr>
                <a:t>ΟΑ 1</a:t>
              </a:r>
              <a:r>
                <a:rPr lang="el-GR" sz="1200" dirty="0">
                  <a:latin typeface="EC Square Sans Pro" panose="020B0506040000020004" pitchFamily="34" charset="0"/>
                  <a:cs typeface="Times New Roman" panose="02020603050405020304" pitchFamily="18" charset="0"/>
                </a:rPr>
                <a:t> </a:t>
              </a:r>
            </a:p>
            <a:p>
              <a:pPr lvl="0">
                <a:lnSpc>
                  <a:spcPct val="80000"/>
                </a:lnSpc>
              </a:pPr>
              <a:r>
                <a:rPr lang="el-GR" sz="900" dirty="0">
                  <a:latin typeface="EC Square Sans Pro" panose="020B0506040000020004" pitchFamily="34" charset="0"/>
                  <a:cs typeface="Times New Roman" panose="02020603050405020304" pitchFamily="18" charset="0"/>
                </a:rPr>
                <a:t>Εντοπίστε προβλήματα και ευκαιρίες</a:t>
              </a:r>
            </a:p>
            <a:p>
              <a:pPr algn="ctr"/>
              <a:endParaRPr lang="en-GB" sz="1200" dirty="0">
                <a:latin typeface="EC Square Sans Pro" panose="020B0506040000020004" pitchFamily="34" charset="0"/>
                <a:cs typeface="Times New Roman" panose="02020603050405020304" pitchFamily="18" charset="0"/>
              </a:endParaRPr>
            </a:p>
          </p:txBody>
        </p:sp>
        <p:sp>
          <p:nvSpPr>
            <p:cNvPr id="100" name="CuadroTexto 99">
              <a:extLst>
                <a:ext uri="{FF2B5EF4-FFF2-40B4-BE49-F238E27FC236}">
                  <a16:creationId xmlns:a16="http://schemas.microsoft.com/office/drawing/2014/main" id="{7D274DF0-6FF7-4E27-AE62-6ED003659303}"/>
                </a:ext>
              </a:extLst>
            </p:cNvPr>
            <p:cNvSpPr txBox="1"/>
            <p:nvPr/>
          </p:nvSpPr>
          <p:spPr>
            <a:xfrm>
              <a:off x="10324213" y="2069354"/>
              <a:ext cx="1135394" cy="646331"/>
            </a:xfrm>
            <a:prstGeom prst="rect">
              <a:avLst/>
            </a:prstGeom>
            <a:noFill/>
          </p:spPr>
          <p:txBody>
            <a:bodyPr wrap="square">
              <a:spAutoFit/>
            </a:bodyPr>
            <a:lstStyle/>
            <a:p>
              <a:pPr algn="ctr"/>
              <a:r>
                <a:rPr lang="el-GR" sz="900" dirty="0">
                  <a:latin typeface="EC Square Sans Pro" panose="020B0506040000020004" pitchFamily="34" charset="0"/>
                  <a:cs typeface="Times New Roman" panose="02020603050405020304" pitchFamily="18" charset="0"/>
                </a:rPr>
                <a:t>Εντοπίστηκαν προβλήματα και ευκαιρίες των κτηνιάτρων</a:t>
              </a:r>
            </a:p>
          </p:txBody>
        </p:sp>
        <p:sp>
          <p:nvSpPr>
            <p:cNvPr id="101" name="CuadroTexto 100">
              <a:extLst>
                <a:ext uri="{FF2B5EF4-FFF2-40B4-BE49-F238E27FC236}">
                  <a16:creationId xmlns:a16="http://schemas.microsoft.com/office/drawing/2014/main" id="{73BF8C90-00A8-4931-BEAE-B57AFAC52093}"/>
                </a:ext>
              </a:extLst>
            </p:cNvPr>
            <p:cNvSpPr txBox="1"/>
            <p:nvPr/>
          </p:nvSpPr>
          <p:spPr>
            <a:xfrm>
              <a:off x="8683387" y="2075905"/>
              <a:ext cx="1041703" cy="646331"/>
            </a:xfrm>
            <a:prstGeom prst="rect">
              <a:avLst/>
            </a:prstGeom>
            <a:noFill/>
          </p:spPr>
          <p:txBody>
            <a:bodyPr wrap="square">
              <a:spAutoFit/>
            </a:bodyPr>
            <a:lstStyle/>
            <a:p>
              <a:pPr algn="ctr"/>
              <a:r>
                <a:rPr lang="el-GR" sz="900" dirty="0">
                  <a:latin typeface="EC Square Sans Pro" panose="020B0506040000020004" pitchFamily="34" charset="0"/>
                  <a:cs typeface="Times New Roman" panose="02020603050405020304" pitchFamily="18" charset="0"/>
                </a:rPr>
                <a:t>Εντοπίστηκαν προβλήματα και ευκαιρίες των αγροτών</a:t>
              </a:r>
            </a:p>
          </p:txBody>
        </p:sp>
      </p:grpSp>
      <p:grpSp>
        <p:nvGrpSpPr>
          <p:cNvPr id="16" name="Grupo 15">
            <a:extLst>
              <a:ext uri="{FF2B5EF4-FFF2-40B4-BE49-F238E27FC236}">
                <a16:creationId xmlns:a16="http://schemas.microsoft.com/office/drawing/2014/main" id="{DD97B49A-C493-451A-A4DA-AFDF4CE2CD13}"/>
              </a:ext>
            </a:extLst>
          </p:cNvPr>
          <p:cNvGrpSpPr/>
          <p:nvPr/>
        </p:nvGrpSpPr>
        <p:grpSpPr>
          <a:xfrm>
            <a:off x="8002556" y="2968692"/>
            <a:ext cx="4189444" cy="2449248"/>
            <a:chOff x="8002556" y="2968692"/>
            <a:chExt cx="4189444" cy="2449248"/>
          </a:xfrm>
        </p:grpSpPr>
        <p:sp>
          <p:nvSpPr>
            <p:cNvPr id="146" name="Elipse 145">
              <a:extLst>
                <a:ext uri="{FF2B5EF4-FFF2-40B4-BE49-F238E27FC236}">
                  <a16:creationId xmlns:a16="http://schemas.microsoft.com/office/drawing/2014/main" id="{32F5C7A5-A9C5-46B7-B4E1-53D7E113C287}"/>
                </a:ext>
              </a:extLst>
            </p:cNvPr>
            <p:cNvSpPr/>
            <p:nvPr/>
          </p:nvSpPr>
          <p:spPr>
            <a:xfrm>
              <a:off x="8899588" y="315058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Elipse 147">
              <a:extLst>
                <a:ext uri="{FF2B5EF4-FFF2-40B4-BE49-F238E27FC236}">
                  <a16:creationId xmlns:a16="http://schemas.microsoft.com/office/drawing/2014/main" id="{E5782E68-C07A-4634-981D-CD8D58AB7F7F}"/>
                </a:ext>
              </a:extLst>
            </p:cNvPr>
            <p:cNvSpPr/>
            <p:nvPr/>
          </p:nvSpPr>
          <p:spPr>
            <a:xfrm flipH="1">
              <a:off x="9062966" y="314450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3" name="Picture 10" descr="Goat Vector Art Stock Images | Depositphotos">
              <a:extLst>
                <a:ext uri="{FF2B5EF4-FFF2-40B4-BE49-F238E27FC236}">
                  <a16:creationId xmlns:a16="http://schemas.microsoft.com/office/drawing/2014/main" id="{6F28223C-D638-4C60-89DC-F29313AC080C}"/>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8755" t="14682" r="10177" b="14207"/>
            <a:stretch/>
          </p:blipFill>
          <p:spPr bwMode="auto">
            <a:xfrm>
              <a:off x="9233462" y="3307886"/>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5" name="Elipse 154">
              <a:extLst>
                <a:ext uri="{FF2B5EF4-FFF2-40B4-BE49-F238E27FC236}">
                  <a16:creationId xmlns:a16="http://schemas.microsoft.com/office/drawing/2014/main" id="{464EFCD6-E111-456D-ADAA-B68F8EA76117}"/>
                </a:ext>
              </a:extLst>
            </p:cNvPr>
            <p:cNvSpPr/>
            <p:nvPr/>
          </p:nvSpPr>
          <p:spPr>
            <a:xfrm>
              <a:off x="9890335" y="3737160"/>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Elipse 155">
              <a:extLst>
                <a:ext uri="{FF2B5EF4-FFF2-40B4-BE49-F238E27FC236}">
                  <a16:creationId xmlns:a16="http://schemas.microsoft.com/office/drawing/2014/main" id="{597F7BD9-8BC2-4143-B15E-73B8804873A0}"/>
                </a:ext>
              </a:extLst>
            </p:cNvPr>
            <p:cNvSpPr/>
            <p:nvPr/>
          </p:nvSpPr>
          <p:spPr>
            <a:xfrm flipH="1">
              <a:off x="10053713" y="3731080"/>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Elipse 157">
              <a:extLst>
                <a:ext uri="{FF2B5EF4-FFF2-40B4-BE49-F238E27FC236}">
                  <a16:creationId xmlns:a16="http://schemas.microsoft.com/office/drawing/2014/main" id="{B55D87F8-B667-470C-B486-CE3DFBEB5052}"/>
                </a:ext>
              </a:extLst>
            </p:cNvPr>
            <p:cNvSpPr/>
            <p:nvPr/>
          </p:nvSpPr>
          <p:spPr>
            <a:xfrm>
              <a:off x="11049972" y="3690683"/>
              <a:ext cx="829339" cy="596623"/>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Elipse 158">
              <a:extLst>
                <a:ext uri="{FF2B5EF4-FFF2-40B4-BE49-F238E27FC236}">
                  <a16:creationId xmlns:a16="http://schemas.microsoft.com/office/drawing/2014/main" id="{66139F69-1C7C-4535-BE9C-EA2E2F958899}"/>
                </a:ext>
              </a:extLst>
            </p:cNvPr>
            <p:cNvSpPr/>
            <p:nvPr/>
          </p:nvSpPr>
          <p:spPr>
            <a:xfrm flipH="1">
              <a:off x="11213349" y="3684603"/>
              <a:ext cx="829339" cy="5966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Elipse 159">
              <a:extLst>
                <a:ext uri="{FF2B5EF4-FFF2-40B4-BE49-F238E27FC236}">
                  <a16:creationId xmlns:a16="http://schemas.microsoft.com/office/drawing/2014/main" id="{B0C8F183-815B-488F-9984-BC25926E5570}"/>
                </a:ext>
              </a:extLst>
            </p:cNvPr>
            <p:cNvSpPr/>
            <p:nvPr/>
          </p:nvSpPr>
          <p:spPr>
            <a:xfrm>
              <a:off x="10786809" y="446042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Elipse 160">
              <a:extLst>
                <a:ext uri="{FF2B5EF4-FFF2-40B4-BE49-F238E27FC236}">
                  <a16:creationId xmlns:a16="http://schemas.microsoft.com/office/drawing/2014/main" id="{6AE96318-BF7C-47AA-9A7B-B650D8587433}"/>
                </a:ext>
              </a:extLst>
            </p:cNvPr>
            <p:cNvSpPr/>
            <p:nvPr/>
          </p:nvSpPr>
          <p:spPr>
            <a:xfrm flipH="1">
              <a:off x="10950187" y="445434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Elipse 161">
              <a:extLst>
                <a:ext uri="{FF2B5EF4-FFF2-40B4-BE49-F238E27FC236}">
                  <a16:creationId xmlns:a16="http://schemas.microsoft.com/office/drawing/2014/main" id="{9F5E1524-92B9-4E99-8D2D-381DA9336944}"/>
                </a:ext>
              </a:extLst>
            </p:cNvPr>
            <p:cNvSpPr/>
            <p:nvPr/>
          </p:nvSpPr>
          <p:spPr>
            <a:xfrm>
              <a:off x="10168827" y="304670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Elipse 162">
              <a:extLst>
                <a:ext uri="{FF2B5EF4-FFF2-40B4-BE49-F238E27FC236}">
                  <a16:creationId xmlns:a16="http://schemas.microsoft.com/office/drawing/2014/main" id="{80D1FB5B-3566-437E-B69A-54134974D9A4}"/>
                </a:ext>
              </a:extLst>
            </p:cNvPr>
            <p:cNvSpPr/>
            <p:nvPr/>
          </p:nvSpPr>
          <p:spPr>
            <a:xfrm flipH="1">
              <a:off x="10332205" y="304062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Elipse 163">
              <a:extLst>
                <a:ext uri="{FF2B5EF4-FFF2-40B4-BE49-F238E27FC236}">
                  <a16:creationId xmlns:a16="http://schemas.microsoft.com/office/drawing/2014/main" id="{B40CE400-B309-4399-A4E2-11576D7DF228}"/>
                </a:ext>
              </a:extLst>
            </p:cNvPr>
            <p:cNvSpPr/>
            <p:nvPr/>
          </p:nvSpPr>
          <p:spPr>
            <a:xfrm>
              <a:off x="9682769" y="457507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Elipse 164">
              <a:extLst>
                <a:ext uri="{FF2B5EF4-FFF2-40B4-BE49-F238E27FC236}">
                  <a16:creationId xmlns:a16="http://schemas.microsoft.com/office/drawing/2014/main" id="{F360C246-1A74-4618-8E46-625046E83AE4}"/>
                </a:ext>
              </a:extLst>
            </p:cNvPr>
            <p:cNvSpPr/>
            <p:nvPr/>
          </p:nvSpPr>
          <p:spPr>
            <a:xfrm flipH="1">
              <a:off x="9846147" y="456899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6" name="Elipse 165">
              <a:extLst>
                <a:ext uri="{FF2B5EF4-FFF2-40B4-BE49-F238E27FC236}">
                  <a16:creationId xmlns:a16="http://schemas.microsoft.com/office/drawing/2014/main" id="{6BD914C1-074C-4279-A902-ECD74B21B5CE}"/>
                </a:ext>
              </a:extLst>
            </p:cNvPr>
            <p:cNvSpPr/>
            <p:nvPr/>
          </p:nvSpPr>
          <p:spPr>
            <a:xfrm>
              <a:off x="8815236" y="3991751"/>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7" name="Elipse 166">
              <a:extLst>
                <a:ext uri="{FF2B5EF4-FFF2-40B4-BE49-F238E27FC236}">
                  <a16:creationId xmlns:a16="http://schemas.microsoft.com/office/drawing/2014/main" id="{962EBF94-E54A-4956-8D73-D1B9F73A7699}"/>
                </a:ext>
              </a:extLst>
            </p:cNvPr>
            <p:cNvSpPr/>
            <p:nvPr/>
          </p:nvSpPr>
          <p:spPr>
            <a:xfrm flipH="1">
              <a:off x="8978614" y="3985671"/>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8" name="Picture 6" descr="Chicken Icon Vector Art, Icons, and Graphics for Free Download">
              <a:extLst>
                <a:ext uri="{FF2B5EF4-FFF2-40B4-BE49-F238E27FC236}">
                  <a16:creationId xmlns:a16="http://schemas.microsoft.com/office/drawing/2014/main" id="{8492EC89-A943-45A2-8E40-757B73F87D6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flipH="1">
              <a:off x="10547218" y="3179945"/>
              <a:ext cx="309783" cy="35234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4" descr="840+ Heifer Illustrations, Royalty-Free Vector Graphics &amp; Clip Art - iStock  | Heifer cows, Heifer vector, Heifer milk">
              <a:extLst>
                <a:ext uri="{FF2B5EF4-FFF2-40B4-BE49-F238E27FC236}">
                  <a16:creationId xmlns:a16="http://schemas.microsoft.com/office/drawing/2014/main" id="{E7438556-84A5-408F-913B-3E365082742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6340" t="28652" r="15867" b="28682"/>
            <a:stretch/>
          </p:blipFill>
          <p:spPr bwMode="auto">
            <a:xfrm>
              <a:off x="9109082" y="4207608"/>
              <a:ext cx="355510" cy="223747"/>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8" descr="Sheep Vector Illustration Black Silhouette. Stock Vector - Illustration of  raphic, husbandry: 140349495">
              <a:extLst>
                <a:ext uri="{FF2B5EF4-FFF2-40B4-BE49-F238E27FC236}">
                  <a16:creationId xmlns:a16="http://schemas.microsoft.com/office/drawing/2014/main" id="{86463C8D-226C-4A0A-879A-864161D376C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3743" t="7481" r="11426" b="9237"/>
            <a:stretch/>
          </p:blipFill>
          <p:spPr bwMode="auto">
            <a:xfrm>
              <a:off x="11117498" y="4698578"/>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1" name="Picture 12" descr="Over 900 Free Horse Vectors - Pixabay - Pixabay">
              <a:extLst>
                <a:ext uri="{FF2B5EF4-FFF2-40B4-BE49-F238E27FC236}">
                  <a16:creationId xmlns:a16="http://schemas.microsoft.com/office/drawing/2014/main" id="{46139112-9DB4-444B-AB89-47EB79F6BE8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10166864" y="3869266"/>
              <a:ext cx="409896" cy="3651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2" name="Picture 2" descr="Silhouette of a pig Royalty Free Vector Image - VectorStock">
              <a:extLst>
                <a:ext uri="{FF2B5EF4-FFF2-40B4-BE49-F238E27FC236}">
                  <a16:creationId xmlns:a16="http://schemas.microsoft.com/office/drawing/2014/main" id="{25389C6B-38C5-4CB0-90ED-C6C38794131D}"/>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844" t="18131" r="2411" b="24735"/>
            <a:stretch/>
          </p:blipFill>
          <p:spPr bwMode="auto">
            <a:xfrm>
              <a:off x="9978953" y="4819515"/>
              <a:ext cx="409896" cy="22274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4" descr="Fish Icon Vector Isolated Stock Illustration - Download Image Now - Fish,  Icon, Vector - iStock">
              <a:extLst>
                <a:ext uri="{FF2B5EF4-FFF2-40B4-BE49-F238E27FC236}">
                  <a16:creationId xmlns:a16="http://schemas.microsoft.com/office/drawing/2014/main" id="{98308459-3B96-4960-B415-0900066553A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2037" t="29604" r="9625" b="30401"/>
            <a:stretch/>
          </p:blipFill>
          <p:spPr bwMode="auto">
            <a:xfrm>
              <a:off x="11346247" y="3928901"/>
              <a:ext cx="414282" cy="211507"/>
            </a:xfrm>
            <a:prstGeom prst="rect">
              <a:avLst/>
            </a:prstGeom>
            <a:noFill/>
            <a:extLst>
              <a:ext uri="{909E8E84-426E-40DD-AFC4-6F175D3DCCD1}">
                <a14:hiddenFill xmlns:a14="http://schemas.microsoft.com/office/drawing/2010/main">
                  <a:solidFill>
                    <a:srgbClr val="FFFFFF"/>
                  </a:solidFill>
                </a14:hiddenFill>
              </a:ext>
            </a:extLst>
          </p:spPr>
        </p:pic>
        <p:sp>
          <p:nvSpPr>
            <p:cNvPr id="174" name="Elipse 173">
              <a:extLst>
                <a:ext uri="{FF2B5EF4-FFF2-40B4-BE49-F238E27FC236}">
                  <a16:creationId xmlns:a16="http://schemas.microsoft.com/office/drawing/2014/main" id="{BA3DB9A5-B96F-4743-8591-4A2F87073329}"/>
                </a:ext>
              </a:extLst>
            </p:cNvPr>
            <p:cNvSpPr/>
            <p:nvPr/>
          </p:nvSpPr>
          <p:spPr>
            <a:xfrm>
              <a:off x="8059645" y="2968692"/>
              <a:ext cx="4132355" cy="2449248"/>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sp>
          <p:nvSpPr>
            <p:cNvPr id="175" name="CuadroTexto 174">
              <a:extLst>
                <a:ext uri="{FF2B5EF4-FFF2-40B4-BE49-F238E27FC236}">
                  <a16:creationId xmlns:a16="http://schemas.microsoft.com/office/drawing/2014/main" id="{2E694109-1897-4FC1-8D84-BC1A4C773F28}"/>
                </a:ext>
              </a:extLst>
            </p:cNvPr>
            <p:cNvSpPr txBox="1"/>
            <p:nvPr/>
          </p:nvSpPr>
          <p:spPr>
            <a:xfrm>
              <a:off x="8002556" y="3575279"/>
              <a:ext cx="1189715" cy="276999"/>
            </a:xfrm>
            <a:prstGeom prst="rect">
              <a:avLst/>
            </a:prstGeom>
            <a:noFill/>
          </p:spPr>
          <p:txBody>
            <a:bodyPr wrap="square">
              <a:spAutoFit/>
            </a:bodyPr>
            <a:lstStyle/>
            <a:p>
              <a:pPr algn="ctr"/>
              <a:r>
                <a:rPr lang="el-GR" sz="1200" b="1" dirty="0">
                  <a:latin typeface="EC Square Sans Pro" panose="020B0506040000020004" pitchFamily="34" charset="0"/>
                  <a:cs typeface="Times New Roman" panose="02020603050405020304" pitchFamily="18" charset="0"/>
                </a:rPr>
                <a:t>ΟΑ 2α</a:t>
              </a:r>
            </a:p>
          </p:txBody>
        </p:sp>
        <p:sp>
          <p:nvSpPr>
            <p:cNvPr id="176" name="CuadroTexto 175">
              <a:extLst>
                <a:ext uri="{FF2B5EF4-FFF2-40B4-BE49-F238E27FC236}">
                  <a16:creationId xmlns:a16="http://schemas.microsoft.com/office/drawing/2014/main" id="{1D71FDFD-A5F0-4607-A269-254A5AFA4DF0}"/>
                </a:ext>
              </a:extLst>
            </p:cNvPr>
            <p:cNvSpPr txBox="1"/>
            <p:nvPr/>
          </p:nvSpPr>
          <p:spPr>
            <a:xfrm>
              <a:off x="8005913" y="4642649"/>
              <a:ext cx="1189715" cy="276999"/>
            </a:xfrm>
            <a:prstGeom prst="rect">
              <a:avLst/>
            </a:prstGeom>
            <a:noFill/>
          </p:spPr>
          <p:txBody>
            <a:bodyPr wrap="square">
              <a:spAutoFit/>
            </a:bodyPr>
            <a:lstStyle/>
            <a:p>
              <a:pPr algn="ctr"/>
              <a:r>
                <a:rPr lang="el-GR" sz="1200" b="1" dirty="0">
                  <a:latin typeface="EC Square Sans Pro" panose="020B0506040000020004" pitchFamily="34" charset="0"/>
                  <a:cs typeface="Times New Roman" panose="02020603050405020304" pitchFamily="18" charset="0"/>
                </a:rPr>
                <a:t>ΟΑ 2β</a:t>
              </a:r>
            </a:p>
          </p:txBody>
        </p:sp>
      </p:grpSp>
      <p:sp>
        <p:nvSpPr>
          <p:cNvPr id="177" name="Elipse 176">
            <a:extLst>
              <a:ext uri="{FF2B5EF4-FFF2-40B4-BE49-F238E27FC236}">
                <a16:creationId xmlns:a16="http://schemas.microsoft.com/office/drawing/2014/main" id="{34A3BAAD-FF5C-4540-8D05-088B289825EC}"/>
              </a:ext>
            </a:extLst>
          </p:cNvPr>
          <p:cNvSpPr/>
          <p:nvPr/>
        </p:nvSpPr>
        <p:spPr>
          <a:xfrm>
            <a:off x="8059644" y="5460845"/>
            <a:ext cx="4132355" cy="1373259"/>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sp>
        <p:nvSpPr>
          <p:cNvPr id="178" name="Elipse 177">
            <a:extLst>
              <a:ext uri="{FF2B5EF4-FFF2-40B4-BE49-F238E27FC236}">
                <a16:creationId xmlns:a16="http://schemas.microsoft.com/office/drawing/2014/main" id="{16E7BDEA-792D-4919-88CD-9403C69207B8}"/>
              </a:ext>
            </a:extLst>
          </p:cNvPr>
          <p:cNvSpPr/>
          <p:nvPr/>
        </p:nvSpPr>
        <p:spPr>
          <a:xfrm flipH="1">
            <a:off x="9207328" y="5540135"/>
            <a:ext cx="2950756" cy="124331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Elipse 178">
            <a:extLst>
              <a:ext uri="{FF2B5EF4-FFF2-40B4-BE49-F238E27FC236}">
                <a16:creationId xmlns:a16="http://schemas.microsoft.com/office/drawing/2014/main" id="{43526A21-F4C7-4231-8D76-1DBC035D3DA1}"/>
              </a:ext>
            </a:extLst>
          </p:cNvPr>
          <p:cNvSpPr/>
          <p:nvPr/>
        </p:nvSpPr>
        <p:spPr>
          <a:xfrm>
            <a:off x="8150983" y="5551553"/>
            <a:ext cx="2791608" cy="1199994"/>
          </a:xfrm>
          <a:prstGeom prst="ellipse">
            <a:avLst/>
          </a:prstGeom>
          <a:no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0" name="CuadroTexto 179">
            <a:extLst>
              <a:ext uri="{FF2B5EF4-FFF2-40B4-BE49-F238E27FC236}">
                <a16:creationId xmlns:a16="http://schemas.microsoft.com/office/drawing/2014/main" id="{C051886C-0831-4B40-9892-020C4CA2027D}"/>
              </a:ext>
            </a:extLst>
          </p:cNvPr>
          <p:cNvSpPr txBox="1"/>
          <p:nvPr/>
        </p:nvSpPr>
        <p:spPr>
          <a:xfrm>
            <a:off x="9412217" y="5765552"/>
            <a:ext cx="1189715" cy="276999"/>
          </a:xfrm>
          <a:prstGeom prst="rect">
            <a:avLst/>
          </a:prstGeom>
          <a:noFill/>
        </p:spPr>
        <p:txBody>
          <a:bodyPr wrap="square">
            <a:spAutoFit/>
          </a:bodyPr>
          <a:lstStyle/>
          <a:p>
            <a:pPr algn="ctr"/>
            <a:r>
              <a:rPr lang="el-GR" sz="1200" b="1">
                <a:latin typeface="EC Square Sans Pro" panose="020B0506040000020004" pitchFamily="34" charset="0"/>
                <a:cs typeface="Times New Roman" panose="02020603050405020304" pitchFamily="18" charset="0"/>
              </a:rPr>
              <a:t>ΟΑ 3α</a:t>
            </a:r>
          </a:p>
        </p:txBody>
      </p:sp>
      <p:sp>
        <p:nvSpPr>
          <p:cNvPr id="181" name="CuadroTexto 180">
            <a:extLst>
              <a:ext uri="{FF2B5EF4-FFF2-40B4-BE49-F238E27FC236}">
                <a16:creationId xmlns:a16="http://schemas.microsoft.com/office/drawing/2014/main" id="{A74E4077-B3D0-471E-A826-A8FD5F4D2DC6}"/>
              </a:ext>
            </a:extLst>
          </p:cNvPr>
          <p:cNvSpPr txBox="1"/>
          <p:nvPr/>
        </p:nvSpPr>
        <p:spPr>
          <a:xfrm>
            <a:off x="9412217" y="6204771"/>
            <a:ext cx="1189715" cy="276999"/>
          </a:xfrm>
          <a:prstGeom prst="rect">
            <a:avLst/>
          </a:prstGeom>
          <a:noFill/>
        </p:spPr>
        <p:txBody>
          <a:bodyPr wrap="square">
            <a:spAutoFit/>
          </a:bodyPr>
          <a:lstStyle/>
          <a:p>
            <a:pPr algn="ctr"/>
            <a:r>
              <a:rPr lang="el-GR" sz="1200" b="1">
                <a:latin typeface="EC Square Sans Pro" panose="020B0506040000020004" pitchFamily="34" charset="0"/>
                <a:cs typeface="Times New Roman" panose="02020603050405020304" pitchFamily="18" charset="0"/>
              </a:rPr>
              <a:t>ΟΑ 3β</a:t>
            </a:r>
          </a:p>
        </p:txBody>
      </p:sp>
      <p:grpSp>
        <p:nvGrpSpPr>
          <p:cNvPr id="4" name="Group 3">
            <a:extLst>
              <a:ext uri="{FF2B5EF4-FFF2-40B4-BE49-F238E27FC236}">
                <a16:creationId xmlns:a16="http://schemas.microsoft.com/office/drawing/2014/main" id="{D558F9F1-C44D-9423-73D8-0BBB192417A9}"/>
              </a:ext>
            </a:extLst>
          </p:cNvPr>
          <p:cNvGrpSpPr/>
          <p:nvPr/>
        </p:nvGrpSpPr>
        <p:grpSpPr>
          <a:xfrm>
            <a:off x="2338236" y="3810078"/>
            <a:ext cx="3272305" cy="1619315"/>
            <a:chOff x="2338236" y="3810078"/>
            <a:chExt cx="3272305" cy="1619315"/>
          </a:xfrm>
        </p:grpSpPr>
        <p:grpSp>
          <p:nvGrpSpPr>
            <p:cNvPr id="5" name="Group 4">
              <a:extLst>
                <a:ext uri="{FF2B5EF4-FFF2-40B4-BE49-F238E27FC236}">
                  <a16:creationId xmlns:a16="http://schemas.microsoft.com/office/drawing/2014/main" id="{BBA119DC-F8E0-E4AE-8AC7-D272FFDFC87A}"/>
                </a:ext>
              </a:extLst>
            </p:cNvPr>
            <p:cNvGrpSpPr/>
            <p:nvPr/>
          </p:nvGrpSpPr>
          <p:grpSpPr>
            <a:xfrm>
              <a:off x="2338236" y="3810078"/>
              <a:ext cx="3272305" cy="1619315"/>
              <a:chOff x="2338236" y="3810078"/>
              <a:chExt cx="3272305" cy="1619315"/>
            </a:xfrm>
          </p:grpSpPr>
          <p:grpSp>
            <p:nvGrpSpPr>
              <p:cNvPr id="7" name="Group 6">
                <a:extLst>
                  <a:ext uri="{FF2B5EF4-FFF2-40B4-BE49-F238E27FC236}">
                    <a16:creationId xmlns:a16="http://schemas.microsoft.com/office/drawing/2014/main" id="{77E498AE-97CB-026E-BE40-3B1A37352B9F}"/>
                  </a:ext>
                </a:extLst>
              </p:cNvPr>
              <p:cNvGrpSpPr/>
              <p:nvPr/>
            </p:nvGrpSpPr>
            <p:grpSpPr>
              <a:xfrm>
                <a:off x="2338236" y="3810078"/>
                <a:ext cx="3272305" cy="1607614"/>
                <a:chOff x="2338236" y="3810078"/>
                <a:chExt cx="3272305" cy="1607614"/>
              </a:xfrm>
            </p:grpSpPr>
            <p:grpSp>
              <p:nvGrpSpPr>
                <p:cNvPr id="10" name="Group 9">
                  <a:extLst>
                    <a:ext uri="{FF2B5EF4-FFF2-40B4-BE49-F238E27FC236}">
                      <a16:creationId xmlns:a16="http://schemas.microsoft.com/office/drawing/2014/main" id="{97EA5460-47C6-95AC-38C8-22F5ABD41DFF}"/>
                    </a:ext>
                  </a:extLst>
                </p:cNvPr>
                <p:cNvGrpSpPr/>
                <p:nvPr/>
              </p:nvGrpSpPr>
              <p:grpSpPr>
                <a:xfrm>
                  <a:off x="2338236" y="3810078"/>
                  <a:ext cx="3272305" cy="1607614"/>
                  <a:chOff x="2338236" y="3810078"/>
                  <a:chExt cx="3272305" cy="1607614"/>
                </a:xfrm>
              </p:grpSpPr>
              <p:grpSp>
                <p:nvGrpSpPr>
                  <p:cNvPr id="12" name="Group 11">
                    <a:extLst>
                      <a:ext uri="{FF2B5EF4-FFF2-40B4-BE49-F238E27FC236}">
                        <a16:creationId xmlns:a16="http://schemas.microsoft.com/office/drawing/2014/main" id="{A10F5D5C-777D-795A-B7FD-2A56945A04E6}"/>
                      </a:ext>
                    </a:extLst>
                  </p:cNvPr>
                  <p:cNvGrpSpPr/>
                  <p:nvPr/>
                </p:nvGrpSpPr>
                <p:grpSpPr>
                  <a:xfrm>
                    <a:off x="2338236" y="3810078"/>
                    <a:ext cx="3272305" cy="1607614"/>
                    <a:chOff x="2338236" y="3810078"/>
                    <a:chExt cx="3272305" cy="1607614"/>
                  </a:xfrm>
                </p:grpSpPr>
                <p:pic>
                  <p:nvPicPr>
                    <p:cNvPr id="14" name="Picture 2">
                      <a:extLst>
                        <a:ext uri="{FF2B5EF4-FFF2-40B4-BE49-F238E27FC236}">
                          <a16:creationId xmlns:a16="http://schemas.microsoft.com/office/drawing/2014/main" id="{60AA9A24-EA65-916F-711D-5219531B89E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338236" y="3810078"/>
                      <a:ext cx="3272305" cy="1607614"/>
                    </a:xfrm>
                    <a:prstGeom prst="rect">
                      <a:avLst/>
                    </a:prstGeom>
                    <a:noFill/>
                    <a:ln cap="flat">
                      <a:noFill/>
                    </a:ln>
                  </p:spPr>
                </p:pic>
                <p:sp>
                  <p:nvSpPr>
                    <p:cNvPr id="17" name="TextBox 16">
                      <a:extLst>
                        <a:ext uri="{FF2B5EF4-FFF2-40B4-BE49-F238E27FC236}">
                          <a16:creationId xmlns:a16="http://schemas.microsoft.com/office/drawing/2014/main" id="{3DC30872-E193-1987-F161-C856F49A52B6}"/>
                        </a:ext>
                      </a:extLst>
                    </p:cNvPr>
                    <p:cNvSpPr txBox="1"/>
                    <p:nvPr/>
                  </p:nvSpPr>
                  <p:spPr>
                    <a:xfrm>
                      <a:off x="2374312" y="5045430"/>
                      <a:ext cx="610094" cy="200055"/>
                    </a:xfrm>
                    <a:prstGeom prst="rect">
                      <a:avLst/>
                    </a:prstGeom>
                    <a:noFill/>
                  </p:spPr>
                  <p:txBody>
                    <a:bodyPr wrap="square" lIns="0" tIns="0" rIns="0" bIns="0" rtlCol="0">
                      <a:spAutoFit/>
                    </a:bodyPr>
                    <a:lstStyle/>
                    <a:p>
                      <a:pPr algn="ctr"/>
                      <a:r>
                        <a:rPr lang="el-GR" sz="650" dirty="0">
                          <a:solidFill>
                            <a:srgbClr val="0B82AD"/>
                          </a:solidFill>
                          <a:latin typeface="Arial" panose="020B0604020202020204" pitchFamily="34" charset="0"/>
                          <a:cs typeface="Arial" panose="020B0604020202020204" pitchFamily="34" charset="0"/>
                        </a:rPr>
                        <a:t>Τι θέλετε να κάνετε;</a:t>
                      </a:r>
                    </a:p>
                  </p:txBody>
                </p:sp>
              </p:grpSp>
              <p:sp>
                <p:nvSpPr>
                  <p:cNvPr id="13" name="TextBox 12">
                    <a:extLst>
                      <a:ext uri="{FF2B5EF4-FFF2-40B4-BE49-F238E27FC236}">
                        <a16:creationId xmlns:a16="http://schemas.microsoft.com/office/drawing/2014/main" id="{03E40359-D925-E59D-5814-DB50942A1792}"/>
                      </a:ext>
                    </a:extLst>
                  </p:cNvPr>
                  <p:cNvSpPr txBox="1"/>
                  <p:nvPr/>
                </p:nvSpPr>
                <p:spPr>
                  <a:xfrm>
                    <a:off x="3004031" y="5038944"/>
                    <a:ext cx="610094" cy="300082"/>
                  </a:xfrm>
                  <a:prstGeom prst="rect">
                    <a:avLst/>
                  </a:prstGeom>
                  <a:noFill/>
                </p:spPr>
                <p:txBody>
                  <a:bodyPr wrap="square" lIns="0" tIns="0" rIns="0" bIns="0" rtlCol="0">
                    <a:spAutoFit/>
                  </a:bodyPr>
                  <a:lstStyle/>
                  <a:p>
                    <a:pPr algn="ctr"/>
                    <a:r>
                      <a:rPr lang="el-GR" sz="650" dirty="0">
                        <a:solidFill>
                          <a:srgbClr val="02B0AE"/>
                        </a:solidFill>
                        <a:latin typeface="Arial" panose="020B0604020202020204" pitchFamily="34" charset="0"/>
                        <a:cs typeface="Arial" panose="020B0604020202020204" pitchFamily="34" charset="0"/>
                      </a:rPr>
                      <a:t>Πώς θα ξέρετε πότε το έχετε επιτύχει;</a:t>
                    </a:r>
                  </a:p>
                </p:txBody>
              </p:sp>
            </p:grpSp>
            <p:sp>
              <p:nvSpPr>
                <p:cNvPr id="11" name="TextBox 10">
                  <a:extLst>
                    <a:ext uri="{FF2B5EF4-FFF2-40B4-BE49-F238E27FC236}">
                      <a16:creationId xmlns:a16="http://schemas.microsoft.com/office/drawing/2014/main" id="{6CC6F179-A831-004A-B9C8-97E0CB950463}"/>
                    </a:ext>
                  </a:extLst>
                </p:cNvPr>
                <p:cNvSpPr txBox="1"/>
                <p:nvPr/>
              </p:nvSpPr>
              <p:spPr>
                <a:xfrm>
                  <a:off x="3671974" y="5038944"/>
                  <a:ext cx="610094" cy="300082"/>
                </a:xfrm>
                <a:prstGeom prst="rect">
                  <a:avLst/>
                </a:prstGeom>
                <a:noFill/>
              </p:spPr>
              <p:txBody>
                <a:bodyPr wrap="square" lIns="0" tIns="0" rIns="0" bIns="0" rtlCol="0">
                  <a:spAutoFit/>
                </a:bodyPr>
                <a:lstStyle/>
                <a:p>
                  <a:pPr algn="ctr"/>
                  <a:r>
                    <a:rPr lang="el-GR" sz="650" dirty="0">
                      <a:solidFill>
                        <a:srgbClr val="01A97B"/>
                      </a:solidFill>
                      <a:latin typeface="Arial" panose="020B0604020202020204" pitchFamily="34" charset="0"/>
                      <a:cs typeface="Arial" panose="020B0604020202020204" pitchFamily="34" charset="0"/>
                    </a:rPr>
                    <a:t>Είναι στο χέρι σας να το πετύχετε;</a:t>
                  </a:r>
                </a:p>
              </p:txBody>
            </p:sp>
          </p:grpSp>
          <p:sp>
            <p:nvSpPr>
              <p:cNvPr id="9" name="TextBox 8">
                <a:extLst>
                  <a:ext uri="{FF2B5EF4-FFF2-40B4-BE49-F238E27FC236}">
                    <a16:creationId xmlns:a16="http://schemas.microsoft.com/office/drawing/2014/main" id="{F3C4A45A-6A86-245C-D184-629F436A8DD8}"/>
                  </a:ext>
                </a:extLst>
              </p:cNvPr>
              <p:cNvSpPr txBox="1"/>
              <p:nvPr/>
            </p:nvSpPr>
            <p:spPr>
              <a:xfrm>
                <a:off x="4319741" y="5029283"/>
                <a:ext cx="610094" cy="400110"/>
              </a:xfrm>
              <a:prstGeom prst="rect">
                <a:avLst/>
              </a:prstGeom>
              <a:noFill/>
            </p:spPr>
            <p:txBody>
              <a:bodyPr wrap="square" lIns="0" tIns="0" rIns="0" bIns="0" rtlCol="0">
                <a:spAutoFit/>
              </a:bodyPr>
              <a:lstStyle/>
              <a:p>
                <a:pPr algn="ctr"/>
                <a:r>
                  <a:rPr lang="el-GR" sz="650" dirty="0">
                    <a:solidFill>
                      <a:srgbClr val="55BD12"/>
                    </a:solidFill>
                    <a:latin typeface="Arial" panose="020B0604020202020204" pitchFamily="34" charset="0"/>
                    <a:cs typeface="Arial" panose="020B0604020202020204" pitchFamily="34" charset="0"/>
                  </a:rPr>
                  <a:t>Είναι ρεαλιστικό να πιστεύετε ότι μπορείτε να το πετύχετε;</a:t>
                </a:r>
              </a:p>
            </p:txBody>
          </p:sp>
        </p:grpSp>
        <p:sp>
          <p:nvSpPr>
            <p:cNvPr id="6" name="TextBox 5">
              <a:extLst>
                <a:ext uri="{FF2B5EF4-FFF2-40B4-BE49-F238E27FC236}">
                  <a16:creationId xmlns:a16="http://schemas.microsoft.com/office/drawing/2014/main" id="{F3815424-15A8-DC45-F5AF-96E3682843C1}"/>
                </a:ext>
              </a:extLst>
            </p:cNvPr>
            <p:cNvSpPr txBox="1"/>
            <p:nvPr/>
          </p:nvSpPr>
          <p:spPr>
            <a:xfrm>
              <a:off x="4952564" y="5038944"/>
              <a:ext cx="610094" cy="300082"/>
            </a:xfrm>
            <a:prstGeom prst="rect">
              <a:avLst/>
            </a:prstGeom>
            <a:noFill/>
          </p:spPr>
          <p:txBody>
            <a:bodyPr wrap="square" lIns="0" tIns="0" rIns="0" bIns="0" rtlCol="0">
              <a:spAutoFit/>
            </a:bodyPr>
            <a:lstStyle/>
            <a:p>
              <a:pPr algn="ctr"/>
              <a:r>
                <a:rPr lang="el-GR" sz="650" dirty="0">
                  <a:solidFill>
                    <a:srgbClr val="B6C625"/>
                  </a:solidFill>
                  <a:latin typeface="Arial" panose="020B0604020202020204" pitchFamily="34" charset="0"/>
                  <a:cs typeface="Arial" panose="020B0604020202020204" pitchFamily="34" charset="0"/>
                </a:rPr>
                <a:t>Πότε ακριβώς θέλετε να το πετύχετε;</a:t>
              </a:r>
            </a:p>
          </p:txBody>
        </p:sp>
      </p:grpSp>
      <p:graphicFrame>
        <p:nvGraphicFramePr>
          <p:cNvPr id="18" name="Table 17">
            <a:extLst>
              <a:ext uri="{FF2B5EF4-FFF2-40B4-BE49-F238E27FC236}">
                <a16:creationId xmlns:a16="http://schemas.microsoft.com/office/drawing/2014/main" id="{3894A6A7-7021-7D5D-A249-63333A73F7C7}"/>
              </a:ext>
            </a:extLst>
          </p:cNvPr>
          <p:cNvGraphicFramePr>
            <a:graphicFrameLocks noGrp="1"/>
          </p:cNvGraphicFramePr>
          <p:nvPr>
            <p:extLst>
              <p:ext uri="{D42A27DB-BD31-4B8C-83A1-F6EECF244321}">
                <p14:modId xmlns:p14="http://schemas.microsoft.com/office/powerpoint/2010/main" val="1357251217"/>
              </p:ext>
            </p:extLst>
          </p:nvPr>
        </p:nvGraphicFramePr>
        <p:xfrm>
          <a:off x="2346106" y="3841657"/>
          <a:ext cx="3246120" cy="1203960"/>
        </p:xfrm>
        <a:graphic>
          <a:graphicData uri="http://schemas.openxmlformats.org/drawingml/2006/table">
            <a:tbl>
              <a:tblPr firstRow="1" bandRow="1">
                <a:tableStyleId>{5C22544A-7EE6-4342-B048-85BDC9FD1C3A}</a:tableStyleId>
              </a:tblPr>
              <a:tblGrid>
                <a:gridCol w="649224">
                  <a:extLst>
                    <a:ext uri="{9D8B030D-6E8A-4147-A177-3AD203B41FA5}">
                      <a16:colId xmlns:a16="http://schemas.microsoft.com/office/drawing/2014/main" val="3627518420"/>
                    </a:ext>
                  </a:extLst>
                </a:gridCol>
                <a:gridCol w="649224">
                  <a:extLst>
                    <a:ext uri="{9D8B030D-6E8A-4147-A177-3AD203B41FA5}">
                      <a16:colId xmlns:a16="http://schemas.microsoft.com/office/drawing/2014/main" val="3605136724"/>
                    </a:ext>
                  </a:extLst>
                </a:gridCol>
                <a:gridCol w="649224">
                  <a:extLst>
                    <a:ext uri="{9D8B030D-6E8A-4147-A177-3AD203B41FA5}">
                      <a16:colId xmlns:a16="http://schemas.microsoft.com/office/drawing/2014/main" val="1287659504"/>
                    </a:ext>
                  </a:extLst>
                </a:gridCol>
                <a:gridCol w="649224">
                  <a:extLst>
                    <a:ext uri="{9D8B030D-6E8A-4147-A177-3AD203B41FA5}">
                      <a16:colId xmlns:a16="http://schemas.microsoft.com/office/drawing/2014/main" val="2768515705"/>
                    </a:ext>
                  </a:extLst>
                </a:gridCol>
                <a:gridCol w="649224">
                  <a:extLst>
                    <a:ext uri="{9D8B030D-6E8A-4147-A177-3AD203B41FA5}">
                      <a16:colId xmlns:a16="http://schemas.microsoft.com/office/drawing/2014/main" val="2235794676"/>
                    </a:ext>
                  </a:extLst>
                </a:gridCol>
              </a:tblGrid>
              <a:tr h="0">
                <a:tc>
                  <a:txBody>
                    <a:bodyPr/>
                    <a:lstStyle/>
                    <a:p>
                      <a:pPr algn="ctr"/>
                      <a:r>
                        <a:rPr lang="el-GR" sz="700" b="0">
                          <a:solidFill>
                            <a:schemeClr val="bg1"/>
                          </a:solidFill>
                          <a:latin typeface="Arial" panose="020B0604020202020204" pitchFamily="34" charset="0"/>
                          <a:cs typeface="Arial" panose="020B0604020202020204" pitchFamily="34" charset="0"/>
                        </a:rPr>
                        <a:t>Συγκεκριμένοι (Specific)</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l-GR" sz="700" b="0">
                          <a:solidFill>
                            <a:schemeClr val="bg1"/>
                          </a:solidFill>
                          <a:latin typeface="Arial" panose="020B0604020202020204" pitchFamily="34" charset="0"/>
                          <a:cs typeface="Arial" panose="020B0604020202020204" pitchFamily="34" charset="0"/>
                        </a:rPr>
                        <a:t>Μετρήσιμοι (Measurable)</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l-GR" sz="700" b="0">
                          <a:solidFill>
                            <a:schemeClr val="bg1"/>
                          </a:solidFill>
                          <a:latin typeface="Arial" panose="020B0604020202020204" pitchFamily="34" charset="0"/>
                          <a:cs typeface="Arial" panose="020B0604020202020204" pitchFamily="34" charset="0"/>
                        </a:rPr>
                        <a:t>Κατορθωτοί (Achievable)</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l-GR" sz="700" b="0">
                          <a:solidFill>
                            <a:schemeClr val="bg1"/>
                          </a:solidFill>
                          <a:latin typeface="Arial" panose="020B0604020202020204" pitchFamily="34" charset="0"/>
                          <a:cs typeface="Arial" panose="020B0604020202020204" pitchFamily="34" charset="0"/>
                        </a:rPr>
                        <a:t>Ρεαλιστικοί (Realistic)</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l-GR" sz="700" b="0">
                          <a:solidFill>
                            <a:schemeClr val="bg1"/>
                          </a:solidFill>
                          <a:latin typeface="Arial" panose="020B0604020202020204" pitchFamily="34" charset="0"/>
                          <a:cs typeface="Arial" panose="020B0604020202020204" pitchFamily="34" charset="0"/>
                        </a:rPr>
                        <a:t>Έγκαιροι (Timely)</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58632"/>
                  </a:ext>
                </a:extLst>
              </a:tr>
              <a:tr h="0">
                <a:tc>
                  <a:txBody>
                    <a:bodyPr/>
                    <a:lstStyle/>
                    <a:p>
                      <a:pPr algn="ctr"/>
                      <a:r>
                        <a:rPr lang="el-GR" sz="4000" b="1" dirty="0">
                          <a:solidFill>
                            <a:schemeClr val="bg1"/>
                          </a:solidFill>
                          <a:latin typeface="Arial" panose="020B0604020202020204" pitchFamily="34" charset="0"/>
                          <a:cs typeface="Arial" panose="020B0604020202020204" pitchFamily="34" charset="0"/>
                        </a:rPr>
                        <a:t>S</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l-GR" sz="4000" b="1" dirty="0">
                          <a:solidFill>
                            <a:schemeClr val="bg1"/>
                          </a:solidFill>
                          <a:latin typeface="Arial" panose="020B0604020202020204" pitchFamily="34" charset="0"/>
                          <a:cs typeface="Arial" panose="020B0604020202020204" pitchFamily="34" charset="0"/>
                        </a:rPr>
                        <a:t>Μ</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l-GR" sz="4000" b="1" dirty="0">
                          <a:solidFill>
                            <a:schemeClr val="bg1"/>
                          </a:solidFill>
                          <a:latin typeface="Arial" panose="020B0604020202020204" pitchFamily="34" charset="0"/>
                          <a:cs typeface="Arial" panose="020B0604020202020204" pitchFamily="34" charset="0"/>
                        </a:rPr>
                        <a:t>A</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l-GR" sz="4000" b="1" dirty="0">
                          <a:solidFill>
                            <a:schemeClr val="bg1"/>
                          </a:solidFill>
                          <a:latin typeface="Arial" panose="020B0604020202020204" pitchFamily="34" charset="0"/>
                          <a:cs typeface="Arial" panose="020B0604020202020204" pitchFamily="34" charset="0"/>
                        </a:rPr>
                        <a:t>R</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l-GR" sz="4000" b="1" dirty="0">
                          <a:solidFill>
                            <a:schemeClr val="bg1"/>
                          </a:solidFill>
                          <a:latin typeface="Arial" panose="020B0604020202020204" pitchFamily="34" charset="0"/>
                          <a:cs typeface="Arial" panose="020B0604020202020204" pitchFamily="34" charset="0"/>
                        </a:rPr>
                        <a:t>Τ</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3693950"/>
                  </a:ext>
                </a:extLst>
              </a:tr>
              <a:tr h="0">
                <a:tc>
                  <a:txBody>
                    <a:bodyPr/>
                    <a:lstStyle/>
                    <a:p>
                      <a:pPr algn="ctr"/>
                      <a:r>
                        <a:rPr lang="el-GR" sz="1600" b="0" dirty="0">
                          <a:solidFill>
                            <a:schemeClr val="bg1"/>
                          </a:solidFill>
                          <a:latin typeface="Arial" panose="020B0604020202020204" pitchFamily="34" charset="0"/>
                          <a:cs typeface="Arial" panose="020B0604020202020204" pitchFamily="34" charset="0"/>
                        </a:rPr>
                        <a:t>Σ</a:t>
                      </a: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l-GR" sz="1600" b="0" dirty="0">
                          <a:solidFill>
                            <a:schemeClr val="bg1"/>
                          </a:solidFill>
                          <a:latin typeface="Arial" panose="020B0604020202020204" pitchFamily="34" charset="0"/>
                          <a:cs typeface="Arial" panose="020B0604020202020204" pitchFamily="34" charset="0"/>
                        </a:rPr>
                        <a:t>Τ</a:t>
                      </a: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l-GR" sz="1600" b="0" dirty="0">
                          <a:solidFill>
                            <a:schemeClr val="bg1"/>
                          </a:solidFill>
                          <a:latin typeface="Arial" panose="020B0604020202020204" pitchFamily="34" charset="0"/>
                          <a:cs typeface="Arial" panose="020B0604020202020204" pitchFamily="34" charset="0"/>
                        </a:rPr>
                        <a:t>Ο</a:t>
                      </a: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l-GR" sz="1600" b="0" dirty="0">
                          <a:solidFill>
                            <a:schemeClr val="bg1"/>
                          </a:solidFill>
                          <a:latin typeface="Arial" panose="020B0604020202020204" pitchFamily="34" charset="0"/>
                          <a:cs typeface="Arial" panose="020B0604020202020204" pitchFamily="34" charset="0"/>
                        </a:rPr>
                        <a:t>Χ</a:t>
                      </a: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l-GR" sz="1600" b="0" dirty="0" err="1">
                          <a:solidFill>
                            <a:schemeClr val="bg1"/>
                          </a:solidFill>
                          <a:latin typeface="Arial" panose="020B0604020202020204" pitchFamily="34" charset="0"/>
                          <a:cs typeface="Arial" panose="020B0604020202020204" pitchFamily="34" charset="0"/>
                        </a:rPr>
                        <a:t>OI</a:t>
                      </a:r>
                      <a:endParaRPr lang="el-GR" sz="1600" b="0" dirty="0">
                        <a:solidFill>
                          <a:schemeClr val="bg1"/>
                        </a:solidFill>
                        <a:latin typeface="Arial" panose="020B0604020202020204" pitchFamily="34" charset="0"/>
                        <a:cs typeface="Arial" panose="020B0604020202020204" pitchFamily="34" charset="0"/>
                      </a:endParaRP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0372584"/>
                  </a:ext>
                </a:extLst>
              </a:tr>
            </a:tbl>
          </a:graphicData>
        </a:graphic>
      </p:graphicFrame>
    </p:spTree>
    <p:extLst>
      <p:ext uri="{BB962C8B-B14F-4D97-AF65-F5344CB8AC3E}">
        <p14:creationId xmlns:p14="http://schemas.microsoft.com/office/powerpoint/2010/main" val="38245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1000"/>
                                        <p:tgtEl>
                                          <p:spTgt spid="55"/>
                                        </p:tgtEl>
                                      </p:cBhvr>
                                    </p:animEffect>
                                    <p:anim calcmode="lin" valueType="num">
                                      <p:cBhvr>
                                        <p:cTn id="12" dur="1000" fill="hold"/>
                                        <p:tgtEl>
                                          <p:spTgt spid="55"/>
                                        </p:tgtEl>
                                        <p:attrNameLst>
                                          <p:attrName>ppt_x</p:attrName>
                                        </p:attrNameLst>
                                      </p:cBhvr>
                                      <p:tavLst>
                                        <p:tav tm="0">
                                          <p:val>
                                            <p:strVal val="#ppt_x"/>
                                          </p:val>
                                        </p:tav>
                                        <p:tav tm="100000">
                                          <p:val>
                                            <p:strVal val="#ppt_x"/>
                                          </p:val>
                                        </p:tav>
                                      </p:tavLst>
                                    </p:anim>
                                    <p:anim calcmode="lin" valueType="num">
                                      <p:cBhvr>
                                        <p:cTn id="13" dur="1000" fill="hold"/>
                                        <p:tgtEl>
                                          <p:spTgt spid="5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anim calcmode="lin" valueType="num">
                                      <p:cBhvr>
                                        <p:cTn id="17" dur="1000" fill="hold"/>
                                        <p:tgtEl>
                                          <p:spTgt spid="34"/>
                                        </p:tgtEl>
                                        <p:attrNameLst>
                                          <p:attrName>ppt_x</p:attrName>
                                        </p:attrNameLst>
                                      </p:cBhvr>
                                      <p:tavLst>
                                        <p:tav tm="0">
                                          <p:val>
                                            <p:strVal val="#ppt_x"/>
                                          </p:val>
                                        </p:tav>
                                        <p:tav tm="100000">
                                          <p:val>
                                            <p:strVal val="#ppt_x"/>
                                          </p:val>
                                        </p:tav>
                                      </p:tavLst>
                                    </p:anim>
                                    <p:anim calcmode="lin" valueType="num">
                                      <p:cBhvr>
                                        <p:cTn id="18" dur="1000" fill="hold"/>
                                        <p:tgtEl>
                                          <p:spTgt spid="3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anim calcmode="lin" valueType="num">
                                      <p:cBhvr>
                                        <p:cTn id="64" dur="1000" fill="hold"/>
                                        <p:tgtEl>
                                          <p:spTgt spid="47"/>
                                        </p:tgtEl>
                                        <p:attrNameLst>
                                          <p:attrName>ppt_x</p:attrName>
                                        </p:attrNameLst>
                                      </p:cBhvr>
                                      <p:tavLst>
                                        <p:tav tm="0">
                                          <p:val>
                                            <p:strVal val="#ppt_x"/>
                                          </p:val>
                                        </p:tav>
                                        <p:tav tm="100000">
                                          <p:val>
                                            <p:strVal val="#ppt_x"/>
                                          </p:val>
                                        </p:tav>
                                      </p:tavLst>
                                    </p:anim>
                                    <p:anim calcmode="lin" valueType="num">
                                      <p:cBhvr>
                                        <p:cTn id="65" dur="1000" fill="hold"/>
                                        <p:tgtEl>
                                          <p:spTgt spid="4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1000"/>
                                        <p:tgtEl>
                                          <p:spTgt spid="48"/>
                                        </p:tgtEl>
                                      </p:cBhvr>
                                    </p:animEffect>
                                    <p:anim calcmode="lin" valueType="num">
                                      <p:cBhvr>
                                        <p:cTn id="69" dur="1000" fill="hold"/>
                                        <p:tgtEl>
                                          <p:spTgt spid="48"/>
                                        </p:tgtEl>
                                        <p:attrNameLst>
                                          <p:attrName>ppt_x</p:attrName>
                                        </p:attrNameLst>
                                      </p:cBhvr>
                                      <p:tavLst>
                                        <p:tav tm="0">
                                          <p:val>
                                            <p:strVal val="#ppt_x"/>
                                          </p:val>
                                        </p:tav>
                                        <p:tav tm="100000">
                                          <p:val>
                                            <p:strVal val="#ppt_x"/>
                                          </p:val>
                                        </p:tav>
                                      </p:tavLst>
                                    </p:anim>
                                    <p:anim calcmode="lin" valueType="num">
                                      <p:cBhvr>
                                        <p:cTn id="70" dur="1000" fill="hold"/>
                                        <p:tgtEl>
                                          <p:spTgt spid="4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1000"/>
                                        <p:tgtEl>
                                          <p:spTgt spid="35"/>
                                        </p:tgtEl>
                                      </p:cBhvr>
                                    </p:animEffect>
                                    <p:anim calcmode="lin" valueType="num">
                                      <p:cBhvr>
                                        <p:cTn id="84" dur="1000" fill="hold"/>
                                        <p:tgtEl>
                                          <p:spTgt spid="35"/>
                                        </p:tgtEl>
                                        <p:attrNameLst>
                                          <p:attrName>ppt_x</p:attrName>
                                        </p:attrNameLst>
                                      </p:cBhvr>
                                      <p:tavLst>
                                        <p:tav tm="0">
                                          <p:val>
                                            <p:strVal val="#ppt_x"/>
                                          </p:val>
                                        </p:tav>
                                        <p:tav tm="100000">
                                          <p:val>
                                            <p:strVal val="#ppt_x"/>
                                          </p:val>
                                        </p:tav>
                                      </p:tavLst>
                                    </p:anim>
                                    <p:anim calcmode="lin" valueType="num">
                                      <p:cBhvr>
                                        <p:cTn id="8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anim calcmode="lin" valueType="num">
                                      <p:cBhvr>
                                        <p:cTn id="91" dur="1000" fill="hold"/>
                                        <p:tgtEl>
                                          <p:spTgt spid="29"/>
                                        </p:tgtEl>
                                        <p:attrNameLst>
                                          <p:attrName>ppt_x</p:attrName>
                                        </p:attrNameLst>
                                      </p:cBhvr>
                                      <p:tavLst>
                                        <p:tav tm="0">
                                          <p:val>
                                            <p:strVal val="#ppt_x"/>
                                          </p:val>
                                        </p:tav>
                                        <p:tav tm="100000">
                                          <p:val>
                                            <p:strVal val="#ppt_x"/>
                                          </p:val>
                                        </p:tav>
                                      </p:tavLst>
                                    </p:anim>
                                    <p:anim calcmode="lin" valueType="num">
                                      <p:cBhvr>
                                        <p:cTn id="92" dur="1000" fill="hold"/>
                                        <p:tgtEl>
                                          <p:spTgt spid="29"/>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1000"/>
                                        <p:tgtEl>
                                          <p:spTgt spid="50"/>
                                        </p:tgtEl>
                                      </p:cBhvr>
                                    </p:animEffect>
                                    <p:anim calcmode="lin" valueType="num">
                                      <p:cBhvr>
                                        <p:cTn id="96" dur="1000" fill="hold"/>
                                        <p:tgtEl>
                                          <p:spTgt spid="50"/>
                                        </p:tgtEl>
                                        <p:attrNameLst>
                                          <p:attrName>ppt_x</p:attrName>
                                        </p:attrNameLst>
                                      </p:cBhvr>
                                      <p:tavLst>
                                        <p:tav tm="0">
                                          <p:val>
                                            <p:strVal val="#ppt_x"/>
                                          </p:val>
                                        </p:tav>
                                        <p:tav tm="100000">
                                          <p:val>
                                            <p:strVal val="#ppt_x"/>
                                          </p:val>
                                        </p:tav>
                                      </p:tavLst>
                                    </p:anim>
                                    <p:anim calcmode="lin" valueType="num">
                                      <p:cBhvr>
                                        <p:cTn id="97" dur="1000" fill="hold"/>
                                        <p:tgtEl>
                                          <p:spTgt spid="5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fade">
                                      <p:cBhvr>
                                        <p:cTn id="100" dur="1000"/>
                                        <p:tgtEl>
                                          <p:spTgt spid="51"/>
                                        </p:tgtEl>
                                      </p:cBhvr>
                                    </p:animEffect>
                                    <p:anim calcmode="lin" valueType="num">
                                      <p:cBhvr>
                                        <p:cTn id="101" dur="1000" fill="hold"/>
                                        <p:tgtEl>
                                          <p:spTgt spid="51"/>
                                        </p:tgtEl>
                                        <p:attrNameLst>
                                          <p:attrName>ppt_x</p:attrName>
                                        </p:attrNameLst>
                                      </p:cBhvr>
                                      <p:tavLst>
                                        <p:tav tm="0">
                                          <p:val>
                                            <p:strVal val="#ppt_x"/>
                                          </p:val>
                                        </p:tav>
                                        <p:tav tm="100000">
                                          <p:val>
                                            <p:strVal val="#ppt_x"/>
                                          </p:val>
                                        </p:tav>
                                      </p:tavLst>
                                    </p:anim>
                                    <p:anim calcmode="lin" valueType="num">
                                      <p:cBhvr>
                                        <p:cTn id="102" dur="1000" fill="hold"/>
                                        <p:tgtEl>
                                          <p:spTgt spid="51"/>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1000"/>
                                        <p:tgtEl>
                                          <p:spTgt spid="52"/>
                                        </p:tgtEl>
                                      </p:cBhvr>
                                    </p:animEffect>
                                    <p:anim calcmode="lin" valueType="num">
                                      <p:cBhvr>
                                        <p:cTn id="106" dur="1000" fill="hold"/>
                                        <p:tgtEl>
                                          <p:spTgt spid="52"/>
                                        </p:tgtEl>
                                        <p:attrNameLst>
                                          <p:attrName>ppt_x</p:attrName>
                                        </p:attrNameLst>
                                      </p:cBhvr>
                                      <p:tavLst>
                                        <p:tav tm="0">
                                          <p:val>
                                            <p:strVal val="#ppt_x"/>
                                          </p:val>
                                        </p:tav>
                                        <p:tav tm="100000">
                                          <p:val>
                                            <p:strVal val="#ppt_x"/>
                                          </p:val>
                                        </p:tav>
                                      </p:tavLst>
                                    </p:anim>
                                    <p:anim calcmode="lin" valueType="num">
                                      <p:cBhvr>
                                        <p:cTn id="107" dur="1000" fill="hold"/>
                                        <p:tgtEl>
                                          <p:spTgt spid="52"/>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fade">
                                      <p:cBhvr>
                                        <p:cTn id="110" dur="1000"/>
                                        <p:tgtEl>
                                          <p:spTgt spid="53"/>
                                        </p:tgtEl>
                                      </p:cBhvr>
                                    </p:animEffect>
                                    <p:anim calcmode="lin" valueType="num">
                                      <p:cBhvr>
                                        <p:cTn id="111" dur="1000" fill="hold"/>
                                        <p:tgtEl>
                                          <p:spTgt spid="53"/>
                                        </p:tgtEl>
                                        <p:attrNameLst>
                                          <p:attrName>ppt_x</p:attrName>
                                        </p:attrNameLst>
                                      </p:cBhvr>
                                      <p:tavLst>
                                        <p:tav tm="0">
                                          <p:val>
                                            <p:strVal val="#ppt_x"/>
                                          </p:val>
                                        </p:tav>
                                        <p:tav tm="100000">
                                          <p:val>
                                            <p:strVal val="#ppt_x"/>
                                          </p:val>
                                        </p:tav>
                                      </p:tavLst>
                                    </p:anim>
                                    <p:anim calcmode="lin" valueType="num">
                                      <p:cBhvr>
                                        <p:cTn id="112" dur="1000" fill="hold"/>
                                        <p:tgtEl>
                                          <p:spTgt spid="53"/>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0"/>
                                        <p:tgtEl>
                                          <p:spTgt spid="54"/>
                                        </p:tgtEl>
                                      </p:cBhvr>
                                    </p:animEffect>
                                    <p:anim calcmode="lin" valueType="num">
                                      <p:cBhvr>
                                        <p:cTn id="116" dur="1000" fill="hold"/>
                                        <p:tgtEl>
                                          <p:spTgt spid="54"/>
                                        </p:tgtEl>
                                        <p:attrNameLst>
                                          <p:attrName>ppt_x</p:attrName>
                                        </p:attrNameLst>
                                      </p:cBhvr>
                                      <p:tavLst>
                                        <p:tav tm="0">
                                          <p:val>
                                            <p:strVal val="#ppt_x"/>
                                          </p:val>
                                        </p:tav>
                                        <p:tav tm="100000">
                                          <p:val>
                                            <p:strVal val="#ppt_x"/>
                                          </p:val>
                                        </p:tav>
                                      </p:tavLst>
                                    </p:anim>
                                    <p:anim calcmode="lin" valueType="num">
                                      <p:cBhvr>
                                        <p:cTn id="117" dur="1000" fill="hold"/>
                                        <p:tgtEl>
                                          <p:spTgt spid="54"/>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fade">
                                      <p:cBhvr>
                                        <p:cTn id="120" dur="1000"/>
                                        <p:tgtEl>
                                          <p:spTgt spid="33"/>
                                        </p:tgtEl>
                                      </p:cBhvr>
                                    </p:animEffect>
                                    <p:anim calcmode="lin" valueType="num">
                                      <p:cBhvr>
                                        <p:cTn id="121" dur="1000" fill="hold"/>
                                        <p:tgtEl>
                                          <p:spTgt spid="33"/>
                                        </p:tgtEl>
                                        <p:attrNameLst>
                                          <p:attrName>ppt_x</p:attrName>
                                        </p:attrNameLst>
                                      </p:cBhvr>
                                      <p:tavLst>
                                        <p:tav tm="0">
                                          <p:val>
                                            <p:strVal val="#ppt_x"/>
                                          </p:val>
                                        </p:tav>
                                        <p:tav tm="100000">
                                          <p:val>
                                            <p:strVal val="#ppt_x"/>
                                          </p:val>
                                        </p:tav>
                                      </p:tavLst>
                                    </p:anim>
                                    <p:anim calcmode="lin" valueType="num">
                                      <p:cBhvr>
                                        <p:cTn id="122" dur="1000" fill="hold"/>
                                        <p:tgtEl>
                                          <p:spTgt spid="33"/>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Effect transition="in" filter="fade">
                                      <p:cBhvr>
                                        <p:cTn id="125" dur="1000"/>
                                        <p:tgtEl>
                                          <p:spTgt spid="177"/>
                                        </p:tgtEl>
                                      </p:cBhvr>
                                    </p:animEffect>
                                    <p:anim calcmode="lin" valueType="num">
                                      <p:cBhvr>
                                        <p:cTn id="126" dur="1000" fill="hold"/>
                                        <p:tgtEl>
                                          <p:spTgt spid="177"/>
                                        </p:tgtEl>
                                        <p:attrNameLst>
                                          <p:attrName>ppt_x</p:attrName>
                                        </p:attrNameLst>
                                      </p:cBhvr>
                                      <p:tavLst>
                                        <p:tav tm="0">
                                          <p:val>
                                            <p:strVal val="#ppt_x"/>
                                          </p:val>
                                        </p:tav>
                                        <p:tav tm="100000">
                                          <p:val>
                                            <p:strVal val="#ppt_x"/>
                                          </p:val>
                                        </p:tav>
                                      </p:tavLst>
                                    </p:anim>
                                    <p:anim calcmode="lin" valueType="num">
                                      <p:cBhvr>
                                        <p:cTn id="127" dur="1000" fill="hold"/>
                                        <p:tgtEl>
                                          <p:spTgt spid="177"/>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178"/>
                                        </p:tgtEl>
                                        <p:attrNameLst>
                                          <p:attrName>style.visibility</p:attrName>
                                        </p:attrNameLst>
                                      </p:cBhvr>
                                      <p:to>
                                        <p:strVal val="visible"/>
                                      </p:to>
                                    </p:set>
                                    <p:animEffect transition="in" filter="fade">
                                      <p:cBhvr>
                                        <p:cTn id="130" dur="1000"/>
                                        <p:tgtEl>
                                          <p:spTgt spid="178"/>
                                        </p:tgtEl>
                                      </p:cBhvr>
                                    </p:animEffect>
                                    <p:anim calcmode="lin" valueType="num">
                                      <p:cBhvr>
                                        <p:cTn id="131" dur="1000" fill="hold"/>
                                        <p:tgtEl>
                                          <p:spTgt spid="178"/>
                                        </p:tgtEl>
                                        <p:attrNameLst>
                                          <p:attrName>ppt_x</p:attrName>
                                        </p:attrNameLst>
                                      </p:cBhvr>
                                      <p:tavLst>
                                        <p:tav tm="0">
                                          <p:val>
                                            <p:strVal val="#ppt_x"/>
                                          </p:val>
                                        </p:tav>
                                        <p:tav tm="100000">
                                          <p:val>
                                            <p:strVal val="#ppt_x"/>
                                          </p:val>
                                        </p:tav>
                                      </p:tavLst>
                                    </p:anim>
                                    <p:anim calcmode="lin" valueType="num">
                                      <p:cBhvr>
                                        <p:cTn id="132" dur="1000" fill="hold"/>
                                        <p:tgtEl>
                                          <p:spTgt spid="178"/>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179"/>
                                        </p:tgtEl>
                                        <p:attrNameLst>
                                          <p:attrName>style.visibility</p:attrName>
                                        </p:attrNameLst>
                                      </p:cBhvr>
                                      <p:to>
                                        <p:strVal val="visible"/>
                                      </p:to>
                                    </p:set>
                                    <p:animEffect transition="in" filter="fade">
                                      <p:cBhvr>
                                        <p:cTn id="135" dur="1000"/>
                                        <p:tgtEl>
                                          <p:spTgt spid="179"/>
                                        </p:tgtEl>
                                      </p:cBhvr>
                                    </p:animEffect>
                                    <p:anim calcmode="lin" valueType="num">
                                      <p:cBhvr>
                                        <p:cTn id="136" dur="1000" fill="hold"/>
                                        <p:tgtEl>
                                          <p:spTgt spid="179"/>
                                        </p:tgtEl>
                                        <p:attrNameLst>
                                          <p:attrName>ppt_x</p:attrName>
                                        </p:attrNameLst>
                                      </p:cBhvr>
                                      <p:tavLst>
                                        <p:tav tm="0">
                                          <p:val>
                                            <p:strVal val="#ppt_x"/>
                                          </p:val>
                                        </p:tav>
                                        <p:tav tm="100000">
                                          <p:val>
                                            <p:strVal val="#ppt_x"/>
                                          </p:val>
                                        </p:tav>
                                      </p:tavLst>
                                    </p:anim>
                                    <p:anim calcmode="lin" valueType="num">
                                      <p:cBhvr>
                                        <p:cTn id="137" dur="1000" fill="hold"/>
                                        <p:tgtEl>
                                          <p:spTgt spid="179"/>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180"/>
                                        </p:tgtEl>
                                        <p:attrNameLst>
                                          <p:attrName>style.visibility</p:attrName>
                                        </p:attrNameLst>
                                      </p:cBhvr>
                                      <p:to>
                                        <p:strVal val="visible"/>
                                      </p:to>
                                    </p:set>
                                    <p:animEffect transition="in" filter="fade">
                                      <p:cBhvr>
                                        <p:cTn id="140" dur="1000"/>
                                        <p:tgtEl>
                                          <p:spTgt spid="180"/>
                                        </p:tgtEl>
                                      </p:cBhvr>
                                    </p:animEffect>
                                    <p:anim calcmode="lin" valueType="num">
                                      <p:cBhvr>
                                        <p:cTn id="141" dur="1000" fill="hold"/>
                                        <p:tgtEl>
                                          <p:spTgt spid="180"/>
                                        </p:tgtEl>
                                        <p:attrNameLst>
                                          <p:attrName>ppt_x</p:attrName>
                                        </p:attrNameLst>
                                      </p:cBhvr>
                                      <p:tavLst>
                                        <p:tav tm="0">
                                          <p:val>
                                            <p:strVal val="#ppt_x"/>
                                          </p:val>
                                        </p:tav>
                                        <p:tav tm="100000">
                                          <p:val>
                                            <p:strVal val="#ppt_x"/>
                                          </p:val>
                                        </p:tav>
                                      </p:tavLst>
                                    </p:anim>
                                    <p:anim calcmode="lin" valueType="num">
                                      <p:cBhvr>
                                        <p:cTn id="142" dur="1000" fill="hold"/>
                                        <p:tgtEl>
                                          <p:spTgt spid="180"/>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181"/>
                                        </p:tgtEl>
                                        <p:attrNameLst>
                                          <p:attrName>style.visibility</p:attrName>
                                        </p:attrNameLst>
                                      </p:cBhvr>
                                      <p:to>
                                        <p:strVal val="visible"/>
                                      </p:to>
                                    </p:set>
                                    <p:animEffect transition="in" filter="fade">
                                      <p:cBhvr>
                                        <p:cTn id="145" dur="1000"/>
                                        <p:tgtEl>
                                          <p:spTgt spid="181"/>
                                        </p:tgtEl>
                                      </p:cBhvr>
                                    </p:animEffect>
                                    <p:anim calcmode="lin" valueType="num">
                                      <p:cBhvr>
                                        <p:cTn id="146" dur="1000" fill="hold"/>
                                        <p:tgtEl>
                                          <p:spTgt spid="181"/>
                                        </p:tgtEl>
                                        <p:attrNameLst>
                                          <p:attrName>ppt_x</p:attrName>
                                        </p:attrNameLst>
                                      </p:cBhvr>
                                      <p:tavLst>
                                        <p:tav tm="0">
                                          <p:val>
                                            <p:strVal val="#ppt_x"/>
                                          </p:val>
                                        </p:tav>
                                        <p:tav tm="100000">
                                          <p:val>
                                            <p:strVal val="#ppt_x"/>
                                          </p:val>
                                        </p:tav>
                                      </p:tavLst>
                                    </p:anim>
                                    <p:anim calcmode="lin" valueType="num">
                                      <p:cBhvr>
                                        <p:cTn id="147"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55" grpId="0" animBg="1"/>
      <p:bldP spid="8" grpId="0"/>
      <p:bldP spid="34" grpId="0"/>
      <p:bldP spid="36" grpId="0" animBg="1"/>
      <p:bldP spid="38" grpId="0" animBg="1"/>
      <p:bldP spid="40" grpId="0" animBg="1"/>
      <p:bldP spid="42" grpId="0"/>
      <p:bldP spid="45" grpId="0"/>
      <p:bldP spid="46" grpId="0" animBg="1"/>
      <p:bldP spid="47" grpId="0"/>
      <p:bldP spid="48" grpId="0"/>
      <p:bldP spid="50" grpId="0"/>
      <p:bldP spid="51" grpId="0" animBg="1"/>
      <p:bldP spid="52" grpId="0" animBg="1"/>
      <p:bldP spid="53" grpId="0"/>
      <p:bldP spid="54" grpId="0"/>
      <p:bldP spid="32" grpId="0"/>
      <p:bldP spid="33" grpId="0"/>
      <p:bldP spid="35" grpId="0"/>
      <p:bldP spid="177" grpId="0" animBg="1"/>
      <p:bldP spid="178" grpId="0" animBg="1"/>
      <p:bldP spid="179" grpId="0" animBg="1"/>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Marcador de texto 1">
            <a:extLst>
              <a:ext uri="{FF2B5EF4-FFF2-40B4-BE49-F238E27FC236}">
                <a16:creationId xmlns:a16="http://schemas.microsoft.com/office/drawing/2014/main" id="{767F662A-3096-4DC1-9F4F-04F96759A1DE}"/>
              </a:ext>
            </a:extLst>
          </p:cNvPr>
          <p:cNvSpPr>
            <a:spLocks noGrp="1"/>
          </p:cNvSpPr>
          <p:nvPr>
            <p:ph type="body" sz="quarter" idx="10"/>
          </p:nvPr>
        </p:nvSpPr>
        <p:spPr>
          <a:xfrm>
            <a:off x="762001" y="310575"/>
            <a:ext cx="9462631" cy="475849"/>
          </a:xfrm>
        </p:spPr>
        <p:txBody>
          <a:bodyPr/>
          <a:lstStyle/>
          <a:p>
            <a:pPr marL="0" indent="0">
              <a:buNone/>
            </a:pPr>
            <a:r>
              <a:rPr lang="el-GR">
                <a:latin typeface="EC Square Sans Pro" panose="020B0506040000020004" pitchFamily="34" charset="0"/>
              </a:rPr>
              <a:t>Ανακοίνωση</a:t>
            </a:r>
          </a:p>
        </p:txBody>
      </p:sp>
      <p:sp>
        <p:nvSpPr>
          <p:cNvPr id="106" name="Tijdelijke aanduiding voor inhoud 2">
            <a:extLst>
              <a:ext uri="{FF2B5EF4-FFF2-40B4-BE49-F238E27FC236}">
                <a16:creationId xmlns:a16="http://schemas.microsoft.com/office/drawing/2014/main" id="{76622FAD-AD92-4721-B978-2B27DEAD22ED}"/>
              </a:ext>
            </a:extLst>
          </p:cNvPr>
          <p:cNvSpPr txBox="1">
            <a:spLocks/>
          </p:cNvSpPr>
          <p:nvPr/>
        </p:nvSpPr>
        <p:spPr>
          <a:xfrm>
            <a:off x="144334" y="1417924"/>
            <a:ext cx="5504625" cy="2178339"/>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el-GR" sz="2800" dirty="0">
                <a:solidFill>
                  <a:sysClr val="windowText" lastClr="000000"/>
                </a:solidFill>
                <a:latin typeface="EC Square Sans Pro" panose="020B0506040000020004" pitchFamily="34" charset="0"/>
                <a:cs typeface="Arial" panose="020B0604020202020204" pitchFamily="34" charset="0"/>
              </a:rPr>
              <a:t>Μετά την ομαδική άσκηση 2α και 2β, θα σας ζητηθεί να γράψετε ένα </a:t>
            </a:r>
            <a:r>
              <a:rPr lang="el-GR" sz="2800" b="1" dirty="0">
                <a:solidFill>
                  <a:sysClr val="windowText" lastClr="000000"/>
                </a:solidFill>
                <a:latin typeface="EC Square Sans Pro" panose="020B0506040000020004" pitchFamily="34" charset="0"/>
                <a:cs typeface="Arial" panose="020B0604020202020204" pitchFamily="34" charset="0"/>
              </a:rPr>
              <a:t>σημείο δράσης</a:t>
            </a:r>
            <a:r>
              <a:rPr lang="el-GR" sz="2800" dirty="0">
                <a:solidFill>
                  <a:sysClr val="windowText" lastClr="000000"/>
                </a:solidFill>
                <a:latin typeface="EC Square Sans Pro" panose="020B0506040000020004" pitchFamily="34" charset="0"/>
                <a:cs typeface="Arial" panose="020B0604020202020204" pitchFamily="34" charset="0"/>
              </a:rPr>
              <a:t> </a:t>
            </a:r>
            <a:r>
              <a:rPr lang="el-GR" sz="2800" b="1" dirty="0">
                <a:solidFill>
                  <a:sysClr val="windowText" lastClr="000000"/>
                </a:solidFill>
                <a:latin typeface="EC Square Sans Pro" panose="020B0506040000020004" pitchFamily="34" charset="0"/>
                <a:cs typeface="Arial" panose="020B0604020202020204" pitchFamily="34" charset="0"/>
              </a:rPr>
              <a:t>SMART για τον εαυτό σας</a:t>
            </a:r>
            <a:r>
              <a:rPr lang="el-GR" sz="2800" dirty="0">
                <a:solidFill>
                  <a:sysClr val="windowText" lastClr="000000"/>
                </a:solidFill>
                <a:latin typeface="EC Square Sans Pro" panose="020B0506040000020004" pitchFamily="34" charset="0"/>
                <a:cs typeface="Arial" panose="020B0604020202020204" pitchFamily="34" charset="0"/>
              </a:rPr>
              <a:t> – προς εφαρμογή στην εκτροφή σας/του πελάτη σας</a:t>
            </a:r>
          </a:p>
          <a:p>
            <a:endParaRPr lang="nl-NL" sz="2800" dirty="0">
              <a:solidFill>
                <a:sysClr val="windowText" lastClr="000000"/>
              </a:solidFill>
              <a:latin typeface="EC Square Sans Pro" panose="020B0506040000020004" pitchFamily="34" charset="0"/>
              <a:cs typeface="Arial" panose="020B0604020202020204" pitchFamily="34" charset="0"/>
            </a:endParaRPr>
          </a:p>
        </p:txBody>
      </p:sp>
      <p:sp>
        <p:nvSpPr>
          <p:cNvPr id="108" name="CuadroTexto 107">
            <a:extLst>
              <a:ext uri="{FF2B5EF4-FFF2-40B4-BE49-F238E27FC236}">
                <a16:creationId xmlns:a16="http://schemas.microsoft.com/office/drawing/2014/main" id="{2AA9CC43-B373-4104-BCAB-083C86E11C57}"/>
              </a:ext>
            </a:extLst>
          </p:cNvPr>
          <p:cNvSpPr txBox="1"/>
          <p:nvPr/>
        </p:nvSpPr>
        <p:spPr>
          <a:xfrm>
            <a:off x="246314" y="4350906"/>
            <a:ext cx="11392692" cy="1815882"/>
          </a:xfrm>
          <a:prstGeom prst="rect">
            <a:avLst/>
          </a:prstGeom>
          <a:noFill/>
        </p:spPr>
        <p:txBody>
          <a:bodyPr wrap="square">
            <a:spAutoFit/>
          </a:bodyPr>
          <a:lstStyle/>
          <a:p>
            <a:r>
              <a:rPr lang="el-GR" sz="2800" i="1" dirty="0">
                <a:solidFill>
                  <a:sysClr val="windowText" lastClr="000000"/>
                </a:solidFill>
                <a:latin typeface="EC Square Sans Pro" panose="020B0506040000020004" pitchFamily="34" charset="0"/>
                <a:cs typeface="Arial" panose="020B0604020202020204" pitchFamily="34" charset="0"/>
              </a:rPr>
              <a:t>Για παράδειγμα: </a:t>
            </a:r>
          </a:p>
          <a:p>
            <a:r>
              <a:rPr lang="el-GR" sz="2800" i="1" dirty="0">
                <a:solidFill>
                  <a:sysClr val="windowText" lastClr="000000"/>
                </a:solidFill>
                <a:latin typeface="EC Square Sans Pro" panose="020B0506040000020004" pitchFamily="34" charset="0"/>
                <a:cs typeface="Arial" panose="020B0604020202020204" pitchFamily="34" charset="0"/>
              </a:rPr>
              <a:t>Αν αναλύσουμε τα αποτελέσματα των εξετάσεων αίματος και αλυσίδας σφαγής και προσαρμόσουμε ανάλογα την πολιτική εμβολιασμού, δεν θα υπάρχει βήχας στα απογαλακτισμένα χοιρίδια για 2 μήνες.</a:t>
            </a:r>
          </a:p>
        </p:txBody>
      </p:sp>
      <p:grpSp>
        <p:nvGrpSpPr>
          <p:cNvPr id="2" name="Group 1">
            <a:extLst>
              <a:ext uri="{FF2B5EF4-FFF2-40B4-BE49-F238E27FC236}">
                <a16:creationId xmlns:a16="http://schemas.microsoft.com/office/drawing/2014/main" id="{29B49E47-37AD-3ECA-1889-5637BA232450}"/>
              </a:ext>
            </a:extLst>
          </p:cNvPr>
          <p:cNvGrpSpPr/>
          <p:nvPr/>
        </p:nvGrpSpPr>
        <p:grpSpPr>
          <a:xfrm>
            <a:off x="5825786" y="977924"/>
            <a:ext cx="6366214" cy="3678679"/>
            <a:chOff x="5825786" y="977924"/>
            <a:chExt cx="6366214" cy="3678679"/>
          </a:xfrm>
        </p:grpSpPr>
        <p:grpSp>
          <p:nvGrpSpPr>
            <p:cNvPr id="3" name="Group 2">
              <a:extLst>
                <a:ext uri="{FF2B5EF4-FFF2-40B4-BE49-F238E27FC236}">
                  <a16:creationId xmlns:a16="http://schemas.microsoft.com/office/drawing/2014/main" id="{71E24FF3-22B8-F5A2-3333-737F4360466D}"/>
                </a:ext>
              </a:extLst>
            </p:cNvPr>
            <p:cNvGrpSpPr/>
            <p:nvPr/>
          </p:nvGrpSpPr>
          <p:grpSpPr>
            <a:xfrm>
              <a:off x="5825786" y="977924"/>
              <a:ext cx="6366214" cy="3678679"/>
              <a:chOff x="5825786" y="977924"/>
              <a:chExt cx="6366214" cy="3678679"/>
            </a:xfrm>
          </p:grpSpPr>
          <p:grpSp>
            <p:nvGrpSpPr>
              <p:cNvPr id="5" name="Group 4">
                <a:extLst>
                  <a:ext uri="{FF2B5EF4-FFF2-40B4-BE49-F238E27FC236}">
                    <a16:creationId xmlns:a16="http://schemas.microsoft.com/office/drawing/2014/main" id="{C6E8C890-B0BF-FE25-6BFF-B2104A0EEDFC}"/>
                  </a:ext>
                </a:extLst>
              </p:cNvPr>
              <p:cNvGrpSpPr/>
              <p:nvPr/>
            </p:nvGrpSpPr>
            <p:grpSpPr>
              <a:xfrm>
                <a:off x="5825786" y="977924"/>
                <a:ext cx="6366214" cy="3678679"/>
                <a:chOff x="5825786" y="977924"/>
                <a:chExt cx="6366214" cy="3678679"/>
              </a:xfrm>
            </p:grpSpPr>
            <p:grpSp>
              <p:nvGrpSpPr>
                <p:cNvPr id="7" name="Group 6">
                  <a:extLst>
                    <a:ext uri="{FF2B5EF4-FFF2-40B4-BE49-F238E27FC236}">
                      <a16:creationId xmlns:a16="http://schemas.microsoft.com/office/drawing/2014/main" id="{546C447C-7C76-0682-43B0-C064FB78C396}"/>
                    </a:ext>
                  </a:extLst>
                </p:cNvPr>
                <p:cNvGrpSpPr/>
                <p:nvPr/>
              </p:nvGrpSpPr>
              <p:grpSpPr>
                <a:xfrm>
                  <a:off x="5825786" y="977924"/>
                  <a:ext cx="6366214" cy="3678679"/>
                  <a:chOff x="5825786" y="977924"/>
                  <a:chExt cx="6366214" cy="3678679"/>
                </a:xfrm>
              </p:grpSpPr>
              <p:grpSp>
                <p:nvGrpSpPr>
                  <p:cNvPr id="9" name="Group 8">
                    <a:extLst>
                      <a:ext uri="{FF2B5EF4-FFF2-40B4-BE49-F238E27FC236}">
                        <a16:creationId xmlns:a16="http://schemas.microsoft.com/office/drawing/2014/main" id="{A39CD9CB-64DB-8955-A888-6E0D9FDD5EAD}"/>
                      </a:ext>
                    </a:extLst>
                  </p:cNvPr>
                  <p:cNvGrpSpPr/>
                  <p:nvPr/>
                </p:nvGrpSpPr>
                <p:grpSpPr>
                  <a:xfrm>
                    <a:off x="5825786" y="977924"/>
                    <a:ext cx="6366214" cy="3678679"/>
                    <a:chOff x="5825786" y="977924"/>
                    <a:chExt cx="6366214" cy="3678679"/>
                  </a:xfrm>
                </p:grpSpPr>
                <p:pic>
                  <p:nvPicPr>
                    <p:cNvPr id="11" name="Picture 2" descr="A blue and green rectangles&#10;&#10;Description automatically generated">
                      <a:extLst>
                        <a:ext uri="{FF2B5EF4-FFF2-40B4-BE49-F238E27FC236}">
                          <a16:creationId xmlns:a16="http://schemas.microsoft.com/office/drawing/2014/main" id="{F6A7E667-1577-51D2-B0A5-96486034B5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25787" y="977924"/>
                      <a:ext cx="6366213" cy="3678679"/>
                    </a:xfrm>
                    <a:prstGeom prst="rect">
                      <a:avLst/>
                    </a:prstGeom>
                    <a:noFill/>
                    <a:ln cap="flat">
                      <a:noFill/>
                    </a:ln>
                  </p:spPr>
                </p:pic>
                <p:sp>
                  <p:nvSpPr>
                    <p:cNvPr id="12" name="TextBox 11">
                      <a:extLst>
                        <a:ext uri="{FF2B5EF4-FFF2-40B4-BE49-F238E27FC236}">
                          <a16:creationId xmlns:a16="http://schemas.microsoft.com/office/drawing/2014/main" id="{98E39AA2-0A16-FAF1-0396-1F805791F65B}"/>
                        </a:ext>
                      </a:extLst>
                    </p:cNvPr>
                    <p:cNvSpPr txBox="1"/>
                    <p:nvPr/>
                  </p:nvSpPr>
                  <p:spPr>
                    <a:xfrm>
                      <a:off x="5825786" y="3678322"/>
                      <a:ext cx="1279864" cy="369332"/>
                    </a:xfrm>
                    <a:prstGeom prst="rect">
                      <a:avLst/>
                    </a:prstGeom>
                    <a:noFill/>
                  </p:spPr>
                  <p:txBody>
                    <a:bodyPr wrap="square" lIns="0" tIns="0" rIns="0" bIns="0" rtlCol="0">
                      <a:spAutoFit/>
                    </a:bodyPr>
                    <a:lstStyle/>
                    <a:p>
                      <a:pPr algn="ctr"/>
                      <a:r>
                        <a:rPr lang="el-GR" sz="1200">
                          <a:solidFill>
                            <a:srgbClr val="0B82AD"/>
                          </a:solidFill>
                          <a:latin typeface="Arial" panose="020B0604020202020204" pitchFamily="34" charset="0"/>
                          <a:cs typeface="Arial" panose="020B0604020202020204" pitchFamily="34" charset="0"/>
                        </a:rPr>
                        <a:t>Τι θέλετε να κάνετε;</a:t>
                      </a:r>
                    </a:p>
                  </p:txBody>
                </p:sp>
              </p:grpSp>
              <p:sp>
                <p:nvSpPr>
                  <p:cNvPr id="10" name="TextBox 9">
                    <a:extLst>
                      <a:ext uri="{FF2B5EF4-FFF2-40B4-BE49-F238E27FC236}">
                        <a16:creationId xmlns:a16="http://schemas.microsoft.com/office/drawing/2014/main" id="{163ED756-21EC-0ABD-BA71-D3C4F44B0048}"/>
                      </a:ext>
                    </a:extLst>
                  </p:cNvPr>
                  <p:cNvSpPr txBox="1"/>
                  <p:nvPr/>
                </p:nvSpPr>
                <p:spPr>
                  <a:xfrm>
                    <a:off x="7154775" y="3683460"/>
                    <a:ext cx="1152525" cy="738664"/>
                  </a:xfrm>
                  <a:prstGeom prst="rect">
                    <a:avLst/>
                  </a:prstGeom>
                  <a:noFill/>
                </p:spPr>
                <p:txBody>
                  <a:bodyPr wrap="square" lIns="0" tIns="0" rIns="0" bIns="0" rtlCol="0">
                    <a:spAutoFit/>
                  </a:bodyPr>
                  <a:lstStyle/>
                  <a:p>
                    <a:pPr algn="ctr"/>
                    <a:r>
                      <a:rPr lang="el-GR" sz="1200" dirty="0">
                        <a:solidFill>
                          <a:srgbClr val="02B0AE"/>
                        </a:solidFill>
                        <a:latin typeface="Arial" panose="020B0604020202020204" pitchFamily="34" charset="0"/>
                        <a:cs typeface="Arial" panose="020B0604020202020204" pitchFamily="34" charset="0"/>
                      </a:rPr>
                      <a:t>Πώς θα ξέρετε πότε θα το έχετε επιτύχει;</a:t>
                    </a:r>
                  </a:p>
                </p:txBody>
              </p:sp>
            </p:grpSp>
            <p:sp>
              <p:nvSpPr>
                <p:cNvPr id="8" name="TextBox 7">
                  <a:extLst>
                    <a:ext uri="{FF2B5EF4-FFF2-40B4-BE49-F238E27FC236}">
                      <a16:creationId xmlns:a16="http://schemas.microsoft.com/office/drawing/2014/main" id="{7C51B320-BA08-FC5E-4634-8AD93993017A}"/>
                    </a:ext>
                  </a:extLst>
                </p:cNvPr>
                <p:cNvSpPr txBox="1"/>
                <p:nvPr/>
              </p:nvSpPr>
              <p:spPr>
                <a:xfrm>
                  <a:off x="8432630" y="3678322"/>
                  <a:ext cx="1152525" cy="553998"/>
                </a:xfrm>
                <a:prstGeom prst="rect">
                  <a:avLst/>
                </a:prstGeom>
                <a:noFill/>
              </p:spPr>
              <p:txBody>
                <a:bodyPr wrap="square" lIns="0" tIns="0" rIns="0" bIns="0" rtlCol="0">
                  <a:spAutoFit/>
                </a:bodyPr>
                <a:lstStyle/>
                <a:p>
                  <a:pPr algn="ctr"/>
                  <a:r>
                    <a:rPr lang="el-GR" sz="1200">
                      <a:solidFill>
                        <a:srgbClr val="01A97B"/>
                      </a:solidFill>
                      <a:latin typeface="Arial" panose="020B0604020202020204" pitchFamily="34" charset="0"/>
                      <a:cs typeface="Arial" panose="020B0604020202020204" pitchFamily="34" charset="0"/>
                    </a:rPr>
                    <a:t>Είναι στο χέρι σας να το πετύχετε;</a:t>
                  </a:r>
                </a:p>
              </p:txBody>
            </p:sp>
          </p:grpSp>
          <p:sp>
            <p:nvSpPr>
              <p:cNvPr id="6" name="TextBox 5">
                <a:extLst>
                  <a:ext uri="{FF2B5EF4-FFF2-40B4-BE49-F238E27FC236}">
                    <a16:creationId xmlns:a16="http://schemas.microsoft.com/office/drawing/2014/main" id="{868A998D-42AE-9811-304F-297C20EF1AA9}"/>
                  </a:ext>
                </a:extLst>
              </p:cNvPr>
              <p:cNvSpPr txBox="1"/>
              <p:nvPr/>
            </p:nvSpPr>
            <p:spPr>
              <a:xfrm>
                <a:off x="9648369" y="3678322"/>
                <a:ext cx="1152525" cy="553998"/>
              </a:xfrm>
              <a:prstGeom prst="rect">
                <a:avLst/>
              </a:prstGeom>
              <a:noFill/>
            </p:spPr>
            <p:txBody>
              <a:bodyPr wrap="square" lIns="0" tIns="0" rIns="0" bIns="0" rtlCol="0">
                <a:spAutoFit/>
              </a:bodyPr>
              <a:lstStyle/>
              <a:p>
                <a:pPr algn="ctr"/>
                <a:r>
                  <a:rPr lang="el-GR" sz="1200" dirty="0">
                    <a:solidFill>
                      <a:srgbClr val="55BD12"/>
                    </a:solidFill>
                    <a:latin typeface="Arial" panose="020B0604020202020204" pitchFamily="34" charset="0"/>
                    <a:cs typeface="Arial" panose="020B0604020202020204" pitchFamily="34" charset="0"/>
                  </a:rPr>
                  <a:t>Είναι ρεαλιστικό να πιστεύετε ότι μπορείτε να το πετύχετε;</a:t>
                </a:r>
              </a:p>
            </p:txBody>
          </p:sp>
        </p:grpSp>
        <p:sp>
          <p:nvSpPr>
            <p:cNvPr id="4" name="TextBox 3">
              <a:extLst>
                <a:ext uri="{FF2B5EF4-FFF2-40B4-BE49-F238E27FC236}">
                  <a16:creationId xmlns:a16="http://schemas.microsoft.com/office/drawing/2014/main" id="{6097F996-695F-74CE-E910-27232D03F474}"/>
                </a:ext>
              </a:extLst>
            </p:cNvPr>
            <p:cNvSpPr txBox="1"/>
            <p:nvPr/>
          </p:nvSpPr>
          <p:spPr>
            <a:xfrm>
              <a:off x="10939826" y="3679220"/>
              <a:ext cx="1152525" cy="553998"/>
            </a:xfrm>
            <a:prstGeom prst="rect">
              <a:avLst/>
            </a:prstGeom>
            <a:noFill/>
          </p:spPr>
          <p:txBody>
            <a:bodyPr wrap="square" lIns="0" tIns="0" rIns="0" bIns="0" rtlCol="0">
              <a:spAutoFit/>
            </a:bodyPr>
            <a:lstStyle/>
            <a:p>
              <a:pPr algn="ctr"/>
              <a:r>
                <a:rPr lang="el-GR" sz="1200">
                  <a:solidFill>
                    <a:srgbClr val="B6C625"/>
                  </a:solidFill>
                  <a:latin typeface="Arial" panose="020B0604020202020204" pitchFamily="34" charset="0"/>
                  <a:cs typeface="Arial" panose="020B0604020202020204" pitchFamily="34" charset="0"/>
                </a:rPr>
                <a:t>Πότε ακριβώς θέλετε να το πετύχετε;</a:t>
              </a:r>
            </a:p>
          </p:txBody>
        </p:sp>
      </p:grpSp>
      <p:graphicFrame>
        <p:nvGraphicFramePr>
          <p:cNvPr id="13" name="Table 12">
            <a:extLst>
              <a:ext uri="{FF2B5EF4-FFF2-40B4-BE49-F238E27FC236}">
                <a16:creationId xmlns:a16="http://schemas.microsoft.com/office/drawing/2014/main" id="{28B945E8-A338-8704-68B3-93FF6862E844}"/>
              </a:ext>
            </a:extLst>
          </p:cNvPr>
          <p:cNvGraphicFramePr>
            <a:graphicFrameLocks noGrp="1"/>
          </p:cNvGraphicFramePr>
          <p:nvPr>
            <p:extLst>
              <p:ext uri="{D42A27DB-BD31-4B8C-83A1-F6EECF244321}">
                <p14:modId xmlns:p14="http://schemas.microsoft.com/office/powerpoint/2010/main" val="2246980979"/>
              </p:ext>
            </p:extLst>
          </p:nvPr>
        </p:nvGraphicFramePr>
        <p:xfrm>
          <a:off x="5890260" y="1346948"/>
          <a:ext cx="6244885" cy="2331720"/>
        </p:xfrm>
        <a:graphic>
          <a:graphicData uri="http://schemas.openxmlformats.org/drawingml/2006/table">
            <a:tbl>
              <a:tblPr firstRow="1" bandRow="1">
                <a:tableStyleId>{5C22544A-7EE6-4342-B048-85BDC9FD1C3A}</a:tableStyleId>
              </a:tblPr>
              <a:tblGrid>
                <a:gridCol w="1248977">
                  <a:extLst>
                    <a:ext uri="{9D8B030D-6E8A-4147-A177-3AD203B41FA5}">
                      <a16:colId xmlns:a16="http://schemas.microsoft.com/office/drawing/2014/main" val="3627518420"/>
                    </a:ext>
                  </a:extLst>
                </a:gridCol>
                <a:gridCol w="1248977">
                  <a:extLst>
                    <a:ext uri="{9D8B030D-6E8A-4147-A177-3AD203B41FA5}">
                      <a16:colId xmlns:a16="http://schemas.microsoft.com/office/drawing/2014/main" val="3605136724"/>
                    </a:ext>
                  </a:extLst>
                </a:gridCol>
                <a:gridCol w="1248977">
                  <a:extLst>
                    <a:ext uri="{9D8B030D-6E8A-4147-A177-3AD203B41FA5}">
                      <a16:colId xmlns:a16="http://schemas.microsoft.com/office/drawing/2014/main" val="1287659504"/>
                    </a:ext>
                  </a:extLst>
                </a:gridCol>
                <a:gridCol w="1248977">
                  <a:extLst>
                    <a:ext uri="{9D8B030D-6E8A-4147-A177-3AD203B41FA5}">
                      <a16:colId xmlns:a16="http://schemas.microsoft.com/office/drawing/2014/main" val="2768515705"/>
                    </a:ext>
                  </a:extLst>
                </a:gridCol>
                <a:gridCol w="1248977">
                  <a:extLst>
                    <a:ext uri="{9D8B030D-6E8A-4147-A177-3AD203B41FA5}">
                      <a16:colId xmlns:a16="http://schemas.microsoft.com/office/drawing/2014/main" val="2235794676"/>
                    </a:ext>
                  </a:extLst>
                </a:gridCol>
              </a:tblGrid>
              <a:tr h="0">
                <a:tc>
                  <a:txBody>
                    <a:bodyPr/>
                    <a:lstStyle/>
                    <a:p>
                      <a:pPr algn="ctr"/>
                      <a:r>
                        <a:rPr lang="el-GR" sz="1400" b="0" dirty="0">
                          <a:solidFill>
                            <a:schemeClr val="bg1"/>
                          </a:solidFill>
                          <a:latin typeface="Arial" panose="020B0604020202020204" pitchFamily="34" charset="0"/>
                          <a:cs typeface="Arial" panose="020B0604020202020204" pitchFamily="34" charset="0"/>
                        </a:rPr>
                        <a:t>Συγκεκριμένοι (</a:t>
                      </a:r>
                      <a:r>
                        <a:rPr lang="el-GR" sz="1400" b="0" dirty="0" err="1">
                          <a:solidFill>
                            <a:schemeClr val="bg1"/>
                          </a:solidFill>
                          <a:latin typeface="Arial" panose="020B0604020202020204" pitchFamily="34" charset="0"/>
                          <a:cs typeface="Arial" panose="020B0604020202020204" pitchFamily="34" charset="0"/>
                        </a:rPr>
                        <a:t>Specific</a:t>
                      </a:r>
                      <a:r>
                        <a:rPr lang="el-GR" sz="1400" b="0" dirty="0">
                          <a:solidFill>
                            <a:schemeClr val="bg1"/>
                          </a:solidFill>
                          <a:latin typeface="Arial" panose="020B0604020202020204" pitchFamily="34" charset="0"/>
                          <a:cs typeface="Arial" panose="020B0604020202020204" pitchFamily="34" charset="0"/>
                        </a:rPr>
                        <a:t>)</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l-GR" sz="1400" b="0" dirty="0">
                          <a:solidFill>
                            <a:schemeClr val="bg1"/>
                          </a:solidFill>
                          <a:latin typeface="Arial" panose="020B0604020202020204" pitchFamily="34" charset="0"/>
                          <a:cs typeface="Arial" panose="020B0604020202020204" pitchFamily="34" charset="0"/>
                        </a:rPr>
                        <a:t>Μετρήσιμοι (</a:t>
                      </a:r>
                      <a:r>
                        <a:rPr lang="el-GR" sz="1400" b="0" dirty="0" err="1">
                          <a:solidFill>
                            <a:schemeClr val="bg1"/>
                          </a:solidFill>
                          <a:latin typeface="Arial" panose="020B0604020202020204" pitchFamily="34" charset="0"/>
                          <a:cs typeface="Arial" panose="020B0604020202020204" pitchFamily="34" charset="0"/>
                        </a:rPr>
                        <a:t>Measurable</a:t>
                      </a:r>
                      <a:r>
                        <a:rPr lang="el-GR" sz="1400" b="0" dirty="0">
                          <a:solidFill>
                            <a:schemeClr val="bg1"/>
                          </a:solidFill>
                          <a:latin typeface="Arial" panose="020B0604020202020204" pitchFamily="34" charset="0"/>
                          <a:cs typeface="Arial" panose="020B0604020202020204" pitchFamily="34" charset="0"/>
                        </a:rPr>
                        <a:t>)</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l-GR" sz="1400" b="0" dirty="0">
                          <a:solidFill>
                            <a:schemeClr val="bg1"/>
                          </a:solidFill>
                          <a:latin typeface="Arial" panose="020B0604020202020204" pitchFamily="34" charset="0"/>
                          <a:cs typeface="Arial" panose="020B0604020202020204" pitchFamily="34" charset="0"/>
                        </a:rPr>
                        <a:t>Κατορθωτοί (</a:t>
                      </a:r>
                      <a:r>
                        <a:rPr lang="el-GR" sz="1400" b="0" dirty="0" err="1">
                          <a:solidFill>
                            <a:schemeClr val="bg1"/>
                          </a:solidFill>
                          <a:latin typeface="Arial" panose="020B0604020202020204" pitchFamily="34" charset="0"/>
                          <a:cs typeface="Arial" panose="020B0604020202020204" pitchFamily="34" charset="0"/>
                        </a:rPr>
                        <a:t>Achievable</a:t>
                      </a:r>
                      <a:r>
                        <a:rPr lang="el-GR" sz="1400" b="0" dirty="0">
                          <a:solidFill>
                            <a:schemeClr val="bg1"/>
                          </a:solidFill>
                          <a:latin typeface="Arial" panose="020B0604020202020204" pitchFamily="34" charset="0"/>
                          <a:cs typeface="Arial" panose="020B0604020202020204" pitchFamily="34" charset="0"/>
                        </a:rPr>
                        <a:t>)</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l-GR" sz="1400" b="0" dirty="0">
                          <a:solidFill>
                            <a:schemeClr val="bg1"/>
                          </a:solidFill>
                          <a:latin typeface="Arial" panose="020B0604020202020204" pitchFamily="34" charset="0"/>
                          <a:cs typeface="Arial" panose="020B0604020202020204" pitchFamily="34" charset="0"/>
                        </a:rPr>
                        <a:t>Ρεαλιστικοί (</a:t>
                      </a:r>
                      <a:r>
                        <a:rPr lang="el-GR" sz="1400" b="0" dirty="0" err="1">
                          <a:solidFill>
                            <a:schemeClr val="bg1"/>
                          </a:solidFill>
                          <a:latin typeface="Arial" panose="020B0604020202020204" pitchFamily="34" charset="0"/>
                          <a:cs typeface="Arial" panose="020B0604020202020204" pitchFamily="34" charset="0"/>
                        </a:rPr>
                        <a:t>Realistic</a:t>
                      </a:r>
                      <a:r>
                        <a:rPr lang="el-GR" sz="1400" b="0" dirty="0">
                          <a:solidFill>
                            <a:schemeClr val="bg1"/>
                          </a:solidFill>
                          <a:latin typeface="Arial" panose="020B0604020202020204" pitchFamily="34" charset="0"/>
                          <a:cs typeface="Arial" panose="020B0604020202020204" pitchFamily="34" charset="0"/>
                        </a:rPr>
                        <a:t>)</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l-GR" sz="1400" b="0" dirty="0">
                          <a:solidFill>
                            <a:schemeClr val="bg1"/>
                          </a:solidFill>
                          <a:latin typeface="Arial" panose="020B0604020202020204" pitchFamily="34" charset="0"/>
                          <a:cs typeface="Arial" panose="020B0604020202020204" pitchFamily="34" charset="0"/>
                        </a:rPr>
                        <a:t>Έγκαιροι (</a:t>
                      </a:r>
                      <a:r>
                        <a:rPr lang="el-GR" sz="1400" b="0" dirty="0" err="1">
                          <a:solidFill>
                            <a:schemeClr val="bg1"/>
                          </a:solidFill>
                          <a:latin typeface="Arial" panose="020B0604020202020204" pitchFamily="34" charset="0"/>
                          <a:cs typeface="Arial" panose="020B0604020202020204" pitchFamily="34" charset="0"/>
                        </a:rPr>
                        <a:t>Timely</a:t>
                      </a:r>
                      <a:r>
                        <a:rPr lang="el-GR" sz="1400" b="0" dirty="0">
                          <a:solidFill>
                            <a:schemeClr val="bg1"/>
                          </a:solidFill>
                          <a:latin typeface="Arial" panose="020B0604020202020204" pitchFamily="34" charset="0"/>
                          <a:cs typeface="Arial" panose="020B0604020202020204" pitchFamily="34" charset="0"/>
                        </a:rPr>
                        <a:t>)</a:t>
                      </a:r>
                    </a:p>
                  </a:txBody>
                  <a:tcPr marL="18288" marR="27432" marT="18288" marB="2743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58632"/>
                  </a:ext>
                </a:extLst>
              </a:tr>
              <a:tr h="0">
                <a:tc>
                  <a:txBody>
                    <a:bodyPr/>
                    <a:lstStyle/>
                    <a:p>
                      <a:pPr algn="ctr"/>
                      <a:r>
                        <a:rPr lang="el-GR" sz="8000" b="1" dirty="0">
                          <a:solidFill>
                            <a:schemeClr val="bg1"/>
                          </a:solidFill>
                          <a:latin typeface="Arial" panose="020B0604020202020204" pitchFamily="34" charset="0"/>
                          <a:cs typeface="Arial" panose="020B0604020202020204" pitchFamily="34" charset="0"/>
                        </a:rPr>
                        <a:t>S</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l-GR" sz="8000" b="1">
                          <a:solidFill>
                            <a:schemeClr val="bg1"/>
                          </a:solidFill>
                          <a:latin typeface="Arial" panose="020B0604020202020204" pitchFamily="34" charset="0"/>
                          <a:cs typeface="Arial" panose="020B0604020202020204" pitchFamily="34" charset="0"/>
                        </a:rPr>
                        <a:t>Μ</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l-GR" sz="8000" b="1" dirty="0">
                          <a:solidFill>
                            <a:schemeClr val="bg1"/>
                          </a:solidFill>
                          <a:latin typeface="Arial" panose="020B0604020202020204" pitchFamily="34" charset="0"/>
                          <a:cs typeface="Arial" panose="020B0604020202020204" pitchFamily="34" charset="0"/>
                        </a:rPr>
                        <a:t>A</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l-GR" sz="8000" b="1">
                          <a:solidFill>
                            <a:schemeClr val="bg1"/>
                          </a:solidFill>
                          <a:latin typeface="Arial" panose="020B0604020202020204" pitchFamily="34" charset="0"/>
                          <a:cs typeface="Arial" panose="020B0604020202020204" pitchFamily="34" charset="0"/>
                        </a:rPr>
                        <a:t>R</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l-GR" sz="8000" b="1" dirty="0">
                          <a:solidFill>
                            <a:schemeClr val="bg1"/>
                          </a:solidFill>
                          <a:latin typeface="Arial" panose="020B0604020202020204" pitchFamily="34" charset="0"/>
                          <a:cs typeface="Arial" panose="020B0604020202020204" pitchFamily="34" charset="0"/>
                        </a:rPr>
                        <a:t>Τ</a:t>
                      </a:r>
                    </a:p>
                  </a:txBody>
                  <a:tcPr marL="18288" marR="27432" marT="18288" marB="27432"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3693950"/>
                  </a:ext>
                </a:extLst>
              </a:tr>
              <a:tr h="0">
                <a:tc>
                  <a:txBody>
                    <a:bodyPr/>
                    <a:lstStyle/>
                    <a:p>
                      <a:pPr algn="ctr"/>
                      <a:r>
                        <a:rPr lang="el-GR" sz="3600" b="0" dirty="0">
                          <a:solidFill>
                            <a:schemeClr val="bg1"/>
                          </a:solidFill>
                          <a:latin typeface="Arial" panose="020B0604020202020204" pitchFamily="34" charset="0"/>
                          <a:cs typeface="Arial" panose="020B0604020202020204" pitchFamily="34" charset="0"/>
                        </a:rPr>
                        <a:t>Σ</a:t>
                      </a: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l-GR" sz="3600" b="0" dirty="0">
                          <a:solidFill>
                            <a:schemeClr val="bg1"/>
                          </a:solidFill>
                          <a:latin typeface="Arial" panose="020B0604020202020204" pitchFamily="34" charset="0"/>
                          <a:cs typeface="Arial" panose="020B0604020202020204" pitchFamily="34" charset="0"/>
                        </a:rPr>
                        <a:t>Τ</a:t>
                      </a: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l-GR" sz="3600" b="0" dirty="0">
                          <a:solidFill>
                            <a:schemeClr val="bg1"/>
                          </a:solidFill>
                          <a:latin typeface="Arial" panose="020B0604020202020204" pitchFamily="34" charset="0"/>
                          <a:cs typeface="Arial" panose="020B0604020202020204" pitchFamily="34" charset="0"/>
                        </a:rPr>
                        <a:t>Ο</a:t>
                      </a: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l-GR" sz="3600" b="0" dirty="0">
                          <a:solidFill>
                            <a:schemeClr val="bg1"/>
                          </a:solidFill>
                          <a:latin typeface="Arial" panose="020B0604020202020204" pitchFamily="34" charset="0"/>
                          <a:cs typeface="Arial" panose="020B0604020202020204" pitchFamily="34" charset="0"/>
                        </a:rPr>
                        <a:t>Χ</a:t>
                      </a: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l-GR" sz="3600" b="0" dirty="0">
                          <a:solidFill>
                            <a:schemeClr val="bg1"/>
                          </a:solidFill>
                          <a:latin typeface="Arial" panose="020B0604020202020204" pitchFamily="34" charset="0"/>
                          <a:cs typeface="Arial" panose="020B0604020202020204" pitchFamily="34" charset="0"/>
                        </a:rPr>
                        <a:t>ΟΙ</a:t>
                      </a:r>
                    </a:p>
                  </a:txBody>
                  <a:tcPr marL="18288" marR="27432" marT="18288"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0372584"/>
                  </a:ext>
                </a:extLst>
              </a:tr>
            </a:tbl>
          </a:graphicData>
        </a:graphic>
      </p:graphicFrame>
    </p:spTree>
    <p:extLst>
      <p:ext uri="{BB962C8B-B14F-4D97-AF65-F5344CB8AC3E}">
        <p14:creationId xmlns:p14="http://schemas.microsoft.com/office/powerpoint/2010/main" val="18673484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E564C-671D-4412-9F48-C1289A39B274}">
  <ds:schemaRefs>
    <ds:schemaRef ds:uri="http://schemas.microsoft.com/sharepoint/v3/contenttype/forms"/>
  </ds:schemaRefs>
</ds:datastoreItem>
</file>

<file path=customXml/itemProps2.xml><?xml version="1.0" encoding="utf-8"?>
<ds:datastoreItem xmlns:ds="http://schemas.openxmlformats.org/officeDocument/2006/customXml" ds:itemID="{74E9482C-566F-43C0-BB83-57E1894E68E6}">
  <ds:schemaRefs>
    <ds:schemaRef ds:uri="647396e3-6a7c-49e4-86bb-38ecec5b669c"/>
    <ds:schemaRef ds:uri="http://schemas.microsoft.com/office/2006/documentManagement/types"/>
    <ds:schemaRef ds:uri="http://schemas.microsoft.com/office/infopath/2007/PartnerControls"/>
    <ds:schemaRef ds:uri="http://purl.org/dc/elements/1.1/"/>
    <ds:schemaRef ds:uri="http://purl.org/dc/dcmitype/"/>
    <ds:schemaRef ds:uri="http://purl.org/dc/terms/"/>
    <ds:schemaRef ds:uri="http://schemas.microsoft.com/office/2006/metadata/properties"/>
    <ds:schemaRef ds:uri="cf327815-79d0-4fc2-8b8d-cf7e72fbbfb7"/>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02E1D0-9F78-41DA-8434-E2ECAB454E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TotalTime>
  <Words>2038</Words>
  <Application>Microsoft Office PowerPoint</Application>
  <PresentationFormat>Panorámica</PresentationFormat>
  <Paragraphs>282</Paragraphs>
  <Slides>18</Slides>
  <Notes>16</Notes>
  <HiddenSlides>0</HiddenSlides>
  <MMClips>4</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18</vt:i4>
      </vt:variant>
    </vt:vector>
  </HeadingPairs>
  <TitlesOfParts>
    <vt:vector size="29" baseType="lpstr">
      <vt:lpstr>Aptos</vt:lpstr>
      <vt:lpstr>Aptos Display</vt:lpstr>
      <vt:lpstr>Arial</vt:lpstr>
      <vt:lpstr>Calibri</vt:lpstr>
      <vt:lpstr>Courier New</vt:lpstr>
      <vt:lpstr>EC Square Sans Pro</vt:lpstr>
      <vt:lpstr>Times New Roman</vt:lpstr>
      <vt:lpstr>Verdana</vt:lpstr>
      <vt:lpstr>Wingdings</vt:lpstr>
      <vt:lpstr>Kantoorthema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Hands-on training</dc:title>
  <dc:creator>Spaans, Annick</dc:creator>
  <cp:lastModifiedBy>Andrea Castro Troya</cp:lastModifiedBy>
  <cp:revision>89</cp:revision>
  <dcterms:created xsi:type="dcterms:W3CDTF">2024-02-14T08:46:14Z</dcterms:created>
  <dcterms:modified xsi:type="dcterms:W3CDTF">2025-01-23T10:50:47Z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2024-09-10T10:04:20Z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77ab0bd2-9ece-4572-9e47-8003dab37894</vt:lpwstr>
  </property>
  <property fmtid="{D5CDD505-2E9C-101B-9397-08002B2CF9AE}" pid="8" name="MSIP_Label_6bd9ddd1-4d20-43f6-abfa-fc3c07406f94_ContentBits">
    <vt:lpwstr>0</vt:lpwstr>
  </property>
  <property fmtid="{D5CDD505-2E9C-101B-9397-08002B2CF9AE}" pid="9" name="ContentTypeId">
    <vt:lpwstr>0x010100C78BAB6A1C84F545963E0C901C12A503</vt:lpwstr>
  </property>
  <property fmtid="{D5CDD505-2E9C-101B-9397-08002B2CF9AE}" pid="10" name="Order">
    <vt:r8>13371800</vt:r8>
  </property>
  <property fmtid="{D5CDD505-2E9C-101B-9397-08002B2CF9AE}" pid="11" name="MediaServiceImageTags">
    <vt:lpwstr/>
  </property>
</Properties>
</file>