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77" r:id="rId5"/>
    <p:sldId id="257" r:id="rId6"/>
    <p:sldId id="278" r:id="rId7"/>
    <p:sldId id="259" r:id="rId8"/>
    <p:sldId id="260" r:id="rId9"/>
    <p:sldId id="261" r:id="rId10"/>
    <p:sldId id="263" r:id="rId11"/>
    <p:sldId id="262" r:id="rId12"/>
    <p:sldId id="264" r:id="rId13"/>
    <p:sldId id="279" r:id="rId14"/>
    <p:sldId id="280" r:id="rId15"/>
    <p:sldId id="281" r:id="rId16"/>
    <p:sldId id="29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657"/>
    <a:srgbClr val="376C8A"/>
    <a:srgbClr val="638FA9"/>
    <a:srgbClr val="F2D9B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419" autoAdjust="0"/>
    <p:restoredTop sz="79616" autoAdjust="0"/>
  </p:normalViewPr>
  <p:slideViewPr>
    <p:cSldViewPr snapToGrid="0">
      <p:cViewPr varScale="1">
        <p:scale>
          <a:sx n="85" d="100"/>
          <a:sy n="85" d="100"/>
        </p:scale>
        <p:origin x="194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3D7E8B-1CDA-438E-A19A-6018BF37A7EA}" type="datetimeFigureOut">
              <a:rPr lang="en-GB" smtClean="0"/>
              <a:t>20/01/2025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431156-04B0-4542-BEB9-70B27A19386A}" type="slidenum">
              <a:rPr lang="en-GB" smtClean="0"/>
              <a:t>‹Nº›</a:t>
            </a:fld>
            <a:endParaRPr lang="en-GB"/>
          </a:p>
        </p:txBody>
      </p:sp>
    </p:spTree>
    <p:extLst>
      <p:ext uri="{BB962C8B-B14F-4D97-AF65-F5344CB8AC3E}">
        <p14:creationId xmlns:p14="http://schemas.microsoft.com/office/powerpoint/2010/main" val="2490999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s-ES" dirty="0"/>
          </a:p>
        </p:txBody>
      </p:sp>
      <p:sp>
        <p:nvSpPr>
          <p:cNvPr id="4" name="Slide Number Placeholder 3"/>
          <p:cNvSpPr>
            <a:spLocks noGrp="1"/>
          </p:cNvSpPr>
          <p:nvPr>
            <p:ph type="sldNum" sz="quarter" idx="5"/>
          </p:nvPr>
        </p:nvSpPr>
        <p:spPr/>
        <p:txBody>
          <a:bodyPr/>
          <a:lstStyle/>
          <a:p>
            <a:pPr lvl="0"/>
            <a:fld id="{AA016919-EE97-4E26-8DE6-0B6C389CDE61}" type="slidenum">
              <a:rPr lang="es-ES" smtClean="0"/>
              <a:t>1</a:t>
            </a:fld>
            <a:endParaRPr lang="es-ES"/>
          </a:p>
        </p:txBody>
      </p:sp>
    </p:spTree>
    <p:extLst>
      <p:ext uri="{BB962C8B-B14F-4D97-AF65-F5344CB8AC3E}">
        <p14:creationId xmlns:p14="http://schemas.microsoft.com/office/powerpoint/2010/main" val="1853929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D431156-04B0-4542-BEB9-70B27A19386A}" type="slidenum">
              <a:rPr lang="en-GB" smtClean="0"/>
              <a:t>2</a:t>
            </a:fld>
            <a:endParaRPr lang="en-GB"/>
          </a:p>
        </p:txBody>
      </p:sp>
    </p:spTree>
    <p:extLst>
      <p:ext uri="{BB962C8B-B14F-4D97-AF65-F5344CB8AC3E}">
        <p14:creationId xmlns:p14="http://schemas.microsoft.com/office/powerpoint/2010/main" val="12157024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D431156-04B0-4542-BEB9-70B27A19386A}" type="slidenum">
              <a:rPr lang="en-GB" smtClean="0"/>
              <a:t>11</a:t>
            </a:fld>
            <a:endParaRPr lang="en-GB"/>
          </a:p>
        </p:txBody>
      </p:sp>
    </p:spTree>
    <p:extLst>
      <p:ext uri="{BB962C8B-B14F-4D97-AF65-F5344CB8AC3E}">
        <p14:creationId xmlns:p14="http://schemas.microsoft.com/office/powerpoint/2010/main" val="2123504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1F31A-27F6-C69C-72A0-315080274C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DA7B6F-E018-CB30-EDA4-8D054CCEC09F}"/>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C38A92F1-68F6-9343-13FE-28BFA0A91C23}"/>
              </a:ext>
            </a:extLst>
          </p:cNvPr>
          <p:cNvSpPr>
            <a:spLocks noGrp="1"/>
          </p:cNvSpPr>
          <p:nvPr>
            <p:ph type="body" idx="1"/>
          </p:nvPr>
        </p:nvSpPr>
        <p:spPr/>
        <p:txBody>
          <a:bodyPr/>
          <a:lstStyle/>
          <a:p>
            <a:endParaRPr lang="es-ES" dirty="0"/>
          </a:p>
        </p:txBody>
      </p:sp>
      <p:sp>
        <p:nvSpPr>
          <p:cNvPr id="4" name="Slide Number Placeholder 3">
            <a:extLst>
              <a:ext uri="{FF2B5EF4-FFF2-40B4-BE49-F238E27FC236}">
                <a16:creationId xmlns:a16="http://schemas.microsoft.com/office/drawing/2014/main" id="{ECFF02AA-D3FE-4FE6-ADE2-46D66E670519}"/>
              </a:ext>
            </a:extLst>
          </p:cNvPr>
          <p:cNvSpPr>
            <a:spLocks noGrp="1"/>
          </p:cNvSpPr>
          <p:nvPr>
            <p:ph type="sldNum" sz="quarter" idx="5"/>
          </p:nvPr>
        </p:nvSpPr>
        <p:spPr/>
        <p:txBody>
          <a:bodyPr/>
          <a:lstStyle/>
          <a:p>
            <a:pPr lvl="0"/>
            <a:fld id="{AA016919-EE97-4E26-8DE6-0B6C389CDE61}" type="slidenum">
              <a:rPr lang="es-ES" smtClean="0"/>
              <a:t>13</a:t>
            </a:fld>
            <a:endParaRPr lang="es-ES"/>
          </a:p>
        </p:txBody>
      </p:sp>
    </p:spTree>
    <p:extLst>
      <p:ext uri="{BB962C8B-B14F-4D97-AF65-F5344CB8AC3E}">
        <p14:creationId xmlns:p14="http://schemas.microsoft.com/office/powerpoint/2010/main" val="961188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cid:image004.jpg@01D9F6A4.3DC88080" TargetMode="External"/><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CE36B-EC90-8BFB-83B0-1DF98A25D78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61C9A3CE-BE73-74B7-564C-C3ABAEF941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DCB4C8BB-FEFA-B928-CC53-143D38438401}"/>
              </a:ext>
            </a:extLst>
          </p:cNvPr>
          <p:cNvSpPr>
            <a:spLocks noGrp="1"/>
          </p:cNvSpPr>
          <p:nvPr>
            <p:ph type="dt" sz="half" idx="10"/>
          </p:nvPr>
        </p:nvSpPr>
        <p:spPr/>
        <p:txBody>
          <a:bodyPr/>
          <a:lstStyle/>
          <a:p>
            <a:fld id="{AE5FAF2F-DACF-4F33-830A-B56171368BA2}" type="datetimeFigureOut">
              <a:rPr lang="en-GB" smtClean="0"/>
              <a:t>20/01/2025</a:t>
            </a:fld>
            <a:endParaRPr lang="en-GB"/>
          </a:p>
        </p:txBody>
      </p:sp>
      <p:sp>
        <p:nvSpPr>
          <p:cNvPr id="5" name="Footer Placeholder 4">
            <a:extLst>
              <a:ext uri="{FF2B5EF4-FFF2-40B4-BE49-F238E27FC236}">
                <a16:creationId xmlns:a16="http://schemas.microsoft.com/office/drawing/2014/main" id="{C249AA18-34B6-A108-4FF5-13862B0AA2B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46F2DB-60DD-A7C9-F074-E994133B60F1}"/>
              </a:ext>
            </a:extLst>
          </p:cNvPr>
          <p:cNvSpPr>
            <a:spLocks noGrp="1"/>
          </p:cNvSpPr>
          <p:nvPr>
            <p:ph type="sldNum" sz="quarter" idx="12"/>
          </p:nvPr>
        </p:nvSpPr>
        <p:spPr/>
        <p:txBody>
          <a:bodyPr/>
          <a:lstStyle/>
          <a:p>
            <a:fld id="{CF979E22-3BC7-413C-A670-1B1F4FB1B87B}" type="slidenum">
              <a:rPr lang="en-GB" smtClean="0"/>
              <a:t>‹Nº›</a:t>
            </a:fld>
            <a:endParaRPr lang="en-GB"/>
          </a:p>
        </p:txBody>
      </p:sp>
    </p:spTree>
    <p:extLst>
      <p:ext uri="{BB962C8B-B14F-4D97-AF65-F5344CB8AC3E}">
        <p14:creationId xmlns:p14="http://schemas.microsoft.com/office/powerpoint/2010/main" val="2189957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015CE-83AD-0063-5C1B-0C75C519AE00}"/>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92884954-C2CD-FFB1-6910-0AB0D09FA44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0265B7B-D984-8FD4-CA22-3C387EA68FA0}"/>
              </a:ext>
            </a:extLst>
          </p:cNvPr>
          <p:cNvSpPr>
            <a:spLocks noGrp="1"/>
          </p:cNvSpPr>
          <p:nvPr>
            <p:ph type="dt" sz="half" idx="10"/>
          </p:nvPr>
        </p:nvSpPr>
        <p:spPr/>
        <p:txBody>
          <a:bodyPr/>
          <a:lstStyle/>
          <a:p>
            <a:fld id="{AE5FAF2F-DACF-4F33-830A-B56171368BA2}" type="datetimeFigureOut">
              <a:rPr lang="en-GB" smtClean="0"/>
              <a:t>20/01/2025</a:t>
            </a:fld>
            <a:endParaRPr lang="en-GB"/>
          </a:p>
        </p:txBody>
      </p:sp>
      <p:sp>
        <p:nvSpPr>
          <p:cNvPr id="5" name="Footer Placeholder 4">
            <a:extLst>
              <a:ext uri="{FF2B5EF4-FFF2-40B4-BE49-F238E27FC236}">
                <a16:creationId xmlns:a16="http://schemas.microsoft.com/office/drawing/2014/main" id="{27C76A18-D79E-AAE1-82D8-9C5B8DBBD7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345F87B-B22F-9793-A8AE-D1FCE7544801}"/>
              </a:ext>
            </a:extLst>
          </p:cNvPr>
          <p:cNvSpPr>
            <a:spLocks noGrp="1"/>
          </p:cNvSpPr>
          <p:nvPr>
            <p:ph type="sldNum" sz="quarter" idx="12"/>
          </p:nvPr>
        </p:nvSpPr>
        <p:spPr/>
        <p:txBody>
          <a:bodyPr/>
          <a:lstStyle/>
          <a:p>
            <a:fld id="{CF979E22-3BC7-413C-A670-1B1F4FB1B87B}" type="slidenum">
              <a:rPr lang="en-GB" smtClean="0"/>
              <a:t>‹Nº›</a:t>
            </a:fld>
            <a:endParaRPr lang="en-GB"/>
          </a:p>
        </p:txBody>
      </p:sp>
    </p:spTree>
    <p:extLst>
      <p:ext uri="{BB962C8B-B14F-4D97-AF65-F5344CB8AC3E}">
        <p14:creationId xmlns:p14="http://schemas.microsoft.com/office/powerpoint/2010/main" val="869052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722592-939D-9ADF-FEAA-9C77AD7D8BA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8384B90-DAC5-2959-E33B-E3ABC85CA4A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655898C-E88C-376E-8CCC-F1057D2B811E}"/>
              </a:ext>
            </a:extLst>
          </p:cNvPr>
          <p:cNvSpPr>
            <a:spLocks noGrp="1"/>
          </p:cNvSpPr>
          <p:nvPr>
            <p:ph type="dt" sz="half" idx="10"/>
          </p:nvPr>
        </p:nvSpPr>
        <p:spPr/>
        <p:txBody>
          <a:bodyPr/>
          <a:lstStyle/>
          <a:p>
            <a:fld id="{AE5FAF2F-DACF-4F33-830A-B56171368BA2}" type="datetimeFigureOut">
              <a:rPr lang="en-GB" smtClean="0"/>
              <a:t>20/01/2025</a:t>
            </a:fld>
            <a:endParaRPr lang="en-GB"/>
          </a:p>
        </p:txBody>
      </p:sp>
      <p:sp>
        <p:nvSpPr>
          <p:cNvPr id="5" name="Footer Placeholder 4">
            <a:extLst>
              <a:ext uri="{FF2B5EF4-FFF2-40B4-BE49-F238E27FC236}">
                <a16:creationId xmlns:a16="http://schemas.microsoft.com/office/drawing/2014/main" id="{2A46CBBC-F0C0-9CBD-6657-6F32E6E0F2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3FE03A-4802-3402-7643-43B52C0723D5}"/>
              </a:ext>
            </a:extLst>
          </p:cNvPr>
          <p:cNvSpPr>
            <a:spLocks noGrp="1"/>
          </p:cNvSpPr>
          <p:nvPr>
            <p:ph type="sldNum" sz="quarter" idx="12"/>
          </p:nvPr>
        </p:nvSpPr>
        <p:spPr/>
        <p:txBody>
          <a:bodyPr/>
          <a:lstStyle/>
          <a:p>
            <a:fld id="{CF979E22-3BC7-413C-A670-1B1F4FB1B87B}" type="slidenum">
              <a:rPr lang="en-GB" smtClean="0"/>
              <a:t>‹Nº›</a:t>
            </a:fld>
            <a:endParaRPr lang="en-GB"/>
          </a:p>
        </p:txBody>
      </p:sp>
    </p:spTree>
    <p:extLst>
      <p:ext uri="{BB962C8B-B14F-4D97-AF65-F5344CB8AC3E}">
        <p14:creationId xmlns:p14="http://schemas.microsoft.com/office/powerpoint/2010/main" val="1056338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2149"/>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78360"/>
            <a:ext cx="8712200" cy="1674569"/>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sz="1797"/>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4488"/>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4488"/>
            <a:ext cx="1746000" cy="174277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57951"/>
            <a:ext cx="1105152" cy="1179185"/>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3" y="2210102"/>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76087"/>
            <a:ext cx="7874000" cy="780187"/>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390909"/>
            <a:ext cx="2971800" cy="370394"/>
          </a:xfrm>
          <a:prstGeom prst="rect">
            <a:avLst/>
          </a:prstGeom>
        </p:spPr>
        <p:txBody>
          <a:bodyPr/>
          <a:lstStyle>
            <a:lvl1pPr>
              <a:defRPr sz="1597">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34" name="Imagen 33" descr="Interfaz de usuario gráfica&#10;&#10;Descripción generada automáticamente">
            <a:extLst>
              <a:ext uri="{FF2B5EF4-FFF2-40B4-BE49-F238E27FC236}">
                <a16:creationId xmlns:a16="http://schemas.microsoft.com/office/drawing/2014/main" id="{582D17B3-5A6C-42CA-853B-4103A0708918}"/>
              </a:ext>
            </a:extLst>
          </p:cNvPr>
          <p:cNvPicPr/>
          <p:nvPr userDrawn="1"/>
        </p:nvPicPr>
        <p:blipFill>
          <a:blip r:embed="rId11" r:link="rId12" cstate="email">
            <a:extLst>
              <a:ext uri="{28A0092B-C50C-407E-A947-70E740481C1C}">
                <a14:useLocalDpi xmlns:a14="http://schemas.microsoft.com/office/drawing/2010/main"/>
              </a:ext>
            </a:extLst>
          </a:blip>
          <a:srcRect/>
          <a:stretch>
            <a:fillRect/>
          </a:stretch>
        </p:blipFill>
        <p:spPr bwMode="auto">
          <a:xfrm>
            <a:off x="8991600" y="5595101"/>
            <a:ext cx="3022600" cy="795807"/>
          </a:xfrm>
          <a:prstGeom prst="rect">
            <a:avLst/>
          </a:prstGeom>
          <a:noFill/>
          <a:ln>
            <a:noFill/>
          </a:ln>
        </p:spPr>
      </p:pic>
    </p:spTree>
    <p:extLst>
      <p:ext uri="{BB962C8B-B14F-4D97-AF65-F5344CB8AC3E}">
        <p14:creationId xmlns:p14="http://schemas.microsoft.com/office/powerpoint/2010/main" val="3598765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2A099-4AA1-B27D-5FE4-2B8E036052D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AB40E82-B66E-5694-C75F-8542241BF40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E8BE990-E048-51F2-CCE0-3475DCA44725}"/>
              </a:ext>
            </a:extLst>
          </p:cNvPr>
          <p:cNvSpPr>
            <a:spLocks noGrp="1"/>
          </p:cNvSpPr>
          <p:nvPr>
            <p:ph type="dt" sz="half" idx="10"/>
          </p:nvPr>
        </p:nvSpPr>
        <p:spPr/>
        <p:txBody>
          <a:bodyPr/>
          <a:lstStyle/>
          <a:p>
            <a:fld id="{AE5FAF2F-DACF-4F33-830A-B56171368BA2}" type="datetimeFigureOut">
              <a:rPr lang="en-GB" smtClean="0"/>
              <a:t>20/01/2025</a:t>
            </a:fld>
            <a:endParaRPr lang="en-GB"/>
          </a:p>
        </p:txBody>
      </p:sp>
      <p:sp>
        <p:nvSpPr>
          <p:cNvPr id="5" name="Footer Placeholder 4">
            <a:extLst>
              <a:ext uri="{FF2B5EF4-FFF2-40B4-BE49-F238E27FC236}">
                <a16:creationId xmlns:a16="http://schemas.microsoft.com/office/drawing/2014/main" id="{17EE07F2-D3EA-8FA1-EAAD-31BF26E659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D27B972-00C3-3C16-E6E7-25BE6FC27BB1}"/>
              </a:ext>
            </a:extLst>
          </p:cNvPr>
          <p:cNvSpPr>
            <a:spLocks noGrp="1"/>
          </p:cNvSpPr>
          <p:nvPr>
            <p:ph type="sldNum" sz="quarter" idx="12"/>
          </p:nvPr>
        </p:nvSpPr>
        <p:spPr/>
        <p:txBody>
          <a:bodyPr/>
          <a:lstStyle/>
          <a:p>
            <a:fld id="{CF979E22-3BC7-413C-A670-1B1F4FB1B87B}" type="slidenum">
              <a:rPr lang="en-GB" smtClean="0"/>
              <a:t>‹Nº›</a:t>
            </a:fld>
            <a:endParaRPr lang="en-GB"/>
          </a:p>
        </p:txBody>
      </p:sp>
    </p:spTree>
    <p:extLst>
      <p:ext uri="{BB962C8B-B14F-4D97-AF65-F5344CB8AC3E}">
        <p14:creationId xmlns:p14="http://schemas.microsoft.com/office/powerpoint/2010/main" val="1223616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7384B-71EB-48E3-E039-3D3DDFBFB51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1DF4EE5F-6791-4BF9-28DD-11580D856CC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5940ECC-272F-8EFE-C8A0-3280C7FD8100}"/>
              </a:ext>
            </a:extLst>
          </p:cNvPr>
          <p:cNvSpPr>
            <a:spLocks noGrp="1"/>
          </p:cNvSpPr>
          <p:nvPr>
            <p:ph type="dt" sz="half" idx="10"/>
          </p:nvPr>
        </p:nvSpPr>
        <p:spPr/>
        <p:txBody>
          <a:bodyPr/>
          <a:lstStyle/>
          <a:p>
            <a:fld id="{AE5FAF2F-DACF-4F33-830A-B56171368BA2}" type="datetimeFigureOut">
              <a:rPr lang="en-GB" smtClean="0"/>
              <a:t>20/01/2025</a:t>
            </a:fld>
            <a:endParaRPr lang="en-GB"/>
          </a:p>
        </p:txBody>
      </p:sp>
      <p:sp>
        <p:nvSpPr>
          <p:cNvPr id="5" name="Footer Placeholder 4">
            <a:extLst>
              <a:ext uri="{FF2B5EF4-FFF2-40B4-BE49-F238E27FC236}">
                <a16:creationId xmlns:a16="http://schemas.microsoft.com/office/drawing/2014/main" id="{06D37EDC-F663-DF08-7E68-B540EFFDAE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EF8504-2006-6D9E-B81E-9A9D28561F4F}"/>
              </a:ext>
            </a:extLst>
          </p:cNvPr>
          <p:cNvSpPr>
            <a:spLocks noGrp="1"/>
          </p:cNvSpPr>
          <p:nvPr>
            <p:ph type="sldNum" sz="quarter" idx="12"/>
          </p:nvPr>
        </p:nvSpPr>
        <p:spPr/>
        <p:txBody>
          <a:bodyPr/>
          <a:lstStyle/>
          <a:p>
            <a:fld id="{CF979E22-3BC7-413C-A670-1B1F4FB1B87B}" type="slidenum">
              <a:rPr lang="en-GB" smtClean="0"/>
              <a:t>‹Nº›</a:t>
            </a:fld>
            <a:endParaRPr lang="en-GB"/>
          </a:p>
        </p:txBody>
      </p:sp>
    </p:spTree>
    <p:extLst>
      <p:ext uri="{BB962C8B-B14F-4D97-AF65-F5344CB8AC3E}">
        <p14:creationId xmlns:p14="http://schemas.microsoft.com/office/powerpoint/2010/main" val="4077980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888F6-73D9-95D1-2A34-B23010CA596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1EB3F74-979D-FDBA-B057-B78502A5EEB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385AE06B-870F-9EF3-B2FB-5A72CDFB623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AFB9B059-0FA2-46CD-2300-9D867671E086}"/>
              </a:ext>
            </a:extLst>
          </p:cNvPr>
          <p:cNvSpPr>
            <a:spLocks noGrp="1"/>
          </p:cNvSpPr>
          <p:nvPr>
            <p:ph type="dt" sz="half" idx="10"/>
          </p:nvPr>
        </p:nvSpPr>
        <p:spPr/>
        <p:txBody>
          <a:bodyPr/>
          <a:lstStyle/>
          <a:p>
            <a:fld id="{AE5FAF2F-DACF-4F33-830A-B56171368BA2}" type="datetimeFigureOut">
              <a:rPr lang="en-GB" smtClean="0"/>
              <a:t>20/01/2025</a:t>
            </a:fld>
            <a:endParaRPr lang="en-GB"/>
          </a:p>
        </p:txBody>
      </p:sp>
      <p:sp>
        <p:nvSpPr>
          <p:cNvPr id="6" name="Footer Placeholder 5">
            <a:extLst>
              <a:ext uri="{FF2B5EF4-FFF2-40B4-BE49-F238E27FC236}">
                <a16:creationId xmlns:a16="http://schemas.microsoft.com/office/drawing/2014/main" id="{EE230A48-956E-516D-9F05-F2FAE865004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81B802-ACDA-726B-7687-6808DAF9A7FE}"/>
              </a:ext>
            </a:extLst>
          </p:cNvPr>
          <p:cNvSpPr>
            <a:spLocks noGrp="1"/>
          </p:cNvSpPr>
          <p:nvPr>
            <p:ph type="sldNum" sz="quarter" idx="12"/>
          </p:nvPr>
        </p:nvSpPr>
        <p:spPr/>
        <p:txBody>
          <a:bodyPr/>
          <a:lstStyle/>
          <a:p>
            <a:fld id="{CF979E22-3BC7-413C-A670-1B1F4FB1B87B}" type="slidenum">
              <a:rPr lang="en-GB" smtClean="0"/>
              <a:t>‹Nº›</a:t>
            </a:fld>
            <a:endParaRPr lang="en-GB"/>
          </a:p>
        </p:txBody>
      </p:sp>
    </p:spTree>
    <p:extLst>
      <p:ext uri="{BB962C8B-B14F-4D97-AF65-F5344CB8AC3E}">
        <p14:creationId xmlns:p14="http://schemas.microsoft.com/office/powerpoint/2010/main" val="3849613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BBD2D-ACE2-F9B7-8300-2A822A8D0B59}"/>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F782E6D9-6C92-0087-6D8F-1B433CC7AF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E265235-EDE5-5691-121D-7C8072E85FB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846B096-254D-1AD9-6D74-49FADDBF4C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43D79CC-3EBF-0B6A-EA67-EA7A821EF28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4C94076-8CBD-CD8C-7E97-624D011A4F60}"/>
              </a:ext>
            </a:extLst>
          </p:cNvPr>
          <p:cNvSpPr>
            <a:spLocks noGrp="1"/>
          </p:cNvSpPr>
          <p:nvPr>
            <p:ph type="dt" sz="half" idx="10"/>
          </p:nvPr>
        </p:nvSpPr>
        <p:spPr/>
        <p:txBody>
          <a:bodyPr/>
          <a:lstStyle/>
          <a:p>
            <a:fld id="{AE5FAF2F-DACF-4F33-830A-B56171368BA2}" type="datetimeFigureOut">
              <a:rPr lang="en-GB" smtClean="0"/>
              <a:t>20/01/2025</a:t>
            </a:fld>
            <a:endParaRPr lang="en-GB"/>
          </a:p>
        </p:txBody>
      </p:sp>
      <p:sp>
        <p:nvSpPr>
          <p:cNvPr id="8" name="Footer Placeholder 7">
            <a:extLst>
              <a:ext uri="{FF2B5EF4-FFF2-40B4-BE49-F238E27FC236}">
                <a16:creationId xmlns:a16="http://schemas.microsoft.com/office/drawing/2014/main" id="{9C57A3EF-C280-7C05-5A8A-6734FBB90CC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DE7D11A-1A13-38C9-23A6-4AD6534EEE8B}"/>
              </a:ext>
            </a:extLst>
          </p:cNvPr>
          <p:cNvSpPr>
            <a:spLocks noGrp="1"/>
          </p:cNvSpPr>
          <p:nvPr>
            <p:ph type="sldNum" sz="quarter" idx="12"/>
          </p:nvPr>
        </p:nvSpPr>
        <p:spPr/>
        <p:txBody>
          <a:bodyPr/>
          <a:lstStyle/>
          <a:p>
            <a:fld id="{CF979E22-3BC7-413C-A670-1B1F4FB1B87B}" type="slidenum">
              <a:rPr lang="en-GB" smtClean="0"/>
              <a:t>‹Nº›</a:t>
            </a:fld>
            <a:endParaRPr lang="en-GB"/>
          </a:p>
        </p:txBody>
      </p:sp>
    </p:spTree>
    <p:extLst>
      <p:ext uri="{BB962C8B-B14F-4D97-AF65-F5344CB8AC3E}">
        <p14:creationId xmlns:p14="http://schemas.microsoft.com/office/powerpoint/2010/main" val="2798288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3BDA8-36FD-925F-4CAD-CFA52258950D}"/>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0DD81C59-10AC-4F06-ACDB-94D05D2E8EF9}"/>
              </a:ext>
            </a:extLst>
          </p:cNvPr>
          <p:cNvSpPr>
            <a:spLocks noGrp="1"/>
          </p:cNvSpPr>
          <p:nvPr>
            <p:ph type="dt" sz="half" idx="10"/>
          </p:nvPr>
        </p:nvSpPr>
        <p:spPr/>
        <p:txBody>
          <a:bodyPr/>
          <a:lstStyle/>
          <a:p>
            <a:fld id="{AE5FAF2F-DACF-4F33-830A-B56171368BA2}" type="datetimeFigureOut">
              <a:rPr lang="en-GB" smtClean="0"/>
              <a:t>20/01/2025</a:t>
            </a:fld>
            <a:endParaRPr lang="en-GB"/>
          </a:p>
        </p:txBody>
      </p:sp>
      <p:sp>
        <p:nvSpPr>
          <p:cNvPr id="4" name="Footer Placeholder 3">
            <a:extLst>
              <a:ext uri="{FF2B5EF4-FFF2-40B4-BE49-F238E27FC236}">
                <a16:creationId xmlns:a16="http://schemas.microsoft.com/office/drawing/2014/main" id="{5BA89C7D-DA5F-B0A4-191D-21C6F9BE902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154B6F4-7733-5184-60A4-89C496AF3E75}"/>
              </a:ext>
            </a:extLst>
          </p:cNvPr>
          <p:cNvSpPr>
            <a:spLocks noGrp="1"/>
          </p:cNvSpPr>
          <p:nvPr>
            <p:ph type="sldNum" sz="quarter" idx="12"/>
          </p:nvPr>
        </p:nvSpPr>
        <p:spPr/>
        <p:txBody>
          <a:bodyPr/>
          <a:lstStyle/>
          <a:p>
            <a:fld id="{CF979E22-3BC7-413C-A670-1B1F4FB1B87B}" type="slidenum">
              <a:rPr lang="en-GB" smtClean="0"/>
              <a:t>‹Nº›</a:t>
            </a:fld>
            <a:endParaRPr lang="en-GB"/>
          </a:p>
        </p:txBody>
      </p:sp>
    </p:spTree>
    <p:extLst>
      <p:ext uri="{BB962C8B-B14F-4D97-AF65-F5344CB8AC3E}">
        <p14:creationId xmlns:p14="http://schemas.microsoft.com/office/powerpoint/2010/main" val="2937632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304B8E-1C29-44E1-C612-48CA37AE2FC2}"/>
              </a:ext>
            </a:extLst>
          </p:cNvPr>
          <p:cNvSpPr>
            <a:spLocks noGrp="1"/>
          </p:cNvSpPr>
          <p:nvPr>
            <p:ph type="dt" sz="half" idx="10"/>
          </p:nvPr>
        </p:nvSpPr>
        <p:spPr/>
        <p:txBody>
          <a:bodyPr/>
          <a:lstStyle/>
          <a:p>
            <a:fld id="{AE5FAF2F-DACF-4F33-830A-B56171368BA2}" type="datetimeFigureOut">
              <a:rPr lang="en-GB" smtClean="0"/>
              <a:t>20/01/2025</a:t>
            </a:fld>
            <a:endParaRPr lang="en-GB"/>
          </a:p>
        </p:txBody>
      </p:sp>
      <p:sp>
        <p:nvSpPr>
          <p:cNvPr id="3" name="Footer Placeholder 2">
            <a:extLst>
              <a:ext uri="{FF2B5EF4-FFF2-40B4-BE49-F238E27FC236}">
                <a16:creationId xmlns:a16="http://schemas.microsoft.com/office/drawing/2014/main" id="{64399F24-A2AB-4855-FAE4-FD95DC8BF11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44F8EB3-E442-527A-6AEF-B0D40B40FAD7}"/>
              </a:ext>
            </a:extLst>
          </p:cNvPr>
          <p:cNvSpPr>
            <a:spLocks noGrp="1"/>
          </p:cNvSpPr>
          <p:nvPr>
            <p:ph type="sldNum" sz="quarter" idx="12"/>
          </p:nvPr>
        </p:nvSpPr>
        <p:spPr/>
        <p:txBody>
          <a:bodyPr/>
          <a:lstStyle/>
          <a:p>
            <a:fld id="{CF979E22-3BC7-413C-A670-1B1F4FB1B87B}" type="slidenum">
              <a:rPr lang="en-GB" smtClean="0"/>
              <a:t>‹Nº›</a:t>
            </a:fld>
            <a:endParaRPr lang="en-GB"/>
          </a:p>
        </p:txBody>
      </p:sp>
    </p:spTree>
    <p:extLst>
      <p:ext uri="{BB962C8B-B14F-4D97-AF65-F5344CB8AC3E}">
        <p14:creationId xmlns:p14="http://schemas.microsoft.com/office/powerpoint/2010/main" val="3715466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BCDD7-B522-4818-D1AD-88F5E25DFD4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5F36E3D7-B7FA-1E8F-3BA7-D78587384F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DC99B1A0-7AE1-3DFB-4E19-8EA2E0EEED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1EE9B19-14D4-EA88-4FEF-64B001EE9925}"/>
              </a:ext>
            </a:extLst>
          </p:cNvPr>
          <p:cNvSpPr>
            <a:spLocks noGrp="1"/>
          </p:cNvSpPr>
          <p:nvPr>
            <p:ph type="dt" sz="half" idx="10"/>
          </p:nvPr>
        </p:nvSpPr>
        <p:spPr/>
        <p:txBody>
          <a:bodyPr/>
          <a:lstStyle/>
          <a:p>
            <a:fld id="{AE5FAF2F-DACF-4F33-830A-B56171368BA2}" type="datetimeFigureOut">
              <a:rPr lang="en-GB" smtClean="0"/>
              <a:t>20/01/2025</a:t>
            </a:fld>
            <a:endParaRPr lang="en-GB"/>
          </a:p>
        </p:txBody>
      </p:sp>
      <p:sp>
        <p:nvSpPr>
          <p:cNvPr id="6" name="Footer Placeholder 5">
            <a:extLst>
              <a:ext uri="{FF2B5EF4-FFF2-40B4-BE49-F238E27FC236}">
                <a16:creationId xmlns:a16="http://schemas.microsoft.com/office/drawing/2014/main" id="{C1DF041A-B659-E53B-14EB-0C8C12BDB7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1E6CB4E-8753-5168-A475-327D4D083C2A}"/>
              </a:ext>
            </a:extLst>
          </p:cNvPr>
          <p:cNvSpPr>
            <a:spLocks noGrp="1"/>
          </p:cNvSpPr>
          <p:nvPr>
            <p:ph type="sldNum" sz="quarter" idx="12"/>
          </p:nvPr>
        </p:nvSpPr>
        <p:spPr/>
        <p:txBody>
          <a:bodyPr/>
          <a:lstStyle/>
          <a:p>
            <a:fld id="{CF979E22-3BC7-413C-A670-1B1F4FB1B87B}" type="slidenum">
              <a:rPr lang="en-GB" smtClean="0"/>
              <a:t>‹Nº›</a:t>
            </a:fld>
            <a:endParaRPr lang="en-GB"/>
          </a:p>
        </p:txBody>
      </p:sp>
    </p:spTree>
    <p:extLst>
      <p:ext uri="{BB962C8B-B14F-4D97-AF65-F5344CB8AC3E}">
        <p14:creationId xmlns:p14="http://schemas.microsoft.com/office/powerpoint/2010/main" val="3881834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B4A04-DB34-2F79-BF32-D21243DC4B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B9D4FA8-D991-8E26-E82E-4458326C7C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8A4C456-75D6-4955-D807-6661392033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25D1643-6D18-67AD-577E-BFE81E76A979}"/>
              </a:ext>
            </a:extLst>
          </p:cNvPr>
          <p:cNvSpPr>
            <a:spLocks noGrp="1"/>
          </p:cNvSpPr>
          <p:nvPr>
            <p:ph type="dt" sz="half" idx="10"/>
          </p:nvPr>
        </p:nvSpPr>
        <p:spPr/>
        <p:txBody>
          <a:bodyPr/>
          <a:lstStyle/>
          <a:p>
            <a:fld id="{AE5FAF2F-DACF-4F33-830A-B56171368BA2}" type="datetimeFigureOut">
              <a:rPr lang="en-GB" smtClean="0"/>
              <a:t>20/01/2025</a:t>
            </a:fld>
            <a:endParaRPr lang="en-GB"/>
          </a:p>
        </p:txBody>
      </p:sp>
      <p:sp>
        <p:nvSpPr>
          <p:cNvPr id="6" name="Footer Placeholder 5">
            <a:extLst>
              <a:ext uri="{FF2B5EF4-FFF2-40B4-BE49-F238E27FC236}">
                <a16:creationId xmlns:a16="http://schemas.microsoft.com/office/drawing/2014/main" id="{1BEBCC98-6D2B-9CAC-FB11-FB7BE18C24B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985FDBC-60CE-61F5-FA9A-A134F17EAC21}"/>
              </a:ext>
            </a:extLst>
          </p:cNvPr>
          <p:cNvSpPr>
            <a:spLocks noGrp="1"/>
          </p:cNvSpPr>
          <p:nvPr>
            <p:ph type="sldNum" sz="quarter" idx="12"/>
          </p:nvPr>
        </p:nvSpPr>
        <p:spPr/>
        <p:txBody>
          <a:bodyPr/>
          <a:lstStyle/>
          <a:p>
            <a:fld id="{CF979E22-3BC7-413C-A670-1B1F4FB1B87B}" type="slidenum">
              <a:rPr lang="en-GB" smtClean="0"/>
              <a:t>‹Nº›</a:t>
            </a:fld>
            <a:endParaRPr lang="en-GB"/>
          </a:p>
        </p:txBody>
      </p:sp>
    </p:spTree>
    <p:extLst>
      <p:ext uri="{BB962C8B-B14F-4D97-AF65-F5344CB8AC3E}">
        <p14:creationId xmlns:p14="http://schemas.microsoft.com/office/powerpoint/2010/main" val="1246208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E955FD-EA78-20F7-4461-142E69993F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6F3C971D-BBE9-5AF0-1CA4-FF58856111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7C724EF-85F2-44FB-E941-114E9EC995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E5FAF2F-DACF-4F33-830A-B56171368BA2}" type="datetimeFigureOut">
              <a:rPr lang="en-GB" smtClean="0"/>
              <a:t>20/01/2025</a:t>
            </a:fld>
            <a:endParaRPr lang="en-GB"/>
          </a:p>
        </p:txBody>
      </p:sp>
      <p:sp>
        <p:nvSpPr>
          <p:cNvPr id="5" name="Footer Placeholder 4">
            <a:extLst>
              <a:ext uri="{FF2B5EF4-FFF2-40B4-BE49-F238E27FC236}">
                <a16:creationId xmlns:a16="http://schemas.microsoft.com/office/drawing/2014/main" id="{588AC77C-5010-2857-50A9-939392C37F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C15BCD89-2BCB-5871-F5F5-E974FAEDA7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F979E22-3BC7-413C-A670-1B1F4FB1B87B}" type="slidenum">
              <a:rPr lang="en-GB" smtClean="0"/>
              <a:t>‹Nº›</a:t>
            </a:fld>
            <a:endParaRPr lang="en-GB"/>
          </a:p>
        </p:txBody>
      </p:sp>
    </p:spTree>
    <p:extLst>
      <p:ext uri="{BB962C8B-B14F-4D97-AF65-F5344CB8AC3E}">
        <p14:creationId xmlns:p14="http://schemas.microsoft.com/office/powerpoint/2010/main" val="4001709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5.svg"/><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2.xml"/><Relationship Id="rId5" Type="http://schemas.openxmlformats.org/officeDocument/2006/relationships/image" Target="../media/image23.svg"/><Relationship Id="rId4" Type="http://schemas.openxmlformats.org/officeDocument/2006/relationships/image" Target="../media/image22.png"/></Relationships>
</file>

<file path=ppt/slides/_rels/slide8.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2.xml"/><Relationship Id="rId5" Type="http://schemas.openxmlformats.org/officeDocument/2006/relationships/image" Target="../media/image27.svg"/><Relationship Id="rId4" Type="http://schemas.openxmlformats.org/officeDocument/2006/relationships/image" Target="../media/image2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FFCA7E40-6B2B-9773-C96F-35BFBF3437D7}"/>
              </a:ext>
            </a:extLst>
          </p:cNvPr>
          <p:cNvSpPr>
            <a:spLocks noGrp="1"/>
          </p:cNvSpPr>
          <p:nvPr>
            <p:ph type="body" sz="quarter" idx="10"/>
          </p:nvPr>
        </p:nvSpPr>
        <p:spPr/>
        <p:txBody>
          <a:bodyPr>
            <a:normAutofit fontScale="70000" lnSpcReduction="20000"/>
          </a:bodyPr>
          <a:lstStyle/>
          <a:p>
            <a:pPr marL="0" indent="0" algn="just">
              <a:buNone/>
            </a:pPr>
            <a:r>
              <a:rPr lang="el-GR">
                <a:solidFill>
                  <a:srgbClr val="376C8A"/>
                </a:solidFill>
                <a:latin typeface="Lato-Bold"/>
                <a:ea typeface="Lato" panose="020F0502020204030203" pitchFamily="34" charset="0"/>
                <a:cs typeface="Lato" panose="020F0502020204030203" pitchFamily="34" charset="0"/>
              </a:rPr>
              <a:t>Πρακτική εκπαίδευση για αγρότες και κτηνιάτρους:  </a:t>
            </a:r>
          </a:p>
          <a:p>
            <a:pPr marL="0" indent="0" algn="just">
              <a:buNone/>
            </a:pPr>
            <a:r>
              <a:rPr lang="el-GR">
                <a:solidFill>
                  <a:srgbClr val="376C8A"/>
                </a:solidFill>
                <a:latin typeface="Lato-Bold"/>
                <a:ea typeface="Lato" panose="020F0502020204030203" pitchFamily="34" charset="0"/>
                <a:cs typeface="Lato" panose="020F0502020204030203" pitchFamily="34" charset="0"/>
              </a:rPr>
              <a:t>Περιπτωσιολογική μελέτη Ι: Διερεύνηση των κοινωνικών παραγόντων που επηρεάζουν την εφαρμογή των μέτρων βιοασφάλειας στην Ισπανία</a:t>
            </a:r>
          </a:p>
        </p:txBody>
      </p:sp>
    </p:spTree>
    <p:extLst>
      <p:ext uri="{BB962C8B-B14F-4D97-AF65-F5344CB8AC3E}">
        <p14:creationId xmlns:p14="http://schemas.microsoft.com/office/powerpoint/2010/main" val="2499853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41F79-9346-ADAC-FFA5-91B54907C208}"/>
            </a:ext>
          </a:extLst>
        </p:cNvPr>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1354D548-F149-6BF3-A97A-A3D3FB49CC0C}"/>
              </a:ext>
            </a:extLst>
          </p:cNvPr>
          <p:cNvSpPr/>
          <p:nvPr/>
        </p:nvSpPr>
        <p:spPr>
          <a:xfrm>
            <a:off x="293913" y="2492828"/>
            <a:ext cx="2721430"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Αντιφάσεις</a:t>
            </a:r>
          </a:p>
        </p:txBody>
      </p:sp>
      <p:sp>
        <p:nvSpPr>
          <p:cNvPr id="3" name="TextBox 2">
            <a:extLst>
              <a:ext uri="{FF2B5EF4-FFF2-40B4-BE49-F238E27FC236}">
                <a16:creationId xmlns:a16="http://schemas.microsoft.com/office/drawing/2014/main" id="{F1776982-DDBC-DB7E-2652-D4630F049933}"/>
              </a:ext>
            </a:extLst>
          </p:cNvPr>
          <p:cNvSpPr txBox="1"/>
          <p:nvPr/>
        </p:nvSpPr>
        <p:spPr>
          <a:xfrm>
            <a:off x="3173185" y="2492828"/>
            <a:ext cx="8850087" cy="1754326"/>
          </a:xfrm>
          <a:prstGeom prst="rect">
            <a:avLst/>
          </a:prstGeom>
          <a:noFill/>
        </p:spPr>
        <p:txBody>
          <a:bodyPr wrap="square">
            <a:spAutoFit/>
          </a:bodyPr>
          <a:lstStyle/>
          <a:p>
            <a:pPr algn="just"/>
            <a:r>
              <a:rPr lang="el-GR" b="1" i="1">
                <a:latin typeface="Lato-Bold"/>
              </a:rPr>
              <a:t>«(...) Το καλύτερο μέτρο είναι οι κτηνίατροι να έχουν μαζί τους καθαρές μπότες, σωστά καθαρισμένες. Δεν υπάρχει χειρότερο από το να έρχονται με κοπριά στις μπότες τους, να βάζουν πλαστικά καλύμματα υποδημάτων μίας χρήσης και μετά να σέρνουν τα πόδια τους. Καθώς μετακινούνται, το πλαστικό σπάει και έτσι η έκθεση στην κοπριά είναι προφανώς η ίδια που θα ήταν και αν δεν χρησιμοποιούσαν καμία προστασία. Πιστεύω πως οι κτηνίατροι πρέπει να το διαπιστώσουν αυτό από μόνοι τους και ότι δεν θα έπρεπε να χρειάζεται να τους το ζητήσουν οι αγρότες. Και εκτός αυτού, δεν τους αρέσει όταν τους το επισημαίνεις (...)»</a:t>
            </a:r>
          </a:p>
        </p:txBody>
      </p:sp>
      <p:sp>
        <p:nvSpPr>
          <p:cNvPr id="8" name="Rectangle: Rounded Corners 7">
            <a:extLst>
              <a:ext uri="{FF2B5EF4-FFF2-40B4-BE49-F238E27FC236}">
                <a16:creationId xmlns:a16="http://schemas.microsoft.com/office/drawing/2014/main" id="{4E3ABC81-85BD-E786-21CC-FE3AA6C983D5}"/>
              </a:ext>
            </a:extLst>
          </p:cNvPr>
          <p:cNvSpPr/>
          <p:nvPr/>
        </p:nvSpPr>
        <p:spPr>
          <a:xfrm>
            <a:off x="293913" y="4811484"/>
            <a:ext cx="2721430"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Εμπειρογνωμοσύνη</a:t>
            </a:r>
          </a:p>
        </p:txBody>
      </p:sp>
      <p:sp>
        <p:nvSpPr>
          <p:cNvPr id="11" name="TextBox 10">
            <a:extLst>
              <a:ext uri="{FF2B5EF4-FFF2-40B4-BE49-F238E27FC236}">
                <a16:creationId xmlns:a16="http://schemas.microsoft.com/office/drawing/2014/main" id="{E87B8DB2-E11F-F46F-85BF-6075B964956C}"/>
              </a:ext>
            </a:extLst>
          </p:cNvPr>
          <p:cNvSpPr txBox="1"/>
          <p:nvPr/>
        </p:nvSpPr>
        <p:spPr>
          <a:xfrm>
            <a:off x="3233056" y="4811484"/>
            <a:ext cx="8790216" cy="1477328"/>
          </a:xfrm>
          <a:prstGeom prst="rect">
            <a:avLst/>
          </a:prstGeom>
          <a:noFill/>
        </p:spPr>
        <p:txBody>
          <a:bodyPr wrap="square">
            <a:spAutoFit/>
          </a:bodyPr>
          <a:lstStyle/>
          <a:p>
            <a:pPr algn="just"/>
            <a:r>
              <a:rPr lang="el-GR" sz="1800" b="1" i="1" u="none" strike="noStrike" baseline="0">
                <a:solidFill>
                  <a:srgbClr val="000000"/>
                </a:solidFill>
                <a:latin typeface="Lato-Bold"/>
              </a:rPr>
              <a:t>«(...) Είχα κάποτε έναν κτηνίατρο KYZ (κτηνίατροι υγείας των ζώων) συμβεβλημένο με ΣΥΠ (Σύλλογοι Υγειονομικής Προστασίας), ο οποίος ήρθε με φθαρμένες μπότες που ήταν αδύνατο να καθαρίσει. Και μου είπε: "Αν θες, μπορώ να βάλω σακούλες πάνω από τις μπότες μου." Αλλά δεν είχε ούτε πλαστικά καλύμματα υποδημάτων μίας χρήσης στο αυτοκίνητο. Είχε έρθει για πολύ λίγο καιρό. Ήταν ένας νεαρός κτηνίατρος που είχε μόλις πρόσφατα αποφοιτήσει, πράγμα που είναι ακόμη πιο σοβαρό (...)» </a:t>
            </a:r>
          </a:p>
        </p:txBody>
      </p:sp>
      <p:sp>
        <p:nvSpPr>
          <p:cNvPr id="15" name="Rectangle: Rounded Corners 14">
            <a:extLst>
              <a:ext uri="{FF2B5EF4-FFF2-40B4-BE49-F238E27FC236}">
                <a16:creationId xmlns:a16="http://schemas.microsoft.com/office/drawing/2014/main" id="{93203058-245C-35D2-234C-4E42A86A8F7F}"/>
              </a:ext>
            </a:extLst>
          </p:cNvPr>
          <p:cNvSpPr/>
          <p:nvPr/>
        </p:nvSpPr>
        <p:spPr>
          <a:xfrm>
            <a:off x="2024741" y="174171"/>
            <a:ext cx="2721430" cy="1415144"/>
          </a:xfrm>
          <a:prstGeom prst="roundRect">
            <a:avLst/>
          </a:prstGeom>
          <a:solidFill>
            <a:srgbClr val="376C8A"/>
          </a:solidFill>
          <a:ln>
            <a:solidFill>
              <a:srgbClr val="376C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Αντιληπτές αντιφάσεις κτηνιάτρων: ποιος έχει δίκιο;</a:t>
            </a:r>
          </a:p>
        </p:txBody>
      </p:sp>
      <p:sp>
        <p:nvSpPr>
          <p:cNvPr id="16" name="Rectangle: Rounded Corners 15">
            <a:extLst>
              <a:ext uri="{FF2B5EF4-FFF2-40B4-BE49-F238E27FC236}">
                <a16:creationId xmlns:a16="http://schemas.microsoft.com/office/drawing/2014/main" id="{B7A7392B-E77A-A54D-03B7-73E8A772067E}"/>
              </a:ext>
            </a:extLst>
          </p:cNvPr>
          <p:cNvSpPr/>
          <p:nvPr/>
        </p:nvSpPr>
        <p:spPr>
          <a:xfrm>
            <a:off x="4963884" y="174171"/>
            <a:ext cx="2721430" cy="1415144"/>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Δια ζώσης συναντήσεις κτηνιάτρων: πραγματοποιούνται όντως οι συναντήσεις;</a:t>
            </a:r>
          </a:p>
        </p:txBody>
      </p:sp>
      <p:sp>
        <p:nvSpPr>
          <p:cNvPr id="17" name="Rectangle: Rounded Corners 16">
            <a:extLst>
              <a:ext uri="{FF2B5EF4-FFF2-40B4-BE49-F238E27FC236}">
                <a16:creationId xmlns:a16="http://schemas.microsoft.com/office/drawing/2014/main" id="{CF01FB2B-4DE7-EAC1-1D35-1780442E80C9}"/>
              </a:ext>
            </a:extLst>
          </p:cNvPr>
          <p:cNvSpPr/>
          <p:nvPr/>
        </p:nvSpPr>
        <p:spPr>
          <a:xfrm>
            <a:off x="7968342" y="174171"/>
            <a:ext cx="2721430" cy="1415144"/>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Βασικά μέτρα βιοασφάλειας</a:t>
            </a:r>
          </a:p>
        </p:txBody>
      </p:sp>
    </p:spTree>
    <p:extLst>
      <p:ext uri="{BB962C8B-B14F-4D97-AF65-F5344CB8AC3E}">
        <p14:creationId xmlns:p14="http://schemas.microsoft.com/office/powerpoint/2010/main" val="669950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748B9-F7AB-6313-B9B4-BCDED1E15E0F}"/>
            </a:ext>
          </a:extLst>
        </p:cNvPr>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3626F37-F641-374D-E0B1-03DC76D274FB}"/>
              </a:ext>
            </a:extLst>
          </p:cNvPr>
          <p:cNvSpPr/>
          <p:nvPr/>
        </p:nvSpPr>
        <p:spPr>
          <a:xfrm>
            <a:off x="293913" y="2492828"/>
            <a:ext cx="2721430"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Συναντήσεις</a:t>
            </a:r>
          </a:p>
        </p:txBody>
      </p:sp>
      <p:sp>
        <p:nvSpPr>
          <p:cNvPr id="3" name="Rectangle: Rounded Corners 2">
            <a:extLst>
              <a:ext uri="{FF2B5EF4-FFF2-40B4-BE49-F238E27FC236}">
                <a16:creationId xmlns:a16="http://schemas.microsoft.com/office/drawing/2014/main" id="{A648CB00-895B-05C0-87E5-05F6DC591EC5}"/>
              </a:ext>
            </a:extLst>
          </p:cNvPr>
          <p:cNvSpPr/>
          <p:nvPr/>
        </p:nvSpPr>
        <p:spPr>
          <a:xfrm>
            <a:off x="293913" y="4811484"/>
            <a:ext cx="2721430"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Αρμοδιότητες</a:t>
            </a:r>
          </a:p>
        </p:txBody>
      </p:sp>
      <p:sp>
        <p:nvSpPr>
          <p:cNvPr id="12" name="TextBox 11">
            <a:extLst>
              <a:ext uri="{FF2B5EF4-FFF2-40B4-BE49-F238E27FC236}">
                <a16:creationId xmlns:a16="http://schemas.microsoft.com/office/drawing/2014/main" id="{3B96E4FE-E37F-183A-75FA-03A6ADA56D77}"/>
              </a:ext>
            </a:extLst>
          </p:cNvPr>
          <p:cNvSpPr txBox="1"/>
          <p:nvPr/>
        </p:nvSpPr>
        <p:spPr>
          <a:xfrm>
            <a:off x="3233056" y="2492828"/>
            <a:ext cx="8790216" cy="1754326"/>
          </a:xfrm>
          <a:prstGeom prst="rect">
            <a:avLst/>
          </a:prstGeom>
          <a:noFill/>
        </p:spPr>
        <p:txBody>
          <a:bodyPr wrap="square">
            <a:spAutoFit/>
          </a:bodyPr>
          <a:lstStyle/>
          <a:p>
            <a:pPr algn="just"/>
            <a:r>
              <a:rPr lang="el-GR" sz="1800" b="1" i="1" u="none" strike="noStrike" baseline="0">
                <a:solidFill>
                  <a:srgbClr val="000000"/>
                </a:solidFill>
                <a:latin typeface="Lato-Bold"/>
              </a:rPr>
              <a:t>«(...) Συχνά μου λένε: "Αντιμετωπίζω προβλήματα με την ιογενή διάρροια των βοοειδών." Μιλάς, λοιπόν, με τους κτηνιάτρους KYZ (κτηνίατροι υγείας των ζώων) που είναι συμβεβλημένοι με τους ΣΥΠ (Σύλλογοι Υγειονομικής Προστασίας), που είναι ο τομέας τους, και συμμετέχεις στο πρόγραμμα των ΣΥΠ για τον έλεγχό της. Και συμβαίνει αυτό που ανέφερα: "Δεν έχω χρόνο να έρχομαι εδώ κάθε φορά που γεννιέται ένα μοσχάρι, δεν έχω τον χρόνο και δεν είναι ο τομέας εξειδίκευσής μου." Νομίζω ότι η εξειδίκευση μας οδηγεί προς αυτή την κατεύθυνση, να αναζητήσουμε τη συνεργασία. Πρέπει να συναντιόμαστε πιο συχνά (...)» </a:t>
            </a:r>
          </a:p>
        </p:txBody>
      </p:sp>
      <p:sp>
        <p:nvSpPr>
          <p:cNvPr id="14" name="TextBox 13">
            <a:extLst>
              <a:ext uri="{FF2B5EF4-FFF2-40B4-BE49-F238E27FC236}">
                <a16:creationId xmlns:a16="http://schemas.microsoft.com/office/drawing/2014/main" id="{8EDFBBF3-FE5D-20E0-D592-E9B1C82B5D18}"/>
              </a:ext>
            </a:extLst>
          </p:cNvPr>
          <p:cNvSpPr txBox="1"/>
          <p:nvPr/>
        </p:nvSpPr>
        <p:spPr>
          <a:xfrm>
            <a:off x="3233056" y="4811484"/>
            <a:ext cx="8790216" cy="1477328"/>
          </a:xfrm>
          <a:prstGeom prst="rect">
            <a:avLst/>
          </a:prstGeom>
          <a:noFill/>
        </p:spPr>
        <p:txBody>
          <a:bodyPr wrap="square">
            <a:spAutoFit/>
          </a:bodyPr>
          <a:lstStyle/>
          <a:p>
            <a:r>
              <a:rPr lang="el-GR" sz="1800" b="1" i="1" u="none" strike="noStrike" baseline="0">
                <a:solidFill>
                  <a:srgbClr val="000000"/>
                </a:solidFill>
                <a:latin typeface="Lato-Bold"/>
              </a:rPr>
              <a:t>«(...) Πολύ σπάνια υπάρχει άμεση σύγκρουση. Δεν αντιμετωπίζω καταστάσεις όπου πρέπει να πω σε έναν αγρότη: "Αποφασίστε: είτε θα ακούσετε εμένα και θα δώσετε στο ζώο ένα επώνυμο εμβόλιο </a:t>
            </a:r>
            <a:r>
              <a:rPr lang="el-GR" sz="1800" b="1" i="0" u="none" strike="noStrike" baseline="0">
                <a:solidFill>
                  <a:srgbClr val="000000"/>
                </a:solidFill>
                <a:latin typeface="Lato-Bold"/>
              </a:rPr>
              <a:t>[ο κτηνίατρος το αντιλαμβάνεται αυτό ως μέτρο βιοασφάλειας]</a:t>
            </a:r>
            <a:r>
              <a:rPr lang="el-GR" sz="1800" b="1" i="1" u="none" strike="noStrike" baseline="0">
                <a:solidFill>
                  <a:srgbClr val="000000"/>
                </a:solidFill>
                <a:latin typeface="Lato-Bold"/>
              </a:rPr>
              <a:t>, είτε θα ακούσετε αυτούς και θα κάνετε κάτι άλλο." Στην πραγματικότητα, αυτό δεν συμβαίνει πολύ συχνά. Ωστόσο, αυτό που συμβαίνει είναι ότι συνέχεια πετάμε ο ένας στον άλλον το μπαλάκι (...)» </a:t>
            </a:r>
          </a:p>
        </p:txBody>
      </p:sp>
      <p:sp>
        <p:nvSpPr>
          <p:cNvPr id="10" name="Rectangle: Rounded Corners 9">
            <a:extLst>
              <a:ext uri="{FF2B5EF4-FFF2-40B4-BE49-F238E27FC236}">
                <a16:creationId xmlns:a16="http://schemas.microsoft.com/office/drawing/2014/main" id="{5757F29E-991E-DF59-18BD-A3ABDD8F7D22}"/>
              </a:ext>
            </a:extLst>
          </p:cNvPr>
          <p:cNvSpPr/>
          <p:nvPr/>
        </p:nvSpPr>
        <p:spPr>
          <a:xfrm>
            <a:off x="2024741" y="174171"/>
            <a:ext cx="2721430" cy="1415144"/>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Αντιληπτές αντιφάσεις κτηνιάτρων: ποιος έχει δίκιο;</a:t>
            </a:r>
          </a:p>
        </p:txBody>
      </p:sp>
      <p:sp>
        <p:nvSpPr>
          <p:cNvPr id="11" name="Rectangle: Rounded Corners 10">
            <a:extLst>
              <a:ext uri="{FF2B5EF4-FFF2-40B4-BE49-F238E27FC236}">
                <a16:creationId xmlns:a16="http://schemas.microsoft.com/office/drawing/2014/main" id="{72E9E35F-1D38-126E-3B36-0A056F69FA61}"/>
              </a:ext>
            </a:extLst>
          </p:cNvPr>
          <p:cNvSpPr/>
          <p:nvPr/>
        </p:nvSpPr>
        <p:spPr>
          <a:xfrm>
            <a:off x="4963884" y="174171"/>
            <a:ext cx="2721430" cy="1415144"/>
          </a:xfrm>
          <a:prstGeom prst="roundRect">
            <a:avLst/>
          </a:prstGeom>
          <a:solidFill>
            <a:srgbClr val="376C8A"/>
          </a:solidFill>
          <a:ln>
            <a:solidFill>
              <a:srgbClr val="376C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Δια ζώσης συναντήσεις κτηνιάτρων: πραγματοποιούνται όντως οι συναντήσεις;</a:t>
            </a:r>
          </a:p>
        </p:txBody>
      </p:sp>
      <p:sp>
        <p:nvSpPr>
          <p:cNvPr id="13" name="Rectangle: Rounded Corners 12">
            <a:extLst>
              <a:ext uri="{FF2B5EF4-FFF2-40B4-BE49-F238E27FC236}">
                <a16:creationId xmlns:a16="http://schemas.microsoft.com/office/drawing/2014/main" id="{F9174647-8C81-A4A6-AF9C-03F387243BD9}"/>
              </a:ext>
            </a:extLst>
          </p:cNvPr>
          <p:cNvSpPr/>
          <p:nvPr/>
        </p:nvSpPr>
        <p:spPr>
          <a:xfrm>
            <a:off x="7968342" y="174171"/>
            <a:ext cx="2721430" cy="1415144"/>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Βασικά μέτρα βιοασφάλειας</a:t>
            </a:r>
          </a:p>
        </p:txBody>
      </p:sp>
    </p:spTree>
    <p:extLst>
      <p:ext uri="{BB962C8B-B14F-4D97-AF65-F5344CB8AC3E}">
        <p14:creationId xmlns:p14="http://schemas.microsoft.com/office/powerpoint/2010/main" val="1665349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3E638-FB3E-FA5F-B3EA-F1D1EF7E1AC6}"/>
            </a:ext>
          </a:extLst>
        </p:cNvPr>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4B8526F4-4BEA-474B-417A-0CFB75B18D93}"/>
              </a:ext>
            </a:extLst>
          </p:cNvPr>
          <p:cNvSpPr/>
          <p:nvPr/>
        </p:nvSpPr>
        <p:spPr>
          <a:xfrm>
            <a:off x="293913" y="2492828"/>
            <a:ext cx="2721430"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Επίσημα προγράμματα ελέγχου</a:t>
            </a:r>
          </a:p>
        </p:txBody>
      </p:sp>
      <p:sp>
        <p:nvSpPr>
          <p:cNvPr id="3" name="Rectangle: Rounded Corners 2">
            <a:extLst>
              <a:ext uri="{FF2B5EF4-FFF2-40B4-BE49-F238E27FC236}">
                <a16:creationId xmlns:a16="http://schemas.microsoft.com/office/drawing/2014/main" id="{CCC0E1CA-6FF4-3532-F38F-4554298A6222}"/>
              </a:ext>
            </a:extLst>
          </p:cNvPr>
          <p:cNvSpPr/>
          <p:nvPr/>
        </p:nvSpPr>
        <p:spPr>
          <a:xfrm>
            <a:off x="293913" y="4811484"/>
            <a:ext cx="2721430"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Αποτελεσματικότητα</a:t>
            </a:r>
          </a:p>
        </p:txBody>
      </p:sp>
      <p:sp>
        <p:nvSpPr>
          <p:cNvPr id="8" name="TextBox 7">
            <a:extLst>
              <a:ext uri="{FF2B5EF4-FFF2-40B4-BE49-F238E27FC236}">
                <a16:creationId xmlns:a16="http://schemas.microsoft.com/office/drawing/2014/main" id="{537C5598-38D5-BCC3-CBCB-CF6830C69D92}"/>
              </a:ext>
            </a:extLst>
          </p:cNvPr>
          <p:cNvSpPr txBox="1"/>
          <p:nvPr/>
        </p:nvSpPr>
        <p:spPr>
          <a:xfrm>
            <a:off x="3233056" y="2492828"/>
            <a:ext cx="8790216" cy="1754326"/>
          </a:xfrm>
          <a:prstGeom prst="rect">
            <a:avLst/>
          </a:prstGeom>
          <a:noFill/>
        </p:spPr>
        <p:txBody>
          <a:bodyPr wrap="square">
            <a:spAutoFit/>
          </a:bodyPr>
          <a:lstStyle/>
          <a:p>
            <a:pPr algn="just"/>
            <a:r>
              <a:rPr lang="el-GR" sz="1800" b="1" i="1" u="none" strike="noStrike" baseline="0">
                <a:solidFill>
                  <a:srgbClr val="000000"/>
                </a:solidFill>
                <a:latin typeface="Lato-Bold"/>
              </a:rPr>
              <a:t>«(...) Νομίζω ότι πρέπει να υπάρχει κοινή λογική, να κάνουμε τα πράγματα σωστά. Είναι ένα πρόβλημα που χρειάζεται λύση, λίγη κοινή λογική και να κάνουμε τα πράγματα όπως θα έπρεπε να γίνονται. Τότε δεν θα υπήρχαν προβλήματα, ούτε καν για πράγματα όπως οι φράχτες. Η κοινή λογική είναι εξαιρετικά διαφορετική: Μπορεί ένα μέτρο να είναι φυσιολογικό για ένα άτομο και, για ένα άλλο, μπορεί να είναι εντελώς ανόητο. Είναι όλα πολύ περίπλοκα. Νομίζω ότι οι αρχές θα πρέπει να εφαρμόζουν βασικά πρότυπα, τα οποία μπορεί να μας αρέσουν ή όχι (...)»</a:t>
            </a:r>
          </a:p>
        </p:txBody>
      </p:sp>
      <p:sp>
        <p:nvSpPr>
          <p:cNvPr id="9" name="TextBox 8">
            <a:extLst>
              <a:ext uri="{FF2B5EF4-FFF2-40B4-BE49-F238E27FC236}">
                <a16:creationId xmlns:a16="http://schemas.microsoft.com/office/drawing/2014/main" id="{9652C35A-A25B-9804-8255-358899B48521}"/>
              </a:ext>
            </a:extLst>
          </p:cNvPr>
          <p:cNvSpPr txBox="1"/>
          <p:nvPr/>
        </p:nvSpPr>
        <p:spPr>
          <a:xfrm>
            <a:off x="3233056" y="4811484"/>
            <a:ext cx="8790216" cy="1754326"/>
          </a:xfrm>
          <a:prstGeom prst="rect">
            <a:avLst/>
          </a:prstGeom>
          <a:noFill/>
        </p:spPr>
        <p:txBody>
          <a:bodyPr wrap="square">
            <a:spAutoFit/>
          </a:bodyPr>
          <a:lstStyle/>
          <a:p>
            <a:pPr algn="just"/>
            <a:r>
              <a:rPr lang="el-GR" b="1">
                <a:latin typeface="Lato-Bold"/>
              </a:rPr>
              <a:t>«(...) Τα μέτρα πρέπει να είναι πραγματικά αποτελεσματικά. Αν οι αρχές αποφασίσουν ότι πρέπει να φοράτε σακίδιο απολύμανσης, δεν μπορώ να φανταστώ αυτό το μέτρο να λειτουργεί, επειδή το σακίδιο θα μείνει ανέγγιχτο και αυτό θα αποτελέσει τη λήξη του εγχειρήματος. Αλλά, αν επιβληθεί να υπάρχει χώρος στα φορτηγά με απολυμαντικά, αυτό θα ήταν πιο αποτελεσματικό μέτρο, νομίζω. Είναι το ίδιο με το να κλείνεις την περίμετρό σου με φράχτες: δεν μπορείς να κλείσεις όλα τα εκτάρια σου, απλά δεν είναι εφικτό (...)»</a:t>
            </a:r>
          </a:p>
        </p:txBody>
      </p:sp>
      <p:sp>
        <p:nvSpPr>
          <p:cNvPr id="10" name="Rectangle: Rounded Corners 9">
            <a:extLst>
              <a:ext uri="{FF2B5EF4-FFF2-40B4-BE49-F238E27FC236}">
                <a16:creationId xmlns:a16="http://schemas.microsoft.com/office/drawing/2014/main" id="{AB02A959-B946-7BB0-8FFE-E83D7B0AF466}"/>
              </a:ext>
            </a:extLst>
          </p:cNvPr>
          <p:cNvSpPr/>
          <p:nvPr/>
        </p:nvSpPr>
        <p:spPr>
          <a:xfrm>
            <a:off x="2024741" y="174171"/>
            <a:ext cx="2721430" cy="1415144"/>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Αντιληπτές αντιφάσεις κτηνιάτρων: ποιος έχει δίκιο;</a:t>
            </a:r>
          </a:p>
        </p:txBody>
      </p:sp>
      <p:sp>
        <p:nvSpPr>
          <p:cNvPr id="11" name="Rectangle: Rounded Corners 10">
            <a:extLst>
              <a:ext uri="{FF2B5EF4-FFF2-40B4-BE49-F238E27FC236}">
                <a16:creationId xmlns:a16="http://schemas.microsoft.com/office/drawing/2014/main" id="{AE044D0C-5A0A-A475-57BB-ECC56D3C90E8}"/>
              </a:ext>
            </a:extLst>
          </p:cNvPr>
          <p:cNvSpPr/>
          <p:nvPr/>
        </p:nvSpPr>
        <p:spPr>
          <a:xfrm>
            <a:off x="4963884" y="174171"/>
            <a:ext cx="2721430" cy="1415144"/>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Δια ζώσης συναντήσεις κτηνιάτρων: πραγματοποιούνται όντως οι συναντήσεις;</a:t>
            </a:r>
          </a:p>
        </p:txBody>
      </p:sp>
      <p:sp>
        <p:nvSpPr>
          <p:cNvPr id="12" name="Rectangle: Rounded Corners 11">
            <a:extLst>
              <a:ext uri="{FF2B5EF4-FFF2-40B4-BE49-F238E27FC236}">
                <a16:creationId xmlns:a16="http://schemas.microsoft.com/office/drawing/2014/main" id="{87949896-2D84-7F45-BB51-3C2AE57B0914}"/>
              </a:ext>
            </a:extLst>
          </p:cNvPr>
          <p:cNvSpPr/>
          <p:nvPr/>
        </p:nvSpPr>
        <p:spPr>
          <a:xfrm>
            <a:off x="7968342" y="174171"/>
            <a:ext cx="2721430" cy="1415144"/>
          </a:xfrm>
          <a:prstGeom prst="roundRect">
            <a:avLst/>
          </a:prstGeom>
          <a:solidFill>
            <a:srgbClr val="376C8A"/>
          </a:solidFill>
          <a:ln>
            <a:solidFill>
              <a:srgbClr val="376C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Βασικά μέτρα βιοασφάλειας</a:t>
            </a:r>
          </a:p>
        </p:txBody>
      </p:sp>
    </p:spTree>
    <p:extLst>
      <p:ext uri="{BB962C8B-B14F-4D97-AF65-F5344CB8AC3E}">
        <p14:creationId xmlns:p14="http://schemas.microsoft.com/office/powerpoint/2010/main" val="4025543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A93E2F-B087-0C1D-E706-FE1A31299F38}"/>
            </a:ext>
          </a:extLst>
        </p:cNvPr>
        <p:cNvGrpSpPr/>
        <p:nvPr/>
      </p:nvGrpSpPr>
      <p:grpSpPr>
        <a:xfrm>
          <a:off x="0" y="0"/>
          <a:ext cx="0" cy="0"/>
          <a:chOff x="0" y="0"/>
          <a:chExt cx="0" cy="0"/>
        </a:xfrm>
      </p:grpSpPr>
      <p:sp>
        <p:nvSpPr>
          <p:cNvPr id="2" name="Marcador de texto 1">
            <a:extLst>
              <a:ext uri="{FF2B5EF4-FFF2-40B4-BE49-F238E27FC236}">
                <a16:creationId xmlns:a16="http://schemas.microsoft.com/office/drawing/2014/main" id="{70161EF5-BEDB-AE98-2343-E6FF54136FDD}"/>
              </a:ext>
            </a:extLst>
          </p:cNvPr>
          <p:cNvSpPr>
            <a:spLocks noGrp="1"/>
          </p:cNvSpPr>
          <p:nvPr>
            <p:ph type="body" sz="quarter" idx="10"/>
          </p:nvPr>
        </p:nvSpPr>
        <p:spPr/>
        <p:txBody>
          <a:bodyPr>
            <a:normAutofit fontScale="70000" lnSpcReduction="20000"/>
          </a:bodyPr>
          <a:lstStyle/>
          <a:p>
            <a:pPr marL="0" indent="0" algn="just">
              <a:buNone/>
            </a:pPr>
            <a:r>
              <a:rPr lang="el-GR">
                <a:solidFill>
                  <a:srgbClr val="376C8A"/>
                </a:solidFill>
                <a:latin typeface="Lato-Bold"/>
                <a:ea typeface="Lato" panose="020F0502020204030203" pitchFamily="34" charset="0"/>
                <a:cs typeface="Lato" panose="020F0502020204030203" pitchFamily="34" charset="0"/>
              </a:rPr>
              <a:t>Πρακτική εκπαίδευση για αγρότες και κτηνιάτρους:  </a:t>
            </a:r>
          </a:p>
          <a:p>
            <a:pPr marL="0" indent="0" algn="just">
              <a:buNone/>
            </a:pPr>
            <a:r>
              <a:rPr lang="el-GR">
                <a:solidFill>
                  <a:srgbClr val="376C8A"/>
                </a:solidFill>
                <a:latin typeface="Lato-Bold"/>
                <a:ea typeface="Lato" panose="020F0502020204030203" pitchFamily="34" charset="0"/>
                <a:cs typeface="Lato" panose="020F0502020204030203" pitchFamily="34" charset="0"/>
              </a:rPr>
              <a:t>Περιπτωσιολογική μελέτη Ι: Διερεύνηση των κοινωνικών παραγόντων που επηρεάζουν την εφαρμογή των μέτρων βιοασφάλειας στην Ισπανία</a:t>
            </a:r>
          </a:p>
        </p:txBody>
      </p:sp>
    </p:spTree>
    <p:extLst>
      <p:ext uri="{BB962C8B-B14F-4D97-AF65-F5344CB8AC3E}">
        <p14:creationId xmlns:p14="http://schemas.microsoft.com/office/powerpoint/2010/main" val="1490323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ap of Spain">
            <a:extLst>
              <a:ext uri="{FF2B5EF4-FFF2-40B4-BE49-F238E27FC236}">
                <a16:creationId xmlns:a16="http://schemas.microsoft.com/office/drawing/2014/main" id="{556B56A4-D4DF-5F8F-B6E3-89F9FC2B5FEA}"/>
              </a:ext>
            </a:extLst>
          </p:cNvPr>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236461" y="855891"/>
            <a:ext cx="7743825" cy="558165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Rounded Corners 10">
            <a:extLst>
              <a:ext uri="{FF2B5EF4-FFF2-40B4-BE49-F238E27FC236}">
                <a16:creationId xmlns:a16="http://schemas.microsoft.com/office/drawing/2014/main" id="{5AF92EF5-017D-C531-19C3-F1816D9AF40D}"/>
              </a:ext>
            </a:extLst>
          </p:cNvPr>
          <p:cNvSpPr/>
          <p:nvPr/>
        </p:nvSpPr>
        <p:spPr>
          <a:xfrm>
            <a:off x="293913" y="217713"/>
            <a:ext cx="2754086"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Περιβάλλον</a:t>
            </a:r>
          </a:p>
        </p:txBody>
      </p:sp>
      <p:sp>
        <p:nvSpPr>
          <p:cNvPr id="12" name="Oval 11">
            <a:extLst>
              <a:ext uri="{FF2B5EF4-FFF2-40B4-BE49-F238E27FC236}">
                <a16:creationId xmlns:a16="http://schemas.microsoft.com/office/drawing/2014/main" id="{367969F6-6E97-9C5C-87EC-40ECE07C8F50}"/>
              </a:ext>
            </a:extLst>
          </p:cNvPr>
          <p:cNvSpPr/>
          <p:nvPr/>
        </p:nvSpPr>
        <p:spPr>
          <a:xfrm>
            <a:off x="4579486" y="621847"/>
            <a:ext cx="1701574" cy="1521278"/>
          </a:xfrm>
          <a:prstGeom prst="ellipse">
            <a:avLst/>
          </a:prstGeom>
          <a:noFill/>
          <a:ln w="38100">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3EBDC60E-CF52-CAFF-2C03-3958D3B05AFD}"/>
              </a:ext>
            </a:extLst>
          </p:cNvPr>
          <p:cNvSpPr/>
          <p:nvPr/>
        </p:nvSpPr>
        <p:spPr>
          <a:xfrm>
            <a:off x="8291514" y="1068161"/>
            <a:ext cx="1701574" cy="1521278"/>
          </a:xfrm>
          <a:prstGeom prst="ellipse">
            <a:avLst/>
          </a:prstGeom>
          <a:noFill/>
          <a:ln w="38100">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682735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50758-6959-F2B9-14AA-E42696CD3EF2}"/>
            </a:ext>
          </a:extLst>
        </p:cNvPr>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7936C3E6-D28D-1D64-7FB6-5A048B2AEA14}"/>
              </a:ext>
            </a:extLst>
          </p:cNvPr>
          <p:cNvSpPr/>
          <p:nvPr/>
        </p:nvSpPr>
        <p:spPr>
          <a:xfrm>
            <a:off x="293913" y="217713"/>
            <a:ext cx="2754086" cy="1077686"/>
          </a:xfrm>
          <a:prstGeom prst="roundRect">
            <a:avLst/>
          </a:prstGeom>
          <a:solidFill>
            <a:srgbClr val="376C8A"/>
          </a:solidFill>
          <a:ln>
            <a:solidFill>
              <a:srgbClr val="376C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Πηγές πληροφοριών</a:t>
            </a:r>
          </a:p>
        </p:txBody>
      </p:sp>
      <p:sp>
        <p:nvSpPr>
          <p:cNvPr id="7" name="Rectangle: Rounded Corners 6">
            <a:extLst>
              <a:ext uri="{FF2B5EF4-FFF2-40B4-BE49-F238E27FC236}">
                <a16:creationId xmlns:a16="http://schemas.microsoft.com/office/drawing/2014/main" id="{B6063193-A733-3F02-0E4E-65102607F23A}"/>
              </a:ext>
            </a:extLst>
          </p:cNvPr>
          <p:cNvSpPr/>
          <p:nvPr/>
        </p:nvSpPr>
        <p:spPr>
          <a:xfrm>
            <a:off x="293913" y="1545770"/>
            <a:ext cx="2754086" cy="1077686"/>
          </a:xfrm>
          <a:prstGeom prst="roundRect">
            <a:avLst/>
          </a:prstGeom>
          <a:solidFill>
            <a:srgbClr val="376C8A"/>
          </a:solidFill>
          <a:ln>
            <a:solidFill>
              <a:srgbClr val="376C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dirty="0">
                <a:latin typeface="Lato-Bold"/>
              </a:rPr>
              <a:t>Εσωτερικός κόσμος </a:t>
            </a:r>
            <a:br>
              <a:rPr lang="es-ES" sz="1800" b="1" i="0" u="none" strike="noStrike" baseline="0" dirty="0">
                <a:latin typeface="Lato-Bold"/>
              </a:rPr>
            </a:br>
            <a:r>
              <a:rPr lang="el-GR" sz="1800" b="1" i="0" u="none" strike="noStrike" baseline="0" dirty="0">
                <a:latin typeface="Lato-Bold"/>
              </a:rPr>
              <a:t>του αγρότη</a:t>
            </a:r>
          </a:p>
        </p:txBody>
      </p:sp>
      <p:sp>
        <p:nvSpPr>
          <p:cNvPr id="8" name="Rectangle: Rounded Corners 7">
            <a:extLst>
              <a:ext uri="{FF2B5EF4-FFF2-40B4-BE49-F238E27FC236}">
                <a16:creationId xmlns:a16="http://schemas.microsoft.com/office/drawing/2014/main" id="{5FDDFE9F-083C-D3E8-2853-23E9D756349B}"/>
              </a:ext>
            </a:extLst>
          </p:cNvPr>
          <p:cNvSpPr/>
          <p:nvPr/>
        </p:nvSpPr>
        <p:spPr>
          <a:xfrm>
            <a:off x="304800" y="2873827"/>
            <a:ext cx="2754086" cy="1077686"/>
          </a:xfrm>
          <a:prstGeom prst="roundRect">
            <a:avLst/>
          </a:prstGeom>
          <a:solidFill>
            <a:srgbClr val="376C8A"/>
          </a:solidFill>
          <a:ln>
            <a:solidFill>
              <a:srgbClr val="376C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Κοινωνική δυναμική</a:t>
            </a:r>
          </a:p>
        </p:txBody>
      </p:sp>
      <p:sp>
        <p:nvSpPr>
          <p:cNvPr id="9" name="Rectangle: Rounded Corners 8">
            <a:extLst>
              <a:ext uri="{FF2B5EF4-FFF2-40B4-BE49-F238E27FC236}">
                <a16:creationId xmlns:a16="http://schemas.microsoft.com/office/drawing/2014/main" id="{123EA765-588F-D8B6-195B-1324B7A16131}"/>
              </a:ext>
            </a:extLst>
          </p:cNvPr>
          <p:cNvSpPr/>
          <p:nvPr/>
        </p:nvSpPr>
        <p:spPr>
          <a:xfrm>
            <a:off x="293913" y="4201884"/>
            <a:ext cx="2754086" cy="1077686"/>
          </a:xfrm>
          <a:prstGeom prst="roundRect">
            <a:avLst/>
          </a:prstGeom>
          <a:solidFill>
            <a:srgbClr val="376C8A"/>
          </a:solidFill>
          <a:ln>
            <a:solidFill>
              <a:srgbClr val="376C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Επίσημες κτηνιατρικές υπηρεσίες</a:t>
            </a:r>
          </a:p>
        </p:txBody>
      </p:sp>
      <p:sp>
        <p:nvSpPr>
          <p:cNvPr id="10" name="Rectangle: Rounded Corners 9">
            <a:extLst>
              <a:ext uri="{FF2B5EF4-FFF2-40B4-BE49-F238E27FC236}">
                <a16:creationId xmlns:a16="http://schemas.microsoft.com/office/drawing/2014/main" id="{4D5A7391-EAA7-3D37-EA37-C8FD3A7B8FE3}"/>
              </a:ext>
            </a:extLst>
          </p:cNvPr>
          <p:cNvSpPr/>
          <p:nvPr/>
        </p:nvSpPr>
        <p:spPr>
          <a:xfrm>
            <a:off x="304800" y="5529941"/>
            <a:ext cx="2754086" cy="1077686"/>
          </a:xfrm>
          <a:prstGeom prst="roundRect">
            <a:avLst/>
          </a:prstGeom>
          <a:solidFill>
            <a:srgbClr val="376C8A"/>
          </a:solidFill>
          <a:ln>
            <a:solidFill>
              <a:srgbClr val="376C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Χρόνος και χώρος</a:t>
            </a:r>
          </a:p>
        </p:txBody>
      </p:sp>
      <p:sp>
        <p:nvSpPr>
          <p:cNvPr id="3" name="TextBox 2">
            <a:extLst>
              <a:ext uri="{FF2B5EF4-FFF2-40B4-BE49-F238E27FC236}">
                <a16:creationId xmlns:a16="http://schemas.microsoft.com/office/drawing/2014/main" id="{4654A9F8-AC79-31E9-D3F2-6CBF99AB7404}"/>
              </a:ext>
            </a:extLst>
          </p:cNvPr>
          <p:cNvSpPr txBox="1"/>
          <p:nvPr/>
        </p:nvSpPr>
        <p:spPr>
          <a:xfrm>
            <a:off x="4472822" y="1995998"/>
            <a:ext cx="5766203" cy="2862322"/>
          </a:xfrm>
          <a:prstGeom prst="rect">
            <a:avLst/>
          </a:prstGeom>
          <a:noFill/>
        </p:spPr>
        <p:txBody>
          <a:bodyPr wrap="square">
            <a:spAutoFit/>
          </a:bodyPr>
          <a:lstStyle/>
          <a:p>
            <a:pPr algn="ctr"/>
            <a:r>
              <a:rPr lang="el-GR" sz="3600" b="1" dirty="0">
                <a:latin typeface="Lato-Bold"/>
              </a:rPr>
              <a:t>Λήψη αποφάσεων των γαλακτοπαραγωγών που επηρεάζονται από ψυχοκοινωνικούς παράγοντες</a:t>
            </a:r>
          </a:p>
        </p:txBody>
      </p:sp>
      <p:sp>
        <p:nvSpPr>
          <p:cNvPr id="4" name="Left Bracket 3">
            <a:extLst>
              <a:ext uri="{FF2B5EF4-FFF2-40B4-BE49-F238E27FC236}">
                <a16:creationId xmlns:a16="http://schemas.microsoft.com/office/drawing/2014/main" id="{DEE75C44-C749-0496-EBD7-B73FAED9A34F}"/>
              </a:ext>
            </a:extLst>
          </p:cNvPr>
          <p:cNvSpPr/>
          <p:nvPr/>
        </p:nvSpPr>
        <p:spPr>
          <a:xfrm>
            <a:off x="4381500" y="1348100"/>
            <a:ext cx="642257" cy="3953242"/>
          </a:xfrm>
          <a:prstGeom prst="leftBracket">
            <a:avLst/>
          </a:prstGeom>
          <a:ln w="38100">
            <a:solidFill>
              <a:srgbClr val="FF5657"/>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 name="Left Bracket 4">
            <a:extLst>
              <a:ext uri="{FF2B5EF4-FFF2-40B4-BE49-F238E27FC236}">
                <a16:creationId xmlns:a16="http://schemas.microsoft.com/office/drawing/2014/main" id="{D61933B4-A51E-E67A-4549-C8F0E65E7E14}"/>
              </a:ext>
            </a:extLst>
          </p:cNvPr>
          <p:cNvSpPr/>
          <p:nvPr/>
        </p:nvSpPr>
        <p:spPr>
          <a:xfrm flipH="1">
            <a:off x="9661072" y="1295399"/>
            <a:ext cx="642257" cy="3953242"/>
          </a:xfrm>
          <a:prstGeom prst="leftBracket">
            <a:avLst/>
          </a:prstGeom>
          <a:ln w="38100">
            <a:solidFill>
              <a:srgbClr val="FF5657"/>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4166085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D46A82-47D7-B1AC-34A6-5B63A4F4D485}"/>
            </a:ext>
          </a:extLst>
        </p:cNvPr>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96422B1-36B0-0A66-C010-3061FA9C2758}"/>
              </a:ext>
            </a:extLst>
          </p:cNvPr>
          <p:cNvSpPr/>
          <p:nvPr/>
        </p:nvSpPr>
        <p:spPr>
          <a:xfrm>
            <a:off x="293913" y="217713"/>
            <a:ext cx="2754086" cy="1077686"/>
          </a:xfrm>
          <a:prstGeom prst="roundRect">
            <a:avLst/>
          </a:prstGeom>
          <a:solidFill>
            <a:srgbClr val="376C8A"/>
          </a:solidFill>
          <a:ln>
            <a:solidFill>
              <a:srgbClr val="376C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Πηγές πληροφοριών</a:t>
            </a:r>
          </a:p>
        </p:txBody>
      </p:sp>
      <p:sp>
        <p:nvSpPr>
          <p:cNvPr id="7" name="Rectangle: Rounded Corners 6">
            <a:extLst>
              <a:ext uri="{FF2B5EF4-FFF2-40B4-BE49-F238E27FC236}">
                <a16:creationId xmlns:a16="http://schemas.microsoft.com/office/drawing/2014/main" id="{0D9F2A23-62E1-DB06-DBC7-2DEAC8156026}"/>
              </a:ext>
            </a:extLst>
          </p:cNvPr>
          <p:cNvSpPr/>
          <p:nvPr/>
        </p:nvSpPr>
        <p:spPr>
          <a:xfrm>
            <a:off x="293913" y="1545770"/>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dirty="0">
                <a:latin typeface="Lato-Bold"/>
              </a:rPr>
              <a:t>Εσωτερικός κόσμος </a:t>
            </a:r>
            <a:br>
              <a:rPr lang="es-ES" sz="1800" b="1" i="0" u="none" strike="noStrike" baseline="0" dirty="0">
                <a:latin typeface="Lato-Bold"/>
              </a:rPr>
            </a:br>
            <a:r>
              <a:rPr lang="el-GR" sz="1800" b="1" i="0" u="none" strike="noStrike" baseline="0" dirty="0">
                <a:latin typeface="Lato-Bold"/>
              </a:rPr>
              <a:t>του αγρότη</a:t>
            </a:r>
          </a:p>
        </p:txBody>
      </p:sp>
      <p:sp>
        <p:nvSpPr>
          <p:cNvPr id="8" name="Rectangle: Rounded Corners 7">
            <a:extLst>
              <a:ext uri="{FF2B5EF4-FFF2-40B4-BE49-F238E27FC236}">
                <a16:creationId xmlns:a16="http://schemas.microsoft.com/office/drawing/2014/main" id="{174B838A-6420-D425-166E-5DF0A0F3E8DB}"/>
              </a:ext>
            </a:extLst>
          </p:cNvPr>
          <p:cNvSpPr/>
          <p:nvPr/>
        </p:nvSpPr>
        <p:spPr>
          <a:xfrm>
            <a:off x="304800" y="2873827"/>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Κοινωνική δυναμική</a:t>
            </a:r>
          </a:p>
        </p:txBody>
      </p:sp>
      <p:sp>
        <p:nvSpPr>
          <p:cNvPr id="9" name="Rectangle: Rounded Corners 8">
            <a:extLst>
              <a:ext uri="{FF2B5EF4-FFF2-40B4-BE49-F238E27FC236}">
                <a16:creationId xmlns:a16="http://schemas.microsoft.com/office/drawing/2014/main" id="{91EB45A2-440A-53A2-180F-0A3E34A8A154}"/>
              </a:ext>
            </a:extLst>
          </p:cNvPr>
          <p:cNvSpPr/>
          <p:nvPr/>
        </p:nvSpPr>
        <p:spPr>
          <a:xfrm>
            <a:off x="293913" y="4201884"/>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Επίσημες κτηνιατρικές υπηρεσίες</a:t>
            </a:r>
          </a:p>
        </p:txBody>
      </p:sp>
      <p:sp>
        <p:nvSpPr>
          <p:cNvPr id="10" name="Rectangle: Rounded Corners 9">
            <a:extLst>
              <a:ext uri="{FF2B5EF4-FFF2-40B4-BE49-F238E27FC236}">
                <a16:creationId xmlns:a16="http://schemas.microsoft.com/office/drawing/2014/main" id="{AB18254B-0C2B-569D-29E3-3DB74E85B56B}"/>
              </a:ext>
            </a:extLst>
          </p:cNvPr>
          <p:cNvSpPr/>
          <p:nvPr/>
        </p:nvSpPr>
        <p:spPr>
          <a:xfrm>
            <a:off x="304800" y="5529941"/>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Χρόνος και χώρος</a:t>
            </a:r>
          </a:p>
        </p:txBody>
      </p:sp>
      <p:sp>
        <p:nvSpPr>
          <p:cNvPr id="3" name="Rectangle: Rounded Corners 2">
            <a:extLst>
              <a:ext uri="{FF2B5EF4-FFF2-40B4-BE49-F238E27FC236}">
                <a16:creationId xmlns:a16="http://schemas.microsoft.com/office/drawing/2014/main" id="{3AEA395B-D93F-32FB-F2CE-4FE4FCA10D91}"/>
              </a:ext>
            </a:extLst>
          </p:cNvPr>
          <p:cNvSpPr/>
          <p:nvPr/>
        </p:nvSpPr>
        <p:spPr>
          <a:xfrm>
            <a:off x="4718957" y="4201884"/>
            <a:ext cx="2754086"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Κτηνίατροι</a:t>
            </a:r>
          </a:p>
        </p:txBody>
      </p:sp>
      <p:sp>
        <p:nvSpPr>
          <p:cNvPr id="4" name="Rectangle: Rounded Corners 3">
            <a:extLst>
              <a:ext uri="{FF2B5EF4-FFF2-40B4-BE49-F238E27FC236}">
                <a16:creationId xmlns:a16="http://schemas.microsoft.com/office/drawing/2014/main" id="{BA62BC89-4647-DC36-01DB-F65C5979A85E}"/>
              </a:ext>
            </a:extLst>
          </p:cNvPr>
          <p:cNvSpPr/>
          <p:nvPr/>
        </p:nvSpPr>
        <p:spPr>
          <a:xfrm>
            <a:off x="4718957" y="2873827"/>
            <a:ext cx="2754086"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Αγρότες</a:t>
            </a:r>
          </a:p>
        </p:txBody>
      </p:sp>
      <p:cxnSp>
        <p:nvCxnSpPr>
          <p:cNvPr id="16" name="Straight Connector 15">
            <a:extLst>
              <a:ext uri="{FF2B5EF4-FFF2-40B4-BE49-F238E27FC236}">
                <a16:creationId xmlns:a16="http://schemas.microsoft.com/office/drawing/2014/main" id="{F6106B2D-DAD4-F360-565B-FDBEA72C1328}"/>
              </a:ext>
            </a:extLst>
          </p:cNvPr>
          <p:cNvCxnSpPr>
            <a:cxnSpLocks/>
            <a:stCxn id="3" idx="3"/>
            <a:endCxn id="80" idx="1"/>
          </p:cNvCxnSpPr>
          <p:nvPr/>
        </p:nvCxnSpPr>
        <p:spPr>
          <a:xfrm>
            <a:off x="7473043" y="4740727"/>
            <a:ext cx="1670958" cy="1328056"/>
          </a:xfrm>
          <a:prstGeom prst="line">
            <a:avLst/>
          </a:prstGeom>
          <a:ln>
            <a:solidFill>
              <a:srgbClr val="376C8A"/>
            </a:solidFill>
          </a:ln>
        </p:spPr>
        <p:style>
          <a:lnRef idx="2">
            <a:schemeClr val="accent1"/>
          </a:lnRef>
          <a:fillRef idx="0">
            <a:schemeClr val="accent1"/>
          </a:fillRef>
          <a:effectRef idx="1">
            <a:schemeClr val="accent1"/>
          </a:effectRef>
          <a:fontRef idx="minor">
            <a:schemeClr val="tx1"/>
          </a:fontRef>
        </p:style>
      </p:cxnSp>
      <p:sp>
        <p:nvSpPr>
          <p:cNvPr id="21" name="Rectangle: Rounded Corners 20">
            <a:extLst>
              <a:ext uri="{FF2B5EF4-FFF2-40B4-BE49-F238E27FC236}">
                <a16:creationId xmlns:a16="http://schemas.microsoft.com/office/drawing/2014/main" id="{345AAEC0-BAFD-D01C-5A1E-5C76EDA8FA0A}"/>
              </a:ext>
            </a:extLst>
          </p:cNvPr>
          <p:cNvSpPr/>
          <p:nvPr/>
        </p:nvSpPr>
        <p:spPr>
          <a:xfrm>
            <a:off x="9144001" y="4201884"/>
            <a:ext cx="2754086" cy="1077686"/>
          </a:xfrm>
          <a:prstGeom prst="roundRect">
            <a:avLst/>
          </a:prstGeom>
          <a:solidFill>
            <a:srgbClr val="638FA9"/>
          </a:solidFill>
          <a:ln>
            <a:solidFill>
              <a:srgbClr val="638F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Σχέση εμπιστοσύνης</a:t>
            </a:r>
          </a:p>
        </p:txBody>
      </p:sp>
      <p:cxnSp>
        <p:nvCxnSpPr>
          <p:cNvPr id="22" name="Straight Connector 21">
            <a:extLst>
              <a:ext uri="{FF2B5EF4-FFF2-40B4-BE49-F238E27FC236}">
                <a16:creationId xmlns:a16="http://schemas.microsoft.com/office/drawing/2014/main" id="{5C6BC44D-177D-4423-A8F8-61E51F97E0C3}"/>
              </a:ext>
            </a:extLst>
          </p:cNvPr>
          <p:cNvCxnSpPr>
            <a:cxnSpLocks/>
            <a:stCxn id="3" idx="3"/>
            <a:endCxn id="21" idx="1"/>
          </p:cNvCxnSpPr>
          <p:nvPr/>
        </p:nvCxnSpPr>
        <p:spPr>
          <a:xfrm>
            <a:off x="7473043" y="4740727"/>
            <a:ext cx="1670958" cy="0"/>
          </a:xfrm>
          <a:prstGeom prst="line">
            <a:avLst/>
          </a:prstGeom>
          <a:ln>
            <a:solidFill>
              <a:srgbClr val="376C8A"/>
            </a:solidFill>
          </a:ln>
        </p:spPr>
        <p:style>
          <a:lnRef idx="2">
            <a:schemeClr val="accent1"/>
          </a:lnRef>
          <a:fillRef idx="0">
            <a:schemeClr val="accent1"/>
          </a:fillRef>
          <a:effectRef idx="1">
            <a:schemeClr val="accent1"/>
          </a:effectRef>
          <a:fontRef idx="minor">
            <a:schemeClr val="tx1"/>
          </a:fontRef>
        </p:style>
      </p:cxnSp>
      <p:sp>
        <p:nvSpPr>
          <p:cNvPr id="27" name="Rectangle: Rounded Corners 26">
            <a:extLst>
              <a:ext uri="{FF2B5EF4-FFF2-40B4-BE49-F238E27FC236}">
                <a16:creationId xmlns:a16="http://schemas.microsoft.com/office/drawing/2014/main" id="{9AC20091-1195-9A9B-254F-649377984E34}"/>
              </a:ext>
            </a:extLst>
          </p:cNvPr>
          <p:cNvSpPr/>
          <p:nvPr/>
        </p:nvSpPr>
        <p:spPr>
          <a:xfrm>
            <a:off x="9144001" y="2873827"/>
            <a:ext cx="2754086" cy="1077686"/>
          </a:xfrm>
          <a:prstGeom prst="roundRect">
            <a:avLst/>
          </a:prstGeom>
          <a:solidFill>
            <a:srgbClr val="638FA9"/>
          </a:solidFill>
          <a:ln>
            <a:solidFill>
              <a:srgbClr val="638F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Regular"/>
              </a:rPr>
              <a:t>Χ</a:t>
            </a:r>
            <a:r>
              <a:rPr lang="el-GR" sz="1800" b="1" i="0" u="none" strike="noStrike" baseline="0">
                <a:latin typeface="Lato-Regular"/>
              </a:rPr>
              <a:t>ρόνος και τρόπος μεταχείρισης και από τις δύο πλευρές</a:t>
            </a:r>
          </a:p>
        </p:txBody>
      </p:sp>
      <p:cxnSp>
        <p:nvCxnSpPr>
          <p:cNvPr id="28" name="Straight Connector 27">
            <a:extLst>
              <a:ext uri="{FF2B5EF4-FFF2-40B4-BE49-F238E27FC236}">
                <a16:creationId xmlns:a16="http://schemas.microsoft.com/office/drawing/2014/main" id="{2A2256AC-CC1C-17D3-6FCD-DD5720DCB3ED}"/>
              </a:ext>
            </a:extLst>
          </p:cNvPr>
          <p:cNvCxnSpPr>
            <a:cxnSpLocks/>
            <a:stCxn id="21" idx="0"/>
            <a:endCxn id="27" idx="2"/>
          </p:cNvCxnSpPr>
          <p:nvPr/>
        </p:nvCxnSpPr>
        <p:spPr>
          <a:xfrm flipV="1">
            <a:off x="10521044" y="3951513"/>
            <a:ext cx="0" cy="250371"/>
          </a:xfrm>
          <a:prstGeom prst="line">
            <a:avLst/>
          </a:prstGeom>
          <a:ln>
            <a:solidFill>
              <a:srgbClr val="376C8A"/>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E0012E59-B944-0FB4-6C62-4017351FEDA6}"/>
              </a:ext>
            </a:extLst>
          </p:cNvPr>
          <p:cNvCxnSpPr>
            <a:cxnSpLocks/>
            <a:stCxn id="4" idx="3"/>
            <a:endCxn id="27" idx="1"/>
          </p:cNvCxnSpPr>
          <p:nvPr/>
        </p:nvCxnSpPr>
        <p:spPr>
          <a:xfrm>
            <a:off x="7473043" y="3412670"/>
            <a:ext cx="1670958" cy="0"/>
          </a:xfrm>
          <a:prstGeom prst="line">
            <a:avLst/>
          </a:prstGeom>
          <a:ln>
            <a:solidFill>
              <a:srgbClr val="376C8A"/>
            </a:solidFill>
          </a:ln>
        </p:spPr>
        <p:style>
          <a:lnRef idx="2">
            <a:schemeClr val="accent1"/>
          </a:lnRef>
          <a:fillRef idx="0">
            <a:schemeClr val="accent1"/>
          </a:fillRef>
          <a:effectRef idx="1">
            <a:schemeClr val="accent1"/>
          </a:effectRef>
          <a:fontRef idx="minor">
            <a:schemeClr val="tx1"/>
          </a:fontRef>
        </p:style>
      </p:cxnSp>
      <p:sp>
        <p:nvSpPr>
          <p:cNvPr id="80" name="Rectangle: Rounded Corners 79">
            <a:extLst>
              <a:ext uri="{FF2B5EF4-FFF2-40B4-BE49-F238E27FC236}">
                <a16:creationId xmlns:a16="http://schemas.microsoft.com/office/drawing/2014/main" id="{A2C32412-E852-7DD9-09F7-B7AF5CECEB63}"/>
              </a:ext>
            </a:extLst>
          </p:cNvPr>
          <p:cNvSpPr/>
          <p:nvPr/>
        </p:nvSpPr>
        <p:spPr>
          <a:xfrm>
            <a:off x="9144001" y="5529940"/>
            <a:ext cx="2754086" cy="1077686"/>
          </a:xfrm>
          <a:prstGeom prst="roundRect">
            <a:avLst/>
          </a:prstGeom>
          <a:solidFill>
            <a:srgbClr val="638FA9"/>
          </a:solidFill>
          <a:ln>
            <a:solidFill>
              <a:srgbClr val="638F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Regular"/>
              </a:rPr>
              <a:t>Κ</a:t>
            </a:r>
            <a:r>
              <a:rPr lang="el-GR" sz="1800" b="1" i="0" u="none" strike="noStrike" baseline="0">
                <a:latin typeface="Lato-Regular"/>
              </a:rPr>
              <a:t>ατάρτιση και δεξιότητες επικοινωνίας</a:t>
            </a:r>
          </a:p>
        </p:txBody>
      </p:sp>
      <p:sp>
        <p:nvSpPr>
          <p:cNvPr id="89" name="Rectangle: Rounded Corners 88">
            <a:extLst>
              <a:ext uri="{FF2B5EF4-FFF2-40B4-BE49-F238E27FC236}">
                <a16:creationId xmlns:a16="http://schemas.microsoft.com/office/drawing/2014/main" id="{56106408-3264-9FE8-36C7-87F88F13E516}"/>
              </a:ext>
            </a:extLst>
          </p:cNvPr>
          <p:cNvSpPr/>
          <p:nvPr/>
        </p:nvSpPr>
        <p:spPr>
          <a:xfrm>
            <a:off x="9144001" y="1545770"/>
            <a:ext cx="2754086" cy="1077686"/>
          </a:xfrm>
          <a:prstGeom prst="roundRect">
            <a:avLst/>
          </a:prstGeom>
          <a:solidFill>
            <a:srgbClr val="638FA9"/>
          </a:solidFill>
          <a:ln>
            <a:solidFill>
              <a:srgbClr val="638F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latin typeface="Lato-Regular"/>
              </a:rPr>
              <a:t>Μ</a:t>
            </a:r>
            <a:r>
              <a:rPr lang="el-GR" sz="1800" b="1" i="0" u="none" strike="noStrike" baseline="0" dirty="0">
                <a:latin typeface="Lato-Regular"/>
              </a:rPr>
              <a:t>παρ, παμπ </a:t>
            </a:r>
            <a:br>
              <a:rPr lang="es-ES" sz="1800" b="1" i="0" u="none" strike="noStrike" baseline="0" dirty="0">
                <a:latin typeface="Lato-Regular"/>
              </a:rPr>
            </a:br>
            <a:r>
              <a:rPr lang="el-GR" sz="1800" b="1" i="0" u="none" strike="noStrike" baseline="0" dirty="0">
                <a:latin typeface="Lato-Regular"/>
              </a:rPr>
              <a:t>ή εστιατόρια</a:t>
            </a:r>
          </a:p>
        </p:txBody>
      </p:sp>
      <p:cxnSp>
        <p:nvCxnSpPr>
          <p:cNvPr id="90" name="Straight Connector 89">
            <a:extLst>
              <a:ext uri="{FF2B5EF4-FFF2-40B4-BE49-F238E27FC236}">
                <a16:creationId xmlns:a16="http://schemas.microsoft.com/office/drawing/2014/main" id="{F1770DCA-EA16-5309-C9D1-B7F0EB06BFC9}"/>
              </a:ext>
            </a:extLst>
          </p:cNvPr>
          <p:cNvCxnSpPr>
            <a:cxnSpLocks/>
            <a:stCxn id="4" idx="3"/>
            <a:endCxn id="89" idx="1"/>
          </p:cNvCxnSpPr>
          <p:nvPr/>
        </p:nvCxnSpPr>
        <p:spPr>
          <a:xfrm flipV="1">
            <a:off x="7473043" y="2084613"/>
            <a:ext cx="1670958" cy="1328057"/>
          </a:xfrm>
          <a:prstGeom prst="line">
            <a:avLst/>
          </a:prstGeom>
          <a:ln>
            <a:solidFill>
              <a:srgbClr val="376C8A"/>
            </a:solidFill>
          </a:ln>
        </p:spPr>
        <p:style>
          <a:lnRef idx="2">
            <a:schemeClr val="accent1"/>
          </a:lnRef>
          <a:fillRef idx="0">
            <a:schemeClr val="accent1"/>
          </a:fillRef>
          <a:effectRef idx="1">
            <a:schemeClr val="accent1"/>
          </a:effectRef>
          <a:fontRef idx="minor">
            <a:schemeClr val="tx1"/>
          </a:fontRef>
        </p:style>
      </p:cxnSp>
      <p:sp>
        <p:nvSpPr>
          <p:cNvPr id="96" name="Rectangle: Rounded Corners 95">
            <a:extLst>
              <a:ext uri="{FF2B5EF4-FFF2-40B4-BE49-F238E27FC236}">
                <a16:creationId xmlns:a16="http://schemas.microsoft.com/office/drawing/2014/main" id="{2BDC30A0-0F52-C931-6034-ED7045A46C75}"/>
              </a:ext>
            </a:extLst>
          </p:cNvPr>
          <p:cNvSpPr/>
          <p:nvPr/>
        </p:nvSpPr>
        <p:spPr>
          <a:xfrm>
            <a:off x="9144001" y="217713"/>
            <a:ext cx="2754086" cy="1077686"/>
          </a:xfrm>
          <a:prstGeom prst="roundRect">
            <a:avLst/>
          </a:prstGeom>
          <a:solidFill>
            <a:srgbClr val="638FA9"/>
          </a:solidFill>
          <a:ln>
            <a:solidFill>
              <a:srgbClr val="638F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Regular"/>
              </a:rPr>
              <a:t>Επισκέψεις και εμπειρίες προσέγγισης</a:t>
            </a:r>
          </a:p>
        </p:txBody>
      </p:sp>
      <p:cxnSp>
        <p:nvCxnSpPr>
          <p:cNvPr id="97" name="Straight Connector 96">
            <a:extLst>
              <a:ext uri="{FF2B5EF4-FFF2-40B4-BE49-F238E27FC236}">
                <a16:creationId xmlns:a16="http://schemas.microsoft.com/office/drawing/2014/main" id="{62A28F54-A873-F08D-449A-50AB48AF6906}"/>
              </a:ext>
            </a:extLst>
          </p:cNvPr>
          <p:cNvCxnSpPr>
            <a:cxnSpLocks/>
            <a:stCxn id="4" idx="3"/>
            <a:endCxn id="96" idx="1"/>
          </p:cNvCxnSpPr>
          <p:nvPr/>
        </p:nvCxnSpPr>
        <p:spPr>
          <a:xfrm flipV="1">
            <a:off x="7473043" y="756556"/>
            <a:ext cx="1670958" cy="2656114"/>
          </a:xfrm>
          <a:prstGeom prst="line">
            <a:avLst/>
          </a:prstGeom>
          <a:ln>
            <a:solidFill>
              <a:srgbClr val="376C8A"/>
            </a:solidFill>
          </a:ln>
        </p:spPr>
        <p:style>
          <a:lnRef idx="2">
            <a:schemeClr val="accent1"/>
          </a:lnRef>
          <a:fillRef idx="0">
            <a:schemeClr val="accent1"/>
          </a:fillRef>
          <a:effectRef idx="1">
            <a:schemeClr val="accent1"/>
          </a:effectRef>
          <a:fontRef idx="minor">
            <a:schemeClr val="tx1"/>
          </a:fontRef>
        </p:style>
      </p:cxnSp>
      <p:pic>
        <p:nvPicPr>
          <p:cNvPr id="103" name="Graphic 102" descr="Farmer male with solid fill">
            <a:extLst>
              <a:ext uri="{FF2B5EF4-FFF2-40B4-BE49-F238E27FC236}">
                <a16:creationId xmlns:a16="http://schemas.microsoft.com/office/drawing/2014/main" id="{F5675466-5523-FBF9-92B1-95007EBA2AE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98558" y="1200148"/>
            <a:ext cx="1401536" cy="1401536"/>
          </a:xfrm>
          <a:prstGeom prst="rect">
            <a:avLst/>
          </a:prstGeom>
        </p:spPr>
      </p:pic>
      <p:pic>
        <p:nvPicPr>
          <p:cNvPr id="105" name="Graphic 104" descr="Doctor male with solid fill">
            <a:extLst>
              <a:ext uri="{FF2B5EF4-FFF2-40B4-BE49-F238E27FC236}">
                <a16:creationId xmlns:a16="http://schemas.microsoft.com/office/drawing/2014/main" id="{A64FFADD-0B36-72B9-0CCF-405DA240042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02085" y="1121226"/>
            <a:ext cx="1513115" cy="1513115"/>
          </a:xfrm>
          <a:prstGeom prst="rect">
            <a:avLst/>
          </a:prstGeom>
        </p:spPr>
      </p:pic>
    </p:spTree>
    <p:extLst>
      <p:ext uri="{BB962C8B-B14F-4D97-AF65-F5344CB8AC3E}">
        <p14:creationId xmlns:p14="http://schemas.microsoft.com/office/powerpoint/2010/main" val="1711694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A823D-7EA2-1B2D-611C-FA28E8BF8D15}"/>
            </a:ext>
          </a:extLst>
        </p:cNvPr>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80F65DE2-D9AA-3BCB-712F-5D0B4384F862}"/>
              </a:ext>
            </a:extLst>
          </p:cNvPr>
          <p:cNvSpPr/>
          <p:nvPr/>
        </p:nvSpPr>
        <p:spPr>
          <a:xfrm>
            <a:off x="293913" y="217713"/>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Πηγές πληροφοριών</a:t>
            </a:r>
          </a:p>
        </p:txBody>
      </p:sp>
      <p:sp>
        <p:nvSpPr>
          <p:cNvPr id="7" name="Rectangle: Rounded Corners 6">
            <a:extLst>
              <a:ext uri="{FF2B5EF4-FFF2-40B4-BE49-F238E27FC236}">
                <a16:creationId xmlns:a16="http://schemas.microsoft.com/office/drawing/2014/main" id="{6818D7D4-2E2B-6A3C-2BED-6F8B4F775D89}"/>
              </a:ext>
            </a:extLst>
          </p:cNvPr>
          <p:cNvSpPr/>
          <p:nvPr/>
        </p:nvSpPr>
        <p:spPr>
          <a:xfrm>
            <a:off x="293913" y="1545770"/>
            <a:ext cx="2754086" cy="1077686"/>
          </a:xfrm>
          <a:prstGeom prst="roundRect">
            <a:avLst/>
          </a:prstGeom>
          <a:solidFill>
            <a:srgbClr val="376C8A"/>
          </a:solidFill>
          <a:ln>
            <a:solidFill>
              <a:srgbClr val="376C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dirty="0">
                <a:latin typeface="Lato-Bold"/>
              </a:rPr>
              <a:t>Εσωτερικός κόσμος </a:t>
            </a:r>
            <a:br>
              <a:rPr lang="es-ES" sz="1800" b="1" i="0" u="none" strike="noStrike" baseline="0" dirty="0">
                <a:latin typeface="Lato-Bold"/>
              </a:rPr>
            </a:br>
            <a:r>
              <a:rPr lang="el-GR" sz="1800" b="1" i="0" u="none" strike="noStrike" baseline="0" dirty="0">
                <a:latin typeface="Lato-Bold"/>
              </a:rPr>
              <a:t>του αγρότη</a:t>
            </a:r>
          </a:p>
        </p:txBody>
      </p:sp>
      <p:sp>
        <p:nvSpPr>
          <p:cNvPr id="9" name="Rectangle: Rounded Corners 8">
            <a:extLst>
              <a:ext uri="{FF2B5EF4-FFF2-40B4-BE49-F238E27FC236}">
                <a16:creationId xmlns:a16="http://schemas.microsoft.com/office/drawing/2014/main" id="{1A280316-35AD-1377-6FD4-92819E127EB8}"/>
              </a:ext>
            </a:extLst>
          </p:cNvPr>
          <p:cNvSpPr/>
          <p:nvPr/>
        </p:nvSpPr>
        <p:spPr>
          <a:xfrm>
            <a:off x="293913" y="4201884"/>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Επίσημες κτηνιατρικές υπηρεσίες</a:t>
            </a:r>
          </a:p>
        </p:txBody>
      </p:sp>
      <p:sp>
        <p:nvSpPr>
          <p:cNvPr id="2" name="Rectangle: Rounded Corners 1">
            <a:extLst>
              <a:ext uri="{FF2B5EF4-FFF2-40B4-BE49-F238E27FC236}">
                <a16:creationId xmlns:a16="http://schemas.microsoft.com/office/drawing/2014/main" id="{82746B8C-6C25-3E37-A94D-962C01A3CA9A}"/>
              </a:ext>
            </a:extLst>
          </p:cNvPr>
          <p:cNvSpPr/>
          <p:nvPr/>
        </p:nvSpPr>
        <p:spPr>
          <a:xfrm>
            <a:off x="4718957" y="5529941"/>
            <a:ext cx="2754086"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Α</a:t>
            </a:r>
            <a:r>
              <a:rPr lang="el-GR" sz="1800" b="1" i="0" u="none" strike="noStrike" baseline="0">
                <a:latin typeface="Lato-Bold"/>
              </a:rPr>
              <a:t>τομικές εμπειρίες</a:t>
            </a:r>
          </a:p>
        </p:txBody>
      </p:sp>
      <p:sp>
        <p:nvSpPr>
          <p:cNvPr id="3" name="Rectangle: Rounded Corners 2">
            <a:extLst>
              <a:ext uri="{FF2B5EF4-FFF2-40B4-BE49-F238E27FC236}">
                <a16:creationId xmlns:a16="http://schemas.microsoft.com/office/drawing/2014/main" id="{B60C68CE-DBD5-1090-57EF-EB2D666F0986}"/>
              </a:ext>
            </a:extLst>
          </p:cNvPr>
          <p:cNvSpPr/>
          <p:nvPr/>
        </p:nvSpPr>
        <p:spPr>
          <a:xfrm>
            <a:off x="4718957" y="4201884"/>
            <a:ext cx="2754086"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Προδιάθεση</a:t>
            </a:r>
          </a:p>
        </p:txBody>
      </p:sp>
      <p:sp>
        <p:nvSpPr>
          <p:cNvPr id="12" name="Rectangle: Rounded Corners 11">
            <a:extLst>
              <a:ext uri="{FF2B5EF4-FFF2-40B4-BE49-F238E27FC236}">
                <a16:creationId xmlns:a16="http://schemas.microsoft.com/office/drawing/2014/main" id="{FCFBA21A-CC06-DC1E-D0FD-1A2EF6A4742C}"/>
              </a:ext>
            </a:extLst>
          </p:cNvPr>
          <p:cNvSpPr/>
          <p:nvPr/>
        </p:nvSpPr>
        <p:spPr>
          <a:xfrm>
            <a:off x="9144001" y="5529941"/>
            <a:ext cx="2754086" cy="1077686"/>
          </a:xfrm>
          <a:prstGeom prst="roundRect">
            <a:avLst/>
          </a:prstGeom>
          <a:solidFill>
            <a:srgbClr val="638FA9"/>
          </a:solidFill>
          <a:ln>
            <a:solidFill>
              <a:srgbClr val="638F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Regular"/>
              </a:rPr>
              <a:t>Σπουδαιότητα και εστίαση</a:t>
            </a:r>
          </a:p>
        </p:txBody>
      </p:sp>
      <p:cxnSp>
        <p:nvCxnSpPr>
          <p:cNvPr id="14" name="Straight Connector 13">
            <a:extLst>
              <a:ext uri="{FF2B5EF4-FFF2-40B4-BE49-F238E27FC236}">
                <a16:creationId xmlns:a16="http://schemas.microsoft.com/office/drawing/2014/main" id="{B1061802-6BBE-C17F-DEC0-624AAFE1E103}"/>
              </a:ext>
            </a:extLst>
          </p:cNvPr>
          <p:cNvCxnSpPr>
            <a:cxnSpLocks/>
            <a:stCxn id="3" idx="3"/>
            <a:endCxn id="12" idx="1"/>
          </p:cNvCxnSpPr>
          <p:nvPr/>
        </p:nvCxnSpPr>
        <p:spPr>
          <a:xfrm>
            <a:off x="7473043" y="4740727"/>
            <a:ext cx="1670958" cy="1328057"/>
          </a:xfrm>
          <a:prstGeom prst="line">
            <a:avLst/>
          </a:prstGeom>
          <a:ln>
            <a:solidFill>
              <a:srgbClr val="376C8A"/>
            </a:solidFill>
          </a:ln>
        </p:spPr>
        <p:style>
          <a:lnRef idx="2">
            <a:schemeClr val="accent1"/>
          </a:lnRef>
          <a:fillRef idx="0">
            <a:schemeClr val="accent1"/>
          </a:fillRef>
          <a:effectRef idx="1">
            <a:schemeClr val="accent1"/>
          </a:effectRef>
          <a:fontRef idx="minor">
            <a:schemeClr val="tx1"/>
          </a:fontRef>
        </p:style>
      </p:cxnSp>
      <p:sp>
        <p:nvSpPr>
          <p:cNvPr id="16" name="Rectangle: Rounded Corners 15">
            <a:extLst>
              <a:ext uri="{FF2B5EF4-FFF2-40B4-BE49-F238E27FC236}">
                <a16:creationId xmlns:a16="http://schemas.microsoft.com/office/drawing/2014/main" id="{FE84E718-E0EB-A2E1-107B-53D3B98C28D3}"/>
              </a:ext>
            </a:extLst>
          </p:cNvPr>
          <p:cNvSpPr/>
          <p:nvPr/>
        </p:nvSpPr>
        <p:spPr>
          <a:xfrm>
            <a:off x="9144001" y="4201884"/>
            <a:ext cx="2754086" cy="1077686"/>
          </a:xfrm>
          <a:prstGeom prst="roundRect">
            <a:avLst/>
          </a:prstGeom>
          <a:solidFill>
            <a:srgbClr val="638FA9"/>
          </a:solidFill>
          <a:ln>
            <a:solidFill>
              <a:srgbClr val="638F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Regular"/>
              </a:rPr>
              <a:t>Απόδοση και επιδόσεις</a:t>
            </a:r>
          </a:p>
        </p:txBody>
      </p:sp>
      <p:cxnSp>
        <p:nvCxnSpPr>
          <p:cNvPr id="17" name="Straight Connector 16">
            <a:extLst>
              <a:ext uri="{FF2B5EF4-FFF2-40B4-BE49-F238E27FC236}">
                <a16:creationId xmlns:a16="http://schemas.microsoft.com/office/drawing/2014/main" id="{20CB1322-AD00-13CD-83D9-03425C03E495}"/>
              </a:ext>
            </a:extLst>
          </p:cNvPr>
          <p:cNvCxnSpPr>
            <a:cxnSpLocks/>
            <a:stCxn id="3" idx="3"/>
            <a:endCxn id="16" idx="1"/>
          </p:cNvCxnSpPr>
          <p:nvPr/>
        </p:nvCxnSpPr>
        <p:spPr>
          <a:xfrm>
            <a:off x="7473043" y="4740727"/>
            <a:ext cx="1670958" cy="0"/>
          </a:xfrm>
          <a:prstGeom prst="line">
            <a:avLst/>
          </a:prstGeom>
          <a:ln>
            <a:solidFill>
              <a:srgbClr val="376C8A"/>
            </a:solidFill>
          </a:ln>
        </p:spPr>
        <p:style>
          <a:lnRef idx="2">
            <a:schemeClr val="accent1"/>
          </a:lnRef>
          <a:fillRef idx="0">
            <a:schemeClr val="accent1"/>
          </a:fillRef>
          <a:effectRef idx="1">
            <a:schemeClr val="accent1"/>
          </a:effectRef>
          <a:fontRef idx="minor">
            <a:schemeClr val="tx1"/>
          </a:fontRef>
        </p:style>
      </p:cxnSp>
      <p:sp>
        <p:nvSpPr>
          <p:cNvPr id="18" name="Rectangle: Rounded Corners 17">
            <a:extLst>
              <a:ext uri="{FF2B5EF4-FFF2-40B4-BE49-F238E27FC236}">
                <a16:creationId xmlns:a16="http://schemas.microsoft.com/office/drawing/2014/main" id="{44F9C9FF-3640-9534-BF58-87CB7EAF3D09}"/>
              </a:ext>
            </a:extLst>
          </p:cNvPr>
          <p:cNvSpPr/>
          <p:nvPr/>
        </p:nvSpPr>
        <p:spPr>
          <a:xfrm>
            <a:off x="9144001" y="2873827"/>
            <a:ext cx="2754086" cy="1077686"/>
          </a:xfrm>
          <a:prstGeom prst="roundRect">
            <a:avLst/>
          </a:prstGeom>
          <a:solidFill>
            <a:srgbClr val="638FA9"/>
          </a:solidFill>
          <a:ln>
            <a:solidFill>
              <a:srgbClr val="638F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latin typeface="Lato-Regular"/>
              </a:rPr>
              <a:t>Αποτελεσματικότητα </a:t>
            </a:r>
            <a:br>
              <a:rPr lang="es-ES" b="1" dirty="0">
                <a:latin typeface="Lato-Regular"/>
              </a:rPr>
            </a:br>
            <a:r>
              <a:rPr lang="el-GR" b="1" dirty="0">
                <a:latin typeface="Lato-Regular"/>
              </a:rPr>
              <a:t>και οφέλη</a:t>
            </a:r>
          </a:p>
        </p:txBody>
      </p:sp>
      <p:cxnSp>
        <p:nvCxnSpPr>
          <p:cNvPr id="19" name="Straight Connector 18">
            <a:extLst>
              <a:ext uri="{FF2B5EF4-FFF2-40B4-BE49-F238E27FC236}">
                <a16:creationId xmlns:a16="http://schemas.microsoft.com/office/drawing/2014/main" id="{4B6EF997-D125-156A-0491-2D6735C11EFE}"/>
              </a:ext>
            </a:extLst>
          </p:cNvPr>
          <p:cNvCxnSpPr>
            <a:cxnSpLocks/>
            <a:stCxn id="3" idx="3"/>
            <a:endCxn id="18" idx="1"/>
          </p:cNvCxnSpPr>
          <p:nvPr/>
        </p:nvCxnSpPr>
        <p:spPr>
          <a:xfrm flipV="1">
            <a:off x="7473043" y="3412670"/>
            <a:ext cx="1670958" cy="1328057"/>
          </a:xfrm>
          <a:prstGeom prst="line">
            <a:avLst/>
          </a:prstGeom>
          <a:ln>
            <a:solidFill>
              <a:srgbClr val="376C8A"/>
            </a:solidFill>
          </a:ln>
        </p:spPr>
        <p:style>
          <a:lnRef idx="2">
            <a:schemeClr val="accent1"/>
          </a:lnRef>
          <a:fillRef idx="0">
            <a:schemeClr val="accent1"/>
          </a:fillRef>
          <a:effectRef idx="1">
            <a:schemeClr val="accent1"/>
          </a:effectRef>
          <a:fontRef idx="minor">
            <a:schemeClr val="tx1"/>
          </a:fontRef>
        </p:style>
      </p:cxnSp>
      <p:sp>
        <p:nvSpPr>
          <p:cNvPr id="20" name="Rectangle: Rounded Corners 19">
            <a:extLst>
              <a:ext uri="{FF2B5EF4-FFF2-40B4-BE49-F238E27FC236}">
                <a16:creationId xmlns:a16="http://schemas.microsoft.com/office/drawing/2014/main" id="{7871827D-12CE-655D-4633-81A4D04E582A}"/>
              </a:ext>
            </a:extLst>
          </p:cNvPr>
          <p:cNvSpPr/>
          <p:nvPr/>
        </p:nvSpPr>
        <p:spPr>
          <a:xfrm>
            <a:off x="4718957" y="2873827"/>
            <a:ext cx="2754086"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Προσαρμογή</a:t>
            </a:r>
          </a:p>
        </p:txBody>
      </p:sp>
      <p:sp>
        <p:nvSpPr>
          <p:cNvPr id="24" name="Rectangle: Rounded Corners 23">
            <a:extLst>
              <a:ext uri="{FF2B5EF4-FFF2-40B4-BE49-F238E27FC236}">
                <a16:creationId xmlns:a16="http://schemas.microsoft.com/office/drawing/2014/main" id="{52852615-3D35-8BC2-81B7-497C47D648F3}"/>
              </a:ext>
            </a:extLst>
          </p:cNvPr>
          <p:cNvSpPr/>
          <p:nvPr/>
        </p:nvSpPr>
        <p:spPr>
          <a:xfrm>
            <a:off x="304800" y="2873827"/>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Κοινωνική δυναμική</a:t>
            </a:r>
          </a:p>
        </p:txBody>
      </p:sp>
      <p:sp>
        <p:nvSpPr>
          <p:cNvPr id="25" name="Rectangle: Rounded Corners 24">
            <a:extLst>
              <a:ext uri="{FF2B5EF4-FFF2-40B4-BE49-F238E27FC236}">
                <a16:creationId xmlns:a16="http://schemas.microsoft.com/office/drawing/2014/main" id="{85B04D72-A5BF-2D23-260C-47FF10A5479B}"/>
              </a:ext>
            </a:extLst>
          </p:cNvPr>
          <p:cNvSpPr/>
          <p:nvPr/>
        </p:nvSpPr>
        <p:spPr>
          <a:xfrm>
            <a:off x="304800" y="5529941"/>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Χρόνος και χώρος</a:t>
            </a:r>
          </a:p>
        </p:txBody>
      </p:sp>
      <p:pic>
        <p:nvPicPr>
          <p:cNvPr id="27" name="Graphic 26" descr="Head with gears with solid fill">
            <a:extLst>
              <a:ext uri="{FF2B5EF4-FFF2-40B4-BE49-F238E27FC236}">
                <a16:creationId xmlns:a16="http://schemas.microsoft.com/office/drawing/2014/main" id="{662D7BC3-7772-D4BB-AA64-443C26D8AF0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39443" y="1110343"/>
            <a:ext cx="1513113" cy="1513113"/>
          </a:xfrm>
          <a:prstGeom prst="rect">
            <a:avLst/>
          </a:prstGeom>
        </p:spPr>
      </p:pic>
    </p:spTree>
    <p:extLst>
      <p:ext uri="{BB962C8B-B14F-4D97-AF65-F5344CB8AC3E}">
        <p14:creationId xmlns:p14="http://schemas.microsoft.com/office/powerpoint/2010/main" val="4043312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38CAD5-2129-98BA-2336-2B7DD003D2FC}"/>
            </a:ext>
          </a:extLst>
        </p:cNvPr>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830F4194-5164-D763-73A9-7BCD435D4191}"/>
              </a:ext>
            </a:extLst>
          </p:cNvPr>
          <p:cNvSpPr/>
          <p:nvPr/>
        </p:nvSpPr>
        <p:spPr>
          <a:xfrm>
            <a:off x="293913" y="217713"/>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Πηγές πληροφοριών</a:t>
            </a:r>
          </a:p>
        </p:txBody>
      </p:sp>
      <p:sp>
        <p:nvSpPr>
          <p:cNvPr id="7" name="Rectangle: Rounded Corners 6">
            <a:extLst>
              <a:ext uri="{FF2B5EF4-FFF2-40B4-BE49-F238E27FC236}">
                <a16:creationId xmlns:a16="http://schemas.microsoft.com/office/drawing/2014/main" id="{F5335701-9D28-72F5-37F5-65CC2E02F6CB}"/>
              </a:ext>
            </a:extLst>
          </p:cNvPr>
          <p:cNvSpPr/>
          <p:nvPr/>
        </p:nvSpPr>
        <p:spPr>
          <a:xfrm>
            <a:off x="293913" y="1545770"/>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dirty="0">
                <a:latin typeface="Lato-Bold"/>
              </a:rPr>
              <a:t>Εσωτερικός κόσμος </a:t>
            </a:r>
            <a:br>
              <a:rPr lang="es-ES" sz="1800" b="1" i="0" u="none" strike="noStrike" baseline="0" dirty="0">
                <a:latin typeface="Lato-Bold"/>
              </a:rPr>
            </a:br>
            <a:r>
              <a:rPr lang="el-GR" sz="1800" b="1" i="0" u="none" strike="noStrike" baseline="0" dirty="0">
                <a:latin typeface="Lato-Bold"/>
              </a:rPr>
              <a:t>του αγρότη</a:t>
            </a:r>
          </a:p>
        </p:txBody>
      </p:sp>
      <p:sp>
        <p:nvSpPr>
          <p:cNvPr id="9" name="Rectangle: Rounded Corners 8">
            <a:extLst>
              <a:ext uri="{FF2B5EF4-FFF2-40B4-BE49-F238E27FC236}">
                <a16:creationId xmlns:a16="http://schemas.microsoft.com/office/drawing/2014/main" id="{1AC90EC6-DA7E-AA3F-5716-E1DAA8F241F7}"/>
              </a:ext>
            </a:extLst>
          </p:cNvPr>
          <p:cNvSpPr/>
          <p:nvPr/>
        </p:nvSpPr>
        <p:spPr>
          <a:xfrm>
            <a:off x="293913" y="4201884"/>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Επίσημες κτηνιατρικές υπηρεσίες</a:t>
            </a:r>
          </a:p>
        </p:txBody>
      </p:sp>
      <p:sp>
        <p:nvSpPr>
          <p:cNvPr id="10" name="Rectangle: Rounded Corners 9">
            <a:extLst>
              <a:ext uri="{FF2B5EF4-FFF2-40B4-BE49-F238E27FC236}">
                <a16:creationId xmlns:a16="http://schemas.microsoft.com/office/drawing/2014/main" id="{9082916F-FC79-DCF4-C017-0CB953FC0707}"/>
              </a:ext>
            </a:extLst>
          </p:cNvPr>
          <p:cNvSpPr/>
          <p:nvPr/>
        </p:nvSpPr>
        <p:spPr>
          <a:xfrm>
            <a:off x="304800" y="5529941"/>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Χρόνος και χώρος</a:t>
            </a:r>
          </a:p>
        </p:txBody>
      </p:sp>
      <p:sp>
        <p:nvSpPr>
          <p:cNvPr id="2" name="Rectangle: Rounded Corners 1">
            <a:extLst>
              <a:ext uri="{FF2B5EF4-FFF2-40B4-BE49-F238E27FC236}">
                <a16:creationId xmlns:a16="http://schemas.microsoft.com/office/drawing/2014/main" id="{C5B83374-DC07-88D2-8089-7D233F348D2D}"/>
              </a:ext>
            </a:extLst>
          </p:cNvPr>
          <p:cNvSpPr/>
          <p:nvPr/>
        </p:nvSpPr>
        <p:spPr>
          <a:xfrm>
            <a:off x="4718957" y="4201884"/>
            <a:ext cx="2754086"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Εξωτερική δυναμική</a:t>
            </a:r>
          </a:p>
        </p:txBody>
      </p:sp>
      <p:sp>
        <p:nvSpPr>
          <p:cNvPr id="3" name="Rectangle: Rounded Corners 2">
            <a:extLst>
              <a:ext uri="{FF2B5EF4-FFF2-40B4-BE49-F238E27FC236}">
                <a16:creationId xmlns:a16="http://schemas.microsoft.com/office/drawing/2014/main" id="{2633C232-F692-5FD0-CB8E-14E60BD1B603}"/>
              </a:ext>
            </a:extLst>
          </p:cNvPr>
          <p:cNvSpPr/>
          <p:nvPr/>
        </p:nvSpPr>
        <p:spPr>
          <a:xfrm>
            <a:off x="4718957" y="2873827"/>
            <a:ext cx="2754086"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Εσωτερική δυναμική</a:t>
            </a:r>
          </a:p>
        </p:txBody>
      </p:sp>
      <p:sp>
        <p:nvSpPr>
          <p:cNvPr id="12" name="Rectangle: Rounded Corners 11">
            <a:extLst>
              <a:ext uri="{FF2B5EF4-FFF2-40B4-BE49-F238E27FC236}">
                <a16:creationId xmlns:a16="http://schemas.microsoft.com/office/drawing/2014/main" id="{0606A62E-5012-EBE0-975E-B147AA159592}"/>
              </a:ext>
            </a:extLst>
          </p:cNvPr>
          <p:cNvSpPr/>
          <p:nvPr/>
        </p:nvSpPr>
        <p:spPr>
          <a:xfrm>
            <a:off x="9144001" y="4201884"/>
            <a:ext cx="2754086" cy="1077686"/>
          </a:xfrm>
          <a:prstGeom prst="roundRect">
            <a:avLst/>
          </a:prstGeom>
          <a:solidFill>
            <a:srgbClr val="638FA9"/>
          </a:solidFill>
          <a:ln>
            <a:solidFill>
              <a:srgbClr val="638F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Regular"/>
              </a:rPr>
              <a:t>Συντονισμός</a:t>
            </a:r>
          </a:p>
        </p:txBody>
      </p:sp>
      <p:cxnSp>
        <p:nvCxnSpPr>
          <p:cNvPr id="14" name="Straight Connector 13">
            <a:extLst>
              <a:ext uri="{FF2B5EF4-FFF2-40B4-BE49-F238E27FC236}">
                <a16:creationId xmlns:a16="http://schemas.microsoft.com/office/drawing/2014/main" id="{71D73DAC-AC0C-3B51-BA44-6393C9745DFF}"/>
              </a:ext>
            </a:extLst>
          </p:cNvPr>
          <p:cNvCxnSpPr>
            <a:cxnSpLocks/>
            <a:stCxn id="2" idx="3"/>
            <a:endCxn id="12" idx="1"/>
          </p:cNvCxnSpPr>
          <p:nvPr/>
        </p:nvCxnSpPr>
        <p:spPr>
          <a:xfrm>
            <a:off x="7473043" y="4740727"/>
            <a:ext cx="1670958" cy="0"/>
          </a:xfrm>
          <a:prstGeom prst="line">
            <a:avLst/>
          </a:prstGeom>
          <a:ln>
            <a:solidFill>
              <a:srgbClr val="376C8A"/>
            </a:solidFill>
          </a:ln>
        </p:spPr>
        <p:style>
          <a:lnRef idx="2">
            <a:schemeClr val="accent1"/>
          </a:lnRef>
          <a:fillRef idx="0">
            <a:schemeClr val="accent1"/>
          </a:fillRef>
          <a:effectRef idx="1">
            <a:schemeClr val="accent1"/>
          </a:effectRef>
          <a:fontRef idx="minor">
            <a:schemeClr val="tx1"/>
          </a:fontRef>
        </p:style>
      </p:cxnSp>
      <p:sp>
        <p:nvSpPr>
          <p:cNvPr id="16" name="Rectangle: Rounded Corners 15">
            <a:extLst>
              <a:ext uri="{FF2B5EF4-FFF2-40B4-BE49-F238E27FC236}">
                <a16:creationId xmlns:a16="http://schemas.microsoft.com/office/drawing/2014/main" id="{0EC349AE-B854-EFFF-BD53-CC50BB86C0FE}"/>
              </a:ext>
            </a:extLst>
          </p:cNvPr>
          <p:cNvSpPr/>
          <p:nvPr/>
        </p:nvSpPr>
        <p:spPr>
          <a:xfrm>
            <a:off x="9144001" y="2873827"/>
            <a:ext cx="2754086" cy="1077686"/>
          </a:xfrm>
          <a:prstGeom prst="roundRect">
            <a:avLst/>
          </a:prstGeom>
          <a:solidFill>
            <a:srgbClr val="638FA9"/>
          </a:solidFill>
          <a:ln>
            <a:solidFill>
              <a:srgbClr val="638F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latin typeface="Lato-Regular"/>
              </a:rPr>
              <a:t>Κοινωνική πίεση </a:t>
            </a:r>
            <a:br>
              <a:rPr lang="es-ES" b="1" dirty="0">
                <a:latin typeface="Lato-Regular"/>
              </a:rPr>
            </a:br>
            <a:r>
              <a:rPr lang="el-GR" b="1" dirty="0">
                <a:latin typeface="Lato-Regular"/>
              </a:rPr>
              <a:t>ή επιρροή</a:t>
            </a:r>
          </a:p>
        </p:txBody>
      </p:sp>
      <p:cxnSp>
        <p:nvCxnSpPr>
          <p:cNvPr id="17" name="Straight Connector 16">
            <a:extLst>
              <a:ext uri="{FF2B5EF4-FFF2-40B4-BE49-F238E27FC236}">
                <a16:creationId xmlns:a16="http://schemas.microsoft.com/office/drawing/2014/main" id="{D071629E-C609-BAE9-EA2F-54BE5255B0FB}"/>
              </a:ext>
            </a:extLst>
          </p:cNvPr>
          <p:cNvCxnSpPr>
            <a:cxnSpLocks/>
            <a:stCxn id="3" idx="3"/>
            <a:endCxn id="16" idx="1"/>
          </p:cNvCxnSpPr>
          <p:nvPr/>
        </p:nvCxnSpPr>
        <p:spPr>
          <a:xfrm>
            <a:off x="7473043" y="3412670"/>
            <a:ext cx="1670958" cy="0"/>
          </a:xfrm>
          <a:prstGeom prst="line">
            <a:avLst/>
          </a:prstGeom>
          <a:ln>
            <a:solidFill>
              <a:srgbClr val="376C8A"/>
            </a:solidFill>
          </a:ln>
        </p:spPr>
        <p:style>
          <a:lnRef idx="2">
            <a:schemeClr val="accent1"/>
          </a:lnRef>
          <a:fillRef idx="0">
            <a:schemeClr val="accent1"/>
          </a:fillRef>
          <a:effectRef idx="1">
            <a:schemeClr val="accent1"/>
          </a:effectRef>
          <a:fontRef idx="minor">
            <a:schemeClr val="tx1"/>
          </a:fontRef>
        </p:style>
      </p:cxnSp>
      <p:sp>
        <p:nvSpPr>
          <p:cNvPr id="18" name="Rectangle: Rounded Corners 17">
            <a:extLst>
              <a:ext uri="{FF2B5EF4-FFF2-40B4-BE49-F238E27FC236}">
                <a16:creationId xmlns:a16="http://schemas.microsoft.com/office/drawing/2014/main" id="{40E05348-F163-FAE9-AAAA-5C19FF99597B}"/>
              </a:ext>
            </a:extLst>
          </p:cNvPr>
          <p:cNvSpPr/>
          <p:nvPr/>
        </p:nvSpPr>
        <p:spPr>
          <a:xfrm>
            <a:off x="9144001" y="1545770"/>
            <a:ext cx="2754086" cy="1077686"/>
          </a:xfrm>
          <a:prstGeom prst="roundRect">
            <a:avLst/>
          </a:prstGeom>
          <a:solidFill>
            <a:srgbClr val="638FA9"/>
          </a:solidFill>
          <a:ln>
            <a:solidFill>
              <a:srgbClr val="638F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Regular"/>
              </a:rPr>
              <a:t>Παράδοση</a:t>
            </a:r>
          </a:p>
        </p:txBody>
      </p:sp>
      <p:cxnSp>
        <p:nvCxnSpPr>
          <p:cNvPr id="19" name="Straight Connector 18">
            <a:extLst>
              <a:ext uri="{FF2B5EF4-FFF2-40B4-BE49-F238E27FC236}">
                <a16:creationId xmlns:a16="http://schemas.microsoft.com/office/drawing/2014/main" id="{CF12437C-C2CA-2F1A-B0BB-7F0C238A6E91}"/>
              </a:ext>
            </a:extLst>
          </p:cNvPr>
          <p:cNvCxnSpPr>
            <a:cxnSpLocks/>
            <a:stCxn id="3" idx="3"/>
            <a:endCxn id="18" idx="1"/>
          </p:cNvCxnSpPr>
          <p:nvPr/>
        </p:nvCxnSpPr>
        <p:spPr>
          <a:xfrm flipV="1">
            <a:off x="7473043" y="2084613"/>
            <a:ext cx="1670958" cy="1328057"/>
          </a:xfrm>
          <a:prstGeom prst="line">
            <a:avLst/>
          </a:prstGeom>
          <a:ln>
            <a:solidFill>
              <a:srgbClr val="376C8A"/>
            </a:solidFill>
          </a:ln>
        </p:spPr>
        <p:style>
          <a:lnRef idx="2">
            <a:schemeClr val="accent1"/>
          </a:lnRef>
          <a:fillRef idx="0">
            <a:schemeClr val="accent1"/>
          </a:fillRef>
          <a:effectRef idx="1">
            <a:schemeClr val="accent1"/>
          </a:effectRef>
          <a:fontRef idx="minor">
            <a:schemeClr val="tx1"/>
          </a:fontRef>
        </p:style>
      </p:cxnSp>
      <p:sp>
        <p:nvSpPr>
          <p:cNvPr id="24" name="Rectangle: Rounded Corners 23">
            <a:extLst>
              <a:ext uri="{FF2B5EF4-FFF2-40B4-BE49-F238E27FC236}">
                <a16:creationId xmlns:a16="http://schemas.microsoft.com/office/drawing/2014/main" id="{79906E47-2135-4F7A-1D10-F89A8591B6B7}"/>
              </a:ext>
            </a:extLst>
          </p:cNvPr>
          <p:cNvSpPr/>
          <p:nvPr/>
        </p:nvSpPr>
        <p:spPr>
          <a:xfrm>
            <a:off x="9152166" y="5529941"/>
            <a:ext cx="2754086" cy="1077686"/>
          </a:xfrm>
          <a:prstGeom prst="roundRect">
            <a:avLst/>
          </a:prstGeom>
          <a:solidFill>
            <a:srgbClr val="638FA9"/>
          </a:solidFill>
          <a:ln>
            <a:solidFill>
              <a:srgbClr val="638F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Εργαζόμενοι σε γεωργικές εκμεταλλεύσεις</a:t>
            </a:r>
          </a:p>
        </p:txBody>
      </p:sp>
      <p:sp>
        <p:nvSpPr>
          <p:cNvPr id="25" name="Rectangle: Rounded Corners 24">
            <a:extLst>
              <a:ext uri="{FF2B5EF4-FFF2-40B4-BE49-F238E27FC236}">
                <a16:creationId xmlns:a16="http://schemas.microsoft.com/office/drawing/2014/main" id="{4D42F9A1-59A3-747F-4982-90D3B8F0C7B8}"/>
              </a:ext>
            </a:extLst>
          </p:cNvPr>
          <p:cNvSpPr/>
          <p:nvPr/>
        </p:nvSpPr>
        <p:spPr>
          <a:xfrm>
            <a:off x="304800" y="2873827"/>
            <a:ext cx="2754086" cy="1077686"/>
          </a:xfrm>
          <a:prstGeom prst="roundRect">
            <a:avLst/>
          </a:prstGeom>
          <a:solidFill>
            <a:srgbClr val="376C8A"/>
          </a:solidFill>
          <a:ln>
            <a:solidFill>
              <a:srgbClr val="376C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Κοινωνική δυναμική</a:t>
            </a:r>
          </a:p>
        </p:txBody>
      </p:sp>
      <p:pic>
        <p:nvPicPr>
          <p:cNvPr id="27" name="Graphic 26" descr="Users with solid fill">
            <a:extLst>
              <a:ext uri="{FF2B5EF4-FFF2-40B4-BE49-F238E27FC236}">
                <a16:creationId xmlns:a16="http://schemas.microsoft.com/office/drawing/2014/main" id="{41D3A594-8F85-35D5-F696-FF8CD349090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089071" y="859970"/>
            <a:ext cx="2013857" cy="2013857"/>
          </a:xfrm>
          <a:prstGeom prst="rect">
            <a:avLst/>
          </a:prstGeom>
        </p:spPr>
      </p:pic>
    </p:spTree>
    <p:extLst>
      <p:ext uri="{BB962C8B-B14F-4D97-AF65-F5344CB8AC3E}">
        <p14:creationId xmlns:p14="http://schemas.microsoft.com/office/powerpoint/2010/main" val="2185842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2429C-5229-F99B-656B-70F1535F23D6}"/>
            </a:ext>
          </a:extLst>
        </p:cNvPr>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5C47AE24-BFE2-D25A-6883-3CAE1A23E4E3}"/>
              </a:ext>
            </a:extLst>
          </p:cNvPr>
          <p:cNvSpPr/>
          <p:nvPr/>
        </p:nvSpPr>
        <p:spPr>
          <a:xfrm>
            <a:off x="293913" y="217713"/>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Πηγές πληροφοριών</a:t>
            </a:r>
          </a:p>
        </p:txBody>
      </p:sp>
      <p:sp>
        <p:nvSpPr>
          <p:cNvPr id="7" name="Rectangle: Rounded Corners 6">
            <a:extLst>
              <a:ext uri="{FF2B5EF4-FFF2-40B4-BE49-F238E27FC236}">
                <a16:creationId xmlns:a16="http://schemas.microsoft.com/office/drawing/2014/main" id="{29C94DD9-44B3-0928-4C2E-B0192C8CE69F}"/>
              </a:ext>
            </a:extLst>
          </p:cNvPr>
          <p:cNvSpPr/>
          <p:nvPr/>
        </p:nvSpPr>
        <p:spPr>
          <a:xfrm>
            <a:off x="293913" y="1545770"/>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dirty="0">
                <a:latin typeface="Lato-Bold"/>
              </a:rPr>
              <a:t>Εσωτερικός κόσμος </a:t>
            </a:r>
            <a:br>
              <a:rPr lang="es-ES" sz="1800" b="1" i="0" u="none" strike="noStrike" baseline="0" dirty="0">
                <a:latin typeface="Lato-Bold"/>
              </a:rPr>
            </a:br>
            <a:r>
              <a:rPr lang="el-GR" sz="1800" b="1" i="0" u="none" strike="noStrike" baseline="0" dirty="0">
                <a:latin typeface="Lato-Bold"/>
              </a:rPr>
              <a:t>του αγρότη</a:t>
            </a:r>
          </a:p>
        </p:txBody>
      </p:sp>
      <p:sp>
        <p:nvSpPr>
          <p:cNvPr id="9" name="Rectangle: Rounded Corners 8">
            <a:extLst>
              <a:ext uri="{FF2B5EF4-FFF2-40B4-BE49-F238E27FC236}">
                <a16:creationId xmlns:a16="http://schemas.microsoft.com/office/drawing/2014/main" id="{209BF77F-3095-A867-0F98-15EE36F4F8E8}"/>
              </a:ext>
            </a:extLst>
          </p:cNvPr>
          <p:cNvSpPr/>
          <p:nvPr/>
        </p:nvSpPr>
        <p:spPr>
          <a:xfrm>
            <a:off x="293913" y="4201884"/>
            <a:ext cx="2754086" cy="1077686"/>
          </a:xfrm>
          <a:prstGeom prst="roundRect">
            <a:avLst/>
          </a:prstGeom>
          <a:solidFill>
            <a:srgbClr val="376C8A"/>
          </a:solidFill>
          <a:ln>
            <a:solidFill>
              <a:srgbClr val="376C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Επίσημες κτηνιατρικές υπηρεσίες</a:t>
            </a:r>
          </a:p>
        </p:txBody>
      </p:sp>
      <p:sp>
        <p:nvSpPr>
          <p:cNvPr id="3" name="Rectangle: Rounded Corners 2">
            <a:extLst>
              <a:ext uri="{FF2B5EF4-FFF2-40B4-BE49-F238E27FC236}">
                <a16:creationId xmlns:a16="http://schemas.microsoft.com/office/drawing/2014/main" id="{9993494D-EBCB-BC92-A806-650C7556A69E}"/>
              </a:ext>
            </a:extLst>
          </p:cNvPr>
          <p:cNvSpPr/>
          <p:nvPr/>
        </p:nvSpPr>
        <p:spPr>
          <a:xfrm>
            <a:off x="4718957" y="2873827"/>
            <a:ext cx="2754086"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Υποχρεωτικό ή εθελοντικό</a:t>
            </a:r>
          </a:p>
        </p:txBody>
      </p:sp>
      <p:sp>
        <p:nvSpPr>
          <p:cNvPr id="4" name="Rectangle: Rounded Corners 3">
            <a:extLst>
              <a:ext uri="{FF2B5EF4-FFF2-40B4-BE49-F238E27FC236}">
                <a16:creationId xmlns:a16="http://schemas.microsoft.com/office/drawing/2014/main" id="{87EACF10-EEA7-1472-6484-F509A5B386C0}"/>
              </a:ext>
            </a:extLst>
          </p:cNvPr>
          <p:cNvSpPr/>
          <p:nvPr/>
        </p:nvSpPr>
        <p:spPr>
          <a:xfrm>
            <a:off x="9144001" y="4201884"/>
            <a:ext cx="2754086" cy="1077686"/>
          </a:xfrm>
          <a:prstGeom prst="roundRect">
            <a:avLst/>
          </a:prstGeom>
          <a:solidFill>
            <a:srgbClr val="638FA9"/>
          </a:solidFill>
          <a:ln>
            <a:solidFill>
              <a:srgbClr val="638F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Regular"/>
              </a:rPr>
              <a:t>Σπουδαιότητα και εστίαση</a:t>
            </a:r>
          </a:p>
        </p:txBody>
      </p:sp>
      <p:cxnSp>
        <p:nvCxnSpPr>
          <p:cNvPr id="5" name="Straight Connector 4">
            <a:extLst>
              <a:ext uri="{FF2B5EF4-FFF2-40B4-BE49-F238E27FC236}">
                <a16:creationId xmlns:a16="http://schemas.microsoft.com/office/drawing/2014/main" id="{2681EDAF-7D9B-F67B-A378-5A75155ABC1B}"/>
              </a:ext>
            </a:extLst>
          </p:cNvPr>
          <p:cNvCxnSpPr>
            <a:cxnSpLocks/>
            <a:stCxn id="3" idx="3"/>
            <a:endCxn id="4" idx="1"/>
          </p:cNvCxnSpPr>
          <p:nvPr/>
        </p:nvCxnSpPr>
        <p:spPr>
          <a:xfrm>
            <a:off x="7473043" y="3412670"/>
            <a:ext cx="1670958" cy="1328057"/>
          </a:xfrm>
          <a:prstGeom prst="line">
            <a:avLst/>
          </a:prstGeom>
          <a:ln>
            <a:solidFill>
              <a:srgbClr val="376C8A"/>
            </a:solidFill>
          </a:ln>
        </p:spPr>
        <p:style>
          <a:lnRef idx="2">
            <a:schemeClr val="accent1"/>
          </a:lnRef>
          <a:fillRef idx="0">
            <a:schemeClr val="accent1"/>
          </a:fillRef>
          <a:effectRef idx="1">
            <a:schemeClr val="accent1"/>
          </a:effectRef>
          <a:fontRef idx="minor">
            <a:schemeClr val="tx1"/>
          </a:fontRef>
        </p:style>
      </p:cxnSp>
      <p:sp>
        <p:nvSpPr>
          <p:cNvPr id="11" name="Rectangle: Rounded Corners 10">
            <a:extLst>
              <a:ext uri="{FF2B5EF4-FFF2-40B4-BE49-F238E27FC236}">
                <a16:creationId xmlns:a16="http://schemas.microsoft.com/office/drawing/2014/main" id="{9F2E5983-9D4A-1578-0681-03D90753C474}"/>
              </a:ext>
            </a:extLst>
          </p:cNvPr>
          <p:cNvSpPr/>
          <p:nvPr/>
        </p:nvSpPr>
        <p:spPr>
          <a:xfrm>
            <a:off x="9144001" y="2873827"/>
            <a:ext cx="2754086" cy="1077686"/>
          </a:xfrm>
          <a:prstGeom prst="roundRect">
            <a:avLst/>
          </a:prstGeom>
          <a:solidFill>
            <a:srgbClr val="638FA9"/>
          </a:solidFill>
          <a:ln>
            <a:solidFill>
              <a:srgbClr val="638F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Regular"/>
              </a:rPr>
              <a:t>Παράπονα λόγω σύγκρισης</a:t>
            </a:r>
          </a:p>
        </p:txBody>
      </p:sp>
      <p:cxnSp>
        <p:nvCxnSpPr>
          <p:cNvPr id="12" name="Straight Connector 11">
            <a:extLst>
              <a:ext uri="{FF2B5EF4-FFF2-40B4-BE49-F238E27FC236}">
                <a16:creationId xmlns:a16="http://schemas.microsoft.com/office/drawing/2014/main" id="{938AE8C3-407B-E00C-66C3-650B34A37B54}"/>
              </a:ext>
            </a:extLst>
          </p:cNvPr>
          <p:cNvCxnSpPr>
            <a:cxnSpLocks/>
            <a:stCxn id="3" idx="3"/>
            <a:endCxn id="11" idx="1"/>
          </p:cNvCxnSpPr>
          <p:nvPr/>
        </p:nvCxnSpPr>
        <p:spPr>
          <a:xfrm>
            <a:off x="7473043" y="3412670"/>
            <a:ext cx="1670958" cy="0"/>
          </a:xfrm>
          <a:prstGeom prst="line">
            <a:avLst/>
          </a:prstGeom>
          <a:ln>
            <a:solidFill>
              <a:srgbClr val="376C8A"/>
            </a:solidFill>
          </a:ln>
        </p:spPr>
        <p:style>
          <a:lnRef idx="2">
            <a:schemeClr val="accent1"/>
          </a:lnRef>
          <a:fillRef idx="0">
            <a:schemeClr val="accent1"/>
          </a:fillRef>
          <a:effectRef idx="1">
            <a:schemeClr val="accent1"/>
          </a:effectRef>
          <a:fontRef idx="minor">
            <a:schemeClr val="tx1"/>
          </a:fontRef>
        </p:style>
      </p:cxnSp>
      <p:sp>
        <p:nvSpPr>
          <p:cNvPr id="13" name="Rectangle: Rounded Corners 12">
            <a:extLst>
              <a:ext uri="{FF2B5EF4-FFF2-40B4-BE49-F238E27FC236}">
                <a16:creationId xmlns:a16="http://schemas.microsoft.com/office/drawing/2014/main" id="{C43A3F46-C03E-C435-592B-9CF9BAB20482}"/>
              </a:ext>
            </a:extLst>
          </p:cNvPr>
          <p:cNvSpPr/>
          <p:nvPr/>
        </p:nvSpPr>
        <p:spPr>
          <a:xfrm>
            <a:off x="9144001" y="1545770"/>
            <a:ext cx="2754086" cy="1077686"/>
          </a:xfrm>
          <a:prstGeom prst="roundRect">
            <a:avLst/>
          </a:prstGeom>
          <a:solidFill>
            <a:srgbClr val="638FA9"/>
          </a:solidFill>
          <a:ln>
            <a:solidFill>
              <a:srgbClr val="638F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Regular"/>
              </a:rPr>
              <a:t>Ερωτήσεις</a:t>
            </a:r>
          </a:p>
        </p:txBody>
      </p:sp>
      <p:cxnSp>
        <p:nvCxnSpPr>
          <p:cNvPr id="14" name="Straight Connector 13">
            <a:extLst>
              <a:ext uri="{FF2B5EF4-FFF2-40B4-BE49-F238E27FC236}">
                <a16:creationId xmlns:a16="http://schemas.microsoft.com/office/drawing/2014/main" id="{8BB48607-E086-5D4E-D48B-C9D28FCED0B9}"/>
              </a:ext>
            </a:extLst>
          </p:cNvPr>
          <p:cNvCxnSpPr>
            <a:cxnSpLocks/>
            <a:stCxn id="3" idx="3"/>
            <a:endCxn id="13" idx="1"/>
          </p:cNvCxnSpPr>
          <p:nvPr/>
        </p:nvCxnSpPr>
        <p:spPr>
          <a:xfrm flipV="1">
            <a:off x="7473043" y="2084613"/>
            <a:ext cx="1670958" cy="1328057"/>
          </a:xfrm>
          <a:prstGeom prst="line">
            <a:avLst/>
          </a:prstGeom>
          <a:ln>
            <a:solidFill>
              <a:srgbClr val="376C8A"/>
            </a:solidFill>
          </a:ln>
        </p:spPr>
        <p:style>
          <a:lnRef idx="2">
            <a:schemeClr val="accent1"/>
          </a:lnRef>
          <a:fillRef idx="0">
            <a:schemeClr val="accent1"/>
          </a:fillRef>
          <a:effectRef idx="1">
            <a:schemeClr val="accent1"/>
          </a:effectRef>
          <a:fontRef idx="minor">
            <a:schemeClr val="tx1"/>
          </a:fontRef>
        </p:style>
      </p:cxnSp>
      <p:sp>
        <p:nvSpPr>
          <p:cNvPr id="16" name="Rectangle: Rounded Corners 15">
            <a:extLst>
              <a:ext uri="{FF2B5EF4-FFF2-40B4-BE49-F238E27FC236}">
                <a16:creationId xmlns:a16="http://schemas.microsoft.com/office/drawing/2014/main" id="{5D665C02-5C41-32E9-361E-068F0CBB58A3}"/>
              </a:ext>
            </a:extLst>
          </p:cNvPr>
          <p:cNvSpPr/>
          <p:nvPr/>
        </p:nvSpPr>
        <p:spPr>
          <a:xfrm>
            <a:off x="4718957" y="4201884"/>
            <a:ext cx="2754086"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Προσέγγιση της πραγματικότητας</a:t>
            </a:r>
          </a:p>
        </p:txBody>
      </p:sp>
      <p:sp>
        <p:nvSpPr>
          <p:cNvPr id="17" name="Rectangle: Rounded Corners 16">
            <a:extLst>
              <a:ext uri="{FF2B5EF4-FFF2-40B4-BE49-F238E27FC236}">
                <a16:creationId xmlns:a16="http://schemas.microsoft.com/office/drawing/2014/main" id="{9421E8FF-AE6A-D974-23C3-E07270D14964}"/>
              </a:ext>
            </a:extLst>
          </p:cNvPr>
          <p:cNvSpPr/>
          <p:nvPr/>
        </p:nvSpPr>
        <p:spPr>
          <a:xfrm>
            <a:off x="4718957" y="5529941"/>
            <a:ext cx="2754086"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Regular"/>
              </a:rPr>
              <a:t>Συνάφεια</a:t>
            </a:r>
          </a:p>
        </p:txBody>
      </p:sp>
      <p:sp>
        <p:nvSpPr>
          <p:cNvPr id="18" name="Rectangle: Rounded Corners 17">
            <a:extLst>
              <a:ext uri="{FF2B5EF4-FFF2-40B4-BE49-F238E27FC236}">
                <a16:creationId xmlns:a16="http://schemas.microsoft.com/office/drawing/2014/main" id="{28C7B7AB-50FD-F4F6-C8B8-42E799F455DA}"/>
              </a:ext>
            </a:extLst>
          </p:cNvPr>
          <p:cNvSpPr/>
          <p:nvPr/>
        </p:nvSpPr>
        <p:spPr>
          <a:xfrm>
            <a:off x="304800" y="2873827"/>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Κοινωνική δυναμική</a:t>
            </a:r>
          </a:p>
        </p:txBody>
      </p:sp>
      <p:sp>
        <p:nvSpPr>
          <p:cNvPr id="19" name="Rectangle: Rounded Corners 18">
            <a:extLst>
              <a:ext uri="{FF2B5EF4-FFF2-40B4-BE49-F238E27FC236}">
                <a16:creationId xmlns:a16="http://schemas.microsoft.com/office/drawing/2014/main" id="{D2BD038F-12BB-9C44-E63B-4FDBCD82F23F}"/>
              </a:ext>
            </a:extLst>
          </p:cNvPr>
          <p:cNvSpPr/>
          <p:nvPr/>
        </p:nvSpPr>
        <p:spPr>
          <a:xfrm>
            <a:off x="304800" y="5529941"/>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Χρόνος και χώρος</a:t>
            </a:r>
          </a:p>
        </p:txBody>
      </p:sp>
      <p:pic>
        <p:nvPicPr>
          <p:cNvPr id="21" name="Graphic 20" descr="Court with solid fill">
            <a:extLst>
              <a:ext uri="{FF2B5EF4-FFF2-40B4-BE49-F238E27FC236}">
                <a16:creationId xmlns:a16="http://schemas.microsoft.com/office/drawing/2014/main" id="{832989B8-DCCE-732C-A828-69E297FF396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920342" y="1458685"/>
            <a:ext cx="1262744" cy="1262744"/>
          </a:xfrm>
          <a:prstGeom prst="rect">
            <a:avLst/>
          </a:prstGeom>
        </p:spPr>
      </p:pic>
      <p:pic>
        <p:nvPicPr>
          <p:cNvPr id="23" name="Graphic 22" descr="Clipboard Ticked with solid fill">
            <a:extLst>
              <a:ext uri="{FF2B5EF4-FFF2-40B4-BE49-F238E27FC236}">
                <a16:creationId xmlns:a16="http://schemas.microsoft.com/office/drawing/2014/main" id="{18B0E9FC-DF12-E810-7427-4895CE723BD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77621" y="1545770"/>
            <a:ext cx="1123948" cy="1123948"/>
          </a:xfrm>
          <a:prstGeom prst="rect">
            <a:avLst/>
          </a:prstGeom>
        </p:spPr>
      </p:pic>
    </p:spTree>
    <p:extLst>
      <p:ext uri="{BB962C8B-B14F-4D97-AF65-F5344CB8AC3E}">
        <p14:creationId xmlns:p14="http://schemas.microsoft.com/office/powerpoint/2010/main" val="1392612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DD73A-21E3-94E4-AC4E-F28445C2FD92}"/>
            </a:ext>
          </a:extLst>
        </p:cNvPr>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12375008-17F2-7EAF-1D08-FB789742A69B}"/>
              </a:ext>
            </a:extLst>
          </p:cNvPr>
          <p:cNvSpPr/>
          <p:nvPr/>
        </p:nvSpPr>
        <p:spPr>
          <a:xfrm>
            <a:off x="293913" y="217713"/>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Πηγές πληροφοριών</a:t>
            </a:r>
          </a:p>
        </p:txBody>
      </p:sp>
      <p:sp>
        <p:nvSpPr>
          <p:cNvPr id="7" name="Rectangle: Rounded Corners 6">
            <a:extLst>
              <a:ext uri="{FF2B5EF4-FFF2-40B4-BE49-F238E27FC236}">
                <a16:creationId xmlns:a16="http://schemas.microsoft.com/office/drawing/2014/main" id="{3ECD6EF6-99E5-3FB5-F882-D739272A3296}"/>
              </a:ext>
            </a:extLst>
          </p:cNvPr>
          <p:cNvSpPr/>
          <p:nvPr/>
        </p:nvSpPr>
        <p:spPr>
          <a:xfrm>
            <a:off x="293913" y="1545770"/>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dirty="0">
                <a:latin typeface="Lato-Bold"/>
              </a:rPr>
              <a:t>Εσωτερικός κόσμος </a:t>
            </a:r>
            <a:br>
              <a:rPr lang="es-ES" sz="1800" b="1" i="0" u="none" strike="noStrike" baseline="0" dirty="0">
                <a:latin typeface="Lato-Bold"/>
              </a:rPr>
            </a:br>
            <a:r>
              <a:rPr lang="el-GR" sz="1800" b="1" i="0" u="none" strike="noStrike" baseline="0" dirty="0">
                <a:latin typeface="Lato-Bold"/>
              </a:rPr>
              <a:t>του αγρότη</a:t>
            </a:r>
          </a:p>
        </p:txBody>
      </p:sp>
      <p:sp>
        <p:nvSpPr>
          <p:cNvPr id="8" name="Rectangle: Rounded Corners 7">
            <a:extLst>
              <a:ext uri="{FF2B5EF4-FFF2-40B4-BE49-F238E27FC236}">
                <a16:creationId xmlns:a16="http://schemas.microsoft.com/office/drawing/2014/main" id="{13734DD6-CA5F-CA8F-39F5-13298484A4C9}"/>
              </a:ext>
            </a:extLst>
          </p:cNvPr>
          <p:cNvSpPr/>
          <p:nvPr/>
        </p:nvSpPr>
        <p:spPr>
          <a:xfrm>
            <a:off x="304800" y="2873827"/>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Κοινωνική δυναμική</a:t>
            </a:r>
          </a:p>
        </p:txBody>
      </p:sp>
      <p:sp>
        <p:nvSpPr>
          <p:cNvPr id="9" name="Rectangle: Rounded Corners 8">
            <a:extLst>
              <a:ext uri="{FF2B5EF4-FFF2-40B4-BE49-F238E27FC236}">
                <a16:creationId xmlns:a16="http://schemas.microsoft.com/office/drawing/2014/main" id="{FD461D77-E7EC-CA7B-87D9-90CB97E0EE5C}"/>
              </a:ext>
            </a:extLst>
          </p:cNvPr>
          <p:cNvSpPr/>
          <p:nvPr/>
        </p:nvSpPr>
        <p:spPr>
          <a:xfrm>
            <a:off x="293913" y="4201884"/>
            <a:ext cx="2754086" cy="1077686"/>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Επίσημες κτηνιατρικές υπηρεσίες</a:t>
            </a:r>
          </a:p>
        </p:txBody>
      </p:sp>
      <p:sp>
        <p:nvSpPr>
          <p:cNvPr id="2" name="Rectangle: Rounded Corners 1">
            <a:extLst>
              <a:ext uri="{FF2B5EF4-FFF2-40B4-BE49-F238E27FC236}">
                <a16:creationId xmlns:a16="http://schemas.microsoft.com/office/drawing/2014/main" id="{21105EAA-AC85-0E03-F863-9BE57EC1FBA9}"/>
              </a:ext>
            </a:extLst>
          </p:cNvPr>
          <p:cNvSpPr/>
          <p:nvPr/>
        </p:nvSpPr>
        <p:spPr>
          <a:xfrm>
            <a:off x="304800" y="5529941"/>
            <a:ext cx="2754086" cy="1077686"/>
          </a:xfrm>
          <a:prstGeom prst="roundRect">
            <a:avLst/>
          </a:prstGeom>
          <a:solidFill>
            <a:srgbClr val="376C8A"/>
          </a:solidFill>
          <a:ln>
            <a:solidFill>
              <a:srgbClr val="376C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Χρόνος και χώρος</a:t>
            </a:r>
          </a:p>
        </p:txBody>
      </p:sp>
      <p:pic>
        <p:nvPicPr>
          <p:cNvPr id="4" name="Graphic 3" descr="Alarm clock with solid fill">
            <a:extLst>
              <a:ext uri="{FF2B5EF4-FFF2-40B4-BE49-F238E27FC236}">
                <a16:creationId xmlns:a16="http://schemas.microsoft.com/office/drawing/2014/main" id="{D5285E2B-65B5-7106-8844-69A250681BA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876800" y="1654627"/>
            <a:ext cx="1219200" cy="1219200"/>
          </a:xfrm>
          <a:prstGeom prst="rect">
            <a:avLst/>
          </a:prstGeom>
        </p:spPr>
      </p:pic>
      <p:pic>
        <p:nvPicPr>
          <p:cNvPr id="11" name="Graphic 10" descr="Barn with solid fill">
            <a:extLst>
              <a:ext uri="{FF2B5EF4-FFF2-40B4-BE49-F238E27FC236}">
                <a16:creationId xmlns:a16="http://schemas.microsoft.com/office/drawing/2014/main" id="{944E3B22-84B1-763B-A3CF-312B6E5FB08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096000" y="1583870"/>
            <a:ext cx="1219200" cy="1219200"/>
          </a:xfrm>
          <a:prstGeom prst="rect">
            <a:avLst/>
          </a:prstGeom>
        </p:spPr>
      </p:pic>
      <p:sp>
        <p:nvSpPr>
          <p:cNvPr id="12" name="Rectangle: Rounded Corners 11">
            <a:extLst>
              <a:ext uri="{FF2B5EF4-FFF2-40B4-BE49-F238E27FC236}">
                <a16:creationId xmlns:a16="http://schemas.microsoft.com/office/drawing/2014/main" id="{90C50C4B-DF8A-A4A2-C410-DF9A06565592}"/>
              </a:ext>
            </a:extLst>
          </p:cNvPr>
          <p:cNvSpPr/>
          <p:nvPr/>
        </p:nvSpPr>
        <p:spPr>
          <a:xfrm>
            <a:off x="4718957" y="2873827"/>
            <a:ext cx="2754086" cy="1077686"/>
          </a:xfrm>
          <a:prstGeom prst="roundRect">
            <a:avLst/>
          </a:prstGeom>
          <a:solidFill>
            <a:srgbClr val="FF5657"/>
          </a:solidFill>
          <a:ln>
            <a:solidFill>
              <a:srgbClr val="FF56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Χρόνος και χώρος</a:t>
            </a:r>
          </a:p>
        </p:txBody>
      </p:sp>
    </p:spTree>
    <p:extLst>
      <p:ext uri="{BB962C8B-B14F-4D97-AF65-F5344CB8AC3E}">
        <p14:creationId xmlns:p14="http://schemas.microsoft.com/office/powerpoint/2010/main" val="3505592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E3B1E297-B56F-CFAD-66BF-E27CB212FFFA}"/>
              </a:ext>
            </a:extLst>
          </p:cNvPr>
          <p:cNvSpPr/>
          <p:nvPr/>
        </p:nvSpPr>
        <p:spPr>
          <a:xfrm>
            <a:off x="2024741" y="174171"/>
            <a:ext cx="2721430" cy="1415144"/>
          </a:xfrm>
          <a:prstGeom prst="roundRect">
            <a:avLst/>
          </a:prstGeom>
          <a:solidFill>
            <a:srgbClr val="376C8A"/>
          </a:solidFill>
          <a:ln>
            <a:solidFill>
              <a:srgbClr val="376C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a:latin typeface="Lato-Bold"/>
              </a:rPr>
              <a:t>Αντιληπτές αντιφάσεις κτηνιάτρων: ποιος έχει δίκιο;</a:t>
            </a:r>
          </a:p>
        </p:txBody>
      </p:sp>
      <p:sp>
        <p:nvSpPr>
          <p:cNvPr id="5" name="Rectangle: Rounded Corners 4">
            <a:extLst>
              <a:ext uri="{FF2B5EF4-FFF2-40B4-BE49-F238E27FC236}">
                <a16:creationId xmlns:a16="http://schemas.microsoft.com/office/drawing/2014/main" id="{B1340E30-0A2D-7FC8-A380-8A6A767F6D98}"/>
              </a:ext>
            </a:extLst>
          </p:cNvPr>
          <p:cNvSpPr/>
          <p:nvPr/>
        </p:nvSpPr>
        <p:spPr>
          <a:xfrm>
            <a:off x="4963884" y="174171"/>
            <a:ext cx="2721430" cy="1415144"/>
          </a:xfrm>
          <a:prstGeom prst="roundRect">
            <a:avLst/>
          </a:prstGeom>
          <a:solidFill>
            <a:srgbClr val="376C8A"/>
          </a:solidFill>
          <a:ln>
            <a:solidFill>
              <a:srgbClr val="376C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Δια ζώσης συναντήσεις κτηνιάτρων: πραγματοποιούνται όντως οι συναντήσεις;</a:t>
            </a:r>
          </a:p>
        </p:txBody>
      </p:sp>
      <p:sp>
        <p:nvSpPr>
          <p:cNvPr id="6" name="Rectangle: Rounded Corners 5">
            <a:extLst>
              <a:ext uri="{FF2B5EF4-FFF2-40B4-BE49-F238E27FC236}">
                <a16:creationId xmlns:a16="http://schemas.microsoft.com/office/drawing/2014/main" id="{F23CABDE-5C19-5556-A8EE-A205D1D8B231}"/>
              </a:ext>
            </a:extLst>
          </p:cNvPr>
          <p:cNvSpPr/>
          <p:nvPr/>
        </p:nvSpPr>
        <p:spPr>
          <a:xfrm>
            <a:off x="7968342" y="174171"/>
            <a:ext cx="2721430" cy="1415144"/>
          </a:xfrm>
          <a:prstGeom prst="roundRect">
            <a:avLst/>
          </a:prstGeom>
          <a:solidFill>
            <a:srgbClr val="376C8A"/>
          </a:solidFill>
          <a:ln>
            <a:solidFill>
              <a:srgbClr val="376C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i="0" u="none" strike="noStrike" baseline="0">
                <a:latin typeface="Lato-Bold"/>
              </a:rPr>
              <a:t>Βασικά μέτρα βιοασφάλειας</a:t>
            </a:r>
          </a:p>
        </p:txBody>
      </p:sp>
      <p:sp>
        <p:nvSpPr>
          <p:cNvPr id="11" name="TextBox 10">
            <a:extLst>
              <a:ext uri="{FF2B5EF4-FFF2-40B4-BE49-F238E27FC236}">
                <a16:creationId xmlns:a16="http://schemas.microsoft.com/office/drawing/2014/main" id="{41CD57EF-C9F2-5D6F-3A0C-0466EF0F73B3}"/>
              </a:ext>
            </a:extLst>
          </p:cNvPr>
          <p:cNvSpPr txBox="1"/>
          <p:nvPr/>
        </p:nvSpPr>
        <p:spPr>
          <a:xfrm>
            <a:off x="3048000" y="2972191"/>
            <a:ext cx="6096000" cy="1754326"/>
          </a:xfrm>
          <a:prstGeom prst="rect">
            <a:avLst/>
          </a:prstGeom>
          <a:noFill/>
        </p:spPr>
        <p:txBody>
          <a:bodyPr wrap="square">
            <a:spAutoFit/>
          </a:bodyPr>
          <a:lstStyle/>
          <a:p>
            <a:pPr algn="ctr"/>
            <a:r>
              <a:rPr lang="el-GR" sz="3600" b="1" i="0" u="none" strike="noStrike" baseline="0">
                <a:solidFill>
                  <a:srgbClr val="000000"/>
                </a:solidFill>
                <a:latin typeface="Lato-Bold"/>
              </a:rPr>
              <a:t>Επικοινωνία μεταξύ κτηνιάτρων και γαλακτοπαραγωγών </a:t>
            </a:r>
          </a:p>
        </p:txBody>
      </p:sp>
      <p:sp>
        <p:nvSpPr>
          <p:cNvPr id="12" name="Left Bracket 11">
            <a:extLst>
              <a:ext uri="{FF2B5EF4-FFF2-40B4-BE49-F238E27FC236}">
                <a16:creationId xmlns:a16="http://schemas.microsoft.com/office/drawing/2014/main" id="{BDF41CB9-D4A6-3DC9-D0DE-68ECE2AFFF00}"/>
              </a:ext>
            </a:extLst>
          </p:cNvPr>
          <p:cNvSpPr/>
          <p:nvPr/>
        </p:nvSpPr>
        <p:spPr>
          <a:xfrm>
            <a:off x="3222171" y="2023014"/>
            <a:ext cx="642257" cy="3953242"/>
          </a:xfrm>
          <a:prstGeom prst="leftBracket">
            <a:avLst/>
          </a:prstGeom>
          <a:ln w="38100">
            <a:solidFill>
              <a:srgbClr val="FF5657"/>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 name="Left Bracket 12">
            <a:extLst>
              <a:ext uri="{FF2B5EF4-FFF2-40B4-BE49-F238E27FC236}">
                <a16:creationId xmlns:a16="http://schemas.microsoft.com/office/drawing/2014/main" id="{D93C7B05-E225-DB74-A94B-492085CC887B}"/>
              </a:ext>
            </a:extLst>
          </p:cNvPr>
          <p:cNvSpPr/>
          <p:nvPr/>
        </p:nvSpPr>
        <p:spPr>
          <a:xfrm flipH="1">
            <a:off x="8501743" y="1970313"/>
            <a:ext cx="642257" cy="3953242"/>
          </a:xfrm>
          <a:prstGeom prst="leftBracket">
            <a:avLst/>
          </a:prstGeom>
          <a:ln w="38100">
            <a:solidFill>
              <a:srgbClr val="FF5657"/>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12935444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47396e3-6a7c-49e4-86bb-38ecec5b669c">
      <Terms xmlns="http://schemas.microsoft.com/office/infopath/2007/PartnerControls"/>
    </lcf76f155ced4ddcb4097134ff3c332f>
    <TaxCatchAll xmlns="cf327815-79d0-4fc2-8b8d-cf7e72fbbfb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C78BAB6A1C84F545963E0C901C12A503" ma:contentTypeVersion="13" ma:contentTypeDescription="Crear nuevo documento." ma:contentTypeScope="" ma:versionID="72f1889dfbcdd83fbc240b864d4538ff">
  <xsd:schema xmlns:xsd="http://www.w3.org/2001/XMLSchema" xmlns:xs="http://www.w3.org/2001/XMLSchema" xmlns:p="http://schemas.microsoft.com/office/2006/metadata/properties" xmlns:ns2="647396e3-6a7c-49e4-86bb-38ecec5b669c" xmlns:ns3="cf327815-79d0-4fc2-8b8d-cf7e72fbbfb7" targetNamespace="http://schemas.microsoft.com/office/2006/metadata/properties" ma:root="true" ma:fieldsID="3e5149360898c58efd1605597a8c192d" ns2:_="" ns3:_="">
    <xsd:import namespace="647396e3-6a7c-49e4-86bb-38ecec5b669c"/>
    <xsd:import namespace="cf327815-79d0-4fc2-8b8d-cf7e72fbbf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7396e3-6a7c-49e4-86bb-38ecec5b669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descrip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Etiquetas de imagen" ma:readOnly="false" ma:fieldId="{5cf76f15-5ced-4ddc-b409-7134ff3c332f}" ma:taxonomyMulti="true" ma:sspId="951800dd-f53a-43a5-a698-f470e5960635"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f327815-79d0-4fc2-8b8d-cf7e72fbbfb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b90cdd13-5fd3-47fb-8bca-23f56ed786a9}" ma:internalName="TaxCatchAll" ma:showField="CatchAllData" ma:web="cf327815-79d0-4fc2-8b8d-cf7e72fbbf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CA7EA40-1E68-4FA3-AFA4-2935FAE26982}">
  <ds:schemaRefs>
    <ds:schemaRef ds:uri="http://schemas.microsoft.com/sharepoint/v3/contenttype/forms"/>
  </ds:schemaRefs>
</ds:datastoreItem>
</file>

<file path=customXml/itemProps2.xml><?xml version="1.0" encoding="utf-8"?>
<ds:datastoreItem xmlns:ds="http://schemas.openxmlformats.org/officeDocument/2006/customXml" ds:itemID="{21C09198-2C03-4836-BA0A-28AF086BB7E0}">
  <ds:schemaRefs>
    <ds:schemaRef ds:uri="http://schemas.microsoft.com/office/2006/metadata/properties"/>
    <ds:schemaRef ds:uri="http://schemas.microsoft.com/office/infopath/2007/PartnerControls"/>
    <ds:schemaRef ds:uri="647396e3-6a7c-49e4-86bb-38ecec5b669c"/>
    <ds:schemaRef ds:uri="cf327815-79d0-4fc2-8b8d-cf7e72fbbfb7"/>
  </ds:schemaRefs>
</ds:datastoreItem>
</file>

<file path=customXml/itemProps3.xml><?xml version="1.0" encoding="utf-8"?>
<ds:datastoreItem xmlns:ds="http://schemas.openxmlformats.org/officeDocument/2006/customXml" ds:itemID="{C05F33B9-F1A7-44E3-A634-2A7F349BFB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7396e3-6a7c-49e4-86bb-38ecec5b669c"/>
    <ds:schemaRef ds:uri="cf327815-79d0-4fc2-8b8d-cf7e72fbbf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TotalTime>
  <Words>902</Words>
  <Application>Microsoft Office PowerPoint</Application>
  <PresentationFormat>Panorámica</PresentationFormat>
  <Paragraphs>91</Paragraphs>
  <Slides>13</Slides>
  <Notes>4</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13</vt:i4>
      </vt:variant>
    </vt:vector>
  </HeadingPairs>
  <TitlesOfParts>
    <vt:vector size="19" baseType="lpstr">
      <vt:lpstr>Lato-Bold</vt:lpstr>
      <vt:lpstr>Lato-Regular</vt:lpstr>
      <vt:lpstr>Aptos</vt:lpstr>
      <vt:lpstr>Aptos Display</vt:lpstr>
      <vt:lpstr>Arial</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University of Nottingham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Sebastian Moya Duran (staff)</dc:creator>
  <cp:lastModifiedBy>Luz Calderon</cp:lastModifiedBy>
  <cp:revision>5</cp:revision>
  <dcterms:created xsi:type="dcterms:W3CDTF">2024-11-11T16:17:50Z</dcterms:created>
  <dcterms:modified xsi:type="dcterms:W3CDTF">2025-01-20T13:01:01Z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0x010100C78BAB6A1C84F545963E0C901C12A503</vt:lpwstr>
  </property>
</Properties>
</file>