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1"/>
    <p:sldMasterId id="2147483689" r:id="rId2"/>
  </p:sldMasterIdLst>
  <p:notesMasterIdLst>
    <p:notesMasterId r:id="rId40"/>
  </p:notesMasterIdLst>
  <p:sldIdLst>
    <p:sldId id="261" r:id="rId3"/>
    <p:sldId id="272" r:id="rId4"/>
    <p:sldId id="376" r:id="rId5"/>
    <p:sldId id="377" r:id="rId6"/>
    <p:sldId id="384" r:id="rId7"/>
    <p:sldId id="385" r:id="rId8"/>
    <p:sldId id="383" r:id="rId9"/>
    <p:sldId id="386" r:id="rId10"/>
    <p:sldId id="356" r:id="rId11"/>
    <p:sldId id="346" r:id="rId12"/>
    <p:sldId id="344" r:id="rId13"/>
    <p:sldId id="349" r:id="rId14"/>
    <p:sldId id="352" r:id="rId15"/>
    <p:sldId id="381" r:id="rId16"/>
    <p:sldId id="387" r:id="rId17"/>
    <p:sldId id="388" r:id="rId18"/>
    <p:sldId id="390" r:id="rId19"/>
    <p:sldId id="379" r:id="rId20"/>
    <p:sldId id="391" r:id="rId21"/>
    <p:sldId id="369" r:id="rId22"/>
    <p:sldId id="403" r:id="rId23"/>
    <p:sldId id="392" r:id="rId24"/>
    <p:sldId id="354" r:id="rId25"/>
    <p:sldId id="365" r:id="rId26"/>
    <p:sldId id="360" r:id="rId27"/>
    <p:sldId id="361" r:id="rId28"/>
    <p:sldId id="362" r:id="rId29"/>
    <p:sldId id="364" r:id="rId30"/>
    <p:sldId id="363" r:id="rId31"/>
    <p:sldId id="367" r:id="rId32"/>
    <p:sldId id="368" r:id="rId33"/>
    <p:sldId id="402" r:id="rId34"/>
    <p:sldId id="350" r:id="rId35"/>
    <p:sldId id="378" r:id="rId36"/>
    <p:sldId id="382" r:id="rId37"/>
    <p:sldId id="348" r:id="rId38"/>
    <p:sldId id="283" r:id="rId39"/>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3399"/>
    <a:srgbClr val="2C7470"/>
    <a:srgbClr val="ECEBEB"/>
    <a:srgbClr val="6BB18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76BDB-2DC6-DE3C-CF77-67C0BF8D1B80}" v="1" dt="2024-03-19T14:36:56.31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0" autoAdjust="0"/>
    <p:restoredTop sz="47692" autoAdjust="0"/>
  </p:normalViewPr>
  <p:slideViewPr>
    <p:cSldViewPr>
      <p:cViewPr varScale="1">
        <p:scale>
          <a:sx n="49" d="100"/>
          <a:sy n="49" d="100"/>
        </p:scale>
        <p:origin x="2106" y="42"/>
      </p:cViewPr>
      <p:guideLst>
        <p:guide orient="horz" pos="2884"/>
        <p:guide pos="2160"/>
      </p:guideLst>
    </p:cSldViewPr>
  </p:slideViewPr>
  <p:notesTextViewPr>
    <p:cViewPr>
      <p:scale>
        <a:sx n="100" d="100"/>
        <a:sy n="100" d="100"/>
      </p:scale>
      <p:origin x="0" y="0"/>
    </p:cViewPr>
  </p:notesTextViewPr>
  <p:sorterViewPr>
    <p:cViewPr>
      <p:scale>
        <a:sx n="70" d="100"/>
        <a:sy n="70" d="100"/>
      </p:scale>
      <p:origin x="0" y="-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Shepard" userId="09a58b91f9e979a1" providerId="LiveId" clId="{F8B1BED6-900B-4ABA-BFFE-DE3D0273FAB6}"/>
    <pc:docChg chg="undo custSel modSld">
      <pc:chgData name="A Shepard" userId="09a58b91f9e979a1" providerId="LiveId" clId="{F8B1BED6-900B-4ABA-BFFE-DE3D0273FAB6}" dt="2024-02-28T11:58:59.302" v="141" actId="20577"/>
      <pc:docMkLst>
        <pc:docMk/>
      </pc:docMkLst>
      <pc:sldChg chg="modSp mod">
        <pc:chgData name="A Shepard" userId="09a58b91f9e979a1" providerId="LiveId" clId="{F8B1BED6-900B-4ABA-BFFE-DE3D0273FAB6}" dt="2024-02-28T11:58:47.560" v="138" actId="14100"/>
        <pc:sldMkLst>
          <pc:docMk/>
          <pc:sldMk cId="3401562909" sldId="290"/>
        </pc:sldMkLst>
        <pc:spChg chg="mod">
          <ac:chgData name="A Shepard" userId="09a58b91f9e979a1" providerId="LiveId" clId="{F8B1BED6-900B-4ABA-BFFE-DE3D0273FAB6}" dt="2024-02-28T11:58:47.560" v="138" actId="14100"/>
          <ac:spMkLst>
            <pc:docMk/>
            <pc:sldMk cId="3401562909" sldId="290"/>
            <ac:spMk id="3" creationId="{16B74471-6619-68F2-C6A0-57ADF6632C2E}"/>
          </ac:spMkLst>
        </pc:spChg>
        <pc:spChg chg="mod">
          <ac:chgData name="A Shepard" userId="09a58b91f9e979a1" providerId="LiveId" clId="{F8B1BED6-900B-4ABA-BFFE-DE3D0273FAB6}" dt="2024-02-28T11:58:44.455" v="137" actId="404"/>
          <ac:spMkLst>
            <pc:docMk/>
            <pc:sldMk cId="3401562909" sldId="290"/>
            <ac:spMk id="10" creationId="{018B4807-A87F-4D2C-BE5B-B37A88E8804C}"/>
          </ac:spMkLst>
        </pc:spChg>
        <pc:spChg chg="mod">
          <ac:chgData name="A Shepard" userId="09a58b91f9e979a1" providerId="LiveId" clId="{F8B1BED6-900B-4ABA-BFFE-DE3D0273FAB6}" dt="2024-02-28T11:58:42.311" v="136" actId="404"/>
          <ac:spMkLst>
            <pc:docMk/>
            <pc:sldMk cId="3401562909" sldId="290"/>
            <ac:spMk id="13" creationId="{3AD01CBC-1DB5-46E7-AD6D-A6E43820FAE0}"/>
          </ac:spMkLst>
        </pc:spChg>
      </pc:sldChg>
      <pc:sldChg chg="modSp mod">
        <pc:chgData name="A Shepard" userId="09a58b91f9e979a1" providerId="LiveId" clId="{F8B1BED6-900B-4ABA-BFFE-DE3D0273FAB6}" dt="2024-02-28T11:53:16.166" v="47" actId="404"/>
        <pc:sldMkLst>
          <pc:docMk/>
          <pc:sldMk cId="119073212" sldId="346"/>
        </pc:sldMkLst>
        <pc:spChg chg="mod">
          <ac:chgData name="A Shepard" userId="09a58b91f9e979a1" providerId="LiveId" clId="{F8B1BED6-900B-4ABA-BFFE-DE3D0273FAB6}" dt="2024-02-28T11:53:11.485" v="46" actId="14100"/>
          <ac:spMkLst>
            <pc:docMk/>
            <pc:sldMk cId="119073212" sldId="346"/>
            <ac:spMk id="2" creationId="{1A64C2E3-D2D2-4ED8-9673-9545DC916ECB}"/>
          </ac:spMkLst>
        </pc:spChg>
        <pc:spChg chg="mod">
          <ac:chgData name="A Shepard" userId="09a58b91f9e979a1" providerId="LiveId" clId="{F8B1BED6-900B-4ABA-BFFE-DE3D0273FAB6}" dt="2024-02-28T11:53:16.166" v="47" actId="404"/>
          <ac:spMkLst>
            <pc:docMk/>
            <pc:sldMk cId="119073212" sldId="346"/>
            <ac:spMk id="7" creationId="{184FCC45-1893-41F1-9A04-085CD0D4288A}"/>
          </ac:spMkLst>
        </pc:spChg>
      </pc:sldChg>
      <pc:sldChg chg="modSp mod">
        <pc:chgData name="A Shepard" userId="09a58b91f9e979a1" providerId="LiveId" clId="{F8B1BED6-900B-4ABA-BFFE-DE3D0273FAB6}" dt="2024-02-28T11:58:59.302" v="141" actId="20577"/>
        <pc:sldMkLst>
          <pc:docMk/>
          <pc:sldMk cId="1138092945" sldId="348"/>
        </pc:sldMkLst>
        <pc:spChg chg="mod">
          <ac:chgData name="A Shepard" userId="09a58b91f9e979a1" providerId="LiveId" clId="{F8B1BED6-900B-4ABA-BFFE-DE3D0273FAB6}" dt="2024-02-28T11:58:59.302" v="141" actId="20577"/>
          <ac:spMkLst>
            <pc:docMk/>
            <pc:sldMk cId="1138092945" sldId="348"/>
            <ac:spMk id="7" creationId="{B2F1B425-5C76-CCFB-682B-5571F8CB86CD}"/>
          </ac:spMkLst>
        </pc:spChg>
      </pc:sldChg>
      <pc:sldChg chg="modSp mod">
        <pc:chgData name="A Shepard" userId="09a58b91f9e979a1" providerId="LiveId" clId="{F8B1BED6-900B-4ABA-BFFE-DE3D0273FAB6}" dt="2024-02-28T11:53:38.920" v="53" actId="14100"/>
        <pc:sldMkLst>
          <pc:docMk/>
          <pc:sldMk cId="962977300" sldId="349"/>
        </pc:sldMkLst>
        <pc:spChg chg="mod">
          <ac:chgData name="A Shepard" userId="09a58b91f9e979a1" providerId="LiveId" clId="{F8B1BED6-900B-4ABA-BFFE-DE3D0273FAB6}" dt="2024-02-28T11:53:38.920" v="53" actId="14100"/>
          <ac:spMkLst>
            <pc:docMk/>
            <pc:sldMk cId="962977300" sldId="349"/>
            <ac:spMk id="8" creationId="{6D4739FA-3E36-4EBB-B8B4-DE10C706CD2C}"/>
          </ac:spMkLst>
        </pc:spChg>
        <pc:spChg chg="mod">
          <ac:chgData name="A Shepard" userId="09a58b91f9e979a1" providerId="LiveId" clId="{F8B1BED6-900B-4ABA-BFFE-DE3D0273FAB6}" dt="2024-02-28T11:53:32.051" v="50" actId="1076"/>
          <ac:spMkLst>
            <pc:docMk/>
            <pc:sldMk cId="962977300" sldId="349"/>
            <ac:spMk id="9" creationId="{A6F724A2-AE90-D04E-2690-0C512E131F18}"/>
          </ac:spMkLst>
        </pc:spChg>
        <pc:spChg chg="mod">
          <ac:chgData name="A Shepard" userId="09a58b91f9e979a1" providerId="LiveId" clId="{F8B1BED6-900B-4ABA-BFFE-DE3D0273FAB6}" dt="2024-02-28T11:53:29.358" v="49" actId="1076"/>
          <ac:spMkLst>
            <pc:docMk/>
            <pc:sldMk cId="962977300" sldId="349"/>
            <ac:spMk id="11" creationId="{FF8561D6-2B6B-F3AC-C224-5CFB82B91A31}"/>
          </ac:spMkLst>
        </pc:spChg>
        <pc:picChg chg="mod">
          <ac:chgData name="A Shepard" userId="09a58b91f9e979a1" providerId="LiveId" clId="{F8B1BED6-900B-4ABA-BFFE-DE3D0273FAB6}" dt="2024-02-28T11:53:34.856" v="52" actId="1076"/>
          <ac:picMkLst>
            <pc:docMk/>
            <pc:sldMk cId="962977300" sldId="349"/>
            <ac:picMk id="7" creationId="{90515CEC-1E9F-A335-C6FA-509D3211F1EB}"/>
          </ac:picMkLst>
        </pc:picChg>
      </pc:sldChg>
      <pc:sldChg chg="modSp mod">
        <pc:chgData name="A Shepard" userId="09a58b91f9e979a1" providerId="LiveId" clId="{F8B1BED6-900B-4ABA-BFFE-DE3D0273FAB6}" dt="2024-02-28T11:58:52.070" v="140" actId="27636"/>
        <pc:sldMkLst>
          <pc:docMk/>
          <pc:sldMk cId="2847571585" sldId="350"/>
        </pc:sldMkLst>
        <pc:spChg chg="mod">
          <ac:chgData name="A Shepard" userId="09a58b91f9e979a1" providerId="LiveId" clId="{F8B1BED6-900B-4ABA-BFFE-DE3D0273FAB6}" dt="2024-02-28T11:58:52.070" v="140" actId="27636"/>
          <ac:spMkLst>
            <pc:docMk/>
            <pc:sldMk cId="2847571585" sldId="350"/>
            <ac:spMk id="4" creationId="{CB622346-CFA8-4216-AA4E-29E21F368F87}"/>
          </ac:spMkLst>
        </pc:spChg>
      </pc:sldChg>
      <pc:sldChg chg="modSp mod">
        <pc:chgData name="A Shepard" userId="09a58b91f9e979a1" providerId="LiveId" clId="{F8B1BED6-900B-4ABA-BFFE-DE3D0273FAB6}" dt="2024-02-28T11:54:10.235" v="64" actId="14100"/>
        <pc:sldMkLst>
          <pc:docMk/>
          <pc:sldMk cId="3383313801" sldId="352"/>
        </pc:sldMkLst>
        <pc:spChg chg="mod">
          <ac:chgData name="A Shepard" userId="09a58b91f9e979a1" providerId="LiveId" clId="{F8B1BED6-900B-4ABA-BFFE-DE3D0273FAB6}" dt="2024-02-28T11:53:52.862" v="59" actId="20577"/>
          <ac:spMkLst>
            <pc:docMk/>
            <pc:sldMk cId="3383313801" sldId="352"/>
            <ac:spMk id="8" creationId="{D003BD2C-92F1-F532-4E1B-64191534E31D}"/>
          </ac:spMkLst>
        </pc:spChg>
        <pc:spChg chg="mod">
          <ac:chgData name="A Shepard" userId="09a58b91f9e979a1" providerId="LiveId" clId="{F8B1BED6-900B-4ABA-BFFE-DE3D0273FAB6}" dt="2024-02-28T11:54:07.160" v="63" actId="14100"/>
          <ac:spMkLst>
            <pc:docMk/>
            <pc:sldMk cId="3383313801" sldId="352"/>
            <ac:spMk id="13" creationId="{4617188D-9D68-1423-7D8C-AB8373506EA5}"/>
          </ac:spMkLst>
        </pc:spChg>
        <pc:spChg chg="mod">
          <ac:chgData name="A Shepard" userId="09a58b91f9e979a1" providerId="LiveId" clId="{F8B1BED6-900B-4ABA-BFFE-DE3D0273FAB6}" dt="2024-02-28T11:53:56.194" v="60" actId="14100"/>
          <ac:spMkLst>
            <pc:docMk/>
            <pc:sldMk cId="3383313801" sldId="352"/>
            <ac:spMk id="14" creationId="{89FEF03D-1EA0-8D95-ADB4-E116D1B49488}"/>
          </ac:spMkLst>
        </pc:spChg>
        <pc:spChg chg="mod">
          <ac:chgData name="A Shepard" userId="09a58b91f9e979a1" providerId="LiveId" clId="{F8B1BED6-900B-4ABA-BFFE-DE3D0273FAB6}" dt="2024-02-28T11:54:10.235" v="64" actId="14100"/>
          <ac:spMkLst>
            <pc:docMk/>
            <pc:sldMk cId="3383313801" sldId="352"/>
            <ac:spMk id="15" creationId="{22618377-E511-A557-34A9-035C14DCF374}"/>
          </ac:spMkLst>
        </pc:spChg>
        <pc:spChg chg="mod">
          <ac:chgData name="A Shepard" userId="09a58b91f9e979a1" providerId="LiveId" clId="{F8B1BED6-900B-4ABA-BFFE-DE3D0273FAB6}" dt="2024-02-28T11:53:59.345" v="61" actId="1076"/>
          <ac:spMkLst>
            <pc:docMk/>
            <pc:sldMk cId="3383313801" sldId="352"/>
            <ac:spMk id="18" creationId="{7F7B89DE-B39A-706E-9BC3-263DF25F4F82}"/>
          </ac:spMkLst>
        </pc:spChg>
      </pc:sldChg>
      <pc:sldChg chg="modSp mod">
        <pc:chgData name="A Shepard" userId="09a58b91f9e979a1" providerId="LiveId" clId="{F8B1BED6-900B-4ABA-BFFE-DE3D0273FAB6}" dt="2024-02-28T11:57:52.343" v="123" actId="14100"/>
        <pc:sldMkLst>
          <pc:docMk/>
          <pc:sldMk cId="3527565292" sldId="354"/>
        </pc:sldMkLst>
        <pc:spChg chg="mod">
          <ac:chgData name="A Shepard" userId="09a58b91f9e979a1" providerId="LiveId" clId="{F8B1BED6-900B-4ABA-BFFE-DE3D0273FAB6}" dt="2024-02-28T11:57:52.343" v="123" actId="14100"/>
          <ac:spMkLst>
            <pc:docMk/>
            <pc:sldMk cId="3527565292" sldId="354"/>
            <ac:spMk id="10" creationId="{FDE29709-B196-93A5-BE2D-AAE548229AC0}"/>
          </ac:spMkLst>
        </pc:spChg>
        <pc:picChg chg="mod">
          <ac:chgData name="A Shepard" userId="09a58b91f9e979a1" providerId="LiveId" clId="{F8B1BED6-900B-4ABA-BFFE-DE3D0273FAB6}" dt="2024-02-28T11:57:49.062" v="121" actId="14100"/>
          <ac:picMkLst>
            <pc:docMk/>
            <pc:sldMk cId="3527565292" sldId="354"/>
            <ac:picMk id="3" creationId="{8CAB7BB8-0B77-4749-B79E-F8D31CE445D9}"/>
          </ac:picMkLst>
        </pc:picChg>
      </pc:sldChg>
      <pc:sldChg chg="modSp mod">
        <pc:chgData name="A Shepard" userId="09a58b91f9e979a1" providerId="LiveId" clId="{F8B1BED6-900B-4ABA-BFFE-DE3D0273FAB6}" dt="2024-02-28T11:57:58.063" v="124" actId="20577"/>
        <pc:sldMkLst>
          <pc:docMk/>
          <pc:sldMk cId="4096952382" sldId="365"/>
        </pc:sldMkLst>
        <pc:spChg chg="mod">
          <ac:chgData name="A Shepard" userId="09a58b91f9e979a1" providerId="LiveId" clId="{F8B1BED6-900B-4ABA-BFFE-DE3D0273FAB6}" dt="2024-02-28T11:57:58.063" v="124" actId="20577"/>
          <ac:spMkLst>
            <pc:docMk/>
            <pc:sldMk cId="4096952382" sldId="365"/>
            <ac:spMk id="17" creationId="{086799C8-B38B-5071-B7C2-E518EF3EF2AF}"/>
          </ac:spMkLst>
        </pc:spChg>
      </pc:sldChg>
      <pc:sldChg chg="modSp mod">
        <pc:chgData name="A Shepard" userId="09a58b91f9e979a1" providerId="LiveId" clId="{F8B1BED6-900B-4ABA-BFFE-DE3D0273FAB6}" dt="2024-02-28T11:57:41.183" v="119" actId="1035"/>
        <pc:sldMkLst>
          <pc:docMk/>
          <pc:sldMk cId="3234207592" sldId="369"/>
        </pc:sldMkLst>
        <pc:spChg chg="mod">
          <ac:chgData name="A Shepard" userId="09a58b91f9e979a1" providerId="LiveId" clId="{F8B1BED6-900B-4ABA-BFFE-DE3D0273FAB6}" dt="2024-02-28T11:57:34.026" v="114" actId="14100"/>
          <ac:spMkLst>
            <pc:docMk/>
            <pc:sldMk cId="3234207592" sldId="369"/>
            <ac:spMk id="4" creationId="{1A580214-8284-A6D8-D617-0BEEC5A1B096}"/>
          </ac:spMkLst>
        </pc:spChg>
        <pc:spChg chg="mod">
          <ac:chgData name="A Shepard" userId="09a58b91f9e979a1" providerId="LiveId" clId="{F8B1BED6-900B-4ABA-BFFE-DE3D0273FAB6}" dt="2024-02-28T11:57:41.183" v="119" actId="1035"/>
          <ac:spMkLst>
            <pc:docMk/>
            <pc:sldMk cId="3234207592" sldId="369"/>
            <ac:spMk id="9" creationId="{E5963AEE-43EB-743F-7068-2961CFFF3AD3}"/>
          </ac:spMkLst>
        </pc:spChg>
        <pc:spChg chg="mod">
          <ac:chgData name="A Shepard" userId="09a58b91f9e979a1" providerId="LiveId" clId="{F8B1BED6-900B-4ABA-BFFE-DE3D0273FAB6}" dt="2024-02-28T11:57:23.690" v="111" actId="14100"/>
          <ac:spMkLst>
            <pc:docMk/>
            <pc:sldMk cId="3234207592" sldId="369"/>
            <ac:spMk id="14" creationId="{A69CD9A6-6767-6F52-0A4C-ED67DF325BE4}"/>
          </ac:spMkLst>
        </pc:spChg>
        <pc:spChg chg="mod">
          <ac:chgData name="A Shepard" userId="09a58b91f9e979a1" providerId="LiveId" clId="{F8B1BED6-900B-4ABA-BFFE-DE3D0273FAB6}" dt="2024-02-28T11:57:29.682" v="112" actId="1076"/>
          <ac:spMkLst>
            <pc:docMk/>
            <pc:sldMk cId="3234207592" sldId="369"/>
            <ac:spMk id="20" creationId="{4CF846DB-549C-5B0D-79D0-EFAB14AEB240}"/>
          </ac:spMkLst>
        </pc:spChg>
        <pc:spChg chg="mod">
          <ac:chgData name="A Shepard" userId="09a58b91f9e979a1" providerId="LiveId" clId="{F8B1BED6-900B-4ABA-BFFE-DE3D0273FAB6}" dt="2024-02-28T11:57:20.488" v="110" actId="1076"/>
          <ac:spMkLst>
            <pc:docMk/>
            <pc:sldMk cId="3234207592" sldId="369"/>
            <ac:spMk id="39" creationId="{40A1D76F-89B9-4BE8-9F2B-3FBA9FDB4C2C}"/>
          </ac:spMkLst>
        </pc:spChg>
      </pc:sldChg>
      <pc:sldChg chg="modSp mod">
        <pc:chgData name="A Shepard" userId="09a58b91f9e979a1" providerId="LiveId" clId="{F8B1BED6-900B-4ABA-BFFE-DE3D0273FAB6}" dt="2024-02-28T11:50:45.936" v="0" actId="404"/>
        <pc:sldMkLst>
          <pc:docMk/>
          <pc:sldMk cId="3268160170" sldId="376"/>
        </pc:sldMkLst>
        <pc:spChg chg="mod">
          <ac:chgData name="A Shepard" userId="09a58b91f9e979a1" providerId="LiveId" clId="{F8B1BED6-900B-4ABA-BFFE-DE3D0273FAB6}" dt="2024-02-28T11:50:45.936" v="0" actId="404"/>
          <ac:spMkLst>
            <pc:docMk/>
            <pc:sldMk cId="3268160170" sldId="376"/>
            <ac:spMk id="3" creationId="{B5FE635C-E70F-8B1F-2FAD-7C287FAAC353}"/>
          </ac:spMkLst>
        </pc:spChg>
      </pc:sldChg>
      <pc:sldChg chg="modSp mod">
        <pc:chgData name="A Shepard" userId="09a58b91f9e979a1" providerId="LiveId" clId="{F8B1BED6-900B-4ABA-BFFE-DE3D0273FAB6}" dt="2024-02-28T11:58:29.567" v="131" actId="1076"/>
        <pc:sldMkLst>
          <pc:docMk/>
          <pc:sldMk cId="4206621834" sldId="378"/>
        </pc:sldMkLst>
        <pc:spChg chg="mod">
          <ac:chgData name="A Shepard" userId="09a58b91f9e979a1" providerId="LiveId" clId="{F8B1BED6-900B-4ABA-BFFE-DE3D0273FAB6}" dt="2024-02-28T11:58:20.845" v="129" actId="404"/>
          <ac:spMkLst>
            <pc:docMk/>
            <pc:sldMk cId="4206621834" sldId="378"/>
            <ac:spMk id="7" creationId="{0F1D7E46-E490-491E-997D-6B0E085B3913}"/>
          </ac:spMkLst>
        </pc:spChg>
        <pc:spChg chg="mod">
          <ac:chgData name="A Shepard" userId="09a58b91f9e979a1" providerId="LiveId" clId="{F8B1BED6-900B-4ABA-BFFE-DE3D0273FAB6}" dt="2024-02-28T11:58:29.567" v="131" actId="1076"/>
          <ac:spMkLst>
            <pc:docMk/>
            <pc:sldMk cId="4206621834" sldId="378"/>
            <ac:spMk id="34" creationId="{63EDC7F7-5CA2-407A-86E7-DB8A88FB7ADB}"/>
          </ac:spMkLst>
        </pc:spChg>
      </pc:sldChg>
      <pc:sldChg chg="modSp mod">
        <pc:chgData name="A Shepard" userId="09a58b91f9e979a1" providerId="LiveId" clId="{F8B1BED6-900B-4ABA-BFFE-DE3D0273FAB6}" dt="2024-02-28T11:56:53.519" v="99" actId="20577"/>
        <pc:sldMkLst>
          <pc:docMk/>
          <pc:sldMk cId="3704454000" sldId="379"/>
        </pc:sldMkLst>
        <pc:spChg chg="mod">
          <ac:chgData name="A Shepard" userId="09a58b91f9e979a1" providerId="LiveId" clId="{F8B1BED6-900B-4ABA-BFFE-DE3D0273FAB6}" dt="2024-02-28T11:56:53.519" v="99" actId="20577"/>
          <ac:spMkLst>
            <pc:docMk/>
            <pc:sldMk cId="3704454000" sldId="379"/>
            <ac:spMk id="47" creationId="{C4902110-FF5A-C136-1288-FE1A8D941827}"/>
          </ac:spMkLst>
        </pc:spChg>
      </pc:sldChg>
      <pc:sldChg chg="modSp mod">
        <pc:chgData name="A Shepard" userId="09a58b91f9e979a1" providerId="LiveId" clId="{F8B1BED6-900B-4ABA-BFFE-DE3D0273FAB6}" dt="2024-02-28T11:58:38.657" v="135" actId="1076"/>
        <pc:sldMkLst>
          <pc:docMk/>
          <pc:sldMk cId="2204284728" sldId="382"/>
        </pc:sldMkLst>
        <pc:spChg chg="mod">
          <ac:chgData name="A Shepard" userId="09a58b91f9e979a1" providerId="LiveId" clId="{F8B1BED6-900B-4ABA-BFFE-DE3D0273FAB6}" dt="2024-02-28T11:58:38.657" v="135" actId="1076"/>
          <ac:spMkLst>
            <pc:docMk/>
            <pc:sldMk cId="2204284728" sldId="382"/>
            <ac:spMk id="19" creationId="{1467A030-21BF-4F9A-97FB-18DBAEA7E9B1}"/>
          </ac:spMkLst>
        </pc:spChg>
      </pc:sldChg>
      <pc:sldChg chg="modSp mod">
        <pc:chgData name="A Shepard" userId="09a58b91f9e979a1" providerId="LiveId" clId="{F8B1BED6-900B-4ABA-BFFE-DE3D0273FAB6}" dt="2024-02-28T11:53:04.600" v="45" actId="1076"/>
        <pc:sldMkLst>
          <pc:docMk/>
          <pc:sldMk cId="801649810" sldId="383"/>
        </pc:sldMkLst>
        <pc:spChg chg="mod">
          <ac:chgData name="A Shepard" userId="09a58b91f9e979a1" providerId="LiveId" clId="{F8B1BED6-900B-4ABA-BFFE-DE3D0273FAB6}" dt="2024-02-28T11:52:46.660" v="40" actId="14100"/>
          <ac:spMkLst>
            <pc:docMk/>
            <pc:sldMk cId="801649810" sldId="383"/>
            <ac:spMk id="47" creationId="{E0E37166-A9E3-4EEB-B2F4-A84D24BB393B}"/>
          </ac:spMkLst>
        </pc:spChg>
        <pc:spChg chg="mod">
          <ac:chgData name="A Shepard" userId="09a58b91f9e979a1" providerId="LiveId" clId="{F8B1BED6-900B-4ABA-BFFE-DE3D0273FAB6}" dt="2024-02-28T11:52:57.805" v="42" actId="14100"/>
          <ac:spMkLst>
            <pc:docMk/>
            <pc:sldMk cId="801649810" sldId="383"/>
            <ac:spMk id="50" creationId="{21F9444C-0C4E-4F00-9966-8BF86156BA08}"/>
          </ac:spMkLst>
        </pc:spChg>
        <pc:spChg chg="mod">
          <ac:chgData name="A Shepard" userId="09a58b91f9e979a1" providerId="LiveId" clId="{F8B1BED6-900B-4ABA-BFFE-DE3D0273FAB6}" dt="2024-02-28T11:53:01.659" v="44" actId="14100"/>
          <ac:spMkLst>
            <pc:docMk/>
            <pc:sldMk cId="801649810" sldId="383"/>
            <ac:spMk id="51" creationId="{E2E75DDF-17D9-4F1D-83EE-4B9616B9EE9B}"/>
          </ac:spMkLst>
        </pc:spChg>
        <pc:spChg chg="mod ord">
          <ac:chgData name="A Shepard" userId="09a58b91f9e979a1" providerId="LiveId" clId="{F8B1BED6-900B-4ABA-BFFE-DE3D0273FAB6}" dt="2024-02-28T11:52:21.760" v="28" actId="166"/>
          <ac:spMkLst>
            <pc:docMk/>
            <pc:sldMk cId="801649810" sldId="383"/>
            <ac:spMk id="69" creationId="{8D1C5CF6-AF59-408E-867C-F7295FBE35CF}"/>
          </ac:spMkLst>
        </pc:spChg>
        <pc:spChg chg="mod">
          <ac:chgData name="A Shepard" userId="09a58b91f9e979a1" providerId="LiveId" clId="{F8B1BED6-900B-4ABA-BFFE-DE3D0273FAB6}" dt="2024-02-28T11:52:23.933" v="29" actId="14100"/>
          <ac:spMkLst>
            <pc:docMk/>
            <pc:sldMk cId="801649810" sldId="383"/>
            <ac:spMk id="84" creationId="{84EA1B4C-25BF-4B42-A47C-BB2D8E69C062}"/>
          </ac:spMkLst>
        </pc:spChg>
        <pc:spChg chg="mod">
          <ac:chgData name="A Shepard" userId="09a58b91f9e979a1" providerId="LiveId" clId="{F8B1BED6-900B-4ABA-BFFE-DE3D0273FAB6}" dt="2024-02-28T11:52:26.401" v="30" actId="14100"/>
          <ac:spMkLst>
            <pc:docMk/>
            <pc:sldMk cId="801649810" sldId="383"/>
            <ac:spMk id="87" creationId="{FC2987F0-5297-40BE-B6F0-C7B9F14B80EB}"/>
          </ac:spMkLst>
        </pc:spChg>
        <pc:spChg chg="mod">
          <ac:chgData name="A Shepard" userId="09a58b91f9e979a1" providerId="LiveId" clId="{F8B1BED6-900B-4ABA-BFFE-DE3D0273FAB6}" dt="2024-02-28T11:52:16.518" v="26" actId="20577"/>
          <ac:spMkLst>
            <pc:docMk/>
            <pc:sldMk cId="801649810" sldId="383"/>
            <ac:spMk id="91" creationId="{B1F55690-4F13-4445-AAF3-2D0F156C68D1}"/>
          </ac:spMkLst>
        </pc:spChg>
        <pc:spChg chg="mod">
          <ac:chgData name="A Shepard" userId="09a58b91f9e979a1" providerId="LiveId" clId="{F8B1BED6-900B-4ABA-BFFE-DE3D0273FAB6}" dt="2024-02-28T11:52:43.674" v="39" actId="1076"/>
          <ac:spMkLst>
            <pc:docMk/>
            <pc:sldMk cId="801649810" sldId="383"/>
            <ac:spMk id="109" creationId="{BDBE4B18-FCCB-488D-A197-868716827D1F}"/>
          </ac:spMkLst>
        </pc:spChg>
        <pc:spChg chg="mod">
          <ac:chgData name="A Shepard" userId="09a58b91f9e979a1" providerId="LiveId" clId="{F8B1BED6-900B-4ABA-BFFE-DE3D0273FAB6}" dt="2024-02-28T11:52:30.116" v="33" actId="1035"/>
          <ac:spMkLst>
            <pc:docMk/>
            <pc:sldMk cId="801649810" sldId="383"/>
            <ac:spMk id="113" creationId="{0CF27FA9-F90F-4395-A6FF-E37B15FAFD4B}"/>
          </ac:spMkLst>
        </pc:spChg>
        <pc:spChg chg="mod">
          <ac:chgData name="A Shepard" userId="09a58b91f9e979a1" providerId="LiveId" clId="{F8B1BED6-900B-4ABA-BFFE-DE3D0273FAB6}" dt="2024-02-28T11:53:04.600" v="45" actId="1076"/>
          <ac:spMkLst>
            <pc:docMk/>
            <pc:sldMk cId="801649810" sldId="383"/>
            <ac:spMk id="116" creationId="{3B7879E2-5D11-46F1-9030-95B96875E8BC}"/>
          </ac:spMkLst>
        </pc:spChg>
        <pc:spChg chg="mod">
          <ac:chgData name="A Shepard" userId="09a58b91f9e979a1" providerId="LiveId" clId="{F8B1BED6-900B-4ABA-BFFE-DE3D0273FAB6}" dt="2024-02-28T11:52:37.433" v="37" actId="14100"/>
          <ac:spMkLst>
            <pc:docMk/>
            <pc:sldMk cId="801649810" sldId="383"/>
            <ac:spMk id="126" creationId="{F531A4C5-5116-41F0-BB05-7E1532C04D1B}"/>
          </ac:spMkLst>
        </pc:spChg>
        <pc:spChg chg="mod">
          <ac:chgData name="A Shepard" userId="09a58b91f9e979a1" providerId="LiveId" clId="{F8B1BED6-900B-4ABA-BFFE-DE3D0273FAB6}" dt="2024-02-28T11:52:41.191" v="38" actId="20577"/>
          <ac:spMkLst>
            <pc:docMk/>
            <pc:sldMk cId="801649810" sldId="383"/>
            <ac:spMk id="129" creationId="{E8FFA97A-7EF6-4ADB-9823-F07A3C9C27B1}"/>
          </ac:spMkLst>
        </pc:spChg>
        <pc:spChg chg="mod">
          <ac:chgData name="A Shepard" userId="09a58b91f9e979a1" providerId="LiveId" clId="{F8B1BED6-900B-4ABA-BFFE-DE3D0273FAB6}" dt="2024-02-28T11:52:33.616" v="35" actId="1076"/>
          <ac:spMkLst>
            <pc:docMk/>
            <pc:sldMk cId="801649810" sldId="383"/>
            <ac:spMk id="130" creationId="{0EB57AD5-2F58-4B65-8C87-CDC6AA666AE3}"/>
          </ac:spMkLst>
        </pc:spChg>
      </pc:sldChg>
      <pc:sldChg chg="modSp mod">
        <pc:chgData name="A Shepard" userId="09a58b91f9e979a1" providerId="LiveId" clId="{F8B1BED6-900B-4ABA-BFFE-DE3D0273FAB6}" dt="2024-02-28T11:51:19.782" v="11" actId="1076"/>
        <pc:sldMkLst>
          <pc:docMk/>
          <pc:sldMk cId="3824595459" sldId="384"/>
        </pc:sldMkLst>
        <pc:spChg chg="mod">
          <ac:chgData name="A Shepard" userId="09a58b91f9e979a1" providerId="LiveId" clId="{F8B1BED6-900B-4ABA-BFFE-DE3D0273FAB6}" dt="2024-02-28T11:50:51.770" v="1" actId="14100"/>
          <ac:spMkLst>
            <pc:docMk/>
            <pc:sldMk cId="3824595459" sldId="384"/>
            <ac:spMk id="2" creationId="{9FE28206-005C-40CF-A816-0832E7C273F7}"/>
          </ac:spMkLst>
        </pc:spChg>
        <pc:spChg chg="mod">
          <ac:chgData name="A Shepard" userId="09a58b91f9e979a1" providerId="LiveId" clId="{F8B1BED6-900B-4ABA-BFFE-DE3D0273FAB6}" dt="2024-02-28T11:51:07.033" v="7" actId="14100"/>
          <ac:spMkLst>
            <pc:docMk/>
            <pc:sldMk cId="3824595459" sldId="384"/>
            <ac:spMk id="12" creationId="{E451AEE8-FA63-DBF9-DF14-08A552B285F8}"/>
          </ac:spMkLst>
        </pc:spChg>
        <pc:spChg chg="mod">
          <ac:chgData name="A Shepard" userId="09a58b91f9e979a1" providerId="LiveId" clId="{F8B1BED6-900B-4ABA-BFFE-DE3D0273FAB6}" dt="2024-02-28T11:51:10.895" v="8" actId="14100"/>
          <ac:spMkLst>
            <pc:docMk/>
            <pc:sldMk cId="3824595459" sldId="384"/>
            <ac:spMk id="20" creationId="{1A72E9E8-6015-5B2B-0834-CCB8645E1DEA}"/>
          </ac:spMkLst>
        </pc:spChg>
        <pc:spChg chg="mod">
          <ac:chgData name="A Shepard" userId="09a58b91f9e979a1" providerId="LiveId" clId="{F8B1BED6-900B-4ABA-BFFE-DE3D0273FAB6}" dt="2024-02-28T11:51:19.782" v="11" actId="1076"/>
          <ac:spMkLst>
            <pc:docMk/>
            <pc:sldMk cId="3824595459" sldId="384"/>
            <ac:spMk id="22" creationId="{882DD7CF-AEEF-D4D2-9086-606B402BAAB1}"/>
          </ac:spMkLst>
        </pc:spChg>
        <pc:picChg chg="mod">
          <ac:chgData name="A Shepard" userId="09a58b91f9e979a1" providerId="LiveId" clId="{F8B1BED6-900B-4ABA-BFFE-DE3D0273FAB6}" dt="2024-02-28T11:50:56.769" v="4" actId="1076"/>
          <ac:picMkLst>
            <pc:docMk/>
            <pc:sldMk cId="3824595459" sldId="384"/>
            <ac:picMk id="8" creationId="{3C7A188F-4CB8-A548-F483-A8796A595C95}"/>
          </ac:picMkLst>
        </pc:picChg>
      </pc:sldChg>
      <pc:sldChg chg="modSp mod">
        <pc:chgData name="A Shepard" userId="09a58b91f9e979a1" providerId="LiveId" clId="{F8B1BED6-900B-4ABA-BFFE-DE3D0273FAB6}" dt="2024-02-28T11:52:02.556" v="21" actId="1076"/>
        <pc:sldMkLst>
          <pc:docMk/>
          <pc:sldMk cId="1936877662" sldId="385"/>
        </pc:sldMkLst>
        <pc:spChg chg="mod">
          <ac:chgData name="A Shepard" userId="09a58b91f9e979a1" providerId="LiveId" clId="{F8B1BED6-900B-4ABA-BFFE-DE3D0273FAB6}" dt="2024-02-28T11:51:37.626" v="12" actId="14100"/>
          <ac:spMkLst>
            <pc:docMk/>
            <pc:sldMk cId="1936877662" sldId="385"/>
            <ac:spMk id="2" creationId="{063E4619-3C8A-44F4-B178-A8DFC4BE6BB0}"/>
          </ac:spMkLst>
        </pc:spChg>
        <pc:spChg chg="mod">
          <ac:chgData name="A Shepard" userId="09a58b91f9e979a1" providerId="LiveId" clId="{F8B1BED6-900B-4ABA-BFFE-DE3D0273FAB6}" dt="2024-02-28T11:51:40.544" v="13" actId="14100"/>
          <ac:spMkLst>
            <pc:docMk/>
            <pc:sldMk cId="1936877662" sldId="385"/>
            <ac:spMk id="7" creationId="{36CCC8AE-EAB6-40DE-A44C-68C21EE7D592}"/>
          </ac:spMkLst>
        </pc:spChg>
        <pc:spChg chg="mod">
          <ac:chgData name="A Shepard" userId="09a58b91f9e979a1" providerId="LiveId" clId="{F8B1BED6-900B-4ABA-BFFE-DE3D0273FAB6}" dt="2024-02-28T11:52:00.209" v="20" actId="1076"/>
          <ac:spMkLst>
            <pc:docMk/>
            <pc:sldMk cId="1936877662" sldId="385"/>
            <ac:spMk id="8" creationId="{442DF08B-4A1A-433C-96E5-A20EAB01DB2F}"/>
          </ac:spMkLst>
        </pc:spChg>
        <pc:spChg chg="mod">
          <ac:chgData name="A Shepard" userId="09a58b91f9e979a1" providerId="LiveId" clId="{F8B1BED6-900B-4ABA-BFFE-DE3D0273FAB6}" dt="2024-02-28T11:51:55.296" v="18" actId="1076"/>
          <ac:spMkLst>
            <pc:docMk/>
            <pc:sldMk cId="1936877662" sldId="385"/>
            <ac:spMk id="9" creationId="{56942170-675E-461E-9EBA-F361CB62810E}"/>
          </ac:spMkLst>
        </pc:spChg>
        <pc:picChg chg="mod">
          <ac:chgData name="A Shepard" userId="09a58b91f9e979a1" providerId="LiveId" clId="{F8B1BED6-900B-4ABA-BFFE-DE3D0273FAB6}" dt="2024-02-28T11:52:02.556" v="21" actId="1076"/>
          <ac:picMkLst>
            <pc:docMk/>
            <pc:sldMk cId="1936877662" sldId="385"/>
            <ac:picMk id="17" creationId="{62D33601-3982-4CE7-A367-FC52ECA7AEF3}"/>
          </ac:picMkLst>
        </pc:picChg>
        <pc:picChg chg="mod">
          <ac:chgData name="A Shepard" userId="09a58b91f9e979a1" providerId="LiveId" clId="{F8B1BED6-900B-4ABA-BFFE-DE3D0273FAB6}" dt="2024-02-28T11:51:46.941" v="14" actId="1076"/>
          <ac:picMkLst>
            <pc:docMk/>
            <pc:sldMk cId="1936877662" sldId="385"/>
            <ac:picMk id="19" creationId="{A09D8FBC-4BE1-4CD3-A561-EEDE97F685D3}"/>
          </ac:picMkLst>
        </pc:picChg>
      </pc:sldChg>
      <pc:sldChg chg="modSp mod">
        <pc:chgData name="A Shepard" userId="09a58b91f9e979a1" providerId="LiveId" clId="{F8B1BED6-900B-4ABA-BFFE-DE3D0273FAB6}" dt="2024-02-28T11:54:19.093" v="65" actId="404"/>
        <pc:sldMkLst>
          <pc:docMk/>
          <pc:sldMk cId="1119655376" sldId="387"/>
        </pc:sldMkLst>
        <pc:spChg chg="mod">
          <ac:chgData name="A Shepard" userId="09a58b91f9e979a1" providerId="LiveId" clId="{F8B1BED6-900B-4ABA-BFFE-DE3D0273FAB6}" dt="2024-02-28T11:54:19.093" v="65" actId="404"/>
          <ac:spMkLst>
            <pc:docMk/>
            <pc:sldMk cId="1119655376" sldId="387"/>
            <ac:spMk id="5" creationId="{E09D91F1-924A-6461-284D-F5B0C24F8374}"/>
          </ac:spMkLst>
        </pc:spChg>
        <pc:spChg chg="mod">
          <ac:chgData name="A Shepard" userId="09a58b91f9e979a1" providerId="LiveId" clId="{F8B1BED6-900B-4ABA-BFFE-DE3D0273FAB6}" dt="2024-02-28T11:54:19.093" v="65" actId="404"/>
          <ac:spMkLst>
            <pc:docMk/>
            <pc:sldMk cId="1119655376" sldId="387"/>
            <ac:spMk id="6" creationId="{F8619D05-546D-574F-3737-91E9241B1395}"/>
          </ac:spMkLst>
        </pc:spChg>
        <pc:spChg chg="mod">
          <ac:chgData name="A Shepard" userId="09a58b91f9e979a1" providerId="LiveId" clId="{F8B1BED6-900B-4ABA-BFFE-DE3D0273FAB6}" dt="2024-02-28T11:54:19.093" v="65" actId="404"/>
          <ac:spMkLst>
            <pc:docMk/>
            <pc:sldMk cId="1119655376" sldId="387"/>
            <ac:spMk id="7" creationId="{9FAEB414-3A05-9042-DFA4-C45488206199}"/>
          </ac:spMkLst>
        </pc:spChg>
      </pc:sldChg>
      <pc:sldChg chg="modSp mod">
        <pc:chgData name="A Shepard" userId="09a58b91f9e979a1" providerId="LiveId" clId="{F8B1BED6-900B-4ABA-BFFE-DE3D0273FAB6}" dt="2024-02-28T11:56:47.335" v="98" actId="6549"/>
        <pc:sldMkLst>
          <pc:docMk/>
          <pc:sldMk cId="889682865" sldId="390"/>
        </pc:sldMkLst>
        <pc:spChg chg="mod">
          <ac:chgData name="A Shepard" userId="09a58b91f9e979a1" providerId="LiveId" clId="{F8B1BED6-900B-4ABA-BFFE-DE3D0273FAB6}" dt="2024-02-28T11:56:47.335" v="98" actId="6549"/>
          <ac:spMkLst>
            <pc:docMk/>
            <pc:sldMk cId="889682865" sldId="390"/>
            <ac:spMk id="6" creationId="{1A698EF5-5D62-4398-9DA3-FBDB8B198C09}"/>
          </ac:spMkLst>
        </pc:spChg>
      </pc:sldChg>
      <pc:sldChg chg="modSp mod">
        <pc:chgData name="A Shepard" userId="09a58b91f9e979a1" providerId="LiveId" clId="{F8B1BED6-900B-4ABA-BFFE-DE3D0273FAB6}" dt="2024-02-28T11:57:11.645" v="109" actId="404"/>
        <pc:sldMkLst>
          <pc:docMk/>
          <pc:sldMk cId="1498963218" sldId="391"/>
        </pc:sldMkLst>
        <pc:spChg chg="mod">
          <ac:chgData name="A Shepard" userId="09a58b91f9e979a1" providerId="LiveId" clId="{F8B1BED6-900B-4ABA-BFFE-DE3D0273FAB6}" dt="2024-02-28T11:57:02.361" v="105" actId="27636"/>
          <ac:spMkLst>
            <pc:docMk/>
            <pc:sldMk cId="1498963218" sldId="391"/>
            <ac:spMk id="5" creationId="{B16E4EFC-8AF4-DF4E-D8BF-9EE8AF761A22}"/>
          </ac:spMkLst>
        </pc:spChg>
        <pc:spChg chg="mod">
          <ac:chgData name="A Shepard" userId="09a58b91f9e979a1" providerId="LiveId" clId="{F8B1BED6-900B-4ABA-BFFE-DE3D0273FAB6}" dt="2024-02-28T11:57:11.645" v="109" actId="404"/>
          <ac:spMkLst>
            <pc:docMk/>
            <pc:sldMk cId="1498963218" sldId="391"/>
            <ac:spMk id="12" creationId="{4DF9B36B-A6B9-AC0E-7171-2EF69051DDAC}"/>
          </ac:spMkLst>
        </pc:spChg>
      </pc:sldChg>
      <pc:sldChg chg="modSp mod">
        <pc:chgData name="A Shepard" userId="09a58b91f9e979a1" providerId="LiveId" clId="{F8B1BED6-900B-4ABA-BFFE-DE3D0273FAB6}" dt="2024-02-28T11:58:16.988" v="128" actId="1076"/>
        <pc:sldMkLst>
          <pc:docMk/>
          <pc:sldMk cId="4292025271" sldId="402"/>
        </pc:sldMkLst>
        <pc:spChg chg="mod">
          <ac:chgData name="A Shepard" userId="09a58b91f9e979a1" providerId="LiveId" clId="{F8B1BED6-900B-4ABA-BFFE-DE3D0273FAB6}" dt="2024-02-28T11:58:16.988" v="128" actId="1076"/>
          <ac:spMkLst>
            <pc:docMk/>
            <pc:sldMk cId="4292025271" sldId="402"/>
            <ac:spMk id="3" creationId="{A33F3E35-C225-4C9C-8A96-03DF72B48998}"/>
          </ac:spMkLst>
        </pc:spChg>
        <pc:spChg chg="mod">
          <ac:chgData name="A Shepard" userId="09a58b91f9e979a1" providerId="LiveId" clId="{F8B1BED6-900B-4ABA-BFFE-DE3D0273FAB6}" dt="2024-02-28T11:58:13.998" v="127" actId="20577"/>
          <ac:spMkLst>
            <pc:docMk/>
            <pc:sldMk cId="4292025271" sldId="402"/>
            <ac:spMk id="7" creationId="{D8076120-9DAB-477A-884D-068AEEECE108}"/>
          </ac:spMkLst>
        </pc:spChg>
      </pc:sldChg>
      <pc:sldChg chg="modSp mod">
        <pc:chgData name="A Shepard" userId="09a58b91f9e979a1" providerId="LiveId" clId="{F8B1BED6-900B-4ABA-BFFE-DE3D0273FAB6}" dt="2024-02-28T11:56:41.170" v="97" actId="1076"/>
        <pc:sldMkLst>
          <pc:docMk/>
          <pc:sldMk cId="1433569636" sldId="403"/>
        </pc:sldMkLst>
        <pc:spChg chg="mod">
          <ac:chgData name="A Shepard" userId="09a58b91f9e979a1" providerId="LiveId" clId="{F8B1BED6-900B-4ABA-BFFE-DE3D0273FAB6}" dt="2024-02-28T11:56:18.056" v="90" actId="255"/>
          <ac:spMkLst>
            <pc:docMk/>
            <pc:sldMk cId="1433569636" sldId="403"/>
            <ac:spMk id="21" creationId="{50E30387-5889-033B-3A0D-AAB697F104DE}"/>
          </ac:spMkLst>
        </pc:spChg>
        <pc:spChg chg="mod">
          <ac:chgData name="A Shepard" userId="09a58b91f9e979a1" providerId="LiveId" clId="{F8B1BED6-900B-4ABA-BFFE-DE3D0273FAB6}" dt="2024-02-28T11:56:18.056" v="90" actId="255"/>
          <ac:spMkLst>
            <pc:docMk/>
            <pc:sldMk cId="1433569636" sldId="403"/>
            <ac:spMk id="22" creationId="{EA060B4F-4F58-AF60-6DBE-24E9F03CBA30}"/>
          </ac:spMkLst>
        </pc:spChg>
        <pc:spChg chg="mod">
          <ac:chgData name="A Shepard" userId="09a58b91f9e979a1" providerId="LiveId" clId="{F8B1BED6-900B-4ABA-BFFE-DE3D0273FAB6}" dt="2024-02-28T11:56:18.056" v="90" actId="255"/>
          <ac:spMkLst>
            <pc:docMk/>
            <pc:sldMk cId="1433569636" sldId="403"/>
            <ac:spMk id="23" creationId="{9C328D7C-EBA8-C454-C67F-73D0D32A84DA}"/>
          </ac:spMkLst>
        </pc:spChg>
        <pc:spChg chg="mod">
          <ac:chgData name="A Shepard" userId="09a58b91f9e979a1" providerId="LiveId" clId="{F8B1BED6-900B-4ABA-BFFE-DE3D0273FAB6}" dt="2024-02-28T11:56:18.056" v="90" actId="255"/>
          <ac:spMkLst>
            <pc:docMk/>
            <pc:sldMk cId="1433569636" sldId="403"/>
            <ac:spMk id="24" creationId="{ED88EA57-7006-3A10-16A5-69E917FE789F}"/>
          </ac:spMkLst>
        </pc:spChg>
        <pc:spChg chg="mod">
          <ac:chgData name="A Shepard" userId="09a58b91f9e979a1" providerId="LiveId" clId="{F8B1BED6-900B-4ABA-BFFE-DE3D0273FAB6}" dt="2024-02-28T11:56:21.925" v="91" actId="14100"/>
          <ac:spMkLst>
            <pc:docMk/>
            <pc:sldMk cId="1433569636" sldId="403"/>
            <ac:spMk id="25" creationId="{1C1C1CB5-83D5-8612-DCD2-5D7DC656AF89}"/>
          </ac:spMkLst>
        </pc:spChg>
        <pc:spChg chg="mod">
          <ac:chgData name="A Shepard" userId="09a58b91f9e979a1" providerId="LiveId" clId="{F8B1BED6-900B-4ABA-BFFE-DE3D0273FAB6}" dt="2024-02-28T11:56:18.056" v="90" actId="255"/>
          <ac:spMkLst>
            <pc:docMk/>
            <pc:sldMk cId="1433569636" sldId="403"/>
            <ac:spMk id="26" creationId="{EE4AA4E0-C205-E288-4208-86C9707FC031}"/>
          </ac:spMkLst>
        </pc:spChg>
        <pc:spChg chg="mod">
          <ac:chgData name="A Shepard" userId="09a58b91f9e979a1" providerId="LiveId" clId="{F8B1BED6-900B-4ABA-BFFE-DE3D0273FAB6}" dt="2024-02-28T11:56:24.452" v="92" actId="14100"/>
          <ac:spMkLst>
            <pc:docMk/>
            <pc:sldMk cId="1433569636" sldId="403"/>
            <ac:spMk id="28" creationId="{7E685B52-0420-C2A3-9E4E-76B9527A4720}"/>
          </ac:spMkLst>
        </pc:spChg>
        <pc:spChg chg="mod">
          <ac:chgData name="A Shepard" userId="09a58b91f9e979a1" providerId="LiveId" clId="{F8B1BED6-900B-4ABA-BFFE-DE3D0273FAB6}" dt="2024-02-28T11:56:18.056" v="90" actId="255"/>
          <ac:spMkLst>
            <pc:docMk/>
            <pc:sldMk cId="1433569636" sldId="403"/>
            <ac:spMk id="29" creationId="{E9120830-AD50-6EAE-B3DA-A2BB4B51E0BA}"/>
          </ac:spMkLst>
        </pc:spChg>
        <pc:spChg chg="mod">
          <ac:chgData name="A Shepard" userId="09a58b91f9e979a1" providerId="LiveId" clId="{F8B1BED6-900B-4ABA-BFFE-DE3D0273FAB6}" dt="2024-02-28T11:56:18.056" v="90" actId="255"/>
          <ac:spMkLst>
            <pc:docMk/>
            <pc:sldMk cId="1433569636" sldId="403"/>
            <ac:spMk id="30" creationId="{2BA70CFA-1E62-79CF-E36D-AE80E2F5F5A0}"/>
          </ac:spMkLst>
        </pc:spChg>
        <pc:spChg chg="mod">
          <ac:chgData name="A Shepard" userId="09a58b91f9e979a1" providerId="LiveId" clId="{F8B1BED6-900B-4ABA-BFFE-DE3D0273FAB6}" dt="2024-02-28T11:56:18.056" v="90" actId="255"/>
          <ac:spMkLst>
            <pc:docMk/>
            <pc:sldMk cId="1433569636" sldId="403"/>
            <ac:spMk id="31" creationId="{86CBF993-5789-C8FC-21A4-D0249D8507C9}"/>
          </ac:spMkLst>
        </pc:spChg>
        <pc:spChg chg="mod">
          <ac:chgData name="A Shepard" userId="09a58b91f9e979a1" providerId="LiveId" clId="{F8B1BED6-900B-4ABA-BFFE-DE3D0273FAB6}" dt="2024-02-28T11:56:18.056" v="90" actId="255"/>
          <ac:spMkLst>
            <pc:docMk/>
            <pc:sldMk cId="1433569636" sldId="403"/>
            <ac:spMk id="6144" creationId="{3A60CAF3-149F-F3A4-4AC2-A12AE1F4FC4C}"/>
          </ac:spMkLst>
        </pc:spChg>
        <pc:spChg chg="mod">
          <ac:chgData name="A Shepard" userId="09a58b91f9e979a1" providerId="LiveId" clId="{F8B1BED6-900B-4ABA-BFFE-DE3D0273FAB6}" dt="2024-02-28T11:56:18.056" v="90" actId="255"/>
          <ac:spMkLst>
            <pc:docMk/>
            <pc:sldMk cId="1433569636" sldId="403"/>
            <ac:spMk id="6145" creationId="{8498F372-B02A-C6D9-0F40-127741A58159}"/>
          </ac:spMkLst>
        </pc:spChg>
        <pc:spChg chg="mod">
          <ac:chgData name="A Shepard" userId="09a58b91f9e979a1" providerId="LiveId" clId="{F8B1BED6-900B-4ABA-BFFE-DE3D0273FAB6}" dt="2024-02-28T11:56:27.814" v="93" actId="14100"/>
          <ac:spMkLst>
            <pc:docMk/>
            <pc:sldMk cId="1433569636" sldId="403"/>
            <ac:spMk id="6147" creationId="{AB3D8240-882B-1A97-DC41-4962158B4128}"/>
          </ac:spMkLst>
        </pc:spChg>
        <pc:spChg chg="mod">
          <ac:chgData name="A Shepard" userId="09a58b91f9e979a1" providerId="LiveId" clId="{F8B1BED6-900B-4ABA-BFFE-DE3D0273FAB6}" dt="2024-02-28T11:56:18.056" v="90" actId="255"/>
          <ac:spMkLst>
            <pc:docMk/>
            <pc:sldMk cId="1433569636" sldId="403"/>
            <ac:spMk id="6148" creationId="{FC9E8FAF-7AFB-4DC1-A2F3-0800C472B9E0}"/>
          </ac:spMkLst>
        </pc:spChg>
        <pc:spChg chg="mod">
          <ac:chgData name="A Shepard" userId="09a58b91f9e979a1" providerId="LiveId" clId="{F8B1BED6-900B-4ABA-BFFE-DE3D0273FAB6}" dt="2024-02-28T11:56:18.056" v="90" actId="255"/>
          <ac:spMkLst>
            <pc:docMk/>
            <pc:sldMk cId="1433569636" sldId="403"/>
            <ac:spMk id="6149" creationId="{DFFBF482-F40B-11CB-9CDB-EAD20CE58577}"/>
          </ac:spMkLst>
        </pc:spChg>
        <pc:spChg chg="mod">
          <ac:chgData name="A Shepard" userId="09a58b91f9e979a1" providerId="LiveId" clId="{F8B1BED6-900B-4ABA-BFFE-DE3D0273FAB6}" dt="2024-02-28T11:56:18.056" v="90" actId="255"/>
          <ac:spMkLst>
            <pc:docMk/>
            <pc:sldMk cId="1433569636" sldId="403"/>
            <ac:spMk id="6150" creationId="{CEEA400D-5088-0393-ECF3-307965886A8B}"/>
          </ac:spMkLst>
        </pc:spChg>
        <pc:spChg chg="mod">
          <ac:chgData name="A Shepard" userId="09a58b91f9e979a1" providerId="LiveId" clId="{F8B1BED6-900B-4ABA-BFFE-DE3D0273FAB6}" dt="2024-02-28T11:56:18.056" v="90" actId="255"/>
          <ac:spMkLst>
            <pc:docMk/>
            <pc:sldMk cId="1433569636" sldId="403"/>
            <ac:spMk id="6153" creationId="{B65593F1-40BB-58C7-4958-63644A65EAE8}"/>
          </ac:spMkLst>
        </pc:spChg>
        <pc:spChg chg="mod">
          <ac:chgData name="A Shepard" userId="09a58b91f9e979a1" providerId="LiveId" clId="{F8B1BED6-900B-4ABA-BFFE-DE3D0273FAB6}" dt="2024-02-28T11:56:18.056" v="90" actId="255"/>
          <ac:spMkLst>
            <pc:docMk/>
            <pc:sldMk cId="1433569636" sldId="403"/>
            <ac:spMk id="6154" creationId="{9508C26F-0B37-1B93-FD73-B6A6DEFD01C1}"/>
          </ac:spMkLst>
        </pc:spChg>
        <pc:spChg chg="mod">
          <ac:chgData name="A Shepard" userId="09a58b91f9e979a1" providerId="LiveId" clId="{F8B1BED6-900B-4ABA-BFFE-DE3D0273FAB6}" dt="2024-02-28T11:56:18.056" v="90" actId="255"/>
          <ac:spMkLst>
            <pc:docMk/>
            <pc:sldMk cId="1433569636" sldId="403"/>
            <ac:spMk id="6155" creationId="{8F98EDB9-F755-8BBD-85BC-24B314FEA4ED}"/>
          </ac:spMkLst>
        </pc:spChg>
        <pc:spChg chg="mod">
          <ac:chgData name="A Shepard" userId="09a58b91f9e979a1" providerId="LiveId" clId="{F8B1BED6-900B-4ABA-BFFE-DE3D0273FAB6}" dt="2024-02-28T11:56:18.056" v="90" actId="255"/>
          <ac:spMkLst>
            <pc:docMk/>
            <pc:sldMk cId="1433569636" sldId="403"/>
            <ac:spMk id="6156" creationId="{F3349F7D-1494-626F-4D06-2C0B749A4BB2}"/>
          </ac:spMkLst>
        </pc:spChg>
        <pc:spChg chg="mod">
          <ac:chgData name="A Shepard" userId="09a58b91f9e979a1" providerId="LiveId" clId="{F8B1BED6-900B-4ABA-BFFE-DE3D0273FAB6}" dt="2024-02-28T11:56:18.056" v="90" actId="255"/>
          <ac:spMkLst>
            <pc:docMk/>
            <pc:sldMk cId="1433569636" sldId="403"/>
            <ac:spMk id="6157" creationId="{6A5239FD-68B3-B763-DD28-B709279A7337}"/>
          </ac:spMkLst>
        </pc:spChg>
        <pc:spChg chg="mod">
          <ac:chgData name="A Shepard" userId="09a58b91f9e979a1" providerId="LiveId" clId="{F8B1BED6-900B-4ABA-BFFE-DE3D0273FAB6}" dt="2024-02-28T11:56:18.056" v="90" actId="255"/>
          <ac:spMkLst>
            <pc:docMk/>
            <pc:sldMk cId="1433569636" sldId="403"/>
            <ac:spMk id="6158" creationId="{B84721E2-467D-E339-B8B6-4B5DC95AB2D5}"/>
          </ac:spMkLst>
        </pc:spChg>
        <pc:spChg chg="mod">
          <ac:chgData name="A Shepard" userId="09a58b91f9e979a1" providerId="LiveId" clId="{F8B1BED6-900B-4ABA-BFFE-DE3D0273FAB6}" dt="2024-02-28T11:56:18.056" v="90" actId="255"/>
          <ac:spMkLst>
            <pc:docMk/>
            <pc:sldMk cId="1433569636" sldId="403"/>
            <ac:spMk id="6159" creationId="{90A53BB5-1017-C7A7-E141-812DC5FD9E5D}"/>
          </ac:spMkLst>
        </pc:spChg>
        <pc:spChg chg="mod">
          <ac:chgData name="A Shepard" userId="09a58b91f9e979a1" providerId="LiveId" clId="{F8B1BED6-900B-4ABA-BFFE-DE3D0273FAB6}" dt="2024-02-28T11:56:18.056" v="90" actId="255"/>
          <ac:spMkLst>
            <pc:docMk/>
            <pc:sldMk cId="1433569636" sldId="403"/>
            <ac:spMk id="6160" creationId="{42527E8D-BD43-9A8D-7E15-306F088E236C}"/>
          </ac:spMkLst>
        </pc:spChg>
        <pc:spChg chg="mod">
          <ac:chgData name="A Shepard" userId="09a58b91f9e979a1" providerId="LiveId" clId="{F8B1BED6-900B-4ABA-BFFE-DE3D0273FAB6}" dt="2024-02-28T11:56:18.056" v="90" actId="255"/>
          <ac:spMkLst>
            <pc:docMk/>
            <pc:sldMk cId="1433569636" sldId="403"/>
            <ac:spMk id="6161" creationId="{E07B30F1-8BD8-4614-6608-2387DEE423A4}"/>
          </ac:spMkLst>
        </pc:spChg>
        <pc:spChg chg="mod">
          <ac:chgData name="A Shepard" userId="09a58b91f9e979a1" providerId="LiveId" clId="{F8B1BED6-900B-4ABA-BFFE-DE3D0273FAB6}" dt="2024-02-28T11:56:18.056" v="90" actId="255"/>
          <ac:spMkLst>
            <pc:docMk/>
            <pc:sldMk cId="1433569636" sldId="403"/>
            <ac:spMk id="6162" creationId="{42075C5A-4D23-772D-9F22-C31CBB6F58D9}"/>
          </ac:spMkLst>
        </pc:spChg>
        <pc:spChg chg="mod">
          <ac:chgData name="A Shepard" userId="09a58b91f9e979a1" providerId="LiveId" clId="{F8B1BED6-900B-4ABA-BFFE-DE3D0273FAB6}" dt="2024-02-28T11:56:18.056" v="90" actId="255"/>
          <ac:spMkLst>
            <pc:docMk/>
            <pc:sldMk cId="1433569636" sldId="403"/>
            <ac:spMk id="6163" creationId="{E498DBF9-F6F6-0B2A-570E-6A97B670E6C3}"/>
          </ac:spMkLst>
        </pc:spChg>
        <pc:spChg chg="mod">
          <ac:chgData name="A Shepard" userId="09a58b91f9e979a1" providerId="LiveId" clId="{F8B1BED6-900B-4ABA-BFFE-DE3D0273FAB6}" dt="2024-02-28T11:54:32.969" v="67" actId="404"/>
          <ac:spMkLst>
            <pc:docMk/>
            <pc:sldMk cId="1433569636" sldId="403"/>
            <ac:spMk id="6167" creationId="{A01A2509-06B2-C840-442D-3E3343D991E3}"/>
          </ac:spMkLst>
        </pc:spChg>
        <pc:spChg chg="mod">
          <ac:chgData name="A Shepard" userId="09a58b91f9e979a1" providerId="LiveId" clId="{F8B1BED6-900B-4ABA-BFFE-DE3D0273FAB6}" dt="2024-02-28T11:54:36.471" v="68" actId="14100"/>
          <ac:spMkLst>
            <pc:docMk/>
            <pc:sldMk cId="1433569636" sldId="403"/>
            <ac:spMk id="6168" creationId="{1E1EF120-8546-ACE3-28DB-17A88F21557E}"/>
          </ac:spMkLst>
        </pc:spChg>
        <pc:spChg chg="mod">
          <ac:chgData name="A Shepard" userId="09a58b91f9e979a1" providerId="LiveId" clId="{F8B1BED6-900B-4ABA-BFFE-DE3D0273FAB6}" dt="2024-02-28T11:54:27.883" v="66" actId="14100"/>
          <ac:spMkLst>
            <pc:docMk/>
            <pc:sldMk cId="1433569636" sldId="403"/>
            <ac:spMk id="6172" creationId="{9162FD72-F2CF-DD71-0E9C-6561B421822B}"/>
          </ac:spMkLst>
        </pc:spChg>
        <pc:spChg chg="mod">
          <ac:chgData name="A Shepard" userId="09a58b91f9e979a1" providerId="LiveId" clId="{F8B1BED6-900B-4ABA-BFFE-DE3D0273FAB6}" dt="2024-02-28T11:55:47.304" v="82" actId="1076"/>
          <ac:spMkLst>
            <pc:docMk/>
            <pc:sldMk cId="1433569636" sldId="403"/>
            <ac:spMk id="6174" creationId="{B5E88B8A-03EF-5F07-449C-32BA93D23FF7}"/>
          </ac:spMkLst>
        </pc:spChg>
        <pc:spChg chg="mod">
          <ac:chgData name="A Shepard" userId="09a58b91f9e979a1" providerId="LiveId" clId="{F8B1BED6-900B-4ABA-BFFE-DE3D0273FAB6}" dt="2024-02-28T11:54:54.089" v="72" actId="404"/>
          <ac:spMkLst>
            <pc:docMk/>
            <pc:sldMk cId="1433569636" sldId="403"/>
            <ac:spMk id="6176" creationId="{C4561123-6761-B34D-3C8C-763EF6252F34}"/>
          </ac:spMkLst>
        </pc:spChg>
        <pc:spChg chg="mod">
          <ac:chgData name="A Shepard" userId="09a58b91f9e979a1" providerId="LiveId" clId="{F8B1BED6-900B-4ABA-BFFE-DE3D0273FAB6}" dt="2024-02-28T11:55:06.143" v="74" actId="1076"/>
          <ac:spMkLst>
            <pc:docMk/>
            <pc:sldMk cId="1433569636" sldId="403"/>
            <ac:spMk id="6180" creationId="{77202FB3-2C68-2E10-30C3-EEE57696DAD7}"/>
          </ac:spMkLst>
        </pc:spChg>
        <pc:spChg chg="mod">
          <ac:chgData name="A Shepard" userId="09a58b91f9e979a1" providerId="LiveId" clId="{F8B1BED6-900B-4ABA-BFFE-DE3D0273FAB6}" dt="2024-02-28T11:56:41.170" v="97" actId="1076"/>
          <ac:spMkLst>
            <pc:docMk/>
            <pc:sldMk cId="1433569636" sldId="403"/>
            <ac:spMk id="6186" creationId="{5A090FBC-D7DF-8423-3807-66585A7762D0}"/>
          </ac:spMkLst>
        </pc:spChg>
      </pc:sldChg>
    </pc:docChg>
  </pc:docChgLst>
  <pc:docChgLst>
    <pc:chgData name="Andrea Castro Troya" userId="S::acastro@aenor.com::58fec591-b333-4c59-a2df-1c57e39d4266" providerId="AD" clId="Web-{B2376BDB-2DC6-DE3C-CF77-67C0BF8D1B80}"/>
    <pc:docChg chg="delSld">
      <pc:chgData name="Andrea Castro Troya" userId="S::acastro@aenor.com::58fec591-b333-4c59-a2df-1c57e39d4266" providerId="AD" clId="Web-{B2376BDB-2DC6-DE3C-CF77-67C0BF8D1B80}" dt="2024-03-19T14:36:56.310" v="0"/>
      <pc:docMkLst>
        <pc:docMk/>
      </pc:docMkLst>
      <pc:sldChg chg="del">
        <pc:chgData name="Andrea Castro Troya" userId="S::acastro@aenor.com::58fec591-b333-4c59-a2df-1c57e39d4266" providerId="AD" clId="Web-{B2376BDB-2DC6-DE3C-CF77-67C0BF8D1B80}" dt="2024-03-19T14:36:56.310" v="0"/>
        <pc:sldMkLst>
          <pc:docMk/>
          <pc:sldMk cId="3401562909" sldId="29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delete val="1"/>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273951296"/>
        <c:axId val="10273816"/>
      </c:barChart>
      <c:catAx>
        <c:axId val="273951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crossAx val="10273816"/>
        <c:crosses val="autoZero"/>
        <c:auto val="1"/>
        <c:lblAlgn val="ctr"/>
        <c:lblOffset val="100"/>
        <c:noMultiLvlLbl val="0"/>
      </c:catAx>
      <c:valAx>
        <c:axId val="10273816"/>
        <c:scaling>
          <c:orientation val="minMax"/>
        </c:scaling>
        <c:delete val="1"/>
        <c:axPos val="l"/>
        <c:numFmt formatCode="#,##0" sourceLinked="1"/>
        <c:majorTickMark val="none"/>
        <c:minorTickMark val="none"/>
        <c:tickLblPos val="nextTo"/>
        <c:crossAx val="27395129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CDD6750-F9E3-4DA1-BD9B-5E78D7093E59}" type="datetimeFigureOut">
              <a:rPr lang="en-GB" smtClean="0"/>
              <a:t>19/03/2024</a:t>
            </a:fld>
            <a:endParaRPr lang="en-GB"/>
          </a:p>
        </p:txBody>
      </p:sp>
      <p:sp>
        <p:nvSpPr>
          <p:cNvPr id="4" name="Marcador de imagen de diapositiva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3BF68CBC-6CFC-428F-8CC1-256870B442D5}" type="slidenum">
              <a:rPr lang="en-GB" smtClean="0"/>
              <a:t>‹Nº›</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ec.europa.eu/eurostat/statistics-explained/index.php?title=Aquaculture_statistics#EU_Aquaculture" TargetMode="External"/><Relationship Id="rId4" Type="http://schemas.openxmlformats.org/officeDocument/2006/relationships/hyperlink" Target="https://ec.europa.eu/eurostat/statistics-explained/index.php?title=Agri-environmental_indicator_-_livestock_pattern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ma.europa.eu/en/documents/scientific-guideline/guideline-reporting-antimicrobial-sales-and-use-animals-eu-level-denominators-and-indicators_en.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183415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hu-HU" sz="1100" b="0" i="0" u="none" strike="noStrike" baseline="0">
                <a:latin typeface="EC Square Sans Pro" panose="020B0506040000020004" pitchFamily="34" charset="0"/>
              </a:rPr>
              <a:t>A One Health koncepció elismeri, hogy az emberi egészség szorosan összefügg az állatok és a környezet egészségével, azaz az állati takarmány, az emberi élelmiszer, az állati és</a:t>
            </a:r>
          </a:p>
          <a:p>
            <a:pPr algn="l"/>
            <a:r>
              <a:rPr lang="hu-HU" sz="1100" b="0" i="0" u="none" strike="noStrike" baseline="0">
                <a:latin typeface="EC Square Sans Pro" panose="020B0506040000020004" pitchFamily="34" charset="0"/>
              </a:rPr>
              <a:t>az emberi egészség és a környezetszennyezés szorosan összefügg. </a:t>
            </a:r>
          </a:p>
          <a:p>
            <a:pPr algn="l"/>
            <a:endParaRPr lang="en-GB" sz="1100" b="0" i="0" u="none" strike="noStrike" baseline="0" dirty="0">
              <a:solidFill>
                <a:srgbClr val="404040"/>
              </a:solidFill>
              <a:effectLst/>
              <a:latin typeface="EC Square Sans Pro" panose="020B0506040000020004" pitchFamily="34" charset="0"/>
            </a:endParaRPr>
          </a:p>
          <a:p>
            <a:r>
              <a:rPr lang="hu-HU" sz="1100" b="0" i="0">
                <a:solidFill>
                  <a:srgbClr val="1C1D1E"/>
                </a:solidFill>
                <a:effectLst/>
                <a:latin typeface="EC Square Sans Pro" panose="020B0506040000020004" pitchFamily="34" charset="0"/>
              </a:rPr>
              <a:t>Ez tükrözi az Európai Bizottság „One Health” megközelítését az antimikrobiális rezisztenciára vonatkozóan, mivel a humán- és állategészségügyi ágazatot holisztikus és összehangolt megközelítésben kezeli.</a:t>
            </a:r>
          </a:p>
          <a:p>
            <a:endParaRPr lang="en-GB" sz="1100" b="0" i="0" dirty="0">
              <a:solidFill>
                <a:srgbClr val="1C1D1E"/>
              </a:solidFill>
              <a:effectLst/>
              <a:latin typeface="EC Square Sans Pro" panose="020B0506040000020004" pitchFamily="34" charset="0"/>
            </a:endParaRPr>
          </a:p>
          <a:p>
            <a:r>
              <a:rPr lang="hu-HU" sz="1100" b="0" i="0">
                <a:solidFill>
                  <a:srgbClr val="202122"/>
                </a:solidFill>
                <a:effectLst/>
                <a:latin typeface="EC Square Sans Pro" panose="020B0506040000020004" pitchFamily="34" charset="0"/>
              </a:rPr>
              <a:t>A fokozott antibiotikum-használat aggodalomra ad okot, mivel az </a:t>
            </a:r>
            <a:r>
              <a:rPr lang="hu-HU" sz="1100" b="0" i="0">
                <a:solidFill>
                  <a:srgbClr val="202122"/>
                </a:solidFill>
                <a:effectLst/>
                <a:latin typeface="EC Square Sans Pro" panose="020B0506040000020004" pitchFamily="34" charset="0"/>
                <a:hlinkClick r:id="rId3" tooltip="Antibiotikum-rezisztencia">
                  <a:extLst>
                    <a:ext uri="{A12FA001-AC4F-418D-AE19-62706E023703}">
                      <ahyp:hlinkClr xmlns:ahyp="http://schemas.microsoft.com/office/drawing/2018/hyperlinkcolor" val="tx"/>
                    </a:ext>
                  </a:extLst>
                </a:hlinkClick>
              </a:rPr>
              <a:t>antibiotikum rezisztencia</a:t>
            </a:r>
            <a:r>
              <a:rPr lang="hu-HU" sz="1100" b="0" i="0">
                <a:solidFill>
                  <a:srgbClr val="202122"/>
                </a:solidFill>
                <a:effectLst/>
                <a:latin typeface="EC Square Sans Pro" panose="020B0506040000020004" pitchFamily="34" charset="0"/>
              </a:rPr>
              <a:t> a jövőben komoly fenyegetést jelent az emberek és az állatok egészségére és jólétére, és az antibiotikumok vagy antibiotikum-rezisztens baktériumok növekvő mennyisége a környezetben mindkét esetben növelheti a gyógyszerrezisztens fertőzések számát.</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100" b="0" i="0">
                <a:solidFill>
                  <a:srgbClr val="202122"/>
                </a:solidFill>
                <a:effectLst/>
                <a:latin typeface="EC Square Sans Pro" panose="020B0506040000020004" pitchFamily="34" charset="0"/>
              </a:rPr>
              <a:t>A grafika az élelmiszer-termelő állatok antimikrobiálisszer-fogyasztására fókuszál. De, </a:t>
            </a:r>
            <a:r>
              <a:rPr lang="hu-HU" sz="1800">
                <a:solidFill>
                  <a:srgbClr val="000000"/>
                </a:solidFill>
                <a:latin typeface="Adobe Clean DC"/>
              </a:rPr>
              <a:t>elvileg nem korlátozódik az élelmiszer-termelő állatokra, annak ellenére, hogy gazdákkal és élelmiszer-termelő állatokat kezelő állatorvosokkal beszélünk. </a:t>
            </a: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100" b="0" i="0" u="sng" dirty="0">
                <a:solidFill>
                  <a:srgbClr val="3C4245"/>
                </a:solidFill>
                <a:effectLst/>
                <a:latin typeface="EC Square Sans Pro" panose="020B0506040000020004" pitchFamily="34" charset="0"/>
              </a:rPr>
              <a:t>Sok kórokozó már nem reagál a kezelésre.</a:t>
            </a:r>
          </a:p>
          <a:p>
            <a:pPr algn="l"/>
            <a:endParaRPr lang="en-GB" sz="1100" b="0" i="0" u="none" strike="noStrike" baseline="0" dirty="0">
              <a:solidFill>
                <a:srgbClr val="333333"/>
              </a:solidFill>
              <a:latin typeface="EC Square Sans Pro" panose="020B0506040000020004" pitchFamily="34" charset="0"/>
            </a:endParaRPr>
          </a:p>
          <a:p>
            <a:pPr algn="l"/>
            <a:r>
              <a:rPr lang="hu-HU" sz="1100" b="0" i="0" u="none" strike="noStrike" baseline="0" dirty="0">
                <a:solidFill>
                  <a:srgbClr val="333333"/>
                </a:solidFill>
                <a:latin typeface="EC Square Sans Pro" panose="020B0506040000020004" pitchFamily="34" charset="0"/>
              </a:rPr>
              <a:t>Az embereknél és állatoknál gyakori kórokozók többféle rezisztencia-mechanizmusra tehetnek szert, és ezáltal rezisztenssé válnak számos antimikrobiális szerrel szemben. Ez különösen problematikus, mivel </a:t>
            </a:r>
            <a:r>
              <a:rPr lang="hu-HU" sz="1100" b="1" i="0" u="none" strike="noStrike" baseline="0" dirty="0">
                <a:solidFill>
                  <a:srgbClr val="333333"/>
                </a:solidFill>
                <a:latin typeface="EC Square Sans Pro" panose="020B0506040000020004" pitchFamily="34" charset="0"/>
              </a:rPr>
              <a:t>súlyosan korlátozza a fertőzés kezelésére rendelkezésre álló alternatívákat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C4245"/>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100" b="0" i="0" dirty="0">
                <a:solidFill>
                  <a:srgbClr val="3C4245"/>
                </a:solidFill>
                <a:effectLst/>
                <a:latin typeface="EC Square Sans Pro" panose="020B0506040000020004" pitchFamily="34" charset="0"/>
              </a:rPr>
              <a:t>A képen láthatóként azonosított kritikus prioritású kórokozók számos antibiotikummal szemben rezisztensek, többek között </a:t>
            </a:r>
            <a:r>
              <a:rPr lang="hu-HU" sz="1100" b="0" i="0" u="none" strike="noStrike" baseline="0" dirty="0">
                <a:solidFill>
                  <a:srgbClr val="000000"/>
                </a:solidFill>
                <a:latin typeface="EC Square Sans Pro" panose="020B0506040000020004" pitchFamily="34" charset="0"/>
              </a:rPr>
              <a:t>karbapenem-rezisztensek. Jelentős veszélyt jelentenek a betegekre, az egészségügyi ellátórendszerekre és az állategészségügyre minden EU/EGT-országban.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C4245"/>
              </a:solidFill>
              <a:effectLst/>
              <a:latin typeface="EC Square Sans Pro" panose="020B0506040000020004" pitchFamily="34" charset="0"/>
            </a:endParaRPr>
          </a:p>
          <a:p>
            <a:pPr marL="171450" indent="-171450" algn="l">
              <a:buFontTx/>
              <a:buChar char="-"/>
            </a:pPr>
            <a:r>
              <a:rPr lang="hu-HU" sz="1100" b="1" i="0" dirty="0">
                <a:solidFill>
                  <a:srgbClr val="3C4245"/>
                </a:solidFill>
                <a:effectLst/>
                <a:latin typeface="EC Square Sans Pro" panose="020B0506040000020004" pitchFamily="34" charset="0"/>
              </a:rPr>
              <a:t>Acinetobacter baumannii</a:t>
            </a:r>
            <a:r>
              <a:rPr lang="hu-HU" sz="1100" b="0" i="0" dirty="0">
                <a:solidFill>
                  <a:srgbClr val="3C4245"/>
                </a:solidFill>
                <a:effectLst/>
                <a:latin typeface="EC Square Sans Pro" panose="020B0506040000020004" pitchFamily="34" charset="0"/>
              </a:rPr>
              <a:t>: </a:t>
            </a:r>
          </a:p>
          <a:p>
            <a:pPr marL="742950" lvl="1" indent="-285750" algn="l">
              <a:buFontTx/>
              <a:buChar char="-"/>
            </a:pPr>
            <a:r>
              <a:rPr lang="hu-HU" sz="1100" b="0" i="0" u="none" strike="noStrike" baseline="0" dirty="0">
                <a:solidFill>
                  <a:srgbClr val="000000"/>
                </a:solidFill>
                <a:latin typeface="EC Square Sans Pro" panose="020B0506040000020004" pitchFamily="34" charset="0"/>
              </a:rPr>
              <a:t>Súlyos fertőzéseket okoz az egészségügyi intézményekben.</a:t>
            </a:r>
          </a:p>
          <a:p>
            <a:pPr marL="742950" lvl="1" indent="-285750" algn="l">
              <a:buFontTx/>
              <a:buChar char="-"/>
            </a:pPr>
            <a:r>
              <a:rPr lang="hu-HU" sz="1100" b="0" i="0" u="none" strike="noStrike" baseline="0" dirty="0">
                <a:solidFill>
                  <a:srgbClr val="000000"/>
                </a:solidFill>
                <a:latin typeface="EC Square Sans Pro" panose="020B0506040000020004" pitchFamily="34" charset="0"/>
              </a:rPr>
              <a:t>A járványügyi helyzet Európában az elmúlt években romlott, és egyre több ország számolt be a karbapenem-rezisztens A. baumannii régiók közötti terjedéséről vagy endemiás voltáról. </a:t>
            </a:r>
          </a:p>
          <a:p>
            <a:pPr marL="742950" lvl="1" indent="-285750" algn="l">
              <a:buFontTx/>
              <a:buChar char="-"/>
            </a:pPr>
            <a:r>
              <a:rPr lang="hu-HU" sz="1100" b="0" i="0" u="none" strike="noStrike" baseline="0" dirty="0">
                <a:solidFill>
                  <a:srgbClr val="000000"/>
                </a:solidFill>
                <a:latin typeface="EC Square Sans Pro" panose="020B0506040000020004" pitchFamily="34" charset="0"/>
              </a:rPr>
              <a:t>Az A. baumannii alkalmazkodott az egészségügyi intézményekben való fennmaradáshoz, és nehéz kiirtani, miután endémiássá vált. </a:t>
            </a:r>
          </a:p>
          <a:p>
            <a:pPr marL="742950" lvl="1" indent="-285750" algn="l">
              <a:buFontTx/>
              <a:buChar char="-"/>
            </a:pPr>
            <a:r>
              <a:rPr lang="hu-HU" sz="1100" b="0" i="0" u="none" strike="noStrike" baseline="0" dirty="0">
                <a:solidFill>
                  <a:srgbClr val="000000"/>
                </a:solidFill>
                <a:latin typeface="EC Square Sans Pro" panose="020B0506040000020004" pitchFamily="34" charset="0"/>
              </a:rPr>
              <a:t>Ezért fokozott erőfeszítésekre van szükség az esetek felderítésére és a járványok leküzdésére annak megelőzése érdekében, hogy a karbapenem-rezisztens Az A. baumannii nem válik általánossá további európai régiókban és egészségügyi intézményekben.</a:t>
            </a:r>
            <a:endParaRPr lang="es-ES" sz="1100" b="0" i="0" u="none" strike="noStrike" baseline="0" dirty="0">
              <a:solidFill>
                <a:srgbClr val="000000"/>
              </a:solidFill>
              <a:latin typeface="EC Square Sans Pro" panose="020B0506040000020004" pitchFamily="34" charset="0"/>
            </a:endParaRPr>
          </a:p>
          <a:p>
            <a:pPr marL="742950" lvl="1" indent="-285750" algn="l">
              <a:buFontTx/>
              <a:buChar char="-"/>
            </a:pPr>
            <a:endParaRPr lang="en-GB" sz="1100" b="0" i="0" u="none" strike="noStrike" baseline="0" dirty="0">
              <a:solidFill>
                <a:srgbClr val="000000"/>
              </a:solidFill>
              <a:latin typeface="EC Square Sans Pro" panose="020B05060400000200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sz="1100" b="1" i="0" dirty="0">
                <a:solidFill>
                  <a:srgbClr val="3C4245"/>
                </a:solidFill>
                <a:effectLst/>
                <a:latin typeface="EC Square Sans Pro" panose="020B0506040000020004" pitchFamily="34" charset="0"/>
              </a:rPr>
              <a:t>Pseudomonas aeruginosa: Európa-térkép (2021)</a:t>
            </a:r>
          </a:p>
          <a:p>
            <a:pPr marL="742950" lvl="1" indent="-285750" algn="l">
              <a:buFontTx/>
              <a:buChar char="-"/>
            </a:pPr>
            <a:r>
              <a:rPr lang="hu-HU" sz="1100" b="0" i="0" u="none" strike="noStrike" baseline="0" dirty="0">
                <a:solidFill>
                  <a:srgbClr val="333333"/>
                </a:solidFill>
                <a:latin typeface="EC Square Sans Pro" panose="020B0506040000020004" pitchFamily="34" charset="0"/>
              </a:rPr>
              <a:t>2020-ban 67638 karbapenem-rezisztens </a:t>
            </a:r>
            <a:r>
              <a:rPr lang="hu-HU" sz="1100" b="0" i="1" u="none" strike="noStrike" baseline="0" dirty="0">
                <a:solidFill>
                  <a:srgbClr val="333333"/>
                </a:solidFill>
                <a:latin typeface="EC Square Sans Pro" panose="020B0506040000020004" pitchFamily="34" charset="0"/>
              </a:rPr>
              <a:t>P. aeruginosa </a:t>
            </a:r>
            <a:r>
              <a:rPr lang="hu-HU" sz="1100" b="0" i="0" u="none" strike="noStrike" baseline="0" dirty="0">
                <a:solidFill>
                  <a:srgbClr val="333333"/>
                </a:solidFill>
                <a:latin typeface="EC Square Sans Pro" panose="020B0506040000020004" pitchFamily="34" charset="0"/>
              </a:rPr>
              <a:t>fertőzés volt és 3210 haláleset volt tulajdonítható ugyanazon baktériumfaj-antimikrobiális csoport kombinációjának</a:t>
            </a:r>
          </a:p>
          <a:p>
            <a:pPr marL="285750" lvl="0" indent="-285750" algn="l">
              <a:buFontTx/>
              <a:buChar char="-"/>
            </a:pPr>
            <a:r>
              <a:rPr lang="hu-HU" sz="1100" b="1" i="0" u="none" strike="noStrike" baseline="0" dirty="0">
                <a:solidFill>
                  <a:srgbClr val="333333"/>
                </a:solidFill>
                <a:latin typeface="EC Square Sans Pro" panose="020B0506040000020004" pitchFamily="34" charset="0"/>
              </a:rPr>
              <a:t>Enterobacteriaceae:</a:t>
            </a:r>
          </a:p>
          <a:p>
            <a:pPr marL="742950" lvl="1" indent="-285750" algn="l">
              <a:buFontTx/>
              <a:buChar char="-"/>
            </a:pPr>
            <a:r>
              <a:rPr lang="hu-HU" sz="1100" b="0" i="0" u="none" strike="noStrike" baseline="0" dirty="0">
                <a:solidFill>
                  <a:srgbClr val="333333"/>
                </a:solidFill>
                <a:latin typeface="EC Square Sans Pro" panose="020B0506040000020004" pitchFamily="34" charset="0"/>
              </a:rPr>
              <a:t>Magas fertőzőképesség. Fontos a karbapenem-rezisztens Enterobacterales (CRE) fertőzések korai felismerése</a:t>
            </a:r>
          </a:p>
          <a:p>
            <a:pPr marL="742950" lvl="1" indent="-285750" algn="l">
              <a:buFontTx/>
              <a:buChar char="-"/>
            </a:pPr>
            <a:r>
              <a:rPr lang="hu-HU" sz="1100" b="0" i="0" u="none" strike="noStrike" baseline="0" dirty="0">
                <a:solidFill>
                  <a:srgbClr val="333333"/>
                </a:solidFill>
                <a:latin typeface="EC Square Sans Pro" panose="020B0506040000020004" pitchFamily="34" charset="0"/>
              </a:rPr>
              <a:t> Magas halálozási arány kíséri a hatékony kezelés késedelme és a kezelési lehetőségek korlátozott elérhetősége miatt.</a:t>
            </a:r>
          </a:p>
          <a:p>
            <a:pPr marL="0" indent="0" algn="l">
              <a:buFontTx/>
              <a:buNone/>
            </a:pPr>
            <a:endParaRPr lang="en-GB" sz="1100" b="1" i="0" dirty="0">
              <a:solidFill>
                <a:srgbClr val="3C4245"/>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100" b="0" i="0" dirty="0">
                <a:latin typeface="EC Square Sans Pro" panose="020B0506040000020004" pitchFamily="34" charset="0"/>
                <a:sym typeface="Wingdings" panose="05000000000000000000" pitchFamily="2" charset="2"/>
              </a:rPr>
              <a:t>Kritikus és kiemelt fontosságú baktériumok képe, amelyek hatékony kezelése veszélyben van  </a:t>
            </a:r>
            <a:r>
              <a:rPr lang="hu-HU" sz="1100" b="0" i="1" dirty="0">
                <a:latin typeface="EC Square Sans Pro" panose="020B0506040000020004" pitchFamily="34" charset="0"/>
                <a:sym typeface="Wingdings" panose="05000000000000000000" pitchFamily="2" charset="2"/>
              </a:rPr>
              <a:t>Forrás</a:t>
            </a:r>
            <a:r>
              <a:rPr lang="hu-HU" sz="1100" b="0" dirty="0">
                <a:latin typeface="EC Square Sans Pro" panose="020B0506040000020004" pitchFamily="34" charset="0"/>
                <a:sym typeface="Wingdings" panose="05000000000000000000" pitchFamily="2" charset="2"/>
              </a:rPr>
              <a:t>: WHO </a:t>
            </a:r>
            <a:r>
              <a:rPr lang="hu-HU" sz="1100" b="0" i="0" dirty="0">
                <a:solidFill>
                  <a:srgbClr val="3C4245"/>
                </a:solidFill>
                <a:effectLst/>
                <a:latin typeface="EC Square Sans Pro" panose="020B0506040000020004" pitchFamily="34" charset="0"/>
                <a:sym typeface="Wingdings" panose="05000000000000000000" pitchFamily="2" charset="2"/>
              </a:rPr>
              <a:t>A kórokozók prioritása a gyógyszerrezisztens bakteriális fertőzések elleni új antibiotikumok felfedezésének, kutatásának és fejlesztésének irányítása érdekében 2017</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100" b="0" i="0" dirty="0">
                <a:solidFill>
                  <a:srgbClr val="3C4245"/>
                </a:solidFill>
                <a:effectLst/>
                <a:latin typeface="EC Square Sans Pro" panose="020B0506040000020004" pitchFamily="34" charset="0"/>
                <a:sym typeface="Wingdings" panose="05000000000000000000" pitchFamily="2" charset="2"/>
              </a:rPr>
              <a:t>Példa információ  </a:t>
            </a:r>
            <a:r>
              <a:rPr lang="hu-HU" sz="1100" b="0" i="1" dirty="0">
                <a:solidFill>
                  <a:srgbClr val="3C4245"/>
                </a:solidFill>
                <a:effectLst/>
                <a:latin typeface="EC Square Sans Pro" panose="020B0506040000020004" pitchFamily="34" charset="0"/>
                <a:sym typeface="Wingdings" panose="05000000000000000000" pitchFamily="2" charset="2"/>
              </a:rPr>
              <a:t>Forrás</a:t>
            </a:r>
            <a:r>
              <a:rPr lang="hu-HU" sz="1100" b="0" i="0" dirty="0">
                <a:solidFill>
                  <a:srgbClr val="3C4245"/>
                </a:solidFill>
                <a:effectLst/>
                <a:latin typeface="EC Square Sans Pro" panose="020B0506040000020004" pitchFamily="34" charset="0"/>
                <a:sym typeface="Wingdings" panose="05000000000000000000" pitchFamily="2" charset="2"/>
              </a:rPr>
              <a:t> Az ECDC Antimikrobiális rezisztencia felügyeletéről szóló jelentés Európában 2023, 2021-es adatok.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C4245"/>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C4245"/>
              </a:solidFill>
              <a:effectLst/>
              <a:latin typeface="Noto Sans" panose="020B0502040504020204" pitchFamily="34" charset="0"/>
            </a:endParaRP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13</a:t>
            </a:fld>
            <a:endParaRPr lang="en-GB"/>
          </a:p>
        </p:txBody>
      </p:sp>
    </p:spTree>
    <p:extLst>
      <p:ext uri="{BB962C8B-B14F-4D97-AF65-F5344CB8AC3E}">
        <p14:creationId xmlns:p14="http://schemas.microsoft.com/office/powerpoint/2010/main" val="315770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Hidden slide: Data source of previous slide on infections of Carbapenem-resistant </a:t>
            </a:r>
            <a:r>
              <a:rPr lang="en-GB" i="1" dirty="0" err="1"/>
              <a:t>P.aeruginosa</a:t>
            </a:r>
            <a:endParaRPr lang="en-GB" i="1"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14</a:t>
            </a:fld>
            <a:endParaRPr lang="en-GB"/>
          </a:p>
        </p:txBody>
      </p:sp>
    </p:spTree>
    <p:extLst>
      <p:ext uri="{BB962C8B-B14F-4D97-AF65-F5344CB8AC3E}">
        <p14:creationId xmlns:p14="http://schemas.microsoft.com/office/powerpoint/2010/main" val="140014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sz="1100" dirty="0">
                <a:latin typeface="EC Square Sans Pro" panose="020B0506040000020004" pitchFamily="34" charset="0"/>
              </a:rPr>
              <a:t>Az antibiotikumok OCDE szerinti osztályozása létezik, első, második és harmadik sor, amely megfelel a WHO Access, Watch and Reserve (AWaRe) osztályozásának.</a:t>
            </a:r>
          </a:p>
          <a:p>
            <a:endParaRPr lang="hu-HU" sz="1100" dirty="0">
              <a:latin typeface="EC Square Sans Pro" panose="020B0506040000020004" pitchFamily="34" charset="0"/>
            </a:endParaRPr>
          </a:p>
          <a:p>
            <a:endParaRPr lang="hu-HU" sz="1100" dirty="0">
              <a:latin typeface="EC Square Sans Pro" panose="020B0506040000020004" pitchFamily="34" charset="0"/>
            </a:endParaRPr>
          </a:p>
          <a:p>
            <a:r>
              <a:rPr lang="hu-HU" sz="1100" dirty="0">
                <a:latin typeface="EC Square Sans Pro" panose="020B0506040000020004" pitchFamily="34" charset="0"/>
              </a:rPr>
              <a:t>Első sor (kék vonal): megbízható antibiotikus hatású, széles spektrumú szerek. Ezek az antibiotikumok körültekintően alkalmazhatók állatoknál. Példa – Béta-laktámok, beleértve a penicillinek és cefalosporinok, azaz a tetraciklin</a:t>
            </a:r>
          </a:p>
          <a:p>
            <a:r>
              <a:rPr lang="hu-HU" sz="1100" dirty="0">
                <a:latin typeface="EC Square Sans Pro" panose="020B0506040000020004" pitchFamily="34" charset="0"/>
              </a:rPr>
              <a:t>Megfelelnek az Egészségügyi Világszervezet (WHO) „A” = Access osztályozásának – olyan antibiotikumok, amelyek a legjobb terápiás értéket kínálják, miközben minimálisra csökkentik az AMR lehetőségét.</a:t>
            </a:r>
          </a:p>
          <a:p>
            <a:endParaRPr lang="hu-HU" sz="1100" dirty="0">
              <a:latin typeface="EC Square Sans Pro" panose="020B0506040000020004" pitchFamily="34" charset="0"/>
            </a:endParaRPr>
          </a:p>
          <a:p>
            <a:endParaRPr lang="hu-HU" sz="1100" dirty="0">
              <a:latin typeface="EC Square Sans Pro" panose="020B0506040000020004" pitchFamily="34" charset="0"/>
            </a:endParaRPr>
          </a:p>
          <a:p>
            <a:r>
              <a:rPr lang="hu-HU" sz="1100" dirty="0">
                <a:latin typeface="EC Square Sans Pro" panose="020B0506040000020004" pitchFamily="34" charset="0"/>
              </a:rPr>
              <a:t>Második sor: csak néhány alternatíva áll rendelkezésre bizonyos állat-egészségügyi javallatok esetében. Példa – Mikrolíz</a:t>
            </a:r>
          </a:p>
          <a:p>
            <a:r>
              <a:rPr lang="hu-HU" sz="1100" dirty="0">
                <a:latin typeface="EC Square Sans Pro" panose="020B0506040000020004" pitchFamily="34" charset="0"/>
              </a:rPr>
              <a:t>Megfelelnek az Egészségügyi Világszervezet (WHO) Wa = Watch – magasabb AMR-potenciálú antibiotikumok osztályozásának, és prioritást kell adni a felügyeleti és ellenőrzési erőfeszítésekben. A „Watch” antibiotikumok közé tartozik a legtöbb elsőbbséget élvező szer a WHO kritikus fontosságú antimikrobiális szerek a humán gyógyászatban listáján</a:t>
            </a:r>
          </a:p>
          <a:p>
            <a:endParaRPr lang="hu-HU" sz="1100" dirty="0">
              <a:latin typeface="EC Square Sans Pro" panose="020B0506040000020004" pitchFamily="34" charset="0"/>
            </a:endParaRPr>
          </a:p>
          <a:p>
            <a:endParaRPr lang="hu-HU" sz="1100" dirty="0">
              <a:latin typeface="EC Square Sans Pro" panose="020B0506040000020004" pitchFamily="34" charset="0"/>
            </a:endParaRPr>
          </a:p>
          <a:p>
            <a:r>
              <a:rPr lang="hu-HU" sz="1100" dirty="0">
                <a:latin typeface="EC Square Sans Pro" panose="020B0506040000020004" pitchFamily="34" charset="0"/>
              </a:rPr>
              <a:t>Harmadik sor: Az ebbe a kategóriába tartozó antibiotikumok kritikus jelentőségűek a humán gyógyászatban, és állatokon való alkalmazásukat korlátozni kell a közegészségügyi kockázatok csökkentése érdekében.példa – kolisztin</a:t>
            </a:r>
          </a:p>
          <a:p>
            <a:r>
              <a:rPr lang="hu-HU" sz="1100" dirty="0">
                <a:latin typeface="EC Square Sans Pro" panose="020B0506040000020004" pitchFamily="34" charset="0"/>
              </a:rPr>
              <a:t>Megfelelnek az Egészségügyi Világszervezet (WHO) Re = Reserve osztályozásának: az antibiotikumok közé tartoznak a legvégső esetben alkalmazott antibiotikumok, és azokat a többszörösen rezisztens organizmusok által okozott megerősített vagy feltételezett fertőzések kezelésére kell őrizni. Az elemzésben szereplő szerek: szisztémás alkalmazású antibakteriális szerek, neomicin, sztreptomicin, polimixin B, kanamicin, vankomicin, kolisztin, rifamixin, fidaxomicin, rifamicin, rifampicin, rifamicin, rifabutin, metronidazol, tinidazol, szeknidazol és ornidazol.</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316771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hu-HU" sz="1100">
                <a:latin typeface="EC Square Sans Pro" panose="020B0506040000020004" pitchFamily="34" charset="0"/>
              </a:rPr>
              <a:t>Az Európai Gyógyszerügynökség (EMA) 2009-ben indította el az ESVAC-projektet.</a:t>
            </a:r>
          </a:p>
          <a:p>
            <a:pPr marL="0" indent="0">
              <a:buNone/>
            </a:pPr>
            <a:endParaRPr lang="en-GB" sz="1100" dirty="0">
              <a:latin typeface="EC Square Sans Pro" panose="020B0506040000020004" pitchFamily="34" charset="0"/>
            </a:endParaRPr>
          </a:p>
          <a:p>
            <a:pPr marL="0" indent="0">
              <a:buNone/>
            </a:pPr>
            <a:r>
              <a:rPr lang="hu-HU" sz="1100" b="0" i="0">
                <a:solidFill>
                  <a:srgbClr val="1E1E1E"/>
                </a:solidFill>
                <a:effectLst/>
                <a:latin typeface="EC Square Sans Pro" panose="020B0506040000020004" pitchFamily="34" charset="0"/>
              </a:rPr>
              <a:t>Az Állatgyógyászati antimikrobiális szerek fogyasztásának európai felügyelete (ESVAC) projekt 2009 és 2023 között gyűjtött információkat arról, </a:t>
            </a:r>
            <a:r>
              <a:rPr lang="hu-HU" sz="1100" b="1" i="0">
                <a:solidFill>
                  <a:srgbClr val="1E1E1E"/>
                </a:solidFill>
                <a:effectLst/>
                <a:latin typeface="EC Square Sans Pro" panose="020B0506040000020004" pitchFamily="34" charset="0"/>
              </a:rPr>
              <a:t>hogyan alkalmazzák az antimikrobiális gyógyszereket állatokban az Európai Unióban (EU)</a:t>
            </a:r>
            <a:r>
              <a:rPr lang="hu-HU" sz="1100" b="0" i="0">
                <a:solidFill>
                  <a:srgbClr val="1E1E1E"/>
                </a:solidFill>
                <a:effectLst/>
                <a:latin typeface="EC Square Sans Pro" panose="020B0506040000020004" pitchFamily="34" charset="0"/>
              </a:rPr>
              <a:t>. Az ilyen típusú információk elengedhetetlenek a lehetséges kockázati tényezők, amelyek az antimikrobiális rezisztencia kialakulásához és terjedéséhez vezethetnek, azonosításához. </a:t>
            </a: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hu-HU" sz="1100">
                <a:latin typeface="EC Square Sans Pro" panose="020B0506040000020004" pitchFamily="34" charset="0"/>
              </a:rPr>
              <a:t>Biztosítja az </a:t>
            </a:r>
            <a:r>
              <a:rPr lang="hu-HU" sz="1100" b="1" i="0">
                <a:solidFill>
                  <a:srgbClr val="1E1E1E"/>
                </a:solidFill>
                <a:effectLst/>
                <a:latin typeface="EC Square Sans Pro" panose="020B0506040000020004" pitchFamily="34" charset="0"/>
              </a:rPr>
              <a:t>antimikrobiális szerek használatára vonatkozó adatok</a:t>
            </a:r>
            <a:r>
              <a:rPr lang="hu-HU" sz="1100" b="0" i="0">
                <a:solidFill>
                  <a:srgbClr val="1E1E1E"/>
                </a:solidFill>
                <a:effectLst/>
                <a:latin typeface="EC Square Sans Pro" panose="020B0506040000020004" pitchFamily="34" charset="0"/>
              </a:rPr>
              <a:t> összegyűjtésére és jelentésére vonatkozó harmonizált megközelítés az EU és az Európai Gazdasági Térség (EGT) tagállamaiból származó állatokban.</a:t>
            </a:r>
          </a:p>
          <a:p>
            <a:pPr marL="171450" indent="-171450">
              <a:buFont typeface="Arial" panose="020B0604020202020204" pitchFamily="34" charset="0"/>
              <a:buChar char="•"/>
            </a:pPr>
            <a:r>
              <a:rPr lang="hu-HU" sz="1100" b="0" i="0">
                <a:solidFill>
                  <a:srgbClr val="1E1E1E"/>
                </a:solidFill>
                <a:effectLst/>
                <a:latin typeface="EC Square Sans Pro" panose="020B0506040000020004" pitchFamily="34" charset="0"/>
              </a:rPr>
              <a:t>Az ESVAC-projektben való önkéntes részvétel 9-ről 31-re nőtt az évek során.</a:t>
            </a:r>
          </a:p>
          <a:p>
            <a:pPr marL="171450" indent="-171450">
              <a:buFont typeface="Arial" panose="020B0604020202020204" pitchFamily="34" charset="0"/>
              <a:buChar char="•"/>
            </a:pPr>
            <a:r>
              <a:rPr lang="hu-HU" sz="1100" b="0" i="0">
                <a:solidFill>
                  <a:srgbClr val="1E1E1E"/>
                </a:solidFill>
                <a:effectLst/>
                <a:latin typeface="EC Square Sans Pro" panose="020B0506040000020004" pitchFamily="34" charset="0"/>
              </a:rPr>
              <a:t>Az ESVAC-projekt hivatalosan 2023 novemberében ért véget a zárójelentés közzétételével.</a:t>
            </a:r>
          </a:p>
          <a:p>
            <a:pPr marL="171450" indent="-171450">
              <a:buFont typeface="Arial" panose="020B0604020202020204" pitchFamily="34" charset="0"/>
              <a:buChar char="•"/>
            </a:pPr>
            <a:r>
              <a:rPr lang="hu-HU" sz="1100" b="0" i="0">
                <a:solidFill>
                  <a:srgbClr val="1E1E1E"/>
                </a:solidFill>
                <a:effectLst/>
                <a:latin typeface="EC Square Sans Pro" panose="020B0506040000020004" pitchFamily="34" charset="0"/>
              </a:rPr>
              <a:t>2024 januárjától minden EU/EGT tagállamnak jelentenie kell adatait az </a:t>
            </a:r>
            <a:r>
              <a:rPr lang="hu-HU" sz="1100" b="1" i="0">
                <a:solidFill>
                  <a:srgbClr val="1E1E1E"/>
                </a:solidFill>
                <a:effectLst/>
                <a:latin typeface="EC Square Sans Pro" panose="020B0506040000020004" pitchFamily="34" charset="0"/>
              </a:rPr>
              <a:t>értékesítés volumene és az</a:t>
            </a:r>
            <a:r>
              <a:rPr lang="hu-HU" sz="1100" b="0" i="0">
                <a:solidFill>
                  <a:srgbClr val="1E1E1E"/>
                </a:solidFill>
                <a:effectLst/>
                <a:latin typeface="EC Square Sans Pro" panose="020B0506040000020004" pitchFamily="34" charset="0"/>
              </a:rPr>
              <a:t> </a:t>
            </a:r>
            <a:r>
              <a:rPr lang="hu-HU" sz="1100" b="1" i="0">
                <a:solidFill>
                  <a:srgbClr val="1E1E1E"/>
                </a:solidFill>
                <a:effectLst/>
                <a:latin typeface="EC Square Sans Pro" panose="020B0506040000020004" pitchFamily="34" charset="0"/>
              </a:rPr>
              <a:t>antimikrobiális gyógyszerek alkalmazása állatokon</a:t>
            </a:r>
            <a:r>
              <a:rPr lang="hu-HU" sz="1100" b="0" i="0">
                <a:solidFill>
                  <a:srgbClr val="1E1E1E"/>
                </a:solidFill>
                <a:effectLst/>
                <a:latin typeface="EC Square Sans Pro" panose="020B0506040000020004" pitchFamily="34" charset="0"/>
              </a:rPr>
              <a:t> tekintetében, összhangban a </a:t>
            </a:r>
            <a:r>
              <a:rPr lang="hu-HU" sz="1100" b="0" i="0">
                <a:solidFill>
                  <a:srgbClr val="1E1E1E"/>
                </a:solidFill>
                <a:effectLst/>
                <a:latin typeface="EC Square Sans Pro" panose="020B0506040000020004" pitchFamily="34" charset="0"/>
                <a:hlinkClick r:id="rId3" tooltip="Az állatgyógyászati készítményekről szóló rendelet"/>
              </a:rPr>
              <a:t>az állatgyógyászati készítményekről szóló rendelettel</a:t>
            </a:r>
            <a:r>
              <a:rPr lang="hu-HU" sz="1100" b="0" i="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hu-HU" sz="1100" b="0" i="0">
                <a:solidFill>
                  <a:srgbClr val="1E1E1E"/>
                </a:solidFill>
                <a:effectLst/>
                <a:latin typeface="EC Square Sans Pro" panose="020B0506040000020004" pitchFamily="34" charset="0"/>
              </a:rPr>
              <a:t>Az EU/EGT tagállamainak az EMAT </a:t>
            </a:r>
            <a:r>
              <a:rPr lang="hu-HU" sz="1100" b="1" i="0">
                <a:solidFill>
                  <a:srgbClr val="1E1E1E"/>
                </a:solidFill>
                <a:effectLst/>
                <a:latin typeface="EC Square Sans Pro" panose="020B0506040000020004" pitchFamily="34" charset="0"/>
              </a:rPr>
              <a:t>Antimikrobiális szerek értékesítési és felhasználási platformját</a:t>
            </a:r>
            <a:r>
              <a:rPr lang="hu-HU" sz="1100" b="0" i="0">
                <a:solidFill>
                  <a:srgbClr val="1E1E1E"/>
                </a:solidFill>
                <a:effectLst/>
                <a:latin typeface="EC Square Sans Pro" panose="020B0506040000020004" pitchFamily="34" charset="0"/>
              </a:rPr>
              <a:t> kell használniuk az adataiknak az EMA felé történő jelentéséhez.</a:t>
            </a:r>
          </a:p>
          <a:p>
            <a:pPr marL="0" indent="0">
              <a:buNone/>
            </a:pPr>
            <a:endParaRPr lang="en-GB" sz="1100" dirty="0">
              <a:latin typeface="EC Square Sans Pro" panose="020B0506040000020004" pitchFamily="34" charset="0"/>
            </a:endParaRPr>
          </a:p>
          <a:p>
            <a:r>
              <a:rPr lang="hu-HU" sz="1100">
                <a:latin typeface="EC Square Sans Pro" panose="020B0506040000020004" pitchFamily="34" charset="0"/>
              </a:rPr>
              <a:t>Kerek ábra: az élelmiszer-termelő állatoknak szánt antibiotikumos állatgyógyászati készítmények (VMP) összesített értékesítésének arányát mutatja mg/PCU-ban, antibiotikum osztályok szerint 31 európai országban 2022-ben</a:t>
            </a:r>
          </a:p>
          <a:p>
            <a:r>
              <a:rPr lang="hu-HU" sz="1100">
                <a:latin typeface="EC Square Sans Pro" panose="020B0506040000020004" pitchFamily="34" charset="0"/>
              </a:rPr>
              <a:t>Az „egyéb osztályok” magukban foglalják az amfenikolokat, cefalosporinokat, egyéb kinolonokat és az „egyéb” vegyületeket.</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sz="110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hu-HU" sz="1100">
                <a:latin typeface="EC Square Sans Pro" panose="020B0506040000020004" pitchFamily="34" charset="0"/>
              </a:rPr>
              <a:t>A farmtól az asztalig célkitűzés része a 2018 óta futó Green Deal-nak.</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sz="1100">
                <a:latin typeface="EC Square Sans Pro" panose="020B0506040000020004" pitchFamily="34" charset="0"/>
              </a:rPr>
              <a:t>Az EU átfogó célja: Csökkentés a 118,3 mg/PCU 50%-ához képest. Ez 59,15 mg/PCU csökkenést jelent.</a:t>
            </a:r>
          </a:p>
          <a:p>
            <a:endParaRPr lang="en-GB" sz="1100" dirty="0">
              <a:latin typeface="EC Square Sans Pro" panose="020B0506040000020004" pitchFamily="34" charset="0"/>
              <a:sym typeface="Wingdings" panose="05000000000000000000" pitchFamily="2" charset="2"/>
            </a:endParaRPr>
          </a:p>
          <a:p>
            <a:r>
              <a:rPr lang="hu-HU" sz="1100">
                <a:latin typeface="EC Square Sans Pro" panose="020B0506040000020004" pitchFamily="34" charset="0"/>
                <a:sym typeface="Wingdings" panose="05000000000000000000" pitchFamily="2" charset="2"/>
              </a:rPr>
              <a:t>Bázisév: 2018</a:t>
            </a:r>
          </a:p>
          <a:p>
            <a:r>
              <a:rPr lang="hu-HU" sz="1100">
                <a:latin typeface="EC Square Sans Pro" panose="020B0506040000020004" pitchFamily="34" charset="0"/>
                <a:sym typeface="Wingdings" panose="05000000000000000000" pitchFamily="2" charset="2"/>
              </a:rPr>
              <a:t>Cél év: 2030</a:t>
            </a:r>
          </a:p>
          <a:p>
            <a:r>
              <a:rPr lang="hu-HU" sz="1100">
                <a:latin typeface="EC Square Sans Pro" panose="020B0506040000020004" pitchFamily="34" charset="0"/>
                <a:sym typeface="Wingdings" panose="05000000000000000000" pitchFamily="2" charset="2"/>
              </a:rPr>
              <a:t>Az 50%-os csökkentéshez szükséges évek száma: 12 év</a:t>
            </a:r>
          </a:p>
          <a:p>
            <a:r>
              <a:rPr lang="hu-HU" sz="1100">
                <a:latin typeface="EC Square Sans Pro" panose="020B0506040000020004" pitchFamily="34" charset="0"/>
                <a:sym typeface="Wingdings" panose="05000000000000000000" pitchFamily="2" charset="2"/>
              </a:rPr>
              <a:t>2018-ban az értékesítés 118,3 mg/PCU volt</a:t>
            </a:r>
          </a:p>
          <a:p>
            <a:r>
              <a:rPr lang="hu-HU" sz="1100">
                <a:latin typeface="EC Square Sans Pro" panose="020B0506040000020004" pitchFamily="34" charset="0"/>
                <a:sym typeface="Wingdings" panose="05000000000000000000" pitchFamily="2" charset="2"/>
              </a:rPr>
              <a:t>2022-ben az értékesítés 88,72 mg/PCU volt</a:t>
            </a:r>
          </a:p>
          <a:p>
            <a:endParaRPr lang="en-GB" sz="1100" dirty="0">
              <a:latin typeface="EC Square Sans Pro" panose="020B0506040000020004" pitchFamily="34" charset="0"/>
              <a:sym typeface="Wingdings" panose="05000000000000000000" pitchFamily="2" charset="2"/>
            </a:endParaRPr>
          </a:p>
          <a:p>
            <a:r>
              <a:rPr lang="hu-HU" sz="1100">
                <a:latin typeface="EC Square Sans Pro" panose="020B0506040000020004" pitchFamily="34" charset="0"/>
                <a:sym typeface="Wingdings" panose="05000000000000000000" pitchFamily="2" charset="2"/>
              </a:rPr>
              <a:t>2018-tól 2022-ig (4 év) a csökkentés 33,5 mg/PCU (= a célmennyiség 56%-a)</a:t>
            </a:r>
          </a:p>
          <a:p>
            <a:endParaRPr lang="en-GB" dirty="0">
              <a:sym typeface="Wingdings" panose="05000000000000000000" pitchFamily="2" charset="2"/>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279704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3736866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sz="1200">
                <a:latin typeface="EC Square Sans Pro" panose="020B0506040000020004" pitchFamily="34" charset="0"/>
              </a:rPr>
              <a:t>Forrás: 13. ESVAC jelentés</a:t>
            </a:r>
          </a:p>
          <a:p>
            <a:endParaRPr lang="en-GB" sz="1200" dirty="0">
              <a:latin typeface="EC Square Sans Pro" panose="020B0506040000020004" pitchFamily="34" charset="0"/>
            </a:endParaRPr>
          </a:p>
          <a:p>
            <a:r>
              <a:rPr lang="hu-HU" sz="1200">
                <a:latin typeface="EC Square Sans Pro" panose="020B0506040000020004" pitchFamily="34" charset="0"/>
              </a:rPr>
              <a:t>A PCU (Population Correction Unit) a Populációs Korrekciós Egység</a:t>
            </a:r>
          </a:p>
          <a:p>
            <a:pPr marL="171450" indent="-171450">
              <a:buFontTx/>
              <a:buChar char="-"/>
            </a:pPr>
            <a:r>
              <a:rPr lang="hu-HU" sz="1200">
                <a:latin typeface="EC Square Sans Pro" panose="020B0506040000020004" pitchFamily="34" charset="0"/>
              </a:rPr>
              <a:t>Az élelmiszer-termelő állatok normál súlya kilogrammban van megadva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sz="2000">
                <a:solidFill>
                  <a:srgbClr val="000000"/>
                </a:solidFill>
                <a:latin typeface="Adobe Clean DC"/>
              </a:rPr>
              <a:t>Kiszámoljuk az élelmiszer-termelő állatok évenkénti számát, majd ezt a számot megszorozzuk az egyes állatkategóriák standard tömegével.</a:t>
            </a:r>
          </a:p>
          <a:p>
            <a:pPr marL="171450" indent="-171450">
              <a:buFontTx/>
              <a:buChar char="-"/>
            </a:pPr>
            <a:r>
              <a:rPr lang="hu-HU" sz="1200">
                <a:latin typeface="EC Square Sans Pro" panose="020B0506040000020004" pitchFamily="34" charset="0"/>
              </a:rPr>
              <a:t>Az eredmény az az évi kilogramm húsmennyiség, állati biomassza, </a:t>
            </a:r>
            <a:r>
              <a:rPr lang="hu-HU" sz="2000">
                <a:solidFill>
                  <a:srgbClr val="000000"/>
                </a:solidFill>
                <a:latin typeface="Adobe Clean DC"/>
              </a:rPr>
              <a:t>amit potenciálisan antimikrobiális szerekkel kezelhetnek.</a:t>
            </a:r>
          </a:p>
          <a:p>
            <a:pPr marL="171450" indent="-171450">
              <a:buFontTx/>
              <a:buChar char="-"/>
            </a:pPr>
            <a:r>
              <a:rPr lang="hu-HU" sz="1200">
                <a:latin typeface="EC Square Sans Pro" panose="020B0506040000020004" pitchFamily="34" charset="0"/>
              </a:rPr>
              <a:t>Az antimikrobiális szerek országonkénti összértékesítését elosztjuk a hús kilóban megadott összmennyiségével.</a:t>
            </a:r>
          </a:p>
          <a:p>
            <a:pPr marL="171450" indent="-171450">
              <a:buFontTx/>
              <a:buChar char="-"/>
            </a:pPr>
            <a:r>
              <a:rPr lang="hu-HU" sz="1200">
                <a:latin typeface="EC Square Sans Pro" panose="020B0506040000020004" pitchFamily="34" charset="0"/>
              </a:rPr>
              <a:t>Az eredmény a hús kilogrammonkénti (biomassza) elfogyasztott antimikrobiális szerek elméleti mennyisége milligrammban. </a:t>
            </a:r>
          </a:p>
          <a:p>
            <a:pPr marL="0" indent="0">
              <a:buFontTx/>
              <a:buNone/>
            </a:pPr>
            <a:endParaRPr lang="en-GB" sz="1200" dirty="0">
              <a:latin typeface="EC Square Sans Pro" panose="020B0506040000020004" pitchFamily="34" charset="0"/>
            </a:endParaRPr>
          </a:p>
          <a:p>
            <a:pPr marL="0" indent="0">
              <a:buFontTx/>
              <a:buNone/>
            </a:pPr>
            <a:r>
              <a:rPr lang="hu-HU" sz="1200">
                <a:latin typeface="EC Square Sans Pro" panose="020B0506040000020004" pitchFamily="34" charset="0"/>
              </a:rPr>
              <a:t>Magyarországon: 833 x 1000 tonna = 833000 tonna húst állítottak elő (2022).</a:t>
            </a:r>
          </a:p>
          <a:p>
            <a:pPr marL="0" indent="0">
              <a:buFontTx/>
              <a:buNone/>
            </a:pPr>
            <a:r>
              <a:rPr lang="hu-HU" sz="1200">
                <a:latin typeface="EC Square Sans Pro" panose="020B0506040000020004" pitchFamily="34" charset="0"/>
              </a:rPr>
              <a:t>Becslések szerint 111,2 milligramm antimikrobiális szer felel meg minden kilogramm megtermelt húsnak. </a:t>
            </a:r>
          </a:p>
          <a:p>
            <a:pPr marL="0" indent="0">
              <a:buFontTx/>
              <a:buNone/>
            </a:pPr>
            <a:r>
              <a:rPr lang="hu-HU" sz="1200">
                <a:latin typeface="EC Square Sans Pro" panose="020B0506040000020004" pitchFamily="34" charset="0"/>
              </a:rPr>
              <a:t>Magyarország 2018-ról 2022-ra 38 százalékkal csökkentette az antimikrobiális szerek összmennyiségét.</a:t>
            </a: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2586486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a:t>Állatállomány statisztika: </a:t>
            </a:r>
            <a:r>
              <a:rPr lang="hu-HU">
                <a:hlinkClick r:id="rId3"/>
              </a:rPr>
              <a:t>Statisztika | Eurostat (europa.eu)</a:t>
            </a:r>
          </a:p>
          <a:p>
            <a:endParaRPr lang="en-GB" dirty="0"/>
          </a:p>
          <a:p>
            <a:r>
              <a:rPr lang="hu-HU"/>
              <a:t>Az állatállomány sűrűsége </a:t>
            </a:r>
            <a:r>
              <a:rPr lang="hu-HU">
                <a:hlinkClick r:id="rId4"/>
              </a:rPr>
              <a:t>Agrár-környezetvédelmi mutató – állatállomány minták – A statisztikák magyarázata (europa.eu)</a:t>
            </a:r>
          </a:p>
          <a:p>
            <a:endParaRPr lang="en-GB" dirty="0"/>
          </a:p>
          <a:p>
            <a:r>
              <a:rPr lang="hu-HU"/>
              <a:t>Akvakultúra-statisztika: </a:t>
            </a:r>
            <a:r>
              <a:rPr lang="hu-HU">
                <a:hlinkClick r:id="rId5"/>
              </a:rPr>
              <a:t>Akvakultúra-statisztika – A statisztikák magyarázata (europa.eu)</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31858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2641910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791200"/>
            <a:ext cx="5496560" cy="4800177"/>
          </a:xfrm>
        </p:spPr>
        <p:txBody>
          <a:bodyPr/>
          <a:lstStyle/>
          <a:p>
            <a:pPr algn="l"/>
            <a:r>
              <a:rPr lang="en-GB" sz="1100" b="1" dirty="0">
                <a:solidFill>
                  <a:srgbClr val="FF0000"/>
                </a:solidFill>
                <a:latin typeface="EC Square Sans Pro" panose="020B0506040000020004" pitchFamily="34" charset="0"/>
              </a:rPr>
              <a:t>Note: Slide not to be shown. To be maintained hidden, for reference if needed to calculation of PCU. Data do not correspond to latest guideline. Responds to ESVAC project data, previous to 2022. </a:t>
            </a:r>
            <a:endParaRPr lang="en-GB" sz="1100" b="1" i="0" u="none" strike="noStrike" baseline="0" dirty="0">
              <a:solidFill>
                <a:srgbClr val="FF0000"/>
              </a:solidFill>
              <a:latin typeface="EC Square Sans Pro" panose="020B0506040000020004" pitchFamily="34" charset="0"/>
            </a:endParaRPr>
          </a:p>
          <a:p>
            <a:endParaRPr lang="en-GB" sz="1100" i="0" strike="noStrike" baseline="0" dirty="0">
              <a:solidFill>
                <a:srgbClr val="003299"/>
              </a:solidFill>
              <a:latin typeface="EC Square Sans Pro" panose="020B0506040000020004" pitchFamily="34" charset="0"/>
              <a:hlinkClick r:id="rId3"/>
            </a:endParaRPr>
          </a:p>
          <a:p>
            <a:r>
              <a:rPr lang="en-GB" sz="1100" i="0" u="sng" strike="noStrike" baseline="0" dirty="0">
                <a:solidFill>
                  <a:srgbClr val="003299"/>
                </a:solidFill>
                <a:latin typeface="EC Square Sans Pro" panose="020B0506040000020004" pitchFamily="34" charset="0"/>
                <a:hlinkClick r:id="rId3"/>
              </a:rPr>
              <a:t>Latest calculations of PCU:</a:t>
            </a:r>
          </a:p>
          <a:p>
            <a:r>
              <a:rPr lang="en-GB" sz="1100" b="1" i="0" u="none" strike="noStrike" baseline="0" dirty="0">
                <a:solidFill>
                  <a:srgbClr val="003299"/>
                </a:solidFill>
                <a:latin typeface="EC Square Sans Pro" panose="020B0506040000020004" pitchFamily="34" charset="0"/>
                <a:hlinkClick r:id="rId3"/>
              </a:rPr>
              <a:t>Guideline on the reporting of antimicrobial sales and use in animals at the EU level – denominators and indicators</a:t>
            </a:r>
            <a:r>
              <a:rPr lang="en-GB" sz="1100" b="1" i="0" u="none" strike="noStrike" baseline="0" dirty="0">
                <a:solidFill>
                  <a:srgbClr val="003299"/>
                </a:solidFill>
                <a:latin typeface="EC Square Sans Pro" panose="020B0506040000020004" pitchFamily="34" charset="0"/>
              </a:rPr>
              <a:t>.</a:t>
            </a:r>
            <a:r>
              <a:rPr lang="en-GB" sz="1100" b="1" i="0" u="none" strike="noStrike" baseline="0" dirty="0">
                <a:solidFill>
                  <a:srgbClr val="000000"/>
                </a:solidFill>
                <a:latin typeface="EC Square Sans Pro" panose="020B0506040000020004" pitchFamily="34" charset="0"/>
              </a:rPr>
              <a:t> </a:t>
            </a:r>
            <a:r>
              <a:rPr lang="en-GB" sz="1100" b="0" i="0" u="none" strike="noStrike" baseline="0" dirty="0">
                <a:solidFill>
                  <a:srgbClr val="000000"/>
                </a:solidFill>
                <a:latin typeface="EC Square Sans Pro" panose="020B0506040000020004" pitchFamily="34" charset="0"/>
              </a:rPr>
              <a:t>13 October 2023. EMA/CVMP/882931/2022. Committee for Veterinary Medicinal Products (CVMP)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342900" indent="-342900">
              <a:buAutoNum type="arabicPeriod"/>
            </a:pPr>
            <a:r>
              <a:rPr lang="en-GB" sz="1100" dirty="0">
                <a:latin typeface="EC Square Sans Pro" panose="020B0506040000020004" pitchFamily="34" charset="0"/>
              </a:rPr>
              <a:t>Agree on the average weight per specie, in kilos</a:t>
            </a:r>
          </a:p>
          <a:p>
            <a:pPr marL="342900" indent="-342900">
              <a:buAutoNum type="arabicPeriod"/>
            </a:pPr>
            <a:r>
              <a:rPr lang="en-GB" sz="1100" dirty="0">
                <a:latin typeface="EC Square Sans Pro" panose="020B0506040000020004" pitchFamily="34" charset="0"/>
              </a:rPr>
              <a:t>Calculate the number of animals per specie – Example, Malta</a:t>
            </a:r>
          </a:p>
          <a:p>
            <a:pPr marL="0" indent="0">
              <a:buNone/>
            </a:pPr>
            <a:r>
              <a:rPr lang="en-GB" sz="1100" dirty="0">
                <a:latin typeface="EC Square Sans Pro" panose="020B0506040000020004" pitchFamily="34" charset="0"/>
              </a:rPr>
              <a:t>	Note: consumption of antimicrobials for fish data is calculated per tonnes</a:t>
            </a:r>
          </a:p>
          <a:p>
            <a:r>
              <a:rPr lang="en-GB" sz="1100" dirty="0">
                <a:latin typeface="EC Square Sans Pro" panose="020B0506040000020004" pitchFamily="34" charset="0"/>
              </a:rPr>
              <a:t>3. Multiply the number of animals x weight =&gt; kilos of meat produced at national level</a:t>
            </a:r>
          </a:p>
          <a:p>
            <a:r>
              <a:rPr lang="en-GB" sz="1100" dirty="0">
                <a:latin typeface="EC Square Sans Pro" panose="020B0506040000020004" pitchFamily="34" charset="0"/>
              </a:rPr>
              <a:t>4. Compile the sales of antimicrobials, in milligrams</a:t>
            </a:r>
          </a:p>
          <a:p>
            <a:r>
              <a:rPr lang="en-GB" sz="1100" dirty="0">
                <a:latin typeface="EC Square Sans Pro" panose="020B0506040000020004" pitchFamily="34" charset="0"/>
              </a:rPr>
              <a:t>5. Obtain a unit number of milligrams or antimicrobial per kilo of meat</a:t>
            </a:r>
          </a:p>
          <a:p>
            <a:endParaRPr lang="en-GB" sz="1100" dirty="0">
              <a:latin typeface="EC Square Sans Pro" panose="020B0506040000020004" pitchFamily="34" charset="0"/>
            </a:endParaRPr>
          </a:p>
          <a:p>
            <a:r>
              <a:rPr lang="en-GB" sz="900" dirty="0">
                <a:latin typeface="EC Square Sans Pro" panose="020B0506040000020004" pitchFamily="34" charset="0"/>
              </a:rPr>
              <a:t>Average weigh (AW) at treatment, in kilos, used in calculating the population correction unit</a:t>
            </a:r>
          </a:p>
          <a:p>
            <a:r>
              <a:rPr lang="en-GB" sz="900" dirty="0">
                <a:latin typeface="EC Square Sans Pro" panose="020B0506040000020004" pitchFamily="34" charset="0"/>
              </a:rPr>
              <a:t>Cattle: </a:t>
            </a:r>
          </a:p>
          <a:p>
            <a:pPr marL="171450" indent="-171450">
              <a:buFontTx/>
              <a:buChar char="-"/>
            </a:pPr>
            <a:r>
              <a:rPr lang="en-GB" sz="900" dirty="0">
                <a:latin typeface="EC Square Sans Pro" panose="020B0506040000020004" pitchFamily="34" charset="0"/>
              </a:rPr>
              <a:t>Slaughter cows – 425</a:t>
            </a:r>
          </a:p>
          <a:p>
            <a:pPr marL="171450" indent="-171450">
              <a:buFontTx/>
              <a:buChar char="-"/>
            </a:pPr>
            <a:r>
              <a:rPr lang="en-GB" sz="900" dirty="0">
                <a:latin typeface="EC Square Sans Pro" panose="020B0506040000020004" pitchFamily="34" charset="0"/>
              </a:rPr>
              <a:t>Slaughter heifers – 200</a:t>
            </a:r>
          </a:p>
          <a:p>
            <a:pPr marL="171450" indent="-171450">
              <a:buFontTx/>
              <a:buChar char="-"/>
            </a:pPr>
            <a:r>
              <a:rPr lang="en-GB" sz="900" dirty="0">
                <a:latin typeface="EC Square Sans Pro" panose="020B0506040000020004" pitchFamily="34" charset="0"/>
              </a:rPr>
              <a:t>Slaughter bullocks and bulls – 425</a:t>
            </a:r>
          </a:p>
          <a:p>
            <a:pPr marL="171450" indent="-171450">
              <a:buFontTx/>
              <a:buChar char="-"/>
            </a:pPr>
            <a:r>
              <a:rPr lang="en-GB" sz="900" dirty="0">
                <a:latin typeface="EC Square Sans Pro" panose="020B0506040000020004" pitchFamily="34" charset="0"/>
              </a:rPr>
              <a:t>Slaughter calves and young cattle – 140</a:t>
            </a:r>
          </a:p>
          <a:p>
            <a:pPr marL="171450" indent="-171450">
              <a:buFontTx/>
              <a:buChar char="-"/>
            </a:pPr>
            <a:r>
              <a:rPr lang="en-GB" sz="900" dirty="0">
                <a:latin typeface="EC Square Sans Pro" panose="020B0506040000020004" pitchFamily="34" charset="0"/>
              </a:rPr>
              <a:t>Imported/exported cattle for slaughter – 425</a:t>
            </a:r>
          </a:p>
          <a:p>
            <a:pPr marL="171450" indent="-171450">
              <a:buFontTx/>
              <a:buChar char="-"/>
            </a:pPr>
            <a:r>
              <a:rPr lang="en-GB" sz="900" dirty="0">
                <a:latin typeface="EC Square Sans Pro" panose="020B0506040000020004" pitchFamily="34" charset="0"/>
              </a:rPr>
              <a:t>Imported/exported cattle for fattening – 140</a:t>
            </a:r>
          </a:p>
          <a:p>
            <a:pPr marL="171450" indent="-171450">
              <a:buFontTx/>
              <a:buChar char="-"/>
            </a:pPr>
            <a:r>
              <a:rPr lang="en-GB" sz="900" dirty="0">
                <a:latin typeface="EC Square Sans Pro" panose="020B0506040000020004" pitchFamily="34" charset="0"/>
              </a:rPr>
              <a:t>Livestock dairy cows – 425</a:t>
            </a:r>
          </a:p>
          <a:p>
            <a:pPr marL="0" indent="0">
              <a:buFontTx/>
              <a:buNone/>
            </a:pPr>
            <a:r>
              <a:rPr lang="en-GB" sz="900" dirty="0">
                <a:latin typeface="EC Square Sans Pro" panose="020B0506040000020004" pitchFamily="34" charset="0"/>
              </a:rPr>
              <a:t>Pigs</a:t>
            </a:r>
          </a:p>
          <a:p>
            <a:pPr marL="171450" indent="-171450">
              <a:buFontTx/>
              <a:buChar char="-"/>
            </a:pPr>
            <a:r>
              <a:rPr lang="en-GB" sz="900" dirty="0">
                <a:latin typeface="EC Square Sans Pro" panose="020B0506040000020004" pitchFamily="34" charset="0"/>
              </a:rPr>
              <a:t>Slaughter pigs – 65</a:t>
            </a:r>
          </a:p>
          <a:p>
            <a:pPr marL="171450" indent="-171450">
              <a:buFontTx/>
              <a:buChar char="-"/>
            </a:pPr>
            <a:r>
              <a:rPr lang="en-GB" sz="900" dirty="0">
                <a:latin typeface="EC Square Sans Pro" panose="020B0506040000020004" pitchFamily="34" charset="0"/>
              </a:rPr>
              <a:t>Imported / exported pigs for slaughter – 65</a:t>
            </a:r>
          </a:p>
          <a:p>
            <a:pPr marL="171450" indent="-171450">
              <a:buFontTx/>
              <a:buChar char="-"/>
            </a:pPr>
            <a:r>
              <a:rPr lang="en-GB" sz="900" dirty="0">
                <a:latin typeface="EC Square Sans Pro" panose="020B0506040000020004" pitchFamily="34" charset="0"/>
              </a:rPr>
              <a:t>Imported / exported pigs for fattening – 25</a:t>
            </a:r>
          </a:p>
          <a:p>
            <a:pPr marL="171450" indent="-171450">
              <a:buFontTx/>
              <a:buChar char="-"/>
            </a:pPr>
            <a:r>
              <a:rPr lang="en-GB" sz="900" dirty="0">
                <a:latin typeface="EC Square Sans Pro" panose="020B0506040000020004" pitchFamily="34" charset="0"/>
              </a:rPr>
              <a:t>Livestock sows – 240</a:t>
            </a:r>
          </a:p>
          <a:p>
            <a:pPr marL="0" indent="0">
              <a:buFontTx/>
              <a:buNone/>
            </a:pPr>
            <a:r>
              <a:rPr lang="en-GB" sz="900" dirty="0">
                <a:latin typeface="EC Square Sans Pro" panose="020B0506040000020004" pitchFamily="34" charset="0"/>
              </a:rPr>
              <a:t>Poultry </a:t>
            </a:r>
          </a:p>
          <a:p>
            <a:pPr marL="0" indent="0">
              <a:buFontTx/>
              <a:buNone/>
            </a:pPr>
            <a:r>
              <a:rPr lang="en-GB" sz="900" dirty="0">
                <a:latin typeface="EC Square Sans Pro" panose="020B0506040000020004" pitchFamily="34" charset="0"/>
              </a:rPr>
              <a:t>- Slaughter broilers – 1</a:t>
            </a:r>
          </a:p>
          <a:p>
            <a:pPr marL="0" indent="0">
              <a:buFontTx/>
              <a:buNone/>
            </a:pPr>
            <a:r>
              <a:rPr lang="en-GB" sz="900" dirty="0">
                <a:latin typeface="EC Square Sans Pro" panose="020B0506040000020004" pitchFamily="34" charset="0"/>
              </a:rPr>
              <a:t>- Slaughter turkeys – 6,5</a:t>
            </a:r>
          </a:p>
          <a:p>
            <a:pPr marL="0" indent="0">
              <a:buFontTx/>
              <a:buNone/>
            </a:pPr>
            <a:r>
              <a:rPr lang="en-GB" sz="900" dirty="0">
                <a:latin typeface="EC Square Sans Pro" panose="020B0506040000020004" pitchFamily="34" charset="0"/>
              </a:rPr>
              <a:t>- Imported / exported poultry for slaughter – 1</a:t>
            </a:r>
          </a:p>
          <a:p>
            <a:pPr marL="0" indent="0">
              <a:buFontTx/>
              <a:buNone/>
            </a:pPr>
            <a:r>
              <a:rPr lang="en-GB" sz="900" dirty="0">
                <a:latin typeface="EC Square Sans Pro" panose="020B0506040000020004" pitchFamily="34" charset="0"/>
              </a:rPr>
              <a:t>Sheep and goats</a:t>
            </a:r>
          </a:p>
          <a:p>
            <a:pPr marL="171450" indent="-171450">
              <a:buFontTx/>
              <a:buChar char="-"/>
            </a:pPr>
            <a:r>
              <a:rPr lang="en-GB" sz="900" dirty="0">
                <a:latin typeface="EC Square Sans Pro" panose="020B0506040000020004" pitchFamily="34" charset="0"/>
              </a:rPr>
              <a:t>Slaughter sheep and goats – 20</a:t>
            </a:r>
          </a:p>
          <a:p>
            <a:pPr marL="171450" indent="-171450">
              <a:buFontTx/>
              <a:buChar char="-"/>
            </a:pPr>
            <a:r>
              <a:rPr lang="en-GB" sz="900" dirty="0">
                <a:latin typeface="EC Square Sans Pro" panose="020B0506040000020004" pitchFamily="34" charset="0"/>
              </a:rPr>
              <a:t>Imported / exported sheep and goats for slaughter – 20</a:t>
            </a:r>
          </a:p>
          <a:p>
            <a:pPr marL="171450" indent="-171450">
              <a:buFontTx/>
              <a:buChar char="-"/>
            </a:pPr>
            <a:r>
              <a:rPr lang="en-GB" sz="900" dirty="0">
                <a:latin typeface="EC Square Sans Pro" panose="020B0506040000020004" pitchFamily="34" charset="0"/>
              </a:rPr>
              <a:t>Livestock sheep – 75</a:t>
            </a:r>
          </a:p>
          <a:p>
            <a:pPr marL="0" indent="0">
              <a:buFontTx/>
              <a:buNone/>
            </a:pPr>
            <a:r>
              <a:rPr lang="en-GB" sz="900" dirty="0">
                <a:latin typeface="EC Square Sans Pro" panose="020B0506040000020004" pitchFamily="34" charset="0"/>
              </a:rPr>
              <a:t>Horses</a:t>
            </a:r>
          </a:p>
          <a:p>
            <a:pPr marL="171450" indent="-171450">
              <a:buFontTx/>
              <a:buChar char="-"/>
            </a:pPr>
            <a:r>
              <a:rPr lang="en-GB" sz="900" dirty="0">
                <a:latin typeface="EC Square Sans Pro" panose="020B0506040000020004" pitchFamily="34" charset="0"/>
              </a:rPr>
              <a:t>Living horses – 400</a:t>
            </a:r>
          </a:p>
          <a:p>
            <a:pPr marL="0" indent="0">
              <a:buFontTx/>
              <a:buNone/>
            </a:pPr>
            <a:r>
              <a:rPr lang="en-GB" sz="900" dirty="0">
                <a:latin typeface="EC Square Sans Pro" panose="020B0506040000020004" pitchFamily="34" charset="0"/>
              </a:rPr>
              <a:t>Rabbits</a:t>
            </a:r>
          </a:p>
          <a:p>
            <a:pPr marL="171450" indent="-171450">
              <a:buFontTx/>
              <a:buChar char="-"/>
            </a:pPr>
            <a:r>
              <a:rPr lang="en-GB" sz="900" dirty="0">
                <a:latin typeface="EC Square Sans Pro" panose="020B0506040000020004" pitchFamily="34" charset="0"/>
              </a:rPr>
              <a:t>Slaughter rabbits – 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Fish – Eurostat – 1.000 tonnes of slaughtered fish</a:t>
            </a:r>
          </a:p>
          <a:p>
            <a:pPr marL="171450" indent="-171450">
              <a:buFontTx/>
              <a:buChar char="-"/>
            </a:pPr>
            <a:endParaRPr lang="en-GB" sz="900" dirty="0"/>
          </a:p>
          <a:p>
            <a:pPr marL="0" indent="0">
              <a:buFontTx/>
              <a:buNone/>
            </a:pP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2266563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sz="1800" b="0" i="0" u="none" strike="noStrike" baseline="0" dirty="0">
                <a:solidFill>
                  <a:srgbClr val="000000"/>
                </a:solidFill>
                <a:latin typeface="Verdana" panose="020B0604030504040204" pitchFamily="34" charset="0"/>
              </a:rPr>
              <a:t>1 Az országok közötti eltéréseket nagy körültekintéssel kell értelmezni az antibiotikumok ezen osztályai/alosztályai közötti adagolási sémák közötti nagy különbségek miatt. </a:t>
            </a:r>
          </a:p>
          <a:p>
            <a:r>
              <a:rPr lang="hu-HU" sz="1800" b="0" i="0" u="none" strike="noStrike" baseline="0" dirty="0">
                <a:solidFill>
                  <a:srgbClr val="000000"/>
                </a:solidFill>
                <a:latin typeface="Verdana" panose="020B0604030504040204" pitchFamily="34" charset="0"/>
              </a:rPr>
              <a:t>2 Egyéb </a:t>
            </a:r>
            <a:r>
              <a:rPr lang="hu-HU" sz="1800" b="0" i="0" u="none" strike="noStrike" baseline="0" dirty="0" err="1">
                <a:solidFill>
                  <a:srgbClr val="000000"/>
                </a:solidFill>
                <a:latin typeface="Verdana" panose="020B0604030504040204" pitchFamily="34" charset="0"/>
              </a:rPr>
              <a:t>kinolonok</a:t>
            </a:r>
            <a:r>
              <a:rPr lang="hu-HU" sz="1800" b="0" i="0" u="none" strike="noStrike" baseline="0" dirty="0">
                <a:solidFill>
                  <a:srgbClr val="000000"/>
                </a:solidFill>
                <a:latin typeface="Verdana" panose="020B0604030504040204" pitchFamily="34" charset="0"/>
              </a:rPr>
              <a:t> értékesítéséről nem számoltak be Ausztria, Horvátország, Ciprus, Csehország, Észtország, Finnország, Németország, Magyarország, Izland, Írország, Lettország, Litvánia, Luxemburg, Málta, Portugália, Szlovénia, Svájc és az Egyesült Királyság területén. </a:t>
            </a:r>
          </a:p>
          <a:p>
            <a:r>
              <a:rPr lang="hu-HU" sz="1800" b="0" i="0" u="none" strike="noStrike" baseline="0" dirty="0">
                <a:solidFill>
                  <a:srgbClr val="000000"/>
                </a:solidFill>
                <a:latin typeface="Verdana" panose="020B0604030504040204" pitchFamily="34" charset="0"/>
              </a:rPr>
              <a:t>3 Dániában, Finnországban, Izlandon, Írországban, Norvégiában és az Egyesült Királyságban nem számoltak be a </a:t>
            </a:r>
            <a:r>
              <a:rPr lang="hu-HU" sz="1800" b="0" i="0" u="none" strike="noStrike" baseline="0" dirty="0" err="1">
                <a:solidFill>
                  <a:srgbClr val="000000"/>
                </a:solidFill>
                <a:latin typeface="Verdana" panose="020B0604030504040204" pitchFamily="34" charset="0"/>
              </a:rPr>
              <a:t>polimixinek</a:t>
            </a:r>
            <a:r>
              <a:rPr lang="hu-HU" sz="1800" b="0" i="0" u="none" strike="noStrike" baseline="0" dirty="0">
                <a:solidFill>
                  <a:srgbClr val="000000"/>
                </a:solidFill>
                <a:latin typeface="Verdana" panose="020B0604030504040204" pitchFamily="34" charset="0"/>
              </a:rPr>
              <a:t> értékesítéséről. </a:t>
            </a:r>
          </a:p>
          <a:p>
            <a:r>
              <a:rPr lang="hu-HU" sz="1800" b="0" i="0" u="none" strike="noStrike" baseline="0" dirty="0">
                <a:solidFill>
                  <a:srgbClr val="000000"/>
                </a:solidFill>
                <a:latin typeface="Verdana" panose="020B0604030504040204" pitchFamily="34" charset="0"/>
              </a:rPr>
              <a:t>4 A 31 európai ország összesített aránya az </a:t>
            </a:r>
            <a:r>
              <a:rPr lang="hu-HU" sz="1800" b="0" i="0" u="none" strike="noStrike" baseline="0" dirty="0" err="1">
                <a:solidFill>
                  <a:srgbClr val="000000"/>
                </a:solidFill>
                <a:latin typeface="Verdana" panose="020B0604030504040204" pitchFamily="34" charset="0"/>
              </a:rPr>
              <a:t>aggregált</a:t>
            </a:r>
            <a:r>
              <a:rPr lang="hu-HU" sz="1800" b="0" i="0" u="none" strike="noStrike" baseline="0" dirty="0">
                <a:solidFill>
                  <a:srgbClr val="000000"/>
                </a:solidFill>
                <a:latin typeface="Verdana" panose="020B0604030504040204" pitchFamily="34" charset="0"/>
              </a:rPr>
              <a:t> mg/</a:t>
            </a:r>
            <a:r>
              <a:rPr lang="hu-HU" sz="1800" b="0" i="0" u="none" strike="noStrike" baseline="0" dirty="0" err="1">
                <a:solidFill>
                  <a:srgbClr val="000000"/>
                </a:solidFill>
                <a:latin typeface="Verdana" panose="020B0604030504040204" pitchFamily="34" charset="0"/>
              </a:rPr>
              <a:t>PCU-t</a:t>
            </a:r>
            <a:r>
              <a:rPr lang="hu-HU" sz="1800" b="0" i="0" u="none" strike="noStrike" baseline="0" dirty="0">
                <a:solidFill>
                  <a:srgbClr val="000000"/>
                </a:solidFill>
                <a:latin typeface="Verdana" panose="020B0604030504040204" pitchFamily="34" charset="0"/>
              </a:rPr>
              <a:t> – az eladott antibiotikum hatóanyagok teljes mennyisége (mg) osztva a teljes </a:t>
            </a:r>
            <a:r>
              <a:rPr lang="hu-HU" sz="1800" b="0" i="0" u="none" strike="noStrike" baseline="0" dirty="0" err="1">
                <a:solidFill>
                  <a:srgbClr val="000000"/>
                </a:solidFill>
                <a:latin typeface="Verdana" panose="020B0604030504040204" pitchFamily="34" charset="0"/>
              </a:rPr>
              <a:t>PCU-val</a:t>
            </a:r>
            <a:r>
              <a:rPr lang="hu-HU" sz="1800" b="0" i="0" u="none" strike="noStrike" baseline="0" dirty="0">
                <a:solidFill>
                  <a:srgbClr val="000000"/>
                </a:solidFill>
                <a:latin typeface="Verdana" panose="020B0604030504040204" pitchFamily="34" charset="0"/>
              </a:rPr>
              <a:t> (kg) – alapul véve.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24</a:t>
            </a:fld>
            <a:endParaRPr lang="en-GB"/>
          </a:p>
        </p:txBody>
      </p:sp>
    </p:spTree>
    <p:extLst>
      <p:ext uri="{BB962C8B-B14F-4D97-AF65-F5344CB8AC3E}">
        <p14:creationId xmlns:p14="http://schemas.microsoft.com/office/powerpoint/2010/main" val="757647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26</a:t>
            </a:fld>
            <a:endParaRPr lang="en-GB"/>
          </a:p>
        </p:txBody>
      </p:sp>
    </p:spTree>
    <p:extLst>
      <p:ext uri="{BB962C8B-B14F-4D97-AF65-F5344CB8AC3E}">
        <p14:creationId xmlns:p14="http://schemas.microsoft.com/office/powerpoint/2010/main" val="4045646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27</a:t>
            </a:fld>
            <a:endParaRPr lang="en-GB"/>
          </a:p>
        </p:txBody>
      </p:sp>
    </p:spTree>
    <p:extLst>
      <p:ext uri="{BB962C8B-B14F-4D97-AF65-F5344CB8AC3E}">
        <p14:creationId xmlns:p14="http://schemas.microsoft.com/office/powerpoint/2010/main" val="4095571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JIACRA III report</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29</a:t>
            </a:fld>
            <a:endParaRPr lang="en-GB"/>
          </a:p>
        </p:txBody>
      </p:sp>
    </p:spTree>
    <p:extLst>
      <p:ext uri="{BB962C8B-B14F-4D97-AF65-F5344CB8AC3E}">
        <p14:creationId xmlns:p14="http://schemas.microsoft.com/office/powerpoint/2010/main" val="41684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31</a:t>
            </a:fld>
            <a:endParaRPr lang="en-GB"/>
          </a:p>
        </p:txBody>
      </p:sp>
    </p:spTree>
    <p:extLst>
      <p:ext uri="{BB962C8B-B14F-4D97-AF65-F5344CB8AC3E}">
        <p14:creationId xmlns:p14="http://schemas.microsoft.com/office/powerpoint/2010/main" val="3064987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sz="1100" dirty="0">
                <a:latin typeface="EC Square Sans Pro" panose="020B0506040000020004" pitchFamily="34" charset="0"/>
              </a:rPr>
              <a:t>Az átlagos eladások</a:t>
            </a:r>
            <a:r>
              <a:rPr lang="hu-HU" sz="1100" baseline="0" dirty="0">
                <a:latin typeface="EC Square Sans Pro" panose="020B0506040000020004" pitchFamily="34" charset="0"/>
              </a:rPr>
              <a:t> </a:t>
            </a:r>
            <a:r>
              <a:rPr lang="hu-HU" sz="1100" dirty="0">
                <a:latin typeface="EC Square Sans Pro" panose="020B0506040000020004" pitchFamily="34" charset="0"/>
              </a:rPr>
              <a:t>változása, mg/kg becsült biomasszában, 25 EU/</a:t>
            </a:r>
            <a:r>
              <a:rPr lang="hu-HU" sz="1100" dirty="0" err="1">
                <a:latin typeface="EC Square Sans Pro" panose="020B0506040000020004" pitchFamily="34" charset="0"/>
              </a:rPr>
              <a:t>EGT-országban</a:t>
            </a:r>
            <a:r>
              <a:rPr lang="hu-HU" sz="1100" dirty="0">
                <a:latin typeface="EC Square Sans Pro" panose="020B0506040000020004" pitchFamily="34" charset="0"/>
              </a:rPr>
              <a:t>, 2011 és 2020 között</a:t>
            </a:r>
            <a:r>
              <a:rPr lang="hu-HU" sz="1100" baseline="0" dirty="0">
                <a:latin typeface="EC Square Sans Pro" panose="020B0506040000020004" pitchFamily="34" charset="0"/>
              </a:rPr>
              <a:t> </a:t>
            </a:r>
            <a:r>
              <a:rPr lang="hu-HU" sz="1100" dirty="0">
                <a:latin typeface="EC Square Sans Pro" panose="020B0506040000020004" pitchFamily="34" charset="0"/>
              </a:rPr>
              <a:t>Forrás: EMA (2021)</a:t>
            </a:r>
            <a:endParaRPr lang="en-GB" sz="1100" dirty="0">
              <a:latin typeface="EC Square Sans Pro" panose="020B0506040000020004" pitchFamily="34" charset="0"/>
            </a:endParaRPr>
          </a:p>
          <a:p>
            <a:pPr algn="l"/>
            <a:r>
              <a:rPr lang="hu-HU" sz="1100" b="0" i="0" u="none" strike="noStrike" baseline="0" dirty="0">
                <a:latin typeface="EC Square Sans Pro" panose="020B0506040000020004" pitchFamily="34" charset="0"/>
              </a:rPr>
              <a:t>Ezek a számok azt sugallják, hogy mind a nemzeti, mind az EU/EGT szinten az erőfeszítések sikeresek voltak, ami az antibiotikumok élelmiszer-termelő állatokban való felhasználásának folyamatos csökkenését eredményezte a legtöbb részt vevő európai országban a </a:t>
            </a:r>
            <a:r>
              <a:rPr lang="hu-HU" sz="1100" b="0" i="0" u="none" strike="noStrike" baseline="0" dirty="0" err="1">
                <a:latin typeface="EC Square Sans Pro" panose="020B0506040000020004" pitchFamily="34" charset="0"/>
              </a:rPr>
              <a:t>fluorokinolonok</a:t>
            </a:r>
            <a:r>
              <a:rPr lang="hu-HU" sz="1100" b="0" i="0" u="none" strike="noStrike" baseline="0" dirty="0">
                <a:latin typeface="EC Square Sans Pro" panose="020B0506040000020004" pitchFamily="34" charset="0"/>
              </a:rPr>
              <a:t> esetében.</a:t>
            </a:r>
            <a:endParaRPr lang="en-GB" sz="1100" b="0" i="0" u="none" strike="noStrike" baseline="0" dirty="0">
              <a:latin typeface="EC Square Sans Pro" panose="020B0506040000020004" pitchFamily="34" charset="0"/>
            </a:endParaRPr>
          </a:p>
          <a:p>
            <a:pPr algn="l"/>
            <a:r>
              <a:rPr lang="hu-HU" sz="1100" b="1" i="0" u="none" strike="noStrike" baseline="0" dirty="0">
                <a:solidFill>
                  <a:schemeClr val="tx1"/>
                </a:solidFill>
                <a:latin typeface="EC Square Sans Pro" panose="020B0506040000020004" pitchFamily="34" charset="0"/>
              </a:rPr>
              <a:t>Fő mutató: Összes értékesítés – az eladások általános csökkenése</a:t>
            </a:r>
          </a:p>
          <a:p>
            <a:pPr algn="l"/>
            <a:r>
              <a:rPr lang="hu-HU" sz="1100" b="1" i="0" u="none" strike="noStrike" baseline="0" dirty="0">
                <a:latin typeface="EC Square Sans Pro" panose="020B0506040000020004" pitchFamily="34" charset="0"/>
              </a:rPr>
              <a:t>Másodlagos mutatók (jelentős előrelépés): </a:t>
            </a:r>
            <a:r>
              <a:rPr lang="hu-HU" sz="1100" b="0" i="0" u="none" strike="noStrike" baseline="0" dirty="0">
                <a:latin typeface="EC Square Sans Pro" panose="020B0506040000020004" pitchFamily="34" charset="0"/>
              </a:rPr>
              <a:t>3. és 4. generációs </a:t>
            </a:r>
            <a:r>
              <a:rPr lang="hu-HU" sz="1100" b="0" i="0" u="none" strike="noStrike" baseline="0" dirty="0" err="1">
                <a:latin typeface="EC Square Sans Pro" panose="020B0506040000020004" pitchFamily="34" charset="0"/>
              </a:rPr>
              <a:t>cefalosporinok</a:t>
            </a:r>
            <a:r>
              <a:rPr lang="hu-HU" sz="1100" b="0" i="0" u="none" strike="noStrike" baseline="0" dirty="0">
                <a:latin typeface="EC Square Sans Pro" panose="020B0506040000020004" pitchFamily="34" charset="0"/>
              </a:rPr>
              <a:t>, </a:t>
            </a:r>
            <a:r>
              <a:rPr lang="hu-HU" sz="1100" b="0" i="0" u="none" strike="noStrike" baseline="0" dirty="0" err="1">
                <a:latin typeface="EC Square Sans Pro" panose="020B0506040000020004" pitchFamily="34" charset="0"/>
              </a:rPr>
              <a:t>polimixinek</a:t>
            </a:r>
            <a:r>
              <a:rPr lang="hu-HU" sz="1100" b="0" i="0" u="none" strike="noStrike" baseline="0" dirty="0">
                <a:latin typeface="EC Square Sans Pro" panose="020B0506040000020004" pitchFamily="34" charset="0"/>
              </a:rPr>
              <a:t> és </a:t>
            </a:r>
            <a:r>
              <a:rPr lang="hu-HU" sz="1100" b="0" i="0" u="none" strike="noStrike" baseline="0" dirty="0" err="1">
                <a:latin typeface="EC Square Sans Pro" panose="020B0506040000020004" pitchFamily="34" charset="0"/>
              </a:rPr>
              <a:t>kinolonok</a:t>
            </a:r>
            <a:r>
              <a:rPr lang="hu-HU" sz="1100" b="0" i="0" u="none" strike="noStrike" baseline="0" dirty="0">
                <a:latin typeface="EC Square Sans Pro" panose="020B0506040000020004" pitchFamily="34" charset="0"/>
              </a:rPr>
              <a:t> értékesítése mg/kg-ban</a:t>
            </a:r>
          </a:p>
          <a:p>
            <a:pPr algn="l"/>
            <a:r>
              <a:rPr lang="hu-HU" sz="1100" b="0" i="0" u="none" strike="noStrike" baseline="0" dirty="0">
                <a:latin typeface="EC Square Sans Pro" panose="020B0506040000020004" pitchFamily="34" charset="0"/>
              </a:rPr>
              <a:t>A </a:t>
            </a:r>
            <a:r>
              <a:rPr lang="hu-HU" sz="1100" b="0" i="0" u="none" strike="noStrike" baseline="0" dirty="0" err="1">
                <a:latin typeface="EC Square Sans Pro" panose="020B0506040000020004" pitchFamily="34" charset="0"/>
              </a:rPr>
              <a:t>fluorokinolonok</a:t>
            </a:r>
            <a:r>
              <a:rPr lang="hu-HU" sz="1100" b="0" i="0" u="none" strike="noStrike" baseline="0" dirty="0">
                <a:latin typeface="EC Square Sans Pro" panose="020B0506040000020004" pitchFamily="34" charset="0"/>
              </a:rPr>
              <a:t> értékesítése szerényebb összesített csökkenést mutatott.</a:t>
            </a:r>
            <a:endParaRPr lang="en-GB" sz="1100" b="0" i="0" u="none" strike="noStrike" baseline="0" dirty="0">
              <a:latin typeface="EC Square Sans Pro" panose="020B0506040000020004" pitchFamily="34" charset="0"/>
            </a:endParaRPr>
          </a:p>
          <a:p>
            <a:pPr algn="l"/>
            <a:r>
              <a:rPr lang="hu-HU" sz="1100" b="0" i="0" u="none" strike="noStrike" baseline="0" dirty="0">
                <a:latin typeface="EC Square Sans Pro" panose="020B0506040000020004" pitchFamily="34" charset="0"/>
              </a:rPr>
              <a:t>Megjegyzés: a </a:t>
            </a:r>
            <a:r>
              <a:rPr lang="hu-HU" sz="1100" b="1" i="0" u="none" strike="noStrike" baseline="0" dirty="0">
                <a:latin typeface="EC Square Sans Pro" panose="020B0506040000020004" pitchFamily="34" charset="0"/>
              </a:rPr>
              <a:t>„milligramm per PCU” (</a:t>
            </a:r>
            <a:r>
              <a:rPr lang="hu-HU" sz="1100" b="1" i="0" u="none" strike="noStrike" baseline="0" dirty="0" err="1">
                <a:latin typeface="EC Square Sans Pro" panose="020B0506040000020004" pitchFamily="34" charset="0"/>
              </a:rPr>
              <a:t>PCU</a:t>
            </a:r>
            <a:r>
              <a:rPr lang="hu-HU" sz="1100" b="1" i="0" u="none" strike="noStrike" baseline="0" dirty="0">
                <a:latin typeface="EC Square Sans Pro" panose="020B0506040000020004" pitchFamily="34" charset="0"/>
              </a:rPr>
              <a:t> = populációkorrekciós egység) szinonimája, </a:t>
            </a:r>
            <a:r>
              <a:rPr lang="hu-HU" sz="1100" b="0" i="0" u="none" strike="noStrike" baseline="0" dirty="0">
                <a:latin typeface="EC Square Sans Pro" panose="020B0506040000020004" pitchFamily="34" charset="0"/>
              </a:rPr>
              <a:t>az </a:t>
            </a:r>
            <a:r>
              <a:rPr lang="hu-HU" sz="1100" b="1" i="0" u="none" strike="noStrike" baseline="0" dirty="0">
                <a:latin typeface="EC Square Sans Pro" panose="020B0506040000020004" pitchFamily="34" charset="0"/>
              </a:rPr>
              <a:t>állati biomassza-egyenértékek jelentési egysége</a:t>
            </a:r>
            <a:r>
              <a:rPr lang="hu-HU" sz="1100" b="0" i="0" u="none" strike="noStrike" baseline="0" dirty="0">
                <a:latin typeface="EC Square Sans Pro" panose="020B0506040000020004" pitchFamily="34" charset="0"/>
              </a:rPr>
              <a:t>, amelyet </a:t>
            </a:r>
          </a:p>
          <a:p>
            <a:pPr algn="l"/>
            <a:r>
              <a:rPr lang="hu-HU" sz="1100" b="0" i="0" u="none" strike="noStrike" baseline="0" dirty="0">
                <a:latin typeface="EC Square Sans Pro" panose="020B0506040000020004" pitchFamily="34" charset="0"/>
              </a:rPr>
              <a:t>az Európai Állatgyógyászati Antimikrobiális Felhasználás Felügyelete (ESVAC) fejlesztett ki.</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33</a:t>
            </a:fld>
            <a:endParaRPr lang="en-GB"/>
          </a:p>
        </p:txBody>
      </p:sp>
    </p:spTree>
    <p:extLst>
      <p:ext uri="{BB962C8B-B14F-4D97-AF65-F5344CB8AC3E}">
        <p14:creationId xmlns:p14="http://schemas.microsoft.com/office/powerpoint/2010/main" val="1168990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hu-HU" sz="1100" b="0" i="1" u="none" strike="noStrike" baseline="0" dirty="0">
                <a:latin typeface="EC Square Sans Pro" panose="020B0506040000020004" pitchFamily="34" charset="0"/>
              </a:rPr>
              <a:t>Forrás: </a:t>
            </a:r>
            <a:r>
              <a:rPr lang="hu-HU" sz="1100" b="0" i="0" u="none" strike="noStrike" baseline="0" dirty="0">
                <a:latin typeface="EC Square Sans Pro" panose="020B0506040000020004" pitchFamily="34" charset="0"/>
              </a:rPr>
              <a:t>Az emberekből, állatokból és élelmiszerekből származó zoonotikus és indikátorbaktériumok antimikrobiális rezisztenciájáról szóló jelentés 2020/2021. EFSA Journal 2023;21(3):7867. 95. oldal</a:t>
            </a:r>
          </a:p>
          <a:p>
            <a:pPr algn="l"/>
            <a:endParaRPr lang="en-GB" sz="1100" b="0" i="0" u="none" strike="noStrike" baseline="0" dirty="0">
              <a:solidFill>
                <a:srgbClr val="000000"/>
              </a:solidFill>
              <a:latin typeface="EC Square Sans Pro" panose="020B0506040000020004" pitchFamily="34" charset="0"/>
            </a:endParaRPr>
          </a:p>
          <a:p>
            <a:pPr algn="l"/>
            <a:r>
              <a:rPr lang="hu-HU" sz="1100" b="0" i="0" u="none" strike="noStrike" baseline="0" dirty="0">
                <a:solidFill>
                  <a:srgbClr val="000000"/>
                </a:solidFill>
                <a:latin typeface="EC Square Sans Pro" panose="020B0506040000020004" pitchFamily="34" charset="0"/>
              </a:rPr>
              <a:t>A cél a rezisztencia csökkentése. </a:t>
            </a:r>
          </a:p>
          <a:p>
            <a:pPr algn="l"/>
            <a:r>
              <a:rPr lang="hu-HU" sz="1100" b="0" i="0" u="none" strike="noStrike" baseline="0" dirty="0">
                <a:solidFill>
                  <a:srgbClr val="000000"/>
                </a:solidFill>
                <a:latin typeface="EC Square Sans Pro" panose="020B0506040000020004" pitchFamily="34" charset="0"/>
              </a:rPr>
              <a:t>A tendenciák a 2009 és 2021 között rezisztensnek minősített baktériumok mintáiból láthatók. Nem minden ország közölt adatokat az összes évről. Annak ellenére, hogy az adatok összeállítása nem harmonizált, látható a csökkenés pozitív tendenciája.</a:t>
            </a:r>
          </a:p>
          <a:p>
            <a:pPr algn="l"/>
            <a:endParaRPr lang="en-GB" sz="1100" b="0" i="0" u="none" strike="noStrike" baseline="0" dirty="0">
              <a:solidFill>
                <a:srgbClr val="000000"/>
              </a:solidFill>
              <a:latin typeface="EC Square Sans Pro" panose="020B0506040000020004" pitchFamily="34" charset="0"/>
            </a:endParaRPr>
          </a:p>
          <a:p>
            <a:pPr algn="l"/>
            <a:r>
              <a:rPr lang="hu-HU" sz="1100" b="0" i="0" u="none" strike="noStrike" baseline="0" dirty="0">
                <a:solidFill>
                  <a:srgbClr val="000000"/>
                </a:solidFill>
                <a:latin typeface="EC Square Sans Pro" panose="020B0506040000020004" pitchFamily="34" charset="0"/>
              </a:rPr>
              <a:t>Inkább csökkenő, mint növekvő tendenciák mutatkoztak, és a legszembetűnőbb az volt, hogy a </a:t>
            </a:r>
            <a:r>
              <a:rPr lang="hu-HU" sz="1100" b="0" i="0" u="none" strike="noStrike" baseline="0" dirty="0" err="1">
                <a:solidFill>
                  <a:srgbClr val="000000"/>
                </a:solidFill>
                <a:latin typeface="EC Square Sans Pro" panose="020B0506040000020004" pitchFamily="34" charset="0"/>
              </a:rPr>
              <a:t>tetraciklin-rezisztencia</a:t>
            </a:r>
            <a:r>
              <a:rPr lang="hu-HU" sz="1100" b="0" i="0" u="none" strike="noStrike" baseline="0" dirty="0">
                <a:solidFill>
                  <a:srgbClr val="000000"/>
                </a:solidFill>
                <a:latin typeface="EC Square Sans Pro" panose="020B0506040000020004" pitchFamily="34" charset="0"/>
              </a:rPr>
              <a:t> csökkenése volt megfigyelhető a sertés- és borjúadatok (24/43) és a baromfi adatok (23/42) adatsorainak körülbelül felében.</a:t>
            </a:r>
          </a:p>
          <a:p>
            <a:pPr algn="l"/>
            <a:r>
              <a:rPr lang="hu-HU" sz="1100" b="0" i="0" u="none" strike="noStrike" baseline="0" dirty="0">
                <a:solidFill>
                  <a:srgbClr val="000000"/>
                </a:solidFill>
                <a:latin typeface="EC Square Sans Pro" panose="020B0506040000020004" pitchFamily="34" charset="0"/>
              </a:rPr>
              <a:t>Megjegyzendő, hogy több országban a rezisztencia szintje az idő múlásával stabil, alacsony szinten volt, és jelentős változásokra nem lehet számítani.</a:t>
            </a:r>
          </a:p>
          <a:p>
            <a:pPr algn="l"/>
            <a:endParaRPr lang="en-GB" sz="1100" b="0" i="0" u="none" strike="noStrike" baseline="0" dirty="0">
              <a:solidFill>
                <a:srgbClr val="000000"/>
              </a:solidFill>
              <a:latin typeface="EC Square Sans Pro" panose="020B0506040000020004" pitchFamily="34" charset="0"/>
            </a:endParaRPr>
          </a:p>
          <a:p>
            <a:pPr algn="l"/>
            <a:r>
              <a:rPr lang="hu-HU" sz="1100" b="0" i="0" u="none" strike="noStrike" baseline="0" dirty="0">
                <a:solidFill>
                  <a:srgbClr val="000000"/>
                </a:solidFill>
                <a:latin typeface="EC Square Sans Pro" panose="020B0506040000020004" pitchFamily="34" charset="0"/>
              </a:rPr>
              <a:t>1. példa:</a:t>
            </a:r>
          </a:p>
          <a:p>
            <a:pPr algn="l"/>
            <a:r>
              <a:rPr lang="hu-HU" sz="1100" b="1" i="0" u="none" strike="noStrike" baseline="0" dirty="0">
                <a:solidFill>
                  <a:srgbClr val="000000"/>
                </a:solidFill>
                <a:latin typeface="EC Square Sans Pro" panose="020B0506040000020004" pitchFamily="34" charset="0"/>
              </a:rPr>
              <a:t>Hízósertések</a:t>
            </a:r>
          </a:p>
          <a:p>
            <a:pPr algn="l"/>
            <a:r>
              <a:rPr lang="hu-HU" sz="1100" b="0" i="0" u="none" strike="noStrike" baseline="0" dirty="0">
                <a:solidFill>
                  <a:srgbClr val="000000"/>
                </a:solidFill>
                <a:latin typeface="EC Square Sans Pro" panose="020B0506040000020004" pitchFamily="34" charset="0"/>
              </a:rPr>
              <a:t>Az ábra azt mutatja, hogy a 27 tagállam mindegyike hogyan számolt be az </a:t>
            </a:r>
            <a:r>
              <a:rPr lang="hu-HU" sz="1100" b="0" i="1" u="none" strike="noStrike" baseline="0" dirty="0">
                <a:solidFill>
                  <a:srgbClr val="000000"/>
                </a:solidFill>
                <a:latin typeface="EC Square Sans Pro" panose="020B0506040000020004" pitchFamily="34" charset="0"/>
              </a:rPr>
              <a:t>E. coli </a:t>
            </a:r>
            <a:r>
              <a:rPr lang="hu-HU" sz="1100" b="0" i="0" u="none" strike="noStrike" baseline="0" dirty="0">
                <a:solidFill>
                  <a:srgbClr val="000000"/>
                </a:solidFill>
                <a:latin typeface="EC Square Sans Pro" panose="020B0506040000020004" pitchFamily="34" charset="0"/>
              </a:rPr>
              <a:t>baktériumok rezisztenciájáról hízósertésekben különböző antibiotikumokkal (</a:t>
            </a:r>
            <a:r>
              <a:rPr lang="hu-HU" sz="1100" b="0" i="0" u="none" strike="noStrike" baseline="0" dirty="0" err="1">
                <a:solidFill>
                  <a:srgbClr val="000000"/>
                </a:solidFill>
                <a:latin typeface="EC Square Sans Pro" panose="020B0506040000020004" pitchFamily="34" charset="0"/>
              </a:rPr>
              <a:t>ampicillin</a:t>
            </a:r>
            <a:r>
              <a:rPr lang="hu-HU" sz="1100" b="0" i="0" u="none" strike="noStrike" baseline="0" dirty="0">
                <a:solidFill>
                  <a:srgbClr val="000000"/>
                </a:solidFill>
                <a:latin typeface="EC Square Sans Pro" panose="020B0506040000020004" pitchFamily="34" charset="0"/>
              </a:rPr>
              <a:t>, </a:t>
            </a:r>
            <a:r>
              <a:rPr lang="hu-HU" sz="1100" b="0" i="0" u="none" strike="noStrike" baseline="0" dirty="0" err="1">
                <a:solidFill>
                  <a:srgbClr val="000000"/>
                </a:solidFill>
                <a:latin typeface="EC Square Sans Pro" panose="020B0506040000020004" pitchFamily="34" charset="0"/>
              </a:rPr>
              <a:t>cefotaxim</a:t>
            </a:r>
            <a:r>
              <a:rPr lang="hu-HU" sz="1100" b="0" i="0" u="none" strike="noStrike" baseline="0" dirty="0">
                <a:solidFill>
                  <a:srgbClr val="000000"/>
                </a:solidFill>
                <a:latin typeface="EC Square Sans Pro" panose="020B0506040000020004" pitchFamily="34" charset="0"/>
              </a:rPr>
              <a:t>, </a:t>
            </a:r>
            <a:r>
              <a:rPr lang="hu-HU" sz="1100" b="0" i="0" u="none" strike="noStrike" baseline="0" dirty="0" err="1">
                <a:solidFill>
                  <a:srgbClr val="000000"/>
                </a:solidFill>
                <a:latin typeface="EC Square Sans Pro" panose="020B0506040000020004" pitchFamily="34" charset="0"/>
              </a:rPr>
              <a:t>ciprofloxacin</a:t>
            </a:r>
            <a:r>
              <a:rPr lang="hu-HU" sz="1100" b="0" i="0" u="none" strike="noStrike" baseline="0" dirty="0">
                <a:solidFill>
                  <a:srgbClr val="000000"/>
                </a:solidFill>
                <a:latin typeface="EC Square Sans Pro" panose="020B0506040000020004" pitchFamily="34" charset="0"/>
              </a:rPr>
              <a:t> és </a:t>
            </a:r>
            <a:r>
              <a:rPr lang="hu-HU" sz="1100" b="0" i="0" u="none" strike="noStrike" baseline="0" dirty="0" err="1">
                <a:solidFill>
                  <a:srgbClr val="000000"/>
                </a:solidFill>
                <a:latin typeface="EC Square Sans Pro" panose="020B0506040000020004" pitchFamily="34" charset="0"/>
              </a:rPr>
              <a:t>tetraciklin</a:t>
            </a:r>
            <a:r>
              <a:rPr lang="hu-HU" sz="1100" b="0" i="0" u="none" strike="noStrike" baseline="0" dirty="0">
                <a:solidFill>
                  <a:srgbClr val="000000"/>
                </a:solidFill>
                <a:latin typeface="EC Square Sans Pro" panose="020B0506040000020004" pitchFamily="34" charset="0"/>
              </a:rPr>
              <a:t>) szemben 2009 és 2021 között.</a:t>
            </a:r>
          </a:p>
          <a:p>
            <a:pPr algn="l"/>
            <a:r>
              <a:rPr lang="hu-HU" sz="1100" b="0" i="0" u="none" strike="noStrike" baseline="0" dirty="0">
                <a:solidFill>
                  <a:srgbClr val="000000"/>
                </a:solidFill>
                <a:latin typeface="EC Square Sans Pro" panose="020B0506040000020004" pitchFamily="34" charset="0"/>
              </a:rPr>
              <a:t>Az általános tendencia egyértelműen a </a:t>
            </a:r>
            <a:r>
              <a:rPr lang="hu-HU" sz="1100" b="0" i="0" u="none" strike="noStrike" baseline="0" dirty="0" err="1">
                <a:solidFill>
                  <a:srgbClr val="000000"/>
                </a:solidFill>
                <a:latin typeface="EC Square Sans Pro" panose="020B0506040000020004" pitchFamily="34" charset="0"/>
              </a:rPr>
              <a:t>tetraciklinnel</a:t>
            </a:r>
            <a:r>
              <a:rPr lang="hu-HU" sz="1100" b="0" i="0" u="none" strike="noStrike" baseline="0" dirty="0">
                <a:solidFill>
                  <a:srgbClr val="000000"/>
                </a:solidFill>
                <a:latin typeface="EC Square Sans Pro" panose="020B0506040000020004" pitchFamily="34" charset="0"/>
              </a:rPr>
              <a:t> és </a:t>
            </a:r>
            <a:r>
              <a:rPr lang="hu-HU" sz="1100" b="0" i="0" u="none" strike="noStrike" baseline="0" dirty="0" err="1">
                <a:solidFill>
                  <a:srgbClr val="000000"/>
                </a:solidFill>
                <a:latin typeface="EC Square Sans Pro" panose="020B0506040000020004" pitchFamily="34" charset="0"/>
              </a:rPr>
              <a:t>ampicillinnel</a:t>
            </a:r>
            <a:r>
              <a:rPr lang="hu-HU" sz="1100" b="0" i="0" u="none" strike="noStrike" baseline="0" dirty="0">
                <a:solidFill>
                  <a:srgbClr val="000000"/>
                </a:solidFill>
                <a:latin typeface="EC Square Sans Pro" panose="020B0506040000020004" pitchFamily="34" charset="0"/>
              </a:rPr>
              <a:t> szembeni rezisztencia csökkenése. A </a:t>
            </a:r>
            <a:r>
              <a:rPr lang="hu-HU" sz="1100" b="0" i="0" u="none" strike="noStrike" baseline="0" dirty="0" err="1">
                <a:solidFill>
                  <a:srgbClr val="000000"/>
                </a:solidFill>
                <a:latin typeface="EC Square Sans Pro" panose="020B0506040000020004" pitchFamily="34" charset="0"/>
              </a:rPr>
              <a:t>cefotaxim</a:t>
            </a:r>
            <a:r>
              <a:rPr lang="hu-HU" sz="1100" b="0" i="0" u="none" strike="noStrike" baseline="0" dirty="0">
                <a:solidFill>
                  <a:srgbClr val="000000"/>
                </a:solidFill>
                <a:latin typeface="EC Square Sans Pro" panose="020B0506040000020004" pitchFamily="34" charset="0"/>
              </a:rPr>
              <a:t> enyhén csökkenő, és a </a:t>
            </a:r>
            <a:r>
              <a:rPr lang="hu-HU" sz="1100" b="0" i="0" u="none" strike="noStrike" baseline="0" dirty="0" err="1">
                <a:solidFill>
                  <a:srgbClr val="000000"/>
                </a:solidFill>
                <a:latin typeface="EC Square Sans Pro" panose="020B0506040000020004" pitchFamily="34" charset="0"/>
              </a:rPr>
              <a:t>ciprofloxacin</a:t>
            </a:r>
            <a:r>
              <a:rPr lang="hu-HU" sz="1100" b="0" i="0" u="none" strike="noStrike" baseline="0" dirty="0">
                <a:solidFill>
                  <a:srgbClr val="000000"/>
                </a:solidFill>
                <a:latin typeface="EC Square Sans Pro" panose="020B0506040000020004" pitchFamily="34" charset="0"/>
              </a:rPr>
              <a:t> időben állandó marad).</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34</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100" b="0" i="1" u="none" strike="noStrike" baseline="0" dirty="0">
                <a:latin typeface="EC Square Sans Pro" panose="020B0506040000020004" pitchFamily="34" charset="0"/>
              </a:rPr>
              <a:t>Forrás: </a:t>
            </a:r>
            <a:r>
              <a:rPr lang="hu-HU" sz="1100" b="0" i="0" u="none" strike="noStrike" baseline="0" dirty="0">
                <a:latin typeface="EC Square Sans Pro" panose="020B0506040000020004" pitchFamily="34" charset="0"/>
              </a:rPr>
              <a:t>Az emberekből, állatokból és élelmiszerekből származó zoonotikus és indikátorbaktériumok antimikrobiális rezisztenciájáról szóló jelentés 2020/2021. EFSA (Európai Élelmiszerbiztonsági Hatóság) Journal 2023;21(3):7867. 97. oldal.</a:t>
            </a:r>
          </a:p>
          <a:p>
            <a:pPr algn="l"/>
            <a:endParaRPr lang="en-GB" sz="1100" b="0" i="0" u="none" strike="noStrike" baseline="0" dirty="0">
              <a:solidFill>
                <a:srgbClr val="000000"/>
              </a:solidFill>
              <a:latin typeface="EC Square Sans Pro" panose="020B0506040000020004" pitchFamily="34" charset="0"/>
            </a:endParaRPr>
          </a:p>
          <a:p>
            <a:pPr algn="l"/>
            <a:r>
              <a:rPr lang="hu-HU" sz="1100" b="0" i="0" u="none" strike="noStrike" baseline="0" dirty="0">
                <a:solidFill>
                  <a:srgbClr val="000000"/>
                </a:solidFill>
                <a:latin typeface="EC Square Sans Pro" panose="020B0506040000020004" pitchFamily="34" charset="0"/>
              </a:rPr>
              <a:t>2. példa:</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100" b="1" i="0" u="none" strike="noStrike" baseline="0" dirty="0">
                <a:solidFill>
                  <a:srgbClr val="000000"/>
                </a:solidFill>
                <a:latin typeface="EC Square Sans Pro" panose="020B0506040000020004" pitchFamily="34" charset="0"/>
              </a:rPr>
              <a:t>Brojlerek </a:t>
            </a:r>
            <a:r>
              <a:rPr lang="hu-HU" sz="1100" b="0" i="0" u="none" strike="noStrike" baseline="0" dirty="0">
                <a:solidFill>
                  <a:srgbClr val="000000"/>
                </a:solidFill>
                <a:latin typeface="EC Square Sans Pro" panose="020B0506040000020004" pitchFamily="34" charset="0"/>
              </a:rPr>
              <a:t> </a:t>
            </a:r>
            <a:r>
              <a:rPr lang="hu-HU" sz="1100" dirty="0">
                <a:latin typeface="EC Square Sans Pro" panose="020B0506040000020004" pitchFamily="34" charset="0"/>
              </a:rPr>
              <a:t>A kiválasztott antimikrobiális szerekkel (</a:t>
            </a:r>
            <a:r>
              <a:rPr lang="hu-HU" sz="1100" b="0" i="0" u="none" strike="noStrike" baseline="0" dirty="0" err="1">
                <a:solidFill>
                  <a:srgbClr val="000000"/>
                </a:solidFill>
                <a:latin typeface="EC Square Sans Pro" panose="020B0506040000020004" pitchFamily="34" charset="0"/>
              </a:rPr>
              <a:t>ampicillin</a:t>
            </a:r>
            <a:r>
              <a:rPr lang="hu-HU" sz="1100" b="0" i="0" u="none" strike="noStrike" baseline="0" dirty="0">
                <a:solidFill>
                  <a:srgbClr val="000000"/>
                </a:solidFill>
                <a:latin typeface="EC Square Sans Pro" panose="020B0506040000020004" pitchFamily="34" charset="0"/>
              </a:rPr>
              <a:t>, </a:t>
            </a:r>
            <a:r>
              <a:rPr lang="hu-HU" sz="1100" b="0" i="0" u="none" strike="noStrike" baseline="0" dirty="0" err="1">
                <a:solidFill>
                  <a:srgbClr val="000000"/>
                </a:solidFill>
                <a:latin typeface="EC Square Sans Pro" panose="020B0506040000020004" pitchFamily="34" charset="0"/>
              </a:rPr>
              <a:t>cefotaxim</a:t>
            </a:r>
            <a:r>
              <a:rPr lang="hu-HU" sz="1100" b="0" i="0" u="none" strike="noStrike" baseline="0" dirty="0">
                <a:solidFill>
                  <a:srgbClr val="000000"/>
                </a:solidFill>
                <a:latin typeface="EC Square Sans Pro" panose="020B0506040000020004" pitchFamily="34" charset="0"/>
              </a:rPr>
              <a:t>, </a:t>
            </a:r>
            <a:r>
              <a:rPr lang="hu-HU" sz="1100" b="0" i="0" u="none" strike="noStrike" baseline="0" dirty="0" err="1">
                <a:solidFill>
                  <a:srgbClr val="000000"/>
                </a:solidFill>
                <a:latin typeface="EC Square Sans Pro" panose="020B0506040000020004" pitchFamily="34" charset="0"/>
              </a:rPr>
              <a:t>ciprofloxacin</a:t>
            </a:r>
            <a:r>
              <a:rPr lang="hu-HU" sz="1100" b="0" i="0" u="none" strike="noStrike" baseline="0" dirty="0">
                <a:solidFill>
                  <a:srgbClr val="000000"/>
                </a:solidFill>
                <a:latin typeface="EC Square Sans Pro" panose="020B0506040000020004" pitchFamily="34" charset="0"/>
              </a:rPr>
              <a:t> és </a:t>
            </a:r>
            <a:r>
              <a:rPr lang="hu-HU" sz="1100" b="0" i="0" u="none" strike="noStrike" baseline="0" dirty="0" err="1">
                <a:solidFill>
                  <a:srgbClr val="000000"/>
                </a:solidFill>
                <a:latin typeface="EC Square Sans Pro" panose="020B0506040000020004" pitchFamily="34" charset="0"/>
              </a:rPr>
              <a:t>tetraciklin</a:t>
            </a:r>
            <a:r>
              <a:rPr lang="hu-HU" sz="1100" b="0" i="0" u="none" strike="noStrike" baseline="0" dirty="0">
                <a:solidFill>
                  <a:srgbClr val="000000"/>
                </a:solidFill>
                <a:latin typeface="EC Square Sans Pro" panose="020B0506040000020004" pitchFamily="34" charset="0"/>
              </a:rPr>
              <a:t>)</a:t>
            </a:r>
            <a:r>
              <a:rPr lang="hu-HU" sz="1100" dirty="0">
                <a:latin typeface="EC Square Sans Pro" panose="020B0506040000020004" pitchFamily="34" charset="0"/>
              </a:rPr>
              <a:t> szembeni rezisztencia tendenciái brojlercsirkékből származó </a:t>
            </a:r>
            <a:r>
              <a:rPr lang="hu-HU" sz="1100" i="1" dirty="0">
                <a:latin typeface="EC Square Sans Pro" panose="020B0506040000020004" pitchFamily="34" charset="0"/>
              </a:rPr>
              <a:t>E. coli</a:t>
            </a:r>
            <a:r>
              <a:rPr lang="hu-HU" sz="1100" dirty="0">
                <a:latin typeface="EC Square Sans Pro" panose="020B0506040000020004" pitchFamily="34" charset="0"/>
              </a:rPr>
              <a:t> baktériumokban, 2009-2021</a:t>
            </a:r>
          </a:p>
          <a:p>
            <a:pPr algn="l"/>
            <a:r>
              <a:rPr lang="hu-HU" sz="1100" b="0" i="0" u="none" strike="noStrike" baseline="0" dirty="0">
                <a:solidFill>
                  <a:srgbClr val="000000"/>
                </a:solidFill>
                <a:latin typeface="EC Square Sans Pro" panose="020B0506040000020004" pitchFamily="34" charset="0"/>
              </a:rPr>
              <a:t>Abban a 30 országban, amelyek a brojlerek baktériummintáiról számoltak be, 68 minta esetében számoltak be csökkenő, 20 minta esetében pedig növekvő tendenciáról. </a:t>
            </a:r>
          </a:p>
          <a:p>
            <a:pPr algn="l"/>
            <a:r>
              <a:rPr lang="hu-HU" sz="1100" b="0" i="0" u="none" strike="noStrike" baseline="0" dirty="0">
                <a:solidFill>
                  <a:srgbClr val="000000"/>
                </a:solidFill>
                <a:latin typeface="EC Square Sans Pro" panose="020B0506040000020004" pitchFamily="34" charset="0"/>
              </a:rPr>
              <a:t>- 16 országban csak csökkenő tendenciát figyeltek meg. Nevezetesen, Írországban, Olaszországban, Lettországban, Hollandiában és Spanyolországban a rezisztencia mind a négy antimikrobiális szer esetében csökkent.</a:t>
            </a:r>
          </a:p>
          <a:p>
            <a:pPr algn="l"/>
            <a:r>
              <a:rPr lang="hu-HU" sz="1100" b="0" i="0" u="none" strike="noStrike" baseline="0" dirty="0">
                <a:solidFill>
                  <a:srgbClr val="000000"/>
                </a:solidFill>
                <a:latin typeface="EC Square Sans Pro" panose="020B0506040000020004" pitchFamily="34" charset="0"/>
              </a:rPr>
              <a:t>Horvátországban, Észtországban, Franciaországban, Litvániában és Portugáliában pedig három antimikrobiális szer esetében. </a:t>
            </a:r>
          </a:p>
          <a:p>
            <a:pPr marL="285750" indent="-285750" algn="l">
              <a:buFontTx/>
              <a:buChar char="-"/>
            </a:pPr>
            <a:r>
              <a:rPr lang="hu-HU" sz="1100" b="0" i="0" u="none" strike="noStrike" baseline="0" dirty="0">
                <a:solidFill>
                  <a:srgbClr val="000000"/>
                </a:solidFill>
                <a:latin typeface="EC Square Sans Pro" panose="020B0506040000020004" pitchFamily="34" charset="0"/>
              </a:rPr>
              <a:t>Ezzel szemben három országban csak növekvő tendenciát figyeltek meg. </a:t>
            </a:r>
          </a:p>
          <a:p>
            <a:pPr marL="285750" indent="-285750" algn="l">
              <a:buFontTx/>
              <a:buChar char="-"/>
            </a:pPr>
            <a:r>
              <a:rPr lang="hu-HU" sz="1100" b="0" i="0" u="none" strike="noStrike" baseline="0" dirty="0">
                <a:solidFill>
                  <a:srgbClr val="000000"/>
                </a:solidFill>
                <a:latin typeface="EC Square Sans Pro" panose="020B0506040000020004" pitchFamily="34" charset="0"/>
              </a:rPr>
              <a:t>Az utolsó négyzet alakzat az összes adatszolgáltató ország (beleértve az Egyesült Királyságot is) összesített trendjét mutatja: </a:t>
            </a:r>
            <a:r>
              <a:rPr lang="hu-HU" sz="1100" b="0" i="0" u="sng" strike="noStrike" baseline="0" dirty="0">
                <a:solidFill>
                  <a:srgbClr val="000000"/>
                </a:solidFill>
                <a:latin typeface="EC Square Sans Pro" panose="020B0506040000020004" pitchFamily="34" charset="0"/>
              </a:rPr>
              <a:t>mind a négy antimikrobiális szerrel szembeni rezisztencia statisztikailag szignifikánsan csökkent.</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35</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hu-HU" sz="1100" b="0" i="1" u="none" strike="noStrike" baseline="0" dirty="0">
                <a:solidFill>
                  <a:srgbClr val="818385"/>
                </a:solidFill>
                <a:latin typeface="EC Square Sans Pro" panose="020B0506040000020004" pitchFamily="34" charset="0"/>
              </a:rPr>
              <a:t>„A gyógyszerrezisztens fertőzések globális kezelése: Zárójelentés és ajánlások” </a:t>
            </a:r>
            <a:r>
              <a:rPr lang="hu-HU" sz="1100" b="1" i="0" u="none" strike="noStrike" baseline="0" dirty="0">
                <a:solidFill>
                  <a:srgbClr val="818385"/>
                </a:solidFill>
                <a:latin typeface="EC Square Sans Pro" panose="020B0506040000020004" pitchFamily="34" charset="0"/>
              </a:rPr>
              <a:t>AZ ANTIMIKROBIÁLIS REZISZTENCIA ÁTTEKINTÉSE</a:t>
            </a:r>
          </a:p>
          <a:p>
            <a:pPr algn="l"/>
            <a:r>
              <a:rPr lang="hu-HU" sz="1100" b="0" i="1" u="none" strike="noStrike" baseline="0" dirty="0">
                <a:solidFill>
                  <a:srgbClr val="818385"/>
                </a:solidFill>
                <a:latin typeface="EC Square Sans Pro" panose="020B0506040000020004" pitchFamily="34" charset="0"/>
              </a:rPr>
              <a:t>JIM O’NEILL ELNÖK – 2016. május – https://amr-review.org/sites/default/files/160525_Final%20paper_with%20cover.pdf </a:t>
            </a:r>
          </a:p>
          <a:p>
            <a:pPr algn="l"/>
            <a:endParaRPr lang="en-GB" sz="1100" b="0" i="0" u="none" strike="noStrike" baseline="0" dirty="0">
              <a:solidFill>
                <a:srgbClr val="3C4982"/>
              </a:solidFill>
              <a:latin typeface="EC Square Sans Pro" panose="020B0506040000020004" pitchFamily="34" charset="0"/>
            </a:endParaRPr>
          </a:p>
          <a:p>
            <a:pPr algn="l"/>
            <a:r>
              <a:rPr lang="hu-HU" sz="1100" b="0" i="0" u="none" strike="noStrike" baseline="0" dirty="0">
                <a:latin typeface="EC Square Sans Pro" panose="020B0506040000020004" pitchFamily="34" charset="0"/>
              </a:rPr>
              <a:t>Az elmúlt két évtizedben a teljes humán antibiotikumfogyasztás szerény mértékben nőtt az OECD és az EU/EGT tagállomokban, és jelentősen nőtt a nem- OECD G20 államokban. </a:t>
            </a:r>
          </a:p>
          <a:p>
            <a:pPr algn="l"/>
            <a:endParaRPr lang="en-GB" sz="1100" b="0" i="0" u="none" strike="noStrike" baseline="0" dirty="0">
              <a:latin typeface="EC Square Sans Pro" panose="020B0506040000020004" pitchFamily="34" charset="0"/>
            </a:endParaRPr>
          </a:p>
          <a:p>
            <a:pPr algn="l"/>
            <a:r>
              <a:rPr lang="hu-HU" sz="1100" b="0" i="0" u="none" strike="noStrike" baseline="0" dirty="0">
                <a:latin typeface="EC Square Sans Pro" panose="020B0506040000020004" pitchFamily="34" charset="0"/>
              </a:rPr>
              <a:t>Az állattenyésztési szektor aktívan részt vett szinte az összes OECD, EU/EGT és G20 ország által kidolgozott cselekvési terv kidolgozásában és végrehajtásában.</a:t>
            </a:r>
          </a:p>
          <a:p>
            <a:pPr algn="l"/>
            <a:r>
              <a:rPr lang="hu-HU" sz="1100" b="0" i="0" u="none" strike="noStrike" baseline="0" dirty="0">
                <a:latin typeface="EC Square Sans Pro" panose="020B0506040000020004" pitchFamily="34" charset="0"/>
              </a:rPr>
              <a:t>A továbbfejlesztett élelmiszerkezelési gyakorlatok és a biobiztonság javítása a gazdaságokban a rezisztens fertőzések csökkenését helyezik kilátásba.</a:t>
            </a:r>
          </a:p>
          <a:p>
            <a:pPr algn="l"/>
            <a:r>
              <a:rPr lang="hu-HU" sz="1100" b="0" i="0" u="none" strike="noStrike" baseline="0" dirty="0">
                <a:latin typeface="EC Square Sans Pro" panose="020B0506040000020004" pitchFamily="34" charset="0"/>
              </a:rPr>
              <a:t>A gazdaságok biológiai biztonságának fokozásának előnyei teljes mértékben ellensúlyozzák a megvalósítás költségeit.</a:t>
            </a:r>
          </a:p>
          <a:p>
            <a:pPr algn="l"/>
            <a:endParaRPr lang="en-GB" sz="1100" b="0" i="0" u="none" strike="noStrike" baseline="0" dirty="0">
              <a:latin typeface="EC Square Sans Pro" panose="020B0506040000020004" pitchFamily="34" charset="0"/>
            </a:endParaRPr>
          </a:p>
          <a:p>
            <a:pPr algn="l"/>
            <a:r>
              <a:rPr lang="hu-HU" sz="1600" b="0" i="0" dirty="0">
                <a:solidFill>
                  <a:srgbClr val="444444"/>
                </a:solidFill>
                <a:effectLst/>
                <a:latin typeface="Raleway" pitchFamily="2" charset="0"/>
              </a:rPr>
              <a:t>2050-re az Egyesült Nemzetek Szervezete Jim O’Neil jelentése alapján úgy becsüli, hogy évente akár 10 millió halálesetet is okozhatnak a szuperbaktériumok és az antimikrobiális rezisztenciával összefüggésbe hozható esetek </a:t>
            </a:r>
          </a:p>
          <a:p>
            <a:pPr algn="l"/>
            <a:endParaRPr lang="en-GB" sz="1600" b="0" i="0" u="none" strike="noStrike" baseline="0" dirty="0">
              <a:solidFill>
                <a:srgbClr val="444444"/>
              </a:solidFill>
              <a:effectLst/>
              <a:latin typeface="Raleway" pitchFamily="2" charset="0"/>
            </a:endParaRPr>
          </a:p>
          <a:p>
            <a:pPr algn="l"/>
            <a:r>
              <a:rPr lang="hu-HU" sz="1600" b="0" i="0" u="none" strike="noStrike" baseline="0" dirty="0">
                <a:solidFill>
                  <a:srgbClr val="444444"/>
                </a:solidFill>
                <a:effectLst/>
                <a:latin typeface="Raleway" pitchFamily="2" charset="0"/>
                <a:ea typeface="+mn-ea"/>
                <a:cs typeface="+mn-cs"/>
              </a:rPr>
              <a:t>A grafikon a</a:t>
            </a:r>
            <a:r>
              <a:rPr lang="hu-HU" sz="1600" b="0" i="0" dirty="0">
                <a:solidFill>
                  <a:srgbClr val="444444"/>
                </a:solidFill>
                <a:effectLst/>
                <a:latin typeface="Raleway" pitchFamily="2" charset="0"/>
                <a:ea typeface="+mn-ea"/>
                <a:cs typeface="+mn-cs"/>
              </a:rPr>
              <a:t>z AMR miatti előrejelzett halálozást ábrázolja a jelenlegi halálozások gyakori okaihoz képest, valamint a 2050-es halálozások becsült számát. </a:t>
            </a:r>
          </a:p>
          <a:p>
            <a:pPr algn="l"/>
            <a:r>
              <a:rPr lang="hu-HU" sz="1600" b="0" i="0" dirty="0">
                <a:solidFill>
                  <a:srgbClr val="444444"/>
                </a:solidFill>
                <a:effectLst/>
                <a:latin typeface="Raleway" pitchFamily="2" charset="0"/>
                <a:ea typeface="+mn-ea"/>
                <a:cs typeface="+mn-cs"/>
              </a:rPr>
              <a:t>A jelenlegi halálozások különböző okaira vonatkozó adatok eltérő forrásokból származnak: </a:t>
            </a:r>
          </a:p>
          <a:p>
            <a:pPr marL="171450" indent="-171450" algn="l">
              <a:buFont typeface="Arial" panose="020B0604020202020204" pitchFamily="34" charset="0"/>
              <a:buChar char="•"/>
            </a:pPr>
            <a:r>
              <a:rPr lang="hu-HU" sz="1100" b="0" i="0" u="none" strike="noStrike" baseline="0" dirty="0">
                <a:solidFill>
                  <a:srgbClr val="3C4982"/>
                </a:solidFill>
                <a:latin typeface="EC Square Sans Pro" panose="020B0506040000020004" pitchFamily="34" charset="0"/>
              </a:rPr>
              <a:t>Cukorbetegség: www.whi.int/mediacentre/factsheets/fs312/en/ Rák: www.whi.int/mediacentre/factsheets/fs297/en/</a:t>
            </a:r>
          </a:p>
          <a:p>
            <a:pPr marL="171450" indent="-171450" algn="l">
              <a:buFont typeface="Arial" panose="020B0604020202020204" pitchFamily="34" charset="0"/>
              <a:buChar char="•"/>
            </a:pPr>
            <a:r>
              <a:rPr lang="hu-HU" sz="1100" b="0" i="0" u="none" strike="noStrike" baseline="0" dirty="0">
                <a:solidFill>
                  <a:srgbClr val="3C4982"/>
                </a:solidFill>
                <a:latin typeface="EC Square Sans Pro" panose="020B0506040000020004" pitchFamily="34" charset="0"/>
              </a:rPr>
              <a:t>Kolera: www.whi.int/mediacentre/factsheets/fs107/en/ Hasmenéses megbetegedés: www.sciencedirect.com/science/article/pii/So140673612617280</a:t>
            </a:r>
          </a:p>
          <a:p>
            <a:pPr marL="171450" indent="-171450" algn="l">
              <a:buFont typeface="Arial" panose="020B0604020202020204" pitchFamily="34" charset="0"/>
              <a:buChar char="•"/>
            </a:pPr>
            <a:r>
              <a:rPr lang="hu-HU" sz="1100" b="0" i="0" u="none" strike="noStrike" baseline="0" dirty="0">
                <a:solidFill>
                  <a:srgbClr val="3C4982"/>
                </a:solidFill>
                <a:latin typeface="EC Square Sans Pro" panose="020B0506040000020004" pitchFamily="34" charset="0"/>
              </a:rPr>
              <a:t>Kanyaró: www.sciencedirect.com/science/article/pii/So140673612617280 Közúti közlekedési balesetek: www.whi.int/mediacentre/factsheets/fs358/en/</a:t>
            </a:r>
          </a:p>
          <a:p>
            <a:pPr marL="171450" indent="-171450" algn="l">
              <a:buFont typeface="Arial" panose="020B0604020202020204" pitchFamily="34" charset="0"/>
              <a:buChar char="•"/>
            </a:pPr>
            <a:r>
              <a:rPr lang="hu-HU" sz="1100" b="0" i="0" u="none" strike="noStrike" baseline="0" dirty="0">
                <a:solidFill>
                  <a:srgbClr val="3C4982"/>
                </a:solidFill>
                <a:latin typeface="EC Square Sans Pro" panose="020B0506040000020004" pitchFamily="34" charset="0"/>
              </a:rPr>
              <a:t>Tetanusz: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hu-HU" sz="1100" b="0" i="0" u="none" strike="noStrike" baseline="0" dirty="0">
                <a:solidFill>
                  <a:srgbClr val="3C4982"/>
                </a:solidFill>
                <a:latin typeface="EC Square Sans Pro" panose="020B0506040000020004" pitchFamily="34" charset="0"/>
              </a:rPr>
              <a:t>A </a:t>
            </a:r>
            <a:r>
              <a:rPr lang="hu-HU" sz="1600" b="0" i="0" dirty="0">
                <a:solidFill>
                  <a:srgbClr val="4D5156"/>
                </a:solidFill>
                <a:effectLst/>
                <a:latin typeface="arial" panose="020B0604020202020204" pitchFamily="34" charset="0"/>
              </a:rPr>
              <a:t>Gazdasági Együttműködési és Fejlesztési Szervezet </a:t>
            </a:r>
            <a:r>
              <a:rPr lang="hu-HU" sz="1600" b="0" i="0" u="none" strike="noStrike" baseline="0" dirty="0">
                <a:solidFill>
                  <a:srgbClr val="3C4982"/>
                </a:solidFill>
                <a:latin typeface="EC Square Sans Pro" panose="020B0506040000020004" pitchFamily="34" charset="0"/>
              </a:rPr>
              <a:t>(OECD)</a:t>
            </a:r>
            <a:r>
              <a:rPr lang="hu-HU" sz="1600" b="0" i="0" dirty="0">
                <a:solidFill>
                  <a:srgbClr val="4D5156"/>
                </a:solidFill>
                <a:effectLst/>
                <a:latin typeface="arial" panose="020B0604020202020204" pitchFamily="34" charset="0"/>
              </a:rPr>
              <a:t> adatai szerint az antimikrobiális rezisztencia hatalmas hatást gyakorol az európai egészségügyi rendszerekre, évente körülbelül 1,1 milliárd euró mértékben.</a:t>
            </a:r>
          </a:p>
          <a:p>
            <a:pPr algn="l"/>
            <a:r>
              <a:rPr lang="hu-HU" sz="1100" b="0" i="0" dirty="0">
                <a:solidFill>
                  <a:srgbClr val="3F4A52"/>
                </a:solidFill>
                <a:effectLst/>
                <a:latin typeface="EC Square Sans Pro" panose="020B0506040000020004" pitchFamily="34" charset="0"/>
              </a:rPr>
              <a:t>Ha egy fertőzés nem reagál az első vonalbeli antimikrobiális kezelésre (a beteg számára a leghatékonyabb és legbiztonságosabb kezelési lehetőség), az egészségügyi szakemberek </a:t>
            </a:r>
            <a:r>
              <a:rPr lang="hu-HU" sz="1100" b="1" i="0" dirty="0">
                <a:solidFill>
                  <a:srgbClr val="3F4A52"/>
                </a:solidFill>
                <a:effectLst/>
                <a:latin typeface="EC Square Sans Pro" panose="020B0506040000020004" pitchFamily="34" charset="0"/>
              </a:rPr>
              <a:t>drágább</a:t>
            </a:r>
            <a:r>
              <a:rPr lang="hu-HU" sz="1100" b="0" i="0" dirty="0">
                <a:solidFill>
                  <a:srgbClr val="3F4A52"/>
                </a:solidFill>
                <a:effectLst/>
                <a:latin typeface="EC Square Sans Pro" panose="020B0506040000020004" pitchFamily="34" charset="0"/>
              </a:rPr>
              <a:t> </a:t>
            </a:r>
            <a:r>
              <a:rPr lang="hu-HU" sz="1100" b="1" i="0" dirty="0">
                <a:solidFill>
                  <a:srgbClr val="3F4A52"/>
                </a:solidFill>
                <a:effectLst/>
                <a:latin typeface="EC Square Sans Pro" panose="020B0506040000020004" pitchFamily="34" charset="0"/>
              </a:rPr>
              <a:t>alternatívákhoz</a:t>
            </a:r>
            <a:r>
              <a:rPr lang="hu-HU" sz="1100" b="0" i="0" dirty="0">
                <a:solidFill>
                  <a:srgbClr val="3F4A52"/>
                </a:solidFill>
                <a:effectLst/>
                <a:latin typeface="EC Square Sans Pro" panose="020B0506040000020004" pitchFamily="34" charset="0"/>
              </a:rPr>
              <a:t>, mint például a második és harmadik vonalbeli gyógyszerekhez (az utolsó elérhető kezelési lehetőségek) nyúlnak. A szövődmények vagy a betegség vagy a kezelés hosszabb időtartama néha szükségessé teszi </a:t>
            </a:r>
            <a:r>
              <a:rPr lang="hu-HU" sz="1100" b="1" i="0" dirty="0">
                <a:solidFill>
                  <a:srgbClr val="3F4A52"/>
                </a:solidFill>
                <a:effectLst/>
                <a:latin typeface="EC Square Sans Pro" panose="020B0506040000020004" pitchFamily="34" charset="0"/>
              </a:rPr>
              <a:t>a hosszabb kórházi tartózkodást</a:t>
            </a:r>
            <a:r>
              <a:rPr lang="hu-HU" sz="1100" b="0" i="0" dirty="0">
                <a:solidFill>
                  <a:srgbClr val="3F4A52"/>
                </a:solidFill>
                <a:effectLst/>
                <a:latin typeface="EC Square Sans Pro" panose="020B0506040000020004" pitchFamily="34" charset="0"/>
              </a:rPr>
              <a:t>, a kapcsolódó költségekkel.</a:t>
            </a:r>
          </a:p>
          <a:p>
            <a:pPr algn="l"/>
            <a:r>
              <a:rPr lang="hu-HU" sz="1100" b="0" i="1" dirty="0">
                <a:solidFill>
                  <a:srgbClr val="000000"/>
                </a:solidFill>
                <a:effectLst/>
                <a:latin typeface="EC Square Sans Pro" panose="020B0506040000020004" pitchFamily="34" charset="0"/>
              </a:rPr>
              <a:t>Forrás:</a:t>
            </a:r>
            <a:r>
              <a:rPr lang="hu-HU" sz="1100" b="0" i="0" dirty="0">
                <a:solidFill>
                  <a:srgbClr val="000000"/>
                </a:solidFill>
                <a:effectLst/>
                <a:latin typeface="EC Square Sans Pro" panose="020B0506040000020004" pitchFamily="34" charset="0"/>
              </a:rPr>
              <a:t> OECD (2018), </a:t>
            </a:r>
            <a:r>
              <a:rPr lang="hu-HU" sz="1100" b="0" i="1" dirty="0">
                <a:solidFill>
                  <a:srgbClr val="000000"/>
                </a:solidFill>
                <a:effectLst/>
                <a:latin typeface="EC Square Sans Pro" panose="020B0506040000020004" pitchFamily="34" charset="0"/>
              </a:rPr>
              <a:t>A Superbug Tide megfékezése: Just A Few Dollars More</a:t>
            </a:r>
            <a:r>
              <a:rPr lang="hu-HU" sz="1100" b="0" i="0" dirty="0">
                <a:solidFill>
                  <a:srgbClr val="000000"/>
                </a:solidFill>
                <a:effectLst/>
                <a:latin typeface="EC Square Sans Pro" panose="020B0506040000020004" pitchFamily="34" charset="0"/>
              </a:rPr>
              <a:t>, OECD Health Policy Studies, OECD Publishing, Paris, </a:t>
            </a:r>
            <a:r>
              <a:rPr lang="hu-HU" sz="1100" b="0" i="0" dirty="0">
                <a:solidFill>
                  <a:srgbClr val="000000"/>
                </a:solidFill>
                <a:effectLst/>
                <a:latin typeface="EC Square Sans Pro" panose="020B0506040000020004" pitchFamily="34" charset="0"/>
                <a:hlinkClick r:id="rId3"/>
              </a:rPr>
              <a:t>https://doi.org/10.1787/9789264307599-en</a:t>
            </a:r>
            <a:r>
              <a:rPr lang="hu-HU"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Csökkent</a:t>
            </a:r>
            <a:r>
              <a:rPr lang="hu-HU" dirty="0"/>
              <a:t>és</a:t>
            </a:r>
            <a:r>
              <a:rPr lang="es-ES" dirty="0"/>
              <a:t>:</a:t>
            </a:r>
          </a:p>
          <a:p>
            <a:r>
              <a:rPr lang="es-ES" dirty="0" err="1"/>
              <a:t>Célok</a:t>
            </a:r>
            <a:r>
              <a:rPr lang="es-ES" dirty="0"/>
              <a:t> </a:t>
            </a:r>
            <a:r>
              <a:rPr lang="es-ES" dirty="0" err="1"/>
              <a:t>meghatározása</a:t>
            </a:r>
            <a:r>
              <a:rPr lang="es-ES" dirty="0"/>
              <a:t>: </a:t>
            </a:r>
            <a:r>
              <a:rPr lang="es-ES" dirty="0" err="1"/>
              <a:t>Célok</a:t>
            </a:r>
            <a:r>
              <a:rPr lang="es-ES" dirty="0"/>
              <a:t> </a:t>
            </a:r>
            <a:r>
              <a:rPr lang="es-ES" dirty="0" err="1"/>
              <a:t>meghatározása</a:t>
            </a:r>
            <a:r>
              <a:rPr lang="es-ES" dirty="0"/>
              <a:t> a </a:t>
            </a:r>
            <a:r>
              <a:rPr lang="es-ES" dirty="0" err="1"/>
              <a:t>kritikus</a:t>
            </a:r>
            <a:r>
              <a:rPr lang="es-ES" dirty="0"/>
              <a:t> </a:t>
            </a:r>
            <a:r>
              <a:rPr lang="es-ES" dirty="0" err="1"/>
              <a:t>fontosságú</a:t>
            </a:r>
            <a:r>
              <a:rPr lang="es-ES" dirty="0"/>
              <a:t> </a:t>
            </a:r>
            <a:r>
              <a:rPr lang="es-ES" dirty="0" err="1"/>
              <a:t>antimikrobiális</a:t>
            </a:r>
            <a:r>
              <a:rPr lang="es-ES" dirty="0"/>
              <a:t> </a:t>
            </a:r>
            <a:r>
              <a:rPr lang="es-ES" dirty="0" err="1"/>
              <a:t>szerek</a:t>
            </a:r>
            <a:r>
              <a:rPr lang="es-ES" dirty="0"/>
              <a:t> </a:t>
            </a:r>
            <a:r>
              <a:rPr lang="es-ES" dirty="0" err="1"/>
              <a:t>használatának</a:t>
            </a:r>
            <a:r>
              <a:rPr lang="es-ES" dirty="0"/>
              <a:t> </a:t>
            </a:r>
            <a:r>
              <a:rPr lang="es-ES" dirty="0" err="1"/>
              <a:t>csökkentésére</a:t>
            </a:r>
            <a:r>
              <a:rPr lang="es-ES" dirty="0"/>
              <a:t>, </a:t>
            </a:r>
            <a:r>
              <a:rPr lang="es-ES" dirty="0" err="1"/>
              <a:t>amelyek</a:t>
            </a:r>
            <a:r>
              <a:rPr lang="es-ES" dirty="0"/>
              <a:t> </a:t>
            </a:r>
            <a:r>
              <a:rPr lang="es-ES" dirty="0" err="1"/>
              <a:t>létfontosságúak</a:t>
            </a:r>
            <a:r>
              <a:rPr lang="es-ES" dirty="0"/>
              <a:t> a </a:t>
            </a:r>
            <a:r>
              <a:rPr lang="es-ES" dirty="0" err="1"/>
              <a:t>súlyos</a:t>
            </a:r>
            <a:r>
              <a:rPr lang="es-ES" dirty="0"/>
              <a:t> </a:t>
            </a:r>
            <a:r>
              <a:rPr lang="es-ES" dirty="0" err="1"/>
              <a:t>emberi</a:t>
            </a:r>
            <a:r>
              <a:rPr lang="es-ES" dirty="0"/>
              <a:t> </a:t>
            </a:r>
            <a:r>
              <a:rPr lang="es-ES" dirty="0" err="1"/>
              <a:t>betegségek</a:t>
            </a:r>
            <a:r>
              <a:rPr lang="es-ES" dirty="0"/>
              <a:t> </a:t>
            </a:r>
            <a:r>
              <a:rPr lang="es-ES" dirty="0" err="1"/>
              <a:t>kezelésében</a:t>
            </a:r>
            <a:r>
              <a:rPr lang="es-ES" dirty="0"/>
              <a:t>.</a:t>
            </a:r>
          </a:p>
          <a:p>
            <a:r>
              <a:rPr lang="es-ES" dirty="0" err="1"/>
              <a:t>Az</a:t>
            </a:r>
            <a:r>
              <a:rPr lang="es-ES" dirty="0"/>
              <a:t> </a:t>
            </a:r>
            <a:r>
              <a:rPr lang="es-ES" dirty="0" err="1"/>
              <a:t>állatorvosok</a:t>
            </a:r>
            <a:r>
              <a:rPr lang="es-ES" dirty="0"/>
              <a:t> </a:t>
            </a:r>
            <a:r>
              <a:rPr lang="es-ES" dirty="0" err="1"/>
              <a:t>felelősségének</a:t>
            </a:r>
            <a:r>
              <a:rPr lang="es-ES" dirty="0"/>
              <a:t> </a:t>
            </a:r>
            <a:r>
              <a:rPr lang="es-ES" dirty="0" err="1"/>
              <a:t>növelése</a:t>
            </a:r>
            <a:r>
              <a:rPr lang="es-ES" dirty="0"/>
              <a:t>; </a:t>
            </a:r>
            <a:r>
              <a:rPr lang="es-ES" dirty="0" err="1"/>
              <a:t>Az</a:t>
            </a:r>
            <a:r>
              <a:rPr lang="es-ES" dirty="0"/>
              <a:t> </a:t>
            </a:r>
            <a:r>
              <a:rPr lang="es-ES" dirty="0" err="1"/>
              <a:t>állatorvosoknak</a:t>
            </a:r>
            <a:r>
              <a:rPr lang="es-ES" dirty="0"/>
              <a:t> </a:t>
            </a:r>
            <a:r>
              <a:rPr lang="es-ES" dirty="0" err="1"/>
              <a:t>felelősséggel</a:t>
            </a:r>
            <a:r>
              <a:rPr lang="es-ES" dirty="0"/>
              <a:t> </a:t>
            </a:r>
            <a:r>
              <a:rPr lang="es-ES" dirty="0" err="1"/>
              <a:t>kell</a:t>
            </a:r>
            <a:r>
              <a:rPr lang="es-ES" dirty="0"/>
              <a:t> </a:t>
            </a:r>
            <a:r>
              <a:rPr lang="es-ES" dirty="0" err="1"/>
              <a:t>tartozniuk</a:t>
            </a:r>
            <a:r>
              <a:rPr lang="es-ES" dirty="0"/>
              <a:t> a </a:t>
            </a:r>
            <a:r>
              <a:rPr lang="es-ES" dirty="0" err="1"/>
              <a:t>gyógyszerfelírási</a:t>
            </a:r>
            <a:r>
              <a:rPr lang="es-ES" dirty="0"/>
              <a:t> </a:t>
            </a:r>
            <a:r>
              <a:rPr lang="es-ES" dirty="0" err="1"/>
              <a:t>döntéseikért</a:t>
            </a:r>
            <a:r>
              <a:rPr lang="es-ES" dirty="0"/>
              <a:t>. A </a:t>
            </a:r>
            <a:r>
              <a:rPr lang="es-ES" dirty="0" err="1"/>
              <a:t>döntéseknek</a:t>
            </a:r>
            <a:r>
              <a:rPr lang="es-ES" dirty="0"/>
              <a:t> </a:t>
            </a:r>
            <a:r>
              <a:rPr lang="es-ES" dirty="0" err="1"/>
              <a:t>rendszeres</a:t>
            </a:r>
            <a:r>
              <a:rPr lang="es-ES" dirty="0"/>
              <a:t> </a:t>
            </a:r>
            <a:r>
              <a:rPr lang="es-ES" dirty="0" err="1"/>
              <a:t>üzemlátogatásokon</a:t>
            </a:r>
            <a:r>
              <a:rPr lang="es-ES" dirty="0"/>
              <a:t>, </a:t>
            </a:r>
            <a:r>
              <a:rPr lang="es-ES" dirty="0" err="1"/>
              <a:t>állatok</a:t>
            </a:r>
            <a:r>
              <a:rPr lang="es-ES" dirty="0"/>
              <a:t> </a:t>
            </a:r>
            <a:r>
              <a:rPr lang="es-ES" dirty="0" err="1"/>
              <a:t>klinikai</a:t>
            </a:r>
            <a:r>
              <a:rPr lang="es-ES" dirty="0"/>
              <a:t> </a:t>
            </a:r>
            <a:r>
              <a:rPr lang="es-ES" dirty="0" err="1"/>
              <a:t>vizsgálatán</a:t>
            </a:r>
            <a:r>
              <a:rPr lang="es-ES" dirty="0"/>
              <a:t> </a:t>
            </a:r>
            <a:r>
              <a:rPr lang="es-ES" dirty="0" err="1"/>
              <a:t>és</a:t>
            </a:r>
            <a:r>
              <a:rPr lang="es-ES" dirty="0"/>
              <a:t> </a:t>
            </a:r>
            <a:r>
              <a:rPr lang="es-ES" dirty="0" err="1"/>
              <a:t>laboratóriumi</a:t>
            </a:r>
            <a:r>
              <a:rPr lang="es-ES" dirty="0"/>
              <a:t> </a:t>
            </a:r>
            <a:r>
              <a:rPr lang="es-ES" dirty="0" err="1"/>
              <a:t>vizsgálatokon</a:t>
            </a:r>
            <a:r>
              <a:rPr lang="es-ES" dirty="0"/>
              <a:t> </a:t>
            </a:r>
            <a:r>
              <a:rPr lang="es-ES" dirty="0" err="1"/>
              <a:t>kell</a:t>
            </a:r>
            <a:r>
              <a:rPr lang="es-ES" dirty="0"/>
              <a:t> </a:t>
            </a:r>
            <a:r>
              <a:rPr lang="es-ES" dirty="0" err="1"/>
              <a:t>alapulniuk</a:t>
            </a:r>
            <a:r>
              <a:rPr lang="es-ES" dirty="0"/>
              <a:t>.</a:t>
            </a:r>
          </a:p>
          <a:p>
            <a:r>
              <a:rPr lang="es-ES" dirty="0" err="1"/>
              <a:t>Csak</a:t>
            </a:r>
            <a:r>
              <a:rPr lang="es-ES" dirty="0"/>
              <a:t> </a:t>
            </a:r>
            <a:r>
              <a:rPr lang="es-ES" dirty="0" err="1"/>
              <a:t>szükség</a:t>
            </a:r>
            <a:r>
              <a:rPr lang="es-ES" dirty="0"/>
              <a:t> </a:t>
            </a:r>
            <a:r>
              <a:rPr lang="es-ES" dirty="0" err="1"/>
              <a:t>esetén</a:t>
            </a:r>
            <a:r>
              <a:rPr lang="es-ES" dirty="0"/>
              <a:t> </a:t>
            </a:r>
            <a:r>
              <a:rPr lang="es-ES" dirty="0" err="1"/>
              <a:t>használjon</a:t>
            </a:r>
            <a:r>
              <a:rPr lang="es-ES" dirty="0"/>
              <a:t> </a:t>
            </a:r>
            <a:r>
              <a:rPr lang="es-ES" dirty="0" err="1"/>
              <a:t>antimikrobiális</a:t>
            </a:r>
            <a:r>
              <a:rPr lang="es-ES" dirty="0"/>
              <a:t> </a:t>
            </a:r>
            <a:r>
              <a:rPr lang="es-ES" dirty="0" err="1"/>
              <a:t>szereket</a:t>
            </a:r>
            <a:r>
              <a:rPr lang="es-ES" dirty="0"/>
              <a:t>: </a:t>
            </a:r>
            <a:r>
              <a:rPr lang="es-ES" dirty="0" err="1"/>
              <a:t>Az</a:t>
            </a:r>
            <a:r>
              <a:rPr lang="es-ES" dirty="0"/>
              <a:t> </a:t>
            </a:r>
            <a:r>
              <a:rPr lang="es-ES" dirty="0" err="1"/>
              <a:t>antimikrobiális</a:t>
            </a:r>
            <a:r>
              <a:rPr lang="es-ES" dirty="0"/>
              <a:t> </a:t>
            </a:r>
            <a:r>
              <a:rPr lang="es-ES" dirty="0" err="1"/>
              <a:t>szereket</a:t>
            </a:r>
            <a:r>
              <a:rPr lang="es-ES" dirty="0"/>
              <a:t> </a:t>
            </a:r>
            <a:r>
              <a:rPr lang="es-ES" dirty="0" err="1"/>
              <a:t>nem</a:t>
            </a:r>
            <a:r>
              <a:rPr lang="es-ES" dirty="0"/>
              <a:t> </a:t>
            </a:r>
            <a:r>
              <a:rPr lang="es-ES" dirty="0" err="1"/>
              <a:t>szabad</a:t>
            </a:r>
            <a:r>
              <a:rPr lang="es-ES" dirty="0"/>
              <a:t> </a:t>
            </a:r>
            <a:r>
              <a:rPr lang="es-ES" dirty="0" err="1"/>
              <a:t>egészséges</a:t>
            </a:r>
            <a:r>
              <a:rPr lang="es-ES" dirty="0"/>
              <a:t> </a:t>
            </a:r>
            <a:r>
              <a:rPr lang="es-ES" dirty="0" err="1"/>
              <a:t>állatok</a:t>
            </a:r>
            <a:r>
              <a:rPr lang="es-ES" dirty="0"/>
              <a:t> </a:t>
            </a:r>
            <a:r>
              <a:rPr lang="es-ES" dirty="0" err="1"/>
              <a:t>betegségeinek</a:t>
            </a:r>
            <a:r>
              <a:rPr lang="es-ES" dirty="0"/>
              <a:t> </a:t>
            </a:r>
            <a:r>
              <a:rPr lang="es-ES" dirty="0" err="1"/>
              <a:t>megelőzésére</a:t>
            </a:r>
            <a:r>
              <a:rPr lang="es-ES" dirty="0"/>
              <a:t> </a:t>
            </a:r>
            <a:r>
              <a:rPr lang="es-ES" dirty="0" err="1"/>
              <a:t>használni</a:t>
            </a:r>
            <a:r>
              <a:rPr lang="es-ES" dirty="0"/>
              <a:t>. </a:t>
            </a:r>
            <a:r>
              <a:rPr lang="es-ES" dirty="0" err="1"/>
              <a:t>Fokozatosan</a:t>
            </a:r>
            <a:r>
              <a:rPr lang="es-ES" dirty="0"/>
              <a:t> </a:t>
            </a:r>
            <a:r>
              <a:rPr lang="es-ES" dirty="0" err="1"/>
              <a:t>meg</a:t>
            </a:r>
            <a:r>
              <a:rPr lang="es-ES" dirty="0"/>
              <a:t> </a:t>
            </a:r>
            <a:r>
              <a:rPr lang="es-ES" dirty="0" err="1"/>
              <a:t>kell</a:t>
            </a:r>
            <a:r>
              <a:rPr lang="es-ES" dirty="0"/>
              <a:t> </a:t>
            </a:r>
            <a:r>
              <a:rPr lang="es-ES" dirty="0" err="1"/>
              <a:t>szüntetni</a:t>
            </a:r>
            <a:r>
              <a:rPr lang="es-ES" dirty="0"/>
              <a:t> </a:t>
            </a:r>
            <a:r>
              <a:rPr lang="es-ES" dirty="0" err="1"/>
              <a:t>az</a:t>
            </a:r>
            <a:r>
              <a:rPr lang="es-ES" dirty="0"/>
              <a:t> </a:t>
            </a:r>
            <a:r>
              <a:rPr lang="es-ES" dirty="0" err="1"/>
              <a:t>antimikrobiális</a:t>
            </a:r>
            <a:r>
              <a:rPr lang="es-ES" dirty="0"/>
              <a:t> </a:t>
            </a:r>
            <a:r>
              <a:rPr lang="es-ES" dirty="0" err="1"/>
              <a:t>szerek</a:t>
            </a:r>
            <a:r>
              <a:rPr lang="es-ES" dirty="0"/>
              <a:t> </a:t>
            </a:r>
            <a:r>
              <a:rPr lang="es-ES" dirty="0" err="1"/>
              <a:t>megelőző</a:t>
            </a:r>
            <a:r>
              <a:rPr lang="es-ES" dirty="0"/>
              <a:t> </a:t>
            </a:r>
            <a:r>
              <a:rPr lang="es-ES" dirty="0" err="1"/>
              <a:t>használatát</a:t>
            </a:r>
            <a:r>
              <a:rPr lang="es-ES" dirty="0"/>
              <a:t>.</a:t>
            </a:r>
          </a:p>
          <a:p>
            <a:r>
              <a:rPr lang="es-ES" dirty="0"/>
              <a:t>Csere: jelentheti</a:t>
            </a:r>
            <a:r>
              <a:rPr lang="hu-HU" dirty="0"/>
              <a:t>:</a:t>
            </a:r>
            <a:endParaRPr lang="es-ES" dirty="0"/>
          </a:p>
          <a:p>
            <a:r>
              <a:rPr lang="hu-HU" dirty="0"/>
              <a:t>A</a:t>
            </a:r>
            <a:r>
              <a:rPr lang="es-ES" dirty="0"/>
              <a:t>z antimikrobiális szerek alternatívái</a:t>
            </a:r>
            <a:r>
              <a:rPr lang="hu-HU" dirty="0" err="1"/>
              <a:t>nak</a:t>
            </a:r>
            <a:r>
              <a:rPr lang="hu-HU" baseline="0" dirty="0"/>
              <a:t> megfontolását</a:t>
            </a:r>
            <a:r>
              <a:rPr lang="es-ES" dirty="0"/>
              <a:t>, amelyekről kimutatták, hogy javítják az állatok egészségét, és amelyek csökkenthetik az antimikrobiális szerek iránti igényt. Ide </a:t>
            </a:r>
            <a:r>
              <a:rPr lang="es-ES" dirty="0" err="1"/>
              <a:t>tartoznak</a:t>
            </a:r>
            <a:r>
              <a:rPr lang="es-ES" dirty="0"/>
              <a:t> a </a:t>
            </a:r>
            <a:r>
              <a:rPr lang="es-ES" dirty="0" err="1"/>
              <a:t>probiotikumok</a:t>
            </a:r>
            <a:r>
              <a:rPr lang="es-ES" dirty="0"/>
              <a:t>, </a:t>
            </a:r>
            <a:r>
              <a:rPr lang="es-ES" dirty="0" err="1"/>
              <a:t>prebiotikumok</a:t>
            </a:r>
            <a:r>
              <a:rPr lang="es-ES" dirty="0"/>
              <a:t>, </a:t>
            </a:r>
            <a:r>
              <a:rPr lang="es-ES" dirty="0" err="1"/>
              <a:t>bakteriofágok</a:t>
            </a:r>
            <a:r>
              <a:rPr lang="es-ES" dirty="0"/>
              <a:t> </a:t>
            </a:r>
            <a:r>
              <a:rPr lang="es-ES" dirty="0" err="1"/>
              <a:t>és</a:t>
            </a:r>
            <a:r>
              <a:rPr lang="es-ES" dirty="0"/>
              <a:t> </a:t>
            </a:r>
            <a:r>
              <a:rPr lang="es-ES" dirty="0" err="1"/>
              <a:t>szerves</a:t>
            </a:r>
            <a:r>
              <a:rPr lang="es-ES" dirty="0"/>
              <a:t> </a:t>
            </a:r>
            <a:r>
              <a:rPr lang="es-ES" dirty="0" err="1"/>
              <a:t>savak</a:t>
            </a:r>
            <a:r>
              <a:rPr lang="es-ES" dirty="0"/>
              <a:t>.</a:t>
            </a:r>
          </a:p>
          <a:p>
            <a:r>
              <a:rPr lang="es-ES" dirty="0" err="1"/>
              <a:t>Új</a:t>
            </a:r>
            <a:r>
              <a:rPr lang="es-ES" dirty="0"/>
              <a:t> </a:t>
            </a:r>
            <a:r>
              <a:rPr lang="es-ES" dirty="0" err="1"/>
              <a:t>alternatívák</a:t>
            </a:r>
            <a:r>
              <a:rPr lang="es-ES" dirty="0"/>
              <a:t> </a:t>
            </a:r>
            <a:r>
              <a:rPr lang="es-ES" dirty="0" err="1"/>
              <a:t>kutatása</a:t>
            </a:r>
            <a:r>
              <a:rPr lang="es-ES" dirty="0"/>
              <a:t>: </a:t>
            </a:r>
            <a:r>
              <a:rPr lang="es-ES" dirty="0" err="1"/>
              <a:t>Új</a:t>
            </a:r>
            <a:r>
              <a:rPr lang="es-ES" dirty="0"/>
              <a:t> </a:t>
            </a:r>
            <a:r>
              <a:rPr lang="es-ES" dirty="0" err="1"/>
              <a:t>tudományos</a:t>
            </a:r>
            <a:r>
              <a:rPr lang="es-ES" dirty="0"/>
              <a:t> </a:t>
            </a:r>
            <a:r>
              <a:rPr lang="es-ES" dirty="0" err="1"/>
              <a:t>vizsgálatokra</a:t>
            </a:r>
            <a:r>
              <a:rPr lang="es-ES" dirty="0"/>
              <a:t> van </a:t>
            </a:r>
            <a:r>
              <a:rPr lang="es-ES" dirty="0" err="1"/>
              <a:t>szükség</a:t>
            </a:r>
            <a:r>
              <a:rPr lang="es-ES" dirty="0"/>
              <a:t> </a:t>
            </a:r>
            <a:r>
              <a:rPr lang="es-ES" dirty="0" err="1"/>
              <a:t>az</a:t>
            </a:r>
            <a:r>
              <a:rPr lang="es-ES" dirty="0"/>
              <a:t> </a:t>
            </a:r>
            <a:r>
              <a:rPr lang="es-ES" dirty="0" err="1"/>
              <a:t>antimikrobiális</a:t>
            </a:r>
            <a:r>
              <a:rPr lang="es-ES" dirty="0"/>
              <a:t> </a:t>
            </a:r>
            <a:r>
              <a:rPr lang="es-ES" dirty="0" err="1"/>
              <a:t>szerek</a:t>
            </a:r>
            <a:r>
              <a:rPr lang="es-ES" dirty="0"/>
              <a:t> </a:t>
            </a:r>
            <a:r>
              <a:rPr lang="es-ES" dirty="0" err="1"/>
              <a:t>alternatíváinak</a:t>
            </a:r>
            <a:r>
              <a:rPr lang="es-ES" dirty="0"/>
              <a:t> </a:t>
            </a:r>
            <a:r>
              <a:rPr lang="es-ES" dirty="0" err="1"/>
              <a:t>vizsgálatához</a:t>
            </a:r>
            <a:r>
              <a:rPr lang="es-ES" dirty="0"/>
              <a:t> </a:t>
            </a:r>
            <a:r>
              <a:rPr lang="es-ES" dirty="0" err="1"/>
              <a:t>vagy</a:t>
            </a:r>
            <a:r>
              <a:rPr lang="es-ES" dirty="0"/>
              <a:t> </a:t>
            </a:r>
            <a:r>
              <a:rPr lang="es-ES" dirty="0" err="1"/>
              <a:t>azok</a:t>
            </a:r>
            <a:r>
              <a:rPr lang="es-ES" dirty="0"/>
              <a:t> </a:t>
            </a:r>
            <a:r>
              <a:rPr lang="es-ES" dirty="0" err="1"/>
              <a:t>szükségletének</a:t>
            </a:r>
            <a:r>
              <a:rPr lang="es-ES" dirty="0"/>
              <a:t> </a:t>
            </a:r>
            <a:r>
              <a:rPr lang="es-ES" dirty="0" err="1"/>
              <a:t>csökkentéséhez</a:t>
            </a:r>
            <a:r>
              <a:rPr lang="es-ES" dirty="0"/>
              <a:t>.</a:t>
            </a:r>
          </a:p>
          <a:p>
            <a:r>
              <a:rPr lang="es-ES" dirty="0" err="1"/>
              <a:t>Uniós</a:t>
            </a:r>
            <a:r>
              <a:rPr lang="es-ES" dirty="0"/>
              <a:t> </a:t>
            </a:r>
            <a:r>
              <a:rPr lang="es-ES" dirty="0" err="1"/>
              <a:t>jogi</a:t>
            </a:r>
            <a:r>
              <a:rPr lang="es-ES" dirty="0"/>
              <a:t> </a:t>
            </a:r>
            <a:r>
              <a:rPr lang="es-ES" dirty="0" err="1"/>
              <a:t>keret</a:t>
            </a:r>
            <a:r>
              <a:rPr lang="es-ES" dirty="0"/>
              <a:t> </a:t>
            </a:r>
            <a:r>
              <a:rPr lang="es-ES" dirty="0" err="1"/>
              <a:t>kidolgozása</a:t>
            </a:r>
            <a:r>
              <a:rPr lang="es-ES" dirty="0"/>
              <a:t>: </a:t>
            </a:r>
            <a:r>
              <a:rPr lang="es-ES" dirty="0" err="1"/>
              <a:t>Világos</a:t>
            </a:r>
            <a:r>
              <a:rPr lang="es-ES" dirty="0"/>
              <a:t> </a:t>
            </a:r>
            <a:r>
              <a:rPr lang="es-ES" dirty="0" err="1"/>
              <a:t>uniós</a:t>
            </a:r>
            <a:r>
              <a:rPr lang="es-ES" dirty="0"/>
              <a:t> </a:t>
            </a:r>
            <a:r>
              <a:rPr lang="es-ES" dirty="0" err="1"/>
              <a:t>jogi</a:t>
            </a:r>
            <a:r>
              <a:rPr lang="es-ES" dirty="0"/>
              <a:t> </a:t>
            </a:r>
            <a:r>
              <a:rPr lang="es-ES" dirty="0" err="1"/>
              <a:t>keretre</a:t>
            </a:r>
            <a:r>
              <a:rPr lang="es-ES" dirty="0"/>
              <a:t> van </a:t>
            </a:r>
            <a:r>
              <a:rPr lang="es-ES" dirty="0" err="1"/>
              <a:t>szükség</a:t>
            </a:r>
            <a:r>
              <a:rPr lang="es-ES" dirty="0"/>
              <a:t> </a:t>
            </a:r>
            <a:r>
              <a:rPr lang="es-ES" dirty="0" err="1"/>
              <a:t>az</a:t>
            </a:r>
            <a:r>
              <a:rPr lang="es-ES" dirty="0"/>
              <a:t> </a:t>
            </a:r>
            <a:r>
              <a:rPr lang="es-ES" dirty="0" err="1"/>
              <a:t>antimikrobiális</a:t>
            </a:r>
            <a:r>
              <a:rPr lang="es-ES" dirty="0"/>
              <a:t> </a:t>
            </a:r>
            <a:r>
              <a:rPr lang="es-ES" dirty="0" err="1"/>
              <a:t>szerek</a:t>
            </a:r>
            <a:r>
              <a:rPr lang="es-ES" dirty="0"/>
              <a:t> </a:t>
            </a:r>
            <a:r>
              <a:rPr lang="es-ES" dirty="0" err="1"/>
              <a:t>alternatívájaként</a:t>
            </a:r>
            <a:r>
              <a:rPr lang="es-ES" dirty="0"/>
              <a:t> </a:t>
            </a:r>
            <a:r>
              <a:rPr lang="es-ES" dirty="0" err="1"/>
              <a:t>használható</a:t>
            </a:r>
            <a:r>
              <a:rPr lang="es-ES" dirty="0"/>
              <a:t> </a:t>
            </a:r>
            <a:r>
              <a:rPr lang="es-ES" dirty="0" err="1"/>
              <a:t>termékek</a:t>
            </a:r>
            <a:r>
              <a:rPr lang="es-ES" dirty="0"/>
              <a:t> </a:t>
            </a:r>
            <a:r>
              <a:rPr lang="es-ES" dirty="0" err="1"/>
              <a:t>fejlesztésének</a:t>
            </a:r>
            <a:r>
              <a:rPr lang="es-ES" dirty="0"/>
              <a:t> </a:t>
            </a:r>
            <a:r>
              <a:rPr lang="es-ES" dirty="0" err="1"/>
              <a:t>és</a:t>
            </a:r>
            <a:r>
              <a:rPr lang="es-ES" dirty="0"/>
              <a:t> </a:t>
            </a:r>
            <a:r>
              <a:rPr lang="es-ES" dirty="0" err="1"/>
              <a:t>esetleges</a:t>
            </a:r>
            <a:r>
              <a:rPr lang="es-ES" dirty="0"/>
              <a:t> </a:t>
            </a:r>
            <a:r>
              <a:rPr lang="es-ES" dirty="0" err="1"/>
              <a:t>engedélyezésének</a:t>
            </a:r>
            <a:r>
              <a:rPr lang="es-ES" dirty="0"/>
              <a:t> </a:t>
            </a:r>
            <a:r>
              <a:rPr lang="es-ES" dirty="0" err="1"/>
              <a:t>fellendítéséhez</a:t>
            </a:r>
            <a:r>
              <a:rPr lang="es-ES" dirty="0"/>
              <a:t>.</a:t>
            </a:r>
          </a:p>
          <a:p>
            <a:r>
              <a:rPr lang="es-ES" dirty="0" err="1"/>
              <a:t>Gondoljuk</a:t>
            </a:r>
            <a:r>
              <a:rPr lang="es-ES" dirty="0"/>
              <a:t> </a:t>
            </a:r>
            <a:r>
              <a:rPr lang="es-ES" dirty="0" err="1"/>
              <a:t>újra</a:t>
            </a:r>
            <a:r>
              <a:rPr lang="es-ES" dirty="0"/>
              <a:t>: </a:t>
            </a:r>
            <a:r>
              <a:rPr lang="es-ES" dirty="0" err="1"/>
              <a:t>az</a:t>
            </a:r>
            <a:r>
              <a:rPr lang="es-ES" dirty="0"/>
              <a:t> </a:t>
            </a:r>
            <a:r>
              <a:rPr lang="es-ES" dirty="0" err="1"/>
              <a:t>állattenyésztési</a:t>
            </a:r>
            <a:r>
              <a:rPr lang="es-ES" dirty="0"/>
              <a:t> </a:t>
            </a:r>
            <a:r>
              <a:rPr lang="es-ES" dirty="0" err="1"/>
              <a:t>rendszert</a:t>
            </a:r>
            <a:endParaRPr lang="es-ES" dirty="0"/>
          </a:p>
          <a:p>
            <a:r>
              <a:rPr lang="es-ES" dirty="0" err="1"/>
              <a:t>Fontolja</a:t>
            </a:r>
            <a:r>
              <a:rPr lang="es-ES" dirty="0"/>
              <a:t> </a:t>
            </a:r>
            <a:r>
              <a:rPr lang="es-ES" dirty="0" err="1"/>
              <a:t>meg</a:t>
            </a:r>
            <a:r>
              <a:rPr lang="es-ES" dirty="0"/>
              <a:t> </a:t>
            </a:r>
            <a:r>
              <a:rPr lang="es-ES" dirty="0" err="1"/>
              <a:t>az</a:t>
            </a:r>
            <a:r>
              <a:rPr lang="es-ES" dirty="0"/>
              <a:t> </a:t>
            </a:r>
            <a:r>
              <a:rPr lang="es-ES" dirty="0" err="1"/>
              <a:t>antimikrobiális</a:t>
            </a:r>
            <a:r>
              <a:rPr lang="es-ES" dirty="0"/>
              <a:t> </a:t>
            </a:r>
            <a:r>
              <a:rPr lang="es-ES" dirty="0" err="1"/>
              <a:t>szerek</a:t>
            </a:r>
            <a:r>
              <a:rPr lang="es-ES" dirty="0"/>
              <a:t> </a:t>
            </a:r>
            <a:r>
              <a:rPr lang="es-ES" dirty="0" err="1"/>
              <a:t>alternatíváit</a:t>
            </a:r>
            <a:r>
              <a:rPr lang="es-ES" dirty="0"/>
              <a:t>, </a:t>
            </a:r>
            <a:r>
              <a:rPr lang="es-ES" dirty="0" err="1"/>
              <a:t>amelyekről</a:t>
            </a:r>
            <a:r>
              <a:rPr lang="es-ES" dirty="0"/>
              <a:t> </a:t>
            </a:r>
            <a:r>
              <a:rPr lang="es-ES" dirty="0" err="1"/>
              <a:t>kimutatták</a:t>
            </a:r>
            <a:r>
              <a:rPr lang="es-ES" dirty="0"/>
              <a:t>, </a:t>
            </a:r>
            <a:r>
              <a:rPr lang="es-ES" dirty="0" err="1"/>
              <a:t>hogy</a:t>
            </a:r>
            <a:r>
              <a:rPr lang="es-ES" dirty="0"/>
              <a:t> </a:t>
            </a:r>
            <a:r>
              <a:rPr lang="es-ES" dirty="0" err="1"/>
              <a:t>javítják</a:t>
            </a:r>
            <a:r>
              <a:rPr lang="es-ES" dirty="0"/>
              <a:t> </a:t>
            </a:r>
            <a:r>
              <a:rPr lang="es-ES" dirty="0" err="1"/>
              <a:t>az</a:t>
            </a:r>
            <a:r>
              <a:rPr lang="es-ES" dirty="0"/>
              <a:t> </a:t>
            </a:r>
            <a:r>
              <a:rPr lang="es-ES" dirty="0" err="1"/>
              <a:t>állatok</a:t>
            </a:r>
            <a:r>
              <a:rPr lang="es-ES" dirty="0"/>
              <a:t> </a:t>
            </a:r>
            <a:r>
              <a:rPr lang="es-ES" dirty="0" err="1"/>
              <a:t>egészségét</a:t>
            </a:r>
            <a:r>
              <a:rPr lang="es-ES" dirty="0"/>
              <a:t>, </a:t>
            </a:r>
            <a:r>
              <a:rPr lang="es-ES" dirty="0" err="1"/>
              <a:t>és</a:t>
            </a:r>
            <a:r>
              <a:rPr lang="es-ES" dirty="0"/>
              <a:t> </a:t>
            </a:r>
            <a:r>
              <a:rPr lang="es-ES" dirty="0" err="1"/>
              <a:t>amelyek</a:t>
            </a:r>
            <a:r>
              <a:rPr lang="es-ES" dirty="0"/>
              <a:t> </a:t>
            </a:r>
            <a:r>
              <a:rPr lang="es-ES" dirty="0" err="1"/>
              <a:t>csökkenthetik</a:t>
            </a:r>
            <a:r>
              <a:rPr lang="es-ES" dirty="0"/>
              <a:t> </a:t>
            </a:r>
            <a:r>
              <a:rPr lang="es-ES" dirty="0" err="1"/>
              <a:t>az</a:t>
            </a:r>
            <a:r>
              <a:rPr lang="es-ES" dirty="0"/>
              <a:t> </a:t>
            </a:r>
            <a:r>
              <a:rPr lang="es-ES" dirty="0" err="1"/>
              <a:t>antimikrobiális</a:t>
            </a:r>
            <a:r>
              <a:rPr lang="es-ES" dirty="0"/>
              <a:t> </a:t>
            </a:r>
            <a:r>
              <a:rPr lang="es-ES" dirty="0" err="1"/>
              <a:t>szerek</a:t>
            </a:r>
            <a:r>
              <a:rPr lang="es-ES" dirty="0"/>
              <a:t> </a:t>
            </a:r>
            <a:r>
              <a:rPr lang="es-ES" dirty="0" err="1"/>
              <a:t>iránti</a:t>
            </a:r>
            <a:r>
              <a:rPr lang="es-ES" dirty="0"/>
              <a:t> </a:t>
            </a:r>
            <a:r>
              <a:rPr lang="es-ES" dirty="0" err="1"/>
              <a:t>igényt</a:t>
            </a:r>
            <a:r>
              <a:rPr lang="es-ES" dirty="0"/>
              <a:t>.</a:t>
            </a:r>
          </a:p>
          <a:p>
            <a:endParaRPr lang="es-ES" dirty="0"/>
          </a:p>
          <a:p>
            <a:r>
              <a:rPr lang="es-ES" dirty="0" err="1"/>
              <a:t>Az</a:t>
            </a:r>
            <a:r>
              <a:rPr lang="es-ES" dirty="0"/>
              <a:t> </a:t>
            </a:r>
            <a:r>
              <a:rPr lang="es-ES" dirty="0" err="1"/>
              <a:t>állatok</a:t>
            </a:r>
            <a:r>
              <a:rPr lang="es-ES" dirty="0"/>
              <a:t> </a:t>
            </a:r>
            <a:r>
              <a:rPr lang="es-ES" dirty="0" err="1"/>
              <a:t>betegségeinek</a:t>
            </a:r>
            <a:r>
              <a:rPr lang="es-ES" dirty="0"/>
              <a:t> </a:t>
            </a:r>
            <a:r>
              <a:rPr lang="es-ES" dirty="0" err="1"/>
              <a:t>megelőzésének</a:t>
            </a:r>
            <a:r>
              <a:rPr lang="es-ES" dirty="0"/>
              <a:t> </a:t>
            </a:r>
            <a:r>
              <a:rPr lang="es-ES" dirty="0" err="1"/>
              <a:t>és</a:t>
            </a:r>
            <a:r>
              <a:rPr lang="es-ES" dirty="0"/>
              <a:t> </a:t>
            </a:r>
            <a:r>
              <a:rPr lang="es-ES" dirty="0" err="1"/>
              <a:t>leküzdésének</a:t>
            </a:r>
            <a:r>
              <a:rPr lang="es-ES" dirty="0"/>
              <a:t> </a:t>
            </a:r>
            <a:r>
              <a:rPr lang="es-ES" dirty="0" err="1"/>
              <a:t>javítása</a:t>
            </a:r>
            <a:r>
              <a:rPr lang="es-ES" dirty="0"/>
              <a:t>; Ez </a:t>
            </a:r>
            <a:r>
              <a:rPr lang="es-ES" dirty="0" err="1"/>
              <a:t>magában</a:t>
            </a:r>
            <a:r>
              <a:rPr lang="es-ES" dirty="0"/>
              <a:t> </a:t>
            </a:r>
            <a:r>
              <a:rPr lang="es-ES" dirty="0" err="1"/>
              <a:t>foglalja</a:t>
            </a:r>
            <a:r>
              <a:rPr lang="es-ES" dirty="0"/>
              <a:t> a </a:t>
            </a:r>
            <a:r>
              <a:rPr lang="es-ES" dirty="0" err="1"/>
              <a:t>jobb</a:t>
            </a:r>
            <a:r>
              <a:rPr lang="es-ES" dirty="0"/>
              <a:t> </a:t>
            </a:r>
            <a:r>
              <a:rPr lang="es-ES" dirty="0" err="1"/>
              <a:t>gazdálkodási</a:t>
            </a:r>
            <a:r>
              <a:rPr lang="es-ES" dirty="0"/>
              <a:t> </a:t>
            </a:r>
            <a:r>
              <a:rPr lang="es-ES" dirty="0" err="1"/>
              <a:t>gyakorlatokat</a:t>
            </a:r>
            <a:r>
              <a:rPr lang="es-ES" dirty="0"/>
              <a:t> a </a:t>
            </a:r>
            <a:r>
              <a:rPr lang="es-ES" dirty="0" err="1"/>
              <a:t>betegségek</a:t>
            </a:r>
            <a:r>
              <a:rPr lang="es-ES" dirty="0"/>
              <a:t> </a:t>
            </a:r>
            <a:r>
              <a:rPr lang="es-ES" dirty="0" err="1"/>
              <a:t>gazdaságokba</a:t>
            </a:r>
            <a:r>
              <a:rPr lang="es-ES" dirty="0"/>
              <a:t> </a:t>
            </a:r>
            <a:r>
              <a:rPr lang="es-ES" dirty="0" err="1"/>
              <a:t>való</a:t>
            </a:r>
            <a:r>
              <a:rPr lang="es-ES" dirty="0"/>
              <a:t> </a:t>
            </a:r>
            <a:r>
              <a:rPr lang="es-ES" dirty="0" err="1"/>
              <a:t>behurcolásának</a:t>
            </a:r>
            <a:r>
              <a:rPr lang="es-ES" dirty="0"/>
              <a:t> </a:t>
            </a:r>
            <a:r>
              <a:rPr lang="es-ES" dirty="0" err="1"/>
              <a:t>megelőzésére</a:t>
            </a:r>
            <a:r>
              <a:rPr lang="es-ES" dirty="0"/>
              <a:t>, </a:t>
            </a:r>
            <a:r>
              <a:rPr lang="es-ES" dirty="0" err="1"/>
              <a:t>az</a:t>
            </a:r>
            <a:r>
              <a:rPr lang="es-ES" dirty="0"/>
              <a:t> </a:t>
            </a:r>
            <a:r>
              <a:rPr lang="es-ES" dirty="0" err="1"/>
              <a:t>állatok</a:t>
            </a:r>
            <a:r>
              <a:rPr lang="es-ES" dirty="0"/>
              <a:t> </a:t>
            </a:r>
            <a:r>
              <a:rPr lang="es-ES" dirty="0" err="1"/>
              <a:t>egészségének</a:t>
            </a:r>
            <a:r>
              <a:rPr lang="es-ES" dirty="0"/>
              <a:t> </a:t>
            </a:r>
            <a:r>
              <a:rPr lang="es-ES" dirty="0" err="1"/>
              <a:t>és</a:t>
            </a:r>
            <a:r>
              <a:rPr lang="es-ES" dirty="0"/>
              <a:t> </a:t>
            </a:r>
            <a:r>
              <a:rPr lang="es-ES" dirty="0" err="1"/>
              <a:t>jólétének</a:t>
            </a:r>
            <a:r>
              <a:rPr lang="es-ES" dirty="0"/>
              <a:t> </a:t>
            </a:r>
            <a:r>
              <a:rPr lang="es-ES" dirty="0" err="1"/>
              <a:t>javítására</a:t>
            </a:r>
            <a:r>
              <a:rPr lang="es-ES" dirty="0"/>
              <a:t>, </a:t>
            </a:r>
            <a:r>
              <a:rPr lang="es-ES" dirty="0" err="1"/>
              <a:t>valamint</a:t>
            </a:r>
            <a:r>
              <a:rPr lang="es-ES" dirty="0"/>
              <a:t> a </a:t>
            </a:r>
            <a:r>
              <a:rPr lang="es-ES" dirty="0" err="1"/>
              <a:t>betegségek</a:t>
            </a:r>
            <a:r>
              <a:rPr lang="es-ES" dirty="0"/>
              <a:t> </a:t>
            </a:r>
            <a:r>
              <a:rPr lang="es-ES" dirty="0" err="1"/>
              <a:t>elleni</a:t>
            </a:r>
            <a:r>
              <a:rPr lang="es-ES" dirty="0"/>
              <a:t> </a:t>
            </a:r>
            <a:r>
              <a:rPr lang="es-ES" dirty="0" err="1"/>
              <a:t>védelmükre</a:t>
            </a:r>
            <a:r>
              <a:rPr lang="es-ES" dirty="0"/>
              <a:t> </a:t>
            </a:r>
            <a:r>
              <a:rPr lang="es-ES" dirty="0" err="1"/>
              <a:t>vakcinák</a:t>
            </a:r>
            <a:r>
              <a:rPr lang="es-ES" dirty="0"/>
              <a:t> </a:t>
            </a:r>
            <a:r>
              <a:rPr lang="es-ES" dirty="0" err="1"/>
              <a:t>vagy</a:t>
            </a:r>
            <a:r>
              <a:rPr lang="es-ES" dirty="0"/>
              <a:t> </a:t>
            </a:r>
            <a:r>
              <a:rPr lang="es-ES" dirty="0" err="1"/>
              <a:t>genetikai</a:t>
            </a:r>
            <a:r>
              <a:rPr lang="es-ES" dirty="0"/>
              <a:t> </a:t>
            </a:r>
            <a:r>
              <a:rPr lang="es-ES" dirty="0" err="1"/>
              <a:t>szelekció</a:t>
            </a:r>
            <a:r>
              <a:rPr lang="es-ES" dirty="0"/>
              <a:t> </a:t>
            </a:r>
            <a:r>
              <a:rPr lang="es-ES" dirty="0" err="1"/>
              <a:t>révén</a:t>
            </a:r>
            <a:r>
              <a:rPr lang="es-ES" dirty="0"/>
              <a:t>.</a:t>
            </a:r>
          </a:p>
          <a:p>
            <a:r>
              <a:rPr lang="es-ES" dirty="0" err="1"/>
              <a:t>Fontolja</a:t>
            </a:r>
            <a:r>
              <a:rPr lang="es-ES" dirty="0"/>
              <a:t> </a:t>
            </a:r>
            <a:r>
              <a:rPr lang="es-ES" dirty="0" err="1"/>
              <a:t>meg</a:t>
            </a:r>
            <a:r>
              <a:rPr lang="es-ES" dirty="0"/>
              <a:t> </a:t>
            </a:r>
            <a:r>
              <a:rPr lang="es-ES" dirty="0" err="1"/>
              <a:t>az</a:t>
            </a:r>
            <a:r>
              <a:rPr lang="es-ES" dirty="0"/>
              <a:t> </a:t>
            </a:r>
            <a:r>
              <a:rPr lang="es-ES" dirty="0" err="1"/>
              <a:t>alternatív</a:t>
            </a:r>
            <a:r>
              <a:rPr lang="es-ES" dirty="0"/>
              <a:t> </a:t>
            </a:r>
            <a:r>
              <a:rPr lang="es-ES" dirty="0" err="1"/>
              <a:t>gazdálkodási</a:t>
            </a:r>
            <a:r>
              <a:rPr lang="es-ES" dirty="0"/>
              <a:t> </a:t>
            </a:r>
            <a:r>
              <a:rPr lang="es-ES" dirty="0" err="1"/>
              <a:t>rendszereket</a:t>
            </a:r>
            <a:r>
              <a:rPr lang="es-ES" dirty="0"/>
              <a:t>: </a:t>
            </a:r>
            <a:r>
              <a:rPr lang="es-ES" dirty="0" err="1"/>
              <a:t>Értékelni</a:t>
            </a:r>
            <a:r>
              <a:rPr lang="es-ES" dirty="0"/>
              <a:t> </a:t>
            </a:r>
            <a:r>
              <a:rPr lang="es-ES" dirty="0" err="1"/>
              <a:t>kell</a:t>
            </a:r>
            <a:r>
              <a:rPr lang="es-ES" dirty="0"/>
              <a:t> </a:t>
            </a:r>
            <a:r>
              <a:rPr lang="es-ES" dirty="0" err="1"/>
              <a:t>azokat</a:t>
            </a:r>
            <a:r>
              <a:rPr lang="es-ES" dirty="0"/>
              <a:t> a </a:t>
            </a:r>
            <a:r>
              <a:rPr lang="es-ES" dirty="0" err="1"/>
              <a:t>gazdálkodási</a:t>
            </a:r>
            <a:r>
              <a:rPr lang="es-ES" dirty="0"/>
              <a:t> </a:t>
            </a:r>
            <a:r>
              <a:rPr lang="es-ES" dirty="0" err="1"/>
              <a:t>rendszereket</a:t>
            </a:r>
            <a:r>
              <a:rPr lang="es-ES" dirty="0"/>
              <a:t>, </a:t>
            </a:r>
            <a:r>
              <a:rPr lang="es-ES" dirty="0" err="1"/>
              <a:t>ahol</a:t>
            </a:r>
            <a:r>
              <a:rPr lang="es-ES" dirty="0"/>
              <a:t> </a:t>
            </a:r>
            <a:r>
              <a:rPr lang="es-ES" dirty="0" err="1"/>
              <a:t>gyakran</a:t>
            </a:r>
            <a:r>
              <a:rPr lang="es-ES" dirty="0"/>
              <a:t> </a:t>
            </a:r>
            <a:r>
              <a:rPr lang="es-ES" dirty="0" err="1"/>
              <a:t>használnak</a:t>
            </a:r>
            <a:r>
              <a:rPr lang="es-ES" dirty="0"/>
              <a:t> </a:t>
            </a:r>
            <a:r>
              <a:rPr lang="es-ES" dirty="0" err="1"/>
              <a:t>antimikrobiális</a:t>
            </a:r>
            <a:r>
              <a:rPr lang="es-ES" dirty="0"/>
              <a:t> </a:t>
            </a:r>
            <a:r>
              <a:rPr lang="es-ES" dirty="0" err="1"/>
              <a:t>szereket</a:t>
            </a:r>
            <a:r>
              <a:rPr lang="es-ES" dirty="0"/>
              <a:t>. </a:t>
            </a:r>
            <a:r>
              <a:rPr lang="es-ES" dirty="0" err="1"/>
              <a:t>Meg</a:t>
            </a:r>
            <a:r>
              <a:rPr lang="es-ES" dirty="0"/>
              <a:t> </a:t>
            </a:r>
            <a:r>
              <a:rPr lang="es-ES" dirty="0" err="1"/>
              <a:t>kell</a:t>
            </a:r>
            <a:r>
              <a:rPr lang="es-ES" dirty="0"/>
              <a:t> </a:t>
            </a:r>
            <a:r>
              <a:rPr lang="es-ES" dirty="0" err="1"/>
              <a:t>vizsgálni</a:t>
            </a:r>
            <a:r>
              <a:rPr lang="es-ES" dirty="0"/>
              <a:t> </a:t>
            </a:r>
            <a:r>
              <a:rPr lang="es-ES" dirty="0" err="1"/>
              <a:t>az</a:t>
            </a:r>
            <a:r>
              <a:rPr lang="es-ES" dirty="0"/>
              <a:t> </a:t>
            </a:r>
            <a:r>
              <a:rPr lang="es-ES" dirty="0" err="1"/>
              <a:t>antimikrobiális</a:t>
            </a:r>
            <a:r>
              <a:rPr lang="es-ES" dirty="0"/>
              <a:t> </a:t>
            </a:r>
            <a:r>
              <a:rPr lang="es-ES" dirty="0" err="1"/>
              <a:t>szerek</a:t>
            </a:r>
            <a:r>
              <a:rPr lang="es-ES" dirty="0"/>
              <a:t> </a:t>
            </a:r>
            <a:r>
              <a:rPr lang="es-ES" dirty="0" err="1"/>
              <a:t>csökkentett</a:t>
            </a:r>
            <a:r>
              <a:rPr lang="es-ES" dirty="0"/>
              <a:t> </a:t>
            </a:r>
            <a:r>
              <a:rPr lang="es-ES" dirty="0" err="1"/>
              <a:t>használatához</a:t>
            </a:r>
            <a:r>
              <a:rPr lang="es-ES" dirty="0"/>
              <a:t> </a:t>
            </a:r>
            <a:r>
              <a:rPr lang="es-ES" dirty="0" err="1"/>
              <a:t>vezető</a:t>
            </a:r>
            <a:r>
              <a:rPr lang="es-ES" dirty="0"/>
              <a:t> </a:t>
            </a:r>
            <a:r>
              <a:rPr lang="es-ES" dirty="0" err="1"/>
              <a:t>alternatív</a:t>
            </a:r>
            <a:r>
              <a:rPr lang="es-ES" dirty="0"/>
              <a:t> </a:t>
            </a:r>
            <a:r>
              <a:rPr lang="es-ES" dirty="0" err="1"/>
              <a:t>rendszereket</a:t>
            </a:r>
            <a:r>
              <a:rPr lang="es-ES" dirty="0"/>
              <a:t>.</a:t>
            </a:r>
          </a:p>
          <a:p>
            <a:r>
              <a:rPr lang="es-ES" dirty="0" err="1"/>
              <a:t>Oktatás</a:t>
            </a:r>
            <a:r>
              <a:rPr lang="es-ES" dirty="0"/>
              <a:t> </a:t>
            </a:r>
            <a:r>
              <a:rPr lang="es-ES" dirty="0" err="1"/>
              <a:t>felajánlása</a:t>
            </a:r>
            <a:r>
              <a:rPr lang="es-ES" dirty="0"/>
              <a:t>: </a:t>
            </a:r>
            <a:r>
              <a:rPr lang="es-ES" dirty="0" err="1"/>
              <a:t>Az</a:t>
            </a:r>
            <a:r>
              <a:rPr lang="es-ES" dirty="0"/>
              <a:t> AMR-</a:t>
            </a:r>
            <a:r>
              <a:rPr lang="es-ES" dirty="0" err="1"/>
              <a:t>rel</a:t>
            </a:r>
            <a:r>
              <a:rPr lang="es-ES" dirty="0"/>
              <a:t> </a:t>
            </a:r>
            <a:r>
              <a:rPr lang="es-ES" dirty="0" err="1"/>
              <a:t>kapcsolatos</a:t>
            </a:r>
            <a:r>
              <a:rPr lang="es-ES" dirty="0"/>
              <a:t> </a:t>
            </a:r>
            <a:r>
              <a:rPr lang="es-ES" dirty="0" err="1"/>
              <a:t>oktatást</a:t>
            </a:r>
            <a:r>
              <a:rPr lang="es-ES" dirty="0"/>
              <a:t> </a:t>
            </a:r>
            <a:r>
              <a:rPr lang="es-ES" dirty="0" err="1"/>
              <a:t>és</a:t>
            </a:r>
            <a:r>
              <a:rPr lang="es-ES" dirty="0"/>
              <a:t> </a:t>
            </a:r>
            <a:r>
              <a:rPr lang="es-ES" dirty="0" err="1"/>
              <a:t>tudatosságot</a:t>
            </a:r>
            <a:r>
              <a:rPr lang="es-ES" dirty="0"/>
              <a:t> a </a:t>
            </a:r>
            <a:r>
              <a:rPr lang="es-ES" dirty="0" err="1"/>
              <a:t>társadalom</a:t>
            </a:r>
            <a:r>
              <a:rPr lang="es-ES" dirty="0"/>
              <a:t> </a:t>
            </a:r>
            <a:r>
              <a:rPr lang="es-ES" dirty="0" err="1"/>
              <a:t>minden</a:t>
            </a:r>
            <a:r>
              <a:rPr lang="es-ES" dirty="0"/>
              <a:t> </a:t>
            </a:r>
            <a:r>
              <a:rPr lang="es-ES" dirty="0" err="1"/>
              <a:t>szintjének</a:t>
            </a:r>
            <a:r>
              <a:rPr lang="es-ES" dirty="0"/>
              <a:t> </a:t>
            </a:r>
            <a:r>
              <a:rPr lang="es-ES" dirty="0" err="1"/>
              <a:t>meg</a:t>
            </a:r>
            <a:r>
              <a:rPr lang="es-ES" dirty="0"/>
              <a:t> </a:t>
            </a:r>
            <a:r>
              <a:rPr lang="es-ES" dirty="0" err="1"/>
              <a:t>kell</a:t>
            </a:r>
            <a:r>
              <a:rPr lang="es-ES" dirty="0"/>
              <a:t> </a:t>
            </a:r>
            <a:r>
              <a:rPr lang="es-ES" dirty="0" err="1"/>
              <a:t>szólítania</a:t>
            </a:r>
            <a:r>
              <a:rPr lang="es-ES" dirty="0"/>
              <a:t>, de </a:t>
            </a:r>
            <a:r>
              <a:rPr lang="es-ES" dirty="0" err="1"/>
              <a:t>különösen</a:t>
            </a:r>
            <a:r>
              <a:rPr lang="es-ES" dirty="0"/>
              <a:t> </a:t>
            </a:r>
            <a:r>
              <a:rPr lang="es-ES" dirty="0" err="1"/>
              <a:t>az</a:t>
            </a:r>
            <a:r>
              <a:rPr lang="es-ES" dirty="0"/>
              <a:t> </a:t>
            </a:r>
            <a:r>
              <a:rPr lang="es-ES" dirty="0" err="1"/>
              <a:t>állatorvosokat</a:t>
            </a:r>
            <a:r>
              <a:rPr lang="es-ES" dirty="0"/>
              <a:t> </a:t>
            </a:r>
            <a:r>
              <a:rPr lang="es-ES" dirty="0" err="1"/>
              <a:t>és</a:t>
            </a:r>
            <a:r>
              <a:rPr lang="es-ES" dirty="0"/>
              <a:t> a </a:t>
            </a:r>
            <a:r>
              <a:rPr lang="es-ES" dirty="0" err="1"/>
              <a:t>gazdálkodókat</a:t>
            </a:r>
            <a:r>
              <a:rPr lang="es-ES" dirty="0"/>
              <a:t>.</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36</a:t>
            </a:fld>
            <a:endParaRPr lang="en-GB"/>
          </a:p>
        </p:txBody>
      </p:sp>
    </p:spTree>
    <p:extLst>
      <p:ext uri="{BB962C8B-B14F-4D97-AF65-F5344CB8AC3E}">
        <p14:creationId xmlns:p14="http://schemas.microsoft.com/office/powerpoint/2010/main" val="59496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sz="1100" b="0" i="0">
                <a:solidFill>
                  <a:srgbClr val="404040"/>
                </a:solidFill>
                <a:effectLst/>
                <a:latin typeface="arial" panose="020B0604020202020204" pitchFamily="34" charset="0"/>
              </a:rPr>
              <a:t>Az antimikrobiális rezisztencia (AMR) a mikroorganizmusok azon képessége, hogy túléljenek vagy növekedjenek egy olyan antimikrobiális szer jelenlétében, mely általában gátolja vagy elpusztítja azt a </a:t>
            </a:r>
            <a:r>
              <a:rPr lang="hu-HU" sz="1100">
                <a:solidFill>
                  <a:srgbClr val="404040"/>
                </a:solidFill>
                <a:latin typeface="arial" panose="020B0604020202020204" pitchFamily="34" charset="0"/>
              </a:rPr>
              <a:t>mikroorganizmust. </a:t>
            </a:r>
          </a:p>
          <a:p>
            <a:pPr algn="l"/>
            <a:r>
              <a:rPr lang="hu-HU" sz="1100">
                <a:solidFill>
                  <a:srgbClr val="404040"/>
                </a:solidFill>
                <a:latin typeface="arial" panose="020B0604020202020204" pitchFamily="34" charset="0"/>
              </a:rPr>
              <a:t>Ez a természetes szelekció és a genetika következménye. </a:t>
            </a:r>
            <a:r>
              <a:rPr lang="hu-HU" sz="1100" b="0" i="0">
                <a:solidFill>
                  <a:srgbClr val="1F1F1F"/>
                </a:solidFill>
                <a:effectLst/>
                <a:latin typeface="Google Sans"/>
              </a:rPr>
              <a:t>Antibiotikum-rezisztencia akkor is megjelenhet, ha a baktériumok megváltoznak, hogy megvédjék magukat az antibiotikumtól. </a:t>
            </a:r>
          </a:p>
          <a:p>
            <a:pPr algn="l"/>
            <a:r>
              <a:rPr lang="hu-HU" sz="1100">
                <a:solidFill>
                  <a:srgbClr val="404040"/>
                </a:solidFill>
                <a:latin typeface="arial" panose="020B0604020202020204" pitchFamily="34" charset="0"/>
              </a:rPr>
              <a:t>További emberi viselkedések pedig elősegítik a rezisztencia kialakulását, ezek lehetnek, például: </a:t>
            </a:r>
          </a:p>
          <a:p>
            <a:pPr marL="285750" indent="-285750" algn="l">
              <a:buFont typeface="Arial" panose="020B0604020202020204" pitchFamily="34" charset="0"/>
              <a:buChar char="•"/>
            </a:pPr>
            <a:r>
              <a:rPr lang="hu-HU" sz="1100">
                <a:solidFill>
                  <a:srgbClr val="404040"/>
                </a:solidFill>
                <a:latin typeface="arial" panose="020B0604020202020204" pitchFamily="34" charset="0"/>
              </a:rPr>
              <a:t>Nem rendeltetésszerű használat: </a:t>
            </a:r>
          </a:p>
          <a:p>
            <a:pPr marL="742950" lvl="1" indent="-285750" algn="l">
              <a:buFont typeface="Arial" panose="020B0604020202020204" pitchFamily="34" charset="0"/>
              <a:buChar char="•"/>
            </a:pPr>
            <a:r>
              <a:rPr lang="hu-HU" sz="1100">
                <a:solidFill>
                  <a:srgbClr val="404040"/>
                </a:solidFill>
                <a:latin typeface="arial" panose="020B0604020202020204" pitchFamily="34" charset="0"/>
              </a:rPr>
              <a:t>Túlhasználat: </a:t>
            </a:r>
          </a:p>
          <a:p>
            <a:pPr marL="1200150" lvl="2" indent="-285750" algn="l">
              <a:buFont typeface="Arial" panose="020B0604020202020204" pitchFamily="34" charset="0"/>
              <a:buChar char="•"/>
            </a:pPr>
            <a:r>
              <a:rPr lang="hu-HU" sz="1100">
                <a:solidFill>
                  <a:srgbClr val="404040"/>
                </a:solidFill>
                <a:latin typeface="arial" panose="020B0604020202020204" pitchFamily="34" charset="0"/>
              </a:rPr>
              <a:t>antibiotikumok megosztása mással</a:t>
            </a:r>
          </a:p>
          <a:p>
            <a:pPr marL="1200150" lvl="2" indent="-285750" algn="l">
              <a:buFont typeface="Arial" panose="020B0604020202020204" pitchFamily="34" charset="0"/>
              <a:buChar char="•"/>
            </a:pPr>
            <a:r>
              <a:rPr lang="hu-HU" sz="1100">
                <a:solidFill>
                  <a:srgbClr val="404040"/>
                </a:solidFill>
                <a:latin typeface="arial" panose="020B0604020202020204" pitchFamily="34" charset="0"/>
              </a:rPr>
              <a:t>antibiotikum szedése anélkül, hogy szükség lenne rá</a:t>
            </a:r>
          </a:p>
          <a:p>
            <a:pPr marL="1200150" lvl="2" indent="-285750" algn="l">
              <a:buFont typeface="Arial" panose="020B0604020202020204" pitchFamily="34" charset="0"/>
              <a:buChar char="•"/>
            </a:pPr>
            <a:r>
              <a:rPr lang="hu-HU" sz="1100">
                <a:solidFill>
                  <a:srgbClr val="404040"/>
                </a:solidFill>
                <a:latin typeface="arial" panose="020B0604020202020204" pitchFamily="34" charset="0"/>
              </a:rPr>
              <a:t>antibiotikumok alkalmazása vírusfertőzések és gyulladások esetén</a:t>
            </a:r>
          </a:p>
          <a:p>
            <a:pPr marL="742950" lvl="1" indent="-285750" algn="l">
              <a:buFont typeface="Arial" panose="020B0604020202020204" pitchFamily="34" charset="0"/>
              <a:buChar char="•"/>
            </a:pPr>
            <a:r>
              <a:rPr lang="hu-HU" sz="1100">
                <a:solidFill>
                  <a:srgbClr val="404040"/>
                </a:solidFill>
                <a:latin typeface="arial" panose="020B0604020202020204" pitchFamily="34" charset="0"/>
              </a:rPr>
              <a:t>Visszaélés: </a:t>
            </a:r>
          </a:p>
          <a:p>
            <a:pPr marL="1200150" lvl="2" indent="-285750" algn="l">
              <a:buFont typeface="Arial" panose="020B0604020202020204" pitchFamily="34" charset="0"/>
              <a:buChar char="•"/>
            </a:pPr>
            <a:r>
              <a:rPr lang="hu-HU" sz="1100">
                <a:solidFill>
                  <a:srgbClr val="404040"/>
                </a:solidFill>
                <a:latin typeface="arial" panose="020B0604020202020204" pitchFamily="34" charset="0"/>
              </a:rPr>
              <a:t>antimikrobiális szerek állati növekedésserkentőként történő felhasználása a gazdaságokban vagy az akvakultúrában</a:t>
            </a:r>
          </a:p>
          <a:p>
            <a:pPr marL="1200150" lvl="2" indent="-285750" algn="l">
              <a:buFont typeface="Arial" panose="020B0604020202020204" pitchFamily="34" charset="0"/>
              <a:buChar char="•"/>
            </a:pPr>
            <a:r>
              <a:rPr lang="hu-HU" sz="1100">
                <a:solidFill>
                  <a:srgbClr val="404040"/>
                </a:solidFill>
                <a:latin typeface="arial" panose="020B0604020202020204" pitchFamily="34" charset="0"/>
              </a:rPr>
              <a:t>nem befejezett kúra vagy túl alacsony dózis</a:t>
            </a:r>
          </a:p>
          <a:p>
            <a:pPr marL="1200150" lvl="2" indent="-285750" algn="l">
              <a:buFont typeface="Arial" panose="020B0604020202020204" pitchFamily="34" charset="0"/>
              <a:buChar char="•"/>
            </a:pPr>
            <a:r>
              <a:rPr lang="hu-HU" sz="1100">
                <a:solidFill>
                  <a:srgbClr val="404040"/>
                </a:solidFill>
                <a:latin typeface="arial" panose="020B0604020202020204" pitchFamily="34" charset="0"/>
              </a:rPr>
              <a:t>rossz javallatokra, például vírusfertőzésre és gyulladásra szedett antibiotikum</a:t>
            </a:r>
          </a:p>
          <a:p>
            <a:pPr algn="l"/>
            <a:endParaRPr lang="en-GB" sz="1100" dirty="0">
              <a:solidFill>
                <a:srgbClr val="404040"/>
              </a:solidFill>
              <a:latin typeface="arial" panose="020B0604020202020204" pitchFamily="34" charset="0"/>
            </a:endParaRPr>
          </a:p>
          <a:p>
            <a:pPr algn="l"/>
            <a:r>
              <a:rPr lang="hu-HU" sz="1100" b="0" i="0" u="none" strike="noStrike" baseline="0">
                <a:latin typeface="ECSquareSansPro-Regular"/>
              </a:rPr>
              <a:t>Ez idővel csökkenti az antimikrobiális szerek hatékonyságát, és végül használhatatlanná teszi azokat az emberi és </a:t>
            </a:r>
            <a:r>
              <a:rPr lang="hu-HU" sz="1100" b="0" i="0" u="none" strike="noStrike" baseline="0">
                <a:solidFill>
                  <a:srgbClr val="FFFFFF"/>
                </a:solidFill>
                <a:latin typeface="ECSquareSansPro-Regular"/>
              </a:rPr>
              <a:t>állatgyógyászatban.</a:t>
            </a:r>
          </a:p>
          <a:p>
            <a:r>
              <a:rPr lang="hu-HU" sz="1100" b="0" i="0">
                <a:solidFill>
                  <a:srgbClr val="1F1F1F"/>
                </a:solidFill>
                <a:effectLst/>
                <a:latin typeface="Google Sans"/>
              </a:rPr>
              <a:t>Minden baktérium levegőben, vízben, talajban, élelmiszerben vagy élő vektorok segítségével terjed. </a:t>
            </a:r>
          </a:p>
          <a:p>
            <a:r>
              <a:rPr lang="hu-HU" sz="1100" b="0" i="0">
                <a:solidFill>
                  <a:srgbClr val="1F1F1F"/>
                </a:solidFill>
                <a:effectLst/>
                <a:latin typeface="Google Sans"/>
              </a:rPr>
              <a:t>A következő dia a terjedés különböző irányait mutatja be.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dirty="0"/>
              <a:t>A rezisztencia sokféle módon terjedhet a környezetben, élelmiszereken keresztül, illetve állatokkal és más emberekkel való szoros érintkezés útján:</a:t>
            </a:r>
          </a:p>
          <a:p>
            <a:endParaRPr lang="en-GB" dirty="0"/>
          </a:p>
          <a:p>
            <a:r>
              <a:rPr lang="hu-HU" dirty="0"/>
              <a:t>az antimikrobiális szereket állatoknak és embereknek adják.</a:t>
            </a:r>
          </a:p>
          <a:p>
            <a:r>
              <a:rPr lang="hu-HU" dirty="0"/>
              <a:t>A beleikben lévő baktériumok rezisztenciát alakíthatnak ki</a:t>
            </a:r>
            <a:endParaRPr lang="es-ES" dirty="0"/>
          </a:p>
          <a:p>
            <a:endParaRPr lang="en-GB" dirty="0"/>
          </a:p>
          <a:p>
            <a:r>
              <a:rPr lang="hu-HU" dirty="0"/>
              <a:t>Állattól emberre, élelmiszer vagy a környezet révén:</a:t>
            </a:r>
          </a:p>
          <a:p>
            <a:r>
              <a:rPr lang="hu-HU" dirty="0"/>
              <a:t>- Az állatok húsában gyógyszerrezisztens baktériumok maradhatnak. Ha azt nem megfelelően kezelik vagy főzik (higiéniai intézkedések), a baktériumok átterjedhetnek az emberre. </a:t>
            </a:r>
          </a:p>
          <a:p>
            <a:pPr marL="171450" indent="-171450">
              <a:buFontTx/>
              <a:buChar char="-"/>
            </a:pPr>
            <a:r>
              <a:rPr lang="hu-HU" dirty="0"/>
              <a:t>A gyógyszerrezisztens baktériumokat fertőzött állati ürülékkel az élelmiszernövényekben használt trágyávalés/vagy víz útján terjeszthetik.</a:t>
            </a:r>
          </a:p>
          <a:p>
            <a:pPr marL="171450" indent="-171450">
              <a:buFontTx/>
              <a:buChar char="-"/>
            </a:pPr>
            <a:r>
              <a:rPr lang="hu-HU" dirty="0"/>
              <a:t>Az állati ürülékben lévő gyógyszerrezisztens baktériumok a termésen maradhatnak és elfogyasztásra kerülhetnek. Ezek a baktériumok megélhetnek az emberi bélrendszerben is. </a:t>
            </a:r>
          </a:p>
          <a:p>
            <a:pPr marL="171450" indent="-171450">
              <a:buFontTx/>
              <a:buChar char="-"/>
            </a:pPr>
            <a:r>
              <a:rPr lang="hu-HU" dirty="0"/>
              <a:t>Az állatokban található gyógyszerrezisztens baktériumok átterjedhetnek a gazdaságban lévő többi állatra, víz, ürülék általi szennyeződés, szoros érintkezés útján.</a:t>
            </a:r>
          </a:p>
          <a:p>
            <a:pPr marL="0" indent="0">
              <a:buFontTx/>
              <a:buNone/>
            </a:pPr>
            <a:endParaRPr lang="en-GB" dirty="0"/>
          </a:p>
          <a:p>
            <a:pPr marL="0" indent="0">
              <a:buFontTx/>
              <a:buNone/>
            </a:pPr>
            <a:r>
              <a:rPr lang="hu-HU" dirty="0"/>
              <a:t>Emberről emberre, kórházak révén, házi kedvencekkel való szoros kontaktus révén, a közösségben és a környezet révén:</a:t>
            </a:r>
          </a:p>
          <a:p>
            <a:pPr marL="171450" indent="-171450">
              <a:buFontTx/>
              <a:buChar char="-"/>
            </a:pPr>
            <a:r>
              <a:rPr lang="hu-HU" dirty="0"/>
              <a:t>az emberekben rezisztencia alakulhat ki a bélrendszerben a gyógyszerekkel szemben, és rezisztencia alakulhat ki az antimikrobiális szerek túlzott vagy helytelen használatából eredően. </a:t>
            </a:r>
          </a:p>
          <a:p>
            <a:pPr marL="171450" indent="-171450">
              <a:buFontTx/>
              <a:buChar char="-"/>
            </a:pPr>
            <a:r>
              <a:rPr lang="hu-HU" dirty="0"/>
              <a:t>A kórházakban a betegeknél alakulhat ki a gyógyszerekkel szembeni rezisztencia, ami hazatérve terjesztenek. Más betegekre is átterjedhet közvetve a tisztátalan kezeken keresztül az egészségügyi intézmény felületei révén. </a:t>
            </a:r>
          </a:p>
          <a:p>
            <a:pPr marL="171450" indent="-171450">
              <a:buFontTx/>
              <a:buChar char="-"/>
            </a:pPr>
            <a:r>
              <a:rPr lang="hu-HU" dirty="0"/>
              <a:t>A gyógyszerrezisztens baktériumok ezután elterjedhetnek a közösségben.</a:t>
            </a: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327956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100" b="0" i="0">
                <a:solidFill>
                  <a:srgbClr val="3F4A52"/>
                </a:solidFill>
                <a:effectLst/>
                <a:latin typeface="Open Sans" panose="020B0606030504020204" pitchFamily="34" charset="0"/>
              </a:rPr>
              <a:t>2020-ban több, mint </a:t>
            </a:r>
            <a:r>
              <a:rPr lang="hu-HU" sz="1100" b="1" i="0">
                <a:solidFill>
                  <a:srgbClr val="3F4A52"/>
                </a:solidFill>
                <a:effectLst/>
                <a:latin typeface="Open Sans" panose="020B0606030504020204" pitchFamily="34" charset="0"/>
              </a:rPr>
              <a:t>800 000</a:t>
            </a:r>
            <a:r>
              <a:rPr lang="hu-HU" sz="1100" b="0" i="0">
                <a:solidFill>
                  <a:srgbClr val="3F4A52"/>
                </a:solidFill>
                <a:effectLst/>
                <a:latin typeface="Open Sans" panose="020B0606030504020204" pitchFamily="34" charset="0"/>
              </a:rPr>
              <a:t> ember </a:t>
            </a:r>
            <a:r>
              <a:rPr lang="hu-HU" sz="1100" b="1" i="0">
                <a:solidFill>
                  <a:srgbClr val="3F4A52"/>
                </a:solidFill>
                <a:effectLst/>
                <a:latin typeface="Open Sans" panose="020B0606030504020204" pitchFamily="34" charset="0"/>
              </a:rPr>
              <a:t>fertőződött meg</a:t>
            </a:r>
            <a:r>
              <a:rPr lang="hu-HU" sz="1100" b="0" i="0">
                <a:solidFill>
                  <a:srgbClr val="3F4A52"/>
                </a:solidFill>
                <a:effectLst/>
                <a:latin typeface="Open Sans" panose="020B0606030504020204" pitchFamily="34" charset="0"/>
              </a:rPr>
              <a:t> antibiotikum-rezisztens baktériumokkal Európában.Az ebből eredő betegségek közé tartozott többek között a tüdőgyulladás, valamint a véráram- és az intraabdominális fertőzések. (Forrás: ECDC Európai Betegségmegelőzési és Járványvédelmi Központ).</a:t>
            </a:r>
          </a:p>
          <a:p>
            <a:endParaRPr lang="es-ES" sz="1100" dirty="0"/>
          </a:p>
          <a:p>
            <a:r>
              <a:rPr lang="hu-HU" sz="1100" b="0" i="0">
                <a:solidFill>
                  <a:srgbClr val="333333"/>
                </a:solidFill>
                <a:effectLst/>
                <a:latin typeface="Roboto" panose="02000000000000000000" pitchFamily="2" charset="0"/>
              </a:rPr>
              <a:t>Az EU/EGT-ben összességében továbbra is magas az antimikrobiális rezisztencia százalékos aránya a megfigyelt baktériumfaj-antimikrobiális csoport kombinációkban:</a:t>
            </a:r>
          </a:p>
          <a:p>
            <a:pPr marL="171450" indent="-171450">
              <a:buFontTx/>
              <a:buChar char="-"/>
            </a:pPr>
            <a:r>
              <a:rPr lang="hu-HU" sz="1100" b="0">
                <a:solidFill>
                  <a:srgbClr val="333333"/>
                </a:solidFill>
                <a:effectLst/>
                <a:latin typeface="Roboto" panose="02000000000000000000" pitchFamily="2" charset="0"/>
              </a:rPr>
              <a:t>a </a:t>
            </a:r>
            <a:r>
              <a:rPr lang="hu-HU" sz="1100" b="0" i="0">
                <a:solidFill>
                  <a:srgbClr val="333333"/>
                </a:solidFill>
                <a:effectLst/>
                <a:latin typeface="Roboto" panose="02000000000000000000" pitchFamily="2" charset="0"/>
              </a:rPr>
              <a:t>karbapenem-rezisztencia </a:t>
            </a:r>
            <a:r>
              <a:rPr lang="hu-HU" sz="1100" b="0" i="1">
                <a:solidFill>
                  <a:srgbClr val="333333"/>
                </a:solidFill>
                <a:effectLst/>
                <a:latin typeface="Roboto" panose="02000000000000000000" pitchFamily="2" charset="0"/>
              </a:rPr>
              <a:t>Escherichia coli</a:t>
            </a:r>
            <a:r>
              <a:rPr lang="hu-HU" sz="1100" b="0" i="0">
                <a:solidFill>
                  <a:srgbClr val="333333"/>
                </a:solidFill>
                <a:effectLst/>
                <a:latin typeface="Roboto" panose="02000000000000000000" pitchFamily="2" charset="0"/>
              </a:rPr>
              <a:t>-ban és </a:t>
            </a:r>
            <a:r>
              <a:rPr lang="hu-HU" sz="1100" b="0" i="1">
                <a:solidFill>
                  <a:srgbClr val="333333"/>
                </a:solidFill>
                <a:effectLst/>
                <a:latin typeface="Roboto" panose="02000000000000000000" pitchFamily="2" charset="0"/>
              </a:rPr>
              <a:t>Klebsiella pneumoniae </a:t>
            </a:r>
            <a:r>
              <a:rPr lang="hu-HU" sz="1100" b="0" i="0">
                <a:solidFill>
                  <a:srgbClr val="333333"/>
                </a:solidFill>
                <a:effectLst/>
                <a:latin typeface="Roboto" panose="02000000000000000000" pitchFamily="2" charset="0"/>
              </a:rPr>
              <a:t>-ban(</a:t>
            </a:r>
            <a:r>
              <a:rPr lang="hu-HU" sz="1100" b="0" i="1">
                <a:solidFill>
                  <a:srgbClr val="333333"/>
                </a:solidFill>
                <a:effectLst/>
                <a:latin typeface="Roboto" panose="02000000000000000000" pitchFamily="2" charset="0"/>
              </a:rPr>
              <a:t>K. pneumoniae</a:t>
            </a:r>
            <a:r>
              <a:rPr lang="hu-HU" sz="1100" b="0" i="0">
                <a:solidFill>
                  <a:srgbClr val="333333"/>
                </a:solidFill>
                <a:effectLst/>
                <a:latin typeface="Roboto" panose="02000000000000000000" pitchFamily="2" charset="0"/>
              </a:rPr>
              <a:t>),</a:t>
            </a:r>
          </a:p>
          <a:p>
            <a:pPr marL="171450" indent="-171450">
              <a:buFontTx/>
              <a:buChar char="-"/>
            </a:pPr>
            <a:r>
              <a:rPr lang="hu-HU" sz="1100" b="0">
                <a:solidFill>
                  <a:srgbClr val="333333"/>
                </a:solidFill>
                <a:effectLst/>
                <a:latin typeface="Roboto" panose="02000000000000000000" pitchFamily="2" charset="0"/>
              </a:rPr>
              <a:t>a </a:t>
            </a:r>
            <a:r>
              <a:rPr lang="hu-HU" sz="1100" b="0" i="0">
                <a:solidFill>
                  <a:srgbClr val="333333"/>
                </a:solidFill>
                <a:effectLst/>
                <a:latin typeface="Roboto" panose="02000000000000000000" pitchFamily="2" charset="0"/>
              </a:rPr>
              <a:t>vankomicin-rezisztencia </a:t>
            </a:r>
            <a:r>
              <a:rPr lang="hu-HU" sz="1100" b="0" i="1">
                <a:solidFill>
                  <a:srgbClr val="333333"/>
                </a:solidFill>
                <a:effectLst/>
                <a:latin typeface="Roboto" panose="02000000000000000000" pitchFamily="2" charset="0"/>
              </a:rPr>
              <a:t>Enterococcus faecium</a:t>
            </a:r>
            <a:r>
              <a:rPr lang="hu-HU" sz="1100" b="0">
                <a:solidFill>
                  <a:srgbClr val="333333"/>
                </a:solidFill>
                <a:effectLst/>
                <a:latin typeface="Roboto" panose="02000000000000000000" pitchFamily="2" charset="0"/>
              </a:rPr>
              <a:t>-ban</a:t>
            </a:r>
            <a:r>
              <a:rPr lang="hu-HU" sz="1100" b="0" i="0">
                <a:solidFill>
                  <a:srgbClr val="333333"/>
                </a:solidFill>
                <a:effectLst/>
                <a:latin typeface="Roboto" panose="02000000000000000000" pitchFamily="2" charset="0"/>
              </a:rPr>
              <a:t> jelentős növekedést mutat 2016–2020 között. </a:t>
            </a:r>
          </a:p>
          <a:p>
            <a:pPr marL="171450" indent="-171450">
              <a:buFontTx/>
              <a:buChar char="-"/>
            </a:pPr>
            <a:r>
              <a:rPr lang="hu-HU" sz="1100" b="0" i="0">
                <a:solidFill>
                  <a:srgbClr val="333333"/>
                </a:solidFill>
                <a:effectLst/>
                <a:latin typeface="Roboto" panose="02000000000000000000" pitchFamily="2" charset="0"/>
              </a:rPr>
              <a:t>Magas százalékarányú rezisztencia a harmadik generációs cefalosporinokkal és karbapenemekkel szemben </a:t>
            </a:r>
            <a:r>
              <a:rPr lang="hu-HU" sz="1100" b="0" i="1">
                <a:solidFill>
                  <a:srgbClr val="333333"/>
                </a:solidFill>
                <a:effectLst/>
                <a:latin typeface="Roboto" panose="02000000000000000000" pitchFamily="2" charset="0"/>
              </a:rPr>
              <a:t>K. Pneumoniae</a:t>
            </a:r>
            <a:r>
              <a:rPr lang="hu-HU" sz="1100" b="0">
                <a:solidFill>
                  <a:srgbClr val="333333"/>
                </a:solidFill>
                <a:effectLst/>
                <a:latin typeface="Roboto" panose="02000000000000000000" pitchFamily="2" charset="0"/>
              </a:rPr>
              <a:t>-ban</a:t>
            </a:r>
          </a:p>
          <a:p>
            <a:pPr marL="171450" indent="-171450">
              <a:buFontTx/>
              <a:buChar char="-"/>
            </a:pPr>
            <a:r>
              <a:rPr lang="hu-HU" sz="1100" b="0" i="0">
                <a:solidFill>
                  <a:srgbClr val="333333"/>
                </a:solidFill>
                <a:effectLst/>
                <a:latin typeface="Roboto" panose="02000000000000000000" pitchFamily="2" charset="0"/>
              </a:rPr>
              <a:t>nagy százalékban karbapenem-rezisztens </a:t>
            </a:r>
            <a:r>
              <a:rPr lang="hu-HU" sz="1100" b="0" i="1">
                <a:solidFill>
                  <a:srgbClr val="333333"/>
                </a:solidFill>
                <a:effectLst/>
                <a:latin typeface="Roboto" panose="02000000000000000000" pitchFamily="2" charset="0"/>
              </a:rPr>
              <a:t>Acinetobacter </a:t>
            </a:r>
            <a:r>
              <a:rPr lang="hu-HU" sz="1100" b="0" i="0">
                <a:solidFill>
                  <a:srgbClr val="333333"/>
                </a:solidFill>
                <a:effectLst/>
                <a:latin typeface="Roboto" panose="02000000000000000000" pitchFamily="2" charset="0"/>
              </a:rPr>
              <a:t>fajok és </a:t>
            </a:r>
            <a:r>
              <a:rPr lang="hu-HU" sz="1100" b="0" i="1">
                <a:solidFill>
                  <a:srgbClr val="333333"/>
                </a:solidFill>
                <a:effectLst/>
                <a:latin typeface="Roboto" panose="02000000000000000000" pitchFamily="2" charset="0"/>
              </a:rPr>
              <a:t>Pseudomonas aeruginosa</a:t>
            </a:r>
          </a:p>
          <a:p>
            <a:pPr marL="0" indent="0">
              <a:buFontTx/>
              <a:buNone/>
            </a:pPr>
            <a:r>
              <a:rPr lang="hu-HU" sz="1100" b="0" i="0">
                <a:solidFill>
                  <a:srgbClr val="333333"/>
                </a:solidFill>
                <a:effectLst/>
                <a:latin typeface="Roboto" panose="02000000000000000000" pitchFamily="2" charset="0"/>
              </a:rPr>
              <a:t>(</a:t>
            </a:r>
            <a:r>
              <a:rPr lang="hu-HU" sz="1100" b="0" i="1">
                <a:solidFill>
                  <a:srgbClr val="333333"/>
                </a:solidFill>
                <a:effectLst/>
                <a:latin typeface="Roboto" panose="02000000000000000000" pitchFamily="2" charset="0"/>
              </a:rPr>
              <a:t>Forrás</a:t>
            </a:r>
            <a:r>
              <a:rPr lang="hu-HU" sz="1100" b="0" i="0">
                <a:solidFill>
                  <a:srgbClr val="333333"/>
                </a:solidFill>
                <a:effectLst/>
                <a:latin typeface="Roboto" panose="02000000000000000000" pitchFamily="2" charset="0"/>
              </a:rPr>
              <a:t>: Antimicrobial resistance surveillance in Europe (Antimikrobiális rezisztencia felügyelet Európában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hu-HU" sz="1100" b="0" i="0">
                <a:solidFill>
                  <a:srgbClr val="333333"/>
                </a:solidFill>
                <a:effectLst/>
                <a:latin typeface="Roboto" panose="02000000000000000000" pitchFamily="2" charset="0"/>
              </a:rPr>
              <a:t>az európai régió számos országában aggodalomra ad okot.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Source data to previous slide. To be changed adapted to the country were the session is being held.</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136865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sz="1800" b="1" i="0" u="none" strike="noStrike" baseline="0">
                <a:solidFill>
                  <a:srgbClr val="164B95"/>
                </a:solidFill>
                <a:latin typeface="Tahoma" panose="020B0604030504040204" pitchFamily="34" charset="0"/>
              </a:rPr>
              <a:t>Az antimikrobiális rezisztencia valóban érinti az embereket </a:t>
            </a:r>
          </a:p>
          <a:p>
            <a:r>
              <a:rPr lang="hu-HU"/>
              <a:t>Forrás Eurostat – Magyarország népessége 2020-ban:  </a:t>
            </a:r>
            <a:r>
              <a:rPr lang="hu-HU" sz="1200" u="none" strike="noStrike">
                <a:effectLst/>
              </a:rPr>
              <a:t>9769526</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050">
                <a:solidFill>
                  <a:srgbClr val="003399"/>
                </a:solidFill>
                <a:latin typeface="EC Square Sans Pro" panose="020B0506040000020004" pitchFamily="34" charset="0"/>
              </a:rPr>
              <a:t>Magyarország lakossága 2020-ban: </a:t>
            </a:r>
            <a:r>
              <a:rPr lang="hu-HU" sz="800" u="none" strike="noStrike">
                <a:effectLst/>
              </a:rPr>
              <a:t>9769526 (</a:t>
            </a:r>
            <a:r>
              <a:rPr lang="hu-HU" sz="1050">
                <a:solidFill>
                  <a:srgbClr val="003399"/>
                </a:solidFill>
                <a:latin typeface="EC Square Sans Pro" panose="020B0506040000020004" pitchFamily="34" charset="0"/>
              </a:rPr>
              <a:t>6 x 98) = 586 haláleset 2020-ban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63127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800" b="1" i="0" u="none" strike="noStrike" baseline="0" dirty="0">
              <a:solidFill>
                <a:srgbClr val="164B95"/>
              </a:solidFill>
              <a:latin typeface="Tahoma" panose="020B0604030504040204" pitchFamily="34" charset="0"/>
            </a:endParaRPr>
          </a:p>
          <a:p>
            <a:r>
              <a:rPr lang="hu-HU" sz="1800" b="1" i="0" u="none" strike="noStrike" baseline="0">
                <a:solidFill>
                  <a:srgbClr val="164B95"/>
                </a:solidFill>
                <a:latin typeface="Tahoma" panose="020B0604030504040204" pitchFamily="34" charset="0"/>
              </a:rPr>
              <a:t>Az antimikrobiális rezisztencia valóban érinti az embereket. </a:t>
            </a:r>
            <a:r>
              <a:rPr lang="hu-HU"/>
              <a:t>A lánygyermek 1942-ben vérmérgezést kapott, és az akkori tudás szerint meg kellett volna halnia. De tesztelték rajta a penicilint, és megmentették az életét. </a:t>
            </a:r>
          </a:p>
          <a:p>
            <a:r>
              <a:rPr lang="hu-HU"/>
              <a:t>Egy fiúgyerek 2000-ben meghalt MRSA, egy rezisztens baktérium miatt, az antimikrobiális szerek nem voltak rá hatással. Az anyja elmondása szerint </a:t>
            </a:r>
            <a:r>
              <a:rPr lang="hu-HU" b="0" i="0">
                <a:solidFill>
                  <a:srgbClr val="2A2A2A"/>
                </a:solidFill>
                <a:effectLst/>
                <a:latin typeface="CrimsonPro"/>
              </a:rPr>
              <a:t>„Terminusra született. Minden oltása megvolt. Az élete első másfél évében kizárólag szoptattam. Nem volt semmilyen alapbetegsége” </a:t>
            </a:r>
          </a:p>
          <a:p>
            <a:endParaRPr lang="en-GB" b="0" i="0" dirty="0">
              <a:solidFill>
                <a:srgbClr val="2A2A2A"/>
              </a:solidFill>
              <a:effectLst/>
              <a:latin typeface="Crimson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a:t>Ez egy valós történet. </a:t>
            </a:r>
            <a:r>
              <a:rPr lang="hu-HU" sz="1200" b="1" i="0" u="none" strike="noStrike" baseline="0">
                <a:solidFill>
                  <a:srgbClr val="164B95"/>
                </a:solidFill>
                <a:latin typeface="Tahoma" panose="020B0604030504040204" pitchFamily="34" charset="0"/>
              </a:rPr>
              <a:t>Ez tényleg megtörténik.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21499421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5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5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5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a:extLst>
              <a:ext uri="{FF2B5EF4-FFF2-40B4-BE49-F238E27FC236}">
                <a16:creationId xmlns:a16="http://schemas.microsoft.com/office/drawing/2014/main" id="{582D17B3-5A6C-42CA-853B-4103A0708918}"/>
              </a:ext>
            </a:extLst>
          </p:cNvPr>
          <p:cNvPicPr/>
          <p:nvPr userDrawn="1"/>
        </p:nvPicPr>
        <p:blipFill>
          <a:blip r:embed="rId11" cstate="email">
            <a:extLst>
              <a:ext uri="{28A0092B-C50C-407E-A947-70E740481C1C}">
                <a14:useLocalDpi xmlns:a14="http://schemas.microsoft.com/office/drawing/2010/main"/>
              </a:ext>
            </a:extLst>
          </a:blip>
          <a:srcRect/>
          <a:stretch/>
        </p:blipFill>
        <p:spPr bwMode="auto">
          <a:xfrm>
            <a:off x="8991600" y="5624211"/>
            <a:ext cx="3022600" cy="759783"/>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a:ext>
            </a:extLst>
          </a:blip>
          <a:srcRect/>
          <a:stretch/>
        </p:blipFill>
        <p:spPr bwMode="auto">
          <a:xfrm>
            <a:off x="8620809" y="5770030"/>
            <a:ext cx="3418791" cy="859373"/>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19/03/2024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19/03/2024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19/03/2024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19/03/2024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19/03/2024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19/03/2024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a:ext>
            </a:extLst>
          </a:blip>
          <a:srcRect/>
          <a:stretch/>
        </p:blipFill>
        <p:spPr bwMode="auto">
          <a:xfrm>
            <a:off x="9849740" y="6163744"/>
            <a:ext cx="2298824"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19/03/2024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19/03/2024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19/03/2024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19/03/2024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19/03/2024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a:extLst>
              <a:ext uri="{FF2B5EF4-FFF2-40B4-BE49-F238E27FC236}">
                <a16:creationId xmlns:a16="http://schemas.microsoft.com/office/drawing/2014/main" id="{CAFA4BC5-2257-40A4-B395-98CD2A8A41B0}"/>
              </a:ext>
            </a:extLst>
          </p:cNvPr>
          <p:cNvPicPr/>
          <p:nvPr userDrawn="1"/>
        </p:nvPicPr>
        <p:blipFill>
          <a:blip r:embed="rId11" cstate="email">
            <a:extLst>
              <a:ext uri="{28A0092B-C50C-407E-A947-70E740481C1C}">
                <a14:useLocalDpi xmlns:a14="http://schemas.microsoft.com/office/drawing/2010/main"/>
              </a:ext>
            </a:extLst>
          </a:blip>
          <a:srcRect/>
          <a:stretch/>
        </p:blipFill>
        <p:spPr bwMode="auto">
          <a:xfrm>
            <a:off x="8818800" y="5797550"/>
            <a:ext cx="3334558" cy="838200"/>
          </a:xfrm>
          <a:prstGeom prst="rect">
            <a:avLst/>
          </a:prstGeom>
          <a:noFill/>
          <a:ln>
            <a:noFill/>
          </a:ln>
        </p:spPr>
      </p:pic>
    </p:spTree>
    <p:extLst>
      <p:ext uri="{BB962C8B-B14F-4D97-AF65-F5344CB8AC3E}">
        <p14:creationId xmlns:p14="http://schemas.microsoft.com/office/powerpoint/2010/main" val="3826944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a:ext>
            </a:extLst>
          </a:blip>
          <a:srcRect/>
          <a:stretch/>
        </p:blipFill>
        <p:spPr bwMode="auto">
          <a:xfrm>
            <a:off x="9849740" y="6163744"/>
            <a:ext cx="2298824"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3576371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3475125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276403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334901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a:ext>
            </a:extLst>
          </a:blip>
          <a:srcRect/>
          <a:stretch/>
        </p:blipFill>
        <p:spPr bwMode="auto">
          <a:xfrm>
            <a:off x="9770421" y="6181329"/>
            <a:ext cx="2228862"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a:ext>
            </a:extLst>
          </a:blip>
          <a:srcRect/>
          <a:stretch/>
        </p:blipFill>
        <p:spPr bwMode="auto">
          <a:xfrm>
            <a:off x="9770421" y="6181329"/>
            <a:ext cx="2228862"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a:ext>
            </a:extLst>
          </a:blip>
          <a:srcRect/>
          <a:stretch/>
        </p:blipFill>
        <p:spPr bwMode="auto">
          <a:xfrm>
            <a:off x="8620809" y="5770030"/>
            <a:ext cx="3418791" cy="859373"/>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19/03/2024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‹Nº›</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672" r:id="rId17"/>
    <p:sldLayoutId id="2147483673" r:id="rId18"/>
    <p:sldLayoutId id="2147483665" r:id="rId19"/>
    <p:sldLayoutId id="2147483666" r:id="rId20"/>
    <p:sldLayoutId id="2147483667" r:id="rId21"/>
    <p:sldLayoutId id="2147483668" r:id="rId22"/>
    <p:sldLayoutId id="2147483669" r:id="rId23"/>
    <p:sldLayoutId id="214748367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1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114.jpeg"/><Relationship Id="rId5" Type="http://schemas.openxmlformats.org/officeDocument/2006/relationships/hyperlink" Target="https://www.today.com/health/mother-spreads-message-about-antibiotic-resistance-after-mrsa-killed-her-t103166" TargetMode="External"/><Relationship Id="rId4" Type="http://schemas.openxmlformats.org/officeDocument/2006/relationships/image" Target="../media/image113.jpeg"/></Relationships>
</file>

<file path=ppt/slides/_rels/slide1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jpeg"/><Relationship Id="rId7"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116.png"/><Relationship Id="rId11" Type="http://schemas.openxmlformats.org/officeDocument/2006/relationships/image" Target="../media/image118.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92.png"/><Relationship Id="rId9" Type="http://schemas.openxmlformats.org/officeDocument/2006/relationships/image" Target="../media/image91.png"/></Relationships>
</file>

<file path=ppt/slides/_rels/slide1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emf"/></Relationships>
</file>

<file path=ppt/slides/_rels/slide21.xml.rels><?xml version="1.0" encoding="UTF-8" standalone="yes"?>
<Relationships xmlns="http://schemas.openxmlformats.org/package/2006/relationships"><Relationship Id="rId3" Type="http://schemas.openxmlformats.org/officeDocument/2006/relationships/image" Target="../media/image132.emf"/><Relationship Id="rId7" Type="http://schemas.openxmlformats.org/officeDocument/2006/relationships/image" Target="../media/image136.pn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39.png"/><Relationship Id="rId18" Type="http://schemas.openxmlformats.org/officeDocument/2006/relationships/image" Target="../media/image144.png"/><Relationship Id="rId3" Type="http://schemas.openxmlformats.org/officeDocument/2006/relationships/hyperlink" Target="https://www.google.es/url?sa=t&amp;rct=j&amp;q=&amp;esrc=s&amp;source=web&amp;cd=&amp;ved=2ahUKEwj6o42Y_ICDAxWfh_0HHZzmDKEQFnoECA8QAQ&amp;url=https://www.ema.europa.eu/en/documents/scientific-guideline/guideline-reporting-antimicrobial-sales-use-animals-eu-level-denominators-indicators_en.pdf&amp;usg=AOvVaw3pJjQSrOMD76gGkir0t8Q5&amp;opi=89978449" TargetMode="External"/><Relationship Id="rId21" Type="http://schemas.openxmlformats.org/officeDocument/2006/relationships/image" Target="../media/image147.png"/><Relationship Id="rId7" Type="http://schemas.openxmlformats.org/officeDocument/2006/relationships/image" Target="../media/image33.png"/><Relationship Id="rId12" Type="http://schemas.openxmlformats.org/officeDocument/2006/relationships/image" Target="../media/image138.png"/><Relationship Id="rId17" Type="http://schemas.openxmlformats.org/officeDocument/2006/relationships/image" Target="../media/image143.png"/><Relationship Id="rId25" Type="http://schemas.microsoft.com/office/2007/relationships/hdphoto" Target="../media/hdphoto1.wdp"/><Relationship Id="rId2" Type="http://schemas.openxmlformats.org/officeDocument/2006/relationships/notesSlide" Target="../notesSlides/notesSlide20.xml"/><Relationship Id="rId16" Type="http://schemas.openxmlformats.org/officeDocument/2006/relationships/image" Target="../media/image142.png"/><Relationship Id="rId20" Type="http://schemas.openxmlformats.org/officeDocument/2006/relationships/image" Target="../media/image146.png"/><Relationship Id="rId1" Type="http://schemas.openxmlformats.org/officeDocument/2006/relationships/slideLayout" Target="../slideLayouts/slideLayout31.xml"/><Relationship Id="rId6" Type="http://schemas.openxmlformats.org/officeDocument/2006/relationships/image" Target="../media/image32.png"/><Relationship Id="rId11" Type="http://schemas.openxmlformats.org/officeDocument/2006/relationships/image" Target="../media/image137.png"/><Relationship Id="rId24" Type="http://schemas.openxmlformats.org/officeDocument/2006/relationships/image" Target="../media/image150.png"/><Relationship Id="rId5" Type="http://schemas.openxmlformats.org/officeDocument/2006/relationships/image" Target="../media/image31.png"/><Relationship Id="rId15" Type="http://schemas.openxmlformats.org/officeDocument/2006/relationships/image" Target="../media/image141.png"/><Relationship Id="rId23" Type="http://schemas.openxmlformats.org/officeDocument/2006/relationships/image" Target="../media/image149.png"/><Relationship Id="rId10" Type="http://schemas.openxmlformats.org/officeDocument/2006/relationships/image" Target="../media/image36.png"/><Relationship Id="rId19" Type="http://schemas.openxmlformats.org/officeDocument/2006/relationships/image" Target="../media/image1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140.png"/><Relationship Id="rId22" Type="http://schemas.openxmlformats.org/officeDocument/2006/relationships/image" Target="../media/image148.png"/></Relationships>
</file>

<file path=ppt/slides/_rels/slide23.xml.rels><?xml version="1.0" encoding="UTF-8" standalone="yes"?>
<Relationships xmlns="http://schemas.openxmlformats.org/package/2006/relationships"><Relationship Id="rId3" Type="http://schemas.openxmlformats.org/officeDocument/2006/relationships/hyperlink" Target="https://www.ema.europa.eu/en/documents/report/sales-veterinary-antimicrobial-agents-31-european-countries-2022-trends-2010-2022-thirteen-esvac_en.pdf" TargetMode="External"/><Relationship Id="rId2" Type="http://schemas.openxmlformats.org/officeDocument/2006/relationships/hyperlink" Target="https://www.ema.europa.eu/system/files/documents/other/hungary_pcu-antibiotic-veterinary-medicinal-products-food-producing-animals-2010-2022_en.pdf" TargetMode="External"/><Relationship Id="rId1" Type="http://schemas.openxmlformats.org/officeDocument/2006/relationships/slideLayout" Target="../slideLayouts/slideLayout31.xml"/><Relationship Id="rId5" Type="http://schemas.openxmlformats.org/officeDocument/2006/relationships/image" Target="../media/image152.png"/><Relationship Id="rId4" Type="http://schemas.openxmlformats.org/officeDocument/2006/relationships/image" Target="../media/image151.png"/></Relationships>
</file>

<file path=ppt/slides/_rels/slide2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dc.europa.eu/sites/default/files/documents/JIACRA-III-Antimicrobial-Consumption-and-Resistance-in-Bacteria-from-Humans-and-Animals.pdf" TargetMode="External"/><Relationship Id="rId2" Type="http://schemas.openxmlformats.org/officeDocument/2006/relationships/image" Target="../media/image154.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31.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hyperlink" Target="https://www.ecdc.europa.eu/sites/default/files/documents/JIACRA-III-Antimicrobial-Consumption-and-Resistance-in-Bacteria-from-Humans-and-Animals.pdf" TargetMode="External"/><Relationship Id="rId2" Type="http://schemas.openxmlformats.org/officeDocument/2006/relationships/image" Target="../media/image160.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2.png"/><Relationship Id="rId7" Type="http://schemas.openxmlformats.org/officeDocument/2006/relationships/image" Target="../media/image166.svg"/><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image" Target="../media/image165.png"/><Relationship Id="rId5" Type="http://schemas.openxmlformats.org/officeDocument/2006/relationships/image" Target="../media/image164.svg"/><Relationship Id="rId4" Type="http://schemas.openxmlformats.org/officeDocument/2006/relationships/image" Target="../media/image163.png"/></Relationships>
</file>

<file path=ppt/slides/_rels/slide33.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27.xml"/><Relationship Id="rId1" Type="http://schemas.openxmlformats.org/officeDocument/2006/relationships/slideLayout" Target="../slideLayouts/slideLayout31.xml"/><Relationship Id="rId5" Type="http://schemas.openxmlformats.org/officeDocument/2006/relationships/image" Target="../media/image169.jpeg"/><Relationship Id="rId4" Type="http://schemas.openxmlformats.org/officeDocument/2006/relationships/image" Target="../media/image168.jpeg"/></Relationships>
</file>

<file path=ppt/slides/_rels/slide3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8.xml"/><Relationship Id="rId1" Type="http://schemas.openxmlformats.org/officeDocument/2006/relationships/slideLayout" Target="../slideLayouts/slideLayout31.xml"/><Relationship Id="rId5" Type="http://schemas.openxmlformats.org/officeDocument/2006/relationships/image" Target="../media/image91.png"/><Relationship Id="rId4" Type="http://schemas.openxmlformats.org/officeDocument/2006/relationships/image" Target="../media/image171.png"/></Relationships>
</file>

<file path=ppt/slides/_rels/slide35.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175.jpeg"/><Relationship Id="rId2" Type="http://schemas.openxmlformats.org/officeDocument/2006/relationships/notesSlide" Target="../notesSlides/notesSlide29.xml"/><Relationship Id="rId1" Type="http://schemas.openxmlformats.org/officeDocument/2006/relationships/slideLayout" Target="../slideLayouts/slideLayout31.xml"/><Relationship Id="rId6" Type="http://schemas.openxmlformats.org/officeDocument/2006/relationships/image" Target="../media/image174.png"/><Relationship Id="rId5" Type="http://schemas.microsoft.com/office/2017/06/relationships/model3d" Target="../media/model3d1.glb"/><Relationship Id="rId4" Type="http://schemas.openxmlformats.org/officeDocument/2006/relationships/image" Target="../media/image173.png"/></Relationships>
</file>

<file path=ppt/slides/_rels/slide36.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hyperlink" Target="https://multimedia.efsa.europa.eu/amr/index.ht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4.xml"/><Relationship Id="rId16" Type="http://schemas.openxmlformats.org/officeDocument/2006/relationships/image" Target="../media/image66.svg"/><Relationship Id="rId1" Type="http://schemas.openxmlformats.org/officeDocument/2006/relationships/slideLayout" Target="../slideLayouts/slideLayout29.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7.xml.rels><?xml version="1.0" encoding="UTF-8" standalone="yes"?>
<Relationships xmlns="http://schemas.openxmlformats.org/package/2006/relationships"><Relationship Id="rId13" Type="http://schemas.openxmlformats.org/officeDocument/2006/relationships/image" Target="../media/image63.png"/><Relationship Id="rId18" Type="http://schemas.openxmlformats.org/officeDocument/2006/relationships/image" Target="../media/image78.svg"/><Relationship Id="rId26" Type="http://schemas.openxmlformats.org/officeDocument/2006/relationships/image" Target="../media/image86.svg"/><Relationship Id="rId39" Type="http://schemas.openxmlformats.org/officeDocument/2006/relationships/image" Target="../media/image99.svg"/><Relationship Id="rId21" Type="http://schemas.openxmlformats.org/officeDocument/2006/relationships/image" Target="../media/image81.png"/><Relationship Id="rId34" Type="http://schemas.openxmlformats.org/officeDocument/2006/relationships/image" Target="../media/image94.svg"/><Relationship Id="rId42" Type="http://schemas.openxmlformats.org/officeDocument/2006/relationships/image" Target="../media/image102.png"/><Relationship Id="rId47" Type="http://schemas.openxmlformats.org/officeDocument/2006/relationships/image" Target="../media/image107.svg"/><Relationship Id="rId7" Type="http://schemas.openxmlformats.org/officeDocument/2006/relationships/image" Target="../media/image71.svg"/><Relationship Id="rId2" Type="http://schemas.openxmlformats.org/officeDocument/2006/relationships/notesSlide" Target="../notesSlides/notesSlide5.xml"/><Relationship Id="rId16" Type="http://schemas.openxmlformats.org/officeDocument/2006/relationships/image" Target="../media/image76.svg"/><Relationship Id="rId29" Type="http://schemas.openxmlformats.org/officeDocument/2006/relationships/image" Target="../media/image89.png"/><Relationship Id="rId11" Type="http://schemas.openxmlformats.org/officeDocument/2006/relationships/image" Target="../media/image53.png"/><Relationship Id="rId24" Type="http://schemas.openxmlformats.org/officeDocument/2006/relationships/image" Target="../media/image84.jpeg"/><Relationship Id="rId32" Type="http://schemas.openxmlformats.org/officeDocument/2006/relationships/image" Target="../media/image92.png"/><Relationship Id="rId37" Type="http://schemas.openxmlformats.org/officeDocument/2006/relationships/image" Target="../media/image97.svg"/><Relationship Id="rId40" Type="http://schemas.openxmlformats.org/officeDocument/2006/relationships/image" Target="../media/image100.png"/><Relationship Id="rId45" Type="http://schemas.openxmlformats.org/officeDocument/2006/relationships/image" Target="../media/image105.svg"/><Relationship Id="rId5" Type="http://schemas.openxmlformats.org/officeDocument/2006/relationships/image" Target="../media/image69.png"/><Relationship Id="rId15" Type="http://schemas.openxmlformats.org/officeDocument/2006/relationships/image" Target="../media/image75.png"/><Relationship Id="rId23" Type="http://schemas.openxmlformats.org/officeDocument/2006/relationships/image" Target="../media/image83.png"/><Relationship Id="rId28" Type="http://schemas.openxmlformats.org/officeDocument/2006/relationships/image" Target="../media/image88.svg"/><Relationship Id="rId36" Type="http://schemas.openxmlformats.org/officeDocument/2006/relationships/image" Target="../media/image96.png"/><Relationship Id="rId49" Type="http://schemas.openxmlformats.org/officeDocument/2006/relationships/image" Target="../media/image109.svg"/><Relationship Id="rId10" Type="http://schemas.openxmlformats.org/officeDocument/2006/relationships/image" Target="../media/image74.png"/><Relationship Id="rId19" Type="http://schemas.openxmlformats.org/officeDocument/2006/relationships/image" Target="../media/image79.png"/><Relationship Id="rId31" Type="http://schemas.openxmlformats.org/officeDocument/2006/relationships/image" Target="../media/image91.png"/><Relationship Id="rId44" Type="http://schemas.openxmlformats.org/officeDocument/2006/relationships/image" Target="../media/image104.png"/><Relationship Id="rId4" Type="http://schemas.openxmlformats.org/officeDocument/2006/relationships/image" Target="../media/image68.svg"/><Relationship Id="rId9" Type="http://schemas.openxmlformats.org/officeDocument/2006/relationships/image" Target="../media/image73.svg"/><Relationship Id="rId14" Type="http://schemas.openxmlformats.org/officeDocument/2006/relationships/image" Target="../media/image64.svg"/><Relationship Id="rId22" Type="http://schemas.openxmlformats.org/officeDocument/2006/relationships/image" Target="../media/image82.svg"/><Relationship Id="rId27" Type="http://schemas.openxmlformats.org/officeDocument/2006/relationships/image" Target="../media/image87.png"/><Relationship Id="rId30" Type="http://schemas.openxmlformats.org/officeDocument/2006/relationships/image" Target="../media/image90.svg"/><Relationship Id="rId35" Type="http://schemas.openxmlformats.org/officeDocument/2006/relationships/image" Target="../media/image95.png"/><Relationship Id="rId43" Type="http://schemas.openxmlformats.org/officeDocument/2006/relationships/image" Target="../media/image103.svg"/><Relationship Id="rId48" Type="http://schemas.openxmlformats.org/officeDocument/2006/relationships/image" Target="../media/image108.png"/><Relationship Id="rId8" Type="http://schemas.openxmlformats.org/officeDocument/2006/relationships/image" Target="../media/image72.png"/><Relationship Id="rId3" Type="http://schemas.openxmlformats.org/officeDocument/2006/relationships/image" Target="../media/image67.png"/><Relationship Id="rId12" Type="http://schemas.openxmlformats.org/officeDocument/2006/relationships/image" Target="../media/image54.svg"/><Relationship Id="rId17" Type="http://schemas.openxmlformats.org/officeDocument/2006/relationships/image" Target="../media/image77.png"/><Relationship Id="rId25" Type="http://schemas.openxmlformats.org/officeDocument/2006/relationships/image" Target="../media/image85.png"/><Relationship Id="rId33" Type="http://schemas.openxmlformats.org/officeDocument/2006/relationships/image" Target="../media/image93.png"/><Relationship Id="rId38" Type="http://schemas.openxmlformats.org/officeDocument/2006/relationships/image" Target="../media/image98.png"/><Relationship Id="rId46" Type="http://schemas.openxmlformats.org/officeDocument/2006/relationships/image" Target="../media/image106.png"/><Relationship Id="rId20" Type="http://schemas.openxmlformats.org/officeDocument/2006/relationships/image" Target="../media/image80.svg"/><Relationship Id="rId41" Type="http://schemas.openxmlformats.org/officeDocument/2006/relationships/image" Target="../media/image101.svg"/><Relationship Id="rId1" Type="http://schemas.openxmlformats.org/officeDocument/2006/relationships/slideLayout" Target="../slideLayouts/slideLayout31.xml"/><Relationship Id="rId6"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eurostat/databrowser/view/tps00001/default/table?lang=en"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hu-HU" sz="3600" b="1">
                <a:latin typeface="EC Square Sans Pro" panose="020B0506040000020004" pitchFamily="34" charset="0"/>
              </a:rPr>
              <a:t>MAGYARORSZÁG</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hu-HU">
                <a:latin typeface="EC Square Sans Pro" panose="020B0506040000020004" pitchFamily="34" charset="0"/>
              </a:rPr>
              <a:t>2024. március 19–20.</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581900" y="926971"/>
            <a:ext cx="4419600" cy="5632311"/>
          </a:xfrm>
          <a:prstGeom prst="rect">
            <a:avLst/>
          </a:prstGeom>
          <a:noFill/>
        </p:spPr>
        <p:txBody>
          <a:bodyPr wrap="square">
            <a:spAutoFit/>
          </a:bodyPr>
          <a:lstStyle/>
          <a:p>
            <a:pPr algn="ctr"/>
            <a:r>
              <a:rPr lang="hu-HU" sz="3600" b="1" dirty="0">
                <a:solidFill>
                  <a:srgbClr val="2C7470"/>
                </a:solidFill>
                <a:latin typeface="EC Square Sans Pro" panose="020B0506040000020004" pitchFamily="34" charset="0"/>
              </a:rPr>
              <a:t>2020-ban Európában naponta 100 ember halt meg AMR következtében. </a:t>
            </a:r>
          </a:p>
          <a:p>
            <a:pPr algn="ctr"/>
            <a:endParaRPr lang="en-GB" sz="3600" b="1" dirty="0">
              <a:solidFill>
                <a:srgbClr val="2C7470"/>
              </a:solidFill>
              <a:latin typeface="EC Square Sans Pro" panose="020B0506040000020004" pitchFamily="34" charset="0"/>
            </a:endParaRPr>
          </a:p>
          <a:p>
            <a:pPr algn="ctr"/>
            <a:r>
              <a:rPr lang="hu-HU" sz="3600" b="1" dirty="0">
                <a:solidFill>
                  <a:srgbClr val="2C7470"/>
                </a:solidFill>
                <a:latin typeface="EC Square Sans Pro" panose="020B0506040000020004" pitchFamily="34" charset="0"/>
              </a:rPr>
              <a:t>2020-ban 2100-an haltak meg AMR következtében az EU-ban.</a:t>
            </a:r>
          </a:p>
          <a:p>
            <a:pPr algn="ctr"/>
            <a:endParaRPr lang="en-US" sz="3600" b="1" dirty="0">
              <a:solidFill>
                <a:srgbClr val="2C7470"/>
              </a:solidFill>
              <a:latin typeface="EC Square Sans Pro" panose="020B0506040000020004" pitchFamily="34" charset="0"/>
            </a:endParaRPr>
          </a:p>
        </p:txBody>
      </p:sp>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spAutoFit/>
          </a:bodyPr>
          <a:lstStyle/>
          <a:p>
            <a:r>
              <a:rPr lang="hu-HU" sz="1400" dirty="0">
                <a:solidFill>
                  <a:srgbClr val="2C7470"/>
                </a:solidFill>
                <a:latin typeface="EC Square Sans Pro" panose="020B0506040000020004" pitchFamily="34" charset="0"/>
              </a:rPr>
              <a:t>Az antibiotikum-rezisztens baktériumok okozta fertőzések okozta, </a:t>
            </a:r>
            <a:r>
              <a:rPr lang="hu-HU" sz="1400" b="1" dirty="0">
                <a:solidFill>
                  <a:srgbClr val="2C7470"/>
                </a:solidFill>
                <a:latin typeface="EC Square Sans Pro" panose="020B0506040000020004" pitchFamily="34" charset="0"/>
              </a:rPr>
              <a:t>100 000 lakosra jutó </a:t>
            </a:r>
            <a:r>
              <a:rPr lang="hu-HU" sz="1400" dirty="0">
                <a:solidFill>
                  <a:srgbClr val="2C7470"/>
                </a:solidFill>
                <a:latin typeface="EC Square Sans Pro" panose="020B0506040000020004" pitchFamily="34" charset="0"/>
              </a:rPr>
              <a:t>halálozási arány becslése országonként, EU/EGT, 2020</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539750"/>
            <a:ext cx="4953000"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800" y="4654550"/>
            <a:ext cx="4837826"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532146"/>
            <a:ext cx="5426075" cy="338554"/>
          </a:xfrm>
          <a:prstGeom prst="rect">
            <a:avLst/>
          </a:prstGeom>
          <a:noFill/>
        </p:spPr>
        <p:txBody>
          <a:bodyPr wrap="square">
            <a:spAutoFit/>
          </a:bodyPr>
          <a:lstStyle/>
          <a:p>
            <a:r>
              <a:rPr lang="hu-HU" sz="800" b="1" i="0" u="none" strike="noStrike" baseline="0">
                <a:solidFill>
                  <a:srgbClr val="2C7470"/>
                </a:solidFill>
                <a:latin typeface="EC Square Sans Pro" panose="020B0506040000020004" pitchFamily="34" charset="0"/>
              </a:rPr>
              <a:t>Az antibiotikum-rezisztens baktériumok okozta fertőzések egészségügyi terheinek felmérése az EU/EGT-ben, 2016–2020 TECHNIKAI </a:t>
            </a:r>
            <a:r>
              <a:rPr lang="hu-HU" sz="800" b="0" i="0" u="none" strike="noStrike" baseline="0">
                <a:solidFill>
                  <a:srgbClr val="2C7470"/>
                </a:solidFill>
                <a:latin typeface="EC Square Sans Pro" panose="020B0506040000020004" pitchFamily="34" charset="0"/>
              </a:rPr>
              <a:t>JELENTÉS</a:t>
            </a:r>
          </a:p>
        </p:txBody>
      </p:sp>
      <p:sp>
        <p:nvSpPr>
          <p:cNvPr id="2" name="CuadroTexto 1">
            <a:extLst>
              <a:ext uri="{FF2B5EF4-FFF2-40B4-BE49-F238E27FC236}">
                <a16:creationId xmlns:a16="http://schemas.microsoft.com/office/drawing/2014/main" id="{1A64C2E3-D2D2-4ED8-9673-9545DC916ECB}"/>
              </a:ext>
            </a:extLst>
          </p:cNvPr>
          <p:cNvSpPr txBox="1"/>
          <p:nvPr/>
        </p:nvSpPr>
        <p:spPr>
          <a:xfrm>
            <a:off x="3352800" y="2205732"/>
            <a:ext cx="4267200" cy="1077218"/>
          </a:xfrm>
          <a:prstGeom prst="rect">
            <a:avLst/>
          </a:prstGeom>
          <a:noFill/>
        </p:spPr>
        <p:txBody>
          <a:bodyPr wrap="square" rtlCol="0">
            <a:spAutoFit/>
          </a:bodyPr>
          <a:lstStyle/>
          <a:p>
            <a:pPr algn="ctr"/>
            <a:r>
              <a:rPr lang="hu-HU" sz="3200" b="1" dirty="0">
                <a:solidFill>
                  <a:srgbClr val="FF0000"/>
                </a:solidFill>
                <a:latin typeface="EC Square Sans Pro" panose="020B0506040000020004" pitchFamily="34" charset="0"/>
              </a:rPr>
              <a:t>Magyarország</a:t>
            </a:r>
          </a:p>
          <a:p>
            <a:r>
              <a:rPr lang="hu-HU" sz="3200" b="1" dirty="0">
                <a:solidFill>
                  <a:srgbClr val="FF0000"/>
                </a:solidFill>
                <a:latin typeface="EC Square Sans Pro" panose="020B0506040000020004" pitchFamily="34" charset="0"/>
              </a:rPr>
              <a:t>586 haláleset 2020-ban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2781300" y="2865952"/>
            <a:ext cx="472440" cy="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2476500" y="2767166"/>
            <a:ext cx="304800" cy="2285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a:extLst>
              <a:ext uri="{FF2B5EF4-FFF2-40B4-BE49-F238E27FC236}">
                <a16:creationId xmlns:a16="http://schemas.microsoft.com/office/drawing/2014/main" id="{A034F94A-F780-4909-B296-AF5AD6B6C0D2}"/>
              </a:ext>
            </a:extLst>
          </p:cNvPr>
          <p:cNvSpPr txBox="1"/>
          <p:nvPr/>
        </p:nvSpPr>
        <p:spPr>
          <a:xfrm>
            <a:off x="1066800" y="6630041"/>
            <a:ext cx="5181600" cy="200055"/>
          </a:xfrm>
          <a:prstGeom prst="rect">
            <a:avLst/>
          </a:prstGeom>
          <a:noFill/>
        </p:spPr>
        <p:txBody>
          <a:bodyPr wrap="square" rtlCol="0">
            <a:spAutoFit/>
          </a:bodyPr>
          <a:lstStyle/>
          <a:p>
            <a:r>
              <a:rPr lang="hu-HU" sz="700"/>
              <a:t>Málta lakossága 2020-ban 515 000 (7 x 5,15 = 36 haláleset)</a:t>
            </a:r>
          </a:p>
        </p:txBody>
      </p:sp>
      <p:sp>
        <p:nvSpPr>
          <p:cNvPr id="5" name="TextBox 4">
            <a:extLst>
              <a:ext uri="{FF2B5EF4-FFF2-40B4-BE49-F238E27FC236}">
                <a16:creationId xmlns:a16="http://schemas.microsoft.com/office/drawing/2014/main" id="{8453B184-C493-369B-0380-49FF6A68D577}"/>
              </a:ext>
            </a:extLst>
          </p:cNvPr>
          <p:cNvSpPr txBox="1"/>
          <p:nvPr/>
        </p:nvSpPr>
        <p:spPr>
          <a:xfrm>
            <a:off x="3232677" y="4769188"/>
            <a:ext cx="2101323" cy="1016657"/>
          </a:xfrm>
          <a:prstGeom prst="rect">
            <a:avLst/>
          </a:prstGeom>
          <a:solidFill>
            <a:schemeClr val="bg1"/>
          </a:solidFill>
        </p:spPr>
        <p:txBody>
          <a:bodyPr wrap="square" lIns="0" tIns="0" rIns="0" bIns="0" rtlCol="0" anchor="t" anchorCtr="0">
            <a:noAutofit/>
          </a:bodyPr>
          <a:lstStyle/>
          <a:p>
            <a:pPr algn="l"/>
            <a:r>
              <a:rPr lang="hu-HU" sz="550">
                <a:solidFill>
                  <a:schemeClr val="tx1"/>
                </a:solidFill>
              </a:rPr>
              <a:t>Vankomicin-rezisztens </a:t>
            </a:r>
            <a:r>
              <a:rPr lang="hu-HU" sz="550" i="1">
                <a:solidFill>
                  <a:schemeClr val="tx1"/>
                </a:solidFill>
              </a:rPr>
              <a:t>E. faecalis/E. faecium</a:t>
            </a:r>
          </a:p>
          <a:p>
            <a:pPr algn="l"/>
            <a:endParaRPr lang="en-US" sz="550" dirty="0">
              <a:solidFill>
                <a:schemeClr val="tx1"/>
              </a:solidFill>
            </a:endParaRPr>
          </a:p>
          <a:p>
            <a:pPr algn="l"/>
            <a:r>
              <a:rPr lang="hu-HU" sz="550">
                <a:solidFill>
                  <a:schemeClr val="tx1"/>
                </a:solidFill>
              </a:rPr>
              <a:t>Meticillin-rezisztens </a:t>
            </a:r>
            <a:r>
              <a:rPr lang="hu-HU" sz="550" i="1">
                <a:solidFill>
                  <a:schemeClr val="tx1"/>
                </a:solidFill>
              </a:rPr>
              <a:t>S. aureus</a:t>
            </a:r>
          </a:p>
          <a:p>
            <a:pPr algn="l"/>
            <a:endParaRPr lang="en-US" sz="550" dirty="0">
              <a:solidFill>
                <a:schemeClr val="tx1"/>
              </a:solidFill>
            </a:endParaRPr>
          </a:p>
          <a:p>
            <a:pPr algn="l"/>
            <a:r>
              <a:rPr lang="hu-HU" sz="550">
                <a:solidFill>
                  <a:schemeClr val="tx1"/>
                </a:solidFill>
              </a:rPr>
              <a:t>Penicillin-nem vad típusú és makrolid-rezisztens </a:t>
            </a:r>
            <a:r>
              <a:rPr lang="hu-HU" sz="550" i="1">
                <a:solidFill>
                  <a:schemeClr val="tx1"/>
                </a:solidFill>
              </a:rPr>
              <a:t>S. pneumoniae</a:t>
            </a:r>
          </a:p>
          <a:p>
            <a:pPr algn="l"/>
            <a:endParaRPr lang="en-US" sz="550" i="1" dirty="0">
              <a:solidFill>
                <a:schemeClr val="tx1"/>
              </a:solidFill>
            </a:endParaRPr>
          </a:p>
          <a:p>
            <a:pPr algn="l"/>
            <a:r>
              <a:rPr lang="hu-HU" sz="550">
                <a:solidFill>
                  <a:schemeClr val="tx1"/>
                </a:solidFill>
              </a:rPr>
              <a:t>Penicillin-nem vad típusú </a:t>
            </a:r>
            <a:r>
              <a:rPr lang="hu-HU" sz="550" i="1">
                <a:solidFill>
                  <a:schemeClr val="tx1"/>
                </a:solidFill>
              </a:rPr>
              <a:t>S. pneumoniae</a:t>
            </a:r>
          </a:p>
          <a:p>
            <a:pPr algn="l"/>
            <a:endParaRPr lang="en-US" sz="550" dirty="0">
              <a:solidFill>
                <a:schemeClr val="tx1"/>
              </a:solidFill>
            </a:endParaRPr>
          </a:p>
          <a:p>
            <a:pPr algn="l"/>
            <a:r>
              <a:rPr lang="hu-HU" sz="550">
                <a:solidFill>
                  <a:schemeClr val="tx1"/>
                </a:solidFill>
              </a:rPr>
              <a:t>Multidrog-rezisztens </a:t>
            </a:r>
            <a:r>
              <a:rPr lang="hu-HU" sz="550" i="1">
                <a:solidFill>
                  <a:schemeClr val="tx1"/>
                </a:solidFill>
              </a:rPr>
              <a:t>P. aeruginosa</a:t>
            </a:r>
          </a:p>
          <a:p>
            <a:pPr algn="l"/>
            <a:endParaRPr lang="en-US" sz="550" dirty="0">
              <a:solidFill>
                <a:schemeClr val="tx1"/>
              </a:solidFill>
            </a:endParaRPr>
          </a:p>
          <a:p>
            <a:pPr algn="l"/>
            <a:r>
              <a:rPr lang="hu-HU" sz="550">
                <a:solidFill>
                  <a:schemeClr val="tx1"/>
                </a:solidFill>
              </a:rPr>
              <a:t>Karbapenem-rezisztens </a:t>
            </a:r>
            <a:r>
              <a:rPr lang="hu-HU" sz="550" i="1">
                <a:solidFill>
                  <a:schemeClr val="tx1"/>
                </a:solidFill>
              </a:rPr>
              <a:t>P. aeruginosa</a:t>
            </a:r>
          </a:p>
        </p:txBody>
      </p:sp>
      <p:sp>
        <p:nvSpPr>
          <p:cNvPr id="6" name="TextBox 5">
            <a:extLst>
              <a:ext uri="{FF2B5EF4-FFF2-40B4-BE49-F238E27FC236}">
                <a16:creationId xmlns:a16="http://schemas.microsoft.com/office/drawing/2014/main" id="{AF812D1C-7CAF-48E6-73CF-926F62DDAF76}"/>
              </a:ext>
            </a:extLst>
          </p:cNvPr>
          <p:cNvSpPr txBox="1"/>
          <p:nvPr/>
        </p:nvSpPr>
        <p:spPr>
          <a:xfrm>
            <a:off x="5556513" y="4769188"/>
            <a:ext cx="2253113" cy="1016657"/>
          </a:xfrm>
          <a:prstGeom prst="rect">
            <a:avLst/>
          </a:prstGeom>
          <a:solidFill>
            <a:schemeClr val="bg1"/>
          </a:solidFill>
        </p:spPr>
        <p:txBody>
          <a:bodyPr wrap="square" lIns="0" tIns="0" rIns="0" bIns="0" rtlCol="0" anchor="t" anchorCtr="0">
            <a:noAutofit/>
          </a:bodyPr>
          <a:lstStyle/>
          <a:p>
            <a:pPr algn="l"/>
            <a:r>
              <a:rPr lang="hu-HU" sz="550">
                <a:solidFill>
                  <a:schemeClr val="tx1"/>
                </a:solidFill>
              </a:rPr>
              <a:t>Karbapenem-rezisztens </a:t>
            </a:r>
            <a:r>
              <a:rPr lang="hu-HU" sz="550" i="1">
                <a:solidFill>
                  <a:schemeClr val="tx1"/>
                </a:solidFill>
              </a:rPr>
              <a:t>K. pneumoniae</a:t>
            </a:r>
          </a:p>
          <a:p>
            <a:pPr algn="l"/>
            <a:endParaRPr lang="en-US" sz="550" dirty="0">
              <a:solidFill>
                <a:schemeClr val="tx1"/>
              </a:solidFill>
            </a:endParaRPr>
          </a:p>
          <a:p>
            <a:pPr algn="l"/>
            <a:r>
              <a:rPr lang="hu-HU" sz="550">
                <a:solidFill>
                  <a:schemeClr val="tx1"/>
                </a:solidFill>
              </a:rPr>
              <a:t>Harmadik generációs cefalosporin-rezisztens </a:t>
            </a:r>
            <a:r>
              <a:rPr lang="hu-HU" sz="550" i="1">
                <a:solidFill>
                  <a:schemeClr val="tx1"/>
                </a:solidFill>
              </a:rPr>
              <a:t>K. pneumoniae</a:t>
            </a:r>
          </a:p>
          <a:p>
            <a:pPr algn="l"/>
            <a:endParaRPr lang="en-US" sz="550" dirty="0">
              <a:solidFill>
                <a:schemeClr val="tx1"/>
              </a:solidFill>
            </a:endParaRPr>
          </a:p>
          <a:p>
            <a:pPr algn="l"/>
            <a:r>
              <a:rPr lang="hu-HU" sz="550">
                <a:solidFill>
                  <a:schemeClr val="tx1"/>
                </a:solidFill>
              </a:rPr>
              <a:t>Karbapenem-rezisztens </a:t>
            </a:r>
            <a:r>
              <a:rPr lang="hu-HU" sz="550" i="1">
                <a:solidFill>
                  <a:schemeClr val="tx1"/>
                </a:solidFill>
              </a:rPr>
              <a:t>E. coli</a:t>
            </a:r>
          </a:p>
          <a:p>
            <a:pPr algn="l"/>
            <a:endParaRPr lang="en-US" sz="550" dirty="0">
              <a:solidFill>
                <a:schemeClr val="tx1"/>
              </a:solidFill>
            </a:endParaRPr>
          </a:p>
          <a:p>
            <a:pPr algn="l"/>
            <a:r>
              <a:rPr lang="hu-HU" sz="550">
                <a:solidFill>
                  <a:schemeClr val="tx1"/>
                </a:solidFill>
              </a:rPr>
              <a:t>Harmadik generációs cefalosporin-rezisztens </a:t>
            </a:r>
            <a:r>
              <a:rPr lang="hu-HU" sz="550" i="1">
                <a:solidFill>
                  <a:schemeClr val="tx1"/>
                </a:solidFill>
              </a:rPr>
              <a:t>E. coli</a:t>
            </a:r>
          </a:p>
          <a:p>
            <a:pPr algn="l"/>
            <a:endParaRPr lang="en-US" sz="550" dirty="0">
              <a:solidFill>
                <a:schemeClr val="tx1"/>
              </a:solidFill>
            </a:endParaRPr>
          </a:p>
          <a:p>
            <a:pPr algn="l"/>
            <a:r>
              <a:rPr lang="hu-HU" sz="550">
                <a:solidFill>
                  <a:schemeClr val="tx1"/>
                </a:solidFill>
              </a:rPr>
              <a:t>Aminoglikozid- és fluorokinolon-rezisztens </a:t>
            </a:r>
            <a:r>
              <a:rPr lang="hu-HU" sz="550" i="1">
                <a:solidFill>
                  <a:schemeClr val="tx1"/>
                </a:solidFill>
              </a:rPr>
              <a:t>Acinetobacter spp.</a:t>
            </a:r>
          </a:p>
          <a:p>
            <a:pPr algn="l"/>
            <a:endParaRPr lang="en-US" sz="550" dirty="0">
              <a:solidFill>
                <a:schemeClr val="tx1"/>
              </a:solidFill>
            </a:endParaRPr>
          </a:p>
          <a:p>
            <a:pPr algn="l"/>
            <a:r>
              <a:rPr lang="hu-HU" sz="550">
                <a:solidFill>
                  <a:schemeClr val="tx1"/>
                </a:solidFill>
              </a:rPr>
              <a:t>Karbapenem-rezisztens </a:t>
            </a:r>
            <a:r>
              <a:rPr lang="hu-HU" sz="550" i="1">
                <a:solidFill>
                  <a:schemeClr val="tx1"/>
                </a:solidFill>
              </a:rPr>
              <a:t>Acinetobacter</a:t>
            </a:r>
            <a:r>
              <a:rPr lang="hu-HU" sz="550">
                <a:solidFill>
                  <a:schemeClr val="tx1"/>
                </a:solidFill>
              </a:rPr>
              <a:t> spp.</a:t>
            </a:r>
          </a:p>
        </p:txBody>
      </p:sp>
      <p:sp>
        <p:nvSpPr>
          <p:cNvPr id="9" name="TextBox 8">
            <a:extLst>
              <a:ext uri="{FF2B5EF4-FFF2-40B4-BE49-F238E27FC236}">
                <a16:creationId xmlns:a16="http://schemas.microsoft.com/office/drawing/2014/main" id="{65DFF324-A864-8821-E4DE-CD78C6277B6D}"/>
              </a:ext>
            </a:extLst>
          </p:cNvPr>
          <p:cNvSpPr txBox="1"/>
          <p:nvPr/>
        </p:nvSpPr>
        <p:spPr>
          <a:xfrm>
            <a:off x="2438400" y="6500236"/>
            <a:ext cx="1960923" cy="158069"/>
          </a:xfrm>
          <a:prstGeom prst="rect">
            <a:avLst/>
          </a:prstGeom>
          <a:solidFill>
            <a:schemeClr val="bg1"/>
          </a:solidFill>
        </p:spPr>
        <p:txBody>
          <a:bodyPr wrap="square" lIns="0" tIns="0" rIns="0" bIns="0" rtlCol="0" anchor="t" anchorCtr="0">
            <a:noAutofit/>
          </a:bodyPr>
          <a:lstStyle/>
          <a:p>
            <a:pPr algn="ctr"/>
            <a:r>
              <a:rPr lang="hu-HU" sz="700">
                <a:solidFill>
                  <a:schemeClr val="tx1"/>
                </a:solidFill>
              </a:rPr>
              <a:t>A 100 000 lakosra jutó halálozások száma</a:t>
            </a:r>
          </a:p>
        </p:txBody>
      </p:sp>
    </p:spTree>
    <p:extLst>
      <p:ext uri="{BB962C8B-B14F-4D97-AF65-F5344CB8AC3E}">
        <p14:creationId xmlns:p14="http://schemas.microsoft.com/office/powerpoint/2010/main" val="11907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4913C03-D180-4EB9-AA8C-5E4982053B7E}"/>
              </a:ext>
            </a:extLst>
          </p:cNvPr>
          <p:cNvSpPr/>
          <p:nvPr/>
        </p:nvSpPr>
        <p:spPr>
          <a:xfrm>
            <a:off x="6324600" y="1149350"/>
            <a:ext cx="5811799" cy="5029200"/>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a:extLst>
              <a:ext uri="{FF2B5EF4-FFF2-40B4-BE49-F238E27FC236}">
                <a16:creationId xmlns:a16="http://schemas.microsoft.com/office/drawing/2014/main" id="{22AAD52C-ED53-4234-87D4-A685B45B073E}"/>
              </a:ext>
            </a:extLst>
          </p:cNvPr>
          <p:cNvSpPr/>
          <p:nvPr/>
        </p:nvSpPr>
        <p:spPr>
          <a:xfrm>
            <a:off x="0" y="1149350"/>
            <a:ext cx="5943600" cy="5029200"/>
          </a:xfrm>
          <a:prstGeom prst="rect">
            <a:avLst/>
          </a:prstGeom>
          <a:gradFill flip="none" rotWithShape="1">
            <a:gsLst>
              <a:gs pos="0">
                <a:srgbClr val="6BB188">
                  <a:tint val="66000"/>
                  <a:satMod val="160000"/>
                </a:srgbClr>
              </a:gs>
              <a:gs pos="50000">
                <a:srgbClr val="6BB188">
                  <a:tint val="44500"/>
                  <a:satMod val="160000"/>
                </a:srgbClr>
              </a:gs>
              <a:gs pos="100000">
                <a:srgbClr val="6BB188">
                  <a:tint val="23500"/>
                  <a:satMod val="160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Picture 2" descr="Howard Florey - Maker of the Miracle Mould">
            <a:extLst>
              <a:ext uri="{FF2B5EF4-FFF2-40B4-BE49-F238E27FC236}">
                <a16:creationId xmlns:a16="http://schemas.microsoft.com/office/drawing/2014/main" id="{6008FC13-3D45-4DC5-A915-E50CBEEECD0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38556" y="4859196"/>
            <a:ext cx="2689622" cy="8412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ward Florey - Biography, Facts and Pictures">
            <a:extLst>
              <a:ext uri="{FF2B5EF4-FFF2-40B4-BE49-F238E27FC236}">
                <a16:creationId xmlns:a16="http://schemas.microsoft.com/office/drawing/2014/main" id="{E2DBD22F-118D-40F8-8DC6-0DBF00C8632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0866" y="2717385"/>
            <a:ext cx="3948112" cy="219048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5200CE05-5988-4996-9380-CB664AC20975}"/>
              </a:ext>
            </a:extLst>
          </p:cNvPr>
          <p:cNvSpPr txBox="1"/>
          <p:nvPr/>
        </p:nvSpPr>
        <p:spPr>
          <a:xfrm>
            <a:off x="1392063" y="1946903"/>
            <a:ext cx="2505717" cy="584775"/>
          </a:xfrm>
          <a:prstGeom prst="rect">
            <a:avLst/>
          </a:prstGeom>
          <a:noFill/>
        </p:spPr>
        <p:txBody>
          <a:bodyPr wrap="square">
            <a:spAutoFit/>
          </a:bodyPr>
          <a:lstStyle/>
          <a:p>
            <a:r>
              <a:rPr lang="hu-HU" sz="3200" b="1">
                <a:solidFill>
                  <a:srgbClr val="2C7470"/>
                </a:solidFill>
                <a:latin typeface="EC Square Sans Pro" panose="020B0506040000020004" pitchFamily="34" charset="0"/>
              </a:rPr>
              <a:t>1942 Sara</a:t>
            </a:r>
          </a:p>
        </p:txBody>
      </p:sp>
      <p:sp>
        <p:nvSpPr>
          <p:cNvPr id="11" name="CuadroTexto 10">
            <a:extLst>
              <a:ext uri="{FF2B5EF4-FFF2-40B4-BE49-F238E27FC236}">
                <a16:creationId xmlns:a16="http://schemas.microsoft.com/office/drawing/2014/main" id="{4FAF0AF3-E345-4D25-89CA-F2CE8F0723C8}"/>
              </a:ext>
            </a:extLst>
          </p:cNvPr>
          <p:cNvSpPr txBox="1"/>
          <p:nvPr/>
        </p:nvSpPr>
        <p:spPr>
          <a:xfrm>
            <a:off x="8064416" y="1866236"/>
            <a:ext cx="3213184" cy="584775"/>
          </a:xfrm>
          <a:prstGeom prst="rect">
            <a:avLst/>
          </a:prstGeom>
          <a:noFill/>
        </p:spPr>
        <p:txBody>
          <a:bodyPr wrap="square">
            <a:spAutoFit/>
          </a:bodyPr>
          <a:lstStyle/>
          <a:p>
            <a:r>
              <a:rPr lang="hu-HU" sz="3200" b="1">
                <a:solidFill>
                  <a:srgbClr val="ECEBEB"/>
                </a:solidFill>
                <a:latin typeface="EC Square Sans Pro" panose="020B0506040000020004" pitchFamily="34" charset="0"/>
              </a:rPr>
              <a:t>2004 Simon</a:t>
            </a:r>
          </a:p>
        </p:txBody>
      </p:sp>
      <p:pic>
        <p:nvPicPr>
          <p:cNvPr id="13" name="Imagen 12">
            <a:hlinkClick r:id="rId5"/>
            <a:extLst>
              <a:ext uri="{FF2B5EF4-FFF2-40B4-BE49-F238E27FC236}">
                <a16:creationId xmlns:a16="http://schemas.microsoft.com/office/drawing/2014/main" id="{B72DCD95-C9F5-4AB3-B2B9-F9B9C57E125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23569" y="2584198"/>
            <a:ext cx="4267200" cy="2736940"/>
          </a:xfrm>
          <a:prstGeom prst="rect">
            <a:avLst/>
          </a:prstGeom>
        </p:spPr>
      </p:pic>
      <p:sp>
        <p:nvSpPr>
          <p:cNvPr id="2" name="TextBox 1">
            <a:extLst>
              <a:ext uri="{FF2B5EF4-FFF2-40B4-BE49-F238E27FC236}">
                <a16:creationId xmlns:a16="http://schemas.microsoft.com/office/drawing/2014/main" id="{6C4BFF7C-860E-CDCD-4877-82896D46B4AF}"/>
              </a:ext>
            </a:extLst>
          </p:cNvPr>
          <p:cNvSpPr txBox="1"/>
          <p:nvPr/>
        </p:nvSpPr>
        <p:spPr>
          <a:xfrm>
            <a:off x="1319191" y="4907866"/>
            <a:ext cx="2728352" cy="923330"/>
          </a:xfrm>
          <a:prstGeom prst="rect">
            <a:avLst/>
          </a:prstGeom>
          <a:solidFill>
            <a:schemeClr val="bg1"/>
          </a:solidFill>
        </p:spPr>
        <p:txBody>
          <a:bodyPr wrap="square" rtlCol="0">
            <a:spAutoFit/>
          </a:bodyPr>
          <a:lstStyle/>
          <a:p>
            <a:r>
              <a:rPr lang="en-US" sz="900" dirty="0">
                <a:latin typeface="Arial" panose="020B0604020202020204" pitchFamily="34" charset="0"/>
                <a:cs typeface="Arial" panose="020B0604020202020204" pitchFamily="34" charset="0"/>
              </a:rPr>
              <a:t>Az </a:t>
            </a:r>
            <a:r>
              <a:rPr lang="en-US" sz="900" dirty="0" err="1">
                <a:latin typeface="Arial" panose="020B0604020202020204" pitchFamily="34" charset="0"/>
                <a:cs typeface="Arial" panose="020B0604020202020204" pitchFamily="34" charset="0"/>
              </a:rPr>
              <a:t>olyan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betegségekborzalmait</a:t>
            </a:r>
            <a:r>
              <a:rPr lang="en-US" sz="900" dirty="0">
                <a:latin typeface="Arial" panose="020B0604020202020204" pitchFamily="34" charset="0"/>
                <a:cs typeface="Arial" panose="020B0604020202020204" pitchFamily="34" charset="0"/>
              </a:rPr>
              <a:t>, mint a </a:t>
            </a:r>
            <a:r>
              <a:rPr lang="en-US" sz="900" dirty="0" err="1">
                <a:latin typeface="Arial" panose="020B0604020202020204" pitchFamily="34" charset="0"/>
                <a:cs typeface="Arial" panose="020B0604020202020204" pitchFamily="34" charset="0"/>
              </a:rPr>
              <a:t>vérmérgezés</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könnyen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elfelejtjük</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Ezek</a:t>
            </a:r>
            <a:r>
              <a:rPr lang="en-US" sz="900" dirty="0">
                <a:latin typeface="Arial" panose="020B0604020202020204" pitchFamily="34" charset="0"/>
                <a:cs typeface="Arial" panose="020B0604020202020204" pitchFamily="34" charset="0"/>
              </a:rPr>
              <a:t> a </a:t>
            </a:r>
            <a:r>
              <a:rPr lang="en-US" sz="900" dirty="0" err="1">
                <a:latin typeface="Arial" panose="020B0604020202020204" pitchFamily="34" charset="0"/>
                <a:cs typeface="Arial" panose="020B0604020202020204" pitchFamily="34" charset="0"/>
              </a:rPr>
              <a:t>képek</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amelyek</a:t>
            </a:r>
            <a:r>
              <a:rPr lang="en-US" sz="900" dirty="0">
                <a:latin typeface="Arial" panose="020B0604020202020204" pitchFamily="34" charset="0"/>
                <a:cs typeface="Arial" panose="020B0604020202020204" pitchFamily="34" charset="0"/>
              </a:rPr>
              <a:t> 1942-ben, </a:t>
            </a:r>
            <a:r>
              <a:rPr lang="en-US" sz="900" dirty="0" err="1">
                <a:latin typeface="Arial" panose="020B0604020202020204" pitchFamily="34" charset="0"/>
                <a:cs typeface="Arial" panose="020B0604020202020204" pitchFamily="34" charset="0"/>
              </a:rPr>
              <a:t>röviddel</a:t>
            </a:r>
            <a:r>
              <a:rPr lang="en-US" sz="900" dirty="0">
                <a:latin typeface="Arial" panose="020B0604020202020204" pitchFamily="34" charset="0"/>
                <a:cs typeface="Arial" panose="020B0604020202020204" pitchFamily="34" charset="0"/>
              </a:rPr>
              <a:t> a penicillin </a:t>
            </a:r>
            <a:r>
              <a:rPr lang="en-US" sz="900" dirty="0" err="1">
                <a:latin typeface="Arial" panose="020B0604020202020204" pitchFamily="34" charset="0"/>
                <a:cs typeface="Arial" panose="020B0604020202020204" pitchFamily="34" charset="0"/>
              </a:rPr>
              <a:t>bevezetése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után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készültek</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egy</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bakteriális</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fertőzésben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szenvedő</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gyermek</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állapotának</a:t>
            </a:r>
            <a:r>
              <a:rPr lang="hu-HU"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javulását</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mutatják</a:t>
            </a:r>
            <a:r>
              <a:rPr lang="hu-HU" sz="900"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7BBD9E4-D425-8722-1BA4-F1C4407CBCC3}"/>
              </a:ext>
            </a:extLst>
          </p:cNvPr>
          <p:cNvSpPr txBox="1"/>
          <p:nvPr/>
        </p:nvSpPr>
        <p:spPr>
          <a:xfrm>
            <a:off x="7335875" y="4948694"/>
            <a:ext cx="4042588" cy="338554"/>
          </a:xfrm>
          <a:prstGeom prst="rect">
            <a:avLst/>
          </a:prstGeom>
          <a:solidFill>
            <a:schemeClr val="bg1"/>
          </a:solidFill>
        </p:spPr>
        <p:txBody>
          <a:bodyPr wrap="square" rtlCol="0">
            <a:spAutoFit/>
          </a:bodyPr>
          <a:lstStyle/>
          <a:p>
            <a:r>
              <a:rPr lang="en-US" sz="800" dirty="0">
                <a:latin typeface="Times New Roman" panose="02020603050405020304" pitchFamily="18" charset="0"/>
                <a:cs typeface="Times New Roman" panose="02020603050405020304" pitchFamily="18" charset="0"/>
              </a:rPr>
              <a:t>Az 1 </a:t>
            </a:r>
            <a:r>
              <a:rPr lang="en-US" sz="800" dirty="0" err="1">
                <a:latin typeface="Times New Roman" panose="02020603050405020304" pitchFamily="18" charset="0"/>
                <a:cs typeface="Times New Roman" panose="02020603050405020304" pitchFamily="18" charset="0"/>
              </a:rPr>
              <a:t>éves</a:t>
            </a:r>
            <a:r>
              <a:rPr lang="en-US" sz="800" dirty="0">
                <a:latin typeface="Times New Roman" panose="02020603050405020304" pitchFamily="18" charset="0"/>
                <a:cs typeface="Times New Roman" panose="02020603050405020304" pitchFamily="18" charset="0"/>
              </a:rPr>
              <a:t> Simon Sparrow 2004-ben MRSA-</a:t>
            </a:r>
            <a:r>
              <a:rPr lang="en-US" sz="800" dirty="0" err="1">
                <a:latin typeface="Times New Roman" panose="02020603050405020304" pitchFamily="18" charset="0"/>
                <a:cs typeface="Times New Roman" panose="02020603050405020304" pitchFamily="18" charset="0"/>
              </a:rPr>
              <a:t>fertőzésben</a:t>
            </a:r>
            <a:r>
              <a:rPr lang="en-US" sz="800" dirty="0">
                <a:latin typeface="Times New Roman" panose="02020603050405020304" pitchFamily="18" charset="0"/>
                <a:cs typeface="Times New Roman" panose="02020603050405020304" pitchFamily="18" charset="0"/>
              </a:rPr>
              <a:t> halt meg. </a:t>
            </a:r>
            <a:r>
              <a:rPr lang="en-US" sz="800" dirty="0" err="1">
                <a:latin typeface="Times New Roman" panose="02020603050405020304" pitchFamily="18" charset="0"/>
                <a:cs typeface="Times New Roman" panose="02020603050405020304" pitchFamily="18" charset="0"/>
              </a:rPr>
              <a:t>Édesanyjának</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azóta</a:t>
            </a:r>
            <a:r>
              <a:rPr lang="en-US" sz="800" dirty="0">
                <a:latin typeface="Times New Roman" panose="02020603050405020304" pitchFamily="18" charset="0"/>
                <a:cs typeface="Times New Roman" panose="02020603050405020304" pitchFamily="18" charset="0"/>
              </a:rPr>
              <a:t> is </a:t>
            </a:r>
            <a:r>
              <a:rPr lang="en-US" sz="800" dirty="0" err="1">
                <a:latin typeface="Times New Roman" panose="02020603050405020304" pitchFamily="18" charset="0"/>
                <a:cs typeface="Times New Roman" panose="02020603050405020304" pitchFamily="18" charset="0"/>
              </a:rPr>
              <a:t>küldetése</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hogy</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felhívja</a:t>
            </a:r>
            <a:r>
              <a:rPr lang="en-US" sz="800" dirty="0">
                <a:latin typeface="Times New Roman" panose="02020603050405020304" pitchFamily="18" charset="0"/>
                <a:cs typeface="Times New Roman" panose="02020603050405020304" pitchFamily="18" charset="0"/>
              </a:rPr>
              <a:t> a </a:t>
            </a:r>
            <a:r>
              <a:rPr lang="en-US" sz="800" dirty="0" err="1">
                <a:latin typeface="Times New Roman" panose="02020603050405020304" pitchFamily="18" charset="0"/>
                <a:cs typeface="Times New Roman" panose="02020603050405020304" pitchFamily="18" charset="0"/>
              </a:rPr>
              <a:t>figyelmet</a:t>
            </a:r>
            <a:r>
              <a:rPr lang="en-US" sz="800" dirty="0">
                <a:latin typeface="Times New Roman" panose="02020603050405020304" pitchFamily="18" charset="0"/>
                <a:cs typeface="Times New Roman" panose="02020603050405020304" pitchFamily="18" charset="0"/>
              </a:rPr>
              <a:t> a </a:t>
            </a:r>
            <a:r>
              <a:rPr lang="en-US" sz="800" dirty="0" err="1">
                <a:latin typeface="Times New Roman" panose="02020603050405020304" pitchFamily="18" charset="0"/>
                <a:cs typeface="Times New Roman" panose="02020603050405020304" pitchFamily="18" charset="0"/>
              </a:rPr>
              <a:t>szuperbaktériumokra</a:t>
            </a:r>
            <a:r>
              <a:rPr lang="en-US" sz="800" dirty="0">
                <a:latin typeface="Times New Roman" panose="02020603050405020304" pitchFamily="18" charset="0"/>
                <a:cs typeface="Times New Roman" panose="02020603050405020304" pitchFamily="18" charset="0"/>
              </a:rPr>
              <a:t>. </a:t>
            </a:r>
            <a:r>
              <a:rPr lang="en-US" sz="800" b="1" dirty="0">
                <a:latin typeface="Times New Roman" panose="02020603050405020304" pitchFamily="18" charset="0"/>
                <a:cs typeface="Times New Roman" panose="02020603050405020304" pitchFamily="18" charset="0"/>
              </a:rPr>
              <a:t>Everly </a:t>
            </a:r>
            <a:r>
              <a:rPr lang="en-US" sz="800" b="1" dirty="0" err="1">
                <a:latin typeface="Times New Roman" panose="02020603050405020304" pitchFamily="18" charset="0"/>
                <a:cs typeface="Times New Roman" panose="02020603050405020304" pitchFamily="18" charset="0"/>
              </a:rPr>
              <a:t>Mocario</a:t>
            </a:r>
            <a:r>
              <a:rPr lang="en-US" sz="800" b="1" dirty="0">
                <a:latin typeface="Times New Roman" panose="02020603050405020304" pitchFamily="18" charset="0"/>
                <a:cs typeface="Times New Roman" panose="02020603050405020304" pitchFamily="18" charset="0"/>
              </a:rPr>
              <a:t> </a:t>
            </a:r>
            <a:r>
              <a:rPr lang="en-US" sz="800" b="1" dirty="0" err="1">
                <a:latin typeface="Times New Roman" panose="02020603050405020304" pitchFamily="18" charset="0"/>
                <a:cs typeface="Times New Roman" panose="02020603050405020304" pitchFamily="18" charset="0"/>
              </a:rPr>
              <a:t>jóvoltából</a:t>
            </a:r>
            <a:r>
              <a:rPr lang="en-US" sz="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7259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hu-HU" sz="4000" b="1">
                <a:solidFill>
                  <a:schemeClr val="bg1"/>
                </a:solidFill>
                <a:latin typeface="EC Square Sans Pro" panose="020B0506040000020004" pitchFamily="34" charset="0"/>
              </a:rPr>
              <a:t>Az AMR jelen van állatokban, élelmiszerekben, növényekben és a környezetben</a:t>
            </a: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hu-HU" sz="1100" dirty="0"/>
              <a:t>Antimikrobiális szerek alkalmazása állatoknál</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331348" y="3597830"/>
            <a:ext cx="1606504" cy="430887"/>
          </a:xfrm>
          <a:prstGeom prst="rect">
            <a:avLst/>
          </a:prstGeom>
          <a:noFill/>
        </p:spPr>
        <p:txBody>
          <a:bodyPr wrap="square" rtlCol="0">
            <a:spAutoFit/>
          </a:bodyPr>
          <a:lstStyle/>
          <a:p>
            <a:pPr algn="ctr"/>
            <a:r>
              <a:rPr lang="hu-HU" sz="1100" dirty="0"/>
              <a:t>Antimikrobiális szerek fogyasztása embernél</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hu-HU"/>
              <a:t>A (Á)</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hu-HU"/>
              <a:t>H (E)</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pic>
        <p:nvPicPr>
          <p:cNvPr id="7" name="Picture 6" descr="A diagram of a tree and a couple of birds&#10;&#10;Description automatically generated">
            <a:extLst>
              <a:ext uri="{FF2B5EF4-FFF2-40B4-BE49-F238E27FC236}">
                <a16:creationId xmlns:a16="http://schemas.microsoft.com/office/drawing/2014/main" id="{90515CEC-1E9F-A335-C6FA-509D3211F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78712" y="34815"/>
            <a:ext cx="3859140" cy="3308548"/>
          </a:xfrm>
          <a:prstGeom prst="rect">
            <a:avLst/>
          </a:prstGeom>
        </p:spPr>
      </p:pic>
      <p:sp>
        <p:nvSpPr>
          <p:cNvPr id="9" name="TextBox 8">
            <a:extLst>
              <a:ext uri="{FF2B5EF4-FFF2-40B4-BE49-F238E27FC236}">
                <a16:creationId xmlns:a16="http://schemas.microsoft.com/office/drawing/2014/main" id="{A6F724A2-AE90-D04E-2690-0C512E131F18}"/>
              </a:ext>
            </a:extLst>
          </p:cNvPr>
          <p:cNvSpPr txBox="1"/>
          <p:nvPr/>
        </p:nvSpPr>
        <p:spPr>
          <a:xfrm>
            <a:off x="8364526" y="404968"/>
            <a:ext cx="1295400" cy="343854"/>
          </a:xfrm>
          <a:prstGeom prst="rect">
            <a:avLst/>
          </a:prstGeom>
          <a:noFill/>
        </p:spPr>
        <p:txBody>
          <a:bodyPr wrap="square" lIns="0" tIns="0" rIns="0" bIns="0" rtlCol="0" anchor="t" anchorCtr="0">
            <a:noAutofit/>
          </a:bodyPr>
          <a:lstStyle/>
          <a:p>
            <a:pPr algn="ctr"/>
            <a:r>
              <a:rPr lang="hu-HU" sz="1000" b="1" dirty="0">
                <a:solidFill>
                  <a:schemeClr val="tx1"/>
                </a:solidFill>
                <a:latin typeface="+mn-lt"/>
              </a:rPr>
              <a:t>KÖRNYEZETI EGÉSZSÉG</a:t>
            </a:r>
          </a:p>
        </p:txBody>
      </p:sp>
      <p:sp>
        <p:nvSpPr>
          <p:cNvPr id="10" name="TextBox 9">
            <a:extLst>
              <a:ext uri="{FF2B5EF4-FFF2-40B4-BE49-F238E27FC236}">
                <a16:creationId xmlns:a16="http://schemas.microsoft.com/office/drawing/2014/main" id="{4BAAA2D2-2FAA-5D9E-EEEC-4041756B2A08}"/>
              </a:ext>
            </a:extLst>
          </p:cNvPr>
          <p:cNvSpPr txBox="1"/>
          <p:nvPr/>
        </p:nvSpPr>
        <p:spPr>
          <a:xfrm>
            <a:off x="7444486" y="2518442"/>
            <a:ext cx="757758" cy="343854"/>
          </a:xfrm>
          <a:prstGeom prst="rect">
            <a:avLst/>
          </a:prstGeom>
          <a:noFill/>
        </p:spPr>
        <p:txBody>
          <a:bodyPr wrap="square" lIns="0" tIns="0" rIns="0" bIns="0" rtlCol="0" anchor="t" anchorCtr="0">
            <a:noAutofit/>
          </a:bodyPr>
          <a:lstStyle/>
          <a:p>
            <a:pPr algn="ctr"/>
            <a:r>
              <a:rPr lang="hu-HU" sz="1000" b="1">
                <a:solidFill>
                  <a:schemeClr val="tx1"/>
                </a:solidFill>
                <a:latin typeface="+mn-lt"/>
              </a:rPr>
              <a:t>HUMÁN EGÉSZSÉG</a:t>
            </a:r>
          </a:p>
        </p:txBody>
      </p:sp>
      <p:sp>
        <p:nvSpPr>
          <p:cNvPr id="11" name="TextBox 10">
            <a:extLst>
              <a:ext uri="{FF2B5EF4-FFF2-40B4-BE49-F238E27FC236}">
                <a16:creationId xmlns:a16="http://schemas.microsoft.com/office/drawing/2014/main" id="{FF8561D6-2B6B-F3AC-C224-5CFB82B91A31}"/>
              </a:ext>
            </a:extLst>
          </p:cNvPr>
          <p:cNvSpPr txBox="1"/>
          <p:nvPr/>
        </p:nvSpPr>
        <p:spPr>
          <a:xfrm>
            <a:off x="8575652" y="1788202"/>
            <a:ext cx="873148" cy="343854"/>
          </a:xfrm>
          <a:prstGeom prst="rect">
            <a:avLst/>
          </a:prstGeom>
          <a:noFill/>
        </p:spPr>
        <p:txBody>
          <a:bodyPr wrap="square" lIns="0" tIns="0" rIns="0" bIns="0" rtlCol="0" anchor="t" anchorCtr="0">
            <a:noAutofit/>
          </a:bodyPr>
          <a:lstStyle/>
          <a:p>
            <a:pPr algn="ctr"/>
            <a:r>
              <a:rPr lang="hu-HU" sz="1000" b="1" dirty="0">
                <a:solidFill>
                  <a:schemeClr val="tx1"/>
                </a:solidFill>
                <a:latin typeface="+mn-lt"/>
              </a:rPr>
              <a:t>EGY EGÉSZSÉG (ONE HEALTH)</a:t>
            </a:r>
          </a:p>
        </p:txBody>
      </p:sp>
      <p:sp>
        <p:nvSpPr>
          <p:cNvPr id="12" name="TextBox 11">
            <a:extLst>
              <a:ext uri="{FF2B5EF4-FFF2-40B4-BE49-F238E27FC236}">
                <a16:creationId xmlns:a16="http://schemas.microsoft.com/office/drawing/2014/main" id="{0E84C69C-3B31-02EE-BDC5-1F187C155C74}"/>
              </a:ext>
            </a:extLst>
          </p:cNvPr>
          <p:cNvSpPr txBox="1"/>
          <p:nvPr/>
        </p:nvSpPr>
        <p:spPr>
          <a:xfrm>
            <a:off x="9890028" y="2518442"/>
            <a:ext cx="663672" cy="343854"/>
          </a:xfrm>
          <a:prstGeom prst="rect">
            <a:avLst/>
          </a:prstGeom>
          <a:noFill/>
        </p:spPr>
        <p:txBody>
          <a:bodyPr wrap="square" lIns="0" tIns="0" rIns="0" bIns="0" rtlCol="0" anchor="t" anchorCtr="0">
            <a:noAutofit/>
          </a:bodyPr>
          <a:lstStyle/>
          <a:p>
            <a:pPr algn="ctr"/>
            <a:r>
              <a:rPr lang="hu-HU" sz="1000" b="1" dirty="0">
                <a:solidFill>
                  <a:schemeClr val="tx1"/>
                </a:solidFill>
                <a:latin typeface="+mn-lt"/>
              </a:rPr>
              <a:t>ÁLLATI EGÉSZSÉG</a:t>
            </a:r>
          </a:p>
        </p:txBody>
      </p:sp>
    </p:spTree>
    <p:extLst>
      <p:ext uri="{BB962C8B-B14F-4D97-AF65-F5344CB8AC3E}">
        <p14:creationId xmlns:p14="http://schemas.microsoft.com/office/powerpoint/2010/main" val="96297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D1FF26E7-219F-EB78-238C-D4D40AA2C6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2799" y="539750"/>
            <a:ext cx="8839201" cy="6330950"/>
          </a:xfrm>
          <a:prstGeom prst="rect">
            <a:avLst/>
          </a:prstGeom>
        </p:spPr>
      </p:pic>
      <p:sp>
        <p:nvSpPr>
          <p:cNvPr id="8" name="CuadroTexto 4">
            <a:extLst>
              <a:ext uri="{FF2B5EF4-FFF2-40B4-BE49-F238E27FC236}">
                <a16:creationId xmlns:a16="http://schemas.microsoft.com/office/drawing/2014/main" id="{D003BD2C-92F1-F532-4E1B-64191534E31D}"/>
              </a:ext>
            </a:extLst>
          </p:cNvPr>
          <p:cNvSpPr txBox="1"/>
          <p:nvPr/>
        </p:nvSpPr>
        <p:spPr>
          <a:xfrm>
            <a:off x="139523" y="1656689"/>
            <a:ext cx="3176170" cy="5441678"/>
          </a:xfrm>
          <a:prstGeom prst="rect">
            <a:avLst/>
          </a:prstGeom>
          <a:noFill/>
        </p:spPr>
        <p:txBody>
          <a:bodyPr wrap="square">
            <a:noAutofit/>
          </a:bodyPr>
          <a:lstStyle/>
          <a:p>
            <a:pPr algn="ctr"/>
            <a:r>
              <a:rPr lang="hu-HU" sz="2800" b="1" dirty="0">
                <a:solidFill>
                  <a:srgbClr val="003399"/>
                </a:solidFill>
                <a:latin typeface="EC Square Sans Pro" panose="020B0506040000020004" pitchFamily="34" charset="0"/>
              </a:rPr>
              <a:t>Sürgős szükség </a:t>
            </a:r>
            <a:br>
              <a:rPr lang="en-US" sz="2800" b="1" dirty="0">
                <a:solidFill>
                  <a:srgbClr val="003399"/>
                </a:solidFill>
                <a:latin typeface="EC Square Sans Pro" panose="020B0506040000020004" pitchFamily="34" charset="0"/>
              </a:rPr>
            </a:br>
            <a:r>
              <a:rPr lang="hu-HU" sz="2800" b="1" dirty="0">
                <a:solidFill>
                  <a:srgbClr val="003399"/>
                </a:solidFill>
                <a:latin typeface="EC Square Sans Pro" panose="020B0506040000020004" pitchFamily="34" charset="0"/>
              </a:rPr>
              <a:t>van új antibiotikumokra: </a:t>
            </a:r>
          </a:p>
          <a:p>
            <a:pPr algn="ctr"/>
            <a:r>
              <a:rPr lang="hu-HU" sz="2800" b="1" dirty="0">
                <a:solidFill>
                  <a:srgbClr val="003399"/>
                </a:solidFill>
                <a:latin typeface="EC Square Sans Pro" panose="020B0506040000020004" pitchFamily="34" charset="0"/>
              </a:rPr>
              <a:t>a korlátozottan elérhető kezelés alapján</a:t>
            </a:r>
          </a:p>
          <a:p>
            <a:pPr algn="ctr"/>
            <a:r>
              <a:rPr lang="hu-HU" sz="2800" b="1" dirty="0">
                <a:solidFill>
                  <a:srgbClr val="003399"/>
                </a:solidFill>
                <a:latin typeface="EC Square Sans Pro" panose="020B0506040000020004" pitchFamily="34" charset="0"/>
              </a:rPr>
              <a:t>lehetnek kritikus, magas és közepes prioritású kórokozók</a:t>
            </a:r>
          </a:p>
        </p:txBody>
      </p:sp>
      <p:pic>
        <p:nvPicPr>
          <p:cNvPr id="10" name="Imagen 2">
            <a:extLst>
              <a:ext uri="{FF2B5EF4-FFF2-40B4-BE49-F238E27FC236}">
                <a16:creationId xmlns:a16="http://schemas.microsoft.com/office/drawing/2014/main" id="{5DC78080-EE76-2E8B-C332-B1E0F893BF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36784" y="549644"/>
            <a:ext cx="3455216" cy="2428506"/>
          </a:xfrm>
          <a:prstGeom prst="rect">
            <a:avLst/>
          </a:prstGeom>
        </p:spPr>
      </p:pic>
      <p:sp>
        <p:nvSpPr>
          <p:cNvPr id="11" name="Flecha: a la derecha 5">
            <a:extLst>
              <a:ext uri="{FF2B5EF4-FFF2-40B4-BE49-F238E27FC236}">
                <a16:creationId xmlns:a16="http://schemas.microsoft.com/office/drawing/2014/main" id="{C913082A-25D7-FF43-BA55-5C06FDF0573B}"/>
              </a:ext>
            </a:extLst>
          </p:cNvPr>
          <p:cNvSpPr/>
          <p:nvPr/>
        </p:nvSpPr>
        <p:spPr>
          <a:xfrm>
            <a:off x="8241484" y="1748464"/>
            <a:ext cx="495300" cy="239085"/>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CuadroTexto 6">
            <a:extLst>
              <a:ext uri="{FF2B5EF4-FFF2-40B4-BE49-F238E27FC236}">
                <a16:creationId xmlns:a16="http://schemas.microsoft.com/office/drawing/2014/main" id="{1447D794-74F5-286E-84DE-552580401BF2}"/>
              </a:ext>
            </a:extLst>
          </p:cNvPr>
          <p:cNvSpPr txBox="1"/>
          <p:nvPr/>
        </p:nvSpPr>
        <p:spPr>
          <a:xfrm>
            <a:off x="8559392" y="1656689"/>
            <a:ext cx="1905000" cy="661720"/>
          </a:xfrm>
          <a:prstGeom prst="rect">
            <a:avLst/>
          </a:prstGeom>
          <a:noFill/>
        </p:spPr>
        <p:txBody>
          <a:bodyPr wrap="square" rtlCol="0">
            <a:noAutofit/>
          </a:bodyPr>
          <a:lstStyle/>
          <a:p>
            <a:pPr algn="ctr"/>
            <a:r>
              <a:rPr lang="hu-HU" sz="1400" b="1">
                <a:solidFill>
                  <a:srgbClr val="003399"/>
                </a:solidFill>
                <a:latin typeface="EC Square Sans Pro" panose="020B0506040000020004" pitchFamily="34" charset="0"/>
              </a:rPr>
              <a:t>67638 fertőzés</a:t>
            </a:r>
          </a:p>
          <a:p>
            <a:pPr algn="ctr"/>
            <a:r>
              <a:rPr lang="hu-HU" sz="1400" b="1">
                <a:solidFill>
                  <a:srgbClr val="003399"/>
                </a:solidFill>
                <a:latin typeface="EC Square Sans Pro" panose="020B0506040000020004" pitchFamily="34" charset="0"/>
              </a:rPr>
              <a:t>3210 haláleset</a:t>
            </a:r>
          </a:p>
          <a:p>
            <a:pPr algn="ctr"/>
            <a:endParaRPr lang="en-GB" sz="900" b="1" dirty="0">
              <a:latin typeface="EC Square Sans Pro" panose="020B0506040000020004" pitchFamily="34" charset="0"/>
            </a:endParaRPr>
          </a:p>
        </p:txBody>
      </p:sp>
      <p:sp>
        <p:nvSpPr>
          <p:cNvPr id="13" name="CuadroTexto 8">
            <a:extLst>
              <a:ext uri="{FF2B5EF4-FFF2-40B4-BE49-F238E27FC236}">
                <a16:creationId xmlns:a16="http://schemas.microsoft.com/office/drawing/2014/main" id="{4617188D-9D68-1423-7D8C-AB8373506EA5}"/>
              </a:ext>
            </a:extLst>
          </p:cNvPr>
          <p:cNvSpPr txBox="1"/>
          <p:nvPr/>
        </p:nvSpPr>
        <p:spPr>
          <a:xfrm>
            <a:off x="9237921" y="2938688"/>
            <a:ext cx="2954079" cy="415498"/>
          </a:xfrm>
          <a:prstGeom prst="rect">
            <a:avLst/>
          </a:prstGeom>
          <a:noFill/>
        </p:spPr>
        <p:txBody>
          <a:bodyPr wrap="square">
            <a:noAutofit/>
          </a:bodyPr>
          <a:lstStyle/>
          <a:p>
            <a:pPr algn="r"/>
            <a:r>
              <a:rPr lang="hu-HU" sz="700" i="1" dirty="0">
                <a:solidFill>
                  <a:schemeClr val="bg1"/>
                </a:solidFill>
                <a:latin typeface="EC Square Sans Pro" panose="020B0506040000020004" pitchFamily="34" charset="0"/>
              </a:rPr>
              <a:t>Az ECDC által 2023. február 23-án készített térkép a karbapenemekkel (imipenem/meropenem) szemben rezisztens invazív izolátumok százalékos arányával,</a:t>
            </a:r>
          </a:p>
          <a:p>
            <a:pPr algn="r"/>
            <a:r>
              <a:rPr lang="hu-HU" sz="700" i="1" dirty="0">
                <a:solidFill>
                  <a:schemeClr val="bg1"/>
                </a:solidFill>
                <a:latin typeface="EC Square Sans Pro" panose="020B0506040000020004" pitchFamily="34" charset="0"/>
              </a:rPr>
              <a:t>Adatforrás</a:t>
            </a:r>
            <a:r>
              <a:rPr lang="hu-HU" sz="700" dirty="0">
                <a:solidFill>
                  <a:schemeClr val="bg1"/>
                </a:solidFill>
                <a:latin typeface="EC Square Sans Pro" panose="020B0506040000020004" pitchFamily="34" charset="0"/>
              </a:rPr>
              <a:t>: ECDC EU 2020</a:t>
            </a:r>
          </a:p>
        </p:txBody>
      </p:sp>
      <p:sp>
        <p:nvSpPr>
          <p:cNvPr id="14" name="TextBox 13">
            <a:extLst>
              <a:ext uri="{FF2B5EF4-FFF2-40B4-BE49-F238E27FC236}">
                <a16:creationId xmlns:a16="http://schemas.microsoft.com/office/drawing/2014/main" id="{89FEF03D-1EA0-8D95-ADB4-E116D1B49488}"/>
              </a:ext>
            </a:extLst>
          </p:cNvPr>
          <p:cNvSpPr txBox="1"/>
          <p:nvPr/>
        </p:nvSpPr>
        <p:spPr>
          <a:xfrm>
            <a:off x="3483016" y="712306"/>
            <a:ext cx="1393784" cy="661720"/>
          </a:xfrm>
          <a:prstGeom prst="rect">
            <a:avLst/>
          </a:prstGeom>
          <a:noFill/>
        </p:spPr>
        <p:txBody>
          <a:bodyPr wrap="square" lIns="0" tIns="0" rIns="0" bIns="0" rtlCol="0" anchor="t" anchorCtr="0">
            <a:noAutofit/>
          </a:bodyPr>
          <a:lstStyle/>
          <a:p>
            <a:pPr algn="l"/>
            <a:r>
              <a:rPr lang="hu-HU" b="1" dirty="0">
                <a:solidFill>
                  <a:srgbClr val="2E247A"/>
                </a:solidFill>
              </a:rPr>
              <a:t>KRITIKUS PRIORITÁS</a:t>
            </a:r>
          </a:p>
        </p:txBody>
      </p:sp>
      <p:sp>
        <p:nvSpPr>
          <p:cNvPr id="15" name="TextBox 14">
            <a:extLst>
              <a:ext uri="{FF2B5EF4-FFF2-40B4-BE49-F238E27FC236}">
                <a16:creationId xmlns:a16="http://schemas.microsoft.com/office/drawing/2014/main" id="{22618377-E511-A557-34A9-035C14DCF374}"/>
              </a:ext>
            </a:extLst>
          </p:cNvPr>
          <p:cNvSpPr txBox="1"/>
          <p:nvPr/>
        </p:nvSpPr>
        <p:spPr>
          <a:xfrm>
            <a:off x="3497802" y="3816350"/>
            <a:ext cx="1378998" cy="661720"/>
          </a:xfrm>
          <a:prstGeom prst="rect">
            <a:avLst/>
          </a:prstGeom>
          <a:noFill/>
        </p:spPr>
        <p:txBody>
          <a:bodyPr wrap="square" lIns="0" tIns="0" rIns="0" bIns="0" rtlCol="0" anchor="t" anchorCtr="0">
            <a:noAutofit/>
          </a:bodyPr>
          <a:lstStyle/>
          <a:p>
            <a:pPr algn="l"/>
            <a:r>
              <a:rPr lang="hu-HU" b="1" dirty="0">
                <a:solidFill>
                  <a:srgbClr val="6F9ED4"/>
                </a:solidFill>
              </a:rPr>
              <a:t>MAGAS PRIORITÁS</a:t>
            </a:r>
          </a:p>
        </p:txBody>
      </p:sp>
      <p:sp>
        <p:nvSpPr>
          <p:cNvPr id="16" name="TextBox 15">
            <a:extLst>
              <a:ext uri="{FF2B5EF4-FFF2-40B4-BE49-F238E27FC236}">
                <a16:creationId xmlns:a16="http://schemas.microsoft.com/office/drawing/2014/main" id="{9CD6D2E9-5954-D205-D346-51666C619DA8}"/>
              </a:ext>
            </a:extLst>
          </p:cNvPr>
          <p:cNvSpPr txBox="1"/>
          <p:nvPr/>
        </p:nvSpPr>
        <p:spPr>
          <a:xfrm>
            <a:off x="5880174" y="853861"/>
            <a:ext cx="1671320" cy="371689"/>
          </a:xfrm>
          <a:prstGeom prst="rect">
            <a:avLst/>
          </a:prstGeom>
          <a:noFill/>
        </p:spPr>
        <p:txBody>
          <a:bodyPr wrap="square" lIns="0" tIns="0" rIns="0" bIns="0" rtlCol="0" anchor="t" anchorCtr="0">
            <a:noAutofit/>
          </a:bodyPr>
          <a:lstStyle/>
          <a:p>
            <a:pPr algn="l"/>
            <a:r>
              <a:rPr lang="hu-HU" sz="1000" b="1" i="1">
                <a:solidFill>
                  <a:schemeClr val="bg1"/>
                </a:solidFill>
              </a:rPr>
              <a:t>Acinetobacter baumannii</a:t>
            </a:r>
          </a:p>
          <a:p>
            <a:pPr algn="l"/>
            <a:r>
              <a:rPr lang="hu-HU" sz="1000">
                <a:solidFill>
                  <a:schemeClr val="bg1"/>
                </a:solidFill>
              </a:rPr>
              <a:t>karbapenem-rezisztens</a:t>
            </a:r>
          </a:p>
        </p:txBody>
      </p:sp>
      <p:sp>
        <p:nvSpPr>
          <p:cNvPr id="17" name="TextBox 16">
            <a:extLst>
              <a:ext uri="{FF2B5EF4-FFF2-40B4-BE49-F238E27FC236}">
                <a16:creationId xmlns:a16="http://schemas.microsoft.com/office/drawing/2014/main" id="{A7EF4BB6-969C-6783-2260-642F682B7D80}"/>
              </a:ext>
            </a:extLst>
          </p:cNvPr>
          <p:cNvSpPr txBox="1"/>
          <p:nvPr/>
        </p:nvSpPr>
        <p:spPr>
          <a:xfrm>
            <a:off x="6584950" y="1748550"/>
            <a:ext cx="1671320" cy="371689"/>
          </a:xfrm>
          <a:prstGeom prst="rect">
            <a:avLst/>
          </a:prstGeom>
          <a:noFill/>
        </p:spPr>
        <p:txBody>
          <a:bodyPr wrap="square" lIns="0" tIns="0" rIns="0" bIns="0" rtlCol="0" anchor="t" anchorCtr="0">
            <a:noAutofit/>
          </a:bodyPr>
          <a:lstStyle/>
          <a:p>
            <a:pPr algn="l"/>
            <a:r>
              <a:rPr lang="hu-HU" sz="1000" b="1" i="1">
                <a:solidFill>
                  <a:schemeClr val="bg1"/>
                </a:solidFill>
              </a:rPr>
              <a:t>Pseudomonas aeruginosa</a:t>
            </a:r>
          </a:p>
          <a:p>
            <a:pPr algn="l"/>
            <a:r>
              <a:rPr lang="hu-HU" sz="1000">
                <a:solidFill>
                  <a:schemeClr val="bg1"/>
                </a:solidFill>
              </a:rPr>
              <a:t>karbapenem-rezisztens</a:t>
            </a:r>
          </a:p>
        </p:txBody>
      </p:sp>
      <p:sp>
        <p:nvSpPr>
          <p:cNvPr id="18" name="TextBox 17">
            <a:extLst>
              <a:ext uri="{FF2B5EF4-FFF2-40B4-BE49-F238E27FC236}">
                <a16:creationId xmlns:a16="http://schemas.microsoft.com/office/drawing/2014/main" id="{7F7B89DE-B39A-706E-9BC3-263DF25F4F82}"/>
              </a:ext>
            </a:extLst>
          </p:cNvPr>
          <p:cNvSpPr txBox="1"/>
          <p:nvPr/>
        </p:nvSpPr>
        <p:spPr>
          <a:xfrm>
            <a:off x="7284282" y="2717946"/>
            <a:ext cx="1904999" cy="461336"/>
          </a:xfrm>
          <a:prstGeom prst="rect">
            <a:avLst/>
          </a:prstGeom>
          <a:noFill/>
        </p:spPr>
        <p:txBody>
          <a:bodyPr wrap="square" lIns="0" tIns="0" rIns="0" bIns="0" rtlCol="0" anchor="t" anchorCtr="0">
            <a:noAutofit/>
          </a:bodyPr>
          <a:lstStyle/>
          <a:p>
            <a:pPr algn="l"/>
            <a:r>
              <a:rPr lang="hu-HU" sz="1000" b="1" i="1" dirty="0">
                <a:solidFill>
                  <a:schemeClr val="bg1"/>
                </a:solidFill>
              </a:rPr>
              <a:t>Enterobacteriaceae</a:t>
            </a:r>
          </a:p>
          <a:p>
            <a:pPr algn="l"/>
            <a:r>
              <a:rPr lang="hu-HU" sz="1000" dirty="0">
                <a:solidFill>
                  <a:schemeClr val="bg1"/>
                </a:solidFill>
              </a:rPr>
              <a:t>karbapenem-rezisztens,</a:t>
            </a:r>
          </a:p>
          <a:p>
            <a:pPr algn="l"/>
            <a:r>
              <a:rPr lang="hu-HU" sz="1000" dirty="0">
                <a:solidFill>
                  <a:schemeClr val="bg1"/>
                </a:solidFill>
              </a:rPr>
              <a:t>3. gen. cefalosporin-rezisztens</a:t>
            </a:r>
          </a:p>
        </p:txBody>
      </p:sp>
      <p:sp>
        <p:nvSpPr>
          <p:cNvPr id="19" name="TextBox 18">
            <a:extLst>
              <a:ext uri="{FF2B5EF4-FFF2-40B4-BE49-F238E27FC236}">
                <a16:creationId xmlns:a16="http://schemas.microsoft.com/office/drawing/2014/main" id="{19A12258-B370-37B4-4AC1-F21BD14EC019}"/>
              </a:ext>
            </a:extLst>
          </p:cNvPr>
          <p:cNvSpPr txBox="1"/>
          <p:nvPr/>
        </p:nvSpPr>
        <p:spPr>
          <a:xfrm>
            <a:off x="5900813" y="3944989"/>
            <a:ext cx="1414388" cy="371689"/>
          </a:xfrm>
          <a:prstGeom prst="rect">
            <a:avLst/>
          </a:prstGeom>
          <a:noFill/>
        </p:spPr>
        <p:txBody>
          <a:bodyPr wrap="square" lIns="0" tIns="0" rIns="0" bIns="0" rtlCol="0" anchor="t" anchorCtr="0">
            <a:noAutofit/>
          </a:bodyPr>
          <a:lstStyle/>
          <a:p>
            <a:pPr algn="l"/>
            <a:r>
              <a:rPr lang="hu-HU" sz="1000" b="1" i="1">
                <a:solidFill>
                  <a:schemeClr val="bg1"/>
                </a:solidFill>
              </a:rPr>
              <a:t>Enterococcus faecium</a:t>
            </a:r>
          </a:p>
          <a:p>
            <a:pPr algn="l"/>
            <a:r>
              <a:rPr lang="hu-HU" sz="1000">
                <a:solidFill>
                  <a:schemeClr val="bg1"/>
                </a:solidFill>
              </a:rPr>
              <a:t>vankomicin-rezisztens</a:t>
            </a:r>
          </a:p>
        </p:txBody>
      </p:sp>
      <p:sp>
        <p:nvSpPr>
          <p:cNvPr id="20" name="TextBox 19">
            <a:extLst>
              <a:ext uri="{FF2B5EF4-FFF2-40B4-BE49-F238E27FC236}">
                <a16:creationId xmlns:a16="http://schemas.microsoft.com/office/drawing/2014/main" id="{6521B034-65D1-14AD-A30A-0ED38A9D4647}"/>
              </a:ext>
            </a:extLst>
          </p:cNvPr>
          <p:cNvSpPr txBox="1"/>
          <p:nvPr/>
        </p:nvSpPr>
        <p:spPr>
          <a:xfrm>
            <a:off x="6601657" y="4854733"/>
            <a:ext cx="1680099" cy="371689"/>
          </a:xfrm>
          <a:prstGeom prst="rect">
            <a:avLst/>
          </a:prstGeom>
          <a:noFill/>
        </p:spPr>
        <p:txBody>
          <a:bodyPr wrap="square" lIns="0" tIns="0" rIns="0" bIns="0" rtlCol="0" anchor="t" anchorCtr="0">
            <a:noAutofit/>
          </a:bodyPr>
          <a:lstStyle/>
          <a:p>
            <a:pPr algn="l"/>
            <a:r>
              <a:rPr lang="hu-HU" sz="1000" b="1" i="1">
                <a:solidFill>
                  <a:schemeClr val="bg1"/>
                </a:solidFill>
              </a:rPr>
              <a:t>Helicobacter pylori</a:t>
            </a:r>
          </a:p>
          <a:p>
            <a:pPr algn="l"/>
            <a:r>
              <a:rPr lang="hu-HU" sz="1000">
                <a:solidFill>
                  <a:schemeClr val="bg1"/>
                </a:solidFill>
              </a:rPr>
              <a:t>klaritromicin-rezisztens</a:t>
            </a:r>
          </a:p>
        </p:txBody>
      </p:sp>
      <p:sp>
        <p:nvSpPr>
          <p:cNvPr id="21" name="TextBox 20">
            <a:extLst>
              <a:ext uri="{FF2B5EF4-FFF2-40B4-BE49-F238E27FC236}">
                <a16:creationId xmlns:a16="http://schemas.microsoft.com/office/drawing/2014/main" id="{162F7CEC-D1EC-644B-32B2-FC1592266485}"/>
              </a:ext>
            </a:extLst>
          </p:cNvPr>
          <p:cNvSpPr txBox="1"/>
          <p:nvPr/>
        </p:nvSpPr>
        <p:spPr>
          <a:xfrm>
            <a:off x="7308850" y="5774983"/>
            <a:ext cx="1680099" cy="371689"/>
          </a:xfrm>
          <a:prstGeom prst="rect">
            <a:avLst/>
          </a:prstGeom>
          <a:noFill/>
        </p:spPr>
        <p:txBody>
          <a:bodyPr wrap="square" lIns="0" tIns="0" rIns="0" bIns="0" rtlCol="0" anchor="t" anchorCtr="0">
            <a:noAutofit/>
          </a:bodyPr>
          <a:lstStyle/>
          <a:p>
            <a:pPr algn="l"/>
            <a:r>
              <a:rPr lang="hu-HU" sz="1000" b="1" i="1">
                <a:solidFill>
                  <a:schemeClr val="bg1"/>
                </a:solidFill>
              </a:rPr>
              <a:t>Salmonella fajok</a:t>
            </a:r>
          </a:p>
          <a:p>
            <a:pPr algn="l"/>
            <a:r>
              <a:rPr lang="hu-HU" sz="1000">
                <a:solidFill>
                  <a:schemeClr val="bg1"/>
                </a:solidFill>
              </a:rPr>
              <a:t>fluorokinolon-rezisztens</a:t>
            </a:r>
          </a:p>
        </p:txBody>
      </p:sp>
      <p:sp>
        <p:nvSpPr>
          <p:cNvPr id="22" name="TextBox 21">
            <a:extLst>
              <a:ext uri="{FF2B5EF4-FFF2-40B4-BE49-F238E27FC236}">
                <a16:creationId xmlns:a16="http://schemas.microsoft.com/office/drawing/2014/main" id="{DBF5084A-9BAA-7E05-17CB-A2AFF75036DA}"/>
              </a:ext>
            </a:extLst>
          </p:cNvPr>
          <p:cNvSpPr txBox="1"/>
          <p:nvPr/>
        </p:nvSpPr>
        <p:spPr>
          <a:xfrm>
            <a:off x="8901884" y="3944988"/>
            <a:ext cx="1562508" cy="533082"/>
          </a:xfrm>
          <a:prstGeom prst="rect">
            <a:avLst/>
          </a:prstGeom>
          <a:noFill/>
        </p:spPr>
        <p:txBody>
          <a:bodyPr wrap="square" lIns="0" tIns="0" rIns="0" bIns="0" rtlCol="0" anchor="t" anchorCtr="0">
            <a:noAutofit/>
          </a:bodyPr>
          <a:lstStyle/>
          <a:p>
            <a:pPr algn="l"/>
            <a:r>
              <a:rPr lang="hu-HU" sz="1000" b="1" i="1">
                <a:solidFill>
                  <a:schemeClr val="bg1"/>
                </a:solidFill>
              </a:rPr>
              <a:t>Staphylococcus aureus</a:t>
            </a:r>
          </a:p>
          <a:p>
            <a:pPr algn="l"/>
            <a:r>
              <a:rPr lang="hu-HU" sz="1000">
                <a:solidFill>
                  <a:schemeClr val="bg1"/>
                </a:solidFill>
              </a:rPr>
              <a:t>vankomicin-rezisztens</a:t>
            </a:r>
          </a:p>
          <a:p>
            <a:pPr algn="l"/>
            <a:r>
              <a:rPr lang="hu-HU" sz="1000">
                <a:solidFill>
                  <a:schemeClr val="bg1"/>
                </a:solidFill>
              </a:rPr>
              <a:t>meticillin-rezisztens</a:t>
            </a:r>
          </a:p>
        </p:txBody>
      </p:sp>
      <p:sp>
        <p:nvSpPr>
          <p:cNvPr id="23" name="TextBox 22">
            <a:extLst>
              <a:ext uri="{FF2B5EF4-FFF2-40B4-BE49-F238E27FC236}">
                <a16:creationId xmlns:a16="http://schemas.microsoft.com/office/drawing/2014/main" id="{9A69EC93-BE90-420B-CF03-B89EABD944BE}"/>
              </a:ext>
            </a:extLst>
          </p:cNvPr>
          <p:cNvSpPr txBox="1"/>
          <p:nvPr/>
        </p:nvSpPr>
        <p:spPr>
          <a:xfrm>
            <a:off x="9606734" y="4845461"/>
            <a:ext cx="1562508" cy="533082"/>
          </a:xfrm>
          <a:prstGeom prst="rect">
            <a:avLst/>
          </a:prstGeom>
          <a:noFill/>
        </p:spPr>
        <p:txBody>
          <a:bodyPr wrap="square" lIns="0" tIns="0" rIns="0" bIns="0" rtlCol="0" anchor="t" anchorCtr="0">
            <a:noAutofit/>
          </a:bodyPr>
          <a:lstStyle/>
          <a:p>
            <a:pPr algn="l"/>
            <a:r>
              <a:rPr lang="hu-HU" sz="1000" b="1" i="1">
                <a:solidFill>
                  <a:schemeClr val="bg1"/>
                </a:solidFill>
              </a:rPr>
              <a:t>Campylobacter fajok</a:t>
            </a:r>
          </a:p>
          <a:p>
            <a:pPr algn="l"/>
            <a:r>
              <a:rPr lang="hu-HU" sz="1000">
                <a:solidFill>
                  <a:schemeClr val="bg1"/>
                </a:solidFill>
              </a:rPr>
              <a:t>fluorokinolon-rezisztens</a:t>
            </a:r>
          </a:p>
        </p:txBody>
      </p:sp>
      <p:sp>
        <p:nvSpPr>
          <p:cNvPr id="24" name="TextBox 23">
            <a:extLst>
              <a:ext uri="{FF2B5EF4-FFF2-40B4-BE49-F238E27FC236}">
                <a16:creationId xmlns:a16="http://schemas.microsoft.com/office/drawing/2014/main" id="{26B91B0F-394A-C26D-21DB-0D3FC56BA82E}"/>
              </a:ext>
            </a:extLst>
          </p:cNvPr>
          <p:cNvSpPr txBox="1"/>
          <p:nvPr/>
        </p:nvSpPr>
        <p:spPr>
          <a:xfrm>
            <a:off x="10274228" y="5753510"/>
            <a:ext cx="1917772" cy="567545"/>
          </a:xfrm>
          <a:prstGeom prst="rect">
            <a:avLst/>
          </a:prstGeom>
          <a:noFill/>
        </p:spPr>
        <p:txBody>
          <a:bodyPr wrap="square" lIns="0" tIns="0" rIns="0" bIns="0" rtlCol="0" anchor="t" anchorCtr="0">
            <a:noAutofit/>
          </a:bodyPr>
          <a:lstStyle/>
          <a:p>
            <a:pPr algn="l"/>
            <a:r>
              <a:rPr lang="hu-HU" sz="1000" b="1" i="1">
                <a:solidFill>
                  <a:schemeClr val="bg1"/>
                </a:solidFill>
              </a:rPr>
              <a:t>Neisseria gonorrhoeae</a:t>
            </a:r>
          </a:p>
          <a:p>
            <a:pPr algn="l"/>
            <a:r>
              <a:rPr lang="hu-HU" sz="1000">
                <a:solidFill>
                  <a:schemeClr val="bg1"/>
                </a:solidFill>
              </a:rPr>
              <a:t>3. gen. cefalosporin-rezisztens,</a:t>
            </a:r>
          </a:p>
          <a:p>
            <a:pPr algn="l"/>
            <a:r>
              <a:rPr lang="hu-HU" sz="1000">
                <a:solidFill>
                  <a:schemeClr val="bg1"/>
                </a:solidFill>
              </a:rPr>
              <a:t>fluorokinolon-rezisztens</a:t>
            </a:r>
          </a:p>
        </p:txBody>
      </p:sp>
      <p:sp>
        <p:nvSpPr>
          <p:cNvPr id="25" name="TextBox 24">
            <a:extLst>
              <a:ext uri="{FF2B5EF4-FFF2-40B4-BE49-F238E27FC236}">
                <a16:creationId xmlns:a16="http://schemas.microsoft.com/office/drawing/2014/main" id="{FD436C27-B0C0-C1DD-A14B-A658362A8608}"/>
              </a:ext>
            </a:extLst>
          </p:cNvPr>
          <p:cNvSpPr txBox="1"/>
          <p:nvPr/>
        </p:nvSpPr>
        <p:spPr>
          <a:xfrm>
            <a:off x="8884443" y="575254"/>
            <a:ext cx="381000" cy="731592"/>
          </a:xfrm>
          <a:prstGeom prst="rect">
            <a:avLst/>
          </a:prstGeom>
          <a:solidFill>
            <a:schemeClr val="bg1"/>
          </a:solidFill>
        </p:spPr>
        <p:txBody>
          <a:bodyPr wrap="square" lIns="0" tIns="0" rIns="0" bIns="0" rtlCol="0" anchor="t" anchorCtr="0">
            <a:noAutofit/>
          </a:bodyPr>
          <a:lstStyle/>
          <a:p>
            <a:pPr algn="l">
              <a:spcAft>
                <a:spcPts val="200"/>
              </a:spcAft>
            </a:pPr>
            <a:r>
              <a:rPr lang="hu-HU" sz="400" dirty="0">
                <a:solidFill>
                  <a:schemeClr val="tx1"/>
                </a:solidFill>
              </a:rPr>
              <a:t>&lt; 1%</a:t>
            </a:r>
          </a:p>
          <a:p>
            <a:pPr algn="l">
              <a:spcAft>
                <a:spcPts val="200"/>
              </a:spcAft>
            </a:pPr>
            <a:r>
              <a:rPr lang="hu-HU" sz="400" dirty="0">
                <a:solidFill>
                  <a:schemeClr val="tx1"/>
                </a:solidFill>
              </a:rPr>
              <a:t>1% és &lt; 5% között</a:t>
            </a:r>
          </a:p>
          <a:p>
            <a:pPr algn="l">
              <a:spcAft>
                <a:spcPts val="200"/>
              </a:spcAft>
            </a:pPr>
            <a:r>
              <a:rPr lang="hu-HU" sz="400" dirty="0">
                <a:solidFill>
                  <a:schemeClr val="tx1"/>
                </a:solidFill>
              </a:rPr>
              <a:t>5% és &lt; 10% között</a:t>
            </a:r>
          </a:p>
          <a:p>
            <a:pPr algn="l">
              <a:spcAft>
                <a:spcPts val="200"/>
              </a:spcAft>
            </a:pPr>
            <a:r>
              <a:rPr lang="hu-HU" sz="400" dirty="0">
                <a:solidFill>
                  <a:schemeClr val="tx1"/>
                </a:solidFill>
              </a:rPr>
              <a:t>10% és &lt; 25% között</a:t>
            </a:r>
          </a:p>
          <a:p>
            <a:pPr algn="l">
              <a:spcAft>
                <a:spcPts val="200"/>
              </a:spcAft>
            </a:pPr>
            <a:r>
              <a:rPr lang="hu-HU" sz="400" dirty="0">
                <a:solidFill>
                  <a:schemeClr val="tx1"/>
                </a:solidFill>
              </a:rPr>
              <a:t>25% és &lt; 50% között</a:t>
            </a:r>
          </a:p>
          <a:p>
            <a:pPr algn="l">
              <a:spcAft>
                <a:spcPts val="200"/>
              </a:spcAft>
            </a:pPr>
            <a:r>
              <a:rPr lang="hu-HU" sz="400" dirty="0">
                <a:solidFill>
                  <a:schemeClr val="tx1"/>
                </a:solidFill>
              </a:rPr>
              <a:t>≥ 50%</a:t>
            </a:r>
          </a:p>
          <a:p>
            <a:pPr algn="l">
              <a:spcAft>
                <a:spcPts val="200"/>
              </a:spcAft>
            </a:pPr>
            <a:r>
              <a:rPr lang="hu-HU" sz="400" dirty="0">
                <a:solidFill>
                  <a:schemeClr val="tx1"/>
                </a:solidFill>
              </a:rPr>
              <a:t>&lt; 20 izolátum</a:t>
            </a:r>
          </a:p>
          <a:p>
            <a:pPr algn="l">
              <a:spcAft>
                <a:spcPts val="200"/>
              </a:spcAft>
            </a:pPr>
            <a:r>
              <a:rPr lang="hu-HU" sz="400" dirty="0">
                <a:solidFill>
                  <a:schemeClr val="tx1"/>
                </a:solidFill>
              </a:rPr>
              <a:t>Nincs adat</a:t>
            </a:r>
          </a:p>
        </p:txBody>
      </p:sp>
      <p:sp>
        <p:nvSpPr>
          <p:cNvPr id="26" name="TextBox 25">
            <a:extLst>
              <a:ext uri="{FF2B5EF4-FFF2-40B4-BE49-F238E27FC236}">
                <a16:creationId xmlns:a16="http://schemas.microsoft.com/office/drawing/2014/main" id="{2CE08CE7-793B-F74D-E434-ED2D20FDCCF5}"/>
              </a:ext>
            </a:extLst>
          </p:cNvPr>
          <p:cNvSpPr txBox="1"/>
          <p:nvPr/>
        </p:nvSpPr>
        <p:spPr>
          <a:xfrm>
            <a:off x="8778495" y="2616121"/>
            <a:ext cx="592895" cy="96573"/>
          </a:xfrm>
          <a:prstGeom prst="rect">
            <a:avLst/>
          </a:prstGeom>
          <a:solidFill>
            <a:schemeClr val="bg1"/>
          </a:solidFill>
        </p:spPr>
        <p:txBody>
          <a:bodyPr wrap="square" lIns="0" tIns="0" rIns="0" bIns="0" rtlCol="0" anchor="t" anchorCtr="0">
            <a:noAutofit/>
          </a:bodyPr>
          <a:lstStyle/>
          <a:p>
            <a:pPr algn="l"/>
            <a:r>
              <a:rPr lang="hu-HU" sz="450">
                <a:solidFill>
                  <a:schemeClr val="tx1"/>
                </a:solidFill>
              </a:rPr>
              <a:t>Nem látható országok</a:t>
            </a:r>
          </a:p>
        </p:txBody>
      </p:sp>
      <p:sp>
        <p:nvSpPr>
          <p:cNvPr id="27" name="TextBox 26">
            <a:extLst>
              <a:ext uri="{FF2B5EF4-FFF2-40B4-BE49-F238E27FC236}">
                <a16:creationId xmlns:a16="http://schemas.microsoft.com/office/drawing/2014/main" id="{D6EB0FBD-9CE5-D8CF-31C4-DF15C203BAA3}"/>
              </a:ext>
            </a:extLst>
          </p:cNvPr>
          <p:cNvSpPr txBox="1"/>
          <p:nvPr/>
        </p:nvSpPr>
        <p:spPr>
          <a:xfrm>
            <a:off x="8899320" y="2714571"/>
            <a:ext cx="592895" cy="81017"/>
          </a:xfrm>
          <a:prstGeom prst="rect">
            <a:avLst/>
          </a:prstGeom>
          <a:solidFill>
            <a:schemeClr val="bg1"/>
          </a:solidFill>
        </p:spPr>
        <p:txBody>
          <a:bodyPr wrap="square" lIns="0" tIns="0" rIns="0" bIns="0" rtlCol="0" anchor="t" anchorCtr="0">
            <a:noAutofit/>
          </a:bodyPr>
          <a:lstStyle/>
          <a:p>
            <a:pPr algn="l"/>
            <a:r>
              <a:rPr lang="hu-HU" sz="450">
                <a:solidFill>
                  <a:schemeClr val="tx1"/>
                </a:solidFill>
              </a:rPr>
              <a:t>Liechtenstein</a:t>
            </a:r>
          </a:p>
        </p:txBody>
      </p:sp>
      <p:sp>
        <p:nvSpPr>
          <p:cNvPr id="28" name="TextBox 27">
            <a:extLst>
              <a:ext uri="{FF2B5EF4-FFF2-40B4-BE49-F238E27FC236}">
                <a16:creationId xmlns:a16="http://schemas.microsoft.com/office/drawing/2014/main" id="{19A4A9A7-12B5-A2D5-CA93-919346F7C062}"/>
              </a:ext>
            </a:extLst>
          </p:cNvPr>
          <p:cNvSpPr txBox="1"/>
          <p:nvPr/>
        </p:nvSpPr>
        <p:spPr>
          <a:xfrm>
            <a:off x="8899320" y="2799951"/>
            <a:ext cx="592895" cy="81017"/>
          </a:xfrm>
          <a:prstGeom prst="rect">
            <a:avLst/>
          </a:prstGeom>
          <a:solidFill>
            <a:schemeClr val="bg1"/>
          </a:solidFill>
        </p:spPr>
        <p:txBody>
          <a:bodyPr wrap="square" lIns="0" tIns="0" rIns="0" bIns="0" rtlCol="0" anchor="t" anchorCtr="0">
            <a:noAutofit/>
          </a:bodyPr>
          <a:lstStyle/>
          <a:p>
            <a:pPr algn="l"/>
            <a:r>
              <a:rPr lang="hu-HU" sz="450">
                <a:solidFill>
                  <a:schemeClr val="tx1"/>
                </a:solidFill>
              </a:rPr>
              <a:t>Luxemburg</a:t>
            </a:r>
          </a:p>
        </p:txBody>
      </p:sp>
      <p:sp>
        <p:nvSpPr>
          <p:cNvPr id="29" name="TextBox 28">
            <a:extLst>
              <a:ext uri="{FF2B5EF4-FFF2-40B4-BE49-F238E27FC236}">
                <a16:creationId xmlns:a16="http://schemas.microsoft.com/office/drawing/2014/main" id="{3F804E93-3C50-ED10-D57C-6F56B39F0C4C}"/>
              </a:ext>
            </a:extLst>
          </p:cNvPr>
          <p:cNvSpPr txBox="1"/>
          <p:nvPr/>
        </p:nvSpPr>
        <p:spPr>
          <a:xfrm>
            <a:off x="8898104" y="2889050"/>
            <a:ext cx="592895" cy="81017"/>
          </a:xfrm>
          <a:prstGeom prst="rect">
            <a:avLst/>
          </a:prstGeom>
          <a:solidFill>
            <a:schemeClr val="bg1"/>
          </a:solidFill>
        </p:spPr>
        <p:txBody>
          <a:bodyPr wrap="square" lIns="0" tIns="0" rIns="0" bIns="0" rtlCol="0" anchor="t" anchorCtr="0">
            <a:noAutofit/>
          </a:bodyPr>
          <a:lstStyle/>
          <a:p>
            <a:pPr algn="l"/>
            <a:r>
              <a:rPr lang="hu-HU" sz="450">
                <a:solidFill>
                  <a:schemeClr val="tx1"/>
                </a:solidFill>
              </a:rPr>
              <a:t>Málta</a:t>
            </a:r>
          </a:p>
        </p:txBody>
      </p:sp>
    </p:spTree>
    <p:extLst>
      <p:ext uri="{BB962C8B-B14F-4D97-AF65-F5344CB8AC3E}">
        <p14:creationId xmlns:p14="http://schemas.microsoft.com/office/powerpoint/2010/main" val="338331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C87A884-1E44-400C-BA11-B3FEA37236D7}"/>
              </a:ext>
            </a:extLst>
          </p:cNvPr>
          <p:cNvSpPr txBox="1"/>
          <p:nvPr/>
        </p:nvSpPr>
        <p:spPr>
          <a:xfrm>
            <a:off x="38100" y="1758950"/>
            <a:ext cx="4648200" cy="461665"/>
          </a:xfrm>
          <a:prstGeom prst="rect">
            <a:avLst/>
          </a:prstGeom>
          <a:noFill/>
        </p:spPr>
        <p:txBody>
          <a:bodyPr wrap="square">
            <a:spAutoFit/>
          </a:bodyPr>
          <a:lstStyle/>
          <a:p>
            <a:r>
              <a:rPr lang="en-GB" sz="1200" dirty="0"/>
              <a:t>https://www.ecdc.europa.eu/sites/default/files/documents/Annex_1_burden_estimate_by_antibiotic_resistance_bacterium.pdf</a:t>
            </a:r>
          </a:p>
        </p:txBody>
      </p:sp>
      <p:pic>
        <p:nvPicPr>
          <p:cNvPr id="7" name="Imagen 6">
            <a:extLst>
              <a:ext uri="{FF2B5EF4-FFF2-40B4-BE49-F238E27FC236}">
                <a16:creationId xmlns:a16="http://schemas.microsoft.com/office/drawing/2014/main" id="{422615CF-78EA-4B23-9550-46AE1E12DD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0" y="157021"/>
            <a:ext cx="3848100" cy="1299359"/>
          </a:xfrm>
          <a:prstGeom prst="rect">
            <a:avLst/>
          </a:prstGeom>
        </p:spPr>
      </p:pic>
      <p:grpSp>
        <p:nvGrpSpPr>
          <p:cNvPr id="12" name="Grupo 11">
            <a:extLst>
              <a:ext uri="{FF2B5EF4-FFF2-40B4-BE49-F238E27FC236}">
                <a16:creationId xmlns:a16="http://schemas.microsoft.com/office/drawing/2014/main" id="{97F5C96B-54C5-416B-BB53-D432E912102E}"/>
              </a:ext>
            </a:extLst>
          </p:cNvPr>
          <p:cNvGrpSpPr/>
          <p:nvPr/>
        </p:nvGrpSpPr>
        <p:grpSpPr>
          <a:xfrm>
            <a:off x="4723514" y="143878"/>
            <a:ext cx="6706486" cy="6726822"/>
            <a:chOff x="5105400" y="-56663"/>
            <a:chExt cx="5257800" cy="6494929"/>
          </a:xfrm>
        </p:grpSpPr>
        <p:pic>
          <p:nvPicPr>
            <p:cNvPr id="9" name="Imagen 8">
              <a:extLst>
                <a:ext uri="{FF2B5EF4-FFF2-40B4-BE49-F238E27FC236}">
                  <a16:creationId xmlns:a16="http://schemas.microsoft.com/office/drawing/2014/main" id="{A09DF6A1-4498-4DEB-A4D6-79730EF4F9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05400" y="-56663"/>
              <a:ext cx="5257800" cy="6494929"/>
            </a:xfrm>
            <a:prstGeom prst="rect">
              <a:avLst/>
            </a:prstGeom>
          </p:spPr>
        </p:pic>
        <p:sp>
          <p:nvSpPr>
            <p:cNvPr id="10" name="Elipse 9">
              <a:extLst>
                <a:ext uri="{FF2B5EF4-FFF2-40B4-BE49-F238E27FC236}">
                  <a16:creationId xmlns:a16="http://schemas.microsoft.com/office/drawing/2014/main" id="{042E03BA-A324-4498-82F6-A07E0E413F8F}"/>
                </a:ext>
              </a:extLst>
            </p:cNvPr>
            <p:cNvSpPr/>
            <p:nvPr/>
          </p:nvSpPr>
          <p:spPr>
            <a:xfrm>
              <a:off x="9372600" y="2809802"/>
              <a:ext cx="6096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1EBC378C-1274-4919-A15C-B739EEB1C52D}"/>
                </a:ext>
              </a:extLst>
            </p:cNvPr>
            <p:cNvSpPr/>
            <p:nvPr/>
          </p:nvSpPr>
          <p:spPr>
            <a:xfrm>
              <a:off x="5105400" y="2825750"/>
              <a:ext cx="9906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02681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704A3EA2-5A6A-3F7C-C1DC-45A83B005D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0200" y="144167"/>
            <a:ext cx="8305799" cy="6673180"/>
          </a:xfrm>
          <a:prstGeom prst="rect">
            <a:avLst/>
          </a:prstGeom>
        </p:spPr>
      </p:pic>
      <p:sp>
        <p:nvSpPr>
          <p:cNvPr id="4" name="TextBox 3">
            <a:extLst>
              <a:ext uri="{FF2B5EF4-FFF2-40B4-BE49-F238E27FC236}">
                <a16:creationId xmlns:a16="http://schemas.microsoft.com/office/drawing/2014/main" id="{A2CCD2D3-3FFE-B415-2381-ED0223E91A41}"/>
              </a:ext>
            </a:extLst>
          </p:cNvPr>
          <p:cNvSpPr txBox="1"/>
          <p:nvPr/>
        </p:nvSpPr>
        <p:spPr>
          <a:xfrm>
            <a:off x="1714499" y="264801"/>
            <a:ext cx="7962901" cy="1113149"/>
          </a:xfrm>
          <a:prstGeom prst="rect">
            <a:avLst/>
          </a:prstGeom>
          <a:solidFill>
            <a:schemeClr val="bg1"/>
          </a:solidFill>
        </p:spPr>
        <p:txBody>
          <a:bodyPr wrap="square" lIns="0" tIns="0" rIns="0" bIns="0" rtlCol="0" anchor="t" anchorCtr="0">
            <a:noAutofit/>
          </a:bodyPr>
          <a:lstStyle/>
          <a:p>
            <a:pPr algn="l"/>
            <a:r>
              <a:rPr lang="hu-HU" b="1" dirty="0">
                <a:solidFill>
                  <a:schemeClr val="tx1"/>
                </a:solidFill>
                <a:latin typeface="EC Square Sans Pro" panose="020B0506040000020004" pitchFamily="34" charset="0"/>
              </a:rPr>
              <a:t>Nő az utolsó vonalas („páncélszekrény”-) antibiotikumokkal szembeni rezisztencia</a:t>
            </a:r>
          </a:p>
          <a:p>
            <a:pPr algn="l"/>
            <a:r>
              <a:rPr lang="hu-HU" sz="1300" dirty="0">
                <a:solidFill>
                  <a:schemeClr val="tx1"/>
                </a:solidFill>
                <a:latin typeface="EC Square Sans Pro" panose="020B0506040000020004" pitchFamily="34" charset="0"/>
              </a:rPr>
              <a:t>Ez a grafikon azt mutatja, hogy a második és harmadik vonalbeli antibiotikumokkal szemben, amiket akkor használnak, ha a baktériumok rezisztensek a közönséges antibiotikumokkal szemben, az AMR magas, és az előrejelzések szerint az EU/</a:t>
            </a:r>
            <a:r>
              <a:rPr lang="hu-HU" sz="1300" dirty="0" err="1">
                <a:solidFill>
                  <a:schemeClr val="tx1"/>
                </a:solidFill>
                <a:latin typeface="EC Square Sans Pro" panose="020B0506040000020004" pitchFamily="34" charset="0"/>
              </a:rPr>
              <a:t>EGT-országokban</a:t>
            </a:r>
            <a:r>
              <a:rPr lang="hu-HU" sz="1300" dirty="0">
                <a:solidFill>
                  <a:schemeClr val="tx1"/>
                </a:solidFill>
                <a:latin typeface="EC Square Sans Pro" panose="020B0506040000020004" pitchFamily="34" charset="0"/>
              </a:rPr>
              <a:t> tovább fog növekedni ennek mértéke. Ha nem történik hatékony intézkedés, az AMR jelentős egészségügyi és gazdasági terhet fog jelenteni a szakértők szerint.</a:t>
            </a:r>
          </a:p>
        </p:txBody>
      </p:sp>
      <p:sp>
        <p:nvSpPr>
          <p:cNvPr id="5" name="TextBox 4">
            <a:extLst>
              <a:ext uri="{FF2B5EF4-FFF2-40B4-BE49-F238E27FC236}">
                <a16:creationId xmlns:a16="http://schemas.microsoft.com/office/drawing/2014/main" id="{E09D91F1-924A-6461-284D-F5B0C24F8374}"/>
              </a:ext>
            </a:extLst>
          </p:cNvPr>
          <p:cNvSpPr txBox="1"/>
          <p:nvPr/>
        </p:nvSpPr>
        <p:spPr>
          <a:xfrm>
            <a:off x="2022476" y="1654175"/>
            <a:ext cx="558799" cy="184149"/>
          </a:xfrm>
          <a:prstGeom prst="rect">
            <a:avLst/>
          </a:prstGeom>
          <a:solidFill>
            <a:schemeClr val="bg1"/>
          </a:solidFill>
        </p:spPr>
        <p:txBody>
          <a:bodyPr wrap="square" lIns="0" tIns="0" rIns="0" bIns="0" rtlCol="0" anchor="t" anchorCtr="0">
            <a:noAutofit/>
          </a:bodyPr>
          <a:lstStyle/>
          <a:p>
            <a:pPr algn="l"/>
            <a:r>
              <a:rPr lang="hu-HU" sz="1100" dirty="0">
                <a:solidFill>
                  <a:schemeClr val="tx1"/>
                </a:solidFill>
                <a:latin typeface="EC Square Sans Pro" panose="020B0506040000020004" pitchFamily="34" charset="0"/>
              </a:rPr>
              <a:t>első vonalbeli</a:t>
            </a:r>
          </a:p>
        </p:txBody>
      </p:sp>
      <p:sp>
        <p:nvSpPr>
          <p:cNvPr id="6" name="TextBox 5">
            <a:extLst>
              <a:ext uri="{FF2B5EF4-FFF2-40B4-BE49-F238E27FC236}">
                <a16:creationId xmlns:a16="http://schemas.microsoft.com/office/drawing/2014/main" id="{F8619D05-546D-574F-3737-91E9241B1395}"/>
              </a:ext>
            </a:extLst>
          </p:cNvPr>
          <p:cNvSpPr txBox="1"/>
          <p:nvPr/>
        </p:nvSpPr>
        <p:spPr>
          <a:xfrm>
            <a:off x="2705100" y="1654175"/>
            <a:ext cx="762000" cy="184149"/>
          </a:xfrm>
          <a:prstGeom prst="rect">
            <a:avLst/>
          </a:prstGeom>
          <a:solidFill>
            <a:schemeClr val="bg1"/>
          </a:solidFill>
        </p:spPr>
        <p:txBody>
          <a:bodyPr wrap="square" lIns="0" tIns="0" rIns="0" bIns="0" rtlCol="0" anchor="t" anchorCtr="0">
            <a:noAutofit/>
          </a:bodyPr>
          <a:lstStyle/>
          <a:p>
            <a:pPr algn="l"/>
            <a:r>
              <a:rPr lang="hu-HU" sz="1100">
                <a:solidFill>
                  <a:schemeClr val="tx1"/>
                </a:solidFill>
                <a:latin typeface="EC Square Sans Pro" panose="020B0506040000020004" pitchFamily="34" charset="0"/>
              </a:rPr>
              <a:t>második vonalbeli</a:t>
            </a:r>
          </a:p>
        </p:txBody>
      </p:sp>
      <p:sp>
        <p:nvSpPr>
          <p:cNvPr id="7" name="TextBox 6">
            <a:extLst>
              <a:ext uri="{FF2B5EF4-FFF2-40B4-BE49-F238E27FC236}">
                <a16:creationId xmlns:a16="http://schemas.microsoft.com/office/drawing/2014/main" id="{9FAEB414-3A05-9042-DFA4-C45488206199}"/>
              </a:ext>
            </a:extLst>
          </p:cNvPr>
          <p:cNvSpPr txBox="1"/>
          <p:nvPr/>
        </p:nvSpPr>
        <p:spPr>
          <a:xfrm>
            <a:off x="3600450" y="1654175"/>
            <a:ext cx="762000" cy="184149"/>
          </a:xfrm>
          <a:prstGeom prst="rect">
            <a:avLst/>
          </a:prstGeom>
          <a:solidFill>
            <a:schemeClr val="bg1"/>
          </a:solidFill>
        </p:spPr>
        <p:txBody>
          <a:bodyPr wrap="square" lIns="0" tIns="0" rIns="0" bIns="0" rtlCol="0" anchor="t" anchorCtr="0">
            <a:noAutofit/>
          </a:bodyPr>
          <a:lstStyle/>
          <a:p>
            <a:pPr algn="l"/>
            <a:r>
              <a:rPr lang="hu-HU" sz="1100">
                <a:solidFill>
                  <a:schemeClr val="tx1"/>
                </a:solidFill>
                <a:latin typeface="EC Square Sans Pro" panose="020B0506040000020004" pitchFamily="34" charset="0"/>
              </a:rPr>
              <a:t>harmadik vonalbeli</a:t>
            </a:r>
          </a:p>
        </p:txBody>
      </p:sp>
      <p:sp>
        <p:nvSpPr>
          <p:cNvPr id="8" name="TextBox 7">
            <a:extLst>
              <a:ext uri="{FF2B5EF4-FFF2-40B4-BE49-F238E27FC236}">
                <a16:creationId xmlns:a16="http://schemas.microsoft.com/office/drawing/2014/main" id="{E7E2A8C5-37D2-9EB1-82DA-0C465A567347}"/>
              </a:ext>
            </a:extLst>
          </p:cNvPr>
          <p:cNvSpPr txBox="1"/>
          <p:nvPr/>
        </p:nvSpPr>
        <p:spPr>
          <a:xfrm>
            <a:off x="1843088" y="6697893"/>
            <a:ext cx="885825" cy="172808"/>
          </a:xfrm>
          <a:prstGeom prst="rect">
            <a:avLst/>
          </a:prstGeom>
          <a:solidFill>
            <a:schemeClr val="bg1"/>
          </a:solidFill>
        </p:spPr>
        <p:txBody>
          <a:bodyPr wrap="square" lIns="0" tIns="0" rIns="0" bIns="0" rtlCol="0" anchor="t" anchorCtr="0">
            <a:noAutofit/>
          </a:bodyPr>
          <a:lstStyle/>
          <a:p>
            <a:pPr algn="l"/>
            <a:r>
              <a:rPr lang="hu-HU" sz="1000">
                <a:solidFill>
                  <a:schemeClr val="tx1"/>
                </a:solidFill>
                <a:latin typeface="EC Square Sans Pro" panose="020B0506040000020004" pitchFamily="34" charset="0"/>
              </a:rPr>
              <a:t>Forrás: OECD</a:t>
            </a:r>
          </a:p>
        </p:txBody>
      </p:sp>
    </p:spTree>
    <p:extLst>
      <p:ext uri="{BB962C8B-B14F-4D97-AF65-F5344CB8AC3E}">
        <p14:creationId xmlns:p14="http://schemas.microsoft.com/office/powerpoint/2010/main" val="111965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id="{35E4B46E-0B4C-92A3-EDFD-B4A094A34969}"/>
              </a:ext>
            </a:extLst>
          </p:cNvPr>
          <p:cNvSpPr>
            <a:spLocks noGrp="1"/>
          </p:cNvSpPr>
          <p:nvPr>
            <p:ph type="body" sz="quarter" idx="10"/>
          </p:nvPr>
        </p:nvSpPr>
        <p:spPr>
          <a:xfrm>
            <a:off x="789709" y="158750"/>
            <a:ext cx="9906000" cy="685800"/>
          </a:xfrm>
        </p:spPr>
        <p:txBody>
          <a:bodyPr>
            <a:normAutofit/>
          </a:bodyPr>
          <a:lstStyle/>
          <a:p>
            <a:pPr marL="0" indent="0">
              <a:buNone/>
            </a:pPr>
            <a:r>
              <a:rPr lang="hu-HU" sz="1800" dirty="0">
                <a:latin typeface="EC Square Sans Pro" panose="020B0506040000020004" pitchFamily="34" charset="0"/>
              </a:rPr>
              <a:t>Európai Gyógyszerügynökség (EMA) – Tizenharmadik </a:t>
            </a:r>
            <a:r>
              <a:rPr lang="hu-HU" sz="1800" b="1" dirty="0">
                <a:latin typeface="EC Square Sans Pro" panose="020B0506040000020004" pitchFamily="34" charset="0"/>
              </a:rPr>
              <a:t>Á</a:t>
            </a:r>
            <a:r>
              <a:rPr lang="hu-HU" sz="1800" dirty="0">
                <a:latin typeface="EC Square Sans Pro" panose="020B0506040000020004" pitchFamily="34" charset="0"/>
              </a:rPr>
              <a:t>llatgyógyászati </a:t>
            </a:r>
            <a:r>
              <a:rPr lang="hu-HU" sz="1800" b="1" dirty="0">
                <a:latin typeface="EC Square Sans Pro" panose="020B0506040000020004" pitchFamily="34" charset="0"/>
              </a:rPr>
              <a:t>A</a:t>
            </a:r>
            <a:r>
              <a:rPr lang="hu-HU" sz="1800" dirty="0">
                <a:latin typeface="EC Square Sans Pro" panose="020B0506040000020004" pitchFamily="34" charset="0"/>
              </a:rPr>
              <a:t>ntimikrobiális </a:t>
            </a:r>
            <a:r>
              <a:rPr lang="hu-HU" sz="1800" b="1" dirty="0">
                <a:latin typeface="EC Square Sans Pro" panose="020B0506040000020004" pitchFamily="34" charset="0"/>
              </a:rPr>
              <a:t>F</a:t>
            </a:r>
            <a:r>
              <a:rPr lang="hu-HU" sz="1800" dirty="0">
                <a:latin typeface="EC Square Sans Pro" panose="020B0506040000020004" pitchFamily="34" charset="0"/>
              </a:rPr>
              <a:t>ogyasztás </a:t>
            </a:r>
            <a:r>
              <a:rPr lang="hu-HU" sz="1800" b="1" dirty="0">
                <a:latin typeface="EC Square Sans Pro" panose="020B0506040000020004" pitchFamily="34" charset="0"/>
              </a:rPr>
              <a:t>E</a:t>
            </a:r>
            <a:r>
              <a:rPr lang="hu-HU" sz="1800" dirty="0">
                <a:latin typeface="EC Square Sans Pro" panose="020B0506040000020004" pitchFamily="34" charset="0"/>
              </a:rPr>
              <a:t>urópai </a:t>
            </a:r>
            <a:r>
              <a:rPr lang="hu-HU" sz="1800" b="1" dirty="0">
                <a:latin typeface="EC Square Sans Pro" panose="020B0506040000020004" pitchFamily="34" charset="0"/>
              </a:rPr>
              <a:t>F</a:t>
            </a:r>
            <a:r>
              <a:rPr lang="hu-HU" sz="1800" dirty="0">
                <a:latin typeface="EC Square Sans Pro" panose="020B0506040000020004" pitchFamily="34" charset="0"/>
              </a:rPr>
              <a:t>elügyelete (ESVAC) – </a:t>
            </a:r>
            <a:r>
              <a:rPr lang="hu-HU" sz="1800" dirty="0" err="1">
                <a:latin typeface="EC Square Sans Pro" panose="020B0506040000020004" pitchFamily="34" charset="0"/>
              </a:rPr>
              <a:t>ESVAC</a:t>
            </a:r>
            <a:r>
              <a:rPr lang="hu-HU" sz="1800" dirty="0">
                <a:latin typeface="EC Square Sans Pro" panose="020B0506040000020004" pitchFamily="34" charset="0"/>
              </a:rPr>
              <a:t> jelentés 2022</a:t>
            </a:r>
          </a:p>
          <a:p>
            <a:pPr marL="0" indent="0">
              <a:buNone/>
            </a:pPr>
            <a:endParaRPr lang="en-GB" dirty="0"/>
          </a:p>
        </p:txBody>
      </p:sp>
      <p:pic>
        <p:nvPicPr>
          <p:cNvPr id="8" name="Imagen 3">
            <a:extLst>
              <a:ext uri="{FF2B5EF4-FFF2-40B4-BE49-F238E27FC236}">
                <a16:creationId xmlns:a16="http://schemas.microsoft.com/office/drawing/2014/main" id="{18D7FEBC-9DBA-C4BF-3A7A-5EAC7EB285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pic>
        <p:nvPicPr>
          <p:cNvPr id="9" name="Imagen 11">
            <a:extLst>
              <a:ext uri="{FF2B5EF4-FFF2-40B4-BE49-F238E27FC236}">
                <a16:creationId xmlns:a16="http://schemas.microsoft.com/office/drawing/2014/main" id="{F26A7FE4-E6F7-3F7A-509B-BBEE50C24A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2825750"/>
            <a:ext cx="5257801" cy="3124200"/>
          </a:xfrm>
          <a:prstGeom prst="rect">
            <a:avLst/>
          </a:prstGeom>
        </p:spPr>
      </p:pic>
      <p:sp>
        <p:nvSpPr>
          <p:cNvPr id="10" name="CuadroTexto 2">
            <a:extLst>
              <a:ext uri="{FF2B5EF4-FFF2-40B4-BE49-F238E27FC236}">
                <a16:creationId xmlns:a16="http://schemas.microsoft.com/office/drawing/2014/main" id="{6A8ECCD7-DED7-357D-7C96-0212FC173936}"/>
              </a:ext>
            </a:extLst>
          </p:cNvPr>
          <p:cNvSpPr txBox="1"/>
          <p:nvPr/>
        </p:nvSpPr>
        <p:spPr>
          <a:xfrm>
            <a:off x="5105400" y="920750"/>
            <a:ext cx="6543776" cy="954107"/>
          </a:xfrm>
          <a:prstGeom prst="rect">
            <a:avLst/>
          </a:prstGeom>
          <a:solidFill>
            <a:srgbClr val="003399"/>
          </a:solidFill>
        </p:spPr>
        <p:txBody>
          <a:bodyPr wrap="square" rtlCol="0">
            <a:spAutoFit/>
          </a:bodyPr>
          <a:lstStyle/>
          <a:p>
            <a:r>
              <a:rPr lang="hu-HU" sz="2800">
                <a:solidFill>
                  <a:schemeClr val="bg1"/>
                </a:solidFill>
                <a:latin typeface="EC Square Sans Pro" panose="020B0506040000020004" pitchFamily="34" charset="0"/>
              </a:rPr>
              <a:t>Hogyan alkalmazzák az antimikrobiális gyógyszereket állatokban az Európai Unióban</a:t>
            </a:r>
          </a:p>
        </p:txBody>
      </p:sp>
      <p:sp>
        <p:nvSpPr>
          <p:cNvPr id="11" name="TextBox 10">
            <a:extLst>
              <a:ext uri="{FF2B5EF4-FFF2-40B4-BE49-F238E27FC236}">
                <a16:creationId xmlns:a16="http://schemas.microsoft.com/office/drawing/2014/main" id="{F7576749-211C-DADD-60A9-673EDDA25318}"/>
              </a:ext>
            </a:extLst>
          </p:cNvPr>
          <p:cNvSpPr txBox="1"/>
          <p:nvPr/>
        </p:nvSpPr>
        <p:spPr>
          <a:xfrm>
            <a:off x="9975850" y="3238500"/>
            <a:ext cx="1454150" cy="2635250"/>
          </a:xfrm>
          <a:prstGeom prst="rect">
            <a:avLst/>
          </a:prstGeom>
          <a:solidFill>
            <a:schemeClr val="bg1"/>
          </a:solidFill>
        </p:spPr>
        <p:txBody>
          <a:bodyPr wrap="square" lIns="0" tIns="0" rIns="0" bIns="0" rtlCol="0" anchor="t" anchorCtr="0">
            <a:noAutofit/>
          </a:bodyPr>
          <a:lstStyle/>
          <a:p>
            <a:pPr algn="l">
              <a:spcAft>
                <a:spcPts val="100"/>
              </a:spcAft>
            </a:pPr>
            <a:r>
              <a:rPr lang="hu-HU" sz="1400">
                <a:solidFill>
                  <a:schemeClr val="tx1"/>
                </a:solidFill>
                <a:latin typeface="EC Square Sans Pro" panose="020B0506040000020004" pitchFamily="34" charset="0"/>
              </a:rPr>
              <a:t>Penicillinek</a:t>
            </a:r>
          </a:p>
          <a:p>
            <a:pPr algn="l">
              <a:spcAft>
                <a:spcPts val="100"/>
              </a:spcAft>
            </a:pPr>
            <a:r>
              <a:rPr lang="hu-HU" sz="1400">
                <a:solidFill>
                  <a:schemeClr val="tx1"/>
                </a:solidFill>
                <a:latin typeface="EC Square Sans Pro" panose="020B0506040000020004" pitchFamily="34" charset="0"/>
              </a:rPr>
              <a:t>Tetraciklinek</a:t>
            </a:r>
          </a:p>
          <a:p>
            <a:pPr algn="l">
              <a:spcAft>
                <a:spcPts val="100"/>
              </a:spcAft>
            </a:pPr>
            <a:r>
              <a:rPr lang="hu-HU" sz="1400">
                <a:solidFill>
                  <a:schemeClr val="tx1"/>
                </a:solidFill>
                <a:latin typeface="EC Square Sans Pro" panose="020B0506040000020004" pitchFamily="34" charset="0"/>
              </a:rPr>
              <a:t>Szulfonamidok</a:t>
            </a:r>
          </a:p>
          <a:p>
            <a:pPr algn="l">
              <a:spcAft>
                <a:spcPts val="100"/>
              </a:spcAft>
            </a:pPr>
            <a:r>
              <a:rPr lang="hu-HU" sz="1400">
                <a:solidFill>
                  <a:schemeClr val="tx1"/>
                </a:solidFill>
                <a:latin typeface="EC Square Sans Pro" panose="020B0506040000020004" pitchFamily="34" charset="0"/>
              </a:rPr>
              <a:t>Makrolidok</a:t>
            </a:r>
          </a:p>
          <a:p>
            <a:pPr algn="l">
              <a:spcAft>
                <a:spcPts val="100"/>
              </a:spcAft>
            </a:pPr>
            <a:r>
              <a:rPr lang="hu-HU" sz="1400">
                <a:solidFill>
                  <a:schemeClr val="tx1"/>
                </a:solidFill>
                <a:latin typeface="EC Square Sans Pro" panose="020B0506040000020004" pitchFamily="34" charset="0"/>
              </a:rPr>
              <a:t>Aminoglikozidok</a:t>
            </a:r>
          </a:p>
          <a:p>
            <a:pPr algn="l">
              <a:spcAft>
                <a:spcPts val="100"/>
              </a:spcAft>
            </a:pPr>
            <a:r>
              <a:rPr lang="hu-HU" sz="1400">
                <a:solidFill>
                  <a:schemeClr val="tx1"/>
                </a:solidFill>
                <a:latin typeface="EC Square Sans Pro" panose="020B0506040000020004" pitchFamily="34" charset="0"/>
              </a:rPr>
              <a:t>Linkozamidok</a:t>
            </a:r>
          </a:p>
          <a:p>
            <a:pPr algn="l">
              <a:spcAft>
                <a:spcPts val="100"/>
              </a:spcAft>
            </a:pPr>
            <a:r>
              <a:rPr lang="hu-HU" sz="1400">
                <a:solidFill>
                  <a:schemeClr val="tx1"/>
                </a:solidFill>
                <a:latin typeface="EC Square Sans Pro" panose="020B0506040000020004" pitchFamily="34" charset="0"/>
              </a:rPr>
              <a:t>Egyéb osztályok*</a:t>
            </a:r>
          </a:p>
          <a:p>
            <a:pPr algn="l">
              <a:spcAft>
                <a:spcPts val="100"/>
              </a:spcAft>
            </a:pPr>
            <a:r>
              <a:rPr lang="hu-HU" sz="1400">
                <a:solidFill>
                  <a:schemeClr val="tx1"/>
                </a:solidFill>
                <a:latin typeface="EC Square Sans Pro" panose="020B0506040000020004" pitchFamily="34" charset="0"/>
              </a:rPr>
              <a:t>Fluorokinolonok</a:t>
            </a:r>
          </a:p>
          <a:p>
            <a:pPr algn="l">
              <a:spcAft>
                <a:spcPts val="100"/>
              </a:spcAft>
            </a:pPr>
            <a:r>
              <a:rPr lang="hu-HU" sz="1400">
                <a:solidFill>
                  <a:schemeClr val="tx1"/>
                </a:solidFill>
                <a:latin typeface="EC Square Sans Pro" panose="020B0506040000020004" pitchFamily="34" charset="0"/>
              </a:rPr>
              <a:t>Polimixinek</a:t>
            </a:r>
          </a:p>
          <a:p>
            <a:pPr algn="l">
              <a:spcAft>
                <a:spcPts val="100"/>
              </a:spcAft>
            </a:pPr>
            <a:r>
              <a:rPr lang="hu-HU" sz="1400">
                <a:solidFill>
                  <a:schemeClr val="tx1"/>
                </a:solidFill>
                <a:latin typeface="EC Square Sans Pro" panose="020B0506040000020004" pitchFamily="34" charset="0"/>
              </a:rPr>
              <a:t>Pleuromutilinek</a:t>
            </a:r>
          </a:p>
          <a:p>
            <a:pPr algn="l">
              <a:spcAft>
                <a:spcPts val="100"/>
              </a:spcAft>
            </a:pPr>
            <a:r>
              <a:rPr lang="hu-HU" sz="1400">
                <a:solidFill>
                  <a:schemeClr val="tx1"/>
                </a:solidFill>
                <a:latin typeface="EC Square Sans Pro" panose="020B0506040000020004" pitchFamily="34" charset="0"/>
              </a:rPr>
              <a:t>Trimetoprim</a:t>
            </a:r>
          </a:p>
        </p:txBody>
      </p:sp>
      <p:sp>
        <p:nvSpPr>
          <p:cNvPr id="13" name="TextBox 12">
            <a:extLst>
              <a:ext uri="{FF2B5EF4-FFF2-40B4-BE49-F238E27FC236}">
                <a16:creationId xmlns:a16="http://schemas.microsoft.com/office/drawing/2014/main" id="{1AB3887F-9D61-4488-761A-B800E0BBB3B1}"/>
              </a:ext>
            </a:extLst>
          </p:cNvPr>
          <p:cNvSpPr txBox="1"/>
          <p:nvPr/>
        </p:nvSpPr>
        <p:spPr>
          <a:xfrm>
            <a:off x="7367638" y="2819400"/>
            <a:ext cx="392062" cy="196850"/>
          </a:xfrm>
          <a:prstGeom prst="rect">
            <a:avLst/>
          </a:prstGeom>
          <a:solidFill>
            <a:schemeClr val="bg1"/>
          </a:solidFill>
        </p:spPr>
        <p:txBody>
          <a:bodyPr wrap="square" lIns="0" tIns="0" rIns="0" bIns="0" rtlCol="0" anchor="t" anchorCtr="0">
            <a:noAutofit/>
          </a:bodyPr>
          <a:lstStyle/>
          <a:p>
            <a:pPr algn="ctr"/>
            <a:r>
              <a:rPr lang="hu-HU" sz="1200">
                <a:solidFill>
                  <a:schemeClr val="tx1"/>
                </a:solidFill>
                <a:latin typeface="EC Square Sans Pro" panose="020B0506040000020004" pitchFamily="34" charset="0"/>
              </a:rPr>
              <a:t>2,4%</a:t>
            </a:r>
          </a:p>
        </p:txBody>
      </p:sp>
      <p:sp>
        <p:nvSpPr>
          <p:cNvPr id="14" name="TextBox 13">
            <a:extLst>
              <a:ext uri="{FF2B5EF4-FFF2-40B4-BE49-F238E27FC236}">
                <a16:creationId xmlns:a16="http://schemas.microsoft.com/office/drawing/2014/main" id="{F32E0A65-2658-1C0A-E228-6F8C774EBA2D}"/>
              </a:ext>
            </a:extLst>
          </p:cNvPr>
          <p:cNvSpPr txBox="1"/>
          <p:nvPr/>
        </p:nvSpPr>
        <p:spPr>
          <a:xfrm>
            <a:off x="7889157" y="3067050"/>
            <a:ext cx="392062" cy="196850"/>
          </a:xfrm>
          <a:prstGeom prst="rect">
            <a:avLst/>
          </a:prstGeom>
          <a:solidFill>
            <a:schemeClr val="bg1"/>
          </a:solidFill>
        </p:spPr>
        <p:txBody>
          <a:bodyPr wrap="square" lIns="0" tIns="0" rIns="0" bIns="0" rtlCol="0" anchor="t" anchorCtr="0">
            <a:noAutofit/>
          </a:bodyPr>
          <a:lstStyle/>
          <a:p>
            <a:pPr algn="l"/>
            <a:r>
              <a:rPr lang="hu-HU" sz="1200">
                <a:solidFill>
                  <a:schemeClr val="tx1"/>
                </a:solidFill>
                <a:latin typeface="EC Square Sans Pro" panose="020B0506040000020004" pitchFamily="34" charset="0"/>
              </a:rPr>
              <a:t>1,5%</a:t>
            </a:r>
          </a:p>
        </p:txBody>
      </p:sp>
      <p:sp>
        <p:nvSpPr>
          <p:cNvPr id="15" name="TextBox 14">
            <a:extLst>
              <a:ext uri="{FF2B5EF4-FFF2-40B4-BE49-F238E27FC236}">
                <a16:creationId xmlns:a16="http://schemas.microsoft.com/office/drawing/2014/main" id="{5B34920A-D416-EA66-71D9-B0A51819F0C3}"/>
              </a:ext>
            </a:extLst>
          </p:cNvPr>
          <p:cNvSpPr txBox="1"/>
          <p:nvPr/>
        </p:nvSpPr>
        <p:spPr>
          <a:xfrm>
            <a:off x="8610290" y="3327400"/>
            <a:ext cx="457509" cy="196850"/>
          </a:xfrm>
          <a:prstGeom prst="rect">
            <a:avLst/>
          </a:prstGeom>
          <a:solidFill>
            <a:schemeClr val="bg1"/>
          </a:solidFill>
        </p:spPr>
        <p:txBody>
          <a:bodyPr wrap="square" lIns="0" tIns="0" rIns="0" bIns="0" rtlCol="0" anchor="t" anchorCtr="0">
            <a:noAutofit/>
          </a:bodyPr>
          <a:lstStyle/>
          <a:p>
            <a:pPr algn="l"/>
            <a:r>
              <a:rPr lang="hu-HU" sz="1200">
                <a:solidFill>
                  <a:schemeClr val="tx1"/>
                </a:solidFill>
                <a:latin typeface="EC Square Sans Pro" panose="020B0506040000020004" pitchFamily="34" charset="0"/>
              </a:rPr>
              <a:t>32,7</a:t>
            </a:r>
          </a:p>
        </p:txBody>
      </p:sp>
      <p:sp>
        <p:nvSpPr>
          <p:cNvPr id="16" name="TextBox 15">
            <a:extLst>
              <a:ext uri="{FF2B5EF4-FFF2-40B4-BE49-F238E27FC236}">
                <a16:creationId xmlns:a16="http://schemas.microsoft.com/office/drawing/2014/main" id="{37C61793-B1E5-EDA2-30E3-CF413B5EE6CC}"/>
              </a:ext>
            </a:extLst>
          </p:cNvPr>
          <p:cNvSpPr txBox="1"/>
          <p:nvPr/>
        </p:nvSpPr>
        <p:spPr>
          <a:xfrm>
            <a:off x="8375340" y="5632450"/>
            <a:ext cx="457509" cy="196850"/>
          </a:xfrm>
          <a:prstGeom prst="rect">
            <a:avLst/>
          </a:prstGeom>
          <a:solidFill>
            <a:schemeClr val="bg1"/>
          </a:solidFill>
        </p:spPr>
        <p:txBody>
          <a:bodyPr wrap="square" lIns="0" tIns="0" rIns="0" bIns="0" rtlCol="0" anchor="t" anchorCtr="0">
            <a:noAutofit/>
          </a:bodyPr>
          <a:lstStyle/>
          <a:p>
            <a:pPr algn="l"/>
            <a:r>
              <a:rPr lang="hu-HU" sz="1200">
                <a:solidFill>
                  <a:schemeClr val="tx1"/>
                </a:solidFill>
                <a:latin typeface="EC Square Sans Pro" panose="020B0506040000020004" pitchFamily="34" charset="0"/>
              </a:rPr>
              <a:t>23,5%</a:t>
            </a:r>
          </a:p>
        </p:txBody>
      </p:sp>
      <p:sp>
        <p:nvSpPr>
          <p:cNvPr id="17" name="TextBox 16">
            <a:extLst>
              <a:ext uri="{FF2B5EF4-FFF2-40B4-BE49-F238E27FC236}">
                <a16:creationId xmlns:a16="http://schemas.microsoft.com/office/drawing/2014/main" id="{29B98514-E170-23D7-5704-59B1E3884A91}"/>
              </a:ext>
            </a:extLst>
          </p:cNvPr>
          <p:cNvSpPr txBox="1"/>
          <p:nvPr/>
        </p:nvSpPr>
        <p:spPr>
          <a:xfrm>
            <a:off x="6770583" y="5600700"/>
            <a:ext cx="457509" cy="196850"/>
          </a:xfrm>
          <a:prstGeom prst="rect">
            <a:avLst/>
          </a:prstGeom>
          <a:solidFill>
            <a:schemeClr val="bg1"/>
          </a:solidFill>
        </p:spPr>
        <p:txBody>
          <a:bodyPr wrap="square" lIns="0" tIns="0" rIns="0" bIns="0" rtlCol="0" anchor="t" anchorCtr="0">
            <a:noAutofit/>
          </a:bodyPr>
          <a:lstStyle/>
          <a:p>
            <a:pPr algn="ctr"/>
            <a:r>
              <a:rPr lang="hu-HU" sz="1200">
                <a:solidFill>
                  <a:schemeClr val="tx1"/>
                </a:solidFill>
                <a:latin typeface="EC Square Sans Pro" panose="020B0506040000020004" pitchFamily="34" charset="0"/>
              </a:rPr>
              <a:t>9,4%</a:t>
            </a:r>
          </a:p>
        </p:txBody>
      </p:sp>
      <p:sp>
        <p:nvSpPr>
          <p:cNvPr id="18" name="TextBox 17">
            <a:extLst>
              <a:ext uri="{FF2B5EF4-FFF2-40B4-BE49-F238E27FC236}">
                <a16:creationId xmlns:a16="http://schemas.microsoft.com/office/drawing/2014/main" id="{E6FBCEEB-D09E-69AC-6B59-E6C75A4C965A}"/>
              </a:ext>
            </a:extLst>
          </p:cNvPr>
          <p:cNvSpPr txBox="1"/>
          <p:nvPr/>
        </p:nvSpPr>
        <p:spPr>
          <a:xfrm>
            <a:off x="6089495" y="4895850"/>
            <a:ext cx="457509" cy="196850"/>
          </a:xfrm>
          <a:prstGeom prst="rect">
            <a:avLst/>
          </a:prstGeom>
          <a:solidFill>
            <a:schemeClr val="bg1"/>
          </a:solidFill>
        </p:spPr>
        <p:txBody>
          <a:bodyPr wrap="square" lIns="0" tIns="0" rIns="0" bIns="0" rtlCol="0" anchor="t" anchorCtr="0">
            <a:noAutofit/>
          </a:bodyPr>
          <a:lstStyle/>
          <a:p>
            <a:pPr algn="r"/>
            <a:r>
              <a:rPr lang="hu-HU" sz="1200">
                <a:solidFill>
                  <a:schemeClr val="tx1"/>
                </a:solidFill>
                <a:latin typeface="EC Square Sans Pro" panose="020B0506040000020004" pitchFamily="34" charset="0"/>
              </a:rPr>
              <a:t>8,5%</a:t>
            </a:r>
          </a:p>
        </p:txBody>
      </p:sp>
      <p:sp>
        <p:nvSpPr>
          <p:cNvPr id="19" name="TextBox 18">
            <a:extLst>
              <a:ext uri="{FF2B5EF4-FFF2-40B4-BE49-F238E27FC236}">
                <a16:creationId xmlns:a16="http://schemas.microsoft.com/office/drawing/2014/main" id="{9ED93BC6-BFD0-58F1-99AC-0EE8FC4E8D17}"/>
              </a:ext>
            </a:extLst>
          </p:cNvPr>
          <p:cNvSpPr txBox="1"/>
          <p:nvPr/>
        </p:nvSpPr>
        <p:spPr>
          <a:xfrm>
            <a:off x="6085609" y="4178300"/>
            <a:ext cx="457509" cy="196850"/>
          </a:xfrm>
          <a:prstGeom prst="rect">
            <a:avLst/>
          </a:prstGeom>
          <a:solidFill>
            <a:schemeClr val="bg1"/>
          </a:solidFill>
        </p:spPr>
        <p:txBody>
          <a:bodyPr wrap="square" lIns="0" tIns="0" rIns="0" bIns="0" rtlCol="0" anchor="t" anchorCtr="0">
            <a:noAutofit/>
          </a:bodyPr>
          <a:lstStyle/>
          <a:p>
            <a:pPr algn="r"/>
            <a:r>
              <a:rPr lang="hu-HU" sz="1200">
                <a:solidFill>
                  <a:schemeClr val="tx1"/>
                </a:solidFill>
                <a:latin typeface="EC Square Sans Pro" panose="020B0506040000020004" pitchFamily="34" charset="0"/>
              </a:rPr>
              <a:t>6,5%</a:t>
            </a:r>
          </a:p>
        </p:txBody>
      </p:sp>
      <p:sp>
        <p:nvSpPr>
          <p:cNvPr id="20" name="TextBox 19">
            <a:extLst>
              <a:ext uri="{FF2B5EF4-FFF2-40B4-BE49-F238E27FC236}">
                <a16:creationId xmlns:a16="http://schemas.microsoft.com/office/drawing/2014/main" id="{40A162B7-BFAC-7928-EE63-64E20EA0F595}"/>
              </a:ext>
            </a:extLst>
          </p:cNvPr>
          <p:cNvSpPr txBox="1"/>
          <p:nvPr/>
        </p:nvSpPr>
        <p:spPr>
          <a:xfrm>
            <a:off x="6236209" y="3708400"/>
            <a:ext cx="457509" cy="196850"/>
          </a:xfrm>
          <a:prstGeom prst="rect">
            <a:avLst/>
          </a:prstGeom>
          <a:solidFill>
            <a:schemeClr val="bg1"/>
          </a:solidFill>
        </p:spPr>
        <p:txBody>
          <a:bodyPr wrap="square" lIns="0" tIns="0" rIns="0" bIns="0" rtlCol="0" anchor="t" anchorCtr="0">
            <a:noAutofit/>
          </a:bodyPr>
          <a:lstStyle/>
          <a:p>
            <a:pPr algn="r"/>
            <a:r>
              <a:rPr lang="hu-HU" sz="1200">
                <a:solidFill>
                  <a:schemeClr val="tx1"/>
                </a:solidFill>
                <a:latin typeface="EC Square Sans Pro" panose="020B0506040000020004" pitchFamily="34" charset="0"/>
              </a:rPr>
              <a:t>5,3%</a:t>
            </a:r>
          </a:p>
        </p:txBody>
      </p:sp>
      <p:sp>
        <p:nvSpPr>
          <p:cNvPr id="21" name="TextBox 20">
            <a:extLst>
              <a:ext uri="{FF2B5EF4-FFF2-40B4-BE49-F238E27FC236}">
                <a16:creationId xmlns:a16="http://schemas.microsoft.com/office/drawing/2014/main" id="{5450878B-80BC-3594-3838-8189EF062A1E}"/>
              </a:ext>
            </a:extLst>
          </p:cNvPr>
          <p:cNvSpPr txBox="1"/>
          <p:nvPr/>
        </p:nvSpPr>
        <p:spPr>
          <a:xfrm>
            <a:off x="6470031" y="3422650"/>
            <a:ext cx="457509" cy="196850"/>
          </a:xfrm>
          <a:prstGeom prst="rect">
            <a:avLst/>
          </a:prstGeom>
          <a:solidFill>
            <a:schemeClr val="bg1"/>
          </a:solidFill>
        </p:spPr>
        <p:txBody>
          <a:bodyPr wrap="square" lIns="0" tIns="0" rIns="0" bIns="0" rtlCol="0" anchor="t" anchorCtr="0">
            <a:noAutofit/>
          </a:bodyPr>
          <a:lstStyle/>
          <a:p>
            <a:pPr algn="r"/>
            <a:r>
              <a:rPr lang="hu-HU" sz="1200">
                <a:solidFill>
                  <a:schemeClr val="tx1"/>
                </a:solidFill>
                <a:latin typeface="EC Square Sans Pro" panose="020B0506040000020004" pitchFamily="34" charset="0"/>
              </a:rPr>
              <a:t>4,7%</a:t>
            </a:r>
          </a:p>
        </p:txBody>
      </p:sp>
      <p:sp>
        <p:nvSpPr>
          <p:cNvPr id="22" name="TextBox 21">
            <a:extLst>
              <a:ext uri="{FF2B5EF4-FFF2-40B4-BE49-F238E27FC236}">
                <a16:creationId xmlns:a16="http://schemas.microsoft.com/office/drawing/2014/main" id="{F2B89350-EA44-C113-2BEB-0F4D0587B2F5}"/>
              </a:ext>
            </a:extLst>
          </p:cNvPr>
          <p:cNvSpPr txBox="1"/>
          <p:nvPr/>
        </p:nvSpPr>
        <p:spPr>
          <a:xfrm>
            <a:off x="6661350" y="3213100"/>
            <a:ext cx="457509" cy="196850"/>
          </a:xfrm>
          <a:prstGeom prst="rect">
            <a:avLst/>
          </a:prstGeom>
          <a:solidFill>
            <a:schemeClr val="bg1"/>
          </a:solidFill>
        </p:spPr>
        <p:txBody>
          <a:bodyPr wrap="square" lIns="0" tIns="0" rIns="0" bIns="0" rtlCol="0" anchor="t" anchorCtr="0">
            <a:noAutofit/>
          </a:bodyPr>
          <a:lstStyle/>
          <a:p>
            <a:pPr algn="r"/>
            <a:r>
              <a:rPr lang="hu-HU" sz="1200">
                <a:solidFill>
                  <a:schemeClr val="tx1"/>
                </a:solidFill>
                <a:latin typeface="EC Square Sans Pro" panose="020B0506040000020004" pitchFamily="34" charset="0"/>
              </a:rPr>
              <a:t>2,8%</a:t>
            </a:r>
          </a:p>
        </p:txBody>
      </p:sp>
      <p:sp>
        <p:nvSpPr>
          <p:cNvPr id="23" name="TextBox 22">
            <a:extLst>
              <a:ext uri="{FF2B5EF4-FFF2-40B4-BE49-F238E27FC236}">
                <a16:creationId xmlns:a16="http://schemas.microsoft.com/office/drawing/2014/main" id="{805B8C20-CB73-B2FE-07BB-D27EABB75479}"/>
              </a:ext>
            </a:extLst>
          </p:cNvPr>
          <p:cNvSpPr txBox="1"/>
          <p:nvPr/>
        </p:nvSpPr>
        <p:spPr>
          <a:xfrm>
            <a:off x="7154349" y="3090078"/>
            <a:ext cx="392062" cy="196850"/>
          </a:xfrm>
          <a:prstGeom prst="rect">
            <a:avLst/>
          </a:prstGeom>
          <a:solidFill>
            <a:schemeClr val="bg1"/>
          </a:solidFill>
        </p:spPr>
        <p:txBody>
          <a:bodyPr wrap="square" lIns="0" tIns="0" rIns="0" bIns="0" rtlCol="0" anchor="t" anchorCtr="0">
            <a:noAutofit/>
          </a:bodyPr>
          <a:lstStyle/>
          <a:p>
            <a:pPr algn="r"/>
            <a:r>
              <a:rPr lang="hu-HU" sz="1200">
                <a:solidFill>
                  <a:schemeClr val="tx1"/>
                </a:solidFill>
                <a:latin typeface="EC Square Sans Pro" panose="020B0506040000020004" pitchFamily="34" charset="0"/>
              </a:rPr>
              <a:t>2,8%</a:t>
            </a:r>
          </a:p>
        </p:txBody>
      </p:sp>
      <p:sp>
        <p:nvSpPr>
          <p:cNvPr id="24" name="TextBox 23">
            <a:extLst>
              <a:ext uri="{FF2B5EF4-FFF2-40B4-BE49-F238E27FC236}">
                <a16:creationId xmlns:a16="http://schemas.microsoft.com/office/drawing/2014/main" id="{2E83D399-1921-99A5-73BF-C9380B4A2C50}"/>
              </a:ext>
            </a:extLst>
          </p:cNvPr>
          <p:cNvSpPr txBox="1"/>
          <p:nvPr/>
        </p:nvSpPr>
        <p:spPr>
          <a:xfrm>
            <a:off x="780183" y="1682750"/>
            <a:ext cx="3858491" cy="381000"/>
          </a:xfrm>
          <a:prstGeom prst="rect">
            <a:avLst/>
          </a:prstGeom>
          <a:solidFill>
            <a:schemeClr val="bg1"/>
          </a:solidFill>
        </p:spPr>
        <p:txBody>
          <a:bodyPr wrap="square" lIns="0" tIns="0" rIns="0" bIns="0" rtlCol="0" anchor="t" anchorCtr="0">
            <a:noAutofit/>
          </a:bodyPr>
          <a:lstStyle/>
          <a:p>
            <a:pPr algn="ctr"/>
            <a:r>
              <a:rPr lang="hu-HU" sz="1000">
                <a:solidFill>
                  <a:srgbClr val="003399"/>
                </a:solidFill>
                <a:latin typeface="Times New Roman" panose="02020603050405020304" pitchFamily="18" charset="0"/>
                <a:cs typeface="Times New Roman" panose="02020603050405020304" pitchFamily="18" charset="0"/>
              </a:rPr>
              <a:t>EURÓPAI GYÓGYSZERÜGYNÖKSÉG</a:t>
            </a:r>
          </a:p>
          <a:p>
            <a:pPr algn="ctr"/>
            <a:r>
              <a:rPr lang="hu-HU" sz="800">
                <a:solidFill>
                  <a:schemeClr val="bg1">
                    <a:lumMod val="50000"/>
                  </a:schemeClr>
                </a:solidFill>
                <a:latin typeface="Times New Roman" panose="02020603050405020304" pitchFamily="18" charset="0"/>
                <a:cs typeface="Times New Roman" panose="02020603050405020304" pitchFamily="18" charset="0"/>
              </a:rPr>
              <a:t>TUDOMÁNY GYÓGYSZEREK EGÉSZSÉG</a:t>
            </a:r>
          </a:p>
        </p:txBody>
      </p:sp>
      <p:sp>
        <p:nvSpPr>
          <p:cNvPr id="25" name="TextBox 24">
            <a:extLst>
              <a:ext uri="{FF2B5EF4-FFF2-40B4-BE49-F238E27FC236}">
                <a16:creationId xmlns:a16="http://schemas.microsoft.com/office/drawing/2014/main" id="{A819DCC0-31A1-4527-70CB-C5FEE8AF3FAA}"/>
              </a:ext>
            </a:extLst>
          </p:cNvPr>
          <p:cNvSpPr txBox="1"/>
          <p:nvPr/>
        </p:nvSpPr>
        <p:spPr>
          <a:xfrm>
            <a:off x="813954" y="2914650"/>
            <a:ext cx="3858491" cy="793750"/>
          </a:xfrm>
          <a:prstGeom prst="rect">
            <a:avLst/>
          </a:prstGeom>
          <a:noFill/>
        </p:spPr>
        <p:txBody>
          <a:bodyPr wrap="square" lIns="0" tIns="0" rIns="0" bIns="0" rtlCol="0" anchor="t" anchorCtr="0">
            <a:noAutofit/>
          </a:bodyPr>
          <a:lstStyle/>
          <a:p>
            <a:pPr algn="l"/>
            <a:r>
              <a:rPr lang="hu-HU" sz="1600" b="1">
                <a:solidFill>
                  <a:srgbClr val="003399"/>
                </a:solidFill>
                <a:latin typeface="Verdana" panose="020B0604030504040204" pitchFamily="34" charset="0"/>
                <a:ea typeface="Verdana" panose="020B0604030504040204" pitchFamily="34" charset="0"/>
                <a:cs typeface="Times New Roman" panose="02020603050405020304" pitchFamily="18" charset="0"/>
              </a:rPr>
              <a:t>Állatgyógyászati antimikrobiális szerek értékesítése 31 európai országban 2022-ben</a:t>
            </a:r>
          </a:p>
        </p:txBody>
      </p:sp>
      <p:sp>
        <p:nvSpPr>
          <p:cNvPr id="26" name="TextBox 25">
            <a:extLst>
              <a:ext uri="{FF2B5EF4-FFF2-40B4-BE49-F238E27FC236}">
                <a16:creationId xmlns:a16="http://schemas.microsoft.com/office/drawing/2014/main" id="{FE164432-468F-E249-E646-1ECCFA870BDA}"/>
              </a:ext>
            </a:extLst>
          </p:cNvPr>
          <p:cNvSpPr txBox="1"/>
          <p:nvPr/>
        </p:nvSpPr>
        <p:spPr>
          <a:xfrm>
            <a:off x="799235" y="3878506"/>
            <a:ext cx="2248766" cy="680794"/>
          </a:xfrm>
          <a:prstGeom prst="rect">
            <a:avLst/>
          </a:prstGeom>
          <a:noFill/>
        </p:spPr>
        <p:txBody>
          <a:bodyPr wrap="square" lIns="0" tIns="0" rIns="0" bIns="0" rtlCol="0" anchor="t" anchorCtr="0">
            <a:noAutofit/>
          </a:bodyPr>
          <a:lstStyle/>
          <a:p>
            <a:pPr algn="l">
              <a:spcAft>
                <a:spcPts val="200"/>
              </a:spcAft>
            </a:pPr>
            <a:r>
              <a:rPr lang="hu-HU" sz="1000">
                <a:solidFill>
                  <a:srgbClr val="003399"/>
                </a:solidFill>
                <a:latin typeface="Verdana" panose="020B0604030504040204" pitchFamily="34" charset="0"/>
                <a:ea typeface="Verdana" panose="020B0604030504040204" pitchFamily="34" charset="0"/>
                <a:cs typeface="Times New Roman" panose="02020603050405020304" pitchFamily="18" charset="0"/>
              </a:rPr>
              <a:t>2010 és 2022 közötti trendek</a:t>
            </a:r>
          </a:p>
          <a:p>
            <a:pPr algn="l">
              <a:spcAft>
                <a:spcPts val="200"/>
              </a:spcAft>
            </a:pPr>
            <a:r>
              <a:rPr lang="hu-HU" sz="1000">
                <a:solidFill>
                  <a:srgbClr val="003399"/>
                </a:solidFill>
                <a:latin typeface="Verdana" panose="020B0604030504040204" pitchFamily="34" charset="0"/>
                <a:ea typeface="Verdana" panose="020B0604030504040204" pitchFamily="34" charset="0"/>
                <a:cs typeface="Times New Roman" panose="02020603050405020304" pitchFamily="18" charset="0"/>
              </a:rPr>
              <a:t>Tizenharmadik ESVAC-jelentés</a:t>
            </a:r>
          </a:p>
        </p:txBody>
      </p:sp>
    </p:spTree>
    <p:extLst>
      <p:ext uri="{BB962C8B-B14F-4D97-AF65-F5344CB8AC3E}">
        <p14:creationId xmlns:p14="http://schemas.microsoft.com/office/powerpoint/2010/main" val="264197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hu-HU" sz="4800" b="1" dirty="0">
                <a:solidFill>
                  <a:srgbClr val="003399"/>
                </a:solidFill>
                <a:latin typeface="EC Square Sans Pro" panose="020B0506040000020004" pitchFamily="34" charset="0"/>
              </a:rPr>
              <a:t>„Termőföldtől az asztalig” célkitűzés</a:t>
            </a: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800" b="0" i="0" u="none" strike="noStrike" baseline="0" dirty="0">
                <a:solidFill>
                  <a:schemeClr val="bg1"/>
                </a:solidFill>
                <a:latin typeface="EC Square Sans Pro" panose="020B0506040000020004" pitchFamily="34" charset="0"/>
              </a:rPr>
              <a:t>2030-ra 50%-kos csökkentés</a:t>
            </a:r>
          </a:p>
          <a:p>
            <a:pPr algn="ctr"/>
            <a:r>
              <a:rPr lang="hu-HU" sz="4800" b="0" i="0" u="none" strike="noStrike" baseline="0" dirty="0">
                <a:solidFill>
                  <a:schemeClr val="bg1"/>
                </a:solidFill>
                <a:latin typeface="EC Square Sans Pro" panose="020B0506040000020004" pitchFamily="34" charset="0"/>
              </a:rPr>
              <a:t>a haszonállatoknál és az akvakultúrában </a:t>
            </a:r>
          </a:p>
          <a:p>
            <a:pPr algn="ctr"/>
            <a:r>
              <a:rPr lang="hu-HU" sz="4800" b="0" i="0" u="none" strike="noStrike" baseline="0" dirty="0">
                <a:solidFill>
                  <a:schemeClr val="bg1"/>
                </a:solidFill>
                <a:latin typeface="EC Square Sans Pro" panose="020B0506040000020004" pitchFamily="34" charset="0"/>
              </a:rPr>
              <a:t>használt antimikrobiális </a:t>
            </a:r>
          </a:p>
          <a:p>
            <a:pPr algn="ctr"/>
            <a:r>
              <a:rPr lang="hu-HU" sz="4800" b="0" i="0" u="none" strike="noStrike" baseline="0" dirty="0">
                <a:solidFill>
                  <a:schemeClr val="bg1"/>
                </a:solidFill>
                <a:latin typeface="EC Square Sans Pro" panose="020B0506040000020004" pitchFamily="34" charset="0"/>
              </a:rPr>
              <a:t>szerek teljes uniós értékesítését</a:t>
            </a:r>
            <a:r>
              <a:rPr lang="hu-HU" sz="4800" b="0" i="0" u="none" strike="noStrike" dirty="0">
                <a:solidFill>
                  <a:schemeClr val="bg1"/>
                </a:solidFill>
                <a:latin typeface="EC Square Sans Pro" panose="020B0506040000020004" pitchFamily="34" charset="0"/>
              </a:rPr>
              <a:t> illetően</a:t>
            </a:r>
            <a:r>
              <a:rPr lang="hu-HU" sz="4800" b="0" i="0" u="none" strike="noStrike" baseline="0" dirty="0">
                <a:solidFill>
                  <a:schemeClr val="bg1"/>
                </a:solidFill>
                <a:latin typeface="EC Square Sans Pro" panose="020B0506040000020004" pitchFamily="34" charset="0"/>
              </a:rPr>
              <a:t>.</a:t>
            </a:r>
          </a:p>
        </p:txBody>
      </p:sp>
    </p:spTree>
    <p:extLst>
      <p:ext uri="{BB962C8B-B14F-4D97-AF65-F5344CB8AC3E}">
        <p14:creationId xmlns:p14="http://schemas.microsoft.com/office/powerpoint/2010/main" val="88968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4">
            <a:extLst>
              <a:ext uri="{FF2B5EF4-FFF2-40B4-BE49-F238E27FC236}">
                <a16:creationId xmlns:a16="http://schemas.microsoft.com/office/drawing/2014/main" id="{9782A08E-6375-31BE-B724-BC668CAE20FC}"/>
              </a:ext>
            </a:extLst>
          </p:cNvPr>
          <p:cNvSpPr/>
          <p:nvPr/>
        </p:nvSpPr>
        <p:spPr>
          <a:xfrm>
            <a:off x="0" y="1153248"/>
            <a:ext cx="12192000" cy="328560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pic>
        <p:nvPicPr>
          <p:cNvPr id="44" name="Picture 43" descr="A graph showing a bar graph&#10;&#10;Description automatically generated with medium confidence">
            <a:extLst>
              <a:ext uri="{FF2B5EF4-FFF2-40B4-BE49-F238E27FC236}">
                <a16:creationId xmlns:a16="http://schemas.microsoft.com/office/drawing/2014/main" id="{9AB8CA80-5C55-A4BA-7423-F16AF85E22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0" y="1220630"/>
            <a:ext cx="5381278" cy="3144152"/>
          </a:xfrm>
          <a:prstGeom prst="rect">
            <a:avLst/>
          </a:prstGeom>
        </p:spPr>
      </p:pic>
      <p:sp>
        <p:nvSpPr>
          <p:cNvPr id="45" name="Marcador de texto 1">
            <a:extLst>
              <a:ext uri="{FF2B5EF4-FFF2-40B4-BE49-F238E27FC236}">
                <a16:creationId xmlns:a16="http://schemas.microsoft.com/office/drawing/2014/main" id="{E9079517-934A-BC97-5335-720D1F5E53CD}"/>
              </a:ext>
            </a:extLst>
          </p:cNvPr>
          <p:cNvSpPr txBox="1">
            <a:spLocks/>
          </p:cNvSpPr>
          <p:nvPr/>
        </p:nvSpPr>
        <p:spPr>
          <a:xfrm>
            <a:off x="906517" y="349618"/>
            <a:ext cx="7994143" cy="5324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3594" b="1">
                <a:latin typeface="EC Square Sans Pro" panose="020B0506040000020004" pitchFamily="34" charset="0"/>
              </a:rPr>
              <a:t>Célkitűzés</a:t>
            </a:r>
          </a:p>
        </p:txBody>
      </p:sp>
      <p:cxnSp>
        <p:nvCxnSpPr>
          <p:cNvPr id="46" name="Conector recto de flecha 6">
            <a:extLst>
              <a:ext uri="{FF2B5EF4-FFF2-40B4-BE49-F238E27FC236}">
                <a16:creationId xmlns:a16="http://schemas.microsoft.com/office/drawing/2014/main" id="{2D8B2D13-0BA6-3E3C-9E1E-5BA1AD5F80E7}"/>
              </a:ext>
            </a:extLst>
          </p:cNvPr>
          <p:cNvCxnSpPr>
            <a:cxnSpLocks/>
          </p:cNvCxnSpPr>
          <p:nvPr/>
        </p:nvCxnSpPr>
        <p:spPr>
          <a:xfrm>
            <a:off x="1967802" y="2674758"/>
            <a:ext cx="2701235" cy="912710"/>
          </a:xfrm>
          <a:prstGeom prst="straightConnector1">
            <a:avLst/>
          </a:prstGeom>
          <a:ln>
            <a:solidFill>
              <a:srgbClr val="003399"/>
            </a:solidFill>
            <a:tailEnd type="triangle"/>
          </a:ln>
        </p:spPr>
        <p:style>
          <a:lnRef idx="1">
            <a:schemeClr val="accent2"/>
          </a:lnRef>
          <a:fillRef idx="0">
            <a:schemeClr val="accent2"/>
          </a:fillRef>
          <a:effectRef idx="0">
            <a:schemeClr val="accent2"/>
          </a:effectRef>
          <a:fontRef idx="minor">
            <a:schemeClr val="tx1"/>
          </a:fontRef>
        </p:style>
      </p:cxnSp>
      <p:sp>
        <p:nvSpPr>
          <p:cNvPr id="47" name="CuadroTexto 7">
            <a:extLst>
              <a:ext uri="{FF2B5EF4-FFF2-40B4-BE49-F238E27FC236}">
                <a16:creationId xmlns:a16="http://schemas.microsoft.com/office/drawing/2014/main" id="{C4902110-FF5A-C136-1288-FE1A8D941827}"/>
              </a:ext>
            </a:extLst>
          </p:cNvPr>
          <p:cNvSpPr txBox="1"/>
          <p:nvPr/>
        </p:nvSpPr>
        <p:spPr>
          <a:xfrm>
            <a:off x="6596184" y="2438785"/>
            <a:ext cx="4790600" cy="952343"/>
          </a:xfrm>
          <a:prstGeom prst="rect">
            <a:avLst/>
          </a:prstGeom>
          <a:noFill/>
        </p:spPr>
        <p:txBody>
          <a:bodyPr wrap="square" rtlCol="0">
            <a:noAutofit/>
          </a:bodyPr>
          <a:lstStyle/>
          <a:p>
            <a:pPr algn="ctr"/>
            <a:r>
              <a:rPr lang="hu-HU" sz="2795" b="1" dirty="0">
                <a:solidFill>
                  <a:srgbClr val="003399"/>
                </a:solidFill>
                <a:latin typeface="EC Square Sans Pro" panose="020B0506040000020004" pitchFamily="34" charset="0"/>
              </a:rPr>
              <a:t>Már több, mint a felét elértük </a:t>
            </a:r>
            <a:br>
              <a:rPr lang="en-US" sz="2795" b="1" dirty="0">
                <a:solidFill>
                  <a:srgbClr val="003399"/>
                </a:solidFill>
                <a:latin typeface="EC Square Sans Pro" panose="020B0506040000020004" pitchFamily="34" charset="0"/>
              </a:rPr>
            </a:br>
            <a:r>
              <a:rPr lang="hu-HU" sz="2795" b="1" dirty="0">
                <a:solidFill>
                  <a:srgbClr val="003399"/>
                </a:solidFill>
                <a:latin typeface="EC Square Sans Pro" panose="020B0506040000020004" pitchFamily="34" charset="0"/>
              </a:rPr>
              <a:t>4 év alatt!! </a:t>
            </a:r>
          </a:p>
        </p:txBody>
      </p:sp>
      <p:cxnSp>
        <p:nvCxnSpPr>
          <p:cNvPr id="48" name="Conector recto de flecha 8">
            <a:extLst>
              <a:ext uri="{FF2B5EF4-FFF2-40B4-BE49-F238E27FC236}">
                <a16:creationId xmlns:a16="http://schemas.microsoft.com/office/drawing/2014/main" id="{428D205A-6347-2D73-CF9F-00BEA5987248}"/>
              </a:ext>
            </a:extLst>
          </p:cNvPr>
          <p:cNvCxnSpPr>
            <a:cxnSpLocks/>
          </p:cNvCxnSpPr>
          <p:nvPr/>
        </p:nvCxnSpPr>
        <p:spPr>
          <a:xfrm>
            <a:off x="1301919" y="5868523"/>
            <a:ext cx="9279587" cy="22165"/>
          </a:xfrm>
          <a:prstGeom prst="straightConnector1">
            <a:avLst/>
          </a:prstGeom>
          <a:ln w="38100">
            <a:solidFill>
              <a:srgbClr val="2C7470"/>
            </a:solidFill>
            <a:tailEnd type="triangle"/>
          </a:ln>
        </p:spPr>
        <p:style>
          <a:lnRef idx="3">
            <a:schemeClr val="accent1"/>
          </a:lnRef>
          <a:fillRef idx="0">
            <a:schemeClr val="accent1"/>
          </a:fillRef>
          <a:effectRef idx="2">
            <a:schemeClr val="accent1"/>
          </a:effectRef>
          <a:fontRef idx="minor">
            <a:schemeClr val="tx1"/>
          </a:fontRef>
        </p:style>
      </p:cxnSp>
      <p:sp>
        <p:nvSpPr>
          <p:cNvPr id="49" name="CuadroTexto 9">
            <a:extLst>
              <a:ext uri="{FF2B5EF4-FFF2-40B4-BE49-F238E27FC236}">
                <a16:creationId xmlns:a16="http://schemas.microsoft.com/office/drawing/2014/main" id="{C62EF32B-7DAC-093C-9F71-C2C82D431CDF}"/>
              </a:ext>
            </a:extLst>
          </p:cNvPr>
          <p:cNvSpPr txBox="1"/>
          <p:nvPr/>
        </p:nvSpPr>
        <p:spPr>
          <a:xfrm>
            <a:off x="1115938" y="6384924"/>
            <a:ext cx="857931" cy="338554"/>
          </a:xfrm>
          <a:prstGeom prst="rect">
            <a:avLst/>
          </a:prstGeom>
          <a:noFill/>
        </p:spPr>
        <p:txBody>
          <a:bodyPr wrap="square" rtlCol="0">
            <a:noAutofit/>
          </a:bodyPr>
          <a:lstStyle/>
          <a:p>
            <a:r>
              <a:rPr lang="hu-HU" sz="1600" b="1">
                <a:latin typeface="EC Square Sans Pro" panose="020B0506040000020004" pitchFamily="34" charset="0"/>
              </a:rPr>
              <a:t>2018</a:t>
            </a:r>
          </a:p>
        </p:txBody>
      </p:sp>
      <p:sp>
        <p:nvSpPr>
          <p:cNvPr id="50" name="CuadroTexto 10">
            <a:extLst>
              <a:ext uri="{FF2B5EF4-FFF2-40B4-BE49-F238E27FC236}">
                <a16:creationId xmlns:a16="http://schemas.microsoft.com/office/drawing/2014/main" id="{FED9FF65-7EC2-80F0-A9D1-C5E2F78F8270}"/>
              </a:ext>
            </a:extLst>
          </p:cNvPr>
          <p:cNvSpPr txBox="1"/>
          <p:nvPr/>
        </p:nvSpPr>
        <p:spPr>
          <a:xfrm>
            <a:off x="5738254" y="6384924"/>
            <a:ext cx="857931" cy="307777"/>
          </a:xfrm>
          <a:prstGeom prst="rect">
            <a:avLst/>
          </a:prstGeom>
          <a:noFill/>
        </p:spPr>
        <p:txBody>
          <a:bodyPr wrap="square" rtlCol="0">
            <a:noAutofit/>
          </a:bodyPr>
          <a:lstStyle/>
          <a:p>
            <a:r>
              <a:rPr lang="hu-HU" sz="1400" b="1">
                <a:latin typeface="EC Square Sans Pro" panose="020B0506040000020004" pitchFamily="34" charset="0"/>
              </a:rPr>
              <a:t>2022</a:t>
            </a:r>
          </a:p>
        </p:txBody>
      </p:sp>
      <p:sp>
        <p:nvSpPr>
          <p:cNvPr id="51" name="CuadroTexto 11">
            <a:extLst>
              <a:ext uri="{FF2B5EF4-FFF2-40B4-BE49-F238E27FC236}">
                <a16:creationId xmlns:a16="http://schemas.microsoft.com/office/drawing/2014/main" id="{DEB34262-7640-49E7-F0A9-1AEF1A28A8A8}"/>
              </a:ext>
            </a:extLst>
          </p:cNvPr>
          <p:cNvSpPr txBox="1"/>
          <p:nvPr/>
        </p:nvSpPr>
        <p:spPr>
          <a:xfrm>
            <a:off x="10279252" y="6387769"/>
            <a:ext cx="796807" cy="338554"/>
          </a:xfrm>
          <a:prstGeom prst="rect">
            <a:avLst/>
          </a:prstGeom>
          <a:noFill/>
        </p:spPr>
        <p:txBody>
          <a:bodyPr wrap="square" rtlCol="0">
            <a:noAutofit/>
          </a:bodyPr>
          <a:lstStyle/>
          <a:p>
            <a:r>
              <a:rPr lang="hu-HU" sz="1600" b="1">
                <a:latin typeface="EC Square Sans Pro" panose="020B0506040000020004" pitchFamily="34" charset="0"/>
              </a:rPr>
              <a:t>2030</a:t>
            </a:r>
          </a:p>
        </p:txBody>
      </p:sp>
      <p:cxnSp>
        <p:nvCxnSpPr>
          <p:cNvPr id="52" name="Conector recto 12">
            <a:extLst>
              <a:ext uri="{FF2B5EF4-FFF2-40B4-BE49-F238E27FC236}">
                <a16:creationId xmlns:a16="http://schemas.microsoft.com/office/drawing/2014/main" id="{95D22973-5AEE-F51C-76E2-9890AFCE35BA}"/>
              </a:ext>
            </a:extLst>
          </p:cNvPr>
          <p:cNvCxnSpPr/>
          <p:nvPr/>
        </p:nvCxnSpPr>
        <p:spPr>
          <a:xfrm flipV="1">
            <a:off x="1363428" y="5472306"/>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3" name="Conector recto 13">
            <a:extLst>
              <a:ext uri="{FF2B5EF4-FFF2-40B4-BE49-F238E27FC236}">
                <a16:creationId xmlns:a16="http://schemas.microsoft.com/office/drawing/2014/main" id="{32CD9260-D0A2-A704-DC9B-77221BD859D7}"/>
              </a:ext>
            </a:extLst>
          </p:cNvPr>
          <p:cNvCxnSpPr>
            <a:cxnSpLocks/>
          </p:cNvCxnSpPr>
          <p:nvPr/>
        </p:nvCxnSpPr>
        <p:spPr>
          <a:xfrm flipV="1">
            <a:off x="7098532" y="5546485"/>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4" name="Conector recto 14">
            <a:extLst>
              <a:ext uri="{FF2B5EF4-FFF2-40B4-BE49-F238E27FC236}">
                <a16:creationId xmlns:a16="http://schemas.microsoft.com/office/drawing/2014/main" id="{307ABCA5-E9FA-0B74-C28D-9FD9201343EF}"/>
              </a:ext>
            </a:extLst>
          </p:cNvPr>
          <p:cNvCxnSpPr>
            <a:cxnSpLocks/>
          </p:cNvCxnSpPr>
          <p:nvPr/>
        </p:nvCxnSpPr>
        <p:spPr>
          <a:xfrm flipV="1">
            <a:off x="6521207" y="5506409"/>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5" name="Conector recto 15">
            <a:extLst>
              <a:ext uri="{FF2B5EF4-FFF2-40B4-BE49-F238E27FC236}">
                <a16:creationId xmlns:a16="http://schemas.microsoft.com/office/drawing/2014/main" id="{60026903-ADEE-017A-E986-C12DE92EC95B}"/>
              </a:ext>
            </a:extLst>
          </p:cNvPr>
          <p:cNvCxnSpPr>
            <a:cxnSpLocks/>
          </p:cNvCxnSpPr>
          <p:nvPr/>
        </p:nvCxnSpPr>
        <p:spPr>
          <a:xfrm flipV="1">
            <a:off x="7675857" y="5539282"/>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6" name="Conector recto 16">
            <a:extLst>
              <a:ext uri="{FF2B5EF4-FFF2-40B4-BE49-F238E27FC236}">
                <a16:creationId xmlns:a16="http://schemas.microsoft.com/office/drawing/2014/main" id="{275DE414-F00B-96A9-1918-3993981D255B}"/>
              </a:ext>
            </a:extLst>
          </p:cNvPr>
          <p:cNvCxnSpPr>
            <a:cxnSpLocks/>
          </p:cNvCxnSpPr>
          <p:nvPr/>
        </p:nvCxnSpPr>
        <p:spPr>
          <a:xfrm flipV="1">
            <a:off x="5943882" y="5508578"/>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7" name="Conector recto 17">
            <a:extLst>
              <a:ext uri="{FF2B5EF4-FFF2-40B4-BE49-F238E27FC236}">
                <a16:creationId xmlns:a16="http://schemas.microsoft.com/office/drawing/2014/main" id="{BF817993-4DBE-E066-B2A6-3A5BB9C03EDE}"/>
              </a:ext>
            </a:extLst>
          </p:cNvPr>
          <p:cNvCxnSpPr>
            <a:cxnSpLocks/>
          </p:cNvCxnSpPr>
          <p:nvPr/>
        </p:nvCxnSpPr>
        <p:spPr>
          <a:xfrm flipV="1">
            <a:off x="10562485" y="5491063"/>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8" name="Conector recto 18">
            <a:extLst>
              <a:ext uri="{FF2B5EF4-FFF2-40B4-BE49-F238E27FC236}">
                <a16:creationId xmlns:a16="http://schemas.microsoft.com/office/drawing/2014/main" id="{3ED140EE-04CB-B874-31EA-82E7DC3C41E8}"/>
              </a:ext>
            </a:extLst>
          </p:cNvPr>
          <p:cNvCxnSpPr>
            <a:cxnSpLocks/>
          </p:cNvCxnSpPr>
          <p:nvPr/>
        </p:nvCxnSpPr>
        <p:spPr>
          <a:xfrm flipV="1">
            <a:off x="8830507" y="5511421"/>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9" name="Conector recto 19">
            <a:extLst>
              <a:ext uri="{FF2B5EF4-FFF2-40B4-BE49-F238E27FC236}">
                <a16:creationId xmlns:a16="http://schemas.microsoft.com/office/drawing/2014/main" id="{9F4FB77C-CB15-F03A-8A14-6C02411822CA}"/>
              </a:ext>
            </a:extLst>
          </p:cNvPr>
          <p:cNvCxnSpPr>
            <a:cxnSpLocks/>
          </p:cNvCxnSpPr>
          <p:nvPr/>
        </p:nvCxnSpPr>
        <p:spPr>
          <a:xfrm flipV="1">
            <a:off x="8253182" y="5511421"/>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sp>
        <p:nvSpPr>
          <p:cNvPr id="60" name="CuadroTexto 20">
            <a:extLst>
              <a:ext uri="{FF2B5EF4-FFF2-40B4-BE49-F238E27FC236}">
                <a16:creationId xmlns:a16="http://schemas.microsoft.com/office/drawing/2014/main" id="{E14B619F-DF89-E118-60C0-5E412B88A4BD}"/>
              </a:ext>
            </a:extLst>
          </p:cNvPr>
          <p:cNvSpPr txBox="1"/>
          <p:nvPr/>
        </p:nvSpPr>
        <p:spPr>
          <a:xfrm>
            <a:off x="801565" y="4919528"/>
            <a:ext cx="1166237" cy="522253"/>
          </a:xfrm>
          <a:prstGeom prst="rect">
            <a:avLst/>
          </a:prstGeom>
          <a:noFill/>
        </p:spPr>
        <p:txBody>
          <a:bodyPr wrap="square" rtlCol="0">
            <a:noAutofit/>
          </a:bodyPr>
          <a:lstStyle/>
          <a:p>
            <a:pPr algn="ctr"/>
            <a:r>
              <a:rPr lang="hu-HU" sz="1597" b="1">
                <a:solidFill>
                  <a:srgbClr val="FF0000"/>
                </a:solidFill>
                <a:latin typeface="EC Square Sans Pro" panose="020B0506040000020004" pitchFamily="34" charset="0"/>
              </a:rPr>
              <a:t>118,3 </a:t>
            </a:r>
            <a:r>
              <a:rPr lang="hu-HU" sz="1098" b="1">
                <a:solidFill>
                  <a:srgbClr val="FF0000"/>
                </a:solidFill>
                <a:latin typeface="EC Square Sans Pro" panose="020B0506040000020004" pitchFamily="34" charset="0"/>
              </a:rPr>
              <a:t>mg/PCU</a:t>
            </a:r>
          </a:p>
        </p:txBody>
      </p:sp>
      <p:sp>
        <p:nvSpPr>
          <p:cNvPr id="61" name="CuadroTexto 21">
            <a:extLst>
              <a:ext uri="{FF2B5EF4-FFF2-40B4-BE49-F238E27FC236}">
                <a16:creationId xmlns:a16="http://schemas.microsoft.com/office/drawing/2014/main" id="{4D872453-0D4E-F1E0-96D0-675DBB804411}"/>
              </a:ext>
            </a:extLst>
          </p:cNvPr>
          <p:cNvSpPr txBox="1"/>
          <p:nvPr/>
        </p:nvSpPr>
        <p:spPr>
          <a:xfrm>
            <a:off x="10389087" y="4919527"/>
            <a:ext cx="857931" cy="506892"/>
          </a:xfrm>
          <a:prstGeom prst="rect">
            <a:avLst/>
          </a:prstGeom>
          <a:noFill/>
        </p:spPr>
        <p:txBody>
          <a:bodyPr wrap="square" rtlCol="0">
            <a:noAutofit/>
          </a:bodyPr>
          <a:lstStyle/>
          <a:p>
            <a:pPr algn="ctr"/>
            <a:r>
              <a:rPr lang="hu-HU" sz="1597" b="1">
                <a:solidFill>
                  <a:srgbClr val="2C7470"/>
                </a:solidFill>
                <a:latin typeface="EC Square Sans Pro" panose="020B0506040000020004" pitchFamily="34" charset="0"/>
              </a:rPr>
              <a:t>59,2 </a:t>
            </a:r>
            <a:r>
              <a:rPr lang="hu-HU" sz="1098" b="1">
                <a:solidFill>
                  <a:srgbClr val="2C7470"/>
                </a:solidFill>
                <a:latin typeface="EC Square Sans Pro" panose="020B0506040000020004" pitchFamily="34" charset="0"/>
              </a:rPr>
              <a:t>mg/PCU</a:t>
            </a:r>
          </a:p>
        </p:txBody>
      </p:sp>
      <p:sp>
        <p:nvSpPr>
          <p:cNvPr id="62" name="CuadroTexto 22">
            <a:extLst>
              <a:ext uri="{FF2B5EF4-FFF2-40B4-BE49-F238E27FC236}">
                <a16:creationId xmlns:a16="http://schemas.microsoft.com/office/drawing/2014/main" id="{1032CA1B-AE2C-3045-9D9E-8044F8D5BE2E}"/>
              </a:ext>
            </a:extLst>
          </p:cNvPr>
          <p:cNvSpPr txBox="1"/>
          <p:nvPr/>
        </p:nvSpPr>
        <p:spPr>
          <a:xfrm>
            <a:off x="5393996" y="4919527"/>
            <a:ext cx="1006620" cy="506892"/>
          </a:xfrm>
          <a:prstGeom prst="rect">
            <a:avLst/>
          </a:prstGeom>
          <a:noFill/>
        </p:spPr>
        <p:txBody>
          <a:bodyPr wrap="square" rtlCol="0">
            <a:noAutofit/>
          </a:bodyPr>
          <a:lstStyle/>
          <a:p>
            <a:pPr algn="ctr"/>
            <a:r>
              <a:rPr lang="hu-HU" sz="1597" b="1">
                <a:solidFill>
                  <a:srgbClr val="003399"/>
                </a:solidFill>
                <a:latin typeface="EC Square Sans Pro" panose="020B0506040000020004" pitchFamily="34" charset="0"/>
              </a:rPr>
              <a:t>84,8 </a:t>
            </a:r>
            <a:r>
              <a:rPr lang="hu-HU" sz="1098" b="1">
                <a:solidFill>
                  <a:srgbClr val="003399"/>
                </a:solidFill>
                <a:latin typeface="EC Square Sans Pro" panose="020B0506040000020004" pitchFamily="34" charset="0"/>
              </a:rPr>
              <a:t>mg/PCU</a:t>
            </a:r>
          </a:p>
        </p:txBody>
      </p:sp>
      <p:sp>
        <p:nvSpPr>
          <p:cNvPr id="63" name="Arco 23">
            <a:extLst>
              <a:ext uri="{FF2B5EF4-FFF2-40B4-BE49-F238E27FC236}">
                <a16:creationId xmlns:a16="http://schemas.microsoft.com/office/drawing/2014/main" id="{B12549A1-5D95-040D-4536-550723D3556E}"/>
              </a:ext>
            </a:extLst>
          </p:cNvPr>
          <p:cNvSpPr/>
          <p:nvPr/>
        </p:nvSpPr>
        <p:spPr>
          <a:xfrm>
            <a:off x="1363429" y="5602505"/>
            <a:ext cx="4578283" cy="583158"/>
          </a:xfrm>
          <a:prstGeom prst="arc">
            <a:avLst>
              <a:gd name="adj1" fmla="val 10819886"/>
              <a:gd name="adj2" fmla="val 21596853"/>
            </a:avLst>
          </a:prstGeom>
          <a:ln>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97">
              <a:latin typeface="EC Square Sans Pro" panose="020B0506040000020004" pitchFamily="34" charset="0"/>
            </a:endParaRPr>
          </a:p>
        </p:txBody>
      </p:sp>
      <p:sp>
        <p:nvSpPr>
          <p:cNvPr id="64" name="CuadroTexto 24">
            <a:extLst>
              <a:ext uri="{FF2B5EF4-FFF2-40B4-BE49-F238E27FC236}">
                <a16:creationId xmlns:a16="http://schemas.microsoft.com/office/drawing/2014/main" id="{5F25BFAA-2D27-278D-D7DC-F1E1135FE757}"/>
              </a:ext>
            </a:extLst>
          </p:cNvPr>
          <p:cNvSpPr txBox="1"/>
          <p:nvPr/>
        </p:nvSpPr>
        <p:spPr>
          <a:xfrm>
            <a:off x="6262428" y="5095429"/>
            <a:ext cx="559382" cy="376329"/>
          </a:xfrm>
          <a:prstGeom prst="rect">
            <a:avLst/>
          </a:prstGeom>
          <a:noFill/>
        </p:spPr>
        <p:txBody>
          <a:bodyPr wrap="square" rtlCol="0">
            <a:noAutofit/>
          </a:bodyPr>
          <a:lstStyle/>
          <a:p>
            <a:pPr algn="ctr"/>
            <a:r>
              <a:rPr lang="hu-HU" sz="1048">
                <a:latin typeface="EC Square Sans Pro" panose="020B0506040000020004" pitchFamily="34" charset="0"/>
              </a:rPr>
              <a:t>81,1 </a:t>
            </a:r>
            <a:r>
              <a:rPr lang="hu-HU" sz="799">
                <a:latin typeface="EC Square Sans Pro" panose="020B0506040000020004" pitchFamily="34" charset="0"/>
              </a:rPr>
              <a:t>mg/PCU</a:t>
            </a:r>
          </a:p>
        </p:txBody>
      </p:sp>
      <p:sp>
        <p:nvSpPr>
          <p:cNvPr id="66" name="CuadroTexto 25">
            <a:extLst>
              <a:ext uri="{FF2B5EF4-FFF2-40B4-BE49-F238E27FC236}">
                <a16:creationId xmlns:a16="http://schemas.microsoft.com/office/drawing/2014/main" id="{480CEFA5-FC97-F69B-6747-A22016317819}"/>
              </a:ext>
            </a:extLst>
          </p:cNvPr>
          <p:cNvSpPr txBox="1"/>
          <p:nvPr/>
        </p:nvSpPr>
        <p:spPr>
          <a:xfrm>
            <a:off x="7970763" y="5095429"/>
            <a:ext cx="559382" cy="376329"/>
          </a:xfrm>
          <a:prstGeom prst="rect">
            <a:avLst/>
          </a:prstGeom>
          <a:noFill/>
        </p:spPr>
        <p:txBody>
          <a:bodyPr wrap="square" rtlCol="0">
            <a:noAutofit/>
          </a:bodyPr>
          <a:lstStyle/>
          <a:p>
            <a:pPr algn="ctr"/>
            <a:r>
              <a:rPr lang="hu-HU" sz="1048">
                <a:latin typeface="EC Square Sans Pro" panose="020B0506040000020004" pitchFamily="34" charset="0"/>
              </a:rPr>
              <a:t>70,8 </a:t>
            </a:r>
            <a:r>
              <a:rPr lang="hu-HU" sz="799">
                <a:latin typeface="EC Square Sans Pro" panose="020B0506040000020004" pitchFamily="34" charset="0"/>
              </a:rPr>
              <a:t>mg/PCU</a:t>
            </a:r>
          </a:p>
        </p:txBody>
      </p:sp>
      <p:sp>
        <p:nvSpPr>
          <p:cNvPr id="67" name="CuadroTexto 26">
            <a:extLst>
              <a:ext uri="{FF2B5EF4-FFF2-40B4-BE49-F238E27FC236}">
                <a16:creationId xmlns:a16="http://schemas.microsoft.com/office/drawing/2014/main" id="{6CDE8B0B-E795-98BF-8A22-36F017175156}"/>
              </a:ext>
            </a:extLst>
          </p:cNvPr>
          <p:cNvSpPr txBox="1"/>
          <p:nvPr/>
        </p:nvSpPr>
        <p:spPr>
          <a:xfrm>
            <a:off x="8539704" y="5095429"/>
            <a:ext cx="559382" cy="376329"/>
          </a:xfrm>
          <a:prstGeom prst="rect">
            <a:avLst/>
          </a:prstGeom>
          <a:noFill/>
        </p:spPr>
        <p:txBody>
          <a:bodyPr wrap="square" rtlCol="0">
            <a:noAutofit/>
          </a:bodyPr>
          <a:lstStyle/>
          <a:p>
            <a:pPr algn="ctr"/>
            <a:r>
              <a:rPr lang="hu-HU" sz="1048">
                <a:latin typeface="EC Square Sans Pro" panose="020B0506040000020004" pitchFamily="34" charset="0"/>
              </a:rPr>
              <a:t>67,7 </a:t>
            </a:r>
            <a:r>
              <a:rPr lang="hu-HU" sz="799">
                <a:latin typeface="EC Square Sans Pro" panose="020B0506040000020004" pitchFamily="34" charset="0"/>
              </a:rPr>
              <a:t>mg/PCU</a:t>
            </a:r>
          </a:p>
        </p:txBody>
      </p:sp>
      <p:sp>
        <p:nvSpPr>
          <p:cNvPr id="68" name="CuadroTexto 27">
            <a:extLst>
              <a:ext uri="{FF2B5EF4-FFF2-40B4-BE49-F238E27FC236}">
                <a16:creationId xmlns:a16="http://schemas.microsoft.com/office/drawing/2014/main" id="{8A8FFA8B-24D1-22F9-59FD-622321F88886}"/>
              </a:ext>
            </a:extLst>
          </p:cNvPr>
          <p:cNvSpPr txBox="1"/>
          <p:nvPr/>
        </p:nvSpPr>
        <p:spPr>
          <a:xfrm>
            <a:off x="6823201" y="5095429"/>
            <a:ext cx="559382" cy="376329"/>
          </a:xfrm>
          <a:prstGeom prst="rect">
            <a:avLst/>
          </a:prstGeom>
          <a:noFill/>
        </p:spPr>
        <p:txBody>
          <a:bodyPr wrap="square" rtlCol="0">
            <a:noAutofit/>
          </a:bodyPr>
          <a:lstStyle/>
          <a:p>
            <a:pPr algn="ctr"/>
            <a:r>
              <a:rPr lang="hu-HU" sz="1048">
                <a:latin typeface="EC Square Sans Pro" panose="020B0506040000020004" pitchFamily="34" charset="0"/>
              </a:rPr>
              <a:t>77,5 </a:t>
            </a:r>
            <a:r>
              <a:rPr lang="hu-HU" sz="799">
                <a:latin typeface="EC Square Sans Pro" panose="020B0506040000020004" pitchFamily="34" charset="0"/>
              </a:rPr>
              <a:t>mg/PCU</a:t>
            </a:r>
          </a:p>
        </p:txBody>
      </p:sp>
      <p:sp>
        <p:nvSpPr>
          <p:cNvPr id="69" name="CuadroTexto 28">
            <a:extLst>
              <a:ext uri="{FF2B5EF4-FFF2-40B4-BE49-F238E27FC236}">
                <a16:creationId xmlns:a16="http://schemas.microsoft.com/office/drawing/2014/main" id="{E776DEC2-C4A0-060D-BB31-265C41439D86}"/>
              </a:ext>
            </a:extLst>
          </p:cNvPr>
          <p:cNvSpPr txBox="1"/>
          <p:nvPr/>
        </p:nvSpPr>
        <p:spPr>
          <a:xfrm>
            <a:off x="7385366" y="5095429"/>
            <a:ext cx="559382" cy="376329"/>
          </a:xfrm>
          <a:prstGeom prst="rect">
            <a:avLst/>
          </a:prstGeom>
          <a:noFill/>
        </p:spPr>
        <p:txBody>
          <a:bodyPr wrap="square" rtlCol="0">
            <a:noAutofit/>
          </a:bodyPr>
          <a:lstStyle/>
          <a:p>
            <a:pPr algn="ctr"/>
            <a:r>
              <a:rPr lang="hu-HU" sz="1048">
                <a:latin typeface="EC Square Sans Pro" panose="020B0506040000020004" pitchFamily="34" charset="0"/>
              </a:rPr>
              <a:t>74,1 </a:t>
            </a:r>
            <a:r>
              <a:rPr lang="hu-HU" sz="799">
                <a:latin typeface="EC Square Sans Pro" panose="020B0506040000020004" pitchFamily="34" charset="0"/>
              </a:rPr>
              <a:t>mg/PCU</a:t>
            </a:r>
          </a:p>
        </p:txBody>
      </p:sp>
      <p:sp>
        <p:nvSpPr>
          <p:cNvPr id="70" name="CuadroTexto 30">
            <a:extLst>
              <a:ext uri="{FF2B5EF4-FFF2-40B4-BE49-F238E27FC236}">
                <a16:creationId xmlns:a16="http://schemas.microsoft.com/office/drawing/2014/main" id="{595F460B-1C8D-E136-BAD3-99FE42F17220}"/>
              </a:ext>
            </a:extLst>
          </p:cNvPr>
          <p:cNvSpPr txBox="1"/>
          <p:nvPr/>
        </p:nvSpPr>
        <p:spPr>
          <a:xfrm>
            <a:off x="6879791" y="6223558"/>
            <a:ext cx="547355" cy="245766"/>
          </a:xfrm>
          <a:prstGeom prst="rect">
            <a:avLst/>
          </a:prstGeom>
          <a:noFill/>
        </p:spPr>
        <p:txBody>
          <a:bodyPr wrap="square" rtlCol="0">
            <a:noAutofit/>
          </a:bodyPr>
          <a:lstStyle/>
          <a:p>
            <a:r>
              <a:rPr lang="hu-HU" sz="998">
                <a:latin typeface="EC Square Sans Pro" panose="020B0506040000020004" pitchFamily="34" charset="0"/>
              </a:rPr>
              <a:t>2024</a:t>
            </a:r>
          </a:p>
        </p:txBody>
      </p:sp>
      <p:sp>
        <p:nvSpPr>
          <p:cNvPr id="71" name="CuadroTexto 31">
            <a:extLst>
              <a:ext uri="{FF2B5EF4-FFF2-40B4-BE49-F238E27FC236}">
                <a16:creationId xmlns:a16="http://schemas.microsoft.com/office/drawing/2014/main" id="{DFC6E0C4-D981-45F0-8A3A-68EEB4D1DD92}"/>
              </a:ext>
            </a:extLst>
          </p:cNvPr>
          <p:cNvSpPr txBox="1"/>
          <p:nvPr/>
        </p:nvSpPr>
        <p:spPr>
          <a:xfrm>
            <a:off x="8639066" y="6230780"/>
            <a:ext cx="500471" cy="245766"/>
          </a:xfrm>
          <a:prstGeom prst="rect">
            <a:avLst/>
          </a:prstGeom>
          <a:noFill/>
        </p:spPr>
        <p:txBody>
          <a:bodyPr wrap="square" rtlCol="0">
            <a:noAutofit/>
          </a:bodyPr>
          <a:lstStyle/>
          <a:p>
            <a:r>
              <a:rPr lang="hu-HU" sz="998">
                <a:latin typeface="EC Square Sans Pro" panose="020B0506040000020004" pitchFamily="34" charset="0"/>
              </a:rPr>
              <a:t>2027</a:t>
            </a:r>
          </a:p>
        </p:txBody>
      </p:sp>
      <p:sp>
        <p:nvSpPr>
          <p:cNvPr id="72" name="CuadroTexto 32">
            <a:extLst>
              <a:ext uri="{FF2B5EF4-FFF2-40B4-BE49-F238E27FC236}">
                <a16:creationId xmlns:a16="http://schemas.microsoft.com/office/drawing/2014/main" id="{F9F8BF46-E279-0E65-CDDA-6CDE325441E8}"/>
              </a:ext>
            </a:extLst>
          </p:cNvPr>
          <p:cNvSpPr txBox="1"/>
          <p:nvPr/>
        </p:nvSpPr>
        <p:spPr>
          <a:xfrm>
            <a:off x="9208185" y="6223557"/>
            <a:ext cx="466887" cy="245766"/>
          </a:xfrm>
          <a:prstGeom prst="rect">
            <a:avLst/>
          </a:prstGeom>
          <a:noFill/>
        </p:spPr>
        <p:txBody>
          <a:bodyPr wrap="square" rtlCol="0">
            <a:noAutofit/>
          </a:bodyPr>
          <a:lstStyle/>
          <a:p>
            <a:r>
              <a:rPr lang="hu-HU" sz="998">
                <a:latin typeface="EC Square Sans Pro" panose="020B0506040000020004" pitchFamily="34" charset="0"/>
              </a:rPr>
              <a:t>2028</a:t>
            </a:r>
          </a:p>
        </p:txBody>
      </p:sp>
      <p:sp>
        <p:nvSpPr>
          <p:cNvPr id="73" name="CuadroTexto 33">
            <a:extLst>
              <a:ext uri="{FF2B5EF4-FFF2-40B4-BE49-F238E27FC236}">
                <a16:creationId xmlns:a16="http://schemas.microsoft.com/office/drawing/2014/main" id="{281B875E-06D6-C55B-5829-18744BDB76F3}"/>
              </a:ext>
            </a:extLst>
          </p:cNvPr>
          <p:cNvSpPr txBox="1"/>
          <p:nvPr/>
        </p:nvSpPr>
        <p:spPr>
          <a:xfrm>
            <a:off x="9743720" y="6226018"/>
            <a:ext cx="466888" cy="245446"/>
          </a:xfrm>
          <a:prstGeom prst="rect">
            <a:avLst/>
          </a:prstGeom>
          <a:noFill/>
        </p:spPr>
        <p:txBody>
          <a:bodyPr wrap="square" rtlCol="0">
            <a:noAutofit/>
          </a:bodyPr>
          <a:lstStyle/>
          <a:p>
            <a:r>
              <a:rPr lang="hu-HU" sz="998">
                <a:latin typeface="EC Square Sans Pro" panose="020B0506040000020004" pitchFamily="34" charset="0"/>
              </a:rPr>
              <a:t>2029</a:t>
            </a:r>
          </a:p>
        </p:txBody>
      </p:sp>
      <p:sp>
        <p:nvSpPr>
          <p:cNvPr id="74" name="CuadroTexto 34">
            <a:extLst>
              <a:ext uri="{FF2B5EF4-FFF2-40B4-BE49-F238E27FC236}">
                <a16:creationId xmlns:a16="http://schemas.microsoft.com/office/drawing/2014/main" id="{B147DB45-3BE2-C1F2-98CC-77C0D3B30FFA}"/>
              </a:ext>
            </a:extLst>
          </p:cNvPr>
          <p:cNvSpPr txBox="1"/>
          <p:nvPr/>
        </p:nvSpPr>
        <p:spPr>
          <a:xfrm>
            <a:off x="7495794" y="6223559"/>
            <a:ext cx="486957" cy="245765"/>
          </a:xfrm>
          <a:prstGeom prst="rect">
            <a:avLst/>
          </a:prstGeom>
          <a:noFill/>
        </p:spPr>
        <p:txBody>
          <a:bodyPr wrap="square" rtlCol="0">
            <a:noAutofit/>
          </a:bodyPr>
          <a:lstStyle/>
          <a:p>
            <a:r>
              <a:rPr lang="hu-HU" sz="998">
                <a:latin typeface="EC Square Sans Pro" panose="020B0506040000020004" pitchFamily="34" charset="0"/>
              </a:rPr>
              <a:t>2025</a:t>
            </a:r>
          </a:p>
        </p:txBody>
      </p:sp>
      <p:sp>
        <p:nvSpPr>
          <p:cNvPr id="75" name="CuadroTexto 35">
            <a:extLst>
              <a:ext uri="{FF2B5EF4-FFF2-40B4-BE49-F238E27FC236}">
                <a16:creationId xmlns:a16="http://schemas.microsoft.com/office/drawing/2014/main" id="{1F780823-96D1-A111-B7E3-BB100E9E6750}"/>
              </a:ext>
            </a:extLst>
          </p:cNvPr>
          <p:cNvSpPr txBox="1"/>
          <p:nvPr/>
        </p:nvSpPr>
        <p:spPr>
          <a:xfrm>
            <a:off x="8051399" y="6230638"/>
            <a:ext cx="519019" cy="252989"/>
          </a:xfrm>
          <a:prstGeom prst="rect">
            <a:avLst/>
          </a:prstGeom>
          <a:noFill/>
        </p:spPr>
        <p:txBody>
          <a:bodyPr wrap="square" rtlCol="0">
            <a:noAutofit/>
          </a:bodyPr>
          <a:lstStyle/>
          <a:p>
            <a:r>
              <a:rPr lang="hu-HU" sz="998">
                <a:latin typeface="EC Square Sans Pro" panose="020B0506040000020004" pitchFamily="34" charset="0"/>
              </a:rPr>
              <a:t>2026</a:t>
            </a:r>
          </a:p>
        </p:txBody>
      </p:sp>
      <p:cxnSp>
        <p:nvCxnSpPr>
          <p:cNvPr id="76" name="Conector recto 36">
            <a:extLst>
              <a:ext uri="{FF2B5EF4-FFF2-40B4-BE49-F238E27FC236}">
                <a16:creationId xmlns:a16="http://schemas.microsoft.com/office/drawing/2014/main" id="{BC48B0FA-5F2B-FD41-B1F7-B34FAF654AA4}"/>
              </a:ext>
            </a:extLst>
          </p:cNvPr>
          <p:cNvCxnSpPr>
            <a:cxnSpLocks/>
          </p:cNvCxnSpPr>
          <p:nvPr/>
        </p:nvCxnSpPr>
        <p:spPr>
          <a:xfrm flipV="1">
            <a:off x="9407832" y="5539282"/>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77" name="Conector recto 37">
            <a:extLst>
              <a:ext uri="{FF2B5EF4-FFF2-40B4-BE49-F238E27FC236}">
                <a16:creationId xmlns:a16="http://schemas.microsoft.com/office/drawing/2014/main" id="{1B3C71A4-0975-0DBF-62BD-1C7E194818D8}"/>
              </a:ext>
            </a:extLst>
          </p:cNvPr>
          <p:cNvCxnSpPr>
            <a:cxnSpLocks/>
          </p:cNvCxnSpPr>
          <p:nvPr/>
        </p:nvCxnSpPr>
        <p:spPr>
          <a:xfrm flipV="1">
            <a:off x="9985157" y="5506409"/>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sp>
        <p:nvSpPr>
          <p:cNvPr id="78" name="CuadroTexto 38">
            <a:extLst>
              <a:ext uri="{FF2B5EF4-FFF2-40B4-BE49-F238E27FC236}">
                <a16:creationId xmlns:a16="http://schemas.microsoft.com/office/drawing/2014/main" id="{84CC5765-EDFF-445D-135D-3706673240A2}"/>
              </a:ext>
            </a:extLst>
          </p:cNvPr>
          <p:cNvSpPr txBox="1"/>
          <p:nvPr/>
        </p:nvSpPr>
        <p:spPr>
          <a:xfrm>
            <a:off x="9116442" y="5095429"/>
            <a:ext cx="559382" cy="376329"/>
          </a:xfrm>
          <a:prstGeom prst="rect">
            <a:avLst/>
          </a:prstGeom>
          <a:noFill/>
        </p:spPr>
        <p:txBody>
          <a:bodyPr wrap="square" rtlCol="0">
            <a:noAutofit/>
          </a:bodyPr>
          <a:lstStyle/>
          <a:p>
            <a:pPr algn="ctr"/>
            <a:r>
              <a:rPr lang="hu-HU" sz="1048">
                <a:latin typeface="EC Square Sans Pro" panose="020B0506040000020004" pitchFamily="34" charset="0"/>
              </a:rPr>
              <a:t>64,7 </a:t>
            </a:r>
            <a:r>
              <a:rPr lang="hu-HU" sz="799">
                <a:latin typeface="EC Square Sans Pro" panose="020B0506040000020004" pitchFamily="34" charset="0"/>
              </a:rPr>
              <a:t>mg/PCU</a:t>
            </a:r>
          </a:p>
        </p:txBody>
      </p:sp>
      <p:sp>
        <p:nvSpPr>
          <p:cNvPr id="79" name="CuadroTexto 39">
            <a:extLst>
              <a:ext uri="{FF2B5EF4-FFF2-40B4-BE49-F238E27FC236}">
                <a16:creationId xmlns:a16="http://schemas.microsoft.com/office/drawing/2014/main" id="{ED6C81DB-C4A1-16A6-F10B-9DE7E4EECB99}"/>
              </a:ext>
            </a:extLst>
          </p:cNvPr>
          <p:cNvSpPr txBox="1"/>
          <p:nvPr/>
        </p:nvSpPr>
        <p:spPr>
          <a:xfrm>
            <a:off x="9740481" y="5095429"/>
            <a:ext cx="559382" cy="376329"/>
          </a:xfrm>
          <a:prstGeom prst="rect">
            <a:avLst/>
          </a:prstGeom>
          <a:noFill/>
        </p:spPr>
        <p:txBody>
          <a:bodyPr wrap="square" rtlCol="0">
            <a:noAutofit/>
          </a:bodyPr>
          <a:lstStyle/>
          <a:p>
            <a:pPr algn="ctr"/>
            <a:r>
              <a:rPr lang="hu-HU" sz="1048">
                <a:latin typeface="EC Square Sans Pro" panose="020B0506040000020004" pitchFamily="34" charset="0"/>
              </a:rPr>
              <a:t>61,9 </a:t>
            </a:r>
            <a:r>
              <a:rPr lang="hu-HU" sz="799">
                <a:latin typeface="EC Square Sans Pro" panose="020B0506040000020004" pitchFamily="34" charset="0"/>
              </a:rPr>
              <a:t>mg/PCU</a:t>
            </a:r>
          </a:p>
        </p:txBody>
      </p:sp>
      <p:sp>
        <p:nvSpPr>
          <p:cNvPr id="80" name="CuadroTexto 40">
            <a:extLst>
              <a:ext uri="{FF2B5EF4-FFF2-40B4-BE49-F238E27FC236}">
                <a16:creationId xmlns:a16="http://schemas.microsoft.com/office/drawing/2014/main" id="{915520DC-4FBD-AB0B-C83E-92B93A5E00E5}"/>
              </a:ext>
            </a:extLst>
          </p:cNvPr>
          <p:cNvSpPr txBox="1"/>
          <p:nvPr/>
        </p:nvSpPr>
        <p:spPr>
          <a:xfrm>
            <a:off x="6906198" y="3378932"/>
            <a:ext cx="4345964" cy="261290"/>
          </a:xfrm>
          <a:prstGeom prst="rect">
            <a:avLst/>
          </a:prstGeom>
          <a:noFill/>
        </p:spPr>
        <p:txBody>
          <a:bodyPr wrap="square" rtlCol="0">
            <a:noAutofit/>
          </a:bodyPr>
          <a:lstStyle/>
          <a:p>
            <a:pPr algn="ctr"/>
            <a:r>
              <a:rPr lang="hu-HU" sz="1098">
                <a:solidFill>
                  <a:srgbClr val="003399"/>
                </a:solidFill>
                <a:latin typeface="EC Square Sans Pro" panose="020B0506040000020004" pitchFamily="34" charset="0"/>
                <a:sym typeface="Wingdings" panose="05000000000000000000" pitchFamily="2" charset="2"/>
              </a:rPr>
              <a:t>Teljes cél: 50%-os csökkentés 2018 és 2030 között = 59,2 mg/PCU</a:t>
            </a:r>
          </a:p>
        </p:txBody>
      </p:sp>
      <p:sp>
        <p:nvSpPr>
          <p:cNvPr id="81" name="CuadroTexto 42">
            <a:extLst>
              <a:ext uri="{FF2B5EF4-FFF2-40B4-BE49-F238E27FC236}">
                <a16:creationId xmlns:a16="http://schemas.microsoft.com/office/drawing/2014/main" id="{A4BF1199-7CB8-4A37-82F0-4CD2D9AD311C}"/>
              </a:ext>
            </a:extLst>
          </p:cNvPr>
          <p:cNvSpPr txBox="1"/>
          <p:nvPr/>
        </p:nvSpPr>
        <p:spPr>
          <a:xfrm>
            <a:off x="2147865" y="5221420"/>
            <a:ext cx="2947728" cy="577081"/>
          </a:xfrm>
          <a:prstGeom prst="rect">
            <a:avLst/>
          </a:prstGeom>
          <a:noFill/>
        </p:spPr>
        <p:txBody>
          <a:bodyPr wrap="square" rtlCol="0">
            <a:noAutofit/>
          </a:bodyPr>
          <a:lstStyle/>
          <a:p>
            <a:pPr algn="ctr"/>
            <a:r>
              <a:rPr lang="hu-HU" sz="1050">
                <a:solidFill>
                  <a:srgbClr val="2C7470"/>
                </a:solidFill>
                <a:latin typeface="EC Square Sans Pro" panose="020B0506040000020004" pitchFamily="34" charset="0"/>
                <a:sym typeface="Wingdings" panose="05000000000000000000" pitchFamily="2" charset="2"/>
              </a:rPr>
              <a:t>33,5mg/PCU =</a:t>
            </a:r>
          </a:p>
          <a:p>
            <a:pPr algn="ctr"/>
            <a:r>
              <a:rPr lang="hu-HU" sz="800">
                <a:solidFill>
                  <a:srgbClr val="2C7470"/>
                </a:solidFill>
                <a:latin typeface="EC Square Sans Pro" panose="020B0506040000020004" pitchFamily="34" charset="0"/>
              </a:rPr>
              <a:t> </a:t>
            </a:r>
            <a:r>
              <a:rPr lang="hu-HU" sz="1050">
                <a:solidFill>
                  <a:srgbClr val="2C7470"/>
                </a:solidFill>
                <a:latin typeface="EC Square Sans Pro" panose="020B0506040000020004" pitchFamily="34" charset="0"/>
              </a:rPr>
              <a:t>A csökkentés 56%-át már elértük</a:t>
            </a:r>
          </a:p>
        </p:txBody>
      </p:sp>
      <p:sp>
        <p:nvSpPr>
          <p:cNvPr id="82" name="CuadroTexto 64">
            <a:extLst>
              <a:ext uri="{FF2B5EF4-FFF2-40B4-BE49-F238E27FC236}">
                <a16:creationId xmlns:a16="http://schemas.microsoft.com/office/drawing/2014/main" id="{7D8A152A-86F1-2985-0101-BDA87A8A1839}"/>
              </a:ext>
            </a:extLst>
          </p:cNvPr>
          <p:cNvSpPr txBox="1"/>
          <p:nvPr/>
        </p:nvSpPr>
        <p:spPr>
          <a:xfrm>
            <a:off x="6263788" y="6218061"/>
            <a:ext cx="547355" cy="245766"/>
          </a:xfrm>
          <a:prstGeom prst="rect">
            <a:avLst/>
          </a:prstGeom>
          <a:noFill/>
        </p:spPr>
        <p:txBody>
          <a:bodyPr wrap="square" rtlCol="0">
            <a:noAutofit/>
          </a:bodyPr>
          <a:lstStyle/>
          <a:p>
            <a:r>
              <a:rPr lang="hu-HU" sz="998">
                <a:latin typeface="EC Square Sans Pro" panose="020B0506040000020004" pitchFamily="34" charset="0"/>
              </a:rPr>
              <a:t>2023</a:t>
            </a:r>
          </a:p>
        </p:txBody>
      </p:sp>
      <p:sp>
        <p:nvSpPr>
          <p:cNvPr id="83" name="TextBox 82">
            <a:extLst>
              <a:ext uri="{FF2B5EF4-FFF2-40B4-BE49-F238E27FC236}">
                <a16:creationId xmlns:a16="http://schemas.microsoft.com/office/drawing/2014/main" id="{7F98E0E6-BECE-5181-6C99-DC8C52D4F7E7}"/>
              </a:ext>
            </a:extLst>
          </p:cNvPr>
          <p:cNvSpPr txBox="1"/>
          <p:nvPr/>
        </p:nvSpPr>
        <p:spPr>
          <a:xfrm>
            <a:off x="745547" y="1337048"/>
            <a:ext cx="3923489" cy="566555"/>
          </a:xfrm>
          <a:prstGeom prst="rect">
            <a:avLst/>
          </a:prstGeom>
          <a:noFill/>
        </p:spPr>
        <p:txBody>
          <a:bodyPr wrap="square" lIns="0" tIns="0" rIns="0" bIns="0" rtlCol="0" anchor="t" anchorCtr="0">
            <a:noAutofit/>
          </a:bodyPr>
          <a:lstStyle/>
          <a:p>
            <a:pPr algn="ctr"/>
            <a:r>
              <a:rPr lang="hu-HU" b="1">
                <a:solidFill>
                  <a:srgbClr val="2C7470"/>
                </a:solidFill>
                <a:latin typeface="+mn-lt"/>
              </a:rPr>
              <a:t>Az eladások várható alakulása a cél eléréséhez (mg/PCU)</a:t>
            </a:r>
          </a:p>
        </p:txBody>
      </p:sp>
      <p:sp>
        <p:nvSpPr>
          <p:cNvPr id="84" name="TextBox 83">
            <a:extLst>
              <a:ext uri="{FF2B5EF4-FFF2-40B4-BE49-F238E27FC236}">
                <a16:creationId xmlns:a16="http://schemas.microsoft.com/office/drawing/2014/main" id="{602BBEDA-DBE1-19BE-6C0A-D9DBE7094EE3}"/>
              </a:ext>
            </a:extLst>
          </p:cNvPr>
          <p:cNvSpPr txBox="1"/>
          <p:nvPr/>
        </p:nvSpPr>
        <p:spPr>
          <a:xfrm>
            <a:off x="3650" y="1767961"/>
            <a:ext cx="695718" cy="282541"/>
          </a:xfrm>
          <a:prstGeom prst="rect">
            <a:avLst/>
          </a:prstGeom>
          <a:noFill/>
        </p:spPr>
        <p:txBody>
          <a:bodyPr wrap="square" lIns="0" tIns="0" rIns="0" bIns="0" rtlCol="0" anchor="t" anchorCtr="0">
            <a:noAutofit/>
          </a:bodyPr>
          <a:lstStyle/>
          <a:p>
            <a:pPr algn="ctr"/>
            <a:r>
              <a:rPr lang="hu-HU" sz="2000" b="1">
                <a:solidFill>
                  <a:srgbClr val="FF0000"/>
                </a:solidFill>
                <a:latin typeface="+mn-lt"/>
              </a:rPr>
              <a:t>118,3</a:t>
            </a:r>
          </a:p>
        </p:txBody>
      </p:sp>
      <p:sp>
        <p:nvSpPr>
          <p:cNvPr id="85" name="TextBox 84">
            <a:extLst>
              <a:ext uri="{FF2B5EF4-FFF2-40B4-BE49-F238E27FC236}">
                <a16:creationId xmlns:a16="http://schemas.microsoft.com/office/drawing/2014/main" id="{AC3B1EA4-D620-3E3A-1609-729905ED2316}"/>
              </a:ext>
            </a:extLst>
          </p:cNvPr>
          <p:cNvSpPr txBox="1"/>
          <p:nvPr/>
        </p:nvSpPr>
        <p:spPr>
          <a:xfrm>
            <a:off x="4519433" y="2938653"/>
            <a:ext cx="695718" cy="394621"/>
          </a:xfrm>
          <a:prstGeom prst="rect">
            <a:avLst/>
          </a:prstGeom>
          <a:noFill/>
        </p:spPr>
        <p:txBody>
          <a:bodyPr wrap="square" lIns="0" tIns="0" rIns="0" bIns="0" rtlCol="0" anchor="t" anchorCtr="0">
            <a:noAutofit/>
          </a:bodyPr>
          <a:lstStyle/>
          <a:p>
            <a:pPr algn="ctr"/>
            <a:r>
              <a:rPr lang="hu-HU" sz="2400" b="1">
                <a:solidFill>
                  <a:srgbClr val="2C7470"/>
                </a:solidFill>
                <a:latin typeface="+mn-lt"/>
              </a:rPr>
              <a:t>59,2</a:t>
            </a:r>
          </a:p>
        </p:txBody>
      </p:sp>
      <p:sp>
        <p:nvSpPr>
          <p:cNvPr id="86" name="TextBox 85">
            <a:extLst>
              <a:ext uri="{FF2B5EF4-FFF2-40B4-BE49-F238E27FC236}">
                <a16:creationId xmlns:a16="http://schemas.microsoft.com/office/drawing/2014/main" id="{0DF3F3BC-9F1E-845A-9494-BA7337CEB39D}"/>
              </a:ext>
            </a:extLst>
          </p:cNvPr>
          <p:cNvSpPr txBox="1"/>
          <p:nvPr/>
        </p:nvSpPr>
        <p:spPr>
          <a:xfrm>
            <a:off x="1719751" y="3011615"/>
            <a:ext cx="352889" cy="210226"/>
          </a:xfrm>
          <a:prstGeom prst="rect">
            <a:avLst/>
          </a:prstGeom>
          <a:noFill/>
        </p:spPr>
        <p:txBody>
          <a:bodyPr wrap="square" lIns="0" tIns="0" rIns="0" bIns="0" rtlCol="0" anchor="t" anchorCtr="0">
            <a:noAutofit/>
          </a:bodyPr>
          <a:lstStyle/>
          <a:p>
            <a:pPr algn="ctr"/>
            <a:r>
              <a:rPr lang="hu-HU" sz="1200" b="1">
                <a:solidFill>
                  <a:srgbClr val="003399"/>
                </a:solidFill>
                <a:latin typeface="+mn-lt"/>
              </a:rPr>
              <a:t>84,8</a:t>
            </a:r>
          </a:p>
        </p:txBody>
      </p:sp>
      <p:sp>
        <p:nvSpPr>
          <p:cNvPr id="87" name="TextBox 86">
            <a:extLst>
              <a:ext uri="{FF2B5EF4-FFF2-40B4-BE49-F238E27FC236}">
                <a16:creationId xmlns:a16="http://schemas.microsoft.com/office/drawing/2014/main" id="{E746B518-4824-9CE3-B027-F37D7D9447E3}"/>
              </a:ext>
            </a:extLst>
          </p:cNvPr>
          <p:cNvSpPr txBox="1"/>
          <p:nvPr/>
        </p:nvSpPr>
        <p:spPr>
          <a:xfrm rot="2536788">
            <a:off x="679904" y="2467004"/>
            <a:ext cx="965365" cy="210226"/>
          </a:xfrm>
          <a:prstGeom prst="rect">
            <a:avLst/>
          </a:prstGeom>
          <a:noFill/>
        </p:spPr>
        <p:txBody>
          <a:bodyPr wrap="square" lIns="0" tIns="0" rIns="0" bIns="0" rtlCol="0" anchor="t" anchorCtr="0">
            <a:noAutofit/>
          </a:bodyPr>
          <a:lstStyle/>
          <a:p>
            <a:pPr algn="ctr"/>
            <a:r>
              <a:rPr lang="hu-HU" sz="1100">
                <a:solidFill>
                  <a:srgbClr val="003399"/>
                </a:solidFill>
                <a:latin typeface="+mn-lt"/>
              </a:rPr>
              <a:t>-33,5 mg/PCU</a:t>
            </a:r>
          </a:p>
        </p:txBody>
      </p:sp>
      <p:sp>
        <p:nvSpPr>
          <p:cNvPr id="88" name="TextBox 87">
            <a:extLst>
              <a:ext uri="{FF2B5EF4-FFF2-40B4-BE49-F238E27FC236}">
                <a16:creationId xmlns:a16="http://schemas.microsoft.com/office/drawing/2014/main" id="{7033FF4A-C74F-EDAD-3D93-E989F7A98ABE}"/>
              </a:ext>
            </a:extLst>
          </p:cNvPr>
          <p:cNvSpPr txBox="1"/>
          <p:nvPr/>
        </p:nvSpPr>
        <p:spPr>
          <a:xfrm>
            <a:off x="2135083" y="3153677"/>
            <a:ext cx="352889" cy="210226"/>
          </a:xfrm>
          <a:prstGeom prst="rect">
            <a:avLst/>
          </a:prstGeom>
          <a:noFill/>
        </p:spPr>
        <p:txBody>
          <a:bodyPr wrap="square" lIns="0" tIns="0" rIns="0" bIns="0" rtlCol="0" anchor="t" anchorCtr="0">
            <a:noAutofit/>
          </a:bodyPr>
          <a:lstStyle/>
          <a:p>
            <a:pPr algn="ctr"/>
            <a:r>
              <a:rPr lang="hu-HU" sz="1100">
                <a:solidFill>
                  <a:schemeClr val="tx1"/>
                </a:solidFill>
                <a:latin typeface="+mn-lt"/>
              </a:rPr>
              <a:t>81,1</a:t>
            </a:r>
          </a:p>
        </p:txBody>
      </p:sp>
      <p:sp>
        <p:nvSpPr>
          <p:cNvPr id="89" name="TextBox 88">
            <a:extLst>
              <a:ext uri="{FF2B5EF4-FFF2-40B4-BE49-F238E27FC236}">
                <a16:creationId xmlns:a16="http://schemas.microsoft.com/office/drawing/2014/main" id="{175053D2-D6F0-F6E6-29B4-C91132B6DEC4}"/>
              </a:ext>
            </a:extLst>
          </p:cNvPr>
          <p:cNvSpPr txBox="1"/>
          <p:nvPr/>
        </p:nvSpPr>
        <p:spPr>
          <a:xfrm>
            <a:off x="2510120" y="3273517"/>
            <a:ext cx="352889" cy="210226"/>
          </a:xfrm>
          <a:prstGeom prst="rect">
            <a:avLst/>
          </a:prstGeom>
          <a:noFill/>
        </p:spPr>
        <p:txBody>
          <a:bodyPr wrap="square" lIns="0" tIns="0" rIns="0" bIns="0" rtlCol="0" anchor="t" anchorCtr="0">
            <a:noAutofit/>
          </a:bodyPr>
          <a:lstStyle/>
          <a:p>
            <a:pPr algn="ctr"/>
            <a:r>
              <a:rPr lang="hu-HU" sz="1100">
                <a:solidFill>
                  <a:schemeClr val="tx1"/>
                </a:solidFill>
                <a:latin typeface="+mn-lt"/>
              </a:rPr>
              <a:t>77,5</a:t>
            </a:r>
          </a:p>
        </p:txBody>
      </p:sp>
      <p:sp>
        <p:nvSpPr>
          <p:cNvPr id="90" name="TextBox 89">
            <a:extLst>
              <a:ext uri="{FF2B5EF4-FFF2-40B4-BE49-F238E27FC236}">
                <a16:creationId xmlns:a16="http://schemas.microsoft.com/office/drawing/2014/main" id="{0FFE0B97-5429-D77B-9FA5-58E28A6F76FA}"/>
              </a:ext>
            </a:extLst>
          </p:cNvPr>
          <p:cNvSpPr txBox="1"/>
          <p:nvPr/>
        </p:nvSpPr>
        <p:spPr>
          <a:xfrm>
            <a:off x="2911808" y="3406607"/>
            <a:ext cx="352889" cy="210226"/>
          </a:xfrm>
          <a:prstGeom prst="rect">
            <a:avLst/>
          </a:prstGeom>
          <a:noFill/>
        </p:spPr>
        <p:txBody>
          <a:bodyPr wrap="square" lIns="0" tIns="0" rIns="0" bIns="0" rtlCol="0" anchor="t" anchorCtr="0">
            <a:noAutofit/>
          </a:bodyPr>
          <a:lstStyle/>
          <a:p>
            <a:pPr algn="ctr"/>
            <a:r>
              <a:rPr lang="hu-HU" sz="1100">
                <a:solidFill>
                  <a:schemeClr val="tx1"/>
                </a:solidFill>
                <a:latin typeface="+mn-lt"/>
              </a:rPr>
              <a:t>74,1</a:t>
            </a:r>
          </a:p>
        </p:txBody>
      </p:sp>
      <p:sp>
        <p:nvSpPr>
          <p:cNvPr id="91" name="TextBox 90">
            <a:extLst>
              <a:ext uri="{FF2B5EF4-FFF2-40B4-BE49-F238E27FC236}">
                <a16:creationId xmlns:a16="http://schemas.microsoft.com/office/drawing/2014/main" id="{BBC7FAF8-6CD2-256A-EF43-D1DEB1F6101B}"/>
              </a:ext>
            </a:extLst>
          </p:cNvPr>
          <p:cNvSpPr txBox="1"/>
          <p:nvPr/>
        </p:nvSpPr>
        <p:spPr>
          <a:xfrm>
            <a:off x="3300043" y="3496480"/>
            <a:ext cx="352889" cy="210226"/>
          </a:xfrm>
          <a:prstGeom prst="rect">
            <a:avLst/>
          </a:prstGeom>
          <a:noFill/>
        </p:spPr>
        <p:txBody>
          <a:bodyPr wrap="square" lIns="0" tIns="0" rIns="0" bIns="0" rtlCol="0" anchor="t" anchorCtr="0">
            <a:noAutofit/>
          </a:bodyPr>
          <a:lstStyle/>
          <a:p>
            <a:pPr algn="ctr"/>
            <a:r>
              <a:rPr lang="hu-HU" sz="1100">
                <a:solidFill>
                  <a:schemeClr val="tx1"/>
                </a:solidFill>
                <a:latin typeface="+mn-lt"/>
              </a:rPr>
              <a:t>70,8</a:t>
            </a:r>
          </a:p>
        </p:txBody>
      </p:sp>
      <p:sp>
        <p:nvSpPr>
          <p:cNvPr id="92" name="TextBox 91">
            <a:extLst>
              <a:ext uri="{FF2B5EF4-FFF2-40B4-BE49-F238E27FC236}">
                <a16:creationId xmlns:a16="http://schemas.microsoft.com/office/drawing/2014/main" id="{643BF991-5065-B91D-6B43-D431B51E4F65}"/>
              </a:ext>
            </a:extLst>
          </p:cNvPr>
          <p:cNvSpPr txBox="1"/>
          <p:nvPr/>
        </p:nvSpPr>
        <p:spPr>
          <a:xfrm>
            <a:off x="3721150" y="3611208"/>
            <a:ext cx="352889" cy="210226"/>
          </a:xfrm>
          <a:prstGeom prst="rect">
            <a:avLst/>
          </a:prstGeom>
          <a:noFill/>
        </p:spPr>
        <p:txBody>
          <a:bodyPr wrap="square" lIns="0" tIns="0" rIns="0" bIns="0" rtlCol="0" anchor="t" anchorCtr="0">
            <a:noAutofit/>
          </a:bodyPr>
          <a:lstStyle/>
          <a:p>
            <a:pPr algn="ctr"/>
            <a:r>
              <a:rPr lang="hu-HU" sz="1100">
                <a:solidFill>
                  <a:schemeClr val="tx1"/>
                </a:solidFill>
                <a:latin typeface="+mn-lt"/>
              </a:rPr>
              <a:t>67,7</a:t>
            </a:r>
          </a:p>
        </p:txBody>
      </p:sp>
      <p:sp>
        <p:nvSpPr>
          <p:cNvPr id="93" name="TextBox 92">
            <a:extLst>
              <a:ext uri="{FF2B5EF4-FFF2-40B4-BE49-F238E27FC236}">
                <a16:creationId xmlns:a16="http://schemas.microsoft.com/office/drawing/2014/main" id="{E4C2A99D-4E5D-3F4B-5D43-3BF1581FCDE5}"/>
              </a:ext>
            </a:extLst>
          </p:cNvPr>
          <p:cNvSpPr txBox="1"/>
          <p:nvPr/>
        </p:nvSpPr>
        <p:spPr>
          <a:xfrm>
            <a:off x="4087204" y="3732090"/>
            <a:ext cx="352889" cy="210226"/>
          </a:xfrm>
          <a:prstGeom prst="rect">
            <a:avLst/>
          </a:prstGeom>
          <a:noFill/>
        </p:spPr>
        <p:txBody>
          <a:bodyPr wrap="square" lIns="0" tIns="0" rIns="0" bIns="0" rtlCol="0" anchor="t" anchorCtr="0">
            <a:noAutofit/>
          </a:bodyPr>
          <a:lstStyle/>
          <a:p>
            <a:pPr algn="ctr"/>
            <a:r>
              <a:rPr lang="hu-HU" sz="1100">
                <a:solidFill>
                  <a:schemeClr val="tx1"/>
                </a:solidFill>
                <a:latin typeface="+mn-lt"/>
              </a:rPr>
              <a:t>64,7</a:t>
            </a:r>
          </a:p>
        </p:txBody>
      </p:sp>
      <p:sp>
        <p:nvSpPr>
          <p:cNvPr id="94" name="TextBox 93">
            <a:extLst>
              <a:ext uri="{FF2B5EF4-FFF2-40B4-BE49-F238E27FC236}">
                <a16:creationId xmlns:a16="http://schemas.microsoft.com/office/drawing/2014/main" id="{BE86082C-C0A9-D8F8-D23D-D6913E661159}"/>
              </a:ext>
            </a:extLst>
          </p:cNvPr>
          <p:cNvSpPr txBox="1"/>
          <p:nvPr/>
        </p:nvSpPr>
        <p:spPr>
          <a:xfrm>
            <a:off x="4472430" y="3852949"/>
            <a:ext cx="352889" cy="210226"/>
          </a:xfrm>
          <a:prstGeom prst="rect">
            <a:avLst/>
          </a:prstGeom>
          <a:noFill/>
        </p:spPr>
        <p:txBody>
          <a:bodyPr wrap="square" lIns="0" tIns="0" rIns="0" bIns="0" rtlCol="0" anchor="t" anchorCtr="0">
            <a:noAutofit/>
          </a:bodyPr>
          <a:lstStyle/>
          <a:p>
            <a:pPr algn="ctr"/>
            <a:r>
              <a:rPr lang="hu-HU" sz="1100">
                <a:solidFill>
                  <a:schemeClr val="tx1"/>
                </a:solidFill>
                <a:latin typeface="+mn-lt"/>
              </a:rPr>
              <a:t>61,9</a:t>
            </a:r>
          </a:p>
        </p:txBody>
      </p:sp>
    </p:spTree>
    <p:extLst>
      <p:ext uri="{BB962C8B-B14F-4D97-AF65-F5344CB8AC3E}">
        <p14:creationId xmlns:p14="http://schemas.microsoft.com/office/powerpoint/2010/main" val="3704454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3D728599-AE20-BABA-B6C7-AFC2D4724E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0" y="611494"/>
            <a:ext cx="8534400" cy="6053640"/>
          </a:xfrm>
          <a:prstGeom prst="rect">
            <a:avLst/>
          </a:prstGeom>
        </p:spPr>
      </p:pic>
      <p:sp>
        <p:nvSpPr>
          <p:cNvPr id="5" name="Marcador de texto 1">
            <a:extLst>
              <a:ext uri="{FF2B5EF4-FFF2-40B4-BE49-F238E27FC236}">
                <a16:creationId xmlns:a16="http://schemas.microsoft.com/office/drawing/2014/main" id="{B16E4EFC-8AF4-DF4E-D8BF-9EE8AF761A22}"/>
              </a:ext>
            </a:extLst>
          </p:cNvPr>
          <p:cNvSpPr txBox="1">
            <a:spLocks/>
          </p:cNvSpPr>
          <p:nvPr/>
        </p:nvSpPr>
        <p:spPr>
          <a:xfrm>
            <a:off x="685800" y="205566"/>
            <a:ext cx="9462631" cy="476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1800" b="1" dirty="0">
                <a:latin typeface="EC Square Sans Pro" panose="020B0506040000020004" pitchFamily="34" charset="0"/>
                <a:cs typeface="+mn-cs"/>
              </a:rPr>
              <a:t>Az EU átfogó eladási térképe 2022-re az élelmiszer-termelő állatokra vonatkozóan </a:t>
            </a:r>
          </a:p>
        </p:txBody>
      </p:sp>
      <p:sp>
        <p:nvSpPr>
          <p:cNvPr id="6" name="TextBox 5">
            <a:extLst>
              <a:ext uri="{FF2B5EF4-FFF2-40B4-BE49-F238E27FC236}">
                <a16:creationId xmlns:a16="http://schemas.microsoft.com/office/drawing/2014/main" id="{65E9B619-25FB-C0F5-35C9-DFCB1BBAA5A3}"/>
              </a:ext>
            </a:extLst>
          </p:cNvPr>
          <p:cNvSpPr txBox="1"/>
          <p:nvPr/>
        </p:nvSpPr>
        <p:spPr>
          <a:xfrm>
            <a:off x="2407920" y="6529070"/>
            <a:ext cx="8229600" cy="304800"/>
          </a:xfrm>
          <a:prstGeom prst="rect">
            <a:avLst/>
          </a:prstGeom>
          <a:solidFill>
            <a:schemeClr val="bg1"/>
          </a:solidFill>
        </p:spPr>
        <p:txBody>
          <a:bodyPr wrap="square" lIns="0" tIns="0" rIns="0" bIns="0" rtlCol="0" anchor="t" anchorCtr="0">
            <a:noAutofit/>
          </a:bodyPr>
          <a:lstStyle/>
          <a:p>
            <a:pPr algn="l"/>
            <a:r>
              <a:rPr lang="hu-HU" sz="1100" baseline="30000">
                <a:solidFill>
                  <a:schemeClr val="tx1"/>
                </a:solidFill>
                <a:latin typeface="EC Square Sans Pro" panose="020B0506040000020004" pitchFamily="34" charset="0"/>
              </a:rPr>
              <a:t>1</a:t>
            </a:r>
            <a:r>
              <a:rPr lang="hu-HU" sz="1100">
                <a:solidFill>
                  <a:schemeClr val="tx1"/>
                </a:solidFill>
                <a:latin typeface="EC Square Sans Pro" panose="020B0506040000020004" pitchFamily="34" charset="0"/>
              </a:rPr>
              <a:t> Az ESVAC-ban részt vevő országok kódjai az ISO 3166 szerint – Az országok és alegységeik nevének megjelenítésére szolgáló kódok.</a:t>
            </a:r>
          </a:p>
        </p:txBody>
      </p:sp>
      <p:sp>
        <p:nvSpPr>
          <p:cNvPr id="7" name="TextBox 6">
            <a:extLst>
              <a:ext uri="{FF2B5EF4-FFF2-40B4-BE49-F238E27FC236}">
                <a16:creationId xmlns:a16="http://schemas.microsoft.com/office/drawing/2014/main" id="{F40808EB-5DC3-F24F-3EF0-FC7781D0B688}"/>
              </a:ext>
            </a:extLst>
          </p:cNvPr>
          <p:cNvSpPr txBox="1"/>
          <p:nvPr/>
        </p:nvSpPr>
        <p:spPr>
          <a:xfrm>
            <a:off x="2633662" y="4940299"/>
            <a:ext cx="719138" cy="207963"/>
          </a:xfrm>
          <a:prstGeom prst="rect">
            <a:avLst/>
          </a:prstGeom>
          <a:solidFill>
            <a:schemeClr val="bg1"/>
          </a:solidFill>
        </p:spPr>
        <p:txBody>
          <a:bodyPr wrap="square" lIns="0" tIns="0" rIns="0" bIns="0" rtlCol="0" anchor="t" anchorCtr="0">
            <a:noAutofit/>
          </a:bodyPr>
          <a:lstStyle/>
          <a:p>
            <a:pPr algn="ctr"/>
            <a:r>
              <a:rPr lang="hu-HU" sz="1200" b="1">
                <a:solidFill>
                  <a:schemeClr val="tx1"/>
                </a:solidFill>
                <a:latin typeface="EC Square Sans Pro" panose="020B0506040000020004" pitchFamily="34" charset="0"/>
              </a:rPr>
              <a:t>mg/PCU</a:t>
            </a:r>
          </a:p>
        </p:txBody>
      </p:sp>
      <p:sp>
        <p:nvSpPr>
          <p:cNvPr id="8" name="TextBox 7">
            <a:extLst>
              <a:ext uri="{FF2B5EF4-FFF2-40B4-BE49-F238E27FC236}">
                <a16:creationId xmlns:a16="http://schemas.microsoft.com/office/drawing/2014/main" id="{FED635E3-12AA-30B6-0514-1E84E152AB15}"/>
              </a:ext>
            </a:extLst>
          </p:cNvPr>
          <p:cNvSpPr txBox="1"/>
          <p:nvPr/>
        </p:nvSpPr>
        <p:spPr>
          <a:xfrm>
            <a:off x="2933700" y="5135563"/>
            <a:ext cx="419100" cy="152400"/>
          </a:xfrm>
          <a:prstGeom prst="rect">
            <a:avLst/>
          </a:prstGeom>
          <a:solidFill>
            <a:schemeClr val="bg1"/>
          </a:solidFill>
        </p:spPr>
        <p:txBody>
          <a:bodyPr wrap="square" lIns="0" tIns="0" rIns="0" bIns="0" rtlCol="0" anchor="t" anchorCtr="0">
            <a:noAutofit/>
          </a:bodyPr>
          <a:lstStyle/>
          <a:p>
            <a:pPr algn="l"/>
            <a:r>
              <a:rPr lang="hu-HU" sz="700">
                <a:solidFill>
                  <a:schemeClr val="tx1"/>
                </a:solidFill>
                <a:latin typeface="EC Square Sans Pro" panose="020B0506040000020004" pitchFamily="34" charset="0"/>
              </a:rPr>
              <a:t>254,7</a:t>
            </a:r>
          </a:p>
        </p:txBody>
      </p:sp>
      <p:sp>
        <p:nvSpPr>
          <p:cNvPr id="9" name="TextBox 8">
            <a:extLst>
              <a:ext uri="{FF2B5EF4-FFF2-40B4-BE49-F238E27FC236}">
                <a16:creationId xmlns:a16="http://schemas.microsoft.com/office/drawing/2014/main" id="{C0280CE3-CD36-B695-FF81-708DE83DB73D}"/>
              </a:ext>
            </a:extLst>
          </p:cNvPr>
          <p:cNvSpPr txBox="1"/>
          <p:nvPr/>
        </p:nvSpPr>
        <p:spPr>
          <a:xfrm>
            <a:off x="2933700" y="5397502"/>
            <a:ext cx="419100" cy="152400"/>
          </a:xfrm>
          <a:prstGeom prst="rect">
            <a:avLst/>
          </a:prstGeom>
          <a:solidFill>
            <a:schemeClr val="bg1"/>
          </a:solidFill>
        </p:spPr>
        <p:txBody>
          <a:bodyPr wrap="square" lIns="0" tIns="0" rIns="0" bIns="0" rtlCol="0" anchor="t" anchorCtr="0">
            <a:noAutofit/>
          </a:bodyPr>
          <a:lstStyle/>
          <a:p>
            <a:pPr algn="l"/>
            <a:r>
              <a:rPr lang="hu-HU" sz="700">
                <a:solidFill>
                  <a:schemeClr val="tx1"/>
                </a:solidFill>
                <a:latin typeface="EC Square Sans Pro" panose="020B0506040000020004" pitchFamily="34" charset="0"/>
              </a:rPr>
              <a:t>170,5</a:t>
            </a:r>
          </a:p>
        </p:txBody>
      </p:sp>
      <p:sp>
        <p:nvSpPr>
          <p:cNvPr id="10" name="TextBox 9">
            <a:extLst>
              <a:ext uri="{FF2B5EF4-FFF2-40B4-BE49-F238E27FC236}">
                <a16:creationId xmlns:a16="http://schemas.microsoft.com/office/drawing/2014/main" id="{08302E73-6417-68C4-01A5-BD5F2EC624BD}"/>
              </a:ext>
            </a:extLst>
          </p:cNvPr>
          <p:cNvSpPr txBox="1"/>
          <p:nvPr/>
        </p:nvSpPr>
        <p:spPr>
          <a:xfrm>
            <a:off x="2943225" y="5664202"/>
            <a:ext cx="419100" cy="152400"/>
          </a:xfrm>
          <a:prstGeom prst="rect">
            <a:avLst/>
          </a:prstGeom>
          <a:solidFill>
            <a:schemeClr val="bg1"/>
          </a:solidFill>
        </p:spPr>
        <p:txBody>
          <a:bodyPr wrap="square" lIns="0" tIns="0" rIns="0" bIns="0" rtlCol="0" anchor="t" anchorCtr="0">
            <a:noAutofit/>
          </a:bodyPr>
          <a:lstStyle/>
          <a:p>
            <a:pPr algn="l"/>
            <a:r>
              <a:rPr lang="hu-HU" sz="700">
                <a:solidFill>
                  <a:schemeClr val="tx1"/>
                </a:solidFill>
                <a:latin typeface="EC Square Sans Pro" panose="020B0506040000020004" pitchFamily="34" charset="0"/>
              </a:rPr>
              <a:t>86,3</a:t>
            </a:r>
          </a:p>
        </p:txBody>
      </p:sp>
      <p:sp>
        <p:nvSpPr>
          <p:cNvPr id="11" name="TextBox 10">
            <a:extLst>
              <a:ext uri="{FF2B5EF4-FFF2-40B4-BE49-F238E27FC236}">
                <a16:creationId xmlns:a16="http://schemas.microsoft.com/office/drawing/2014/main" id="{52EE9EAC-E435-D75F-7994-22407E28C5CD}"/>
              </a:ext>
            </a:extLst>
          </p:cNvPr>
          <p:cNvSpPr txBox="1"/>
          <p:nvPr/>
        </p:nvSpPr>
        <p:spPr>
          <a:xfrm>
            <a:off x="2943225" y="5922968"/>
            <a:ext cx="419100" cy="120645"/>
          </a:xfrm>
          <a:prstGeom prst="rect">
            <a:avLst/>
          </a:prstGeom>
          <a:solidFill>
            <a:schemeClr val="bg1"/>
          </a:solidFill>
        </p:spPr>
        <p:txBody>
          <a:bodyPr wrap="square" lIns="0" tIns="0" rIns="0" bIns="0" rtlCol="0" anchor="t" anchorCtr="0">
            <a:noAutofit/>
          </a:bodyPr>
          <a:lstStyle/>
          <a:p>
            <a:pPr algn="l"/>
            <a:r>
              <a:rPr lang="hu-HU" sz="700">
                <a:solidFill>
                  <a:schemeClr val="tx1"/>
                </a:solidFill>
                <a:latin typeface="EC Square Sans Pro" panose="020B0506040000020004" pitchFamily="34" charset="0"/>
              </a:rPr>
              <a:t>&gt;2,1</a:t>
            </a:r>
          </a:p>
        </p:txBody>
      </p:sp>
      <p:sp>
        <p:nvSpPr>
          <p:cNvPr id="12" name="TextBox 11">
            <a:extLst>
              <a:ext uri="{FF2B5EF4-FFF2-40B4-BE49-F238E27FC236}">
                <a16:creationId xmlns:a16="http://schemas.microsoft.com/office/drawing/2014/main" id="{4DF9B36B-A6B9-AC0E-7171-2EF69051DDAC}"/>
              </a:ext>
            </a:extLst>
          </p:cNvPr>
          <p:cNvSpPr txBox="1"/>
          <p:nvPr/>
        </p:nvSpPr>
        <p:spPr>
          <a:xfrm>
            <a:off x="2933700" y="6056953"/>
            <a:ext cx="395288" cy="167635"/>
          </a:xfrm>
          <a:prstGeom prst="rect">
            <a:avLst/>
          </a:prstGeom>
          <a:solidFill>
            <a:schemeClr val="bg1"/>
          </a:solidFill>
        </p:spPr>
        <p:txBody>
          <a:bodyPr wrap="square" lIns="0" tIns="0" rIns="0" bIns="0" rtlCol="0" anchor="t" anchorCtr="0">
            <a:noAutofit/>
          </a:bodyPr>
          <a:lstStyle/>
          <a:p>
            <a:pPr algn="l">
              <a:lnSpc>
                <a:spcPts val="700"/>
              </a:lnSpc>
            </a:pPr>
            <a:r>
              <a:rPr lang="hu-HU" sz="500" dirty="0">
                <a:solidFill>
                  <a:schemeClr val="tx1"/>
                </a:solidFill>
                <a:latin typeface="EC Square Sans Pro" panose="020B0506040000020004" pitchFamily="34" charset="0"/>
              </a:rPr>
              <a:t>Nincs elérhető adat</a:t>
            </a:r>
          </a:p>
        </p:txBody>
      </p:sp>
    </p:spTree>
    <p:extLst>
      <p:ext uri="{BB962C8B-B14F-4D97-AF65-F5344CB8AC3E}">
        <p14:creationId xmlns:p14="http://schemas.microsoft.com/office/powerpoint/2010/main" val="149896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pPr marL="0" indent="0">
              <a:buNone/>
            </a:pPr>
            <a:r>
              <a:rPr lang="hu-HU">
                <a:latin typeface="EC Square Sans Pro" panose="020B0506040000020004" pitchFamily="34" charset="0"/>
              </a:rPr>
              <a:t>Magyarország, 2024. március 19–20.</a:t>
            </a:r>
          </a:p>
          <a:p>
            <a:endParaRPr lang="es-ES" dirty="0"/>
          </a:p>
        </p:txBody>
      </p:sp>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hu-HU" sz="3200" b="1" dirty="0">
                <a:solidFill>
                  <a:srgbClr val="003399"/>
                </a:solidFill>
                <a:latin typeface="EC Square Sans Pro" panose="020B0506040000020004" pitchFamily="34" charset="0"/>
              </a:rPr>
              <a:t>Általános bevezetés az AMR hatásával kapcsolatban. Fókuszban az országos AMU és AMR adatok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hu-HU" sz="2400" noProof="0">
                <a:solidFill>
                  <a:srgbClr val="003399"/>
                </a:solidFill>
                <a:latin typeface="EC Square Sans Pro" panose="020B0506040000020004" pitchFamily="34" charset="0"/>
              </a:rPr>
              <a:t>Gyakorlati képzés gazdálkodóknak és állatorvosoknak: Új intézkedések az antimikrobiális rezisztencia leküzdésére</a:t>
            </a:r>
          </a:p>
          <a:p>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7F49C4F-41FD-47CA-AFA7-AEC734ED9BCD}"/>
              </a:ext>
            </a:extLst>
          </p:cNvPr>
          <p:cNvSpPr>
            <a:spLocks noGrp="1"/>
          </p:cNvSpPr>
          <p:nvPr>
            <p:ph type="body" sz="quarter" idx="10"/>
          </p:nvPr>
        </p:nvSpPr>
        <p:spPr>
          <a:xfrm>
            <a:off x="719926" y="139782"/>
            <a:ext cx="8008947" cy="533400"/>
          </a:xfrm>
        </p:spPr>
        <p:txBody>
          <a:bodyPr>
            <a:normAutofit/>
          </a:bodyPr>
          <a:lstStyle/>
          <a:p>
            <a:pPr marL="0" indent="0">
              <a:buNone/>
            </a:pPr>
            <a:r>
              <a:rPr lang="hu-HU" sz="2800" b="1" dirty="0">
                <a:latin typeface="EC Square Sans Pro" panose="020B0506040000020004" pitchFamily="34" charset="0"/>
              </a:rPr>
              <a:t>VMP eladás MAGYARORSZÁGON</a:t>
            </a:r>
          </a:p>
        </p:txBody>
      </p:sp>
      <p:sp>
        <p:nvSpPr>
          <p:cNvPr id="35" name="CuadroTexto 34">
            <a:extLst>
              <a:ext uri="{FF2B5EF4-FFF2-40B4-BE49-F238E27FC236}">
                <a16:creationId xmlns:a16="http://schemas.microsoft.com/office/drawing/2014/main" id="{FB415BA7-2EB9-452B-AD13-C1C550523469}"/>
              </a:ext>
            </a:extLst>
          </p:cNvPr>
          <p:cNvSpPr txBox="1"/>
          <p:nvPr/>
        </p:nvSpPr>
        <p:spPr>
          <a:xfrm>
            <a:off x="2057400" y="768350"/>
            <a:ext cx="1243853" cy="538609"/>
          </a:xfrm>
          <a:prstGeom prst="rect">
            <a:avLst/>
          </a:prstGeom>
          <a:noFill/>
        </p:spPr>
        <p:txBody>
          <a:bodyPr wrap="square" rtlCol="0">
            <a:spAutoFit/>
          </a:bodyPr>
          <a:lstStyle/>
          <a:p>
            <a:pPr algn="ctr"/>
            <a:r>
              <a:rPr lang="hu-HU" b="1">
                <a:solidFill>
                  <a:srgbClr val="003399"/>
                </a:solidFill>
              </a:rPr>
              <a:t>PCU</a:t>
            </a:r>
          </a:p>
          <a:p>
            <a:pPr algn="ctr"/>
            <a:r>
              <a:rPr lang="hu-HU" sz="1100" b="1">
                <a:solidFill>
                  <a:srgbClr val="003399"/>
                </a:solidFill>
              </a:rPr>
              <a:t>2022 </a:t>
            </a:r>
            <a:r>
              <a:rPr lang="hu-HU" sz="800" b="1">
                <a:solidFill>
                  <a:srgbClr val="003399"/>
                </a:solidFill>
              </a:rPr>
              <a:t>(1000 tonna)</a:t>
            </a:r>
          </a:p>
        </p:txBody>
      </p:sp>
      <p:sp>
        <p:nvSpPr>
          <p:cNvPr id="39" name="CuadroTexto 38">
            <a:extLst>
              <a:ext uri="{FF2B5EF4-FFF2-40B4-BE49-F238E27FC236}">
                <a16:creationId xmlns:a16="http://schemas.microsoft.com/office/drawing/2014/main" id="{40A1D76F-89B9-4BE8-9F2B-3FBA9FDB4C2C}"/>
              </a:ext>
            </a:extLst>
          </p:cNvPr>
          <p:cNvSpPr txBox="1"/>
          <p:nvPr/>
        </p:nvSpPr>
        <p:spPr>
          <a:xfrm>
            <a:off x="3327401" y="559905"/>
            <a:ext cx="2413730" cy="646331"/>
          </a:xfrm>
          <a:prstGeom prst="rect">
            <a:avLst/>
          </a:prstGeom>
          <a:noFill/>
        </p:spPr>
        <p:txBody>
          <a:bodyPr wrap="square" rtlCol="0">
            <a:spAutoFit/>
          </a:bodyPr>
          <a:lstStyle/>
          <a:p>
            <a:pPr algn="ctr"/>
            <a:r>
              <a:rPr lang="hu-HU" b="1" dirty="0">
                <a:solidFill>
                  <a:srgbClr val="003399"/>
                </a:solidFill>
              </a:rPr>
              <a:t>Antimikrobiális szerek eladása</a:t>
            </a:r>
          </a:p>
        </p:txBody>
      </p:sp>
      <p:sp>
        <p:nvSpPr>
          <p:cNvPr id="29" name="Rectángulo 28">
            <a:extLst>
              <a:ext uri="{FF2B5EF4-FFF2-40B4-BE49-F238E27FC236}">
                <a16:creationId xmlns:a16="http://schemas.microsoft.com/office/drawing/2014/main" id="{2F4DEEC5-3957-470D-845F-37B2C55AF429}"/>
              </a:ext>
            </a:extLst>
          </p:cNvPr>
          <p:cNvSpPr/>
          <p:nvPr/>
        </p:nvSpPr>
        <p:spPr>
          <a:xfrm>
            <a:off x="3327402" y="1225550"/>
            <a:ext cx="2385454" cy="38908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b="1" dirty="0">
              <a:latin typeface="EC Square Sans Pro" panose="020B0506040000020004" pitchFamily="34" charset="0"/>
            </a:endParaRPr>
          </a:p>
        </p:txBody>
      </p:sp>
      <p:pic>
        <p:nvPicPr>
          <p:cNvPr id="10" name="Imagen 9">
            <a:extLst>
              <a:ext uri="{FF2B5EF4-FFF2-40B4-BE49-F238E27FC236}">
                <a16:creationId xmlns:a16="http://schemas.microsoft.com/office/drawing/2014/main" id="{84A2FA57-2A7F-43CD-9249-C748EDE962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0044"/>
          <a:stretch/>
        </p:blipFill>
        <p:spPr>
          <a:xfrm>
            <a:off x="609600" y="1260014"/>
            <a:ext cx="1526143" cy="4657032"/>
          </a:xfrm>
          <a:prstGeom prst="rect">
            <a:avLst/>
          </a:prstGeom>
        </p:spPr>
      </p:pic>
      <p:sp>
        <p:nvSpPr>
          <p:cNvPr id="11" name="CuadroTexto 10">
            <a:extLst>
              <a:ext uri="{FF2B5EF4-FFF2-40B4-BE49-F238E27FC236}">
                <a16:creationId xmlns:a16="http://schemas.microsoft.com/office/drawing/2014/main" id="{7E229F46-F3A1-470F-9C84-BF26FB9CC2F6}"/>
              </a:ext>
            </a:extLst>
          </p:cNvPr>
          <p:cNvSpPr txBox="1"/>
          <p:nvPr/>
        </p:nvSpPr>
        <p:spPr>
          <a:xfrm>
            <a:off x="3370348" y="1231900"/>
            <a:ext cx="2349404" cy="553998"/>
          </a:xfrm>
          <a:prstGeom prst="rect">
            <a:avLst/>
          </a:prstGeom>
          <a:noFill/>
        </p:spPr>
        <p:txBody>
          <a:bodyPr wrap="square" rtlCol="0">
            <a:spAutoFit/>
          </a:bodyPr>
          <a:lstStyle/>
          <a:p>
            <a:pPr algn="l"/>
            <a:r>
              <a:rPr lang="hu-HU" sz="1200" b="1">
                <a:solidFill>
                  <a:schemeClr val="lt1"/>
                </a:solidFill>
                <a:latin typeface="EC Square Sans Pro" panose="020B0506040000020004" pitchFamily="34" charset="0"/>
                <a:ea typeface="+mn-ea"/>
                <a:cs typeface="+mn-cs"/>
              </a:rPr>
              <a:t>2018 </a:t>
            </a:r>
          </a:p>
          <a:p>
            <a:pPr algn="ctr"/>
            <a:r>
              <a:rPr lang="hu-HU" b="1">
                <a:solidFill>
                  <a:schemeClr val="lt1"/>
                </a:solidFill>
                <a:latin typeface="EC Square Sans Pro" panose="020B0506040000020004" pitchFamily="34" charset="0"/>
                <a:ea typeface="+mn-ea"/>
                <a:cs typeface="+mn-cs"/>
              </a:rPr>
              <a:t>180,5 mg/PCU</a:t>
            </a:r>
          </a:p>
        </p:txBody>
      </p:sp>
      <p:sp>
        <p:nvSpPr>
          <p:cNvPr id="52" name="CuadroTexto 51">
            <a:extLst>
              <a:ext uri="{FF2B5EF4-FFF2-40B4-BE49-F238E27FC236}">
                <a16:creationId xmlns:a16="http://schemas.microsoft.com/office/drawing/2014/main" id="{23DF701D-6114-40FF-AAA6-B9287A20817E}"/>
              </a:ext>
            </a:extLst>
          </p:cNvPr>
          <p:cNvSpPr txBox="1"/>
          <p:nvPr/>
        </p:nvSpPr>
        <p:spPr>
          <a:xfrm>
            <a:off x="3316798" y="2478458"/>
            <a:ext cx="2349404" cy="1384995"/>
          </a:xfrm>
          <a:prstGeom prst="rect">
            <a:avLst/>
          </a:prstGeom>
          <a:noFill/>
        </p:spPr>
        <p:txBody>
          <a:bodyPr wrap="square" rtlCol="0">
            <a:spAutoFit/>
          </a:bodyPr>
          <a:lstStyle/>
          <a:p>
            <a:pPr algn="l"/>
            <a:r>
              <a:rPr lang="hu-HU" sz="1200" b="1">
                <a:solidFill>
                  <a:schemeClr val="lt1"/>
                </a:solidFill>
                <a:latin typeface="EC Square Sans Pro" panose="020B0506040000020004" pitchFamily="34" charset="0"/>
                <a:ea typeface="+mn-ea"/>
                <a:cs typeface="+mn-cs"/>
              </a:rPr>
              <a:t>2022</a:t>
            </a:r>
          </a:p>
          <a:p>
            <a:pPr algn="ctr"/>
            <a:r>
              <a:rPr lang="hu-HU" sz="3600" b="1">
                <a:solidFill>
                  <a:schemeClr val="lt1"/>
                </a:solidFill>
                <a:latin typeface="EC Square Sans Pro" panose="020B0506040000020004" pitchFamily="34" charset="0"/>
                <a:ea typeface="+mn-ea"/>
                <a:cs typeface="+mn-cs"/>
              </a:rPr>
              <a:t>111,2 mg/PCU</a:t>
            </a:r>
          </a:p>
        </p:txBody>
      </p:sp>
      <p:sp>
        <p:nvSpPr>
          <p:cNvPr id="12" name="Flecha: hacia abajo 11">
            <a:extLst>
              <a:ext uri="{FF2B5EF4-FFF2-40B4-BE49-F238E27FC236}">
                <a16:creationId xmlns:a16="http://schemas.microsoft.com/office/drawing/2014/main" id="{ECDCE4C2-331D-4F76-BD04-94112AB7DC3B}"/>
              </a:ext>
            </a:extLst>
          </p:cNvPr>
          <p:cNvSpPr/>
          <p:nvPr/>
        </p:nvSpPr>
        <p:spPr>
          <a:xfrm>
            <a:off x="4267200" y="1950270"/>
            <a:ext cx="457200" cy="4246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uadroTexto 52">
            <a:extLst>
              <a:ext uri="{FF2B5EF4-FFF2-40B4-BE49-F238E27FC236}">
                <a16:creationId xmlns:a16="http://schemas.microsoft.com/office/drawing/2014/main" id="{4A2B21AA-3EBC-4B63-9E3B-008987014897}"/>
              </a:ext>
            </a:extLst>
          </p:cNvPr>
          <p:cNvSpPr txBox="1"/>
          <p:nvPr/>
        </p:nvSpPr>
        <p:spPr>
          <a:xfrm>
            <a:off x="3864854" y="4285084"/>
            <a:ext cx="1219200" cy="338554"/>
          </a:xfrm>
          <a:prstGeom prst="rect">
            <a:avLst/>
          </a:prstGeom>
          <a:solidFill>
            <a:schemeClr val="bg1"/>
          </a:solidFill>
        </p:spPr>
        <p:txBody>
          <a:bodyPr wrap="square" rtlCol="0">
            <a:spAutoFit/>
          </a:bodyPr>
          <a:lstStyle/>
          <a:p>
            <a:pPr algn="ctr"/>
            <a:r>
              <a:rPr lang="hu-HU" sz="1600" b="1">
                <a:solidFill>
                  <a:srgbClr val="003399"/>
                </a:solidFill>
                <a:latin typeface="EC Square Sans Pro" panose="020B0506040000020004" pitchFamily="34" charset="0"/>
                <a:ea typeface="+mn-ea"/>
                <a:cs typeface="+mn-cs"/>
              </a:rPr>
              <a:t>-38%</a:t>
            </a:r>
          </a:p>
        </p:txBody>
      </p:sp>
      <p:pic>
        <p:nvPicPr>
          <p:cNvPr id="3" name="Imagen 2">
            <a:extLst>
              <a:ext uri="{FF2B5EF4-FFF2-40B4-BE49-F238E27FC236}">
                <a16:creationId xmlns:a16="http://schemas.microsoft.com/office/drawing/2014/main" id="{74AB6E17-3B15-4EC6-A0B9-8782FDEB8A5F}"/>
              </a:ext>
            </a:extLst>
          </p:cNvPr>
          <p:cNvPicPr>
            <a:picLocks noChangeAspect="1"/>
          </p:cNvPicPr>
          <p:nvPr/>
        </p:nvPicPr>
        <p:blipFill>
          <a:blip r:embed="rId4"/>
          <a:stretch>
            <a:fillRect/>
          </a:stretch>
        </p:blipFill>
        <p:spPr>
          <a:xfrm>
            <a:off x="2145498" y="1260013"/>
            <a:ext cx="1176311" cy="4657032"/>
          </a:xfrm>
          <a:prstGeom prst="rect">
            <a:avLst/>
          </a:prstGeom>
        </p:spPr>
      </p:pic>
      <p:pic>
        <p:nvPicPr>
          <p:cNvPr id="18" name="Imagen 17">
            <a:extLst>
              <a:ext uri="{FF2B5EF4-FFF2-40B4-BE49-F238E27FC236}">
                <a16:creationId xmlns:a16="http://schemas.microsoft.com/office/drawing/2014/main" id="{E7C625B0-91D9-405E-9B71-BB20A285F6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61488" y="5192601"/>
            <a:ext cx="8678112" cy="1678099"/>
          </a:xfrm>
          <a:prstGeom prst="rect">
            <a:avLst/>
          </a:prstGeom>
        </p:spPr>
      </p:pic>
      <p:pic>
        <p:nvPicPr>
          <p:cNvPr id="6" name="Imagen 5">
            <a:extLst>
              <a:ext uri="{FF2B5EF4-FFF2-40B4-BE49-F238E27FC236}">
                <a16:creationId xmlns:a16="http://schemas.microsoft.com/office/drawing/2014/main" id="{F11A254B-D90E-4D32-A78D-D751CCBA6D7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03692" y="1173743"/>
            <a:ext cx="6335908" cy="3973222"/>
          </a:xfrm>
          <a:prstGeom prst="rect">
            <a:avLst/>
          </a:prstGeom>
        </p:spPr>
      </p:pic>
      <p:sp>
        <p:nvSpPr>
          <p:cNvPr id="4" name="TextBox 3">
            <a:extLst>
              <a:ext uri="{FF2B5EF4-FFF2-40B4-BE49-F238E27FC236}">
                <a16:creationId xmlns:a16="http://schemas.microsoft.com/office/drawing/2014/main" id="{1A580214-8284-A6D8-D617-0BEEC5A1B096}"/>
              </a:ext>
            </a:extLst>
          </p:cNvPr>
          <p:cNvSpPr txBox="1"/>
          <p:nvPr/>
        </p:nvSpPr>
        <p:spPr>
          <a:xfrm>
            <a:off x="3399051" y="5594703"/>
            <a:ext cx="719030" cy="135445"/>
          </a:xfrm>
          <a:prstGeom prst="rect">
            <a:avLst/>
          </a:prstGeom>
          <a:solidFill>
            <a:srgbClr val="C7CBE7"/>
          </a:solidFill>
        </p:spPr>
        <p:txBody>
          <a:bodyPr wrap="square" lIns="0" tIns="0" rIns="0" bIns="0" rtlCol="0" anchor="t" anchorCtr="0">
            <a:noAutofit/>
          </a:bodyPr>
          <a:lstStyle/>
          <a:p>
            <a:pPr algn="l"/>
            <a:r>
              <a:rPr lang="hu-HU" sz="800" b="1" dirty="0">
                <a:solidFill>
                  <a:schemeClr val="tx1"/>
                </a:solidFill>
                <a:latin typeface="Arial" panose="020B0604020202020204" pitchFamily="34" charset="0"/>
                <a:cs typeface="Arial" panose="020B0604020202020204" pitchFamily="34" charset="0"/>
              </a:rPr>
              <a:t>Magyarország</a:t>
            </a:r>
          </a:p>
        </p:txBody>
      </p:sp>
      <p:sp>
        <p:nvSpPr>
          <p:cNvPr id="5" name="TextBox 4">
            <a:extLst>
              <a:ext uri="{FF2B5EF4-FFF2-40B4-BE49-F238E27FC236}">
                <a16:creationId xmlns:a16="http://schemas.microsoft.com/office/drawing/2014/main" id="{2D06FAAF-CF14-4FAE-3328-9DD2F8A4B756}"/>
              </a:ext>
            </a:extLst>
          </p:cNvPr>
          <p:cNvSpPr txBox="1"/>
          <p:nvPr/>
        </p:nvSpPr>
        <p:spPr>
          <a:xfrm>
            <a:off x="4051143" y="5590409"/>
            <a:ext cx="1187979" cy="121718"/>
          </a:xfrm>
          <a:prstGeom prst="rect">
            <a:avLst/>
          </a:prstGeom>
          <a:solidFill>
            <a:srgbClr val="C7CBE7"/>
          </a:solidFill>
        </p:spPr>
        <p:txBody>
          <a:bodyPr wrap="square" lIns="0" tIns="0" rIns="0" bIns="0" rtlCol="0" anchor="t" anchorCtr="0">
            <a:noAutofit/>
          </a:bodyPr>
          <a:lstStyle/>
          <a:p>
            <a:pPr algn="ctr"/>
            <a:r>
              <a:rPr lang="hu-HU" sz="800" b="1">
                <a:solidFill>
                  <a:schemeClr val="tx1"/>
                </a:solidFill>
                <a:latin typeface="Arial" panose="020B0604020202020204" pitchFamily="34" charset="0"/>
                <a:cs typeface="Arial" panose="020B0604020202020204" pitchFamily="34" charset="0"/>
              </a:rPr>
              <a:t>Összes értékesítés</a:t>
            </a:r>
          </a:p>
        </p:txBody>
      </p:sp>
      <p:sp>
        <p:nvSpPr>
          <p:cNvPr id="7" name="TextBox 6">
            <a:extLst>
              <a:ext uri="{FF2B5EF4-FFF2-40B4-BE49-F238E27FC236}">
                <a16:creationId xmlns:a16="http://schemas.microsoft.com/office/drawing/2014/main" id="{43A803E6-21F3-0F48-6035-D8CFD80C4345}"/>
              </a:ext>
            </a:extLst>
          </p:cNvPr>
          <p:cNvSpPr txBox="1"/>
          <p:nvPr/>
        </p:nvSpPr>
        <p:spPr>
          <a:xfrm>
            <a:off x="4156181" y="6002609"/>
            <a:ext cx="1060651" cy="265999"/>
          </a:xfrm>
          <a:prstGeom prst="rect">
            <a:avLst/>
          </a:prstGeom>
          <a:solidFill>
            <a:srgbClr val="F0F2F9"/>
          </a:solidFill>
        </p:spPr>
        <p:txBody>
          <a:bodyPr wrap="square" lIns="0" tIns="0" rIns="0" bIns="0" rtlCol="0" anchor="ctr" anchorCtr="0">
            <a:noAutofit/>
          </a:bodyPr>
          <a:lstStyle/>
          <a:p>
            <a:pPr algn="ctr"/>
            <a:r>
              <a:rPr lang="hu-HU" sz="700">
                <a:solidFill>
                  <a:schemeClr val="tx1"/>
                </a:solidFill>
                <a:latin typeface="Arial" panose="020B0604020202020204" pitchFamily="34" charset="0"/>
                <a:cs typeface="Arial" panose="020B0604020202020204" pitchFamily="34" charset="0"/>
              </a:rPr>
              <a:t>3. és 4. gen. cefalosporinok</a:t>
            </a:r>
          </a:p>
        </p:txBody>
      </p:sp>
      <p:sp>
        <p:nvSpPr>
          <p:cNvPr id="8" name="TextBox 7">
            <a:extLst>
              <a:ext uri="{FF2B5EF4-FFF2-40B4-BE49-F238E27FC236}">
                <a16:creationId xmlns:a16="http://schemas.microsoft.com/office/drawing/2014/main" id="{B6540745-544C-4AB8-41AD-BF2CC84BFB89}"/>
              </a:ext>
            </a:extLst>
          </p:cNvPr>
          <p:cNvSpPr txBox="1"/>
          <p:nvPr/>
        </p:nvSpPr>
        <p:spPr>
          <a:xfrm>
            <a:off x="4120948" y="6317454"/>
            <a:ext cx="1060651" cy="265999"/>
          </a:xfrm>
          <a:prstGeom prst="rect">
            <a:avLst/>
          </a:prstGeom>
          <a:solidFill>
            <a:srgbClr val="F0F2F9"/>
          </a:solidFill>
        </p:spPr>
        <p:txBody>
          <a:bodyPr wrap="square" lIns="0" tIns="0" rIns="0" bIns="0" rtlCol="0" anchor="ctr" anchorCtr="0">
            <a:noAutofit/>
          </a:bodyPr>
          <a:lstStyle/>
          <a:p>
            <a:pPr algn="ctr"/>
            <a:r>
              <a:rPr lang="hu-HU" sz="700">
                <a:solidFill>
                  <a:schemeClr val="tx1"/>
                </a:solidFill>
                <a:latin typeface="Arial" panose="020B0604020202020204" pitchFamily="34" charset="0"/>
                <a:cs typeface="Arial" panose="020B0604020202020204" pitchFamily="34" charset="0"/>
              </a:rPr>
              <a:t>Kinolonok</a:t>
            </a:r>
          </a:p>
          <a:p>
            <a:pPr algn="ctr"/>
            <a:r>
              <a:rPr lang="hu-HU" sz="700">
                <a:solidFill>
                  <a:schemeClr val="tx1"/>
                </a:solidFill>
                <a:latin typeface="Arial" panose="020B0604020202020204" pitchFamily="34" charset="0"/>
                <a:cs typeface="Arial" panose="020B0604020202020204" pitchFamily="34" charset="0"/>
              </a:rPr>
              <a:t>(% fluorokinolonok)</a:t>
            </a:r>
          </a:p>
        </p:txBody>
      </p:sp>
      <p:sp>
        <p:nvSpPr>
          <p:cNvPr id="9" name="TextBox 8">
            <a:extLst>
              <a:ext uri="{FF2B5EF4-FFF2-40B4-BE49-F238E27FC236}">
                <a16:creationId xmlns:a16="http://schemas.microsoft.com/office/drawing/2014/main" id="{E5963AEE-43EB-743F-7068-2961CFFF3AD3}"/>
              </a:ext>
            </a:extLst>
          </p:cNvPr>
          <p:cNvSpPr txBox="1"/>
          <p:nvPr/>
        </p:nvSpPr>
        <p:spPr>
          <a:xfrm>
            <a:off x="4118081" y="6711950"/>
            <a:ext cx="1060651" cy="135445"/>
          </a:xfrm>
          <a:prstGeom prst="rect">
            <a:avLst/>
          </a:prstGeom>
          <a:solidFill>
            <a:srgbClr val="F0F2F9"/>
          </a:solidFill>
        </p:spPr>
        <p:txBody>
          <a:bodyPr wrap="square" lIns="0" tIns="0" rIns="0" bIns="0" rtlCol="0" anchor="ctr" anchorCtr="0">
            <a:noAutofit/>
          </a:bodyPr>
          <a:lstStyle/>
          <a:p>
            <a:pPr algn="ctr"/>
            <a:r>
              <a:rPr lang="hu-HU" sz="700" dirty="0">
                <a:solidFill>
                  <a:schemeClr val="tx1"/>
                </a:solidFill>
                <a:latin typeface="Arial" panose="020B0604020202020204" pitchFamily="34" charset="0"/>
                <a:cs typeface="Arial" panose="020B0604020202020204" pitchFamily="34" charset="0"/>
              </a:rPr>
              <a:t>Polimixinek</a:t>
            </a:r>
          </a:p>
        </p:txBody>
      </p:sp>
      <p:sp>
        <p:nvSpPr>
          <p:cNvPr id="13" name="TextBox 12">
            <a:extLst>
              <a:ext uri="{FF2B5EF4-FFF2-40B4-BE49-F238E27FC236}">
                <a16:creationId xmlns:a16="http://schemas.microsoft.com/office/drawing/2014/main" id="{A7A4F0D4-F9C6-6B37-912C-8C9C17E77E23}"/>
              </a:ext>
            </a:extLst>
          </p:cNvPr>
          <p:cNvSpPr txBox="1"/>
          <p:nvPr/>
        </p:nvSpPr>
        <p:spPr>
          <a:xfrm>
            <a:off x="3411053" y="5228965"/>
            <a:ext cx="1164682" cy="121719"/>
          </a:xfrm>
          <a:prstGeom prst="rect">
            <a:avLst/>
          </a:prstGeom>
          <a:solidFill>
            <a:schemeClr val="bg1"/>
          </a:solidFill>
        </p:spPr>
        <p:txBody>
          <a:bodyPr wrap="square" lIns="0" tIns="0" rIns="0" bIns="0" rtlCol="0" anchor="t" anchorCtr="0">
            <a:noAutofit/>
          </a:bodyPr>
          <a:lstStyle/>
          <a:p>
            <a:pPr algn="l"/>
            <a:r>
              <a:rPr lang="hu-HU" sz="800" b="1">
                <a:solidFill>
                  <a:schemeClr val="tx1"/>
                </a:solidFill>
                <a:latin typeface="Arial" panose="020B0604020202020204" pitchFamily="34" charset="0"/>
                <a:cs typeface="Arial" panose="020B0604020202020204" pitchFamily="34" charset="0"/>
              </a:rPr>
              <a:t>Ország</a:t>
            </a:r>
          </a:p>
        </p:txBody>
      </p:sp>
      <p:sp>
        <p:nvSpPr>
          <p:cNvPr id="14" name="CuadroTexto 42">
            <a:extLst>
              <a:ext uri="{FF2B5EF4-FFF2-40B4-BE49-F238E27FC236}">
                <a16:creationId xmlns:a16="http://schemas.microsoft.com/office/drawing/2014/main" id="{A69CD9A6-6767-6F52-0A4C-ED67DF325BE4}"/>
              </a:ext>
            </a:extLst>
          </p:cNvPr>
          <p:cNvSpPr txBox="1"/>
          <p:nvPr/>
        </p:nvSpPr>
        <p:spPr>
          <a:xfrm>
            <a:off x="6720423" y="860682"/>
            <a:ext cx="4623658" cy="368649"/>
          </a:xfrm>
          <a:prstGeom prst="rect">
            <a:avLst/>
          </a:prstGeom>
          <a:noFill/>
        </p:spPr>
        <p:txBody>
          <a:bodyPr wrap="square" rtlCol="0">
            <a:noAutofit/>
          </a:bodyPr>
          <a:lstStyle/>
          <a:p>
            <a:pPr algn="ctr"/>
            <a:r>
              <a:rPr lang="hu-HU" sz="1797" b="1" dirty="0">
                <a:solidFill>
                  <a:srgbClr val="003399"/>
                </a:solidFill>
              </a:rPr>
              <a:t>Eladási trendek (2017–2022)</a:t>
            </a:r>
          </a:p>
        </p:txBody>
      </p:sp>
      <p:sp>
        <p:nvSpPr>
          <p:cNvPr id="15" name="TextBox 14">
            <a:extLst>
              <a:ext uri="{FF2B5EF4-FFF2-40B4-BE49-F238E27FC236}">
                <a16:creationId xmlns:a16="http://schemas.microsoft.com/office/drawing/2014/main" id="{0B0DDE4D-17AA-A459-ECA0-51815F74BFA4}"/>
              </a:ext>
            </a:extLst>
          </p:cNvPr>
          <p:cNvSpPr txBox="1"/>
          <p:nvPr/>
        </p:nvSpPr>
        <p:spPr>
          <a:xfrm rot="16200000">
            <a:off x="5064106" y="2612973"/>
            <a:ext cx="1580221" cy="260306"/>
          </a:xfrm>
          <a:prstGeom prst="rect">
            <a:avLst/>
          </a:prstGeom>
          <a:solidFill>
            <a:schemeClr val="bg1"/>
          </a:solidFill>
        </p:spPr>
        <p:txBody>
          <a:bodyPr wrap="square" lIns="0" tIns="0" rIns="0" bIns="0" rtlCol="0" anchor="ctr" anchorCtr="0">
            <a:noAutofit/>
          </a:bodyPr>
          <a:lstStyle/>
          <a:p>
            <a:pPr algn="ctr"/>
            <a:r>
              <a:rPr lang="hu-HU" sz="1000">
                <a:solidFill>
                  <a:schemeClr val="tx1"/>
                </a:solidFill>
                <a:latin typeface="Arial" panose="020B0604020202020204" pitchFamily="34" charset="0"/>
                <a:cs typeface="Arial" panose="020B0604020202020204" pitchFamily="34" charset="0"/>
              </a:rPr>
              <a:t>Értékesítés (mg/PCU)</a:t>
            </a:r>
          </a:p>
        </p:txBody>
      </p:sp>
      <p:sp>
        <p:nvSpPr>
          <p:cNvPr id="16" name="TextBox 15">
            <a:extLst>
              <a:ext uri="{FF2B5EF4-FFF2-40B4-BE49-F238E27FC236}">
                <a16:creationId xmlns:a16="http://schemas.microsoft.com/office/drawing/2014/main" id="{559104D1-10BB-2222-55E4-7A7F45588E39}"/>
              </a:ext>
            </a:extLst>
          </p:cNvPr>
          <p:cNvSpPr txBox="1"/>
          <p:nvPr/>
        </p:nvSpPr>
        <p:spPr>
          <a:xfrm rot="16200000">
            <a:off x="11088857" y="2667983"/>
            <a:ext cx="1580221" cy="260306"/>
          </a:xfrm>
          <a:prstGeom prst="rect">
            <a:avLst/>
          </a:prstGeom>
          <a:solidFill>
            <a:schemeClr val="bg1"/>
          </a:solidFill>
        </p:spPr>
        <p:txBody>
          <a:bodyPr wrap="square" lIns="0" tIns="0" rIns="0" bIns="0" rtlCol="0" anchor="ctr" anchorCtr="0">
            <a:noAutofit/>
          </a:bodyPr>
          <a:lstStyle/>
          <a:p>
            <a:pPr algn="ctr"/>
            <a:r>
              <a:rPr lang="hu-HU" sz="1000">
                <a:solidFill>
                  <a:schemeClr val="tx1"/>
                </a:solidFill>
                <a:latin typeface="Arial" panose="020B0604020202020204" pitchFamily="34" charset="0"/>
                <a:cs typeface="Arial" panose="020B0604020202020204" pitchFamily="34" charset="0"/>
              </a:rPr>
              <a:t>PCU (1000 tonna)</a:t>
            </a:r>
          </a:p>
        </p:txBody>
      </p:sp>
      <p:sp>
        <p:nvSpPr>
          <p:cNvPr id="17" name="TextBox 16">
            <a:extLst>
              <a:ext uri="{FF2B5EF4-FFF2-40B4-BE49-F238E27FC236}">
                <a16:creationId xmlns:a16="http://schemas.microsoft.com/office/drawing/2014/main" id="{F7EEFE90-66A9-E1FA-32DD-6F498F389A27}"/>
              </a:ext>
            </a:extLst>
          </p:cNvPr>
          <p:cNvSpPr txBox="1"/>
          <p:nvPr/>
        </p:nvSpPr>
        <p:spPr>
          <a:xfrm>
            <a:off x="5972033" y="4397536"/>
            <a:ext cx="1979875" cy="749429"/>
          </a:xfrm>
          <a:prstGeom prst="rect">
            <a:avLst/>
          </a:prstGeom>
          <a:solidFill>
            <a:schemeClr val="bg1"/>
          </a:solidFill>
        </p:spPr>
        <p:txBody>
          <a:bodyPr wrap="square" lIns="0" tIns="0" rIns="0" bIns="0" rtlCol="0" anchor="t" anchorCtr="0">
            <a:noAutofit/>
          </a:bodyPr>
          <a:lstStyle/>
          <a:p>
            <a:pPr algn="l">
              <a:spcAft>
                <a:spcPts val="100"/>
              </a:spcAft>
            </a:pPr>
            <a:r>
              <a:rPr lang="hu-HU" sz="800">
                <a:solidFill>
                  <a:schemeClr val="tx1"/>
                </a:solidFill>
                <a:latin typeface="Arial" panose="020B0604020202020204" pitchFamily="34" charset="0"/>
                <a:cs typeface="Arial" panose="020B0604020202020204" pitchFamily="34" charset="0"/>
              </a:rPr>
              <a:t>Tetraciklinek</a:t>
            </a:r>
          </a:p>
          <a:p>
            <a:pPr algn="l">
              <a:spcAft>
                <a:spcPts val="100"/>
              </a:spcAft>
            </a:pPr>
            <a:r>
              <a:rPr lang="hu-HU" sz="800">
                <a:solidFill>
                  <a:schemeClr val="tx1"/>
                </a:solidFill>
                <a:latin typeface="Arial" panose="020B0604020202020204" pitchFamily="34" charset="0"/>
                <a:cs typeface="Arial" panose="020B0604020202020204" pitchFamily="34" charset="0"/>
              </a:rPr>
              <a:t>Fluorokinolonok</a:t>
            </a:r>
          </a:p>
          <a:p>
            <a:pPr algn="l">
              <a:spcAft>
                <a:spcPts val="100"/>
              </a:spcAft>
            </a:pPr>
            <a:r>
              <a:rPr lang="hu-HU" sz="800">
                <a:solidFill>
                  <a:schemeClr val="tx1"/>
                </a:solidFill>
                <a:latin typeface="Arial" panose="020B0604020202020204" pitchFamily="34" charset="0"/>
                <a:cs typeface="Arial" panose="020B0604020202020204" pitchFamily="34" charset="0"/>
              </a:rPr>
              <a:t>Makrolidok</a:t>
            </a:r>
          </a:p>
          <a:p>
            <a:pPr algn="l">
              <a:spcAft>
                <a:spcPts val="100"/>
              </a:spcAft>
            </a:pPr>
            <a:r>
              <a:rPr lang="hu-HU" sz="800">
                <a:solidFill>
                  <a:schemeClr val="tx1"/>
                </a:solidFill>
                <a:latin typeface="Arial" panose="020B0604020202020204" pitchFamily="34" charset="0"/>
                <a:cs typeface="Arial" panose="020B0604020202020204" pitchFamily="34" charset="0"/>
              </a:rPr>
              <a:t>Linkozamidok</a:t>
            </a:r>
          </a:p>
          <a:p>
            <a:pPr algn="l">
              <a:spcAft>
                <a:spcPts val="100"/>
              </a:spcAft>
            </a:pPr>
            <a:r>
              <a:rPr lang="hu-HU" sz="800">
                <a:solidFill>
                  <a:schemeClr val="tx1"/>
                </a:solidFill>
                <a:latin typeface="Arial" panose="020B0604020202020204" pitchFamily="34" charset="0"/>
                <a:cs typeface="Arial" panose="020B0604020202020204" pitchFamily="34" charset="0"/>
              </a:rPr>
              <a:t>3. és 4. gen. cefalosporinok</a:t>
            </a:r>
          </a:p>
          <a:p>
            <a:pPr algn="l">
              <a:spcAft>
                <a:spcPts val="100"/>
              </a:spcAft>
            </a:pPr>
            <a:r>
              <a:rPr lang="hu-HU" sz="800">
                <a:solidFill>
                  <a:schemeClr val="tx1"/>
                </a:solidFill>
                <a:latin typeface="Arial" panose="020B0604020202020204" pitchFamily="34" charset="0"/>
                <a:cs typeface="Arial" panose="020B0604020202020204" pitchFamily="34" charset="0"/>
              </a:rPr>
              <a:t>ÖSSZES PCU (tonna)</a:t>
            </a:r>
          </a:p>
        </p:txBody>
      </p:sp>
      <p:sp>
        <p:nvSpPr>
          <p:cNvPr id="19" name="TextBox 18">
            <a:extLst>
              <a:ext uri="{FF2B5EF4-FFF2-40B4-BE49-F238E27FC236}">
                <a16:creationId xmlns:a16="http://schemas.microsoft.com/office/drawing/2014/main" id="{697E2821-F22D-47BF-ADB1-47DE15678866}"/>
              </a:ext>
            </a:extLst>
          </p:cNvPr>
          <p:cNvSpPr txBox="1"/>
          <p:nvPr/>
        </p:nvSpPr>
        <p:spPr>
          <a:xfrm>
            <a:off x="8412480" y="4397536"/>
            <a:ext cx="2103120" cy="699371"/>
          </a:xfrm>
          <a:prstGeom prst="rect">
            <a:avLst/>
          </a:prstGeom>
          <a:solidFill>
            <a:schemeClr val="bg1"/>
          </a:solidFill>
        </p:spPr>
        <p:txBody>
          <a:bodyPr wrap="square" lIns="0" tIns="0" rIns="0" bIns="0" rtlCol="0" anchor="t" anchorCtr="0">
            <a:noAutofit/>
          </a:bodyPr>
          <a:lstStyle/>
          <a:p>
            <a:pPr algn="l">
              <a:spcAft>
                <a:spcPts val="100"/>
              </a:spcAft>
            </a:pPr>
            <a:r>
              <a:rPr lang="hu-HU" sz="800">
                <a:solidFill>
                  <a:schemeClr val="tx1"/>
                </a:solidFill>
                <a:latin typeface="Arial" panose="020B0604020202020204" pitchFamily="34" charset="0"/>
                <a:cs typeface="Arial" panose="020B0604020202020204" pitchFamily="34" charset="0"/>
              </a:rPr>
              <a:t>Penicillinek</a:t>
            </a:r>
          </a:p>
          <a:p>
            <a:pPr algn="l">
              <a:spcAft>
                <a:spcPts val="100"/>
              </a:spcAft>
            </a:pPr>
            <a:r>
              <a:rPr lang="hu-HU" sz="800">
                <a:solidFill>
                  <a:schemeClr val="tx1"/>
                </a:solidFill>
                <a:latin typeface="Arial" panose="020B0604020202020204" pitchFamily="34" charset="0"/>
                <a:cs typeface="Arial" panose="020B0604020202020204" pitchFamily="34" charset="0"/>
              </a:rPr>
              <a:t>Szulfonamidok</a:t>
            </a:r>
          </a:p>
          <a:p>
            <a:pPr algn="l">
              <a:spcAft>
                <a:spcPts val="100"/>
              </a:spcAft>
            </a:pPr>
            <a:r>
              <a:rPr lang="hu-HU" sz="800">
                <a:solidFill>
                  <a:schemeClr val="tx1"/>
                </a:solidFill>
                <a:latin typeface="Arial" panose="020B0604020202020204" pitchFamily="34" charset="0"/>
                <a:cs typeface="Arial" panose="020B0604020202020204" pitchFamily="34" charset="0"/>
              </a:rPr>
              <a:t>Aminoglikozidok</a:t>
            </a:r>
          </a:p>
          <a:p>
            <a:pPr algn="l">
              <a:spcAft>
                <a:spcPts val="100"/>
              </a:spcAft>
            </a:pPr>
            <a:r>
              <a:rPr lang="hu-HU" sz="800">
                <a:solidFill>
                  <a:schemeClr val="tx1"/>
                </a:solidFill>
                <a:latin typeface="Arial" panose="020B0604020202020204" pitchFamily="34" charset="0"/>
                <a:cs typeface="Arial" panose="020B0604020202020204" pitchFamily="34" charset="0"/>
              </a:rPr>
              <a:t>Trimetoprim</a:t>
            </a:r>
          </a:p>
          <a:p>
            <a:pPr algn="l">
              <a:spcAft>
                <a:spcPts val="100"/>
              </a:spcAft>
            </a:pPr>
            <a:r>
              <a:rPr lang="hu-HU" sz="800">
                <a:solidFill>
                  <a:schemeClr val="tx1"/>
                </a:solidFill>
                <a:latin typeface="Arial" panose="020B0604020202020204" pitchFamily="34" charset="0"/>
                <a:cs typeface="Arial" panose="020B0604020202020204" pitchFamily="34" charset="0"/>
              </a:rPr>
              <a:t>1. és 2. gen. cefalosporinok</a:t>
            </a:r>
          </a:p>
        </p:txBody>
      </p:sp>
      <p:sp>
        <p:nvSpPr>
          <p:cNvPr id="20" name="TextBox 19">
            <a:extLst>
              <a:ext uri="{FF2B5EF4-FFF2-40B4-BE49-F238E27FC236}">
                <a16:creationId xmlns:a16="http://schemas.microsoft.com/office/drawing/2014/main" id="{4CF846DB-549C-5B0D-79D0-EFAB14AEB240}"/>
              </a:ext>
            </a:extLst>
          </p:cNvPr>
          <p:cNvSpPr txBox="1"/>
          <p:nvPr/>
        </p:nvSpPr>
        <p:spPr>
          <a:xfrm>
            <a:off x="10859582" y="4397535"/>
            <a:ext cx="1297490" cy="699371"/>
          </a:xfrm>
          <a:prstGeom prst="rect">
            <a:avLst/>
          </a:prstGeom>
          <a:solidFill>
            <a:schemeClr val="bg1"/>
          </a:solidFill>
        </p:spPr>
        <p:txBody>
          <a:bodyPr wrap="square" lIns="0" tIns="0" rIns="0" bIns="0" rtlCol="0" anchor="t" anchorCtr="0">
            <a:noAutofit/>
          </a:bodyPr>
          <a:lstStyle/>
          <a:p>
            <a:pPr algn="l">
              <a:spcAft>
                <a:spcPts val="100"/>
              </a:spcAft>
            </a:pPr>
            <a:r>
              <a:rPr lang="hu-HU" sz="800" dirty="0">
                <a:solidFill>
                  <a:schemeClr val="tx1"/>
                </a:solidFill>
                <a:latin typeface="Arial" panose="020B0604020202020204" pitchFamily="34" charset="0"/>
                <a:cs typeface="Arial" panose="020B0604020202020204" pitchFamily="34" charset="0"/>
              </a:rPr>
              <a:t>Pleuromutilinek</a:t>
            </a:r>
          </a:p>
          <a:p>
            <a:pPr algn="l">
              <a:spcAft>
                <a:spcPts val="100"/>
              </a:spcAft>
            </a:pPr>
            <a:r>
              <a:rPr lang="hu-HU" sz="800" dirty="0">
                <a:solidFill>
                  <a:schemeClr val="tx1"/>
                </a:solidFill>
                <a:latin typeface="Arial" panose="020B0604020202020204" pitchFamily="34" charset="0"/>
                <a:cs typeface="Arial" panose="020B0604020202020204" pitchFamily="34" charset="0"/>
              </a:rPr>
              <a:t>Polimixinek</a:t>
            </a:r>
          </a:p>
          <a:p>
            <a:pPr algn="l">
              <a:spcAft>
                <a:spcPts val="100"/>
              </a:spcAft>
            </a:pPr>
            <a:r>
              <a:rPr lang="hu-HU" sz="800" dirty="0">
                <a:solidFill>
                  <a:schemeClr val="tx1"/>
                </a:solidFill>
                <a:latin typeface="Arial" panose="020B0604020202020204" pitchFamily="34" charset="0"/>
                <a:cs typeface="Arial" panose="020B0604020202020204" pitchFamily="34" charset="0"/>
              </a:rPr>
              <a:t>Amfenikolok</a:t>
            </a:r>
          </a:p>
          <a:p>
            <a:pPr algn="l">
              <a:spcAft>
                <a:spcPts val="100"/>
              </a:spcAft>
            </a:pPr>
            <a:r>
              <a:rPr lang="hu-HU" sz="800" dirty="0">
                <a:solidFill>
                  <a:schemeClr val="tx1"/>
                </a:solidFill>
                <a:latin typeface="Arial" panose="020B0604020202020204" pitchFamily="34" charset="0"/>
                <a:cs typeface="Arial" panose="020B0604020202020204" pitchFamily="34" charset="0"/>
              </a:rPr>
              <a:t>Egyéb*</a:t>
            </a:r>
          </a:p>
          <a:p>
            <a:pPr algn="l">
              <a:spcAft>
                <a:spcPts val="100"/>
              </a:spcAft>
            </a:pPr>
            <a:r>
              <a:rPr lang="hu-HU" sz="800" dirty="0">
                <a:solidFill>
                  <a:schemeClr val="tx1"/>
                </a:solidFill>
                <a:latin typeface="Arial" panose="020B0604020202020204" pitchFamily="34" charset="0"/>
                <a:cs typeface="Arial" panose="020B0604020202020204" pitchFamily="34" charset="0"/>
              </a:rPr>
              <a:t>Egyéb kinolonok</a:t>
            </a:r>
          </a:p>
        </p:txBody>
      </p:sp>
      <p:sp>
        <p:nvSpPr>
          <p:cNvPr id="21" name="TextBox 20">
            <a:extLst>
              <a:ext uri="{FF2B5EF4-FFF2-40B4-BE49-F238E27FC236}">
                <a16:creationId xmlns:a16="http://schemas.microsoft.com/office/drawing/2014/main" id="{84BADDDF-C611-7F77-4359-111FCF2D3ED4}"/>
              </a:ext>
            </a:extLst>
          </p:cNvPr>
          <p:cNvSpPr txBox="1"/>
          <p:nvPr/>
        </p:nvSpPr>
        <p:spPr>
          <a:xfrm>
            <a:off x="10834640" y="5232789"/>
            <a:ext cx="1128759" cy="117895"/>
          </a:xfrm>
          <a:prstGeom prst="rect">
            <a:avLst/>
          </a:prstGeom>
          <a:solidFill>
            <a:schemeClr val="bg1"/>
          </a:solidFill>
        </p:spPr>
        <p:txBody>
          <a:bodyPr wrap="square" lIns="0" tIns="0" rIns="0" bIns="0" rtlCol="0" anchor="t" anchorCtr="0">
            <a:noAutofit/>
          </a:bodyPr>
          <a:lstStyle/>
          <a:p>
            <a:pPr algn="ctr"/>
            <a:r>
              <a:rPr lang="hu-HU" sz="800" b="1">
                <a:solidFill>
                  <a:schemeClr val="tx1"/>
                </a:solidFill>
                <a:latin typeface="Arial" panose="020B0604020202020204" pitchFamily="34" charset="0"/>
                <a:cs typeface="Arial" panose="020B0604020202020204" pitchFamily="34" charset="0"/>
              </a:rPr>
              <a:t>Trendek 2010–2022</a:t>
            </a:r>
          </a:p>
        </p:txBody>
      </p:sp>
    </p:spTree>
    <p:extLst>
      <p:ext uri="{BB962C8B-B14F-4D97-AF65-F5344CB8AC3E}">
        <p14:creationId xmlns:p14="http://schemas.microsoft.com/office/powerpoint/2010/main" val="323420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D9AA739-5477-EBB1-961D-B7A0D0740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600" y="-74611"/>
            <a:ext cx="3200400" cy="2889250"/>
          </a:xfrm>
          <a:prstGeom prst="rect">
            <a:avLst/>
          </a:prstGeom>
          <a:solidFill>
            <a:schemeClr val="bg1"/>
          </a:solidFill>
        </p:spPr>
      </p:pic>
      <p:pic>
        <p:nvPicPr>
          <p:cNvPr id="2" name="Picture 2">
            <a:extLst>
              <a:ext uri="{FF2B5EF4-FFF2-40B4-BE49-F238E27FC236}">
                <a16:creationId xmlns:a16="http://schemas.microsoft.com/office/drawing/2014/main" id="{86FC5E5F-FE84-558E-88E8-92768BA1E2B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8126CB0-7B65-79C3-3800-9CF5F85EE04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57032"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5CC346F-F1FC-32BA-3E59-0294F6A15ED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7977DDD-1D8B-D78E-08E5-F66FDDF6D56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810001" y="55075"/>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13">
            <a:extLst>
              <a:ext uri="{FF2B5EF4-FFF2-40B4-BE49-F238E27FC236}">
                <a16:creationId xmlns:a16="http://schemas.microsoft.com/office/drawing/2014/main" id="{BC01092B-69B1-5DD5-B8B2-4D3C007CB53F}"/>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hu-HU" sz="3200" b="1" dirty="0">
                <a:solidFill>
                  <a:schemeClr val="bg1"/>
                </a:solidFill>
                <a:latin typeface="EC Square Sans Pro" panose="020B0506040000020004" pitchFamily="34" charset="0"/>
              </a:rPr>
              <a:t>MAGYARORSZÁG Élelmiszertermelő állatok adatai</a:t>
            </a:r>
          </a:p>
        </p:txBody>
      </p:sp>
      <p:sp>
        <p:nvSpPr>
          <p:cNvPr id="13" name="TextBox 12">
            <a:extLst>
              <a:ext uri="{FF2B5EF4-FFF2-40B4-BE49-F238E27FC236}">
                <a16:creationId xmlns:a16="http://schemas.microsoft.com/office/drawing/2014/main" id="{525C868F-E337-2C08-17D8-6644BE2839AF}"/>
              </a:ext>
            </a:extLst>
          </p:cNvPr>
          <p:cNvSpPr txBox="1"/>
          <p:nvPr/>
        </p:nvSpPr>
        <p:spPr>
          <a:xfrm>
            <a:off x="3843388" y="48725"/>
            <a:ext cx="2201812" cy="382326"/>
          </a:xfrm>
          <a:prstGeom prst="rect">
            <a:avLst/>
          </a:prstGeom>
          <a:solidFill>
            <a:schemeClr val="bg1"/>
          </a:solidFill>
        </p:spPr>
        <p:txBody>
          <a:bodyPr wrap="square" lIns="0" tIns="0" rIns="0" bIns="0" rtlCol="0" anchor="t" anchorCtr="0">
            <a:noAutofit/>
          </a:bodyPr>
          <a:lstStyle/>
          <a:p>
            <a:pPr algn="l"/>
            <a:r>
              <a:rPr lang="hu-HU" sz="1050" b="1" dirty="0" err="1">
                <a:solidFill>
                  <a:schemeClr val="tx1"/>
                </a:solidFill>
                <a:latin typeface="EC Square Sans Pro" panose="020B0506040000020004" pitchFamily="34" charset="0"/>
              </a:rPr>
              <a:t>Akvakultúra</a:t>
            </a:r>
            <a:r>
              <a:rPr lang="hu-HU" sz="1050" b="1" dirty="0">
                <a:solidFill>
                  <a:schemeClr val="tx1"/>
                </a:solidFill>
                <a:latin typeface="EC Square Sans Pro" panose="020B0506040000020004" pitchFamily="34" charset="0"/>
              </a:rPr>
              <a:t> termelés</a:t>
            </a:r>
          </a:p>
          <a:p>
            <a:pPr algn="l"/>
            <a:r>
              <a:rPr lang="hu-HU" sz="900" dirty="0">
                <a:solidFill>
                  <a:schemeClr val="tx1"/>
                </a:solidFill>
                <a:latin typeface="EC Square Sans Pro" panose="020B0506040000020004" pitchFamily="34" charset="0"/>
              </a:rPr>
              <a:t>(élősúly tonnában. 2021)</a:t>
            </a:r>
          </a:p>
        </p:txBody>
      </p:sp>
      <p:sp>
        <p:nvSpPr>
          <p:cNvPr id="21" name="TextBox 20">
            <a:extLst>
              <a:ext uri="{FF2B5EF4-FFF2-40B4-BE49-F238E27FC236}">
                <a16:creationId xmlns:a16="http://schemas.microsoft.com/office/drawing/2014/main" id="{50E30387-5889-033B-3A0D-AAB697F104DE}"/>
              </a:ext>
            </a:extLst>
          </p:cNvPr>
          <p:cNvSpPr txBox="1"/>
          <p:nvPr/>
        </p:nvSpPr>
        <p:spPr>
          <a:xfrm rot="18156509">
            <a:off x="4360069" y="2576055"/>
            <a:ext cx="542981" cy="103766"/>
          </a:xfrm>
          <a:prstGeom prst="rect">
            <a:avLst/>
          </a:prstGeom>
          <a:solidFill>
            <a:schemeClr val="bg1"/>
          </a:solidFill>
        </p:spPr>
        <p:txBody>
          <a:bodyPr wrap="square" lIns="0" tIns="0" rIns="0" bIns="0" rtlCol="0" anchor="ctr" anchorCtr="0">
            <a:noAutofit/>
          </a:bodyPr>
          <a:lstStyle/>
          <a:p>
            <a:pPr algn="r"/>
            <a:r>
              <a:rPr lang="hu-HU" sz="600" dirty="0">
                <a:solidFill>
                  <a:schemeClr val="tx1"/>
                </a:solidFill>
                <a:latin typeface="EC Square Sans Pro" panose="020B0506040000020004" pitchFamily="34" charset="0"/>
              </a:rPr>
              <a:t>Spanyolország</a:t>
            </a:r>
          </a:p>
        </p:txBody>
      </p:sp>
      <p:sp>
        <p:nvSpPr>
          <p:cNvPr id="22" name="TextBox 21">
            <a:extLst>
              <a:ext uri="{FF2B5EF4-FFF2-40B4-BE49-F238E27FC236}">
                <a16:creationId xmlns:a16="http://schemas.microsoft.com/office/drawing/2014/main" id="{EA060B4F-4F58-AF60-6DBE-24E9F03CBA30}"/>
              </a:ext>
            </a:extLst>
          </p:cNvPr>
          <p:cNvSpPr txBox="1"/>
          <p:nvPr/>
        </p:nvSpPr>
        <p:spPr>
          <a:xfrm rot="18156509">
            <a:off x="4220550" y="2495734"/>
            <a:ext cx="364866" cy="120192"/>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EU (</a:t>
            </a:r>
            <a:r>
              <a:rPr lang="hu-HU" sz="600" baseline="30000">
                <a:solidFill>
                  <a:schemeClr val="tx1"/>
                </a:solidFill>
                <a:latin typeface="EC Square Sans Pro" panose="020B0506040000020004" pitchFamily="34" charset="0"/>
              </a:rPr>
              <a:t>1</a:t>
            </a:r>
            <a:r>
              <a:rPr lang="hu-HU" sz="600">
                <a:solidFill>
                  <a:schemeClr val="tx1"/>
                </a:solidFill>
                <a:latin typeface="EC Square Sans Pro" panose="020B0506040000020004" pitchFamily="34" charset="0"/>
              </a:rPr>
              <a:t>)</a:t>
            </a:r>
          </a:p>
        </p:txBody>
      </p:sp>
      <p:sp>
        <p:nvSpPr>
          <p:cNvPr id="23" name="TextBox 22">
            <a:extLst>
              <a:ext uri="{FF2B5EF4-FFF2-40B4-BE49-F238E27FC236}">
                <a16:creationId xmlns:a16="http://schemas.microsoft.com/office/drawing/2014/main" id="{9C328D7C-EBA8-C454-C67F-73D0D32A84DA}"/>
              </a:ext>
            </a:extLst>
          </p:cNvPr>
          <p:cNvSpPr txBox="1"/>
          <p:nvPr/>
        </p:nvSpPr>
        <p:spPr>
          <a:xfrm rot="18156509">
            <a:off x="4507952" y="2581847"/>
            <a:ext cx="553054" cy="103766"/>
          </a:xfrm>
          <a:prstGeom prst="rect">
            <a:avLst/>
          </a:prstGeom>
          <a:solidFill>
            <a:schemeClr val="bg1"/>
          </a:solidFill>
        </p:spPr>
        <p:txBody>
          <a:bodyPr wrap="square" lIns="0" tIns="0" rIns="0" bIns="0" rtlCol="0" anchor="ctr" anchorCtr="0">
            <a:noAutofit/>
          </a:bodyPr>
          <a:lstStyle/>
          <a:p>
            <a:pPr algn="r"/>
            <a:r>
              <a:rPr lang="hu-HU" sz="600" dirty="0">
                <a:solidFill>
                  <a:schemeClr val="tx1"/>
                </a:solidFill>
                <a:latin typeface="EC Square Sans Pro" panose="020B0506040000020004" pitchFamily="34" charset="0"/>
              </a:rPr>
              <a:t>Franciaország</a:t>
            </a:r>
          </a:p>
        </p:txBody>
      </p:sp>
      <p:sp>
        <p:nvSpPr>
          <p:cNvPr id="24" name="TextBox 23">
            <a:extLst>
              <a:ext uri="{FF2B5EF4-FFF2-40B4-BE49-F238E27FC236}">
                <a16:creationId xmlns:a16="http://schemas.microsoft.com/office/drawing/2014/main" id="{ED88EA57-7006-3A10-16A5-69E917FE789F}"/>
              </a:ext>
            </a:extLst>
          </p:cNvPr>
          <p:cNvSpPr txBox="1"/>
          <p:nvPr/>
        </p:nvSpPr>
        <p:spPr>
          <a:xfrm rot="18156509">
            <a:off x="4768149" y="2527730"/>
            <a:ext cx="404361" cy="103766"/>
          </a:xfrm>
          <a:prstGeom prst="rect">
            <a:avLst/>
          </a:prstGeom>
          <a:solidFill>
            <a:schemeClr val="bg1"/>
          </a:solidFill>
        </p:spPr>
        <p:txBody>
          <a:bodyPr wrap="square" lIns="0" tIns="0" rIns="0" bIns="0" rtlCol="0" anchor="ctr" anchorCtr="0">
            <a:noAutofit/>
          </a:bodyPr>
          <a:lstStyle/>
          <a:p>
            <a:pPr algn="r"/>
            <a:r>
              <a:rPr lang="hu-HU" sz="600" dirty="0">
                <a:solidFill>
                  <a:schemeClr val="tx1"/>
                </a:solidFill>
                <a:latin typeface="EC Square Sans Pro" panose="020B0506040000020004" pitchFamily="34" charset="0"/>
              </a:rPr>
              <a:t>Olaszország</a:t>
            </a:r>
          </a:p>
        </p:txBody>
      </p:sp>
      <p:sp>
        <p:nvSpPr>
          <p:cNvPr id="25" name="TextBox 24">
            <a:extLst>
              <a:ext uri="{FF2B5EF4-FFF2-40B4-BE49-F238E27FC236}">
                <a16:creationId xmlns:a16="http://schemas.microsoft.com/office/drawing/2014/main" id="{1C1C1CB5-83D5-8612-DCD2-5D7DC656AF89}"/>
              </a:ext>
            </a:extLst>
          </p:cNvPr>
          <p:cNvSpPr txBox="1"/>
          <p:nvPr/>
        </p:nvSpPr>
        <p:spPr>
          <a:xfrm rot="18156509">
            <a:off x="4905304" y="2519273"/>
            <a:ext cx="404492" cy="103766"/>
          </a:xfrm>
          <a:prstGeom prst="rect">
            <a:avLst/>
          </a:prstGeom>
          <a:solidFill>
            <a:schemeClr val="bg1"/>
          </a:solidFill>
        </p:spPr>
        <p:txBody>
          <a:bodyPr wrap="square" lIns="0" tIns="0" rIns="0" bIns="0" rtlCol="0" anchor="ctr" anchorCtr="0">
            <a:noAutofit/>
          </a:bodyPr>
          <a:lstStyle/>
          <a:p>
            <a:pPr algn="r"/>
            <a:r>
              <a:rPr lang="hu-HU" sz="600" dirty="0">
                <a:solidFill>
                  <a:schemeClr val="tx1"/>
                </a:solidFill>
                <a:latin typeface="EC Square Sans Pro" panose="020B0506040000020004" pitchFamily="34" charset="0"/>
              </a:rPr>
              <a:t>Görögország</a:t>
            </a:r>
          </a:p>
        </p:txBody>
      </p:sp>
      <p:sp>
        <p:nvSpPr>
          <p:cNvPr id="26" name="TextBox 25">
            <a:extLst>
              <a:ext uri="{FF2B5EF4-FFF2-40B4-BE49-F238E27FC236}">
                <a16:creationId xmlns:a16="http://schemas.microsoft.com/office/drawing/2014/main" id="{EE4AA4E0-C205-E288-4208-86C9707FC031}"/>
              </a:ext>
            </a:extLst>
          </p:cNvPr>
          <p:cNvSpPr txBox="1"/>
          <p:nvPr/>
        </p:nvSpPr>
        <p:spPr>
          <a:xfrm rot="18156509">
            <a:off x="4963972" y="2559210"/>
            <a:ext cx="523755" cy="103766"/>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Hollandia</a:t>
            </a:r>
          </a:p>
        </p:txBody>
      </p:sp>
      <p:sp>
        <p:nvSpPr>
          <p:cNvPr id="27" name="TextBox 26">
            <a:extLst>
              <a:ext uri="{FF2B5EF4-FFF2-40B4-BE49-F238E27FC236}">
                <a16:creationId xmlns:a16="http://schemas.microsoft.com/office/drawing/2014/main" id="{46070726-0DAA-1434-4D0B-C36672059E16}"/>
              </a:ext>
            </a:extLst>
          </p:cNvPr>
          <p:cNvSpPr txBox="1"/>
          <p:nvPr/>
        </p:nvSpPr>
        <p:spPr>
          <a:xfrm>
            <a:off x="4228475" y="2778650"/>
            <a:ext cx="1943725" cy="231079"/>
          </a:xfrm>
          <a:prstGeom prst="rect">
            <a:avLst/>
          </a:prstGeom>
          <a:solidFill>
            <a:schemeClr val="bg1"/>
          </a:solidFill>
        </p:spPr>
        <p:txBody>
          <a:bodyPr wrap="square" lIns="0" tIns="0" rIns="0" bIns="0" rtlCol="0" anchor="t" anchorCtr="0">
            <a:noAutofit/>
          </a:bodyPr>
          <a:lstStyle/>
          <a:p>
            <a:pPr algn="l"/>
            <a:r>
              <a:rPr lang="hu-HU" sz="800" i="1">
                <a:solidFill>
                  <a:schemeClr val="tx1"/>
                </a:solidFill>
                <a:latin typeface="EC Square Sans Pro" panose="020B0506040000020004" pitchFamily="34" charset="0"/>
              </a:rPr>
              <a:t>Forrás:</a:t>
            </a:r>
            <a:r>
              <a:rPr lang="hu-HU" sz="800">
                <a:solidFill>
                  <a:schemeClr val="tx1"/>
                </a:solidFill>
                <a:latin typeface="EC Square Sans Pro" panose="020B0506040000020004" pitchFamily="34" charset="0"/>
              </a:rPr>
              <a:t> Eurostat (online adatkód_aq2a)</a:t>
            </a:r>
          </a:p>
        </p:txBody>
      </p:sp>
      <p:sp>
        <p:nvSpPr>
          <p:cNvPr id="28" name="TextBox 27">
            <a:extLst>
              <a:ext uri="{FF2B5EF4-FFF2-40B4-BE49-F238E27FC236}">
                <a16:creationId xmlns:a16="http://schemas.microsoft.com/office/drawing/2014/main" id="{7E685B52-0420-C2A3-9E4E-76B9527A4720}"/>
              </a:ext>
            </a:extLst>
          </p:cNvPr>
          <p:cNvSpPr txBox="1"/>
          <p:nvPr/>
        </p:nvSpPr>
        <p:spPr>
          <a:xfrm rot="18156509">
            <a:off x="5133683" y="2565115"/>
            <a:ext cx="504443" cy="103766"/>
          </a:xfrm>
          <a:prstGeom prst="rect">
            <a:avLst/>
          </a:prstGeom>
          <a:solidFill>
            <a:schemeClr val="bg1"/>
          </a:solidFill>
        </p:spPr>
        <p:txBody>
          <a:bodyPr wrap="square" lIns="0" tIns="0" rIns="0" bIns="0" rtlCol="0" anchor="ctr" anchorCtr="0">
            <a:noAutofit/>
          </a:bodyPr>
          <a:lstStyle/>
          <a:p>
            <a:pPr algn="r"/>
            <a:r>
              <a:rPr lang="hu-HU" sz="600" dirty="0">
                <a:solidFill>
                  <a:schemeClr val="tx1"/>
                </a:solidFill>
                <a:latin typeface="EC Square Sans Pro" panose="020B0506040000020004" pitchFamily="34" charset="0"/>
              </a:rPr>
              <a:t>Lengyelország</a:t>
            </a:r>
          </a:p>
        </p:txBody>
      </p:sp>
      <p:sp>
        <p:nvSpPr>
          <p:cNvPr id="29" name="TextBox 28">
            <a:extLst>
              <a:ext uri="{FF2B5EF4-FFF2-40B4-BE49-F238E27FC236}">
                <a16:creationId xmlns:a16="http://schemas.microsoft.com/office/drawing/2014/main" id="{E9120830-AD50-6EAE-B3DA-A2BB4B51E0BA}"/>
              </a:ext>
            </a:extLst>
          </p:cNvPr>
          <p:cNvSpPr txBox="1"/>
          <p:nvPr/>
        </p:nvSpPr>
        <p:spPr>
          <a:xfrm rot="18156509">
            <a:off x="5338855" y="2531591"/>
            <a:ext cx="421898" cy="103766"/>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Írország</a:t>
            </a:r>
          </a:p>
        </p:txBody>
      </p:sp>
      <p:sp>
        <p:nvSpPr>
          <p:cNvPr id="30" name="TextBox 29">
            <a:extLst>
              <a:ext uri="{FF2B5EF4-FFF2-40B4-BE49-F238E27FC236}">
                <a16:creationId xmlns:a16="http://schemas.microsoft.com/office/drawing/2014/main" id="{2BA70CFA-1E62-79CF-E36D-AE80E2F5F5A0}"/>
              </a:ext>
            </a:extLst>
          </p:cNvPr>
          <p:cNvSpPr txBox="1"/>
          <p:nvPr/>
        </p:nvSpPr>
        <p:spPr>
          <a:xfrm rot="18156509">
            <a:off x="5490532" y="2523542"/>
            <a:ext cx="421898" cy="103766"/>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Dánia</a:t>
            </a:r>
          </a:p>
        </p:txBody>
      </p:sp>
      <p:sp>
        <p:nvSpPr>
          <p:cNvPr id="31" name="TextBox 30">
            <a:extLst>
              <a:ext uri="{FF2B5EF4-FFF2-40B4-BE49-F238E27FC236}">
                <a16:creationId xmlns:a16="http://schemas.microsoft.com/office/drawing/2014/main" id="{86CBF993-5789-C8FC-21A4-D0249D8507C9}"/>
              </a:ext>
            </a:extLst>
          </p:cNvPr>
          <p:cNvSpPr txBox="1"/>
          <p:nvPr/>
        </p:nvSpPr>
        <p:spPr>
          <a:xfrm rot="18156509">
            <a:off x="5636456" y="2518094"/>
            <a:ext cx="421898" cy="117185"/>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Németország</a:t>
            </a:r>
          </a:p>
        </p:txBody>
      </p:sp>
      <p:sp>
        <p:nvSpPr>
          <p:cNvPr id="6144" name="TextBox 6143">
            <a:extLst>
              <a:ext uri="{FF2B5EF4-FFF2-40B4-BE49-F238E27FC236}">
                <a16:creationId xmlns:a16="http://schemas.microsoft.com/office/drawing/2014/main" id="{3A60CAF3-149F-F3A4-4AC2-A12AE1F4FC4C}"/>
              </a:ext>
            </a:extLst>
          </p:cNvPr>
          <p:cNvSpPr txBox="1"/>
          <p:nvPr/>
        </p:nvSpPr>
        <p:spPr>
          <a:xfrm rot="18156509">
            <a:off x="5785564" y="2519806"/>
            <a:ext cx="421898" cy="117185"/>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Horvátország</a:t>
            </a:r>
          </a:p>
        </p:txBody>
      </p:sp>
      <p:sp>
        <p:nvSpPr>
          <p:cNvPr id="6145" name="TextBox 6144">
            <a:extLst>
              <a:ext uri="{FF2B5EF4-FFF2-40B4-BE49-F238E27FC236}">
                <a16:creationId xmlns:a16="http://schemas.microsoft.com/office/drawing/2014/main" id="{8498F372-B02A-C6D9-0F40-127741A58159}"/>
              </a:ext>
            </a:extLst>
          </p:cNvPr>
          <p:cNvSpPr txBox="1"/>
          <p:nvPr/>
        </p:nvSpPr>
        <p:spPr>
          <a:xfrm rot="18156509">
            <a:off x="5929791" y="2523638"/>
            <a:ext cx="421898" cy="117185"/>
          </a:xfrm>
          <a:prstGeom prst="rect">
            <a:avLst/>
          </a:prstGeom>
          <a:solidFill>
            <a:schemeClr val="bg1"/>
          </a:solidFill>
        </p:spPr>
        <p:txBody>
          <a:bodyPr wrap="square" lIns="0" tIns="0" rIns="0" bIns="0" rtlCol="0" anchor="ctr" anchorCtr="0">
            <a:noAutofit/>
          </a:bodyPr>
          <a:lstStyle/>
          <a:p>
            <a:pPr algn="r"/>
            <a:r>
              <a:rPr lang="hu-HU" sz="600" dirty="0">
                <a:solidFill>
                  <a:schemeClr val="tx1"/>
                </a:solidFill>
                <a:latin typeface="EC Square Sans Pro" panose="020B0506040000020004" pitchFamily="34" charset="0"/>
              </a:rPr>
              <a:t>Csehország</a:t>
            </a:r>
          </a:p>
        </p:txBody>
      </p:sp>
      <p:sp>
        <p:nvSpPr>
          <p:cNvPr id="6147" name="TextBox 6146">
            <a:extLst>
              <a:ext uri="{FF2B5EF4-FFF2-40B4-BE49-F238E27FC236}">
                <a16:creationId xmlns:a16="http://schemas.microsoft.com/office/drawing/2014/main" id="{AB3D8240-882B-1A97-DC41-4962158B4128}"/>
              </a:ext>
            </a:extLst>
          </p:cNvPr>
          <p:cNvSpPr txBox="1"/>
          <p:nvPr/>
        </p:nvSpPr>
        <p:spPr>
          <a:xfrm rot="18156509">
            <a:off x="5998836" y="2568268"/>
            <a:ext cx="520738" cy="117185"/>
          </a:xfrm>
          <a:prstGeom prst="rect">
            <a:avLst/>
          </a:prstGeom>
          <a:solidFill>
            <a:schemeClr val="bg1"/>
          </a:solidFill>
        </p:spPr>
        <p:txBody>
          <a:bodyPr wrap="square" lIns="0" tIns="0" rIns="0" bIns="0" rtlCol="0" anchor="ctr" anchorCtr="0">
            <a:noAutofit/>
          </a:bodyPr>
          <a:lstStyle/>
          <a:p>
            <a:pPr algn="r"/>
            <a:r>
              <a:rPr lang="hu-HU" sz="600" dirty="0">
                <a:solidFill>
                  <a:schemeClr val="tx1"/>
                </a:solidFill>
                <a:latin typeface="EC Square Sans Pro" panose="020B0506040000020004" pitchFamily="34" charset="0"/>
              </a:rPr>
              <a:t>Magyarország</a:t>
            </a:r>
          </a:p>
        </p:txBody>
      </p:sp>
      <p:sp>
        <p:nvSpPr>
          <p:cNvPr id="6148" name="TextBox 6147">
            <a:extLst>
              <a:ext uri="{FF2B5EF4-FFF2-40B4-BE49-F238E27FC236}">
                <a16:creationId xmlns:a16="http://schemas.microsoft.com/office/drawing/2014/main" id="{FC9E8FAF-7AFB-4DC1-A2F3-0800C472B9E0}"/>
              </a:ext>
            </a:extLst>
          </p:cNvPr>
          <p:cNvSpPr txBox="1"/>
          <p:nvPr/>
        </p:nvSpPr>
        <p:spPr>
          <a:xfrm rot="18156509">
            <a:off x="6223126" y="2524593"/>
            <a:ext cx="421898" cy="117185"/>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Portugália</a:t>
            </a:r>
          </a:p>
        </p:txBody>
      </p:sp>
      <p:sp>
        <p:nvSpPr>
          <p:cNvPr id="6149" name="TextBox 6148">
            <a:extLst>
              <a:ext uri="{FF2B5EF4-FFF2-40B4-BE49-F238E27FC236}">
                <a16:creationId xmlns:a16="http://schemas.microsoft.com/office/drawing/2014/main" id="{DFFBF482-F40B-11CB-9CDB-EAD20CE58577}"/>
              </a:ext>
            </a:extLst>
          </p:cNvPr>
          <p:cNvSpPr txBox="1"/>
          <p:nvPr/>
        </p:nvSpPr>
        <p:spPr>
          <a:xfrm rot="18156509">
            <a:off x="6374001" y="2523638"/>
            <a:ext cx="421898" cy="117185"/>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Málta</a:t>
            </a:r>
          </a:p>
        </p:txBody>
      </p:sp>
      <p:sp>
        <p:nvSpPr>
          <p:cNvPr id="6150" name="TextBox 6149">
            <a:extLst>
              <a:ext uri="{FF2B5EF4-FFF2-40B4-BE49-F238E27FC236}">
                <a16:creationId xmlns:a16="http://schemas.microsoft.com/office/drawing/2014/main" id="{CEEA400D-5088-0393-ECF3-307965886A8B}"/>
              </a:ext>
            </a:extLst>
          </p:cNvPr>
          <p:cNvSpPr txBox="1"/>
          <p:nvPr/>
        </p:nvSpPr>
        <p:spPr>
          <a:xfrm rot="18156509">
            <a:off x="6517927" y="2522960"/>
            <a:ext cx="421898" cy="117185"/>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Svédország</a:t>
            </a:r>
          </a:p>
        </p:txBody>
      </p:sp>
      <p:sp>
        <p:nvSpPr>
          <p:cNvPr id="6151" name="Rectángulo: esquinas redondeadas 15">
            <a:extLst>
              <a:ext uri="{FF2B5EF4-FFF2-40B4-BE49-F238E27FC236}">
                <a16:creationId xmlns:a16="http://schemas.microsoft.com/office/drawing/2014/main" id="{4957DE7A-DEC4-57CA-1437-4F63CA547B71}"/>
              </a:ext>
            </a:extLst>
          </p:cNvPr>
          <p:cNvSpPr/>
          <p:nvPr/>
        </p:nvSpPr>
        <p:spPr>
          <a:xfrm rot="5400000">
            <a:off x="5360269" y="1281060"/>
            <a:ext cx="2122251" cy="2051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52" name="Conector recto de flecha 16">
            <a:extLst>
              <a:ext uri="{FF2B5EF4-FFF2-40B4-BE49-F238E27FC236}">
                <a16:creationId xmlns:a16="http://schemas.microsoft.com/office/drawing/2014/main" id="{C152CC28-3966-1E83-4360-3E60E122D063}"/>
              </a:ext>
            </a:extLst>
          </p:cNvPr>
          <p:cNvCxnSpPr/>
          <p:nvPr/>
        </p:nvCxnSpPr>
        <p:spPr>
          <a:xfrm flipV="1">
            <a:off x="6005387" y="2662729"/>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53" name="TextBox 6152">
            <a:extLst>
              <a:ext uri="{FF2B5EF4-FFF2-40B4-BE49-F238E27FC236}">
                <a16:creationId xmlns:a16="http://schemas.microsoft.com/office/drawing/2014/main" id="{B65593F1-40BB-58C7-4958-63644A65EAE8}"/>
              </a:ext>
            </a:extLst>
          </p:cNvPr>
          <p:cNvSpPr txBox="1"/>
          <p:nvPr/>
        </p:nvSpPr>
        <p:spPr>
          <a:xfrm rot="18156509">
            <a:off x="6668031" y="2522627"/>
            <a:ext cx="421898" cy="117185"/>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Finnország</a:t>
            </a:r>
          </a:p>
        </p:txBody>
      </p:sp>
      <p:sp>
        <p:nvSpPr>
          <p:cNvPr id="6154" name="TextBox 6153">
            <a:extLst>
              <a:ext uri="{FF2B5EF4-FFF2-40B4-BE49-F238E27FC236}">
                <a16:creationId xmlns:a16="http://schemas.microsoft.com/office/drawing/2014/main" id="{9508C26F-0B37-1B93-FD73-B6A6DEFD01C1}"/>
              </a:ext>
            </a:extLst>
          </p:cNvPr>
          <p:cNvSpPr txBox="1"/>
          <p:nvPr/>
        </p:nvSpPr>
        <p:spPr>
          <a:xfrm rot="18156509">
            <a:off x="6771938" y="2533461"/>
            <a:ext cx="475094" cy="133438"/>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Románia (</a:t>
            </a:r>
            <a:r>
              <a:rPr lang="hu-HU" sz="600" baseline="30000">
                <a:solidFill>
                  <a:schemeClr val="tx1"/>
                </a:solidFill>
                <a:latin typeface="EC Square Sans Pro" panose="020B0506040000020004" pitchFamily="34" charset="0"/>
              </a:rPr>
              <a:t>1</a:t>
            </a:r>
            <a:r>
              <a:rPr lang="hu-HU" sz="600">
                <a:solidFill>
                  <a:schemeClr val="tx1"/>
                </a:solidFill>
                <a:latin typeface="EC Square Sans Pro" panose="020B0506040000020004" pitchFamily="34" charset="0"/>
              </a:rPr>
              <a:t>)</a:t>
            </a:r>
          </a:p>
        </p:txBody>
      </p:sp>
      <p:sp>
        <p:nvSpPr>
          <p:cNvPr id="6155" name="TextBox 6154">
            <a:extLst>
              <a:ext uri="{FF2B5EF4-FFF2-40B4-BE49-F238E27FC236}">
                <a16:creationId xmlns:a16="http://schemas.microsoft.com/office/drawing/2014/main" id="{8F98EDB9-F755-8BBD-85BC-24B314FEA4ED}"/>
              </a:ext>
            </a:extLst>
          </p:cNvPr>
          <p:cNvSpPr txBox="1"/>
          <p:nvPr/>
        </p:nvSpPr>
        <p:spPr>
          <a:xfrm rot="18156509">
            <a:off x="6925125" y="2538082"/>
            <a:ext cx="475094" cy="133438"/>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Bulgária</a:t>
            </a:r>
          </a:p>
        </p:txBody>
      </p:sp>
      <p:sp>
        <p:nvSpPr>
          <p:cNvPr id="6156" name="TextBox 6155">
            <a:extLst>
              <a:ext uri="{FF2B5EF4-FFF2-40B4-BE49-F238E27FC236}">
                <a16:creationId xmlns:a16="http://schemas.microsoft.com/office/drawing/2014/main" id="{F3349F7D-1494-626F-4D06-2C0B749A4BB2}"/>
              </a:ext>
            </a:extLst>
          </p:cNvPr>
          <p:cNvSpPr txBox="1"/>
          <p:nvPr/>
        </p:nvSpPr>
        <p:spPr>
          <a:xfrm rot="18156509">
            <a:off x="7061947" y="2537467"/>
            <a:ext cx="475094" cy="133438"/>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Ciprus</a:t>
            </a:r>
          </a:p>
        </p:txBody>
      </p:sp>
      <p:sp>
        <p:nvSpPr>
          <p:cNvPr id="6157" name="TextBox 6156">
            <a:extLst>
              <a:ext uri="{FF2B5EF4-FFF2-40B4-BE49-F238E27FC236}">
                <a16:creationId xmlns:a16="http://schemas.microsoft.com/office/drawing/2014/main" id="{6A5239FD-68B3-B763-DD28-B709279A7337}"/>
              </a:ext>
            </a:extLst>
          </p:cNvPr>
          <p:cNvSpPr txBox="1"/>
          <p:nvPr/>
        </p:nvSpPr>
        <p:spPr>
          <a:xfrm rot="18156509">
            <a:off x="7216842" y="2536852"/>
            <a:ext cx="475094" cy="133438"/>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Ausztria</a:t>
            </a:r>
          </a:p>
        </p:txBody>
      </p:sp>
      <p:sp>
        <p:nvSpPr>
          <p:cNvPr id="6158" name="TextBox 6157">
            <a:extLst>
              <a:ext uri="{FF2B5EF4-FFF2-40B4-BE49-F238E27FC236}">
                <a16:creationId xmlns:a16="http://schemas.microsoft.com/office/drawing/2014/main" id="{B84721E2-467D-E339-B8B6-4B5DC95AB2D5}"/>
              </a:ext>
            </a:extLst>
          </p:cNvPr>
          <p:cNvSpPr txBox="1"/>
          <p:nvPr/>
        </p:nvSpPr>
        <p:spPr>
          <a:xfrm rot="18156509">
            <a:off x="7357133" y="2533640"/>
            <a:ext cx="475094" cy="133438"/>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Litvánia</a:t>
            </a:r>
          </a:p>
        </p:txBody>
      </p:sp>
      <p:sp>
        <p:nvSpPr>
          <p:cNvPr id="6159" name="TextBox 6158">
            <a:extLst>
              <a:ext uri="{FF2B5EF4-FFF2-40B4-BE49-F238E27FC236}">
                <a16:creationId xmlns:a16="http://schemas.microsoft.com/office/drawing/2014/main" id="{90A53BB5-1017-C7A7-E141-812DC5FD9E5D}"/>
              </a:ext>
            </a:extLst>
          </p:cNvPr>
          <p:cNvSpPr txBox="1"/>
          <p:nvPr/>
        </p:nvSpPr>
        <p:spPr>
          <a:xfrm rot="18156509">
            <a:off x="7510319" y="2541624"/>
            <a:ext cx="475094" cy="133438"/>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Szlovákia</a:t>
            </a:r>
          </a:p>
        </p:txBody>
      </p:sp>
      <p:sp>
        <p:nvSpPr>
          <p:cNvPr id="6160" name="TextBox 6159">
            <a:extLst>
              <a:ext uri="{FF2B5EF4-FFF2-40B4-BE49-F238E27FC236}">
                <a16:creationId xmlns:a16="http://schemas.microsoft.com/office/drawing/2014/main" id="{42527E8D-BD43-9A8D-7E15-306F088E236C}"/>
              </a:ext>
            </a:extLst>
          </p:cNvPr>
          <p:cNvSpPr txBox="1"/>
          <p:nvPr/>
        </p:nvSpPr>
        <p:spPr>
          <a:xfrm rot="18156509">
            <a:off x="7658292" y="2532299"/>
            <a:ext cx="475094" cy="133438"/>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Szlovénia</a:t>
            </a:r>
          </a:p>
        </p:txBody>
      </p:sp>
      <p:sp>
        <p:nvSpPr>
          <p:cNvPr id="6161" name="TextBox 6160">
            <a:extLst>
              <a:ext uri="{FF2B5EF4-FFF2-40B4-BE49-F238E27FC236}">
                <a16:creationId xmlns:a16="http://schemas.microsoft.com/office/drawing/2014/main" id="{E07B30F1-8BD8-4614-6608-2387DEE423A4}"/>
              </a:ext>
            </a:extLst>
          </p:cNvPr>
          <p:cNvSpPr txBox="1"/>
          <p:nvPr/>
        </p:nvSpPr>
        <p:spPr>
          <a:xfrm rot="18156509">
            <a:off x="7798583" y="2537716"/>
            <a:ext cx="475094" cy="133438"/>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Lettország</a:t>
            </a:r>
          </a:p>
        </p:txBody>
      </p:sp>
      <p:sp>
        <p:nvSpPr>
          <p:cNvPr id="6162" name="TextBox 6161">
            <a:extLst>
              <a:ext uri="{FF2B5EF4-FFF2-40B4-BE49-F238E27FC236}">
                <a16:creationId xmlns:a16="http://schemas.microsoft.com/office/drawing/2014/main" id="{42075C5A-4D23-772D-9F22-C31CBB6F58D9}"/>
              </a:ext>
            </a:extLst>
          </p:cNvPr>
          <p:cNvSpPr txBox="1"/>
          <p:nvPr/>
        </p:nvSpPr>
        <p:spPr>
          <a:xfrm rot="18156509">
            <a:off x="7950300" y="2530219"/>
            <a:ext cx="475094" cy="133438"/>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Észtország</a:t>
            </a:r>
          </a:p>
        </p:txBody>
      </p:sp>
      <p:sp>
        <p:nvSpPr>
          <p:cNvPr id="6163" name="TextBox 6162">
            <a:extLst>
              <a:ext uri="{FF2B5EF4-FFF2-40B4-BE49-F238E27FC236}">
                <a16:creationId xmlns:a16="http://schemas.microsoft.com/office/drawing/2014/main" id="{E498DBF9-F6F6-0B2A-570E-6A97B670E6C3}"/>
              </a:ext>
            </a:extLst>
          </p:cNvPr>
          <p:cNvSpPr txBox="1"/>
          <p:nvPr/>
        </p:nvSpPr>
        <p:spPr>
          <a:xfrm rot="18156509">
            <a:off x="8102018" y="2545212"/>
            <a:ext cx="475094" cy="133438"/>
          </a:xfrm>
          <a:prstGeom prst="rect">
            <a:avLst/>
          </a:prstGeom>
          <a:solidFill>
            <a:schemeClr val="bg1"/>
          </a:solidFill>
        </p:spPr>
        <p:txBody>
          <a:bodyPr wrap="square" lIns="0" tIns="0" rIns="0" bIns="0" rtlCol="0" anchor="ctr" anchorCtr="0">
            <a:noAutofit/>
          </a:bodyPr>
          <a:lstStyle/>
          <a:p>
            <a:pPr algn="r"/>
            <a:r>
              <a:rPr lang="hu-HU" sz="600">
                <a:solidFill>
                  <a:schemeClr val="tx1"/>
                </a:solidFill>
                <a:latin typeface="EC Square Sans Pro" panose="020B0506040000020004" pitchFamily="34" charset="0"/>
              </a:rPr>
              <a:t>Belgium</a:t>
            </a:r>
          </a:p>
        </p:txBody>
      </p:sp>
      <p:sp>
        <p:nvSpPr>
          <p:cNvPr id="6164" name="TextBox 6163">
            <a:extLst>
              <a:ext uri="{FF2B5EF4-FFF2-40B4-BE49-F238E27FC236}">
                <a16:creationId xmlns:a16="http://schemas.microsoft.com/office/drawing/2014/main" id="{E2307F31-EAA3-758C-BD72-95C7F921557F}"/>
              </a:ext>
            </a:extLst>
          </p:cNvPr>
          <p:cNvSpPr txBox="1"/>
          <p:nvPr/>
        </p:nvSpPr>
        <p:spPr>
          <a:xfrm>
            <a:off x="37610" y="3043990"/>
            <a:ext cx="2201812" cy="323098"/>
          </a:xfrm>
          <a:prstGeom prst="rect">
            <a:avLst/>
          </a:prstGeom>
          <a:solidFill>
            <a:schemeClr val="bg1"/>
          </a:solidFill>
        </p:spPr>
        <p:txBody>
          <a:bodyPr wrap="square" lIns="0" tIns="0" rIns="0" bIns="0" rtlCol="0" anchor="t" anchorCtr="0">
            <a:noAutofit/>
          </a:bodyPr>
          <a:lstStyle/>
          <a:p>
            <a:pPr algn="l"/>
            <a:r>
              <a:rPr lang="hu-HU" sz="1050" b="1">
                <a:solidFill>
                  <a:schemeClr val="tx1"/>
                </a:solidFill>
                <a:latin typeface="EC Square Sans Pro" panose="020B0506040000020004" pitchFamily="34" charset="0"/>
              </a:rPr>
              <a:t>Állatállományok</a:t>
            </a:r>
          </a:p>
          <a:p>
            <a:pPr algn="l"/>
            <a:r>
              <a:rPr lang="hu-HU" sz="900">
                <a:solidFill>
                  <a:schemeClr val="tx1"/>
                </a:solidFill>
                <a:latin typeface="EC Square Sans Pro" panose="020B0506040000020004" pitchFamily="34" charset="0"/>
              </a:rPr>
              <a:t>(millió egyed. 2022</a:t>
            </a:r>
          </a:p>
        </p:txBody>
      </p:sp>
      <p:sp>
        <p:nvSpPr>
          <p:cNvPr id="6165" name="TextBox 6164">
            <a:extLst>
              <a:ext uri="{FF2B5EF4-FFF2-40B4-BE49-F238E27FC236}">
                <a16:creationId xmlns:a16="http://schemas.microsoft.com/office/drawing/2014/main" id="{99307C6B-52D6-C8A4-8337-5B9636DE9CCF}"/>
              </a:ext>
            </a:extLst>
          </p:cNvPr>
          <p:cNvSpPr txBox="1"/>
          <p:nvPr/>
        </p:nvSpPr>
        <p:spPr>
          <a:xfrm>
            <a:off x="347663" y="3396996"/>
            <a:ext cx="673328" cy="2202153"/>
          </a:xfrm>
          <a:prstGeom prst="rect">
            <a:avLst/>
          </a:prstGeom>
          <a:solidFill>
            <a:schemeClr val="bg1"/>
          </a:solidFill>
        </p:spPr>
        <p:txBody>
          <a:bodyPr wrap="square" lIns="0" tIns="0" rIns="0" bIns="0" rtlCol="0" anchor="t" anchorCtr="0">
            <a:noAutofit/>
          </a:bodyPr>
          <a:lstStyle/>
          <a:p>
            <a:pPr algn="r"/>
            <a:r>
              <a:rPr lang="hu-HU" sz="520">
                <a:solidFill>
                  <a:schemeClr val="tx1"/>
                </a:solidFill>
                <a:latin typeface="EC Square Sans Pro" panose="020B0506040000020004" pitchFamily="34" charset="0"/>
              </a:rPr>
              <a:t>Spanyolország</a:t>
            </a:r>
          </a:p>
          <a:p>
            <a:pPr algn="r"/>
            <a:r>
              <a:rPr lang="hu-HU" sz="520">
                <a:solidFill>
                  <a:schemeClr val="tx1"/>
                </a:solidFill>
                <a:latin typeface="EC Square Sans Pro" panose="020B0506040000020004" pitchFamily="34" charset="0"/>
              </a:rPr>
              <a:t>Franciaország</a:t>
            </a:r>
          </a:p>
          <a:p>
            <a:pPr algn="r"/>
            <a:r>
              <a:rPr lang="hu-HU" sz="520">
                <a:solidFill>
                  <a:schemeClr val="tx1"/>
                </a:solidFill>
                <a:latin typeface="EC Square Sans Pro" panose="020B0506040000020004" pitchFamily="34" charset="0"/>
              </a:rPr>
              <a:t>Németország</a:t>
            </a:r>
          </a:p>
          <a:p>
            <a:pPr algn="r"/>
            <a:r>
              <a:rPr lang="hu-HU" sz="520">
                <a:solidFill>
                  <a:schemeClr val="tx1"/>
                </a:solidFill>
                <a:latin typeface="EC Square Sans Pro" panose="020B0506040000020004" pitchFamily="34" charset="0"/>
              </a:rPr>
              <a:t>Olaszország</a:t>
            </a:r>
          </a:p>
          <a:p>
            <a:pPr algn="r"/>
            <a:r>
              <a:rPr lang="hu-HU" sz="520">
                <a:solidFill>
                  <a:schemeClr val="tx1"/>
                </a:solidFill>
                <a:latin typeface="EC Square Sans Pro" panose="020B0506040000020004" pitchFamily="34" charset="0"/>
              </a:rPr>
              <a:t>Románia</a:t>
            </a:r>
          </a:p>
          <a:p>
            <a:pPr algn="r"/>
            <a:r>
              <a:rPr lang="hu-HU" sz="520">
                <a:solidFill>
                  <a:schemeClr val="tx1"/>
                </a:solidFill>
                <a:latin typeface="EC Square Sans Pro" panose="020B0506040000020004" pitchFamily="34" charset="0"/>
              </a:rPr>
              <a:t>Lengyelország</a:t>
            </a:r>
          </a:p>
          <a:p>
            <a:pPr algn="r"/>
            <a:r>
              <a:rPr lang="hu-HU" sz="520">
                <a:solidFill>
                  <a:schemeClr val="tx1"/>
                </a:solidFill>
                <a:latin typeface="EC Square Sans Pro" panose="020B0506040000020004" pitchFamily="34" charset="0"/>
              </a:rPr>
              <a:t>Hollandia</a:t>
            </a:r>
          </a:p>
          <a:p>
            <a:pPr algn="r"/>
            <a:r>
              <a:rPr lang="hu-HU" sz="520">
                <a:solidFill>
                  <a:schemeClr val="tx1"/>
                </a:solidFill>
                <a:latin typeface="EC Square Sans Pro" panose="020B0506040000020004" pitchFamily="34" charset="0"/>
              </a:rPr>
              <a:t>Dánia</a:t>
            </a:r>
          </a:p>
          <a:p>
            <a:pPr algn="r"/>
            <a:r>
              <a:rPr lang="hu-HU" sz="520">
                <a:solidFill>
                  <a:schemeClr val="tx1"/>
                </a:solidFill>
                <a:latin typeface="EC Square Sans Pro" panose="020B0506040000020004" pitchFamily="34" charset="0"/>
              </a:rPr>
              <a:t>Írország</a:t>
            </a:r>
          </a:p>
          <a:p>
            <a:pPr algn="r"/>
            <a:r>
              <a:rPr lang="hu-HU" sz="520">
                <a:solidFill>
                  <a:schemeClr val="tx1"/>
                </a:solidFill>
                <a:latin typeface="EC Square Sans Pro" panose="020B0506040000020004" pitchFamily="34" charset="0"/>
              </a:rPr>
              <a:t>Görögország</a:t>
            </a:r>
          </a:p>
          <a:p>
            <a:pPr algn="r"/>
            <a:r>
              <a:rPr lang="hu-HU" sz="520">
                <a:solidFill>
                  <a:schemeClr val="tx1"/>
                </a:solidFill>
                <a:latin typeface="EC Square Sans Pro" panose="020B0506040000020004" pitchFamily="34" charset="0"/>
              </a:rPr>
              <a:t>Belgium</a:t>
            </a:r>
          </a:p>
          <a:p>
            <a:pPr algn="r"/>
            <a:r>
              <a:rPr lang="hu-HU" sz="520">
                <a:solidFill>
                  <a:schemeClr val="tx1"/>
                </a:solidFill>
                <a:latin typeface="EC Square Sans Pro" panose="020B0506040000020004" pitchFamily="34" charset="0"/>
              </a:rPr>
              <a:t>Portugália</a:t>
            </a:r>
          </a:p>
          <a:p>
            <a:pPr algn="r"/>
            <a:r>
              <a:rPr lang="hu-HU" sz="520">
                <a:solidFill>
                  <a:schemeClr val="tx1"/>
                </a:solidFill>
                <a:latin typeface="EC Square Sans Pro" panose="020B0506040000020004" pitchFamily="34" charset="0"/>
              </a:rPr>
              <a:t>Ausztria</a:t>
            </a:r>
          </a:p>
          <a:p>
            <a:pPr algn="r"/>
            <a:r>
              <a:rPr lang="hu-HU" sz="520">
                <a:solidFill>
                  <a:schemeClr val="tx1"/>
                </a:solidFill>
                <a:latin typeface="EC Square Sans Pro" panose="020B0506040000020004" pitchFamily="34" charset="0"/>
              </a:rPr>
              <a:t>Magyarország</a:t>
            </a:r>
          </a:p>
          <a:p>
            <a:pPr algn="r"/>
            <a:r>
              <a:rPr lang="hu-HU" sz="520">
                <a:solidFill>
                  <a:schemeClr val="tx1"/>
                </a:solidFill>
                <a:latin typeface="EC Square Sans Pro" panose="020B0506040000020004" pitchFamily="34" charset="0"/>
              </a:rPr>
              <a:t>Svédország</a:t>
            </a:r>
          </a:p>
          <a:p>
            <a:pPr algn="r"/>
            <a:r>
              <a:rPr lang="hu-HU" sz="520">
                <a:solidFill>
                  <a:schemeClr val="tx1"/>
                </a:solidFill>
                <a:latin typeface="EC Square Sans Pro" panose="020B0506040000020004" pitchFamily="34" charset="0"/>
              </a:rPr>
              <a:t>Csehország</a:t>
            </a:r>
          </a:p>
          <a:p>
            <a:pPr algn="r"/>
            <a:r>
              <a:rPr lang="hu-HU" sz="520">
                <a:solidFill>
                  <a:schemeClr val="tx1"/>
                </a:solidFill>
                <a:latin typeface="EC Square Sans Pro" panose="020B0506040000020004" pitchFamily="34" charset="0"/>
              </a:rPr>
              <a:t>Bulgária</a:t>
            </a:r>
          </a:p>
          <a:p>
            <a:pPr algn="r"/>
            <a:r>
              <a:rPr lang="hu-HU" sz="520">
                <a:solidFill>
                  <a:schemeClr val="tx1"/>
                </a:solidFill>
                <a:latin typeface="EC Square Sans Pro" panose="020B0506040000020004" pitchFamily="34" charset="0"/>
              </a:rPr>
              <a:t>Horvátország</a:t>
            </a:r>
          </a:p>
          <a:p>
            <a:pPr algn="r"/>
            <a:r>
              <a:rPr lang="hu-HU" sz="520">
                <a:solidFill>
                  <a:schemeClr val="tx1"/>
                </a:solidFill>
                <a:latin typeface="EC Square Sans Pro" panose="020B0506040000020004" pitchFamily="34" charset="0"/>
              </a:rPr>
              <a:t>Finnország</a:t>
            </a:r>
          </a:p>
          <a:p>
            <a:pPr algn="r"/>
            <a:r>
              <a:rPr lang="hu-HU" sz="520">
                <a:solidFill>
                  <a:schemeClr val="tx1"/>
                </a:solidFill>
                <a:latin typeface="EC Square Sans Pro" panose="020B0506040000020004" pitchFamily="34" charset="0"/>
              </a:rPr>
              <a:t>Litvánia</a:t>
            </a:r>
          </a:p>
          <a:p>
            <a:pPr algn="r"/>
            <a:r>
              <a:rPr lang="hu-HU" sz="520">
                <a:solidFill>
                  <a:schemeClr val="tx1"/>
                </a:solidFill>
                <a:latin typeface="EC Square Sans Pro" panose="020B0506040000020004" pitchFamily="34" charset="0"/>
              </a:rPr>
              <a:t>Szlovákia</a:t>
            </a:r>
          </a:p>
          <a:p>
            <a:pPr algn="r"/>
            <a:r>
              <a:rPr lang="hu-HU" sz="520">
                <a:solidFill>
                  <a:schemeClr val="tx1"/>
                </a:solidFill>
                <a:latin typeface="EC Square Sans Pro" panose="020B0506040000020004" pitchFamily="34" charset="0"/>
              </a:rPr>
              <a:t>Ciprus</a:t>
            </a:r>
          </a:p>
          <a:p>
            <a:pPr algn="r"/>
            <a:r>
              <a:rPr lang="hu-HU" sz="520">
                <a:solidFill>
                  <a:schemeClr val="tx1"/>
                </a:solidFill>
                <a:latin typeface="EC Square Sans Pro" panose="020B0506040000020004" pitchFamily="34" charset="0"/>
              </a:rPr>
              <a:t>Szlovénia</a:t>
            </a:r>
          </a:p>
          <a:p>
            <a:pPr algn="r"/>
            <a:r>
              <a:rPr lang="hu-HU" sz="520">
                <a:solidFill>
                  <a:schemeClr val="tx1"/>
                </a:solidFill>
                <a:latin typeface="EC Square Sans Pro" panose="020B0506040000020004" pitchFamily="34" charset="0"/>
              </a:rPr>
              <a:t>Lettország</a:t>
            </a:r>
          </a:p>
          <a:p>
            <a:pPr algn="r"/>
            <a:r>
              <a:rPr lang="hu-HU" sz="520">
                <a:solidFill>
                  <a:schemeClr val="tx1"/>
                </a:solidFill>
                <a:latin typeface="EC Square Sans Pro" panose="020B0506040000020004" pitchFamily="34" charset="0"/>
              </a:rPr>
              <a:t>Észtország</a:t>
            </a:r>
          </a:p>
          <a:p>
            <a:pPr algn="r"/>
            <a:r>
              <a:rPr lang="hu-HU" sz="520">
                <a:solidFill>
                  <a:schemeClr val="tx1"/>
                </a:solidFill>
                <a:latin typeface="EC Square Sans Pro" panose="020B0506040000020004" pitchFamily="34" charset="0"/>
              </a:rPr>
              <a:t>Luxemburg</a:t>
            </a:r>
          </a:p>
          <a:p>
            <a:pPr algn="r"/>
            <a:r>
              <a:rPr lang="hu-HU" sz="520">
                <a:solidFill>
                  <a:schemeClr val="tx1"/>
                </a:solidFill>
                <a:latin typeface="EC Square Sans Pro" panose="020B0506040000020004" pitchFamily="34" charset="0"/>
              </a:rPr>
              <a:t>Málta</a:t>
            </a:r>
          </a:p>
        </p:txBody>
      </p:sp>
      <p:sp>
        <p:nvSpPr>
          <p:cNvPr id="6166" name="Rectángulo: esquinas redondeadas 10">
            <a:extLst>
              <a:ext uri="{FF2B5EF4-FFF2-40B4-BE49-F238E27FC236}">
                <a16:creationId xmlns:a16="http://schemas.microsoft.com/office/drawing/2014/main" id="{7567E0B1-B62B-AEDA-491E-1B8AE40C9B84}"/>
              </a:ext>
            </a:extLst>
          </p:cNvPr>
          <p:cNvSpPr/>
          <p:nvPr/>
        </p:nvSpPr>
        <p:spPr>
          <a:xfrm>
            <a:off x="109742" y="4395415"/>
            <a:ext cx="5986258" cy="1394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7" name="TextBox 6166">
            <a:extLst>
              <a:ext uri="{FF2B5EF4-FFF2-40B4-BE49-F238E27FC236}">
                <a16:creationId xmlns:a16="http://schemas.microsoft.com/office/drawing/2014/main" id="{A01A2509-06B2-C840-442D-3E3343D991E3}"/>
              </a:ext>
            </a:extLst>
          </p:cNvPr>
          <p:cNvSpPr txBox="1"/>
          <p:nvPr/>
        </p:nvSpPr>
        <p:spPr>
          <a:xfrm>
            <a:off x="2083406" y="6017675"/>
            <a:ext cx="735993" cy="160875"/>
          </a:xfrm>
          <a:prstGeom prst="rect">
            <a:avLst/>
          </a:prstGeom>
          <a:solidFill>
            <a:schemeClr val="bg1"/>
          </a:solidFill>
        </p:spPr>
        <p:txBody>
          <a:bodyPr wrap="square" lIns="0" tIns="0" rIns="0" bIns="0" rtlCol="0" anchor="t" anchorCtr="0">
            <a:noAutofit/>
          </a:bodyPr>
          <a:lstStyle/>
          <a:p>
            <a:pPr algn="l"/>
            <a:r>
              <a:rPr lang="hu-HU" sz="700" b="1" dirty="0">
                <a:solidFill>
                  <a:schemeClr val="tx1"/>
                </a:solidFill>
                <a:latin typeface="EC Square Sans Pro" panose="020B0506040000020004" pitchFamily="34" charset="0"/>
              </a:rPr>
              <a:t>Szarvasmarhafélék</a:t>
            </a:r>
          </a:p>
        </p:txBody>
      </p:sp>
      <p:sp>
        <p:nvSpPr>
          <p:cNvPr id="6168" name="TextBox 6167">
            <a:extLst>
              <a:ext uri="{FF2B5EF4-FFF2-40B4-BE49-F238E27FC236}">
                <a16:creationId xmlns:a16="http://schemas.microsoft.com/office/drawing/2014/main" id="{1E1EF120-8546-ACE3-28DB-17A88F21557E}"/>
              </a:ext>
            </a:extLst>
          </p:cNvPr>
          <p:cNvSpPr txBox="1"/>
          <p:nvPr/>
        </p:nvSpPr>
        <p:spPr>
          <a:xfrm>
            <a:off x="2968625" y="6015550"/>
            <a:ext cx="316251" cy="160875"/>
          </a:xfrm>
          <a:prstGeom prst="rect">
            <a:avLst/>
          </a:prstGeom>
          <a:solidFill>
            <a:schemeClr val="bg1"/>
          </a:solidFill>
        </p:spPr>
        <p:txBody>
          <a:bodyPr wrap="square" lIns="0" tIns="0" rIns="0" bIns="0" rtlCol="0" anchor="t" anchorCtr="0">
            <a:noAutofit/>
          </a:bodyPr>
          <a:lstStyle/>
          <a:p>
            <a:pPr algn="l"/>
            <a:r>
              <a:rPr lang="hu-HU" sz="700" b="1" dirty="0">
                <a:solidFill>
                  <a:schemeClr val="tx1"/>
                </a:solidFill>
                <a:latin typeface="EC Square Sans Pro" panose="020B0506040000020004" pitchFamily="34" charset="0"/>
              </a:rPr>
              <a:t>Sertések</a:t>
            </a:r>
          </a:p>
        </p:txBody>
      </p:sp>
      <p:sp>
        <p:nvSpPr>
          <p:cNvPr id="6169" name="TextBox 6168">
            <a:extLst>
              <a:ext uri="{FF2B5EF4-FFF2-40B4-BE49-F238E27FC236}">
                <a16:creationId xmlns:a16="http://schemas.microsoft.com/office/drawing/2014/main" id="{9F761695-AC3D-58BD-E8B2-81B5DA522DE1}"/>
              </a:ext>
            </a:extLst>
          </p:cNvPr>
          <p:cNvSpPr txBox="1"/>
          <p:nvPr/>
        </p:nvSpPr>
        <p:spPr>
          <a:xfrm>
            <a:off x="3349626" y="6015549"/>
            <a:ext cx="316251" cy="160875"/>
          </a:xfrm>
          <a:prstGeom prst="rect">
            <a:avLst/>
          </a:prstGeom>
          <a:solidFill>
            <a:schemeClr val="bg1"/>
          </a:solidFill>
        </p:spPr>
        <p:txBody>
          <a:bodyPr wrap="square" lIns="0" tIns="0" rIns="0" bIns="0" rtlCol="0" anchor="t" anchorCtr="0">
            <a:noAutofit/>
          </a:bodyPr>
          <a:lstStyle/>
          <a:p>
            <a:pPr algn="l"/>
            <a:r>
              <a:rPr lang="hu-HU" sz="800" b="1">
                <a:solidFill>
                  <a:schemeClr val="tx1"/>
                </a:solidFill>
                <a:latin typeface="EC Square Sans Pro" panose="020B0506040000020004" pitchFamily="34" charset="0"/>
              </a:rPr>
              <a:t>Juh</a:t>
            </a:r>
          </a:p>
        </p:txBody>
      </p:sp>
      <p:sp>
        <p:nvSpPr>
          <p:cNvPr id="6170" name="TextBox 6169">
            <a:extLst>
              <a:ext uri="{FF2B5EF4-FFF2-40B4-BE49-F238E27FC236}">
                <a16:creationId xmlns:a16="http://schemas.microsoft.com/office/drawing/2014/main" id="{59265C90-9A3A-5897-D1AC-ECF7467CFA69}"/>
              </a:ext>
            </a:extLst>
          </p:cNvPr>
          <p:cNvSpPr txBox="1"/>
          <p:nvPr/>
        </p:nvSpPr>
        <p:spPr>
          <a:xfrm>
            <a:off x="3805700" y="6015548"/>
            <a:ext cx="316251" cy="160875"/>
          </a:xfrm>
          <a:prstGeom prst="rect">
            <a:avLst/>
          </a:prstGeom>
          <a:solidFill>
            <a:schemeClr val="bg1"/>
          </a:solidFill>
        </p:spPr>
        <p:txBody>
          <a:bodyPr wrap="square" lIns="0" tIns="0" rIns="0" bIns="0" rtlCol="0" anchor="t" anchorCtr="0">
            <a:noAutofit/>
          </a:bodyPr>
          <a:lstStyle/>
          <a:p>
            <a:pPr algn="l"/>
            <a:r>
              <a:rPr lang="hu-HU" sz="800" b="1">
                <a:solidFill>
                  <a:schemeClr val="tx1"/>
                </a:solidFill>
                <a:latin typeface="EC Square Sans Pro" panose="020B0506040000020004" pitchFamily="34" charset="0"/>
              </a:rPr>
              <a:t>Kecske</a:t>
            </a:r>
          </a:p>
        </p:txBody>
      </p:sp>
      <p:sp>
        <p:nvSpPr>
          <p:cNvPr id="6171" name="TextBox 6170">
            <a:extLst>
              <a:ext uri="{FF2B5EF4-FFF2-40B4-BE49-F238E27FC236}">
                <a16:creationId xmlns:a16="http://schemas.microsoft.com/office/drawing/2014/main" id="{EE7607F8-DF54-8A2C-7EBF-58B6A755A281}"/>
              </a:ext>
            </a:extLst>
          </p:cNvPr>
          <p:cNvSpPr txBox="1"/>
          <p:nvPr/>
        </p:nvSpPr>
        <p:spPr>
          <a:xfrm>
            <a:off x="47134" y="6286327"/>
            <a:ext cx="5029691" cy="552083"/>
          </a:xfrm>
          <a:prstGeom prst="rect">
            <a:avLst/>
          </a:prstGeom>
          <a:solidFill>
            <a:schemeClr val="bg1"/>
          </a:solidFill>
        </p:spPr>
        <p:txBody>
          <a:bodyPr wrap="square" lIns="0" tIns="0" rIns="0" bIns="0" rtlCol="0" anchor="t" anchorCtr="0">
            <a:noAutofit/>
          </a:bodyPr>
          <a:lstStyle/>
          <a:p>
            <a:pPr algn="l"/>
            <a:r>
              <a:rPr lang="hu-HU" sz="800">
                <a:solidFill>
                  <a:schemeClr val="tx1"/>
                </a:solidFill>
                <a:latin typeface="EC Square Sans Pro" panose="020B0506040000020004" pitchFamily="34" charset="0"/>
              </a:rPr>
              <a:t>Megjegyzés: becsléseket és ideiglenes adatokat tartalmaz.</a:t>
            </a:r>
          </a:p>
          <a:p>
            <a:pPr algn="l"/>
            <a:r>
              <a:rPr lang="hu-HU" sz="800">
                <a:solidFill>
                  <a:schemeClr val="tx1"/>
                </a:solidFill>
                <a:latin typeface="EC Square Sans Pro" panose="020B0506040000020004" pitchFamily="34" charset="0"/>
              </a:rPr>
              <a:t>* Ez a megnevezés nem érinti a státusszal kapcsolatos álláspontokat, továbbá összhangban van az ENSZ BT 124. határozatával és a Nemzetközi Bíróságnak a koszovói függetlenségi nyilatkozatról szóló véleményével.</a:t>
            </a:r>
          </a:p>
          <a:p>
            <a:pPr algn="l"/>
            <a:r>
              <a:rPr lang="hu-HU" sz="800" i="1">
                <a:solidFill>
                  <a:schemeClr val="tx1"/>
                </a:solidFill>
                <a:latin typeface="EC Square Sans Pro" panose="020B0506040000020004" pitchFamily="34" charset="0"/>
              </a:rPr>
              <a:t>Forrás:</a:t>
            </a:r>
            <a:r>
              <a:rPr lang="hu-HU" sz="800">
                <a:solidFill>
                  <a:schemeClr val="tx1"/>
                </a:solidFill>
                <a:latin typeface="EC Square Sans Pro" panose="020B0506040000020004" pitchFamily="34" charset="0"/>
              </a:rPr>
              <a:t> Eurostat (online adatkódok: apro_mt_lscatl, apro_mt_lspig, apro_mt_lssheep, apro_mt_lsgoat)</a:t>
            </a:r>
          </a:p>
        </p:txBody>
      </p:sp>
      <p:sp>
        <p:nvSpPr>
          <p:cNvPr id="6172" name="TextBox 6171">
            <a:extLst>
              <a:ext uri="{FF2B5EF4-FFF2-40B4-BE49-F238E27FC236}">
                <a16:creationId xmlns:a16="http://schemas.microsoft.com/office/drawing/2014/main" id="{9162FD72-F2CF-DD71-0E9C-6561B421822B}"/>
              </a:ext>
            </a:extLst>
          </p:cNvPr>
          <p:cNvSpPr txBox="1"/>
          <p:nvPr/>
        </p:nvSpPr>
        <p:spPr>
          <a:xfrm>
            <a:off x="6408203" y="3202252"/>
            <a:ext cx="2646057" cy="372797"/>
          </a:xfrm>
          <a:prstGeom prst="rect">
            <a:avLst/>
          </a:prstGeom>
          <a:solidFill>
            <a:schemeClr val="bg1"/>
          </a:solidFill>
        </p:spPr>
        <p:txBody>
          <a:bodyPr wrap="square" lIns="0" tIns="0" rIns="0" bIns="0" rtlCol="0" anchor="t" anchorCtr="0">
            <a:noAutofit/>
          </a:bodyPr>
          <a:lstStyle/>
          <a:p>
            <a:pPr algn="l"/>
            <a:r>
              <a:rPr lang="hu-HU" sz="1300" b="1" dirty="0">
                <a:solidFill>
                  <a:schemeClr val="tx1"/>
                </a:solidFill>
                <a:latin typeface="EC Square Sans Pro" panose="020B0506040000020004" pitchFamily="34" charset="0"/>
              </a:rPr>
              <a:t>Állatállomány mérete</a:t>
            </a:r>
          </a:p>
          <a:p>
            <a:pPr algn="l"/>
            <a:r>
              <a:rPr lang="hu-HU" sz="1050" dirty="0">
                <a:solidFill>
                  <a:schemeClr val="tx1"/>
                </a:solidFill>
                <a:latin typeface="EC Square Sans Pro" panose="020B0506040000020004" pitchFamily="34" charset="0"/>
              </a:rPr>
              <a:t>(Az összes állatállomány száma %-a. 2020)</a:t>
            </a:r>
          </a:p>
        </p:txBody>
      </p:sp>
      <p:sp>
        <p:nvSpPr>
          <p:cNvPr id="6173" name="TextBox 6172">
            <a:extLst>
              <a:ext uri="{FF2B5EF4-FFF2-40B4-BE49-F238E27FC236}">
                <a16:creationId xmlns:a16="http://schemas.microsoft.com/office/drawing/2014/main" id="{DF434A3F-7348-07E5-FE92-8E3ACD3D4751}"/>
              </a:ext>
            </a:extLst>
          </p:cNvPr>
          <p:cNvSpPr txBox="1"/>
          <p:nvPr/>
        </p:nvSpPr>
        <p:spPr>
          <a:xfrm>
            <a:off x="6413933" y="6649981"/>
            <a:ext cx="2201812" cy="188429"/>
          </a:xfrm>
          <a:prstGeom prst="rect">
            <a:avLst/>
          </a:prstGeom>
          <a:solidFill>
            <a:schemeClr val="bg1"/>
          </a:solidFill>
        </p:spPr>
        <p:txBody>
          <a:bodyPr wrap="square" lIns="0" tIns="0" rIns="0" bIns="0" rtlCol="0" anchor="t" anchorCtr="0">
            <a:noAutofit/>
          </a:bodyPr>
          <a:lstStyle/>
          <a:p>
            <a:pPr algn="l"/>
            <a:r>
              <a:rPr lang="hu-HU" sz="800" i="1">
                <a:solidFill>
                  <a:schemeClr val="tx1"/>
                </a:solidFill>
                <a:latin typeface="EC Square Sans Pro" panose="020B0506040000020004" pitchFamily="34" charset="0"/>
              </a:rPr>
              <a:t>Forrás:</a:t>
            </a:r>
            <a:r>
              <a:rPr lang="hu-HU" sz="800">
                <a:solidFill>
                  <a:schemeClr val="tx1"/>
                </a:solidFill>
                <a:latin typeface="EC Square Sans Pro" panose="020B0506040000020004" pitchFamily="34" charset="0"/>
              </a:rPr>
              <a:t> Eurostat (online adatkód: ef_tsk_main)</a:t>
            </a:r>
          </a:p>
        </p:txBody>
      </p:sp>
      <p:sp>
        <p:nvSpPr>
          <p:cNvPr id="6174" name="TextBox 6173">
            <a:extLst>
              <a:ext uri="{FF2B5EF4-FFF2-40B4-BE49-F238E27FC236}">
                <a16:creationId xmlns:a16="http://schemas.microsoft.com/office/drawing/2014/main" id="{B5E88B8A-03EF-5F07-449C-32BA93D23FF7}"/>
              </a:ext>
            </a:extLst>
          </p:cNvPr>
          <p:cNvSpPr txBox="1"/>
          <p:nvPr/>
        </p:nvSpPr>
        <p:spPr>
          <a:xfrm rot="16200000">
            <a:off x="9178170" y="3465839"/>
            <a:ext cx="564311" cy="5318310"/>
          </a:xfrm>
          <a:prstGeom prst="rect">
            <a:avLst/>
          </a:prstGeom>
          <a:solidFill>
            <a:schemeClr val="bg1"/>
          </a:solidFill>
        </p:spPr>
        <p:txBody>
          <a:bodyPr wrap="square" lIns="0" tIns="0" rIns="0" bIns="0" rtlCol="0" anchor="t" anchorCtr="0">
            <a:noAutofit/>
          </a:bodyPr>
          <a:lstStyle/>
          <a:p>
            <a:pPr algn="r">
              <a:spcAft>
                <a:spcPts val="450"/>
              </a:spcAft>
            </a:pPr>
            <a:r>
              <a:rPr lang="hu-HU" sz="800" dirty="0">
                <a:solidFill>
                  <a:schemeClr val="tx1"/>
                </a:solidFill>
                <a:latin typeface="EC Square Sans Pro" panose="020B0506040000020004" pitchFamily="34" charset="0"/>
              </a:rPr>
              <a:t>EU</a:t>
            </a:r>
          </a:p>
          <a:p>
            <a:pPr algn="r">
              <a:spcAft>
                <a:spcPts val="450"/>
              </a:spcAft>
            </a:pPr>
            <a:endParaRPr lang="en-US" sz="800" dirty="0">
              <a:solidFill>
                <a:schemeClr val="tx1"/>
              </a:solidFill>
              <a:latin typeface="EC Square Sans Pro" panose="020B0506040000020004" pitchFamily="34" charset="0"/>
            </a:endParaRPr>
          </a:p>
          <a:p>
            <a:pPr algn="r">
              <a:spcAft>
                <a:spcPts val="450"/>
              </a:spcAft>
            </a:pPr>
            <a:r>
              <a:rPr lang="hu-HU" sz="800" dirty="0">
                <a:solidFill>
                  <a:schemeClr val="tx1"/>
                </a:solidFill>
                <a:latin typeface="EC Square Sans Pro" panose="020B0506040000020004" pitchFamily="34" charset="0"/>
              </a:rPr>
              <a:t>Luxemburg</a:t>
            </a:r>
          </a:p>
          <a:p>
            <a:pPr algn="r">
              <a:spcAft>
                <a:spcPts val="450"/>
              </a:spcAft>
            </a:pPr>
            <a:r>
              <a:rPr lang="hu-HU" sz="800" dirty="0">
                <a:solidFill>
                  <a:schemeClr val="tx1"/>
                </a:solidFill>
                <a:latin typeface="EC Square Sans Pro" panose="020B0506040000020004" pitchFamily="34" charset="0"/>
              </a:rPr>
              <a:t>Írország</a:t>
            </a:r>
          </a:p>
          <a:p>
            <a:pPr algn="r">
              <a:spcAft>
                <a:spcPts val="450"/>
              </a:spcAft>
            </a:pPr>
            <a:r>
              <a:rPr lang="hu-HU" sz="800" dirty="0">
                <a:solidFill>
                  <a:schemeClr val="tx1"/>
                </a:solidFill>
                <a:latin typeface="EC Square Sans Pro" panose="020B0506040000020004" pitchFamily="34" charset="0"/>
              </a:rPr>
              <a:t>Szlovénia</a:t>
            </a:r>
          </a:p>
          <a:p>
            <a:pPr algn="r">
              <a:spcAft>
                <a:spcPts val="450"/>
              </a:spcAft>
            </a:pPr>
            <a:r>
              <a:rPr lang="hu-HU" sz="800" dirty="0">
                <a:solidFill>
                  <a:schemeClr val="tx1"/>
                </a:solidFill>
                <a:latin typeface="EC Square Sans Pro" panose="020B0506040000020004" pitchFamily="34" charset="0"/>
              </a:rPr>
              <a:t>Litvánia</a:t>
            </a:r>
          </a:p>
          <a:p>
            <a:pPr algn="r">
              <a:spcAft>
                <a:spcPts val="450"/>
              </a:spcAft>
            </a:pPr>
            <a:r>
              <a:rPr lang="hu-HU" sz="700" dirty="0">
                <a:solidFill>
                  <a:schemeClr val="tx1"/>
                </a:solidFill>
                <a:latin typeface="EC Square Sans Pro" panose="020B0506040000020004" pitchFamily="34" charset="0"/>
              </a:rPr>
              <a:t>Franciaország</a:t>
            </a:r>
          </a:p>
          <a:p>
            <a:pPr algn="r">
              <a:spcAft>
                <a:spcPts val="450"/>
              </a:spcAft>
            </a:pPr>
            <a:r>
              <a:rPr lang="hu-HU" sz="800" dirty="0">
                <a:solidFill>
                  <a:schemeClr val="tx1"/>
                </a:solidFill>
                <a:latin typeface="EC Square Sans Pro" panose="020B0506040000020004" pitchFamily="34" charset="0"/>
              </a:rPr>
              <a:t>Észtország</a:t>
            </a:r>
          </a:p>
          <a:p>
            <a:pPr algn="r">
              <a:spcAft>
                <a:spcPts val="450"/>
              </a:spcAft>
            </a:pPr>
            <a:r>
              <a:rPr lang="hu-HU" sz="800" dirty="0">
                <a:solidFill>
                  <a:schemeClr val="tx1"/>
                </a:solidFill>
                <a:latin typeface="EC Square Sans Pro" panose="020B0506040000020004" pitchFamily="34" charset="0"/>
              </a:rPr>
              <a:t>Lettország</a:t>
            </a:r>
          </a:p>
          <a:p>
            <a:pPr algn="r">
              <a:spcAft>
                <a:spcPts val="450"/>
              </a:spcAft>
            </a:pPr>
            <a:r>
              <a:rPr lang="hu-HU" sz="800" dirty="0">
                <a:solidFill>
                  <a:schemeClr val="tx1"/>
                </a:solidFill>
                <a:latin typeface="EC Square Sans Pro" panose="020B0506040000020004" pitchFamily="34" charset="0"/>
              </a:rPr>
              <a:t>Csehország</a:t>
            </a:r>
          </a:p>
          <a:p>
            <a:pPr algn="r">
              <a:spcAft>
                <a:spcPts val="450"/>
              </a:spcAft>
            </a:pPr>
            <a:r>
              <a:rPr lang="hu-HU" sz="800" dirty="0">
                <a:solidFill>
                  <a:schemeClr val="tx1"/>
                </a:solidFill>
                <a:latin typeface="EC Square Sans Pro" panose="020B0506040000020004" pitchFamily="34" charset="0"/>
              </a:rPr>
              <a:t>Finnország</a:t>
            </a:r>
          </a:p>
          <a:p>
            <a:pPr algn="r">
              <a:spcAft>
                <a:spcPts val="450"/>
              </a:spcAft>
            </a:pPr>
            <a:r>
              <a:rPr lang="hu-HU" sz="800" dirty="0">
                <a:solidFill>
                  <a:schemeClr val="tx1"/>
                </a:solidFill>
                <a:latin typeface="EC Square Sans Pro" panose="020B0506040000020004" pitchFamily="34" charset="0"/>
              </a:rPr>
              <a:t>Svédország</a:t>
            </a:r>
          </a:p>
          <a:p>
            <a:pPr algn="r">
              <a:spcAft>
                <a:spcPts val="450"/>
              </a:spcAft>
            </a:pPr>
            <a:r>
              <a:rPr lang="hu-HU" sz="800" dirty="0">
                <a:solidFill>
                  <a:schemeClr val="tx1"/>
                </a:solidFill>
                <a:latin typeface="EC Square Sans Pro" panose="020B0506040000020004" pitchFamily="34" charset="0"/>
              </a:rPr>
              <a:t>Ausztria</a:t>
            </a:r>
          </a:p>
          <a:p>
            <a:pPr algn="r">
              <a:spcAft>
                <a:spcPts val="450"/>
              </a:spcAft>
            </a:pPr>
            <a:r>
              <a:rPr lang="hu-HU" sz="800" dirty="0">
                <a:solidFill>
                  <a:schemeClr val="tx1"/>
                </a:solidFill>
                <a:latin typeface="EC Square Sans Pro" panose="020B0506040000020004" pitchFamily="34" charset="0"/>
              </a:rPr>
              <a:t>Szlovákia</a:t>
            </a:r>
          </a:p>
          <a:p>
            <a:pPr algn="r">
              <a:spcAft>
                <a:spcPts val="450"/>
              </a:spcAft>
            </a:pPr>
            <a:r>
              <a:rPr lang="hu-HU" sz="800" dirty="0">
                <a:solidFill>
                  <a:schemeClr val="tx1"/>
                </a:solidFill>
                <a:latin typeface="EC Square Sans Pro" panose="020B0506040000020004" pitchFamily="34" charset="0"/>
              </a:rPr>
              <a:t>Bulgária</a:t>
            </a:r>
          </a:p>
          <a:p>
            <a:pPr algn="r">
              <a:spcAft>
                <a:spcPts val="450"/>
              </a:spcAft>
            </a:pPr>
            <a:r>
              <a:rPr lang="hu-HU" sz="800" dirty="0">
                <a:solidFill>
                  <a:schemeClr val="tx1"/>
                </a:solidFill>
                <a:latin typeface="EC Square Sans Pro" panose="020B0506040000020004" pitchFamily="34" charset="0"/>
              </a:rPr>
              <a:t>Németország</a:t>
            </a:r>
          </a:p>
          <a:p>
            <a:pPr algn="r">
              <a:spcAft>
                <a:spcPts val="450"/>
              </a:spcAft>
            </a:pPr>
            <a:r>
              <a:rPr lang="hu-HU" sz="800" dirty="0">
                <a:solidFill>
                  <a:schemeClr val="tx1"/>
                </a:solidFill>
                <a:latin typeface="EC Square Sans Pro" panose="020B0506040000020004" pitchFamily="34" charset="0"/>
              </a:rPr>
              <a:t>Olaszország</a:t>
            </a:r>
          </a:p>
          <a:p>
            <a:pPr algn="r">
              <a:spcAft>
                <a:spcPts val="450"/>
              </a:spcAft>
            </a:pPr>
            <a:r>
              <a:rPr lang="hu-HU" sz="700" dirty="0">
                <a:solidFill>
                  <a:schemeClr val="tx1"/>
                </a:solidFill>
                <a:latin typeface="EC Square Sans Pro" panose="020B0506040000020004" pitchFamily="34" charset="0"/>
              </a:rPr>
              <a:t>Lengyelország</a:t>
            </a:r>
          </a:p>
          <a:p>
            <a:pPr algn="r">
              <a:spcAft>
                <a:spcPts val="450"/>
              </a:spcAft>
            </a:pPr>
            <a:r>
              <a:rPr lang="hu-HU" sz="800" dirty="0">
                <a:solidFill>
                  <a:schemeClr val="tx1"/>
                </a:solidFill>
                <a:latin typeface="EC Square Sans Pro" panose="020B0506040000020004" pitchFamily="34" charset="0"/>
              </a:rPr>
              <a:t>Portugália</a:t>
            </a:r>
          </a:p>
          <a:p>
            <a:pPr algn="r">
              <a:spcAft>
                <a:spcPts val="450"/>
              </a:spcAft>
            </a:pPr>
            <a:r>
              <a:rPr lang="hu-HU" sz="800" dirty="0">
                <a:solidFill>
                  <a:schemeClr val="tx1"/>
                </a:solidFill>
                <a:latin typeface="EC Square Sans Pro" panose="020B0506040000020004" pitchFamily="34" charset="0"/>
              </a:rPr>
              <a:t>Belgium</a:t>
            </a:r>
          </a:p>
          <a:p>
            <a:pPr algn="r">
              <a:spcAft>
                <a:spcPts val="450"/>
              </a:spcAft>
            </a:pPr>
            <a:r>
              <a:rPr lang="hu-HU" sz="800" dirty="0">
                <a:solidFill>
                  <a:schemeClr val="tx1"/>
                </a:solidFill>
                <a:latin typeface="EC Square Sans Pro" panose="020B0506040000020004" pitchFamily="34" charset="0"/>
              </a:rPr>
              <a:t>Hollandia</a:t>
            </a:r>
          </a:p>
          <a:p>
            <a:pPr algn="r">
              <a:spcAft>
                <a:spcPts val="450"/>
              </a:spcAft>
            </a:pPr>
            <a:r>
              <a:rPr lang="hu-HU" sz="800" dirty="0">
                <a:solidFill>
                  <a:schemeClr val="tx1"/>
                </a:solidFill>
                <a:latin typeface="EC Square Sans Pro" panose="020B0506040000020004" pitchFamily="34" charset="0"/>
              </a:rPr>
              <a:t>Horvátország</a:t>
            </a:r>
          </a:p>
          <a:p>
            <a:pPr algn="r">
              <a:spcAft>
                <a:spcPts val="450"/>
              </a:spcAft>
            </a:pPr>
            <a:r>
              <a:rPr lang="hu-HU" sz="700" dirty="0">
                <a:solidFill>
                  <a:schemeClr val="tx1"/>
                </a:solidFill>
                <a:latin typeface="EC Square Sans Pro" panose="020B0506040000020004" pitchFamily="34" charset="0"/>
              </a:rPr>
              <a:t>Magyarország</a:t>
            </a:r>
          </a:p>
          <a:p>
            <a:pPr algn="r">
              <a:spcAft>
                <a:spcPts val="450"/>
              </a:spcAft>
            </a:pPr>
            <a:r>
              <a:rPr lang="hu-HU" sz="800" dirty="0">
                <a:solidFill>
                  <a:schemeClr val="tx1"/>
                </a:solidFill>
                <a:latin typeface="EC Square Sans Pro" panose="020B0506040000020004" pitchFamily="34" charset="0"/>
              </a:rPr>
              <a:t>Románia</a:t>
            </a:r>
          </a:p>
          <a:p>
            <a:pPr algn="r">
              <a:spcAft>
                <a:spcPts val="450"/>
              </a:spcAft>
            </a:pPr>
            <a:r>
              <a:rPr lang="hu-HU" sz="800" dirty="0">
                <a:solidFill>
                  <a:schemeClr val="tx1"/>
                </a:solidFill>
                <a:latin typeface="EC Square Sans Pro" panose="020B0506040000020004" pitchFamily="34" charset="0"/>
              </a:rPr>
              <a:t>Málta</a:t>
            </a:r>
          </a:p>
          <a:p>
            <a:pPr algn="r">
              <a:spcAft>
                <a:spcPts val="450"/>
              </a:spcAft>
            </a:pPr>
            <a:r>
              <a:rPr lang="hu-HU" sz="800" dirty="0">
                <a:solidFill>
                  <a:schemeClr val="tx1"/>
                </a:solidFill>
                <a:latin typeface="EC Square Sans Pro" panose="020B0506040000020004" pitchFamily="34" charset="0"/>
              </a:rPr>
              <a:t>Ciprus</a:t>
            </a:r>
          </a:p>
          <a:p>
            <a:pPr algn="r">
              <a:spcAft>
                <a:spcPts val="450"/>
              </a:spcAft>
            </a:pPr>
            <a:r>
              <a:rPr lang="hu-HU" sz="700" dirty="0">
                <a:solidFill>
                  <a:schemeClr val="tx1"/>
                </a:solidFill>
                <a:latin typeface="EC Square Sans Pro" panose="020B0506040000020004" pitchFamily="34" charset="0"/>
              </a:rPr>
              <a:t>Spanyolország</a:t>
            </a:r>
          </a:p>
          <a:p>
            <a:pPr algn="r">
              <a:spcAft>
                <a:spcPts val="450"/>
              </a:spcAft>
            </a:pPr>
            <a:r>
              <a:rPr lang="hu-HU" sz="800" dirty="0">
                <a:solidFill>
                  <a:schemeClr val="tx1"/>
                </a:solidFill>
                <a:latin typeface="EC Square Sans Pro" panose="020B0506040000020004" pitchFamily="34" charset="0"/>
              </a:rPr>
              <a:t>Dánia</a:t>
            </a:r>
          </a:p>
          <a:p>
            <a:pPr algn="r">
              <a:spcAft>
                <a:spcPts val="450"/>
              </a:spcAft>
            </a:pPr>
            <a:r>
              <a:rPr lang="hu-HU" sz="800" dirty="0">
                <a:solidFill>
                  <a:schemeClr val="tx1"/>
                </a:solidFill>
                <a:latin typeface="EC Square Sans Pro" panose="020B0506040000020004" pitchFamily="34" charset="0"/>
              </a:rPr>
              <a:t>Görögország</a:t>
            </a:r>
          </a:p>
        </p:txBody>
      </p:sp>
      <p:sp>
        <p:nvSpPr>
          <p:cNvPr id="6175" name="TextBox 6174">
            <a:extLst>
              <a:ext uri="{FF2B5EF4-FFF2-40B4-BE49-F238E27FC236}">
                <a16:creationId xmlns:a16="http://schemas.microsoft.com/office/drawing/2014/main" id="{4814F2AA-1F2D-4277-056F-8CCACE25361B}"/>
              </a:ext>
            </a:extLst>
          </p:cNvPr>
          <p:cNvSpPr txBox="1"/>
          <p:nvPr/>
        </p:nvSpPr>
        <p:spPr>
          <a:xfrm>
            <a:off x="8375238" y="6385065"/>
            <a:ext cx="311560" cy="99334"/>
          </a:xfrm>
          <a:prstGeom prst="rect">
            <a:avLst/>
          </a:prstGeom>
          <a:solidFill>
            <a:schemeClr val="bg1"/>
          </a:solidFill>
        </p:spPr>
        <p:txBody>
          <a:bodyPr wrap="square" lIns="0" tIns="0" rIns="0" bIns="0" rtlCol="0" anchor="t" anchorCtr="0">
            <a:noAutofit/>
          </a:bodyPr>
          <a:lstStyle/>
          <a:p>
            <a:pPr algn="l"/>
            <a:r>
              <a:rPr lang="hu-HU" sz="700" b="1">
                <a:solidFill>
                  <a:schemeClr val="tx1"/>
                </a:solidFill>
                <a:latin typeface="EC Square Sans Pro" panose="020B0506040000020004" pitchFamily="34" charset="0"/>
              </a:rPr>
              <a:t>Marha</a:t>
            </a:r>
          </a:p>
        </p:txBody>
      </p:sp>
      <p:sp>
        <p:nvSpPr>
          <p:cNvPr id="6176" name="TextBox 6175">
            <a:extLst>
              <a:ext uri="{FF2B5EF4-FFF2-40B4-BE49-F238E27FC236}">
                <a16:creationId xmlns:a16="http://schemas.microsoft.com/office/drawing/2014/main" id="{C4561123-6761-B34D-3C8C-763EF6252F34}"/>
              </a:ext>
            </a:extLst>
          </p:cNvPr>
          <p:cNvSpPr txBox="1"/>
          <p:nvPr/>
        </p:nvSpPr>
        <p:spPr>
          <a:xfrm>
            <a:off x="8792050" y="6385065"/>
            <a:ext cx="262210" cy="99334"/>
          </a:xfrm>
          <a:prstGeom prst="rect">
            <a:avLst/>
          </a:prstGeom>
          <a:solidFill>
            <a:schemeClr val="bg1"/>
          </a:solidFill>
        </p:spPr>
        <p:txBody>
          <a:bodyPr wrap="square" lIns="0" tIns="0" rIns="0" bIns="0" rtlCol="0" anchor="t" anchorCtr="0">
            <a:noAutofit/>
          </a:bodyPr>
          <a:lstStyle/>
          <a:p>
            <a:pPr algn="l"/>
            <a:r>
              <a:rPr lang="hu-HU" sz="500" b="1" dirty="0">
                <a:solidFill>
                  <a:schemeClr val="tx1"/>
                </a:solidFill>
                <a:latin typeface="EC Square Sans Pro" panose="020B0506040000020004" pitchFamily="34" charset="0"/>
              </a:rPr>
              <a:t>Sertések</a:t>
            </a:r>
          </a:p>
        </p:txBody>
      </p:sp>
      <p:sp>
        <p:nvSpPr>
          <p:cNvPr id="6177" name="TextBox 6176">
            <a:extLst>
              <a:ext uri="{FF2B5EF4-FFF2-40B4-BE49-F238E27FC236}">
                <a16:creationId xmlns:a16="http://schemas.microsoft.com/office/drawing/2014/main" id="{3AE3E366-C8AE-FA62-9ED3-7EEAAEEC6B87}"/>
              </a:ext>
            </a:extLst>
          </p:cNvPr>
          <p:cNvSpPr txBox="1"/>
          <p:nvPr/>
        </p:nvSpPr>
        <p:spPr>
          <a:xfrm>
            <a:off x="9137154" y="6385065"/>
            <a:ext cx="304789" cy="99334"/>
          </a:xfrm>
          <a:prstGeom prst="rect">
            <a:avLst/>
          </a:prstGeom>
          <a:solidFill>
            <a:schemeClr val="bg1"/>
          </a:solidFill>
        </p:spPr>
        <p:txBody>
          <a:bodyPr wrap="square" lIns="0" tIns="0" rIns="0" bIns="0" rtlCol="0" anchor="t" anchorCtr="0">
            <a:noAutofit/>
          </a:bodyPr>
          <a:lstStyle/>
          <a:p>
            <a:pPr algn="l"/>
            <a:r>
              <a:rPr lang="hu-HU" sz="700" b="1">
                <a:solidFill>
                  <a:schemeClr val="tx1"/>
                </a:solidFill>
                <a:latin typeface="EC Square Sans Pro" panose="020B0506040000020004" pitchFamily="34" charset="0"/>
              </a:rPr>
              <a:t>Juh</a:t>
            </a:r>
          </a:p>
        </p:txBody>
      </p:sp>
      <p:sp>
        <p:nvSpPr>
          <p:cNvPr id="6178" name="TextBox 6177">
            <a:extLst>
              <a:ext uri="{FF2B5EF4-FFF2-40B4-BE49-F238E27FC236}">
                <a16:creationId xmlns:a16="http://schemas.microsoft.com/office/drawing/2014/main" id="{B56241E4-5697-32B6-80CE-EF1A977CFF50}"/>
              </a:ext>
            </a:extLst>
          </p:cNvPr>
          <p:cNvSpPr txBox="1"/>
          <p:nvPr/>
        </p:nvSpPr>
        <p:spPr>
          <a:xfrm>
            <a:off x="9576617" y="6385065"/>
            <a:ext cx="304789" cy="99334"/>
          </a:xfrm>
          <a:prstGeom prst="rect">
            <a:avLst/>
          </a:prstGeom>
          <a:solidFill>
            <a:schemeClr val="bg1"/>
          </a:solidFill>
        </p:spPr>
        <p:txBody>
          <a:bodyPr wrap="square" lIns="0" tIns="0" rIns="0" bIns="0" rtlCol="0" anchor="t" anchorCtr="0">
            <a:noAutofit/>
          </a:bodyPr>
          <a:lstStyle/>
          <a:p>
            <a:pPr algn="l"/>
            <a:r>
              <a:rPr lang="hu-HU" sz="700" b="1">
                <a:solidFill>
                  <a:schemeClr val="tx1"/>
                </a:solidFill>
                <a:latin typeface="EC Square Sans Pro" panose="020B0506040000020004" pitchFamily="34" charset="0"/>
              </a:rPr>
              <a:t>Kecske</a:t>
            </a:r>
          </a:p>
        </p:txBody>
      </p:sp>
      <p:sp>
        <p:nvSpPr>
          <p:cNvPr id="6179" name="TextBox 6178">
            <a:extLst>
              <a:ext uri="{FF2B5EF4-FFF2-40B4-BE49-F238E27FC236}">
                <a16:creationId xmlns:a16="http://schemas.microsoft.com/office/drawing/2014/main" id="{B9142C3E-5FEB-08B8-65B1-5F9E9D3A27E8}"/>
              </a:ext>
            </a:extLst>
          </p:cNvPr>
          <p:cNvSpPr txBox="1"/>
          <p:nvPr/>
        </p:nvSpPr>
        <p:spPr>
          <a:xfrm>
            <a:off x="9999709" y="6386049"/>
            <a:ext cx="413157" cy="99334"/>
          </a:xfrm>
          <a:prstGeom prst="rect">
            <a:avLst/>
          </a:prstGeom>
          <a:solidFill>
            <a:schemeClr val="bg1"/>
          </a:solidFill>
        </p:spPr>
        <p:txBody>
          <a:bodyPr wrap="square" lIns="0" tIns="0" rIns="0" bIns="0" rtlCol="0" anchor="t" anchorCtr="0">
            <a:noAutofit/>
          </a:bodyPr>
          <a:lstStyle/>
          <a:p>
            <a:pPr algn="l"/>
            <a:r>
              <a:rPr lang="hu-HU" sz="700" b="1">
                <a:solidFill>
                  <a:schemeClr val="tx1"/>
                </a:solidFill>
                <a:latin typeface="EC Square Sans Pro" panose="020B0506040000020004" pitchFamily="34" charset="0"/>
              </a:rPr>
              <a:t>Baromfi</a:t>
            </a:r>
          </a:p>
        </p:txBody>
      </p:sp>
      <p:sp>
        <p:nvSpPr>
          <p:cNvPr id="6180" name="Rectángulo: esquinas redondeadas 13">
            <a:extLst>
              <a:ext uri="{FF2B5EF4-FFF2-40B4-BE49-F238E27FC236}">
                <a16:creationId xmlns:a16="http://schemas.microsoft.com/office/drawing/2014/main" id="{77202FB3-2C68-2E10-30C3-EEE57696DAD7}"/>
              </a:ext>
            </a:extLst>
          </p:cNvPr>
          <p:cNvSpPr/>
          <p:nvPr/>
        </p:nvSpPr>
        <p:spPr>
          <a:xfrm rot="5400000">
            <a:off x="9624275" y="4773065"/>
            <a:ext cx="2688402" cy="2870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81" name="Conector recto de flecha 11">
            <a:extLst>
              <a:ext uri="{FF2B5EF4-FFF2-40B4-BE49-F238E27FC236}">
                <a16:creationId xmlns:a16="http://schemas.microsoft.com/office/drawing/2014/main" id="{5576F4C9-632C-353D-2F09-D07C3A30B5AE}"/>
              </a:ext>
            </a:extLst>
          </p:cNvPr>
          <p:cNvCxnSpPr>
            <a:cxnSpLocks/>
          </p:cNvCxnSpPr>
          <p:nvPr/>
        </p:nvCxnSpPr>
        <p:spPr>
          <a:xfrm flipV="1">
            <a:off x="10959613" y="6260800"/>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83" name="TextBox 6182">
            <a:extLst>
              <a:ext uri="{FF2B5EF4-FFF2-40B4-BE49-F238E27FC236}">
                <a16:creationId xmlns:a16="http://schemas.microsoft.com/office/drawing/2014/main" id="{8A597D17-5F38-12F5-AAEA-97D584C751DF}"/>
              </a:ext>
            </a:extLst>
          </p:cNvPr>
          <p:cNvSpPr txBox="1"/>
          <p:nvPr/>
        </p:nvSpPr>
        <p:spPr>
          <a:xfrm>
            <a:off x="8995508" y="-61375"/>
            <a:ext cx="829051" cy="151863"/>
          </a:xfrm>
          <a:prstGeom prst="rect">
            <a:avLst/>
          </a:prstGeom>
          <a:solidFill>
            <a:srgbClr val="008CCC"/>
          </a:solidFill>
        </p:spPr>
        <p:txBody>
          <a:bodyPr wrap="square" lIns="0" tIns="0" rIns="0" bIns="0" rtlCol="0" anchor="t" anchorCtr="0">
            <a:noAutofit/>
          </a:bodyPr>
          <a:lstStyle/>
          <a:p>
            <a:pPr algn="ctr"/>
            <a:r>
              <a:rPr lang="hu-HU" sz="900">
                <a:solidFill>
                  <a:schemeClr val="bg1"/>
                </a:solidFill>
                <a:latin typeface="Arial" panose="020B0604020202020204" pitchFamily="34" charset="0"/>
                <a:cs typeface="Arial" panose="020B0604020202020204" pitchFamily="34" charset="0"/>
              </a:rPr>
              <a:t>Egységek</a:t>
            </a:r>
          </a:p>
        </p:txBody>
      </p:sp>
      <p:sp>
        <p:nvSpPr>
          <p:cNvPr id="6184" name="TextBox 6183">
            <a:extLst>
              <a:ext uri="{FF2B5EF4-FFF2-40B4-BE49-F238E27FC236}">
                <a16:creationId xmlns:a16="http://schemas.microsoft.com/office/drawing/2014/main" id="{D88F18ED-C54F-28EF-1A25-B47F42933B87}"/>
              </a:ext>
            </a:extLst>
          </p:cNvPr>
          <p:cNvSpPr txBox="1"/>
          <p:nvPr/>
        </p:nvSpPr>
        <p:spPr>
          <a:xfrm>
            <a:off x="10006966" y="-61375"/>
            <a:ext cx="414526" cy="151863"/>
          </a:xfrm>
          <a:prstGeom prst="rect">
            <a:avLst/>
          </a:prstGeom>
          <a:solidFill>
            <a:srgbClr val="008CCC"/>
          </a:solidFill>
        </p:spPr>
        <p:txBody>
          <a:bodyPr wrap="square" lIns="0" tIns="0" rIns="0" bIns="0" rtlCol="0" anchor="t" anchorCtr="0">
            <a:noAutofit/>
          </a:bodyPr>
          <a:lstStyle/>
          <a:p>
            <a:pPr algn="ctr"/>
            <a:r>
              <a:rPr lang="hu-HU" sz="900">
                <a:solidFill>
                  <a:schemeClr val="bg1"/>
                </a:solidFill>
                <a:latin typeface="Arial" panose="020B0604020202020204" pitchFamily="34" charset="0"/>
                <a:cs typeface="Arial" panose="020B0604020202020204" pitchFamily="34" charset="0"/>
              </a:rPr>
              <a:t>EU</a:t>
            </a:r>
          </a:p>
        </p:txBody>
      </p:sp>
      <p:sp>
        <p:nvSpPr>
          <p:cNvPr id="6185" name="TextBox 6184">
            <a:extLst>
              <a:ext uri="{FF2B5EF4-FFF2-40B4-BE49-F238E27FC236}">
                <a16:creationId xmlns:a16="http://schemas.microsoft.com/office/drawing/2014/main" id="{0B08491C-28AC-CBD0-E302-1CF5012AA914}"/>
              </a:ext>
            </a:extLst>
          </p:cNvPr>
          <p:cNvSpPr txBox="1"/>
          <p:nvPr/>
        </p:nvSpPr>
        <p:spPr>
          <a:xfrm>
            <a:off x="10550748" y="-61376"/>
            <a:ext cx="779354" cy="151863"/>
          </a:xfrm>
          <a:prstGeom prst="rect">
            <a:avLst/>
          </a:prstGeom>
          <a:solidFill>
            <a:srgbClr val="008CCC"/>
          </a:solidFill>
        </p:spPr>
        <p:txBody>
          <a:bodyPr wrap="square" lIns="0" tIns="0" rIns="0" bIns="0" rtlCol="0" anchor="t" anchorCtr="0">
            <a:noAutofit/>
          </a:bodyPr>
          <a:lstStyle/>
          <a:p>
            <a:pPr algn="ctr"/>
            <a:r>
              <a:rPr lang="hu-HU" sz="900">
                <a:solidFill>
                  <a:schemeClr val="bg1"/>
                </a:solidFill>
                <a:latin typeface="Arial" panose="020B0604020202020204" pitchFamily="34" charset="0"/>
                <a:cs typeface="Arial" panose="020B0604020202020204" pitchFamily="34" charset="0"/>
              </a:rPr>
              <a:t>Magyarország</a:t>
            </a:r>
          </a:p>
        </p:txBody>
      </p:sp>
      <p:sp>
        <p:nvSpPr>
          <p:cNvPr id="6186" name="TextBox 6185">
            <a:extLst>
              <a:ext uri="{FF2B5EF4-FFF2-40B4-BE49-F238E27FC236}">
                <a16:creationId xmlns:a16="http://schemas.microsoft.com/office/drawing/2014/main" id="{5A090FBC-D7DF-8423-3807-66585A7762D0}"/>
              </a:ext>
            </a:extLst>
          </p:cNvPr>
          <p:cNvSpPr txBox="1"/>
          <p:nvPr/>
        </p:nvSpPr>
        <p:spPr>
          <a:xfrm>
            <a:off x="11512694" y="-38408"/>
            <a:ext cx="585901" cy="151863"/>
          </a:xfrm>
          <a:prstGeom prst="rect">
            <a:avLst/>
          </a:prstGeom>
          <a:solidFill>
            <a:srgbClr val="008CCC"/>
          </a:solidFill>
        </p:spPr>
        <p:txBody>
          <a:bodyPr wrap="square" lIns="0" tIns="0" rIns="0" bIns="0" rtlCol="0" anchor="t" anchorCtr="0">
            <a:noAutofit/>
          </a:bodyPr>
          <a:lstStyle/>
          <a:p>
            <a:pPr algn="ctr"/>
            <a:r>
              <a:rPr lang="hu-HU" sz="600" dirty="0">
                <a:solidFill>
                  <a:schemeClr val="bg1"/>
                </a:solidFill>
                <a:latin typeface="Arial" panose="020B0604020202020204" pitchFamily="34" charset="0"/>
                <a:cs typeface="Arial" panose="020B0604020202020204" pitchFamily="34" charset="0"/>
              </a:rPr>
              <a:t>% Magyarország</a:t>
            </a:r>
          </a:p>
        </p:txBody>
      </p:sp>
      <p:sp>
        <p:nvSpPr>
          <p:cNvPr id="6187" name="TextBox 6186">
            <a:extLst>
              <a:ext uri="{FF2B5EF4-FFF2-40B4-BE49-F238E27FC236}">
                <a16:creationId xmlns:a16="http://schemas.microsoft.com/office/drawing/2014/main" id="{2BB09FB7-82D7-44EC-B651-D3EA9B6A158B}"/>
              </a:ext>
            </a:extLst>
          </p:cNvPr>
          <p:cNvSpPr txBox="1"/>
          <p:nvPr/>
        </p:nvSpPr>
        <p:spPr>
          <a:xfrm>
            <a:off x="9848312" y="149657"/>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55388030</a:t>
            </a:r>
          </a:p>
        </p:txBody>
      </p:sp>
      <p:sp>
        <p:nvSpPr>
          <p:cNvPr id="6188" name="TextBox 6187">
            <a:extLst>
              <a:ext uri="{FF2B5EF4-FFF2-40B4-BE49-F238E27FC236}">
                <a16:creationId xmlns:a16="http://schemas.microsoft.com/office/drawing/2014/main" id="{A34CD729-DAD6-3CE1-13EB-1EEDA2235108}"/>
              </a:ext>
            </a:extLst>
          </p:cNvPr>
          <p:cNvSpPr txBox="1"/>
          <p:nvPr/>
        </p:nvSpPr>
        <p:spPr>
          <a:xfrm>
            <a:off x="9840370" y="485634"/>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33934820</a:t>
            </a:r>
          </a:p>
        </p:txBody>
      </p:sp>
      <p:sp>
        <p:nvSpPr>
          <p:cNvPr id="6189" name="TextBox 6188">
            <a:extLst>
              <a:ext uri="{FF2B5EF4-FFF2-40B4-BE49-F238E27FC236}">
                <a16:creationId xmlns:a16="http://schemas.microsoft.com/office/drawing/2014/main" id="{A963A2C0-87A2-A6C4-DC5D-162BE8908F03}"/>
              </a:ext>
            </a:extLst>
          </p:cNvPr>
          <p:cNvSpPr txBox="1"/>
          <p:nvPr/>
        </p:nvSpPr>
        <p:spPr>
          <a:xfrm>
            <a:off x="9843609" y="822133"/>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6381870</a:t>
            </a:r>
          </a:p>
        </p:txBody>
      </p:sp>
      <p:sp>
        <p:nvSpPr>
          <p:cNvPr id="6190" name="TextBox 6189">
            <a:extLst>
              <a:ext uri="{FF2B5EF4-FFF2-40B4-BE49-F238E27FC236}">
                <a16:creationId xmlns:a16="http://schemas.microsoft.com/office/drawing/2014/main" id="{35D36DC6-755F-C141-6C5A-AC2F87B41F7A}"/>
              </a:ext>
            </a:extLst>
          </p:cNvPr>
          <p:cNvSpPr txBox="1"/>
          <p:nvPr/>
        </p:nvSpPr>
        <p:spPr>
          <a:xfrm>
            <a:off x="9848312" y="1152545"/>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1161550</a:t>
            </a:r>
          </a:p>
        </p:txBody>
      </p:sp>
      <p:sp>
        <p:nvSpPr>
          <p:cNvPr id="6191" name="TextBox 6190">
            <a:extLst>
              <a:ext uri="{FF2B5EF4-FFF2-40B4-BE49-F238E27FC236}">
                <a16:creationId xmlns:a16="http://schemas.microsoft.com/office/drawing/2014/main" id="{C8D71AF3-4311-5995-15F3-DD6B3E127358}"/>
              </a:ext>
            </a:extLst>
          </p:cNvPr>
          <p:cNvSpPr txBox="1"/>
          <p:nvPr/>
        </p:nvSpPr>
        <p:spPr>
          <a:xfrm>
            <a:off x="9848312" y="1501977"/>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16433600</a:t>
            </a:r>
          </a:p>
        </p:txBody>
      </p:sp>
      <p:sp>
        <p:nvSpPr>
          <p:cNvPr id="6192" name="TextBox 6191">
            <a:extLst>
              <a:ext uri="{FF2B5EF4-FFF2-40B4-BE49-F238E27FC236}">
                <a16:creationId xmlns:a16="http://schemas.microsoft.com/office/drawing/2014/main" id="{D95E2D64-A9B7-DE4F-E18B-5FFA4C73ECBB}"/>
              </a:ext>
            </a:extLst>
          </p:cNvPr>
          <p:cNvSpPr txBox="1"/>
          <p:nvPr/>
        </p:nvSpPr>
        <p:spPr>
          <a:xfrm>
            <a:off x="9851551" y="1838476"/>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51 100</a:t>
            </a:r>
          </a:p>
        </p:txBody>
      </p:sp>
      <p:sp>
        <p:nvSpPr>
          <p:cNvPr id="6193" name="TextBox 6192">
            <a:extLst>
              <a:ext uri="{FF2B5EF4-FFF2-40B4-BE49-F238E27FC236}">
                <a16:creationId xmlns:a16="http://schemas.microsoft.com/office/drawing/2014/main" id="{33810753-338E-6CF6-35F6-173EFB2B2C32}"/>
              </a:ext>
            </a:extLst>
          </p:cNvPr>
          <p:cNvSpPr txBox="1"/>
          <p:nvPr/>
        </p:nvSpPr>
        <p:spPr>
          <a:xfrm>
            <a:off x="9856254" y="2168888"/>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1 070 165</a:t>
            </a:r>
          </a:p>
        </p:txBody>
      </p:sp>
      <p:sp>
        <p:nvSpPr>
          <p:cNvPr id="6194" name="TextBox 6193">
            <a:extLst>
              <a:ext uri="{FF2B5EF4-FFF2-40B4-BE49-F238E27FC236}">
                <a16:creationId xmlns:a16="http://schemas.microsoft.com/office/drawing/2014/main" id="{FD614F88-A480-29B4-16AD-53197988C6D4}"/>
              </a:ext>
            </a:extLst>
          </p:cNvPr>
          <p:cNvSpPr txBox="1"/>
          <p:nvPr/>
        </p:nvSpPr>
        <p:spPr>
          <a:xfrm>
            <a:off x="10614152" y="149657"/>
            <a:ext cx="731834" cy="231079"/>
          </a:xfrm>
          <a:prstGeom prst="rect">
            <a:avLst/>
          </a:prstGeom>
          <a:solidFill>
            <a:schemeClr val="bg1"/>
          </a:solidFill>
        </p:spPr>
        <p:txBody>
          <a:bodyPr wrap="square" lIns="0" tIns="0" rIns="0" bIns="0" rtlCol="0" anchor="ctr" anchorCtr="0">
            <a:noAutofit/>
          </a:bodyPr>
          <a:lstStyle/>
          <a:p>
            <a:pPr algn="ctr"/>
            <a:r>
              <a:rPr lang="hu-HU" sz="800" b="1">
                <a:solidFill>
                  <a:schemeClr val="tx1"/>
                </a:solidFill>
                <a:latin typeface="Arial" panose="020B0604020202020204" pitchFamily="34" charset="0"/>
                <a:cs typeface="Arial" panose="020B0604020202020204" pitchFamily="34" charset="0"/>
              </a:rPr>
              <a:t>676 390</a:t>
            </a:r>
          </a:p>
        </p:txBody>
      </p:sp>
      <p:sp>
        <p:nvSpPr>
          <p:cNvPr id="6195" name="TextBox 6194">
            <a:extLst>
              <a:ext uri="{FF2B5EF4-FFF2-40B4-BE49-F238E27FC236}">
                <a16:creationId xmlns:a16="http://schemas.microsoft.com/office/drawing/2014/main" id="{6DF7C73B-FD99-069A-C0B2-622997217448}"/>
              </a:ext>
            </a:extLst>
          </p:cNvPr>
          <p:cNvSpPr txBox="1"/>
          <p:nvPr/>
        </p:nvSpPr>
        <p:spPr>
          <a:xfrm>
            <a:off x="10606210" y="485634"/>
            <a:ext cx="731834" cy="231079"/>
          </a:xfrm>
          <a:prstGeom prst="rect">
            <a:avLst/>
          </a:prstGeom>
          <a:solidFill>
            <a:schemeClr val="bg1"/>
          </a:solidFill>
        </p:spPr>
        <p:txBody>
          <a:bodyPr wrap="square" lIns="0" tIns="0" rIns="0" bIns="0" rtlCol="0" anchor="ctr" anchorCtr="0">
            <a:noAutofit/>
          </a:bodyPr>
          <a:lstStyle/>
          <a:p>
            <a:pPr algn="ctr"/>
            <a:r>
              <a:rPr lang="hu-HU" sz="800" b="1">
                <a:solidFill>
                  <a:schemeClr val="tx1"/>
                </a:solidFill>
                <a:latin typeface="Arial" panose="020B0604020202020204" pitchFamily="34" charset="0"/>
                <a:cs typeface="Arial" panose="020B0604020202020204" pitchFamily="34" charset="0"/>
              </a:rPr>
              <a:t>705 630</a:t>
            </a:r>
          </a:p>
        </p:txBody>
      </p:sp>
      <p:sp>
        <p:nvSpPr>
          <p:cNvPr id="6196" name="TextBox 6195">
            <a:extLst>
              <a:ext uri="{FF2B5EF4-FFF2-40B4-BE49-F238E27FC236}">
                <a16:creationId xmlns:a16="http://schemas.microsoft.com/office/drawing/2014/main" id="{A82F4B06-70CB-FF06-5F99-372D74311C05}"/>
              </a:ext>
            </a:extLst>
          </p:cNvPr>
          <p:cNvSpPr txBox="1"/>
          <p:nvPr/>
        </p:nvSpPr>
        <p:spPr>
          <a:xfrm>
            <a:off x="10609449" y="822133"/>
            <a:ext cx="731834" cy="231079"/>
          </a:xfrm>
          <a:prstGeom prst="rect">
            <a:avLst/>
          </a:prstGeom>
          <a:solidFill>
            <a:schemeClr val="bg1"/>
          </a:solidFill>
        </p:spPr>
        <p:txBody>
          <a:bodyPr wrap="square" lIns="0" tIns="0" rIns="0" bIns="0" rtlCol="0" anchor="ctr" anchorCtr="0">
            <a:noAutofit/>
          </a:bodyPr>
          <a:lstStyle/>
          <a:p>
            <a:pPr algn="ctr"/>
            <a:r>
              <a:rPr lang="hu-HU" sz="800" b="1">
                <a:solidFill>
                  <a:schemeClr val="tx1"/>
                </a:solidFill>
                <a:latin typeface="Arial" panose="020B0604020202020204" pitchFamily="34" charset="0"/>
                <a:cs typeface="Arial" panose="020B0604020202020204" pitchFamily="34" charset="0"/>
              </a:rPr>
              <a:t>99 360</a:t>
            </a:r>
          </a:p>
        </p:txBody>
      </p:sp>
      <p:sp>
        <p:nvSpPr>
          <p:cNvPr id="6197" name="TextBox 6196">
            <a:extLst>
              <a:ext uri="{FF2B5EF4-FFF2-40B4-BE49-F238E27FC236}">
                <a16:creationId xmlns:a16="http://schemas.microsoft.com/office/drawing/2014/main" id="{7E9B8BDC-54C4-1450-65C4-7CACE15DC232}"/>
              </a:ext>
            </a:extLst>
          </p:cNvPr>
          <p:cNvSpPr txBox="1"/>
          <p:nvPr/>
        </p:nvSpPr>
        <p:spPr>
          <a:xfrm>
            <a:off x="10614152" y="1152545"/>
            <a:ext cx="731834" cy="231079"/>
          </a:xfrm>
          <a:prstGeom prst="rect">
            <a:avLst/>
          </a:prstGeom>
          <a:solidFill>
            <a:schemeClr val="bg1"/>
          </a:solidFill>
        </p:spPr>
        <p:txBody>
          <a:bodyPr wrap="square" lIns="0" tIns="0" rIns="0" bIns="0" rtlCol="0" anchor="ctr" anchorCtr="0">
            <a:noAutofit/>
          </a:bodyPr>
          <a:lstStyle/>
          <a:p>
            <a:pPr algn="ctr"/>
            <a:r>
              <a:rPr lang="hu-HU" sz="800" b="1">
                <a:solidFill>
                  <a:schemeClr val="tx1"/>
                </a:solidFill>
                <a:latin typeface="Arial" panose="020B0604020202020204" pitchFamily="34" charset="0"/>
                <a:cs typeface="Arial" panose="020B0604020202020204" pitchFamily="34" charset="0"/>
              </a:rPr>
              <a:t>5690</a:t>
            </a:r>
          </a:p>
        </p:txBody>
      </p:sp>
      <p:sp>
        <p:nvSpPr>
          <p:cNvPr id="6198" name="TextBox 6197">
            <a:extLst>
              <a:ext uri="{FF2B5EF4-FFF2-40B4-BE49-F238E27FC236}">
                <a16:creationId xmlns:a16="http://schemas.microsoft.com/office/drawing/2014/main" id="{7CD70DF7-90B8-CDC9-3D4B-00481B67EC3A}"/>
              </a:ext>
            </a:extLst>
          </p:cNvPr>
          <p:cNvSpPr txBox="1"/>
          <p:nvPr/>
        </p:nvSpPr>
        <p:spPr>
          <a:xfrm>
            <a:off x="10614152" y="1501977"/>
            <a:ext cx="731834" cy="231079"/>
          </a:xfrm>
          <a:prstGeom prst="rect">
            <a:avLst/>
          </a:prstGeom>
          <a:solidFill>
            <a:schemeClr val="bg1"/>
          </a:solidFill>
        </p:spPr>
        <p:txBody>
          <a:bodyPr wrap="square" lIns="0" tIns="0" rIns="0" bIns="0" rtlCol="0" anchor="ctr" anchorCtr="0">
            <a:noAutofit/>
          </a:bodyPr>
          <a:lstStyle/>
          <a:p>
            <a:pPr algn="ctr"/>
            <a:r>
              <a:rPr lang="hu-HU" sz="800" b="1">
                <a:solidFill>
                  <a:schemeClr val="tx1"/>
                </a:solidFill>
                <a:latin typeface="Arial" panose="020B0604020202020204" pitchFamily="34" charset="0"/>
                <a:cs typeface="Arial" panose="020B0604020202020204" pitchFamily="34" charset="0"/>
              </a:rPr>
              <a:t>404 520</a:t>
            </a:r>
          </a:p>
        </p:txBody>
      </p:sp>
      <p:sp>
        <p:nvSpPr>
          <p:cNvPr id="6199" name="TextBox 6198">
            <a:extLst>
              <a:ext uri="{FF2B5EF4-FFF2-40B4-BE49-F238E27FC236}">
                <a16:creationId xmlns:a16="http://schemas.microsoft.com/office/drawing/2014/main" id="{36BF1491-7A0A-80F3-2EB1-C40F2F75C2C2}"/>
              </a:ext>
            </a:extLst>
          </p:cNvPr>
          <p:cNvSpPr txBox="1"/>
          <p:nvPr/>
        </p:nvSpPr>
        <p:spPr>
          <a:xfrm>
            <a:off x="10617391" y="1838476"/>
            <a:ext cx="731834" cy="231079"/>
          </a:xfrm>
          <a:prstGeom prst="rect">
            <a:avLst/>
          </a:prstGeom>
          <a:solidFill>
            <a:schemeClr val="bg1"/>
          </a:solidFill>
        </p:spPr>
        <p:txBody>
          <a:bodyPr wrap="square" lIns="0" tIns="0" rIns="0" bIns="0" rtlCol="0" anchor="ctr" anchorCtr="0">
            <a:noAutofit/>
          </a:bodyPr>
          <a:lstStyle/>
          <a:p>
            <a:pPr algn="ctr"/>
            <a:r>
              <a:rPr lang="hu-HU" sz="800" b="1">
                <a:solidFill>
                  <a:schemeClr val="tx1"/>
                </a:solidFill>
                <a:latin typeface="Arial" panose="020B0604020202020204" pitchFamily="34" charset="0"/>
                <a:cs typeface="Arial" panose="020B0604020202020204" pitchFamily="34" charset="0"/>
              </a:rPr>
              <a:t>2420</a:t>
            </a:r>
          </a:p>
        </p:txBody>
      </p:sp>
      <p:sp>
        <p:nvSpPr>
          <p:cNvPr id="6200" name="TextBox 6199">
            <a:extLst>
              <a:ext uri="{FF2B5EF4-FFF2-40B4-BE49-F238E27FC236}">
                <a16:creationId xmlns:a16="http://schemas.microsoft.com/office/drawing/2014/main" id="{4197C248-E459-63F3-BE74-1103195412EC}"/>
              </a:ext>
            </a:extLst>
          </p:cNvPr>
          <p:cNvSpPr txBox="1"/>
          <p:nvPr/>
        </p:nvSpPr>
        <p:spPr>
          <a:xfrm>
            <a:off x="10622094" y="2168888"/>
            <a:ext cx="731834" cy="231079"/>
          </a:xfrm>
          <a:prstGeom prst="rect">
            <a:avLst/>
          </a:prstGeom>
          <a:solidFill>
            <a:schemeClr val="bg1"/>
          </a:solidFill>
        </p:spPr>
        <p:txBody>
          <a:bodyPr wrap="square" lIns="0" tIns="0" rIns="0" bIns="0" rtlCol="0" anchor="ctr" anchorCtr="0">
            <a:noAutofit/>
          </a:bodyPr>
          <a:lstStyle/>
          <a:p>
            <a:pPr algn="ctr"/>
            <a:r>
              <a:rPr lang="hu-HU" sz="800" b="1">
                <a:solidFill>
                  <a:schemeClr val="tx1"/>
                </a:solidFill>
                <a:latin typeface="Arial" panose="020B0604020202020204" pitchFamily="34" charset="0"/>
                <a:cs typeface="Arial" panose="020B0604020202020204" pitchFamily="34" charset="0"/>
              </a:rPr>
              <a:t>18 385</a:t>
            </a:r>
          </a:p>
        </p:txBody>
      </p:sp>
      <p:sp>
        <p:nvSpPr>
          <p:cNvPr id="6201" name="TextBox 6200">
            <a:extLst>
              <a:ext uri="{FF2B5EF4-FFF2-40B4-BE49-F238E27FC236}">
                <a16:creationId xmlns:a16="http://schemas.microsoft.com/office/drawing/2014/main" id="{492ADE95-3BD8-7C65-9BF7-69A3D7066558}"/>
              </a:ext>
            </a:extLst>
          </p:cNvPr>
          <p:cNvSpPr txBox="1"/>
          <p:nvPr/>
        </p:nvSpPr>
        <p:spPr>
          <a:xfrm>
            <a:off x="11338044" y="149657"/>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1,221%</a:t>
            </a:r>
          </a:p>
        </p:txBody>
      </p:sp>
      <p:sp>
        <p:nvSpPr>
          <p:cNvPr id="6202" name="TextBox 6201">
            <a:extLst>
              <a:ext uri="{FF2B5EF4-FFF2-40B4-BE49-F238E27FC236}">
                <a16:creationId xmlns:a16="http://schemas.microsoft.com/office/drawing/2014/main" id="{943515AF-605C-CEB8-8167-0A5C45EA3065}"/>
              </a:ext>
            </a:extLst>
          </p:cNvPr>
          <p:cNvSpPr txBox="1"/>
          <p:nvPr/>
        </p:nvSpPr>
        <p:spPr>
          <a:xfrm>
            <a:off x="11330102" y="485634"/>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2,079%</a:t>
            </a:r>
          </a:p>
        </p:txBody>
      </p:sp>
      <p:sp>
        <p:nvSpPr>
          <p:cNvPr id="6203" name="TextBox 6202">
            <a:extLst>
              <a:ext uri="{FF2B5EF4-FFF2-40B4-BE49-F238E27FC236}">
                <a16:creationId xmlns:a16="http://schemas.microsoft.com/office/drawing/2014/main" id="{E352B84B-3C64-AD73-BFD5-E1653F40EEA0}"/>
              </a:ext>
            </a:extLst>
          </p:cNvPr>
          <p:cNvSpPr txBox="1"/>
          <p:nvPr/>
        </p:nvSpPr>
        <p:spPr>
          <a:xfrm>
            <a:off x="11333341" y="822133"/>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1,557%</a:t>
            </a:r>
          </a:p>
        </p:txBody>
      </p:sp>
      <p:sp>
        <p:nvSpPr>
          <p:cNvPr id="6204" name="TextBox 6203">
            <a:extLst>
              <a:ext uri="{FF2B5EF4-FFF2-40B4-BE49-F238E27FC236}">
                <a16:creationId xmlns:a16="http://schemas.microsoft.com/office/drawing/2014/main" id="{6495E60E-3222-69B6-A91D-FDDB882799B0}"/>
              </a:ext>
            </a:extLst>
          </p:cNvPr>
          <p:cNvSpPr txBox="1"/>
          <p:nvPr/>
        </p:nvSpPr>
        <p:spPr>
          <a:xfrm>
            <a:off x="11338044" y="1152545"/>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0,490%</a:t>
            </a:r>
          </a:p>
        </p:txBody>
      </p:sp>
      <p:sp>
        <p:nvSpPr>
          <p:cNvPr id="6205" name="TextBox 6204">
            <a:extLst>
              <a:ext uri="{FF2B5EF4-FFF2-40B4-BE49-F238E27FC236}">
                <a16:creationId xmlns:a16="http://schemas.microsoft.com/office/drawing/2014/main" id="{BC135ECC-8FF1-473B-3E86-51292E489184}"/>
              </a:ext>
            </a:extLst>
          </p:cNvPr>
          <p:cNvSpPr txBox="1"/>
          <p:nvPr/>
        </p:nvSpPr>
        <p:spPr>
          <a:xfrm>
            <a:off x="11338044" y="1501977"/>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2,462%</a:t>
            </a:r>
          </a:p>
        </p:txBody>
      </p:sp>
      <p:sp>
        <p:nvSpPr>
          <p:cNvPr id="6206" name="TextBox 6205">
            <a:extLst>
              <a:ext uri="{FF2B5EF4-FFF2-40B4-BE49-F238E27FC236}">
                <a16:creationId xmlns:a16="http://schemas.microsoft.com/office/drawing/2014/main" id="{367C2F6E-AF56-7E4D-E035-9DFB4805DB8D}"/>
              </a:ext>
            </a:extLst>
          </p:cNvPr>
          <p:cNvSpPr txBox="1"/>
          <p:nvPr/>
        </p:nvSpPr>
        <p:spPr>
          <a:xfrm>
            <a:off x="11341283" y="1838476"/>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4,736%</a:t>
            </a:r>
          </a:p>
        </p:txBody>
      </p:sp>
      <p:sp>
        <p:nvSpPr>
          <p:cNvPr id="6207" name="TextBox 6206">
            <a:extLst>
              <a:ext uri="{FF2B5EF4-FFF2-40B4-BE49-F238E27FC236}">
                <a16:creationId xmlns:a16="http://schemas.microsoft.com/office/drawing/2014/main" id="{1D902843-E6CA-6E45-C01C-843C7E6BF5C9}"/>
              </a:ext>
            </a:extLst>
          </p:cNvPr>
          <p:cNvSpPr txBox="1"/>
          <p:nvPr/>
        </p:nvSpPr>
        <p:spPr>
          <a:xfrm>
            <a:off x="11345986" y="2168888"/>
            <a:ext cx="731834" cy="231079"/>
          </a:xfrm>
          <a:prstGeom prst="rect">
            <a:avLst/>
          </a:prstGeom>
          <a:solidFill>
            <a:schemeClr val="bg1"/>
          </a:solidFill>
        </p:spPr>
        <p:txBody>
          <a:bodyPr wrap="square" lIns="0" tIns="0" rIns="0" bIns="0" rtlCol="0" anchor="ctr" anchorCtr="0">
            <a:noAutofit/>
          </a:bodyPr>
          <a:lstStyle/>
          <a:p>
            <a:pPr algn="ctr"/>
            <a:r>
              <a:rPr lang="hu-HU" sz="800">
                <a:solidFill>
                  <a:schemeClr val="tx1"/>
                </a:solidFill>
                <a:latin typeface="Arial" panose="020B0604020202020204" pitchFamily="34" charset="0"/>
                <a:cs typeface="Arial" panose="020B0604020202020204" pitchFamily="34" charset="0"/>
              </a:rPr>
              <a:t>1,718%</a:t>
            </a:r>
          </a:p>
        </p:txBody>
      </p:sp>
      <p:sp>
        <p:nvSpPr>
          <p:cNvPr id="8" name="CuadroTexto 9">
            <a:extLst>
              <a:ext uri="{FF2B5EF4-FFF2-40B4-BE49-F238E27FC236}">
                <a16:creationId xmlns:a16="http://schemas.microsoft.com/office/drawing/2014/main" id="{5191E0E4-9554-8B98-F2D5-2D8A9F2467E2}"/>
              </a:ext>
            </a:extLst>
          </p:cNvPr>
          <p:cNvSpPr txBox="1"/>
          <p:nvPr/>
        </p:nvSpPr>
        <p:spPr>
          <a:xfrm>
            <a:off x="9054261" y="2916344"/>
            <a:ext cx="3137739" cy="42218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hu-HU" sz="800">
                <a:latin typeface="EC Square Sans Pro" panose="020B0506040000020004" pitchFamily="34" charset="0"/>
              </a:rPr>
              <a:t>* Akvakultúra-adatok tonnában</a:t>
            </a:r>
          </a:p>
          <a:p>
            <a:r>
              <a:rPr lang="hu-HU" sz="800">
                <a:latin typeface="EC Square Sans Pro" panose="020B0506040000020004" pitchFamily="34" charset="0"/>
              </a:rPr>
              <a:t>** 2016. 2020-ra nincs adat, nincs halmozott adat</a:t>
            </a:r>
          </a:p>
        </p:txBody>
      </p:sp>
      <p:sp>
        <p:nvSpPr>
          <p:cNvPr id="10" name="TextBox 9">
            <a:extLst>
              <a:ext uri="{FF2B5EF4-FFF2-40B4-BE49-F238E27FC236}">
                <a16:creationId xmlns:a16="http://schemas.microsoft.com/office/drawing/2014/main" id="{62919ED6-E78D-D882-CEA3-7A68BF770306}"/>
              </a:ext>
            </a:extLst>
          </p:cNvPr>
          <p:cNvSpPr txBox="1"/>
          <p:nvPr/>
        </p:nvSpPr>
        <p:spPr>
          <a:xfrm>
            <a:off x="10622094" y="2513948"/>
            <a:ext cx="731834" cy="231079"/>
          </a:xfrm>
          <a:prstGeom prst="rect">
            <a:avLst/>
          </a:prstGeom>
          <a:solidFill>
            <a:schemeClr val="bg1"/>
          </a:solidFill>
        </p:spPr>
        <p:txBody>
          <a:bodyPr wrap="square" lIns="0" tIns="0" rIns="0" bIns="0" rtlCol="0" anchor="ctr" anchorCtr="0">
            <a:noAutofit/>
          </a:bodyPr>
          <a:lstStyle/>
          <a:p>
            <a:pPr algn="ctr"/>
            <a:r>
              <a:rPr lang="hu-HU" sz="800" b="1">
                <a:solidFill>
                  <a:schemeClr val="tx1"/>
                </a:solidFill>
                <a:latin typeface="Arial" panose="020B0604020202020204" pitchFamily="34" charset="0"/>
                <a:cs typeface="Arial" panose="020B0604020202020204" pitchFamily="34" charset="0"/>
              </a:rPr>
              <a:t>47 730</a:t>
            </a:r>
          </a:p>
        </p:txBody>
      </p:sp>
    </p:spTree>
    <p:extLst>
      <p:ext uri="{BB962C8B-B14F-4D97-AF65-F5344CB8AC3E}">
        <p14:creationId xmlns:p14="http://schemas.microsoft.com/office/powerpoint/2010/main" val="143356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CA7C37BD-5968-46DD-8167-302B1C5EF967}"/>
              </a:ext>
            </a:extLst>
          </p:cNvPr>
          <p:cNvSpPr txBox="1"/>
          <p:nvPr/>
        </p:nvSpPr>
        <p:spPr>
          <a:xfrm>
            <a:off x="0" y="1126462"/>
            <a:ext cx="3943320" cy="3170099"/>
          </a:xfrm>
          <a:prstGeom prst="rect">
            <a:avLst/>
          </a:prstGeom>
          <a:solidFill>
            <a:srgbClr val="6BB188"/>
          </a:solidFill>
        </p:spPr>
        <p:txBody>
          <a:bodyPr wrap="square">
            <a:spAutoFit/>
          </a:bodyPr>
          <a:lstStyle/>
          <a:p>
            <a:pPr algn="ctr"/>
            <a:r>
              <a:rPr lang="en-GB" sz="4000" b="1" dirty="0">
                <a:solidFill>
                  <a:srgbClr val="003399"/>
                </a:solidFill>
                <a:latin typeface="EC Square Sans Pro" panose="020B0506040000020004" pitchFamily="34" charset="0"/>
              </a:rPr>
              <a:t>How are the data of use of antimicrobial per country calculated?</a:t>
            </a:r>
            <a:endParaRPr lang="en-US" sz="4000" b="1" dirty="0">
              <a:solidFill>
                <a:srgbClr val="003399"/>
              </a:solidFill>
              <a:latin typeface="EC Square Sans Pro" panose="020B0506040000020004" pitchFamily="34" charset="0"/>
            </a:endParaRPr>
          </a:p>
        </p:txBody>
      </p:sp>
      <p:sp>
        <p:nvSpPr>
          <p:cNvPr id="9" name="CuadroTexto 8">
            <a:extLst>
              <a:ext uri="{FF2B5EF4-FFF2-40B4-BE49-F238E27FC236}">
                <a16:creationId xmlns:a16="http://schemas.microsoft.com/office/drawing/2014/main" id="{2E217CA9-1FD5-472A-8F50-74E2221B5DE9}"/>
              </a:ext>
            </a:extLst>
          </p:cNvPr>
          <p:cNvSpPr txBox="1"/>
          <p:nvPr/>
        </p:nvSpPr>
        <p:spPr>
          <a:xfrm>
            <a:off x="-10793" y="4296561"/>
            <a:ext cx="3955472" cy="2431435"/>
          </a:xfrm>
          <a:prstGeom prst="rect">
            <a:avLst/>
          </a:prstGeom>
          <a:solidFill>
            <a:srgbClr val="003399"/>
          </a:solidFill>
        </p:spPr>
        <p:txBody>
          <a:bodyPr wrap="square" rtlCol="0">
            <a:spAutoFit/>
          </a:bodyPr>
          <a:lstStyle/>
          <a:p>
            <a:pPr marL="342900" indent="-342900">
              <a:buAutoNum type="arabicPeriod"/>
            </a:pPr>
            <a:endParaRPr lang="en-GB" dirty="0"/>
          </a:p>
          <a:p>
            <a:pPr algn="ctr"/>
            <a:r>
              <a:rPr lang="en-GB" sz="4000" b="1" dirty="0">
                <a:solidFill>
                  <a:schemeClr val="bg1"/>
                </a:solidFill>
                <a:latin typeface="EC Square Sans Pro" panose="020B0506040000020004" pitchFamily="34" charset="0"/>
              </a:rPr>
              <a:t>POPULATION CORRECTION UNIT = </a:t>
            </a:r>
            <a:r>
              <a:rPr lang="en-GB" sz="5400" b="1" dirty="0">
                <a:solidFill>
                  <a:schemeClr val="bg1"/>
                </a:solidFill>
                <a:latin typeface="EC Square Sans Pro" panose="020B0506040000020004" pitchFamily="34" charset="0"/>
              </a:rPr>
              <a:t>PCU</a:t>
            </a:r>
            <a:endParaRPr lang="en-GB" sz="4000" b="1" dirty="0">
              <a:solidFill>
                <a:schemeClr val="bg1"/>
              </a:solidFill>
              <a:latin typeface="EC Square Sans Pro" panose="020B0506040000020004" pitchFamily="34" charset="0"/>
            </a:endParaRPr>
          </a:p>
        </p:txBody>
      </p:sp>
      <p:sp>
        <p:nvSpPr>
          <p:cNvPr id="10" name="CuadroTexto 9">
            <a:extLst>
              <a:ext uri="{FF2B5EF4-FFF2-40B4-BE49-F238E27FC236}">
                <a16:creationId xmlns:a16="http://schemas.microsoft.com/office/drawing/2014/main" id="{A83DE7BF-95EB-4A11-9925-1D2D7BCB8176}"/>
              </a:ext>
            </a:extLst>
          </p:cNvPr>
          <p:cNvSpPr txBox="1"/>
          <p:nvPr/>
        </p:nvSpPr>
        <p:spPr>
          <a:xfrm>
            <a:off x="3954113" y="1100995"/>
            <a:ext cx="7801143" cy="646331"/>
          </a:xfrm>
          <a:prstGeom prst="rect">
            <a:avLst/>
          </a:prstGeom>
          <a:noFill/>
        </p:spPr>
        <p:txBody>
          <a:bodyPr wrap="square">
            <a:spAutoFit/>
          </a:bodyPr>
          <a:lstStyle/>
          <a:p>
            <a:pPr algn="l"/>
            <a:r>
              <a:rPr lang="en-GB" b="1" i="0" u="none" strike="noStrike" baseline="0" dirty="0">
                <a:solidFill>
                  <a:srgbClr val="003399"/>
                </a:solidFill>
                <a:latin typeface="EC Square Sans Pro" panose="020B0506040000020004" pitchFamily="34" charset="0"/>
                <a:hlinkClick r:id="rId3"/>
              </a:rPr>
              <a:t>Food producing animal population that could be potentially treated with antimicrobials - </a:t>
            </a:r>
            <a:r>
              <a:rPr lang="en-GB" b="1" dirty="0">
                <a:solidFill>
                  <a:srgbClr val="003399"/>
                </a:solidFill>
                <a:latin typeface="EC Square Sans Pro" panose="020B0506040000020004" pitchFamily="34" charset="0"/>
                <a:hlinkClick r:id="rId3"/>
              </a:rPr>
              <a:t>In Kilogrammes</a:t>
            </a:r>
            <a:endParaRPr lang="es-ES" b="1" dirty="0">
              <a:solidFill>
                <a:srgbClr val="003399"/>
              </a:solidFill>
              <a:latin typeface="EC Square Sans Pro" panose="020B0506040000020004" pitchFamily="34" charset="0"/>
            </a:endParaRPr>
          </a:p>
        </p:txBody>
      </p:sp>
      <p:pic>
        <p:nvPicPr>
          <p:cNvPr id="11" name="Imagen 10">
            <a:extLst>
              <a:ext uri="{FF2B5EF4-FFF2-40B4-BE49-F238E27FC236}">
                <a16:creationId xmlns:a16="http://schemas.microsoft.com/office/drawing/2014/main" id="{84067F85-B40F-4810-BCD4-B62F8BF0A1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2" name="Imagen 11">
            <a:extLst>
              <a:ext uri="{FF2B5EF4-FFF2-40B4-BE49-F238E27FC236}">
                <a16:creationId xmlns:a16="http://schemas.microsoft.com/office/drawing/2014/main" id="{3A483EDE-5DF3-4F86-8896-657A6987F2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13" name="Imagen 12">
            <a:extLst>
              <a:ext uri="{FF2B5EF4-FFF2-40B4-BE49-F238E27FC236}">
                <a16:creationId xmlns:a16="http://schemas.microsoft.com/office/drawing/2014/main" id="{90414E71-98E2-451C-A471-A3C6DAE8EB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14" name="Imagen 13">
            <a:extLst>
              <a:ext uri="{FF2B5EF4-FFF2-40B4-BE49-F238E27FC236}">
                <a16:creationId xmlns:a16="http://schemas.microsoft.com/office/drawing/2014/main" id="{45960062-9FB4-480B-BFC2-586BD6A54D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15" name="Imagen 14">
            <a:extLst>
              <a:ext uri="{FF2B5EF4-FFF2-40B4-BE49-F238E27FC236}">
                <a16:creationId xmlns:a16="http://schemas.microsoft.com/office/drawing/2014/main" id="{837B7477-3E79-4174-8F91-A5128A23F9C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16" name="Imagen 15">
            <a:extLst>
              <a:ext uri="{FF2B5EF4-FFF2-40B4-BE49-F238E27FC236}">
                <a16:creationId xmlns:a16="http://schemas.microsoft.com/office/drawing/2014/main" id="{CC0704DD-A910-4730-ADD3-0B66B2CC88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17" name="Imagen 16">
            <a:extLst>
              <a:ext uri="{FF2B5EF4-FFF2-40B4-BE49-F238E27FC236}">
                <a16:creationId xmlns:a16="http://schemas.microsoft.com/office/drawing/2014/main" id="{900011BF-E771-4625-920B-DC759D50143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pic>
        <p:nvPicPr>
          <p:cNvPr id="18" name="Imagen 17">
            <a:extLst>
              <a:ext uri="{FF2B5EF4-FFF2-40B4-BE49-F238E27FC236}">
                <a16:creationId xmlns:a16="http://schemas.microsoft.com/office/drawing/2014/main" id="{B7719C0F-BFB3-4D58-8463-925A543F7F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76763" y="2123904"/>
            <a:ext cx="508601" cy="537831"/>
          </a:xfrm>
          <a:prstGeom prst="rect">
            <a:avLst/>
          </a:prstGeom>
        </p:spPr>
      </p:pic>
      <p:pic>
        <p:nvPicPr>
          <p:cNvPr id="19" name="Imagen 18">
            <a:extLst>
              <a:ext uri="{FF2B5EF4-FFF2-40B4-BE49-F238E27FC236}">
                <a16:creationId xmlns:a16="http://schemas.microsoft.com/office/drawing/2014/main" id="{8FDD0828-D366-4561-9D0C-7DFB942C2B2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85038" y="4334794"/>
            <a:ext cx="415732" cy="513170"/>
          </a:xfrm>
          <a:prstGeom prst="rect">
            <a:avLst/>
          </a:prstGeom>
        </p:spPr>
      </p:pic>
      <p:pic>
        <p:nvPicPr>
          <p:cNvPr id="20" name="Imagen 19">
            <a:extLst>
              <a:ext uri="{FF2B5EF4-FFF2-40B4-BE49-F238E27FC236}">
                <a16:creationId xmlns:a16="http://schemas.microsoft.com/office/drawing/2014/main" id="{17BC4E42-178C-4685-A1B2-AFD4BFCBB04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92102" y="3629840"/>
            <a:ext cx="656775" cy="440520"/>
          </a:xfrm>
          <a:prstGeom prst="rect">
            <a:avLst/>
          </a:prstGeom>
        </p:spPr>
      </p:pic>
      <p:pic>
        <p:nvPicPr>
          <p:cNvPr id="21" name="Imagen 20">
            <a:extLst>
              <a:ext uri="{FF2B5EF4-FFF2-40B4-BE49-F238E27FC236}">
                <a16:creationId xmlns:a16="http://schemas.microsoft.com/office/drawing/2014/main" id="{71FD9A13-982D-4F28-AFB5-2AA860973F2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15298" y="5881788"/>
            <a:ext cx="377607" cy="356916"/>
          </a:xfrm>
          <a:prstGeom prst="rect">
            <a:avLst/>
          </a:prstGeom>
        </p:spPr>
      </p:pic>
      <p:pic>
        <p:nvPicPr>
          <p:cNvPr id="22" name="Imagen 21">
            <a:extLst>
              <a:ext uri="{FF2B5EF4-FFF2-40B4-BE49-F238E27FC236}">
                <a16:creationId xmlns:a16="http://schemas.microsoft.com/office/drawing/2014/main" id="{B337F9D8-E5E0-4B5A-AEE6-5CBE2AA5261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577172" y="5184385"/>
            <a:ext cx="415733" cy="437330"/>
          </a:xfrm>
          <a:prstGeom prst="rect">
            <a:avLst/>
          </a:prstGeom>
        </p:spPr>
      </p:pic>
      <p:pic>
        <p:nvPicPr>
          <p:cNvPr id="23" name="Imagen 22">
            <a:extLst>
              <a:ext uri="{FF2B5EF4-FFF2-40B4-BE49-F238E27FC236}">
                <a16:creationId xmlns:a16="http://schemas.microsoft.com/office/drawing/2014/main" id="{5BB49015-5397-483A-AA4B-94883EB57FD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28564" y="1714764"/>
            <a:ext cx="307574" cy="323347"/>
          </a:xfrm>
          <a:prstGeom prst="rect">
            <a:avLst/>
          </a:prstGeom>
        </p:spPr>
      </p:pic>
      <p:pic>
        <p:nvPicPr>
          <p:cNvPr id="24" name="Imagen 23">
            <a:extLst>
              <a:ext uri="{FF2B5EF4-FFF2-40B4-BE49-F238E27FC236}">
                <a16:creationId xmlns:a16="http://schemas.microsoft.com/office/drawing/2014/main" id="{AE4A67FB-04B0-4A99-BFA9-573D604E0B1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510806" y="2885904"/>
            <a:ext cx="619525" cy="443611"/>
          </a:xfrm>
          <a:prstGeom prst="rect">
            <a:avLst/>
          </a:prstGeom>
        </p:spPr>
      </p:pic>
      <p:sp>
        <p:nvSpPr>
          <p:cNvPr id="3" name="Flecha: a la derecha 2">
            <a:extLst>
              <a:ext uri="{FF2B5EF4-FFF2-40B4-BE49-F238E27FC236}">
                <a16:creationId xmlns:a16="http://schemas.microsoft.com/office/drawing/2014/main" id="{7D791A0F-26D0-4218-B043-0D49C49CF368}"/>
              </a:ext>
            </a:extLst>
          </p:cNvPr>
          <p:cNvSpPr/>
          <p:nvPr/>
        </p:nvSpPr>
        <p:spPr>
          <a:xfrm>
            <a:off x="5341654" y="2454660"/>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8FAD62F2-29D6-47E7-9474-6E569A0B5CB2}"/>
              </a:ext>
            </a:extLst>
          </p:cNvPr>
          <p:cNvSpPr txBox="1"/>
          <p:nvPr/>
        </p:nvSpPr>
        <p:spPr>
          <a:xfrm>
            <a:off x="6324601" y="2276304"/>
            <a:ext cx="1029800" cy="369332"/>
          </a:xfrm>
          <a:prstGeom prst="rect">
            <a:avLst/>
          </a:prstGeom>
          <a:noFill/>
        </p:spPr>
        <p:txBody>
          <a:bodyPr wrap="square" rtlCol="0">
            <a:spAutoFit/>
          </a:bodyPr>
          <a:lstStyle/>
          <a:p>
            <a:r>
              <a:rPr lang="es-ES" dirty="0"/>
              <a:t>400 kg.</a:t>
            </a:r>
          </a:p>
        </p:txBody>
      </p:sp>
      <p:sp>
        <p:nvSpPr>
          <p:cNvPr id="26" name="Flecha: a la derecha 25">
            <a:extLst>
              <a:ext uri="{FF2B5EF4-FFF2-40B4-BE49-F238E27FC236}">
                <a16:creationId xmlns:a16="http://schemas.microsoft.com/office/drawing/2014/main" id="{427CB828-BC64-4840-A012-BCCC751A2D01}"/>
              </a:ext>
            </a:extLst>
          </p:cNvPr>
          <p:cNvSpPr/>
          <p:nvPr/>
        </p:nvSpPr>
        <p:spPr>
          <a:xfrm>
            <a:off x="5341654" y="3078156"/>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F70E60EB-D323-4AA6-9A7B-3361C581A93C}"/>
              </a:ext>
            </a:extLst>
          </p:cNvPr>
          <p:cNvSpPr txBox="1"/>
          <p:nvPr/>
        </p:nvSpPr>
        <p:spPr>
          <a:xfrm>
            <a:off x="6324601" y="2897572"/>
            <a:ext cx="1029800" cy="369332"/>
          </a:xfrm>
          <a:prstGeom prst="rect">
            <a:avLst/>
          </a:prstGeom>
          <a:noFill/>
        </p:spPr>
        <p:txBody>
          <a:bodyPr wrap="square" rtlCol="0">
            <a:spAutoFit/>
          </a:bodyPr>
          <a:lstStyle/>
          <a:p>
            <a:r>
              <a:rPr lang="es-ES" dirty="0"/>
              <a:t>425 kg.</a:t>
            </a:r>
          </a:p>
        </p:txBody>
      </p:sp>
      <p:pic>
        <p:nvPicPr>
          <p:cNvPr id="28" name="Imagen 27">
            <a:extLst>
              <a:ext uri="{FF2B5EF4-FFF2-40B4-BE49-F238E27FC236}">
                <a16:creationId xmlns:a16="http://schemas.microsoft.com/office/drawing/2014/main" id="{43FA5D2D-E5EE-42E8-889F-F7FCF0945457}"/>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633424" y="2962104"/>
            <a:ext cx="546576" cy="391376"/>
          </a:xfrm>
          <a:prstGeom prst="rect">
            <a:avLst/>
          </a:prstGeom>
        </p:spPr>
      </p:pic>
      <p:sp>
        <p:nvSpPr>
          <p:cNvPr id="29" name="Flecha: a la derecha 28">
            <a:extLst>
              <a:ext uri="{FF2B5EF4-FFF2-40B4-BE49-F238E27FC236}">
                <a16:creationId xmlns:a16="http://schemas.microsoft.com/office/drawing/2014/main" id="{97911A63-983E-47B4-B078-6DDFEC715DD5}"/>
              </a:ext>
            </a:extLst>
          </p:cNvPr>
          <p:cNvSpPr/>
          <p:nvPr/>
        </p:nvSpPr>
        <p:spPr>
          <a:xfrm>
            <a:off x="8301368" y="3038304"/>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a:extLst>
              <a:ext uri="{FF2B5EF4-FFF2-40B4-BE49-F238E27FC236}">
                <a16:creationId xmlns:a16="http://schemas.microsoft.com/office/drawing/2014/main" id="{C5285407-0C72-4439-B590-C998288CCD96}"/>
              </a:ext>
            </a:extLst>
          </p:cNvPr>
          <p:cNvSpPr txBox="1"/>
          <p:nvPr/>
        </p:nvSpPr>
        <p:spPr>
          <a:xfrm>
            <a:off x="8880367" y="2962104"/>
            <a:ext cx="1029800" cy="369332"/>
          </a:xfrm>
          <a:prstGeom prst="rect">
            <a:avLst/>
          </a:prstGeom>
          <a:noFill/>
        </p:spPr>
        <p:txBody>
          <a:bodyPr wrap="square" rtlCol="0">
            <a:spAutoFit/>
          </a:bodyPr>
          <a:lstStyle/>
          <a:p>
            <a:r>
              <a:rPr lang="es-ES" dirty="0"/>
              <a:t>200 kg.</a:t>
            </a:r>
          </a:p>
        </p:txBody>
      </p:sp>
      <p:pic>
        <p:nvPicPr>
          <p:cNvPr id="31" name="Imagen 30">
            <a:extLst>
              <a:ext uri="{FF2B5EF4-FFF2-40B4-BE49-F238E27FC236}">
                <a16:creationId xmlns:a16="http://schemas.microsoft.com/office/drawing/2014/main" id="{4C529D6F-9619-4086-A2EC-933AB8A7634F}"/>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868142" y="2962104"/>
            <a:ext cx="441740" cy="316308"/>
          </a:xfrm>
          <a:prstGeom prst="rect">
            <a:avLst/>
          </a:prstGeom>
        </p:spPr>
      </p:pic>
      <p:sp>
        <p:nvSpPr>
          <p:cNvPr id="32" name="Flecha: a la derecha 31">
            <a:extLst>
              <a:ext uri="{FF2B5EF4-FFF2-40B4-BE49-F238E27FC236}">
                <a16:creationId xmlns:a16="http://schemas.microsoft.com/office/drawing/2014/main" id="{24E1FDFE-AABE-46E7-A491-65E28EE79FE4}"/>
              </a:ext>
            </a:extLst>
          </p:cNvPr>
          <p:cNvSpPr/>
          <p:nvPr/>
        </p:nvSpPr>
        <p:spPr>
          <a:xfrm>
            <a:off x="10536087" y="3076381"/>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A21C1937-B793-42E8-AFFA-141CFD5DC4D8}"/>
              </a:ext>
            </a:extLst>
          </p:cNvPr>
          <p:cNvSpPr txBox="1"/>
          <p:nvPr/>
        </p:nvSpPr>
        <p:spPr>
          <a:xfrm>
            <a:off x="10877368" y="2885904"/>
            <a:ext cx="1145541" cy="369332"/>
          </a:xfrm>
          <a:prstGeom prst="rect">
            <a:avLst/>
          </a:prstGeom>
          <a:noFill/>
        </p:spPr>
        <p:txBody>
          <a:bodyPr wrap="square" rtlCol="0">
            <a:spAutoFit/>
          </a:bodyPr>
          <a:lstStyle/>
          <a:p>
            <a:r>
              <a:rPr lang="es-ES" dirty="0"/>
              <a:t>140 kg.</a:t>
            </a:r>
          </a:p>
        </p:txBody>
      </p:sp>
      <p:sp>
        <p:nvSpPr>
          <p:cNvPr id="34" name="Flecha: a la derecha 33">
            <a:extLst>
              <a:ext uri="{FF2B5EF4-FFF2-40B4-BE49-F238E27FC236}">
                <a16:creationId xmlns:a16="http://schemas.microsoft.com/office/drawing/2014/main" id="{81649CB2-3268-4356-9B53-2FEC678BFA5A}"/>
              </a:ext>
            </a:extLst>
          </p:cNvPr>
          <p:cNvSpPr/>
          <p:nvPr/>
        </p:nvSpPr>
        <p:spPr>
          <a:xfrm>
            <a:off x="5341654" y="3760605"/>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CuadroTexto 34">
            <a:extLst>
              <a:ext uri="{FF2B5EF4-FFF2-40B4-BE49-F238E27FC236}">
                <a16:creationId xmlns:a16="http://schemas.microsoft.com/office/drawing/2014/main" id="{D701A6D8-75CD-4B8F-81D7-143EAC4BB1CB}"/>
              </a:ext>
            </a:extLst>
          </p:cNvPr>
          <p:cNvSpPr txBox="1"/>
          <p:nvPr/>
        </p:nvSpPr>
        <p:spPr>
          <a:xfrm>
            <a:off x="6324601" y="3743963"/>
            <a:ext cx="1029800" cy="369332"/>
          </a:xfrm>
          <a:prstGeom prst="rect">
            <a:avLst/>
          </a:prstGeom>
          <a:noFill/>
        </p:spPr>
        <p:txBody>
          <a:bodyPr wrap="square" rtlCol="0">
            <a:spAutoFit/>
          </a:bodyPr>
          <a:lstStyle/>
          <a:p>
            <a:r>
              <a:rPr lang="es-ES" dirty="0"/>
              <a:t>240 kg.</a:t>
            </a:r>
          </a:p>
        </p:txBody>
      </p:sp>
      <p:sp>
        <p:nvSpPr>
          <p:cNvPr id="37" name="Flecha: a la derecha 36">
            <a:extLst>
              <a:ext uri="{FF2B5EF4-FFF2-40B4-BE49-F238E27FC236}">
                <a16:creationId xmlns:a16="http://schemas.microsoft.com/office/drawing/2014/main" id="{D421BF25-2209-4E88-AD36-E63DBFDE732B}"/>
              </a:ext>
            </a:extLst>
          </p:cNvPr>
          <p:cNvSpPr/>
          <p:nvPr/>
        </p:nvSpPr>
        <p:spPr>
          <a:xfrm>
            <a:off x="8301368" y="3807167"/>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CuadroTexto 37">
            <a:extLst>
              <a:ext uri="{FF2B5EF4-FFF2-40B4-BE49-F238E27FC236}">
                <a16:creationId xmlns:a16="http://schemas.microsoft.com/office/drawing/2014/main" id="{12734D90-190C-4C1E-B700-A1F3B06D8640}"/>
              </a:ext>
            </a:extLst>
          </p:cNvPr>
          <p:cNvSpPr txBox="1"/>
          <p:nvPr/>
        </p:nvSpPr>
        <p:spPr>
          <a:xfrm>
            <a:off x="8880367" y="3751722"/>
            <a:ext cx="1029800" cy="369332"/>
          </a:xfrm>
          <a:prstGeom prst="rect">
            <a:avLst/>
          </a:prstGeom>
          <a:noFill/>
        </p:spPr>
        <p:txBody>
          <a:bodyPr wrap="square" rtlCol="0">
            <a:spAutoFit/>
          </a:bodyPr>
          <a:lstStyle/>
          <a:p>
            <a:r>
              <a:rPr lang="es-ES" dirty="0"/>
              <a:t>65 kg.</a:t>
            </a:r>
          </a:p>
        </p:txBody>
      </p:sp>
      <p:sp>
        <p:nvSpPr>
          <p:cNvPr id="40" name="Flecha: a la derecha 39">
            <a:extLst>
              <a:ext uri="{FF2B5EF4-FFF2-40B4-BE49-F238E27FC236}">
                <a16:creationId xmlns:a16="http://schemas.microsoft.com/office/drawing/2014/main" id="{27B2BC9D-C0F9-45E5-AC8B-441C9478BE34}"/>
              </a:ext>
            </a:extLst>
          </p:cNvPr>
          <p:cNvSpPr/>
          <p:nvPr/>
        </p:nvSpPr>
        <p:spPr>
          <a:xfrm>
            <a:off x="10536087" y="3812908"/>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CuadroTexto 40">
            <a:extLst>
              <a:ext uri="{FF2B5EF4-FFF2-40B4-BE49-F238E27FC236}">
                <a16:creationId xmlns:a16="http://schemas.microsoft.com/office/drawing/2014/main" id="{23CD4AEF-82BF-455E-BCAD-FFEDF9EC4C98}"/>
              </a:ext>
            </a:extLst>
          </p:cNvPr>
          <p:cNvSpPr txBox="1"/>
          <p:nvPr/>
        </p:nvSpPr>
        <p:spPr>
          <a:xfrm>
            <a:off x="10877368" y="3670915"/>
            <a:ext cx="1145541" cy="369332"/>
          </a:xfrm>
          <a:prstGeom prst="rect">
            <a:avLst/>
          </a:prstGeom>
          <a:noFill/>
        </p:spPr>
        <p:txBody>
          <a:bodyPr wrap="square" rtlCol="0">
            <a:spAutoFit/>
          </a:bodyPr>
          <a:lstStyle/>
          <a:p>
            <a:r>
              <a:rPr lang="es-ES" dirty="0"/>
              <a:t>25 kg.</a:t>
            </a:r>
          </a:p>
        </p:txBody>
      </p:sp>
      <p:pic>
        <p:nvPicPr>
          <p:cNvPr id="42" name="Imagen 41">
            <a:extLst>
              <a:ext uri="{FF2B5EF4-FFF2-40B4-BE49-F238E27FC236}">
                <a16:creationId xmlns:a16="http://schemas.microsoft.com/office/drawing/2014/main" id="{FF18087B-6F3D-43A7-9D41-9D26337F387A}"/>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543341" y="3647904"/>
            <a:ext cx="527936" cy="354103"/>
          </a:xfrm>
          <a:prstGeom prst="rect">
            <a:avLst/>
          </a:prstGeom>
        </p:spPr>
      </p:pic>
      <p:pic>
        <p:nvPicPr>
          <p:cNvPr id="43" name="Imagen 42">
            <a:extLst>
              <a:ext uri="{FF2B5EF4-FFF2-40B4-BE49-F238E27FC236}">
                <a16:creationId xmlns:a16="http://schemas.microsoft.com/office/drawing/2014/main" id="{9832513F-FB4E-4736-87D8-BD6943090EDA}"/>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900744" y="3786795"/>
            <a:ext cx="320862" cy="215212"/>
          </a:xfrm>
          <a:prstGeom prst="rect">
            <a:avLst/>
          </a:prstGeom>
        </p:spPr>
      </p:pic>
      <p:sp>
        <p:nvSpPr>
          <p:cNvPr id="44" name="Flecha: a la derecha 43">
            <a:extLst>
              <a:ext uri="{FF2B5EF4-FFF2-40B4-BE49-F238E27FC236}">
                <a16:creationId xmlns:a16="http://schemas.microsoft.com/office/drawing/2014/main" id="{92768DD4-375B-4780-8F79-925A123A7D50}"/>
              </a:ext>
            </a:extLst>
          </p:cNvPr>
          <p:cNvSpPr/>
          <p:nvPr/>
        </p:nvSpPr>
        <p:spPr>
          <a:xfrm>
            <a:off x="5341654" y="4537182"/>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a:extLst>
              <a:ext uri="{FF2B5EF4-FFF2-40B4-BE49-F238E27FC236}">
                <a16:creationId xmlns:a16="http://schemas.microsoft.com/office/drawing/2014/main" id="{AAA7A137-0CEA-440D-BB53-7749E85647E9}"/>
              </a:ext>
            </a:extLst>
          </p:cNvPr>
          <p:cNvSpPr txBox="1"/>
          <p:nvPr/>
        </p:nvSpPr>
        <p:spPr>
          <a:xfrm>
            <a:off x="6342547" y="4387772"/>
            <a:ext cx="1029800" cy="369332"/>
          </a:xfrm>
          <a:prstGeom prst="rect">
            <a:avLst/>
          </a:prstGeom>
          <a:noFill/>
        </p:spPr>
        <p:txBody>
          <a:bodyPr wrap="square" rtlCol="0">
            <a:spAutoFit/>
          </a:bodyPr>
          <a:lstStyle/>
          <a:p>
            <a:r>
              <a:rPr lang="es-ES" dirty="0"/>
              <a:t>75 kg.</a:t>
            </a:r>
          </a:p>
        </p:txBody>
      </p:sp>
      <p:sp>
        <p:nvSpPr>
          <p:cNvPr id="46" name="Flecha: a la derecha 45">
            <a:extLst>
              <a:ext uri="{FF2B5EF4-FFF2-40B4-BE49-F238E27FC236}">
                <a16:creationId xmlns:a16="http://schemas.microsoft.com/office/drawing/2014/main" id="{3890EA19-0A43-40F2-9C25-FD5BA43948EB}"/>
              </a:ext>
            </a:extLst>
          </p:cNvPr>
          <p:cNvSpPr/>
          <p:nvPr/>
        </p:nvSpPr>
        <p:spPr>
          <a:xfrm>
            <a:off x="8301368" y="4477873"/>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CuadroTexto 46">
            <a:extLst>
              <a:ext uri="{FF2B5EF4-FFF2-40B4-BE49-F238E27FC236}">
                <a16:creationId xmlns:a16="http://schemas.microsoft.com/office/drawing/2014/main" id="{5EF33D37-0F62-4FEF-956D-37FEC6B2BB5D}"/>
              </a:ext>
            </a:extLst>
          </p:cNvPr>
          <p:cNvSpPr txBox="1"/>
          <p:nvPr/>
        </p:nvSpPr>
        <p:spPr>
          <a:xfrm>
            <a:off x="8898313" y="4422428"/>
            <a:ext cx="1029800" cy="369332"/>
          </a:xfrm>
          <a:prstGeom prst="rect">
            <a:avLst/>
          </a:prstGeom>
          <a:noFill/>
        </p:spPr>
        <p:txBody>
          <a:bodyPr wrap="square" rtlCol="0">
            <a:spAutoFit/>
          </a:bodyPr>
          <a:lstStyle/>
          <a:p>
            <a:r>
              <a:rPr lang="es-ES" dirty="0"/>
              <a:t>20 kg.</a:t>
            </a:r>
          </a:p>
        </p:txBody>
      </p:sp>
      <p:sp>
        <p:nvSpPr>
          <p:cNvPr id="48" name="Flecha: a la derecha 47">
            <a:extLst>
              <a:ext uri="{FF2B5EF4-FFF2-40B4-BE49-F238E27FC236}">
                <a16:creationId xmlns:a16="http://schemas.microsoft.com/office/drawing/2014/main" id="{1D084A4E-65B2-4A01-974D-A69B0469F2AC}"/>
              </a:ext>
            </a:extLst>
          </p:cNvPr>
          <p:cNvSpPr/>
          <p:nvPr/>
        </p:nvSpPr>
        <p:spPr>
          <a:xfrm>
            <a:off x="10536087" y="4483614"/>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CuadroTexto 48">
            <a:extLst>
              <a:ext uri="{FF2B5EF4-FFF2-40B4-BE49-F238E27FC236}">
                <a16:creationId xmlns:a16="http://schemas.microsoft.com/office/drawing/2014/main" id="{537577F4-0D36-4C55-B53D-3A5F7EA2B00A}"/>
              </a:ext>
            </a:extLst>
          </p:cNvPr>
          <p:cNvSpPr txBox="1"/>
          <p:nvPr/>
        </p:nvSpPr>
        <p:spPr>
          <a:xfrm>
            <a:off x="10895314" y="4341621"/>
            <a:ext cx="1145541" cy="369332"/>
          </a:xfrm>
          <a:prstGeom prst="rect">
            <a:avLst/>
          </a:prstGeom>
          <a:noFill/>
        </p:spPr>
        <p:txBody>
          <a:bodyPr wrap="square" rtlCol="0">
            <a:spAutoFit/>
          </a:bodyPr>
          <a:lstStyle/>
          <a:p>
            <a:r>
              <a:rPr lang="es-ES" dirty="0"/>
              <a:t>20 kg.</a:t>
            </a:r>
          </a:p>
        </p:txBody>
      </p:sp>
      <p:pic>
        <p:nvPicPr>
          <p:cNvPr id="52" name="Imagen 51">
            <a:extLst>
              <a:ext uri="{FF2B5EF4-FFF2-40B4-BE49-F238E27FC236}">
                <a16:creationId xmlns:a16="http://schemas.microsoft.com/office/drawing/2014/main" id="{1C4AD37F-17D6-4076-B26F-15BED91ACF88}"/>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673398" y="4333704"/>
            <a:ext cx="299754" cy="370009"/>
          </a:xfrm>
          <a:prstGeom prst="rect">
            <a:avLst/>
          </a:prstGeom>
        </p:spPr>
      </p:pic>
      <p:pic>
        <p:nvPicPr>
          <p:cNvPr id="53" name="Imagen 52">
            <a:extLst>
              <a:ext uri="{FF2B5EF4-FFF2-40B4-BE49-F238E27FC236}">
                <a16:creationId xmlns:a16="http://schemas.microsoft.com/office/drawing/2014/main" id="{7313EA12-D83E-40FA-B7B1-27C3396D4F1A}"/>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992077" y="4360189"/>
            <a:ext cx="299754" cy="370009"/>
          </a:xfrm>
          <a:prstGeom prst="rect">
            <a:avLst/>
          </a:prstGeom>
        </p:spPr>
      </p:pic>
      <p:sp>
        <p:nvSpPr>
          <p:cNvPr id="54" name="Flecha: a la derecha 53">
            <a:extLst>
              <a:ext uri="{FF2B5EF4-FFF2-40B4-BE49-F238E27FC236}">
                <a16:creationId xmlns:a16="http://schemas.microsoft.com/office/drawing/2014/main" id="{B843CA4D-5810-4294-AE27-4DAF58E3D34D}"/>
              </a:ext>
            </a:extLst>
          </p:cNvPr>
          <p:cNvSpPr/>
          <p:nvPr/>
        </p:nvSpPr>
        <p:spPr>
          <a:xfrm>
            <a:off x="5341654" y="5248104"/>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CuadroTexto 54">
            <a:extLst>
              <a:ext uri="{FF2B5EF4-FFF2-40B4-BE49-F238E27FC236}">
                <a16:creationId xmlns:a16="http://schemas.microsoft.com/office/drawing/2014/main" id="{F14F4505-030C-4AE2-B379-A5B77E28DE7D}"/>
              </a:ext>
            </a:extLst>
          </p:cNvPr>
          <p:cNvSpPr txBox="1"/>
          <p:nvPr/>
        </p:nvSpPr>
        <p:spPr>
          <a:xfrm>
            <a:off x="6302573" y="5042141"/>
            <a:ext cx="1029800" cy="369332"/>
          </a:xfrm>
          <a:prstGeom prst="rect">
            <a:avLst/>
          </a:prstGeom>
          <a:noFill/>
        </p:spPr>
        <p:txBody>
          <a:bodyPr wrap="square" rtlCol="0">
            <a:spAutoFit/>
          </a:bodyPr>
          <a:lstStyle/>
          <a:p>
            <a:r>
              <a:rPr lang="es-ES" dirty="0"/>
              <a:t>6,5 kg.</a:t>
            </a:r>
          </a:p>
        </p:txBody>
      </p:sp>
      <p:sp>
        <p:nvSpPr>
          <p:cNvPr id="56" name="Flecha: a la derecha 55">
            <a:extLst>
              <a:ext uri="{FF2B5EF4-FFF2-40B4-BE49-F238E27FC236}">
                <a16:creationId xmlns:a16="http://schemas.microsoft.com/office/drawing/2014/main" id="{3A35D3AC-9877-4E4B-9D5D-7555573E5268}"/>
              </a:ext>
            </a:extLst>
          </p:cNvPr>
          <p:cNvSpPr/>
          <p:nvPr/>
        </p:nvSpPr>
        <p:spPr>
          <a:xfrm>
            <a:off x="8301368" y="5132242"/>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CuadroTexto 56">
            <a:extLst>
              <a:ext uri="{FF2B5EF4-FFF2-40B4-BE49-F238E27FC236}">
                <a16:creationId xmlns:a16="http://schemas.microsoft.com/office/drawing/2014/main" id="{29D4FC14-FDD9-4B42-B95E-B5ABEE4863FD}"/>
              </a:ext>
            </a:extLst>
          </p:cNvPr>
          <p:cNvSpPr txBox="1"/>
          <p:nvPr/>
        </p:nvSpPr>
        <p:spPr>
          <a:xfrm>
            <a:off x="8858339" y="5076797"/>
            <a:ext cx="1029800" cy="369332"/>
          </a:xfrm>
          <a:prstGeom prst="rect">
            <a:avLst/>
          </a:prstGeom>
          <a:noFill/>
        </p:spPr>
        <p:txBody>
          <a:bodyPr wrap="square" rtlCol="0">
            <a:spAutoFit/>
          </a:bodyPr>
          <a:lstStyle/>
          <a:p>
            <a:r>
              <a:rPr lang="es-ES" dirty="0"/>
              <a:t>20 kg.</a:t>
            </a:r>
          </a:p>
        </p:txBody>
      </p:sp>
      <p:sp>
        <p:nvSpPr>
          <p:cNvPr id="58" name="Flecha: a la derecha 57">
            <a:extLst>
              <a:ext uri="{FF2B5EF4-FFF2-40B4-BE49-F238E27FC236}">
                <a16:creationId xmlns:a16="http://schemas.microsoft.com/office/drawing/2014/main" id="{5585CBE1-8144-4458-8C0F-8AB401F27915}"/>
              </a:ext>
            </a:extLst>
          </p:cNvPr>
          <p:cNvSpPr/>
          <p:nvPr/>
        </p:nvSpPr>
        <p:spPr>
          <a:xfrm>
            <a:off x="10536087" y="5137983"/>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CuadroTexto 58">
            <a:extLst>
              <a:ext uri="{FF2B5EF4-FFF2-40B4-BE49-F238E27FC236}">
                <a16:creationId xmlns:a16="http://schemas.microsoft.com/office/drawing/2014/main" id="{FCCC09C7-3EC1-44BE-918A-F4BC335BAB31}"/>
              </a:ext>
            </a:extLst>
          </p:cNvPr>
          <p:cNvSpPr txBox="1"/>
          <p:nvPr/>
        </p:nvSpPr>
        <p:spPr>
          <a:xfrm>
            <a:off x="10855340" y="4995990"/>
            <a:ext cx="1145541" cy="369332"/>
          </a:xfrm>
          <a:prstGeom prst="rect">
            <a:avLst/>
          </a:prstGeom>
          <a:noFill/>
        </p:spPr>
        <p:txBody>
          <a:bodyPr wrap="square" rtlCol="0">
            <a:spAutoFit/>
          </a:bodyPr>
          <a:lstStyle/>
          <a:p>
            <a:r>
              <a:rPr lang="es-ES" dirty="0"/>
              <a:t>20 kg.</a:t>
            </a:r>
          </a:p>
        </p:txBody>
      </p:sp>
      <p:pic>
        <p:nvPicPr>
          <p:cNvPr id="60" name="Imagen 59">
            <a:extLst>
              <a:ext uri="{FF2B5EF4-FFF2-40B4-BE49-F238E27FC236}">
                <a16:creationId xmlns:a16="http://schemas.microsoft.com/office/drawing/2014/main" id="{35BB5E50-92A6-4551-98B2-0896D3B4AF95}"/>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633424" y="4988073"/>
            <a:ext cx="299754" cy="370009"/>
          </a:xfrm>
          <a:prstGeom prst="rect">
            <a:avLst/>
          </a:prstGeom>
        </p:spPr>
      </p:pic>
      <p:pic>
        <p:nvPicPr>
          <p:cNvPr id="61" name="Imagen 60">
            <a:extLst>
              <a:ext uri="{FF2B5EF4-FFF2-40B4-BE49-F238E27FC236}">
                <a16:creationId xmlns:a16="http://schemas.microsoft.com/office/drawing/2014/main" id="{BC321890-8C73-4617-86CC-A1EEF409EF4F}"/>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952103" y="5014558"/>
            <a:ext cx="299754" cy="370009"/>
          </a:xfrm>
          <a:prstGeom prst="rect">
            <a:avLst/>
          </a:prstGeom>
        </p:spPr>
      </p:pic>
      <p:sp>
        <p:nvSpPr>
          <p:cNvPr id="62" name="Flecha: a la derecha 61">
            <a:extLst>
              <a:ext uri="{FF2B5EF4-FFF2-40B4-BE49-F238E27FC236}">
                <a16:creationId xmlns:a16="http://schemas.microsoft.com/office/drawing/2014/main" id="{1C9FA1AE-7403-4437-8EC3-47158888BB07}"/>
              </a:ext>
            </a:extLst>
          </p:cNvPr>
          <p:cNvSpPr/>
          <p:nvPr/>
        </p:nvSpPr>
        <p:spPr>
          <a:xfrm>
            <a:off x="5341654" y="5878856"/>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CuadroTexto 62">
            <a:extLst>
              <a:ext uri="{FF2B5EF4-FFF2-40B4-BE49-F238E27FC236}">
                <a16:creationId xmlns:a16="http://schemas.microsoft.com/office/drawing/2014/main" id="{FB0D7F21-FB32-4B53-A8EE-E50C465951F3}"/>
              </a:ext>
            </a:extLst>
          </p:cNvPr>
          <p:cNvSpPr txBox="1"/>
          <p:nvPr/>
        </p:nvSpPr>
        <p:spPr>
          <a:xfrm>
            <a:off x="6302573" y="5729446"/>
            <a:ext cx="1029800" cy="369332"/>
          </a:xfrm>
          <a:prstGeom prst="rect">
            <a:avLst/>
          </a:prstGeom>
          <a:noFill/>
        </p:spPr>
        <p:txBody>
          <a:bodyPr wrap="square" rtlCol="0">
            <a:spAutoFit/>
          </a:bodyPr>
          <a:lstStyle/>
          <a:p>
            <a:r>
              <a:rPr lang="es-ES" dirty="0"/>
              <a:t>1 kg.</a:t>
            </a:r>
          </a:p>
        </p:txBody>
      </p:sp>
      <p:sp>
        <p:nvSpPr>
          <p:cNvPr id="64" name="Flecha: a la derecha 63">
            <a:extLst>
              <a:ext uri="{FF2B5EF4-FFF2-40B4-BE49-F238E27FC236}">
                <a16:creationId xmlns:a16="http://schemas.microsoft.com/office/drawing/2014/main" id="{97684532-3FB6-4708-AFEB-8B7ECB5A1720}"/>
              </a:ext>
            </a:extLst>
          </p:cNvPr>
          <p:cNvSpPr/>
          <p:nvPr/>
        </p:nvSpPr>
        <p:spPr>
          <a:xfrm>
            <a:off x="8301368" y="5819547"/>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CuadroTexto 64">
            <a:extLst>
              <a:ext uri="{FF2B5EF4-FFF2-40B4-BE49-F238E27FC236}">
                <a16:creationId xmlns:a16="http://schemas.microsoft.com/office/drawing/2014/main" id="{CF4E393C-B370-4026-A00C-D310021E27BF}"/>
              </a:ext>
            </a:extLst>
          </p:cNvPr>
          <p:cNvSpPr txBox="1"/>
          <p:nvPr/>
        </p:nvSpPr>
        <p:spPr>
          <a:xfrm>
            <a:off x="8858339" y="5764102"/>
            <a:ext cx="1029800" cy="369332"/>
          </a:xfrm>
          <a:prstGeom prst="rect">
            <a:avLst/>
          </a:prstGeom>
          <a:noFill/>
        </p:spPr>
        <p:txBody>
          <a:bodyPr wrap="square" rtlCol="0">
            <a:spAutoFit/>
          </a:bodyPr>
          <a:lstStyle/>
          <a:p>
            <a:r>
              <a:rPr lang="es-ES" dirty="0"/>
              <a:t>20 kg.</a:t>
            </a:r>
          </a:p>
        </p:txBody>
      </p:sp>
      <p:sp>
        <p:nvSpPr>
          <p:cNvPr id="66" name="Flecha: a la derecha 65">
            <a:extLst>
              <a:ext uri="{FF2B5EF4-FFF2-40B4-BE49-F238E27FC236}">
                <a16:creationId xmlns:a16="http://schemas.microsoft.com/office/drawing/2014/main" id="{7B0D15AA-AC16-4F8B-BF15-78C5BBEE81A2}"/>
              </a:ext>
            </a:extLst>
          </p:cNvPr>
          <p:cNvSpPr/>
          <p:nvPr/>
        </p:nvSpPr>
        <p:spPr>
          <a:xfrm>
            <a:off x="10536087" y="5825288"/>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CuadroTexto 66">
            <a:extLst>
              <a:ext uri="{FF2B5EF4-FFF2-40B4-BE49-F238E27FC236}">
                <a16:creationId xmlns:a16="http://schemas.microsoft.com/office/drawing/2014/main" id="{5326ECFD-52E2-4EDC-96B7-ED3AA26C0956}"/>
              </a:ext>
            </a:extLst>
          </p:cNvPr>
          <p:cNvSpPr txBox="1"/>
          <p:nvPr/>
        </p:nvSpPr>
        <p:spPr>
          <a:xfrm>
            <a:off x="10855340" y="5683295"/>
            <a:ext cx="1145541" cy="369332"/>
          </a:xfrm>
          <a:prstGeom prst="rect">
            <a:avLst/>
          </a:prstGeom>
          <a:noFill/>
        </p:spPr>
        <p:txBody>
          <a:bodyPr wrap="square" rtlCol="0">
            <a:spAutoFit/>
          </a:bodyPr>
          <a:lstStyle/>
          <a:p>
            <a:r>
              <a:rPr lang="es-ES" dirty="0"/>
              <a:t>20 kg.</a:t>
            </a:r>
          </a:p>
        </p:txBody>
      </p:sp>
      <p:pic>
        <p:nvPicPr>
          <p:cNvPr id="68" name="Imagen 67">
            <a:extLst>
              <a:ext uri="{FF2B5EF4-FFF2-40B4-BE49-F238E27FC236}">
                <a16:creationId xmlns:a16="http://schemas.microsoft.com/office/drawing/2014/main" id="{CC18E8EF-DA77-4484-89AA-4F135BEC6E53}"/>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633424" y="5675378"/>
            <a:ext cx="299754" cy="370009"/>
          </a:xfrm>
          <a:prstGeom prst="rect">
            <a:avLst/>
          </a:prstGeom>
        </p:spPr>
      </p:pic>
      <p:pic>
        <p:nvPicPr>
          <p:cNvPr id="69" name="Imagen 68">
            <a:extLst>
              <a:ext uri="{FF2B5EF4-FFF2-40B4-BE49-F238E27FC236}">
                <a16:creationId xmlns:a16="http://schemas.microsoft.com/office/drawing/2014/main" id="{F1D9D592-23FE-4662-8D2B-96550FA84729}"/>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952103" y="5701863"/>
            <a:ext cx="299754" cy="370009"/>
          </a:xfrm>
          <a:prstGeom prst="rect">
            <a:avLst/>
          </a:prstGeom>
        </p:spPr>
      </p:pic>
      <p:pic>
        <p:nvPicPr>
          <p:cNvPr id="70" name="Picture 2" descr="Rabbit Icons - Free SVG &amp; PNG Rabbit Images - Noun Project">
            <a:extLst>
              <a:ext uri="{FF2B5EF4-FFF2-40B4-BE49-F238E27FC236}">
                <a16:creationId xmlns:a16="http://schemas.microsoft.com/office/drawing/2014/main" id="{020D0212-A660-4B4A-AE31-6F509D2ED863}"/>
              </a:ext>
            </a:extLst>
          </p:cNvPr>
          <p:cNvPicPr>
            <a:picLocks noChangeAspect="1" noChangeArrowheads="1"/>
          </p:cNvPicPr>
          <p:nvPr/>
        </p:nvPicPr>
        <p:blipFill>
          <a:blip r:embed="rId2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76763" y="6374131"/>
            <a:ext cx="490219" cy="490219"/>
          </a:xfrm>
          <a:prstGeom prst="rect">
            <a:avLst/>
          </a:prstGeom>
          <a:noFill/>
          <a:extLst>
            <a:ext uri="{909E8E84-426E-40DD-AFC4-6F175D3DCCD1}">
              <a14:hiddenFill xmlns:a14="http://schemas.microsoft.com/office/drawing/2010/main">
                <a:solidFill>
                  <a:srgbClr val="FFFFFF"/>
                </a:solidFill>
              </a14:hiddenFill>
            </a:ext>
          </a:extLst>
        </p:spPr>
      </p:pic>
      <p:sp>
        <p:nvSpPr>
          <p:cNvPr id="71" name="Flecha: a la derecha 70">
            <a:extLst>
              <a:ext uri="{FF2B5EF4-FFF2-40B4-BE49-F238E27FC236}">
                <a16:creationId xmlns:a16="http://schemas.microsoft.com/office/drawing/2014/main" id="{2A1E5000-385D-4D90-9EBD-46EFD3D3A26B}"/>
              </a:ext>
            </a:extLst>
          </p:cNvPr>
          <p:cNvSpPr/>
          <p:nvPr/>
        </p:nvSpPr>
        <p:spPr>
          <a:xfrm>
            <a:off x="5341654" y="6563252"/>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CuadroTexto 71">
            <a:extLst>
              <a:ext uri="{FF2B5EF4-FFF2-40B4-BE49-F238E27FC236}">
                <a16:creationId xmlns:a16="http://schemas.microsoft.com/office/drawing/2014/main" id="{5013FFBC-0C2B-4226-99DA-8E9F2442C95F}"/>
              </a:ext>
            </a:extLst>
          </p:cNvPr>
          <p:cNvSpPr txBox="1"/>
          <p:nvPr/>
        </p:nvSpPr>
        <p:spPr>
          <a:xfrm>
            <a:off x="6302573" y="6413842"/>
            <a:ext cx="1029800" cy="369332"/>
          </a:xfrm>
          <a:prstGeom prst="rect">
            <a:avLst/>
          </a:prstGeom>
          <a:noFill/>
        </p:spPr>
        <p:txBody>
          <a:bodyPr wrap="square" rtlCol="0">
            <a:spAutoFit/>
          </a:bodyPr>
          <a:lstStyle/>
          <a:p>
            <a:r>
              <a:rPr lang="es-ES" dirty="0"/>
              <a:t>1,4 kg.</a:t>
            </a:r>
          </a:p>
        </p:txBody>
      </p:sp>
      <p:pic>
        <p:nvPicPr>
          <p:cNvPr id="73" name="Picture 8" descr="Sheep icon vector">
            <a:extLst>
              <a:ext uri="{FF2B5EF4-FFF2-40B4-BE49-F238E27FC236}">
                <a16:creationId xmlns:a16="http://schemas.microsoft.com/office/drawing/2014/main" id="{E29E855A-AD68-4B8D-8A0C-733B5809812D}"/>
              </a:ext>
            </a:extLst>
          </p:cNvPr>
          <p:cNvPicPr>
            <a:picLocks noChangeAspect="1" noChangeArrowheads="1"/>
          </p:cNvPicPr>
          <p:nvPr/>
        </p:nvPicPr>
        <p:blipFill rotWithShape="1">
          <a:blip r:embed="rId24" cstate="email">
            <a:duotone>
              <a:schemeClr val="accent1">
                <a:shade val="45000"/>
                <a:satMod val="135000"/>
              </a:schemeClr>
              <a:prstClr val="white"/>
            </a:duotone>
            <a:extLst>
              <a:ext uri="{BEBA8EAE-BF5A-486C-A8C5-ECC9F3942E4B}">
                <a14:imgProps xmlns:a14="http://schemas.microsoft.com/office/drawing/2010/main">
                  <a14:imgLayer r:embed="rId25">
                    <a14:imgEffect>
                      <a14:backgroundRemoval t="9910" b="90090" l="9524" r="89796">
                        <a14:foregroundMark x1="20408" y1="44144" x2="20408" y2="44144"/>
                        <a14:foregroundMark x1="63265" y1="40541" x2="63265" y2="40541"/>
                      </a14:backgroundRemoval>
                    </a14:imgEffect>
                  </a14:imgLayer>
                </a14:imgProps>
              </a:ext>
              <a:ext uri="{28A0092B-C50C-407E-A947-70E740481C1C}">
                <a14:useLocalDpi xmlns:a14="http://schemas.microsoft.com/office/drawing/2010/main"/>
              </a:ext>
            </a:extLst>
          </a:blip>
          <a:srcRect/>
          <a:stretch/>
        </p:blipFill>
        <p:spPr bwMode="auto">
          <a:xfrm flipH="1">
            <a:off x="4088134" y="4450406"/>
            <a:ext cx="641131" cy="481910"/>
          </a:xfrm>
          <a:prstGeom prst="rect">
            <a:avLst/>
          </a:prstGeom>
          <a:solidFill>
            <a:schemeClr val="bg1"/>
          </a:solidFill>
        </p:spPr>
      </p:pic>
      <p:sp>
        <p:nvSpPr>
          <p:cNvPr id="78" name="Flecha: a la derecha 77">
            <a:extLst>
              <a:ext uri="{FF2B5EF4-FFF2-40B4-BE49-F238E27FC236}">
                <a16:creationId xmlns:a16="http://schemas.microsoft.com/office/drawing/2014/main" id="{B5D8D983-4CD0-431E-BAC4-E06168FF95F7}"/>
              </a:ext>
            </a:extLst>
          </p:cNvPr>
          <p:cNvSpPr/>
          <p:nvPr/>
        </p:nvSpPr>
        <p:spPr>
          <a:xfrm>
            <a:off x="9997909" y="1858663"/>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CuadroTexto 78">
            <a:extLst>
              <a:ext uri="{FF2B5EF4-FFF2-40B4-BE49-F238E27FC236}">
                <a16:creationId xmlns:a16="http://schemas.microsoft.com/office/drawing/2014/main" id="{7A55E517-B0EF-40CF-902D-6628C6F2BC34}"/>
              </a:ext>
            </a:extLst>
          </p:cNvPr>
          <p:cNvSpPr txBox="1"/>
          <p:nvPr/>
        </p:nvSpPr>
        <p:spPr>
          <a:xfrm>
            <a:off x="10855339" y="1740747"/>
            <a:ext cx="1336661" cy="646331"/>
          </a:xfrm>
          <a:prstGeom prst="rect">
            <a:avLst/>
          </a:prstGeom>
          <a:noFill/>
        </p:spPr>
        <p:txBody>
          <a:bodyPr wrap="square" rtlCol="0">
            <a:spAutoFit/>
          </a:bodyPr>
          <a:lstStyle/>
          <a:p>
            <a:r>
              <a:rPr lang="es-ES" dirty="0"/>
              <a:t>Per 1.000 </a:t>
            </a:r>
            <a:r>
              <a:rPr lang="es-ES" dirty="0" err="1"/>
              <a:t>Tonnes</a:t>
            </a:r>
            <a:r>
              <a:rPr lang="es-ES" dirty="0"/>
              <a:t>.</a:t>
            </a:r>
          </a:p>
        </p:txBody>
      </p:sp>
    </p:spTree>
    <p:extLst>
      <p:ext uri="{BB962C8B-B14F-4D97-AF65-F5344CB8AC3E}">
        <p14:creationId xmlns:p14="http://schemas.microsoft.com/office/powerpoint/2010/main" val="43244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896475" y="2776062"/>
            <a:ext cx="2286000" cy="1277273"/>
          </a:xfrm>
          <a:prstGeom prst="rect">
            <a:avLst/>
          </a:prstGeom>
          <a:solidFill>
            <a:srgbClr val="6BB188"/>
          </a:solidFill>
        </p:spPr>
        <p:txBody>
          <a:bodyPr wrap="square">
            <a:spAutoFit/>
          </a:bodyPr>
          <a:lstStyle/>
          <a:p>
            <a:r>
              <a:rPr lang="hu-HU" sz="1400" b="1" i="0" u="none" strike="noStrike" baseline="0" dirty="0" err="1">
                <a:solidFill>
                  <a:srgbClr val="003399"/>
                </a:solidFill>
                <a:latin typeface="Verdana" panose="020B0604030504040204" pitchFamily="34" charset="0"/>
              </a:rPr>
              <a:t>Országinformáció</a:t>
            </a:r>
            <a:r>
              <a:rPr lang="hu-HU" sz="1400" b="1" i="0" u="none" strike="noStrike" baseline="0" dirty="0">
                <a:solidFill>
                  <a:srgbClr val="003399"/>
                </a:solidFill>
                <a:latin typeface="Verdana" panose="020B0604030504040204" pitchFamily="34" charset="0"/>
              </a:rPr>
              <a:t> </a:t>
            </a:r>
          </a:p>
          <a:p>
            <a:endParaRPr lang="en-GB" sz="1800" b="0" i="0" u="none" strike="noStrike" baseline="0" dirty="0">
              <a:solidFill>
                <a:srgbClr val="000000"/>
              </a:solidFill>
              <a:latin typeface="Verdana" panose="020B0604030504040204" pitchFamily="34" charset="0"/>
            </a:endParaRPr>
          </a:p>
          <a:p>
            <a:r>
              <a:rPr lang="hu-HU" sz="900" b="0" i="0" u="sng" strike="noStrike" baseline="0" dirty="0">
                <a:solidFill>
                  <a:srgbClr val="000000"/>
                </a:solidFill>
                <a:latin typeface="Verdana" panose="020B0604030504040204" pitchFamily="34" charset="0"/>
                <a:hlinkClick r:id="rId2"/>
              </a:rPr>
              <a:t>https://www.ema.europa.eu/system/files/documents/other/hungary_pcu-antibiotic-veterinary-medicinal-products-food-producing-animals-2010-2022_en.pdf</a:t>
            </a:r>
          </a:p>
        </p:txBody>
      </p:sp>
      <p:sp>
        <p:nvSpPr>
          <p:cNvPr id="8" name="CuadroTexto 7">
            <a:extLst>
              <a:ext uri="{FF2B5EF4-FFF2-40B4-BE49-F238E27FC236}">
                <a16:creationId xmlns:a16="http://schemas.microsoft.com/office/drawing/2014/main" id="{289DEF0B-35EA-44F6-91E3-B7F31236D5B3}"/>
              </a:ext>
            </a:extLst>
          </p:cNvPr>
          <p:cNvSpPr txBox="1"/>
          <p:nvPr/>
        </p:nvSpPr>
        <p:spPr>
          <a:xfrm>
            <a:off x="9896475" y="6254750"/>
            <a:ext cx="2286000" cy="307777"/>
          </a:xfrm>
          <a:prstGeom prst="rect">
            <a:avLst/>
          </a:prstGeom>
          <a:solidFill>
            <a:schemeClr val="bg1">
              <a:lumMod val="75000"/>
            </a:schemeClr>
          </a:solidFill>
        </p:spPr>
        <p:txBody>
          <a:bodyPr wrap="square">
            <a:spAutoFit/>
          </a:bodyPr>
          <a:lstStyle/>
          <a:p>
            <a:pPr algn="ctr"/>
            <a:r>
              <a:rPr lang="hu-HU" sz="1400" b="1" i="0" u="none" strike="noStrike" baseline="0">
                <a:solidFill>
                  <a:srgbClr val="003399"/>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ESVAC-jelentés</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hu-HU" sz="2800" b="1" dirty="0">
                <a:latin typeface="EC Square Sans Pro" panose="020B0506040000020004" pitchFamily="34" charset="0"/>
              </a:rPr>
              <a:t>VMP eladás MAGYARORSZÁGON</a:t>
            </a:r>
          </a:p>
        </p:txBody>
      </p:sp>
      <p:pic>
        <p:nvPicPr>
          <p:cNvPr id="3" name="Imagen 2">
            <a:extLst>
              <a:ext uri="{FF2B5EF4-FFF2-40B4-BE49-F238E27FC236}">
                <a16:creationId xmlns:a16="http://schemas.microsoft.com/office/drawing/2014/main" id="{8CAB7BB8-0B77-4749-B79E-F8D31CE445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9926" y="1008524"/>
            <a:ext cx="8652674" cy="2849264"/>
          </a:xfrm>
          <a:prstGeom prst="rect">
            <a:avLst/>
          </a:prstGeom>
        </p:spPr>
      </p:pic>
      <p:pic>
        <p:nvPicPr>
          <p:cNvPr id="11" name="Imagen 10">
            <a:extLst>
              <a:ext uri="{FF2B5EF4-FFF2-40B4-BE49-F238E27FC236}">
                <a16:creationId xmlns:a16="http://schemas.microsoft.com/office/drawing/2014/main" id="{A5615199-0ED1-4D64-924C-A23BAC1690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 y="4273550"/>
            <a:ext cx="9453781" cy="1981200"/>
          </a:xfrm>
          <a:prstGeom prst="rect">
            <a:avLst/>
          </a:prstGeom>
        </p:spPr>
      </p:pic>
      <p:sp>
        <p:nvSpPr>
          <p:cNvPr id="6" name="TextBox 5">
            <a:extLst>
              <a:ext uri="{FF2B5EF4-FFF2-40B4-BE49-F238E27FC236}">
                <a16:creationId xmlns:a16="http://schemas.microsoft.com/office/drawing/2014/main" id="{2D9C4567-9B69-2694-88E2-6388F3E29494}"/>
              </a:ext>
            </a:extLst>
          </p:cNvPr>
          <p:cNvSpPr txBox="1"/>
          <p:nvPr/>
        </p:nvSpPr>
        <p:spPr>
          <a:xfrm>
            <a:off x="751646" y="992014"/>
            <a:ext cx="7977227" cy="367383"/>
          </a:xfrm>
          <a:prstGeom prst="rect">
            <a:avLst/>
          </a:prstGeom>
          <a:solidFill>
            <a:schemeClr val="bg1"/>
          </a:solidFill>
        </p:spPr>
        <p:txBody>
          <a:bodyPr wrap="square" lIns="0" tIns="0" rIns="0" bIns="0" rtlCol="0" anchor="t" anchorCtr="0">
            <a:noAutofit/>
          </a:bodyPr>
          <a:lstStyle/>
          <a:p>
            <a:pPr algn="l"/>
            <a:r>
              <a:rPr lang="hu-HU" sz="2000" b="1">
                <a:solidFill>
                  <a:srgbClr val="003399"/>
                </a:solidFill>
                <a:latin typeface="EC Square Sans Pro" panose="020B0506040000020004" pitchFamily="34" charset="0"/>
              </a:rPr>
              <a:t>2011 óta:</a:t>
            </a:r>
          </a:p>
        </p:txBody>
      </p:sp>
      <p:sp>
        <p:nvSpPr>
          <p:cNvPr id="10" name="TextBox 9">
            <a:extLst>
              <a:ext uri="{FF2B5EF4-FFF2-40B4-BE49-F238E27FC236}">
                <a16:creationId xmlns:a16="http://schemas.microsoft.com/office/drawing/2014/main" id="{FDE29709-B196-93A5-BE2D-AAE548229AC0}"/>
              </a:ext>
            </a:extLst>
          </p:cNvPr>
          <p:cNvSpPr txBox="1"/>
          <p:nvPr/>
        </p:nvSpPr>
        <p:spPr>
          <a:xfrm>
            <a:off x="1078822" y="1449567"/>
            <a:ext cx="7977227" cy="2671583"/>
          </a:xfrm>
          <a:prstGeom prst="rect">
            <a:avLst/>
          </a:prstGeom>
          <a:solidFill>
            <a:schemeClr val="bg1"/>
          </a:solidFill>
        </p:spPr>
        <p:txBody>
          <a:bodyPr wrap="square" lIns="0" tIns="0" rIns="0" bIns="0" rtlCol="0" anchor="t" anchorCtr="0">
            <a:noAutofit/>
          </a:bodyPr>
          <a:lstStyle/>
          <a:p>
            <a:pPr algn="l">
              <a:spcAft>
                <a:spcPts val="300"/>
              </a:spcAft>
            </a:pPr>
            <a:r>
              <a:rPr lang="hu-HU" dirty="0">
                <a:solidFill>
                  <a:schemeClr val="tx1"/>
                </a:solidFill>
                <a:latin typeface="EC Square Sans Pro" panose="020B0506040000020004" pitchFamily="34" charset="0"/>
              </a:rPr>
              <a:t>42,2% a teljes éves értékesítés (192,5 mg/PCU-ról 111,2 mg/PCU-ra 2022-ben)</a:t>
            </a:r>
          </a:p>
          <a:p>
            <a:pPr algn="l">
              <a:spcAft>
                <a:spcPts val="300"/>
              </a:spcAft>
            </a:pPr>
            <a:r>
              <a:rPr lang="hu-HU" dirty="0">
                <a:solidFill>
                  <a:schemeClr val="tx1"/>
                </a:solidFill>
                <a:latin typeface="EC Square Sans Pro" panose="020B0506040000020004" pitchFamily="34" charset="0"/>
              </a:rPr>
              <a:t>115% a 3. és 4. generációs cefalosporin értékesítés (0,14 mg/PCU-ról 0,31 mg/PCU-ra 2022-ben)</a:t>
            </a:r>
          </a:p>
          <a:p>
            <a:pPr algn="l">
              <a:spcAft>
                <a:spcPts val="300"/>
              </a:spcAft>
            </a:pPr>
            <a:r>
              <a:rPr lang="hu-HU" dirty="0">
                <a:solidFill>
                  <a:schemeClr val="tx1"/>
                </a:solidFill>
                <a:latin typeface="EC Square Sans Pro" panose="020B0506040000020004" pitchFamily="34" charset="0"/>
              </a:rPr>
              <a:t>1,8% a fluorokinolon értékesítés (6,7 mg/PCU-ról 6,6 mg/PCU-ra 2022-ben)</a:t>
            </a:r>
          </a:p>
          <a:p>
            <a:pPr algn="l">
              <a:spcAft>
                <a:spcPts val="300"/>
              </a:spcAft>
            </a:pPr>
            <a:r>
              <a:rPr lang="hu-HU" dirty="0">
                <a:solidFill>
                  <a:schemeClr val="tx1"/>
                </a:solidFill>
                <a:latin typeface="EC Square Sans Pro" panose="020B0506040000020004" pitchFamily="34" charset="0"/>
              </a:rPr>
              <a:t>100% az egyéb kinolon értékesítés (2020 óta 0,20 mg/PCU-ról 0 mg/PCU-ra)</a:t>
            </a:r>
          </a:p>
          <a:p>
            <a:pPr algn="l">
              <a:spcAft>
                <a:spcPts val="300"/>
              </a:spcAft>
            </a:pPr>
            <a:r>
              <a:rPr lang="hu-HU" dirty="0">
                <a:solidFill>
                  <a:schemeClr val="tx1"/>
                </a:solidFill>
                <a:latin typeface="EC Square Sans Pro" panose="020B0506040000020004" pitchFamily="34" charset="0"/>
              </a:rPr>
              <a:t>35,3% a polimixin értékesítés (8,9 mg/PCU-ról 5,8 mg/PCU-ra 2022-ben)</a:t>
            </a:r>
          </a:p>
          <a:p>
            <a:pPr algn="l">
              <a:spcAft>
                <a:spcPts val="300"/>
              </a:spcAft>
            </a:pPr>
            <a:r>
              <a:rPr lang="hu-HU" dirty="0">
                <a:solidFill>
                  <a:schemeClr val="tx1"/>
                </a:solidFill>
                <a:latin typeface="EC Square Sans Pro" panose="020B0506040000020004" pitchFamily="34" charset="0"/>
              </a:rPr>
              <a:t>A PCU 8,7%-kal nőtt 2011 és 2022 között</a:t>
            </a:r>
          </a:p>
        </p:txBody>
      </p:sp>
      <p:sp>
        <p:nvSpPr>
          <p:cNvPr id="12" name="TextBox 11">
            <a:extLst>
              <a:ext uri="{FF2B5EF4-FFF2-40B4-BE49-F238E27FC236}">
                <a16:creationId xmlns:a16="http://schemas.microsoft.com/office/drawing/2014/main" id="{06A52A08-799E-2E22-AC08-143FC3A1CA53}"/>
              </a:ext>
            </a:extLst>
          </p:cNvPr>
          <p:cNvSpPr txBox="1"/>
          <p:nvPr/>
        </p:nvSpPr>
        <p:spPr>
          <a:xfrm>
            <a:off x="751646" y="4222277"/>
            <a:ext cx="9001954" cy="2179942"/>
          </a:xfrm>
          <a:prstGeom prst="rect">
            <a:avLst/>
          </a:prstGeom>
          <a:solidFill>
            <a:schemeClr val="bg1"/>
          </a:solidFill>
        </p:spPr>
        <p:txBody>
          <a:bodyPr wrap="square" lIns="0" tIns="0" rIns="0" bIns="0" rtlCol="0" anchor="t" anchorCtr="0">
            <a:noAutofit/>
          </a:bodyPr>
          <a:lstStyle/>
          <a:p>
            <a:pPr algn="l">
              <a:spcAft>
                <a:spcPts val="600"/>
              </a:spcAft>
            </a:pPr>
            <a:r>
              <a:rPr lang="hu-HU" sz="2000" b="1" dirty="0">
                <a:solidFill>
                  <a:srgbClr val="003399"/>
                </a:solidFill>
                <a:latin typeface="EC Square Sans Pro" panose="020B0506040000020004" pitchFamily="34" charset="0"/>
              </a:rPr>
              <a:t>2022-es eladási adatok</a:t>
            </a:r>
          </a:p>
          <a:p>
            <a:pPr algn="l"/>
            <a:r>
              <a:rPr lang="hu-HU" dirty="0">
                <a:solidFill>
                  <a:schemeClr val="tx1"/>
                </a:solidFill>
                <a:latin typeface="EC Square Sans Pro" panose="020B0506040000020004" pitchFamily="34" charset="0"/>
              </a:rPr>
              <a:t>2022-ben a teljes eladás 28,5%-kal csökkent 2021-hez képest (155,6 mg/</a:t>
            </a:r>
            <a:r>
              <a:rPr lang="hu-HU" dirty="0" err="1">
                <a:solidFill>
                  <a:schemeClr val="tx1"/>
                </a:solidFill>
                <a:latin typeface="EC Square Sans Pro" panose="020B0506040000020004" pitchFamily="34" charset="0"/>
              </a:rPr>
              <a:t>PCU-ról</a:t>
            </a:r>
            <a:r>
              <a:rPr lang="hu-HU" dirty="0">
                <a:solidFill>
                  <a:schemeClr val="tx1"/>
                </a:solidFill>
                <a:latin typeface="EC Square Sans Pro" panose="020B0506040000020004" pitchFamily="34" charset="0"/>
              </a:rPr>
              <a:t> 111,2 mg/</a:t>
            </a:r>
            <a:r>
              <a:rPr lang="hu-HU" dirty="0" err="1">
                <a:solidFill>
                  <a:schemeClr val="tx1"/>
                </a:solidFill>
                <a:latin typeface="EC Square Sans Pro" panose="020B0506040000020004" pitchFamily="34" charset="0"/>
              </a:rPr>
              <a:t>PCU-ra</a:t>
            </a:r>
            <a:r>
              <a:rPr lang="hu-HU" dirty="0">
                <a:solidFill>
                  <a:schemeClr val="tx1"/>
                </a:solidFill>
                <a:latin typeface="EC Square Sans Pro" panose="020B0506040000020004" pitchFamily="34" charset="0"/>
              </a:rPr>
              <a:t>). </a:t>
            </a:r>
          </a:p>
          <a:p>
            <a:pPr algn="l"/>
            <a:r>
              <a:rPr lang="hu-HU" dirty="0">
                <a:solidFill>
                  <a:schemeClr val="tx1"/>
                </a:solidFill>
                <a:latin typeface="EC Square Sans Pro" panose="020B0506040000020004" pitchFamily="34" charset="0"/>
              </a:rPr>
              <a:t>A három legtöbbet eladott antibiotikum csoport a tetraciklinek, a penicillinek és a </a:t>
            </a:r>
            <a:r>
              <a:rPr lang="hu-HU" dirty="0" err="1">
                <a:solidFill>
                  <a:schemeClr val="tx1"/>
                </a:solidFill>
                <a:latin typeface="EC Square Sans Pro" panose="020B0506040000020004" pitchFamily="34" charset="0"/>
              </a:rPr>
              <a:t>pleuromutilinek</a:t>
            </a:r>
            <a:r>
              <a:rPr lang="hu-HU" dirty="0">
                <a:solidFill>
                  <a:schemeClr val="tx1"/>
                </a:solidFill>
                <a:latin typeface="EC Square Sans Pro" panose="020B0506040000020004" pitchFamily="34" charset="0"/>
              </a:rPr>
              <a:t> voltak, amelyek a teljes értékesítés 32,9%-át, 29,3%-át és 7,0%-át adták.</a:t>
            </a:r>
          </a:p>
        </p:txBody>
      </p:sp>
    </p:spTree>
    <p:extLst>
      <p:ext uri="{BB962C8B-B14F-4D97-AF65-F5344CB8AC3E}">
        <p14:creationId xmlns:p14="http://schemas.microsoft.com/office/powerpoint/2010/main" val="352756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
            <a:extLst>
              <a:ext uri="{FF2B5EF4-FFF2-40B4-BE49-F238E27FC236}">
                <a16:creationId xmlns:a16="http://schemas.microsoft.com/office/drawing/2014/main" id="{086799C8-B38B-5071-B7C2-E518EF3EF2AF}"/>
              </a:ext>
            </a:extLst>
          </p:cNvPr>
          <p:cNvSpPr>
            <a:spLocks noGrp="1"/>
          </p:cNvSpPr>
          <p:nvPr>
            <p:ph type="body" sz="quarter" idx="10"/>
          </p:nvPr>
        </p:nvSpPr>
        <p:spPr>
          <a:xfrm>
            <a:off x="762000" y="311150"/>
            <a:ext cx="11353800" cy="914400"/>
          </a:xfrm>
        </p:spPr>
        <p:txBody>
          <a:bodyPr>
            <a:normAutofit fontScale="32500" lnSpcReduction="20000"/>
          </a:bodyPr>
          <a:lstStyle/>
          <a:p>
            <a:pPr marL="0" indent="0">
              <a:lnSpc>
                <a:spcPct val="170000"/>
              </a:lnSpc>
              <a:buNone/>
            </a:pPr>
            <a:r>
              <a:rPr lang="hu-HU" sz="5500" b="1" dirty="0">
                <a:latin typeface="EC Square Sans Pro" panose="020B0506040000020004" pitchFamily="34" charset="0"/>
              </a:rPr>
              <a:t>3.</a:t>
            </a:r>
            <a:r>
              <a:rPr lang="hu-HU" sz="5500" dirty="0">
                <a:latin typeface="EC Square Sans Pro" panose="020B0506040000020004" pitchFamily="34" charset="0"/>
              </a:rPr>
              <a:t> és </a:t>
            </a:r>
            <a:r>
              <a:rPr lang="hu-HU" sz="5500" b="1" dirty="0">
                <a:latin typeface="EC Square Sans Pro" panose="020B0506040000020004" pitchFamily="34" charset="0"/>
              </a:rPr>
              <a:t>4. generációs cefalosporinok, fluorokinolonok, egyéb kinolonok és polimixinek </a:t>
            </a:r>
            <a:br>
              <a:rPr lang="en-US" sz="5500" b="1" dirty="0">
                <a:latin typeface="EC Square Sans Pro" panose="020B0506040000020004" pitchFamily="34" charset="0"/>
              </a:rPr>
            </a:br>
            <a:r>
              <a:rPr lang="hu-HU" sz="5500" b="1" dirty="0">
                <a:latin typeface="EC Square Sans Pro" panose="020B0506040000020004" pitchFamily="34" charset="0"/>
              </a:rPr>
              <a:t>fogyasztása (mg/PCU), élelmiszer-termelő állatok 2022-ben</a:t>
            </a:r>
          </a:p>
          <a:p>
            <a:pPr marL="0" indent="0">
              <a:buNone/>
            </a:pPr>
            <a:endParaRPr lang="en-GB" dirty="0"/>
          </a:p>
        </p:txBody>
      </p:sp>
      <p:pic>
        <p:nvPicPr>
          <p:cNvPr id="18" name="Imagen 2">
            <a:extLst>
              <a:ext uri="{FF2B5EF4-FFF2-40B4-BE49-F238E27FC236}">
                <a16:creationId xmlns:a16="http://schemas.microsoft.com/office/drawing/2014/main" id="{E84CA648-85B5-07C6-1A83-CD57294B53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0" y="1454150"/>
            <a:ext cx="10591799" cy="5416550"/>
          </a:xfrm>
          <a:prstGeom prst="rect">
            <a:avLst/>
          </a:prstGeom>
        </p:spPr>
      </p:pic>
      <p:sp>
        <p:nvSpPr>
          <p:cNvPr id="19" name="TextBox 18">
            <a:extLst>
              <a:ext uri="{FF2B5EF4-FFF2-40B4-BE49-F238E27FC236}">
                <a16:creationId xmlns:a16="http://schemas.microsoft.com/office/drawing/2014/main" id="{DA0F2A88-55BA-14EA-9F9C-97EFCE281099}"/>
              </a:ext>
            </a:extLst>
          </p:cNvPr>
          <p:cNvSpPr txBox="1"/>
          <p:nvPr/>
        </p:nvSpPr>
        <p:spPr>
          <a:xfrm>
            <a:off x="2455734" y="1407566"/>
            <a:ext cx="2865388" cy="261610"/>
          </a:xfrm>
          <a:prstGeom prst="rect">
            <a:avLst/>
          </a:prstGeom>
          <a:solidFill>
            <a:schemeClr val="bg1"/>
          </a:solidFill>
        </p:spPr>
        <p:txBody>
          <a:bodyPr wrap="square" lIns="0" tIns="0" rIns="0" bIns="0" rtlCol="0" anchor="t" anchorCtr="0">
            <a:noAutofit/>
          </a:bodyPr>
          <a:lstStyle/>
          <a:p>
            <a:pPr algn="l"/>
            <a:r>
              <a:rPr lang="hu-HU" sz="1600">
                <a:solidFill>
                  <a:schemeClr val="tx1"/>
                </a:solidFill>
                <a:latin typeface="EC Square Sans Pro" panose="020B0506040000020004" pitchFamily="34" charset="0"/>
              </a:rPr>
              <a:t>3. és 4. gen. cefalosporinok</a:t>
            </a:r>
          </a:p>
        </p:txBody>
      </p:sp>
      <p:sp>
        <p:nvSpPr>
          <p:cNvPr id="20" name="TextBox 19">
            <a:extLst>
              <a:ext uri="{FF2B5EF4-FFF2-40B4-BE49-F238E27FC236}">
                <a16:creationId xmlns:a16="http://schemas.microsoft.com/office/drawing/2014/main" id="{9E8FD071-9025-CE20-835B-B5CDC16EFA6C}"/>
              </a:ext>
            </a:extLst>
          </p:cNvPr>
          <p:cNvSpPr txBox="1"/>
          <p:nvPr/>
        </p:nvSpPr>
        <p:spPr>
          <a:xfrm>
            <a:off x="5653907" y="1410985"/>
            <a:ext cx="1585093" cy="258191"/>
          </a:xfrm>
          <a:prstGeom prst="rect">
            <a:avLst/>
          </a:prstGeom>
          <a:solidFill>
            <a:schemeClr val="bg1"/>
          </a:solidFill>
        </p:spPr>
        <p:txBody>
          <a:bodyPr wrap="square" lIns="0" tIns="0" rIns="0" bIns="0" rtlCol="0" anchor="t" anchorCtr="0">
            <a:noAutofit/>
          </a:bodyPr>
          <a:lstStyle/>
          <a:p>
            <a:pPr algn="l"/>
            <a:r>
              <a:rPr lang="hu-HU" sz="1600">
                <a:solidFill>
                  <a:schemeClr val="tx1"/>
                </a:solidFill>
                <a:latin typeface="EC Square Sans Pro" panose="020B0506040000020004" pitchFamily="34" charset="0"/>
              </a:rPr>
              <a:t>Fluorokinolonok</a:t>
            </a:r>
          </a:p>
        </p:txBody>
      </p:sp>
      <p:sp>
        <p:nvSpPr>
          <p:cNvPr id="21" name="TextBox 20">
            <a:extLst>
              <a:ext uri="{FF2B5EF4-FFF2-40B4-BE49-F238E27FC236}">
                <a16:creationId xmlns:a16="http://schemas.microsoft.com/office/drawing/2014/main" id="{21342BE7-BB2C-1D27-30DE-0CC8817F21AC}"/>
              </a:ext>
            </a:extLst>
          </p:cNvPr>
          <p:cNvSpPr txBox="1"/>
          <p:nvPr/>
        </p:nvSpPr>
        <p:spPr>
          <a:xfrm>
            <a:off x="7571785" y="1407566"/>
            <a:ext cx="1585093" cy="258191"/>
          </a:xfrm>
          <a:prstGeom prst="rect">
            <a:avLst/>
          </a:prstGeom>
          <a:solidFill>
            <a:schemeClr val="bg1"/>
          </a:solidFill>
        </p:spPr>
        <p:txBody>
          <a:bodyPr wrap="square" lIns="0" tIns="0" rIns="0" bIns="0" rtlCol="0" anchor="t" anchorCtr="0">
            <a:noAutofit/>
          </a:bodyPr>
          <a:lstStyle/>
          <a:p>
            <a:pPr algn="l"/>
            <a:r>
              <a:rPr lang="hu-HU" sz="1600">
                <a:solidFill>
                  <a:schemeClr val="tx1"/>
                </a:solidFill>
                <a:latin typeface="EC Square Sans Pro" panose="020B0506040000020004" pitchFamily="34" charset="0"/>
              </a:rPr>
              <a:t>Egyéb kinolonok</a:t>
            </a:r>
          </a:p>
        </p:txBody>
      </p:sp>
      <p:sp>
        <p:nvSpPr>
          <p:cNvPr id="22" name="TextBox 21">
            <a:extLst>
              <a:ext uri="{FF2B5EF4-FFF2-40B4-BE49-F238E27FC236}">
                <a16:creationId xmlns:a16="http://schemas.microsoft.com/office/drawing/2014/main" id="{1E68C8E1-763B-1CA2-E84D-5506B71F87C0}"/>
              </a:ext>
            </a:extLst>
          </p:cNvPr>
          <p:cNvSpPr txBox="1"/>
          <p:nvPr/>
        </p:nvSpPr>
        <p:spPr>
          <a:xfrm>
            <a:off x="9441367" y="1407565"/>
            <a:ext cx="1585093" cy="258191"/>
          </a:xfrm>
          <a:prstGeom prst="rect">
            <a:avLst/>
          </a:prstGeom>
          <a:solidFill>
            <a:schemeClr val="bg1"/>
          </a:solidFill>
        </p:spPr>
        <p:txBody>
          <a:bodyPr wrap="square" lIns="0" tIns="0" rIns="0" bIns="0" rtlCol="0" anchor="t" anchorCtr="0">
            <a:noAutofit/>
          </a:bodyPr>
          <a:lstStyle/>
          <a:p>
            <a:pPr algn="l"/>
            <a:r>
              <a:rPr lang="hu-HU" sz="1600">
                <a:solidFill>
                  <a:schemeClr val="tx1"/>
                </a:solidFill>
                <a:latin typeface="EC Square Sans Pro" panose="020B0506040000020004" pitchFamily="34" charset="0"/>
              </a:rPr>
              <a:t>Polimixinek</a:t>
            </a:r>
          </a:p>
        </p:txBody>
      </p:sp>
      <p:sp>
        <p:nvSpPr>
          <p:cNvPr id="23" name="TextBox 22">
            <a:extLst>
              <a:ext uri="{FF2B5EF4-FFF2-40B4-BE49-F238E27FC236}">
                <a16:creationId xmlns:a16="http://schemas.microsoft.com/office/drawing/2014/main" id="{E33CB46E-F028-6DD8-B2D6-F3FC5FFA8DAC}"/>
              </a:ext>
            </a:extLst>
          </p:cNvPr>
          <p:cNvSpPr txBox="1"/>
          <p:nvPr/>
        </p:nvSpPr>
        <p:spPr>
          <a:xfrm rot="16200000">
            <a:off x="5565929" y="2010106"/>
            <a:ext cx="1564272" cy="8156916"/>
          </a:xfrm>
          <a:prstGeom prst="rect">
            <a:avLst/>
          </a:prstGeom>
          <a:solidFill>
            <a:schemeClr val="bg1"/>
          </a:solidFill>
        </p:spPr>
        <p:txBody>
          <a:bodyPr wrap="square" lIns="0" tIns="0" rIns="0" bIns="0" rtlCol="0" anchor="t" anchorCtr="0">
            <a:noAutofit/>
          </a:bodyPr>
          <a:lstStyle/>
          <a:p>
            <a:pPr algn="r"/>
            <a:r>
              <a:rPr lang="hu-HU" sz="1200">
                <a:solidFill>
                  <a:schemeClr val="tx1"/>
                </a:solidFill>
                <a:latin typeface="EC Square Sans Pro" panose="020B0506040000020004" pitchFamily="34" charset="0"/>
              </a:rPr>
              <a:t>Ausztria</a:t>
            </a:r>
          </a:p>
          <a:p>
            <a:pPr algn="r"/>
            <a:endParaRPr lang="en-US" sz="45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Belgium</a:t>
            </a:r>
          </a:p>
          <a:p>
            <a:pPr algn="r"/>
            <a:endParaRPr lang="en-US" sz="45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Bulgária</a:t>
            </a:r>
          </a:p>
          <a:p>
            <a:pPr algn="r"/>
            <a:endParaRPr lang="en-US" sz="45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Horvátország</a:t>
            </a:r>
          </a:p>
          <a:p>
            <a:pPr algn="r"/>
            <a:endParaRPr lang="en-US" sz="45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Ciprus</a:t>
            </a:r>
          </a:p>
          <a:p>
            <a:pPr algn="r"/>
            <a:endParaRPr lang="en-US" sz="45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Csehország</a:t>
            </a:r>
          </a:p>
          <a:p>
            <a:pPr algn="r"/>
            <a:endParaRPr lang="en-US" sz="45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Dánia</a:t>
            </a:r>
          </a:p>
          <a:p>
            <a:pPr algn="r"/>
            <a:endParaRPr lang="en-US" sz="45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Észtország</a:t>
            </a:r>
          </a:p>
          <a:p>
            <a:pPr algn="r"/>
            <a:endParaRPr lang="en-US" sz="46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Finnország</a:t>
            </a:r>
          </a:p>
          <a:p>
            <a:pPr algn="r"/>
            <a:endParaRPr lang="en-US" sz="45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Franciaország</a:t>
            </a:r>
          </a:p>
          <a:p>
            <a:pPr algn="r"/>
            <a:endParaRPr lang="en-US" sz="46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Németország</a:t>
            </a:r>
          </a:p>
          <a:p>
            <a:pPr algn="r"/>
            <a:endParaRPr lang="en-US" sz="46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Görögország</a:t>
            </a:r>
          </a:p>
          <a:p>
            <a:pPr algn="r"/>
            <a:endParaRPr lang="en-US" sz="46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Magyarország</a:t>
            </a:r>
          </a:p>
          <a:p>
            <a:pPr algn="r"/>
            <a:endParaRPr lang="en-US" sz="46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Izland</a:t>
            </a:r>
          </a:p>
          <a:p>
            <a:pPr algn="r"/>
            <a:endParaRPr lang="en-US" sz="46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Írország</a:t>
            </a:r>
          </a:p>
          <a:p>
            <a:pPr algn="r"/>
            <a:endParaRPr lang="en-US" sz="46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Olaszország</a:t>
            </a:r>
          </a:p>
          <a:p>
            <a:pPr algn="r"/>
            <a:endParaRPr lang="en-US" sz="46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Lettország</a:t>
            </a:r>
          </a:p>
          <a:p>
            <a:pPr algn="r"/>
            <a:endParaRPr lang="en-US" sz="6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Litvánia</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Luxemburg</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Málta</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Hollandia</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Norvégia</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Lengyelország</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Portugália</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Románia</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Szlovákia</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Szlovénia</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Spanyolország</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Svédország</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Svájc</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Egyesült Királyság</a:t>
            </a:r>
          </a:p>
          <a:p>
            <a:pPr algn="r"/>
            <a:endParaRPr lang="en-US" sz="500" dirty="0">
              <a:solidFill>
                <a:schemeClr val="tx1"/>
              </a:solidFill>
              <a:latin typeface="EC Square Sans Pro" panose="020B0506040000020004" pitchFamily="34" charset="0"/>
            </a:endParaRPr>
          </a:p>
          <a:p>
            <a:pPr algn="r"/>
            <a:r>
              <a:rPr lang="hu-HU" sz="1200">
                <a:solidFill>
                  <a:schemeClr val="tx1"/>
                </a:solidFill>
                <a:latin typeface="EC Square Sans Pro" panose="020B0506040000020004" pitchFamily="34" charset="0"/>
              </a:rPr>
              <a:t>Aggregált arány</a:t>
            </a:r>
          </a:p>
        </p:txBody>
      </p:sp>
      <p:sp>
        <p:nvSpPr>
          <p:cNvPr id="24" name="Rectángulo: esquinas redondeadas 3">
            <a:extLst>
              <a:ext uri="{FF2B5EF4-FFF2-40B4-BE49-F238E27FC236}">
                <a16:creationId xmlns:a16="http://schemas.microsoft.com/office/drawing/2014/main" id="{7943BD33-6F47-63BC-E9E7-765FCBE5EEDB}"/>
              </a:ext>
            </a:extLst>
          </p:cNvPr>
          <p:cNvSpPr/>
          <p:nvPr/>
        </p:nvSpPr>
        <p:spPr>
          <a:xfrm rot="5400000" flipV="1">
            <a:off x="3009901" y="4006854"/>
            <a:ext cx="4800599"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uadroTexto 4">
            <a:extLst>
              <a:ext uri="{FF2B5EF4-FFF2-40B4-BE49-F238E27FC236}">
                <a16:creationId xmlns:a16="http://schemas.microsoft.com/office/drawing/2014/main" id="{4F85A32A-B163-557B-F1EE-464C39B3BF31}"/>
              </a:ext>
            </a:extLst>
          </p:cNvPr>
          <p:cNvSpPr txBox="1"/>
          <p:nvPr/>
        </p:nvSpPr>
        <p:spPr>
          <a:xfrm>
            <a:off x="990600" y="6483350"/>
            <a:ext cx="3352800" cy="261610"/>
          </a:xfrm>
          <a:prstGeom prst="rect">
            <a:avLst/>
          </a:prstGeom>
          <a:noFill/>
        </p:spPr>
        <p:txBody>
          <a:bodyPr wrap="square" rtlCol="0">
            <a:spAutoFit/>
          </a:bodyPr>
          <a:lstStyle/>
          <a:p>
            <a:r>
              <a:rPr lang="hu-HU" sz="1050" i="1">
                <a:solidFill>
                  <a:srgbClr val="003399"/>
                </a:solidFill>
              </a:rPr>
              <a:t>Forrás:</a:t>
            </a:r>
            <a:r>
              <a:rPr lang="hu-HU" sz="1050">
                <a:solidFill>
                  <a:srgbClr val="003399"/>
                </a:solidFill>
              </a:rPr>
              <a:t> 13. ESVAC jelentés</a:t>
            </a:r>
          </a:p>
        </p:txBody>
      </p:sp>
    </p:spTree>
    <p:extLst>
      <p:ext uri="{BB962C8B-B14F-4D97-AF65-F5344CB8AC3E}">
        <p14:creationId xmlns:p14="http://schemas.microsoft.com/office/powerpoint/2010/main" val="409695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36F0F27-86F4-483A-B978-2C3E8CFE0742}"/>
              </a:ext>
            </a:extLst>
          </p:cNvPr>
          <p:cNvSpPr>
            <a:spLocks noGrp="1"/>
          </p:cNvSpPr>
          <p:nvPr>
            <p:ph type="body" sz="quarter" idx="10"/>
          </p:nvPr>
        </p:nvSpPr>
        <p:spPr>
          <a:xfrm>
            <a:off x="609600" y="498480"/>
            <a:ext cx="11125200" cy="685800"/>
          </a:xfrm>
        </p:spPr>
        <p:txBody>
          <a:bodyPr>
            <a:normAutofit/>
          </a:bodyPr>
          <a:lstStyle/>
          <a:p>
            <a:pPr marL="0" indent="0">
              <a:buNone/>
            </a:pPr>
            <a:r>
              <a:rPr lang="en-GB" dirty="0">
                <a:latin typeface="EC Square Sans Pro" panose="020B0506040000020004" pitchFamily="34" charset="0"/>
              </a:rPr>
              <a:t>Overall consumption of </a:t>
            </a:r>
            <a:r>
              <a:rPr lang="en-GB" b="1" dirty="0">
                <a:latin typeface="EC Square Sans Pro" panose="020B0506040000020004" pitchFamily="34" charset="0"/>
              </a:rPr>
              <a:t>ANTIMICROBIALS</a:t>
            </a:r>
            <a:r>
              <a:rPr lang="en-GB" dirty="0">
                <a:latin typeface="EC Square Sans Pro" panose="020B0506040000020004" pitchFamily="34" charset="0"/>
              </a:rPr>
              <a:t>, 2017 (mg/kg of estimated biomass)</a:t>
            </a:r>
          </a:p>
        </p:txBody>
      </p:sp>
      <p:pic>
        <p:nvPicPr>
          <p:cNvPr id="4" name="Imagen 3">
            <a:extLst>
              <a:ext uri="{FF2B5EF4-FFF2-40B4-BE49-F238E27FC236}">
                <a16:creationId xmlns:a16="http://schemas.microsoft.com/office/drawing/2014/main" id="{2AAFB5EB-A9EB-4E1E-8222-5C57DBF76C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3781" y="841380"/>
            <a:ext cx="10900972" cy="5732409"/>
          </a:xfrm>
          <a:prstGeom prst="rect">
            <a:avLst/>
          </a:prstGeom>
        </p:spPr>
      </p:pic>
      <p:sp>
        <p:nvSpPr>
          <p:cNvPr id="9" name="Rectángulo: esquinas redondeadas 8">
            <a:extLst>
              <a:ext uri="{FF2B5EF4-FFF2-40B4-BE49-F238E27FC236}">
                <a16:creationId xmlns:a16="http://schemas.microsoft.com/office/drawing/2014/main" id="{CFF1538B-7D18-4927-A056-0BB826DCAE79}"/>
              </a:ext>
            </a:extLst>
          </p:cNvPr>
          <p:cNvSpPr/>
          <p:nvPr/>
        </p:nvSpPr>
        <p:spPr>
          <a:xfrm>
            <a:off x="0" y="29019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a:extLst>
              <a:ext uri="{FF2B5EF4-FFF2-40B4-BE49-F238E27FC236}">
                <a16:creationId xmlns:a16="http://schemas.microsoft.com/office/drawing/2014/main" id="{1C9FBD61-1983-4BFF-B51E-AED4FCCFB43B}"/>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300095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8705768-BE34-49D8-A360-0FCD35E2DC94}"/>
              </a:ext>
            </a:extLst>
          </p:cNvPr>
          <p:cNvSpPr>
            <a:spLocks noGrp="1"/>
          </p:cNvSpPr>
          <p:nvPr>
            <p:ph type="body" sz="quarter" idx="10"/>
          </p:nvPr>
        </p:nvSpPr>
        <p:spPr>
          <a:xfrm>
            <a:off x="762000" y="311150"/>
            <a:ext cx="9601200" cy="614178"/>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3rd</a:t>
            </a:r>
            <a:r>
              <a:rPr lang="en-GB" dirty="0">
                <a:latin typeface="EC Square Sans Pro" panose="020B0506040000020004" pitchFamily="34" charset="0"/>
              </a:rPr>
              <a:t> and </a:t>
            </a:r>
            <a:r>
              <a:rPr lang="en-GB" b="1" dirty="0">
                <a:latin typeface="EC Square Sans Pro" panose="020B0506040000020004" pitchFamily="34" charset="0"/>
              </a:rPr>
              <a:t>4th-generation </a:t>
            </a:r>
            <a:r>
              <a:rPr lang="en-GB" b="1" dirty="0" err="1">
                <a:latin typeface="EC Square Sans Pro" panose="020B0506040000020004" pitchFamily="34" charset="0"/>
              </a:rPr>
              <a:t>cephalosporings</a:t>
            </a:r>
            <a:endParaRPr lang="en-GB" b="1" dirty="0">
              <a:latin typeface="EC Square Sans Pro" panose="020B0506040000020004" pitchFamily="34" charset="0"/>
            </a:endParaRPr>
          </a:p>
        </p:txBody>
      </p:sp>
      <p:pic>
        <p:nvPicPr>
          <p:cNvPr id="4" name="Imagen 3">
            <a:extLst>
              <a:ext uri="{FF2B5EF4-FFF2-40B4-BE49-F238E27FC236}">
                <a16:creationId xmlns:a16="http://schemas.microsoft.com/office/drawing/2014/main" id="{FEBE8460-09DF-4C53-A27D-65F79FA3E4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 y="925328"/>
            <a:ext cx="10896600" cy="5730109"/>
          </a:xfrm>
          <a:prstGeom prst="rect">
            <a:avLst/>
          </a:prstGeom>
        </p:spPr>
      </p:pic>
      <p:sp>
        <p:nvSpPr>
          <p:cNvPr id="5" name="Rectángulo: esquinas redondeadas 4">
            <a:extLst>
              <a:ext uri="{FF2B5EF4-FFF2-40B4-BE49-F238E27FC236}">
                <a16:creationId xmlns:a16="http://schemas.microsoft.com/office/drawing/2014/main" id="{CDF0EEDA-332C-4D53-B979-645C8C56D31B}"/>
              </a:ext>
            </a:extLst>
          </p:cNvPr>
          <p:cNvSpPr/>
          <p:nvPr/>
        </p:nvSpPr>
        <p:spPr>
          <a:xfrm>
            <a:off x="76200" y="29019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B710D9A6-87F0-4B08-A997-26B0F216BB1A}"/>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788903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90170" y="29781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281426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6964FB3-33A4-47A3-9A84-18468A7300B8}"/>
              </a:ext>
            </a:extLst>
          </p:cNvPr>
          <p:cNvSpPr>
            <a:spLocks noGrp="1"/>
          </p:cNvSpPr>
          <p:nvPr>
            <p:ph type="body" sz="quarter" idx="10"/>
          </p:nvPr>
        </p:nvSpPr>
        <p:spPr>
          <a:xfrm>
            <a:off x="609600" y="463550"/>
            <a:ext cx="9151947" cy="6096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polymyxins</a:t>
            </a:r>
            <a:r>
              <a:rPr lang="en-GB" dirty="0">
                <a:latin typeface="EC Square Sans Pro" panose="020B0506040000020004" pitchFamily="34" charset="0"/>
              </a:rPr>
              <a:t>, 2017 (mg/kg of estimated biomass)</a:t>
            </a:r>
          </a:p>
        </p:txBody>
      </p:sp>
      <p:pic>
        <p:nvPicPr>
          <p:cNvPr id="4" name="Imagen 3">
            <a:extLst>
              <a:ext uri="{FF2B5EF4-FFF2-40B4-BE49-F238E27FC236}">
                <a16:creationId xmlns:a16="http://schemas.microsoft.com/office/drawing/2014/main" id="{6ED46BF4-E33F-4B07-AAE4-4FB3F02C24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44" y="1229000"/>
            <a:ext cx="5146252" cy="5146252"/>
          </a:xfrm>
          <a:prstGeom prst="rect">
            <a:avLst/>
          </a:prstGeom>
        </p:spPr>
      </p:pic>
      <p:pic>
        <p:nvPicPr>
          <p:cNvPr id="6" name="Imagen 5">
            <a:extLst>
              <a:ext uri="{FF2B5EF4-FFF2-40B4-BE49-F238E27FC236}">
                <a16:creationId xmlns:a16="http://schemas.microsoft.com/office/drawing/2014/main" id="{D865A5F0-2E0E-4973-9E86-73BC6D44B2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01863" y="1225550"/>
            <a:ext cx="7564993" cy="5146252"/>
          </a:xfrm>
          <a:prstGeom prst="rect">
            <a:avLst/>
          </a:prstGeom>
        </p:spPr>
      </p:pic>
      <p:sp>
        <p:nvSpPr>
          <p:cNvPr id="7" name="Rectángulo: esquinas redondeadas 6">
            <a:extLst>
              <a:ext uri="{FF2B5EF4-FFF2-40B4-BE49-F238E27FC236}">
                <a16:creationId xmlns:a16="http://schemas.microsoft.com/office/drawing/2014/main" id="{F9CA11CE-21D2-4F21-BF5A-647E4C0C5661}"/>
              </a:ext>
            </a:extLst>
          </p:cNvPr>
          <p:cNvSpPr/>
          <p:nvPr/>
        </p:nvSpPr>
        <p:spPr>
          <a:xfrm>
            <a:off x="76200" y="3357425"/>
            <a:ext cx="12039600" cy="155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B28B858-5CA2-4B83-B640-870A5899A454}"/>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1579358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C202FD-85D3-4270-B168-BF201375D4DA}"/>
              </a:ext>
            </a:extLst>
          </p:cNvPr>
          <p:cNvSpPr>
            <a:spLocks noGrp="1"/>
          </p:cNvSpPr>
          <p:nvPr>
            <p:ph type="body" sz="quarter" idx="10"/>
          </p:nvPr>
        </p:nvSpPr>
        <p:spPr/>
        <p:txBody>
          <a:bodyPr/>
          <a:lstStyle/>
          <a:p>
            <a:pPr marL="0" indent="0">
              <a:buNone/>
            </a:pPr>
            <a:r>
              <a:rPr lang="en-GB" dirty="0"/>
              <a:t>Consumption of aminopenicillins</a:t>
            </a:r>
          </a:p>
          <a:p>
            <a:pPr marL="0" indent="0">
              <a:buNone/>
            </a:pPr>
            <a:endParaRPr lang="en-GB" dirty="0"/>
          </a:p>
        </p:txBody>
      </p:sp>
      <p:pic>
        <p:nvPicPr>
          <p:cNvPr id="4" name="Imagen 3">
            <a:extLst>
              <a:ext uri="{FF2B5EF4-FFF2-40B4-BE49-F238E27FC236}">
                <a16:creationId xmlns:a16="http://schemas.microsoft.com/office/drawing/2014/main" id="{7DCD5767-17CC-4619-82A5-73F981BA16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3010" y="1149350"/>
            <a:ext cx="10008870" cy="5410200"/>
          </a:xfrm>
          <a:prstGeom prst="rect">
            <a:avLst/>
          </a:prstGeom>
        </p:spPr>
      </p:pic>
      <p:sp>
        <p:nvSpPr>
          <p:cNvPr id="6" name="CuadroTexto 5">
            <a:extLst>
              <a:ext uri="{FF2B5EF4-FFF2-40B4-BE49-F238E27FC236}">
                <a16:creationId xmlns:a16="http://schemas.microsoft.com/office/drawing/2014/main" id="{B25EDBC0-B459-4D1B-9A5A-A4ED84F63970}"/>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5BF6104F-F663-4241-A281-0C14BF92E28C}"/>
              </a:ext>
            </a:extLst>
          </p:cNvPr>
          <p:cNvSpPr/>
          <p:nvPr/>
        </p:nvSpPr>
        <p:spPr>
          <a:xfrm>
            <a:off x="76200" y="29019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265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p:txBody>
          <a:bodyPr/>
          <a:lstStyle/>
          <a:p>
            <a:pPr marL="0" indent="0">
              <a:buNone/>
            </a:pPr>
            <a:r>
              <a:rPr lang="hu-HU" sz="2800" b="1">
                <a:latin typeface="EC Square Sans Pro" panose="020B0506040000020004" pitchFamily="34" charset="0"/>
              </a:rPr>
              <a:t>Célkitűzés</a:t>
            </a:r>
          </a:p>
        </p:txBody>
      </p:sp>
      <p:sp>
        <p:nvSpPr>
          <p:cNvPr id="3" name="Marcador de texto 2">
            <a:extLst>
              <a:ext uri="{FF2B5EF4-FFF2-40B4-BE49-F238E27FC236}">
                <a16:creationId xmlns:a16="http://schemas.microsoft.com/office/drawing/2014/main" id="{B5FE635C-E70F-8B1F-2FAD-7C287FAAC353}"/>
              </a:ext>
            </a:extLst>
          </p:cNvPr>
          <p:cNvSpPr>
            <a:spLocks noGrp="1"/>
          </p:cNvSpPr>
          <p:nvPr>
            <p:ph type="body" sz="quarter" idx="11"/>
          </p:nvPr>
        </p:nvSpPr>
        <p:spPr/>
        <p:txBody>
          <a:bodyPr>
            <a:noAutofit/>
          </a:bodyPr>
          <a:lstStyle/>
          <a:p>
            <a:pPr marL="0" indent="0" algn="ctr">
              <a:lnSpc>
                <a:spcPct val="150000"/>
              </a:lnSpc>
              <a:buNone/>
            </a:pPr>
            <a:r>
              <a:rPr lang="hu-HU" sz="2800" b="1" dirty="0">
                <a:latin typeface="EC Square Sans Pro" panose="020B0506040000020004" pitchFamily="34" charset="0"/>
              </a:rPr>
              <a:t>A helyzet ismertetése a rezisztenciával, annak a gazdasági hatásával, az eddigi és mostantól foganatosított intézkedésekkel kapcsolatos általános adatokkal és számokkal. Az előadásnak otthont adó ország főbb élelmiszer-termelő fajaira vonatkozó antimikrobiálisszer-használatával (AMU) és az antimikrobiális rezisztenciával (AMR) kapcsolatos adatok.</a:t>
            </a:r>
          </a:p>
          <a:p>
            <a:pPr marL="0" indent="0" algn="ctr">
              <a:lnSpc>
                <a:spcPct val="150000"/>
              </a:lnSpc>
              <a:buNone/>
            </a:pPr>
            <a:endParaRPr lang="es-ES" sz="1400" dirty="0">
              <a:latin typeface="EC Square Sans Pro" panose="020B0506040000020004" pitchFamily="34" charset="0"/>
            </a:endParaRPr>
          </a:p>
        </p:txBody>
      </p:sp>
    </p:spTree>
    <p:extLst>
      <p:ext uri="{BB962C8B-B14F-4D97-AF65-F5344CB8AC3E}">
        <p14:creationId xmlns:p14="http://schemas.microsoft.com/office/powerpoint/2010/main" val="3268160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88E3AFA-311B-4A43-AD73-FC1E6A1B942C}"/>
              </a:ext>
            </a:extLst>
          </p:cNvPr>
          <p:cNvSpPr>
            <a:spLocks noGrp="1"/>
          </p:cNvSpPr>
          <p:nvPr>
            <p:ph type="body" sz="quarter" idx="10"/>
          </p:nvPr>
        </p:nvSpPr>
        <p:spPr/>
        <p:txBody>
          <a:bodyPr/>
          <a:lstStyle/>
          <a:p>
            <a:pPr marL="0" indent="0">
              <a:buNone/>
            </a:pPr>
            <a:r>
              <a:rPr lang="en-GB" dirty="0"/>
              <a:t>Consumption of </a:t>
            </a:r>
            <a:r>
              <a:rPr lang="en-GB" b="1" dirty="0"/>
              <a:t>macrolides</a:t>
            </a:r>
          </a:p>
          <a:p>
            <a:pPr marL="0" indent="0">
              <a:buNone/>
            </a:pPr>
            <a:endParaRPr lang="en-GB" dirty="0"/>
          </a:p>
        </p:txBody>
      </p:sp>
      <p:pic>
        <p:nvPicPr>
          <p:cNvPr id="4" name="Imagen 3">
            <a:extLst>
              <a:ext uri="{FF2B5EF4-FFF2-40B4-BE49-F238E27FC236}">
                <a16:creationId xmlns:a16="http://schemas.microsoft.com/office/drawing/2014/main" id="{3E737D0E-F11A-4EF8-B068-9FCD7C5FEB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3000" y="844550"/>
            <a:ext cx="10476438" cy="5806462"/>
          </a:xfrm>
          <a:prstGeom prst="rect">
            <a:avLst/>
          </a:prstGeom>
        </p:spPr>
      </p:pic>
      <p:sp>
        <p:nvSpPr>
          <p:cNvPr id="6" name="CuadroTexto 5">
            <a:extLst>
              <a:ext uri="{FF2B5EF4-FFF2-40B4-BE49-F238E27FC236}">
                <a16:creationId xmlns:a16="http://schemas.microsoft.com/office/drawing/2014/main" id="{A243E2C3-7C81-4752-8536-0A299380B89C}"/>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2969B545-FD0C-4C03-9A86-015C2A4847FF}"/>
              </a:ext>
            </a:extLst>
          </p:cNvPr>
          <p:cNvSpPr/>
          <p:nvPr/>
        </p:nvSpPr>
        <p:spPr>
          <a:xfrm>
            <a:off x="76200" y="26733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2607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A6FB7FA-AFD1-40F6-982C-C44B21CF11C4}"/>
              </a:ext>
            </a:extLst>
          </p:cNvPr>
          <p:cNvSpPr>
            <a:spLocks noGrp="1"/>
          </p:cNvSpPr>
          <p:nvPr>
            <p:ph type="body" sz="quarter" idx="10"/>
          </p:nvPr>
        </p:nvSpPr>
        <p:spPr/>
        <p:txBody>
          <a:bodyPr/>
          <a:lstStyle/>
          <a:p>
            <a:pPr marL="0" indent="0">
              <a:buNone/>
            </a:pPr>
            <a:r>
              <a:rPr lang="en-GB" dirty="0"/>
              <a:t>Consumption of </a:t>
            </a:r>
            <a:r>
              <a:rPr lang="en-GB" b="1" dirty="0"/>
              <a:t>tetracyclines</a:t>
            </a:r>
          </a:p>
          <a:p>
            <a:endParaRPr lang="en-GB" dirty="0"/>
          </a:p>
        </p:txBody>
      </p:sp>
      <p:pic>
        <p:nvPicPr>
          <p:cNvPr id="4" name="Imagen 3">
            <a:extLst>
              <a:ext uri="{FF2B5EF4-FFF2-40B4-BE49-F238E27FC236}">
                <a16:creationId xmlns:a16="http://schemas.microsoft.com/office/drawing/2014/main" id="{028B2AB9-291B-44BA-A0CA-CF872EE954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0010" y="920750"/>
            <a:ext cx="9977034" cy="5715000"/>
          </a:xfrm>
          <a:prstGeom prst="rect">
            <a:avLst/>
          </a:prstGeom>
        </p:spPr>
      </p:pic>
      <p:sp>
        <p:nvSpPr>
          <p:cNvPr id="6" name="CuadroTexto 5">
            <a:extLst>
              <a:ext uri="{FF2B5EF4-FFF2-40B4-BE49-F238E27FC236}">
                <a16:creationId xmlns:a16="http://schemas.microsoft.com/office/drawing/2014/main" id="{9A68C504-41F5-4208-B130-7789C318EA83}"/>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47B5D5B4-6C9D-4D88-849E-733CF60B0B38}"/>
              </a:ext>
            </a:extLst>
          </p:cNvPr>
          <p:cNvSpPr/>
          <p:nvPr/>
        </p:nvSpPr>
        <p:spPr>
          <a:xfrm>
            <a:off x="76200" y="28257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6030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3733800" y="158750"/>
            <a:ext cx="3857172" cy="685800"/>
          </a:xfrm>
        </p:spPr>
        <p:txBody>
          <a:bodyPr>
            <a:normAutofit/>
          </a:bodyPr>
          <a:lstStyle/>
          <a:p>
            <a:pPr marL="0" indent="0">
              <a:buNone/>
            </a:pPr>
            <a:r>
              <a:rPr lang="hu-HU" sz="4000" b="1">
                <a:latin typeface="EC Square Sans Pro" panose="020B0506040000020004" pitchFamily="34" charset="0"/>
                <a:cs typeface="+mn-cs"/>
              </a:rPr>
              <a:t>Eredmények</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9600" y="1337524"/>
            <a:ext cx="7786914"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331563" y="2498770"/>
            <a:ext cx="3832674" cy="187315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hu-HU" sz="3600" b="1" dirty="0">
                <a:solidFill>
                  <a:schemeClr val="bg1"/>
                </a:solidFill>
                <a:latin typeface="EC Square Sans Pro" panose="020B0506040000020004" pitchFamily="34" charset="0"/>
              </a:rPr>
              <a:t>Változások </a:t>
            </a:r>
            <a:br>
              <a:rPr lang="en-US" sz="3600" b="1" dirty="0">
                <a:solidFill>
                  <a:schemeClr val="bg1"/>
                </a:solidFill>
                <a:latin typeface="EC Square Sans Pro" panose="020B0506040000020004" pitchFamily="34" charset="0"/>
              </a:rPr>
            </a:br>
            <a:r>
              <a:rPr lang="hu-HU" sz="3600" b="1" dirty="0">
                <a:solidFill>
                  <a:schemeClr val="bg1"/>
                </a:solidFill>
                <a:latin typeface="EC Square Sans Pro" panose="020B0506040000020004" pitchFamily="34" charset="0"/>
              </a:rPr>
              <a:t>az átlagos </a:t>
            </a:r>
            <a:r>
              <a:rPr lang="hu-HU" sz="3600" b="1" dirty="0" err="1">
                <a:solidFill>
                  <a:schemeClr val="bg1"/>
                </a:solidFill>
                <a:latin typeface="EC Square Sans Pro" panose="020B0506040000020004" pitchFamily="34" charset="0"/>
              </a:rPr>
              <a:t>összeladásban</a:t>
            </a:r>
            <a:endParaRPr lang="hu-HU" sz="3600" b="1" dirty="0">
              <a:solidFill>
                <a:schemeClr val="bg1"/>
              </a:solidFill>
              <a:latin typeface="EC Square Sans Pro" panose="020B0506040000020004" pitchFamily="34" charset="0"/>
            </a:endParaRP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6000" b="1">
                <a:latin typeface="EC Square Sans Pro" panose="020B0506040000020004" pitchFamily="34" charset="0"/>
                <a:cs typeface="+mn-cs"/>
              </a:rPr>
              <a:t>45%</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9067800" y="1511266"/>
            <a:ext cx="3124200" cy="1261884"/>
          </a:xfrm>
          <a:prstGeom prst="rect">
            <a:avLst/>
          </a:prstGeom>
          <a:noFill/>
        </p:spPr>
        <p:txBody>
          <a:bodyPr wrap="square" rtlCol="0">
            <a:spAutoFit/>
          </a:bodyPr>
          <a:lstStyle/>
          <a:p>
            <a:r>
              <a:rPr lang="hu-HU" sz="2000" dirty="0"/>
              <a:t>Az évek során tapasztalható tendencia az antimikrobiális szerek használatának csökkenését mutatja</a:t>
            </a:r>
          </a:p>
          <a:p>
            <a:r>
              <a:rPr lang="hu-HU" sz="800" dirty="0"/>
              <a:t>Az évek során előállított hús kilogrammonként felhasznált antimikrobiális szerek mennyiségének mérésével számítják ki</a:t>
            </a:r>
          </a:p>
        </p:txBody>
      </p:sp>
      <p:sp>
        <p:nvSpPr>
          <p:cNvPr id="4" name="TextBox 3">
            <a:extLst>
              <a:ext uri="{FF2B5EF4-FFF2-40B4-BE49-F238E27FC236}">
                <a16:creationId xmlns:a16="http://schemas.microsoft.com/office/drawing/2014/main" id="{132B9B25-37AB-33CB-EE8F-D0AA7D9252FD}"/>
              </a:ext>
            </a:extLst>
          </p:cNvPr>
          <p:cNvSpPr txBox="1"/>
          <p:nvPr/>
        </p:nvSpPr>
        <p:spPr>
          <a:xfrm>
            <a:off x="7240770" y="1371193"/>
            <a:ext cx="2865388" cy="261610"/>
          </a:xfrm>
          <a:prstGeom prst="rect">
            <a:avLst/>
          </a:prstGeom>
          <a:solidFill>
            <a:schemeClr val="bg1"/>
          </a:solidFill>
        </p:spPr>
        <p:txBody>
          <a:bodyPr wrap="square" lIns="0" tIns="0" rIns="0" bIns="0" rtlCol="0" anchor="t" anchorCtr="0">
            <a:noAutofit/>
          </a:bodyPr>
          <a:lstStyle/>
          <a:p>
            <a:pPr algn="l"/>
            <a:r>
              <a:rPr lang="hu-HU" sz="1400">
                <a:solidFill>
                  <a:schemeClr val="tx1"/>
                </a:solidFill>
                <a:latin typeface="EC Square Sans Pro" panose="020B0506040000020004" pitchFamily="34" charset="0"/>
              </a:rPr>
              <a:t>mg/kg becsült biomassza</a:t>
            </a:r>
          </a:p>
        </p:txBody>
      </p:sp>
      <p:sp>
        <p:nvSpPr>
          <p:cNvPr id="5" name="TextBox 4">
            <a:extLst>
              <a:ext uri="{FF2B5EF4-FFF2-40B4-BE49-F238E27FC236}">
                <a16:creationId xmlns:a16="http://schemas.microsoft.com/office/drawing/2014/main" id="{F6774F2E-44FE-8404-B749-3BF135BE4188}"/>
              </a:ext>
            </a:extLst>
          </p:cNvPr>
          <p:cNvSpPr txBox="1"/>
          <p:nvPr/>
        </p:nvSpPr>
        <p:spPr>
          <a:xfrm>
            <a:off x="4442300" y="6685064"/>
            <a:ext cx="2865388" cy="185636"/>
          </a:xfrm>
          <a:prstGeom prst="rect">
            <a:avLst/>
          </a:prstGeom>
          <a:solidFill>
            <a:schemeClr val="bg1"/>
          </a:solidFill>
        </p:spPr>
        <p:txBody>
          <a:bodyPr wrap="square" lIns="0" tIns="0" rIns="0" bIns="0" rtlCol="0" anchor="t" anchorCtr="0">
            <a:noAutofit/>
          </a:bodyPr>
          <a:lstStyle/>
          <a:p>
            <a:pPr algn="l"/>
            <a:r>
              <a:rPr lang="hu-HU" sz="1050" b="1">
                <a:solidFill>
                  <a:srgbClr val="1151A1"/>
                </a:solidFill>
                <a:latin typeface="EC Square Sans Pro" panose="020B0506040000020004" pitchFamily="34" charset="0"/>
              </a:rPr>
              <a:t>Forrás:</a:t>
            </a:r>
            <a:r>
              <a:rPr lang="hu-HU" sz="1050">
                <a:solidFill>
                  <a:srgbClr val="1151A1"/>
                </a:solidFill>
                <a:latin typeface="EC Square Sans Pro" panose="020B0506040000020004" pitchFamily="34" charset="0"/>
              </a:rPr>
              <a:t> EMA (2021)</a:t>
            </a:r>
          </a:p>
        </p:txBody>
      </p:sp>
    </p:spTree>
    <p:extLst>
      <p:ext uri="{BB962C8B-B14F-4D97-AF65-F5344CB8AC3E}">
        <p14:creationId xmlns:p14="http://schemas.microsoft.com/office/powerpoint/2010/main" val="429202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CB622346-CFA8-4216-AA4E-29E21F368F87}"/>
              </a:ext>
            </a:extLst>
          </p:cNvPr>
          <p:cNvSpPr>
            <a:spLocks noGrp="1"/>
          </p:cNvSpPr>
          <p:nvPr>
            <p:ph type="body" sz="quarter" idx="10"/>
          </p:nvPr>
        </p:nvSpPr>
        <p:spPr>
          <a:xfrm>
            <a:off x="304801" y="1377950"/>
            <a:ext cx="5486399" cy="2286000"/>
          </a:xfrm>
        </p:spPr>
        <p:txBody>
          <a:bodyPr>
            <a:normAutofit lnSpcReduction="10000"/>
          </a:bodyPr>
          <a:lstStyle/>
          <a:p>
            <a:pPr marL="0" indent="0">
              <a:buNone/>
            </a:pPr>
            <a:r>
              <a:rPr lang="hu-HU" sz="4400" b="1" dirty="0"/>
              <a:t>A megszerzett tapasztalat átültetése a gyakorlatba</a:t>
            </a:r>
          </a:p>
        </p:txBody>
      </p:sp>
      <p:pic>
        <p:nvPicPr>
          <p:cNvPr id="5" name="Imagen 4">
            <a:extLst>
              <a:ext uri="{FF2B5EF4-FFF2-40B4-BE49-F238E27FC236}">
                <a16:creationId xmlns:a16="http://schemas.microsoft.com/office/drawing/2014/main" id="{9AC3740D-7416-4E3D-A2E9-DE1480BE8C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08365" y="920750"/>
            <a:ext cx="6183636" cy="2888409"/>
          </a:xfrm>
          <a:prstGeom prst="rect">
            <a:avLst/>
          </a:prstGeom>
        </p:spPr>
      </p:pic>
      <p:pic>
        <p:nvPicPr>
          <p:cNvPr id="8" name="Imagen 7">
            <a:extLst>
              <a:ext uri="{FF2B5EF4-FFF2-40B4-BE49-F238E27FC236}">
                <a16:creationId xmlns:a16="http://schemas.microsoft.com/office/drawing/2014/main" id="{F95663AE-E1A2-4496-AA9A-E04040509B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99748" y="3810167"/>
            <a:ext cx="6207278" cy="3060533"/>
          </a:xfrm>
          <a:prstGeom prst="rect">
            <a:avLst/>
          </a:prstGeom>
        </p:spPr>
      </p:pic>
      <p:pic>
        <p:nvPicPr>
          <p:cNvPr id="10" name="Imagen 9">
            <a:extLst>
              <a:ext uri="{FF2B5EF4-FFF2-40B4-BE49-F238E27FC236}">
                <a16:creationId xmlns:a16="http://schemas.microsoft.com/office/drawing/2014/main" id="{E6E85D82-15B7-472F-B606-369F10CBDC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053" y="3831551"/>
            <a:ext cx="5956361" cy="3035807"/>
          </a:xfrm>
          <a:prstGeom prst="rect">
            <a:avLst/>
          </a:prstGeom>
        </p:spPr>
      </p:pic>
    </p:spTree>
    <p:extLst>
      <p:ext uri="{BB962C8B-B14F-4D97-AF65-F5344CB8AC3E}">
        <p14:creationId xmlns:p14="http://schemas.microsoft.com/office/powerpoint/2010/main" val="2847571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323439"/>
          </a:xfrm>
          <a:prstGeom prst="rect">
            <a:avLst/>
          </a:prstGeom>
          <a:solidFill>
            <a:schemeClr val="bg1"/>
          </a:solidFill>
        </p:spPr>
        <p:txBody>
          <a:bodyPr wrap="square" rtlCol="0">
            <a:spAutoFit/>
          </a:bodyPr>
          <a:lstStyle/>
          <a:p>
            <a:r>
              <a:rPr lang="hu-HU" sz="2000" i="1" dirty="0">
                <a:latin typeface="EC Square Sans Pro" panose="020B0506040000020004" pitchFamily="34" charset="0"/>
              </a:rPr>
              <a:t>1. példa </a:t>
            </a:r>
          </a:p>
          <a:p>
            <a:r>
              <a:rPr lang="hu-HU" sz="2000" dirty="0">
                <a:latin typeface="EC Square Sans Pro" panose="020B0506040000020004" pitchFamily="34" charset="0"/>
              </a:rPr>
              <a:t>A kiválasztott </a:t>
            </a:r>
            <a:r>
              <a:rPr lang="hu-HU" sz="2000" b="1" dirty="0">
                <a:latin typeface="EC Square Sans Pro" panose="020B0506040000020004" pitchFamily="34" charset="0"/>
              </a:rPr>
              <a:t>antimikrobiális szerekkel</a:t>
            </a:r>
            <a:r>
              <a:rPr lang="hu-HU" sz="2000" dirty="0">
                <a:latin typeface="EC Square Sans Pro" panose="020B0506040000020004" pitchFamily="34" charset="0"/>
              </a:rPr>
              <a:t> szembeni </a:t>
            </a:r>
            <a:r>
              <a:rPr lang="hu-HU" sz="2000" b="1" dirty="0">
                <a:latin typeface="EC Square Sans Pro" panose="020B0506040000020004" pitchFamily="34" charset="0"/>
              </a:rPr>
              <a:t>rezisztencia</a:t>
            </a:r>
            <a:r>
              <a:rPr lang="hu-HU" sz="2000" dirty="0">
                <a:latin typeface="EC Square Sans Pro" panose="020B0506040000020004" pitchFamily="34" charset="0"/>
              </a:rPr>
              <a:t> tendenciái </a:t>
            </a:r>
            <a:r>
              <a:rPr lang="hu-HU" sz="2000" b="1" i="1" dirty="0">
                <a:latin typeface="EC Square Sans Pro" panose="020B0506040000020004" pitchFamily="34" charset="0"/>
              </a:rPr>
              <a:t>sertésekre</a:t>
            </a:r>
            <a:r>
              <a:rPr lang="hu-HU" sz="2000" dirty="0">
                <a:latin typeface="EC Square Sans Pro" panose="020B0506040000020004" pitchFamily="34" charset="0"/>
              </a:rPr>
              <a:t> vonatkozó indikátor </a:t>
            </a:r>
            <a:r>
              <a:rPr lang="hu-HU" sz="2000" b="1" dirty="0">
                <a:latin typeface="EC Square Sans Pro" panose="020B0506040000020004" pitchFamily="34" charset="0"/>
              </a:rPr>
              <a:t>E. coli</a:t>
            </a:r>
            <a:r>
              <a:rPr lang="hu-HU" sz="2000" dirty="0">
                <a:latin typeface="EC Square Sans Pro" panose="020B0506040000020004" pitchFamily="34" charset="0"/>
              </a:rPr>
              <a:t> esetén,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24493"/>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3091086"/>
            <a:ext cx="4047460" cy="3600986"/>
          </a:xfrm>
          <a:prstGeom prst="rect">
            <a:avLst/>
          </a:prstGeom>
          <a:noFill/>
        </p:spPr>
        <p:txBody>
          <a:bodyPr wrap="square">
            <a:spAutoFit/>
          </a:bodyPr>
          <a:lstStyle/>
          <a:p>
            <a:r>
              <a:rPr lang="hu-HU" sz="2800" dirty="0">
                <a:latin typeface="EC Square Sans Pro" panose="020B0506040000020004" pitchFamily="34" charset="0"/>
              </a:rPr>
              <a:t>Rezisztens a következőre:</a:t>
            </a:r>
          </a:p>
          <a:p>
            <a:endParaRPr lang="en-GB" sz="2800" dirty="0">
              <a:latin typeface="EC Square Sans Pro" panose="020B0506040000020004" pitchFamily="34" charset="0"/>
            </a:endParaRPr>
          </a:p>
          <a:p>
            <a:r>
              <a:rPr lang="hu-HU" sz="2800" dirty="0">
                <a:latin typeface="EC Square Sans Pro" panose="020B0506040000020004" pitchFamily="34" charset="0"/>
              </a:rPr>
              <a:t>ampicillin (AMP)</a:t>
            </a:r>
          </a:p>
          <a:p>
            <a:endParaRPr lang="en-GB" sz="2000" dirty="0">
              <a:latin typeface="EC Square Sans Pro" panose="020B0506040000020004" pitchFamily="34" charset="0"/>
            </a:endParaRPr>
          </a:p>
          <a:p>
            <a:r>
              <a:rPr lang="hu-HU" sz="2800" dirty="0">
                <a:latin typeface="EC Square Sans Pro" panose="020B0506040000020004" pitchFamily="34" charset="0"/>
              </a:rPr>
              <a:t>cefotaxim (CTX)</a:t>
            </a:r>
          </a:p>
          <a:p>
            <a:endParaRPr lang="en-GB" sz="1600" dirty="0">
              <a:latin typeface="EC Square Sans Pro" panose="020B0506040000020004" pitchFamily="34" charset="0"/>
            </a:endParaRPr>
          </a:p>
          <a:p>
            <a:r>
              <a:rPr lang="hu-HU" sz="2800" dirty="0">
                <a:latin typeface="EC Square Sans Pro" panose="020B0506040000020004" pitchFamily="34" charset="0"/>
              </a:rPr>
              <a:t>ciprofloxacin (CIP)</a:t>
            </a:r>
          </a:p>
          <a:p>
            <a:endParaRPr lang="en-GB" sz="2400" dirty="0">
              <a:latin typeface="EC Square Sans Pro" panose="020B0506040000020004" pitchFamily="34" charset="0"/>
            </a:endParaRPr>
          </a:p>
          <a:p>
            <a:r>
              <a:rPr lang="hu-HU" sz="2800" dirty="0">
                <a:latin typeface="EC Square Sans Pro" panose="020B0506040000020004" pitchFamily="34" charset="0"/>
              </a:rPr>
              <a:t>tetraciklin (TET)</a:t>
            </a:r>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609600" y="2953401"/>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hu-HU" sz="4000" b="1">
                <a:latin typeface="EC Square Sans Pro" panose="020B0506040000020004" pitchFamily="34" charset="0"/>
                <a:cs typeface="+mn-cs"/>
              </a:rPr>
              <a:t>Eredmények</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621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hu-HU" sz="2400" i="1" dirty="0">
                <a:latin typeface="EC Square Sans Pro" panose="020B0506040000020004" pitchFamily="34" charset="0"/>
              </a:rPr>
              <a:t>2. példa</a:t>
            </a:r>
            <a:r>
              <a:rPr lang="hu-HU" sz="2400" dirty="0">
                <a:latin typeface="EC Square Sans Pro" panose="020B0506040000020004" pitchFamily="34" charset="0"/>
              </a:rPr>
              <a:t> </a:t>
            </a:r>
          </a:p>
          <a:p>
            <a:r>
              <a:rPr lang="hu-HU" sz="2400" dirty="0">
                <a:latin typeface="EC Square Sans Pro" panose="020B0506040000020004" pitchFamily="34" charset="0"/>
              </a:rPr>
              <a:t>A kiválasztott </a:t>
            </a:r>
            <a:r>
              <a:rPr lang="hu-HU" sz="2400" b="1" dirty="0">
                <a:latin typeface="EC Square Sans Pro" panose="020B0506040000020004" pitchFamily="34" charset="0"/>
              </a:rPr>
              <a:t>antimikrobiális szerekkel</a:t>
            </a:r>
            <a:r>
              <a:rPr lang="hu-HU" sz="2400" dirty="0">
                <a:latin typeface="EC Square Sans Pro" panose="020B0506040000020004" pitchFamily="34" charset="0"/>
              </a:rPr>
              <a:t> szembeni </a:t>
            </a:r>
            <a:r>
              <a:rPr lang="hu-HU" sz="2400" b="1" dirty="0">
                <a:latin typeface="EC Square Sans Pro" panose="020B0506040000020004" pitchFamily="34" charset="0"/>
              </a:rPr>
              <a:t>rezisztencia</a:t>
            </a:r>
            <a:r>
              <a:rPr lang="hu-HU" sz="2400" dirty="0">
                <a:latin typeface="EC Square Sans Pro" panose="020B0506040000020004" pitchFamily="34" charset="0"/>
              </a:rPr>
              <a:t> trendjei brojler indikátor </a:t>
            </a:r>
            <a:r>
              <a:rPr lang="hu-HU" sz="2400" b="1" i="1" dirty="0">
                <a:latin typeface="EC Square Sans Pro" panose="020B0506040000020004" pitchFamily="34" charset="0"/>
              </a:rPr>
              <a:t>E. coli</a:t>
            </a:r>
            <a:r>
              <a:rPr lang="hu-HU" sz="2400" dirty="0">
                <a:latin typeface="EC Square Sans Pro" panose="020B0506040000020004" pitchFamily="34" charset="0"/>
              </a:rPr>
              <a:t> </a:t>
            </a:r>
            <a:r>
              <a:rPr lang="hu-HU" sz="2400" dirty="0" err="1">
                <a:latin typeface="EC Square Sans Pro" panose="020B0506040000020004" pitchFamily="34" charset="0"/>
              </a:rPr>
              <a:t>-ban</a:t>
            </a:r>
            <a:r>
              <a:rPr lang="hu-HU"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96200" y="3063339"/>
            <a:ext cx="4047460" cy="3600986"/>
          </a:xfrm>
          <a:prstGeom prst="rect">
            <a:avLst/>
          </a:prstGeom>
          <a:noFill/>
        </p:spPr>
        <p:txBody>
          <a:bodyPr wrap="square">
            <a:spAutoFit/>
          </a:bodyPr>
          <a:lstStyle/>
          <a:p>
            <a:r>
              <a:rPr lang="hu-HU" sz="2800" dirty="0">
                <a:latin typeface="EC Square Sans Pro" panose="020B0506040000020004" pitchFamily="34" charset="0"/>
              </a:rPr>
              <a:t>Rezisztens a következőre:</a:t>
            </a:r>
            <a:endParaRPr lang="en-US" sz="2800" dirty="0">
              <a:latin typeface="EC Square Sans Pro" panose="020B0506040000020004" pitchFamily="34" charset="0"/>
            </a:endParaRPr>
          </a:p>
          <a:p>
            <a:endParaRPr lang="hu-HU" sz="2800" dirty="0">
              <a:latin typeface="EC Square Sans Pro" panose="020B0506040000020004" pitchFamily="34" charset="0"/>
            </a:endParaRPr>
          </a:p>
          <a:p>
            <a:r>
              <a:rPr lang="hu-HU" sz="2800" dirty="0">
                <a:latin typeface="EC Square Sans Pro" panose="020B0506040000020004" pitchFamily="34" charset="0"/>
              </a:rPr>
              <a:t>ampicillin (AMP)</a:t>
            </a:r>
          </a:p>
          <a:p>
            <a:endParaRPr lang="en-GB" sz="2000" dirty="0">
              <a:latin typeface="EC Square Sans Pro" panose="020B0506040000020004" pitchFamily="34" charset="0"/>
            </a:endParaRPr>
          </a:p>
          <a:p>
            <a:r>
              <a:rPr lang="hu-HU" sz="2800" dirty="0">
                <a:latin typeface="EC Square Sans Pro" panose="020B0506040000020004" pitchFamily="34" charset="0"/>
              </a:rPr>
              <a:t>cefotaxim (CTX)</a:t>
            </a:r>
          </a:p>
          <a:p>
            <a:endParaRPr lang="en-GB" sz="1600" dirty="0">
              <a:latin typeface="EC Square Sans Pro" panose="020B0506040000020004" pitchFamily="34" charset="0"/>
            </a:endParaRPr>
          </a:p>
          <a:p>
            <a:r>
              <a:rPr lang="hu-HU" sz="2800" dirty="0">
                <a:latin typeface="EC Square Sans Pro" panose="020B0506040000020004" pitchFamily="34" charset="0"/>
              </a:rPr>
              <a:t>ciprofloxacin (CIP)</a:t>
            </a:r>
          </a:p>
          <a:p>
            <a:endParaRPr lang="en-GB" sz="2400" dirty="0">
              <a:latin typeface="EC Square Sans Pro" panose="020B0506040000020004" pitchFamily="34" charset="0"/>
            </a:endParaRPr>
          </a:p>
          <a:p>
            <a:r>
              <a:rPr lang="hu-HU" sz="2800" dirty="0">
                <a:latin typeface="EC Square Sans Pro" panose="020B0506040000020004" pitchFamily="34" charset="0"/>
              </a:rPr>
              <a:t>tetraciklin (TET)</a:t>
            </a:r>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4" name="Rectángulo 23">
            <a:extLst>
              <a:ext uri="{FF2B5EF4-FFF2-40B4-BE49-F238E27FC236}">
                <a16:creationId xmlns:a16="http://schemas.microsoft.com/office/drawing/2014/main" id="{33B00E61-CEDA-426B-A629-206A42ED4096}"/>
              </a:ext>
            </a:extLst>
          </p:cNvPr>
          <p:cNvSpPr/>
          <p:nvPr/>
        </p:nvSpPr>
        <p:spPr>
          <a:xfrm>
            <a:off x="762000" y="2901949"/>
            <a:ext cx="1219200" cy="9771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hu-HU" sz="4000" b="1">
                <a:latin typeface="EC Square Sans Pro" panose="020B0506040000020004" pitchFamily="34" charset="0"/>
                <a:cs typeface="+mn-cs"/>
              </a:rPr>
              <a:t>Eredmények</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284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8BAC56-D168-4F58-8AAB-9581DBC95A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65" y="2139950"/>
            <a:ext cx="12356888" cy="4730750"/>
          </a:xfrm>
          <a:prstGeom prst="rect">
            <a:avLst/>
          </a:prstGeom>
        </p:spPr>
      </p:pic>
      <p:sp>
        <p:nvSpPr>
          <p:cNvPr id="2" name="TextBox 1">
            <a:extLst>
              <a:ext uri="{FF2B5EF4-FFF2-40B4-BE49-F238E27FC236}">
                <a16:creationId xmlns:a16="http://schemas.microsoft.com/office/drawing/2014/main" id="{CDF283ED-472C-3F96-5FC4-40202FDE9A78}"/>
              </a:ext>
            </a:extLst>
          </p:cNvPr>
          <p:cNvSpPr txBox="1"/>
          <p:nvPr/>
        </p:nvSpPr>
        <p:spPr>
          <a:xfrm>
            <a:off x="533400" y="4342237"/>
            <a:ext cx="2865388" cy="1150513"/>
          </a:xfrm>
          <a:prstGeom prst="rect">
            <a:avLst/>
          </a:prstGeom>
          <a:solidFill>
            <a:srgbClr val="559DC9"/>
          </a:solidFill>
        </p:spPr>
        <p:txBody>
          <a:bodyPr wrap="square" lIns="0" tIns="0" rIns="0" bIns="0" rtlCol="0" anchor="t" anchorCtr="0">
            <a:noAutofit/>
          </a:bodyPr>
          <a:lstStyle/>
          <a:p>
            <a:pPr algn="ctr"/>
            <a:r>
              <a:rPr lang="hu-HU" sz="2800" b="1">
                <a:solidFill>
                  <a:schemeClr val="bg1"/>
                </a:solidFill>
                <a:latin typeface="Verdana" panose="020B0604030504040204" pitchFamily="34" charset="0"/>
                <a:ea typeface="Verdana" panose="020B0604030504040204" pitchFamily="34" charset="0"/>
              </a:rPr>
              <a:t>csökkenteni</a:t>
            </a:r>
          </a:p>
          <a:p>
            <a:pPr algn="ctr"/>
            <a:endParaRPr lang="en-US" sz="2000" b="1" dirty="0">
              <a:solidFill>
                <a:schemeClr val="bg1"/>
              </a:solidFill>
              <a:latin typeface="Verdana" panose="020B0604030504040204" pitchFamily="34" charset="0"/>
              <a:ea typeface="Verdana" panose="020B0604030504040204" pitchFamily="34" charset="0"/>
            </a:endParaRPr>
          </a:p>
          <a:p>
            <a:pPr algn="ctr"/>
            <a:r>
              <a:rPr lang="hu-HU" sz="1400">
                <a:solidFill>
                  <a:schemeClr val="bg1"/>
                </a:solidFill>
                <a:latin typeface="Verdana" panose="020B0604030504040204" pitchFamily="34" charset="0"/>
                <a:ea typeface="Verdana" panose="020B0604030504040204" pitchFamily="34" charset="0"/>
              </a:rPr>
              <a:t>az ntimikrobiális szerek használatát</a:t>
            </a:r>
          </a:p>
        </p:txBody>
      </p:sp>
      <p:sp>
        <p:nvSpPr>
          <p:cNvPr id="3" name="TextBox 2">
            <a:extLst>
              <a:ext uri="{FF2B5EF4-FFF2-40B4-BE49-F238E27FC236}">
                <a16:creationId xmlns:a16="http://schemas.microsoft.com/office/drawing/2014/main" id="{56026B3B-D4AD-664D-EFA1-0FB879E9F980}"/>
              </a:ext>
            </a:extLst>
          </p:cNvPr>
          <p:cNvSpPr txBox="1"/>
          <p:nvPr/>
        </p:nvSpPr>
        <p:spPr>
          <a:xfrm>
            <a:off x="1140853" y="6011035"/>
            <a:ext cx="1676400" cy="455143"/>
          </a:xfrm>
          <a:prstGeom prst="rect">
            <a:avLst/>
          </a:prstGeom>
          <a:solidFill>
            <a:srgbClr val="559DC9"/>
          </a:solidFill>
        </p:spPr>
        <p:txBody>
          <a:bodyPr wrap="square" lIns="0" tIns="0" rIns="0" bIns="0" rtlCol="0" anchor="t" anchorCtr="0">
            <a:noAutofit/>
          </a:bodyPr>
          <a:lstStyle/>
          <a:p>
            <a:pPr algn="ctr"/>
            <a:r>
              <a:rPr lang="hu-HU" sz="1200">
                <a:solidFill>
                  <a:schemeClr val="bg1"/>
                </a:solidFill>
                <a:latin typeface="Verdana" panose="020B0604030504040204" pitchFamily="34" charset="0"/>
                <a:ea typeface="Verdana" panose="020B0604030504040204" pitchFamily="34" charset="0"/>
              </a:rPr>
              <a:t>bővítés</a:t>
            </a:r>
          </a:p>
        </p:txBody>
      </p:sp>
      <p:sp>
        <p:nvSpPr>
          <p:cNvPr id="4" name="TextBox 3">
            <a:extLst>
              <a:ext uri="{FF2B5EF4-FFF2-40B4-BE49-F238E27FC236}">
                <a16:creationId xmlns:a16="http://schemas.microsoft.com/office/drawing/2014/main" id="{1B8D440B-A00F-D903-69D6-ABACF823DA68}"/>
              </a:ext>
            </a:extLst>
          </p:cNvPr>
          <p:cNvSpPr txBox="1"/>
          <p:nvPr/>
        </p:nvSpPr>
        <p:spPr>
          <a:xfrm>
            <a:off x="5257800" y="6269326"/>
            <a:ext cx="1676400" cy="455143"/>
          </a:xfrm>
          <a:prstGeom prst="rect">
            <a:avLst/>
          </a:prstGeom>
          <a:solidFill>
            <a:srgbClr val="C98194"/>
          </a:solidFill>
        </p:spPr>
        <p:txBody>
          <a:bodyPr wrap="square" lIns="0" tIns="0" rIns="0" bIns="0" rtlCol="0" anchor="t" anchorCtr="0">
            <a:noAutofit/>
          </a:bodyPr>
          <a:lstStyle/>
          <a:p>
            <a:pPr algn="ctr"/>
            <a:r>
              <a:rPr lang="hu-HU" sz="1200">
                <a:solidFill>
                  <a:schemeClr val="bg1"/>
                </a:solidFill>
                <a:latin typeface="Verdana" panose="020B0604030504040204" pitchFamily="34" charset="0"/>
                <a:ea typeface="Verdana" panose="020B0604030504040204" pitchFamily="34" charset="0"/>
              </a:rPr>
              <a:t>bővítés</a:t>
            </a:r>
          </a:p>
        </p:txBody>
      </p:sp>
      <p:sp>
        <p:nvSpPr>
          <p:cNvPr id="5" name="TextBox 4">
            <a:extLst>
              <a:ext uri="{FF2B5EF4-FFF2-40B4-BE49-F238E27FC236}">
                <a16:creationId xmlns:a16="http://schemas.microsoft.com/office/drawing/2014/main" id="{DC265DFF-55B1-2EAE-B2E5-833EFB1DBBC0}"/>
              </a:ext>
            </a:extLst>
          </p:cNvPr>
          <p:cNvSpPr txBox="1"/>
          <p:nvPr/>
        </p:nvSpPr>
        <p:spPr>
          <a:xfrm>
            <a:off x="9413383" y="6045289"/>
            <a:ext cx="1676400" cy="455143"/>
          </a:xfrm>
          <a:prstGeom prst="rect">
            <a:avLst/>
          </a:prstGeom>
          <a:solidFill>
            <a:srgbClr val="E0C246"/>
          </a:solidFill>
        </p:spPr>
        <p:txBody>
          <a:bodyPr wrap="square" lIns="0" tIns="0" rIns="0" bIns="0" rtlCol="0" anchor="t" anchorCtr="0">
            <a:noAutofit/>
          </a:bodyPr>
          <a:lstStyle/>
          <a:p>
            <a:pPr algn="ctr"/>
            <a:r>
              <a:rPr lang="hu-HU" sz="1200">
                <a:solidFill>
                  <a:schemeClr val="bg1"/>
                </a:solidFill>
                <a:latin typeface="Verdana" panose="020B0604030504040204" pitchFamily="34" charset="0"/>
                <a:ea typeface="Verdana" panose="020B0604030504040204" pitchFamily="34" charset="0"/>
              </a:rPr>
              <a:t>bővítés</a:t>
            </a:r>
          </a:p>
        </p:txBody>
      </p:sp>
      <p:sp>
        <p:nvSpPr>
          <p:cNvPr id="7" name="TextBox 6">
            <a:extLst>
              <a:ext uri="{FF2B5EF4-FFF2-40B4-BE49-F238E27FC236}">
                <a16:creationId xmlns:a16="http://schemas.microsoft.com/office/drawing/2014/main" id="{B2F1B425-5C76-CCFB-682B-5571F8CB86CD}"/>
              </a:ext>
            </a:extLst>
          </p:cNvPr>
          <p:cNvSpPr txBox="1"/>
          <p:nvPr/>
        </p:nvSpPr>
        <p:spPr>
          <a:xfrm>
            <a:off x="4274079" y="4342237"/>
            <a:ext cx="3657600" cy="1295400"/>
          </a:xfrm>
          <a:prstGeom prst="rect">
            <a:avLst/>
          </a:prstGeom>
          <a:solidFill>
            <a:srgbClr val="C98194"/>
          </a:solidFill>
          <a:ln>
            <a:solidFill>
              <a:srgbClr val="C98194"/>
            </a:solidFill>
          </a:ln>
        </p:spPr>
        <p:txBody>
          <a:bodyPr wrap="square" lIns="0" tIns="0" rIns="0" bIns="0" rtlCol="0" anchor="t" anchorCtr="0">
            <a:noAutofit/>
          </a:bodyPr>
          <a:lstStyle/>
          <a:p>
            <a:pPr algn="ctr"/>
            <a:r>
              <a:rPr lang="hu-HU" sz="2800" b="1" dirty="0">
                <a:solidFill>
                  <a:schemeClr val="bg1"/>
                </a:solidFill>
                <a:latin typeface="Verdana" panose="020B0604030504040204" pitchFamily="34" charset="0"/>
                <a:ea typeface="Verdana" panose="020B0604030504040204" pitchFamily="34" charset="0"/>
              </a:rPr>
              <a:t>helyettesíteni</a:t>
            </a:r>
          </a:p>
          <a:p>
            <a:pPr algn="ctr"/>
            <a:endParaRPr lang="en-US" sz="2000" b="1" dirty="0">
              <a:solidFill>
                <a:schemeClr val="bg1"/>
              </a:solidFill>
              <a:latin typeface="Verdana" panose="020B0604030504040204" pitchFamily="34" charset="0"/>
              <a:ea typeface="Verdana" panose="020B0604030504040204" pitchFamily="34" charset="0"/>
            </a:endParaRPr>
          </a:p>
          <a:p>
            <a:pPr algn="ctr"/>
            <a:r>
              <a:rPr lang="hu-HU" sz="1400" dirty="0">
                <a:solidFill>
                  <a:schemeClr val="bg1"/>
                </a:solidFill>
                <a:latin typeface="Verdana" panose="020B0604030504040204" pitchFamily="34" charset="0"/>
                <a:ea typeface="Verdana" panose="020B0604030504040204" pitchFamily="34" charset="0"/>
              </a:rPr>
              <a:t>az antimikrobiális szereket </a:t>
            </a:r>
            <a:br>
              <a:rPr lang="en-US" sz="1400" dirty="0">
                <a:solidFill>
                  <a:schemeClr val="bg1"/>
                </a:solidFill>
                <a:latin typeface="Verdana" panose="020B0604030504040204" pitchFamily="34" charset="0"/>
                <a:ea typeface="Verdana" panose="020B0604030504040204" pitchFamily="34" charset="0"/>
              </a:rPr>
            </a:br>
            <a:r>
              <a:rPr lang="hu-HU" sz="1400" dirty="0">
                <a:solidFill>
                  <a:schemeClr val="bg1"/>
                </a:solidFill>
                <a:latin typeface="Verdana" panose="020B0604030504040204" pitchFamily="34" charset="0"/>
                <a:ea typeface="Verdana" panose="020B0604030504040204" pitchFamily="34" charset="0"/>
              </a:rPr>
              <a:t>alternatív kezelésekkel</a:t>
            </a:r>
          </a:p>
        </p:txBody>
      </p:sp>
      <p:sp>
        <p:nvSpPr>
          <p:cNvPr id="8" name="TextBox 7">
            <a:extLst>
              <a:ext uri="{FF2B5EF4-FFF2-40B4-BE49-F238E27FC236}">
                <a16:creationId xmlns:a16="http://schemas.microsoft.com/office/drawing/2014/main" id="{2711C85B-7F87-F77E-373A-979C8D636603}"/>
              </a:ext>
            </a:extLst>
          </p:cNvPr>
          <p:cNvSpPr txBox="1"/>
          <p:nvPr/>
        </p:nvSpPr>
        <p:spPr>
          <a:xfrm>
            <a:off x="8422783" y="4346441"/>
            <a:ext cx="3657600" cy="1146309"/>
          </a:xfrm>
          <a:prstGeom prst="rect">
            <a:avLst/>
          </a:prstGeom>
          <a:solidFill>
            <a:srgbClr val="E0C246"/>
          </a:solidFill>
          <a:ln>
            <a:noFill/>
          </a:ln>
        </p:spPr>
        <p:txBody>
          <a:bodyPr wrap="square" lIns="0" tIns="0" rIns="0" bIns="0" rtlCol="0" anchor="t" anchorCtr="0">
            <a:noAutofit/>
          </a:bodyPr>
          <a:lstStyle/>
          <a:p>
            <a:pPr algn="ctr"/>
            <a:r>
              <a:rPr lang="hu-HU" sz="2800" b="1">
                <a:solidFill>
                  <a:schemeClr val="bg1"/>
                </a:solidFill>
                <a:latin typeface="Verdana" panose="020B0604030504040204" pitchFamily="34" charset="0"/>
                <a:ea typeface="Verdana" panose="020B0604030504040204" pitchFamily="34" charset="0"/>
              </a:rPr>
              <a:t>újragondolni</a:t>
            </a:r>
          </a:p>
          <a:p>
            <a:pPr algn="ctr"/>
            <a:endParaRPr lang="en-US" sz="2000" b="1" dirty="0">
              <a:solidFill>
                <a:schemeClr val="bg1"/>
              </a:solidFill>
              <a:latin typeface="Verdana" panose="020B0604030504040204" pitchFamily="34" charset="0"/>
              <a:ea typeface="Verdana" panose="020B0604030504040204" pitchFamily="34" charset="0"/>
            </a:endParaRPr>
          </a:p>
          <a:p>
            <a:pPr algn="ctr"/>
            <a:r>
              <a:rPr lang="hu-HU" sz="1400">
                <a:solidFill>
                  <a:schemeClr val="bg1"/>
                </a:solidFill>
                <a:latin typeface="Verdana" panose="020B0604030504040204" pitchFamily="34" charset="0"/>
                <a:ea typeface="Verdana" panose="020B0604030504040204" pitchFamily="34" charset="0"/>
              </a:rPr>
              <a:t>az állattenyésztési rendszert</a:t>
            </a:r>
          </a:p>
        </p:txBody>
      </p:sp>
      <p:sp>
        <p:nvSpPr>
          <p:cNvPr id="11" name="CuadroTexto 10">
            <a:extLst>
              <a:ext uri="{FF2B5EF4-FFF2-40B4-BE49-F238E27FC236}">
                <a16:creationId xmlns:a16="http://schemas.microsoft.com/office/drawing/2014/main" id="{0332E23B-59B3-863E-D9C5-39C4B62DAE5F}"/>
              </a:ext>
            </a:extLst>
          </p:cNvPr>
          <p:cNvSpPr txBox="1"/>
          <p:nvPr/>
        </p:nvSpPr>
        <p:spPr>
          <a:xfrm>
            <a:off x="7620000" y="6593701"/>
            <a:ext cx="4876800" cy="276999"/>
          </a:xfrm>
          <a:prstGeom prst="rect">
            <a:avLst/>
          </a:prstGeom>
          <a:noFill/>
        </p:spPr>
        <p:txBody>
          <a:bodyPr wrap="square">
            <a:spAutoFit/>
          </a:bodyPr>
          <a:lstStyle/>
          <a:p>
            <a:r>
              <a:rPr lang="en-GB" sz="1200" i="1" dirty="0" err="1">
                <a:solidFill>
                  <a:srgbClr val="0563C1"/>
                </a:solidFill>
                <a:latin typeface="EC Square Sans Pro" panose="020B0506040000020004" pitchFamily="34" charset="0"/>
                <a:hlinkClick r:id="rId4">
                  <a:extLst>
                    <a:ext uri="{A12FA001-AC4F-418D-AE19-62706E023703}">
                      <ahyp:hlinkClr xmlns:ahyp="http://schemas.microsoft.com/office/drawing/2018/hyperlinkcolor" val="tx"/>
                    </a:ext>
                  </a:extLst>
                </a:hlinkClick>
              </a:rPr>
              <a:t>Forrás</a:t>
            </a:r>
            <a:r>
              <a:rPr lang="en-GB" sz="1200" i="1" dirty="0">
                <a:solidFill>
                  <a:srgbClr val="0563C1"/>
                </a:solidFill>
                <a:latin typeface="EC Square Sans Pro" panose="020B0506040000020004" pitchFamily="34" charset="0"/>
                <a:hlinkClick r:id="rId4">
                  <a:extLst>
                    <a:ext uri="{A12FA001-AC4F-418D-AE19-62706E023703}">
                      <ahyp:hlinkClr xmlns:ahyp="http://schemas.microsoft.com/office/drawing/2018/hyperlinkcolor" val="tx"/>
                    </a:ext>
                  </a:extLst>
                </a:hlinkClick>
              </a:rPr>
              <a:t>: </a:t>
            </a:r>
            <a:r>
              <a:rPr lang="en-GB" sz="1200" dirty="0">
                <a:solidFill>
                  <a:srgbClr val="0563C1"/>
                </a:solidFill>
                <a:latin typeface="EC Square Sans Pro" panose="020B0506040000020004" pitchFamily="34" charset="0"/>
                <a:hlinkClick r:id="rId4">
                  <a:extLst>
                    <a:ext uri="{A12FA001-AC4F-418D-AE19-62706E023703}">
                      <ahyp:hlinkClr xmlns:ahyp="http://schemas.microsoft.com/office/drawing/2018/hyperlinkcolor" val="tx"/>
                    </a:ext>
                  </a:extLst>
                </a:hlinkClick>
              </a:rPr>
              <a:t>EFSA Multimedia - AMR </a:t>
            </a:r>
            <a:r>
              <a:rPr lang="en-GB" sz="1200" dirty="0">
                <a:solidFill>
                  <a:schemeClr val="tx1"/>
                </a:solidFill>
                <a:latin typeface="EC Square Sans Pro" panose="020B0506040000020004" pitchFamily="34" charset="0"/>
                <a:hlinkClick r:id="rId4">
                  <a:extLst>
                    <a:ext uri="{A12FA001-AC4F-418D-AE19-62706E023703}">
                      <ahyp:hlinkClr xmlns:ahyp="http://schemas.microsoft.com/office/drawing/2018/hyperlinkcolor" val="tx"/>
                    </a:ext>
                  </a:extLst>
                </a:hlinkClick>
              </a:rPr>
              <a:t>interactive storytelling (europa.eu</a:t>
            </a:r>
            <a:r>
              <a:rPr lang="en-GB" sz="1200" dirty="0">
                <a:solidFill>
                  <a:srgbClr val="0563C1"/>
                </a:solidFill>
                <a:latin typeface="EC Square Sans Pro" panose="020B0506040000020004" pitchFamily="34" charset="0"/>
                <a:hlinkClick r:id="rId4">
                  <a:extLst>
                    <a:ext uri="{A12FA001-AC4F-418D-AE19-62706E023703}">
                      <ahyp:hlinkClr xmlns:ahyp="http://schemas.microsoft.com/office/drawing/2018/hyperlinkcolor" val="tx"/>
                    </a:ext>
                  </a:extLst>
                </a:hlinkClick>
              </a:rPr>
              <a:t>)</a:t>
            </a:r>
            <a:endParaRPr lang="en-GB" sz="1200" dirty="0">
              <a:latin typeface="EC Square Sans Pro" panose="020B0506040000020004" pitchFamily="34" charset="0"/>
            </a:endParaRPr>
          </a:p>
        </p:txBody>
      </p:sp>
    </p:spTree>
    <p:extLst>
      <p:ext uri="{BB962C8B-B14F-4D97-AF65-F5344CB8AC3E}">
        <p14:creationId xmlns:p14="http://schemas.microsoft.com/office/powerpoint/2010/main" val="113809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hu-HU" noProof="0"/>
              <a:t>Köszönöm!</a:t>
            </a:r>
          </a:p>
        </p:txBody>
      </p:sp>
    </p:spTree>
    <p:extLst>
      <p:ext uri="{BB962C8B-B14F-4D97-AF65-F5344CB8AC3E}">
        <p14:creationId xmlns:p14="http://schemas.microsoft.com/office/powerpoint/2010/main" val="325306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marL="0" indent="0">
              <a:buNone/>
            </a:pPr>
            <a:r>
              <a:rPr lang="hu-HU" sz="2800">
                <a:latin typeface="EC Square Sans Pro" panose="020B0506040000020004" pitchFamily="34" charset="0"/>
              </a:rPr>
              <a:t>Tartalom</a:t>
            </a:r>
          </a:p>
        </p:txBody>
      </p:sp>
      <p:sp>
        <p:nvSpPr>
          <p:cNvPr id="4" name="CuadroTexto 3">
            <a:extLst>
              <a:ext uri="{FF2B5EF4-FFF2-40B4-BE49-F238E27FC236}">
                <a16:creationId xmlns:a16="http://schemas.microsoft.com/office/drawing/2014/main" id="{9D83A1A9-65D4-4E6A-85BE-FE18C703815C}"/>
              </a:ext>
            </a:extLst>
          </p:cNvPr>
          <p:cNvSpPr txBox="1"/>
          <p:nvPr/>
        </p:nvSpPr>
        <p:spPr>
          <a:xfrm>
            <a:off x="838200" y="1682750"/>
            <a:ext cx="10439400" cy="1611467"/>
          </a:xfrm>
          <a:prstGeom prst="rect">
            <a:avLst/>
          </a:prstGeom>
          <a:noFill/>
        </p:spPr>
        <p:txBody>
          <a:bodyPr wrap="square">
            <a:spAutoFit/>
          </a:bodyPr>
          <a:lstStyle/>
          <a:p>
            <a:pPr marL="446088" indent="-446088">
              <a:lnSpc>
                <a:spcPct val="120000"/>
              </a:lnSpc>
              <a:buAutoNum type="arabicPeriod"/>
            </a:pPr>
            <a:r>
              <a:rPr lang="hu-HU" sz="2800">
                <a:solidFill>
                  <a:srgbClr val="002060"/>
                </a:solidFill>
                <a:latin typeface="EC Square Sans Pro" panose="020B0506040000020004" pitchFamily="34" charset="0"/>
              </a:rPr>
              <a:t>Mi az antimikrobiális rezisztencia?</a:t>
            </a:r>
          </a:p>
          <a:p>
            <a:pPr marL="446088" indent="-446088">
              <a:lnSpc>
                <a:spcPct val="120000"/>
              </a:lnSpc>
              <a:buFontTx/>
              <a:buAutoNum type="arabicPeriod"/>
            </a:pPr>
            <a:r>
              <a:rPr lang="hu-HU" sz="2800">
                <a:solidFill>
                  <a:srgbClr val="002060"/>
                </a:solidFill>
                <a:latin typeface="EC Square Sans Pro" panose="020B0506040000020004" pitchFamily="34" charset="0"/>
              </a:rPr>
              <a:t>Főbb adatok az AMU-ról és az AMR-ről élelmiszer-termelő állatfajokban</a:t>
            </a:r>
          </a:p>
          <a:p>
            <a:pPr marL="446088" indent="-446088">
              <a:lnSpc>
                <a:spcPct val="120000"/>
              </a:lnSpc>
              <a:buAutoNum type="arabicPeriod"/>
            </a:pPr>
            <a:r>
              <a:rPr lang="hu-HU" sz="2800">
                <a:solidFill>
                  <a:srgbClr val="002060"/>
                </a:solidFill>
                <a:latin typeface="EC Square Sans Pro" panose="020B0506040000020004" pitchFamily="34" charset="0"/>
              </a:rPr>
              <a:t>Eddigi és mostantól foganatosított intézkedések</a:t>
            </a:r>
          </a:p>
        </p:txBody>
      </p:sp>
    </p:spTree>
    <p:extLst>
      <p:ext uri="{BB962C8B-B14F-4D97-AF65-F5344CB8AC3E}">
        <p14:creationId xmlns:p14="http://schemas.microsoft.com/office/powerpoint/2010/main" val="42300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hu-HU" sz="4800">
                <a:solidFill>
                  <a:schemeClr val="bg1"/>
                </a:solidFill>
                <a:latin typeface="EC Square Sans Pro" panose="020B0506040000020004" pitchFamily="34" charset="0"/>
              </a:rPr>
              <a:t>Globális fenyegetés</a:t>
            </a:r>
          </a:p>
        </p:txBody>
      </p:sp>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1569660"/>
          </a:xfrm>
          <a:prstGeom prst="rect">
            <a:avLst/>
          </a:prstGeom>
          <a:solidFill>
            <a:srgbClr val="003399"/>
          </a:solidFill>
        </p:spPr>
        <p:txBody>
          <a:bodyPr wrap="square">
            <a:spAutoFit/>
          </a:bodyPr>
          <a:lstStyle/>
          <a:p>
            <a:pPr algn="ctr"/>
            <a:r>
              <a:rPr lang="hu-HU" sz="4800">
                <a:solidFill>
                  <a:schemeClr val="bg1"/>
                </a:solidFill>
                <a:latin typeface="EC Square Sans Pro" panose="020B0506040000020004" pitchFamily="34" charset="0"/>
              </a:rPr>
              <a:t>Gazdasági hatás</a:t>
            </a:r>
          </a:p>
          <a:p>
            <a:pPr algn="ctr"/>
            <a:endParaRPr lang="en-GB" sz="4800" dirty="0">
              <a:solidFill>
                <a:schemeClr val="bg1"/>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hu-HU" sz="2800">
                <a:latin typeface="EC Square Sans Pro" panose="020B0506040000020004" pitchFamily="34" charset="0"/>
              </a:rPr>
              <a:t>Antimikrobiális rezisztencia</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972300" y="2905197"/>
            <a:ext cx="4953000" cy="4031873"/>
          </a:xfrm>
          <a:prstGeom prst="rect">
            <a:avLst/>
          </a:prstGeom>
          <a:noFill/>
        </p:spPr>
        <p:txBody>
          <a:bodyPr wrap="square">
            <a:spAutoFit/>
          </a:bodyPr>
          <a:lstStyle/>
          <a:p>
            <a:pPr algn="l"/>
            <a:r>
              <a:rPr lang="hu-HU" b="0" i="0" dirty="0">
                <a:solidFill>
                  <a:srgbClr val="3F4A52"/>
                </a:solidFill>
                <a:effectLst/>
                <a:latin typeface="EC Square Sans Pro" panose="020B0506040000020004" pitchFamily="34" charset="0"/>
              </a:rPr>
              <a:t>Az európai egészségügyi ellátó rendszerekben az AMR becsült költsége:</a:t>
            </a:r>
          </a:p>
          <a:p>
            <a:pPr algn="l"/>
            <a:endParaRPr lang="en-GB" sz="4000" dirty="0">
              <a:solidFill>
                <a:srgbClr val="3F4A52"/>
              </a:solidFill>
              <a:latin typeface="Open Sans" panose="020B0606030504020204" pitchFamily="34" charset="0"/>
            </a:endParaRPr>
          </a:p>
          <a:p>
            <a:pPr algn="ctr"/>
            <a:r>
              <a:rPr lang="hu-HU" sz="6000" b="1" i="0" dirty="0">
                <a:solidFill>
                  <a:srgbClr val="003399"/>
                </a:solidFill>
                <a:effectLst/>
                <a:latin typeface="EC Square Sans Pro" panose="020B0506040000020004" pitchFamily="34" charset="0"/>
              </a:rPr>
              <a:t>1,1 milliárd euró </a:t>
            </a:r>
          </a:p>
          <a:p>
            <a:pPr algn="ctr"/>
            <a:r>
              <a:rPr lang="hu-HU" sz="6000" b="0" i="0" dirty="0">
                <a:solidFill>
                  <a:srgbClr val="003399"/>
                </a:solidFill>
                <a:effectLst/>
                <a:latin typeface="EC Square Sans Pro" panose="020B0506040000020004" pitchFamily="34" charset="0"/>
              </a:rPr>
              <a:t>évente</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638800" cy="646331"/>
          </a:xfrm>
          <a:prstGeom prst="rect">
            <a:avLst/>
          </a:prstGeom>
          <a:noFill/>
        </p:spPr>
        <p:txBody>
          <a:bodyPr wrap="square" rtlCol="0">
            <a:spAutoFit/>
          </a:bodyPr>
          <a:lstStyle/>
          <a:p>
            <a:r>
              <a:rPr lang="hu-HU" dirty="0">
                <a:solidFill>
                  <a:srgbClr val="3F4A52"/>
                </a:solidFill>
                <a:latin typeface="EC Square Sans Pro" panose="020B0506040000020004" pitchFamily="34" charset="0"/>
              </a:rPr>
              <a:t>Az AMR által okozott halálozások becsült száma 2050-ben a jelenlegi gyakori halálokokhoz viszonyítva</a:t>
            </a:r>
          </a:p>
        </p:txBody>
      </p:sp>
      <p:pic>
        <p:nvPicPr>
          <p:cNvPr id="8" name="Imagen 2">
            <a:extLst>
              <a:ext uri="{FF2B5EF4-FFF2-40B4-BE49-F238E27FC236}">
                <a16:creationId xmlns:a16="http://schemas.microsoft.com/office/drawing/2014/main" id="{3C7A188F-4CB8-A548-F483-A8796A595C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9" name="TextBox 8">
            <a:extLst>
              <a:ext uri="{FF2B5EF4-FFF2-40B4-BE49-F238E27FC236}">
                <a16:creationId xmlns:a16="http://schemas.microsoft.com/office/drawing/2014/main" id="{86A296D1-EEE2-9C20-C90A-403A9756E38B}"/>
              </a:ext>
            </a:extLst>
          </p:cNvPr>
          <p:cNvSpPr txBox="1"/>
          <p:nvPr/>
        </p:nvSpPr>
        <p:spPr>
          <a:xfrm>
            <a:off x="976313" y="3408011"/>
            <a:ext cx="533400" cy="136877"/>
          </a:xfrm>
          <a:prstGeom prst="rect">
            <a:avLst/>
          </a:prstGeom>
          <a:solidFill>
            <a:schemeClr val="bg1"/>
          </a:solidFill>
        </p:spPr>
        <p:txBody>
          <a:bodyPr wrap="square" lIns="0" tIns="0" rIns="0" bIns="0" rtlCol="0">
            <a:noAutofit/>
          </a:bodyPr>
          <a:lstStyle/>
          <a:p>
            <a:r>
              <a:rPr lang="hu-HU" sz="900" b="1">
                <a:solidFill>
                  <a:srgbClr val="3F4A52"/>
                </a:solidFill>
              </a:rPr>
              <a:t>Tetanusz</a:t>
            </a:r>
          </a:p>
        </p:txBody>
      </p:sp>
      <p:sp>
        <p:nvSpPr>
          <p:cNvPr id="10" name="TextBox 9">
            <a:extLst>
              <a:ext uri="{FF2B5EF4-FFF2-40B4-BE49-F238E27FC236}">
                <a16:creationId xmlns:a16="http://schemas.microsoft.com/office/drawing/2014/main" id="{0433127E-C4D2-EF11-A6D8-ABAE73812955}"/>
              </a:ext>
            </a:extLst>
          </p:cNvPr>
          <p:cNvSpPr txBox="1"/>
          <p:nvPr/>
        </p:nvSpPr>
        <p:spPr>
          <a:xfrm>
            <a:off x="981075" y="3611563"/>
            <a:ext cx="533400" cy="136877"/>
          </a:xfrm>
          <a:prstGeom prst="rect">
            <a:avLst/>
          </a:prstGeom>
          <a:solidFill>
            <a:schemeClr val="bg1"/>
          </a:solidFill>
        </p:spPr>
        <p:txBody>
          <a:bodyPr wrap="square" lIns="0" tIns="0" rIns="0" bIns="0" rtlCol="0">
            <a:noAutofit/>
          </a:bodyPr>
          <a:lstStyle/>
          <a:p>
            <a:r>
              <a:rPr lang="hu-HU" sz="900">
                <a:solidFill>
                  <a:srgbClr val="3F4A52"/>
                </a:solidFill>
              </a:rPr>
              <a:t>60000</a:t>
            </a:r>
          </a:p>
        </p:txBody>
      </p:sp>
      <p:sp>
        <p:nvSpPr>
          <p:cNvPr id="12" name="TextBox 11">
            <a:extLst>
              <a:ext uri="{FF2B5EF4-FFF2-40B4-BE49-F238E27FC236}">
                <a16:creationId xmlns:a16="http://schemas.microsoft.com/office/drawing/2014/main" id="{E451AEE8-FA63-DBF9-DF14-08A552B285F8}"/>
              </a:ext>
            </a:extLst>
          </p:cNvPr>
          <p:cNvSpPr txBox="1"/>
          <p:nvPr/>
        </p:nvSpPr>
        <p:spPr>
          <a:xfrm>
            <a:off x="357186" y="4008638"/>
            <a:ext cx="671513" cy="408834"/>
          </a:xfrm>
          <a:prstGeom prst="rect">
            <a:avLst/>
          </a:prstGeom>
          <a:solidFill>
            <a:schemeClr val="bg1"/>
          </a:solidFill>
        </p:spPr>
        <p:txBody>
          <a:bodyPr wrap="square" lIns="0" tIns="0" rIns="0" bIns="0" rtlCol="0">
            <a:noAutofit/>
          </a:bodyPr>
          <a:lstStyle/>
          <a:p>
            <a:r>
              <a:rPr lang="hu-HU" sz="900" b="1" dirty="0">
                <a:solidFill>
                  <a:srgbClr val="3F4A52"/>
                </a:solidFill>
              </a:rPr>
              <a:t>Közúti közlekedési balesetek</a:t>
            </a:r>
          </a:p>
        </p:txBody>
      </p:sp>
      <p:sp>
        <p:nvSpPr>
          <p:cNvPr id="13" name="TextBox 12">
            <a:extLst>
              <a:ext uri="{FF2B5EF4-FFF2-40B4-BE49-F238E27FC236}">
                <a16:creationId xmlns:a16="http://schemas.microsoft.com/office/drawing/2014/main" id="{EC64553C-3BD1-CB14-4340-6A49403103B8}"/>
              </a:ext>
            </a:extLst>
          </p:cNvPr>
          <p:cNvSpPr txBox="1"/>
          <p:nvPr/>
        </p:nvSpPr>
        <p:spPr>
          <a:xfrm>
            <a:off x="357186" y="4480004"/>
            <a:ext cx="619127" cy="136877"/>
          </a:xfrm>
          <a:prstGeom prst="rect">
            <a:avLst/>
          </a:prstGeom>
          <a:solidFill>
            <a:schemeClr val="bg1"/>
          </a:solidFill>
        </p:spPr>
        <p:txBody>
          <a:bodyPr wrap="square" lIns="0" tIns="0" rIns="0" bIns="0" rtlCol="0">
            <a:noAutofit/>
          </a:bodyPr>
          <a:lstStyle/>
          <a:p>
            <a:r>
              <a:rPr lang="hu-HU" sz="900">
                <a:solidFill>
                  <a:srgbClr val="3F4A52"/>
                </a:solidFill>
              </a:rPr>
              <a:t>1,2 millió</a:t>
            </a:r>
          </a:p>
        </p:txBody>
      </p:sp>
      <p:sp>
        <p:nvSpPr>
          <p:cNvPr id="14" name="TextBox 13">
            <a:extLst>
              <a:ext uri="{FF2B5EF4-FFF2-40B4-BE49-F238E27FC236}">
                <a16:creationId xmlns:a16="http://schemas.microsoft.com/office/drawing/2014/main" id="{B040B8C9-12BA-68FB-75CF-9D580CA01421}"/>
              </a:ext>
            </a:extLst>
          </p:cNvPr>
          <p:cNvSpPr txBox="1"/>
          <p:nvPr/>
        </p:nvSpPr>
        <p:spPr>
          <a:xfrm>
            <a:off x="4267200" y="4284311"/>
            <a:ext cx="533400" cy="136877"/>
          </a:xfrm>
          <a:prstGeom prst="rect">
            <a:avLst/>
          </a:prstGeom>
          <a:solidFill>
            <a:schemeClr val="bg1"/>
          </a:solidFill>
        </p:spPr>
        <p:txBody>
          <a:bodyPr wrap="square" lIns="0" tIns="0" rIns="0" bIns="0" rtlCol="0">
            <a:noAutofit/>
          </a:bodyPr>
          <a:lstStyle/>
          <a:p>
            <a:pPr algn="r"/>
            <a:r>
              <a:rPr lang="hu-HU" sz="900" b="1">
                <a:solidFill>
                  <a:srgbClr val="3F4A52"/>
                </a:solidFill>
              </a:rPr>
              <a:t>Rák</a:t>
            </a:r>
          </a:p>
        </p:txBody>
      </p:sp>
      <p:sp>
        <p:nvSpPr>
          <p:cNvPr id="15" name="TextBox 14">
            <a:extLst>
              <a:ext uri="{FF2B5EF4-FFF2-40B4-BE49-F238E27FC236}">
                <a16:creationId xmlns:a16="http://schemas.microsoft.com/office/drawing/2014/main" id="{FD625199-0CBF-E415-2F53-729AE4996156}"/>
              </a:ext>
            </a:extLst>
          </p:cNvPr>
          <p:cNvSpPr txBox="1"/>
          <p:nvPr/>
        </p:nvSpPr>
        <p:spPr>
          <a:xfrm>
            <a:off x="4191000" y="4468813"/>
            <a:ext cx="604838" cy="136877"/>
          </a:xfrm>
          <a:prstGeom prst="rect">
            <a:avLst/>
          </a:prstGeom>
          <a:solidFill>
            <a:schemeClr val="bg1"/>
          </a:solidFill>
        </p:spPr>
        <p:txBody>
          <a:bodyPr wrap="square" lIns="0" tIns="0" rIns="0" bIns="0" rtlCol="0">
            <a:noAutofit/>
          </a:bodyPr>
          <a:lstStyle/>
          <a:p>
            <a:pPr algn="r"/>
            <a:r>
              <a:rPr lang="hu-HU" sz="900">
                <a:solidFill>
                  <a:srgbClr val="3F4A52"/>
                </a:solidFill>
              </a:rPr>
              <a:t>8,2 millió</a:t>
            </a:r>
          </a:p>
        </p:txBody>
      </p:sp>
      <p:sp>
        <p:nvSpPr>
          <p:cNvPr id="16" name="TextBox 15">
            <a:extLst>
              <a:ext uri="{FF2B5EF4-FFF2-40B4-BE49-F238E27FC236}">
                <a16:creationId xmlns:a16="http://schemas.microsoft.com/office/drawing/2014/main" id="{85DA8068-E20E-A817-5FD9-BED38504A284}"/>
              </a:ext>
            </a:extLst>
          </p:cNvPr>
          <p:cNvSpPr txBox="1"/>
          <p:nvPr/>
        </p:nvSpPr>
        <p:spPr>
          <a:xfrm>
            <a:off x="357186" y="5516738"/>
            <a:ext cx="671513" cy="136877"/>
          </a:xfrm>
          <a:prstGeom prst="rect">
            <a:avLst/>
          </a:prstGeom>
          <a:solidFill>
            <a:schemeClr val="bg1"/>
          </a:solidFill>
        </p:spPr>
        <p:txBody>
          <a:bodyPr wrap="square" lIns="0" tIns="0" rIns="0" bIns="0" rtlCol="0">
            <a:noAutofit/>
          </a:bodyPr>
          <a:lstStyle/>
          <a:p>
            <a:r>
              <a:rPr lang="hu-HU" sz="900" b="1">
                <a:solidFill>
                  <a:srgbClr val="3F4A52"/>
                </a:solidFill>
              </a:rPr>
              <a:t>Kanyaró</a:t>
            </a:r>
          </a:p>
        </p:txBody>
      </p:sp>
      <p:sp>
        <p:nvSpPr>
          <p:cNvPr id="17" name="TextBox 16">
            <a:extLst>
              <a:ext uri="{FF2B5EF4-FFF2-40B4-BE49-F238E27FC236}">
                <a16:creationId xmlns:a16="http://schemas.microsoft.com/office/drawing/2014/main" id="{73A49C71-90A4-C566-57DB-850DD347BAA8}"/>
              </a:ext>
            </a:extLst>
          </p:cNvPr>
          <p:cNvSpPr txBox="1"/>
          <p:nvPr/>
        </p:nvSpPr>
        <p:spPr>
          <a:xfrm>
            <a:off x="357186" y="5704066"/>
            <a:ext cx="619127" cy="136877"/>
          </a:xfrm>
          <a:prstGeom prst="rect">
            <a:avLst/>
          </a:prstGeom>
          <a:solidFill>
            <a:schemeClr val="bg1"/>
          </a:solidFill>
        </p:spPr>
        <p:txBody>
          <a:bodyPr wrap="square" lIns="0" tIns="0" rIns="0" bIns="0" rtlCol="0">
            <a:noAutofit/>
          </a:bodyPr>
          <a:lstStyle/>
          <a:p>
            <a:r>
              <a:rPr lang="hu-HU" sz="900">
                <a:solidFill>
                  <a:srgbClr val="3F4A52"/>
                </a:solidFill>
              </a:rPr>
              <a:t>130000</a:t>
            </a:r>
          </a:p>
        </p:txBody>
      </p:sp>
      <p:sp>
        <p:nvSpPr>
          <p:cNvPr id="18" name="TextBox 17">
            <a:extLst>
              <a:ext uri="{FF2B5EF4-FFF2-40B4-BE49-F238E27FC236}">
                <a16:creationId xmlns:a16="http://schemas.microsoft.com/office/drawing/2014/main" id="{BDE3319E-43E6-2AD3-A1FA-67527A1DF112}"/>
              </a:ext>
            </a:extLst>
          </p:cNvPr>
          <p:cNvSpPr txBox="1"/>
          <p:nvPr/>
        </p:nvSpPr>
        <p:spPr>
          <a:xfrm>
            <a:off x="4262438" y="5503436"/>
            <a:ext cx="533400" cy="136877"/>
          </a:xfrm>
          <a:prstGeom prst="rect">
            <a:avLst/>
          </a:prstGeom>
          <a:solidFill>
            <a:schemeClr val="bg1"/>
          </a:solidFill>
        </p:spPr>
        <p:txBody>
          <a:bodyPr wrap="square" lIns="0" tIns="0" rIns="0" bIns="0" rtlCol="0">
            <a:noAutofit/>
          </a:bodyPr>
          <a:lstStyle/>
          <a:p>
            <a:pPr algn="r"/>
            <a:r>
              <a:rPr lang="hu-HU" sz="900" b="1">
                <a:solidFill>
                  <a:srgbClr val="3F4A52"/>
                </a:solidFill>
              </a:rPr>
              <a:t>Kolera</a:t>
            </a:r>
          </a:p>
        </p:txBody>
      </p:sp>
      <p:sp>
        <p:nvSpPr>
          <p:cNvPr id="19" name="TextBox 18">
            <a:extLst>
              <a:ext uri="{FF2B5EF4-FFF2-40B4-BE49-F238E27FC236}">
                <a16:creationId xmlns:a16="http://schemas.microsoft.com/office/drawing/2014/main" id="{BC90540B-F93E-8C91-5DC0-99131A9DACFF}"/>
              </a:ext>
            </a:extLst>
          </p:cNvPr>
          <p:cNvSpPr txBox="1"/>
          <p:nvPr/>
        </p:nvSpPr>
        <p:spPr>
          <a:xfrm>
            <a:off x="4176711" y="5713489"/>
            <a:ext cx="619127" cy="278026"/>
          </a:xfrm>
          <a:prstGeom prst="rect">
            <a:avLst/>
          </a:prstGeom>
          <a:solidFill>
            <a:schemeClr val="bg1"/>
          </a:solidFill>
        </p:spPr>
        <p:txBody>
          <a:bodyPr wrap="square" lIns="0" tIns="0" rIns="0" bIns="0" rtlCol="0">
            <a:noAutofit/>
          </a:bodyPr>
          <a:lstStyle/>
          <a:p>
            <a:pPr algn="r"/>
            <a:r>
              <a:rPr lang="hu-HU" sz="900">
                <a:solidFill>
                  <a:srgbClr val="3F4A52"/>
                </a:solidFill>
              </a:rPr>
              <a:t>100000–120000</a:t>
            </a:r>
          </a:p>
        </p:txBody>
      </p:sp>
      <p:sp>
        <p:nvSpPr>
          <p:cNvPr id="20" name="TextBox 19">
            <a:extLst>
              <a:ext uri="{FF2B5EF4-FFF2-40B4-BE49-F238E27FC236}">
                <a16:creationId xmlns:a16="http://schemas.microsoft.com/office/drawing/2014/main" id="{1A72E9E8-6015-5B2B-0834-CCB8645E1DEA}"/>
              </a:ext>
            </a:extLst>
          </p:cNvPr>
          <p:cNvSpPr txBox="1"/>
          <p:nvPr/>
        </p:nvSpPr>
        <p:spPr>
          <a:xfrm>
            <a:off x="862011" y="6237578"/>
            <a:ext cx="814389" cy="272875"/>
          </a:xfrm>
          <a:prstGeom prst="rect">
            <a:avLst/>
          </a:prstGeom>
          <a:solidFill>
            <a:schemeClr val="bg1"/>
          </a:solidFill>
        </p:spPr>
        <p:txBody>
          <a:bodyPr wrap="square" lIns="0" tIns="0" rIns="0" bIns="0" rtlCol="0">
            <a:noAutofit/>
          </a:bodyPr>
          <a:lstStyle/>
          <a:p>
            <a:r>
              <a:rPr lang="hu-HU" sz="900" b="1" dirty="0">
                <a:solidFill>
                  <a:srgbClr val="3F4A52"/>
                </a:solidFill>
              </a:rPr>
              <a:t>Hasmenéses betegség</a:t>
            </a:r>
          </a:p>
        </p:txBody>
      </p:sp>
      <p:sp>
        <p:nvSpPr>
          <p:cNvPr id="21" name="TextBox 20">
            <a:extLst>
              <a:ext uri="{FF2B5EF4-FFF2-40B4-BE49-F238E27FC236}">
                <a16:creationId xmlns:a16="http://schemas.microsoft.com/office/drawing/2014/main" id="{4B3DC5AD-2EF5-FA3A-3535-A17D8E376133}"/>
              </a:ext>
            </a:extLst>
          </p:cNvPr>
          <p:cNvSpPr txBox="1"/>
          <p:nvPr/>
        </p:nvSpPr>
        <p:spPr>
          <a:xfrm>
            <a:off x="862010" y="6572985"/>
            <a:ext cx="619127" cy="136877"/>
          </a:xfrm>
          <a:prstGeom prst="rect">
            <a:avLst/>
          </a:prstGeom>
          <a:solidFill>
            <a:schemeClr val="bg1"/>
          </a:solidFill>
        </p:spPr>
        <p:txBody>
          <a:bodyPr wrap="square" lIns="0" tIns="0" rIns="0" bIns="0" rtlCol="0">
            <a:noAutofit/>
          </a:bodyPr>
          <a:lstStyle/>
          <a:p>
            <a:r>
              <a:rPr lang="hu-HU" sz="900">
                <a:solidFill>
                  <a:srgbClr val="3F4A52"/>
                </a:solidFill>
              </a:rPr>
              <a:t>1,4 millió</a:t>
            </a:r>
          </a:p>
        </p:txBody>
      </p:sp>
      <p:sp>
        <p:nvSpPr>
          <p:cNvPr id="22" name="TextBox 21">
            <a:extLst>
              <a:ext uri="{FF2B5EF4-FFF2-40B4-BE49-F238E27FC236}">
                <a16:creationId xmlns:a16="http://schemas.microsoft.com/office/drawing/2014/main" id="{882DD7CF-AEEF-D4D2-9086-606B402BAAB1}"/>
              </a:ext>
            </a:extLst>
          </p:cNvPr>
          <p:cNvSpPr txBox="1"/>
          <p:nvPr/>
        </p:nvSpPr>
        <p:spPr>
          <a:xfrm>
            <a:off x="3352801" y="6354506"/>
            <a:ext cx="990600" cy="164483"/>
          </a:xfrm>
          <a:prstGeom prst="rect">
            <a:avLst/>
          </a:prstGeom>
          <a:solidFill>
            <a:schemeClr val="bg1"/>
          </a:solidFill>
        </p:spPr>
        <p:txBody>
          <a:bodyPr wrap="square" lIns="0" tIns="0" rIns="0" bIns="0" rtlCol="0">
            <a:noAutofit/>
          </a:bodyPr>
          <a:lstStyle/>
          <a:p>
            <a:pPr algn="r"/>
            <a:r>
              <a:rPr lang="hu-HU" sz="900" b="1" dirty="0">
                <a:solidFill>
                  <a:srgbClr val="3F4A52"/>
                </a:solidFill>
              </a:rPr>
              <a:t>Cukorbetegség</a:t>
            </a:r>
          </a:p>
        </p:txBody>
      </p:sp>
      <p:sp>
        <p:nvSpPr>
          <p:cNvPr id="23" name="TextBox 22">
            <a:extLst>
              <a:ext uri="{FF2B5EF4-FFF2-40B4-BE49-F238E27FC236}">
                <a16:creationId xmlns:a16="http://schemas.microsoft.com/office/drawing/2014/main" id="{EDCC1E76-3092-0131-D5BD-5CDE2B116C97}"/>
              </a:ext>
            </a:extLst>
          </p:cNvPr>
          <p:cNvSpPr txBox="1"/>
          <p:nvPr/>
        </p:nvSpPr>
        <p:spPr>
          <a:xfrm>
            <a:off x="3724273" y="6559550"/>
            <a:ext cx="619127" cy="136877"/>
          </a:xfrm>
          <a:prstGeom prst="rect">
            <a:avLst/>
          </a:prstGeom>
          <a:solidFill>
            <a:schemeClr val="bg1"/>
          </a:solidFill>
        </p:spPr>
        <p:txBody>
          <a:bodyPr wrap="square" lIns="0" tIns="0" rIns="0" bIns="0" rtlCol="0">
            <a:noAutofit/>
          </a:bodyPr>
          <a:lstStyle/>
          <a:p>
            <a:pPr algn="r"/>
            <a:r>
              <a:rPr lang="hu-HU" sz="900">
                <a:solidFill>
                  <a:srgbClr val="3F4A52"/>
                </a:solidFill>
              </a:rPr>
              <a:t>1,5 millió</a:t>
            </a:r>
          </a:p>
        </p:txBody>
      </p:sp>
      <p:sp>
        <p:nvSpPr>
          <p:cNvPr id="24" name="TextBox 23">
            <a:extLst>
              <a:ext uri="{FF2B5EF4-FFF2-40B4-BE49-F238E27FC236}">
                <a16:creationId xmlns:a16="http://schemas.microsoft.com/office/drawing/2014/main" id="{A902F7EA-E979-CF7A-B5B3-5B73AB474A71}"/>
              </a:ext>
            </a:extLst>
          </p:cNvPr>
          <p:cNvSpPr txBox="1"/>
          <p:nvPr/>
        </p:nvSpPr>
        <p:spPr>
          <a:xfrm>
            <a:off x="2164556" y="4677745"/>
            <a:ext cx="502443" cy="297645"/>
          </a:xfrm>
          <a:prstGeom prst="rect">
            <a:avLst/>
          </a:prstGeom>
          <a:solidFill>
            <a:schemeClr val="bg1"/>
          </a:solidFill>
        </p:spPr>
        <p:txBody>
          <a:bodyPr wrap="square" lIns="0" tIns="0" rIns="0" bIns="0" rtlCol="0">
            <a:noAutofit/>
          </a:bodyPr>
          <a:lstStyle/>
          <a:p>
            <a:r>
              <a:rPr lang="hu-HU" sz="800" b="1" dirty="0">
                <a:solidFill>
                  <a:srgbClr val="3F4A52"/>
                </a:solidFill>
              </a:rPr>
              <a:t>AMR most</a:t>
            </a:r>
          </a:p>
        </p:txBody>
      </p:sp>
      <p:sp>
        <p:nvSpPr>
          <p:cNvPr id="25" name="TextBox 24">
            <a:extLst>
              <a:ext uri="{FF2B5EF4-FFF2-40B4-BE49-F238E27FC236}">
                <a16:creationId xmlns:a16="http://schemas.microsoft.com/office/drawing/2014/main" id="{68D45697-AEFF-0C19-7083-9481A484AC42}"/>
              </a:ext>
            </a:extLst>
          </p:cNvPr>
          <p:cNvSpPr txBox="1"/>
          <p:nvPr/>
        </p:nvSpPr>
        <p:spPr>
          <a:xfrm>
            <a:off x="2199272" y="4883150"/>
            <a:ext cx="848728" cy="428526"/>
          </a:xfrm>
          <a:prstGeom prst="rect">
            <a:avLst/>
          </a:prstGeom>
          <a:solidFill>
            <a:schemeClr val="bg1"/>
          </a:solidFill>
        </p:spPr>
        <p:txBody>
          <a:bodyPr wrap="square" lIns="0" tIns="0" rIns="0" bIns="0" rtlCol="0">
            <a:noAutofit/>
          </a:bodyPr>
          <a:lstStyle/>
          <a:p>
            <a:pPr algn="l"/>
            <a:r>
              <a:rPr lang="hu-HU" sz="800" dirty="0">
                <a:solidFill>
                  <a:srgbClr val="3F4A52"/>
                </a:solidFill>
              </a:rPr>
              <a:t>700000</a:t>
            </a:r>
          </a:p>
          <a:p>
            <a:pPr algn="l"/>
            <a:r>
              <a:rPr lang="hu-HU" sz="800" dirty="0">
                <a:solidFill>
                  <a:srgbClr val="3F4A52"/>
                </a:solidFill>
              </a:rPr>
              <a:t>(becslés alsó határa)</a:t>
            </a:r>
          </a:p>
        </p:txBody>
      </p:sp>
      <p:sp>
        <p:nvSpPr>
          <p:cNvPr id="26" name="TextBox 25">
            <a:extLst>
              <a:ext uri="{FF2B5EF4-FFF2-40B4-BE49-F238E27FC236}">
                <a16:creationId xmlns:a16="http://schemas.microsoft.com/office/drawing/2014/main" id="{334CDA7B-FCF1-FC04-F374-D09887043219}"/>
              </a:ext>
            </a:extLst>
          </p:cNvPr>
          <p:cNvSpPr txBox="1"/>
          <p:nvPr/>
        </p:nvSpPr>
        <p:spPr>
          <a:xfrm>
            <a:off x="3724273" y="2857499"/>
            <a:ext cx="1071565" cy="201455"/>
          </a:xfrm>
          <a:prstGeom prst="rect">
            <a:avLst/>
          </a:prstGeom>
          <a:solidFill>
            <a:schemeClr val="bg1"/>
          </a:solidFill>
        </p:spPr>
        <p:txBody>
          <a:bodyPr wrap="square" lIns="0" tIns="0" rIns="0" bIns="0" rtlCol="0">
            <a:noAutofit/>
          </a:bodyPr>
          <a:lstStyle/>
          <a:p>
            <a:pPr algn="r"/>
            <a:r>
              <a:rPr lang="hu-HU" sz="1200" b="1">
                <a:solidFill>
                  <a:srgbClr val="825AA4"/>
                </a:solidFill>
              </a:rPr>
              <a:t>AMR 2050-ben</a:t>
            </a:r>
          </a:p>
        </p:txBody>
      </p:sp>
      <p:sp>
        <p:nvSpPr>
          <p:cNvPr id="27" name="TextBox 26">
            <a:extLst>
              <a:ext uri="{FF2B5EF4-FFF2-40B4-BE49-F238E27FC236}">
                <a16:creationId xmlns:a16="http://schemas.microsoft.com/office/drawing/2014/main" id="{F59A271F-A64C-96A7-4440-F4858532ACFA}"/>
              </a:ext>
            </a:extLst>
          </p:cNvPr>
          <p:cNvSpPr txBox="1"/>
          <p:nvPr/>
        </p:nvSpPr>
        <p:spPr>
          <a:xfrm>
            <a:off x="3724272" y="3112242"/>
            <a:ext cx="1071565" cy="404990"/>
          </a:xfrm>
          <a:prstGeom prst="rect">
            <a:avLst/>
          </a:prstGeom>
          <a:solidFill>
            <a:schemeClr val="bg1"/>
          </a:solidFill>
        </p:spPr>
        <p:txBody>
          <a:bodyPr wrap="square" lIns="0" tIns="0" rIns="0" bIns="0" rtlCol="0">
            <a:noAutofit/>
          </a:bodyPr>
          <a:lstStyle/>
          <a:p>
            <a:pPr algn="r"/>
            <a:r>
              <a:rPr lang="hu-HU">
                <a:solidFill>
                  <a:srgbClr val="825AA4"/>
                </a:solidFill>
              </a:rPr>
              <a:t>10 millió</a:t>
            </a:r>
          </a:p>
        </p:txBody>
      </p:sp>
    </p:spTree>
    <p:extLst>
      <p:ext uri="{BB962C8B-B14F-4D97-AF65-F5344CB8AC3E}">
        <p14:creationId xmlns:p14="http://schemas.microsoft.com/office/powerpoint/2010/main" val="382459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875082" cy="2246769"/>
          </a:xfrm>
          <a:prstGeom prst="rect">
            <a:avLst/>
          </a:prstGeom>
          <a:noFill/>
        </p:spPr>
        <p:txBody>
          <a:bodyPr wrap="square" rtlCol="0">
            <a:spAutoFit/>
          </a:bodyPr>
          <a:lstStyle/>
          <a:p>
            <a:r>
              <a:rPr lang="hu-HU" sz="2800" dirty="0">
                <a:latin typeface="EC Square Sans Pro" panose="020B0506040000020004" pitchFamily="34" charset="0"/>
              </a:rPr>
              <a:t>Antimikrobiális szerek használata,</a:t>
            </a:r>
          </a:p>
          <a:p>
            <a:r>
              <a:rPr lang="hu-HU" sz="2800" dirty="0">
                <a:latin typeface="EC Square Sans Pro" panose="020B0506040000020004" pitchFamily="34" charset="0"/>
              </a:rPr>
              <a:t>túlhasználat és helytelen használat</a:t>
            </a:r>
          </a:p>
        </p:txBody>
      </p:sp>
      <p:sp>
        <p:nvSpPr>
          <p:cNvPr id="7" name="CuadroTexto 6">
            <a:extLst>
              <a:ext uri="{FF2B5EF4-FFF2-40B4-BE49-F238E27FC236}">
                <a16:creationId xmlns:a16="http://schemas.microsoft.com/office/drawing/2014/main" id="{36CCC8AE-EAB6-40DE-A44C-68C21EE7D592}"/>
              </a:ext>
            </a:extLst>
          </p:cNvPr>
          <p:cNvSpPr txBox="1"/>
          <p:nvPr/>
        </p:nvSpPr>
        <p:spPr>
          <a:xfrm>
            <a:off x="3824800" y="3929459"/>
            <a:ext cx="2111091" cy="1384995"/>
          </a:xfrm>
          <a:prstGeom prst="rect">
            <a:avLst/>
          </a:prstGeom>
          <a:noFill/>
        </p:spPr>
        <p:txBody>
          <a:bodyPr wrap="square" rtlCol="0">
            <a:spAutoFit/>
          </a:bodyPr>
          <a:lstStyle/>
          <a:p>
            <a:r>
              <a:rPr lang="hu-HU" sz="2800" dirty="0">
                <a:latin typeface="EC Square Sans Pro" panose="020B0506040000020004" pitchFamily="34" charset="0"/>
              </a:rPr>
              <a:t>A mikrobák</a:t>
            </a:r>
            <a:r>
              <a:rPr lang="hu-HU" sz="2800" dirty="0">
                <a:solidFill>
                  <a:srgbClr val="FF0000"/>
                </a:solidFill>
                <a:latin typeface="EC Square Sans Pro" panose="020B0506040000020004" pitchFamily="34" charset="0"/>
              </a:rPr>
              <a:t> </a:t>
            </a:r>
            <a:r>
              <a:rPr lang="hu-HU" sz="2800" dirty="0">
                <a:latin typeface="EC Square Sans Pro" panose="020B0506040000020004" pitchFamily="34" charset="0"/>
              </a:rPr>
              <a:t>rezisztenciát alakítanak ki</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3929459"/>
            <a:ext cx="2687994" cy="2246769"/>
          </a:xfrm>
          <a:prstGeom prst="rect">
            <a:avLst/>
          </a:prstGeom>
          <a:noFill/>
        </p:spPr>
        <p:txBody>
          <a:bodyPr wrap="square" rtlCol="0">
            <a:spAutoFit/>
          </a:bodyPr>
          <a:lstStyle/>
          <a:p>
            <a:r>
              <a:rPr lang="hu-HU" sz="2800" dirty="0">
                <a:latin typeface="EC Square Sans Pro" panose="020B0506040000020004" pitchFamily="34" charset="0"/>
              </a:rPr>
              <a:t>Az antimikrobiális szerek kevésbé hatékonnyá válnak</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954843"/>
            <a:ext cx="2083386" cy="2308324"/>
          </a:xfrm>
          <a:prstGeom prst="rect">
            <a:avLst/>
          </a:prstGeom>
          <a:noFill/>
        </p:spPr>
        <p:txBody>
          <a:bodyPr wrap="square" rtlCol="0">
            <a:spAutoFit/>
          </a:bodyPr>
          <a:lstStyle/>
          <a:p>
            <a:r>
              <a:rPr lang="hu-HU" sz="2400" dirty="0">
                <a:latin typeface="EC Square Sans Pro" panose="020B0506040000020004" pitchFamily="34" charset="0"/>
              </a:rPr>
              <a:t>A betegségek könnyebben terjednek, fennmaradnak vagy halált okoznak</a:t>
            </a: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1016297" y="5466254"/>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081987" y="5324728"/>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12700" y="1333500"/>
            <a:ext cx="12179300"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hu-HU" sz="4000" b="1">
                <a:solidFill>
                  <a:schemeClr val="bg1"/>
                </a:solidFill>
                <a:latin typeface="EC Square Sans Pro" panose="020B0506040000020004" pitchFamily="34" charset="0"/>
              </a:rPr>
              <a:t>Hogyan alakul ki az AMR?</a:t>
            </a:r>
          </a:p>
        </p:txBody>
      </p:sp>
    </p:spTree>
    <p:extLst>
      <p:ext uri="{BB962C8B-B14F-4D97-AF65-F5344CB8AC3E}">
        <p14:creationId xmlns:p14="http://schemas.microsoft.com/office/powerpoint/2010/main" val="193687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orma libre: forma 138">
            <a:extLst>
              <a:ext uri="{FF2B5EF4-FFF2-40B4-BE49-F238E27FC236}">
                <a16:creationId xmlns:a16="http://schemas.microsoft.com/office/drawing/2014/main" id="{C3CA0545-6310-439D-BA5C-7D4CF24EB096}"/>
              </a:ext>
            </a:extLst>
          </p:cNvPr>
          <p:cNvSpPr/>
          <p:nvPr/>
        </p:nvSpPr>
        <p:spPr>
          <a:xfrm rot="7972365">
            <a:off x="4208562" y="2953596"/>
            <a:ext cx="3559610" cy="2233488"/>
          </a:xfrm>
          <a:custGeom>
            <a:avLst/>
            <a:gdLst>
              <a:gd name="connsiteX0" fmla="*/ 341700 w 363065"/>
              <a:gd name="connsiteY0" fmla="*/ 265213 h 372580"/>
              <a:gd name="connsiteX1" fmla="*/ 177720 w 363065"/>
              <a:gd name="connsiteY1" fmla="*/ 347919 h 372580"/>
              <a:gd name="connsiteX2" fmla="*/ 23883 w 363065"/>
              <a:gd name="connsiteY2" fmla="*/ 356514 h 372580"/>
              <a:gd name="connsiteX3" fmla="*/ 110261 w 363065"/>
              <a:gd name="connsiteY3" fmla="*/ 37337 h 372580"/>
              <a:gd name="connsiteX4" fmla="*/ 300020 w 363065"/>
              <a:gd name="connsiteY4" fmla="*/ 76089 h 372580"/>
              <a:gd name="connsiteX5" fmla="*/ 341700 w 363065"/>
              <a:gd name="connsiteY5" fmla="*/ 265213 h 3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65" h="372580">
                <a:moveTo>
                  <a:pt x="341700" y="265213"/>
                </a:moveTo>
                <a:cubicBezTo>
                  <a:pt x="306419" y="321285"/>
                  <a:pt x="240541" y="337446"/>
                  <a:pt x="177720" y="347919"/>
                </a:cubicBezTo>
                <a:cubicBezTo>
                  <a:pt x="106122" y="359850"/>
                  <a:pt x="59636" y="391710"/>
                  <a:pt x="23883" y="356514"/>
                </a:cubicBezTo>
                <a:cubicBezTo>
                  <a:pt x="-40026" y="293583"/>
                  <a:pt x="36533" y="112205"/>
                  <a:pt x="110261" y="37337"/>
                </a:cubicBezTo>
                <a:cubicBezTo>
                  <a:pt x="183990" y="-37538"/>
                  <a:pt x="236111" y="13158"/>
                  <a:pt x="300020" y="76089"/>
                </a:cubicBezTo>
                <a:cubicBezTo>
                  <a:pt x="363929" y="139008"/>
                  <a:pt x="381890" y="201330"/>
                  <a:pt x="341700" y="265213"/>
                </a:cubicBezTo>
                <a:close/>
              </a:path>
            </a:pathLst>
          </a:custGeom>
          <a:solidFill>
            <a:schemeClr val="bg1">
              <a:lumMod val="95000"/>
            </a:schemeClr>
          </a:solidFill>
          <a:ln w="6469" cap="flat">
            <a:noFill/>
            <a:prstDash val="solid"/>
            <a:miter/>
          </a:ln>
        </p:spPr>
        <p:txBody>
          <a:bodyPr rtlCol="0" anchor="ctr"/>
          <a:lstStyle/>
          <a:p>
            <a:endParaRPr lang="en-GB"/>
          </a:p>
        </p:txBody>
      </p:sp>
      <p:sp>
        <p:nvSpPr>
          <p:cNvPr id="132" name="Forma libre: forma 131">
            <a:extLst>
              <a:ext uri="{FF2B5EF4-FFF2-40B4-BE49-F238E27FC236}">
                <a16:creationId xmlns:a16="http://schemas.microsoft.com/office/drawing/2014/main" id="{8BA373AA-29E5-4836-BD0C-2715D368060C}"/>
              </a:ext>
            </a:extLst>
          </p:cNvPr>
          <p:cNvSpPr/>
          <p:nvPr/>
        </p:nvSpPr>
        <p:spPr>
          <a:xfrm rot="4752243">
            <a:off x="8593039" y="1226163"/>
            <a:ext cx="4047694" cy="2716718"/>
          </a:xfrm>
          <a:custGeom>
            <a:avLst/>
            <a:gdLst>
              <a:gd name="connsiteX0" fmla="*/ 341700 w 363065"/>
              <a:gd name="connsiteY0" fmla="*/ 265213 h 372580"/>
              <a:gd name="connsiteX1" fmla="*/ 177720 w 363065"/>
              <a:gd name="connsiteY1" fmla="*/ 347919 h 372580"/>
              <a:gd name="connsiteX2" fmla="*/ 23883 w 363065"/>
              <a:gd name="connsiteY2" fmla="*/ 356514 h 372580"/>
              <a:gd name="connsiteX3" fmla="*/ 110261 w 363065"/>
              <a:gd name="connsiteY3" fmla="*/ 37337 h 372580"/>
              <a:gd name="connsiteX4" fmla="*/ 300020 w 363065"/>
              <a:gd name="connsiteY4" fmla="*/ 76089 h 372580"/>
              <a:gd name="connsiteX5" fmla="*/ 341700 w 363065"/>
              <a:gd name="connsiteY5" fmla="*/ 265213 h 3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65" h="372580">
                <a:moveTo>
                  <a:pt x="341700" y="265213"/>
                </a:moveTo>
                <a:cubicBezTo>
                  <a:pt x="306419" y="321285"/>
                  <a:pt x="240541" y="337446"/>
                  <a:pt x="177720" y="347919"/>
                </a:cubicBezTo>
                <a:cubicBezTo>
                  <a:pt x="106122" y="359850"/>
                  <a:pt x="59636" y="391710"/>
                  <a:pt x="23883" y="356514"/>
                </a:cubicBezTo>
                <a:cubicBezTo>
                  <a:pt x="-40026" y="293583"/>
                  <a:pt x="36533" y="112205"/>
                  <a:pt x="110261" y="37337"/>
                </a:cubicBezTo>
                <a:cubicBezTo>
                  <a:pt x="183990" y="-37538"/>
                  <a:pt x="236111" y="13158"/>
                  <a:pt x="300020" y="76089"/>
                </a:cubicBezTo>
                <a:cubicBezTo>
                  <a:pt x="363929" y="139008"/>
                  <a:pt x="381890" y="201330"/>
                  <a:pt x="341700" y="265213"/>
                </a:cubicBezTo>
                <a:close/>
              </a:path>
            </a:pathLst>
          </a:custGeom>
          <a:solidFill>
            <a:schemeClr val="bg1">
              <a:lumMod val="95000"/>
            </a:schemeClr>
          </a:solidFill>
          <a:ln w="6469" cap="flat">
            <a:noFill/>
            <a:prstDash val="solid"/>
            <a:miter/>
          </a:ln>
        </p:spPr>
        <p:txBody>
          <a:bodyPr rtlCol="0" anchor="ctr"/>
          <a:lstStyle/>
          <a:p>
            <a:endParaRPr lang="en-GB"/>
          </a:p>
        </p:txBody>
      </p:sp>
      <p:sp>
        <p:nvSpPr>
          <p:cNvPr id="131" name="Forma libre: forma 130">
            <a:extLst>
              <a:ext uri="{FF2B5EF4-FFF2-40B4-BE49-F238E27FC236}">
                <a16:creationId xmlns:a16="http://schemas.microsoft.com/office/drawing/2014/main" id="{5160B010-5642-4718-8E2B-CAD15309BCD4}"/>
              </a:ext>
            </a:extLst>
          </p:cNvPr>
          <p:cNvSpPr/>
          <p:nvPr/>
        </p:nvSpPr>
        <p:spPr>
          <a:xfrm rot="19574219">
            <a:off x="736826" y="2222950"/>
            <a:ext cx="3268837" cy="2716718"/>
          </a:xfrm>
          <a:custGeom>
            <a:avLst/>
            <a:gdLst>
              <a:gd name="connsiteX0" fmla="*/ 341700 w 363065"/>
              <a:gd name="connsiteY0" fmla="*/ 265213 h 372580"/>
              <a:gd name="connsiteX1" fmla="*/ 177720 w 363065"/>
              <a:gd name="connsiteY1" fmla="*/ 347919 h 372580"/>
              <a:gd name="connsiteX2" fmla="*/ 23883 w 363065"/>
              <a:gd name="connsiteY2" fmla="*/ 356514 h 372580"/>
              <a:gd name="connsiteX3" fmla="*/ 110261 w 363065"/>
              <a:gd name="connsiteY3" fmla="*/ 37337 h 372580"/>
              <a:gd name="connsiteX4" fmla="*/ 300020 w 363065"/>
              <a:gd name="connsiteY4" fmla="*/ 76089 h 372580"/>
              <a:gd name="connsiteX5" fmla="*/ 341700 w 363065"/>
              <a:gd name="connsiteY5" fmla="*/ 265213 h 3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65" h="372580">
                <a:moveTo>
                  <a:pt x="341700" y="265213"/>
                </a:moveTo>
                <a:cubicBezTo>
                  <a:pt x="306419" y="321285"/>
                  <a:pt x="240541" y="337446"/>
                  <a:pt x="177720" y="347919"/>
                </a:cubicBezTo>
                <a:cubicBezTo>
                  <a:pt x="106122" y="359850"/>
                  <a:pt x="59636" y="391710"/>
                  <a:pt x="23883" y="356514"/>
                </a:cubicBezTo>
                <a:cubicBezTo>
                  <a:pt x="-40026" y="293583"/>
                  <a:pt x="36533" y="112205"/>
                  <a:pt x="110261" y="37337"/>
                </a:cubicBezTo>
                <a:cubicBezTo>
                  <a:pt x="183990" y="-37538"/>
                  <a:pt x="236111" y="13158"/>
                  <a:pt x="300020" y="76089"/>
                </a:cubicBezTo>
                <a:cubicBezTo>
                  <a:pt x="363929" y="139008"/>
                  <a:pt x="381890" y="201330"/>
                  <a:pt x="341700" y="265213"/>
                </a:cubicBezTo>
                <a:close/>
              </a:path>
            </a:pathLst>
          </a:custGeom>
          <a:solidFill>
            <a:schemeClr val="bg1">
              <a:lumMod val="95000"/>
            </a:schemeClr>
          </a:solidFill>
          <a:ln w="6469" cap="flat">
            <a:noFill/>
            <a:prstDash val="solid"/>
            <a:miter/>
          </a:ln>
        </p:spPr>
        <p:txBody>
          <a:bodyPr rtlCol="0" anchor="ctr"/>
          <a:lstStyle/>
          <a:p>
            <a:endParaRPr lang="en-GB"/>
          </a:p>
        </p:txBody>
      </p:sp>
      <p:sp>
        <p:nvSpPr>
          <p:cNvPr id="48" name="Elipse 47">
            <a:extLst>
              <a:ext uri="{FF2B5EF4-FFF2-40B4-BE49-F238E27FC236}">
                <a16:creationId xmlns:a16="http://schemas.microsoft.com/office/drawing/2014/main" id="{3C6C5ADB-B61A-4622-8AD9-E8EE8BDBF22A}"/>
              </a:ext>
            </a:extLst>
          </p:cNvPr>
          <p:cNvSpPr/>
          <p:nvPr/>
        </p:nvSpPr>
        <p:spPr>
          <a:xfrm>
            <a:off x="5471233" y="885774"/>
            <a:ext cx="1092445" cy="1103769"/>
          </a:xfrm>
          <a:prstGeom prst="ellipse">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Marcador de texto 1">
            <a:extLst>
              <a:ext uri="{FF2B5EF4-FFF2-40B4-BE49-F238E27FC236}">
                <a16:creationId xmlns:a16="http://schemas.microsoft.com/office/drawing/2014/main" id="{9D93430F-D647-4636-A7AA-446200FD7DF6}"/>
              </a:ext>
            </a:extLst>
          </p:cNvPr>
          <p:cNvSpPr>
            <a:spLocks noGrp="1"/>
          </p:cNvSpPr>
          <p:nvPr>
            <p:ph type="body" sz="quarter" idx="10"/>
          </p:nvPr>
        </p:nvSpPr>
        <p:spPr>
          <a:xfrm>
            <a:off x="781171" y="208197"/>
            <a:ext cx="8008947" cy="533400"/>
          </a:xfrm>
        </p:spPr>
        <p:txBody>
          <a:bodyPr>
            <a:normAutofit/>
          </a:bodyPr>
          <a:lstStyle/>
          <a:p>
            <a:pPr marL="0" indent="0">
              <a:buNone/>
            </a:pPr>
            <a:r>
              <a:rPr lang="hu-HU"/>
              <a:t>A rezisztencia terjedési irányainak bemutatása</a:t>
            </a:r>
          </a:p>
        </p:txBody>
      </p:sp>
      <p:sp>
        <p:nvSpPr>
          <p:cNvPr id="47" name="CuadroTexto 46">
            <a:extLst>
              <a:ext uri="{FF2B5EF4-FFF2-40B4-BE49-F238E27FC236}">
                <a16:creationId xmlns:a16="http://schemas.microsoft.com/office/drawing/2014/main" id="{E0E37166-A9E3-4EEB-B2F4-A84D24BB393B}"/>
              </a:ext>
            </a:extLst>
          </p:cNvPr>
          <p:cNvSpPr txBox="1"/>
          <p:nvPr/>
        </p:nvSpPr>
        <p:spPr>
          <a:xfrm>
            <a:off x="7205191" y="1081961"/>
            <a:ext cx="1622497" cy="646331"/>
          </a:xfrm>
          <a:prstGeom prst="rect">
            <a:avLst/>
          </a:prstGeom>
          <a:noFill/>
        </p:spPr>
        <p:txBody>
          <a:bodyPr wrap="square" rtlCol="0">
            <a:spAutoFit/>
          </a:bodyPr>
          <a:lstStyle/>
          <a:p>
            <a:r>
              <a:rPr lang="hu-HU" sz="1200" dirty="0">
                <a:latin typeface="EC Square Sans Pro" panose="020B0506040000020004" pitchFamily="34" charset="0"/>
              </a:rPr>
              <a:t>A mezőgazdaságban antibiotikumokat használnak</a:t>
            </a:r>
          </a:p>
        </p:txBody>
      </p:sp>
      <p:sp>
        <p:nvSpPr>
          <p:cNvPr id="50" name="CuadroTexto 49">
            <a:extLst>
              <a:ext uri="{FF2B5EF4-FFF2-40B4-BE49-F238E27FC236}">
                <a16:creationId xmlns:a16="http://schemas.microsoft.com/office/drawing/2014/main" id="{21F9444C-0C4E-4F00-9966-8BF86156BA08}"/>
              </a:ext>
            </a:extLst>
          </p:cNvPr>
          <p:cNvSpPr txBox="1"/>
          <p:nvPr/>
        </p:nvSpPr>
        <p:spPr>
          <a:xfrm>
            <a:off x="10094528" y="4191908"/>
            <a:ext cx="2097472" cy="1107996"/>
          </a:xfrm>
          <a:prstGeom prst="rect">
            <a:avLst/>
          </a:prstGeom>
          <a:noFill/>
        </p:spPr>
        <p:txBody>
          <a:bodyPr wrap="square" rtlCol="0">
            <a:spAutoFit/>
          </a:bodyPr>
          <a:lstStyle/>
          <a:p>
            <a:r>
              <a:rPr lang="hu-HU" sz="1100" dirty="0">
                <a:latin typeface="EC Square Sans Pro" panose="020B0506040000020004" pitchFamily="34" charset="0"/>
              </a:rPr>
              <a:t>Állatokban a bélbaktériumok rezisztenciát alakíthatnak ki, amely érintkezés, kezeletlen hulladék vagy higiénia hiánya révén más állatokra is átterjedhet.</a:t>
            </a:r>
            <a:endParaRPr lang="hu-HU" sz="1100" dirty="0">
              <a:solidFill>
                <a:srgbClr val="FF0000"/>
              </a:solidFill>
              <a:latin typeface="EC Square Sans Pro" panose="020B0506040000020004" pitchFamily="34" charset="0"/>
            </a:endParaRPr>
          </a:p>
        </p:txBody>
      </p:sp>
      <p:sp>
        <p:nvSpPr>
          <p:cNvPr id="51" name="CuadroTexto 50">
            <a:extLst>
              <a:ext uri="{FF2B5EF4-FFF2-40B4-BE49-F238E27FC236}">
                <a16:creationId xmlns:a16="http://schemas.microsoft.com/office/drawing/2014/main" id="{E2E75DDF-17D9-4F1D-83EE-4B9616B9EE9B}"/>
              </a:ext>
            </a:extLst>
          </p:cNvPr>
          <p:cNvSpPr txBox="1"/>
          <p:nvPr/>
        </p:nvSpPr>
        <p:spPr>
          <a:xfrm>
            <a:off x="10075543" y="5426014"/>
            <a:ext cx="1986763" cy="769441"/>
          </a:xfrm>
          <a:prstGeom prst="rect">
            <a:avLst/>
          </a:prstGeom>
          <a:noFill/>
        </p:spPr>
        <p:txBody>
          <a:bodyPr wrap="square" rtlCol="0">
            <a:spAutoFit/>
          </a:bodyPr>
          <a:lstStyle/>
          <a:p>
            <a:r>
              <a:rPr lang="hu-HU" sz="1100" dirty="0">
                <a:latin typeface="EC Square Sans Pro" panose="020B0506040000020004" pitchFamily="34" charset="0"/>
              </a:rPr>
              <a:t>A gyógyszerrezisztens baktériumok az élelmiszerekből és a környezetből jutnak el az emberbe</a:t>
            </a:r>
          </a:p>
        </p:txBody>
      </p:sp>
      <p:sp>
        <p:nvSpPr>
          <p:cNvPr id="52" name="CuadroTexto 51">
            <a:extLst>
              <a:ext uri="{FF2B5EF4-FFF2-40B4-BE49-F238E27FC236}">
                <a16:creationId xmlns:a16="http://schemas.microsoft.com/office/drawing/2014/main" id="{129E1CDD-4CD4-437F-BBD4-945B899BD873}"/>
              </a:ext>
            </a:extLst>
          </p:cNvPr>
          <p:cNvSpPr txBox="1"/>
          <p:nvPr/>
        </p:nvSpPr>
        <p:spPr>
          <a:xfrm>
            <a:off x="970933" y="1017350"/>
            <a:ext cx="3470120" cy="1200329"/>
          </a:xfrm>
          <a:prstGeom prst="rect">
            <a:avLst/>
          </a:prstGeom>
          <a:noFill/>
        </p:spPr>
        <p:txBody>
          <a:bodyPr wrap="square" rtlCol="0">
            <a:spAutoFit/>
          </a:bodyPr>
          <a:lstStyle/>
          <a:p>
            <a:r>
              <a:rPr lang="hu-HU" sz="1200" dirty="0">
                <a:latin typeface="EC Square Sans Pro" panose="020B0506040000020004" pitchFamily="34" charset="0"/>
              </a:rPr>
              <a:t>Antibiotikumot kapnak emberek, pl. kórházakban, közösségben, és kapnak a házi kedvencek is. </a:t>
            </a:r>
          </a:p>
          <a:p>
            <a:r>
              <a:rPr lang="hu-HU" sz="1200" dirty="0">
                <a:latin typeface="EC Square Sans Pro" panose="020B0506040000020004" pitchFamily="34" charset="0"/>
              </a:rPr>
              <a:t>Az emberek és állatok bélbaktériumai rezisztenciát alakíthatnak ki, és terjedhet közöttük. A rezisztencia kialakulása felgyorsulhat az antimikrobiális szerek túlzott és helytelen használata miatt.</a:t>
            </a:r>
          </a:p>
        </p:txBody>
      </p:sp>
      <p:sp>
        <p:nvSpPr>
          <p:cNvPr id="53" name="Rectángulo: esquinas redondeadas 52">
            <a:extLst>
              <a:ext uri="{FF2B5EF4-FFF2-40B4-BE49-F238E27FC236}">
                <a16:creationId xmlns:a16="http://schemas.microsoft.com/office/drawing/2014/main" id="{5BAAE011-F4BA-4321-8C50-227E98613A4A}"/>
              </a:ext>
            </a:extLst>
          </p:cNvPr>
          <p:cNvSpPr/>
          <p:nvPr/>
        </p:nvSpPr>
        <p:spPr>
          <a:xfrm rot="19772696">
            <a:off x="5588229" y="1033587"/>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ángulo: esquinas redondeadas 53">
            <a:extLst>
              <a:ext uri="{FF2B5EF4-FFF2-40B4-BE49-F238E27FC236}">
                <a16:creationId xmlns:a16="http://schemas.microsoft.com/office/drawing/2014/main" id="{9342F7C4-FB31-4864-960C-C0CBCD31B2C9}"/>
              </a:ext>
            </a:extLst>
          </p:cNvPr>
          <p:cNvSpPr/>
          <p:nvPr/>
        </p:nvSpPr>
        <p:spPr>
          <a:xfrm rot="5862461">
            <a:off x="5434263" y="1480451"/>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ángulo: esquinas redondeadas 54">
            <a:extLst>
              <a:ext uri="{FF2B5EF4-FFF2-40B4-BE49-F238E27FC236}">
                <a16:creationId xmlns:a16="http://schemas.microsoft.com/office/drawing/2014/main" id="{5437E517-AE2D-4E43-A28C-BBF83E925C4B}"/>
              </a:ext>
            </a:extLst>
          </p:cNvPr>
          <p:cNvSpPr/>
          <p:nvPr/>
        </p:nvSpPr>
        <p:spPr>
          <a:xfrm rot="10141599">
            <a:off x="5706792" y="1570983"/>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ángulo: esquinas redondeadas 55">
            <a:extLst>
              <a:ext uri="{FF2B5EF4-FFF2-40B4-BE49-F238E27FC236}">
                <a16:creationId xmlns:a16="http://schemas.microsoft.com/office/drawing/2014/main" id="{957231C8-1CDD-44C3-8923-772B1B9C237A}"/>
              </a:ext>
            </a:extLst>
          </p:cNvPr>
          <p:cNvSpPr/>
          <p:nvPr/>
        </p:nvSpPr>
        <p:spPr>
          <a:xfrm rot="2989639">
            <a:off x="5691961" y="1298641"/>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ángulo: esquinas redondeadas 56">
            <a:extLst>
              <a:ext uri="{FF2B5EF4-FFF2-40B4-BE49-F238E27FC236}">
                <a16:creationId xmlns:a16="http://schemas.microsoft.com/office/drawing/2014/main" id="{4A0A873C-2FF0-41A1-8000-F438CEF8A852}"/>
              </a:ext>
            </a:extLst>
          </p:cNvPr>
          <p:cNvSpPr/>
          <p:nvPr/>
        </p:nvSpPr>
        <p:spPr>
          <a:xfrm rot="10126748">
            <a:off x="5952695" y="1057229"/>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ángulo: esquinas redondeadas 57">
            <a:extLst>
              <a:ext uri="{FF2B5EF4-FFF2-40B4-BE49-F238E27FC236}">
                <a16:creationId xmlns:a16="http://schemas.microsoft.com/office/drawing/2014/main" id="{A2E6EE5D-19CB-4FFF-8A0B-C0E7B6F26CD9}"/>
              </a:ext>
            </a:extLst>
          </p:cNvPr>
          <p:cNvSpPr/>
          <p:nvPr/>
        </p:nvSpPr>
        <p:spPr>
          <a:xfrm rot="5862461">
            <a:off x="5979492" y="1357119"/>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9" name="Rectángulo: esquinas redondeadas 58">
            <a:extLst>
              <a:ext uri="{FF2B5EF4-FFF2-40B4-BE49-F238E27FC236}">
                <a16:creationId xmlns:a16="http://schemas.microsoft.com/office/drawing/2014/main" id="{26E448F2-A71F-4C72-AA99-EA7A5A5607EC}"/>
              </a:ext>
            </a:extLst>
          </p:cNvPr>
          <p:cNvSpPr/>
          <p:nvPr/>
        </p:nvSpPr>
        <p:spPr>
          <a:xfrm rot="8152036">
            <a:off x="6146446" y="1618908"/>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0" name="Rectángulo: esquinas redondeadas 59">
            <a:extLst>
              <a:ext uri="{FF2B5EF4-FFF2-40B4-BE49-F238E27FC236}">
                <a16:creationId xmlns:a16="http://schemas.microsoft.com/office/drawing/2014/main" id="{E5B17330-8F54-487C-BF72-D3CCE54BBC33}"/>
              </a:ext>
            </a:extLst>
          </p:cNvPr>
          <p:cNvSpPr/>
          <p:nvPr/>
        </p:nvSpPr>
        <p:spPr>
          <a:xfrm rot="2989639">
            <a:off x="6237572" y="1309067"/>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2" name="Gráfico 61" descr="Hospital con relleno sólido">
            <a:extLst>
              <a:ext uri="{FF2B5EF4-FFF2-40B4-BE49-F238E27FC236}">
                <a16:creationId xmlns:a16="http://schemas.microsoft.com/office/drawing/2014/main" id="{D01D408A-DE33-47F2-B2AB-37781C40F51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0506" y="3058341"/>
            <a:ext cx="402203" cy="402203"/>
          </a:xfrm>
          <a:prstGeom prst="rect">
            <a:avLst/>
          </a:prstGeom>
        </p:spPr>
      </p:pic>
      <p:grpSp>
        <p:nvGrpSpPr>
          <p:cNvPr id="64" name="Grupo 63">
            <a:extLst>
              <a:ext uri="{FF2B5EF4-FFF2-40B4-BE49-F238E27FC236}">
                <a16:creationId xmlns:a16="http://schemas.microsoft.com/office/drawing/2014/main" id="{633B10A9-081A-4AD6-ACEF-A92457440D07}"/>
              </a:ext>
            </a:extLst>
          </p:cNvPr>
          <p:cNvGrpSpPr/>
          <p:nvPr/>
        </p:nvGrpSpPr>
        <p:grpSpPr>
          <a:xfrm>
            <a:off x="10075543" y="3304881"/>
            <a:ext cx="1454205" cy="915233"/>
            <a:chOff x="4176817" y="5639071"/>
            <a:chExt cx="1454205" cy="915233"/>
          </a:xfrm>
        </p:grpSpPr>
        <p:pic>
          <p:nvPicPr>
            <p:cNvPr id="65" name="Picture 4" descr="840+ Heifer Illustrations, Royalty-Free Vector Graphics &amp; Clip Art - iStock  | Heifer cows, Heifer vector, Heifer milk">
              <a:extLst>
                <a:ext uri="{FF2B5EF4-FFF2-40B4-BE49-F238E27FC236}">
                  <a16:creationId xmlns:a16="http://schemas.microsoft.com/office/drawing/2014/main" id="{F5F26203-DF7B-45C7-BF8F-07B006341470}"/>
                </a:ext>
              </a:extLst>
            </p:cNvPr>
            <p:cNvPicPr>
              <a:picLocks noChangeAspect="1" noChangeArrowheads="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l="16340" t="28652" r="15867" b="28682"/>
            <a:stretch/>
          </p:blipFill>
          <p:spPr bwMode="auto">
            <a:xfrm flipH="1">
              <a:off x="4176817" y="5639071"/>
              <a:ext cx="1454205" cy="9152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Elipse 65">
              <a:extLst>
                <a:ext uri="{FF2B5EF4-FFF2-40B4-BE49-F238E27FC236}">
                  <a16:creationId xmlns:a16="http://schemas.microsoft.com/office/drawing/2014/main" id="{12E3185D-3780-4F15-B7DA-AE1FFD18738D}"/>
                </a:ext>
              </a:extLst>
            </p:cNvPr>
            <p:cNvSpPr/>
            <p:nvPr/>
          </p:nvSpPr>
          <p:spPr>
            <a:xfrm>
              <a:off x="4466951" y="5802645"/>
              <a:ext cx="476529" cy="367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Gráfico 66" descr="Cápsula de Petri contorno">
              <a:extLst>
                <a:ext uri="{FF2B5EF4-FFF2-40B4-BE49-F238E27FC236}">
                  <a16:creationId xmlns:a16="http://schemas.microsoft.com/office/drawing/2014/main" id="{F23B846D-C1AE-4946-A3DB-DBE5B007CE0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94500" y="5940979"/>
              <a:ext cx="213336" cy="213336"/>
            </a:xfrm>
            <a:prstGeom prst="rect">
              <a:avLst/>
            </a:prstGeom>
          </p:spPr>
        </p:pic>
        <p:pic>
          <p:nvPicPr>
            <p:cNvPr id="68" name="Gráfico 67" descr="Germen contorno">
              <a:extLst>
                <a:ext uri="{FF2B5EF4-FFF2-40B4-BE49-F238E27FC236}">
                  <a16:creationId xmlns:a16="http://schemas.microsoft.com/office/drawing/2014/main" id="{192D18BC-5DEB-4FEE-9475-577B354F223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9945415">
              <a:off x="4487883" y="5807018"/>
              <a:ext cx="297925" cy="297925"/>
            </a:xfrm>
            <a:prstGeom prst="rect">
              <a:avLst/>
            </a:prstGeom>
          </p:spPr>
        </p:pic>
      </p:grpSp>
      <p:grpSp>
        <p:nvGrpSpPr>
          <p:cNvPr id="74" name="Grupo 73">
            <a:extLst>
              <a:ext uri="{FF2B5EF4-FFF2-40B4-BE49-F238E27FC236}">
                <a16:creationId xmlns:a16="http://schemas.microsoft.com/office/drawing/2014/main" id="{BA84FEA2-EF48-40BD-A059-FF7C976095CB}"/>
              </a:ext>
            </a:extLst>
          </p:cNvPr>
          <p:cNvGrpSpPr/>
          <p:nvPr/>
        </p:nvGrpSpPr>
        <p:grpSpPr>
          <a:xfrm>
            <a:off x="1945069" y="2619379"/>
            <a:ext cx="766257" cy="2145520"/>
            <a:chOff x="2362896" y="4473522"/>
            <a:chExt cx="766257" cy="2145520"/>
          </a:xfrm>
        </p:grpSpPr>
        <p:pic>
          <p:nvPicPr>
            <p:cNvPr id="75" name="Picture 2" descr="Human Body Shape Vector Art. Stock Vector - Illustration of ...">
              <a:extLst>
                <a:ext uri="{FF2B5EF4-FFF2-40B4-BE49-F238E27FC236}">
                  <a16:creationId xmlns:a16="http://schemas.microsoft.com/office/drawing/2014/main" id="{0AFA858D-6ADD-4E77-BDA6-329E18167198}"/>
                </a:ext>
              </a:extLst>
            </p:cNvPr>
            <p:cNvPicPr>
              <a:picLocks noChangeAspect="1" noChangeArrowheads="1"/>
            </p:cNvPicPr>
            <p:nvPr/>
          </p:nvPicPr>
          <p:blipFill rotWithShape="1">
            <a:blip r:embed="rId10" cstate="email">
              <a:duotone>
                <a:schemeClr val="accent1">
                  <a:shade val="45000"/>
                  <a:satMod val="135000"/>
                </a:schemeClr>
                <a:prstClr val="white"/>
              </a:duotone>
              <a:extLst>
                <a:ext uri="{28A0092B-C50C-407E-A947-70E740481C1C}">
                  <a14:useLocalDpi xmlns:a14="http://schemas.microsoft.com/office/drawing/2010/main"/>
                </a:ext>
              </a:extLst>
            </a:blip>
            <a:srcRect l="32621" r="32832"/>
            <a:stretch/>
          </p:blipFill>
          <p:spPr bwMode="auto">
            <a:xfrm>
              <a:off x="2362896" y="4473522"/>
              <a:ext cx="766257" cy="2145520"/>
            </a:xfrm>
            <a:prstGeom prst="rect">
              <a:avLst/>
            </a:prstGeom>
            <a:noFill/>
            <a:extLst>
              <a:ext uri="{909E8E84-426E-40DD-AFC4-6F175D3DCCD1}">
                <a14:hiddenFill xmlns:a14="http://schemas.microsoft.com/office/drawing/2010/main">
                  <a:solidFill>
                    <a:srgbClr val="FFFFFF"/>
                  </a:solidFill>
                </a14:hiddenFill>
              </a:ext>
            </a:extLst>
          </p:spPr>
        </p:pic>
        <p:sp>
          <p:nvSpPr>
            <p:cNvPr id="76" name="Elipse 75">
              <a:extLst>
                <a:ext uri="{FF2B5EF4-FFF2-40B4-BE49-F238E27FC236}">
                  <a16:creationId xmlns:a16="http://schemas.microsoft.com/office/drawing/2014/main" id="{C08BE7F7-DAE1-4280-A27C-8BD6A7917664}"/>
                </a:ext>
              </a:extLst>
            </p:cNvPr>
            <p:cNvSpPr/>
            <p:nvPr/>
          </p:nvSpPr>
          <p:spPr>
            <a:xfrm>
              <a:off x="2489843" y="5161981"/>
              <a:ext cx="476529" cy="367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Gráfico 76" descr="Cápsula de Petri contorno">
              <a:extLst>
                <a:ext uri="{FF2B5EF4-FFF2-40B4-BE49-F238E27FC236}">
                  <a16:creationId xmlns:a16="http://schemas.microsoft.com/office/drawing/2014/main" id="{4E082CBD-06CE-4648-BC70-830506A93AB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717392" y="5300315"/>
              <a:ext cx="213336" cy="213336"/>
            </a:xfrm>
            <a:prstGeom prst="rect">
              <a:avLst/>
            </a:prstGeom>
          </p:spPr>
        </p:pic>
        <p:pic>
          <p:nvPicPr>
            <p:cNvPr id="78" name="Gráfico 77" descr="Germen contorno">
              <a:extLst>
                <a:ext uri="{FF2B5EF4-FFF2-40B4-BE49-F238E27FC236}">
                  <a16:creationId xmlns:a16="http://schemas.microsoft.com/office/drawing/2014/main" id="{3948AAB2-5644-475C-928F-9401C49D307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9945415">
              <a:off x="2510775" y="5166354"/>
              <a:ext cx="297925" cy="297925"/>
            </a:xfrm>
            <a:prstGeom prst="rect">
              <a:avLst/>
            </a:prstGeom>
          </p:spPr>
        </p:pic>
      </p:grpSp>
      <p:sp>
        <p:nvSpPr>
          <p:cNvPr id="80" name="Flecha: circular 79">
            <a:extLst>
              <a:ext uri="{FF2B5EF4-FFF2-40B4-BE49-F238E27FC236}">
                <a16:creationId xmlns:a16="http://schemas.microsoft.com/office/drawing/2014/main" id="{7DF512B9-D51E-4089-9496-71D039BE3E18}"/>
              </a:ext>
            </a:extLst>
          </p:cNvPr>
          <p:cNvSpPr/>
          <p:nvPr/>
        </p:nvSpPr>
        <p:spPr>
          <a:xfrm>
            <a:off x="1236718" y="3754820"/>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81" name="Flecha: circular 80">
            <a:extLst>
              <a:ext uri="{FF2B5EF4-FFF2-40B4-BE49-F238E27FC236}">
                <a16:creationId xmlns:a16="http://schemas.microsoft.com/office/drawing/2014/main" id="{A07E5C45-D23B-4C86-8C86-4C9AAD3C48C9}"/>
              </a:ext>
            </a:extLst>
          </p:cNvPr>
          <p:cNvSpPr/>
          <p:nvPr/>
        </p:nvSpPr>
        <p:spPr>
          <a:xfrm>
            <a:off x="1254037" y="2877006"/>
            <a:ext cx="762304" cy="762169"/>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pic>
        <p:nvPicPr>
          <p:cNvPr id="79" name="Gráfico 78" descr="Hogar con relleno sólido">
            <a:extLst>
              <a:ext uri="{FF2B5EF4-FFF2-40B4-BE49-F238E27FC236}">
                <a16:creationId xmlns:a16="http://schemas.microsoft.com/office/drawing/2014/main" id="{2C2848AD-7EC6-4A75-A21F-6990C39508A3}"/>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440506" y="3973893"/>
            <a:ext cx="338220" cy="338220"/>
          </a:xfrm>
          <a:prstGeom prst="rect">
            <a:avLst/>
          </a:prstGeom>
        </p:spPr>
      </p:pic>
      <p:sp>
        <p:nvSpPr>
          <p:cNvPr id="84" name="CuadroTexto 83">
            <a:extLst>
              <a:ext uri="{FF2B5EF4-FFF2-40B4-BE49-F238E27FC236}">
                <a16:creationId xmlns:a16="http://schemas.microsoft.com/office/drawing/2014/main" id="{84EA1B4C-25BF-4B42-A47C-BB2D8E69C062}"/>
              </a:ext>
            </a:extLst>
          </p:cNvPr>
          <p:cNvSpPr txBox="1"/>
          <p:nvPr/>
        </p:nvSpPr>
        <p:spPr>
          <a:xfrm>
            <a:off x="1158285" y="4466547"/>
            <a:ext cx="978122" cy="246221"/>
          </a:xfrm>
          <a:prstGeom prst="rect">
            <a:avLst/>
          </a:prstGeom>
          <a:noFill/>
        </p:spPr>
        <p:txBody>
          <a:bodyPr wrap="square" rtlCol="0">
            <a:spAutoFit/>
          </a:bodyPr>
          <a:lstStyle/>
          <a:p>
            <a:r>
              <a:rPr lang="hu-HU" sz="1000" dirty="0">
                <a:latin typeface="EC Square Sans Pro" panose="020B0506040000020004" pitchFamily="34" charset="0"/>
              </a:rPr>
              <a:t>A közösségben</a:t>
            </a:r>
          </a:p>
        </p:txBody>
      </p:sp>
      <p:sp>
        <p:nvSpPr>
          <p:cNvPr id="85" name="Flecha: circular 84">
            <a:extLst>
              <a:ext uri="{FF2B5EF4-FFF2-40B4-BE49-F238E27FC236}">
                <a16:creationId xmlns:a16="http://schemas.microsoft.com/office/drawing/2014/main" id="{AAF18681-9FDE-46A8-9007-6EC304A299B3}"/>
              </a:ext>
            </a:extLst>
          </p:cNvPr>
          <p:cNvSpPr/>
          <p:nvPr/>
        </p:nvSpPr>
        <p:spPr>
          <a:xfrm>
            <a:off x="2682653" y="3300041"/>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87" name="CuadroTexto 86">
            <a:extLst>
              <a:ext uri="{FF2B5EF4-FFF2-40B4-BE49-F238E27FC236}">
                <a16:creationId xmlns:a16="http://schemas.microsoft.com/office/drawing/2014/main" id="{FC2987F0-5297-40BE-B6F0-C7B9F14B80EB}"/>
              </a:ext>
            </a:extLst>
          </p:cNvPr>
          <p:cNvSpPr txBox="1"/>
          <p:nvPr/>
        </p:nvSpPr>
        <p:spPr>
          <a:xfrm>
            <a:off x="2859362" y="3973893"/>
            <a:ext cx="762544" cy="400110"/>
          </a:xfrm>
          <a:prstGeom prst="rect">
            <a:avLst/>
          </a:prstGeom>
          <a:noFill/>
        </p:spPr>
        <p:txBody>
          <a:bodyPr wrap="square" rtlCol="0">
            <a:spAutoFit/>
          </a:bodyPr>
          <a:lstStyle/>
          <a:p>
            <a:r>
              <a:rPr lang="hu-HU" sz="1000" dirty="0">
                <a:latin typeface="EC Square Sans Pro" panose="020B0506040000020004" pitchFamily="34" charset="0"/>
              </a:rPr>
              <a:t>Házi kedvencek</a:t>
            </a:r>
          </a:p>
        </p:txBody>
      </p:sp>
      <p:pic>
        <p:nvPicPr>
          <p:cNvPr id="88" name="Gráfico 87" descr="Perro con relleno sólido">
            <a:extLst>
              <a:ext uri="{FF2B5EF4-FFF2-40B4-BE49-F238E27FC236}">
                <a16:creationId xmlns:a16="http://schemas.microsoft.com/office/drawing/2014/main" id="{CA01ED36-9FF6-415C-8631-333F9A6FF4C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071361" y="3566728"/>
            <a:ext cx="229154" cy="229154"/>
          </a:xfrm>
          <a:prstGeom prst="rect">
            <a:avLst/>
          </a:prstGeom>
        </p:spPr>
      </p:pic>
      <p:pic>
        <p:nvPicPr>
          <p:cNvPr id="89" name="Gráfico 88" descr="Gato con relleno sólido">
            <a:extLst>
              <a:ext uri="{FF2B5EF4-FFF2-40B4-BE49-F238E27FC236}">
                <a16:creationId xmlns:a16="http://schemas.microsoft.com/office/drawing/2014/main" id="{278B9391-92B0-407F-81DF-58B8E33D7030}"/>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844786" y="3511099"/>
            <a:ext cx="229154" cy="229154"/>
          </a:xfrm>
          <a:prstGeom prst="rect">
            <a:avLst/>
          </a:prstGeom>
        </p:spPr>
      </p:pic>
      <p:pic>
        <p:nvPicPr>
          <p:cNvPr id="90" name="Gráfico 89" descr="Tortuga con relleno sólido">
            <a:extLst>
              <a:ext uri="{FF2B5EF4-FFF2-40B4-BE49-F238E27FC236}">
                <a16:creationId xmlns:a16="http://schemas.microsoft.com/office/drawing/2014/main" id="{67F77062-0C30-4F96-AAD3-098202AE677A}"/>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938875" y="3711061"/>
            <a:ext cx="229154" cy="229154"/>
          </a:xfrm>
          <a:prstGeom prst="rect">
            <a:avLst/>
          </a:prstGeom>
        </p:spPr>
      </p:pic>
      <p:sp>
        <p:nvSpPr>
          <p:cNvPr id="91" name="CuadroTexto 90">
            <a:extLst>
              <a:ext uri="{FF2B5EF4-FFF2-40B4-BE49-F238E27FC236}">
                <a16:creationId xmlns:a16="http://schemas.microsoft.com/office/drawing/2014/main" id="{B1F55690-4F13-4445-AAF3-2D0F156C68D1}"/>
              </a:ext>
            </a:extLst>
          </p:cNvPr>
          <p:cNvSpPr txBox="1"/>
          <p:nvPr/>
        </p:nvSpPr>
        <p:spPr>
          <a:xfrm>
            <a:off x="31550" y="2380927"/>
            <a:ext cx="1467469" cy="1277273"/>
          </a:xfrm>
          <a:prstGeom prst="rect">
            <a:avLst/>
          </a:prstGeom>
          <a:noFill/>
        </p:spPr>
        <p:txBody>
          <a:bodyPr wrap="square" rtlCol="0">
            <a:spAutoFit/>
          </a:bodyPr>
          <a:lstStyle/>
          <a:p>
            <a:r>
              <a:rPr lang="hu-HU" sz="1100" dirty="0">
                <a:latin typeface="EC Square Sans Pro" panose="020B0506040000020004" pitchFamily="34" charset="0"/>
              </a:rPr>
              <a:t>A gyógyszerrezisztens baktériumok átterjednek más betegekre / </a:t>
            </a:r>
            <a:br>
              <a:rPr lang="en-US" sz="1100" dirty="0">
                <a:latin typeface="EC Square Sans Pro" panose="020B0506040000020004" pitchFamily="34" charset="0"/>
              </a:rPr>
            </a:br>
            <a:r>
              <a:rPr lang="hu-HU" sz="1100" dirty="0">
                <a:latin typeface="EC Square Sans Pro" panose="020B0506040000020004" pitchFamily="34" charset="0"/>
              </a:rPr>
              <a:t>a rossz higiénia </a:t>
            </a:r>
            <a:br>
              <a:rPr lang="en-US" sz="1100" dirty="0">
                <a:latin typeface="EC Square Sans Pro" panose="020B0506040000020004" pitchFamily="34" charset="0"/>
              </a:rPr>
            </a:br>
            <a:r>
              <a:rPr lang="hu-HU" sz="1100" dirty="0">
                <a:latin typeface="EC Square Sans Pro" panose="020B0506040000020004" pitchFamily="34" charset="0"/>
              </a:rPr>
              <a:t>és a szennyezett létesítmények révén</a:t>
            </a:r>
          </a:p>
        </p:txBody>
      </p:sp>
      <p:sp>
        <p:nvSpPr>
          <p:cNvPr id="92" name="Flecha: circular 91">
            <a:extLst>
              <a:ext uri="{FF2B5EF4-FFF2-40B4-BE49-F238E27FC236}">
                <a16:creationId xmlns:a16="http://schemas.microsoft.com/office/drawing/2014/main" id="{F11A5BAC-596E-4104-80BD-2D599AE8C0C6}"/>
              </a:ext>
            </a:extLst>
          </p:cNvPr>
          <p:cNvSpPr/>
          <p:nvPr/>
        </p:nvSpPr>
        <p:spPr>
          <a:xfrm>
            <a:off x="8954556" y="1336373"/>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93" name="CuadroTexto 92">
            <a:extLst>
              <a:ext uri="{FF2B5EF4-FFF2-40B4-BE49-F238E27FC236}">
                <a16:creationId xmlns:a16="http://schemas.microsoft.com/office/drawing/2014/main" id="{E8548968-8197-49E3-B1A3-AD4CB443032D}"/>
              </a:ext>
            </a:extLst>
          </p:cNvPr>
          <p:cNvSpPr txBox="1"/>
          <p:nvPr/>
        </p:nvSpPr>
        <p:spPr>
          <a:xfrm>
            <a:off x="8705577" y="1168610"/>
            <a:ext cx="828999" cy="246221"/>
          </a:xfrm>
          <a:prstGeom prst="rect">
            <a:avLst/>
          </a:prstGeom>
          <a:noFill/>
        </p:spPr>
        <p:txBody>
          <a:bodyPr wrap="square" rtlCol="0">
            <a:spAutoFit/>
          </a:bodyPr>
          <a:lstStyle/>
          <a:p>
            <a:r>
              <a:rPr lang="hu-HU" sz="1000">
                <a:latin typeface="EC Square Sans Pro" panose="020B0506040000020004" pitchFamily="34" charset="0"/>
              </a:rPr>
              <a:t>Akvakultúra</a:t>
            </a:r>
          </a:p>
        </p:txBody>
      </p:sp>
      <p:pic>
        <p:nvPicPr>
          <p:cNvPr id="99" name="Picture 14" descr="Fish Icon Vector Isolated Stock Illustration - Download Image Now - Fish,  Icon, Vector - iStock">
            <a:extLst>
              <a:ext uri="{FF2B5EF4-FFF2-40B4-BE49-F238E27FC236}">
                <a16:creationId xmlns:a16="http://schemas.microsoft.com/office/drawing/2014/main" id="{ED9F0B63-8F25-4443-BA8D-D6890ABEB2F1}"/>
              </a:ext>
            </a:extLst>
          </p:cNvPr>
          <p:cNvPicPr>
            <a:picLocks noChangeAspect="1" noChangeArrowheads="1"/>
          </p:cNvPicPr>
          <p:nvPr/>
        </p:nvPicPr>
        <p:blipFill rotWithShape="1">
          <a:blip r:embed="rId23" cstate="email">
            <a:duotone>
              <a:schemeClr val="accent1">
                <a:shade val="45000"/>
                <a:satMod val="135000"/>
              </a:schemeClr>
              <a:prstClr val="white"/>
            </a:duotone>
            <a:extLst>
              <a:ext uri="{28A0092B-C50C-407E-A947-70E740481C1C}">
                <a14:useLocalDpi xmlns:a14="http://schemas.microsoft.com/office/drawing/2010/main"/>
              </a:ext>
            </a:extLst>
          </a:blip>
          <a:srcRect l="12037" t="29604" r="9625" b="30401"/>
          <a:stretch/>
        </p:blipFill>
        <p:spPr bwMode="auto">
          <a:xfrm>
            <a:off x="9169905" y="1652508"/>
            <a:ext cx="332946" cy="169982"/>
          </a:xfrm>
          <a:prstGeom prst="rect">
            <a:avLst/>
          </a:prstGeom>
          <a:solidFill>
            <a:srgbClr val="2C7470"/>
          </a:solidFill>
          <a:ln>
            <a:noFill/>
          </a:ln>
        </p:spPr>
      </p:pic>
      <p:sp>
        <p:nvSpPr>
          <p:cNvPr id="102" name="CuadroTexto 101">
            <a:extLst>
              <a:ext uri="{FF2B5EF4-FFF2-40B4-BE49-F238E27FC236}">
                <a16:creationId xmlns:a16="http://schemas.microsoft.com/office/drawing/2014/main" id="{8DF8BC31-5E38-47D6-8545-3BB75D419A4A}"/>
              </a:ext>
            </a:extLst>
          </p:cNvPr>
          <p:cNvSpPr txBox="1"/>
          <p:nvPr/>
        </p:nvSpPr>
        <p:spPr>
          <a:xfrm>
            <a:off x="10448601" y="776433"/>
            <a:ext cx="1081147" cy="246221"/>
          </a:xfrm>
          <a:prstGeom prst="rect">
            <a:avLst/>
          </a:prstGeom>
          <a:noFill/>
        </p:spPr>
        <p:txBody>
          <a:bodyPr wrap="square" rtlCol="0">
            <a:spAutoFit/>
          </a:bodyPr>
          <a:lstStyle/>
          <a:p>
            <a:r>
              <a:rPr lang="hu-HU" sz="1000" dirty="0">
                <a:latin typeface="EC Square Sans Pro" panose="020B0506040000020004" pitchFamily="34" charset="0"/>
              </a:rPr>
              <a:t>Állatállomány</a:t>
            </a:r>
          </a:p>
        </p:txBody>
      </p:sp>
      <p:pic>
        <p:nvPicPr>
          <p:cNvPr id="104" name="Picture 6" descr="Chicken Icon Vector Art, Icons, and Graphics for Free Download">
            <a:extLst>
              <a:ext uri="{FF2B5EF4-FFF2-40B4-BE49-F238E27FC236}">
                <a16:creationId xmlns:a16="http://schemas.microsoft.com/office/drawing/2014/main" id="{823D501F-925D-4FCA-9311-0CA765E41F35}"/>
              </a:ext>
            </a:extLst>
          </p:cNvPr>
          <p:cNvPicPr>
            <a:picLocks noChangeAspect="1" noChangeArrowheads="1"/>
          </p:cNvPicPr>
          <p:nvPr/>
        </p:nvPicPr>
        <p:blipFill rotWithShape="1">
          <a:blip r:embed="rId2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10485815" y="1451400"/>
            <a:ext cx="167717" cy="190762"/>
          </a:xfrm>
          <a:prstGeom prst="rect">
            <a:avLst/>
          </a:prstGeom>
          <a:solidFill>
            <a:srgbClr val="2C7470"/>
          </a:solidFill>
          <a:ln>
            <a:noFill/>
          </a:ln>
        </p:spPr>
      </p:pic>
      <p:sp>
        <p:nvSpPr>
          <p:cNvPr id="105" name="Flecha: circular 104">
            <a:extLst>
              <a:ext uri="{FF2B5EF4-FFF2-40B4-BE49-F238E27FC236}">
                <a16:creationId xmlns:a16="http://schemas.microsoft.com/office/drawing/2014/main" id="{32BA47F4-2610-43B5-BF97-8E209A0490D7}"/>
              </a:ext>
            </a:extLst>
          </p:cNvPr>
          <p:cNvSpPr/>
          <p:nvPr/>
        </p:nvSpPr>
        <p:spPr>
          <a:xfrm>
            <a:off x="10217610" y="941088"/>
            <a:ext cx="849064" cy="866475"/>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08" name="CuadroTexto 107">
            <a:extLst>
              <a:ext uri="{FF2B5EF4-FFF2-40B4-BE49-F238E27FC236}">
                <a16:creationId xmlns:a16="http://schemas.microsoft.com/office/drawing/2014/main" id="{2F0B9961-D972-4A43-81E1-20A34BAB85A5}"/>
              </a:ext>
            </a:extLst>
          </p:cNvPr>
          <p:cNvSpPr txBox="1"/>
          <p:nvPr/>
        </p:nvSpPr>
        <p:spPr>
          <a:xfrm>
            <a:off x="10907308" y="2363787"/>
            <a:ext cx="828999" cy="400110"/>
          </a:xfrm>
          <a:prstGeom prst="rect">
            <a:avLst/>
          </a:prstGeom>
          <a:noFill/>
        </p:spPr>
        <p:txBody>
          <a:bodyPr wrap="square" rtlCol="0">
            <a:spAutoFit/>
          </a:bodyPr>
          <a:lstStyle/>
          <a:p>
            <a:pPr algn="ctr"/>
            <a:r>
              <a:rPr lang="hu-HU" sz="1000" dirty="0">
                <a:latin typeface="EC Square Sans Pro" panose="020B0506040000020004" pitchFamily="34" charset="0"/>
              </a:rPr>
              <a:t>Növényi alapú élelmiszer</a:t>
            </a:r>
          </a:p>
        </p:txBody>
      </p:sp>
      <p:sp>
        <p:nvSpPr>
          <p:cNvPr id="110" name="Flecha: circular 109">
            <a:extLst>
              <a:ext uri="{FF2B5EF4-FFF2-40B4-BE49-F238E27FC236}">
                <a16:creationId xmlns:a16="http://schemas.microsoft.com/office/drawing/2014/main" id="{32BBA39D-1EEA-410E-9986-B60DA679DFD9}"/>
              </a:ext>
            </a:extLst>
          </p:cNvPr>
          <p:cNvSpPr/>
          <p:nvPr/>
        </p:nvSpPr>
        <p:spPr>
          <a:xfrm>
            <a:off x="10281387" y="1768217"/>
            <a:ext cx="849064" cy="866475"/>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pic>
        <p:nvPicPr>
          <p:cNvPr id="83" name="Gráfico 82" descr="Manzana con relleno sólido">
            <a:extLst>
              <a:ext uri="{FF2B5EF4-FFF2-40B4-BE49-F238E27FC236}">
                <a16:creationId xmlns:a16="http://schemas.microsoft.com/office/drawing/2014/main" id="{8B3ED7A5-3D89-4C6A-9102-F09E7786FF75}"/>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0515562" y="1947723"/>
            <a:ext cx="229938" cy="229938"/>
          </a:xfrm>
          <a:prstGeom prst="rect">
            <a:avLst/>
          </a:prstGeom>
        </p:spPr>
      </p:pic>
      <p:pic>
        <p:nvPicPr>
          <p:cNvPr id="112" name="Gráfico 111" descr="Queso con relleno sólido">
            <a:extLst>
              <a:ext uri="{FF2B5EF4-FFF2-40B4-BE49-F238E27FC236}">
                <a16:creationId xmlns:a16="http://schemas.microsoft.com/office/drawing/2014/main" id="{49D76486-4724-419D-B036-89A5F8E200A2}"/>
              </a:ext>
            </a:extLst>
          </p:cNvPr>
          <p:cNvPicPr>
            <a:picLocks noChangeAspect="1"/>
          </p:cNvPicPr>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0639223" y="1404066"/>
            <a:ext cx="246222" cy="246222"/>
          </a:xfrm>
          <a:prstGeom prst="rect">
            <a:avLst/>
          </a:prstGeom>
        </p:spPr>
      </p:pic>
      <p:pic>
        <p:nvPicPr>
          <p:cNvPr id="114" name="Gráfico 113" descr="Cultivos con relleno sólido">
            <a:extLst>
              <a:ext uri="{FF2B5EF4-FFF2-40B4-BE49-F238E27FC236}">
                <a16:creationId xmlns:a16="http://schemas.microsoft.com/office/drawing/2014/main" id="{9508B829-1491-4BD9-8D50-28F960C5EC24}"/>
              </a:ext>
            </a:extLst>
          </p:cNvPr>
          <p:cNvPicPr>
            <a:picLocks noChangeAspect="1"/>
          </p:cNvPicPr>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0553134" y="2212094"/>
            <a:ext cx="229938" cy="229938"/>
          </a:xfrm>
          <a:prstGeom prst="rect">
            <a:avLst/>
          </a:prstGeom>
        </p:spPr>
      </p:pic>
      <p:pic>
        <p:nvPicPr>
          <p:cNvPr id="117" name="Picture 2" descr="Silhouette of a pig Royalty Free Vector Image - VectorStock">
            <a:extLst>
              <a:ext uri="{FF2B5EF4-FFF2-40B4-BE49-F238E27FC236}">
                <a16:creationId xmlns:a16="http://schemas.microsoft.com/office/drawing/2014/main" id="{0E58B934-8AEA-4A18-9F80-CE4A72B69CCC}"/>
              </a:ext>
            </a:extLst>
          </p:cNvPr>
          <p:cNvPicPr>
            <a:picLocks noChangeAspect="1" noChangeArrowheads="1"/>
          </p:cNvPicPr>
          <p:nvPr/>
        </p:nvPicPr>
        <p:blipFill rotWithShape="1">
          <a:blip r:embed="rId31" cstate="email">
            <a:duotone>
              <a:schemeClr val="accent6">
                <a:shade val="45000"/>
                <a:satMod val="135000"/>
              </a:schemeClr>
              <a:prstClr val="white"/>
            </a:duotone>
            <a:extLst>
              <a:ext uri="{28A0092B-C50C-407E-A947-70E740481C1C}">
                <a14:useLocalDpi xmlns:a14="http://schemas.microsoft.com/office/drawing/2010/main"/>
              </a:ext>
            </a:extLst>
          </a:blip>
          <a:srcRect l="1844" t="18131" r="2411" b="24735"/>
          <a:stretch/>
        </p:blipFill>
        <p:spPr bwMode="auto">
          <a:xfrm>
            <a:off x="10617361" y="1222674"/>
            <a:ext cx="289947" cy="170592"/>
          </a:xfrm>
          <a:prstGeom prst="rect">
            <a:avLst/>
          </a:prstGeom>
          <a:solidFill>
            <a:srgbClr val="2C7470"/>
          </a:solidFill>
        </p:spPr>
      </p:pic>
      <p:pic>
        <p:nvPicPr>
          <p:cNvPr id="118" name="Picture 8" descr="Sheep Vector Illustration Black Silhouette. Stock Vector - Illustration of  raphic, husbandry: 140349495">
            <a:extLst>
              <a:ext uri="{FF2B5EF4-FFF2-40B4-BE49-F238E27FC236}">
                <a16:creationId xmlns:a16="http://schemas.microsoft.com/office/drawing/2014/main" id="{BC6DF0B3-1588-4E76-8303-1E0A2B46CF3E}"/>
              </a:ext>
            </a:extLst>
          </p:cNvPr>
          <p:cNvPicPr>
            <a:picLocks noChangeAspect="1" noChangeArrowheads="1"/>
          </p:cNvPicPr>
          <p:nvPr/>
        </p:nvPicPr>
        <p:blipFill rotWithShape="1">
          <a:blip r:embed="rId32" cstate="email">
            <a:duotone>
              <a:schemeClr val="accent6">
                <a:shade val="45000"/>
                <a:satMod val="135000"/>
              </a:schemeClr>
              <a:prstClr val="white"/>
            </a:duotone>
            <a:extLst>
              <a:ext uri="{28A0092B-C50C-407E-A947-70E740481C1C}">
                <a14:useLocalDpi xmlns:a14="http://schemas.microsoft.com/office/drawing/2010/main"/>
              </a:ext>
            </a:extLst>
          </a:blip>
          <a:srcRect l="13743" t="7481" r="11426" b="9237"/>
          <a:stretch/>
        </p:blipFill>
        <p:spPr bwMode="auto">
          <a:xfrm>
            <a:off x="10366994" y="1190843"/>
            <a:ext cx="235528" cy="174434"/>
          </a:xfrm>
          <a:prstGeom prst="rect">
            <a:avLst/>
          </a:prstGeom>
          <a:solidFill>
            <a:srgbClr val="2C7470"/>
          </a:solidFill>
          <a:ln>
            <a:noFill/>
          </a:ln>
        </p:spPr>
      </p:pic>
      <p:pic>
        <p:nvPicPr>
          <p:cNvPr id="119" name="Gráfico 118" descr="Granero con relleno sólido">
            <a:extLst>
              <a:ext uri="{FF2B5EF4-FFF2-40B4-BE49-F238E27FC236}">
                <a16:creationId xmlns:a16="http://schemas.microsoft.com/office/drawing/2014/main" id="{13411979-0192-4F6E-83AB-506AEF4AD5E9}"/>
              </a:ext>
            </a:extLst>
          </p:cNvPr>
          <p:cNvPicPr>
            <a:picLocks noChangeAspect="1"/>
          </p:cNvPicPr>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9684080" y="1401280"/>
            <a:ext cx="660094" cy="660094"/>
          </a:xfrm>
          <a:prstGeom prst="rect">
            <a:avLst/>
          </a:prstGeom>
        </p:spPr>
      </p:pic>
      <p:sp>
        <p:nvSpPr>
          <p:cNvPr id="115" name="Flecha: hacia la izquierda 114">
            <a:extLst>
              <a:ext uri="{FF2B5EF4-FFF2-40B4-BE49-F238E27FC236}">
                <a16:creationId xmlns:a16="http://schemas.microsoft.com/office/drawing/2014/main" id="{747EC2B5-9319-4118-A27D-A111E90D343A}"/>
              </a:ext>
            </a:extLst>
          </p:cNvPr>
          <p:cNvSpPr/>
          <p:nvPr/>
        </p:nvSpPr>
        <p:spPr>
          <a:xfrm>
            <a:off x="4698641" y="1190843"/>
            <a:ext cx="584634" cy="411837"/>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lecha: hacia la izquierda 120">
            <a:extLst>
              <a:ext uri="{FF2B5EF4-FFF2-40B4-BE49-F238E27FC236}">
                <a16:creationId xmlns:a16="http://schemas.microsoft.com/office/drawing/2014/main" id="{F7280F29-6727-4F08-967E-AEACBCF9D63A}"/>
              </a:ext>
            </a:extLst>
          </p:cNvPr>
          <p:cNvSpPr/>
          <p:nvPr/>
        </p:nvSpPr>
        <p:spPr>
          <a:xfrm rot="16200000">
            <a:off x="2020941" y="2213265"/>
            <a:ext cx="586366" cy="422204"/>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lecha: hacia la izquierda 121">
            <a:extLst>
              <a:ext uri="{FF2B5EF4-FFF2-40B4-BE49-F238E27FC236}">
                <a16:creationId xmlns:a16="http://schemas.microsoft.com/office/drawing/2014/main" id="{BDAAE084-E353-4616-A4F1-FD04FB2C717A}"/>
              </a:ext>
            </a:extLst>
          </p:cNvPr>
          <p:cNvSpPr/>
          <p:nvPr/>
        </p:nvSpPr>
        <p:spPr>
          <a:xfrm rot="10800000">
            <a:off x="6784989" y="1163650"/>
            <a:ext cx="532392" cy="439029"/>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ángulo: esquinas redondeadas 122">
            <a:extLst>
              <a:ext uri="{FF2B5EF4-FFF2-40B4-BE49-F238E27FC236}">
                <a16:creationId xmlns:a16="http://schemas.microsoft.com/office/drawing/2014/main" id="{B12DA808-1B6D-43E1-8CFA-9B711AB08262}"/>
              </a:ext>
            </a:extLst>
          </p:cNvPr>
          <p:cNvSpPr/>
          <p:nvPr/>
        </p:nvSpPr>
        <p:spPr>
          <a:xfrm rot="2185954">
            <a:off x="5806746" y="1776945"/>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4" name="Flecha: hacia la izquierda 123">
            <a:extLst>
              <a:ext uri="{FF2B5EF4-FFF2-40B4-BE49-F238E27FC236}">
                <a16:creationId xmlns:a16="http://schemas.microsoft.com/office/drawing/2014/main" id="{BC1CDA01-18FB-4D6E-96F8-568798629BD4}"/>
              </a:ext>
            </a:extLst>
          </p:cNvPr>
          <p:cNvSpPr/>
          <p:nvPr/>
        </p:nvSpPr>
        <p:spPr>
          <a:xfrm rot="16200000">
            <a:off x="10361023" y="2761178"/>
            <a:ext cx="399035" cy="445063"/>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5" name="Picture 4" descr="Icono De Plato Con Carne De Res Stock de ilustración ...">
            <a:extLst>
              <a:ext uri="{FF2B5EF4-FFF2-40B4-BE49-F238E27FC236}">
                <a16:creationId xmlns:a16="http://schemas.microsoft.com/office/drawing/2014/main" id="{7E9FA207-F49C-469E-BCE0-54C1C07E7DF7}"/>
              </a:ext>
            </a:extLst>
          </p:cNvPr>
          <p:cNvPicPr>
            <a:picLocks noChangeAspect="1" noChangeArrowheads="1"/>
          </p:cNvPicPr>
          <p:nvPr/>
        </p:nvPicPr>
        <p:blipFill rotWithShape="1">
          <a:blip r:embed="rId35" cstate="email">
            <a:duotone>
              <a:schemeClr val="accent6">
                <a:shade val="45000"/>
                <a:satMod val="135000"/>
              </a:schemeClr>
              <a:prstClr val="white"/>
            </a:duotone>
            <a:extLst>
              <a:ext uri="{28A0092B-C50C-407E-A947-70E740481C1C}">
                <a14:useLocalDpi xmlns:a14="http://schemas.microsoft.com/office/drawing/2010/main"/>
              </a:ext>
            </a:extLst>
          </a:blip>
          <a:srcRect t="8933" b="13759"/>
          <a:stretch/>
        </p:blipFill>
        <p:spPr bwMode="auto">
          <a:xfrm>
            <a:off x="5602170" y="5625413"/>
            <a:ext cx="1034768" cy="799967"/>
          </a:xfrm>
          <a:prstGeom prst="rect">
            <a:avLst/>
          </a:prstGeom>
          <a:noFill/>
          <a:extLst>
            <a:ext uri="{909E8E84-426E-40DD-AFC4-6F175D3DCCD1}">
              <a14:hiddenFill xmlns:a14="http://schemas.microsoft.com/office/drawing/2010/main">
                <a:solidFill>
                  <a:srgbClr val="FFFFFF"/>
                </a:solidFill>
              </a14:hiddenFill>
            </a:ext>
          </a:extLst>
        </p:spPr>
      </p:pic>
      <p:sp>
        <p:nvSpPr>
          <p:cNvPr id="126" name="CuadroTexto 125">
            <a:extLst>
              <a:ext uri="{FF2B5EF4-FFF2-40B4-BE49-F238E27FC236}">
                <a16:creationId xmlns:a16="http://schemas.microsoft.com/office/drawing/2014/main" id="{F531A4C5-5116-41F0-BB05-7E1532C04D1B}"/>
              </a:ext>
            </a:extLst>
          </p:cNvPr>
          <p:cNvSpPr txBox="1"/>
          <p:nvPr/>
        </p:nvSpPr>
        <p:spPr>
          <a:xfrm>
            <a:off x="5704354" y="6358751"/>
            <a:ext cx="932584" cy="276999"/>
          </a:xfrm>
          <a:prstGeom prst="rect">
            <a:avLst/>
          </a:prstGeom>
          <a:noFill/>
        </p:spPr>
        <p:txBody>
          <a:bodyPr wrap="square" rtlCol="0">
            <a:spAutoFit/>
          </a:bodyPr>
          <a:lstStyle/>
          <a:p>
            <a:r>
              <a:rPr lang="hu-HU" sz="1200" dirty="0">
                <a:latin typeface="EC Square Sans Pro" panose="020B0506040000020004" pitchFamily="34" charset="0"/>
              </a:rPr>
              <a:t>élelmiszer</a:t>
            </a:r>
          </a:p>
        </p:txBody>
      </p:sp>
      <p:sp>
        <p:nvSpPr>
          <p:cNvPr id="127" name="Flecha: hacia la izquierda 126">
            <a:extLst>
              <a:ext uri="{FF2B5EF4-FFF2-40B4-BE49-F238E27FC236}">
                <a16:creationId xmlns:a16="http://schemas.microsoft.com/office/drawing/2014/main" id="{20A9A436-1016-4ADC-B973-CF3BE2B7F767}"/>
              </a:ext>
            </a:extLst>
          </p:cNvPr>
          <p:cNvSpPr/>
          <p:nvPr/>
        </p:nvSpPr>
        <p:spPr>
          <a:xfrm>
            <a:off x="6758426" y="5859339"/>
            <a:ext cx="2986262" cy="324295"/>
          </a:xfrm>
          <a:prstGeom prst="leftArrow">
            <a:avLst>
              <a:gd name="adj1" fmla="val 50000"/>
              <a:gd name="adj2" fmla="val 872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lecha: circular 127">
            <a:extLst>
              <a:ext uri="{FF2B5EF4-FFF2-40B4-BE49-F238E27FC236}">
                <a16:creationId xmlns:a16="http://schemas.microsoft.com/office/drawing/2014/main" id="{9E342FB5-CF41-4710-8E2B-327D99BCA605}"/>
              </a:ext>
            </a:extLst>
          </p:cNvPr>
          <p:cNvSpPr/>
          <p:nvPr/>
        </p:nvSpPr>
        <p:spPr>
          <a:xfrm>
            <a:off x="6380451" y="3416275"/>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29" name="CuadroTexto 128">
            <a:extLst>
              <a:ext uri="{FF2B5EF4-FFF2-40B4-BE49-F238E27FC236}">
                <a16:creationId xmlns:a16="http://schemas.microsoft.com/office/drawing/2014/main" id="{E8FFA97A-7EF6-4ADB-9823-F07A3C9C27B1}"/>
              </a:ext>
            </a:extLst>
          </p:cNvPr>
          <p:cNvSpPr txBox="1"/>
          <p:nvPr/>
        </p:nvSpPr>
        <p:spPr>
          <a:xfrm>
            <a:off x="6414365" y="4119331"/>
            <a:ext cx="935655" cy="400110"/>
          </a:xfrm>
          <a:prstGeom prst="rect">
            <a:avLst/>
          </a:prstGeom>
          <a:noFill/>
        </p:spPr>
        <p:txBody>
          <a:bodyPr wrap="square" rtlCol="0">
            <a:spAutoFit/>
          </a:bodyPr>
          <a:lstStyle/>
          <a:p>
            <a:r>
              <a:rPr lang="hu-HU" sz="1000" dirty="0">
                <a:latin typeface="EC Square Sans Pro" panose="020B0506040000020004" pitchFamily="34" charset="0"/>
              </a:rPr>
              <a:t>Levegő, </a:t>
            </a:r>
            <a:br>
              <a:rPr lang="en-US" sz="1000" dirty="0">
                <a:latin typeface="EC Square Sans Pro" panose="020B0506040000020004" pitchFamily="34" charset="0"/>
              </a:rPr>
            </a:br>
            <a:r>
              <a:rPr lang="hu-HU" sz="1000" dirty="0">
                <a:latin typeface="EC Square Sans Pro" panose="020B0506040000020004" pitchFamily="34" charset="0"/>
              </a:rPr>
              <a:t>por, talaj</a:t>
            </a:r>
          </a:p>
        </p:txBody>
      </p:sp>
      <p:pic>
        <p:nvPicPr>
          <p:cNvPr id="133" name="Gráfico 132" descr="Agua contorno">
            <a:extLst>
              <a:ext uri="{FF2B5EF4-FFF2-40B4-BE49-F238E27FC236}">
                <a16:creationId xmlns:a16="http://schemas.microsoft.com/office/drawing/2014/main" id="{36B8265A-BBCB-4E4E-A6EB-B04936CEB878}"/>
              </a:ext>
            </a:extLst>
          </p:cNvPr>
          <p:cNvPicPr>
            <a:picLocks noChangeAspect="1"/>
          </p:cNvPicPr>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5919549" y="4089239"/>
            <a:ext cx="320614" cy="320614"/>
          </a:xfrm>
          <a:prstGeom prst="rect">
            <a:avLst/>
          </a:prstGeom>
        </p:spPr>
      </p:pic>
      <p:pic>
        <p:nvPicPr>
          <p:cNvPr id="134" name="Gráfico 133" descr="Ventoso contorno">
            <a:extLst>
              <a:ext uri="{FF2B5EF4-FFF2-40B4-BE49-F238E27FC236}">
                <a16:creationId xmlns:a16="http://schemas.microsoft.com/office/drawing/2014/main" id="{18B673E0-3010-4860-8775-C4DFA98ED2D2}"/>
              </a:ext>
            </a:extLst>
          </p:cNvPr>
          <p:cNvPicPr>
            <a:picLocks noChangeAspect="1"/>
          </p:cNvPicPr>
          <p:nvPr/>
        </p:nvPicPr>
        <p:blipFill>
          <a:blip r:embed="rId38" cstate="email">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6758425" y="3703526"/>
            <a:ext cx="247537" cy="247537"/>
          </a:xfrm>
          <a:prstGeom prst="rect">
            <a:avLst/>
          </a:prstGeom>
        </p:spPr>
      </p:pic>
      <p:pic>
        <p:nvPicPr>
          <p:cNvPr id="135" name="Gráfico 134" descr="Huellas de zapatos contorno">
            <a:extLst>
              <a:ext uri="{FF2B5EF4-FFF2-40B4-BE49-F238E27FC236}">
                <a16:creationId xmlns:a16="http://schemas.microsoft.com/office/drawing/2014/main" id="{8DF5C823-4CC1-468C-984E-D4658D982248}"/>
              </a:ext>
            </a:extLst>
          </p:cNvPr>
          <p:cNvPicPr>
            <a:picLocks noChangeAspect="1"/>
          </p:cNvPicPr>
          <p:nvPr/>
        </p:nvPicPr>
        <p:blipFill>
          <a:blip r:embed="rId40" cstate="email">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6545781" y="3712850"/>
            <a:ext cx="247537" cy="247537"/>
          </a:xfrm>
          <a:prstGeom prst="rect">
            <a:avLst/>
          </a:prstGeom>
        </p:spPr>
      </p:pic>
      <p:pic>
        <p:nvPicPr>
          <p:cNvPr id="136" name="Gráfico 135" descr="Agricultura contorno">
            <a:extLst>
              <a:ext uri="{FF2B5EF4-FFF2-40B4-BE49-F238E27FC236}">
                <a16:creationId xmlns:a16="http://schemas.microsoft.com/office/drawing/2014/main" id="{C973CE38-BE26-49CA-851A-917F5C1B1995}"/>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5803104" y="3360390"/>
            <a:ext cx="535125" cy="535125"/>
          </a:xfrm>
          <a:prstGeom prst="rect">
            <a:avLst/>
          </a:prstGeom>
        </p:spPr>
      </p:pic>
      <p:sp>
        <p:nvSpPr>
          <p:cNvPr id="140" name="Flecha: circular 139">
            <a:extLst>
              <a:ext uri="{FF2B5EF4-FFF2-40B4-BE49-F238E27FC236}">
                <a16:creationId xmlns:a16="http://schemas.microsoft.com/office/drawing/2014/main" id="{F0731FD9-96B0-4F35-8ECE-38A9143A24B2}"/>
              </a:ext>
            </a:extLst>
          </p:cNvPr>
          <p:cNvSpPr/>
          <p:nvPr/>
        </p:nvSpPr>
        <p:spPr>
          <a:xfrm>
            <a:off x="5695080" y="3880493"/>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41" name="CuadroTexto 140">
            <a:extLst>
              <a:ext uri="{FF2B5EF4-FFF2-40B4-BE49-F238E27FC236}">
                <a16:creationId xmlns:a16="http://schemas.microsoft.com/office/drawing/2014/main" id="{68F6FC0F-685A-47C7-BCFF-114992BACE92}"/>
              </a:ext>
            </a:extLst>
          </p:cNvPr>
          <p:cNvSpPr txBox="1"/>
          <p:nvPr/>
        </p:nvSpPr>
        <p:spPr>
          <a:xfrm>
            <a:off x="5856254" y="4580660"/>
            <a:ext cx="609235" cy="246221"/>
          </a:xfrm>
          <a:prstGeom prst="rect">
            <a:avLst/>
          </a:prstGeom>
          <a:noFill/>
        </p:spPr>
        <p:txBody>
          <a:bodyPr wrap="square" rtlCol="0">
            <a:spAutoFit/>
          </a:bodyPr>
          <a:lstStyle/>
          <a:p>
            <a:r>
              <a:rPr lang="hu-HU" sz="1000">
                <a:latin typeface="EC Square Sans Pro" panose="020B0506040000020004" pitchFamily="34" charset="0"/>
              </a:rPr>
              <a:t>Víz</a:t>
            </a:r>
          </a:p>
        </p:txBody>
      </p:sp>
      <p:sp>
        <p:nvSpPr>
          <p:cNvPr id="144" name="Flecha: circular 143">
            <a:extLst>
              <a:ext uri="{FF2B5EF4-FFF2-40B4-BE49-F238E27FC236}">
                <a16:creationId xmlns:a16="http://schemas.microsoft.com/office/drawing/2014/main" id="{C59CD730-B91C-4157-BBB3-74C009FBED3B}"/>
              </a:ext>
            </a:extLst>
          </p:cNvPr>
          <p:cNvSpPr/>
          <p:nvPr/>
        </p:nvSpPr>
        <p:spPr>
          <a:xfrm>
            <a:off x="5029446" y="3327245"/>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pic>
        <p:nvPicPr>
          <p:cNvPr id="120" name="Gráfico 119" descr="Rata con relleno sólido">
            <a:extLst>
              <a:ext uri="{FF2B5EF4-FFF2-40B4-BE49-F238E27FC236}">
                <a16:creationId xmlns:a16="http://schemas.microsoft.com/office/drawing/2014/main" id="{1C6D7E4E-98A3-462A-8A1A-EF1FA44D08AB}"/>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5255456" y="3720191"/>
            <a:ext cx="314236" cy="314236"/>
          </a:xfrm>
          <a:prstGeom prst="rect">
            <a:avLst/>
          </a:prstGeom>
        </p:spPr>
      </p:pic>
      <p:pic>
        <p:nvPicPr>
          <p:cNvPr id="1025" name="Gráfico 1024" descr="Insecto con relleno sólido">
            <a:extLst>
              <a:ext uri="{FF2B5EF4-FFF2-40B4-BE49-F238E27FC236}">
                <a16:creationId xmlns:a16="http://schemas.microsoft.com/office/drawing/2014/main" id="{1C5F500A-0774-4234-9A8A-ED5BDCED4918}"/>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5382045" y="3546471"/>
            <a:ext cx="264063" cy="264063"/>
          </a:xfrm>
          <a:prstGeom prst="rect">
            <a:avLst/>
          </a:prstGeom>
        </p:spPr>
      </p:pic>
      <p:pic>
        <p:nvPicPr>
          <p:cNvPr id="1029" name="Gráfico 1028" descr="Gorrión con relleno sólido">
            <a:extLst>
              <a:ext uri="{FF2B5EF4-FFF2-40B4-BE49-F238E27FC236}">
                <a16:creationId xmlns:a16="http://schemas.microsoft.com/office/drawing/2014/main" id="{1BE05D05-4F5C-4B61-A097-F54FFCEBFF37}"/>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5144600" y="3558747"/>
            <a:ext cx="250260" cy="250260"/>
          </a:xfrm>
          <a:prstGeom prst="rect">
            <a:avLst/>
          </a:prstGeom>
        </p:spPr>
      </p:pic>
      <p:sp>
        <p:nvSpPr>
          <p:cNvPr id="94" name="CuadroTexto 93">
            <a:extLst>
              <a:ext uri="{FF2B5EF4-FFF2-40B4-BE49-F238E27FC236}">
                <a16:creationId xmlns:a16="http://schemas.microsoft.com/office/drawing/2014/main" id="{68FE0DBA-2343-48AC-B20F-D2E74F1EBC6A}"/>
              </a:ext>
            </a:extLst>
          </p:cNvPr>
          <p:cNvSpPr txBox="1"/>
          <p:nvPr/>
        </p:nvSpPr>
        <p:spPr>
          <a:xfrm>
            <a:off x="4806397" y="4043634"/>
            <a:ext cx="931255" cy="707886"/>
          </a:xfrm>
          <a:prstGeom prst="rect">
            <a:avLst/>
          </a:prstGeom>
          <a:noFill/>
        </p:spPr>
        <p:txBody>
          <a:bodyPr wrap="square" rtlCol="0">
            <a:spAutoFit/>
          </a:bodyPr>
          <a:lstStyle/>
          <a:p>
            <a:r>
              <a:rPr lang="hu-HU" sz="1000" dirty="0">
                <a:latin typeface="EC Square Sans Pro" panose="020B0506040000020004" pitchFamily="34" charset="0"/>
              </a:rPr>
              <a:t>Madarak, rovarok, más állatok, amelyek vektorként szolgálnak</a:t>
            </a:r>
          </a:p>
        </p:txBody>
      </p:sp>
      <p:sp>
        <p:nvSpPr>
          <p:cNvPr id="95" name="CuadroTexto 94">
            <a:extLst>
              <a:ext uri="{FF2B5EF4-FFF2-40B4-BE49-F238E27FC236}">
                <a16:creationId xmlns:a16="http://schemas.microsoft.com/office/drawing/2014/main" id="{4063B655-2E58-4549-86BA-A4604F12ACF2}"/>
              </a:ext>
            </a:extLst>
          </p:cNvPr>
          <p:cNvSpPr txBox="1"/>
          <p:nvPr/>
        </p:nvSpPr>
        <p:spPr>
          <a:xfrm>
            <a:off x="5679147" y="3136570"/>
            <a:ext cx="1019728" cy="253916"/>
          </a:xfrm>
          <a:prstGeom prst="rect">
            <a:avLst/>
          </a:prstGeom>
          <a:noFill/>
        </p:spPr>
        <p:txBody>
          <a:bodyPr wrap="square" rtlCol="0">
            <a:spAutoFit/>
          </a:bodyPr>
          <a:lstStyle/>
          <a:p>
            <a:r>
              <a:rPr lang="hu-HU" sz="1050" b="1">
                <a:latin typeface="EC Square Sans Pro" panose="020B0506040000020004" pitchFamily="34" charset="0"/>
              </a:rPr>
              <a:t>Környezet</a:t>
            </a:r>
          </a:p>
        </p:txBody>
      </p:sp>
      <p:sp>
        <p:nvSpPr>
          <p:cNvPr id="96" name="CuadroTexto 95">
            <a:extLst>
              <a:ext uri="{FF2B5EF4-FFF2-40B4-BE49-F238E27FC236}">
                <a16:creationId xmlns:a16="http://schemas.microsoft.com/office/drawing/2014/main" id="{D7311569-BB38-4B92-89EF-AECEDF643B63}"/>
              </a:ext>
            </a:extLst>
          </p:cNvPr>
          <p:cNvSpPr txBox="1"/>
          <p:nvPr/>
        </p:nvSpPr>
        <p:spPr>
          <a:xfrm>
            <a:off x="2000186" y="4696626"/>
            <a:ext cx="1019728" cy="253916"/>
          </a:xfrm>
          <a:prstGeom prst="rect">
            <a:avLst/>
          </a:prstGeom>
          <a:noFill/>
        </p:spPr>
        <p:txBody>
          <a:bodyPr wrap="square" rtlCol="0">
            <a:spAutoFit/>
          </a:bodyPr>
          <a:lstStyle/>
          <a:p>
            <a:r>
              <a:rPr lang="hu-HU" sz="1050" b="1">
                <a:latin typeface="EC Square Sans Pro" panose="020B0506040000020004" pitchFamily="34" charset="0"/>
              </a:rPr>
              <a:t>Emberek</a:t>
            </a:r>
          </a:p>
        </p:txBody>
      </p:sp>
      <p:sp>
        <p:nvSpPr>
          <p:cNvPr id="97" name="CuadroTexto 96">
            <a:extLst>
              <a:ext uri="{FF2B5EF4-FFF2-40B4-BE49-F238E27FC236}">
                <a16:creationId xmlns:a16="http://schemas.microsoft.com/office/drawing/2014/main" id="{3D074647-C4B5-4DE9-B35A-8D23CEF64531}"/>
              </a:ext>
            </a:extLst>
          </p:cNvPr>
          <p:cNvSpPr txBox="1"/>
          <p:nvPr/>
        </p:nvSpPr>
        <p:spPr>
          <a:xfrm>
            <a:off x="9424463" y="1009447"/>
            <a:ext cx="1019728" cy="415498"/>
          </a:xfrm>
          <a:prstGeom prst="rect">
            <a:avLst/>
          </a:prstGeom>
          <a:noFill/>
        </p:spPr>
        <p:txBody>
          <a:bodyPr wrap="square" rtlCol="0">
            <a:spAutoFit/>
          </a:bodyPr>
          <a:lstStyle/>
          <a:p>
            <a:pPr algn="ctr"/>
            <a:r>
              <a:rPr lang="hu-HU" sz="1050" b="1">
                <a:latin typeface="EC Square Sans Pro" panose="020B0506040000020004" pitchFamily="34" charset="0"/>
              </a:rPr>
              <a:t>Élelmiszer előállítás</a:t>
            </a:r>
          </a:p>
        </p:txBody>
      </p:sp>
      <p:sp>
        <p:nvSpPr>
          <p:cNvPr id="3" name="Flecha: doblada hacia arriba 2">
            <a:extLst>
              <a:ext uri="{FF2B5EF4-FFF2-40B4-BE49-F238E27FC236}">
                <a16:creationId xmlns:a16="http://schemas.microsoft.com/office/drawing/2014/main" id="{DA3EAE7F-6F73-4304-8BB6-8B304143E35C}"/>
              </a:ext>
            </a:extLst>
          </p:cNvPr>
          <p:cNvSpPr/>
          <p:nvPr/>
        </p:nvSpPr>
        <p:spPr>
          <a:xfrm flipH="1">
            <a:off x="2260287" y="5561603"/>
            <a:ext cx="2884313" cy="601578"/>
          </a:xfrm>
          <a:prstGeom prst="bentUpArrow">
            <a:avLst>
              <a:gd name="adj1" fmla="val 31709"/>
              <a:gd name="adj2" fmla="val 29003"/>
              <a:gd name="adj3" fmla="val 361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lecha: hacia la izquierda 100">
            <a:extLst>
              <a:ext uri="{FF2B5EF4-FFF2-40B4-BE49-F238E27FC236}">
                <a16:creationId xmlns:a16="http://schemas.microsoft.com/office/drawing/2014/main" id="{7BBA0DD2-A7B8-464E-8841-F311A8FED837}"/>
              </a:ext>
            </a:extLst>
          </p:cNvPr>
          <p:cNvSpPr/>
          <p:nvPr/>
        </p:nvSpPr>
        <p:spPr>
          <a:xfrm>
            <a:off x="3497617" y="3511099"/>
            <a:ext cx="1363401" cy="369393"/>
          </a:xfrm>
          <a:prstGeom prst="leftArrow">
            <a:avLst>
              <a:gd name="adj1" fmla="val 50000"/>
              <a:gd name="adj2" fmla="val 872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echa: hacia la izquierda 102">
            <a:extLst>
              <a:ext uri="{FF2B5EF4-FFF2-40B4-BE49-F238E27FC236}">
                <a16:creationId xmlns:a16="http://schemas.microsoft.com/office/drawing/2014/main" id="{13221721-D5B9-4176-9DCA-8F10940DD6E9}"/>
              </a:ext>
            </a:extLst>
          </p:cNvPr>
          <p:cNvSpPr/>
          <p:nvPr/>
        </p:nvSpPr>
        <p:spPr>
          <a:xfrm rot="10800000">
            <a:off x="7156652" y="2673350"/>
            <a:ext cx="1903803" cy="338284"/>
          </a:xfrm>
          <a:prstGeom prst="leftArrow">
            <a:avLst>
              <a:gd name="adj1" fmla="val 50000"/>
              <a:gd name="adj2" fmla="val 7002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echa: doblada hacia arriba 7">
            <a:extLst>
              <a:ext uri="{FF2B5EF4-FFF2-40B4-BE49-F238E27FC236}">
                <a16:creationId xmlns:a16="http://schemas.microsoft.com/office/drawing/2014/main" id="{0D771438-64A6-4774-A78B-B6DD0D4ED157}"/>
              </a:ext>
            </a:extLst>
          </p:cNvPr>
          <p:cNvSpPr/>
          <p:nvPr/>
        </p:nvSpPr>
        <p:spPr>
          <a:xfrm flipH="1">
            <a:off x="9296399" y="2877005"/>
            <a:ext cx="596035" cy="1096887"/>
          </a:xfrm>
          <a:prstGeom prst="bentUpArrow">
            <a:avLst>
              <a:gd name="adj1" fmla="val 12994"/>
              <a:gd name="adj2" fmla="val 27997"/>
              <a:gd name="adj3" fmla="val 3399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B619432D-E874-4635-A3D7-973810B93EAF}"/>
              </a:ext>
            </a:extLst>
          </p:cNvPr>
          <p:cNvSpPr txBox="1"/>
          <p:nvPr/>
        </p:nvSpPr>
        <p:spPr>
          <a:xfrm>
            <a:off x="8954556" y="6305144"/>
            <a:ext cx="2908689" cy="461665"/>
          </a:xfrm>
          <a:prstGeom prst="rect">
            <a:avLst/>
          </a:prstGeom>
          <a:solidFill>
            <a:schemeClr val="bg1">
              <a:lumMod val="85000"/>
            </a:schemeClr>
          </a:solidFill>
        </p:spPr>
        <p:txBody>
          <a:bodyPr wrap="square" rtlCol="0">
            <a:spAutoFit/>
          </a:bodyPr>
          <a:lstStyle/>
          <a:p>
            <a:r>
              <a:rPr lang="hu-HU" sz="1200">
                <a:latin typeface="EC Square Sans Pro" panose="020B0506040000020004" pitchFamily="34" charset="0"/>
              </a:rPr>
              <a:t>A nyilak az antibiotikumrezisztencia-gének vagy baktériumok átvitelét jelzik</a:t>
            </a:r>
          </a:p>
        </p:txBody>
      </p:sp>
      <p:sp>
        <p:nvSpPr>
          <p:cNvPr id="10" name="Flecha: circular 9">
            <a:extLst>
              <a:ext uri="{FF2B5EF4-FFF2-40B4-BE49-F238E27FC236}">
                <a16:creationId xmlns:a16="http://schemas.microsoft.com/office/drawing/2014/main" id="{4B8B7722-BEF7-4C56-895D-12FDA03D1C28}"/>
              </a:ext>
            </a:extLst>
          </p:cNvPr>
          <p:cNvSpPr/>
          <p:nvPr/>
        </p:nvSpPr>
        <p:spPr>
          <a:xfrm rot="634123">
            <a:off x="2954865" y="2214189"/>
            <a:ext cx="2757298" cy="1986466"/>
          </a:xfrm>
          <a:prstGeom prst="circularArrow">
            <a:avLst>
              <a:gd name="adj1" fmla="val 5914"/>
              <a:gd name="adj2" fmla="val 1307821"/>
              <a:gd name="adj3" fmla="val 18572315"/>
              <a:gd name="adj4" fmla="val 11058319"/>
              <a:gd name="adj5" fmla="val 1020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7" name="Flecha: circular 106">
            <a:extLst>
              <a:ext uri="{FF2B5EF4-FFF2-40B4-BE49-F238E27FC236}">
                <a16:creationId xmlns:a16="http://schemas.microsoft.com/office/drawing/2014/main" id="{ADA01395-458B-4D84-A52F-ADD856D7812E}"/>
              </a:ext>
            </a:extLst>
          </p:cNvPr>
          <p:cNvSpPr/>
          <p:nvPr/>
        </p:nvSpPr>
        <p:spPr>
          <a:xfrm rot="11563197">
            <a:off x="7066651" y="2952070"/>
            <a:ext cx="2975161" cy="2320117"/>
          </a:xfrm>
          <a:prstGeom prst="circularArrow">
            <a:avLst>
              <a:gd name="adj1" fmla="val 3532"/>
              <a:gd name="adj2" fmla="val 830954"/>
              <a:gd name="adj3" fmla="val 19343656"/>
              <a:gd name="adj4" fmla="val 10751187"/>
              <a:gd name="adj5" fmla="val 505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9" name="CuadroTexto 108">
            <a:extLst>
              <a:ext uri="{FF2B5EF4-FFF2-40B4-BE49-F238E27FC236}">
                <a16:creationId xmlns:a16="http://schemas.microsoft.com/office/drawing/2014/main" id="{BDBE4B18-FCCB-488D-A197-868716827D1F}"/>
              </a:ext>
            </a:extLst>
          </p:cNvPr>
          <p:cNvSpPr txBox="1"/>
          <p:nvPr/>
        </p:nvSpPr>
        <p:spPr>
          <a:xfrm>
            <a:off x="7134528" y="2376773"/>
            <a:ext cx="1785714" cy="415498"/>
          </a:xfrm>
          <a:prstGeom prst="rect">
            <a:avLst/>
          </a:prstGeom>
          <a:noFill/>
        </p:spPr>
        <p:txBody>
          <a:bodyPr wrap="square" rtlCol="0">
            <a:spAutoFit/>
          </a:bodyPr>
          <a:lstStyle/>
          <a:p>
            <a:r>
              <a:rPr lang="hu-HU" sz="1050">
                <a:latin typeface="EC Square Sans Pro" panose="020B0506040000020004" pitchFamily="34" charset="0"/>
              </a:rPr>
              <a:t>Szennyezett takarmány, víz, por, talaj lenyelése</a:t>
            </a:r>
          </a:p>
        </p:txBody>
      </p:sp>
      <p:sp>
        <p:nvSpPr>
          <p:cNvPr id="111" name="CuadroTexto 110">
            <a:extLst>
              <a:ext uri="{FF2B5EF4-FFF2-40B4-BE49-F238E27FC236}">
                <a16:creationId xmlns:a16="http://schemas.microsoft.com/office/drawing/2014/main" id="{B6F0E424-C01A-4D44-9054-C841A2500CDE}"/>
              </a:ext>
            </a:extLst>
          </p:cNvPr>
          <p:cNvSpPr txBox="1"/>
          <p:nvPr/>
        </p:nvSpPr>
        <p:spPr>
          <a:xfrm>
            <a:off x="3442862" y="2524398"/>
            <a:ext cx="1563585" cy="577081"/>
          </a:xfrm>
          <a:prstGeom prst="rect">
            <a:avLst/>
          </a:prstGeom>
          <a:noFill/>
        </p:spPr>
        <p:txBody>
          <a:bodyPr wrap="square" rtlCol="0">
            <a:spAutoFit/>
          </a:bodyPr>
          <a:lstStyle/>
          <a:p>
            <a:r>
              <a:rPr lang="hu-HU" sz="1050">
                <a:latin typeface="EC Square Sans Pro" panose="020B0506040000020004" pitchFamily="34" charset="0"/>
              </a:rPr>
              <a:t>Kezeletlen kommunális szemétből, szennyvíz-/vízellátásból származó antibiotikum-maradványok</a:t>
            </a:r>
          </a:p>
        </p:txBody>
      </p:sp>
      <p:sp>
        <p:nvSpPr>
          <p:cNvPr id="113" name="CuadroTexto 112">
            <a:extLst>
              <a:ext uri="{FF2B5EF4-FFF2-40B4-BE49-F238E27FC236}">
                <a16:creationId xmlns:a16="http://schemas.microsoft.com/office/drawing/2014/main" id="{0CF27FA9-F90F-4395-A6FF-E37B15FAFD4B}"/>
              </a:ext>
            </a:extLst>
          </p:cNvPr>
          <p:cNvSpPr txBox="1"/>
          <p:nvPr/>
        </p:nvSpPr>
        <p:spPr>
          <a:xfrm>
            <a:off x="3796108" y="3816350"/>
            <a:ext cx="1014128" cy="577081"/>
          </a:xfrm>
          <a:prstGeom prst="rect">
            <a:avLst/>
          </a:prstGeom>
          <a:noFill/>
        </p:spPr>
        <p:txBody>
          <a:bodyPr wrap="square" rtlCol="0">
            <a:spAutoFit/>
          </a:bodyPr>
          <a:lstStyle/>
          <a:p>
            <a:r>
              <a:rPr lang="hu-HU" sz="1050" dirty="0">
                <a:latin typeface="EC Square Sans Pro" panose="020B0506040000020004" pitchFamily="34" charset="0"/>
              </a:rPr>
              <a:t>Szennyezett víz lenyelése</a:t>
            </a:r>
          </a:p>
        </p:txBody>
      </p:sp>
      <p:sp>
        <p:nvSpPr>
          <p:cNvPr id="116" name="CuadroTexto 115">
            <a:extLst>
              <a:ext uri="{FF2B5EF4-FFF2-40B4-BE49-F238E27FC236}">
                <a16:creationId xmlns:a16="http://schemas.microsoft.com/office/drawing/2014/main" id="{3B7879E2-5D11-46F1-9030-95B96875E8BC}"/>
              </a:ext>
            </a:extLst>
          </p:cNvPr>
          <p:cNvSpPr txBox="1"/>
          <p:nvPr/>
        </p:nvSpPr>
        <p:spPr>
          <a:xfrm>
            <a:off x="7955877" y="4439491"/>
            <a:ext cx="1709426" cy="415498"/>
          </a:xfrm>
          <a:prstGeom prst="rect">
            <a:avLst/>
          </a:prstGeom>
          <a:noFill/>
        </p:spPr>
        <p:txBody>
          <a:bodyPr wrap="square" rtlCol="0">
            <a:spAutoFit/>
          </a:bodyPr>
          <a:lstStyle/>
          <a:p>
            <a:r>
              <a:rPr lang="hu-HU" sz="1050" dirty="0">
                <a:latin typeface="EC Square Sans Pro" panose="020B0506040000020004" pitchFamily="34" charset="0"/>
              </a:rPr>
              <a:t>Kezeletlen állati hulladékból származó antibiotikum-maradványok</a:t>
            </a:r>
          </a:p>
        </p:txBody>
      </p:sp>
      <p:sp>
        <p:nvSpPr>
          <p:cNvPr id="130" name="CuadroTexto 129">
            <a:extLst>
              <a:ext uri="{FF2B5EF4-FFF2-40B4-BE49-F238E27FC236}">
                <a16:creationId xmlns:a16="http://schemas.microsoft.com/office/drawing/2014/main" id="{0EB57AD5-2F58-4B65-8C87-CDC6AA666AE3}"/>
              </a:ext>
            </a:extLst>
          </p:cNvPr>
          <p:cNvSpPr txBox="1"/>
          <p:nvPr/>
        </p:nvSpPr>
        <p:spPr>
          <a:xfrm>
            <a:off x="2879525" y="5423775"/>
            <a:ext cx="1990615" cy="577081"/>
          </a:xfrm>
          <a:prstGeom prst="rect">
            <a:avLst/>
          </a:prstGeom>
          <a:noFill/>
        </p:spPr>
        <p:txBody>
          <a:bodyPr wrap="square" rtlCol="0">
            <a:spAutoFit/>
          </a:bodyPr>
          <a:lstStyle/>
          <a:p>
            <a:r>
              <a:rPr lang="hu-HU" sz="1050" dirty="0">
                <a:latin typeface="EC Square Sans Pro" panose="020B0506040000020004" pitchFamily="34" charset="0"/>
              </a:rPr>
              <a:t>Rezisztenciagénekkel rendelkező baktériumokat tartalmazó élelmiszerek fogyasztása</a:t>
            </a:r>
          </a:p>
        </p:txBody>
      </p:sp>
      <p:sp>
        <p:nvSpPr>
          <p:cNvPr id="69" name="CuadroTexto 68">
            <a:extLst>
              <a:ext uri="{FF2B5EF4-FFF2-40B4-BE49-F238E27FC236}">
                <a16:creationId xmlns:a16="http://schemas.microsoft.com/office/drawing/2014/main" id="{8D1C5CF6-AF59-408E-867C-F7295FBE35CF}"/>
              </a:ext>
            </a:extLst>
          </p:cNvPr>
          <p:cNvSpPr txBox="1"/>
          <p:nvPr/>
        </p:nvSpPr>
        <p:spPr>
          <a:xfrm>
            <a:off x="1238563" y="2701230"/>
            <a:ext cx="897844" cy="246221"/>
          </a:xfrm>
          <a:prstGeom prst="rect">
            <a:avLst/>
          </a:prstGeom>
          <a:noFill/>
        </p:spPr>
        <p:txBody>
          <a:bodyPr wrap="square" rtlCol="0">
            <a:spAutoFit/>
          </a:bodyPr>
          <a:lstStyle/>
          <a:p>
            <a:r>
              <a:rPr lang="hu-HU" sz="1000" dirty="0">
                <a:latin typeface="EC Square Sans Pro" panose="020B0506040000020004" pitchFamily="34" charset="0"/>
              </a:rPr>
              <a:t>Kórházakban</a:t>
            </a:r>
          </a:p>
        </p:txBody>
      </p:sp>
    </p:spTree>
    <p:extLst>
      <p:ext uri="{BB962C8B-B14F-4D97-AF65-F5344CB8AC3E}">
        <p14:creationId xmlns:p14="http://schemas.microsoft.com/office/powerpoint/2010/main" val="80164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1938992"/>
          </a:xfrm>
          <a:prstGeom prst="rect">
            <a:avLst/>
          </a:prstGeom>
          <a:noFill/>
        </p:spPr>
        <p:txBody>
          <a:bodyPr wrap="square">
            <a:spAutoFit/>
          </a:bodyPr>
          <a:lstStyle/>
          <a:p>
            <a:pPr algn="ctr"/>
            <a:r>
              <a:rPr lang="hu-HU" sz="4000" b="1" dirty="0">
                <a:solidFill>
                  <a:srgbClr val="2C7470"/>
                </a:solidFill>
                <a:latin typeface="EC Square Sans Pro" panose="020B0506040000020004" pitchFamily="34" charset="0"/>
              </a:rPr>
              <a:t>A rezisztens baktériumok évente 800 000 embert fertőznek meg</a:t>
            </a: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extLst>
              <p:ext uri="{D42A27DB-BD31-4B8C-83A1-F6EECF244321}">
                <p14:modId xmlns:p14="http://schemas.microsoft.com/office/powerpoint/2010/main" val="2308733387"/>
              </p:ext>
            </p:extLst>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9D5D500-D5EB-B0F4-5365-B8C9C6382A9C}"/>
              </a:ext>
            </a:extLst>
          </p:cNvPr>
          <p:cNvSpPr txBox="1"/>
          <p:nvPr/>
        </p:nvSpPr>
        <p:spPr>
          <a:xfrm>
            <a:off x="5683250" y="2546275"/>
            <a:ext cx="609600" cy="196925"/>
          </a:xfrm>
          <a:prstGeom prst="rect">
            <a:avLst/>
          </a:prstGeom>
          <a:noFill/>
        </p:spPr>
        <p:txBody>
          <a:bodyPr wrap="square" lIns="0" tIns="0" rIns="0" bIns="0" rtlCol="0" anchor="t" anchorCtr="0">
            <a:noAutofit/>
          </a:bodyPr>
          <a:lstStyle/>
          <a:p>
            <a:pPr algn="ctr"/>
            <a:r>
              <a:rPr lang="hu-HU" sz="900" b="1">
                <a:solidFill>
                  <a:schemeClr val="tx1"/>
                </a:solidFill>
              </a:rPr>
              <a:t>685433</a:t>
            </a:r>
          </a:p>
        </p:txBody>
      </p:sp>
      <p:sp>
        <p:nvSpPr>
          <p:cNvPr id="9" name="TextBox 8">
            <a:extLst>
              <a:ext uri="{FF2B5EF4-FFF2-40B4-BE49-F238E27FC236}">
                <a16:creationId xmlns:a16="http://schemas.microsoft.com/office/drawing/2014/main" id="{3D42105D-F8E5-70A7-FC49-ECBAB21AD5DB}"/>
              </a:ext>
            </a:extLst>
          </p:cNvPr>
          <p:cNvSpPr txBox="1"/>
          <p:nvPr/>
        </p:nvSpPr>
        <p:spPr>
          <a:xfrm>
            <a:off x="7023100" y="2495550"/>
            <a:ext cx="609600" cy="196925"/>
          </a:xfrm>
          <a:prstGeom prst="rect">
            <a:avLst/>
          </a:prstGeom>
          <a:noFill/>
        </p:spPr>
        <p:txBody>
          <a:bodyPr wrap="square" lIns="0" tIns="0" rIns="0" bIns="0" rtlCol="0" anchor="t" anchorCtr="0">
            <a:noAutofit/>
          </a:bodyPr>
          <a:lstStyle/>
          <a:p>
            <a:pPr algn="ctr"/>
            <a:r>
              <a:rPr lang="hu-HU" sz="900" b="1">
                <a:solidFill>
                  <a:schemeClr val="tx1"/>
                </a:solidFill>
              </a:rPr>
              <a:t>701816</a:t>
            </a:r>
          </a:p>
        </p:txBody>
      </p:sp>
      <p:sp>
        <p:nvSpPr>
          <p:cNvPr id="11" name="TextBox 10">
            <a:extLst>
              <a:ext uri="{FF2B5EF4-FFF2-40B4-BE49-F238E27FC236}">
                <a16:creationId xmlns:a16="http://schemas.microsoft.com/office/drawing/2014/main" id="{EA958322-783C-BCAE-3ABA-124D1EE1317B}"/>
              </a:ext>
            </a:extLst>
          </p:cNvPr>
          <p:cNvSpPr txBox="1"/>
          <p:nvPr/>
        </p:nvSpPr>
        <p:spPr>
          <a:xfrm>
            <a:off x="8382000" y="2064923"/>
            <a:ext cx="609600" cy="196925"/>
          </a:xfrm>
          <a:prstGeom prst="rect">
            <a:avLst/>
          </a:prstGeom>
          <a:noFill/>
        </p:spPr>
        <p:txBody>
          <a:bodyPr wrap="square" lIns="0" tIns="0" rIns="0" bIns="0" rtlCol="0" anchor="t" anchorCtr="0">
            <a:noAutofit/>
          </a:bodyPr>
          <a:lstStyle/>
          <a:p>
            <a:pPr algn="ctr"/>
            <a:r>
              <a:rPr lang="hu-HU" sz="900" b="1">
                <a:solidFill>
                  <a:schemeClr val="tx1"/>
                </a:solidFill>
              </a:rPr>
              <a:t>822075</a:t>
            </a:r>
          </a:p>
        </p:txBody>
      </p:sp>
      <p:sp>
        <p:nvSpPr>
          <p:cNvPr id="12" name="TextBox 11">
            <a:extLst>
              <a:ext uri="{FF2B5EF4-FFF2-40B4-BE49-F238E27FC236}">
                <a16:creationId xmlns:a16="http://schemas.microsoft.com/office/drawing/2014/main" id="{514E89AE-9517-C459-471F-393F6F46B2C8}"/>
              </a:ext>
            </a:extLst>
          </p:cNvPr>
          <p:cNvSpPr txBox="1"/>
          <p:nvPr/>
        </p:nvSpPr>
        <p:spPr>
          <a:xfrm>
            <a:off x="9728200" y="1910009"/>
            <a:ext cx="609600" cy="196925"/>
          </a:xfrm>
          <a:prstGeom prst="rect">
            <a:avLst/>
          </a:prstGeom>
          <a:noFill/>
        </p:spPr>
        <p:txBody>
          <a:bodyPr wrap="square" lIns="0" tIns="0" rIns="0" bIns="0" rtlCol="0" anchor="t" anchorCtr="0">
            <a:noAutofit/>
          </a:bodyPr>
          <a:lstStyle/>
          <a:p>
            <a:pPr algn="ctr"/>
            <a:r>
              <a:rPr lang="hu-HU" sz="900" b="1">
                <a:solidFill>
                  <a:schemeClr val="tx1"/>
                </a:solidFill>
              </a:rPr>
              <a:t>865767</a:t>
            </a:r>
          </a:p>
        </p:txBody>
      </p:sp>
      <p:sp>
        <p:nvSpPr>
          <p:cNvPr id="13" name="TextBox 12">
            <a:extLst>
              <a:ext uri="{FF2B5EF4-FFF2-40B4-BE49-F238E27FC236}">
                <a16:creationId xmlns:a16="http://schemas.microsoft.com/office/drawing/2014/main" id="{48095E74-1292-1F8A-DF26-075FA45BA666}"/>
              </a:ext>
            </a:extLst>
          </p:cNvPr>
          <p:cNvSpPr txBox="1"/>
          <p:nvPr/>
        </p:nvSpPr>
        <p:spPr>
          <a:xfrm>
            <a:off x="11074400" y="2132542"/>
            <a:ext cx="609600" cy="196925"/>
          </a:xfrm>
          <a:prstGeom prst="rect">
            <a:avLst/>
          </a:prstGeom>
          <a:noFill/>
        </p:spPr>
        <p:txBody>
          <a:bodyPr wrap="square" lIns="0" tIns="0" rIns="0" bIns="0" rtlCol="0" anchor="t" anchorCtr="0">
            <a:noAutofit/>
          </a:bodyPr>
          <a:lstStyle/>
          <a:p>
            <a:pPr algn="ctr"/>
            <a:r>
              <a:rPr lang="hu-HU" sz="900" b="1">
                <a:solidFill>
                  <a:schemeClr val="tx1"/>
                </a:solidFill>
              </a:rPr>
              <a:t>801517</a:t>
            </a:r>
          </a:p>
        </p:txBody>
      </p:sp>
      <p:sp>
        <p:nvSpPr>
          <p:cNvPr id="2" name="TextBox 1">
            <a:extLst>
              <a:ext uri="{FF2B5EF4-FFF2-40B4-BE49-F238E27FC236}">
                <a16:creationId xmlns:a16="http://schemas.microsoft.com/office/drawing/2014/main" id="{29B4F109-ED73-5310-DC2D-07EBE86263CC}"/>
              </a:ext>
            </a:extLst>
          </p:cNvPr>
          <p:cNvSpPr txBox="1"/>
          <p:nvPr/>
        </p:nvSpPr>
        <p:spPr>
          <a:xfrm>
            <a:off x="5791200" y="1137682"/>
            <a:ext cx="5715000" cy="369332"/>
          </a:xfrm>
          <a:prstGeom prst="rect">
            <a:avLst/>
          </a:prstGeom>
          <a:solidFill>
            <a:schemeClr val="bg1"/>
          </a:solidFill>
        </p:spPr>
        <p:txBody>
          <a:bodyPr wrap="square" lIns="0" tIns="0" rIns="0" bIns="0" rtlCol="0" anchor="ctr" anchorCtr="0">
            <a:noAutofit/>
          </a:bodyPr>
          <a:lstStyle/>
          <a:p>
            <a:pPr algn="ctr"/>
            <a:r>
              <a:rPr lang="en-US" sz="2000" dirty="0">
                <a:solidFill>
                  <a:srgbClr val="595959"/>
                </a:solidFill>
                <a:latin typeface="EC Square Sans Pro" panose="020B0506040000020004" pitchFamily="34" charset="0"/>
              </a:rPr>
              <a:t> A </a:t>
            </a:r>
            <a:r>
              <a:rPr lang="en-US" sz="2000" dirty="0" err="1">
                <a:solidFill>
                  <a:srgbClr val="595959"/>
                </a:solidFill>
                <a:latin typeface="EC Square Sans Pro" panose="020B0506040000020004" pitchFamily="34" charset="0"/>
              </a:rPr>
              <a:t>fertőzések</a:t>
            </a:r>
            <a:r>
              <a:rPr lang="en-US" sz="2000" dirty="0">
                <a:solidFill>
                  <a:srgbClr val="595959"/>
                </a:solidFill>
                <a:latin typeface="EC Square Sans Pro" panose="020B0506040000020004" pitchFamily="34" charset="0"/>
              </a:rPr>
              <a:t> </a:t>
            </a:r>
            <a:r>
              <a:rPr lang="en-US" sz="2000" dirty="0" err="1">
                <a:solidFill>
                  <a:srgbClr val="595959"/>
                </a:solidFill>
                <a:latin typeface="EC Square Sans Pro" panose="020B0506040000020004" pitchFamily="34" charset="0"/>
              </a:rPr>
              <a:t>becsült</a:t>
            </a:r>
            <a:r>
              <a:rPr lang="en-US" sz="2000" dirty="0">
                <a:solidFill>
                  <a:srgbClr val="595959"/>
                </a:solidFill>
                <a:latin typeface="EC Square Sans Pro" panose="020B0506040000020004" pitchFamily="34" charset="0"/>
              </a:rPr>
              <a:t> </a:t>
            </a:r>
            <a:r>
              <a:rPr lang="en-US" sz="2000" dirty="0" err="1">
                <a:solidFill>
                  <a:srgbClr val="595959"/>
                </a:solidFill>
                <a:latin typeface="EC Square Sans Pro" panose="020B0506040000020004" pitchFamily="34" charset="0"/>
              </a:rPr>
              <a:t>medián</a:t>
            </a:r>
            <a:r>
              <a:rPr lang="en-US" sz="2000" dirty="0">
                <a:solidFill>
                  <a:srgbClr val="595959"/>
                </a:solidFill>
                <a:latin typeface="EC Square Sans Pro" panose="020B0506040000020004" pitchFamily="34" charset="0"/>
              </a:rPr>
              <a:t> </a:t>
            </a:r>
            <a:r>
              <a:rPr lang="en-US" sz="2000" dirty="0" err="1">
                <a:solidFill>
                  <a:srgbClr val="595959"/>
                </a:solidFill>
                <a:latin typeface="EC Square Sans Pro" panose="020B0506040000020004" pitchFamily="34" charset="0"/>
              </a:rPr>
              <a:t>értéke</a:t>
            </a:r>
            <a:r>
              <a:rPr lang="en-US" sz="2000" dirty="0">
                <a:solidFill>
                  <a:srgbClr val="595959"/>
                </a:solidFill>
                <a:latin typeface="EC Square Sans Pro" panose="020B0506040000020004" pitchFamily="34" charset="0"/>
              </a:rPr>
              <a:t>, </a:t>
            </a:r>
            <a:r>
              <a:rPr lang="en-US" sz="2000" dirty="0" err="1">
                <a:solidFill>
                  <a:srgbClr val="595959"/>
                </a:solidFill>
                <a:latin typeface="EC Square Sans Pro" panose="020B0506040000020004" pitchFamily="34" charset="0"/>
              </a:rPr>
              <a:t>minden</a:t>
            </a:r>
            <a:r>
              <a:rPr lang="en-US" sz="2000" dirty="0">
                <a:solidFill>
                  <a:srgbClr val="595959"/>
                </a:solidFill>
                <a:latin typeface="EC Square Sans Pro" panose="020B0506040000020004" pitchFamily="34" charset="0"/>
              </a:rPr>
              <a:t> </a:t>
            </a:r>
            <a:r>
              <a:rPr lang="en-US" sz="2000" dirty="0" err="1">
                <a:solidFill>
                  <a:srgbClr val="595959"/>
                </a:solidFill>
                <a:latin typeface="EC Square Sans Pro" panose="020B0506040000020004" pitchFamily="34" charset="0"/>
              </a:rPr>
              <a:t>típus</a:t>
            </a:r>
            <a:endParaRPr lang="en-US" sz="2000" dirty="0">
              <a:solidFill>
                <a:srgbClr val="595959"/>
              </a:solidFill>
              <a:latin typeface="EC Square Sans Pro" panose="020B0506040000020004" pitchFamily="34" charset="0"/>
            </a:endParaRPr>
          </a:p>
        </p:txBody>
      </p:sp>
      <p:sp>
        <p:nvSpPr>
          <p:cNvPr id="3" name="CuadroTexto 2">
            <a:extLst>
              <a:ext uri="{FF2B5EF4-FFF2-40B4-BE49-F238E27FC236}">
                <a16:creationId xmlns:a16="http://schemas.microsoft.com/office/drawing/2014/main" id="{BFAAD6B6-1BCD-6A0E-DA36-8073134BE9F0}"/>
              </a:ext>
            </a:extLst>
          </p:cNvPr>
          <p:cNvSpPr txBox="1"/>
          <p:nvPr/>
        </p:nvSpPr>
        <p:spPr>
          <a:xfrm>
            <a:off x="5181600" y="5659050"/>
            <a:ext cx="6096000" cy="261610"/>
          </a:xfrm>
          <a:prstGeom prst="rect">
            <a:avLst/>
          </a:prstGeom>
          <a:noFill/>
        </p:spPr>
        <p:txBody>
          <a:bodyPr wrap="square">
            <a:spAutoFit/>
          </a:bodyPr>
          <a:lstStyle/>
          <a:p>
            <a:r>
              <a:rPr lang="en-GB" sz="1100" b="0" i="1" dirty="0" err="1">
                <a:solidFill>
                  <a:srgbClr val="3F4A52"/>
                </a:solidFill>
                <a:effectLst/>
                <a:latin typeface="EC Square Sans Pro" panose="020B0506040000020004" pitchFamily="34" charset="0"/>
              </a:rPr>
              <a:t>Forrás</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52210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D7B8BB0-CC5D-4DE1-875F-FDF1244FBAB6}"/>
              </a:ext>
            </a:extLst>
          </p:cNvPr>
          <p:cNvGraphicFramePr>
            <a:graphicFrameLocks noGrp="1"/>
          </p:cNvGraphicFramePr>
          <p:nvPr/>
        </p:nvGraphicFramePr>
        <p:xfrm>
          <a:off x="685800" y="1382594"/>
          <a:ext cx="4758400" cy="4359280"/>
        </p:xfrm>
        <a:graphic>
          <a:graphicData uri="http://schemas.openxmlformats.org/drawingml/2006/table">
            <a:tbl>
              <a:tblPr>
                <a:tableStyleId>{5C22544A-7EE6-4342-B048-85BDC9FD1C3A}</a:tableStyleId>
              </a:tblPr>
              <a:tblGrid>
                <a:gridCol w="850085">
                  <a:extLst>
                    <a:ext uri="{9D8B030D-6E8A-4147-A177-3AD203B41FA5}">
                      <a16:colId xmlns:a16="http://schemas.microsoft.com/office/drawing/2014/main" val="2385310467"/>
                    </a:ext>
                  </a:extLst>
                </a:gridCol>
                <a:gridCol w="1036688">
                  <a:extLst>
                    <a:ext uri="{9D8B030D-6E8A-4147-A177-3AD203B41FA5}">
                      <a16:colId xmlns:a16="http://schemas.microsoft.com/office/drawing/2014/main" val="389004055"/>
                    </a:ext>
                  </a:extLst>
                </a:gridCol>
                <a:gridCol w="1192192">
                  <a:extLst>
                    <a:ext uri="{9D8B030D-6E8A-4147-A177-3AD203B41FA5}">
                      <a16:colId xmlns:a16="http://schemas.microsoft.com/office/drawing/2014/main" val="2295587751"/>
                    </a:ext>
                  </a:extLst>
                </a:gridCol>
                <a:gridCol w="1057422">
                  <a:extLst>
                    <a:ext uri="{9D8B030D-6E8A-4147-A177-3AD203B41FA5}">
                      <a16:colId xmlns:a16="http://schemas.microsoft.com/office/drawing/2014/main" val="643170509"/>
                    </a:ext>
                  </a:extLst>
                </a:gridCol>
                <a:gridCol w="622013">
                  <a:extLst>
                    <a:ext uri="{9D8B030D-6E8A-4147-A177-3AD203B41FA5}">
                      <a16:colId xmlns:a16="http://schemas.microsoft.com/office/drawing/2014/main" val="2289631327"/>
                    </a:ext>
                  </a:extLst>
                </a:gridCol>
              </a:tblGrid>
              <a:tr h="150320">
                <a:tc>
                  <a:txBody>
                    <a:bodyPr/>
                    <a:lstStyle/>
                    <a:p>
                      <a:pPr algn="l" rtl="0" fontAlgn="ctr"/>
                      <a:r>
                        <a:rPr lang="en-GB" sz="900" u="none" strike="noStrike">
                          <a:effectLst/>
                        </a:rPr>
                        <a:t>Countries</a:t>
                      </a:r>
                      <a:endParaRPr lang="en-GB" sz="900" b="1" i="0" u="none" strike="noStrike">
                        <a:solidFill>
                          <a:srgbClr val="000000"/>
                        </a:solidFill>
                        <a:effectLst/>
                        <a:latin typeface="Calibri" panose="020F0502020204030204" pitchFamily="34" charset="0"/>
                      </a:endParaRPr>
                    </a:p>
                  </a:txBody>
                  <a:tcPr marL="0" marR="0" marT="0" marB="0" anchor="ctr"/>
                </a:tc>
                <a:tc>
                  <a:txBody>
                    <a:bodyPr/>
                    <a:lstStyle/>
                    <a:p>
                      <a:pPr algn="l" rtl="0" fontAlgn="ctr"/>
                      <a:r>
                        <a:rPr lang="en-GB" sz="900" u="none" strike="noStrike">
                          <a:effectLst/>
                        </a:rPr>
                        <a:t>Population in 2020</a:t>
                      </a:r>
                      <a:endParaRPr lang="en-GB" sz="900" b="1" i="0" u="none" strike="noStrike">
                        <a:solidFill>
                          <a:srgbClr val="000000"/>
                        </a:solidFill>
                        <a:effectLst/>
                        <a:latin typeface="Calibri" panose="020F0502020204030204" pitchFamily="34" charset="0"/>
                      </a:endParaRPr>
                    </a:p>
                  </a:txBody>
                  <a:tcPr marL="0" marR="0" marT="0" marB="0" anchor="ctr"/>
                </a:tc>
                <a:tc>
                  <a:txBody>
                    <a:bodyPr/>
                    <a:lstStyle/>
                    <a:p>
                      <a:pPr algn="l" rtl="0" fontAlgn="b"/>
                      <a:r>
                        <a:rPr lang="en-GB" sz="900" u="none" strike="noStrike">
                          <a:effectLst/>
                        </a:rPr>
                        <a:t>Deaths by AMR in 2020</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Population / 100.000</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Total deaths</a:t>
                      </a:r>
                      <a:endParaRPr lang="en-GB"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47031014"/>
                  </a:ext>
                </a:extLst>
              </a:tr>
              <a:tr h="150320">
                <a:tc>
                  <a:txBody>
                    <a:bodyPr/>
                    <a:lstStyle/>
                    <a:p>
                      <a:pPr algn="l" rtl="0" fontAlgn="b"/>
                      <a:r>
                        <a:rPr lang="en-GB" sz="900" u="none" strike="noStrike">
                          <a:effectLst/>
                        </a:rPr>
                        <a:t>Austria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8.901.064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267</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50352993"/>
                  </a:ext>
                </a:extLst>
              </a:tr>
              <a:tr h="150320">
                <a:tc>
                  <a:txBody>
                    <a:bodyPr/>
                    <a:lstStyle/>
                    <a:p>
                      <a:pPr algn="l" rtl="0" fontAlgn="b"/>
                      <a:r>
                        <a:rPr lang="en-GB" sz="900" u="none" strike="noStrike">
                          <a:effectLst/>
                        </a:rPr>
                        <a:t>Belgium</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11.522.440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115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576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82018123"/>
                  </a:ext>
                </a:extLst>
              </a:tr>
              <a:tr h="150320">
                <a:tc>
                  <a:txBody>
                    <a:bodyPr/>
                    <a:lstStyle/>
                    <a:p>
                      <a:pPr algn="l" rtl="0" fontAlgn="b"/>
                      <a:r>
                        <a:rPr lang="en-GB" sz="900" u="none" strike="noStrike">
                          <a:effectLst/>
                        </a:rPr>
                        <a:t>Bulgaria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6.951.482</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70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278</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07998490"/>
                  </a:ext>
                </a:extLst>
              </a:tr>
              <a:tr h="150320">
                <a:tc>
                  <a:txBody>
                    <a:bodyPr/>
                    <a:lstStyle/>
                    <a:p>
                      <a:pPr algn="l" rtl="0" fontAlgn="b"/>
                      <a:r>
                        <a:rPr lang="en-GB" sz="900" u="none" strike="noStrike">
                          <a:effectLst/>
                        </a:rPr>
                        <a:t>Croatia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dirty="0">
                          <a:effectLst/>
                        </a:rPr>
                        <a:t>4.058.165</a:t>
                      </a:r>
                      <a:endParaRPr lang="en-GB" sz="7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284</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27580761"/>
                  </a:ext>
                </a:extLst>
              </a:tr>
              <a:tr h="150320">
                <a:tc>
                  <a:txBody>
                    <a:bodyPr/>
                    <a:lstStyle/>
                    <a:p>
                      <a:pPr algn="l" rtl="0" fontAlgn="b"/>
                      <a:r>
                        <a:rPr lang="en-GB" sz="900" u="none" strike="noStrike">
                          <a:effectLst/>
                        </a:rPr>
                        <a:t>Cyprus</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888.005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10</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89</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810669281"/>
                  </a:ext>
                </a:extLst>
              </a:tr>
              <a:tr h="150320">
                <a:tc>
                  <a:txBody>
                    <a:bodyPr/>
                    <a:lstStyle/>
                    <a:p>
                      <a:pPr algn="l" rtl="0" fontAlgn="b"/>
                      <a:r>
                        <a:rPr lang="en-GB" sz="900" u="none" strike="noStrike">
                          <a:effectLst/>
                        </a:rPr>
                        <a:t>Czechia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10.693.939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107</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535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147471659"/>
                  </a:ext>
                </a:extLst>
              </a:tr>
              <a:tr h="150320">
                <a:tc>
                  <a:txBody>
                    <a:bodyPr/>
                    <a:lstStyle/>
                    <a:p>
                      <a:pPr algn="l" rtl="0" fontAlgn="b"/>
                      <a:r>
                        <a:rPr lang="en-GB" sz="900" u="none" strike="noStrike">
                          <a:effectLst/>
                        </a:rPr>
                        <a:t>Denmark</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5.822.763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175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73733229"/>
                  </a:ext>
                </a:extLst>
              </a:tr>
              <a:tr h="150320">
                <a:tc>
                  <a:txBody>
                    <a:bodyPr/>
                    <a:lstStyle/>
                    <a:p>
                      <a:pPr algn="l" rtl="0" fontAlgn="b"/>
                      <a:r>
                        <a:rPr lang="en-GB" sz="900" u="none" strike="noStrike">
                          <a:effectLst/>
                        </a:rPr>
                        <a:t>Estonia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1.328.976</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40</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077807678"/>
                  </a:ext>
                </a:extLst>
              </a:tr>
              <a:tr h="150320">
                <a:tc>
                  <a:txBody>
                    <a:bodyPr/>
                    <a:lstStyle/>
                    <a:p>
                      <a:pPr algn="l" rtl="0" fontAlgn="b"/>
                      <a:r>
                        <a:rPr lang="en-GB" sz="900" u="none" strike="noStrike">
                          <a:effectLst/>
                        </a:rPr>
                        <a:t>Finland</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5.525.292</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166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44813925"/>
                  </a:ext>
                </a:extLst>
              </a:tr>
              <a:tr h="150320">
                <a:tc>
                  <a:txBody>
                    <a:bodyPr/>
                    <a:lstStyle/>
                    <a:p>
                      <a:pPr algn="l" rtl="0" fontAlgn="b"/>
                      <a:r>
                        <a:rPr lang="en-GB" sz="900" u="none" strike="noStrike">
                          <a:effectLst/>
                        </a:rPr>
                        <a:t>France</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67.485.531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675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3.374</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96901672"/>
                  </a:ext>
                </a:extLst>
              </a:tr>
              <a:tr h="150320">
                <a:tc>
                  <a:txBody>
                    <a:bodyPr/>
                    <a:lstStyle/>
                    <a:p>
                      <a:pPr algn="l" rtl="0" fontAlgn="b"/>
                      <a:r>
                        <a:rPr lang="en-GB" sz="900" u="none" strike="noStrike">
                          <a:effectLst/>
                        </a:rPr>
                        <a:t>Germany</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83.166.711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832</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dirty="0">
                          <a:effectLst/>
                        </a:rPr>
                        <a:t>5.822</a:t>
                      </a:r>
                      <a:endParaRPr lang="en-GB" sz="7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87442340"/>
                  </a:ext>
                </a:extLst>
              </a:tr>
              <a:tr h="150320">
                <a:tc>
                  <a:txBody>
                    <a:bodyPr/>
                    <a:lstStyle/>
                    <a:p>
                      <a:pPr algn="l" rtl="0" fontAlgn="b"/>
                      <a:r>
                        <a:rPr lang="en-GB" sz="900" u="none" strike="noStrike">
                          <a:effectLst/>
                        </a:rPr>
                        <a:t>Greece</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10.718.565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20</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107</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2.144</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02197361"/>
                  </a:ext>
                </a:extLst>
              </a:tr>
              <a:tr h="150320">
                <a:tc>
                  <a:txBody>
                    <a:bodyPr/>
                    <a:lstStyle/>
                    <a:p>
                      <a:pPr algn="l" rtl="0" fontAlgn="b"/>
                      <a:r>
                        <a:rPr lang="en-GB" sz="900" u="none" strike="noStrike">
                          <a:effectLst/>
                        </a:rPr>
                        <a:t>Hungary</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dirty="0">
                          <a:effectLst/>
                        </a:rPr>
                        <a:t>9.769.526</a:t>
                      </a:r>
                      <a:endParaRPr lang="en-GB" sz="7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6</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98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586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593294648"/>
                  </a:ext>
                </a:extLst>
              </a:tr>
              <a:tr h="150320">
                <a:tc>
                  <a:txBody>
                    <a:bodyPr/>
                    <a:lstStyle/>
                    <a:p>
                      <a:pPr algn="l" rtl="0" fontAlgn="b"/>
                      <a:r>
                        <a:rPr lang="en-GB" sz="900" u="none" strike="noStrike">
                          <a:effectLst/>
                        </a:rPr>
                        <a:t>Ireland</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4.964.440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199</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187964206"/>
                  </a:ext>
                </a:extLst>
              </a:tr>
              <a:tr h="150320">
                <a:tc>
                  <a:txBody>
                    <a:bodyPr/>
                    <a:lstStyle/>
                    <a:p>
                      <a:pPr algn="l" rtl="0" fontAlgn="b"/>
                      <a:r>
                        <a:rPr lang="en-GB" sz="900" u="none" strike="noStrike">
                          <a:effectLst/>
                        </a:rPr>
                        <a:t>Italy</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59.641.488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19</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596</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11.332</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10356331"/>
                  </a:ext>
                </a:extLst>
              </a:tr>
              <a:tr h="150320">
                <a:tc>
                  <a:txBody>
                    <a:bodyPr/>
                    <a:lstStyle/>
                    <a:p>
                      <a:pPr algn="l" rtl="0" fontAlgn="b"/>
                      <a:r>
                        <a:rPr lang="en-GB" sz="900" u="none" strike="noStrike">
                          <a:effectLst/>
                        </a:rPr>
                        <a:t>Latvia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1.907.675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95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99225470"/>
                  </a:ext>
                </a:extLst>
              </a:tr>
              <a:tr h="150320">
                <a:tc>
                  <a:txBody>
                    <a:bodyPr/>
                    <a:lstStyle/>
                    <a:p>
                      <a:pPr algn="l" rtl="0" fontAlgn="b"/>
                      <a:r>
                        <a:rPr lang="en-GB" sz="900" u="none" strike="noStrike">
                          <a:effectLst/>
                        </a:rPr>
                        <a:t>Lithuania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2.794.090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196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11835923"/>
                  </a:ext>
                </a:extLst>
              </a:tr>
              <a:tr h="150320">
                <a:tc>
                  <a:txBody>
                    <a:bodyPr/>
                    <a:lstStyle/>
                    <a:p>
                      <a:pPr algn="l" rtl="0" fontAlgn="b"/>
                      <a:r>
                        <a:rPr lang="en-GB" sz="900" u="none" strike="noStrike">
                          <a:effectLst/>
                        </a:rPr>
                        <a:t>Luxembourg</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626.108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350138677"/>
                  </a:ext>
                </a:extLst>
              </a:tr>
              <a:tr h="150320">
                <a:tc>
                  <a:txBody>
                    <a:bodyPr/>
                    <a:lstStyle/>
                    <a:p>
                      <a:pPr algn="l" rtl="0" fontAlgn="b"/>
                      <a:r>
                        <a:rPr lang="en-GB" sz="900" u="none" strike="noStrike">
                          <a:effectLst/>
                        </a:rPr>
                        <a:t>Malta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514.564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45691911"/>
                  </a:ext>
                </a:extLst>
              </a:tr>
              <a:tr h="150320">
                <a:tc>
                  <a:txBody>
                    <a:bodyPr/>
                    <a:lstStyle/>
                    <a:p>
                      <a:pPr algn="l" rtl="0" fontAlgn="b"/>
                      <a:r>
                        <a:rPr lang="en-GB" sz="900" u="none" strike="noStrike">
                          <a:effectLst/>
                        </a:rPr>
                        <a:t>Netherlands</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17.407.585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2</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174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348</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520191062"/>
                  </a:ext>
                </a:extLst>
              </a:tr>
              <a:tr h="150320">
                <a:tc>
                  <a:txBody>
                    <a:bodyPr/>
                    <a:lstStyle/>
                    <a:p>
                      <a:pPr algn="l" rtl="0" fontAlgn="b"/>
                      <a:r>
                        <a:rPr lang="en-GB" sz="900" u="none" strike="noStrike">
                          <a:effectLst/>
                        </a:rPr>
                        <a:t>Poland</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37.958.138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9</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380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3.416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88016414"/>
                  </a:ext>
                </a:extLst>
              </a:tr>
              <a:tr h="150320">
                <a:tc>
                  <a:txBody>
                    <a:bodyPr/>
                    <a:lstStyle/>
                    <a:p>
                      <a:pPr algn="l" rtl="0" fontAlgn="b"/>
                      <a:r>
                        <a:rPr lang="en-GB" sz="900" u="none" strike="noStrike">
                          <a:effectLst/>
                        </a:rPr>
                        <a:t>Portugal</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10.295.909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10</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1.030</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1271158"/>
                  </a:ext>
                </a:extLst>
              </a:tr>
              <a:tr h="150320">
                <a:tc>
                  <a:txBody>
                    <a:bodyPr/>
                    <a:lstStyle/>
                    <a:p>
                      <a:pPr algn="l" rtl="0" fontAlgn="b"/>
                      <a:r>
                        <a:rPr lang="en-GB" sz="900" u="none" strike="noStrike">
                          <a:effectLst/>
                        </a:rPr>
                        <a:t>Romania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19.328.838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2.513</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681372"/>
                  </a:ext>
                </a:extLst>
              </a:tr>
              <a:tr h="150320">
                <a:tc>
                  <a:txBody>
                    <a:bodyPr/>
                    <a:lstStyle/>
                    <a:p>
                      <a:pPr algn="l" rtl="0" fontAlgn="b"/>
                      <a:r>
                        <a:rPr lang="en-GB" sz="900" u="none" strike="noStrike">
                          <a:effectLst/>
                        </a:rPr>
                        <a:t>Slovakia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5.457.873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382</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703023724"/>
                  </a:ext>
                </a:extLst>
              </a:tr>
              <a:tr h="150320">
                <a:tc>
                  <a:txBody>
                    <a:bodyPr/>
                    <a:lstStyle/>
                    <a:p>
                      <a:pPr algn="l" rtl="0" fontAlgn="b"/>
                      <a:r>
                        <a:rPr lang="en-GB" sz="900" u="none" strike="noStrike">
                          <a:effectLst/>
                        </a:rPr>
                        <a:t>Slovenia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2.095.861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105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409106119"/>
                  </a:ext>
                </a:extLst>
              </a:tr>
              <a:tr h="150320">
                <a:tc>
                  <a:txBody>
                    <a:bodyPr/>
                    <a:lstStyle/>
                    <a:p>
                      <a:pPr algn="l" rtl="0" fontAlgn="b"/>
                      <a:r>
                        <a:rPr lang="en-GB" sz="900" u="none" strike="noStrike">
                          <a:effectLst/>
                        </a:rPr>
                        <a:t>Spain</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47.332.614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473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1.893</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66352413"/>
                  </a:ext>
                </a:extLst>
              </a:tr>
              <a:tr h="150320">
                <a:tc>
                  <a:txBody>
                    <a:bodyPr/>
                    <a:lstStyle/>
                    <a:p>
                      <a:pPr algn="l" rtl="0" fontAlgn="b"/>
                      <a:r>
                        <a:rPr lang="en-GB" sz="900" u="none" strike="noStrike">
                          <a:effectLst/>
                        </a:rPr>
                        <a:t>Sweden</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10.327.589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310</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705030819"/>
                  </a:ext>
                </a:extLst>
              </a:tr>
              <a:tr h="150320">
                <a:tc>
                  <a:txBody>
                    <a:bodyPr/>
                    <a:lstStyle/>
                    <a:p>
                      <a:pPr algn="l" rtl="0" fontAlgn="b"/>
                      <a:r>
                        <a:rPr lang="en-GB" sz="900" u="none" strike="noStrike">
                          <a:effectLst/>
                        </a:rPr>
                        <a:t>TOTAL</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447.485.231</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dirty="0">
                          <a:effectLst/>
                        </a:rPr>
                        <a:t>36.214</a:t>
                      </a:r>
                      <a:endParaRPr lang="en-GB" sz="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418216"/>
                  </a:ext>
                </a:extLst>
              </a:tr>
            </a:tbl>
          </a:graphicData>
        </a:graphic>
      </p:graphicFrame>
      <p:sp>
        <p:nvSpPr>
          <p:cNvPr id="3" name="CuadroTexto 2">
            <a:extLst>
              <a:ext uri="{FF2B5EF4-FFF2-40B4-BE49-F238E27FC236}">
                <a16:creationId xmlns:a16="http://schemas.microsoft.com/office/drawing/2014/main" id="{C772D2C6-23CB-4A4A-9EBD-91BF4D1391D0}"/>
              </a:ext>
            </a:extLst>
          </p:cNvPr>
          <p:cNvSpPr txBox="1"/>
          <p:nvPr/>
        </p:nvSpPr>
        <p:spPr>
          <a:xfrm>
            <a:off x="533400" y="615950"/>
            <a:ext cx="5181600" cy="646331"/>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Data to update previous slide in each HOT session depending on the country</a:t>
            </a:r>
          </a:p>
        </p:txBody>
      </p:sp>
      <p:sp>
        <p:nvSpPr>
          <p:cNvPr id="4" name="CuadroTexto 3">
            <a:extLst>
              <a:ext uri="{FF2B5EF4-FFF2-40B4-BE49-F238E27FC236}">
                <a16:creationId xmlns:a16="http://schemas.microsoft.com/office/drawing/2014/main" id="{A541455F-0147-4058-BEBE-E1E4255786E2}"/>
              </a:ext>
            </a:extLst>
          </p:cNvPr>
          <p:cNvSpPr txBox="1"/>
          <p:nvPr/>
        </p:nvSpPr>
        <p:spPr>
          <a:xfrm>
            <a:off x="6467477" y="431284"/>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Malta: 7 x 5,15* = 36,05 deaths in 2020  </a:t>
            </a:r>
          </a:p>
        </p:txBody>
      </p:sp>
      <p:sp>
        <p:nvSpPr>
          <p:cNvPr id="5" name="CuadroTexto 4">
            <a:extLst>
              <a:ext uri="{FF2B5EF4-FFF2-40B4-BE49-F238E27FC236}">
                <a16:creationId xmlns:a16="http://schemas.microsoft.com/office/drawing/2014/main" id="{6BFB7BAE-0B91-4633-8F57-E515C0777AFD}"/>
              </a:ext>
            </a:extLst>
          </p:cNvPr>
          <p:cNvSpPr txBox="1"/>
          <p:nvPr/>
        </p:nvSpPr>
        <p:spPr>
          <a:xfrm>
            <a:off x="6477002" y="999877"/>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Hungary: 6 x 98* = 586 deaths in 2020  </a:t>
            </a:r>
          </a:p>
        </p:txBody>
      </p:sp>
      <p:sp>
        <p:nvSpPr>
          <p:cNvPr id="6" name="CuadroTexto 5">
            <a:extLst>
              <a:ext uri="{FF2B5EF4-FFF2-40B4-BE49-F238E27FC236}">
                <a16:creationId xmlns:a16="http://schemas.microsoft.com/office/drawing/2014/main" id="{A8709593-C4EB-4DA2-8981-4B281ED255FB}"/>
              </a:ext>
            </a:extLst>
          </p:cNvPr>
          <p:cNvSpPr txBox="1"/>
          <p:nvPr/>
        </p:nvSpPr>
        <p:spPr>
          <a:xfrm>
            <a:off x="6477002" y="1603415"/>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Estonia: 3 x 13* = 40 deaths in 2020  </a:t>
            </a:r>
          </a:p>
        </p:txBody>
      </p:sp>
      <p:sp>
        <p:nvSpPr>
          <p:cNvPr id="7" name="CuadroTexto 6">
            <a:extLst>
              <a:ext uri="{FF2B5EF4-FFF2-40B4-BE49-F238E27FC236}">
                <a16:creationId xmlns:a16="http://schemas.microsoft.com/office/drawing/2014/main" id="{787B0D3B-1104-49A1-96A8-DB8C8A21E332}"/>
              </a:ext>
            </a:extLst>
          </p:cNvPr>
          <p:cNvSpPr txBox="1"/>
          <p:nvPr/>
        </p:nvSpPr>
        <p:spPr>
          <a:xfrm>
            <a:off x="6477002" y="2206953"/>
            <a:ext cx="5562598"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Romania: 13 x 193* = 2.513 deaths in 2020  </a:t>
            </a:r>
          </a:p>
        </p:txBody>
      </p:sp>
      <p:sp>
        <p:nvSpPr>
          <p:cNvPr id="8" name="CuadroTexto 7">
            <a:extLst>
              <a:ext uri="{FF2B5EF4-FFF2-40B4-BE49-F238E27FC236}">
                <a16:creationId xmlns:a16="http://schemas.microsoft.com/office/drawing/2014/main" id="{6D92E2F6-924A-4818-9889-1F763B88E25B}"/>
              </a:ext>
            </a:extLst>
          </p:cNvPr>
          <p:cNvSpPr txBox="1"/>
          <p:nvPr/>
        </p:nvSpPr>
        <p:spPr>
          <a:xfrm>
            <a:off x="6477002" y="2810491"/>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Slovakia: 7 x 55* = 382 deaths in 2020  </a:t>
            </a:r>
          </a:p>
        </p:txBody>
      </p:sp>
      <p:sp>
        <p:nvSpPr>
          <p:cNvPr id="9" name="CuadroTexto 8">
            <a:extLst>
              <a:ext uri="{FF2B5EF4-FFF2-40B4-BE49-F238E27FC236}">
                <a16:creationId xmlns:a16="http://schemas.microsoft.com/office/drawing/2014/main" id="{B21A6250-A066-4D7E-87E6-1668A9969F0D}"/>
              </a:ext>
            </a:extLst>
          </p:cNvPr>
          <p:cNvSpPr txBox="1"/>
          <p:nvPr/>
        </p:nvSpPr>
        <p:spPr>
          <a:xfrm>
            <a:off x="6467477" y="3439429"/>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Croatia: 7 x 41* = 284 deaths in 2020  </a:t>
            </a:r>
          </a:p>
        </p:txBody>
      </p:sp>
      <p:sp>
        <p:nvSpPr>
          <p:cNvPr id="10" name="CuadroTexto 9">
            <a:extLst>
              <a:ext uri="{FF2B5EF4-FFF2-40B4-BE49-F238E27FC236}">
                <a16:creationId xmlns:a16="http://schemas.microsoft.com/office/drawing/2014/main" id="{9217F967-F752-439F-9C5E-C9F2D2242D0C}"/>
              </a:ext>
            </a:extLst>
          </p:cNvPr>
          <p:cNvSpPr txBox="1"/>
          <p:nvPr/>
        </p:nvSpPr>
        <p:spPr>
          <a:xfrm>
            <a:off x="6477002" y="4008022"/>
            <a:ext cx="5105398"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Portugal: 10 x 103* = 1.030 deaths in 2020  </a:t>
            </a:r>
          </a:p>
        </p:txBody>
      </p:sp>
      <p:sp>
        <p:nvSpPr>
          <p:cNvPr id="11" name="CuadroTexto 10">
            <a:extLst>
              <a:ext uri="{FF2B5EF4-FFF2-40B4-BE49-F238E27FC236}">
                <a16:creationId xmlns:a16="http://schemas.microsoft.com/office/drawing/2014/main" id="{668E8333-0D37-4DB8-8FA2-9DB3B1F4BF97}"/>
              </a:ext>
            </a:extLst>
          </p:cNvPr>
          <p:cNvSpPr txBox="1"/>
          <p:nvPr/>
        </p:nvSpPr>
        <p:spPr>
          <a:xfrm>
            <a:off x="6477002" y="4611560"/>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Luxembourg: 4 x 6* = 25 deaths in 2020  </a:t>
            </a:r>
          </a:p>
        </p:txBody>
      </p:sp>
      <p:sp>
        <p:nvSpPr>
          <p:cNvPr id="12" name="CuadroTexto 11">
            <a:extLst>
              <a:ext uri="{FF2B5EF4-FFF2-40B4-BE49-F238E27FC236}">
                <a16:creationId xmlns:a16="http://schemas.microsoft.com/office/drawing/2014/main" id="{888ED07E-D2AF-4AAE-B60D-5BA65D4A5B9C}"/>
              </a:ext>
            </a:extLst>
          </p:cNvPr>
          <p:cNvSpPr txBox="1"/>
          <p:nvPr/>
        </p:nvSpPr>
        <p:spPr>
          <a:xfrm>
            <a:off x="6477002" y="5215098"/>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Cyprus: 10 x 9* = 89 deaths in 2020  </a:t>
            </a:r>
          </a:p>
        </p:txBody>
      </p:sp>
      <p:sp>
        <p:nvSpPr>
          <p:cNvPr id="14" name="CuadroTexto 13">
            <a:extLst>
              <a:ext uri="{FF2B5EF4-FFF2-40B4-BE49-F238E27FC236}">
                <a16:creationId xmlns:a16="http://schemas.microsoft.com/office/drawing/2014/main" id="{2EB4B604-8CD8-48A2-8571-4C33CF0FD9F4}"/>
              </a:ext>
            </a:extLst>
          </p:cNvPr>
          <p:cNvSpPr txBox="1"/>
          <p:nvPr/>
        </p:nvSpPr>
        <p:spPr>
          <a:xfrm>
            <a:off x="533400" y="5809091"/>
            <a:ext cx="6096000" cy="276999"/>
          </a:xfrm>
          <a:prstGeom prst="rect">
            <a:avLst/>
          </a:prstGeom>
          <a:noFill/>
        </p:spPr>
        <p:txBody>
          <a:bodyPr wrap="square">
            <a:spAutoFit/>
          </a:bodyPr>
          <a:lstStyle/>
          <a:p>
            <a:r>
              <a:rPr lang="en-GB" sz="1200" u="sng" dirty="0">
                <a:solidFill>
                  <a:srgbClr val="0563C1"/>
                </a:solidFill>
                <a:latin typeface="Calibri" panose="020F0502020204030204" pitchFamily="34" charset="0"/>
                <a:hlinkClick r:id="rId3"/>
              </a:rPr>
              <a:t>Source population in 2020: </a:t>
            </a:r>
            <a:r>
              <a:rPr lang="en-GB" sz="1200" b="0" i="0" u="sng" strike="noStrike" dirty="0">
                <a:solidFill>
                  <a:srgbClr val="0563C1"/>
                </a:solidFill>
                <a:effectLst/>
                <a:latin typeface="Calibri" panose="020F0502020204030204" pitchFamily="34" charset="0"/>
                <a:hlinkClick r:id="rId3"/>
              </a:rPr>
              <a:t>Eurostat data</a:t>
            </a:r>
            <a:r>
              <a:rPr lang="en-GB" sz="1200" dirty="0"/>
              <a:t> </a:t>
            </a:r>
          </a:p>
        </p:txBody>
      </p:sp>
      <p:sp>
        <p:nvSpPr>
          <p:cNvPr id="13" name="CuadroTexto 12">
            <a:extLst>
              <a:ext uri="{FF2B5EF4-FFF2-40B4-BE49-F238E27FC236}">
                <a16:creationId xmlns:a16="http://schemas.microsoft.com/office/drawing/2014/main" id="{1267DB38-833D-47C4-B652-FBF62235364D}"/>
              </a:ext>
            </a:extLst>
          </p:cNvPr>
          <p:cNvSpPr txBox="1"/>
          <p:nvPr/>
        </p:nvSpPr>
        <p:spPr>
          <a:xfrm>
            <a:off x="76200" y="158750"/>
            <a:ext cx="5181600" cy="461665"/>
          </a:xfrm>
          <a:prstGeom prst="rect">
            <a:avLst/>
          </a:prstGeom>
          <a:noFill/>
        </p:spPr>
        <p:txBody>
          <a:bodyPr wrap="square" rtlCol="0">
            <a:spAutoFit/>
          </a:bodyPr>
          <a:lstStyle/>
          <a:p>
            <a:r>
              <a:rPr lang="en-GB" sz="2400" dirty="0"/>
              <a:t>This slide is hired - not to be seen!!!</a:t>
            </a:r>
          </a:p>
        </p:txBody>
      </p:sp>
    </p:spTree>
    <p:extLst>
      <p:ext uri="{BB962C8B-B14F-4D97-AF65-F5344CB8AC3E}">
        <p14:creationId xmlns:p14="http://schemas.microsoft.com/office/powerpoint/2010/main" val="291147544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6358</Words>
  <Application>Microsoft Office PowerPoint</Application>
  <PresentationFormat>Personalizado</PresentationFormat>
  <Paragraphs>1040</Paragraphs>
  <Slides>37</Slides>
  <Notes>30</Notes>
  <HiddenSlides>10</HiddenSlides>
  <MMClips>0</MMClips>
  <ScaleCrop>false</ScaleCrop>
  <HeadingPairs>
    <vt:vector size="4" baseType="variant">
      <vt:variant>
        <vt:lpstr>Tema</vt:lpstr>
      </vt:variant>
      <vt:variant>
        <vt:i4>2</vt:i4>
      </vt:variant>
      <vt:variant>
        <vt:lpstr>Títulos de diapositiva</vt:lpstr>
      </vt:variant>
      <vt:variant>
        <vt:i4>37</vt:i4>
      </vt:variant>
    </vt:vector>
  </HeadingPairs>
  <TitlesOfParts>
    <vt:vector size="39" baseType="lpstr">
      <vt:lpstr>1_Office Theme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163</cp:revision>
  <dcterms:created xsi:type="dcterms:W3CDTF">2023-11-20T15:58:16Z</dcterms:created>
  <dcterms:modified xsi:type="dcterms:W3CDTF">2024-03-19T14:36:57Z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