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1" r:id="rId2"/>
    <p:sldId id="262" r:id="rId3"/>
    <p:sldId id="264" r:id="rId4"/>
    <p:sldId id="265" r:id="rId5"/>
    <p:sldId id="266" r:id="rId6"/>
    <p:sldId id="271" r:id="rId7"/>
    <p:sldId id="272" r:id="rId8"/>
    <p:sldId id="275" r:id="rId9"/>
    <p:sldId id="267" r:id="rId10"/>
    <p:sldId id="273" r:id="rId11"/>
    <p:sldId id="274" r:id="rId12"/>
    <p:sldId id="276" r:id="rId13"/>
    <p:sldId id="277" r:id="rId14"/>
    <p:sldId id="278" r:id="rId15"/>
    <p:sldId id="280" r:id="rId16"/>
    <p:sldId id="279" r:id="rId17"/>
    <p:sldId id="281" r:id="rId18"/>
    <p:sldId id="297" r:id="rId19"/>
    <p:sldId id="300" r:id="rId20"/>
    <p:sldId id="301" r:id="rId21"/>
    <p:sldId id="284" r:id="rId22"/>
    <p:sldId id="298" r:id="rId23"/>
    <p:sldId id="299" r:id="rId24"/>
    <p:sldId id="302" r:id="rId25"/>
    <p:sldId id="303" r:id="rId26"/>
    <p:sldId id="304" r:id="rId27"/>
    <p:sldId id="305" r:id="rId28"/>
    <p:sldId id="270" r:id="rId29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 " initials="" lastIdx="6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1"/>
    <a:srgbClr val="FFFFFF"/>
    <a:srgbClr val="D8D8D8"/>
    <a:srgbClr val="4F81BD"/>
    <a:srgbClr val="1251A1"/>
    <a:srgbClr val="ECEBEB"/>
    <a:srgbClr val="003399"/>
    <a:srgbClr val="6BB188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4958D-C8AB-498F-9D20-5A25A78912D6}" v="1" dt="2024-03-06T15:27:11.8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6" autoAdjust="0"/>
    <p:restoredTop sz="91706" autoAdjust="0"/>
  </p:normalViewPr>
  <p:slideViewPr>
    <p:cSldViewPr>
      <p:cViewPr>
        <p:scale>
          <a:sx n="100" d="100"/>
          <a:sy n="100" d="100"/>
        </p:scale>
        <p:origin x="5874" y="13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ard ‎" userId="09a58b91f9e979a1" providerId="LiveId" clId="{2D94958D-C8AB-498F-9D20-5A25A78912D6}"/>
    <pc:docChg chg="undo custSel modSld modMainMaster">
      <pc:chgData name="Shepard ‎" userId="09a58b91f9e979a1" providerId="LiveId" clId="{2D94958D-C8AB-498F-9D20-5A25A78912D6}" dt="2024-03-06T15:28:39.510" v="25" actId="6549"/>
      <pc:docMkLst>
        <pc:docMk/>
      </pc:docMkLst>
      <pc:sldChg chg="addSp modSp">
        <pc:chgData name="Shepard ‎" userId="09a58b91f9e979a1" providerId="LiveId" clId="{2D94958D-C8AB-498F-9D20-5A25A78912D6}" dt="2024-03-06T15:27:11.888" v="1"/>
        <pc:sldMkLst>
          <pc:docMk/>
          <pc:sldMk cId="3971793997" sldId="262"/>
        </pc:sldMkLst>
        <pc:spChg chg="add mod">
          <ac:chgData name="Shepard ‎" userId="09a58b91f9e979a1" providerId="LiveId" clId="{2D94958D-C8AB-498F-9D20-5A25A78912D6}" dt="2024-03-06T15:27:11.888" v="1"/>
          <ac:spMkLst>
            <pc:docMk/>
            <pc:sldMk cId="3971793997" sldId="262"/>
            <ac:spMk id="5" creationId="{CBC18AA7-8C1D-4C1C-B629-AA10E16721CA}"/>
          </ac:spMkLst>
        </pc:spChg>
      </pc:sldChg>
      <pc:sldChg chg="delSp modSp mod">
        <pc:chgData name="Shepard ‎" userId="09a58b91f9e979a1" providerId="LiveId" clId="{2D94958D-C8AB-498F-9D20-5A25A78912D6}" dt="2024-03-06T15:28:08.728" v="17" actId="5793"/>
        <pc:sldMkLst>
          <pc:docMk/>
          <pc:sldMk cId="3390166937" sldId="267"/>
        </pc:sldMkLst>
        <pc:spChg chg="del mod">
          <ac:chgData name="Shepard ‎" userId="09a58b91f9e979a1" providerId="LiveId" clId="{2D94958D-C8AB-498F-9D20-5A25A78912D6}" dt="2024-03-06T15:28:01.997" v="13" actId="478"/>
          <ac:spMkLst>
            <pc:docMk/>
            <pc:sldMk cId="3390166937" sldId="267"/>
            <ac:spMk id="5" creationId="{00000000-0000-0000-0000-000000000000}"/>
          </ac:spMkLst>
        </pc:spChg>
        <pc:spChg chg="mod">
          <ac:chgData name="Shepard ‎" userId="09a58b91f9e979a1" providerId="LiveId" clId="{2D94958D-C8AB-498F-9D20-5A25A78912D6}" dt="2024-03-06T15:28:08.728" v="17" actId="5793"/>
          <ac:spMkLst>
            <pc:docMk/>
            <pc:sldMk cId="3390166937" sldId="267"/>
            <ac:spMk id="7" creationId="{00000000-0000-0000-0000-000000000000}"/>
          </ac:spMkLst>
        </pc:spChg>
        <pc:spChg chg="del mod">
          <ac:chgData name="Shepard ‎" userId="09a58b91f9e979a1" providerId="LiveId" clId="{2D94958D-C8AB-498F-9D20-5A25A78912D6}" dt="2024-03-06T15:27:49.149" v="6" actId="478"/>
          <ac:spMkLst>
            <pc:docMk/>
            <pc:sldMk cId="3390166937" sldId="267"/>
            <ac:spMk id="8" creationId="{00000000-0000-0000-0000-000000000000}"/>
          </ac:spMkLst>
        </pc:spChg>
      </pc:sldChg>
      <pc:sldChg chg="modSp mod">
        <pc:chgData name="Shepard ‎" userId="09a58b91f9e979a1" providerId="LiveId" clId="{2D94958D-C8AB-498F-9D20-5A25A78912D6}" dt="2024-03-06T15:27:35.734" v="2" actId="6549"/>
        <pc:sldMkLst>
          <pc:docMk/>
          <pc:sldMk cId="2469051402" sldId="275"/>
        </pc:sldMkLst>
        <pc:spChg chg="mod">
          <ac:chgData name="Shepard ‎" userId="09a58b91f9e979a1" providerId="LiveId" clId="{2D94958D-C8AB-498F-9D20-5A25A78912D6}" dt="2024-03-06T15:27:35.734" v="2" actId="6549"/>
          <ac:spMkLst>
            <pc:docMk/>
            <pc:sldMk cId="2469051402" sldId="275"/>
            <ac:spMk id="4" creationId="{98F14FD8-BBEB-1315-7FDA-E101ACDD84C3}"/>
          </ac:spMkLst>
        </pc:spChg>
      </pc:sldChg>
      <pc:sldChg chg="modSp mod">
        <pc:chgData name="Shepard ‎" userId="09a58b91f9e979a1" providerId="LiveId" clId="{2D94958D-C8AB-498F-9D20-5A25A78912D6}" dt="2024-03-06T15:28:26.173" v="19" actId="6549"/>
        <pc:sldMkLst>
          <pc:docMk/>
          <pc:sldMk cId="1693373481" sldId="276"/>
        </pc:sldMkLst>
        <pc:spChg chg="mod">
          <ac:chgData name="Shepard ‎" userId="09a58b91f9e979a1" providerId="LiveId" clId="{2D94958D-C8AB-498F-9D20-5A25A78912D6}" dt="2024-03-06T15:28:26.173" v="19" actId="6549"/>
          <ac:spMkLst>
            <pc:docMk/>
            <pc:sldMk cId="1693373481" sldId="276"/>
            <ac:spMk id="9" creationId="{00000000-0000-0000-0000-000000000000}"/>
          </ac:spMkLst>
        </pc:spChg>
        <pc:spChg chg="mod">
          <ac:chgData name="Shepard ‎" userId="09a58b91f9e979a1" providerId="LiveId" clId="{2D94958D-C8AB-498F-9D20-5A25A78912D6}" dt="2024-03-06T15:28:23.373" v="18" actId="6549"/>
          <ac:spMkLst>
            <pc:docMk/>
            <pc:sldMk cId="1693373481" sldId="276"/>
            <ac:spMk id="10" creationId="{00000000-0000-0000-0000-000000000000}"/>
          </ac:spMkLst>
        </pc:spChg>
      </pc:sldChg>
      <pc:sldChg chg="modSp mod">
        <pc:chgData name="Shepard ‎" userId="09a58b91f9e979a1" providerId="LiveId" clId="{2D94958D-C8AB-498F-9D20-5A25A78912D6}" dt="2024-03-06T15:28:30.421" v="20" actId="6549"/>
        <pc:sldMkLst>
          <pc:docMk/>
          <pc:sldMk cId="473503478" sldId="277"/>
        </pc:sldMkLst>
        <pc:spChg chg="mod">
          <ac:chgData name="Shepard ‎" userId="09a58b91f9e979a1" providerId="LiveId" clId="{2D94958D-C8AB-498F-9D20-5A25A78912D6}" dt="2024-03-06T15:28:30.421" v="20" actId="6549"/>
          <ac:spMkLst>
            <pc:docMk/>
            <pc:sldMk cId="473503478" sldId="277"/>
            <ac:spMk id="2" creationId="{9E3AAF05-B4EB-5537-2DBA-399FC1726DA0}"/>
          </ac:spMkLst>
        </pc:spChg>
      </pc:sldChg>
      <pc:sldChg chg="modSp mod">
        <pc:chgData name="Shepard ‎" userId="09a58b91f9e979a1" providerId="LiveId" clId="{2D94958D-C8AB-498F-9D20-5A25A78912D6}" dt="2024-03-06T15:28:32.358" v="21" actId="6549"/>
        <pc:sldMkLst>
          <pc:docMk/>
          <pc:sldMk cId="3399406162" sldId="278"/>
        </pc:sldMkLst>
        <pc:spChg chg="mod">
          <ac:chgData name="Shepard ‎" userId="09a58b91f9e979a1" providerId="LiveId" clId="{2D94958D-C8AB-498F-9D20-5A25A78912D6}" dt="2024-03-06T15:28:32.358" v="21" actId="6549"/>
          <ac:spMkLst>
            <pc:docMk/>
            <pc:sldMk cId="3399406162" sldId="278"/>
            <ac:spMk id="5" creationId="{3A7CC1CD-B4A0-2EDB-E7BD-46E5F03B4AB4}"/>
          </ac:spMkLst>
        </pc:spChg>
      </pc:sldChg>
      <pc:sldChg chg="modSp mod">
        <pc:chgData name="Shepard ‎" userId="09a58b91f9e979a1" providerId="LiveId" clId="{2D94958D-C8AB-498F-9D20-5A25A78912D6}" dt="2024-03-06T15:28:39.510" v="25" actId="6549"/>
        <pc:sldMkLst>
          <pc:docMk/>
          <pc:sldMk cId="3358815612" sldId="279"/>
        </pc:sldMkLst>
        <pc:spChg chg="mod">
          <ac:chgData name="Shepard ‎" userId="09a58b91f9e979a1" providerId="LiveId" clId="{2D94958D-C8AB-498F-9D20-5A25A78912D6}" dt="2024-03-06T15:28:39.510" v="25" actId="6549"/>
          <ac:spMkLst>
            <pc:docMk/>
            <pc:sldMk cId="3358815612" sldId="279"/>
            <ac:spMk id="6" creationId="{942A8843-A86F-E8CD-8F9E-A6F07057E3B4}"/>
          </ac:spMkLst>
        </pc:spChg>
      </pc:sldChg>
      <pc:sldChg chg="modSp mod">
        <pc:chgData name="Shepard ‎" userId="09a58b91f9e979a1" providerId="LiveId" clId="{2D94958D-C8AB-498F-9D20-5A25A78912D6}" dt="2024-03-06T15:28:37.453" v="24" actId="20577"/>
        <pc:sldMkLst>
          <pc:docMk/>
          <pc:sldMk cId="2467989560" sldId="280"/>
        </pc:sldMkLst>
        <pc:spChg chg="mod">
          <ac:chgData name="Shepard ‎" userId="09a58b91f9e979a1" providerId="LiveId" clId="{2D94958D-C8AB-498F-9D20-5A25A78912D6}" dt="2024-03-06T15:28:37.453" v="24" actId="20577"/>
          <ac:spMkLst>
            <pc:docMk/>
            <pc:sldMk cId="2467989560" sldId="280"/>
            <ac:spMk id="6" creationId="{A9F5533B-BB80-D1CF-B15A-E4E2E48C42B8}"/>
          </ac:spMkLst>
        </pc:spChg>
      </pc:sldChg>
      <pc:sldMasterChg chg="modSldLayout">
        <pc:chgData name="Shepard ‎" userId="09a58b91f9e979a1" providerId="LiveId" clId="{2D94958D-C8AB-498F-9D20-5A25A78912D6}" dt="2024-03-06T15:27:10.781" v="0" actId="21"/>
        <pc:sldMasterMkLst>
          <pc:docMk/>
          <pc:sldMasterMk cId="0" sldId="2147483648"/>
        </pc:sldMasterMkLst>
        <pc:sldLayoutChg chg="delSp mod">
          <pc:chgData name="Shepard ‎" userId="09a58b91f9e979a1" providerId="LiveId" clId="{2D94958D-C8AB-498F-9D20-5A25A78912D6}" dt="2024-03-06T15:27:10.781" v="0" actId="21"/>
          <pc:sldLayoutMkLst>
            <pc:docMk/>
            <pc:sldMasterMk cId="0" sldId="2147483648"/>
            <pc:sldLayoutMk cId="0" sldId="2147483662"/>
          </pc:sldLayoutMkLst>
          <pc:spChg chg="del">
            <ac:chgData name="Shepard ‎" userId="09a58b91f9e979a1" providerId="LiveId" clId="{2D94958D-C8AB-498F-9D20-5A25A78912D6}" dt="2024-03-06T15:27:10.781" v="0" actId="21"/>
            <ac:spMkLst>
              <pc:docMk/>
              <pc:sldMasterMk cId="0" sldId="2147483648"/>
              <pc:sldLayoutMk cId="0" sldId="2147483662"/>
              <ac:spMk id="5" creationId="{CBC18AA7-8C1D-4C1C-B629-AA10E16721C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4BFE-8AB2-4ABD-9237-F9F996B9BA0E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6763"/>
            <a:ext cx="97536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7E362-4D60-4DBD-9657-E4B9F9F43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/>
              <a:t>három szatellit csoport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F6DF-F4ED-463A-B874-304C77BBDF5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51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állategészségügyi rezisztencia felügyelete tekintetében folyamatban van az állategészségügyben a Klinikai Patogén Baktériumok Felügyeleti Projekt.</a:t>
            </a:r>
          </a:p>
          <a:p>
            <a:endParaRPr lang="en-US" dirty="0"/>
          </a:p>
          <a:p>
            <a:r>
              <a:rPr lang="hu-HU"/>
              <a:t>Ez az ambiciózus projekt nemzeti szinten úttörő, európai szinten pedig az elsők között van.</a:t>
            </a:r>
          </a:p>
          <a:p>
            <a:endParaRPr lang="en-US" dirty="0"/>
          </a:p>
          <a:p>
            <a:r>
              <a:rPr lang="hu-HU"/>
              <a:t>A projekt létrehozásával a PRAN bővíteni kívánja az állategészségügyi rezisztenciával kapcsolatos ismereteket, amelyek szükségesek a rezisztencia kialakulásának trendjeinek azonosításához és az ellenük irányuló konkrét intézkedések végrehajtásához.</a:t>
            </a:r>
          </a:p>
          <a:p>
            <a:endParaRPr lang="en-US" dirty="0"/>
          </a:p>
          <a:p>
            <a:r>
              <a:rPr lang="hu-HU"/>
              <a:t>A projekt fő céljai a következők:</a:t>
            </a:r>
          </a:p>
          <a:p>
            <a:endParaRPr lang="en-US" dirty="0"/>
          </a:p>
          <a:p>
            <a:r>
              <a:rPr lang="hu-HU"/>
              <a:t>A klinikai patogén baktériumok ellenállási tendenciáinak azonosítása az állategészségügyben.</a:t>
            </a:r>
          </a:p>
          <a:p>
            <a:r>
              <a:rPr lang="hu-HU"/>
              <a:t>Laboratóriumi hálózat létrehozásával elősegíteni a mintavételt a diagnózis és az érzékenység meghatározásához, valamint a kritériumok és a módszertan egységesítését.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B7E09-0D76-7D48-A1BB-FD023FCB91C8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87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6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Imagen 30">
            <a:extLst>
              <a:ext uri="{FF2B5EF4-FFF2-40B4-BE49-F238E27FC236}">
                <a16:creationId xmlns:a16="http://schemas.microsoft.com/office/drawing/2014/main" id="{B0A73CF3-D33E-774F-95A3-1B51E61D311F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8800" y="5797550"/>
            <a:ext cx="3334558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5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  <p:pic>
        <p:nvPicPr>
          <p:cNvPr id="2" name="Imagen 30">
            <a:extLst>
              <a:ext uri="{FF2B5EF4-FFF2-40B4-BE49-F238E27FC236}">
                <a16:creationId xmlns:a16="http://schemas.microsoft.com/office/drawing/2014/main" id="{19542290-6CB3-ED98-FFF9-7713B5FA39EC}"/>
              </a:ext>
            </a:extLst>
          </p:cNvPr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18800" y="5797550"/>
            <a:ext cx="3334558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C8685-E601-A69A-E285-400C3FF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C58B-A761-40BF-BCC4-7F8DB4335B41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859DC-CC18-6E35-426A-1D0846FB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48402-B2C0-4221-74E9-665221ED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0210-A7C5-44D2-AC3F-90041B3048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18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59B964A9-9ED8-9948-8D4B-02F302A6A831}"/>
              </a:ext>
            </a:extLst>
          </p:cNvPr>
          <p:cNvSpPr txBox="1"/>
          <p:nvPr userDrawn="1"/>
        </p:nvSpPr>
        <p:spPr>
          <a:xfrm>
            <a:off x="9415224" y="-667661"/>
            <a:ext cx="184731" cy="370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800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6BC0439C-3548-8647-AF3E-584BB835B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191" y="6124784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948FD6AC-5A4A-C944-AFB7-CFE21FCED208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8C0B202-B66A-9249-8CD8-72421768A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4" y="110453"/>
            <a:ext cx="5864704" cy="638859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76FDFF0D-437C-3D42-BC94-487A88573D07}"/>
              </a:ext>
            </a:extLst>
          </p:cNvPr>
          <p:cNvSpPr/>
          <p:nvPr userDrawn="1"/>
        </p:nvSpPr>
        <p:spPr>
          <a:xfrm>
            <a:off x="7534974" y="2545800"/>
            <a:ext cx="5245396" cy="5255110"/>
          </a:xfrm>
          <a:prstGeom prst="ellipse">
            <a:avLst/>
          </a:prstGeom>
          <a:solidFill>
            <a:srgbClr val="D0D0D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FB9FD73-684F-E644-A698-635F79EA4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1329" y="1212864"/>
            <a:ext cx="3437782" cy="2368721"/>
          </a:xfrm>
          <a:prstGeom prst="rect">
            <a:avLst/>
          </a:prstGeom>
          <a:pattFill prst="pct25">
            <a:fgClr>
              <a:schemeClr val="bg2"/>
            </a:fgClr>
            <a:bgClr>
              <a:srgbClr val="304168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Inserta</a:t>
            </a:r>
            <a:r>
              <a:rPr lang="en-US" dirty="0"/>
              <a:t> imagen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9DFD406-99AD-3949-91EB-91EF5003F5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1329" y="3286176"/>
            <a:ext cx="3437782" cy="2368721"/>
          </a:xfrm>
          <a:prstGeom prst="rect">
            <a:avLst/>
          </a:prstGeom>
          <a:pattFill prst="pct25">
            <a:fgClr>
              <a:schemeClr val="bg2"/>
            </a:fgClr>
            <a:bgClr>
              <a:srgbClr val="304168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Inserta</a:t>
            </a:r>
            <a:r>
              <a:rPr lang="en-US" dirty="0"/>
              <a:t> imagen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F453762-451D-DE46-A9FE-B28111ACCD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23045" y="1212864"/>
            <a:ext cx="3437782" cy="2368721"/>
          </a:xfrm>
          <a:prstGeom prst="rect">
            <a:avLst/>
          </a:prstGeom>
          <a:pattFill prst="pct25">
            <a:fgClr>
              <a:schemeClr val="bg2"/>
            </a:fgClr>
            <a:bgClr>
              <a:srgbClr val="304168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Inserta</a:t>
            </a:r>
            <a:r>
              <a:rPr lang="en-US" dirty="0"/>
              <a:t> imagen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CC285E9-5E5D-D246-937E-BC009AAD41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23045" y="3286176"/>
            <a:ext cx="3437782" cy="2368721"/>
          </a:xfrm>
          <a:prstGeom prst="rect">
            <a:avLst/>
          </a:prstGeom>
          <a:pattFill prst="pct25">
            <a:fgClr>
              <a:schemeClr val="bg2"/>
            </a:fgClr>
            <a:bgClr>
              <a:srgbClr val="304168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Inserta</a:t>
            </a:r>
            <a:r>
              <a:rPr lang="en-US" dirty="0"/>
              <a:t> </a:t>
            </a:r>
            <a:r>
              <a:rPr lang="en-US" dirty="0" err="1"/>
              <a:t>imagen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1B9E9A-4E4C-47EC-AD17-EEB55A048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770" y="104984"/>
            <a:ext cx="1480003" cy="5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pic>
        <p:nvPicPr>
          <p:cNvPr id="2" name="Imagen 50">
            <a:extLst>
              <a:ext uri="{FF2B5EF4-FFF2-40B4-BE49-F238E27FC236}">
                <a16:creationId xmlns:a16="http://schemas.microsoft.com/office/drawing/2014/main" id="{AF647605-199E-D3CC-2BCD-08D2B8480917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9740" y="6163744"/>
            <a:ext cx="2298824" cy="5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Imagen 50">
            <a:extLst>
              <a:ext uri="{FF2B5EF4-FFF2-40B4-BE49-F238E27FC236}">
                <a16:creationId xmlns:a16="http://schemas.microsoft.com/office/drawing/2014/main" id="{988CF8D5-F2EA-0249-745A-F1B42B9A9911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9740" y="6163744"/>
            <a:ext cx="2298824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5" r:id="rId14"/>
    <p:sldLayoutId id="2147483678" r:id="rId1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google.es/url?sa=i&amp;rct=j&amp;q=&amp;esrc=s&amp;source=images&amp;cd=&amp;cad=rja&amp;uact=8&amp;ved=0ahUKEwj7xLql9IrTAhWLAxoKHYo7DvkQjRwIBw&amp;url=http://periodico.sena.edu.co/transferencia/noticia.php?i=800&amp;psig=AFQjCNG-8XiZHBoGVh6RyBXzUT0uCwNEvg&amp;ust=149139897558019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2.jpe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stenciaantibioticos.es/es/lineas-de-accion/control" TargetMode="Externa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13" Type="http://schemas.openxmlformats.org/officeDocument/2006/relationships/image" Target="../media/image144.jpeg"/><Relationship Id="rId3" Type="http://schemas.openxmlformats.org/officeDocument/2006/relationships/image" Target="../media/image134.png"/><Relationship Id="rId7" Type="http://schemas.openxmlformats.org/officeDocument/2006/relationships/image" Target="../media/image138.jpeg"/><Relationship Id="rId12" Type="http://schemas.openxmlformats.org/officeDocument/2006/relationships/image" Target="../media/image143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jpeg"/><Relationship Id="rId15" Type="http://schemas.openxmlformats.org/officeDocument/2006/relationships/image" Target="../media/image146.jpe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jpeg"/><Relationship Id="rId14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MAGYARORSZÁG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/>
              <a:t>2024. március 19–20.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1B355D"/>
                </a:solidFill>
                <a:latin typeface="Montserrat" charset="0"/>
              </a:rPr>
              <a:t>FELHASZNÁLÁS MG/PCU-BAN – CSÖKKENTSÜK A KOLISZTINT PROGRAM</a:t>
            </a:r>
          </a:p>
          <a:p>
            <a:endParaRPr lang="en-GB" dirty="0"/>
          </a:p>
        </p:txBody>
      </p:sp>
      <p:pic>
        <p:nvPicPr>
          <p:cNvPr id="3" name="Picture 2" descr="Resultado de imagen de cerdos comien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246" y="4023830"/>
            <a:ext cx="2664296" cy="170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4 CuadroTexto"/>
          <p:cNvSpPr txBox="1"/>
          <p:nvPr/>
        </p:nvSpPr>
        <p:spPr>
          <a:xfrm>
            <a:off x="9096540" y="1320084"/>
            <a:ext cx="2805709" cy="461665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hu-HU" sz="2400" b="1">
                <a:solidFill>
                  <a:schemeClr val="bg1"/>
                </a:solidFill>
                <a:latin typeface="Montserrat" panose="00000500000000000000"/>
              </a:rPr>
              <a:t>106 cég</a:t>
            </a:r>
          </a:p>
        </p:txBody>
      </p:sp>
      <p:sp>
        <p:nvSpPr>
          <p:cNvPr id="5" name="17 CuadroTexto"/>
          <p:cNvSpPr txBox="1"/>
          <p:nvPr/>
        </p:nvSpPr>
        <p:spPr>
          <a:xfrm>
            <a:off x="9255973" y="2306322"/>
            <a:ext cx="2486842" cy="830997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hu-HU" sz="2400" b="1">
                <a:solidFill>
                  <a:schemeClr val="bg1"/>
                </a:solidFill>
                <a:latin typeface="Montserrat" panose="00000500000000000000"/>
              </a:rPr>
              <a:t>+ 85% termelés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489D30-1BB0-6DAD-21FA-831F8E51323C}"/>
              </a:ext>
            </a:extLst>
          </p:cNvPr>
          <p:cNvGrpSpPr/>
          <p:nvPr/>
        </p:nvGrpSpPr>
        <p:grpSpPr>
          <a:xfrm>
            <a:off x="377710" y="1433282"/>
            <a:ext cx="7457019" cy="3809224"/>
            <a:chOff x="377710" y="1433282"/>
            <a:chExt cx="7457019" cy="38092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731B0A-DE45-A91B-3DEF-8A637584A1A9}"/>
                </a:ext>
              </a:extLst>
            </p:cNvPr>
            <p:cNvGrpSpPr/>
            <p:nvPr/>
          </p:nvGrpSpPr>
          <p:grpSpPr>
            <a:xfrm>
              <a:off x="377710" y="1433282"/>
              <a:ext cx="7457019" cy="3809224"/>
              <a:chOff x="377710" y="1433282"/>
              <a:chExt cx="7457019" cy="380922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7699986-24EF-6659-4413-D40D6A67AB03}"/>
                  </a:ext>
                </a:extLst>
              </p:cNvPr>
              <p:cNvGrpSpPr/>
              <p:nvPr/>
            </p:nvGrpSpPr>
            <p:grpSpPr>
              <a:xfrm>
                <a:off x="377710" y="1433282"/>
                <a:ext cx="7457019" cy="3809224"/>
                <a:chOff x="377710" y="1433282"/>
                <a:chExt cx="7457019" cy="380922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FAC9E1D-749F-4243-8733-FFCD1C098B84}"/>
                    </a:ext>
                  </a:extLst>
                </p:cNvPr>
                <p:cNvGrpSpPr/>
                <p:nvPr/>
              </p:nvGrpSpPr>
              <p:grpSpPr>
                <a:xfrm>
                  <a:off x="377710" y="1433282"/>
                  <a:ext cx="7457019" cy="3809224"/>
                  <a:chOff x="377710" y="1433282"/>
                  <a:chExt cx="7457019" cy="3809224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CCDE5ED7-2552-A01C-22FF-48D1FFEB15BD}"/>
                      </a:ext>
                    </a:extLst>
                  </p:cNvPr>
                  <p:cNvGrpSpPr/>
                  <p:nvPr/>
                </p:nvGrpSpPr>
                <p:grpSpPr>
                  <a:xfrm>
                    <a:off x="377710" y="1433282"/>
                    <a:ext cx="7457019" cy="3809224"/>
                    <a:chOff x="377710" y="1433282"/>
                    <a:chExt cx="7457019" cy="3809224"/>
                  </a:xfrm>
                </p:grpSpPr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418540" y="1433282"/>
                      <a:ext cx="7416189" cy="3809224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sp>
                  <p:nvSpPr>
                    <p:cNvPr id="8" name="2 Rectángulo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5400" y="2189350"/>
                      <a:ext cx="1993900" cy="7080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defRPr/>
                      </a:pPr>
                      <a:r>
                        <a:rPr lang="hu-HU" sz="4000" b="1" cap="all">
                          <a:solidFill>
                            <a:srgbClr val="2F3A46"/>
                          </a:solidFill>
                          <a:latin typeface="Open Sans" panose="020B0606030504020204" pitchFamily="34" charset="0"/>
                        </a:rPr>
                        <a:t>97,18%</a:t>
                      </a:r>
                    </a:p>
                  </p:txBody>
                </p:sp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203329C0-D390-CFC4-0417-97F66E9E0F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10" y="1518929"/>
                      <a:ext cx="7318490" cy="2923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hu-HU" sz="1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Fogyasztás mg/PCU-ban KOLISZTIN CSÖKKENTÉSE PROGRAMSERTÉSNÉL</a:t>
                      </a:r>
                    </a:p>
                  </p:txBody>
                </p:sp>
              </p:grpSp>
              <p:cxnSp>
                <p:nvCxnSpPr>
                  <p:cNvPr id="7" name="5 Conector recto de flecha"/>
                  <p:cNvCxnSpPr/>
                  <p:nvPr/>
                </p:nvCxnSpPr>
                <p:spPr>
                  <a:xfrm>
                    <a:off x="1524000" y="2139950"/>
                    <a:ext cx="5025910" cy="151485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  <a:effectLst/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199C93-1554-AB67-C7AF-25016FA5FAE6}"/>
                    </a:ext>
                  </a:extLst>
                </p:cNvPr>
                <p:cNvSpPr txBox="1"/>
                <p:nvPr/>
              </p:nvSpPr>
              <p:spPr>
                <a:xfrm>
                  <a:off x="1752600" y="4883150"/>
                  <a:ext cx="152400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hu-HU" sz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</a:rPr>
                    <a:t>MG/PCU KOLISZTIN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A5675-1DB3-1ED0-4820-03E6AD5FBAFD}"/>
                  </a:ext>
                </a:extLst>
              </p:cNvPr>
              <p:cNvSpPr txBox="1"/>
              <p:nvPr/>
            </p:nvSpPr>
            <p:spPr>
              <a:xfrm>
                <a:off x="3429000" y="4883150"/>
                <a:ext cx="1524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hu-HU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MG/PCU NEOMICIN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3D29A1-84D7-E6BC-233D-793325F7B31E}"/>
                </a:ext>
              </a:extLst>
            </p:cNvPr>
            <p:cNvSpPr txBox="1"/>
            <p:nvPr/>
          </p:nvSpPr>
          <p:spPr>
            <a:xfrm>
              <a:off x="5257800" y="4883150"/>
              <a:ext cx="1524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hu-HU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MG/PCU APRAMICIN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3D62308-AA57-6C6C-B19C-3A292078F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88864"/>
              </p:ext>
            </p:extLst>
          </p:nvPr>
        </p:nvGraphicFramePr>
        <p:xfrm>
          <a:off x="418540" y="5487719"/>
          <a:ext cx="71075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560">
                  <a:extLst>
                    <a:ext uri="{9D8B030D-6E8A-4147-A177-3AD203B41FA5}">
                      <a16:colId xmlns:a16="http://schemas.microsoft.com/office/drawing/2014/main" val="50029162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00350292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92462706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74333225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925061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rtl="0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4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hu-HU" sz="1200" b="1">
                          <a:solidFill>
                            <a:schemeClr val="bg1"/>
                          </a:solidFill>
                        </a:rPr>
                        <a:t>MG/PCU KOLISZTIN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rgbClr val="C00000"/>
                          </a:solidFill>
                        </a:rPr>
                        <a:t>51,09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23,91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68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hu-HU" sz="1200" b="1">
                          <a:solidFill>
                            <a:schemeClr val="bg1"/>
                          </a:solidFill>
                        </a:rPr>
                        <a:t>MG/PCU NEOMICIN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38,83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25,51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14,81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17,21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964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hu-HU" sz="1200" b="1">
                          <a:solidFill>
                            <a:schemeClr val="bg1"/>
                          </a:solidFill>
                        </a:rPr>
                        <a:t>MG/PCU APRAMICIN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1,04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1,37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1,83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0,26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48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70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u-HU" b="1">
                <a:solidFill>
                  <a:srgbClr val="1B355D"/>
                </a:solidFill>
                <a:latin typeface="Montserrat" charset="0"/>
              </a:rPr>
              <a:t>FELHASZNÁLÁS MG/PCU-BAN – CSÖKKENTSÜK A KOLISZTINT PROGRAM</a:t>
            </a:r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442CFF-D539-05B0-2773-AF6F8F60DACA}"/>
              </a:ext>
            </a:extLst>
          </p:cNvPr>
          <p:cNvGrpSpPr/>
          <p:nvPr/>
        </p:nvGrpSpPr>
        <p:grpSpPr>
          <a:xfrm>
            <a:off x="838200" y="1531541"/>
            <a:ext cx="9031828" cy="5078021"/>
            <a:chOff x="838200" y="1531541"/>
            <a:chExt cx="9031828" cy="50780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1E5AD2-30ED-B49F-1BAB-F95C1AA5B041}"/>
                </a:ext>
              </a:extLst>
            </p:cNvPr>
            <p:cNvGrpSpPr/>
            <p:nvPr/>
          </p:nvGrpSpPr>
          <p:grpSpPr>
            <a:xfrm>
              <a:off x="838200" y="1531541"/>
              <a:ext cx="9031828" cy="5078021"/>
              <a:chOff x="838200" y="1531541"/>
              <a:chExt cx="9031828" cy="5078021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8200" y="1531541"/>
                <a:ext cx="9031828" cy="5078021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69D6AF-381E-96F8-BBC7-8A778B4314A8}"/>
                  </a:ext>
                </a:extLst>
              </p:cNvPr>
              <p:cNvSpPr txBox="1"/>
              <p:nvPr/>
            </p:nvSpPr>
            <p:spPr>
              <a:xfrm>
                <a:off x="1066800" y="1682750"/>
                <a:ext cx="85344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ESVAC-JELENTÉS</a:t>
                </a:r>
              </a:p>
              <a:p>
                <a:pPr algn="ctr"/>
                <a:r>
                  <a:rPr lang="hu-HU" sz="17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Állatgyógyászati felhasználásra szánt polimizinek értékesítésének eloszlása (mg/UCP)*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37B949-2C3E-B820-9FD7-07DAE7F7F844}"/>
                </a:ext>
              </a:extLst>
            </p:cNvPr>
            <p:cNvSpPr txBox="1"/>
            <p:nvPr/>
          </p:nvSpPr>
          <p:spPr>
            <a:xfrm>
              <a:off x="6934200" y="2646740"/>
              <a:ext cx="2819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SPANYOL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ORSZÁG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92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840"/>
              </a:lnSpc>
            </a:pPr>
            <a:r>
              <a:rPr lang="hu-HU" b="1">
                <a:solidFill>
                  <a:srgbClr val="002060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Az antibiotikumok csökkentése program</a:t>
            </a:r>
          </a:p>
          <a:p>
            <a:endParaRPr lang="en-GB" dirty="0"/>
          </a:p>
        </p:txBody>
      </p:sp>
      <p:sp>
        <p:nvSpPr>
          <p:cNvPr id="3" name="Llamada ovalada 22">
            <a:extLst>
              <a:ext uri="{FF2B5EF4-FFF2-40B4-BE49-F238E27FC236}">
                <a16:creationId xmlns:a16="http://schemas.microsoft.com/office/drawing/2014/main" id="{8F74925A-BA74-BE4F-B8E9-1C3D6BCF2A01}"/>
              </a:ext>
            </a:extLst>
          </p:cNvPr>
          <p:cNvSpPr/>
          <p:nvPr/>
        </p:nvSpPr>
        <p:spPr>
          <a:xfrm rot="13675256">
            <a:off x="1677537" y="1679296"/>
            <a:ext cx="2327281" cy="2446683"/>
          </a:xfrm>
          <a:prstGeom prst="wedgeEllipseCallout">
            <a:avLst/>
          </a:prstGeom>
          <a:solidFill>
            <a:srgbClr val="1B355D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4" name="5 CuadroTexto"/>
          <p:cNvSpPr txBox="1"/>
          <p:nvPr/>
        </p:nvSpPr>
        <p:spPr>
          <a:xfrm>
            <a:off x="1876971" y="2385334"/>
            <a:ext cx="195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ÁLTALÁNOS ÁTTEKINTÉS AZ ANTIBIOTIKUMOK HASZNÁLATÁRÓL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326" y="3812585"/>
            <a:ext cx="2327167" cy="16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82BFBE6-BD83-D544-8075-14B5A7AE666E}"/>
              </a:ext>
            </a:extLst>
          </p:cNvPr>
          <p:cNvCxnSpPr/>
          <p:nvPr/>
        </p:nvCxnSpPr>
        <p:spPr>
          <a:xfrm>
            <a:off x="1676659" y="1322825"/>
            <a:ext cx="7846940" cy="0"/>
          </a:xfrm>
          <a:prstGeom prst="line">
            <a:avLst/>
          </a:prstGeom>
          <a:ln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U:\Uso Comun\PRAM\PLATAFORMA COMUNICACION\IDENTIDAD CORPORATIVA\Logos Reduce Colistina\Cerdo\Positivo\logo colistina DEF_2304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399" y="1115734"/>
            <a:ext cx="4197215" cy="1680436"/>
          </a:xfrm>
          <a:prstGeom prst="rect">
            <a:avLst/>
          </a:prstGeom>
          <a:noFill/>
        </p:spPr>
      </p:pic>
      <p:sp>
        <p:nvSpPr>
          <p:cNvPr id="8" name="Flecha curvada hacia abajo 7"/>
          <p:cNvSpPr/>
          <p:nvPr/>
        </p:nvSpPr>
        <p:spPr>
          <a:xfrm rot="5400000">
            <a:off x="7813875" y="3146158"/>
            <a:ext cx="1992482" cy="1508058"/>
          </a:xfrm>
          <a:prstGeom prst="curvedDownArrow">
            <a:avLst>
              <a:gd name="adj1" fmla="val 25000"/>
              <a:gd name="adj2" fmla="val 50095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52800" y="4000734"/>
            <a:ext cx="3131466" cy="200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3000" b="1" dirty="0">
                <a:solidFill>
                  <a:srgbClr val="002060"/>
                </a:solidFill>
                <a:cs typeface="Calibri Light" panose="020F0302020204030204" pitchFamily="34" charset="0"/>
              </a:rPr>
              <a:t>Az antibiotikumok csökkentése program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30136" y="1448989"/>
            <a:ext cx="2404064" cy="151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3000" b="1" dirty="0">
                <a:solidFill>
                  <a:srgbClr val="002060"/>
                </a:solidFill>
                <a:cs typeface="Calibri Light" panose="020F0302020204030204" pitchFamily="34" charset="0"/>
              </a:rPr>
              <a:t>A kolisztin csökkentési </a:t>
            </a:r>
            <a:r>
              <a:rPr lang="hu-HU" sz="3000" dirty="0">
                <a:solidFill>
                  <a:srgbClr val="002060"/>
                </a:solidFill>
                <a:cs typeface="Calibri Light" panose="020F0302020204030204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69337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:\Uso Comun\PRAM\PLATAFORMA COMUNICACION\IDENTIDAD CORPORATIVA\Logos Reduce Colistina\Pollo\logo pollo DEF_18101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548234"/>
            <a:ext cx="2493919" cy="989400"/>
          </a:xfrm>
          <a:prstGeom prst="rect">
            <a:avLst/>
          </a:prstGeom>
          <a:noFill/>
        </p:spPr>
      </p:pic>
      <p:sp>
        <p:nvSpPr>
          <p:cNvPr id="5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840"/>
              </a:lnSpc>
            </a:pPr>
            <a:r>
              <a:rPr lang="hu-HU" b="1">
                <a:latin typeface="Montserrat" panose="00000500000000000000" pitchFamily="2" charset="0"/>
                <a:cs typeface="Calibri Light" panose="020F0302020204030204" pitchFamily="34" charset="0"/>
              </a:rPr>
              <a:t>Az antibiotikumok csökkentése program</a:t>
            </a:r>
          </a:p>
          <a:p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3AAF05-B4EB-5537-2DBA-399FC1726DA0}"/>
              </a:ext>
            </a:extLst>
          </p:cNvPr>
          <p:cNvSpPr txBox="1"/>
          <p:nvPr/>
        </p:nvSpPr>
        <p:spPr>
          <a:xfrm>
            <a:off x="401681" y="3282950"/>
            <a:ext cx="2951119" cy="20072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3000" b="1" dirty="0">
                <a:solidFill>
                  <a:srgbClr val="002060"/>
                </a:solidFill>
                <a:cs typeface="Calibri Light" panose="020F0302020204030204" pitchFamily="34" charset="0"/>
              </a:rPr>
              <a:t>Az antibiotikumok csökkentése</a:t>
            </a:r>
            <a:r>
              <a:rPr lang="hu-HU" sz="3000" dirty="0">
                <a:solidFill>
                  <a:srgbClr val="002060"/>
                </a:solidFill>
                <a:cs typeface="Calibri Light" panose="020F0302020204030204" pitchFamily="34" charset="0"/>
              </a:rPr>
              <a:t> program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152CC4-C731-1443-7D0F-5B2C3C1596B1}"/>
              </a:ext>
            </a:extLst>
          </p:cNvPr>
          <p:cNvGrpSpPr/>
          <p:nvPr/>
        </p:nvGrpSpPr>
        <p:grpSpPr>
          <a:xfrm>
            <a:off x="4572000" y="1606550"/>
            <a:ext cx="5943600" cy="4667250"/>
            <a:chOff x="4572000" y="1606550"/>
            <a:chExt cx="5943600" cy="46672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4EAD20-AA86-57EC-361C-9FB0B92DCBA3}"/>
                </a:ext>
              </a:extLst>
            </p:cNvPr>
            <p:cNvGrpSpPr/>
            <p:nvPr/>
          </p:nvGrpSpPr>
          <p:grpSpPr>
            <a:xfrm>
              <a:off x="4572000" y="1606550"/>
              <a:ext cx="5943600" cy="4667250"/>
              <a:chOff x="4572000" y="1606550"/>
              <a:chExt cx="5943600" cy="466725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AC583D9-B018-DDC0-8393-CAA8E02CACE3}"/>
                  </a:ext>
                </a:extLst>
              </p:cNvPr>
              <p:cNvGrpSpPr/>
              <p:nvPr/>
            </p:nvGrpSpPr>
            <p:grpSpPr>
              <a:xfrm>
                <a:off x="4572000" y="1606550"/>
                <a:ext cx="5943600" cy="4667250"/>
                <a:chOff x="4572000" y="1606550"/>
                <a:chExt cx="5943600" cy="466725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D264BA1-3823-EDA8-BC89-E10132551F2B}"/>
                    </a:ext>
                  </a:extLst>
                </p:cNvPr>
                <p:cNvGrpSpPr/>
                <p:nvPr/>
              </p:nvGrpSpPr>
              <p:grpSpPr>
                <a:xfrm>
                  <a:off x="4572000" y="1606550"/>
                  <a:ext cx="5943600" cy="4667250"/>
                  <a:chOff x="4572000" y="1606550"/>
                  <a:chExt cx="5943600" cy="4667250"/>
                </a:xfrm>
              </p:grpSpPr>
              <p:pic>
                <p:nvPicPr>
                  <p:cNvPr id="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572000" y="1606550"/>
                    <a:ext cx="5943600" cy="4667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804D309-ED48-FBF7-90E4-775B2949C257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600" y="5963106"/>
                    <a:ext cx="1524000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hu-H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Év</a:t>
                    </a:r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16DCA7-89B7-8424-91EA-7CD79DFB8875}"/>
                    </a:ext>
                  </a:extLst>
                </p:cNvPr>
                <p:cNvSpPr txBox="1"/>
                <p:nvPr/>
              </p:nvSpPr>
              <p:spPr>
                <a:xfrm>
                  <a:off x="5105400" y="1606550"/>
                  <a:ext cx="54102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hu-HU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Az értékesítés volumene a csirkeágazatban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5A1544-6DE2-FE81-84A1-C603A30AB177}"/>
                  </a:ext>
                </a:extLst>
              </p:cNvPr>
              <p:cNvSpPr txBox="1"/>
              <p:nvPr/>
            </p:nvSpPr>
            <p:spPr>
              <a:xfrm>
                <a:off x="8001000" y="2063750"/>
                <a:ext cx="24384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hu-HU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forgalomba hozatali engedély jogosultjai</a:t>
                </a:r>
              </a:p>
              <a:p>
                <a:pPr algn="l"/>
                <a:r>
                  <a:rPr lang="hu-HU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Kiskereskedők, gyógyszertárak és takarmánygyárak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9F790D-AEDC-7508-6BFF-2E094F850F6E}"/>
                </a:ext>
              </a:extLst>
            </p:cNvPr>
            <p:cNvSpPr txBox="1"/>
            <p:nvPr/>
          </p:nvSpPr>
          <p:spPr>
            <a:xfrm rot="16200000">
              <a:off x="3917722" y="3784828"/>
              <a:ext cx="1524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mg/PCU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50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Montserrat" panose="00000500000000000000" pitchFamily="2" charset="0"/>
                <a:cs typeface="Calibri Light" panose="020F0302020204030204" pitchFamily="34" charset="0"/>
              </a:rPr>
              <a:t>Az antibiotikumok csökkentése program</a:t>
            </a:r>
          </a:p>
          <a:p>
            <a:endParaRPr lang="en-GB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20"/>
          <a:stretch/>
        </p:blipFill>
        <p:spPr bwMode="auto">
          <a:xfrm>
            <a:off x="10371307" y="3359150"/>
            <a:ext cx="1211093" cy="106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7CC1CD-B4A0-2EDB-E7BD-46E5F03B4AB4}"/>
              </a:ext>
            </a:extLst>
          </p:cNvPr>
          <p:cNvSpPr txBox="1"/>
          <p:nvPr/>
        </p:nvSpPr>
        <p:spPr>
          <a:xfrm>
            <a:off x="7543800" y="3359150"/>
            <a:ext cx="2895600" cy="20072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3000" b="1" dirty="0">
                <a:solidFill>
                  <a:srgbClr val="002060"/>
                </a:solidFill>
                <a:cs typeface="Calibri Light" panose="020F0302020204030204" pitchFamily="34" charset="0"/>
              </a:rPr>
              <a:t>Az antibiotikumok csökkentése</a:t>
            </a:r>
            <a:r>
              <a:rPr lang="hu-HU" sz="3000" dirty="0">
                <a:solidFill>
                  <a:srgbClr val="002060"/>
                </a:solidFill>
                <a:cs typeface="Calibri Light" panose="020F0302020204030204" pitchFamily="34" charset="0"/>
              </a:rPr>
              <a:t> program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C0E873-E7DC-571B-87CC-36D0C26A179E}"/>
              </a:ext>
            </a:extLst>
          </p:cNvPr>
          <p:cNvGrpSpPr/>
          <p:nvPr/>
        </p:nvGrpSpPr>
        <p:grpSpPr>
          <a:xfrm>
            <a:off x="1447800" y="1835150"/>
            <a:ext cx="5853113" cy="4667249"/>
            <a:chOff x="1447800" y="1835150"/>
            <a:chExt cx="5853113" cy="46672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EBD6415-B1EA-A33D-4B54-47474D1F02CE}"/>
                </a:ext>
              </a:extLst>
            </p:cNvPr>
            <p:cNvGrpSpPr/>
            <p:nvPr/>
          </p:nvGrpSpPr>
          <p:grpSpPr>
            <a:xfrm>
              <a:off x="1447800" y="1835150"/>
              <a:ext cx="5853113" cy="4667249"/>
              <a:chOff x="1447800" y="1835150"/>
              <a:chExt cx="5853113" cy="466724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B53FB73-42A3-9B1F-824B-035AB06B2BF2}"/>
                  </a:ext>
                </a:extLst>
              </p:cNvPr>
              <p:cNvGrpSpPr/>
              <p:nvPr/>
            </p:nvGrpSpPr>
            <p:grpSpPr>
              <a:xfrm>
                <a:off x="1447800" y="1835150"/>
                <a:ext cx="5853113" cy="4667249"/>
                <a:chOff x="1447800" y="1835150"/>
                <a:chExt cx="5853113" cy="466724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BD7FFAD-803A-0C74-352F-294973704E55}"/>
                    </a:ext>
                  </a:extLst>
                </p:cNvPr>
                <p:cNvGrpSpPr/>
                <p:nvPr/>
              </p:nvGrpSpPr>
              <p:grpSpPr>
                <a:xfrm>
                  <a:off x="1447800" y="1835150"/>
                  <a:ext cx="5853113" cy="4667249"/>
                  <a:chOff x="1447800" y="1835150"/>
                  <a:chExt cx="5853113" cy="4667249"/>
                </a:xfrm>
              </p:grpSpPr>
              <p:pic>
                <p:nvPicPr>
                  <p:cNvPr id="3" name="Imagen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7800" y="1835150"/>
                    <a:ext cx="5610225" cy="46672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FD49A2-CBBD-A42C-8695-EBF1E4CB69E6}"/>
                      </a:ext>
                    </a:extLst>
                  </p:cNvPr>
                  <p:cNvSpPr txBox="1"/>
                  <p:nvPr/>
                </p:nvSpPr>
                <p:spPr>
                  <a:xfrm>
                    <a:off x="1890713" y="1856740"/>
                    <a:ext cx="54102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hu-H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Az értékesítés volumene a nyúlágazatban</a:t>
                    </a:r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6D1365F-FF8C-9456-7665-13C5900F9616}"/>
                    </a:ext>
                  </a:extLst>
                </p:cNvPr>
                <p:cNvSpPr txBox="1"/>
                <p:nvPr/>
              </p:nvSpPr>
              <p:spPr>
                <a:xfrm>
                  <a:off x="4648200" y="2258596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hu-HU" sz="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forgalomba hozatali engedély jogosultjai</a:t>
                  </a:r>
                </a:p>
                <a:p>
                  <a:pPr algn="l"/>
                  <a:r>
                    <a:rPr lang="hu-HU" sz="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Kiskereskedők, gyógyszertárak és </a:t>
                  </a:r>
                  <a:br>
                    <a:rPr lang="en-US" sz="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takarmánygyárak</a:t>
                  </a: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9F6001-7548-43BF-8118-29F74EE8C8B5}"/>
                  </a:ext>
                </a:extLst>
              </p:cNvPr>
              <p:cNvSpPr txBox="1"/>
              <p:nvPr/>
            </p:nvSpPr>
            <p:spPr>
              <a:xfrm>
                <a:off x="3810000" y="6217533"/>
                <a:ext cx="15240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Év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53F0C7-F1A5-3902-BBF5-FA6703CCACB4}"/>
                </a:ext>
              </a:extLst>
            </p:cNvPr>
            <p:cNvSpPr txBox="1"/>
            <p:nvPr/>
          </p:nvSpPr>
          <p:spPr>
            <a:xfrm rot="16200000">
              <a:off x="793522" y="4061053"/>
              <a:ext cx="1524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mg/PCU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40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Montserrat" panose="00000500000000000000" pitchFamily="2" charset="0"/>
                <a:cs typeface="Calibri Light" panose="020F0302020204030204" pitchFamily="34" charset="0"/>
              </a:rPr>
              <a:t>Az antibiotikumok csökkentése program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11" y="3740150"/>
            <a:ext cx="1708725" cy="95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027" y="3740150"/>
            <a:ext cx="1199163" cy="78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F5533B-BB80-D1CF-B15A-E4E2E48C42B8}"/>
              </a:ext>
            </a:extLst>
          </p:cNvPr>
          <p:cNvSpPr txBox="1"/>
          <p:nvPr/>
        </p:nvSpPr>
        <p:spPr>
          <a:xfrm>
            <a:off x="762000" y="3370304"/>
            <a:ext cx="2493919" cy="1989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Az antibiotikumok csökkentése</a:t>
            </a:r>
            <a:r>
              <a:rPr lang="hu-HU" sz="2400" dirty="0">
                <a:solidFill>
                  <a:srgbClr val="002060"/>
                </a:solidFill>
                <a:cs typeface="Calibri Light" panose="020F0302020204030204" pitchFamily="34" charset="0"/>
              </a:rPr>
              <a:t>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9BD8DE-8CE7-B4E9-E717-8721A84785A6}"/>
              </a:ext>
            </a:extLst>
          </p:cNvPr>
          <p:cNvGrpSpPr/>
          <p:nvPr/>
        </p:nvGrpSpPr>
        <p:grpSpPr>
          <a:xfrm>
            <a:off x="5867400" y="1606550"/>
            <a:ext cx="5882640" cy="4664582"/>
            <a:chOff x="1447800" y="1752226"/>
            <a:chExt cx="5882640" cy="46645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1DC444-2DA5-E347-8B34-99AAC26784C8}"/>
                </a:ext>
              </a:extLst>
            </p:cNvPr>
            <p:cNvGrpSpPr/>
            <p:nvPr/>
          </p:nvGrpSpPr>
          <p:grpSpPr>
            <a:xfrm>
              <a:off x="1447800" y="1752226"/>
              <a:ext cx="5882640" cy="4664582"/>
              <a:chOff x="1447800" y="1752226"/>
              <a:chExt cx="5882640" cy="466458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0BD43F8-6B66-D5AE-AC49-68D61F7276CF}"/>
                  </a:ext>
                </a:extLst>
              </p:cNvPr>
              <p:cNvGrpSpPr/>
              <p:nvPr/>
            </p:nvGrpSpPr>
            <p:grpSpPr>
              <a:xfrm>
                <a:off x="1447800" y="1752226"/>
                <a:ext cx="5882640" cy="4664582"/>
                <a:chOff x="1447800" y="1752226"/>
                <a:chExt cx="5882640" cy="466458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86B7EE3-98CE-A09D-C575-898EF1D6F753}"/>
                    </a:ext>
                  </a:extLst>
                </p:cNvPr>
                <p:cNvGrpSpPr/>
                <p:nvPr/>
              </p:nvGrpSpPr>
              <p:grpSpPr>
                <a:xfrm>
                  <a:off x="1447800" y="1752226"/>
                  <a:ext cx="5882640" cy="4664582"/>
                  <a:chOff x="1447800" y="1752226"/>
                  <a:chExt cx="5882640" cy="4664582"/>
                </a:xfrm>
              </p:grpSpPr>
              <p:pic>
                <p:nvPicPr>
                  <p:cNvPr id="14" name="Imagen 2">
                    <a:extLst>
                      <a:ext uri="{FF2B5EF4-FFF2-40B4-BE49-F238E27FC236}">
                        <a16:creationId xmlns:a16="http://schemas.microsoft.com/office/drawing/2014/main" id="{8AD67648-8583-92B8-A8E3-DFBEBE11E0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447800" y="1773521"/>
                    <a:ext cx="5793927" cy="4643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BEDB9C1-6E6B-1FD7-46BF-A63B290A689D}"/>
                      </a:ext>
                    </a:extLst>
                  </p:cNvPr>
                  <p:cNvSpPr txBox="1"/>
                  <p:nvPr/>
                </p:nvSpPr>
                <p:spPr>
                  <a:xfrm>
                    <a:off x="1920240" y="1752226"/>
                    <a:ext cx="54102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hu-H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Az értékesítés volumene a szarvasmarha-szektorban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6778D0-EFC0-95AA-C3FD-26918347B440}"/>
                    </a:ext>
                  </a:extLst>
                </p:cNvPr>
                <p:cNvSpPr txBox="1"/>
                <p:nvPr/>
              </p:nvSpPr>
              <p:spPr>
                <a:xfrm>
                  <a:off x="4663440" y="2229277"/>
                  <a:ext cx="2438400" cy="4154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hu-HU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forgalomba hozatali engedély jogosultjai</a:t>
                  </a:r>
                </a:p>
                <a:p>
                  <a:pPr algn="l"/>
                  <a:r>
                    <a:rPr lang="hu-HU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Kiskereskedők, gyógyszertárak és takarmánygyárak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065448A-EF72-7C04-82C8-CF095D5CA07C}"/>
                  </a:ext>
                </a:extLst>
              </p:cNvPr>
              <p:cNvSpPr txBox="1"/>
              <p:nvPr/>
            </p:nvSpPr>
            <p:spPr>
              <a:xfrm>
                <a:off x="3977640" y="6135012"/>
                <a:ext cx="15240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Év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04117D-37F7-AE0A-0D02-CA4429DDB7EE}"/>
                </a:ext>
              </a:extLst>
            </p:cNvPr>
            <p:cNvSpPr txBox="1"/>
            <p:nvPr/>
          </p:nvSpPr>
          <p:spPr>
            <a:xfrm rot="16200000">
              <a:off x="793522" y="4061053"/>
              <a:ext cx="1524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mg/PCU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98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Montserrat" panose="00000500000000000000" pitchFamily="2" charset="0"/>
                <a:cs typeface="Calibri Light" panose="020F0302020204030204" pitchFamily="34" charset="0"/>
              </a:rPr>
              <a:t>Az antibiotikumok csökkentése program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6750"/>
            <a:ext cx="1708725" cy="95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esultado de imagen de pran reduce ovino y capri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342359"/>
            <a:ext cx="1622674" cy="679259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2A8843-A86F-E8CD-8F9E-A6F07057E3B4}"/>
              </a:ext>
            </a:extLst>
          </p:cNvPr>
          <p:cNvSpPr txBox="1"/>
          <p:nvPr/>
        </p:nvSpPr>
        <p:spPr>
          <a:xfrm>
            <a:off x="341643" y="3013715"/>
            <a:ext cx="2493919" cy="1989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Az antibiotikumok csökkentése</a:t>
            </a:r>
            <a:r>
              <a:rPr lang="hu-HU" sz="2400" dirty="0">
                <a:solidFill>
                  <a:srgbClr val="002060"/>
                </a:solidFill>
                <a:cs typeface="Calibri Light" panose="020F0302020204030204" pitchFamily="34" charset="0"/>
              </a:rPr>
              <a:t>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79BF0A-5364-0B8B-4EA3-BA72E7F73B5D}"/>
              </a:ext>
            </a:extLst>
          </p:cNvPr>
          <p:cNvGrpSpPr/>
          <p:nvPr/>
        </p:nvGrpSpPr>
        <p:grpSpPr>
          <a:xfrm>
            <a:off x="5410200" y="1530350"/>
            <a:ext cx="5929313" cy="4659339"/>
            <a:chOff x="1371600" y="1839105"/>
            <a:chExt cx="5929313" cy="46593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A39B55-F15E-F34E-0F64-C1323BED7CCE}"/>
                </a:ext>
              </a:extLst>
            </p:cNvPr>
            <p:cNvGrpSpPr/>
            <p:nvPr/>
          </p:nvGrpSpPr>
          <p:grpSpPr>
            <a:xfrm>
              <a:off x="1371600" y="1839105"/>
              <a:ext cx="5929313" cy="4659339"/>
              <a:chOff x="1371600" y="1839105"/>
              <a:chExt cx="5929313" cy="465933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9374F00-9AD7-A74B-01A1-6EED2308C8F1}"/>
                  </a:ext>
                </a:extLst>
              </p:cNvPr>
              <p:cNvGrpSpPr/>
              <p:nvPr/>
            </p:nvGrpSpPr>
            <p:grpSpPr>
              <a:xfrm>
                <a:off x="1371600" y="1839105"/>
                <a:ext cx="5929313" cy="4659339"/>
                <a:chOff x="1371600" y="1839105"/>
                <a:chExt cx="5929313" cy="465933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F892448-F642-C55F-06FB-C49A66315F77}"/>
                    </a:ext>
                  </a:extLst>
                </p:cNvPr>
                <p:cNvGrpSpPr/>
                <p:nvPr/>
              </p:nvGrpSpPr>
              <p:grpSpPr>
                <a:xfrm>
                  <a:off x="1371600" y="1839105"/>
                  <a:ext cx="5929313" cy="4659339"/>
                  <a:chOff x="1371600" y="1839105"/>
                  <a:chExt cx="5929313" cy="4659339"/>
                </a:xfrm>
              </p:grpSpPr>
              <p:pic>
                <p:nvPicPr>
                  <p:cNvPr id="14" name="Imagen 2">
                    <a:extLst>
                      <a:ext uri="{FF2B5EF4-FFF2-40B4-BE49-F238E27FC236}">
                        <a16:creationId xmlns:a16="http://schemas.microsoft.com/office/drawing/2014/main" id="{44409404-9CB0-3716-56AA-920374E825A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371600" y="1839105"/>
                    <a:ext cx="5791200" cy="4659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04E10A0-89C8-4CC5-0341-378861ED91B0}"/>
                      </a:ext>
                    </a:extLst>
                  </p:cNvPr>
                  <p:cNvSpPr txBox="1"/>
                  <p:nvPr/>
                </p:nvSpPr>
                <p:spPr>
                  <a:xfrm>
                    <a:off x="1890713" y="1856740"/>
                    <a:ext cx="54102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hu-H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Az értékesítés volumene a juh- és kecskeágazatban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E4364C-850E-0AC2-EAF2-F5308FD308D0}"/>
                    </a:ext>
                  </a:extLst>
                </p:cNvPr>
                <p:cNvSpPr txBox="1"/>
                <p:nvPr/>
              </p:nvSpPr>
              <p:spPr>
                <a:xfrm>
                  <a:off x="4648200" y="2258596"/>
                  <a:ext cx="2438400" cy="4154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hu-HU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forgalomba hozatali engedély jogosultjai</a:t>
                  </a:r>
                </a:p>
                <a:p>
                  <a:pPr algn="l"/>
                  <a:r>
                    <a:rPr lang="hu-HU" sz="9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Kiskereskedők, gyógyszertárak és takarmánygyárak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C1BB5-6D88-6349-2D6C-FCF68B6A5E70}"/>
                  </a:ext>
                </a:extLst>
              </p:cNvPr>
              <p:cNvSpPr txBox="1"/>
              <p:nvPr/>
            </p:nvSpPr>
            <p:spPr>
              <a:xfrm>
                <a:off x="3810000" y="6217533"/>
                <a:ext cx="15240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hu-HU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Év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AEA90E-607E-6A02-9C22-5FD69FC78636}"/>
                </a:ext>
              </a:extLst>
            </p:cNvPr>
            <p:cNvSpPr txBox="1"/>
            <p:nvPr/>
          </p:nvSpPr>
          <p:spPr>
            <a:xfrm rot="16200000">
              <a:off x="741740" y="3996637"/>
              <a:ext cx="1524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mg/PCU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81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F23F8A5-AE6D-1006-B6CB-E98283FDB85E}"/>
              </a:ext>
            </a:extLst>
          </p:cNvPr>
          <p:cNvGrpSpPr/>
          <p:nvPr/>
        </p:nvGrpSpPr>
        <p:grpSpPr>
          <a:xfrm>
            <a:off x="0" y="6350"/>
            <a:ext cx="12192000" cy="6858000"/>
            <a:chOff x="0" y="6350"/>
            <a:chExt cx="12192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9F19CE-A090-B976-4F2D-85FC2CC142B5}"/>
                </a:ext>
              </a:extLst>
            </p:cNvPr>
            <p:cNvGrpSpPr/>
            <p:nvPr/>
          </p:nvGrpSpPr>
          <p:grpSpPr>
            <a:xfrm>
              <a:off x="0" y="6350"/>
              <a:ext cx="12192000" cy="6858000"/>
              <a:chOff x="0" y="6350"/>
              <a:chExt cx="12192000" cy="6858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CAB93D4-4AEB-C16E-7499-DA697BDD5786}"/>
                  </a:ext>
                </a:extLst>
              </p:cNvPr>
              <p:cNvGrpSpPr/>
              <p:nvPr/>
            </p:nvGrpSpPr>
            <p:grpSpPr>
              <a:xfrm>
                <a:off x="0" y="6350"/>
                <a:ext cx="12192000" cy="6858000"/>
                <a:chOff x="0" y="6350"/>
                <a:chExt cx="12192000" cy="6858000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C3F1AEBC-A18E-F98A-3288-0C2BBB9B8D55}"/>
                    </a:ext>
                  </a:extLst>
                </p:cNvPr>
                <p:cNvGrpSpPr/>
                <p:nvPr/>
              </p:nvGrpSpPr>
              <p:grpSpPr>
                <a:xfrm>
                  <a:off x="0" y="6350"/>
                  <a:ext cx="12192000" cy="6858000"/>
                  <a:chOff x="0" y="6350"/>
                  <a:chExt cx="12192000" cy="6858000"/>
                </a:xfrm>
              </p:grpSpPr>
              <p:pic>
                <p:nvPicPr>
                  <p:cNvPr id="2" name="Imagen 1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0" y="6350"/>
                    <a:ext cx="12192000" cy="6858000"/>
                  </a:xfrm>
                  <a:prstGeom prst="rect">
                    <a:avLst/>
                  </a:prstGeom>
                </p:spPr>
              </p:pic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46DF3304-6925-7A6B-5CF3-EBC640C04E35}"/>
                      </a:ext>
                    </a:extLst>
                  </p:cNvPr>
                  <p:cNvSpPr txBox="1"/>
                  <p:nvPr/>
                </p:nvSpPr>
                <p:spPr>
                  <a:xfrm>
                    <a:off x="1066800" y="1073150"/>
                    <a:ext cx="2362200" cy="123110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l"/>
                    <a:r>
                      <a:rPr lang="hu-H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AZ ÁLLATGYÓGYSZEREK ÉS ALTERNATÍVÁIK ELÉRHETŐSÉGÉNEK JAVÍTÁSA</a:t>
                    </a:r>
                  </a:p>
                </p:txBody>
              </p:sp>
            </p:grp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4D026C-3234-FC5E-4FEA-2D6BA3117073}"/>
                    </a:ext>
                  </a:extLst>
                </p:cNvPr>
                <p:cNvSpPr txBox="1"/>
                <p:nvPr/>
              </p:nvSpPr>
              <p:spPr>
                <a:xfrm>
                  <a:off x="4800600" y="1225694"/>
                  <a:ext cx="2209800" cy="5847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hu-HU" sz="19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FOGYASZTÁSFELÜGYELET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7AB11F-D4B2-2324-C601-5B08084887FE}"/>
                  </a:ext>
                </a:extLst>
              </p:cNvPr>
              <p:cNvSpPr txBox="1"/>
              <p:nvPr/>
            </p:nvSpPr>
            <p:spPr>
              <a:xfrm>
                <a:off x="8785860" y="1682750"/>
                <a:ext cx="2209800" cy="584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hu-HU" sz="19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REZISZTENCIA FELÜGYELET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3EB374-4E26-FDB4-24D4-11C45FAFB0EA}"/>
                </a:ext>
              </a:extLst>
            </p:cNvPr>
            <p:cNvSpPr txBox="1"/>
            <p:nvPr/>
          </p:nvSpPr>
          <p:spPr>
            <a:xfrm>
              <a:off x="4648200" y="5111750"/>
              <a:ext cx="220980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sz="1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FAJONKÉNT „GRUPOS REDUCE”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4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822128"/>
          </a:xfrm>
        </p:spPr>
        <p:txBody>
          <a:bodyPr/>
          <a:lstStyle/>
          <a:p>
            <a:r>
              <a:rPr lang="hu-HU" sz="2000" b="1" dirty="0">
                <a:solidFill>
                  <a:srgbClr val="002060"/>
                </a:solidFill>
                <a:latin typeface="Montserrat" panose="00000500000000000000" pitchFamily="2" charset="0"/>
              </a:rPr>
              <a:t>NEMZETI FELÜGYELET: ÉRTÉKESÍTÉSI ÉS FELHASZNÁLÁSI ADATOK</a:t>
            </a:r>
            <a:r>
              <a:rPr lang="hu-HU" sz="2000" b="1" dirty="0">
                <a:solidFill>
                  <a:schemeClr val="bg1"/>
                </a:solidFill>
                <a:latin typeface="Lato-Light"/>
              </a:rPr>
              <a:t>E</a:t>
            </a:r>
          </a:p>
          <a:p>
            <a:endParaRPr lang="en-GB" sz="2000" dirty="0"/>
          </a:p>
        </p:txBody>
      </p:sp>
      <p:sp>
        <p:nvSpPr>
          <p:cNvPr id="3" name="Llamada ovalada 2">
            <a:extLst>
              <a:ext uri="{FF2B5EF4-FFF2-40B4-BE49-F238E27FC236}">
                <a16:creationId xmlns:a16="http://schemas.microsoft.com/office/drawing/2014/main" id="{714CAEE5-03B7-1246-B2B0-204337A9670B}"/>
              </a:ext>
            </a:extLst>
          </p:cNvPr>
          <p:cNvSpPr/>
          <p:nvPr/>
        </p:nvSpPr>
        <p:spPr>
          <a:xfrm rot="14733469">
            <a:off x="1492976" y="5327166"/>
            <a:ext cx="1342681" cy="1292669"/>
          </a:xfrm>
          <a:prstGeom prst="wedgeEllipseCallout">
            <a:avLst/>
          </a:prstGeom>
          <a:solidFill>
            <a:srgbClr val="CA1139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8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A3C25D-21E6-244C-B5FD-81A12A06A5DA}"/>
              </a:ext>
            </a:extLst>
          </p:cNvPr>
          <p:cNvSpPr/>
          <p:nvPr/>
        </p:nvSpPr>
        <p:spPr>
          <a:xfrm>
            <a:off x="3149432" y="4590408"/>
            <a:ext cx="8929941" cy="1648539"/>
          </a:xfrm>
          <a:prstGeom prst="rect">
            <a:avLst/>
          </a:prstGeom>
          <a:solidFill>
            <a:schemeClr val="accent2">
              <a:lumMod val="40000"/>
              <a:lumOff val="60000"/>
              <a:alpha val="56000"/>
            </a:scheme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80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82BCAEA-4F20-B646-8CE8-B221C39A8398}"/>
              </a:ext>
            </a:extLst>
          </p:cNvPr>
          <p:cNvSpPr/>
          <p:nvPr/>
        </p:nvSpPr>
        <p:spPr>
          <a:xfrm>
            <a:off x="3866261" y="3149127"/>
            <a:ext cx="671965" cy="703517"/>
          </a:xfrm>
          <a:prstGeom prst="ellipse">
            <a:avLst/>
          </a:prstGeom>
          <a:solidFill>
            <a:schemeClr val="bg1"/>
          </a:solidFill>
          <a:ln w="44450">
            <a:solidFill>
              <a:srgbClr val="304168"/>
            </a:solidFill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800"/>
          </a:p>
        </p:txBody>
      </p:sp>
      <p:grpSp>
        <p:nvGrpSpPr>
          <p:cNvPr id="6" name="Grupo 79"/>
          <p:cNvGrpSpPr/>
          <p:nvPr/>
        </p:nvGrpSpPr>
        <p:grpSpPr>
          <a:xfrm>
            <a:off x="152400" y="1212695"/>
            <a:ext cx="8414872" cy="4924860"/>
            <a:chOff x="710491" y="910765"/>
            <a:chExt cx="8414872" cy="492486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6567EA1E-CD66-FC4F-95DA-E75FBD97C75E}"/>
                </a:ext>
              </a:extLst>
            </p:cNvPr>
            <p:cNvSpPr/>
            <p:nvPr/>
          </p:nvSpPr>
          <p:spPr>
            <a:xfrm>
              <a:off x="1701135" y="2842059"/>
              <a:ext cx="671965" cy="70351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304168"/>
              </a:solidFill>
            </a:ln>
            <a:scene3d>
              <a:camera prst="orthographicFront"/>
              <a:lightRig rig="threePt" dir="t"/>
            </a:scene3d>
            <a:sp3d z="6350">
              <a:extrusionClr>
                <a:srgbClr val="EB752E"/>
              </a:extrusionClr>
              <a:contourClr>
                <a:srgbClr val="EB752E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223" tIns="2097167" rIns="953223" bIns="266856" numCol="1" spcCol="1270" rtlCol="0" anchor="ctr" anchorCtr="0">
              <a:noAutofit/>
              <a:flatTx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800"/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4A9654E-AE5F-8C42-A584-257A5D8EF9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5351" y="3174053"/>
              <a:ext cx="1184421" cy="22062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02611AB-714F-0D4C-9BD9-8644307FF24B}"/>
                </a:ext>
              </a:extLst>
            </p:cNvPr>
            <p:cNvSpPr/>
            <p:nvPr/>
          </p:nvSpPr>
          <p:spPr>
            <a:xfrm>
              <a:off x="2728119" y="2834285"/>
              <a:ext cx="671965" cy="70351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304168"/>
              </a:solidFill>
            </a:ln>
            <a:scene3d>
              <a:camera prst="orthographicFront"/>
              <a:lightRig rig="threePt" dir="t"/>
            </a:scene3d>
            <a:sp3d z="6350">
              <a:extrusionClr>
                <a:srgbClr val="EB752E"/>
              </a:extrusionClr>
              <a:contourClr>
                <a:srgbClr val="EB752E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223" tIns="2097167" rIns="953223" bIns="266856" numCol="1" spcCol="1270" rtlCol="0" anchor="ctr" anchorCtr="0">
              <a:noAutofit/>
              <a:flatTx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800"/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8109A4A1-B07C-E740-B7BD-D9A4A1224183}"/>
                </a:ext>
              </a:extLst>
            </p:cNvPr>
            <p:cNvCxnSpPr>
              <a:cxnSpLocks/>
            </p:cNvCxnSpPr>
            <p:nvPr/>
          </p:nvCxnSpPr>
          <p:spPr>
            <a:xfrm>
              <a:off x="3569770" y="1867172"/>
              <a:ext cx="15430" cy="3067982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5BA4BC8-4659-CC40-9CDD-F9A0EC7EFD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5270" y="1866117"/>
              <a:ext cx="2689970" cy="1055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7217591-1237-DB46-94D1-916E022410A2}"/>
                </a:ext>
              </a:extLst>
            </p:cNvPr>
            <p:cNvSpPr/>
            <p:nvPr/>
          </p:nvSpPr>
          <p:spPr>
            <a:xfrm>
              <a:off x="4431786" y="1548057"/>
              <a:ext cx="671965" cy="70351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304168"/>
              </a:solidFill>
            </a:ln>
            <a:scene3d>
              <a:camera prst="orthographicFront"/>
              <a:lightRig rig="threePt" dir="t"/>
            </a:scene3d>
            <a:sp3d z="6350">
              <a:extrusionClr>
                <a:srgbClr val="EB752E"/>
              </a:extrusionClr>
              <a:contourClr>
                <a:srgbClr val="EB752E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223" tIns="2097167" rIns="953223" bIns="266856" numCol="1" spcCol="1270" rtlCol="0" anchor="ctr" anchorCtr="0">
              <a:noAutofit/>
              <a:flatTx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80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16AEC08-2867-CF46-8ADE-932448EF63F4}"/>
                </a:ext>
              </a:extLst>
            </p:cNvPr>
            <p:cNvSpPr/>
            <p:nvPr/>
          </p:nvSpPr>
          <p:spPr>
            <a:xfrm>
              <a:off x="4446674" y="4583395"/>
              <a:ext cx="671965" cy="70351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304168"/>
              </a:solidFill>
            </a:ln>
            <a:scene3d>
              <a:camera prst="orthographicFront"/>
              <a:lightRig rig="threePt" dir="t"/>
            </a:scene3d>
            <a:sp3d z="6350">
              <a:extrusionClr>
                <a:srgbClr val="EB752E"/>
              </a:extrusionClr>
              <a:contourClr>
                <a:srgbClr val="EB752E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223" tIns="2097167" rIns="953223" bIns="266856" numCol="1" spcCol="1270" rtlCol="0" anchor="ctr" anchorCtr="0">
              <a:noAutofit/>
              <a:flatTx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80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C358962-65D6-FB41-91A7-2193796E2C13}"/>
                </a:ext>
              </a:extLst>
            </p:cNvPr>
            <p:cNvSpPr/>
            <p:nvPr/>
          </p:nvSpPr>
          <p:spPr>
            <a:xfrm rot="5400000">
              <a:off x="3824142" y="1780144"/>
              <a:ext cx="225472" cy="215360"/>
            </a:xfrm>
            <a:prstGeom prst="ellipse">
              <a:avLst/>
            </a:prstGeom>
            <a:solidFill>
              <a:srgbClr val="193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AE7B314-B186-B840-B27C-7D434015D0E6}"/>
                </a:ext>
              </a:extLst>
            </p:cNvPr>
            <p:cNvSpPr/>
            <p:nvPr/>
          </p:nvSpPr>
          <p:spPr>
            <a:xfrm rot="5400000">
              <a:off x="3811698" y="4821436"/>
              <a:ext cx="225472" cy="215360"/>
            </a:xfrm>
            <a:prstGeom prst="ellipse">
              <a:avLst/>
            </a:prstGeom>
            <a:solidFill>
              <a:srgbClr val="193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085C901F-775F-0D4B-B764-9431AD7FAD74}"/>
                </a:ext>
              </a:extLst>
            </p:cNvPr>
            <p:cNvSpPr/>
            <p:nvPr/>
          </p:nvSpPr>
          <p:spPr>
            <a:xfrm>
              <a:off x="6259740" y="1334361"/>
              <a:ext cx="2219519" cy="104132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>
                <a:solidFill>
                  <a:srgbClr val="D0D0D0"/>
                </a:solidFill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AE20BE21-0C9C-D449-A52E-AC5DB3AD9B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998" y="2698820"/>
              <a:ext cx="1640429" cy="6888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66 Rectángulo">
              <a:extLst>
                <a:ext uri="{FF2B5EF4-FFF2-40B4-BE49-F238E27FC236}">
                  <a16:creationId xmlns:a16="http://schemas.microsoft.com/office/drawing/2014/main" id="{4E61B508-E4CA-4649-AA8D-4B4302EAD8AB}"/>
                </a:ext>
              </a:extLst>
            </p:cNvPr>
            <p:cNvSpPr/>
            <p:nvPr/>
          </p:nvSpPr>
          <p:spPr>
            <a:xfrm>
              <a:off x="3973036" y="2269957"/>
              <a:ext cx="15453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800" b="1" dirty="0">
                  <a:solidFill>
                    <a:srgbClr val="243A64"/>
                  </a:solidFill>
                  <a:latin typeface="Montserrat" panose="00000500000000000000" pitchFamily="2" charset="0"/>
                </a:rPr>
                <a:t>forgalomba hozatali engedély jogosultjai: ANTIBIOTIKUM ÉRTÉKESÍTÉSI ADATOK</a:t>
              </a:r>
            </a:p>
          </p:txBody>
        </p:sp>
        <p:sp>
          <p:nvSpPr>
            <p:cNvPr id="19" name="66 Rectángulo">
              <a:extLst>
                <a:ext uri="{FF2B5EF4-FFF2-40B4-BE49-F238E27FC236}">
                  <a16:creationId xmlns:a16="http://schemas.microsoft.com/office/drawing/2014/main" id="{2AFBEC70-15EB-5F4E-BB92-57E798E01D57}"/>
                </a:ext>
              </a:extLst>
            </p:cNvPr>
            <p:cNvSpPr/>
            <p:nvPr/>
          </p:nvSpPr>
          <p:spPr>
            <a:xfrm>
              <a:off x="3937420" y="3598907"/>
              <a:ext cx="15453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800" b="1">
                  <a:solidFill>
                    <a:srgbClr val="243A64"/>
                  </a:solidFill>
                  <a:latin typeface="Montserrat" panose="00000500000000000000" pitchFamily="2" charset="0"/>
                </a:rPr>
                <a:t>KISKERESKEDELŐK, ÁLLATPATIKÁK ÉS TAKARMÁNYGYÁRAK: AB HASZNÁLATI ADATOK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82BCAEA-4F20-B646-8CE8-B221C39A8398}"/>
                </a:ext>
              </a:extLst>
            </p:cNvPr>
            <p:cNvSpPr/>
            <p:nvPr/>
          </p:nvSpPr>
          <p:spPr>
            <a:xfrm>
              <a:off x="710491" y="2878869"/>
              <a:ext cx="671965" cy="70351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304168"/>
              </a:solidFill>
            </a:ln>
            <a:scene3d>
              <a:camera prst="orthographicFront"/>
              <a:lightRig rig="threePt" dir="t"/>
            </a:scene3d>
            <a:sp3d z="6350">
              <a:extrusionClr>
                <a:srgbClr val="EB752E"/>
              </a:extrusionClr>
              <a:contourClr>
                <a:srgbClr val="EB752E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223" tIns="2097167" rIns="953223" bIns="266856" numCol="1" spcCol="1270" rtlCol="0" anchor="ctr" anchorCtr="0">
              <a:noAutofit/>
              <a:flatTx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800"/>
            </a:p>
          </p:txBody>
        </p:sp>
        <p:sp>
          <p:nvSpPr>
            <p:cNvPr id="21" name="66 Rectángulo">
              <a:extLst>
                <a:ext uri="{FF2B5EF4-FFF2-40B4-BE49-F238E27FC236}">
                  <a16:creationId xmlns:a16="http://schemas.microsoft.com/office/drawing/2014/main" id="{00683B6D-4FEF-1148-8DDE-D980DB7B09F3}"/>
                </a:ext>
              </a:extLst>
            </p:cNvPr>
            <p:cNvSpPr/>
            <p:nvPr/>
          </p:nvSpPr>
          <p:spPr>
            <a:xfrm>
              <a:off x="6241679" y="1399109"/>
              <a:ext cx="2197872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050" b="1" dirty="0">
                  <a:solidFill>
                    <a:srgbClr val="243A64"/>
                  </a:solidFill>
                  <a:latin typeface="Montserrat" panose="00000500000000000000" pitchFamily="2" charset="0"/>
                </a:rPr>
                <a:t>ÉRTÉKESÍTETT ANTIBIOTIKUMOK MENNYISÉGE FORGALOMBA HOZATALI NEGEDÉLYEK JOGOSULTJAI SZERINT</a:t>
              </a:r>
            </a:p>
          </p:txBody>
        </p:sp>
        <p:sp>
          <p:nvSpPr>
            <p:cNvPr id="22" name="66 Rectángulo">
              <a:extLst>
                <a:ext uri="{FF2B5EF4-FFF2-40B4-BE49-F238E27FC236}">
                  <a16:creationId xmlns:a16="http://schemas.microsoft.com/office/drawing/2014/main" id="{A98D2A10-4B8D-5E4D-B2E5-3B1231DD99C1}"/>
                </a:ext>
              </a:extLst>
            </p:cNvPr>
            <p:cNvSpPr/>
            <p:nvPr/>
          </p:nvSpPr>
          <p:spPr>
            <a:xfrm>
              <a:off x="1455120" y="2126965"/>
              <a:ext cx="165648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000" b="1" dirty="0">
                  <a:solidFill>
                    <a:srgbClr val="243A64"/>
                  </a:solidFill>
                  <a:latin typeface="Montserrat" panose="00000500000000000000" pitchFamily="2" charset="0"/>
                </a:rPr>
                <a:t>ANTIBIOTIKUMOK ÉRTÉKESÍTÉSE ÉS HASZNÁLATA</a:t>
              </a:r>
            </a:p>
          </p:txBody>
        </p:sp>
        <p:sp>
          <p:nvSpPr>
            <p:cNvPr id="23" name="66 Rectángulo">
              <a:extLst>
                <a:ext uri="{FF2B5EF4-FFF2-40B4-BE49-F238E27FC236}">
                  <a16:creationId xmlns:a16="http://schemas.microsoft.com/office/drawing/2014/main" id="{0791BE8B-AF38-2E49-A695-7D2413C26DAA}"/>
                </a:ext>
              </a:extLst>
            </p:cNvPr>
            <p:cNvSpPr/>
            <p:nvPr/>
          </p:nvSpPr>
          <p:spPr>
            <a:xfrm>
              <a:off x="1740196" y="3660463"/>
              <a:ext cx="16564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000" b="1">
                  <a:solidFill>
                    <a:srgbClr val="243A64"/>
                  </a:solidFill>
                  <a:latin typeface="Montserrat" panose="00000500000000000000" pitchFamily="2" charset="0"/>
                </a:rPr>
                <a:t>ÁLLATORVOSI RECEPTEK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320C86E-B210-1142-8E25-0B22CB5A8D6B}"/>
                </a:ext>
              </a:extLst>
            </p:cNvPr>
            <p:cNvSpPr/>
            <p:nvPr/>
          </p:nvSpPr>
          <p:spPr>
            <a:xfrm>
              <a:off x="8378295" y="5132108"/>
              <a:ext cx="671965" cy="70351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304168"/>
              </a:solidFill>
            </a:ln>
            <a:scene3d>
              <a:camera prst="orthographicFront"/>
              <a:lightRig rig="threePt" dir="t"/>
            </a:scene3d>
            <a:sp3d z="6350">
              <a:extrusionClr>
                <a:srgbClr val="EB752E"/>
              </a:extrusionClr>
              <a:contourClr>
                <a:srgbClr val="EB752E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223" tIns="2097167" rIns="953223" bIns="266856" numCol="1" spcCol="1270" rtlCol="0" anchor="ctr" anchorCtr="0">
              <a:noAutofit/>
              <a:flatTx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8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49037CC-279E-294E-98ED-46D34FA14A87}"/>
                </a:ext>
              </a:extLst>
            </p:cNvPr>
            <p:cNvSpPr/>
            <p:nvPr/>
          </p:nvSpPr>
          <p:spPr>
            <a:xfrm>
              <a:off x="8428921" y="910765"/>
              <a:ext cx="696442" cy="703517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304168"/>
              </a:solidFill>
            </a:ln>
            <a:scene3d>
              <a:camera prst="orthographicFront"/>
              <a:lightRig rig="threePt" dir="t"/>
            </a:scene3d>
            <a:sp3d z="6350">
              <a:extrusionClr>
                <a:srgbClr val="EB752E"/>
              </a:extrusionClr>
              <a:contourClr>
                <a:srgbClr val="EB752E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223" tIns="2097167" rIns="953223" bIns="266856" numCol="1" spcCol="1270" rtlCol="0" anchor="ctr" anchorCtr="0">
              <a:noAutofit/>
              <a:flatTx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800"/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322D0DB7-E1B2-DE49-8105-7821EC79A6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6465" y="2705708"/>
              <a:ext cx="0" cy="128578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1CA12947-322E-104F-B454-6168A3E6413C}"/>
                </a:ext>
              </a:extLst>
            </p:cNvPr>
            <p:cNvCxnSpPr>
              <a:cxnSpLocks/>
            </p:cNvCxnSpPr>
            <p:nvPr/>
          </p:nvCxnSpPr>
          <p:spPr>
            <a:xfrm>
              <a:off x="3060706" y="3515818"/>
              <a:ext cx="0" cy="128578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7706B70C-F390-544B-9B63-C915FF640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7013" y="3664382"/>
              <a:ext cx="1400846" cy="0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1A4823F3-76E5-2D40-934B-A68D4D4117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771" y="4895599"/>
              <a:ext cx="862015" cy="12074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E33704B8-1D8F-484C-BD0E-2DF10B3E2214}"/>
                </a:ext>
              </a:extLst>
            </p:cNvPr>
            <p:cNvSpPr/>
            <p:nvPr/>
          </p:nvSpPr>
          <p:spPr>
            <a:xfrm rot="5400000">
              <a:off x="3824142" y="3072368"/>
              <a:ext cx="225472" cy="215360"/>
            </a:xfrm>
            <a:prstGeom prst="ellipse">
              <a:avLst/>
            </a:prstGeom>
            <a:solidFill>
              <a:srgbClr val="193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/>
            </a:p>
          </p:txBody>
        </p:sp>
        <p:sp>
          <p:nvSpPr>
            <p:cNvPr id="31" name="Rectángulo redondeado 30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6211017" y="4324806"/>
              <a:ext cx="2219519" cy="104132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>
                <a:solidFill>
                  <a:srgbClr val="D0D0D0"/>
                </a:solidFill>
              </a:endParaRPr>
            </a:p>
          </p:txBody>
        </p:sp>
        <p:sp>
          <p:nvSpPr>
            <p:cNvPr id="32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6416819" y="4485795"/>
              <a:ext cx="175567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 b="1">
                  <a:solidFill>
                    <a:srgbClr val="243A64"/>
                  </a:solidFill>
                  <a:latin typeface="Montserrat" panose="00000500000000000000" pitchFamily="2" charset="0"/>
                </a:rPr>
                <a:t>ÁLLATORVORVOSOK ÁLTAL RENDELT ANTIBIOTIKUMOK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0AC4535-6EA1-F540-BF59-7559CE721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7732" y="4629133"/>
              <a:ext cx="605928" cy="634380"/>
            </a:xfrm>
            <a:prstGeom prst="rect">
              <a:avLst/>
            </a:prstGeom>
          </p:spPr>
        </p:pic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7706B70C-F390-544B-9B63-C915FF6402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771" y="3166406"/>
              <a:ext cx="862015" cy="13642"/>
            </a:xfrm>
            <a:prstGeom prst="line">
              <a:avLst/>
            </a:prstGeom>
            <a:ln w="47625">
              <a:solidFill>
                <a:srgbClr val="1935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9CAA4645-3358-514E-A49D-1A4E9F58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5495" y="2865580"/>
              <a:ext cx="659685" cy="659685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69C1340F-9503-0149-887D-1158EF88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75" y="1536275"/>
              <a:ext cx="679776" cy="679776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D58C9511-60FC-394C-9D6C-1BBF020E1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8921" y="937942"/>
              <a:ext cx="672787" cy="672787"/>
            </a:xfrm>
            <a:prstGeom prst="rect">
              <a:avLst/>
            </a:prstGeom>
          </p:spPr>
        </p:pic>
        <p:sp>
          <p:nvSpPr>
            <p:cNvPr id="38" name="66 Rectángulo">
              <a:extLst>
                <a:ext uri="{FF2B5EF4-FFF2-40B4-BE49-F238E27FC236}">
                  <a16:creationId xmlns:a16="http://schemas.microsoft.com/office/drawing/2014/main" id="{6AE15BFC-8D41-2F46-9DFD-7E136AB5E1D4}"/>
                </a:ext>
              </a:extLst>
            </p:cNvPr>
            <p:cNvSpPr/>
            <p:nvPr/>
          </p:nvSpPr>
          <p:spPr>
            <a:xfrm>
              <a:off x="4032114" y="5366131"/>
              <a:ext cx="154538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800" b="1">
                  <a:solidFill>
                    <a:srgbClr val="243A64"/>
                  </a:solidFill>
                  <a:latin typeface="Montserrat" panose="00000500000000000000" pitchFamily="2" charset="0"/>
                </a:rPr>
                <a:t>ÁLLATORVOSI RECEPTEK</a:t>
              </a: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6B642C57-ED26-D644-80F4-218EE2216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247" y="5132108"/>
              <a:ext cx="661013" cy="661013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B0AC4535-6EA1-F540-BF59-7559CE721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007" y="2877301"/>
              <a:ext cx="563640" cy="59010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69C1340F-9503-0149-887D-1158EF88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293" y="2867628"/>
              <a:ext cx="679776" cy="679776"/>
            </a:xfrm>
            <a:prstGeom prst="rect">
              <a:avLst/>
            </a:prstGeom>
          </p:spPr>
        </p:pic>
      </p:grp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9828" y="4870123"/>
            <a:ext cx="2159151" cy="695320"/>
          </a:xfrm>
          <a:prstGeom prst="rect">
            <a:avLst/>
          </a:prstGeom>
        </p:spPr>
      </p:pic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1A4823F3-76E5-2D40-934B-A68D4D411793}"/>
              </a:ext>
            </a:extLst>
          </p:cNvPr>
          <p:cNvCxnSpPr>
            <a:cxnSpLocks/>
          </p:cNvCxnSpPr>
          <p:nvPr/>
        </p:nvCxnSpPr>
        <p:spPr>
          <a:xfrm flipH="1">
            <a:off x="4579400" y="5193702"/>
            <a:ext cx="1038764" cy="5936"/>
          </a:xfrm>
          <a:prstGeom prst="line">
            <a:avLst/>
          </a:prstGeom>
          <a:ln w="47625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>
            <a:extLst>
              <a:ext uri="{FF2B5EF4-FFF2-40B4-BE49-F238E27FC236}">
                <a16:creationId xmlns:a16="http://schemas.microsoft.com/office/drawing/2014/main" id="{9CAA4645-3358-514E-A49D-1A4E9F58E1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80" y="3202715"/>
            <a:ext cx="659685" cy="659685"/>
          </a:xfrm>
          <a:prstGeom prst="rect">
            <a:avLst/>
          </a:prstGeom>
        </p:spPr>
      </p:pic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7706B70C-F390-544B-9B63-C915FF6402FD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830708" y="3509446"/>
            <a:ext cx="297494" cy="412"/>
          </a:xfrm>
          <a:prstGeom prst="line">
            <a:avLst/>
          </a:prstGeom>
          <a:ln w="47625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322D0DB7-E1B2-DE49-8105-7821EC79A6E9}"/>
              </a:ext>
            </a:extLst>
          </p:cNvPr>
          <p:cNvCxnSpPr>
            <a:cxnSpLocks/>
          </p:cNvCxnSpPr>
          <p:nvPr/>
        </p:nvCxnSpPr>
        <p:spPr>
          <a:xfrm>
            <a:off x="386045" y="3007143"/>
            <a:ext cx="0" cy="128578"/>
          </a:xfrm>
          <a:prstGeom prst="line">
            <a:avLst/>
          </a:prstGeom>
          <a:ln w="47625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085C901F-775F-0D4B-B764-9431AD7FAD74}"/>
              </a:ext>
            </a:extLst>
          </p:cNvPr>
          <p:cNvSpPr/>
          <p:nvPr/>
        </p:nvSpPr>
        <p:spPr>
          <a:xfrm>
            <a:off x="5680003" y="3130224"/>
            <a:ext cx="2219519" cy="1041325"/>
          </a:xfrm>
          <a:prstGeom prst="roundRect">
            <a:avLst/>
          </a:prstGeom>
          <a:noFill/>
          <a:ln w="22225">
            <a:solidFill>
              <a:srgbClr val="19355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>
              <a:solidFill>
                <a:srgbClr val="D0D0D0"/>
              </a:solidFill>
            </a:endParaRPr>
          </a:p>
        </p:txBody>
      </p:sp>
      <p:sp>
        <p:nvSpPr>
          <p:cNvPr id="49" name="66 Rectángulo">
            <a:extLst>
              <a:ext uri="{FF2B5EF4-FFF2-40B4-BE49-F238E27FC236}">
                <a16:creationId xmlns:a16="http://schemas.microsoft.com/office/drawing/2014/main" id="{00683B6D-4FEF-1148-8DDE-D980DB7B09F3}"/>
              </a:ext>
            </a:extLst>
          </p:cNvPr>
          <p:cNvSpPr/>
          <p:nvPr/>
        </p:nvSpPr>
        <p:spPr>
          <a:xfrm>
            <a:off x="5965233" y="3371172"/>
            <a:ext cx="16123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100" b="1">
                <a:solidFill>
                  <a:srgbClr val="243A64"/>
                </a:solidFill>
                <a:latin typeface="Montserrat" panose="00000500000000000000" pitchFamily="2" charset="0"/>
              </a:rPr>
              <a:t>GAZDASÁGOKBAN HASZNÁLT ANTIBIOTIKUMOK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A4823F3-76E5-2D40-934B-A68D4D411793}"/>
              </a:ext>
            </a:extLst>
          </p:cNvPr>
          <p:cNvCxnSpPr>
            <a:cxnSpLocks/>
          </p:cNvCxnSpPr>
          <p:nvPr/>
        </p:nvCxnSpPr>
        <p:spPr>
          <a:xfrm flipH="1" flipV="1">
            <a:off x="4579401" y="3493546"/>
            <a:ext cx="1097749" cy="7339"/>
          </a:xfrm>
          <a:prstGeom prst="line">
            <a:avLst/>
          </a:prstGeom>
          <a:ln w="47625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1A4823F3-76E5-2D40-934B-A68D4D411793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7913214" y="2113449"/>
            <a:ext cx="1617424" cy="749849"/>
          </a:xfrm>
          <a:prstGeom prst="line">
            <a:avLst/>
          </a:prstGeom>
          <a:ln w="47625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A4823F3-76E5-2D40-934B-A68D4D411793}"/>
              </a:ext>
            </a:extLst>
          </p:cNvPr>
          <p:cNvCxnSpPr>
            <a:cxnSpLocks/>
          </p:cNvCxnSpPr>
          <p:nvPr/>
        </p:nvCxnSpPr>
        <p:spPr>
          <a:xfrm flipH="1">
            <a:off x="7920060" y="2907272"/>
            <a:ext cx="1603733" cy="810314"/>
          </a:xfrm>
          <a:prstGeom prst="line">
            <a:avLst/>
          </a:prstGeom>
          <a:ln w="47625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A4823F3-76E5-2D40-934B-A68D4D411793}"/>
              </a:ext>
            </a:extLst>
          </p:cNvPr>
          <p:cNvCxnSpPr>
            <a:cxnSpLocks/>
          </p:cNvCxnSpPr>
          <p:nvPr/>
        </p:nvCxnSpPr>
        <p:spPr>
          <a:xfrm flipH="1">
            <a:off x="7891298" y="5086830"/>
            <a:ext cx="1428112" cy="2620"/>
          </a:xfrm>
          <a:prstGeom prst="line">
            <a:avLst/>
          </a:prstGeom>
          <a:ln w="47625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>
            <a:extLst>
              <a:ext uri="{FF2B5EF4-FFF2-40B4-BE49-F238E27FC236}">
                <a16:creationId xmlns:a16="http://schemas.microsoft.com/office/drawing/2014/main" id="{49BD0555-58BE-4C4F-975C-C8D7265988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86" y="5484994"/>
            <a:ext cx="333059" cy="333058"/>
          </a:xfrm>
          <a:prstGeom prst="rect">
            <a:avLst/>
          </a:prstGeom>
        </p:spPr>
      </p:pic>
      <p:sp>
        <p:nvSpPr>
          <p:cNvPr id="55" name="66 Rectángulo">
            <a:extLst>
              <a:ext uri="{FF2B5EF4-FFF2-40B4-BE49-F238E27FC236}">
                <a16:creationId xmlns:a16="http://schemas.microsoft.com/office/drawing/2014/main" id="{4E61B508-E4CA-4649-AA8D-4B4302EAD8AB}"/>
              </a:ext>
            </a:extLst>
          </p:cNvPr>
          <p:cNvSpPr/>
          <p:nvPr/>
        </p:nvSpPr>
        <p:spPr>
          <a:xfrm>
            <a:off x="1574776" y="5818052"/>
            <a:ext cx="11975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00" b="1" dirty="0">
                <a:solidFill>
                  <a:schemeClr val="bg1"/>
                </a:solidFill>
                <a:latin typeface="Montserrat" panose="00000500000000000000" pitchFamily="2" charset="0"/>
              </a:rPr>
              <a:t>MEGBESZÉLÉS AZ ADATOK ELÉRHETŐSÉGÉRŐL</a:t>
            </a:r>
          </a:p>
        </p:txBody>
      </p:sp>
      <p:pic>
        <p:nvPicPr>
          <p:cNvPr id="56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C123CAC-3F8D-9988-05C4-8EDC794CC0D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723" y="1249795"/>
            <a:ext cx="2693021" cy="591781"/>
          </a:xfrm>
          <a:prstGeom prst="rect">
            <a:avLst/>
          </a:prstGeom>
        </p:spPr>
      </p:pic>
      <p:pic>
        <p:nvPicPr>
          <p:cNvPr id="57" name="Imagen 5" descr="Imagen que contiene computer, tabla, computadora, pantalla&#10;&#10;Descripción generada automáticamente">
            <a:extLst>
              <a:ext uri="{FF2B5EF4-FFF2-40B4-BE49-F238E27FC236}">
                <a16:creationId xmlns:a16="http://schemas.microsoft.com/office/drawing/2014/main" id="{0E707B31-D0CF-7B01-C172-5680999927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306" y="1552339"/>
            <a:ext cx="1595383" cy="551808"/>
          </a:xfrm>
          <a:prstGeom prst="rect">
            <a:avLst/>
          </a:prstGeom>
        </p:spPr>
      </p:pic>
      <p:pic>
        <p:nvPicPr>
          <p:cNvPr id="58" name="Imagen 6">
            <a:extLst>
              <a:ext uri="{FF2B5EF4-FFF2-40B4-BE49-F238E27FC236}">
                <a16:creationId xmlns:a16="http://schemas.microsoft.com/office/drawing/2014/main" id="{EFBF0CC7-BC6E-8696-00BF-1BD5A78E431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584" y="1609970"/>
            <a:ext cx="250647" cy="984500"/>
          </a:xfrm>
          <a:prstGeom prst="rect">
            <a:avLst/>
          </a:prstGeom>
        </p:spPr>
      </p:pic>
      <p:sp>
        <p:nvSpPr>
          <p:cNvPr id="60" name="Marcador de número de diapositiva 5">
            <a:extLst>
              <a:ext uri="{FF2B5EF4-FFF2-40B4-BE49-F238E27FC236}">
                <a16:creationId xmlns:a16="http://schemas.microsoft.com/office/drawing/2014/main" id="{5433E6F3-0DE0-5E4D-A8BE-E40D095A3939}"/>
              </a:ext>
            </a:extLst>
          </p:cNvPr>
          <p:cNvSpPr txBox="1">
            <a:spLocks/>
          </p:cNvSpPr>
          <p:nvPr/>
        </p:nvSpPr>
        <p:spPr>
          <a:xfrm>
            <a:off x="560704" y="63663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 sz="105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pPr/>
              <a:t>18</a:t>
            </a:fld>
            <a:endParaRPr lang="es-ES" sz="105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DFAF77-201F-8AD2-3A40-2F3283E7E082}"/>
              </a:ext>
            </a:extLst>
          </p:cNvPr>
          <p:cNvGrpSpPr/>
          <p:nvPr/>
        </p:nvGrpSpPr>
        <p:grpSpPr>
          <a:xfrm>
            <a:off x="9530638" y="2500566"/>
            <a:ext cx="2086846" cy="725462"/>
            <a:chOff x="9530638" y="2500566"/>
            <a:chExt cx="2086846" cy="725462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30638" y="2500566"/>
              <a:ext cx="2086846" cy="72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77D383-4CED-3936-CBD8-BD62FB464EC7}"/>
                </a:ext>
              </a:extLst>
            </p:cNvPr>
            <p:cNvSpPr txBox="1"/>
            <p:nvPr/>
          </p:nvSpPr>
          <p:spPr>
            <a:xfrm>
              <a:off x="9551175" y="2838906"/>
              <a:ext cx="2059463" cy="215444"/>
            </a:xfrm>
            <a:prstGeom prst="rect">
              <a:avLst/>
            </a:prstGeom>
            <a:solidFill>
              <a:srgbClr val="FFCC0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ESVAC-projekt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19276CE-A087-B25A-1A48-85FC2841AF9A}"/>
              </a:ext>
            </a:extLst>
          </p:cNvPr>
          <p:cNvSpPr txBox="1"/>
          <p:nvPr/>
        </p:nvSpPr>
        <p:spPr>
          <a:xfrm>
            <a:off x="10287000" y="1835150"/>
            <a:ext cx="18374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u-HU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Mindkét értékesített mennyiségi adat összehasonlítása:</a:t>
            </a:r>
          </a:p>
          <a:p>
            <a:pPr algn="l"/>
            <a:r>
              <a:rPr lang="hu-HU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Állandó azonosítók az UPD-ben (ASU hatálya) </a:t>
            </a:r>
            <a:r>
              <a:rPr lang="hu-HU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vs</a:t>
            </a:r>
            <a:r>
              <a:rPr lang="hu-HU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Nemzeti kód</a:t>
            </a:r>
          </a:p>
        </p:txBody>
      </p:sp>
    </p:spTree>
    <p:extLst>
      <p:ext uri="{BB962C8B-B14F-4D97-AF65-F5344CB8AC3E}">
        <p14:creationId xmlns:p14="http://schemas.microsoft.com/office/powerpoint/2010/main" val="277177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Montserrat" panose="00000500000000000000" pitchFamily="2" charset="0"/>
              </a:rPr>
              <a:t>Rezisztencia felügyelet</a:t>
            </a:r>
          </a:p>
        </p:txBody>
      </p:sp>
      <p:pic>
        <p:nvPicPr>
          <p:cNvPr id="3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67" y="2268074"/>
            <a:ext cx="2726114" cy="2938086"/>
          </a:xfrm>
          <a:prstGeom prst="rect">
            <a:avLst/>
          </a:prstGeom>
          <a:ln>
            <a:solidFill>
              <a:srgbClr val="021F3A"/>
            </a:solidFill>
          </a:ln>
        </p:spPr>
      </p:pic>
      <p:sp>
        <p:nvSpPr>
          <p:cNvPr id="4" name="CuadroTexto 17"/>
          <p:cNvSpPr txBox="1"/>
          <p:nvPr/>
        </p:nvSpPr>
        <p:spPr>
          <a:xfrm>
            <a:off x="3374474" y="4613871"/>
            <a:ext cx="14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84C0E8"/>
                </a:solidFill>
              </a:rPr>
              <a:t>TÉRKÉP</a:t>
            </a:r>
          </a:p>
        </p:txBody>
      </p:sp>
      <p:sp>
        <p:nvSpPr>
          <p:cNvPr id="5" name="Rectangle 137">
            <a:extLst>
              <a:ext uri="{FF2B5EF4-FFF2-40B4-BE49-F238E27FC236}">
                <a16:creationId xmlns:a16="http://schemas.microsoft.com/office/drawing/2014/main" id="{66780C23-721C-4BA3-BF38-B6B2CB87736B}"/>
              </a:ext>
            </a:extLst>
          </p:cNvPr>
          <p:cNvSpPr/>
          <p:nvPr/>
        </p:nvSpPr>
        <p:spPr>
          <a:xfrm>
            <a:off x="4759744" y="4681135"/>
            <a:ext cx="302879" cy="327139"/>
          </a:xfrm>
          <a:prstGeom prst="rect">
            <a:avLst/>
          </a:prstGeom>
          <a:solidFill>
            <a:srgbClr val="84C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 dirty="0"/>
              <a:t>2</a:t>
            </a:r>
          </a:p>
        </p:txBody>
      </p:sp>
      <p:sp>
        <p:nvSpPr>
          <p:cNvPr id="6" name="CuadroTexto 21"/>
          <p:cNvSpPr txBox="1"/>
          <p:nvPr/>
        </p:nvSpPr>
        <p:spPr>
          <a:xfrm>
            <a:off x="3070391" y="5164586"/>
            <a:ext cx="2600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/>
              <a:t>Mikroorganizmus</a:t>
            </a:r>
          </a:p>
          <a:p>
            <a:pPr algn="r"/>
            <a:r>
              <a:rPr lang="hu-HU"/>
              <a:t>Rezisztencia</a:t>
            </a:r>
          </a:p>
          <a:p>
            <a:pPr algn="r"/>
            <a:r>
              <a:rPr lang="hu-HU"/>
              <a:t>MIC - 90</a:t>
            </a:r>
          </a:p>
        </p:txBody>
      </p:sp>
      <p:pic>
        <p:nvPicPr>
          <p:cNvPr id="7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410" y="2910553"/>
            <a:ext cx="2255229" cy="221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8" name="Imagen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31" y="2858065"/>
            <a:ext cx="2494084" cy="224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RightUp"/>
            <a:lightRig rig="threePt" dir="t"/>
          </a:scene3d>
        </p:spPr>
      </p:pic>
      <p:sp>
        <p:nvSpPr>
          <p:cNvPr id="9" name="CuadroTexto 19"/>
          <p:cNvSpPr txBox="1"/>
          <p:nvPr/>
        </p:nvSpPr>
        <p:spPr>
          <a:xfrm>
            <a:off x="9634279" y="4555832"/>
            <a:ext cx="136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>
                <a:solidFill>
                  <a:srgbClr val="243A64"/>
                </a:solidFill>
              </a:rPr>
              <a:t>MÁTRIX</a:t>
            </a:r>
          </a:p>
        </p:txBody>
      </p:sp>
      <p:sp>
        <p:nvSpPr>
          <p:cNvPr id="10" name="Rectangle 137">
            <a:extLst>
              <a:ext uri="{FF2B5EF4-FFF2-40B4-BE49-F238E27FC236}">
                <a16:creationId xmlns:a16="http://schemas.microsoft.com/office/drawing/2014/main" id="{66780C23-721C-4BA3-BF38-B6B2CB87736B}"/>
              </a:ext>
            </a:extLst>
          </p:cNvPr>
          <p:cNvSpPr/>
          <p:nvPr/>
        </p:nvSpPr>
        <p:spPr>
          <a:xfrm>
            <a:off x="9208141" y="4623096"/>
            <a:ext cx="302879" cy="327139"/>
          </a:xfrm>
          <a:prstGeom prst="rect">
            <a:avLst/>
          </a:prstGeom>
          <a:solidFill>
            <a:srgbClr val="24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/>
              <a:t>3</a:t>
            </a:r>
          </a:p>
        </p:txBody>
      </p:sp>
      <p:sp>
        <p:nvSpPr>
          <p:cNvPr id="12" name="CuadroTexto 23"/>
          <p:cNvSpPr txBox="1"/>
          <p:nvPr/>
        </p:nvSpPr>
        <p:spPr>
          <a:xfrm>
            <a:off x="9634279" y="5068208"/>
            <a:ext cx="164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Rezisztencia</a:t>
            </a:r>
          </a:p>
          <a:p>
            <a:r>
              <a:rPr lang="hu-HU" dirty="0"/>
              <a:t>MIC - 90</a:t>
            </a:r>
          </a:p>
        </p:txBody>
      </p:sp>
      <p:sp>
        <p:nvSpPr>
          <p:cNvPr id="13" name="CuadroTexto 15"/>
          <p:cNvSpPr txBox="1"/>
          <p:nvPr/>
        </p:nvSpPr>
        <p:spPr>
          <a:xfrm>
            <a:off x="9634278" y="1315778"/>
            <a:ext cx="192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>
                <a:solidFill>
                  <a:srgbClr val="C21F3C"/>
                </a:solidFill>
              </a:rPr>
              <a:t>GRAFIKON</a:t>
            </a:r>
          </a:p>
        </p:txBody>
      </p:sp>
      <p:sp>
        <p:nvSpPr>
          <p:cNvPr id="14" name="Rectangle 137">
            <a:extLst>
              <a:ext uri="{FF2B5EF4-FFF2-40B4-BE49-F238E27FC236}">
                <a16:creationId xmlns:a16="http://schemas.microsoft.com/office/drawing/2014/main" id="{66780C23-721C-4BA3-BF38-B6B2CB87736B}"/>
              </a:ext>
            </a:extLst>
          </p:cNvPr>
          <p:cNvSpPr/>
          <p:nvPr/>
        </p:nvSpPr>
        <p:spPr>
          <a:xfrm>
            <a:off x="9208141" y="1404138"/>
            <a:ext cx="302879" cy="327139"/>
          </a:xfrm>
          <a:prstGeom prst="rect">
            <a:avLst/>
          </a:prstGeom>
          <a:solidFill>
            <a:srgbClr val="C2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/>
              <a:t>1</a:t>
            </a:r>
          </a:p>
        </p:txBody>
      </p:sp>
      <p:sp>
        <p:nvSpPr>
          <p:cNvPr id="15" name="CuadroTexto 22"/>
          <p:cNvSpPr txBox="1"/>
          <p:nvPr/>
        </p:nvSpPr>
        <p:spPr>
          <a:xfrm>
            <a:off x="9634278" y="1803650"/>
            <a:ext cx="192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Mikroorganizmus</a:t>
            </a:r>
          </a:p>
          <a:p>
            <a:r>
              <a:rPr lang="hu-HU"/>
              <a:t>Rezisztencia</a:t>
            </a:r>
          </a:p>
          <a:p>
            <a:r>
              <a:rPr lang="hu-HU"/>
              <a:t>MIC - 90</a:t>
            </a:r>
          </a:p>
        </p:txBody>
      </p:sp>
      <p:pic>
        <p:nvPicPr>
          <p:cNvPr id="16" name="Imagen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749" y="1453551"/>
            <a:ext cx="2514600" cy="2283566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8820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49725" y="1486949"/>
            <a:ext cx="6082800" cy="18722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sz="3600" b="1">
                <a:solidFill>
                  <a:srgbClr val="003399"/>
                </a:solidFill>
                <a:latin typeface="EC Square Sans Pro" panose="020B0506040000020004" pitchFamily="34" charset="0"/>
              </a:rPr>
              <a:t>Az antibiotikumok használatának csökkentése Spanyolországban</a:t>
            </a: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>
                <a:latin typeface="EC Square Sans Pro" panose="020B0506040000020004" pitchFamily="34" charset="0"/>
              </a:rPr>
              <a:t>Magyarország, 2024. március 19–20.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Gyakorlati képzés gazdálkodóknak és állatorvosoknak: Új intézkedések az antimikrobiális rezisztencia leküzdésére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79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15" y="1740097"/>
            <a:ext cx="2453674" cy="1581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echa doblada hacia arriba 16"/>
          <p:cNvSpPr/>
          <p:nvPr/>
        </p:nvSpPr>
        <p:spPr>
          <a:xfrm rot="5400000">
            <a:off x="916321" y="4940367"/>
            <a:ext cx="1132039" cy="1304080"/>
          </a:xfrm>
          <a:prstGeom prst="bentUpArrow">
            <a:avLst/>
          </a:prstGeom>
          <a:solidFill>
            <a:srgbClr val="243A64"/>
          </a:solidFill>
          <a:ln>
            <a:solidFill>
              <a:srgbClr val="24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oblada hacia arriba 17"/>
          <p:cNvSpPr/>
          <p:nvPr/>
        </p:nvSpPr>
        <p:spPr>
          <a:xfrm rot="5400000" flipV="1">
            <a:off x="6111928" y="4329306"/>
            <a:ext cx="1235920" cy="1236763"/>
          </a:xfrm>
          <a:prstGeom prst="bentUpArrow">
            <a:avLst/>
          </a:prstGeom>
          <a:solidFill>
            <a:srgbClr val="243A64"/>
          </a:solidFill>
          <a:ln>
            <a:solidFill>
              <a:srgbClr val="243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8">
            <a:extLst>
              <a:ext uri="{FF2B5EF4-FFF2-40B4-BE49-F238E27FC236}">
                <a16:creationId xmlns:a16="http://schemas.microsoft.com/office/drawing/2014/main" id="{AA5CA35F-BCC3-FE40-B1BC-3AA264B92F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657939" y="2099322"/>
            <a:ext cx="3099822" cy="798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462" y="867301"/>
            <a:ext cx="2581467" cy="2817610"/>
          </a:xfrm>
          <a:prstGeom prst="rect">
            <a:avLst/>
          </a:prstGeom>
        </p:spPr>
      </p:pic>
      <p:sp>
        <p:nvSpPr>
          <p:cNvPr id="8" name="CuadroTexto 9"/>
          <p:cNvSpPr txBox="1"/>
          <p:nvPr/>
        </p:nvSpPr>
        <p:spPr>
          <a:xfrm>
            <a:off x="6317287" y="3440321"/>
            <a:ext cx="306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>
                <a:solidFill>
                  <a:schemeClr val="accent1">
                    <a:lumMod val="50000"/>
                  </a:schemeClr>
                </a:solidFill>
                <a:latin typeface="Montserrat"/>
              </a:rPr>
              <a:t>Adatbázis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5022" y="1077303"/>
            <a:ext cx="521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Laboratóriumi eredmények</a:t>
            </a:r>
          </a:p>
        </p:txBody>
      </p:sp>
      <p:sp>
        <p:nvSpPr>
          <p:cNvPr id="10" name="Rectangle 137">
            <a:extLst>
              <a:ext uri="{FF2B5EF4-FFF2-40B4-BE49-F238E27FC236}">
                <a16:creationId xmlns:a16="http://schemas.microsoft.com/office/drawing/2014/main" id="{66780C23-721C-4BA3-BF38-B6B2CB87736B}"/>
              </a:ext>
            </a:extLst>
          </p:cNvPr>
          <p:cNvSpPr/>
          <p:nvPr/>
        </p:nvSpPr>
        <p:spPr>
          <a:xfrm>
            <a:off x="9596009" y="1113907"/>
            <a:ext cx="500063" cy="4984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/>
              <a:t>1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096070" y="1710324"/>
            <a:ext cx="171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9999"/>
                </a:solidFill>
              </a:rPr>
              <a:t>TÉRKÉP</a:t>
            </a:r>
          </a:p>
        </p:txBody>
      </p:sp>
      <p:sp>
        <p:nvSpPr>
          <p:cNvPr id="12" name="Rectangle 137">
            <a:extLst>
              <a:ext uri="{FF2B5EF4-FFF2-40B4-BE49-F238E27FC236}">
                <a16:creationId xmlns:a16="http://schemas.microsoft.com/office/drawing/2014/main" id="{66780C23-721C-4BA3-BF38-B6B2CB87736B}"/>
              </a:ext>
            </a:extLst>
          </p:cNvPr>
          <p:cNvSpPr/>
          <p:nvPr/>
        </p:nvSpPr>
        <p:spPr>
          <a:xfrm>
            <a:off x="9596009" y="1691920"/>
            <a:ext cx="500063" cy="49847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/>
              <a:t>2</a:t>
            </a:r>
          </a:p>
        </p:txBody>
      </p:sp>
      <p:sp>
        <p:nvSpPr>
          <p:cNvPr id="13" name="Rectangle 137">
            <a:extLst>
              <a:ext uri="{FF2B5EF4-FFF2-40B4-BE49-F238E27FC236}">
                <a16:creationId xmlns:a16="http://schemas.microsoft.com/office/drawing/2014/main" id="{66780C23-721C-4BA3-BF38-B6B2CB87736B}"/>
              </a:ext>
            </a:extLst>
          </p:cNvPr>
          <p:cNvSpPr/>
          <p:nvPr/>
        </p:nvSpPr>
        <p:spPr>
          <a:xfrm>
            <a:off x="9596009" y="2288772"/>
            <a:ext cx="500063" cy="498475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800" b="1"/>
              <a:t>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98ED584-8EB4-934F-BC9C-93CC3DA10A1F}"/>
              </a:ext>
            </a:extLst>
          </p:cNvPr>
          <p:cNvCxnSpPr>
            <a:cxnSpLocks/>
          </p:cNvCxnSpPr>
          <p:nvPr/>
        </p:nvCxnSpPr>
        <p:spPr>
          <a:xfrm>
            <a:off x="9074207" y="3695062"/>
            <a:ext cx="0" cy="2512010"/>
          </a:xfrm>
          <a:prstGeom prst="line">
            <a:avLst/>
          </a:prstGeom>
          <a:ln w="57150">
            <a:solidFill>
              <a:srgbClr val="1935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2">
            <a:extLst>
              <a:ext uri="{FF2B5EF4-FFF2-40B4-BE49-F238E27FC236}">
                <a16:creationId xmlns:a16="http://schemas.microsoft.com/office/drawing/2014/main" id="{129809BF-CD4F-924B-AE18-E3B81C79D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585" y="3152423"/>
            <a:ext cx="732185" cy="73218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9550677" y="3430227"/>
            <a:ext cx="24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>
                <a:solidFill>
                  <a:srgbClr val="243A64"/>
                </a:solidFill>
                <a:latin typeface="Montserrat"/>
              </a:rPr>
              <a:t>Lehetőségek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0147152" y="120416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>
                <a:solidFill>
                  <a:schemeClr val="accent6">
                    <a:lumMod val="75000"/>
                  </a:schemeClr>
                </a:solidFill>
              </a:rPr>
              <a:t>GRAFIKA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147152" y="2310495"/>
            <a:ext cx="225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>
                <a:solidFill>
                  <a:srgbClr val="CC3300"/>
                </a:solidFill>
              </a:rPr>
              <a:t>MÁTRIX</a:t>
            </a:r>
          </a:p>
        </p:txBody>
      </p:sp>
      <p:sp>
        <p:nvSpPr>
          <p:cNvPr id="24" name="CuadroTexto 21"/>
          <p:cNvSpPr txBox="1"/>
          <p:nvPr/>
        </p:nvSpPr>
        <p:spPr>
          <a:xfrm>
            <a:off x="9523274" y="4401430"/>
            <a:ext cx="29735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243A64"/>
                </a:solidFill>
                <a:latin typeface="Montserrat" panose="00000500000000000000"/>
              </a:rPr>
              <a:t>Időszak</a:t>
            </a:r>
          </a:p>
          <a:p>
            <a:r>
              <a:rPr lang="hu-HU" sz="2000" b="1" dirty="0">
                <a:solidFill>
                  <a:srgbClr val="243A64"/>
                </a:solidFill>
                <a:latin typeface="Montserrat" panose="00000500000000000000"/>
              </a:rPr>
              <a:t>Elhelyezkedés</a:t>
            </a:r>
          </a:p>
          <a:p>
            <a:r>
              <a:rPr lang="hu-HU" sz="2000" b="1" dirty="0">
                <a:solidFill>
                  <a:srgbClr val="243A64"/>
                </a:solidFill>
                <a:latin typeface="Montserrat" panose="00000500000000000000"/>
              </a:rPr>
              <a:t>Faj</a:t>
            </a:r>
          </a:p>
          <a:p>
            <a:r>
              <a:rPr lang="hu-HU" sz="2000" b="1" dirty="0">
                <a:solidFill>
                  <a:srgbClr val="243A64"/>
                </a:solidFill>
                <a:latin typeface="Montserrat" panose="00000500000000000000"/>
              </a:rPr>
              <a:t>Mikroorganizmus</a:t>
            </a:r>
          </a:p>
          <a:p>
            <a:r>
              <a:rPr lang="hu-HU" sz="2000" b="1" dirty="0">
                <a:solidFill>
                  <a:srgbClr val="243A64"/>
                </a:solidFill>
                <a:latin typeface="Montserrat" panose="00000500000000000000"/>
              </a:rPr>
              <a:t>ANTIBIOTIKUMOK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198" y="3417576"/>
            <a:ext cx="3193492" cy="3193492"/>
          </a:xfrm>
          <a:prstGeom prst="rect">
            <a:avLst/>
          </a:prstGeom>
        </p:spPr>
      </p:pic>
      <p:pic>
        <p:nvPicPr>
          <p:cNvPr id="26" name="Imagen 179">
            <a:extLst>
              <a:ext uri="{FF2B5EF4-FFF2-40B4-BE49-F238E27FC236}">
                <a16:creationId xmlns:a16="http://schemas.microsoft.com/office/drawing/2014/main" id="{D58C9511-60FC-394C-9D6C-1BBF020E11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59" y="3192648"/>
            <a:ext cx="1383094" cy="1383094"/>
          </a:xfrm>
          <a:prstGeom prst="rect">
            <a:avLst/>
          </a:prstGeom>
        </p:spPr>
      </p:pic>
      <p:sp>
        <p:nvSpPr>
          <p:cNvPr id="27" name="CuadroTexto 9"/>
          <p:cNvSpPr txBox="1"/>
          <p:nvPr/>
        </p:nvSpPr>
        <p:spPr>
          <a:xfrm>
            <a:off x="-20453" y="4578354"/>
            <a:ext cx="206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>
                <a:solidFill>
                  <a:schemeClr val="accent1">
                    <a:lumMod val="50000"/>
                  </a:schemeClr>
                </a:solidFill>
                <a:latin typeface="Montserrat" panose="00000500000000000000"/>
              </a:rPr>
              <a:t>Jelentés</a:t>
            </a:r>
          </a:p>
        </p:txBody>
      </p:sp>
    </p:spTree>
    <p:extLst>
      <p:ext uri="{BB962C8B-B14F-4D97-AF65-F5344CB8AC3E}">
        <p14:creationId xmlns:p14="http://schemas.microsoft.com/office/powerpoint/2010/main" val="7572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6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919" y="3527709"/>
            <a:ext cx="2905125" cy="2905125"/>
          </a:xfrm>
          <a:prstGeom prst="rect">
            <a:avLst/>
          </a:prstGeom>
        </p:spPr>
      </p:pic>
      <p:sp>
        <p:nvSpPr>
          <p:cNvPr id="7" name="12 Elipse"/>
          <p:cNvSpPr/>
          <p:nvPr/>
        </p:nvSpPr>
        <p:spPr>
          <a:xfrm>
            <a:off x="980665" y="4895767"/>
            <a:ext cx="1163655" cy="1093688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42">
            <a:extLst>
              <a:ext uri="{FF2B5EF4-FFF2-40B4-BE49-F238E27FC236}">
                <a16:creationId xmlns:a16="http://schemas.microsoft.com/office/drawing/2014/main" id="{129809BF-CD4F-924B-AE18-E3B81C79D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9" y="1096865"/>
            <a:ext cx="1233283" cy="1233283"/>
          </a:xfrm>
          <a:prstGeom prst="rect">
            <a:avLst/>
          </a:prstGeom>
        </p:spPr>
      </p:pic>
      <p:pic>
        <p:nvPicPr>
          <p:cNvPr id="10" name="Imagen 129">
            <a:extLst>
              <a:ext uri="{FF2B5EF4-FFF2-40B4-BE49-F238E27FC236}">
                <a16:creationId xmlns:a16="http://schemas.microsoft.com/office/drawing/2014/main" id="{1460D45A-A926-2041-A74A-2D137796F2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43" y="3012456"/>
            <a:ext cx="1208498" cy="1208498"/>
          </a:xfrm>
          <a:prstGeom prst="rect">
            <a:avLst/>
          </a:prstGeom>
        </p:spPr>
      </p:pic>
      <p:sp>
        <p:nvSpPr>
          <p:cNvPr id="9" name="Rectángulo redondeado 25">
            <a:extLst>
              <a:ext uri="{FF2B5EF4-FFF2-40B4-BE49-F238E27FC236}">
                <a16:creationId xmlns:a16="http://schemas.microsoft.com/office/drawing/2014/main" id="{A8CB37FC-695B-EE4A-AD75-085B89C814F7}"/>
              </a:ext>
            </a:extLst>
          </p:cNvPr>
          <p:cNvSpPr/>
          <p:nvPr/>
        </p:nvSpPr>
        <p:spPr>
          <a:xfrm>
            <a:off x="-209321" y="98921"/>
            <a:ext cx="10099595" cy="594008"/>
          </a:xfrm>
          <a:prstGeom prst="roundRect">
            <a:avLst>
              <a:gd name="adj" fmla="val 50000"/>
            </a:avLst>
          </a:prstGeom>
          <a:solidFill>
            <a:srgbClr val="243A64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>
                <a:solidFill>
                  <a:schemeClr val="bg1"/>
                </a:solidFill>
                <a:latin typeface="Lato-Light"/>
                <a:cs typeface="Arial" panose="020B0604020202020204" pitchFamily="34" charset="0"/>
              </a:rPr>
              <a:t>           	   NEMZETI FELÜGYELET: EPIDEMIOLÓGIAI KÓROKOZÓK ADATAI </a:t>
            </a:r>
          </a:p>
        </p:txBody>
      </p:sp>
      <p:pic>
        <p:nvPicPr>
          <p:cNvPr id="11" name="Imagen 129">
            <a:extLst>
              <a:ext uri="{FF2B5EF4-FFF2-40B4-BE49-F238E27FC236}">
                <a16:creationId xmlns:a16="http://schemas.microsoft.com/office/drawing/2014/main" id="{1460D45A-A926-2041-A74A-2D137796F2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51"/>
            <a:ext cx="945851" cy="94342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236837" y="1067144"/>
            <a:ext cx="6911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latin typeface="Montserrat" panose="00000500000000000000"/>
              </a:rPr>
              <a:t>Az antibiotikum-rezisztenciára vonatkozó nemzeti szintű összesített információ, amely lehetővé teszi a következők elemzését:</a:t>
            </a:r>
          </a:p>
          <a:p>
            <a:r>
              <a:rPr lang="hu-HU">
                <a:latin typeface="Montserrat" panose="00000500000000000000"/>
              </a:rPr>
              <a:t>	- Trendek</a:t>
            </a:r>
          </a:p>
          <a:p>
            <a:r>
              <a:rPr lang="hu-HU">
                <a:latin typeface="Montserrat" panose="00000500000000000000"/>
              </a:rPr>
              <a:t>	- Kapcsolatok az antibiotikum fogyasztás tekintetében</a:t>
            </a:r>
          </a:p>
          <a:p>
            <a:r>
              <a:rPr lang="hu-HU">
                <a:latin typeface="Montserrat" panose="00000500000000000000"/>
              </a:rPr>
              <a:t>	- Speciális intézkedések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89996" y="2981459"/>
            <a:ext cx="5976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latin typeface="Montserrat" panose="00000500000000000000"/>
              </a:rPr>
              <a:t>Önkéntes laboratóriumok hálózata azonos módszertannal vagy azzal egyenértékű módszerekkel a patogén baktériumok és azok rezisztenciaprofiljának azonosítására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154349" y="4895772"/>
            <a:ext cx="5480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latin typeface="Montserrat" panose="00000500000000000000"/>
              </a:rPr>
              <a:t>Vényfelírást segítő eszköz a klinikusok számára hasznos epidemiológiai információkkal az ugyanazon kórokozó által okozott egyéb klinikai esetekre</a:t>
            </a:r>
          </a:p>
          <a:p>
            <a:endParaRPr lang="en-US" dirty="0">
              <a:latin typeface="Montserrat" panose="00000500000000000000"/>
            </a:endParaRPr>
          </a:p>
          <a:p>
            <a:r>
              <a:rPr lang="hu-HU">
                <a:latin typeface="Montserrat" panose="00000500000000000000"/>
              </a:rPr>
              <a:t>	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ECD4AE1-298A-4DFF-82C1-4A631967BED3}"/>
              </a:ext>
            </a:extLst>
          </p:cNvPr>
          <p:cNvSpPr/>
          <p:nvPr/>
        </p:nvSpPr>
        <p:spPr>
          <a:xfrm>
            <a:off x="9618861" y="2249776"/>
            <a:ext cx="2101372" cy="294696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588" lvl="3" eaLnBrk="0" hangingPunct="0">
              <a:lnSpc>
                <a:spcPct val="120000"/>
              </a:lnSpc>
              <a:buClr>
                <a:schemeClr val="bg1"/>
              </a:buClr>
            </a:pPr>
            <a:r>
              <a:rPr lang="hu-HU" sz="1200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Arial" pitchFamily="34" charset="0"/>
              </a:rPr>
              <a:t>EARS-ÁLLATORVOSOK</a:t>
            </a:r>
          </a:p>
        </p:txBody>
      </p:sp>
      <p:pic>
        <p:nvPicPr>
          <p:cNvPr id="18" name="Picture 8" descr="Resultado de imagen de european union round icon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4831" y="1035620"/>
            <a:ext cx="1154534" cy="115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202" y="1035620"/>
            <a:ext cx="1159031" cy="115903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8777202" y="2959783"/>
            <a:ext cx="34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Montserrat" panose="00000500000000000000"/>
              </a:rPr>
              <a:t>Önkéntes kísérleti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Montserrat" panose="00000500000000000000"/>
              </a:rPr>
            </a:br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Montserrat" panose="00000500000000000000"/>
              </a:rPr>
              <a:t>projekt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0352" y="1625583"/>
            <a:ext cx="173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>
                <a:solidFill>
                  <a:schemeClr val="accent5">
                    <a:lumMod val="50000"/>
                  </a:schemeClr>
                </a:solidFill>
              </a:rPr>
              <a:t>CÉLOK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5433E6F3-0DE0-5E4D-A8BE-E40D095A3939}"/>
              </a:ext>
            </a:extLst>
          </p:cNvPr>
          <p:cNvSpPr txBox="1">
            <a:spLocks/>
          </p:cNvSpPr>
          <p:nvPr/>
        </p:nvSpPr>
        <p:spPr>
          <a:xfrm>
            <a:off x="462191" y="61198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 sz="120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pPr/>
              <a:t>21</a:t>
            </a:fld>
            <a:endParaRPr lang="es-ES" sz="120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Montserrat" panose="00000500000000000000" pitchFamily="2" charset="0"/>
              </a:rPr>
              <a:t>Felírási irányelvek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225550"/>
            <a:ext cx="6624335" cy="483493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43200" y="6174987"/>
            <a:ext cx="8391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accent5"/>
                </a:solidFill>
                <a:hlinkClick r:id="rId3"/>
              </a:rPr>
              <a:t>https://www.resistenciaantibioticos.es/es/lineas-de-accion/control</a:t>
            </a:r>
          </a:p>
          <a:p>
            <a:endParaRPr lang="es-E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15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61" y="1496664"/>
            <a:ext cx="8681679" cy="1938686"/>
          </a:xfrm>
          <a:prstGeom prst="rect">
            <a:avLst/>
          </a:prstGeom>
        </p:spPr>
      </p:pic>
      <p:cxnSp>
        <p:nvCxnSpPr>
          <p:cNvPr id="4" name="9 Conector recto de flecha"/>
          <p:cNvCxnSpPr/>
          <p:nvPr/>
        </p:nvCxnSpPr>
        <p:spPr>
          <a:xfrm rot="5400000">
            <a:off x="2308302" y="3880830"/>
            <a:ext cx="724830" cy="11151"/>
          </a:xfrm>
          <a:prstGeom prst="straightConnector1">
            <a:avLst/>
          </a:prstGeom>
          <a:ln w="57150">
            <a:solidFill>
              <a:srgbClr val="1B35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0 CuadroTexto"/>
          <p:cNvSpPr txBox="1"/>
          <p:nvPr/>
        </p:nvSpPr>
        <p:spPr>
          <a:xfrm>
            <a:off x="465222" y="4395115"/>
            <a:ext cx="3637981" cy="1631216"/>
          </a:xfrm>
          <a:prstGeom prst="rect">
            <a:avLst/>
          </a:prstGeom>
          <a:noFill/>
          <a:ln>
            <a:solidFill>
              <a:srgbClr val="1B355D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>
                <a:latin typeface="Montserrat" panose="00000500000000000000" pitchFamily="2" charset="0"/>
              </a:rPr>
              <a:t>A különböző kritériumok rendezett kiválasztása.</a:t>
            </a:r>
          </a:p>
          <a:p>
            <a:endParaRPr lang="es-ES" sz="2000" dirty="0">
              <a:latin typeface="Montserrat" panose="00000500000000000000" pitchFamily="2" charset="0"/>
            </a:endParaRPr>
          </a:p>
          <a:p>
            <a:r>
              <a:rPr lang="hu-HU" sz="2000">
                <a:latin typeface="Montserrat" panose="00000500000000000000" pitchFamily="2" charset="0"/>
              </a:rPr>
              <a:t>Megkönnyíteni a felírást kaszkád keretében.</a:t>
            </a:r>
          </a:p>
        </p:txBody>
      </p:sp>
      <p:sp>
        <p:nvSpPr>
          <p:cNvPr id="6" name="12 CuadroTexto"/>
          <p:cNvSpPr txBox="1"/>
          <p:nvPr/>
        </p:nvSpPr>
        <p:spPr>
          <a:xfrm>
            <a:off x="4252081" y="4395115"/>
            <a:ext cx="3212389" cy="1015663"/>
          </a:xfrm>
          <a:prstGeom prst="rect">
            <a:avLst/>
          </a:prstGeom>
          <a:noFill/>
          <a:ln>
            <a:solidFill>
              <a:srgbClr val="1B355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>
                <a:latin typeface="Montserrat" panose="00000500000000000000" pitchFamily="2" charset="0"/>
              </a:rPr>
              <a:t>Gyors keresés néhány kritérium kiválasztásával.</a:t>
            </a:r>
          </a:p>
        </p:txBody>
      </p:sp>
      <p:cxnSp>
        <p:nvCxnSpPr>
          <p:cNvPr id="7" name="13 Conector recto de flecha"/>
          <p:cNvCxnSpPr/>
          <p:nvPr/>
        </p:nvCxnSpPr>
        <p:spPr>
          <a:xfrm rot="5400000">
            <a:off x="9255513" y="3880829"/>
            <a:ext cx="724830" cy="11151"/>
          </a:xfrm>
          <a:prstGeom prst="straightConnector1">
            <a:avLst/>
          </a:prstGeom>
          <a:ln w="57150">
            <a:solidFill>
              <a:srgbClr val="1B35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4 Conector recto de flecha"/>
          <p:cNvCxnSpPr/>
          <p:nvPr/>
        </p:nvCxnSpPr>
        <p:spPr>
          <a:xfrm rot="5400000">
            <a:off x="5720576" y="3880831"/>
            <a:ext cx="724830" cy="11151"/>
          </a:xfrm>
          <a:prstGeom prst="straightConnector1">
            <a:avLst/>
          </a:prstGeom>
          <a:ln w="57150">
            <a:solidFill>
              <a:srgbClr val="1B35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5 CuadroTexto"/>
          <p:cNvSpPr txBox="1"/>
          <p:nvPr/>
        </p:nvSpPr>
        <p:spPr>
          <a:xfrm>
            <a:off x="7624499" y="4379727"/>
            <a:ext cx="4400818" cy="1938992"/>
          </a:xfrm>
          <a:prstGeom prst="rect">
            <a:avLst/>
          </a:prstGeom>
          <a:noFill/>
          <a:ln>
            <a:solidFill>
              <a:srgbClr val="1B355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000">
                <a:latin typeface="Montserrat" panose="00000500000000000000" pitchFamily="2" charset="0"/>
              </a:rPr>
              <a:t>Kezelési javaslat a legrelevánsabb epidemiológiai információk szerint.</a:t>
            </a:r>
          </a:p>
          <a:p>
            <a:endParaRPr lang="es-ES" sz="2000" dirty="0">
              <a:latin typeface="Montserrat" panose="00000500000000000000" pitchFamily="2" charset="0"/>
            </a:endParaRPr>
          </a:p>
          <a:p>
            <a:r>
              <a:rPr lang="hu-HU" sz="2000">
                <a:latin typeface="Montserrat" panose="00000500000000000000" pitchFamily="2" charset="0"/>
              </a:rPr>
              <a:t>Az EPIDEMIOLÓGIAI TÉRKÉP alapján</a:t>
            </a:r>
          </a:p>
        </p:txBody>
      </p:sp>
      <p:sp>
        <p:nvSpPr>
          <p:cNvPr id="10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Montserrat" panose="00000500000000000000" pitchFamily="2" charset="0"/>
              </a:rPr>
              <a:t>Felírási irányelvek</a:t>
            </a:r>
          </a:p>
        </p:txBody>
      </p:sp>
    </p:spTree>
    <p:extLst>
      <p:ext uri="{BB962C8B-B14F-4D97-AF65-F5344CB8AC3E}">
        <p14:creationId xmlns:p14="http://schemas.microsoft.com/office/powerpoint/2010/main" val="2930567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Arial"/>
                <a:ea typeface="Arial"/>
                <a:cs typeface="Arial"/>
                <a:sym typeface="Arial"/>
              </a:rPr>
              <a:t>MUNKACSOPORT AZ ELÉRHETŐSÉGRŐL       </a:t>
            </a:r>
          </a:p>
          <a:p>
            <a:endParaRPr lang="en-GB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AF7707-BB85-C644-A2E7-C7BFD918B4F2}"/>
              </a:ext>
            </a:extLst>
          </p:cNvPr>
          <p:cNvSpPr/>
          <p:nvPr/>
        </p:nvSpPr>
        <p:spPr>
          <a:xfrm>
            <a:off x="7404100" y="5200650"/>
            <a:ext cx="444500" cy="248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89F2FF9-5318-5E40-93B9-F85A947F1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433" y="1330064"/>
            <a:ext cx="1080000" cy="1080000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E7B6F638-2F03-C644-BD2A-CB49FBA7E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960" y="2115222"/>
            <a:ext cx="1116000" cy="1116000"/>
          </a:xfrm>
          <a:prstGeom prst="rect">
            <a:avLst/>
          </a:prstGeom>
        </p:spPr>
      </p:pic>
      <p:pic>
        <p:nvPicPr>
          <p:cNvPr id="6" name="Imagen 13">
            <a:extLst>
              <a:ext uri="{FF2B5EF4-FFF2-40B4-BE49-F238E27FC236}">
                <a16:creationId xmlns:a16="http://schemas.microsoft.com/office/drawing/2014/main" id="{71474B31-BBAB-C145-95ED-0E52E95F9A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00" y="1220681"/>
            <a:ext cx="1080000" cy="1080000"/>
          </a:xfrm>
          <a:prstGeom prst="rect">
            <a:avLst/>
          </a:prstGeom>
        </p:spPr>
      </p:pic>
      <p:pic>
        <p:nvPicPr>
          <p:cNvPr id="7" name="Imagen 22">
            <a:extLst>
              <a:ext uri="{FF2B5EF4-FFF2-40B4-BE49-F238E27FC236}">
                <a16:creationId xmlns:a16="http://schemas.microsoft.com/office/drawing/2014/main" id="{6DF3F997-3C70-8548-A3F5-06C70C1B62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42" y="2276196"/>
            <a:ext cx="1080000" cy="1080000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197259CC-B971-564E-A545-567C5C9522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701" y="3251976"/>
            <a:ext cx="1080000" cy="1080000"/>
          </a:xfrm>
          <a:prstGeom prst="rect">
            <a:avLst/>
          </a:prstGeom>
        </p:spPr>
      </p:pic>
      <p:pic>
        <p:nvPicPr>
          <p:cNvPr id="9" name="Imagen 15">
            <a:extLst>
              <a:ext uri="{FF2B5EF4-FFF2-40B4-BE49-F238E27FC236}">
                <a16:creationId xmlns:a16="http://schemas.microsoft.com/office/drawing/2014/main" id="{8E4D9A22-BEF9-234B-A2A4-1575F5B911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350" y="3251976"/>
            <a:ext cx="1080000" cy="1080000"/>
          </a:xfrm>
          <a:prstGeom prst="rect">
            <a:avLst/>
          </a:prstGeom>
        </p:spPr>
      </p:pic>
      <p:pic>
        <p:nvPicPr>
          <p:cNvPr id="10" name="Imagen 1">
            <a:extLst>
              <a:ext uri="{FF2B5EF4-FFF2-40B4-BE49-F238E27FC236}">
                <a16:creationId xmlns:a16="http://schemas.microsoft.com/office/drawing/2014/main" id="{A6392E7E-36A7-C242-B34C-F43D30D4AB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169" y="1536490"/>
            <a:ext cx="4564473" cy="4564473"/>
          </a:xfrm>
          <a:prstGeom prst="rect">
            <a:avLst/>
          </a:prstGeom>
        </p:spPr>
      </p:pic>
      <p:sp>
        <p:nvSpPr>
          <p:cNvPr id="11" name="AutoShape 6" descr="Ministerio de Agricultura, Pesca y Alimentación">
            <a:extLst>
              <a:ext uri="{FF2B5EF4-FFF2-40B4-BE49-F238E27FC236}">
                <a16:creationId xmlns:a16="http://schemas.microsoft.com/office/drawing/2014/main" id="{32040077-CA86-7D4C-8C41-2F5FE860F8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2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D0B04AC-19CB-3C41-BA59-6922447F28CC}"/>
              </a:ext>
            </a:extLst>
          </p:cNvPr>
          <p:cNvSpPr txBox="1"/>
          <p:nvPr/>
        </p:nvSpPr>
        <p:spPr>
          <a:xfrm>
            <a:off x="2607177" y="5594068"/>
            <a:ext cx="142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CODI-VET</a:t>
            </a: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54E7FA73-A3AA-414C-9A9A-ECCAA5E3867F}"/>
              </a:ext>
            </a:extLst>
          </p:cNvPr>
          <p:cNvSpPr txBox="1"/>
          <p:nvPr/>
        </p:nvSpPr>
        <p:spPr>
          <a:xfrm>
            <a:off x="6848328" y="5841979"/>
            <a:ext cx="91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CCAA</a:t>
            </a: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D440DF68-368E-1746-B4AE-099D3271D8DE}"/>
              </a:ext>
            </a:extLst>
          </p:cNvPr>
          <p:cNvSpPr txBox="1"/>
          <p:nvPr/>
        </p:nvSpPr>
        <p:spPr>
          <a:xfrm>
            <a:off x="4068317" y="617508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KOORDINÁCIÓS EGYSÉG</a:t>
            </a:r>
          </a:p>
        </p:txBody>
      </p:sp>
      <p:sp>
        <p:nvSpPr>
          <p:cNvPr id="15" name="Rectángulo redondeado 25">
            <a:extLst>
              <a:ext uri="{FF2B5EF4-FFF2-40B4-BE49-F238E27FC236}">
                <a16:creationId xmlns:a16="http://schemas.microsoft.com/office/drawing/2014/main" id="{E9DCA510-97A1-5943-8F21-C3763DB33356}"/>
              </a:ext>
            </a:extLst>
          </p:cNvPr>
          <p:cNvSpPr/>
          <p:nvPr/>
        </p:nvSpPr>
        <p:spPr>
          <a:xfrm>
            <a:off x="3654824" y="2828114"/>
            <a:ext cx="3643528" cy="1879047"/>
          </a:xfrm>
          <a:prstGeom prst="roundRect">
            <a:avLst>
              <a:gd name="adj" fmla="val 5000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800" dirty="0"/>
          </a:p>
        </p:txBody>
      </p:sp>
      <p:sp>
        <p:nvSpPr>
          <p:cNvPr id="16" name="Título 17">
            <a:extLst>
              <a:ext uri="{FF2B5EF4-FFF2-40B4-BE49-F238E27FC236}">
                <a16:creationId xmlns:a16="http://schemas.microsoft.com/office/drawing/2014/main" id="{3FB55BDE-8CC6-234B-A145-4D76C11BFE29}"/>
              </a:ext>
            </a:extLst>
          </p:cNvPr>
          <p:cNvSpPr txBox="1">
            <a:spLocks/>
          </p:cNvSpPr>
          <p:nvPr/>
        </p:nvSpPr>
        <p:spPr>
          <a:xfrm>
            <a:off x="3932262" y="3043034"/>
            <a:ext cx="3155019" cy="1597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hu-HU" dirty="0">
                <a:latin typeface="Montserrat" pitchFamily="2" charset="77"/>
              </a:rPr>
              <a:t>Munkacsoport az AM-gyógyszerek </a:t>
            </a:r>
            <a:r>
              <a:rPr lang="hu-HU" sz="2400" dirty="0">
                <a:latin typeface="Montserrat" pitchFamily="2" charset="77"/>
              </a:rPr>
              <a:t>elérhetőségéről</a:t>
            </a:r>
            <a:r>
              <a:rPr lang="hu-HU" dirty="0">
                <a:latin typeface="Montserrat" pitchFamily="2" charset="77"/>
              </a:rPr>
              <a:t> és használatuk alternatíváiról</a:t>
            </a:r>
          </a:p>
        </p:txBody>
      </p:sp>
      <p:sp>
        <p:nvSpPr>
          <p:cNvPr id="17" name="TextBox 37">
            <a:extLst>
              <a:ext uri="{FF2B5EF4-FFF2-40B4-BE49-F238E27FC236}">
                <a16:creationId xmlns:a16="http://schemas.microsoft.com/office/drawing/2014/main" id="{54E7FA73-A3AA-414C-9A9A-ECCAA5E3867F}"/>
              </a:ext>
            </a:extLst>
          </p:cNvPr>
          <p:cNvSpPr txBox="1"/>
          <p:nvPr/>
        </p:nvSpPr>
        <p:spPr>
          <a:xfrm>
            <a:off x="1036835" y="4487559"/>
            <a:ext cx="244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MEZŐGAZDASÁGI MINISZTÉRIUM</a:t>
            </a:r>
          </a:p>
        </p:txBody>
      </p:sp>
      <p:sp>
        <p:nvSpPr>
          <p:cNvPr id="18" name="TextBox 37">
            <a:extLst>
              <a:ext uri="{FF2B5EF4-FFF2-40B4-BE49-F238E27FC236}">
                <a16:creationId xmlns:a16="http://schemas.microsoft.com/office/drawing/2014/main" id="{54E7FA73-A3AA-414C-9A9A-ECCAA5E3867F}"/>
              </a:ext>
            </a:extLst>
          </p:cNvPr>
          <p:cNvSpPr txBox="1"/>
          <p:nvPr/>
        </p:nvSpPr>
        <p:spPr>
          <a:xfrm>
            <a:off x="7352913" y="5133889"/>
            <a:ext cx="281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FUNDACIÓN VET + I</a:t>
            </a: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54E7FA73-A3AA-414C-9A9A-ECCAA5E3867F}"/>
              </a:ext>
            </a:extLst>
          </p:cNvPr>
          <p:cNvSpPr txBox="1"/>
          <p:nvPr/>
        </p:nvSpPr>
        <p:spPr>
          <a:xfrm>
            <a:off x="7754452" y="4505976"/>
            <a:ext cx="199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IPAR</a:t>
            </a:r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5433E6F3-0DE0-5E4D-A8BE-E40D095A3939}"/>
              </a:ext>
            </a:extLst>
          </p:cNvPr>
          <p:cNvSpPr txBox="1">
            <a:spLocks/>
          </p:cNvSpPr>
          <p:nvPr/>
        </p:nvSpPr>
        <p:spPr>
          <a:xfrm>
            <a:off x="462191" y="61198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 sz="120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pPr/>
              <a:t>24</a:t>
            </a:fld>
            <a:endParaRPr lang="es-ES" sz="120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Arial"/>
                <a:ea typeface="Arial"/>
                <a:cs typeface="Arial"/>
                <a:sym typeface="Arial"/>
              </a:rPr>
              <a:t>MUNKACSOPORT AZ ELÉRHETŐSÉGRŐL       </a:t>
            </a:r>
          </a:p>
          <a:p>
            <a:endParaRPr lang="en-GB" dirty="0"/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5433E6F3-0DE0-5E4D-A8BE-E40D095A3939}"/>
              </a:ext>
            </a:extLst>
          </p:cNvPr>
          <p:cNvSpPr txBox="1">
            <a:spLocks/>
          </p:cNvSpPr>
          <p:nvPr/>
        </p:nvSpPr>
        <p:spPr>
          <a:xfrm>
            <a:off x="462191" y="61198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 sz="120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pPr/>
              <a:t>25</a:t>
            </a:fld>
            <a:endParaRPr lang="es-ES" sz="120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ítulo 17">
            <a:extLst>
              <a:ext uri="{FF2B5EF4-FFF2-40B4-BE49-F238E27FC236}">
                <a16:creationId xmlns:a16="http://schemas.microsoft.com/office/drawing/2014/main" id="{3FB55BDE-8CC6-234B-A145-4D76C11BFE29}"/>
              </a:ext>
            </a:extLst>
          </p:cNvPr>
          <p:cNvSpPr txBox="1">
            <a:spLocks/>
          </p:cNvSpPr>
          <p:nvPr/>
        </p:nvSpPr>
        <p:spPr>
          <a:xfrm>
            <a:off x="4082739" y="2214047"/>
            <a:ext cx="3155019" cy="1597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hu-HU">
                <a:latin typeface="Montserrat" pitchFamily="2" charset="77"/>
              </a:rPr>
              <a:t>Munkacsoport az AM-gyógyszerek elérhetőségéről és használatuk alternatíváiról</a:t>
            </a:r>
          </a:p>
        </p:txBody>
      </p:sp>
      <p:pic>
        <p:nvPicPr>
          <p:cNvPr id="22" name="Picture 8" descr="logo-dgav - JAMRA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364" y="3969447"/>
            <a:ext cx="2544716" cy="16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redondeado 25">
            <a:extLst>
              <a:ext uri="{FF2B5EF4-FFF2-40B4-BE49-F238E27FC236}">
                <a16:creationId xmlns:a16="http://schemas.microsoft.com/office/drawing/2014/main" id="{E9DCA510-97A1-5943-8F21-C3763DB33356}"/>
              </a:ext>
            </a:extLst>
          </p:cNvPr>
          <p:cNvSpPr/>
          <p:nvPr/>
        </p:nvSpPr>
        <p:spPr>
          <a:xfrm>
            <a:off x="3692285" y="2543267"/>
            <a:ext cx="3643528" cy="1879047"/>
          </a:xfrm>
          <a:prstGeom prst="roundRect">
            <a:avLst>
              <a:gd name="adj" fmla="val 5000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24" name="Título 17">
            <a:extLst>
              <a:ext uri="{FF2B5EF4-FFF2-40B4-BE49-F238E27FC236}">
                <a16:creationId xmlns:a16="http://schemas.microsoft.com/office/drawing/2014/main" id="{3FB55BDE-8CC6-234B-A145-4D76C11BFE29}"/>
              </a:ext>
            </a:extLst>
          </p:cNvPr>
          <p:cNvSpPr txBox="1">
            <a:spLocks/>
          </p:cNvSpPr>
          <p:nvPr/>
        </p:nvSpPr>
        <p:spPr>
          <a:xfrm>
            <a:off x="3958790" y="2817030"/>
            <a:ext cx="3155019" cy="1597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hu-HU">
                <a:latin typeface="Montserrat" pitchFamily="2" charset="77"/>
              </a:rPr>
              <a:t>Munkacsoport az AM-gyógyszerek elérhetőségéről és használatuk alternatíváiról</a:t>
            </a:r>
          </a:p>
        </p:txBody>
      </p:sp>
      <p:pic>
        <p:nvPicPr>
          <p:cNvPr id="25" name="Picture 6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14" y="3970679"/>
            <a:ext cx="3079971" cy="13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67655">
            <a:off x="2106907" y="2024604"/>
            <a:ext cx="1655060" cy="165506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8182">
            <a:off x="7639282" y="2185421"/>
            <a:ext cx="1655060" cy="16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2400" y="1682750"/>
            <a:ext cx="6324599" cy="3582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l">
              <a:buFont typeface="Arial" panose="020B0604020202020204" pitchFamily="34" charset="0"/>
              <a:buChar char="•"/>
            </a:pPr>
            <a:r>
              <a:rPr lang="hu-HU" sz="2000" dirty="0">
                <a:latin typeface="Montserrat" panose="00000500000000000000" pitchFamily="2" charset="0"/>
              </a:rPr>
              <a:t>Terápiás hiányosságok azonosítása</a:t>
            </a:r>
          </a:p>
          <a:p>
            <a:pPr marL="800100" marR="5080" indent="-342900" algn="l">
              <a:buFont typeface="Wingdings" panose="05000000000000000000" pitchFamily="2" charset="2"/>
              <a:buChar char="ü"/>
            </a:pPr>
            <a:r>
              <a:rPr lang="hu-HU" sz="2000" dirty="0">
                <a:latin typeface="Montserrat" panose="00000500000000000000" pitchFamily="2" charset="0"/>
              </a:rPr>
              <a:t>Területi terápiás hiányosságok felsorolása szektoronként</a:t>
            </a:r>
          </a:p>
          <a:p>
            <a:pPr marL="355600" marR="508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Montserrat" panose="00000500000000000000" pitchFamily="2" charset="0"/>
            </a:endParaRPr>
          </a:p>
          <a:p>
            <a:pPr marL="355600" marR="5080" indent="-342900" algn="l">
              <a:buFont typeface="Arial" panose="020B0604020202020204" pitchFamily="34" charset="0"/>
              <a:buChar char="•"/>
            </a:pPr>
            <a:r>
              <a:rPr lang="hu-HU" sz="2000" dirty="0">
                <a:latin typeface="Montserrat" panose="00000500000000000000" pitchFamily="2" charset="0"/>
              </a:rPr>
              <a:t>A hiányosságok okai</a:t>
            </a:r>
          </a:p>
          <a:p>
            <a:pPr marL="355600" marR="508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Montserrat" panose="00000500000000000000" pitchFamily="2" charset="0"/>
            </a:endParaRPr>
          </a:p>
          <a:p>
            <a:pPr marL="355600" marR="5080" indent="-342900" algn="l">
              <a:buFont typeface="Arial" panose="020B0604020202020204" pitchFamily="34" charset="0"/>
              <a:buChar char="•"/>
            </a:pPr>
            <a:r>
              <a:rPr lang="hu-HU" sz="2000" dirty="0">
                <a:latin typeface="Montserrat" panose="00000500000000000000" pitchFamily="2" charset="0"/>
              </a:rPr>
              <a:t>A terápiás hiányosságok listája (prioritizálása).</a:t>
            </a:r>
          </a:p>
          <a:p>
            <a:pPr marL="355600" marR="5080" indent="-342900" algn="l">
              <a:buFont typeface="Arial" panose="020B0604020202020204" pitchFamily="34" charset="0"/>
              <a:buChar char="•"/>
            </a:pPr>
            <a:endParaRPr lang="en-GB" sz="2000" dirty="0">
              <a:latin typeface="Montserrat" panose="00000500000000000000" pitchFamily="2" charset="0"/>
            </a:endParaRPr>
          </a:p>
          <a:p>
            <a:pPr marL="355600" marR="5080" indent="-342900" algn="l">
              <a:buFont typeface="Arial" panose="020B0604020202020204" pitchFamily="34" charset="0"/>
              <a:buChar char="•"/>
            </a:pPr>
            <a:r>
              <a:rPr lang="hu-HU" sz="2000" dirty="0">
                <a:latin typeface="Montserrat" panose="00000500000000000000" pitchFamily="2" charset="0"/>
              </a:rPr>
              <a:t>A három ország közötti együttműködés lehetséges módjai </a:t>
            </a:r>
          </a:p>
          <a:p>
            <a:pPr marL="355600" marR="5080" indent="-342900" algn="l">
              <a:lnSpc>
                <a:spcPct val="118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4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MUNKACSOPORT AZ ELÉRHETŐSÉGRŐL 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443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KOMMUNIKÁCIÓ</a:t>
            </a:r>
          </a:p>
        </p:txBody>
      </p:sp>
      <p:sp>
        <p:nvSpPr>
          <p:cNvPr id="3" name="Llamada ovalada 34"/>
          <p:cNvSpPr/>
          <p:nvPr/>
        </p:nvSpPr>
        <p:spPr>
          <a:xfrm rot="15559650">
            <a:off x="1260511" y="2238448"/>
            <a:ext cx="1699171" cy="165231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21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2000250">
              <a:lnSpc>
                <a:spcPct val="90000"/>
              </a:lnSpc>
              <a:spcBef>
                <a:spcPts val="700"/>
              </a:spcBef>
              <a:defRPr sz="4500">
                <a:solidFill>
                  <a:srgbClr val="C21F3C"/>
                </a:solidFill>
              </a:defRPr>
            </a:pPr>
            <a:endParaRPr sz="4500"/>
          </a:p>
        </p:txBody>
      </p:sp>
      <p:sp>
        <p:nvSpPr>
          <p:cNvPr id="4" name="Llamada ovalada 35"/>
          <p:cNvSpPr/>
          <p:nvPr/>
        </p:nvSpPr>
        <p:spPr>
          <a:xfrm rot="11243056">
            <a:off x="4456377" y="4665738"/>
            <a:ext cx="1699171" cy="165231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21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2000250">
              <a:lnSpc>
                <a:spcPct val="90000"/>
              </a:lnSpc>
              <a:spcBef>
                <a:spcPts val="700"/>
              </a:spcBef>
              <a:defRPr sz="4500">
                <a:solidFill>
                  <a:srgbClr val="C21F3C"/>
                </a:solidFill>
              </a:defRPr>
            </a:pPr>
            <a:endParaRPr sz="4500"/>
          </a:p>
        </p:txBody>
      </p:sp>
      <p:sp>
        <p:nvSpPr>
          <p:cNvPr id="5" name="Llamada ovalada 32"/>
          <p:cNvSpPr/>
          <p:nvPr/>
        </p:nvSpPr>
        <p:spPr>
          <a:xfrm rot="6393884">
            <a:off x="8468104" y="4130741"/>
            <a:ext cx="1699171" cy="165231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21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2000250">
              <a:lnSpc>
                <a:spcPct val="90000"/>
              </a:lnSpc>
              <a:spcBef>
                <a:spcPts val="700"/>
              </a:spcBef>
              <a:defRPr sz="4500">
                <a:solidFill>
                  <a:srgbClr val="C21F3C"/>
                </a:solidFill>
              </a:defRPr>
            </a:pPr>
            <a:endParaRPr sz="4500"/>
          </a:p>
        </p:txBody>
      </p:sp>
      <p:pic>
        <p:nvPicPr>
          <p:cNvPr id="6" name="Imagen 4" descr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7815">
            <a:off x="9594097" y="4367904"/>
            <a:ext cx="866733" cy="1226040"/>
          </a:xfrm>
          <a:prstGeom prst="rect">
            <a:avLst/>
          </a:prstGeom>
          <a:ln w="25400">
            <a:solidFill>
              <a:srgbClr val="374971"/>
            </a:solidFill>
            <a:miter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sp>
        <p:nvSpPr>
          <p:cNvPr id="7" name="Rectángulo 19"/>
          <p:cNvSpPr txBox="1"/>
          <p:nvPr/>
        </p:nvSpPr>
        <p:spPr>
          <a:xfrm>
            <a:off x="3382954" y="1292552"/>
            <a:ext cx="98461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hu-HU"/>
              <a:t>EAAD és WAAW</a:t>
            </a:r>
          </a:p>
        </p:txBody>
      </p:sp>
      <p:sp>
        <p:nvSpPr>
          <p:cNvPr id="8" name="1 Rectángulo"/>
          <p:cNvSpPr txBox="1"/>
          <p:nvPr/>
        </p:nvSpPr>
        <p:spPr>
          <a:xfrm>
            <a:off x="4637861" y="3149337"/>
            <a:ext cx="303820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200" b="1">
                <a:solidFill>
                  <a:srgbClr val="19355D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2400" dirty="0"/>
              <a:t>FOLYTONOSSÁG</a:t>
            </a:r>
          </a:p>
          <a:p>
            <a:pPr algn="ctr">
              <a:defRPr sz="2200" b="1">
                <a:solidFill>
                  <a:srgbClr val="19355D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2400" dirty="0"/>
              <a:t>2022–2024</a:t>
            </a:r>
          </a:p>
        </p:txBody>
      </p:sp>
      <p:sp>
        <p:nvSpPr>
          <p:cNvPr id="9" name="Rectángulo 9"/>
          <p:cNvSpPr txBox="1"/>
          <p:nvPr/>
        </p:nvSpPr>
        <p:spPr>
          <a:xfrm>
            <a:off x="1444141" y="2411713"/>
            <a:ext cx="140242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1300"/>
              <a:t>Általános nyilvános kampányok</a:t>
            </a:r>
          </a:p>
        </p:txBody>
      </p:sp>
      <p:sp>
        <p:nvSpPr>
          <p:cNvPr id="10" name="Rectángulo 13"/>
          <p:cNvSpPr txBox="1"/>
          <p:nvPr/>
        </p:nvSpPr>
        <p:spPr>
          <a:xfrm>
            <a:off x="8094854" y="1217947"/>
            <a:ext cx="142813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1300"/>
              <a:t>III. kiadású PRAN-díjak</a:t>
            </a:r>
          </a:p>
        </p:txBody>
      </p:sp>
      <p:sp>
        <p:nvSpPr>
          <p:cNvPr id="11" name="Rectángulo 14"/>
          <p:cNvSpPr txBox="1"/>
          <p:nvPr/>
        </p:nvSpPr>
        <p:spPr>
          <a:xfrm>
            <a:off x="4598879" y="669820"/>
            <a:ext cx="355598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1300" dirty="0"/>
              <a:t>III. kiadás </a:t>
            </a:r>
          </a:p>
          <a:p>
            <a: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1300" dirty="0"/>
              <a:t>PRAN futóverseny</a:t>
            </a:r>
          </a:p>
        </p:txBody>
      </p:sp>
      <p:sp>
        <p:nvSpPr>
          <p:cNvPr id="12" name="Rectángulo 15"/>
          <p:cNvSpPr txBox="1"/>
          <p:nvPr/>
        </p:nvSpPr>
        <p:spPr>
          <a:xfrm>
            <a:off x="4640025" y="4752493"/>
            <a:ext cx="132579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1300"/>
              <a:t>Vitakészlet iskoláknak</a:t>
            </a:r>
          </a:p>
        </p:txBody>
      </p:sp>
      <p:sp>
        <p:nvSpPr>
          <p:cNvPr id="13" name="Rectángulo 16"/>
          <p:cNvSpPr txBox="1"/>
          <p:nvPr/>
        </p:nvSpPr>
        <p:spPr>
          <a:xfrm>
            <a:off x="8557009" y="4369383"/>
            <a:ext cx="92611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hu-HU" sz="1100" dirty="0"/>
              <a:t>A kézhigiénia világnapi kampány</a:t>
            </a:r>
          </a:p>
        </p:txBody>
      </p:sp>
      <p:sp>
        <p:nvSpPr>
          <p:cNvPr id="14" name="Rectángulo 17"/>
          <p:cNvSpPr txBox="1"/>
          <p:nvPr/>
        </p:nvSpPr>
        <p:spPr>
          <a:xfrm>
            <a:off x="6689893" y="4933800"/>
            <a:ext cx="146497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hu-HU" sz="1300"/>
              <a:t>Konferenciák és rendezvények</a:t>
            </a:r>
          </a:p>
        </p:txBody>
      </p:sp>
      <p:pic>
        <p:nvPicPr>
          <p:cNvPr id="15" name="Imagen 2" descr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173" y="1654458"/>
            <a:ext cx="940620" cy="627594"/>
          </a:xfrm>
          <a:prstGeom prst="rect">
            <a:avLst/>
          </a:prstGeom>
          <a:ln w="25400">
            <a:solidFill>
              <a:srgbClr val="374971"/>
            </a:solidFill>
            <a:miter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pic>
        <p:nvPicPr>
          <p:cNvPr id="16" name="4 Imagen" descr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674" y="5256176"/>
            <a:ext cx="1336053" cy="732675"/>
          </a:xfrm>
          <a:prstGeom prst="rect">
            <a:avLst/>
          </a:prstGeom>
          <a:ln w="25400">
            <a:solidFill>
              <a:srgbClr val="374971"/>
            </a:solidFill>
            <a:miter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pic>
        <p:nvPicPr>
          <p:cNvPr id="17" name="29 Imagen" descr="29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5838" y="5570815"/>
            <a:ext cx="1115874" cy="792089"/>
          </a:xfrm>
          <a:prstGeom prst="rect">
            <a:avLst/>
          </a:prstGeom>
          <a:ln w="25400">
            <a:solidFill>
              <a:srgbClr val="374971"/>
            </a:solidFill>
            <a:miter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4" descr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8897" y="1619614"/>
            <a:ext cx="876470" cy="45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2 Imagen" descr="2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6327">
            <a:off x="5451104" y="5342896"/>
            <a:ext cx="893067" cy="669801"/>
          </a:xfrm>
          <a:prstGeom prst="rect">
            <a:avLst/>
          </a:prstGeom>
          <a:ln w="25400">
            <a:solidFill>
              <a:srgbClr val="374971"/>
            </a:solidFill>
            <a:miter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pic>
        <p:nvPicPr>
          <p:cNvPr id="20" name="Imagen 29" descr="Imagen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725" y="1840778"/>
            <a:ext cx="1105802" cy="737202"/>
          </a:xfrm>
          <a:prstGeom prst="rect">
            <a:avLst/>
          </a:prstGeom>
          <a:ln w="25400">
            <a:solidFill>
              <a:srgbClr val="374971"/>
            </a:solidFill>
            <a:miter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</p:pic>
      <p:sp>
        <p:nvSpPr>
          <p:cNvPr id="21" name="Llamada ovalada 20"/>
          <p:cNvSpPr/>
          <p:nvPr/>
        </p:nvSpPr>
        <p:spPr>
          <a:xfrm rot="3774968">
            <a:off x="9678450" y="2406719"/>
            <a:ext cx="1699171" cy="165231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21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2000250">
              <a:lnSpc>
                <a:spcPct val="90000"/>
              </a:lnSpc>
              <a:spcBef>
                <a:spcPts val="700"/>
              </a:spcBef>
              <a:defRPr sz="4500">
                <a:solidFill>
                  <a:srgbClr val="C21F3C"/>
                </a:solidFill>
              </a:defRPr>
            </a:pPr>
            <a:endParaRPr sz="4500"/>
          </a:p>
        </p:txBody>
      </p:sp>
      <p:sp>
        <p:nvSpPr>
          <p:cNvPr id="22" name="Rectángulo 16"/>
          <p:cNvSpPr txBox="1"/>
          <p:nvPr/>
        </p:nvSpPr>
        <p:spPr>
          <a:xfrm>
            <a:off x="9764904" y="2913842"/>
            <a:ext cx="92611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hu-HU"/>
              <a:t>CGCOF-kampány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9" y="3260217"/>
            <a:ext cx="1593766" cy="99427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5187">
            <a:off x="2094242" y="3285749"/>
            <a:ext cx="798582" cy="113947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050" y="2908242"/>
            <a:ext cx="744724" cy="1236601"/>
          </a:xfrm>
          <a:prstGeom prst="rect">
            <a:avLst/>
          </a:prstGeom>
        </p:spPr>
      </p:pic>
      <p:sp>
        <p:nvSpPr>
          <p:cNvPr id="26" name="Llamada ovalada 32"/>
          <p:cNvSpPr/>
          <p:nvPr/>
        </p:nvSpPr>
        <p:spPr>
          <a:xfrm rot="12303081">
            <a:off x="2537687" y="4334516"/>
            <a:ext cx="1699171" cy="165231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21F3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2000250">
              <a:lnSpc>
                <a:spcPct val="90000"/>
              </a:lnSpc>
              <a:spcBef>
                <a:spcPts val="700"/>
              </a:spcBef>
              <a:defRPr sz="4500">
                <a:solidFill>
                  <a:srgbClr val="C21F3C"/>
                </a:solidFill>
              </a:defRPr>
            </a:pPr>
            <a:endParaRPr sz="4500"/>
          </a:p>
        </p:txBody>
      </p:sp>
      <p:sp>
        <p:nvSpPr>
          <p:cNvPr id="27" name="Rectángulo 16"/>
          <p:cNvSpPr txBox="1"/>
          <p:nvPr/>
        </p:nvSpPr>
        <p:spPr>
          <a:xfrm>
            <a:off x="2626591" y="4488099"/>
            <a:ext cx="151292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hu-HU"/>
              <a:t>Európai kampányok terjesztése</a:t>
            </a:r>
          </a:p>
        </p:txBody>
      </p:sp>
      <p:pic>
        <p:nvPicPr>
          <p:cNvPr id="28" name="2 Imagen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155" y="5180022"/>
            <a:ext cx="1995844" cy="548801"/>
          </a:xfrm>
          <a:prstGeom prst="rect">
            <a:avLst/>
          </a:prstGeom>
        </p:spPr>
      </p:pic>
      <p:pic>
        <p:nvPicPr>
          <p:cNvPr id="29" name="Picture 2" descr="https://resistenciaantibioticos.es/es/system/files/content_images/pran_absurdo_husky_instagram-1080x1080_esp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03" y="2282053"/>
            <a:ext cx="1218388" cy="12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2450" y="5244440"/>
            <a:ext cx="781050" cy="1104900"/>
          </a:xfrm>
          <a:prstGeom prst="rect">
            <a:avLst/>
          </a:prstGeom>
        </p:spPr>
      </p:pic>
      <p:pic>
        <p:nvPicPr>
          <p:cNvPr id="31" name="Picture 2" descr="Convocatoria Premios PRAN 2021 (III edición)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568" y="1867989"/>
            <a:ext cx="1259826" cy="7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rcador de número de diapositiva 5">
            <a:extLst>
              <a:ext uri="{FF2B5EF4-FFF2-40B4-BE49-F238E27FC236}">
                <a16:creationId xmlns:a16="http://schemas.microsoft.com/office/drawing/2014/main" id="{5433E6F3-0DE0-5E4D-A8BE-E40D095A3939}"/>
              </a:ext>
            </a:extLst>
          </p:cNvPr>
          <p:cNvSpPr txBox="1">
            <a:spLocks/>
          </p:cNvSpPr>
          <p:nvPr/>
        </p:nvSpPr>
        <p:spPr>
          <a:xfrm>
            <a:off x="462191" y="6119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b="0" i="0" kern="120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447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4 CuadroTexto">
            <a:extLst>
              <a:ext uri="{FF2B5EF4-FFF2-40B4-BE49-F238E27FC236}">
                <a16:creationId xmlns:a16="http://schemas.microsoft.com/office/drawing/2014/main" id="{90DC568A-3CCA-D34B-8D17-A6C9CA7462D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81000" y="5267325"/>
            <a:ext cx="787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>
                <a:solidFill>
                  <a:srgbClr val="002060"/>
                </a:solidFill>
                <a:latin typeface="Montserrat" panose="00000500000000000000" pitchFamily="2" charset="0"/>
                <a:ea typeface="DIN Pro Condensed" charset="0"/>
                <a:cs typeface="DIN Pro Condensed" charset="0"/>
              </a:rPr>
              <a:t>Köszönjük érdeklődését!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D0B0C-FA5B-5813-A03E-A8095E550540}"/>
              </a:ext>
            </a:extLst>
          </p:cNvPr>
          <p:cNvSpPr txBox="1"/>
          <p:nvPr/>
        </p:nvSpPr>
        <p:spPr>
          <a:xfrm>
            <a:off x="304800" y="6451600"/>
            <a:ext cx="2667000" cy="2923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u-HU" sz="1900" u="sng">
                <a:solidFill>
                  <a:schemeClr val="accent5"/>
                </a:solidFill>
                <a:latin typeface="+mn-lt"/>
              </a:rPr>
              <a:t>www.amrfvtraining.eu</a:t>
            </a:r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762000" y="234950"/>
            <a:ext cx="9462631" cy="476730"/>
          </a:xfrm>
        </p:spPr>
        <p:txBody>
          <a:bodyPr/>
          <a:lstStyle/>
          <a:p>
            <a:r>
              <a:rPr lang="hu-HU" sz="3600" b="1">
                <a:latin typeface="EC Square Sans Pro" panose="020B0506040000020004" pitchFamily="34" charset="0"/>
                <a:cs typeface="+mn-cs"/>
              </a:rPr>
              <a:t>MIÉRT VOLT SZÜKSÉGE SPANYOLORSZÁGNAK AZ AMR-RE VONATKOZÓ TERVRE? </a:t>
            </a:r>
          </a:p>
          <a:p>
            <a:endParaRPr lang="en-GB" dirty="0"/>
          </a:p>
        </p:txBody>
      </p:sp>
      <p:pic>
        <p:nvPicPr>
          <p:cNvPr id="5" name="Picture 4" descr="Resultado de imagen de bandera espaÃ±a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853" y="3631841"/>
            <a:ext cx="661536" cy="7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Resultado de imagen de european union round icon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82" y="3657600"/>
            <a:ext cx="701928" cy="71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1 Rectángulo"/>
          <p:cNvSpPr/>
          <p:nvPr/>
        </p:nvSpPr>
        <p:spPr>
          <a:xfrm>
            <a:off x="6751472" y="2280314"/>
            <a:ext cx="189309" cy="352742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4495801" y="5964902"/>
            <a:ext cx="1821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Humán </a:t>
            </a:r>
          </a:p>
          <a:p>
            <a:pPr algn="ctr">
              <a:defRPr/>
            </a:pPr>
            <a:r>
              <a:rPr lang="hu-H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(DHD) [napi dózis/1000 lakos]</a:t>
            </a:r>
          </a:p>
        </p:txBody>
      </p:sp>
      <p:sp>
        <p:nvSpPr>
          <p:cNvPr id="9" name="14 Rectángulo"/>
          <p:cNvSpPr/>
          <p:nvPr/>
        </p:nvSpPr>
        <p:spPr>
          <a:xfrm>
            <a:off x="5437586" y="2280314"/>
            <a:ext cx="188119" cy="3635375"/>
          </a:xfrm>
          <a:prstGeom prst="rect">
            <a:avLst/>
          </a:prstGeom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6030517" y="5964902"/>
            <a:ext cx="1457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Állat </a:t>
            </a:r>
          </a:p>
          <a:p>
            <a:pPr algn="ctr">
              <a:defRPr/>
            </a:pPr>
            <a:r>
              <a:rPr lang="hu-H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(mg/PCU)</a:t>
            </a:r>
          </a:p>
        </p:txBody>
      </p:sp>
      <p:sp>
        <p:nvSpPr>
          <p:cNvPr id="11" name="23 Rectángulo"/>
          <p:cNvSpPr/>
          <p:nvPr/>
        </p:nvSpPr>
        <p:spPr>
          <a:xfrm>
            <a:off x="10101535" y="4907626"/>
            <a:ext cx="189310" cy="9715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8027090" y="5952202"/>
            <a:ext cx="1802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Humán </a:t>
            </a:r>
          </a:p>
          <a:p>
            <a:pPr algn="ctr">
              <a:defRPr/>
            </a:pPr>
            <a:r>
              <a:rPr lang="hu-H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(DHD) [napi dózis/1000 lakos]</a:t>
            </a:r>
          </a:p>
        </p:txBody>
      </p:sp>
      <p:sp>
        <p:nvSpPr>
          <p:cNvPr id="13" name="25 Rectángulo"/>
          <p:cNvSpPr/>
          <p:nvPr/>
        </p:nvSpPr>
        <p:spPr>
          <a:xfrm>
            <a:off x="8885907" y="3431252"/>
            <a:ext cx="189310" cy="2447925"/>
          </a:xfrm>
          <a:prstGeom prst="rect">
            <a:avLst/>
          </a:prstGeom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3 CuadroTexto"/>
          <p:cNvSpPr txBox="1">
            <a:spLocks noChangeArrowheads="1"/>
          </p:cNvSpPr>
          <p:nvPr/>
        </p:nvSpPr>
        <p:spPr bwMode="auto">
          <a:xfrm>
            <a:off x="9534797" y="5964902"/>
            <a:ext cx="1458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600" b="1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Állat </a:t>
            </a:r>
          </a:p>
          <a:p>
            <a:pPr algn="ctr">
              <a:defRPr/>
            </a:pPr>
            <a:r>
              <a:rPr lang="hu-HU" sz="1600" b="1">
                <a:solidFill>
                  <a:schemeClr val="tx1">
                    <a:lumMod val="85000"/>
                    <a:lumOff val="15000"/>
                  </a:schemeClr>
                </a:solidFill>
                <a:latin typeface="Lato-Light"/>
              </a:rPr>
              <a:t>(mg/PCU)</a:t>
            </a:r>
          </a:p>
        </p:txBody>
      </p:sp>
      <p:sp>
        <p:nvSpPr>
          <p:cNvPr id="15" name="3 CuadroTexto"/>
          <p:cNvSpPr txBox="1">
            <a:spLocks noChangeArrowheads="1"/>
          </p:cNvSpPr>
          <p:nvPr/>
        </p:nvSpPr>
        <p:spPr bwMode="auto">
          <a:xfrm>
            <a:off x="5080669" y="1864672"/>
            <a:ext cx="713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sz="1600" b="1">
                <a:solidFill>
                  <a:srgbClr val="000066"/>
                </a:solidFill>
                <a:latin typeface="Lato-Light"/>
              </a:rPr>
              <a:t>35,8</a:t>
            </a:r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9722915" y="4532977"/>
            <a:ext cx="69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sz="1600" b="1">
                <a:solidFill>
                  <a:srgbClr val="000066"/>
                </a:solidFill>
                <a:latin typeface="Lato-Light"/>
              </a:rPr>
              <a:t>124,6</a:t>
            </a:r>
          </a:p>
        </p:txBody>
      </p:sp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6288362" y="1941760"/>
            <a:ext cx="9262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sz="1600" b="1">
                <a:solidFill>
                  <a:srgbClr val="000066"/>
                </a:solidFill>
                <a:latin typeface="Lato-Light"/>
              </a:rPr>
              <a:t>362,4</a:t>
            </a:r>
          </a:p>
        </p:txBody>
      </p:sp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8453710" y="3031995"/>
            <a:ext cx="105370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sz="1600" b="1">
                <a:solidFill>
                  <a:srgbClr val="000066"/>
                </a:solidFill>
                <a:latin typeface="Lato-Light"/>
              </a:rPr>
              <a:t>24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18179" y="3031995"/>
            <a:ext cx="300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b="1" cap="all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ANTIBIOTIKUM FOGYASZTÁS: SPANYOLORSZÁG vs. Európai UNIÓ 2014</a:t>
            </a:r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hu-HU" b="1">
                <a:latin typeface="Montserrat" charset="0"/>
              </a:rPr>
              <a:t>STRATÉGIAI VONALAK</a:t>
            </a:r>
          </a:p>
          <a:p>
            <a:endParaRPr lang="es-ES" dirty="0"/>
          </a:p>
        </p:txBody>
      </p:sp>
      <p:sp>
        <p:nvSpPr>
          <p:cNvPr id="3" name="Elipse 18">
            <a:extLst>
              <a:ext uri="{FF2B5EF4-FFF2-40B4-BE49-F238E27FC236}">
                <a16:creationId xmlns:a16="http://schemas.microsoft.com/office/drawing/2014/main" id="{0F8EE738-554D-C742-9CB5-F6E834C61613}"/>
              </a:ext>
            </a:extLst>
          </p:cNvPr>
          <p:cNvSpPr/>
          <p:nvPr/>
        </p:nvSpPr>
        <p:spPr>
          <a:xfrm rot="10800000">
            <a:off x="1785487" y="3455979"/>
            <a:ext cx="1060706" cy="1060706"/>
          </a:xfrm>
          <a:prstGeom prst="ellipse">
            <a:avLst/>
          </a:prstGeom>
          <a:solidFill>
            <a:srgbClr val="D0D0D0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rgbClr val="D0D0D0"/>
              </a:solidFill>
            </a:endParaRPr>
          </a:p>
        </p:txBody>
      </p:sp>
      <p:sp>
        <p:nvSpPr>
          <p:cNvPr id="4" name="Arco de bloque 21">
            <a:extLst>
              <a:ext uri="{FF2B5EF4-FFF2-40B4-BE49-F238E27FC236}">
                <a16:creationId xmlns:a16="http://schemas.microsoft.com/office/drawing/2014/main" id="{BFF97AEA-E53A-1B4B-B0E8-73E7C583C6AC}"/>
              </a:ext>
            </a:extLst>
          </p:cNvPr>
          <p:cNvSpPr/>
          <p:nvPr/>
        </p:nvSpPr>
        <p:spPr>
          <a:xfrm rot="10800000">
            <a:off x="4527995" y="3125868"/>
            <a:ext cx="1666603" cy="1666603"/>
          </a:xfrm>
          <a:prstGeom prst="blockArc">
            <a:avLst>
              <a:gd name="adj1" fmla="val 10800000"/>
              <a:gd name="adj2" fmla="val 21566485"/>
              <a:gd name="adj3" fmla="val 9010"/>
            </a:avLst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5" name="Arco de bloque 27">
            <a:extLst>
              <a:ext uri="{FF2B5EF4-FFF2-40B4-BE49-F238E27FC236}">
                <a16:creationId xmlns:a16="http://schemas.microsoft.com/office/drawing/2014/main" id="{F7E166C8-9755-0A4D-9080-2468B14F2D88}"/>
              </a:ext>
            </a:extLst>
          </p:cNvPr>
          <p:cNvSpPr/>
          <p:nvPr/>
        </p:nvSpPr>
        <p:spPr>
          <a:xfrm>
            <a:off x="6051460" y="3125272"/>
            <a:ext cx="1666603" cy="1666603"/>
          </a:xfrm>
          <a:prstGeom prst="blockArc">
            <a:avLst>
              <a:gd name="adj1" fmla="val 10800000"/>
              <a:gd name="adj2" fmla="val 21566485"/>
              <a:gd name="adj3" fmla="val 9010"/>
            </a:avLst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6" name="Elipse 34">
            <a:extLst>
              <a:ext uri="{FF2B5EF4-FFF2-40B4-BE49-F238E27FC236}">
                <a16:creationId xmlns:a16="http://schemas.microsoft.com/office/drawing/2014/main" id="{2F546B0D-60F2-6B41-9090-7D9CCFEBF0D8}"/>
              </a:ext>
            </a:extLst>
          </p:cNvPr>
          <p:cNvSpPr/>
          <p:nvPr/>
        </p:nvSpPr>
        <p:spPr>
          <a:xfrm rot="10800000">
            <a:off x="4822166" y="3436258"/>
            <a:ext cx="1060706" cy="1060706"/>
          </a:xfrm>
          <a:prstGeom prst="ellipse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7" name="Elipse 35">
            <a:extLst>
              <a:ext uri="{FF2B5EF4-FFF2-40B4-BE49-F238E27FC236}">
                <a16:creationId xmlns:a16="http://schemas.microsoft.com/office/drawing/2014/main" id="{551902D9-EE39-E545-A653-864612BE41C8}"/>
              </a:ext>
            </a:extLst>
          </p:cNvPr>
          <p:cNvSpPr/>
          <p:nvPr/>
        </p:nvSpPr>
        <p:spPr>
          <a:xfrm rot="10800000">
            <a:off x="6354633" y="3436258"/>
            <a:ext cx="1060706" cy="1060706"/>
          </a:xfrm>
          <a:prstGeom prst="ellipse">
            <a:avLst/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349D1060-3CD6-0B4D-BD54-D5178C6E8023}"/>
              </a:ext>
            </a:extLst>
          </p:cNvPr>
          <p:cNvSpPr txBox="1"/>
          <p:nvPr/>
        </p:nvSpPr>
        <p:spPr>
          <a:xfrm>
            <a:off x="2953253" y="5011386"/>
            <a:ext cx="1858738" cy="25853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400" b="1">
                <a:solidFill>
                  <a:srgbClr val="304168">
                    <a:alpha val="6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ELLENŐRZÉS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378CC60-1F07-4D47-972D-9CE93B83FD74}"/>
              </a:ext>
            </a:extLst>
          </p:cNvPr>
          <p:cNvSpPr txBox="1"/>
          <p:nvPr/>
        </p:nvSpPr>
        <p:spPr>
          <a:xfrm>
            <a:off x="6194585" y="2404157"/>
            <a:ext cx="12690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6000" b="1">
                <a:solidFill>
                  <a:srgbClr val="C21F3C"/>
                </a:solidFill>
                <a:latin typeface="Montserrat" charset="0"/>
                <a:ea typeface="Montserrat" charset="0"/>
                <a:cs typeface="Montserrat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F5E84-2990-4148-A9D7-6C61E02C7B4D}"/>
              </a:ext>
            </a:extLst>
          </p:cNvPr>
          <p:cNvSpPr txBox="1"/>
          <p:nvPr/>
        </p:nvSpPr>
        <p:spPr>
          <a:xfrm>
            <a:off x="3232414" y="2404157"/>
            <a:ext cx="12690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6000" b="1">
                <a:solidFill>
                  <a:srgbClr val="C21F3C"/>
                </a:solidFill>
                <a:latin typeface="Montserrat" charset="0"/>
                <a:ea typeface="Montserrat" charset="0"/>
                <a:cs typeface="Montserrat" charset="0"/>
              </a:rPr>
              <a:t>2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FAE959E-A3A4-CF45-9A96-96C7BB2A262D}"/>
              </a:ext>
            </a:extLst>
          </p:cNvPr>
          <p:cNvSpPr txBox="1"/>
          <p:nvPr/>
        </p:nvSpPr>
        <p:spPr>
          <a:xfrm>
            <a:off x="1719562" y="4964742"/>
            <a:ext cx="12690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6000" b="1">
                <a:solidFill>
                  <a:srgbClr val="C21F3C"/>
                </a:solidFill>
                <a:latin typeface="Montserrat" charset="0"/>
                <a:ea typeface="Montserrat" charset="0"/>
                <a:cs typeface="Montserrat" charset="0"/>
              </a:rPr>
              <a:t>1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058376CB-440E-684B-A9B5-F2FA7DDD8773}"/>
              </a:ext>
            </a:extLst>
          </p:cNvPr>
          <p:cNvSpPr txBox="1"/>
          <p:nvPr/>
        </p:nvSpPr>
        <p:spPr>
          <a:xfrm>
            <a:off x="4757730" y="4965235"/>
            <a:ext cx="12690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6000" b="1">
                <a:solidFill>
                  <a:srgbClr val="C21F3C"/>
                </a:solidFill>
                <a:latin typeface="Montserrat" charset="0"/>
                <a:ea typeface="Montserrat" charset="0"/>
                <a:cs typeface="Montserrat" charset="0"/>
              </a:rPr>
              <a:t>3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D2E5828-E221-BC4C-839E-C91124290F6D}"/>
              </a:ext>
            </a:extLst>
          </p:cNvPr>
          <p:cNvSpPr txBox="1"/>
          <p:nvPr/>
        </p:nvSpPr>
        <p:spPr>
          <a:xfrm>
            <a:off x="5995120" y="5037438"/>
            <a:ext cx="1858738" cy="23827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400" b="1">
                <a:solidFill>
                  <a:srgbClr val="304168">
                    <a:alpha val="6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KOMMUNIKÁCIÓ</a:t>
            </a:r>
          </a:p>
        </p:txBody>
      </p:sp>
      <p:pic>
        <p:nvPicPr>
          <p:cNvPr id="14" name="Imagen 33">
            <a:extLst>
              <a:ext uri="{FF2B5EF4-FFF2-40B4-BE49-F238E27FC236}">
                <a16:creationId xmlns:a16="http://schemas.microsoft.com/office/drawing/2014/main" id="{96CAD823-7DBE-7849-89DE-64B3B4156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434" y="3538898"/>
            <a:ext cx="855427" cy="855427"/>
          </a:xfrm>
          <a:prstGeom prst="rect">
            <a:avLst/>
          </a:prstGeom>
        </p:spPr>
      </p:pic>
      <p:pic>
        <p:nvPicPr>
          <p:cNvPr id="15" name="Imagen 36">
            <a:extLst>
              <a:ext uri="{FF2B5EF4-FFF2-40B4-BE49-F238E27FC236}">
                <a16:creationId xmlns:a16="http://schemas.microsoft.com/office/drawing/2014/main" id="{7462B204-A89A-BA44-95D9-42FF3776E5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893" y="3538897"/>
            <a:ext cx="861892" cy="861892"/>
          </a:xfrm>
          <a:prstGeom prst="rect">
            <a:avLst/>
          </a:prstGeom>
        </p:spPr>
      </p:pic>
      <p:pic>
        <p:nvPicPr>
          <p:cNvPr id="16" name="Imagen 37">
            <a:extLst>
              <a:ext uri="{FF2B5EF4-FFF2-40B4-BE49-F238E27FC236}">
                <a16:creationId xmlns:a16="http://schemas.microsoft.com/office/drawing/2014/main" id="{35AADFAF-65C7-AC45-A668-0154E728F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235" y="3550580"/>
            <a:ext cx="855427" cy="855427"/>
          </a:xfrm>
          <a:prstGeom prst="rect">
            <a:avLst/>
          </a:prstGeom>
        </p:spPr>
      </p:pic>
      <p:sp>
        <p:nvSpPr>
          <p:cNvPr id="17" name="Arco de bloque 26">
            <a:extLst>
              <a:ext uri="{FF2B5EF4-FFF2-40B4-BE49-F238E27FC236}">
                <a16:creationId xmlns:a16="http://schemas.microsoft.com/office/drawing/2014/main" id="{F7E166C8-9755-0A4D-9080-2468B14F2D88}"/>
              </a:ext>
            </a:extLst>
          </p:cNvPr>
          <p:cNvSpPr/>
          <p:nvPr/>
        </p:nvSpPr>
        <p:spPr>
          <a:xfrm>
            <a:off x="3004516" y="3135729"/>
            <a:ext cx="1666603" cy="1666603"/>
          </a:xfrm>
          <a:prstGeom prst="blockArc">
            <a:avLst>
              <a:gd name="adj1" fmla="val 10800000"/>
              <a:gd name="adj2" fmla="val 21566485"/>
              <a:gd name="adj3" fmla="val 9010"/>
            </a:avLst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18" name="Elipse 28">
            <a:extLst>
              <a:ext uri="{FF2B5EF4-FFF2-40B4-BE49-F238E27FC236}">
                <a16:creationId xmlns:a16="http://schemas.microsoft.com/office/drawing/2014/main" id="{551902D9-EE39-E545-A653-864612BE41C8}"/>
              </a:ext>
            </a:extLst>
          </p:cNvPr>
          <p:cNvSpPr/>
          <p:nvPr/>
        </p:nvSpPr>
        <p:spPr>
          <a:xfrm rot="10800000">
            <a:off x="3307689" y="3446715"/>
            <a:ext cx="1060706" cy="1060706"/>
          </a:xfrm>
          <a:prstGeom prst="ellipse">
            <a:avLst/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pic>
        <p:nvPicPr>
          <p:cNvPr id="19" name="Imagen 29">
            <a:extLst>
              <a:ext uri="{FF2B5EF4-FFF2-40B4-BE49-F238E27FC236}">
                <a16:creationId xmlns:a16="http://schemas.microsoft.com/office/drawing/2014/main" id="{96CAD823-7DBE-7849-89DE-64B3B4156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490" y="3549355"/>
            <a:ext cx="855427" cy="855427"/>
          </a:xfrm>
          <a:prstGeom prst="rect">
            <a:avLst/>
          </a:prstGeom>
        </p:spPr>
      </p:pic>
      <p:sp>
        <p:nvSpPr>
          <p:cNvPr id="20" name="Arco de bloque 38">
            <a:extLst>
              <a:ext uri="{FF2B5EF4-FFF2-40B4-BE49-F238E27FC236}">
                <a16:creationId xmlns:a16="http://schemas.microsoft.com/office/drawing/2014/main" id="{BFF97AEA-E53A-1B4B-B0E8-73E7C583C6AC}"/>
              </a:ext>
            </a:extLst>
          </p:cNvPr>
          <p:cNvSpPr/>
          <p:nvPr/>
        </p:nvSpPr>
        <p:spPr>
          <a:xfrm rot="10800000">
            <a:off x="7574939" y="3102724"/>
            <a:ext cx="1666603" cy="1666603"/>
          </a:xfrm>
          <a:prstGeom prst="blockArc">
            <a:avLst>
              <a:gd name="adj1" fmla="val 10800000"/>
              <a:gd name="adj2" fmla="val 21566485"/>
              <a:gd name="adj3" fmla="val 9010"/>
            </a:avLst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21" name="Arco de bloque 39">
            <a:extLst>
              <a:ext uri="{FF2B5EF4-FFF2-40B4-BE49-F238E27FC236}">
                <a16:creationId xmlns:a16="http://schemas.microsoft.com/office/drawing/2014/main" id="{F7E166C8-9755-0A4D-9080-2468B14F2D88}"/>
              </a:ext>
            </a:extLst>
          </p:cNvPr>
          <p:cNvSpPr/>
          <p:nvPr/>
        </p:nvSpPr>
        <p:spPr>
          <a:xfrm>
            <a:off x="9098404" y="3102128"/>
            <a:ext cx="1666603" cy="1666603"/>
          </a:xfrm>
          <a:prstGeom prst="blockArc">
            <a:avLst>
              <a:gd name="adj1" fmla="val 10800000"/>
              <a:gd name="adj2" fmla="val 21566485"/>
              <a:gd name="adj3" fmla="val 9010"/>
            </a:avLst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22" name="Elipse 40">
            <a:extLst>
              <a:ext uri="{FF2B5EF4-FFF2-40B4-BE49-F238E27FC236}">
                <a16:creationId xmlns:a16="http://schemas.microsoft.com/office/drawing/2014/main" id="{2F546B0D-60F2-6B41-9090-7D9CCFEBF0D8}"/>
              </a:ext>
            </a:extLst>
          </p:cNvPr>
          <p:cNvSpPr/>
          <p:nvPr/>
        </p:nvSpPr>
        <p:spPr>
          <a:xfrm rot="10800000">
            <a:off x="7869110" y="3413114"/>
            <a:ext cx="1060706" cy="1060706"/>
          </a:xfrm>
          <a:prstGeom prst="ellipse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23" name="Elipse 41">
            <a:extLst>
              <a:ext uri="{FF2B5EF4-FFF2-40B4-BE49-F238E27FC236}">
                <a16:creationId xmlns:a16="http://schemas.microsoft.com/office/drawing/2014/main" id="{551902D9-EE39-E545-A653-864612BE41C8}"/>
              </a:ext>
            </a:extLst>
          </p:cNvPr>
          <p:cNvSpPr/>
          <p:nvPr/>
        </p:nvSpPr>
        <p:spPr>
          <a:xfrm rot="10800000">
            <a:off x="9401577" y="3413114"/>
            <a:ext cx="1060706" cy="1060706"/>
          </a:xfrm>
          <a:prstGeom prst="ellipse">
            <a:avLst/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pic>
        <p:nvPicPr>
          <p:cNvPr id="24" name="Imagen 42">
            <a:extLst>
              <a:ext uri="{FF2B5EF4-FFF2-40B4-BE49-F238E27FC236}">
                <a16:creationId xmlns:a16="http://schemas.microsoft.com/office/drawing/2014/main" id="{96CAD823-7DBE-7849-89DE-64B3B4156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378" y="3515754"/>
            <a:ext cx="855427" cy="855427"/>
          </a:xfrm>
          <a:prstGeom prst="rect">
            <a:avLst/>
          </a:prstGeom>
        </p:spPr>
      </p:pic>
      <p:pic>
        <p:nvPicPr>
          <p:cNvPr id="25" name="Imagen 43">
            <a:extLst>
              <a:ext uri="{FF2B5EF4-FFF2-40B4-BE49-F238E27FC236}">
                <a16:creationId xmlns:a16="http://schemas.microsoft.com/office/drawing/2014/main" id="{7462B204-A89A-BA44-95D9-42FF3776E5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837" y="3515753"/>
            <a:ext cx="861892" cy="861892"/>
          </a:xfrm>
          <a:prstGeom prst="rect">
            <a:avLst/>
          </a:prstGeom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0378CC60-1F07-4D47-972D-9CE93B83FD74}"/>
              </a:ext>
            </a:extLst>
          </p:cNvPr>
          <p:cNvSpPr txBox="1"/>
          <p:nvPr/>
        </p:nvSpPr>
        <p:spPr>
          <a:xfrm>
            <a:off x="7813451" y="4926638"/>
            <a:ext cx="12690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6000" b="1">
                <a:solidFill>
                  <a:srgbClr val="C21F3C"/>
                </a:solidFill>
                <a:latin typeface="Montserrat" charset="0"/>
                <a:ea typeface="Montserrat" charset="0"/>
                <a:cs typeface="Montserrat" charset="0"/>
              </a:rPr>
              <a:t>5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0378CC60-1F07-4D47-972D-9CE93B83FD74}"/>
              </a:ext>
            </a:extLst>
          </p:cNvPr>
          <p:cNvSpPr txBox="1"/>
          <p:nvPr/>
        </p:nvSpPr>
        <p:spPr>
          <a:xfrm>
            <a:off x="9281270" y="2351111"/>
            <a:ext cx="12690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6000" b="1">
                <a:solidFill>
                  <a:srgbClr val="C21F3C"/>
                </a:solidFill>
                <a:latin typeface="Montserrat" charset="0"/>
                <a:ea typeface="Montserrat" charset="0"/>
                <a:cs typeface="Montserrat" charset="0"/>
              </a:rPr>
              <a:t>6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5D2E5828-E221-BC4C-839E-C91124290F6D}"/>
              </a:ext>
            </a:extLst>
          </p:cNvPr>
          <p:cNvSpPr txBox="1"/>
          <p:nvPr/>
        </p:nvSpPr>
        <p:spPr>
          <a:xfrm>
            <a:off x="4480905" y="2648119"/>
            <a:ext cx="1858738" cy="23827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400" b="1">
                <a:solidFill>
                  <a:srgbClr val="304168">
                    <a:alpha val="6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MEGELŐZÉS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D2E5828-E221-BC4C-839E-C91124290F6D}"/>
              </a:ext>
            </a:extLst>
          </p:cNvPr>
          <p:cNvSpPr txBox="1"/>
          <p:nvPr/>
        </p:nvSpPr>
        <p:spPr>
          <a:xfrm>
            <a:off x="7518599" y="2656349"/>
            <a:ext cx="1858738" cy="23827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400" b="1">
                <a:solidFill>
                  <a:srgbClr val="304168">
                    <a:alpha val="6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OKTATÁS</a:t>
            </a: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5D2E5828-E221-BC4C-839E-C91124290F6D}"/>
              </a:ext>
            </a:extLst>
          </p:cNvPr>
          <p:cNvSpPr txBox="1"/>
          <p:nvPr/>
        </p:nvSpPr>
        <p:spPr>
          <a:xfrm>
            <a:off x="9052678" y="5011386"/>
            <a:ext cx="1858738" cy="23827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400" b="1">
                <a:solidFill>
                  <a:srgbClr val="304168">
                    <a:alpha val="6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KUTATÁS</a:t>
            </a:r>
          </a:p>
        </p:txBody>
      </p:sp>
      <p:sp>
        <p:nvSpPr>
          <p:cNvPr id="31" name="Elipse 50">
            <a:extLst>
              <a:ext uri="{FF2B5EF4-FFF2-40B4-BE49-F238E27FC236}">
                <a16:creationId xmlns:a16="http://schemas.microsoft.com/office/drawing/2014/main" id="{0F8EE738-554D-C742-9CB5-F6E834C61613}"/>
              </a:ext>
            </a:extLst>
          </p:cNvPr>
          <p:cNvSpPr/>
          <p:nvPr/>
        </p:nvSpPr>
        <p:spPr>
          <a:xfrm rot="10800000">
            <a:off x="1812083" y="3474382"/>
            <a:ext cx="1060706" cy="1060706"/>
          </a:xfrm>
          <a:prstGeom prst="ellipse">
            <a:avLst/>
          </a:prstGeom>
          <a:solidFill>
            <a:srgbClr val="D0D0D0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rgbClr val="D0D0D0"/>
              </a:solidFill>
            </a:endParaRPr>
          </a:p>
        </p:txBody>
      </p:sp>
      <p:sp>
        <p:nvSpPr>
          <p:cNvPr id="32" name="Elipse 51">
            <a:extLst>
              <a:ext uri="{FF2B5EF4-FFF2-40B4-BE49-F238E27FC236}">
                <a16:creationId xmlns:a16="http://schemas.microsoft.com/office/drawing/2014/main" id="{2F546B0D-60F2-6B41-9090-7D9CCFEBF0D8}"/>
              </a:ext>
            </a:extLst>
          </p:cNvPr>
          <p:cNvSpPr/>
          <p:nvPr/>
        </p:nvSpPr>
        <p:spPr>
          <a:xfrm rot="10800000">
            <a:off x="4848762" y="3454661"/>
            <a:ext cx="1060706" cy="1060706"/>
          </a:xfrm>
          <a:prstGeom prst="ellipse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33" name="Elipse 52">
            <a:extLst>
              <a:ext uri="{FF2B5EF4-FFF2-40B4-BE49-F238E27FC236}">
                <a16:creationId xmlns:a16="http://schemas.microsoft.com/office/drawing/2014/main" id="{551902D9-EE39-E545-A653-864612BE41C8}"/>
              </a:ext>
            </a:extLst>
          </p:cNvPr>
          <p:cNvSpPr/>
          <p:nvPr/>
        </p:nvSpPr>
        <p:spPr>
          <a:xfrm rot="10800000">
            <a:off x="6381229" y="3454661"/>
            <a:ext cx="1060706" cy="1060706"/>
          </a:xfrm>
          <a:prstGeom prst="ellipse">
            <a:avLst/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34" name="Elipse 64">
            <a:extLst>
              <a:ext uri="{FF2B5EF4-FFF2-40B4-BE49-F238E27FC236}">
                <a16:creationId xmlns:a16="http://schemas.microsoft.com/office/drawing/2014/main" id="{551902D9-EE39-E545-A653-864612BE41C8}"/>
              </a:ext>
            </a:extLst>
          </p:cNvPr>
          <p:cNvSpPr/>
          <p:nvPr/>
        </p:nvSpPr>
        <p:spPr>
          <a:xfrm rot="10800000">
            <a:off x="3334285" y="3465118"/>
            <a:ext cx="1060706" cy="1060706"/>
          </a:xfrm>
          <a:prstGeom prst="ellipse">
            <a:avLst/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35" name="Arco de bloque 66">
            <a:extLst>
              <a:ext uri="{FF2B5EF4-FFF2-40B4-BE49-F238E27FC236}">
                <a16:creationId xmlns:a16="http://schemas.microsoft.com/office/drawing/2014/main" id="{F7E166C8-9755-0A4D-9080-2468B14F2D88}"/>
              </a:ext>
            </a:extLst>
          </p:cNvPr>
          <p:cNvSpPr/>
          <p:nvPr/>
        </p:nvSpPr>
        <p:spPr>
          <a:xfrm>
            <a:off x="9098403" y="3110165"/>
            <a:ext cx="1666603" cy="1666603"/>
          </a:xfrm>
          <a:prstGeom prst="blockArc">
            <a:avLst>
              <a:gd name="adj1" fmla="val 10800000"/>
              <a:gd name="adj2" fmla="val 21566485"/>
              <a:gd name="adj3" fmla="val 9010"/>
            </a:avLst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36" name="Elipse 67">
            <a:extLst>
              <a:ext uri="{FF2B5EF4-FFF2-40B4-BE49-F238E27FC236}">
                <a16:creationId xmlns:a16="http://schemas.microsoft.com/office/drawing/2014/main" id="{2F546B0D-60F2-6B41-9090-7D9CCFEBF0D8}"/>
              </a:ext>
            </a:extLst>
          </p:cNvPr>
          <p:cNvSpPr/>
          <p:nvPr/>
        </p:nvSpPr>
        <p:spPr>
          <a:xfrm rot="10800000">
            <a:off x="7895706" y="3431517"/>
            <a:ext cx="1060706" cy="1060706"/>
          </a:xfrm>
          <a:prstGeom prst="ellipse">
            <a:avLst/>
          </a:prstGeom>
          <a:solidFill>
            <a:srgbClr val="C21F3C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sp>
        <p:nvSpPr>
          <p:cNvPr id="37" name="Elipse 68">
            <a:extLst>
              <a:ext uri="{FF2B5EF4-FFF2-40B4-BE49-F238E27FC236}">
                <a16:creationId xmlns:a16="http://schemas.microsoft.com/office/drawing/2014/main" id="{551902D9-EE39-E545-A653-864612BE41C8}"/>
              </a:ext>
            </a:extLst>
          </p:cNvPr>
          <p:cNvSpPr/>
          <p:nvPr/>
        </p:nvSpPr>
        <p:spPr>
          <a:xfrm rot="10800000">
            <a:off x="9428173" y="3431517"/>
            <a:ext cx="1060706" cy="1060706"/>
          </a:xfrm>
          <a:prstGeom prst="ellipse">
            <a:avLst/>
          </a:prstGeom>
          <a:solidFill>
            <a:srgbClr val="304168"/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6000" dirty="0"/>
          </a:p>
        </p:txBody>
      </p:sp>
      <p:pic>
        <p:nvPicPr>
          <p:cNvPr id="38" name="Imagen 71">
            <a:extLst>
              <a:ext uri="{FF2B5EF4-FFF2-40B4-BE49-F238E27FC236}">
                <a16:creationId xmlns:a16="http://schemas.microsoft.com/office/drawing/2014/main" id="{A186EFAE-EDFA-D64E-AEA6-6138DE7E4F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490" y="3549355"/>
            <a:ext cx="870075" cy="870075"/>
          </a:xfrm>
          <a:prstGeom prst="rect">
            <a:avLst/>
          </a:prstGeom>
        </p:spPr>
      </p:pic>
      <p:pic>
        <p:nvPicPr>
          <p:cNvPr id="39" name="Imagen 60">
            <a:extLst>
              <a:ext uri="{FF2B5EF4-FFF2-40B4-BE49-F238E27FC236}">
                <a16:creationId xmlns:a16="http://schemas.microsoft.com/office/drawing/2014/main" id="{96CAD823-7DBE-7849-89DE-64B3B4156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062" y="3528224"/>
            <a:ext cx="855427" cy="855427"/>
          </a:xfrm>
          <a:prstGeom prst="rect">
            <a:avLst/>
          </a:prstGeom>
        </p:spPr>
      </p:pic>
      <p:pic>
        <p:nvPicPr>
          <p:cNvPr id="40" name="Imagen 74">
            <a:extLst>
              <a:ext uri="{FF2B5EF4-FFF2-40B4-BE49-F238E27FC236}">
                <a16:creationId xmlns:a16="http://schemas.microsoft.com/office/drawing/2014/main" id="{1460D45A-A926-2041-A74A-2D137796F2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861" y="3536913"/>
            <a:ext cx="859923" cy="859923"/>
          </a:xfrm>
          <a:prstGeom prst="rect">
            <a:avLst/>
          </a:prstGeom>
        </p:spPr>
      </p:pic>
      <p:pic>
        <p:nvPicPr>
          <p:cNvPr id="41" name="Imagen 76">
            <a:extLst>
              <a:ext uri="{FF2B5EF4-FFF2-40B4-BE49-F238E27FC236}">
                <a16:creationId xmlns:a16="http://schemas.microsoft.com/office/drawing/2014/main" id="{88EB0842-9901-CA44-B926-B77B66E6F1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472" y="3549355"/>
            <a:ext cx="855427" cy="855427"/>
          </a:xfrm>
          <a:prstGeom prst="rect">
            <a:avLst/>
          </a:prstGeom>
        </p:spPr>
      </p:pic>
      <p:pic>
        <p:nvPicPr>
          <p:cNvPr id="42" name="Imagen 77">
            <a:extLst>
              <a:ext uri="{FF2B5EF4-FFF2-40B4-BE49-F238E27FC236}">
                <a16:creationId xmlns:a16="http://schemas.microsoft.com/office/drawing/2014/main" id="{129809BF-CD4F-924B-AE18-E3B81C79DE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75" y="3564019"/>
            <a:ext cx="855410" cy="855410"/>
          </a:xfrm>
          <a:prstGeom prst="rect">
            <a:avLst/>
          </a:prstGeom>
        </p:spPr>
      </p:pic>
      <p:pic>
        <p:nvPicPr>
          <p:cNvPr id="43" name="Imagen 59">
            <a:extLst>
              <a:ext uri="{FF2B5EF4-FFF2-40B4-BE49-F238E27FC236}">
                <a16:creationId xmlns:a16="http://schemas.microsoft.com/office/drawing/2014/main" id="{C992E6D4-CD1D-B449-BE62-63AEC9D704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69" y="3532100"/>
            <a:ext cx="880610" cy="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Grp="1"/>
          </p:cNvSpPr>
          <p:nvPr>
            <p:ph type="body" sz="quarter" idx="10"/>
          </p:nvPr>
        </p:nvSpPr>
        <p:spPr>
          <a:xfrm>
            <a:off x="762000" y="311150"/>
            <a:ext cx="9677400" cy="5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b="1" dirty="0">
                <a:latin typeface="Montserrat" charset="0"/>
              </a:rPr>
              <a:t>AZ ANTIBIOTIKUM-FOGYASZTÁS CSÖKKENÉSE </a:t>
            </a:r>
            <a:br>
              <a:rPr lang="en-US" b="1" dirty="0">
                <a:latin typeface="Montserrat" charset="0"/>
              </a:rPr>
            </a:br>
            <a:r>
              <a:rPr lang="hu-HU" b="1" dirty="0">
                <a:latin typeface="Montserrat" charset="0"/>
              </a:rPr>
              <a:t>2014 ÉS 2021 KÖZÖTT</a:t>
            </a:r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70" y="4183319"/>
            <a:ext cx="1514778" cy="1271329"/>
          </a:xfrm>
          <a:prstGeom prst="rect">
            <a:avLst/>
          </a:prstGeom>
        </p:spPr>
      </p:pic>
      <p:sp>
        <p:nvSpPr>
          <p:cNvPr id="7" name="Rectángulo 9">
            <a:extLst>
              <a:ext uri="{FF2B5EF4-FFF2-40B4-BE49-F238E27FC236}">
                <a16:creationId xmlns:a16="http://schemas.microsoft.com/office/drawing/2014/main" id="{57D3DA4F-65D7-4944-9E61-63353E70F0E2}"/>
              </a:ext>
            </a:extLst>
          </p:cNvPr>
          <p:cNvSpPr/>
          <p:nvPr/>
        </p:nvSpPr>
        <p:spPr>
          <a:xfrm>
            <a:off x="2416923" y="3458048"/>
            <a:ext cx="237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0"/>
                <a:cs typeface="DIN Pro Condensed" panose="020B0506020101010102" pitchFamily="34" charset="77"/>
              </a:rPr>
              <a:t>Állategészségügy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57D3DA4F-65D7-4944-9E61-63353E70F0E2}"/>
              </a:ext>
            </a:extLst>
          </p:cNvPr>
          <p:cNvSpPr/>
          <p:nvPr/>
        </p:nvSpPr>
        <p:spPr>
          <a:xfrm>
            <a:off x="2355223" y="5629983"/>
            <a:ext cx="236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chemeClr val="tx2">
                    <a:lumMod val="75000"/>
                  </a:schemeClr>
                </a:solidFill>
                <a:latin typeface="Montserrat" pitchFamily="2" charset="77"/>
                <a:cs typeface="DIN Pro Condensed" panose="020B0506020101010102" pitchFamily="34" charset="77"/>
              </a:rPr>
              <a:t>Humán egészségügy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57D3DA4F-65D7-4944-9E61-63353E70F0E2}"/>
              </a:ext>
            </a:extLst>
          </p:cNvPr>
          <p:cNvSpPr/>
          <p:nvPr/>
        </p:nvSpPr>
        <p:spPr>
          <a:xfrm>
            <a:off x="2971800" y="2597150"/>
            <a:ext cx="1136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>
                <a:solidFill>
                  <a:schemeClr val="bg1"/>
                </a:solidFill>
                <a:latin typeface="Montserrat" pitchFamily="2" charset="77"/>
                <a:cs typeface="DIN Pro Condensed" panose="020B0506020101010102" pitchFamily="34" charset="77"/>
              </a:rPr>
              <a:t>69,5%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57D3DA4F-65D7-4944-9E61-63353E70F0E2}"/>
              </a:ext>
            </a:extLst>
          </p:cNvPr>
          <p:cNvSpPr/>
          <p:nvPr/>
        </p:nvSpPr>
        <p:spPr>
          <a:xfrm>
            <a:off x="3164532" y="4698145"/>
            <a:ext cx="822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>
                <a:solidFill>
                  <a:schemeClr val="accent1">
                    <a:lumMod val="75000"/>
                  </a:schemeClr>
                </a:solidFill>
                <a:latin typeface="Montserrat" pitchFamily="2" charset="77"/>
                <a:cs typeface="DIN Pro Condensed" panose="020B0506020101010102" pitchFamily="34" charset="77"/>
              </a:rPr>
              <a:t>17%</a:t>
            </a:r>
          </a:p>
        </p:txBody>
      </p:sp>
      <p:pic>
        <p:nvPicPr>
          <p:cNvPr id="11" name="Imagen 5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57" y="1498748"/>
            <a:ext cx="2029108" cy="168605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37031" y="2174624"/>
            <a:ext cx="93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bg1"/>
                </a:solidFill>
              </a:rPr>
              <a:t>69,5%</a:t>
            </a:r>
          </a:p>
        </p:txBody>
      </p:sp>
    </p:spTree>
    <p:extLst>
      <p:ext uri="{BB962C8B-B14F-4D97-AF65-F5344CB8AC3E}">
        <p14:creationId xmlns:p14="http://schemas.microsoft.com/office/powerpoint/2010/main" val="31944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latin typeface="Lato-Light"/>
              </a:rPr>
              <a:t>CSÖKKENTŐ PROGRAMOK</a:t>
            </a:r>
          </a:p>
          <a:p>
            <a:endParaRPr lang="en-GB" dirty="0"/>
          </a:p>
        </p:txBody>
      </p:sp>
      <p:grpSp>
        <p:nvGrpSpPr>
          <p:cNvPr id="3" name="Grupo 2"/>
          <p:cNvGrpSpPr/>
          <p:nvPr/>
        </p:nvGrpSpPr>
        <p:grpSpPr>
          <a:xfrm>
            <a:off x="1828800" y="1911350"/>
            <a:ext cx="8321732" cy="4090576"/>
            <a:chOff x="1567704" y="1630137"/>
            <a:chExt cx="8321732" cy="409057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7462249" y="4185154"/>
              <a:ext cx="689212" cy="6289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15">
              <a:extLst>
                <a:ext uri="{FF2B5EF4-FFF2-40B4-BE49-F238E27FC236}">
                  <a16:creationId xmlns:a16="http://schemas.microsoft.com/office/drawing/2014/main" id="{828D05E6-B5DE-D2A6-9E1D-15C4C73DD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9443" y="4225977"/>
              <a:ext cx="564475" cy="564475"/>
            </a:xfrm>
            <a:prstGeom prst="rect">
              <a:avLst/>
            </a:prstGeom>
          </p:spPr>
        </p:pic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3544580" y="1731743"/>
              <a:ext cx="683895" cy="6240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3582078" y="5085460"/>
              <a:ext cx="683895" cy="6240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3262" y="5084497"/>
              <a:ext cx="636216" cy="63621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5475" y="1766939"/>
              <a:ext cx="617125" cy="617125"/>
            </a:xfrm>
            <a:prstGeom prst="rect">
              <a:avLst/>
            </a:prstGeom>
          </p:spPr>
        </p:pic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3552238" y="3311213"/>
              <a:ext cx="683895" cy="6240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7413687" y="1647906"/>
              <a:ext cx="689212" cy="6289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6947" y="1640106"/>
              <a:ext cx="679178" cy="679178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632" y="3324578"/>
              <a:ext cx="571210" cy="571210"/>
            </a:xfrm>
            <a:prstGeom prst="rect">
              <a:avLst/>
            </a:prstGeom>
          </p:spPr>
        </p:pic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3575852" y="2466577"/>
              <a:ext cx="683895" cy="6240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0847" y="2514329"/>
              <a:ext cx="564699" cy="564699"/>
            </a:xfrm>
            <a:prstGeom prst="rect">
              <a:avLst/>
            </a:prstGeom>
          </p:spPr>
        </p:pic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3574017" y="4181007"/>
              <a:ext cx="683895" cy="62408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8842" y="4210341"/>
              <a:ext cx="580534" cy="580534"/>
            </a:xfrm>
            <a:prstGeom prst="rect">
              <a:avLst/>
            </a:prstGeom>
          </p:spPr>
        </p:pic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7418445" y="2482753"/>
              <a:ext cx="689212" cy="6289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5599" y="2531456"/>
              <a:ext cx="592405" cy="592405"/>
            </a:xfrm>
            <a:prstGeom prst="rect">
              <a:avLst/>
            </a:prstGeom>
          </p:spPr>
        </p:pic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8353747" y="2461775"/>
              <a:ext cx="689212" cy="6289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8571" y="2491108"/>
              <a:ext cx="585047" cy="585047"/>
            </a:xfrm>
            <a:prstGeom prst="rect">
              <a:avLst/>
            </a:prstGeom>
          </p:spPr>
        </p:pic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7421214" y="3308656"/>
              <a:ext cx="736729" cy="67229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2530" y="3254730"/>
              <a:ext cx="691904" cy="691904"/>
            </a:xfrm>
            <a:prstGeom prst="rect">
              <a:avLst/>
            </a:prstGeom>
          </p:spPr>
        </p:pic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8294356" y="1644847"/>
              <a:ext cx="689212" cy="6289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3813" y="1670092"/>
              <a:ext cx="564118" cy="564118"/>
            </a:xfrm>
            <a:prstGeom prst="rect">
              <a:avLst/>
            </a:prstGeom>
          </p:spPr>
        </p:pic>
        <p:sp>
          <p:nvSpPr>
            <p:cNvPr id="26" name="Oval 3">
              <a:extLst>
                <a:ext uri="{FF2B5EF4-FFF2-40B4-BE49-F238E27FC236}">
                  <a16:creationId xmlns:a16="http://schemas.microsoft.com/office/drawing/2014/main" id="{A69D4EB0-5267-070B-2A96-B453B20DDD59}"/>
                </a:ext>
              </a:extLst>
            </p:cNvPr>
            <p:cNvSpPr/>
            <p:nvPr/>
          </p:nvSpPr>
          <p:spPr>
            <a:xfrm>
              <a:off x="9169729" y="1650879"/>
              <a:ext cx="719707" cy="6567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9161" y="1630137"/>
              <a:ext cx="670424" cy="670424"/>
            </a:xfrm>
            <a:prstGeom prst="rect">
              <a:avLst/>
            </a:prstGeom>
          </p:spPr>
        </p:pic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1617592" y="1729266"/>
              <a:ext cx="1423945" cy="57129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29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1567704" y="1808829"/>
              <a:ext cx="153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SERTÉS </a:t>
              </a:r>
            </a:p>
          </p:txBody>
        </p:sp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1632122" y="2504860"/>
              <a:ext cx="1423945" cy="57129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31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1582234" y="2584423"/>
              <a:ext cx="153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NYÚL</a:t>
              </a:r>
            </a:p>
          </p:txBody>
        </p:sp>
        <p:sp>
          <p:nvSpPr>
            <p:cNvPr id="32" name="Rectángulo redondeado 31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1617592" y="3343461"/>
              <a:ext cx="1423945" cy="57129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33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1567704" y="3423024"/>
              <a:ext cx="153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SZARVASMARHA</a:t>
              </a:r>
            </a:p>
          </p:txBody>
        </p:sp>
        <p:sp>
          <p:nvSpPr>
            <p:cNvPr id="34" name="Rectángulo redondeado 33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1617592" y="4178204"/>
              <a:ext cx="1423945" cy="679727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35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1567704" y="4257767"/>
              <a:ext cx="153023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JUH ÉS KECSE</a:t>
              </a:r>
            </a:p>
          </p:txBody>
        </p:sp>
        <p:sp>
          <p:nvSpPr>
            <p:cNvPr id="36" name="Rectángulo redondeado 35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1632122" y="5135783"/>
              <a:ext cx="1423945" cy="57129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37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1582234" y="5215346"/>
              <a:ext cx="153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LÓFÉLÉK</a:t>
              </a:r>
            </a:p>
          </p:txBody>
        </p:sp>
        <p:sp>
          <p:nvSpPr>
            <p:cNvPr id="38" name="Rectángulo redondeado 37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5493443" y="1729266"/>
              <a:ext cx="1423945" cy="57129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39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5443555" y="1808829"/>
              <a:ext cx="153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BAROMFI</a:t>
              </a:r>
            </a:p>
          </p:txBody>
        </p:sp>
        <p:sp>
          <p:nvSpPr>
            <p:cNvPr id="40" name="Rectángulo redondeado 39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5499147" y="2527323"/>
              <a:ext cx="1423945" cy="57129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41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5449259" y="2606886"/>
              <a:ext cx="153023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TEJTERMELŐ KÉRŐDZŐK</a:t>
              </a:r>
            </a:p>
          </p:txBody>
        </p:sp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5531091" y="3353879"/>
              <a:ext cx="1423945" cy="679727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43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5493443" y="3389860"/>
              <a:ext cx="153023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KISÁLLATOK</a:t>
              </a:r>
            </a:p>
          </p:txBody>
        </p:sp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ECA1FDC1-69C8-CA46-991E-F0740EAD72EA}"/>
                </a:ext>
              </a:extLst>
            </p:cNvPr>
            <p:cNvSpPr/>
            <p:nvPr/>
          </p:nvSpPr>
          <p:spPr>
            <a:xfrm>
              <a:off x="5531091" y="4178204"/>
              <a:ext cx="1423945" cy="571295"/>
            </a:xfrm>
            <a:prstGeom prst="roundRect">
              <a:avLst/>
            </a:prstGeom>
            <a:noFill/>
            <a:ln w="22225">
              <a:solidFill>
                <a:srgbClr val="19355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D0D0D0"/>
                </a:solidFill>
              </a:endParaRPr>
            </a:p>
          </p:txBody>
        </p:sp>
        <p:sp>
          <p:nvSpPr>
            <p:cNvPr id="45" name="66 Rectángulo">
              <a:extLst>
                <a:ext uri="{FF2B5EF4-FFF2-40B4-BE49-F238E27FC236}">
                  <a16:creationId xmlns:a16="http://schemas.microsoft.com/office/drawing/2014/main" id="{A11962DD-4230-1D48-A7CA-951FB0EAC271}"/>
                </a:ext>
              </a:extLst>
            </p:cNvPr>
            <p:cNvSpPr/>
            <p:nvPr/>
          </p:nvSpPr>
          <p:spPr>
            <a:xfrm>
              <a:off x="5481203" y="4257767"/>
              <a:ext cx="153023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100">
                  <a:solidFill>
                    <a:srgbClr val="243A64"/>
                  </a:solidFill>
                  <a:latin typeface="Montserrat" panose="00000500000000000000" pitchFamily="2" charset="0"/>
                </a:rPr>
                <a:t>WG AKVAKULTÚRA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85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C34E68A5-99FA-E64E-9C61-93D4F5B1F0DC}"/>
              </a:ext>
            </a:extLst>
          </p:cNvPr>
          <p:cNvSpPr txBox="1"/>
          <p:nvPr/>
        </p:nvSpPr>
        <p:spPr>
          <a:xfrm>
            <a:off x="8866009" y="5137841"/>
            <a:ext cx="1954392" cy="1156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600" b="1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A kritikus antibiotikumok használatának csökkentése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FD421DC8-4296-774E-8FCE-BC839C8ED602}"/>
              </a:ext>
            </a:extLst>
          </p:cNvPr>
          <p:cNvSpPr txBox="1"/>
          <p:nvPr/>
        </p:nvSpPr>
        <p:spPr>
          <a:xfrm>
            <a:off x="1530353" y="4906348"/>
            <a:ext cx="1822447" cy="1158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1600" b="1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Kezelési, biológiai biztonsági és higiéniai irányelvek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C1340F-9503-0149-887D-1158EF8891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634" y="3567321"/>
            <a:ext cx="957111" cy="9571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AA4645-3358-514E-A49D-1A4E9F58E1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00" y="3484035"/>
            <a:ext cx="963087" cy="963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BB4B63-E766-474C-9B66-512CB38D2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541057"/>
            <a:ext cx="946064" cy="946064"/>
          </a:xfrm>
          <a:prstGeom prst="rect">
            <a:avLst/>
          </a:prstGeom>
        </p:spPr>
      </p:pic>
      <p:sp>
        <p:nvSpPr>
          <p:cNvPr id="8" name="21 Rectángulo"/>
          <p:cNvSpPr/>
          <p:nvPr/>
        </p:nvSpPr>
        <p:spPr>
          <a:xfrm>
            <a:off x="4774786" y="4923808"/>
            <a:ext cx="2264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>
                <a:latin typeface="Montserrat" charset="0"/>
                <a:ea typeface="Montserrat" charset="0"/>
                <a:cs typeface="Montserrat" charset="0"/>
              </a:rPr>
              <a:t>A</a:t>
            </a:r>
            <a:r>
              <a:rPr lang="hu-HU" sz="1600" b="1">
                <a:solidFill>
                  <a:srgbClr val="002060"/>
                </a:solidFill>
                <a:latin typeface="Montserrat" charset="0"/>
                <a:ea typeface="Montserrat" charset="0"/>
                <a:cs typeface="Montserrat" charset="0"/>
              </a:rPr>
              <a:t> menedzsment és kezelési irányelvek alkalmazása</a:t>
            </a:r>
            <a:r>
              <a:rPr lang="hu-HU" sz="1600" b="1">
                <a:latin typeface="Montserrat" charset="0"/>
                <a:ea typeface="Montserrat" charset="0"/>
                <a:cs typeface="Montserrat" charset="0"/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6A3C25D-21E6-244C-B5FD-81A12A06A5DA}"/>
              </a:ext>
            </a:extLst>
          </p:cNvPr>
          <p:cNvSpPr/>
          <p:nvPr/>
        </p:nvSpPr>
        <p:spPr>
          <a:xfrm>
            <a:off x="-1564254" y="4772144"/>
            <a:ext cx="15364842" cy="2118034"/>
          </a:xfrm>
          <a:prstGeom prst="rect">
            <a:avLst/>
          </a:prstGeom>
          <a:solidFill>
            <a:srgbClr val="84C0E8">
              <a:alpha val="56000"/>
            </a:srgbClr>
          </a:solidFill>
          <a:ln>
            <a:noFill/>
          </a:ln>
          <a:scene3d>
            <a:camera prst="orthographicFront"/>
            <a:lightRig rig="threePt" dir="t"/>
          </a:scene3d>
          <a:sp3d z="6350">
            <a:extrusionClr>
              <a:srgbClr val="EB752E"/>
            </a:extrusionClr>
            <a:contourClr>
              <a:srgbClr val="EB752E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3223" tIns="2097167" rIns="953223" bIns="266856" numCol="1" spcCol="1270" rtlCol="0" anchor="ctr" anchorCtr="0">
            <a:noAutofit/>
            <a:flatTx/>
          </a:bodyPr>
          <a:lstStyle/>
          <a:p>
            <a:pPr mar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0" kern="1200" dirty="0"/>
          </a:p>
        </p:txBody>
      </p:sp>
      <p:sp>
        <p:nvSpPr>
          <p:cNvPr id="11" name="34 CuadroTexto">
            <a:extLst>
              <a:ext uri="{FF2B5EF4-FFF2-40B4-BE49-F238E27FC236}">
                <a16:creationId xmlns:a16="http://schemas.microsoft.com/office/drawing/2014/main" id="{FCC4514D-46ED-8B45-9065-0F30F54E81A1}"/>
              </a:ext>
            </a:extLst>
          </p:cNvPr>
          <p:cNvSpPr txBox="1"/>
          <p:nvPr/>
        </p:nvSpPr>
        <p:spPr>
          <a:xfrm>
            <a:off x="1702341" y="1039539"/>
            <a:ext cx="883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ontserrat Medium" charset="0"/>
                <a:ea typeface="Montserrat Medium" charset="0"/>
                <a:cs typeface="Montserrat Medium" charset="0"/>
              </a:rPr>
              <a:t>Önkéntes programok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5CE0669-F28E-A34A-B7A3-012E47FDBA9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257954"/>
            <a:ext cx="8008947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ANTIBIOTIKUMCSÖKKENTÉSI PROGRAMOK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CE0669-F28E-A34A-B7A3-012E47FDBA9E}"/>
              </a:ext>
            </a:extLst>
          </p:cNvPr>
          <p:cNvSpPr txBox="1"/>
          <p:nvPr/>
        </p:nvSpPr>
        <p:spPr>
          <a:xfrm>
            <a:off x="3055945" y="451036"/>
            <a:ext cx="601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Montserrat Medium" charset="0"/>
                <a:ea typeface="Montserrat Medium" charset="0"/>
                <a:cs typeface="Montserrat Medium" charset="0"/>
              </a:rPr>
              <a:t>ANTIBIOTIKUMCSÖKKENTÉSI PROGRAMOK</a:t>
            </a:r>
          </a:p>
        </p:txBody>
      </p:sp>
    </p:spTree>
    <p:extLst>
      <p:ext uri="{BB962C8B-B14F-4D97-AF65-F5344CB8AC3E}">
        <p14:creationId xmlns:p14="http://schemas.microsoft.com/office/powerpoint/2010/main" val="132063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F14FD8-BBEB-1315-7FDA-E101ACDD84C3}"/>
              </a:ext>
            </a:extLst>
          </p:cNvPr>
          <p:cNvSpPr txBox="1"/>
          <p:nvPr/>
        </p:nvSpPr>
        <p:spPr>
          <a:xfrm>
            <a:off x="462191" y="4958144"/>
            <a:ext cx="2327167" cy="1521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A kolisztin csökkentési </a:t>
            </a:r>
            <a:r>
              <a:rPr lang="hu-HU" sz="2400" dirty="0">
                <a:solidFill>
                  <a:srgbClr val="002060"/>
                </a:solidFill>
                <a:cs typeface="Calibri Light" panose="020F0302020204030204" pitchFamily="34" charset="0"/>
              </a:rPr>
              <a:t>Program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891B16-A836-59E1-283D-CF62E3CE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565" y="5065057"/>
            <a:ext cx="2327167" cy="16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26D511-F031-4029-9D03-2C26879ED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solidFill>
                  <a:srgbClr val="002060"/>
                </a:solidFill>
                <a:latin typeface="Lato-Light"/>
              </a:rPr>
              <a:t>SERTÉSSZEKTOR</a:t>
            </a:r>
          </a:p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3E6F3-0DE0-5E4D-A8BE-E40D095A3939}"/>
              </a:ext>
            </a:extLst>
          </p:cNvPr>
          <p:cNvSpPr txBox="1">
            <a:spLocks/>
          </p:cNvSpPr>
          <p:nvPr/>
        </p:nvSpPr>
        <p:spPr>
          <a:xfrm>
            <a:off x="462191" y="61134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8FD6AC-5A4A-C944-AFB7-CFE21FCED208}" type="slidenum">
              <a:rPr lang="es-ES" sz="1200">
                <a:solidFill>
                  <a:srgbClr val="C00000"/>
                </a:solidFill>
                <a:latin typeface="Montserrat" charset="0"/>
                <a:ea typeface="Montserrat" charset="0"/>
                <a:cs typeface="Montserrat" charset="0"/>
              </a:rPr>
              <a:pPr/>
              <a:t>8</a:t>
            </a:fld>
            <a:endParaRPr lang="es-ES" sz="1200">
              <a:solidFill>
                <a:srgbClr val="C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70F190A-F050-044A-8317-70FD2D2152D6}"/>
              </a:ext>
            </a:extLst>
          </p:cNvPr>
          <p:cNvSpPr/>
          <p:nvPr/>
        </p:nvSpPr>
        <p:spPr>
          <a:xfrm>
            <a:off x="609600" y="1454150"/>
            <a:ext cx="3909374" cy="2256212"/>
          </a:xfrm>
          <a:prstGeom prst="roundRect">
            <a:avLst/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870F190A-F050-044A-8317-70FD2D2152D6}"/>
              </a:ext>
            </a:extLst>
          </p:cNvPr>
          <p:cNvSpPr/>
          <p:nvPr/>
        </p:nvSpPr>
        <p:spPr>
          <a:xfrm>
            <a:off x="2586454" y="3051342"/>
            <a:ext cx="3909374" cy="2256212"/>
          </a:xfrm>
          <a:prstGeom prst="roundRect">
            <a:avLst/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/>
          <p:cNvSpPr txBox="1"/>
          <p:nvPr/>
        </p:nvSpPr>
        <p:spPr>
          <a:xfrm>
            <a:off x="762001" y="1710624"/>
            <a:ext cx="350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MEGÁLLAPODÁS A KOLISZTIN ÖNKÉNTES CSÖKKENTÉSÉRŐL</a:t>
            </a:r>
          </a:p>
        </p:txBody>
      </p:sp>
      <p:sp>
        <p:nvSpPr>
          <p:cNvPr id="14" name="27 CuadroTexto"/>
          <p:cNvSpPr txBox="1"/>
          <p:nvPr/>
        </p:nvSpPr>
        <p:spPr>
          <a:xfrm>
            <a:off x="3042264" y="3256118"/>
            <a:ext cx="191012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hu-HU" sz="1800">
                <a:latin typeface="Montserrat"/>
              </a:rPr>
              <a:t>Országos állatorvosi egyesületek</a:t>
            </a:r>
          </a:p>
        </p:txBody>
      </p:sp>
      <p:sp>
        <p:nvSpPr>
          <p:cNvPr id="15" name="28 CuadroTexto"/>
          <p:cNvSpPr txBox="1"/>
          <p:nvPr/>
        </p:nvSpPr>
        <p:spPr>
          <a:xfrm>
            <a:off x="4054975" y="4376632"/>
            <a:ext cx="212656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hu-HU" sz="1800">
                <a:latin typeface="Montserrat"/>
              </a:rPr>
              <a:t>Az ágazat szakemberei</a:t>
            </a:r>
          </a:p>
        </p:txBody>
      </p:sp>
    </p:spTree>
    <p:extLst>
      <p:ext uri="{BB962C8B-B14F-4D97-AF65-F5344CB8AC3E}">
        <p14:creationId xmlns:p14="http://schemas.microsoft.com/office/powerpoint/2010/main" val="246905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26D511-F031-4029-9D03-2C26879ED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>
                <a:solidFill>
                  <a:srgbClr val="002060"/>
                </a:solidFill>
                <a:latin typeface="Lato-Light"/>
              </a:rPr>
              <a:t>SERTÉSSZEKTOR</a:t>
            </a:r>
          </a:p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26 CuadroTexto"/>
          <p:cNvSpPr txBox="1"/>
          <p:nvPr/>
        </p:nvSpPr>
        <p:spPr>
          <a:xfrm>
            <a:off x="997285" y="1237749"/>
            <a:ext cx="34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hu-HU" sz="2400" b="1">
                <a:solidFill>
                  <a:srgbClr val="002060"/>
                </a:solidFill>
                <a:latin typeface="Montserrat" panose="00000500000000000000" pitchFamily="2" charset="0"/>
              </a:rPr>
              <a:t>CÉLOK</a:t>
            </a:r>
            <a:r>
              <a:rPr lang="hu-HU" sz="1800" b="1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81000" y="1765328"/>
            <a:ext cx="6736080" cy="2663577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2000" b="1">
                <a:solidFill>
                  <a:srgbClr val="002060"/>
                </a:solidFill>
                <a:latin typeface="Montserrat" panose="00000500000000000000" pitchFamily="2" charset="0"/>
              </a:rPr>
              <a:t>Csökkentse a KOLISZTIN alkalmazását:</a:t>
            </a:r>
          </a:p>
          <a:p>
            <a:pPr algn="ctr">
              <a:spcBef>
                <a:spcPct val="20000"/>
              </a:spcBef>
              <a:buClrTx/>
              <a:defRPr/>
            </a:pPr>
            <a:r>
              <a:rPr lang="hu-HU" sz="2000">
                <a:solidFill>
                  <a:srgbClr val="002060"/>
                </a:solidFill>
                <a:latin typeface="Montserrat" panose="00000500000000000000" pitchFamily="2" charset="0"/>
              </a:rPr>
              <a:t>Célkitűzés: 5 mg/PCU 3 év alatt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342900" indent="-3429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hu-HU" sz="2000" b="1">
                <a:solidFill>
                  <a:srgbClr val="002060"/>
                </a:solidFill>
                <a:latin typeface="Montserrat" panose="00000500000000000000" pitchFamily="2" charset="0"/>
              </a:rPr>
              <a:t>Az antibiotikumok alternatív fogyasztásának szabályozása: </a:t>
            </a:r>
            <a:r>
              <a:rPr lang="hu-HU" sz="2000">
                <a:solidFill>
                  <a:srgbClr val="002060"/>
                </a:solidFill>
                <a:latin typeface="Montserrat" panose="00000500000000000000" pitchFamily="2" charset="0"/>
              </a:rPr>
              <a:t>Neomicin és Apramycin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342900" lvl="2" indent="-342900">
              <a:spcBef>
                <a:spcPct val="20000"/>
              </a:spcBef>
              <a:buClrTx/>
              <a:defRPr/>
            </a:pPr>
            <a:endParaRPr lang="es-ES" sz="24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09BABC-590B-B71D-E62F-B8AFFA79F8C7}"/>
              </a:ext>
            </a:extLst>
          </p:cNvPr>
          <p:cNvSpPr txBox="1"/>
          <p:nvPr/>
        </p:nvSpPr>
        <p:spPr>
          <a:xfrm>
            <a:off x="462191" y="4958144"/>
            <a:ext cx="2128609" cy="1521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hu-HU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A kolisztin </a:t>
            </a:r>
          </a:p>
          <a:p>
            <a:pPr>
              <a:lnSpc>
                <a:spcPts val="3840"/>
              </a:lnSpc>
            </a:pPr>
            <a:r>
              <a:rPr lang="hu-HU" sz="2400" b="1" dirty="0">
                <a:solidFill>
                  <a:srgbClr val="002060"/>
                </a:solidFill>
                <a:cs typeface="Calibri Light" panose="020F0302020204030204" pitchFamily="34" charset="0"/>
              </a:rPr>
              <a:t>csökkentési </a:t>
            </a:r>
            <a:r>
              <a:rPr lang="hu-HU" sz="2400" dirty="0">
                <a:solidFill>
                  <a:srgbClr val="002060"/>
                </a:solidFill>
                <a:cs typeface="Calibri Light" panose="020F0302020204030204" pitchFamily="34" charset="0"/>
              </a:rPr>
              <a:t>Program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9F29AF1-A2A5-943E-6FF5-E5213FFA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946215"/>
            <a:ext cx="2327167" cy="16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016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882</Words>
  <Application>Microsoft Office PowerPoint</Application>
  <PresentationFormat>Custom</PresentationFormat>
  <Paragraphs>255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EC Square Sans Pro</vt:lpstr>
      <vt:lpstr>Lato-Light</vt:lpstr>
      <vt:lpstr>Montserrat</vt:lpstr>
      <vt:lpstr>Montserrat Medium</vt:lpstr>
      <vt:lpstr>Open Sans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DTP</cp:lastModifiedBy>
  <cp:revision>34</cp:revision>
  <dcterms:created xsi:type="dcterms:W3CDTF">2023-11-20T15:58:16Z</dcterms:created>
  <dcterms:modified xsi:type="dcterms:W3CDTF">2024-03-12T13:47:43Z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</Properties>
</file>