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29"/>
  </p:notesMasterIdLst>
  <p:sldIdLst>
    <p:sldId id="261" r:id="rId6"/>
    <p:sldId id="272" r:id="rId7"/>
    <p:sldId id="384" r:id="rId8"/>
    <p:sldId id="385" r:id="rId9"/>
    <p:sldId id="349" r:id="rId10"/>
    <p:sldId id="345" r:id="rId11"/>
    <p:sldId id="386" r:id="rId12"/>
    <p:sldId id="388" r:id="rId13"/>
    <p:sldId id="387" r:id="rId14"/>
    <p:sldId id="372" r:id="rId15"/>
    <p:sldId id="291" r:id="rId16"/>
    <p:sldId id="376" r:id="rId17"/>
    <p:sldId id="2436" r:id="rId18"/>
    <p:sldId id="389" r:id="rId19"/>
    <p:sldId id="2443" r:id="rId20"/>
    <p:sldId id="2444" r:id="rId21"/>
    <p:sldId id="2449" r:id="rId22"/>
    <p:sldId id="2450" r:id="rId23"/>
    <p:sldId id="2446" r:id="rId24"/>
    <p:sldId id="362" r:id="rId25"/>
    <p:sldId id="2447" r:id="rId26"/>
    <p:sldId id="2448" r:id="rId27"/>
    <p:sldId id="283" r:id="rId28"/>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C7470"/>
    <a:srgbClr val="ECEBEB"/>
    <a:srgbClr val="6BB188"/>
    <a:srgbClr val="0066FF"/>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3448" autoAdjust="0"/>
    <p:restoredTop sz="98569" autoAdjust="0"/>
  </p:normalViewPr>
  <p:slideViewPr>
    <p:cSldViewPr>
      <p:cViewPr varScale="1">
        <p:scale>
          <a:sx n="103" d="100"/>
          <a:sy n="103" d="100"/>
        </p:scale>
        <p:origin x="402" y="102"/>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en-GB" sz="2000" dirty="0">
                <a:latin typeface="PF Square Sans Pro" pitchFamily="2" charset="0"/>
              </a:rPr>
              <a:t>Estimated median number of infections, all types</a:t>
            </a:r>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PF Square Sans Pro"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194060800"/>
        <c:axId val="182701440"/>
      </c:barChart>
      <c:catAx>
        <c:axId val="194060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PF Square Sans Pro" pitchFamily="2" charset="0"/>
                <a:ea typeface="+mn-ea"/>
                <a:cs typeface="+mn-cs"/>
              </a:defRPr>
            </a:pPr>
            <a:endParaRPr lang="en-US"/>
          </a:p>
        </c:txPr>
        <c:crossAx val="182701440"/>
        <c:crosses val="autoZero"/>
        <c:auto val="1"/>
        <c:lblAlgn val="ctr"/>
        <c:lblOffset val="100"/>
        <c:noMultiLvlLbl val="0"/>
      </c:catAx>
      <c:valAx>
        <c:axId val="182701440"/>
        <c:scaling>
          <c:orientation val="minMax"/>
        </c:scaling>
        <c:delete val="1"/>
        <c:axPos val="l"/>
        <c:numFmt formatCode="#,##0" sourceLinked="1"/>
        <c:majorTickMark val="none"/>
        <c:minorTickMark val="none"/>
        <c:tickLblPos val="nextTo"/>
        <c:crossAx val="19406080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17/09/2024</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EU_Aquacultur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t-LT" sz="1100" dirty="0">
                <a:latin typeface="PF Square Sans Pro" pitchFamily="2" charset="0"/>
              </a:rPr>
              <a:t>https://ec.europa.eu/eurostat/statistics-explained/images/f/f2/Developments_of_livestock_populations_%28index_2002%3D100_based_on_heads_of_animals%2C_EU%2C_2002-2022%29_16-10-2023_v2.png</a:t>
            </a:r>
          </a:p>
          <a:p>
            <a:endParaRPr lang="es-ES" sz="1100" dirty="0">
              <a:latin typeface="PF Square Sans Pro" pitchFamily="2" charset="0"/>
            </a:endParaRPr>
          </a:p>
          <a:p>
            <a:r>
              <a:rPr lang="lt-LT" sz="1100" dirty="0">
                <a:latin typeface="PF Square Sans Pro" pitchFamily="2" charset="0"/>
              </a:rPr>
              <a:t>„Nuo ūkio iki stalo“ tikslas – Žaliojo susitarimo dalis</a:t>
            </a:r>
          </a:p>
          <a:p>
            <a:r>
              <a:rPr lang="lt-LT" sz="1100" dirty="0">
                <a:highlight>
                  <a:srgbClr val="FFFF00"/>
                </a:highlight>
                <a:latin typeface="PF Square Sans Pro" pitchFamily="2" charset="0"/>
              </a:rPr>
              <a:t>Atspirties taškas</a:t>
            </a:r>
            <a:r>
              <a:rPr lang="lt-LT" sz="1100" dirty="0">
                <a:latin typeface="PF Square Sans Pro" pitchFamily="2" charset="0"/>
              </a:rPr>
              <a:t> – 2018 m.</a:t>
            </a:r>
          </a:p>
          <a:p>
            <a:r>
              <a:rPr lang="lt-LT" sz="1100" dirty="0">
                <a:highlight>
                  <a:srgbClr val="FFFF00"/>
                </a:highlight>
                <a:latin typeface="PF Square Sans Pro" pitchFamily="2" charset="0"/>
              </a:rPr>
              <a:t>Tikslas taikomas visoms ES šalims, o ne atskiroms</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lt-LT" sz="1100" dirty="0">
                <a:latin typeface="PF Square Sans Pro" pitchFamily="2" charset="0"/>
              </a:rPr>
              <a:t>Europos vaistų agentūra (EVA) ESVAC tyrimą projektą pradėjo 2009 m.</a:t>
            </a:r>
          </a:p>
          <a:p>
            <a:pPr marL="0" indent="0">
              <a:buNone/>
            </a:pPr>
            <a:endParaRPr lang="en-GB" sz="1100" dirty="0">
              <a:latin typeface="PF Square Sans Pro" pitchFamily="2" charset="0"/>
            </a:endParaRPr>
          </a:p>
          <a:p>
            <a:pPr marL="0" indent="0">
              <a:buNone/>
            </a:pPr>
            <a:r>
              <a:rPr lang="lt-LT" sz="1100" b="0" i="0" dirty="0">
                <a:solidFill>
                  <a:srgbClr val="1E1E1E"/>
                </a:solidFill>
                <a:effectLst/>
                <a:latin typeface="PF Square Sans Pro" pitchFamily="2" charset="0"/>
              </a:rPr>
              <a:t>Europos veterinarinių antimikrobinių vaistų vartojimo priežiūros (ESVAC) projekte nuo 2009 m. iki 2023 m. buvo renkama informacija apie tai, </a:t>
            </a:r>
            <a:r>
              <a:rPr lang="lt-LT" sz="1100" b="1" i="0" dirty="0">
                <a:solidFill>
                  <a:srgbClr val="1E1E1E"/>
                </a:solidFill>
                <a:effectLst/>
                <a:latin typeface="PF Square Sans Pro" pitchFamily="2" charset="0"/>
              </a:rPr>
              <a:t>kaip antimikrobiniai vaistai naudojami gyvūnams visoje Europos Sąjungoje (ES)</a:t>
            </a:r>
            <a:r>
              <a:rPr lang="lt-LT" sz="1100" b="0" i="0" dirty="0">
                <a:solidFill>
                  <a:srgbClr val="1E1E1E"/>
                </a:solidFill>
                <a:effectLst/>
                <a:latin typeface="PF Square Sans Pro" pitchFamily="2" charset="0"/>
              </a:rPr>
              <a:t>. Tokia informacija yra labai svarbi nustatant galimus rizikos veiksnius, galinčius lemti atsparumo antimikrobinėms medžiagoms vystymąsi ir plitimą. </a:t>
            </a:r>
          </a:p>
          <a:p>
            <a:pPr marL="0" indent="0">
              <a:buNone/>
            </a:pPr>
            <a:endParaRPr lang="en-GB" sz="1100" dirty="0">
              <a:latin typeface="PF Square Sans Pro" pitchFamily="2" charset="0"/>
            </a:endParaRPr>
          </a:p>
          <a:p>
            <a:pPr marL="171450" indent="-171450">
              <a:buFont typeface="Arial" panose="020B0604020202020204" pitchFamily="34" charset="0"/>
              <a:buChar char="•"/>
            </a:pPr>
            <a:r>
              <a:rPr lang="lt-LT" sz="1100" dirty="0">
                <a:latin typeface="PF Square Sans Pro" pitchFamily="2" charset="0"/>
              </a:rPr>
              <a:t>Pateikiamas </a:t>
            </a:r>
            <a:r>
              <a:rPr lang="lt-LT" sz="1100" b="0" i="0" dirty="0">
                <a:solidFill>
                  <a:srgbClr val="1E1E1E"/>
                </a:solidFill>
                <a:effectLst/>
                <a:latin typeface="PF Square Sans Pro" pitchFamily="2" charset="0"/>
              </a:rPr>
              <a:t>suvienodintas požiūris į </a:t>
            </a:r>
            <a:r>
              <a:rPr lang="lt-LT" sz="1100" b="1" i="0" dirty="0">
                <a:solidFill>
                  <a:srgbClr val="1E1E1E"/>
                </a:solidFill>
                <a:effectLst/>
                <a:latin typeface="PF Square Sans Pro" pitchFamily="2" charset="0"/>
              </a:rPr>
              <a:t>duomenų apie antimikrobinių medžiagų naudojimą </a:t>
            </a:r>
            <a:r>
              <a:rPr lang="lt-LT" sz="1100" b="0" i="0" dirty="0">
                <a:solidFill>
                  <a:srgbClr val="1E1E1E"/>
                </a:solidFill>
                <a:effectLst/>
                <a:latin typeface="PF Square Sans Pro" pitchFamily="2" charset="0"/>
              </a:rPr>
              <a:t>gyvuliuose ES ir Europos ekonominės erdvės (EEE) valstybėse narėse rinkimą ir teikimą.</a:t>
            </a:r>
          </a:p>
          <a:p>
            <a:pPr marL="171450" indent="-171450">
              <a:buFont typeface="Arial" panose="020B0604020202020204" pitchFamily="34" charset="0"/>
              <a:buChar char="•"/>
            </a:pPr>
            <a:r>
              <a:rPr lang="lt-LT" sz="1100" b="0" i="0" dirty="0">
                <a:solidFill>
                  <a:srgbClr val="1E1E1E"/>
                </a:solidFill>
                <a:effectLst/>
                <a:latin typeface="PF Square Sans Pro" pitchFamily="2" charset="0"/>
              </a:rPr>
              <a:t>Savanoriškas dalyvavimas ESVAC projekte per metus išaugo nuo 9 iki 31 ataskaitą teikiančios šalies.</a:t>
            </a:r>
          </a:p>
          <a:p>
            <a:pPr marL="171450" indent="-171450">
              <a:buFont typeface="Arial" panose="020B0604020202020204" pitchFamily="34" charset="0"/>
              <a:buChar char="•"/>
            </a:pPr>
            <a:r>
              <a:rPr lang="lt-LT" sz="1100" b="0" i="0" dirty="0">
                <a:solidFill>
                  <a:srgbClr val="1E1E1E"/>
                </a:solidFill>
                <a:effectLst/>
                <a:latin typeface="PF Square Sans Pro" pitchFamily="2" charset="0"/>
              </a:rPr>
              <a:t>ESVAC projektas formaliai baigėsi 2023 m. lapkritį paviešinus galutinę ataskaitą.</a:t>
            </a:r>
          </a:p>
          <a:p>
            <a:pPr marL="171450" indent="-171450">
              <a:buFont typeface="Arial" panose="020B0604020202020204" pitchFamily="34" charset="0"/>
              <a:buChar char="•"/>
            </a:pPr>
            <a:r>
              <a:rPr lang="lt-LT" sz="1100" b="0" i="0" dirty="0">
                <a:solidFill>
                  <a:srgbClr val="1E1E1E"/>
                </a:solidFill>
                <a:effectLst/>
                <a:latin typeface="PF Square Sans Pro" pitchFamily="2" charset="0"/>
              </a:rPr>
              <a:t>Nuo 2024 m. sausio mėnesio visos ES / EEE valstybės narės privalo teikti duomenis apie </a:t>
            </a:r>
            <a:r>
              <a:rPr lang="lt-LT" sz="1100" b="1" i="0" dirty="0">
                <a:solidFill>
                  <a:srgbClr val="1E1E1E"/>
                </a:solidFill>
                <a:effectLst/>
                <a:latin typeface="PF Square Sans Pro" pitchFamily="2" charset="0"/>
              </a:rPr>
              <a:t>gyvūnams naudojamų antimikrobinių vaistų naudojimo ir pardavimo apimtis</a:t>
            </a:r>
            <a:r>
              <a:rPr lang="lt-LT" sz="1100" b="0" i="0" dirty="0">
                <a:solidFill>
                  <a:srgbClr val="1E1E1E"/>
                </a:solidFill>
                <a:effectLst/>
                <a:latin typeface="PF Square Sans Pro" pitchFamily="2" charset="0"/>
              </a:rPr>
              <a:t>, laikantis </a:t>
            </a:r>
            <a:r>
              <a:rPr lang="lt-LT" sz="1100" b="0" i="0" dirty="0">
                <a:solidFill>
                  <a:srgbClr val="1E1E1E"/>
                </a:solidFill>
                <a:effectLst/>
                <a:latin typeface="PF Square Sans Pro" pitchFamily="2" charset="0"/>
                <a:hlinkClick r:id="rId3" tooltip="Veterinarinių vaistų reglamentas"/>
              </a:rPr>
              <a:t>veterinarinių vaistų reglamento</a:t>
            </a:r>
            <a:r>
              <a:rPr lang="lt-LT" sz="1100" b="0" i="0" dirty="0">
                <a:solidFill>
                  <a:srgbClr val="1E1E1E"/>
                </a:solidFill>
                <a:effectLst/>
                <a:latin typeface="PF Square Sans Pro" pitchFamily="2" charset="0"/>
              </a:rPr>
              <a:t>.</a:t>
            </a:r>
          </a:p>
          <a:p>
            <a:pPr marL="171450" indent="-171450">
              <a:buFont typeface="Arial" panose="020B0604020202020204" pitchFamily="34" charset="0"/>
              <a:buChar char="•"/>
            </a:pPr>
            <a:r>
              <a:rPr lang="lt-LT" sz="1100" b="0" i="0" dirty="0">
                <a:solidFill>
                  <a:srgbClr val="1E1E1E"/>
                </a:solidFill>
                <a:effectLst/>
                <a:latin typeface="PF Square Sans Pro" pitchFamily="2" charset="0"/>
              </a:rPr>
              <a:t>ES / EEE valstybės narės privalo naudoti EVA</a:t>
            </a:r>
            <a:r>
              <a:rPr lang="lt-LT" sz="1100" i="0" dirty="0">
                <a:solidFill>
                  <a:srgbClr val="1E1E1E"/>
                </a:solidFill>
                <a:effectLst/>
                <a:latin typeface="PF Square Sans Pro" pitchFamily="2" charset="0"/>
              </a:rPr>
              <a:t> </a:t>
            </a:r>
            <a:r>
              <a:rPr lang="lt-LT" sz="1100" b="1" i="0" dirty="0">
                <a:solidFill>
                  <a:srgbClr val="1E1E1E"/>
                </a:solidFill>
                <a:effectLst/>
                <a:latin typeface="PF Square Sans Pro" pitchFamily="2" charset="0"/>
              </a:rPr>
              <a:t>antimikrobinių medžiagų pardavimo ir naudojimo platformą</a:t>
            </a:r>
            <a:r>
              <a:rPr lang="lt-LT" sz="1100" b="0" i="0" dirty="0">
                <a:solidFill>
                  <a:srgbClr val="1E1E1E"/>
                </a:solidFill>
                <a:effectLst/>
                <a:latin typeface="PF Square Sans Pro" pitchFamily="2" charset="0"/>
              </a:rPr>
              <a:t>, kai pateikia duomenis EVA.</a:t>
            </a:r>
          </a:p>
          <a:p>
            <a:pPr marL="0" indent="0">
              <a:buNone/>
            </a:pPr>
            <a:endParaRPr lang="en-GB" sz="1100" dirty="0">
              <a:latin typeface="PF Square Sans Pro" pitchFamily="2" charset="0"/>
            </a:endParaRPr>
          </a:p>
          <a:p>
            <a:r>
              <a:rPr lang="lt-LT" sz="1100" dirty="0">
                <a:latin typeface="PF Square Sans Pro" pitchFamily="2" charset="0"/>
              </a:rPr>
              <a:t>Suapvalintas skaičius: rodo veterinarinių antibiotikų apibendrinto pardavimo proporciją (mg/PCU) maistiniams gyvūnams pagal antibiotiko klasę 31 Europos valstybėje 2022 m.</a:t>
            </a:r>
          </a:p>
          <a:p>
            <a:r>
              <a:rPr lang="lt-LT" sz="1100" dirty="0">
                <a:latin typeface="PF Square Sans Pro" pitchFamily="2" charset="0"/>
              </a:rPr>
              <a:t>„Kitos klasės“ apima amfenikolius, cefalosporinus ir kitus kvinolonus ir „kitus“</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t-LT" sz="1100" dirty="0">
                <a:latin typeface="PF Square Sans Pro" pitchFamily="2" charset="0"/>
              </a:rPr>
              <a:t>Vidutinio pardavimo kiekio pokyčiai, mg/kg apskaičiuotos biomasės, 25 ES/EEE šalyse, nuo 2011 iki 2020 m.</a:t>
            </a:r>
          </a:p>
          <a:p>
            <a:r>
              <a:rPr lang="lt-LT" sz="1100" dirty="0">
                <a:latin typeface="PF Square Sans Pro" pitchFamily="2" charset="0"/>
              </a:rPr>
              <a:t>Šaltinis: EVA (2021)</a:t>
            </a:r>
          </a:p>
          <a:p>
            <a:endParaRPr lang="en-GB" sz="1100" dirty="0">
              <a:latin typeface="PF Square Sans Pro" pitchFamily="2" charset="0"/>
            </a:endParaRPr>
          </a:p>
          <a:p>
            <a:pPr algn="l"/>
            <a:r>
              <a:rPr lang="lt-LT" sz="1100" b="0" i="0" u="none" strike="noStrike" baseline="0" dirty="0">
                <a:latin typeface="PF Square Sans Pro" pitchFamily="2" charset="0"/>
              </a:rPr>
              <a:t>Šie skaičiai rodo, kad nacionaliniu ir ES/EEE lygiu taikytos pastangos buvo veiksmingos, nuolat mažėja antibiotikų naudojimas maistiniams gyvūnams (fluorokvinolono) daugelyje dalyvaujančių Europos šalių.</a:t>
            </a:r>
          </a:p>
          <a:p>
            <a:pPr algn="l"/>
            <a:endParaRPr lang="en-GB" sz="1100" b="0" i="0" u="none" strike="noStrike" baseline="0" dirty="0">
              <a:latin typeface="PF Square Sans Pro" pitchFamily="2" charset="0"/>
            </a:endParaRPr>
          </a:p>
          <a:p>
            <a:pPr algn="l"/>
            <a:r>
              <a:rPr lang="lt-LT" sz="1100" b="1" i="0" u="none" strike="noStrike" baseline="0" dirty="0">
                <a:solidFill>
                  <a:schemeClr val="tx1"/>
                </a:solidFill>
                <a:latin typeface="PF Square Sans Pro" pitchFamily="2" charset="0"/>
              </a:rPr>
              <a:t>Pagrindinis rodiklis: Visas pardavimas – bendras pardavimų sumažėjimas</a:t>
            </a:r>
          </a:p>
          <a:p>
            <a:pPr algn="l"/>
            <a:r>
              <a:rPr lang="lt-LT" sz="1100" b="1" i="0" u="none" strike="noStrike" baseline="0" dirty="0">
                <a:latin typeface="PF Square Sans Pro" pitchFamily="2" charset="0"/>
              </a:rPr>
              <a:t>Antriniai rodikliai (didelė pažanga): </a:t>
            </a:r>
            <a:r>
              <a:rPr lang="lt-LT" sz="1100" b="0" i="0" u="none" strike="noStrike" baseline="0" dirty="0">
                <a:latin typeface="PF Square Sans Pro" pitchFamily="2" charset="0"/>
              </a:rPr>
              <a:t>3-čios ir 4-os kartos cefalosporinų, polimiksinų ir kvinolonų pardavimas (mg/kg)</a:t>
            </a:r>
          </a:p>
          <a:p>
            <a:pPr algn="l"/>
            <a:r>
              <a:rPr lang="lt-LT" sz="1100" b="0" i="0" u="none" strike="noStrike" baseline="0" dirty="0">
                <a:latin typeface="PF Square Sans Pro" pitchFamily="2" charset="0"/>
              </a:rPr>
              <a:t>Registruotas fluorokvinolono pardavimas sumažėjo nedaug.</a:t>
            </a:r>
          </a:p>
          <a:p>
            <a:pPr algn="l"/>
            <a:endParaRPr lang="en-GB" sz="1100" b="0" i="0" u="none" strike="noStrike" baseline="0" dirty="0">
              <a:latin typeface="PF Square Sans Pro" pitchFamily="2" charset="0"/>
            </a:endParaRPr>
          </a:p>
          <a:p>
            <a:pPr algn="l"/>
            <a:r>
              <a:rPr lang="lt-LT" sz="1100" b="0" i="0" u="none" strike="noStrike" baseline="0" dirty="0">
                <a:latin typeface="PF Square Sans Pro" pitchFamily="2" charset="0"/>
              </a:rPr>
              <a:t>Pastaba. Sinonimai </a:t>
            </a:r>
            <a:r>
              <a:rPr lang="lt-LT" sz="1100" b="1" i="0" u="none" strike="noStrike" baseline="0" dirty="0">
                <a:latin typeface="PF Square Sans Pro" pitchFamily="2" charset="0"/>
              </a:rPr>
              <a:t>„miligramai per PCU“ (PCU = populiacijos korekcijos vienetas), gyvūnų biomasės ekvivalentų ataskaitos vienetas, </a:t>
            </a:r>
            <a:r>
              <a:rPr lang="lt-LT" sz="1100" b="0" i="0" u="none" strike="noStrike" baseline="0" dirty="0">
                <a:latin typeface="PF Square Sans Pro" pitchFamily="2" charset="0"/>
              </a:rPr>
              <a:t>kurį nustatė</a:t>
            </a:r>
          </a:p>
          <a:p>
            <a:pPr algn="l"/>
            <a:r>
              <a:rPr lang="lt-LT" sz="1100" b="0" i="0" u="none" strike="noStrike" baseline="0" dirty="0">
                <a:latin typeface="PF Square Sans Pro" pitchFamily="2" charset="0"/>
              </a:rPr>
              <a:t>Europos veterinarinių antimikrobinių medžiagų vartojimo priežiūros (ESVAC) iniciatyva.</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2985477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lt-LT" sz="1800" dirty="0">
                <a:effectLst/>
                <a:latin typeface="Segoe UI" panose="020B0502040204020203" pitchFamily="34" charset="0"/>
              </a:rPr>
              <a:t>Reglamento 2021/578 priedas. </a:t>
            </a:r>
            <a:r>
              <a:rPr lang="lt-LT" dirty="0"/>
              <a:t>https://eur-lex.europa.eu/eli/reg_del/2021/578/oj</a:t>
            </a:r>
          </a:p>
          <a:p>
            <a:endParaRPr lang="en-US" dirty="0"/>
          </a:p>
          <a:p>
            <a:pPr marL="228600" indent="-228600">
              <a:buAutoNum type="arabicPeriod"/>
            </a:pPr>
            <a:r>
              <a:rPr lang="lt-LT" dirty="0"/>
              <a:t>Pirmąją ataskaitą apie veterinarinių antimikrobinių vaistų pardavimo apimtį ir antimikrobinių vaistų naudojimą pagal gyvūnų rūšis Agentūra turi paskelbti iki 2025 m. kovo 31 d. ir joje pateikti šiuos duomenis: (a) veterinarinių antimikrobinių vaistų pardavimo apimtis, apimanti 2023 m. duomenis, kuriuos valstybės narės pateikia iki 2024 m. birželio 30 d.; b) antimikrobinių vaistų naudojimas atitinkamoms gyvūnų rūšims, kategorijoms ar etapams, apimanti 2023 m. duomenis, kuriuos valstybės narės pateikia iki 2024 m. rugsėjo 30 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lt-LT" dirty="0"/>
              <a:t>2. Nuo 2025 m. po pirmosios ataskaitos sekančias ataskaitas Agentūra skelbia iki gruodžio 31 d. ir jose pateikia šiuos duomenis: (a) veterinarinių antimikrobinių vaistų pardavimo apimtis, kurias valstybės narės pateikia iki kiekvienų metų birželio 30 d., apimant praėjusių kalendorinių metų duomenis; b) antimikrobinių vaistų panaudojimą atitinkamoms gyvūnų rūšims, kategorijoms ar stadijoms, kurias valstybės narės pateikia iki kiekvienų metų birželio 30 d., apimant praėjusių kalendorinių metų duomenis.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u="sng" dirty="0">
                <a:effectLst/>
                <a:latin typeface="Arial" panose="020B0604020202020204" pitchFamily="34" charset="0"/>
                <a:ea typeface="Calibri" panose="020F0502020204030204" pitchFamily="34" charset="0"/>
              </a:rPr>
              <a:t>Duomenys bus pradėti rinkti nuo minėtų metų. Ataskaitų rinkimas prasidės kitais metais (t. y. galvijams, kiaulėms ir naminiams paukščiams ataskaita už 2024 m., kitiems maistiniams gyvūnams – 2027 m., šunims, katėms ir kailiniams gyvūnams – 2030 m.)</a:t>
            </a: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t-LT" sz="1800" b="1" i="0" u="none" strike="noStrike" baseline="0" dirty="0">
                <a:solidFill>
                  <a:srgbClr val="164B95"/>
                </a:solidFill>
                <a:latin typeface="Tahoma" panose="020B0604030504040204" pitchFamily="34" charset="0"/>
              </a:rPr>
              <a:t>Atsparumas antimikrobinėms medžiagoms veikia tikrus žmones: </a:t>
            </a:r>
          </a:p>
          <a:p>
            <a:endParaRPr lang="es-ES" sz="1800" b="1" i="0" u="none" strike="noStrike" baseline="0" dirty="0">
              <a:solidFill>
                <a:srgbClr val="164B95"/>
              </a:solidFill>
              <a:latin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Šaltinis „Eurostat“ – </a:t>
            </a:r>
            <a:r>
              <a:rPr lang="lt-LT" b="1" u="sng" dirty="0"/>
              <a:t>Lietuvos</a:t>
            </a:r>
            <a:r>
              <a:rPr lang="lt-LT" dirty="0"/>
              <a:t> populiacija 2020 m.: </a:t>
            </a:r>
            <a:r>
              <a:rPr lang="lt-LT" sz="800" u="none" strike="noStrike" dirty="0">
                <a:effectLst/>
              </a:rPr>
              <a:t>2,7941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3399"/>
              </a:solidFill>
              <a:latin typeface="PF Square Sans Pr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solidFill>
                  <a:srgbClr val="003399"/>
                </a:solidFill>
                <a:latin typeface="PF Square Sans Pro" pitchFamily="2" charset="0"/>
              </a:rPr>
              <a:t>Lietuvos gyventojų skaičius 2020 m.: 2,7941 (7 x 28) = 196 mirtys 2020 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263127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t-LT" sz="1100" dirty="0">
                <a:latin typeface="PF Square Sans Pro" pitchFamily="2" charset="0"/>
              </a:rPr>
              <a:t>Gyvulių populiacijos statistika </a:t>
            </a:r>
            <a:r>
              <a:rPr lang="lt-LT" sz="1100" dirty="0">
                <a:latin typeface="PF Square Sans Pro" pitchFamily="2" charset="0"/>
                <a:hlinkClick r:id="rId3"/>
              </a:rPr>
              <a:t>Statistika | „Eurostat“ (europa.eu)</a:t>
            </a:r>
            <a:r>
              <a:rPr lang="lt-LT" sz="1100" dirty="0">
                <a:latin typeface="PF Square Sans Pro" pitchFamily="2" charset="0"/>
              </a:rPr>
              <a:t> (2020)</a:t>
            </a:r>
          </a:p>
          <a:p>
            <a:endParaRPr lang="en-GB" sz="1100" dirty="0">
              <a:latin typeface="PF Square Sans Pro" pitchFamily="2" charset="0"/>
            </a:endParaRPr>
          </a:p>
          <a:p>
            <a:r>
              <a:rPr lang="lt-LT" sz="1100" dirty="0">
                <a:latin typeface="PF Square Sans Pro" pitchFamily="2" charset="0"/>
              </a:rPr>
              <a:t>Akvakultūros statistika: </a:t>
            </a:r>
            <a:r>
              <a:rPr lang="lt-LT" sz="1100" dirty="0">
                <a:latin typeface="PF Square Sans Pro" pitchFamily="2" charset="0"/>
                <a:hlinkClick r:id="rId4"/>
              </a:rPr>
              <a:t>Akvakultūros statistika – Paaiškinta statistika (europa.eu)</a:t>
            </a:r>
          </a:p>
          <a:p>
            <a:endParaRPr lang="en-GB" sz="1100" dirty="0">
              <a:latin typeface="PF Square Sans Pro" pitchFamily="2" charset="0"/>
            </a:endParaRPr>
          </a:p>
          <a:p>
            <a:r>
              <a:rPr lang="lt-LT" sz="1100" dirty="0">
                <a:latin typeface="PF Square Sans Pro" pitchFamily="2" charset="0"/>
              </a:rPr>
              <a:t>Duomenys pagal ES šalį ir atitinkamos proporcijos pagal rūšį šalyje.</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16</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dirty="0">
                <a:latin typeface="PF Square Sans Pro" pitchFamily="2" charset="0"/>
              </a:rPr>
              <a:t>Šaltinis: 13-a ESVAC ataskaita.</a:t>
            </a:r>
          </a:p>
          <a:p>
            <a:endParaRPr lang="en-GB" sz="1200" dirty="0">
              <a:latin typeface="PF Square Sans Pro" pitchFamily="2" charset="0"/>
            </a:endParaRPr>
          </a:p>
          <a:p>
            <a:r>
              <a:rPr lang="lt-LT" sz="1200" dirty="0">
                <a:latin typeface="PF Square Sans Pro" pitchFamily="2" charset="0"/>
              </a:rPr>
              <a:t>PCU – populiacijos korekcijos vienetas</a:t>
            </a:r>
          </a:p>
          <a:p>
            <a:pPr marL="171450" indent="-171450">
              <a:buFontTx/>
              <a:buChar char="-"/>
            </a:pPr>
            <a:r>
              <a:rPr lang="lt-LT" sz="1200" dirty="0">
                <a:latin typeface="PF Square Sans Pro" pitchFamily="2" charset="0"/>
              </a:rPr>
              <a:t>Maistui auginamų gyvūnų standartinis svoris kilogramais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lt-LT" sz="2000" dirty="0">
                <a:solidFill>
                  <a:srgbClr val="000000"/>
                </a:solidFill>
                <a:latin typeface="Adobe Clean DC"/>
              </a:rPr>
              <a:t>Apskaičiuojame per metus maistui auginamų gyvulių skaičių ir padauginame jį iš kiekvienos kategorijos gyvulių standartinio svorio.</a:t>
            </a:r>
          </a:p>
          <a:p>
            <a:pPr marL="171450" indent="-171450">
              <a:buFontTx/>
              <a:buChar char="-"/>
            </a:pPr>
            <a:r>
              <a:rPr lang="lt-LT" sz="1200" dirty="0">
                <a:latin typeface="PF Square Sans Pro" pitchFamily="2" charset="0"/>
              </a:rPr>
              <a:t>Rezultatas – mėsos kilogramai per metus, gyvūnų biomasė, kuri galimai buvo gydoma antimikrobinėmis medžiagomis.</a:t>
            </a:r>
          </a:p>
          <a:p>
            <a:pPr marL="171450" indent="-171450">
              <a:buFontTx/>
              <a:buChar char="-"/>
            </a:pPr>
            <a:r>
              <a:rPr lang="lt-LT" sz="1200" dirty="0">
                <a:latin typeface="PF Square Sans Pro" pitchFamily="2" charset="0"/>
              </a:rPr>
              <a:t>Bendras antimikrobinių preparatų pardavimas kiekvienoje šalyje dalijamas iš bendro mėsos kilogramų skaičiaus.</a:t>
            </a:r>
          </a:p>
          <a:p>
            <a:pPr marL="171450" indent="-171450">
              <a:buFontTx/>
              <a:buChar char="-"/>
            </a:pPr>
            <a:r>
              <a:rPr lang="lt-LT" sz="1200" dirty="0">
                <a:latin typeface="PF Square Sans Pro" pitchFamily="2" charset="0"/>
              </a:rPr>
              <a:t>Rezultatas – teorinis sunaudotų antimikrobinių medžiagų miligramų kiekis vienam kilogramui mėsos (biomasės). </a:t>
            </a:r>
          </a:p>
          <a:p>
            <a:pPr marL="0" indent="0">
              <a:buFontTx/>
              <a:buNone/>
            </a:pPr>
            <a:endParaRPr lang="en-GB" sz="1200" dirty="0">
              <a:latin typeface="PF Square Sans Pro" pitchFamily="2" charset="0"/>
            </a:endParaRPr>
          </a:p>
          <a:p>
            <a:pPr marL="0" indent="0">
              <a:buFontTx/>
              <a:buNone/>
            </a:pPr>
            <a:r>
              <a:rPr lang="lt-LT" sz="1200" b="1" u="sng" dirty="0">
                <a:latin typeface="PF Square Sans Pro" pitchFamily="2" charset="0"/>
              </a:rPr>
              <a:t>LIETUVOJE</a:t>
            </a:r>
            <a:r>
              <a:rPr lang="lt-LT" sz="1200" dirty="0">
                <a:latin typeface="PF Square Sans Pro" pitchFamily="2" charset="0"/>
              </a:rPr>
              <a:t>: 300 x 1 000 tonų = 300 000 pagaminta tonų mėsos (2022).</a:t>
            </a:r>
          </a:p>
          <a:p>
            <a:pPr marL="0" indent="0">
              <a:buFontTx/>
              <a:buNone/>
            </a:pPr>
            <a:r>
              <a:rPr lang="lt-LT" sz="1200" dirty="0">
                <a:latin typeface="PF Square Sans Pro" pitchFamily="2" charset="0"/>
              </a:rPr>
              <a:t>Apskaičiuota, kad 48,2 mg antimikrobinių medžiagų teko kiekvienam kilogramui pagamintos mėsos. Pažymėtina, kad pardavimo duomenų korekcijos buvo atliktos 2019–2021 m., ruošiant ESVAC ataskaitą.</a:t>
            </a:r>
            <a:r>
              <a:rPr lang="lt-LT" sz="1800" b="0" i="0" u="none" strike="noStrike" baseline="0" dirty="0">
                <a:solidFill>
                  <a:srgbClr val="000000"/>
                </a:solidFill>
                <a:latin typeface="Verdana" panose="020B0604030504040204" pitchFamily="34" charset="0"/>
              </a:rPr>
              <a:t> Galiausiai, mg/PCU skaičiai tais metais yra 2,9–3,5 karto didesni nei publikuoti ankstesnėse ESVAC ataskaitose. Interpretuojant tendencijas ir darant išvadas iš Lietuvos duomenų iki 2019 m. rekomenduojama būti atsargiems, nes nebuvo įmanoma patikrinti jų tikslumo ar išsamumo.</a:t>
            </a:r>
          </a:p>
          <a:p>
            <a:pPr marL="0" indent="0">
              <a:buFontTx/>
              <a:buNone/>
            </a:pPr>
            <a:endParaRPr lang="en-GB" sz="1200" dirty="0">
              <a:latin typeface="PF Square Sans Pro" pitchFamily="2" charset="0"/>
            </a:endParaRPr>
          </a:p>
          <a:p>
            <a:pPr marL="0" indent="0">
              <a:buFontTx/>
              <a:buNone/>
            </a:pPr>
            <a:r>
              <a:rPr lang="lt-LT" sz="1200" dirty="0">
                <a:latin typeface="PF Square Sans Pro" pitchFamily="2" charset="0"/>
              </a:rPr>
              <a:t>Lietuva padidino bendrą antimikrobinių medžiagų kiekį 45 % nuo 2018 iki 2022 m. </a:t>
            </a:r>
          </a:p>
          <a:p>
            <a:endParaRPr lang="es-ES" dirty="0"/>
          </a:p>
        </p:txBody>
      </p:sp>
      <p:sp>
        <p:nvSpPr>
          <p:cNvPr id="4" name="Slide Number Placeholder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134219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Tendencijos pagal šalis: </a:t>
            </a:r>
            <a:r>
              <a:rPr lang="lt-LT" sz="1200" b="0" i="0" dirty="0">
                <a:effectLst/>
                <a:latin typeface="Verdana" panose="020B0604030504040204" pitchFamily="34" charset="0"/>
              </a:rPr>
              <a:t>https://www.bing.com/search?q=ema%3A+lithuania+sales+trends+mg+pcu+antibiotic+vmps+food+producing+animals+english&amp;cvid=303073cb215e4e83b9603aeeb9a7c861&amp;gs_lcrp=EgZjaHJvbWUyBggAEEUYOTIGCAEQRRg6MggIAhDpBxj8VdIBCjE1OTA4NmowajSoAgCwAgE&amp;FORM=ANAB01&amp;PC=U531</a:t>
            </a:r>
          </a:p>
          <a:p>
            <a:endParaRPr lang="en-GB" dirty="0"/>
          </a:p>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2853011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t-LT" sz="1100" b="0" i="0" u="none" strike="noStrike" baseline="0" dirty="0">
                <a:solidFill>
                  <a:srgbClr val="000000"/>
                </a:solidFill>
                <a:latin typeface="PF Square Sans Pro" pitchFamily="2" charset="0"/>
              </a:rPr>
              <a:t>1. Skirtumus tarp šalių reikia vertinti labai atsargiai dėl didelių dozavimo schemų skirtumų tarp šių antibiotikų klasių / poklasių. </a:t>
            </a:r>
          </a:p>
          <a:p>
            <a:r>
              <a:rPr lang="lt-LT" sz="1100" b="0" i="0" u="none" strike="noStrike" baseline="0" dirty="0">
                <a:solidFill>
                  <a:srgbClr val="000000"/>
                </a:solidFill>
                <a:latin typeface="PF Square Sans Pro" pitchFamily="2" charset="0"/>
              </a:rPr>
              <a:t>2. Apie kvinolonų pardavimą nebuvo pranešta Austrijoje, Kroatijoje, Kipre, Čekijoje, Estijoje, Suomijoje, Vokietijoje, Vengrijoje, Islandijoje, Airijoje, Latvijoje, Lietuvoje, Liuksemburge, Maltoje, Portugalijoje, Slovėnijoje, Šveicarijoje ir Jungtinėje Karalystėje. </a:t>
            </a:r>
          </a:p>
          <a:p>
            <a:r>
              <a:rPr lang="lt-LT" sz="1100" b="0" i="0" u="none" strike="noStrike" baseline="0" dirty="0">
                <a:solidFill>
                  <a:srgbClr val="000000"/>
                </a:solidFill>
                <a:latin typeface="PF Square Sans Pro" pitchFamily="2" charset="0"/>
              </a:rPr>
              <a:t>3. Apie polimiksinų pardavimą nebuvo pranešta Danijoje, Suomijoje, Islandijoje, Airijoje, Norvegijoje ir Jungtinėje Karalystėje. </a:t>
            </a:r>
          </a:p>
          <a:p>
            <a:r>
              <a:rPr lang="lt-LT" sz="1100" b="0" i="0" u="none" strike="noStrike" baseline="0" dirty="0">
                <a:solidFill>
                  <a:srgbClr val="000000"/>
                </a:solidFill>
                <a:latin typeface="PF Square Sans Pro" pitchFamily="2" charset="0"/>
              </a:rPr>
              <a:t>4. Bendra proporcija 31 Europos šalyje paremta bendru mg/PCU – bendru aktyvių antibiotikų medžiagų parduotu kiekiu (mg) padalintu iš bendro PCU (kg).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t-LT" dirty="0"/>
              <a:t>Šiame pristatyme bus pateikiami bendri duomenys ir skaičiai apie atsparumą, ekonominį poveikį, iki šiol atliktus ir atliktinus veiksmus. Apžvelgsime, kas yra atsparumas antimikrobinėms medžiagoms, kodėl mums tai aktualu ir ką galime dėl to padaryti.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lt-LT" sz="1100" b="0" i="1" u="none" strike="noStrike" baseline="0" dirty="0">
                <a:latin typeface="PF Square Sans Pro" pitchFamily="2" charset="0"/>
              </a:rPr>
              <a:t>Šaltinis: </a:t>
            </a:r>
            <a:r>
              <a:rPr lang="lt-LT" sz="1100" b="0" i="0" u="none" strike="noStrike" baseline="0" dirty="0">
                <a:latin typeface="PF Square Sans Pro" pitchFamily="2" charset="0"/>
              </a:rPr>
              <a:t>EUSR on AMR in zoonotic and indicator bacteria from humans, animals and food 2020/2021. EFSA Journal 2023;21(3):7867. Page 95</a:t>
            </a:r>
          </a:p>
          <a:p>
            <a:pPr algn="l"/>
            <a:endParaRPr lang="en-GB" sz="1100" b="0" i="0" u="none" strike="noStrike" baseline="0" dirty="0">
              <a:solidFill>
                <a:srgbClr val="000000"/>
              </a:solidFill>
              <a:latin typeface="PF Square Sans Pro" pitchFamily="2" charset="0"/>
            </a:endParaRPr>
          </a:p>
          <a:p>
            <a:pPr algn="l"/>
            <a:r>
              <a:rPr lang="lt-LT" sz="1100" b="0" i="0" u="none" strike="noStrike" baseline="0" dirty="0">
                <a:solidFill>
                  <a:srgbClr val="000000"/>
                </a:solidFill>
                <a:latin typeface="PF Square Sans Pro" pitchFamily="2" charset="0"/>
              </a:rPr>
              <a:t>Tikslas – sumažinti atsparumą. </a:t>
            </a:r>
          </a:p>
          <a:p>
            <a:pPr algn="l"/>
            <a:r>
              <a:rPr lang="lt-LT" sz="1100" b="0" i="0" u="none" strike="noStrike" baseline="0" dirty="0">
                <a:solidFill>
                  <a:srgbClr val="000000"/>
                </a:solidFill>
                <a:latin typeface="PF Square Sans Pro" pitchFamily="2" charset="0"/>
              </a:rPr>
              <a:t>Tendencijas galima matyti iš 2009–2021 m. atsparių bakterijų mėginių. Ne visos šalys pateikė visų metų duomenis. Nors duomenys renkami nesuderintai, galima pastebėti teigiamą mažėjimo tendenciją.</a:t>
            </a:r>
          </a:p>
          <a:p>
            <a:pPr algn="l"/>
            <a:endParaRPr lang="en-GB" sz="1100" b="0" i="0" u="none" strike="noStrike" baseline="0" dirty="0">
              <a:solidFill>
                <a:srgbClr val="000000"/>
              </a:solidFill>
              <a:latin typeface="PF Square Sans Pro" pitchFamily="2" charset="0"/>
            </a:endParaRPr>
          </a:p>
          <a:p>
            <a:pPr algn="l"/>
            <a:r>
              <a:rPr lang="lt-LT" sz="1100" b="0" i="0" u="none" strike="noStrike" baseline="0" dirty="0">
                <a:solidFill>
                  <a:srgbClr val="000000"/>
                </a:solidFill>
                <a:latin typeface="PF Square Sans Pro" pitchFamily="2" charset="0"/>
              </a:rPr>
              <a:t>Pastebėta daugiau mažėjimo nei didėjimo tendencijų, o labiausiai pastebima, kad atsparumas tetraciklinui sumažėjo maždaug pusėje kiaulių ir veršelių (24/43) ir naminių paukščių (23/42) duomenų rinkinių.</a:t>
            </a:r>
          </a:p>
          <a:p>
            <a:pPr algn="l"/>
            <a:r>
              <a:rPr lang="lt-LT" sz="1100" b="0" i="0" u="none" strike="noStrike" baseline="0" dirty="0">
                <a:solidFill>
                  <a:srgbClr val="000000"/>
                </a:solidFill>
                <a:latin typeface="PF Square Sans Pro" pitchFamily="2" charset="0"/>
              </a:rPr>
              <a:t>Pažymėtina, kad keliose šalyse atsparumo lygis laikui bėgant išliko stabilus ir nedidelis, todėl didelių pokyčių tikėtis negalima.</a:t>
            </a:r>
          </a:p>
          <a:p>
            <a:pPr algn="l"/>
            <a:endParaRPr lang="en-GB" sz="1100" b="0" i="0" u="none" strike="noStrike" baseline="0" dirty="0">
              <a:solidFill>
                <a:srgbClr val="000000"/>
              </a:solidFill>
              <a:latin typeface="PF Square Sans Pro" pitchFamily="2" charset="0"/>
            </a:endParaRPr>
          </a:p>
          <a:p>
            <a:pPr algn="l"/>
            <a:r>
              <a:rPr lang="lt-LT" sz="1100" b="0" i="0" u="none" strike="noStrike" baseline="0" dirty="0">
                <a:solidFill>
                  <a:srgbClr val="000000"/>
                </a:solidFill>
                <a:latin typeface="PF Square Sans Pro" pitchFamily="2" charset="0"/>
              </a:rPr>
              <a:t>1 pavyzdys.</a:t>
            </a:r>
          </a:p>
          <a:p>
            <a:pPr algn="l"/>
            <a:r>
              <a:rPr lang="lt-LT" sz="1100" b="1" i="0" u="none" strike="noStrike" baseline="0" dirty="0">
                <a:solidFill>
                  <a:srgbClr val="000000"/>
                </a:solidFill>
                <a:latin typeface="PF Square Sans Pro" pitchFamily="2" charset="0"/>
              </a:rPr>
              <a:t>Penimos kiaulės</a:t>
            </a:r>
          </a:p>
          <a:p>
            <a:pPr algn="l"/>
            <a:r>
              <a:rPr lang="lt-LT" sz="1100" b="0" i="0" u="none" strike="noStrike" baseline="0" dirty="0">
                <a:solidFill>
                  <a:srgbClr val="000000"/>
                </a:solidFill>
                <a:latin typeface="PF Square Sans Pro" pitchFamily="2" charset="0"/>
              </a:rPr>
              <a:t>Grafike rodoma, kaip visos iš 27 valstybių narių nurodė </a:t>
            </a:r>
            <a:r>
              <a:rPr lang="lt-LT" sz="1100" b="0" i="1" u="none" strike="noStrike" baseline="0" dirty="0">
                <a:solidFill>
                  <a:srgbClr val="000000"/>
                </a:solidFill>
                <a:latin typeface="PF Square Sans Pro" pitchFamily="2" charset="0"/>
              </a:rPr>
              <a:t>E. coli </a:t>
            </a:r>
            <a:r>
              <a:rPr lang="lt-LT" sz="1100" b="0" i="0" u="none" strike="noStrike" baseline="0" dirty="0">
                <a:solidFill>
                  <a:srgbClr val="000000"/>
                </a:solidFill>
                <a:latin typeface="PF Square Sans Pro" pitchFamily="2" charset="0"/>
              </a:rPr>
              <a:t>bakterijos pasipriešinimą penimose kiaulėse skirtingiems antibiotikams (ampicilinui, cefotaksimui, ciproflokacinui ir tetraciklinui) nuo 2009 iki 2021 m.</a:t>
            </a:r>
          </a:p>
          <a:p>
            <a:pPr algn="l"/>
            <a:r>
              <a:rPr lang="lt-LT" sz="1100" b="0" i="0" u="none" strike="noStrike" baseline="0" dirty="0">
                <a:solidFill>
                  <a:srgbClr val="000000"/>
                </a:solidFill>
                <a:latin typeface="PF Square Sans Pro" pitchFamily="2" charset="0"/>
              </a:rPr>
              <a:t>Bendra tendencija – akivaizdžiai mažėja atsparumas tetraciklinui ir ampicilinui. Cefotaksimo kiekis šiek tiek mažėja, o ciprofloksacino kiekis laikui bėgant išlieka pastovus).</a:t>
            </a:r>
          </a:p>
          <a:p>
            <a:pPr algn="l"/>
            <a:endParaRPr lang="en-GB" sz="1100" b="0" i="0" u="none" strike="noStrike" baseline="0" dirty="0">
              <a:solidFill>
                <a:srgbClr val="000000"/>
              </a:solidFill>
              <a:latin typeface="PF Square Sans Pro" pitchFamily="2"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b="0" i="1" u="none" strike="noStrike" baseline="0" dirty="0">
                <a:latin typeface="PF Square Sans Pro" pitchFamily="2" charset="0"/>
              </a:rPr>
              <a:t>Šaltinis: </a:t>
            </a:r>
            <a:r>
              <a:rPr lang="lt-LT" sz="1100" b="0" i="0" u="none" strike="noStrike" baseline="0" dirty="0">
                <a:latin typeface="PF Square Sans Pro" pitchFamily="2" charset="0"/>
              </a:rPr>
              <a:t>EUSR on AMR in zoonotic and indicator bacteria from humans, animals and food 2020/2021. EFSA Journal 2023;21(3):7867. Page 97.</a:t>
            </a:r>
          </a:p>
          <a:p>
            <a:pPr algn="l"/>
            <a:endParaRPr lang="en-GB" sz="1100" b="0" i="0" u="none" strike="noStrike" baseline="0" dirty="0">
              <a:solidFill>
                <a:srgbClr val="000000"/>
              </a:solidFill>
              <a:latin typeface="PF Square Sans Pro" pitchFamily="2" charset="0"/>
            </a:endParaRPr>
          </a:p>
          <a:p>
            <a:pPr algn="l"/>
            <a:r>
              <a:rPr lang="lt-LT" sz="1100" b="0" i="0" u="none" strike="noStrike" baseline="0" dirty="0">
                <a:solidFill>
                  <a:srgbClr val="000000"/>
                </a:solidFill>
                <a:latin typeface="PF Square Sans Pro" pitchFamily="2" charset="0"/>
              </a:rPr>
              <a:t>2 pavyzdys.</a:t>
            </a:r>
          </a:p>
          <a:p>
            <a:pPr algn="l"/>
            <a:endParaRPr lang="en-GB" sz="1100" b="0" i="0" u="none" strike="noStrike" baseline="0" dirty="0">
              <a:solidFill>
                <a:srgbClr val="000000"/>
              </a:solidFill>
              <a:latin typeface="PF Square Sans Pr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100" dirty="0">
                <a:latin typeface="PF Square Sans Pro" pitchFamily="2" charset="0"/>
              </a:rPr>
              <a:t>Broilerių tendencijos atrinktų antimikrobinių medžiagų (ampicilino, cefotaksimo, ciprofloksacino ir tetraciklino) E. coli bakterijos iš broilerių atsparumui, 2009–2021</a:t>
            </a:r>
          </a:p>
          <a:p>
            <a:pPr algn="l"/>
            <a:r>
              <a:rPr lang="lt-LT" sz="1100" b="0" i="0" u="none" strike="noStrike" baseline="0" dirty="0">
                <a:solidFill>
                  <a:srgbClr val="000000"/>
                </a:solidFill>
                <a:latin typeface="PF Square Sans Pro" pitchFamily="2" charset="0"/>
              </a:rPr>
              <a:t>Iš 30 šalių, pateikusių duomenis apie broilerių bakterijų mėginius, 68 mėginiuose pastebėtos mažėjimo tendencijos, o 20 mėginių – didėjimo tendencijos. </a:t>
            </a:r>
          </a:p>
          <a:p>
            <a:pPr algn="l"/>
            <a:r>
              <a:rPr lang="lt-LT" sz="1100" b="0" i="0" u="none" strike="noStrike" baseline="0" dirty="0">
                <a:solidFill>
                  <a:srgbClr val="000000"/>
                </a:solidFill>
                <a:latin typeface="PF Square Sans Pro" pitchFamily="2" charset="0"/>
              </a:rPr>
              <a:t>- 16 šalių pastebėtos tik mažėjimo tendencijos. Verta paminėti, kad Airijoje, Italijoje, Latvijoje, Nyderlanduose ir Ispanijoje mažėja atsparumas visoms keturioms antimikrobinėms medžiagoms.</a:t>
            </a:r>
          </a:p>
          <a:p>
            <a:pPr algn="l"/>
            <a:r>
              <a:rPr lang="lt-LT" sz="1100" b="0" i="0" u="none" strike="noStrike" baseline="0" dirty="0">
                <a:solidFill>
                  <a:srgbClr val="000000"/>
                </a:solidFill>
                <a:latin typeface="PF Square Sans Pro" pitchFamily="2" charset="0"/>
              </a:rPr>
              <a:t>Kroatijoje, Estijoje, Prancūzijoje, Lietuvoje ir Portugalijoje – trims antimikrobinėms medžiagoms. </a:t>
            </a:r>
          </a:p>
          <a:p>
            <a:pPr marL="285750" indent="-285750" algn="l">
              <a:buFontTx/>
              <a:buChar char="-"/>
            </a:pPr>
            <a:r>
              <a:rPr lang="lt-LT" sz="1100" b="0" i="0" u="none" strike="noStrike" baseline="0" dirty="0">
                <a:solidFill>
                  <a:srgbClr val="000000"/>
                </a:solidFill>
                <a:latin typeface="PF Square Sans Pro" pitchFamily="2" charset="0"/>
              </a:rPr>
              <a:t>Tuo tarpu trijose šalyse pastebėtos tik didėjimo tendencijos. </a:t>
            </a:r>
          </a:p>
          <a:p>
            <a:pPr marL="285750" indent="-285750" algn="l">
              <a:buFontTx/>
              <a:buChar char="-"/>
            </a:pPr>
            <a:r>
              <a:rPr lang="lt-LT" sz="1100" b="0" i="0" u="none" strike="noStrike" baseline="0" dirty="0">
                <a:solidFill>
                  <a:srgbClr val="000000"/>
                </a:solidFill>
                <a:latin typeface="PF Square Sans Pro" pitchFamily="2" charset="0"/>
              </a:rPr>
              <a:t>Paskutinis kvadratas rodo krypties apibendrinimą visose ataskaitas pateikiančiose šalyse (įskaitant JK):</a:t>
            </a:r>
            <a:r>
              <a:rPr lang="lt-LT" sz="1100" b="0" i="0" strike="noStrike" baseline="0" dirty="0">
                <a:solidFill>
                  <a:srgbClr val="000000"/>
                </a:solidFill>
                <a:latin typeface="PF Square Sans Pro" pitchFamily="2" charset="0"/>
              </a:rPr>
              <a:t> </a:t>
            </a:r>
            <a:r>
              <a:rPr lang="lt-LT" sz="1100" b="0" i="0" u="sng" strike="noStrike" baseline="0" dirty="0">
                <a:solidFill>
                  <a:srgbClr val="000000"/>
                </a:solidFill>
                <a:latin typeface="PF Square Sans Pro" pitchFamily="2" charset="0"/>
              </a:rPr>
              <a:t>atsparumas visoms keturioms antimikrobinėms medžiagoms sumažėjo statistiškai reikšmingai.</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23</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lt-LT" sz="1100" b="0" i="1" u="none" strike="noStrike" baseline="0" dirty="0">
                <a:solidFill>
                  <a:srgbClr val="818385"/>
                </a:solidFill>
                <a:latin typeface="PF Square Sans Pro" pitchFamily="2" charset="0"/>
              </a:rPr>
              <a:t>„Tackling drug-resistant infections globally: Final report and recommendations“ – </a:t>
            </a:r>
            <a:r>
              <a:rPr lang="lt-LT" sz="1100" b="1" i="0" u="none" strike="noStrike" baseline="0" dirty="0">
                <a:solidFill>
                  <a:srgbClr val="818385"/>
                </a:solidFill>
                <a:latin typeface="PF Square Sans Pro" pitchFamily="2" charset="0"/>
              </a:rPr>
              <a:t>ATSPARUMO ANTIMIKROBINĖMS MEDŽIAGOMS APŽVALGA</a:t>
            </a:r>
          </a:p>
          <a:p>
            <a:pPr algn="l"/>
            <a:r>
              <a:rPr lang="lt-LT" sz="1100" b="0" i="1" u="none" strike="noStrike" baseline="0" dirty="0">
                <a:solidFill>
                  <a:srgbClr val="818385"/>
                </a:solidFill>
                <a:latin typeface="PF Square Sans Pro" pitchFamily="2" charset="0"/>
              </a:rPr>
              <a:t>PIRMININKAVO JIM O’NEILL – 2016 m. gegužės mėn. – https://amr-review.org/sites/default/files/160525_Final%20paper_with%20cover.pdf </a:t>
            </a:r>
          </a:p>
          <a:p>
            <a:pPr algn="l"/>
            <a:endParaRPr lang="en-GB" sz="1100" b="0" i="0" u="none" strike="noStrike" baseline="0" dirty="0">
              <a:solidFill>
                <a:srgbClr val="3C4982"/>
              </a:solidFill>
              <a:latin typeface="PF Square Sans Pro" pitchFamily="2" charset="0"/>
            </a:endParaRPr>
          </a:p>
          <a:p>
            <a:pPr algn="l"/>
            <a:r>
              <a:rPr lang="lt-LT" sz="1100" b="0" i="0" u="none" strike="noStrike" baseline="0" dirty="0">
                <a:latin typeface="PF Square Sans Pro" pitchFamily="2" charset="0"/>
              </a:rPr>
              <a:t>Per pastaruosius du dešimtmečius bendras antibiotikų suvartojimas žmonėms nežymiai padidėjo EBPO ir ES/EEE šalyse ir labai padidėjo kitose šalyse, kurios nėra </a:t>
            </a:r>
          </a:p>
          <a:p>
            <a:pPr algn="l"/>
            <a:r>
              <a:rPr lang="lt-LT" sz="1100" b="0" i="0" u="none" strike="noStrike" baseline="0" dirty="0">
                <a:latin typeface="PF Square Sans Pro" pitchFamily="2" charset="0"/>
              </a:rPr>
              <a:t>EBPO G20 šalys. </a:t>
            </a:r>
          </a:p>
          <a:p>
            <a:pPr algn="l"/>
            <a:endParaRPr lang="en-GB" sz="1100" b="0" i="0" u="none" strike="noStrike" baseline="0" dirty="0">
              <a:latin typeface="PF Square Sans Pro" pitchFamily="2" charset="0"/>
            </a:endParaRPr>
          </a:p>
          <a:p>
            <a:pPr algn="l"/>
            <a:r>
              <a:rPr lang="lt-LT" sz="1100" b="0" i="0" u="none" strike="noStrike" baseline="0" dirty="0">
                <a:latin typeface="PF Square Sans Pro" pitchFamily="2" charset="0"/>
              </a:rPr>
              <a:t>Gyvulininkystės sektorius aktyviai dalyvavo rengiant ir įgyvendinant beveik visus EBPO, ES/EEE ir G20 šalių parengtus veiksmų planus.</a:t>
            </a:r>
          </a:p>
          <a:p>
            <a:pPr algn="l"/>
            <a:r>
              <a:rPr lang="lt-LT" sz="1100" b="0" i="0" u="none" strike="noStrike" baseline="0" dirty="0">
                <a:latin typeface="PF Square Sans Pro" pitchFamily="2" charset="0"/>
              </a:rPr>
              <a:t>Patobulinus maisto tvarkymo praktiką ir pagerinus biologinę saugą ūkiuose, galima tikėtis, kad atsparių infekcijų atvejų sumažės.</a:t>
            </a:r>
          </a:p>
          <a:p>
            <a:pPr algn="l"/>
            <a:r>
              <a:rPr lang="lt-LT" sz="1100" b="0" i="0" u="none" strike="noStrike" baseline="0" dirty="0">
                <a:latin typeface="PF Square Sans Pro" pitchFamily="2" charset="0"/>
              </a:rPr>
              <a:t>Ūkių biologinio saugumo stiprinimo nauda visiškai atsveria įgyvendinimo išlaidas.</a:t>
            </a:r>
          </a:p>
          <a:p>
            <a:pPr algn="l"/>
            <a:endParaRPr lang="en-GB" sz="1100" b="0" i="0" u="none" strike="noStrike" baseline="0" dirty="0">
              <a:latin typeface="PF Square Sans Pro" pitchFamily="2" charset="0"/>
            </a:endParaRPr>
          </a:p>
          <a:p>
            <a:pPr algn="l"/>
            <a:r>
              <a:rPr lang="lt-LT" sz="1600" b="0" i="0" dirty="0">
                <a:solidFill>
                  <a:srgbClr val="444444"/>
                </a:solidFill>
                <a:effectLst/>
                <a:latin typeface="Raleway" pitchFamily="2" charset="0"/>
              </a:rPr>
              <a:t>Jungtinės Tautos, remdamosi Jimo O'Neilo ataskaita, apskaičiavo, kad iki 2050 m. dėl superbakterijų ir su jomis susijusių atsparumo antimikrobinėms medžiagoms formų kasmet gali mirti iki 10 mln. žmonių. </a:t>
            </a:r>
          </a:p>
          <a:p>
            <a:pPr algn="l"/>
            <a:endParaRPr lang="en-GB" sz="1600" b="0" i="0" u="none" strike="noStrike" baseline="0" dirty="0">
              <a:solidFill>
                <a:srgbClr val="444444"/>
              </a:solidFill>
              <a:effectLst/>
              <a:latin typeface="Raleway" pitchFamily="2" charset="0"/>
            </a:endParaRPr>
          </a:p>
          <a:p>
            <a:pPr algn="l"/>
            <a:r>
              <a:rPr lang="lt-LT" sz="1600" b="0" i="0" u="none" strike="noStrike" baseline="0" dirty="0">
                <a:solidFill>
                  <a:srgbClr val="444444"/>
                </a:solidFill>
                <a:effectLst/>
                <a:latin typeface="Raleway" pitchFamily="2" charset="0"/>
                <a:ea typeface="+mn-ea"/>
                <a:cs typeface="+mn-cs"/>
              </a:rPr>
              <a:t>Grafike pavaizduotas </a:t>
            </a:r>
            <a:r>
              <a:rPr lang="lt-LT" sz="1600" b="0" i="0" dirty="0">
                <a:solidFill>
                  <a:srgbClr val="444444"/>
                </a:solidFill>
                <a:effectLst/>
                <a:latin typeface="Raleway" pitchFamily="2" charset="0"/>
                <a:ea typeface="+mn-ea"/>
                <a:cs typeface="+mn-cs"/>
              </a:rPr>
              <a:t>prognozuojamas mirtingumas nuo AMR, palyginti su bendromis dabartinių mirčių priežastimis, ir apskaičiuotas mirčių skaičius 2050 m. </a:t>
            </a:r>
          </a:p>
          <a:p>
            <a:pPr algn="l"/>
            <a:r>
              <a:rPr lang="lt-LT" sz="1600" b="0" i="0" dirty="0">
                <a:solidFill>
                  <a:srgbClr val="444444"/>
                </a:solidFill>
                <a:effectLst/>
                <a:latin typeface="Raleway" pitchFamily="2" charset="0"/>
                <a:ea typeface="+mn-ea"/>
                <a:cs typeface="+mn-cs"/>
              </a:rPr>
              <a:t>Duomenys apie įvairias dabartinių mirčių priežastis paimti iš įvairių šaltinių: </a:t>
            </a:r>
          </a:p>
          <a:p>
            <a:pPr marL="171450" indent="-171450" algn="l">
              <a:buFont typeface="Arial" panose="020B0604020202020204" pitchFamily="34" charset="0"/>
              <a:buChar char="•"/>
            </a:pPr>
            <a:r>
              <a:rPr lang="lt-LT" sz="1100" b="0" i="0" u="none" strike="noStrike" baseline="0" dirty="0">
                <a:solidFill>
                  <a:srgbClr val="3C4982"/>
                </a:solidFill>
                <a:latin typeface="PF Square Sans Pro" pitchFamily="2" charset="0"/>
              </a:rPr>
              <a:t>Diabetas: www.whi.int/mediacentre/factsheets/fs312/en/ Cancer: www.whi.int/mediacentre/factsheets/fs297/en/</a:t>
            </a:r>
          </a:p>
          <a:p>
            <a:pPr marL="171450" indent="-171450" algn="l">
              <a:buFont typeface="Arial" panose="020B0604020202020204" pitchFamily="34" charset="0"/>
              <a:buChar char="•"/>
            </a:pPr>
            <a:r>
              <a:rPr lang="lt-LT" sz="1100" b="0" i="0" u="none" strike="noStrike" baseline="0" dirty="0">
                <a:solidFill>
                  <a:srgbClr val="3C4982"/>
                </a:solidFill>
                <a:latin typeface="PF Square Sans Pro" pitchFamily="2" charset="0"/>
              </a:rPr>
              <a:t>Cholera: www.whi.int/mediacentre/factsheets/fs107/en/ Diarrhoeal disease: www.sciencedirect.com/science/article/pii/So140673612617280</a:t>
            </a:r>
          </a:p>
          <a:p>
            <a:pPr marL="171450" indent="-171450" algn="l">
              <a:buFont typeface="Arial" panose="020B0604020202020204" pitchFamily="34" charset="0"/>
              <a:buChar char="•"/>
            </a:pPr>
            <a:r>
              <a:rPr lang="lt-LT" sz="1100" b="0" i="0" u="none" strike="noStrike" baseline="0" dirty="0">
                <a:solidFill>
                  <a:srgbClr val="3C4982"/>
                </a:solidFill>
                <a:latin typeface="PF Square Sans Pro" pitchFamily="2" charset="0"/>
              </a:rPr>
              <a:t>Tymai: www.sciencedirect.com/science/article/pii/So140673612617280 Road traffic accidents: www.whi.int/mediacentre/factsheets/fs358/en/</a:t>
            </a:r>
          </a:p>
          <a:p>
            <a:pPr marL="171450" indent="-171450" algn="l">
              <a:buFont typeface="Arial" panose="020B0604020202020204" pitchFamily="34" charset="0"/>
              <a:buChar char="•"/>
            </a:pPr>
            <a:r>
              <a:rPr lang="lt-LT" sz="1100" b="0" i="0" u="none" strike="noStrike" baseline="0" dirty="0">
                <a:solidFill>
                  <a:srgbClr val="3C4982"/>
                </a:solidFill>
                <a:latin typeface="PF Square Sans Pro" pitchFamily="2" charset="0"/>
              </a:rPr>
              <a:t>Stabligė: www.sciencedirect.com/science/article/pii/So140673612617280</a:t>
            </a:r>
          </a:p>
          <a:p>
            <a:pPr algn="l"/>
            <a:endParaRPr lang="en-GB" sz="1100" b="0" i="0" u="none" strike="noStrike" baseline="0" dirty="0">
              <a:solidFill>
                <a:srgbClr val="3C4982"/>
              </a:solidFill>
              <a:latin typeface="PF Square Sans Pro" pitchFamily="2" charset="0"/>
            </a:endParaRPr>
          </a:p>
          <a:p>
            <a:pPr algn="l"/>
            <a:endParaRPr lang="en-GB" sz="1100" b="0" i="0" u="none" strike="noStrike" baseline="0" dirty="0">
              <a:solidFill>
                <a:srgbClr val="3C4982"/>
              </a:solidFill>
              <a:latin typeface="PF Square Sans Pro" pitchFamily="2" charset="0"/>
            </a:endParaRPr>
          </a:p>
          <a:p>
            <a:pPr algn="l"/>
            <a:r>
              <a:rPr lang="lt-LT" sz="1100" b="0" i="0" u="none" strike="noStrike" baseline="0" dirty="0">
                <a:solidFill>
                  <a:srgbClr val="3C4982"/>
                </a:solidFill>
                <a:latin typeface="PF Square Sans Pro" pitchFamily="2" charset="0"/>
              </a:rPr>
              <a:t>Iš tiesų, atsparumas antimikrobinėms medžiagoms </a:t>
            </a:r>
            <a:r>
              <a:rPr lang="lt-LT" sz="1100" b="0" i="0" u="none" strike="noStrike" baseline="0" dirty="0">
                <a:solidFill>
                  <a:srgbClr val="3C4982"/>
                </a:solidFill>
                <a:highlight>
                  <a:srgbClr val="FFFF00"/>
                </a:highlight>
                <a:latin typeface="PF Square Sans Pro" pitchFamily="2" charset="0"/>
              </a:rPr>
              <a:t>turi</a:t>
            </a:r>
            <a:r>
              <a:rPr lang="lt-LT" sz="1100" b="0" i="0" u="none" strike="noStrike" baseline="0" dirty="0">
                <a:solidFill>
                  <a:srgbClr val="3C4982"/>
                </a:solidFill>
                <a:latin typeface="PF Square Sans Pro" pitchFamily="2" charset="0"/>
              </a:rPr>
              <a:t> didelę įtaką sveikatos apsaugos sistemai Europoje, tai kainuoja maždaug 1,1 mlrd. eurų per metus, duomenis pateikė </a:t>
            </a:r>
            <a:r>
              <a:rPr lang="lt-LT" sz="1600" b="0" i="0" dirty="0">
                <a:solidFill>
                  <a:srgbClr val="4D5156"/>
                </a:solidFill>
                <a:effectLst/>
                <a:latin typeface="arial" panose="020B0604020202020204" pitchFamily="34" charset="0"/>
              </a:rPr>
              <a:t>Ekonominio bendradarbiavimo ir plėtros organizacija </a:t>
            </a:r>
            <a:r>
              <a:rPr lang="lt-LT" sz="1600" b="0" i="0" u="none" strike="noStrike" baseline="0" dirty="0">
                <a:solidFill>
                  <a:srgbClr val="3C4982"/>
                </a:solidFill>
                <a:latin typeface="PF Square Sans Pro" pitchFamily="2" charset="0"/>
              </a:rPr>
              <a:t>(EBPO)</a:t>
            </a:r>
            <a:r>
              <a:rPr lang="lt-LT" sz="1600" b="0" i="0" dirty="0">
                <a:solidFill>
                  <a:srgbClr val="4D5156"/>
                </a:solidFill>
                <a:effectLst/>
                <a:latin typeface="arial" panose="020B0604020202020204" pitchFamily="34" charset="0"/>
              </a:rPr>
              <a:t>.</a:t>
            </a:r>
          </a:p>
          <a:p>
            <a:pPr algn="l"/>
            <a:r>
              <a:rPr lang="lt-LT" sz="1800" b="0" i="0" u="none" strike="noStrike" dirty="0">
                <a:solidFill>
                  <a:srgbClr val="3F4A52"/>
                </a:solidFill>
                <a:effectLst/>
                <a:latin typeface="PF Square Sans Pro" pitchFamily="2" charset="0"/>
              </a:rPr>
              <a:t>Kai infekcija nereaguoja į pirmos eilės antimikrobinį gydymą („pirmos eilės gydymas“ – pirmasis rekomenduojamas gydymo būdas), </a:t>
            </a:r>
            <a:r>
              <a:rPr lang="lt-LT" sz="1100" b="0" i="0" dirty="0">
                <a:solidFill>
                  <a:srgbClr val="3F4A52"/>
                </a:solidFill>
                <a:effectLst/>
                <a:latin typeface="PF Square Sans Pro" pitchFamily="2" charset="0"/>
              </a:rPr>
              <a:t>sveikatos priežiūros profesionalai imasi </a:t>
            </a:r>
            <a:r>
              <a:rPr lang="lt-LT" sz="1100" b="1" i="0" dirty="0">
                <a:solidFill>
                  <a:srgbClr val="3F4A52"/>
                </a:solidFill>
                <a:effectLst/>
                <a:latin typeface="PF Square Sans Pro" pitchFamily="2" charset="0"/>
              </a:rPr>
              <a:t>brangesnių alternatyvų</a:t>
            </a:r>
            <a:r>
              <a:rPr lang="lt-LT" sz="1100" b="0" i="0" dirty="0">
                <a:solidFill>
                  <a:srgbClr val="3F4A52"/>
                </a:solidFill>
                <a:effectLst/>
                <a:latin typeface="PF Square Sans Pro" pitchFamily="2" charset="0"/>
              </a:rPr>
              <a:t>, pavyzdžiui, </a:t>
            </a:r>
            <a:r>
              <a:rPr lang="lt-LT" sz="1100" i="0" dirty="0">
                <a:solidFill>
                  <a:srgbClr val="3F4A52"/>
                </a:solidFill>
                <a:effectLst/>
                <a:latin typeface="PF Square Sans Pro" pitchFamily="2" charset="0"/>
              </a:rPr>
              <a:t>antros ir trečios eilės vaistų (paskutinių galimų gydymo būdų).</a:t>
            </a:r>
            <a:r>
              <a:rPr lang="lt-LT" sz="1100" b="0" i="0" dirty="0">
                <a:solidFill>
                  <a:srgbClr val="3F4A52"/>
                </a:solidFill>
                <a:effectLst/>
                <a:latin typeface="PF Square Sans Pro" pitchFamily="2" charset="0"/>
              </a:rPr>
              <a:t> Dėl komplikacijų ar ilgesnės ligos ar gydymo trukmės kartais reikia </a:t>
            </a:r>
            <a:r>
              <a:rPr lang="lt-LT" sz="1100" b="1" i="0" dirty="0">
                <a:solidFill>
                  <a:srgbClr val="3F4A52"/>
                </a:solidFill>
                <a:effectLst/>
                <a:latin typeface="PF Square Sans Pro" pitchFamily="2" charset="0"/>
              </a:rPr>
              <a:t>praleisti daugiau laiko ligoninėje</a:t>
            </a:r>
            <a:r>
              <a:rPr lang="lt-LT" sz="1100" b="0" i="0" dirty="0">
                <a:solidFill>
                  <a:srgbClr val="3F4A52"/>
                </a:solidFill>
                <a:effectLst/>
                <a:latin typeface="PF Square Sans Pro" pitchFamily="2" charset="0"/>
              </a:rPr>
              <a:t>, o tai atitinkamai kainuoja..</a:t>
            </a:r>
          </a:p>
          <a:p>
            <a:pPr algn="l"/>
            <a:r>
              <a:rPr lang="lt-LT" sz="1100" b="0" i="1" dirty="0">
                <a:solidFill>
                  <a:srgbClr val="000000"/>
                </a:solidFill>
                <a:effectLst/>
                <a:latin typeface="PF Square Sans Pro" pitchFamily="2" charset="0"/>
              </a:rPr>
              <a:t>Šaltinis:</a:t>
            </a:r>
            <a:r>
              <a:rPr lang="lt-LT" sz="1100" b="0" i="0" dirty="0">
                <a:solidFill>
                  <a:srgbClr val="000000"/>
                </a:solidFill>
                <a:effectLst/>
                <a:latin typeface="PF Square Sans Pro" pitchFamily="2" charset="0"/>
              </a:rPr>
              <a:t> OECD (2018), </a:t>
            </a:r>
            <a:r>
              <a:rPr lang="lt-LT" sz="1100" b="0" i="1" dirty="0">
                <a:solidFill>
                  <a:srgbClr val="000000"/>
                </a:solidFill>
                <a:effectLst/>
                <a:latin typeface="PF Square Sans Pro" pitchFamily="2" charset="0"/>
              </a:rPr>
              <a:t>Stemming the Superbug Tide: Just A Few Dollars More</a:t>
            </a:r>
            <a:r>
              <a:rPr lang="lt-LT" sz="1100" b="0" i="0" dirty="0">
                <a:solidFill>
                  <a:srgbClr val="000000"/>
                </a:solidFill>
                <a:effectLst/>
                <a:latin typeface="PF Square Sans Pro" pitchFamily="2" charset="0"/>
              </a:rPr>
              <a:t>, OECD Health Policy Studies, OECD Publishing, Paris, </a:t>
            </a:r>
            <a:r>
              <a:rPr lang="lt-LT" sz="1100" b="0" i="0" dirty="0">
                <a:solidFill>
                  <a:srgbClr val="000000"/>
                </a:solidFill>
                <a:effectLst/>
                <a:latin typeface="PF Square Sans Pro" pitchFamily="2" charset="0"/>
                <a:hlinkClick r:id="rId3"/>
              </a:rPr>
              <a:t>https://doi.org/10.1787/9789264307599-en</a:t>
            </a:r>
            <a:r>
              <a:rPr lang="lt-LT" sz="1100" b="0" i="0" dirty="0">
                <a:solidFill>
                  <a:srgbClr val="000000"/>
                </a:solidFill>
                <a:effectLst/>
                <a:latin typeface="PF Square Sans Pro" pitchFamily="2" charset="0"/>
              </a:rPr>
              <a:t>.</a:t>
            </a:r>
          </a:p>
          <a:p>
            <a:pPr algn="l"/>
            <a:endParaRPr lang="en-GB" sz="1100" b="0" i="0" dirty="0">
              <a:solidFill>
                <a:srgbClr val="000000"/>
              </a:solidFill>
              <a:effectLst/>
              <a:latin typeface="PF Square Sans Pr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PF Square Sans Pr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PF Square Sans Pro" pitchFamily="2"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t-LT" sz="1100" b="0" i="0" dirty="0">
                <a:solidFill>
                  <a:srgbClr val="404040"/>
                </a:solidFill>
                <a:effectLst/>
                <a:latin typeface="arial" panose="020B0604020202020204" pitchFamily="34" charset="0"/>
              </a:rPr>
              <a:t>Atsparumas antimikrobinėms medžiagoms yra mikroorganizmų gebėjimas išgyventi arba augti nepaisant antimikrobinių medžiagų, kurios įprastai nuslopina arba žudo tuos</a:t>
            </a:r>
            <a:r>
              <a:rPr lang="lt-LT" sz="1100" dirty="0">
                <a:solidFill>
                  <a:srgbClr val="404040"/>
                </a:solidFill>
                <a:latin typeface="arial" panose="020B0604020202020204" pitchFamily="34" charset="0"/>
              </a:rPr>
              <a:t> mikroorganizmus. </a:t>
            </a:r>
          </a:p>
          <a:p>
            <a:pPr algn="l"/>
            <a:r>
              <a:rPr lang="lt-LT" sz="1100" dirty="0">
                <a:solidFill>
                  <a:srgbClr val="404040"/>
                </a:solidFill>
                <a:latin typeface="arial" panose="020B0604020202020204" pitchFamily="34" charset="0"/>
              </a:rPr>
              <a:t>Tai natūralios atrankos ir genetikos pasekmė. </a:t>
            </a:r>
            <a:r>
              <a:rPr lang="lt-LT" sz="1100" b="0" i="0" dirty="0">
                <a:solidFill>
                  <a:srgbClr val="1F1F1F"/>
                </a:solidFill>
                <a:effectLst/>
                <a:latin typeface="Google Sans"/>
              </a:rPr>
              <a:t>Atsparumas antibiotikams atsiranda ir tada, kai bakterijos keičiasi, kad apsisaugotų nuo antibiotikų. </a:t>
            </a:r>
          </a:p>
          <a:p>
            <a:pPr algn="l"/>
            <a:r>
              <a:rPr lang="lt-LT" sz="1100" dirty="0">
                <a:solidFill>
                  <a:srgbClr val="404040"/>
                </a:solidFill>
                <a:latin typeface="arial" panose="020B0604020202020204" pitchFamily="34" charset="0"/>
              </a:rPr>
              <a:t>Atsparumo vystymąsi skatina ir papildomi žmogiškieji veiksniai, pavyzdžiui: </a:t>
            </a:r>
          </a:p>
          <a:p>
            <a:pPr marL="285750" indent="-285750" algn="l">
              <a:buFont typeface="Arial" panose="020B0604020202020204" pitchFamily="34" charset="0"/>
              <a:buChar char="•"/>
            </a:pPr>
            <a:r>
              <a:rPr lang="lt-LT" sz="1100" dirty="0">
                <a:solidFill>
                  <a:srgbClr val="404040"/>
                </a:solidFill>
                <a:latin typeface="arial" panose="020B0604020202020204" pitchFamily="34" charset="0"/>
              </a:rPr>
              <a:t>neatsakingai naudodami: </a:t>
            </a:r>
          </a:p>
          <a:p>
            <a:pPr marL="742950" lvl="1" indent="-285750" algn="l">
              <a:buFont typeface="Arial" panose="020B0604020202020204" pitchFamily="34" charset="0"/>
              <a:buChar char="•"/>
            </a:pPr>
            <a:r>
              <a:rPr lang="lt-LT" sz="1100" dirty="0">
                <a:solidFill>
                  <a:srgbClr val="404040"/>
                </a:solidFill>
                <a:latin typeface="arial" panose="020B0604020202020204" pitchFamily="34" charset="0"/>
              </a:rPr>
              <a:t>Perteklinis naudojimas: </a:t>
            </a:r>
          </a:p>
          <a:p>
            <a:pPr marL="1200150" lvl="2" indent="-285750" algn="l">
              <a:buFont typeface="Arial" panose="020B0604020202020204" pitchFamily="34" charset="0"/>
              <a:buChar char="•"/>
            </a:pPr>
            <a:r>
              <a:rPr lang="lt-LT" sz="1100" dirty="0">
                <a:solidFill>
                  <a:srgbClr val="404040"/>
                </a:solidFill>
                <a:latin typeface="arial" panose="020B0604020202020204" pitchFamily="34" charset="0"/>
              </a:rPr>
              <a:t>dalinimasis antibiotikais</a:t>
            </a:r>
          </a:p>
          <a:p>
            <a:pPr marL="1200150" lvl="2" indent="-285750" algn="l">
              <a:buFont typeface="Arial" panose="020B0604020202020204" pitchFamily="34" charset="0"/>
              <a:buChar char="•"/>
            </a:pPr>
            <a:r>
              <a:rPr lang="lt-LT" sz="1100" dirty="0">
                <a:solidFill>
                  <a:srgbClr val="404040"/>
                </a:solidFill>
                <a:latin typeface="arial" panose="020B0604020202020204" pitchFamily="34" charset="0"/>
              </a:rPr>
              <a:t>antibiotikų naudojimas, kai jų nereikia</a:t>
            </a:r>
          </a:p>
          <a:p>
            <a:pPr marL="1200150" lvl="2" indent="-285750" algn="l">
              <a:buFont typeface="Arial" panose="020B0604020202020204" pitchFamily="34" charset="0"/>
              <a:buChar char="•"/>
            </a:pPr>
            <a:r>
              <a:rPr lang="lt-LT" sz="1100" dirty="0">
                <a:solidFill>
                  <a:srgbClr val="404040"/>
                </a:solidFill>
                <a:latin typeface="arial" panose="020B0604020202020204" pitchFamily="34" charset="0"/>
              </a:rPr>
              <a:t>antibiotikų naudojimas virusinėms infekcijoms ir uždegimui</a:t>
            </a:r>
          </a:p>
          <a:p>
            <a:pPr marL="742950" lvl="1" indent="-285750" algn="l">
              <a:buFont typeface="Arial" panose="020B0604020202020204" pitchFamily="34" charset="0"/>
              <a:buChar char="•"/>
            </a:pPr>
            <a:r>
              <a:rPr lang="lt-LT" sz="1100" dirty="0">
                <a:solidFill>
                  <a:srgbClr val="404040"/>
                </a:solidFill>
                <a:latin typeface="arial" panose="020B0604020202020204" pitchFamily="34" charset="0"/>
              </a:rPr>
              <a:t>Piktnaudžiavimas: </a:t>
            </a:r>
          </a:p>
          <a:p>
            <a:pPr marL="1200150" lvl="2" indent="-285750" algn="l">
              <a:buFont typeface="Arial" panose="020B0604020202020204" pitchFamily="34" charset="0"/>
              <a:buChar char="•"/>
            </a:pPr>
            <a:r>
              <a:rPr lang="lt-LT" sz="1100" dirty="0">
                <a:solidFill>
                  <a:srgbClr val="404040"/>
                </a:solidFill>
                <a:latin typeface="arial" panose="020B0604020202020204" pitchFamily="34" charset="0"/>
              </a:rPr>
              <a:t>antimikrobinių medžiagų naudojimas kaip gyvūnų augimo skatintojus fermose ar vandens kultūroje</a:t>
            </a:r>
          </a:p>
          <a:p>
            <a:pPr marL="1200150" lvl="2" indent="-285750" algn="l">
              <a:buFont typeface="Arial" panose="020B0604020202020204" pitchFamily="34" charset="0"/>
              <a:buChar char="•"/>
            </a:pPr>
            <a:r>
              <a:rPr lang="lt-LT" sz="1100" dirty="0">
                <a:solidFill>
                  <a:srgbClr val="404040"/>
                </a:solidFill>
                <a:latin typeface="arial" panose="020B0604020202020204" pitchFamily="34" charset="0"/>
              </a:rPr>
              <a:t>nebaigtas gydymo kursas arba nepakankama dozė.</a:t>
            </a:r>
          </a:p>
          <a:p>
            <a:pPr marL="1200150" lvl="2" indent="-285750" algn="l">
              <a:buFont typeface="Arial" panose="020B0604020202020204" pitchFamily="34" charset="0"/>
              <a:buChar char="•"/>
            </a:pPr>
            <a:r>
              <a:rPr lang="lt-LT" sz="1100" dirty="0">
                <a:solidFill>
                  <a:srgbClr val="404040"/>
                </a:solidFill>
                <a:latin typeface="arial" panose="020B0604020202020204" pitchFamily="34" charset="0"/>
              </a:rPr>
              <a:t>antibiotikų vartojimas dėl netinkamų indikacijų, pavyzdžiui, virusinės infekcijos ir uždegimo.</a:t>
            </a:r>
          </a:p>
          <a:p>
            <a:pPr algn="l"/>
            <a:endParaRPr lang="en-GB" sz="1100" dirty="0">
              <a:solidFill>
                <a:srgbClr val="404040"/>
              </a:solidFill>
              <a:latin typeface="arial" panose="020B0604020202020204" pitchFamily="34" charset="0"/>
            </a:endParaRPr>
          </a:p>
          <a:p>
            <a:pPr algn="l"/>
            <a:r>
              <a:rPr lang="lt-LT" sz="1100" b="0" i="0" u="none" strike="noStrike" baseline="0" dirty="0">
                <a:latin typeface="ECSquareSansPro-Regular"/>
              </a:rPr>
              <a:t>Ilgainiui antimikrobinės medžiagos tampa mažiau veiksmingos ir galiausiai nenaudingos žmonių ir </a:t>
            </a:r>
            <a:r>
              <a:rPr lang="lt-LT" sz="1100" b="0" i="0" u="none" strike="noStrike" baseline="0" dirty="0">
                <a:solidFill>
                  <a:srgbClr val="FFFFFF"/>
                </a:solidFill>
                <a:latin typeface="ECSquareSansPro-Regular"/>
              </a:rPr>
              <a:t>veterinarijos medicinoje.</a:t>
            </a:r>
          </a:p>
          <a:p>
            <a:r>
              <a:rPr lang="lt-LT" sz="1100" b="0" i="0" dirty="0">
                <a:solidFill>
                  <a:srgbClr val="1F1F1F"/>
                </a:solidFill>
                <a:effectLst/>
                <a:latin typeface="Google Sans"/>
              </a:rPr>
              <a:t>Visos bakterijos plinta per orą, vandenį, dirvožemį, maistą ar gyvus pernešėjus. </a:t>
            </a:r>
          </a:p>
          <a:p>
            <a:r>
              <a:rPr lang="lt-LT" sz="1100" b="0" i="0" dirty="0">
                <a:solidFill>
                  <a:srgbClr val="1F1F1F"/>
                </a:solidFill>
                <a:effectLst/>
                <a:latin typeface="Google Sans"/>
              </a:rPr>
              <a:t>Kitoje skaidrėje pavaizduotos plitimo kryptys.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lt-LT" sz="1100" b="0" i="0" u="none" strike="noStrike" baseline="0" dirty="0">
                <a:latin typeface="PF Square Sans Pro" pitchFamily="2" charset="0"/>
              </a:rPr>
              <a:t>„Vieningos sveikatos“ koncepcijoje pripažįstama, kad žmonių sveikata glaudžiai susijusi su gyvūnų ir aplinkos sveikata, t. y. kad gyvūnų pašarai, žmonių maistas, gyvūnų ir</a:t>
            </a:r>
          </a:p>
          <a:p>
            <a:pPr algn="l"/>
            <a:r>
              <a:rPr lang="lt-LT" sz="1100" b="0" i="0" u="none" strike="noStrike" baseline="0" dirty="0">
                <a:latin typeface="PF Square Sans Pro" pitchFamily="2" charset="0"/>
              </a:rPr>
              <a:t>žmonių sveikata ir aplinkos užterštumas yra glaudžiai susiję. </a:t>
            </a:r>
          </a:p>
          <a:p>
            <a:pPr algn="l"/>
            <a:endParaRPr lang="en-GB" sz="1100" b="0" i="0" u="none" strike="noStrike" baseline="0" dirty="0">
              <a:solidFill>
                <a:srgbClr val="404040"/>
              </a:solidFill>
              <a:effectLst/>
              <a:latin typeface="PF Square Sans Pro" pitchFamily="2" charset="0"/>
            </a:endParaRPr>
          </a:p>
          <a:p>
            <a:r>
              <a:rPr lang="lt-LT" sz="1100" b="0" i="0" dirty="0">
                <a:solidFill>
                  <a:srgbClr val="1C1D1E"/>
                </a:solidFill>
                <a:effectLst/>
                <a:latin typeface="PF Square Sans Pro" pitchFamily="2" charset="0"/>
              </a:rPr>
              <a:t>Tai atspindi Europos Komisijos „Vieningos sveikatos“ požiūrį į atsparumą antimikrobinėms medžiagoms, kreipiant dėmesį į žmogaus ir veterinarijos sektorius holistiškai ir koordinuotai</a:t>
            </a:r>
          </a:p>
          <a:p>
            <a:endParaRPr lang="en-GB" sz="1100" b="0" i="0" dirty="0">
              <a:solidFill>
                <a:srgbClr val="1C1D1E"/>
              </a:solidFill>
              <a:effectLst/>
              <a:latin typeface="PF Square Sans Pro" pitchFamily="2" charset="0"/>
            </a:endParaRPr>
          </a:p>
          <a:p>
            <a:r>
              <a:rPr lang="lt-LT" sz="1100" b="0" i="0" dirty="0">
                <a:solidFill>
                  <a:srgbClr val="202122"/>
                </a:solidFill>
                <a:effectLst/>
                <a:latin typeface="PF Square Sans Pro" pitchFamily="2" charset="0"/>
              </a:rPr>
              <a:t>Didėjantis antibiotikų vartojimas kelia susirūpinimą, nes </a:t>
            </a:r>
            <a:r>
              <a:rPr lang="lt-LT" sz="1100" b="0" i="0" dirty="0">
                <a:solidFill>
                  <a:srgbClr val="202122"/>
                </a:solidFill>
                <a:effectLst/>
                <a:latin typeface="PF Square Sans Pro" pitchFamily="2" charset="0"/>
                <a:hlinkClick r:id="rId3" tooltip="Atsparumas antibiotikams">
                  <a:extLst>
                    <a:ext uri="{A12FA001-AC4F-418D-AE19-62706E023703}">
                      <ahyp:hlinkClr xmlns:ahyp="http://schemas.microsoft.com/office/drawing/2018/hyperlinkcolor" val="tx"/>
                    </a:ext>
                  </a:extLst>
                </a:hlinkClick>
              </a:rPr>
              <a:t>atsparumas antibiotikams</a:t>
            </a:r>
            <a:r>
              <a:rPr lang="lt-LT" sz="1100" b="0" i="0" dirty="0">
                <a:solidFill>
                  <a:srgbClr val="202122"/>
                </a:solidFill>
                <a:effectLst/>
                <a:latin typeface="PF Square Sans Pro" pitchFamily="2" charset="0"/>
              </a:rPr>
              <a:t> laikomas rimta grėsme žmonių ir gyvūnų sveikatai bei gerovei ateityje, o didėjantis antibiotikų ar antibiotikams atsparių bakterijų kiekis aplinkoje gali padidinti vaistams atsparių infekcijų skaičių abiejose šalyse.</a:t>
            </a:r>
          </a:p>
          <a:p>
            <a:endParaRPr lang="en-GB" sz="1100" b="0" i="0" dirty="0">
              <a:solidFill>
                <a:srgbClr val="202122"/>
              </a:solidFill>
              <a:effectLst/>
              <a:latin typeface="PF Square Sans Pr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100" b="0" i="0" dirty="0">
                <a:solidFill>
                  <a:srgbClr val="202122"/>
                </a:solidFill>
                <a:effectLst/>
                <a:latin typeface="PF Square Sans Pro" pitchFamily="2" charset="0"/>
              </a:rPr>
              <a:t>Grafike daugiausia dėmesio skiriama antimikrobinių medžiagų vartojimui maistui auginamiems gyvūnams. Bet </a:t>
            </a:r>
            <a:r>
              <a:rPr lang="lt-LT" sz="1800" dirty="0">
                <a:solidFill>
                  <a:srgbClr val="000000"/>
                </a:solidFill>
                <a:latin typeface="Adobe Clean DC"/>
              </a:rPr>
              <a:t>iš principo tai neapsiriboja vien tik maistui skirtais gyvūnais, nepaisant to, kad kalbame su ūkininkais ir maistui skirtų gyvūnų veterinarijos gydytojais. </a:t>
            </a:r>
          </a:p>
          <a:p>
            <a:endParaRPr lang="en-GB" sz="1100" b="0" i="0" dirty="0">
              <a:solidFill>
                <a:srgbClr val="202122"/>
              </a:solidFill>
              <a:effectLst/>
              <a:latin typeface="PF Square Sans Pro" pitchFamily="2"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b="0" i="0" dirty="0">
                <a:solidFill>
                  <a:srgbClr val="3F4A52"/>
                </a:solidFill>
                <a:effectLst/>
                <a:latin typeface="Open Sans" panose="020B0606030504020204" pitchFamily="34" charset="0"/>
              </a:rPr>
              <a:t>2020 m. Europoje daugiau nei </a:t>
            </a:r>
            <a:r>
              <a:rPr lang="lt-LT" sz="1100" b="1" i="0" dirty="0">
                <a:solidFill>
                  <a:srgbClr val="3F4A52"/>
                </a:solidFill>
                <a:effectLst/>
                <a:latin typeface="Open Sans" panose="020B0606030504020204" pitchFamily="34" charset="0"/>
              </a:rPr>
              <a:t>800 000</a:t>
            </a:r>
            <a:r>
              <a:rPr lang="lt-LT" sz="1100" b="0" i="0" dirty="0">
                <a:solidFill>
                  <a:srgbClr val="3F4A52"/>
                </a:solidFill>
                <a:effectLst/>
                <a:latin typeface="Open Sans" panose="020B0606030504020204" pitchFamily="34" charset="0"/>
              </a:rPr>
              <a:t> žmonių </a:t>
            </a:r>
            <a:r>
              <a:rPr lang="lt-LT" sz="1100" b="1" i="0" dirty="0">
                <a:solidFill>
                  <a:srgbClr val="3F4A52"/>
                </a:solidFill>
                <a:effectLst/>
                <a:latin typeface="Open Sans" panose="020B0606030504020204" pitchFamily="34" charset="0"/>
              </a:rPr>
              <a:t>užsikrėtė</a:t>
            </a:r>
            <a:r>
              <a:rPr lang="lt-LT" sz="1100" b="0" i="0" dirty="0">
                <a:solidFill>
                  <a:srgbClr val="3F4A52"/>
                </a:solidFill>
                <a:effectLst/>
                <a:latin typeface="Open Sans" panose="020B0606030504020204" pitchFamily="34" charset="0"/>
              </a:rPr>
              <a:t> antibiotikams atspariomis bakterijomis. Jiems išsivystė plaučių uždegimas, kraujotakos ir vidurių infekcijos. (Šaltinis: ELPKC Europos ligų prevencijos ir kontrolės centras).</a:t>
            </a:r>
          </a:p>
          <a:p>
            <a:endParaRPr lang="es-ES" sz="1100" dirty="0"/>
          </a:p>
          <a:p>
            <a:r>
              <a:rPr lang="lt-LT" sz="1100" b="0" i="0" dirty="0">
                <a:solidFill>
                  <a:srgbClr val="333333"/>
                </a:solidFill>
                <a:effectLst/>
                <a:latin typeface="Roboto" panose="02000000000000000000" pitchFamily="2" charset="0"/>
              </a:rPr>
              <a:t>Bendrai ES/EEE šalyse atsparumas antimikrobinėms medžiagoms bakterijų rūšims – stebimoms antimikrobinių medžiagų grupės deriniams – išlieka aukštas:</a:t>
            </a:r>
          </a:p>
          <a:p>
            <a:pPr marL="171450" indent="-171450">
              <a:buFontTx/>
              <a:buChar char="-"/>
            </a:pPr>
            <a:r>
              <a:rPr lang="lt-LT" sz="1100" b="0" i="0" dirty="0">
                <a:solidFill>
                  <a:srgbClr val="333333"/>
                </a:solidFill>
                <a:effectLst/>
                <a:latin typeface="Roboto" panose="02000000000000000000" pitchFamily="2" charset="0"/>
              </a:rPr>
              <a:t>karbapenemams atsparios </a:t>
            </a:r>
            <a:r>
              <a:rPr lang="lt-LT" sz="1100" b="0" i="1" dirty="0">
                <a:solidFill>
                  <a:srgbClr val="333333"/>
                </a:solidFill>
                <a:effectLst/>
                <a:latin typeface="Roboto" panose="02000000000000000000" pitchFamily="2" charset="0"/>
              </a:rPr>
              <a:t>Escherichia coli</a:t>
            </a:r>
            <a:r>
              <a:rPr lang="lt-LT" sz="1100" b="0" i="0" dirty="0">
                <a:solidFill>
                  <a:srgbClr val="333333"/>
                </a:solidFill>
                <a:effectLst/>
                <a:latin typeface="Roboto" panose="02000000000000000000" pitchFamily="2" charset="0"/>
              </a:rPr>
              <a:t> ir </a:t>
            </a:r>
            <a:r>
              <a:rPr lang="lt-LT" sz="1100" b="0" i="1" dirty="0">
                <a:solidFill>
                  <a:srgbClr val="333333"/>
                </a:solidFill>
                <a:effectLst/>
                <a:latin typeface="Roboto" panose="02000000000000000000" pitchFamily="2" charset="0"/>
              </a:rPr>
              <a:t>Klebsiella pneumoniae </a:t>
            </a:r>
            <a:r>
              <a:rPr lang="lt-LT" sz="1100" b="0" i="0" dirty="0">
                <a:solidFill>
                  <a:srgbClr val="333333"/>
                </a:solidFill>
                <a:effectLst/>
                <a:latin typeface="Roboto" panose="02000000000000000000" pitchFamily="2" charset="0"/>
              </a:rPr>
              <a:t>(</a:t>
            </a:r>
            <a:r>
              <a:rPr lang="lt-LT" sz="1100" b="0" i="1" dirty="0">
                <a:solidFill>
                  <a:srgbClr val="333333"/>
                </a:solidFill>
                <a:effectLst/>
                <a:latin typeface="Roboto" panose="02000000000000000000" pitchFamily="2" charset="0"/>
              </a:rPr>
              <a:t>K. pneumoniae</a:t>
            </a:r>
            <a:r>
              <a:rPr lang="lt-LT" sz="1100" b="0" i="0" dirty="0">
                <a:solidFill>
                  <a:srgbClr val="333333"/>
                </a:solidFill>
                <a:effectLst/>
                <a:latin typeface="Roboto" panose="02000000000000000000" pitchFamily="2" charset="0"/>
              </a:rPr>
              <a:t>),</a:t>
            </a:r>
          </a:p>
          <a:p>
            <a:pPr marL="171450" indent="-171450">
              <a:buFontTx/>
              <a:buChar char="-"/>
            </a:pPr>
            <a:r>
              <a:rPr lang="lt-LT" sz="1100" b="0" i="0" dirty="0">
                <a:solidFill>
                  <a:srgbClr val="333333"/>
                </a:solidFill>
                <a:effectLst/>
                <a:latin typeface="Roboto" panose="02000000000000000000" pitchFamily="2" charset="0"/>
              </a:rPr>
              <a:t>vankomicinui atspari </a:t>
            </a:r>
            <a:r>
              <a:rPr lang="lt-LT" sz="1100" b="0" i="1" dirty="0">
                <a:solidFill>
                  <a:srgbClr val="333333"/>
                </a:solidFill>
                <a:effectLst/>
                <a:latin typeface="Roboto" panose="02000000000000000000" pitchFamily="2" charset="0"/>
              </a:rPr>
              <a:t>Enterococcus faecium</a:t>
            </a:r>
            <a:r>
              <a:rPr lang="lt-LT" sz="1100" b="0" i="0" dirty="0">
                <a:solidFill>
                  <a:srgbClr val="333333"/>
                </a:solidFill>
                <a:effectLst/>
                <a:latin typeface="Roboto" panose="02000000000000000000" pitchFamily="2" charset="0"/>
              </a:rPr>
              <a:t> ir pastebimas reikšmingas padidėjimas 2016–2020 m. laikotarpiu. </a:t>
            </a:r>
          </a:p>
          <a:p>
            <a:pPr marL="171450" indent="-171450">
              <a:buFontTx/>
              <a:buChar char="-"/>
            </a:pPr>
            <a:r>
              <a:rPr lang="lt-LT" sz="1100" b="0" i="0" dirty="0">
                <a:solidFill>
                  <a:srgbClr val="333333"/>
                </a:solidFill>
                <a:effectLst/>
                <a:latin typeface="Roboto" panose="02000000000000000000" pitchFamily="2" charset="0"/>
              </a:rPr>
              <a:t>Aukštas atsparumo lygis trečios kartos cefalosporinams ir karbapenemams </a:t>
            </a:r>
            <a:r>
              <a:rPr lang="lt-LT" sz="1100" b="0" i="1" dirty="0">
                <a:solidFill>
                  <a:srgbClr val="333333"/>
                </a:solidFill>
                <a:effectLst/>
                <a:latin typeface="Roboto" panose="02000000000000000000" pitchFamily="2" charset="0"/>
              </a:rPr>
              <a:t>K. Pneumoniae</a:t>
            </a:r>
          </a:p>
          <a:p>
            <a:pPr marL="171450" indent="-171450">
              <a:buFontTx/>
              <a:buChar char="-"/>
            </a:pPr>
            <a:r>
              <a:rPr lang="lt-LT" sz="1100" b="0" i="0" dirty="0">
                <a:solidFill>
                  <a:srgbClr val="333333"/>
                </a:solidFill>
                <a:effectLst/>
                <a:latin typeface="Roboto" panose="02000000000000000000" pitchFamily="2" charset="0"/>
              </a:rPr>
              <a:t>aukštą atsparumo lygį karbapenemams turi </a:t>
            </a:r>
            <a:r>
              <a:rPr lang="lt-LT" sz="1100" b="0" i="1" dirty="0">
                <a:solidFill>
                  <a:srgbClr val="333333"/>
                </a:solidFill>
                <a:effectLst/>
                <a:latin typeface="Roboto" panose="02000000000000000000" pitchFamily="2" charset="0"/>
              </a:rPr>
              <a:t>Acinetobacter </a:t>
            </a:r>
            <a:r>
              <a:rPr lang="lt-LT" sz="1100" b="0" i="0" dirty="0">
                <a:solidFill>
                  <a:srgbClr val="333333"/>
                </a:solidFill>
                <a:effectLst/>
                <a:latin typeface="Roboto" panose="02000000000000000000" pitchFamily="2" charset="0"/>
              </a:rPr>
              <a:t>rūšys ir </a:t>
            </a:r>
            <a:r>
              <a:rPr lang="lt-LT" sz="1100" b="0" i="1" dirty="0">
                <a:solidFill>
                  <a:srgbClr val="333333"/>
                </a:solidFill>
                <a:effectLst/>
                <a:latin typeface="Roboto" panose="02000000000000000000" pitchFamily="2" charset="0"/>
              </a:rPr>
              <a:t>Pseudomonas aeruginosa</a:t>
            </a:r>
          </a:p>
          <a:p>
            <a:pPr marL="0" indent="0">
              <a:buFontTx/>
              <a:buNone/>
            </a:pPr>
            <a:r>
              <a:rPr lang="lt-LT" sz="1100" b="0" i="0" dirty="0">
                <a:solidFill>
                  <a:srgbClr val="333333"/>
                </a:solidFill>
                <a:effectLst/>
                <a:latin typeface="Roboto" panose="02000000000000000000" pitchFamily="2" charset="0"/>
              </a:rPr>
              <a:t>(</a:t>
            </a:r>
            <a:r>
              <a:rPr lang="lt-LT" sz="1100" b="0" i="1" dirty="0">
                <a:solidFill>
                  <a:srgbClr val="333333"/>
                </a:solidFill>
                <a:effectLst/>
                <a:latin typeface="Roboto" panose="02000000000000000000" pitchFamily="2" charset="0"/>
              </a:rPr>
              <a:t>Šaltinis</a:t>
            </a:r>
            <a:r>
              <a:rPr lang="lt-LT" sz="1100" b="0" i="0" dirty="0">
                <a:solidFill>
                  <a:srgbClr val="333333"/>
                </a:solidFill>
                <a:effectLst/>
                <a:latin typeface="Roboto" panose="02000000000000000000" pitchFamily="2" charset="0"/>
              </a:rPr>
              <a:t>: Atsparumo antimikrobinėms medžiagoms stebėjimas Europoje 2022 m.)</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lt-LT" sz="1100" b="0" i="0" dirty="0">
                <a:solidFill>
                  <a:srgbClr val="333333"/>
                </a:solidFill>
                <a:effectLst/>
                <a:latin typeface="Roboto" panose="02000000000000000000" pitchFamily="2" charset="0"/>
              </a:rPr>
              <a:t>keliose Europos regiono šalyse kelia susirūpinimą.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t-LT" sz="1100" b="0" i="0" dirty="0">
                <a:solidFill>
                  <a:srgbClr val="1F1F1F"/>
                </a:solidFill>
                <a:effectLst/>
                <a:latin typeface="Google Sans"/>
              </a:rPr>
              <a:t>Remiantis AMEG sąrašu ir 2022/1255 reglamentu</a:t>
            </a:r>
          </a:p>
          <a:p>
            <a:r>
              <a:rPr lang="lt-LT" sz="1100" b="0" i="0" dirty="0">
                <a:solidFill>
                  <a:srgbClr val="1F1F1F"/>
                </a:solidFill>
                <a:effectLst/>
                <a:latin typeface="Google Sans"/>
              </a:rPr>
              <a:t>Tikslas – paaiškinti, kad daugelis antimikrobinių medžiagų yra tokios pačios klasės, kuri naudojama žmonių ir veterinarijos medicinoje, ir skirtumą tarp skirtingų antimikrobinių medžiagų rūšių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241871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lt-LT" sz="1100" b="0" i="0" dirty="0">
                <a:solidFill>
                  <a:srgbClr val="404040"/>
                </a:solidFill>
                <a:effectLst/>
                <a:latin typeface="arial" panose="020B0604020202020204" pitchFamily="34" charset="0"/>
              </a:rPr>
              <a:t>Iš supaprastintos JIACRA ataskaitos santraukos: https://www.ecdc.europa.eu/sites/default/files/documents/simplified-summary-antimicrobial-consumption-resistance-bacteria-2019-2021.pdf</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8386902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9.png"/><Relationship Id="rId2" Type="http://schemas.openxmlformats.org/officeDocument/2006/relationships/image" Target="../media/image1.png"/><Relationship Id="rId16" Type="http://schemas.openxmlformats.org/officeDocument/2006/relationships/image" Target="../media/image41.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38.jpeg"/><Relationship Id="rId5" Type="http://schemas.openxmlformats.org/officeDocument/2006/relationships/image" Target="../media/image5.png"/><Relationship Id="rId15" Type="http://schemas.openxmlformats.org/officeDocument/2006/relationships/hyperlink" Target="http://www.amrfvtraining.eu/" TargetMode="External"/><Relationship Id="rId10"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41.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42.jpeg"/><Relationship Id="rId9"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1"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2"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lt-LT" dirty="0">
                <a:latin typeface="PF Square Sans Pro" pitchFamily="2" charset="0"/>
                <a:hlinkClick r:id="rId15"/>
              </a:rPr>
              <a:t>www.amrfvtraining.eu</a:t>
            </a:r>
            <a:r>
              <a:rPr lang="lt-LT" dirty="0">
                <a:latin typeface="PF Square Sans Pro" pitchFamily="2" charset="0"/>
              </a:rPr>
              <a:t> </a:t>
            </a:r>
          </a:p>
        </p:txBody>
      </p:sp>
      <p:pic>
        <p:nvPicPr>
          <p:cNvPr id="1026" name="Imagen 12" descr="Texto&#10;&#10;Descripción generada automáticamente">
            <a:extLst>
              <a:ext uri="{FF2B5EF4-FFF2-40B4-BE49-F238E27FC236}">
                <a16:creationId xmlns:a16="http://schemas.microsoft.com/office/drawing/2014/main" id="{61B44C72-E43C-1718-B1EC-FC34F20A3A8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686799" y="5893351"/>
            <a:ext cx="3200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lt-LT" sz="2400" noProof="0" dirty="0">
                <a:solidFill>
                  <a:srgbClr val="003399"/>
                </a:solidFill>
                <a:latin typeface="PF Square Sans Pro" pitchFamily="2" charset="0"/>
              </a:rPr>
              <a:t>Praktiniai mokymai ūkininkams ir veterinarijos gydytojams: naujos kovos su atsparumu antimikrobinėms medžiagoms priemonės</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2246769"/>
          </a:xfrm>
          <a:prstGeom prst="rect">
            <a:avLst/>
          </a:prstGeom>
          <a:noFill/>
        </p:spPr>
        <p:txBody>
          <a:bodyPr wrap="square" rtlCol="0">
            <a:spAutoFit/>
          </a:bodyPr>
          <a:lstStyle/>
          <a:p>
            <a:r>
              <a:rPr lang="lt-LT" sz="2800" b="1" dirty="0">
                <a:solidFill>
                  <a:srgbClr val="002060"/>
                </a:solidFill>
                <a:latin typeface="PF Square Sans Pro" pitchFamily="2" charset="0"/>
              </a:rPr>
              <a:t>Įvadas į bendrą ES reglamentavimo sistemą, kuria palaikoma geroji kovos su atsparumu antimikrobinėms medžiagoms praktika.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PF Square Sans Pro" pitchFamily="2"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PF Square Sans Pro" pitchFamily="2"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PF Square Sans Pro" pitchFamily="2"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PF Square Sans Pro" pitchFamily="2"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PF Square Sans Pro" pitchFamily="2"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lt-LT" dirty="0">
                <a:latin typeface="PF Square Sans Pro" pitchFamily="2" charset="0"/>
                <a:hlinkClick r:id="rId17"/>
              </a:rPr>
              <a:t>www.amrfvtraining.eu</a:t>
            </a:r>
            <a:r>
              <a:rPr lang="lt-LT" dirty="0">
                <a:latin typeface="PF Square Sans Pro" pitchFamily="2"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1026" name="Imagen 12" descr="Texto&#10;&#10;Descripción generada automáticamente">
            <a:extLst>
              <a:ext uri="{FF2B5EF4-FFF2-40B4-BE49-F238E27FC236}">
                <a16:creationId xmlns:a16="http://schemas.microsoft.com/office/drawing/2014/main" id="{BB783292-BA0A-5FA1-A19B-BA5DF6D9DC11}"/>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826895" y="5685432"/>
            <a:ext cx="3200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16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lt-LT" sz="2400" noProof="0" dirty="0">
                <a:solidFill>
                  <a:srgbClr val="003399"/>
                </a:solidFill>
                <a:latin typeface="PF Square Sans Pro" pitchFamily="2" charset="0"/>
              </a:rPr>
              <a:t>Praktiniai mokymai ūkininkams ir veterinarijos gydytojams: naujos kovos su atsparumu antimikrobinėms medžiagoms priemonės</a:t>
            </a:r>
          </a:p>
          <a:p>
            <a:endParaRPr lang="es-ES" dirty="0">
              <a:latin typeface="PF Square Sans Pro" pitchFamily="2" charset="0"/>
            </a:endParaRPr>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a:extLst>
              <a:ext uri="{FF2B5EF4-FFF2-40B4-BE49-F238E27FC236}">
                <a16:creationId xmlns:a16="http://schemas.microsoft.com/office/drawing/2014/main" id="{1007B104-92BA-4BA5-A656-DA433D20A54C}"/>
              </a:ext>
            </a:extLst>
          </p:cNvPr>
          <p:cNvPicPr/>
          <p:nvPr userDrawn="1"/>
        </p:nvPicPr>
        <p:blipFill>
          <a:blip r:embed="rId4" cstate="email">
            <a:extLst>
              <a:ext uri="{28A0092B-C50C-407E-A947-70E740481C1C}">
                <a14:useLocalDpi xmlns:a14="http://schemas.microsoft.com/office/drawing/2010/main" val="0"/>
              </a:ext>
            </a:extLst>
          </a:blip>
          <a:stretch>
            <a:fillRect/>
          </a:stretch>
        </p:blipFill>
        <p:spPr bwMode="auto">
          <a:xfrm>
            <a:off x="9834281" y="6163744"/>
            <a:ext cx="2329743"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1"/>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2719373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135493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17/09/2024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 id="2147483703"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2.jpg"/><Relationship Id="rId7" Type="http://schemas.openxmlformats.org/officeDocument/2006/relationships/image" Target="../media/image76.sv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75.png"/><Relationship Id="rId5" Type="http://schemas.openxmlformats.org/officeDocument/2006/relationships/image" Target="../media/image74.svg"/><Relationship Id="rId4" Type="http://schemas.openxmlformats.org/officeDocument/2006/relationships/image" Target="../media/image7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79.jpeg"/></Relationships>
</file>

<file path=ppt/slides/_rels/slide16.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g"/></Relationships>
</file>

<file path=ppt/slides/_rels/slide1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87.jpg"/></Relationships>
</file>

<file path=ppt/slides/_rels/slide18.xml.rels><?xml version="1.0" encoding="UTF-8" standalone="yes"?>
<Relationships xmlns="http://schemas.openxmlformats.org/package/2006/relationships"><Relationship Id="rId3" Type="http://schemas.openxmlformats.org/officeDocument/2006/relationships/hyperlink" Target="https://www.ema.europa.eu/en/documents/report/sales-veterinary-antimicrobial-agents-31-european-countries-2022-trends-2010-2022-thirteen-esvac_en.pdf"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image" Target="../media/image89.jpg"/><Relationship Id="rId4" Type="http://schemas.openxmlformats.org/officeDocument/2006/relationships/image" Target="../media/image88.jpg"/></Relationships>
</file>

<file path=ppt/slides/_rels/slide1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image" Target="../media/image65.png"/><Relationship Id="rId4" Type="http://schemas.openxmlformats.org/officeDocument/2006/relationships/image" Target="../media/image93.jpeg"/></Relationships>
</file>

<file path=ppt/slides/_rels/slide22.xml.rels><?xml version="1.0" encoding="UTF-8" standalone="yes"?>
<Relationships xmlns="http://schemas.openxmlformats.org/package/2006/relationships"><Relationship Id="rId3" Type="http://schemas.openxmlformats.org/officeDocument/2006/relationships/image" Target="../media/image94.jpeg"/><Relationship Id="rId7" Type="http://schemas.openxmlformats.org/officeDocument/2006/relationships/image" Target="../media/image97.jpe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96.png"/><Relationship Id="rId5" Type="http://schemas.microsoft.com/office/2017/06/relationships/model3d" Target="../media/model3d1.glb"/><Relationship Id="rId4" Type="http://schemas.openxmlformats.org/officeDocument/2006/relationships/image" Target="../media/image9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4.xml"/><Relationship Id="rId16" Type="http://schemas.openxmlformats.org/officeDocument/2006/relationships/image" Target="../media/image57.svg"/><Relationship Id="rId1" Type="http://schemas.openxmlformats.org/officeDocument/2006/relationships/slideLayout" Target="../slideLayouts/slideLayout26.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s>
</file>

<file path=ppt/slides/_rels/slide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jpeg"/><Relationship Id="rId9"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lt-LT" sz="3600" b="1" dirty="0">
                <a:latin typeface="PF Square Sans Pro" pitchFamily="2" charset="0"/>
              </a:rPr>
              <a:t>LIETUVA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lt-LT" dirty="0">
                <a:latin typeface="PF Square Sans Pro" pitchFamily="2" charset="0"/>
              </a:rPr>
              <a:t>2024 m. rugsėjo 25 d.</a:t>
            </a:r>
          </a:p>
          <a:p>
            <a:endParaRPr lang="es-ES" dirty="0"/>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lt-LT" sz="4800" b="1" dirty="0">
                <a:solidFill>
                  <a:srgbClr val="003399"/>
                </a:solidFill>
                <a:latin typeface="PF Square Sans Pro" pitchFamily="2" charset="0"/>
              </a:rPr>
              <a:t>„Nuo ūkio iki stalo“ tikslas</a:t>
            </a: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bg1"/>
              </a:solidFill>
              <a:latin typeface="PF Square Sans Pro" pitchFamily="2" charset="0"/>
            </a:endParaRPr>
          </a:p>
          <a:p>
            <a:pPr algn="ctr"/>
            <a:endParaRPr lang="en-GB" sz="4400" b="0" i="0" u="none" strike="noStrike" baseline="0" dirty="0">
              <a:solidFill>
                <a:schemeClr val="bg1"/>
              </a:solidFill>
              <a:latin typeface="PF Square Sans Pro" pitchFamily="2" charset="0"/>
            </a:endParaRPr>
          </a:p>
          <a:p>
            <a:pPr algn="ctr"/>
            <a:endParaRPr lang="en-GB" sz="4400" b="0" i="0" u="none" strike="noStrike" baseline="0" dirty="0">
              <a:solidFill>
                <a:schemeClr val="bg1"/>
              </a:solidFill>
              <a:latin typeface="PF Square Sans Pro" pitchFamily="2" charset="0"/>
            </a:endParaRPr>
          </a:p>
        </p:txBody>
      </p:sp>
      <p:pic>
        <p:nvPicPr>
          <p:cNvPr id="2" name="Picture 1">
            <a:extLst>
              <a:ext uri="{FF2B5EF4-FFF2-40B4-BE49-F238E27FC236}">
                <a16:creationId xmlns:a16="http://schemas.microsoft.com/office/drawing/2014/main" id="{93A47B70-0A9C-EB9C-B9EF-646900B31D7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52426" y="4806950"/>
            <a:ext cx="4187492" cy="1807600"/>
          </a:xfrm>
          <a:prstGeom prst="rect">
            <a:avLst/>
          </a:prstGeom>
        </p:spPr>
      </p:pic>
      <p:sp>
        <p:nvSpPr>
          <p:cNvPr id="3" name="Rectángulo redondeado 13">
            <a:extLst>
              <a:ext uri="{FF2B5EF4-FFF2-40B4-BE49-F238E27FC236}">
                <a16:creationId xmlns:a16="http://schemas.microsoft.com/office/drawing/2014/main" id="{3A8355D2-7328-6303-6FAD-7EF05BFB7662}"/>
              </a:ext>
            </a:extLst>
          </p:cNvPr>
          <p:cNvSpPr/>
          <p:nvPr/>
        </p:nvSpPr>
        <p:spPr>
          <a:xfrm>
            <a:off x="2399938" y="1398100"/>
            <a:ext cx="7810861" cy="3172851"/>
          </a:xfrm>
          <a:prstGeom prst="roundRect">
            <a:avLst>
              <a:gd name="adj" fmla="val 10"/>
            </a:avLst>
          </a:prstGeom>
          <a:no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lt-LT" sz="4400" b="0" i="0" u="none" strike="noStrike" baseline="0" dirty="0">
                <a:solidFill>
                  <a:schemeClr val="bg1"/>
                </a:solidFill>
                <a:latin typeface="PF Square Sans Pro" pitchFamily="2" charset="0"/>
              </a:rPr>
              <a:t>Iki 2030 m. 50 % sumažinti bendrą ūkiniams gyvūnams ir akvakultūrai skirtų antimikrobinių medžiagų pardavimą ES.</a:t>
            </a:r>
          </a:p>
        </p:txBody>
      </p:sp>
    </p:spTree>
    <p:extLst>
      <p:ext uri="{BB962C8B-B14F-4D97-AF65-F5344CB8AC3E}">
        <p14:creationId xmlns:p14="http://schemas.microsoft.com/office/powerpoint/2010/main" val="69128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9" y="158750"/>
            <a:ext cx="8278091" cy="685800"/>
          </a:xfrm>
        </p:spPr>
        <p:txBody>
          <a:bodyPr>
            <a:normAutofit/>
          </a:bodyPr>
          <a:lstStyle/>
          <a:p>
            <a:pPr marL="0" indent="0">
              <a:buNone/>
            </a:pPr>
            <a:r>
              <a:rPr lang="lt-LT" sz="1800" dirty="0">
                <a:latin typeface="PF Square Sans Pro" pitchFamily="2" charset="0"/>
              </a:rPr>
              <a:t>Europos vaistų agentūra (EVA) – Trylikta </a:t>
            </a:r>
            <a:r>
              <a:rPr lang="lt-LT" sz="1800" b="1" dirty="0">
                <a:latin typeface="PF Square Sans Pro" pitchFamily="2" charset="0"/>
              </a:rPr>
              <a:t>v</a:t>
            </a:r>
            <a:r>
              <a:rPr lang="lt-LT" sz="1800" dirty="0">
                <a:latin typeface="PF Square Sans Pro" pitchFamily="2" charset="0"/>
              </a:rPr>
              <a:t>eterinarinių </a:t>
            </a:r>
            <a:r>
              <a:rPr lang="lt-LT" sz="1800" b="1" dirty="0">
                <a:latin typeface="PF Square Sans Pro" pitchFamily="2" charset="0"/>
              </a:rPr>
              <a:t>a</a:t>
            </a:r>
            <a:r>
              <a:rPr lang="lt-LT" sz="1800" dirty="0">
                <a:latin typeface="PF Square Sans Pro" pitchFamily="2" charset="0"/>
              </a:rPr>
              <a:t>ntimikrobinių </a:t>
            </a:r>
            <a:r>
              <a:rPr lang="lt-LT" sz="1800" b="1" dirty="0">
                <a:latin typeface="PF Square Sans Pro" pitchFamily="2" charset="0"/>
              </a:rPr>
              <a:t>m</a:t>
            </a:r>
            <a:r>
              <a:rPr lang="lt-LT" sz="1800" dirty="0">
                <a:latin typeface="PF Square Sans Pro" pitchFamily="2" charset="0"/>
              </a:rPr>
              <a:t>edžiagų </a:t>
            </a:r>
            <a:r>
              <a:rPr lang="lt-LT" sz="1800" b="1" dirty="0">
                <a:latin typeface="PF Square Sans Pro" pitchFamily="2" charset="0"/>
              </a:rPr>
              <a:t>v</a:t>
            </a:r>
            <a:r>
              <a:rPr lang="lt-LT" sz="1800" dirty="0">
                <a:latin typeface="PF Square Sans Pro" pitchFamily="2" charset="0"/>
              </a:rPr>
              <a:t>artojimo </a:t>
            </a:r>
            <a:r>
              <a:rPr lang="lt-LT" sz="1800" b="1" dirty="0">
                <a:latin typeface="PF Square Sans Pro" pitchFamily="2" charset="0"/>
              </a:rPr>
              <a:t>s</a:t>
            </a:r>
            <a:r>
              <a:rPr lang="lt-LT" sz="1800" dirty="0">
                <a:latin typeface="PF Square Sans Pro" pitchFamily="2" charset="0"/>
              </a:rPr>
              <a:t>tebėsena Europoje – ESVAC ataskaita 2022 m.</a:t>
            </a:r>
          </a:p>
          <a:p>
            <a:pPr marL="0" indent="0">
              <a:buNone/>
            </a:pPr>
            <a:endParaRPr lang="en-GB" dirty="0"/>
          </a:p>
        </p:txBody>
      </p:sp>
      <p:pic>
        <p:nvPicPr>
          <p:cNvPr id="4" name="Imagen 3">
            <a:extLst>
              <a:ext uri="{FF2B5EF4-FFF2-40B4-BE49-F238E27FC236}">
                <a16:creationId xmlns:a16="http://schemas.microsoft.com/office/drawing/2014/main" id="{A1C6613E-8F60-4FBC-942B-2D543FE3E5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spAutoFit/>
          </a:bodyPr>
          <a:lstStyle/>
          <a:p>
            <a:r>
              <a:rPr lang="lt-LT" sz="2800" dirty="0">
                <a:solidFill>
                  <a:schemeClr val="bg1"/>
                </a:solidFill>
                <a:latin typeface="PF Square Sans Pro" pitchFamily="2" charset="0"/>
              </a:rPr>
              <a:t>ESVAC = Veterinarinių antimikrobinių medžiagų vartojimo stebėsena Europoje</a:t>
            </a: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spAutoFit/>
          </a:bodyPr>
          <a:lstStyle/>
          <a:p>
            <a:endParaRPr lang="en-US" sz="2400" dirty="0">
              <a:latin typeface="PF Square Sans Pro" pitchFamily="2" charset="0"/>
            </a:endParaRPr>
          </a:p>
          <a:p>
            <a:r>
              <a:rPr lang="lt-LT" sz="2400" dirty="0">
                <a:latin typeface="PF Square Sans Pro" pitchFamily="2" charset="0"/>
              </a:rPr>
              <a:t>- Visas veterinarinių antibiotikų pardavimas 2022 m. 31 šalyje</a:t>
            </a:r>
            <a:br>
              <a:rPr lang="lt-LT" sz="2400" dirty="0">
                <a:latin typeface="PF Square Sans Pro" pitchFamily="2" charset="0"/>
              </a:rPr>
            </a:br>
            <a:endParaRPr lang="lt-LT" sz="2400" dirty="0">
              <a:latin typeface="PF Square Sans Pro" pitchFamily="2" charset="0"/>
            </a:endParaRPr>
          </a:p>
          <a:p>
            <a:r>
              <a:rPr lang="lt-LT" sz="2400" dirty="0">
                <a:latin typeface="PF Square Sans Pro" pitchFamily="2" charset="0"/>
              </a:rPr>
              <a:t>- Kryptis nuo 2011 iki 2022 m. 25 ESVAC dalyvaujančiose šalyse: </a:t>
            </a:r>
          </a:p>
          <a:p>
            <a:pPr marL="342900" indent="-342900">
              <a:buFont typeface="Wingdings" panose="05000000000000000000" pitchFamily="2" charset="2"/>
              <a:buChar char="ü"/>
            </a:pPr>
            <a:r>
              <a:rPr lang="lt-LT" sz="2400" b="1" dirty="0">
                <a:solidFill>
                  <a:schemeClr val="accent6">
                    <a:lumMod val="75000"/>
                  </a:schemeClr>
                </a:solidFill>
                <a:latin typeface="PF Square Sans Pro" pitchFamily="2" charset="0"/>
              </a:rPr>
              <a:t>- 53,0 % visų pardavimų </a:t>
            </a:r>
          </a:p>
          <a:p>
            <a:pPr marL="342900" indent="-342900">
              <a:buFont typeface="Wingdings" panose="05000000000000000000" pitchFamily="2" charset="2"/>
              <a:buChar char="ü"/>
            </a:pPr>
            <a:r>
              <a:rPr lang="lt-LT" sz="2400" dirty="0">
                <a:latin typeface="PF Square Sans Pro" pitchFamily="2" charset="0"/>
              </a:rPr>
              <a:t>- 49,0 % 3-iosios ir 4-osios kartos cefalosporinų pardavimų </a:t>
            </a:r>
          </a:p>
          <a:p>
            <a:pPr marL="342900" indent="-342900">
              <a:buFont typeface="Wingdings" panose="05000000000000000000" pitchFamily="2" charset="2"/>
              <a:buChar char="ü"/>
            </a:pPr>
            <a:r>
              <a:rPr lang="lt-LT" sz="2400" dirty="0">
                <a:latin typeface="PF Square Sans Pro" pitchFamily="2" charset="0"/>
              </a:rPr>
              <a:t>- 44,0 % visų chinolonų pardavimų </a:t>
            </a:r>
          </a:p>
          <a:p>
            <a:pPr marL="342900" indent="-342900">
              <a:buFont typeface="Wingdings" panose="05000000000000000000" pitchFamily="2" charset="2"/>
              <a:buChar char="ü"/>
            </a:pPr>
            <a:r>
              <a:rPr lang="lt-LT" sz="2400" dirty="0">
                <a:latin typeface="PF Square Sans Pro" pitchFamily="2" charset="0"/>
              </a:rPr>
              <a:t>- 81,0 % polimiksinų pardavimų</a:t>
            </a:r>
          </a:p>
        </p:txBody>
      </p:sp>
    </p:spTree>
    <p:extLst>
      <p:ext uri="{BB962C8B-B14F-4D97-AF65-F5344CB8AC3E}">
        <p14:creationId xmlns:p14="http://schemas.microsoft.com/office/powerpoint/2010/main" val="376570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a:xfrm>
            <a:off x="893928" y="205179"/>
            <a:ext cx="10972800" cy="685800"/>
          </a:xfrm>
        </p:spPr>
        <p:txBody>
          <a:bodyPr>
            <a:normAutofit/>
          </a:bodyPr>
          <a:lstStyle/>
          <a:p>
            <a:pPr marL="0" indent="0">
              <a:buNone/>
            </a:pPr>
            <a:r>
              <a:rPr lang="lt-LT" sz="3100" b="1" dirty="0">
                <a:latin typeface="PF Square Sans Pro" pitchFamily="2" charset="0"/>
                <a:cs typeface="+mn-cs"/>
              </a:rPr>
              <a:t>2022 m. buvo pasiekta šiek tiek daugiau nei pusė mažinimo tikslo.</a:t>
            </a:r>
          </a:p>
        </p:txBody>
      </p:sp>
      <p:pic>
        <p:nvPicPr>
          <p:cNvPr id="6" name="Imagen 5">
            <a:extLst>
              <a:ext uri="{FF2B5EF4-FFF2-40B4-BE49-F238E27FC236}">
                <a16:creationId xmlns:a16="http://schemas.microsoft.com/office/drawing/2014/main" id="{FA7F78ED-CDB6-44F6-A041-001235AAB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285" y="1337524"/>
            <a:ext cx="7769544" cy="5533176"/>
          </a:xfrm>
          <a:prstGeom prst="rect">
            <a:avLst/>
          </a:prstGeom>
        </p:spPr>
      </p:pic>
      <p:sp>
        <p:nvSpPr>
          <p:cNvPr id="7" name="Rectángulo redondeado 13">
            <a:extLst>
              <a:ext uri="{FF2B5EF4-FFF2-40B4-BE49-F238E27FC236}">
                <a16:creationId xmlns:a16="http://schemas.microsoft.com/office/drawing/2014/main" id="{D8076120-9DAB-477A-884D-068AEEECE108}"/>
              </a:ext>
            </a:extLst>
          </p:cNvPr>
          <p:cNvSpPr/>
          <p:nvPr/>
        </p:nvSpPr>
        <p:spPr>
          <a:xfrm>
            <a:off x="228600" y="2139950"/>
            <a:ext cx="3505200" cy="259080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lt-LT" sz="3600" b="1" dirty="0">
                <a:solidFill>
                  <a:schemeClr val="bg1"/>
                </a:solidFill>
                <a:latin typeface="PF Square Sans Pro" pitchFamily="2" charset="0"/>
              </a:rPr>
              <a:t>Vidutinio bendrojo pardavimo kiekio pokyčiai</a:t>
            </a:r>
          </a:p>
        </p:txBody>
      </p:sp>
      <p:pic>
        <p:nvPicPr>
          <p:cNvPr id="10" name="Gráfico 9" descr="Flecha: curva ligera con relleno sólido">
            <a:extLst>
              <a:ext uri="{FF2B5EF4-FFF2-40B4-BE49-F238E27FC236}">
                <a16:creationId xmlns:a16="http://schemas.microsoft.com/office/drawing/2014/main" id="{23FA7A3F-E347-4895-9C9D-1F5BF39ED13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192096">
            <a:off x="6872350" y="3755295"/>
            <a:ext cx="1263099" cy="1002207"/>
          </a:xfrm>
          <a:prstGeom prst="rect">
            <a:avLst/>
          </a:prstGeom>
        </p:spPr>
      </p:pic>
      <p:pic>
        <p:nvPicPr>
          <p:cNvPr id="12" name="Gráfico 11" descr="Cinta de premiación">
            <a:extLst>
              <a:ext uri="{FF2B5EF4-FFF2-40B4-BE49-F238E27FC236}">
                <a16:creationId xmlns:a16="http://schemas.microsoft.com/office/drawing/2014/main" id="{72FE7FBD-83B6-40A5-A33D-87821B4189F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506200" y="4445201"/>
            <a:ext cx="1119725" cy="1119725"/>
          </a:xfrm>
          <a:prstGeom prst="rect">
            <a:avLst/>
          </a:prstGeom>
        </p:spPr>
      </p:pic>
      <p:sp>
        <p:nvSpPr>
          <p:cNvPr id="13" name="Marcador de texto 1">
            <a:extLst>
              <a:ext uri="{FF2B5EF4-FFF2-40B4-BE49-F238E27FC236}">
                <a16:creationId xmlns:a16="http://schemas.microsoft.com/office/drawing/2014/main" id="{D6CAC05F-9F34-4F5B-A379-552DA8DDFB51}"/>
              </a:ext>
            </a:extLst>
          </p:cNvPr>
          <p:cNvSpPr txBox="1">
            <a:spLocks/>
          </p:cNvSpPr>
          <p:nvPr/>
        </p:nvSpPr>
        <p:spPr>
          <a:xfrm>
            <a:off x="7605485" y="3913498"/>
            <a:ext cx="1919515" cy="81725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t-LT" sz="6000" b="1" dirty="0">
                <a:latin typeface="PF Square Sans Pro" pitchFamily="2" charset="0"/>
                <a:cs typeface="+mn-cs"/>
              </a:rPr>
              <a:t>53 %</a:t>
            </a:r>
          </a:p>
        </p:txBody>
      </p:sp>
      <p:sp>
        <p:nvSpPr>
          <p:cNvPr id="3" name="CuadroTexto 2">
            <a:extLst>
              <a:ext uri="{FF2B5EF4-FFF2-40B4-BE49-F238E27FC236}">
                <a16:creationId xmlns:a16="http://schemas.microsoft.com/office/drawing/2014/main" id="{A33F3E35-C225-4C9C-8A96-03DF72B48998}"/>
              </a:ext>
            </a:extLst>
          </p:cNvPr>
          <p:cNvSpPr txBox="1"/>
          <p:nvPr/>
        </p:nvSpPr>
        <p:spPr>
          <a:xfrm>
            <a:off x="8763000" y="1728718"/>
            <a:ext cx="3429000" cy="1261884"/>
          </a:xfrm>
          <a:prstGeom prst="rect">
            <a:avLst/>
          </a:prstGeom>
          <a:noFill/>
        </p:spPr>
        <p:txBody>
          <a:bodyPr wrap="square" rtlCol="0">
            <a:spAutoFit/>
          </a:bodyPr>
          <a:lstStyle/>
          <a:p>
            <a:r>
              <a:rPr lang="lt-LT" sz="2000" dirty="0"/>
              <a:t>Pastarųjų metų tendencija rodo, kad antimikrobinių medžiagų vartojimas mažėja</a:t>
            </a:r>
          </a:p>
          <a:p>
            <a:r>
              <a:rPr lang="lt-LT" sz="800" dirty="0"/>
              <a:t>Apskaičiuota pagal antimikrobinių medžiagų kiekį vienam kilogramui užaugintos mėsos per metus.</a:t>
            </a:r>
          </a:p>
        </p:txBody>
      </p:sp>
    </p:spTree>
    <p:extLst>
      <p:ext uri="{BB962C8B-B14F-4D97-AF65-F5344CB8AC3E}">
        <p14:creationId xmlns:p14="http://schemas.microsoft.com/office/powerpoint/2010/main" val="429202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lt-LT" sz="2800" dirty="0">
                <a:latin typeface="PF Square Sans Pro" pitchFamily="2" charset="0"/>
              </a:rPr>
              <a:t>Bendrosios taisyklės</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lt-LT" sz="2000" b="1" i="0" u="none" strike="noStrike" cap="none" normalizeH="0" noProof="0" dirty="0">
                <a:ln>
                  <a:noFill/>
                </a:ln>
                <a:solidFill>
                  <a:srgbClr val="FFFFFF"/>
                </a:solidFill>
                <a:effectLst/>
                <a:uLnTx/>
                <a:uFillTx/>
                <a:latin typeface="Montserrat" panose="00000500000000000000" pitchFamily="2" charset="0"/>
                <a:ea typeface="+mn-ea"/>
                <a:cs typeface="+mn-cs"/>
              </a:rPr>
              <a:t>Nuo 2024 m. ES valstybės narės privalo teikti kasmetinius duomenis apie antimikrobinių vaistų </a:t>
            </a:r>
            <a:r>
              <a:rPr kumimoji="0" lang="lt-LT" sz="2000" b="1" i="0" u="sng" strike="noStrike" cap="none" normalizeH="0" noProof="0" dirty="0">
                <a:ln>
                  <a:noFill/>
                </a:ln>
                <a:solidFill>
                  <a:srgbClr val="FFFFFF"/>
                </a:solidFill>
                <a:effectLst/>
                <a:uLnTx/>
                <a:uFillTx/>
                <a:latin typeface="Montserrat" panose="00000500000000000000" pitchFamily="2" charset="0"/>
                <a:ea typeface="+mn-ea"/>
                <a:cs typeface="+mn-cs"/>
              </a:rPr>
              <a:t>pardavimą ir naudojimą</a:t>
            </a:r>
            <a:r>
              <a:rPr kumimoji="0" lang="lt-LT" sz="2000" b="1" i="0" u="none" strike="noStrike" cap="none" normalizeH="0" noProof="0" dirty="0">
                <a:ln>
                  <a:noFill/>
                </a:ln>
                <a:solidFill>
                  <a:srgbClr val="FFFFFF"/>
                </a:solidFill>
                <a:effectLst/>
                <a:uLnTx/>
                <a:uFillTx/>
                <a:latin typeface="Montserrat" panose="00000500000000000000" pitchFamily="2" charset="0"/>
                <a:ea typeface="+mn-ea"/>
                <a:cs typeface="+mn-cs"/>
              </a:rPr>
              <a:t> gyvūnams per praėjusius metus.</a:t>
            </a: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kern="0" cap="none" spc="0" normalizeH="0" noProof="0" dirty="0">
              <a:ln>
                <a:noFill/>
              </a:ln>
              <a:solidFill>
                <a:srgbClr val="FFFFFF"/>
              </a:solidFill>
              <a:effectLst/>
              <a:uLnTx/>
              <a:uFillTx/>
              <a:latin typeface="PF Square Sans Pro" pitchFamily="2"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9728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lt-LT" sz="2800" b="0" i="0" u="none" strike="noStrike" cap="none" normalizeH="0" noProof="0" dirty="0">
                <a:ln>
                  <a:noFill/>
                </a:ln>
                <a:solidFill>
                  <a:srgbClr val="003399"/>
                </a:solidFill>
                <a:effectLst/>
                <a:uLnTx/>
                <a:uFillTx/>
                <a:latin typeface="PF Square Sans Pro" pitchFamily="2" charset="0"/>
                <a:ea typeface="+mn-ea"/>
                <a:cs typeface="Arial" panose="020B0604020202020204" pitchFamily="34" charset="0"/>
              </a:rPr>
              <a:t>Duomenų apie antimikrobinių medžiagų pardavimą ir naudojimą rinkimas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4524315"/>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2400" b="0" i="0" u="none" strike="noStrike" cap="none" normalizeH="0" noProof="0" dirty="0">
                <a:ln>
                  <a:noFill/>
                </a:ln>
                <a:solidFill>
                  <a:sysClr val="windowText" lastClr="000000"/>
                </a:solidFill>
                <a:effectLst/>
                <a:uLnTx/>
                <a:uFillTx/>
                <a:latin typeface="PF Square Sans Pro" pitchFamily="2" charset="0"/>
              </a:rPr>
              <a:t>ES šalys turi pradėti rinkti naudojimo duomenis: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noProof="0" dirty="0">
              <a:ln>
                <a:noFill/>
              </a:ln>
              <a:solidFill>
                <a:sysClr val="windowText" lastClr="000000"/>
              </a:solidFill>
              <a:effectLst/>
              <a:uLnTx/>
              <a:uFillTx/>
              <a:latin typeface="PF Square Sans Pro" pitchFamily="2" charset="0"/>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t-LT" sz="2400" b="0" i="0" u="none" strike="noStrike" cap="none" normalizeH="0" noProof="0" dirty="0">
                <a:ln>
                  <a:noFill/>
                </a:ln>
                <a:solidFill>
                  <a:sysClr val="windowText" lastClr="000000"/>
                </a:solidFill>
                <a:effectLst/>
                <a:uLnTx/>
                <a:uFillTx/>
                <a:latin typeface="PF Square Sans Pro" pitchFamily="2" charset="0"/>
              </a:rPr>
              <a:t>Galvijai, kiaulės, naminiai paukščiai → nuo 2023 m.</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t-LT" sz="2400" b="0" i="0" u="none" strike="noStrike" cap="none" normalizeH="0" noProof="0" dirty="0">
                <a:ln>
                  <a:noFill/>
                </a:ln>
                <a:solidFill>
                  <a:sysClr val="windowText" lastClr="000000"/>
                </a:solidFill>
                <a:effectLst/>
                <a:uLnTx/>
                <a:uFillTx/>
                <a:latin typeface="PF Square Sans Pro" pitchFamily="2" charset="0"/>
              </a:rPr>
              <a:t>Visi kiti maistiniai gyvūnai → nuo 2026 m.</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t-LT" sz="2400" b="0" i="0" u="none" strike="noStrike" cap="none" normalizeH="0" noProof="0" dirty="0">
                <a:ln>
                  <a:noFill/>
                </a:ln>
                <a:solidFill>
                  <a:sysClr val="windowText" lastClr="000000"/>
                </a:solidFill>
                <a:effectLst/>
                <a:uLnTx/>
                <a:uFillTx/>
                <a:latin typeface="PF Square Sans Pro" pitchFamily="2" charset="0"/>
              </a:rPr>
              <a:t>Šunys, katės ir kailiniai gyvūnai → nuo 2029 m.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0" cap="none" spc="0" normalizeH="0" noProof="0" dirty="0">
              <a:ln>
                <a:noFill/>
              </a:ln>
              <a:solidFill>
                <a:sysClr val="windowText" lastClr="000000"/>
              </a:solidFill>
              <a:effectLst/>
              <a:uLnTx/>
              <a:uFillTx/>
              <a:latin typeface="PF Square Sans Pro" pitchFamily="2" charset="0"/>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2400" b="0" i="0" u="none" strike="noStrike" cap="none" normalizeH="0" noProof="0" dirty="0">
                <a:ln>
                  <a:noFill/>
                </a:ln>
                <a:solidFill>
                  <a:sysClr val="windowText" lastClr="000000"/>
                </a:solidFill>
                <a:effectLst/>
                <a:uLnTx/>
                <a:uFillTx/>
                <a:latin typeface="PF Square Sans Pro" pitchFamily="2" charset="0"/>
              </a:rPr>
              <a:t>EVA publikuos pirmą ataskaitą 2025 m. kovo 31 d., vėliau, iki gruodžio 31 d., pateiks ataskaitą apie praėjusius metus</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noProof="0" dirty="0">
              <a:ln>
                <a:noFill/>
              </a:ln>
              <a:solidFill>
                <a:sysClr val="windowText" lastClr="000000"/>
              </a:solidFill>
              <a:effectLst/>
              <a:uLnTx/>
              <a:uFillTx/>
              <a:latin typeface="PF Square Sans Pro" pitchFamily="2" charset="0"/>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2400" b="0" i="0" u="none" strike="noStrike" cap="none" normalizeH="0" noProof="0" dirty="0">
                <a:ln>
                  <a:noFill/>
                </a:ln>
                <a:solidFill>
                  <a:sysClr val="windowText" lastClr="000000"/>
                </a:solidFill>
                <a:effectLst/>
                <a:uLnTx/>
                <a:uFillTx/>
                <a:latin typeface="PF Square Sans Pro" pitchFamily="2" charset="0"/>
              </a:rPr>
              <a:t>Duomenys apims atitinkamas gyvūnų rūšis, kategorijas ar etapus</a:t>
            </a: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612738"/>
          </a:xfrm>
          <a:prstGeom prst="rect">
            <a:avLst/>
          </a:prstGeom>
          <a:solidFill>
            <a:srgbClr val="6BB188"/>
          </a:solidFill>
        </p:spPr>
        <p:txBody>
          <a:bodyPr wrap="square" rtlCol="0">
            <a:spAutoFit/>
          </a:bodyPr>
          <a:lstStyle/>
          <a:p>
            <a:pPr marL="0" marR="0" lvl="3" indent="0" defTabSz="914400" eaLnBrk="1" fontAlgn="auto" latinLnBrk="0" hangingPunct="1">
              <a:lnSpc>
                <a:spcPct val="96000"/>
              </a:lnSpc>
              <a:spcBef>
                <a:spcPts val="0"/>
              </a:spcBef>
              <a:spcAft>
                <a:spcPts val="0"/>
              </a:spcAft>
              <a:buClrTx/>
              <a:buSzTx/>
              <a:buFontTx/>
              <a:buNone/>
              <a:tabLst/>
              <a:defRPr/>
            </a:pPr>
            <a:r>
              <a:rPr kumimoji="0" lang="lt-LT" b="0" i="0" u="none" strike="noStrike" cap="none" normalizeH="0" noProof="0" dirty="0">
                <a:ln>
                  <a:noFill/>
                </a:ln>
                <a:solidFill>
                  <a:srgbClr val="000000"/>
                </a:solidFill>
                <a:effectLst/>
                <a:uLnTx/>
                <a:uFillTx/>
                <a:latin typeface="PF Square Sans Pro" pitchFamily="2" charset="0"/>
              </a:rPr>
              <a:t>Duomenys bus renkami apie šiuos preparatus </a:t>
            </a:r>
          </a:p>
          <a:p>
            <a:pPr marR="0" lvl="3" defTabSz="914400" eaLnBrk="1" fontAlgn="auto" latinLnBrk="0" hangingPunct="1">
              <a:lnSpc>
                <a:spcPct val="96000"/>
              </a:lnSpc>
              <a:spcBef>
                <a:spcPts val="0"/>
              </a:spcBef>
              <a:spcAft>
                <a:spcPts val="0"/>
              </a:spcAft>
              <a:buClrTx/>
              <a:buSzTx/>
              <a:buFont typeface="+mj-lt"/>
              <a:buAutoNum type="arabicPeriod"/>
              <a:tabLst/>
              <a:defRPr/>
            </a:pPr>
            <a:r>
              <a:rPr kumimoji="0" lang="en-US" b="0" i="0" u="none" strike="noStrike" cap="none" normalizeH="0" noProof="0" dirty="0">
                <a:ln>
                  <a:noFill/>
                </a:ln>
                <a:solidFill>
                  <a:srgbClr val="000000"/>
                </a:solidFill>
                <a:effectLst/>
                <a:uLnTx/>
                <a:uFillTx/>
                <a:latin typeface="PF Square Sans Pro" pitchFamily="2" charset="0"/>
              </a:rPr>
              <a:t> </a:t>
            </a:r>
            <a:r>
              <a:rPr kumimoji="0" lang="lt-LT" b="0" i="0" u="none" strike="noStrike" cap="none" normalizeH="0" noProof="0" dirty="0">
                <a:ln>
                  <a:noFill/>
                </a:ln>
                <a:solidFill>
                  <a:srgbClr val="000000"/>
                </a:solidFill>
                <a:effectLst/>
                <a:uLnTx/>
                <a:uFillTx/>
                <a:latin typeface="PF Square Sans Pro" pitchFamily="2" charset="0"/>
              </a:rPr>
              <a:t>Vaistai nuo viduriavimo, nuo žarnyno uždegimo ir nuo infekcijos</a:t>
            </a:r>
          </a:p>
          <a:p>
            <a:pPr marL="0" marR="0" lvl="3" indent="0" defTabSz="914400" eaLnBrk="1" fontAlgn="auto" latinLnBrk="0" hangingPunct="1">
              <a:lnSpc>
                <a:spcPct val="96000"/>
              </a:lnSpc>
              <a:spcBef>
                <a:spcPts val="0"/>
              </a:spcBef>
              <a:spcAft>
                <a:spcPts val="0"/>
              </a:spcAft>
              <a:buClrTx/>
              <a:buSzTx/>
              <a:buFontTx/>
              <a:buNone/>
              <a:tabLst/>
              <a:defRPr/>
            </a:pPr>
            <a:r>
              <a:rPr kumimoji="0" lang="lt-LT" b="0" i="0" u="none" strike="noStrike" cap="none" normalizeH="0" noProof="0" dirty="0">
                <a:ln>
                  <a:noFill/>
                </a:ln>
                <a:solidFill>
                  <a:srgbClr val="000000"/>
                </a:solidFill>
                <a:effectLst/>
                <a:uLnTx/>
                <a:uFillTx/>
                <a:latin typeface="PF Square Sans Pro" pitchFamily="2" charset="0"/>
              </a:rPr>
              <a:t>2. Ginekologiniai antiinfekciniai ir antiseptiniai preparatai</a:t>
            </a:r>
          </a:p>
          <a:p>
            <a:pPr marL="0" marR="0" lvl="3" indent="0" defTabSz="914400" eaLnBrk="1" fontAlgn="auto" latinLnBrk="0" hangingPunct="1">
              <a:lnSpc>
                <a:spcPct val="96000"/>
              </a:lnSpc>
              <a:spcBef>
                <a:spcPts val="0"/>
              </a:spcBef>
              <a:spcAft>
                <a:spcPts val="0"/>
              </a:spcAft>
              <a:buClrTx/>
              <a:buSzTx/>
              <a:buFontTx/>
              <a:buNone/>
              <a:tabLst/>
              <a:defRPr/>
            </a:pPr>
            <a:r>
              <a:rPr kumimoji="0" lang="lt-LT" b="0" i="0" u="none" strike="noStrike" cap="none" normalizeH="0" noProof="0" dirty="0">
                <a:ln>
                  <a:noFill/>
                </a:ln>
                <a:solidFill>
                  <a:srgbClr val="000000"/>
                </a:solidFill>
                <a:effectLst/>
                <a:uLnTx/>
                <a:uFillTx/>
                <a:latin typeface="PF Square Sans Pro" pitchFamily="2" charset="0"/>
              </a:rPr>
              <a:t>3. Antiinfekcinės ir antiseptinės priemonės, skirtos intrauterininiam naudojimui</a:t>
            </a:r>
          </a:p>
          <a:p>
            <a:pPr marL="0" marR="0" lvl="3" indent="0" defTabSz="914400" eaLnBrk="1" fontAlgn="auto" latinLnBrk="0" hangingPunct="1">
              <a:lnSpc>
                <a:spcPct val="96000"/>
              </a:lnSpc>
              <a:spcBef>
                <a:spcPts val="0"/>
              </a:spcBef>
              <a:spcAft>
                <a:spcPts val="0"/>
              </a:spcAft>
              <a:buClrTx/>
              <a:buSzTx/>
              <a:buFontTx/>
              <a:buNone/>
              <a:tabLst/>
              <a:defRPr/>
            </a:pPr>
            <a:r>
              <a:rPr kumimoji="0" lang="lt-LT" b="0" i="0" u="none" strike="noStrike" cap="none" normalizeH="0" noProof="0" dirty="0">
                <a:ln>
                  <a:noFill/>
                </a:ln>
                <a:solidFill>
                  <a:srgbClr val="000000"/>
                </a:solidFill>
                <a:effectLst/>
                <a:uLnTx/>
                <a:uFillTx/>
                <a:latin typeface="PF Square Sans Pro" pitchFamily="2" charset="0"/>
              </a:rPr>
              <a:t>4. Sisteminio naudojimo antibakterinės medžiagos</a:t>
            </a:r>
            <a:endParaRPr kumimoji="0" lang="en-US" b="0" i="0" u="none" strike="noStrike" cap="none" normalizeH="0" noProof="0" dirty="0">
              <a:ln>
                <a:noFill/>
              </a:ln>
              <a:solidFill>
                <a:srgbClr val="000000"/>
              </a:solidFill>
              <a:effectLst/>
              <a:uLnTx/>
              <a:uFillTx/>
              <a:latin typeface="PF Square Sans Pro" pitchFamily="2" charset="0"/>
            </a:endParaRPr>
          </a:p>
          <a:p>
            <a:pPr marL="0" marR="0" lvl="3" indent="0" defTabSz="914400" eaLnBrk="1" fontAlgn="auto" latinLnBrk="0" hangingPunct="1">
              <a:lnSpc>
                <a:spcPct val="96000"/>
              </a:lnSpc>
              <a:spcBef>
                <a:spcPts val="0"/>
              </a:spcBef>
              <a:spcAft>
                <a:spcPts val="0"/>
              </a:spcAft>
              <a:buClrTx/>
              <a:buSzTx/>
              <a:buFontTx/>
              <a:buNone/>
              <a:tabLst/>
              <a:defRPr/>
            </a:pPr>
            <a:r>
              <a:rPr kumimoji="0" lang="lt-LT" b="0" i="0" u="none" strike="noStrike" cap="none" normalizeH="0" noProof="0" dirty="0">
                <a:ln>
                  <a:noFill/>
                </a:ln>
                <a:solidFill>
                  <a:srgbClr val="000000"/>
                </a:solidFill>
                <a:effectLst/>
                <a:uLnTx/>
                <a:uFillTx/>
                <a:latin typeface="PF Square Sans Pro" pitchFamily="2" charset="0"/>
              </a:rPr>
              <a:t>5. Antibakterinės medžiagos intramamariniam naudojimui</a:t>
            </a:r>
          </a:p>
          <a:p>
            <a:pPr marL="0" marR="0" lvl="3" indent="0" defTabSz="914400" eaLnBrk="1" fontAlgn="auto" latinLnBrk="0" hangingPunct="1">
              <a:lnSpc>
                <a:spcPct val="96000"/>
              </a:lnSpc>
              <a:spcBef>
                <a:spcPts val="0"/>
              </a:spcBef>
              <a:spcAft>
                <a:spcPts val="0"/>
              </a:spcAft>
              <a:buClrTx/>
              <a:buSzTx/>
              <a:buFontTx/>
              <a:buNone/>
              <a:tabLst/>
              <a:defRPr/>
            </a:pPr>
            <a:r>
              <a:rPr kumimoji="0" lang="lt-LT" b="0" i="0" u="none" strike="noStrike" cap="none" normalizeH="0" noProof="0" dirty="0">
                <a:ln>
                  <a:noFill/>
                </a:ln>
                <a:solidFill>
                  <a:srgbClr val="000000"/>
                </a:solidFill>
                <a:effectLst/>
                <a:uLnTx/>
                <a:uFillTx/>
                <a:latin typeface="PF Square Sans Pro" pitchFamily="2" charset="0"/>
              </a:rPr>
              <a:t>6. Vaistai nuo pirmuonių (su antibakteriniu poveikiu)</a:t>
            </a:r>
          </a:p>
          <a:p>
            <a:pPr marL="0" marR="0" lvl="3" indent="0" defTabSz="914400" eaLnBrk="1" fontAlgn="auto" latinLnBrk="0" hangingPunct="1">
              <a:lnSpc>
                <a:spcPct val="96000"/>
              </a:lnSpc>
              <a:spcBef>
                <a:spcPts val="0"/>
              </a:spcBef>
              <a:spcAft>
                <a:spcPts val="0"/>
              </a:spcAft>
              <a:buClrTx/>
              <a:buSzTx/>
              <a:buFontTx/>
              <a:buNone/>
              <a:tabLst/>
              <a:defRPr/>
            </a:pPr>
            <a:r>
              <a:rPr kumimoji="0" lang="lt-LT" b="0" i="0" u="none" strike="noStrike" cap="none" normalizeH="0" noProof="0" dirty="0">
                <a:ln>
                  <a:noFill/>
                </a:ln>
                <a:solidFill>
                  <a:srgbClr val="000000"/>
                </a:solidFill>
                <a:effectLst/>
                <a:uLnTx/>
                <a:uFillTx/>
                <a:latin typeface="PF Square Sans Pro" pitchFamily="2" charset="0"/>
              </a:rPr>
              <a:t>7. Antimikobakterinės medžiagos intramamariniam naudojimui</a:t>
            </a: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52D02-2806-30B3-D7D7-A901D44948C5}"/>
              </a:ext>
            </a:extLst>
          </p:cNvPr>
          <p:cNvSpPr>
            <a:spLocks noGrp="1"/>
          </p:cNvSpPr>
          <p:nvPr>
            <p:ph type="body" sz="quarter" idx="10"/>
          </p:nvPr>
        </p:nvSpPr>
        <p:spPr>
          <a:xfrm>
            <a:off x="1524001" y="2908300"/>
            <a:ext cx="5029200" cy="1136650"/>
          </a:xfrm>
        </p:spPr>
        <p:txBody>
          <a:bodyPr>
            <a:normAutofit/>
          </a:bodyPr>
          <a:lstStyle/>
          <a:p>
            <a:pPr marL="0" indent="0">
              <a:buNone/>
            </a:pPr>
            <a:r>
              <a:rPr lang="lt-LT" sz="3600" dirty="0">
                <a:latin typeface="PF Square Sans Pro" pitchFamily="2" charset="0"/>
              </a:rPr>
              <a:t>NACIONALINIAI DUOMENYS</a:t>
            </a:r>
          </a:p>
        </p:txBody>
      </p:sp>
      <p:pic>
        <p:nvPicPr>
          <p:cNvPr id="4" name="Picture 3">
            <a:extLst>
              <a:ext uri="{FF2B5EF4-FFF2-40B4-BE49-F238E27FC236}">
                <a16:creationId xmlns:a16="http://schemas.microsoft.com/office/drawing/2014/main" id="{883B999E-1A7A-3088-2341-B8665CB1B57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667393" y="2240154"/>
            <a:ext cx="2853480" cy="1712088"/>
          </a:xfrm>
          <a:prstGeom prst="rect">
            <a:avLst/>
          </a:prstGeom>
          <a:ln>
            <a:solidFill>
              <a:schemeClr val="tx1"/>
            </a:solidFill>
          </a:ln>
        </p:spPr>
      </p:pic>
    </p:spTree>
    <p:extLst>
      <p:ext uri="{BB962C8B-B14F-4D97-AF65-F5344CB8AC3E}">
        <p14:creationId xmlns:p14="http://schemas.microsoft.com/office/powerpoint/2010/main" val="29511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7467600" y="926971"/>
            <a:ext cx="4648200" cy="6001643"/>
          </a:xfrm>
          <a:prstGeom prst="rect">
            <a:avLst/>
          </a:prstGeom>
          <a:noFill/>
        </p:spPr>
        <p:txBody>
          <a:bodyPr wrap="square">
            <a:spAutoFit/>
          </a:bodyPr>
          <a:lstStyle/>
          <a:p>
            <a:pPr algn="ctr">
              <a:lnSpc>
                <a:spcPct val="97000"/>
              </a:lnSpc>
            </a:pPr>
            <a:r>
              <a:rPr lang="lt-LT" sz="3200" b="1" dirty="0">
                <a:solidFill>
                  <a:srgbClr val="2C7470"/>
                </a:solidFill>
                <a:latin typeface="PF Square Sans Pro" pitchFamily="2" charset="0"/>
              </a:rPr>
              <a:t>Nuo atsparumo antimikrobinėms medžiagoms 2020 m. Europoje kasdien mirė po 100 žmonių. </a:t>
            </a:r>
          </a:p>
          <a:p>
            <a:pPr algn="ctr">
              <a:lnSpc>
                <a:spcPct val="97000"/>
              </a:lnSpc>
            </a:pPr>
            <a:endParaRPr lang="en-GB" sz="3200" b="1" dirty="0">
              <a:solidFill>
                <a:srgbClr val="2C7470"/>
              </a:solidFill>
              <a:latin typeface="PF Square Sans Pro" pitchFamily="2" charset="0"/>
            </a:endParaRPr>
          </a:p>
          <a:p>
            <a:pPr algn="ctr">
              <a:lnSpc>
                <a:spcPct val="97000"/>
              </a:lnSpc>
            </a:pPr>
            <a:r>
              <a:rPr lang="lt-LT" sz="3200" b="1" dirty="0">
                <a:solidFill>
                  <a:srgbClr val="2C7470"/>
                </a:solidFill>
                <a:latin typeface="PF Square Sans Pro" pitchFamily="2" charset="0"/>
              </a:rPr>
              <a:t>Nuo atsparumo antimikrobinėms medžiagoms 2020 m. Europos Sąjungoje mirė 2100 žmonių.</a:t>
            </a:r>
          </a:p>
          <a:p>
            <a:pPr algn="ctr">
              <a:lnSpc>
                <a:spcPct val="97000"/>
              </a:lnSpc>
            </a:pPr>
            <a:endParaRPr lang="en-US" sz="3200" b="1" dirty="0">
              <a:solidFill>
                <a:srgbClr val="2C7470"/>
              </a:solidFill>
              <a:latin typeface="PF Square Sans Pro" pitchFamily="2" charset="0"/>
            </a:endParaRPr>
          </a:p>
        </p:txBody>
      </p:sp>
      <p:sp>
        <p:nvSpPr>
          <p:cNvPr id="12" name="CuadroTexto 11">
            <a:extLst>
              <a:ext uri="{FF2B5EF4-FFF2-40B4-BE49-F238E27FC236}">
                <a16:creationId xmlns:a16="http://schemas.microsoft.com/office/drawing/2014/main" id="{F7829309-3EA5-4011-B406-88B2D853DCCF}"/>
              </a:ext>
            </a:extLst>
          </p:cNvPr>
          <p:cNvSpPr txBox="1"/>
          <p:nvPr/>
        </p:nvSpPr>
        <p:spPr>
          <a:xfrm>
            <a:off x="914400" y="64184"/>
            <a:ext cx="6324600" cy="523220"/>
          </a:xfrm>
          <a:prstGeom prst="rect">
            <a:avLst/>
          </a:prstGeom>
          <a:noFill/>
        </p:spPr>
        <p:txBody>
          <a:bodyPr wrap="square" rtlCol="0">
            <a:spAutoFit/>
          </a:bodyPr>
          <a:lstStyle/>
          <a:p>
            <a:r>
              <a:rPr lang="lt-LT" sz="1400" dirty="0">
                <a:solidFill>
                  <a:srgbClr val="2C7470"/>
                </a:solidFill>
                <a:latin typeface="PF Square Sans Pro" pitchFamily="2" charset="0"/>
              </a:rPr>
              <a:t>Apskaičiuota infekcijų antibiotikais atspariomis bakterijomis našta išreikšta mirtimis </a:t>
            </a:r>
            <a:r>
              <a:rPr lang="lt-LT" sz="1400" b="1" dirty="0">
                <a:solidFill>
                  <a:srgbClr val="2C7470"/>
                </a:solidFill>
                <a:latin typeface="PF Square Sans Pro" pitchFamily="2" charset="0"/>
              </a:rPr>
              <a:t>100 000 gyventojų </a:t>
            </a:r>
            <a:r>
              <a:rPr lang="lt-LT" sz="1400" dirty="0">
                <a:solidFill>
                  <a:srgbClr val="2C7470"/>
                </a:solidFill>
                <a:latin typeface="PF Square Sans Pro" pitchFamily="2" charset="0"/>
              </a:rPr>
              <a:t>pagal šalį, ES/EEE, 2020 m.</a:t>
            </a:r>
          </a:p>
        </p:txBody>
      </p:sp>
      <p:pic>
        <p:nvPicPr>
          <p:cNvPr id="16" name="Imagen 15">
            <a:extLst>
              <a:ext uri="{FF2B5EF4-FFF2-40B4-BE49-F238E27FC236}">
                <a16:creationId xmlns:a16="http://schemas.microsoft.com/office/drawing/2014/main" id="{78ED92BE-5D18-4CF5-B033-A13F53600CD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7167" y="539750"/>
            <a:ext cx="4950266" cy="6090291"/>
          </a:xfrm>
          <a:prstGeom prst="rect">
            <a:avLst/>
          </a:prstGeom>
        </p:spPr>
      </p:pic>
      <p:pic>
        <p:nvPicPr>
          <p:cNvPr id="19" name="Imagen 18">
            <a:extLst>
              <a:ext uri="{FF2B5EF4-FFF2-40B4-BE49-F238E27FC236}">
                <a16:creationId xmlns:a16="http://schemas.microsoft.com/office/drawing/2014/main" id="{9537FDBB-7EFF-45A2-93FF-14AB0E97AF5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80377" y="4654550"/>
            <a:ext cx="4820672" cy="1136779"/>
          </a:xfrm>
          <a:prstGeom prst="rect">
            <a:avLst/>
          </a:prstGeom>
        </p:spPr>
      </p:pic>
      <p:sp>
        <p:nvSpPr>
          <p:cNvPr id="21" name="CuadroTexto 20">
            <a:extLst>
              <a:ext uri="{FF2B5EF4-FFF2-40B4-BE49-F238E27FC236}">
                <a16:creationId xmlns:a16="http://schemas.microsoft.com/office/drawing/2014/main" id="{09534B5C-C314-45AD-A386-265AF300F129}"/>
              </a:ext>
            </a:extLst>
          </p:cNvPr>
          <p:cNvSpPr txBox="1"/>
          <p:nvPr/>
        </p:nvSpPr>
        <p:spPr>
          <a:xfrm>
            <a:off x="6613525" y="6532146"/>
            <a:ext cx="5426075" cy="338554"/>
          </a:xfrm>
          <a:prstGeom prst="rect">
            <a:avLst/>
          </a:prstGeom>
          <a:noFill/>
        </p:spPr>
        <p:txBody>
          <a:bodyPr wrap="square">
            <a:spAutoFit/>
          </a:bodyPr>
          <a:lstStyle/>
          <a:p>
            <a:r>
              <a:rPr lang="lt-LT" sz="800" b="1" i="0" u="none" strike="noStrike" dirty="0">
                <a:solidFill>
                  <a:srgbClr val="2C7470"/>
                </a:solidFill>
                <a:latin typeface="PF Square Sans Pro" pitchFamily="2" charset="0"/>
              </a:rPr>
              <a:t>Antibiotikams atsparių bakterijų infekcijų sveikatos naštos vertinimas ES/EEE, 2016–2020 m. TECHNINĖ ATASKAITA</a:t>
            </a:r>
          </a:p>
        </p:txBody>
      </p:sp>
      <p:sp>
        <p:nvSpPr>
          <p:cNvPr id="2" name="CuadroTexto 1">
            <a:extLst>
              <a:ext uri="{FF2B5EF4-FFF2-40B4-BE49-F238E27FC236}">
                <a16:creationId xmlns:a16="http://schemas.microsoft.com/office/drawing/2014/main" id="{1A64C2E3-D2D2-4ED8-9673-9545DC916ECB}"/>
              </a:ext>
            </a:extLst>
          </p:cNvPr>
          <p:cNvSpPr txBox="1"/>
          <p:nvPr/>
        </p:nvSpPr>
        <p:spPr>
          <a:xfrm>
            <a:off x="3630966" y="1675018"/>
            <a:ext cx="3950934" cy="1077218"/>
          </a:xfrm>
          <a:prstGeom prst="rect">
            <a:avLst/>
          </a:prstGeom>
          <a:noFill/>
        </p:spPr>
        <p:txBody>
          <a:bodyPr wrap="square" rtlCol="0">
            <a:spAutoFit/>
          </a:bodyPr>
          <a:lstStyle/>
          <a:p>
            <a:pPr algn="ctr"/>
            <a:r>
              <a:rPr lang="lt-LT" sz="3200" b="1" dirty="0">
                <a:solidFill>
                  <a:srgbClr val="FF0000"/>
                </a:solidFill>
                <a:latin typeface="PF Square Sans Pro" pitchFamily="2" charset="0"/>
              </a:rPr>
              <a:t>Lietuvoje </a:t>
            </a:r>
            <a:br>
              <a:rPr lang="en-US" sz="3200" b="1" dirty="0">
                <a:solidFill>
                  <a:srgbClr val="FF0000"/>
                </a:solidFill>
                <a:latin typeface="PF Square Sans Pro" pitchFamily="2" charset="0"/>
              </a:rPr>
            </a:br>
            <a:r>
              <a:rPr lang="lt-LT" sz="3200" b="1" dirty="0">
                <a:solidFill>
                  <a:srgbClr val="FF0000"/>
                </a:solidFill>
                <a:latin typeface="PF Square Sans Pro" pitchFamily="2" charset="0"/>
              </a:rPr>
              <a:t>196 mirtys 2020 m. </a:t>
            </a:r>
          </a:p>
        </p:txBody>
      </p:sp>
      <p:cxnSp>
        <p:nvCxnSpPr>
          <p:cNvPr id="8" name="Conector recto de flecha 7">
            <a:extLst>
              <a:ext uri="{FF2B5EF4-FFF2-40B4-BE49-F238E27FC236}">
                <a16:creationId xmlns:a16="http://schemas.microsoft.com/office/drawing/2014/main" id="{815FBFAA-B3B0-47F2-8DE8-F309B748FFD5}"/>
              </a:ext>
            </a:extLst>
          </p:cNvPr>
          <p:cNvCxnSpPr>
            <a:cxnSpLocks/>
          </p:cNvCxnSpPr>
          <p:nvPr/>
        </p:nvCxnSpPr>
        <p:spPr>
          <a:xfrm>
            <a:off x="3040380" y="1933768"/>
            <a:ext cx="472440" cy="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Elipse 2">
            <a:extLst>
              <a:ext uri="{FF2B5EF4-FFF2-40B4-BE49-F238E27FC236}">
                <a16:creationId xmlns:a16="http://schemas.microsoft.com/office/drawing/2014/main" id="{B6D917DD-FCB3-42D2-B9C5-C9C3DD62D836}"/>
              </a:ext>
            </a:extLst>
          </p:cNvPr>
          <p:cNvSpPr/>
          <p:nvPr/>
        </p:nvSpPr>
        <p:spPr>
          <a:xfrm>
            <a:off x="2705100" y="1762088"/>
            <a:ext cx="266700" cy="3433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uadroTexto 3">
            <a:extLst>
              <a:ext uri="{FF2B5EF4-FFF2-40B4-BE49-F238E27FC236}">
                <a16:creationId xmlns:a16="http://schemas.microsoft.com/office/drawing/2014/main" id="{A034F94A-F780-4909-B296-AF5AD6B6C0D2}"/>
              </a:ext>
            </a:extLst>
          </p:cNvPr>
          <p:cNvSpPr txBox="1"/>
          <p:nvPr/>
        </p:nvSpPr>
        <p:spPr>
          <a:xfrm>
            <a:off x="1066800" y="6630041"/>
            <a:ext cx="5181600" cy="200055"/>
          </a:xfrm>
          <a:prstGeom prst="rect">
            <a:avLst/>
          </a:prstGeom>
          <a:noFill/>
        </p:spPr>
        <p:txBody>
          <a:bodyPr wrap="square" rtlCol="0">
            <a:spAutoFit/>
          </a:bodyPr>
          <a:lstStyle/>
          <a:p>
            <a:r>
              <a:rPr lang="lt-LT" sz="700" dirty="0"/>
              <a:t>Maltos populiacija 2020 m. – 515 000 (7 x 5,15 = 36 mirtys)</a:t>
            </a:r>
          </a:p>
        </p:txBody>
      </p:sp>
    </p:spTree>
    <p:extLst>
      <p:ext uri="{BB962C8B-B14F-4D97-AF65-F5344CB8AC3E}">
        <p14:creationId xmlns:p14="http://schemas.microsoft.com/office/powerpoint/2010/main" val="255423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70B54A0-1704-4C62-8AA0-AF891358C1E5}"/>
              </a:ext>
            </a:extLst>
          </p:cNvPr>
          <p:cNvPicPr>
            <a:picLocks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13171" y="3009672"/>
            <a:ext cx="5493600" cy="25260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24600" y="3232317"/>
            <a:ext cx="5867400" cy="3552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27676" y="5760413"/>
            <a:ext cx="6058800" cy="1096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D121B73E-E0EE-4166-B1E2-BC54E9278428}"/>
              </a:ext>
            </a:extLst>
          </p:cNvPr>
          <p:cNvSpPr/>
          <p:nvPr/>
        </p:nvSpPr>
        <p:spPr>
          <a:xfrm>
            <a:off x="81167" y="4899284"/>
            <a:ext cx="5986258" cy="1488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7739638" y="6178550"/>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6281139" y="4738990"/>
            <a:ext cx="2916999" cy="256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a:extLst>
              <a:ext uri="{FF2B5EF4-FFF2-40B4-BE49-F238E27FC236}">
                <a16:creationId xmlns:a16="http://schemas.microsoft.com/office/drawing/2014/main" id="{D0AC8D15-721E-4D27-9E5C-F8BCDA2E4ABB}"/>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3810001" y="122672"/>
            <a:ext cx="4724400" cy="2696728"/>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6703047" y="1278467"/>
            <a:ext cx="2138705" cy="152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a:extLst>
              <a:ext uri="{FF2B5EF4-FFF2-40B4-BE49-F238E27FC236}">
                <a16:creationId xmlns:a16="http://schemas.microsoft.com/office/drawing/2014/main" id="{9A30044F-33B4-4E74-A6DA-71C868CDEE1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95826" r="64058"/>
          <a:stretch/>
        </p:blipFill>
        <p:spPr bwMode="auto">
          <a:xfrm>
            <a:off x="4073128" y="2676876"/>
            <a:ext cx="2299132" cy="1488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lt-LT" sz="2800" b="1" dirty="0">
                <a:solidFill>
                  <a:schemeClr val="bg1"/>
                </a:solidFill>
                <a:latin typeface="PF Square Sans Pro" pitchFamily="2" charset="0"/>
              </a:rPr>
              <a:t>LIETUVA</a:t>
            </a:r>
          </a:p>
          <a:p>
            <a:pPr algn="ctr">
              <a:lnSpc>
                <a:spcPct val="120000"/>
              </a:lnSpc>
              <a:defRPr/>
            </a:pPr>
            <a:r>
              <a:rPr lang="lt-LT" sz="2800" b="1" dirty="0">
                <a:solidFill>
                  <a:schemeClr val="bg1"/>
                </a:solidFill>
                <a:latin typeface="PF Square Sans Pro" pitchFamily="2" charset="0"/>
              </a:rPr>
              <a:t> Duomenys apie maistinius gyvūnus</a:t>
            </a:r>
          </a:p>
        </p:txBody>
      </p:sp>
      <p:pic>
        <p:nvPicPr>
          <p:cNvPr id="5" name="Imagen 4">
            <a:extLst>
              <a:ext uri="{FF2B5EF4-FFF2-40B4-BE49-F238E27FC236}">
                <a16:creationId xmlns:a16="http://schemas.microsoft.com/office/drawing/2014/main" id="{897C392D-56B6-4309-956F-9B0563575FDA}"/>
              </a:ext>
            </a:extLst>
          </p:cNvPr>
          <p:cNvPicPr>
            <a:picLocks noChangeAspect="1"/>
          </p:cNvPicPr>
          <p:nvPr/>
        </p:nvPicPr>
        <p:blipFill rotWithShape="1">
          <a:blip r:embed="rId8"/>
          <a:srcRect r="42963" b="26214"/>
          <a:stretch/>
        </p:blipFill>
        <p:spPr>
          <a:xfrm>
            <a:off x="9010650" y="2903326"/>
            <a:ext cx="2299132" cy="382326"/>
          </a:xfrm>
          <a:prstGeom prst="rect">
            <a:avLst/>
          </a:prstGeom>
        </p:spPr>
      </p:pic>
      <p:cxnSp>
        <p:nvCxnSpPr>
          <p:cNvPr id="20" name="Conector recto de flecha 19">
            <a:extLst>
              <a:ext uri="{FF2B5EF4-FFF2-40B4-BE49-F238E27FC236}">
                <a16:creationId xmlns:a16="http://schemas.microsoft.com/office/drawing/2014/main" id="{59BFBA07-0CB2-4B11-A586-D3D5CABE8632}"/>
              </a:ext>
            </a:extLst>
          </p:cNvPr>
          <p:cNvCxnSpPr/>
          <p:nvPr/>
        </p:nvCxnSpPr>
        <p:spPr>
          <a:xfrm flipV="1">
            <a:off x="7305675" y="2703040"/>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27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1FB751-EAB8-AE96-62F4-B6A40264E92D}"/>
              </a:ext>
            </a:extLst>
          </p:cNvPr>
          <p:cNvSpPr>
            <a:spLocks noGrp="1"/>
          </p:cNvSpPr>
          <p:nvPr>
            <p:ph type="body" sz="quarter" idx="10"/>
          </p:nvPr>
        </p:nvSpPr>
        <p:spPr/>
        <p:txBody>
          <a:bodyPr/>
          <a:lstStyle/>
          <a:p>
            <a:pPr marL="0" indent="0">
              <a:buNone/>
            </a:pPr>
            <a:r>
              <a:rPr lang="lt-LT" sz="2400" b="1" dirty="0">
                <a:latin typeface="PF Square Sans Pro" pitchFamily="2" charset="0"/>
              </a:rPr>
              <a:t>Veterinarinių vaistų pardavimai LIETUVOJE</a:t>
            </a:r>
          </a:p>
        </p:txBody>
      </p:sp>
      <p:graphicFrame>
        <p:nvGraphicFramePr>
          <p:cNvPr id="3" name="Table 2">
            <a:extLst>
              <a:ext uri="{FF2B5EF4-FFF2-40B4-BE49-F238E27FC236}">
                <a16:creationId xmlns:a16="http://schemas.microsoft.com/office/drawing/2014/main" id="{1E9261E0-6E93-F38B-488A-951EE4AA2267}"/>
              </a:ext>
            </a:extLst>
          </p:cNvPr>
          <p:cNvGraphicFramePr>
            <a:graphicFrameLocks noGrp="1"/>
          </p:cNvGraphicFramePr>
          <p:nvPr>
            <p:extLst>
              <p:ext uri="{D42A27DB-BD31-4B8C-83A1-F6EECF244321}">
                <p14:modId xmlns:p14="http://schemas.microsoft.com/office/powerpoint/2010/main" val="3997188175"/>
              </p:ext>
            </p:extLst>
          </p:nvPr>
        </p:nvGraphicFramePr>
        <p:xfrm>
          <a:off x="152400" y="1686331"/>
          <a:ext cx="2819400" cy="5015536"/>
        </p:xfrm>
        <a:graphic>
          <a:graphicData uri="http://schemas.openxmlformats.org/drawingml/2006/table">
            <a:tbl>
              <a:tblPr bandRow="1">
                <a:tableStyleId>{5C22544A-7EE6-4342-B048-85BDC9FD1C3A}</a:tableStyleId>
              </a:tblPr>
              <a:tblGrid>
                <a:gridCol w="1409700">
                  <a:extLst>
                    <a:ext uri="{9D8B030D-6E8A-4147-A177-3AD203B41FA5}">
                      <a16:colId xmlns:a16="http://schemas.microsoft.com/office/drawing/2014/main" val="1614546912"/>
                    </a:ext>
                  </a:extLst>
                </a:gridCol>
                <a:gridCol w="1409700">
                  <a:extLst>
                    <a:ext uri="{9D8B030D-6E8A-4147-A177-3AD203B41FA5}">
                      <a16:colId xmlns:a16="http://schemas.microsoft.com/office/drawing/2014/main" val="549480559"/>
                    </a:ext>
                  </a:extLst>
                </a:gridCol>
              </a:tblGrid>
              <a:tr h="592823">
                <a:tc>
                  <a:txBody>
                    <a:bodyPr/>
                    <a:lstStyle/>
                    <a:p>
                      <a:pPr algn="ctr"/>
                      <a:r>
                        <a:rPr lang="lt-LT" sz="2050" b="1" dirty="0">
                          <a:latin typeface="PF Square Sans Pro" pitchFamily="2" charset="0"/>
                        </a:rPr>
                        <a:t>Galvijai</a:t>
                      </a:r>
                    </a:p>
                  </a:txBody>
                  <a:tcPr>
                    <a:solidFill>
                      <a:schemeClr val="bg1">
                        <a:lumMod val="95000"/>
                      </a:schemeClr>
                    </a:solidFill>
                  </a:tcPr>
                </a:tc>
                <a:tc>
                  <a:txBody>
                    <a:bodyPr/>
                    <a:lstStyle/>
                    <a:p>
                      <a:pPr algn="ctr"/>
                      <a:r>
                        <a:rPr lang="lt-LT" sz="2050" dirty="0">
                          <a:latin typeface="PF Square Sans Pro" pitchFamily="2" charset="0"/>
                        </a:rPr>
                        <a:t>156</a:t>
                      </a:r>
                    </a:p>
                  </a:txBody>
                  <a:tcPr>
                    <a:solidFill>
                      <a:schemeClr val="bg1">
                        <a:lumMod val="95000"/>
                      </a:schemeClr>
                    </a:solidFill>
                  </a:tcPr>
                </a:tc>
                <a:extLst>
                  <a:ext uri="{0D108BD9-81ED-4DB2-BD59-A6C34878D82A}">
                    <a16:rowId xmlns:a16="http://schemas.microsoft.com/office/drawing/2014/main" val="1606738642"/>
                  </a:ext>
                </a:extLst>
              </a:tr>
              <a:tr h="592823">
                <a:tc>
                  <a:txBody>
                    <a:bodyPr/>
                    <a:lstStyle/>
                    <a:p>
                      <a:pPr algn="ctr"/>
                      <a:r>
                        <a:rPr lang="lt-LT" sz="2050" b="1" dirty="0">
                          <a:latin typeface="PF Square Sans Pro" pitchFamily="2" charset="0"/>
                        </a:rPr>
                        <a:t>Kiaulės</a:t>
                      </a:r>
                    </a:p>
                  </a:txBody>
                  <a:tcPr>
                    <a:solidFill>
                      <a:schemeClr val="bg1">
                        <a:lumMod val="95000"/>
                      </a:schemeClr>
                    </a:solidFill>
                  </a:tcPr>
                </a:tc>
                <a:tc>
                  <a:txBody>
                    <a:bodyPr/>
                    <a:lstStyle/>
                    <a:p>
                      <a:pPr algn="ctr"/>
                      <a:r>
                        <a:rPr lang="lt-LT" sz="2050" dirty="0">
                          <a:latin typeface="PF Square Sans Pro" pitchFamily="2" charset="0"/>
                        </a:rPr>
                        <a:t>69</a:t>
                      </a:r>
                    </a:p>
                  </a:txBody>
                  <a:tcPr>
                    <a:solidFill>
                      <a:schemeClr val="bg1">
                        <a:lumMod val="95000"/>
                      </a:schemeClr>
                    </a:solidFill>
                  </a:tcPr>
                </a:tc>
                <a:extLst>
                  <a:ext uri="{0D108BD9-81ED-4DB2-BD59-A6C34878D82A}">
                    <a16:rowId xmlns:a16="http://schemas.microsoft.com/office/drawing/2014/main" val="1313675665"/>
                  </a:ext>
                </a:extLst>
              </a:tr>
              <a:tr h="592823">
                <a:tc>
                  <a:txBody>
                    <a:bodyPr/>
                    <a:lstStyle/>
                    <a:p>
                      <a:pPr algn="ctr"/>
                      <a:r>
                        <a:rPr lang="lt-LT" sz="2050" b="1" spc="-20" baseline="0" dirty="0">
                          <a:latin typeface="PF Square Sans Pro" pitchFamily="2" charset="0"/>
                        </a:rPr>
                        <a:t>Naminiai paukščiai</a:t>
                      </a:r>
                    </a:p>
                  </a:txBody>
                  <a:tcPr>
                    <a:solidFill>
                      <a:schemeClr val="bg1">
                        <a:lumMod val="95000"/>
                      </a:schemeClr>
                    </a:solidFill>
                  </a:tcPr>
                </a:tc>
                <a:tc>
                  <a:txBody>
                    <a:bodyPr/>
                    <a:lstStyle/>
                    <a:p>
                      <a:pPr algn="ctr"/>
                      <a:r>
                        <a:rPr lang="lt-LT" sz="2050" dirty="0">
                          <a:latin typeface="PF Square Sans Pro" pitchFamily="2" charset="0"/>
                        </a:rPr>
                        <a:t>55</a:t>
                      </a:r>
                    </a:p>
                  </a:txBody>
                  <a:tcPr>
                    <a:solidFill>
                      <a:schemeClr val="bg1">
                        <a:lumMod val="95000"/>
                      </a:schemeClr>
                    </a:solidFill>
                  </a:tcPr>
                </a:tc>
                <a:extLst>
                  <a:ext uri="{0D108BD9-81ED-4DB2-BD59-A6C34878D82A}">
                    <a16:rowId xmlns:a16="http://schemas.microsoft.com/office/drawing/2014/main" val="2687842946"/>
                  </a:ext>
                </a:extLst>
              </a:tr>
              <a:tr h="742318">
                <a:tc>
                  <a:txBody>
                    <a:bodyPr/>
                    <a:lstStyle/>
                    <a:p>
                      <a:pPr algn="ctr"/>
                      <a:r>
                        <a:rPr lang="lt-LT" sz="2050" b="1" dirty="0">
                          <a:latin typeface="PF Square Sans Pro" pitchFamily="2" charset="0"/>
                        </a:rPr>
                        <a:t>Avys ir ožkos</a:t>
                      </a:r>
                    </a:p>
                  </a:txBody>
                  <a:tcPr>
                    <a:solidFill>
                      <a:schemeClr val="bg1">
                        <a:lumMod val="95000"/>
                      </a:schemeClr>
                    </a:solidFill>
                  </a:tcPr>
                </a:tc>
                <a:tc>
                  <a:txBody>
                    <a:bodyPr/>
                    <a:lstStyle/>
                    <a:p>
                      <a:pPr algn="ctr"/>
                      <a:r>
                        <a:rPr lang="lt-LT" sz="2050" dirty="0">
                          <a:latin typeface="PF Square Sans Pro" pitchFamily="2" charset="0"/>
                        </a:rPr>
                        <a:t>10</a:t>
                      </a:r>
                    </a:p>
                  </a:txBody>
                  <a:tcPr>
                    <a:solidFill>
                      <a:schemeClr val="bg1">
                        <a:lumMod val="95000"/>
                      </a:schemeClr>
                    </a:solidFill>
                  </a:tcPr>
                </a:tc>
                <a:extLst>
                  <a:ext uri="{0D108BD9-81ED-4DB2-BD59-A6C34878D82A}">
                    <a16:rowId xmlns:a16="http://schemas.microsoft.com/office/drawing/2014/main" val="4122109570"/>
                  </a:ext>
                </a:extLst>
              </a:tr>
              <a:tr h="592823">
                <a:tc>
                  <a:txBody>
                    <a:bodyPr/>
                    <a:lstStyle/>
                    <a:p>
                      <a:pPr algn="ctr"/>
                      <a:r>
                        <a:rPr lang="lt-LT" sz="2050" b="1" dirty="0">
                          <a:latin typeface="PF Square Sans Pro" pitchFamily="2" charset="0"/>
                        </a:rPr>
                        <a:t>Žuvys</a:t>
                      </a:r>
                    </a:p>
                  </a:txBody>
                  <a:tcPr>
                    <a:solidFill>
                      <a:schemeClr val="bg1">
                        <a:lumMod val="95000"/>
                      </a:schemeClr>
                    </a:solidFill>
                  </a:tcPr>
                </a:tc>
                <a:tc>
                  <a:txBody>
                    <a:bodyPr/>
                    <a:lstStyle/>
                    <a:p>
                      <a:pPr algn="ctr"/>
                      <a:r>
                        <a:rPr lang="lt-LT" sz="2050" dirty="0">
                          <a:latin typeface="PF Square Sans Pro" pitchFamily="2" charset="0"/>
                        </a:rPr>
                        <a:t>4</a:t>
                      </a:r>
                    </a:p>
                  </a:txBody>
                  <a:tcPr>
                    <a:solidFill>
                      <a:schemeClr val="bg1">
                        <a:lumMod val="95000"/>
                      </a:schemeClr>
                    </a:solidFill>
                  </a:tcPr>
                </a:tc>
                <a:extLst>
                  <a:ext uri="{0D108BD9-81ED-4DB2-BD59-A6C34878D82A}">
                    <a16:rowId xmlns:a16="http://schemas.microsoft.com/office/drawing/2014/main" val="950468047"/>
                  </a:ext>
                </a:extLst>
              </a:tr>
              <a:tr h="592823">
                <a:tc>
                  <a:txBody>
                    <a:bodyPr/>
                    <a:lstStyle/>
                    <a:p>
                      <a:pPr algn="ctr"/>
                      <a:r>
                        <a:rPr lang="lt-LT" sz="2050" b="1" dirty="0">
                          <a:latin typeface="PF Square Sans Pro" pitchFamily="2" charset="0"/>
                        </a:rPr>
                        <a:t>Triušiai</a:t>
                      </a:r>
                    </a:p>
                  </a:txBody>
                  <a:tcPr>
                    <a:solidFill>
                      <a:schemeClr val="bg1">
                        <a:lumMod val="95000"/>
                      </a:schemeClr>
                    </a:solidFill>
                  </a:tcPr>
                </a:tc>
                <a:tc>
                  <a:txBody>
                    <a:bodyPr/>
                    <a:lstStyle/>
                    <a:p>
                      <a:pPr algn="ctr"/>
                      <a:r>
                        <a:rPr lang="lt-LT" sz="2050" dirty="0">
                          <a:latin typeface="PF Square Sans Pro" pitchFamily="2" charset="0"/>
                        </a:rPr>
                        <a:t>0,03</a:t>
                      </a:r>
                    </a:p>
                  </a:txBody>
                  <a:tcPr>
                    <a:solidFill>
                      <a:schemeClr val="bg1">
                        <a:lumMod val="95000"/>
                      </a:schemeClr>
                    </a:solidFill>
                  </a:tcPr>
                </a:tc>
                <a:extLst>
                  <a:ext uri="{0D108BD9-81ED-4DB2-BD59-A6C34878D82A}">
                    <a16:rowId xmlns:a16="http://schemas.microsoft.com/office/drawing/2014/main" val="2881407013"/>
                  </a:ext>
                </a:extLst>
              </a:tr>
              <a:tr h="592823">
                <a:tc>
                  <a:txBody>
                    <a:bodyPr/>
                    <a:lstStyle/>
                    <a:p>
                      <a:pPr algn="ctr"/>
                      <a:r>
                        <a:rPr lang="lt-LT" sz="2050" b="1" dirty="0">
                          <a:latin typeface="PF Square Sans Pro" pitchFamily="2" charset="0"/>
                        </a:rPr>
                        <a:t>Arkliai</a:t>
                      </a:r>
                    </a:p>
                  </a:txBody>
                  <a:tcPr>
                    <a:solidFill>
                      <a:schemeClr val="bg1">
                        <a:lumMod val="95000"/>
                      </a:schemeClr>
                    </a:solidFill>
                  </a:tcPr>
                </a:tc>
                <a:tc>
                  <a:txBody>
                    <a:bodyPr/>
                    <a:lstStyle/>
                    <a:p>
                      <a:pPr algn="ctr"/>
                      <a:r>
                        <a:rPr lang="lt-LT" sz="2050" dirty="0">
                          <a:latin typeface="PF Square Sans Pro" pitchFamily="2" charset="0"/>
                        </a:rPr>
                        <a:t>5</a:t>
                      </a:r>
                    </a:p>
                  </a:txBody>
                  <a:tcPr>
                    <a:solidFill>
                      <a:schemeClr val="bg1">
                        <a:lumMod val="95000"/>
                      </a:schemeClr>
                    </a:solidFill>
                  </a:tcPr>
                </a:tc>
                <a:extLst>
                  <a:ext uri="{0D108BD9-81ED-4DB2-BD59-A6C34878D82A}">
                    <a16:rowId xmlns:a16="http://schemas.microsoft.com/office/drawing/2014/main" val="1716629260"/>
                  </a:ext>
                </a:extLst>
              </a:tr>
              <a:tr h="592823">
                <a:tc>
                  <a:txBody>
                    <a:bodyPr/>
                    <a:lstStyle/>
                    <a:p>
                      <a:pPr algn="ctr"/>
                      <a:r>
                        <a:rPr lang="lt-LT" sz="2050" b="1" dirty="0">
                          <a:latin typeface="PF Square Sans Pro" pitchFamily="2" charset="0"/>
                        </a:rPr>
                        <a:t>Iš viso</a:t>
                      </a:r>
                    </a:p>
                  </a:txBody>
                  <a:tcPr>
                    <a:solidFill>
                      <a:schemeClr val="bg1">
                        <a:lumMod val="95000"/>
                      </a:schemeClr>
                    </a:solidFill>
                  </a:tcPr>
                </a:tc>
                <a:tc>
                  <a:txBody>
                    <a:bodyPr/>
                    <a:lstStyle/>
                    <a:p>
                      <a:pPr algn="ctr"/>
                      <a:r>
                        <a:rPr lang="lt-LT" sz="2050" b="1" dirty="0">
                          <a:latin typeface="PF Square Sans Pro" pitchFamily="2" charset="0"/>
                        </a:rPr>
                        <a:t>300</a:t>
                      </a:r>
                    </a:p>
                  </a:txBody>
                  <a:tcPr>
                    <a:solidFill>
                      <a:schemeClr val="bg1">
                        <a:lumMod val="95000"/>
                      </a:schemeClr>
                    </a:solidFill>
                  </a:tcPr>
                </a:tc>
                <a:extLst>
                  <a:ext uri="{0D108BD9-81ED-4DB2-BD59-A6C34878D82A}">
                    <a16:rowId xmlns:a16="http://schemas.microsoft.com/office/drawing/2014/main" val="571472556"/>
                  </a:ext>
                </a:extLst>
              </a:tr>
            </a:tbl>
          </a:graphicData>
        </a:graphic>
      </p:graphicFrame>
      <p:pic>
        <p:nvPicPr>
          <p:cNvPr id="5" name="Picture 4">
            <a:extLst>
              <a:ext uri="{FF2B5EF4-FFF2-40B4-BE49-F238E27FC236}">
                <a16:creationId xmlns:a16="http://schemas.microsoft.com/office/drawing/2014/main" id="{0EDD7416-9ADB-1368-B793-8C1B3E5058B0}"/>
              </a:ext>
            </a:extLst>
          </p:cNvPr>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2972400" y="4817489"/>
            <a:ext cx="9219600" cy="2053040"/>
          </a:xfrm>
          <a:prstGeom prst="rect">
            <a:avLst/>
          </a:prstGeom>
        </p:spPr>
      </p:pic>
      <p:pic>
        <p:nvPicPr>
          <p:cNvPr id="7" name="Picture 6">
            <a:extLst>
              <a:ext uri="{FF2B5EF4-FFF2-40B4-BE49-F238E27FC236}">
                <a16:creationId xmlns:a16="http://schemas.microsoft.com/office/drawing/2014/main" id="{EAFC7A97-16E4-883C-BB75-38EE8F311EDA}"/>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324600" y="1725842"/>
            <a:ext cx="5576400" cy="3054411"/>
          </a:xfrm>
          <a:prstGeom prst="rect">
            <a:avLst/>
          </a:prstGeom>
        </p:spPr>
      </p:pic>
      <p:sp>
        <p:nvSpPr>
          <p:cNvPr id="8" name="Rectángulo 28">
            <a:extLst>
              <a:ext uri="{FF2B5EF4-FFF2-40B4-BE49-F238E27FC236}">
                <a16:creationId xmlns:a16="http://schemas.microsoft.com/office/drawing/2014/main" id="{38204C63-22E9-1597-38EF-116F654C3BAE}"/>
              </a:ext>
            </a:extLst>
          </p:cNvPr>
          <p:cNvSpPr/>
          <p:nvPr/>
        </p:nvSpPr>
        <p:spPr>
          <a:xfrm>
            <a:off x="3048000" y="1559472"/>
            <a:ext cx="3048000" cy="334374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392" b="1" dirty="0">
              <a:latin typeface="PF Square Sans Pro" pitchFamily="2" charset="0"/>
            </a:endParaRPr>
          </a:p>
        </p:txBody>
      </p:sp>
      <p:sp>
        <p:nvSpPr>
          <p:cNvPr id="9" name="CuadroTexto 10">
            <a:extLst>
              <a:ext uri="{FF2B5EF4-FFF2-40B4-BE49-F238E27FC236}">
                <a16:creationId xmlns:a16="http://schemas.microsoft.com/office/drawing/2014/main" id="{D73485AD-0272-F749-ED8E-352B7708301F}"/>
              </a:ext>
            </a:extLst>
          </p:cNvPr>
          <p:cNvSpPr txBox="1"/>
          <p:nvPr/>
        </p:nvSpPr>
        <p:spPr>
          <a:xfrm>
            <a:off x="3200400" y="1678693"/>
            <a:ext cx="2345061" cy="553228"/>
          </a:xfrm>
          <a:prstGeom prst="rect">
            <a:avLst/>
          </a:prstGeom>
          <a:noFill/>
        </p:spPr>
        <p:txBody>
          <a:bodyPr wrap="square" rtlCol="0">
            <a:spAutoFit/>
          </a:bodyPr>
          <a:lstStyle/>
          <a:p>
            <a:pPr algn="l"/>
            <a:r>
              <a:rPr lang="lt-LT" sz="1198" b="1" dirty="0">
                <a:solidFill>
                  <a:schemeClr val="lt1"/>
                </a:solidFill>
                <a:latin typeface="PF Square Sans Pro" pitchFamily="2" charset="0"/>
              </a:rPr>
              <a:t>2018</a:t>
            </a:r>
          </a:p>
          <a:p>
            <a:pPr algn="ctr"/>
            <a:r>
              <a:rPr lang="lt-LT" sz="1797" b="1" dirty="0">
                <a:solidFill>
                  <a:schemeClr val="lt1"/>
                </a:solidFill>
                <a:latin typeface="PF Square Sans Pro" pitchFamily="2" charset="0"/>
              </a:rPr>
              <a:t>32,7 mg/PCU</a:t>
            </a:r>
          </a:p>
        </p:txBody>
      </p:sp>
      <p:sp>
        <p:nvSpPr>
          <p:cNvPr id="10" name="Flecha: hacia abajo 11">
            <a:extLst>
              <a:ext uri="{FF2B5EF4-FFF2-40B4-BE49-F238E27FC236}">
                <a16:creationId xmlns:a16="http://schemas.microsoft.com/office/drawing/2014/main" id="{752BC62D-E353-EFDA-5EC8-EB2F2DFE6453}"/>
              </a:ext>
            </a:extLst>
          </p:cNvPr>
          <p:cNvSpPr/>
          <p:nvPr/>
        </p:nvSpPr>
        <p:spPr>
          <a:xfrm>
            <a:off x="4017236" y="2285036"/>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11" name="CuadroTexto 51">
            <a:extLst>
              <a:ext uri="{FF2B5EF4-FFF2-40B4-BE49-F238E27FC236}">
                <a16:creationId xmlns:a16="http://schemas.microsoft.com/office/drawing/2014/main" id="{C7794C4B-EC69-A231-A821-65B23DF13335}"/>
              </a:ext>
            </a:extLst>
          </p:cNvPr>
          <p:cNvSpPr txBox="1"/>
          <p:nvPr/>
        </p:nvSpPr>
        <p:spPr>
          <a:xfrm>
            <a:off x="3140957" y="2826503"/>
            <a:ext cx="2650243" cy="1382879"/>
          </a:xfrm>
          <a:prstGeom prst="rect">
            <a:avLst/>
          </a:prstGeom>
          <a:noFill/>
        </p:spPr>
        <p:txBody>
          <a:bodyPr wrap="square" rtlCol="0">
            <a:spAutoFit/>
          </a:bodyPr>
          <a:lstStyle/>
          <a:p>
            <a:pPr algn="l"/>
            <a:r>
              <a:rPr lang="lt-LT" sz="1198" b="1" dirty="0">
                <a:solidFill>
                  <a:schemeClr val="lt1"/>
                </a:solidFill>
                <a:latin typeface="PF Square Sans Pro" pitchFamily="2" charset="0"/>
              </a:rPr>
              <a:t>2022</a:t>
            </a:r>
          </a:p>
          <a:p>
            <a:pPr algn="ctr"/>
            <a:r>
              <a:rPr lang="lt-LT" sz="3594" b="1" dirty="0">
                <a:solidFill>
                  <a:schemeClr val="lt1"/>
                </a:solidFill>
                <a:latin typeface="PF Square Sans Pro" pitchFamily="2" charset="0"/>
              </a:rPr>
              <a:t>48,2 mg/PCU</a:t>
            </a:r>
          </a:p>
        </p:txBody>
      </p:sp>
      <p:sp>
        <p:nvSpPr>
          <p:cNvPr id="12" name="CuadroTexto 52">
            <a:extLst>
              <a:ext uri="{FF2B5EF4-FFF2-40B4-BE49-F238E27FC236}">
                <a16:creationId xmlns:a16="http://schemas.microsoft.com/office/drawing/2014/main" id="{EAF2C5C5-817C-F270-C51F-73FB6852A322}"/>
              </a:ext>
            </a:extLst>
          </p:cNvPr>
          <p:cNvSpPr txBox="1"/>
          <p:nvPr/>
        </p:nvSpPr>
        <p:spPr>
          <a:xfrm>
            <a:off x="3963527" y="4339202"/>
            <a:ext cx="1216946" cy="337928"/>
          </a:xfrm>
          <a:prstGeom prst="rect">
            <a:avLst/>
          </a:prstGeom>
          <a:solidFill>
            <a:schemeClr val="bg1"/>
          </a:solidFill>
        </p:spPr>
        <p:txBody>
          <a:bodyPr wrap="square" rtlCol="0">
            <a:spAutoFit/>
          </a:bodyPr>
          <a:lstStyle/>
          <a:p>
            <a:pPr algn="ctr"/>
            <a:r>
              <a:rPr lang="lt-LT" sz="1597" b="1" dirty="0">
                <a:solidFill>
                  <a:srgbClr val="003399"/>
                </a:solidFill>
                <a:latin typeface="PF Square Sans Pro" pitchFamily="2" charset="0"/>
              </a:rPr>
              <a:t>45 %</a:t>
            </a:r>
          </a:p>
        </p:txBody>
      </p:sp>
      <p:sp>
        <p:nvSpPr>
          <p:cNvPr id="13" name="CuadroTexto 34">
            <a:extLst>
              <a:ext uri="{FF2B5EF4-FFF2-40B4-BE49-F238E27FC236}">
                <a16:creationId xmlns:a16="http://schemas.microsoft.com/office/drawing/2014/main" id="{5A29E1FA-A7CE-0BA5-D635-230AB83D94EF}"/>
              </a:ext>
            </a:extLst>
          </p:cNvPr>
          <p:cNvSpPr txBox="1"/>
          <p:nvPr/>
        </p:nvSpPr>
        <p:spPr>
          <a:xfrm>
            <a:off x="1730246" y="1037904"/>
            <a:ext cx="1241554" cy="537613"/>
          </a:xfrm>
          <a:prstGeom prst="rect">
            <a:avLst/>
          </a:prstGeom>
          <a:noFill/>
        </p:spPr>
        <p:txBody>
          <a:bodyPr wrap="square" rtlCol="0">
            <a:spAutoFit/>
          </a:bodyPr>
          <a:lstStyle/>
          <a:p>
            <a:pPr algn="ctr"/>
            <a:r>
              <a:rPr lang="lt-LT" sz="1797" b="1" dirty="0">
                <a:solidFill>
                  <a:srgbClr val="003399"/>
                </a:solidFill>
                <a:latin typeface="PF Square Sans Pro" pitchFamily="2" charset="0"/>
              </a:rPr>
              <a:t>PCU</a:t>
            </a:r>
          </a:p>
          <a:p>
            <a:pPr algn="ctr"/>
            <a:r>
              <a:rPr lang="lt-LT" sz="1098" b="1" dirty="0">
                <a:solidFill>
                  <a:srgbClr val="003399"/>
                </a:solidFill>
                <a:latin typeface="PF Square Sans Pro" pitchFamily="2" charset="0"/>
              </a:rPr>
              <a:t>2022 </a:t>
            </a:r>
            <a:r>
              <a:rPr lang="lt-LT" sz="799" b="1" dirty="0">
                <a:solidFill>
                  <a:srgbClr val="003399"/>
                </a:solidFill>
                <a:latin typeface="PF Square Sans Pro" pitchFamily="2" charset="0"/>
              </a:rPr>
              <a:t>(1 000 tonų)</a:t>
            </a:r>
          </a:p>
        </p:txBody>
      </p:sp>
      <p:sp>
        <p:nvSpPr>
          <p:cNvPr id="15" name="CuadroTexto 38">
            <a:extLst>
              <a:ext uri="{FF2B5EF4-FFF2-40B4-BE49-F238E27FC236}">
                <a16:creationId xmlns:a16="http://schemas.microsoft.com/office/drawing/2014/main" id="{28B2A91C-E12A-5808-67B4-E993143F4F30}"/>
              </a:ext>
            </a:extLst>
          </p:cNvPr>
          <p:cNvSpPr txBox="1"/>
          <p:nvPr/>
        </p:nvSpPr>
        <p:spPr>
          <a:xfrm>
            <a:off x="2971800" y="1073469"/>
            <a:ext cx="4533900" cy="368884"/>
          </a:xfrm>
          <a:prstGeom prst="rect">
            <a:avLst/>
          </a:prstGeom>
          <a:noFill/>
        </p:spPr>
        <p:txBody>
          <a:bodyPr wrap="square" rtlCol="0">
            <a:spAutoFit/>
          </a:bodyPr>
          <a:lstStyle/>
          <a:p>
            <a:pPr algn="ctr"/>
            <a:r>
              <a:rPr lang="lt-LT" sz="1797" b="1" dirty="0">
                <a:solidFill>
                  <a:srgbClr val="003399"/>
                </a:solidFill>
                <a:latin typeface="PF Square Sans Pro" pitchFamily="2" charset="0"/>
              </a:rPr>
              <a:t>Antimikrobinių medžiagų pardavimas</a:t>
            </a:r>
          </a:p>
        </p:txBody>
      </p:sp>
      <p:sp>
        <p:nvSpPr>
          <p:cNvPr id="16" name="CuadroTexto 42">
            <a:extLst>
              <a:ext uri="{FF2B5EF4-FFF2-40B4-BE49-F238E27FC236}">
                <a16:creationId xmlns:a16="http://schemas.microsoft.com/office/drawing/2014/main" id="{99774ED1-8846-E887-3EAD-F23995CE54FA}"/>
              </a:ext>
            </a:extLst>
          </p:cNvPr>
          <p:cNvSpPr txBox="1"/>
          <p:nvPr/>
        </p:nvSpPr>
        <p:spPr>
          <a:xfrm>
            <a:off x="7696200" y="1206868"/>
            <a:ext cx="4267200" cy="368884"/>
          </a:xfrm>
          <a:prstGeom prst="rect">
            <a:avLst/>
          </a:prstGeom>
          <a:noFill/>
        </p:spPr>
        <p:txBody>
          <a:bodyPr wrap="square" rtlCol="0">
            <a:spAutoFit/>
          </a:bodyPr>
          <a:lstStyle/>
          <a:p>
            <a:pPr algn="ctr"/>
            <a:r>
              <a:rPr lang="lt-LT" sz="1797" b="1" dirty="0">
                <a:solidFill>
                  <a:srgbClr val="003399"/>
                </a:solidFill>
                <a:latin typeface="PF Square Sans Pro" pitchFamily="2" charset="0"/>
              </a:rPr>
              <a:t>Pardavimo tendencijos (2011–2022)</a:t>
            </a:r>
          </a:p>
        </p:txBody>
      </p:sp>
    </p:spTree>
    <p:extLst>
      <p:ext uri="{BB962C8B-B14F-4D97-AF65-F5344CB8AC3E}">
        <p14:creationId xmlns:p14="http://schemas.microsoft.com/office/powerpoint/2010/main" val="4012172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89DEF0B-35EA-44F6-91E3-B7F31236D5B3}"/>
              </a:ext>
            </a:extLst>
          </p:cNvPr>
          <p:cNvSpPr txBox="1"/>
          <p:nvPr/>
        </p:nvSpPr>
        <p:spPr>
          <a:xfrm>
            <a:off x="9601200" y="6102350"/>
            <a:ext cx="2286000" cy="307777"/>
          </a:xfrm>
          <a:prstGeom prst="rect">
            <a:avLst/>
          </a:prstGeom>
          <a:solidFill>
            <a:schemeClr val="bg1">
              <a:lumMod val="75000"/>
            </a:schemeClr>
          </a:solidFill>
        </p:spPr>
        <p:txBody>
          <a:bodyPr wrap="square">
            <a:spAutoFit/>
          </a:bodyPr>
          <a:lstStyle/>
          <a:p>
            <a:pPr algn="ctr"/>
            <a:r>
              <a:rPr lang="lt-LT" sz="1400" b="1" i="0" u="none" strike="noStrike" baseline="0" dirty="0">
                <a:solidFill>
                  <a:srgbClr val="003399"/>
                </a:solidFill>
                <a:latin typeface="Verdana" panose="020B0604030504040204" pitchFamily="34" charset="0"/>
                <a:ea typeface="Verdana" panose="020B0604030504040204" pitchFamily="34" charset="0"/>
              </a:rPr>
              <a:t>ESVAC</a:t>
            </a:r>
            <a:r>
              <a:rPr lang="lt-LT" sz="1400" b="1" i="0" u="none" strike="noStrike" baseline="0" dirty="0">
                <a:solidFill>
                  <a:srgbClr val="003399"/>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 </a:t>
            </a:r>
            <a:r>
              <a:rPr lang="lt-LT" sz="1400" b="1" i="0" u="none" strike="noStrike" baseline="0" dirty="0">
                <a:solidFill>
                  <a:srgbClr val="003399"/>
                </a:solidFill>
                <a:latin typeface="Verdana" panose="020B0604030504040204" pitchFamily="34" charset="0"/>
                <a:ea typeface="Verdana" panose="020B0604030504040204" pitchFamily="34" charset="0"/>
              </a:rPr>
              <a:t>ataskaita</a:t>
            </a: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a:bodyPr>
          <a:lstStyle/>
          <a:p>
            <a:pPr marL="0" indent="0">
              <a:buNone/>
            </a:pPr>
            <a:r>
              <a:rPr lang="lt-LT" sz="2800" b="1" dirty="0">
                <a:latin typeface="PF Square Sans Pro" pitchFamily="2" charset="0"/>
              </a:rPr>
              <a:t>Veterinarinių vaistų pardavimai LIETUVOJE</a:t>
            </a:r>
          </a:p>
        </p:txBody>
      </p:sp>
      <p:pic>
        <p:nvPicPr>
          <p:cNvPr id="15" name="Imagen 14">
            <a:extLst>
              <a:ext uri="{FF2B5EF4-FFF2-40B4-BE49-F238E27FC236}">
                <a16:creationId xmlns:a16="http://schemas.microsoft.com/office/drawing/2014/main" id="{ED90EBFC-295D-411D-8B79-CECB89C2A2C3}"/>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066800" y="4273550"/>
            <a:ext cx="8244000" cy="1693085"/>
          </a:xfrm>
          <a:prstGeom prst="rect">
            <a:avLst/>
          </a:prstGeom>
        </p:spPr>
      </p:pic>
      <p:pic>
        <p:nvPicPr>
          <p:cNvPr id="3" name="Picture 2">
            <a:extLst>
              <a:ext uri="{FF2B5EF4-FFF2-40B4-BE49-F238E27FC236}">
                <a16:creationId xmlns:a16="http://schemas.microsoft.com/office/drawing/2014/main" id="{6932D45C-F5A0-E5A2-5403-B39A735663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925" y="1240147"/>
            <a:ext cx="8440023" cy="2726274"/>
          </a:xfrm>
          <a:prstGeom prst="rect">
            <a:avLst/>
          </a:prstGeom>
        </p:spPr>
      </p:pic>
      <p:sp>
        <p:nvSpPr>
          <p:cNvPr id="4" name="CuadroTexto 6">
            <a:extLst>
              <a:ext uri="{FF2B5EF4-FFF2-40B4-BE49-F238E27FC236}">
                <a16:creationId xmlns:a16="http://schemas.microsoft.com/office/drawing/2014/main" id="{DD7B408E-844A-D09E-8A91-14363C998995}"/>
              </a:ext>
            </a:extLst>
          </p:cNvPr>
          <p:cNvSpPr txBox="1"/>
          <p:nvPr/>
        </p:nvSpPr>
        <p:spPr>
          <a:xfrm>
            <a:off x="9686925" y="2610059"/>
            <a:ext cx="2505075" cy="2277547"/>
          </a:xfrm>
          <a:prstGeom prst="rect">
            <a:avLst/>
          </a:prstGeom>
          <a:solidFill>
            <a:srgbClr val="6BB188"/>
          </a:solidFill>
        </p:spPr>
        <p:txBody>
          <a:bodyPr wrap="square">
            <a:spAutoFit/>
          </a:bodyPr>
          <a:lstStyle/>
          <a:p>
            <a:r>
              <a:rPr lang="lt-LT" sz="1400" b="1" i="0" u="none" strike="noStrike" baseline="0" dirty="0">
                <a:solidFill>
                  <a:srgbClr val="003399"/>
                </a:solidFill>
                <a:latin typeface="Verdana" panose="020B0604030504040204" pitchFamily="34" charset="0"/>
              </a:rPr>
              <a:t>Šalies informacija:</a:t>
            </a:r>
          </a:p>
          <a:p>
            <a:r>
              <a:rPr lang="lt-LT" sz="1400" b="1" i="0" u="none" strike="noStrike" baseline="0" dirty="0">
                <a:solidFill>
                  <a:srgbClr val="003399"/>
                </a:solidFill>
                <a:latin typeface="Verdana" panose="020B0604030504040204" pitchFamily="34" charset="0"/>
              </a:rPr>
              <a:t> </a:t>
            </a:r>
            <a:r>
              <a:rPr lang="lt-LT" sz="1000" i="0" u="none" strike="noStrike" baseline="0" dirty="0">
                <a:solidFill>
                  <a:srgbClr val="003399"/>
                </a:solidFill>
                <a:latin typeface="Verdana" panose="020B0604030504040204" pitchFamily="34" charset="0"/>
              </a:rPr>
              <a:t>https://www.bing.com/search?q=ema%3A+lithuania+sales+trends+mg+pcu+antibiotic+vmps+food+producing+animals+english&amp;cvid=303073cb215e4e83b9603aeeb9a7c861&amp;gs_lcrp=EgZjaHJvbWUyBggAEEUYOTIGCAEQRRg6MggIAhDpBxj8VdIBCjE1OTA4NmowajSoAgCwAgE&amp;FORM=ANAB01&amp;PC=U531</a:t>
            </a:r>
          </a:p>
          <a:p>
            <a:endParaRPr lang="en-GB" sz="1000" i="0" u="none" strike="noStrike" baseline="0" dirty="0">
              <a:solidFill>
                <a:srgbClr val="003399"/>
              </a:solidFill>
              <a:latin typeface="Verdana" panose="020B0604030504040204" pitchFamily="34" charset="0"/>
            </a:endParaRPr>
          </a:p>
          <a:p>
            <a:endParaRPr lang="en-GB" sz="1400" b="1" i="0" u="none" strike="noStrike" baseline="0" dirty="0">
              <a:solidFill>
                <a:srgbClr val="003399"/>
              </a:solidFill>
              <a:latin typeface="Verdana" panose="020B0604030504040204" pitchFamily="34" charset="0"/>
            </a:endParaRPr>
          </a:p>
        </p:txBody>
      </p:sp>
    </p:spTree>
    <p:extLst>
      <p:ext uri="{BB962C8B-B14F-4D97-AF65-F5344CB8AC3E}">
        <p14:creationId xmlns:p14="http://schemas.microsoft.com/office/powerpoint/2010/main" val="449665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311150"/>
            <a:ext cx="11353800" cy="914400"/>
          </a:xfrm>
        </p:spPr>
        <p:txBody>
          <a:bodyPr>
            <a:normAutofit fontScale="32500" lnSpcReduction="20000"/>
          </a:bodyPr>
          <a:lstStyle/>
          <a:p>
            <a:pPr marL="0" indent="0">
              <a:lnSpc>
                <a:spcPct val="170000"/>
              </a:lnSpc>
              <a:buNone/>
            </a:pPr>
            <a:r>
              <a:rPr lang="lt-LT" sz="5500" b="1" dirty="0">
                <a:latin typeface="PF Square Sans Pro" pitchFamily="2" charset="0"/>
              </a:rPr>
              <a:t>3-čios ir 4-os kartos cefalosporingų, fluorokvinolonų, kitų kvinolonų ir polimiksinų (mg/PCU) suvartojimas maistiniams gyvūnams 2022 m.</a:t>
            </a:r>
          </a:p>
          <a:p>
            <a:pPr marL="0" indent="0">
              <a:buNone/>
            </a:pPr>
            <a:endParaRPr lang="en-GB" dirty="0"/>
          </a:p>
        </p:txBody>
      </p:sp>
      <p:pic>
        <p:nvPicPr>
          <p:cNvPr id="3" name="Imagen 2">
            <a:extLst>
              <a:ext uri="{FF2B5EF4-FFF2-40B4-BE49-F238E27FC236}">
                <a16:creationId xmlns:a16="http://schemas.microsoft.com/office/drawing/2014/main" id="{C49C23C1-4889-4AA9-A663-CF6E097C126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1451849"/>
            <a:ext cx="10591799" cy="5414805"/>
          </a:xfrm>
          <a:prstGeom prst="rect">
            <a:avLst/>
          </a:prstGeom>
        </p:spPr>
      </p:pic>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4686300" y="3930651"/>
            <a:ext cx="4800599" cy="304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lt-LT" sz="1050" i="1" dirty="0">
                <a:solidFill>
                  <a:srgbClr val="003399"/>
                </a:solidFill>
                <a:latin typeface="PF Square Sans Pro" pitchFamily="2" charset="0"/>
              </a:rPr>
              <a:t>Šaltinis:</a:t>
            </a:r>
            <a:r>
              <a:rPr lang="lt-LT" sz="1050" dirty="0">
                <a:solidFill>
                  <a:srgbClr val="003399"/>
                </a:solidFill>
                <a:latin typeface="PF Square Sans Pro" pitchFamily="2" charset="0"/>
              </a:rPr>
              <a:t> 13-a ESVAC ataskaita</a:t>
            </a:r>
          </a:p>
        </p:txBody>
      </p:sp>
    </p:spTree>
    <p:extLst>
      <p:ext uri="{BB962C8B-B14F-4D97-AF65-F5344CB8AC3E}">
        <p14:creationId xmlns:p14="http://schemas.microsoft.com/office/powerpoint/2010/main" val="54646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405062"/>
          </a:xfrm>
          <a:prstGeom prst="rect">
            <a:avLst/>
          </a:prstGeom>
        </p:spPr>
        <p:txBody>
          <a:bodyPr>
            <a:normAutofit fontScale="92500"/>
          </a:bodyPr>
          <a:lstStyle/>
          <a:p>
            <a:pPr marL="0" indent="0" algn="l">
              <a:buNone/>
            </a:pPr>
            <a:r>
              <a:rPr lang="lt-LT" sz="3200" b="1" dirty="0">
                <a:solidFill>
                  <a:srgbClr val="003399"/>
                </a:solidFill>
                <a:latin typeface="PF Square Sans Pro" pitchFamily="2" charset="0"/>
              </a:rPr>
              <a:t>Bendrasis įvadas į atsparumo antimikrobinėms medžiagoms poveikį. Dėmesys skiriamas šalies antimikrobinių medžiagų naudojimo ir atsparumo joms duomenims</a:t>
            </a:r>
          </a:p>
          <a:p>
            <a:pPr algn="l"/>
            <a:endParaRPr lang="es-ES" sz="3600" b="1" dirty="0">
              <a:solidFill>
                <a:srgbClr val="003399"/>
              </a:solidFill>
              <a:effectLst/>
              <a:latin typeface="PF Square Sans Pro" pitchFamily="2" charset="0"/>
            </a:endParaRPr>
          </a:p>
          <a:p>
            <a:endParaRPr lang="es-ES" dirty="0"/>
          </a:p>
        </p:txBody>
      </p:sp>
      <p:sp>
        <p:nvSpPr>
          <p:cNvPr id="4" name="Marcador de texto 2">
            <a:extLst>
              <a:ext uri="{FF2B5EF4-FFF2-40B4-BE49-F238E27FC236}">
                <a16:creationId xmlns:a16="http://schemas.microsoft.com/office/drawing/2014/main" id="{4E95D31D-F549-96D7-F89F-6B0EAF0A6468}"/>
              </a:ext>
            </a:extLst>
          </p:cNvPr>
          <p:cNvSpPr txBox="1">
            <a:spLocks/>
          </p:cNvSpPr>
          <p:nvPr/>
        </p:nvSpPr>
        <p:spPr>
          <a:xfrm>
            <a:off x="6137407" y="5549009"/>
            <a:ext cx="4495800" cy="323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t-LT" dirty="0">
                <a:latin typeface="PF Square Sans Pro" pitchFamily="2" charset="0"/>
              </a:rPr>
              <a:t>Lietuva, 2024 m. rugsėjo 25 d.</a:t>
            </a: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en-GB" dirty="0">
                <a:latin typeface="PF Square Sans Pro" pitchFamily="2" charset="0"/>
              </a:rPr>
              <a:t>Consumption of </a:t>
            </a:r>
            <a:r>
              <a:rPr lang="en-GB" b="1" dirty="0" err="1">
                <a:latin typeface="PF Square Sans Pro" pitchFamily="2" charset="0"/>
              </a:rPr>
              <a:t>fluoroquinolones</a:t>
            </a:r>
            <a:r>
              <a:rPr lang="en-GB" dirty="0">
                <a:latin typeface="PF Square Sans Pro" pitchFamily="2" charset="0"/>
              </a:rPr>
              <a:t> and </a:t>
            </a:r>
            <a:r>
              <a:rPr lang="en-GB" b="1" dirty="0">
                <a:latin typeface="PF Square Sans Pro" pitchFamily="2" charset="0"/>
              </a:rPr>
              <a:t>other quinolones</a:t>
            </a: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999099"/>
            <a:ext cx="11000740" cy="5405903"/>
          </a:xfrm>
          <a:prstGeom prst="rect">
            <a:avLst/>
          </a:prstGeom>
        </p:spPr>
      </p:pic>
      <p:sp>
        <p:nvSpPr>
          <p:cNvPr id="5" name="Rectángulo: esquinas redondeadas 4">
            <a:extLst>
              <a:ext uri="{FF2B5EF4-FFF2-40B4-BE49-F238E27FC236}">
                <a16:creationId xmlns:a16="http://schemas.microsoft.com/office/drawing/2014/main" id="{EB837B3F-419F-4BCC-8D77-FC0F61A7D8C6}"/>
              </a:ext>
            </a:extLst>
          </p:cNvPr>
          <p:cNvSpPr/>
          <p:nvPr/>
        </p:nvSpPr>
        <p:spPr>
          <a:xfrm>
            <a:off x="105233" y="3702050"/>
            <a:ext cx="12009474" cy="265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PF Square Sans Pro" pitchFamily="2"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PF Square Sans Pro" pitchFamily="2" charset="0"/>
              <a:cs typeface="Arial" panose="020B0604020202020204" pitchFamily="34" charset="0"/>
            </a:endParaRPr>
          </a:p>
        </p:txBody>
      </p:sp>
    </p:spTree>
    <p:extLst>
      <p:ext uri="{BB962C8B-B14F-4D97-AF65-F5344CB8AC3E}">
        <p14:creationId xmlns:p14="http://schemas.microsoft.com/office/powerpoint/2010/main" val="2505566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773562"/>
          </a:xfrm>
          <a:prstGeom prst="rect">
            <a:avLst/>
          </a:prstGeom>
          <a:solidFill>
            <a:schemeClr val="bg1"/>
          </a:solidFill>
        </p:spPr>
        <p:txBody>
          <a:bodyPr wrap="square" rtlCol="0">
            <a:spAutoFit/>
          </a:bodyPr>
          <a:lstStyle/>
          <a:p>
            <a:pPr>
              <a:lnSpc>
                <a:spcPct val="93000"/>
              </a:lnSpc>
            </a:pPr>
            <a:r>
              <a:rPr lang="lt-LT" sz="2300" i="1" dirty="0">
                <a:latin typeface="PF Square Sans Pro" pitchFamily="2" charset="0"/>
              </a:rPr>
              <a:t>1 pavyzdys. </a:t>
            </a:r>
          </a:p>
          <a:p>
            <a:pPr>
              <a:lnSpc>
                <a:spcPct val="93000"/>
              </a:lnSpc>
            </a:pPr>
            <a:r>
              <a:rPr lang="lt-LT" sz="2300" b="1" spc="-30" dirty="0">
                <a:latin typeface="PF Square Sans Pro" pitchFamily="2" charset="0"/>
              </a:rPr>
              <a:t>Atsparumo</a:t>
            </a:r>
            <a:r>
              <a:rPr lang="lt-LT" sz="2300" spc="-30" dirty="0">
                <a:latin typeface="PF Square Sans Pro" pitchFamily="2" charset="0"/>
              </a:rPr>
              <a:t> tendencijos parinktoms </a:t>
            </a:r>
            <a:br>
              <a:rPr lang="en-US" sz="2300" spc="-30" dirty="0">
                <a:latin typeface="PF Square Sans Pro" pitchFamily="2" charset="0"/>
              </a:rPr>
            </a:br>
            <a:r>
              <a:rPr lang="lt-LT" sz="2300" b="1" spc="-30" dirty="0">
                <a:latin typeface="PF Square Sans Pro" pitchFamily="2" charset="0"/>
              </a:rPr>
              <a:t>antimikrobinėms medžiagoms </a:t>
            </a:r>
            <a:r>
              <a:rPr lang="lt-LT" sz="2300" spc="-30" dirty="0">
                <a:latin typeface="PF Square Sans Pro" pitchFamily="2" charset="0"/>
              </a:rPr>
              <a:t>indikatoriuje </a:t>
            </a:r>
            <a:r>
              <a:rPr lang="lt-LT" sz="2300" b="1" i="1" spc="-30" dirty="0">
                <a:latin typeface="PF Square Sans Pro" pitchFamily="2" charset="0"/>
              </a:rPr>
              <a:t>E. coli</a:t>
            </a:r>
            <a:r>
              <a:rPr lang="lt-LT" sz="2300" spc="-30" dirty="0">
                <a:latin typeface="PF Square Sans Pro" pitchFamily="2" charset="0"/>
              </a:rPr>
              <a:t>,</a:t>
            </a:r>
            <a:r>
              <a:rPr lang="en-US" sz="2300" spc="-30" dirty="0">
                <a:latin typeface="PF Square Sans Pro" pitchFamily="2" charset="0"/>
              </a:rPr>
              <a:t> </a:t>
            </a:r>
            <a:r>
              <a:rPr lang="lt-LT" sz="2300" spc="-30" dirty="0">
                <a:latin typeface="PF Square Sans Pro" pitchFamily="2" charset="0"/>
              </a:rPr>
              <a:t>paimtame iš </a:t>
            </a:r>
            <a:r>
              <a:rPr lang="lt-LT" sz="2300" b="1" spc="-30" dirty="0">
                <a:latin typeface="PF Square Sans Pro" pitchFamily="2" charset="0"/>
              </a:rPr>
              <a:t>kiaulių,</a:t>
            </a:r>
            <a:r>
              <a:rPr lang="lt-LT" sz="2300" spc="-30" dirty="0">
                <a:latin typeface="PF Square Sans Pro" pitchFamily="2" charset="0"/>
              </a:rPr>
              <a:t> 2009–2021</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107" y="0"/>
            <a:ext cx="4950201"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9231" y="2933174"/>
            <a:ext cx="5179620"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spAutoFit/>
          </a:bodyPr>
          <a:lstStyle/>
          <a:p>
            <a:r>
              <a:rPr lang="lt-LT" sz="3200" dirty="0">
                <a:latin typeface="PF Square Sans Pro" pitchFamily="2" charset="0"/>
              </a:rPr>
              <a:t>Atsparumas:</a:t>
            </a:r>
          </a:p>
          <a:p>
            <a:endParaRPr lang="en-GB" sz="3200" dirty="0">
              <a:latin typeface="PF Square Sans Pro" pitchFamily="2" charset="0"/>
            </a:endParaRPr>
          </a:p>
          <a:p>
            <a:r>
              <a:rPr lang="lt-LT" sz="3200" dirty="0">
                <a:latin typeface="PF Square Sans Pro" pitchFamily="2" charset="0"/>
              </a:rPr>
              <a:t>ampicilinui (AMP)</a:t>
            </a:r>
          </a:p>
          <a:p>
            <a:endParaRPr lang="en-GB" sz="2400" dirty="0">
              <a:latin typeface="PF Square Sans Pro" pitchFamily="2" charset="0"/>
            </a:endParaRPr>
          </a:p>
          <a:p>
            <a:r>
              <a:rPr lang="lt-LT" sz="3200" dirty="0">
                <a:latin typeface="PF Square Sans Pro" pitchFamily="2" charset="0"/>
              </a:rPr>
              <a:t>cefotaksimui (CTX)</a:t>
            </a:r>
          </a:p>
          <a:p>
            <a:endParaRPr lang="en-GB" dirty="0">
              <a:latin typeface="PF Square Sans Pro" pitchFamily="2" charset="0"/>
            </a:endParaRPr>
          </a:p>
          <a:p>
            <a:r>
              <a:rPr lang="lt-LT" sz="3200" dirty="0">
                <a:latin typeface="PF Square Sans Pro" pitchFamily="2" charset="0"/>
              </a:rPr>
              <a:t>ciproflokacinui (CIP)</a:t>
            </a:r>
          </a:p>
          <a:p>
            <a:endParaRPr lang="en-GB" sz="2800" dirty="0">
              <a:latin typeface="PF Square Sans Pro" pitchFamily="2" charset="0"/>
            </a:endParaRPr>
          </a:p>
          <a:p>
            <a:r>
              <a:rPr lang="lt-LT" sz="3200" dirty="0">
                <a:latin typeface="PF Square Sans Pro" pitchFamily="2" charset="0"/>
              </a:rPr>
              <a:t>tetraciklinui (TET)</a:t>
            </a:r>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ángulo 36">
            <a:extLst>
              <a:ext uri="{FF2B5EF4-FFF2-40B4-BE49-F238E27FC236}">
                <a16:creationId xmlns:a16="http://schemas.microsoft.com/office/drawing/2014/main" id="{9ACFE1DB-F97D-41CC-A5E0-4B7C1D478ED7}"/>
              </a:ext>
            </a:extLst>
          </p:cNvPr>
          <p:cNvSpPr/>
          <p:nvPr/>
        </p:nvSpPr>
        <p:spPr>
          <a:xfrm>
            <a:off x="685800" y="3897283"/>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lt-LT" sz="4000" b="1" dirty="0">
                <a:latin typeface="PF Square Sans Pro" pitchFamily="2" charset="0"/>
                <a:cs typeface="+mn-cs"/>
              </a:rPr>
              <a:t>Pasiekimai</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244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743"/>
            <a:ext cx="4578349" cy="2901856"/>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5972" y="2903343"/>
            <a:ext cx="4544656"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434940" cy="1938992"/>
          </a:xfrm>
          <a:prstGeom prst="rect">
            <a:avLst/>
          </a:prstGeom>
          <a:solidFill>
            <a:schemeClr val="bg1"/>
          </a:solidFill>
        </p:spPr>
        <p:txBody>
          <a:bodyPr wrap="square" rtlCol="0">
            <a:spAutoFit/>
          </a:bodyPr>
          <a:lstStyle/>
          <a:p>
            <a:r>
              <a:rPr lang="lt-LT" sz="2350" i="1" spc="-30" dirty="0">
                <a:latin typeface="PF Square Sans Pro" pitchFamily="2" charset="0"/>
              </a:rPr>
              <a:t>2 pavyzdys.</a:t>
            </a:r>
            <a:r>
              <a:rPr lang="lt-LT" sz="2350" spc="-30" dirty="0">
                <a:latin typeface="PF Square Sans Pro" pitchFamily="2" charset="0"/>
              </a:rPr>
              <a:t> </a:t>
            </a:r>
          </a:p>
          <a:p>
            <a:r>
              <a:rPr lang="lt-LT" sz="2350" b="1" spc="-30" dirty="0">
                <a:latin typeface="PF Square Sans Pro" pitchFamily="2" charset="0"/>
              </a:rPr>
              <a:t>Atsparumo</a:t>
            </a:r>
            <a:r>
              <a:rPr lang="lt-LT" sz="2350" spc="-30" dirty="0">
                <a:latin typeface="PF Square Sans Pro" pitchFamily="2" charset="0"/>
              </a:rPr>
              <a:t> tendencijos parinktoms </a:t>
            </a:r>
            <a:r>
              <a:rPr lang="lt-LT" sz="2350" b="1" spc="-30" dirty="0">
                <a:latin typeface="PF Square Sans Pro" pitchFamily="2" charset="0"/>
              </a:rPr>
              <a:t>antimikrobinėms medžiagoms </a:t>
            </a:r>
            <a:r>
              <a:rPr lang="lt-LT" sz="2350" spc="-30" dirty="0">
                <a:latin typeface="PF Square Sans Pro" pitchFamily="2" charset="0"/>
              </a:rPr>
              <a:t>indikatoriuje </a:t>
            </a:r>
            <a:r>
              <a:rPr lang="lt-LT" sz="2350" b="1" i="1" spc="-30" dirty="0">
                <a:latin typeface="PF Square Sans Pro" pitchFamily="2" charset="0"/>
              </a:rPr>
              <a:t>E. coli</a:t>
            </a:r>
            <a:r>
              <a:rPr lang="lt-LT" sz="2350" spc="-30" dirty="0">
                <a:latin typeface="PF Square Sans Pro" pitchFamily="2" charset="0"/>
              </a:rPr>
              <a:t>,</a:t>
            </a:r>
            <a:r>
              <a:rPr lang="en-US" sz="2350" spc="-30" dirty="0">
                <a:latin typeface="PF Square Sans Pro" pitchFamily="2" charset="0"/>
              </a:rPr>
              <a:t> </a:t>
            </a:r>
            <a:r>
              <a:rPr lang="lt-LT" sz="2350" spc="-30" dirty="0">
                <a:latin typeface="PF Square Sans Pro" pitchFamily="2" charset="0"/>
              </a:rPr>
              <a:t>paimtame iš </a:t>
            </a:r>
            <a:r>
              <a:rPr lang="lt-LT" sz="2350" b="1" spc="-30" dirty="0">
                <a:latin typeface="PF Square Sans Pro" pitchFamily="2" charset="0"/>
              </a:rPr>
              <a:t>broilerių,</a:t>
            </a:r>
            <a:r>
              <a:rPr lang="lt-LT" sz="2350" spc="-30" dirty="0">
                <a:latin typeface="PF Square Sans Pro" pitchFamily="2"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156387"/>
            <a:ext cx="4047460" cy="3631763"/>
          </a:xfrm>
          <a:prstGeom prst="rect">
            <a:avLst/>
          </a:prstGeom>
          <a:noFill/>
        </p:spPr>
        <p:txBody>
          <a:bodyPr wrap="square">
            <a:spAutoFit/>
          </a:bodyPr>
          <a:lstStyle/>
          <a:p>
            <a:r>
              <a:rPr lang="lt-LT" sz="3200" dirty="0">
                <a:latin typeface="PF Square Sans Pro" pitchFamily="2" charset="0"/>
              </a:rPr>
              <a:t>Atsparumas:</a:t>
            </a:r>
          </a:p>
          <a:p>
            <a:r>
              <a:rPr lang="lt-LT" sz="3200" dirty="0">
                <a:latin typeface="PF Square Sans Pro" pitchFamily="2" charset="0"/>
              </a:rPr>
              <a:t>ampicilinui (AMP)</a:t>
            </a:r>
          </a:p>
          <a:p>
            <a:endParaRPr lang="en-GB" sz="2400" dirty="0">
              <a:latin typeface="PF Square Sans Pro" pitchFamily="2" charset="0"/>
            </a:endParaRPr>
          </a:p>
          <a:p>
            <a:r>
              <a:rPr lang="lt-LT" sz="3200" dirty="0">
                <a:latin typeface="PF Square Sans Pro" pitchFamily="2" charset="0"/>
              </a:rPr>
              <a:t>cefotaksimui (CTX)</a:t>
            </a:r>
          </a:p>
          <a:p>
            <a:endParaRPr lang="en-GB" dirty="0">
              <a:latin typeface="PF Square Sans Pro" pitchFamily="2" charset="0"/>
            </a:endParaRPr>
          </a:p>
          <a:p>
            <a:r>
              <a:rPr lang="lt-LT" sz="3200" dirty="0">
                <a:latin typeface="PF Square Sans Pro" pitchFamily="2" charset="0"/>
              </a:rPr>
              <a:t>ciproflokacinui (CIP)</a:t>
            </a:r>
          </a:p>
          <a:p>
            <a:endParaRPr lang="en-GB" sz="2800" dirty="0">
              <a:latin typeface="PF Square Sans Pro" pitchFamily="2" charset="0"/>
            </a:endParaRPr>
          </a:p>
          <a:p>
            <a:r>
              <a:rPr lang="lt-LT" sz="3200" dirty="0">
                <a:latin typeface="PF Square Sans Pro" pitchFamily="2" charset="0"/>
              </a:rPr>
              <a:t>tetraciklinui (TET)</a:t>
            </a:r>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extLst>
                  <p:ext uri="{D42A27DB-BD31-4B8C-83A1-F6EECF244321}">
                    <p14:modId xmlns:p14="http://schemas.microsoft.com/office/powerpoint/2010/main" val="1260343047"/>
                  </p:ext>
                </p:extLst>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lt-LT" sz="4000" b="1" dirty="0">
                <a:latin typeface="PF Square Sans Pro" pitchFamily="2" charset="0"/>
                <a:cs typeface="+mn-cs"/>
              </a:rPr>
              <a:t>Pasiekimai</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Rectángulo 21">
            <a:extLst>
              <a:ext uri="{FF2B5EF4-FFF2-40B4-BE49-F238E27FC236}">
                <a16:creationId xmlns:a16="http://schemas.microsoft.com/office/drawing/2014/main" id="{611BE222-C18A-4132-B90F-CA64B56986C3}"/>
              </a:ext>
            </a:extLst>
          </p:cNvPr>
          <p:cNvSpPr/>
          <p:nvPr/>
        </p:nvSpPr>
        <p:spPr>
          <a:xfrm>
            <a:off x="762000" y="3879061"/>
            <a:ext cx="1301749"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1844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lt-LT" noProof="0" dirty="0">
                <a:latin typeface="PF Square Sans Pro" pitchFamily="2" charset="0"/>
              </a:rPr>
              <a:t>Ačiū!</a:t>
            </a:r>
          </a:p>
        </p:txBody>
      </p:sp>
    </p:spTree>
    <p:extLst>
      <p:ext uri="{BB962C8B-B14F-4D97-AF65-F5344CB8AC3E}">
        <p14:creationId xmlns:p14="http://schemas.microsoft.com/office/powerpoint/2010/main" val="325306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spAutoFit/>
          </a:bodyPr>
          <a:lstStyle/>
          <a:p>
            <a:pPr algn="ctr"/>
            <a:r>
              <a:rPr lang="lt-LT" sz="4800" dirty="0">
                <a:solidFill>
                  <a:schemeClr val="bg1"/>
                </a:solidFill>
                <a:latin typeface="PF Square Sans Pro" pitchFamily="2" charset="0"/>
              </a:rPr>
              <a:t>Visuotinė grėsmė</a:t>
            </a:r>
          </a:p>
        </p:txBody>
      </p:sp>
      <p:pic>
        <p:nvPicPr>
          <p:cNvPr id="3" name="Imagen 2">
            <a:extLst>
              <a:ext uri="{FF2B5EF4-FFF2-40B4-BE49-F238E27FC236}">
                <a16:creationId xmlns:a16="http://schemas.microsoft.com/office/drawing/2014/main" id="{73810695-4B18-4AB9-AAC3-92C349B6A2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2827502"/>
            <a:ext cx="4648200" cy="3880607"/>
          </a:xfrm>
          <a:prstGeom prst="rect">
            <a:avLst/>
          </a:prstGeom>
        </p:spPr>
      </p:pic>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1569660"/>
          </a:xfrm>
          <a:prstGeom prst="rect">
            <a:avLst/>
          </a:prstGeom>
          <a:solidFill>
            <a:srgbClr val="003399"/>
          </a:solidFill>
        </p:spPr>
        <p:txBody>
          <a:bodyPr wrap="square">
            <a:spAutoFit/>
          </a:bodyPr>
          <a:lstStyle/>
          <a:p>
            <a:pPr algn="ctr"/>
            <a:r>
              <a:rPr lang="lt-LT" sz="4800" dirty="0">
                <a:solidFill>
                  <a:schemeClr val="bg1"/>
                </a:solidFill>
                <a:latin typeface="PF Square Sans Pro" pitchFamily="2" charset="0"/>
              </a:rPr>
              <a:t>Ekonominis poveikis</a:t>
            </a:r>
          </a:p>
          <a:p>
            <a:pPr algn="ctr"/>
            <a:endParaRPr lang="en-GB" sz="4800" dirty="0">
              <a:solidFill>
                <a:schemeClr val="bg1"/>
              </a:solidFill>
              <a:latin typeface="PF Square Sans Pro" pitchFamily="2" charset="0"/>
            </a:endParaRP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6781799" cy="476730"/>
          </a:xfrm>
        </p:spPr>
        <p:txBody>
          <a:bodyPr>
            <a:normAutofit/>
          </a:bodyPr>
          <a:lstStyle/>
          <a:p>
            <a:pPr marL="0" indent="0">
              <a:buNone/>
            </a:pPr>
            <a:r>
              <a:rPr lang="lt-LT" sz="2800" dirty="0">
                <a:latin typeface="PF Square Sans Pro" pitchFamily="2" charset="0"/>
              </a:rPr>
              <a:t>Atsparumas antimikrobinėms medžiagoms</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972300" y="2905197"/>
            <a:ext cx="5219700" cy="2923877"/>
          </a:xfrm>
          <a:prstGeom prst="rect">
            <a:avLst/>
          </a:prstGeom>
          <a:noFill/>
        </p:spPr>
        <p:txBody>
          <a:bodyPr wrap="square">
            <a:spAutoFit/>
          </a:bodyPr>
          <a:lstStyle/>
          <a:p>
            <a:pPr algn="l"/>
            <a:r>
              <a:rPr lang="lt-LT" b="0" i="0" dirty="0">
                <a:solidFill>
                  <a:srgbClr val="3F4A52"/>
                </a:solidFill>
                <a:effectLst/>
                <a:latin typeface="PF Square Sans Pro" pitchFamily="2" charset="0"/>
              </a:rPr>
              <a:t>Numatoma atsparumo antimikrobinėms</a:t>
            </a:r>
            <a:r>
              <a:rPr lang="en-US" b="0" i="0" dirty="0">
                <a:solidFill>
                  <a:srgbClr val="3F4A52"/>
                </a:solidFill>
                <a:effectLst/>
                <a:latin typeface="PF Square Sans Pro" pitchFamily="2" charset="0"/>
              </a:rPr>
              <a:t> </a:t>
            </a:r>
            <a:r>
              <a:rPr lang="lt-LT" b="0" i="0" dirty="0">
                <a:solidFill>
                  <a:srgbClr val="3F4A52"/>
                </a:solidFill>
                <a:effectLst/>
                <a:latin typeface="PF Square Sans Pro" pitchFamily="2" charset="0"/>
              </a:rPr>
              <a:t>medžiagoms kaina Europos sveikatos priežiūros sistemai yra</a:t>
            </a:r>
          </a:p>
          <a:p>
            <a:pPr algn="l"/>
            <a:endParaRPr lang="en-GB" sz="4000" dirty="0">
              <a:solidFill>
                <a:srgbClr val="3F4A52"/>
              </a:solidFill>
              <a:latin typeface="Open Sans" panose="020B0606030504020204" pitchFamily="34" charset="0"/>
            </a:endParaRPr>
          </a:p>
          <a:p>
            <a:pPr algn="ctr"/>
            <a:r>
              <a:rPr lang="lt-LT" sz="4800" b="1" i="0" dirty="0">
                <a:solidFill>
                  <a:srgbClr val="003399"/>
                </a:solidFill>
                <a:effectLst/>
                <a:latin typeface="PF Square Sans Pro" pitchFamily="2" charset="0"/>
              </a:rPr>
              <a:t>1,1 milijardo eurų </a:t>
            </a:r>
          </a:p>
          <a:p>
            <a:pPr algn="ctr"/>
            <a:r>
              <a:rPr lang="lt-LT" sz="6000" b="0" i="0" dirty="0">
                <a:solidFill>
                  <a:srgbClr val="003399"/>
                </a:solidFill>
                <a:effectLst/>
                <a:latin typeface="PF Square Sans Pro" pitchFamily="2" charset="0"/>
              </a:rPr>
              <a:t>per metus</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638800" cy="923330"/>
          </a:xfrm>
          <a:prstGeom prst="rect">
            <a:avLst/>
          </a:prstGeom>
          <a:noFill/>
        </p:spPr>
        <p:txBody>
          <a:bodyPr wrap="square" rtlCol="0">
            <a:spAutoFit/>
          </a:bodyPr>
          <a:lstStyle/>
          <a:p>
            <a:r>
              <a:rPr lang="lt-LT" spc="-30" dirty="0">
                <a:solidFill>
                  <a:srgbClr val="3F4A52"/>
                </a:solidFill>
                <a:latin typeface="PF Square Sans Pro" pitchFamily="2" charset="0"/>
              </a:rPr>
              <a:t>Numatomas mirčių skaičius dėl atsparumo antimikrobinėms medžiagoms 2050 m. lyginant su šiuo metu pagrindinėmis mirties priežastimis</a:t>
            </a:r>
          </a:p>
        </p:txBody>
      </p:sp>
    </p:spTree>
    <p:extLst>
      <p:ext uri="{BB962C8B-B14F-4D97-AF65-F5344CB8AC3E}">
        <p14:creationId xmlns:p14="http://schemas.microsoft.com/office/powerpoint/2010/main" val="38245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3150910" cy="2354491"/>
          </a:xfrm>
          <a:prstGeom prst="rect">
            <a:avLst/>
          </a:prstGeom>
          <a:noFill/>
        </p:spPr>
        <p:txBody>
          <a:bodyPr wrap="square" rtlCol="0">
            <a:spAutoFit/>
          </a:bodyPr>
          <a:lstStyle/>
          <a:p>
            <a:r>
              <a:rPr lang="lt-LT" sz="2450" dirty="0">
                <a:solidFill>
                  <a:schemeClr val="tx1"/>
                </a:solidFill>
                <a:latin typeface="PF Square Sans Pro" pitchFamily="2" charset="0"/>
              </a:rPr>
              <a:t>Antimikrobinių</a:t>
            </a:r>
            <a:r>
              <a:rPr lang="lt-LT" sz="2450" dirty="0">
                <a:latin typeface="PF Square Sans Pro" pitchFamily="2" charset="0"/>
              </a:rPr>
              <a:t> medžiagų naudojimas, perteklinis naudojimas ir netinkamas naudojamas</a:t>
            </a:r>
          </a:p>
          <a:p>
            <a:endParaRPr lang="en-GB" sz="2450" dirty="0">
              <a:latin typeface="PF Square Sans Pro" pitchFamily="2" charset="0"/>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3943177"/>
            <a:ext cx="1905000" cy="1223412"/>
          </a:xfrm>
          <a:prstGeom prst="rect">
            <a:avLst/>
          </a:prstGeom>
          <a:noFill/>
        </p:spPr>
        <p:txBody>
          <a:bodyPr wrap="square" rtlCol="0">
            <a:spAutoFit/>
          </a:bodyPr>
          <a:lstStyle/>
          <a:p>
            <a:r>
              <a:rPr lang="lt-LT" sz="2450" dirty="0">
                <a:solidFill>
                  <a:schemeClr val="tx1"/>
                </a:solidFill>
                <a:latin typeface="PF Square Sans Pro" pitchFamily="2" charset="0"/>
              </a:rPr>
              <a:t>Mikrobai</a:t>
            </a:r>
            <a:r>
              <a:rPr lang="lt-LT" sz="2450" dirty="0">
                <a:latin typeface="PF Square Sans Pro" pitchFamily="2" charset="0"/>
              </a:rPr>
              <a:t> išvysto atsparumą</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600438"/>
          </a:xfrm>
          <a:prstGeom prst="rect">
            <a:avLst/>
          </a:prstGeom>
          <a:noFill/>
        </p:spPr>
        <p:txBody>
          <a:bodyPr wrap="square" rtlCol="0">
            <a:spAutoFit/>
          </a:bodyPr>
          <a:lstStyle/>
          <a:p>
            <a:r>
              <a:rPr lang="lt-LT" sz="2450" dirty="0">
                <a:solidFill>
                  <a:schemeClr val="tx1"/>
                </a:solidFill>
                <a:latin typeface="PF Square Sans Pro" pitchFamily="2" charset="0"/>
              </a:rPr>
              <a:t>Antimikrobinės</a:t>
            </a:r>
            <a:r>
              <a:rPr lang="lt-LT" sz="2450" dirty="0">
                <a:latin typeface="PF Square Sans Pro" pitchFamily="2" charset="0"/>
              </a:rPr>
              <a:t> medžiagos tampa mažiau veiksmingos</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829268"/>
            <a:ext cx="2375486" cy="1223412"/>
          </a:xfrm>
          <a:prstGeom prst="rect">
            <a:avLst/>
          </a:prstGeom>
          <a:noFill/>
        </p:spPr>
        <p:txBody>
          <a:bodyPr wrap="square" rtlCol="0">
            <a:spAutoFit/>
          </a:bodyPr>
          <a:lstStyle/>
          <a:p>
            <a:r>
              <a:rPr lang="lt-LT" sz="2450" dirty="0">
                <a:latin typeface="PF Square Sans Pro" pitchFamily="2" charset="0"/>
              </a:rPr>
              <a:t>Ligos plinta lengviau, išlieka arba žudo</a:t>
            </a: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788977" y="5523546"/>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lt-LT" sz="3200" b="1" dirty="0">
                <a:solidFill>
                  <a:schemeClr val="bg1"/>
                </a:solidFill>
                <a:latin typeface="PF Square Sans Pro" pitchFamily="2" charset="0"/>
              </a:rPr>
              <a:t>Kas yra atsparumas antimikrobinėms medžiagoms </a:t>
            </a:r>
            <a:br>
              <a:rPr lang="en-US" sz="3200" b="1" dirty="0">
                <a:solidFill>
                  <a:schemeClr val="bg1"/>
                </a:solidFill>
                <a:latin typeface="PF Square Sans Pro" pitchFamily="2" charset="0"/>
              </a:rPr>
            </a:br>
            <a:r>
              <a:rPr lang="lt-LT" sz="3200" b="1" dirty="0">
                <a:solidFill>
                  <a:schemeClr val="bg1"/>
                </a:solidFill>
                <a:latin typeface="PF Square Sans Pro" pitchFamily="2" charset="0"/>
              </a:rPr>
              <a:t>ir kaip jis pasireiškia?</a:t>
            </a:r>
          </a:p>
        </p:txBody>
      </p:sp>
      <p:sp>
        <p:nvSpPr>
          <p:cNvPr id="3" name="TextBox 2">
            <a:extLst>
              <a:ext uri="{FF2B5EF4-FFF2-40B4-BE49-F238E27FC236}">
                <a16:creationId xmlns:a16="http://schemas.microsoft.com/office/drawing/2014/main" id="{E04B6273-B51F-1B86-FCAF-E219E0A13BDA}"/>
              </a:ext>
            </a:extLst>
          </p:cNvPr>
          <p:cNvSpPr txBox="1"/>
          <p:nvPr/>
        </p:nvSpPr>
        <p:spPr>
          <a:xfrm>
            <a:off x="533400" y="1530350"/>
            <a:ext cx="10834381" cy="1384995"/>
          </a:xfrm>
          <a:prstGeom prst="rect">
            <a:avLst/>
          </a:prstGeom>
          <a:noFill/>
        </p:spPr>
        <p:txBody>
          <a:bodyPr wrap="square" rtlCol="0">
            <a:spAutoFit/>
          </a:bodyPr>
          <a:lstStyle/>
          <a:p>
            <a:r>
              <a:rPr lang="lt-LT" sz="2800" dirty="0">
                <a:latin typeface="PF Square Sans Pro" pitchFamily="2" charset="0"/>
              </a:rPr>
              <a:t>Atsparumas antimikrobinėms medžiagoms pasireiškia, kai infekcijas sukeliantys mikrobai (bakterijos, virusai ar grybeliai) pasipriešina juos gydančių vaistų poveikiui. </a:t>
            </a:r>
          </a:p>
        </p:txBody>
      </p:sp>
    </p:spTree>
    <p:extLst>
      <p:ext uri="{BB962C8B-B14F-4D97-AF65-F5344CB8AC3E}">
        <p14:creationId xmlns:p14="http://schemas.microsoft.com/office/powerpoint/2010/main" val="193687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PF Square Sans Pro" pitchFamily="2"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228600" y="1598632"/>
            <a:ext cx="5257800" cy="3970318"/>
          </a:xfrm>
          <a:prstGeom prst="rect">
            <a:avLst/>
          </a:prstGeom>
          <a:noFill/>
        </p:spPr>
        <p:txBody>
          <a:bodyPr wrap="square">
            <a:spAutoFit/>
          </a:bodyPr>
          <a:lstStyle/>
          <a:p>
            <a:pPr algn="ctr"/>
            <a:r>
              <a:rPr lang="lt-LT" sz="3600" b="1" spc="-30" dirty="0">
                <a:solidFill>
                  <a:schemeClr val="bg1"/>
                </a:solidFill>
                <a:latin typeface="PF Square Sans Pro" pitchFamily="2" charset="0"/>
              </a:rPr>
              <a:t>Atsparumas antimikrobinėms medžiagoms pastebimas žmonėse, gyvūnuose, maisto produktuose, augaluose ir aplinkoje</a:t>
            </a: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3" name="Picture 2">
            <a:extLst>
              <a:ext uri="{FF2B5EF4-FFF2-40B4-BE49-F238E27FC236}">
                <a16:creationId xmlns:a16="http://schemas.microsoft.com/office/drawing/2014/main" id="{0E8A1558-21C3-4246-9A71-9A92ECE4C170}"/>
              </a:ext>
            </a:extLst>
          </p:cNvPr>
          <p:cNvPicPr/>
          <p:nvPr/>
        </p:nvPicPr>
        <p:blipFill>
          <a:blip r:embed="rId3" cstate="email">
            <a:extLst>
              <a:ext uri="{28A0092B-C50C-407E-A947-70E740481C1C}">
                <a14:useLocalDpi xmlns:a14="http://schemas.microsoft.com/office/drawing/2010/main" val="0"/>
              </a:ext>
            </a:extLst>
          </a:blip>
          <a:stretch>
            <a:fillRect/>
          </a:stretch>
        </p:blipFill>
        <p:spPr bwMode="auto">
          <a:xfrm>
            <a:off x="7089378" y="20231"/>
            <a:ext cx="3845696"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lt-LT" sz="1100" dirty="0">
                <a:latin typeface="PF Square Sans Pro" pitchFamily="2" charset="0"/>
              </a:rPr>
              <a:t>Antimikrobinių medžiagų vartojimas gyvūnams</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448800" y="3597830"/>
            <a:ext cx="1489052" cy="600164"/>
          </a:xfrm>
          <a:prstGeom prst="rect">
            <a:avLst/>
          </a:prstGeom>
          <a:noFill/>
        </p:spPr>
        <p:txBody>
          <a:bodyPr wrap="square" rtlCol="0">
            <a:spAutoFit/>
          </a:bodyPr>
          <a:lstStyle/>
          <a:p>
            <a:pPr algn="ctr"/>
            <a:r>
              <a:rPr lang="lt-LT" sz="1100" dirty="0">
                <a:latin typeface="PF Square Sans Pro" pitchFamily="2" charset="0"/>
              </a:rPr>
              <a:t>Antimikrobinių medžiagų vartojimas žmonėms</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lt-LT" dirty="0"/>
              <a:t>G</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lt-LT"/>
              <a:t>Ž</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76200" y="2181920"/>
            <a:ext cx="4953000" cy="3539430"/>
          </a:xfrm>
          <a:prstGeom prst="rect">
            <a:avLst/>
          </a:prstGeom>
          <a:noFill/>
        </p:spPr>
        <p:txBody>
          <a:bodyPr wrap="square">
            <a:spAutoFit/>
          </a:bodyPr>
          <a:lstStyle/>
          <a:p>
            <a:pPr algn="ctr"/>
            <a:r>
              <a:rPr lang="lt-LT" sz="4000" b="1" dirty="0">
                <a:solidFill>
                  <a:srgbClr val="2C7470"/>
                </a:solidFill>
                <a:latin typeface="PF Square Sans Pro" pitchFamily="2" charset="0"/>
              </a:rPr>
              <a:t>Kasmet ES ir ELPA atspariausiomis bakterijomis užsikrečia 800 000 žmonių</a:t>
            </a:r>
          </a:p>
          <a:p>
            <a:pPr algn="ctr"/>
            <a:r>
              <a:rPr lang="lt-LT" sz="2400" b="1" dirty="0">
                <a:solidFill>
                  <a:srgbClr val="2C7470"/>
                </a:solidFill>
                <a:latin typeface="PF Square Sans Pro" pitchFamily="2" charset="0"/>
              </a:rPr>
              <a:t>(ELPKC duomenys, 2022 m.)</a:t>
            </a: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extLst>
              <p:ext uri="{D42A27DB-BD31-4B8C-83A1-F6EECF244321}">
                <p14:modId xmlns:p14="http://schemas.microsoft.com/office/powerpoint/2010/main" val="2566302436"/>
              </p:ext>
            </p:extLst>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A21E0AD-CF4E-4F49-8784-E16C80E5D3D4}"/>
              </a:ext>
            </a:extLst>
          </p:cNvPr>
          <p:cNvSpPr txBox="1"/>
          <p:nvPr/>
        </p:nvSpPr>
        <p:spPr>
          <a:xfrm>
            <a:off x="5181600" y="5659050"/>
            <a:ext cx="6096000" cy="261610"/>
          </a:xfrm>
          <a:prstGeom prst="rect">
            <a:avLst/>
          </a:prstGeom>
          <a:noFill/>
        </p:spPr>
        <p:txBody>
          <a:bodyPr wrap="square">
            <a:spAutoFit/>
          </a:bodyPr>
          <a:lstStyle/>
          <a:p>
            <a:r>
              <a:rPr lang="lt-LT" sz="1100" b="0" i="1" dirty="0">
                <a:solidFill>
                  <a:srgbClr val="3F4A52"/>
                </a:solidFill>
                <a:effectLst/>
                <a:latin typeface="PF Square Sans Pro" pitchFamily="2" charset="0"/>
              </a:rPr>
              <a:t>Šaltinis</a:t>
            </a:r>
            <a:r>
              <a:rPr lang="lt-LT" sz="1100" b="0" i="0" dirty="0">
                <a:solidFill>
                  <a:srgbClr val="3F4A52"/>
                </a:solidFill>
                <a:effectLst/>
                <a:latin typeface="PF Square Sans Pro" pitchFamily="2" charset="0"/>
              </a:rPr>
              <a:t>: ELPKC (Europos ligų prevencijos ir kontrolės centras)</a:t>
            </a: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C7788-364F-49D4-1FF5-5AAE19F7407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00200" y="427651"/>
            <a:ext cx="8591921" cy="6442155"/>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lt-LT" sz="3200" b="1" dirty="0">
                <a:solidFill>
                  <a:schemeClr val="bg1"/>
                </a:solidFill>
                <a:latin typeface="PF Square Sans Pro" pitchFamily="2" charset="0"/>
              </a:rPr>
              <a:t>Skirtingos antimikrobinių medžiagų klasės </a:t>
            </a:r>
          </a:p>
        </p:txBody>
      </p:sp>
    </p:spTree>
    <p:extLst>
      <p:ext uri="{BB962C8B-B14F-4D97-AF65-F5344CB8AC3E}">
        <p14:creationId xmlns:p14="http://schemas.microsoft.com/office/powerpoint/2010/main" val="348201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defRPr/>
            </a:pPr>
            <a:r>
              <a:rPr lang="lt-LT" sz="3200" b="1" dirty="0">
                <a:solidFill>
                  <a:schemeClr val="bg1"/>
                </a:solidFill>
                <a:latin typeface="PF Square Sans Pro" pitchFamily="2" charset="0"/>
              </a:rPr>
              <a:t>Turime išlaikyti turimas antimikrobines medžiagas efektyviomis! </a:t>
            </a:r>
          </a:p>
        </p:txBody>
      </p:sp>
      <p:pic>
        <p:nvPicPr>
          <p:cNvPr id="16" name="Picture 15">
            <a:extLst>
              <a:ext uri="{FF2B5EF4-FFF2-40B4-BE49-F238E27FC236}">
                <a16:creationId xmlns:a16="http://schemas.microsoft.com/office/drawing/2014/main" id="{63136448-BA0F-1475-86B0-04E64361B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02" y="1454150"/>
            <a:ext cx="11364438" cy="4958079"/>
          </a:xfrm>
          <a:prstGeom prst="rect">
            <a:avLst/>
          </a:prstGeom>
        </p:spPr>
      </p:pic>
    </p:spTree>
    <p:extLst>
      <p:ext uri="{BB962C8B-B14F-4D97-AF65-F5344CB8AC3E}">
        <p14:creationId xmlns:p14="http://schemas.microsoft.com/office/powerpoint/2010/main" val="279243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05DB2-F9BF-DC80-FF26-031F2441B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98151"/>
            <a:ext cx="10351735" cy="5805866"/>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lt-LT" sz="4000" b="1" dirty="0">
                <a:solidFill>
                  <a:schemeClr val="bg1"/>
                </a:solidFill>
                <a:latin typeface="PF Square Sans Pro" pitchFamily="2" charset="0"/>
              </a:rPr>
              <a:t>Ką galima padaryti? </a:t>
            </a:r>
          </a:p>
        </p:txBody>
      </p:sp>
      <p:sp>
        <p:nvSpPr>
          <p:cNvPr id="12" name="TextBox 11">
            <a:extLst>
              <a:ext uri="{FF2B5EF4-FFF2-40B4-BE49-F238E27FC236}">
                <a16:creationId xmlns:a16="http://schemas.microsoft.com/office/drawing/2014/main" id="{09EF3E00-899E-8324-372A-620E525DB096}"/>
              </a:ext>
            </a:extLst>
          </p:cNvPr>
          <p:cNvSpPr txBox="1"/>
          <p:nvPr/>
        </p:nvSpPr>
        <p:spPr>
          <a:xfrm>
            <a:off x="9525000" y="6178550"/>
            <a:ext cx="2133600" cy="523220"/>
          </a:xfrm>
          <a:prstGeom prst="rect">
            <a:avLst/>
          </a:prstGeom>
          <a:noFill/>
        </p:spPr>
        <p:txBody>
          <a:bodyPr wrap="square" rtlCol="0">
            <a:spAutoFit/>
          </a:bodyPr>
          <a:lstStyle/>
          <a:p>
            <a:r>
              <a:rPr lang="lt-LT" sz="1400" dirty="0"/>
              <a:t>EFSA Journal 2024;22(2):8589</a:t>
            </a:r>
          </a:p>
        </p:txBody>
      </p:sp>
    </p:spTree>
    <p:extLst>
      <p:ext uri="{BB962C8B-B14F-4D97-AF65-F5344CB8AC3E}">
        <p14:creationId xmlns:p14="http://schemas.microsoft.com/office/powerpoint/2010/main" val="878819919"/>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D7E5E20A3B6448BB831F127F5CFB05" ma:contentTypeVersion="10" ma:contentTypeDescription="Create a new document." ma:contentTypeScope="" ma:versionID="ebffcedfc4ee438384d0a3e06140505a">
  <xsd:schema xmlns:xsd="http://www.w3.org/2001/XMLSchema" xmlns:xs="http://www.w3.org/2001/XMLSchema" xmlns:p="http://schemas.microsoft.com/office/2006/metadata/properties" xmlns:ns2="9b53d6be-5940-4371-8a56-d6ca0a43a11a" xmlns:ns3="c1752347-4e16-4ce8-a381-9ddf3e797ad6" targetNamespace="http://schemas.microsoft.com/office/2006/metadata/properties" ma:root="true" ma:fieldsID="18d40dfe561e73f2d6d814587a11b20f" ns2:_="" ns3:_="">
    <xsd:import namespace="9b53d6be-5940-4371-8a56-d6ca0a43a11a"/>
    <xsd:import namespace="c1752347-4e16-4ce8-a381-9ddf3e797a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3d6be-5940-4371-8a56-d6ca0a43a1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752347-4e16-4ce8-a381-9ddf3e797ad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f6e862-8fe4-4eeb-87d7-41a886a2cda4}" ma:internalName="TaxCatchAll" ma:showField="CatchAllData" ma:web="c1752347-4e16-4ce8-a381-9ddf3e797a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1752347-4e16-4ce8-a381-9ddf3e797ad6" xsi:nil="true"/>
    <lcf76f155ced4ddcb4097134ff3c332f xmlns="9b53d6be-5940-4371-8a56-d6ca0a43a11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834902B-AFDC-420D-B9AA-2DA1B07CA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53d6be-5940-4371-8a56-d6ca0a43a11a"/>
    <ds:schemaRef ds:uri="c1752347-4e16-4ce8-a381-9ddf3e797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F3FD06-121E-4F13-9171-1254A1A22071}">
  <ds:schemaRefs>
    <ds:schemaRef ds:uri="http://schemas.microsoft.com/sharepoint/v3/contenttype/forms"/>
  </ds:schemaRefs>
</ds:datastoreItem>
</file>

<file path=customXml/itemProps3.xml><?xml version="1.0" encoding="utf-8"?>
<ds:datastoreItem xmlns:ds="http://schemas.openxmlformats.org/officeDocument/2006/customXml" ds:itemID="{FF843ECF-8667-4401-BA6B-7F513BBAF889}">
  <ds:schemaRefs>
    <ds:schemaRef ds:uri="c1752347-4e16-4ce8-a381-9ddf3e797ad6"/>
    <ds:schemaRef ds:uri="http://purl.org/dc/terms/"/>
    <ds:schemaRef ds:uri="http://schemas.openxmlformats.org/package/2006/metadata/core-properties"/>
    <ds:schemaRef ds:uri="9b53d6be-5940-4371-8a56-d6ca0a43a11a"/>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3216</Words>
  <Application>Microsoft Office PowerPoint</Application>
  <PresentationFormat>Custom</PresentationFormat>
  <Paragraphs>307</Paragraphs>
  <Slides>23</Slides>
  <Notes>22</Notes>
  <HiddenSlides>1</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23</vt:i4>
      </vt:variant>
    </vt:vector>
  </HeadingPairs>
  <TitlesOfParts>
    <vt:vector size="41" baseType="lpstr">
      <vt:lpstr>Adobe Clean DC</vt:lpstr>
      <vt:lpstr>Arial</vt:lpstr>
      <vt:lpstr>Arial</vt:lpstr>
      <vt:lpstr>Calibri</vt:lpstr>
      <vt:lpstr>Calibri Light</vt:lpstr>
      <vt:lpstr>ECSquareSansPro-Regular</vt:lpstr>
      <vt:lpstr>Google Sans</vt:lpstr>
      <vt:lpstr>Montserrat</vt:lpstr>
      <vt:lpstr>Open Sans</vt:lpstr>
      <vt:lpstr>PF Square Sans Pro</vt:lpstr>
      <vt:lpstr>Raleway</vt:lpstr>
      <vt:lpstr>Roboto</vt:lpstr>
      <vt:lpstr>Segoe UI</vt:lpstr>
      <vt:lpstr>Tahoma</vt:lpstr>
      <vt:lpstr>Verdana</vt:lpstr>
      <vt:lpstr>Wingdings</vt:lpstr>
      <vt:lpstr>1_Office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335</cp:revision>
  <dcterms:created xsi:type="dcterms:W3CDTF">2023-11-20T15:58:16Z</dcterms:created>
  <dcterms:modified xsi:type="dcterms:W3CDTF">2024-09-17T08:41:27Z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0x01010081D7E5E20A3B6448BB831F127F5CFB05</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ies>
</file>