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1" r:id="rId2"/>
    <p:sldId id="262" r:id="rId3"/>
    <p:sldId id="264" r:id="rId4"/>
    <p:sldId id="290" r:id="rId5"/>
    <p:sldId id="2434" r:id="rId6"/>
    <p:sldId id="288" r:id="rId7"/>
    <p:sldId id="287" r:id="rId8"/>
    <p:sldId id="2435" r:id="rId9"/>
    <p:sldId id="284" r:id="rId10"/>
    <p:sldId id="291" r:id="rId11"/>
    <p:sldId id="2441" r:id="rId12"/>
    <p:sldId id="295" r:id="rId13"/>
    <p:sldId id="297" r:id="rId14"/>
    <p:sldId id="2428" r:id="rId15"/>
    <p:sldId id="286" r:id="rId16"/>
    <p:sldId id="276" r:id="rId17"/>
    <p:sldId id="2443" r:id="rId18"/>
    <p:sldId id="2446" r:id="rId19"/>
    <p:sldId id="2456" r:id="rId20"/>
    <p:sldId id="2452" r:id="rId21"/>
    <p:sldId id="2453" r:id="rId22"/>
    <p:sldId id="2454" r:id="rId23"/>
    <p:sldId id="2455" r:id="rId24"/>
    <p:sldId id="2457" r:id="rId25"/>
    <p:sldId id="270" r:id="rId26"/>
  </p:sldIdLst>
  <p:sldSz cx="12192000" cy="6870700"/>
  <p:notesSz cx="12192000" cy="687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EB58-8BCF-F16E-AA43-FB5E5C94E6BC}" name="PAGIDA Anastasia (SANTE)" initials="EC" userId="PAGIDA Anastasia (SANTE)" providerId="None"/>
  <p188:author id="{95D854A1-7B95-F89F-8A0F-1160B2213964}" name="GORANOV Luben (SANTE)" initials="EC" userId="GORANOV Luben (SANTE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BB188"/>
    <a:srgbClr val="ECEBEB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81067" autoAdjust="0"/>
  </p:normalViewPr>
  <p:slideViewPr>
    <p:cSldViewPr>
      <p:cViewPr varScale="1">
        <p:scale>
          <a:sx n="110" d="100"/>
          <a:sy n="110" d="100"/>
        </p:scale>
        <p:origin x="73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7A1E-3FCC-4012-A166-DC12CA065424}" type="datetimeFigureOut">
              <a:rPr lang="es-ES" smtClean="0"/>
              <a:t>18/09/2024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8838"/>
            <a:ext cx="4114800" cy="2319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6763"/>
            <a:ext cx="9753600" cy="2705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969EE-8504-40E2-BDC7-DADBB7B681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13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2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7164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201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6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18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22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43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62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7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0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D8A8-D8AA-4DF4-A8EE-1A55507FC33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089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D8A8-D8AA-4DF4-A8EE-1A55507FC33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715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798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/>
              <a:t>JEI TRŪKSTA LAIKO, ŠIĄ SKAIDRĘ GALIMA PRALEISTI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080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/>
              <a:t>JEI TRŪKSTA LAIKO, ŠIĄ SKAIDRĘ GALIMA PRALEISTI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21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/>
              <a:t>JEI TRŪKSTA LAIKO, ŠIĄ SKAIDRĘ GALIMA PRALEISTI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11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4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601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47.jpeg"/><Relationship Id="rId5" Type="http://schemas.openxmlformats.org/officeDocument/2006/relationships/image" Target="../media/image5.png"/><Relationship Id="rId15" Type="http://schemas.openxmlformats.org/officeDocument/2006/relationships/hyperlink" Target="http://www.amrfvtraining.eu/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2050" name="Imagen 12" descr="Texto&#10;&#10;Descripción generada automáticamente">
            <a:extLst>
              <a:ext uri="{FF2B5EF4-FFF2-40B4-BE49-F238E27FC236}">
                <a16:creationId xmlns:a16="http://schemas.microsoft.com/office/drawing/2014/main" id="{E51FA5C7-9C6D-1438-E958-D447B3F40A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79" y="5621518"/>
            <a:ext cx="3200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>
                <a:latin typeface="PF Square Sans Pro" pitchFamily="2" charset="0"/>
                <a:hlinkClick r:id="rId15"/>
              </a:rPr>
              <a:t>www.amrfvtraining.eu</a:t>
            </a:r>
            <a:r>
              <a:rPr lang="lt-LT">
                <a:latin typeface="PF Square Sans Pro" pitchFamily="2" charset="0"/>
              </a:rPr>
              <a:t> </a:t>
            </a:r>
          </a:p>
        </p:txBody>
      </p:sp>
      <p:pic>
        <p:nvPicPr>
          <p:cNvPr id="5122" name="Imagen 12" descr="Texto&#10;&#10;Descripción generada automáticamente">
            <a:extLst>
              <a:ext uri="{FF2B5EF4-FFF2-40B4-BE49-F238E27FC236}">
                <a16:creationId xmlns:a16="http://schemas.microsoft.com/office/drawing/2014/main" id="{7CDF7B75-095D-3607-0888-B3E06BEEF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07" y="5763684"/>
            <a:ext cx="3200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-LT" sz="2400" noProof="0">
                <a:solidFill>
                  <a:srgbClr val="003399"/>
                </a:solidFill>
                <a:latin typeface="PF Square Sans Pro" pitchFamily="2" charset="0"/>
              </a:rPr>
              <a:t>Praktiniai mokymai ūkininkams ir veterinarijos gydytojams: naujos kovos su atsparumu antimikrobinėms medžiagoms priemonės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pic>
        <p:nvPicPr>
          <p:cNvPr id="3074" name="Imagen 12" descr="Texto&#10;&#10;Descripción generada automáticamente">
            <a:extLst>
              <a:ext uri="{FF2B5EF4-FFF2-40B4-BE49-F238E27FC236}">
                <a16:creationId xmlns:a16="http://schemas.microsoft.com/office/drawing/2014/main" id="{00DD4FE4-8DD8-1B73-830D-2EAACA0386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379" y="6252692"/>
            <a:ext cx="2028321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PF Square Sans Pr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4098" name="Imagen 12" descr="Texto&#10;&#10;Descripción generada automáticamente">
            <a:extLst>
              <a:ext uri="{FF2B5EF4-FFF2-40B4-BE49-F238E27FC236}">
                <a16:creationId xmlns:a16="http://schemas.microsoft.com/office/drawing/2014/main" id="{8722C1F4-CAF5-687A-493C-B9DBD700B5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281"/>
            <a:ext cx="1676400" cy="37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pruma.eu/wp-content/uploads/2022/02/FACTSHEET_PharmaceuticalWasteDisposal.pdf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pruma.eu/wp-content/uploads/2022/02/FACTSHEET_PharmaceuticalWasteDisposa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mvt.lt/gyvunu-sveikata-ir-gerove/gyvunu-sveikata/veterinariniai-vaistai-ir-biocidai/farmakologinis-budruma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70.png"/><Relationship Id="rId4" Type="http://schemas.openxmlformats.org/officeDocument/2006/relationships/hyperlink" Target="mailto:info@vmvt.l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fif"/><Relationship Id="rId4" Type="http://schemas.openxmlformats.org/officeDocument/2006/relationships/image" Target="../media/image72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fif"/><Relationship Id="rId4" Type="http://schemas.openxmlformats.org/officeDocument/2006/relationships/image" Target="../media/image72.jf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food.ec.europa.eu/animals/animal-health/vet-meds-med-feed/implementation_en" TargetMode="Externa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>
                <a:latin typeface="PF Square Sans Pro" pitchFamily="2" charset="0"/>
              </a:rPr>
              <a:t>LIETUVA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>
                <a:latin typeface="PF Square Sans Pro" pitchFamily="2" charset="0"/>
              </a:rPr>
              <a:t>2024 m. rugsėjo 25 d.</a:t>
            </a:r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839" y="2216150"/>
            <a:ext cx="6596761" cy="251005"/>
          </a:xfrm>
        </p:spPr>
        <p:txBody>
          <a:bodyPr/>
          <a:lstStyle/>
          <a:p>
            <a:pPr>
              <a:buClr>
                <a:srgbClr val="2C7470"/>
              </a:buClr>
            </a:pPr>
            <a:endParaRPr lang="en-US" dirty="0">
              <a:latin typeface="PF Square Sans Pro" pitchFamily="2" charset="0"/>
            </a:endParaRPr>
          </a:p>
          <a:p>
            <a:pPr>
              <a:buClr>
                <a:srgbClr val="2C7470"/>
              </a:buClr>
            </a:pPr>
            <a:endParaRPr lang="en-US" dirty="0">
              <a:latin typeface="PF Square Sans Pro" pitchFamily="2" charset="0"/>
            </a:endParaRPr>
          </a:p>
          <a:p>
            <a:endParaRPr lang="en-GB" dirty="0"/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0" y="1365607"/>
            <a:ext cx="12192000" cy="1227416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0FB960-6059-446B-95AD-429679DDAB84}"/>
              </a:ext>
            </a:extLst>
          </p:cNvPr>
          <p:cNvSpPr txBox="1"/>
          <p:nvPr/>
        </p:nvSpPr>
        <p:spPr>
          <a:xfrm>
            <a:off x="81295" y="2928136"/>
            <a:ext cx="71080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dirty="0">
                <a:solidFill>
                  <a:srgbClr val="003399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2006 m. ir 2013 m. Komisija paskelbė medžiagų sąrašą, būtinų arklių šeimos gyvūnams gydyti ((EB) CR 1950/2006 ir R 122/2013)</a:t>
            </a:r>
          </a:p>
          <a:p>
            <a:pPr algn="just"/>
            <a:endParaRPr lang="en-US" dirty="0">
              <a:solidFill>
                <a:srgbClr val="003399"/>
              </a:solidFill>
              <a:latin typeface="PF Square Sans Pro" pitchFamily="2" charset="0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lt-LT" dirty="0">
                <a:solidFill>
                  <a:srgbClr val="003399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Dabar Komisija atnaujina </a:t>
            </a:r>
            <a:r>
              <a:rPr lang="lt-LT" b="1" dirty="0">
                <a:solidFill>
                  <a:srgbClr val="003399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medžiagų, kurios yra būtinos arklinių rūšių gyvūnams gydyti</a:t>
            </a:r>
            <a:r>
              <a:rPr lang="lt-LT" dirty="0">
                <a:solidFill>
                  <a:srgbClr val="003399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 arba kurios duoda papildomos klinikinės naudos, palyginti su kitomis arklinių rūšių gyvūnams prieinamomis gydymo galimybėmis, ir kurioms taikomas šešių mėnesių išlaukos laikotarpis, sąrašą. </a:t>
            </a:r>
          </a:p>
        </p:txBody>
      </p:sp>
      <p:sp>
        <p:nvSpPr>
          <p:cNvPr id="11" name="Title 22">
            <a:extLst>
              <a:ext uri="{FF2B5EF4-FFF2-40B4-BE49-F238E27FC236}">
                <a16:creationId xmlns:a16="http://schemas.microsoft.com/office/drawing/2014/main" id="{16E08D60-E026-4C7E-A475-EF3FCD518C38}"/>
              </a:ext>
            </a:extLst>
          </p:cNvPr>
          <p:cNvSpPr txBox="1">
            <a:spLocks/>
          </p:cNvSpPr>
          <p:nvPr/>
        </p:nvSpPr>
        <p:spPr>
          <a:xfrm>
            <a:off x="480239" y="3268544"/>
            <a:ext cx="6618553" cy="8360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en-GB" sz="1600" strike="dblStrike" dirty="0">
              <a:solidFill>
                <a:srgbClr val="FF0000"/>
              </a:solidFill>
              <a:latin typeface="PF Square Sans Pro" pitchFamily="2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C962A60-59CC-4CDF-B976-6100A4358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86977" y="1352085"/>
            <a:ext cx="4916243" cy="5505093"/>
          </a:xfrm>
          <a:prstGeom prst="rect">
            <a:avLst/>
          </a:prstGeom>
        </p:spPr>
      </p:pic>
      <p:sp>
        <p:nvSpPr>
          <p:cNvPr id="24" name="Marcador de texto 1">
            <a:extLst>
              <a:ext uri="{FF2B5EF4-FFF2-40B4-BE49-F238E27FC236}">
                <a16:creationId xmlns:a16="http://schemas.microsoft.com/office/drawing/2014/main" id="{4E3E2FFF-A8A1-4477-BF65-E45AD3004339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>
                <a:latin typeface="PF Square Sans Pro" pitchFamily="2" charset="0"/>
              </a:rPr>
              <a:t>Būsimi teisės aktai</a:t>
            </a:r>
          </a:p>
          <a:p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49819" y="1386645"/>
            <a:ext cx="7108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C7470"/>
              </a:buClr>
            </a:pPr>
            <a:r>
              <a:rPr lang="lt-LT" sz="3200" b="1" dirty="0">
                <a:solidFill>
                  <a:schemeClr val="bg1"/>
                </a:solidFill>
                <a:latin typeface="PF Square Sans Pro" pitchFamily="2" charset="0"/>
              </a:rPr>
              <a:t>Antimikrobinių medžiagų sąrašas tam tikroms rūšims (arklių rūšys)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5439876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solidFill>
                  <a:srgbClr val="003399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2023 m. vasario 9 d. Europos vaistų agentūra gavo Europos Komisijos prašymą pateikti mokslines rekomendacijas dėl šio medžiagų sąrašo sudarymo ir šiuo metu rengia atsakymą.</a:t>
            </a:r>
          </a:p>
          <a:p>
            <a:pPr algn="just"/>
            <a:endParaRPr lang="en-GB" dirty="0">
              <a:solidFill>
                <a:srgbClr val="003399"/>
              </a:solidFill>
              <a:latin typeface="PF Square Sans Pro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5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3B75600-FB6E-C394-1043-4FBC33A7D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5" y="692150"/>
            <a:ext cx="10322761" cy="5715000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9F1055A-BA09-8515-B87A-77FC82F3B10F}"/>
              </a:ext>
            </a:extLst>
          </p:cNvPr>
          <p:cNvSpPr/>
          <p:nvPr/>
        </p:nvSpPr>
        <p:spPr>
          <a:xfrm>
            <a:off x="9746787" y="2673350"/>
            <a:ext cx="2445213" cy="1217732"/>
          </a:xfrm>
          <a:prstGeom prst="wedgeRectCallout">
            <a:avLst>
              <a:gd name="adj1" fmla="val -104127"/>
              <a:gd name="adj2" fmla="val -177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Nepamirškite pranešti apie nepageidaujamus reiškinius, įskaitant </a:t>
            </a:r>
            <a:r>
              <a:rPr kumimoji="0" lang="lt-LT" sz="1800" b="1" i="0" u="none" strike="noStrike" cap="none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efektyvumo trūkumą! 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sz="2800" b="1" dirty="0">
                <a:latin typeface="PF Square Sans Pro" pitchFamily="2" charset="0"/>
              </a:rPr>
              <a:t>Pranešimas apie nepageidaujamus reiškinius (farmakologinis budrumas)</a:t>
            </a:r>
          </a:p>
          <a:p>
            <a:endParaRPr lang="es-ES" sz="2800" b="1" dirty="0">
              <a:latin typeface="PF Square Sans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1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sz="2800" b="1" dirty="0">
                <a:latin typeface="PF Square Sans Pro" pitchFamily="2" charset="0"/>
              </a:rPr>
              <a:t>Veterinarinių vaistų šalinimas</a:t>
            </a:r>
          </a:p>
          <a:p>
            <a:endParaRPr lang="es-ES" sz="2800" b="1" dirty="0">
              <a:latin typeface="PF Square Sans Pro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18821" y="277979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399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Pirminės pakuotės ir jose po naudojimo esantys vaistų likučiai. </a:t>
            </a:r>
          </a:p>
          <a:p>
            <a:endParaRPr lang="en-US" dirty="0">
              <a:solidFill>
                <a:srgbClr val="003399"/>
              </a:solidFill>
              <a:latin typeface="PF Square Sans Pro" pitchFamily="2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399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Veterinarinis vaistas ar GP, kurių galiojimo laikas yra pasibaigęs, arba nebuvo laikomi pagal instrukcijas. </a:t>
            </a:r>
          </a:p>
          <a:p>
            <a:endParaRPr lang="en-US" dirty="0">
              <a:solidFill>
                <a:srgbClr val="003399"/>
              </a:solidFill>
              <a:latin typeface="PF Square Sans Pro" pitchFamily="2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399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Nurodytas kiekis yra per didelis arba gydymo kursas neužbaigtas dėl tiekimo sunkumų, neigiamos reakcijos, gydymo pasikeitimo arba gyvūno mirties gydymo metu.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1000" y="6407150"/>
            <a:ext cx="9220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100" dirty="0">
                <a:solidFill>
                  <a:srgbClr val="003399"/>
                </a:solidFill>
                <a:latin typeface="PF Square Sans Pro" pitchFamily="2" charset="0"/>
                <a:ea typeface="+mn-ea"/>
                <a:cs typeface="Arial" panose="020B0604020202020204" pitchFamily="34" charset="0"/>
                <a:hlinkClick r:id="rId2"/>
              </a:rPr>
              <a:t>FACTSHEET_PharmaceuticalWasteDisposal.pdf (epruma.eu)</a:t>
            </a: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5994" y="1535773"/>
            <a:ext cx="11744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2400" b="1">
                <a:solidFill>
                  <a:schemeClr val="bg1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Kaip ir kur susidaro farmacinės atliekos?</a:t>
            </a:r>
          </a:p>
        </p:txBody>
      </p:sp>
    </p:spTree>
    <p:extLst>
      <p:ext uri="{BB962C8B-B14F-4D97-AF65-F5344CB8AC3E}">
        <p14:creationId xmlns:p14="http://schemas.microsoft.com/office/powerpoint/2010/main" val="40025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sz="2800" b="1" dirty="0">
                <a:latin typeface="PF Square Sans Pro" pitchFamily="2" charset="0"/>
              </a:rPr>
              <a:t>Veterinarinių vaistų šalinimas</a:t>
            </a:r>
          </a:p>
          <a:p>
            <a:endParaRPr lang="es-ES" sz="2800" b="1" dirty="0">
              <a:latin typeface="PF Square Sans Pro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1000" y="2523841"/>
            <a:ext cx="579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  <a:t>Visi (recepto išdavėjai ir naudotojai) yra atsakingi </a:t>
            </a:r>
            <a:br>
              <a:rPr lang="en-US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  <a:t>už farmacinių atliekų mažinimą.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3399"/>
              </a:solidFill>
              <a:latin typeface="PF Square Sans Pro" pitchFamily="2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  <a:t>Negalima farmacinių atliekų išmesti į kanalizaciją.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3399"/>
              </a:solidFill>
              <a:latin typeface="PF Square Sans Pro" pitchFamily="2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  <a:t>Farmacines atliekas reikia laikyti numatytoje dėžutėje, indelyje arba patalpoje, kad būtų užtikrinta tinkama gyvūno sveikatos, žmogaus sveikatos, pašaro, maisto</a:t>
            </a:r>
            <a:br>
              <a:rPr lang="en-US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  <a:t>ir aplinkos apsauga, šias atliekas reikia atskirti nuo bet kokių veterinarinių vaistų atsargų, siekiant užtikrinti, kad šios atliekos nebus netyčia panaudotos. </a:t>
            </a: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62209" y="1378754"/>
            <a:ext cx="470192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2800" b="1" dirty="0">
                <a:solidFill>
                  <a:schemeClr val="bg1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Geriausios išmetimo praktikos </a:t>
            </a:r>
          </a:p>
          <a:p>
            <a:pPr algn="ctr"/>
            <a:r>
              <a:rPr lang="lt-LT" sz="1100" b="1" dirty="0">
                <a:solidFill>
                  <a:schemeClr val="bg1"/>
                </a:solidFill>
                <a:latin typeface="PF Square Sans Pro" pitchFamily="2" charset="0"/>
                <a:ea typeface="+mn-ea"/>
                <a:cs typeface="Arial" panose="020B0604020202020204" pitchFamily="34" charset="0"/>
                <a:hlinkClick r:id="rId3"/>
              </a:rPr>
              <a:t>PharmaceuticalWasteDisposal.pdf (epruma.eu)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90821" y="2523841"/>
            <a:ext cx="60242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  <a:t>Atliekas reikia išmesti pagal gaminio charakteristikų apibendrinimą (SPC), atliekų teisės aktus ir nacionalines sistemas, sudarytas konsultuojantis su visomis šalimis dėl atliekų surinkimo, pervežimo ir išmetimo. </a:t>
            </a:r>
          </a:p>
          <a:p>
            <a:endParaRPr lang="en-US" dirty="0">
              <a:solidFill>
                <a:srgbClr val="003399"/>
              </a:solidFill>
              <a:latin typeface="PF Square Sans Pro" pitchFamily="2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spc="-20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  <a:t>Valstybės narės turi užtikrinti, kad būtų naudojamos tinkamos išmetamų veterinarinių vaistų surinkimo </a:t>
            </a:r>
            <a:br>
              <a:rPr lang="en-US" spc="-20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</a:br>
            <a:r>
              <a:rPr lang="lt-LT" spc="-20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  <a:t>ir išmetimo sistemos (įskaitant gydomąjį pašarą) ir užtikrinti, kad surinkimo ir išmetimo vieta ir kita susijusi informacija būtų prieinama ūkininkams, gyvūnų turėtojams, veterinarijos gydytojams ir kitiems susijusiems asmenims. </a:t>
            </a:r>
          </a:p>
          <a:p>
            <a:r>
              <a:rPr lang="lt-LT" dirty="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04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9D236A0E-7B83-4899-85A1-F5EB0981C8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140" y="175937"/>
            <a:ext cx="4058816" cy="777394"/>
          </a:xfrm>
          <a:prstGeom prst="rect">
            <a:avLst/>
          </a:prstGeom>
        </p:spPr>
      </p:pic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838200" y="224483"/>
            <a:ext cx="6781800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834390" y="313316"/>
            <a:ext cx="678942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Kiti su receptais susiję aspektai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F94BF2AF-5A6C-4B2C-B014-C47A4CD105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63274"/>
            <a:ext cx="3927051" cy="5501491"/>
          </a:xfrm>
          <a:prstGeom prst="rect">
            <a:avLst/>
          </a:prstGeom>
        </p:spPr>
      </p:pic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4ABD333F-97D8-41DE-B6F0-40ABA42FAC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193272"/>
            <a:ext cx="3918003" cy="55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9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D411D83-B87A-6460-82ED-63D29A760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lt-LT" b="1" dirty="0">
                <a:latin typeface="Arial"/>
                <a:cs typeface="Arial"/>
              </a:rPr>
              <a:t>Apdairaus naudojimo gairės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71D7FC-38CE-C1DA-EBD7-7F51432E06CD}"/>
              </a:ext>
            </a:extLst>
          </p:cNvPr>
          <p:cNvSpPr/>
          <p:nvPr/>
        </p:nvSpPr>
        <p:spPr>
          <a:xfrm>
            <a:off x="383062" y="1759102"/>
            <a:ext cx="5635611" cy="465209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AB7E57-D92C-1F72-0297-1EA5121A2B31}"/>
              </a:ext>
            </a:extLst>
          </p:cNvPr>
          <p:cNvSpPr txBox="1"/>
          <p:nvPr/>
        </p:nvSpPr>
        <p:spPr>
          <a:xfrm>
            <a:off x="806145" y="2289174"/>
            <a:ext cx="4959259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ea typeface="EC Square Sans Pro"/>
                <a:cs typeface="EC Square Sans Pro"/>
              </a:rPr>
              <a:t>Apdairaus antimikrobinių medžiagų naudojimo</a:t>
            </a:r>
            <a:r>
              <a:rPr kumimoji="0" lang="en-US" sz="2400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ea typeface="EC Square Sans Pro"/>
                <a:cs typeface="EC Square Sans Pro"/>
              </a:rPr>
              <a:t> </a:t>
            </a:r>
            <a:r>
              <a:rPr kumimoji="0" lang="lt-LT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ea typeface="EC Square Sans Pro"/>
                <a:cs typeface="EC Square Sans Pro"/>
              </a:rPr>
              <a:t>veterinarinėje medicinoje gairės 2015/C 299/04​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https://health.ec.europa.eu/system/files/2016-11/2015_prudent_use_guidelines_en_0.pdf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53290D-DC25-D02B-252D-06B24A349D71}"/>
              </a:ext>
            </a:extLst>
          </p:cNvPr>
          <p:cNvSpPr/>
          <p:nvPr/>
        </p:nvSpPr>
        <p:spPr>
          <a:xfrm>
            <a:off x="6146953" y="1777709"/>
            <a:ext cx="5431638" cy="4605729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3B1CED-CE99-A895-64A0-46F5ADA70862}"/>
              </a:ext>
            </a:extLst>
          </p:cNvPr>
          <p:cNvSpPr txBox="1"/>
          <p:nvPr/>
        </p:nvSpPr>
        <p:spPr>
          <a:xfrm>
            <a:off x="6401228" y="2205816"/>
            <a:ext cx="4643854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Geriausios praktikos sistema antimikrobinėms medžiagoms naudoti maistiniams gyvūnams ES – siekiama kito lygio.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https://epruma.eu/home/best-practice-guides/best-practice-framework-for-the-use-of-antimicrobials-in-food-producing-animals-in-the-eu-reaching-for-the-next-level/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1F76AE-BB65-4126-9BB2-46C4F9E6FDE6}"/>
              </a:ext>
            </a:extLst>
          </p:cNvPr>
          <p:cNvSpPr txBox="1"/>
          <p:nvPr/>
        </p:nvSpPr>
        <p:spPr>
          <a:xfrm>
            <a:off x="271616" y="1291769"/>
            <a:ext cx="765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highlight>
                  <a:srgbClr val="ECEBEB"/>
                </a:highlight>
                <a:uLnTx/>
                <a:uFillTx/>
              </a:rPr>
              <a:t>Nėra teisiškai privalomos, kaip ankstesni teisės aktai / sąlygos!</a:t>
            </a:r>
          </a:p>
        </p:txBody>
      </p:sp>
    </p:spTree>
    <p:extLst>
      <p:ext uri="{BB962C8B-B14F-4D97-AF65-F5344CB8AC3E}">
        <p14:creationId xmlns:p14="http://schemas.microsoft.com/office/powerpoint/2010/main" val="280605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D00EA2-ADF9-4541-BC2E-B213C063C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11150"/>
            <a:ext cx="11125200" cy="533400"/>
          </a:xfrm>
        </p:spPr>
        <p:txBody>
          <a:bodyPr/>
          <a:lstStyle/>
          <a:p>
            <a:pPr algn="ctr"/>
            <a:r>
              <a:rPr lang="lt-LT" sz="2300" b="1" dirty="0">
                <a:solidFill>
                  <a:srgbClr val="002060"/>
                </a:solidFill>
                <a:latin typeface="PF Square Sans Pro" pitchFamily="2" charset="0"/>
              </a:rPr>
              <a:t>Gyvūnų sveikatos įstatymas </a:t>
            </a:r>
            <a:r>
              <a:rPr lang="lt-LT" sz="2300" dirty="0">
                <a:solidFill>
                  <a:srgbClr val="002060"/>
                </a:solidFill>
                <a:latin typeface="PF Square Sans Pro" pitchFamily="2" charset="0"/>
              </a:rPr>
              <a:t>(reglamentas (ES) 2016/429 dėl perduodamų gyvūnų ligų)</a:t>
            </a:r>
          </a:p>
        </p:txBody>
      </p:sp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1C8A5D96-79CC-49D4-9958-218917ABEFF5}"/>
              </a:ext>
            </a:extLst>
          </p:cNvPr>
          <p:cNvSpPr/>
          <p:nvPr/>
        </p:nvSpPr>
        <p:spPr>
          <a:xfrm>
            <a:off x="0" y="1377950"/>
            <a:ext cx="12192000" cy="782622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B06E44-AA44-47B7-AAF6-04F925D1A917}"/>
              </a:ext>
            </a:extLst>
          </p:cNvPr>
          <p:cNvSpPr txBox="1"/>
          <p:nvPr/>
        </p:nvSpPr>
        <p:spPr>
          <a:xfrm>
            <a:off x="471482" y="1547574"/>
            <a:ext cx="1144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„Prevencija – geriau nei gydymas“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D5898F-F375-489E-901B-A22AC9EFCE86}"/>
              </a:ext>
            </a:extLst>
          </p:cNvPr>
          <p:cNvSpPr txBox="1"/>
          <p:nvPr/>
        </p:nvSpPr>
        <p:spPr>
          <a:xfrm>
            <a:off x="3429000" y="2970628"/>
            <a:ext cx="4267200" cy="31854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Aiški visų dalyvių </a:t>
            </a:r>
            <a:r>
              <a:rPr kumimoji="0" lang="lt-LT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atsakomybė</a:t>
            </a: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 dėl gyvūnų sveikatos</a:t>
            </a:r>
          </a:p>
          <a:p>
            <a:pPr marL="285750" marR="0" lvl="1" indent="-28575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sym typeface="Wingdings" panose="05000000000000000000" pitchFamily="2" charset="2"/>
              </a:rPr>
              <a:t>Operatoriai</a:t>
            </a: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sym typeface="Wingdings" panose="05000000000000000000" pitchFamily="2" charset="2"/>
              </a:rPr>
              <a:t>  užtikrina aukštą gyvūnų sveikatos, gerovės ir biologinės saugos lygį</a:t>
            </a:r>
          </a:p>
          <a:p>
            <a:pPr marL="285750" marR="0" lvl="1" indent="-28575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sym typeface="Wingdings" panose="05000000000000000000" pitchFamily="2" charset="2"/>
              </a:rPr>
              <a:t>Veterinarijos gydytojai</a:t>
            </a: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sym typeface="Wingdings" panose="05000000000000000000" pitchFamily="2" charset="2"/>
              </a:rPr>
              <a:t> didina informuotumą ir padeda užkirsti kelią ligų sukėlėjų plitimui</a:t>
            </a:r>
          </a:p>
          <a:p>
            <a:pPr marL="285750" marR="0" lvl="1" indent="-28575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sym typeface="Wingdings" panose="05000000000000000000" pitchFamily="2" charset="2"/>
              </a:rPr>
              <a:t>CA</a:t>
            </a: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sym typeface="Wingdings" panose="05000000000000000000" pitchFamily="2" charset="2"/>
              </a:rPr>
              <a:t>  saugo gyvūnų sveikatą, žmonių sveikatą ir aplinką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4ED37D-C482-486E-AF69-173FCDD414FE}"/>
              </a:ext>
            </a:extLst>
          </p:cNvPr>
          <p:cNvSpPr txBox="1"/>
          <p:nvPr/>
        </p:nvSpPr>
        <p:spPr>
          <a:xfrm>
            <a:off x="7882194" y="2970628"/>
            <a:ext cx="4309806" cy="3323987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lt-LT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Prioritetinė </a:t>
            </a: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ES intervencija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Reguliavimo įrankiai / intervencijos atspariems patogenams: </a:t>
            </a:r>
            <a:r>
              <a:rPr lang="lt-LT" dirty="0">
                <a:solidFill>
                  <a:srgbClr val="FFFFFF"/>
                </a:solidFill>
                <a:latin typeface="PF Square Sans Pro" pitchFamily="2" charset="0"/>
              </a:rPr>
              <a:t>„ligos </a:t>
            </a: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sukėlėjai“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Gali būti taikomos ligos prevencijos ir kontrolės priemonės (stebėjimas, išnaikinimas ir kt.)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Teisinis atsparumo antimikrobinėms medžiagoms stebėjimas gyvūnų patogenuose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73ED4B-94AE-4043-B465-D839C22AE128}"/>
              </a:ext>
            </a:extLst>
          </p:cNvPr>
          <p:cNvSpPr/>
          <p:nvPr/>
        </p:nvSpPr>
        <p:spPr>
          <a:xfrm>
            <a:off x="76200" y="2970628"/>
            <a:ext cx="3157798" cy="2769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Prevencijos </a:t>
            </a:r>
            <a:r>
              <a:rPr kumimoji="0" lang="lt-LT" sz="18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varomas </a:t>
            </a:r>
            <a:r>
              <a:rPr kumimoji="0" lang="lt-LT" sz="18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siekis</a:t>
            </a:r>
            <a:r>
              <a:rPr kumimoji="0" lang="lt-LT" sz="18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gyvūno sveikatos ir biologinės saugos priemonių, gerųjų ūkininkavimo praktikų patobulinimas</a:t>
            </a:r>
          </a:p>
        </p:txBody>
      </p:sp>
    </p:spTree>
    <p:extLst>
      <p:ext uri="{BB962C8B-B14F-4D97-AF65-F5344CB8AC3E}">
        <p14:creationId xmlns:p14="http://schemas.microsoft.com/office/powerpoint/2010/main" val="210125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3206750"/>
            <a:ext cx="33528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r>
              <a:rPr lang="lt-LT" sz="4400" b="1">
                <a:solidFill>
                  <a:srgbClr val="002060"/>
                </a:solidFill>
                <a:latin typeface="PF Square Sans Pro" pitchFamily="2" charset="0"/>
              </a:rPr>
              <a:t>LIETUVA</a:t>
            </a:r>
          </a:p>
          <a:p>
            <a:r>
              <a:rPr lang="lt-LT" sz="3200" b="1">
                <a:solidFill>
                  <a:srgbClr val="002060"/>
                </a:solidFill>
                <a:latin typeface="PF Square Sans Pro" pitchFamily="2" charset="0"/>
              </a:rPr>
              <a:t>specifikacijos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DDF5C-004C-D700-95FC-834C22ABFF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010" y="2828162"/>
            <a:ext cx="2853480" cy="17120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492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en-US" sz="2800" dirty="0">
                <a:latin typeface="EC Square Sans Pro" panose="020B0506040000020004" pitchFamily="34" charset="0"/>
              </a:rPr>
              <a:t>Common rules</a:t>
            </a:r>
          </a:p>
          <a:p>
            <a:endParaRPr lang="en-GB" dirty="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n-U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Taikymas</a:t>
            </a:r>
            <a:endParaRPr lang="en-US" sz="20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51561" y="257678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lt-LT" sz="3200" dirty="0">
                <a:latin typeface="EC Square Sans Pro" panose="020B0506040000020004" pitchFamily="34" charset="0"/>
              </a:rPr>
              <a:t>Veterinarinių vaistų įstatymas</a:t>
            </a:r>
            <a:r>
              <a:rPr lang="en-US" sz="3200" dirty="0">
                <a:latin typeface="EC Square Sans Pro" panose="020B0506040000020004" pitchFamily="34" charset="0"/>
              </a:rPr>
              <a:t>,</a:t>
            </a:r>
            <a:r>
              <a:rPr lang="lt-LT" sz="3200" dirty="0">
                <a:latin typeface="EC Square Sans Pro" panose="020B0506040000020004" pitchFamily="34" charset="0"/>
              </a:rPr>
              <a:t> 2022-11-01</a:t>
            </a:r>
            <a:endParaRPr lang="en-US" sz="3200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F31CA81-C9B7-4794-9E9B-CD429D968F54}"/>
              </a:ext>
            </a:extLst>
          </p:cNvPr>
          <p:cNvSpPr txBox="1"/>
          <p:nvPr/>
        </p:nvSpPr>
        <p:spPr>
          <a:xfrm>
            <a:off x="533400" y="2254222"/>
            <a:ext cx="6629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Išdėstytos nacionalinės nuostatos 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(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išimtys ar griežtesni reikalavimai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) 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numatyti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Reglamente 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(E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S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) 2019/6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:</a:t>
            </a:r>
            <a:endParaRPr lang="en-US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VMVT turi teisę uždrausti ar apriboti tam tikrų antimikrobinių medžiagų naudojimą Lietuvos Respublikoje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lt-LT" sz="8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VMVT gali uždrausti tam tikrų imunologinių veterinarinių vaistų gamybą, importą, tiekimą rinkai, sandėliavimą ar laikymą Lietuvos Respublikoje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3399"/>
              </a:solidFill>
              <a:latin typeface="EC Square Sans Pro" panose="020B0506040000020004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2BDBA2E-F0E5-475B-7C2D-408AE0AC5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469" y="742395"/>
            <a:ext cx="5367299" cy="61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7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en-US" sz="2800">
                <a:latin typeface="EC Square Sans Pro" panose="020B0506040000020004" pitchFamily="34" charset="0"/>
              </a:rPr>
              <a:t>Common rules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Taikymas</a:t>
            </a:r>
            <a:endParaRPr lang="en-US" sz="20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8665" y="437189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lt-LT" sz="3200" dirty="0">
                <a:latin typeface="EC Square Sans Pro" panose="020B0506040000020004" pitchFamily="34" charset="0"/>
              </a:rPr>
              <a:t>Veterinarinių vaistų įstatymas</a:t>
            </a:r>
            <a:r>
              <a:rPr lang="en-US" sz="3200" dirty="0">
                <a:latin typeface="EC Square Sans Pro" panose="020B0506040000020004" pitchFamily="34" charset="0"/>
              </a:rPr>
              <a:t>, </a:t>
            </a:r>
            <a:r>
              <a:rPr lang="lt-LT" sz="3200" dirty="0">
                <a:latin typeface="EC Square Sans Pro" panose="020B0506040000020004" pitchFamily="34" charset="0"/>
              </a:rPr>
              <a:t>2022-11-01</a:t>
            </a:r>
            <a:endParaRPr lang="en-US" sz="3200" dirty="0">
              <a:latin typeface="EC Square Sans Pro" panose="020B0506040000020004" pitchFamily="34" charset="0"/>
            </a:endParaRPr>
          </a:p>
          <a:p>
            <a:endParaRPr lang="en-US" sz="3200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F31CA81-C9B7-4794-9E9B-CD429D968F54}"/>
              </a:ext>
            </a:extLst>
          </p:cNvPr>
          <p:cNvSpPr txBox="1"/>
          <p:nvPr/>
        </p:nvSpPr>
        <p:spPr>
          <a:xfrm>
            <a:off x="381000" y="2247872"/>
            <a:ext cx="66103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Išdėstytos nacionalinės nuostatos 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(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išimtys ar griežtesni reikalavimai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) 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numatyti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Reglamente 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(E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S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) 2019/6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:</a:t>
            </a:r>
            <a:endParaRPr lang="en-US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Pareiga VV didmeniniams tiekėjams teikti VMVT ataskaitas apie parduotus antimikrobinius VV, veterinarijos paslaugų teikėjams ir ūkiuose dirbantiems veterinarijos gydytojams – ataskaitas apie VV skyrimą ir naudojimą. </a:t>
            </a:r>
            <a:endParaRPr lang="en-US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VV didmeniniai tiekėjai turi teisę parduoti VV gyvūnų laikytojams, turintiems darbuotoją veterinarijos gydytoją. </a:t>
            </a:r>
            <a:endParaRPr lang="en-US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Paveikslėlis 2" descr="Paveikslėlis, kuriame yra Stačiakampis, Spalvingumas, geltonas, oranžinis&#10;&#10;Automatiškai sugeneruotas aprašymas">
            <a:extLst>
              <a:ext uri="{FF2B5EF4-FFF2-40B4-BE49-F238E27FC236}">
                <a16:creationId xmlns:a16="http://schemas.microsoft.com/office/drawing/2014/main" id="{634CADC2-352C-2501-3254-EB2E7C5097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29" y="297389"/>
            <a:ext cx="1715932" cy="1075772"/>
          </a:xfrm>
          <a:prstGeom prst="rect">
            <a:avLst/>
          </a:prstGeom>
        </p:spPr>
      </p:pic>
      <p:pic>
        <p:nvPicPr>
          <p:cNvPr id="5" name="Paveikslėlis 4" descr="Paveikslėlis, kuriame yra knyga, knygų spinta, Publikacija, tekstas&#10;&#10;Automatiškai sugeneruotas aprašymas">
            <a:extLst>
              <a:ext uri="{FF2B5EF4-FFF2-40B4-BE49-F238E27FC236}">
                <a16:creationId xmlns:a16="http://schemas.microsoft.com/office/drawing/2014/main" id="{2739658D-3943-E3D3-6EDA-2D8C36F8E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405970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7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9200" y="1073150"/>
            <a:ext cx="6082800" cy="3200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lt-LT" sz="3200" b="1" dirty="0">
                <a:solidFill>
                  <a:srgbClr val="003399"/>
                </a:solidFill>
                <a:latin typeface="PF Square Sans Pro" pitchFamily="2" charset="0"/>
              </a:rPr>
              <a:t>Papildomi susiję teisės aktai, sąlygos ir (arba) gairės, kurių turi laikytis veterinarijos gydytojai ir ūkininkai (II)</a:t>
            </a:r>
          </a:p>
          <a:p>
            <a:pPr algn="l"/>
            <a:r>
              <a:rPr lang="lt-LT" sz="1600" i="1" dirty="0">
                <a:solidFill>
                  <a:srgbClr val="003399"/>
                </a:solidFill>
                <a:latin typeface="PF Square Sans Pro" pitchFamily="2" charset="0"/>
              </a:rPr>
              <a:t>4 paskaita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9E58-19B1-E7ED-7608-24282A0A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>
                <a:latin typeface="PF Square Sans Pro" pitchFamily="2" charset="0"/>
              </a:rPr>
              <a:t>LIETUVA, 2024 m. RUGSĖJO 25 d.</a:t>
            </a:r>
          </a:p>
          <a:p>
            <a:endParaRPr lang="es-ES" dirty="0">
              <a:latin typeface="PF Square Sans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93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en-US" sz="2800">
                <a:latin typeface="EC Square Sans Pro" panose="020B0506040000020004" pitchFamily="34" charset="0"/>
              </a:rPr>
              <a:t>Common rules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Pranešimas apie nepageidaujamus reiškinius</a:t>
            </a:r>
            <a:endParaRPr lang="en-US" sz="20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F31CA81-C9B7-4794-9E9B-CD429D968F54}"/>
              </a:ext>
            </a:extLst>
          </p:cNvPr>
          <p:cNvSpPr txBox="1"/>
          <p:nvPr/>
        </p:nvSpPr>
        <p:spPr>
          <a:xfrm>
            <a:off x="533400" y="2254222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Veterinarinių vaistų įstatymas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: Veterinarijos paslaugų teikėjai, jų darbuotojai veterinarijos gydytojai, ūkiuose dirbantys veterinarijos gydytojai, gyvūnų laikytojai privalo VMVT pranešti apie visus įtariamus nepageidaujamus reiškinius, susijusius su VV naudojimu.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2023-03-03 </a:t>
            </a:r>
            <a:r>
              <a:rPr lang="lt-LT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VMVT direktoriaus įsakymas Nr. B1-137 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Dėl pranešimo apie įtariamus nepageidaujamus reiškinius dėl panaudotų veterinarinių vaistų formos patvirtinimo ir teikimo</a:t>
            </a:r>
            <a:endParaRPr lang="en-US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2EF347D2-7684-5D05-5C5C-9E62990B2FB2}"/>
              </a:ext>
            </a:extLst>
          </p:cNvPr>
          <p:cNvSpPr txBox="1">
            <a:spLocks/>
          </p:cNvSpPr>
          <p:nvPr/>
        </p:nvSpPr>
        <p:spPr>
          <a:xfrm>
            <a:off x="914400" y="4635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lt-LT" sz="3200" dirty="0">
                <a:latin typeface="EC Square Sans Pro" panose="020B0506040000020004" pitchFamily="34" charset="0"/>
              </a:rPr>
              <a:t>Veterinarinių vaistų įstatymas</a:t>
            </a:r>
            <a:r>
              <a:rPr lang="en-US" sz="3200" dirty="0">
                <a:latin typeface="EC Square Sans Pro" panose="020B0506040000020004" pitchFamily="34" charset="0"/>
              </a:rPr>
              <a:t>, </a:t>
            </a:r>
            <a:r>
              <a:rPr lang="lt-LT" sz="3200" dirty="0">
                <a:latin typeface="EC Square Sans Pro" panose="020B0506040000020004" pitchFamily="34" charset="0"/>
              </a:rPr>
              <a:t>2022-11-01</a:t>
            </a:r>
            <a:endParaRPr lang="en-US" sz="3200" dirty="0">
              <a:latin typeface="EC Square Sans Pro" panose="020B0506040000020004" pitchFamily="34" charset="0"/>
            </a:endParaRPr>
          </a:p>
          <a:p>
            <a:endParaRPr lang="en-US" sz="3200" dirty="0"/>
          </a:p>
        </p:txBody>
      </p:sp>
      <p:pic>
        <p:nvPicPr>
          <p:cNvPr id="4" name="Paveikslėlis 3" descr="Paveikslėlis, kuriame yra Stačiakampis, Spalvingumas, geltonas, oranžinis&#10;&#10;Automatiškai sugeneruotas aprašymas">
            <a:extLst>
              <a:ext uri="{FF2B5EF4-FFF2-40B4-BE49-F238E27FC236}">
                <a16:creationId xmlns:a16="http://schemas.microsoft.com/office/drawing/2014/main" id="{A3688EFD-05DE-DFA7-DCB2-DCF10DBBF2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29" y="297389"/>
            <a:ext cx="1715932" cy="1075772"/>
          </a:xfrm>
          <a:prstGeom prst="rect">
            <a:avLst/>
          </a:prstGeom>
        </p:spPr>
      </p:pic>
      <p:pic>
        <p:nvPicPr>
          <p:cNvPr id="6" name="Paveikslėlis 5" descr="Paveikslėlis, kuriame yra galvijai, pieno gaminiai, dangus, Melžiama karvė&#10;&#10;Automatiškai sugeneruotas aprašymas">
            <a:extLst>
              <a:ext uri="{FF2B5EF4-FFF2-40B4-BE49-F238E27FC236}">
                <a16:creationId xmlns:a16="http://schemas.microsoft.com/office/drawing/2014/main" id="{7B862BBE-AEBE-CB51-BCDB-4F92B5784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70" y="2516161"/>
            <a:ext cx="4865029" cy="27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9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en-US" sz="2800">
                <a:latin typeface="EC Square Sans Pro" panose="020B0506040000020004" pitchFamily="34" charset="0"/>
              </a:rPr>
              <a:t>Common rules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Pranešimas apie nepageidaujamus reiškinius</a:t>
            </a:r>
            <a:endParaRPr lang="en-US" sz="20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F31CA81-C9B7-4794-9E9B-CD429D968F54}"/>
              </a:ext>
            </a:extLst>
          </p:cNvPr>
          <p:cNvSpPr txBox="1"/>
          <p:nvPr/>
        </p:nvSpPr>
        <p:spPr>
          <a:xfrm>
            <a:off x="228600" y="2368550"/>
            <a:ext cx="53339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Forma skelbiama</a:t>
            </a:r>
            <a:r>
              <a:rPr lang="en-U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: 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  <a:hlinkClick r:id="rId3"/>
              </a:rPr>
              <a:t>https://vmvt.lt/gyvunu-sveikata-ir-gerove/gyvunu-sveikata/veterinariniai-vaistai-ir-biocidai/farmakologinis-budrumas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Turi būti siunčiama</a:t>
            </a:r>
            <a:r>
              <a:rPr lang="en-U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: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EC Square Sans Pro" panose="020B0506040000020004" pitchFamily="34" charset="0"/>
                <a:hlinkClick r:id="rId4"/>
              </a:rPr>
              <a:t>info@vmvt.lt</a:t>
            </a:r>
            <a:endParaRPr lang="en-US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Veterinarijos gydytojai pranešimus teikia tiesiogiai VMVT</a:t>
            </a:r>
            <a:endParaRPr lang="en-US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Gyvūnų laikytojai pranešimus gali siųsti VMVT ar veterinarijos gydytojui 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556F5C5-C61E-B6A2-6666-BEC6B23CA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577" y="2139950"/>
            <a:ext cx="6876740" cy="4697834"/>
          </a:xfrm>
          <a:prstGeom prst="rect">
            <a:avLst/>
          </a:prstGeom>
        </p:spPr>
      </p:pic>
      <p:pic>
        <p:nvPicPr>
          <p:cNvPr id="3" name="Paveikslėlis 2" descr="Paveikslėlis, kuriame yra Stačiakampis, Spalvingumas, geltonas, oranžinis&#10;&#10;Automatiškai sugeneruotas aprašymas">
            <a:extLst>
              <a:ext uri="{FF2B5EF4-FFF2-40B4-BE49-F238E27FC236}">
                <a16:creationId xmlns:a16="http://schemas.microsoft.com/office/drawing/2014/main" id="{B41B4B98-37D7-BE89-BF63-5381400E16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29" y="297389"/>
            <a:ext cx="1715932" cy="1075772"/>
          </a:xfrm>
          <a:prstGeom prst="rect">
            <a:avLst/>
          </a:prstGeom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97B7D17A-85C5-1E92-0169-1FA24161B022}"/>
              </a:ext>
            </a:extLst>
          </p:cNvPr>
          <p:cNvSpPr txBox="1">
            <a:spLocks/>
          </p:cNvSpPr>
          <p:nvPr/>
        </p:nvSpPr>
        <p:spPr>
          <a:xfrm>
            <a:off x="760704" y="499415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lt-LT" sz="3200" dirty="0">
                <a:latin typeface="EC Square Sans Pro" panose="020B0506040000020004" pitchFamily="34" charset="0"/>
              </a:rPr>
              <a:t>Nacionaliniai reikalavimai</a:t>
            </a:r>
            <a:endParaRPr lang="en-US" sz="3200" dirty="0">
              <a:latin typeface="EC Square Sans Pro" panose="020B05060400000200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855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en-US" sz="2800">
                <a:latin typeface="EC Square Sans Pro" panose="020B0506040000020004" pitchFamily="34" charset="0"/>
              </a:rPr>
              <a:t>Common rules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n-U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Kvalifikacijos kėlimas</a:t>
            </a:r>
            <a:endParaRPr lang="en-US" sz="20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37304" y="463504"/>
            <a:ext cx="10744200" cy="947739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lt-LT" sz="3200" dirty="0">
                <a:solidFill>
                  <a:srgbClr val="003399"/>
                </a:solidFill>
                <a:latin typeface="EC Square Sans Pro" panose="020B0506040000020004" pitchFamily="34" charset="0"/>
              </a:rPr>
              <a:t>Nacionaliniai reikalavimai</a:t>
            </a:r>
            <a:endParaRPr lang="en-US" sz="32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F31CA81-C9B7-4794-9E9B-CD429D968F54}"/>
              </a:ext>
            </a:extLst>
          </p:cNvPr>
          <p:cNvSpPr txBox="1"/>
          <p:nvPr/>
        </p:nvSpPr>
        <p:spPr>
          <a:xfrm>
            <a:off x="320722" y="2149020"/>
            <a:ext cx="79850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300" b="1" dirty="0">
                <a:solidFill>
                  <a:srgbClr val="003399"/>
                </a:solidFill>
                <a:latin typeface="EC Square Sans Pro" panose="020B0506040000020004"/>
              </a:rPr>
              <a:t>Kvalifikuotas asmuo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: 32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val. 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/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2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metai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iš kurių 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20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val.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veterinarijos farmacijos teisės aktai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farmakologinė </a:t>
            </a:r>
            <a:r>
              <a:rPr lang="lt-LT" sz="2300" dirty="0" err="1">
                <a:solidFill>
                  <a:srgbClr val="003399"/>
                </a:solidFill>
                <a:latin typeface="EC Square Sans Pro" panose="020B0506040000020004"/>
              </a:rPr>
              <a:t>budra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AMR,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VV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gamyba ir kokybės kontrolę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G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G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P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300" b="1" dirty="0">
                <a:solidFill>
                  <a:srgbClr val="003399"/>
                </a:solidFill>
                <a:latin typeface="EC Square Sans Pro" panose="020B0506040000020004"/>
              </a:rPr>
              <a:t>Veterinarijos farmacijos vadovas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: 32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val. 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/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2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 metai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iš kurių 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25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val.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veterinarijos farmacijos teisės aktai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farmakologinė </a:t>
            </a:r>
            <a:r>
              <a:rPr lang="lt-LT" sz="2300" dirty="0" err="1">
                <a:solidFill>
                  <a:srgbClr val="003399"/>
                </a:solidFill>
                <a:latin typeface="EC Square Sans Pro" panose="020B0506040000020004"/>
              </a:rPr>
              <a:t>budra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AMR,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VV didmeninė ir mažmeninė prekyba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VV apskaita, GPP</a:t>
            </a:r>
            <a:endParaRPr lang="en-US" sz="2300" dirty="0">
              <a:solidFill>
                <a:srgbClr val="003399"/>
              </a:solidFill>
              <a:latin typeface="EC Square Sans Pro" panose="020B0506040000020004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300" b="1" dirty="0">
                <a:solidFill>
                  <a:srgbClr val="003399"/>
                </a:solidFill>
                <a:latin typeface="EC Square Sans Pro" panose="020B0506040000020004"/>
              </a:rPr>
              <a:t>Veterinarijos farmacijos specialistas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: 8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val. 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/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 1 metai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veterinarijos farmacijos teisės aktai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farmakologinė </a:t>
            </a:r>
            <a:r>
              <a:rPr lang="lt-LT" sz="2300" dirty="0" err="1">
                <a:solidFill>
                  <a:srgbClr val="003399"/>
                </a:solidFill>
                <a:latin typeface="EC Square Sans Pro" panose="020B0506040000020004"/>
              </a:rPr>
              <a:t>budra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, AMR,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VV apskaita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G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P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P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t-LT" sz="2300" b="1" dirty="0">
                <a:solidFill>
                  <a:srgbClr val="003399"/>
                </a:solidFill>
                <a:latin typeface="EC Square Sans Pro" panose="020B0506040000020004"/>
              </a:rPr>
              <a:t>Veterinarijos gydytojai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: 32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val. 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/2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metai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iš kurių ne mažiau 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6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 val.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 –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atsakingas antimikrobinių VV naudojimas</a:t>
            </a:r>
            <a:r>
              <a:rPr lang="en-US" sz="2300" dirty="0">
                <a:solidFill>
                  <a:srgbClr val="003399"/>
                </a:solidFill>
                <a:latin typeface="EC Square Sans Pro" panose="020B0506040000020004"/>
              </a:rPr>
              <a:t>, 4 – </a:t>
            </a:r>
            <a:r>
              <a:rPr lang="lt-LT" sz="2300" dirty="0">
                <a:solidFill>
                  <a:srgbClr val="003399"/>
                </a:solidFill>
                <a:latin typeface="EC Square Sans Pro" panose="020B0506040000020004"/>
              </a:rPr>
              <a:t>gyvūnų sveikata</a:t>
            </a:r>
            <a:endParaRPr lang="en-US" sz="2300" dirty="0">
              <a:solidFill>
                <a:srgbClr val="003399"/>
              </a:solidFill>
              <a:latin typeface="EC Square Sans Pro" panose="020B0506040000020004"/>
            </a:endParaRPr>
          </a:p>
        </p:txBody>
      </p:sp>
      <p:pic>
        <p:nvPicPr>
          <p:cNvPr id="3" name="Paveikslėlis 2" descr="Paveikslėlis, kuriame yra Stačiakampis, Spalvingumas, geltonas, oranžinis&#10;&#10;Automatiškai sugeneruotas aprašymas">
            <a:extLst>
              <a:ext uri="{FF2B5EF4-FFF2-40B4-BE49-F238E27FC236}">
                <a16:creationId xmlns:a16="http://schemas.microsoft.com/office/drawing/2014/main" id="{7CA07D9C-93C3-524E-418E-60422F7E4A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29" y="297389"/>
            <a:ext cx="1715932" cy="1075772"/>
          </a:xfrm>
          <a:prstGeom prst="rect">
            <a:avLst/>
          </a:prstGeom>
        </p:spPr>
      </p:pic>
      <p:pic>
        <p:nvPicPr>
          <p:cNvPr id="5" name="Paveikslėlis 4" descr="Paveikslėlis, kuriame yra tekstas, medis, lauko, ženklas&#10;&#10;Automatiškai sugeneruotas aprašymas">
            <a:extLst>
              <a:ext uri="{FF2B5EF4-FFF2-40B4-BE49-F238E27FC236}">
                <a16:creationId xmlns:a16="http://schemas.microsoft.com/office/drawing/2014/main" id="{18CA2888-EE50-D8A4-C687-EC953093D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320900"/>
            <a:ext cx="3581400" cy="24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1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en-US" sz="2800">
                <a:latin typeface="EC Square Sans Pro" panose="020B0506040000020004" pitchFamily="34" charset="0"/>
              </a:rPr>
              <a:t>Common rules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lt-LT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Veterinarinės farmacijos atliekų šalinimas</a:t>
            </a:r>
            <a:endParaRPr lang="en-US" sz="2800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0704" y="499415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lt-LT" sz="3200" dirty="0">
                <a:latin typeface="EC Square Sans Pro" panose="020B0506040000020004" pitchFamily="34" charset="0"/>
              </a:rPr>
              <a:t>Nacionaliniai reikalavimai</a:t>
            </a:r>
            <a:endParaRPr lang="en-US" sz="3200" dirty="0">
              <a:latin typeface="EC Square Sans Pro" panose="020B0506040000020004" pitchFamily="34" charset="0"/>
            </a:endParaRPr>
          </a:p>
          <a:p>
            <a:endParaRPr lang="en-US" sz="3200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F31CA81-C9B7-4794-9E9B-CD429D968F54}"/>
              </a:ext>
            </a:extLst>
          </p:cNvPr>
          <p:cNvSpPr txBox="1"/>
          <p:nvPr/>
        </p:nvSpPr>
        <p:spPr>
          <a:xfrm>
            <a:off x="533400" y="2254222"/>
            <a:ext cx="79947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Veterinarinių vaistų įstatymas (20 </a:t>
            </a:r>
            <a:r>
              <a:rPr lang="lt-LT" sz="240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strp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.): veterinarijos vaistinės privalo iš </a:t>
            </a:r>
            <a:r>
              <a:rPr lang="lt-LT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gyventojų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 nemokamai priimti veterinarinės farmacijos atliekas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Veterinarinių vaistų įstatymas (21 </a:t>
            </a:r>
            <a:r>
              <a:rPr lang="lt-LT" sz="240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strp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.): veterinarijos paslaugų teikėjai ir gyvūnų laikytojai, kurie įsigyja VV pagal paraiškas, veterinarinės farmacijos atliekas tvarko pagal Atliekų tvarkymo įstatymą. </a:t>
            </a:r>
            <a:endParaRPr lang="en-US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Paveikslėlis 2" descr="Paveikslėlis, kuriame yra Stačiakampis, Spalvingumas, geltonas, oranžinis&#10;&#10;Automatiškai sugeneruotas aprašymas">
            <a:extLst>
              <a:ext uri="{FF2B5EF4-FFF2-40B4-BE49-F238E27FC236}">
                <a16:creationId xmlns:a16="http://schemas.microsoft.com/office/drawing/2014/main" id="{4051B7D5-0948-65FA-8BD8-E648675AF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29" y="297389"/>
            <a:ext cx="1715932" cy="1075772"/>
          </a:xfrm>
          <a:prstGeom prst="rect">
            <a:avLst/>
          </a:prstGeom>
        </p:spPr>
      </p:pic>
      <p:pic>
        <p:nvPicPr>
          <p:cNvPr id="7" name="Paveikslėlis 6" descr="Paveikslėlis, kuriame yra šiukšliadėžė, Atliekų konteineris, tara, tekstas&#10;&#10;Automatiškai sugeneruotas aprašymas">
            <a:extLst>
              <a:ext uri="{FF2B5EF4-FFF2-40B4-BE49-F238E27FC236}">
                <a16:creationId xmlns:a16="http://schemas.microsoft.com/office/drawing/2014/main" id="{59880DBF-1A52-B813-786B-ED5C2FF25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27" y="2254222"/>
            <a:ext cx="2057400" cy="2057400"/>
          </a:xfrm>
          <a:prstGeom prst="rect">
            <a:avLst/>
          </a:prstGeom>
        </p:spPr>
      </p:pic>
      <p:pic>
        <p:nvPicPr>
          <p:cNvPr id="10" name="Paveikslėlis 9" descr="Paveikslėlis, kuriame yra ratas, tekstas, padanga, transporto priemonė&#10;&#10;Automatiškai sugeneruotas aprašymas">
            <a:extLst>
              <a:ext uri="{FF2B5EF4-FFF2-40B4-BE49-F238E27FC236}">
                <a16:creationId xmlns:a16="http://schemas.microsoft.com/office/drawing/2014/main" id="{B78F972F-F17F-CFFF-0A6E-153990166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27" y="4311622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2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en-US" sz="2800">
                <a:latin typeface="EC Square Sans Pro" panose="020B0506040000020004" pitchFamily="34" charset="0"/>
              </a:rPr>
              <a:t>Common rules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lt-LT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Veterinarinės farmacijos atliekų šalinimas</a:t>
            </a:r>
            <a:endParaRPr lang="en-US" sz="2800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0704" y="499415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lt-LT" sz="3200" dirty="0">
                <a:latin typeface="EC Square Sans Pro" panose="020B0506040000020004" pitchFamily="34" charset="0"/>
              </a:rPr>
              <a:t>Nacionaliniai reikalavimai</a:t>
            </a:r>
            <a:endParaRPr lang="en-US" sz="3200" dirty="0">
              <a:latin typeface="EC Square Sans Pro" panose="020B0506040000020004" pitchFamily="34" charset="0"/>
            </a:endParaRPr>
          </a:p>
          <a:p>
            <a:endParaRPr lang="en-US" sz="3200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F31CA81-C9B7-4794-9E9B-CD429D968F54}"/>
              </a:ext>
            </a:extLst>
          </p:cNvPr>
          <p:cNvSpPr txBox="1"/>
          <p:nvPr/>
        </p:nvSpPr>
        <p:spPr>
          <a:xfrm>
            <a:off x="533400" y="2254222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Veterinarinių medicininių atliekų tvarkymo reikalavimai 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(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2012-07-20 VMVT direktoriaus įsakymas Nr.</a:t>
            </a:r>
            <a:r>
              <a:rPr lang="en-US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 B1-562)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Veterinarijos paslaugų teikėjai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 ir </a:t>
            </a:r>
            <a:r>
              <a:rPr lang="lt-LT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gyvūnų laikytojai, </a:t>
            </a:r>
            <a:r>
              <a:rPr lang="lt-LT" sz="2400" dirty="0">
                <a:solidFill>
                  <a:srgbClr val="003399"/>
                </a:solidFill>
                <a:latin typeface="EC Square Sans Pro" panose="020B0506040000020004" pitchFamily="34" charset="0"/>
              </a:rPr>
              <a:t>kurių laikomus gyvūnus gydo jų darbuotojas veterinarijos gydytojas, turi tvarkyti veterinarines farmacines atliekas pagal jų pavojingumą:</a:t>
            </a:r>
            <a:endParaRPr lang="en-US" sz="24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Paveikslėlis 2" descr="Paveikslėlis, kuriame yra Stačiakampis, Spalvingumas, geltonas, oranžinis&#10;&#10;Automatiškai sugeneruotas aprašymas">
            <a:extLst>
              <a:ext uri="{FF2B5EF4-FFF2-40B4-BE49-F238E27FC236}">
                <a16:creationId xmlns:a16="http://schemas.microsoft.com/office/drawing/2014/main" id="{4051B7D5-0948-65FA-8BD8-E648675AF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29" y="297389"/>
            <a:ext cx="1715932" cy="1075772"/>
          </a:xfrm>
          <a:prstGeom prst="rect">
            <a:avLst/>
          </a:prstGeom>
        </p:spPr>
      </p:pic>
      <p:pic>
        <p:nvPicPr>
          <p:cNvPr id="7" name="Paveikslėlis 6" descr="Paveikslėlis, kuriame yra šiukšliadėžė, Atliekų konteineris, tara, tekstas&#10;&#10;Automatiškai sugeneruotas aprašymas">
            <a:extLst>
              <a:ext uri="{FF2B5EF4-FFF2-40B4-BE49-F238E27FC236}">
                <a16:creationId xmlns:a16="http://schemas.microsoft.com/office/drawing/2014/main" id="{59880DBF-1A52-B813-786B-ED5C2FF25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27" y="2254222"/>
            <a:ext cx="2057400" cy="2057400"/>
          </a:xfrm>
          <a:prstGeom prst="rect">
            <a:avLst/>
          </a:prstGeom>
        </p:spPr>
      </p:pic>
      <p:pic>
        <p:nvPicPr>
          <p:cNvPr id="10" name="Paveikslėlis 9" descr="Paveikslėlis, kuriame yra ratas, tekstas, padanga, transporto priemonė&#10;&#10;Automatiškai sugeneruotas aprašymas">
            <a:extLst>
              <a:ext uri="{FF2B5EF4-FFF2-40B4-BE49-F238E27FC236}">
                <a16:creationId xmlns:a16="http://schemas.microsoft.com/office/drawing/2014/main" id="{B78F972F-F17F-CFFF-0A6E-153990166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27" y="4311622"/>
            <a:ext cx="2057400" cy="205740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A89DB13D-6B59-53CA-2B8E-3CC13FBFDB4B}"/>
              </a:ext>
            </a:extLst>
          </p:cNvPr>
          <p:cNvSpPr txBox="1"/>
          <p:nvPr/>
        </p:nvSpPr>
        <p:spPr>
          <a:xfrm>
            <a:off x="4876800" y="4307486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2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Nepavojingos atliekos</a:t>
            </a:r>
            <a:r>
              <a:rPr lang="en-US" sz="220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lt-LT" sz="2200" dirty="0">
                <a:solidFill>
                  <a:srgbClr val="003399"/>
                </a:solidFill>
                <a:latin typeface="EC Square Sans Pro" panose="020B0506040000020004" pitchFamily="34" charset="0"/>
              </a:rPr>
              <a:t>turi būti perduotos pavojingų ar nepavojingų atliekų tvarkytojui</a:t>
            </a:r>
            <a:endParaRPr lang="en-US" sz="22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rgbClr val="003399"/>
                </a:solidFill>
                <a:latin typeface="EC Square Sans Pro" panose="020B0506040000020004" pitchFamily="34" charset="0"/>
              </a:rPr>
              <a:t>kiti VV</a:t>
            </a:r>
            <a:endParaRPr lang="en-US" sz="22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D49802E-4003-DA51-1635-933EE413B55B}"/>
              </a:ext>
            </a:extLst>
          </p:cNvPr>
          <p:cNvSpPr txBox="1"/>
          <p:nvPr/>
        </p:nvSpPr>
        <p:spPr>
          <a:xfrm>
            <a:off x="533400" y="4307486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2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Pavojingos atliekos</a:t>
            </a:r>
            <a:r>
              <a:rPr lang="en-US" sz="22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lt-LT" sz="2200" dirty="0">
                <a:solidFill>
                  <a:srgbClr val="003399"/>
                </a:solidFill>
                <a:latin typeface="EC Square Sans Pro" panose="020B0506040000020004" pitchFamily="34" charset="0"/>
              </a:rPr>
              <a:t>turi būti perduotos pavojingų atliekų tvarkytojui</a:t>
            </a:r>
            <a:endParaRPr lang="en-US" sz="22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cikotoksiniai</a:t>
            </a:r>
            <a:r>
              <a:rPr lang="lt-LT" sz="2200" dirty="0">
                <a:solidFill>
                  <a:srgbClr val="003399"/>
                </a:solidFill>
                <a:latin typeface="EC Square Sans Pro" panose="020B0506040000020004" pitchFamily="34" charset="0"/>
              </a:rPr>
              <a:t> ir </a:t>
            </a:r>
            <a:r>
              <a:rPr lang="lt-LT" sz="220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cikostatiniai</a:t>
            </a:r>
            <a:r>
              <a:rPr lang="lt-LT" sz="2200" dirty="0">
                <a:solidFill>
                  <a:srgbClr val="003399"/>
                </a:solidFill>
                <a:latin typeface="EC Square Sans Pro" panose="020B0506040000020004" pitchFamily="34" charset="0"/>
              </a:rPr>
              <a:t> VV</a:t>
            </a:r>
            <a:endParaRPr lang="en-US" sz="22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36797BB-88B8-4730-0F7B-92EF060F4A0C}"/>
              </a:ext>
            </a:extLst>
          </p:cNvPr>
          <p:cNvSpPr txBox="1"/>
          <p:nvPr/>
        </p:nvSpPr>
        <p:spPr>
          <a:xfrm>
            <a:off x="533887" y="5938135"/>
            <a:ext cx="894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00B050"/>
                </a:solidFill>
                <a:latin typeface="EC Square Sans Pro" panose="020B0506040000020004" pitchFamily="34" charset="0"/>
              </a:rPr>
              <a:t>Rekomenduojama visas farmacines atliekas tvarkyti kaip pavojingas</a:t>
            </a:r>
            <a:endParaRPr lang="en-US" sz="2400" dirty="0">
              <a:solidFill>
                <a:srgbClr val="00B05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8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01AA75-9CC9-7D06-6708-98AC32F4A41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0972" y="5267537"/>
            <a:ext cx="7874000" cy="78163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kumimoji="0" lang="lt-LT" sz="24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PF Square Sans Pro" pitchFamily="2" charset="0"/>
              </a:rPr>
              <a:t>ES veterinarinių vaistų ir (arba) vaistinių pašarų teisinė sistema</a:t>
            </a:r>
          </a:p>
          <a:p>
            <a:endParaRPr lang="es-ES" dirty="0"/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9D3B450E-7A93-3DB5-B075-862AB47C58CA}"/>
              </a:ext>
            </a:extLst>
          </p:cNvPr>
          <p:cNvSpPr/>
          <p:nvPr/>
        </p:nvSpPr>
        <p:spPr>
          <a:xfrm>
            <a:off x="152400" y="1757036"/>
            <a:ext cx="56388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Reglamentas (ES) 2019/6 </a:t>
            </a:r>
            <a:r>
              <a:rPr kumimoji="0" lang="lt-LT" sz="24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dėl</a:t>
            </a:r>
            <a:r>
              <a:rPr kumimoji="0" lang="lt-LT" sz="2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veterinarinių vaistų</a:t>
            </a:r>
            <a:br>
              <a:rPr kumimoji="0" lang="lt-LT" sz="18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lt-LT" sz="1800" b="1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8E70A223-9C04-A114-9ABC-6AFEBE1B7957}"/>
              </a:ext>
            </a:extLst>
          </p:cNvPr>
          <p:cNvSpPr/>
          <p:nvPr/>
        </p:nvSpPr>
        <p:spPr>
          <a:xfrm>
            <a:off x="6012735" y="1789354"/>
            <a:ext cx="55626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Reglamentas (ES) 2019/4 dėl gydomųjų pašarų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8FEC682-77D0-5936-48B2-A04B72C9279D}"/>
              </a:ext>
            </a:extLst>
          </p:cNvPr>
          <p:cNvSpPr/>
          <p:nvPr/>
        </p:nvSpPr>
        <p:spPr>
          <a:xfrm>
            <a:off x="2743200" y="5533206"/>
            <a:ext cx="6172200" cy="1219200"/>
          </a:xfrm>
          <a:prstGeom prst="wedgeRoundRectCallout">
            <a:avLst>
              <a:gd name="adj1" fmla="val -4837"/>
              <a:gd name="adj2" fmla="val -8695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B8A17-D36B-F3DB-5323-56182A838105}"/>
              </a:ext>
            </a:extLst>
          </p:cNvPr>
          <p:cNvSpPr txBox="1"/>
          <p:nvPr/>
        </p:nvSpPr>
        <p:spPr>
          <a:xfrm>
            <a:off x="2990850" y="5881843"/>
            <a:ext cx="560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solidFill>
                  <a:schemeClr val="bg1"/>
                </a:solidFill>
                <a:latin typeface="PF Square Sans Pro" pitchFamily="2" charset="0"/>
              </a:rPr>
              <a:t> + teisės aktų įgyvendinimas </a:t>
            </a:r>
            <a:br>
              <a:rPr lang="en-US" sz="2800" dirty="0">
                <a:solidFill>
                  <a:schemeClr val="bg1"/>
                </a:solidFill>
                <a:latin typeface="PF Square Sans Pro" pitchFamily="2" charset="0"/>
              </a:rPr>
            </a:br>
            <a:r>
              <a:rPr lang="lt-LT" sz="2800" dirty="0">
                <a:solidFill>
                  <a:schemeClr val="bg1"/>
                </a:solidFill>
                <a:latin typeface="PF Square Sans Pro" pitchFamily="2" charset="0"/>
              </a:rPr>
              <a:t>ir delegavimas</a:t>
            </a:r>
          </a:p>
        </p:txBody>
      </p:sp>
    </p:spTree>
    <p:extLst>
      <p:ext uri="{BB962C8B-B14F-4D97-AF65-F5344CB8AC3E}">
        <p14:creationId xmlns:p14="http://schemas.microsoft.com/office/powerpoint/2010/main" val="161377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3">
            <a:extLst>
              <a:ext uri="{FF2B5EF4-FFF2-40B4-BE49-F238E27FC236}">
                <a16:creationId xmlns:a16="http://schemas.microsoft.com/office/drawing/2014/main" id="{3C063308-3175-470A-8674-23998002115A}"/>
              </a:ext>
            </a:extLst>
          </p:cNvPr>
          <p:cNvSpPr/>
          <p:nvPr/>
        </p:nvSpPr>
        <p:spPr>
          <a:xfrm>
            <a:off x="4717997" y="1377950"/>
            <a:ext cx="7474003" cy="738240"/>
          </a:xfrm>
          <a:prstGeom prst="roundRect">
            <a:avLst>
              <a:gd name="adj" fmla="val 10"/>
            </a:avLst>
          </a:prstGeom>
          <a:solidFill>
            <a:srgbClr val="ECEBEB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4800762" y="1557460"/>
            <a:ext cx="7391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1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Parama apdairiam naudojimui ir veiksmingumo išsaugojimui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83FD62-CCDE-4B4D-90E8-1FDF83CF6F04}"/>
              </a:ext>
            </a:extLst>
          </p:cNvPr>
          <p:cNvSpPr txBox="1"/>
          <p:nvPr/>
        </p:nvSpPr>
        <p:spPr>
          <a:xfrm>
            <a:off x="4776744" y="2190418"/>
            <a:ext cx="50825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</a:rPr>
              <a:t>antimikrobinės medžiagos arba antimikrobinių medžiagų grupės,</a:t>
            </a:r>
            <a:r>
              <a:rPr kumimoji="0" lang="lt-LT" sz="240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</a:rPr>
              <a:t> </a:t>
            </a:r>
            <a:r>
              <a:rPr kumimoji="0" lang="lt-LT" sz="2400" b="1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</a:rPr>
              <a:t>paliktos</a:t>
            </a:r>
            <a:r>
              <a:rPr kumimoji="0" lang="lt-LT" sz="240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</a:rPr>
              <a:t> </a:t>
            </a:r>
            <a:r>
              <a:rPr kumimoji="0" lang="lt-LT" sz="2400" b="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</a:rPr>
              <a:t>gydyti tam tikras žmonių infekcijas.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20BD3D6-FEB2-46AC-A6E0-B11841A38AEA}"/>
              </a:ext>
            </a:extLst>
          </p:cNvPr>
          <p:cNvSpPr txBox="1"/>
          <p:nvPr/>
        </p:nvSpPr>
        <p:spPr>
          <a:xfrm>
            <a:off x="4800762" y="4202824"/>
            <a:ext cx="534838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</a:rPr>
              <a:t>Antimikrobinių medžiagų sąrašas, kurios: </a:t>
            </a:r>
          </a:p>
          <a:p>
            <a:pPr marL="378000" indent="-378000" algn="l">
              <a:buFontTx/>
              <a:buAutoNum type="alphaLcParenBoth"/>
              <a:defRPr/>
            </a:pPr>
            <a:r>
              <a:rPr lang="lt-LT" sz="2400" dirty="0">
                <a:solidFill>
                  <a:srgbClr val="003399"/>
                </a:solidFill>
                <a:latin typeface="PF Square Sans Pro" pitchFamily="2" charset="0"/>
              </a:rPr>
              <a:t>negali būti naudojamos pagal 112, 113 ir 114 straipsnius; arba </a:t>
            </a:r>
          </a:p>
          <a:p>
            <a:pPr marL="378000" indent="-378000" algn="l">
              <a:buFontTx/>
              <a:buAutoNum type="alphaLcParenBoth"/>
              <a:defRPr/>
            </a:pPr>
            <a:r>
              <a:rPr lang="lt-LT" sz="2400" dirty="0">
                <a:solidFill>
                  <a:srgbClr val="003399"/>
                </a:solidFill>
                <a:latin typeface="PF Square Sans Pro" pitchFamily="2" charset="0"/>
              </a:rPr>
              <a:t>negali būti naudojamos pagal 112, 113 ir 114 straipsnius </a:t>
            </a:r>
            <a:r>
              <a:rPr lang="lt-LT" sz="2400" b="1" dirty="0">
                <a:solidFill>
                  <a:srgbClr val="003399"/>
                </a:solidFill>
                <a:latin typeface="PF Square Sans Pro" pitchFamily="2" charset="0"/>
              </a:rPr>
              <a:t>esant tam tikroms sąlygoms</a:t>
            </a:r>
            <a:r>
              <a:rPr lang="lt-LT" sz="2400" dirty="0">
                <a:solidFill>
                  <a:srgbClr val="003399"/>
                </a:solidFill>
                <a:latin typeface="PF Square Sans Pro" pitchFamily="2" charset="0"/>
              </a:rPr>
              <a:t>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0FF95A9-F5C6-4369-B73D-53AADA1AAB1E}"/>
              </a:ext>
            </a:extLst>
          </p:cNvPr>
          <p:cNvSpPr txBox="1"/>
          <p:nvPr/>
        </p:nvSpPr>
        <p:spPr>
          <a:xfrm>
            <a:off x="9918032" y="2605232"/>
            <a:ext cx="18315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F Square Sans Pro" pitchFamily="2" charset="0"/>
                <a:ea typeface="Steelfish" charset="0"/>
                <a:cs typeface="Steelfish" charset="0"/>
              </a:rPr>
              <a:t>!</a:t>
            </a:r>
            <a:r>
              <a:rPr kumimoji="0" lang="lt-LT" sz="2000" b="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Steelfish" charset="0"/>
                <a:cs typeface="Steelfish" charset="0"/>
              </a:rPr>
              <a:t>37(5) str.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6026440-EE69-4E91-AE21-9488A8F170E2}"/>
              </a:ext>
            </a:extLst>
          </p:cNvPr>
          <p:cNvSpPr txBox="1"/>
          <p:nvPr/>
        </p:nvSpPr>
        <p:spPr>
          <a:xfrm>
            <a:off x="9881937" y="4913556"/>
            <a:ext cx="18315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F Square Sans Pro" pitchFamily="2" charset="0"/>
                <a:ea typeface="Steelfish" charset="0"/>
                <a:cs typeface="Steelfish" charset="0"/>
              </a:rPr>
              <a:t>!</a:t>
            </a:r>
            <a:r>
              <a:rPr kumimoji="0" lang="lt-LT" sz="20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Steelfish" charset="0"/>
                <a:cs typeface="Steelfish" charset="0"/>
              </a:rPr>
              <a:t>107(6) str.</a:t>
            </a:r>
          </a:p>
        </p:txBody>
      </p:sp>
      <p:sp>
        <p:nvSpPr>
          <p:cNvPr id="20" name="Rectángulo redondeado 13">
            <a:extLst>
              <a:ext uri="{FF2B5EF4-FFF2-40B4-BE49-F238E27FC236}">
                <a16:creationId xmlns:a16="http://schemas.microsoft.com/office/drawing/2014/main" id="{D256171C-5BE8-4B26-96E4-4F8453E308A2}"/>
              </a:ext>
            </a:extLst>
          </p:cNvPr>
          <p:cNvSpPr/>
          <p:nvPr/>
        </p:nvSpPr>
        <p:spPr>
          <a:xfrm>
            <a:off x="0" y="1377950"/>
            <a:ext cx="4717997" cy="5133198"/>
          </a:xfrm>
          <a:prstGeom prst="roundRect">
            <a:avLst>
              <a:gd name="adj" fmla="val 10"/>
            </a:avLst>
          </a:prstGeom>
          <a:solidFill>
            <a:srgbClr val="ECEBEB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1" i="0" u="none" strike="noStrike" cap="none" normalizeH="0" baseline="0" noProof="0" dirty="0">
                <a:ln>
                  <a:noFill/>
                </a:ln>
                <a:solidFill>
                  <a:srgbClr val="19355D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itchFamily="34" charset="0"/>
              </a:rPr>
              <a:t>ES teisinė sistema: Reglamentas (ES) 2019/6 dėl VETERINARINIŲ VAISTŲ</a:t>
            </a:r>
            <a:br>
              <a:rPr kumimoji="0" lang="lt-LT" sz="2800" b="1" i="0" u="none" strike="noStrike" cap="none" normalizeH="0" baseline="0" noProof="0" dirty="0">
                <a:ln>
                  <a:noFill/>
                </a:ln>
                <a:solidFill>
                  <a:srgbClr val="19355D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itchFamily="34" charset="0"/>
              </a:rPr>
            </a:br>
            <a:endParaRPr kumimoji="0" lang="lt-LT" sz="2800" b="1" i="0" u="none" strike="noStrike" cap="none" normalizeH="0" baseline="0" noProof="0" dirty="0">
              <a:ln>
                <a:noFill/>
              </a:ln>
              <a:solidFill>
                <a:srgbClr val="19355D"/>
              </a:solidFill>
              <a:effectLst/>
              <a:uLnTx/>
              <a:uFillTx/>
              <a:latin typeface="PF Square Sans Pro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5175BB-76A9-4732-8523-9456A61B17F3}"/>
              </a:ext>
            </a:extLst>
          </p:cNvPr>
          <p:cNvSpPr txBox="1"/>
          <p:nvPr/>
        </p:nvSpPr>
        <p:spPr>
          <a:xfrm>
            <a:off x="9859284" y="3032325"/>
            <a:ext cx="2207656" cy="311304"/>
          </a:xfrm>
          <a:prstGeom prst="rect">
            <a:avLst/>
          </a:prstGeom>
          <a:solidFill>
            <a:srgbClr val="2C747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„žmonių rezervinis sąrašas“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2AB3FBB-E0B4-4C96-8215-6179ED4082D9}"/>
              </a:ext>
            </a:extLst>
          </p:cNvPr>
          <p:cNvSpPr txBox="1"/>
          <p:nvPr/>
        </p:nvSpPr>
        <p:spPr>
          <a:xfrm rot="10800000" flipV="1">
            <a:off x="10136140" y="5303296"/>
            <a:ext cx="1854174" cy="933782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700" b="0" i="0" u="none" strike="noStrike" cap="none" spc="-3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„AM naudojimas </a:t>
            </a:r>
            <a:br>
              <a:rPr kumimoji="0" lang="en-US" sz="1700" b="0" i="0" u="none" strike="noStrike" cap="none" spc="-3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</a:br>
            <a:r>
              <a:rPr kumimoji="0" lang="lt-LT" sz="1700" b="0" i="0" u="none" strike="noStrike" cap="none" spc="-3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ne pagal rinkodaros leidimą“</a:t>
            </a:r>
          </a:p>
        </p:txBody>
      </p:sp>
      <p:sp>
        <p:nvSpPr>
          <p:cNvPr id="22" name="Marcador de texto 1">
            <a:extLst>
              <a:ext uri="{FF2B5EF4-FFF2-40B4-BE49-F238E27FC236}">
                <a16:creationId xmlns:a16="http://schemas.microsoft.com/office/drawing/2014/main" id="{65D9D6A7-E123-44AC-B8E4-B485DB9B5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008947" cy="533400"/>
          </a:xfrm>
        </p:spPr>
        <p:txBody>
          <a:bodyPr/>
          <a:lstStyle/>
          <a:p>
            <a:r>
              <a:rPr lang="lt-LT" sz="2400" dirty="0">
                <a:latin typeface="PF Square Sans Pro" pitchFamily="2" charset="0"/>
              </a:rPr>
              <a:t>Antimikrobinių veterinarinių vaistų naudojimas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57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8904" y="5492750"/>
            <a:ext cx="5137786" cy="533400"/>
          </a:xfrm>
        </p:spPr>
        <p:txBody>
          <a:bodyPr/>
          <a:lstStyle/>
          <a:p>
            <a:pPr>
              <a:buClr>
                <a:srgbClr val="2C7470"/>
              </a:buClr>
            </a:pPr>
            <a:r>
              <a:rPr lang="lt-LT" sz="1800" i="1" dirty="0">
                <a:latin typeface="PF Square Sans Pro" pitchFamily="2" charset="0"/>
              </a:rPr>
              <a:t>Komisijos įgyvendinimo reglamentas (ES) 2022/1255</a:t>
            </a:r>
          </a:p>
        </p:txBody>
      </p:sp>
      <p:sp>
        <p:nvSpPr>
          <p:cNvPr id="11" name="Rectángulo redondeado 13">
            <a:extLst>
              <a:ext uri="{FF2B5EF4-FFF2-40B4-BE49-F238E27FC236}">
                <a16:creationId xmlns:a16="http://schemas.microsoft.com/office/drawing/2014/main" id="{3C063308-3175-470A-8674-23998002115A}"/>
              </a:ext>
            </a:extLst>
          </p:cNvPr>
          <p:cNvSpPr/>
          <p:nvPr/>
        </p:nvSpPr>
        <p:spPr>
          <a:xfrm>
            <a:off x="0" y="1377950"/>
            <a:ext cx="12192000" cy="568148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79C4BED-479A-45B6-97C3-BC92A7F5A580}"/>
              </a:ext>
            </a:extLst>
          </p:cNvPr>
          <p:cNvSpPr/>
          <p:nvPr/>
        </p:nvSpPr>
        <p:spPr>
          <a:xfrm>
            <a:off x="611706" y="2535904"/>
            <a:ext cx="5334000" cy="38348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Šiame reglamente išvardytos antimikrobinės medžiagos ir antimikrobinių medžiagų grupės </a:t>
            </a:r>
            <a:r>
              <a:rPr lang="lt-LT" sz="2000" b="1" dirty="0">
                <a:solidFill>
                  <a:srgbClr val="024B9C"/>
                </a:solidFill>
                <a:latin typeface="PF Square Sans Pro" pitchFamily="2" charset="0"/>
                <a:ea typeface="+mn-ea"/>
                <a:cs typeface="+mn-cs"/>
              </a:rPr>
              <a:t>negali būti </a:t>
            </a:r>
            <a:r>
              <a:rPr lang="lt-LT" sz="2000" dirty="0">
                <a:solidFill>
                  <a:srgbClr val="024B9C"/>
                </a:solidFill>
                <a:latin typeface="PF Square Sans Pro" pitchFamily="2" charset="0"/>
                <a:ea typeface="+mn-ea"/>
                <a:cs typeface="+mn-cs"/>
              </a:rPr>
              <a:t>naudojamos veterinariniuose vaistuose. </a:t>
            </a:r>
          </a:p>
          <a:p>
            <a:pPr marL="0" marR="0" lvl="0" indent="0" algn="just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VMP, kurių sudėtyje yra šiame reglamente nurodytų antimikrobinių medžiagų, </a:t>
            </a:r>
            <a:r>
              <a:rPr lang="lt-LT" sz="2000" b="1" dirty="0">
                <a:solidFill>
                  <a:srgbClr val="024B9C"/>
                </a:solidFill>
                <a:latin typeface="PF Square Sans Pro" pitchFamily="2" charset="0"/>
                <a:ea typeface="+mn-ea"/>
                <a:cs typeface="+mn-cs"/>
              </a:rPr>
              <a:t>negali</a:t>
            </a:r>
            <a:r>
              <a:rPr lang="lt-LT" sz="2000" dirty="0">
                <a:solidFill>
                  <a:srgbClr val="024B9C"/>
                </a:solidFill>
                <a:latin typeface="PF Square Sans Pro" pitchFamily="2" charset="0"/>
                <a:ea typeface="+mn-ea"/>
                <a:cs typeface="+mn-cs"/>
              </a:rPr>
              <a:t> būti naudojamos gydomajame pašare</a:t>
            </a:r>
          </a:p>
          <a:p>
            <a:pPr marL="0" marR="0" lvl="0" indent="0" algn="just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Antimikrobinių medžiagų ar antimikrobinių medžiagų grupių sąrašas, kurios paliekamos tam tikroms žmonių infekcijoms gydyti, </a:t>
            </a:r>
            <a:r>
              <a:rPr kumimoji="0" lang="lt-LT" sz="2000" b="0" i="0" u="none" strike="noStrike" cap="none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turi būti nuolat peržiūrimas </a:t>
            </a:r>
            <a:r>
              <a:rPr kumimoji="0" lang="lt-LT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pagal naujus mokslinius įrodymus ar pasirodžiusią informaciją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9EEDB9F-1083-41DA-9AD0-3F26A694B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2"/>
          <a:stretch/>
        </p:blipFill>
        <p:spPr>
          <a:xfrm>
            <a:off x="6478905" y="2273055"/>
            <a:ext cx="5105400" cy="311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1943CAF-5478-4463-AA84-1FFA92F30628}"/>
              </a:ext>
            </a:extLst>
          </p:cNvPr>
          <p:cNvSpPr txBox="1"/>
          <p:nvPr/>
        </p:nvSpPr>
        <p:spPr>
          <a:xfrm>
            <a:off x="10209929" y="2182741"/>
            <a:ext cx="1409360" cy="276999"/>
          </a:xfrm>
          <a:prstGeom prst="rect">
            <a:avLst/>
          </a:prstGeom>
          <a:solidFill>
            <a:srgbClr val="2C747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„rezervinis sąrašas“</a:t>
            </a:r>
          </a:p>
        </p:txBody>
      </p:sp>
      <p:sp>
        <p:nvSpPr>
          <p:cNvPr id="23" name="Marcador de texto 1">
            <a:extLst>
              <a:ext uri="{FF2B5EF4-FFF2-40B4-BE49-F238E27FC236}">
                <a16:creationId xmlns:a16="http://schemas.microsoft.com/office/drawing/2014/main" id="{7329D52D-90AE-48B1-A0EF-ED56FE7CCA71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Antimikrobinių vaistų naudojimas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-121191" y="1470345"/>
            <a:ext cx="1240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b="1" dirty="0">
                <a:solidFill>
                  <a:srgbClr val="FFFFFF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Žmonių rezervinis sąrašas: antimikrobinės medžiagos, kurios yra paliktos tam tikroms žmonių infekcijoms gydyti</a:t>
            </a:r>
          </a:p>
        </p:txBody>
      </p:sp>
    </p:spTree>
    <p:extLst>
      <p:ext uri="{BB962C8B-B14F-4D97-AF65-F5344CB8AC3E}">
        <p14:creationId xmlns:p14="http://schemas.microsoft.com/office/powerpoint/2010/main" val="193215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0294580-17A1-419A-A04F-FE29F0C4FFC0}"/>
              </a:ext>
            </a:extLst>
          </p:cNvPr>
          <p:cNvSpPr/>
          <p:nvPr/>
        </p:nvSpPr>
        <p:spPr>
          <a:xfrm>
            <a:off x="832557" y="1875533"/>
            <a:ext cx="53340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PF Square Sans Pro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45CAFF2-BFC2-41BD-A8E2-0C608AD73A14}"/>
              </a:ext>
            </a:extLst>
          </p:cNvPr>
          <p:cNvSpPr/>
          <p:nvPr/>
        </p:nvSpPr>
        <p:spPr>
          <a:xfrm>
            <a:off x="6314127" y="2256533"/>
            <a:ext cx="5105400" cy="430301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C60EA5D-EDCD-4CB7-9DBF-4B36BB404C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71" y="2375249"/>
            <a:ext cx="2957452" cy="396524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6E371D6-5589-4B16-8C65-86003F95D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765" y="2322863"/>
            <a:ext cx="2309116" cy="385568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A8E2F320-47EB-4C37-B9E4-0F1154B7B1B0}"/>
              </a:ext>
            </a:extLst>
          </p:cNvPr>
          <p:cNvSpPr txBox="1"/>
          <p:nvPr/>
        </p:nvSpPr>
        <p:spPr>
          <a:xfrm>
            <a:off x="762000" y="951033"/>
            <a:ext cx="2499402" cy="338554"/>
          </a:xfrm>
          <a:prstGeom prst="rect">
            <a:avLst/>
          </a:prstGeom>
          <a:solidFill>
            <a:srgbClr val="2C747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„žmonių rezervinis sąrašas“</a:t>
            </a:r>
          </a:p>
        </p:txBody>
      </p:sp>
      <p:sp>
        <p:nvSpPr>
          <p:cNvPr id="25" name="Rectángulo redondeado 13">
            <a:extLst>
              <a:ext uri="{FF2B5EF4-FFF2-40B4-BE49-F238E27FC236}">
                <a16:creationId xmlns:a16="http://schemas.microsoft.com/office/drawing/2014/main" id="{1E5AE7B6-F26D-4D5D-89EE-ECC1E2DE7A68}"/>
              </a:ext>
            </a:extLst>
          </p:cNvPr>
          <p:cNvSpPr/>
          <p:nvPr/>
        </p:nvSpPr>
        <p:spPr>
          <a:xfrm>
            <a:off x="0" y="1377950"/>
            <a:ext cx="12192000" cy="568148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12C8666-2A72-4450-93DC-9CF50DD49CA4}"/>
              </a:ext>
            </a:extLst>
          </p:cNvPr>
          <p:cNvSpPr txBox="1"/>
          <p:nvPr/>
        </p:nvSpPr>
        <p:spPr>
          <a:xfrm>
            <a:off x="2133600" y="6441329"/>
            <a:ext cx="5105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400" b="0" i="1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</a:rPr>
              <a:t>Komisijos įgyvendinimo reglamentas (ES) 2022/1255 </a:t>
            </a:r>
          </a:p>
        </p:txBody>
      </p:sp>
      <p:sp>
        <p:nvSpPr>
          <p:cNvPr id="29" name="Marcador de texto 1">
            <a:extLst>
              <a:ext uri="{FF2B5EF4-FFF2-40B4-BE49-F238E27FC236}">
                <a16:creationId xmlns:a16="http://schemas.microsoft.com/office/drawing/2014/main" id="{8CBE9950-E499-4893-A5C7-832B96A26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008947" cy="533400"/>
          </a:xfrm>
        </p:spPr>
        <p:txBody>
          <a:bodyPr/>
          <a:lstStyle/>
          <a:p>
            <a:r>
              <a:rPr lang="lt-LT" sz="2400" dirty="0">
                <a:latin typeface="PF Square Sans Pro" pitchFamily="2" charset="0"/>
              </a:rPr>
              <a:t>Antimikrobinių vaistų naudojimas</a:t>
            </a:r>
          </a:p>
          <a:p>
            <a:endParaRPr lang="en-GB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1981200" y="1456811"/>
            <a:ext cx="8690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Parama apdairiam naudojimui ir veiksmingumo išsaugojimui</a:t>
            </a: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12130"/>
            <a:ext cx="5436000" cy="43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0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24BB1BD-B7B1-4E70-ABA2-FDDD49A09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lt-LT" b="1" dirty="0">
                <a:latin typeface="Arial"/>
                <a:cs typeface="Arial"/>
              </a:rPr>
              <a:t>Būsimi deleguotieji ir įgyvendinimo teisės aktai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E5DF66-CEEA-CD42-E844-4DB9137313EA}"/>
              </a:ext>
            </a:extLst>
          </p:cNvPr>
          <p:cNvSpPr txBox="1"/>
          <p:nvPr/>
        </p:nvSpPr>
        <p:spPr>
          <a:xfrm>
            <a:off x="410834" y="4175909"/>
            <a:ext cx="99971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Sąrašas medžiagų, kurios yra būtinos arklinių rūšių gyvūnams gydyti</a:t>
            </a:r>
            <a:r>
              <a:rPr kumimoji="0" lang="lt-LT" sz="20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 arba kurios duoda papildomos klinikinės naudos, palyginti su kitomis arklinių rūšių gyvūnams taikomomis gydymo galimybėmis, ir kurių karencijos laikotarpis arklinių rūšių gyvūnams yra šeši mėnesiai. </a:t>
            </a:r>
          </a:p>
        </p:txBody>
      </p:sp>
      <p:pic>
        <p:nvPicPr>
          <p:cNvPr id="8" name="Imagen 7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699E3CC7-9A23-48CB-BC20-066512185A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036" y="2909320"/>
            <a:ext cx="559217" cy="587895"/>
          </a:xfrm>
          <a:prstGeom prst="rect">
            <a:avLst/>
          </a:prstGeom>
        </p:spPr>
      </p:pic>
      <p:pic>
        <p:nvPicPr>
          <p:cNvPr id="10" name="Imagen 9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6C3740CF-90E4-43B0-8EE8-45BFE4D62B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253" y="4280843"/>
            <a:ext cx="762000" cy="80579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72B827D-A1F0-48D5-8EC8-4B6CDC56CF17}"/>
              </a:ext>
            </a:extLst>
          </p:cNvPr>
          <p:cNvSpPr/>
          <p:nvPr/>
        </p:nvSpPr>
        <p:spPr>
          <a:xfrm>
            <a:off x="9220200" y="3414688"/>
            <a:ext cx="1269088" cy="815607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A1712A-12B1-48B4-3847-F1672708EEA6}"/>
              </a:ext>
            </a:extLst>
          </p:cNvPr>
          <p:cNvSpPr txBox="1"/>
          <p:nvPr/>
        </p:nvSpPr>
        <p:spPr>
          <a:xfrm>
            <a:off x="226999" y="1659009"/>
            <a:ext cx="1036480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2000" dirty="0">
                <a:solidFill>
                  <a:srgbClr val="002060"/>
                </a:solidFill>
                <a:latin typeface="PF Square Sans Pro" pitchFamily="2" charset="0"/>
              </a:rPr>
              <a:t>Antimikrobinių medžiagų sąrašas, kurios neturėtų būti naudojamos pagal 112–114 str. </a:t>
            </a:r>
            <a:br>
              <a:rPr lang="en-US" sz="2000" dirty="0">
                <a:solidFill>
                  <a:srgbClr val="002060"/>
                </a:solidFill>
                <a:latin typeface="PF Square Sans Pro" pitchFamily="2" charset="0"/>
              </a:rPr>
            </a:br>
            <a:r>
              <a:rPr lang="lt-LT" sz="2000" dirty="0">
                <a:solidFill>
                  <a:srgbClr val="002060"/>
                </a:solidFill>
                <a:latin typeface="PF Square Sans Pro" pitchFamily="2" charset="0"/>
              </a:rPr>
              <a:t>(be leidimo prekiauti) arba tik tam tikromis sąlygomis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  <a:latin typeface="PF Square Sans Pro" pitchFamily="2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Sąrašas medžiagų, kurias leista naudoti maistinių sausumos gyvūnų rūšims, arba medžiagų, esančių žmonėms skirto vaisto, registruoto Sąjungoje, sudėtyje, kurios gali būti naudojamos maistinių </a:t>
            </a:r>
            <a:r>
              <a:rPr kumimoji="0" lang="lt-LT" sz="20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vandens </a:t>
            </a:r>
            <a:r>
              <a:rPr kumimoji="0" lang="lt-LT" sz="20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rūšių gyvūnams pagal 114 straipsnio 1 dalį</a:t>
            </a:r>
            <a:r>
              <a:rPr kumimoji="0" lang="lt-LT" sz="200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0D2B0-4729-DA49-A07D-3A40BE14ABA2}"/>
              </a:ext>
            </a:extLst>
          </p:cNvPr>
          <p:cNvSpPr txBox="1"/>
          <p:nvPr/>
        </p:nvSpPr>
        <p:spPr>
          <a:xfrm>
            <a:off x="533400" y="5461703"/>
            <a:ext cx="11125200" cy="1231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lt-LT" sz="2000">
                <a:solidFill>
                  <a:srgbClr val="002060"/>
                </a:solidFill>
                <a:latin typeface="PF Square Sans Pro" pitchFamily="2" charset="0"/>
              </a:rPr>
              <a:t>Daugiau informacijos apie visus deleguotus ir įgyvendintus teisės aktus:</a:t>
            </a:r>
            <a:br>
              <a:rPr lang="lt-LT"/>
            </a:br>
            <a:r>
              <a:rPr lang="lt-LT" sz="1800">
                <a:effectLst/>
                <a:latin typeface="Segoe UI" panose="020B0502040204020203" pitchFamily="34" charset="0"/>
                <a:hlinkClick r:id="rId5"/>
              </a:rPr>
              <a:t>https://food.ec.europa.eu/animals/animal-health/vet-meds-med-feed/implementation_en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18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0294580-17A1-419A-A04F-FE29F0C4FFC0}"/>
              </a:ext>
            </a:extLst>
          </p:cNvPr>
          <p:cNvSpPr/>
          <p:nvPr/>
        </p:nvSpPr>
        <p:spPr>
          <a:xfrm>
            <a:off x="188321" y="2677834"/>
            <a:ext cx="4383679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300" b="1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Antimikrobinių medžiagų sąrašas, kurios: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7470"/>
              </a:buClr>
              <a:buSzTx/>
              <a:buFontTx/>
              <a:buAutoNum type="alphaLcParenBoth"/>
              <a:tabLst/>
              <a:defRPr/>
            </a:pP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negali būti naudojamos pagal 112, 113 ir 114 straipsnius; arba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7470"/>
              </a:buClr>
              <a:buSzTx/>
              <a:buFontTx/>
              <a:buAutoNum type="alphaLcParenBoth"/>
              <a:tabLst/>
              <a:defRPr/>
            </a:pPr>
            <a:r>
              <a:rPr kumimoji="0" lang="lt-LT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negali būti naudojamos pagal 112, 113 ir 114 straipsnius esant tam tikroms sąlygoms.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11" name="Rectángulo redondeado 13">
            <a:extLst>
              <a:ext uri="{FF2B5EF4-FFF2-40B4-BE49-F238E27FC236}">
                <a16:creationId xmlns:a16="http://schemas.microsoft.com/office/drawing/2014/main" id="{3C063308-3175-470A-8674-23998002115A}"/>
              </a:ext>
            </a:extLst>
          </p:cNvPr>
          <p:cNvSpPr/>
          <p:nvPr/>
        </p:nvSpPr>
        <p:spPr>
          <a:xfrm>
            <a:off x="0" y="1365607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EEB1E4-DEFE-4899-BFEA-0D7F985BA6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4196" r="6157" b="10068"/>
          <a:stretch/>
        </p:blipFill>
        <p:spPr>
          <a:xfrm>
            <a:off x="4506686" y="2014523"/>
            <a:ext cx="4032000" cy="253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C087C8E-F392-46FC-B4CA-D9FDE7257A18}"/>
              </a:ext>
            </a:extLst>
          </p:cNvPr>
          <p:cNvSpPr txBox="1"/>
          <p:nvPr/>
        </p:nvSpPr>
        <p:spPr>
          <a:xfrm>
            <a:off x="0" y="2039247"/>
            <a:ext cx="2820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F Square Sans Pro" pitchFamily="2" charset="0"/>
                <a:ea typeface="Steelfish" charset="0"/>
                <a:cs typeface="Steelfish" charset="0"/>
              </a:rPr>
              <a:t>!</a:t>
            </a:r>
            <a:r>
              <a:rPr kumimoji="0" lang="lt-LT" sz="2800" b="1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Steelfish" charset="0"/>
                <a:cs typeface="Steelfish" charset="0"/>
              </a:rPr>
              <a:t>107(6) str.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A06A637-3487-421C-861B-24E45084BB71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t="4474" r="3459" b="8000"/>
          <a:stretch/>
        </p:blipFill>
        <p:spPr>
          <a:xfrm>
            <a:off x="4495800" y="4619750"/>
            <a:ext cx="7308000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970EDC7-A38A-4B57-B63A-5E7945914F55}"/>
              </a:ext>
            </a:extLst>
          </p:cNvPr>
          <p:cNvSpPr txBox="1"/>
          <p:nvPr/>
        </p:nvSpPr>
        <p:spPr>
          <a:xfrm>
            <a:off x="762000" y="5203755"/>
            <a:ext cx="2961067" cy="646331"/>
          </a:xfrm>
          <a:prstGeom prst="rect">
            <a:avLst/>
          </a:prstGeom>
          <a:solidFill>
            <a:srgbClr val="2C747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„AM naudojimas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 be leidimo prekiauti“</a:t>
            </a:r>
          </a:p>
        </p:txBody>
      </p:sp>
      <p:sp>
        <p:nvSpPr>
          <p:cNvPr id="20" name="Marcador de texto 1">
            <a:extLst>
              <a:ext uri="{FF2B5EF4-FFF2-40B4-BE49-F238E27FC236}">
                <a16:creationId xmlns:a16="http://schemas.microsoft.com/office/drawing/2014/main" id="{2287B31F-AC14-4F94-8D41-770F8F0CD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008947" cy="533400"/>
          </a:xfrm>
        </p:spPr>
        <p:txBody>
          <a:bodyPr/>
          <a:lstStyle/>
          <a:p>
            <a:r>
              <a:rPr lang="lt-LT" sz="2400" dirty="0">
                <a:latin typeface="PF Square Sans Pro" pitchFamily="2" charset="0"/>
              </a:rPr>
              <a:t>Antimikrobinių veterinarinių vaistų naudojimas</a:t>
            </a:r>
          </a:p>
          <a:p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846945" y="1460441"/>
            <a:ext cx="1074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Antimikrobinių medžiagų, kurios negali būti naudojamos be leidimo prekiauti, sąrašas</a:t>
            </a:r>
          </a:p>
        </p:txBody>
      </p:sp>
    </p:spTree>
    <p:extLst>
      <p:ext uri="{BB962C8B-B14F-4D97-AF65-F5344CB8AC3E}">
        <p14:creationId xmlns:p14="http://schemas.microsoft.com/office/powerpoint/2010/main" val="319858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216150"/>
            <a:ext cx="10972800" cy="533400"/>
          </a:xfrm>
        </p:spPr>
        <p:txBody>
          <a:bodyPr/>
          <a:lstStyle/>
          <a:p>
            <a:pPr>
              <a:buClr>
                <a:srgbClr val="2C7470"/>
              </a:buClr>
            </a:pPr>
            <a:endParaRPr lang="en-US" dirty="0">
              <a:latin typeface="PF Square Sans Pro" pitchFamily="2" charset="0"/>
            </a:endParaRPr>
          </a:p>
          <a:p>
            <a:pPr>
              <a:buClr>
                <a:srgbClr val="2C7470"/>
              </a:buClr>
            </a:pPr>
            <a:endParaRPr lang="en-US" dirty="0">
              <a:latin typeface="PF Square Sans Pro" pitchFamily="2" charset="0"/>
            </a:endParaRPr>
          </a:p>
          <a:p>
            <a:endParaRPr lang="en-GB" dirty="0"/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0" y="1365607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4DA49E-DC74-46EA-B939-3085F78B11AF}"/>
              </a:ext>
            </a:extLst>
          </p:cNvPr>
          <p:cNvSpPr txBox="1"/>
          <p:nvPr/>
        </p:nvSpPr>
        <p:spPr>
          <a:xfrm>
            <a:off x="457201" y="2491154"/>
            <a:ext cx="9372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sz="1800">
                <a:solidFill>
                  <a:prstClr val="white"/>
                </a:solidFill>
                <a:latin typeface="PF Square Sans Pro" pitchFamily="2" charset="0"/>
                <a:ea typeface="Steelfish" charset="0"/>
                <a:cs typeface="Steelfish" charset="0"/>
              </a:rPr>
              <a:t>!</a:t>
            </a:r>
            <a:r>
              <a:rPr lang="lt-LT" sz="2800" b="1">
                <a:solidFill>
                  <a:srgbClr val="003399"/>
                </a:solidFill>
                <a:latin typeface="PF Square Sans Pro" pitchFamily="2" charset="0"/>
                <a:ea typeface="Steelfish" charset="0"/>
                <a:cs typeface="Steelfish" charset="0"/>
              </a:rPr>
              <a:t>114 straipsnis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C0FEF2-480E-4D1B-B524-08451014F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2079944"/>
            <a:ext cx="796953" cy="83782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D0FB960-6059-446B-95AD-429679DDAB84}"/>
              </a:ext>
            </a:extLst>
          </p:cNvPr>
          <p:cNvSpPr txBox="1"/>
          <p:nvPr/>
        </p:nvSpPr>
        <p:spPr>
          <a:xfrm>
            <a:off x="457201" y="3053037"/>
            <a:ext cx="4876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rgbClr val="003399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Komisija, priimdama teisės aktus, ketina sudaryti Sąjungoje patvirtintų maistinėms sausumos gyvūnų rūšims veterinariniuose vaistuose naudojamų medžiagų sąrašą, arba medžiagų sąrašą, kurios yra Sąjungoje patvirtintos naudoti žmonėms pagal direktyvą 2001/83/EB arba reglamentą (EB) Nr. 726/2004,</a:t>
            </a:r>
            <a:r>
              <a:rPr lang="lt-LT" b="1" dirty="0">
                <a:solidFill>
                  <a:srgbClr val="003399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 kurios gali būti naudojamos maistinėms vandens gyvūnų rūšims pagal 114(1) str.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9F32520-B60E-47FB-9FBD-A69264318212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r="3798" b="9791"/>
          <a:stretch/>
        </p:blipFill>
        <p:spPr>
          <a:xfrm>
            <a:off x="5507403" y="3406322"/>
            <a:ext cx="6264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AD488333-B0B5-4622-8CF7-0BE0FD238AEC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>
                <a:latin typeface="PF Square Sans Pro" pitchFamily="2" charset="0"/>
              </a:rPr>
              <a:t>Būsimi teisės aktai</a:t>
            </a:r>
          </a:p>
          <a:p>
            <a:endParaRPr lang="en-GB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-99961" y="1443626"/>
            <a:ext cx="12417264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850" b="1" dirty="0">
                <a:solidFill>
                  <a:schemeClr val="bg1"/>
                </a:solidFill>
                <a:latin typeface="PF Square Sans Pro" pitchFamily="2" charset="0"/>
                <a:ea typeface="+mn-ea"/>
                <a:cs typeface="Arial" panose="020B0604020202020204" pitchFamily="34" charset="0"/>
              </a:rPr>
              <a:t>Antimikrobinių medžiagų, kurios gali būti naudojamos maistui auginamoms vandens gyvūnų rūšims, sąrašas</a:t>
            </a:r>
          </a:p>
        </p:txBody>
      </p:sp>
    </p:spTree>
    <p:extLst>
      <p:ext uri="{BB962C8B-B14F-4D97-AF65-F5344CB8AC3E}">
        <p14:creationId xmlns:p14="http://schemas.microsoft.com/office/powerpoint/2010/main" val="470014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1657</Words>
  <Application>Microsoft Office PowerPoint</Application>
  <PresentationFormat>Custom</PresentationFormat>
  <Paragraphs>183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EC Square Sans Pro</vt:lpstr>
      <vt:lpstr>Montserrat</vt:lpstr>
      <vt:lpstr>PF Square Sans Pro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Andrea Castro Troya</cp:lastModifiedBy>
  <cp:revision>68</cp:revision>
  <dcterms:created xsi:type="dcterms:W3CDTF">2023-11-20T15:58:16Z</dcterms:created>
  <dcterms:modified xsi:type="dcterms:W3CDTF">2024-09-18T16:08:25Z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MSIP_Label_6bd9ddd1-4d20-43f6-abfa-fc3c07406f94_Enabled">
    <vt:lpwstr>true</vt:lpwstr>
  </property>
  <property fmtid="{D5CDD505-2E9C-101B-9397-08002B2CF9AE}" pid="8" name="MSIP_Label_6bd9ddd1-4d20-43f6-abfa-fc3c07406f94_SetDate">
    <vt:lpwstr>2024-04-25T09:54:48Z</vt:lpwstr>
  </property>
  <property fmtid="{D5CDD505-2E9C-101B-9397-08002B2CF9AE}" pid="9" name="MSIP_Label_6bd9ddd1-4d20-43f6-abfa-fc3c07406f94_Method">
    <vt:lpwstr>Standard</vt:lpwstr>
  </property>
  <property fmtid="{D5CDD505-2E9C-101B-9397-08002B2CF9AE}" pid="10" name="MSIP_Label_6bd9ddd1-4d20-43f6-abfa-fc3c07406f94_Name">
    <vt:lpwstr>Commission Use</vt:lpwstr>
  </property>
  <property fmtid="{D5CDD505-2E9C-101B-9397-08002B2CF9AE}" pid="11" name="MSIP_Label_6bd9ddd1-4d20-43f6-abfa-fc3c07406f94_SiteId">
    <vt:lpwstr>b24c8b06-522c-46fe-9080-70926f8dddb1</vt:lpwstr>
  </property>
  <property fmtid="{D5CDD505-2E9C-101B-9397-08002B2CF9AE}" pid="12" name="MSIP_Label_6bd9ddd1-4d20-43f6-abfa-fc3c07406f94_ActionId">
    <vt:lpwstr>6cf798a2-cc92-4994-932b-da5007d89735</vt:lpwstr>
  </property>
  <property fmtid="{D5CDD505-2E9C-101B-9397-08002B2CF9AE}" pid="13" name="MSIP_Label_6bd9ddd1-4d20-43f6-abfa-fc3c07406f94_ContentBits">
    <vt:lpwstr>0</vt:lpwstr>
  </property>
</Properties>
</file>