
<file path=[Content_Types].xml><?xml version="1.0" encoding="utf-8"?>
<Types xmlns="http://schemas.openxmlformats.org/package/2006/content-types">
  <Default Extension="emf" ContentType="image/x-emf"/>
  <Default Extension="glb" ContentType="model/gltf.binary"/>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5" r:id="rId1"/>
    <p:sldMasterId id="2147483689" r:id="rId2"/>
  </p:sldMasterIdLst>
  <p:notesMasterIdLst>
    <p:notesMasterId r:id="rId40"/>
  </p:notesMasterIdLst>
  <p:sldIdLst>
    <p:sldId id="261" r:id="rId3"/>
    <p:sldId id="272" r:id="rId4"/>
    <p:sldId id="263" r:id="rId5"/>
    <p:sldId id="264" r:id="rId6"/>
    <p:sldId id="384" r:id="rId7"/>
    <p:sldId id="385" r:id="rId8"/>
    <p:sldId id="383" r:id="rId9"/>
    <p:sldId id="345" r:id="rId10"/>
    <p:sldId id="346" r:id="rId11"/>
    <p:sldId id="356" r:id="rId12"/>
    <p:sldId id="344" r:id="rId13"/>
    <p:sldId id="349" r:id="rId14"/>
    <p:sldId id="352" r:id="rId15"/>
    <p:sldId id="381" r:id="rId16"/>
    <p:sldId id="375" r:id="rId17"/>
    <p:sldId id="291" r:id="rId18"/>
    <p:sldId id="366" r:id="rId19"/>
    <p:sldId id="372" r:id="rId20"/>
    <p:sldId id="379" r:id="rId21"/>
    <p:sldId id="373" r:id="rId22"/>
    <p:sldId id="370" r:id="rId23"/>
    <p:sldId id="380" r:id="rId24"/>
    <p:sldId id="354" r:id="rId25"/>
    <p:sldId id="365" r:id="rId26"/>
    <p:sldId id="360" r:id="rId27"/>
    <p:sldId id="361" r:id="rId28"/>
    <p:sldId id="362" r:id="rId29"/>
    <p:sldId id="364" r:id="rId30"/>
    <p:sldId id="363" r:id="rId31"/>
    <p:sldId id="367" r:id="rId32"/>
    <p:sldId id="368" r:id="rId33"/>
    <p:sldId id="376" r:id="rId34"/>
    <p:sldId id="378" r:id="rId35"/>
    <p:sldId id="382" r:id="rId36"/>
    <p:sldId id="350" r:id="rId37"/>
    <p:sldId id="348" r:id="rId38"/>
    <p:sldId id="283" r:id="rId39"/>
  </p:sldIdLst>
  <p:sldSz cx="12192000" cy="6870700"/>
  <p:notesSz cx="6870700" cy="12192000"/>
  <p:defaultTextStyle>
    <a:defPPr>
      <a:defRPr kern="0"/>
    </a:defPPr>
  </p:defaultTextStyle>
  <p:extLst>
    <p:ext uri="{EFAFB233-063F-42B5-8137-9DF3F51BA10A}">
      <p15:sldGuideLst xmlns:p15="http://schemas.microsoft.com/office/powerpoint/2012/main">
        <p15:guide id="1" orient="horz" pos="2884" userDrawn="1">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ca Zabala Utrillas" initials="MZU" lastIdx="1" clrIdx="0">
    <p:extLst>
      <p:ext uri="{19B8F6BF-5375-455C-9EA6-DF929625EA0E}">
        <p15:presenceInfo xmlns:p15="http://schemas.microsoft.com/office/powerpoint/2012/main" userId="S::MZABALA@aenor.com::d2bf3cba-a650-4e0c-9b0d-61a84d2d83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2C7470"/>
    <a:srgbClr val="F0F2F9"/>
    <a:srgbClr val="C7CBE7"/>
    <a:srgbClr val="008CCC"/>
    <a:srgbClr val="E0C246"/>
    <a:srgbClr val="C98194"/>
    <a:srgbClr val="559DC9"/>
    <a:srgbClr val="1151A1"/>
    <a:srgbClr val="6F9ED4"/>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1AD0B5-42AB-464E-B994-59C7FAEE6152}" v="13" dt="2024-02-20T15:24:00.72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20" autoAdjust="0"/>
    <p:restoredTop sz="61429" autoAdjust="0"/>
  </p:normalViewPr>
  <p:slideViewPr>
    <p:cSldViewPr>
      <p:cViewPr varScale="1">
        <p:scale>
          <a:sx n="58" d="100"/>
          <a:sy n="58" d="100"/>
        </p:scale>
        <p:origin x="90" y="282"/>
      </p:cViewPr>
      <p:guideLst>
        <p:guide orient="horz" pos="2884"/>
        <p:guide pos="216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36" d="100"/>
          <a:sy n="36" d="100"/>
        </p:scale>
        <p:origin x="2952" y="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7303" cy="611291"/>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91608" y="0"/>
            <a:ext cx="2977303" cy="611291"/>
          </a:xfrm>
          <a:prstGeom prst="rect">
            <a:avLst/>
          </a:prstGeom>
        </p:spPr>
        <p:txBody>
          <a:bodyPr vert="horz" lIns="91440" tIns="45720" rIns="91440" bIns="45720" rtlCol="0"/>
          <a:lstStyle>
            <a:lvl1pPr algn="r">
              <a:defRPr sz="1200"/>
            </a:lvl1pPr>
          </a:lstStyle>
          <a:p>
            <a:fld id="{ECDD6750-F9E3-4DA1-BD9B-5E78D7093E59}" type="datetimeFigureOut">
              <a:rPr lang="en-GB" smtClean="0"/>
              <a:t>04/03/2024</a:t>
            </a:fld>
            <a:endParaRPr lang="en-GB"/>
          </a:p>
        </p:txBody>
      </p:sp>
      <p:sp>
        <p:nvSpPr>
          <p:cNvPr id="4" name="Marcador de imagen de diapositiva 3"/>
          <p:cNvSpPr>
            <a:spLocks noGrp="1" noRot="1" noChangeAspect="1"/>
          </p:cNvSpPr>
          <p:nvPr>
            <p:ph type="sldImg" idx="2"/>
          </p:nvPr>
        </p:nvSpPr>
        <p:spPr>
          <a:xfrm>
            <a:off x="-215900" y="1524000"/>
            <a:ext cx="7302500" cy="4116388"/>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7070" y="5867824"/>
            <a:ext cx="5496560" cy="480017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11580712"/>
            <a:ext cx="2977303" cy="611289"/>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91608" y="11580712"/>
            <a:ext cx="2977303" cy="611289"/>
          </a:xfrm>
          <a:prstGeom prst="rect">
            <a:avLst/>
          </a:prstGeom>
        </p:spPr>
        <p:txBody>
          <a:bodyPr vert="horz" lIns="91440" tIns="45720" rIns="91440" bIns="45720" rtlCol="0" anchor="b"/>
          <a:lstStyle>
            <a:lvl1pPr algn="r">
              <a:defRPr sz="1200"/>
            </a:lvl1pPr>
          </a:lstStyle>
          <a:p>
            <a:fld id="{3BF68CBC-6CFC-428F-8CC1-256870B442D5}" type="slidenum">
              <a:rPr lang="en-GB" smtClean="0"/>
              <a:t>‹Nº›</a:t>
            </a:fld>
            <a:endParaRPr lang="en-GB"/>
          </a:p>
        </p:txBody>
      </p:sp>
    </p:spTree>
    <p:extLst>
      <p:ext uri="{BB962C8B-B14F-4D97-AF65-F5344CB8AC3E}">
        <p14:creationId xmlns:p14="http://schemas.microsoft.com/office/powerpoint/2010/main" val="1002337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n.wikipedia.org/wiki/Antibiotic_resistanc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ema.europa.eu/en/veterinary-regulatory-overview/veterinary-medicinal-products-regulatio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c.europa.eu/eurostat/databrowser/view/ef_lsk_main__custom_8943026/default/table?lang=en"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ec.europa.eu/eurostat/statistics-explained/index.php?title=Aquaculture_statistics%23EU_Aquaculture"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ema.europa.eu/en/documents/scientific-guideline/guideline-reporting-antimicrobial-sales-and-use-animals-eu-level-denominators-and-indicators_en.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i.org/10.1787/9789264307599-e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3BF68CBC-6CFC-428F-8CC1-256870B442D5}" type="slidenum">
              <a:rPr lang="en-GB" smtClean="0"/>
              <a:t>1</a:t>
            </a:fld>
            <a:endParaRPr lang="en-GB"/>
          </a:p>
        </p:txBody>
      </p:sp>
    </p:spTree>
    <p:extLst>
      <p:ext uri="{BB962C8B-B14F-4D97-AF65-F5344CB8AC3E}">
        <p14:creationId xmlns:p14="http://schemas.microsoft.com/office/powerpoint/2010/main" val="3233815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Source data to previous slide. To be changed adapted to the country were the session is being held.</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10</a:t>
            </a:fld>
            <a:endParaRPr lang="en-GB"/>
          </a:p>
        </p:txBody>
      </p:sp>
    </p:spTree>
    <p:extLst>
      <p:ext uri="{BB962C8B-B14F-4D97-AF65-F5344CB8AC3E}">
        <p14:creationId xmlns:p14="http://schemas.microsoft.com/office/powerpoint/2010/main" val="1368658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sz="1800" b="1" i="0" u="none" strike="noStrike" baseline="0" dirty="0">
              <a:solidFill>
                <a:srgbClr val="164B95"/>
              </a:solidFill>
              <a:latin typeface="Tahoma" panose="020B0604030504040204" pitchFamily="34" charset="0"/>
            </a:endParaRPr>
          </a:p>
          <a:p>
            <a:r>
              <a:rPr lang="mt-MT" sz="1800" b="1" i="0" u="none" strike="noStrike" baseline="0">
                <a:solidFill>
                  <a:srgbClr val="164B95"/>
                </a:solidFill>
                <a:latin typeface="Tahoma" panose="020B0604030504040204" pitchFamily="34" charset="0"/>
              </a:rPr>
              <a:t>Ir-reżistenza għall-antimikrobiċi taffettwa lin-nies reali. </a:t>
            </a:r>
            <a:r>
              <a:rPr lang="mt-MT"/>
              <a:t>It-tifla fl-1942 kellha avvelenament tad-demm, u skont il-loġika ta’ dak iż-żmien, kellha tmut. Iżda ttestjaw il-peniċillina fuqha, u salvawlha ħajjitha. </a:t>
            </a:r>
          </a:p>
          <a:p>
            <a:r>
              <a:rPr lang="mt-MT"/>
              <a:t>Tifel fl-era tal-2000ijiet, miet minħabba l-MRSA, batterja reżistenti, għax l-antimikrobiċi ma kellhom l-ebda effett fuqu. Ommu qalet </a:t>
            </a:r>
            <a:r>
              <a:rPr lang="mt-MT" b="0" i="0">
                <a:solidFill>
                  <a:srgbClr val="2A2A2A"/>
                </a:solidFill>
                <a:effectLst/>
                <a:latin typeface="CrimsonPro"/>
              </a:rPr>
              <a:t>“Twieled wara tqala sħiħa tat-tul li suppost. Ħa t-tilqim kollu. Tmajtu esklussivament bit-treddigħ għas-sena u nofs kollha li għex. Ma kellu l-ebda mard sottostanti.” </a:t>
            </a:r>
          </a:p>
          <a:p>
            <a:endParaRPr lang="en-GB" b="0" i="0" dirty="0">
              <a:solidFill>
                <a:srgbClr val="2A2A2A"/>
              </a:solidFill>
              <a:effectLst/>
              <a:latin typeface="Crimson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mt-MT"/>
              <a:t>Din hija realtà. </a:t>
            </a:r>
            <a:r>
              <a:rPr lang="mt-MT" sz="1200" b="1" i="0" u="none" strike="noStrike" baseline="0">
                <a:solidFill>
                  <a:srgbClr val="164B95"/>
                </a:solidFill>
                <a:latin typeface="Tahoma" panose="020B0604030504040204" pitchFamily="34" charset="0"/>
              </a:rPr>
              <a:t>Dan qed jiġri tassew.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11</a:t>
            </a:fld>
            <a:endParaRPr lang="en-GB"/>
          </a:p>
        </p:txBody>
      </p:sp>
    </p:spTree>
    <p:extLst>
      <p:ext uri="{BB962C8B-B14F-4D97-AF65-F5344CB8AC3E}">
        <p14:creationId xmlns:p14="http://schemas.microsoft.com/office/powerpoint/2010/main" val="2149942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mt-MT" sz="1100" b="0" i="0" u="none" strike="noStrike" baseline="0">
                <a:latin typeface="EC Square Sans Pro" panose="020B0506040000020004" pitchFamily="34" charset="0"/>
              </a:rPr>
              <a:t>Il-kunċett “Saħħa Waħda” jirrikonoxxi li s-saħħa tal-bniedem hija marbuta mill-qrib mas-saħħa tal-annimali u l-ambjent, jiġifieri li l-għalf, l-ikel tal-bniedem, is-saħħa tal-annimali</a:t>
            </a:r>
          </a:p>
          <a:p>
            <a:pPr algn="l"/>
            <a:r>
              <a:rPr lang="mt-MT" sz="1100" b="0" i="0" u="none" strike="noStrike" baseline="0">
                <a:latin typeface="EC Square Sans Pro" panose="020B0506040000020004" pitchFamily="34" charset="0"/>
              </a:rPr>
              <a:t>u l-bnedmin, u l-kontaminazzjoni ambjentali huma marbuta mill-qrib. </a:t>
            </a:r>
          </a:p>
          <a:p>
            <a:pPr algn="l"/>
            <a:endParaRPr lang="en-GB" sz="1100" b="0" i="0" u="none" strike="noStrike" baseline="0" dirty="0">
              <a:solidFill>
                <a:srgbClr val="404040"/>
              </a:solidFill>
              <a:effectLst/>
              <a:latin typeface="EC Square Sans Pro" panose="020B0506040000020004" pitchFamily="34" charset="0"/>
            </a:endParaRPr>
          </a:p>
          <a:p>
            <a:r>
              <a:rPr lang="mt-MT" sz="1100" b="0" i="0">
                <a:solidFill>
                  <a:srgbClr val="1C1D1E"/>
                </a:solidFill>
                <a:effectLst/>
                <a:latin typeface="EC Square Sans Pro" panose="020B0506040000020004" pitchFamily="34" charset="0"/>
              </a:rPr>
              <a:t>Dan jirrifletti l-approċċ tal-Kummissjoni Ewropea “Saħħa Waħda” għall-AMR, billi jindirizza s-setturi umani u veterinarji flimkien f’approċċ olistiku u koordinat.</a:t>
            </a:r>
          </a:p>
          <a:p>
            <a:endParaRPr lang="en-GB" sz="1100" b="0" i="0" dirty="0">
              <a:solidFill>
                <a:srgbClr val="1C1D1E"/>
              </a:solidFill>
              <a:effectLst/>
              <a:latin typeface="EC Square Sans Pro" panose="020B0506040000020004" pitchFamily="34" charset="0"/>
            </a:endParaRPr>
          </a:p>
          <a:p>
            <a:r>
              <a:rPr lang="mt-MT" sz="1100" b="0" i="0">
                <a:solidFill>
                  <a:srgbClr val="202122"/>
                </a:solidFill>
                <a:effectLst/>
                <a:latin typeface="EC Square Sans Pro" panose="020B0506040000020004" pitchFamily="34" charset="0"/>
              </a:rPr>
              <a:t>Żieda fl-użu tal-antibijotiċi hija kwistjoni ta’ tħassib għax ir-</a:t>
            </a:r>
            <a:r>
              <a:rPr lang="mt-MT" sz="1100" b="0" i="0">
                <a:solidFill>
                  <a:srgbClr val="202122"/>
                </a:solidFill>
                <a:effectLst/>
                <a:latin typeface="EC Square Sans Pro" panose="020B0506040000020004" pitchFamily="34" charset="0"/>
                <a:hlinkClick r:id="rId3" tooltip="Reżistenza għall-antibijotiċi">
                  <a:extLst>
                    <a:ext uri="{A12FA001-AC4F-418D-AE19-62706E023703}">
                      <ahyp:hlinkClr xmlns:ahyp="http://schemas.microsoft.com/office/drawing/2018/hyperlinkcolor" val="tx"/>
                    </a:ext>
                  </a:extLst>
                </a:hlinkClick>
              </a:rPr>
              <a:t>reżistenza għall-antibijotiċi</a:t>
            </a:r>
            <a:r>
              <a:rPr lang="mt-MT" sz="1100" b="0" i="0">
                <a:solidFill>
                  <a:srgbClr val="202122"/>
                </a:solidFill>
                <a:effectLst/>
                <a:latin typeface="EC Square Sans Pro" panose="020B0506040000020004" pitchFamily="34" charset="0"/>
              </a:rPr>
              <a:t> hija meqjusa bħala theddida serja għas-saħħa u l-benesseri tal-bnedmin u tal-annimali fil-futur, u livelli dejjem jikbru ta’ antibijotiċi jew batterji reżistenti għall-antibijotiċi fl-ambjent jistgħu jżidu n-numri ta’ infezzjonijiet reżistenti għall-mediċina fit-tnejn li huma.</a:t>
            </a:r>
          </a:p>
          <a:p>
            <a:endParaRPr lang="en-GB" sz="1100" b="0" i="0" dirty="0">
              <a:solidFill>
                <a:srgbClr val="202122"/>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mt-MT" sz="1100" b="0" i="0">
                <a:solidFill>
                  <a:srgbClr val="202122"/>
                </a:solidFill>
                <a:effectLst/>
                <a:latin typeface="EC Square Sans Pro" panose="020B0506040000020004" pitchFamily="34" charset="0"/>
              </a:rPr>
              <a:t>Il-kliem tal-grafika jiffoka fuq il-konsum tal-antimikrobiċi f’annimali li jipproduċu l-ikel. Iżda </a:t>
            </a:r>
            <a:r>
              <a:rPr lang="mt-MT" sz="1800">
                <a:solidFill>
                  <a:srgbClr val="000000"/>
                </a:solidFill>
                <a:latin typeface="Adobe Clean DC"/>
              </a:rPr>
              <a:t>fil-prinċipju, mhuwiex limitat għall-annimali li jipproduċu l-ikel biss minkejja l-fatt li qed nitkellmu mal-bdiewa u l-veterinarji tal-annimali li jipproduċu l-ikel. </a:t>
            </a:r>
          </a:p>
          <a:p>
            <a:endParaRPr lang="en-GB" sz="1100" b="0" i="0" dirty="0">
              <a:solidFill>
                <a:srgbClr val="202122"/>
              </a:solidFill>
              <a:effectLst/>
              <a:latin typeface="EC Square Sans Pro" panose="020B0506040000020004" pitchFamily="34" charset="0"/>
            </a:endParaRPr>
          </a:p>
          <a:p>
            <a:endParaRPr lang="en-GB" b="0" i="0" dirty="0">
              <a:solidFill>
                <a:srgbClr val="202122"/>
              </a:solidFill>
              <a:effectLst/>
              <a:latin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12</a:t>
            </a:fld>
            <a:endParaRPr lang="en-GB"/>
          </a:p>
        </p:txBody>
      </p:sp>
    </p:spTree>
    <p:extLst>
      <p:ext uri="{BB962C8B-B14F-4D97-AF65-F5344CB8AC3E}">
        <p14:creationId xmlns:p14="http://schemas.microsoft.com/office/powerpoint/2010/main" val="885464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t-MT" sz="1100" b="0" i="0" u="sng">
                <a:solidFill>
                  <a:srgbClr val="3C4245"/>
                </a:solidFill>
                <a:effectLst/>
                <a:latin typeface="EC Square Sans Pro" panose="020B0506040000020004" pitchFamily="34" charset="0"/>
              </a:rPr>
              <a:t>Ħafna patoġeni diġà ma jirrispondux għat-trattament.</a:t>
            </a:r>
          </a:p>
          <a:p>
            <a:pPr algn="l"/>
            <a:endParaRPr lang="en-GB" sz="1100" b="0" i="0" u="none" strike="noStrike" baseline="0" dirty="0">
              <a:solidFill>
                <a:srgbClr val="333333"/>
              </a:solidFill>
              <a:latin typeface="EC Square Sans Pro" panose="020B0506040000020004" pitchFamily="34" charset="0"/>
            </a:endParaRPr>
          </a:p>
          <a:p>
            <a:pPr algn="l"/>
            <a:r>
              <a:rPr lang="mt-MT" sz="1100" b="0" i="0" u="none" strike="noStrike" baseline="0">
                <a:solidFill>
                  <a:srgbClr val="333333"/>
                </a:solidFill>
                <a:latin typeface="EC Square Sans Pro" panose="020B0506040000020004" pitchFamily="34" charset="0"/>
              </a:rPr>
              <a:t>Il-patoġeni, komuni għall-bniedem u l-annimali, jistgħu jiksbu mekkaniżmi ta’ reżistenza multipli u għalhekk isiru reżistenti għal diversi aġenti antimikrobiċi. Dan huwa partikolarment problematiku għax jista’ </a:t>
            </a:r>
            <a:r>
              <a:rPr lang="mt-MT" sz="1100" b="1" i="0" u="none" strike="noStrike" baseline="0">
                <a:solidFill>
                  <a:srgbClr val="333333"/>
                </a:solidFill>
                <a:latin typeface="EC Square Sans Pro" panose="020B0506040000020004" pitchFamily="34" charset="0"/>
              </a:rPr>
              <a:t>jillimita b’mod sever l-alternattivi ta’ trattament disponibbli għall-infezzjoni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3C4245"/>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mt-MT" sz="1100" b="0" i="0">
                <a:solidFill>
                  <a:srgbClr val="3C4245"/>
                </a:solidFill>
                <a:effectLst/>
                <a:latin typeface="EC Square Sans Pro" panose="020B0506040000020004" pitchFamily="34" charset="0"/>
              </a:rPr>
              <a:t>Patoġeni prijoritarji kritiċi identifikati bħala dawk fl-immaġini, huma reżistenti għal ħafna antibijotiċi, inklużi </a:t>
            </a:r>
            <a:r>
              <a:rPr lang="mt-MT" sz="1100" b="0" i="0" u="none" strike="noStrike" baseline="0">
                <a:solidFill>
                  <a:srgbClr val="000000"/>
                </a:solidFill>
                <a:latin typeface="EC Square Sans Pro" panose="020B0506040000020004" pitchFamily="34" charset="0"/>
              </a:rPr>
              <a:t>reżistenti għal carbapenem. Jippreżentaw theddida sinifikanti għall-pazjenti, is-sistemi tal-kura tas-saħħa, u s-saħħa tal-annimali fil-pajjiżi kollha tal-UE/ŻEE.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3C4245"/>
              </a:solidFill>
              <a:effectLst/>
              <a:latin typeface="EC Square Sans Pro" panose="020B0506040000020004" pitchFamily="34" charset="0"/>
            </a:endParaRPr>
          </a:p>
          <a:p>
            <a:pPr marL="171450" indent="-171450" algn="l">
              <a:buFontTx/>
              <a:buChar char="-"/>
            </a:pPr>
            <a:r>
              <a:rPr lang="mt-MT" sz="1100" b="1" i="0">
                <a:solidFill>
                  <a:srgbClr val="3C4245"/>
                </a:solidFill>
                <a:effectLst/>
                <a:latin typeface="EC Square Sans Pro" panose="020B0506040000020004" pitchFamily="34" charset="0"/>
              </a:rPr>
              <a:t>Acinetobacter baumannii</a:t>
            </a:r>
            <a:r>
              <a:rPr lang="mt-MT" sz="1100" b="0" i="0">
                <a:solidFill>
                  <a:srgbClr val="3C4245"/>
                </a:solidFill>
                <a:effectLst/>
                <a:latin typeface="EC Square Sans Pro" panose="020B0506040000020004" pitchFamily="34" charset="0"/>
              </a:rPr>
              <a:t>: </a:t>
            </a:r>
          </a:p>
          <a:p>
            <a:pPr marL="742950" lvl="1" indent="-285750" algn="l">
              <a:buFontTx/>
              <a:buChar char="-"/>
            </a:pPr>
            <a:r>
              <a:rPr lang="mt-MT" sz="1100" b="0" i="0" u="none" strike="noStrike" baseline="0">
                <a:solidFill>
                  <a:srgbClr val="000000"/>
                </a:solidFill>
                <a:latin typeface="EC Square Sans Pro" panose="020B0506040000020004" pitchFamily="34" charset="0"/>
              </a:rPr>
              <a:t>Jikkawża infezzjonijiet serji f’ambjenti tal-kura tas-saħħa.</a:t>
            </a:r>
          </a:p>
          <a:p>
            <a:pPr marL="742950" lvl="1" indent="-285750" algn="l">
              <a:buFontTx/>
              <a:buChar char="-"/>
            </a:pPr>
            <a:r>
              <a:rPr lang="mt-MT" sz="1100" b="0" i="0" u="none" strike="noStrike" baseline="0">
                <a:solidFill>
                  <a:srgbClr val="000000"/>
                </a:solidFill>
                <a:latin typeface="EC Square Sans Pro" panose="020B0506040000020004" pitchFamily="34" charset="0"/>
              </a:rPr>
              <a:t>Is-sitwazzjoni epidemjoloġika fl-Ewropa marret għall-agħar fl-aħħar snin, b’numru ogħla ta’ pajjiżi jirrappurtaw tixrid interreġjonali jew endemiċità ta’ A. baumannii reżistenti għal carbapenem. </a:t>
            </a:r>
          </a:p>
          <a:p>
            <a:pPr marL="742950" lvl="1" indent="-285750" algn="l">
              <a:buFontTx/>
              <a:buChar char="-"/>
            </a:pPr>
            <a:r>
              <a:rPr lang="mt-MT" sz="1100" b="0" i="0" u="none" strike="noStrike" baseline="0">
                <a:solidFill>
                  <a:srgbClr val="000000"/>
                </a:solidFill>
                <a:latin typeface="EC Square Sans Pro" panose="020B0506040000020004" pitchFamily="34" charset="0"/>
              </a:rPr>
              <a:t>A. baumannii huwa adattat għall-persistenza fl-ambjenti tal-kura tas-saħħa u huwa diffiċli biex jinqered ladarba jkun sar endemiku. </a:t>
            </a:r>
          </a:p>
          <a:p>
            <a:pPr marL="742950" lvl="1" indent="-285750" algn="l">
              <a:buFontTx/>
              <a:buChar char="-"/>
            </a:pPr>
            <a:r>
              <a:rPr lang="mt-MT" sz="1100" b="0" i="0" u="none" strike="noStrike" baseline="0">
                <a:solidFill>
                  <a:srgbClr val="000000"/>
                </a:solidFill>
                <a:latin typeface="EC Square Sans Pro" panose="020B0506040000020004" pitchFamily="34" charset="0"/>
              </a:rPr>
              <a:t>Għalhekk huma meħtieġa sforzi akbar għad-detezzjoni ta’ każijiet u l-kontroll ta’ tifqigħat sabiex jiġi evitat li A. baumannii reżistenti għal carbapenem isir endemiku f’aktar reġjuni Ewropej u faċilitajiet tas-saħħa. </a:t>
            </a:r>
          </a:p>
          <a:p>
            <a:pPr marL="742950" lvl="1" indent="-285750" algn="l">
              <a:buFontTx/>
              <a:buChar char="-"/>
            </a:pPr>
            <a:endParaRPr lang="en-GB" sz="1100" b="0" i="0" u="none" strike="noStrike" baseline="0" dirty="0">
              <a:solidFill>
                <a:srgbClr val="000000"/>
              </a:solidFill>
              <a:latin typeface="EC Square Sans Pro" panose="020B05060400000200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mt-MT" sz="1100" b="1" i="0">
                <a:solidFill>
                  <a:srgbClr val="3C4245"/>
                </a:solidFill>
                <a:effectLst/>
                <a:latin typeface="EC Square Sans Pro" panose="020B0506040000020004" pitchFamily="34" charset="0"/>
              </a:rPr>
              <a:t>Pseudomonas aeruginosa: mappa tal-Ewropa (2021)</a:t>
            </a:r>
          </a:p>
          <a:p>
            <a:pPr marL="742950" lvl="1" indent="-285750" algn="l">
              <a:buFontTx/>
              <a:buChar char="-"/>
            </a:pPr>
            <a:r>
              <a:rPr lang="mt-MT" sz="1100" b="0" i="0" u="none" strike="noStrike" baseline="0">
                <a:solidFill>
                  <a:srgbClr val="333333"/>
                </a:solidFill>
                <a:latin typeface="EC Square Sans Pro" panose="020B0506040000020004" pitchFamily="34" charset="0"/>
              </a:rPr>
              <a:t>fl-2020 kien hemm 67,638 infezzjoni b’</a:t>
            </a:r>
            <a:r>
              <a:rPr lang="mt-MT" sz="1100" b="0" i="1" u="none" strike="noStrike" baseline="0">
                <a:solidFill>
                  <a:srgbClr val="333333"/>
                </a:solidFill>
                <a:latin typeface="EC Square Sans Pro" panose="020B0506040000020004" pitchFamily="34" charset="0"/>
              </a:rPr>
              <a:t>P. aeruginosa </a:t>
            </a:r>
            <a:r>
              <a:rPr lang="mt-MT" sz="1100" b="0" i="0" u="none" strike="noStrike" baseline="0">
                <a:solidFill>
                  <a:srgbClr val="333333"/>
                </a:solidFill>
                <a:latin typeface="EC Square Sans Pro" panose="020B0506040000020004" pitchFamily="34" charset="0"/>
              </a:rPr>
              <a:t>reżistenti għal carbapenem u 3,210 mewta attribwibbli għall-istess kombinazzjoni ta’ speċi batterjali u grupp antimikrobiku</a:t>
            </a:r>
          </a:p>
          <a:p>
            <a:pPr marL="285750" lvl="0" indent="-285750" algn="l">
              <a:buFontTx/>
              <a:buChar char="-"/>
            </a:pPr>
            <a:r>
              <a:rPr lang="mt-MT" sz="1100" b="1" i="0" u="none" strike="noStrike" baseline="0">
                <a:solidFill>
                  <a:srgbClr val="333333"/>
                </a:solidFill>
                <a:latin typeface="EC Square Sans Pro" panose="020B0506040000020004" pitchFamily="34" charset="0"/>
              </a:rPr>
              <a:t>Enterobacteriaceae:</a:t>
            </a:r>
          </a:p>
          <a:p>
            <a:pPr marL="742950" lvl="1" indent="-285750" algn="l">
              <a:buFontTx/>
              <a:buChar char="-"/>
            </a:pPr>
            <a:r>
              <a:rPr lang="mt-MT" sz="1100" b="0" i="0" u="none" strike="noStrike" baseline="0">
                <a:solidFill>
                  <a:srgbClr val="333333"/>
                </a:solidFill>
                <a:latin typeface="EC Square Sans Pro" panose="020B0506040000020004" pitchFamily="34" charset="0"/>
              </a:rPr>
              <a:t>Trażmissibbiltà għolja. Urġenti li jinstabu kmieni l-infezzjonijiet b’Enterobacterales reżistenti għal Carbapenem (CRE).</a:t>
            </a:r>
          </a:p>
          <a:p>
            <a:pPr marL="742950" lvl="1" indent="-285750" algn="l">
              <a:buFontTx/>
              <a:buChar char="-"/>
            </a:pPr>
            <a:r>
              <a:rPr lang="mt-MT" sz="1100" b="0" i="0" u="none" strike="noStrike" baseline="0">
                <a:solidFill>
                  <a:srgbClr val="333333"/>
                </a:solidFill>
                <a:latin typeface="EC Square Sans Pro" panose="020B0506040000020004" pitchFamily="34" charset="0"/>
              </a:rPr>
              <a:t> Assoċjat ma’ mortalità għolja, minħabba dewmien fl-għoti ta’ trattament effettiv u d-disponibbiltà limitata tal-għażliet ta’ trattament.</a:t>
            </a:r>
          </a:p>
          <a:p>
            <a:pPr marL="0" indent="0" algn="l">
              <a:buFontTx/>
              <a:buNone/>
            </a:pPr>
            <a:endParaRPr lang="en-GB" sz="1100" b="1" i="0" dirty="0">
              <a:solidFill>
                <a:srgbClr val="3C4245"/>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mt-MT" sz="1100" b="0" i="0">
                <a:latin typeface="EC Square Sans Pro" panose="020B0506040000020004" pitchFamily="34" charset="0"/>
                <a:sym typeface="Wingdings" panose="05000000000000000000" pitchFamily="2" charset="2"/>
              </a:rPr>
              <a:t>Immaġni ta’ batterji Kritiċi u ta’ Prijorità Għolja li għalihom it-trattament effettiv huwa fil-periklu  </a:t>
            </a:r>
            <a:r>
              <a:rPr lang="mt-MT" sz="1100" b="0" i="1">
                <a:latin typeface="EC Square Sans Pro" panose="020B0506040000020004" pitchFamily="34" charset="0"/>
                <a:sym typeface="Wingdings" panose="05000000000000000000" pitchFamily="2" charset="2"/>
              </a:rPr>
              <a:t>Sors</a:t>
            </a:r>
            <a:r>
              <a:rPr lang="mt-MT" sz="1100" b="0">
                <a:latin typeface="EC Square Sans Pro" panose="020B0506040000020004" pitchFamily="34" charset="0"/>
                <a:sym typeface="Wingdings" panose="05000000000000000000" pitchFamily="2" charset="2"/>
              </a:rPr>
              <a:t>: WHO </a:t>
            </a:r>
            <a:r>
              <a:rPr lang="mt-MT" sz="1100" b="0" i="0">
                <a:solidFill>
                  <a:srgbClr val="3C4245"/>
                </a:solidFill>
                <a:effectLst/>
                <a:latin typeface="EC Square Sans Pro" panose="020B0506040000020004" pitchFamily="34" charset="0"/>
                <a:sym typeface="Wingdings" panose="05000000000000000000" pitchFamily="2" charset="2"/>
              </a:rPr>
              <a:t>Prijoritizzazzjoni tal-patoġeni biex tiggwida l-iskoperta, ir-riċerka u l-iżvilupp ta’ antibijotiċi ġodda għal infezzjonijiet batteriċi reżistenti għall-mediċini 2017</a:t>
            </a:r>
          </a:p>
          <a:p>
            <a:pPr marL="0" marR="0" lvl="0" indent="0" algn="l" defTabSz="914400" rtl="0" eaLnBrk="1" fontAlgn="auto" latinLnBrk="0" hangingPunct="1">
              <a:lnSpc>
                <a:spcPct val="100000"/>
              </a:lnSpc>
              <a:spcBef>
                <a:spcPts val="0"/>
              </a:spcBef>
              <a:spcAft>
                <a:spcPts val="0"/>
              </a:spcAft>
              <a:buClrTx/>
              <a:buSzTx/>
              <a:buFontTx/>
              <a:buNone/>
              <a:tabLst/>
              <a:defRPr/>
            </a:pPr>
            <a:r>
              <a:rPr lang="mt-MT" sz="1100" b="0" i="0">
                <a:solidFill>
                  <a:srgbClr val="3C4245"/>
                </a:solidFill>
                <a:effectLst/>
                <a:latin typeface="EC Square Sans Pro" panose="020B0506040000020004" pitchFamily="34" charset="0"/>
                <a:sym typeface="Wingdings" panose="05000000000000000000" pitchFamily="2" charset="2"/>
              </a:rPr>
              <a:t>Eżempji ta’ informazzjoni  </a:t>
            </a:r>
            <a:r>
              <a:rPr lang="mt-MT" sz="1100" b="0" i="1">
                <a:solidFill>
                  <a:srgbClr val="3C4245"/>
                </a:solidFill>
                <a:effectLst/>
                <a:latin typeface="EC Square Sans Pro" panose="020B0506040000020004" pitchFamily="34" charset="0"/>
                <a:sym typeface="Wingdings" panose="05000000000000000000" pitchFamily="2" charset="2"/>
              </a:rPr>
              <a:t>Sors</a:t>
            </a:r>
            <a:r>
              <a:rPr lang="mt-MT" sz="1100" b="0" i="0">
                <a:solidFill>
                  <a:srgbClr val="3C4245"/>
                </a:solidFill>
                <a:effectLst/>
                <a:latin typeface="EC Square Sans Pro" panose="020B0506040000020004" pitchFamily="34" charset="0"/>
                <a:sym typeface="Wingdings" panose="05000000000000000000" pitchFamily="2" charset="2"/>
              </a:rPr>
              <a:t> Rapport ta’ sorveljanza tal-ECDC tar-reżistenza għall-antimikrobiċi fl-Ewropa 2023, data mill-2021.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dirty="0">
              <a:solidFill>
                <a:srgbClr val="3C4245"/>
              </a:solidFill>
              <a:effectLst/>
              <a:latin typeface="Noto Sans" panose="020B050204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dirty="0">
              <a:solidFill>
                <a:srgbClr val="3C4245"/>
              </a:solidFill>
              <a:effectLst/>
              <a:latin typeface="Noto Sans" panose="020B0502040504020204" pitchFamily="34" charset="0"/>
            </a:endParaRPr>
          </a:p>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13</a:t>
            </a:fld>
            <a:endParaRPr lang="en-GB"/>
          </a:p>
        </p:txBody>
      </p:sp>
    </p:spTree>
    <p:extLst>
      <p:ext uri="{BB962C8B-B14F-4D97-AF65-F5344CB8AC3E}">
        <p14:creationId xmlns:p14="http://schemas.microsoft.com/office/powerpoint/2010/main" val="3157703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Hidden slide: Data source of previous slide on infections of Carbapenem-resistant </a:t>
            </a:r>
            <a:r>
              <a:rPr lang="en-GB" i="1" dirty="0" err="1"/>
              <a:t>P.aeruginosa</a:t>
            </a:r>
            <a:endParaRPr lang="en-GB" i="1"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14</a:t>
            </a:fld>
            <a:endParaRPr lang="en-GB"/>
          </a:p>
        </p:txBody>
      </p:sp>
    </p:spTree>
    <p:extLst>
      <p:ext uri="{BB962C8B-B14F-4D97-AF65-F5344CB8AC3E}">
        <p14:creationId xmlns:p14="http://schemas.microsoft.com/office/powerpoint/2010/main" val="1400147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mt-MT" sz="1100" dirty="0">
                <a:latin typeface="EC Square Sans Pro" panose="020B0506040000020004" pitchFamily="34" charset="0"/>
              </a:rPr>
              <a:t>Hemm kategorizzazzjoni tal-antibijotiċi skont l-OCDE, tal-ewwel linja, it-tieni linja u t-tielet linja, li tikkorrispondi mal-klassifikazzjoni tad-WHO ta’ Aċċess, Għassa u Riżerva (AWaRe)</a:t>
            </a:r>
          </a:p>
          <a:p>
            <a:endParaRPr lang="mt-MT" sz="1100" dirty="0">
              <a:latin typeface="EC Square Sans Pro" panose="020B0506040000020004" pitchFamily="34" charset="0"/>
            </a:endParaRPr>
          </a:p>
          <a:p>
            <a:endParaRPr lang="mt-MT" sz="1100" dirty="0">
              <a:latin typeface="EC Square Sans Pro" panose="020B0506040000020004" pitchFamily="34" charset="0"/>
            </a:endParaRPr>
          </a:p>
          <a:p>
            <a:r>
              <a:rPr lang="mt-MT" sz="1100" dirty="0">
                <a:latin typeface="EC Square Sans Pro" panose="020B0506040000020004" pitchFamily="34" charset="0"/>
              </a:rPr>
              <a:t>L-ewwel linja (linja blu): dawk l-antibijotiċi b'attività antibijotika affidabbli, aġenti ta 'spettru wiesa'. Dawn l-antibijotiċi jistgħu jintużaw fl-annimali b'mod prudenti. Eżempju – Beta-lactams, inklużi peniċillini u cephalosporins, jiġifieri, tetracycline</a:t>
            </a:r>
          </a:p>
          <a:p>
            <a:r>
              <a:rPr lang="mt-MT" sz="1100" dirty="0">
                <a:latin typeface="EC Square Sans Pro" panose="020B0506040000020004" pitchFamily="34" charset="0"/>
              </a:rPr>
              <a:t>Huma jikkorrispondu għall-klassifikazzjoni tal-Organizzazzjoni Dinjija tas-Saħħa (WHO) ta '"A" = Aċċess - antibijotiċi li joffru l-aħjar valur terapewtiku, filwaqt li jimminimizzaw il-potenzjal għall-AMR.</a:t>
            </a:r>
          </a:p>
          <a:p>
            <a:endParaRPr lang="mt-MT" sz="1100" dirty="0">
              <a:latin typeface="EC Square Sans Pro" panose="020B0506040000020004" pitchFamily="34" charset="0"/>
            </a:endParaRPr>
          </a:p>
          <a:p>
            <a:endParaRPr lang="mt-MT" sz="1100" dirty="0">
              <a:latin typeface="EC Square Sans Pro" panose="020B0506040000020004" pitchFamily="34" charset="0"/>
            </a:endParaRPr>
          </a:p>
          <a:p>
            <a:r>
              <a:rPr lang="mt-MT" sz="1100" dirty="0">
                <a:latin typeface="EC Square Sans Pro" panose="020B0506040000020004" pitchFamily="34" charset="0"/>
              </a:rPr>
              <a:t>It-tieni linja: ftit alternattivi biss huma disponibbli f'ċerti indikazzjonijiet veterinarji. Eżempju – mycrolise</a:t>
            </a:r>
          </a:p>
          <a:p>
            <a:r>
              <a:rPr lang="mt-MT" sz="1100" dirty="0">
                <a:latin typeface="EC Square Sans Pro" panose="020B0506040000020004" pitchFamily="34" charset="0"/>
              </a:rPr>
              <a:t>Dawn jikkorrispondu mal-klassifikazzjoni tal-Organizzazzjoni Dinjija tas-Saħħa (WHO) ta' Wa = Watch - antibijotiċi b'potenzjal ogħla ta' AMR u għandhom jingħataw prijorità fl-isforzi ta' amministrazzjoni u monitoraġġ. L-antibijotiċi 'Għassa' jinkludu ħafna mill-aġenti ta' l-ogħla prijorità fid-WHO Antimikrobiċi ta' Importanti Kritika għall-Mediċina Umana</a:t>
            </a:r>
          </a:p>
          <a:p>
            <a:endParaRPr lang="mt-MT" sz="1100" dirty="0">
              <a:latin typeface="EC Square Sans Pro" panose="020B0506040000020004" pitchFamily="34" charset="0"/>
            </a:endParaRPr>
          </a:p>
          <a:p>
            <a:endParaRPr lang="mt-MT" sz="1100" dirty="0">
              <a:latin typeface="EC Square Sans Pro" panose="020B0506040000020004" pitchFamily="34" charset="0"/>
            </a:endParaRPr>
          </a:p>
          <a:p>
            <a:r>
              <a:rPr lang="mt-MT" sz="1100" dirty="0">
                <a:latin typeface="EC Square Sans Pro" panose="020B0506040000020004" pitchFamily="34" charset="0"/>
              </a:rPr>
              <a:t>It-tielet linja: L-antibijotiċi f'din il-kategorija huma ta' importanza kritika fil-mediċina umana u l-użu tagħhom fl-annimali għandu jkun ristrett biex jittaffa r-riskju għas-saħħa pubblika.eżempju – kolistina</a:t>
            </a:r>
          </a:p>
          <a:p>
            <a:r>
              <a:rPr lang="mt-MT" sz="1100" dirty="0">
                <a:latin typeface="EC Square Sans Pro" panose="020B0506040000020004" pitchFamily="34" charset="0"/>
              </a:rPr>
              <a:t>Dawn jikkorrispondu mal-klassifikazzjoni tal-Organizzazzjoni Dinjija tas-Saħħa (WHO) ta’ Re = Riżerva: l-antibijotiċi jinkludu l-antibijotiċi tal-aħħar għażla u għandhom jiġu salvati għat-trattament ta’ infezzjonijiet ikkonfermati jew suspettati minħabba organiżmi reżistenti għal ħafna mediċini. Aġenti inklużi f'din l-analiżi: antibatteriċi għall-użu sistemiku, neomycin, streptomycin, polymyxin B, kanamycin, vancomycin, colistin, rifamixin, fidaxomicin, rifamycin, rifampicin, rifamycin, rifabutin, metronidazole, tinidazole, ornidazole u sennidazole.</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15</a:t>
            </a:fld>
            <a:endParaRPr lang="en-GB"/>
          </a:p>
        </p:txBody>
      </p:sp>
    </p:spTree>
    <p:extLst>
      <p:ext uri="{BB962C8B-B14F-4D97-AF65-F5344CB8AC3E}">
        <p14:creationId xmlns:p14="http://schemas.microsoft.com/office/powerpoint/2010/main" val="3167715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687070" y="5943600"/>
            <a:ext cx="5496560" cy="4800177"/>
          </a:xfrm>
        </p:spPr>
        <p:txBody>
          <a:bodyPr/>
          <a:lstStyle/>
          <a:p>
            <a:pPr marL="0" indent="0">
              <a:buNone/>
            </a:pPr>
            <a:r>
              <a:rPr lang="mt-MT" sz="1100">
                <a:latin typeface="EC Square Sans Pro" panose="020B0506040000020004" pitchFamily="34" charset="0"/>
              </a:rPr>
              <a:t>L-Aġenzija Ewropea għall-Mediċini (EMA) bdiet il-proġett tal-ESVAC fl-2009.</a:t>
            </a:r>
          </a:p>
          <a:p>
            <a:pPr marL="0" indent="0">
              <a:buNone/>
            </a:pPr>
            <a:endParaRPr lang="en-GB" sz="1100" dirty="0">
              <a:latin typeface="EC Square Sans Pro" panose="020B0506040000020004" pitchFamily="34" charset="0"/>
            </a:endParaRPr>
          </a:p>
          <a:p>
            <a:pPr marL="0" indent="0">
              <a:buNone/>
            </a:pPr>
            <a:r>
              <a:rPr lang="mt-MT" sz="1100" b="0" i="0">
                <a:solidFill>
                  <a:srgbClr val="1E1E1E"/>
                </a:solidFill>
                <a:effectLst/>
                <a:latin typeface="EC Square Sans Pro" panose="020B0506040000020004" pitchFamily="34" charset="0"/>
              </a:rPr>
              <a:t>Il-proġett tas-Sorveljanza Ewropea tal-Konsum tal-Antimikrobiċi għal Użu Veterinarju (ESVAC) ġabar informazzjoni mill-2009 sal-2023 dwar </a:t>
            </a:r>
            <a:r>
              <a:rPr lang="mt-MT" sz="1100" b="1" i="0">
                <a:solidFill>
                  <a:srgbClr val="1E1E1E"/>
                </a:solidFill>
                <a:effectLst/>
                <a:latin typeface="EC Square Sans Pro" panose="020B0506040000020004" pitchFamily="34" charset="0"/>
              </a:rPr>
              <a:t>kif jintużaw il-mediċini antimikrobiċi fl-annimali madwar l-Unjoni Ewropea (UE)</a:t>
            </a:r>
            <a:r>
              <a:rPr lang="mt-MT" sz="1100" b="0" i="0">
                <a:solidFill>
                  <a:srgbClr val="1E1E1E"/>
                </a:solidFill>
                <a:effectLst/>
                <a:latin typeface="EC Square Sans Pro" panose="020B0506040000020004" pitchFamily="34" charset="0"/>
              </a:rPr>
              <a:t>. Din it-tip ta’ informazzjoni hija essenzjali biex jiġu identifikati fatturi ta’ riskju possibbli li jistgħu jwasslu għall-iżvilupp u t-tixrid tar-reżistenza għall-antimikrobiċi. </a:t>
            </a:r>
          </a:p>
          <a:p>
            <a:pPr marL="0" indent="0">
              <a:buNone/>
            </a:pPr>
            <a:endParaRPr lang="en-GB" sz="1100" dirty="0">
              <a:latin typeface="EC Square Sans Pro" panose="020B0506040000020004" pitchFamily="34" charset="0"/>
            </a:endParaRPr>
          </a:p>
          <a:p>
            <a:pPr marL="171450" indent="-171450">
              <a:buFont typeface="Arial" panose="020B0604020202020204" pitchFamily="34" charset="0"/>
              <a:buChar char="•"/>
            </a:pPr>
            <a:r>
              <a:rPr lang="mt-MT" sz="1100">
                <a:latin typeface="EC Square Sans Pro" panose="020B0506040000020004" pitchFamily="34" charset="0"/>
              </a:rPr>
              <a:t>Jipprovdi </a:t>
            </a:r>
            <a:r>
              <a:rPr lang="mt-MT" sz="1100" b="0" i="0">
                <a:solidFill>
                  <a:srgbClr val="1E1E1E"/>
                </a:solidFill>
                <a:effectLst/>
                <a:latin typeface="EC Square Sans Pro" panose="020B0506040000020004" pitchFamily="34" charset="0"/>
              </a:rPr>
              <a:t>approċċ armonizzat għall-ġbir u r-rappurtar ta’ </a:t>
            </a:r>
            <a:r>
              <a:rPr lang="mt-MT" sz="1100" b="1" i="0">
                <a:solidFill>
                  <a:srgbClr val="1E1E1E"/>
                </a:solidFill>
                <a:effectLst/>
                <a:latin typeface="EC Square Sans Pro" panose="020B0506040000020004" pitchFamily="34" charset="0"/>
              </a:rPr>
              <a:t>data dwar l-użu ta’ aġenti antimikrobiċi</a:t>
            </a:r>
            <a:r>
              <a:rPr lang="mt-MT" sz="1100" b="0" i="0">
                <a:solidFill>
                  <a:srgbClr val="1E1E1E"/>
                </a:solidFill>
                <a:effectLst/>
                <a:latin typeface="EC Square Sans Pro" panose="020B0506040000020004" pitchFamily="34" charset="0"/>
              </a:rPr>
              <a:t> f’annimali minn Stati Membri tal-UE u taż-Żona Ekonomika Ewropea (ŻEE).</a:t>
            </a:r>
          </a:p>
          <a:p>
            <a:pPr marL="171450" indent="-171450">
              <a:buFont typeface="Arial" panose="020B0604020202020204" pitchFamily="34" charset="0"/>
              <a:buChar char="•"/>
            </a:pPr>
            <a:r>
              <a:rPr lang="mt-MT" sz="1100" b="0" i="0">
                <a:solidFill>
                  <a:srgbClr val="1E1E1E"/>
                </a:solidFill>
                <a:effectLst/>
                <a:latin typeface="EC Square Sans Pro" panose="020B0506040000020004" pitchFamily="34" charset="0"/>
              </a:rPr>
              <a:t>Il-parteċipazzjoni volontarja fil-proġett tal-ESVAC żdiedet minn 9 għal 31 pajjiż li jirrapportaw matul is-snin.</a:t>
            </a:r>
          </a:p>
          <a:p>
            <a:pPr marL="171450" indent="-171450">
              <a:buFont typeface="Arial" panose="020B0604020202020204" pitchFamily="34" charset="0"/>
              <a:buChar char="•"/>
            </a:pPr>
            <a:r>
              <a:rPr lang="mt-MT" sz="1100" b="0" i="0">
                <a:solidFill>
                  <a:srgbClr val="1E1E1E"/>
                </a:solidFill>
                <a:effectLst/>
                <a:latin typeface="EC Square Sans Pro" panose="020B0506040000020004" pitchFamily="34" charset="0"/>
              </a:rPr>
              <a:t>Il-proġett tal-ESVAC ġie formalment fi tmiemu f’Novembru 2023 bil-pubblikazzjoni tar-rapport finali tiegħu.</a:t>
            </a:r>
          </a:p>
          <a:p>
            <a:pPr marL="171450" indent="-171450">
              <a:buFont typeface="Arial" panose="020B0604020202020204" pitchFamily="34" charset="0"/>
              <a:buChar char="•"/>
            </a:pPr>
            <a:r>
              <a:rPr lang="mt-MT" sz="1100" b="0" i="0">
                <a:solidFill>
                  <a:srgbClr val="1E1E1E"/>
                </a:solidFill>
                <a:effectLst/>
                <a:latin typeface="EC Square Sans Pro" panose="020B0506040000020004" pitchFamily="34" charset="0"/>
              </a:rPr>
              <a:t>Minn Jannar 2024, l-Istati Membri kollha tal-UE/ŻEE jirdu jirrapportaw id-data tagħhom dwar il-</a:t>
            </a:r>
            <a:r>
              <a:rPr lang="mt-MT" sz="1100" b="1" i="0">
                <a:solidFill>
                  <a:srgbClr val="1E1E1E"/>
                </a:solidFill>
                <a:effectLst/>
                <a:latin typeface="EC Square Sans Pro" panose="020B0506040000020004" pitchFamily="34" charset="0"/>
              </a:rPr>
              <a:t>volum tal-bejgħ u</a:t>
            </a:r>
            <a:r>
              <a:rPr lang="mt-MT" sz="1100" b="0" i="0">
                <a:solidFill>
                  <a:srgbClr val="1E1E1E"/>
                </a:solidFill>
                <a:effectLst/>
                <a:latin typeface="EC Square Sans Pro" panose="020B0506040000020004" pitchFamily="34" charset="0"/>
              </a:rPr>
              <a:t> </a:t>
            </a:r>
            <a:r>
              <a:rPr lang="mt-MT" sz="1100" b="1" i="0">
                <a:solidFill>
                  <a:srgbClr val="1E1E1E"/>
                </a:solidFill>
                <a:effectLst/>
                <a:latin typeface="EC Square Sans Pro" panose="020B0506040000020004" pitchFamily="34" charset="0"/>
              </a:rPr>
              <a:t>l-użu ta’ prodotti mediċinali antimikrobiċi fl-annimali</a:t>
            </a:r>
            <a:r>
              <a:rPr lang="mt-MT" sz="1100" b="0" i="0">
                <a:solidFill>
                  <a:srgbClr val="1E1E1E"/>
                </a:solidFill>
                <a:effectLst/>
                <a:latin typeface="EC Square Sans Pro" panose="020B0506040000020004" pitchFamily="34" charset="0"/>
              </a:rPr>
              <a:t>, f’konformità mar-</a:t>
            </a:r>
            <a:r>
              <a:rPr lang="mt-MT" sz="1100" b="0" i="0">
                <a:solidFill>
                  <a:srgbClr val="1E1E1E"/>
                </a:solidFill>
                <a:effectLst/>
                <a:latin typeface="EC Square Sans Pro" panose="020B0506040000020004" pitchFamily="34" charset="0"/>
                <a:hlinkClick r:id="rId3" tooltip="Regolament dwar Prodotti Mediċinali Veterinarji"/>
              </a:rPr>
              <a:t>Regolament dwar Prodotti Mediċinali Veterinarji</a:t>
            </a:r>
            <a:r>
              <a:rPr lang="mt-MT" sz="1100" b="0" i="0">
                <a:solidFill>
                  <a:srgbClr val="1E1E1E"/>
                </a:solidFill>
                <a:effectLst/>
                <a:latin typeface="EC Square Sans Pro" panose="020B0506040000020004" pitchFamily="34" charset="0"/>
              </a:rPr>
              <a:t>.</a:t>
            </a:r>
          </a:p>
          <a:p>
            <a:pPr marL="171450" indent="-171450">
              <a:buFont typeface="Arial" panose="020B0604020202020204" pitchFamily="34" charset="0"/>
              <a:buChar char="•"/>
            </a:pPr>
            <a:r>
              <a:rPr lang="mt-MT" sz="1100" b="0" i="0">
                <a:solidFill>
                  <a:srgbClr val="1E1E1E"/>
                </a:solidFill>
                <a:effectLst/>
                <a:latin typeface="EC Square Sans Pro" panose="020B0506040000020004" pitchFamily="34" charset="0"/>
              </a:rPr>
              <a:t>L-Istati Membri tal-UE/ŻEE għandhom jużaw il-</a:t>
            </a:r>
            <a:r>
              <a:rPr lang="mt-MT" sz="1100" b="1" i="0">
                <a:solidFill>
                  <a:srgbClr val="1E1E1E"/>
                </a:solidFill>
                <a:effectLst/>
                <a:latin typeface="EC Square Sans Pro" panose="020B0506040000020004" pitchFamily="34" charset="0"/>
              </a:rPr>
              <a:t>Pjattaforma tal-Bejgħ u l-Użu tal-Antimikrobiċi</a:t>
            </a:r>
            <a:r>
              <a:rPr lang="mt-MT" sz="1100" b="0" i="0">
                <a:solidFill>
                  <a:srgbClr val="1E1E1E"/>
                </a:solidFill>
                <a:effectLst/>
                <a:latin typeface="EC Square Sans Pro" panose="020B0506040000020004" pitchFamily="34" charset="0"/>
              </a:rPr>
              <a:t> tal-EMA biex jirrappurtaw id-data tagħhom lill-EMA.</a:t>
            </a:r>
          </a:p>
          <a:p>
            <a:pPr marL="0" indent="0">
              <a:buNone/>
            </a:pPr>
            <a:endParaRPr lang="en-GB" sz="1100" dirty="0">
              <a:latin typeface="EC Square Sans Pro" panose="020B0506040000020004" pitchFamily="34" charset="0"/>
            </a:endParaRPr>
          </a:p>
          <a:p>
            <a:r>
              <a:rPr lang="mt-MT" sz="1100">
                <a:latin typeface="EC Square Sans Pro" panose="020B0506040000020004" pitchFamily="34" charset="0"/>
              </a:rPr>
              <a:t>Ċifra mqarrba: turi l-proporzjon tal-bejgħ aggregat, f’mg/PCU fuq VMPs antibijotiċi għall-annimali li jipproduċu l-ikel skont il-klassi tal-antibijotiku f’31 pajjiż Ewropew fl-2022</a:t>
            </a:r>
          </a:p>
          <a:p>
            <a:r>
              <a:rPr lang="mt-MT" sz="1100">
                <a:latin typeface="EC Square Sans Pro" panose="020B0506040000020004" pitchFamily="34" charset="0"/>
              </a:rPr>
              <a:t>“Klassijiet oħra” jinkludu amphenicols, cephalosporins, quinolones oħra u “Oħrajn”</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16</a:t>
            </a:fld>
            <a:endParaRPr lang="en-GB"/>
          </a:p>
        </p:txBody>
      </p:sp>
    </p:spTree>
    <p:extLst>
      <p:ext uri="{BB962C8B-B14F-4D97-AF65-F5344CB8AC3E}">
        <p14:creationId xmlns:p14="http://schemas.microsoft.com/office/powerpoint/2010/main" val="1828272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mt-MT" sz="1100">
                <a:latin typeface="EC Square Sans Pro" panose="020B0506040000020004" pitchFamily="34" charset="0"/>
              </a:rPr>
              <a:t>Statistika tal-popolazzjoni tal-bhejjem: </a:t>
            </a:r>
            <a:r>
              <a:rPr lang="mt-MT" sz="1100">
                <a:latin typeface="EC Square Sans Pro" panose="020B0506040000020004" pitchFamily="34" charset="0"/>
                <a:hlinkClick r:id="rId3"/>
              </a:rPr>
              <a:t>Statistika | Eurostat (europa.eu)</a:t>
            </a:r>
            <a:r>
              <a:rPr lang="mt-MT" sz="1100">
                <a:latin typeface="EC Square Sans Pro" panose="020B0506040000020004" pitchFamily="34" charset="0"/>
              </a:rPr>
              <a:t> (2020)</a:t>
            </a:r>
          </a:p>
          <a:p>
            <a:endParaRPr lang="en-GB" sz="1100" dirty="0">
              <a:latin typeface="EC Square Sans Pro" panose="020B0506040000020004" pitchFamily="34" charset="0"/>
            </a:endParaRPr>
          </a:p>
          <a:p>
            <a:r>
              <a:rPr lang="mt-MT" sz="1100">
                <a:latin typeface="EC Square Sans Pro" panose="020B0506040000020004" pitchFamily="34" charset="0"/>
              </a:rPr>
              <a:t>Statistika tal-akkwakultura: </a:t>
            </a:r>
            <a:r>
              <a:rPr lang="mt-MT" sz="1100">
                <a:latin typeface="EC Square Sans Pro" panose="020B0506040000020004" pitchFamily="34" charset="0"/>
                <a:hlinkClick r:id="rId4"/>
              </a:rPr>
              <a:t>Statistika tal-akkwakultura - Statistika Spjegata (europa.eu)</a:t>
            </a:r>
          </a:p>
          <a:p>
            <a:endParaRPr lang="en-GB" sz="1100" dirty="0">
              <a:latin typeface="EC Square Sans Pro" panose="020B0506040000020004" pitchFamily="34" charset="0"/>
            </a:endParaRPr>
          </a:p>
          <a:p>
            <a:r>
              <a:rPr lang="mt-MT" sz="1100">
                <a:latin typeface="EC Square Sans Pro" panose="020B0506040000020004" pitchFamily="34" charset="0"/>
              </a:rPr>
              <a:t>Data għal kull pajjiż tal-UE u proporzjon speċifiku għal kull speċi għal kull pajjiż.</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17</a:t>
            </a:fld>
            <a:endParaRPr lang="en-GB"/>
          </a:p>
        </p:txBody>
      </p:sp>
    </p:spTree>
    <p:extLst>
      <p:ext uri="{BB962C8B-B14F-4D97-AF65-F5344CB8AC3E}">
        <p14:creationId xmlns:p14="http://schemas.microsoft.com/office/powerpoint/2010/main" val="2358291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mt-MT" sz="1100">
                <a:latin typeface="EC Square Sans Pro" panose="020B0506040000020004" pitchFamily="34" charset="0"/>
              </a:rPr>
              <a:t>https://ec.europa.eu/eurostat/statistics-explained/images/f/f2/Developments_of_livestock_populations_%28index_2002%3D100_based_on_heads_of_animals%2C_EU%2C_2002-2022%29_16-10-2023_v2.png</a:t>
            </a:r>
          </a:p>
          <a:p>
            <a:endParaRPr lang="es-ES" sz="1100" dirty="0">
              <a:latin typeface="EC Square Sans Pro" panose="020B0506040000020004" pitchFamily="34" charset="0"/>
            </a:endParaRPr>
          </a:p>
          <a:p>
            <a:r>
              <a:rPr lang="mt-MT" sz="1100">
                <a:latin typeface="EC Square Sans Pro" panose="020B0506040000020004" pitchFamily="34" charset="0"/>
              </a:rPr>
              <a:t>L-objettiv “Mill-Għalqa sal-Platt” huwa parti mill-Patt Ekoloġiku li beda japplika mill-2018.</a:t>
            </a:r>
          </a:p>
          <a:p>
            <a:endParaRPr lang="es-ES"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18</a:t>
            </a:fld>
            <a:endParaRPr lang="en-GB"/>
          </a:p>
        </p:txBody>
      </p:sp>
    </p:spTree>
    <p:extLst>
      <p:ext uri="{BB962C8B-B14F-4D97-AF65-F5344CB8AC3E}">
        <p14:creationId xmlns:p14="http://schemas.microsoft.com/office/powerpoint/2010/main" val="3186023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mt-MT" sz="1100">
                <a:latin typeface="EC Square Sans Pro" panose="020B0506040000020004" pitchFamily="34" charset="0"/>
              </a:rPr>
              <a:t>Objettiv ġenerali tal-UE: Tnaqqis minn 50% ta’ 118.3 mg/PCU. Dan huwa tnaqqis ta’ 59.15 mg/PCU.</a:t>
            </a:r>
          </a:p>
          <a:p>
            <a:endParaRPr lang="en-GB" sz="1100" dirty="0">
              <a:latin typeface="EC Square Sans Pro" panose="020B0506040000020004" pitchFamily="34" charset="0"/>
              <a:sym typeface="Wingdings" panose="05000000000000000000" pitchFamily="2" charset="2"/>
            </a:endParaRPr>
          </a:p>
          <a:p>
            <a:r>
              <a:rPr lang="mt-MT" sz="1100">
                <a:latin typeface="EC Square Sans Pro" panose="020B0506040000020004" pitchFamily="34" charset="0"/>
                <a:sym typeface="Wingdings" panose="05000000000000000000" pitchFamily="2" charset="2"/>
              </a:rPr>
              <a:t>Sena bażi: 2018</a:t>
            </a:r>
          </a:p>
          <a:p>
            <a:r>
              <a:rPr lang="mt-MT" sz="1100">
                <a:latin typeface="EC Square Sans Pro" panose="020B0506040000020004" pitchFamily="34" charset="0"/>
                <a:sym typeface="Wingdings" panose="05000000000000000000" pitchFamily="2" charset="2"/>
              </a:rPr>
              <a:t>Sena fil-mira: 2030</a:t>
            </a:r>
          </a:p>
          <a:p>
            <a:r>
              <a:rPr lang="mt-MT" sz="1100">
                <a:latin typeface="EC Square Sans Pro" panose="020B0506040000020004" pitchFamily="34" charset="0"/>
                <a:sym typeface="Wingdings" panose="05000000000000000000" pitchFamily="2" charset="2"/>
              </a:rPr>
              <a:t>Numru ta’ snin biex jitnaqqus 50%: 12-il sena</a:t>
            </a:r>
          </a:p>
          <a:p>
            <a:r>
              <a:rPr lang="mt-MT" sz="1100">
                <a:latin typeface="EC Square Sans Pro" panose="020B0506040000020004" pitchFamily="34" charset="0"/>
                <a:sym typeface="Wingdings" panose="05000000000000000000" pitchFamily="2" charset="2"/>
              </a:rPr>
              <a:t>Fl-2018 il-bejgħ kien 118.3 mg/PCU</a:t>
            </a:r>
          </a:p>
          <a:p>
            <a:r>
              <a:rPr lang="mt-MT" sz="1100">
                <a:latin typeface="EC Square Sans Pro" panose="020B0506040000020004" pitchFamily="34" charset="0"/>
                <a:sym typeface="Wingdings" panose="05000000000000000000" pitchFamily="2" charset="2"/>
              </a:rPr>
              <a:t>Fl-2022 il-bejgħ kien 88.72 mg/PCU</a:t>
            </a:r>
          </a:p>
          <a:p>
            <a:endParaRPr lang="en-GB" sz="1100" dirty="0">
              <a:latin typeface="EC Square Sans Pro" panose="020B0506040000020004" pitchFamily="34" charset="0"/>
              <a:sym typeface="Wingdings" panose="05000000000000000000" pitchFamily="2" charset="2"/>
            </a:endParaRPr>
          </a:p>
          <a:p>
            <a:r>
              <a:rPr lang="mt-MT" sz="1100">
                <a:latin typeface="EC Square Sans Pro" panose="020B0506040000020004" pitchFamily="34" charset="0"/>
                <a:sym typeface="Wingdings" panose="05000000000000000000" pitchFamily="2" charset="2"/>
              </a:rPr>
              <a:t>Mill-2018 sal-2022 (4 snin), it-tnaqqis kien ta’ 33,5mg/PCU (= 56% tal-ammont fil-mira)</a:t>
            </a:r>
          </a:p>
          <a:p>
            <a:endParaRPr lang="en-GB" dirty="0">
              <a:sym typeface="Wingdings" panose="05000000000000000000" pitchFamily="2" charset="2"/>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19</a:t>
            </a:fld>
            <a:endParaRPr lang="en-GB"/>
          </a:p>
        </p:txBody>
      </p:sp>
    </p:spTree>
    <p:extLst>
      <p:ext uri="{BB962C8B-B14F-4D97-AF65-F5344CB8AC3E}">
        <p14:creationId xmlns:p14="http://schemas.microsoft.com/office/powerpoint/2010/main" val="2797047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3BF68CBC-6CFC-428F-8CC1-256870B442D5}" type="slidenum">
              <a:rPr lang="en-GB" smtClean="0"/>
              <a:t>2</a:t>
            </a:fld>
            <a:endParaRPr lang="en-GB"/>
          </a:p>
        </p:txBody>
      </p:sp>
    </p:spTree>
    <p:extLst>
      <p:ext uri="{BB962C8B-B14F-4D97-AF65-F5344CB8AC3E}">
        <p14:creationId xmlns:p14="http://schemas.microsoft.com/office/powerpoint/2010/main" val="1856451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3BF68CBC-6CFC-428F-8CC1-256870B442D5}" type="slidenum">
              <a:rPr lang="en-GB" smtClean="0"/>
              <a:t>20</a:t>
            </a:fld>
            <a:endParaRPr lang="en-GB"/>
          </a:p>
        </p:txBody>
      </p:sp>
    </p:spTree>
    <p:extLst>
      <p:ext uri="{BB962C8B-B14F-4D97-AF65-F5344CB8AC3E}">
        <p14:creationId xmlns:p14="http://schemas.microsoft.com/office/powerpoint/2010/main" val="3736866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687070" y="5791200"/>
            <a:ext cx="5496560" cy="4800177"/>
          </a:xfrm>
        </p:spPr>
        <p:txBody>
          <a:bodyPr/>
          <a:lstStyle/>
          <a:p>
            <a:pPr algn="l"/>
            <a:r>
              <a:rPr lang="en-GB" sz="1100" b="1" dirty="0">
                <a:solidFill>
                  <a:srgbClr val="FF0000"/>
                </a:solidFill>
                <a:latin typeface="EC Square Sans Pro" panose="020B0506040000020004" pitchFamily="34" charset="0"/>
              </a:rPr>
              <a:t>Note: Slide not to be shown. To be maintained hidden, for reference if needed to calculation of PCU. Data do not correspond to latest guideline. Responds to ESVAC project data, previous to 2022. </a:t>
            </a:r>
            <a:endParaRPr lang="en-GB" sz="1100" b="1" i="0" u="none" strike="noStrike" baseline="0" dirty="0">
              <a:solidFill>
                <a:srgbClr val="FF0000"/>
              </a:solidFill>
              <a:latin typeface="EC Square Sans Pro" panose="020B0506040000020004" pitchFamily="34" charset="0"/>
            </a:endParaRPr>
          </a:p>
          <a:p>
            <a:endParaRPr lang="en-GB" sz="1100" i="0" strike="noStrike" baseline="0" dirty="0">
              <a:solidFill>
                <a:srgbClr val="003299"/>
              </a:solidFill>
              <a:latin typeface="EC Square Sans Pro" panose="020B0506040000020004" pitchFamily="34" charset="0"/>
              <a:hlinkClick r:id="rId3"/>
            </a:endParaRPr>
          </a:p>
          <a:p>
            <a:r>
              <a:rPr lang="en-GB" sz="1100" i="0" u="sng" strike="noStrike" baseline="0" dirty="0">
                <a:solidFill>
                  <a:srgbClr val="003299"/>
                </a:solidFill>
                <a:latin typeface="EC Square Sans Pro" panose="020B0506040000020004" pitchFamily="34" charset="0"/>
                <a:hlinkClick r:id="rId3"/>
              </a:rPr>
              <a:t>Latest calculations of PCU:</a:t>
            </a:r>
          </a:p>
          <a:p>
            <a:r>
              <a:rPr lang="en-GB" sz="1100" b="1" i="0" u="none" strike="noStrike" baseline="0" dirty="0">
                <a:solidFill>
                  <a:srgbClr val="003299"/>
                </a:solidFill>
                <a:latin typeface="EC Square Sans Pro" panose="020B0506040000020004" pitchFamily="34" charset="0"/>
                <a:hlinkClick r:id="rId3"/>
              </a:rPr>
              <a:t>Guideline on the reporting of antimicrobial sales and use in animals at the EU level – denominators and indicators</a:t>
            </a:r>
            <a:r>
              <a:rPr lang="en-GB" sz="1100" b="1" i="0" u="none" strike="noStrike" baseline="0" dirty="0">
                <a:solidFill>
                  <a:srgbClr val="003299"/>
                </a:solidFill>
                <a:latin typeface="EC Square Sans Pro" panose="020B0506040000020004" pitchFamily="34" charset="0"/>
              </a:rPr>
              <a:t>.</a:t>
            </a:r>
            <a:r>
              <a:rPr lang="en-GB" sz="1100" b="1" i="0" u="none" strike="noStrike" baseline="0" dirty="0">
                <a:solidFill>
                  <a:srgbClr val="000000"/>
                </a:solidFill>
                <a:latin typeface="EC Square Sans Pro" panose="020B0506040000020004" pitchFamily="34" charset="0"/>
              </a:rPr>
              <a:t> </a:t>
            </a:r>
            <a:r>
              <a:rPr lang="en-GB" sz="1100" b="0" i="0" u="none" strike="noStrike" baseline="0" dirty="0">
                <a:solidFill>
                  <a:srgbClr val="000000"/>
                </a:solidFill>
                <a:latin typeface="EC Square Sans Pro" panose="020B0506040000020004" pitchFamily="34" charset="0"/>
              </a:rPr>
              <a:t>13 October 2023. EMA/CVMP/882931/2022. Committee for Veterinary Medicinal Products (CVMP) </a:t>
            </a:r>
            <a:endParaRPr lang="en-GB" sz="1100" dirty="0">
              <a:latin typeface="EC Square Sans Pro" panose="020B0506040000020004" pitchFamily="34" charset="0"/>
            </a:endParaRPr>
          </a:p>
          <a:p>
            <a:pPr marL="0" indent="0">
              <a:buNone/>
            </a:pPr>
            <a:endParaRPr lang="en-GB" sz="1100" dirty="0">
              <a:latin typeface="EC Square Sans Pro" panose="020B0506040000020004" pitchFamily="34" charset="0"/>
            </a:endParaRPr>
          </a:p>
          <a:p>
            <a:pPr marL="342900" indent="-342900">
              <a:buAutoNum type="arabicPeriod"/>
            </a:pPr>
            <a:r>
              <a:rPr lang="en-GB" sz="1100" dirty="0">
                <a:latin typeface="EC Square Sans Pro" panose="020B0506040000020004" pitchFamily="34" charset="0"/>
              </a:rPr>
              <a:t>Agree on the average weight per specie, in kilos</a:t>
            </a:r>
          </a:p>
          <a:p>
            <a:pPr marL="342900" indent="-342900">
              <a:buAutoNum type="arabicPeriod"/>
            </a:pPr>
            <a:r>
              <a:rPr lang="en-GB" sz="1100" dirty="0">
                <a:latin typeface="EC Square Sans Pro" panose="020B0506040000020004" pitchFamily="34" charset="0"/>
              </a:rPr>
              <a:t>Calculate the number of animals per specie – Example, Malta</a:t>
            </a:r>
          </a:p>
          <a:p>
            <a:pPr marL="0" indent="0">
              <a:buNone/>
            </a:pPr>
            <a:r>
              <a:rPr lang="en-GB" sz="1100" dirty="0">
                <a:latin typeface="EC Square Sans Pro" panose="020B0506040000020004" pitchFamily="34" charset="0"/>
              </a:rPr>
              <a:t>	Note: consumption of antimicrobials for fish data is calculated per tonnes</a:t>
            </a:r>
          </a:p>
          <a:p>
            <a:r>
              <a:rPr lang="en-GB" sz="1100" dirty="0">
                <a:latin typeface="EC Square Sans Pro" panose="020B0506040000020004" pitchFamily="34" charset="0"/>
              </a:rPr>
              <a:t>3. Multiply the number of animals x weight =&gt; kilos of meat produced at national level</a:t>
            </a:r>
          </a:p>
          <a:p>
            <a:r>
              <a:rPr lang="en-GB" sz="1100" dirty="0">
                <a:latin typeface="EC Square Sans Pro" panose="020B0506040000020004" pitchFamily="34" charset="0"/>
              </a:rPr>
              <a:t>4. Compile the sales of antimicrobials, in milligrams</a:t>
            </a:r>
          </a:p>
          <a:p>
            <a:r>
              <a:rPr lang="en-GB" sz="1100" dirty="0">
                <a:latin typeface="EC Square Sans Pro" panose="020B0506040000020004" pitchFamily="34" charset="0"/>
              </a:rPr>
              <a:t>5. Obtain a unit number of milligrams or antimicrobial per kilo of meat</a:t>
            </a:r>
          </a:p>
          <a:p>
            <a:endParaRPr lang="en-GB" sz="1100" dirty="0">
              <a:latin typeface="EC Square Sans Pro" panose="020B0506040000020004" pitchFamily="34" charset="0"/>
            </a:endParaRPr>
          </a:p>
          <a:p>
            <a:r>
              <a:rPr lang="en-GB" sz="900" dirty="0">
                <a:latin typeface="EC Square Sans Pro" panose="020B0506040000020004" pitchFamily="34" charset="0"/>
              </a:rPr>
              <a:t>Average weigh (AW) at treatment, in kilos, used in calculating the population correction unit</a:t>
            </a:r>
          </a:p>
          <a:p>
            <a:r>
              <a:rPr lang="en-GB" sz="900" dirty="0">
                <a:latin typeface="EC Square Sans Pro" panose="020B0506040000020004" pitchFamily="34" charset="0"/>
              </a:rPr>
              <a:t>Cattle: </a:t>
            </a:r>
          </a:p>
          <a:p>
            <a:pPr marL="171450" indent="-171450">
              <a:buFontTx/>
              <a:buChar char="-"/>
            </a:pPr>
            <a:r>
              <a:rPr lang="en-GB" sz="900" dirty="0">
                <a:latin typeface="EC Square Sans Pro" panose="020B0506040000020004" pitchFamily="34" charset="0"/>
              </a:rPr>
              <a:t>Slaughter cows – 425</a:t>
            </a:r>
          </a:p>
          <a:p>
            <a:pPr marL="171450" indent="-171450">
              <a:buFontTx/>
              <a:buChar char="-"/>
            </a:pPr>
            <a:r>
              <a:rPr lang="en-GB" sz="900" dirty="0">
                <a:latin typeface="EC Square Sans Pro" panose="020B0506040000020004" pitchFamily="34" charset="0"/>
              </a:rPr>
              <a:t>Slaughter heifers – 200</a:t>
            </a:r>
          </a:p>
          <a:p>
            <a:pPr marL="171450" indent="-171450">
              <a:buFontTx/>
              <a:buChar char="-"/>
            </a:pPr>
            <a:r>
              <a:rPr lang="en-GB" sz="900" dirty="0">
                <a:latin typeface="EC Square Sans Pro" panose="020B0506040000020004" pitchFamily="34" charset="0"/>
              </a:rPr>
              <a:t>Slaughter bullocks and bulls – 425</a:t>
            </a:r>
          </a:p>
          <a:p>
            <a:pPr marL="171450" indent="-171450">
              <a:buFontTx/>
              <a:buChar char="-"/>
            </a:pPr>
            <a:r>
              <a:rPr lang="en-GB" sz="900" dirty="0">
                <a:latin typeface="EC Square Sans Pro" panose="020B0506040000020004" pitchFamily="34" charset="0"/>
              </a:rPr>
              <a:t>Slaughter calves and young cattle – 140</a:t>
            </a:r>
          </a:p>
          <a:p>
            <a:pPr marL="171450" indent="-171450">
              <a:buFontTx/>
              <a:buChar char="-"/>
            </a:pPr>
            <a:r>
              <a:rPr lang="en-GB" sz="900" dirty="0">
                <a:latin typeface="EC Square Sans Pro" panose="020B0506040000020004" pitchFamily="34" charset="0"/>
              </a:rPr>
              <a:t>Imported/exported cattle for slaughter – 425</a:t>
            </a:r>
          </a:p>
          <a:p>
            <a:pPr marL="171450" indent="-171450">
              <a:buFontTx/>
              <a:buChar char="-"/>
            </a:pPr>
            <a:r>
              <a:rPr lang="en-GB" sz="900" dirty="0">
                <a:latin typeface="EC Square Sans Pro" panose="020B0506040000020004" pitchFamily="34" charset="0"/>
              </a:rPr>
              <a:t>Imported/exported cattle for fattening – 140</a:t>
            </a:r>
          </a:p>
          <a:p>
            <a:pPr marL="171450" indent="-171450">
              <a:buFontTx/>
              <a:buChar char="-"/>
            </a:pPr>
            <a:r>
              <a:rPr lang="en-GB" sz="900" dirty="0">
                <a:latin typeface="EC Square Sans Pro" panose="020B0506040000020004" pitchFamily="34" charset="0"/>
              </a:rPr>
              <a:t>Livestock dairy cows – 425</a:t>
            </a:r>
          </a:p>
          <a:p>
            <a:pPr marL="0" indent="0">
              <a:buFontTx/>
              <a:buNone/>
            </a:pPr>
            <a:r>
              <a:rPr lang="en-GB" sz="900" dirty="0">
                <a:latin typeface="EC Square Sans Pro" panose="020B0506040000020004" pitchFamily="34" charset="0"/>
              </a:rPr>
              <a:t>Pigs</a:t>
            </a:r>
          </a:p>
          <a:p>
            <a:pPr marL="171450" indent="-171450">
              <a:buFontTx/>
              <a:buChar char="-"/>
            </a:pPr>
            <a:r>
              <a:rPr lang="en-GB" sz="900" dirty="0">
                <a:latin typeface="EC Square Sans Pro" panose="020B0506040000020004" pitchFamily="34" charset="0"/>
              </a:rPr>
              <a:t>Slaughter pigs – 65</a:t>
            </a:r>
          </a:p>
          <a:p>
            <a:pPr marL="171450" indent="-171450">
              <a:buFontTx/>
              <a:buChar char="-"/>
            </a:pPr>
            <a:r>
              <a:rPr lang="en-GB" sz="900" dirty="0">
                <a:latin typeface="EC Square Sans Pro" panose="020B0506040000020004" pitchFamily="34" charset="0"/>
              </a:rPr>
              <a:t>Imported / exported pigs for slaughter – 65</a:t>
            </a:r>
          </a:p>
          <a:p>
            <a:pPr marL="171450" indent="-171450">
              <a:buFontTx/>
              <a:buChar char="-"/>
            </a:pPr>
            <a:r>
              <a:rPr lang="en-GB" sz="900" dirty="0">
                <a:latin typeface="EC Square Sans Pro" panose="020B0506040000020004" pitchFamily="34" charset="0"/>
              </a:rPr>
              <a:t>Imported / exported pigs for fattening – 25</a:t>
            </a:r>
          </a:p>
          <a:p>
            <a:pPr marL="171450" indent="-171450">
              <a:buFontTx/>
              <a:buChar char="-"/>
            </a:pPr>
            <a:r>
              <a:rPr lang="en-GB" sz="900" dirty="0">
                <a:latin typeface="EC Square Sans Pro" panose="020B0506040000020004" pitchFamily="34" charset="0"/>
              </a:rPr>
              <a:t>Livestock sows – 240</a:t>
            </a:r>
          </a:p>
          <a:p>
            <a:pPr marL="0" indent="0">
              <a:buFontTx/>
              <a:buNone/>
            </a:pPr>
            <a:r>
              <a:rPr lang="en-GB" sz="900" dirty="0">
                <a:latin typeface="EC Square Sans Pro" panose="020B0506040000020004" pitchFamily="34" charset="0"/>
              </a:rPr>
              <a:t>Poultry </a:t>
            </a:r>
          </a:p>
          <a:p>
            <a:pPr marL="0" indent="0">
              <a:buFontTx/>
              <a:buNone/>
            </a:pPr>
            <a:r>
              <a:rPr lang="en-GB" sz="900" dirty="0">
                <a:latin typeface="EC Square Sans Pro" panose="020B0506040000020004" pitchFamily="34" charset="0"/>
              </a:rPr>
              <a:t>- Slaughter broilers – 1</a:t>
            </a:r>
          </a:p>
          <a:p>
            <a:pPr marL="0" indent="0">
              <a:buFontTx/>
              <a:buNone/>
            </a:pPr>
            <a:r>
              <a:rPr lang="en-GB" sz="900" dirty="0">
                <a:latin typeface="EC Square Sans Pro" panose="020B0506040000020004" pitchFamily="34" charset="0"/>
              </a:rPr>
              <a:t>- Slaughter turkeys – 6,5</a:t>
            </a:r>
          </a:p>
          <a:p>
            <a:pPr marL="0" indent="0">
              <a:buFontTx/>
              <a:buNone/>
            </a:pPr>
            <a:r>
              <a:rPr lang="en-GB" sz="900" dirty="0">
                <a:latin typeface="EC Square Sans Pro" panose="020B0506040000020004" pitchFamily="34" charset="0"/>
              </a:rPr>
              <a:t>- Imported / exported poultry for slaughter – 1</a:t>
            </a:r>
          </a:p>
          <a:p>
            <a:pPr marL="0" indent="0">
              <a:buFontTx/>
              <a:buNone/>
            </a:pPr>
            <a:r>
              <a:rPr lang="en-GB" sz="900" dirty="0">
                <a:latin typeface="EC Square Sans Pro" panose="020B0506040000020004" pitchFamily="34" charset="0"/>
              </a:rPr>
              <a:t>Sheep and goats</a:t>
            </a:r>
          </a:p>
          <a:p>
            <a:pPr marL="171450" indent="-171450">
              <a:buFontTx/>
              <a:buChar char="-"/>
            </a:pPr>
            <a:r>
              <a:rPr lang="en-GB" sz="900" dirty="0">
                <a:latin typeface="EC Square Sans Pro" panose="020B0506040000020004" pitchFamily="34" charset="0"/>
              </a:rPr>
              <a:t>Slaughter sheep and goats – 20</a:t>
            </a:r>
          </a:p>
          <a:p>
            <a:pPr marL="171450" indent="-171450">
              <a:buFontTx/>
              <a:buChar char="-"/>
            </a:pPr>
            <a:r>
              <a:rPr lang="en-GB" sz="900" dirty="0">
                <a:latin typeface="EC Square Sans Pro" panose="020B0506040000020004" pitchFamily="34" charset="0"/>
              </a:rPr>
              <a:t>Imported / exported sheep and goats for slaughter – 20</a:t>
            </a:r>
          </a:p>
          <a:p>
            <a:pPr marL="171450" indent="-171450">
              <a:buFontTx/>
              <a:buChar char="-"/>
            </a:pPr>
            <a:r>
              <a:rPr lang="en-GB" sz="900" dirty="0">
                <a:latin typeface="EC Square Sans Pro" panose="020B0506040000020004" pitchFamily="34" charset="0"/>
              </a:rPr>
              <a:t>Livestock sheep – 75</a:t>
            </a:r>
          </a:p>
          <a:p>
            <a:pPr marL="0" indent="0">
              <a:buFontTx/>
              <a:buNone/>
            </a:pPr>
            <a:r>
              <a:rPr lang="en-GB" sz="900" dirty="0">
                <a:latin typeface="EC Square Sans Pro" panose="020B0506040000020004" pitchFamily="34" charset="0"/>
              </a:rPr>
              <a:t>Horses</a:t>
            </a:r>
          </a:p>
          <a:p>
            <a:pPr marL="171450" indent="-171450">
              <a:buFontTx/>
              <a:buChar char="-"/>
            </a:pPr>
            <a:r>
              <a:rPr lang="en-GB" sz="900" dirty="0">
                <a:latin typeface="EC Square Sans Pro" panose="020B0506040000020004" pitchFamily="34" charset="0"/>
              </a:rPr>
              <a:t>Living horses – 400</a:t>
            </a:r>
          </a:p>
          <a:p>
            <a:pPr marL="0" indent="0">
              <a:buFontTx/>
              <a:buNone/>
            </a:pPr>
            <a:r>
              <a:rPr lang="en-GB" sz="900" dirty="0">
                <a:latin typeface="EC Square Sans Pro" panose="020B0506040000020004" pitchFamily="34" charset="0"/>
              </a:rPr>
              <a:t>Rabbits</a:t>
            </a:r>
          </a:p>
          <a:p>
            <a:pPr marL="171450" indent="-171450">
              <a:buFontTx/>
              <a:buChar char="-"/>
            </a:pPr>
            <a:r>
              <a:rPr lang="en-GB" sz="900" dirty="0">
                <a:latin typeface="EC Square Sans Pro" panose="020B0506040000020004" pitchFamily="34" charset="0"/>
              </a:rPr>
              <a:t>Slaughter rabbits – 1,4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Fish – Eurostat – 1.000 tonnes of slaughtered fish</a:t>
            </a:r>
          </a:p>
          <a:p>
            <a:pPr marL="171450" indent="-171450">
              <a:buFontTx/>
              <a:buChar char="-"/>
            </a:pPr>
            <a:endParaRPr lang="en-GB" sz="900" dirty="0"/>
          </a:p>
          <a:p>
            <a:pPr marL="0" indent="0">
              <a:buFontTx/>
              <a:buNone/>
            </a:pPr>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21</a:t>
            </a:fld>
            <a:endParaRPr lang="en-GB"/>
          </a:p>
        </p:txBody>
      </p:sp>
    </p:spTree>
    <p:extLst>
      <p:ext uri="{BB962C8B-B14F-4D97-AF65-F5344CB8AC3E}">
        <p14:creationId xmlns:p14="http://schemas.microsoft.com/office/powerpoint/2010/main" val="2266563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mt-MT" sz="1100">
                <a:latin typeface="EC Square Sans Pro" panose="020B0506040000020004" pitchFamily="34" charset="0"/>
              </a:rPr>
              <a:t>Sors: It-13-il</a:t>
            </a:r>
            <a:r>
              <a:rPr lang="mt-MT" sz="1100" baseline="30000">
                <a:latin typeface="EC Square Sans Pro" panose="020B0506040000020004" pitchFamily="34" charset="0"/>
              </a:rPr>
              <a:t> </a:t>
            </a:r>
            <a:r>
              <a:rPr lang="mt-MT" sz="1100">
                <a:latin typeface="EC Square Sans Pro" panose="020B0506040000020004" pitchFamily="34" charset="0"/>
              </a:rPr>
              <a:t>Rapport tal-ESVAC.</a:t>
            </a:r>
          </a:p>
          <a:p>
            <a:endParaRPr lang="en-GB" sz="1100" dirty="0">
              <a:latin typeface="EC Square Sans Pro" panose="020B0506040000020004" pitchFamily="34" charset="0"/>
            </a:endParaRPr>
          </a:p>
          <a:p>
            <a:r>
              <a:rPr lang="mt-MT" sz="1100">
                <a:latin typeface="EC Square Sans Pro" panose="020B0506040000020004" pitchFamily="34" charset="0"/>
              </a:rPr>
              <a:t>Il-PCU hija l-Unità tal-Korezzjoni tal-Popolazzjoni</a:t>
            </a:r>
          </a:p>
          <a:p>
            <a:pPr marL="171450" indent="-171450">
              <a:buFontTx/>
              <a:buChar char="-"/>
            </a:pPr>
            <a:r>
              <a:rPr lang="mt-MT" sz="1100">
                <a:latin typeface="EC Square Sans Pro" panose="020B0506040000020004" pitchFamily="34" charset="0"/>
              </a:rPr>
              <a:t>L-annimali li jipproduċu l-ikel għandhom piż standard f’kilos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mt-MT" sz="1800">
                <a:solidFill>
                  <a:srgbClr val="000000"/>
                </a:solidFill>
                <a:latin typeface="Adobe Clean DC"/>
              </a:rPr>
              <a:t>Aħna nikkalkulaw in-numru ta’ annimali li jipproduċu l-ikel kull sena u mbagħad nimmultiplikaw dan in-numru bil-piż standard ta’ kull kategorija ta’ annimal.</a:t>
            </a:r>
          </a:p>
          <a:p>
            <a:pPr marL="171450" indent="-171450">
              <a:buFontTx/>
              <a:buChar char="-"/>
            </a:pPr>
            <a:r>
              <a:rPr lang="mt-MT" sz="1100">
                <a:latin typeface="EC Square Sans Pro" panose="020B0506040000020004" pitchFamily="34" charset="0"/>
              </a:rPr>
              <a:t>Ir-riżultat huwa l-ammont ta’ kilogrammi ta’ laħam fis-sena, il-bijomassa tal-annimali </a:t>
            </a:r>
            <a:r>
              <a:rPr lang="mt-MT" sz="1800">
                <a:solidFill>
                  <a:srgbClr val="000000"/>
                </a:solidFill>
                <a:latin typeface="Adobe Clean DC"/>
              </a:rPr>
              <a:t>li potenzjalment jistgħu jiġu ttrattati b’antimikrobiċi.</a:t>
            </a:r>
          </a:p>
          <a:p>
            <a:pPr marL="171450" indent="-171450">
              <a:buFontTx/>
              <a:buChar char="-"/>
            </a:pPr>
            <a:r>
              <a:rPr lang="mt-MT" sz="1100">
                <a:latin typeface="EC Square Sans Pro" panose="020B0506040000020004" pitchFamily="34" charset="0"/>
              </a:rPr>
              <a:t>Il-bejgħ totali tal-antimikrobiċi għal kull pajjiż jiġi diviż bin-numru totali ta’ kilos ta’ laħam.</a:t>
            </a:r>
          </a:p>
          <a:p>
            <a:pPr marL="171450" indent="-171450">
              <a:buFontTx/>
              <a:buChar char="-"/>
            </a:pPr>
            <a:r>
              <a:rPr lang="mt-MT" sz="1100">
                <a:latin typeface="EC Square Sans Pro" panose="020B0506040000020004" pitchFamily="34" charset="0"/>
              </a:rPr>
              <a:t>Ir-riżultat huwa l-ammont teoretiku ta’ milligrammi ta’ antimikrobiċi kkunsmati għal kull kilo ta’ laħam (bijomassa). </a:t>
            </a:r>
          </a:p>
          <a:p>
            <a:pPr marL="0" indent="0">
              <a:buFontTx/>
              <a:buNone/>
            </a:pPr>
            <a:endParaRPr lang="en-GB" sz="1100" dirty="0">
              <a:latin typeface="EC Square Sans Pro" panose="020B0506040000020004" pitchFamily="34" charset="0"/>
            </a:endParaRPr>
          </a:p>
          <a:p>
            <a:pPr marL="0" indent="0">
              <a:buFontTx/>
              <a:buNone/>
            </a:pPr>
            <a:r>
              <a:rPr lang="mt-MT" sz="1100">
                <a:latin typeface="EC Square Sans Pro" panose="020B0506040000020004" pitchFamily="34" charset="0"/>
              </a:rPr>
              <a:t>F’Malta: 15.3 x 1000 tunnellata = 15,000 tunnellata ta’ laħam ġew prodotti (2022).</a:t>
            </a:r>
          </a:p>
          <a:p>
            <a:pPr marL="0" indent="0">
              <a:buFontTx/>
              <a:buNone/>
            </a:pPr>
            <a:r>
              <a:rPr lang="mt-MT" sz="1100">
                <a:latin typeface="EC Square Sans Pro" panose="020B0506040000020004" pitchFamily="34" charset="0"/>
              </a:rPr>
              <a:t>Huwa stmat li 74.5 milligrammi ta’ antimikrobiċi jikkorrispondu għal kull kilogramma ta’ laħam prodott. </a:t>
            </a:r>
          </a:p>
          <a:p>
            <a:pPr marL="0" indent="0">
              <a:buFontTx/>
              <a:buNone/>
            </a:pPr>
            <a:r>
              <a:rPr lang="mt-MT" sz="1100">
                <a:latin typeface="EC Square Sans Pro" panose="020B0506040000020004" pitchFamily="34" charset="0"/>
              </a:rPr>
              <a:t>Malta naqqset l-ammont totali ta’ antimikrobiċi f’51.5% mill-2018 sal-2022. </a:t>
            </a:r>
          </a:p>
          <a:p>
            <a:pPr marL="0" indent="0">
              <a:buFontTx/>
              <a:buNone/>
            </a:pPr>
            <a:endParaRPr lang="en-GB" sz="1100" dirty="0">
              <a:latin typeface="EC Square Sans Pro" panose="020B0506040000020004" pitchFamily="34" charset="0"/>
            </a:endParaRPr>
          </a:p>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22</a:t>
            </a:fld>
            <a:endParaRPr lang="en-GB"/>
          </a:p>
        </p:txBody>
      </p:sp>
    </p:spTree>
    <p:extLst>
      <p:ext uri="{BB962C8B-B14F-4D97-AF65-F5344CB8AC3E}">
        <p14:creationId xmlns:p14="http://schemas.microsoft.com/office/powerpoint/2010/main" val="3906352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3BF68CBC-6CFC-428F-8CC1-256870B442D5}" type="slidenum">
              <a:rPr lang="en-GB" smtClean="0"/>
              <a:t>23</a:t>
            </a:fld>
            <a:endParaRPr lang="en-GB"/>
          </a:p>
        </p:txBody>
      </p:sp>
    </p:spTree>
    <p:extLst>
      <p:ext uri="{BB962C8B-B14F-4D97-AF65-F5344CB8AC3E}">
        <p14:creationId xmlns:p14="http://schemas.microsoft.com/office/powerpoint/2010/main" val="1887406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mt-MT" sz="1100" b="0" i="0" u="none" strike="noStrike" baseline="0">
                <a:solidFill>
                  <a:srgbClr val="000000"/>
                </a:solidFill>
                <a:latin typeface="EC Square Sans Pro" panose="020B0506040000020004" pitchFamily="34" charset="0"/>
              </a:rPr>
              <a:t>1 Il-varjazzjonijiet bejn il-pajjiżi għandhom jiġu interpretati b’attenzjoni kbira minħabba d-differenzi kbar fl-iskemi tad-dożaġġ bejn dawn il-klassijiet / sottoklassijiet ta’ antibijotiċi. </a:t>
            </a:r>
          </a:p>
          <a:p>
            <a:r>
              <a:rPr lang="mt-MT" sz="1100" b="0" i="0" u="none" strike="noStrike" baseline="0">
                <a:solidFill>
                  <a:srgbClr val="000000"/>
                </a:solidFill>
                <a:latin typeface="EC Square Sans Pro" panose="020B0506040000020004" pitchFamily="34" charset="0"/>
              </a:rPr>
              <a:t>2 L-ebda bejgħ ta’ kwinolini oħra ma ġie rrappurtat għall-Awstrija, il-Kroazja, Ċipru, iċ-Ċekja, l-Estonja, il-Finlandja, il-Ġermanja, l-Ungerija, l-Iżlanda, l-Irlanda, il-Latvja, il-Litwanja, il-Lussemburgu, Malta, il-Portugall, is-Slovenja, l-Iżvizzera u r-Renju Unit. </a:t>
            </a:r>
          </a:p>
          <a:p>
            <a:r>
              <a:rPr lang="mt-MT" sz="1100" b="0" i="0" u="none" strike="noStrike" baseline="0">
                <a:solidFill>
                  <a:srgbClr val="000000"/>
                </a:solidFill>
                <a:latin typeface="EC Square Sans Pro" panose="020B0506040000020004" pitchFamily="34" charset="0"/>
              </a:rPr>
              <a:t>3 L-ebda bejgħ ta’ polimissini ma ġie rrappurtat għad-Danimarka, il-Finlandja, l-Iżlanda, l-Irlanda, in-Norveġja u r-Renju Unit. </a:t>
            </a:r>
          </a:p>
          <a:p>
            <a:r>
              <a:rPr lang="mt-MT" sz="1100" b="0" i="0" u="none" strike="noStrike" baseline="0">
                <a:solidFill>
                  <a:srgbClr val="000000"/>
                </a:solidFill>
                <a:latin typeface="EC Square Sans Pro" panose="020B0506040000020004" pitchFamily="34" charset="0"/>
              </a:rPr>
              <a:t>4 Il-proporzjon aggregat għal 31 pajjiż Ewropew huwa bbażat fuq il-mg/PCU aggregat — il-kwantità totali ta’ sustanzi attivi antibijotiċi mibjugħa (mg) diviża bil-PCU totali (kg).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24</a:t>
            </a:fld>
            <a:endParaRPr lang="en-GB"/>
          </a:p>
        </p:txBody>
      </p:sp>
    </p:spTree>
    <p:extLst>
      <p:ext uri="{BB962C8B-B14F-4D97-AF65-F5344CB8AC3E}">
        <p14:creationId xmlns:p14="http://schemas.microsoft.com/office/powerpoint/2010/main" val="34215274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3BF68CBC-6CFC-428F-8CC1-256870B442D5}" type="slidenum">
              <a:rPr lang="en-GB" smtClean="0"/>
              <a:t>25</a:t>
            </a:fld>
            <a:endParaRPr lang="en-GB"/>
          </a:p>
        </p:txBody>
      </p:sp>
    </p:spTree>
    <p:extLst>
      <p:ext uri="{BB962C8B-B14F-4D97-AF65-F5344CB8AC3E}">
        <p14:creationId xmlns:p14="http://schemas.microsoft.com/office/powerpoint/2010/main" val="3780672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26</a:t>
            </a:fld>
            <a:endParaRPr lang="en-GB"/>
          </a:p>
        </p:txBody>
      </p:sp>
    </p:spTree>
    <p:extLst>
      <p:ext uri="{BB962C8B-B14F-4D97-AF65-F5344CB8AC3E}">
        <p14:creationId xmlns:p14="http://schemas.microsoft.com/office/powerpoint/2010/main" val="426536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27</a:t>
            </a:fld>
            <a:endParaRPr lang="en-GB"/>
          </a:p>
        </p:txBody>
      </p:sp>
    </p:spTree>
    <p:extLst>
      <p:ext uri="{BB962C8B-B14F-4D97-AF65-F5344CB8AC3E}">
        <p14:creationId xmlns:p14="http://schemas.microsoft.com/office/powerpoint/2010/main" val="5608170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3BF68CBC-6CFC-428F-8CC1-256870B442D5}" type="slidenum">
              <a:rPr lang="en-GB" smtClean="0"/>
              <a:t>28</a:t>
            </a:fld>
            <a:endParaRPr lang="en-GB"/>
          </a:p>
        </p:txBody>
      </p:sp>
    </p:spTree>
    <p:extLst>
      <p:ext uri="{BB962C8B-B14F-4D97-AF65-F5344CB8AC3E}">
        <p14:creationId xmlns:p14="http://schemas.microsoft.com/office/powerpoint/2010/main" val="35008911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JIACRA III report</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29</a:t>
            </a:fld>
            <a:endParaRPr lang="en-GB"/>
          </a:p>
        </p:txBody>
      </p:sp>
    </p:spTree>
    <p:extLst>
      <p:ext uri="{BB962C8B-B14F-4D97-AF65-F5344CB8AC3E}">
        <p14:creationId xmlns:p14="http://schemas.microsoft.com/office/powerpoint/2010/main" val="660167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3</a:t>
            </a:fld>
            <a:endParaRPr lang="en-GB"/>
          </a:p>
        </p:txBody>
      </p:sp>
    </p:spTree>
    <p:extLst>
      <p:ext uri="{BB962C8B-B14F-4D97-AF65-F5344CB8AC3E}">
        <p14:creationId xmlns:p14="http://schemas.microsoft.com/office/powerpoint/2010/main" val="21834155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3BF68CBC-6CFC-428F-8CC1-256870B442D5}" type="slidenum">
              <a:rPr lang="en-GB" smtClean="0"/>
              <a:t>30</a:t>
            </a:fld>
            <a:endParaRPr lang="en-GB"/>
          </a:p>
        </p:txBody>
      </p:sp>
    </p:spTree>
    <p:extLst>
      <p:ext uri="{BB962C8B-B14F-4D97-AF65-F5344CB8AC3E}">
        <p14:creationId xmlns:p14="http://schemas.microsoft.com/office/powerpoint/2010/main" val="2547393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31</a:t>
            </a:fld>
            <a:endParaRPr lang="en-GB"/>
          </a:p>
        </p:txBody>
      </p:sp>
    </p:spTree>
    <p:extLst>
      <p:ext uri="{BB962C8B-B14F-4D97-AF65-F5344CB8AC3E}">
        <p14:creationId xmlns:p14="http://schemas.microsoft.com/office/powerpoint/2010/main" val="41125548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mt-MT" sz="1100">
                <a:latin typeface="EC Square Sans Pro" panose="020B0506040000020004" pitchFamily="34" charset="0"/>
              </a:rPr>
              <a:t>Bidliet fil-bejgħ medju, f’mg għal kull kg ta’ bijomassa stmata, għal 25 pajjiż tal-UE/ŻEE, mill-2011 sal-2020</a:t>
            </a:r>
          </a:p>
          <a:p>
            <a:r>
              <a:rPr lang="mt-MT" sz="1100">
                <a:latin typeface="EC Square Sans Pro" panose="020B0506040000020004" pitchFamily="34" charset="0"/>
              </a:rPr>
              <a:t>Sors: EMA (2021)</a:t>
            </a:r>
          </a:p>
          <a:p>
            <a:endParaRPr lang="en-GB" sz="1100" dirty="0">
              <a:latin typeface="EC Square Sans Pro" panose="020B0506040000020004" pitchFamily="34" charset="0"/>
            </a:endParaRPr>
          </a:p>
          <a:p>
            <a:pPr algn="l"/>
            <a:r>
              <a:rPr lang="mt-MT" sz="1100" b="0" i="0" u="none" strike="noStrike" baseline="0">
                <a:latin typeface="EC Square Sans Pro" panose="020B0506040000020004" pitchFamily="34" charset="0"/>
              </a:rPr>
              <a:t>Dawn iċ-ċifri jissuġġerixxu li l-isforzi kemm fil-livell nazzjonali kif ukoll fil-livell tal-UE/ŻEE kienu ta’ suċċess, li rriżultaw fi tnaqqis kontinwu maż-żmien fl-użu tal-antibijotiċi f’annimali li jipproduċu l-ikel fil-biċċa l-kbira tal-pajjiżi Ewropej parteċipanti.</a:t>
            </a:r>
          </a:p>
          <a:p>
            <a:pPr algn="l"/>
            <a:endParaRPr lang="en-GB" sz="1100" b="0" i="0" u="none" strike="noStrike" baseline="0" dirty="0">
              <a:latin typeface="EC Square Sans Pro" panose="020B0506040000020004" pitchFamily="34" charset="0"/>
            </a:endParaRPr>
          </a:p>
          <a:p>
            <a:pPr algn="l"/>
            <a:r>
              <a:rPr lang="mt-MT" sz="1100" b="1" i="0" u="none" strike="noStrike" baseline="0">
                <a:solidFill>
                  <a:schemeClr val="tx1"/>
                </a:solidFill>
                <a:latin typeface="EC Square Sans Pro" panose="020B0506040000020004" pitchFamily="34" charset="0"/>
              </a:rPr>
              <a:t>Indikatur ewlieni: Bejgħ totali - tnaqqis ġenerali fil-bejgħ</a:t>
            </a:r>
          </a:p>
          <a:p>
            <a:pPr algn="l"/>
            <a:r>
              <a:rPr lang="mt-MT" sz="1100" b="1" i="0" u="none" strike="noStrike" baseline="0">
                <a:latin typeface="EC Square Sans Pro" panose="020B0506040000020004" pitchFamily="34" charset="0"/>
              </a:rPr>
              <a:t>Indikaturi sekondarji (progress sostanzjali): </a:t>
            </a:r>
            <a:r>
              <a:rPr lang="mt-MT" sz="1100" b="0" i="0" u="none" strike="noStrike" baseline="0">
                <a:latin typeface="EC Square Sans Pro" panose="020B0506040000020004" pitchFamily="34" charset="0"/>
              </a:rPr>
              <a:t>bejgħ f’mg għal kull kg ta’ cephalosporins, polimissini u kwinolini tat-3 u tar-4 ġenerazzjoni</a:t>
            </a:r>
          </a:p>
          <a:p>
            <a:pPr algn="l"/>
            <a:r>
              <a:rPr lang="mt-MT" sz="1100" b="0" i="0" u="none" strike="noStrike" baseline="0">
                <a:latin typeface="EC Square Sans Pro" panose="020B0506040000020004" pitchFamily="34" charset="0"/>
              </a:rPr>
              <a:t>Il-bejgħ tal-fluworokwinolini rreġistra tnaqqis aggregat aktar modest.</a:t>
            </a:r>
          </a:p>
          <a:p>
            <a:pPr algn="l"/>
            <a:endParaRPr lang="en-GB" sz="1100" b="0" i="0" u="none" strike="noStrike" baseline="0" dirty="0">
              <a:latin typeface="EC Square Sans Pro" panose="020B0506040000020004" pitchFamily="34" charset="0"/>
            </a:endParaRPr>
          </a:p>
          <a:p>
            <a:pPr algn="l"/>
            <a:r>
              <a:rPr lang="mt-MT" sz="1100" b="0" i="0" u="none" strike="noStrike" baseline="0">
                <a:latin typeface="EC Square Sans Pro" panose="020B0506040000020004" pitchFamily="34" charset="0"/>
              </a:rPr>
              <a:t>Nota: sinonimu għal </a:t>
            </a:r>
            <a:r>
              <a:rPr lang="mt-MT" sz="1100" b="1" i="0" u="none" strike="noStrike" baseline="0">
                <a:latin typeface="EC Square Sans Pro" panose="020B0506040000020004" pitchFamily="34" charset="0"/>
              </a:rPr>
              <a:t>“milligrammi għal kull PCU” (PCU = unità ta’ korrezzjoni tal-popolazzjoni), </a:t>
            </a:r>
            <a:r>
              <a:rPr lang="mt-MT" sz="1100" b="0" i="0" u="none" strike="noStrike" baseline="0">
                <a:latin typeface="EC Square Sans Pro" panose="020B0506040000020004" pitchFamily="34" charset="0"/>
              </a:rPr>
              <a:t>l-</a:t>
            </a:r>
            <a:r>
              <a:rPr lang="mt-MT" sz="1100" b="1" i="0" u="none" strike="noStrike" baseline="0">
                <a:latin typeface="EC Square Sans Pro" panose="020B0506040000020004" pitchFamily="34" charset="0"/>
              </a:rPr>
              <a:t>unità ta’ rappurtar għall-ekwivalenti tal-bijomassa tal-annimali </a:t>
            </a:r>
            <a:r>
              <a:rPr lang="mt-MT" sz="1100" b="0" i="0" u="none" strike="noStrike" baseline="0">
                <a:latin typeface="EC Square Sans Pro" panose="020B0506040000020004" pitchFamily="34" charset="0"/>
              </a:rPr>
              <a:t>żviluppata mill-</a:t>
            </a:r>
          </a:p>
          <a:p>
            <a:pPr algn="l"/>
            <a:r>
              <a:rPr lang="mt-MT" sz="1100" b="0" i="0" u="none" strike="noStrike" baseline="0">
                <a:latin typeface="EC Square Sans Pro" panose="020B0506040000020004" pitchFamily="34" charset="0"/>
              </a:rPr>
              <a:t>Inizjattiva tas-Sorveljanza Ewropea tal-Konsum tal-Antimikrobiċi għal Użu Veterinarju (ESVAC).</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32</a:t>
            </a:fld>
            <a:endParaRPr lang="en-GB"/>
          </a:p>
        </p:txBody>
      </p:sp>
    </p:spTree>
    <p:extLst>
      <p:ext uri="{BB962C8B-B14F-4D97-AF65-F5344CB8AC3E}">
        <p14:creationId xmlns:p14="http://schemas.microsoft.com/office/powerpoint/2010/main" val="29854773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mt-MT" sz="1100" b="0" i="1" u="none" strike="noStrike" baseline="0">
                <a:latin typeface="EC Square Sans Pro" panose="020B0506040000020004" pitchFamily="34" charset="0"/>
              </a:rPr>
              <a:t>Sors: </a:t>
            </a:r>
            <a:r>
              <a:rPr lang="mt-MT" sz="1100" b="0" i="0" u="none" strike="noStrike" baseline="0">
                <a:latin typeface="EC Square Sans Pro" panose="020B0506040000020004" pitchFamily="34" charset="0"/>
              </a:rPr>
              <a:t>RSUE dwar l-AMR fil-batterji żoonotiċi u indikaturi mill-bnedmin, l-annimali u l-ikel 2020/2021. EFSA Journal 2023;21(3):7867. Paġna 95</a:t>
            </a:r>
          </a:p>
          <a:p>
            <a:pPr algn="l"/>
            <a:endParaRPr lang="en-GB" sz="1100" b="0" i="0" u="none" strike="noStrike" baseline="0" dirty="0">
              <a:solidFill>
                <a:srgbClr val="000000"/>
              </a:solidFill>
              <a:latin typeface="EC Square Sans Pro" panose="020B0506040000020004" pitchFamily="34" charset="0"/>
            </a:endParaRPr>
          </a:p>
          <a:p>
            <a:pPr algn="l"/>
            <a:r>
              <a:rPr lang="mt-MT" sz="1100" b="0" i="0" u="none" strike="noStrike" baseline="0">
                <a:solidFill>
                  <a:srgbClr val="000000"/>
                </a:solidFill>
                <a:latin typeface="EC Square Sans Pro" panose="020B0506040000020004" pitchFamily="34" charset="0"/>
              </a:rPr>
              <a:t>L-għan huwa li titnaqqas ir-reżistenza. </a:t>
            </a:r>
          </a:p>
          <a:p>
            <a:pPr algn="l"/>
            <a:r>
              <a:rPr lang="mt-MT" sz="1100" b="0" i="0" u="none" strike="noStrike" baseline="0">
                <a:solidFill>
                  <a:srgbClr val="000000"/>
                </a:solidFill>
                <a:latin typeface="EC Square Sans Pro" panose="020B0506040000020004" pitchFamily="34" charset="0"/>
              </a:rPr>
              <a:t>Ix-xejriet jidhru minn kampjuni ta’ batterji identifikati bħala reżistenti bejn l-2009 u l-2021. Mhux il-pajjiżi kollha rrappurtaw data fis-snin kollha. Anke jekk id-dejta mhix ikkumpilata b’mod armonizzat, huwa possibbli li wieħed jara x-xejra pożittiva ta’ tnaqqis.</a:t>
            </a:r>
          </a:p>
          <a:p>
            <a:pPr algn="l"/>
            <a:endParaRPr lang="en-GB" sz="1100" b="0" i="0" u="none" strike="noStrike" baseline="0" dirty="0">
              <a:solidFill>
                <a:srgbClr val="000000"/>
              </a:solidFill>
              <a:latin typeface="EC Square Sans Pro" panose="020B0506040000020004" pitchFamily="34" charset="0"/>
            </a:endParaRPr>
          </a:p>
          <a:p>
            <a:pPr algn="l"/>
            <a:r>
              <a:rPr lang="mt-MT" sz="1100" b="0" i="0" u="none" strike="noStrike" baseline="0">
                <a:solidFill>
                  <a:srgbClr val="000000"/>
                </a:solidFill>
                <a:latin typeface="EC Square Sans Pro" panose="020B0506040000020004" pitchFamily="34" charset="0"/>
              </a:rPr>
              <a:t>Kien hemm iktar xejriet ta’ tnaqqis milli ta’ żieda u l-iktar notevoli kien li kien osservat tnaqqis fir-reżistenza għat-tetraċiklina f’madwar nofs is-settijiet tad-data għad-data tal-ħnieżer u l-għoġġiela (24/43) u d-data tat-tjur (23/42).</a:t>
            </a:r>
          </a:p>
          <a:p>
            <a:pPr algn="l"/>
            <a:r>
              <a:rPr lang="mt-MT" sz="1100" b="0" i="0" u="none" strike="noStrike" baseline="0">
                <a:solidFill>
                  <a:srgbClr val="000000"/>
                </a:solidFill>
                <a:latin typeface="EC Square Sans Pro" panose="020B0506040000020004" pitchFamily="34" charset="0"/>
              </a:rPr>
              <a:t>Ta’ min jinnota li f’diversi pajjiżi, il-livelli ta’ reżistenza kienu stabbli maż-żmien f’livelli baxxi, u ma jistgħux jiġu mistennija bidliet kbar.</a:t>
            </a:r>
          </a:p>
          <a:p>
            <a:pPr algn="l"/>
            <a:endParaRPr lang="en-GB" sz="1100" b="0" i="0" u="none" strike="noStrike" baseline="0" dirty="0">
              <a:solidFill>
                <a:srgbClr val="000000"/>
              </a:solidFill>
              <a:latin typeface="EC Square Sans Pro" panose="020B0506040000020004" pitchFamily="34" charset="0"/>
            </a:endParaRPr>
          </a:p>
          <a:p>
            <a:pPr algn="l"/>
            <a:r>
              <a:rPr lang="mt-MT" sz="1100" b="0" i="0" u="none" strike="noStrike" baseline="0">
                <a:solidFill>
                  <a:srgbClr val="000000"/>
                </a:solidFill>
                <a:latin typeface="EC Square Sans Pro" panose="020B0506040000020004" pitchFamily="34" charset="0"/>
              </a:rPr>
              <a:t>Eżempju 1:</a:t>
            </a:r>
          </a:p>
          <a:p>
            <a:pPr algn="l"/>
            <a:r>
              <a:rPr lang="mt-MT" sz="1100" b="1" i="0" u="none" strike="noStrike" baseline="0">
                <a:solidFill>
                  <a:srgbClr val="000000"/>
                </a:solidFill>
                <a:latin typeface="EC Square Sans Pro" panose="020B0506040000020004" pitchFamily="34" charset="0"/>
              </a:rPr>
              <a:t>Ħnieżer tas-simna</a:t>
            </a:r>
          </a:p>
          <a:p>
            <a:pPr algn="l"/>
            <a:r>
              <a:rPr lang="mt-MT" sz="1100" b="0" i="0" u="none" strike="noStrike" baseline="0">
                <a:solidFill>
                  <a:srgbClr val="000000"/>
                </a:solidFill>
                <a:latin typeface="EC Square Sans Pro" panose="020B0506040000020004" pitchFamily="34" charset="0"/>
              </a:rPr>
              <a:t>Iċ-ċifra turi kif kull wieħed mis-27 Stat Membru rrapporta reżistenza għall-batterji tal-</a:t>
            </a:r>
            <a:r>
              <a:rPr lang="mt-MT" sz="1100" b="0" i="1" u="none" strike="noStrike" baseline="0">
                <a:solidFill>
                  <a:srgbClr val="000000"/>
                </a:solidFill>
                <a:latin typeface="EC Square Sans Pro" panose="020B0506040000020004" pitchFamily="34" charset="0"/>
              </a:rPr>
              <a:t>E. coli </a:t>
            </a:r>
            <a:r>
              <a:rPr lang="mt-MT" sz="1100" b="0" i="0" u="none" strike="noStrike" baseline="0">
                <a:solidFill>
                  <a:srgbClr val="000000"/>
                </a:solidFill>
                <a:latin typeface="EC Square Sans Pro" panose="020B0506040000020004" pitchFamily="34" charset="0"/>
              </a:rPr>
              <a:t>fil-ħnieżer tas-simna għal antibijotiċi differenti (ampiċillina, cefotaxime, ciprofloxacin u tetraċiklina), bejn l-2009 u l-2021.</a:t>
            </a:r>
          </a:p>
          <a:p>
            <a:pPr algn="l"/>
            <a:r>
              <a:rPr lang="mt-MT" sz="1100" b="0" i="0" u="none" strike="noStrike" baseline="0">
                <a:solidFill>
                  <a:srgbClr val="000000"/>
                </a:solidFill>
                <a:latin typeface="EC Square Sans Pro" panose="020B0506040000020004" pitchFamily="34" charset="0"/>
              </a:rPr>
              <a:t>Ix-xejra ġenerali b’mod ċar hija tnaqqis fir-reżistenza għat-tetraċiklina u l-ampiċillina. Għaċ-cefotaxime qed tonqos ftit u għaċ-ciprofloxacin baqgħet kostanti maż-żmien).</a:t>
            </a:r>
          </a:p>
          <a:p>
            <a:pPr algn="l"/>
            <a:endParaRPr lang="en-GB" sz="1100" b="0" i="0" u="none" strike="noStrike" baseline="0" dirty="0">
              <a:solidFill>
                <a:srgbClr val="000000"/>
              </a:solidFill>
              <a:latin typeface="EC Square Sans Pro" panose="020B05060400000200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33</a:t>
            </a:fld>
            <a:endParaRPr lang="en-GB"/>
          </a:p>
        </p:txBody>
      </p:sp>
    </p:spTree>
    <p:extLst>
      <p:ext uri="{BB962C8B-B14F-4D97-AF65-F5344CB8AC3E}">
        <p14:creationId xmlns:p14="http://schemas.microsoft.com/office/powerpoint/2010/main" val="6334139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t-MT" sz="1100" b="0" i="1" u="none" strike="noStrike" baseline="0">
                <a:latin typeface="EC Square Sans Pro" panose="020B0506040000020004" pitchFamily="34" charset="0"/>
              </a:rPr>
              <a:t>Sors: </a:t>
            </a:r>
            <a:r>
              <a:rPr lang="mt-MT" sz="1100" b="0" i="0" u="none" strike="noStrike" baseline="0">
                <a:latin typeface="EC Square Sans Pro" panose="020B0506040000020004" pitchFamily="34" charset="0"/>
              </a:rPr>
              <a:t>RSUE dwar l-AMR fil-batterji żoonotiċi u indikaturi mill-bnedmin, l-annimali u l-ikel 2020/2021. EFSA Journal 2023;21(3):7867. Paġna 97.</a:t>
            </a:r>
          </a:p>
          <a:p>
            <a:pPr algn="l"/>
            <a:endParaRPr lang="en-GB" sz="1100" b="0" i="0" u="none" strike="noStrike" baseline="0" dirty="0">
              <a:solidFill>
                <a:srgbClr val="000000"/>
              </a:solidFill>
              <a:latin typeface="EC Square Sans Pro" panose="020B0506040000020004" pitchFamily="34" charset="0"/>
            </a:endParaRPr>
          </a:p>
          <a:p>
            <a:pPr algn="l"/>
            <a:r>
              <a:rPr lang="mt-MT" sz="1100" b="0" i="0" u="none" strike="noStrike" baseline="0">
                <a:solidFill>
                  <a:srgbClr val="000000"/>
                </a:solidFill>
                <a:latin typeface="EC Square Sans Pro" panose="020B0506040000020004" pitchFamily="34" charset="0"/>
              </a:rPr>
              <a:t>Eżempju 2:</a:t>
            </a:r>
          </a:p>
          <a:p>
            <a:pPr algn="l"/>
            <a:endParaRPr lang="en-GB" sz="1100" b="0" i="0" u="none" strike="noStrike" baseline="0" dirty="0">
              <a:solidFill>
                <a:srgbClr val="000000"/>
              </a:solidFill>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mt-MT" sz="1100" b="1" i="0" u="none" strike="noStrike" baseline="0">
                <a:solidFill>
                  <a:srgbClr val="000000"/>
                </a:solidFill>
                <a:latin typeface="EC Square Sans Pro" panose="020B0506040000020004" pitchFamily="34" charset="0"/>
              </a:rPr>
              <a:t>It-tiġieġ tas-simna</a:t>
            </a:r>
            <a:r>
              <a:rPr lang="mt-MT" sz="1100" b="0" i="0" u="none" strike="noStrike" baseline="0">
                <a:solidFill>
                  <a:srgbClr val="000000"/>
                </a:solidFill>
                <a:latin typeface="EC Square Sans Pro" panose="020B0506040000020004" pitchFamily="34" charset="0"/>
              </a:rPr>
              <a:t> </a:t>
            </a:r>
            <a:r>
              <a:rPr lang="mt-MT" sz="1100">
                <a:latin typeface="EC Square Sans Pro" panose="020B0506040000020004" pitchFamily="34" charset="0"/>
              </a:rPr>
              <a:t>Xejriet fir-reżistenza għal antimikrobiċi magħżula (</a:t>
            </a:r>
            <a:r>
              <a:rPr lang="mt-MT" sz="1100" b="0" i="0" u="none" strike="noStrike" baseline="0">
                <a:solidFill>
                  <a:srgbClr val="000000"/>
                </a:solidFill>
                <a:latin typeface="EC Square Sans Pro" panose="020B0506040000020004" pitchFamily="34" charset="0"/>
              </a:rPr>
              <a:t>ampiċillina, cefotaxime, ciprofloxacin u tetraċiklina),</a:t>
            </a:r>
            <a:r>
              <a:rPr lang="mt-MT" sz="1100">
                <a:latin typeface="EC Square Sans Pro" panose="020B0506040000020004" pitchFamily="34" charset="0"/>
              </a:rPr>
              <a:t> fil-batterji tal-</a:t>
            </a:r>
            <a:r>
              <a:rPr lang="mt-MT" sz="1100" i="1">
                <a:latin typeface="EC Square Sans Pro" panose="020B0506040000020004" pitchFamily="34" charset="0"/>
              </a:rPr>
              <a:t>E. coli </a:t>
            </a:r>
            <a:r>
              <a:rPr lang="mt-MT" sz="1100">
                <a:latin typeface="EC Square Sans Pro" panose="020B0506040000020004" pitchFamily="34" charset="0"/>
              </a:rPr>
              <a:t>mit-tiġieġ tas-simna, 2009-2021</a:t>
            </a:r>
          </a:p>
          <a:p>
            <a:pPr algn="l"/>
            <a:r>
              <a:rPr lang="mt-MT" sz="1100" b="0" i="0" u="none" strike="noStrike" baseline="0">
                <a:solidFill>
                  <a:srgbClr val="000000"/>
                </a:solidFill>
                <a:latin typeface="EC Square Sans Pro" panose="020B0506040000020004" pitchFamily="34" charset="0"/>
              </a:rPr>
              <a:t>Fit-30 pajjiż li rrappurtaw data dwar kampjuni ta’ batterji minn tiġieġ tas-simna, 68 kampjun irrapporta xejriet ta’ tnaqqis u 20 kampjun irrapporta xejriet ta’ żieda. </a:t>
            </a:r>
          </a:p>
          <a:p>
            <a:pPr algn="l"/>
            <a:r>
              <a:rPr lang="mt-MT" sz="1100" b="0" i="0" u="none" strike="noStrike" baseline="0">
                <a:solidFill>
                  <a:srgbClr val="000000"/>
                </a:solidFill>
                <a:latin typeface="EC Square Sans Pro" panose="020B0506040000020004" pitchFamily="34" charset="0"/>
              </a:rPr>
              <a:t>- F’16-il pajjiż, ġew osservati biss xejriet ta’ tnaqqis. Notevolment, fl-Irlanda, l-Italja, il-Latvja, in-Netherlands u Spanja, ir-reżistenza naqset għall-erba’ antimikrobiċi kollha</a:t>
            </a:r>
          </a:p>
          <a:p>
            <a:pPr algn="l"/>
            <a:r>
              <a:rPr lang="mt-MT" sz="1100" b="0" i="0" u="none" strike="noStrike" baseline="0">
                <a:solidFill>
                  <a:srgbClr val="000000"/>
                </a:solidFill>
                <a:latin typeface="EC Square Sans Pro" panose="020B0506040000020004" pitchFamily="34" charset="0"/>
              </a:rPr>
              <a:t>u fil-Kroazja, l-Estonja, Franza, il-Litwanja u l-Portugall għal tliet antimikrobiċi. </a:t>
            </a:r>
          </a:p>
          <a:p>
            <a:pPr marL="285750" indent="-285750" algn="l">
              <a:buFontTx/>
              <a:buChar char="-"/>
            </a:pPr>
            <a:r>
              <a:rPr lang="mt-MT" sz="1100" b="0" i="0" u="none" strike="noStrike" baseline="0">
                <a:solidFill>
                  <a:srgbClr val="000000"/>
                </a:solidFill>
                <a:latin typeface="EC Square Sans Pro" panose="020B0506040000020004" pitchFamily="34" charset="0"/>
              </a:rPr>
              <a:t>B’kuntrast, fi tliet pajjiżi, kienu osservati biss xejriet li qed jiżdiedu. </a:t>
            </a:r>
          </a:p>
          <a:p>
            <a:pPr marL="285750" indent="-285750" algn="l">
              <a:buFontTx/>
              <a:buChar char="-"/>
            </a:pPr>
            <a:r>
              <a:rPr lang="mt-MT" sz="1100" b="0" i="0" u="none" strike="noStrike" baseline="0">
                <a:solidFill>
                  <a:srgbClr val="000000"/>
                </a:solidFill>
                <a:latin typeface="EC Square Sans Pro" panose="020B0506040000020004" pitchFamily="34" charset="0"/>
              </a:rPr>
              <a:t>L-aħħar forma kwadra turi t-tendenza akkumulata fil-qosor għall-pajjiżi kollha li rrapportaw (inkluż ir-Renju Unit): </a:t>
            </a:r>
            <a:r>
              <a:rPr lang="mt-MT" sz="1100" b="0" i="0" u="sng" strike="noStrike" baseline="0">
                <a:solidFill>
                  <a:srgbClr val="000000"/>
                </a:solidFill>
                <a:latin typeface="EC Square Sans Pro" panose="020B0506040000020004" pitchFamily="34" charset="0"/>
              </a:rPr>
              <a:t>ir-reżistenza għall-erba’ antimikrobiċi kollha naqset b’mod statistikament sinifikanti.</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34</a:t>
            </a:fld>
            <a:endParaRPr lang="en-GB"/>
          </a:p>
        </p:txBody>
      </p:sp>
    </p:spTree>
    <p:extLst>
      <p:ext uri="{BB962C8B-B14F-4D97-AF65-F5344CB8AC3E}">
        <p14:creationId xmlns:p14="http://schemas.microsoft.com/office/powerpoint/2010/main" val="42862317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35</a:t>
            </a:fld>
            <a:endParaRPr lang="en-GB"/>
          </a:p>
        </p:txBody>
      </p:sp>
    </p:spTree>
    <p:extLst>
      <p:ext uri="{BB962C8B-B14F-4D97-AF65-F5344CB8AC3E}">
        <p14:creationId xmlns:p14="http://schemas.microsoft.com/office/powerpoint/2010/main" val="11689908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Naqqas</a:t>
            </a:r>
            <a:r>
              <a:rPr lang="es-ES" dirty="0"/>
              <a:t>:</a:t>
            </a:r>
          </a:p>
          <a:p>
            <a:r>
              <a:rPr lang="es-ES" dirty="0" err="1"/>
              <a:t>Stabbilixxi</a:t>
            </a:r>
            <a:r>
              <a:rPr lang="es-ES" dirty="0"/>
              <a:t> miri: </a:t>
            </a:r>
            <a:r>
              <a:rPr lang="es-ES" dirty="0" err="1"/>
              <a:t>Stabbilixxi</a:t>
            </a:r>
            <a:r>
              <a:rPr lang="es-ES" dirty="0"/>
              <a:t> miri </a:t>
            </a:r>
            <a:r>
              <a:rPr lang="es-ES" dirty="0" err="1"/>
              <a:t>għat-tnaqqis</a:t>
            </a:r>
            <a:r>
              <a:rPr lang="es-ES" dirty="0"/>
              <a:t> tal-</a:t>
            </a:r>
            <a:r>
              <a:rPr lang="es-ES" dirty="0" err="1"/>
              <a:t>użu</a:t>
            </a:r>
            <a:r>
              <a:rPr lang="es-ES" dirty="0"/>
              <a:t> </a:t>
            </a:r>
            <a:r>
              <a:rPr lang="es-ES" dirty="0" err="1"/>
              <a:t>ta</a:t>
            </a:r>
            <a:r>
              <a:rPr lang="es-ES" dirty="0"/>
              <a:t>' </a:t>
            </a:r>
            <a:r>
              <a:rPr lang="es-ES" dirty="0" err="1"/>
              <a:t>antimikrobiċi</a:t>
            </a:r>
            <a:r>
              <a:rPr lang="es-ES" dirty="0"/>
              <a:t> </a:t>
            </a:r>
            <a:r>
              <a:rPr lang="es-ES" dirty="0" err="1"/>
              <a:t>ta</a:t>
            </a:r>
            <a:r>
              <a:rPr lang="es-ES" dirty="0"/>
              <a:t>' </a:t>
            </a:r>
            <a:r>
              <a:rPr lang="es-ES" dirty="0" err="1"/>
              <a:t>importanza</a:t>
            </a:r>
            <a:r>
              <a:rPr lang="es-ES" dirty="0"/>
              <a:t> </a:t>
            </a:r>
            <a:r>
              <a:rPr lang="es-ES" dirty="0" err="1"/>
              <a:t>kritika</a:t>
            </a:r>
            <a:r>
              <a:rPr lang="es-ES" dirty="0"/>
              <a:t> </a:t>
            </a:r>
            <a:r>
              <a:rPr lang="es-ES" dirty="0" err="1"/>
              <a:t>li</a:t>
            </a:r>
            <a:r>
              <a:rPr lang="es-ES" dirty="0"/>
              <a:t> huma </a:t>
            </a:r>
            <a:r>
              <a:rPr lang="es-ES" dirty="0" err="1"/>
              <a:t>vitali</a:t>
            </a:r>
            <a:r>
              <a:rPr lang="es-ES" dirty="0"/>
              <a:t> </a:t>
            </a:r>
            <a:r>
              <a:rPr lang="es-ES" dirty="0" err="1"/>
              <a:t>għat-trattament</a:t>
            </a:r>
            <a:r>
              <a:rPr lang="es-ES" dirty="0"/>
              <a:t> </a:t>
            </a:r>
            <a:r>
              <a:rPr lang="es-ES" dirty="0" err="1"/>
              <a:t>ta</a:t>
            </a:r>
            <a:r>
              <a:rPr lang="es-ES" dirty="0"/>
              <a:t>' </a:t>
            </a:r>
            <a:r>
              <a:rPr lang="es-ES" dirty="0" err="1"/>
              <a:t>mard</a:t>
            </a:r>
            <a:r>
              <a:rPr lang="es-ES" dirty="0"/>
              <a:t> </a:t>
            </a:r>
            <a:r>
              <a:rPr lang="es-ES" dirty="0" err="1"/>
              <a:t>serju</a:t>
            </a:r>
            <a:r>
              <a:rPr lang="es-ES" dirty="0"/>
              <a:t> tal-</a:t>
            </a:r>
            <a:r>
              <a:rPr lang="es-ES" dirty="0" err="1"/>
              <a:t>bniedem</a:t>
            </a:r>
            <a:r>
              <a:rPr lang="es-ES" dirty="0"/>
              <a:t>.</a:t>
            </a:r>
          </a:p>
          <a:p>
            <a:r>
              <a:rPr lang="es-ES" dirty="0" err="1"/>
              <a:t>Iżżid</a:t>
            </a:r>
            <a:r>
              <a:rPr lang="es-ES" dirty="0"/>
              <a:t> ir-</a:t>
            </a:r>
            <a:r>
              <a:rPr lang="es-ES" dirty="0" err="1"/>
              <a:t>responsabbiltà</a:t>
            </a:r>
            <a:r>
              <a:rPr lang="es-ES" dirty="0"/>
              <a:t> tal-</a:t>
            </a:r>
            <a:r>
              <a:rPr lang="es-ES" dirty="0" err="1"/>
              <a:t>veterinarji</a:t>
            </a:r>
            <a:r>
              <a:rPr lang="es-ES" dirty="0"/>
              <a:t>; </a:t>
            </a:r>
            <a:r>
              <a:rPr lang="es-ES" dirty="0" err="1"/>
              <a:t>Il-veterinarji</a:t>
            </a:r>
            <a:r>
              <a:rPr lang="es-ES" dirty="0"/>
              <a:t> </a:t>
            </a:r>
            <a:r>
              <a:rPr lang="es-ES" dirty="0" err="1"/>
              <a:t>għandhom</a:t>
            </a:r>
            <a:r>
              <a:rPr lang="es-ES" dirty="0"/>
              <a:t> </a:t>
            </a:r>
            <a:r>
              <a:rPr lang="es-ES" dirty="0" err="1"/>
              <a:t>ikunu</a:t>
            </a:r>
            <a:r>
              <a:rPr lang="es-ES" dirty="0"/>
              <a:t> </a:t>
            </a:r>
            <a:r>
              <a:rPr lang="es-ES" dirty="0" err="1"/>
              <a:t>responsabbli</a:t>
            </a:r>
            <a:r>
              <a:rPr lang="es-ES" dirty="0"/>
              <a:t> </a:t>
            </a:r>
            <a:r>
              <a:rPr lang="es-ES" dirty="0" err="1"/>
              <a:t>għad-deċiżjonijiet</a:t>
            </a:r>
            <a:r>
              <a:rPr lang="es-ES" dirty="0"/>
              <a:t> tal-</a:t>
            </a:r>
            <a:r>
              <a:rPr lang="es-ES" dirty="0" err="1"/>
              <a:t>preskrizzjoni</a:t>
            </a:r>
            <a:r>
              <a:rPr lang="es-ES" dirty="0"/>
              <a:t> </a:t>
            </a:r>
            <a:r>
              <a:rPr lang="es-ES" dirty="0" err="1"/>
              <a:t>tagħhom</a:t>
            </a:r>
            <a:r>
              <a:rPr lang="es-ES" dirty="0"/>
              <a:t>. Id-</a:t>
            </a:r>
            <a:r>
              <a:rPr lang="es-ES" dirty="0" err="1"/>
              <a:t>deċiżjonijiet</a:t>
            </a:r>
            <a:r>
              <a:rPr lang="es-ES" dirty="0"/>
              <a:t> </a:t>
            </a:r>
            <a:r>
              <a:rPr lang="es-ES" dirty="0" err="1"/>
              <a:t>għandhom</a:t>
            </a:r>
            <a:r>
              <a:rPr lang="es-ES" dirty="0"/>
              <a:t> </a:t>
            </a:r>
            <a:r>
              <a:rPr lang="es-ES" dirty="0" err="1"/>
              <a:t>ikunu</a:t>
            </a:r>
            <a:r>
              <a:rPr lang="es-ES" dirty="0"/>
              <a:t> </a:t>
            </a:r>
            <a:r>
              <a:rPr lang="es-ES" dirty="0" err="1"/>
              <a:t>bbażati</a:t>
            </a:r>
            <a:r>
              <a:rPr lang="es-ES" dirty="0"/>
              <a:t> </a:t>
            </a:r>
            <a:r>
              <a:rPr lang="es-ES" dirty="0" err="1"/>
              <a:t>fuq</a:t>
            </a:r>
            <a:r>
              <a:rPr lang="es-ES" dirty="0"/>
              <a:t> </a:t>
            </a:r>
            <a:r>
              <a:rPr lang="es-ES" dirty="0" err="1"/>
              <a:t>żjarat</a:t>
            </a:r>
            <a:r>
              <a:rPr lang="es-ES" dirty="0"/>
              <a:t> </a:t>
            </a:r>
            <a:r>
              <a:rPr lang="es-ES" dirty="0" err="1"/>
              <a:t>regolari</a:t>
            </a:r>
            <a:r>
              <a:rPr lang="es-ES" dirty="0"/>
              <a:t> tal-</a:t>
            </a:r>
            <a:r>
              <a:rPr lang="es-ES" dirty="0" err="1"/>
              <a:t>farms</a:t>
            </a:r>
            <a:r>
              <a:rPr lang="es-ES" dirty="0"/>
              <a:t>, </a:t>
            </a:r>
            <a:r>
              <a:rPr lang="es-ES" dirty="0" err="1"/>
              <a:t>eżami</a:t>
            </a:r>
            <a:r>
              <a:rPr lang="es-ES" dirty="0"/>
              <a:t> </a:t>
            </a:r>
            <a:r>
              <a:rPr lang="es-ES" dirty="0" err="1"/>
              <a:t>kliniku</a:t>
            </a:r>
            <a:r>
              <a:rPr lang="es-ES" dirty="0"/>
              <a:t> tal-</a:t>
            </a:r>
            <a:r>
              <a:rPr lang="es-ES" dirty="0" err="1"/>
              <a:t>annimali</a:t>
            </a:r>
            <a:r>
              <a:rPr lang="es-ES" dirty="0"/>
              <a:t> u </a:t>
            </a:r>
            <a:r>
              <a:rPr lang="es-ES" dirty="0" err="1"/>
              <a:t>testijiet</a:t>
            </a:r>
            <a:r>
              <a:rPr lang="es-ES" dirty="0"/>
              <a:t> tal-</a:t>
            </a:r>
            <a:r>
              <a:rPr lang="es-ES" dirty="0" err="1"/>
              <a:t>laboratorju</a:t>
            </a:r>
            <a:r>
              <a:rPr lang="es-ES" dirty="0"/>
              <a:t>.</a:t>
            </a:r>
          </a:p>
          <a:p>
            <a:r>
              <a:rPr lang="es-ES" dirty="0" err="1"/>
              <a:t>Uża</a:t>
            </a:r>
            <a:r>
              <a:rPr lang="es-ES" dirty="0"/>
              <a:t> l-</a:t>
            </a:r>
            <a:r>
              <a:rPr lang="es-ES" dirty="0" err="1"/>
              <a:t>antimikrobiċi</a:t>
            </a:r>
            <a:r>
              <a:rPr lang="es-ES" dirty="0"/>
              <a:t> </a:t>
            </a:r>
            <a:r>
              <a:rPr lang="es-ES" dirty="0" err="1"/>
              <a:t>biss</a:t>
            </a:r>
            <a:r>
              <a:rPr lang="es-ES" dirty="0"/>
              <a:t> meta </a:t>
            </a:r>
            <a:r>
              <a:rPr lang="es-ES" dirty="0" err="1"/>
              <a:t>jkun</a:t>
            </a:r>
            <a:r>
              <a:rPr lang="es-ES" dirty="0"/>
              <a:t> </a:t>
            </a:r>
            <a:r>
              <a:rPr lang="es-ES" dirty="0" err="1"/>
              <a:t>meħtieġ</a:t>
            </a:r>
            <a:r>
              <a:rPr lang="es-ES" dirty="0"/>
              <a:t>: L-</a:t>
            </a:r>
            <a:r>
              <a:rPr lang="es-ES" dirty="0" err="1"/>
              <a:t>antimikrobiċi</a:t>
            </a:r>
            <a:r>
              <a:rPr lang="es-ES" dirty="0"/>
              <a:t> </a:t>
            </a:r>
            <a:r>
              <a:rPr lang="es-ES" dirty="0" err="1"/>
              <a:t>m'għandhomx</a:t>
            </a:r>
            <a:r>
              <a:rPr lang="es-ES" dirty="0"/>
              <a:t> </a:t>
            </a:r>
            <a:r>
              <a:rPr lang="es-ES" dirty="0" err="1"/>
              <a:t>jintużaw</a:t>
            </a:r>
            <a:r>
              <a:rPr lang="es-ES" dirty="0"/>
              <a:t> </a:t>
            </a:r>
            <a:r>
              <a:rPr lang="es-ES" dirty="0" err="1"/>
              <a:t>biex</a:t>
            </a:r>
            <a:r>
              <a:rPr lang="es-ES" dirty="0"/>
              <a:t> </a:t>
            </a:r>
            <a:r>
              <a:rPr lang="es-ES" dirty="0" err="1"/>
              <a:t>jipprevjenu</a:t>
            </a:r>
            <a:r>
              <a:rPr lang="es-ES" dirty="0"/>
              <a:t> </a:t>
            </a:r>
            <a:r>
              <a:rPr lang="es-ES" dirty="0" err="1"/>
              <a:t>mard</a:t>
            </a:r>
            <a:r>
              <a:rPr lang="es-ES" dirty="0"/>
              <a:t> </a:t>
            </a:r>
            <a:r>
              <a:rPr lang="es-ES" dirty="0" err="1"/>
              <a:t>f'annimali</a:t>
            </a:r>
            <a:r>
              <a:rPr lang="es-ES" dirty="0"/>
              <a:t> </a:t>
            </a:r>
            <a:r>
              <a:rPr lang="es-ES" dirty="0" err="1"/>
              <a:t>b'saħħithom</a:t>
            </a:r>
            <a:r>
              <a:rPr lang="es-ES" dirty="0"/>
              <a:t>. L-</a:t>
            </a:r>
            <a:r>
              <a:rPr lang="es-ES" dirty="0" err="1"/>
              <a:t>użu</a:t>
            </a:r>
            <a:r>
              <a:rPr lang="es-ES" dirty="0"/>
              <a:t> </a:t>
            </a:r>
            <a:r>
              <a:rPr lang="es-ES" dirty="0" err="1"/>
              <a:t>preventiv</a:t>
            </a:r>
            <a:r>
              <a:rPr lang="es-ES" dirty="0"/>
              <a:t> tal-</a:t>
            </a:r>
            <a:r>
              <a:rPr lang="es-ES" dirty="0" err="1"/>
              <a:t>antimikrobiċi</a:t>
            </a:r>
            <a:r>
              <a:rPr lang="es-ES" dirty="0"/>
              <a:t> </a:t>
            </a:r>
            <a:r>
              <a:rPr lang="es-ES" dirty="0" err="1"/>
              <a:t>għandu</a:t>
            </a:r>
            <a:r>
              <a:rPr lang="es-ES" dirty="0"/>
              <a:t> </a:t>
            </a:r>
            <a:r>
              <a:rPr lang="es-ES" dirty="0" err="1"/>
              <a:t>jitneħħa</a:t>
            </a:r>
            <a:r>
              <a:rPr lang="es-ES" dirty="0"/>
              <a:t> </a:t>
            </a:r>
            <a:r>
              <a:rPr lang="es-ES" dirty="0" err="1"/>
              <a:t>gradwalment</a:t>
            </a:r>
            <a:r>
              <a:rPr lang="es-ES" dirty="0"/>
              <a:t>.</a:t>
            </a:r>
          </a:p>
          <a:p>
            <a:r>
              <a:rPr lang="es-ES" dirty="0" err="1"/>
              <a:t>Ibdel</a:t>
            </a:r>
            <a:r>
              <a:rPr lang="es-ES" dirty="0"/>
              <a:t>: </a:t>
            </a:r>
            <a:r>
              <a:rPr lang="es-ES" dirty="0" err="1"/>
              <a:t>jista</a:t>
            </a:r>
            <a:r>
              <a:rPr lang="es-ES" dirty="0"/>
              <a:t>' </a:t>
            </a:r>
            <a:r>
              <a:rPr lang="es-ES" dirty="0" err="1"/>
              <a:t>jfisser</a:t>
            </a:r>
            <a:endParaRPr lang="es-ES" dirty="0"/>
          </a:p>
          <a:p>
            <a:r>
              <a:rPr lang="es-ES" dirty="0" err="1"/>
              <a:t>Ikkunsidra</a:t>
            </a:r>
            <a:r>
              <a:rPr lang="es-ES" dirty="0"/>
              <a:t> </a:t>
            </a:r>
            <a:r>
              <a:rPr lang="es-ES" dirty="0" err="1"/>
              <a:t>alternattivi</a:t>
            </a:r>
            <a:r>
              <a:rPr lang="es-ES" dirty="0"/>
              <a:t> </a:t>
            </a:r>
            <a:r>
              <a:rPr lang="es-ES" dirty="0" err="1"/>
              <a:t>għall-antimikrobiċi</a:t>
            </a:r>
            <a:r>
              <a:rPr lang="es-ES" dirty="0"/>
              <a:t> </a:t>
            </a:r>
            <a:r>
              <a:rPr lang="es-ES" dirty="0" err="1"/>
              <a:t>li</a:t>
            </a:r>
            <a:r>
              <a:rPr lang="es-ES" dirty="0"/>
              <a:t> </a:t>
            </a:r>
            <a:r>
              <a:rPr lang="es-ES" dirty="0" err="1"/>
              <a:t>ntwera</a:t>
            </a:r>
            <a:r>
              <a:rPr lang="es-ES" dirty="0"/>
              <a:t> </a:t>
            </a:r>
            <a:r>
              <a:rPr lang="es-ES" dirty="0" err="1"/>
              <a:t>li</a:t>
            </a:r>
            <a:r>
              <a:rPr lang="es-ES" dirty="0"/>
              <a:t> </a:t>
            </a:r>
            <a:r>
              <a:rPr lang="es-ES" dirty="0" err="1"/>
              <a:t>jtejbu</a:t>
            </a:r>
            <a:r>
              <a:rPr lang="es-ES" dirty="0"/>
              <a:t> s-</a:t>
            </a:r>
            <a:r>
              <a:rPr lang="es-ES" dirty="0" err="1"/>
              <a:t>saħħa</a:t>
            </a:r>
            <a:r>
              <a:rPr lang="es-ES" dirty="0"/>
              <a:t> tal-</a:t>
            </a:r>
            <a:r>
              <a:rPr lang="es-ES" dirty="0" err="1"/>
              <a:t>annimali</a:t>
            </a:r>
            <a:r>
              <a:rPr lang="es-ES" dirty="0"/>
              <a:t> u </a:t>
            </a:r>
            <a:r>
              <a:rPr lang="es-ES" dirty="0" err="1"/>
              <a:t>li</a:t>
            </a:r>
            <a:r>
              <a:rPr lang="es-ES" dirty="0"/>
              <a:t> </a:t>
            </a:r>
            <a:r>
              <a:rPr lang="es-ES" dirty="0" err="1"/>
              <a:t>jistgħu</a:t>
            </a:r>
            <a:r>
              <a:rPr lang="es-ES" dirty="0"/>
              <a:t> </a:t>
            </a:r>
            <a:r>
              <a:rPr lang="es-ES" dirty="0" err="1"/>
              <a:t>jnaqqsu</a:t>
            </a:r>
            <a:r>
              <a:rPr lang="es-ES" dirty="0"/>
              <a:t> l-</a:t>
            </a:r>
            <a:r>
              <a:rPr lang="es-ES" dirty="0" err="1"/>
              <a:t>ħtieġa</a:t>
            </a:r>
            <a:r>
              <a:rPr lang="es-ES" dirty="0"/>
              <a:t> </a:t>
            </a:r>
            <a:r>
              <a:rPr lang="es-ES" dirty="0" err="1"/>
              <a:t>għall-antimikrobiċi</a:t>
            </a:r>
            <a:r>
              <a:rPr lang="es-ES" dirty="0"/>
              <a:t>. </a:t>
            </a:r>
            <a:r>
              <a:rPr lang="es-ES" dirty="0" err="1"/>
              <a:t>Dawn</a:t>
            </a:r>
            <a:r>
              <a:rPr lang="es-ES" dirty="0"/>
              <a:t> </a:t>
            </a:r>
            <a:r>
              <a:rPr lang="es-ES" dirty="0" err="1"/>
              <a:t>jinkludu</a:t>
            </a:r>
            <a:r>
              <a:rPr lang="es-ES" dirty="0"/>
              <a:t> </a:t>
            </a:r>
            <a:r>
              <a:rPr lang="es-ES" dirty="0" err="1"/>
              <a:t>probijotiċi</a:t>
            </a:r>
            <a:r>
              <a:rPr lang="es-ES" dirty="0"/>
              <a:t>, </a:t>
            </a:r>
            <a:r>
              <a:rPr lang="es-ES" dirty="0" err="1"/>
              <a:t>prebijotiċi</a:t>
            </a:r>
            <a:r>
              <a:rPr lang="es-ES" dirty="0"/>
              <a:t>, </a:t>
            </a:r>
            <a:r>
              <a:rPr lang="es-ES" dirty="0" err="1"/>
              <a:t>batterjofaġi</a:t>
            </a:r>
            <a:r>
              <a:rPr lang="es-ES" dirty="0"/>
              <a:t> u </a:t>
            </a:r>
            <a:r>
              <a:rPr lang="es-ES" dirty="0" err="1"/>
              <a:t>aċidi</a:t>
            </a:r>
            <a:r>
              <a:rPr lang="es-ES" dirty="0"/>
              <a:t> </a:t>
            </a:r>
            <a:r>
              <a:rPr lang="es-ES" dirty="0" err="1"/>
              <a:t>organiċi</a:t>
            </a:r>
            <a:r>
              <a:rPr lang="es-ES" dirty="0"/>
              <a:t>.</a:t>
            </a:r>
          </a:p>
          <a:p>
            <a:r>
              <a:rPr lang="es-ES" dirty="0" err="1"/>
              <a:t>Riċerka</a:t>
            </a:r>
            <a:r>
              <a:rPr lang="es-ES" dirty="0"/>
              <a:t> </a:t>
            </a:r>
            <a:r>
              <a:rPr lang="es-ES" dirty="0" err="1"/>
              <a:t>alternattivi</a:t>
            </a:r>
            <a:r>
              <a:rPr lang="es-ES" dirty="0"/>
              <a:t> </a:t>
            </a:r>
            <a:r>
              <a:rPr lang="es-ES" dirty="0" err="1"/>
              <a:t>ġodda</a:t>
            </a:r>
            <a:r>
              <a:rPr lang="es-ES" dirty="0"/>
              <a:t>: </a:t>
            </a:r>
            <a:r>
              <a:rPr lang="es-ES" dirty="0" err="1"/>
              <a:t>Hemm</a:t>
            </a:r>
            <a:r>
              <a:rPr lang="es-ES" dirty="0"/>
              <a:t> </a:t>
            </a:r>
            <a:r>
              <a:rPr lang="es-ES" dirty="0" err="1"/>
              <a:t>bżonn</a:t>
            </a:r>
            <a:r>
              <a:rPr lang="es-ES" dirty="0"/>
              <a:t> </a:t>
            </a:r>
            <a:r>
              <a:rPr lang="es-ES" dirty="0" err="1"/>
              <a:t>ta</a:t>
            </a:r>
            <a:r>
              <a:rPr lang="es-ES" dirty="0"/>
              <a:t>' </a:t>
            </a:r>
            <a:r>
              <a:rPr lang="es-ES" dirty="0" err="1"/>
              <a:t>studji</a:t>
            </a:r>
            <a:r>
              <a:rPr lang="es-ES" dirty="0"/>
              <a:t> </a:t>
            </a:r>
            <a:r>
              <a:rPr lang="es-ES" dirty="0" err="1"/>
              <a:t>xjentifiċi</a:t>
            </a:r>
            <a:r>
              <a:rPr lang="es-ES" dirty="0"/>
              <a:t> </a:t>
            </a:r>
            <a:r>
              <a:rPr lang="es-ES" dirty="0" err="1"/>
              <a:t>ġodda</a:t>
            </a:r>
            <a:r>
              <a:rPr lang="es-ES" dirty="0"/>
              <a:t> </a:t>
            </a:r>
            <a:r>
              <a:rPr lang="es-ES" dirty="0" err="1"/>
              <a:t>biex</a:t>
            </a:r>
            <a:r>
              <a:rPr lang="es-ES" dirty="0"/>
              <a:t> </a:t>
            </a:r>
            <a:r>
              <a:rPr lang="es-ES" dirty="0" err="1"/>
              <a:t>jiġu</a:t>
            </a:r>
            <a:r>
              <a:rPr lang="es-ES" dirty="0"/>
              <a:t> </a:t>
            </a:r>
            <a:r>
              <a:rPr lang="es-ES" dirty="0" err="1"/>
              <a:t>investigati</a:t>
            </a:r>
            <a:r>
              <a:rPr lang="es-ES" dirty="0"/>
              <a:t> </a:t>
            </a:r>
            <a:r>
              <a:rPr lang="es-ES" dirty="0" err="1"/>
              <a:t>alternattivi</a:t>
            </a:r>
            <a:r>
              <a:rPr lang="es-ES" dirty="0"/>
              <a:t> </a:t>
            </a:r>
            <a:r>
              <a:rPr lang="es-ES" dirty="0" err="1"/>
              <a:t>għall-antimikrobiċi</a:t>
            </a:r>
            <a:r>
              <a:rPr lang="es-ES" dirty="0"/>
              <a:t> </a:t>
            </a:r>
            <a:r>
              <a:rPr lang="es-ES" dirty="0" err="1"/>
              <a:t>jew</a:t>
            </a:r>
            <a:r>
              <a:rPr lang="es-ES" dirty="0"/>
              <a:t> </a:t>
            </a:r>
            <a:r>
              <a:rPr lang="es-ES" dirty="0" err="1"/>
              <a:t>biex</a:t>
            </a:r>
            <a:r>
              <a:rPr lang="es-ES" dirty="0"/>
              <a:t> </a:t>
            </a:r>
            <a:r>
              <a:rPr lang="es-ES" dirty="0" err="1"/>
              <a:t>jitnaqqas</a:t>
            </a:r>
            <a:r>
              <a:rPr lang="es-ES" dirty="0"/>
              <a:t> </a:t>
            </a:r>
            <a:r>
              <a:rPr lang="es-ES" dirty="0" err="1"/>
              <a:t>il-ħtieġa</a:t>
            </a:r>
            <a:r>
              <a:rPr lang="es-ES" dirty="0"/>
              <a:t> </a:t>
            </a:r>
            <a:r>
              <a:rPr lang="es-ES" dirty="0" err="1"/>
              <a:t>tagħhom</a:t>
            </a:r>
            <a:r>
              <a:rPr lang="es-ES" dirty="0"/>
              <a:t>.</a:t>
            </a:r>
          </a:p>
          <a:p>
            <a:r>
              <a:rPr lang="es-ES" dirty="0" err="1"/>
              <a:t>Żvilupp</a:t>
            </a:r>
            <a:r>
              <a:rPr lang="es-ES" dirty="0"/>
              <a:t> </a:t>
            </a:r>
            <a:r>
              <a:rPr lang="es-ES" dirty="0" err="1"/>
              <a:t>ta</a:t>
            </a:r>
            <a:r>
              <a:rPr lang="es-ES" dirty="0"/>
              <a:t>' </a:t>
            </a:r>
            <a:r>
              <a:rPr lang="es-ES" dirty="0" err="1"/>
              <a:t>qafas</a:t>
            </a:r>
            <a:r>
              <a:rPr lang="es-ES" dirty="0"/>
              <a:t> </a:t>
            </a:r>
            <a:r>
              <a:rPr lang="es-ES" dirty="0" err="1"/>
              <a:t>legali</a:t>
            </a:r>
            <a:r>
              <a:rPr lang="es-ES" dirty="0"/>
              <a:t> tal-UE: </a:t>
            </a:r>
            <a:r>
              <a:rPr lang="es-ES" dirty="0" err="1"/>
              <a:t>Qafas</a:t>
            </a:r>
            <a:r>
              <a:rPr lang="es-ES" dirty="0"/>
              <a:t> </a:t>
            </a:r>
            <a:r>
              <a:rPr lang="es-ES" dirty="0" err="1"/>
              <a:t>legali</a:t>
            </a:r>
            <a:r>
              <a:rPr lang="es-ES" dirty="0"/>
              <a:t> </a:t>
            </a:r>
            <a:r>
              <a:rPr lang="es-ES" dirty="0" err="1"/>
              <a:t>ċar</a:t>
            </a:r>
            <a:r>
              <a:rPr lang="es-ES" dirty="0"/>
              <a:t> tal-UE </a:t>
            </a:r>
            <a:r>
              <a:rPr lang="es-ES" dirty="0" err="1"/>
              <a:t>huwa</a:t>
            </a:r>
            <a:r>
              <a:rPr lang="es-ES" dirty="0"/>
              <a:t> </a:t>
            </a:r>
            <a:r>
              <a:rPr lang="es-ES" dirty="0" err="1"/>
              <a:t>meħtieġ</a:t>
            </a:r>
            <a:r>
              <a:rPr lang="es-ES" dirty="0"/>
              <a:t> </a:t>
            </a:r>
            <a:r>
              <a:rPr lang="es-ES" dirty="0" err="1"/>
              <a:t>biex</a:t>
            </a:r>
            <a:r>
              <a:rPr lang="es-ES" dirty="0"/>
              <a:t> </a:t>
            </a:r>
            <a:r>
              <a:rPr lang="es-ES" dirty="0" err="1"/>
              <a:t>tingħata</a:t>
            </a:r>
            <a:r>
              <a:rPr lang="es-ES" dirty="0"/>
              <a:t> </a:t>
            </a:r>
            <a:r>
              <a:rPr lang="es-ES" dirty="0" err="1"/>
              <a:t>spinta</a:t>
            </a:r>
            <a:r>
              <a:rPr lang="es-ES" dirty="0"/>
              <a:t> </a:t>
            </a:r>
            <a:r>
              <a:rPr lang="es-ES" dirty="0" err="1"/>
              <a:t>lill-iżvilupp</a:t>
            </a:r>
            <a:r>
              <a:rPr lang="es-ES" dirty="0"/>
              <a:t> u l-</a:t>
            </a:r>
            <a:r>
              <a:rPr lang="es-ES" dirty="0" err="1"/>
              <a:t>awtorizzazzjoni</a:t>
            </a:r>
            <a:r>
              <a:rPr lang="es-ES" dirty="0"/>
              <a:t> </a:t>
            </a:r>
            <a:r>
              <a:rPr lang="es-ES" dirty="0" err="1"/>
              <a:t>possibbli</a:t>
            </a:r>
            <a:r>
              <a:rPr lang="es-ES" dirty="0"/>
              <a:t> </a:t>
            </a:r>
            <a:r>
              <a:rPr lang="es-ES" dirty="0" err="1"/>
              <a:t>ta</a:t>
            </a:r>
            <a:r>
              <a:rPr lang="es-ES" dirty="0"/>
              <a:t>' </a:t>
            </a:r>
            <a:r>
              <a:rPr lang="es-ES" dirty="0" err="1"/>
              <a:t>prodotti</a:t>
            </a:r>
            <a:r>
              <a:rPr lang="es-ES" dirty="0"/>
              <a:t> </a:t>
            </a:r>
            <a:r>
              <a:rPr lang="es-ES" dirty="0" err="1"/>
              <a:t>li</a:t>
            </a:r>
            <a:r>
              <a:rPr lang="es-ES" dirty="0"/>
              <a:t> </a:t>
            </a:r>
            <a:r>
              <a:rPr lang="es-ES" dirty="0" err="1"/>
              <a:t>jistgħu</a:t>
            </a:r>
            <a:r>
              <a:rPr lang="es-ES" dirty="0"/>
              <a:t> </a:t>
            </a:r>
            <a:r>
              <a:rPr lang="es-ES" dirty="0" err="1"/>
              <a:t>jintużaw</a:t>
            </a:r>
            <a:r>
              <a:rPr lang="es-ES" dirty="0"/>
              <a:t> </a:t>
            </a:r>
            <a:r>
              <a:rPr lang="es-ES" dirty="0" err="1"/>
              <a:t>bħala</a:t>
            </a:r>
            <a:r>
              <a:rPr lang="es-ES" dirty="0"/>
              <a:t> </a:t>
            </a:r>
            <a:r>
              <a:rPr lang="es-ES" dirty="0" err="1"/>
              <a:t>alternattivi</a:t>
            </a:r>
            <a:r>
              <a:rPr lang="es-ES" dirty="0"/>
              <a:t> </a:t>
            </a:r>
            <a:r>
              <a:rPr lang="es-ES" dirty="0" err="1"/>
              <a:t>għall-antimikrobiċi</a:t>
            </a:r>
            <a:r>
              <a:rPr lang="es-ES" dirty="0"/>
              <a:t>.</a:t>
            </a:r>
          </a:p>
          <a:p>
            <a:r>
              <a:rPr lang="es-ES" dirty="0" err="1"/>
              <a:t>Aħseb</a:t>
            </a:r>
            <a:r>
              <a:rPr lang="es-ES" dirty="0"/>
              <a:t> </a:t>
            </a:r>
            <a:r>
              <a:rPr lang="es-ES" dirty="0" err="1"/>
              <a:t>mill-ġdid</a:t>
            </a:r>
            <a:r>
              <a:rPr lang="es-ES" dirty="0"/>
              <a:t>: </a:t>
            </a:r>
            <a:r>
              <a:rPr lang="es-ES" dirty="0" err="1"/>
              <a:t>is</a:t>
            </a:r>
            <a:r>
              <a:rPr lang="es-ES" dirty="0"/>
              <a:t>-sistema tal-</a:t>
            </a:r>
            <a:r>
              <a:rPr lang="es-ES" dirty="0" err="1"/>
              <a:t>produzzjoni</a:t>
            </a:r>
            <a:r>
              <a:rPr lang="es-ES" dirty="0"/>
              <a:t> tal-</a:t>
            </a:r>
            <a:r>
              <a:rPr lang="es-ES" dirty="0" err="1"/>
              <a:t>bhejjem</a:t>
            </a:r>
            <a:endParaRPr lang="es-ES" dirty="0"/>
          </a:p>
          <a:p>
            <a:r>
              <a:rPr lang="es-ES" dirty="0" err="1"/>
              <a:t>Ikkunsidra</a:t>
            </a:r>
            <a:r>
              <a:rPr lang="es-ES" dirty="0"/>
              <a:t> </a:t>
            </a:r>
            <a:r>
              <a:rPr lang="es-ES" dirty="0" err="1"/>
              <a:t>alternattivi</a:t>
            </a:r>
            <a:r>
              <a:rPr lang="es-ES" dirty="0"/>
              <a:t> </a:t>
            </a:r>
            <a:r>
              <a:rPr lang="es-ES" dirty="0" err="1"/>
              <a:t>għall-antimikrobiċi</a:t>
            </a:r>
            <a:r>
              <a:rPr lang="es-ES" dirty="0"/>
              <a:t> </a:t>
            </a:r>
            <a:r>
              <a:rPr lang="es-ES" dirty="0" err="1"/>
              <a:t>li</a:t>
            </a:r>
            <a:r>
              <a:rPr lang="es-ES" dirty="0"/>
              <a:t> </a:t>
            </a:r>
            <a:r>
              <a:rPr lang="es-ES" dirty="0" err="1"/>
              <a:t>ntwera</a:t>
            </a:r>
            <a:r>
              <a:rPr lang="es-ES" dirty="0"/>
              <a:t> </a:t>
            </a:r>
            <a:r>
              <a:rPr lang="es-ES" dirty="0" err="1"/>
              <a:t>li</a:t>
            </a:r>
            <a:r>
              <a:rPr lang="es-ES" dirty="0"/>
              <a:t> </a:t>
            </a:r>
            <a:r>
              <a:rPr lang="es-ES" dirty="0" err="1"/>
              <a:t>jtejbu</a:t>
            </a:r>
            <a:r>
              <a:rPr lang="es-ES" dirty="0"/>
              <a:t> s-</a:t>
            </a:r>
            <a:r>
              <a:rPr lang="es-ES" dirty="0" err="1"/>
              <a:t>saħħa</a:t>
            </a:r>
            <a:r>
              <a:rPr lang="es-ES" dirty="0"/>
              <a:t> tal-</a:t>
            </a:r>
            <a:r>
              <a:rPr lang="es-ES" dirty="0" err="1"/>
              <a:t>annimali</a:t>
            </a:r>
            <a:r>
              <a:rPr lang="es-ES" dirty="0"/>
              <a:t> u </a:t>
            </a:r>
            <a:r>
              <a:rPr lang="es-ES" dirty="0" err="1"/>
              <a:t>li</a:t>
            </a:r>
            <a:r>
              <a:rPr lang="es-ES" dirty="0"/>
              <a:t> </a:t>
            </a:r>
            <a:r>
              <a:rPr lang="es-ES" dirty="0" err="1"/>
              <a:t>jistgħu</a:t>
            </a:r>
            <a:r>
              <a:rPr lang="es-ES" dirty="0"/>
              <a:t> </a:t>
            </a:r>
            <a:r>
              <a:rPr lang="es-ES" dirty="0" err="1"/>
              <a:t>jnaqqsu</a:t>
            </a:r>
            <a:r>
              <a:rPr lang="es-ES" dirty="0"/>
              <a:t> l-</a:t>
            </a:r>
            <a:r>
              <a:rPr lang="es-ES" dirty="0" err="1"/>
              <a:t>ħtieġa</a:t>
            </a:r>
            <a:r>
              <a:rPr lang="es-ES" dirty="0"/>
              <a:t> </a:t>
            </a:r>
            <a:r>
              <a:rPr lang="es-ES" dirty="0" err="1"/>
              <a:t>għall-antimikrobiċi</a:t>
            </a:r>
            <a:r>
              <a:rPr lang="es-ES" dirty="0"/>
              <a:t>.</a:t>
            </a:r>
          </a:p>
          <a:p>
            <a:endParaRPr lang="es-ES" dirty="0"/>
          </a:p>
          <a:p>
            <a:r>
              <a:rPr lang="es-ES" dirty="0" err="1"/>
              <a:t>Ittejjeb</a:t>
            </a:r>
            <a:r>
              <a:rPr lang="es-ES" dirty="0"/>
              <a:t> </a:t>
            </a:r>
            <a:r>
              <a:rPr lang="es-ES" dirty="0" err="1"/>
              <a:t>il-prevenzjoni</a:t>
            </a:r>
            <a:r>
              <a:rPr lang="es-ES" dirty="0"/>
              <a:t> u l-</a:t>
            </a:r>
            <a:r>
              <a:rPr lang="es-ES" dirty="0" err="1"/>
              <a:t>kontroll</a:t>
            </a:r>
            <a:r>
              <a:rPr lang="es-ES" dirty="0"/>
              <a:t> tal-</a:t>
            </a:r>
            <a:r>
              <a:rPr lang="es-ES" dirty="0" err="1"/>
              <a:t>mard</a:t>
            </a:r>
            <a:r>
              <a:rPr lang="es-ES" dirty="0"/>
              <a:t> </a:t>
            </a:r>
            <a:r>
              <a:rPr lang="es-ES" dirty="0" err="1"/>
              <a:t>fl-annimali</a:t>
            </a:r>
            <a:r>
              <a:rPr lang="es-ES" dirty="0"/>
              <a:t>; Dan </a:t>
            </a:r>
            <a:r>
              <a:rPr lang="es-ES" dirty="0" err="1"/>
              <a:t>jinkludi</a:t>
            </a:r>
            <a:r>
              <a:rPr lang="es-ES" dirty="0"/>
              <a:t> </a:t>
            </a:r>
            <a:r>
              <a:rPr lang="es-ES" dirty="0" err="1"/>
              <a:t>prattiki</a:t>
            </a:r>
            <a:r>
              <a:rPr lang="es-ES" dirty="0"/>
              <a:t> </a:t>
            </a:r>
            <a:r>
              <a:rPr lang="es-ES" dirty="0" err="1"/>
              <a:t>ta</a:t>
            </a:r>
            <a:r>
              <a:rPr lang="es-ES" dirty="0"/>
              <a:t>' </a:t>
            </a:r>
            <a:r>
              <a:rPr lang="es-ES" dirty="0" err="1"/>
              <a:t>biedja</a:t>
            </a:r>
            <a:r>
              <a:rPr lang="es-ES" dirty="0"/>
              <a:t> </a:t>
            </a:r>
            <a:r>
              <a:rPr lang="es-ES" dirty="0" err="1"/>
              <a:t>aħjar</a:t>
            </a:r>
            <a:r>
              <a:rPr lang="es-ES" dirty="0"/>
              <a:t> </a:t>
            </a:r>
            <a:r>
              <a:rPr lang="es-ES" dirty="0" err="1"/>
              <a:t>biex</a:t>
            </a:r>
            <a:r>
              <a:rPr lang="es-ES" dirty="0"/>
              <a:t> </a:t>
            </a:r>
            <a:r>
              <a:rPr lang="es-ES" dirty="0" err="1"/>
              <a:t>jipprevjenu</a:t>
            </a:r>
            <a:r>
              <a:rPr lang="es-ES" dirty="0"/>
              <a:t> l-</a:t>
            </a:r>
            <a:r>
              <a:rPr lang="es-ES" dirty="0" err="1"/>
              <a:t>introduzzjoni</a:t>
            </a:r>
            <a:r>
              <a:rPr lang="es-ES" dirty="0"/>
              <a:t> </a:t>
            </a:r>
            <a:r>
              <a:rPr lang="es-ES" dirty="0" err="1"/>
              <a:t>ta</a:t>
            </a:r>
            <a:r>
              <a:rPr lang="es-ES" dirty="0"/>
              <a:t>' </a:t>
            </a:r>
            <a:r>
              <a:rPr lang="es-ES" dirty="0" err="1"/>
              <a:t>mard</a:t>
            </a:r>
            <a:r>
              <a:rPr lang="es-ES" dirty="0"/>
              <a:t> </a:t>
            </a:r>
            <a:r>
              <a:rPr lang="es-ES" dirty="0" err="1"/>
              <a:t>fl-irziezet</a:t>
            </a:r>
            <a:r>
              <a:rPr lang="es-ES" dirty="0"/>
              <a:t>, </a:t>
            </a:r>
            <a:r>
              <a:rPr lang="es-ES" dirty="0" err="1"/>
              <a:t>it-titjib</a:t>
            </a:r>
            <a:r>
              <a:rPr lang="es-ES" dirty="0"/>
              <a:t> tas-</a:t>
            </a:r>
            <a:r>
              <a:rPr lang="es-ES" dirty="0" err="1"/>
              <a:t>saħħa</a:t>
            </a:r>
            <a:r>
              <a:rPr lang="es-ES" dirty="0"/>
              <a:t> u l-</a:t>
            </a:r>
            <a:r>
              <a:rPr lang="es-ES" dirty="0" err="1"/>
              <a:t>benesseri</a:t>
            </a:r>
            <a:r>
              <a:rPr lang="es-ES" dirty="0"/>
              <a:t> tal-</a:t>
            </a:r>
            <a:r>
              <a:rPr lang="es-ES" dirty="0" err="1"/>
              <a:t>annimali</a:t>
            </a:r>
            <a:r>
              <a:rPr lang="es-ES" dirty="0"/>
              <a:t>, u l-</a:t>
            </a:r>
            <a:r>
              <a:rPr lang="es-ES" dirty="0" err="1"/>
              <a:t>protezzjoni</a:t>
            </a:r>
            <a:r>
              <a:rPr lang="es-ES" dirty="0"/>
              <a:t> </a:t>
            </a:r>
            <a:r>
              <a:rPr lang="es-ES" dirty="0" err="1"/>
              <a:t>tagħhom</a:t>
            </a:r>
            <a:r>
              <a:rPr lang="es-ES" dirty="0"/>
              <a:t> </a:t>
            </a:r>
            <a:r>
              <a:rPr lang="es-ES" dirty="0" err="1"/>
              <a:t>mill-mard</a:t>
            </a:r>
            <a:r>
              <a:rPr lang="es-ES" dirty="0"/>
              <a:t> </a:t>
            </a:r>
            <a:r>
              <a:rPr lang="es-ES" dirty="0" err="1"/>
              <a:t>permezz</a:t>
            </a:r>
            <a:r>
              <a:rPr lang="es-ES" dirty="0"/>
              <a:t> </a:t>
            </a:r>
            <a:r>
              <a:rPr lang="es-ES" dirty="0" err="1"/>
              <a:t>ta</a:t>
            </a:r>
            <a:r>
              <a:rPr lang="es-ES" dirty="0"/>
              <a:t>' </a:t>
            </a:r>
            <a:r>
              <a:rPr lang="es-ES" dirty="0" err="1"/>
              <a:t>vaċċini</a:t>
            </a:r>
            <a:r>
              <a:rPr lang="es-ES" dirty="0"/>
              <a:t> </a:t>
            </a:r>
            <a:r>
              <a:rPr lang="es-ES" dirty="0" err="1"/>
              <a:t>jew</a:t>
            </a:r>
            <a:r>
              <a:rPr lang="es-ES" dirty="0"/>
              <a:t> </a:t>
            </a:r>
            <a:r>
              <a:rPr lang="es-ES" dirty="0" err="1"/>
              <a:t>għażla</a:t>
            </a:r>
            <a:r>
              <a:rPr lang="es-ES" dirty="0"/>
              <a:t> </a:t>
            </a:r>
            <a:r>
              <a:rPr lang="es-ES" dirty="0" err="1"/>
              <a:t>ġenetika</a:t>
            </a:r>
            <a:r>
              <a:rPr lang="es-ES" dirty="0"/>
              <a:t>.</a:t>
            </a:r>
          </a:p>
          <a:p>
            <a:r>
              <a:rPr lang="es-ES" dirty="0" err="1"/>
              <a:t>Ikkunsidra</a:t>
            </a:r>
            <a:r>
              <a:rPr lang="es-ES" dirty="0"/>
              <a:t> </a:t>
            </a:r>
            <a:r>
              <a:rPr lang="es-ES" dirty="0" err="1"/>
              <a:t>sistemi</a:t>
            </a:r>
            <a:r>
              <a:rPr lang="es-ES" dirty="0"/>
              <a:t> </a:t>
            </a:r>
            <a:r>
              <a:rPr lang="es-ES" dirty="0" err="1"/>
              <a:t>ta</a:t>
            </a:r>
            <a:r>
              <a:rPr lang="es-ES" dirty="0"/>
              <a:t>' </a:t>
            </a:r>
            <a:r>
              <a:rPr lang="es-ES" dirty="0" err="1"/>
              <a:t>biedja</a:t>
            </a:r>
            <a:r>
              <a:rPr lang="es-ES" dirty="0"/>
              <a:t> </a:t>
            </a:r>
            <a:r>
              <a:rPr lang="es-ES" dirty="0" err="1"/>
              <a:t>alternattivi</a:t>
            </a:r>
            <a:r>
              <a:rPr lang="es-ES" dirty="0"/>
              <a:t>: </a:t>
            </a:r>
            <a:r>
              <a:rPr lang="es-ES" dirty="0" err="1"/>
              <a:t>Għandhom</a:t>
            </a:r>
            <a:r>
              <a:rPr lang="es-ES" dirty="0"/>
              <a:t> </a:t>
            </a:r>
            <a:r>
              <a:rPr lang="es-ES" dirty="0" err="1"/>
              <a:t>jiġu</a:t>
            </a:r>
            <a:r>
              <a:rPr lang="es-ES" dirty="0"/>
              <a:t> </a:t>
            </a:r>
            <a:r>
              <a:rPr lang="es-ES" dirty="0" err="1"/>
              <a:t>evalwati</a:t>
            </a:r>
            <a:r>
              <a:rPr lang="es-ES" dirty="0"/>
              <a:t> </a:t>
            </a:r>
            <a:r>
              <a:rPr lang="es-ES" dirty="0" err="1"/>
              <a:t>sistemi</a:t>
            </a:r>
            <a:r>
              <a:rPr lang="es-ES" dirty="0"/>
              <a:t> </a:t>
            </a:r>
            <a:r>
              <a:rPr lang="es-ES" dirty="0" err="1"/>
              <a:t>ta</a:t>
            </a:r>
            <a:r>
              <a:rPr lang="es-ES" dirty="0"/>
              <a:t>' </a:t>
            </a:r>
            <a:r>
              <a:rPr lang="es-ES" dirty="0" err="1"/>
              <a:t>biedja</a:t>
            </a:r>
            <a:r>
              <a:rPr lang="es-ES" dirty="0"/>
              <a:t> </a:t>
            </a:r>
            <a:r>
              <a:rPr lang="es-ES" dirty="0" err="1"/>
              <a:t>fejn</a:t>
            </a:r>
            <a:r>
              <a:rPr lang="es-ES" dirty="0"/>
              <a:t> </a:t>
            </a:r>
            <a:r>
              <a:rPr lang="es-ES" dirty="0" err="1"/>
              <a:t>spiss</a:t>
            </a:r>
            <a:r>
              <a:rPr lang="es-ES" dirty="0"/>
              <a:t> </a:t>
            </a:r>
            <a:r>
              <a:rPr lang="es-ES" dirty="0" err="1"/>
              <a:t>jintużaw</a:t>
            </a:r>
            <a:r>
              <a:rPr lang="es-ES" dirty="0"/>
              <a:t> l-</a:t>
            </a:r>
            <a:r>
              <a:rPr lang="es-ES" dirty="0" err="1"/>
              <a:t>antimikrobiċi</a:t>
            </a:r>
            <a:r>
              <a:rPr lang="es-ES" dirty="0"/>
              <a:t>. </a:t>
            </a:r>
            <a:r>
              <a:rPr lang="es-ES" dirty="0" err="1"/>
              <a:t>Għandhom</a:t>
            </a:r>
            <a:r>
              <a:rPr lang="es-ES" dirty="0"/>
              <a:t> </a:t>
            </a:r>
            <a:r>
              <a:rPr lang="es-ES" dirty="0" err="1"/>
              <a:t>jiġu</a:t>
            </a:r>
            <a:r>
              <a:rPr lang="es-ES" dirty="0"/>
              <a:t> </a:t>
            </a:r>
            <a:r>
              <a:rPr lang="es-ES" dirty="0" err="1"/>
              <a:t>esplorati</a:t>
            </a:r>
            <a:r>
              <a:rPr lang="es-ES" dirty="0"/>
              <a:t> </a:t>
            </a:r>
            <a:r>
              <a:rPr lang="es-ES" dirty="0" err="1"/>
              <a:t>sistemi</a:t>
            </a:r>
            <a:r>
              <a:rPr lang="es-ES" dirty="0"/>
              <a:t> </a:t>
            </a:r>
            <a:r>
              <a:rPr lang="es-ES" dirty="0" err="1"/>
              <a:t>alternattivi</a:t>
            </a:r>
            <a:r>
              <a:rPr lang="es-ES" dirty="0"/>
              <a:t> </a:t>
            </a:r>
            <a:r>
              <a:rPr lang="es-ES" dirty="0" err="1"/>
              <a:t>li</a:t>
            </a:r>
            <a:r>
              <a:rPr lang="es-ES" dirty="0"/>
              <a:t> </a:t>
            </a:r>
            <a:r>
              <a:rPr lang="es-ES" dirty="0" err="1"/>
              <a:t>jwasslu</a:t>
            </a:r>
            <a:r>
              <a:rPr lang="es-ES" dirty="0"/>
              <a:t> </a:t>
            </a:r>
            <a:r>
              <a:rPr lang="es-ES" dirty="0" err="1"/>
              <a:t>għal</a:t>
            </a:r>
            <a:r>
              <a:rPr lang="es-ES" dirty="0"/>
              <a:t> </a:t>
            </a:r>
            <a:r>
              <a:rPr lang="es-ES" dirty="0" err="1"/>
              <a:t>użu</a:t>
            </a:r>
            <a:r>
              <a:rPr lang="es-ES" dirty="0"/>
              <a:t> </a:t>
            </a:r>
            <a:r>
              <a:rPr lang="es-ES" dirty="0" err="1"/>
              <a:t>mnaqqas</a:t>
            </a:r>
            <a:r>
              <a:rPr lang="es-ES" dirty="0"/>
              <a:t> tal-</a:t>
            </a:r>
            <a:r>
              <a:rPr lang="es-ES" dirty="0" err="1"/>
              <a:t>antimikrobiċi</a:t>
            </a:r>
            <a:r>
              <a:rPr lang="es-ES" dirty="0"/>
              <a:t>.</a:t>
            </a:r>
          </a:p>
          <a:p>
            <a:r>
              <a:rPr lang="es-ES" dirty="0" err="1"/>
              <a:t>Offerta</a:t>
            </a:r>
            <a:r>
              <a:rPr lang="es-ES" dirty="0"/>
              <a:t> </a:t>
            </a:r>
            <a:r>
              <a:rPr lang="es-ES" dirty="0" err="1"/>
              <a:t>edukazzjoni</a:t>
            </a:r>
            <a:r>
              <a:rPr lang="es-ES" dirty="0"/>
              <a:t>: L-</a:t>
            </a:r>
            <a:r>
              <a:rPr lang="es-ES" dirty="0" err="1"/>
              <a:t>edukazzjoni</a:t>
            </a:r>
            <a:r>
              <a:rPr lang="es-ES" dirty="0"/>
              <a:t> u l-</a:t>
            </a:r>
            <a:r>
              <a:rPr lang="es-ES" dirty="0" err="1"/>
              <a:t>għarfien</a:t>
            </a:r>
            <a:r>
              <a:rPr lang="es-ES" dirty="0"/>
              <a:t> tal-AMR </a:t>
            </a:r>
            <a:r>
              <a:rPr lang="es-ES" dirty="0" err="1"/>
              <a:t>għandhom</a:t>
            </a:r>
            <a:r>
              <a:rPr lang="es-ES" dirty="0"/>
              <a:t> </a:t>
            </a:r>
            <a:r>
              <a:rPr lang="es-ES" dirty="0" err="1"/>
              <a:t>jiġu</a:t>
            </a:r>
            <a:r>
              <a:rPr lang="es-ES" dirty="0"/>
              <a:t> </a:t>
            </a:r>
            <a:r>
              <a:rPr lang="es-ES" dirty="0" err="1"/>
              <a:t>indirizzati</a:t>
            </a:r>
            <a:r>
              <a:rPr lang="es-ES" dirty="0"/>
              <a:t> </a:t>
            </a:r>
            <a:r>
              <a:rPr lang="es-ES" dirty="0" err="1"/>
              <a:t>lil-livelli</a:t>
            </a:r>
            <a:r>
              <a:rPr lang="es-ES" dirty="0"/>
              <a:t> </a:t>
            </a:r>
            <a:r>
              <a:rPr lang="es-ES" dirty="0" err="1"/>
              <a:t>kollha</a:t>
            </a:r>
            <a:r>
              <a:rPr lang="es-ES" dirty="0"/>
              <a:t> tas-</a:t>
            </a:r>
            <a:r>
              <a:rPr lang="es-ES" dirty="0" err="1"/>
              <a:t>soċjetà</a:t>
            </a:r>
            <a:r>
              <a:rPr lang="es-ES" dirty="0"/>
              <a:t> </a:t>
            </a:r>
            <a:r>
              <a:rPr lang="es-ES" dirty="0" err="1"/>
              <a:t>iżda</a:t>
            </a:r>
            <a:r>
              <a:rPr lang="es-ES" dirty="0"/>
              <a:t> </a:t>
            </a:r>
            <a:r>
              <a:rPr lang="es-ES" dirty="0" err="1"/>
              <a:t>b'mod</a:t>
            </a:r>
            <a:r>
              <a:rPr lang="es-ES" dirty="0"/>
              <a:t> </a:t>
            </a:r>
            <a:r>
              <a:rPr lang="es-ES" dirty="0" err="1"/>
              <a:t>partikolari</a:t>
            </a:r>
            <a:r>
              <a:rPr lang="es-ES" dirty="0"/>
              <a:t> </a:t>
            </a:r>
            <a:r>
              <a:rPr lang="es-ES" dirty="0" err="1"/>
              <a:t>lill-veterinarji</a:t>
            </a:r>
            <a:r>
              <a:rPr lang="es-ES" dirty="0"/>
              <a:t> u </a:t>
            </a:r>
            <a:r>
              <a:rPr lang="es-ES" dirty="0" err="1"/>
              <a:t>lill-bdiewa</a:t>
            </a:r>
            <a:r>
              <a:rPr lang="es-ES"/>
              <a:t>.</a:t>
            </a:r>
            <a:endParaRPr lang="es-ES"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36</a:t>
            </a:fld>
            <a:endParaRPr lang="en-GB"/>
          </a:p>
        </p:txBody>
      </p:sp>
    </p:spTree>
    <p:extLst>
      <p:ext uri="{BB962C8B-B14F-4D97-AF65-F5344CB8AC3E}">
        <p14:creationId xmlns:p14="http://schemas.microsoft.com/office/powerpoint/2010/main" val="5949651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3BF68CBC-6CFC-428F-8CC1-256870B442D5}" type="slidenum">
              <a:rPr lang="en-GB" smtClean="0"/>
              <a:t>37</a:t>
            </a:fld>
            <a:endParaRPr lang="en-GB"/>
          </a:p>
        </p:txBody>
      </p:sp>
    </p:spTree>
    <p:extLst>
      <p:ext uri="{BB962C8B-B14F-4D97-AF65-F5344CB8AC3E}">
        <p14:creationId xmlns:p14="http://schemas.microsoft.com/office/powerpoint/2010/main" val="2193665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3BF68CBC-6CFC-428F-8CC1-256870B442D5}" type="slidenum">
              <a:rPr lang="en-GB" smtClean="0"/>
              <a:t>4</a:t>
            </a:fld>
            <a:endParaRPr lang="en-GB"/>
          </a:p>
        </p:txBody>
      </p:sp>
    </p:spTree>
    <p:extLst>
      <p:ext uri="{BB962C8B-B14F-4D97-AF65-F5344CB8AC3E}">
        <p14:creationId xmlns:p14="http://schemas.microsoft.com/office/powerpoint/2010/main" val="2641910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901779" y="5849695"/>
            <a:ext cx="5496560" cy="4800177"/>
          </a:xfrm>
        </p:spPr>
        <p:txBody>
          <a:bodyPr/>
          <a:lstStyle/>
          <a:p>
            <a:pPr algn="l"/>
            <a:r>
              <a:rPr lang="mt-MT" sz="1100" b="0" i="1" u="none" strike="noStrike" baseline="0" dirty="0">
                <a:solidFill>
                  <a:srgbClr val="818385"/>
                </a:solidFill>
                <a:latin typeface="EC Square Sans Pro" panose="020B0506040000020004" pitchFamily="34" charset="0"/>
              </a:rPr>
              <a:t>‘L-indirizzar ta’ infezzjonijiet reżistenti għall-mediċini globalment: Rapport finali u rakkomandazzjonijiet” - </a:t>
            </a:r>
            <a:r>
              <a:rPr lang="mt-MT" sz="1100" b="1" i="0" u="none" strike="noStrike" baseline="0" dirty="0">
                <a:solidFill>
                  <a:srgbClr val="818385"/>
                </a:solidFill>
                <a:latin typeface="EC Square Sans Pro" panose="020B0506040000020004" pitchFamily="34" charset="0"/>
              </a:rPr>
              <a:t>IR-RIEŻAMI DWAR IR-REŻISTENZA GĦALL-ANTIMIKROBIĊI</a:t>
            </a:r>
          </a:p>
          <a:p>
            <a:pPr algn="l"/>
            <a:r>
              <a:rPr lang="mt-MT" sz="1100" b="0" i="1" u="none" strike="noStrike" baseline="0" dirty="0">
                <a:solidFill>
                  <a:srgbClr val="818385"/>
                </a:solidFill>
                <a:latin typeface="EC Square Sans Pro" panose="020B0506040000020004" pitchFamily="34" charset="0"/>
              </a:rPr>
              <a:t>IPPRESEDUT MINN JIM O’NEILL – Mejju 2016 - https://amr-review.org/sites/default/files/160525_Final%20paper_with%20cover.pdf </a:t>
            </a:r>
          </a:p>
          <a:p>
            <a:pPr algn="l"/>
            <a:endParaRPr lang="en-GB" sz="1100" b="0" i="0" u="none" strike="noStrike" baseline="0" dirty="0">
              <a:solidFill>
                <a:srgbClr val="3C4982"/>
              </a:solidFill>
              <a:latin typeface="EC Square Sans Pro" panose="020B0506040000020004" pitchFamily="34" charset="0"/>
            </a:endParaRPr>
          </a:p>
          <a:p>
            <a:pPr algn="l"/>
            <a:r>
              <a:rPr lang="mt-MT" sz="1100" b="0" i="0" u="none" strike="noStrike" baseline="0" dirty="0">
                <a:latin typeface="EC Square Sans Pro" panose="020B0506040000020004" pitchFamily="34" charset="0"/>
              </a:rPr>
              <a:t>Matul l-aħħar għoxrin sena, il-konsum totali tal-antibijotiċi fil-bnedmin żdied b’mod modest fl-OECD u fl-UE/ŻEE u b’mod sostanzjali fost il-pajjiżi li mhumiex</a:t>
            </a:r>
          </a:p>
          <a:p>
            <a:pPr algn="l"/>
            <a:r>
              <a:rPr lang="mt-MT" sz="1100" b="0" i="0" u="none" strike="noStrike" baseline="0" dirty="0">
                <a:latin typeface="EC Square Sans Pro" panose="020B0506040000020004" pitchFamily="34" charset="0"/>
              </a:rPr>
              <a:t>pajjiżi tal-G20 tal-OECD. </a:t>
            </a:r>
          </a:p>
          <a:p>
            <a:pPr algn="l"/>
            <a:endParaRPr lang="en-GB" sz="1100" b="0" i="0" u="none" strike="noStrike" baseline="0" dirty="0">
              <a:latin typeface="EC Square Sans Pro" panose="020B0506040000020004" pitchFamily="34" charset="0"/>
            </a:endParaRPr>
          </a:p>
          <a:p>
            <a:pPr algn="l"/>
            <a:r>
              <a:rPr lang="mt-MT" sz="1100" b="0" i="0" u="none" strike="noStrike" baseline="0" dirty="0">
                <a:latin typeface="EC Square Sans Pro" panose="020B0506040000020004" pitchFamily="34" charset="0"/>
              </a:rPr>
              <a:t>Is-settur tal-annimali qiegħed jipparteċipa b’mod attiv fl-iżvilupp u l-implimentazzjoni ta’ kważi l-pjanijiet ta’ azzjoni kollha żviluppati mill-pajjiżi tal-OECD, tal-UE/ŻEE u tal-G20</a:t>
            </a:r>
          </a:p>
          <a:p>
            <a:pPr algn="l"/>
            <a:r>
              <a:rPr lang="mt-MT" sz="1100" b="0" i="0" u="none" strike="noStrike" baseline="0" dirty="0">
                <a:latin typeface="EC Square Sans Pro" panose="020B0506040000020004" pitchFamily="34" charset="0"/>
              </a:rPr>
              <a:t>Prattiċi aħjar tal-immaniġġjar tal-ikel u t-titjib fil-bijosigurtà fl-irziezet jippromettu tnaqqis fl-infezzjonijiet reżistenti.</a:t>
            </a:r>
          </a:p>
          <a:p>
            <a:pPr algn="l"/>
            <a:r>
              <a:rPr lang="mt-MT" sz="1100" b="0" i="0" u="none" strike="noStrike" baseline="0" dirty="0">
                <a:latin typeface="EC Square Sans Pro" panose="020B0506040000020004" pitchFamily="34" charset="0"/>
              </a:rPr>
              <a:t>Il-benefiċċji tat-titjib tal-bijosigurtà tal-irziezet ipattu għalkollox għall-ispejjeż tal-implimentazzjoni.</a:t>
            </a:r>
          </a:p>
          <a:p>
            <a:pPr algn="l"/>
            <a:endParaRPr lang="en-GB" sz="1100" b="0" i="0" u="none" strike="noStrike" baseline="0" dirty="0">
              <a:latin typeface="EC Square Sans Pro" panose="020B0506040000020004" pitchFamily="34" charset="0"/>
            </a:endParaRPr>
          </a:p>
          <a:p>
            <a:pPr algn="l"/>
            <a:r>
              <a:rPr lang="mt-MT" sz="1600" b="0" i="0" dirty="0">
                <a:solidFill>
                  <a:srgbClr val="444444"/>
                </a:solidFill>
                <a:effectLst/>
                <a:latin typeface="Raleway" pitchFamily="2" charset="0"/>
              </a:rPr>
              <a:t>Sal-2050, in-Nazzjonijiet Uniti, abbażi tar-rapport ta’ Jim O’Neil, tistma li sa 10 miljun mewt fis-sena jistgħu jkunu kkawżati minn superbugs u forom assoċjati ta’ reżistenza għall-antimikrobiċi. </a:t>
            </a:r>
          </a:p>
          <a:p>
            <a:pPr algn="l"/>
            <a:endParaRPr lang="en-GB" sz="1600" b="0" i="0" u="none" strike="noStrike" baseline="0" dirty="0">
              <a:solidFill>
                <a:srgbClr val="444444"/>
              </a:solidFill>
              <a:effectLst/>
              <a:latin typeface="Raleway" pitchFamily="2" charset="0"/>
            </a:endParaRPr>
          </a:p>
          <a:p>
            <a:pPr algn="l"/>
            <a:r>
              <a:rPr lang="mt-MT" sz="1600" b="0" i="0" u="none" strike="noStrike" baseline="0" dirty="0">
                <a:solidFill>
                  <a:srgbClr val="444444"/>
                </a:solidFill>
                <a:effectLst/>
                <a:latin typeface="Raleway" pitchFamily="2" charset="0"/>
                <a:ea typeface="+mn-ea"/>
                <a:cs typeface="+mn-cs"/>
              </a:rPr>
              <a:t>Il-grafika turi l-</a:t>
            </a:r>
            <a:r>
              <a:rPr lang="mt-MT" sz="1600" b="0" i="0" dirty="0">
                <a:solidFill>
                  <a:srgbClr val="444444"/>
                </a:solidFill>
                <a:effectLst/>
                <a:latin typeface="Raleway" pitchFamily="2" charset="0"/>
                <a:ea typeface="+mn-ea"/>
                <a:cs typeface="+mn-cs"/>
              </a:rPr>
              <a:t>mortalità mbassra mill-AMR meta mqabbla ma’ kawżi komuni ta’ mwiet attwali, u l-istimi tagħha fi mwiet fis-sena 2050. </a:t>
            </a:r>
          </a:p>
          <a:p>
            <a:pPr algn="l"/>
            <a:r>
              <a:rPr lang="mt-MT" sz="1600" b="0" i="0" dirty="0">
                <a:solidFill>
                  <a:srgbClr val="444444"/>
                </a:solidFill>
                <a:effectLst/>
                <a:latin typeface="Raleway" pitchFamily="2" charset="0"/>
                <a:ea typeface="+mn-ea"/>
                <a:cs typeface="+mn-cs"/>
              </a:rPr>
              <a:t>Id-data tal-kawżi differenti ta’ mwiet attwali hija meħuda minn sorsi differenti: </a:t>
            </a:r>
          </a:p>
          <a:p>
            <a:pPr marL="171450" indent="-171450" algn="l">
              <a:buFont typeface="Arial" panose="020B0604020202020204" pitchFamily="34" charset="0"/>
              <a:buChar char="•"/>
            </a:pPr>
            <a:r>
              <a:rPr lang="mt-MT" sz="1100" b="0" i="0" u="none" strike="noStrike" baseline="0" dirty="0">
                <a:solidFill>
                  <a:srgbClr val="3C4982"/>
                </a:solidFill>
                <a:latin typeface="EC Square Sans Pro" panose="020B0506040000020004" pitchFamily="34" charset="0"/>
              </a:rPr>
              <a:t>Dijabete: www.whi.int/mediacentre/factsheets/fs312/en/ Kanċer: www.whi.int/mediacentre/factsheets/fs297/en/</a:t>
            </a:r>
          </a:p>
          <a:p>
            <a:pPr marL="171450" indent="-171450" algn="l">
              <a:buFont typeface="Arial" panose="020B0604020202020204" pitchFamily="34" charset="0"/>
              <a:buChar char="•"/>
            </a:pPr>
            <a:r>
              <a:rPr lang="mt-MT" sz="1100" b="0" i="0" u="none" strike="noStrike" baseline="0" dirty="0">
                <a:solidFill>
                  <a:srgbClr val="3C4982"/>
                </a:solidFill>
                <a:latin typeface="EC Square Sans Pro" panose="020B0506040000020004" pitchFamily="34" charset="0"/>
              </a:rPr>
              <a:t>Kolera: www.whi.int/mediacentre/factsheets/fs107/en/ Mard tad-dijarea: www.sciencedirect.com/science/article/pii/So140673612617280</a:t>
            </a:r>
          </a:p>
          <a:p>
            <a:pPr marL="171450" indent="-171450" algn="l">
              <a:buFont typeface="Arial" panose="020B0604020202020204" pitchFamily="34" charset="0"/>
              <a:buChar char="•"/>
            </a:pPr>
            <a:r>
              <a:rPr lang="mt-MT" sz="1100" b="0" i="0" u="none" strike="noStrike" baseline="0" dirty="0">
                <a:solidFill>
                  <a:srgbClr val="3C4982"/>
                </a:solidFill>
                <a:latin typeface="EC Square Sans Pro" panose="020B0506040000020004" pitchFamily="34" charset="0"/>
              </a:rPr>
              <a:t>Ħosba: www.sciencedirect.com/science/article/pii/So140673612617280 Inċidenti tat-traffiku fit-toroq: www.whi.int/mediacentre/factsheets/fs358/en/</a:t>
            </a:r>
          </a:p>
          <a:p>
            <a:pPr marL="171450" indent="-171450" algn="l">
              <a:buFont typeface="Arial" panose="020B0604020202020204" pitchFamily="34" charset="0"/>
              <a:buChar char="•"/>
            </a:pPr>
            <a:r>
              <a:rPr lang="mt-MT" sz="1100" b="0" i="0" u="none" strike="noStrike" baseline="0" dirty="0">
                <a:solidFill>
                  <a:srgbClr val="3C4982"/>
                </a:solidFill>
                <a:latin typeface="EC Square Sans Pro" panose="020B0506040000020004" pitchFamily="34" charset="0"/>
              </a:rPr>
              <a:t>Tetnu: www.sciencedirect.com/science/article/pii/So140673612617280</a:t>
            </a:r>
          </a:p>
          <a:p>
            <a:pPr algn="l"/>
            <a:endParaRPr lang="en-GB" sz="1100" b="0" i="0" u="none" strike="noStrike" baseline="0" dirty="0">
              <a:solidFill>
                <a:srgbClr val="3C4982"/>
              </a:solidFill>
              <a:latin typeface="EC Square Sans Pro" panose="020B0506040000020004" pitchFamily="34" charset="0"/>
            </a:endParaRPr>
          </a:p>
          <a:p>
            <a:pPr algn="l"/>
            <a:endParaRPr lang="en-GB" sz="1100" b="0" i="0" u="none" strike="noStrike" baseline="0" dirty="0">
              <a:solidFill>
                <a:srgbClr val="3C4982"/>
              </a:solidFill>
              <a:latin typeface="EC Square Sans Pro" panose="020B0506040000020004" pitchFamily="34" charset="0"/>
            </a:endParaRPr>
          </a:p>
          <a:p>
            <a:pPr algn="l"/>
            <a:r>
              <a:rPr lang="mt-MT" sz="1100" b="0" i="0" u="none" strike="noStrike" baseline="0" dirty="0">
                <a:solidFill>
                  <a:srgbClr val="3C4982"/>
                </a:solidFill>
                <a:latin typeface="EC Square Sans Pro" panose="020B0506040000020004" pitchFamily="34" charset="0"/>
              </a:rPr>
              <a:t>Fil-fatt, ir-Reżistenza għall-Antimikrobiċi qed tikkawża impatt kbir fuq is-sistemi tal-kura tas-saħħa fl-Ewropa, madwar €1.1 biljun fis-sena, skont id-data mill-</a:t>
            </a:r>
            <a:r>
              <a:rPr lang="mt-MT" sz="1600" b="0" i="0" dirty="0">
                <a:solidFill>
                  <a:srgbClr val="4D5156"/>
                </a:solidFill>
                <a:effectLst/>
                <a:latin typeface="arial" panose="020B0604020202020204" pitchFamily="34" charset="0"/>
              </a:rPr>
              <a:t>Organizzazzjoni għall-Kooperazzjoni u l-Iżvilupp Ekonomiċi </a:t>
            </a:r>
            <a:r>
              <a:rPr lang="mt-MT" sz="1600" b="0" i="0" u="none" strike="noStrike" baseline="0" dirty="0">
                <a:solidFill>
                  <a:srgbClr val="3C4982"/>
                </a:solidFill>
                <a:latin typeface="EC Square Sans Pro" panose="020B0506040000020004" pitchFamily="34" charset="0"/>
              </a:rPr>
              <a:t>(OECD)</a:t>
            </a:r>
            <a:r>
              <a:rPr lang="mt-MT" sz="1600" b="0" i="0" dirty="0">
                <a:solidFill>
                  <a:srgbClr val="4D5156"/>
                </a:solidFill>
                <a:effectLst/>
                <a:latin typeface="arial" panose="020B0604020202020204" pitchFamily="34" charset="0"/>
              </a:rPr>
              <a:t>.</a:t>
            </a:r>
          </a:p>
          <a:p>
            <a:pPr algn="l"/>
            <a:r>
              <a:rPr lang="mt-MT" sz="1100" b="0" i="0" dirty="0">
                <a:solidFill>
                  <a:srgbClr val="3F4A52"/>
                </a:solidFill>
                <a:effectLst/>
                <a:latin typeface="EC Square Sans Pro" panose="020B0506040000020004" pitchFamily="34" charset="0"/>
              </a:rPr>
              <a:t>Meta infezzjoni ma tirrispondix għal trattament antimikrobiku tal-ewwel linja ("Trattament tal-ewwel linja hija l-ewwel għażla ta' trattament rakkomandata), il-professjonisti tal-kura tas-saħħa jirrikorru għal </a:t>
            </a:r>
            <a:r>
              <a:rPr lang="mt-MT" sz="1100" b="1" i="0" dirty="0">
                <a:solidFill>
                  <a:srgbClr val="3F4A52"/>
                </a:solidFill>
                <a:effectLst/>
                <a:latin typeface="EC Square Sans Pro" panose="020B0506040000020004" pitchFamily="34" charset="0"/>
              </a:rPr>
              <a:t>alternattivi</a:t>
            </a:r>
            <a:r>
              <a:rPr lang="mt-MT" sz="1100" b="0" i="0" dirty="0">
                <a:solidFill>
                  <a:srgbClr val="3F4A52"/>
                </a:solidFill>
                <a:effectLst/>
                <a:latin typeface="EC Square Sans Pro" panose="020B0506040000020004" pitchFamily="34" charset="0"/>
              </a:rPr>
              <a:t> </a:t>
            </a:r>
            <a:r>
              <a:rPr lang="mt-MT" sz="1100" b="1" i="0" dirty="0">
                <a:solidFill>
                  <a:srgbClr val="3F4A52"/>
                </a:solidFill>
                <a:effectLst/>
                <a:latin typeface="EC Square Sans Pro" panose="020B0506040000020004" pitchFamily="34" charset="0"/>
              </a:rPr>
              <a:t>iktar għaljin</a:t>
            </a:r>
            <a:r>
              <a:rPr lang="mt-MT" sz="1100" b="0" i="0" dirty="0">
                <a:solidFill>
                  <a:srgbClr val="3F4A52"/>
                </a:solidFill>
                <a:effectLst/>
                <a:latin typeface="EC Square Sans Pro" panose="020B0506040000020004" pitchFamily="34" charset="0"/>
              </a:rPr>
              <a:t>, bħal mediċini tat-tieni u t-tielet għażliet (l-aħħar għażliet ta’ trattament disponibbli). Kumplikazzjonijiet jew it-tul itwal ta’ marda jew trattament kultant jeħtieġu </a:t>
            </a:r>
            <a:r>
              <a:rPr lang="mt-MT" sz="1100" b="1" i="0" dirty="0">
                <a:solidFill>
                  <a:srgbClr val="3F4A52"/>
                </a:solidFill>
                <a:effectLst/>
                <a:latin typeface="EC Square Sans Pro" panose="020B0506040000020004" pitchFamily="34" charset="0"/>
              </a:rPr>
              <a:t>perjodi itwal fl-isptar</a:t>
            </a:r>
            <a:r>
              <a:rPr lang="mt-MT" sz="1100" b="0" i="0" dirty="0">
                <a:solidFill>
                  <a:srgbClr val="3F4A52"/>
                </a:solidFill>
                <a:effectLst/>
                <a:latin typeface="EC Square Sans Pro" panose="020B0506040000020004" pitchFamily="34" charset="0"/>
              </a:rPr>
              <a:t>, bl-ispejjeż korrispondenti.</a:t>
            </a:r>
          </a:p>
          <a:p>
            <a:pPr algn="l"/>
            <a:r>
              <a:rPr lang="mt-MT" sz="1100" b="0" i="1" dirty="0">
                <a:solidFill>
                  <a:srgbClr val="000000"/>
                </a:solidFill>
                <a:effectLst/>
                <a:latin typeface="EC Square Sans Pro" panose="020B0506040000020004" pitchFamily="34" charset="0"/>
              </a:rPr>
              <a:t>Sors:</a:t>
            </a:r>
            <a:r>
              <a:rPr lang="mt-MT" sz="1100" b="0" i="0" dirty="0">
                <a:solidFill>
                  <a:srgbClr val="000000"/>
                </a:solidFill>
                <a:effectLst/>
                <a:latin typeface="EC Square Sans Pro" panose="020B0506040000020004" pitchFamily="34" charset="0"/>
              </a:rPr>
              <a:t> OECD (2018), </a:t>
            </a:r>
            <a:r>
              <a:rPr lang="mt-MT" sz="1100" b="0" i="1" dirty="0">
                <a:solidFill>
                  <a:srgbClr val="000000"/>
                </a:solidFill>
                <a:effectLst/>
                <a:latin typeface="EC Square Sans Pro" panose="020B0506040000020004" pitchFamily="34" charset="0"/>
              </a:rPr>
              <a:t>Stemming the Superbug Tide: Just A Few Dollars More</a:t>
            </a:r>
            <a:r>
              <a:rPr lang="mt-MT" sz="1100" b="0" i="0" dirty="0">
                <a:solidFill>
                  <a:srgbClr val="000000"/>
                </a:solidFill>
                <a:effectLst/>
                <a:latin typeface="EC Square Sans Pro" panose="020B0506040000020004" pitchFamily="34" charset="0"/>
              </a:rPr>
              <a:t>, OECD Health Policy Studies, OECD Publishing, Pariġi, </a:t>
            </a:r>
            <a:r>
              <a:rPr lang="mt-MT" sz="1100" b="0" i="0" dirty="0">
                <a:solidFill>
                  <a:srgbClr val="000000"/>
                </a:solidFill>
                <a:effectLst/>
                <a:latin typeface="EC Square Sans Pro" panose="020B0506040000020004" pitchFamily="34" charset="0"/>
                <a:hlinkClick r:id="rId3"/>
              </a:rPr>
              <a:t>https://doi.org/10.1787/9789264307599-en</a:t>
            </a:r>
            <a:r>
              <a:rPr lang="mt-MT" sz="1100" b="0" i="0" dirty="0">
                <a:solidFill>
                  <a:srgbClr val="000000"/>
                </a:solidFill>
                <a:effectLst/>
                <a:latin typeface="EC Square Sans Pro" panose="020B0506040000020004" pitchFamily="34" charset="0"/>
              </a:rPr>
              <a:t>.</a:t>
            </a:r>
          </a:p>
          <a:p>
            <a:pPr algn="l"/>
            <a:endParaRPr lang="en-GB" sz="1100" b="0" i="0" dirty="0">
              <a:solidFill>
                <a:srgbClr val="000000"/>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3F4A52"/>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3F4A52"/>
              </a:solidFill>
              <a:effectLst/>
              <a:latin typeface="EC Square Sans Pro" panose="020B0506040000020004" pitchFamily="34" charset="0"/>
            </a:endParaRPr>
          </a:p>
          <a:p>
            <a:pPr algn="l"/>
            <a:endParaRPr lang="en-GB" b="0"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5</a:t>
            </a:fld>
            <a:endParaRPr lang="en-GB"/>
          </a:p>
        </p:txBody>
      </p:sp>
    </p:spTree>
    <p:extLst>
      <p:ext uri="{BB962C8B-B14F-4D97-AF65-F5344CB8AC3E}">
        <p14:creationId xmlns:p14="http://schemas.microsoft.com/office/powerpoint/2010/main" val="2247219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mt-MT" sz="1100" b="0" i="0" dirty="0">
                <a:solidFill>
                  <a:srgbClr val="404040"/>
                </a:solidFill>
                <a:effectLst/>
                <a:latin typeface="arial" panose="020B0604020202020204" pitchFamily="34" charset="0"/>
              </a:rPr>
              <a:t>Ir-reżistenza għall-antimikrobiċi (AMR) hija l-abbiltà tal-mikroorganiżmi li jgħixu jew jikbru minkejja aġent antimikrobiku li normalment jinibixxi jew joqtol lil dak il-</a:t>
            </a:r>
            <a:r>
              <a:rPr lang="mt-MT" sz="1100" dirty="0">
                <a:solidFill>
                  <a:srgbClr val="404040"/>
                </a:solidFill>
                <a:latin typeface="arial" panose="020B0604020202020204" pitchFamily="34" charset="0"/>
              </a:rPr>
              <a:t>mikroorganiżmu. </a:t>
            </a:r>
          </a:p>
          <a:p>
            <a:pPr algn="l"/>
            <a:r>
              <a:rPr lang="mt-MT" sz="1100" dirty="0">
                <a:solidFill>
                  <a:srgbClr val="404040"/>
                </a:solidFill>
                <a:latin typeface="arial" panose="020B0604020202020204" pitchFamily="34" charset="0"/>
              </a:rPr>
              <a:t>Hija l-konsegwenza ta’ għażla naturali u ġenetika. </a:t>
            </a:r>
            <a:r>
              <a:rPr lang="mt-MT" sz="1100" b="0" i="0" dirty="0">
                <a:solidFill>
                  <a:srgbClr val="1F1F1F"/>
                </a:solidFill>
                <a:effectLst/>
                <a:latin typeface="Google Sans"/>
              </a:rPr>
              <a:t>Ir-reżistenza għall-antibijotiċi sseħħ ukoll meta l-batterji jinbidlu biex jipproteġu lilhom infushom minn antibijotiku. </a:t>
            </a:r>
          </a:p>
          <a:p>
            <a:pPr algn="l"/>
            <a:r>
              <a:rPr lang="mt-MT" sz="1100" dirty="0">
                <a:solidFill>
                  <a:srgbClr val="404040"/>
                </a:solidFill>
                <a:latin typeface="arial" panose="020B0604020202020204" pitchFamily="34" charset="0"/>
              </a:rPr>
              <a:t>U hemm fatturi umani oħra li jippromwovu l-iżvilupp tar-reżistenza bħal: </a:t>
            </a:r>
          </a:p>
          <a:p>
            <a:pPr marL="285750" indent="-285750" algn="l">
              <a:buFont typeface="Arial" panose="020B0604020202020204" pitchFamily="34" charset="0"/>
              <a:buChar char="•"/>
            </a:pPr>
            <a:r>
              <a:rPr lang="mt-MT" sz="1100" dirty="0">
                <a:solidFill>
                  <a:srgbClr val="404040"/>
                </a:solidFill>
                <a:latin typeface="arial" panose="020B0604020202020204" pitchFamily="34" charset="0"/>
              </a:rPr>
              <a:t>Użu mhux xieraq: </a:t>
            </a:r>
          </a:p>
          <a:p>
            <a:pPr marL="742950" lvl="1" indent="-285750" algn="l">
              <a:buFont typeface="Arial" panose="020B0604020202020204" pitchFamily="34" charset="0"/>
              <a:buChar char="•"/>
            </a:pPr>
            <a:r>
              <a:rPr lang="mt-MT" sz="1100" dirty="0">
                <a:solidFill>
                  <a:srgbClr val="404040"/>
                </a:solidFill>
                <a:latin typeface="arial" panose="020B0604020202020204" pitchFamily="34" charset="0"/>
              </a:rPr>
              <a:t>Użu żejjed: </a:t>
            </a:r>
          </a:p>
          <a:p>
            <a:pPr marL="1200150" lvl="2" indent="-285750" algn="l">
              <a:buFont typeface="Arial" panose="020B0604020202020204" pitchFamily="34" charset="0"/>
              <a:buChar char="•"/>
            </a:pPr>
            <a:r>
              <a:rPr lang="mt-MT" sz="1100" dirty="0">
                <a:solidFill>
                  <a:srgbClr val="404040"/>
                </a:solidFill>
                <a:latin typeface="arial" panose="020B0604020202020204" pitchFamily="34" charset="0"/>
              </a:rPr>
              <a:t>il-qsim tal-antibijotiċi</a:t>
            </a:r>
          </a:p>
          <a:p>
            <a:pPr marL="1200150" lvl="2" indent="-285750" algn="l">
              <a:buFont typeface="Arial" panose="020B0604020202020204" pitchFamily="34" charset="0"/>
              <a:buChar char="•"/>
            </a:pPr>
            <a:r>
              <a:rPr lang="mt-MT" sz="1100" dirty="0">
                <a:solidFill>
                  <a:srgbClr val="404040"/>
                </a:solidFill>
                <a:latin typeface="arial" panose="020B0604020202020204" pitchFamily="34" charset="0"/>
              </a:rPr>
              <a:t>l-użu ta’ antibijotiċi mingħajr il-ħtieġa għal dan</a:t>
            </a:r>
          </a:p>
          <a:p>
            <a:pPr marL="1200150" lvl="2" indent="-285750" algn="l">
              <a:buFont typeface="Arial" panose="020B0604020202020204" pitchFamily="34" charset="0"/>
              <a:buChar char="•"/>
            </a:pPr>
            <a:r>
              <a:rPr lang="mt-MT" sz="1100" dirty="0">
                <a:solidFill>
                  <a:srgbClr val="404040"/>
                </a:solidFill>
                <a:latin typeface="arial" panose="020B0604020202020204" pitchFamily="34" charset="0"/>
              </a:rPr>
              <a:t>l-użu ta’ antibijotiċi għal infezzjonijiet virali u infjammazzjoni</a:t>
            </a:r>
          </a:p>
          <a:p>
            <a:pPr marL="742950" lvl="1" indent="-285750" algn="l">
              <a:buFont typeface="Arial" panose="020B0604020202020204" pitchFamily="34" charset="0"/>
              <a:buChar char="•"/>
            </a:pPr>
            <a:r>
              <a:rPr lang="mt-MT" sz="1100" dirty="0">
                <a:solidFill>
                  <a:srgbClr val="404040"/>
                </a:solidFill>
                <a:latin typeface="arial" panose="020B0604020202020204" pitchFamily="34" charset="0"/>
              </a:rPr>
              <a:t>Użu ħażin: </a:t>
            </a:r>
          </a:p>
          <a:p>
            <a:pPr marL="1200150" lvl="2" indent="-285750" algn="l">
              <a:buFont typeface="Arial" panose="020B0604020202020204" pitchFamily="34" charset="0"/>
              <a:buChar char="•"/>
            </a:pPr>
            <a:r>
              <a:rPr lang="mt-MT" sz="1100" dirty="0">
                <a:solidFill>
                  <a:srgbClr val="404040"/>
                </a:solidFill>
                <a:latin typeface="arial" panose="020B0604020202020204" pitchFamily="34" charset="0"/>
              </a:rPr>
              <a:t>l-użu ta’ antimikrobiċi bħala promoturi tat-tkabbir tal-annimali fl-irziezet jew fl-akkwakultura</a:t>
            </a:r>
          </a:p>
          <a:p>
            <a:pPr marL="1200150" lvl="2" indent="-285750" algn="l">
              <a:buFont typeface="Arial" panose="020B0604020202020204" pitchFamily="34" charset="0"/>
              <a:buChar char="•"/>
            </a:pPr>
            <a:r>
              <a:rPr lang="mt-MT" sz="1100" dirty="0">
                <a:solidFill>
                  <a:srgbClr val="404040"/>
                </a:solidFill>
                <a:latin typeface="arial" panose="020B0604020202020204" pitchFamily="34" charset="0"/>
              </a:rPr>
              <a:t>ma jitlestiex il-kors jew tittieħed doża insuffiċjenti</a:t>
            </a:r>
          </a:p>
          <a:p>
            <a:pPr marL="1200150" lvl="2" indent="-285750" algn="l">
              <a:buFont typeface="Arial" panose="020B0604020202020204" pitchFamily="34" charset="0"/>
              <a:buChar char="•"/>
            </a:pPr>
            <a:r>
              <a:rPr lang="mt-MT" sz="1100" dirty="0">
                <a:solidFill>
                  <a:srgbClr val="404040"/>
                </a:solidFill>
                <a:latin typeface="arial" panose="020B0604020202020204" pitchFamily="34" charset="0"/>
              </a:rPr>
              <a:t>it-teħid ta’ antibijotiċi għall-indikazzjonijiet il-ħżiena bħal infezzjoni virali u infjammazzjoni</a:t>
            </a:r>
          </a:p>
          <a:p>
            <a:pPr algn="l"/>
            <a:endParaRPr lang="en-GB" sz="1100" dirty="0">
              <a:solidFill>
                <a:srgbClr val="404040"/>
              </a:solidFill>
              <a:latin typeface="arial" panose="020B0604020202020204" pitchFamily="34" charset="0"/>
            </a:endParaRPr>
          </a:p>
          <a:p>
            <a:pPr algn="l"/>
            <a:r>
              <a:rPr lang="mt-MT" sz="1100" b="0" i="0" u="none" strike="noStrike" baseline="0" dirty="0">
                <a:latin typeface="ECSquareSansPro-Regular"/>
              </a:rPr>
              <a:t>Maż-żmien, dan jagħmel l-antimikrobiċi inqas effettivi u finalment inutli fil-bniedem u </a:t>
            </a:r>
            <a:r>
              <a:rPr lang="mt-MT" sz="1100" b="0" i="0" u="none" strike="noStrike" baseline="0" dirty="0">
                <a:solidFill>
                  <a:srgbClr val="FFFFFF"/>
                </a:solidFill>
                <a:latin typeface="ECSquareSansPro-Regular"/>
              </a:rPr>
              <a:t>l-mediċina veterinarja.</a:t>
            </a:r>
          </a:p>
          <a:p>
            <a:r>
              <a:rPr lang="mt-MT" sz="1100" b="0" i="0" dirty="0">
                <a:solidFill>
                  <a:srgbClr val="1F1F1F"/>
                </a:solidFill>
                <a:effectLst/>
                <a:latin typeface="Google Sans"/>
              </a:rPr>
              <a:t>Il-batterji kollha jinfirxu permezz tal-arja, l-ilma, il-ħamrija, l-ikel jew vetturi ħajjin. </a:t>
            </a:r>
          </a:p>
          <a:p>
            <a:r>
              <a:rPr lang="mt-MT" sz="1100" b="0" i="0" dirty="0">
                <a:solidFill>
                  <a:srgbClr val="1F1F1F"/>
                </a:solidFill>
                <a:effectLst/>
                <a:latin typeface="Google Sans"/>
              </a:rPr>
              <a:t>Is-slide li jmiss turi d-diversi direzzjonijiet tat-tixrid.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6</a:t>
            </a:fld>
            <a:endParaRPr lang="en-GB"/>
          </a:p>
        </p:txBody>
      </p:sp>
    </p:spTree>
    <p:extLst>
      <p:ext uri="{BB962C8B-B14F-4D97-AF65-F5344CB8AC3E}">
        <p14:creationId xmlns:p14="http://schemas.microsoft.com/office/powerpoint/2010/main" val="1105173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mt-MT" dirty="0"/>
              <a:t>Ir-reżistenza tista’ tinfirex b’ħafna modi differenti permezz tal-ambjent, l-ikel jew permezz ta’ kuntatt mill-qrib ma’ annimali u bnedmin oħra:</a:t>
            </a:r>
          </a:p>
          <a:p>
            <a:endParaRPr lang="en-GB" dirty="0"/>
          </a:p>
          <a:p>
            <a:r>
              <a:rPr lang="mt-MT" dirty="0"/>
              <a:t>L-antimikrobiċi jingħataw lill-annimali u lill-bnedmin.</a:t>
            </a:r>
          </a:p>
          <a:p>
            <a:endParaRPr lang="en-GB" dirty="0"/>
          </a:p>
          <a:p>
            <a:r>
              <a:rPr lang="mt-MT" dirty="0"/>
              <a:t>Mill-annimali sal-bnedmin, permezz tal-ikel jew l-ambjent:</a:t>
            </a:r>
          </a:p>
          <a:p>
            <a:r>
              <a:rPr lang="mt-MT" dirty="0"/>
              <a:t>- Batterji reżistenti għad-droga jistgħu jibqgħu fuq il-laħam mill-annimali. Meta ma jiġix immaniġġjat jew imsajjar kif suppost (miżuri ta’ iġjene), il-batterji jistgħu jinfirxu fil-bnedmin. </a:t>
            </a:r>
          </a:p>
          <a:p>
            <a:pPr marL="171450" indent="-171450">
              <a:buFontTx/>
              <a:buChar char="-"/>
            </a:pPr>
            <a:r>
              <a:rPr lang="mt-MT" dirty="0"/>
              <a:t>L-ippurgar tal-annimali b’batterji reżistenti għall-mediċina jista’ jinfirex mill-fertilizzanti u/jew l-ilma, użati fl-uċuħ tar-raba’ tal-ikel.</a:t>
            </a:r>
          </a:p>
          <a:p>
            <a:pPr marL="171450" indent="-171450">
              <a:buFontTx/>
              <a:buChar char="-"/>
            </a:pPr>
            <a:r>
              <a:rPr lang="mt-MT" dirty="0"/>
              <a:t>Batterji reżistenti għall-mediċina fl-ippurgar tal-annimali jistgħu jibqgħu fl-uċuħ tar-raba’ u jittieklu. Dawn il-batterji jistgħu jibqgħu fl-imsaren tal-bniedem. </a:t>
            </a:r>
          </a:p>
          <a:p>
            <a:pPr marL="171450" indent="-171450">
              <a:buFontTx/>
              <a:buChar char="-"/>
            </a:pPr>
            <a:r>
              <a:rPr lang="mt-MT" dirty="0"/>
              <a:t>Batterji reżistenti għall-mediċina fl-annimali jistgħu jinfirxu għal annimali oħra fir-razzett, permezz ta’ kontaminazzjoni tal-ilma, tal-ippurgar, il-kuntatt mill-qrib.</a:t>
            </a:r>
          </a:p>
          <a:p>
            <a:pPr marL="0" indent="0">
              <a:buFontTx/>
              <a:buNone/>
            </a:pPr>
            <a:endParaRPr lang="en-GB" dirty="0"/>
          </a:p>
          <a:p>
            <a:pPr marL="0" indent="0">
              <a:buFontTx/>
              <a:buNone/>
            </a:pPr>
            <a:r>
              <a:rPr lang="mt-MT" dirty="0"/>
              <a:t>Mill-bnedmin għall-bnedmin, permezz tal-isptarijiet, il-kuntatt mill-qrib mal-annimali domestiċi, fil-komunità u permezz tal-ambjent:</a:t>
            </a:r>
          </a:p>
          <a:p>
            <a:pPr marL="171450" indent="-171450">
              <a:buFontTx/>
              <a:buChar char="-"/>
            </a:pPr>
            <a:r>
              <a:rPr lang="mt-MT" dirty="0"/>
              <a:t>Il-bnedmin jistgħu jiżviluppaw reżistenza għall-mediċini fl-imsaren, u jistgħu wkoll jiżviluppaw reżistenza minn użu żejjed jew użu ħażin ta’ antimikrobiċi. </a:t>
            </a:r>
          </a:p>
          <a:p>
            <a:pPr marL="171450" indent="-171450">
              <a:buFontTx/>
              <a:buChar char="-"/>
            </a:pPr>
            <a:r>
              <a:rPr lang="mt-MT" dirty="0"/>
              <a:t>Fl-isptarijiet il-pazjenti jistgħu jiżviluppaw reżistenza għall-mediċini, li tinfirex meta jmorru d-dar. Tista’ tinfirex ukoll lil pazjenti oħra indirettament permezz ta’ idejn mhux nodfa minn uċuħ fil-faċilità tal-kura tas-saħħa. </a:t>
            </a:r>
          </a:p>
          <a:p>
            <a:pPr marL="171450" indent="-171450">
              <a:buFontTx/>
              <a:buChar char="-"/>
            </a:pPr>
            <a:r>
              <a:rPr lang="mt-MT" dirty="0"/>
              <a:t>Il-batterji reżistenti għall-mediċina jistgħu mbagħad jinfirxu fil-komunità.</a:t>
            </a:r>
          </a:p>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7</a:t>
            </a:fld>
            <a:endParaRPr lang="en-GB"/>
          </a:p>
        </p:txBody>
      </p:sp>
    </p:spTree>
    <p:extLst>
      <p:ext uri="{BB962C8B-B14F-4D97-AF65-F5344CB8AC3E}">
        <p14:creationId xmlns:p14="http://schemas.microsoft.com/office/powerpoint/2010/main" val="3279567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t-MT" sz="1100" b="0" i="0">
                <a:solidFill>
                  <a:srgbClr val="3F4A52"/>
                </a:solidFill>
                <a:effectLst/>
                <a:latin typeface="Open Sans" panose="020B0606030504020204" pitchFamily="34" charset="0"/>
              </a:rPr>
              <a:t>Fl-2020, iktar minn</a:t>
            </a:r>
            <a:r>
              <a:rPr lang="mt-MT" sz="1100" b="1" i="0">
                <a:solidFill>
                  <a:srgbClr val="3F4A52"/>
                </a:solidFill>
                <a:effectLst/>
                <a:latin typeface="Open Sans" panose="020B0606030504020204" pitchFamily="34" charset="0"/>
              </a:rPr>
              <a:t>800,000</a:t>
            </a:r>
            <a:r>
              <a:rPr lang="mt-MT" sz="1100" b="0" i="0">
                <a:solidFill>
                  <a:srgbClr val="3F4A52"/>
                </a:solidFill>
                <a:effectLst/>
                <a:latin typeface="Open Sans" panose="020B0606030504020204" pitchFamily="34" charset="0"/>
              </a:rPr>
              <a:t> ruħ ġew </a:t>
            </a:r>
            <a:r>
              <a:rPr lang="mt-MT" sz="1100" b="1" i="0">
                <a:solidFill>
                  <a:srgbClr val="3F4A52"/>
                </a:solidFill>
                <a:effectLst/>
                <a:latin typeface="Open Sans" panose="020B0606030504020204" pitchFamily="34" charset="0"/>
              </a:rPr>
              <a:t>infettati</a:t>
            </a:r>
            <a:r>
              <a:rPr lang="mt-MT" sz="1100" b="0" i="0">
                <a:solidFill>
                  <a:srgbClr val="3F4A52"/>
                </a:solidFill>
                <a:effectLst/>
                <a:latin typeface="Open Sans" panose="020B0606030504020204" pitchFamily="34" charset="0"/>
              </a:rPr>
              <a:t> minn batterji reżistenti għall-antibijotiċi fl-Ewropa. Il-mard li rriżulta kien jinkludi pulmonite u infezzjonijiet fid-demm u intraaddominali. (Sors: ECDC Iċ-Ċentru Ewropew għall-Prevenzjoni u l-Kontroll tal-Mard).</a:t>
            </a:r>
          </a:p>
          <a:p>
            <a:endParaRPr lang="es-ES" sz="1100" dirty="0"/>
          </a:p>
          <a:p>
            <a:r>
              <a:rPr lang="mt-MT" sz="1100" b="0" i="0">
                <a:solidFill>
                  <a:srgbClr val="333333"/>
                </a:solidFill>
                <a:effectLst/>
                <a:latin typeface="Roboto" panose="02000000000000000000" pitchFamily="2" charset="0"/>
              </a:rPr>
              <a:t>B’mod ġenerali fl-UE/ŻEE, il-perċentwali tal-AMR għall-kombinamenti ta’ speċi batterjali–gruppi antimikrobiċi taħt sorveljanza għadhom għoljin:</a:t>
            </a:r>
          </a:p>
          <a:p>
            <a:pPr marL="171450" indent="-171450">
              <a:buFontTx/>
              <a:buChar char="-"/>
            </a:pPr>
            <a:r>
              <a:rPr lang="mt-MT" sz="1100" b="0" i="0">
                <a:solidFill>
                  <a:srgbClr val="333333"/>
                </a:solidFill>
                <a:effectLst/>
                <a:latin typeface="Roboto" panose="02000000000000000000" pitchFamily="2" charset="0"/>
              </a:rPr>
              <a:t>ir-reżistenza għal carbapenem f’</a:t>
            </a:r>
            <a:r>
              <a:rPr lang="mt-MT" sz="1100" b="0" i="1">
                <a:solidFill>
                  <a:srgbClr val="333333"/>
                </a:solidFill>
                <a:effectLst/>
                <a:latin typeface="Roboto" panose="02000000000000000000" pitchFamily="2" charset="0"/>
              </a:rPr>
              <a:t>Escherichia coli</a:t>
            </a:r>
            <a:r>
              <a:rPr lang="mt-MT" sz="1100" b="0" i="0">
                <a:solidFill>
                  <a:srgbClr val="333333"/>
                </a:solidFill>
                <a:effectLst/>
                <a:latin typeface="Roboto" panose="02000000000000000000" pitchFamily="2" charset="0"/>
              </a:rPr>
              <a:t> u </a:t>
            </a:r>
            <a:r>
              <a:rPr lang="mt-MT" sz="1100" b="0" i="1">
                <a:solidFill>
                  <a:srgbClr val="333333"/>
                </a:solidFill>
                <a:effectLst/>
                <a:latin typeface="Roboto" panose="02000000000000000000" pitchFamily="2" charset="0"/>
              </a:rPr>
              <a:t>Klebsiella pneumoniae </a:t>
            </a:r>
            <a:r>
              <a:rPr lang="mt-MT" sz="1100" b="0" i="0">
                <a:solidFill>
                  <a:srgbClr val="333333"/>
                </a:solidFill>
                <a:effectLst/>
                <a:latin typeface="Roboto" panose="02000000000000000000" pitchFamily="2" charset="0"/>
              </a:rPr>
              <a:t>(</a:t>
            </a:r>
            <a:r>
              <a:rPr lang="mt-MT" sz="1100" b="0" i="1">
                <a:solidFill>
                  <a:srgbClr val="333333"/>
                </a:solidFill>
                <a:effectLst/>
                <a:latin typeface="Roboto" panose="02000000000000000000" pitchFamily="2" charset="0"/>
              </a:rPr>
              <a:t>K. pneumoniae</a:t>
            </a:r>
            <a:r>
              <a:rPr lang="mt-MT" sz="1100" b="0" i="0">
                <a:solidFill>
                  <a:srgbClr val="333333"/>
                </a:solidFill>
                <a:effectLst/>
                <a:latin typeface="Roboto" panose="02000000000000000000" pitchFamily="2" charset="0"/>
              </a:rPr>
              <a:t>),</a:t>
            </a:r>
          </a:p>
          <a:p>
            <a:pPr marL="171450" indent="-171450">
              <a:buFontTx/>
              <a:buChar char="-"/>
            </a:pPr>
            <a:r>
              <a:rPr lang="mt-MT" sz="1100" b="0" i="0">
                <a:solidFill>
                  <a:srgbClr val="333333"/>
                </a:solidFill>
                <a:effectLst/>
                <a:latin typeface="Roboto" panose="02000000000000000000" pitchFamily="2" charset="0"/>
              </a:rPr>
              <a:t>ir-reżistenza għal vancomycin f’</a:t>
            </a:r>
            <a:r>
              <a:rPr lang="mt-MT" sz="1100" b="0" i="1">
                <a:solidFill>
                  <a:srgbClr val="333333"/>
                </a:solidFill>
                <a:effectLst/>
                <a:latin typeface="Roboto" panose="02000000000000000000" pitchFamily="2" charset="0"/>
              </a:rPr>
              <a:t>Enterococcus faecium</a:t>
            </a:r>
            <a:r>
              <a:rPr lang="mt-MT" sz="1100" b="0" i="0">
                <a:solidFill>
                  <a:srgbClr val="333333"/>
                </a:solidFill>
                <a:effectLst/>
                <a:latin typeface="Roboto" panose="02000000000000000000" pitchFamily="2" charset="0"/>
              </a:rPr>
              <a:t> uriet żieda sinifikanti fl-2016–2020. </a:t>
            </a:r>
          </a:p>
          <a:p>
            <a:pPr marL="171450" indent="-171450">
              <a:buFontTx/>
              <a:buChar char="-"/>
            </a:pPr>
            <a:r>
              <a:rPr lang="mt-MT" sz="1100" b="0" i="0">
                <a:solidFill>
                  <a:srgbClr val="333333"/>
                </a:solidFill>
                <a:effectLst/>
                <a:latin typeface="Roboto" panose="02000000000000000000" pitchFamily="2" charset="0"/>
              </a:rPr>
              <a:t>Perċentwali għoljin ta’ reżistenza għal cephalosporins tat-tielet ġenerazzjoni u carbapenems f’</a:t>
            </a:r>
            <a:r>
              <a:rPr lang="mt-MT" sz="1100" b="0" i="1">
                <a:solidFill>
                  <a:srgbClr val="333333"/>
                </a:solidFill>
                <a:effectLst/>
                <a:latin typeface="Roboto" panose="02000000000000000000" pitchFamily="2" charset="0"/>
              </a:rPr>
              <a:t>K. Pneumoniae</a:t>
            </a:r>
          </a:p>
          <a:p>
            <a:pPr marL="171450" indent="-171450">
              <a:buFontTx/>
              <a:buChar char="-"/>
            </a:pPr>
            <a:r>
              <a:rPr lang="mt-MT" sz="1100" b="0" i="0">
                <a:solidFill>
                  <a:srgbClr val="333333"/>
                </a:solidFill>
                <a:effectLst/>
                <a:latin typeface="Roboto" panose="02000000000000000000" pitchFamily="2" charset="0"/>
              </a:rPr>
              <a:t>perċentwali għoljin ta’ speċi ta’ </a:t>
            </a:r>
            <a:r>
              <a:rPr lang="mt-MT" sz="1100" b="0" i="1">
                <a:solidFill>
                  <a:srgbClr val="333333"/>
                </a:solidFill>
                <a:effectLst/>
                <a:latin typeface="Roboto" panose="02000000000000000000" pitchFamily="2" charset="0"/>
              </a:rPr>
              <a:t>Acinetobacter </a:t>
            </a:r>
            <a:r>
              <a:rPr lang="mt-MT" sz="1100" b="0" i="0">
                <a:solidFill>
                  <a:srgbClr val="333333"/>
                </a:solidFill>
                <a:effectLst/>
                <a:latin typeface="Roboto" panose="02000000000000000000" pitchFamily="2" charset="0"/>
              </a:rPr>
              <a:t>u </a:t>
            </a:r>
            <a:r>
              <a:rPr lang="mt-MT" sz="1100" b="0" i="1">
                <a:solidFill>
                  <a:srgbClr val="333333"/>
                </a:solidFill>
                <a:effectLst/>
                <a:latin typeface="Roboto" panose="02000000000000000000" pitchFamily="2" charset="0"/>
              </a:rPr>
              <a:t>Pseudomonas aeruginosa</a:t>
            </a:r>
            <a:r>
              <a:rPr lang="mt-MT" sz="1100" b="0">
                <a:solidFill>
                  <a:srgbClr val="333333"/>
                </a:solidFill>
                <a:effectLst/>
                <a:latin typeface="Roboto" panose="02000000000000000000" pitchFamily="2" charset="0"/>
              </a:rPr>
              <a:t> reżistenti għal carbapenem</a:t>
            </a:r>
          </a:p>
          <a:p>
            <a:pPr marL="0" indent="0">
              <a:buFontTx/>
              <a:buNone/>
            </a:pPr>
            <a:r>
              <a:rPr lang="mt-MT" sz="1100" b="0" i="0">
                <a:solidFill>
                  <a:srgbClr val="333333"/>
                </a:solidFill>
                <a:effectLst/>
                <a:latin typeface="Roboto" panose="02000000000000000000" pitchFamily="2" charset="0"/>
              </a:rPr>
              <a:t>(</a:t>
            </a:r>
            <a:r>
              <a:rPr lang="mt-MT" sz="1100" b="0" i="1">
                <a:solidFill>
                  <a:srgbClr val="333333"/>
                </a:solidFill>
                <a:effectLst/>
                <a:latin typeface="Roboto" panose="02000000000000000000" pitchFamily="2" charset="0"/>
              </a:rPr>
              <a:t>Sors</a:t>
            </a:r>
            <a:r>
              <a:rPr lang="mt-MT" sz="1100" b="0" i="0">
                <a:solidFill>
                  <a:srgbClr val="333333"/>
                </a:solidFill>
                <a:effectLst/>
                <a:latin typeface="Roboto" panose="02000000000000000000" pitchFamily="2" charset="0"/>
              </a:rPr>
              <a:t>: Sorveljanza tar-reżistenza għall-antimikrobiċi fl-Ewropa 2022)</a:t>
            </a:r>
          </a:p>
          <a:p>
            <a:pPr marL="0" indent="0">
              <a:buFontTx/>
              <a:buNone/>
            </a:pPr>
            <a:endParaRPr lang="en-GB" sz="1100" b="0" i="0" dirty="0">
              <a:solidFill>
                <a:srgbClr val="333333"/>
              </a:solidFill>
              <a:effectLst/>
              <a:latin typeface="Roboto" panose="02000000000000000000" pitchFamily="2" charset="0"/>
            </a:endParaRPr>
          </a:p>
          <a:p>
            <a:pPr marL="0" indent="0">
              <a:buFontTx/>
              <a:buNone/>
            </a:pPr>
            <a:r>
              <a:rPr lang="mt-MT" sz="1100" b="0" i="0">
                <a:solidFill>
                  <a:srgbClr val="333333"/>
                </a:solidFill>
                <a:effectLst/>
                <a:latin typeface="Roboto" panose="02000000000000000000" pitchFamily="2" charset="0"/>
              </a:rPr>
              <a:t>f’diversi pajjiżi fir-Reġjun Ewropew huma ta’ tħassib.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8</a:t>
            </a:fld>
            <a:endParaRPr lang="en-GB"/>
          </a:p>
        </p:txBody>
      </p:sp>
    </p:spTree>
    <p:extLst>
      <p:ext uri="{BB962C8B-B14F-4D97-AF65-F5344CB8AC3E}">
        <p14:creationId xmlns:p14="http://schemas.microsoft.com/office/powerpoint/2010/main" val="2585574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mt-MT" sz="1800" b="1" i="0" u="none" strike="noStrike" baseline="0">
                <a:solidFill>
                  <a:srgbClr val="164B95"/>
                </a:solidFill>
                <a:latin typeface="Tahoma" panose="020B0604030504040204" pitchFamily="34" charset="0"/>
              </a:rPr>
              <a:t>Ir-reżistenza għall-antimikrobiċi taffettwa lil nies reali </a:t>
            </a:r>
          </a:p>
          <a:p>
            <a:r>
              <a:rPr lang="mt-MT"/>
              <a:t>Sors: Eurostat - Popolazzjoni ta’ Malta fl-2020: 515,332</a:t>
            </a:r>
          </a:p>
          <a:p>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mt-MT" sz="800"/>
              <a:t>Il-popolazzjoni ta’ Malta fl-2020: 515,000 (7 x 5.15 = 36 mewt)</a:t>
            </a:r>
          </a:p>
          <a:p>
            <a:endParaRPr lang="es-ES"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9</a:t>
            </a:fld>
            <a:endParaRPr lang="en-GB"/>
          </a:p>
        </p:txBody>
      </p:sp>
    </p:spTree>
    <p:extLst>
      <p:ext uri="{BB962C8B-B14F-4D97-AF65-F5344CB8AC3E}">
        <p14:creationId xmlns:p14="http://schemas.microsoft.com/office/powerpoint/2010/main" val="26312772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9.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48.jpeg"/><Relationship Id="rId2" Type="http://schemas.openxmlformats.org/officeDocument/2006/relationships/image" Target="../media/image1.png"/><Relationship Id="rId16" Type="http://schemas.openxmlformats.org/officeDocument/2006/relationships/hyperlink" Target="http://www.amrfvtraining.eu/" TargetMode="External"/><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47.png"/><Relationship Id="rId5" Type="http://schemas.openxmlformats.org/officeDocument/2006/relationships/image" Target="../media/image5.png"/><Relationship Id="rId15" Type="http://schemas.openxmlformats.org/officeDocument/2006/relationships/image" Target="../media/image4.png"/><Relationship Id="rId10" Type="http://schemas.openxmlformats.org/officeDocument/2006/relationships/image" Target="../media/image46.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5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51.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Master" Target="../slideMasters/slideMaster2.xml"/><Relationship Id="rId5" Type="http://schemas.openxmlformats.org/officeDocument/2006/relationships/image" Target="../media/image39.png"/><Relationship Id="rId4" Type="http://schemas.openxmlformats.org/officeDocument/2006/relationships/image" Target="../media/image38.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7.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7.pn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22.png"/><Relationship Id="rId11" Type="http://schemas.openxmlformats.org/officeDocument/2006/relationships/image" Target="../media/image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9.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48.jpeg"/><Relationship Id="rId2" Type="http://schemas.openxmlformats.org/officeDocument/2006/relationships/image" Target="../media/image1.png"/><Relationship Id="rId16" Type="http://schemas.openxmlformats.org/officeDocument/2006/relationships/hyperlink" Target="http://www.amrfvtraining.eu/" TargetMode="External"/><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47.png"/><Relationship Id="rId5" Type="http://schemas.openxmlformats.org/officeDocument/2006/relationships/image" Target="../media/image5.png"/><Relationship Id="rId15" Type="http://schemas.openxmlformats.org/officeDocument/2006/relationships/image" Target="../media/image4.png"/><Relationship Id="rId10" Type="http://schemas.openxmlformats.org/officeDocument/2006/relationships/image" Target="../media/image46.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50.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3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a:extLst>
              <a:ext uri="{FF2B5EF4-FFF2-40B4-BE49-F238E27FC236}">
                <a16:creationId xmlns:a16="http://schemas.microsoft.com/office/drawing/2014/main" id="{582D17B3-5A6C-42CA-853B-4103A0708918}"/>
              </a:ext>
            </a:extLst>
          </p:cNvPr>
          <p:cNvPicPr/>
          <p:nvPr userDrawn="1"/>
        </p:nvPicPr>
        <p:blipFill>
          <a:blip r:embed="rId11" cstate="email">
            <a:extLst>
              <a:ext uri="{28A0092B-C50C-407E-A947-70E740481C1C}">
                <a14:useLocalDpi xmlns:a14="http://schemas.microsoft.com/office/drawing/2010/main"/>
              </a:ext>
            </a:extLst>
          </a:blip>
          <a:srcRect/>
          <a:stretch/>
        </p:blipFill>
        <p:spPr bwMode="auto">
          <a:xfrm>
            <a:off x="8991600" y="5669995"/>
            <a:ext cx="3022600" cy="668214"/>
          </a:xfrm>
          <a:prstGeom prst="rect">
            <a:avLst/>
          </a:prstGeom>
          <a:noFill/>
          <a:ln>
            <a:noFill/>
          </a:ln>
        </p:spPr>
      </p:pic>
    </p:spTree>
    <p:extLst>
      <p:ext uri="{BB962C8B-B14F-4D97-AF65-F5344CB8AC3E}">
        <p14:creationId xmlns:p14="http://schemas.microsoft.com/office/powerpoint/2010/main" val="141352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94653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615219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153346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pic>
        <p:nvPicPr>
          <p:cNvPr id="37" name="Imagen 36">
            <a:extLst>
              <a:ext uri="{FF2B5EF4-FFF2-40B4-BE49-F238E27FC236}">
                <a16:creationId xmlns:a16="http://schemas.microsoft.com/office/drawing/2014/main" id="{C53E509D-9C05-4F64-B596-3792F76B9CA7}"/>
              </a:ext>
            </a:extLst>
          </p:cNvPr>
          <p:cNvPicPr/>
          <p:nvPr userDrawn="1"/>
        </p:nvPicPr>
        <p:blipFill>
          <a:blip r:embed="rId10" cstate="email">
            <a:extLst>
              <a:ext uri="{28A0092B-C50C-407E-A947-70E740481C1C}">
                <a14:useLocalDpi xmlns:a14="http://schemas.microsoft.com/office/drawing/2010/main"/>
              </a:ext>
            </a:extLst>
          </a:blip>
          <a:srcRect/>
          <a:stretch/>
        </p:blipFill>
        <p:spPr bwMode="auto">
          <a:xfrm>
            <a:off x="8620809" y="5821816"/>
            <a:ext cx="3418791" cy="755802"/>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2" cstate="email">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3" cstate="email">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6"/>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3003449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FA0836-9774-4CDA-BE9E-0A70C83565AA}"/>
              </a:ext>
            </a:extLst>
          </p:cNvPr>
          <p:cNvSpPr>
            <a:spLocks noGrp="1"/>
          </p:cNvSpPr>
          <p:nvPr>
            <p:ph type="ctrTitle"/>
          </p:nvPr>
        </p:nvSpPr>
        <p:spPr>
          <a:xfrm>
            <a:off x="1524000" y="1124442"/>
            <a:ext cx="9144000" cy="2392021"/>
          </a:xfrm>
        </p:spPr>
        <p:txBody>
          <a:bodyPr anchor="b"/>
          <a:lstStyle>
            <a:lvl1pPr algn="ctr">
              <a:defRPr sz="6000"/>
            </a:lvl1pPr>
          </a:lstStyle>
          <a:p>
            <a:r>
              <a:rPr lang="es-ES"/>
              <a:t>Haga clic para modificar el estilo de título del patrón</a:t>
            </a:r>
            <a:endParaRPr lang="en-GB"/>
          </a:p>
        </p:txBody>
      </p:sp>
      <p:sp>
        <p:nvSpPr>
          <p:cNvPr id="3" name="Subtítulo 2">
            <a:extLst>
              <a:ext uri="{FF2B5EF4-FFF2-40B4-BE49-F238E27FC236}">
                <a16:creationId xmlns:a16="http://schemas.microsoft.com/office/drawing/2014/main" id="{F2218212-C721-4C32-98C7-F8CF1A010DA2}"/>
              </a:ext>
            </a:extLst>
          </p:cNvPr>
          <p:cNvSpPr>
            <a:spLocks noGrp="1"/>
          </p:cNvSpPr>
          <p:nvPr>
            <p:ph type="subTitle" idx="1"/>
          </p:nvPr>
        </p:nvSpPr>
        <p:spPr>
          <a:xfrm>
            <a:off x="1524000" y="3608709"/>
            <a:ext cx="9144000" cy="165882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Marcador de fecha 3">
            <a:extLst>
              <a:ext uri="{FF2B5EF4-FFF2-40B4-BE49-F238E27FC236}">
                <a16:creationId xmlns:a16="http://schemas.microsoft.com/office/drawing/2014/main" id="{36E37092-DB68-4D9D-809F-12F70F20B073}"/>
              </a:ext>
            </a:extLst>
          </p:cNvPr>
          <p:cNvSpPr>
            <a:spLocks noGrp="1"/>
          </p:cNvSpPr>
          <p:nvPr>
            <p:ph type="dt" sz="half" idx="10"/>
          </p:nvPr>
        </p:nvSpPr>
        <p:spPr/>
        <p:txBody>
          <a:bodyPr/>
          <a:lstStyle/>
          <a:p>
            <a:fld id="{30A86CA9-5C76-48E9-8C10-71E0AEBF100A}" type="datetimeFigureOut">
              <a:rPr lang="en-GB" smtClean="0"/>
              <a:t>04/03/2024</a:t>
            </a:fld>
            <a:endParaRPr lang="en-GB"/>
          </a:p>
        </p:txBody>
      </p:sp>
      <p:sp>
        <p:nvSpPr>
          <p:cNvPr id="5" name="Marcador de pie de página 4">
            <a:extLst>
              <a:ext uri="{FF2B5EF4-FFF2-40B4-BE49-F238E27FC236}">
                <a16:creationId xmlns:a16="http://schemas.microsoft.com/office/drawing/2014/main" id="{773A01C0-1B01-498A-8EBE-A45A99D0119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C46404FD-CE7E-4E84-9E67-4973C56FA842}"/>
              </a:ext>
            </a:extLst>
          </p:cNvPr>
          <p:cNvSpPr>
            <a:spLocks noGrp="1"/>
          </p:cNvSpPr>
          <p:nvPr>
            <p:ph type="sldNum" sz="quarter" idx="12"/>
          </p:nvPr>
        </p:nvSpPr>
        <p:spPr/>
        <p:txBody>
          <a:bodyPr/>
          <a:lstStyle/>
          <a:p>
            <a:fld id="{6DBE1240-05FE-447F-AB55-A9B315C83A4B}" type="slidenum">
              <a:rPr lang="en-GB" smtClean="0"/>
              <a:t>‹Nº›</a:t>
            </a:fld>
            <a:endParaRPr lang="en-GB"/>
          </a:p>
        </p:txBody>
      </p:sp>
    </p:spTree>
    <p:extLst>
      <p:ext uri="{BB962C8B-B14F-4D97-AF65-F5344CB8AC3E}">
        <p14:creationId xmlns:p14="http://schemas.microsoft.com/office/powerpoint/2010/main" val="3939723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FB2B8F-3F1C-41E5-8C2F-58F4817C6073}"/>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D9D1D11F-ED18-4DF8-8485-85EF8CB99AD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B61CB0F1-7264-4359-8DE2-2012FF31C27D}"/>
              </a:ext>
            </a:extLst>
          </p:cNvPr>
          <p:cNvSpPr>
            <a:spLocks noGrp="1"/>
          </p:cNvSpPr>
          <p:nvPr>
            <p:ph type="dt" sz="half" idx="10"/>
          </p:nvPr>
        </p:nvSpPr>
        <p:spPr/>
        <p:txBody>
          <a:bodyPr/>
          <a:lstStyle/>
          <a:p>
            <a:fld id="{30A86CA9-5C76-48E9-8C10-71E0AEBF100A}" type="datetimeFigureOut">
              <a:rPr lang="en-GB" smtClean="0"/>
              <a:t>04/03/2024</a:t>
            </a:fld>
            <a:endParaRPr lang="en-GB"/>
          </a:p>
        </p:txBody>
      </p:sp>
      <p:sp>
        <p:nvSpPr>
          <p:cNvPr id="5" name="Marcador de pie de página 4">
            <a:extLst>
              <a:ext uri="{FF2B5EF4-FFF2-40B4-BE49-F238E27FC236}">
                <a16:creationId xmlns:a16="http://schemas.microsoft.com/office/drawing/2014/main" id="{C01FEE84-6F64-42B7-B980-FB9AD1A34AD7}"/>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C1359A07-0BE8-48B3-838F-C6CEBCC3D7A4}"/>
              </a:ext>
            </a:extLst>
          </p:cNvPr>
          <p:cNvSpPr>
            <a:spLocks noGrp="1"/>
          </p:cNvSpPr>
          <p:nvPr>
            <p:ph type="sldNum" sz="quarter" idx="12"/>
          </p:nvPr>
        </p:nvSpPr>
        <p:spPr/>
        <p:txBody>
          <a:bodyPr/>
          <a:lstStyle/>
          <a:p>
            <a:fld id="{6DBE1240-05FE-447F-AB55-A9B315C83A4B}" type="slidenum">
              <a:rPr lang="en-GB" smtClean="0"/>
              <a:t>‹Nº›</a:t>
            </a:fld>
            <a:endParaRPr lang="en-GB"/>
          </a:p>
        </p:txBody>
      </p:sp>
    </p:spTree>
    <p:extLst>
      <p:ext uri="{BB962C8B-B14F-4D97-AF65-F5344CB8AC3E}">
        <p14:creationId xmlns:p14="http://schemas.microsoft.com/office/powerpoint/2010/main" val="1580827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463655-1D4D-4438-A59D-E5B400A3B5ED}"/>
              </a:ext>
            </a:extLst>
          </p:cNvPr>
          <p:cNvSpPr>
            <a:spLocks noGrp="1"/>
          </p:cNvSpPr>
          <p:nvPr>
            <p:ph type="title"/>
          </p:nvPr>
        </p:nvSpPr>
        <p:spPr>
          <a:xfrm>
            <a:off x="831850" y="1712905"/>
            <a:ext cx="10515600" cy="2858020"/>
          </a:xfrm>
        </p:spPr>
        <p:txBody>
          <a:bodyPr anchor="b"/>
          <a:lstStyle>
            <a:lvl1pPr>
              <a:defRPr sz="6000"/>
            </a:lvl1p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379973BF-5FA6-404F-B3AE-8BD0DBC3BA8E}"/>
              </a:ext>
            </a:extLst>
          </p:cNvPr>
          <p:cNvSpPr>
            <a:spLocks noGrp="1"/>
          </p:cNvSpPr>
          <p:nvPr>
            <p:ph type="body" idx="1"/>
          </p:nvPr>
        </p:nvSpPr>
        <p:spPr>
          <a:xfrm>
            <a:off x="831850" y="4597963"/>
            <a:ext cx="10515600" cy="150296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AEF4CE4-495C-4641-AAB5-C96982AC9F09}"/>
              </a:ext>
            </a:extLst>
          </p:cNvPr>
          <p:cNvSpPr>
            <a:spLocks noGrp="1"/>
          </p:cNvSpPr>
          <p:nvPr>
            <p:ph type="dt" sz="half" idx="10"/>
          </p:nvPr>
        </p:nvSpPr>
        <p:spPr/>
        <p:txBody>
          <a:bodyPr/>
          <a:lstStyle/>
          <a:p>
            <a:fld id="{30A86CA9-5C76-48E9-8C10-71E0AEBF100A}" type="datetimeFigureOut">
              <a:rPr lang="en-GB" smtClean="0"/>
              <a:t>04/03/2024</a:t>
            </a:fld>
            <a:endParaRPr lang="en-GB"/>
          </a:p>
        </p:txBody>
      </p:sp>
      <p:sp>
        <p:nvSpPr>
          <p:cNvPr id="5" name="Marcador de pie de página 4">
            <a:extLst>
              <a:ext uri="{FF2B5EF4-FFF2-40B4-BE49-F238E27FC236}">
                <a16:creationId xmlns:a16="http://schemas.microsoft.com/office/drawing/2014/main" id="{03851B58-C1B3-4A55-829F-235CAD9AF340}"/>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5DC5650C-DD1A-48A8-BF50-0A377D4EB445}"/>
              </a:ext>
            </a:extLst>
          </p:cNvPr>
          <p:cNvSpPr>
            <a:spLocks noGrp="1"/>
          </p:cNvSpPr>
          <p:nvPr>
            <p:ph type="sldNum" sz="quarter" idx="12"/>
          </p:nvPr>
        </p:nvSpPr>
        <p:spPr/>
        <p:txBody>
          <a:bodyPr/>
          <a:lstStyle/>
          <a:p>
            <a:fld id="{6DBE1240-05FE-447F-AB55-A9B315C83A4B}" type="slidenum">
              <a:rPr lang="en-GB" smtClean="0"/>
              <a:t>‹Nº›</a:t>
            </a:fld>
            <a:endParaRPr lang="en-GB"/>
          </a:p>
        </p:txBody>
      </p:sp>
    </p:spTree>
    <p:extLst>
      <p:ext uri="{BB962C8B-B14F-4D97-AF65-F5344CB8AC3E}">
        <p14:creationId xmlns:p14="http://schemas.microsoft.com/office/powerpoint/2010/main" val="3375227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EB0A6-83AC-4601-B071-1265CF408158}"/>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C5F3EE1D-BA75-4F82-8F90-6A8F362624B4}"/>
              </a:ext>
            </a:extLst>
          </p:cNvPr>
          <p:cNvSpPr>
            <a:spLocks noGrp="1"/>
          </p:cNvSpPr>
          <p:nvPr>
            <p:ph sz="half" idx="1"/>
          </p:nvPr>
        </p:nvSpPr>
        <p:spPr>
          <a:xfrm>
            <a:off x="838200" y="1829006"/>
            <a:ext cx="5181600" cy="435939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contenido 3">
            <a:extLst>
              <a:ext uri="{FF2B5EF4-FFF2-40B4-BE49-F238E27FC236}">
                <a16:creationId xmlns:a16="http://schemas.microsoft.com/office/drawing/2014/main" id="{2E677D26-0765-4379-9A2D-992BCA144136}"/>
              </a:ext>
            </a:extLst>
          </p:cNvPr>
          <p:cNvSpPr>
            <a:spLocks noGrp="1"/>
          </p:cNvSpPr>
          <p:nvPr>
            <p:ph sz="half" idx="2"/>
          </p:nvPr>
        </p:nvSpPr>
        <p:spPr>
          <a:xfrm>
            <a:off x="6172200" y="1829006"/>
            <a:ext cx="5181600" cy="435939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fecha 4">
            <a:extLst>
              <a:ext uri="{FF2B5EF4-FFF2-40B4-BE49-F238E27FC236}">
                <a16:creationId xmlns:a16="http://schemas.microsoft.com/office/drawing/2014/main" id="{C35E46F7-2599-499D-A529-D132249F7B8E}"/>
              </a:ext>
            </a:extLst>
          </p:cNvPr>
          <p:cNvSpPr>
            <a:spLocks noGrp="1"/>
          </p:cNvSpPr>
          <p:nvPr>
            <p:ph type="dt" sz="half" idx="10"/>
          </p:nvPr>
        </p:nvSpPr>
        <p:spPr/>
        <p:txBody>
          <a:bodyPr/>
          <a:lstStyle/>
          <a:p>
            <a:fld id="{30A86CA9-5C76-48E9-8C10-71E0AEBF100A}" type="datetimeFigureOut">
              <a:rPr lang="en-GB" smtClean="0"/>
              <a:t>04/03/2024</a:t>
            </a:fld>
            <a:endParaRPr lang="en-GB"/>
          </a:p>
        </p:txBody>
      </p:sp>
      <p:sp>
        <p:nvSpPr>
          <p:cNvPr id="6" name="Marcador de pie de página 5">
            <a:extLst>
              <a:ext uri="{FF2B5EF4-FFF2-40B4-BE49-F238E27FC236}">
                <a16:creationId xmlns:a16="http://schemas.microsoft.com/office/drawing/2014/main" id="{A80535CA-8A13-4A2C-ADB2-81C44C6D89F5}"/>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5B5527DD-677F-4FD3-AE58-8FEDA96DD9B9}"/>
              </a:ext>
            </a:extLst>
          </p:cNvPr>
          <p:cNvSpPr>
            <a:spLocks noGrp="1"/>
          </p:cNvSpPr>
          <p:nvPr>
            <p:ph type="sldNum" sz="quarter" idx="12"/>
          </p:nvPr>
        </p:nvSpPr>
        <p:spPr/>
        <p:txBody>
          <a:bodyPr/>
          <a:lstStyle/>
          <a:p>
            <a:fld id="{6DBE1240-05FE-447F-AB55-A9B315C83A4B}" type="slidenum">
              <a:rPr lang="en-GB" smtClean="0"/>
              <a:t>‹Nº›</a:t>
            </a:fld>
            <a:endParaRPr lang="en-GB"/>
          </a:p>
        </p:txBody>
      </p:sp>
    </p:spTree>
    <p:extLst>
      <p:ext uri="{BB962C8B-B14F-4D97-AF65-F5344CB8AC3E}">
        <p14:creationId xmlns:p14="http://schemas.microsoft.com/office/powerpoint/2010/main" val="2874376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961E59-B712-45ED-B038-8AADC03DD3F4}"/>
              </a:ext>
            </a:extLst>
          </p:cNvPr>
          <p:cNvSpPr>
            <a:spLocks noGrp="1"/>
          </p:cNvSpPr>
          <p:nvPr>
            <p:ph type="title"/>
          </p:nvPr>
        </p:nvSpPr>
        <p:spPr>
          <a:xfrm>
            <a:off x="839788" y="365802"/>
            <a:ext cx="10515600" cy="1328018"/>
          </a:xfrm>
        </p:spPr>
        <p:txBody>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61CF3174-B39E-4C45-A863-CED70A4076E8}"/>
              </a:ext>
            </a:extLst>
          </p:cNvPr>
          <p:cNvSpPr>
            <a:spLocks noGrp="1"/>
          </p:cNvSpPr>
          <p:nvPr>
            <p:ph type="body" idx="1"/>
          </p:nvPr>
        </p:nvSpPr>
        <p:spPr>
          <a:xfrm>
            <a:off x="839789" y="1684276"/>
            <a:ext cx="5157787" cy="825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C79DE8-9F12-4AE2-802E-B0F6361FF098}"/>
              </a:ext>
            </a:extLst>
          </p:cNvPr>
          <p:cNvSpPr>
            <a:spLocks noGrp="1"/>
          </p:cNvSpPr>
          <p:nvPr>
            <p:ph sz="half" idx="2"/>
          </p:nvPr>
        </p:nvSpPr>
        <p:spPr>
          <a:xfrm>
            <a:off x="839789" y="2509714"/>
            <a:ext cx="5157787" cy="36914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9D6BD87B-7A2E-4DEE-9AAD-00A8F2ADA4EE}"/>
              </a:ext>
            </a:extLst>
          </p:cNvPr>
          <p:cNvSpPr>
            <a:spLocks noGrp="1"/>
          </p:cNvSpPr>
          <p:nvPr>
            <p:ph type="body" sz="quarter" idx="3"/>
          </p:nvPr>
        </p:nvSpPr>
        <p:spPr>
          <a:xfrm>
            <a:off x="6172200" y="1684276"/>
            <a:ext cx="5183188" cy="825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6787CFC-A2EE-4640-A027-AA4DE9B90676}"/>
              </a:ext>
            </a:extLst>
          </p:cNvPr>
          <p:cNvSpPr>
            <a:spLocks noGrp="1"/>
          </p:cNvSpPr>
          <p:nvPr>
            <p:ph sz="quarter" idx="4"/>
          </p:nvPr>
        </p:nvSpPr>
        <p:spPr>
          <a:xfrm>
            <a:off x="6172200" y="2509714"/>
            <a:ext cx="5183188" cy="36914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8CA5BC70-F409-4A97-8003-9A3B6D1DF554}"/>
              </a:ext>
            </a:extLst>
          </p:cNvPr>
          <p:cNvSpPr>
            <a:spLocks noGrp="1"/>
          </p:cNvSpPr>
          <p:nvPr>
            <p:ph type="dt" sz="half" idx="10"/>
          </p:nvPr>
        </p:nvSpPr>
        <p:spPr/>
        <p:txBody>
          <a:bodyPr/>
          <a:lstStyle/>
          <a:p>
            <a:fld id="{30A86CA9-5C76-48E9-8C10-71E0AEBF100A}" type="datetimeFigureOut">
              <a:rPr lang="en-GB" smtClean="0"/>
              <a:t>04/03/2024</a:t>
            </a:fld>
            <a:endParaRPr lang="en-GB"/>
          </a:p>
        </p:txBody>
      </p:sp>
      <p:sp>
        <p:nvSpPr>
          <p:cNvPr id="8" name="Marcador de pie de página 7">
            <a:extLst>
              <a:ext uri="{FF2B5EF4-FFF2-40B4-BE49-F238E27FC236}">
                <a16:creationId xmlns:a16="http://schemas.microsoft.com/office/drawing/2014/main" id="{105E8A5E-DFFE-4459-B35D-830719449B3E}"/>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081367C9-E389-4457-8CEE-6CBFDA180895}"/>
              </a:ext>
            </a:extLst>
          </p:cNvPr>
          <p:cNvSpPr>
            <a:spLocks noGrp="1"/>
          </p:cNvSpPr>
          <p:nvPr>
            <p:ph type="sldNum" sz="quarter" idx="12"/>
          </p:nvPr>
        </p:nvSpPr>
        <p:spPr/>
        <p:txBody>
          <a:bodyPr/>
          <a:lstStyle/>
          <a:p>
            <a:fld id="{6DBE1240-05FE-447F-AB55-A9B315C83A4B}" type="slidenum">
              <a:rPr lang="en-GB" smtClean="0"/>
              <a:t>‹Nº›</a:t>
            </a:fld>
            <a:endParaRPr lang="en-GB"/>
          </a:p>
        </p:txBody>
      </p:sp>
    </p:spTree>
    <p:extLst>
      <p:ext uri="{BB962C8B-B14F-4D97-AF65-F5344CB8AC3E}">
        <p14:creationId xmlns:p14="http://schemas.microsoft.com/office/powerpoint/2010/main" val="1665746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31F9C5-4E39-4BBC-B43F-E401114DAF2B}"/>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fecha 2">
            <a:extLst>
              <a:ext uri="{FF2B5EF4-FFF2-40B4-BE49-F238E27FC236}">
                <a16:creationId xmlns:a16="http://schemas.microsoft.com/office/drawing/2014/main" id="{1B2E80D9-B771-4C85-90C8-E99797CFD211}"/>
              </a:ext>
            </a:extLst>
          </p:cNvPr>
          <p:cNvSpPr>
            <a:spLocks noGrp="1"/>
          </p:cNvSpPr>
          <p:nvPr>
            <p:ph type="dt" sz="half" idx="10"/>
          </p:nvPr>
        </p:nvSpPr>
        <p:spPr/>
        <p:txBody>
          <a:bodyPr/>
          <a:lstStyle/>
          <a:p>
            <a:fld id="{30A86CA9-5C76-48E9-8C10-71E0AEBF100A}" type="datetimeFigureOut">
              <a:rPr lang="en-GB" smtClean="0"/>
              <a:t>04/03/2024</a:t>
            </a:fld>
            <a:endParaRPr lang="en-GB"/>
          </a:p>
        </p:txBody>
      </p:sp>
      <p:sp>
        <p:nvSpPr>
          <p:cNvPr id="4" name="Marcador de pie de página 3">
            <a:extLst>
              <a:ext uri="{FF2B5EF4-FFF2-40B4-BE49-F238E27FC236}">
                <a16:creationId xmlns:a16="http://schemas.microsoft.com/office/drawing/2014/main" id="{9BB153EE-EE10-4AEB-8845-496F3C67356A}"/>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235387B2-00E4-4ECF-AA60-5470878A227F}"/>
              </a:ext>
            </a:extLst>
          </p:cNvPr>
          <p:cNvSpPr>
            <a:spLocks noGrp="1"/>
          </p:cNvSpPr>
          <p:nvPr>
            <p:ph type="sldNum" sz="quarter" idx="12"/>
          </p:nvPr>
        </p:nvSpPr>
        <p:spPr/>
        <p:txBody>
          <a:bodyPr/>
          <a:lstStyle/>
          <a:p>
            <a:fld id="{6DBE1240-05FE-447F-AB55-A9B315C83A4B}" type="slidenum">
              <a:rPr lang="en-GB" smtClean="0"/>
              <a:t>‹Nº›</a:t>
            </a:fld>
            <a:endParaRPr lang="en-GB"/>
          </a:p>
        </p:txBody>
      </p:sp>
    </p:spTree>
    <p:extLst>
      <p:ext uri="{BB962C8B-B14F-4D97-AF65-F5344CB8AC3E}">
        <p14:creationId xmlns:p14="http://schemas.microsoft.com/office/powerpoint/2010/main" val="423675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a:extLst>
              <a:ext uri="{FF2B5EF4-FFF2-40B4-BE49-F238E27FC236}">
                <a16:creationId xmlns:a16="http://schemas.microsoft.com/office/drawing/2014/main" id="{1007B104-92BA-4BA5-A656-DA433D20A54C}"/>
              </a:ext>
            </a:extLst>
          </p:cNvPr>
          <p:cNvPicPr/>
          <p:nvPr userDrawn="1"/>
        </p:nvPicPr>
        <p:blipFill>
          <a:blip r:embed="rId4" cstate="email">
            <a:extLst>
              <a:ext uri="{28A0092B-C50C-407E-A947-70E740481C1C}">
                <a14:useLocalDpi xmlns:a14="http://schemas.microsoft.com/office/drawing/2010/main"/>
              </a:ext>
            </a:extLst>
          </a:blip>
          <a:srcRect/>
          <a:stretch/>
        </p:blipFill>
        <p:spPr bwMode="auto">
          <a:xfrm>
            <a:off x="9829800" y="6194157"/>
            <a:ext cx="2338705" cy="517024"/>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8425332" y="6300126"/>
            <a:ext cx="574476" cy="411353"/>
          </a:xfrm>
          <a:prstGeom prst="rect">
            <a:avLst/>
          </a:prstGeom>
        </p:spPr>
      </p:pic>
      <p:sp>
        <p:nvSpPr>
          <p:cNvPr id="2" name="CuadroTexto 1">
            <a:extLst>
              <a:ext uri="{FF2B5EF4-FFF2-40B4-BE49-F238E27FC236}">
                <a16:creationId xmlns:a16="http://schemas.microsoft.com/office/drawing/2014/main" id="{ABCC77BE-E2CE-47F7-9BAB-806A9D6BA77C}"/>
              </a:ext>
            </a:extLst>
          </p:cNvPr>
          <p:cNvSpPr txBox="1"/>
          <p:nvPr userDrawn="1"/>
        </p:nvSpPr>
        <p:spPr>
          <a:xfrm>
            <a:off x="6096001" y="1758950"/>
            <a:ext cx="6096000" cy="1815882"/>
          </a:xfrm>
          <a:prstGeom prst="rect">
            <a:avLst/>
          </a:prstGeom>
          <a:noFill/>
        </p:spPr>
        <p:txBody>
          <a:bodyPr wrap="square" rtlCol="0">
            <a:spAutoFit/>
          </a:bodyPr>
          <a:lstStyle/>
          <a:p>
            <a:r>
              <a:rPr lang="en-US" sz="2800" b="1" dirty="0">
                <a:solidFill>
                  <a:srgbClr val="002060"/>
                </a:solidFill>
                <a:latin typeface="EC Square Sans Pro" panose="020B0506040000020004" pitchFamily="34" charset="0"/>
              </a:rPr>
              <a:t>Introduction to overall EU regulatory framework supporting best practices implementation to fight AMR. </a:t>
            </a:r>
            <a:r>
              <a:rPr lang="en-GB" sz="2800" dirty="0">
                <a:latin typeface="EC Square Sans Pro" panose="020B0506040000020004" pitchFamily="34" charset="0"/>
              </a:rPr>
              <a:t> </a:t>
            </a:r>
          </a:p>
        </p:txBody>
      </p:sp>
    </p:spTree>
    <p:extLst>
      <p:ext uri="{BB962C8B-B14F-4D97-AF65-F5344CB8AC3E}">
        <p14:creationId xmlns:p14="http://schemas.microsoft.com/office/powerpoint/2010/main" val="3377854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A672525-7645-463D-8ACF-2444EFC2BC93}"/>
              </a:ext>
            </a:extLst>
          </p:cNvPr>
          <p:cNvSpPr>
            <a:spLocks noGrp="1"/>
          </p:cNvSpPr>
          <p:nvPr>
            <p:ph type="dt" sz="half" idx="10"/>
          </p:nvPr>
        </p:nvSpPr>
        <p:spPr/>
        <p:txBody>
          <a:bodyPr/>
          <a:lstStyle/>
          <a:p>
            <a:fld id="{30A86CA9-5C76-48E9-8C10-71E0AEBF100A}" type="datetimeFigureOut">
              <a:rPr lang="en-GB" smtClean="0"/>
              <a:t>04/03/2024</a:t>
            </a:fld>
            <a:endParaRPr lang="en-GB"/>
          </a:p>
        </p:txBody>
      </p:sp>
      <p:sp>
        <p:nvSpPr>
          <p:cNvPr id="3" name="Marcador de pie de página 2">
            <a:extLst>
              <a:ext uri="{FF2B5EF4-FFF2-40B4-BE49-F238E27FC236}">
                <a16:creationId xmlns:a16="http://schemas.microsoft.com/office/drawing/2014/main" id="{4B2CE3B2-4393-477D-A5B9-88123C7E98BA}"/>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A46AA1F1-B924-4E37-8539-A494344C9C37}"/>
              </a:ext>
            </a:extLst>
          </p:cNvPr>
          <p:cNvSpPr>
            <a:spLocks noGrp="1"/>
          </p:cNvSpPr>
          <p:nvPr>
            <p:ph type="sldNum" sz="quarter" idx="12"/>
          </p:nvPr>
        </p:nvSpPr>
        <p:spPr/>
        <p:txBody>
          <a:bodyPr/>
          <a:lstStyle/>
          <a:p>
            <a:fld id="{6DBE1240-05FE-447F-AB55-A9B315C83A4B}" type="slidenum">
              <a:rPr lang="en-GB" smtClean="0"/>
              <a:t>‹Nº›</a:t>
            </a:fld>
            <a:endParaRPr lang="en-GB"/>
          </a:p>
        </p:txBody>
      </p:sp>
    </p:spTree>
    <p:extLst>
      <p:ext uri="{BB962C8B-B14F-4D97-AF65-F5344CB8AC3E}">
        <p14:creationId xmlns:p14="http://schemas.microsoft.com/office/powerpoint/2010/main" val="1131194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3C5C8A-56A6-423D-B54C-DFD0C322900B}"/>
              </a:ext>
            </a:extLst>
          </p:cNvPr>
          <p:cNvSpPr>
            <a:spLocks noGrp="1"/>
          </p:cNvSpPr>
          <p:nvPr>
            <p:ph type="title"/>
          </p:nvPr>
        </p:nvSpPr>
        <p:spPr>
          <a:xfrm>
            <a:off x="839789" y="458047"/>
            <a:ext cx="3932237" cy="1603163"/>
          </a:xfrm>
        </p:spPr>
        <p:txBody>
          <a:bodyPr anchor="b"/>
          <a:lstStyle>
            <a:lvl1pPr>
              <a:defRPr sz="3200"/>
            </a:lvl1p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3CEB1A7E-F9CF-40BC-8DB1-E0E001BC9484}"/>
              </a:ext>
            </a:extLst>
          </p:cNvPr>
          <p:cNvSpPr>
            <a:spLocks noGrp="1"/>
          </p:cNvSpPr>
          <p:nvPr>
            <p:ph idx="1"/>
          </p:nvPr>
        </p:nvSpPr>
        <p:spPr>
          <a:xfrm>
            <a:off x="5183188" y="989254"/>
            <a:ext cx="6172200" cy="4882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texto 3">
            <a:extLst>
              <a:ext uri="{FF2B5EF4-FFF2-40B4-BE49-F238E27FC236}">
                <a16:creationId xmlns:a16="http://schemas.microsoft.com/office/drawing/2014/main" id="{03F5641F-38E3-484F-BCC5-A4DF6F1EDA69}"/>
              </a:ext>
            </a:extLst>
          </p:cNvPr>
          <p:cNvSpPr>
            <a:spLocks noGrp="1"/>
          </p:cNvSpPr>
          <p:nvPr>
            <p:ph type="body" sz="half" idx="2"/>
          </p:nvPr>
        </p:nvSpPr>
        <p:spPr>
          <a:xfrm>
            <a:off x="839789" y="2061210"/>
            <a:ext cx="3932237" cy="381864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6E8ECA-34F0-4B90-8A06-40696294FA54}"/>
              </a:ext>
            </a:extLst>
          </p:cNvPr>
          <p:cNvSpPr>
            <a:spLocks noGrp="1"/>
          </p:cNvSpPr>
          <p:nvPr>
            <p:ph type="dt" sz="half" idx="10"/>
          </p:nvPr>
        </p:nvSpPr>
        <p:spPr/>
        <p:txBody>
          <a:bodyPr/>
          <a:lstStyle/>
          <a:p>
            <a:fld id="{30A86CA9-5C76-48E9-8C10-71E0AEBF100A}" type="datetimeFigureOut">
              <a:rPr lang="en-GB" smtClean="0"/>
              <a:t>04/03/2024</a:t>
            </a:fld>
            <a:endParaRPr lang="en-GB"/>
          </a:p>
        </p:txBody>
      </p:sp>
      <p:sp>
        <p:nvSpPr>
          <p:cNvPr id="6" name="Marcador de pie de página 5">
            <a:extLst>
              <a:ext uri="{FF2B5EF4-FFF2-40B4-BE49-F238E27FC236}">
                <a16:creationId xmlns:a16="http://schemas.microsoft.com/office/drawing/2014/main" id="{AE742113-B3BA-4334-9127-8CF70B660C10}"/>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AC39F39F-D29B-4CA5-9186-83800A57DDD9}"/>
              </a:ext>
            </a:extLst>
          </p:cNvPr>
          <p:cNvSpPr>
            <a:spLocks noGrp="1"/>
          </p:cNvSpPr>
          <p:nvPr>
            <p:ph type="sldNum" sz="quarter" idx="12"/>
          </p:nvPr>
        </p:nvSpPr>
        <p:spPr/>
        <p:txBody>
          <a:bodyPr/>
          <a:lstStyle/>
          <a:p>
            <a:fld id="{6DBE1240-05FE-447F-AB55-A9B315C83A4B}" type="slidenum">
              <a:rPr lang="en-GB" smtClean="0"/>
              <a:t>‹Nº›</a:t>
            </a:fld>
            <a:endParaRPr lang="en-GB"/>
          </a:p>
        </p:txBody>
      </p:sp>
    </p:spTree>
    <p:extLst>
      <p:ext uri="{BB962C8B-B14F-4D97-AF65-F5344CB8AC3E}">
        <p14:creationId xmlns:p14="http://schemas.microsoft.com/office/powerpoint/2010/main" val="983650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7EFDB-3427-4A74-ADED-1C4B55439E5C}"/>
              </a:ext>
            </a:extLst>
          </p:cNvPr>
          <p:cNvSpPr>
            <a:spLocks noGrp="1"/>
          </p:cNvSpPr>
          <p:nvPr>
            <p:ph type="title"/>
          </p:nvPr>
        </p:nvSpPr>
        <p:spPr>
          <a:xfrm>
            <a:off x="839789" y="458047"/>
            <a:ext cx="3932237" cy="1603163"/>
          </a:xfrm>
        </p:spPr>
        <p:txBody>
          <a:bodyPr anchor="b"/>
          <a:lstStyle>
            <a:lvl1pPr>
              <a:defRPr sz="3200"/>
            </a:lvl1pPr>
          </a:lstStyle>
          <a:p>
            <a:r>
              <a:rPr lang="es-ES"/>
              <a:t>Haga clic para modificar el estilo de título del patrón</a:t>
            </a:r>
            <a:endParaRPr lang="en-GB"/>
          </a:p>
        </p:txBody>
      </p:sp>
      <p:sp>
        <p:nvSpPr>
          <p:cNvPr id="3" name="Marcador de posición de imagen 2">
            <a:extLst>
              <a:ext uri="{FF2B5EF4-FFF2-40B4-BE49-F238E27FC236}">
                <a16:creationId xmlns:a16="http://schemas.microsoft.com/office/drawing/2014/main" id="{48ECF35F-426D-4B5C-82FB-D2820A89625C}"/>
              </a:ext>
            </a:extLst>
          </p:cNvPr>
          <p:cNvSpPr>
            <a:spLocks noGrp="1"/>
          </p:cNvSpPr>
          <p:nvPr>
            <p:ph type="pic" idx="1"/>
          </p:nvPr>
        </p:nvSpPr>
        <p:spPr>
          <a:xfrm>
            <a:off x="5183188" y="989254"/>
            <a:ext cx="6172200" cy="4882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a:extLst>
              <a:ext uri="{FF2B5EF4-FFF2-40B4-BE49-F238E27FC236}">
                <a16:creationId xmlns:a16="http://schemas.microsoft.com/office/drawing/2014/main" id="{C927E6BD-94C0-4D2F-A69E-CF7F523CF254}"/>
              </a:ext>
            </a:extLst>
          </p:cNvPr>
          <p:cNvSpPr>
            <a:spLocks noGrp="1"/>
          </p:cNvSpPr>
          <p:nvPr>
            <p:ph type="body" sz="half" idx="2"/>
          </p:nvPr>
        </p:nvSpPr>
        <p:spPr>
          <a:xfrm>
            <a:off x="839789" y="2061210"/>
            <a:ext cx="3932237" cy="381864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31BBF6-D052-4509-B6F3-02E438C21E03}"/>
              </a:ext>
            </a:extLst>
          </p:cNvPr>
          <p:cNvSpPr>
            <a:spLocks noGrp="1"/>
          </p:cNvSpPr>
          <p:nvPr>
            <p:ph type="dt" sz="half" idx="10"/>
          </p:nvPr>
        </p:nvSpPr>
        <p:spPr/>
        <p:txBody>
          <a:bodyPr/>
          <a:lstStyle/>
          <a:p>
            <a:fld id="{30A86CA9-5C76-48E9-8C10-71E0AEBF100A}" type="datetimeFigureOut">
              <a:rPr lang="en-GB" smtClean="0"/>
              <a:t>04/03/2024</a:t>
            </a:fld>
            <a:endParaRPr lang="en-GB"/>
          </a:p>
        </p:txBody>
      </p:sp>
      <p:sp>
        <p:nvSpPr>
          <p:cNvPr id="6" name="Marcador de pie de página 5">
            <a:extLst>
              <a:ext uri="{FF2B5EF4-FFF2-40B4-BE49-F238E27FC236}">
                <a16:creationId xmlns:a16="http://schemas.microsoft.com/office/drawing/2014/main" id="{215BE0E7-1498-4FD4-BADD-513B310B1F68}"/>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7DED0FA7-5415-418E-8048-484806DE9BCF}"/>
              </a:ext>
            </a:extLst>
          </p:cNvPr>
          <p:cNvSpPr>
            <a:spLocks noGrp="1"/>
          </p:cNvSpPr>
          <p:nvPr>
            <p:ph type="sldNum" sz="quarter" idx="12"/>
          </p:nvPr>
        </p:nvSpPr>
        <p:spPr/>
        <p:txBody>
          <a:bodyPr/>
          <a:lstStyle/>
          <a:p>
            <a:fld id="{6DBE1240-05FE-447F-AB55-A9B315C83A4B}" type="slidenum">
              <a:rPr lang="en-GB" smtClean="0"/>
              <a:t>‹Nº›</a:t>
            </a:fld>
            <a:endParaRPr lang="en-GB"/>
          </a:p>
        </p:txBody>
      </p:sp>
    </p:spTree>
    <p:extLst>
      <p:ext uri="{BB962C8B-B14F-4D97-AF65-F5344CB8AC3E}">
        <p14:creationId xmlns:p14="http://schemas.microsoft.com/office/powerpoint/2010/main" val="107710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64823F-D057-4E70-A586-4434224AEFB7}"/>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D85CBEE5-58FF-402D-8158-AD50AD91109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60179143-6A22-428B-A57D-2E592032ACE2}"/>
              </a:ext>
            </a:extLst>
          </p:cNvPr>
          <p:cNvSpPr>
            <a:spLocks noGrp="1"/>
          </p:cNvSpPr>
          <p:nvPr>
            <p:ph type="dt" sz="half" idx="10"/>
          </p:nvPr>
        </p:nvSpPr>
        <p:spPr/>
        <p:txBody>
          <a:bodyPr/>
          <a:lstStyle/>
          <a:p>
            <a:fld id="{30A86CA9-5C76-48E9-8C10-71E0AEBF100A}" type="datetimeFigureOut">
              <a:rPr lang="en-GB" smtClean="0"/>
              <a:t>04/03/2024</a:t>
            </a:fld>
            <a:endParaRPr lang="en-GB"/>
          </a:p>
        </p:txBody>
      </p:sp>
      <p:sp>
        <p:nvSpPr>
          <p:cNvPr id="5" name="Marcador de pie de página 4">
            <a:extLst>
              <a:ext uri="{FF2B5EF4-FFF2-40B4-BE49-F238E27FC236}">
                <a16:creationId xmlns:a16="http://schemas.microsoft.com/office/drawing/2014/main" id="{A7BFD005-BC5F-4C2F-A640-CD88D90B95D2}"/>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ED66FA8C-62C8-42F0-972B-9B8CA0E98519}"/>
              </a:ext>
            </a:extLst>
          </p:cNvPr>
          <p:cNvSpPr>
            <a:spLocks noGrp="1"/>
          </p:cNvSpPr>
          <p:nvPr>
            <p:ph type="sldNum" sz="quarter" idx="12"/>
          </p:nvPr>
        </p:nvSpPr>
        <p:spPr/>
        <p:txBody>
          <a:bodyPr/>
          <a:lstStyle/>
          <a:p>
            <a:fld id="{6DBE1240-05FE-447F-AB55-A9B315C83A4B}" type="slidenum">
              <a:rPr lang="en-GB" smtClean="0"/>
              <a:t>‹Nº›</a:t>
            </a:fld>
            <a:endParaRPr lang="en-GB"/>
          </a:p>
        </p:txBody>
      </p:sp>
    </p:spTree>
    <p:extLst>
      <p:ext uri="{BB962C8B-B14F-4D97-AF65-F5344CB8AC3E}">
        <p14:creationId xmlns:p14="http://schemas.microsoft.com/office/powerpoint/2010/main" val="3629149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6B05C3F-61B8-4C43-BFEE-EE762DA76880}"/>
              </a:ext>
            </a:extLst>
          </p:cNvPr>
          <p:cNvSpPr>
            <a:spLocks noGrp="1"/>
          </p:cNvSpPr>
          <p:nvPr>
            <p:ph type="title" orient="vert"/>
          </p:nvPr>
        </p:nvSpPr>
        <p:spPr>
          <a:xfrm>
            <a:off x="8724900" y="365801"/>
            <a:ext cx="2628900" cy="5822601"/>
          </a:xfrm>
        </p:spPr>
        <p:txBody>
          <a:bodyPr vert="eaVert"/>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5ED8701F-ED78-4D56-A2F3-8FC2ED60943E}"/>
              </a:ext>
            </a:extLst>
          </p:cNvPr>
          <p:cNvSpPr>
            <a:spLocks noGrp="1"/>
          </p:cNvSpPr>
          <p:nvPr>
            <p:ph type="body" orient="vert" idx="1"/>
          </p:nvPr>
        </p:nvSpPr>
        <p:spPr>
          <a:xfrm>
            <a:off x="838200" y="365801"/>
            <a:ext cx="7734300" cy="5822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07E65FA4-DE0D-4843-B761-64A527089109}"/>
              </a:ext>
            </a:extLst>
          </p:cNvPr>
          <p:cNvSpPr>
            <a:spLocks noGrp="1"/>
          </p:cNvSpPr>
          <p:nvPr>
            <p:ph type="dt" sz="half" idx="10"/>
          </p:nvPr>
        </p:nvSpPr>
        <p:spPr/>
        <p:txBody>
          <a:bodyPr/>
          <a:lstStyle/>
          <a:p>
            <a:fld id="{30A86CA9-5C76-48E9-8C10-71E0AEBF100A}" type="datetimeFigureOut">
              <a:rPr lang="en-GB" smtClean="0"/>
              <a:t>04/03/2024</a:t>
            </a:fld>
            <a:endParaRPr lang="en-GB"/>
          </a:p>
        </p:txBody>
      </p:sp>
      <p:sp>
        <p:nvSpPr>
          <p:cNvPr id="5" name="Marcador de pie de página 4">
            <a:extLst>
              <a:ext uri="{FF2B5EF4-FFF2-40B4-BE49-F238E27FC236}">
                <a16:creationId xmlns:a16="http://schemas.microsoft.com/office/drawing/2014/main" id="{9ECAA0B1-38C1-4056-B5C5-5CBFD90417A9}"/>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8FCD9B40-BA69-4F03-B34D-3D64D98976BF}"/>
              </a:ext>
            </a:extLst>
          </p:cNvPr>
          <p:cNvSpPr>
            <a:spLocks noGrp="1"/>
          </p:cNvSpPr>
          <p:nvPr>
            <p:ph type="sldNum" sz="quarter" idx="12"/>
          </p:nvPr>
        </p:nvSpPr>
        <p:spPr/>
        <p:txBody>
          <a:bodyPr/>
          <a:lstStyle/>
          <a:p>
            <a:fld id="{6DBE1240-05FE-447F-AB55-A9B315C83A4B}" type="slidenum">
              <a:rPr lang="en-GB" smtClean="0"/>
              <a:t>‹Nº›</a:t>
            </a:fld>
            <a:endParaRPr lang="en-GB"/>
          </a:p>
        </p:txBody>
      </p:sp>
    </p:spTree>
    <p:extLst>
      <p:ext uri="{BB962C8B-B14F-4D97-AF65-F5344CB8AC3E}">
        <p14:creationId xmlns:p14="http://schemas.microsoft.com/office/powerpoint/2010/main" val="2967647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1" name="Imagen 30">
            <a:extLst>
              <a:ext uri="{FF2B5EF4-FFF2-40B4-BE49-F238E27FC236}">
                <a16:creationId xmlns:a16="http://schemas.microsoft.com/office/drawing/2014/main" id="{CAFA4BC5-2257-40A4-B395-98CD2A8A41B0}"/>
              </a:ext>
            </a:extLst>
          </p:cNvPr>
          <p:cNvPicPr/>
          <p:nvPr userDrawn="1"/>
        </p:nvPicPr>
        <p:blipFill>
          <a:blip r:embed="rId11" cstate="email">
            <a:extLst>
              <a:ext uri="{28A0092B-C50C-407E-A947-70E740481C1C}">
                <a14:useLocalDpi xmlns:a14="http://schemas.microsoft.com/office/drawing/2010/main"/>
              </a:ext>
            </a:extLst>
          </a:blip>
          <a:srcRect/>
          <a:stretch/>
        </p:blipFill>
        <p:spPr bwMode="auto">
          <a:xfrm>
            <a:off x="8771579" y="5837620"/>
            <a:ext cx="3429000" cy="758059"/>
          </a:xfrm>
          <a:prstGeom prst="rect">
            <a:avLst/>
          </a:prstGeom>
          <a:noFill/>
          <a:ln>
            <a:noFill/>
          </a:ln>
        </p:spPr>
      </p:pic>
    </p:spTree>
    <p:extLst>
      <p:ext uri="{BB962C8B-B14F-4D97-AF65-F5344CB8AC3E}">
        <p14:creationId xmlns:p14="http://schemas.microsoft.com/office/powerpoint/2010/main" val="38269447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a:extLst>
              <a:ext uri="{FF2B5EF4-FFF2-40B4-BE49-F238E27FC236}">
                <a16:creationId xmlns:a16="http://schemas.microsoft.com/office/drawing/2014/main" id="{1007B104-92BA-4BA5-A656-DA433D20A54C}"/>
              </a:ext>
            </a:extLst>
          </p:cNvPr>
          <p:cNvPicPr/>
          <p:nvPr userDrawn="1"/>
        </p:nvPicPr>
        <p:blipFill>
          <a:blip r:embed="rId4" cstate="email">
            <a:extLst>
              <a:ext uri="{28A0092B-C50C-407E-A947-70E740481C1C}">
                <a14:useLocalDpi xmlns:a14="http://schemas.microsoft.com/office/drawing/2010/main"/>
              </a:ext>
            </a:extLst>
          </a:blip>
          <a:srcRect/>
          <a:stretch/>
        </p:blipFill>
        <p:spPr bwMode="auto">
          <a:xfrm>
            <a:off x="9829800" y="6194157"/>
            <a:ext cx="2338705" cy="517024"/>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8425332" y="6300126"/>
            <a:ext cx="574476" cy="411353"/>
          </a:xfrm>
          <a:prstGeom prst="rect">
            <a:avLst/>
          </a:prstGeom>
        </p:spPr>
      </p:pic>
    </p:spTree>
    <p:extLst>
      <p:ext uri="{BB962C8B-B14F-4D97-AF65-F5344CB8AC3E}">
        <p14:creationId xmlns:p14="http://schemas.microsoft.com/office/powerpoint/2010/main" val="35763714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3475125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extLst>
      <p:ext uri="{BB962C8B-B14F-4D97-AF65-F5344CB8AC3E}">
        <p14:creationId xmlns:p14="http://schemas.microsoft.com/office/powerpoint/2010/main" val="2764033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3349010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a:extLst>
              <a:ext uri="{FF2B5EF4-FFF2-40B4-BE49-F238E27FC236}">
                <a16:creationId xmlns:a16="http://schemas.microsoft.com/office/drawing/2014/main" id="{5505FB79-408A-43F3-9FF6-95F9DFF43961}"/>
              </a:ext>
            </a:extLst>
          </p:cNvPr>
          <p:cNvPicPr/>
          <p:nvPr userDrawn="1"/>
        </p:nvPicPr>
        <p:blipFill>
          <a:blip r:embed="rId12" cstate="email">
            <a:extLst>
              <a:ext uri="{28A0092B-C50C-407E-A947-70E740481C1C}">
                <a14:useLocalDpi xmlns:a14="http://schemas.microsoft.com/office/drawing/2010/main"/>
              </a:ext>
            </a:extLst>
          </a:blip>
          <a:srcRect/>
          <a:stretch/>
        </p:blipFill>
        <p:spPr bwMode="auto">
          <a:xfrm>
            <a:off x="9617705" y="6181329"/>
            <a:ext cx="2534295" cy="560264"/>
          </a:xfrm>
          <a:prstGeom prst="rect">
            <a:avLst/>
          </a:prstGeom>
          <a:noFill/>
          <a:ln>
            <a:noFill/>
          </a:ln>
        </p:spPr>
      </p:pic>
    </p:spTree>
    <p:extLst>
      <p:ext uri="{BB962C8B-B14F-4D97-AF65-F5344CB8AC3E}">
        <p14:creationId xmlns:p14="http://schemas.microsoft.com/office/powerpoint/2010/main" val="9273472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a:extLst>
              <a:ext uri="{FF2B5EF4-FFF2-40B4-BE49-F238E27FC236}">
                <a16:creationId xmlns:a16="http://schemas.microsoft.com/office/drawing/2014/main" id="{5505FB79-408A-43F3-9FF6-95F9DFF43961}"/>
              </a:ext>
            </a:extLst>
          </p:cNvPr>
          <p:cNvPicPr/>
          <p:nvPr userDrawn="1"/>
        </p:nvPicPr>
        <p:blipFill>
          <a:blip r:embed="rId12" cstate="email">
            <a:extLst>
              <a:ext uri="{28A0092B-C50C-407E-A947-70E740481C1C}">
                <a14:useLocalDpi xmlns:a14="http://schemas.microsoft.com/office/drawing/2010/main"/>
              </a:ext>
            </a:extLst>
          </a:blip>
          <a:srcRect/>
          <a:stretch/>
        </p:blipFill>
        <p:spPr bwMode="auto">
          <a:xfrm>
            <a:off x="9617705" y="6181329"/>
            <a:ext cx="253429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a:extLst>
              <a:ext uri="{FF2B5EF4-FFF2-40B4-BE49-F238E27FC236}">
                <a16:creationId xmlns:a16="http://schemas.microsoft.com/office/drawing/2014/main" id="{C53E509D-9C05-4F64-B596-3792F76B9CA7}"/>
              </a:ext>
            </a:extLst>
          </p:cNvPr>
          <p:cNvPicPr/>
          <p:nvPr userDrawn="1"/>
        </p:nvPicPr>
        <p:blipFill>
          <a:blip r:embed="rId10" cstate="email">
            <a:extLst>
              <a:ext uri="{28A0092B-C50C-407E-A947-70E740481C1C}">
                <a14:useLocalDpi xmlns:a14="http://schemas.microsoft.com/office/drawing/2010/main"/>
              </a:ext>
            </a:extLst>
          </a:blip>
          <a:srcRect/>
          <a:stretch/>
        </p:blipFill>
        <p:spPr bwMode="auto">
          <a:xfrm>
            <a:off x="8620809" y="5821816"/>
            <a:ext cx="3418791" cy="755802"/>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2" cstate="email">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3" cstate="email">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6"/>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2094232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extLst>
      <p:ext uri="{BB962C8B-B14F-4D97-AF65-F5344CB8AC3E}">
        <p14:creationId xmlns:p14="http://schemas.microsoft.com/office/powerpoint/2010/main" val="428404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545877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861326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extLst>
      <p:ext uri="{BB962C8B-B14F-4D97-AF65-F5344CB8AC3E}">
        <p14:creationId xmlns:p14="http://schemas.microsoft.com/office/powerpoint/2010/main" val="262743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542744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15871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94E551A-BB3B-42C6-B716-1434B3680A3F}"/>
              </a:ext>
            </a:extLst>
          </p:cNvPr>
          <p:cNvSpPr>
            <a:spLocks noGrp="1"/>
          </p:cNvSpPr>
          <p:nvPr>
            <p:ph type="title"/>
          </p:nvPr>
        </p:nvSpPr>
        <p:spPr>
          <a:xfrm>
            <a:off x="838200" y="365802"/>
            <a:ext cx="10515600" cy="1328018"/>
          </a:xfrm>
          <a:prstGeom prst="rect">
            <a:avLst/>
          </a:prstGeom>
        </p:spPr>
        <p:txBody>
          <a:bodyPr vert="horz" lIns="91440" tIns="45720" rIns="91440" bIns="45720" rtlCol="0" anchor="ctr">
            <a:normAutofit/>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3B83A353-A7E1-4917-9DAA-12CDA55DA259}"/>
              </a:ext>
            </a:extLst>
          </p:cNvPr>
          <p:cNvSpPr>
            <a:spLocks noGrp="1"/>
          </p:cNvSpPr>
          <p:nvPr>
            <p:ph type="body" idx="1"/>
          </p:nvPr>
        </p:nvSpPr>
        <p:spPr>
          <a:xfrm>
            <a:off x="838200" y="1829006"/>
            <a:ext cx="10515600" cy="435939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5CC28378-5F95-4358-B601-E1466106A196}"/>
              </a:ext>
            </a:extLst>
          </p:cNvPr>
          <p:cNvSpPr>
            <a:spLocks noGrp="1"/>
          </p:cNvSpPr>
          <p:nvPr>
            <p:ph type="dt" sz="half" idx="2"/>
          </p:nvPr>
        </p:nvSpPr>
        <p:spPr>
          <a:xfrm>
            <a:off x="838200" y="6368122"/>
            <a:ext cx="2743200" cy="365801"/>
          </a:xfrm>
          <a:prstGeom prst="rect">
            <a:avLst/>
          </a:prstGeom>
        </p:spPr>
        <p:txBody>
          <a:bodyPr vert="horz" lIns="91440" tIns="45720" rIns="91440" bIns="45720" rtlCol="0" anchor="ctr"/>
          <a:lstStyle>
            <a:lvl1pPr algn="l">
              <a:defRPr sz="1200">
                <a:solidFill>
                  <a:schemeClr val="tx1">
                    <a:tint val="75000"/>
                  </a:schemeClr>
                </a:solidFill>
              </a:defRPr>
            </a:lvl1pPr>
          </a:lstStyle>
          <a:p>
            <a:fld id="{30A86CA9-5C76-48E9-8C10-71E0AEBF100A}" type="datetimeFigureOut">
              <a:rPr lang="en-GB" smtClean="0"/>
              <a:t>04/03/2024</a:t>
            </a:fld>
            <a:endParaRPr lang="en-GB"/>
          </a:p>
        </p:txBody>
      </p:sp>
      <p:sp>
        <p:nvSpPr>
          <p:cNvPr id="5" name="Marcador de pie de página 4">
            <a:extLst>
              <a:ext uri="{FF2B5EF4-FFF2-40B4-BE49-F238E27FC236}">
                <a16:creationId xmlns:a16="http://schemas.microsoft.com/office/drawing/2014/main" id="{ADEE6140-8899-48E2-A226-6CC09080CFD9}"/>
              </a:ext>
            </a:extLst>
          </p:cNvPr>
          <p:cNvSpPr>
            <a:spLocks noGrp="1"/>
          </p:cNvSpPr>
          <p:nvPr>
            <p:ph type="ftr" sz="quarter" idx="3"/>
          </p:nvPr>
        </p:nvSpPr>
        <p:spPr>
          <a:xfrm>
            <a:off x="4038600" y="6368122"/>
            <a:ext cx="4114800" cy="36580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a:extLst>
              <a:ext uri="{FF2B5EF4-FFF2-40B4-BE49-F238E27FC236}">
                <a16:creationId xmlns:a16="http://schemas.microsoft.com/office/drawing/2014/main" id="{013AB467-D889-4FD7-A264-8E6F4FBD3BD2}"/>
              </a:ext>
            </a:extLst>
          </p:cNvPr>
          <p:cNvSpPr>
            <a:spLocks noGrp="1"/>
          </p:cNvSpPr>
          <p:nvPr>
            <p:ph type="sldNum" sz="quarter" idx="4"/>
          </p:nvPr>
        </p:nvSpPr>
        <p:spPr>
          <a:xfrm>
            <a:off x="8610600" y="6368122"/>
            <a:ext cx="2743200" cy="365801"/>
          </a:xfrm>
          <a:prstGeom prst="rect">
            <a:avLst/>
          </a:prstGeom>
        </p:spPr>
        <p:txBody>
          <a:bodyPr vert="horz" lIns="91440" tIns="45720" rIns="91440" bIns="45720" rtlCol="0" anchor="ctr"/>
          <a:lstStyle>
            <a:lvl1pPr algn="r">
              <a:defRPr sz="1200">
                <a:solidFill>
                  <a:schemeClr val="tx1">
                    <a:tint val="75000"/>
                  </a:schemeClr>
                </a:solidFill>
              </a:defRPr>
            </a:lvl1pPr>
          </a:lstStyle>
          <a:p>
            <a:fld id="{6DBE1240-05FE-447F-AB55-A9B315C83A4B}" type="slidenum">
              <a:rPr lang="en-GB" smtClean="0"/>
              <a:t>‹Nº›</a:t>
            </a:fld>
            <a:endParaRPr lang="en-GB"/>
          </a:p>
        </p:txBody>
      </p:sp>
    </p:spTree>
    <p:extLst>
      <p:ext uri="{BB962C8B-B14F-4D97-AF65-F5344CB8AC3E}">
        <p14:creationId xmlns:p14="http://schemas.microsoft.com/office/powerpoint/2010/main" val="63667081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672" r:id="rId17"/>
    <p:sldLayoutId id="2147483673" r:id="rId18"/>
    <p:sldLayoutId id="2147483665" r:id="rId19"/>
    <p:sldLayoutId id="2147483666" r:id="rId20"/>
    <p:sldLayoutId id="2147483667" r:id="rId21"/>
    <p:sldLayoutId id="2147483668" r:id="rId22"/>
    <p:sldLayoutId id="2147483669" r:id="rId23"/>
    <p:sldLayoutId id="2147483670"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hyperlink" Target="https://ec.europa.eu/eurostat/databrowser/view/tps00001/default/table?lang=en" TargetMode="External"/><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11.xml"/><Relationship Id="rId1" Type="http://schemas.openxmlformats.org/officeDocument/2006/relationships/slideLayout" Target="../slideLayouts/slideLayout31.xml"/><Relationship Id="rId5" Type="http://schemas.openxmlformats.org/officeDocument/2006/relationships/image" Target="../media/image114.jpeg"/><Relationship Id="rId4" Type="http://schemas.openxmlformats.org/officeDocument/2006/relationships/hyperlink" Target="https://www.today.com/health/mother-spreads-message-about-antibiotic-resistance-after-mrsa-killed-her-t103166"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115.png"/><Relationship Id="rId7" Type="http://schemas.openxmlformats.org/officeDocument/2006/relationships/image" Target="../media/image117.png"/><Relationship Id="rId2" Type="http://schemas.openxmlformats.org/officeDocument/2006/relationships/notesSlide" Target="../notesSlides/notesSlide12.xml"/><Relationship Id="rId1" Type="http://schemas.openxmlformats.org/officeDocument/2006/relationships/slideLayout" Target="../slideLayouts/slideLayout31.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92.png"/><Relationship Id="rId10" Type="http://schemas.openxmlformats.org/officeDocument/2006/relationships/image" Target="../media/image91.png"/><Relationship Id="rId4" Type="http://schemas.openxmlformats.org/officeDocument/2006/relationships/image" Target="../media/image116.jpeg"/><Relationship Id="rId9" Type="http://schemas.openxmlformats.org/officeDocument/2006/relationships/image" Target="../media/image118.png"/></Relationships>
</file>

<file path=ppt/slides/_rels/slide13.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13.xml"/><Relationship Id="rId1" Type="http://schemas.openxmlformats.org/officeDocument/2006/relationships/slideLayout" Target="../slideLayouts/slideLayout31.xml"/><Relationship Id="rId4" Type="http://schemas.openxmlformats.org/officeDocument/2006/relationships/image" Target="../media/image120.png"/></Relationships>
</file>

<file path=ppt/slides/_rels/slide14.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122.png"/></Relationships>
</file>

<file path=ppt/slides/_rels/slide15.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16.xml"/><Relationship Id="rId1" Type="http://schemas.openxmlformats.org/officeDocument/2006/relationships/slideLayout" Target="../slideLayouts/slideLayout29.xml"/><Relationship Id="rId4" Type="http://schemas.openxmlformats.org/officeDocument/2006/relationships/image" Target="../media/image125.png"/></Relationships>
</file>

<file path=ppt/slides/_rels/slide17.xml.rels><?xml version="1.0" encoding="UTF-8" standalone="yes"?>
<Relationships xmlns="http://schemas.openxmlformats.org/package/2006/relationships"><Relationship Id="rId3" Type="http://schemas.openxmlformats.org/officeDocument/2006/relationships/image" Target="../media/image126.png"/><Relationship Id="rId7" Type="http://schemas.openxmlformats.org/officeDocument/2006/relationships/image" Target="../media/image130.emf"/><Relationship Id="rId2" Type="http://schemas.openxmlformats.org/officeDocument/2006/relationships/notesSlide" Target="../notesSlides/notesSlide17.xml"/><Relationship Id="rId1" Type="http://schemas.openxmlformats.org/officeDocument/2006/relationships/slideLayout" Target="../slideLayouts/slideLayout31.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135.png"/><Relationship Id="rId18" Type="http://schemas.openxmlformats.org/officeDocument/2006/relationships/image" Target="../media/image140.png"/><Relationship Id="rId3" Type="http://schemas.openxmlformats.org/officeDocument/2006/relationships/hyperlink" Target="https://www.google.es/url?sa=t&amp;rct=j&amp;q=&amp;esrc=s&amp;source=web&amp;cd=&amp;ved=2ahUKEwj6o42Y_ICDAxWfh_0HHZzmDKEQFnoECA8QAQ&amp;url=https%3A%2F%2Fwww.ema.europa.eu%2Fen%2Fdocuments%2Fscientific-guideline%2Fguideline-reporting-antimicrobial-sales-use-animals-eu-level-denominators-indicators_en.pdf&amp;usg=AOvVaw3pJjQSrOMD76gGkir0t8Q5&amp;opi=89978449" TargetMode="External"/><Relationship Id="rId21" Type="http://schemas.openxmlformats.org/officeDocument/2006/relationships/image" Target="../media/image143.png"/><Relationship Id="rId7" Type="http://schemas.openxmlformats.org/officeDocument/2006/relationships/image" Target="../media/image33.png"/><Relationship Id="rId12" Type="http://schemas.openxmlformats.org/officeDocument/2006/relationships/image" Target="../media/image134.png"/><Relationship Id="rId17" Type="http://schemas.openxmlformats.org/officeDocument/2006/relationships/image" Target="../media/image139.png"/><Relationship Id="rId25" Type="http://schemas.microsoft.com/office/2007/relationships/hdphoto" Target="../media/hdphoto1.wdp"/><Relationship Id="rId2" Type="http://schemas.openxmlformats.org/officeDocument/2006/relationships/notesSlide" Target="../notesSlides/notesSlide21.xml"/><Relationship Id="rId16" Type="http://schemas.openxmlformats.org/officeDocument/2006/relationships/image" Target="../media/image138.png"/><Relationship Id="rId20" Type="http://schemas.openxmlformats.org/officeDocument/2006/relationships/image" Target="../media/image142.png"/><Relationship Id="rId1" Type="http://schemas.openxmlformats.org/officeDocument/2006/relationships/slideLayout" Target="../slideLayouts/slideLayout31.xml"/><Relationship Id="rId6" Type="http://schemas.openxmlformats.org/officeDocument/2006/relationships/image" Target="../media/image32.png"/><Relationship Id="rId11" Type="http://schemas.openxmlformats.org/officeDocument/2006/relationships/image" Target="../media/image133.png"/><Relationship Id="rId24" Type="http://schemas.openxmlformats.org/officeDocument/2006/relationships/image" Target="../media/image146.png"/><Relationship Id="rId5" Type="http://schemas.openxmlformats.org/officeDocument/2006/relationships/image" Target="../media/image31.png"/><Relationship Id="rId15" Type="http://schemas.openxmlformats.org/officeDocument/2006/relationships/image" Target="../media/image137.png"/><Relationship Id="rId23" Type="http://schemas.openxmlformats.org/officeDocument/2006/relationships/image" Target="../media/image145.png"/><Relationship Id="rId10" Type="http://schemas.openxmlformats.org/officeDocument/2006/relationships/image" Target="../media/image36.png"/><Relationship Id="rId19" Type="http://schemas.openxmlformats.org/officeDocument/2006/relationships/image" Target="../media/image141.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136.png"/><Relationship Id="rId22" Type="http://schemas.openxmlformats.org/officeDocument/2006/relationships/image" Target="../media/image144.png"/></Relationships>
</file>

<file path=ppt/slides/_rels/slide22.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22.xml"/><Relationship Id="rId1" Type="http://schemas.openxmlformats.org/officeDocument/2006/relationships/slideLayout" Target="../slideLayouts/slideLayout31.xml"/><Relationship Id="rId6" Type="http://schemas.openxmlformats.org/officeDocument/2006/relationships/image" Target="../media/image150.png"/><Relationship Id="rId5" Type="http://schemas.openxmlformats.org/officeDocument/2006/relationships/image" Target="../media/image149.emf"/><Relationship Id="rId4" Type="http://schemas.openxmlformats.org/officeDocument/2006/relationships/image" Target="../media/image148.png"/></Relationships>
</file>

<file path=ppt/slides/_rels/slide23.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23.xml"/><Relationship Id="rId1" Type="http://schemas.openxmlformats.org/officeDocument/2006/relationships/slideLayout" Target="../slideLayouts/slideLayout31.xml"/><Relationship Id="rId4" Type="http://schemas.openxmlformats.org/officeDocument/2006/relationships/hyperlink" Target="https://www.ema.europa.eu/en/documents/report/sales-veterinary-antimicrobial-agents-31-european-countries-2022-trends-2010-2022-thirteen-esvac_en.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25.xml"/><Relationship Id="rId1" Type="http://schemas.openxmlformats.org/officeDocument/2006/relationships/slideLayout" Target="../slideLayouts/slideLayout31.xml"/><Relationship Id="rId4" Type="http://schemas.openxmlformats.org/officeDocument/2006/relationships/hyperlink" Target="https://www.ecdc.europa.eu/sites/default/files/documents/JIACRA-III-Antimicrobial-Consumption-and-Resistance-in-Bacteria-from-Humans-and-Animals.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26.xml"/><Relationship Id="rId1" Type="http://schemas.openxmlformats.org/officeDocument/2006/relationships/slideLayout" Target="../slideLayouts/slideLayout31.xml"/><Relationship Id="rId4" Type="http://schemas.openxmlformats.org/officeDocument/2006/relationships/hyperlink" Target="https://www.ecdc.europa.eu/sites/default/files/documents/JIACRA-III-Antimicrobial-Consumption-and-Resistance-in-Bacteria-from-Humans-and-Animals.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27.xml"/><Relationship Id="rId1" Type="http://schemas.openxmlformats.org/officeDocument/2006/relationships/slideLayout" Target="../slideLayouts/slideLayout31.xml"/><Relationship Id="rId4" Type="http://schemas.openxmlformats.org/officeDocument/2006/relationships/hyperlink" Target="https://www.ecdc.europa.eu/sites/default/files/documents/JIACRA-III-Antimicrobial-Consumption-and-Resistance-in-Bacteria-from-Humans-and-Animals.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28.xml"/><Relationship Id="rId1" Type="http://schemas.openxmlformats.org/officeDocument/2006/relationships/slideLayout" Target="../slideLayouts/slideLayout31.xml"/><Relationship Id="rId5" Type="http://schemas.openxmlformats.org/officeDocument/2006/relationships/hyperlink" Target="https://www.ecdc.europa.eu/sites/default/files/documents/JIACRA-III-Antimicrobial-Consumption-and-Resistance-in-Bacteria-from-Humans-and-Animals.pdf" TargetMode="External"/><Relationship Id="rId4" Type="http://schemas.openxmlformats.org/officeDocument/2006/relationships/image" Target="../media/image157.png"/></Relationships>
</file>

<file path=ppt/slides/_rels/slide29.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notesSlide" Target="../notesSlides/notesSlide29.xml"/><Relationship Id="rId1" Type="http://schemas.openxmlformats.org/officeDocument/2006/relationships/slideLayout" Target="../slideLayouts/slideLayout31.xml"/><Relationship Id="rId4" Type="http://schemas.openxmlformats.org/officeDocument/2006/relationships/hyperlink" Target="https://www.ecdc.europa.eu/sites/default/files/documents/JIACRA-III-Antimicrobial-Consumption-and-Resistance-in-Bacteria-from-Humans-and-Animals.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30.xml"/><Relationship Id="rId1" Type="http://schemas.openxmlformats.org/officeDocument/2006/relationships/slideLayout" Target="../slideLayouts/slideLayout31.xml"/><Relationship Id="rId4" Type="http://schemas.openxmlformats.org/officeDocument/2006/relationships/hyperlink" Target="https://www.ecdc.europa.eu/sites/default/files/documents/JIACRA-III-Antimicrobial-Consumption-and-Resistance-in-Bacteria-from-Humans-and-Animals.pdf"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31.xml"/><Relationship Id="rId1" Type="http://schemas.openxmlformats.org/officeDocument/2006/relationships/slideLayout" Target="../slideLayouts/slideLayout31.xml"/><Relationship Id="rId4" Type="http://schemas.openxmlformats.org/officeDocument/2006/relationships/hyperlink" Target="https://www.ecdc.europa.eu/sites/default/files/documents/JIACRA-III-Antimicrobial-Consumption-and-Resistance-in-Bacteria-from-Humans-and-Animals.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61.png"/><Relationship Id="rId7" Type="http://schemas.openxmlformats.org/officeDocument/2006/relationships/image" Target="../media/image165.svg"/><Relationship Id="rId2" Type="http://schemas.openxmlformats.org/officeDocument/2006/relationships/notesSlide" Target="../notesSlides/notesSlide32.xml"/><Relationship Id="rId1" Type="http://schemas.openxmlformats.org/officeDocument/2006/relationships/slideLayout" Target="../slideLayouts/slideLayout27.xml"/><Relationship Id="rId6" Type="http://schemas.openxmlformats.org/officeDocument/2006/relationships/image" Target="../media/image164.png"/><Relationship Id="rId5" Type="http://schemas.openxmlformats.org/officeDocument/2006/relationships/image" Target="../media/image163.svg"/><Relationship Id="rId4" Type="http://schemas.openxmlformats.org/officeDocument/2006/relationships/image" Target="../media/image162.png"/></Relationships>
</file>

<file path=ppt/slides/_rels/slide33.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notesSlide" Target="../notesSlides/notesSlide33.xml"/><Relationship Id="rId1" Type="http://schemas.openxmlformats.org/officeDocument/2006/relationships/slideLayout" Target="../slideLayouts/slideLayout31.xml"/><Relationship Id="rId5" Type="http://schemas.openxmlformats.org/officeDocument/2006/relationships/image" Target="../media/image91.png"/><Relationship Id="rId4" Type="http://schemas.openxmlformats.org/officeDocument/2006/relationships/image" Target="../media/image167.png"/></Relationships>
</file>

<file path=ppt/slides/_rels/slide34.xml.rels><?xml version="1.0" encoding="UTF-8" standalone="yes"?>
<Relationships xmlns="http://schemas.openxmlformats.org/package/2006/relationships"><Relationship Id="rId3" Type="http://schemas.openxmlformats.org/officeDocument/2006/relationships/image" Target="../media/image168.png"/><Relationship Id="rId7" Type="http://schemas.openxmlformats.org/officeDocument/2006/relationships/image" Target="../media/image171.jpeg"/><Relationship Id="rId2" Type="http://schemas.openxmlformats.org/officeDocument/2006/relationships/notesSlide" Target="../notesSlides/notesSlide34.xml"/><Relationship Id="rId1" Type="http://schemas.openxmlformats.org/officeDocument/2006/relationships/slideLayout" Target="../slideLayouts/slideLayout31.xml"/><Relationship Id="rId6" Type="http://schemas.openxmlformats.org/officeDocument/2006/relationships/image" Target="../media/image170.png"/><Relationship Id="rId5" Type="http://schemas.microsoft.com/office/2017/06/relationships/model3d" Target="../media/model3d1.glb"/><Relationship Id="rId4" Type="http://schemas.openxmlformats.org/officeDocument/2006/relationships/image" Target="../media/image169.png"/></Relationships>
</file>

<file path=ppt/slides/_rels/slide35.xml.rels><?xml version="1.0" encoding="UTF-8" standalone="yes"?>
<Relationships xmlns="http://schemas.openxmlformats.org/package/2006/relationships"><Relationship Id="rId3" Type="http://schemas.openxmlformats.org/officeDocument/2006/relationships/image" Target="../media/image172.jpeg"/><Relationship Id="rId2" Type="http://schemas.openxmlformats.org/officeDocument/2006/relationships/notesSlide" Target="../notesSlides/notesSlide35.xml"/><Relationship Id="rId1" Type="http://schemas.openxmlformats.org/officeDocument/2006/relationships/slideLayout" Target="../slideLayouts/slideLayout31.xml"/><Relationship Id="rId5" Type="http://schemas.openxmlformats.org/officeDocument/2006/relationships/image" Target="../media/image174.jpeg"/><Relationship Id="rId4" Type="http://schemas.openxmlformats.org/officeDocument/2006/relationships/image" Target="../media/image173.jpeg"/></Relationships>
</file>

<file path=ppt/slides/_rels/slide36.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notesSlide" Target="../notesSlides/notesSlide36.xm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notesSlide" Target="../notesSlides/notesSlide6.xml"/><Relationship Id="rId16" Type="http://schemas.openxmlformats.org/officeDocument/2006/relationships/image" Target="../media/image66.svg"/><Relationship Id="rId1" Type="http://schemas.openxmlformats.org/officeDocument/2006/relationships/slideLayout" Target="../slideLayouts/slideLayout29.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 Id="rId14" Type="http://schemas.openxmlformats.org/officeDocument/2006/relationships/image" Target="../media/image64.svg"/></Relationships>
</file>

<file path=ppt/slides/_rels/slide7.xml.rels><?xml version="1.0" encoding="UTF-8" standalone="yes"?>
<Relationships xmlns="http://schemas.openxmlformats.org/package/2006/relationships"><Relationship Id="rId13" Type="http://schemas.openxmlformats.org/officeDocument/2006/relationships/image" Target="../media/image63.png"/><Relationship Id="rId18" Type="http://schemas.openxmlformats.org/officeDocument/2006/relationships/image" Target="../media/image78.svg"/><Relationship Id="rId26" Type="http://schemas.openxmlformats.org/officeDocument/2006/relationships/image" Target="../media/image86.svg"/><Relationship Id="rId39" Type="http://schemas.openxmlformats.org/officeDocument/2006/relationships/image" Target="../media/image99.svg"/><Relationship Id="rId21" Type="http://schemas.openxmlformats.org/officeDocument/2006/relationships/image" Target="../media/image81.png"/><Relationship Id="rId34" Type="http://schemas.openxmlformats.org/officeDocument/2006/relationships/image" Target="../media/image94.svg"/><Relationship Id="rId42" Type="http://schemas.openxmlformats.org/officeDocument/2006/relationships/image" Target="../media/image102.png"/><Relationship Id="rId47" Type="http://schemas.openxmlformats.org/officeDocument/2006/relationships/image" Target="../media/image107.svg"/><Relationship Id="rId7" Type="http://schemas.openxmlformats.org/officeDocument/2006/relationships/image" Target="../media/image71.svg"/><Relationship Id="rId2" Type="http://schemas.openxmlformats.org/officeDocument/2006/relationships/notesSlide" Target="../notesSlides/notesSlide7.xml"/><Relationship Id="rId16" Type="http://schemas.openxmlformats.org/officeDocument/2006/relationships/image" Target="../media/image76.svg"/><Relationship Id="rId29" Type="http://schemas.openxmlformats.org/officeDocument/2006/relationships/image" Target="../media/image89.png"/><Relationship Id="rId11" Type="http://schemas.openxmlformats.org/officeDocument/2006/relationships/image" Target="../media/image53.png"/><Relationship Id="rId24" Type="http://schemas.openxmlformats.org/officeDocument/2006/relationships/image" Target="../media/image84.jpeg"/><Relationship Id="rId32" Type="http://schemas.openxmlformats.org/officeDocument/2006/relationships/image" Target="../media/image92.png"/><Relationship Id="rId37" Type="http://schemas.openxmlformats.org/officeDocument/2006/relationships/image" Target="../media/image97.svg"/><Relationship Id="rId40" Type="http://schemas.openxmlformats.org/officeDocument/2006/relationships/image" Target="../media/image100.png"/><Relationship Id="rId45" Type="http://schemas.openxmlformats.org/officeDocument/2006/relationships/image" Target="../media/image105.svg"/><Relationship Id="rId5" Type="http://schemas.openxmlformats.org/officeDocument/2006/relationships/image" Target="../media/image69.png"/><Relationship Id="rId15" Type="http://schemas.openxmlformats.org/officeDocument/2006/relationships/image" Target="../media/image75.png"/><Relationship Id="rId23" Type="http://schemas.openxmlformats.org/officeDocument/2006/relationships/image" Target="../media/image83.png"/><Relationship Id="rId28" Type="http://schemas.openxmlformats.org/officeDocument/2006/relationships/image" Target="../media/image88.svg"/><Relationship Id="rId36" Type="http://schemas.openxmlformats.org/officeDocument/2006/relationships/image" Target="../media/image96.png"/><Relationship Id="rId49" Type="http://schemas.openxmlformats.org/officeDocument/2006/relationships/image" Target="../media/image109.svg"/><Relationship Id="rId10" Type="http://schemas.openxmlformats.org/officeDocument/2006/relationships/image" Target="../media/image74.png"/><Relationship Id="rId19" Type="http://schemas.openxmlformats.org/officeDocument/2006/relationships/image" Target="../media/image79.png"/><Relationship Id="rId31" Type="http://schemas.openxmlformats.org/officeDocument/2006/relationships/image" Target="../media/image91.png"/><Relationship Id="rId44" Type="http://schemas.openxmlformats.org/officeDocument/2006/relationships/image" Target="../media/image104.png"/><Relationship Id="rId4" Type="http://schemas.openxmlformats.org/officeDocument/2006/relationships/image" Target="../media/image68.svg"/><Relationship Id="rId9" Type="http://schemas.openxmlformats.org/officeDocument/2006/relationships/image" Target="../media/image73.svg"/><Relationship Id="rId14" Type="http://schemas.openxmlformats.org/officeDocument/2006/relationships/image" Target="../media/image64.svg"/><Relationship Id="rId22" Type="http://schemas.openxmlformats.org/officeDocument/2006/relationships/image" Target="../media/image82.svg"/><Relationship Id="rId27" Type="http://schemas.openxmlformats.org/officeDocument/2006/relationships/image" Target="../media/image87.png"/><Relationship Id="rId30" Type="http://schemas.openxmlformats.org/officeDocument/2006/relationships/image" Target="../media/image90.svg"/><Relationship Id="rId35" Type="http://schemas.openxmlformats.org/officeDocument/2006/relationships/image" Target="../media/image95.png"/><Relationship Id="rId43" Type="http://schemas.openxmlformats.org/officeDocument/2006/relationships/image" Target="../media/image103.svg"/><Relationship Id="rId48" Type="http://schemas.openxmlformats.org/officeDocument/2006/relationships/image" Target="../media/image108.png"/><Relationship Id="rId8" Type="http://schemas.openxmlformats.org/officeDocument/2006/relationships/image" Target="../media/image72.png"/><Relationship Id="rId3" Type="http://schemas.openxmlformats.org/officeDocument/2006/relationships/image" Target="../media/image67.png"/><Relationship Id="rId12" Type="http://schemas.openxmlformats.org/officeDocument/2006/relationships/image" Target="../media/image54.svg"/><Relationship Id="rId17" Type="http://schemas.openxmlformats.org/officeDocument/2006/relationships/image" Target="../media/image77.png"/><Relationship Id="rId25" Type="http://schemas.openxmlformats.org/officeDocument/2006/relationships/image" Target="../media/image85.png"/><Relationship Id="rId33" Type="http://schemas.openxmlformats.org/officeDocument/2006/relationships/image" Target="../media/image93.png"/><Relationship Id="rId38" Type="http://schemas.openxmlformats.org/officeDocument/2006/relationships/image" Target="../media/image98.png"/><Relationship Id="rId46" Type="http://schemas.openxmlformats.org/officeDocument/2006/relationships/image" Target="../media/image106.png"/><Relationship Id="rId20" Type="http://schemas.openxmlformats.org/officeDocument/2006/relationships/image" Target="../media/image80.svg"/><Relationship Id="rId41" Type="http://schemas.openxmlformats.org/officeDocument/2006/relationships/image" Target="../media/image101.svg"/><Relationship Id="rId1" Type="http://schemas.openxmlformats.org/officeDocument/2006/relationships/slideLayout" Target="../slideLayouts/slideLayout31.xml"/><Relationship Id="rId6" Type="http://schemas.openxmlformats.org/officeDocument/2006/relationships/image" Target="../media/image70.png"/></Relationships>
</file>

<file path=ppt/slides/_rels/slide8.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9.xml"/><Relationship Id="rId1" Type="http://schemas.openxmlformats.org/officeDocument/2006/relationships/slideLayout" Target="../slideLayouts/slideLayout31.xml"/><Relationship Id="rId4" Type="http://schemas.openxmlformats.org/officeDocument/2006/relationships/image" Target="../media/image1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pPr marL="0" indent="0">
              <a:buNone/>
            </a:pPr>
            <a:r>
              <a:rPr lang="mt-MT" sz="3600" b="1">
                <a:latin typeface="EC Square Sans Pro" panose="020B0506040000020004" pitchFamily="34" charset="0"/>
              </a:rPr>
              <a:t>MALTA</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pPr marL="0" indent="0">
              <a:buNone/>
            </a:pPr>
            <a:r>
              <a:rPr lang="mt-MT">
                <a:latin typeface="EC Square Sans Pro" panose="020B0506040000020004" pitchFamily="34" charset="0"/>
              </a:rPr>
              <a:t>7-8 ta’ Marzu 2024</a:t>
            </a:r>
          </a:p>
          <a:p>
            <a:endParaRPr lang="es-ES" dirty="0"/>
          </a:p>
        </p:txBody>
      </p:sp>
      <p:sp>
        <p:nvSpPr>
          <p:cNvPr id="4" name="TextBox 3">
            <a:extLst>
              <a:ext uri="{FF2B5EF4-FFF2-40B4-BE49-F238E27FC236}">
                <a16:creationId xmlns:a16="http://schemas.microsoft.com/office/drawing/2014/main" id="{BE8AA3BE-D82B-61A0-FAAD-C7E39E92AC86}"/>
              </a:ext>
            </a:extLst>
          </p:cNvPr>
          <p:cNvSpPr txBox="1"/>
          <p:nvPr/>
        </p:nvSpPr>
        <p:spPr>
          <a:xfrm>
            <a:off x="9906000" y="5902484"/>
            <a:ext cx="2286000" cy="685800"/>
          </a:xfrm>
          <a:prstGeom prst="rect">
            <a:avLst/>
          </a:prstGeom>
          <a:solidFill>
            <a:schemeClr val="bg1"/>
          </a:solidFill>
        </p:spPr>
        <p:txBody>
          <a:bodyPr wrap="square" lIns="0" tIns="0" rIns="0" bIns="0" rtlCol="0" anchor="ctr" anchorCtr="0">
            <a:noAutofit/>
          </a:bodyPr>
          <a:lstStyle/>
          <a:p>
            <a:r>
              <a:rPr lang="mt-MT" sz="1600" b="1" dirty="0">
                <a:solidFill>
                  <a:srgbClr val="1151A1"/>
                </a:solidFill>
              </a:rPr>
              <a:t>Iffinanzjat mill-Unjoni Ewropea</a:t>
            </a:r>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CD7B8BB0-CC5D-4DE1-875F-FDF1244FBAB6}"/>
              </a:ext>
            </a:extLst>
          </p:cNvPr>
          <p:cNvGraphicFramePr>
            <a:graphicFrameLocks noGrp="1"/>
          </p:cNvGraphicFramePr>
          <p:nvPr>
            <p:extLst>
              <p:ext uri="{D42A27DB-BD31-4B8C-83A1-F6EECF244321}">
                <p14:modId xmlns:p14="http://schemas.microsoft.com/office/powerpoint/2010/main" val="2789344448"/>
              </p:ext>
            </p:extLst>
          </p:nvPr>
        </p:nvGraphicFramePr>
        <p:xfrm>
          <a:off x="685800" y="1382594"/>
          <a:ext cx="4758400" cy="4359280"/>
        </p:xfrm>
        <a:graphic>
          <a:graphicData uri="http://schemas.openxmlformats.org/drawingml/2006/table">
            <a:tbl>
              <a:tblPr>
                <a:tableStyleId>{5C22544A-7EE6-4342-B048-85BDC9FD1C3A}</a:tableStyleId>
              </a:tblPr>
              <a:tblGrid>
                <a:gridCol w="850085">
                  <a:extLst>
                    <a:ext uri="{9D8B030D-6E8A-4147-A177-3AD203B41FA5}">
                      <a16:colId xmlns:a16="http://schemas.microsoft.com/office/drawing/2014/main" val="2385310467"/>
                    </a:ext>
                  </a:extLst>
                </a:gridCol>
                <a:gridCol w="1036688">
                  <a:extLst>
                    <a:ext uri="{9D8B030D-6E8A-4147-A177-3AD203B41FA5}">
                      <a16:colId xmlns:a16="http://schemas.microsoft.com/office/drawing/2014/main" val="389004055"/>
                    </a:ext>
                  </a:extLst>
                </a:gridCol>
                <a:gridCol w="1192192">
                  <a:extLst>
                    <a:ext uri="{9D8B030D-6E8A-4147-A177-3AD203B41FA5}">
                      <a16:colId xmlns:a16="http://schemas.microsoft.com/office/drawing/2014/main" val="2295587751"/>
                    </a:ext>
                  </a:extLst>
                </a:gridCol>
                <a:gridCol w="1057422">
                  <a:extLst>
                    <a:ext uri="{9D8B030D-6E8A-4147-A177-3AD203B41FA5}">
                      <a16:colId xmlns:a16="http://schemas.microsoft.com/office/drawing/2014/main" val="643170509"/>
                    </a:ext>
                  </a:extLst>
                </a:gridCol>
                <a:gridCol w="622013">
                  <a:extLst>
                    <a:ext uri="{9D8B030D-6E8A-4147-A177-3AD203B41FA5}">
                      <a16:colId xmlns:a16="http://schemas.microsoft.com/office/drawing/2014/main" val="2289631327"/>
                    </a:ext>
                  </a:extLst>
                </a:gridCol>
              </a:tblGrid>
              <a:tr h="150320">
                <a:tc>
                  <a:txBody>
                    <a:bodyPr/>
                    <a:lstStyle/>
                    <a:p>
                      <a:pPr algn="l" rtl="0" fontAlgn="ctr"/>
                      <a:r>
                        <a:rPr lang="en-GB" sz="900" u="none" strike="noStrike">
                          <a:effectLst/>
                        </a:rPr>
                        <a:t>Countries</a:t>
                      </a:r>
                      <a:endParaRPr lang="en-GB" sz="900" b="1" i="0" u="none" strike="noStrike">
                        <a:solidFill>
                          <a:srgbClr val="000000"/>
                        </a:solidFill>
                        <a:effectLst/>
                        <a:latin typeface="Calibri" panose="020F0502020204030204" pitchFamily="34" charset="0"/>
                      </a:endParaRPr>
                    </a:p>
                  </a:txBody>
                  <a:tcPr marL="0" marR="0" marT="0" marB="0" anchor="ctr"/>
                </a:tc>
                <a:tc>
                  <a:txBody>
                    <a:bodyPr/>
                    <a:lstStyle/>
                    <a:p>
                      <a:pPr algn="l" rtl="0" fontAlgn="ctr"/>
                      <a:r>
                        <a:rPr lang="en-GB" sz="900" u="none" strike="noStrike">
                          <a:effectLst/>
                        </a:rPr>
                        <a:t>Population in 2020</a:t>
                      </a:r>
                      <a:endParaRPr lang="en-GB" sz="900" b="1" i="0" u="none" strike="noStrike">
                        <a:solidFill>
                          <a:srgbClr val="000000"/>
                        </a:solidFill>
                        <a:effectLst/>
                        <a:latin typeface="Calibri" panose="020F0502020204030204" pitchFamily="34" charset="0"/>
                      </a:endParaRPr>
                    </a:p>
                  </a:txBody>
                  <a:tcPr marL="0" marR="0" marT="0" marB="0" anchor="ctr"/>
                </a:tc>
                <a:tc>
                  <a:txBody>
                    <a:bodyPr/>
                    <a:lstStyle/>
                    <a:p>
                      <a:pPr algn="l" rtl="0" fontAlgn="b"/>
                      <a:r>
                        <a:rPr lang="en-GB" sz="900" u="none" strike="noStrike">
                          <a:effectLst/>
                        </a:rPr>
                        <a:t>Deaths by AMR in 2020</a:t>
                      </a:r>
                      <a:endParaRPr lang="en-GB" sz="900" b="1" i="0" u="none" strike="noStrike">
                        <a:solidFill>
                          <a:srgbClr val="000000"/>
                        </a:solidFill>
                        <a:effectLst/>
                        <a:latin typeface="Calibri" panose="020F0502020204030204" pitchFamily="34" charset="0"/>
                      </a:endParaRPr>
                    </a:p>
                  </a:txBody>
                  <a:tcPr marL="0" marR="0" marT="0" marB="0" anchor="b"/>
                </a:tc>
                <a:tc>
                  <a:txBody>
                    <a:bodyPr/>
                    <a:lstStyle/>
                    <a:p>
                      <a:pPr algn="l" rtl="0" fontAlgn="b"/>
                      <a:r>
                        <a:rPr lang="en-GB" sz="900" u="none" strike="noStrike">
                          <a:effectLst/>
                        </a:rPr>
                        <a:t>Population / 100.000</a:t>
                      </a:r>
                      <a:endParaRPr lang="en-GB" sz="900" b="1" i="0" u="none" strike="noStrike">
                        <a:solidFill>
                          <a:srgbClr val="000000"/>
                        </a:solidFill>
                        <a:effectLst/>
                        <a:latin typeface="Calibri" panose="020F0502020204030204" pitchFamily="34" charset="0"/>
                      </a:endParaRPr>
                    </a:p>
                  </a:txBody>
                  <a:tcPr marL="0" marR="0" marT="0" marB="0" anchor="b"/>
                </a:tc>
                <a:tc>
                  <a:txBody>
                    <a:bodyPr/>
                    <a:lstStyle/>
                    <a:p>
                      <a:pPr algn="l" rtl="0" fontAlgn="b"/>
                      <a:r>
                        <a:rPr lang="en-GB" sz="900" u="none" strike="noStrike">
                          <a:effectLst/>
                        </a:rPr>
                        <a:t>Total deaths</a:t>
                      </a:r>
                      <a:endParaRPr lang="en-GB" sz="9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47031014"/>
                  </a:ext>
                </a:extLst>
              </a:tr>
              <a:tr h="150320">
                <a:tc>
                  <a:txBody>
                    <a:bodyPr/>
                    <a:lstStyle/>
                    <a:p>
                      <a:pPr algn="l" rtl="0" fontAlgn="b"/>
                      <a:r>
                        <a:rPr lang="en-GB" sz="900" u="none" strike="noStrike">
                          <a:effectLst/>
                        </a:rPr>
                        <a:t>Austria</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8.901.064</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3</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89</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267</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950352993"/>
                  </a:ext>
                </a:extLst>
              </a:tr>
              <a:tr h="150320">
                <a:tc>
                  <a:txBody>
                    <a:bodyPr/>
                    <a:lstStyle/>
                    <a:p>
                      <a:pPr algn="l" rtl="0" fontAlgn="b"/>
                      <a:r>
                        <a:rPr lang="en-GB" sz="900" u="none" strike="noStrike">
                          <a:effectLst/>
                        </a:rPr>
                        <a:t>Belgium</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dirty="0">
                          <a:effectLst/>
                        </a:rPr>
                        <a:t>11.522.440</a:t>
                      </a:r>
                      <a:endParaRPr lang="en-GB" sz="700" b="0" i="0" u="none" strike="noStrike" dirty="0">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5</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115</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576</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682018123"/>
                  </a:ext>
                </a:extLst>
              </a:tr>
              <a:tr h="150320">
                <a:tc>
                  <a:txBody>
                    <a:bodyPr/>
                    <a:lstStyle/>
                    <a:p>
                      <a:pPr algn="l" rtl="0" fontAlgn="b"/>
                      <a:r>
                        <a:rPr lang="en-GB" sz="900" u="none" strike="noStrike">
                          <a:effectLst/>
                        </a:rPr>
                        <a:t>Bulgaria</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6.951.482</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4</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70</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278</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207998490"/>
                  </a:ext>
                </a:extLst>
              </a:tr>
              <a:tr h="150320">
                <a:tc>
                  <a:txBody>
                    <a:bodyPr/>
                    <a:lstStyle/>
                    <a:p>
                      <a:pPr algn="l" rtl="0" fontAlgn="b"/>
                      <a:r>
                        <a:rPr lang="en-GB" sz="900" u="none" strike="noStrike">
                          <a:effectLst/>
                        </a:rPr>
                        <a:t>Croatia</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4.058.165</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7</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41</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284</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127580761"/>
                  </a:ext>
                </a:extLst>
              </a:tr>
              <a:tr h="150320">
                <a:tc>
                  <a:txBody>
                    <a:bodyPr/>
                    <a:lstStyle/>
                    <a:p>
                      <a:pPr algn="l" rtl="0" fontAlgn="b"/>
                      <a:r>
                        <a:rPr lang="en-GB" sz="900" u="none" strike="noStrike">
                          <a:effectLst/>
                        </a:rPr>
                        <a:t>Cyprus</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888.005</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10</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9</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89</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810669281"/>
                  </a:ext>
                </a:extLst>
              </a:tr>
              <a:tr h="150320">
                <a:tc>
                  <a:txBody>
                    <a:bodyPr/>
                    <a:lstStyle/>
                    <a:p>
                      <a:pPr algn="l" rtl="0" fontAlgn="b"/>
                      <a:r>
                        <a:rPr lang="en-GB" sz="900" u="none" strike="noStrike">
                          <a:effectLst/>
                        </a:rPr>
                        <a:t>Czechia</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10.693.939</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5</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107</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535</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147471659"/>
                  </a:ext>
                </a:extLst>
              </a:tr>
              <a:tr h="150320">
                <a:tc>
                  <a:txBody>
                    <a:bodyPr/>
                    <a:lstStyle/>
                    <a:p>
                      <a:pPr algn="l" rtl="0" fontAlgn="b"/>
                      <a:r>
                        <a:rPr lang="en-GB" sz="900" u="none" strike="noStrike">
                          <a:effectLst/>
                        </a:rPr>
                        <a:t>Denmark</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5.822.763</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3</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58</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175</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973733229"/>
                  </a:ext>
                </a:extLst>
              </a:tr>
              <a:tr h="150320">
                <a:tc>
                  <a:txBody>
                    <a:bodyPr/>
                    <a:lstStyle/>
                    <a:p>
                      <a:pPr algn="l" rtl="0" fontAlgn="b"/>
                      <a:r>
                        <a:rPr lang="en-GB" sz="900" u="none" strike="noStrike">
                          <a:effectLst/>
                        </a:rPr>
                        <a:t>Estonia</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1.328.976</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3</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13</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40</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4077807678"/>
                  </a:ext>
                </a:extLst>
              </a:tr>
              <a:tr h="150320">
                <a:tc>
                  <a:txBody>
                    <a:bodyPr/>
                    <a:lstStyle/>
                    <a:p>
                      <a:pPr algn="l" rtl="0" fontAlgn="b"/>
                      <a:r>
                        <a:rPr lang="en-GB" sz="900" u="none" strike="noStrike">
                          <a:effectLst/>
                        </a:rPr>
                        <a:t>Finland</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5.525.292</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3</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55</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166</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844813925"/>
                  </a:ext>
                </a:extLst>
              </a:tr>
              <a:tr h="150320">
                <a:tc>
                  <a:txBody>
                    <a:bodyPr/>
                    <a:lstStyle/>
                    <a:p>
                      <a:pPr algn="l" rtl="0" fontAlgn="b"/>
                      <a:r>
                        <a:rPr lang="en-GB" sz="900" u="none" strike="noStrike">
                          <a:effectLst/>
                        </a:rPr>
                        <a:t>France</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67.485.531</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5</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675</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3.374</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496901672"/>
                  </a:ext>
                </a:extLst>
              </a:tr>
              <a:tr h="150320">
                <a:tc>
                  <a:txBody>
                    <a:bodyPr/>
                    <a:lstStyle/>
                    <a:p>
                      <a:pPr algn="l" rtl="0" fontAlgn="b"/>
                      <a:r>
                        <a:rPr lang="en-GB" sz="900" u="none" strike="noStrike">
                          <a:effectLst/>
                        </a:rPr>
                        <a:t>Germany</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83.166.711</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7</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832</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dirty="0">
                          <a:effectLst/>
                        </a:rPr>
                        <a:t>5.822</a:t>
                      </a:r>
                      <a:endParaRPr lang="en-GB" sz="7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687442340"/>
                  </a:ext>
                </a:extLst>
              </a:tr>
              <a:tr h="150320">
                <a:tc>
                  <a:txBody>
                    <a:bodyPr/>
                    <a:lstStyle/>
                    <a:p>
                      <a:pPr algn="l" rtl="0" fontAlgn="b"/>
                      <a:r>
                        <a:rPr lang="en-GB" sz="900" u="none" strike="noStrike">
                          <a:effectLst/>
                        </a:rPr>
                        <a:t>Greece</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10.718.565</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20</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107</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2.144</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802197361"/>
                  </a:ext>
                </a:extLst>
              </a:tr>
              <a:tr h="150320">
                <a:tc>
                  <a:txBody>
                    <a:bodyPr/>
                    <a:lstStyle/>
                    <a:p>
                      <a:pPr algn="l" rtl="0" fontAlgn="b"/>
                      <a:r>
                        <a:rPr lang="en-GB" sz="900" u="none" strike="noStrike">
                          <a:effectLst/>
                        </a:rPr>
                        <a:t>Hungary</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9.769.526</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6</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98</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586</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593294648"/>
                  </a:ext>
                </a:extLst>
              </a:tr>
              <a:tr h="150320">
                <a:tc>
                  <a:txBody>
                    <a:bodyPr/>
                    <a:lstStyle/>
                    <a:p>
                      <a:pPr algn="l" rtl="0" fontAlgn="b"/>
                      <a:r>
                        <a:rPr lang="en-GB" sz="900" u="none" strike="noStrike">
                          <a:effectLst/>
                        </a:rPr>
                        <a:t>Ireland</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4.964.440</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4</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50</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199</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187964206"/>
                  </a:ext>
                </a:extLst>
              </a:tr>
              <a:tr h="150320">
                <a:tc>
                  <a:txBody>
                    <a:bodyPr/>
                    <a:lstStyle/>
                    <a:p>
                      <a:pPr algn="l" rtl="0" fontAlgn="b"/>
                      <a:r>
                        <a:rPr lang="en-GB" sz="900" u="none" strike="noStrike">
                          <a:effectLst/>
                        </a:rPr>
                        <a:t>Italy</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59.641.488</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19</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596</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11.332</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910356331"/>
                  </a:ext>
                </a:extLst>
              </a:tr>
              <a:tr h="150320">
                <a:tc>
                  <a:txBody>
                    <a:bodyPr/>
                    <a:lstStyle/>
                    <a:p>
                      <a:pPr algn="l" rtl="0" fontAlgn="b"/>
                      <a:r>
                        <a:rPr lang="en-GB" sz="900" u="none" strike="noStrike">
                          <a:effectLst/>
                        </a:rPr>
                        <a:t>Latvia</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1.907.675</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5</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19</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95</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699225470"/>
                  </a:ext>
                </a:extLst>
              </a:tr>
              <a:tr h="150320">
                <a:tc>
                  <a:txBody>
                    <a:bodyPr/>
                    <a:lstStyle/>
                    <a:p>
                      <a:pPr algn="l" rtl="0" fontAlgn="b"/>
                      <a:r>
                        <a:rPr lang="en-GB" sz="900" u="none" strike="noStrike">
                          <a:effectLst/>
                        </a:rPr>
                        <a:t>Lithuania</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2.794.090</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7</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28</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196</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511835923"/>
                  </a:ext>
                </a:extLst>
              </a:tr>
              <a:tr h="150320">
                <a:tc>
                  <a:txBody>
                    <a:bodyPr/>
                    <a:lstStyle/>
                    <a:p>
                      <a:pPr algn="l" rtl="0" fontAlgn="b"/>
                      <a:r>
                        <a:rPr lang="en-GB" sz="900" u="none" strike="noStrike">
                          <a:effectLst/>
                        </a:rPr>
                        <a:t>Luxembourg</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626.108</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4</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6</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25</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350138677"/>
                  </a:ext>
                </a:extLst>
              </a:tr>
              <a:tr h="150320">
                <a:tc>
                  <a:txBody>
                    <a:bodyPr/>
                    <a:lstStyle/>
                    <a:p>
                      <a:pPr algn="l" rtl="0" fontAlgn="b"/>
                      <a:r>
                        <a:rPr lang="en-GB" sz="900" u="none" strike="noStrike">
                          <a:effectLst/>
                        </a:rPr>
                        <a:t>Malta</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514.564</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7</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5</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36</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045691911"/>
                  </a:ext>
                </a:extLst>
              </a:tr>
              <a:tr h="150320">
                <a:tc>
                  <a:txBody>
                    <a:bodyPr/>
                    <a:lstStyle/>
                    <a:p>
                      <a:pPr algn="l" rtl="0" fontAlgn="b"/>
                      <a:r>
                        <a:rPr lang="en-GB" sz="900" u="none" strike="noStrike">
                          <a:effectLst/>
                        </a:rPr>
                        <a:t>Netherlands</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17.407.585</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2</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174</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348</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520191062"/>
                  </a:ext>
                </a:extLst>
              </a:tr>
              <a:tr h="150320">
                <a:tc>
                  <a:txBody>
                    <a:bodyPr/>
                    <a:lstStyle/>
                    <a:p>
                      <a:pPr algn="l" rtl="0" fontAlgn="b"/>
                      <a:r>
                        <a:rPr lang="en-GB" sz="900" u="none" strike="noStrike">
                          <a:effectLst/>
                        </a:rPr>
                        <a:t>Poland</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37.958.138</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9</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380</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3.416</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88016414"/>
                  </a:ext>
                </a:extLst>
              </a:tr>
              <a:tr h="150320">
                <a:tc>
                  <a:txBody>
                    <a:bodyPr/>
                    <a:lstStyle/>
                    <a:p>
                      <a:pPr algn="l" rtl="0" fontAlgn="b"/>
                      <a:r>
                        <a:rPr lang="en-GB" sz="900" u="none" strike="noStrike">
                          <a:effectLst/>
                        </a:rPr>
                        <a:t>Portugal</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10.295.909</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10</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103</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1.030</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91271158"/>
                  </a:ext>
                </a:extLst>
              </a:tr>
              <a:tr h="150320">
                <a:tc>
                  <a:txBody>
                    <a:bodyPr/>
                    <a:lstStyle/>
                    <a:p>
                      <a:pPr algn="l" rtl="0" fontAlgn="b"/>
                      <a:r>
                        <a:rPr lang="en-GB" sz="900" u="none" strike="noStrike">
                          <a:effectLst/>
                        </a:rPr>
                        <a:t>Romania</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19.328.838</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13</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193</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2.513</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8681372"/>
                  </a:ext>
                </a:extLst>
              </a:tr>
              <a:tr h="150320">
                <a:tc>
                  <a:txBody>
                    <a:bodyPr/>
                    <a:lstStyle/>
                    <a:p>
                      <a:pPr algn="l" rtl="0" fontAlgn="b"/>
                      <a:r>
                        <a:rPr lang="en-GB" sz="900" u="none" strike="noStrike">
                          <a:effectLst/>
                        </a:rPr>
                        <a:t>Slovakia</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5.457.873</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7</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55</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382</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703023724"/>
                  </a:ext>
                </a:extLst>
              </a:tr>
              <a:tr h="150320">
                <a:tc>
                  <a:txBody>
                    <a:bodyPr/>
                    <a:lstStyle/>
                    <a:p>
                      <a:pPr algn="l" rtl="0" fontAlgn="b"/>
                      <a:r>
                        <a:rPr lang="en-GB" sz="900" u="none" strike="noStrike">
                          <a:effectLst/>
                        </a:rPr>
                        <a:t>Slovenia</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2.095.861</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5</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21</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105</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409106119"/>
                  </a:ext>
                </a:extLst>
              </a:tr>
              <a:tr h="150320">
                <a:tc>
                  <a:txBody>
                    <a:bodyPr/>
                    <a:lstStyle/>
                    <a:p>
                      <a:pPr algn="l" rtl="0" fontAlgn="b"/>
                      <a:r>
                        <a:rPr lang="en-GB" sz="900" u="none" strike="noStrike">
                          <a:effectLst/>
                        </a:rPr>
                        <a:t>Spain</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47.332.614</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4</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473</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1.893</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966352413"/>
                  </a:ext>
                </a:extLst>
              </a:tr>
              <a:tr h="150320">
                <a:tc>
                  <a:txBody>
                    <a:bodyPr/>
                    <a:lstStyle/>
                    <a:p>
                      <a:pPr algn="l" rtl="0" fontAlgn="b"/>
                      <a:r>
                        <a:rPr lang="en-GB" sz="900" u="none" strike="noStrike">
                          <a:effectLst/>
                        </a:rPr>
                        <a:t>Sweden</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10.327.589</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b"/>
                      <a:r>
                        <a:rPr lang="en-GB" sz="900" u="none" strike="noStrike">
                          <a:effectLst/>
                        </a:rPr>
                        <a:t>3</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ctr"/>
                      <a:r>
                        <a:rPr lang="en-GB" sz="700" u="none" strike="noStrike">
                          <a:effectLst/>
                        </a:rPr>
                        <a:t>103</a:t>
                      </a:r>
                      <a:endParaRPr lang="en-GB" sz="7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r>
                        <a:rPr lang="en-GB" sz="700" u="none" strike="noStrike">
                          <a:effectLst/>
                        </a:rPr>
                        <a:t>310</a:t>
                      </a:r>
                      <a:endParaRPr lang="en-GB" sz="7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705030819"/>
                  </a:ext>
                </a:extLst>
              </a:tr>
              <a:tr h="150320">
                <a:tc>
                  <a:txBody>
                    <a:bodyPr/>
                    <a:lstStyle/>
                    <a:p>
                      <a:pPr algn="l" rtl="0" fontAlgn="b"/>
                      <a:r>
                        <a:rPr lang="en-GB" sz="900" u="none" strike="noStrike">
                          <a:effectLst/>
                        </a:rPr>
                        <a:t>TOTAL</a:t>
                      </a:r>
                      <a:endParaRPr lang="en-GB" sz="900" b="1" i="0" u="none" strike="noStrike">
                        <a:solidFill>
                          <a:srgbClr val="000000"/>
                        </a:solidFill>
                        <a:effectLst/>
                        <a:latin typeface="Calibri" panose="020F0502020204030204" pitchFamily="34" charset="0"/>
                      </a:endParaRPr>
                    </a:p>
                  </a:txBody>
                  <a:tcPr marL="0" marR="0" marT="0" marB="0" anchor="b"/>
                </a:tc>
                <a:tc>
                  <a:txBody>
                    <a:bodyPr/>
                    <a:lstStyle/>
                    <a:p>
                      <a:pPr algn="l" rtl="0" fontAlgn="b"/>
                      <a:r>
                        <a:rPr lang="en-GB" sz="900" u="none" strike="noStrike">
                          <a:effectLst/>
                        </a:rPr>
                        <a:t>447.485.231</a:t>
                      </a:r>
                      <a:endParaRPr lang="en-GB" sz="900" b="1" i="0" u="none" strike="noStrike">
                        <a:solidFill>
                          <a:srgbClr val="000000"/>
                        </a:solidFill>
                        <a:effectLst/>
                        <a:latin typeface="Calibri" panose="020F0502020204030204" pitchFamily="34" charset="0"/>
                      </a:endParaRPr>
                    </a:p>
                  </a:txBody>
                  <a:tcPr marL="0" marR="0" marT="0" marB="0" anchor="b"/>
                </a:tc>
                <a:tc>
                  <a:txBody>
                    <a:bodyPr/>
                    <a:lstStyle/>
                    <a:p>
                      <a:pPr algn="l" rtl="0"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l" rtl="0" fontAlgn="b"/>
                      <a:r>
                        <a:rPr lang="en-GB" sz="900" u="none" strike="noStrike" dirty="0">
                          <a:effectLst/>
                        </a:rPr>
                        <a:t>36.214</a:t>
                      </a:r>
                      <a:endParaRPr lang="en-GB" sz="9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7418216"/>
                  </a:ext>
                </a:extLst>
              </a:tr>
            </a:tbl>
          </a:graphicData>
        </a:graphic>
      </p:graphicFrame>
      <p:sp>
        <p:nvSpPr>
          <p:cNvPr id="3" name="CuadroTexto 2">
            <a:extLst>
              <a:ext uri="{FF2B5EF4-FFF2-40B4-BE49-F238E27FC236}">
                <a16:creationId xmlns:a16="http://schemas.microsoft.com/office/drawing/2014/main" id="{C772D2C6-23CB-4A4A-9EBD-91BF4D1391D0}"/>
              </a:ext>
            </a:extLst>
          </p:cNvPr>
          <p:cNvSpPr txBox="1"/>
          <p:nvPr/>
        </p:nvSpPr>
        <p:spPr>
          <a:xfrm>
            <a:off x="533400" y="615950"/>
            <a:ext cx="5181600" cy="646331"/>
          </a:xfrm>
          <a:prstGeom prst="rect">
            <a:avLst/>
          </a:prstGeom>
          <a:noFill/>
        </p:spPr>
        <p:txBody>
          <a:bodyPr wrap="square" rtlCol="0">
            <a:spAutoFit/>
          </a:bodyPr>
          <a:lstStyle/>
          <a:p>
            <a:r>
              <a:rPr lang="en-GB" dirty="0">
                <a:solidFill>
                  <a:srgbClr val="003399"/>
                </a:solidFill>
                <a:latin typeface="EC Square Sans Pro" panose="020B0506040000020004" pitchFamily="34" charset="0"/>
              </a:rPr>
              <a:t>Data to update previous slide in each HOT session depending on the country</a:t>
            </a:r>
          </a:p>
        </p:txBody>
      </p:sp>
      <p:sp>
        <p:nvSpPr>
          <p:cNvPr id="4" name="CuadroTexto 3">
            <a:extLst>
              <a:ext uri="{FF2B5EF4-FFF2-40B4-BE49-F238E27FC236}">
                <a16:creationId xmlns:a16="http://schemas.microsoft.com/office/drawing/2014/main" id="{A541455F-0147-4058-BEBE-E1E4255786E2}"/>
              </a:ext>
            </a:extLst>
          </p:cNvPr>
          <p:cNvSpPr txBox="1"/>
          <p:nvPr/>
        </p:nvSpPr>
        <p:spPr>
          <a:xfrm>
            <a:off x="6467477" y="431284"/>
            <a:ext cx="4038600" cy="369332"/>
          </a:xfrm>
          <a:prstGeom prst="rect">
            <a:avLst/>
          </a:prstGeom>
          <a:noFill/>
        </p:spPr>
        <p:txBody>
          <a:bodyPr wrap="square" rtlCol="0">
            <a:spAutoFit/>
          </a:bodyPr>
          <a:lstStyle/>
          <a:p>
            <a:r>
              <a:rPr lang="en-GB" dirty="0">
                <a:solidFill>
                  <a:srgbClr val="003399"/>
                </a:solidFill>
                <a:latin typeface="EC Square Sans Pro" panose="020B0506040000020004" pitchFamily="34" charset="0"/>
              </a:rPr>
              <a:t>Malta: 7 x 5,15* = 36,05 deaths in 2020  </a:t>
            </a:r>
          </a:p>
        </p:txBody>
      </p:sp>
      <p:sp>
        <p:nvSpPr>
          <p:cNvPr id="5" name="CuadroTexto 4">
            <a:extLst>
              <a:ext uri="{FF2B5EF4-FFF2-40B4-BE49-F238E27FC236}">
                <a16:creationId xmlns:a16="http://schemas.microsoft.com/office/drawing/2014/main" id="{6BFB7BAE-0B91-4633-8F57-E515C0777AFD}"/>
              </a:ext>
            </a:extLst>
          </p:cNvPr>
          <p:cNvSpPr txBox="1"/>
          <p:nvPr/>
        </p:nvSpPr>
        <p:spPr>
          <a:xfrm>
            <a:off x="6477002" y="999877"/>
            <a:ext cx="4038600" cy="369332"/>
          </a:xfrm>
          <a:prstGeom prst="rect">
            <a:avLst/>
          </a:prstGeom>
          <a:noFill/>
        </p:spPr>
        <p:txBody>
          <a:bodyPr wrap="square" rtlCol="0">
            <a:spAutoFit/>
          </a:bodyPr>
          <a:lstStyle/>
          <a:p>
            <a:r>
              <a:rPr lang="en-GB" dirty="0">
                <a:solidFill>
                  <a:srgbClr val="003399"/>
                </a:solidFill>
                <a:latin typeface="EC Square Sans Pro" panose="020B0506040000020004" pitchFamily="34" charset="0"/>
              </a:rPr>
              <a:t>Hungary: 6 x 98* = 586 deaths in 2020  </a:t>
            </a:r>
          </a:p>
        </p:txBody>
      </p:sp>
      <p:sp>
        <p:nvSpPr>
          <p:cNvPr id="6" name="CuadroTexto 5">
            <a:extLst>
              <a:ext uri="{FF2B5EF4-FFF2-40B4-BE49-F238E27FC236}">
                <a16:creationId xmlns:a16="http://schemas.microsoft.com/office/drawing/2014/main" id="{A8709593-C4EB-4DA2-8981-4B281ED255FB}"/>
              </a:ext>
            </a:extLst>
          </p:cNvPr>
          <p:cNvSpPr txBox="1"/>
          <p:nvPr/>
        </p:nvSpPr>
        <p:spPr>
          <a:xfrm>
            <a:off x="6477002" y="1603415"/>
            <a:ext cx="4038600" cy="369332"/>
          </a:xfrm>
          <a:prstGeom prst="rect">
            <a:avLst/>
          </a:prstGeom>
          <a:noFill/>
        </p:spPr>
        <p:txBody>
          <a:bodyPr wrap="square" rtlCol="0">
            <a:spAutoFit/>
          </a:bodyPr>
          <a:lstStyle/>
          <a:p>
            <a:r>
              <a:rPr lang="en-GB" dirty="0">
                <a:solidFill>
                  <a:srgbClr val="003399"/>
                </a:solidFill>
                <a:latin typeface="EC Square Sans Pro" panose="020B0506040000020004" pitchFamily="34" charset="0"/>
              </a:rPr>
              <a:t>Estonia: 3 x 13* = 40 deaths in 2020  </a:t>
            </a:r>
          </a:p>
        </p:txBody>
      </p:sp>
      <p:sp>
        <p:nvSpPr>
          <p:cNvPr id="7" name="CuadroTexto 6">
            <a:extLst>
              <a:ext uri="{FF2B5EF4-FFF2-40B4-BE49-F238E27FC236}">
                <a16:creationId xmlns:a16="http://schemas.microsoft.com/office/drawing/2014/main" id="{787B0D3B-1104-49A1-96A8-DB8C8A21E332}"/>
              </a:ext>
            </a:extLst>
          </p:cNvPr>
          <p:cNvSpPr txBox="1"/>
          <p:nvPr/>
        </p:nvSpPr>
        <p:spPr>
          <a:xfrm>
            <a:off x="6477002" y="2206953"/>
            <a:ext cx="5562598" cy="369332"/>
          </a:xfrm>
          <a:prstGeom prst="rect">
            <a:avLst/>
          </a:prstGeom>
          <a:noFill/>
        </p:spPr>
        <p:txBody>
          <a:bodyPr wrap="square" rtlCol="0">
            <a:spAutoFit/>
          </a:bodyPr>
          <a:lstStyle/>
          <a:p>
            <a:r>
              <a:rPr lang="en-GB" dirty="0">
                <a:solidFill>
                  <a:srgbClr val="003399"/>
                </a:solidFill>
                <a:latin typeface="EC Square Sans Pro" panose="020B0506040000020004" pitchFamily="34" charset="0"/>
              </a:rPr>
              <a:t>Romania: 13 x 193* = 2.513 deaths in 2020  </a:t>
            </a:r>
          </a:p>
        </p:txBody>
      </p:sp>
      <p:sp>
        <p:nvSpPr>
          <p:cNvPr id="8" name="CuadroTexto 7">
            <a:extLst>
              <a:ext uri="{FF2B5EF4-FFF2-40B4-BE49-F238E27FC236}">
                <a16:creationId xmlns:a16="http://schemas.microsoft.com/office/drawing/2014/main" id="{6D92E2F6-924A-4818-9889-1F763B88E25B}"/>
              </a:ext>
            </a:extLst>
          </p:cNvPr>
          <p:cNvSpPr txBox="1"/>
          <p:nvPr/>
        </p:nvSpPr>
        <p:spPr>
          <a:xfrm>
            <a:off x="6477002" y="2810491"/>
            <a:ext cx="4038600" cy="369332"/>
          </a:xfrm>
          <a:prstGeom prst="rect">
            <a:avLst/>
          </a:prstGeom>
          <a:noFill/>
        </p:spPr>
        <p:txBody>
          <a:bodyPr wrap="square" rtlCol="0">
            <a:spAutoFit/>
          </a:bodyPr>
          <a:lstStyle/>
          <a:p>
            <a:r>
              <a:rPr lang="en-GB" dirty="0">
                <a:solidFill>
                  <a:srgbClr val="003399"/>
                </a:solidFill>
                <a:latin typeface="EC Square Sans Pro" panose="020B0506040000020004" pitchFamily="34" charset="0"/>
              </a:rPr>
              <a:t>Slovakia: 7 x 55* = 382 deaths in 2020  </a:t>
            </a:r>
          </a:p>
        </p:txBody>
      </p:sp>
      <p:sp>
        <p:nvSpPr>
          <p:cNvPr id="9" name="CuadroTexto 8">
            <a:extLst>
              <a:ext uri="{FF2B5EF4-FFF2-40B4-BE49-F238E27FC236}">
                <a16:creationId xmlns:a16="http://schemas.microsoft.com/office/drawing/2014/main" id="{B21A6250-A066-4D7E-87E6-1668A9969F0D}"/>
              </a:ext>
            </a:extLst>
          </p:cNvPr>
          <p:cNvSpPr txBox="1"/>
          <p:nvPr/>
        </p:nvSpPr>
        <p:spPr>
          <a:xfrm>
            <a:off x="6467477" y="3439429"/>
            <a:ext cx="4038600" cy="369332"/>
          </a:xfrm>
          <a:prstGeom prst="rect">
            <a:avLst/>
          </a:prstGeom>
          <a:noFill/>
        </p:spPr>
        <p:txBody>
          <a:bodyPr wrap="square" rtlCol="0">
            <a:spAutoFit/>
          </a:bodyPr>
          <a:lstStyle/>
          <a:p>
            <a:r>
              <a:rPr lang="en-GB" dirty="0">
                <a:solidFill>
                  <a:srgbClr val="003399"/>
                </a:solidFill>
                <a:latin typeface="EC Square Sans Pro" panose="020B0506040000020004" pitchFamily="34" charset="0"/>
              </a:rPr>
              <a:t>Croatia: 7 x 41* = 284 deaths in 2020  </a:t>
            </a:r>
          </a:p>
        </p:txBody>
      </p:sp>
      <p:sp>
        <p:nvSpPr>
          <p:cNvPr id="10" name="CuadroTexto 9">
            <a:extLst>
              <a:ext uri="{FF2B5EF4-FFF2-40B4-BE49-F238E27FC236}">
                <a16:creationId xmlns:a16="http://schemas.microsoft.com/office/drawing/2014/main" id="{9217F967-F752-439F-9C5E-C9F2D2242D0C}"/>
              </a:ext>
            </a:extLst>
          </p:cNvPr>
          <p:cNvSpPr txBox="1"/>
          <p:nvPr/>
        </p:nvSpPr>
        <p:spPr>
          <a:xfrm>
            <a:off x="6477002" y="4008022"/>
            <a:ext cx="5105398" cy="369332"/>
          </a:xfrm>
          <a:prstGeom prst="rect">
            <a:avLst/>
          </a:prstGeom>
          <a:noFill/>
        </p:spPr>
        <p:txBody>
          <a:bodyPr wrap="square" rtlCol="0">
            <a:spAutoFit/>
          </a:bodyPr>
          <a:lstStyle/>
          <a:p>
            <a:r>
              <a:rPr lang="en-GB" dirty="0">
                <a:solidFill>
                  <a:srgbClr val="003399"/>
                </a:solidFill>
                <a:latin typeface="EC Square Sans Pro" panose="020B0506040000020004" pitchFamily="34" charset="0"/>
              </a:rPr>
              <a:t>Portugal: 10 x 103* = 1.030 deaths in 2020  </a:t>
            </a:r>
          </a:p>
        </p:txBody>
      </p:sp>
      <p:sp>
        <p:nvSpPr>
          <p:cNvPr id="11" name="CuadroTexto 10">
            <a:extLst>
              <a:ext uri="{FF2B5EF4-FFF2-40B4-BE49-F238E27FC236}">
                <a16:creationId xmlns:a16="http://schemas.microsoft.com/office/drawing/2014/main" id="{668E8333-0D37-4DB8-8FA2-9DB3B1F4BF97}"/>
              </a:ext>
            </a:extLst>
          </p:cNvPr>
          <p:cNvSpPr txBox="1"/>
          <p:nvPr/>
        </p:nvSpPr>
        <p:spPr>
          <a:xfrm>
            <a:off x="6477002" y="4611560"/>
            <a:ext cx="4038600" cy="369332"/>
          </a:xfrm>
          <a:prstGeom prst="rect">
            <a:avLst/>
          </a:prstGeom>
          <a:noFill/>
        </p:spPr>
        <p:txBody>
          <a:bodyPr wrap="square" rtlCol="0">
            <a:spAutoFit/>
          </a:bodyPr>
          <a:lstStyle/>
          <a:p>
            <a:r>
              <a:rPr lang="en-GB" dirty="0">
                <a:solidFill>
                  <a:srgbClr val="003399"/>
                </a:solidFill>
                <a:latin typeface="EC Square Sans Pro" panose="020B0506040000020004" pitchFamily="34" charset="0"/>
              </a:rPr>
              <a:t>Luxembourg: 4 x 6* = 25 deaths in 2020  </a:t>
            </a:r>
          </a:p>
        </p:txBody>
      </p:sp>
      <p:sp>
        <p:nvSpPr>
          <p:cNvPr id="12" name="CuadroTexto 11">
            <a:extLst>
              <a:ext uri="{FF2B5EF4-FFF2-40B4-BE49-F238E27FC236}">
                <a16:creationId xmlns:a16="http://schemas.microsoft.com/office/drawing/2014/main" id="{888ED07E-D2AF-4AAE-B60D-5BA65D4A5B9C}"/>
              </a:ext>
            </a:extLst>
          </p:cNvPr>
          <p:cNvSpPr txBox="1"/>
          <p:nvPr/>
        </p:nvSpPr>
        <p:spPr>
          <a:xfrm>
            <a:off x="6477002" y="5215098"/>
            <a:ext cx="4038600" cy="369332"/>
          </a:xfrm>
          <a:prstGeom prst="rect">
            <a:avLst/>
          </a:prstGeom>
          <a:noFill/>
        </p:spPr>
        <p:txBody>
          <a:bodyPr wrap="square" rtlCol="0">
            <a:spAutoFit/>
          </a:bodyPr>
          <a:lstStyle/>
          <a:p>
            <a:r>
              <a:rPr lang="en-GB" dirty="0">
                <a:solidFill>
                  <a:srgbClr val="003399"/>
                </a:solidFill>
                <a:latin typeface="EC Square Sans Pro" panose="020B0506040000020004" pitchFamily="34" charset="0"/>
              </a:rPr>
              <a:t>Cyprus: 10 x 9* = 89 deaths in 2020  </a:t>
            </a:r>
          </a:p>
        </p:txBody>
      </p:sp>
      <p:sp>
        <p:nvSpPr>
          <p:cNvPr id="14" name="CuadroTexto 13">
            <a:extLst>
              <a:ext uri="{FF2B5EF4-FFF2-40B4-BE49-F238E27FC236}">
                <a16:creationId xmlns:a16="http://schemas.microsoft.com/office/drawing/2014/main" id="{2EB4B604-8CD8-48A2-8571-4C33CF0FD9F4}"/>
              </a:ext>
            </a:extLst>
          </p:cNvPr>
          <p:cNvSpPr txBox="1"/>
          <p:nvPr/>
        </p:nvSpPr>
        <p:spPr>
          <a:xfrm>
            <a:off x="533400" y="5809091"/>
            <a:ext cx="6096000" cy="276999"/>
          </a:xfrm>
          <a:prstGeom prst="rect">
            <a:avLst/>
          </a:prstGeom>
          <a:noFill/>
        </p:spPr>
        <p:txBody>
          <a:bodyPr wrap="square">
            <a:spAutoFit/>
          </a:bodyPr>
          <a:lstStyle/>
          <a:p>
            <a:r>
              <a:rPr lang="en-GB" sz="1200" u="sng" dirty="0">
                <a:solidFill>
                  <a:srgbClr val="0563C1"/>
                </a:solidFill>
                <a:latin typeface="Calibri" panose="020F0502020204030204" pitchFamily="34" charset="0"/>
                <a:hlinkClick r:id="rId3"/>
              </a:rPr>
              <a:t>Source population in 2020: </a:t>
            </a:r>
            <a:r>
              <a:rPr lang="en-GB" sz="1200" b="0" i="0" u="sng" strike="noStrike" dirty="0">
                <a:solidFill>
                  <a:srgbClr val="0563C1"/>
                </a:solidFill>
                <a:effectLst/>
                <a:latin typeface="Calibri" panose="020F0502020204030204" pitchFamily="34" charset="0"/>
                <a:hlinkClick r:id="rId3"/>
              </a:rPr>
              <a:t>Eurostat data</a:t>
            </a:r>
            <a:r>
              <a:rPr lang="en-GB" sz="1200" dirty="0"/>
              <a:t> </a:t>
            </a:r>
          </a:p>
        </p:txBody>
      </p:sp>
      <p:sp>
        <p:nvSpPr>
          <p:cNvPr id="13" name="CuadroTexto 12">
            <a:extLst>
              <a:ext uri="{FF2B5EF4-FFF2-40B4-BE49-F238E27FC236}">
                <a16:creationId xmlns:a16="http://schemas.microsoft.com/office/drawing/2014/main" id="{1267DB38-833D-47C4-B652-FBF62235364D}"/>
              </a:ext>
            </a:extLst>
          </p:cNvPr>
          <p:cNvSpPr txBox="1"/>
          <p:nvPr/>
        </p:nvSpPr>
        <p:spPr>
          <a:xfrm>
            <a:off x="76200" y="158750"/>
            <a:ext cx="5181600" cy="461665"/>
          </a:xfrm>
          <a:prstGeom prst="rect">
            <a:avLst/>
          </a:prstGeom>
          <a:noFill/>
        </p:spPr>
        <p:txBody>
          <a:bodyPr wrap="square" rtlCol="0">
            <a:spAutoFit/>
          </a:bodyPr>
          <a:lstStyle/>
          <a:p>
            <a:r>
              <a:rPr lang="en-GB" sz="2400" dirty="0"/>
              <a:t>This slide is hired - not to be seen!!!</a:t>
            </a:r>
          </a:p>
        </p:txBody>
      </p:sp>
    </p:spTree>
    <p:extLst>
      <p:ext uri="{BB962C8B-B14F-4D97-AF65-F5344CB8AC3E}">
        <p14:creationId xmlns:p14="http://schemas.microsoft.com/office/powerpoint/2010/main" val="2911475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14913C03-D180-4EB9-AA8C-5E4982053B7E}"/>
              </a:ext>
            </a:extLst>
          </p:cNvPr>
          <p:cNvSpPr/>
          <p:nvPr/>
        </p:nvSpPr>
        <p:spPr>
          <a:xfrm>
            <a:off x="6324600" y="1149350"/>
            <a:ext cx="5811799" cy="5029200"/>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dirty="0"/>
          </a:p>
        </p:txBody>
      </p:sp>
      <p:sp>
        <p:nvSpPr>
          <p:cNvPr id="14" name="Rectángulo 13">
            <a:extLst>
              <a:ext uri="{FF2B5EF4-FFF2-40B4-BE49-F238E27FC236}">
                <a16:creationId xmlns:a16="http://schemas.microsoft.com/office/drawing/2014/main" id="{22AAD52C-ED53-4234-87D4-A685B45B073E}"/>
              </a:ext>
            </a:extLst>
          </p:cNvPr>
          <p:cNvSpPr/>
          <p:nvPr/>
        </p:nvSpPr>
        <p:spPr>
          <a:xfrm>
            <a:off x="0" y="1149350"/>
            <a:ext cx="5943600" cy="5029200"/>
          </a:xfrm>
          <a:prstGeom prst="rect">
            <a:avLst/>
          </a:prstGeom>
          <a:gradFill flip="none" rotWithShape="1">
            <a:gsLst>
              <a:gs pos="0">
                <a:srgbClr val="6BB188">
                  <a:tint val="66000"/>
                  <a:satMod val="160000"/>
                </a:srgbClr>
              </a:gs>
              <a:gs pos="50000">
                <a:srgbClr val="6BB188">
                  <a:tint val="44500"/>
                  <a:satMod val="160000"/>
                </a:srgbClr>
              </a:gs>
              <a:gs pos="100000">
                <a:srgbClr val="6BB188">
                  <a:tint val="23500"/>
                  <a:satMod val="160000"/>
                </a:srgbClr>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a:p>
        </p:txBody>
      </p:sp>
      <p:pic>
        <p:nvPicPr>
          <p:cNvPr id="2050" name="Picture 2" descr="Howard Florey - Biography, Facts and Pictures">
            <a:extLst>
              <a:ext uri="{FF2B5EF4-FFF2-40B4-BE49-F238E27FC236}">
                <a16:creationId xmlns:a16="http://schemas.microsoft.com/office/drawing/2014/main" id="{E2DBD22F-118D-40F8-8DC6-0DBF00C8632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0866" y="2717385"/>
            <a:ext cx="3948112" cy="2190481"/>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5200CE05-5988-4996-9380-CB664AC20975}"/>
              </a:ext>
            </a:extLst>
          </p:cNvPr>
          <p:cNvSpPr txBox="1"/>
          <p:nvPr/>
        </p:nvSpPr>
        <p:spPr>
          <a:xfrm>
            <a:off x="1371600" y="1946903"/>
            <a:ext cx="2505717" cy="584775"/>
          </a:xfrm>
          <a:prstGeom prst="rect">
            <a:avLst/>
          </a:prstGeom>
          <a:noFill/>
        </p:spPr>
        <p:txBody>
          <a:bodyPr wrap="square">
            <a:noAutofit/>
          </a:bodyPr>
          <a:lstStyle/>
          <a:p>
            <a:pPr algn="ctr"/>
            <a:r>
              <a:rPr lang="mt-MT" sz="3200" b="1">
                <a:solidFill>
                  <a:srgbClr val="2C7470"/>
                </a:solidFill>
                <a:latin typeface="EC Square Sans Pro" panose="020B0506040000020004" pitchFamily="34" charset="0"/>
              </a:rPr>
              <a:t>1942 Sara</a:t>
            </a:r>
          </a:p>
        </p:txBody>
      </p:sp>
      <p:sp>
        <p:nvSpPr>
          <p:cNvPr id="11" name="CuadroTexto 10">
            <a:extLst>
              <a:ext uri="{FF2B5EF4-FFF2-40B4-BE49-F238E27FC236}">
                <a16:creationId xmlns:a16="http://schemas.microsoft.com/office/drawing/2014/main" id="{4FAF0AF3-E345-4D25-89CA-F2CE8F0723C8}"/>
              </a:ext>
            </a:extLst>
          </p:cNvPr>
          <p:cNvSpPr txBox="1"/>
          <p:nvPr/>
        </p:nvSpPr>
        <p:spPr>
          <a:xfrm>
            <a:off x="7772400" y="1866236"/>
            <a:ext cx="3213184" cy="584775"/>
          </a:xfrm>
          <a:prstGeom prst="rect">
            <a:avLst/>
          </a:prstGeom>
          <a:noFill/>
        </p:spPr>
        <p:txBody>
          <a:bodyPr wrap="square">
            <a:noAutofit/>
          </a:bodyPr>
          <a:lstStyle/>
          <a:p>
            <a:pPr algn="ctr"/>
            <a:r>
              <a:rPr lang="mt-MT" sz="3200" b="1">
                <a:solidFill>
                  <a:srgbClr val="ECEBEB"/>
                </a:solidFill>
                <a:latin typeface="EC Square Sans Pro" panose="020B0506040000020004" pitchFamily="34" charset="0"/>
              </a:rPr>
              <a:t>2004 Simon</a:t>
            </a:r>
          </a:p>
        </p:txBody>
      </p:sp>
      <p:pic>
        <p:nvPicPr>
          <p:cNvPr id="13" name="Imagen 12">
            <a:hlinkClick r:id="rId4"/>
            <a:extLst>
              <a:ext uri="{FF2B5EF4-FFF2-40B4-BE49-F238E27FC236}">
                <a16:creationId xmlns:a16="http://schemas.microsoft.com/office/drawing/2014/main" id="{B72DCD95-C9F5-4AB3-B2B9-F9B9C57E125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223569" y="2584198"/>
            <a:ext cx="4267200" cy="2736940"/>
          </a:xfrm>
          <a:prstGeom prst="rect">
            <a:avLst/>
          </a:prstGeom>
        </p:spPr>
      </p:pic>
      <p:sp>
        <p:nvSpPr>
          <p:cNvPr id="2" name="TextBox 1">
            <a:extLst>
              <a:ext uri="{FF2B5EF4-FFF2-40B4-BE49-F238E27FC236}">
                <a16:creationId xmlns:a16="http://schemas.microsoft.com/office/drawing/2014/main" id="{A43B0224-608E-6478-23DD-003C3353AB1D}"/>
              </a:ext>
            </a:extLst>
          </p:cNvPr>
          <p:cNvSpPr txBox="1"/>
          <p:nvPr/>
        </p:nvSpPr>
        <p:spPr>
          <a:xfrm>
            <a:off x="1371600" y="4907866"/>
            <a:ext cx="2689622" cy="841260"/>
          </a:xfrm>
          <a:prstGeom prst="rect">
            <a:avLst/>
          </a:prstGeom>
          <a:solidFill>
            <a:schemeClr val="bg1"/>
          </a:solidFill>
        </p:spPr>
        <p:txBody>
          <a:bodyPr wrap="square" lIns="36576" tIns="36576" rIns="36576" bIns="36576" rtlCol="0" anchor="t" anchorCtr="0">
            <a:noAutofit/>
          </a:bodyPr>
          <a:lstStyle/>
          <a:p>
            <a:pPr algn="l"/>
            <a:r>
              <a:rPr lang="mt-MT" sz="1000">
                <a:solidFill>
                  <a:schemeClr val="tx1"/>
                </a:solidFill>
              </a:rPr>
              <a:t>L-orrur ta’ mard bħall-avvelenament tad-demm faċilment jintesa. Dawn l-istampi, meħuda fl-1942 ftit wara l-introduzzjoni tal-peniċillina, juru t-titjib f’tifel b’infezzjoni batterika</a:t>
            </a:r>
          </a:p>
        </p:txBody>
      </p:sp>
      <p:sp>
        <p:nvSpPr>
          <p:cNvPr id="3" name="TextBox 2">
            <a:extLst>
              <a:ext uri="{FF2B5EF4-FFF2-40B4-BE49-F238E27FC236}">
                <a16:creationId xmlns:a16="http://schemas.microsoft.com/office/drawing/2014/main" id="{DEBA02FE-C494-6E58-AC80-9B4344C905D0}"/>
              </a:ext>
            </a:extLst>
          </p:cNvPr>
          <p:cNvSpPr txBox="1"/>
          <p:nvPr/>
        </p:nvSpPr>
        <p:spPr>
          <a:xfrm>
            <a:off x="7329488" y="5002213"/>
            <a:ext cx="3948112" cy="261937"/>
          </a:xfrm>
          <a:prstGeom prst="rect">
            <a:avLst/>
          </a:prstGeom>
          <a:solidFill>
            <a:schemeClr val="bg1"/>
          </a:solidFill>
        </p:spPr>
        <p:txBody>
          <a:bodyPr wrap="square" lIns="0" tIns="0" rIns="0" bIns="0" rtlCol="0" anchor="t" anchorCtr="0">
            <a:noAutofit/>
          </a:bodyPr>
          <a:lstStyle/>
          <a:p>
            <a:pPr algn="l"/>
            <a:r>
              <a:rPr lang="mt-MT" sz="800">
                <a:solidFill>
                  <a:schemeClr val="tx1"/>
                </a:solidFill>
                <a:latin typeface="Garamond" panose="02020404030301010803" pitchFamily="18" charset="0"/>
              </a:rPr>
              <a:t>Simon Sparrow, ta’ sena, miet minn infezzjoni tal-MRSA fl-2004. Minn dakinhar ommu impenjat ruħha li tqajjem kuxjenza dwar is-superbugs. </a:t>
            </a:r>
            <a:r>
              <a:rPr lang="mt-MT" sz="700" b="1">
                <a:solidFill>
                  <a:schemeClr val="tx1"/>
                </a:solidFill>
                <a:latin typeface="+mn-lt"/>
              </a:rPr>
              <a:t>Korteżija ta’ Everty Mocario</a:t>
            </a:r>
          </a:p>
        </p:txBody>
      </p:sp>
    </p:spTree>
    <p:extLst>
      <p:ext uri="{BB962C8B-B14F-4D97-AF65-F5344CB8AC3E}">
        <p14:creationId xmlns:p14="http://schemas.microsoft.com/office/powerpoint/2010/main" val="4172594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diagram of a tree and a couple of birds&#10;&#10;Description automatically generated">
            <a:extLst>
              <a:ext uri="{FF2B5EF4-FFF2-40B4-BE49-F238E27FC236}">
                <a16:creationId xmlns:a16="http://schemas.microsoft.com/office/drawing/2014/main" id="{3E54C6E9-012A-BCA6-F2DA-A54C32B8AE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78712" y="34815"/>
            <a:ext cx="3859140" cy="3308548"/>
          </a:xfrm>
          <a:prstGeom prst="rect">
            <a:avLst/>
          </a:prstGeom>
        </p:spPr>
      </p:pic>
      <p:sp>
        <p:nvSpPr>
          <p:cNvPr id="4" name="Rectángulo 3">
            <a:extLst>
              <a:ext uri="{FF2B5EF4-FFF2-40B4-BE49-F238E27FC236}">
                <a16:creationId xmlns:a16="http://schemas.microsoft.com/office/drawing/2014/main" id="{E7FD3E5C-1606-4DD6-89E1-3F2A497CF977}"/>
              </a:ext>
            </a:extLst>
          </p:cNvPr>
          <p:cNvSpPr/>
          <p:nvPr/>
        </p:nvSpPr>
        <p:spPr>
          <a:xfrm>
            <a:off x="0" y="0"/>
            <a:ext cx="5715000" cy="68707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endParaRPr lang="en-US" b="1" dirty="0">
              <a:solidFill>
                <a:schemeClr val="bg1"/>
              </a:solidFill>
              <a:latin typeface="EC Square Sans Pro" panose="020B0506040000020004" pitchFamily="34" charset="0"/>
            </a:endParaRPr>
          </a:p>
        </p:txBody>
      </p:sp>
      <p:sp>
        <p:nvSpPr>
          <p:cNvPr id="5" name="CuadroTexto 4">
            <a:extLst>
              <a:ext uri="{FF2B5EF4-FFF2-40B4-BE49-F238E27FC236}">
                <a16:creationId xmlns:a16="http://schemas.microsoft.com/office/drawing/2014/main" id="{C22D332C-AA8E-47DE-A0F3-6F3AF9BCE1C9}"/>
              </a:ext>
            </a:extLst>
          </p:cNvPr>
          <p:cNvSpPr txBox="1"/>
          <p:nvPr/>
        </p:nvSpPr>
        <p:spPr>
          <a:xfrm>
            <a:off x="457200" y="2320558"/>
            <a:ext cx="4495800" cy="2554545"/>
          </a:xfrm>
          <a:prstGeom prst="rect">
            <a:avLst/>
          </a:prstGeom>
          <a:noFill/>
        </p:spPr>
        <p:txBody>
          <a:bodyPr wrap="square">
            <a:noAutofit/>
          </a:bodyPr>
          <a:lstStyle/>
          <a:p>
            <a:pPr algn="ctr"/>
            <a:r>
              <a:rPr lang="mt-MT" sz="4000" b="1">
                <a:solidFill>
                  <a:schemeClr val="bg1"/>
                </a:solidFill>
                <a:latin typeface="EC Square Sans Pro" panose="020B0506040000020004" pitchFamily="34" charset="0"/>
              </a:rPr>
              <a:t>L-AMR hija preżenti fl-annimali, fl-ikel, fil-pjanti u fl-ambjent</a:t>
            </a:r>
          </a:p>
        </p:txBody>
      </p:sp>
      <p:sp>
        <p:nvSpPr>
          <p:cNvPr id="6" name="Forma libre: forma 5">
            <a:extLst>
              <a:ext uri="{FF2B5EF4-FFF2-40B4-BE49-F238E27FC236}">
                <a16:creationId xmlns:a16="http://schemas.microsoft.com/office/drawing/2014/main" id="{62094C6B-0E56-46FE-9595-AF1BAEACF863}"/>
              </a:ext>
            </a:extLst>
          </p:cNvPr>
          <p:cNvSpPr/>
          <p:nvPr/>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 name="CuadroTexto 1">
            <a:extLst>
              <a:ext uri="{FF2B5EF4-FFF2-40B4-BE49-F238E27FC236}">
                <a16:creationId xmlns:a16="http://schemas.microsoft.com/office/drawing/2014/main" id="{FB3615D5-0E28-4546-9B82-A34F11D5AC7D}"/>
              </a:ext>
            </a:extLst>
          </p:cNvPr>
          <p:cNvSpPr txBox="1"/>
          <p:nvPr/>
        </p:nvSpPr>
        <p:spPr>
          <a:xfrm>
            <a:off x="7086600" y="3597830"/>
            <a:ext cx="1752600" cy="430887"/>
          </a:xfrm>
          <a:prstGeom prst="rect">
            <a:avLst/>
          </a:prstGeom>
          <a:noFill/>
        </p:spPr>
        <p:txBody>
          <a:bodyPr wrap="square" rtlCol="0">
            <a:noAutofit/>
          </a:bodyPr>
          <a:lstStyle/>
          <a:p>
            <a:pPr algn="ctr"/>
            <a:r>
              <a:rPr lang="mt-MT" sz="1100"/>
              <a:t>Il-konsum tal-antimikrobiċi fl-annimali</a:t>
            </a:r>
          </a:p>
        </p:txBody>
      </p:sp>
      <p:sp>
        <p:nvSpPr>
          <p:cNvPr id="8" name="CuadroTexto 7">
            <a:extLst>
              <a:ext uri="{FF2B5EF4-FFF2-40B4-BE49-F238E27FC236}">
                <a16:creationId xmlns:a16="http://schemas.microsoft.com/office/drawing/2014/main" id="{6D4739FA-3E36-4EBB-B8B4-DE10C706CD2C}"/>
              </a:ext>
            </a:extLst>
          </p:cNvPr>
          <p:cNvSpPr txBox="1"/>
          <p:nvPr/>
        </p:nvSpPr>
        <p:spPr>
          <a:xfrm>
            <a:off x="9448800" y="3597830"/>
            <a:ext cx="1371600" cy="600164"/>
          </a:xfrm>
          <a:prstGeom prst="rect">
            <a:avLst/>
          </a:prstGeom>
          <a:noFill/>
        </p:spPr>
        <p:txBody>
          <a:bodyPr wrap="square" rtlCol="0">
            <a:noAutofit/>
          </a:bodyPr>
          <a:lstStyle/>
          <a:p>
            <a:pPr algn="ctr"/>
            <a:r>
              <a:rPr lang="mt-MT" sz="1100"/>
              <a:t>Il-konsum tal-antimikrobiċi fil-bnedmin</a:t>
            </a:r>
          </a:p>
        </p:txBody>
      </p:sp>
      <p:sp>
        <p:nvSpPr>
          <p:cNvPr id="3" name="Rectángulo: esquinas redondeadas 2">
            <a:extLst>
              <a:ext uri="{FF2B5EF4-FFF2-40B4-BE49-F238E27FC236}">
                <a16:creationId xmlns:a16="http://schemas.microsoft.com/office/drawing/2014/main" id="{914D3403-12D1-430E-8942-5888B5C60E8B}"/>
              </a:ext>
            </a:extLst>
          </p:cNvPr>
          <p:cNvSpPr/>
          <p:nvPr/>
        </p:nvSpPr>
        <p:spPr>
          <a:xfrm rot="19772696">
            <a:off x="7467600" y="4502150"/>
            <a:ext cx="762000" cy="372953"/>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dirty="0"/>
          </a:p>
        </p:txBody>
      </p:sp>
      <p:sp>
        <p:nvSpPr>
          <p:cNvPr id="16" name="Rectángulo: esquinas redondeadas 15">
            <a:extLst>
              <a:ext uri="{FF2B5EF4-FFF2-40B4-BE49-F238E27FC236}">
                <a16:creationId xmlns:a16="http://schemas.microsoft.com/office/drawing/2014/main" id="{7E3D17A9-1AE2-4F14-A55F-09C30A3145ED}"/>
              </a:ext>
            </a:extLst>
          </p:cNvPr>
          <p:cNvSpPr/>
          <p:nvPr/>
        </p:nvSpPr>
        <p:spPr>
          <a:xfrm rot="1999970">
            <a:off x="9945792" y="4429508"/>
            <a:ext cx="762000" cy="372953"/>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dirty="0"/>
          </a:p>
        </p:txBody>
      </p:sp>
      <p:sp>
        <p:nvSpPr>
          <p:cNvPr id="17" name="CuadroTexto 16">
            <a:extLst>
              <a:ext uri="{FF2B5EF4-FFF2-40B4-BE49-F238E27FC236}">
                <a16:creationId xmlns:a16="http://schemas.microsoft.com/office/drawing/2014/main" id="{985533A1-55A8-4BE1-9A76-096F143B67D5}"/>
              </a:ext>
            </a:extLst>
          </p:cNvPr>
          <p:cNvSpPr txBox="1"/>
          <p:nvPr/>
        </p:nvSpPr>
        <p:spPr>
          <a:xfrm>
            <a:off x="7848600" y="4411087"/>
            <a:ext cx="533400" cy="369332"/>
          </a:xfrm>
          <a:prstGeom prst="rect">
            <a:avLst/>
          </a:prstGeom>
          <a:noFill/>
        </p:spPr>
        <p:txBody>
          <a:bodyPr wrap="square" rtlCol="0">
            <a:noAutofit/>
          </a:bodyPr>
          <a:lstStyle/>
          <a:p>
            <a:r>
              <a:rPr lang="mt-MT"/>
              <a:t>A</a:t>
            </a:r>
          </a:p>
        </p:txBody>
      </p:sp>
      <p:sp>
        <p:nvSpPr>
          <p:cNvPr id="18" name="CuadroTexto 17">
            <a:extLst>
              <a:ext uri="{FF2B5EF4-FFF2-40B4-BE49-F238E27FC236}">
                <a16:creationId xmlns:a16="http://schemas.microsoft.com/office/drawing/2014/main" id="{0AF7C949-35A0-492A-8F25-7031FFEEFDF0}"/>
              </a:ext>
            </a:extLst>
          </p:cNvPr>
          <p:cNvSpPr txBox="1"/>
          <p:nvPr/>
        </p:nvSpPr>
        <p:spPr>
          <a:xfrm>
            <a:off x="10287000" y="4505771"/>
            <a:ext cx="533400" cy="369332"/>
          </a:xfrm>
          <a:prstGeom prst="rect">
            <a:avLst/>
          </a:prstGeom>
          <a:noFill/>
        </p:spPr>
        <p:txBody>
          <a:bodyPr wrap="square" rtlCol="0">
            <a:noAutofit/>
          </a:bodyPr>
          <a:lstStyle/>
          <a:p>
            <a:r>
              <a:rPr lang="mt-MT"/>
              <a:t>H</a:t>
            </a:r>
          </a:p>
        </p:txBody>
      </p:sp>
      <p:pic>
        <p:nvPicPr>
          <p:cNvPr id="19" name="Picture 6" descr="Chicken Icon Vector Art, Icons, and Graphics for Free Download">
            <a:extLst>
              <a:ext uri="{FF2B5EF4-FFF2-40B4-BE49-F238E27FC236}">
                <a16:creationId xmlns:a16="http://schemas.microsoft.com/office/drawing/2014/main" id="{EDBCEAB4-7122-4990-B5A4-9FD3FBC5F3D6}"/>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566227" y="5904540"/>
            <a:ext cx="175015" cy="19906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 name="Picture 8" descr="Sheep Vector Illustration Black Silhouette. Stock Vector - Illustration of  raphic, husbandry: 140349495">
            <a:extLst>
              <a:ext uri="{FF2B5EF4-FFF2-40B4-BE49-F238E27FC236}">
                <a16:creationId xmlns:a16="http://schemas.microsoft.com/office/drawing/2014/main" id="{69389230-7694-4EB4-B733-489568337B63}"/>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13743" t="7481" r="11426" b="9237"/>
          <a:stretch/>
        </p:blipFill>
        <p:spPr bwMode="auto">
          <a:xfrm>
            <a:off x="7566227" y="6157517"/>
            <a:ext cx="230389" cy="17062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1" name="Picture 4" descr="840+ Heifer Illustrations, Royalty-Free Vector Graphics &amp; Clip Art - iStock  | Heifer cows, Heifer vector, Heifer milk">
            <a:extLst>
              <a:ext uri="{FF2B5EF4-FFF2-40B4-BE49-F238E27FC236}">
                <a16:creationId xmlns:a16="http://schemas.microsoft.com/office/drawing/2014/main" id="{862FE27E-F170-4DA4-ABB8-8AAEB4253E6B}"/>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16340" t="28652" r="15867" b="28682"/>
          <a:stretch/>
        </p:blipFill>
        <p:spPr bwMode="auto">
          <a:xfrm>
            <a:off x="7572368" y="6400493"/>
            <a:ext cx="250792" cy="15784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2" name="Picture 12" descr="Over 900 Free Horse Vectors - Pixabay - Pixabay">
            <a:extLst>
              <a:ext uri="{FF2B5EF4-FFF2-40B4-BE49-F238E27FC236}">
                <a16:creationId xmlns:a16="http://schemas.microsoft.com/office/drawing/2014/main" id="{0593146F-7356-411E-B688-9314AEF219E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913345" y="5679971"/>
            <a:ext cx="263499" cy="23471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3" name="Picture 14" descr="Fish Icon Vector Isolated Stock Illustration - Download Image Now - Fish,  Icon, Vector - iStock">
            <a:extLst>
              <a:ext uri="{FF2B5EF4-FFF2-40B4-BE49-F238E27FC236}">
                <a16:creationId xmlns:a16="http://schemas.microsoft.com/office/drawing/2014/main" id="{21332A87-1201-4691-9729-8BDA28A4DC11}"/>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l="12037" t="29604" r="9625" b="30401"/>
          <a:stretch/>
        </p:blipFill>
        <p:spPr bwMode="auto">
          <a:xfrm>
            <a:off x="7884592" y="5949950"/>
            <a:ext cx="292252" cy="14920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4" name="Picture 10" descr="Goat Vector Art Stock Images | Depositphotos">
            <a:extLst>
              <a:ext uri="{FF2B5EF4-FFF2-40B4-BE49-F238E27FC236}">
                <a16:creationId xmlns:a16="http://schemas.microsoft.com/office/drawing/2014/main" id="{3275B2B3-DFFF-4272-899F-2EB949EB2C7F}"/>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l="8755" t="14682" r="10177" b="14207"/>
          <a:stretch/>
        </p:blipFill>
        <p:spPr bwMode="auto">
          <a:xfrm>
            <a:off x="7884592" y="6132182"/>
            <a:ext cx="225491" cy="1977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2" descr="Silhouette of a pig Royalty Free Vector Image - VectorStock">
            <a:extLst>
              <a:ext uri="{FF2B5EF4-FFF2-40B4-BE49-F238E27FC236}">
                <a16:creationId xmlns:a16="http://schemas.microsoft.com/office/drawing/2014/main" id="{61DB3D45-539C-4A74-AB7E-0D232A821FAC}"/>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l="1844" t="18131" r="2411" b="24735"/>
          <a:stretch/>
        </p:blipFill>
        <p:spPr bwMode="auto">
          <a:xfrm>
            <a:off x="7479597" y="5712142"/>
            <a:ext cx="289158" cy="15713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uman Body Shape Vector Art. Stock Vector - Illustration of ...">
            <a:extLst>
              <a:ext uri="{FF2B5EF4-FFF2-40B4-BE49-F238E27FC236}">
                <a16:creationId xmlns:a16="http://schemas.microsoft.com/office/drawing/2014/main" id="{D51ACD52-0882-4555-B6A0-04151EA9D1CD}"/>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906000" y="5650799"/>
            <a:ext cx="868274" cy="839899"/>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Conector recto 26">
            <a:extLst>
              <a:ext uri="{FF2B5EF4-FFF2-40B4-BE49-F238E27FC236}">
                <a16:creationId xmlns:a16="http://schemas.microsoft.com/office/drawing/2014/main" id="{A7A8209B-EFDD-4691-9751-A1F62129A15D}"/>
              </a:ext>
            </a:extLst>
          </p:cNvPr>
          <p:cNvCxnSpPr/>
          <p:nvPr/>
        </p:nvCxnSpPr>
        <p:spPr>
          <a:xfrm>
            <a:off x="8534400" y="4595753"/>
            <a:ext cx="1295400" cy="0"/>
          </a:xfrm>
          <a:prstGeom prst="line">
            <a:avLst/>
          </a:prstGeom>
        </p:spPr>
        <p:style>
          <a:lnRef idx="1">
            <a:schemeClr val="dk1"/>
          </a:lnRef>
          <a:fillRef idx="0">
            <a:schemeClr val="dk1"/>
          </a:fillRef>
          <a:effectRef idx="0">
            <a:schemeClr val="dk1"/>
          </a:effectRef>
          <a:fontRef idx="minor">
            <a:schemeClr val="tx1"/>
          </a:fontRef>
        </p:style>
      </p:cxnSp>
      <p:cxnSp>
        <p:nvCxnSpPr>
          <p:cNvPr id="29" name="Conector recto 28">
            <a:extLst>
              <a:ext uri="{FF2B5EF4-FFF2-40B4-BE49-F238E27FC236}">
                <a16:creationId xmlns:a16="http://schemas.microsoft.com/office/drawing/2014/main" id="{1EF394A6-05D5-4D5C-BDCC-B23257FDE0A3}"/>
              </a:ext>
            </a:extLst>
          </p:cNvPr>
          <p:cNvCxnSpPr/>
          <p:nvPr/>
        </p:nvCxnSpPr>
        <p:spPr>
          <a:xfrm>
            <a:off x="8576044" y="6066148"/>
            <a:ext cx="1295400" cy="0"/>
          </a:xfrm>
          <a:prstGeom prst="line">
            <a:avLst/>
          </a:prstGeom>
        </p:spPr>
        <p:style>
          <a:lnRef idx="1">
            <a:schemeClr val="dk1"/>
          </a:lnRef>
          <a:fillRef idx="0">
            <a:schemeClr val="dk1"/>
          </a:fillRef>
          <a:effectRef idx="0">
            <a:schemeClr val="dk1"/>
          </a:effectRef>
          <a:fontRef idx="minor">
            <a:schemeClr val="tx1"/>
          </a:fontRef>
        </p:style>
      </p:cxnSp>
      <p:cxnSp>
        <p:nvCxnSpPr>
          <p:cNvPr id="30" name="Conector recto 29">
            <a:extLst>
              <a:ext uri="{FF2B5EF4-FFF2-40B4-BE49-F238E27FC236}">
                <a16:creationId xmlns:a16="http://schemas.microsoft.com/office/drawing/2014/main" id="{78408D42-7F44-4771-A545-25C18CE10EE3}"/>
              </a:ext>
            </a:extLst>
          </p:cNvPr>
          <p:cNvCxnSpPr>
            <a:cxnSpLocks/>
          </p:cNvCxnSpPr>
          <p:nvPr/>
        </p:nvCxnSpPr>
        <p:spPr>
          <a:xfrm>
            <a:off x="7823160" y="5042489"/>
            <a:ext cx="0" cy="513509"/>
          </a:xfrm>
          <a:prstGeom prst="line">
            <a:avLst/>
          </a:prstGeom>
        </p:spPr>
        <p:style>
          <a:lnRef idx="1">
            <a:schemeClr val="dk1"/>
          </a:lnRef>
          <a:fillRef idx="0">
            <a:schemeClr val="dk1"/>
          </a:fillRef>
          <a:effectRef idx="0">
            <a:schemeClr val="dk1"/>
          </a:effectRef>
          <a:fontRef idx="minor">
            <a:schemeClr val="tx1"/>
          </a:fontRef>
        </p:style>
      </p:cxnSp>
      <p:cxnSp>
        <p:nvCxnSpPr>
          <p:cNvPr id="32" name="Conector recto 31">
            <a:extLst>
              <a:ext uri="{FF2B5EF4-FFF2-40B4-BE49-F238E27FC236}">
                <a16:creationId xmlns:a16="http://schemas.microsoft.com/office/drawing/2014/main" id="{322FDA71-2702-4FA6-9AE3-23F4F5E3546B}"/>
              </a:ext>
            </a:extLst>
          </p:cNvPr>
          <p:cNvCxnSpPr>
            <a:cxnSpLocks/>
            <a:endCxn id="5122" idx="0"/>
          </p:cNvCxnSpPr>
          <p:nvPr/>
        </p:nvCxnSpPr>
        <p:spPr>
          <a:xfrm flipH="1">
            <a:off x="10340137" y="5052741"/>
            <a:ext cx="8140" cy="598058"/>
          </a:xfrm>
          <a:prstGeom prst="line">
            <a:avLst/>
          </a:prstGeom>
        </p:spPr>
        <p:style>
          <a:lnRef idx="1">
            <a:schemeClr val="dk1"/>
          </a:lnRef>
          <a:fillRef idx="0">
            <a:schemeClr val="dk1"/>
          </a:fillRef>
          <a:effectRef idx="0">
            <a:schemeClr val="dk1"/>
          </a:effectRef>
          <a:fontRef idx="minor">
            <a:schemeClr val="tx1"/>
          </a:fontRef>
        </p:style>
      </p:cxnSp>
      <p:cxnSp>
        <p:nvCxnSpPr>
          <p:cNvPr id="36" name="Conector recto 35">
            <a:extLst>
              <a:ext uri="{FF2B5EF4-FFF2-40B4-BE49-F238E27FC236}">
                <a16:creationId xmlns:a16="http://schemas.microsoft.com/office/drawing/2014/main" id="{7E55C06E-C7C6-407E-8236-3C255D1B5268}"/>
              </a:ext>
            </a:extLst>
          </p:cNvPr>
          <p:cNvCxnSpPr/>
          <p:nvPr/>
        </p:nvCxnSpPr>
        <p:spPr>
          <a:xfrm>
            <a:off x="8271551" y="4981145"/>
            <a:ext cx="1599893" cy="809562"/>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86E7C1DF-ADB0-3AEA-EB06-B058E949F3D6}"/>
              </a:ext>
            </a:extLst>
          </p:cNvPr>
          <p:cNvSpPr txBox="1"/>
          <p:nvPr/>
        </p:nvSpPr>
        <p:spPr>
          <a:xfrm>
            <a:off x="8364526" y="451807"/>
            <a:ext cx="1295400" cy="343854"/>
          </a:xfrm>
          <a:prstGeom prst="rect">
            <a:avLst/>
          </a:prstGeom>
          <a:noFill/>
        </p:spPr>
        <p:txBody>
          <a:bodyPr wrap="square" lIns="0" tIns="0" rIns="0" bIns="0" rtlCol="0" anchor="t" anchorCtr="0">
            <a:noAutofit/>
          </a:bodyPr>
          <a:lstStyle/>
          <a:p>
            <a:pPr algn="ctr"/>
            <a:r>
              <a:rPr lang="mt-MT" sz="1000" b="1" dirty="0">
                <a:solidFill>
                  <a:schemeClr val="tx1"/>
                </a:solidFill>
                <a:latin typeface="+mn-lt"/>
              </a:rPr>
              <a:t>SAĦĦA AMBJENTALI</a:t>
            </a:r>
          </a:p>
        </p:txBody>
      </p:sp>
      <p:sp>
        <p:nvSpPr>
          <p:cNvPr id="9" name="TextBox 8">
            <a:extLst>
              <a:ext uri="{FF2B5EF4-FFF2-40B4-BE49-F238E27FC236}">
                <a16:creationId xmlns:a16="http://schemas.microsoft.com/office/drawing/2014/main" id="{4B2645B5-3F16-0CE0-DE9B-C343436F654A}"/>
              </a:ext>
            </a:extLst>
          </p:cNvPr>
          <p:cNvSpPr txBox="1"/>
          <p:nvPr/>
        </p:nvSpPr>
        <p:spPr>
          <a:xfrm>
            <a:off x="7444486" y="2518442"/>
            <a:ext cx="757758" cy="343854"/>
          </a:xfrm>
          <a:prstGeom prst="rect">
            <a:avLst/>
          </a:prstGeom>
          <a:noFill/>
        </p:spPr>
        <p:txBody>
          <a:bodyPr wrap="square" lIns="0" tIns="0" rIns="0" bIns="0" rtlCol="0" anchor="t" anchorCtr="0">
            <a:noAutofit/>
          </a:bodyPr>
          <a:lstStyle/>
          <a:p>
            <a:pPr algn="ctr"/>
            <a:r>
              <a:rPr lang="mt-MT" sz="1000" b="1">
                <a:solidFill>
                  <a:schemeClr val="tx1"/>
                </a:solidFill>
                <a:latin typeface="+mn-lt"/>
              </a:rPr>
              <a:t>SAĦĦA TAL-BNEDMIN</a:t>
            </a:r>
          </a:p>
        </p:txBody>
      </p:sp>
      <p:sp>
        <p:nvSpPr>
          <p:cNvPr id="10" name="TextBox 9">
            <a:extLst>
              <a:ext uri="{FF2B5EF4-FFF2-40B4-BE49-F238E27FC236}">
                <a16:creationId xmlns:a16="http://schemas.microsoft.com/office/drawing/2014/main" id="{13588803-5DDC-1B5B-B937-9F31096575E4}"/>
              </a:ext>
            </a:extLst>
          </p:cNvPr>
          <p:cNvSpPr txBox="1"/>
          <p:nvPr/>
        </p:nvSpPr>
        <p:spPr>
          <a:xfrm>
            <a:off x="8680390" y="1687106"/>
            <a:ext cx="663672" cy="343854"/>
          </a:xfrm>
          <a:prstGeom prst="rect">
            <a:avLst/>
          </a:prstGeom>
          <a:noFill/>
        </p:spPr>
        <p:txBody>
          <a:bodyPr wrap="square" lIns="0" tIns="0" rIns="0" bIns="0" rtlCol="0" anchor="t" anchorCtr="0">
            <a:noAutofit/>
          </a:bodyPr>
          <a:lstStyle/>
          <a:p>
            <a:pPr algn="ctr"/>
            <a:r>
              <a:rPr lang="mt-MT" sz="1000" b="1">
                <a:solidFill>
                  <a:schemeClr val="tx1"/>
                </a:solidFill>
                <a:latin typeface="+mn-lt"/>
              </a:rPr>
              <a:t>SAĦĦA WAĦDA</a:t>
            </a:r>
          </a:p>
        </p:txBody>
      </p:sp>
      <p:sp>
        <p:nvSpPr>
          <p:cNvPr id="11" name="TextBox 10">
            <a:extLst>
              <a:ext uri="{FF2B5EF4-FFF2-40B4-BE49-F238E27FC236}">
                <a16:creationId xmlns:a16="http://schemas.microsoft.com/office/drawing/2014/main" id="{432A41C9-80DA-504D-F03C-D08466472864}"/>
              </a:ext>
            </a:extLst>
          </p:cNvPr>
          <p:cNvSpPr txBox="1"/>
          <p:nvPr/>
        </p:nvSpPr>
        <p:spPr>
          <a:xfrm>
            <a:off x="9890028" y="2518442"/>
            <a:ext cx="663672" cy="343854"/>
          </a:xfrm>
          <a:prstGeom prst="rect">
            <a:avLst/>
          </a:prstGeom>
          <a:noFill/>
        </p:spPr>
        <p:txBody>
          <a:bodyPr wrap="square" lIns="0" tIns="0" rIns="0" bIns="0" rtlCol="0" anchor="t" anchorCtr="0">
            <a:noAutofit/>
          </a:bodyPr>
          <a:lstStyle/>
          <a:p>
            <a:pPr algn="ctr"/>
            <a:r>
              <a:rPr lang="mt-MT" sz="1000" b="1" dirty="0">
                <a:solidFill>
                  <a:schemeClr val="tx1"/>
                </a:solidFill>
                <a:latin typeface="+mn-lt"/>
              </a:rPr>
              <a:t>SAĦĦA TAL-ANNIMALI</a:t>
            </a:r>
          </a:p>
        </p:txBody>
      </p:sp>
    </p:spTree>
    <p:extLst>
      <p:ext uri="{BB962C8B-B14F-4D97-AF65-F5344CB8AC3E}">
        <p14:creationId xmlns:p14="http://schemas.microsoft.com/office/powerpoint/2010/main" val="962977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E75012E-2C0A-4623-8F90-10A0ABB2B8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52799" y="539750"/>
            <a:ext cx="8839201" cy="6330950"/>
          </a:xfrm>
          <a:prstGeom prst="rect">
            <a:avLst/>
          </a:prstGeom>
        </p:spPr>
      </p:pic>
      <p:sp>
        <p:nvSpPr>
          <p:cNvPr id="5" name="CuadroTexto 4">
            <a:extLst>
              <a:ext uri="{FF2B5EF4-FFF2-40B4-BE49-F238E27FC236}">
                <a16:creationId xmlns:a16="http://schemas.microsoft.com/office/drawing/2014/main" id="{8D64B32A-6852-4F47-8923-2834610BC010}"/>
              </a:ext>
            </a:extLst>
          </p:cNvPr>
          <p:cNvSpPr txBox="1"/>
          <p:nvPr/>
        </p:nvSpPr>
        <p:spPr>
          <a:xfrm>
            <a:off x="154309" y="1225550"/>
            <a:ext cx="3146598" cy="5872817"/>
          </a:xfrm>
          <a:prstGeom prst="rect">
            <a:avLst/>
          </a:prstGeom>
          <a:noFill/>
        </p:spPr>
        <p:txBody>
          <a:bodyPr wrap="square">
            <a:noAutofit/>
          </a:bodyPr>
          <a:lstStyle/>
          <a:p>
            <a:pPr algn="ctr"/>
            <a:r>
              <a:rPr lang="mt-MT" sz="3200" b="1" dirty="0">
                <a:solidFill>
                  <a:srgbClr val="003399"/>
                </a:solidFill>
                <a:latin typeface="EC Square Sans Pro" panose="020B0506040000020004" pitchFamily="34" charset="0"/>
              </a:rPr>
              <a:t>Ħtieġa urġenti għal antibijotiċi ġodda: patoġeni kklassifikati bħala kritiċi, ta’ prijorità għolja u medja, abbażi tat-trattament disponibbli limitat</a:t>
            </a:r>
          </a:p>
        </p:txBody>
      </p:sp>
      <p:pic>
        <p:nvPicPr>
          <p:cNvPr id="3" name="Imagen 2">
            <a:extLst>
              <a:ext uri="{FF2B5EF4-FFF2-40B4-BE49-F238E27FC236}">
                <a16:creationId xmlns:a16="http://schemas.microsoft.com/office/drawing/2014/main" id="{F5105519-13CA-4468-9924-5DDABA349F8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736784" y="549644"/>
            <a:ext cx="3455216" cy="2428506"/>
          </a:xfrm>
          <a:prstGeom prst="rect">
            <a:avLst/>
          </a:prstGeom>
        </p:spPr>
      </p:pic>
      <p:sp>
        <p:nvSpPr>
          <p:cNvPr id="6" name="Flecha: a la derecha 5">
            <a:extLst>
              <a:ext uri="{FF2B5EF4-FFF2-40B4-BE49-F238E27FC236}">
                <a16:creationId xmlns:a16="http://schemas.microsoft.com/office/drawing/2014/main" id="{F85C1E43-571D-4102-AC0B-752FC50A5E02}"/>
              </a:ext>
            </a:extLst>
          </p:cNvPr>
          <p:cNvSpPr/>
          <p:nvPr/>
        </p:nvSpPr>
        <p:spPr>
          <a:xfrm>
            <a:off x="8241484" y="1748464"/>
            <a:ext cx="495300" cy="239085"/>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7" name="CuadroTexto 6">
            <a:extLst>
              <a:ext uri="{FF2B5EF4-FFF2-40B4-BE49-F238E27FC236}">
                <a16:creationId xmlns:a16="http://schemas.microsoft.com/office/drawing/2014/main" id="{024B7AA1-C1BF-4E0F-8B8B-E0C0D418AD99}"/>
              </a:ext>
            </a:extLst>
          </p:cNvPr>
          <p:cNvSpPr txBox="1"/>
          <p:nvPr/>
        </p:nvSpPr>
        <p:spPr>
          <a:xfrm>
            <a:off x="8559392" y="1656689"/>
            <a:ext cx="1905000" cy="661720"/>
          </a:xfrm>
          <a:prstGeom prst="rect">
            <a:avLst/>
          </a:prstGeom>
          <a:noFill/>
        </p:spPr>
        <p:txBody>
          <a:bodyPr wrap="square" rtlCol="0">
            <a:noAutofit/>
          </a:bodyPr>
          <a:lstStyle/>
          <a:p>
            <a:pPr algn="ctr"/>
            <a:r>
              <a:rPr lang="mt-MT" sz="1400" b="1">
                <a:solidFill>
                  <a:srgbClr val="003399"/>
                </a:solidFill>
                <a:latin typeface="EC Square Sans Pro" panose="020B0506040000020004" pitchFamily="34" charset="0"/>
              </a:rPr>
              <a:t>67,638 infezzjoni</a:t>
            </a:r>
          </a:p>
          <a:p>
            <a:pPr algn="ctr"/>
            <a:r>
              <a:rPr lang="mt-MT" sz="1400" b="1">
                <a:solidFill>
                  <a:srgbClr val="003399"/>
                </a:solidFill>
                <a:latin typeface="EC Square Sans Pro" panose="020B0506040000020004" pitchFamily="34" charset="0"/>
              </a:rPr>
              <a:t>3,210 imwiet</a:t>
            </a:r>
          </a:p>
          <a:p>
            <a:pPr algn="ctr"/>
            <a:endParaRPr lang="en-GB" sz="900" b="1" dirty="0">
              <a:latin typeface="EC Square Sans Pro" panose="020B0506040000020004" pitchFamily="34" charset="0"/>
            </a:endParaRPr>
          </a:p>
        </p:txBody>
      </p:sp>
      <p:sp>
        <p:nvSpPr>
          <p:cNvPr id="9" name="CuadroTexto 8">
            <a:extLst>
              <a:ext uri="{FF2B5EF4-FFF2-40B4-BE49-F238E27FC236}">
                <a16:creationId xmlns:a16="http://schemas.microsoft.com/office/drawing/2014/main" id="{4BA07C45-074F-4EC4-AFD0-6E6D44B59B05}"/>
              </a:ext>
            </a:extLst>
          </p:cNvPr>
          <p:cNvSpPr txBox="1"/>
          <p:nvPr/>
        </p:nvSpPr>
        <p:spPr>
          <a:xfrm>
            <a:off x="9237921" y="2938688"/>
            <a:ext cx="2954079" cy="415498"/>
          </a:xfrm>
          <a:prstGeom prst="rect">
            <a:avLst/>
          </a:prstGeom>
          <a:noFill/>
        </p:spPr>
        <p:txBody>
          <a:bodyPr wrap="square">
            <a:noAutofit/>
          </a:bodyPr>
          <a:lstStyle/>
          <a:p>
            <a:pPr algn="r"/>
            <a:r>
              <a:rPr lang="mt-MT" sz="700" i="1">
                <a:solidFill>
                  <a:schemeClr val="bg1"/>
                </a:solidFill>
                <a:latin typeface="EC Square Sans Pro" panose="020B0506040000020004" pitchFamily="34" charset="0"/>
              </a:rPr>
              <a:t>Mappa prodotta mill-ECDC fit-23 ta’ Frar 2023 tal-perċentwali ta’ iżolati invażivi b’reżistenza għal carbapenems (imipenem/meropenem),</a:t>
            </a:r>
          </a:p>
          <a:p>
            <a:pPr algn="r"/>
            <a:r>
              <a:rPr lang="mt-MT" sz="700" i="1">
                <a:solidFill>
                  <a:schemeClr val="bg1"/>
                </a:solidFill>
                <a:latin typeface="EC Square Sans Pro" panose="020B0506040000020004" pitchFamily="34" charset="0"/>
              </a:rPr>
              <a:t>Sors tad-Data</a:t>
            </a:r>
            <a:r>
              <a:rPr lang="mt-MT" sz="700">
                <a:solidFill>
                  <a:schemeClr val="bg1"/>
                </a:solidFill>
                <a:latin typeface="EC Square Sans Pro" panose="020B0506040000020004" pitchFamily="34" charset="0"/>
              </a:rPr>
              <a:t>: ECDC UE 2020</a:t>
            </a:r>
          </a:p>
        </p:txBody>
      </p:sp>
      <p:sp>
        <p:nvSpPr>
          <p:cNvPr id="2" name="TextBox 1">
            <a:extLst>
              <a:ext uri="{FF2B5EF4-FFF2-40B4-BE49-F238E27FC236}">
                <a16:creationId xmlns:a16="http://schemas.microsoft.com/office/drawing/2014/main" id="{8210F6C5-44D1-72EB-68CC-F70934E0F5EF}"/>
              </a:ext>
            </a:extLst>
          </p:cNvPr>
          <p:cNvSpPr txBox="1"/>
          <p:nvPr/>
        </p:nvSpPr>
        <p:spPr>
          <a:xfrm>
            <a:off x="3483016" y="712306"/>
            <a:ext cx="1226598" cy="661720"/>
          </a:xfrm>
          <a:prstGeom prst="rect">
            <a:avLst/>
          </a:prstGeom>
          <a:noFill/>
        </p:spPr>
        <p:txBody>
          <a:bodyPr wrap="square" lIns="0" tIns="0" rIns="0" bIns="0" rtlCol="0" anchor="t" anchorCtr="0">
            <a:noAutofit/>
          </a:bodyPr>
          <a:lstStyle/>
          <a:p>
            <a:pPr algn="l"/>
            <a:r>
              <a:rPr lang="mt-MT" b="1">
                <a:solidFill>
                  <a:srgbClr val="2E247A"/>
                </a:solidFill>
              </a:rPr>
              <a:t>PRIJORITÀ KRITIKA</a:t>
            </a:r>
          </a:p>
        </p:txBody>
      </p:sp>
      <p:sp>
        <p:nvSpPr>
          <p:cNvPr id="8" name="TextBox 7">
            <a:extLst>
              <a:ext uri="{FF2B5EF4-FFF2-40B4-BE49-F238E27FC236}">
                <a16:creationId xmlns:a16="http://schemas.microsoft.com/office/drawing/2014/main" id="{26AC84C1-2970-7F25-60BF-75052547DE54}"/>
              </a:ext>
            </a:extLst>
          </p:cNvPr>
          <p:cNvSpPr txBox="1"/>
          <p:nvPr/>
        </p:nvSpPr>
        <p:spPr>
          <a:xfrm>
            <a:off x="3497802" y="3816350"/>
            <a:ext cx="1226598" cy="661720"/>
          </a:xfrm>
          <a:prstGeom prst="rect">
            <a:avLst/>
          </a:prstGeom>
          <a:noFill/>
        </p:spPr>
        <p:txBody>
          <a:bodyPr wrap="square" lIns="0" tIns="0" rIns="0" bIns="0" rtlCol="0" anchor="t" anchorCtr="0">
            <a:noAutofit/>
          </a:bodyPr>
          <a:lstStyle/>
          <a:p>
            <a:pPr algn="l"/>
            <a:r>
              <a:rPr lang="mt-MT" b="1" dirty="0">
                <a:solidFill>
                  <a:srgbClr val="6F9ED4"/>
                </a:solidFill>
              </a:rPr>
              <a:t>PRIJORITÀ GĦOLJA</a:t>
            </a:r>
          </a:p>
        </p:txBody>
      </p:sp>
      <p:sp>
        <p:nvSpPr>
          <p:cNvPr id="10" name="TextBox 9">
            <a:extLst>
              <a:ext uri="{FF2B5EF4-FFF2-40B4-BE49-F238E27FC236}">
                <a16:creationId xmlns:a16="http://schemas.microsoft.com/office/drawing/2014/main" id="{12778858-3369-00E3-B783-84DAB4A0C273}"/>
              </a:ext>
            </a:extLst>
          </p:cNvPr>
          <p:cNvSpPr txBox="1"/>
          <p:nvPr/>
        </p:nvSpPr>
        <p:spPr>
          <a:xfrm>
            <a:off x="5880174" y="853861"/>
            <a:ext cx="1671320" cy="371689"/>
          </a:xfrm>
          <a:prstGeom prst="rect">
            <a:avLst/>
          </a:prstGeom>
          <a:noFill/>
        </p:spPr>
        <p:txBody>
          <a:bodyPr wrap="square" lIns="0" tIns="0" rIns="0" bIns="0" rtlCol="0" anchor="t" anchorCtr="0">
            <a:noAutofit/>
          </a:bodyPr>
          <a:lstStyle/>
          <a:p>
            <a:pPr algn="l"/>
            <a:r>
              <a:rPr lang="mt-MT" sz="1000" b="1" i="1">
                <a:solidFill>
                  <a:schemeClr val="bg1"/>
                </a:solidFill>
              </a:rPr>
              <a:t>Acinetobacter baumannii</a:t>
            </a:r>
          </a:p>
          <a:p>
            <a:pPr algn="l"/>
            <a:r>
              <a:rPr lang="mt-MT" sz="1000">
                <a:solidFill>
                  <a:schemeClr val="bg1"/>
                </a:solidFill>
              </a:rPr>
              <a:t>reżistenti għall-carbapenem</a:t>
            </a:r>
          </a:p>
        </p:txBody>
      </p:sp>
      <p:sp>
        <p:nvSpPr>
          <p:cNvPr id="11" name="TextBox 10">
            <a:extLst>
              <a:ext uri="{FF2B5EF4-FFF2-40B4-BE49-F238E27FC236}">
                <a16:creationId xmlns:a16="http://schemas.microsoft.com/office/drawing/2014/main" id="{7029AD32-0A11-B030-0A1C-11C4FCCA502A}"/>
              </a:ext>
            </a:extLst>
          </p:cNvPr>
          <p:cNvSpPr txBox="1"/>
          <p:nvPr/>
        </p:nvSpPr>
        <p:spPr>
          <a:xfrm>
            <a:off x="6584950" y="1748550"/>
            <a:ext cx="1671320" cy="371689"/>
          </a:xfrm>
          <a:prstGeom prst="rect">
            <a:avLst/>
          </a:prstGeom>
          <a:noFill/>
        </p:spPr>
        <p:txBody>
          <a:bodyPr wrap="square" lIns="0" tIns="0" rIns="0" bIns="0" rtlCol="0" anchor="t" anchorCtr="0">
            <a:noAutofit/>
          </a:bodyPr>
          <a:lstStyle/>
          <a:p>
            <a:pPr algn="l"/>
            <a:r>
              <a:rPr lang="mt-MT" sz="1000" b="1" i="1">
                <a:solidFill>
                  <a:schemeClr val="bg1"/>
                </a:solidFill>
              </a:rPr>
              <a:t>Pseudomonas aeruginosa</a:t>
            </a:r>
          </a:p>
          <a:p>
            <a:pPr algn="l"/>
            <a:r>
              <a:rPr lang="mt-MT" sz="1000">
                <a:solidFill>
                  <a:schemeClr val="bg1"/>
                </a:solidFill>
              </a:rPr>
              <a:t>reżistenti għall-carbapenem</a:t>
            </a:r>
          </a:p>
        </p:txBody>
      </p:sp>
      <p:sp>
        <p:nvSpPr>
          <p:cNvPr id="12" name="TextBox 11">
            <a:extLst>
              <a:ext uri="{FF2B5EF4-FFF2-40B4-BE49-F238E27FC236}">
                <a16:creationId xmlns:a16="http://schemas.microsoft.com/office/drawing/2014/main" id="{D317CAD6-E02F-E205-8BA2-C6E0AB715C04}"/>
              </a:ext>
            </a:extLst>
          </p:cNvPr>
          <p:cNvSpPr txBox="1"/>
          <p:nvPr/>
        </p:nvSpPr>
        <p:spPr>
          <a:xfrm>
            <a:off x="7284282" y="2656514"/>
            <a:ext cx="1671320" cy="461336"/>
          </a:xfrm>
          <a:prstGeom prst="rect">
            <a:avLst/>
          </a:prstGeom>
          <a:noFill/>
        </p:spPr>
        <p:txBody>
          <a:bodyPr wrap="square" lIns="0" tIns="0" rIns="0" bIns="0" rtlCol="0" anchor="t" anchorCtr="0">
            <a:noAutofit/>
          </a:bodyPr>
          <a:lstStyle/>
          <a:p>
            <a:pPr algn="l"/>
            <a:r>
              <a:rPr lang="mt-MT" sz="1000" b="1" i="1" dirty="0">
                <a:solidFill>
                  <a:schemeClr val="bg1"/>
                </a:solidFill>
              </a:rPr>
              <a:t>Enterobacteriaceae</a:t>
            </a:r>
          </a:p>
          <a:p>
            <a:pPr algn="l"/>
            <a:r>
              <a:rPr lang="mt-MT" sz="1000" dirty="0">
                <a:solidFill>
                  <a:schemeClr val="bg1"/>
                </a:solidFill>
              </a:rPr>
              <a:t>reżistenti għall-</a:t>
            </a:r>
            <a:br>
              <a:rPr lang="en-US" sz="1000" dirty="0">
                <a:solidFill>
                  <a:schemeClr val="bg1"/>
                </a:solidFill>
              </a:rPr>
            </a:br>
            <a:r>
              <a:rPr lang="mt-MT" sz="1000" dirty="0">
                <a:solidFill>
                  <a:schemeClr val="bg1"/>
                </a:solidFill>
              </a:rPr>
              <a:t>carbapenem,</a:t>
            </a:r>
          </a:p>
          <a:p>
            <a:pPr algn="l"/>
            <a:r>
              <a:rPr lang="mt-MT" sz="1000" dirty="0">
                <a:solidFill>
                  <a:schemeClr val="bg1"/>
                </a:solidFill>
              </a:rPr>
              <a:t>reżistenti għal cephalosporin tat-3 ġenerazzjoni</a:t>
            </a:r>
          </a:p>
        </p:txBody>
      </p:sp>
      <p:sp>
        <p:nvSpPr>
          <p:cNvPr id="13" name="TextBox 12">
            <a:extLst>
              <a:ext uri="{FF2B5EF4-FFF2-40B4-BE49-F238E27FC236}">
                <a16:creationId xmlns:a16="http://schemas.microsoft.com/office/drawing/2014/main" id="{9CFC4F21-E2B4-BEF2-3818-D2A60A9557EA}"/>
              </a:ext>
            </a:extLst>
          </p:cNvPr>
          <p:cNvSpPr txBox="1"/>
          <p:nvPr/>
        </p:nvSpPr>
        <p:spPr>
          <a:xfrm>
            <a:off x="5900813" y="3944989"/>
            <a:ext cx="1577578" cy="371689"/>
          </a:xfrm>
          <a:prstGeom prst="rect">
            <a:avLst/>
          </a:prstGeom>
          <a:noFill/>
        </p:spPr>
        <p:txBody>
          <a:bodyPr wrap="square" lIns="0" tIns="0" rIns="0" bIns="0" rtlCol="0" anchor="t" anchorCtr="0">
            <a:noAutofit/>
          </a:bodyPr>
          <a:lstStyle/>
          <a:p>
            <a:pPr algn="l"/>
            <a:r>
              <a:rPr lang="mt-MT" sz="1000" b="1" i="1" dirty="0">
                <a:solidFill>
                  <a:schemeClr val="bg1"/>
                </a:solidFill>
              </a:rPr>
              <a:t>Enterococcus faecium</a:t>
            </a:r>
          </a:p>
          <a:p>
            <a:pPr algn="l"/>
            <a:r>
              <a:rPr lang="mt-MT" sz="1000" dirty="0">
                <a:solidFill>
                  <a:schemeClr val="bg1"/>
                </a:solidFill>
              </a:rPr>
              <a:t>reżistenti għall-vancomycin</a:t>
            </a:r>
          </a:p>
        </p:txBody>
      </p:sp>
      <p:sp>
        <p:nvSpPr>
          <p:cNvPr id="14" name="TextBox 13">
            <a:extLst>
              <a:ext uri="{FF2B5EF4-FFF2-40B4-BE49-F238E27FC236}">
                <a16:creationId xmlns:a16="http://schemas.microsoft.com/office/drawing/2014/main" id="{D779FD24-763A-969C-4262-CA62F36EC29B}"/>
              </a:ext>
            </a:extLst>
          </p:cNvPr>
          <p:cNvSpPr txBox="1"/>
          <p:nvPr/>
        </p:nvSpPr>
        <p:spPr>
          <a:xfrm>
            <a:off x="6601657" y="4854733"/>
            <a:ext cx="1680099" cy="371689"/>
          </a:xfrm>
          <a:prstGeom prst="rect">
            <a:avLst/>
          </a:prstGeom>
          <a:noFill/>
        </p:spPr>
        <p:txBody>
          <a:bodyPr wrap="square" lIns="0" tIns="0" rIns="0" bIns="0" rtlCol="0" anchor="t" anchorCtr="0">
            <a:noAutofit/>
          </a:bodyPr>
          <a:lstStyle/>
          <a:p>
            <a:pPr algn="l"/>
            <a:r>
              <a:rPr lang="mt-MT" sz="1000" b="1" i="1">
                <a:solidFill>
                  <a:schemeClr val="bg1"/>
                </a:solidFill>
              </a:rPr>
              <a:t>Helicobacter pylori</a:t>
            </a:r>
          </a:p>
          <a:p>
            <a:pPr algn="l"/>
            <a:r>
              <a:rPr lang="mt-MT" sz="1000">
                <a:solidFill>
                  <a:schemeClr val="bg1"/>
                </a:solidFill>
              </a:rPr>
              <a:t>reżistenti għall-clarithromycin</a:t>
            </a:r>
          </a:p>
        </p:txBody>
      </p:sp>
      <p:sp>
        <p:nvSpPr>
          <p:cNvPr id="15" name="TextBox 14">
            <a:extLst>
              <a:ext uri="{FF2B5EF4-FFF2-40B4-BE49-F238E27FC236}">
                <a16:creationId xmlns:a16="http://schemas.microsoft.com/office/drawing/2014/main" id="{2ED0FDA9-244D-9B1A-28DE-21121A1BA340}"/>
              </a:ext>
            </a:extLst>
          </p:cNvPr>
          <p:cNvSpPr txBox="1"/>
          <p:nvPr/>
        </p:nvSpPr>
        <p:spPr>
          <a:xfrm>
            <a:off x="7308850" y="5774983"/>
            <a:ext cx="1680099" cy="371689"/>
          </a:xfrm>
          <a:prstGeom prst="rect">
            <a:avLst/>
          </a:prstGeom>
          <a:noFill/>
        </p:spPr>
        <p:txBody>
          <a:bodyPr wrap="square" lIns="0" tIns="0" rIns="0" bIns="0" rtlCol="0" anchor="t" anchorCtr="0">
            <a:noAutofit/>
          </a:bodyPr>
          <a:lstStyle/>
          <a:p>
            <a:pPr algn="l"/>
            <a:r>
              <a:rPr lang="mt-MT" sz="1000" b="1" i="1">
                <a:solidFill>
                  <a:schemeClr val="bg1"/>
                </a:solidFill>
              </a:rPr>
              <a:t>Speċi tas-Salmonella</a:t>
            </a:r>
          </a:p>
          <a:p>
            <a:pPr algn="l"/>
            <a:r>
              <a:rPr lang="mt-MT" sz="1000">
                <a:solidFill>
                  <a:schemeClr val="bg1"/>
                </a:solidFill>
              </a:rPr>
              <a:t>reżistenti għall-fluworokwinoloni</a:t>
            </a:r>
          </a:p>
        </p:txBody>
      </p:sp>
      <p:sp>
        <p:nvSpPr>
          <p:cNvPr id="16" name="TextBox 15">
            <a:extLst>
              <a:ext uri="{FF2B5EF4-FFF2-40B4-BE49-F238E27FC236}">
                <a16:creationId xmlns:a16="http://schemas.microsoft.com/office/drawing/2014/main" id="{5CE04A1A-B67C-AEBB-0940-C12008805C7F}"/>
              </a:ext>
            </a:extLst>
          </p:cNvPr>
          <p:cNvSpPr txBox="1"/>
          <p:nvPr/>
        </p:nvSpPr>
        <p:spPr>
          <a:xfrm>
            <a:off x="8901884" y="3944988"/>
            <a:ext cx="1562508" cy="533082"/>
          </a:xfrm>
          <a:prstGeom prst="rect">
            <a:avLst/>
          </a:prstGeom>
          <a:noFill/>
        </p:spPr>
        <p:txBody>
          <a:bodyPr wrap="square" lIns="0" tIns="0" rIns="0" bIns="0" rtlCol="0" anchor="t" anchorCtr="0">
            <a:noAutofit/>
          </a:bodyPr>
          <a:lstStyle/>
          <a:p>
            <a:pPr algn="l"/>
            <a:r>
              <a:rPr lang="mt-MT" sz="1000" b="1" i="1">
                <a:solidFill>
                  <a:schemeClr val="bg1"/>
                </a:solidFill>
              </a:rPr>
              <a:t>Staphylococcus aureus</a:t>
            </a:r>
          </a:p>
          <a:p>
            <a:pPr algn="l"/>
            <a:r>
              <a:rPr lang="mt-MT" sz="1000">
                <a:solidFill>
                  <a:schemeClr val="bg1"/>
                </a:solidFill>
              </a:rPr>
              <a:t>reżistenti għall-vancomycin</a:t>
            </a:r>
          </a:p>
          <a:p>
            <a:pPr algn="l"/>
            <a:r>
              <a:rPr lang="mt-MT" sz="1000">
                <a:solidFill>
                  <a:schemeClr val="bg1"/>
                </a:solidFill>
              </a:rPr>
              <a:t>reżistenti għall-metiċillina</a:t>
            </a:r>
          </a:p>
        </p:txBody>
      </p:sp>
      <p:sp>
        <p:nvSpPr>
          <p:cNvPr id="17" name="TextBox 16">
            <a:extLst>
              <a:ext uri="{FF2B5EF4-FFF2-40B4-BE49-F238E27FC236}">
                <a16:creationId xmlns:a16="http://schemas.microsoft.com/office/drawing/2014/main" id="{84CF1AC9-2734-EA25-1C15-3F5DC2DA6D9C}"/>
              </a:ext>
            </a:extLst>
          </p:cNvPr>
          <p:cNvSpPr txBox="1"/>
          <p:nvPr/>
        </p:nvSpPr>
        <p:spPr>
          <a:xfrm>
            <a:off x="9606734" y="4845461"/>
            <a:ext cx="1562508" cy="533082"/>
          </a:xfrm>
          <a:prstGeom prst="rect">
            <a:avLst/>
          </a:prstGeom>
          <a:noFill/>
        </p:spPr>
        <p:txBody>
          <a:bodyPr wrap="square" lIns="0" tIns="0" rIns="0" bIns="0" rtlCol="0" anchor="t" anchorCtr="0">
            <a:noAutofit/>
          </a:bodyPr>
          <a:lstStyle/>
          <a:p>
            <a:pPr algn="l"/>
            <a:r>
              <a:rPr lang="mt-MT" sz="1000" b="1" i="1">
                <a:solidFill>
                  <a:schemeClr val="bg1"/>
                </a:solidFill>
              </a:rPr>
              <a:t>Speċi ta’ Campylobacter</a:t>
            </a:r>
          </a:p>
          <a:p>
            <a:pPr algn="l"/>
            <a:r>
              <a:rPr lang="mt-MT" sz="1000">
                <a:solidFill>
                  <a:schemeClr val="bg1"/>
                </a:solidFill>
              </a:rPr>
              <a:t>reżistenti għall-fluworokwinoloni</a:t>
            </a:r>
          </a:p>
        </p:txBody>
      </p:sp>
      <p:sp>
        <p:nvSpPr>
          <p:cNvPr id="18" name="TextBox 17">
            <a:extLst>
              <a:ext uri="{FF2B5EF4-FFF2-40B4-BE49-F238E27FC236}">
                <a16:creationId xmlns:a16="http://schemas.microsoft.com/office/drawing/2014/main" id="{402D6689-ADD7-26A5-72AB-ADF6D33430F8}"/>
              </a:ext>
            </a:extLst>
          </p:cNvPr>
          <p:cNvSpPr txBox="1"/>
          <p:nvPr/>
        </p:nvSpPr>
        <p:spPr>
          <a:xfrm>
            <a:off x="10274228" y="5753510"/>
            <a:ext cx="1917772" cy="567545"/>
          </a:xfrm>
          <a:prstGeom prst="rect">
            <a:avLst/>
          </a:prstGeom>
          <a:noFill/>
        </p:spPr>
        <p:txBody>
          <a:bodyPr wrap="square" lIns="0" tIns="0" rIns="0" bIns="0" rtlCol="0" anchor="t" anchorCtr="0">
            <a:noAutofit/>
          </a:bodyPr>
          <a:lstStyle/>
          <a:p>
            <a:pPr algn="l"/>
            <a:r>
              <a:rPr lang="mt-MT" sz="1000" b="1" i="1" dirty="0">
                <a:solidFill>
                  <a:schemeClr val="bg1"/>
                </a:solidFill>
              </a:rPr>
              <a:t>Neisseria gonorrhoeae</a:t>
            </a:r>
          </a:p>
          <a:p>
            <a:pPr algn="l"/>
            <a:r>
              <a:rPr lang="mt-MT" sz="1000" dirty="0">
                <a:solidFill>
                  <a:schemeClr val="bg1"/>
                </a:solidFill>
              </a:rPr>
              <a:t>reżistenti għal cephalosporin </a:t>
            </a:r>
            <a:br>
              <a:rPr lang="en-US" sz="1000" dirty="0">
                <a:solidFill>
                  <a:schemeClr val="bg1"/>
                </a:solidFill>
              </a:rPr>
            </a:br>
            <a:r>
              <a:rPr lang="mt-MT" sz="1000" dirty="0">
                <a:solidFill>
                  <a:schemeClr val="bg1"/>
                </a:solidFill>
              </a:rPr>
              <a:t>tat-3 ġenerazzjoni,</a:t>
            </a:r>
          </a:p>
          <a:p>
            <a:pPr algn="l"/>
            <a:r>
              <a:rPr lang="mt-MT" sz="1000" dirty="0">
                <a:solidFill>
                  <a:schemeClr val="bg1"/>
                </a:solidFill>
              </a:rPr>
              <a:t>reżistenti għall-fluworokwinoloni</a:t>
            </a:r>
          </a:p>
        </p:txBody>
      </p:sp>
      <p:sp>
        <p:nvSpPr>
          <p:cNvPr id="19" name="TextBox 18">
            <a:extLst>
              <a:ext uri="{FF2B5EF4-FFF2-40B4-BE49-F238E27FC236}">
                <a16:creationId xmlns:a16="http://schemas.microsoft.com/office/drawing/2014/main" id="{EACBD0CA-D702-7D2F-E412-EA2AF9BF0D3A}"/>
              </a:ext>
            </a:extLst>
          </p:cNvPr>
          <p:cNvSpPr txBox="1"/>
          <p:nvPr/>
        </p:nvSpPr>
        <p:spPr>
          <a:xfrm>
            <a:off x="8884443" y="575254"/>
            <a:ext cx="381000" cy="731592"/>
          </a:xfrm>
          <a:prstGeom prst="rect">
            <a:avLst/>
          </a:prstGeom>
          <a:solidFill>
            <a:schemeClr val="bg1"/>
          </a:solidFill>
        </p:spPr>
        <p:txBody>
          <a:bodyPr wrap="square" lIns="0" tIns="0" rIns="0" bIns="0" rtlCol="0" anchor="t" anchorCtr="0">
            <a:noAutofit/>
          </a:bodyPr>
          <a:lstStyle/>
          <a:p>
            <a:pPr algn="l">
              <a:spcAft>
                <a:spcPts val="200"/>
              </a:spcAft>
            </a:pPr>
            <a:r>
              <a:rPr lang="mt-MT" sz="400">
                <a:solidFill>
                  <a:schemeClr val="tx1"/>
                </a:solidFill>
              </a:rPr>
              <a:t>&lt; 1%</a:t>
            </a:r>
          </a:p>
          <a:p>
            <a:pPr algn="l">
              <a:spcAft>
                <a:spcPts val="200"/>
              </a:spcAft>
            </a:pPr>
            <a:r>
              <a:rPr lang="mt-MT" sz="400">
                <a:solidFill>
                  <a:schemeClr val="tx1"/>
                </a:solidFill>
              </a:rPr>
              <a:t>1% sa &lt; 5%</a:t>
            </a:r>
          </a:p>
          <a:p>
            <a:pPr algn="l">
              <a:spcAft>
                <a:spcPts val="200"/>
              </a:spcAft>
            </a:pPr>
            <a:r>
              <a:rPr lang="mt-MT" sz="400">
                <a:solidFill>
                  <a:schemeClr val="tx1"/>
                </a:solidFill>
              </a:rPr>
              <a:t>5% sa &lt; 10%</a:t>
            </a:r>
          </a:p>
          <a:p>
            <a:pPr algn="l">
              <a:spcAft>
                <a:spcPts val="200"/>
              </a:spcAft>
            </a:pPr>
            <a:r>
              <a:rPr lang="mt-MT" sz="400">
                <a:solidFill>
                  <a:schemeClr val="tx1"/>
                </a:solidFill>
              </a:rPr>
              <a:t>10% sa &lt; 25%</a:t>
            </a:r>
          </a:p>
          <a:p>
            <a:pPr algn="l">
              <a:spcAft>
                <a:spcPts val="200"/>
              </a:spcAft>
            </a:pPr>
            <a:r>
              <a:rPr lang="mt-MT" sz="400">
                <a:solidFill>
                  <a:schemeClr val="tx1"/>
                </a:solidFill>
              </a:rPr>
              <a:t>25% sa &lt; 50%</a:t>
            </a:r>
          </a:p>
          <a:p>
            <a:pPr algn="l">
              <a:spcAft>
                <a:spcPts val="200"/>
              </a:spcAft>
            </a:pPr>
            <a:r>
              <a:rPr lang="mt-MT" sz="400">
                <a:solidFill>
                  <a:schemeClr val="tx1"/>
                </a:solidFill>
              </a:rPr>
              <a:t>≥ 50%</a:t>
            </a:r>
          </a:p>
          <a:p>
            <a:pPr algn="l">
              <a:spcAft>
                <a:spcPts val="200"/>
              </a:spcAft>
            </a:pPr>
            <a:r>
              <a:rPr lang="mt-MT" sz="400">
                <a:solidFill>
                  <a:schemeClr val="tx1"/>
                </a:solidFill>
              </a:rPr>
              <a:t>&lt; 20 iżolat</a:t>
            </a:r>
          </a:p>
          <a:p>
            <a:pPr algn="l">
              <a:spcAft>
                <a:spcPts val="200"/>
              </a:spcAft>
            </a:pPr>
            <a:r>
              <a:rPr lang="mt-MT" sz="400">
                <a:solidFill>
                  <a:schemeClr val="tx1"/>
                </a:solidFill>
              </a:rPr>
              <a:t>L-ebda data</a:t>
            </a:r>
          </a:p>
        </p:txBody>
      </p:sp>
      <p:sp>
        <p:nvSpPr>
          <p:cNvPr id="20" name="TextBox 19">
            <a:extLst>
              <a:ext uri="{FF2B5EF4-FFF2-40B4-BE49-F238E27FC236}">
                <a16:creationId xmlns:a16="http://schemas.microsoft.com/office/drawing/2014/main" id="{DD54052B-025C-236E-11F1-E0440907C995}"/>
              </a:ext>
            </a:extLst>
          </p:cNvPr>
          <p:cNvSpPr txBox="1"/>
          <p:nvPr/>
        </p:nvSpPr>
        <p:spPr>
          <a:xfrm>
            <a:off x="8778495" y="2616121"/>
            <a:ext cx="592895" cy="96573"/>
          </a:xfrm>
          <a:prstGeom prst="rect">
            <a:avLst/>
          </a:prstGeom>
          <a:solidFill>
            <a:schemeClr val="bg1"/>
          </a:solidFill>
        </p:spPr>
        <p:txBody>
          <a:bodyPr wrap="square" lIns="0" tIns="0" rIns="0" bIns="0" rtlCol="0" anchor="t" anchorCtr="0">
            <a:noAutofit/>
          </a:bodyPr>
          <a:lstStyle/>
          <a:p>
            <a:pPr algn="l"/>
            <a:r>
              <a:rPr lang="mt-MT" sz="450">
                <a:solidFill>
                  <a:schemeClr val="tx1"/>
                </a:solidFill>
              </a:rPr>
              <a:t>Pajjiżi mhux viżibbli</a:t>
            </a:r>
          </a:p>
        </p:txBody>
      </p:sp>
      <p:sp>
        <p:nvSpPr>
          <p:cNvPr id="21" name="TextBox 20">
            <a:extLst>
              <a:ext uri="{FF2B5EF4-FFF2-40B4-BE49-F238E27FC236}">
                <a16:creationId xmlns:a16="http://schemas.microsoft.com/office/drawing/2014/main" id="{FE40D5B4-E2B3-1401-A532-91A77146BA3D}"/>
              </a:ext>
            </a:extLst>
          </p:cNvPr>
          <p:cNvSpPr txBox="1"/>
          <p:nvPr/>
        </p:nvSpPr>
        <p:spPr>
          <a:xfrm>
            <a:off x="8899320" y="2714571"/>
            <a:ext cx="592895" cy="81017"/>
          </a:xfrm>
          <a:prstGeom prst="rect">
            <a:avLst/>
          </a:prstGeom>
          <a:solidFill>
            <a:schemeClr val="bg1"/>
          </a:solidFill>
        </p:spPr>
        <p:txBody>
          <a:bodyPr wrap="square" lIns="0" tIns="0" rIns="0" bIns="0" rtlCol="0" anchor="t" anchorCtr="0">
            <a:noAutofit/>
          </a:bodyPr>
          <a:lstStyle/>
          <a:p>
            <a:pPr algn="l"/>
            <a:r>
              <a:rPr lang="mt-MT" sz="450">
                <a:solidFill>
                  <a:schemeClr val="tx1"/>
                </a:solidFill>
              </a:rPr>
              <a:t>Il-Liechtenstein</a:t>
            </a:r>
          </a:p>
        </p:txBody>
      </p:sp>
      <p:sp>
        <p:nvSpPr>
          <p:cNvPr id="22" name="TextBox 21">
            <a:extLst>
              <a:ext uri="{FF2B5EF4-FFF2-40B4-BE49-F238E27FC236}">
                <a16:creationId xmlns:a16="http://schemas.microsoft.com/office/drawing/2014/main" id="{4DDC2CA2-070A-A74D-F309-57B82A54086D}"/>
              </a:ext>
            </a:extLst>
          </p:cNvPr>
          <p:cNvSpPr txBox="1"/>
          <p:nvPr/>
        </p:nvSpPr>
        <p:spPr>
          <a:xfrm>
            <a:off x="8899320" y="2799951"/>
            <a:ext cx="592895" cy="81017"/>
          </a:xfrm>
          <a:prstGeom prst="rect">
            <a:avLst/>
          </a:prstGeom>
          <a:solidFill>
            <a:schemeClr val="bg1"/>
          </a:solidFill>
        </p:spPr>
        <p:txBody>
          <a:bodyPr wrap="square" lIns="0" tIns="0" rIns="0" bIns="0" rtlCol="0" anchor="t" anchorCtr="0">
            <a:noAutofit/>
          </a:bodyPr>
          <a:lstStyle/>
          <a:p>
            <a:pPr algn="l"/>
            <a:r>
              <a:rPr lang="mt-MT" sz="450">
                <a:solidFill>
                  <a:schemeClr val="tx1"/>
                </a:solidFill>
              </a:rPr>
              <a:t>Il-Lussemburgu</a:t>
            </a:r>
          </a:p>
        </p:txBody>
      </p:sp>
      <p:sp>
        <p:nvSpPr>
          <p:cNvPr id="23" name="TextBox 22">
            <a:extLst>
              <a:ext uri="{FF2B5EF4-FFF2-40B4-BE49-F238E27FC236}">
                <a16:creationId xmlns:a16="http://schemas.microsoft.com/office/drawing/2014/main" id="{944FB43E-4461-4DDC-B2FC-CDCED9DD95C8}"/>
              </a:ext>
            </a:extLst>
          </p:cNvPr>
          <p:cNvSpPr txBox="1"/>
          <p:nvPr/>
        </p:nvSpPr>
        <p:spPr>
          <a:xfrm>
            <a:off x="8898104" y="2889050"/>
            <a:ext cx="592895" cy="81017"/>
          </a:xfrm>
          <a:prstGeom prst="rect">
            <a:avLst/>
          </a:prstGeom>
          <a:solidFill>
            <a:schemeClr val="bg1"/>
          </a:solidFill>
        </p:spPr>
        <p:txBody>
          <a:bodyPr wrap="square" lIns="0" tIns="0" rIns="0" bIns="0" rtlCol="0" anchor="t" anchorCtr="0">
            <a:noAutofit/>
          </a:bodyPr>
          <a:lstStyle/>
          <a:p>
            <a:pPr algn="l"/>
            <a:r>
              <a:rPr lang="mt-MT" sz="450">
                <a:solidFill>
                  <a:schemeClr val="tx1"/>
                </a:solidFill>
              </a:rPr>
              <a:t>Malta</a:t>
            </a:r>
          </a:p>
        </p:txBody>
      </p:sp>
    </p:spTree>
    <p:extLst>
      <p:ext uri="{BB962C8B-B14F-4D97-AF65-F5344CB8AC3E}">
        <p14:creationId xmlns:p14="http://schemas.microsoft.com/office/powerpoint/2010/main" val="3383313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C87A884-1E44-400C-BA11-B3FEA37236D7}"/>
              </a:ext>
            </a:extLst>
          </p:cNvPr>
          <p:cNvSpPr txBox="1"/>
          <p:nvPr/>
        </p:nvSpPr>
        <p:spPr>
          <a:xfrm>
            <a:off x="38100" y="1758950"/>
            <a:ext cx="4648200" cy="461665"/>
          </a:xfrm>
          <a:prstGeom prst="rect">
            <a:avLst/>
          </a:prstGeom>
          <a:noFill/>
        </p:spPr>
        <p:txBody>
          <a:bodyPr wrap="square">
            <a:spAutoFit/>
          </a:bodyPr>
          <a:lstStyle/>
          <a:p>
            <a:r>
              <a:rPr lang="en-GB" sz="1200" dirty="0"/>
              <a:t>https://www.ecdc.europa.eu/sites/default/files/documents/Annex_1_burden_estimate_by_antibiotic_resistance_bacterium.pdf</a:t>
            </a:r>
          </a:p>
        </p:txBody>
      </p:sp>
      <p:pic>
        <p:nvPicPr>
          <p:cNvPr id="7" name="Imagen 6">
            <a:extLst>
              <a:ext uri="{FF2B5EF4-FFF2-40B4-BE49-F238E27FC236}">
                <a16:creationId xmlns:a16="http://schemas.microsoft.com/office/drawing/2014/main" id="{422615CF-78EA-4B23-9550-46AE1E12DDA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0500" y="157021"/>
            <a:ext cx="3848100" cy="1299359"/>
          </a:xfrm>
          <a:prstGeom prst="rect">
            <a:avLst/>
          </a:prstGeom>
        </p:spPr>
      </p:pic>
      <p:grpSp>
        <p:nvGrpSpPr>
          <p:cNvPr id="12" name="Grupo 11">
            <a:extLst>
              <a:ext uri="{FF2B5EF4-FFF2-40B4-BE49-F238E27FC236}">
                <a16:creationId xmlns:a16="http://schemas.microsoft.com/office/drawing/2014/main" id="{97F5C96B-54C5-416B-BB53-D432E912102E}"/>
              </a:ext>
            </a:extLst>
          </p:cNvPr>
          <p:cNvGrpSpPr/>
          <p:nvPr/>
        </p:nvGrpSpPr>
        <p:grpSpPr>
          <a:xfrm>
            <a:off x="4723514" y="143878"/>
            <a:ext cx="6706486" cy="6726822"/>
            <a:chOff x="5105400" y="-56663"/>
            <a:chExt cx="5257800" cy="6494929"/>
          </a:xfrm>
        </p:grpSpPr>
        <p:pic>
          <p:nvPicPr>
            <p:cNvPr id="9" name="Imagen 8">
              <a:extLst>
                <a:ext uri="{FF2B5EF4-FFF2-40B4-BE49-F238E27FC236}">
                  <a16:creationId xmlns:a16="http://schemas.microsoft.com/office/drawing/2014/main" id="{A09DF6A1-4498-4DEB-A4D6-79730EF4F9C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05400" y="-56663"/>
              <a:ext cx="5257800" cy="6494929"/>
            </a:xfrm>
            <a:prstGeom prst="rect">
              <a:avLst/>
            </a:prstGeom>
          </p:spPr>
        </p:pic>
        <p:sp>
          <p:nvSpPr>
            <p:cNvPr id="10" name="Elipse 9">
              <a:extLst>
                <a:ext uri="{FF2B5EF4-FFF2-40B4-BE49-F238E27FC236}">
                  <a16:creationId xmlns:a16="http://schemas.microsoft.com/office/drawing/2014/main" id="{042E03BA-A324-4498-82F6-A07E0E413F8F}"/>
                </a:ext>
              </a:extLst>
            </p:cNvPr>
            <p:cNvSpPr/>
            <p:nvPr/>
          </p:nvSpPr>
          <p:spPr>
            <a:xfrm>
              <a:off x="9372600" y="2809802"/>
              <a:ext cx="609600" cy="4572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lipse 10">
              <a:extLst>
                <a:ext uri="{FF2B5EF4-FFF2-40B4-BE49-F238E27FC236}">
                  <a16:creationId xmlns:a16="http://schemas.microsoft.com/office/drawing/2014/main" id="{1EBC378C-1274-4919-A15C-B739EEB1C52D}"/>
                </a:ext>
              </a:extLst>
            </p:cNvPr>
            <p:cNvSpPr/>
            <p:nvPr/>
          </p:nvSpPr>
          <p:spPr>
            <a:xfrm>
              <a:off x="5105400" y="2825750"/>
              <a:ext cx="990600" cy="4572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702681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4E815E2-6C37-4277-933D-D6623B40CFA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00200" y="144167"/>
            <a:ext cx="8305799" cy="6673180"/>
          </a:xfrm>
          <a:prstGeom prst="rect">
            <a:avLst/>
          </a:prstGeom>
        </p:spPr>
      </p:pic>
      <p:sp>
        <p:nvSpPr>
          <p:cNvPr id="2" name="TextBox 1">
            <a:extLst>
              <a:ext uri="{FF2B5EF4-FFF2-40B4-BE49-F238E27FC236}">
                <a16:creationId xmlns:a16="http://schemas.microsoft.com/office/drawing/2014/main" id="{0C0E6776-441E-4CE2-6751-505DB419B62B}"/>
              </a:ext>
            </a:extLst>
          </p:cNvPr>
          <p:cNvSpPr txBox="1"/>
          <p:nvPr/>
        </p:nvSpPr>
        <p:spPr>
          <a:xfrm>
            <a:off x="1785977" y="210909"/>
            <a:ext cx="8043823" cy="1243241"/>
          </a:xfrm>
          <a:prstGeom prst="rect">
            <a:avLst/>
          </a:prstGeom>
          <a:solidFill>
            <a:schemeClr val="bg1"/>
          </a:solidFill>
        </p:spPr>
        <p:txBody>
          <a:bodyPr wrap="square" lIns="0" tIns="0" rIns="0" bIns="0" rtlCol="0" anchor="t" anchorCtr="0">
            <a:noAutofit/>
          </a:bodyPr>
          <a:lstStyle/>
          <a:p>
            <a:pPr algn="l"/>
            <a:r>
              <a:rPr lang="mt-MT" sz="2000" b="1">
                <a:solidFill>
                  <a:schemeClr val="tx1"/>
                </a:solidFill>
                <a:latin typeface="EC Square Sans Pro" panose="020B0506040000020004" pitchFamily="34" charset="0"/>
              </a:rPr>
              <a:t>Ir-reżistenza għall-antibijotiċi tal-aħħar għażla qed tikber</a:t>
            </a:r>
          </a:p>
          <a:p>
            <a:pPr algn="l"/>
            <a:endParaRPr lang="en-US" sz="1300" dirty="0">
              <a:solidFill>
                <a:schemeClr val="tx1"/>
              </a:solidFill>
              <a:latin typeface="EC Square Sans Pro" panose="020B0506040000020004" pitchFamily="34" charset="0"/>
            </a:endParaRPr>
          </a:p>
          <a:p>
            <a:pPr algn="l"/>
            <a:r>
              <a:rPr lang="mt-MT" sz="1300">
                <a:solidFill>
                  <a:schemeClr val="tx1"/>
                </a:solidFill>
                <a:latin typeface="EC Square Sans Pro" panose="020B0506040000020004" pitchFamily="34" charset="0"/>
              </a:rPr>
              <a:t>Dan il-graff juri li l-AMR għall-antibijotiċi tat-tieni u t-tielet għażla, użati meta l-batterji jkunu reżistenti għall-antibijotiċi komuni, hija għolja u huwa mbassar li se tkompli tiżdied fil-pajjiżi tal-UE/ŻEE. Jekk ma tittieħed l-ebda azzjoni effettiva, l-AMR se tiġġenera piż sinifikanti għas-saħħa u l-ekonomija skont l-esperti.</a:t>
            </a:r>
          </a:p>
        </p:txBody>
      </p:sp>
      <p:sp>
        <p:nvSpPr>
          <p:cNvPr id="4" name="TextBox 3">
            <a:extLst>
              <a:ext uri="{FF2B5EF4-FFF2-40B4-BE49-F238E27FC236}">
                <a16:creationId xmlns:a16="http://schemas.microsoft.com/office/drawing/2014/main" id="{E40EF429-7877-450A-967F-D879C42D284D}"/>
              </a:ext>
            </a:extLst>
          </p:cNvPr>
          <p:cNvSpPr txBox="1"/>
          <p:nvPr/>
        </p:nvSpPr>
        <p:spPr>
          <a:xfrm>
            <a:off x="2022476" y="1654175"/>
            <a:ext cx="558799" cy="184149"/>
          </a:xfrm>
          <a:prstGeom prst="rect">
            <a:avLst/>
          </a:prstGeom>
          <a:solidFill>
            <a:schemeClr val="bg1"/>
          </a:solidFill>
        </p:spPr>
        <p:txBody>
          <a:bodyPr wrap="square" lIns="0" tIns="0" rIns="0" bIns="0" rtlCol="0" anchor="t" anchorCtr="0">
            <a:noAutofit/>
          </a:bodyPr>
          <a:lstStyle/>
          <a:p>
            <a:pPr algn="l"/>
            <a:r>
              <a:rPr lang="mt-MT" sz="1200">
                <a:solidFill>
                  <a:schemeClr val="tx1"/>
                </a:solidFill>
                <a:latin typeface="EC Square Sans Pro" panose="020B0506040000020004" pitchFamily="34" charset="0"/>
              </a:rPr>
              <a:t>l-ewwel għażla</a:t>
            </a:r>
          </a:p>
        </p:txBody>
      </p:sp>
      <p:sp>
        <p:nvSpPr>
          <p:cNvPr id="5" name="TextBox 4">
            <a:extLst>
              <a:ext uri="{FF2B5EF4-FFF2-40B4-BE49-F238E27FC236}">
                <a16:creationId xmlns:a16="http://schemas.microsoft.com/office/drawing/2014/main" id="{19171FB9-3373-A53B-FAD5-19696F02D294}"/>
              </a:ext>
            </a:extLst>
          </p:cNvPr>
          <p:cNvSpPr txBox="1"/>
          <p:nvPr/>
        </p:nvSpPr>
        <p:spPr>
          <a:xfrm>
            <a:off x="2705100" y="1654175"/>
            <a:ext cx="762000" cy="184149"/>
          </a:xfrm>
          <a:prstGeom prst="rect">
            <a:avLst/>
          </a:prstGeom>
          <a:solidFill>
            <a:schemeClr val="bg1"/>
          </a:solidFill>
        </p:spPr>
        <p:txBody>
          <a:bodyPr wrap="square" lIns="0" tIns="0" rIns="0" bIns="0" rtlCol="0" anchor="t" anchorCtr="0">
            <a:noAutofit/>
          </a:bodyPr>
          <a:lstStyle/>
          <a:p>
            <a:pPr algn="l"/>
            <a:r>
              <a:rPr lang="mt-MT" sz="1200">
                <a:solidFill>
                  <a:schemeClr val="tx1"/>
                </a:solidFill>
                <a:latin typeface="EC Square Sans Pro" panose="020B0506040000020004" pitchFamily="34" charset="0"/>
              </a:rPr>
              <a:t>it-tieni għażla</a:t>
            </a:r>
          </a:p>
        </p:txBody>
      </p:sp>
      <p:sp>
        <p:nvSpPr>
          <p:cNvPr id="6" name="TextBox 5">
            <a:extLst>
              <a:ext uri="{FF2B5EF4-FFF2-40B4-BE49-F238E27FC236}">
                <a16:creationId xmlns:a16="http://schemas.microsoft.com/office/drawing/2014/main" id="{062F31A9-A6AF-2C83-F732-CAD1AD5501F7}"/>
              </a:ext>
            </a:extLst>
          </p:cNvPr>
          <p:cNvSpPr txBox="1"/>
          <p:nvPr/>
        </p:nvSpPr>
        <p:spPr>
          <a:xfrm>
            <a:off x="3600450" y="1654175"/>
            <a:ext cx="762000" cy="184149"/>
          </a:xfrm>
          <a:prstGeom prst="rect">
            <a:avLst/>
          </a:prstGeom>
          <a:solidFill>
            <a:schemeClr val="bg1"/>
          </a:solidFill>
        </p:spPr>
        <p:txBody>
          <a:bodyPr wrap="square" lIns="0" tIns="0" rIns="0" bIns="0" rtlCol="0" anchor="t" anchorCtr="0">
            <a:noAutofit/>
          </a:bodyPr>
          <a:lstStyle/>
          <a:p>
            <a:pPr algn="l"/>
            <a:r>
              <a:rPr lang="mt-MT" sz="1200">
                <a:solidFill>
                  <a:schemeClr val="tx1"/>
                </a:solidFill>
                <a:latin typeface="EC Square Sans Pro" panose="020B0506040000020004" pitchFamily="34" charset="0"/>
              </a:rPr>
              <a:t>it-tielet għażla</a:t>
            </a:r>
          </a:p>
        </p:txBody>
      </p:sp>
      <p:sp>
        <p:nvSpPr>
          <p:cNvPr id="7" name="TextBox 6">
            <a:extLst>
              <a:ext uri="{FF2B5EF4-FFF2-40B4-BE49-F238E27FC236}">
                <a16:creationId xmlns:a16="http://schemas.microsoft.com/office/drawing/2014/main" id="{9E596303-C528-8A28-00FA-21CCF058EA3A}"/>
              </a:ext>
            </a:extLst>
          </p:cNvPr>
          <p:cNvSpPr txBox="1"/>
          <p:nvPr/>
        </p:nvSpPr>
        <p:spPr>
          <a:xfrm>
            <a:off x="1843088" y="6697893"/>
            <a:ext cx="885825" cy="172808"/>
          </a:xfrm>
          <a:prstGeom prst="rect">
            <a:avLst/>
          </a:prstGeom>
          <a:solidFill>
            <a:schemeClr val="bg1"/>
          </a:solidFill>
        </p:spPr>
        <p:txBody>
          <a:bodyPr wrap="square" lIns="0" tIns="0" rIns="0" bIns="0" rtlCol="0" anchor="t" anchorCtr="0">
            <a:noAutofit/>
          </a:bodyPr>
          <a:lstStyle/>
          <a:p>
            <a:pPr algn="l"/>
            <a:r>
              <a:rPr lang="mt-MT" sz="1000">
                <a:solidFill>
                  <a:schemeClr val="tx1"/>
                </a:solidFill>
                <a:latin typeface="EC Square Sans Pro" panose="020B0506040000020004" pitchFamily="34" charset="0"/>
              </a:rPr>
              <a:t>Sors: OECD</a:t>
            </a:r>
          </a:p>
        </p:txBody>
      </p:sp>
    </p:spTree>
    <p:extLst>
      <p:ext uri="{BB962C8B-B14F-4D97-AF65-F5344CB8AC3E}">
        <p14:creationId xmlns:p14="http://schemas.microsoft.com/office/powerpoint/2010/main" val="2562719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B5130B7-D8ED-4017-9F60-7FBF9075B4EA}"/>
              </a:ext>
            </a:extLst>
          </p:cNvPr>
          <p:cNvSpPr>
            <a:spLocks noGrp="1"/>
          </p:cNvSpPr>
          <p:nvPr>
            <p:ph type="body" sz="quarter" idx="10"/>
          </p:nvPr>
        </p:nvSpPr>
        <p:spPr>
          <a:xfrm>
            <a:off x="789708" y="158750"/>
            <a:ext cx="10411691" cy="685800"/>
          </a:xfrm>
        </p:spPr>
        <p:txBody>
          <a:bodyPr>
            <a:normAutofit fontScale="92500" lnSpcReduction="20000"/>
          </a:bodyPr>
          <a:lstStyle/>
          <a:p>
            <a:pPr marL="0" indent="0">
              <a:buNone/>
            </a:pPr>
            <a:r>
              <a:rPr lang="mt-MT" sz="1800" dirty="0">
                <a:latin typeface="EC Square Sans Pro" panose="020B0506040000020004" pitchFamily="34" charset="0"/>
              </a:rPr>
              <a:t>L-Aġenzija Ewropea għall-Mediċini (EMA) - It-Tlettax-il Rapport tal-</a:t>
            </a:r>
            <a:r>
              <a:rPr lang="mt-MT" sz="1800" b="1" dirty="0">
                <a:latin typeface="EC Square Sans Pro" panose="020B0506040000020004" pitchFamily="34" charset="0"/>
              </a:rPr>
              <a:t>E</a:t>
            </a:r>
            <a:r>
              <a:rPr lang="mt-MT" sz="1800" dirty="0">
                <a:latin typeface="EC Square Sans Pro" panose="020B0506040000020004" pitchFamily="34" charset="0"/>
              </a:rPr>
              <a:t>uropean </a:t>
            </a:r>
            <a:r>
              <a:rPr lang="mt-MT" sz="1800" b="1" dirty="0">
                <a:latin typeface="EC Square Sans Pro" panose="020B0506040000020004" pitchFamily="34" charset="0"/>
              </a:rPr>
              <a:t>S</a:t>
            </a:r>
            <a:r>
              <a:rPr lang="mt-MT" sz="1800" dirty="0">
                <a:latin typeface="EC Square Sans Pro" panose="020B0506040000020004" pitchFamily="34" charset="0"/>
              </a:rPr>
              <a:t>urveillance of </a:t>
            </a:r>
            <a:r>
              <a:rPr lang="mt-MT" sz="1800" b="1" dirty="0">
                <a:latin typeface="EC Square Sans Pro" panose="020B0506040000020004" pitchFamily="34" charset="0"/>
              </a:rPr>
              <a:t>V</a:t>
            </a:r>
            <a:r>
              <a:rPr lang="mt-MT" sz="1800" dirty="0">
                <a:latin typeface="EC Square Sans Pro" panose="020B0506040000020004" pitchFamily="34" charset="0"/>
              </a:rPr>
              <a:t>eterinary </a:t>
            </a:r>
            <a:r>
              <a:rPr lang="mt-MT" sz="1800" b="1" dirty="0">
                <a:latin typeface="EC Square Sans Pro" panose="020B0506040000020004" pitchFamily="34" charset="0"/>
              </a:rPr>
              <a:t>A</a:t>
            </a:r>
            <a:r>
              <a:rPr lang="mt-MT" sz="1800" dirty="0">
                <a:latin typeface="EC Square Sans Pro" panose="020B0506040000020004" pitchFamily="34" charset="0"/>
              </a:rPr>
              <a:t>ntimicrobial </a:t>
            </a:r>
            <a:r>
              <a:rPr lang="mt-MT" sz="1800" b="1" dirty="0">
                <a:latin typeface="EC Square Sans Pro" panose="020B0506040000020004" pitchFamily="34" charset="0"/>
              </a:rPr>
              <a:t>C</a:t>
            </a:r>
            <a:r>
              <a:rPr lang="mt-MT" sz="1800" dirty="0">
                <a:latin typeface="EC Square Sans Pro" panose="020B0506040000020004" pitchFamily="34" charset="0"/>
              </a:rPr>
              <a:t>onsumption – ESVAC (Sorveljanza Ewropea tal-Konsum tal-Antimikrobiċi għal Użu Veterinarju) 2022</a:t>
            </a:r>
          </a:p>
          <a:p>
            <a:pPr marL="0" indent="0">
              <a:buNone/>
            </a:pPr>
            <a:endParaRPr lang="en-GB" dirty="0"/>
          </a:p>
        </p:txBody>
      </p:sp>
      <p:pic>
        <p:nvPicPr>
          <p:cNvPr id="4" name="Imagen 3">
            <a:extLst>
              <a:ext uri="{FF2B5EF4-FFF2-40B4-BE49-F238E27FC236}">
                <a16:creationId xmlns:a16="http://schemas.microsoft.com/office/drawing/2014/main" id="{A1C6613E-8F60-4FBC-942B-2D543FE3E53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3400" y="822325"/>
            <a:ext cx="4343400" cy="6013938"/>
          </a:xfrm>
          <a:prstGeom prst="rect">
            <a:avLst/>
          </a:prstGeom>
          <a:ln>
            <a:noFill/>
          </a:ln>
          <a:effectLst>
            <a:outerShdw blurRad="292100" dist="139700" dir="2700000" algn="tl" rotWithShape="0">
              <a:srgbClr val="333333">
                <a:alpha val="65000"/>
              </a:srgbClr>
            </a:outerShdw>
          </a:effectLst>
        </p:spPr>
      </p:pic>
      <p:pic>
        <p:nvPicPr>
          <p:cNvPr id="12" name="Imagen 11">
            <a:extLst>
              <a:ext uri="{FF2B5EF4-FFF2-40B4-BE49-F238E27FC236}">
                <a16:creationId xmlns:a16="http://schemas.microsoft.com/office/drawing/2014/main" id="{E9A8D144-D3B2-4601-B682-B152D1A2936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96000" y="2825750"/>
            <a:ext cx="5257801" cy="3124200"/>
          </a:xfrm>
          <a:prstGeom prst="rect">
            <a:avLst/>
          </a:prstGeom>
        </p:spPr>
      </p:pic>
      <p:sp>
        <p:nvSpPr>
          <p:cNvPr id="3" name="CuadroTexto 2">
            <a:extLst>
              <a:ext uri="{FF2B5EF4-FFF2-40B4-BE49-F238E27FC236}">
                <a16:creationId xmlns:a16="http://schemas.microsoft.com/office/drawing/2014/main" id="{4E4631BD-C001-49E5-B1C0-955A06012441}"/>
              </a:ext>
            </a:extLst>
          </p:cNvPr>
          <p:cNvSpPr txBox="1"/>
          <p:nvPr/>
        </p:nvSpPr>
        <p:spPr>
          <a:xfrm>
            <a:off x="5105400" y="920750"/>
            <a:ext cx="6543776" cy="954107"/>
          </a:xfrm>
          <a:prstGeom prst="rect">
            <a:avLst/>
          </a:prstGeom>
          <a:solidFill>
            <a:srgbClr val="003399"/>
          </a:solidFill>
        </p:spPr>
        <p:txBody>
          <a:bodyPr wrap="square" rtlCol="0">
            <a:spAutoFit/>
          </a:bodyPr>
          <a:lstStyle/>
          <a:p>
            <a:r>
              <a:rPr lang="mt-MT" sz="2800" dirty="0">
                <a:solidFill>
                  <a:schemeClr val="bg1"/>
                </a:solidFill>
                <a:latin typeface="EC Square Sans Pro" panose="020B0506040000020004" pitchFamily="34" charset="0"/>
              </a:rPr>
              <a:t>Kif jintużaw il-mediċini antimikrobiċi </a:t>
            </a:r>
            <a:br>
              <a:rPr lang="en-US" sz="2800" dirty="0">
                <a:solidFill>
                  <a:schemeClr val="bg1"/>
                </a:solidFill>
                <a:latin typeface="EC Square Sans Pro" panose="020B0506040000020004" pitchFamily="34" charset="0"/>
              </a:rPr>
            </a:br>
            <a:r>
              <a:rPr lang="mt-MT" sz="2800" dirty="0">
                <a:solidFill>
                  <a:schemeClr val="bg1"/>
                </a:solidFill>
                <a:latin typeface="EC Square Sans Pro" panose="020B0506040000020004" pitchFamily="34" charset="0"/>
              </a:rPr>
              <a:t>fl-annimali madwar l-Unjoni Ewropea</a:t>
            </a:r>
          </a:p>
        </p:txBody>
      </p:sp>
      <p:sp>
        <p:nvSpPr>
          <p:cNvPr id="5" name="TextBox 4">
            <a:extLst>
              <a:ext uri="{FF2B5EF4-FFF2-40B4-BE49-F238E27FC236}">
                <a16:creationId xmlns:a16="http://schemas.microsoft.com/office/drawing/2014/main" id="{35FD5453-4CA0-3302-33AA-FE2B5672929D}"/>
              </a:ext>
            </a:extLst>
          </p:cNvPr>
          <p:cNvSpPr txBox="1"/>
          <p:nvPr/>
        </p:nvSpPr>
        <p:spPr>
          <a:xfrm>
            <a:off x="9975850" y="3238500"/>
            <a:ext cx="1454150" cy="2635250"/>
          </a:xfrm>
          <a:prstGeom prst="rect">
            <a:avLst/>
          </a:prstGeom>
          <a:solidFill>
            <a:schemeClr val="bg1"/>
          </a:solidFill>
        </p:spPr>
        <p:txBody>
          <a:bodyPr wrap="square" lIns="0" tIns="0" rIns="0" bIns="0" rtlCol="0" anchor="t" anchorCtr="0">
            <a:noAutofit/>
          </a:bodyPr>
          <a:lstStyle/>
          <a:p>
            <a:pPr algn="l">
              <a:spcAft>
                <a:spcPts val="100"/>
              </a:spcAft>
            </a:pPr>
            <a:r>
              <a:rPr lang="mt-MT" sz="1400">
                <a:solidFill>
                  <a:schemeClr val="tx1"/>
                </a:solidFill>
                <a:latin typeface="EC Square Sans Pro" panose="020B0506040000020004" pitchFamily="34" charset="0"/>
              </a:rPr>
              <a:t>Peniċillini</a:t>
            </a:r>
          </a:p>
          <a:p>
            <a:pPr algn="l">
              <a:spcAft>
                <a:spcPts val="100"/>
              </a:spcAft>
            </a:pPr>
            <a:r>
              <a:rPr lang="mt-MT" sz="1400">
                <a:solidFill>
                  <a:schemeClr val="tx1"/>
                </a:solidFill>
                <a:latin typeface="EC Square Sans Pro" panose="020B0506040000020004" pitchFamily="34" charset="0"/>
              </a:rPr>
              <a:t>Tetraċiklini</a:t>
            </a:r>
          </a:p>
          <a:p>
            <a:pPr algn="l">
              <a:spcAft>
                <a:spcPts val="100"/>
              </a:spcAft>
            </a:pPr>
            <a:r>
              <a:rPr lang="mt-MT" sz="1400">
                <a:solidFill>
                  <a:schemeClr val="tx1"/>
                </a:solidFill>
                <a:latin typeface="EC Square Sans Pro" panose="020B0506040000020004" pitchFamily="34" charset="0"/>
              </a:rPr>
              <a:t>Sulfonammidi</a:t>
            </a:r>
          </a:p>
          <a:p>
            <a:pPr algn="l">
              <a:spcAft>
                <a:spcPts val="100"/>
              </a:spcAft>
            </a:pPr>
            <a:r>
              <a:rPr lang="mt-MT" sz="1400">
                <a:solidFill>
                  <a:schemeClr val="tx1"/>
                </a:solidFill>
                <a:latin typeface="EC Square Sans Pro" panose="020B0506040000020004" pitchFamily="34" charset="0"/>
              </a:rPr>
              <a:t>Makrolidi</a:t>
            </a:r>
          </a:p>
          <a:p>
            <a:pPr algn="l">
              <a:spcAft>
                <a:spcPts val="100"/>
              </a:spcAft>
            </a:pPr>
            <a:r>
              <a:rPr lang="mt-MT" sz="1400">
                <a:solidFill>
                  <a:schemeClr val="tx1"/>
                </a:solidFill>
                <a:latin typeface="EC Square Sans Pro" panose="020B0506040000020004" pitchFamily="34" charset="0"/>
              </a:rPr>
              <a:t>Amminoglikosidi</a:t>
            </a:r>
          </a:p>
          <a:p>
            <a:pPr algn="l">
              <a:spcAft>
                <a:spcPts val="100"/>
              </a:spcAft>
            </a:pPr>
            <a:r>
              <a:rPr lang="mt-MT" sz="1400">
                <a:solidFill>
                  <a:schemeClr val="tx1"/>
                </a:solidFill>
                <a:latin typeface="EC Square Sans Pro" panose="020B0506040000020004" pitchFamily="34" charset="0"/>
              </a:rPr>
              <a:t>Linkosammidi</a:t>
            </a:r>
          </a:p>
          <a:p>
            <a:pPr algn="l">
              <a:spcAft>
                <a:spcPts val="100"/>
              </a:spcAft>
            </a:pPr>
            <a:r>
              <a:rPr lang="mt-MT" sz="1400">
                <a:solidFill>
                  <a:schemeClr val="tx1"/>
                </a:solidFill>
                <a:latin typeface="EC Square Sans Pro" panose="020B0506040000020004" pitchFamily="34" charset="0"/>
              </a:rPr>
              <a:t>Klassijiet oħra*</a:t>
            </a:r>
          </a:p>
          <a:p>
            <a:pPr algn="l">
              <a:spcAft>
                <a:spcPts val="100"/>
              </a:spcAft>
            </a:pPr>
            <a:r>
              <a:rPr lang="mt-MT" sz="1400">
                <a:solidFill>
                  <a:schemeClr val="tx1"/>
                </a:solidFill>
                <a:latin typeface="EC Square Sans Pro" panose="020B0506040000020004" pitchFamily="34" charset="0"/>
              </a:rPr>
              <a:t>Fluworokwinoloni</a:t>
            </a:r>
          </a:p>
          <a:p>
            <a:pPr algn="l">
              <a:spcAft>
                <a:spcPts val="100"/>
              </a:spcAft>
            </a:pPr>
            <a:r>
              <a:rPr lang="mt-MT" sz="1400">
                <a:solidFill>
                  <a:schemeClr val="tx1"/>
                </a:solidFill>
                <a:latin typeface="EC Square Sans Pro" panose="020B0506040000020004" pitchFamily="34" charset="0"/>
              </a:rPr>
              <a:t>Polimissini</a:t>
            </a:r>
          </a:p>
          <a:p>
            <a:pPr algn="l">
              <a:spcAft>
                <a:spcPts val="100"/>
              </a:spcAft>
            </a:pPr>
            <a:r>
              <a:rPr lang="mt-MT" sz="1400">
                <a:solidFill>
                  <a:schemeClr val="tx1"/>
                </a:solidFill>
                <a:latin typeface="EC Square Sans Pro" panose="020B0506040000020004" pitchFamily="34" charset="0"/>
              </a:rPr>
              <a:t>Plewromutilini</a:t>
            </a:r>
          </a:p>
          <a:p>
            <a:pPr algn="l">
              <a:spcAft>
                <a:spcPts val="100"/>
              </a:spcAft>
            </a:pPr>
            <a:r>
              <a:rPr lang="mt-MT" sz="1400">
                <a:solidFill>
                  <a:schemeClr val="tx1"/>
                </a:solidFill>
                <a:latin typeface="EC Square Sans Pro" panose="020B0506040000020004" pitchFamily="34" charset="0"/>
              </a:rPr>
              <a:t>Trimetoprim</a:t>
            </a:r>
          </a:p>
        </p:txBody>
      </p:sp>
      <p:sp>
        <p:nvSpPr>
          <p:cNvPr id="6" name="TextBox 5">
            <a:extLst>
              <a:ext uri="{FF2B5EF4-FFF2-40B4-BE49-F238E27FC236}">
                <a16:creationId xmlns:a16="http://schemas.microsoft.com/office/drawing/2014/main" id="{3E2C4F6E-48F5-2219-6B71-6149727BA7D9}"/>
              </a:ext>
            </a:extLst>
          </p:cNvPr>
          <p:cNvSpPr txBox="1"/>
          <p:nvPr/>
        </p:nvSpPr>
        <p:spPr>
          <a:xfrm>
            <a:off x="7367638" y="2819400"/>
            <a:ext cx="392062" cy="196850"/>
          </a:xfrm>
          <a:prstGeom prst="rect">
            <a:avLst/>
          </a:prstGeom>
          <a:solidFill>
            <a:schemeClr val="bg1"/>
          </a:solidFill>
        </p:spPr>
        <p:txBody>
          <a:bodyPr wrap="square" lIns="0" tIns="0" rIns="0" bIns="0" rtlCol="0" anchor="t" anchorCtr="0">
            <a:noAutofit/>
          </a:bodyPr>
          <a:lstStyle/>
          <a:p>
            <a:pPr algn="ctr"/>
            <a:r>
              <a:rPr lang="mt-MT" sz="1200">
                <a:solidFill>
                  <a:schemeClr val="tx1"/>
                </a:solidFill>
                <a:latin typeface="EC Square Sans Pro" panose="020B0506040000020004" pitchFamily="34" charset="0"/>
              </a:rPr>
              <a:t>2.4%</a:t>
            </a:r>
          </a:p>
        </p:txBody>
      </p:sp>
      <p:sp>
        <p:nvSpPr>
          <p:cNvPr id="7" name="TextBox 6">
            <a:extLst>
              <a:ext uri="{FF2B5EF4-FFF2-40B4-BE49-F238E27FC236}">
                <a16:creationId xmlns:a16="http://schemas.microsoft.com/office/drawing/2014/main" id="{069EE14C-5F27-E469-B789-BD1BD9E13821}"/>
              </a:ext>
            </a:extLst>
          </p:cNvPr>
          <p:cNvSpPr txBox="1"/>
          <p:nvPr/>
        </p:nvSpPr>
        <p:spPr>
          <a:xfrm>
            <a:off x="7889157" y="3067050"/>
            <a:ext cx="392062" cy="196850"/>
          </a:xfrm>
          <a:prstGeom prst="rect">
            <a:avLst/>
          </a:prstGeom>
          <a:solidFill>
            <a:schemeClr val="bg1"/>
          </a:solidFill>
        </p:spPr>
        <p:txBody>
          <a:bodyPr wrap="square" lIns="0" tIns="0" rIns="0" bIns="0" rtlCol="0" anchor="t" anchorCtr="0">
            <a:noAutofit/>
          </a:bodyPr>
          <a:lstStyle/>
          <a:p>
            <a:pPr algn="l"/>
            <a:r>
              <a:rPr lang="mt-MT" sz="1200">
                <a:solidFill>
                  <a:schemeClr val="tx1"/>
                </a:solidFill>
                <a:latin typeface="EC Square Sans Pro" panose="020B0506040000020004" pitchFamily="34" charset="0"/>
              </a:rPr>
              <a:t>1.5%</a:t>
            </a:r>
          </a:p>
        </p:txBody>
      </p:sp>
      <p:sp>
        <p:nvSpPr>
          <p:cNvPr id="8" name="TextBox 7">
            <a:extLst>
              <a:ext uri="{FF2B5EF4-FFF2-40B4-BE49-F238E27FC236}">
                <a16:creationId xmlns:a16="http://schemas.microsoft.com/office/drawing/2014/main" id="{93ADB8BA-0EDE-0994-5D9B-52C748DC9C0A}"/>
              </a:ext>
            </a:extLst>
          </p:cNvPr>
          <p:cNvSpPr txBox="1"/>
          <p:nvPr/>
        </p:nvSpPr>
        <p:spPr>
          <a:xfrm>
            <a:off x="8610290" y="3327400"/>
            <a:ext cx="457509" cy="196850"/>
          </a:xfrm>
          <a:prstGeom prst="rect">
            <a:avLst/>
          </a:prstGeom>
          <a:solidFill>
            <a:schemeClr val="bg1"/>
          </a:solidFill>
        </p:spPr>
        <p:txBody>
          <a:bodyPr wrap="square" lIns="0" tIns="0" rIns="0" bIns="0" rtlCol="0" anchor="t" anchorCtr="0">
            <a:noAutofit/>
          </a:bodyPr>
          <a:lstStyle/>
          <a:p>
            <a:pPr algn="l"/>
            <a:r>
              <a:rPr lang="mt-MT" sz="1200">
                <a:solidFill>
                  <a:schemeClr val="tx1"/>
                </a:solidFill>
                <a:latin typeface="EC Square Sans Pro" panose="020B0506040000020004" pitchFamily="34" charset="0"/>
              </a:rPr>
              <a:t>32.7</a:t>
            </a:r>
          </a:p>
        </p:txBody>
      </p:sp>
      <p:sp>
        <p:nvSpPr>
          <p:cNvPr id="9" name="TextBox 8">
            <a:extLst>
              <a:ext uri="{FF2B5EF4-FFF2-40B4-BE49-F238E27FC236}">
                <a16:creationId xmlns:a16="http://schemas.microsoft.com/office/drawing/2014/main" id="{93EC4A3B-E932-BE8A-6492-DA750951078B}"/>
              </a:ext>
            </a:extLst>
          </p:cNvPr>
          <p:cNvSpPr txBox="1"/>
          <p:nvPr/>
        </p:nvSpPr>
        <p:spPr>
          <a:xfrm>
            <a:off x="8375340" y="5632450"/>
            <a:ext cx="457509" cy="196850"/>
          </a:xfrm>
          <a:prstGeom prst="rect">
            <a:avLst/>
          </a:prstGeom>
          <a:solidFill>
            <a:schemeClr val="bg1"/>
          </a:solidFill>
        </p:spPr>
        <p:txBody>
          <a:bodyPr wrap="square" lIns="0" tIns="0" rIns="0" bIns="0" rtlCol="0" anchor="t" anchorCtr="0">
            <a:noAutofit/>
          </a:bodyPr>
          <a:lstStyle/>
          <a:p>
            <a:pPr algn="l"/>
            <a:r>
              <a:rPr lang="mt-MT" sz="1200">
                <a:solidFill>
                  <a:schemeClr val="tx1"/>
                </a:solidFill>
                <a:latin typeface="EC Square Sans Pro" panose="020B0506040000020004" pitchFamily="34" charset="0"/>
              </a:rPr>
              <a:t>23.5%</a:t>
            </a:r>
          </a:p>
        </p:txBody>
      </p:sp>
      <p:sp>
        <p:nvSpPr>
          <p:cNvPr id="10" name="TextBox 9">
            <a:extLst>
              <a:ext uri="{FF2B5EF4-FFF2-40B4-BE49-F238E27FC236}">
                <a16:creationId xmlns:a16="http://schemas.microsoft.com/office/drawing/2014/main" id="{C1D34E6A-3E96-9E02-6894-759E814D365A}"/>
              </a:ext>
            </a:extLst>
          </p:cNvPr>
          <p:cNvSpPr txBox="1"/>
          <p:nvPr/>
        </p:nvSpPr>
        <p:spPr>
          <a:xfrm>
            <a:off x="6770583" y="5600700"/>
            <a:ext cx="457509" cy="196850"/>
          </a:xfrm>
          <a:prstGeom prst="rect">
            <a:avLst/>
          </a:prstGeom>
          <a:solidFill>
            <a:schemeClr val="bg1"/>
          </a:solidFill>
        </p:spPr>
        <p:txBody>
          <a:bodyPr wrap="square" lIns="0" tIns="0" rIns="0" bIns="0" rtlCol="0" anchor="t" anchorCtr="0">
            <a:noAutofit/>
          </a:bodyPr>
          <a:lstStyle/>
          <a:p>
            <a:pPr algn="ctr"/>
            <a:r>
              <a:rPr lang="mt-MT" sz="1200">
                <a:solidFill>
                  <a:schemeClr val="tx1"/>
                </a:solidFill>
                <a:latin typeface="EC Square Sans Pro" panose="020B0506040000020004" pitchFamily="34" charset="0"/>
              </a:rPr>
              <a:t>9.4%</a:t>
            </a:r>
          </a:p>
        </p:txBody>
      </p:sp>
      <p:sp>
        <p:nvSpPr>
          <p:cNvPr id="11" name="TextBox 10">
            <a:extLst>
              <a:ext uri="{FF2B5EF4-FFF2-40B4-BE49-F238E27FC236}">
                <a16:creationId xmlns:a16="http://schemas.microsoft.com/office/drawing/2014/main" id="{3340186D-D4AF-619A-6276-A6E9C123EC61}"/>
              </a:ext>
            </a:extLst>
          </p:cNvPr>
          <p:cNvSpPr txBox="1"/>
          <p:nvPr/>
        </p:nvSpPr>
        <p:spPr>
          <a:xfrm>
            <a:off x="6089495" y="4895850"/>
            <a:ext cx="457509" cy="196850"/>
          </a:xfrm>
          <a:prstGeom prst="rect">
            <a:avLst/>
          </a:prstGeom>
          <a:solidFill>
            <a:schemeClr val="bg1"/>
          </a:solidFill>
        </p:spPr>
        <p:txBody>
          <a:bodyPr wrap="square" lIns="0" tIns="0" rIns="0" bIns="0" rtlCol="0" anchor="t" anchorCtr="0">
            <a:noAutofit/>
          </a:bodyPr>
          <a:lstStyle/>
          <a:p>
            <a:pPr algn="r"/>
            <a:r>
              <a:rPr lang="mt-MT" sz="1200">
                <a:solidFill>
                  <a:schemeClr val="tx1"/>
                </a:solidFill>
                <a:latin typeface="EC Square Sans Pro" panose="020B0506040000020004" pitchFamily="34" charset="0"/>
              </a:rPr>
              <a:t>8.5%</a:t>
            </a:r>
          </a:p>
        </p:txBody>
      </p:sp>
      <p:sp>
        <p:nvSpPr>
          <p:cNvPr id="13" name="TextBox 12">
            <a:extLst>
              <a:ext uri="{FF2B5EF4-FFF2-40B4-BE49-F238E27FC236}">
                <a16:creationId xmlns:a16="http://schemas.microsoft.com/office/drawing/2014/main" id="{D133706C-94BC-076B-1867-8AA67CEF9486}"/>
              </a:ext>
            </a:extLst>
          </p:cNvPr>
          <p:cNvSpPr txBox="1"/>
          <p:nvPr/>
        </p:nvSpPr>
        <p:spPr>
          <a:xfrm>
            <a:off x="6085609" y="4178300"/>
            <a:ext cx="457509" cy="196850"/>
          </a:xfrm>
          <a:prstGeom prst="rect">
            <a:avLst/>
          </a:prstGeom>
          <a:solidFill>
            <a:schemeClr val="bg1"/>
          </a:solidFill>
        </p:spPr>
        <p:txBody>
          <a:bodyPr wrap="square" lIns="0" tIns="0" rIns="0" bIns="0" rtlCol="0" anchor="t" anchorCtr="0">
            <a:noAutofit/>
          </a:bodyPr>
          <a:lstStyle/>
          <a:p>
            <a:pPr algn="r"/>
            <a:r>
              <a:rPr lang="mt-MT" sz="1200">
                <a:solidFill>
                  <a:schemeClr val="tx1"/>
                </a:solidFill>
                <a:latin typeface="EC Square Sans Pro" panose="020B0506040000020004" pitchFamily="34" charset="0"/>
              </a:rPr>
              <a:t>6.5%</a:t>
            </a:r>
          </a:p>
        </p:txBody>
      </p:sp>
      <p:sp>
        <p:nvSpPr>
          <p:cNvPr id="14" name="TextBox 13">
            <a:extLst>
              <a:ext uri="{FF2B5EF4-FFF2-40B4-BE49-F238E27FC236}">
                <a16:creationId xmlns:a16="http://schemas.microsoft.com/office/drawing/2014/main" id="{6897716B-D3E6-F220-50A6-7F1C62DD9F5D}"/>
              </a:ext>
            </a:extLst>
          </p:cNvPr>
          <p:cNvSpPr txBox="1"/>
          <p:nvPr/>
        </p:nvSpPr>
        <p:spPr>
          <a:xfrm>
            <a:off x="6236209" y="3708400"/>
            <a:ext cx="457509" cy="196850"/>
          </a:xfrm>
          <a:prstGeom prst="rect">
            <a:avLst/>
          </a:prstGeom>
          <a:solidFill>
            <a:schemeClr val="bg1"/>
          </a:solidFill>
        </p:spPr>
        <p:txBody>
          <a:bodyPr wrap="square" lIns="0" tIns="0" rIns="0" bIns="0" rtlCol="0" anchor="t" anchorCtr="0">
            <a:noAutofit/>
          </a:bodyPr>
          <a:lstStyle/>
          <a:p>
            <a:pPr algn="r"/>
            <a:r>
              <a:rPr lang="mt-MT" sz="1200">
                <a:solidFill>
                  <a:schemeClr val="tx1"/>
                </a:solidFill>
                <a:latin typeface="EC Square Sans Pro" panose="020B0506040000020004" pitchFamily="34" charset="0"/>
              </a:rPr>
              <a:t>5.3%</a:t>
            </a:r>
          </a:p>
        </p:txBody>
      </p:sp>
      <p:sp>
        <p:nvSpPr>
          <p:cNvPr id="15" name="TextBox 14">
            <a:extLst>
              <a:ext uri="{FF2B5EF4-FFF2-40B4-BE49-F238E27FC236}">
                <a16:creationId xmlns:a16="http://schemas.microsoft.com/office/drawing/2014/main" id="{71F2B648-04E1-DE5B-0045-FC2AD1B693A3}"/>
              </a:ext>
            </a:extLst>
          </p:cNvPr>
          <p:cNvSpPr txBox="1"/>
          <p:nvPr/>
        </p:nvSpPr>
        <p:spPr>
          <a:xfrm>
            <a:off x="6470031" y="3422650"/>
            <a:ext cx="457509" cy="196850"/>
          </a:xfrm>
          <a:prstGeom prst="rect">
            <a:avLst/>
          </a:prstGeom>
          <a:solidFill>
            <a:schemeClr val="bg1"/>
          </a:solidFill>
        </p:spPr>
        <p:txBody>
          <a:bodyPr wrap="square" lIns="0" tIns="0" rIns="0" bIns="0" rtlCol="0" anchor="t" anchorCtr="0">
            <a:noAutofit/>
          </a:bodyPr>
          <a:lstStyle/>
          <a:p>
            <a:pPr algn="r"/>
            <a:r>
              <a:rPr lang="mt-MT" sz="1200">
                <a:solidFill>
                  <a:schemeClr val="tx1"/>
                </a:solidFill>
                <a:latin typeface="EC Square Sans Pro" panose="020B0506040000020004" pitchFamily="34" charset="0"/>
              </a:rPr>
              <a:t>4.7%</a:t>
            </a:r>
          </a:p>
        </p:txBody>
      </p:sp>
      <p:sp>
        <p:nvSpPr>
          <p:cNvPr id="16" name="TextBox 15">
            <a:extLst>
              <a:ext uri="{FF2B5EF4-FFF2-40B4-BE49-F238E27FC236}">
                <a16:creationId xmlns:a16="http://schemas.microsoft.com/office/drawing/2014/main" id="{DD19D4A1-E45C-A252-DC8E-152713237973}"/>
              </a:ext>
            </a:extLst>
          </p:cNvPr>
          <p:cNvSpPr txBox="1"/>
          <p:nvPr/>
        </p:nvSpPr>
        <p:spPr>
          <a:xfrm>
            <a:off x="6661350" y="3213100"/>
            <a:ext cx="457509" cy="196850"/>
          </a:xfrm>
          <a:prstGeom prst="rect">
            <a:avLst/>
          </a:prstGeom>
          <a:solidFill>
            <a:schemeClr val="bg1"/>
          </a:solidFill>
        </p:spPr>
        <p:txBody>
          <a:bodyPr wrap="square" lIns="0" tIns="0" rIns="0" bIns="0" rtlCol="0" anchor="t" anchorCtr="0">
            <a:noAutofit/>
          </a:bodyPr>
          <a:lstStyle/>
          <a:p>
            <a:pPr algn="r"/>
            <a:r>
              <a:rPr lang="mt-MT" sz="1200">
                <a:solidFill>
                  <a:schemeClr val="tx1"/>
                </a:solidFill>
                <a:latin typeface="EC Square Sans Pro" panose="020B0506040000020004" pitchFamily="34" charset="0"/>
              </a:rPr>
              <a:t>2.8%</a:t>
            </a:r>
          </a:p>
        </p:txBody>
      </p:sp>
      <p:sp>
        <p:nvSpPr>
          <p:cNvPr id="17" name="TextBox 16">
            <a:extLst>
              <a:ext uri="{FF2B5EF4-FFF2-40B4-BE49-F238E27FC236}">
                <a16:creationId xmlns:a16="http://schemas.microsoft.com/office/drawing/2014/main" id="{4FE3FDA7-B9C9-62D7-78F7-5F75E3A4398C}"/>
              </a:ext>
            </a:extLst>
          </p:cNvPr>
          <p:cNvSpPr txBox="1"/>
          <p:nvPr/>
        </p:nvSpPr>
        <p:spPr>
          <a:xfrm>
            <a:off x="7154349" y="3090078"/>
            <a:ext cx="392062" cy="196850"/>
          </a:xfrm>
          <a:prstGeom prst="rect">
            <a:avLst/>
          </a:prstGeom>
          <a:solidFill>
            <a:schemeClr val="bg1"/>
          </a:solidFill>
        </p:spPr>
        <p:txBody>
          <a:bodyPr wrap="square" lIns="0" tIns="0" rIns="0" bIns="0" rtlCol="0" anchor="t" anchorCtr="0">
            <a:noAutofit/>
          </a:bodyPr>
          <a:lstStyle/>
          <a:p>
            <a:pPr algn="r"/>
            <a:r>
              <a:rPr lang="mt-MT" sz="1200">
                <a:solidFill>
                  <a:schemeClr val="tx1"/>
                </a:solidFill>
                <a:latin typeface="EC Square Sans Pro" panose="020B0506040000020004" pitchFamily="34" charset="0"/>
              </a:rPr>
              <a:t>2.8%</a:t>
            </a:r>
          </a:p>
        </p:txBody>
      </p:sp>
      <p:sp>
        <p:nvSpPr>
          <p:cNvPr id="18" name="TextBox 17">
            <a:extLst>
              <a:ext uri="{FF2B5EF4-FFF2-40B4-BE49-F238E27FC236}">
                <a16:creationId xmlns:a16="http://schemas.microsoft.com/office/drawing/2014/main" id="{D9F92BB2-BDF7-8415-3B50-49AAC8FD87D1}"/>
              </a:ext>
            </a:extLst>
          </p:cNvPr>
          <p:cNvSpPr txBox="1"/>
          <p:nvPr/>
        </p:nvSpPr>
        <p:spPr>
          <a:xfrm>
            <a:off x="780183" y="1682750"/>
            <a:ext cx="3858491" cy="381000"/>
          </a:xfrm>
          <a:prstGeom prst="rect">
            <a:avLst/>
          </a:prstGeom>
          <a:solidFill>
            <a:schemeClr val="bg1"/>
          </a:solidFill>
        </p:spPr>
        <p:txBody>
          <a:bodyPr wrap="square" lIns="0" tIns="0" rIns="0" bIns="0" rtlCol="0" anchor="t" anchorCtr="0">
            <a:noAutofit/>
          </a:bodyPr>
          <a:lstStyle/>
          <a:p>
            <a:pPr algn="ctr"/>
            <a:r>
              <a:rPr lang="mt-MT" sz="1000">
                <a:solidFill>
                  <a:srgbClr val="003399"/>
                </a:solidFill>
                <a:latin typeface="Times New Roman" panose="02020603050405020304" pitchFamily="18" charset="0"/>
                <a:cs typeface="Times New Roman" panose="02020603050405020304" pitchFamily="18" charset="0"/>
              </a:rPr>
              <a:t>L-AĠENZIJA EWROPEA GĦALL-MEDIĊINI</a:t>
            </a:r>
          </a:p>
          <a:p>
            <a:pPr algn="ctr"/>
            <a:r>
              <a:rPr lang="mt-MT" sz="800">
                <a:solidFill>
                  <a:schemeClr val="bg1">
                    <a:lumMod val="50000"/>
                  </a:schemeClr>
                </a:solidFill>
                <a:latin typeface="Times New Roman" panose="02020603050405020304" pitchFamily="18" charset="0"/>
                <a:cs typeface="Times New Roman" panose="02020603050405020304" pitchFamily="18" charset="0"/>
              </a:rPr>
              <a:t>XJENZA MEDIĊINI SAĦĦA</a:t>
            </a:r>
          </a:p>
        </p:txBody>
      </p:sp>
      <p:sp>
        <p:nvSpPr>
          <p:cNvPr id="19" name="TextBox 18">
            <a:extLst>
              <a:ext uri="{FF2B5EF4-FFF2-40B4-BE49-F238E27FC236}">
                <a16:creationId xmlns:a16="http://schemas.microsoft.com/office/drawing/2014/main" id="{B098015C-F9DA-E549-9B75-34683E59C424}"/>
              </a:ext>
            </a:extLst>
          </p:cNvPr>
          <p:cNvSpPr txBox="1"/>
          <p:nvPr/>
        </p:nvSpPr>
        <p:spPr>
          <a:xfrm>
            <a:off x="813954" y="2914650"/>
            <a:ext cx="3858491" cy="793750"/>
          </a:xfrm>
          <a:prstGeom prst="rect">
            <a:avLst/>
          </a:prstGeom>
          <a:noFill/>
        </p:spPr>
        <p:txBody>
          <a:bodyPr wrap="square" lIns="0" tIns="0" rIns="0" bIns="0" rtlCol="0" anchor="t" anchorCtr="0">
            <a:noAutofit/>
          </a:bodyPr>
          <a:lstStyle/>
          <a:p>
            <a:pPr algn="l"/>
            <a:r>
              <a:rPr lang="mt-MT" sz="1600" b="1">
                <a:solidFill>
                  <a:srgbClr val="003399"/>
                </a:solidFill>
                <a:latin typeface="Verdana" panose="020B0604030504040204" pitchFamily="34" charset="0"/>
                <a:ea typeface="Verdana" panose="020B0604030504040204" pitchFamily="34" charset="0"/>
                <a:cs typeface="Times New Roman" panose="02020603050405020304" pitchFamily="18" charset="0"/>
              </a:rPr>
              <a:t>Il-bejgħ ta’ aġenti antimikrobiċi veterinarji f’31 pajjiż Ewropew fl-2022</a:t>
            </a:r>
          </a:p>
        </p:txBody>
      </p:sp>
      <p:sp>
        <p:nvSpPr>
          <p:cNvPr id="20" name="TextBox 19">
            <a:extLst>
              <a:ext uri="{FF2B5EF4-FFF2-40B4-BE49-F238E27FC236}">
                <a16:creationId xmlns:a16="http://schemas.microsoft.com/office/drawing/2014/main" id="{47BF6C25-9DE3-BA83-6541-606D360CBDE3}"/>
              </a:ext>
            </a:extLst>
          </p:cNvPr>
          <p:cNvSpPr txBox="1"/>
          <p:nvPr/>
        </p:nvSpPr>
        <p:spPr>
          <a:xfrm>
            <a:off x="799235" y="3878506"/>
            <a:ext cx="2248766" cy="680794"/>
          </a:xfrm>
          <a:prstGeom prst="rect">
            <a:avLst/>
          </a:prstGeom>
          <a:noFill/>
        </p:spPr>
        <p:txBody>
          <a:bodyPr wrap="square" lIns="0" tIns="0" rIns="0" bIns="0" rtlCol="0" anchor="t" anchorCtr="0">
            <a:noAutofit/>
          </a:bodyPr>
          <a:lstStyle/>
          <a:p>
            <a:pPr algn="l">
              <a:spcAft>
                <a:spcPts val="200"/>
              </a:spcAft>
            </a:pPr>
            <a:r>
              <a:rPr lang="mt-MT" sz="1000">
                <a:solidFill>
                  <a:srgbClr val="003399"/>
                </a:solidFill>
                <a:latin typeface="Verdana" panose="020B0604030504040204" pitchFamily="34" charset="0"/>
                <a:ea typeface="Verdana" panose="020B0604030504040204" pitchFamily="34" charset="0"/>
                <a:cs typeface="Times New Roman" panose="02020603050405020304" pitchFamily="18" charset="0"/>
              </a:rPr>
              <a:t>Xejriet mill-2010 sal-2022</a:t>
            </a:r>
          </a:p>
          <a:p>
            <a:pPr algn="l">
              <a:spcAft>
                <a:spcPts val="200"/>
              </a:spcAft>
            </a:pPr>
            <a:r>
              <a:rPr lang="mt-MT" sz="1000">
                <a:solidFill>
                  <a:srgbClr val="003399"/>
                </a:solidFill>
                <a:latin typeface="Verdana" panose="020B0604030504040204" pitchFamily="34" charset="0"/>
                <a:ea typeface="Verdana" panose="020B0604030504040204" pitchFamily="34" charset="0"/>
                <a:cs typeface="Times New Roman" panose="02020603050405020304" pitchFamily="18" charset="0"/>
              </a:rPr>
              <a:t>It-tlettax-il rapport tal-ESVAC</a:t>
            </a:r>
          </a:p>
        </p:txBody>
      </p:sp>
    </p:spTree>
    <p:extLst>
      <p:ext uri="{BB962C8B-B14F-4D97-AF65-F5344CB8AC3E}">
        <p14:creationId xmlns:p14="http://schemas.microsoft.com/office/powerpoint/2010/main" val="3765700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570B54A0-1704-4C62-8AA0-AF891358C1E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041422"/>
            <a:ext cx="5494477" cy="252603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D7136CD9-4BBB-437B-9739-8A290ADB7F5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7032" y="3229310"/>
            <a:ext cx="5867400" cy="35588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1A48AFC2-F9FE-4DD9-8931-B92D8054B102}"/>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0" y="5735013"/>
            <a:ext cx="6059083" cy="109632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D0AC8D15-721E-4D27-9E5C-F8BCDA2E4ABB}"/>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810001" y="55075"/>
            <a:ext cx="4724400" cy="2770675"/>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redondeado 13">
            <a:extLst>
              <a:ext uri="{FF2B5EF4-FFF2-40B4-BE49-F238E27FC236}">
                <a16:creationId xmlns:a16="http://schemas.microsoft.com/office/drawing/2014/main" id="{85826C6D-7045-4CCE-B4AB-096388C60318}"/>
              </a:ext>
            </a:extLst>
          </p:cNvPr>
          <p:cNvSpPr/>
          <p:nvPr/>
        </p:nvSpPr>
        <p:spPr>
          <a:xfrm>
            <a:off x="0" y="-6168"/>
            <a:ext cx="3721100" cy="2374718"/>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mt-MT" sz="3200" b="1" dirty="0">
                <a:solidFill>
                  <a:schemeClr val="bg1"/>
                </a:solidFill>
                <a:latin typeface="EC Square Sans Pro" panose="020B0506040000020004" pitchFamily="34" charset="0"/>
              </a:rPr>
              <a:t>MALTA Dejta </a:t>
            </a:r>
            <a:br>
              <a:rPr lang="en-US" sz="3200" b="1" dirty="0">
                <a:solidFill>
                  <a:schemeClr val="bg1"/>
                </a:solidFill>
                <a:latin typeface="EC Square Sans Pro" panose="020B0506040000020004" pitchFamily="34" charset="0"/>
              </a:rPr>
            </a:br>
            <a:r>
              <a:rPr lang="mt-MT" sz="3200" b="1" dirty="0">
                <a:solidFill>
                  <a:schemeClr val="bg1"/>
                </a:solidFill>
                <a:latin typeface="EC Square Sans Pro" panose="020B0506040000020004" pitchFamily="34" charset="0"/>
              </a:rPr>
              <a:t>tal-annimali li jipproduċu l-ikel</a:t>
            </a:r>
          </a:p>
        </p:txBody>
      </p:sp>
      <p:pic>
        <p:nvPicPr>
          <p:cNvPr id="7" name="Imagen 6">
            <a:extLst>
              <a:ext uri="{FF2B5EF4-FFF2-40B4-BE49-F238E27FC236}">
                <a16:creationId xmlns:a16="http://schemas.microsoft.com/office/drawing/2014/main" id="{593764D0-5DA2-498A-BE50-39C51D2295F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924071" y="39133"/>
            <a:ext cx="3200400" cy="2736850"/>
          </a:xfrm>
          <a:prstGeom prst="rect">
            <a:avLst/>
          </a:prstGeom>
          <a:solidFill>
            <a:schemeClr val="bg1"/>
          </a:solidFill>
        </p:spPr>
      </p:pic>
      <p:sp>
        <p:nvSpPr>
          <p:cNvPr id="2" name="TextBox 1">
            <a:extLst>
              <a:ext uri="{FF2B5EF4-FFF2-40B4-BE49-F238E27FC236}">
                <a16:creationId xmlns:a16="http://schemas.microsoft.com/office/drawing/2014/main" id="{F27701E0-5B6A-F45E-0ABE-BBBC620DCE91}"/>
              </a:ext>
            </a:extLst>
          </p:cNvPr>
          <p:cNvSpPr txBox="1"/>
          <p:nvPr/>
        </p:nvSpPr>
        <p:spPr>
          <a:xfrm>
            <a:off x="3843388" y="48725"/>
            <a:ext cx="2201812" cy="382326"/>
          </a:xfrm>
          <a:prstGeom prst="rect">
            <a:avLst/>
          </a:prstGeom>
          <a:solidFill>
            <a:schemeClr val="bg1"/>
          </a:solidFill>
        </p:spPr>
        <p:txBody>
          <a:bodyPr wrap="square" lIns="0" tIns="0" rIns="0" bIns="0" rtlCol="0" anchor="t" anchorCtr="0">
            <a:noAutofit/>
          </a:bodyPr>
          <a:lstStyle/>
          <a:p>
            <a:pPr algn="l"/>
            <a:r>
              <a:rPr lang="mt-MT" sz="1050" b="1">
                <a:solidFill>
                  <a:schemeClr val="tx1"/>
                </a:solidFill>
                <a:latin typeface="EC Square Sans Pro" panose="020B0506040000020004" pitchFamily="34" charset="0"/>
              </a:rPr>
              <a:t>Produzzjoni tal-akkwakultura</a:t>
            </a:r>
          </a:p>
          <a:p>
            <a:pPr algn="l"/>
            <a:r>
              <a:rPr lang="mt-MT" sz="900">
                <a:solidFill>
                  <a:schemeClr val="tx1"/>
                </a:solidFill>
                <a:latin typeface="EC Square Sans Pro" panose="020B0506040000020004" pitchFamily="34" charset="0"/>
              </a:rPr>
              <a:t>(tunnellati ta’ piż ħaj. 2021)</a:t>
            </a:r>
          </a:p>
        </p:txBody>
      </p:sp>
      <p:sp>
        <p:nvSpPr>
          <p:cNvPr id="5" name="TextBox 4">
            <a:extLst>
              <a:ext uri="{FF2B5EF4-FFF2-40B4-BE49-F238E27FC236}">
                <a16:creationId xmlns:a16="http://schemas.microsoft.com/office/drawing/2014/main" id="{A0123733-18E5-ABA1-1A33-12C3008D5425}"/>
              </a:ext>
            </a:extLst>
          </p:cNvPr>
          <p:cNvSpPr txBox="1"/>
          <p:nvPr/>
        </p:nvSpPr>
        <p:spPr>
          <a:xfrm rot="18156509">
            <a:off x="4511729" y="2506328"/>
            <a:ext cx="364866" cy="103766"/>
          </a:xfrm>
          <a:prstGeom prst="rect">
            <a:avLst/>
          </a:prstGeom>
          <a:solidFill>
            <a:schemeClr val="bg1"/>
          </a:solidFill>
        </p:spPr>
        <p:txBody>
          <a:bodyPr wrap="square" lIns="0" tIns="0" rIns="0" bIns="0" rtlCol="0" anchor="ctr" anchorCtr="0">
            <a:noAutofit/>
          </a:bodyPr>
          <a:lstStyle/>
          <a:p>
            <a:pPr algn="r"/>
            <a:r>
              <a:rPr lang="mt-MT" sz="700">
                <a:solidFill>
                  <a:schemeClr val="tx1"/>
                </a:solidFill>
                <a:latin typeface="EC Square Sans Pro" panose="020B0506040000020004" pitchFamily="34" charset="0"/>
              </a:rPr>
              <a:t>Spanja</a:t>
            </a:r>
          </a:p>
        </p:txBody>
      </p:sp>
      <p:sp>
        <p:nvSpPr>
          <p:cNvPr id="6" name="TextBox 5">
            <a:extLst>
              <a:ext uri="{FF2B5EF4-FFF2-40B4-BE49-F238E27FC236}">
                <a16:creationId xmlns:a16="http://schemas.microsoft.com/office/drawing/2014/main" id="{FBE55EB4-4ADA-14ED-CC77-71FAD8BA83C2}"/>
              </a:ext>
            </a:extLst>
          </p:cNvPr>
          <p:cNvSpPr txBox="1"/>
          <p:nvPr/>
        </p:nvSpPr>
        <p:spPr>
          <a:xfrm rot="18156509">
            <a:off x="4220550" y="2495734"/>
            <a:ext cx="364866" cy="120192"/>
          </a:xfrm>
          <a:prstGeom prst="rect">
            <a:avLst/>
          </a:prstGeom>
          <a:solidFill>
            <a:schemeClr val="bg1"/>
          </a:solidFill>
        </p:spPr>
        <p:txBody>
          <a:bodyPr wrap="square" lIns="0" tIns="0" rIns="0" bIns="0" rtlCol="0" anchor="ctr" anchorCtr="0">
            <a:noAutofit/>
          </a:bodyPr>
          <a:lstStyle/>
          <a:p>
            <a:pPr algn="r"/>
            <a:r>
              <a:rPr lang="mt-MT" sz="700">
                <a:solidFill>
                  <a:schemeClr val="tx1"/>
                </a:solidFill>
                <a:latin typeface="EC Square Sans Pro" panose="020B0506040000020004" pitchFamily="34" charset="0"/>
              </a:rPr>
              <a:t>UE (</a:t>
            </a:r>
            <a:r>
              <a:rPr lang="mt-MT" sz="700" baseline="30000">
                <a:solidFill>
                  <a:schemeClr val="tx1"/>
                </a:solidFill>
                <a:latin typeface="EC Square Sans Pro" panose="020B0506040000020004" pitchFamily="34" charset="0"/>
              </a:rPr>
              <a:t>1</a:t>
            </a:r>
            <a:r>
              <a:rPr lang="mt-MT" sz="700">
                <a:solidFill>
                  <a:schemeClr val="tx1"/>
                </a:solidFill>
                <a:latin typeface="EC Square Sans Pro" panose="020B0506040000020004" pitchFamily="34" charset="0"/>
              </a:rPr>
              <a:t>)</a:t>
            </a:r>
          </a:p>
        </p:txBody>
      </p:sp>
      <p:sp>
        <p:nvSpPr>
          <p:cNvPr id="9" name="TextBox 8">
            <a:extLst>
              <a:ext uri="{FF2B5EF4-FFF2-40B4-BE49-F238E27FC236}">
                <a16:creationId xmlns:a16="http://schemas.microsoft.com/office/drawing/2014/main" id="{45F6DF65-86BC-4B78-82E3-3EA0E9E75D1A}"/>
              </a:ext>
            </a:extLst>
          </p:cNvPr>
          <p:cNvSpPr txBox="1"/>
          <p:nvPr/>
        </p:nvSpPr>
        <p:spPr>
          <a:xfrm rot="18156509">
            <a:off x="4652752" y="2502585"/>
            <a:ext cx="364866" cy="103766"/>
          </a:xfrm>
          <a:prstGeom prst="rect">
            <a:avLst/>
          </a:prstGeom>
          <a:solidFill>
            <a:schemeClr val="bg1"/>
          </a:solidFill>
        </p:spPr>
        <p:txBody>
          <a:bodyPr wrap="square" lIns="0" tIns="0" rIns="0" bIns="0" rtlCol="0" anchor="ctr" anchorCtr="0">
            <a:noAutofit/>
          </a:bodyPr>
          <a:lstStyle/>
          <a:p>
            <a:pPr algn="r"/>
            <a:r>
              <a:rPr lang="mt-MT" sz="700">
                <a:solidFill>
                  <a:schemeClr val="tx1"/>
                </a:solidFill>
                <a:latin typeface="EC Square Sans Pro" panose="020B0506040000020004" pitchFamily="34" charset="0"/>
              </a:rPr>
              <a:t>Franza</a:t>
            </a:r>
          </a:p>
        </p:txBody>
      </p:sp>
      <p:sp>
        <p:nvSpPr>
          <p:cNvPr id="13" name="TextBox 12">
            <a:extLst>
              <a:ext uri="{FF2B5EF4-FFF2-40B4-BE49-F238E27FC236}">
                <a16:creationId xmlns:a16="http://schemas.microsoft.com/office/drawing/2014/main" id="{7D6F663F-2584-BC02-85EE-4C52D52F84ED}"/>
              </a:ext>
            </a:extLst>
          </p:cNvPr>
          <p:cNvSpPr txBox="1"/>
          <p:nvPr/>
        </p:nvSpPr>
        <p:spPr>
          <a:xfrm rot="18156509">
            <a:off x="4798538" y="2511095"/>
            <a:ext cx="364866" cy="103766"/>
          </a:xfrm>
          <a:prstGeom prst="rect">
            <a:avLst/>
          </a:prstGeom>
          <a:solidFill>
            <a:schemeClr val="bg1"/>
          </a:solidFill>
        </p:spPr>
        <p:txBody>
          <a:bodyPr wrap="square" lIns="0" tIns="0" rIns="0" bIns="0" rtlCol="0" anchor="ctr" anchorCtr="0">
            <a:noAutofit/>
          </a:bodyPr>
          <a:lstStyle/>
          <a:p>
            <a:pPr algn="r"/>
            <a:r>
              <a:rPr lang="mt-MT" sz="700">
                <a:solidFill>
                  <a:schemeClr val="tx1"/>
                </a:solidFill>
                <a:latin typeface="EC Square Sans Pro" panose="020B0506040000020004" pitchFamily="34" charset="0"/>
              </a:rPr>
              <a:t>L-Italja</a:t>
            </a:r>
          </a:p>
        </p:txBody>
      </p:sp>
      <p:sp>
        <p:nvSpPr>
          <p:cNvPr id="20" name="TextBox 19">
            <a:extLst>
              <a:ext uri="{FF2B5EF4-FFF2-40B4-BE49-F238E27FC236}">
                <a16:creationId xmlns:a16="http://schemas.microsoft.com/office/drawing/2014/main" id="{5C17961C-DC63-927B-1F0A-ADA46FD78B76}"/>
              </a:ext>
            </a:extLst>
          </p:cNvPr>
          <p:cNvSpPr txBox="1"/>
          <p:nvPr/>
        </p:nvSpPr>
        <p:spPr>
          <a:xfrm rot="18156509">
            <a:off x="4935794" y="2502583"/>
            <a:ext cx="364866" cy="103766"/>
          </a:xfrm>
          <a:prstGeom prst="rect">
            <a:avLst/>
          </a:prstGeom>
          <a:solidFill>
            <a:schemeClr val="bg1"/>
          </a:solidFill>
        </p:spPr>
        <p:txBody>
          <a:bodyPr wrap="square" lIns="0" tIns="0" rIns="0" bIns="0" rtlCol="0" anchor="ctr" anchorCtr="0">
            <a:noAutofit/>
          </a:bodyPr>
          <a:lstStyle/>
          <a:p>
            <a:pPr algn="r"/>
            <a:r>
              <a:rPr lang="mt-MT" sz="700">
                <a:solidFill>
                  <a:schemeClr val="tx1"/>
                </a:solidFill>
                <a:latin typeface="EC Square Sans Pro" panose="020B0506040000020004" pitchFamily="34" charset="0"/>
              </a:rPr>
              <a:t>Il-Greċja</a:t>
            </a:r>
          </a:p>
        </p:txBody>
      </p:sp>
      <p:sp>
        <p:nvSpPr>
          <p:cNvPr id="21" name="TextBox 20">
            <a:extLst>
              <a:ext uri="{FF2B5EF4-FFF2-40B4-BE49-F238E27FC236}">
                <a16:creationId xmlns:a16="http://schemas.microsoft.com/office/drawing/2014/main" id="{E1D3E9EA-4174-9C7E-D832-57F78778E516}"/>
              </a:ext>
            </a:extLst>
          </p:cNvPr>
          <p:cNvSpPr txBox="1"/>
          <p:nvPr/>
        </p:nvSpPr>
        <p:spPr>
          <a:xfrm rot="18156509">
            <a:off x="4963972" y="2559210"/>
            <a:ext cx="523755" cy="103766"/>
          </a:xfrm>
          <a:prstGeom prst="rect">
            <a:avLst/>
          </a:prstGeom>
          <a:solidFill>
            <a:schemeClr val="bg1"/>
          </a:solidFill>
        </p:spPr>
        <p:txBody>
          <a:bodyPr wrap="square" lIns="0" tIns="0" rIns="0" bIns="0" rtlCol="0" anchor="ctr" anchorCtr="0">
            <a:noAutofit/>
          </a:bodyPr>
          <a:lstStyle/>
          <a:p>
            <a:pPr algn="r"/>
            <a:r>
              <a:rPr lang="mt-MT" sz="700">
                <a:solidFill>
                  <a:schemeClr val="tx1"/>
                </a:solidFill>
                <a:latin typeface="EC Square Sans Pro" panose="020B0506040000020004" pitchFamily="34" charset="0"/>
              </a:rPr>
              <a:t>L-Olanda</a:t>
            </a:r>
          </a:p>
        </p:txBody>
      </p:sp>
      <p:sp>
        <p:nvSpPr>
          <p:cNvPr id="3" name="TextBox 2">
            <a:extLst>
              <a:ext uri="{FF2B5EF4-FFF2-40B4-BE49-F238E27FC236}">
                <a16:creationId xmlns:a16="http://schemas.microsoft.com/office/drawing/2014/main" id="{46C354DD-96E0-6E64-86D5-9DDE361CE2E9}"/>
              </a:ext>
            </a:extLst>
          </p:cNvPr>
          <p:cNvSpPr txBox="1"/>
          <p:nvPr/>
        </p:nvSpPr>
        <p:spPr>
          <a:xfrm>
            <a:off x="4228475" y="2778650"/>
            <a:ext cx="2045356" cy="231079"/>
          </a:xfrm>
          <a:prstGeom prst="rect">
            <a:avLst/>
          </a:prstGeom>
          <a:solidFill>
            <a:schemeClr val="bg1"/>
          </a:solidFill>
        </p:spPr>
        <p:txBody>
          <a:bodyPr wrap="square" lIns="0" tIns="0" rIns="0" bIns="0" rtlCol="0" anchor="t" anchorCtr="0">
            <a:noAutofit/>
          </a:bodyPr>
          <a:lstStyle/>
          <a:p>
            <a:pPr algn="l"/>
            <a:r>
              <a:rPr lang="mt-MT" sz="800" i="1" dirty="0">
                <a:solidFill>
                  <a:schemeClr val="tx1"/>
                </a:solidFill>
                <a:latin typeface="EC Square Sans Pro" panose="020B0506040000020004" pitchFamily="34" charset="0"/>
              </a:rPr>
              <a:t>Sors:</a:t>
            </a:r>
            <a:r>
              <a:rPr lang="mt-MT" sz="800" dirty="0">
                <a:solidFill>
                  <a:schemeClr val="tx1"/>
                </a:solidFill>
                <a:latin typeface="EC Square Sans Pro" panose="020B0506040000020004" pitchFamily="34" charset="0"/>
              </a:rPr>
              <a:t> Eurostat (kodiċi tad-data online fish_aq2a)</a:t>
            </a:r>
          </a:p>
        </p:txBody>
      </p:sp>
      <p:sp>
        <p:nvSpPr>
          <p:cNvPr id="22" name="TextBox 21">
            <a:extLst>
              <a:ext uri="{FF2B5EF4-FFF2-40B4-BE49-F238E27FC236}">
                <a16:creationId xmlns:a16="http://schemas.microsoft.com/office/drawing/2014/main" id="{64F5CBC1-B929-E9F5-FEEE-021881EE723D}"/>
              </a:ext>
            </a:extLst>
          </p:cNvPr>
          <p:cNvSpPr txBox="1"/>
          <p:nvPr/>
        </p:nvSpPr>
        <p:spPr>
          <a:xfrm rot="18156509">
            <a:off x="5197197" y="2530348"/>
            <a:ext cx="421898" cy="103766"/>
          </a:xfrm>
          <a:prstGeom prst="rect">
            <a:avLst/>
          </a:prstGeom>
          <a:solidFill>
            <a:schemeClr val="bg1"/>
          </a:solidFill>
        </p:spPr>
        <p:txBody>
          <a:bodyPr wrap="square" lIns="0" tIns="0" rIns="0" bIns="0" rtlCol="0" anchor="ctr" anchorCtr="0">
            <a:noAutofit/>
          </a:bodyPr>
          <a:lstStyle/>
          <a:p>
            <a:pPr algn="r"/>
            <a:r>
              <a:rPr lang="mt-MT" sz="700">
                <a:solidFill>
                  <a:schemeClr val="tx1"/>
                </a:solidFill>
                <a:latin typeface="EC Square Sans Pro" panose="020B0506040000020004" pitchFamily="34" charset="0"/>
              </a:rPr>
              <a:t>Il-Polonja</a:t>
            </a:r>
          </a:p>
        </p:txBody>
      </p:sp>
      <p:sp>
        <p:nvSpPr>
          <p:cNvPr id="23" name="TextBox 22">
            <a:extLst>
              <a:ext uri="{FF2B5EF4-FFF2-40B4-BE49-F238E27FC236}">
                <a16:creationId xmlns:a16="http://schemas.microsoft.com/office/drawing/2014/main" id="{760D8710-15F2-7BBA-13E0-C6C43BB1B1FC}"/>
              </a:ext>
            </a:extLst>
          </p:cNvPr>
          <p:cNvSpPr txBox="1"/>
          <p:nvPr/>
        </p:nvSpPr>
        <p:spPr>
          <a:xfrm rot="18156509">
            <a:off x="5338855" y="2531591"/>
            <a:ext cx="421898" cy="103766"/>
          </a:xfrm>
          <a:prstGeom prst="rect">
            <a:avLst/>
          </a:prstGeom>
          <a:solidFill>
            <a:schemeClr val="bg1"/>
          </a:solidFill>
        </p:spPr>
        <p:txBody>
          <a:bodyPr wrap="square" lIns="0" tIns="0" rIns="0" bIns="0" rtlCol="0" anchor="ctr" anchorCtr="0">
            <a:noAutofit/>
          </a:bodyPr>
          <a:lstStyle/>
          <a:p>
            <a:pPr algn="r"/>
            <a:r>
              <a:rPr lang="mt-MT" sz="700">
                <a:solidFill>
                  <a:schemeClr val="tx1"/>
                </a:solidFill>
                <a:latin typeface="EC Square Sans Pro" panose="020B0506040000020004" pitchFamily="34" charset="0"/>
              </a:rPr>
              <a:t>L-Irlanda</a:t>
            </a:r>
          </a:p>
        </p:txBody>
      </p:sp>
      <p:sp>
        <p:nvSpPr>
          <p:cNvPr id="24" name="TextBox 23">
            <a:extLst>
              <a:ext uri="{FF2B5EF4-FFF2-40B4-BE49-F238E27FC236}">
                <a16:creationId xmlns:a16="http://schemas.microsoft.com/office/drawing/2014/main" id="{577D62EA-2FED-6F19-1CC9-3B79E22730F0}"/>
              </a:ext>
            </a:extLst>
          </p:cNvPr>
          <p:cNvSpPr txBox="1"/>
          <p:nvPr/>
        </p:nvSpPr>
        <p:spPr>
          <a:xfrm rot="18156509">
            <a:off x="5490532" y="2523542"/>
            <a:ext cx="421898" cy="103766"/>
          </a:xfrm>
          <a:prstGeom prst="rect">
            <a:avLst/>
          </a:prstGeom>
          <a:solidFill>
            <a:schemeClr val="bg1"/>
          </a:solidFill>
        </p:spPr>
        <p:txBody>
          <a:bodyPr wrap="square" lIns="0" tIns="0" rIns="0" bIns="0" rtlCol="0" anchor="ctr" anchorCtr="0">
            <a:noAutofit/>
          </a:bodyPr>
          <a:lstStyle/>
          <a:p>
            <a:pPr algn="r"/>
            <a:r>
              <a:rPr lang="mt-MT" sz="700">
                <a:solidFill>
                  <a:schemeClr val="tx1"/>
                </a:solidFill>
                <a:latin typeface="EC Square Sans Pro" panose="020B0506040000020004" pitchFamily="34" charset="0"/>
              </a:rPr>
              <a:t>Id-Danimarka</a:t>
            </a:r>
          </a:p>
        </p:txBody>
      </p:sp>
      <p:sp>
        <p:nvSpPr>
          <p:cNvPr id="25" name="TextBox 24">
            <a:extLst>
              <a:ext uri="{FF2B5EF4-FFF2-40B4-BE49-F238E27FC236}">
                <a16:creationId xmlns:a16="http://schemas.microsoft.com/office/drawing/2014/main" id="{1E4B41EC-07D8-1AC0-F2D8-5766F856326C}"/>
              </a:ext>
            </a:extLst>
          </p:cNvPr>
          <p:cNvSpPr txBox="1"/>
          <p:nvPr/>
        </p:nvSpPr>
        <p:spPr>
          <a:xfrm rot="18156509">
            <a:off x="5636456" y="2518094"/>
            <a:ext cx="421898" cy="117185"/>
          </a:xfrm>
          <a:prstGeom prst="rect">
            <a:avLst/>
          </a:prstGeom>
          <a:solidFill>
            <a:schemeClr val="bg1"/>
          </a:solidFill>
        </p:spPr>
        <p:txBody>
          <a:bodyPr wrap="square" lIns="0" tIns="0" rIns="0" bIns="0" rtlCol="0" anchor="ctr" anchorCtr="0">
            <a:noAutofit/>
          </a:bodyPr>
          <a:lstStyle/>
          <a:p>
            <a:pPr algn="r"/>
            <a:r>
              <a:rPr lang="mt-MT" sz="700">
                <a:solidFill>
                  <a:schemeClr val="tx1"/>
                </a:solidFill>
                <a:latin typeface="EC Square Sans Pro" panose="020B0506040000020004" pitchFamily="34" charset="0"/>
              </a:rPr>
              <a:t>Il-Ġermanja</a:t>
            </a:r>
          </a:p>
        </p:txBody>
      </p:sp>
      <p:sp>
        <p:nvSpPr>
          <p:cNvPr id="26" name="TextBox 25">
            <a:extLst>
              <a:ext uri="{FF2B5EF4-FFF2-40B4-BE49-F238E27FC236}">
                <a16:creationId xmlns:a16="http://schemas.microsoft.com/office/drawing/2014/main" id="{3A0BC1B5-EC08-145E-4733-A80D3A2E8FA0}"/>
              </a:ext>
            </a:extLst>
          </p:cNvPr>
          <p:cNvSpPr txBox="1"/>
          <p:nvPr/>
        </p:nvSpPr>
        <p:spPr>
          <a:xfrm rot="18156509">
            <a:off x="5785564" y="2519806"/>
            <a:ext cx="421898" cy="117185"/>
          </a:xfrm>
          <a:prstGeom prst="rect">
            <a:avLst/>
          </a:prstGeom>
          <a:solidFill>
            <a:schemeClr val="bg1"/>
          </a:solidFill>
        </p:spPr>
        <p:txBody>
          <a:bodyPr wrap="square" lIns="0" tIns="0" rIns="0" bIns="0" rtlCol="0" anchor="ctr" anchorCtr="0">
            <a:noAutofit/>
          </a:bodyPr>
          <a:lstStyle/>
          <a:p>
            <a:pPr algn="r"/>
            <a:r>
              <a:rPr lang="mt-MT" sz="700">
                <a:solidFill>
                  <a:schemeClr val="tx1"/>
                </a:solidFill>
                <a:latin typeface="EC Square Sans Pro" panose="020B0506040000020004" pitchFamily="34" charset="0"/>
              </a:rPr>
              <a:t>Il-Kroazja</a:t>
            </a:r>
          </a:p>
        </p:txBody>
      </p:sp>
      <p:sp>
        <p:nvSpPr>
          <p:cNvPr id="27" name="TextBox 26">
            <a:extLst>
              <a:ext uri="{FF2B5EF4-FFF2-40B4-BE49-F238E27FC236}">
                <a16:creationId xmlns:a16="http://schemas.microsoft.com/office/drawing/2014/main" id="{136C6500-94CD-7594-348E-41F106DF8576}"/>
              </a:ext>
            </a:extLst>
          </p:cNvPr>
          <p:cNvSpPr txBox="1"/>
          <p:nvPr/>
        </p:nvSpPr>
        <p:spPr>
          <a:xfrm rot="18156509">
            <a:off x="5929791" y="2523638"/>
            <a:ext cx="421898" cy="117185"/>
          </a:xfrm>
          <a:prstGeom prst="rect">
            <a:avLst/>
          </a:prstGeom>
          <a:solidFill>
            <a:schemeClr val="bg1"/>
          </a:solidFill>
        </p:spPr>
        <p:txBody>
          <a:bodyPr wrap="square" lIns="0" tIns="0" rIns="0" bIns="0" rtlCol="0" anchor="ctr" anchorCtr="0">
            <a:noAutofit/>
          </a:bodyPr>
          <a:lstStyle/>
          <a:p>
            <a:pPr algn="r"/>
            <a:r>
              <a:rPr lang="mt-MT" sz="700">
                <a:solidFill>
                  <a:schemeClr val="tx1"/>
                </a:solidFill>
                <a:latin typeface="EC Square Sans Pro" panose="020B0506040000020004" pitchFamily="34" charset="0"/>
              </a:rPr>
              <a:t>Iċ-Ċekja</a:t>
            </a:r>
          </a:p>
        </p:txBody>
      </p:sp>
      <p:sp>
        <p:nvSpPr>
          <p:cNvPr id="28" name="TextBox 27">
            <a:extLst>
              <a:ext uri="{FF2B5EF4-FFF2-40B4-BE49-F238E27FC236}">
                <a16:creationId xmlns:a16="http://schemas.microsoft.com/office/drawing/2014/main" id="{949A36D1-4CB6-CBB2-690E-030F60084FBA}"/>
              </a:ext>
            </a:extLst>
          </p:cNvPr>
          <p:cNvSpPr txBox="1"/>
          <p:nvPr/>
        </p:nvSpPr>
        <p:spPr>
          <a:xfrm rot="18156509">
            <a:off x="6074888" y="2526638"/>
            <a:ext cx="421898" cy="117185"/>
          </a:xfrm>
          <a:prstGeom prst="rect">
            <a:avLst/>
          </a:prstGeom>
          <a:solidFill>
            <a:schemeClr val="bg1"/>
          </a:solidFill>
        </p:spPr>
        <p:txBody>
          <a:bodyPr wrap="square" lIns="0" tIns="0" rIns="0" bIns="0" rtlCol="0" anchor="ctr" anchorCtr="0">
            <a:noAutofit/>
          </a:bodyPr>
          <a:lstStyle/>
          <a:p>
            <a:pPr algn="r"/>
            <a:r>
              <a:rPr lang="mt-MT" sz="700">
                <a:solidFill>
                  <a:schemeClr val="tx1"/>
                </a:solidFill>
                <a:latin typeface="EC Square Sans Pro" panose="020B0506040000020004" pitchFamily="34" charset="0"/>
              </a:rPr>
              <a:t>L-Ungerija</a:t>
            </a:r>
          </a:p>
        </p:txBody>
      </p:sp>
      <p:sp>
        <p:nvSpPr>
          <p:cNvPr id="29" name="TextBox 28">
            <a:extLst>
              <a:ext uri="{FF2B5EF4-FFF2-40B4-BE49-F238E27FC236}">
                <a16:creationId xmlns:a16="http://schemas.microsoft.com/office/drawing/2014/main" id="{7D9A41EE-BB12-1150-C8F0-240241307E2B}"/>
              </a:ext>
            </a:extLst>
          </p:cNvPr>
          <p:cNvSpPr txBox="1"/>
          <p:nvPr/>
        </p:nvSpPr>
        <p:spPr>
          <a:xfrm rot="18156509">
            <a:off x="6223126" y="2524593"/>
            <a:ext cx="421898" cy="117185"/>
          </a:xfrm>
          <a:prstGeom prst="rect">
            <a:avLst/>
          </a:prstGeom>
          <a:solidFill>
            <a:schemeClr val="bg1"/>
          </a:solidFill>
        </p:spPr>
        <p:txBody>
          <a:bodyPr wrap="square" lIns="0" tIns="0" rIns="0" bIns="0" rtlCol="0" anchor="ctr" anchorCtr="0">
            <a:noAutofit/>
          </a:bodyPr>
          <a:lstStyle/>
          <a:p>
            <a:pPr algn="r"/>
            <a:r>
              <a:rPr lang="mt-MT" sz="700">
                <a:solidFill>
                  <a:schemeClr val="tx1"/>
                </a:solidFill>
                <a:latin typeface="EC Square Sans Pro" panose="020B0506040000020004" pitchFamily="34" charset="0"/>
              </a:rPr>
              <a:t>Il-Portugall</a:t>
            </a:r>
          </a:p>
        </p:txBody>
      </p:sp>
      <p:sp>
        <p:nvSpPr>
          <p:cNvPr id="30" name="TextBox 29">
            <a:extLst>
              <a:ext uri="{FF2B5EF4-FFF2-40B4-BE49-F238E27FC236}">
                <a16:creationId xmlns:a16="http://schemas.microsoft.com/office/drawing/2014/main" id="{E12BF540-E915-BDD3-1999-2E0F066C6B42}"/>
              </a:ext>
            </a:extLst>
          </p:cNvPr>
          <p:cNvSpPr txBox="1"/>
          <p:nvPr/>
        </p:nvSpPr>
        <p:spPr>
          <a:xfrm rot="18156509">
            <a:off x="6374001" y="2523638"/>
            <a:ext cx="421898" cy="117185"/>
          </a:xfrm>
          <a:prstGeom prst="rect">
            <a:avLst/>
          </a:prstGeom>
          <a:solidFill>
            <a:schemeClr val="bg1"/>
          </a:solidFill>
        </p:spPr>
        <p:txBody>
          <a:bodyPr wrap="square" lIns="0" tIns="0" rIns="0" bIns="0" rtlCol="0" anchor="ctr" anchorCtr="0">
            <a:noAutofit/>
          </a:bodyPr>
          <a:lstStyle/>
          <a:p>
            <a:pPr algn="r"/>
            <a:r>
              <a:rPr lang="mt-MT" sz="700">
                <a:solidFill>
                  <a:schemeClr val="tx1"/>
                </a:solidFill>
                <a:latin typeface="EC Square Sans Pro" panose="020B0506040000020004" pitchFamily="34" charset="0"/>
              </a:rPr>
              <a:t>Malta</a:t>
            </a:r>
          </a:p>
        </p:txBody>
      </p:sp>
      <p:sp>
        <p:nvSpPr>
          <p:cNvPr id="31" name="TextBox 30">
            <a:extLst>
              <a:ext uri="{FF2B5EF4-FFF2-40B4-BE49-F238E27FC236}">
                <a16:creationId xmlns:a16="http://schemas.microsoft.com/office/drawing/2014/main" id="{DE24826B-296C-5F74-1E07-972C4D7382BE}"/>
              </a:ext>
            </a:extLst>
          </p:cNvPr>
          <p:cNvSpPr txBox="1"/>
          <p:nvPr/>
        </p:nvSpPr>
        <p:spPr>
          <a:xfrm rot="18156509">
            <a:off x="6517927" y="2522960"/>
            <a:ext cx="421898" cy="117185"/>
          </a:xfrm>
          <a:prstGeom prst="rect">
            <a:avLst/>
          </a:prstGeom>
          <a:solidFill>
            <a:schemeClr val="bg1"/>
          </a:solidFill>
        </p:spPr>
        <p:txBody>
          <a:bodyPr wrap="square" lIns="0" tIns="0" rIns="0" bIns="0" rtlCol="0" anchor="ctr" anchorCtr="0">
            <a:noAutofit/>
          </a:bodyPr>
          <a:lstStyle/>
          <a:p>
            <a:pPr algn="r"/>
            <a:r>
              <a:rPr lang="mt-MT" sz="700">
                <a:solidFill>
                  <a:schemeClr val="tx1"/>
                </a:solidFill>
                <a:latin typeface="EC Square Sans Pro" panose="020B0506040000020004" pitchFamily="34" charset="0"/>
              </a:rPr>
              <a:t>L-Iżvezja</a:t>
            </a:r>
          </a:p>
        </p:txBody>
      </p:sp>
      <p:sp>
        <p:nvSpPr>
          <p:cNvPr id="16" name="Rectángulo: esquinas redondeadas 15">
            <a:extLst>
              <a:ext uri="{FF2B5EF4-FFF2-40B4-BE49-F238E27FC236}">
                <a16:creationId xmlns:a16="http://schemas.microsoft.com/office/drawing/2014/main" id="{E1B8C88D-759A-42C7-93E3-55F23B4108CF}"/>
              </a:ext>
            </a:extLst>
          </p:cNvPr>
          <p:cNvSpPr/>
          <p:nvPr/>
        </p:nvSpPr>
        <p:spPr>
          <a:xfrm rot="5400000">
            <a:off x="5670839" y="1281060"/>
            <a:ext cx="2122251" cy="20512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Conector recto de flecha 16">
            <a:extLst>
              <a:ext uri="{FF2B5EF4-FFF2-40B4-BE49-F238E27FC236}">
                <a16:creationId xmlns:a16="http://schemas.microsoft.com/office/drawing/2014/main" id="{119BB388-1647-4B91-8132-993892548750}"/>
              </a:ext>
            </a:extLst>
          </p:cNvPr>
          <p:cNvCxnSpPr/>
          <p:nvPr/>
        </p:nvCxnSpPr>
        <p:spPr>
          <a:xfrm flipV="1">
            <a:off x="6315987" y="2593837"/>
            <a:ext cx="228600" cy="3823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144" name="TextBox 6143">
            <a:extLst>
              <a:ext uri="{FF2B5EF4-FFF2-40B4-BE49-F238E27FC236}">
                <a16:creationId xmlns:a16="http://schemas.microsoft.com/office/drawing/2014/main" id="{B1AA0758-D48A-536B-0969-D0A97F19ED7C}"/>
              </a:ext>
            </a:extLst>
          </p:cNvPr>
          <p:cNvSpPr txBox="1"/>
          <p:nvPr/>
        </p:nvSpPr>
        <p:spPr>
          <a:xfrm rot="18156509">
            <a:off x="6668031" y="2522627"/>
            <a:ext cx="421898" cy="117185"/>
          </a:xfrm>
          <a:prstGeom prst="rect">
            <a:avLst/>
          </a:prstGeom>
          <a:solidFill>
            <a:schemeClr val="bg1"/>
          </a:solidFill>
        </p:spPr>
        <p:txBody>
          <a:bodyPr wrap="square" lIns="0" tIns="0" rIns="0" bIns="0" rtlCol="0" anchor="ctr" anchorCtr="0">
            <a:noAutofit/>
          </a:bodyPr>
          <a:lstStyle/>
          <a:p>
            <a:pPr algn="r"/>
            <a:r>
              <a:rPr lang="mt-MT" sz="700">
                <a:solidFill>
                  <a:schemeClr val="tx1"/>
                </a:solidFill>
                <a:latin typeface="EC Square Sans Pro" panose="020B0506040000020004" pitchFamily="34" charset="0"/>
              </a:rPr>
              <a:t>Il-Finlandja</a:t>
            </a:r>
          </a:p>
        </p:txBody>
      </p:sp>
      <p:sp>
        <p:nvSpPr>
          <p:cNvPr id="6145" name="TextBox 6144">
            <a:extLst>
              <a:ext uri="{FF2B5EF4-FFF2-40B4-BE49-F238E27FC236}">
                <a16:creationId xmlns:a16="http://schemas.microsoft.com/office/drawing/2014/main" id="{D17E217E-2B18-1DEC-F728-382764C822FF}"/>
              </a:ext>
            </a:extLst>
          </p:cNvPr>
          <p:cNvSpPr txBox="1"/>
          <p:nvPr/>
        </p:nvSpPr>
        <p:spPr>
          <a:xfrm rot="18156509">
            <a:off x="6771938" y="2533461"/>
            <a:ext cx="475094" cy="133438"/>
          </a:xfrm>
          <a:prstGeom prst="rect">
            <a:avLst/>
          </a:prstGeom>
          <a:solidFill>
            <a:schemeClr val="bg1"/>
          </a:solidFill>
        </p:spPr>
        <p:txBody>
          <a:bodyPr wrap="square" lIns="0" tIns="0" rIns="0" bIns="0" rtlCol="0" anchor="ctr" anchorCtr="0">
            <a:noAutofit/>
          </a:bodyPr>
          <a:lstStyle/>
          <a:p>
            <a:pPr algn="r"/>
            <a:r>
              <a:rPr lang="mt-MT" sz="700">
                <a:solidFill>
                  <a:schemeClr val="tx1"/>
                </a:solidFill>
                <a:latin typeface="EC Square Sans Pro" panose="020B0506040000020004" pitchFamily="34" charset="0"/>
              </a:rPr>
              <a:t>Ir-Rumanija (</a:t>
            </a:r>
            <a:r>
              <a:rPr lang="mt-MT" sz="700" baseline="30000">
                <a:solidFill>
                  <a:schemeClr val="tx1"/>
                </a:solidFill>
                <a:latin typeface="EC Square Sans Pro" panose="020B0506040000020004" pitchFamily="34" charset="0"/>
              </a:rPr>
              <a:t>1</a:t>
            </a:r>
            <a:r>
              <a:rPr lang="mt-MT" sz="700">
                <a:solidFill>
                  <a:schemeClr val="tx1"/>
                </a:solidFill>
                <a:latin typeface="EC Square Sans Pro" panose="020B0506040000020004" pitchFamily="34" charset="0"/>
              </a:rPr>
              <a:t>)</a:t>
            </a:r>
          </a:p>
        </p:txBody>
      </p:sp>
      <p:sp>
        <p:nvSpPr>
          <p:cNvPr id="6147" name="TextBox 6146">
            <a:extLst>
              <a:ext uri="{FF2B5EF4-FFF2-40B4-BE49-F238E27FC236}">
                <a16:creationId xmlns:a16="http://schemas.microsoft.com/office/drawing/2014/main" id="{AEF61AB0-A2DF-27E9-B59C-D07FAA3C2624}"/>
              </a:ext>
            </a:extLst>
          </p:cNvPr>
          <p:cNvSpPr txBox="1"/>
          <p:nvPr/>
        </p:nvSpPr>
        <p:spPr>
          <a:xfrm rot="18156509">
            <a:off x="6925125" y="2538082"/>
            <a:ext cx="475094" cy="133438"/>
          </a:xfrm>
          <a:prstGeom prst="rect">
            <a:avLst/>
          </a:prstGeom>
          <a:solidFill>
            <a:schemeClr val="bg1"/>
          </a:solidFill>
        </p:spPr>
        <p:txBody>
          <a:bodyPr wrap="square" lIns="0" tIns="0" rIns="0" bIns="0" rtlCol="0" anchor="ctr" anchorCtr="0">
            <a:noAutofit/>
          </a:bodyPr>
          <a:lstStyle/>
          <a:p>
            <a:pPr algn="r"/>
            <a:r>
              <a:rPr lang="mt-MT" sz="700">
                <a:solidFill>
                  <a:schemeClr val="tx1"/>
                </a:solidFill>
                <a:latin typeface="EC Square Sans Pro" panose="020B0506040000020004" pitchFamily="34" charset="0"/>
              </a:rPr>
              <a:t>Il-Bulgarija</a:t>
            </a:r>
          </a:p>
        </p:txBody>
      </p:sp>
      <p:sp>
        <p:nvSpPr>
          <p:cNvPr id="6148" name="TextBox 6147">
            <a:extLst>
              <a:ext uri="{FF2B5EF4-FFF2-40B4-BE49-F238E27FC236}">
                <a16:creationId xmlns:a16="http://schemas.microsoft.com/office/drawing/2014/main" id="{E40EB913-22FA-CF99-803D-1563051EF2DC}"/>
              </a:ext>
            </a:extLst>
          </p:cNvPr>
          <p:cNvSpPr txBox="1"/>
          <p:nvPr/>
        </p:nvSpPr>
        <p:spPr>
          <a:xfrm rot="18156509">
            <a:off x="7061947" y="2537467"/>
            <a:ext cx="475094" cy="133438"/>
          </a:xfrm>
          <a:prstGeom prst="rect">
            <a:avLst/>
          </a:prstGeom>
          <a:solidFill>
            <a:schemeClr val="bg1"/>
          </a:solidFill>
        </p:spPr>
        <p:txBody>
          <a:bodyPr wrap="square" lIns="0" tIns="0" rIns="0" bIns="0" rtlCol="0" anchor="ctr" anchorCtr="0">
            <a:noAutofit/>
          </a:bodyPr>
          <a:lstStyle/>
          <a:p>
            <a:pPr algn="r"/>
            <a:r>
              <a:rPr lang="mt-MT" sz="700">
                <a:solidFill>
                  <a:schemeClr val="tx1"/>
                </a:solidFill>
                <a:latin typeface="EC Square Sans Pro" panose="020B0506040000020004" pitchFamily="34" charset="0"/>
              </a:rPr>
              <a:t>Ċipru</a:t>
            </a:r>
          </a:p>
        </p:txBody>
      </p:sp>
      <p:sp>
        <p:nvSpPr>
          <p:cNvPr id="6149" name="TextBox 6148">
            <a:extLst>
              <a:ext uri="{FF2B5EF4-FFF2-40B4-BE49-F238E27FC236}">
                <a16:creationId xmlns:a16="http://schemas.microsoft.com/office/drawing/2014/main" id="{14F53655-7C21-E706-AAAF-E05E9101078B}"/>
              </a:ext>
            </a:extLst>
          </p:cNvPr>
          <p:cNvSpPr txBox="1"/>
          <p:nvPr/>
        </p:nvSpPr>
        <p:spPr>
          <a:xfrm rot="18156509">
            <a:off x="7216842" y="2536852"/>
            <a:ext cx="475094" cy="133438"/>
          </a:xfrm>
          <a:prstGeom prst="rect">
            <a:avLst/>
          </a:prstGeom>
          <a:solidFill>
            <a:schemeClr val="bg1"/>
          </a:solidFill>
        </p:spPr>
        <p:txBody>
          <a:bodyPr wrap="square" lIns="0" tIns="0" rIns="0" bIns="0" rtlCol="0" anchor="ctr" anchorCtr="0">
            <a:noAutofit/>
          </a:bodyPr>
          <a:lstStyle/>
          <a:p>
            <a:pPr algn="r"/>
            <a:r>
              <a:rPr lang="mt-MT" sz="700">
                <a:solidFill>
                  <a:schemeClr val="tx1"/>
                </a:solidFill>
                <a:latin typeface="EC Square Sans Pro" panose="020B0506040000020004" pitchFamily="34" charset="0"/>
              </a:rPr>
              <a:t>L-Awstrija</a:t>
            </a:r>
          </a:p>
        </p:txBody>
      </p:sp>
      <p:sp>
        <p:nvSpPr>
          <p:cNvPr id="6150" name="TextBox 6149">
            <a:extLst>
              <a:ext uri="{FF2B5EF4-FFF2-40B4-BE49-F238E27FC236}">
                <a16:creationId xmlns:a16="http://schemas.microsoft.com/office/drawing/2014/main" id="{600A2CFC-B325-5989-CCEC-077379F45F21}"/>
              </a:ext>
            </a:extLst>
          </p:cNvPr>
          <p:cNvSpPr txBox="1"/>
          <p:nvPr/>
        </p:nvSpPr>
        <p:spPr>
          <a:xfrm rot="18156509">
            <a:off x="7357133" y="2533640"/>
            <a:ext cx="475094" cy="133438"/>
          </a:xfrm>
          <a:prstGeom prst="rect">
            <a:avLst/>
          </a:prstGeom>
          <a:solidFill>
            <a:schemeClr val="bg1"/>
          </a:solidFill>
        </p:spPr>
        <p:txBody>
          <a:bodyPr wrap="square" lIns="0" tIns="0" rIns="0" bIns="0" rtlCol="0" anchor="ctr" anchorCtr="0">
            <a:noAutofit/>
          </a:bodyPr>
          <a:lstStyle/>
          <a:p>
            <a:pPr algn="r"/>
            <a:r>
              <a:rPr lang="mt-MT" sz="700">
                <a:solidFill>
                  <a:schemeClr val="tx1"/>
                </a:solidFill>
                <a:latin typeface="EC Square Sans Pro" panose="020B0506040000020004" pitchFamily="34" charset="0"/>
              </a:rPr>
              <a:t>Il-Litwanja</a:t>
            </a:r>
          </a:p>
        </p:txBody>
      </p:sp>
      <p:sp>
        <p:nvSpPr>
          <p:cNvPr id="6151" name="TextBox 6150">
            <a:extLst>
              <a:ext uri="{FF2B5EF4-FFF2-40B4-BE49-F238E27FC236}">
                <a16:creationId xmlns:a16="http://schemas.microsoft.com/office/drawing/2014/main" id="{99BC2FD2-224E-08A3-6D5B-6841304C0EE3}"/>
              </a:ext>
            </a:extLst>
          </p:cNvPr>
          <p:cNvSpPr txBox="1"/>
          <p:nvPr/>
        </p:nvSpPr>
        <p:spPr>
          <a:xfrm rot="18156509">
            <a:off x="7510319" y="2541624"/>
            <a:ext cx="475094" cy="133438"/>
          </a:xfrm>
          <a:prstGeom prst="rect">
            <a:avLst/>
          </a:prstGeom>
          <a:solidFill>
            <a:schemeClr val="bg1"/>
          </a:solidFill>
        </p:spPr>
        <p:txBody>
          <a:bodyPr wrap="square" lIns="0" tIns="0" rIns="0" bIns="0" rtlCol="0" anchor="ctr" anchorCtr="0">
            <a:noAutofit/>
          </a:bodyPr>
          <a:lstStyle/>
          <a:p>
            <a:pPr algn="r"/>
            <a:r>
              <a:rPr lang="mt-MT" sz="700">
                <a:solidFill>
                  <a:schemeClr val="tx1"/>
                </a:solidFill>
                <a:latin typeface="EC Square Sans Pro" panose="020B0506040000020004" pitchFamily="34" charset="0"/>
              </a:rPr>
              <a:t>Is-Slovakkja</a:t>
            </a:r>
          </a:p>
        </p:txBody>
      </p:sp>
      <p:sp>
        <p:nvSpPr>
          <p:cNvPr id="6152" name="TextBox 6151">
            <a:extLst>
              <a:ext uri="{FF2B5EF4-FFF2-40B4-BE49-F238E27FC236}">
                <a16:creationId xmlns:a16="http://schemas.microsoft.com/office/drawing/2014/main" id="{1472F66C-F4F6-F86B-3F5F-8654E69D0F9B}"/>
              </a:ext>
            </a:extLst>
          </p:cNvPr>
          <p:cNvSpPr txBox="1"/>
          <p:nvPr/>
        </p:nvSpPr>
        <p:spPr>
          <a:xfrm rot="18156509">
            <a:off x="7658292" y="2532299"/>
            <a:ext cx="475094" cy="133438"/>
          </a:xfrm>
          <a:prstGeom prst="rect">
            <a:avLst/>
          </a:prstGeom>
          <a:solidFill>
            <a:schemeClr val="bg1"/>
          </a:solidFill>
        </p:spPr>
        <p:txBody>
          <a:bodyPr wrap="square" lIns="0" tIns="0" rIns="0" bIns="0" rtlCol="0" anchor="ctr" anchorCtr="0">
            <a:noAutofit/>
          </a:bodyPr>
          <a:lstStyle/>
          <a:p>
            <a:pPr algn="r"/>
            <a:r>
              <a:rPr lang="mt-MT" sz="700">
                <a:solidFill>
                  <a:schemeClr val="tx1"/>
                </a:solidFill>
                <a:latin typeface="EC Square Sans Pro" panose="020B0506040000020004" pitchFamily="34" charset="0"/>
              </a:rPr>
              <a:t>Is-Slovenja</a:t>
            </a:r>
          </a:p>
        </p:txBody>
      </p:sp>
      <p:sp>
        <p:nvSpPr>
          <p:cNvPr id="6153" name="TextBox 6152">
            <a:extLst>
              <a:ext uri="{FF2B5EF4-FFF2-40B4-BE49-F238E27FC236}">
                <a16:creationId xmlns:a16="http://schemas.microsoft.com/office/drawing/2014/main" id="{4582BF91-1613-BF7C-AF83-D5470C7B41FD}"/>
              </a:ext>
            </a:extLst>
          </p:cNvPr>
          <p:cNvSpPr txBox="1"/>
          <p:nvPr/>
        </p:nvSpPr>
        <p:spPr>
          <a:xfrm rot="18156509">
            <a:off x="7798583" y="2537716"/>
            <a:ext cx="475094" cy="133438"/>
          </a:xfrm>
          <a:prstGeom prst="rect">
            <a:avLst/>
          </a:prstGeom>
          <a:solidFill>
            <a:schemeClr val="bg1"/>
          </a:solidFill>
        </p:spPr>
        <p:txBody>
          <a:bodyPr wrap="square" lIns="0" tIns="0" rIns="0" bIns="0" rtlCol="0" anchor="ctr" anchorCtr="0">
            <a:noAutofit/>
          </a:bodyPr>
          <a:lstStyle/>
          <a:p>
            <a:pPr algn="r"/>
            <a:r>
              <a:rPr lang="mt-MT" sz="700">
                <a:solidFill>
                  <a:schemeClr val="tx1"/>
                </a:solidFill>
                <a:latin typeface="EC Square Sans Pro" panose="020B0506040000020004" pitchFamily="34" charset="0"/>
              </a:rPr>
              <a:t>Il-Latvja</a:t>
            </a:r>
          </a:p>
        </p:txBody>
      </p:sp>
      <p:sp>
        <p:nvSpPr>
          <p:cNvPr id="6154" name="TextBox 6153">
            <a:extLst>
              <a:ext uri="{FF2B5EF4-FFF2-40B4-BE49-F238E27FC236}">
                <a16:creationId xmlns:a16="http://schemas.microsoft.com/office/drawing/2014/main" id="{1AA353F0-4060-7425-7325-A2A8CE01DA91}"/>
              </a:ext>
            </a:extLst>
          </p:cNvPr>
          <p:cNvSpPr txBox="1"/>
          <p:nvPr/>
        </p:nvSpPr>
        <p:spPr>
          <a:xfrm rot="18156509">
            <a:off x="7950300" y="2530219"/>
            <a:ext cx="475094" cy="133438"/>
          </a:xfrm>
          <a:prstGeom prst="rect">
            <a:avLst/>
          </a:prstGeom>
          <a:solidFill>
            <a:schemeClr val="bg1"/>
          </a:solidFill>
        </p:spPr>
        <p:txBody>
          <a:bodyPr wrap="square" lIns="0" tIns="0" rIns="0" bIns="0" rtlCol="0" anchor="ctr" anchorCtr="0">
            <a:noAutofit/>
          </a:bodyPr>
          <a:lstStyle/>
          <a:p>
            <a:pPr algn="r"/>
            <a:r>
              <a:rPr lang="mt-MT" sz="700">
                <a:solidFill>
                  <a:schemeClr val="tx1"/>
                </a:solidFill>
                <a:latin typeface="EC Square Sans Pro" panose="020B0506040000020004" pitchFamily="34" charset="0"/>
              </a:rPr>
              <a:t>L-Estonja</a:t>
            </a:r>
          </a:p>
        </p:txBody>
      </p:sp>
      <p:sp>
        <p:nvSpPr>
          <p:cNvPr id="6155" name="TextBox 6154">
            <a:extLst>
              <a:ext uri="{FF2B5EF4-FFF2-40B4-BE49-F238E27FC236}">
                <a16:creationId xmlns:a16="http://schemas.microsoft.com/office/drawing/2014/main" id="{7F668676-CA5C-BB1B-7D53-BB3E7B407BAD}"/>
              </a:ext>
            </a:extLst>
          </p:cNvPr>
          <p:cNvSpPr txBox="1"/>
          <p:nvPr/>
        </p:nvSpPr>
        <p:spPr>
          <a:xfrm rot="18156509">
            <a:off x="8102018" y="2545212"/>
            <a:ext cx="475094" cy="133438"/>
          </a:xfrm>
          <a:prstGeom prst="rect">
            <a:avLst/>
          </a:prstGeom>
          <a:solidFill>
            <a:schemeClr val="bg1"/>
          </a:solidFill>
        </p:spPr>
        <p:txBody>
          <a:bodyPr wrap="square" lIns="0" tIns="0" rIns="0" bIns="0" rtlCol="0" anchor="ctr" anchorCtr="0">
            <a:noAutofit/>
          </a:bodyPr>
          <a:lstStyle/>
          <a:p>
            <a:pPr algn="r"/>
            <a:r>
              <a:rPr lang="mt-MT" sz="700">
                <a:solidFill>
                  <a:schemeClr val="tx1"/>
                </a:solidFill>
                <a:latin typeface="EC Square Sans Pro" panose="020B0506040000020004" pitchFamily="34" charset="0"/>
              </a:rPr>
              <a:t>Il-Belġju</a:t>
            </a:r>
          </a:p>
        </p:txBody>
      </p:sp>
      <p:sp>
        <p:nvSpPr>
          <p:cNvPr id="6156" name="TextBox 6155">
            <a:extLst>
              <a:ext uri="{FF2B5EF4-FFF2-40B4-BE49-F238E27FC236}">
                <a16:creationId xmlns:a16="http://schemas.microsoft.com/office/drawing/2014/main" id="{09C7D10F-3DCC-B200-0A0F-7CF4C70DAB71}"/>
              </a:ext>
            </a:extLst>
          </p:cNvPr>
          <p:cNvSpPr txBox="1"/>
          <p:nvPr/>
        </p:nvSpPr>
        <p:spPr>
          <a:xfrm>
            <a:off x="37610" y="3043990"/>
            <a:ext cx="2201812" cy="323098"/>
          </a:xfrm>
          <a:prstGeom prst="rect">
            <a:avLst/>
          </a:prstGeom>
          <a:solidFill>
            <a:schemeClr val="bg1"/>
          </a:solidFill>
        </p:spPr>
        <p:txBody>
          <a:bodyPr wrap="square" lIns="0" tIns="0" rIns="0" bIns="0" rtlCol="0" anchor="t" anchorCtr="0">
            <a:noAutofit/>
          </a:bodyPr>
          <a:lstStyle/>
          <a:p>
            <a:pPr algn="l"/>
            <a:r>
              <a:rPr lang="mt-MT" sz="1050" b="1">
                <a:solidFill>
                  <a:schemeClr val="tx1"/>
                </a:solidFill>
                <a:latin typeface="EC Square Sans Pro" panose="020B0506040000020004" pitchFamily="34" charset="0"/>
              </a:rPr>
              <a:t>Popolazzjonijiet tal-bhejjem</a:t>
            </a:r>
          </a:p>
          <a:p>
            <a:pPr algn="l"/>
            <a:r>
              <a:rPr lang="mt-MT" sz="900">
                <a:solidFill>
                  <a:schemeClr val="tx1"/>
                </a:solidFill>
                <a:latin typeface="EC Square Sans Pro" panose="020B0506040000020004" pitchFamily="34" charset="0"/>
              </a:rPr>
              <a:t>(miljun ras. 2022)</a:t>
            </a:r>
          </a:p>
        </p:txBody>
      </p:sp>
      <p:sp>
        <p:nvSpPr>
          <p:cNvPr id="6157" name="TextBox 6156">
            <a:extLst>
              <a:ext uri="{FF2B5EF4-FFF2-40B4-BE49-F238E27FC236}">
                <a16:creationId xmlns:a16="http://schemas.microsoft.com/office/drawing/2014/main" id="{ABD5A6FB-5737-1360-8FFF-065E2BBFE1C6}"/>
              </a:ext>
            </a:extLst>
          </p:cNvPr>
          <p:cNvSpPr txBox="1"/>
          <p:nvPr/>
        </p:nvSpPr>
        <p:spPr>
          <a:xfrm>
            <a:off x="347663" y="3396996"/>
            <a:ext cx="673328" cy="2202153"/>
          </a:xfrm>
          <a:prstGeom prst="rect">
            <a:avLst/>
          </a:prstGeom>
          <a:solidFill>
            <a:schemeClr val="bg1"/>
          </a:solidFill>
        </p:spPr>
        <p:txBody>
          <a:bodyPr wrap="square" lIns="0" tIns="0" rIns="0" bIns="0" rtlCol="0" anchor="t" anchorCtr="0">
            <a:noAutofit/>
          </a:bodyPr>
          <a:lstStyle/>
          <a:p>
            <a:pPr algn="r"/>
            <a:r>
              <a:rPr lang="mt-MT" sz="520">
                <a:solidFill>
                  <a:schemeClr val="tx1"/>
                </a:solidFill>
                <a:latin typeface="EC Square Sans Pro" panose="020B0506040000020004" pitchFamily="34" charset="0"/>
              </a:rPr>
              <a:t>Spanja</a:t>
            </a:r>
          </a:p>
          <a:p>
            <a:pPr algn="r"/>
            <a:r>
              <a:rPr lang="mt-MT" sz="520">
                <a:solidFill>
                  <a:schemeClr val="tx1"/>
                </a:solidFill>
                <a:latin typeface="EC Square Sans Pro" panose="020B0506040000020004" pitchFamily="34" charset="0"/>
              </a:rPr>
              <a:t>Franza</a:t>
            </a:r>
          </a:p>
          <a:p>
            <a:pPr algn="r"/>
            <a:r>
              <a:rPr lang="mt-MT" sz="520">
                <a:solidFill>
                  <a:schemeClr val="tx1"/>
                </a:solidFill>
                <a:latin typeface="EC Square Sans Pro" panose="020B0506040000020004" pitchFamily="34" charset="0"/>
              </a:rPr>
              <a:t>Il-Ġermanja</a:t>
            </a:r>
          </a:p>
          <a:p>
            <a:pPr algn="r"/>
            <a:r>
              <a:rPr lang="mt-MT" sz="520">
                <a:solidFill>
                  <a:schemeClr val="tx1"/>
                </a:solidFill>
                <a:latin typeface="EC Square Sans Pro" panose="020B0506040000020004" pitchFamily="34" charset="0"/>
              </a:rPr>
              <a:t>L-Italja</a:t>
            </a:r>
          </a:p>
          <a:p>
            <a:pPr algn="r"/>
            <a:r>
              <a:rPr lang="mt-MT" sz="520">
                <a:solidFill>
                  <a:schemeClr val="tx1"/>
                </a:solidFill>
                <a:latin typeface="EC Square Sans Pro" panose="020B0506040000020004" pitchFamily="34" charset="0"/>
              </a:rPr>
              <a:t>Ir-Rumanija</a:t>
            </a:r>
          </a:p>
          <a:p>
            <a:pPr algn="r"/>
            <a:r>
              <a:rPr lang="mt-MT" sz="520">
                <a:solidFill>
                  <a:schemeClr val="tx1"/>
                </a:solidFill>
                <a:latin typeface="EC Square Sans Pro" panose="020B0506040000020004" pitchFamily="34" charset="0"/>
              </a:rPr>
              <a:t>Il-Polonja</a:t>
            </a:r>
          </a:p>
          <a:p>
            <a:pPr algn="r"/>
            <a:r>
              <a:rPr lang="mt-MT" sz="520">
                <a:solidFill>
                  <a:schemeClr val="tx1"/>
                </a:solidFill>
                <a:latin typeface="EC Square Sans Pro" panose="020B0506040000020004" pitchFamily="34" charset="0"/>
              </a:rPr>
              <a:t>L-Olanda</a:t>
            </a:r>
          </a:p>
          <a:p>
            <a:pPr algn="r"/>
            <a:r>
              <a:rPr lang="mt-MT" sz="520">
                <a:solidFill>
                  <a:schemeClr val="tx1"/>
                </a:solidFill>
                <a:latin typeface="EC Square Sans Pro" panose="020B0506040000020004" pitchFamily="34" charset="0"/>
              </a:rPr>
              <a:t>Id-Danimarka</a:t>
            </a:r>
          </a:p>
          <a:p>
            <a:pPr algn="r"/>
            <a:r>
              <a:rPr lang="mt-MT" sz="520">
                <a:solidFill>
                  <a:schemeClr val="tx1"/>
                </a:solidFill>
                <a:latin typeface="EC Square Sans Pro" panose="020B0506040000020004" pitchFamily="34" charset="0"/>
              </a:rPr>
              <a:t>L-Irlanda</a:t>
            </a:r>
          </a:p>
          <a:p>
            <a:pPr algn="r"/>
            <a:r>
              <a:rPr lang="mt-MT" sz="520">
                <a:solidFill>
                  <a:schemeClr val="tx1"/>
                </a:solidFill>
                <a:latin typeface="EC Square Sans Pro" panose="020B0506040000020004" pitchFamily="34" charset="0"/>
              </a:rPr>
              <a:t>Il-Greċja</a:t>
            </a:r>
          </a:p>
          <a:p>
            <a:pPr algn="r"/>
            <a:r>
              <a:rPr lang="mt-MT" sz="520">
                <a:solidFill>
                  <a:schemeClr val="tx1"/>
                </a:solidFill>
                <a:latin typeface="EC Square Sans Pro" panose="020B0506040000020004" pitchFamily="34" charset="0"/>
              </a:rPr>
              <a:t>Il-Belġju</a:t>
            </a:r>
          </a:p>
          <a:p>
            <a:pPr algn="r"/>
            <a:r>
              <a:rPr lang="mt-MT" sz="520">
                <a:solidFill>
                  <a:schemeClr val="tx1"/>
                </a:solidFill>
                <a:latin typeface="EC Square Sans Pro" panose="020B0506040000020004" pitchFamily="34" charset="0"/>
              </a:rPr>
              <a:t>Il-Portugall</a:t>
            </a:r>
          </a:p>
          <a:p>
            <a:pPr algn="r"/>
            <a:r>
              <a:rPr lang="mt-MT" sz="520">
                <a:solidFill>
                  <a:schemeClr val="tx1"/>
                </a:solidFill>
                <a:latin typeface="EC Square Sans Pro" panose="020B0506040000020004" pitchFamily="34" charset="0"/>
              </a:rPr>
              <a:t>L-Awstrija</a:t>
            </a:r>
          </a:p>
          <a:p>
            <a:pPr algn="r"/>
            <a:r>
              <a:rPr lang="mt-MT" sz="520">
                <a:solidFill>
                  <a:schemeClr val="tx1"/>
                </a:solidFill>
                <a:latin typeface="EC Square Sans Pro" panose="020B0506040000020004" pitchFamily="34" charset="0"/>
              </a:rPr>
              <a:t>L-Ungerija</a:t>
            </a:r>
          </a:p>
          <a:p>
            <a:pPr algn="r"/>
            <a:r>
              <a:rPr lang="mt-MT" sz="520">
                <a:solidFill>
                  <a:schemeClr val="tx1"/>
                </a:solidFill>
                <a:latin typeface="EC Square Sans Pro" panose="020B0506040000020004" pitchFamily="34" charset="0"/>
              </a:rPr>
              <a:t>L-Iżvezja</a:t>
            </a:r>
          </a:p>
          <a:p>
            <a:pPr algn="r"/>
            <a:r>
              <a:rPr lang="mt-MT" sz="520">
                <a:solidFill>
                  <a:schemeClr val="tx1"/>
                </a:solidFill>
                <a:latin typeface="EC Square Sans Pro" panose="020B0506040000020004" pitchFamily="34" charset="0"/>
              </a:rPr>
              <a:t>Iċ-Ċekja</a:t>
            </a:r>
          </a:p>
          <a:p>
            <a:pPr algn="r"/>
            <a:r>
              <a:rPr lang="mt-MT" sz="520">
                <a:solidFill>
                  <a:schemeClr val="tx1"/>
                </a:solidFill>
                <a:latin typeface="EC Square Sans Pro" panose="020B0506040000020004" pitchFamily="34" charset="0"/>
              </a:rPr>
              <a:t>Il-Bulgarija</a:t>
            </a:r>
          </a:p>
          <a:p>
            <a:pPr algn="r"/>
            <a:r>
              <a:rPr lang="mt-MT" sz="520">
                <a:solidFill>
                  <a:schemeClr val="tx1"/>
                </a:solidFill>
                <a:latin typeface="EC Square Sans Pro" panose="020B0506040000020004" pitchFamily="34" charset="0"/>
              </a:rPr>
              <a:t>Il-Kroazja</a:t>
            </a:r>
          </a:p>
          <a:p>
            <a:pPr algn="r"/>
            <a:r>
              <a:rPr lang="mt-MT" sz="520">
                <a:solidFill>
                  <a:schemeClr val="tx1"/>
                </a:solidFill>
                <a:latin typeface="EC Square Sans Pro" panose="020B0506040000020004" pitchFamily="34" charset="0"/>
              </a:rPr>
              <a:t>Il-Finlandja</a:t>
            </a:r>
          </a:p>
          <a:p>
            <a:pPr algn="r"/>
            <a:r>
              <a:rPr lang="mt-MT" sz="520">
                <a:solidFill>
                  <a:schemeClr val="tx1"/>
                </a:solidFill>
                <a:latin typeface="EC Square Sans Pro" panose="020B0506040000020004" pitchFamily="34" charset="0"/>
              </a:rPr>
              <a:t>Il-Litwanja</a:t>
            </a:r>
          </a:p>
          <a:p>
            <a:pPr algn="r"/>
            <a:r>
              <a:rPr lang="mt-MT" sz="520">
                <a:solidFill>
                  <a:schemeClr val="tx1"/>
                </a:solidFill>
                <a:latin typeface="EC Square Sans Pro" panose="020B0506040000020004" pitchFamily="34" charset="0"/>
              </a:rPr>
              <a:t>Is-Slovakkja</a:t>
            </a:r>
          </a:p>
          <a:p>
            <a:pPr algn="r"/>
            <a:r>
              <a:rPr lang="mt-MT" sz="520">
                <a:solidFill>
                  <a:schemeClr val="tx1"/>
                </a:solidFill>
                <a:latin typeface="EC Square Sans Pro" panose="020B0506040000020004" pitchFamily="34" charset="0"/>
              </a:rPr>
              <a:t>Ċipru</a:t>
            </a:r>
          </a:p>
          <a:p>
            <a:pPr algn="r"/>
            <a:r>
              <a:rPr lang="mt-MT" sz="520">
                <a:solidFill>
                  <a:schemeClr val="tx1"/>
                </a:solidFill>
                <a:latin typeface="EC Square Sans Pro" panose="020B0506040000020004" pitchFamily="34" charset="0"/>
              </a:rPr>
              <a:t>Is-Slovenja</a:t>
            </a:r>
          </a:p>
          <a:p>
            <a:pPr algn="r"/>
            <a:r>
              <a:rPr lang="mt-MT" sz="520">
                <a:solidFill>
                  <a:schemeClr val="tx1"/>
                </a:solidFill>
                <a:latin typeface="EC Square Sans Pro" panose="020B0506040000020004" pitchFamily="34" charset="0"/>
              </a:rPr>
              <a:t>Il-Latvja</a:t>
            </a:r>
          </a:p>
          <a:p>
            <a:pPr algn="r"/>
            <a:r>
              <a:rPr lang="mt-MT" sz="520">
                <a:solidFill>
                  <a:schemeClr val="tx1"/>
                </a:solidFill>
                <a:latin typeface="EC Square Sans Pro" panose="020B0506040000020004" pitchFamily="34" charset="0"/>
              </a:rPr>
              <a:t>L-Estonja</a:t>
            </a:r>
          </a:p>
          <a:p>
            <a:pPr algn="r"/>
            <a:r>
              <a:rPr lang="mt-MT" sz="520">
                <a:solidFill>
                  <a:schemeClr val="tx1"/>
                </a:solidFill>
                <a:latin typeface="EC Square Sans Pro" panose="020B0506040000020004" pitchFamily="34" charset="0"/>
              </a:rPr>
              <a:t>Il-Lussemburgu</a:t>
            </a:r>
          </a:p>
          <a:p>
            <a:pPr algn="r"/>
            <a:r>
              <a:rPr lang="mt-MT" sz="520">
                <a:solidFill>
                  <a:schemeClr val="tx1"/>
                </a:solidFill>
                <a:latin typeface="EC Square Sans Pro" panose="020B0506040000020004" pitchFamily="34" charset="0"/>
              </a:rPr>
              <a:t>Malta</a:t>
            </a:r>
          </a:p>
        </p:txBody>
      </p:sp>
      <p:sp>
        <p:nvSpPr>
          <p:cNvPr id="11" name="Rectángulo: esquinas redondeadas 10">
            <a:extLst>
              <a:ext uri="{FF2B5EF4-FFF2-40B4-BE49-F238E27FC236}">
                <a16:creationId xmlns:a16="http://schemas.microsoft.com/office/drawing/2014/main" id="{D121B73E-E0EE-4166-B1E2-BC54E9278428}"/>
              </a:ext>
            </a:extLst>
          </p:cNvPr>
          <p:cNvSpPr/>
          <p:nvPr/>
        </p:nvSpPr>
        <p:spPr>
          <a:xfrm>
            <a:off x="109742" y="5459741"/>
            <a:ext cx="5986258" cy="13940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58" name="TextBox 6157">
            <a:extLst>
              <a:ext uri="{FF2B5EF4-FFF2-40B4-BE49-F238E27FC236}">
                <a16:creationId xmlns:a16="http://schemas.microsoft.com/office/drawing/2014/main" id="{0C1A9143-A80A-22AB-3C90-B3582E86F6B8}"/>
              </a:ext>
            </a:extLst>
          </p:cNvPr>
          <p:cNvSpPr txBox="1"/>
          <p:nvPr/>
        </p:nvSpPr>
        <p:spPr>
          <a:xfrm>
            <a:off x="2083406" y="6017675"/>
            <a:ext cx="735993" cy="160875"/>
          </a:xfrm>
          <a:prstGeom prst="rect">
            <a:avLst/>
          </a:prstGeom>
          <a:solidFill>
            <a:schemeClr val="bg1"/>
          </a:solidFill>
        </p:spPr>
        <p:txBody>
          <a:bodyPr wrap="square" lIns="0" tIns="0" rIns="0" bIns="0" rtlCol="0" anchor="t" anchorCtr="0">
            <a:noAutofit/>
          </a:bodyPr>
          <a:lstStyle/>
          <a:p>
            <a:pPr algn="l"/>
            <a:r>
              <a:rPr lang="mt-MT" sz="800" b="1">
                <a:solidFill>
                  <a:schemeClr val="tx1"/>
                </a:solidFill>
                <a:latin typeface="EC Square Sans Pro" panose="020B0506040000020004" pitchFamily="34" charset="0"/>
              </a:rPr>
              <a:t>Annimali bovini</a:t>
            </a:r>
          </a:p>
        </p:txBody>
      </p:sp>
      <p:sp>
        <p:nvSpPr>
          <p:cNvPr id="6159" name="TextBox 6158">
            <a:extLst>
              <a:ext uri="{FF2B5EF4-FFF2-40B4-BE49-F238E27FC236}">
                <a16:creationId xmlns:a16="http://schemas.microsoft.com/office/drawing/2014/main" id="{27A5B75B-A26F-B1F3-C111-4898FD368EBC}"/>
              </a:ext>
            </a:extLst>
          </p:cNvPr>
          <p:cNvSpPr txBox="1"/>
          <p:nvPr/>
        </p:nvSpPr>
        <p:spPr>
          <a:xfrm>
            <a:off x="2968625" y="6015550"/>
            <a:ext cx="231775" cy="160875"/>
          </a:xfrm>
          <a:prstGeom prst="rect">
            <a:avLst/>
          </a:prstGeom>
          <a:solidFill>
            <a:schemeClr val="bg1"/>
          </a:solidFill>
        </p:spPr>
        <p:txBody>
          <a:bodyPr wrap="square" lIns="0" tIns="0" rIns="0" bIns="0" rtlCol="0" anchor="t" anchorCtr="0">
            <a:noAutofit/>
          </a:bodyPr>
          <a:lstStyle/>
          <a:p>
            <a:pPr algn="l"/>
            <a:r>
              <a:rPr lang="mt-MT" sz="800" b="1">
                <a:solidFill>
                  <a:schemeClr val="tx1"/>
                </a:solidFill>
                <a:latin typeface="EC Square Sans Pro" panose="020B0506040000020004" pitchFamily="34" charset="0"/>
              </a:rPr>
              <a:t>Ħnieżer</a:t>
            </a:r>
          </a:p>
        </p:txBody>
      </p:sp>
      <p:sp>
        <p:nvSpPr>
          <p:cNvPr id="6160" name="TextBox 6159">
            <a:extLst>
              <a:ext uri="{FF2B5EF4-FFF2-40B4-BE49-F238E27FC236}">
                <a16:creationId xmlns:a16="http://schemas.microsoft.com/office/drawing/2014/main" id="{0E5A29A7-5C02-1B9C-015A-66DCFEA0CD4C}"/>
              </a:ext>
            </a:extLst>
          </p:cNvPr>
          <p:cNvSpPr txBox="1"/>
          <p:nvPr/>
        </p:nvSpPr>
        <p:spPr>
          <a:xfrm>
            <a:off x="3349626" y="6015549"/>
            <a:ext cx="316251" cy="160875"/>
          </a:xfrm>
          <a:prstGeom prst="rect">
            <a:avLst/>
          </a:prstGeom>
          <a:solidFill>
            <a:schemeClr val="bg1"/>
          </a:solidFill>
        </p:spPr>
        <p:txBody>
          <a:bodyPr wrap="square" lIns="0" tIns="0" rIns="0" bIns="0" rtlCol="0" anchor="t" anchorCtr="0">
            <a:noAutofit/>
          </a:bodyPr>
          <a:lstStyle/>
          <a:p>
            <a:pPr algn="l"/>
            <a:r>
              <a:rPr lang="mt-MT" sz="800" b="1">
                <a:solidFill>
                  <a:schemeClr val="tx1"/>
                </a:solidFill>
                <a:latin typeface="EC Square Sans Pro" panose="020B0506040000020004" pitchFamily="34" charset="0"/>
              </a:rPr>
              <a:t>Nagħaġ</a:t>
            </a:r>
          </a:p>
        </p:txBody>
      </p:sp>
      <p:sp>
        <p:nvSpPr>
          <p:cNvPr id="6161" name="TextBox 6160">
            <a:extLst>
              <a:ext uri="{FF2B5EF4-FFF2-40B4-BE49-F238E27FC236}">
                <a16:creationId xmlns:a16="http://schemas.microsoft.com/office/drawing/2014/main" id="{8BEB1283-F1E9-1EA8-401E-CB17B9726B15}"/>
              </a:ext>
            </a:extLst>
          </p:cNvPr>
          <p:cNvSpPr txBox="1"/>
          <p:nvPr/>
        </p:nvSpPr>
        <p:spPr>
          <a:xfrm>
            <a:off x="3805700" y="6015548"/>
            <a:ext cx="316251" cy="160875"/>
          </a:xfrm>
          <a:prstGeom prst="rect">
            <a:avLst/>
          </a:prstGeom>
          <a:solidFill>
            <a:schemeClr val="bg1"/>
          </a:solidFill>
        </p:spPr>
        <p:txBody>
          <a:bodyPr wrap="square" lIns="0" tIns="0" rIns="0" bIns="0" rtlCol="0" anchor="t" anchorCtr="0">
            <a:noAutofit/>
          </a:bodyPr>
          <a:lstStyle/>
          <a:p>
            <a:pPr algn="l"/>
            <a:r>
              <a:rPr lang="mt-MT" sz="800" b="1">
                <a:solidFill>
                  <a:schemeClr val="tx1"/>
                </a:solidFill>
                <a:latin typeface="EC Square Sans Pro" panose="020B0506040000020004" pitchFamily="34" charset="0"/>
              </a:rPr>
              <a:t>Mogħoż</a:t>
            </a:r>
          </a:p>
        </p:txBody>
      </p:sp>
      <p:sp>
        <p:nvSpPr>
          <p:cNvPr id="6162" name="TextBox 6161">
            <a:extLst>
              <a:ext uri="{FF2B5EF4-FFF2-40B4-BE49-F238E27FC236}">
                <a16:creationId xmlns:a16="http://schemas.microsoft.com/office/drawing/2014/main" id="{4B01DF12-40AD-E53F-D324-EDF68F281C80}"/>
              </a:ext>
            </a:extLst>
          </p:cNvPr>
          <p:cNvSpPr txBox="1"/>
          <p:nvPr/>
        </p:nvSpPr>
        <p:spPr>
          <a:xfrm>
            <a:off x="47134" y="6286327"/>
            <a:ext cx="5029691" cy="552083"/>
          </a:xfrm>
          <a:prstGeom prst="rect">
            <a:avLst/>
          </a:prstGeom>
          <a:solidFill>
            <a:schemeClr val="bg1"/>
          </a:solidFill>
        </p:spPr>
        <p:txBody>
          <a:bodyPr wrap="square" lIns="0" tIns="0" rIns="0" bIns="0" rtlCol="0" anchor="t" anchorCtr="0">
            <a:noAutofit/>
          </a:bodyPr>
          <a:lstStyle/>
          <a:p>
            <a:pPr algn="l"/>
            <a:r>
              <a:rPr lang="mt-MT" sz="800">
                <a:solidFill>
                  <a:schemeClr val="tx1"/>
                </a:solidFill>
                <a:latin typeface="EC Square Sans Pro" panose="020B0506040000020004" pitchFamily="34" charset="0"/>
              </a:rPr>
              <a:t>Nota: tinkludi stimi u data provviżorja.</a:t>
            </a:r>
          </a:p>
          <a:p>
            <a:pPr algn="l"/>
            <a:r>
              <a:rPr lang="mt-MT" sz="800">
                <a:solidFill>
                  <a:schemeClr val="tx1"/>
                </a:solidFill>
                <a:latin typeface="EC Square Sans Pro" panose="020B0506040000020004" pitchFamily="34" charset="0"/>
              </a:rPr>
              <a:t>* Din id-deżinjazzjoni hija mingħajr preġudizzju għall-pożizzjonijiet dwar l-istatus, u hija konformi mal-UNSCR 124 u mal-Opinjoni tal-QIĠ dwar id-Dikjarazzjoni tal-Indipendenza tal-Kosovo.</a:t>
            </a:r>
          </a:p>
          <a:p>
            <a:pPr algn="l"/>
            <a:r>
              <a:rPr lang="mt-MT" sz="800" i="1">
                <a:solidFill>
                  <a:schemeClr val="tx1"/>
                </a:solidFill>
                <a:latin typeface="EC Square Sans Pro" panose="020B0506040000020004" pitchFamily="34" charset="0"/>
              </a:rPr>
              <a:t>Sors:</a:t>
            </a:r>
            <a:r>
              <a:rPr lang="mt-MT" sz="800">
                <a:solidFill>
                  <a:schemeClr val="tx1"/>
                </a:solidFill>
                <a:latin typeface="EC Square Sans Pro" panose="020B0506040000020004" pitchFamily="34" charset="0"/>
              </a:rPr>
              <a:t> Eurostat (kodiċijiet tad-data online: apro_mt_lscatl, apro_mt_lspig, apro_mt_lssheep, apro_mt_lsgoat)</a:t>
            </a:r>
          </a:p>
        </p:txBody>
      </p:sp>
      <p:sp>
        <p:nvSpPr>
          <p:cNvPr id="6163" name="TextBox 6162">
            <a:extLst>
              <a:ext uri="{FF2B5EF4-FFF2-40B4-BE49-F238E27FC236}">
                <a16:creationId xmlns:a16="http://schemas.microsoft.com/office/drawing/2014/main" id="{DDE8742D-C5E0-9D99-9296-E61CE1CB8D36}"/>
              </a:ext>
            </a:extLst>
          </p:cNvPr>
          <p:cNvSpPr txBox="1"/>
          <p:nvPr/>
        </p:nvSpPr>
        <p:spPr>
          <a:xfrm>
            <a:off x="6408204" y="3202252"/>
            <a:ext cx="2201812" cy="372797"/>
          </a:xfrm>
          <a:prstGeom prst="rect">
            <a:avLst/>
          </a:prstGeom>
          <a:solidFill>
            <a:schemeClr val="bg1"/>
          </a:solidFill>
        </p:spPr>
        <p:txBody>
          <a:bodyPr wrap="square" lIns="0" tIns="0" rIns="0" bIns="0" rtlCol="0" anchor="t" anchorCtr="0">
            <a:noAutofit/>
          </a:bodyPr>
          <a:lstStyle/>
          <a:p>
            <a:pPr algn="l"/>
            <a:r>
              <a:rPr lang="mt-MT" sz="1300" b="1">
                <a:solidFill>
                  <a:schemeClr val="tx1"/>
                </a:solidFill>
                <a:latin typeface="EC Square Sans Pro" panose="020B0506040000020004" pitchFamily="34" charset="0"/>
              </a:rPr>
              <a:t>Popolazzjoni tal-bhejjem</a:t>
            </a:r>
          </a:p>
          <a:p>
            <a:pPr algn="l"/>
            <a:r>
              <a:rPr lang="mt-MT" sz="1050">
                <a:solidFill>
                  <a:schemeClr val="tx1"/>
                </a:solidFill>
                <a:latin typeface="EC Square Sans Pro" panose="020B0506040000020004" pitchFamily="34" charset="0"/>
              </a:rPr>
              <a:t>(% tal-unitajiet totali tal-bhejjem. 2020)</a:t>
            </a:r>
          </a:p>
        </p:txBody>
      </p:sp>
      <p:sp>
        <p:nvSpPr>
          <p:cNvPr id="6164" name="TextBox 6163">
            <a:extLst>
              <a:ext uri="{FF2B5EF4-FFF2-40B4-BE49-F238E27FC236}">
                <a16:creationId xmlns:a16="http://schemas.microsoft.com/office/drawing/2014/main" id="{EAA61D32-67BC-ECA1-8DBA-73615EE77D99}"/>
              </a:ext>
            </a:extLst>
          </p:cNvPr>
          <p:cNvSpPr txBox="1"/>
          <p:nvPr/>
        </p:nvSpPr>
        <p:spPr>
          <a:xfrm>
            <a:off x="6413933" y="6649981"/>
            <a:ext cx="2201812" cy="188429"/>
          </a:xfrm>
          <a:prstGeom prst="rect">
            <a:avLst/>
          </a:prstGeom>
          <a:solidFill>
            <a:schemeClr val="bg1"/>
          </a:solidFill>
        </p:spPr>
        <p:txBody>
          <a:bodyPr wrap="square" lIns="0" tIns="0" rIns="0" bIns="0" rtlCol="0" anchor="t" anchorCtr="0">
            <a:noAutofit/>
          </a:bodyPr>
          <a:lstStyle/>
          <a:p>
            <a:pPr algn="l"/>
            <a:r>
              <a:rPr lang="mt-MT" sz="800" i="1">
                <a:solidFill>
                  <a:schemeClr val="tx1"/>
                </a:solidFill>
                <a:latin typeface="EC Square Sans Pro" panose="020B0506040000020004" pitchFamily="34" charset="0"/>
              </a:rPr>
              <a:t>Sors:</a:t>
            </a:r>
            <a:r>
              <a:rPr lang="mt-MT" sz="800">
                <a:solidFill>
                  <a:schemeClr val="tx1"/>
                </a:solidFill>
                <a:latin typeface="EC Square Sans Pro" panose="020B0506040000020004" pitchFamily="34" charset="0"/>
              </a:rPr>
              <a:t> Eurostat (kodiċi tad-data online ef_tsk_main)</a:t>
            </a:r>
          </a:p>
        </p:txBody>
      </p:sp>
      <p:sp>
        <p:nvSpPr>
          <p:cNvPr id="6170" name="TextBox 6169">
            <a:extLst>
              <a:ext uri="{FF2B5EF4-FFF2-40B4-BE49-F238E27FC236}">
                <a16:creationId xmlns:a16="http://schemas.microsoft.com/office/drawing/2014/main" id="{9362ECF4-C9C8-AB6C-1DDA-F221B93081B7}"/>
              </a:ext>
            </a:extLst>
          </p:cNvPr>
          <p:cNvSpPr txBox="1"/>
          <p:nvPr/>
        </p:nvSpPr>
        <p:spPr>
          <a:xfrm rot="16200000">
            <a:off x="9260247" y="3365380"/>
            <a:ext cx="486726" cy="5441641"/>
          </a:xfrm>
          <a:prstGeom prst="rect">
            <a:avLst/>
          </a:prstGeom>
          <a:solidFill>
            <a:schemeClr val="bg1"/>
          </a:solidFill>
        </p:spPr>
        <p:txBody>
          <a:bodyPr wrap="square" lIns="0" tIns="0" rIns="0" bIns="0" rtlCol="0" anchor="t" anchorCtr="0">
            <a:noAutofit/>
          </a:bodyPr>
          <a:lstStyle/>
          <a:p>
            <a:pPr algn="r">
              <a:spcAft>
                <a:spcPts val="450"/>
              </a:spcAft>
            </a:pPr>
            <a:r>
              <a:rPr lang="mt-MT" sz="800" dirty="0">
                <a:solidFill>
                  <a:schemeClr val="tx1"/>
                </a:solidFill>
                <a:latin typeface="EC Square Sans Pro" panose="020B0506040000020004" pitchFamily="34" charset="0"/>
              </a:rPr>
              <a:t>UE</a:t>
            </a:r>
          </a:p>
          <a:p>
            <a:pPr algn="r">
              <a:spcAft>
                <a:spcPts val="450"/>
              </a:spcAft>
            </a:pPr>
            <a:endParaRPr lang="en-US" sz="800" dirty="0">
              <a:solidFill>
                <a:schemeClr val="tx1"/>
              </a:solidFill>
              <a:latin typeface="EC Square Sans Pro" panose="020B0506040000020004" pitchFamily="34" charset="0"/>
            </a:endParaRPr>
          </a:p>
          <a:p>
            <a:pPr algn="r">
              <a:spcAft>
                <a:spcPts val="450"/>
              </a:spcAft>
            </a:pPr>
            <a:r>
              <a:rPr lang="mt-MT" sz="600" dirty="0">
                <a:solidFill>
                  <a:schemeClr val="tx1"/>
                </a:solidFill>
                <a:latin typeface="EC Square Sans Pro" panose="020B0506040000020004" pitchFamily="34" charset="0"/>
              </a:rPr>
              <a:t>Il-Lussemburgu</a:t>
            </a:r>
            <a:endParaRPr lang="mt-MT" sz="800" dirty="0">
              <a:solidFill>
                <a:schemeClr val="tx1"/>
              </a:solidFill>
              <a:latin typeface="EC Square Sans Pro" panose="020B0506040000020004" pitchFamily="34" charset="0"/>
            </a:endParaRPr>
          </a:p>
          <a:p>
            <a:pPr algn="r">
              <a:spcAft>
                <a:spcPts val="450"/>
              </a:spcAft>
            </a:pPr>
            <a:r>
              <a:rPr lang="mt-MT" sz="800" dirty="0">
                <a:solidFill>
                  <a:schemeClr val="tx1"/>
                </a:solidFill>
                <a:latin typeface="EC Square Sans Pro" panose="020B0506040000020004" pitchFamily="34" charset="0"/>
              </a:rPr>
              <a:t>L-Irlanda</a:t>
            </a:r>
          </a:p>
          <a:p>
            <a:pPr algn="r">
              <a:spcAft>
                <a:spcPts val="450"/>
              </a:spcAft>
            </a:pPr>
            <a:r>
              <a:rPr lang="mt-MT" sz="800" dirty="0">
                <a:solidFill>
                  <a:schemeClr val="tx1"/>
                </a:solidFill>
                <a:latin typeface="EC Square Sans Pro" panose="020B0506040000020004" pitchFamily="34" charset="0"/>
              </a:rPr>
              <a:t>Is-Slovenja</a:t>
            </a:r>
          </a:p>
          <a:p>
            <a:pPr algn="r">
              <a:spcAft>
                <a:spcPts val="450"/>
              </a:spcAft>
            </a:pPr>
            <a:r>
              <a:rPr lang="mt-MT" sz="800" dirty="0">
                <a:solidFill>
                  <a:schemeClr val="tx1"/>
                </a:solidFill>
                <a:latin typeface="EC Square Sans Pro" panose="020B0506040000020004" pitchFamily="34" charset="0"/>
              </a:rPr>
              <a:t>Il-Litwanja</a:t>
            </a:r>
          </a:p>
          <a:p>
            <a:pPr algn="r">
              <a:spcAft>
                <a:spcPts val="450"/>
              </a:spcAft>
            </a:pPr>
            <a:r>
              <a:rPr lang="mt-MT" sz="800" dirty="0">
                <a:solidFill>
                  <a:schemeClr val="tx1"/>
                </a:solidFill>
                <a:latin typeface="EC Square Sans Pro" panose="020B0506040000020004" pitchFamily="34" charset="0"/>
              </a:rPr>
              <a:t>Franza</a:t>
            </a:r>
          </a:p>
          <a:p>
            <a:pPr algn="r">
              <a:spcAft>
                <a:spcPts val="450"/>
              </a:spcAft>
            </a:pPr>
            <a:r>
              <a:rPr lang="mt-MT" sz="800" dirty="0">
                <a:solidFill>
                  <a:schemeClr val="tx1"/>
                </a:solidFill>
                <a:latin typeface="EC Square Sans Pro" panose="020B0506040000020004" pitchFamily="34" charset="0"/>
              </a:rPr>
              <a:t>L-Estonja</a:t>
            </a:r>
          </a:p>
          <a:p>
            <a:pPr algn="r">
              <a:spcAft>
                <a:spcPts val="450"/>
              </a:spcAft>
            </a:pPr>
            <a:r>
              <a:rPr lang="mt-MT" sz="800" dirty="0">
                <a:solidFill>
                  <a:schemeClr val="tx1"/>
                </a:solidFill>
                <a:latin typeface="EC Square Sans Pro" panose="020B0506040000020004" pitchFamily="34" charset="0"/>
              </a:rPr>
              <a:t>Il-Latvja</a:t>
            </a:r>
          </a:p>
          <a:p>
            <a:pPr algn="r">
              <a:spcAft>
                <a:spcPts val="450"/>
              </a:spcAft>
            </a:pPr>
            <a:r>
              <a:rPr lang="mt-MT" sz="800" dirty="0">
                <a:solidFill>
                  <a:schemeClr val="tx1"/>
                </a:solidFill>
                <a:latin typeface="EC Square Sans Pro" panose="020B0506040000020004" pitchFamily="34" charset="0"/>
              </a:rPr>
              <a:t>Iċ-Ċekja</a:t>
            </a:r>
          </a:p>
          <a:p>
            <a:pPr algn="r">
              <a:spcAft>
                <a:spcPts val="450"/>
              </a:spcAft>
            </a:pPr>
            <a:r>
              <a:rPr lang="mt-MT" sz="800" dirty="0">
                <a:solidFill>
                  <a:schemeClr val="tx1"/>
                </a:solidFill>
                <a:latin typeface="EC Square Sans Pro" panose="020B0506040000020004" pitchFamily="34" charset="0"/>
              </a:rPr>
              <a:t>Il-Finlandja</a:t>
            </a:r>
          </a:p>
          <a:p>
            <a:pPr algn="r">
              <a:spcAft>
                <a:spcPts val="450"/>
              </a:spcAft>
            </a:pPr>
            <a:r>
              <a:rPr lang="mt-MT" sz="800" dirty="0">
                <a:solidFill>
                  <a:schemeClr val="tx1"/>
                </a:solidFill>
                <a:latin typeface="EC Square Sans Pro" panose="020B0506040000020004" pitchFamily="34" charset="0"/>
              </a:rPr>
              <a:t>L-Iżvezja</a:t>
            </a:r>
          </a:p>
          <a:p>
            <a:pPr algn="r">
              <a:spcAft>
                <a:spcPts val="450"/>
              </a:spcAft>
            </a:pPr>
            <a:r>
              <a:rPr lang="mt-MT" sz="800" dirty="0">
                <a:solidFill>
                  <a:schemeClr val="tx1"/>
                </a:solidFill>
                <a:latin typeface="EC Square Sans Pro" panose="020B0506040000020004" pitchFamily="34" charset="0"/>
              </a:rPr>
              <a:t>L-Awstrija</a:t>
            </a:r>
          </a:p>
          <a:p>
            <a:pPr algn="r">
              <a:spcAft>
                <a:spcPts val="450"/>
              </a:spcAft>
            </a:pPr>
            <a:r>
              <a:rPr lang="mt-MT" sz="800" dirty="0">
                <a:solidFill>
                  <a:schemeClr val="tx1"/>
                </a:solidFill>
                <a:latin typeface="EC Square Sans Pro" panose="020B0506040000020004" pitchFamily="34" charset="0"/>
              </a:rPr>
              <a:t>Is-Slovakkja</a:t>
            </a:r>
          </a:p>
          <a:p>
            <a:pPr algn="r">
              <a:spcAft>
                <a:spcPts val="450"/>
              </a:spcAft>
            </a:pPr>
            <a:r>
              <a:rPr lang="mt-MT" sz="800" dirty="0">
                <a:solidFill>
                  <a:schemeClr val="tx1"/>
                </a:solidFill>
                <a:latin typeface="EC Square Sans Pro" panose="020B0506040000020004" pitchFamily="34" charset="0"/>
              </a:rPr>
              <a:t>Il-Bulgarija</a:t>
            </a:r>
          </a:p>
          <a:p>
            <a:pPr algn="r">
              <a:spcAft>
                <a:spcPts val="450"/>
              </a:spcAft>
            </a:pPr>
            <a:r>
              <a:rPr lang="mt-MT" sz="700" dirty="0">
                <a:solidFill>
                  <a:schemeClr val="tx1"/>
                </a:solidFill>
                <a:latin typeface="EC Square Sans Pro" panose="020B0506040000020004" pitchFamily="34" charset="0"/>
              </a:rPr>
              <a:t>Il-Ġermanja</a:t>
            </a:r>
          </a:p>
          <a:p>
            <a:pPr algn="r">
              <a:spcAft>
                <a:spcPts val="450"/>
              </a:spcAft>
            </a:pPr>
            <a:r>
              <a:rPr lang="mt-MT" sz="800" dirty="0">
                <a:solidFill>
                  <a:schemeClr val="tx1"/>
                </a:solidFill>
                <a:latin typeface="EC Square Sans Pro" panose="020B0506040000020004" pitchFamily="34" charset="0"/>
              </a:rPr>
              <a:t>L-Italja</a:t>
            </a:r>
          </a:p>
          <a:p>
            <a:pPr algn="r">
              <a:spcAft>
                <a:spcPts val="450"/>
              </a:spcAft>
            </a:pPr>
            <a:r>
              <a:rPr lang="mt-MT" sz="800" dirty="0">
                <a:solidFill>
                  <a:schemeClr val="tx1"/>
                </a:solidFill>
                <a:latin typeface="EC Square Sans Pro" panose="020B0506040000020004" pitchFamily="34" charset="0"/>
              </a:rPr>
              <a:t>Il-Polonja</a:t>
            </a:r>
          </a:p>
          <a:p>
            <a:pPr algn="r">
              <a:spcAft>
                <a:spcPts val="450"/>
              </a:spcAft>
            </a:pPr>
            <a:r>
              <a:rPr lang="mt-MT" sz="800" dirty="0">
                <a:solidFill>
                  <a:schemeClr val="tx1"/>
                </a:solidFill>
                <a:latin typeface="EC Square Sans Pro" panose="020B0506040000020004" pitchFamily="34" charset="0"/>
              </a:rPr>
              <a:t>Il-Portugall</a:t>
            </a:r>
          </a:p>
          <a:p>
            <a:pPr algn="r">
              <a:spcAft>
                <a:spcPts val="450"/>
              </a:spcAft>
            </a:pPr>
            <a:r>
              <a:rPr lang="mt-MT" sz="800" dirty="0">
                <a:solidFill>
                  <a:schemeClr val="tx1"/>
                </a:solidFill>
                <a:latin typeface="EC Square Sans Pro" panose="020B0506040000020004" pitchFamily="34" charset="0"/>
              </a:rPr>
              <a:t>Il-Belġju</a:t>
            </a:r>
          </a:p>
          <a:p>
            <a:pPr algn="r">
              <a:spcAft>
                <a:spcPts val="450"/>
              </a:spcAft>
            </a:pPr>
            <a:r>
              <a:rPr lang="mt-MT" sz="800" dirty="0">
                <a:solidFill>
                  <a:schemeClr val="tx1"/>
                </a:solidFill>
                <a:latin typeface="EC Square Sans Pro" panose="020B0506040000020004" pitchFamily="34" charset="0"/>
              </a:rPr>
              <a:t>L-Olanda</a:t>
            </a:r>
          </a:p>
          <a:p>
            <a:pPr algn="r">
              <a:spcAft>
                <a:spcPts val="450"/>
              </a:spcAft>
            </a:pPr>
            <a:r>
              <a:rPr lang="mt-MT" sz="800" dirty="0">
                <a:solidFill>
                  <a:schemeClr val="tx1"/>
                </a:solidFill>
                <a:latin typeface="EC Square Sans Pro" panose="020B0506040000020004" pitchFamily="34" charset="0"/>
              </a:rPr>
              <a:t>Il-Kroazja</a:t>
            </a:r>
          </a:p>
          <a:p>
            <a:pPr algn="r">
              <a:spcAft>
                <a:spcPts val="450"/>
              </a:spcAft>
            </a:pPr>
            <a:r>
              <a:rPr lang="mt-MT" sz="800" dirty="0">
                <a:solidFill>
                  <a:schemeClr val="tx1"/>
                </a:solidFill>
                <a:latin typeface="EC Square Sans Pro" panose="020B0506040000020004" pitchFamily="34" charset="0"/>
              </a:rPr>
              <a:t>L-Ungerija</a:t>
            </a:r>
          </a:p>
          <a:p>
            <a:pPr algn="r">
              <a:spcAft>
                <a:spcPts val="450"/>
              </a:spcAft>
            </a:pPr>
            <a:r>
              <a:rPr lang="mt-MT" sz="800" dirty="0">
                <a:solidFill>
                  <a:schemeClr val="tx1"/>
                </a:solidFill>
                <a:latin typeface="EC Square Sans Pro" panose="020B0506040000020004" pitchFamily="34" charset="0"/>
              </a:rPr>
              <a:t>Ir-Rumanija</a:t>
            </a:r>
          </a:p>
          <a:p>
            <a:pPr algn="r">
              <a:spcAft>
                <a:spcPts val="450"/>
              </a:spcAft>
            </a:pPr>
            <a:r>
              <a:rPr lang="mt-MT" sz="800" dirty="0">
                <a:solidFill>
                  <a:schemeClr val="tx1"/>
                </a:solidFill>
                <a:latin typeface="EC Square Sans Pro" panose="020B0506040000020004" pitchFamily="34" charset="0"/>
              </a:rPr>
              <a:t>Malta</a:t>
            </a:r>
          </a:p>
          <a:p>
            <a:pPr algn="r">
              <a:spcAft>
                <a:spcPts val="450"/>
              </a:spcAft>
            </a:pPr>
            <a:r>
              <a:rPr lang="mt-MT" sz="800" dirty="0">
                <a:solidFill>
                  <a:schemeClr val="tx1"/>
                </a:solidFill>
                <a:latin typeface="EC Square Sans Pro" panose="020B0506040000020004" pitchFamily="34" charset="0"/>
              </a:rPr>
              <a:t>Ċipru</a:t>
            </a:r>
          </a:p>
          <a:p>
            <a:pPr algn="r">
              <a:spcAft>
                <a:spcPts val="450"/>
              </a:spcAft>
            </a:pPr>
            <a:r>
              <a:rPr lang="mt-MT" sz="800" dirty="0">
                <a:solidFill>
                  <a:schemeClr val="tx1"/>
                </a:solidFill>
                <a:latin typeface="EC Square Sans Pro" panose="020B0506040000020004" pitchFamily="34" charset="0"/>
              </a:rPr>
              <a:t>Spanja</a:t>
            </a:r>
          </a:p>
          <a:p>
            <a:pPr algn="r">
              <a:spcAft>
                <a:spcPts val="450"/>
              </a:spcAft>
            </a:pPr>
            <a:r>
              <a:rPr lang="mt-MT" sz="800" dirty="0">
                <a:solidFill>
                  <a:schemeClr val="tx1"/>
                </a:solidFill>
                <a:latin typeface="EC Square Sans Pro" panose="020B0506040000020004" pitchFamily="34" charset="0"/>
              </a:rPr>
              <a:t>Id-Danimarka</a:t>
            </a:r>
          </a:p>
          <a:p>
            <a:pPr algn="r">
              <a:spcAft>
                <a:spcPts val="450"/>
              </a:spcAft>
            </a:pPr>
            <a:r>
              <a:rPr lang="mt-MT" sz="800" dirty="0">
                <a:solidFill>
                  <a:schemeClr val="tx1"/>
                </a:solidFill>
                <a:latin typeface="EC Square Sans Pro" panose="020B0506040000020004" pitchFamily="34" charset="0"/>
              </a:rPr>
              <a:t>Il-Greċja</a:t>
            </a:r>
          </a:p>
        </p:txBody>
      </p:sp>
      <p:sp>
        <p:nvSpPr>
          <p:cNvPr id="6165" name="TextBox 6164">
            <a:extLst>
              <a:ext uri="{FF2B5EF4-FFF2-40B4-BE49-F238E27FC236}">
                <a16:creationId xmlns:a16="http://schemas.microsoft.com/office/drawing/2014/main" id="{B3D59229-1B3C-46C5-4D88-0A67E65496C9}"/>
              </a:ext>
            </a:extLst>
          </p:cNvPr>
          <p:cNvSpPr txBox="1"/>
          <p:nvPr/>
        </p:nvSpPr>
        <p:spPr>
          <a:xfrm>
            <a:off x="8375238" y="6385065"/>
            <a:ext cx="311560" cy="99334"/>
          </a:xfrm>
          <a:prstGeom prst="rect">
            <a:avLst/>
          </a:prstGeom>
          <a:solidFill>
            <a:schemeClr val="bg1"/>
          </a:solidFill>
        </p:spPr>
        <p:txBody>
          <a:bodyPr wrap="square" lIns="0" tIns="0" rIns="0" bIns="0" rtlCol="0" anchor="t" anchorCtr="0">
            <a:noAutofit/>
          </a:bodyPr>
          <a:lstStyle/>
          <a:p>
            <a:pPr algn="l"/>
            <a:r>
              <a:rPr lang="mt-MT" sz="700" b="1">
                <a:solidFill>
                  <a:schemeClr val="tx1"/>
                </a:solidFill>
                <a:latin typeface="EC Square Sans Pro" panose="020B0506040000020004" pitchFamily="34" charset="0"/>
              </a:rPr>
              <a:t>Baqar</a:t>
            </a:r>
          </a:p>
        </p:txBody>
      </p:sp>
      <p:sp>
        <p:nvSpPr>
          <p:cNvPr id="6166" name="TextBox 6165">
            <a:extLst>
              <a:ext uri="{FF2B5EF4-FFF2-40B4-BE49-F238E27FC236}">
                <a16:creationId xmlns:a16="http://schemas.microsoft.com/office/drawing/2014/main" id="{608E2E23-C0AE-8AE8-BFF1-B9A10027B30C}"/>
              </a:ext>
            </a:extLst>
          </p:cNvPr>
          <p:cNvSpPr txBox="1"/>
          <p:nvPr/>
        </p:nvSpPr>
        <p:spPr>
          <a:xfrm>
            <a:off x="8792049" y="6385065"/>
            <a:ext cx="260829" cy="99334"/>
          </a:xfrm>
          <a:prstGeom prst="rect">
            <a:avLst/>
          </a:prstGeom>
          <a:solidFill>
            <a:schemeClr val="bg1"/>
          </a:solidFill>
        </p:spPr>
        <p:txBody>
          <a:bodyPr wrap="square" lIns="0" tIns="0" rIns="0" bIns="0" rtlCol="0" anchor="t" anchorCtr="0">
            <a:noAutofit/>
          </a:bodyPr>
          <a:lstStyle/>
          <a:p>
            <a:pPr algn="l"/>
            <a:r>
              <a:rPr lang="mt-MT" sz="600" b="1" dirty="0">
                <a:solidFill>
                  <a:schemeClr val="tx1"/>
                </a:solidFill>
                <a:latin typeface="EC Square Sans Pro" panose="020B0506040000020004" pitchFamily="34" charset="0"/>
              </a:rPr>
              <a:t>Ħnieżer</a:t>
            </a:r>
          </a:p>
        </p:txBody>
      </p:sp>
      <p:sp>
        <p:nvSpPr>
          <p:cNvPr id="6167" name="TextBox 6166">
            <a:extLst>
              <a:ext uri="{FF2B5EF4-FFF2-40B4-BE49-F238E27FC236}">
                <a16:creationId xmlns:a16="http://schemas.microsoft.com/office/drawing/2014/main" id="{D9B21082-8FAB-8777-CC81-76964379E763}"/>
              </a:ext>
            </a:extLst>
          </p:cNvPr>
          <p:cNvSpPr txBox="1"/>
          <p:nvPr/>
        </p:nvSpPr>
        <p:spPr>
          <a:xfrm>
            <a:off x="9137154" y="6385065"/>
            <a:ext cx="304789" cy="99334"/>
          </a:xfrm>
          <a:prstGeom prst="rect">
            <a:avLst/>
          </a:prstGeom>
          <a:solidFill>
            <a:schemeClr val="bg1"/>
          </a:solidFill>
        </p:spPr>
        <p:txBody>
          <a:bodyPr wrap="square" lIns="0" tIns="0" rIns="0" bIns="0" rtlCol="0" anchor="t" anchorCtr="0">
            <a:noAutofit/>
          </a:bodyPr>
          <a:lstStyle/>
          <a:p>
            <a:pPr algn="l"/>
            <a:r>
              <a:rPr lang="mt-MT" sz="700" b="1">
                <a:solidFill>
                  <a:schemeClr val="tx1"/>
                </a:solidFill>
                <a:latin typeface="EC Square Sans Pro" panose="020B0506040000020004" pitchFamily="34" charset="0"/>
              </a:rPr>
              <a:t>Nagħaġ</a:t>
            </a:r>
          </a:p>
        </p:txBody>
      </p:sp>
      <p:sp>
        <p:nvSpPr>
          <p:cNvPr id="6168" name="TextBox 6167">
            <a:extLst>
              <a:ext uri="{FF2B5EF4-FFF2-40B4-BE49-F238E27FC236}">
                <a16:creationId xmlns:a16="http://schemas.microsoft.com/office/drawing/2014/main" id="{751C0254-68F6-6185-C09D-E85FE94B98C6}"/>
              </a:ext>
            </a:extLst>
          </p:cNvPr>
          <p:cNvSpPr txBox="1"/>
          <p:nvPr/>
        </p:nvSpPr>
        <p:spPr>
          <a:xfrm>
            <a:off x="9576617" y="6385065"/>
            <a:ext cx="304789" cy="99334"/>
          </a:xfrm>
          <a:prstGeom prst="rect">
            <a:avLst/>
          </a:prstGeom>
          <a:solidFill>
            <a:schemeClr val="bg1"/>
          </a:solidFill>
        </p:spPr>
        <p:txBody>
          <a:bodyPr wrap="square" lIns="0" tIns="0" rIns="0" bIns="0" rtlCol="0" anchor="t" anchorCtr="0">
            <a:noAutofit/>
          </a:bodyPr>
          <a:lstStyle/>
          <a:p>
            <a:pPr algn="l"/>
            <a:r>
              <a:rPr lang="mt-MT" sz="700" b="1">
                <a:solidFill>
                  <a:schemeClr val="tx1"/>
                </a:solidFill>
                <a:latin typeface="EC Square Sans Pro" panose="020B0506040000020004" pitchFamily="34" charset="0"/>
              </a:rPr>
              <a:t>Mogħoż</a:t>
            </a:r>
          </a:p>
        </p:txBody>
      </p:sp>
      <p:sp>
        <p:nvSpPr>
          <p:cNvPr id="6169" name="TextBox 6168">
            <a:extLst>
              <a:ext uri="{FF2B5EF4-FFF2-40B4-BE49-F238E27FC236}">
                <a16:creationId xmlns:a16="http://schemas.microsoft.com/office/drawing/2014/main" id="{456607F4-24A6-B44D-6020-0B1097838337}"/>
              </a:ext>
            </a:extLst>
          </p:cNvPr>
          <p:cNvSpPr txBox="1"/>
          <p:nvPr/>
        </p:nvSpPr>
        <p:spPr>
          <a:xfrm>
            <a:off x="9999709" y="6386049"/>
            <a:ext cx="413157" cy="99334"/>
          </a:xfrm>
          <a:prstGeom prst="rect">
            <a:avLst/>
          </a:prstGeom>
          <a:solidFill>
            <a:schemeClr val="bg1"/>
          </a:solidFill>
        </p:spPr>
        <p:txBody>
          <a:bodyPr wrap="square" lIns="0" tIns="0" rIns="0" bIns="0" rtlCol="0" anchor="t" anchorCtr="0">
            <a:noAutofit/>
          </a:bodyPr>
          <a:lstStyle/>
          <a:p>
            <a:pPr algn="l"/>
            <a:r>
              <a:rPr lang="mt-MT" sz="700" b="1">
                <a:solidFill>
                  <a:schemeClr val="tx1"/>
                </a:solidFill>
                <a:latin typeface="EC Square Sans Pro" panose="020B0506040000020004" pitchFamily="34" charset="0"/>
              </a:rPr>
              <a:t>Tjur</a:t>
            </a:r>
          </a:p>
        </p:txBody>
      </p:sp>
      <p:sp>
        <p:nvSpPr>
          <p:cNvPr id="14" name="Rectángulo: esquinas redondeadas 13">
            <a:extLst>
              <a:ext uri="{FF2B5EF4-FFF2-40B4-BE49-F238E27FC236}">
                <a16:creationId xmlns:a16="http://schemas.microsoft.com/office/drawing/2014/main" id="{EC6C0E0B-1D98-4242-B3D7-DE2486D958DA}"/>
              </a:ext>
            </a:extLst>
          </p:cNvPr>
          <p:cNvSpPr/>
          <p:nvPr/>
        </p:nvSpPr>
        <p:spPr>
          <a:xfrm rot="5400000">
            <a:off x="9942262" y="4585088"/>
            <a:ext cx="2688402" cy="2870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Conector recto de flecha 11">
            <a:extLst>
              <a:ext uri="{FF2B5EF4-FFF2-40B4-BE49-F238E27FC236}">
                <a16:creationId xmlns:a16="http://schemas.microsoft.com/office/drawing/2014/main" id="{1D1C664C-FC1B-4744-9DE8-C78CA6BECE52}"/>
              </a:ext>
            </a:extLst>
          </p:cNvPr>
          <p:cNvCxnSpPr>
            <a:cxnSpLocks/>
          </p:cNvCxnSpPr>
          <p:nvPr/>
        </p:nvCxnSpPr>
        <p:spPr>
          <a:xfrm flipV="1">
            <a:off x="11277600" y="6072823"/>
            <a:ext cx="0" cy="4867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4EF173C-4053-BFC8-F4BC-D02B64D3B435}"/>
              </a:ext>
            </a:extLst>
          </p:cNvPr>
          <p:cNvSpPr txBox="1"/>
          <p:nvPr/>
        </p:nvSpPr>
        <p:spPr>
          <a:xfrm>
            <a:off x="8929176" y="2612541"/>
            <a:ext cx="1943725" cy="231079"/>
          </a:xfrm>
          <a:prstGeom prst="rect">
            <a:avLst/>
          </a:prstGeom>
          <a:solidFill>
            <a:schemeClr val="bg1"/>
          </a:solidFill>
        </p:spPr>
        <p:txBody>
          <a:bodyPr wrap="square" lIns="0" tIns="0" rIns="0" bIns="0" rtlCol="0" anchor="t" anchorCtr="0">
            <a:noAutofit/>
          </a:bodyPr>
          <a:lstStyle/>
          <a:p>
            <a:pPr algn="l"/>
            <a:r>
              <a:rPr lang="mt-MT" sz="900">
                <a:solidFill>
                  <a:schemeClr val="tx1"/>
                </a:solidFill>
                <a:latin typeface="Arial" panose="020B0604020202020204" pitchFamily="34" charset="0"/>
                <a:cs typeface="Arial" panose="020B0604020202020204" pitchFamily="34" charset="0"/>
              </a:rPr>
              <a:t>* Data tal-akkwakultura f’Tunnellati</a:t>
            </a:r>
          </a:p>
        </p:txBody>
      </p:sp>
      <p:sp>
        <p:nvSpPr>
          <p:cNvPr id="6171" name="TextBox 6170">
            <a:extLst>
              <a:ext uri="{FF2B5EF4-FFF2-40B4-BE49-F238E27FC236}">
                <a16:creationId xmlns:a16="http://schemas.microsoft.com/office/drawing/2014/main" id="{2B3CB211-BC38-9E71-A914-0D3023BF0633}"/>
              </a:ext>
            </a:extLst>
          </p:cNvPr>
          <p:cNvSpPr txBox="1"/>
          <p:nvPr/>
        </p:nvSpPr>
        <p:spPr>
          <a:xfrm>
            <a:off x="8995508" y="65796"/>
            <a:ext cx="829051" cy="151863"/>
          </a:xfrm>
          <a:prstGeom prst="rect">
            <a:avLst/>
          </a:prstGeom>
          <a:solidFill>
            <a:srgbClr val="008CCC"/>
          </a:solidFill>
        </p:spPr>
        <p:txBody>
          <a:bodyPr wrap="square" lIns="0" tIns="0" rIns="0" bIns="0" rtlCol="0" anchor="t" anchorCtr="0">
            <a:noAutofit/>
          </a:bodyPr>
          <a:lstStyle/>
          <a:p>
            <a:pPr algn="ctr"/>
            <a:r>
              <a:rPr lang="mt-MT" sz="900">
                <a:solidFill>
                  <a:schemeClr val="bg1"/>
                </a:solidFill>
                <a:latin typeface="Arial" panose="020B0604020202020204" pitchFamily="34" charset="0"/>
                <a:cs typeface="Arial" panose="020B0604020202020204" pitchFamily="34" charset="0"/>
              </a:rPr>
              <a:t>Unitajiet ta’ Speċi</a:t>
            </a:r>
          </a:p>
        </p:txBody>
      </p:sp>
      <p:sp>
        <p:nvSpPr>
          <p:cNvPr id="6172" name="TextBox 6171">
            <a:extLst>
              <a:ext uri="{FF2B5EF4-FFF2-40B4-BE49-F238E27FC236}">
                <a16:creationId xmlns:a16="http://schemas.microsoft.com/office/drawing/2014/main" id="{F61FCECB-0A3F-F897-573D-A953748F12DE}"/>
              </a:ext>
            </a:extLst>
          </p:cNvPr>
          <p:cNvSpPr txBox="1"/>
          <p:nvPr/>
        </p:nvSpPr>
        <p:spPr>
          <a:xfrm>
            <a:off x="10006966" y="65796"/>
            <a:ext cx="414526" cy="151863"/>
          </a:xfrm>
          <a:prstGeom prst="rect">
            <a:avLst/>
          </a:prstGeom>
          <a:solidFill>
            <a:srgbClr val="008CCC"/>
          </a:solidFill>
        </p:spPr>
        <p:txBody>
          <a:bodyPr wrap="square" lIns="0" tIns="0" rIns="0" bIns="0" rtlCol="0" anchor="t" anchorCtr="0">
            <a:noAutofit/>
          </a:bodyPr>
          <a:lstStyle/>
          <a:p>
            <a:pPr algn="ctr"/>
            <a:r>
              <a:rPr lang="mt-MT" sz="900">
                <a:solidFill>
                  <a:schemeClr val="bg1"/>
                </a:solidFill>
                <a:latin typeface="Arial" panose="020B0604020202020204" pitchFamily="34" charset="0"/>
                <a:cs typeface="Arial" panose="020B0604020202020204" pitchFamily="34" charset="0"/>
              </a:rPr>
              <a:t>UE</a:t>
            </a:r>
          </a:p>
        </p:txBody>
      </p:sp>
      <p:sp>
        <p:nvSpPr>
          <p:cNvPr id="6173" name="TextBox 6172">
            <a:extLst>
              <a:ext uri="{FF2B5EF4-FFF2-40B4-BE49-F238E27FC236}">
                <a16:creationId xmlns:a16="http://schemas.microsoft.com/office/drawing/2014/main" id="{7A7D9A55-B00A-D62E-AB79-FC1BA08A44A8}"/>
              </a:ext>
            </a:extLst>
          </p:cNvPr>
          <p:cNvSpPr txBox="1"/>
          <p:nvPr/>
        </p:nvSpPr>
        <p:spPr>
          <a:xfrm>
            <a:off x="10733162" y="65795"/>
            <a:ext cx="414526" cy="151863"/>
          </a:xfrm>
          <a:prstGeom prst="rect">
            <a:avLst/>
          </a:prstGeom>
          <a:solidFill>
            <a:srgbClr val="008CCC"/>
          </a:solidFill>
        </p:spPr>
        <p:txBody>
          <a:bodyPr wrap="square" lIns="0" tIns="0" rIns="0" bIns="0" rtlCol="0" anchor="t" anchorCtr="0">
            <a:noAutofit/>
          </a:bodyPr>
          <a:lstStyle/>
          <a:p>
            <a:pPr algn="ctr"/>
            <a:r>
              <a:rPr lang="mt-MT" sz="900">
                <a:solidFill>
                  <a:schemeClr val="bg1"/>
                </a:solidFill>
                <a:latin typeface="Arial" panose="020B0604020202020204" pitchFamily="34" charset="0"/>
                <a:cs typeface="Arial" panose="020B0604020202020204" pitchFamily="34" charset="0"/>
              </a:rPr>
              <a:t>Malta</a:t>
            </a:r>
          </a:p>
        </p:txBody>
      </p:sp>
      <p:sp>
        <p:nvSpPr>
          <p:cNvPr id="6174" name="TextBox 6173">
            <a:extLst>
              <a:ext uri="{FF2B5EF4-FFF2-40B4-BE49-F238E27FC236}">
                <a16:creationId xmlns:a16="http://schemas.microsoft.com/office/drawing/2014/main" id="{C27FFF3E-BD30-C802-8973-0FCE63669F04}"/>
              </a:ext>
            </a:extLst>
          </p:cNvPr>
          <p:cNvSpPr txBox="1"/>
          <p:nvPr/>
        </p:nvSpPr>
        <p:spPr>
          <a:xfrm>
            <a:off x="11444475" y="65795"/>
            <a:ext cx="585901" cy="151863"/>
          </a:xfrm>
          <a:prstGeom prst="rect">
            <a:avLst/>
          </a:prstGeom>
          <a:solidFill>
            <a:srgbClr val="008CCC"/>
          </a:solidFill>
        </p:spPr>
        <p:txBody>
          <a:bodyPr wrap="square" lIns="0" tIns="0" rIns="0" bIns="0" rtlCol="0" anchor="t" anchorCtr="0">
            <a:noAutofit/>
          </a:bodyPr>
          <a:lstStyle/>
          <a:p>
            <a:pPr algn="ctr"/>
            <a:r>
              <a:rPr lang="mt-MT" sz="900" dirty="0">
                <a:solidFill>
                  <a:schemeClr val="bg1"/>
                </a:solidFill>
                <a:latin typeface="Arial" panose="020B0604020202020204" pitchFamily="34" charset="0"/>
                <a:cs typeface="Arial" panose="020B0604020202020204" pitchFamily="34" charset="0"/>
              </a:rPr>
              <a:t>% Malta</a:t>
            </a:r>
          </a:p>
        </p:txBody>
      </p:sp>
      <p:sp>
        <p:nvSpPr>
          <p:cNvPr id="6175" name="TextBox 6174">
            <a:extLst>
              <a:ext uri="{FF2B5EF4-FFF2-40B4-BE49-F238E27FC236}">
                <a16:creationId xmlns:a16="http://schemas.microsoft.com/office/drawing/2014/main" id="{5F86DA2D-C654-FFC6-20F1-BD79171E3DE1}"/>
              </a:ext>
            </a:extLst>
          </p:cNvPr>
          <p:cNvSpPr txBox="1"/>
          <p:nvPr/>
        </p:nvSpPr>
        <p:spPr>
          <a:xfrm>
            <a:off x="9848312" y="276828"/>
            <a:ext cx="731834" cy="231079"/>
          </a:xfrm>
          <a:prstGeom prst="rect">
            <a:avLst/>
          </a:prstGeom>
          <a:solidFill>
            <a:schemeClr val="bg1"/>
          </a:solidFill>
        </p:spPr>
        <p:txBody>
          <a:bodyPr wrap="square" lIns="0" tIns="0" rIns="0" bIns="0" rtlCol="0" anchor="ctr" anchorCtr="0">
            <a:noAutofit/>
          </a:bodyPr>
          <a:lstStyle/>
          <a:p>
            <a:pPr algn="ctr"/>
            <a:r>
              <a:rPr lang="mt-MT" sz="800">
                <a:solidFill>
                  <a:schemeClr val="tx1"/>
                </a:solidFill>
                <a:latin typeface="Arial" panose="020B0604020202020204" pitchFamily="34" charset="0"/>
                <a:cs typeface="Arial" panose="020B0604020202020204" pitchFamily="34" charset="0"/>
              </a:rPr>
              <a:t>55,388,030</a:t>
            </a:r>
          </a:p>
        </p:txBody>
      </p:sp>
      <p:sp>
        <p:nvSpPr>
          <p:cNvPr id="6176" name="TextBox 6175">
            <a:extLst>
              <a:ext uri="{FF2B5EF4-FFF2-40B4-BE49-F238E27FC236}">
                <a16:creationId xmlns:a16="http://schemas.microsoft.com/office/drawing/2014/main" id="{52F6E3A0-E78C-0927-EAF0-82EAED143E18}"/>
              </a:ext>
            </a:extLst>
          </p:cNvPr>
          <p:cNvSpPr txBox="1"/>
          <p:nvPr/>
        </p:nvSpPr>
        <p:spPr>
          <a:xfrm>
            <a:off x="9840370" y="612805"/>
            <a:ext cx="731834" cy="231079"/>
          </a:xfrm>
          <a:prstGeom prst="rect">
            <a:avLst/>
          </a:prstGeom>
          <a:solidFill>
            <a:schemeClr val="bg1"/>
          </a:solidFill>
        </p:spPr>
        <p:txBody>
          <a:bodyPr wrap="square" lIns="0" tIns="0" rIns="0" bIns="0" rtlCol="0" anchor="ctr" anchorCtr="0">
            <a:noAutofit/>
          </a:bodyPr>
          <a:lstStyle/>
          <a:p>
            <a:pPr algn="ctr"/>
            <a:r>
              <a:rPr lang="mt-MT" sz="800">
                <a:solidFill>
                  <a:schemeClr val="tx1"/>
                </a:solidFill>
                <a:latin typeface="Arial" panose="020B0604020202020204" pitchFamily="34" charset="0"/>
                <a:cs typeface="Arial" panose="020B0604020202020204" pitchFamily="34" charset="0"/>
              </a:rPr>
              <a:t>33,934,820</a:t>
            </a:r>
          </a:p>
        </p:txBody>
      </p:sp>
      <p:sp>
        <p:nvSpPr>
          <p:cNvPr id="6177" name="TextBox 6176">
            <a:extLst>
              <a:ext uri="{FF2B5EF4-FFF2-40B4-BE49-F238E27FC236}">
                <a16:creationId xmlns:a16="http://schemas.microsoft.com/office/drawing/2014/main" id="{32247D28-E7E5-DC9E-0B02-B4A3EAC3F186}"/>
              </a:ext>
            </a:extLst>
          </p:cNvPr>
          <p:cNvSpPr txBox="1"/>
          <p:nvPr/>
        </p:nvSpPr>
        <p:spPr>
          <a:xfrm>
            <a:off x="9843609" y="949304"/>
            <a:ext cx="731834" cy="231079"/>
          </a:xfrm>
          <a:prstGeom prst="rect">
            <a:avLst/>
          </a:prstGeom>
          <a:solidFill>
            <a:schemeClr val="bg1"/>
          </a:solidFill>
        </p:spPr>
        <p:txBody>
          <a:bodyPr wrap="square" lIns="0" tIns="0" rIns="0" bIns="0" rtlCol="0" anchor="ctr" anchorCtr="0">
            <a:noAutofit/>
          </a:bodyPr>
          <a:lstStyle/>
          <a:p>
            <a:pPr algn="ctr"/>
            <a:r>
              <a:rPr lang="mt-MT" sz="800">
                <a:solidFill>
                  <a:schemeClr val="tx1"/>
                </a:solidFill>
                <a:latin typeface="Arial" panose="020B0604020202020204" pitchFamily="34" charset="0"/>
                <a:cs typeface="Arial" panose="020B0604020202020204" pitchFamily="34" charset="0"/>
              </a:rPr>
              <a:t>6,381,870</a:t>
            </a:r>
          </a:p>
        </p:txBody>
      </p:sp>
      <p:sp>
        <p:nvSpPr>
          <p:cNvPr id="6178" name="TextBox 6177">
            <a:extLst>
              <a:ext uri="{FF2B5EF4-FFF2-40B4-BE49-F238E27FC236}">
                <a16:creationId xmlns:a16="http://schemas.microsoft.com/office/drawing/2014/main" id="{E8E5199E-7AF8-9A24-AFE9-2647BED67DDF}"/>
              </a:ext>
            </a:extLst>
          </p:cNvPr>
          <p:cNvSpPr txBox="1"/>
          <p:nvPr/>
        </p:nvSpPr>
        <p:spPr>
          <a:xfrm>
            <a:off x="9848312" y="1279716"/>
            <a:ext cx="731834" cy="231079"/>
          </a:xfrm>
          <a:prstGeom prst="rect">
            <a:avLst/>
          </a:prstGeom>
          <a:solidFill>
            <a:schemeClr val="bg1"/>
          </a:solidFill>
        </p:spPr>
        <p:txBody>
          <a:bodyPr wrap="square" lIns="0" tIns="0" rIns="0" bIns="0" rtlCol="0" anchor="ctr" anchorCtr="0">
            <a:noAutofit/>
          </a:bodyPr>
          <a:lstStyle/>
          <a:p>
            <a:pPr algn="ctr"/>
            <a:r>
              <a:rPr lang="mt-MT" sz="800">
                <a:solidFill>
                  <a:schemeClr val="tx1"/>
                </a:solidFill>
                <a:latin typeface="Arial" panose="020B0604020202020204" pitchFamily="34" charset="0"/>
                <a:cs typeface="Arial" panose="020B0604020202020204" pitchFamily="34" charset="0"/>
              </a:rPr>
              <a:t>1,161,550</a:t>
            </a:r>
          </a:p>
        </p:txBody>
      </p:sp>
      <p:sp>
        <p:nvSpPr>
          <p:cNvPr id="6179" name="TextBox 6178">
            <a:extLst>
              <a:ext uri="{FF2B5EF4-FFF2-40B4-BE49-F238E27FC236}">
                <a16:creationId xmlns:a16="http://schemas.microsoft.com/office/drawing/2014/main" id="{DDAE6F42-9B76-99BB-79E1-56D53C1F3BDD}"/>
              </a:ext>
            </a:extLst>
          </p:cNvPr>
          <p:cNvSpPr txBox="1"/>
          <p:nvPr/>
        </p:nvSpPr>
        <p:spPr>
          <a:xfrm>
            <a:off x="9848312" y="1629148"/>
            <a:ext cx="731834" cy="231079"/>
          </a:xfrm>
          <a:prstGeom prst="rect">
            <a:avLst/>
          </a:prstGeom>
          <a:solidFill>
            <a:schemeClr val="bg1"/>
          </a:solidFill>
        </p:spPr>
        <p:txBody>
          <a:bodyPr wrap="square" lIns="0" tIns="0" rIns="0" bIns="0" rtlCol="0" anchor="ctr" anchorCtr="0">
            <a:noAutofit/>
          </a:bodyPr>
          <a:lstStyle/>
          <a:p>
            <a:pPr algn="ctr"/>
            <a:r>
              <a:rPr lang="mt-MT" sz="800">
                <a:solidFill>
                  <a:schemeClr val="tx1"/>
                </a:solidFill>
                <a:latin typeface="Arial" panose="020B0604020202020204" pitchFamily="34" charset="0"/>
                <a:cs typeface="Arial" panose="020B0604020202020204" pitchFamily="34" charset="0"/>
              </a:rPr>
              <a:t>16,433,600</a:t>
            </a:r>
          </a:p>
        </p:txBody>
      </p:sp>
      <p:sp>
        <p:nvSpPr>
          <p:cNvPr id="6180" name="TextBox 6179">
            <a:extLst>
              <a:ext uri="{FF2B5EF4-FFF2-40B4-BE49-F238E27FC236}">
                <a16:creationId xmlns:a16="http://schemas.microsoft.com/office/drawing/2014/main" id="{BAB26DE6-8D50-4EC9-D74F-A96944EDF6A3}"/>
              </a:ext>
            </a:extLst>
          </p:cNvPr>
          <p:cNvSpPr txBox="1"/>
          <p:nvPr/>
        </p:nvSpPr>
        <p:spPr>
          <a:xfrm>
            <a:off x="9851551" y="1965647"/>
            <a:ext cx="731834" cy="231079"/>
          </a:xfrm>
          <a:prstGeom prst="rect">
            <a:avLst/>
          </a:prstGeom>
          <a:solidFill>
            <a:schemeClr val="bg1"/>
          </a:solidFill>
        </p:spPr>
        <p:txBody>
          <a:bodyPr wrap="square" lIns="0" tIns="0" rIns="0" bIns="0" rtlCol="0" anchor="ctr" anchorCtr="0">
            <a:noAutofit/>
          </a:bodyPr>
          <a:lstStyle/>
          <a:p>
            <a:pPr algn="ctr"/>
            <a:r>
              <a:rPr lang="mt-MT" sz="800">
                <a:solidFill>
                  <a:schemeClr val="tx1"/>
                </a:solidFill>
                <a:latin typeface="Arial" panose="020B0604020202020204" pitchFamily="34" charset="0"/>
                <a:cs typeface="Arial" panose="020B0604020202020204" pitchFamily="34" charset="0"/>
              </a:rPr>
              <a:t>51.100</a:t>
            </a:r>
          </a:p>
        </p:txBody>
      </p:sp>
      <p:sp>
        <p:nvSpPr>
          <p:cNvPr id="6181" name="TextBox 6180">
            <a:extLst>
              <a:ext uri="{FF2B5EF4-FFF2-40B4-BE49-F238E27FC236}">
                <a16:creationId xmlns:a16="http://schemas.microsoft.com/office/drawing/2014/main" id="{A0C26A26-533B-B9E3-B1C6-615BF4E73FF7}"/>
              </a:ext>
            </a:extLst>
          </p:cNvPr>
          <p:cNvSpPr txBox="1"/>
          <p:nvPr/>
        </p:nvSpPr>
        <p:spPr>
          <a:xfrm>
            <a:off x="9856254" y="2296059"/>
            <a:ext cx="731834" cy="231079"/>
          </a:xfrm>
          <a:prstGeom prst="rect">
            <a:avLst/>
          </a:prstGeom>
          <a:solidFill>
            <a:schemeClr val="bg1"/>
          </a:solidFill>
        </p:spPr>
        <p:txBody>
          <a:bodyPr wrap="square" lIns="0" tIns="0" rIns="0" bIns="0" rtlCol="0" anchor="ctr" anchorCtr="0">
            <a:noAutofit/>
          </a:bodyPr>
          <a:lstStyle/>
          <a:p>
            <a:pPr algn="ctr"/>
            <a:r>
              <a:rPr lang="mt-MT" sz="800">
                <a:solidFill>
                  <a:schemeClr val="tx1"/>
                </a:solidFill>
                <a:latin typeface="Arial" panose="020B0604020202020204" pitchFamily="34" charset="0"/>
                <a:cs typeface="Arial" panose="020B0604020202020204" pitchFamily="34" charset="0"/>
              </a:rPr>
              <a:t>1,070,165</a:t>
            </a:r>
          </a:p>
        </p:txBody>
      </p:sp>
      <p:sp>
        <p:nvSpPr>
          <p:cNvPr id="6182" name="TextBox 6181">
            <a:extLst>
              <a:ext uri="{FF2B5EF4-FFF2-40B4-BE49-F238E27FC236}">
                <a16:creationId xmlns:a16="http://schemas.microsoft.com/office/drawing/2014/main" id="{498B522D-545A-F9ED-8E76-831BC70F4EB1}"/>
              </a:ext>
            </a:extLst>
          </p:cNvPr>
          <p:cNvSpPr txBox="1"/>
          <p:nvPr/>
        </p:nvSpPr>
        <p:spPr>
          <a:xfrm>
            <a:off x="10614152" y="276828"/>
            <a:ext cx="731834" cy="231079"/>
          </a:xfrm>
          <a:prstGeom prst="rect">
            <a:avLst/>
          </a:prstGeom>
          <a:solidFill>
            <a:schemeClr val="bg1"/>
          </a:solidFill>
        </p:spPr>
        <p:txBody>
          <a:bodyPr wrap="square" lIns="0" tIns="0" rIns="0" bIns="0" rtlCol="0" anchor="ctr" anchorCtr="0">
            <a:noAutofit/>
          </a:bodyPr>
          <a:lstStyle/>
          <a:p>
            <a:pPr algn="ctr"/>
            <a:r>
              <a:rPr lang="mt-MT" sz="800" b="1">
                <a:solidFill>
                  <a:schemeClr val="tx1"/>
                </a:solidFill>
                <a:latin typeface="Arial" panose="020B0604020202020204" pitchFamily="34" charset="0"/>
                <a:cs typeface="Arial" panose="020B0604020202020204" pitchFamily="34" charset="0"/>
              </a:rPr>
              <a:t>10.750</a:t>
            </a:r>
          </a:p>
        </p:txBody>
      </p:sp>
      <p:sp>
        <p:nvSpPr>
          <p:cNvPr id="6183" name="TextBox 6182">
            <a:extLst>
              <a:ext uri="{FF2B5EF4-FFF2-40B4-BE49-F238E27FC236}">
                <a16:creationId xmlns:a16="http://schemas.microsoft.com/office/drawing/2014/main" id="{60CFF627-C211-D43B-291D-2492D2C78DEB}"/>
              </a:ext>
            </a:extLst>
          </p:cNvPr>
          <p:cNvSpPr txBox="1"/>
          <p:nvPr/>
        </p:nvSpPr>
        <p:spPr>
          <a:xfrm>
            <a:off x="10606210" y="612805"/>
            <a:ext cx="731834" cy="231079"/>
          </a:xfrm>
          <a:prstGeom prst="rect">
            <a:avLst/>
          </a:prstGeom>
          <a:solidFill>
            <a:schemeClr val="bg1"/>
          </a:solidFill>
        </p:spPr>
        <p:txBody>
          <a:bodyPr wrap="square" lIns="0" tIns="0" rIns="0" bIns="0" rtlCol="0" anchor="ctr" anchorCtr="0">
            <a:noAutofit/>
          </a:bodyPr>
          <a:lstStyle/>
          <a:p>
            <a:pPr algn="ctr"/>
            <a:r>
              <a:rPr lang="mt-MT" sz="800" b="1">
                <a:solidFill>
                  <a:schemeClr val="tx1"/>
                </a:solidFill>
                <a:latin typeface="Arial" panose="020B0604020202020204" pitchFamily="34" charset="0"/>
                <a:cs typeface="Arial" panose="020B0604020202020204" pitchFamily="34" charset="0"/>
              </a:rPr>
              <a:t>10.180</a:t>
            </a:r>
          </a:p>
        </p:txBody>
      </p:sp>
      <p:sp>
        <p:nvSpPr>
          <p:cNvPr id="6184" name="TextBox 6183">
            <a:extLst>
              <a:ext uri="{FF2B5EF4-FFF2-40B4-BE49-F238E27FC236}">
                <a16:creationId xmlns:a16="http://schemas.microsoft.com/office/drawing/2014/main" id="{A269E0E4-F4F5-185B-D1E3-CC219FAAD076}"/>
              </a:ext>
            </a:extLst>
          </p:cNvPr>
          <p:cNvSpPr txBox="1"/>
          <p:nvPr/>
        </p:nvSpPr>
        <p:spPr>
          <a:xfrm>
            <a:off x="10609449" y="949304"/>
            <a:ext cx="731834" cy="231079"/>
          </a:xfrm>
          <a:prstGeom prst="rect">
            <a:avLst/>
          </a:prstGeom>
          <a:solidFill>
            <a:schemeClr val="bg1"/>
          </a:solidFill>
        </p:spPr>
        <p:txBody>
          <a:bodyPr wrap="square" lIns="0" tIns="0" rIns="0" bIns="0" rtlCol="0" anchor="ctr" anchorCtr="0">
            <a:noAutofit/>
          </a:bodyPr>
          <a:lstStyle/>
          <a:p>
            <a:pPr algn="ctr"/>
            <a:r>
              <a:rPr lang="mt-MT" sz="800" b="1">
                <a:solidFill>
                  <a:schemeClr val="tx1"/>
                </a:solidFill>
                <a:latin typeface="Arial" panose="020B0604020202020204" pitchFamily="34" charset="0"/>
                <a:cs typeface="Arial" panose="020B0604020202020204" pitchFamily="34" charset="0"/>
              </a:rPr>
              <a:t>1.620</a:t>
            </a:r>
          </a:p>
        </p:txBody>
      </p:sp>
      <p:sp>
        <p:nvSpPr>
          <p:cNvPr id="6185" name="TextBox 6184">
            <a:extLst>
              <a:ext uri="{FF2B5EF4-FFF2-40B4-BE49-F238E27FC236}">
                <a16:creationId xmlns:a16="http://schemas.microsoft.com/office/drawing/2014/main" id="{EA7B3B20-F81C-83CC-528E-876FA69AC301}"/>
              </a:ext>
            </a:extLst>
          </p:cNvPr>
          <p:cNvSpPr txBox="1"/>
          <p:nvPr/>
        </p:nvSpPr>
        <p:spPr>
          <a:xfrm>
            <a:off x="10614152" y="1279716"/>
            <a:ext cx="731834" cy="231079"/>
          </a:xfrm>
          <a:prstGeom prst="rect">
            <a:avLst/>
          </a:prstGeom>
          <a:solidFill>
            <a:schemeClr val="bg1"/>
          </a:solidFill>
        </p:spPr>
        <p:txBody>
          <a:bodyPr wrap="square" lIns="0" tIns="0" rIns="0" bIns="0" rtlCol="0" anchor="ctr" anchorCtr="0">
            <a:noAutofit/>
          </a:bodyPr>
          <a:lstStyle/>
          <a:p>
            <a:pPr algn="ctr"/>
            <a:r>
              <a:rPr lang="mt-MT" sz="800" b="1">
                <a:solidFill>
                  <a:schemeClr val="tx1"/>
                </a:solidFill>
                <a:latin typeface="Arial" panose="020B0604020202020204" pitchFamily="34" charset="0"/>
                <a:cs typeface="Arial" panose="020B0604020202020204" pitchFamily="34" charset="0"/>
              </a:rPr>
              <a:t>580</a:t>
            </a:r>
          </a:p>
        </p:txBody>
      </p:sp>
      <p:sp>
        <p:nvSpPr>
          <p:cNvPr id="6186" name="TextBox 6185">
            <a:extLst>
              <a:ext uri="{FF2B5EF4-FFF2-40B4-BE49-F238E27FC236}">
                <a16:creationId xmlns:a16="http://schemas.microsoft.com/office/drawing/2014/main" id="{914426ED-8CBD-2504-DF20-91FBEA10955F}"/>
              </a:ext>
            </a:extLst>
          </p:cNvPr>
          <p:cNvSpPr txBox="1"/>
          <p:nvPr/>
        </p:nvSpPr>
        <p:spPr>
          <a:xfrm>
            <a:off x="10614152" y="1629148"/>
            <a:ext cx="731834" cy="231079"/>
          </a:xfrm>
          <a:prstGeom prst="rect">
            <a:avLst/>
          </a:prstGeom>
          <a:solidFill>
            <a:schemeClr val="bg1"/>
          </a:solidFill>
        </p:spPr>
        <p:txBody>
          <a:bodyPr wrap="square" lIns="0" tIns="0" rIns="0" bIns="0" rtlCol="0" anchor="ctr" anchorCtr="0">
            <a:noAutofit/>
          </a:bodyPr>
          <a:lstStyle/>
          <a:p>
            <a:pPr algn="ctr"/>
            <a:r>
              <a:rPr lang="mt-MT" sz="800" b="1">
                <a:solidFill>
                  <a:schemeClr val="tx1"/>
                </a:solidFill>
                <a:latin typeface="Arial" panose="020B0604020202020204" pitchFamily="34" charset="0"/>
                <a:cs typeface="Arial" panose="020B0604020202020204" pitchFamily="34" charset="0"/>
              </a:rPr>
              <a:t>8.580</a:t>
            </a:r>
          </a:p>
        </p:txBody>
      </p:sp>
      <p:sp>
        <p:nvSpPr>
          <p:cNvPr id="6187" name="TextBox 6186">
            <a:extLst>
              <a:ext uri="{FF2B5EF4-FFF2-40B4-BE49-F238E27FC236}">
                <a16:creationId xmlns:a16="http://schemas.microsoft.com/office/drawing/2014/main" id="{7E2D8CDF-3D3E-1DEC-A6EC-D530C8504177}"/>
              </a:ext>
            </a:extLst>
          </p:cNvPr>
          <p:cNvSpPr txBox="1"/>
          <p:nvPr/>
        </p:nvSpPr>
        <p:spPr>
          <a:xfrm>
            <a:off x="10617391" y="1965647"/>
            <a:ext cx="731834" cy="231079"/>
          </a:xfrm>
          <a:prstGeom prst="rect">
            <a:avLst/>
          </a:prstGeom>
          <a:solidFill>
            <a:schemeClr val="bg1"/>
          </a:solidFill>
        </p:spPr>
        <p:txBody>
          <a:bodyPr wrap="square" lIns="0" tIns="0" rIns="0" bIns="0" rtlCol="0" anchor="ctr" anchorCtr="0">
            <a:noAutofit/>
          </a:bodyPr>
          <a:lstStyle/>
          <a:p>
            <a:pPr algn="ctr"/>
            <a:r>
              <a:rPr lang="mt-MT" sz="800" b="1">
                <a:solidFill>
                  <a:schemeClr val="tx1"/>
                </a:solidFill>
                <a:latin typeface="Arial" panose="020B0604020202020204" pitchFamily="34" charset="0"/>
                <a:cs typeface="Arial" panose="020B0604020202020204" pitchFamily="34" charset="0"/>
              </a:rPr>
              <a:t>150</a:t>
            </a:r>
          </a:p>
        </p:txBody>
      </p:sp>
      <p:sp>
        <p:nvSpPr>
          <p:cNvPr id="6188" name="TextBox 6187">
            <a:extLst>
              <a:ext uri="{FF2B5EF4-FFF2-40B4-BE49-F238E27FC236}">
                <a16:creationId xmlns:a16="http://schemas.microsoft.com/office/drawing/2014/main" id="{CFEC0F3C-82F1-FB3B-6BF2-89A8632679CE}"/>
              </a:ext>
            </a:extLst>
          </p:cNvPr>
          <p:cNvSpPr txBox="1"/>
          <p:nvPr/>
        </p:nvSpPr>
        <p:spPr>
          <a:xfrm>
            <a:off x="10622094" y="2296059"/>
            <a:ext cx="731834" cy="231079"/>
          </a:xfrm>
          <a:prstGeom prst="rect">
            <a:avLst/>
          </a:prstGeom>
          <a:solidFill>
            <a:schemeClr val="bg1"/>
          </a:solidFill>
        </p:spPr>
        <p:txBody>
          <a:bodyPr wrap="square" lIns="0" tIns="0" rIns="0" bIns="0" rtlCol="0" anchor="ctr" anchorCtr="0">
            <a:noAutofit/>
          </a:bodyPr>
          <a:lstStyle/>
          <a:p>
            <a:pPr algn="ctr"/>
            <a:r>
              <a:rPr lang="mt-MT" sz="800" b="1">
                <a:solidFill>
                  <a:schemeClr val="tx1"/>
                </a:solidFill>
                <a:latin typeface="Arial" panose="020B0604020202020204" pitchFamily="34" charset="0"/>
                <a:cs typeface="Arial" panose="020B0604020202020204" pitchFamily="34" charset="0"/>
              </a:rPr>
              <a:t>19.829</a:t>
            </a:r>
          </a:p>
        </p:txBody>
      </p:sp>
      <p:sp>
        <p:nvSpPr>
          <p:cNvPr id="6189" name="TextBox 6188">
            <a:extLst>
              <a:ext uri="{FF2B5EF4-FFF2-40B4-BE49-F238E27FC236}">
                <a16:creationId xmlns:a16="http://schemas.microsoft.com/office/drawing/2014/main" id="{30A8209E-A147-32D3-EE09-451691FAEBA8}"/>
              </a:ext>
            </a:extLst>
          </p:cNvPr>
          <p:cNvSpPr txBox="1"/>
          <p:nvPr/>
        </p:nvSpPr>
        <p:spPr>
          <a:xfrm>
            <a:off x="11338044" y="276828"/>
            <a:ext cx="731834" cy="231079"/>
          </a:xfrm>
          <a:prstGeom prst="rect">
            <a:avLst/>
          </a:prstGeom>
          <a:solidFill>
            <a:schemeClr val="bg1"/>
          </a:solidFill>
        </p:spPr>
        <p:txBody>
          <a:bodyPr wrap="square" lIns="0" tIns="0" rIns="0" bIns="0" rtlCol="0" anchor="ctr" anchorCtr="0">
            <a:noAutofit/>
          </a:bodyPr>
          <a:lstStyle/>
          <a:p>
            <a:pPr algn="ctr"/>
            <a:r>
              <a:rPr lang="mt-MT" sz="800">
                <a:solidFill>
                  <a:schemeClr val="tx1"/>
                </a:solidFill>
                <a:latin typeface="Arial" panose="020B0604020202020204" pitchFamily="34" charset="0"/>
                <a:cs typeface="Arial" panose="020B0604020202020204" pitchFamily="34" charset="0"/>
              </a:rPr>
              <a:t>0,019%</a:t>
            </a:r>
          </a:p>
        </p:txBody>
      </p:sp>
      <p:sp>
        <p:nvSpPr>
          <p:cNvPr id="6190" name="TextBox 6189">
            <a:extLst>
              <a:ext uri="{FF2B5EF4-FFF2-40B4-BE49-F238E27FC236}">
                <a16:creationId xmlns:a16="http://schemas.microsoft.com/office/drawing/2014/main" id="{B6D7FCE6-92CE-F594-ABC4-25898BC4E99A}"/>
              </a:ext>
            </a:extLst>
          </p:cNvPr>
          <p:cNvSpPr txBox="1"/>
          <p:nvPr/>
        </p:nvSpPr>
        <p:spPr>
          <a:xfrm>
            <a:off x="11330102" y="612805"/>
            <a:ext cx="731834" cy="231079"/>
          </a:xfrm>
          <a:prstGeom prst="rect">
            <a:avLst/>
          </a:prstGeom>
          <a:solidFill>
            <a:schemeClr val="bg1"/>
          </a:solidFill>
        </p:spPr>
        <p:txBody>
          <a:bodyPr wrap="square" lIns="0" tIns="0" rIns="0" bIns="0" rtlCol="0" anchor="ctr" anchorCtr="0">
            <a:noAutofit/>
          </a:bodyPr>
          <a:lstStyle/>
          <a:p>
            <a:pPr algn="ctr"/>
            <a:r>
              <a:rPr lang="mt-MT" sz="800">
                <a:solidFill>
                  <a:schemeClr val="tx1"/>
                </a:solidFill>
                <a:latin typeface="Arial" panose="020B0604020202020204" pitchFamily="34" charset="0"/>
                <a:cs typeface="Arial" panose="020B0604020202020204" pitchFamily="34" charset="0"/>
              </a:rPr>
              <a:t>0,030%</a:t>
            </a:r>
          </a:p>
        </p:txBody>
      </p:sp>
      <p:sp>
        <p:nvSpPr>
          <p:cNvPr id="6191" name="TextBox 6190">
            <a:extLst>
              <a:ext uri="{FF2B5EF4-FFF2-40B4-BE49-F238E27FC236}">
                <a16:creationId xmlns:a16="http://schemas.microsoft.com/office/drawing/2014/main" id="{94AA0EDA-BBC1-9AAD-FD95-CA7FC2B5B843}"/>
              </a:ext>
            </a:extLst>
          </p:cNvPr>
          <p:cNvSpPr txBox="1"/>
          <p:nvPr/>
        </p:nvSpPr>
        <p:spPr>
          <a:xfrm>
            <a:off x="11333341" y="949304"/>
            <a:ext cx="731834" cy="231079"/>
          </a:xfrm>
          <a:prstGeom prst="rect">
            <a:avLst/>
          </a:prstGeom>
          <a:solidFill>
            <a:schemeClr val="bg1"/>
          </a:solidFill>
        </p:spPr>
        <p:txBody>
          <a:bodyPr wrap="square" lIns="0" tIns="0" rIns="0" bIns="0" rtlCol="0" anchor="ctr" anchorCtr="0">
            <a:noAutofit/>
          </a:bodyPr>
          <a:lstStyle/>
          <a:p>
            <a:pPr algn="ctr"/>
            <a:r>
              <a:rPr lang="mt-MT" sz="800">
                <a:solidFill>
                  <a:schemeClr val="tx1"/>
                </a:solidFill>
                <a:latin typeface="Arial" panose="020B0604020202020204" pitchFamily="34" charset="0"/>
                <a:cs typeface="Arial" panose="020B0604020202020204" pitchFamily="34" charset="0"/>
              </a:rPr>
              <a:t>0,025%</a:t>
            </a:r>
          </a:p>
        </p:txBody>
      </p:sp>
      <p:sp>
        <p:nvSpPr>
          <p:cNvPr id="6192" name="TextBox 6191">
            <a:extLst>
              <a:ext uri="{FF2B5EF4-FFF2-40B4-BE49-F238E27FC236}">
                <a16:creationId xmlns:a16="http://schemas.microsoft.com/office/drawing/2014/main" id="{6051670C-9E53-CE0B-21F6-C8FF3C4F324D}"/>
              </a:ext>
            </a:extLst>
          </p:cNvPr>
          <p:cNvSpPr txBox="1"/>
          <p:nvPr/>
        </p:nvSpPr>
        <p:spPr>
          <a:xfrm>
            <a:off x="11338044" y="1279716"/>
            <a:ext cx="731834" cy="231079"/>
          </a:xfrm>
          <a:prstGeom prst="rect">
            <a:avLst/>
          </a:prstGeom>
          <a:solidFill>
            <a:schemeClr val="bg1"/>
          </a:solidFill>
        </p:spPr>
        <p:txBody>
          <a:bodyPr wrap="square" lIns="0" tIns="0" rIns="0" bIns="0" rtlCol="0" anchor="ctr" anchorCtr="0">
            <a:noAutofit/>
          </a:bodyPr>
          <a:lstStyle/>
          <a:p>
            <a:pPr algn="ctr"/>
            <a:r>
              <a:rPr lang="mt-MT" sz="800">
                <a:solidFill>
                  <a:schemeClr val="tx1"/>
                </a:solidFill>
                <a:latin typeface="Arial" panose="020B0604020202020204" pitchFamily="34" charset="0"/>
                <a:cs typeface="Arial" panose="020B0604020202020204" pitchFamily="34" charset="0"/>
              </a:rPr>
              <a:t>0,050%</a:t>
            </a:r>
          </a:p>
        </p:txBody>
      </p:sp>
      <p:sp>
        <p:nvSpPr>
          <p:cNvPr id="6193" name="TextBox 6192">
            <a:extLst>
              <a:ext uri="{FF2B5EF4-FFF2-40B4-BE49-F238E27FC236}">
                <a16:creationId xmlns:a16="http://schemas.microsoft.com/office/drawing/2014/main" id="{A95B38C4-D4D9-5962-AEBE-31E39496D60B}"/>
              </a:ext>
            </a:extLst>
          </p:cNvPr>
          <p:cNvSpPr txBox="1"/>
          <p:nvPr/>
        </p:nvSpPr>
        <p:spPr>
          <a:xfrm>
            <a:off x="11338044" y="1629148"/>
            <a:ext cx="731834" cy="231079"/>
          </a:xfrm>
          <a:prstGeom prst="rect">
            <a:avLst/>
          </a:prstGeom>
          <a:solidFill>
            <a:schemeClr val="bg1"/>
          </a:solidFill>
        </p:spPr>
        <p:txBody>
          <a:bodyPr wrap="square" lIns="0" tIns="0" rIns="0" bIns="0" rtlCol="0" anchor="ctr" anchorCtr="0">
            <a:noAutofit/>
          </a:bodyPr>
          <a:lstStyle/>
          <a:p>
            <a:pPr algn="ctr"/>
            <a:r>
              <a:rPr lang="mt-MT" sz="800">
                <a:solidFill>
                  <a:schemeClr val="tx1"/>
                </a:solidFill>
                <a:latin typeface="Arial" panose="020B0604020202020204" pitchFamily="34" charset="0"/>
                <a:cs typeface="Arial" panose="020B0604020202020204" pitchFamily="34" charset="0"/>
              </a:rPr>
              <a:t>0,052%</a:t>
            </a:r>
          </a:p>
        </p:txBody>
      </p:sp>
      <p:sp>
        <p:nvSpPr>
          <p:cNvPr id="6194" name="TextBox 6193">
            <a:extLst>
              <a:ext uri="{FF2B5EF4-FFF2-40B4-BE49-F238E27FC236}">
                <a16:creationId xmlns:a16="http://schemas.microsoft.com/office/drawing/2014/main" id="{E7DFD1B5-16D3-9E2C-7291-C087E6824609}"/>
              </a:ext>
            </a:extLst>
          </p:cNvPr>
          <p:cNvSpPr txBox="1"/>
          <p:nvPr/>
        </p:nvSpPr>
        <p:spPr>
          <a:xfrm>
            <a:off x="11341283" y="1965647"/>
            <a:ext cx="731834" cy="231079"/>
          </a:xfrm>
          <a:prstGeom prst="rect">
            <a:avLst/>
          </a:prstGeom>
          <a:solidFill>
            <a:schemeClr val="bg1"/>
          </a:solidFill>
        </p:spPr>
        <p:txBody>
          <a:bodyPr wrap="square" lIns="0" tIns="0" rIns="0" bIns="0" rtlCol="0" anchor="ctr" anchorCtr="0">
            <a:noAutofit/>
          </a:bodyPr>
          <a:lstStyle/>
          <a:p>
            <a:pPr algn="ctr"/>
            <a:r>
              <a:rPr lang="mt-MT" sz="800">
                <a:solidFill>
                  <a:schemeClr val="tx1"/>
                </a:solidFill>
                <a:latin typeface="Arial" panose="020B0604020202020204" pitchFamily="34" charset="0"/>
                <a:cs typeface="Arial" panose="020B0604020202020204" pitchFamily="34" charset="0"/>
              </a:rPr>
              <a:t>0,294%</a:t>
            </a:r>
          </a:p>
        </p:txBody>
      </p:sp>
      <p:sp>
        <p:nvSpPr>
          <p:cNvPr id="6195" name="TextBox 6194">
            <a:extLst>
              <a:ext uri="{FF2B5EF4-FFF2-40B4-BE49-F238E27FC236}">
                <a16:creationId xmlns:a16="http://schemas.microsoft.com/office/drawing/2014/main" id="{B7C38D55-70B0-FE43-904E-4C2D08FE8DC7}"/>
              </a:ext>
            </a:extLst>
          </p:cNvPr>
          <p:cNvSpPr txBox="1"/>
          <p:nvPr/>
        </p:nvSpPr>
        <p:spPr>
          <a:xfrm>
            <a:off x="11345986" y="2296059"/>
            <a:ext cx="731834" cy="231079"/>
          </a:xfrm>
          <a:prstGeom prst="rect">
            <a:avLst/>
          </a:prstGeom>
          <a:solidFill>
            <a:schemeClr val="bg1"/>
          </a:solidFill>
        </p:spPr>
        <p:txBody>
          <a:bodyPr wrap="square" lIns="0" tIns="0" rIns="0" bIns="0" rtlCol="0" anchor="ctr" anchorCtr="0">
            <a:noAutofit/>
          </a:bodyPr>
          <a:lstStyle/>
          <a:p>
            <a:pPr algn="ctr"/>
            <a:r>
              <a:rPr lang="mt-MT" sz="800">
                <a:solidFill>
                  <a:schemeClr val="tx1"/>
                </a:solidFill>
                <a:latin typeface="Arial" panose="020B0604020202020204" pitchFamily="34" charset="0"/>
                <a:cs typeface="Arial" panose="020B0604020202020204" pitchFamily="34" charset="0"/>
              </a:rPr>
              <a:t>1,853%</a:t>
            </a:r>
          </a:p>
        </p:txBody>
      </p:sp>
    </p:spTree>
    <p:extLst>
      <p:ext uri="{BB962C8B-B14F-4D97-AF65-F5344CB8AC3E}">
        <p14:creationId xmlns:p14="http://schemas.microsoft.com/office/powerpoint/2010/main" val="3612963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13">
            <a:extLst>
              <a:ext uri="{FF2B5EF4-FFF2-40B4-BE49-F238E27FC236}">
                <a16:creationId xmlns:a16="http://schemas.microsoft.com/office/drawing/2014/main" id="{09BA517D-4B38-48B4-9875-E8F1B0FF7BE1}"/>
              </a:ext>
            </a:extLst>
          </p:cNvPr>
          <p:cNvSpPr/>
          <p:nvPr/>
        </p:nvSpPr>
        <p:spPr>
          <a:xfrm>
            <a:off x="685800" y="0"/>
            <a:ext cx="10744200" cy="920217"/>
          </a:xfrm>
          <a:prstGeom prst="roundRect">
            <a:avLst>
              <a:gd name="adj" fmla="val 10"/>
            </a:avLst>
          </a:prstGeom>
          <a:solidFill>
            <a:schemeClr val="bg1"/>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mt-MT" sz="4800" b="1">
                <a:solidFill>
                  <a:srgbClr val="003399"/>
                </a:solidFill>
                <a:latin typeface="EC Square Sans Pro" panose="020B0506040000020004" pitchFamily="34" charset="0"/>
              </a:rPr>
              <a:t>L-Objettiv “Mill-Għalqa sal-Platt”</a:t>
            </a:r>
          </a:p>
        </p:txBody>
      </p:sp>
      <p:sp>
        <p:nvSpPr>
          <p:cNvPr id="6" name="Rectángulo 5">
            <a:extLst>
              <a:ext uri="{FF2B5EF4-FFF2-40B4-BE49-F238E27FC236}">
                <a16:creationId xmlns:a16="http://schemas.microsoft.com/office/drawing/2014/main" id="{1A698EF5-5D62-4398-9DA3-FBDB8B198C09}"/>
              </a:ext>
            </a:extLst>
          </p:cNvPr>
          <p:cNvSpPr/>
          <p:nvPr/>
        </p:nvSpPr>
        <p:spPr>
          <a:xfrm>
            <a:off x="0" y="1149350"/>
            <a:ext cx="12192000" cy="572135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t-MT" sz="4800" b="0" i="0" u="none" strike="noStrike" baseline="0" dirty="0">
                <a:solidFill>
                  <a:schemeClr val="bg1"/>
                </a:solidFill>
                <a:latin typeface="EC Square Sans Pro" panose="020B0506040000020004" pitchFamily="34" charset="0"/>
              </a:rPr>
              <a:t>Tnaqqis ta’ 50% tal-bejgħ totali tal-UE ta’ antimikrobiċi għall-annimali mrobbija </a:t>
            </a:r>
            <a:br>
              <a:rPr lang="en-US" sz="4800" b="0" i="0" u="none" strike="noStrike" baseline="0" dirty="0">
                <a:solidFill>
                  <a:schemeClr val="bg1"/>
                </a:solidFill>
                <a:latin typeface="EC Square Sans Pro" panose="020B0506040000020004" pitchFamily="34" charset="0"/>
              </a:rPr>
            </a:br>
            <a:r>
              <a:rPr lang="mt-MT" sz="4800" b="0" i="0" u="none" strike="noStrike" baseline="0" dirty="0">
                <a:solidFill>
                  <a:schemeClr val="bg1"/>
                </a:solidFill>
                <a:latin typeface="EC Square Sans Pro" panose="020B0506040000020004" pitchFamily="34" charset="0"/>
              </a:rPr>
              <a:t>u fl-akkwakultura sal-2030</a:t>
            </a:r>
          </a:p>
        </p:txBody>
      </p:sp>
    </p:spTree>
    <p:extLst>
      <p:ext uri="{BB962C8B-B14F-4D97-AF65-F5344CB8AC3E}">
        <p14:creationId xmlns:p14="http://schemas.microsoft.com/office/powerpoint/2010/main" val="691284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946B7F0-5321-4D8A-844F-D39CABA387AE}"/>
              </a:ext>
            </a:extLst>
          </p:cNvPr>
          <p:cNvSpPr/>
          <p:nvPr/>
        </p:nvSpPr>
        <p:spPr>
          <a:xfrm>
            <a:off x="0" y="1153248"/>
            <a:ext cx="12192000" cy="328560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7"/>
          </a:p>
        </p:txBody>
      </p:sp>
      <p:pic>
        <p:nvPicPr>
          <p:cNvPr id="4" name="Picture 3" descr="A graph showing a bar graph&#10;&#10;Description automatically generated with medium confidence">
            <a:extLst>
              <a:ext uri="{FF2B5EF4-FFF2-40B4-BE49-F238E27FC236}">
                <a16:creationId xmlns:a16="http://schemas.microsoft.com/office/drawing/2014/main" id="{96DA8327-74C0-F539-F01E-A7E2FF57B1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40" y="1220630"/>
            <a:ext cx="5381278" cy="3144152"/>
          </a:xfrm>
          <a:prstGeom prst="rect">
            <a:avLst/>
          </a:prstGeom>
        </p:spPr>
      </p:pic>
      <p:sp>
        <p:nvSpPr>
          <p:cNvPr id="3" name="Marcador de texto 1">
            <a:extLst>
              <a:ext uri="{FF2B5EF4-FFF2-40B4-BE49-F238E27FC236}">
                <a16:creationId xmlns:a16="http://schemas.microsoft.com/office/drawing/2014/main" id="{53187E3D-3374-4041-9576-BC4D8DA7C433}"/>
              </a:ext>
            </a:extLst>
          </p:cNvPr>
          <p:cNvSpPr>
            <a:spLocks noGrp="1"/>
          </p:cNvSpPr>
          <p:nvPr>
            <p:ph type="body" sz="quarter" idx="10"/>
          </p:nvPr>
        </p:nvSpPr>
        <p:spPr>
          <a:xfrm>
            <a:off x="906517" y="349618"/>
            <a:ext cx="7994143" cy="532414"/>
          </a:xfrm>
        </p:spPr>
        <p:txBody>
          <a:bodyPr>
            <a:normAutofit fontScale="92500" lnSpcReduction="10000"/>
          </a:bodyPr>
          <a:lstStyle/>
          <a:p>
            <a:pPr marL="0" indent="0">
              <a:buNone/>
            </a:pPr>
            <a:r>
              <a:rPr lang="mt-MT" sz="3594" b="1">
                <a:latin typeface="EC Square Sans Pro" panose="020B0506040000020004" pitchFamily="34" charset="0"/>
              </a:rPr>
              <a:t>Għan</a:t>
            </a:r>
          </a:p>
        </p:txBody>
      </p:sp>
      <p:cxnSp>
        <p:nvCxnSpPr>
          <p:cNvPr id="7" name="Conector recto de flecha 6">
            <a:extLst>
              <a:ext uri="{FF2B5EF4-FFF2-40B4-BE49-F238E27FC236}">
                <a16:creationId xmlns:a16="http://schemas.microsoft.com/office/drawing/2014/main" id="{01832556-FD96-45E4-8B33-0056394CD59E}"/>
              </a:ext>
            </a:extLst>
          </p:cNvPr>
          <p:cNvCxnSpPr>
            <a:cxnSpLocks/>
          </p:cNvCxnSpPr>
          <p:nvPr/>
        </p:nvCxnSpPr>
        <p:spPr>
          <a:xfrm>
            <a:off x="1967802" y="2674758"/>
            <a:ext cx="2701235" cy="912710"/>
          </a:xfrm>
          <a:prstGeom prst="straightConnector1">
            <a:avLst/>
          </a:prstGeom>
          <a:ln>
            <a:solidFill>
              <a:srgbClr val="003399"/>
            </a:solidFill>
            <a:tailEnd type="triangle"/>
          </a:ln>
        </p:spPr>
        <p:style>
          <a:lnRef idx="1">
            <a:schemeClr val="accent2"/>
          </a:lnRef>
          <a:fillRef idx="0">
            <a:schemeClr val="accent2"/>
          </a:fillRef>
          <a:effectRef idx="0">
            <a:schemeClr val="accent2"/>
          </a:effectRef>
          <a:fontRef idx="minor">
            <a:schemeClr val="tx1"/>
          </a:fontRef>
        </p:style>
      </p:cxnSp>
      <p:sp>
        <p:nvSpPr>
          <p:cNvPr id="8" name="CuadroTexto 7">
            <a:extLst>
              <a:ext uri="{FF2B5EF4-FFF2-40B4-BE49-F238E27FC236}">
                <a16:creationId xmlns:a16="http://schemas.microsoft.com/office/drawing/2014/main" id="{982E23AB-9750-4E64-9A22-36B4BEAB5003}"/>
              </a:ext>
            </a:extLst>
          </p:cNvPr>
          <p:cNvSpPr txBox="1"/>
          <p:nvPr/>
        </p:nvSpPr>
        <p:spPr>
          <a:xfrm>
            <a:off x="6906909" y="2438785"/>
            <a:ext cx="4169150" cy="952343"/>
          </a:xfrm>
          <a:prstGeom prst="rect">
            <a:avLst/>
          </a:prstGeom>
          <a:noFill/>
        </p:spPr>
        <p:txBody>
          <a:bodyPr wrap="square" rtlCol="0">
            <a:noAutofit/>
          </a:bodyPr>
          <a:lstStyle/>
          <a:p>
            <a:pPr algn="ctr"/>
            <a:r>
              <a:rPr lang="mt-MT" sz="2795" b="1" dirty="0">
                <a:solidFill>
                  <a:srgbClr val="003399"/>
                </a:solidFill>
                <a:latin typeface="EC Square Sans Pro" panose="020B0506040000020004" pitchFamily="34" charset="0"/>
              </a:rPr>
              <a:t>Iktar min-nofs diġà intlaħaq f’4 snin!! </a:t>
            </a:r>
          </a:p>
        </p:txBody>
      </p:sp>
      <p:cxnSp>
        <p:nvCxnSpPr>
          <p:cNvPr id="9" name="Conector recto de flecha 8">
            <a:extLst>
              <a:ext uri="{FF2B5EF4-FFF2-40B4-BE49-F238E27FC236}">
                <a16:creationId xmlns:a16="http://schemas.microsoft.com/office/drawing/2014/main" id="{3BF56184-C56A-403C-9CC5-CDADBAD513EA}"/>
              </a:ext>
            </a:extLst>
          </p:cNvPr>
          <p:cNvCxnSpPr>
            <a:cxnSpLocks/>
          </p:cNvCxnSpPr>
          <p:nvPr/>
        </p:nvCxnSpPr>
        <p:spPr>
          <a:xfrm>
            <a:off x="1301919" y="5868523"/>
            <a:ext cx="9279587" cy="22165"/>
          </a:xfrm>
          <a:prstGeom prst="straightConnector1">
            <a:avLst/>
          </a:prstGeom>
          <a:ln w="38100">
            <a:solidFill>
              <a:srgbClr val="2C7470"/>
            </a:solidFill>
            <a:tailEnd type="triangle"/>
          </a:ln>
        </p:spPr>
        <p:style>
          <a:lnRef idx="3">
            <a:schemeClr val="accent1"/>
          </a:lnRef>
          <a:fillRef idx="0">
            <a:schemeClr val="accent1"/>
          </a:fillRef>
          <a:effectRef idx="2">
            <a:schemeClr val="accent1"/>
          </a:effectRef>
          <a:fontRef idx="minor">
            <a:schemeClr val="tx1"/>
          </a:fontRef>
        </p:style>
      </p:cxnSp>
      <p:sp>
        <p:nvSpPr>
          <p:cNvPr id="10" name="CuadroTexto 9">
            <a:extLst>
              <a:ext uri="{FF2B5EF4-FFF2-40B4-BE49-F238E27FC236}">
                <a16:creationId xmlns:a16="http://schemas.microsoft.com/office/drawing/2014/main" id="{89F45181-94FF-41A1-BCC5-6CEDF4DBCEC7}"/>
              </a:ext>
            </a:extLst>
          </p:cNvPr>
          <p:cNvSpPr txBox="1"/>
          <p:nvPr/>
        </p:nvSpPr>
        <p:spPr>
          <a:xfrm>
            <a:off x="1115938" y="6384924"/>
            <a:ext cx="857931" cy="338554"/>
          </a:xfrm>
          <a:prstGeom prst="rect">
            <a:avLst/>
          </a:prstGeom>
          <a:noFill/>
        </p:spPr>
        <p:txBody>
          <a:bodyPr wrap="square" rtlCol="0">
            <a:noAutofit/>
          </a:bodyPr>
          <a:lstStyle/>
          <a:p>
            <a:r>
              <a:rPr lang="mt-MT" sz="1600" b="1">
                <a:latin typeface="EC Square Sans Pro" panose="020B0506040000020004" pitchFamily="34" charset="0"/>
              </a:rPr>
              <a:t>2018</a:t>
            </a:r>
          </a:p>
        </p:txBody>
      </p:sp>
      <p:sp>
        <p:nvSpPr>
          <p:cNvPr id="11" name="CuadroTexto 10">
            <a:extLst>
              <a:ext uri="{FF2B5EF4-FFF2-40B4-BE49-F238E27FC236}">
                <a16:creationId xmlns:a16="http://schemas.microsoft.com/office/drawing/2014/main" id="{AD4BAF01-92C6-4148-9932-7C10BED5127E}"/>
              </a:ext>
            </a:extLst>
          </p:cNvPr>
          <p:cNvSpPr txBox="1"/>
          <p:nvPr/>
        </p:nvSpPr>
        <p:spPr>
          <a:xfrm>
            <a:off x="5738254" y="6384924"/>
            <a:ext cx="857931" cy="307777"/>
          </a:xfrm>
          <a:prstGeom prst="rect">
            <a:avLst/>
          </a:prstGeom>
          <a:noFill/>
        </p:spPr>
        <p:txBody>
          <a:bodyPr wrap="square" rtlCol="0">
            <a:noAutofit/>
          </a:bodyPr>
          <a:lstStyle/>
          <a:p>
            <a:r>
              <a:rPr lang="mt-MT" sz="1400" b="1">
                <a:latin typeface="EC Square Sans Pro" panose="020B0506040000020004" pitchFamily="34" charset="0"/>
              </a:rPr>
              <a:t>2022</a:t>
            </a:r>
          </a:p>
        </p:txBody>
      </p:sp>
      <p:sp>
        <p:nvSpPr>
          <p:cNvPr id="12" name="CuadroTexto 11">
            <a:extLst>
              <a:ext uri="{FF2B5EF4-FFF2-40B4-BE49-F238E27FC236}">
                <a16:creationId xmlns:a16="http://schemas.microsoft.com/office/drawing/2014/main" id="{2B485E79-3A99-4AFE-BF39-16624EC4B201}"/>
              </a:ext>
            </a:extLst>
          </p:cNvPr>
          <p:cNvSpPr txBox="1"/>
          <p:nvPr/>
        </p:nvSpPr>
        <p:spPr>
          <a:xfrm>
            <a:off x="10279252" y="6387769"/>
            <a:ext cx="796807" cy="338554"/>
          </a:xfrm>
          <a:prstGeom prst="rect">
            <a:avLst/>
          </a:prstGeom>
          <a:noFill/>
        </p:spPr>
        <p:txBody>
          <a:bodyPr wrap="square" rtlCol="0">
            <a:noAutofit/>
          </a:bodyPr>
          <a:lstStyle/>
          <a:p>
            <a:r>
              <a:rPr lang="mt-MT" sz="1600" b="1">
                <a:latin typeface="EC Square Sans Pro" panose="020B0506040000020004" pitchFamily="34" charset="0"/>
              </a:rPr>
              <a:t>2030</a:t>
            </a:r>
          </a:p>
        </p:txBody>
      </p:sp>
      <p:cxnSp>
        <p:nvCxnSpPr>
          <p:cNvPr id="13" name="Conector recto 12">
            <a:extLst>
              <a:ext uri="{FF2B5EF4-FFF2-40B4-BE49-F238E27FC236}">
                <a16:creationId xmlns:a16="http://schemas.microsoft.com/office/drawing/2014/main" id="{4F6C490B-82B8-4A19-B3A5-B302FA2B0E1E}"/>
              </a:ext>
            </a:extLst>
          </p:cNvPr>
          <p:cNvCxnSpPr/>
          <p:nvPr/>
        </p:nvCxnSpPr>
        <p:spPr>
          <a:xfrm flipV="1">
            <a:off x="1363428" y="5472306"/>
            <a:ext cx="0" cy="724229"/>
          </a:xfrm>
          <a:prstGeom prst="line">
            <a:avLst/>
          </a:prstGeom>
          <a:ln>
            <a:solidFill>
              <a:srgbClr val="2C7470"/>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83B572E1-D859-4554-9E9C-56954AAE9506}"/>
              </a:ext>
            </a:extLst>
          </p:cNvPr>
          <p:cNvCxnSpPr>
            <a:cxnSpLocks/>
          </p:cNvCxnSpPr>
          <p:nvPr/>
        </p:nvCxnSpPr>
        <p:spPr>
          <a:xfrm flipV="1">
            <a:off x="7098532" y="5546485"/>
            <a:ext cx="0" cy="724229"/>
          </a:xfrm>
          <a:prstGeom prst="line">
            <a:avLst/>
          </a:prstGeom>
          <a:ln>
            <a:solidFill>
              <a:srgbClr val="2C7470"/>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C182C6A6-7963-477F-8BB6-AFB189138912}"/>
              </a:ext>
            </a:extLst>
          </p:cNvPr>
          <p:cNvCxnSpPr>
            <a:cxnSpLocks/>
          </p:cNvCxnSpPr>
          <p:nvPr/>
        </p:nvCxnSpPr>
        <p:spPr>
          <a:xfrm flipV="1">
            <a:off x="6521207" y="5506409"/>
            <a:ext cx="0" cy="724229"/>
          </a:xfrm>
          <a:prstGeom prst="line">
            <a:avLst/>
          </a:prstGeom>
          <a:ln>
            <a:solidFill>
              <a:srgbClr val="2C7470"/>
            </a:soli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C63AB3CB-DAA2-4C16-A066-B2783AC410A9}"/>
              </a:ext>
            </a:extLst>
          </p:cNvPr>
          <p:cNvCxnSpPr>
            <a:cxnSpLocks/>
          </p:cNvCxnSpPr>
          <p:nvPr/>
        </p:nvCxnSpPr>
        <p:spPr>
          <a:xfrm flipV="1">
            <a:off x="7675857" y="5539282"/>
            <a:ext cx="0" cy="724229"/>
          </a:xfrm>
          <a:prstGeom prst="line">
            <a:avLst/>
          </a:prstGeom>
          <a:ln>
            <a:solidFill>
              <a:srgbClr val="2C7470"/>
            </a:solidFill>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7F1918AF-E2B0-4E33-92A8-8E7B967C70B5}"/>
              </a:ext>
            </a:extLst>
          </p:cNvPr>
          <p:cNvCxnSpPr>
            <a:cxnSpLocks/>
          </p:cNvCxnSpPr>
          <p:nvPr/>
        </p:nvCxnSpPr>
        <p:spPr>
          <a:xfrm flipV="1">
            <a:off x="5943882" y="5508578"/>
            <a:ext cx="0" cy="724229"/>
          </a:xfrm>
          <a:prstGeom prst="line">
            <a:avLst/>
          </a:prstGeom>
          <a:ln>
            <a:solidFill>
              <a:srgbClr val="2C7470"/>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90A60388-1DD3-44E2-AC47-C90146E2FD3C}"/>
              </a:ext>
            </a:extLst>
          </p:cNvPr>
          <p:cNvCxnSpPr>
            <a:cxnSpLocks/>
          </p:cNvCxnSpPr>
          <p:nvPr/>
        </p:nvCxnSpPr>
        <p:spPr>
          <a:xfrm flipV="1">
            <a:off x="10562485" y="5491063"/>
            <a:ext cx="0" cy="724229"/>
          </a:xfrm>
          <a:prstGeom prst="line">
            <a:avLst/>
          </a:prstGeom>
          <a:ln>
            <a:solidFill>
              <a:srgbClr val="2C7470"/>
            </a:solidFill>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F9655417-74FD-4081-B526-8CA316A38AB6}"/>
              </a:ext>
            </a:extLst>
          </p:cNvPr>
          <p:cNvCxnSpPr>
            <a:cxnSpLocks/>
          </p:cNvCxnSpPr>
          <p:nvPr/>
        </p:nvCxnSpPr>
        <p:spPr>
          <a:xfrm flipV="1">
            <a:off x="8830507" y="5511421"/>
            <a:ext cx="0" cy="724229"/>
          </a:xfrm>
          <a:prstGeom prst="line">
            <a:avLst/>
          </a:prstGeom>
          <a:ln>
            <a:solidFill>
              <a:srgbClr val="2C7470"/>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8502C2C8-51C8-4601-8ABE-B251CFB5B3B8}"/>
              </a:ext>
            </a:extLst>
          </p:cNvPr>
          <p:cNvCxnSpPr>
            <a:cxnSpLocks/>
          </p:cNvCxnSpPr>
          <p:nvPr/>
        </p:nvCxnSpPr>
        <p:spPr>
          <a:xfrm flipV="1">
            <a:off x="8253182" y="5511421"/>
            <a:ext cx="0" cy="724229"/>
          </a:xfrm>
          <a:prstGeom prst="line">
            <a:avLst/>
          </a:prstGeom>
          <a:ln>
            <a:solidFill>
              <a:srgbClr val="2C7470"/>
            </a:solidFill>
          </a:ln>
        </p:spPr>
        <p:style>
          <a:lnRef idx="1">
            <a:schemeClr val="accent1"/>
          </a:lnRef>
          <a:fillRef idx="0">
            <a:schemeClr val="accent1"/>
          </a:fillRef>
          <a:effectRef idx="0">
            <a:schemeClr val="accent1"/>
          </a:effectRef>
          <a:fontRef idx="minor">
            <a:schemeClr val="tx1"/>
          </a:fontRef>
        </p:style>
      </p:cxnSp>
      <p:sp>
        <p:nvSpPr>
          <p:cNvPr id="21" name="CuadroTexto 20">
            <a:extLst>
              <a:ext uri="{FF2B5EF4-FFF2-40B4-BE49-F238E27FC236}">
                <a16:creationId xmlns:a16="http://schemas.microsoft.com/office/drawing/2014/main" id="{924056A2-CD27-421B-8D71-FC014E741D80}"/>
              </a:ext>
            </a:extLst>
          </p:cNvPr>
          <p:cNvSpPr txBox="1"/>
          <p:nvPr/>
        </p:nvSpPr>
        <p:spPr>
          <a:xfrm>
            <a:off x="801565" y="4919528"/>
            <a:ext cx="1166237" cy="522253"/>
          </a:xfrm>
          <a:prstGeom prst="rect">
            <a:avLst/>
          </a:prstGeom>
          <a:noFill/>
        </p:spPr>
        <p:txBody>
          <a:bodyPr wrap="square" rtlCol="0">
            <a:noAutofit/>
          </a:bodyPr>
          <a:lstStyle/>
          <a:p>
            <a:pPr algn="ctr"/>
            <a:r>
              <a:rPr lang="mt-MT" sz="1597" b="1">
                <a:solidFill>
                  <a:srgbClr val="FF0000"/>
                </a:solidFill>
                <a:latin typeface="EC Square Sans Pro" panose="020B0506040000020004" pitchFamily="34" charset="0"/>
              </a:rPr>
              <a:t>118.3 </a:t>
            </a:r>
            <a:r>
              <a:rPr lang="mt-MT" sz="1098" b="1">
                <a:solidFill>
                  <a:srgbClr val="FF0000"/>
                </a:solidFill>
                <a:latin typeface="EC Square Sans Pro" panose="020B0506040000020004" pitchFamily="34" charset="0"/>
              </a:rPr>
              <a:t>mg/PCU</a:t>
            </a:r>
          </a:p>
        </p:txBody>
      </p:sp>
      <p:sp>
        <p:nvSpPr>
          <p:cNvPr id="22" name="CuadroTexto 21">
            <a:extLst>
              <a:ext uri="{FF2B5EF4-FFF2-40B4-BE49-F238E27FC236}">
                <a16:creationId xmlns:a16="http://schemas.microsoft.com/office/drawing/2014/main" id="{58B921F6-F63E-4695-A9A9-C52BCCF33726}"/>
              </a:ext>
            </a:extLst>
          </p:cNvPr>
          <p:cNvSpPr txBox="1"/>
          <p:nvPr/>
        </p:nvSpPr>
        <p:spPr>
          <a:xfrm>
            <a:off x="10389087" y="4919527"/>
            <a:ext cx="857931" cy="506892"/>
          </a:xfrm>
          <a:prstGeom prst="rect">
            <a:avLst/>
          </a:prstGeom>
          <a:noFill/>
        </p:spPr>
        <p:txBody>
          <a:bodyPr wrap="square" rtlCol="0">
            <a:noAutofit/>
          </a:bodyPr>
          <a:lstStyle/>
          <a:p>
            <a:pPr algn="ctr"/>
            <a:r>
              <a:rPr lang="mt-MT" sz="1597" b="1">
                <a:solidFill>
                  <a:srgbClr val="2C7470"/>
                </a:solidFill>
                <a:latin typeface="EC Square Sans Pro" panose="020B0506040000020004" pitchFamily="34" charset="0"/>
              </a:rPr>
              <a:t>59.2 </a:t>
            </a:r>
            <a:r>
              <a:rPr lang="mt-MT" sz="1098" b="1">
                <a:solidFill>
                  <a:srgbClr val="2C7470"/>
                </a:solidFill>
                <a:latin typeface="EC Square Sans Pro" panose="020B0506040000020004" pitchFamily="34" charset="0"/>
              </a:rPr>
              <a:t>mg/PCU</a:t>
            </a:r>
          </a:p>
        </p:txBody>
      </p:sp>
      <p:sp>
        <p:nvSpPr>
          <p:cNvPr id="23" name="CuadroTexto 22">
            <a:extLst>
              <a:ext uri="{FF2B5EF4-FFF2-40B4-BE49-F238E27FC236}">
                <a16:creationId xmlns:a16="http://schemas.microsoft.com/office/drawing/2014/main" id="{6A263C14-622C-48B7-BB37-58CF61E49ADC}"/>
              </a:ext>
            </a:extLst>
          </p:cNvPr>
          <p:cNvSpPr txBox="1"/>
          <p:nvPr/>
        </p:nvSpPr>
        <p:spPr>
          <a:xfrm>
            <a:off x="5393996" y="4919527"/>
            <a:ext cx="1006620" cy="506892"/>
          </a:xfrm>
          <a:prstGeom prst="rect">
            <a:avLst/>
          </a:prstGeom>
          <a:noFill/>
        </p:spPr>
        <p:txBody>
          <a:bodyPr wrap="square" rtlCol="0">
            <a:noAutofit/>
          </a:bodyPr>
          <a:lstStyle/>
          <a:p>
            <a:pPr algn="ctr"/>
            <a:r>
              <a:rPr lang="mt-MT" sz="1597" b="1">
                <a:solidFill>
                  <a:srgbClr val="003399"/>
                </a:solidFill>
                <a:latin typeface="EC Square Sans Pro" panose="020B0506040000020004" pitchFamily="34" charset="0"/>
              </a:rPr>
              <a:t>84.8 </a:t>
            </a:r>
            <a:r>
              <a:rPr lang="mt-MT" sz="1098" b="1">
                <a:solidFill>
                  <a:srgbClr val="003399"/>
                </a:solidFill>
                <a:latin typeface="EC Square Sans Pro" panose="020B0506040000020004" pitchFamily="34" charset="0"/>
              </a:rPr>
              <a:t>mg/PCU</a:t>
            </a:r>
          </a:p>
        </p:txBody>
      </p:sp>
      <p:sp>
        <p:nvSpPr>
          <p:cNvPr id="24" name="Arco 23">
            <a:extLst>
              <a:ext uri="{FF2B5EF4-FFF2-40B4-BE49-F238E27FC236}">
                <a16:creationId xmlns:a16="http://schemas.microsoft.com/office/drawing/2014/main" id="{0FCAD885-EA0C-4A1F-9308-A4C4DAAD3453}"/>
              </a:ext>
            </a:extLst>
          </p:cNvPr>
          <p:cNvSpPr/>
          <p:nvPr/>
        </p:nvSpPr>
        <p:spPr>
          <a:xfrm>
            <a:off x="1363429" y="5602505"/>
            <a:ext cx="4578283" cy="583158"/>
          </a:xfrm>
          <a:prstGeom prst="arc">
            <a:avLst>
              <a:gd name="adj1" fmla="val 10819886"/>
              <a:gd name="adj2" fmla="val 21596853"/>
            </a:avLst>
          </a:prstGeom>
          <a:ln>
            <a:solidFill>
              <a:srgbClr val="2C747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797">
              <a:latin typeface="EC Square Sans Pro" panose="020B0506040000020004" pitchFamily="34" charset="0"/>
            </a:endParaRPr>
          </a:p>
        </p:txBody>
      </p:sp>
      <p:sp>
        <p:nvSpPr>
          <p:cNvPr id="25" name="CuadroTexto 24">
            <a:extLst>
              <a:ext uri="{FF2B5EF4-FFF2-40B4-BE49-F238E27FC236}">
                <a16:creationId xmlns:a16="http://schemas.microsoft.com/office/drawing/2014/main" id="{5BC9E92F-471E-44F8-8681-021EB2146323}"/>
              </a:ext>
            </a:extLst>
          </p:cNvPr>
          <p:cNvSpPr txBox="1"/>
          <p:nvPr/>
        </p:nvSpPr>
        <p:spPr>
          <a:xfrm>
            <a:off x="6262428" y="5095429"/>
            <a:ext cx="559382" cy="376329"/>
          </a:xfrm>
          <a:prstGeom prst="rect">
            <a:avLst/>
          </a:prstGeom>
          <a:noFill/>
        </p:spPr>
        <p:txBody>
          <a:bodyPr wrap="square" rtlCol="0">
            <a:noAutofit/>
          </a:bodyPr>
          <a:lstStyle/>
          <a:p>
            <a:pPr algn="ctr"/>
            <a:r>
              <a:rPr lang="mt-MT" sz="1048">
                <a:latin typeface="EC Square Sans Pro" panose="020B0506040000020004" pitchFamily="34" charset="0"/>
              </a:rPr>
              <a:t>81.1 </a:t>
            </a:r>
            <a:r>
              <a:rPr lang="mt-MT" sz="799">
                <a:latin typeface="EC Square Sans Pro" panose="020B0506040000020004" pitchFamily="34" charset="0"/>
              </a:rPr>
              <a:t>mg/PCU</a:t>
            </a:r>
          </a:p>
        </p:txBody>
      </p:sp>
      <p:sp>
        <p:nvSpPr>
          <p:cNvPr id="26" name="CuadroTexto 25">
            <a:extLst>
              <a:ext uri="{FF2B5EF4-FFF2-40B4-BE49-F238E27FC236}">
                <a16:creationId xmlns:a16="http://schemas.microsoft.com/office/drawing/2014/main" id="{B690390F-4B0D-4747-A585-A790BE75E1B7}"/>
              </a:ext>
            </a:extLst>
          </p:cNvPr>
          <p:cNvSpPr txBox="1"/>
          <p:nvPr/>
        </p:nvSpPr>
        <p:spPr>
          <a:xfrm>
            <a:off x="7970763" y="5095429"/>
            <a:ext cx="559382" cy="376329"/>
          </a:xfrm>
          <a:prstGeom prst="rect">
            <a:avLst/>
          </a:prstGeom>
          <a:noFill/>
        </p:spPr>
        <p:txBody>
          <a:bodyPr wrap="square" rtlCol="0">
            <a:noAutofit/>
          </a:bodyPr>
          <a:lstStyle/>
          <a:p>
            <a:pPr algn="ctr"/>
            <a:r>
              <a:rPr lang="mt-MT" sz="1048">
                <a:latin typeface="EC Square Sans Pro" panose="020B0506040000020004" pitchFamily="34" charset="0"/>
              </a:rPr>
              <a:t>70.8 </a:t>
            </a:r>
            <a:r>
              <a:rPr lang="mt-MT" sz="799">
                <a:latin typeface="EC Square Sans Pro" panose="020B0506040000020004" pitchFamily="34" charset="0"/>
              </a:rPr>
              <a:t>mg/PCU</a:t>
            </a:r>
          </a:p>
        </p:txBody>
      </p:sp>
      <p:sp>
        <p:nvSpPr>
          <p:cNvPr id="27" name="CuadroTexto 26">
            <a:extLst>
              <a:ext uri="{FF2B5EF4-FFF2-40B4-BE49-F238E27FC236}">
                <a16:creationId xmlns:a16="http://schemas.microsoft.com/office/drawing/2014/main" id="{102EE7D3-7586-41B3-A283-FFEF661BC89D}"/>
              </a:ext>
            </a:extLst>
          </p:cNvPr>
          <p:cNvSpPr txBox="1"/>
          <p:nvPr/>
        </p:nvSpPr>
        <p:spPr>
          <a:xfrm>
            <a:off x="8539704" y="5095429"/>
            <a:ext cx="559382" cy="376329"/>
          </a:xfrm>
          <a:prstGeom prst="rect">
            <a:avLst/>
          </a:prstGeom>
          <a:noFill/>
        </p:spPr>
        <p:txBody>
          <a:bodyPr wrap="square" rtlCol="0">
            <a:noAutofit/>
          </a:bodyPr>
          <a:lstStyle/>
          <a:p>
            <a:pPr algn="ctr"/>
            <a:r>
              <a:rPr lang="mt-MT" sz="1048">
                <a:latin typeface="EC Square Sans Pro" panose="020B0506040000020004" pitchFamily="34" charset="0"/>
              </a:rPr>
              <a:t>67.7 </a:t>
            </a:r>
            <a:r>
              <a:rPr lang="mt-MT" sz="799">
                <a:latin typeface="EC Square Sans Pro" panose="020B0506040000020004" pitchFamily="34" charset="0"/>
              </a:rPr>
              <a:t>mg/PCU</a:t>
            </a:r>
          </a:p>
        </p:txBody>
      </p:sp>
      <p:sp>
        <p:nvSpPr>
          <p:cNvPr id="28" name="CuadroTexto 27">
            <a:extLst>
              <a:ext uri="{FF2B5EF4-FFF2-40B4-BE49-F238E27FC236}">
                <a16:creationId xmlns:a16="http://schemas.microsoft.com/office/drawing/2014/main" id="{D6AEFC99-64F7-41DA-B87E-91F85F2040C0}"/>
              </a:ext>
            </a:extLst>
          </p:cNvPr>
          <p:cNvSpPr txBox="1"/>
          <p:nvPr/>
        </p:nvSpPr>
        <p:spPr>
          <a:xfrm>
            <a:off x="6823201" y="5095429"/>
            <a:ext cx="559382" cy="376329"/>
          </a:xfrm>
          <a:prstGeom prst="rect">
            <a:avLst/>
          </a:prstGeom>
          <a:noFill/>
        </p:spPr>
        <p:txBody>
          <a:bodyPr wrap="square" rtlCol="0">
            <a:noAutofit/>
          </a:bodyPr>
          <a:lstStyle/>
          <a:p>
            <a:pPr algn="ctr"/>
            <a:r>
              <a:rPr lang="mt-MT" sz="1048">
                <a:latin typeface="EC Square Sans Pro" panose="020B0506040000020004" pitchFamily="34" charset="0"/>
              </a:rPr>
              <a:t>77.5 </a:t>
            </a:r>
            <a:r>
              <a:rPr lang="mt-MT" sz="799">
                <a:latin typeface="EC Square Sans Pro" panose="020B0506040000020004" pitchFamily="34" charset="0"/>
              </a:rPr>
              <a:t>mg/PCU</a:t>
            </a:r>
          </a:p>
        </p:txBody>
      </p:sp>
      <p:sp>
        <p:nvSpPr>
          <p:cNvPr id="29" name="CuadroTexto 28">
            <a:extLst>
              <a:ext uri="{FF2B5EF4-FFF2-40B4-BE49-F238E27FC236}">
                <a16:creationId xmlns:a16="http://schemas.microsoft.com/office/drawing/2014/main" id="{699E220C-2512-41AB-9FE1-483CC4977C8A}"/>
              </a:ext>
            </a:extLst>
          </p:cNvPr>
          <p:cNvSpPr txBox="1"/>
          <p:nvPr/>
        </p:nvSpPr>
        <p:spPr>
          <a:xfrm>
            <a:off x="7385366" y="5095429"/>
            <a:ext cx="559382" cy="376329"/>
          </a:xfrm>
          <a:prstGeom prst="rect">
            <a:avLst/>
          </a:prstGeom>
          <a:noFill/>
        </p:spPr>
        <p:txBody>
          <a:bodyPr wrap="square" rtlCol="0">
            <a:noAutofit/>
          </a:bodyPr>
          <a:lstStyle/>
          <a:p>
            <a:pPr algn="ctr"/>
            <a:r>
              <a:rPr lang="mt-MT" sz="1048">
                <a:latin typeface="EC Square Sans Pro" panose="020B0506040000020004" pitchFamily="34" charset="0"/>
              </a:rPr>
              <a:t>74.1 </a:t>
            </a:r>
            <a:r>
              <a:rPr lang="mt-MT" sz="799">
                <a:latin typeface="EC Square Sans Pro" panose="020B0506040000020004" pitchFamily="34" charset="0"/>
              </a:rPr>
              <a:t>mg/PCU</a:t>
            </a:r>
          </a:p>
        </p:txBody>
      </p:sp>
      <p:sp>
        <p:nvSpPr>
          <p:cNvPr id="31" name="CuadroTexto 30">
            <a:extLst>
              <a:ext uri="{FF2B5EF4-FFF2-40B4-BE49-F238E27FC236}">
                <a16:creationId xmlns:a16="http://schemas.microsoft.com/office/drawing/2014/main" id="{A32F0C15-7D88-4FA5-8F91-6E1C4EFE9B28}"/>
              </a:ext>
            </a:extLst>
          </p:cNvPr>
          <p:cNvSpPr txBox="1"/>
          <p:nvPr/>
        </p:nvSpPr>
        <p:spPr>
          <a:xfrm>
            <a:off x="6879791" y="6223558"/>
            <a:ext cx="547355" cy="245766"/>
          </a:xfrm>
          <a:prstGeom prst="rect">
            <a:avLst/>
          </a:prstGeom>
          <a:noFill/>
        </p:spPr>
        <p:txBody>
          <a:bodyPr wrap="square" rtlCol="0">
            <a:noAutofit/>
          </a:bodyPr>
          <a:lstStyle/>
          <a:p>
            <a:r>
              <a:rPr lang="mt-MT" sz="998">
                <a:latin typeface="EC Square Sans Pro" panose="020B0506040000020004" pitchFamily="34" charset="0"/>
              </a:rPr>
              <a:t>2024</a:t>
            </a:r>
          </a:p>
        </p:txBody>
      </p:sp>
      <p:sp>
        <p:nvSpPr>
          <p:cNvPr id="32" name="CuadroTexto 31">
            <a:extLst>
              <a:ext uri="{FF2B5EF4-FFF2-40B4-BE49-F238E27FC236}">
                <a16:creationId xmlns:a16="http://schemas.microsoft.com/office/drawing/2014/main" id="{82060263-9D8D-4A0F-A5B0-969E7D879A52}"/>
              </a:ext>
            </a:extLst>
          </p:cNvPr>
          <p:cNvSpPr txBox="1"/>
          <p:nvPr/>
        </p:nvSpPr>
        <p:spPr>
          <a:xfrm>
            <a:off x="8639066" y="6230780"/>
            <a:ext cx="500471" cy="245766"/>
          </a:xfrm>
          <a:prstGeom prst="rect">
            <a:avLst/>
          </a:prstGeom>
          <a:noFill/>
        </p:spPr>
        <p:txBody>
          <a:bodyPr wrap="square" rtlCol="0">
            <a:noAutofit/>
          </a:bodyPr>
          <a:lstStyle/>
          <a:p>
            <a:r>
              <a:rPr lang="mt-MT" sz="998">
                <a:latin typeface="EC Square Sans Pro" panose="020B0506040000020004" pitchFamily="34" charset="0"/>
              </a:rPr>
              <a:t>2027</a:t>
            </a:r>
          </a:p>
        </p:txBody>
      </p:sp>
      <p:sp>
        <p:nvSpPr>
          <p:cNvPr id="33" name="CuadroTexto 32">
            <a:extLst>
              <a:ext uri="{FF2B5EF4-FFF2-40B4-BE49-F238E27FC236}">
                <a16:creationId xmlns:a16="http://schemas.microsoft.com/office/drawing/2014/main" id="{2994B8C4-0347-4368-8F56-26FFFC634B59}"/>
              </a:ext>
            </a:extLst>
          </p:cNvPr>
          <p:cNvSpPr txBox="1"/>
          <p:nvPr/>
        </p:nvSpPr>
        <p:spPr>
          <a:xfrm>
            <a:off x="9208185" y="6223557"/>
            <a:ext cx="466887" cy="245766"/>
          </a:xfrm>
          <a:prstGeom prst="rect">
            <a:avLst/>
          </a:prstGeom>
          <a:noFill/>
        </p:spPr>
        <p:txBody>
          <a:bodyPr wrap="square" rtlCol="0">
            <a:noAutofit/>
          </a:bodyPr>
          <a:lstStyle/>
          <a:p>
            <a:r>
              <a:rPr lang="mt-MT" sz="998">
                <a:latin typeface="EC Square Sans Pro" panose="020B0506040000020004" pitchFamily="34" charset="0"/>
              </a:rPr>
              <a:t>2028</a:t>
            </a:r>
          </a:p>
        </p:txBody>
      </p:sp>
      <p:sp>
        <p:nvSpPr>
          <p:cNvPr id="34" name="CuadroTexto 33">
            <a:extLst>
              <a:ext uri="{FF2B5EF4-FFF2-40B4-BE49-F238E27FC236}">
                <a16:creationId xmlns:a16="http://schemas.microsoft.com/office/drawing/2014/main" id="{3EE4DC6A-5E51-4D1F-8E3D-E5908DD8C71C}"/>
              </a:ext>
            </a:extLst>
          </p:cNvPr>
          <p:cNvSpPr txBox="1"/>
          <p:nvPr/>
        </p:nvSpPr>
        <p:spPr>
          <a:xfrm>
            <a:off x="9743720" y="6226018"/>
            <a:ext cx="466888" cy="245446"/>
          </a:xfrm>
          <a:prstGeom prst="rect">
            <a:avLst/>
          </a:prstGeom>
          <a:noFill/>
        </p:spPr>
        <p:txBody>
          <a:bodyPr wrap="square" rtlCol="0">
            <a:noAutofit/>
          </a:bodyPr>
          <a:lstStyle/>
          <a:p>
            <a:r>
              <a:rPr lang="mt-MT" sz="998">
                <a:latin typeface="EC Square Sans Pro" panose="020B0506040000020004" pitchFamily="34" charset="0"/>
              </a:rPr>
              <a:t>2029</a:t>
            </a:r>
          </a:p>
        </p:txBody>
      </p:sp>
      <p:sp>
        <p:nvSpPr>
          <p:cNvPr id="35" name="CuadroTexto 34">
            <a:extLst>
              <a:ext uri="{FF2B5EF4-FFF2-40B4-BE49-F238E27FC236}">
                <a16:creationId xmlns:a16="http://schemas.microsoft.com/office/drawing/2014/main" id="{7A5809C3-6A52-46DD-B687-A1E254C5D1C7}"/>
              </a:ext>
            </a:extLst>
          </p:cNvPr>
          <p:cNvSpPr txBox="1"/>
          <p:nvPr/>
        </p:nvSpPr>
        <p:spPr>
          <a:xfrm>
            <a:off x="7495794" y="6223559"/>
            <a:ext cx="486957" cy="245765"/>
          </a:xfrm>
          <a:prstGeom prst="rect">
            <a:avLst/>
          </a:prstGeom>
          <a:noFill/>
        </p:spPr>
        <p:txBody>
          <a:bodyPr wrap="square" rtlCol="0">
            <a:noAutofit/>
          </a:bodyPr>
          <a:lstStyle/>
          <a:p>
            <a:r>
              <a:rPr lang="mt-MT" sz="998">
                <a:latin typeface="EC Square Sans Pro" panose="020B0506040000020004" pitchFamily="34" charset="0"/>
              </a:rPr>
              <a:t>2025</a:t>
            </a:r>
          </a:p>
        </p:txBody>
      </p:sp>
      <p:sp>
        <p:nvSpPr>
          <p:cNvPr id="36" name="CuadroTexto 35">
            <a:extLst>
              <a:ext uri="{FF2B5EF4-FFF2-40B4-BE49-F238E27FC236}">
                <a16:creationId xmlns:a16="http://schemas.microsoft.com/office/drawing/2014/main" id="{FC4F1E97-D170-4FB3-8582-9B3BD9688EF8}"/>
              </a:ext>
            </a:extLst>
          </p:cNvPr>
          <p:cNvSpPr txBox="1"/>
          <p:nvPr/>
        </p:nvSpPr>
        <p:spPr>
          <a:xfrm>
            <a:off x="8051399" y="6230638"/>
            <a:ext cx="519019" cy="252989"/>
          </a:xfrm>
          <a:prstGeom prst="rect">
            <a:avLst/>
          </a:prstGeom>
          <a:noFill/>
        </p:spPr>
        <p:txBody>
          <a:bodyPr wrap="square" rtlCol="0">
            <a:noAutofit/>
          </a:bodyPr>
          <a:lstStyle/>
          <a:p>
            <a:r>
              <a:rPr lang="mt-MT" sz="998">
                <a:latin typeface="EC Square Sans Pro" panose="020B0506040000020004" pitchFamily="34" charset="0"/>
              </a:rPr>
              <a:t>2026</a:t>
            </a:r>
          </a:p>
        </p:txBody>
      </p:sp>
      <p:cxnSp>
        <p:nvCxnSpPr>
          <p:cNvPr id="37" name="Conector recto 36">
            <a:extLst>
              <a:ext uri="{FF2B5EF4-FFF2-40B4-BE49-F238E27FC236}">
                <a16:creationId xmlns:a16="http://schemas.microsoft.com/office/drawing/2014/main" id="{DFFDFB13-2210-4A38-9EA2-A7DE4ABDFA31}"/>
              </a:ext>
            </a:extLst>
          </p:cNvPr>
          <p:cNvCxnSpPr>
            <a:cxnSpLocks/>
          </p:cNvCxnSpPr>
          <p:nvPr/>
        </p:nvCxnSpPr>
        <p:spPr>
          <a:xfrm flipV="1">
            <a:off x="9407832" y="5539282"/>
            <a:ext cx="0" cy="724229"/>
          </a:xfrm>
          <a:prstGeom prst="line">
            <a:avLst/>
          </a:prstGeom>
          <a:ln>
            <a:solidFill>
              <a:srgbClr val="2C7470"/>
            </a:solidFill>
          </a:ln>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id="{81BCDA2E-0A57-43C7-9DC7-F8D09F108A33}"/>
              </a:ext>
            </a:extLst>
          </p:cNvPr>
          <p:cNvCxnSpPr>
            <a:cxnSpLocks/>
          </p:cNvCxnSpPr>
          <p:nvPr/>
        </p:nvCxnSpPr>
        <p:spPr>
          <a:xfrm flipV="1">
            <a:off x="9985157" y="5506409"/>
            <a:ext cx="0" cy="724229"/>
          </a:xfrm>
          <a:prstGeom prst="line">
            <a:avLst/>
          </a:prstGeom>
          <a:ln>
            <a:solidFill>
              <a:srgbClr val="2C7470"/>
            </a:solidFill>
          </a:ln>
        </p:spPr>
        <p:style>
          <a:lnRef idx="1">
            <a:schemeClr val="accent1"/>
          </a:lnRef>
          <a:fillRef idx="0">
            <a:schemeClr val="accent1"/>
          </a:fillRef>
          <a:effectRef idx="0">
            <a:schemeClr val="accent1"/>
          </a:effectRef>
          <a:fontRef idx="minor">
            <a:schemeClr val="tx1"/>
          </a:fontRef>
        </p:style>
      </p:cxnSp>
      <p:sp>
        <p:nvSpPr>
          <p:cNvPr id="39" name="CuadroTexto 38">
            <a:extLst>
              <a:ext uri="{FF2B5EF4-FFF2-40B4-BE49-F238E27FC236}">
                <a16:creationId xmlns:a16="http://schemas.microsoft.com/office/drawing/2014/main" id="{B42BFDB0-2AD9-4C44-8762-6B9CCB765B56}"/>
              </a:ext>
            </a:extLst>
          </p:cNvPr>
          <p:cNvSpPr txBox="1"/>
          <p:nvPr/>
        </p:nvSpPr>
        <p:spPr>
          <a:xfrm>
            <a:off x="9116442" y="5095429"/>
            <a:ext cx="559382" cy="376329"/>
          </a:xfrm>
          <a:prstGeom prst="rect">
            <a:avLst/>
          </a:prstGeom>
          <a:noFill/>
        </p:spPr>
        <p:txBody>
          <a:bodyPr wrap="square" rtlCol="0">
            <a:noAutofit/>
          </a:bodyPr>
          <a:lstStyle/>
          <a:p>
            <a:pPr algn="ctr"/>
            <a:r>
              <a:rPr lang="mt-MT" sz="1048">
                <a:latin typeface="EC Square Sans Pro" panose="020B0506040000020004" pitchFamily="34" charset="0"/>
              </a:rPr>
              <a:t>64.7 </a:t>
            </a:r>
            <a:r>
              <a:rPr lang="mt-MT" sz="799">
                <a:latin typeface="EC Square Sans Pro" panose="020B0506040000020004" pitchFamily="34" charset="0"/>
              </a:rPr>
              <a:t>mg/PCU</a:t>
            </a:r>
          </a:p>
        </p:txBody>
      </p:sp>
      <p:sp>
        <p:nvSpPr>
          <p:cNvPr id="40" name="CuadroTexto 39">
            <a:extLst>
              <a:ext uri="{FF2B5EF4-FFF2-40B4-BE49-F238E27FC236}">
                <a16:creationId xmlns:a16="http://schemas.microsoft.com/office/drawing/2014/main" id="{2ED495E5-A119-4BF5-BCA0-8F9AAF2EBABB}"/>
              </a:ext>
            </a:extLst>
          </p:cNvPr>
          <p:cNvSpPr txBox="1"/>
          <p:nvPr/>
        </p:nvSpPr>
        <p:spPr>
          <a:xfrm>
            <a:off x="9740481" y="5095429"/>
            <a:ext cx="559382" cy="376329"/>
          </a:xfrm>
          <a:prstGeom prst="rect">
            <a:avLst/>
          </a:prstGeom>
          <a:noFill/>
        </p:spPr>
        <p:txBody>
          <a:bodyPr wrap="square" rtlCol="0">
            <a:noAutofit/>
          </a:bodyPr>
          <a:lstStyle/>
          <a:p>
            <a:pPr algn="ctr"/>
            <a:r>
              <a:rPr lang="mt-MT" sz="1048">
                <a:latin typeface="EC Square Sans Pro" panose="020B0506040000020004" pitchFamily="34" charset="0"/>
              </a:rPr>
              <a:t>61.9 </a:t>
            </a:r>
            <a:r>
              <a:rPr lang="mt-MT" sz="799">
                <a:latin typeface="EC Square Sans Pro" panose="020B0506040000020004" pitchFamily="34" charset="0"/>
              </a:rPr>
              <a:t>mg/PCU</a:t>
            </a:r>
          </a:p>
        </p:txBody>
      </p:sp>
      <p:sp>
        <p:nvSpPr>
          <p:cNvPr id="41" name="CuadroTexto 40">
            <a:extLst>
              <a:ext uri="{FF2B5EF4-FFF2-40B4-BE49-F238E27FC236}">
                <a16:creationId xmlns:a16="http://schemas.microsoft.com/office/drawing/2014/main" id="{907BEE15-E370-4B6A-A4E4-EE661EB8CB3B}"/>
              </a:ext>
            </a:extLst>
          </p:cNvPr>
          <p:cNvSpPr txBox="1"/>
          <p:nvPr/>
        </p:nvSpPr>
        <p:spPr>
          <a:xfrm>
            <a:off x="6906198" y="3378932"/>
            <a:ext cx="4345964" cy="261290"/>
          </a:xfrm>
          <a:prstGeom prst="rect">
            <a:avLst/>
          </a:prstGeom>
          <a:noFill/>
        </p:spPr>
        <p:txBody>
          <a:bodyPr wrap="square" rtlCol="0">
            <a:noAutofit/>
          </a:bodyPr>
          <a:lstStyle/>
          <a:p>
            <a:pPr algn="ctr"/>
            <a:r>
              <a:rPr lang="mt-MT" sz="1098">
                <a:solidFill>
                  <a:srgbClr val="003399"/>
                </a:solidFill>
                <a:latin typeface="EC Square Sans Pro" panose="020B0506040000020004" pitchFamily="34" charset="0"/>
                <a:sym typeface="Wingdings" panose="05000000000000000000" pitchFamily="2" charset="2"/>
              </a:rPr>
              <a:t>Objettiv totali: Tnaqqis ta’ 50% mill-2018 sal-2030 = 59.2mg/PCU</a:t>
            </a:r>
          </a:p>
        </p:txBody>
      </p:sp>
      <p:sp>
        <p:nvSpPr>
          <p:cNvPr id="43" name="CuadroTexto 42">
            <a:extLst>
              <a:ext uri="{FF2B5EF4-FFF2-40B4-BE49-F238E27FC236}">
                <a16:creationId xmlns:a16="http://schemas.microsoft.com/office/drawing/2014/main" id="{73C9F8BE-8820-4996-A159-729E61B3CB16}"/>
              </a:ext>
            </a:extLst>
          </p:cNvPr>
          <p:cNvSpPr txBox="1"/>
          <p:nvPr/>
        </p:nvSpPr>
        <p:spPr>
          <a:xfrm>
            <a:off x="2147865" y="5221420"/>
            <a:ext cx="2947728" cy="577081"/>
          </a:xfrm>
          <a:prstGeom prst="rect">
            <a:avLst/>
          </a:prstGeom>
          <a:noFill/>
        </p:spPr>
        <p:txBody>
          <a:bodyPr wrap="square" rtlCol="0">
            <a:noAutofit/>
          </a:bodyPr>
          <a:lstStyle/>
          <a:p>
            <a:pPr algn="ctr"/>
            <a:r>
              <a:rPr lang="mt-MT" sz="1050">
                <a:solidFill>
                  <a:srgbClr val="2C7470"/>
                </a:solidFill>
                <a:latin typeface="EC Square Sans Pro" panose="020B0506040000020004" pitchFamily="34" charset="0"/>
                <a:sym typeface="Wingdings" panose="05000000000000000000" pitchFamily="2" charset="2"/>
              </a:rPr>
              <a:t>33.5 mg/PCU =</a:t>
            </a:r>
          </a:p>
          <a:p>
            <a:pPr algn="ctr"/>
            <a:r>
              <a:rPr lang="mt-MT" sz="800">
                <a:solidFill>
                  <a:srgbClr val="2C7470"/>
                </a:solidFill>
                <a:latin typeface="EC Square Sans Pro" panose="020B0506040000020004" pitchFamily="34" charset="0"/>
              </a:rPr>
              <a:t> </a:t>
            </a:r>
            <a:r>
              <a:rPr lang="mt-MT" sz="1050">
                <a:solidFill>
                  <a:srgbClr val="2C7470"/>
                </a:solidFill>
                <a:latin typeface="EC Square Sans Pro" panose="020B0506040000020004" pitchFamily="34" charset="0"/>
              </a:rPr>
              <a:t>56% tat-tnaqqis diġà ntlaħaq</a:t>
            </a:r>
          </a:p>
        </p:txBody>
      </p:sp>
      <p:sp>
        <p:nvSpPr>
          <p:cNvPr id="65" name="CuadroTexto 64">
            <a:extLst>
              <a:ext uri="{FF2B5EF4-FFF2-40B4-BE49-F238E27FC236}">
                <a16:creationId xmlns:a16="http://schemas.microsoft.com/office/drawing/2014/main" id="{170E168D-331D-4BA4-95A5-A548A5C173D7}"/>
              </a:ext>
            </a:extLst>
          </p:cNvPr>
          <p:cNvSpPr txBox="1"/>
          <p:nvPr/>
        </p:nvSpPr>
        <p:spPr>
          <a:xfrm>
            <a:off x="6263788" y="6218061"/>
            <a:ext cx="547355" cy="245766"/>
          </a:xfrm>
          <a:prstGeom prst="rect">
            <a:avLst/>
          </a:prstGeom>
          <a:noFill/>
        </p:spPr>
        <p:txBody>
          <a:bodyPr wrap="square" rtlCol="0">
            <a:noAutofit/>
          </a:bodyPr>
          <a:lstStyle/>
          <a:p>
            <a:r>
              <a:rPr lang="mt-MT" sz="998">
                <a:latin typeface="EC Square Sans Pro" panose="020B0506040000020004" pitchFamily="34" charset="0"/>
              </a:rPr>
              <a:t>2023</a:t>
            </a:r>
          </a:p>
        </p:txBody>
      </p:sp>
      <p:sp>
        <p:nvSpPr>
          <p:cNvPr id="30" name="TextBox 29">
            <a:extLst>
              <a:ext uri="{FF2B5EF4-FFF2-40B4-BE49-F238E27FC236}">
                <a16:creationId xmlns:a16="http://schemas.microsoft.com/office/drawing/2014/main" id="{17A32D1A-89FF-B816-5427-260C4C2CE83F}"/>
              </a:ext>
            </a:extLst>
          </p:cNvPr>
          <p:cNvSpPr txBox="1"/>
          <p:nvPr/>
        </p:nvSpPr>
        <p:spPr>
          <a:xfrm>
            <a:off x="745547" y="1337048"/>
            <a:ext cx="3923489" cy="566555"/>
          </a:xfrm>
          <a:prstGeom prst="rect">
            <a:avLst/>
          </a:prstGeom>
          <a:noFill/>
        </p:spPr>
        <p:txBody>
          <a:bodyPr wrap="square" lIns="0" tIns="0" rIns="0" bIns="0" rtlCol="0" anchor="t" anchorCtr="0">
            <a:noAutofit/>
          </a:bodyPr>
          <a:lstStyle/>
          <a:p>
            <a:pPr algn="ctr"/>
            <a:r>
              <a:rPr lang="mt-MT" b="1">
                <a:solidFill>
                  <a:srgbClr val="2C7470"/>
                </a:solidFill>
                <a:latin typeface="+mn-lt"/>
              </a:rPr>
              <a:t>Evoluzzjoni mistennija tal-bejgħ biex tintlaħaq il-mira (mg/PCU)</a:t>
            </a:r>
          </a:p>
        </p:txBody>
      </p:sp>
      <p:sp>
        <p:nvSpPr>
          <p:cNvPr id="44" name="TextBox 43">
            <a:extLst>
              <a:ext uri="{FF2B5EF4-FFF2-40B4-BE49-F238E27FC236}">
                <a16:creationId xmlns:a16="http://schemas.microsoft.com/office/drawing/2014/main" id="{BDD527F4-05F8-F60A-C6C7-709F74497A80}"/>
              </a:ext>
            </a:extLst>
          </p:cNvPr>
          <p:cNvSpPr txBox="1"/>
          <p:nvPr/>
        </p:nvSpPr>
        <p:spPr>
          <a:xfrm>
            <a:off x="3650" y="1767961"/>
            <a:ext cx="695718" cy="282541"/>
          </a:xfrm>
          <a:prstGeom prst="rect">
            <a:avLst/>
          </a:prstGeom>
          <a:noFill/>
        </p:spPr>
        <p:txBody>
          <a:bodyPr wrap="square" lIns="0" tIns="0" rIns="0" bIns="0" rtlCol="0" anchor="t" anchorCtr="0">
            <a:noAutofit/>
          </a:bodyPr>
          <a:lstStyle/>
          <a:p>
            <a:pPr algn="ctr"/>
            <a:r>
              <a:rPr lang="mt-MT" sz="2000" b="1">
                <a:solidFill>
                  <a:srgbClr val="FF0000"/>
                </a:solidFill>
                <a:latin typeface="+mn-lt"/>
              </a:rPr>
              <a:t>118.3</a:t>
            </a:r>
          </a:p>
        </p:txBody>
      </p:sp>
      <p:sp>
        <p:nvSpPr>
          <p:cNvPr id="45" name="TextBox 44">
            <a:extLst>
              <a:ext uri="{FF2B5EF4-FFF2-40B4-BE49-F238E27FC236}">
                <a16:creationId xmlns:a16="http://schemas.microsoft.com/office/drawing/2014/main" id="{BB98B464-3BCA-908F-48AF-66F3BE8C6C72}"/>
              </a:ext>
            </a:extLst>
          </p:cNvPr>
          <p:cNvSpPr txBox="1"/>
          <p:nvPr/>
        </p:nvSpPr>
        <p:spPr>
          <a:xfrm>
            <a:off x="4519433" y="2938653"/>
            <a:ext cx="695718" cy="394621"/>
          </a:xfrm>
          <a:prstGeom prst="rect">
            <a:avLst/>
          </a:prstGeom>
          <a:noFill/>
        </p:spPr>
        <p:txBody>
          <a:bodyPr wrap="square" lIns="0" tIns="0" rIns="0" bIns="0" rtlCol="0" anchor="t" anchorCtr="0">
            <a:noAutofit/>
          </a:bodyPr>
          <a:lstStyle/>
          <a:p>
            <a:pPr algn="ctr"/>
            <a:r>
              <a:rPr lang="mt-MT" sz="2400" b="1">
                <a:solidFill>
                  <a:srgbClr val="2C7470"/>
                </a:solidFill>
                <a:latin typeface="+mn-lt"/>
              </a:rPr>
              <a:t>59.2</a:t>
            </a:r>
          </a:p>
        </p:txBody>
      </p:sp>
      <p:sp>
        <p:nvSpPr>
          <p:cNvPr id="46" name="TextBox 45">
            <a:extLst>
              <a:ext uri="{FF2B5EF4-FFF2-40B4-BE49-F238E27FC236}">
                <a16:creationId xmlns:a16="http://schemas.microsoft.com/office/drawing/2014/main" id="{53E83DDC-16E6-58FB-67EC-C7E1E80B32B8}"/>
              </a:ext>
            </a:extLst>
          </p:cNvPr>
          <p:cNvSpPr txBox="1"/>
          <p:nvPr/>
        </p:nvSpPr>
        <p:spPr>
          <a:xfrm>
            <a:off x="1719751" y="3011615"/>
            <a:ext cx="352889" cy="210226"/>
          </a:xfrm>
          <a:prstGeom prst="rect">
            <a:avLst/>
          </a:prstGeom>
          <a:noFill/>
        </p:spPr>
        <p:txBody>
          <a:bodyPr wrap="square" lIns="0" tIns="0" rIns="0" bIns="0" rtlCol="0" anchor="t" anchorCtr="0">
            <a:noAutofit/>
          </a:bodyPr>
          <a:lstStyle/>
          <a:p>
            <a:pPr algn="ctr"/>
            <a:r>
              <a:rPr lang="mt-MT" sz="1200" b="1">
                <a:solidFill>
                  <a:srgbClr val="003399"/>
                </a:solidFill>
                <a:latin typeface="+mn-lt"/>
              </a:rPr>
              <a:t>84.8</a:t>
            </a:r>
          </a:p>
        </p:txBody>
      </p:sp>
      <p:sp>
        <p:nvSpPr>
          <p:cNvPr id="47" name="TextBox 46">
            <a:extLst>
              <a:ext uri="{FF2B5EF4-FFF2-40B4-BE49-F238E27FC236}">
                <a16:creationId xmlns:a16="http://schemas.microsoft.com/office/drawing/2014/main" id="{1A65C873-0932-4692-7EC3-7BA20CB5AD11}"/>
              </a:ext>
            </a:extLst>
          </p:cNvPr>
          <p:cNvSpPr txBox="1"/>
          <p:nvPr/>
        </p:nvSpPr>
        <p:spPr>
          <a:xfrm rot="2536788">
            <a:off x="679904" y="2467004"/>
            <a:ext cx="965365" cy="210226"/>
          </a:xfrm>
          <a:prstGeom prst="rect">
            <a:avLst/>
          </a:prstGeom>
          <a:noFill/>
        </p:spPr>
        <p:txBody>
          <a:bodyPr wrap="square" lIns="0" tIns="0" rIns="0" bIns="0" rtlCol="0" anchor="t" anchorCtr="0">
            <a:noAutofit/>
          </a:bodyPr>
          <a:lstStyle/>
          <a:p>
            <a:pPr algn="ctr"/>
            <a:r>
              <a:rPr lang="mt-MT" sz="1100">
                <a:solidFill>
                  <a:srgbClr val="003399"/>
                </a:solidFill>
                <a:latin typeface="+mn-lt"/>
              </a:rPr>
              <a:t>-33.5 mg/PCU</a:t>
            </a:r>
          </a:p>
        </p:txBody>
      </p:sp>
      <p:sp>
        <p:nvSpPr>
          <p:cNvPr id="48" name="TextBox 47">
            <a:extLst>
              <a:ext uri="{FF2B5EF4-FFF2-40B4-BE49-F238E27FC236}">
                <a16:creationId xmlns:a16="http://schemas.microsoft.com/office/drawing/2014/main" id="{67D464F4-2BDA-9D54-9EA3-083205850C1C}"/>
              </a:ext>
            </a:extLst>
          </p:cNvPr>
          <p:cNvSpPr txBox="1"/>
          <p:nvPr/>
        </p:nvSpPr>
        <p:spPr>
          <a:xfrm>
            <a:off x="2135083" y="3153677"/>
            <a:ext cx="352889" cy="210226"/>
          </a:xfrm>
          <a:prstGeom prst="rect">
            <a:avLst/>
          </a:prstGeom>
          <a:noFill/>
        </p:spPr>
        <p:txBody>
          <a:bodyPr wrap="square" lIns="0" tIns="0" rIns="0" bIns="0" rtlCol="0" anchor="t" anchorCtr="0">
            <a:noAutofit/>
          </a:bodyPr>
          <a:lstStyle/>
          <a:p>
            <a:pPr algn="ctr"/>
            <a:r>
              <a:rPr lang="mt-MT" sz="1100">
                <a:solidFill>
                  <a:schemeClr val="tx1"/>
                </a:solidFill>
                <a:latin typeface="+mn-lt"/>
              </a:rPr>
              <a:t>81.1</a:t>
            </a:r>
          </a:p>
        </p:txBody>
      </p:sp>
      <p:sp>
        <p:nvSpPr>
          <p:cNvPr id="49" name="TextBox 48">
            <a:extLst>
              <a:ext uri="{FF2B5EF4-FFF2-40B4-BE49-F238E27FC236}">
                <a16:creationId xmlns:a16="http://schemas.microsoft.com/office/drawing/2014/main" id="{3ADD8363-E075-CBCC-C000-38E6C0432903}"/>
              </a:ext>
            </a:extLst>
          </p:cNvPr>
          <p:cNvSpPr txBox="1"/>
          <p:nvPr/>
        </p:nvSpPr>
        <p:spPr>
          <a:xfrm>
            <a:off x="2510120" y="3273517"/>
            <a:ext cx="352889" cy="210226"/>
          </a:xfrm>
          <a:prstGeom prst="rect">
            <a:avLst/>
          </a:prstGeom>
          <a:noFill/>
        </p:spPr>
        <p:txBody>
          <a:bodyPr wrap="square" lIns="0" tIns="0" rIns="0" bIns="0" rtlCol="0" anchor="t" anchorCtr="0">
            <a:noAutofit/>
          </a:bodyPr>
          <a:lstStyle/>
          <a:p>
            <a:pPr algn="ctr"/>
            <a:r>
              <a:rPr lang="mt-MT" sz="1100">
                <a:solidFill>
                  <a:schemeClr val="tx1"/>
                </a:solidFill>
                <a:latin typeface="+mn-lt"/>
              </a:rPr>
              <a:t>77.5</a:t>
            </a:r>
          </a:p>
        </p:txBody>
      </p:sp>
      <p:sp>
        <p:nvSpPr>
          <p:cNvPr id="50" name="TextBox 49">
            <a:extLst>
              <a:ext uri="{FF2B5EF4-FFF2-40B4-BE49-F238E27FC236}">
                <a16:creationId xmlns:a16="http://schemas.microsoft.com/office/drawing/2014/main" id="{8608A4F3-2488-F8CA-06ED-125346C3218A}"/>
              </a:ext>
            </a:extLst>
          </p:cNvPr>
          <p:cNvSpPr txBox="1"/>
          <p:nvPr/>
        </p:nvSpPr>
        <p:spPr>
          <a:xfrm>
            <a:off x="2911808" y="3406607"/>
            <a:ext cx="352889" cy="210226"/>
          </a:xfrm>
          <a:prstGeom prst="rect">
            <a:avLst/>
          </a:prstGeom>
          <a:noFill/>
        </p:spPr>
        <p:txBody>
          <a:bodyPr wrap="square" lIns="0" tIns="0" rIns="0" bIns="0" rtlCol="0" anchor="t" anchorCtr="0">
            <a:noAutofit/>
          </a:bodyPr>
          <a:lstStyle/>
          <a:p>
            <a:pPr algn="ctr"/>
            <a:r>
              <a:rPr lang="mt-MT" sz="1100">
                <a:solidFill>
                  <a:schemeClr val="tx1"/>
                </a:solidFill>
                <a:latin typeface="+mn-lt"/>
              </a:rPr>
              <a:t>74.1</a:t>
            </a:r>
          </a:p>
        </p:txBody>
      </p:sp>
      <p:sp>
        <p:nvSpPr>
          <p:cNvPr id="51" name="TextBox 50">
            <a:extLst>
              <a:ext uri="{FF2B5EF4-FFF2-40B4-BE49-F238E27FC236}">
                <a16:creationId xmlns:a16="http://schemas.microsoft.com/office/drawing/2014/main" id="{4DF51232-E213-6CCA-CA62-CFD07C2A5540}"/>
              </a:ext>
            </a:extLst>
          </p:cNvPr>
          <p:cNvSpPr txBox="1"/>
          <p:nvPr/>
        </p:nvSpPr>
        <p:spPr>
          <a:xfrm>
            <a:off x="3300043" y="3496480"/>
            <a:ext cx="352889" cy="210226"/>
          </a:xfrm>
          <a:prstGeom prst="rect">
            <a:avLst/>
          </a:prstGeom>
          <a:noFill/>
        </p:spPr>
        <p:txBody>
          <a:bodyPr wrap="square" lIns="0" tIns="0" rIns="0" bIns="0" rtlCol="0" anchor="t" anchorCtr="0">
            <a:noAutofit/>
          </a:bodyPr>
          <a:lstStyle/>
          <a:p>
            <a:pPr algn="ctr"/>
            <a:r>
              <a:rPr lang="mt-MT" sz="1100">
                <a:solidFill>
                  <a:schemeClr val="tx1"/>
                </a:solidFill>
                <a:latin typeface="+mn-lt"/>
              </a:rPr>
              <a:t>70.8</a:t>
            </a:r>
          </a:p>
        </p:txBody>
      </p:sp>
      <p:sp>
        <p:nvSpPr>
          <p:cNvPr id="52" name="TextBox 51">
            <a:extLst>
              <a:ext uri="{FF2B5EF4-FFF2-40B4-BE49-F238E27FC236}">
                <a16:creationId xmlns:a16="http://schemas.microsoft.com/office/drawing/2014/main" id="{F05B2223-3B25-3E80-3C8C-A964D707AAEB}"/>
              </a:ext>
            </a:extLst>
          </p:cNvPr>
          <p:cNvSpPr txBox="1"/>
          <p:nvPr/>
        </p:nvSpPr>
        <p:spPr>
          <a:xfrm>
            <a:off x="3721150" y="3611208"/>
            <a:ext cx="352889" cy="210226"/>
          </a:xfrm>
          <a:prstGeom prst="rect">
            <a:avLst/>
          </a:prstGeom>
          <a:noFill/>
        </p:spPr>
        <p:txBody>
          <a:bodyPr wrap="square" lIns="0" tIns="0" rIns="0" bIns="0" rtlCol="0" anchor="t" anchorCtr="0">
            <a:noAutofit/>
          </a:bodyPr>
          <a:lstStyle/>
          <a:p>
            <a:pPr algn="ctr"/>
            <a:r>
              <a:rPr lang="mt-MT" sz="1100">
                <a:solidFill>
                  <a:schemeClr val="tx1"/>
                </a:solidFill>
                <a:latin typeface="+mn-lt"/>
              </a:rPr>
              <a:t>67.7</a:t>
            </a:r>
          </a:p>
        </p:txBody>
      </p:sp>
      <p:sp>
        <p:nvSpPr>
          <p:cNvPr id="53" name="TextBox 52">
            <a:extLst>
              <a:ext uri="{FF2B5EF4-FFF2-40B4-BE49-F238E27FC236}">
                <a16:creationId xmlns:a16="http://schemas.microsoft.com/office/drawing/2014/main" id="{EEE614B9-E6CC-B3FC-C5FF-D6E085820AC9}"/>
              </a:ext>
            </a:extLst>
          </p:cNvPr>
          <p:cNvSpPr txBox="1"/>
          <p:nvPr/>
        </p:nvSpPr>
        <p:spPr>
          <a:xfrm>
            <a:off x="4087204" y="3732090"/>
            <a:ext cx="352889" cy="210226"/>
          </a:xfrm>
          <a:prstGeom prst="rect">
            <a:avLst/>
          </a:prstGeom>
          <a:noFill/>
        </p:spPr>
        <p:txBody>
          <a:bodyPr wrap="square" lIns="0" tIns="0" rIns="0" bIns="0" rtlCol="0" anchor="t" anchorCtr="0">
            <a:noAutofit/>
          </a:bodyPr>
          <a:lstStyle/>
          <a:p>
            <a:pPr algn="ctr"/>
            <a:r>
              <a:rPr lang="mt-MT" sz="1100">
                <a:solidFill>
                  <a:schemeClr val="tx1"/>
                </a:solidFill>
                <a:latin typeface="+mn-lt"/>
              </a:rPr>
              <a:t>64.7</a:t>
            </a:r>
          </a:p>
        </p:txBody>
      </p:sp>
      <p:sp>
        <p:nvSpPr>
          <p:cNvPr id="54" name="TextBox 53">
            <a:extLst>
              <a:ext uri="{FF2B5EF4-FFF2-40B4-BE49-F238E27FC236}">
                <a16:creationId xmlns:a16="http://schemas.microsoft.com/office/drawing/2014/main" id="{32D419AA-0987-8210-D476-07B55C7AC3A8}"/>
              </a:ext>
            </a:extLst>
          </p:cNvPr>
          <p:cNvSpPr txBox="1"/>
          <p:nvPr/>
        </p:nvSpPr>
        <p:spPr>
          <a:xfrm>
            <a:off x="4472430" y="3852949"/>
            <a:ext cx="352889" cy="210226"/>
          </a:xfrm>
          <a:prstGeom prst="rect">
            <a:avLst/>
          </a:prstGeom>
          <a:noFill/>
        </p:spPr>
        <p:txBody>
          <a:bodyPr wrap="square" lIns="0" tIns="0" rIns="0" bIns="0" rtlCol="0" anchor="t" anchorCtr="0">
            <a:noAutofit/>
          </a:bodyPr>
          <a:lstStyle/>
          <a:p>
            <a:pPr algn="ctr"/>
            <a:r>
              <a:rPr lang="mt-MT" sz="1100">
                <a:solidFill>
                  <a:schemeClr val="tx1"/>
                </a:solidFill>
                <a:latin typeface="+mn-lt"/>
              </a:rPr>
              <a:t>61.9</a:t>
            </a:r>
          </a:p>
        </p:txBody>
      </p:sp>
    </p:spTree>
    <p:extLst>
      <p:ext uri="{BB962C8B-B14F-4D97-AF65-F5344CB8AC3E}">
        <p14:creationId xmlns:p14="http://schemas.microsoft.com/office/powerpoint/2010/main" val="3704454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A38D9E58-19B1-E7ED-7608-24282A0A681D}"/>
              </a:ext>
            </a:extLst>
          </p:cNvPr>
          <p:cNvSpPr>
            <a:spLocks noGrp="1"/>
          </p:cNvSpPr>
          <p:nvPr>
            <p:ph type="body" sz="quarter" idx="11"/>
          </p:nvPr>
        </p:nvSpPr>
        <p:spPr>
          <a:xfrm>
            <a:off x="6129936" y="5488247"/>
            <a:ext cx="4495800" cy="323855"/>
          </a:xfrm>
        </p:spPr>
        <p:txBody>
          <a:bodyPr>
            <a:noAutofit/>
          </a:bodyPr>
          <a:lstStyle/>
          <a:p>
            <a:pPr marL="0" indent="0">
              <a:buNone/>
            </a:pPr>
            <a:r>
              <a:rPr lang="mt-MT">
                <a:latin typeface="EC Square Sans Pro" panose="020B0506040000020004" pitchFamily="34" charset="0"/>
              </a:rPr>
              <a:t>Malta, 7-8 ta’ Marzu 2024</a:t>
            </a:r>
          </a:p>
          <a:p>
            <a:endParaRPr lang="es-ES" dirty="0"/>
          </a:p>
        </p:txBody>
      </p:sp>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108700" y="1411288"/>
            <a:ext cx="6083300" cy="2024062"/>
          </a:xfrm>
          <a:prstGeom prst="rect">
            <a:avLst/>
          </a:prstGeom>
        </p:spPr>
        <p:txBody>
          <a:bodyPr>
            <a:noAutofit/>
          </a:bodyPr>
          <a:lstStyle/>
          <a:p>
            <a:pPr marL="0" indent="0" algn="l">
              <a:buNone/>
            </a:pPr>
            <a:r>
              <a:rPr lang="mt-MT" sz="3200" b="1">
                <a:solidFill>
                  <a:srgbClr val="003399"/>
                </a:solidFill>
                <a:latin typeface="EC Square Sans Pro" panose="020B0506040000020004" pitchFamily="34" charset="0"/>
              </a:rPr>
              <a:t>Introduzzjoni ġenerali għall-impatt tal-AMR. Fokus fuq iċ-ċifri tal-AMU u l-AMR tal-pajjiż </a:t>
            </a:r>
          </a:p>
          <a:p>
            <a:pPr algn="l"/>
            <a:endParaRPr lang="es-ES" sz="3600" b="1" dirty="0">
              <a:solidFill>
                <a:srgbClr val="003399"/>
              </a:solidFill>
              <a:effectLst/>
              <a:latin typeface="EC Square Sans Pro" panose="020B0506040000020004" pitchFamily="34" charset="0"/>
            </a:endParaRPr>
          </a:p>
          <a:p>
            <a:endParaRPr lang="es-ES" dirty="0"/>
          </a:p>
        </p:txBody>
      </p:sp>
      <p:sp>
        <p:nvSpPr>
          <p:cNvPr id="4" name="TextBox 3">
            <a:extLst>
              <a:ext uri="{FF2B5EF4-FFF2-40B4-BE49-F238E27FC236}">
                <a16:creationId xmlns:a16="http://schemas.microsoft.com/office/drawing/2014/main" id="{6BD3DA33-5DCC-06F5-D4E0-B5AD8F9B245D}"/>
              </a:ext>
            </a:extLst>
          </p:cNvPr>
          <p:cNvSpPr txBox="1"/>
          <p:nvPr/>
        </p:nvSpPr>
        <p:spPr>
          <a:xfrm>
            <a:off x="10612857" y="6148498"/>
            <a:ext cx="1493284" cy="605097"/>
          </a:xfrm>
          <a:prstGeom prst="rect">
            <a:avLst/>
          </a:prstGeom>
          <a:solidFill>
            <a:schemeClr val="bg1"/>
          </a:solidFill>
        </p:spPr>
        <p:txBody>
          <a:bodyPr wrap="square" lIns="0" tIns="0" rIns="0" bIns="0" rtlCol="0" anchor="ctr" anchorCtr="0">
            <a:noAutofit/>
          </a:bodyPr>
          <a:lstStyle/>
          <a:p>
            <a:r>
              <a:rPr lang="mt-MT" sz="1200" b="1">
                <a:solidFill>
                  <a:srgbClr val="1151A1"/>
                </a:solidFill>
              </a:rPr>
              <a:t>Iffinanzjat mill-Unjoni Ewropea</a:t>
            </a:r>
          </a:p>
        </p:txBody>
      </p:sp>
      <p:sp>
        <p:nvSpPr>
          <p:cNvPr id="5" name="CuadroTexto 4">
            <a:extLst>
              <a:ext uri="{FF2B5EF4-FFF2-40B4-BE49-F238E27FC236}">
                <a16:creationId xmlns:a16="http://schemas.microsoft.com/office/drawing/2014/main" id="{E6714768-F5CE-5383-FBA2-5588308C1FC4}"/>
              </a:ext>
            </a:extLst>
          </p:cNvPr>
          <p:cNvSpPr txBox="1"/>
          <p:nvPr/>
        </p:nvSpPr>
        <p:spPr>
          <a:xfrm>
            <a:off x="6147014" y="3768943"/>
            <a:ext cx="6044986" cy="1477328"/>
          </a:xfrm>
          <a:prstGeom prst="rect">
            <a:avLst/>
          </a:prstGeom>
          <a:noFill/>
        </p:spPr>
        <p:txBody>
          <a:bodyPr wrap="square" rtlCol="0">
            <a:noAutofit/>
          </a:bodyPr>
          <a:lstStyle/>
          <a:p>
            <a:pPr algn="l"/>
            <a:r>
              <a:rPr lang="mt-MT" sz="2400" noProof="0">
                <a:solidFill>
                  <a:srgbClr val="003399"/>
                </a:solidFill>
                <a:latin typeface="EC Square Sans Pro" panose="020B0506040000020004" pitchFamily="34" charset="0"/>
              </a:rPr>
              <a:t>Taħriġ Prattiku għall-Bdiewa u l-Veterinarji: Miżuri ġodda għall-ġlieda kontra r-reżistenza għall-antimikrobiċi</a:t>
            </a:r>
          </a:p>
          <a:p>
            <a:endParaRPr lang="es-ES" dirty="0"/>
          </a:p>
        </p:txBody>
      </p:sp>
    </p:spTree>
    <p:extLst>
      <p:ext uri="{BB962C8B-B14F-4D97-AF65-F5344CB8AC3E}">
        <p14:creationId xmlns:p14="http://schemas.microsoft.com/office/powerpoint/2010/main" val="23003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4D8D85C-8730-4979-947E-0F71A3E7D5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86000" y="611494"/>
            <a:ext cx="8534400" cy="6053640"/>
          </a:xfrm>
          <a:prstGeom prst="rect">
            <a:avLst/>
          </a:prstGeom>
        </p:spPr>
      </p:pic>
      <p:sp>
        <p:nvSpPr>
          <p:cNvPr id="4" name="Marcador de texto 1">
            <a:extLst>
              <a:ext uri="{FF2B5EF4-FFF2-40B4-BE49-F238E27FC236}">
                <a16:creationId xmlns:a16="http://schemas.microsoft.com/office/drawing/2014/main" id="{DA3D0BFB-BF82-4761-BDD9-BD8A88783B82}"/>
              </a:ext>
            </a:extLst>
          </p:cNvPr>
          <p:cNvSpPr txBox="1">
            <a:spLocks/>
          </p:cNvSpPr>
          <p:nvPr/>
        </p:nvSpPr>
        <p:spPr>
          <a:xfrm>
            <a:off x="685800" y="205566"/>
            <a:ext cx="9462631" cy="476730"/>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339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mt-MT" sz="3200" b="1">
                <a:latin typeface="EC Square Sans Pro" panose="020B0506040000020004" pitchFamily="34" charset="0"/>
                <a:cs typeface="+mn-cs"/>
              </a:rPr>
              <a:t>Il-mappa tal-bejgħ totali tal-UE fl-2022 għall-annimali li jipproduċu l-ikel </a:t>
            </a:r>
          </a:p>
        </p:txBody>
      </p:sp>
      <p:sp>
        <p:nvSpPr>
          <p:cNvPr id="2" name="TextBox 1">
            <a:extLst>
              <a:ext uri="{FF2B5EF4-FFF2-40B4-BE49-F238E27FC236}">
                <a16:creationId xmlns:a16="http://schemas.microsoft.com/office/drawing/2014/main" id="{EF95BB84-577E-E7A6-40B6-A431A026336F}"/>
              </a:ext>
            </a:extLst>
          </p:cNvPr>
          <p:cNvSpPr txBox="1"/>
          <p:nvPr/>
        </p:nvSpPr>
        <p:spPr>
          <a:xfrm>
            <a:off x="2407920" y="6529070"/>
            <a:ext cx="8229600" cy="304800"/>
          </a:xfrm>
          <a:prstGeom prst="rect">
            <a:avLst/>
          </a:prstGeom>
          <a:solidFill>
            <a:schemeClr val="bg1"/>
          </a:solidFill>
        </p:spPr>
        <p:txBody>
          <a:bodyPr wrap="square" lIns="0" tIns="0" rIns="0" bIns="0" rtlCol="0" anchor="t" anchorCtr="0">
            <a:noAutofit/>
          </a:bodyPr>
          <a:lstStyle/>
          <a:p>
            <a:pPr algn="l"/>
            <a:r>
              <a:rPr lang="mt-MT" sz="1100" baseline="30000">
                <a:solidFill>
                  <a:schemeClr val="tx1"/>
                </a:solidFill>
                <a:latin typeface="EC Square Sans Pro" panose="020B0506040000020004" pitchFamily="34" charset="0"/>
              </a:rPr>
              <a:t>1</a:t>
            </a:r>
            <a:r>
              <a:rPr lang="mt-MT" sz="1100">
                <a:solidFill>
                  <a:schemeClr val="tx1"/>
                </a:solidFill>
                <a:latin typeface="EC Square Sans Pro" panose="020B0506040000020004" pitchFamily="34" charset="0"/>
              </a:rPr>
              <a:t> Kodiċijiet tal-pajjiżi parteċipanti fl-ESVAC skont l-ISO 3166 — Kodiċi għar-rappreżentazzjoni tal-ismijiet tal-pajjiżi u s-suddiviżjonijiet tagħhom.</a:t>
            </a:r>
          </a:p>
        </p:txBody>
      </p:sp>
      <p:sp>
        <p:nvSpPr>
          <p:cNvPr id="5" name="TextBox 4">
            <a:extLst>
              <a:ext uri="{FF2B5EF4-FFF2-40B4-BE49-F238E27FC236}">
                <a16:creationId xmlns:a16="http://schemas.microsoft.com/office/drawing/2014/main" id="{5B154338-DEB5-38D1-1805-51255B928C0E}"/>
              </a:ext>
            </a:extLst>
          </p:cNvPr>
          <p:cNvSpPr txBox="1"/>
          <p:nvPr/>
        </p:nvSpPr>
        <p:spPr>
          <a:xfrm>
            <a:off x="2633662" y="4940299"/>
            <a:ext cx="719138" cy="207963"/>
          </a:xfrm>
          <a:prstGeom prst="rect">
            <a:avLst/>
          </a:prstGeom>
          <a:solidFill>
            <a:schemeClr val="bg1"/>
          </a:solidFill>
        </p:spPr>
        <p:txBody>
          <a:bodyPr wrap="square" lIns="0" tIns="0" rIns="0" bIns="0" rtlCol="0" anchor="t" anchorCtr="0">
            <a:noAutofit/>
          </a:bodyPr>
          <a:lstStyle/>
          <a:p>
            <a:pPr algn="ctr"/>
            <a:r>
              <a:rPr lang="mt-MT" sz="1200" b="1">
                <a:solidFill>
                  <a:schemeClr val="tx1"/>
                </a:solidFill>
                <a:latin typeface="EC Square Sans Pro" panose="020B0506040000020004" pitchFamily="34" charset="0"/>
              </a:rPr>
              <a:t>mg/PCU</a:t>
            </a:r>
          </a:p>
        </p:txBody>
      </p:sp>
      <p:sp>
        <p:nvSpPr>
          <p:cNvPr id="6" name="TextBox 5">
            <a:extLst>
              <a:ext uri="{FF2B5EF4-FFF2-40B4-BE49-F238E27FC236}">
                <a16:creationId xmlns:a16="http://schemas.microsoft.com/office/drawing/2014/main" id="{7FEEB3ED-CCDA-CDD3-0084-421BD2DD5DB7}"/>
              </a:ext>
            </a:extLst>
          </p:cNvPr>
          <p:cNvSpPr txBox="1"/>
          <p:nvPr/>
        </p:nvSpPr>
        <p:spPr>
          <a:xfrm>
            <a:off x="2933700" y="5135563"/>
            <a:ext cx="419100" cy="152400"/>
          </a:xfrm>
          <a:prstGeom prst="rect">
            <a:avLst/>
          </a:prstGeom>
          <a:solidFill>
            <a:schemeClr val="bg1"/>
          </a:solidFill>
        </p:spPr>
        <p:txBody>
          <a:bodyPr wrap="square" lIns="0" tIns="0" rIns="0" bIns="0" rtlCol="0" anchor="t" anchorCtr="0">
            <a:noAutofit/>
          </a:bodyPr>
          <a:lstStyle/>
          <a:p>
            <a:pPr algn="l"/>
            <a:r>
              <a:rPr lang="mt-MT" sz="700">
                <a:solidFill>
                  <a:schemeClr val="tx1"/>
                </a:solidFill>
                <a:latin typeface="EC Square Sans Pro" panose="020B0506040000020004" pitchFamily="34" charset="0"/>
              </a:rPr>
              <a:t>≤254.7</a:t>
            </a:r>
          </a:p>
        </p:txBody>
      </p:sp>
      <p:sp>
        <p:nvSpPr>
          <p:cNvPr id="7" name="TextBox 6">
            <a:extLst>
              <a:ext uri="{FF2B5EF4-FFF2-40B4-BE49-F238E27FC236}">
                <a16:creationId xmlns:a16="http://schemas.microsoft.com/office/drawing/2014/main" id="{3EED2149-F70B-A246-9536-6F1DF8C6A86C}"/>
              </a:ext>
            </a:extLst>
          </p:cNvPr>
          <p:cNvSpPr txBox="1"/>
          <p:nvPr/>
        </p:nvSpPr>
        <p:spPr>
          <a:xfrm>
            <a:off x="2933700" y="5397502"/>
            <a:ext cx="419100" cy="152400"/>
          </a:xfrm>
          <a:prstGeom prst="rect">
            <a:avLst/>
          </a:prstGeom>
          <a:solidFill>
            <a:schemeClr val="bg1"/>
          </a:solidFill>
        </p:spPr>
        <p:txBody>
          <a:bodyPr wrap="square" lIns="0" tIns="0" rIns="0" bIns="0" rtlCol="0" anchor="t" anchorCtr="0">
            <a:noAutofit/>
          </a:bodyPr>
          <a:lstStyle/>
          <a:p>
            <a:pPr algn="l"/>
            <a:r>
              <a:rPr lang="mt-MT" sz="700">
                <a:solidFill>
                  <a:schemeClr val="tx1"/>
                </a:solidFill>
                <a:latin typeface="EC Square Sans Pro" panose="020B0506040000020004" pitchFamily="34" charset="0"/>
              </a:rPr>
              <a:t>170.5</a:t>
            </a:r>
          </a:p>
        </p:txBody>
      </p:sp>
      <p:sp>
        <p:nvSpPr>
          <p:cNvPr id="8" name="TextBox 7">
            <a:extLst>
              <a:ext uri="{FF2B5EF4-FFF2-40B4-BE49-F238E27FC236}">
                <a16:creationId xmlns:a16="http://schemas.microsoft.com/office/drawing/2014/main" id="{7C8D67C1-35D6-6BED-458D-1652B3106D89}"/>
              </a:ext>
            </a:extLst>
          </p:cNvPr>
          <p:cNvSpPr txBox="1"/>
          <p:nvPr/>
        </p:nvSpPr>
        <p:spPr>
          <a:xfrm>
            <a:off x="2943225" y="5664202"/>
            <a:ext cx="419100" cy="152400"/>
          </a:xfrm>
          <a:prstGeom prst="rect">
            <a:avLst/>
          </a:prstGeom>
          <a:solidFill>
            <a:schemeClr val="bg1"/>
          </a:solidFill>
        </p:spPr>
        <p:txBody>
          <a:bodyPr wrap="square" lIns="0" tIns="0" rIns="0" bIns="0" rtlCol="0" anchor="t" anchorCtr="0">
            <a:noAutofit/>
          </a:bodyPr>
          <a:lstStyle/>
          <a:p>
            <a:pPr algn="l"/>
            <a:r>
              <a:rPr lang="mt-MT" sz="700">
                <a:solidFill>
                  <a:schemeClr val="tx1"/>
                </a:solidFill>
                <a:latin typeface="EC Square Sans Pro" panose="020B0506040000020004" pitchFamily="34" charset="0"/>
              </a:rPr>
              <a:t>86.3</a:t>
            </a:r>
          </a:p>
        </p:txBody>
      </p:sp>
      <p:sp>
        <p:nvSpPr>
          <p:cNvPr id="9" name="TextBox 8">
            <a:extLst>
              <a:ext uri="{FF2B5EF4-FFF2-40B4-BE49-F238E27FC236}">
                <a16:creationId xmlns:a16="http://schemas.microsoft.com/office/drawing/2014/main" id="{BF4D0C37-5544-E69D-03E6-5164DB456C14}"/>
              </a:ext>
            </a:extLst>
          </p:cNvPr>
          <p:cNvSpPr txBox="1"/>
          <p:nvPr/>
        </p:nvSpPr>
        <p:spPr>
          <a:xfrm>
            <a:off x="2943225" y="5922968"/>
            <a:ext cx="419100" cy="120645"/>
          </a:xfrm>
          <a:prstGeom prst="rect">
            <a:avLst/>
          </a:prstGeom>
          <a:solidFill>
            <a:schemeClr val="bg1"/>
          </a:solidFill>
        </p:spPr>
        <p:txBody>
          <a:bodyPr wrap="square" lIns="0" tIns="0" rIns="0" bIns="0" rtlCol="0" anchor="t" anchorCtr="0">
            <a:noAutofit/>
          </a:bodyPr>
          <a:lstStyle/>
          <a:p>
            <a:pPr algn="l"/>
            <a:r>
              <a:rPr lang="mt-MT" sz="700">
                <a:solidFill>
                  <a:schemeClr val="tx1"/>
                </a:solidFill>
                <a:latin typeface="EC Square Sans Pro" panose="020B0506040000020004" pitchFamily="34" charset="0"/>
              </a:rPr>
              <a:t>&gt;2.1</a:t>
            </a:r>
          </a:p>
        </p:txBody>
      </p:sp>
      <p:sp>
        <p:nvSpPr>
          <p:cNvPr id="10" name="TextBox 9">
            <a:extLst>
              <a:ext uri="{FF2B5EF4-FFF2-40B4-BE49-F238E27FC236}">
                <a16:creationId xmlns:a16="http://schemas.microsoft.com/office/drawing/2014/main" id="{5711FA69-7374-EB46-5FFB-32869979340A}"/>
              </a:ext>
            </a:extLst>
          </p:cNvPr>
          <p:cNvSpPr txBox="1"/>
          <p:nvPr/>
        </p:nvSpPr>
        <p:spPr>
          <a:xfrm>
            <a:off x="2933700" y="6056953"/>
            <a:ext cx="395288" cy="167635"/>
          </a:xfrm>
          <a:prstGeom prst="rect">
            <a:avLst/>
          </a:prstGeom>
          <a:solidFill>
            <a:schemeClr val="bg1"/>
          </a:solidFill>
        </p:spPr>
        <p:txBody>
          <a:bodyPr wrap="square" lIns="0" tIns="0" rIns="0" bIns="0" rtlCol="0" anchor="t" anchorCtr="0">
            <a:noAutofit/>
          </a:bodyPr>
          <a:lstStyle/>
          <a:p>
            <a:pPr algn="l">
              <a:lnSpc>
                <a:spcPts val="700"/>
              </a:lnSpc>
            </a:pPr>
            <a:r>
              <a:rPr lang="mt-MT" sz="700">
                <a:solidFill>
                  <a:schemeClr val="tx1"/>
                </a:solidFill>
                <a:latin typeface="EC Square Sans Pro" panose="020B0506040000020004" pitchFamily="34" charset="0"/>
              </a:rPr>
              <a:t>L-ebda data disponibbli</a:t>
            </a:r>
          </a:p>
        </p:txBody>
      </p:sp>
    </p:spTree>
    <p:extLst>
      <p:ext uri="{BB962C8B-B14F-4D97-AF65-F5344CB8AC3E}">
        <p14:creationId xmlns:p14="http://schemas.microsoft.com/office/powerpoint/2010/main" val="4127376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CA7C37BD-5968-46DD-8167-302B1C5EF967}"/>
              </a:ext>
            </a:extLst>
          </p:cNvPr>
          <p:cNvSpPr txBox="1"/>
          <p:nvPr/>
        </p:nvSpPr>
        <p:spPr>
          <a:xfrm>
            <a:off x="0" y="1126462"/>
            <a:ext cx="3943320" cy="3170099"/>
          </a:xfrm>
          <a:prstGeom prst="rect">
            <a:avLst/>
          </a:prstGeom>
          <a:solidFill>
            <a:srgbClr val="6BB188"/>
          </a:solidFill>
        </p:spPr>
        <p:txBody>
          <a:bodyPr wrap="square">
            <a:spAutoFit/>
          </a:bodyPr>
          <a:lstStyle/>
          <a:p>
            <a:pPr algn="ctr"/>
            <a:r>
              <a:rPr lang="en-GB" sz="4000" b="1" dirty="0">
                <a:solidFill>
                  <a:srgbClr val="003399"/>
                </a:solidFill>
                <a:latin typeface="EC Square Sans Pro" panose="020B0506040000020004" pitchFamily="34" charset="0"/>
              </a:rPr>
              <a:t>How are the data of use of antimicrobial per country calculated?</a:t>
            </a:r>
            <a:endParaRPr lang="en-US" sz="4000" b="1" dirty="0">
              <a:solidFill>
                <a:srgbClr val="003399"/>
              </a:solidFill>
              <a:latin typeface="EC Square Sans Pro" panose="020B0506040000020004" pitchFamily="34" charset="0"/>
            </a:endParaRPr>
          </a:p>
        </p:txBody>
      </p:sp>
      <p:sp>
        <p:nvSpPr>
          <p:cNvPr id="9" name="CuadroTexto 8">
            <a:extLst>
              <a:ext uri="{FF2B5EF4-FFF2-40B4-BE49-F238E27FC236}">
                <a16:creationId xmlns:a16="http://schemas.microsoft.com/office/drawing/2014/main" id="{2E217CA9-1FD5-472A-8F50-74E2221B5DE9}"/>
              </a:ext>
            </a:extLst>
          </p:cNvPr>
          <p:cNvSpPr txBox="1"/>
          <p:nvPr/>
        </p:nvSpPr>
        <p:spPr>
          <a:xfrm>
            <a:off x="-10793" y="4296561"/>
            <a:ext cx="3955472" cy="2431435"/>
          </a:xfrm>
          <a:prstGeom prst="rect">
            <a:avLst/>
          </a:prstGeom>
          <a:solidFill>
            <a:srgbClr val="003399"/>
          </a:solidFill>
        </p:spPr>
        <p:txBody>
          <a:bodyPr wrap="square" rtlCol="0">
            <a:spAutoFit/>
          </a:bodyPr>
          <a:lstStyle/>
          <a:p>
            <a:pPr marL="342900" indent="-342900">
              <a:buAutoNum type="arabicPeriod"/>
            </a:pPr>
            <a:endParaRPr lang="en-GB" dirty="0"/>
          </a:p>
          <a:p>
            <a:pPr algn="ctr"/>
            <a:r>
              <a:rPr lang="en-GB" sz="4000" b="1" dirty="0">
                <a:solidFill>
                  <a:schemeClr val="bg1"/>
                </a:solidFill>
                <a:latin typeface="EC Square Sans Pro" panose="020B0506040000020004" pitchFamily="34" charset="0"/>
              </a:rPr>
              <a:t>POPULATION CORRECTION UNIT = </a:t>
            </a:r>
            <a:r>
              <a:rPr lang="en-GB" sz="5400" b="1" dirty="0">
                <a:solidFill>
                  <a:schemeClr val="bg1"/>
                </a:solidFill>
                <a:latin typeface="EC Square Sans Pro" panose="020B0506040000020004" pitchFamily="34" charset="0"/>
              </a:rPr>
              <a:t>PCU</a:t>
            </a:r>
            <a:endParaRPr lang="en-GB" sz="4000" b="1" dirty="0">
              <a:solidFill>
                <a:schemeClr val="bg1"/>
              </a:solidFill>
              <a:latin typeface="EC Square Sans Pro" panose="020B0506040000020004" pitchFamily="34" charset="0"/>
            </a:endParaRPr>
          </a:p>
        </p:txBody>
      </p:sp>
      <p:sp>
        <p:nvSpPr>
          <p:cNvPr id="10" name="CuadroTexto 9">
            <a:extLst>
              <a:ext uri="{FF2B5EF4-FFF2-40B4-BE49-F238E27FC236}">
                <a16:creationId xmlns:a16="http://schemas.microsoft.com/office/drawing/2014/main" id="{A83DE7BF-95EB-4A11-9925-1D2D7BCB8176}"/>
              </a:ext>
            </a:extLst>
          </p:cNvPr>
          <p:cNvSpPr txBox="1"/>
          <p:nvPr/>
        </p:nvSpPr>
        <p:spPr>
          <a:xfrm>
            <a:off x="3954113" y="1100995"/>
            <a:ext cx="7801143" cy="646331"/>
          </a:xfrm>
          <a:prstGeom prst="rect">
            <a:avLst/>
          </a:prstGeom>
          <a:noFill/>
        </p:spPr>
        <p:txBody>
          <a:bodyPr wrap="square">
            <a:spAutoFit/>
          </a:bodyPr>
          <a:lstStyle/>
          <a:p>
            <a:pPr algn="l"/>
            <a:r>
              <a:rPr lang="en-GB" b="1" i="0" u="none" strike="noStrike" baseline="0" dirty="0">
                <a:solidFill>
                  <a:srgbClr val="003399"/>
                </a:solidFill>
                <a:latin typeface="EC Square Sans Pro" panose="020B0506040000020004" pitchFamily="34" charset="0"/>
                <a:hlinkClick r:id="rId3"/>
              </a:rPr>
              <a:t>Food producing animal population that could be potentially treated with antimicrobials - </a:t>
            </a:r>
            <a:r>
              <a:rPr lang="en-GB" b="1" dirty="0">
                <a:solidFill>
                  <a:srgbClr val="003399"/>
                </a:solidFill>
                <a:latin typeface="EC Square Sans Pro" panose="020B0506040000020004" pitchFamily="34" charset="0"/>
                <a:hlinkClick r:id="rId3"/>
              </a:rPr>
              <a:t>In Kilogrammes</a:t>
            </a:r>
            <a:endParaRPr lang="es-ES" b="1" dirty="0">
              <a:solidFill>
                <a:srgbClr val="003399"/>
              </a:solidFill>
              <a:latin typeface="EC Square Sans Pro" panose="020B0506040000020004" pitchFamily="34" charset="0"/>
            </a:endParaRPr>
          </a:p>
        </p:txBody>
      </p:sp>
      <p:pic>
        <p:nvPicPr>
          <p:cNvPr id="11" name="Imagen 10">
            <a:extLst>
              <a:ext uri="{FF2B5EF4-FFF2-40B4-BE49-F238E27FC236}">
                <a16:creationId xmlns:a16="http://schemas.microsoft.com/office/drawing/2014/main" id="{84067F85-B40F-4810-BCD4-B62F8BF0A1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2" name="Imagen 11">
            <a:extLst>
              <a:ext uri="{FF2B5EF4-FFF2-40B4-BE49-F238E27FC236}">
                <a16:creationId xmlns:a16="http://schemas.microsoft.com/office/drawing/2014/main" id="{3A483EDE-5DF3-4F86-8896-657A6987F2F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13" name="Imagen 12">
            <a:extLst>
              <a:ext uri="{FF2B5EF4-FFF2-40B4-BE49-F238E27FC236}">
                <a16:creationId xmlns:a16="http://schemas.microsoft.com/office/drawing/2014/main" id="{90414E71-98E2-451C-A471-A3C6DAE8EB2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14" name="Imagen 13">
            <a:extLst>
              <a:ext uri="{FF2B5EF4-FFF2-40B4-BE49-F238E27FC236}">
                <a16:creationId xmlns:a16="http://schemas.microsoft.com/office/drawing/2014/main" id="{45960062-9FB4-480B-BFC2-586BD6A54DF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15" name="Imagen 14">
            <a:extLst>
              <a:ext uri="{FF2B5EF4-FFF2-40B4-BE49-F238E27FC236}">
                <a16:creationId xmlns:a16="http://schemas.microsoft.com/office/drawing/2014/main" id="{837B7477-3E79-4174-8F91-A5128A23F9C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16" name="Imagen 15">
            <a:extLst>
              <a:ext uri="{FF2B5EF4-FFF2-40B4-BE49-F238E27FC236}">
                <a16:creationId xmlns:a16="http://schemas.microsoft.com/office/drawing/2014/main" id="{CC0704DD-A910-4730-ADD3-0B66B2CC881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17" name="Imagen 16">
            <a:extLst>
              <a:ext uri="{FF2B5EF4-FFF2-40B4-BE49-F238E27FC236}">
                <a16:creationId xmlns:a16="http://schemas.microsoft.com/office/drawing/2014/main" id="{900011BF-E771-4625-920B-DC759D50143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pic>
        <p:nvPicPr>
          <p:cNvPr id="18" name="Imagen 17">
            <a:extLst>
              <a:ext uri="{FF2B5EF4-FFF2-40B4-BE49-F238E27FC236}">
                <a16:creationId xmlns:a16="http://schemas.microsoft.com/office/drawing/2014/main" id="{B7719C0F-BFB3-4D58-8463-925A543F7F7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576763" y="2123904"/>
            <a:ext cx="508601" cy="537831"/>
          </a:xfrm>
          <a:prstGeom prst="rect">
            <a:avLst/>
          </a:prstGeom>
        </p:spPr>
      </p:pic>
      <p:pic>
        <p:nvPicPr>
          <p:cNvPr id="19" name="Imagen 18">
            <a:extLst>
              <a:ext uri="{FF2B5EF4-FFF2-40B4-BE49-F238E27FC236}">
                <a16:creationId xmlns:a16="http://schemas.microsoft.com/office/drawing/2014/main" id="{8FDD0828-D366-4561-9D0C-7DFB942C2B2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785038" y="4334794"/>
            <a:ext cx="415732" cy="513170"/>
          </a:xfrm>
          <a:prstGeom prst="rect">
            <a:avLst/>
          </a:prstGeom>
        </p:spPr>
      </p:pic>
      <p:pic>
        <p:nvPicPr>
          <p:cNvPr id="20" name="Imagen 19">
            <a:extLst>
              <a:ext uri="{FF2B5EF4-FFF2-40B4-BE49-F238E27FC236}">
                <a16:creationId xmlns:a16="http://schemas.microsoft.com/office/drawing/2014/main" id="{17BC4E42-178C-4685-A1B2-AFD4BFCBB04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492102" y="3629840"/>
            <a:ext cx="656775" cy="440520"/>
          </a:xfrm>
          <a:prstGeom prst="rect">
            <a:avLst/>
          </a:prstGeom>
        </p:spPr>
      </p:pic>
      <p:pic>
        <p:nvPicPr>
          <p:cNvPr id="21" name="Imagen 20">
            <a:extLst>
              <a:ext uri="{FF2B5EF4-FFF2-40B4-BE49-F238E27FC236}">
                <a16:creationId xmlns:a16="http://schemas.microsoft.com/office/drawing/2014/main" id="{71FD9A13-982D-4F28-AFB5-2AA860973F25}"/>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615298" y="5881788"/>
            <a:ext cx="377607" cy="356916"/>
          </a:xfrm>
          <a:prstGeom prst="rect">
            <a:avLst/>
          </a:prstGeom>
        </p:spPr>
      </p:pic>
      <p:pic>
        <p:nvPicPr>
          <p:cNvPr id="22" name="Imagen 21">
            <a:extLst>
              <a:ext uri="{FF2B5EF4-FFF2-40B4-BE49-F238E27FC236}">
                <a16:creationId xmlns:a16="http://schemas.microsoft.com/office/drawing/2014/main" id="{B337F9D8-E5E0-4B5A-AEE6-5CBE2AA5261B}"/>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577172" y="5184385"/>
            <a:ext cx="415733" cy="437330"/>
          </a:xfrm>
          <a:prstGeom prst="rect">
            <a:avLst/>
          </a:prstGeom>
        </p:spPr>
      </p:pic>
      <p:pic>
        <p:nvPicPr>
          <p:cNvPr id="23" name="Imagen 22">
            <a:extLst>
              <a:ext uri="{FF2B5EF4-FFF2-40B4-BE49-F238E27FC236}">
                <a16:creationId xmlns:a16="http://schemas.microsoft.com/office/drawing/2014/main" id="{5BB49015-5397-483A-AA4B-94883EB57FD9}"/>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9528564" y="1714764"/>
            <a:ext cx="307574" cy="323347"/>
          </a:xfrm>
          <a:prstGeom prst="rect">
            <a:avLst/>
          </a:prstGeom>
        </p:spPr>
      </p:pic>
      <p:pic>
        <p:nvPicPr>
          <p:cNvPr id="24" name="Imagen 23">
            <a:extLst>
              <a:ext uri="{FF2B5EF4-FFF2-40B4-BE49-F238E27FC236}">
                <a16:creationId xmlns:a16="http://schemas.microsoft.com/office/drawing/2014/main" id="{AE4A67FB-04B0-4A99-BFA9-573D604E0B12}"/>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510806" y="2885904"/>
            <a:ext cx="619525" cy="443611"/>
          </a:xfrm>
          <a:prstGeom prst="rect">
            <a:avLst/>
          </a:prstGeom>
        </p:spPr>
      </p:pic>
      <p:sp>
        <p:nvSpPr>
          <p:cNvPr id="3" name="Flecha: a la derecha 2">
            <a:extLst>
              <a:ext uri="{FF2B5EF4-FFF2-40B4-BE49-F238E27FC236}">
                <a16:creationId xmlns:a16="http://schemas.microsoft.com/office/drawing/2014/main" id="{7D791A0F-26D0-4218-B043-0D49C49CF368}"/>
              </a:ext>
            </a:extLst>
          </p:cNvPr>
          <p:cNvSpPr/>
          <p:nvPr/>
        </p:nvSpPr>
        <p:spPr>
          <a:xfrm>
            <a:off x="5341654" y="2454660"/>
            <a:ext cx="727131" cy="112548"/>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a:extLst>
              <a:ext uri="{FF2B5EF4-FFF2-40B4-BE49-F238E27FC236}">
                <a16:creationId xmlns:a16="http://schemas.microsoft.com/office/drawing/2014/main" id="{8FAD62F2-29D6-47E7-9474-6E569A0B5CB2}"/>
              </a:ext>
            </a:extLst>
          </p:cNvPr>
          <p:cNvSpPr txBox="1"/>
          <p:nvPr/>
        </p:nvSpPr>
        <p:spPr>
          <a:xfrm>
            <a:off x="6324601" y="2276304"/>
            <a:ext cx="1029800" cy="369332"/>
          </a:xfrm>
          <a:prstGeom prst="rect">
            <a:avLst/>
          </a:prstGeom>
          <a:noFill/>
        </p:spPr>
        <p:txBody>
          <a:bodyPr wrap="square" rtlCol="0">
            <a:spAutoFit/>
          </a:bodyPr>
          <a:lstStyle/>
          <a:p>
            <a:r>
              <a:rPr lang="es-ES" dirty="0"/>
              <a:t>400 kg.</a:t>
            </a:r>
          </a:p>
        </p:txBody>
      </p:sp>
      <p:sp>
        <p:nvSpPr>
          <p:cNvPr id="26" name="Flecha: a la derecha 25">
            <a:extLst>
              <a:ext uri="{FF2B5EF4-FFF2-40B4-BE49-F238E27FC236}">
                <a16:creationId xmlns:a16="http://schemas.microsoft.com/office/drawing/2014/main" id="{427CB828-BC64-4840-A012-BCCC751A2D01}"/>
              </a:ext>
            </a:extLst>
          </p:cNvPr>
          <p:cNvSpPr/>
          <p:nvPr/>
        </p:nvSpPr>
        <p:spPr>
          <a:xfrm>
            <a:off x="5341654" y="3078156"/>
            <a:ext cx="727131" cy="112548"/>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CuadroTexto 26">
            <a:extLst>
              <a:ext uri="{FF2B5EF4-FFF2-40B4-BE49-F238E27FC236}">
                <a16:creationId xmlns:a16="http://schemas.microsoft.com/office/drawing/2014/main" id="{F70E60EB-D323-4AA6-9A7B-3361C581A93C}"/>
              </a:ext>
            </a:extLst>
          </p:cNvPr>
          <p:cNvSpPr txBox="1"/>
          <p:nvPr/>
        </p:nvSpPr>
        <p:spPr>
          <a:xfrm>
            <a:off x="6324601" y="2897572"/>
            <a:ext cx="1029800" cy="369332"/>
          </a:xfrm>
          <a:prstGeom prst="rect">
            <a:avLst/>
          </a:prstGeom>
          <a:noFill/>
        </p:spPr>
        <p:txBody>
          <a:bodyPr wrap="square" rtlCol="0">
            <a:spAutoFit/>
          </a:bodyPr>
          <a:lstStyle/>
          <a:p>
            <a:r>
              <a:rPr lang="es-ES" dirty="0"/>
              <a:t>425 kg.</a:t>
            </a:r>
          </a:p>
        </p:txBody>
      </p:sp>
      <p:pic>
        <p:nvPicPr>
          <p:cNvPr id="28" name="Imagen 27">
            <a:extLst>
              <a:ext uri="{FF2B5EF4-FFF2-40B4-BE49-F238E27FC236}">
                <a16:creationId xmlns:a16="http://schemas.microsoft.com/office/drawing/2014/main" id="{43FA5D2D-E5EE-42E8-889F-F7FCF0945457}"/>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7633424" y="2962104"/>
            <a:ext cx="546576" cy="391376"/>
          </a:xfrm>
          <a:prstGeom prst="rect">
            <a:avLst/>
          </a:prstGeom>
        </p:spPr>
      </p:pic>
      <p:sp>
        <p:nvSpPr>
          <p:cNvPr id="29" name="Flecha: a la derecha 28">
            <a:extLst>
              <a:ext uri="{FF2B5EF4-FFF2-40B4-BE49-F238E27FC236}">
                <a16:creationId xmlns:a16="http://schemas.microsoft.com/office/drawing/2014/main" id="{97911A63-983E-47B4-B078-6DDFEC715DD5}"/>
              </a:ext>
            </a:extLst>
          </p:cNvPr>
          <p:cNvSpPr/>
          <p:nvPr/>
        </p:nvSpPr>
        <p:spPr>
          <a:xfrm>
            <a:off x="8301368" y="3038304"/>
            <a:ext cx="391511" cy="120064"/>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CuadroTexto 29">
            <a:extLst>
              <a:ext uri="{FF2B5EF4-FFF2-40B4-BE49-F238E27FC236}">
                <a16:creationId xmlns:a16="http://schemas.microsoft.com/office/drawing/2014/main" id="{C5285407-0C72-4439-B590-C998288CCD96}"/>
              </a:ext>
            </a:extLst>
          </p:cNvPr>
          <p:cNvSpPr txBox="1"/>
          <p:nvPr/>
        </p:nvSpPr>
        <p:spPr>
          <a:xfrm>
            <a:off x="8880367" y="2962104"/>
            <a:ext cx="1029800" cy="369332"/>
          </a:xfrm>
          <a:prstGeom prst="rect">
            <a:avLst/>
          </a:prstGeom>
          <a:noFill/>
        </p:spPr>
        <p:txBody>
          <a:bodyPr wrap="square" rtlCol="0">
            <a:spAutoFit/>
          </a:bodyPr>
          <a:lstStyle/>
          <a:p>
            <a:r>
              <a:rPr lang="es-ES" dirty="0"/>
              <a:t>200 kg.</a:t>
            </a:r>
          </a:p>
        </p:txBody>
      </p:sp>
      <p:pic>
        <p:nvPicPr>
          <p:cNvPr id="31" name="Imagen 30">
            <a:extLst>
              <a:ext uri="{FF2B5EF4-FFF2-40B4-BE49-F238E27FC236}">
                <a16:creationId xmlns:a16="http://schemas.microsoft.com/office/drawing/2014/main" id="{4C529D6F-9619-4086-A2EC-933AB8A7634F}"/>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9868142" y="2962104"/>
            <a:ext cx="441740" cy="316308"/>
          </a:xfrm>
          <a:prstGeom prst="rect">
            <a:avLst/>
          </a:prstGeom>
        </p:spPr>
      </p:pic>
      <p:sp>
        <p:nvSpPr>
          <p:cNvPr id="32" name="Flecha: a la derecha 31">
            <a:extLst>
              <a:ext uri="{FF2B5EF4-FFF2-40B4-BE49-F238E27FC236}">
                <a16:creationId xmlns:a16="http://schemas.microsoft.com/office/drawing/2014/main" id="{24E1FDFE-AABE-46E7-A491-65E28EE79FE4}"/>
              </a:ext>
            </a:extLst>
          </p:cNvPr>
          <p:cNvSpPr/>
          <p:nvPr/>
        </p:nvSpPr>
        <p:spPr>
          <a:xfrm>
            <a:off x="10536087" y="3076381"/>
            <a:ext cx="251228" cy="114323"/>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CuadroTexto 32">
            <a:extLst>
              <a:ext uri="{FF2B5EF4-FFF2-40B4-BE49-F238E27FC236}">
                <a16:creationId xmlns:a16="http://schemas.microsoft.com/office/drawing/2014/main" id="{A21C1937-B793-42E8-AFFA-141CFD5DC4D8}"/>
              </a:ext>
            </a:extLst>
          </p:cNvPr>
          <p:cNvSpPr txBox="1"/>
          <p:nvPr/>
        </p:nvSpPr>
        <p:spPr>
          <a:xfrm>
            <a:off x="10877368" y="2885904"/>
            <a:ext cx="1145541" cy="369332"/>
          </a:xfrm>
          <a:prstGeom prst="rect">
            <a:avLst/>
          </a:prstGeom>
          <a:noFill/>
        </p:spPr>
        <p:txBody>
          <a:bodyPr wrap="square" rtlCol="0">
            <a:spAutoFit/>
          </a:bodyPr>
          <a:lstStyle/>
          <a:p>
            <a:r>
              <a:rPr lang="es-ES" dirty="0"/>
              <a:t>140 kg.</a:t>
            </a:r>
          </a:p>
        </p:txBody>
      </p:sp>
      <p:sp>
        <p:nvSpPr>
          <p:cNvPr id="34" name="Flecha: a la derecha 33">
            <a:extLst>
              <a:ext uri="{FF2B5EF4-FFF2-40B4-BE49-F238E27FC236}">
                <a16:creationId xmlns:a16="http://schemas.microsoft.com/office/drawing/2014/main" id="{81649CB2-3268-4356-9B53-2FEC678BFA5A}"/>
              </a:ext>
            </a:extLst>
          </p:cNvPr>
          <p:cNvSpPr/>
          <p:nvPr/>
        </p:nvSpPr>
        <p:spPr>
          <a:xfrm>
            <a:off x="5341654" y="3760605"/>
            <a:ext cx="727131" cy="112548"/>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CuadroTexto 34">
            <a:extLst>
              <a:ext uri="{FF2B5EF4-FFF2-40B4-BE49-F238E27FC236}">
                <a16:creationId xmlns:a16="http://schemas.microsoft.com/office/drawing/2014/main" id="{D701A6D8-75CD-4B8F-81D7-143EAC4BB1CB}"/>
              </a:ext>
            </a:extLst>
          </p:cNvPr>
          <p:cNvSpPr txBox="1"/>
          <p:nvPr/>
        </p:nvSpPr>
        <p:spPr>
          <a:xfrm>
            <a:off x="6324601" y="3743963"/>
            <a:ext cx="1029800" cy="369332"/>
          </a:xfrm>
          <a:prstGeom prst="rect">
            <a:avLst/>
          </a:prstGeom>
          <a:noFill/>
        </p:spPr>
        <p:txBody>
          <a:bodyPr wrap="square" rtlCol="0">
            <a:spAutoFit/>
          </a:bodyPr>
          <a:lstStyle/>
          <a:p>
            <a:r>
              <a:rPr lang="es-ES" dirty="0"/>
              <a:t>240 kg.</a:t>
            </a:r>
          </a:p>
        </p:txBody>
      </p:sp>
      <p:sp>
        <p:nvSpPr>
          <p:cNvPr id="37" name="Flecha: a la derecha 36">
            <a:extLst>
              <a:ext uri="{FF2B5EF4-FFF2-40B4-BE49-F238E27FC236}">
                <a16:creationId xmlns:a16="http://schemas.microsoft.com/office/drawing/2014/main" id="{D421BF25-2209-4E88-AD36-E63DBFDE732B}"/>
              </a:ext>
            </a:extLst>
          </p:cNvPr>
          <p:cNvSpPr/>
          <p:nvPr/>
        </p:nvSpPr>
        <p:spPr>
          <a:xfrm>
            <a:off x="8301368" y="3807167"/>
            <a:ext cx="391511" cy="120064"/>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CuadroTexto 37">
            <a:extLst>
              <a:ext uri="{FF2B5EF4-FFF2-40B4-BE49-F238E27FC236}">
                <a16:creationId xmlns:a16="http://schemas.microsoft.com/office/drawing/2014/main" id="{12734D90-190C-4C1E-B700-A1F3B06D8640}"/>
              </a:ext>
            </a:extLst>
          </p:cNvPr>
          <p:cNvSpPr txBox="1"/>
          <p:nvPr/>
        </p:nvSpPr>
        <p:spPr>
          <a:xfrm>
            <a:off x="8880367" y="3751722"/>
            <a:ext cx="1029800" cy="369332"/>
          </a:xfrm>
          <a:prstGeom prst="rect">
            <a:avLst/>
          </a:prstGeom>
          <a:noFill/>
        </p:spPr>
        <p:txBody>
          <a:bodyPr wrap="square" rtlCol="0">
            <a:spAutoFit/>
          </a:bodyPr>
          <a:lstStyle/>
          <a:p>
            <a:r>
              <a:rPr lang="es-ES" dirty="0"/>
              <a:t>65 kg.</a:t>
            </a:r>
          </a:p>
        </p:txBody>
      </p:sp>
      <p:sp>
        <p:nvSpPr>
          <p:cNvPr id="40" name="Flecha: a la derecha 39">
            <a:extLst>
              <a:ext uri="{FF2B5EF4-FFF2-40B4-BE49-F238E27FC236}">
                <a16:creationId xmlns:a16="http://schemas.microsoft.com/office/drawing/2014/main" id="{27B2BC9D-C0F9-45E5-AC8B-441C9478BE34}"/>
              </a:ext>
            </a:extLst>
          </p:cNvPr>
          <p:cNvSpPr/>
          <p:nvPr/>
        </p:nvSpPr>
        <p:spPr>
          <a:xfrm>
            <a:off x="10536087" y="3812908"/>
            <a:ext cx="251228" cy="114323"/>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CuadroTexto 40">
            <a:extLst>
              <a:ext uri="{FF2B5EF4-FFF2-40B4-BE49-F238E27FC236}">
                <a16:creationId xmlns:a16="http://schemas.microsoft.com/office/drawing/2014/main" id="{23CD4AEF-82BF-455E-BCAD-FFEDF9EC4C98}"/>
              </a:ext>
            </a:extLst>
          </p:cNvPr>
          <p:cNvSpPr txBox="1"/>
          <p:nvPr/>
        </p:nvSpPr>
        <p:spPr>
          <a:xfrm>
            <a:off x="10877368" y="3670915"/>
            <a:ext cx="1145541" cy="369332"/>
          </a:xfrm>
          <a:prstGeom prst="rect">
            <a:avLst/>
          </a:prstGeom>
          <a:noFill/>
        </p:spPr>
        <p:txBody>
          <a:bodyPr wrap="square" rtlCol="0">
            <a:spAutoFit/>
          </a:bodyPr>
          <a:lstStyle/>
          <a:p>
            <a:r>
              <a:rPr lang="es-ES" dirty="0"/>
              <a:t>25 kg.</a:t>
            </a:r>
          </a:p>
        </p:txBody>
      </p:sp>
      <p:pic>
        <p:nvPicPr>
          <p:cNvPr id="42" name="Imagen 41">
            <a:extLst>
              <a:ext uri="{FF2B5EF4-FFF2-40B4-BE49-F238E27FC236}">
                <a16:creationId xmlns:a16="http://schemas.microsoft.com/office/drawing/2014/main" id="{FF18087B-6F3D-43A7-9D41-9D26337F387A}"/>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7543341" y="3647904"/>
            <a:ext cx="527936" cy="354103"/>
          </a:xfrm>
          <a:prstGeom prst="rect">
            <a:avLst/>
          </a:prstGeom>
        </p:spPr>
      </p:pic>
      <p:pic>
        <p:nvPicPr>
          <p:cNvPr id="43" name="Imagen 42">
            <a:extLst>
              <a:ext uri="{FF2B5EF4-FFF2-40B4-BE49-F238E27FC236}">
                <a16:creationId xmlns:a16="http://schemas.microsoft.com/office/drawing/2014/main" id="{9832513F-FB4E-4736-87D8-BD6943090EDA}"/>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9900744" y="3786795"/>
            <a:ext cx="320862" cy="215212"/>
          </a:xfrm>
          <a:prstGeom prst="rect">
            <a:avLst/>
          </a:prstGeom>
        </p:spPr>
      </p:pic>
      <p:sp>
        <p:nvSpPr>
          <p:cNvPr id="44" name="Flecha: a la derecha 43">
            <a:extLst>
              <a:ext uri="{FF2B5EF4-FFF2-40B4-BE49-F238E27FC236}">
                <a16:creationId xmlns:a16="http://schemas.microsoft.com/office/drawing/2014/main" id="{92768DD4-375B-4780-8F79-925A123A7D50}"/>
              </a:ext>
            </a:extLst>
          </p:cNvPr>
          <p:cNvSpPr/>
          <p:nvPr/>
        </p:nvSpPr>
        <p:spPr>
          <a:xfrm>
            <a:off x="5341654" y="4537182"/>
            <a:ext cx="727131" cy="112548"/>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CuadroTexto 44">
            <a:extLst>
              <a:ext uri="{FF2B5EF4-FFF2-40B4-BE49-F238E27FC236}">
                <a16:creationId xmlns:a16="http://schemas.microsoft.com/office/drawing/2014/main" id="{AAA7A137-0CEA-440D-BB53-7749E85647E9}"/>
              </a:ext>
            </a:extLst>
          </p:cNvPr>
          <p:cNvSpPr txBox="1"/>
          <p:nvPr/>
        </p:nvSpPr>
        <p:spPr>
          <a:xfrm>
            <a:off x="6342547" y="4387772"/>
            <a:ext cx="1029800" cy="369332"/>
          </a:xfrm>
          <a:prstGeom prst="rect">
            <a:avLst/>
          </a:prstGeom>
          <a:noFill/>
        </p:spPr>
        <p:txBody>
          <a:bodyPr wrap="square" rtlCol="0">
            <a:spAutoFit/>
          </a:bodyPr>
          <a:lstStyle/>
          <a:p>
            <a:r>
              <a:rPr lang="es-ES" dirty="0"/>
              <a:t>75 kg.</a:t>
            </a:r>
          </a:p>
        </p:txBody>
      </p:sp>
      <p:sp>
        <p:nvSpPr>
          <p:cNvPr id="46" name="Flecha: a la derecha 45">
            <a:extLst>
              <a:ext uri="{FF2B5EF4-FFF2-40B4-BE49-F238E27FC236}">
                <a16:creationId xmlns:a16="http://schemas.microsoft.com/office/drawing/2014/main" id="{3890EA19-0A43-40F2-9C25-FD5BA43948EB}"/>
              </a:ext>
            </a:extLst>
          </p:cNvPr>
          <p:cNvSpPr/>
          <p:nvPr/>
        </p:nvSpPr>
        <p:spPr>
          <a:xfrm>
            <a:off x="8301368" y="4477873"/>
            <a:ext cx="391511" cy="120064"/>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CuadroTexto 46">
            <a:extLst>
              <a:ext uri="{FF2B5EF4-FFF2-40B4-BE49-F238E27FC236}">
                <a16:creationId xmlns:a16="http://schemas.microsoft.com/office/drawing/2014/main" id="{5EF33D37-0F62-4FEF-956D-37FEC6B2BB5D}"/>
              </a:ext>
            </a:extLst>
          </p:cNvPr>
          <p:cNvSpPr txBox="1"/>
          <p:nvPr/>
        </p:nvSpPr>
        <p:spPr>
          <a:xfrm>
            <a:off x="8898313" y="4422428"/>
            <a:ext cx="1029800" cy="369332"/>
          </a:xfrm>
          <a:prstGeom prst="rect">
            <a:avLst/>
          </a:prstGeom>
          <a:noFill/>
        </p:spPr>
        <p:txBody>
          <a:bodyPr wrap="square" rtlCol="0">
            <a:spAutoFit/>
          </a:bodyPr>
          <a:lstStyle/>
          <a:p>
            <a:r>
              <a:rPr lang="es-ES" dirty="0"/>
              <a:t>20 kg.</a:t>
            </a:r>
          </a:p>
        </p:txBody>
      </p:sp>
      <p:sp>
        <p:nvSpPr>
          <p:cNvPr id="48" name="Flecha: a la derecha 47">
            <a:extLst>
              <a:ext uri="{FF2B5EF4-FFF2-40B4-BE49-F238E27FC236}">
                <a16:creationId xmlns:a16="http://schemas.microsoft.com/office/drawing/2014/main" id="{1D084A4E-65B2-4A01-974D-A69B0469F2AC}"/>
              </a:ext>
            </a:extLst>
          </p:cNvPr>
          <p:cNvSpPr/>
          <p:nvPr/>
        </p:nvSpPr>
        <p:spPr>
          <a:xfrm>
            <a:off x="10536087" y="4483614"/>
            <a:ext cx="251228" cy="114323"/>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9" name="CuadroTexto 48">
            <a:extLst>
              <a:ext uri="{FF2B5EF4-FFF2-40B4-BE49-F238E27FC236}">
                <a16:creationId xmlns:a16="http://schemas.microsoft.com/office/drawing/2014/main" id="{537577F4-0D36-4C55-B53D-3A5F7EA2B00A}"/>
              </a:ext>
            </a:extLst>
          </p:cNvPr>
          <p:cNvSpPr txBox="1"/>
          <p:nvPr/>
        </p:nvSpPr>
        <p:spPr>
          <a:xfrm>
            <a:off x="10895314" y="4341621"/>
            <a:ext cx="1145541" cy="369332"/>
          </a:xfrm>
          <a:prstGeom prst="rect">
            <a:avLst/>
          </a:prstGeom>
          <a:noFill/>
        </p:spPr>
        <p:txBody>
          <a:bodyPr wrap="square" rtlCol="0">
            <a:spAutoFit/>
          </a:bodyPr>
          <a:lstStyle/>
          <a:p>
            <a:r>
              <a:rPr lang="es-ES" dirty="0"/>
              <a:t>20 kg.</a:t>
            </a:r>
          </a:p>
        </p:txBody>
      </p:sp>
      <p:pic>
        <p:nvPicPr>
          <p:cNvPr id="52" name="Imagen 51">
            <a:extLst>
              <a:ext uri="{FF2B5EF4-FFF2-40B4-BE49-F238E27FC236}">
                <a16:creationId xmlns:a16="http://schemas.microsoft.com/office/drawing/2014/main" id="{1C4AD37F-17D6-4076-B26F-15BED91ACF88}"/>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7673398" y="4333704"/>
            <a:ext cx="299754" cy="370009"/>
          </a:xfrm>
          <a:prstGeom prst="rect">
            <a:avLst/>
          </a:prstGeom>
        </p:spPr>
      </p:pic>
      <p:pic>
        <p:nvPicPr>
          <p:cNvPr id="53" name="Imagen 52">
            <a:extLst>
              <a:ext uri="{FF2B5EF4-FFF2-40B4-BE49-F238E27FC236}">
                <a16:creationId xmlns:a16="http://schemas.microsoft.com/office/drawing/2014/main" id="{7313EA12-D83E-40FA-B7B1-27C3396D4F1A}"/>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9992077" y="4360189"/>
            <a:ext cx="299754" cy="370009"/>
          </a:xfrm>
          <a:prstGeom prst="rect">
            <a:avLst/>
          </a:prstGeom>
        </p:spPr>
      </p:pic>
      <p:sp>
        <p:nvSpPr>
          <p:cNvPr id="54" name="Flecha: a la derecha 53">
            <a:extLst>
              <a:ext uri="{FF2B5EF4-FFF2-40B4-BE49-F238E27FC236}">
                <a16:creationId xmlns:a16="http://schemas.microsoft.com/office/drawing/2014/main" id="{B843CA4D-5810-4294-AE27-4DAF58E3D34D}"/>
              </a:ext>
            </a:extLst>
          </p:cNvPr>
          <p:cNvSpPr/>
          <p:nvPr/>
        </p:nvSpPr>
        <p:spPr>
          <a:xfrm>
            <a:off x="5341654" y="5248104"/>
            <a:ext cx="727131" cy="112548"/>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5" name="CuadroTexto 54">
            <a:extLst>
              <a:ext uri="{FF2B5EF4-FFF2-40B4-BE49-F238E27FC236}">
                <a16:creationId xmlns:a16="http://schemas.microsoft.com/office/drawing/2014/main" id="{F14F4505-030C-4AE2-B379-A5B77E28DE7D}"/>
              </a:ext>
            </a:extLst>
          </p:cNvPr>
          <p:cNvSpPr txBox="1"/>
          <p:nvPr/>
        </p:nvSpPr>
        <p:spPr>
          <a:xfrm>
            <a:off x="6302573" y="5042141"/>
            <a:ext cx="1029800" cy="369332"/>
          </a:xfrm>
          <a:prstGeom prst="rect">
            <a:avLst/>
          </a:prstGeom>
          <a:noFill/>
        </p:spPr>
        <p:txBody>
          <a:bodyPr wrap="square" rtlCol="0">
            <a:spAutoFit/>
          </a:bodyPr>
          <a:lstStyle/>
          <a:p>
            <a:r>
              <a:rPr lang="es-ES" dirty="0"/>
              <a:t>6,5 kg.</a:t>
            </a:r>
          </a:p>
        </p:txBody>
      </p:sp>
      <p:sp>
        <p:nvSpPr>
          <p:cNvPr id="56" name="Flecha: a la derecha 55">
            <a:extLst>
              <a:ext uri="{FF2B5EF4-FFF2-40B4-BE49-F238E27FC236}">
                <a16:creationId xmlns:a16="http://schemas.microsoft.com/office/drawing/2014/main" id="{3A35D3AC-9877-4E4B-9D5D-7555573E5268}"/>
              </a:ext>
            </a:extLst>
          </p:cNvPr>
          <p:cNvSpPr/>
          <p:nvPr/>
        </p:nvSpPr>
        <p:spPr>
          <a:xfrm>
            <a:off x="8301368" y="5132242"/>
            <a:ext cx="391511" cy="120064"/>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7" name="CuadroTexto 56">
            <a:extLst>
              <a:ext uri="{FF2B5EF4-FFF2-40B4-BE49-F238E27FC236}">
                <a16:creationId xmlns:a16="http://schemas.microsoft.com/office/drawing/2014/main" id="{29D4FC14-FDD9-4B42-B95E-B5ABEE4863FD}"/>
              </a:ext>
            </a:extLst>
          </p:cNvPr>
          <p:cNvSpPr txBox="1"/>
          <p:nvPr/>
        </p:nvSpPr>
        <p:spPr>
          <a:xfrm>
            <a:off x="8858339" y="5076797"/>
            <a:ext cx="1029800" cy="369332"/>
          </a:xfrm>
          <a:prstGeom prst="rect">
            <a:avLst/>
          </a:prstGeom>
          <a:noFill/>
        </p:spPr>
        <p:txBody>
          <a:bodyPr wrap="square" rtlCol="0">
            <a:spAutoFit/>
          </a:bodyPr>
          <a:lstStyle/>
          <a:p>
            <a:r>
              <a:rPr lang="es-ES" dirty="0"/>
              <a:t>20 kg.</a:t>
            </a:r>
          </a:p>
        </p:txBody>
      </p:sp>
      <p:sp>
        <p:nvSpPr>
          <p:cNvPr id="58" name="Flecha: a la derecha 57">
            <a:extLst>
              <a:ext uri="{FF2B5EF4-FFF2-40B4-BE49-F238E27FC236}">
                <a16:creationId xmlns:a16="http://schemas.microsoft.com/office/drawing/2014/main" id="{5585CBE1-8144-4458-8C0F-8AB401F27915}"/>
              </a:ext>
            </a:extLst>
          </p:cNvPr>
          <p:cNvSpPr/>
          <p:nvPr/>
        </p:nvSpPr>
        <p:spPr>
          <a:xfrm>
            <a:off x="10536087" y="5137983"/>
            <a:ext cx="251228" cy="114323"/>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9" name="CuadroTexto 58">
            <a:extLst>
              <a:ext uri="{FF2B5EF4-FFF2-40B4-BE49-F238E27FC236}">
                <a16:creationId xmlns:a16="http://schemas.microsoft.com/office/drawing/2014/main" id="{FCCC09C7-3EC1-44BE-918A-F4BC335BAB31}"/>
              </a:ext>
            </a:extLst>
          </p:cNvPr>
          <p:cNvSpPr txBox="1"/>
          <p:nvPr/>
        </p:nvSpPr>
        <p:spPr>
          <a:xfrm>
            <a:off x="10855340" y="4995990"/>
            <a:ext cx="1145541" cy="369332"/>
          </a:xfrm>
          <a:prstGeom prst="rect">
            <a:avLst/>
          </a:prstGeom>
          <a:noFill/>
        </p:spPr>
        <p:txBody>
          <a:bodyPr wrap="square" rtlCol="0">
            <a:spAutoFit/>
          </a:bodyPr>
          <a:lstStyle/>
          <a:p>
            <a:r>
              <a:rPr lang="es-ES" dirty="0"/>
              <a:t>20 kg.</a:t>
            </a:r>
          </a:p>
        </p:txBody>
      </p:sp>
      <p:pic>
        <p:nvPicPr>
          <p:cNvPr id="60" name="Imagen 59">
            <a:extLst>
              <a:ext uri="{FF2B5EF4-FFF2-40B4-BE49-F238E27FC236}">
                <a16:creationId xmlns:a16="http://schemas.microsoft.com/office/drawing/2014/main" id="{35BB5E50-92A6-4551-98B2-0896D3B4AF95}"/>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7633424" y="4988073"/>
            <a:ext cx="299754" cy="370009"/>
          </a:xfrm>
          <a:prstGeom prst="rect">
            <a:avLst/>
          </a:prstGeom>
        </p:spPr>
      </p:pic>
      <p:pic>
        <p:nvPicPr>
          <p:cNvPr id="61" name="Imagen 60">
            <a:extLst>
              <a:ext uri="{FF2B5EF4-FFF2-40B4-BE49-F238E27FC236}">
                <a16:creationId xmlns:a16="http://schemas.microsoft.com/office/drawing/2014/main" id="{BC321890-8C73-4617-86CC-A1EEF409EF4F}"/>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9952103" y="5014558"/>
            <a:ext cx="299754" cy="370009"/>
          </a:xfrm>
          <a:prstGeom prst="rect">
            <a:avLst/>
          </a:prstGeom>
        </p:spPr>
      </p:pic>
      <p:sp>
        <p:nvSpPr>
          <p:cNvPr id="62" name="Flecha: a la derecha 61">
            <a:extLst>
              <a:ext uri="{FF2B5EF4-FFF2-40B4-BE49-F238E27FC236}">
                <a16:creationId xmlns:a16="http://schemas.microsoft.com/office/drawing/2014/main" id="{1C9FA1AE-7403-4437-8EC3-47158888BB07}"/>
              </a:ext>
            </a:extLst>
          </p:cNvPr>
          <p:cNvSpPr/>
          <p:nvPr/>
        </p:nvSpPr>
        <p:spPr>
          <a:xfrm>
            <a:off x="5341654" y="5878856"/>
            <a:ext cx="727131" cy="112548"/>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3" name="CuadroTexto 62">
            <a:extLst>
              <a:ext uri="{FF2B5EF4-FFF2-40B4-BE49-F238E27FC236}">
                <a16:creationId xmlns:a16="http://schemas.microsoft.com/office/drawing/2014/main" id="{FB0D7F21-FB32-4B53-A8EE-E50C465951F3}"/>
              </a:ext>
            </a:extLst>
          </p:cNvPr>
          <p:cNvSpPr txBox="1"/>
          <p:nvPr/>
        </p:nvSpPr>
        <p:spPr>
          <a:xfrm>
            <a:off x="6302573" y="5729446"/>
            <a:ext cx="1029800" cy="369332"/>
          </a:xfrm>
          <a:prstGeom prst="rect">
            <a:avLst/>
          </a:prstGeom>
          <a:noFill/>
        </p:spPr>
        <p:txBody>
          <a:bodyPr wrap="square" rtlCol="0">
            <a:spAutoFit/>
          </a:bodyPr>
          <a:lstStyle/>
          <a:p>
            <a:r>
              <a:rPr lang="es-ES" dirty="0"/>
              <a:t>1 kg.</a:t>
            </a:r>
          </a:p>
        </p:txBody>
      </p:sp>
      <p:sp>
        <p:nvSpPr>
          <p:cNvPr id="64" name="Flecha: a la derecha 63">
            <a:extLst>
              <a:ext uri="{FF2B5EF4-FFF2-40B4-BE49-F238E27FC236}">
                <a16:creationId xmlns:a16="http://schemas.microsoft.com/office/drawing/2014/main" id="{97684532-3FB6-4708-AFEB-8B7ECB5A1720}"/>
              </a:ext>
            </a:extLst>
          </p:cNvPr>
          <p:cNvSpPr/>
          <p:nvPr/>
        </p:nvSpPr>
        <p:spPr>
          <a:xfrm>
            <a:off x="8301368" y="5819547"/>
            <a:ext cx="391511" cy="120064"/>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5" name="CuadroTexto 64">
            <a:extLst>
              <a:ext uri="{FF2B5EF4-FFF2-40B4-BE49-F238E27FC236}">
                <a16:creationId xmlns:a16="http://schemas.microsoft.com/office/drawing/2014/main" id="{CF4E393C-B370-4026-A00C-D310021E27BF}"/>
              </a:ext>
            </a:extLst>
          </p:cNvPr>
          <p:cNvSpPr txBox="1"/>
          <p:nvPr/>
        </p:nvSpPr>
        <p:spPr>
          <a:xfrm>
            <a:off x="8858339" y="5764102"/>
            <a:ext cx="1029800" cy="369332"/>
          </a:xfrm>
          <a:prstGeom prst="rect">
            <a:avLst/>
          </a:prstGeom>
          <a:noFill/>
        </p:spPr>
        <p:txBody>
          <a:bodyPr wrap="square" rtlCol="0">
            <a:spAutoFit/>
          </a:bodyPr>
          <a:lstStyle/>
          <a:p>
            <a:r>
              <a:rPr lang="es-ES" dirty="0"/>
              <a:t>20 kg.</a:t>
            </a:r>
          </a:p>
        </p:txBody>
      </p:sp>
      <p:sp>
        <p:nvSpPr>
          <p:cNvPr id="66" name="Flecha: a la derecha 65">
            <a:extLst>
              <a:ext uri="{FF2B5EF4-FFF2-40B4-BE49-F238E27FC236}">
                <a16:creationId xmlns:a16="http://schemas.microsoft.com/office/drawing/2014/main" id="{7B0D15AA-AC16-4F8B-BF15-78C5BBEE81A2}"/>
              </a:ext>
            </a:extLst>
          </p:cNvPr>
          <p:cNvSpPr/>
          <p:nvPr/>
        </p:nvSpPr>
        <p:spPr>
          <a:xfrm>
            <a:off x="10536087" y="5825288"/>
            <a:ext cx="251228" cy="114323"/>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7" name="CuadroTexto 66">
            <a:extLst>
              <a:ext uri="{FF2B5EF4-FFF2-40B4-BE49-F238E27FC236}">
                <a16:creationId xmlns:a16="http://schemas.microsoft.com/office/drawing/2014/main" id="{5326ECFD-52E2-4EDC-96B7-ED3AA26C0956}"/>
              </a:ext>
            </a:extLst>
          </p:cNvPr>
          <p:cNvSpPr txBox="1"/>
          <p:nvPr/>
        </p:nvSpPr>
        <p:spPr>
          <a:xfrm>
            <a:off x="10855340" y="5683295"/>
            <a:ext cx="1145541" cy="369332"/>
          </a:xfrm>
          <a:prstGeom prst="rect">
            <a:avLst/>
          </a:prstGeom>
          <a:noFill/>
        </p:spPr>
        <p:txBody>
          <a:bodyPr wrap="square" rtlCol="0">
            <a:spAutoFit/>
          </a:bodyPr>
          <a:lstStyle/>
          <a:p>
            <a:r>
              <a:rPr lang="es-ES" dirty="0"/>
              <a:t>20 kg.</a:t>
            </a:r>
          </a:p>
        </p:txBody>
      </p:sp>
      <p:pic>
        <p:nvPicPr>
          <p:cNvPr id="68" name="Imagen 67">
            <a:extLst>
              <a:ext uri="{FF2B5EF4-FFF2-40B4-BE49-F238E27FC236}">
                <a16:creationId xmlns:a16="http://schemas.microsoft.com/office/drawing/2014/main" id="{CC18E8EF-DA77-4484-89AA-4F135BEC6E53}"/>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7633424" y="5675378"/>
            <a:ext cx="299754" cy="370009"/>
          </a:xfrm>
          <a:prstGeom prst="rect">
            <a:avLst/>
          </a:prstGeom>
        </p:spPr>
      </p:pic>
      <p:pic>
        <p:nvPicPr>
          <p:cNvPr id="69" name="Imagen 68">
            <a:extLst>
              <a:ext uri="{FF2B5EF4-FFF2-40B4-BE49-F238E27FC236}">
                <a16:creationId xmlns:a16="http://schemas.microsoft.com/office/drawing/2014/main" id="{F1D9D592-23FE-4662-8D2B-96550FA84729}"/>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9952103" y="5701863"/>
            <a:ext cx="299754" cy="370009"/>
          </a:xfrm>
          <a:prstGeom prst="rect">
            <a:avLst/>
          </a:prstGeom>
        </p:spPr>
      </p:pic>
      <p:pic>
        <p:nvPicPr>
          <p:cNvPr id="70" name="Picture 2" descr="Rabbit Icons - Free SVG &amp; PNG Rabbit Images - Noun Project">
            <a:extLst>
              <a:ext uri="{FF2B5EF4-FFF2-40B4-BE49-F238E27FC236}">
                <a16:creationId xmlns:a16="http://schemas.microsoft.com/office/drawing/2014/main" id="{020D0212-A660-4B4A-AE31-6F509D2ED863}"/>
              </a:ext>
            </a:extLst>
          </p:cNvPr>
          <p:cNvPicPr>
            <a:picLocks noChangeAspect="1" noChangeArrowheads="1"/>
          </p:cNvPicPr>
          <p:nvPr/>
        </p:nvPicPr>
        <p:blipFill>
          <a:blip r:embed="rId23"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576763" y="6374131"/>
            <a:ext cx="490219" cy="490219"/>
          </a:xfrm>
          <a:prstGeom prst="rect">
            <a:avLst/>
          </a:prstGeom>
          <a:noFill/>
          <a:extLst>
            <a:ext uri="{909E8E84-426E-40DD-AFC4-6F175D3DCCD1}">
              <a14:hiddenFill xmlns:a14="http://schemas.microsoft.com/office/drawing/2010/main">
                <a:solidFill>
                  <a:srgbClr val="FFFFFF"/>
                </a:solidFill>
              </a14:hiddenFill>
            </a:ext>
          </a:extLst>
        </p:spPr>
      </p:pic>
      <p:sp>
        <p:nvSpPr>
          <p:cNvPr id="71" name="Flecha: a la derecha 70">
            <a:extLst>
              <a:ext uri="{FF2B5EF4-FFF2-40B4-BE49-F238E27FC236}">
                <a16:creationId xmlns:a16="http://schemas.microsoft.com/office/drawing/2014/main" id="{2A1E5000-385D-4D90-9EBD-46EFD3D3A26B}"/>
              </a:ext>
            </a:extLst>
          </p:cNvPr>
          <p:cNvSpPr/>
          <p:nvPr/>
        </p:nvSpPr>
        <p:spPr>
          <a:xfrm>
            <a:off x="5341654" y="6563252"/>
            <a:ext cx="727131" cy="112548"/>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2" name="CuadroTexto 71">
            <a:extLst>
              <a:ext uri="{FF2B5EF4-FFF2-40B4-BE49-F238E27FC236}">
                <a16:creationId xmlns:a16="http://schemas.microsoft.com/office/drawing/2014/main" id="{5013FFBC-0C2B-4226-99DA-8E9F2442C95F}"/>
              </a:ext>
            </a:extLst>
          </p:cNvPr>
          <p:cNvSpPr txBox="1"/>
          <p:nvPr/>
        </p:nvSpPr>
        <p:spPr>
          <a:xfrm>
            <a:off x="6302573" y="6413842"/>
            <a:ext cx="1029800" cy="369332"/>
          </a:xfrm>
          <a:prstGeom prst="rect">
            <a:avLst/>
          </a:prstGeom>
          <a:noFill/>
        </p:spPr>
        <p:txBody>
          <a:bodyPr wrap="square" rtlCol="0">
            <a:spAutoFit/>
          </a:bodyPr>
          <a:lstStyle/>
          <a:p>
            <a:r>
              <a:rPr lang="es-ES" dirty="0"/>
              <a:t>1,4 kg.</a:t>
            </a:r>
          </a:p>
        </p:txBody>
      </p:sp>
      <p:pic>
        <p:nvPicPr>
          <p:cNvPr id="73" name="Picture 8" descr="Sheep icon vector">
            <a:extLst>
              <a:ext uri="{FF2B5EF4-FFF2-40B4-BE49-F238E27FC236}">
                <a16:creationId xmlns:a16="http://schemas.microsoft.com/office/drawing/2014/main" id="{E29E855A-AD68-4B8D-8A0C-733B5809812D}"/>
              </a:ext>
            </a:extLst>
          </p:cNvPr>
          <p:cNvPicPr>
            <a:picLocks noChangeAspect="1" noChangeArrowheads="1"/>
          </p:cNvPicPr>
          <p:nvPr/>
        </p:nvPicPr>
        <p:blipFill rotWithShape="1">
          <a:blip r:embed="rId24" cstate="email">
            <a:duotone>
              <a:schemeClr val="accent1">
                <a:shade val="45000"/>
                <a:satMod val="135000"/>
              </a:schemeClr>
              <a:prstClr val="white"/>
            </a:duotone>
            <a:extLst>
              <a:ext uri="{BEBA8EAE-BF5A-486C-A8C5-ECC9F3942E4B}">
                <a14:imgProps xmlns:a14="http://schemas.microsoft.com/office/drawing/2010/main">
                  <a14:imgLayer r:embed="rId25">
                    <a14:imgEffect>
                      <a14:backgroundRemoval t="9910" b="90090" l="9524" r="89796">
                        <a14:foregroundMark x1="20408" y1="44144" x2="20408" y2="44144"/>
                        <a14:foregroundMark x1="63265" y1="40541" x2="63265" y2="40541"/>
                      </a14:backgroundRemoval>
                    </a14:imgEffect>
                  </a14:imgLayer>
                </a14:imgProps>
              </a:ext>
              <a:ext uri="{28A0092B-C50C-407E-A947-70E740481C1C}">
                <a14:useLocalDpi xmlns:a14="http://schemas.microsoft.com/office/drawing/2010/main"/>
              </a:ext>
            </a:extLst>
          </a:blip>
          <a:srcRect/>
          <a:stretch/>
        </p:blipFill>
        <p:spPr bwMode="auto">
          <a:xfrm flipH="1">
            <a:off x="4088134" y="4450406"/>
            <a:ext cx="641131" cy="481910"/>
          </a:xfrm>
          <a:prstGeom prst="rect">
            <a:avLst/>
          </a:prstGeom>
          <a:solidFill>
            <a:schemeClr val="bg1"/>
          </a:solidFill>
        </p:spPr>
      </p:pic>
      <p:sp>
        <p:nvSpPr>
          <p:cNvPr id="78" name="Flecha: a la derecha 77">
            <a:extLst>
              <a:ext uri="{FF2B5EF4-FFF2-40B4-BE49-F238E27FC236}">
                <a16:creationId xmlns:a16="http://schemas.microsoft.com/office/drawing/2014/main" id="{B5D8D983-4CD0-431E-BAC4-E06168FF95F7}"/>
              </a:ext>
            </a:extLst>
          </p:cNvPr>
          <p:cNvSpPr/>
          <p:nvPr/>
        </p:nvSpPr>
        <p:spPr>
          <a:xfrm>
            <a:off x="9997909" y="1858663"/>
            <a:ext cx="727131" cy="112548"/>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9" name="CuadroTexto 78">
            <a:extLst>
              <a:ext uri="{FF2B5EF4-FFF2-40B4-BE49-F238E27FC236}">
                <a16:creationId xmlns:a16="http://schemas.microsoft.com/office/drawing/2014/main" id="{7A55E517-B0EF-40CF-902D-6628C6F2BC34}"/>
              </a:ext>
            </a:extLst>
          </p:cNvPr>
          <p:cNvSpPr txBox="1"/>
          <p:nvPr/>
        </p:nvSpPr>
        <p:spPr>
          <a:xfrm>
            <a:off x="10855339" y="1740747"/>
            <a:ext cx="1336661" cy="646331"/>
          </a:xfrm>
          <a:prstGeom prst="rect">
            <a:avLst/>
          </a:prstGeom>
          <a:noFill/>
        </p:spPr>
        <p:txBody>
          <a:bodyPr wrap="square" rtlCol="0">
            <a:spAutoFit/>
          </a:bodyPr>
          <a:lstStyle/>
          <a:p>
            <a:r>
              <a:rPr lang="es-ES" dirty="0"/>
              <a:t>Per 1.000 </a:t>
            </a:r>
            <a:r>
              <a:rPr lang="es-ES" dirty="0" err="1"/>
              <a:t>Tonnes</a:t>
            </a:r>
            <a:r>
              <a:rPr lang="es-ES" dirty="0"/>
              <a:t>.</a:t>
            </a:r>
          </a:p>
        </p:txBody>
      </p:sp>
    </p:spTree>
    <p:extLst>
      <p:ext uri="{BB962C8B-B14F-4D97-AF65-F5344CB8AC3E}">
        <p14:creationId xmlns:p14="http://schemas.microsoft.com/office/powerpoint/2010/main" val="4007704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7F49C4F-41FD-47CA-AFA7-AEC734ED9BCD}"/>
              </a:ext>
            </a:extLst>
          </p:cNvPr>
          <p:cNvSpPr>
            <a:spLocks noGrp="1"/>
          </p:cNvSpPr>
          <p:nvPr>
            <p:ph type="body" sz="quarter" idx="10"/>
          </p:nvPr>
        </p:nvSpPr>
        <p:spPr>
          <a:xfrm>
            <a:off x="729865" y="145874"/>
            <a:ext cx="7994143" cy="532414"/>
          </a:xfrm>
        </p:spPr>
        <p:txBody>
          <a:bodyPr>
            <a:normAutofit/>
          </a:bodyPr>
          <a:lstStyle/>
          <a:p>
            <a:pPr marL="0" indent="0">
              <a:buNone/>
            </a:pPr>
            <a:r>
              <a:rPr lang="mt-MT" sz="2795" b="1">
                <a:latin typeface="EC Square Sans Pro" panose="020B0506040000020004" pitchFamily="34" charset="0"/>
              </a:rPr>
              <a:t>Bejgħ ta’ VMP f’MALTA</a:t>
            </a:r>
          </a:p>
        </p:txBody>
      </p:sp>
      <p:sp>
        <p:nvSpPr>
          <p:cNvPr id="35" name="CuadroTexto 34">
            <a:extLst>
              <a:ext uri="{FF2B5EF4-FFF2-40B4-BE49-F238E27FC236}">
                <a16:creationId xmlns:a16="http://schemas.microsoft.com/office/drawing/2014/main" id="{FB415BA7-2EB9-452B-AD13-C1C550523469}"/>
              </a:ext>
            </a:extLst>
          </p:cNvPr>
          <p:cNvSpPr txBox="1"/>
          <p:nvPr/>
        </p:nvSpPr>
        <p:spPr>
          <a:xfrm>
            <a:off x="1905000" y="773281"/>
            <a:ext cx="1561284" cy="537613"/>
          </a:xfrm>
          <a:prstGeom prst="rect">
            <a:avLst/>
          </a:prstGeom>
          <a:noFill/>
        </p:spPr>
        <p:txBody>
          <a:bodyPr wrap="square" rtlCol="0">
            <a:noAutofit/>
          </a:bodyPr>
          <a:lstStyle/>
          <a:p>
            <a:pPr algn="ctr"/>
            <a:r>
              <a:rPr lang="mt-MT" sz="1797" b="1" dirty="0">
                <a:solidFill>
                  <a:srgbClr val="003399"/>
                </a:solidFill>
              </a:rPr>
              <a:t>PCU</a:t>
            </a:r>
          </a:p>
          <a:p>
            <a:pPr algn="ctr"/>
            <a:r>
              <a:rPr lang="mt-MT" sz="1098" b="1" dirty="0">
                <a:solidFill>
                  <a:srgbClr val="003399"/>
                </a:solidFill>
              </a:rPr>
              <a:t>2022 </a:t>
            </a:r>
            <a:r>
              <a:rPr lang="mt-MT" sz="799" b="1" dirty="0">
                <a:solidFill>
                  <a:srgbClr val="003399"/>
                </a:solidFill>
              </a:rPr>
              <a:t>(1,000 tunnellata)</a:t>
            </a:r>
          </a:p>
        </p:txBody>
      </p:sp>
      <p:sp>
        <p:nvSpPr>
          <p:cNvPr id="39" name="CuadroTexto 38">
            <a:extLst>
              <a:ext uri="{FF2B5EF4-FFF2-40B4-BE49-F238E27FC236}">
                <a16:creationId xmlns:a16="http://schemas.microsoft.com/office/drawing/2014/main" id="{40A1D76F-89B9-4BE8-9F2B-3FBA9FDB4C2C}"/>
              </a:ext>
            </a:extLst>
          </p:cNvPr>
          <p:cNvSpPr txBox="1"/>
          <p:nvPr/>
        </p:nvSpPr>
        <p:spPr>
          <a:xfrm>
            <a:off x="3206906" y="800061"/>
            <a:ext cx="2660494" cy="368649"/>
          </a:xfrm>
          <a:prstGeom prst="rect">
            <a:avLst/>
          </a:prstGeom>
          <a:noFill/>
        </p:spPr>
        <p:txBody>
          <a:bodyPr wrap="square" rtlCol="0">
            <a:noAutofit/>
          </a:bodyPr>
          <a:lstStyle/>
          <a:p>
            <a:pPr algn="ctr"/>
            <a:r>
              <a:rPr lang="mt-MT" sz="1797" b="1" dirty="0">
                <a:solidFill>
                  <a:srgbClr val="003399"/>
                </a:solidFill>
              </a:rPr>
              <a:t>Bejgħ ta’ antimikrobiċi</a:t>
            </a:r>
          </a:p>
        </p:txBody>
      </p:sp>
      <p:sp>
        <p:nvSpPr>
          <p:cNvPr id="43" name="CuadroTexto 42">
            <a:extLst>
              <a:ext uri="{FF2B5EF4-FFF2-40B4-BE49-F238E27FC236}">
                <a16:creationId xmlns:a16="http://schemas.microsoft.com/office/drawing/2014/main" id="{F8633F7F-3BAA-4B15-A636-760184597926}"/>
              </a:ext>
            </a:extLst>
          </p:cNvPr>
          <p:cNvSpPr txBox="1"/>
          <p:nvPr/>
        </p:nvSpPr>
        <p:spPr>
          <a:xfrm>
            <a:off x="7921419" y="860682"/>
            <a:ext cx="3422662" cy="368649"/>
          </a:xfrm>
          <a:prstGeom prst="rect">
            <a:avLst/>
          </a:prstGeom>
          <a:noFill/>
        </p:spPr>
        <p:txBody>
          <a:bodyPr wrap="square" rtlCol="0">
            <a:noAutofit/>
          </a:bodyPr>
          <a:lstStyle/>
          <a:p>
            <a:pPr algn="ctr"/>
            <a:r>
              <a:rPr lang="mt-MT" sz="1797" b="1">
                <a:solidFill>
                  <a:srgbClr val="003399"/>
                </a:solidFill>
              </a:rPr>
              <a:t>Xejriet tal-bejgħ (2017-2022)</a:t>
            </a:r>
          </a:p>
        </p:txBody>
      </p:sp>
      <p:pic>
        <p:nvPicPr>
          <p:cNvPr id="5" name="Imagen 4">
            <a:extLst>
              <a:ext uri="{FF2B5EF4-FFF2-40B4-BE49-F238E27FC236}">
                <a16:creationId xmlns:a16="http://schemas.microsoft.com/office/drawing/2014/main" id="{E06AD92D-C300-48F3-8F80-14C1440CB4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32518" y="5361504"/>
            <a:ext cx="8315800" cy="1497930"/>
          </a:xfrm>
          <a:prstGeom prst="rect">
            <a:avLst/>
          </a:prstGeom>
        </p:spPr>
      </p:pic>
      <p:pic>
        <p:nvPicPr>
          <p:cNvPr id="25" name="Imagen 24">
            <a:extLst>
              <a:ext uri="{FF2B5EF4-FFF2-40B4-BE49-F238E27FC236}">
                <a16:creationId xmlns:a16="http://schemas.microsoft.com/office/drawing/2014/main" id="{396888A0-F02E-4C77-AE3A-C772528E318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25631" y="1229636"/>
            <a:ext cx="6187172" cy="3909655"/>
          </a:xfrm>
          <a:prstGeom prst="rect">
            <a:avLst/>
          </a:prstGeom>
        </p:spPr>
      </p:pic>
      <p:sp>
        <p:nvSpPr>
          <p:cNvPr id="29" name="Rectángulo 28">
            <a:extLst>
              <a:ext uri="{FF2B5EF4-FFF2-40B4-BE49-F238E27FC236}">
                <a16:creationId xmlns:a16="http://schemas.microsoft.com/office/drawing/2014/main" id="{2F4DEEC5-3957-470D-845F-37B2C55AF429}"/>
              </a:ext>
            </a:extLst>
          </p:cNvPr>
          <p:cNvSpPr/>
          <p:nvPr/>
        </p:nvSpPr>
        <p:spPr>
          <a:xfrm>
            <a:off x="3332520" y="1229636"/>
            <a:ext cx="2381045" cy="3883621"/>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392" b="1" dirty="0">
              <a:latin typeface="EC Square Sans Pro" panose="020B0506040000020004" pitchFamily="34" charset="0"/>
            </a:endParaRPr>
          </a:p>
        </p:txBody>
      </p:sp>
      <p:pic>
        <p:nvPicPr>
          <p:cNvPr id="10" name="Imagen 9">
            <a:extLst>
              <a:ext uri="{FF2B5EF4-FFF2-40B4-BE49-F238E27FC236}">
                <a16:creationId xmlns:a16="http://schemas.microsoft.com/office/drawing/2014/main" id="{84A2FA57-2A7F-43CD-9249-C748EDE962F0}"/>
              </a:ext>
            </a:extLst>
          </p:cNvPr>
          <p:cNvPicPr>
            <a:picLocks noChangeAspect="1"/>
          </p:cNvPicPr>
          <p:nvPr/>
        </p:nvPicPr>
        <p:blipFill>
          <a:blip r:embed="rId5"/>
          <a:stretch>
            <a:fillRect/>
          </a:stretch>
        </p:blipFill>
        <p:spPr>
          <a:xfrm>
            <a:off x="822568" y="1264035"/>
            <a:ext cx="2540753" cy="4648424"/>
          </a:xfrm>
          <a:prstGeom prst="rect">
            <a:avLst/>
          </a:prstGeom>
        </p:spPr>
      </p:pic>
      <p:sp>
        <p:nvSpPr>
          <p:cNvPr id="11" name="CuadroTexto 10">
            <a:extLst>
              <a:ext uri="{FF2B5EF4-FFF2-40B4-BE49-F238E27FC236}">
                <a16:creationId xmlns:a16="http://schemas.microsoft.com/office/drawing/2014/main" id="{7E229F46-F3A1-470F-9C84-BF26FB9CC2F6}"/>
              </a:ext>
            </a:extLst>
          </p:cNvPr>
          <p:cNvSpPr txBox="1"/>
          <p:nvPr/>
        </p:nvSpPr>
        <p:spPr>
          <a:xfrm>
            <a:off x="3375387" y="1235973"/>
            <a:ext cx="2345061" cy="552974"/>
          </a:xfrm>
          <a:prstGeom prst="rect">
            <a:avLst/>
          </a:prstGeom>
          <a:noFill/>
        </p:spPr>
        <p:txBody>
          <a:bodyPr wrap="square" rtlCol="0">
            <a:spAutoFit/>
          </a:bodyPr>
          <a:lstStyle/>
          <a:p>
            <a:pPr algn="l"/>
            <a:r>
              <a:rPr lang="mt-MT" sz="1198" b="1">
                <a:solidFill>
                  <a:schemeClr val="lt1"/>
                </a:solidFill>
                <a:latin typeface="EC Square Sans Pro" panose="020B0506040000020004" pitchFamily="34" charset="0"/>
              </a:rPr>
              <a:t>2018</a:t>
            </a:r>
          </a:p>
          <a:p>
            <a:pPr algn="ctr"/>
            <a:r>
              <a:rPr lang="mt-MT" sz="1797" b="1">
                <a:solidFill>
                  <a:schemeClr val="lt1"/>
                </a:solidFill>
                <a:latin typeface="EC Square Sans Pro" panose="020B0506040000020004" pitchFamily="34" charset="0"/>
              </a:rPr>
              <a:t>153.4 mg/PCU</a:t>
            </a:r>
          </a:p>
        </p:txBody>
      </p:sp>
      <p:sp>
        <p:nvSpPr>
          <p:cNvPr id="52" name="CuadroTexto 51">
            <a:extLst>
              <a:ext uri="{FF2B5EF4-FFF2-40B4-BE49-F238E27FC236}">
                <a16:creationId xmlns:a16="http://schemas.microsoft.com/office/drawing/2014/main" id="{23DF701D-6114-40FF-AAA6-B9287A20817E}"/>
              </a:ext>
            </a:extLst>
          </p:cNvPr>
          <p:cNvSpPr txBox="1"/>
          <p:nvPr/>
        </p:nvSpPr>
        <p:spPr>
          <a:xfrm>
            <a:off x="3321936" y="2480228"/>
            <a:ext cx="2345061" cy="1382435"/>
          </a:xfrm>
          <a:prstGeom prst="rect">
            <a:avLst/>
          </a:prstGeom>
          <a:noFill/>
        </p:spPr>
        <p:txBody>
          <a:bodyPr wrap="square" rtlCol="0">
            <a:spAutoFit/>
          </a:bodyPr>
          <a:lstStyle/>
          <a:p>
            <a:pPr algn="l"/>
            <a:r>
              <a:rPr lang="mt-MT" sz="1198" b="1">
                <a:solidFill>
                  <a:schemeClr val="lt1"/>
                </a:solidFill>
                <a:latin typeface="EC Square Sans Pro" panose="020B0506040000020004" pitchFamily="34" charset="0"/>
              </a:rPr>
              <a:t>2022</a:t>
            </a:r>
          </a:p>
          <a:p>
            <a:pPr algn="ctr"/>
            <a:r>
              <a:rPr lang="mt-MT" sz="3594" b="1">
                <a:solidFill>
                  <a:schemeClr val="lt1"/>
                </a:solidFill>
                <a:latin typeface="EC Square Sans Pro" panose="020B0506040000020004" pitchFamily="34" charset="0"/>
              </a:rPr>
              <a:t>74.4 mg/PCU</a:t>
            </a:r>
          </a:p>
        </p:txBody>
      </p:sp>
      <p:sp>
        <p:nvSpPr>
          <p:cNvPr id="12" name="Flecha: hacia abajo 11">
            <a:extLst>
              <a:ext uri="{FF2B5EF4-FFF2-40B4-BE49-F238E27FC236}">
                <a16:creationId xmlns:a16="http://schemas.microsoft.com/office/drawing/2014/main" id="{ECDCE4C2-331D-4F76-BD04-94112AB7DC3B}"/>
              </a:ext>
            </a:extLst>
          </p:cNvPr>
          <p:cNvSpPr/>
          <p:nvPr/>
        </p:nvSpPr>
        <p:spPr>
          <a:xfrm>
            <a:off x="4270581" y="1953016"/>
            <a:ext cx="456355" cy="4238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7"/>
          </a:p>
        </p:txBody>
      </p:sp>
      <p:sp>
        <p:nvSpPr>
          <p:cNvPr id="53" name="CuadroTexto 52">
            <a:extLst>
              <a:ext uri="{FF2B5EF4-FFF2-40B4-BE49-F238E27FC236}">
                <a16:creationId xmlns:a16="http://schemas.microsoft.com/office/drawing/2014/main" id="{4A2B21AA-3EBC-4B63-9E3B-008987014897}"/>
              </a:ext>
            </a:extLst>
          </p:cNvPr>
          <p:cNvSpPr txBox="1"/>
          <p:nvPr/>
        </p:nvSpPr>
        <p:spPr>
          <a:xfrm>
            <a:off x="3868978" y="4283513"/>
            <a:ext cx="1216946" cy="337928"/>
          </a:xfrm>
          <a:prstGeom prst="rect">
            <a:avLst/>
          </a:prstGeom>
          <a:solidFill>
            <a:schemeClr val="bg1"/>
          </a:solidFill>
        </p:spPr>
        <p:txBody>
          <a:bodyPr wrap="square" rtlCol="0">
            <a:spAutoFit/>
          </a:bodyPr>
          <a:lstStyle/>
          <a:p>
            <a:pPr algn="ctr"/>
            <a:r>
              <a:rPr lang="mt-MT" sz="1597" b="1">
                <a:solidFill>
                  <a:srgbClr val="003399"/>
                </a:solidFill>
                <a:latin typeface="EC Square Sans Pro" panose="020B0506040000020004" pitchFamily="34" charset="0"/>
              </a:rPr>
              <a:t>-51.5%</a:t>
            </a:r>
          </a:p>
        </p:txBody>
      </p:sp>
      <p:pic>
        <p:nvPicPr>
          <p:cNvPr id="16" name="Imagen 15">
            <a:extLst>
              <a:ext uri="{FF2B5EF4-FFF2-40B4-BE49-F238E27FC236}">
                <a16:creationId xmlns:a16="http://schemas.microsoft.com/office/drawing/2014/main" id="{2029387C-3ACD-43A8-8D8A-5D27283F28E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306419" y="5098593"/>
            <a:ext cx="8606384" cy="260306"/>
          </a:xfrm>
          <a:prstGeom prst="rect">
            <a:avLst/>
          </a:prstGeom>
        </p:spPr>
      </p:pic>
      <p:sp>
        <p:nvSpPr>
          <p:cNvPr id="3" name="TextBox 2">
            <a:extLst>
              <a:ext uri="{FF2B5EF4-FFF2-40B4-BE49-F238E27FC236}">
                <a16:creationId xmlns:a16="http://schemas.microsoft.com/office/drawing/2014/main" id="{2A60AF6F-4A69-A1C0-5285-BB60D85CA340}"/>
              </a:ext>
            </a:extLst>
          </p:cNvPr>
          <p:cNvSpPr txBox="1"/>
          <p:nvPr/>
        </p:nvSpPr>
        <p:spPr>
          <a:xfrm>
            <a:off x="2360240" y="5403843"/>
            <a:ext cx="777632" cy="405643"/>
          </a:xfrm>
          <a:prstGeom prst="rect">
            <a:avLst/>
          </a:prstGeom>
          <a:solidFill>
            <a:schemeClr val="bg1"/>
          </a:solidFill>
        </p:spPr>
        <p:txBody>
          <a:bodyPr wrap="square" lIns="0" tIns="0" rIns="0" bIns="0" rtlCol="0" anchor="ctr" anchorCtr="0">
            <a:noAutofit/>
          </a:bodyPr>
          <a:lstStyle/>
          <a:p>
            <a:pPr algn="ctr"/>
            <a:r>
              <a:rPr lang="mt-MT" sz="2400" b="1">
                <a:solidFill>
                  <a:schemeClr val="tx1"/>
                </a:solidFill>
                <a:latin typeface="Arial" panose="020B0604020202020204" pitchFamily="34" charset="0"/>
                <a:cs typeface="Arial" panose="020B0604020202020204" pitchFamily="34" charset="0"/>
              </a:rPr>
              <a:t>15.3</a:t>
            </a:r>
          </a:p>
        </p:txBody>
      </p:sp>
      <p:sp>
        <p:nvSpPr>
          <p:cNvPr id="4" name="TextBox 3">
            <a:extLst>
              <a:ext uri="{FF2B5EF4-FFF2-40B4-BE49-F238E27FC236}">
                <a16:creationId xmlns:a16="http://schemas.microsoft.com/office/drawing/2014/main" id="{B952AC89-3EE7-38C3-E5F6-67FF94C8C4FB}"/>
              </a:ext>
            </a:extLst>
          </p:cNvPr>
          <p:cNvSpPr txBox="1"/>
          <p:nvPr/>
        </p:nvSpPr>
        <p:spPr>
          <a:xfrm rot="16200000">
            <a:off x="5156463" y="2612973"/>
            <a:ext cx="1580221" cy="260306"/>
          </a:xfrm>
          <a:prstGeom prst="rect">
            <a:avLst/>
          </a:prstGeom>
          <a:solidFill>
            <a:schemeClr val="bg1"/>
          </a:solidFill>
        </p:spPr>
        <p:txBody>
          <a:bodyPr wrap="square" lIns="0" tIns="0" rIns="0" bIns="0" rtlCol="0" anchor="ctr" anchorCtr="0">
            <a:noAutofit/>
          </a:bodyPr>
          <a:lstStyle/>
          <a:p>
            <a:pPr algn="ctr"/>
            <a:r>
              <a:rPr lang="mt-MT" sz="1000">
                <a:solidFill>
                  <a:schemeClr val="tx1"/>
                </a:solidFill>
                <a:latin typeface="Arial" panose="020B0604020202020204" pitchFamily="34" charset="0"/>
                <a:cs typeface="Arial" panose="020B0604020202020204" pitchFamily="34" charset="0"/>
              </a:rPr>
              <a:t>Bejgħ (mg/PCU)</a:t>
            </a:r>
          </a:p>
        </p:txBody>
      </p:sp>
      <p:sp>
        <p:nvSpPr>
          <p:cNvPr id="6" name="TextBox 5">
            <a:extLst>
              <a:ext uri="{FF2B5EF4-FFF2-40B4-BE49-F238E27FC236}">
                <a16:creationId xmlns:a16="http://schemas.microsoft.com/office/drawing/2014/main" id="{30C54747-C996-8A2D-D5F6-DB57C797D709}"/>
              </a:ext>
            </a:extLst>
          </p:cNvPr>
          <p:cNvSpPr txBox="1"/>
          <p:nvPr/>
        </p:nvSpPr>
        <p:spPr>
          <a:xfrm rot="16200000">
            <a:off x="10858208" y="2667983"/>
            <a:ext cx="1580221" cy="260306"/>
          </a:xfrm>
          <a:prstGeom prst="rect">
            <a:avLst/>
          </a:prstGeom>
          <a:solidFill>
            <a:schemeClr val="bg1"/>
          </a:solidFill>
        </p:spPr>
        <p:txBody>
          <a:bodyPr wrap="square" lIns="0" tIns="0" rIns="0" bIns="0" rtlCol="0" anchor="ctr" anchorCtr="0">
            <a:noAutofit/>
          </a:bodyPr>
          <a:lstStyle/>
          <a:p>
            <a:pPr algn="ctr"/>
            <a:r>
              <a:rPr lang="mt-MT" sz="1000">
                <a:solidFill>
                  <a:schemeClr val="tx1"/>
                </a:solidFill>
                <a:latin typeface="Arial" panose="020B0604020202020204" pitchFamily="34" charset="0"/>
                <a:cs typeface="Arial" panose="020B0604020202020204" pitchFamily="34" charset="0"/>
              </a:rPr>
              <a:t>PCU (1,000 tunnellata)</a:t>
            </a:r>
          </a:p>
        </p:txBody>
      </p:sp>
      <p:sp>
        <p:nvSpPr>
          <p:cNvPr id="7" name="TextBox 6">
            <a:extLst>
              <a:ext uri="{FF2B5EF4-FFF2-40B4-BE49-F238E27FC236}">
                <a16:creationId xmlns:a16="http://schemas.microsoft.com/office/drawing/2014/main" id="{C9429395-DBC1-9040-64E3-24D5C1FDCF4E}"/>
              </a:ext>
            </a:extLst>
          </p:cNvPr>
          <p:cNvSpPr txBox="1"/>
          <p:nvPr/>
        </p:nvSpPr>
        <p:spPr>
          <a:xfrm>
            <a:off x="6098936" y="4439920"/>
            <a:ext cx="1979875" cy="699371"/>
          </a:xfrm>
          <a:prstGeom prst="rect">
            <a:avLst/>
          </a:prstGeom>
          <a:solidFill>
            <a:schemeClr val="bg1"/>
          </a:solidFill>
        </p:spPr>
        <p:txBody>
          <a:bodyPr wrap="square" lIns="0" tIns="0" rIns="0" bIns="0" rtlCol="0" anchor="t" anchorCtr="0">
            <a:noAutofit/>
          </a:bodyPr>
          <a:lstStyle/>
          <a:p>
            <a:pPr algn="l">
              <a:spcAft>
                <a:spcPts val="100"/>
              </a:spcAft>
            </a:pPr>
            <a:r>
              <a:rPr lang="mt-MT" sz="800">
                <a:solidFill>
                  <a:schemeClr val="tx1"/>
                </a:solidFill>
                <a:latin typeface="Arial" panose="020B0604020202020204" pitchFamily="34" charset="0"/>
                <a:cs typeface="Arial" panose="020B0604020202020204" pitchFamily="34" charset="0"/>
              </a:rPr>
              <a:t>Tetraċiklini</a:t>
            </a:r>
          </a:p>
          <a:p>
            <a:pPr algn="l">
              <a:spcAft>
                <a:spcPts val="100"/>
              </a:spcAft>
            </a:pPr>
            <a:r>
              <a:rPr lang="mt-MT" sz="800">
                <a:solidFill>
                  <a:schemeClr val="tx1"/>
                </a:solidFill>
                <a:latin typeface="Arial" panose="020B0604020202020204" pitchFamily="34" charset="0"/>
                <a:cs typeface="Arial" panose="020B0604020202020204" pitchFamily="34" charset="0"/>
              </a:rPr>
              <a:t>Peniċillini</a:t>
            </a:r>
          </a:p>
          <a:p>
            <a:pPr algn="l">
              <a:spcAft>
                <a:spcPts val="100"/>
              </a:spcAft>
            </a:pPr>
            <a:r>
              <a:rPr lang="mt-MT" sz="800">
                <a:solidFill>
                  <a:schemeClr val="tx1"/>
                </a:solidFill>
                <a:latin typeface="Arial" panose="020B0604020202020204" pitchFamily="34" charset="0"/>
                <a:cs typeface="Arial" panose="020B0604020202020204" pitchFamily="34" charset="0"/>
              </a:rPr>
              <a:t>Makrolidi</a:t>
            </a:r>
          </a:p>
          <a:p>
            <a:pPr algn="l">
              <a:spcAft>
                <a:spcPts val="100"/>
              </a:spcAft>
            </a:pPr>
            <a:r>
              <a:rPr lang="mt-MT" sz="800">
                <a:solidFill>
                  <a:schemeClr val="tx1"/>
                </a:solidFill>
                <a:latin typeface="Arial" panose="020B0604020202020204" pitchFamily="34" charset="0"/>
                <a:cs typeface="Arial" panose="020B0604020202020204" pitchFamily="34" charset="0"/>
              </a:rPr>
              <a:t>Amphenicols</a:t>
            </a:r>
          </a:p>
          <a:p>
            <a:pPr algn="l">
              <a:spcAft>
                <a:spcPts val="100"/>
              </a:spcAft>
            </a:pPr>
            <a:r>
              <a:rPr lang="mt-MT" sz="800">
                <a:solidFill>
                  <a:schemeClr val="tx1"/>
                </a:solidFill>
                <a:latin typeface="Arial" panose="020B0604020202020204" pitchFamily="34" charset="0"/>
                <a:cs typeface="Arial" panose="020B0604020202020204" pitchFamily="34" charset="0"/>
              </a:rPr>
              <a:t>Cephalosporins tat-3 u r-4 ġenerazzjoni</a:t>
            </a:r>
          </a:p>
        </p:txBody>
      </p:sp>
      <p:sp>
        <p:nvSpPr>
          <p:cNvPr id="8" name="TextBox 7">
            <a:extLst>
              <a:ext uri="{FF2B5EF4-FFF2-40B4-BE49-F238E27FC236}">
                <a16:creationId xmlns:a16="http://schemas.microsoft.com/office/drawing/2014/main" id="{DA9413C6-78AA-479F-C899-285E10C58CCA}"/>
              </a:ext>
            </a:extLst>
          </p:cNvPr>
          <p:cNvSpPr txBox="1"/>
          <p:nvPr/>
        </p:nvSpPr>
        <p:spPr>
          <a:xfrm>
            <a:off x="8417063" y="4439919"/>
            <a:ext cx="1979875" cy="699371"/>
          </a:xfrm>
          <a:prstGeom prst="rect">
            <a:avLst/>
          </a:prstGeom>
          <a:solidFill>
            <a:schemeClr val="bg1"/>
          </a:solidFill>
        </p:spPr>
        <p:txBody>
          <a:bodyPr wrap="square" lIns="0" tIns="0" rIns="0" bIns="0" rtlCol="0" anchor="t" anchorCtr="0">
            <a:noAutofit/>
          </a:bodyPr>
          <a:lstStyle/>
          <a:p>
            <a:pPr algn="l">
              <a:spcAft>
                <a:spcPts val="100"/>
              </a:spcAft>
            </a:pPr>
            <a:r>
              <a:rPr lang="mt-MT" sz="800">
                <a:solidFill>
                  <a:schemeClr val="tx1"/>
                </a:solidFill>
                <a:latin typeface="Arial" panose="020B0604020202020204" pitchFamily="34" charset="0"/>
                <a:cs typeface="Arial" panose="020B0604020202020204" pitchFamily="34" charset="0"/>
              </a:rPr>
              <a:t>Kwinolini totali</a:t>
            </a:r>
          </a:p>
          <a:p>
            <a:pPr algn="l">
              <a:spcAft>
                <a:spcPts val="100"/>
              </a:spcAft>
            </a:pPr>
            <a:r>
              <a:rPr lang="mt-MT" sz="800">
                <a:solidFill>
                  <a:schemeClr val="tx1"/>
                </a:solidFill>
                <a:latin typeface="Arial" panose="020B0604020202020204" pitchFamily="34" charset="0"/>
                <a:cs typeface="Arial" panose="020B0604020202020204" pitchFamily="34" charset="0"/>
              </a:rPr>
              <a:t>Amminoglikosidi</a:t>
            </a:r>
          </a:p>
          <a:p>
            <a:pPr algn="l">
              <a:spcAft>
                <a:spcPts val="100"/>
              </a:spcAft>
            </a:pPr>
            <a:r>
              <a:rPr lang="mt-MT" sz="800">
                <a:solidFill>
                  <a:schemeClr val="tx1"/>
                </a:solidFill>
                <a:latin typeface="Arial" panose="020B0604020202020204" pitchFamily="34" charset="0"/>
                <a:cs typeface="Arial" panose="020B0604020202020204" pitchFamily="34" charset="0"/>
              </a:rPr>
              <a:t>Oħrajn*</a:t>
            </a:r>
          </a:p>
          <a:p>
            <a:pPr algn="l">
              <a:spcAft>
                <a:spcPts val="100"/>
              </a:spcAft>
            </a:pPr>
            <a:r>
              <a:rPr lang="mt-MT" sz="800">
                <a:solidFill>
                  <a:schemeClr val="tx1"/>
                </a:solidFill>
                <a:latin typeface="Arial" panose="020B0604020202020204" pitchFamily="34" charset="0"/>
                <a:cs typeface="Arial" panose="020B0604020202020204" pitchFamily="34" charset="0"/>
              </a:rPr>
              <a:t>Polimissini</a:t>
            </a:r>
          </a:p>
          <a:p>
            <a:pPr algn="l">
              <a:spcAft>
                <a:spcPts val="100"/>
              </a:spcAft>
            </a:pPr>
            <a:r>
              <a:rPr lang="mt-MT" sz="800">
                <a:solidFill>
                  <a:schemeClr val="tx1"/>
                </a:solidFill>
                <a:latin typeface="Arial" panose="020B0604020202020204" pitchFamily="34" charset="0"/>
                <a:cs typeface="Arial" panose="020B0604020202020204" pitchFamily="34" charset="0"/>
              </a:rPr>
              <a:t>Cephalosporins tal-1 u t-2 ġenerazzjoni</a:t>
            </a:r>
          </a:p>
        </p:txBody>
      </p:sp>
      <p:sp>
        <p:nvSpPr>
          <p:cNvPr id="9" name="TextBox 8">
            <a:extLst>
              <a:ext uri="{FF2B5EF4-FFF2-40B4-BE49-F238E27FC236}">
                <a16:creationId xmlns:a16="http://schemas.microsoft.com/office/drawing/2014/main" id="{3D7860CE-AC68-359D-2BDE-21C01FB1A70F}"/>
              </a:ext>
            </a:extLst>
          </p:cNvPr>
          <p:cNvSpPr txBox="1"/>
          <p:nvPr/>
        </p:nvSpPr>
        <p:spPr>
          <a:xfrm>
            <a:off x="10742110" y="4439919"/>
            <a:ext cx="1297490" cy="699371"/>
          </a:xfrm>
          <a:prstGeom prst="rect">
            <a:avLst/>
          </a:prstGeom>
          <a:solidFill>
            <a:schemeClr val="bg1"/>
          </a:solidFill>
        </p:spPr>
        <p:txBody>
          <a:bodyPr wrap="square" lIns="0" tIns="0" rIns="0" bIns="0" rtlCol="0" anchor="t" anchorCtr="0">
            <a:noAutofit/>
          </a:bodyPr>
          <a:lstStyle/>
          <a:p>
            <a:pPr algn="l">
              <a:spcAft>
                <a:spcPts val="100"/>
              </a:spcAft>
            </a:pPr>
            <a:r>
              <a:rPr lang="mt-MT" sz="800">
                <a:solidFill>
                  <a:schemeClr val="tx1"/>
                </a:solidFill>
                <a:latin typeface="Arial" panose="020B0604020202020204" pitchFamily="34" charset="0"/>
                <a:cs typeface="Arial" panose="020B0604020202020204" pitchFamily="34" charset="0"/>
              </a:rPr>
              <a:t>Sulfonammidi</a:t>
            </a:r>
          </a:p>
          <a:p>
            <a:pPr algn="l">
              <a:spcAft>
                <a:spcPts val="100"/>
              </a:spcAft>
            </a:pPr>
            <a:r>
              <a:rPr lang="mt-MT" sz="800">
                <a:solidFill>
                  <a:schemeClr val="tx1"/>
                </a:solidFill>
                <a:latin typeface="Arial" panose="020B0604020202020204" pitchFamily="34" charset="0"/>
                <a:cs typeface="Arial" panose="020B0604020202020204" pitchFamily="34" charset="0"/>
              </a:rPr>
              <a:t>Plewromutilini</a:t>
            </a:r>
          </a:p>
          <a:p>
            <a:pPr algn="l">
              <a:spcAft>
                <a:spcPts val="100"/>
              </a:spcAft>
            </a:pPr>
            <a:r>
              <a:rPr lang="mt-MT" sz="800">
                <a:solidFill>
                  <a:schemeClr val="tx1"/>
                </a:solidFill>
                <a:latin typeface="Arial" panose="020B0604020202020204" pitchFamily="34" charset="0"/>
                <a:cs typeface="Arial" panose="020B0604020202020204" pitchFamily="34" charset="0"/>
              </a:rPr>
              <a:t>Trimetoprim</a:t>
            </a:r>
          </a:p>
          <a:p>
            <a:pPr algn="l">
              <a:spcAft>
                <a:spcPts val="100"/>
              </a:spcAft>
            </a:pPr>
            <a:r>
              <a:rPr lang="mt-MT" sz="800">
                <a:solidFill>
                  <a:schemeClr val="tx1"/>
                </a:solidFill>
                <a:latin typeface="Arial" panose="020B0604020202020204" pitchFamily="34" charset="0"/>
                <a:cs typeface="Arial" panose="020B0604020202020204" pitchFamily="34" charset="0"/>
              </a:rPr>
              <a:t>Linkosammidi</a:t>
            </a:r>
          </a:p>
          <a:p>
            <a:pPr algn="l">
              <a:spcAft>
                <a:spcPts val="100"/>
              </a:spcAft>
            </a:pPr>
            <a:r>
              <a:rPr lang="mt-MT" sz="800">
                <a:solidFill>
                  <a:schemeClr val="tx1"/>
                </a:solidFill>
                <a:latin typeface="Arial" panose="020B0604020202020204" pitchFamily="34" charset="0"/>
                <a:cs typeface="Arial" panose="020B0604020202020204" pitchFamily="34" charset="0"/>
              </a:rPr>
              <a:t>PCU TOTALI (tunnellati)</a:t>
            </a:r>
          </a:p>
        </p:txBody>
      </p:sp>
      <p:sp>
        <p:nvSpPr>
          <p:cNvPr id="13" name="TextBox 12">
            <a:extLst>
              <a:ext uri="{FF2B5EF4-FFF2-40B4-BE49-F238E27FC236}">
                <a16:creationId xmlns:a16="http://schemas.microsoft.com/office/drawing/2014/main" id="{1722382A-3385-2B56-E67D-A733C098FDA8}"/>
              </a:ext>
            </a:extLst>
          </p:cNvPr>
          <p:cNvSpPr txBox="1"/>
          <p:nvPr/>
        </p:nvSpPr>
        <p:spPr>
          <a:xfrm>
            <a:off x="10639720" y="5190531"/>
            <a:ext cx="1018880" cy="149819"/>
          </a:xfrm>
          <a:prstGeom prst="rect">
            <a:avLst/>
          </a:prstGeom>
          <a:solidFill>
            <a:schemeClr val="bg1"/>
          </a:solidFill>
        </p:spPr>
        <p:txBody>
          <a:bodyPr wrap="square" lIns="0" tIns="0" rIns="0" bIns="0" rtlCol="0" anchor="t" anchorCtr="0">
            <a:noAutofit/>
          </a:bodyPr>
          <a:lstStyle/>
          <a:p>
            <a:pPr algn="ctr"/>
            <a:r>
              <a:rPr lang="mt-MT" sz="800" b="1">
                <a:solidFill>
                  <a:schemeClr val="tx1"/>
                </a:solidFill>
                <a:latin typeface="Arial" panose="020B0604020202020204" pitchFamily="34" charset="0"/>
                <a:cs typeface="Arial" panose="020B0604020202020204" pitchFamily="34" charset="0"/>
              </a:rPr>
              <a:t>Xejriet 2010-2022</a:t>
            </a:r>
          </a:p>
        </p:txBody>
      </p:sp>
      <p:sp>
        <p:nvSpPr>
          <p:cNvPr id="14" name="TextBox 13">
            <a:extLst>
              <a:ext uri="{FF2B5EF4-FFF2-40B4-BE49-F238E27FC236}">
                <a16:creationId xmlns:a16="http://schemas.microsoft.com/office/drawing/2014/main" id="{27B6F37A-AE81-CB8A-6975-248BD5DE5F16}"/>
              </a:ext>
            </a:extLst>
          </p:cNvPr>
          <p:cNvSpPr txBox="1"/>
          <p:nvPr/>
        </p:nvSpPr>
        <p:spPr>
          <a:xfrm>
            <a:off x="3363321" y="5190530"/>
            <a:ext cx="1018880" cy="149819"/>
          </a:xfrm>
          <a:prstGeom prst="rect">
            <a:avLst/>
          </a:prstGeom>
          <a:solidFill>
            <a:schemeClr val="bg1"/>
          </a:solidFill>
        </p:spPr>
        <p:txBody>
          <a:bodyPr wrap="square" lIns="0" tIns="0" rIns="0" bIns="0" rtlCol="0" anchor="t" anchorCtr="0">
            <a:noAutofit/>
          </a:bodyPr>
          <a:lstStyle/>
          <a:p>
            <a:pPr algn="l"/>
            <a:r>
              <a:rPr lang="mt-MT" sz="800" b="1">
                <a:solidFill>
                  <a:schemeClr val="tx1"/>
                </a:solidFill>
                <a:latin typeface="Arial" panose="020B0604020202020204" pitchFamily="34" charset="0"/>
                <a:cs typeface="Arial" panose="020B0604020202020204" pitchFamily="34" charset="0"/>
              </a:rPr>
              <a:t>Pajjiż</a:t>
            </a:r>
          </a:p>
        </p:txBody>
      </p:sp>
      <p:sp>
        <p:nvSpPr>
          <p:cNvPr id="15" name="TextBox 14">
            <a:extLst>
              <a:ext uri="{FF2B5EF4-FFF2-40B4-BE49-F238E27FC236}">
                <a16:creationId xmlns:a16="http://schemas.microsoft.com/office/drawing/2014/main" id="{0F272B2E-837C-8F31-95A6-E2C8B25B849D}"/>
              </a:ext>
            </a:extLst>
          </p:cNvPr>
          <p:cNvSpPr txBox="1"/>
          <p:nvPr/>
        </p:nvSpPr>
        <p:spPr>
          <a:xfrm>
            <a:off x="3351320" y="5594703"/>
            <a:ext cx="517658" cy="124127"/>
          </a:xfrm>
          <a:prstGeom prst="rect">
            <a:avLst/>
          </a:prstGeom>
          <a:solidFill>
            <a:srgbClr val="C7CBE7"/>
          </a:solidFill>
        </p:spPr>
        <p:txBody>
          <a:bodyPr wrap="square" lIns="0" tIns="0" rIns="0" bIns="0" rtlCol="0" anchor="t" anchorCtr="0">
            <a:noAutofit/>
          </a:bodyPr>
          <a:lstStyle/>
          <a:p>
            <a:pPr algn="l"/>
            <a:r>
              <a:rPr lang="mt-MT" sz="800" b="1">
                <a:solidFill>
                  <a:schemeClr val="tx1"/>
                </a:solidFill>
                <a:latin typeface="Arial" panose="020B0604020202020204" pitchFamily="34" charset="0"/>
                <a:cs typeface="Arial" panose="020B0604020202020204" pitchFamily="34" charset="0"/>
              </a:rPr>
              <a:t>Malta</a:t>
            </a:r>
          </a:p>
        </p:txBody>
      </p:sp>
      <p:sp>
        <p:nvSpPr>
          <p:cNvPr id="17" name="TextBox 16">
            <a:extLst>
              <a:ext uri="{FF2B5EF4-FFF2-40B4-BE49-F238E27FC236}">
                <a16:creationId xmlns:a16="http://schemas.microsoft.com/office/drawing/2014/main" id="{DF37B6DF-0BDE-ACFF-5711-F96200188656}"/>
              </a:ext>
            </a:extLst>
          </p:cNvPr>
          <p:cNvSpPr txBox="1"/>
          <p:nvPr/>
        </p:nvSpPr>
        <p:spPr>
          <a:xfrm>
            <a:off x="4003412" y="5590409"/>
            <a:ext cx="1039260" cy="121718"/>
          </a:xfrm>
          <a:prstGeom prst="rect">
            <a:avLst/>
          </a:prstGeom>
          <a:solidFill>
            <a:srgbClr val="C7CBE7"/>
          </a:solidFill>
        </p:spPr>
        <p:txBody>
          <a:bodyPr wrap="square" lIns="0" tIns="0" rIns="0" bIns="0" rtlCol="0" anchor="t" anchorCtr="0">
            <a:noAutofit/>
          </a:bodyPr>
          <a:lstStyle/>
          <a:p>
            <a:pPr algn="ctr"/>
            <a:r>
              <a:rPr lang="mt-MT" sz="800" b="1">
                <a:solidFill>
                  <a:schemeClr val="tx1"/>
                </a:solidFill>
                <a:latin typeface="Arial" panose="020B0604020202020204" pitchFamily="34" charset="0"/>
                <a:cs typeface="Arial" panose="020B0604020202020204" pitchFamily="34" charset="0"/>
              </a:rPr>
              <a:t>Bejgħ ġenerali</a:t>
            </a:r>
          </a:p>
        </p:txBody>
      </p:sp>
      <p:sp>
        <p:nvSpPr>
          <p:cNvPr id="18" name="TextBox 17">
            <a:extLst>
              <a:ext uri="{FF2B5EF4-FFF2-40B4-BE49-F238E27FC236}">
                <a16:creationId xmlns:a16="http://schemas.microsoft.com/office/drawing/2014/main" id="{02018504-E531-E34A-56C9-F6244049490B}"/>
              </a:ext>
            </a:extLst>
          </p:cNvPr>
          <p:cNvSpPr txBox="1"/>
          <p:nvPr/>
        </p:nvSpPr>
        <p:spPr>
          <a:xfrm>
            <a:off x="4108450" y="6002609"/>
            <a:ext cx="927872" cy="265999"/>
          </a:xfrm>
          <a:prstGeom prst="rect">
            <a:avLst/>
          </a:prstGeom>
          <a:solidFill>
            <a:srgbClr val="F0F2F9"/>
          </a:solidFill>
        </p:spPr>
        <p:txBody>
          <a:bodyPr wrap="square" lIns="0" tIns="0" rIns="0" bIns="0" rtlCol="0" anchor="ctr" anchorCtr="0">
            <a:noAutofit/>
          </a:bodyPr>
          <a:lstStyle/>
          <a:p>
            <a:pPr algn="ctr"/>
            <a:r>
              <a:rPr lang="mt-MT" sz="700">
                <a:solidFill>
                  <a:schemeClr val="tx1"/>
                </a:solidFill>
                <a:latin typeface="Arial" panose="020B0604020202020204" pitchFamily="34" charset="0"/>
                <a:cs typeface="Arial" panose="020B0604020202020204" pitchFamily="34" charset="0"/>
              </a:rPr>
              <a:t>Cephalosporins tat-3 u r-4 ġenerazzjoni</a:t>
            </a:r>
          </a:p>
        </p:txBody>
      </p:sp>
      <p:sp>
        <p:nvSpPr>
          <p:cNvPr id="19" name="TextBox 18">
            <a:extLst>
              <a:ext uri="{FF2B5EF4-FFF2-40B4-BE49-F238E27FC236}">
                <a16:creationId xmlns:a16="http://schemas.microsoft.com/office/drawing/2014/main" id="{E15E33B4-1FAF-1140-53BC-3160CE7BB3C9}"/>
              </a:ext>
            </a:extLst>
          </p:cNvPr>
          <p:cNvSpPr txBox="1"/>
          <p:nvPr/>
        </p:nvSpPr>
        <p:spPr>
          <a:xfrm>
            <a:off x="4073217" y="6317454"/>
            <a:ext cx="927872" cy="265999"/>
          </a:xfrm>
          <a:prstGeom prst="rect">
            <a:avLst/>
          </a:prstGeom>
          <a:solidFill>
            <a:srgbClr val="F0F2F9"/>
          </a:solidFill>
        </p:spPr>
        <p:txBody>
          <a:bodyPr wrap="square" lIns="0" tIns="0" rIns="0" bIns="0" rtlCol="0" anchor="ctr" anchorCtr="0">
            <a:noAutofit/>
          </a:bodyPr>
          <a:lstStyle/>
          <a:p>
            <a:pPr algn="ctr"/>
            <a:r>
              <a:rPr lang="mt-MT" sz="700">
                <a:solidFill>
                  <a:schemeClr val="tx1"/>
                </a:solidFill>
                <a:latin typeface="Arial" panose="020B0604020202020204" pitchFamily="34" charset="0"/>
                <a:cs typeface="Arial" panose="020B0604020202020204" pitchFamily="34" charset="0"/>
              </a:rPr>
              <a:t>Kwinolini</a:t>
            </a:r>
          </a:p>
          <a:p>
            <a:pPr algn="ctr"/>
            <a:r>
              <a:rPr lang="mt-MT" sz="700">
                <a:solidFill>
                  <a:schemeClr val="tx1"/>
                </a:solidFill>
                <a:latin typeface="Arial" panose="020B0604020202020204" pitchFamily="34" charset="0"/>
                <a:cs typeface="Arial" panose="020B0604020202020204" pitchFamily="34" charset="0"/>
              </a:rPr>
              <a:t>(% fluworokwinolini)</a:t>
            </a:r>
          </a:p>
        </p:txBody>
      </p:sp>
      <p:sp>
        <p:nvSpPr>
          <p:cNvPr id="20" name="TextBox 19">
            <a:extLst>
              <a:ext uri="{FF2B5EF4-FFF2-40B4-BE49-F238E27FC236}">
                <a16:creationId xmlns:a16="http://schemas.microsoft.com/office/drawing/2014/main" id="{9757A042-44F7-E1E4-D876-2B5AFD0D3F6D}"/>
              </a:ext>
            </a:extLst>
          </p:cNvPr>
          <p:cNvSpPr txBox="1"/>
          <p:nvPr/>
        </p:nvSpPr>
        <p:spPr>
          <a:xfrm>
            <a:off x="4070350" y="6728905"/>
            <a:ext cx="927872" cy="135445"/>
          </a:xfrm>
          <a:prstGeom prst="rect">
            <a:avLst/>
          </a:prstGeom>
          <a:solidFill>
            <a:srgbClr val="F0F2F9"/>
          </a:solidFill>
        </p:spPr>
        <p:txBody>
          <a:bodyPr wrap="square" lIns="0" tIns="0" rIns="0" bIns="0" rtlCol="0" anchor="ctr" anchorCtr="0">
            <a:noAutofit/>
          </a:bodyPr>
          <a:lstStyle/>
          <a:p>
            <a:pPr algn="ctr"/>
            <a:r>
              <a:rPr lang="mt-MT" sz="700">
                <a:solidFill>
                  <a:schemeClr val="tx1"/>
                </a:solidFill>
                <a:latin typeface="Arial" panose="020B0604020202020204" pitchFamily="34" charset="0"/>
                <a:cs typeface="Arial" panose="020B0604020202020204" pitchFamily="34" charset="0"/>
              </a:rPr>
              <a:t>Polimissini</a:t>
            </a:r>
          </a:p>
        </p:txBody>
      </p:sp>
      <p:sp>
        <p:nvSpPr>
          <p:cNvPr id="21" name="TextBox 20">
            <a:extLst>
              <a:ext uri="{FF2B5EF4-FFF2-40B4-BE49-F238E27FC236}">
                <a16:creationId xmlns:a16="http://schemas.microsoft.com/office/drawing/2014/main" id="{E72C88D7-882D-CB9C-B051-12BE49B2EA7B}"/>
              </a:ext>
            </a:extLst>
          </p:cNvPr>
          <p:cNvSpPr txBox="1"/>
          <p:nvPr/>
        </p:nvSpPr>
        <p:spPr>
          <a:xfrm>
            <a:off x="7908651" y="6037272"/>
            <a:ext cx="381000" cy="196672"/>
          </a:xfrm>
          <a:prstGeom prst="rect">
            <a:avLst/>
          </a:prstGeom>
          <a:solidFill>
            <a:srgbClr val="F0F2F9"/>
          </a:solidFill>
        </p:spPr>
        <p:txBody>
          <a:bodyPr wrap="square" lIns="0" tIns="0" rIns="0" bIns="0" rtlCol="0" anchor="ctr" anchorCtr="0">
            <a:noAutofit/>
          </a:bodyPr>
          <a:lstStyle/>
          <a:p>
            <a:pPr algn="r"/>
            <a:r>
              <a:rPr lang="mt-MT" sz="700">
                <a:solidFill>
                  <a:schemeClr val="tx1"/>
                </a:solidFill>
                <a:latin typeface="Arial" panose="020B0604020202020204" pitchFamily="34" charset="0"/>
                <a:cs typeface="Arial" panose="020B0604020202020204" pitchFamily="34" charset="0"/>
              </a:rPr>
              <a:t>0.26</a:t>
            </a:r>
          </a:p>
        </p:txBody>
      </p:sp>
      <p:sp>
        <p:nvSpPr>
          <p:cNvPr id="22" name="TextBox 21">
            <a:extLst>
              <a:ext uri="{FF2B5EF4-FFF2-40B4-BE49-F238E27FC236}">
                <a16:creationId xmlns:a16="http://schemas.microsoft.com/office/drawing/2014/main" id="{B3AC2945-9D61-572B-0D5B-9978D679660B}"/>
              </a:ext>
            </a:extLst>
          </p:cNvPr>
          <p:cNvSpPr txBox="1"/>
          <p:nvPr/>
        </p:nvSpPr>
        <p:spPr>
          <a:xfrm>
            <a:off x="8315750" y="6037272"/>
            <a:ext cx="381000" cy="196672"/>
          </a:xfrm>
          <a:prstGeom prst="rect">
            <a:avLst/>
          </a:prstGeom>
          <a:solidFill>
            <a:srgbClr val="F0F2F9"/>
          </a:solidFill>
        </p:spPr>
        <p:txBody>
          <a:bodyPr wrap="square" lIns="0" tIns="0" rIns="0" bIns="0" rtlCol="0" anchor="ctr" anchorCtr="0">
            <a:noAutofit/>
          </a:bodyPr>
          <a:lstStyle/>
          <a:p>
            <a:pPr algn="r"/>
            <a:r>
              <a:rPr lang="mt-MT" sz="700">
                <a:solidFill>
                  <a:schemeClr val="tx1"/>
                </a:solidFill>
                <a:latin typeface="Arial" panose="020B0604020202020204" pitchFamily="34" charset="0"/>
                <a:cs typeface="Arial" panose="020B0604020202020204" pitchFamily="34" charset="0"/>
              </a:rPr>
              <a:t>0.20</a:t>
            </a:r>
          </a:p>
        </p:txBody>
      </p:sp>
      <p:sp>
        <p:nvSpPr>
          <p:cNvPr id="23" name="TextBox 22">
            <a:extLst>
              <a:ext uri="{FF2B5EF4-FFF2-40B4-BE49-F238E27FC236}">
                <a16:creationId xmlns:a16="http://schemas.microsoft.com/office/drawing/2014/main" id="{5982F989-5A5C-8719-145B-04ECE3BBB98A}"/>
              </a:ext>
            </a:extLst>
          </p:cNvPr>
          <p:cNvSpPr txBox="1"/>
          <p:nvPr/>
        </p:nvSpPr>
        <p:spPr>
          <a:xfrm>
            <a:off x="8722849" y="6037272"/>
            <a:ext cx="381000" cy="196672"/>
          </a:xfrm>
          <a:prstGeom prst="rect">
            <a:avLst/>
          </a:prstGeom>
          <a:solidFill>
            <a:srgbClr val="F0F2F9"/>
          </a:solidFill>
        </p:spPr>
        <p:txBody>
          <a:bodyPr wrap="square" lIns="0" tIns="0" rIns="0" bIns="0" rtlCol="0" anchor="ctr" anchorCtr="0">
            <a:noAutofit/>
          </a:bodyPr>
          <a:lstStyle/>
          <a:p>
            <a:pPr algn="r"/>
            <a:r>
              <a:rPr lang="mt-MT" sz="700">
                <a:solidFill>
                  <a:schemeClr val="tx1"/>
                </a:solidFill>
                <a:latin typeface="Arial" panose="020B0604020202020204" pitchFamily="34" charset="0"/>
                <a:cs typeface="Arial" panose="020B0604020202020204" pitchFamily="34" charset="0"/>
              </a:rPr>
              <a:t>0.27</a:t>
            </a:r>
          </a:p>
        </p:txBody>
      </p:sp>
      <p:sp>
        <p:nvSpPr>
          <p:cNvPr id="24" name="TextBox 23">
            <a:extLst>
              <a:ext uri="{FF2B5EF4-FFF2-40B4-BE49-F238E27FC236}">
                <a16:creationId xmlns:a16="http://schemas.microsoft.com/office/drawing/2014/main" id="{A3B72A19-AE37-6A75-5655-B32EB6860962}"/>
              </a:ext>
            </a:extLst>
          </p:cNvPr>
          <p:cNvSpPr txBox="1"/>
          <p:nvPr/>
        </p:nvSpPr>
        <p:spPr>
          <a:xfrm>
            <a:off x="9107995" y="6037272"/>
            <a:ext cx="381000" cy="196672"/>
          </a:xfrm>
          <a:prstGeom prst="rect">
            <a:avLst/>
          </a:prstGeom>
          <a:solidFill>
            <a:srgbClr val="F0F2F9"/>
          </a:solidFill>
        </p:spPr>
        <p:txBody>
          <a:bodyPr wrap="square" lIns="0" tIns="0" rIns="0" bIns="0" rtlCol="0" anchor="ctr" anchorCtr="0">
            <a:noAutofit/>
          </a:bodyPr>
          <a:lstStyle/>
          <a:p>
            <a:pPr algn="r"/>
            <a:r>
              <a:rPr lang="mt-MT" sz="700">
                <a:solidFill>
                  <a:schemeClr val="tx1"/>
                </a:solidFill>
                <a:latin typeface="Arial" panose="020B0604020202020204" pitchFamily="34" charset="0"/>
                <a:cs typeface="Arial" panose="020B0604020202020204" pitchFamily="34" charset="0"/>
              </a:rPr>
              <a:t>0.35</a:t>
            </a:r>
          </a:p>
        </p:txBody>
      </p:sp>
      <p:sp>
        <p:nvSpPr>
          <p:cNvPr id="26" name="TextBox 25">
            <a:extLst>
              <a:ext uri="{FF2B5EF4-FFF2-40B4-BE49-F238E27FC236}">
                <a16:creationId xmlns:a16="http://schemas.microsoft.com/office/drawing/2014/main" id="{2DE08DD5-3B5F-797F-9AE4-67A89B0F2503}"/>
              </a:ext>
            </a:extLst>
          </p:cNvPr>
          <p:cNvSpPr txBox="1"/>
          <p:nvPr/>
        </p:nvSpPr>
        <p:spPr>
          <a:xfrm>
            <a:off x="9515094" y="6037272"/>
            <a:ext cx="381000" cy="196672"/>
          </a:xfrm>
          <a:prstGeom prst="rect">
            <a:avLst/>
          </a:prstGeom>
          <a:solidFill>
            <a:srgbClr val="F0F2F9"/>
          </a:solidFill>
        </p:spPr>
        <p:txBody>
          <a:bodyPr wrap="square" lIns="0" tIns="0" rIns="0" bIns="0" rtlCol="0" anchor="ctr" anchorCtr="0">
            <a:noAutofit/>
          </a:bodyPr>
          <a:lstStyle/>
          <a:p>
            <a:pPr algn="r"/>
            <a:r>
              <a:rPr lang="mt-MT" sz="700">
                <a:solidFill>
                  <a:schemeClr val="tx1"/>
                </a:solidFill>
                <a:latin typeface="Arial" panose="020B0604020202020204" pitchFamily="34" charset="0"/>
                <a:cs typeface="Arial" panose="020B0604020202020204" pitchFamily="34" charset="0"/>
              </a:rPr>
              <a:t>0.28</a:t>
            </a:r>
          </a:p>
        </p:txBody>
      </p:sp>
      <p:sp>
        <p:nvSpPr>
          <p:cNvPr id="27" name="TextBox 26">
            <a:extLst>
              <a:ext uri="{FF2B5EF4-FFF2-40B4-BE49-F238E27FC236}">
                <a16:creationId xmlns:a16="http://schemas.microsoft.com/office/drawing/2014/main" id="{8354D054-25C9-176D-B8DD-398E643DEE67}"/>
              </a:ext>
            </a:extLst>
          </p:cNvPr>
          <p:cNvSpPr txBox="1"/>
          <p:nvPr/>
        </p:nvSpPr>
        <p:spPr>
          <a:xfrm>
            <a:off x="9906000" y="6037272"/>
            <a:ext cx="381000" cy="196672"/>
          </a:xfrm>
          <a:prstGeom prst="rect">
            <a:avLst/>
          </a:prstGeom>
          <a:solidFill>
            <a:srgbClr val="F0F2F9"/>
          </a:solidFill>
        </p:spPr>
        <p:txBody>
          <a:bodyPr wrap="square" lIns="0" tIns="0" rIns="0" bIns="0" rtlCol="0" anchor="ctr" anchorCtr="0">
            <a:noAutofit/>
          </a:bodyPr>
          <a:lstStyle/>
          <a:p>
            <a:pPr algn="r"/>
            <a:r>
              <a:rPr lang="mt-MT" sz="700">
                <a:solidFill>
                  <a:schemeClr val="tx1"/>
                </a:solidFill>
                <a:latin typeface="Arial" panose="020B0604020202020204" pitchFamily="34" charset="0"/>
                <a:cs typeface="Arial" panose="020B0604020202020204" pitchFamily="34" charset="0"/>
              </a:rPr>
              <a:t>0.28</a:t>
            </a:r>
          </a:p>
        </p:txBody>
      </p:sp>
      <p:sp>
        <p:nvSpPr>
          <p:cNvPr id="28" name="TextBox 27">
            <a:extLst>
              <a:ext uri="{FF2B5EF4-FFF2-40B4-BE49-F238E27FC236}">
                <a16:creationId xmlns:a16="http://schemas.microsoft.com/office/drawing/2014/main" id="{8526C79D-FF8D-7FF5-537B-6EA2465BB8E3}"/>
              </a:ext>
            </a:extLst>
          </p:cNvPr>
          <p:cNvSpPr txBox="1"/>
          <p:nvPr/>
        </p:nvSpPr>
        <p:spPr>
          <a:xfrm>
            <a:off x="7908651" y="6375220"/>
            <a:ext cx="381000" cy="196672"/>
          </a:xfrm>
          <a:prstGeom prst="rect">
            <a:avLst/>
          </a:prstGeom>
          <a:solidFill>
            <a:srgbClr val="F0F2F9"/>
          </a:solidFill>
        </p:spPr>
        <p:txBody>
          <a:bodyPr wrap="square" lIns="0" tIns="0" rIns="0" bIns="0" rtlCol="0" anchor="ctr" anchorCtr="0">
            <a:noAutofit/>
          </a:bodyPr>
          <a:lstStyle/>
          <a:p>
            <a:pPr algn="r"/>
            <a:r>
              <a:rPr lang="mt-MT" sz="700">
                <a:solidFill>
                  <a:schemeClr val="tx1"/>
                </a:solidFill>
                <a:latin typeface="Arial" panose="020B0604020202020204" pitchFamily="34" charset="0"/>
                <a:cs typeface="Arial" panose="020B0604020202020204" pitchFamily="34" charset="0"/>
              </a:rPr>
              <a:t>16.3</a:t>
            </a:r>
          </a:p>
          <a:p>
            <a:pPr algn="r"/>
            <a:r>
              <a:rPr lang="mt-MT" sz="700">
                <a:solidFill>
                  <a:schemeClr val="tx1"/>
                </a:solidFill>
                <a:latin typeface="Arial" panose="020B0604020202020204" pitchFamily="34" charset="0"/>
                <a:cs typeface="Arial" panose="020B0604020202020204" pitchFamily="34" charset="0"/>
              </a:rPr>
              <a:t>(93%)</a:t>
            </a:r>
          </a:p>
        </p:txBody>
      </p:sp>
      <p:sp>
        <p:nvSpPr>
          <p:cNvPr id="30" name="TextBox 29">
            <a:extLst>
              <a:ext uri="{FF2B5EF4-FFF2-40B4-BE49-F238E27FC236}">
                <a16:creationId xmlns:a16="http://schemas.microsoft.com/office/drawing/2014/main" id="{BA577F4F-5B1B-A41B-7788-2B6EDF871475}"/>
              </a:ext>
            </a:extLst>
          </p:cNvPr>
          <p:cNvSpPr txBox="1"/>
          <p:nvPr/>
        </p:nvSpPr>
        <p:spPr>
          <a:xfrm>
            <a:off x="8315750" y="6375220"/>
            <a:ext cx="381000" cy="196672"/>
          </a:xfrm>
          <a:prstGeom prst="rect">
            <a:avLst/>
          </a:prstGeom>
          <a:solidFill>
            <a:srgbClr val="F0F2F9"/>
          </a:solidFill>
        </p:spPr>
        <p:txBody>
          <a:bodyPr wrap="square" lIns="0" tIns="0" rIns="0" bIns="0" rtlCol="0" anchor="ctr" anchorCtr="0">
            <a:noAutofit/>
          </a:bodyPr>
          <a:lstStyle/>
          <a:p>
            <a:pPr algn="r"/>
            <a:r>
              <a:rPr lang="mt-MT" sz="700">
                <a:solidFill>
                  <a:schemeClr val="tx1"/>
                </a:solidFill>
                <a:latin typeface="Arial" panose="020B0604020202020204" pitchFamily="34" charset="0"/>
                <a:cs typeface="Arial" panose="020B0604020202020204" pitchFamily="34" charset="0"/>
              </a:rPr>
              <a:t>4.6</a:t>
            </a:r>
          </a:p>
          <a:p>
            <a:pPr algn="r"/>
            <a:r>
              <a:rPr lang="mt-MT" sz="700">
                <a:solidFill>
                  <a:schemeClr val="tx1"/>
                </a:solidFill>
                <a:latin typeface="Arial" panose="020B0604020202020204" pitchFamily="34" charset="0"/>
                <a:cs typeface="Arial" panose="020B0604020202020204" pitchFamily="34" charset="0"/>
              </a:rPr>
              <a:t>(99%)</a:t>
            </a:r>
          </a:p>
        </p:txBody>
      </p:sp>
      <p:sp>
        <p:nvSpPr>
          <p:cNvPr id="31" name="TextBox 30">
            <a:extLst>
              <a:ext uri="{FF2B5EF4-FFF2-40B4-BE49-F238E27FC236}">
                <a16:creationId xmlns:a16="http://schemas.microsoft.com/office/drawing/2014/main" id="{250367AF-7060-4807-468A-5A1283B243F2}"/>
              </a:ext>
            </a:extLst>
          </p:cNvPr>
          <p:cNvSpPr txBox="1"/>
          <p:nvPr/>
        </p:nvSpPr>
        <p:spPr>
          <a:xfrm>
            <a:off x="8722849" y="6375220"/>
            <a:ext cx="381000" cy="196672"/>
          </a:xfrm>
          <a:prstGeom prst="rect">
            <a:avLst/>
          </a:prstGeom>
          <a:solidFill>
            <a:srgbClr val="F0F2F9"/>
          </a:solidFill>
        </p:spPr>
        <p:txBody>
          <a:bodyPr wrap="square" lIns="0" tIns="0" rIns="0" bIns="0" rtlCol="0" anchor="ctr" anchorCtr="0">
            <a:noAutofit/>
          </a:bodyPr>
          <a:lstStyle/>
          <a:p>
            <a:pPr algn="r"/>
            <a:r>
              <a:rPr lang="mt-MT" sz="700">
                <a:solidFill>
                  <a:schemeClr val="tx1"/>
                </a:solidFill>
                <a:latin typeface="Arial" panose="020B0604020202020204" pitchFamily="34" charset="0"/>
                <a:cs typeface="Arial" panose="020B0604020202020204" pitchFamily="34" charset="0"/>
              </a:rPr>
              <a:t>8.5</a:t>
            </a:r>
          </a:p>
          <a:p>
            <a:pPr algn="r"/>
            <a:r>
              <a:rPr lang="mt-MT" sz="700">
                <a:solidFill>
                  <a:schemeClr val="tx1"/>
                </a:solidFill>
                <a:latin typeface="Arial" panose="020B0604020202020204" pitchFamily="34" charset="0"/>
                <a:cs typeface="Arial" panose="020B0604020202020204" pitchFamily="34" charset="0"/>
              </a:rPr>
              <a:t>(99)</a:t>
            </a:r>
          </a:p>
        </p:txBody>
      </p:sp>
      <p:sp>
        <p:nvSpPr>
          <p:cNvPr id="32" name="TextBox 31">
            <a:extLst>
              <a:ext uri="{FF2B5EF4-FFF2-40B4-BE49-F238E27FC236}">
                <a16:creationId xmlns:a16="http://schemas.microsoft.com/office/drawing/2014/main" id="{554A456A-1314-49D4-5230-5F2A7301DFBF}"/>
              </a:ext>
            </a:extLst>
          </p:cNvPr>
          <p:cNvSpPr txBox="1"/>
          <p:nvPr/>
        </p:nvSpPr>
        <p:spPr>
          <a:xfrm>
            <a:off x="9107995" y="6375220"/>
            <a:ext cx="381000" cy="196672"/>
          </a:xfrm>
          <a:prstGeom prst="rect">
            <a:avLst/>
          </a:prstGeom>
          <a:solidFill>
            <a:srgbClr val="F0F2F9"/>
          </a:solidFill>
        </p:spPr>
        <p:txBody>
          <a:bodyPr wrap="square" lIns="0" tIns="0" rIns="0" bIns="0" rtlCol="0" anchor="ctr" anchorCtr="0">
            <a:noAutofit/>
          </a:bodyPr>
          <a:lstStyle/>
          <a:p>
            <a:pPr algn="r"/>
            <a:r>
              <a:rPr lang="mt-MT" sz="700">
                <a:solidFill>
                  <a:schemeClr val="tx1"/>
                </a:solidFill>
                <a:latin typeface="Arial" panose="020B0604020202020204" pitchFamily="34" charset="0"/>
                <a:cs typeface="Arial" panose="020B0604020202020204" pitchFamily="34" charset="0"/>
              </a:rPr>
              <a:t>4.4</a:t>
            </a:r>
          </a:p>
          <a:p>
            <a:pPr algn="r"/>
            <a:r>
              <a:rPr lang="mt-MT" sz="700">
                <a:solidFill>
                  <a:schemeClr val="tx1"/>
                </a:solidFill>
                <a:latin typeface="Arial" panose="020B0604020202020204" pitchFamily="34" charset="0"/>
                <a:cs typeface="Arial" panose="020B0604020202020204" pitchFamily="34" charset="0"/>
              </a:rPr>
              <a:t>(100%)</a:t>
            </a:r>
          </a:p>
        </p:txBody>
      </p:sp>
      <p:sp>
        <p:nvSpPr>
          <p:cNvPr id="33" name="TextBox 32">
            <a:extLst>
              <a:ext uri="{FF2B5EF4-FFF2-40B4-BE49-F238E27FC236}">
                <a16:creationId xmlns:a16="http://schemas.microsoft.com/office/drawing/2014/main" id="{F4D12D77-6261-1275-CD4B-7A4756FC3C7C}"/>
              </a:ext>
            </a:extLst>
          </p:cNvPr>
          <p:cNvSpPr txBox="1"/>
          <p:nvPr/>
        </p:nvSpPr>
        <p:spPr>
          <a:xfrm>
            <a:off x="9515094" y="6375220"/>
            <a:ext cx="381000" cy="196672"/>
          </a:xfrm>
          <a:prstGeom prst="rect">
            <a:avLst/>
          </a:prstGeom>
          <a:solidFill>
            <a:srgbClr val="F0F2F9"/>
          </a:solidFill>
        </p:spPr>
        <p:txBody>
          <a:bodyPr wrap="square" lIns="0" tIns="0" rIns="0" bIns="0" rtlCol="0" anchor="ctr" anchorCtr="0">
            <a:noAutofit/>
          </a:bodyPr>
          <a:lstStyle/>
          <a:p>
            <a:pPr algn="r"/>
            <a:r>
              <a:rPr lang="mt-MT" sz="700">
                <a:solidFill>
                  <a:schemeClr val="tx1"/>
                </a:solidFill>
                <a:latin typeface="Arial" panose="020B0604020202020204" pitchFamily="34" charset="0"/>
                <a:cs typeface="Arial" panose="020B0604020202020204" pitchFamily="34" charset="0"/>
              </a:rPr>
              <a:t>8.5</a:t>
            </a:r>
          </a:p>
          <a:p>
            <a:pPr algn="r"/>
            <a:r>
              <a:rPr lang="mt-MT" sz="700">
                <a:solidFill>
                  <a:schemeClr val="tx1"/>
                </a:solidFill>
                <a:latin typeface="Arial" panose="020B0604020202020204" pitchFamily="34" charset="0"/>
                <a:cs typeface="Arial" panose="020B0604020202020204" pitchFamily="34" charset="0"/>
              </a:rPr>
              <a:t>(100%)</a:t>
            </a:r>
          </a:p>
        </p:txBody>
      </p:sp>
      <p:sp>
        <p:nvSpPr>
          <p:cNvPr id="34" name="TextBox 33">
            <a:extLst>
              <a:ext uri="{FF2B5EF4-FFF2-40B4-BE49-F238E27FC236}">
                <a16:creationId xmlns:a16="http://schemas.microsoft.com/office/drawing/2014/main" id="{63662C21-F8A1-26AB-FCE8-FC47E59BD3E7}"/>
              </a:ext>
            </a:extLst>
          </p:cNvPr>
          <p:cNvSpPr txBox="1"/>
          <p:nvPr/>
        </p:nvSpPr>
        <p:spPr>
          <a:xfrm>
            <a:off x="9906000" y="6375220"/>
            <a:ext cx="381000" cy="196672"/>
          </a:xfrm>
          <a:prstGeom prst="rect">
            <a:avLst/>
          </a:prstGeom>
          <a:solidFill>
            <a:srgbClr val="F0F2F9"/>
          </a:solidFill>
        </p:spPr>
        <p:txBody>
          <a:bodyPr wrap="square" lIns="0" tIns="0" rIns="0" bIns="0" rtlCol="0" anchor="ctr" anchorCtr="0">
            <a:noAutofit/>
          </a:bodyPr>
          <a:lstStyle/>
          <a:p>
            <a:pPr algn="r"/>
            <a:r>
              <a:rPr lang="mt-MT" sz="700">
                <a:solidFill>
                  <a:schemeClr val="tx1"/>
                </a:solidFill>
                <a:latin typeface="Arial" panose="020B0604020202020204" pitchFamily="34" charset="0"/>
                <a:cs typeface="Arial" panose="020B0604020202020204" pitchFamily="34" charset="0"/>
              </a:rPr>
              <a:t>12.6</a:t>
            </a:r>
          </a:p>
          <a:p>
            <a:pPr algn="r"/>
            <a:r>
              <a:rPr lang="mt-MT" sz="700">
                <a:solidFill>
                  <a:schemeClr val="tx1"/>
                </a:solidFill>
                <a:latin typeface="Arial" panose="020B0604020202020204" pitchFamily="34" charset="0"/>
                <a:cs typeface="Arial" panose="020B0604020202020204" pitchFamily="34" charset="0"/>
              </a:rPr>
              <a:t>(100%)</a:t>
            </a:r>
          </a:p>
        </p:txBody>
      </p:sp>
      <p:sp>
        <p:nvSpPr>
          <p:cNvPr id="36" name="TextBox 35">
            <a:extLst>
              <a:ext uri="{FF2B5EF4-FFF2-40B4-BE49-F238E27FC236}">
                <a16:creationId xmlns:a16="http://schemas.microsoft.com/office/drawing/2014/main" id="{7A86FEBB-0BBC-B3B3-F301-DE8D8FF889F7}"/>
              </a:ext>
            </a:extLst>
          </p:cNvPr>
          <p:cNvSpPr txBox="1"/>
          <p:nvPr/>
        </p:nvSpPr>
        <p:spPr>
          <a:xfrm>
            <a:off x="7917866" y="6686449"/>
            <a:ext cx="381000" cy="196672"/>
          </a:xfrm>
          <a:prstGeom prst="rect">
            <a:avLst/>
          </a:prstGeom>
          <a:solidFill>
            <a:srgbClr val="F0F2F9"/>
          </a:solidFill>
        </p:spPr>
        <p:txBody>
          <a:bodyPr wrap="square" lIns="0" tIns="0" rIns="0" bIns="0" rtlCol="0" anchor="ctr" anchorCtr="0">
            <a:noAutofit/>
          </a:bodyPr>
          <a:lstStyle/>
          <a:p>
            <a:pPr algn="r"/>
            <a:r>
              <a:rPr lang="mt-MT" sz="700">
                <a:solidFill>
                  <a:schemeClr val="tx1"/>
                </a:solidFill>
                <a:latin typeface="Arial" panose="020B0604020202020204" pitchFamily="34" charset="0"/>
                <a:cs typeface="Arial" panose="020B0604020202020204" pitchFamily="34" charset="0"/>
              </a:rPr>
              <a:t>4.9</a:t>
            </a:r>
          </a:p>
        </p:txBody>
      </p:sp>
      <p:sp>
        <p:nvSpPr>
          <p:cNvPr id="37" name="TextBox 36">
            <a:extLst>
              <a:ext uri="{FF2B5EF4-FFF2-40B4-BE49-F238E27FC236}">
                <a16:creationId xmlns:a16="http://schemas.microsoft.com/office/drawing/2014/main" id="{5D69A749-1CA5-0A45-3BE3-B4F0F1044579}"/>
              </a:ext>
            </a:extLst>
          </p:cNvPr>
          <p:cNvSpPr txBox="1"/>
          <p:nvPr/>
        </p:nvSpPr>
        <p:spPr>
          <a:xfrm>
            <a:off x="8324965" y="6686449"/>
            <a:ext cx="381000" cy="196672"/>
          </a:xfrm>
          <a:prstGeom prst="rect">
            <a:avLst/>
          </a:prstGeom>
          <a:solidFill>
            <a:srgbClr val="F0F2F9"/>
          </a:solidFill>
        </p:spPr>
        <p:txBody>
          <a:bodyPr wrap="square" lIns="0" tIns="0" rIns="0" bIns="0" rtlCol="0" anchor="ctr" anchorCtr="0">
            <a:noAutofit/>
          </a:bodyPr>
          <a:lstStyle/>
          <a:p>
            <a:pPr algn="r"/>
            <a:r>
              <a:rPr lang="mt-MT" sz="700">
                <a:solidFill>
                  <a:schemeClr val="tx1"/>
                </a:solidFill>
                <a:latin typeface="Arial" panose="020B0604020202020204" pitchFamily="34" charset="0"/>
                <a:cs typeface="Arial" panose="020B0604020202020204" pitchFamily="34" charset="0"/>
              </a:rPr>
              <a:t>1.9</a:t>
            </a:r>
          </a:p>
        </p:txBody>
      </p:sp>
      <p:sp>
        <p:nvSpPr>
          <p:cNvPr id="38" name="TextBox 37">
            <a:extLst>
              <a:ext uri="{FF2B5EF4-FFF2-40B4-BE49-F238E27FC236}">
                <a16:creationId xmlns:a16="http://schemas.microsoft.com/office/drawing/2014/main" id="{E5F95613-71D8-DB8A-8C6B-59E42D6FC91A}"/>
              </a:ext>
            </a:extLst>
          </p:cNvPr>
          <p:cNvSpPr txBox="1"/>
          <p:nvPr/>
        </p:nvSpPr>
        <p:spPr>
          <a:xfrm>
            <a:off x="8732064" y="6686449"/>
            <a:ext cx="381000" cy="196672"/>
          </a:xfrm>
          <a:prstGeom prst="rect">
            <a:avLst/>
          </a:prstGeom>
          <a:solidFill>
            <a:srgbClr val="F0F2F9"/>
          </a:solidFill>
        </p:spPr>
        <p:txBody>
          <a:bodyPr wrap="square" lIns="0" tIns="0" rIns="0" bIns="0" rtlCol="0" anchor="ctr" anchorCtr="0">
            <a:noAutofit/>
          </a:bodyPr>
          <a:lstStyle/>
          <a:p>
            <a:pPr algn="r"/>
            <a:r>
              <a:rPr lang="mt-MT" sz="700">
                <a:solidFill>
                  <a:schemeClr val="tx1"/>
                </a:solidFill>
                <a:latin typeface="Arial" panose="020B0604020202020204" pitchFamily="34" charset="0"/>
                <a:cs typeface="Arial" panose="020B0604020202020204" pitchFamily="34" charset="0"/>
              </a:rPr>
              <a:t>0.08</a:t>
            </a:r>
          </a:p>
        </p:txBody>
      </p:sp>
      <p:sp>
        <p:nvSpPr>
          <p:cNvPr id="40" name="TextBox 39">
            <a:extLst>
              <a:ext uri="{FF2B5EF4-FFF2-40B4-BE49-F238E27FC236}">
                <a16:creationId xmlns:a16="http://schemas.microsoft.com/office/drawing/2014/main" id="{2F6DD18C-78D9-3550-6E0F-00E1D3471719}"/>
              </a:ext>
            </a:extLst>
          </p:cNvPr>
          <p:cNvSpPr txBox="1"/>
          <p:nvPr/>
        </p:nvSpPr>
        <p:spPr>
          <a:xfrm>
            <a:off x="9117210" y="6686449"/>
            <a:ext cx="381000" cy="196672"/>
          </a:xfrm>
          <a:prstGeom prst="rect">
            <a:avLst/>
          </a:prstGeom>
          <a:solidFill>
            <a:srgbClr val="F0F2F9"/>
          </a:solidFill>
        </p:spPr>
        <p:txBody>
          <a:bodyPr wrap="square" lIns="0" tIns="0" rIns="0" bIns="0" rtlCol="0" anchor="ctr" anchorCtr="0">
            <a:noAutofit/>
          </a:bodyPr>
          <a:lstStyle/>
          <a:p>
            <a:pPr algn="r"/>
            <a:r>
              <a:rPr lang="mt-MT" sz="700">
                <a:solidFill>
                  <a:schemeClr val="tx1"/>
                </a:solidFill>
                <a:latin typeface="Arial" panose="020B0604020202020204" pitchFamily="34" charset="0"/>
                <a:cs typeface="Arial" panose="020B0604020202020204" pitchFamily="34" charset="0"/>
              </a:rPr>
              <a:t>0.52</a:t>
            </a:r>
          </a:p>
        </p:txBody>
      </p:sp>
      <p:sp>
        <p:nvSpPr>
          <p:cNvPr id="41" name="TextBox 40">
            <a:extLst>
              <a:ext uri="{FF2B5EF4-FFF2-40B4-BE49-F238E27FC236}">
                <a16:creationId xmlns:a16="http://schemas.microsoft.com/office/drawing/2014/main" id="{D4F42C3C-CF12-3B3C-2C82-EA001C67AD0D}"/>
              </a:ext>
            </a:extLst>
          </p:cNvPr>
          <p:cNvSpPr txBox="1"/>
          <p:nvPr/>
        </p:nvSpPr>
        <p:spPr>
          <a:xfrm>
            <a:off x="9524309" y="6686449"/>
            <a:ext cx="381000" cy="196672"/>
          </a:xfrm>
          <a:prstGeom prst="rect">
            <a:avLst/>
          </a:prstGeom>
          <a:solidFill>
            <a:srgbClr val="F0F2F9"/>
          </a:solidFill>
        </p:spPr>
        <p:txBody>
          <a:bodyPr wrap="square" lIns="0" tIns="0" rIns="0" bIns="0" rtlCol="0" anchor="ctr" anchorCtr="0">
            <a:noAutofit/>
          </a:bodyPr>
          <a:lstStyle/>
          <a:p>
            <a:pPr algn="r"/>
            <a:r>
              <a:rPr lang="mt-MT" sz="700">
                <a:solidFill>
                  <a:schemeClr val="tx1"/>
                </a:solidFill>
                <a:latin typeface="Arial" panose="020B0604020202020204" pitchFamily="34" charset="0"/>
                <a:cs typeface="Arial" panose="020B0604020202020204" pitchFamily="34" charset="0"/>
              </a:rPr>
              <a:t>0.32</a:t>
            </a:r>
          </a:p>
        </p:txBody>
      </p:sp>
      <p:sp>
        <p:nvSpPr>
          <p:cNvPr id="42" name="TextBox 41">
            <a:extLst>
              <a:ext uri="{FF2B5EF4-FFF2-40B4-BE49-F238E27FC236}">
                <a16:creationId xmlns:a16="http://schemas.microsoft.com/office/drawing/2014/main" id="{254920AD-7532-D6EA-AD76-A8C2955744F5}"/>
              </a:ext>
            </a:extLst>
          </p:cNvPr>
          <p:cNvSpPr txBox="1"/>
          <p:nvPr/>
        </p:nvSpPr>
        <p:spPr>
          <a:xfrm>
            <a:off x="9915215" y="6686449"/>
            <a:ext cx="381000" cy="196672"/>
          </a:xfrm>
          <a:prstGeom prst="rect">
            <a:avLst/>
          </a:prstGeom>
          <a:solidFill>
            <a:srgbClr val="F0F2F9"/>
          </a:solidFill>
        </p:spPr>
        <p:txBody>
          <a:bodyPr wrap="square" lIns="0" tIns="0" rIns="0" bIns="0" rtlCol="0" anchor="ctr" anchorCtr="0">
            <a:noAutofit/>
          </a:bodyPr>
          <a:lstStyle/>
          <a:p>
            <a:pPr algn="r"/>
            <a:r>
              <a:rPr lang="mt-MT" sz="700">
                <a:solidFill>
                  <a:schemeClr val="tx1"/>
                </a:solidFill>
                <a:latin typeface="Arial" panose="020B0604020202020204" pitchFamily="34" charset="0"/>
                <a:cs typeface="Arial" panose="020B0604020202020204" pitchFamily="34" charset="0"/>
              </a:rPr>
              <a:t>0.31</a:t>
            </a:r>
          </a:p>
        </p:txBody>
      </p:sp>
      <p:sp>
        <p:nvSpPr>
          <p:cNvPr id="44" name="TextBox 43">
            <a:extLst>
              <a:ext uri="{FF2B5EF4-FFF2-40B4-BE49-F238E27FC236}">
                <a16:creationId xmlns:a16="http://schemas.microsoft.com/office/drawing/2014/main" id="{36150F60-4F07-7A05-BE5F-BD123FD0AB29}"/>
              </a:ext>
            </a:extLst>
          </p:cNvPr>
          <p:cNvSpPr txBox="1"/>
          <p:nvPr/>
        </p:nvSpPr>
        <p:spPr>
          <a:xfrm>
            <a:off x="10339788" y="5368781"/>
            <a:ext cx="271062" cy="137707"/>
          </a:xfrm>
          <a:prstGeom prst="rect">
            <a:avLst/>
          </a:prstGeom>
          <a:solidFill>
            <a:schemeClr val="bg1"/>
          </a:solidFill>
        </p:spPr>
        <p:txBody>
          <a:bodyPr wrap="square" lIns="0" tIns="0" rIns="0" bIns="0" rtlCol="0" anchor="t" anchorCtr="0">
            <a:noAutofit/>
          </a:bodyPr>
          <a:lstStyle/>
          <a:p>
            <a:pPr algn="r"/>
            <a:r>
              <a:rPr lang="mt-MT" sz="700">
                <a:solidFill>
                  <a:schemeClr val="tx1"/>
                </a:solidFill>
                <a:latin typeface="Arial" panose="020B0604020202020204" pitchFamily="34" charset="0"/>
                <a:cs typeface="Arial" panose="020B0604020202020204" pitchFamily="34" charset="0"/>
              </a:rPr>
              <a:t>153.4</a:t>
            </a:r>
          </a:p>
        </p:txBody>
      </p:sp>
      <p:sp>
        <p:nvSpPr>
          <p:cNvPr id="45" name="TextBox 44">
            <a:extLst>
              <a:ext uri="{FF2B5EF4-FFF2-40B4-BE49-F238E27FC236}">
                <a16:creationId xmlns:a16="http://schemas.microsoft.com/office/drawing/2014/main" id="{7B739E2C-0D57-1F49-6C7F-5550CD3C3B10}"/>
              </a:ext>
            </a:extLst>
          </p:cNvPr>
          <p:cNvSpPr txBox="1"/>
          <p:nvPr/>
        </p:nvSpPr>
        <p:spPr>
          <a:xfrm>
            <a:off x="10339622" y="5825715"/>
            <a:ext cx="271062" cy="137707"/>
          </a:xfrm>
          <a:prstGeom prst="rect">
            <a:avLst/>
          </a:prstGeom>
          <a:solidFill>
            <a:schemeClr val="bg1"/>
          </a:solidFill>
        </p:spPr>
        <p:txBody>
          <a:bodyPr wrap="square" lIns="0" tIns="0" rIns="0" bIns="0" rtlCol="0" anchor="t" anchorCtr="0">
            <a:noAutofit/>
          </a:bodyPr>
          <a:lstStyle/>
          <a:p>
            <a:pPr algn="r"/>
            <a:r>
              <a:rPr lang="mt-MT" sz="700">
                <a:solidFill>
                  <a:schemeClr val="tx1"/>
                </a:solidFill>
                <a:latin typeface="Arial" panose="020B0604020202020204" pitchFamily="34" charset="0"/>
                <a:cs typeface="Arial" panose="020B0604020202020204" pitchFamily="34" charset="0"/>
              </a:rPr>
              <a:t>74.4</a:t>
            </a:r>
          </a:p>
        </p:txBody>
      </p:sp>
    </p:spTree>
    <p:extLst>
      <p:ext uri="{BB962C8B-B14F-4D97-AF65-F5344CB8AC3E}">
        <p14:creationId xmlns:p14="http://schemas.microsoft.com/office/powerpoint/2010/main" val="362258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F8A559D-CC73-427B-8403-2FE3B81838D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4400" y="987008"/>
            <a:ext cx="8708590" cy="3194884"/>
          </a:xfrm>
          <a:prstGeom prst="rect">
            <a:avLst/>
          </a:prstGeom>
        </p:spPr>
      </p:pic>
      <p:sp>
        <p:nvSpPr>
          <p:cNvPr id="7" name="CuadroTexto 6">
            <a:extLst>
              <a:ext uri="{FF2B5EF4-FFF2-40B4-BE49-F238E27FC236}">
                <a16:creationId xmlns:a16="http://schemas.microsoft.com/office/drawing/2014/main" id="{018D9FDB-467C-40F8-8A6B-C9B3CB26727A}"/>
              </a:ext>
            </a:extLst>
          </p:cNvPr>
          <p:cNvSpPr txBox="1"/>
          <p:nvPr/>
        </p:nvSpPr>
        <p:spPr>
          <a:xfrm>
            <a:off x="9896475" y="2776062"/>
            <a:ext cx="2286000" cy="1649888"/>
          </a:xfrm>
          <a:prstGeom prst="rect">
            <a:avLst/>
          </a:prstGeom>
          <a:solidFill>
            <a:srgbClr val="6BB188"/>
          </a:solidFill>
        </p:spPr>
        <p:txBody>
          <a:bodyPr wrap="square">
            <a:noAutofit/>
          </a:bodyPr>
          <a:lstStyle/>
          <a:p>
            <a:r>
              <a:rPr lang="mt-MT" sz="1400" b="1" i="0" u="none" strike="noStrike" baseline="0" dirty="0">
                <a:solidFill>
                  <a:srgbClr val="003399"/>
                </a:solidFill>
                <a:latin typeface="Verdana" panose="020B0604030504040204" pitchFamily="34" charset="0"/>
              </a:rPr>
              <a:t>Informazzjoni dwar il-pajjiż </a:t>
            </a:r>
          </a:p>
          <a:p>
            <a:endParaRPr lang="en-GB" sz="1800" b="0" i="0" u="none" strike="noStrike" baseline="0" dirty="0">
              <a:solidFill>
                <a:srgbClr val="000000"/>
              </a:solidFill>
              <a:latin typeface="Verdana" panose="020B0604030504040204" pitchFamily="34" charset="0"/>
            </a:endParaRPr>
          </a:p>
          <a:p>
            <a:r>
              <a:rPr lang="mt-MT" sz="900" b="0" i="0" u="sng" strike="noStrike" baseline="0" dirty="0">
                <a:solidFill>
                  <a:srgbClr val="000000"/>
                </a:solidFill>
                <a:latin typeface="Verdana" panose="020B0604030504040204" pitchFamily="34" charset="0"/>
              </a:rPr>
              <a:t>https://agricultureservices.gov.mt/en/vrd/Pages/sim.aspx</a:t>
            </a:r>
          </a:p>
          <a:p>
            <a:endParaRPr lang="en-GB" sz="900" dirty="0">
              <a:solidFill>
                <a:srgbClr val="000000"/>
              </a:solidFill>
              <a:latin typeface="Verdana" panose="020B0604030504040204" pitchFamily="34" charset="0"/>
            </a:endParaRPr>
          </a:p>
          <a:p>
            <a:r>
              <a:rPr lang="mt-MT" sz="900" b="0" i="0" u="sng" strike="noStrike" baseline="0" dirty="0">
                <a:solidFill>
                  <a:srgbClr val="000000"/>
                </a:solidFill>
                <a:latin typeface="Verdana" panose="020B0604030504040204" pitchFamily="34" charset="0"/>
              </a:rPr>
              <a:t>https://deputyprimeminister.gov.mt/en/nac/Documents/AMR%20Strategy%20Final%20Jul%202020.pdf</a:t>
            </a:r>
          </a:p>
        </p:txBody>
      </p:sp>
      <p:sp>
        <p:nvSpPr>
          <p:cNvPr id="8" name="CuadroTexto 7">
            <a:extLst>
              <a:ext uri="{FF2B5EF4-FFF2-40B4-BE49-F238E27FC236}">
                <a16:creationId xmlns:a16="http://schemas.microsoft.com/office/drawing/2014/main" id="{289DEF0B-35EA-44F6-91E3-B7F31236D5B3}"/>
              </a:ext>
            </a:extLst>
          </p:cNvPr>
          <p:cNvSpPr txBox="1"/>
          <p:nvPr/>
        </p:nvSpPr>
        <p:spPr>
          <a:xfrm>
            <a:off x="9896475" y="6254750"/>
            <a:ext cx="2286000" cy="307777"/>
          </a:xfrm>
          <a:prstGeom prst="rect">
            <a:avLst/>
          </a:prstGeom>
          <a:solidFill>
            <a:schemeClr val="bg1">
              <a:lumMod val="75000"/>
            </a:schemeClr>
          </a:solidFill>
        </p:spPr>
        <p:txBody>
          <a:bodyPr wrap="square">
            <a:noAutofit/>
          </a:bodyPr>
          <a:lstStyle/>
          <a:p>
            <a:pPr algn="ctr"/>
            <a:r>
              <a:rPr lang="mt-MT" sz="1400" b="1" i="0" u="none" strike="noStrike" baseline="0">
                <a:solidFill>
                  <a:srgbClr val="003399"/>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Rapport tal-ESVAC</a:t>
            </a:r>
          </a:p>
        </p:txBody>
      </p:sp>
      <p:sp>
        <p:nvSpPr>
          <p:cNvPr id="9" name="Marcador de texto 1">
            <a:extLst>
              <a:ext uri="{FF2B5EF4-FFF2-40B4-BE49-F238E27FC236}">
                <a16:creationId xmlns:a16="http://schemas.microsoft.com/office/drawing/2014/main" id="{E1181018-5A06-40F0-84D8-927C7377B4A2}"/>
              </a:ext>
            </a:extLst>
          </p:cNvPr>
          <p:cNvSpPr>
            <a:spLocks noGrp="1"/>
          </p:cNvSpPr>
          <p:nvPr>
            <p:ph type="body" sz="quarter" idx="10"/>
          </p:nvPr>
        </p:nvSpPr>
        <p:spPr>
          <a:xfrm>
            <a:off x="719926" y="139782"/>
            <a:ext cx="8008947" cy="533400"/>
          </a:xfrm>
        </p:spPr>
        <p:txBody>
          <a:bodyPr>
            <a:normAutofit/>
          </a:bodyPr>
          <a:lstStyle/>
          <a:p>
            <a:pPr marL="0" indent="0">
              <a:buNone/>
            </a:pPr>
            <a:r>
              <a:rPr lang="mt-MT" sz="2800" b="1">
                <a:latin typeface="EC Square Sans Pro" panose="020B0506040000020004" pitchFamily="34" charset="0"/>
              </a:rPr>
              <a:t>Bejgħ ta’ VMP f’MALTA</a:t>
            </a:r>
          </a:p>
        </p:txBody>
      </p:sp>
      <p:sp>
        <p:nvSpPr>
          <p:cNvPr id="3" name="TextBox 2">
            <a:extLst>
              <a:ext uri="{FF2B5EF4-FFF2-40B4-BE49-F238E27FC236}">
                <a16:creationId xmlns:a16="http://schemas.microsoft.com/office/drawing/2014/main" id="{438F2F7D-539D-7936-EA32-2E893F0D5341}"/>
              </a:ext>
            </a:extLst>
          </p:cNvPr>
          <p:cNvSpPr txBox="1"/>
          <p:nvPr/>
        </p:nvSpPr>
        <p:spPr>
          <a:xfrm>
            <a:off x="1090573" y="1152323"/>
            <a:ext cx="7977227" cy="367383"/>
          </a:xfrm>
          <a:prstGeom prst="rect">
            <a:avLst/>
          </a:prstGeom>
          <a:solidFill>
            <a:schemeClr val="bg1"/>
          </a:solidFill>
        </p:spPr>
        <p:txBody>
          <a:bodyPr wrap="square" lIns="0" tIns="0" rIns="0" bIns="0" rtlCol="0" anchor="t" anchorCtr="0">
            <a:noAutofit/>
          </a:bodyPr>
          <a:lstStyle/>
          <a:p>
            <a:pPr algn="l"/>
            <a:r>
              <a:rPr lang="mt-MT" sz="2000" b="1">
                <a:solidFill>
                  <a:srgbClr val="003399"/>
                </a:solidFill>
                <a:latin typeface="EC Square Sans Pro" panose="020B0506040000020004" pitchFamily="34" charset="0"/>
              </a:rPr>
              <a:t>Mill-2017:</a:t>
            </a:r>
          </a:p>
        </p:txBody>
      </p:sp>
      <p:sp>
        <p:nvSpPr>
          <p:cNvPr id="10" name="TextBox 9">
            <a:extLst>
              <a:ext uri="{FF2B5EF4-FFF2-40B4-BE49-F238E27FC236}">
                <a16:creationId xmlns:a16="http://schemas.microsoft.com/office/drawing/2014/main" id="{0454B12B-037C-2952-78E1-ECC0F7B12AD8}"/>
              </a:ext>
            </a:extLst>
          </p:cNvPr>
          <p:cNvSpPr txBox="1"/>
          <p:nvPr/>
        </p:nvSpPr>
        <p:spPr>
          <a:xfrm>
            <a:off x="1417749" y="1536067"/>
            <a:ext cx="7977227" cy="2671583"/>
          </a:xfrm>
          <a:prstGeom prst="rect">
            <a:avLst/>
          </a:prstGeom>
          <a:solidFill>
            <a:schemeClr val="bg1"/>
          </a:solidFill>
        </p:spPr>
        <p:txBody>
          <a:bodyPr wrap="square" lIns="0" tIns="0" rIns="0" bIns="0" rtlCol="0" anchor="t" anchorCtr="0">
            <a:noAutofit/>
          </a:bodyPr>
          <a:lstStyle/>
          <a:p>
            <a:pPr algn="l">
              <a:spcAft>
                <a:spcPts val="200"/>
              </a:spcAft>
            </a:pPr>
            <a:r>
              <a:rPr lang="mt-MT">
                <a:solidFill>
                  <a:schemeClr val="tx1"/>
                </a:solidFill>
                <a:latin typeface="EC Square Sans Pro" panose="020B0506040000020004" pitchFamily="34" charset="0"/>
              </a:rPr>
              <a:t>42.4% tal-bejgħ annwali totali (minn 129.3 mg/PCU għal 74.4 mg/PCU fl-2022)</a:t>
            </a:r>
          </a:p>
          <a:p>
            <a:pPr algn="l">
              <a:spcAft>
                <a:spcPts val="200"/>
              </a:spcAft>
            </a:pPr>
            <a:r>
              <a:rPr lang="mt-MT">
                <a:solidFill>
                  <a:schemeClr val="tx1"/>
                </a:solidFill>
                <a:latin typeface="EC Square Sans Pro" panose="020B0506040000020004" pitchFamily="34" charset="0"/>
              </a:rPr>
              <a:t>9.5% tal-bejgħ ta’ cephalosporin tat-3 u tar-4 ġenerazzjoni (minn 0.26 mg/PCU sa</a:t>
            </a:r>
          </a:p>
          <a:p>
            <a:pPr algn="l">
              <a:spcAft>
                <a:spcPts val="200"/>
              </a:spcAft>
            </a:pPr>
            <a:r>
              <a:rPr lang="mt-MT">
                <a:solidFill>
                  <a:schemeClr val="tx1"/>
                </a:solidFill>
                <a:latin typeface="EC Square Sans Pro" panose="020B0506040000020004" pitchFamily="34" charset="0"/>
              </a:rPr>
              <a:t>0.28 mg/PCU fl-2022)</a:t>
            </a:r>
          </a:p>
          <a:p>
            <a:pPr algn="l">
              <a:spcAft>
                <a:spcPts val="200"/>
              </a:spcAft>
            </a:pPr>
            <a:r>
              <a:rPr lang="mt-MT">
                <a:solidFill>
                  <a:schemeClr val="tx1"/>
                </a:solidFill>
                <a:latin typeface="EC Square Sans Pro" panose="020B0506040000020004" pitchFamily="34" charset="0"/>
              </a:rPr>
              <a:t>22.6% tal-bejgħ totali ta’ kwinolini (minn 16.3 mg/PCU għal 12.6 mg/PCU fl-2022)</a:t>
            </a:r>
          </a:p>
          <a:p>
            <a:pPr algn="l">
              <a:spcAft>
                <a:spcPts val="200"/>
              </a:spcAft>
            </a:pPr>
            <a:r>
              <a:rPr lang="mt-MT">
                <a:solidFill>
                  <a:schemeClr val="tx1"/>
                </a:solidFill>
                <a:latin typeface="EC Square Sans Pro" panose="020B0506040000020004" pitchFamily="34" charset="0"/>
              </a:rPr>
              <a:t>17.1% tal-bejgħ ta’ fluworokwinolini</a:t>
            </a:r>
          </a:p>
          <a:p>
            <a:pPr algn="l">
              <a:spcAft>
                <a:spcPts val="200"/>
              </a:spcAft>
            </a:pPr>
            <a:r>
              <a:rPr lang="mt-MT">
                <a:solidFill>
                  <a:schemeClr val="tx1"/>
                </a:solidFill>
                <a:latin typeface="EC Square Sans Pro" panose="020B0506040000020004" pitchFamily="34" charset="0"/>
              </a:rPr>
              <a:t>100% tal-bejgħ ta’ kwinolini oħra</a:t>
            </a:r>
          </a:p>
          <a:p>
            <a:pPr algn="l">
              <a:spcAft>
                <a:spcPts val="200"/>
              </a:spcAft>
            </a:pPr>
            <a:r>
              <a:rPr lang="mt-MT">
                <a:solidFill>
                  <a:schemeClr val="tx1"/>
                </a:solidFill>
                <a:latin typeface="EC Square Sans Pro" panose="020B0506040000020004" pitchFamily="34" charset="0"/>
              </a:rPr>
              <a:t>93.7% tal-bejgħ ta’ polimissini (minn 4.9 mg/PCU għal 0.31 mg/PCU fl-2022)</a:t>
            </a:r>
          </a:p>
          <a:p>
            <a:pPr algn="l">
              <a:spcAft>
                <a:spcPts val="200"/>
              </a:spcAft>
            </a:pPr>
            <a:r>
              <a:rPr lang="mt-MT">
                <a:solidFill>
                  <a:schemeClr val="tx1"/>
                </a:solidFill>
                <a:latin typeface="EC Square Sans Pro" panose="020B0506040000020004" pitchFamily="34" charset="0"/>
              </a:rPr>
              <a:t>Il-PCU żdiedet bi 11.8% bejn l-2017 u l-2022</a:t>
            </a:r>
          </a:p>
        </p:txBody>
      </p:sp>
      <p:sp>
        <p:nvSpPr>
          <p:cNvPr id="11" name="TextBox 10">
            <a:extLst>
              <a:ext uri="{FF2B5EF4-FFF2-40B4-BE49-F238E27FC236}">
                <a16:creationId xmlns:a16="http://schemas.microsoft.com/office/drawing/2014/main" id="{C0B0A692-61B5-9F0E-DF1E-78F030E5AA3B}"/>
              </a:ext>
            </a:extLst>
          </p:cNvPr>
          <p:cNvSpPr txBox="1"/>
          <p:nvPr/>
        </p:nvSpPr>
        <p:spPr>
          <a:xfrm>
            <a:off x="1090573" y="4382586"/>
            <a:ext cx="7977227" cy="2179942"/>
          </a:xfrm>
          <a:prstGeom prst="rect">
            <a:avLst/>
          </a:prstGeom>
          <a:solidFill>
            <a:schemeClr val="bg1"/>
          </a:solidFill>
        </p:spPr>
        <p:txBody>
          <a:bodyPr wrap="square" lIns="0" tIns="0" rIns="0" bIns="0" rtlCol="0" anchor="t" anchorCtr="0">
            <a:noAutofit/>
          </a:bodyPr>
          <a:lstStyle/>
          <a:p>
            <a:pPr algn="l">
              <a:spcAft>
                <a:spcPts val="600"/>
              </a:spcAft>
            </a:pPr>
            <a:r>
              <a:rPr lang="mt-MT" sz="2000" b="1">
                <a:solidFill>
                  <a:srgbClr val="003399"/>
                </a:solidFill>
                <a:latin typeface="EC Square Sans Pro" panose="020B0506040000020004" pitchFamily="34" charset="0"/>
              </a:rPr>
              <a:t>Data tal-bejgħ tal-2022</a:t>
            </a:r>
          </a:p>
          <a:p>
            <a:pPr algn="l"/>
            <a:r>
              <a:rPr lang="mt-MT">
                <a:solidFill>
                  <a:schemeClr val="tx1"/>
                </a:solidFill>
                <a:latin typeface="EC Square Sans Pro" panose="020B0506040000020004" pitchFamily="34" charset="0"/>
              </a:rPr>
              <a:t>Fl-2022, il-bejgħ totali naqas bi 32.7% meta mqabbel mal-2021 (minn 110.5 mg/PCU għal 74.4 mg/PCU). It-tliet klassijiet ta’ antibijotiċi bl-ogħla bejgħ kienu tetraċiklini, kwinolini u sulfonammidi, li ammontaw għal 27.6%, 17.0% u 16.4% tal-bejgħ totali, rispettivament.</a:t>
            </a:r>
          </a:p>
        </p:txBody>
      </p:sp>
    </p:spTree>
    <p:extLst>
      <p:ext uri="{BB962C8B-B14F-4D97-AF65-F5344CB8AC3E}">
        <p14:creationId xmlns:p14="http://schemas.microsoft.com/office/powerpoint/2010/main" val="176333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8B2B85C-F231-4197-BE05-61FADCAE41B0}"/>
              </a:ext>
            </a:extLst>
          </p:cNvPr>
          <p:cNvSpPr>
            <a:spLocks noGrp="1"/>
          </p:cNvSpPr>
          <p:nvPr>
            <p:ph type="body" sz="quarter" idx="10"/>
          </p:nvPr>
        </p:nvSpPr>
        <p:spPr>
          <a:xfrm>
            <a:off x="762000" y="311150"/>
            <a:ext cx="11353800" cy="914400"/>
          </a:xfrm>
        </p:spPr>
        <p:txBody>
          <a:bodyPr>
            <a:normAutofit fontScale="32500" lnSpcReduction="20000"/>
          </a:bodyPr>
          <a:lstStyle/>
          <a:p>
            <a:pPr marL="0" indent="0">
              <a:lnSpc>
                <a:spcPct val="170000"/>
              </a:lnSpc>
              <a:buNone/>
            </a:pPr>
            <a:r>
              <a:rPr lang="mt-MT" sz="5500" b="1" dirty="0">
                <a:latin typeface="EC Square Sans Pro" panose="020B0506040000020004" pitchFamily="34" charset="0"/>
              </a:rPr>
              <a:t>Konsum ta’ cephalosporins tat-3 u tar-4 ġenerazzjoni, fluworokwinolini, kwinolini u polimissini oħra (mg/PCU), annimali li jipproduċu l-ikel fl-2022</a:t>
            </a:r>
          </a:p>
          <a:p>
            <a:pPr marL="0" indent="0">
              <a:buNone/>
            </a:pPr>
            <a:endParaRPr lang="en-GB" dirty="0"/>
          </a:p>
        </p:txBody>
      </p:sp>
      <p:pic>
        <p:nvPicPr>
          <p:cNvPr id="3" name="Imagen 2">
            <a:extLst>
              <a:ext uri="{FF2B5EF4-FFF2-40B4-BE49-F238E27FC236}">
                <a16:creationId xmlns:a16="http://schemas.microsoft.com/office/drawing/2014/main" id="{C49C23C1-4889-4AA9-A663-CF6E097C126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2000" y="1454150"/>
            <a:ext cx="10591799" cy="5416550"/>
          </a:xfrm>
          <a:prstGeom prst="rect">
            <a:avLst/>
          </a:prstGeom>
        </p:spPr>
      </p:pic>
      <p:sp>
        <p:nvSpPr>
          <p:cNvPr id="6" name="TextBox 5">
            <a:extLst>
              <a:ext uri="{FF2B5EF4-FFF2-40B4-BE49-F238E27FC236}">
                <a16:creationId xmlns:a16="http://schemas.microsoft.com/office/drawing/2014/main" id="{0B5A82E6-E1EE-CFA3-8D41-7F3CDC08E521}"/>
              </a:ext>
            </a:extLst>
          </p:cNvPr>
          <p:cNvSpPr txBox="1"/>
          <p:nvPr/>
        </p:nvSpPr>
        <p:spPr>
          <a:xfrm>
            <a:off x="2455734" y="1407566"/>
            <a:ext cx="2913684" cy="261610"/>
          </a:xfrm>
          <a:prstGeom prst="rect">
            <a:avLst/>
          </a:prstGeom>
          <a:solidFill>
            <a:schemeClr val="bg1"/>
          </a:solidFill>
        </p:spPr>
        <p:txBody>
          <a:bodyPr wrap="square" lIns="0" tIns="0" rIns="0" bIns="0" rtlCol="0" anchor="t" anchorCtr="0">
            <a:noAutofit/>
          </a:bodyPr>
          <a:lstStyle/>
          <a:p>
            <a:pPr algn="l"/>
            <a:r>
              <a:rPr lang="mt-MT" sz="1600" dirty="0">
                <a:solidFill>
                  <a:schemeClr val="tx1"/>
                </a:solidFill>
                <a:latin typeface="EC Square Sans Pro" panose="020B0506040000020004" pitchFamily="34" charset="0"/>
              </a:rPr>
              <a:t>Cephalosporins tat-3 u r-4 ġenerazzjoni</a:t>
            </a:r>
          </a:p>
        </p:txBody>
      </p:sp>
      <p:sp>
        <p:nvSpPr>
          <p:cNvPr id="7" name="TextBox 6">
            <a:extLst>
              <a:ext uri="{FF2B5EF4-FFF2-40B4-BE49-F238E27FC236}">
                <a16:creationId xmlns:a16="http://schemas.microsoft.com/office/drawing/2014/main" id="{97AC3341-CF65-60D1-975C-C54A48D18F0F}"/>
              </a:ext>
            </a:extLst>
          </p:cNvPr>
          <p:cNvSpPr txBox="1"/>
          <p:nvPr/>
        </p:nvSpPr>
        <p:spPr>
          <a:xfrm>
            <a:off x="5653907" y="1410985"/>
            <a:ext cx="1585093" cy="258191"/>
          </a:xfrm>
          <a:prstGeom prst="rect">
            <a:avLst/>
          </a:prstGeom>
          <a:solidFill>
            <a:schemeClr val="bg1"/>
          </a:solidFill>
        </p:spPr>
        <p:txBody>
          <a:bodyPr wrap="square" lIns="0" tIns="0" rIns="0" bIns="0" rtlCol="0" anchor="t" anchorCtr="0">
            <a:noAutofit/>
          </a:bodyPr>
          <a:lstStyle/>
          <a:p>
            <a:pPr algn="l"/>
            <a:r>
              <a:rPr lang="mt-MT" sz="1600">
                <a:solidFill>
                  <a:schemeClr val="tx1"/>
                </a:solidFill>
                <a:latin typeface="EC Square Sans Pro" panose="020B0506040000020004" pitchFamily="34" charset="0"/>
              </a:rPr>
              <a:t>Fluworokwinoloni</a:t>
            </a:r>
          </a:p>
        </p:txBody>
      </p:sp>
      <p:sp>
        <p:nvSpPr>
          <p:cNvPr id="8" name="TextBox 7">
            <a:extLst>
              <a:ext uri="{FF2B5EF4-FFF2-40B4-BE49-F238E27FC236}">
                <a16:creationId xmlns:a16="http://schemas.microsoft.com/office/drawing/2014/main" id="{532A272C-6DF8-28FD-7378-B0F3DF4EAE75}"/>
              </a:ext>
            </a:extLst>
          </p:cNvPr>
          <p:cNvSpPr txBox="1"/>
          <p:nvPr/>
        </p:nvSpPr>
        <p:spPr>
          <a:xfrm>
            <a:off x="7571785" y="1407566"/>
            <a:ext cx="1585093" cy="258191"/>
          </a:xfrm>
          <a:prstGeom prst="rect">
            <a:avLst/>
          </a:prstGeom>
          <a:solidFill>
            <a:schemeClr val="bg1"/>
          </a:solidFill>
        </p:spPr>
        <p:txBody>
          <a:bodyPr wrap="square" lIns="0" tIns="0" rIns="0" bIns="0" rtlCol="0" anchor="t" anchorCtr="0">
            <a:noAutofit/>
          </a:bodyPr>
          <a:lstStyle/>
          <a:p>
            <a:pPr algn="l"/>
            <a:r>
              <a:rPr lang="mt-MT" sz="1600">
                <a:solidFill>
                  <a:schemeClr val="tx1"/>
                </a:solidFill>
                <a:latin typeface="EC Square Sans Pro" panose="020B0506040000020004" pitchFamily="34" charset="0"/>
              </a:rPr>
              <a:t>Kwinolini oħra</a:t>
            </a:r>
          </a:p>
        </p:txBody>
      </p:sp>
      <p:sp>
        <p:nvSpPr>
          <p:cNvPr id="9" name="TextBox 8">
            <a:extLst>
              <a:ext uri="{FF2B5EF4-FFF2-40B4-BE49-F238E27FC236}">
                <a16:creationId xmlns:a16="http://schemas.microsoft.com/office/drawing/2014/main" id="{E7FD3DD8-2BC8-F440-6E08-8B3960A27617}"/>
              </a:ext>
            </a:extLst>
          </p:cNvPr>
          <p:cNvSpPr txBox="1"/>
          <p:nvPr/>
        </p:nvSpPr>
        <p:spPr>
          <a:xfrm>
            <a:off x="9441367" y="1407565"/>
            <a:ext cx="1585093" cy="258191"/>
          </a:xfrm>
          <a:prstGeom prst="rect">
            <a:avLst/>
          </a:prstGeom>
          <a:solidFill>
            <a:schemeClr val="bg1"/>
          </a:solidFill>
        </p:spPr>
        <p:txBody>
          <a:bodyPr wrap="square" lIns="0" tIns="0" rIns="0" bIns="0" rtlCol="0" anchor="t" anchorCtr="0">
            <a:noAutofit/>
          </a:bodyPr>
          <a:lstStyle/>
          <a:p>
            <a:pPr algn="l"/>
            <a:r>
              <a:rPr lang="mt-MT" sz="1600">
                <a:solidFill>
                  <a:schemeClr val="tx1"/>
                </a:solidFill>
                <a:latin typeface="EC Square Sans Pro" panose="020B0506040000020004" pitchFamily="34" charset="0"/>
              </a:rPr>
              <a:t>Polimissini</a:t>
            </a:r>
          </a:p>
        </p:txBody>
      </p:sp>
      <p:sp>
        <p:nvSpPr>
          <p:cNvPr id="10" name="TextBox 9">
            <a:extLst>
              <a:ext uri="{FF2B5EF4-FFF2-40B4-BE49-F238E27FC236}">
                <a16:creationId xmlns:a16="http://schemas.microsoft.com/office/drawing/2014/main" id="{A8D5EB51-544C-D66F-8C2F-89D5999CCDDE}"/>
              </a:ext>
            </a:extLst>
          </p:cNvPr>
          <p:cNvSpPr txBox="1"/>
          <p:nvPr/>
        </p:nvSpPr>
        <p:spPr>
          <a:xfrm rot="16200000">
            <a:off x="5565929" y="2010106"/>
            <a:ext cx="1564272" cy="8156916"/>
          </a:xfrm>
          <a:prstGeom prst="rect">
            <a:avLst/>
          </a:prstGeom>
          <a:solidFill>
            <a:schemeClr val="bg1"/>
          </a:solidFill>
        </p:spPr>
        <p:txBody>
          <a:bodyPr wrap="square" lIns="0" tIns="0" rIns="0" bIns="0" rtlCol="0" anchor="t" anchorCtr="0">
            <a:noAutofit/>
          </a:bodyPr>
          <a:lstStyle/>
          <a:p>
            <a:pPr algn="r"/>
            <a:r>
              <a:rPr lang="mt-MT" sz="1200">
                <a:solidFill>
                  <a:schemeClr val="tx1"/>
                </a:solidFill>
                <a:latin typeface="EC Square Sans Pro" panose="020B0506040000020004" pitchFamily="34" charset="0"/>
              </a:rPr>
              <a:t>L-Awstrija</a:t>
            </a:r>
          </a:p>
          <a:p>
            <a:pPr algn="r"/>
            <a:endParaRPr lang="en-US" sz="450" dirty="0">
              <a:solidFill>
                <a:schemeClr val="tx1"/>
              </a:solidFill>
              <a:latin typeface="EC Square Sans Pro" panose="020B0506040000020004" pitchFamily="34" charset="0"/>
            </a:endParaRPr>
          </a:p>
          <a:p>
            <a:pPr algn="r"/>
            <a:r>
              <a:rPr lang="mt-MT" sz="1200">
                <a:solidFill>
                  <a:schemeClr val="tx1"/>
                </a:solidFill>
                <a:latin typeface="EC Square Sans Pro" panose="020B0506040000020004" pitchFamily="34" charset="0"/>
              </a:rPr>
              <a:t>Il-Belġju</a:t>
            </a:r>
          </a:p>
          <a:p>
            <a:pPr algn="r"/>
            <a:endParaRPr lang="en-US" sz="450" dirty="0">
              <a:solidFill>
                <a:schemeClr val="tx1"/>
              </a:solidFill>
              <a:latin typeface="EC Square Sans Pro" panose="020B0506040000020004" pitchFamily="34" charset="0"/>
            </a:endParaRPr>
          </a:p>
          <a:p>
            <a:pPr algn="r"/>
            <a:r>
              <a:rPr lang="mt-MT" sz="1200">
                <a:solidFill>
                  <a:schemeClr val="tx1"/>
                </a:solidFill>
                <a:latin typeface="EC Square Sans Pro" panose="020B0506040000020004" pitchFamily="34" charset="0"/>
              </a:rPr>
              <a:t>Il-Bulgarija</a:t>
            </a:r>
          </a:p>
          <a:p>
            <a:pPr algn="r"/>
            <a:endParaRPr lang="en-US" sz="450" dirty="0">
              <a:solidFill>
                <a:schemeClr val="tx1"/>
              </a:solidFill>
              <a:latin typeface="EC Square Sans Pro" panose="020B0506040000020004" pitchFamily="34" charset="0"/>
            </a:endParaRPr>
          </a:p>
          <a:p>
            <a:pPr algn="r"/>
            <a:r>
              <a:rPr lang="mt-MT" sz="1200">
                <a:solidFill>
                  <a:schemeClr val="tx1"/>
                </a:solidFill>
                <a:latin typeface="EC Square Sans Pro" panose="020B0506040000020004" pitchFamily="34" charset="0"/>
              </a:rPr>
              <a:t>Il-Kroazja</a:t>
            </a:r>
          </a:p>
          <a:p>
            <a:pPr algn="r"/>
            <a:endParaRPr lang="en-US" sz="450" dirty="0">
              <a:solidFill>
                <a:schemeClr val="tx1"/>
              </a:solidFill>
              <a:latin typeface="EC Square Sans Pro" panose="020B0506040000020004" pitchFamily="34" charset="0"/>
            </a:endParaRPr>
          </a:p>
          <a:p>
            <a:pPr algn="r"/>
            <a:r>
              <a:rPr lang="mt-MT" sz="1200">
                <a:solidFill>
                  <a:schemeClr val="tx1"/>
                </a:solidFill>
                <a:latin typeface="EC Square Sans Pro" panose="020B0506040000020004" pitchFamily="34" charset="0"/>
              </a:rPr>
              <a:t>Ċipru</a:t>
            </a:r>
          </a:p>
          <a:p>
            <a:pPr algn="r"/>
            <a:endParaRPr lang="en-US" sz="450" dirty="0">
              <a:solidFill>
                <a:schemeClr val="tx1"/>
              </a:solidFill>
              <a:latin typeface="EC Square Sans Pro" panose="020B0506040000020004" pitchFamily="34" charset="0"/>
            </a:endParaRPr>
          </a:p>
          <a:p>
            <a:pPr algn="r"/>
            <a:r>
              <a:rPr lang="mt-MT" sz="1200">
                <a:solidFill>
                  <a:schemeClr val="tx1"/>
                </a:solidFill>
                <a:latin typeface="EC Square Sans Pro" panose="020B0506040000020004" pitchFamily="34" charset="0"/>
              </a:rPr>
              <a:t>Iċ-Ċekja</a:t>
            </a:r>
          </a:p>
          <a:p>
            <a:pPr algn="r"/>
            <a:endParaRPr lang="en-US" sz="450" dirty="0">
              <a:solidFill>
                <a:schemeClr val="tx1"/>
              </a:solidFill>
              <a:latin typeface="EC Square Sans Pro" panose="020B0506040000020004" pitchFamily="34" charset="0"/>
            </a:endParaRPr>
          </a:p>
          <a:p>
            <a:pPr algn="r"/>
            <a:r>
              <a:rPr lang="mt-MT" sz="1200">
                <a:solidFill>
                  <a:schemeClr val="tx1"/>
                </a:solidFill>
                <a:latin typeface="EC Square Sans Pro" panose="020B0506040000020004" pitchFamily="34" charset="0"/>
              </a:rPr>
              <a:t>Id-Danimarka</a:t>
            </a:r>
          </a:p>
          <a:p>
            <a:pPr algn="r"/>
            <a:endParaRPr lang="en-US" sz="450" dirty="0">
              <a:solidFill>
                <a:schemeClr val="tx1"/>
              </a:solidFill>
              <a:latin typeface="EC Square Sans Pro" panose="020B0506040000020004" pitchFamily="34" charset="0"/>
            </a:endParaRPr>
          </a:p>
          <a:p>
            <a:pPr algn="r"/>
            <a:r>
              <a:rPr lang="mt-MT" sz="1200">
                <a:solidFill>
                  <a:schemeClr val="tx1"/>
                </a:solidFill>
                <a:latin typeface="EC Square Sans Pro" panose="020B0506040000020004" pitchFamily="34" charset="0"/>
              </a:rPr>
              <a:t>L-Estonja</a:t>
            </a:r>
          </a:p>
          <a:p>
            <a:pPr algn="r"/>
            <a:endParaRPr lang="en-US" sz="460" dirty="0">
              <a:solidFill>
                <a:schemeClr val="tx1"/>
              </a:solidFill>
              <a:latin typeface="EC Square Sans Pro" panose="020B0506040000020004" pitchFamily="34" charset="0"/>
            </a:endParaRPr>
          </a:p>
          <a:p>
            <a:pPr algn="r"/>
            <a:r>
              <a:rPr lang="mt-MT" sz="1200">
                <a:solidFill>
                  <a:schemeClr val="tx1"/>
                </a:solidFill>
                <a:latin typeface="EC Square Sans Pro" panose="020B0506040000020004" pitchFamily="34" charset="0"/>
              </a:rPr>
              <a:t>Il-Finlandja</a:t>
            </a:r>
          </a:p>
          <a:p>
            <a:pPr algn="r"/>
            <a:endParaRPr lang="en-US" sz="450" dirty="0">
              <a:solidFill>
                <a:schemeClr val="tx1"/>
              </a:solidFill>
              <a:latin typeface="EC Square Sans Pro" panose="020B0506040000020004" pitchFamily="34" charset="0"/>
            </a:endParaRPr>
          </a:p>
          <a:p>
            <a:pPr algn="r"/>
            <a:r>
              <a:rPr lang="mt-MT" sz="1200">
                <a:solidFill>
                  <a:schemeClr val="tx1"/>
                </a:solidFill>
                <a:latin typeface="EC Square Sans Pro" panose="020B0506040000020004" pitchFamily="34" charset="0"/>
              </a:rPr>
              <a:t>Franza</a:t>
            </a:r>
          </a:p>
          <a:p>
            <a:pPr algn="r"/>
            <a:endParaRPr lang="en-US" sz="460" dirty="0">
              <a:solidFill>
                <a:schemeClr val="tx1"/>
              </a:solidFill>
              <a:latin typeface="EC Square Sans Pro" panose="020B0506040000020004" pitchFamily="34" charset="0"/>
            </a:endParaRPr>
          </a:p>
          <a:p>
            <a:pPr algn="r"/>
            <a:r>
              <a:rPr lang="mt-MT" sz="1200">
                <a:solidFill>
                  <a:schemeClr val="tx1"/>
                </a:solidFill>
                <a:latin typeface="EC Square Sans Pro" panose="020B0506040000020004" pitchFamily="34" charset="0"/>
              </a:rPr>
              <a:t>Il-Ġermanja</a:t>
            </a:r>
          </a:p>
          <a:p>
            <a:pPr algn="r"/>
            <a:endParaRPr lang="en-US" sz="460" dirty="0">
              <a:solidFill>
                <a:schemeClr val="tx1"/>
              </a:solidFill>
              <a:latin typeface="EC Square Sans Pro" panose="020B0506040000020004" pitchFamily="34" charset="0"/>
            </a:endParaRPr>
          </a:p>
          <a:p>
            <a:pPr algn="r"/>
            <a:r>
              <a:rPr lang="mt-MT" sz="1200">
                <a:solidFill>
                  <a:schemeClr val="tx1"/>
                </a:solidFill>
                <a:latin typeface="EC Square Sans Pro" panose="020B0506040000020004" pitchFamily="34" charset="0"/>
              </a:rPr>
              <a:t>Il-Greċja</a:t>
            </a:r>
          </a:p>
          <a:p>
            <a:pPr algn="r"/>
            <a:endParaRPr lang="en-US" sz="460" dirty="0">
              <a:solidFill>
                <a:schemeClr val="tx1"/>
              </a:solidFill>
              <a:latin typeface="EC Square Sans Pro" panose="020B0506040000020004" pitchFamily="34" charset="0"/>
            </a:endParaRPr>
          </a:p>
          <a:p>
            <a:pPr algn="r"/>
            <a:r>
              <a:rPr lang="mt-MT" sz="1200">
                <a:solidFill>
                  <a:schemeClr val="tx1"/>
                </a:solidFill>
                <a:latin typeface="EC Square Sans Pro" panose="020B0506040000020004" pitchFamily="34" charset="0"/>
              </a:rPr>
              <a:t>L-Ungerija</a:t>
            </a:r>
          </a:p>
          <a:p>
            <a:pPr algn="r"/>
            <a:endParaRPr lang="en-US" sz="460" dirty="0">
              <a:solidFill>
                <a:schemeClr val="tx1"/>
              </a:solidFill>
              <a:latin typeface="EC Square Sans Pro" panose="020B0506040000020004" pitchFamily="34" charset="0"/>
            </a:endParaRPr>
          </a:p>
          <a:p>
            <a:pPr algn="r"/>
            <a:r>
              <a:rPr lang="mt-MT" sz="1200">
                <a:solidFill>
                  <a:schemeClr val="tx1"/>
                </a:solidFill>
                <a:latin typeface="EC Square Sans Pro" panose="020B0506040000020004" pitchFamily="34" charset="0"/>
              </a:rPr>
              <a:t>L-Iżlanda</a:t>
            </a:r>
          </a:p>
          <a:p>
            <a:pPr algn="r"/>
            <a:endParaRPr lang="en-US" sz="460" dirty="0">
              <a:solidFill>
                <a:schemeClr val="tx1"/>
              </a:solidFill>
              <a:latin typeface="EC Square Sans Pro" panose="020B0506040000020004" pitchFamily="34" charset="0"/>
            </a:endParaRPr>
          </a:p>
          <a:p>
            <a:pPr algn="r"/>
            <a:r>
              <a:rPr lang="mt-MT" sz="1200">
                <a:solidFill>
                  <a:schemeClr val="tx1"/>
                </a:solidFill>
                <a:latin typeface="EC Square Sans Pro" panose="020B0506040000020004" pitchFamily="34" charset="0"/>
              </a:rPr>
              <a:t>L-Irlanda</a:t>
            </a:r>
          </a:p>
          <a:p>
            <a:pPr algn="r"/>
            <a:endParaRPr lang="en-US" sz="460" dirty="0">
              <a:solidFill>
                <a:schemeClr val="tx1"/>
              </a:solidFill>
              <a:latin typeface="EC Square Sans Pro" panose="020B0506040000020004" pitchFamily="34" charset="0"/>
            </a:endParaRPr>
          </a:p>
          <a:p>
            <a:pPr algn="r"/>
            <a:r>
              <a:rPr lang="mt-MT" sz="1200">
                <a:solidFill>
                  <a:schemeClr val="tx1"/>
                </a:solidFill>
                <a:latin typeface="EC Square Sans Pro" panose="020B0506040000020004" pitchFamily="34" charset="0"/>
              </a:rPr>
              <a:t>L-Italja</a:t>
            </a:r>
          </a:p>
          <a:p>
            <a:pPr algn="r"/>
            <a:endParaRPr lang="en-US" sz="460" dirty="0">
              <a:solidFill>
                <a:schemeClr val="tx1"/>
              </a:solidFill>
              <a:latin typeface="EC Square Sans Pro" panose="020B0506040000020004" pitchFamily="34" charset="0"/>
            </a:endParaRPr>
          </a:p>
          <a:p>
            <a:pPr algn="r"/>
            <a:r>
              <a:rPr lang="mt-MT" sz="1200">
                <a:solidFill>
                  <a:schemeClr val="tx1"/>
                </a:solidFill>
                <a:latin typeface="EC Square Sans Pro" panose="020B0506040000020004" pitchFamily="34" charset="0"/>
              </a:rPr>
              <a:t>Il-Latvja</a:t>
            </a:r>
          </a:p>
          <a:p>
            <a:pPr algn="r"/>
            <a:endParaRPr lang="en-US" sz="600" dirty="0">
              <a:solidFill>
                <a:schemeClr val="tx1"/>
              </a:solidFill>
              <a:latin typeface="EC Square Sans Pro" panose="020B0506040000020004" pitchFamily="34" charset="0"/>
            </a:endParaRPr>
          </a:p>
          <a:p>
            <a:pPr algn="r"/>
            <a:r>
              <a:rPr lang="mt-MT" sz="1200">
                <a:solidFill>
                  <a:schemeClr val="tx1"/>
                </a:solidFill>
                <a:latin typeface="EC Square Sans Pro" panose="020B0506040000020004" pitchFamily="34" charset="0"/>
              </a:rPr>
              <a:t>Il-Litwanja</a:t>
            </a:r>
          </a:p>
          <a:p>
            <a:pPr algn="r"/>
            <a:endParaRPr lang="en-US" sz="500" dirty="0">
              <a:solidFill>
                <a:schemeClr val="tx1"/>
              </a:solidFill>
              <a:latin typeface="EC Square Sans Pro" panose="020B0506040000020004" pitchFamily="34" charset="0"/>
            </a:endParaRPr>
          </a:p>
          <a:p>
            <a:pPr algn="r"/>
            <a:r>
              <a:rPr lang="mt-MT" sz="1200">
                <a:solidFill>
                  <a:schemeClr val="tx1"/>
                </a:solidFill>
                <a:latin typeface="EC Square Sans Pro" panose="020B0506040000020004" pitchFamily="34" charset="0"/>
              </a:rPr>
              <a:t>Il-Lussemburgu</a:t>
            </a:r>
          </a:p>
          <a:p>
            <a:pPr algn="r"/>
            <a:endParaRPr lang="en-US" sz="500" dirty="0">
              <a:solidFill>
                <a:schemeClr val="tx1"/>
              </a:solidFill>
              <a:latin typeface="EC Square Sans Pro" panose="020B0506040000020004" pitchFamily="34" charset="0"/>
            </a:endParaRPr>
          </a:p>
          <a:p>
            <a:pPr algn="r"/>
            <a:r>
              <a:rPr lang="mt-MT" sz="1200">
                <a:solidFill>
                  <a:schemeClr val="tx1"/>
                </a:solidFill>
                <a:latin typeface="EC Square Sans Pro" panose="020B0506040000020004" pitchFamily="34" charset="0"/>
              </a:rPr>
              <a:t>Malta</a:t>
            </a:r>
          </a:p>
          <a:p>
            <a:pPr algn="r"/>
            <a:endParaRPr lang="en-US" sz="500" dirty="0">
              <a:solidFill>
                <a:schemeClr val="tx1"/>
              </a:solidFill>
              <a:latin typeface="EC Square Sans Pro" panose="020B0506040000020004" pitchFamily="34" charset="0"/>
            </a:endParaRPr>
          </a:p>
          <a:p>
            <a:pPr algn="r"/>
            <a:r>
              <a:rPr lang="mt-MT" sz="1200">
                <a:solidFill>
                  <a:schemeClr val="tx1"/>
                </a:solidFill>
                <a:latin typeface="EC Square Sans Pro" panose="020B0506040000020004" pitchFamily="34" charset="0"/>
              </a:rPr>
              <a:t>L-Olanda</a:t>
            </a:r>
          </a:p>
          <a:p>
            <a:pPr algn="r"/>
            <a:endParaRPr lang="en-US" sz="500" dirty="0">
              <a:solidFill>
                <a:schemeClr val="tx1"/>
              </a:solidFill>
              <a:latin typeface="EC Square Sans Pro" panose="020B0506040000020004" pitchFamily="34" charset="0"/>
            </a:endParaRPr>
          </a:p>
          <a:p>
            <a:pPr algn="r"/>
            <a:r>
              <a:rPr lang="mt-MT" sz="1200">
                <a:solidFill>
                  <a:schemeClr val="tx1"/>
                </a:solidFill>
                <a:latin typeface="EC Square Sans Pro" panose="020B0506040000020004" pitchFamily="34" charset="0"/>
              </a:rPr>
              <a:t>In-Norveġja</a:t>
            </a:r>
          </a:p>
          <a:p>
            <a:pPr algn="r"/>
            <a:endParaRPr lang="en-US" sz="500" dirty="0">
              <a:solidFill>
                <a:schemeClr val="tx1"/>
              </a:solidFill>
              <a:latin typeface="EC Square Sans Pro" panose="020B0506040000020004" pitchFamily="34" charset="0"/>
            </a:endParaRPr>
          </a:p>
          <a:p>
            <a:pPr algn="r"/>
            <a:r>
              <a:rPr lang="mt-MT" sz="1200">
                <a:solidFill>
                  <a:schemeClr val="tx1"/>
                </a:solidFill>
                <a:latin typeface="EC Square Sans Pro" panose="020B0506040000020004" pitchFamily="34" charset="0"/>
              </a:rPr>
              <a:t>Il-Polonja</a:t>
            </a:r>
          </a:p>
          <a:p>
            <a:pPr algn="r"/>
            <a:endParaRPr lang="en-US" sz="500" dirty="0">
              <a:solidFill>
                <a:schemeClr val="tx1"/>
              </a:solidFill>
              <a:latin typeface="EC Square Sans Pro" panose="020B0506040000020004" pitchFamily="34" charset="0"/>
            </a:endParaRPr>
          </a:p>
          <a:p>
            <a:pPr algn="r"/>
            <a:r>
              <a:rPr lang="mt-MT" sz="1200">
                <a:solidFill>
                  <a:schemeClr val="tx1"/>
                </a:solidFill>
                <a:latin typeface="EC Square Sans Pro" panose="020B0506040000020004" pitchFamily="34" charset="0"/>
              </a:rPr>
              <a:t>Il-Portugall</a:t>
            </a:r>
          </a:p>
          <a:p>
            <a:pPr algn="r"/>
            <a:endParaRPr lang="en-US" sz="500" dirty="0">
              <a:solidFill>
                <a:schemeClr val="tx1"/>
              </a:solidFill>
              <a:latin typeface="EC Square Sans Pro" panose="020B0506040000020004" pitchFamily="34" charset="0"/>
            </a:endParaRPr>
          </a:p>
          <a:p>
            <a:pPr algn="r"/>
            <a:r>
              <a:rPr lang="mt-MT" sz="1200">
                <a:solidFill>
                  <a:schemeClr val="tx1"/>
                </a:solidFill>
                <a:latin typeface="EC Square Sans Pro" panose="020B0506040000020004" pitchFamily="34" charset="0"/>
              </a:rPr>
              <a:t>Ir-Rumanija</a:t>
            </a:r>
          </a:p>
          <a:p>
            <a:pPr algn="r"/>
            <a:endParaRPr lang="en-US" sz="500" dirty="0">
              <a:solidFill>
                <a:schemeClr val="tx1"/>
              </a:solidFill>
              <a:latin typeface="EC Square Sans Pro" panose="020B0506040000020004" pitchFamily="34" charset="0"/>
            </a:endParaRPr>
          </a:p>
          <a:p>
            <a:pPr algn="r"/>
            <a:r>
              <a:rPr lang="mt-MT" sz="1200">
                <a:solidFill>
                  <a:schemeClr val="tx1"/>
                </a:solidFill>
                <a:latin typeface="EC Square Sans Pro" panose="020B0506040000020004" pitchFamily="34" charset="0"/>
              </a:rPr>
              <a:t>Is-Slovakkja</a:t>
            </a:r>
          </a:p>
          <a:p>
            <a:pPr algn="r"/>
            <a:endParaRPr lang="en-US" sz="500" dirty="0">
              <a:solidFill>
                <a:schemeClr val="tx1"/>
              </a:solidFill>
              <a:latin typeface="EC Square Sans Pro" panose="020B0506040000020004" pitchFamily="34" charset="0"/>
            </a:endParaRPr>
          </a:p>
          <a:p>
            <a:pPr algn="r"/>
            <a:r>
              <a:rPr lang="mt-MT" sz="1200">
                <a:solidFill>
                  <a:schemeClr val="tx1"/>
                </a:solidFill>
                <a:latin typeface="EC Square Sans Pro" panose="020B0506040000020004" pitchFamily="34" charset="0"/>
              </a:rPr>
              <a:t>Is-Slovenja</a:t>
            </a:r>
          </a:p>
          <a:p>
            <a:pPr algn="r"/>
            <a:endParaRPr lang="en-US" sz="500" dirty="0">
              <a:solidFill>
                <a:schemeClr val="tx1"/>
              </a:solidFill>
              <a:latin typeface="EC Square Sans Pro" panose="020B0506040000020004" pitchFamily="34" charset="0"/>
            </a:endParaRPr>
          </a:p>
          <a:p>
            <a:pPr algn="r"/>
            <a:r>
              <a:rPr lang="mt-MT" sz="1200">
                <a:solidFill>
                  <a:schemeClr val="tx1"/>
                </a:solidFill>
                <a:latin typeface="EC Square Sans Pro" panose="020B0506040000020004" pitchFamily="34" charset="0"/>
              </a:rPr>
              <a:t>Spanja</a:t>
            </a:r>
          </a:p>
          <a:p>
            <a:pPr algn="r"/>
            <a:endParaRPr lang="en-US" sz="500" dirty="0">
              <a:solidFill>
                <a:schemeClr val="tx1"/>
              </a:solidFill>
              <a:latin typeface="EC Square Sans Pro" panose="020B0506040000020004" pitchFamily="34" charset="0"/>
            </a:endParaRPr>
          </a:p>
          <a:p>
            <a:pPr algn="r"/>
            <a:r>
              <a:rPr lang="mt-MT" sz="1200">
                <a:solidFill>
                  <a:schemeClr val="tx1"/>
                </a:solidFill>
                <a:latin typeface="EC Square Sans Pro" panose="020B0506040000020004" pitchFamily="34" charset="0"/>
              </a:rPr>
              <a:t>L-Iżvezja</a:t>
            </a:r>
          </a:p>
          <a:p>
            <a:pPr algn="r"/>
            <a:endParaRPr lang="en-US" sz="500" dirty="0">
              <a:solidFill>
                <a:schemeClr val="tx1"/>
              </a:solidFill>
              <a:latin typeface="EC Square Sans Pro" panose="020B0506040000020004" pitchFamily="34" charset="0"/>
            </a:endParaRPr>
          </a:p>
          <a:p>
            <a:pPr algn="r"/>
            <a:r>
              <a:rPr lang="mt-MT" sz="1200">
                <a:solidFill>
                  <a:schemeClr val="tx1"/>
                </a:solidFill>
                <a:latin typeface="EC Square Sans Pro" panose="020B0506040000020004" pitchFamily="34" charset="0"/>
              </a:rPr>
              <a:t>L-Iżvizzera</a:t>
            </a:r>
          </a:p>
          <a:p>
            <a:pPr algn="r"/>
            <a:endParaRPr lang="en-US" sz="500" dirty="0">
              <a:solidFill>
                <a:schemeClr val="tx1"/>
              </a:solidFill>
              <a:latin typeface="EC Square Sans Pro" panose="020B0506040000020004" pitchFamily="34" charset="0"/>
            </a:endParaRPr>
          </a:p>
          <a:p>
            <a:pPr algn="r"/>
            <a:r>
              <a:rPr lang="mt-MT" sz="1200">
                <a:solidFill>
                  <a:schemeClr val="tx1"/>
                </a:solidFill>
                <a:latin typeface="EC Square Sans Pro" panose="020B0506040000020004" pitchFamily="34" charset="0"/>
              </a:rPr>
              <a:t>Ir-Renju Unit</a:t>
            </a:r>
          </a:p>
          <a:p>
            <a:pPr algn="r"/>
            <a:endParaRPr lang="en-US" sz="500" dirty="0">
              <a:solidFill>
                <a:schemeClr val="tx1"/>
              </a:solidFill>
              <a:latin typeface="EC Square Sans Pro" panose="020B0506040000020004" pitchFamily="34" charset="0"/>
            </a:endParaRPr>
          </a:p>
          <a:p>
            <a:pPr algn="r"/>
            <a:r>
              <a:rPr lang="mt-MT" sz="1200">
                <a:solidFill>
                  <a:schemeClr val="tx1"/>
                </a:solidFill>
                <a:latin typeface="EC Square Sans Pro" panose="020B0506040000020004" pitchFamily="34" charset="0"/>
              </a:rPr>
              <a:t>Proporzjon aggregat</a:t>
            </a:r>
          </a:p>
        </p:txBody>
      </p:sp>
      <p:sp>
        <p:nvSpPr>
          <p:cNvPr id="4" name="Rectángulo: esquinas redondeadas 3">
            <a:extLst>
              <a:ext uri="{FF2B5EF4-FFF2-40B4-BE49-F238E27FC236}">
                <a16:creationId xmlns:a16="http://schemas.microsoft.com/office/drawing/2014/main" id="{1F693E5B-7E52-4138-AC38-F6874815D651}"/>
              </a:ext>
            </a:extLst>
          </p:cNvPr>
          <p:cNvSpPr/>
          <p:nvPr/>
        </p:nvSpPr>
        <p:spPr>
          <a:xfrm rot="5400000" flipV="1">
            <a:off x="4838702" y="4006853"/>
            <a:ext cx="4800599" cy="304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uadroTexto 4">
            <a:extLst>
              <a:ext uri="{FF2B5EF4-FFF2-40B4-BE49-F238E27FC236}">
                <a16:creationId xmlns:a16="http://schemas.microsoft.com/office/drawing/2014/main" id="{91D0A8C6-3F02-4D4C-8F74-8B0E8F83A8B8}"/>
              </a:ext>
            </a:extLst>
          </p:cNvPr>
          <p:cNvSpPr txBox="1"/>
          <p:nvPr/>
        </p:nvSpPr>
        <p:spPr>
          <a:xfrm>
            <a:off x="990600" y="6483350"/>
            <a:ext cx="3352800" cy="261610"/>
          </a:xfrm>
          <a:prstGeom prst="rect">
            <a:avLst/>
          </a:prstGeom>
          <a:noFill/>
        </p:spPr>
        <p:txBody>
          <a:bodyPr wrap="square" rtlCol="0">
            <a:spAutoFit/>
          </a:bodyPr>
          <a:lstStyle/>
          <a:p>
            <a:r>
              <a:rPr lang="mt-MT" sz="1050" i="1">
                <a:solidFill>
                  <a:srgbClr val="003399"/>
                </a:solidFill>
              </a:rPr>
              <a:t>Sors:</a:t>
            </a:r>
            <a:r>
              <a:rPr lang="mt-MT" sz="1050">
                <a:solidFill>
                  <a:srgbClr val="003399"/>
                </a:solidFill>
              </a:rPr>
              <a:t> It-13-il</a:t>
            </a:r>
            <a:r>
              <a:rPr lang="mt-MT" sz="1050" baseline="30000">
                <a:solidFill>
                  <a:srgbClr val="003399"/>
                </a:solidFill>
              </a:rPr>
              <a:t> </a:t>
            </a:r>
            <a:r>
              <a:rPr lang="mt-MT" sz="1050">
                <a:solidFill>
                  <a:srgbClr val="003399"/>
                </a:solidFill>
              </a:rPr>
              <a:t>rapport tal-ESVAC</a:t>
            </a:r>
          </a:p>
        </p:txBody>
      </p:sp>
    </p:spTree>
    <p:extLst>
      <p:ext uri="{BB962C8B-B14F-4D97-AF65-F5344CB8AC3E}">
        <p14:creationId xmlns:p14="http://schemas.microsoft.com/office/powerpoint/2010/main" val="1417925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36F0F27-86F4-483A-B978-2C3E8CFE0742}"/>
              </a:ext>
            </a:extLst>
          </p:cNvPr>
          <p:cNvSpPr>
            <a:spLocks noGrp="1"/>
          </p:cNvSpPr>
          <p:nvPr>
            <p:ph type="body" sz="quarter" idx="10"/>
          </p:nvPr>
        </p:nvSpPr>
        <p:spPr>
          <a:xfrm>
            <a:off x="609600" y="498480"/>
            <a:ext cx="11125200" cy="685800"/>
          </a:xfrm>
        </p:spPr>
        <p:txBody>
          <a:bodyPr>
            <a:normAutofit/>
          </a:bodyPr>
          <a:lstStyle/>
          <a:p>
            <a:pPr marL="0" indent="0">
              <a:buNone/>
            </a:pPr>
            <a:r>
              <a:rPr lang="en-GB" dirty="0">
                <a:latin typeface="EC Square Sans Pro" panose="020B0506040000020004" pitchFamily="34" charset="0"/>
              </a:rPr>
              <a:t>Overall consumption of </a:t>
            </a:r>
            <a:r>
              <a:rPr lang="en-GB" b="1" dirty="0">
                <a:latin typeface="EC Square Sans Pro" panose="020B0506040000020004" pitchFamily="34" charset="0"/>
              </a:rPr>
              <a:t>ANTIMICROBIALS</a:t>
            </a:r>
            <a:r>
              <a:rPr lang="en-GB" dirty="0">
                <a:latin typeface="EC Square Sans Pro" panose="020B0506040000020004" pitchFamily="34" charset="0"/>
              </a:rPr>
              <a:t>, 2017 (mg/kg of estimated biomass)</a:t>
            </a:r>
          </a:p>
        </p:txBody>
      </p:sp>
      <p:pic>
        <p:nvPicPr>
          <p:cNvPr id="4" name="Imagen 3">
            <a:extLst>
              <a:ext uri="{FF2B5EF4-FFF2-40B4-BE49-F238E27FC236}">
                <a16:creationId xmlns:a16="http://schemas.microsoft.com/office/drawing/2014/main" id="{2AAFB5EB-A9EB-4E1E-8222-5C57DBF76CA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3781" y="841380"/>
            <a:ext cx="10900972" cy="5732409"/>
          </a:xfrm>
          <a:prstGeom prst="rect">
            <a:avLst/>
          </a:prstGeom>
        </p:spPr>
      </p:pic>
      <p:sp>
        <p:nvSpPr>
          <p:cNvPr id="9" name="Rectángulo: esquinas redondeadas 8">
            <a:extLst>
              <a:ext uri="{FF2B5EF4-FFF2-40B4-BE49-F238E27FC236}">
                <a16:creationId xmlns:a16="http://schemas.microsoft.com/office/drawing/2014/main" id="{CFF1538B-7D18-4927-A056-0BB826DCAE79}"/>
              </a:ext>
            </a:extLst>
          </p:cNvPr>
          <p:cNvSpPr/>
          <p:nvPr/>
        </p:nvSpPr>
        <p:spPr>
          <a:xfrm>
            <a:off x="152400" y="4121150"/>
            <a:ext cx="12039600" cy="228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uadroTexto 5">
            <a:extLst>
              <a:ext uri="{FF2B5EF4-FFF2-40B4-BE49-F238E27FC236}">
                <a16:creationId xmlns:a16="http://schemas.microsoft.com/office/drawing/2014/main" id="{1C9FBD61-1983-4BFF-B51E-AED4FCCFB43B}"/>
              </a:ext>
            </a:extLst>
          </p:cNvPr>
          <p:cNvSpPr txBox="1"/>
          <p:nvPr/>
        </p:nvSpPr>
        <p:spPr>
          <a:xfrm>
            <a:off x="17228" y="6559550"/>
            <a:ext cx="9220200" cy="230832"/>
          </a:xfrm>
          <a:prstGeom prst="rect">
            <a:avLst/>
          </a:prstGeom>
          <a:noFill/>
        </p:spPr>
        <p:txBody>
          <a:bodyPr wrap="square">
            <a:spAutoFit/>
          </a:bodyPr>
          <a:lstStyle/>
          <a:p>
            <a:pPr algn="l"/>
            <a:r>
              <a:rPr lang="en-GB" sz="900" dirty="0">
                <a:solidFill>
                  <a:srgbClr val="003399"/>
                </a:solidFill>
                <a:effectLst/>
                <a:latin typeface="EC Square Sans Pro" panose="020B0506040000020004" pitchFamily="34" charset="0"/>
                <a:cs typeface="Arial" panose="020B0604020202020204" pitchFamily="34" charset="0"/>
                <a:hlinkClick r:id="rId4">
                  <a:extLst>
                    <a:ext uri="{A12FA001-AC4F-418D-AE19-62706E023703}">
                      <ahyp:hlinkClr xmlns:ahyp="http://schemas.microsoft.com/office/drawing/2018/hyperlinkcolor" val="tx"/>
                    </a:ext>
                  </a:extLst>
                </a:hlinkClick>
              </a:rPr>
              <a:t>Source: JIACRA III - Antimicrobial consumption and resistance in bacteria from humans and animals</a:t>
            </a:r>
            <a:endParaRPr lang="en-GB" sz="900" dirty="0">
              <a:solidFill>
                <a:srgbClr val="003399"/>
              </a:solidFill>
              <a:effectLst/>
              <a:latin typeface="EC Square Sans Pro" panose="020B0506040000020004" pitchFamily="34" charset="0"/>
              <a:cs typeface="Arial" panose="020B0604020202020204" pitchFamily="34" charset="0"/>
            </a:endParaRPr>
          </a:p>
        </p:txBody>
      </p:sp>
    </p:spTree>
    <p:extLst>
      <p:ext uri="{BB962C8B-B14F-4D97-AF65-F5344CB8AC3E}">
        <p14:creationId xmlns:p14="http://schemas.microsoft.com/office/powerpoint/2010/main" val="2962382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8705768-BE34-49D8-A360-0FCD35E2DC94}"/>
              </a:ext>
            </a:extLst>
          </p:cNvPr>
          <p:cNvSpPr>
            <a:spLocks noGrp="1"/>
          </p:cNvSpPr>
          <p:nvPr>
            <p:ph type="body" sz="quarter" idx="10"/>
          </p:nvPr>
        </p:nvSpPr>
        <p:spPr>
          <a:xfrm>
            <a:off x="762000" y="311150"/>
            <a:ext cx="9601200" cy="614178"/>
          </a:xfrm>
        </p:spPr>
        <p:txBody>
          <a:bodyPr>
            <a:normAutofit/>
          </a:bodyPr>
          <a:lstStyle/>
          <a:p>
            <a:pPr marL="0" indent="0">
              <a:buNone/>
            </a:pPr>
            <a:r>
              <a:rPr lang="en-GB" dirty="0">
                <a:latin typeface="EC Square Sans Pro" panose="020B0506040000020004" pitchFamily="34" charset="0"/>
              </a:rPr>
              <a:t>Consumption of </a:t>
            </a:r>
            <a:r>
              <a:rPr lang="en-GB" b="1" dirty="0">
                <a:latin typeface="EC Square Sans Pro" panose="020B0506040000020004" pitchFamily="34" charset="0"/>
              </a:rPr>
              <a:t>3rd</a:t>
            </a:r>
            <a:r>
              <a:rPr lang="en-GB" dirty="0">
                <a:latin typeface="EC Square Sans Pro" panose="020B0506040000020004" pitchFamily="34" charset="0"/>
              </a:rPr>
              <a:t> and </a:t>
            </a:r>
            <a:r>
              <a:rPr lang="en-GB" b="1" dirty="0">
                <a:latin typeface="EC Square Sans Pro" panose="020B0506040000020004" pitchFamily="34" charset="0"/>
              </a:rPr>
              <a:t>4th-generation </a:t>
            </a:r>
            <a:r>
              <a:rPr lang="en-GB" b="1" dirty="0" err="1">
                <a:latin typeface="EC Square Sans Pro" panose="020B0506040000020004" pitchFamily="34" charset="0"/>
              </a:rPr>
              <a:t>cephalosporings</a:t>
            </a:r>
            <a:endParaRPr lang="en-GB" b="1" dirty="0">
              <a:latin typeface="EC Square Sans Pro" panose="020B0506040000020004" pitchFamily="34" charset="0"/>
            </a:endParaRPr>
          </a:p>
        </p:txBody>
      </p:sp>
      <p:pic>
        <p:nvPicPr>
          <p:cNvPr id="4" name="Imagen 3">
            <a:extLst>
              <a:ext uri="{FF2B5EF4-FFF2-40B4-BE49-F238E27FC236}">
                <a16:creationId xmlns:a16="http://schemas.microsoft.com/office/drawing/2014/main" id="{FEBE8460-09DF-4C53-A27D-65F79FA3E43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66800" y="925328"/>
            <a:ext cx="10896600" cy="5730109"/>
          </a:xfrm>
          <a:prstGeom prst="rect">
            <a:avLst/>
          </a:prstGeom>
        </p:spPr>
      </p:pic>
      <p:sp>
        <p:nvSpPr>
          <p:cNvPr id="5" name="Rectángulo: esquinas redondeadas 4">
            <a:extLst>
              <a:ext uri="{FF2B5EF4-FFF2-40B4-BE49-F238E27FC236}">
                <a16:creationId xmlns:a16="http://schemas.microsoft.com/office/drawing/2014/main" id="{CDF0EEDA-332C-4D53-B979-645C8C56D31B}"/>
              </a:ext>
            </a:extLst>
          </p:cNvPr>
          <p:cNvSpPr/>
          <p:nvPr/>
        </p:nvSpPr>
        <p:spPr>
          <a:xfrm>
            <a:off x="152400" y="4121150"/>
            <a:ext cx="12039600" cy="228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adroTexto 8">
            <a:extLst>
              <a:ext uri="{FF2B5EF4-FFF2-40B4-BE49-F238E27FC236}">
                <a16:creationId xmlns:a16="http://schemas.microsoft.com/office/drawing/2014/main" id="{B710D9A6-87F0-4B08-A997-26B0F216BB1A}"/>
              </a:ext>
            </a:extLst>
          </p:cNvPr>
          <p:cNvSpPr txBox="1"/>
          <p:nvPr/>
        </p:nvSpPr>
        <p:spPr>
          <a:xfrm>
            <a:off x="17228" y="6559550"/>
            <a:ext cx="9220200" cy="230832"/>
          </a:xfrm>
          <a:prstGeom prst="rect">
            <a:avLst/>
          </a:prstGeom>
          <a:noFill/>
        </p:spPr>
        <p:txBody>
          <a:bodyPr wrap="square">
            <a:spAutoFit/>
          </a:bodyPr>
          <a:lstStyle/>
          <a:p>
            <a:pPr algn="l"/>
            <a:r>
              <a:rPr lang="en-GB" sz="900" dirty="0">
                <a:solidFill>
                  <a:srgbClr val="003399"/>
                </a:solidFill>
                <a:effectLst/>
                <a:latin typeface="EC Square Sans Pro" panose="020B0506040000020004" pitchFamily="34" charset="0"/>
                <a:cs typeface="Arial" panose="020B0604020202020204" pitchFamily="34" charset="0"/>
                <a:hlinkClick r:id="rId4">
                  <a:extLst>
                    <a:ext uri="{A12FA001-AC4F-418D-AE19-62706E023703}">
                      <ahyp:hlinkClr xmlns:ahyp="http://schemas.microsoft.com/office/drawing/2018/hyperlinkcolor" val="tx"/>
                    </a:ext>
                  </a:extLst>
                </a:hlinkClick>
              </a:rPr>
              <a:t>Source: JIACRA III - Antimicrobial consumption and resistance in bacteria from humans and animals</a:t>
            </a:r>
            <a:endParaRPr lang="en-GB" sz="900" dirty="0">
              <a:solidFill>
                <a:srgbClr val="003399"/>
              </a:solidFill>
              <a:effectLst/>
              <a:latin typeface="EC Square Sans Pro" panose="020B0506040000020004" pitchFamily="34" charset="0"/>
              <a:cs typeface="Arial" panose="020B0604020202020204" pitchFamily="34" charset="0"/>
            </a:endParaRPr>
          </a:p>
        </p:txBody>
      </p:sp>
    </p:spTree>
    <p:extLst>
      <p:ext uri="{BB962C8B-B14F-4D97-AF65-F5344CB8AC3E}">
        <p14:creationId xmlns:p14="http://schemas.microsoft.com/office/powerpoint/2010/main" val="3309492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A96CB5A-A606-4194-92D9-987501FB92E2}"/>
              </a:ext>
            </a:extLst>
          </p:cNvPr>
          <p:cNvSpPr>
            <a:spLocks noGrp="1"/>
          </p:cNvSpPr>
          <p:nvPr>
            <p:ph type="body" sz="quarter" idx="10"/>
          </p:nvPr>
        </p:nvSpPr>
        <p:spPr>
          <a:xfrm>
            <a:off x="762000" y="311150"/>
            <a:ext cx="8915400" cy="533400"/>
          </a:xfrm>
        </p:spPr>
        <p:txBody>
          <a:bodyPr>
            <a:normAutofit/>
          </a:bodyPr>
          <a:lstStyle/>
          <a:p>
            <a:pPr marL="0" indent="0">
              <a:buNone/>
            </a:pPr>
            <a:r>
              <a:rPr lang="en-GB" dirty="0">
                <a:latin typeface="EC Square Sans Pro" panose="020B0506040000020004" pitchFamily="34" charset="0"/>
              </a:rPr>
              <a:t>Consumption of </a:t>
            </a:r>
            <a:r>
              <a:rPr lang="en-GB" b="1" dirty="0">
                <a:latin typeface="EC Square Sans Pro" panose="020B0506040000020004" pitchFamily="34" charset="0"/>
              </a:rPr>
              <a:t>fluoroquinolones</a:t>
            </a:r>
            <a:r>
              <a:rPr lang="en-GB" dirty="0">
                <a:latin typeface="EC Square Sans Pro" panose="020B0506040000020004" pitchFamily="34" charset="0"/>
              </a:rPr>
              <a:t> and </a:t>
            </a:r>
            <a:r>
              <a:rPr lang="en-GB" b="1" dirty="0">
                <a:latin typeface="EC Square Sans Pro" panose="020B0506040000020004" pitchFamily="34" charset="0"/>
              </a:rPr>
              <a:t>other quinolones</a:t>
            </a:r>
          </a:p>
        </p:txBody>
      </p:sp>
      <p:pic>
        <p:nvPicPr>
          <p:cNvPr id="4" name="Imagen 3">
            <a:extLst>
              <a:ext uri="{FF2B5EF4-FFF2-40B4-BE49-F238E27FC236}">
                <a16:creationId xmlns:a16="http://schemas.microsoft.com/office/drawing/2014/main" id="{69316ACE-EC5B-4CE9-BAD1-431DC10920D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 y="996951"/>
            <a:ext cx="11000740" cy="5410199"/>
          </a:xfrm>
          <a:prstGeom prst="rect">
            <a:avLst/>
          </a:prstGeom>
        </p:spPr>
      </p:pic>
      <p:sp>
        <p:nvSpPr>
          <p:cNvPr id="5" name="Rectángulo: esquinas redondeadas 4">
            <a:extLst>
              <a:ext uri="{FF2B5EF4-FFF2-40B4-BE49-F238E27FC236}">
                <a16:creationId xmlns:a16="http://schemas.microsoft.com/office/drawing/2014/main" id="{EB837B3F-419F-4BCC-8D77-FC0F61A7D8C6}"/>
              </a:ext>
            </a:extLst>
          </p:cNvPr>
          <p:cNvSpPr/>
          <p:nvPr/>
        </p:nvSpPr>
        <p:spPr>
          <a:xfrm>
            <a:off x="152400" y="4121150"/>
            <a:ext cx="12039600" cy="228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uadroTexto 6">
            <a:extLst>
              <a:ext uri="{FF2B5EF4-FFF2-40B4-BE49-F238E27FC236}">
                <a16:creationId xmlns:a16="http://schemas.microsoft.com/office/drawing/2014/main" id="{BAE8EB29-73D3-4961-9C45-AC751516A175}"/>
              </a:ext>
            </a:extLst>
          </p:cNvPr>
          <p:cNvSpPr txBox="1"/>
          <p:nvPr/>
        </p:nvSpPr>
        <p:spPr>
          <a:xfrm>
            <a:off x="17228" y="6559550"/>
            <a:ext cx="9220200" cy="230832"/>
          </a:xfrm>
          <a:prstGeom prst="rect">
            <a:avLst/>
          </a:prstGeom>
          <a:noFill/>
        </p:spPr>
        <p:txBody>
          <a:bodyPr wrap="square">
            <a:spAutoFit/>
          </a:bodyPr>
          <a:lstStyle/>
          <a:p>
            <a:pPr algn="l"/>
            <a:r>
              <a:rPr lang="en-GB" sz="900" dirty="0">
                <a:solidFill>
                  <a:srgbClr val="003399"/>
                </a:solidFill>
                <a:effectLst/>
                <a:latin typeface="EC Square Sans Pro" panose="020B0506040000020004" pitchFamily="34" charset="0"/>
                <a:cs typeface="Arial" panose="020B0604020202020204" pitchFamily="34" charset="0"/>
                <a:hlinkClick r:id="rId4">
                  <a:extLst>
                    <a:ext uri="{A12FA001-AC4F-418D-AE19-62706E023703}">
                      <ahyp:hlinkClr xmlns:ahyp="http://schemas.microsoft.com/office/drawing/2018/hyperlinkcolor" val="tx"/>
                    </a:ext>
                  </a:extLst>
                </a:hlinkClick>
              </a:rPr>
              <a:t>Source: JIACRA III - Antimicrobial consumption and resistance in bacteria from humans and animals</a:t>
            </a:r>
            <a:endParaRPr lang="en-GB" sz="900" dirty="0">
              <a:solidFill>
                <a:srgbClr val="003399"/>
              </a:solidFill>
              <a:effectLst/>
              <a:latin typeface="EC Square Sans Pro" panose="020B0506040000020004" pitchFamily="34" charset="0"/>
              <a:cs typeface="Arial" panose="020B0604020202020204" pitchFamily="34" charset="0"/>
            </a:endParaRPr>
          </a:p>
        </p:txBody>
      </p:sp>
    </p:spTree>
    <p:extLst>
      <p:ext uri="{BB962C8B-B14F-4D97-AF65-F5344CB8AC3E}">
        <p14:creationId xmlns:p14="http://schemas.microsoft.com/office/powerpoint/2010/main" val="2505566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6964FB3-33A4-47A3-9A84-18468A7300B8}"/>
              </a:ext>
            </a:extLst>
          </p:cNvPr>
          <p:cNvSpPr>
            <a:spLocks noGrp="1"/>
          </p:cNvSpPr>
          <p:nvPr>
            <p:ph type="body" sz="quarter" idx="10"/>
          </p:nvPr>
        </p:nvSpPr>
        <p:spPr>
          <a:xfrm>
            <a:off x="609600" y="463550"/>
            <a:ext cx="9151947" cy="609600"/>
          </a:xfrm>
        </p:spPr>
        <p:txBody>
          <a:bodyPr>
            <a:normAutofit/>
          </a:bodyPr>
          <a:lstStyle/>
          <a:p>
            <a:pPr marL="0" indent="0">
              <a:buNone/>
            </a:pPr>
            <a:r>
              <a:rPr lang="en-GB" dirty="0">
                <a:latin typeface="EC Square Sans Pro" panose="020B0506040000020004" pitchFamily="34" charset="0"/>
              </a:rPr>
              <a:t>Consumption of </a:t>
            </a:r>
            <a:r>
              <a:rPr lang="en-GB" b="1" dirty="0">
                <a:latin typeface="EC Square Sans Pro" panose="020B0506040000020004" pitchFamily="34" charset="0"/>
              </a:rPr>
              <a:t>polymyxins</a:t>
            </a:r>
            <a:r>
              <a:rPr lang="en-GB" dirty="0">
                <a:latin typeface="EC Square Sans Pro" panose="020B0506040000020004" pitchFamily="34" charset="0"/>
              </a:rPr>
              <a:t>, 2017 (mg/kg of estimated biomass)</a:t>
            </a:r>
          </a:p>
        </p:txBody>
      </p:sp>
      <p:pic>
        <p:nvPicPr>
          <p:cNvPr id="4" name="Imagen 3">
            <a:extLst>
              <a:ext uri="{FF2B5EF4-FFF2-40B4-BE49-F238E27FC236}">
                <a16:creationId xmlns:a16="http://schemas.microsoft.com/office/drawing/2014/main" id="{6ED46BF4-E33F-4B07-AAE4-4FB3F02C24F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144" y="1229000"/>
            <a:ext cx="5146252" cy="5146252"/>
          </a:xfrm>
          <a:prstGeom prst="rect">
            <a:avLst/>
          </a:prstGeom>
        </p:spPr>
      </p:pic>
      <p:pic>
        <p:nvPicPr>
          <p:cNvPr id="6" name="Imagen 5">
            <a:extLst>
              <a:ext uri="{FF2B5EF4-FFF2-40B4-BE49-F238E27FC236}">
                <a16:creationId xmlns:a16="http://schemas.microsoft.com/office/drawing/2014/main" id="{D865A5F0-2E0E-4973-9E86-73BC6D44B27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01863" y="1225550"/>
            <a:ext cx="7564993" cy="5146252"/>
          </a:xfrm>
          <a:prstGeom prst="rect">
            <a:avLst/>
          </a:prstGeom>
        </p:spPr>
      </p:pic>
      <p:sp>
        <p:nvSpPr>
          <p:cNvPr id="7" name="Rectángulo: esquinas redondeadas 6">
            <a:extLst>
              <a:ext uri="{FF2B5EF4-FFF2-40B4-BE49-F238E27FC236}">
                <a16:creationId xmlns:a16="http://schemas.microsoft.com/office/drawing/2014/main" id="{F9CA11CE-21D2-4F21-BF5A-647E4C0C5661}"/>
              </a:ext>
            </a:extLst>
          </p:cNvPr>
          <p:cNvSpPr/>
          <p:nvPr/>
        </p:nvSpPr>
        <p:spPr>
          <a:xfrm>
            <a:off x="152400" y="4349750"/>
            <a:ext cx="12039600" cy="1558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adroTexto 8">
            <a:extLst>
              <a:ext uri="{FF2B5EF4-FFF2-40B4-BE49-F238E27FC236}">
                <a16:creationId xmlns:a16="http://schemas.microsoft.com/office/drawing/2014/main" id="{FB28B858-5CA2-4B83-B640-870A5899A454}"/>
              </a:ext>
            </a:extLst>
          </p:cNvPr>
          <p:cNvSpPr txBox="1"/>
          <p:nvPr/>
        </p:nvSpPr>
        <p:spPr>
          <a:xfrm>
            <a:off x="17228" y="6559550"/>
            <a:ext cx="9220200" cy="230832"/>
          </a:xfrm>
          <a:prstGeom prst="rect">
            <a:avLst/>
          </a:prstGeom>
          <a:noFill/>
        </p:spPr>
        <p:txBody>
          <a:bodyPr wrap="square">
            <a:spAutoFit/>
          </a:bodyPr>
          <a:lstStyle/>
          <a:p>
            <a:pPr algn="l"/>
            <a:r>
              <a:rPr lang="en-GB" sz="900" dirty="0">
                <a:solidFill>
                  <a:srgbClr val="003399"/>
                </a:solidFill>
                <a:effectLst/>
                <a:latin typeface="EC Square Sans Pro" panose="020B0506040000020004" pitchFamily="34" charset="0"/>
                <a:cs typeface="Arial" panose="020B0604020202020204" pitchFamily="34" charset="0"/>
                <a:hlinkClick r:id="rId5">
                  <a:extLst>
                    <a:ext uri="{A12FA001-AC4F-418D-AE19-62706E023703}">
                      <ahyp:hlinkClr xmlns:ahyp="http://schemas.microsoft.com/office/drawing/2018/hyperlinkcolor" val="tx"/>
                    </a:ext>
                  </a:extLst>
                </a:hlinkClick>
              </a:rPr>
              <a:t>Source: JIACRA III - Antimicrobial consumption and resistance in bacteria from humans and animals</a:t>
            </a:r>
            <a:endParaRPr lang="en-GB" sz="900" dirty="0">
              <a:solidFill>
                <a:srgbClr val="003399"/>
              </a:solidFill>
              <a:effectLst/>
              <a:latin typeface="EC Square Sans Pro" panose="020B0506040000020004" pitchFamily="34" charset="0"/>
              <a:cs typeface="Arial" panose="020B0604020202020204" pitchFamily="34" charset="0"/>
            </a:endParaRPr>
          </a:p>
        </p:txBody>
      </p:sp>
    </p:spTree>
    <p:extLst>
      <p:ext uri="{BB962C8B-B14F-4D97-AF65-F5344CB8AC3E}">
        <p14:creationId xmlns:p14="http://schemas.microsoft.com/office/powerpoint/2010/main" val="1167681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DC202FD-85D3-4270-B168-BF201375D4DA}"/>
              </a:ext>
            </a:extLst>
          </p:cNvPr>
          <p:cNvSpPr>
            <a:spLocks noGrp="1"/>
          </p:cNvSpPr>
          <p:nvPr>
            <p:ph type="body" sz="quarter" idx="10"/>
          </p:nvPr>
        </p:nvSpPr>
        <p:spPr/>
        <p:txBody>
          <a:bodyPr/>
          <a:lstStyle/>
          <a:p>
            <a:pPr marL="0" indent="0">
              <a:buNone/>
            </a:pPr>
            <a:r>
              <a:rPr lang="en-GB" dirty="0"/>
              <a:t>Consumption of aminopenicillins</a:t>
            </a:r>
          </a:p>
          <a:p>
            <a:pPr marL="0" indent="0">
              <a:buNone/>
            </a:pPr>
            <a:endParaRPr lang="en-GB" dirty="0"/>
          </a:p>
        </p:txBody>
      </p:sp>
      <p:pic>
        <p:nvPicPr>
          <p:cNvPr id="4" name="Imagen 3">
            <a:extLst>
              <a:ext uri="{FF2B5EF4-FFF2-40B4-BE49-F238E27FC236}">
                <a16:creationId xmlns:a16="http://schemas.microsoft.com/office/drawing/2014/main" id="{7DCD5767-17CC-4619-82A5-73F981BA16D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23010" y="1149350"/>
            <a:ext cx="10008870" cy="5410200"/>
          </a:xfrm>
          <a:prstGeom prst="rect">
            <a:avLst/>
          </a:prstGeom>
        </p:spPr>
      </p:pic>
      <p:sp>
        <p:nvSpPr>
          <p:cNvPr id="6" name="CuadroTexto 5">
            <a:extLst>
              <a:ext uri="{FF2B5EF4-FFF2-40B4-BE49-F238E27FC236}">
                <a16:creationId xmlns:a16="http://schemas.microsoft.com/office/drawing/2014/main" id="{B25EDBC0-B459-4D1B-9A5A-A4ED84F63970}"/>
              </a:ext>
            </a:extLst>
          </p:cNvPr>
          <p:cNvSpPr txBox="1"/>
          <p:nvPr/>
        </p:nvSpPr>
        <p:spPr>
          <a:xfrm>
            <a:off x="17228" y="6559550"/>
            <a:ext cx="9220200" cy="230832"/>
          </a:xfrm>
          <a:prstGeom prst="rect">
            <a:avLst/>
          </a:prstGeom>
          <a:noFill/>
        </p:spPr>
        <p:txBody>
          <a:bodyPr wrap="square">
            <a:spAutoFit/>
          </a:bodyPr>
          <a:lstStyle/>
          <a:p>
            <a:pPr algn="l"/>
            <a:r>
              <a:rPr lang="en-GB" sz="900" dirty="0">
                <a:solidFill>
                  <a:srgbClr val="003399"/>
                </a:solidFill>
                <a:effectLst/>
                <a:latin typeface="EC Square Sans Pro" panose="020B0506040000020004" pitchFamily="34" charset="0"/>
                <a:cs typeface="Arial" panose="020B0604020202020204" pitchFamily="34" charset="0"/>
                <a:hlinkClick r:id="rId4">
                  <a:extLst>
                    <a:ext uri="{A12FA001-AC4F-418D-AE19-62706E023703}">
                      <ahyp:hlinkClr xmlns:ahyp="http://schemas.microsoft.com/office/drawing/2018/hyperlinkcolor" val="tx"/>
                    </a:ext>
                  </a:extLst>
                </a:hlinkClick>
              </a:rPr>
              <a:t>Source: JIACRA III - Antimicrobial consumption and resistance in bacteria from humans and animals</a:t>
            </a:r>
            <a:endParaRPr lang="en-GB" sz="900" dirty="0">
              <a:solidFill>
                <a:srgbClr val="003399"/>
              </a:solidFill>
              <a:effectLst/>
              <a:latin typeface="EC Square Sans Pro" panose="020B0506040000020004" pitchFamily="34" charset="0"/>
              <a:cs typeface="Arial" panose="020B0604020202020204" pitchFamily="34" charset="0"/>
            </a:endParaRPr>
          </a:p>
        </p:txBody>
      </p:sp>
      <p:sp>
        <p:nvSpPr>
          <p:cNvPr id="5" name="Rectángulo: esquinas redondeadas 4">
            <a:extLst>
              <a:ext uri="{FF2B5EF4-FFF2-40B4-BE49-F238E27FC236}">
                <a16:creationId xmlns:a16="http://schemas.microsoft.com/office/drawing/2014/main" id="{8E2CCA0E-3972-44AA-AE90-D8B60CF22622}"/>
              </a:ext>
            </a:extLst>
          </p:cNvPr>
          <p:cNvSpPr/>
          <p:nvPr/>
        </p:nvSpPr>
        <p:spPr>
          <a:xfrm>
            <a:off x="152400" y="3968750"/>
            <a:ext cx="12039600" cy="1558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24574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A7A4201-8AA6-A250-A578-E785FB6D62B8}"/>
              </a:ext>
            </a:extLst>
          </p:cNvPr>
          <p:cNvSpPr>
            <a:spLocks noGrp="1"/>
          </p:cNvSpPr>
          <p:nvPr>
            <p:ph type="body" sz="quarter" idx="10"/>
          </p:nvPr>
        </p:nvSpPr>
        <p:spPr/>
        <p:txBody>
          <a:bodyPr>
            <a:noAutofit/>
          </a:bodyPr>
          <a:lstStyle/>
          <a:p>
            <a:pPr marL="0" indent="0">
              <a:buNone/>
            </a:pPr>
            <a:r>
              <a:rPr lang="mt-MT" sz="2800" b="1">
                <a:latin typeface="EC Square Sans Pro" panose="020B0506040000020004" pitchFamily="34" charset="0"/>
              </a:rPr>
              <a:t>Għan</a:t>
            </a:r>
          </a:p>
        </p:txBody>
      </p:sp>
      <p:sp>
        <p:nvSpPr>
          <p:cNvPr id="3" name="Marcador de texto 2">
            <a:extLst>
              <a:ext uri="{FF2B5EF4-FFF2-40B4-BE49-F238E27FC236}">
                <a16:creationId xmlns:a16="http://schemas.microsoft.com/office/drawing/2014/main" id="{B5FE635C-E70F-8B1F-2FAD-7C287FAAC353}"/>
              </a:ext>
            </a:extLst>
          </p:cNvPr>
          <p:cNvSpPr>
            <a:spLocks noGrp="1"/>
          </p:cNvSpPr>
          <p:nvPr>
            <p:ph type="body" sz="quarter" idx="11"/>
          </p:nvPr>
        </p:nvSpPr>
        <p:spPr/>
        <p:txBody>
          <a:bodyPr>
            <a:noAutofit/>
          </a:bodyPr>
          <a:lstStyle/>
          <a:p>
            <a:pPr marL="0" indent="0" algn="ctr">
              <a:lnSpc>
                <a:spcPct val="150000"/>
              </a:lnSpc>
              <a:buNone/>
            </a:pPr>
            <a:r>
              <a:rPr lang="mt-MT" sz="3200" b="1" dirty="0">
                <a:latin typeface="EC Square Sans Pro" panose="020B0506040000020004" pitchFamily="34" charset="0"/>
              </a:rPr>
              <a:t>L-issettjar tal-isfond b’data ġenerali u ċifri dwar </a:t>
            </a:r>
            <a:br>
              <a:rPr lang="en-US" sz="3200" b="1" dirty="0">
                <a:latin typeface="EC Square Sans Pro" panose="020B0506040000020004" pitchFamily="34" charset="0"/>
              </a:rPr>
            </a:br>
            <a:r>
              <a:rPr lang="mt-MT" sz="3200" b="1" dirty="0">
                <a:latin typeface="EC Square Sans Pro" panose="020B0506040000020004" pitchFamily="34" charset="0"/>
              </a:rPr>
              <a:t>ir-reżistenza, l-impatt ekonomiku, l-azzjonijiet meħuda s’issa, u minn issa ’l quddiem. Se jiġu pprovduti ċifri ewlenin dwar l-AMU fl-ispeċi tal-annimali li jipproduċu l-ikel u tal-AMR tal-pajjiż li fih ġiet organizzata s-sessjoni</a:t>
            </a:r>
          </a:p>
          <a:p>
            <a:pPr marL="0" indent="0" algn="ctr">
              <a:lnSpc>
                <a:spcPct val="150000"/>
              </a:lnSpc>
              <a:buNone/>
            </a:pPr>
            <a:endParaRPr lang="es-ES" dirty="0">
              <a:latin typeface="EC Square Sans Pro" panose="020B0506040000020004" pitchFamily="34" charset="0"/>
            </a:endParaRPr>
          </a:p>
        </p:txBody>
      </p:sp>
    </p:spTree>
    <p:extLst>
      <p:ext uri="{BB962C8B-B14F-4D97-AF65-F5344CB8AC3E}">
        <p14:creationId xmlns:p14="http://schemas.microsoft.com/office/powerpoint/2010/main" val="1451190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A88E3AFA-311B-4A43-AD73-FC1E6A1B942C}"/>
              </a:ext>
            </a:extLst>
          </p:cNvPr>
          <p:cNvSpPr>
            <a:spLocks noGrp="1"/>
          </p:cNvSpPr>
          <p:nvPr>
            <p:ph type="body" sz="quarter" idx="10"/>
          </p:nvPr>
        </p:nvSpPr>
        <p:spPr/>
        <p:txBody>
          <a:bodyPr/>
          <a:lstStyle/>
          <a:p>
            <a:pPr marL="0" indent="0">
              <a:buNone/>
            </a:pPr>
            <a:r>
              <a:rPr lang="en-GB" dirty="0"/>
              <a:t>Consumption of </a:t>
            </a:r>
            <a:r>
              <a:rPr lang="en-GB" b="1" dirty="0"/>
              <a:t>macrolides</a:t>
            </a:r>
          </a:p>
          <a:p>
            <a:pPr marL="0" indent="0">
              <a:buNone/>
            </a:pPr>
            <a:endParaRPr lang="en-GB" dirty="0"/>
          </a:p>
        </p:txBody>
      </p:sp>
      <p:pic>
        <p:nvPicPr>
          <p:cNvPr id="4" name="Imagen 3">
            <a:extLst>
              <a:ext uri="{FF2B5EF4-FFF2-40B4-BE49-F238E27FC236}">
                <a16:creationId xmlns:a16="http://schemas.microsoft.com/office/drawing/2014/main" id="{3E737D0E-F11A-4EF8-B068-9FCD7C5FEBD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43000" y="844550"/>
            <a:ext cx="10476438" cy="5806462"/>
          </a:xfrm>
          <a:prstGeom prst="rect">
            <a:avLst/>
          </a:prstGeom>
        </p:spPr>
      </p:pic>
      <p:sp>
        <p:nvSpPr>
          <p:cNvPr id="6" name="CuadroTexto 5">
            <a:extLst>
              <a:ext uri="{FF2B5EF4-FFF2-40B4-BE49-F238E27FC236}">
                <a16:creationId xmlns:a16="http://schemas.microsoft.com/office/drawing/2014/main" id="{A243E2C3-7C81-4752-8536-0A299380B89C}"/>
              </a:ext>
            </a:extLst>
          </p:cNvPr>
          <p:cNvSpPr txBox="1"/>
          <p:nvPr/>
        </p:nvSpPr>
        <p:spPr>
          <a:xfrm>
            <a:off x="17228" y="6559550"/>
            <a:ext cx="9220200" cy="230832"/>
          </a:xfrm>
          <a:prstGeom prst="rect">
            <a:avLst/>
          </a:prstGeom>
          <a:noFill/>
        </p:spPr>
        <p:txBody>
          <a:bodyPr wrap="square">
            <a:spAutoFit/>
          </a:bodyPr>
          <a:lstStyle/>
          <a:p>
            <a:pPr algn="l"/>
            <a:r>
              <a:rPr lang="en-GB" sz="900" dirty="0">
                <a:solidFill>
                  <a:srgbClr val="003399"/>
                </a:solidFill>
                <a:effectLst/>
                <a:latin typeface="EC Square Sans Pro" panose="020B0506040000020004" pitchFamily="34" charset="0"/>
                <a:cs typeface="Arial" panose="020B0604020202020204" pitchFamily="34" charset="0"/>
                <a:hlinkClick r:id="rId4">
                  <a:extLst>
                    <a:ext uri="{A12FA001-AC4F-418D-AE19-62706E023703}">
                      <ahyp:hlinkClr xmlns:ahyp="http://schemas.microsoft.com/office/drawing/2018/hyperlinkcolor" val="tx"/>
                    </a:ext>
                  </a:extLst>
                </a:hlinkClick>
              </a:rPr>
              <a:t>Source: JIACRA III - Antimicrobial consumption and resistance in bacteria from humans and animals</a:t>
            </a:r>
            <a:endParaRPr lang="en-GB" sz="900" dirty="0">
              <a:solidFill>
                <a:srgbClr val="003399"/>
              </a:solidFill>
              <a:effectLst/>
              <a:latin typeface="EC Square Sans Pro" panose="020B0506040000020004" pitchFamily="34" charset="0"/>
              <a:cs typeface="Arial" panose="020B0604020202020204" pitchFamily="34" charset="0"/>
            </a:endParaRPr>
          </a:p>
        </p:txBody>
      </p:sp>
      <p:sp>
        <p:nvSpPr>
          <p:cNvPr id="5" name="Rectángulo: esquinas redondeadas 4">
            <a:extLst>
              <a:ext uri="{FF2B5EF4-FFF2-40B4-BE49-F238E27FC236}">
                <a16:creationId xmlns:a16="http://schemas.microsoft.com/office/drawing/2014/main" id="{2C6D57A9-7067-4802-939B-FE5164EEB20F}"/>
              </a:ext>
            </a:extLst>
          </p:cNvPr>
          <p:cNvSpPr/>
          <p:nvPr/>
        </p:nvSpPr>
        <p:spPr>
          <a:xfrm>
            <a:off x="152400" y="3892550"/>
            <a:ext cx="12039600" cy="1558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22847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A6FB7FA-AFD1-40F6-982C-C44B21CF11C4}"/>
              </a:ext>
            </a:extLst>
          </p:cNvPr>
          <p:cNvSpPr>
            <a:spLocks noGrp="1"/>
          </p:cNvSpPr>
          <p:nvPr>
            <p:ph type="body" sz="quarter" idx="10"/>
          </p:nvPr>
        </p:nvSpPr>
        <p:spPr/>
        <p:txBody>
          <a:bodyPr/>
          <a:lstStyle/>
          <a:p>
            <a:pPr marL="0" indent="0">
              <a:buNone/>
            </a:pPr>
            <a:r>
              <a:rPr lang="en-GB" dirty="0"/>
              <a:t>Consumption of </a:t>
            </a:r>
            <a:r>
              <a:rPr lang="en-GB" b="1" dirty="0"/>
              <a:t>tetracyclines</a:t>
            </a:r>
          </a:p>
          <a:p>
            <a:endParaRPr lang="en-GB" dirty="0"/>
          </a:p>
        </p:txBody>
      </p:sp>
      <p:pic>
        <p:nvPicPr>
          <p:cNvPr id="4" name="Imagen 3">
            <a:extLst>
              <a:ext uri="{FF2B5EF4-FFF2-40B4-BE49-F238E27FC236}">
                <a16:creationId xmlns:a16="http://schemas.microsoft.com/office/drawing/2014/main" id="{028B2AB9-291B-44BA-A0CA-CF872EE9540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50010" y="920750"/>
            <a:ext cx="9977034" cy="5715000"/>
          </a:xfrm>
          <a:prstGeom prst="rect">
            <a:avLst/>
          </a:prstGeom>
        </p:spPr>
      </p:pic>
      <p:sp>
        <p:nvSpPr>
          <p:cNvPr id="6" name="CuadroTexto 5">
            <a:extLst>
              <a:ext uri="{FF2B5EF4-FFF2-40B4-BE49-F238E27FC236}">
                <a16:creationId xmlns:a16="http://schemas.microsoft.com/office/drawing/2014/main" id="{9A68C504-41F5-4208-B130-7789C318EA83}"/>
              </a:ext>
            </a:extLst>
          </p:cNvPr>
          <p:cNvSpPr txBox="1"/>
          <p:nvPr/>
        </p:nvSpPr>
        <p:spPr>
          <a:xfrm>
            <a:off x="17228" y="6559550"/>
            <a:ext cx="9220200" cy="230832"/>
          </a:xfrm>
          <a:prstGeom prst="rect">
            <a:avLst/>
          </a:prstGeom>
          <a:noFill/>
        </p:spPr>
        <p:txBody>
          <a:bodyPr wrap="square">
            <a:spAutoFit/>
          </a:bodyPr>
          <a:lstStyle/>
          <a:p>
            <a:pPr algn="l"/>
            <a:r>
              <a:rPr lang="en-GB" sz="900" dirty="0">
                <a:solidFill>
                  <a:srgbClr val="003399"/>
                </a:solidFill>
                <a:effectLst/>
                <a:latin typeface="EC Square Sans Pro" panose="020B0506040000020004" pitchFamily="34" charset="0"/>
                <a:cs typeface="Arial" panose="020B0604020202020204" pitchFamily="34" charset="0"/>
                <a:hlinkClick r:id="rId4">
                  <a:extLst>
                    <a:ext uri="{A12FA001-AC4F-418D-AE19-62706E023703}">
                      <ahyp:hlinkClr xmlns:ahyp="http://schemas.microsoft.com/office/drawing/2018/hyperlinkcolor" val="tx"/>
                    </a:ext>
                  </a:extLst>
                </a:hlinkClick>
              </a:rPr>
              <a:t>Source: JIACRA III - Antimicrobial consumption and resistance in bacteria from humans and animals</a:t>
            </a:r>
            <a:endParaRPr lang="en-GB" sz="900" dirty="0">
              <a:solidFill>
                <a:srgbClr val="003399"/>
              </a:solidFill>
              <a:effectLst/>
              <a:latin typeface="EC Square Sans Pro" panose="020B0506040000020004" pitchFamily="34" charset="0"/>
              <a:cs typeface="Arial" panose="020B0604020202020204" pitchFamily="34" charset="0"/>
            </a:endParaRPr>
          </a:p>
        </p:txBody>
      </p:sp>
      <p:sp>
        <p:nvSpPr>
          <p:cNvPr id="5" name="Rectángulo: esquinas redondeadas 4">
            <a:extLst>
              <a:ext uri="{FF2B5EF4-FFF2-40B4-BE49-F238E27FC236}">
                <a16:creationId xmlns:a16="http://schemas.microsoft.com/office/drawing/2014/main" id="{55DC8D6D-2E87-4AF6-A480-D569E3623576}"/>
              </a:ext>
            </a:extLst>
          </p:cNvPr>
          <p:cNvSpPr/>
          <p:nvPr/>
        </p:nvSpPr>
        <p:spPr>
          <a:xfrm>
            <a:off x="76200" y="3968750"/>
            <a:ext cx="12039600" cy="1558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94887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A7A4201-8AA6-A250-A578-E785FB6D62B8}"/>
              </a:ext>
            </a:extLst>
          </p:cNvPr>
          <p:cNvSpPr>
            <a:spLocks noGrp="1"/>
          </p:cNvSpPr>
          <p:nvPr>
            <p:ph type="body" sz="quarter" idx="10"/>
          </p:nvPr>
        </p:nvSpPr>
        <p:spPr>
          <a:xfrm>
            <a:off x="3733800" y="158750"/>
            <a:ext cx="3857172" cy="685800"/>
          </a:xfrm>
        </p:spPr>
        <p:txBody>
          <a:bodyPr>
            <a:normAutofit/>
          </a:bodyPr>
          <a:lstStyle/>
          <a:p>
            <a:pPr marL="0" indent="0">
              <a:buNone/>
            </a:pPr>
            <a:r>
              <a:rPr lang="mt-MT" sz="4000" b="1">
                <a:latin typeface="EC Square Sans Pro" panose="020B0506040000020004" pitchFamily="34" charset="0"/>
                <a:cs typeface="+mn-cs"/>
              </a:rPr>
              <a:t>Kisbiet</a:t>
            </a:r>
          </a:p>
        </p:txBody>
      </p:sp>
      <p:pic>
        <p:nvPicPr>
          <p:cNvPr id="6" name="Imagen 5">
            <a:extLst>
              <a:ext uri="{FF2B5EF4-FFF2-40B4-BE49-F238E27FC236}">
                <a16:creationId xmlns:a16="http://schemas.microsoft.com/office/drawing/2014/main" id="{FA7F78ED-CDB6-44F6-A041-001235AAB60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19600" y="1337524"/>
            <a:ext cx="7786914" cy="5533176"/>
          </a:xfrm>
          <a:prstGeom prst="rect">
            <a:avLst/>
          </a:prstGeom>
        </p:spPr>
      </p:pic>
      <p:sp>
        <p:nvSpPr>
          <p:cNvPr id="7" name="Rectángulo redondeado 13">
            <a:extLst>
              <a:ext uri="{FF2B5EF4-FFF2-40B4-BE49-F238E27FC236}">
                <a16:creationId xmlns:a16="http://schemas.microsoft.com/office/drawing/2014/main" id="{D8076120-9DAB-477A-884D-068AEEECE108}"/>
              </a:ext>
            </a:extLst>
          </p:cNvPr>
          <p:cNvSpPr/>
          <p:nvPr/>
        </p:nvSpPr>
        <p:spPr>
          <a:xfrm>
            <a:off x="586926" y="2498770"/>
            <a:ext cx="2504626" cy="1873159"/>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mt-MT" sz="3600" b="1">
                <a:solidFill>
                  <a:schemeClr val="bg1"/>
                </a:solidFill>
                <a:latin typeface="EC Square Sans Pro" panose="020B0506040000020004" pitchFamily="34" charset="0"/>
              </a:rPr>
              <a:t>Bidliet fil-bejgħ totali medju</a:t>
            </a:r>
          </a:p>
        </p:txBody>
      </p:sp>
      <p:pic>
        <p:nvPicPr>
          <p:cNvPr id="10" name="Gráfico 9" descr="Flecha: curva ligera con relleno sólido">
            <a:extLst>
              <a:ext uri="{FF2B5EF4-FFF2-40B4-BE49-F238E27FC236}">
                <a16:creationId xmlns:a16="http://schemas.microsoft.com/office/drawing/2014/main" id="{23FA7A3F-E347-4895-9C9D-1F5BF39ED13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192096">
            <a:off x="6872350" y="3755295"/>
            <a:ext cx="1263099" cy="1002207"/>
          </a:xfrm>
          <a:prstGeom prst="rect">
            <a:avLst/>
          </a:prstGeom>
        </p:spPr>
      </p:pic>
      <p:pic>
        <p:nvPicPr>
          <p:cNvPr id="12" name="Gráfico 11" descr="Cinta de premiación">
            <a:extLst>
              <a:ext uri="{FF2B5EF4-FFF2-40B4-BE49-F238E27FC236}">
                <a16:creationId xmlns:a16="http://schemas.microsoft.com/office/drawing/2014/main" id="{72FE7FBD-83B6-40A5-A33D-87821B4189F3}"/>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506200" y="4445201"/>
            <a:ext cx="1119725" cy="1119725"/>
          </a:xfrm>
          <a:prstGeom prst="rect">
            <a:avLst/>
          </a:prstGeom>
        </p:spPr>
      </p:pic>
      <p:sp>
        <p:nvSpPr>
          <p:cNvPr id="13" name="Marcador de texto 1">
            <a:extLst>
              <a:ext uri="{FF2B5EF4-FFF2-40B4-BE49-F238E27FC236}">
                <a16:creationId xmlns:a16="http://schemas.microsoft.com/office/drawing/2014/main" id="{D6CAC05F-9F34-4F5B-A379-552DA8DDFB51}"/>
              </a:ext>
            </a:extLst>
          </p:cNvPr>
          <p:cNvSpPr txBox="1">
            <a:spLocks/>
          </p:cNvSpPr>
          <p:nvPr/>
        </p:nvSpPr>
        <p:spPr>
          <a:xfrm>
            <a:off x="7605485" y="3913498"/>
            <a:ext cx="1919515" cy="81725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339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mt-MT" sz="6000" b="1">
                <a:latin typeface="EC Square Sans Pro" panose="020B0506040000020004" pitchFamily="34" charset="0"/>
                <a:cs typeface="+mn-cs"/>
              </a:rPr>
              <a:t>45%</a:t>
            </a:r>
          </a:p>
        </p:txBody>
      </p:sp>
      <p:sp>
        <p:nvSpPr>
          <p:cNvPr id="3" name="CuadroTexto 2">
            <a:extLst>
              <a:ext uri="{FF2B5EF4-FFF2-40B4-BE49-F238E27FC236}">
                <a16:creationId xmlns:a16="http://schemas.microsoft.com/office/drawing/2014/main" id="{A33F3E35-C225-4C9C-8A96-03DF72B48998}"/>
              </a:ext>
            </a:extLst>
          </p:cNvPr>
          <p:cNvSpPr txBox="1"/>
          <p:nvPr/>
        </p:nvSpPr>
        <p:spPr>
          <a:xfrm>
            <a:off x="8484662" y="1728718"/>
            <a:ext cx="3581400" cy="954107"/>
          </a:xfrm>
          <a:prstGeom prst="rect">
            <a:avLst/>
          </a:prstGeom>
          <a:noFill/>
        </p:spPr>
        <p:txBody>
          <a:bodyPr wrap="square" rtlCol="0">
            <a:spAutoFit/>
          </a:bodyPr>
          <a:lstStyle/>
          <a:p>
            <a:r>
              <a:rPr lang="mt-MT" sz="2000" dirty="0"/>
              <a:t>Ix-xejra matul is-snin turi tnaqqis fl-użu tal-antimikrobiċi</a:t>
            </a:r>
          </a:p>
          <a:p>
            <a:r>
              <a:rPr lang="mt-MT" sz="800" dirty="0"/>
              <a:t>Ikkalkulata billi jitkejjel l-ammont ta’ antimikrobiċi użati għal kull kilo ta’ laħam prodott matul is-snin</a:t>
            </a:r>
          </a:p>
        </p:txBody>
      </p:sp>
      <p:sp>
        <p:nvSpPr>
          <p:cNvPr id="4" name="TextBox 3">
            <a:extLst>
              <a:ext uri="{FF2B5EF4-FFF2-40B4-BE49-F238E27FC236}">
                <a16:creationId xmlns:a16="http://schemas.microsoft.com/office/drawing/2014/main" id="{586E7D5F-DDB9-D32B-F4D6-AF67B0148273}"/>
              </a:ext>
            </a:extLst>
          </p:cNvPr>
          <p:cNvSpPr txBox="1"/>
          <p:nvPr/>
        </p:nvSpPr>
        <p:spPr>
          <a:xfrm>
            <a:off x="7240770" y="1371193"/>
            <a:ext cx="2865388" cy="261610"/>
          </a:xfrm>
          <a:prstGeom prst="rect">
            <a:avLst/>
          </a:prstGeom>
          <a:solidFill>
            <a:schemeClr val="bg1"/>
          </a:solidFill>
        </p:spPr>
        <p:txBody>
          <a:bodyPr wrap="square" lIns="0" tIns="0" rIns="0" bIns="0" rtlCol="0" anchor="t" anchorCtr="0">
            <a:noAutofit/>
          </a:bodyPr>
          <a:lstStyle/>
          <a:p>
            <a:pPr algn="l"/>
            <a:r>
              <a:rPr lang="mt-MT" sz="1400">
                <a:solidFill>
                  <a:schemeClr val="tx1"/>
                </a:solidFill>
                <a:latin typeface="EC Square Sans Pro" panose="020B0506040000020004" pitchFamily="34" charset="0"/>
              </a:rPr>
              <a:t>mg għal kull kg bijomassa stmata</a:t>
            </a:r>
          </a:p>
        </p:txBody>
      </p:sp>
      <p:sp>
        <p:nvSpPr>
          <p:cNvPr id="5" name="TextBox 4">
            <a:extLst>
              <a:ext uri="{FF2B5EF4-FFF2-40B4-BE49-F238E27FC236}">
                <a16:creationId xmlns:a16="http://schemas.microsoft.com/office/drawing/2014/main" id="{A19F78A7-96B7-8B9C-E50E-55EB497B0969}"/>
              </a:ext>
            </a:extLst>
          </p:cNvPr>
          <p:cNvSpPr txBox="1"/>
          <p:nvPr/>
        </p:nvSpPr>
        <p:spPr>
          <a:xfrm>
            <a:off x="4442300" y="6685064"/>
            <a:ext cx="2865388" cy="185636"/>
          </a:xfrm>
          <a:prstGeom prst="rect">
            <a:avLst/>
          </a:prstGeom>
          <a:solidFill>
            <a:schemeClr val="bg1"/>
          </a:solidFill>
        </p:spPr>
        <p:txBody>
          <a:bodyPr wrap="square" lIns="0" tIns="0" rIns="0" bIns="0" rtlCol="0" anchor="t" anchorCtr="0">
            <a:noAutofit/>
          </a:bodyPr>
          <a:lstStyle/>
          <a:p>
            <a:pPr algn="l"/>
            <a:r>
              <a:rPr lang="mt-MT" sz="1050" b="1">
                <a:solidFill>
                  <a:srgbClr val="1151A1"/>
                </a:solidFill>
                <a:latin typeface="EC Square Sans Pro" panose="020B0506040000020004" pitchFamily="34" charset="0"/>
              </a:rPr>
              <a:t>Sors:</a:t>
            </a:r>
            <a:r>
              <a:rPr lang="mt-MT" sz="1050">
                <a:solidFill>
                  <a:srgbClr val="1151A1"/>
                </a:solidFill>
                <a:latin typeface="EC Square Sans Pro" panose="020B0506040000020004" pitchFamily="34" charset="0"/>
              </a:rPr>
              <a:t> EMA (2021)</a:t>
            </a:r>
          </a:p>
        </p:txBody>
      </p:sp>
    </p:spTree>
    <p:extLst>
      <p:ext uri="{BB962C8B-B14F-4D97-AF65-F5344CB8AC3E}">
        <p14:creationId xmlns:p14="http://schemas.microsoft.com/office/powerpoint/2010/main" val="4292025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F1D7E46-E490-491E-997D-6B0E085B3913}"/>
              </a:ext>
            </a:extLst>
          </p:cNvPr>
          <p:cNvSpPr txBox="1"/>
          <p:nvPr/>
        </p:nvSpPr>
        <p:spPr>
          <a:xfrm>
            <a:off x="6705600" y="1225550"/>
            <a:ext cx="5486400" cy="1569660"/>
          </a:xfrm>
          <a:prstGeom prst="rect">
            <a:avLst/>
          </a:prstGeom>
          <a:solidFill>
            <a:schemeClr val="bg1"/>
          </a:solidFill>
        </p:spPr>
        <p:txBody>
          <a:bodyPr wrap="square" rtlCol="0">
            <a:spAutoFit/>
          </a:bodyPr>
          <a:lstStyle/>
          <a:p>
            <a:r>
              <a:rPr lang="mt-MT" sz="2400" i="1">
                <a:latin typeface="EC Square Sans Pro" panose="020B0506040000020004" pitchFamily="34" charset="0"/>
              </a:rPr>
              <a:t>Eżempju 1 </a:t>
            </a:r>
          </a:p>
          <a:p>
            <a:r>
              <a:rPr lang="mt-MT" sz="2400">
                <a:latin typeface="EC Square Sans Pro" panose="020B0506040000020004" pitchFamily="34" charset="0"/>
              </a:rPr>
              <a:t>Xejriet fir-</a:t>
            </a:r>
            <a:r>
              <a:rPr lang="mt-MT" sz="2400" b="1">
                <a:latin typeface="EC Square Sans Pro" panose="020B0506040000020004" pitchFamily="34" charset="0"/>
              </a:rPr>
              <a:t>reżistenza</a:t>
            </a:r>
            <a:r>
              <a:rPr lang="mt-MT" sz="2400">
                <a:latin typeface="EC Square Sans Pro" panose="020B0506040000020004" pitchFamily="34" charset="0"/>
              </a:rPr>
              <a:t> għall-</a:t>
            </a:r>
            <a:r>
              <a:rPr lang="mt-MT" sz="2400" b="1">
                <a:latin typeface="EC Square Sans Pro" panose="020B0506040000020004" pitchFamily="34" charset="0"/>
              </a:rPr>
              <a:t>antimikrobiċi </a:t>
            </a:r>
            <a:r>
              <a:rPr lang="mt-MT" sz="2400">
                <a:latin typeface="EC Square Sans Pro" panose="020B0506040000020004" pitchFamily="34" charset="0"/>
              </a:rPr>
              <a:t>magħżula fl-indikatur </a:t>
            </a:r>
            <a:r>
              <a:rPr lang="mt-MT" sz="2400" b="1" i="1">
                <a:latin typeface="EC Square Sans Pro" panose="020B0506040000020004" pitchFamily="34" charset="0"/>
              </a:rPr>
              <a:t>E. coli </a:t>
            </a:r>
            <a:r>
              <a:rPr lang="mt-MT" sz="2400">
                <a:latin typeface="EC Square Sans Pro" panose="020B0506040000020004" pitchFamily="34" charset="0"/>
              </a:rPr>
              <a:t>mill-</a:t>
            </a:r>
            <a:r>
              <a:rPr lang="mt-MT" sz="2400" b="1">
                <a:latin typeface="EC Square Sans Pro" panose="020B0506040000020004" pitchFamily="34" charset="0"/>
              </a:rPr>
              <a:t>ħnieżer,</a:t>
            </a:r>
            <a:r>
              <a:rPr lang="mt-MT" sz="2400">
                <a:latin typeface="EC Square Sans Pro" panose="020B0506040000020004" pitchFamily="34" charset="0"/>
              </a:rPr>
              <a:t> 2009-2021</a:t>
            </a:r>
          </a:p>
        </p:txBody>
      </p:sp>
      <p:pic>
        <p:nvPicPr>
          <p:cNvPr id="9" name="Imagen 8">
            <a:extLst>
              <a:ext uri="{FF2B5EF4-FFF2-40B4-BE49-F238E27FC236}">
                <a16:creationId xmlns:a16="http://schemas.microsoft.com/office/drawing/2014/main" id="{5D9129BE-E756-4321-93ED-2C020193A78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 y="24493"/>
            <a:ext cx="4953000" cy="2877457"/>
          </a:xfrm>
          <a:prstGeom prst="rect">
            <a:avLst/>
          </a:prstGeom>
        </p:spPr>
      </p:pic>
      <p:pic>
        <p:nvPicPr>
          <p:cNvPr id="11" name="Imagen 10">
            <a:extLst>
              <a:ext uri="{FF2B5EF4-FFF2-40B4-BE49-F238E27FC236}">
                <a16:creationId xmlns:a16="http://schemas.microsoft.com/office/drawing/2014/main" id="{16882E40-365D-4376-B28F-4F2BCF9AFBD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7200" y="2933174"/>
            <a:ext cx="5183683" cy="3887762"/>
          </a:xfrm>
          <a:prstGeom prst="rect">
            <a:avLst/>
          </a:prstGeom>
        </p:spPr>
      </p:pic>
      <p:sp>
        <p:nvSpPr>
          <p:cNvPr id="12" name="Flecha: a la derecha 11">
            <a:extLst>
              <a:ext uri="{FF2B5EF4-FFF2-40B4-BE49-F238E27FC236}">
                <a16:creationId xmlns:a16="http://schemas.microsoft.com/office/drawing/2014/main" id="{8017EBE3-34DE-4162-9126-D8A604F56D6C}"/>
              </a:ext>
            </a:extLst>
          </p:cNvPr>
          <p:cNvSpPr/>
          <p:nvPr/>
        </p:nvSpPr>
        <p:spPr>
          <a:xfrm>
            <a:off x="5793283" y="6349172"/>
            <a:ext cx="836117" cy="381000"/>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ángulo 19">
            <a:extLst>
              <a:ext uri="{FF2B5EF4-FFF2-40B4-BE49-F238E27FC236}">
                <a16:creationId xmlns:a16="http://schemas.microsoft.com/office/drawing/2014/main" id="{1FB6C07D-7E22-4458-859A-9C9B83464ADD}"/>
              </a:ext>
            </a:extLst>
          </p:cNvPr>
          <p:cNvSpPr/>
          <p:nvPr/>
        </p:nvSpPr>
        <p:spPr>
          <a:xfrm>
            <a:off x="6803360" y="3758372"/>
            <a:ext cx="836116" cy="8069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ángulo 20">
            <a:extLst>
              <a:ext uri="{FF2B5EF4-FFF2-40B4-BE49-F238E27FC236}">
                <a16:creationId xmlns:a16="http://schemas.microsoft.com/office/drawing/2014/main" id="{489964A2-2769-4B75-A955-93ABB5737C66}"/>
              </a:ext>
            </a:extLst>
          </p:cNvPr>
          <p:cNvSpPr/>
          <p:nvPr/>
        </p:nvSpPr>
        <p:spPr>
          <a:xfrm>
            <a:off x="6803360" y="4520372"/>
            <a:ext cx="836116" cy="806976"/>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ángulo 21">
            <a:extLst>
              <a:ext uri="{FF2B5EF4-FFF2-40B4-BE49-F238E27FC236}">
                <a16:creationId xmlns:a16="http://schemas.microsoft.com/office/drawing/2014/main" id="{30BFF1A5-9713-43EA-9A0C-9B4A59CC232D}"/>
              </a:ext>
            </a:extLst>
          </p:cNvPr>
          <p:cNvSpPr/>
          <p:nvPr/>
        </p:nvSpPr>
        <p:spPr>
          <a:xfrm>
            <a:off x="6803360" y="5313596"/>
            <a:ext cx="836116" cy="806976"/>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ángulo 22">
            <a:extLst>
              <a:ext uri="{FF2B5EF4-FFF2-40B4-BE49-F238E27FC236}">
                <a16:creationId xmlns:a16="http://schemas.microsoft.com/office/drawing/2014/main" id="{3B543019-BBCD-4B65-95D9-EBC59BEDDC62}"/>
              </a:ext>
            </a:extLst>
          </p:cNvPr>
          <p:cNvSpPr/>
          <p:nvPr/>
        </p:nvSpPr>
        <p:spPr>
          <a:xfrm>
            <a:off x="6803360" y="6081946"/>
            <a:ext cx="836116" cy="80697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Conector recto de flecha 26">
            <a:extLst>
              <a:ext uri="{FF2B5EF4-FFF2-40B4-BE49-F238E27FC236}">
                <a16:creationId xmlns:a16="http://schemas.microsoft.com/office/drawing/2014/main" id="{53205C0D-5519-4140-BF17-86956B703A98}"/>
              </a:ext>
            </a:extLst>
          </p:cNvPr>
          <p:cNvCxnSpPr/>
          <p:nvPr/>
        </p:nvCxnSpPr>
        <p:spPr>
          <a:xfrm>
            <a:off x="7069018" y="6282497"/>
            <a:ext cx="304800" cy="3810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FC6A06C5-954C-4B11-B8E4-1879F3224AEE}"/>
              </a:ext>
            </a:extLst>
          </p:cNvPr>
          <p:cNvCxnSpPr>
            <a:cxnSpLocks/>
          </p:cNvCxnSpPr>
          <p:nvPr/>
        </p:nvCxnSpPr>
        <p:spPr>
          <a:xfrm>
            <a:off x="7013054" y="4786572"/>
            <a:ext cx="434172" cy="266043"/>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1057F1BB-DFDF-4FE5-84D4-880E28C6582B}"/>
              </a:ext>
            </a:extLst>
          </p:cNvPr>
          <p:cNvCxnSpPr/>
          <p:nvPr/>
        </p:nvCxnSpPr>
        <p:spPr>
          <a:xfrm>
            <a:off x="7103183" y="3897283"/>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4556AB43-11D6-44A5-8CCC-8AF4AF0F75BD}"/>
              </a:ext>
            </a:extLst>
          </p:cNvPr>
          <p:cNvCxnSpPr>
            <a:cxnSpLocks/>
          </p:cNvCxnSpPr>
          <p:nvPr/>
        </p:nvCxnSpPr>
        <p:spPr>
          <a:xfrm>
            <a:off x="6987436" y="5721350"/>
            <a:ext cx="480164" cy="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sp>
        <p:nvSpPr>
          <p:cNvPr id="34" name="CuadroTexto 33">
            <a:extLst>
              <a:ext uri="{FF2B5EF4-FFF2-40B4-BE49-F238E27FC236}">
                <a16:creationId xmlns:a16="http://schemas.microsoft.com/office/drawing/2014/main" id="{63EDC7F7-5CA2-407A-86E7-DB8A88FB7ADB}"/>
              </a:ext>
            </a:extLst>
          </p:cNvPr>
          <p:cNvSpPr txBox="1"/>
          <p:nvPr/>
        </p:nvSpPr>
        <p:spPr>
          <a:xfrm>
            <a:off x="7687340" y="2754789"/>
            <a:ext cx="4047460" cy="4185761"/>
          </a:xfrm>
          <a:prstGeom prst="rect">
            <a:avLst/>
          </a:prstGeom>
          <a:noFill/>
        </p:spPr>
        <p:txBody>
          <a:bodyPr wrap="square">
            <a:spAutoFit/>
          </a:bodyPr>
          <a:lstStyle/>
          <a:p>
            <a:r>
              <a:rPr lang="mt-MT" sz="3200">
                <a:latin typeface="EC Square Sans Pro" panose="020B0506040000020004" pitchFamily="34" charset="0"/>
              </a:rPr>
              <a:t>Reżistenza għal:</a:t>
            </a:r>
          </a:p>
          <a:p>
            <a:endParaRPr lang="en-GB" sz="3200" dirty="0">
              <a:latin typeface="EC Square Sans Pro" panose="020B0506040000020004" pitchFamily="34" charset="0"/>
            </a:endParaRPr>
          </a:p>
          <a:p>
            <a:r>
              <a:rPr lang="mt-MT" sz="3200">
                <a:latin typeface="EC Square Sans Pro" panose="020B0506040000020004" pitchFamily="34" charset="0"/>
              </a:rPr>
              <a:t>ampiċillina (AMP)</a:t>
            </a:r>
          </a:p>
          <a:p>
            <a:endParaRPr lang="en-GB" sz="2400" dirty="0">
              <a:latin typeface="EC Square Sans Pro" panose="020B0506040000020004" pitchFamily="34" charset="0"/>
            </a:endParaRPr>
          </a:p>
          <a:p>
            <a:r>
              <a:rPr lang="mt-MT" sz="3200">
                <a:latin typeface="EC Square Sans Pro" panose="020B0506040000020004" pitchFamily="34" charset="0"/>
              </a:rPr>
              <a:t>cefotaxime (CTX)</a:t>
            </a:r>
          </a:p>
          <a:p>
            <a:endParaRPr lang="en-GB" dirty="0">
              <a:latin typeface="EC Square Sans Pro" panose="020B0506040000020004" pitchFamily="34" charset="0"/>
            </a:endParaRPr>
          </a:p>
          <a:p>
            <a:r>
              <a:rPr lang="mt-MT" sz="3200">
                <a:latin typeface="EC Square Sans Pro" panose="020B0506040000020004" pitchFamily="34" charset="0"/>
              </a:rPr>
              <a:t>ciprofloxacin (CIP)</a:t>
            </a:r>
          </a:p>
          <a:p>
            <a:endParaRPr lang="en-GB" sz="2800" dirty="0">
              <a:latin typeface="EC Square Sans Pro" panose="020B0506040000020004" pitchFamily="34" charset="0"/>
            </a:endParaRPr>
          </a:p>
          <a:p>
            <a:r>
              <a:rPr lang="mt-MT" sz="3200">
                <a:latin typeface="EC Square Sans Pro" panose="020B0506040000020004" pitchFamily="34" charset="0"/>
              </a:rPr>
              <a:t>tetraċiklina (TET)</a:t>
            </a:r>
          </a:p>
        </p:txBody>
      </p:sp>
      <p:sp>
        <p:nvSpPr>
          <p:cNvPr id="36" name="Rectángulo 35">
            <a:extLst>
              <a:ext uri="{FF2B5EF4-FFF2-40B4-BE49-F238E27FC236}">
                <a16:creationId xmlns:a16="http://schemas.microsoft.com/office/drawing/2014/main" id="{DCB2D1E1-4A0B-4550-8390-93E46C707E93}"/>
              </a:ext>
            </a:extLst>
          </p:cNvPr>
          <p:cNvSpPr/>
          <p:nvPr/>
        </p:nvSpPr>
        <p:spPr>
          <a:xfrm>
            <a:off x="4343400" y="5838299"/>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Marcador de texto 1">
            <a:extLst>
              <a:ext uri="{FF2B5EF4-FFF2-40B4-BE49-F238E27FC236}">
                <a16:creationId xmlns:a16="http://schemas.microsoft.com/office/drawing/2014/main" id="{2C162787-737E-4910-BB3F-5D2442DB82D2}"/>
              </a:ext>
            </a:extLst>
          </p:cNvPr>
          <p:cNvSpPr>
            <a:spLocks noGrp="1"/>
          </p:cNvSpPr>
          <p:nvPr>
            <p:ph type="body" sz="quarter" idx="10"/>
          </p:nvPr>
        </p:nvSpPr>
        <p:spPr>
          <a:xfrm>
            <a:off x="6693941" y="615950"/>
            <a:ext cx="3440659" cy="685800"/>
          </a:xfrm>
          <a:solidFill>
            <a:schemeClr val="bg1"/>
          </a:solidFill>
        </p:spPr>
        <p:txBody>
          <a:bodyPr>
            <a:normAutofit/>
          </a:bodyPr>
          <a:lstStyle/>
          <a:p>
            <a:pPr marL="0" indent="0">
              <a:buNone/>
            </a:pPr>
            <a:r>
              <a:rPr lang="mt-MT" sz="4000" b="1">
                <a:latin typeface="EC Square Sans Pro" panose="020B0506040000020004" pitchFamily="34" charset="0"/>
                <a:cs typeface="+mn-cs"/>
              </a:rPr>
              <a:t>Kisbiet</a:t>
            </a:r>
          </a:p>
        </p:txBody>
      </p:sp>
      <p:pic>
        <p:nvPicPr>
          <p:cNvPr id="39" name="Picture 2" descr="Silhouette of a pig Royalty Free Vector Image - VectorStock">
            <a:extLst>
              <a:ext uri="{FF2B5EF4-FFF2-40B4-BE49-F238E27FC236}">
                <a16:creationId xmlns:a16="http://schemas.microsoft.com/office/drawing/2014/main" id="{EBF0B977-D2E8-488C-A7E6-CD93C1D140E0}"/>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1844" t="18131" r="2411" b="24735"/>
          <a:stretch/>
        </p:blipFill>
        <p:spPr bwMode="auto">
          <a:xfrm flipH="1">
            <a:off x="5974908" y="2368550"/>
            <a:ext cx="578291" cy="381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A30775A-4907-05B9-BF36-BF1DE72030EC}"/>
              </a:ext>
            </a:extLst>
          </p:cNvPr>
          <p:cNvSpPr txBox="1"/>
          <p:nvPr/>
        </p:nvSpPr>
        <p:spPr>
          <a:xfrm rot="16200000">
            <a:off x="-206755" y="3813689"/>
            <a:ext cx="1427422" cy="167188"/>
          </a:xfrm>
          <a:prstGeom prst="rect">
            <a:avLst/>
          </a:prstGeom>
          <a:solidFill>
            <a:schemeClr val="bg1"/>
          </a:solidFill>
        </p:spPr>
        <p:txBody>
          <a:bodyPr wrap="square" lIns="0" tIns="0" rIns="0" bIns="0" rtlCol="0" anchor="t" anchorCtr="0">
            <a:noAutofit/>
          </a:bodyPr>
          <a:lstStyle/>
          <a:p>
            <a:pPr algn="ctr"/>
            <a:r>
              <a:rPr lang="mt-MT" sz="600" b="1">
                <a:solidFill>
                  <a:schemeClr val="tx1"/>
                </a:solidFill>
                <a:latin typeface="Arial" panose="020B0604020202020204" pitchFamily="34" charset="0"/>
                <a:cs typeface="Arial" panose="020B0604020202020204" pitchFamily="34" charset="0"/>
              </a:rPr>
              <a:t>L-okkorrenza tar-reżistenza (%)</a:t>
            </a:r>
          </a:p>
        </p:txBody>
      </p:sp>
      <p:sp>
        <p:nvSpPr>
          <p:cNvPr id="3" name="TextBox 2">
            <a:extLst>
              <a:ext uri="{FF2B5EF4-FFF2-40B4-BE49-F238E27FC236}">
                <a16:creationId xmlns:a16="http://schemas.microsoft.com/office/drawing/2014/main" id="{8FC57B84-B706-A04E-D441-27C22682129E}"/>
              </a:ext>
            </a:extLst>
          </p:cNvPr>
          <p:cNvSpPr txBox="1"/>
          <p:nvPr/>
        </p:nvSpPr>
        <p:spPr>
          <a:xfrm>
            <a:off x="1142580" y="24492"/>
            <a:ext cx="476670" cy="102507"/>
          </a:xfrm>
          <a:prstGeom prst="rect">
            <a:avLst/>
          </a:prstGeom>
          <a:solidFill>
            <a:schemeClr val="bg1"/>
          </a:solidFill>
        </p:spPr>
        <p:txBody>
          <a:bodyPr wrap="square" lIns="0" tIns="0" rIns="0" bIns="0" rtlCol="0" anchor="b" anchorCtr="0">
            <a:noAutofit/>
          </a:bodyPr>
          <a:lstStyle/>
          <a:p>
            <a:pPr algn="ctr"/>
            <a:r>
              <a:rPr lang="mt-MT" sz="600" b="1">
                <a:solidFill>
                  <a:schemeClr val="tx1"/>
                </a:solidFill>
                <a:latin typeface="Arial" panose="020B0604020202020204" pitchFamily="34" charset="0"/>
                <a:cs typeface="Arial" panose="020B0604020202020204" pitchFamily="34" charset="0"/>
              </a:rPr>
              <a:t>L-Awstrija</a:t>
            </a:r>
          </a:p>
        </p:txBody>
      </p:sp>
      <p:sp>
        <p:nvSpPr>
          <p:cNvPr id="4" name="TextBox 3">
            <a:extLst>
              <a:ext uri="{FF2B5EF4-FFF2-40B4-BE49-F238E27FC236}">
                <a16:creationId xmlns:a16="http://schemas.microsoft.com/office/drawing/2014/main" id="{8576FBD2-7C75-05B0-9297-2C0B9FC0CFC6}"/>
              </a:ext>
            </a:extLst>
          </p:cNvPr>
          <p:cNvSpPr txBox="1"/>
          <p:nvPr/>
        </p:nvSpPr>
        <p:spPr>
          <a:xfrm>
            <a:off x="2349080" y="31296"/>
            <a:ext cx="476670" cy="102507"/>
          </a:xfrm>
          <a:prstGeom prst="rect">
            <a:avLst/>
          </a:prstGeom>
          <a:solidFill>
            <a:schemeClr val="bg1"/>
          </a:solidFill>
        </p:spPr>
        <p:txBody>
          <a:bodyPr wrap="square" lIns="0" tIns="0" rIns="0" bIns="0" rtlCol="0" anchor="b" anchorCtr="0">
            <a:noAutofit/>
          </a:bodyPr>
          <a:lstStyle/>
          <a:p>
            <a:pPr algn="ctr"/>
            <a:r>
              <a:rPr lang="mt-MT" sz="600" b="1">
                <a:solidFill>
                  <a:schemeClr val="tx1"/>
                </a:solidFill>
                <a:latin typeface="Arial" panose="020B0604020202020204" pitchFamily="34" charset="0"/>
                <a:cs typeface="Arial" panose="020B0604020202020204" pitchFamily="34" charset="0"/>
              </a:rPr>
              <a:t>Il-Belġju</a:t>
            </a:r>
          </a:p>
        </p:txBody>
      </p:sp>
      <p:sp>
        <p:nvSpPr>
          <p:cNvPr id="5" name="TextBox 4">
            <a:extLst>
              <a:ext uri="{FF2B5EF4-FFF2-40B4-BE49-F238E27FC236}">
                <a16:creationId xmlns:a16="http://schemas.microsoft.com/office/drawing/2014/main" id="{1948C44C-8545-7635-8E5E-BB7834FBA318}"/>
              </a:ext>
            </a:extLst>
          </p:cNvPr>
          <p:cNvSpPr txBox="1"/>
          <p:nvPr/>
        </p:nvSpPr>
        <p:spPr>
          <a:xfrm>
            <a:off x="3571238" y="31295"/>
            <a:ext cx="476670" cy="102507"/>
          </a:xfrm>
          <a:prstGeom prst="rect">
            <a:avLst/>
          </a:prstGeom>
          <a:solidFill>
            <a:schemeClr val="bg1"/>
          </a:solidFill>
        </p:spPr>
        <p:txBody>
          <a:bodyPr wrap="square" lIns="0" tIns="0" rIns="0" bIns="0" rtlCol="0" anchor="b" anchorCtr="0">
            <a:noAutofit/>
          </a:bodyPr>
          <a:lstStyle/>
          <a:p>
            <a:pPr algn="ctr"/>
            <a:r>
              <a:rPr lang="mt-MT" sz="600" b="1">
                <a:solidFill>
                  <a:schemeClr val="tx1"/>
                </a:solidFill>
                <a:latin typeface="Arial" panose="020B0604020202020204" pitchFamily="34" charset="0"/>
                <a:cs typeface="Arial" panose="020B0604020202020204" pitchFamily="34" charset="0"/>
              </a:rPr>
              <a:t>Il-Bulgarija</a:t>
            </a:r>
          </a:p>
        </p:txBody>
      </p:sp>
      <p:sp>
        <p:nvSpPr>
          <p:cNvPr id="6" name="TextBox 5">
            <a:extLst>
              <a:ext uri="{FF2B5EF4-FFF2-40B4-BE49-F238E27FC236}">
                <a16:creationId xmlns:a16="http://schemas.microsoft.com/office/drawing/2014/main" id="{767FB48D-BF30-49D5-3954-A20F8AB527B7}"/>
              </a:ext>
            </a:extLst>
          </p:cNvPr>
          <p:cNvSpPr txBox="1"/>
          <p:nvPr/>
        </p:nvSpPr>
        <p:spPr>
          <a:xfrm>
            <a:off x="4777738" y="24491"/>
            <a:ext cx="476670" cy="102507"/>
          </a:xfrm>
          <a:prstGeom prst="rect">
            <a:avLst/>
          </a:prstGeom>
          <a:solidFill>
            <a:schemeClr val="bg1"/>
          </a:solidFill>
        </p:spPr>
        <p:txBody>
          <a:bodyPr wrap="square" lIns="0" tIns="0" rIns="0" bIns="0" rtlCol="0" anchor="b" anchorCtr="0">
            <a:noAutofit/>
          </a:bodyPr>
          <a:lstStyle/>
          <a:p>
            <a:pPr algn="ctr"/>
            <a:r>
              <a:rPr lang="mt-MT" sz="600" b="1">
                <a:solidFill>
                  <a:schemeClr val="tx1"/>
                </a:solidFill>
                <a:latin typeface="Arial" panose="020B0604020202020204" pitchFamily="34" charset="0"/>
                <a:cs typeface="Arial" panose="020B0604020202020204" pitchFamily="34" charset="0"/>
              </a:rPr>
              <a:t>Il-Kroazja</a:t>
            </a:r>
          </a:p>
        </p:txBody>
      </p:sp>
      <p:sp>
        <p:nvSpPr>
          <p:cNvPr id="8" name="TextBox 7">
            <a:extLst>
              <a:ext uri="{FF2B5EF4-FFF2-40B4-BE49-F238E27FC236}">
                <a16:creationId xmlns:a16="http://schemas.microsoft.com/office/drawing/2014/main" id="{DBD58351-AAC8-5432-C07B-E0E5BBE413AD}"/>
              </a:ext>
            </a:extLst>
          </p:cNvPr>
          <p:cNvSpPr txBox="1"/>
          <p:nvPr/>
        </p:nvSpPr>
        <p:spPr>
          <a:xfrm>
            <a:off x="1129880" y="990600"/>
            <a:ext cx="476670" cy="102507"/>
          </a:xfrm>
          <a:prstGeom prst="rect">
            <a:avLst/>
          </a:prstGeom>
          <a:solidFill>
            <a:schemeClr val="bg1"/>
          </a:solidFill>
        </p:spPr>
        <p:txBody>
          <a:bodyPr wrap="square" lIns="0" tIns="0" rIns="0" bIns="0" rtlCol="0" anchor="b" anchorCtr="0">
            <a:noAutofit/>
          </a:bodyPr>
          <a:lstStyle/>
          <a:p>
            <a:pPr algn="ctr"/>
            <a:r>
              <a:rPr lang="mt-MT" sz="600" b="1">
                <a:solidFill>
                  <a:schemeClr val="tx1"/>
                </a:solidFill>
                <a:latin typeface="Arial" panose="020B0604020202020204" pitchFamily="34" charset="0"/>
                <a:cs typeface="Arial" panose="020B0604020202020204" pitchFamily="34" charset="0"/>
              </a:rPr>
              <a:t>Ċipru</a:t>
            </a:r>
          </a:p>
        </p:txBody>
      </p:sp>
      <p:sp>
        <p:nvSpPr>
          <p:cNvPr id="10" name="TextBox 9">
            <a:extLst>
              <a:ext uri="{FF2B5EF4-FFF2-40B4-BE49-F238E27FC236}">
                <a16:creationId xmlns:a16="http://schemas.microsoft.com/office/drawing/2014/main" id="{90F1FE69-548A-59DE-60E4-D3BBEB5FACC7}"/>
              </a:ext>
            </a:extLst>
          </p:cNvPr>
          <p:cNvSpPr txBox="1"/>
          <p:nvPr/>
        </p:nvSpPr>
        <p:spPr>
          <a:xfrm>
            <a:off x="2336380" y="997404"/>
            <a:ext cx="476670" cy="102507"/>
          </a:xfrm>
          <a:prstGeom prst="rect">
            <a:avLst/>
          </a:prstGeom>
          <a:solidFill>
            <a:schemeClr val="bg1"/>
          </a:solidFill>
        </p:spPr>
        <p:txBody>
          <a:bodyPr wrap="square" lIns="0" tIns="0" rIns="0" bIns="0" rtlCol="0" anchor="b" anchorCtr="0">
            <a:noAutofit/>
          </a:bodyPr>
          <a:lstStyle/>
          <a:p>
            <a:pPr algn="ctr"/>
            <a:r>
              <a:rPr lang="mt-MT" sz="600" b="1">
                <a:solidFill>
                  <a:schemeClr val="tx1"/>
                </a:solidFill>
                <a:latin typeface="Arial" panose="020B0604020202020204" pitchFamily="34" charset="0"/>
                <a:cs typeface="Arial" panose="020B0604020202020204" pitchFamily="34" charset="0"/>
              </a:rPr>
              <a:t>Iċ-Ċekja</a:t>
            </a:r>
          </a:p>
        </p:txBody>
      </p:sp>
      <p:sp>
        <p:nvSpPr>
          <p:cNvPr id="13" name="TextBox 12">
            <a:extLst>
              <a:ext uri="{FF2B5EF4-FFF2-40B4-BE49-F238E27FC236}">
                <a16:creationId xmlns:a16="http://schemas.microsoft.com/office/drawing/2014/main" id="{617AAB21-BD16-0105-5ACC-711B3E5DA7DB}"/>
              </a:ext>
            </a:extLst>
          </p:cNvPr>
          <p:cNvSpPr txBox="1"/>
          <p:nvPr/>
        </p:nvSpPr>
        <p:spPr>
          <a:xfrm>
            <a:off x="3558538" y="997403"/>
            <a:ext cx="476670" cy="102507"/>
          </a:xfrm>
          <a:prstGeom prst="rect">
            <a:avLst/>
          </a:prstGeom>
          <a:solidFill>
            <a:schemeClr val="bg1"/>
          </a:solidFill>
        </p:spPr>
        <p:txBody>
          <a:bodyPr wrap="square" lIns="0" tIns="0" rIns="0" bIns="0" rtlCol="0" anchor="b" anchorCtr="0">
            <a:noAutofit/>
          </a:bodyPr>
          <a:lstStyle/>
          <a:p>
            <a:pPr algn="ctr"/>
            <a:r>
              <a:rPr lang="mt-MT" sz="600" b="1">
                <a:solidFill>
                  <a:schemeClr val="tx1"/>
                </a:solidFill>
                <a:latin typeface="Arial" panose="020B0604020202020204" pitchFamily="34" charset="0"/>
                <a:cs typeface="Arial" panose="020B0604020202020204" pitchFamily="34" charset="0"/>
              </a:rPr>
              <a:t>Id-Danimarka</a:t>
            </a:r>
          </a:p>
        </p:txBody>
      </p:sp>
      <p:sp>
        <p:nvSpPr>
          <p:cNvPr id="14" name="TextBox 13">
            <a:extLst>
              <a:ext uri="{FF2B5EF4-FFF2-40B4-BE49-F238E27FC236}">
                <a16:creationId xmlns:a16="http://schemas.microsoft.com/office/drawing/2014/main" id="{FA1FEC01-A134-EC89-7FCB-955DA8303ABB}"/>
              </a:ext>
            </a:extLst>
          </p:cNvPr>
          <p:cNvSpPr txBox="1"/>
          <p:nvPr/>
        </p:nvSpPr>
        <p:spPr>
          <a:xfrm>
            <a:off x="4765038" y="990599"/>
            <a:ext cx="476670" cy="102507"/>
          </a:xfrm>
          <a:prstGeom prst="rect">
            <a:avLst/>
          </a:prstGeom>
          <a:solidFill>
            <a:schemeClr val="bg1"/>
          </a:solidFill>
        </p:spPr>
        <p:txBody>
          <a:bodyPr wrap="square" lIns="0" tIns="0" rIns="0" bIns="0" rtlCol="0" anchor="b" anchorCtr="0">
            <a:noAutofit/>
          </a:bodyPr>
          <a:lstStyle/>
          <a:p>
            <a:pPr algn="ctr"/>
            <a:r>
              <a:rPr lang="mt-MT" sz="600" b="1">
                <a:solidFill>
                  <a:schemeClr val="tx1"/>
                </a:solidFill>
                <a:latin typeface="Arial" panose="020B0604020202020204" pitchFamily="34" charset="0"/>
                <a:cs typeface="Arial" panose="020B0604020202020204" pitchFamily="34" charset="0"/>
              </a:rPr>
              <a:t>L-Estonja</a:t>
            </a:r>
          </a:p>
        </p:txBody>
      </p:sp>
      <p:sp>
        <p:nvSpPr>
          <p:cNvPr id="15" name="TextBox 14">
            <a:extLst>
              <a:ext uri="{FF2B5EF4-FFF2-40B4-BE49-F238E27FC236}">
                <a16:creationId xmlns:a16="http://schemas.microsoft.com/office/drawing/2014/main" id="{5CDA9D01-B557-6155-FE1C-B774C1FE4FC7}"/>
              </a:ext>
            </a:extLst>
          </p:cNvPr>
          <p:cNvSpPr txBox="1"/>
          <p:nvPr/>
        </p:nvSpPr>
        <p:spPr>
          <a:xfrm>
            <a:off x="1129880" y="1949450"/>
            <a:ext cx="476670" cy="102507"/>
          </a:xfrm>
          <a:prstGeom prst="rect">
            <a:avLst/>
          </a:prstGeom>
          <a:solidFill>
            <a:schemeClr val="bg1"/>
          </a:solidFill>
        </p:spPr>
        <p:txBody>
          <a:bodyPr wrap="square" lIns="0" tIns="0" rIns="0" bIns="0" rtlCol="0" anchor="b" anchorCtr="0">
            <a:noAutofit/>
          </a:bodyPr>
          <a:lstStyle/>
          <a:p>
            <a:pPr algn="ctr"/>
            <a:r>
              <a:rPr lang="mt-MT" sz="600" b="1">
                <a:solidFill>
                  <a:schemeClr val="tx1"/>
                </a:solidFill>
                <a:latin typeface="Arial" panose="020B0604020202020204" pitchFamily="34" charset="0"/>
                <a:cs typeface="Arial" panose="020B0604020202020204" pitchFamily="34" charset="0"/>
              </a:rPr>
              <a:t>Il-Finlandja</a:t>
            </a:r>
          </a:p>
        </p:txBody>
      </p:sp>
      <p:sp>
        <p:nvSpPr>
          <p:cNvPr id="16" name="TextBox 15">
            <a:extLst>
              <a:ext uri="{FF2B5EF4-FFF2-40B4-BE49-F238E27FC236}">
                <a16:creationId xmlns:a16="http://schemas.microsoft.com/office/drawing/2014/main" id="{F6F13544-FB01-346A-03AD-FDC3A5810258}"/>
              </a:ext>
            </a:extLst>
          </p:cNvPr>
          <p:cNvSpPr txBox="1"/>
          <p:nvPr/>
        </p:nvSpPr>
        <p:spPr>
          <a:xfrm>
            <a:off x="2336380" y="1956254"/>
            <a:ext cx="476670" cy="102507"/>
          </a:xfrm>
          <a:prstGeom prst="rect">
            <a:avLst/>
          </a:prstGeom>
          <a:solidFill>
            <a:schemeClr val="bg1"/>
          </a:solidFill>
        </p:spPr>
        <p:txBody>
          <a:bodyPr wrap="square" lIns="0" tIns="0" rIns="0" bIns="0" rtlCol="0" anchor="b" anchorCtr="0">
            <a:noAutofit/>
          </a:bodyPr>
          <a:lstStyle/>
          <a:p>
            <a:pPr algn="ctr"/>
            <a:r>
              <a:rPr lang="mt-MT" sz="600" b="1">
                <a:solidFill>
                  <a:schemeClr val="tx1"/>
                </a:solidFill>
                <a:latin typeface="Arial" panose="020B0604020202020204" pitchFamily="34" charset="0"/>
                <a:cs typeface="Arial" panose="020B0604020202020204" pitchFamily="34" charset="0"/>
              </a:rPr>
              <a:t>Franza</a:t>
            </a:r>
          </a:p>
        </p:txBody>
      </p:sp>
      <p:sp>
        <p:nvSpPr>
          <p:cNvPr id="17" name="TextBox 16">
            <a:extLst>
              <a:ext uri="{FF2B5EF4-FFF2-40B4-BE49-F238E27FC236}">
                <a16:creationId xmlns:a16="http://schemas.microsoft.com/office/drawing/2014/main" id="{8CD082C4-DBB7-598B-C065-0C169EAD6504}"/>
              </a:ext>
            </a:extLst>
          </p:cNvPr>
          <p:cNvSpPr txBox="1"/>
          <p:nvPr/>
        </p:nvSpPr>
        <p:spPr>
          <a:xfrm>
            <a:off x="3558538" y="1956253"/>
            <a:ext cx="476670" cy="102507"/>
          </a:xfrm>
          <a:prstGeom prst="rect">
            <a:avLst/>
          </a:prstGeom>
          <a:solidFill>
            <a:schemeClr val="bg1"/>
          </a:solidFill>
        </p:spPr>
        <p:txBody>
          <a:bodyPr wrap="square" lIns="0" tIns="0" rIns="0" bIns="0" rtlCol="0" anchor="b" anchorCtr="0">
            <a:noAutofit/>
          </a:bodyPr>
          <a:lstStyle/>
          <a:p>
            <a:pPr algn="ctr"/>
            <a:r>
              <a:rPr lang="mt-MT" sz="600" b="1">
                <a:solidFill>
                  <a:schemeClr val="tx1"/>
                </a:solidFill>
                <a:latin typeface="Arial" panose="020B0604020202020204" pitchFamily="34" charset="0"/>
                <a:cs typeface="Arial" panose="020B0604020202020204" pitchFamily="34" charset="0"/>
              </a:rPr>
              <a:t>Il-Ġermanja</a:t>
            </a:r>
          </a:p>
        </p:txBody>
      </p:sp>
      <p:sp>
        <p:nvSpPr>
          <p:cNvPr id="18" name="TextBox 17">
            <a:extLst>
              <a:ext uri="{FF2B5EF4-FFF2-40B4-BE49-F238E27FC236}">
                <a16:creationId xmlns:a16="http://schemas.microsoft.com/office/drawing/2014/main" id="{B888805C-DD7A-D6A0-BA45-F84FDB63333F}"/>
              </a:ext>
            </a:extLst>
          </p:cNvPr>
          <p:cNvSpPr txBox="1"/>
          <p:nvPr/>
        </p:nvSpPr>
        <p:spPr>
          <a:xfrm>
            <a:off x="4765038" y="1949449"/>
            <a:ext cx="476670" cy="102507"/>
          </a:xfrm>
          <a:prstGeom prst="rect">
            <a:avLst/>
          </a:prstGeom>
          <a:solidFill>
            <a:schemeClr val="bg1"/>
          </a:solidFill>
        </p:spPr>
        <p:txBody>
          <a:bodyPr wrap="square" lIns="0" tIns="0" rIns="0" bIns="0" rtlCol="0" anchor="b" anchorCtr="0">
            <a:noAutofit/>
          </a:bodyPr>
          <a:lstStyle/>
          <a:p>
            <a:pPr algn="ctr"/>
            <a:r>
              <a:rPr lang="mt-MT" sz="600" b="1">
                <a:solidFill>
                  <a:schemeClr val="tx1"/>
                </a:solidFill>
                <a:latin typeface="Arial" panose="020B0604020202020204" pitchFamily="34" charset="0"/>
                <a:cs typeface="Arial" panose="020B0604020202020204" pitchFamily="34" charset="0"/>
              </a:rPr>
              <a:t>Il-Greċja</a:t>
            </a:r>
          </a:p>
        </p:txBody>
      </p:sp>
      <p:sp>
        <p:nvSpPr>
          <p:cNvPr id="19" name="TextBox 18">
            <a:extLst>
              <a:ext uri="{FF2B5EF4-FFF2-40B4-BE49-F238E27FC236}">
                <a16:creationId xmlns:a16="http://schemas.microsoft.com/office/drawing/2014/main" id="{8D200C89-097C-4FD6-01E7-AB3F0900AA4B}"/>
              </a:ext>
            </a:extLst>
          </p:cNvPr>
          <p:cNvSpPr txBox="1"/>
          <p:nvPr/>
        </p:nvSpPr>
        <p:spPr>
          <a:xfrm>
            <a:off x="1127360" y="2958703"/>
            <a:ext cx="476670" cy="102507"/>
          </a:xfrm>
          <a:prstGeom prst="rect">
            <a:avLst/>
          </a:prstGeom>
          <a:solidFill>
            <a:schemeClr val="bg1"/>
          </a:solidFill>
        </p:spPr>
        <p:txBody>
          <a:bodyPr wrap="square" lIns="0" tIns="0" rIns="0" bIns="0" rtlCol="0" anchor="b" anchorCtr="0">
            <a:noAutofit/>
          </a:bodyPr>
          <a:lstStyle/>
          <a:p>
            <a:pPr algn="ctr"/>
            <a:r>
              <a:rPr lang="mt-MT" sz="600" b="1">
                <a:solidFill>
                  <a:schemeClr val="tx1"/>
                </a:solidFill>
                <a:latin typeface="Arial" panose="020B0604020202020204" pitchFamily="34" charset="0"/>
                <a:cs typeface="Arial" panose="020B0604020202020204" pitchFamily="34" charset="0"/>
              </a:rPr>
              <a:t>L-Ungerija</a:t>
            </a:r>
          </a:p>
        </p:txBody>
      </p:sp>
      <p:sp>
        <p:nvSpPr>
          <p:cNvPr id="24" name="TextBox 23">
            <a:extLst>
              <a:ext uri="{FF2B5EF4-FFF2-40B4-BE49-F238E27FC236}">
                <a16:creationId xmlns:a16="http://schemas.microsoft.com/office/drawing/2014/main" id="{E34A222C-21A9-1D4B-161F-343437DEC282}"/>
              </a:ext>
            </a:extLst>
          </p:cNvPr>
          <p:cNvSpPr txBox="1"/>
          <p:nvPr/>
        </p:nvSpPr>
        <p:spPr>
          <a:xfrm>
            <a:off x="2333860" y="2965507"/>
            <a:ext cx="476670" cy="102507"/>
          </a:xfrm>
          <a:prstGeom prst="rect">
            <a:avLst/>
          </a:prstGeom>
          <a:solidFill>
            <a:schemeClr val="bg1"/>
          </a:solidFill>
        </p:spPr>
        <p:txBody>
          <a:bodyPr wrap="square" lIns="0" tIns="0" rIns="0" bIns="0" rtlCol="0" anchor="b" anchorCtr="0">
            <a:noAutofit/>
          </a:bodyPr>
          <a:lstStyle/>
          <a:p>
            <a:pPr algn="ctr"/>
            <a:r>
              <a:rPr lang="mt-MT" sz="600" b="1">
                <a:solidFill>
                  <a:schemeClr val="tx1"/>
                </a:solidFill>
                <a:latin typeface="Arial" panose="020B0604020202020204" pitchFamily="34" charset="0"/>
                <a:cs typeface="Arial" panose="020B0604020202020204" pitchFamily="34" charset="0"/>
              </a:rPr>
              <a:t>L-Irlanda</a:t>
            </a:r>
          </a:p>
        </p:txBody>
      </p:sp>
      <p:sp>
        <p:nvSpPr>
          <p:cNvPr id="25" name="TextBox 24">
            <a:extLst>
              <a:ext uri="{FF2B5EF4-FFF2-40B4-BE49-F238E27FC236}">
                <a16:creationId xmlns:a16="http://schemas.microsoft.com/office/drawing/2014/main" id="{838F4331-0310-D611-60D2-2FAF0A60562E}"/>
              </a:ext>
            </a:extLst>
          </p:cNvPr>
          <p:cNvSpPr txBox="1"/>
          <p:nvPr/>
        </p:nvSpPr>
        <p:spPr>
          <a:xfrm>
            <a:off x="3556018" y="2965506"/>
            <a:ext cx="476670" cy="102507"/>
          </a:xfrm>
          <a:prstGeom prst="rect">
            <a:avLst/>
          </a:prstGeom>
          <a:solidFill>
            <a:schemeClr val="bg1"/>
          </a:solidFill>
        </p:spPr>
        <p:txBody>
          <a:bodyPr wrap="square" lIns="0" tIns="0" rIns="0" bIns="0" rtlCol="0" anchor="b" anchorCtr="0">
            <a:noAutofit/>
          </a:bodyPr>
          <a:lstStyle/>
          <a:p>
            <a:pPr algn="ctr"/>
            <a:r>
              <a:rPr lang="mt-MT" sz="600" b="1">
                <a:solidFill>
                  <a:schemeClr val="tx1"/>
                </a:solidFill>
                <a:latin typeface="Arial" panose="020B0604020202020204" pitchFamily="34" charset="0"/>
                <a:cs typeface="Arial" panose="020B0604020202020204" pitchFamily="34" charset="0"/>
              </a:rPr>
              <a:t>L-Italja</a:t>
            </a:r>
          </a:p>
        </p:txBody>
      </p:sp>
      <p:sp>
        <p:nvSpPr>
          <p:cNvPr id="26" name="TextBox 25">
            <a:extLst>
              <a:ext uri="{FF2B5EF4-FFF2-40B4-BE49-F238E27FC236}">
                <a16:creationId xmlns:a16="http://schemas.microsoft.com/office/drawing/2014/main" id="{3F4F04CC-1E34-52D1-696E-21DA2CA26757}"/>
              </a:ext>
            </a:extLst>
          </p:cNvPr>
          <p:cNvSpPr txBox="1"/>
          <p:nvPr/>
        </p:nvSpPr>
        <p:spPr>
          <a:xfrm>
            <a:off x="4762518" y="2958702"/>
            <a:ext cx="476670" cy="102507"/>
          </a:xfrm>
          <a:prstGeom prst="rect">
            <a:avLst/>
          </a:prstGeom>
          <a:solidFill>
            <a:schemeClr val="bg1"/>
          </a:solidFill>
        </p:spPr>
        <p:txBody>
          <a:bodyPr wrap="square" lIns="0" tIns="0" rIns="0" bIns="0" rtlCol="0" anchor="b" anchorCtr="0">
            <a:noAutofit/>
          </a:bodyPr>
          <a:lstStyle/>
          <a:p>
            <a:pPr algn="ctr"/>
            <a:r>
              <a:rPr lang="mt-MT" sz="600" b="1">
                <a:solidFill>
                  <a:schemeClr val="tx1"/>
                </a:solidFill>
                <a:latin typeface="Arial" panose="020B0604020202020204" pitchFamily="34" charset="0"/>
                <a:cs typeface="Arial" panose="020B0604020202020204" pitchFamily="34" charset="0"/>
              </a:rPr>
              <a:t>Il-Latvja</a:t>
            </a:r>
          </a:p>
        </p:txBody>
      </p:sp>
      <p:sp>
        <p:nvSpPr>
          <p:cNvPr id="31" name="TextBox 30">
            <a:extLst>
              <a:ext uri="{FF2B5EF4-FFF2-40B4-BE49-F238E27FC236}">
                <a16:creationId xmlns:a16="http://schemas.microsoft.com/office/drawing/2014/main" id="{F6A21C26-280B-7E5C-3826-C645540BFFCF}"/>
              </a:ext>
            </a:extLst>
          </p:cNvPr>
          <p:cNvSpPr txBox="1"/>
          <p:nvPr/>
        </p:nvSpPr>
        <p:spPr>
          <a:xfrm>
            <a:off x="1129880" y="3923394"/>
            <a:ext cx="476670" cy="102507"/>
          </a:xfrm>
          <a:prstGeom prst="rect">
            <a:avLst/>
          </a:prstGeom>
          <a:solidFill>
            <a:schemeClr val="bg1"/>
          </a:solidFill>
        </p:spPr>
        <p:txBody>
          <a:bodyPr wrap="square" lIns="0" tIns="0" rIns="0" bIns="0" rtlCol="0" anchor="b" anchorCtr="0">
            <a:noAutofit/>
          </a:bodyPr>
          <a:lstStyle/>
          <a:p>
            <a:pPr algn="ctr"/>
            <a:r>
              <a:rPr lang="mt-MT" sz="600" b="1">
                <a:solidFill>
                  <a:schemeClr val="tx1"/>
                </a:solidFill>
                <a:latin typeface="Arial" panose="020B0604020202020204" pitchFamily="34" charset="0"/>
                <a:cs typeface="Arial" panose="020B0604020202020204" pitchFamily="34" charset="0"/>
              </a:rPr>
              <a:t>Il-Litwanja</a:t>
            </a:r>
          </a:p>
        </p:txBody>
      </p:sp>
      <p:sp>
        <p:nvSpPr>
          <p:cNvPr id="32" name="TextBox 31">
            <a:extLst>
              <a:ext uri="{FF2B5EF4-FFF2-40B4-BE49-F238E27FC236}">
                <a16:creationId xmlns:a16="http://schemas.microsoft.com/office/drawing/2014/main" id="{A0ACBE26-CB7D-9149-DDD2-F9519CAACB43}"/>
              </a:ext>
            </a:extLst>
          </p:cNvPr>
          <p:cNvSpPr txBox="1"/>
          <p:nvPr/>
        </p:nvSpPr>
        <p:spPr>
          <a:xfrm>
            <a:off x="2330030" y="3936549"/>
            <a:ext cx="489370" cy="95702"/>
          </a:xfrm>
          <a:prstGeom prst="rect">
            <a:avLst/>
          </a:prstGeom>
          <a:solidFill>
            <a:schemeClr val="bg1"/>
          </a:solidFill>
        </p:spPr>
        <p:txBody>
          <a:bodyPr wrap="square" lIns="0" tIns="0" rIns="0" bIns="0" rtlCol="0" anchor="b" anchorCtr="0">
            <a:noAutofit/>
          </a:bodyPr>
          <a:lstStyle/>
          <a:p>
            <a:pPr algn="ctr"/>
            <a:r>
              <a:rPr lang="mt-MT" sz="600" b="1">
                <a:solidFill>
                  <a:schemeClr val="tx1"/>
                </a:solidFill>
                <a:latin typeface="Arial" panose="020B0604020202020204" pitchFamily="34" charset="0"/>
                <a:cs typeface="Arial" panose="020B0604020202020204" pitchFamily="34" charset="0"/>
              </a:rPr>
              <a:t>Il-Lussemburgu</a:t>
            </a:r>
          </a:p>
        </p:txBody>
      </p:sp>
      <p:sp>
        <p:nvSpPr>
          <p:cNvPr id="33" name="TextBox 32">
            <a:extLst>
              <a:ext uri="{FF2B5EF4-FFF2-40B4-BE49-F238E27FC236}">
                <a16:creationId xmlns:a16="http://schemas.microsoft.com/office/drawing/2014/main" id="{E6BA320B-6BE0-9833-E836-06DC5108BBC2}"/>
              </a:ext>
            </a:extLst>
          </p:cNvPr>
          <p:cNvSpPr txBox="1"/>
          <p:nvPr/>
        </p:nvSpPr>
        <p:spPr>
          <a:xfrm>
            <a:off x="3558538" y="3930197"/>
            <a:ext cx="476670" cy="102507"/>
          </a:xfrm>
          <a:prstGeom prst="rect">
            <a:avLst/>
          </a:prstGeom>
          <a:solidFill>
            <a:schemeClr val="bg1"/>
          </a:solidFill>
        </p:spPr>
        <p:txBody>
          <a:bodyPr wrap="square" lIns="0" tIns="0" rIns="0" bIns="0" rtlCol="0" anchor="b" anchorCtr="0">
            <a:noAutofit/>
          </a:bodyPr>
          <a:lstStyle/>
          <a:p>
            <a:pPr algn="ctr"/>
            <a:r>
              <a:rPr lang="mt-MT" sz="600" b="1">
                <a:solidFill>
                  <a:schemeClr val="tx1"/>
                </a:solidFill>
                <a:latin typeface="Arial" panose="020B0604020202020204" pitchFamily="34" charset="0"/>
                <a:cs typeface="Arial" panose="020B0604020202020204" pitchFamily="34" charset="0"/>
              </a:rPr>
              <a:t>Malta</a:t>
            </a:r>
          </a:p>
        </p:txBody>
      </p:sp>
      <p:sp>
        <p:nvSpPr>
          <p:cNvPr id="35" name="TextBox 34">
            <a:extLst>
              <a:ext uri="{FF2B5EF4-FFF2-40B4-BE49-F238E27FC236}">
                <a16:creationId xmlns:a16="http://schemas.microsoft.com/office/drawing/2014/main" id="{5C72F9D1-8204-D650-1105-14407DA97073}"/>
              </a:ext>
            </a:extLst>
          </p:cNvPr>
          <p:cNvSpPr txBox="1"/>
          <p:nvPr/>
        </p:nvSpPr>
        <p:spPr>
          <a:xfrm>
            <a:off x="4765038" y="3923393"/>
            <a:ext cx="476670" cy="102507"/>
          </a:xfrm>
          <a:prstGeom prst="rect">
            <a:avLst/>
          </a:prstGeom>
          <a:solidFill>
            <a:schemeClr val="bg1"/>
          </a:solidFill>
        </p:spPr>
        <p:txBody>
          <a:bodyPr wrap="square" lIns="0" tIns="0" rIns="0" bIns="0" rtlCol="0" anchor="b" anchorCtr="0">
            <a:noAutofit/>
          </a:bodyPr>
          <a:lstStyle/>
          <a:p>
            <a:pPr algn="ctr"/>
            <a:r>
              <a:rPr lang="mt-MT" sz="600" b="1">
                <a:solidFill>
                  <a:schemeClr val="tx1"/>
                </a:solidFill>
                <a:latin typeface="Arial" panose="020B0604020202020204" pitchFamily="34" charset="0"/>
                <a:cs typeface="Arial" panose="020B0604020202020204" pitchFamily="34" charset="0"/>
              </a:rPr>
              <a:t>L-Olanda</a:t>
            </a:r>
          </a:p>
        </p:txBody>
      </p:sp>
      <p:sp>
        <p:nvSpPr>
          <p:cNvPr id="40" name="TextBox 39">
            <a:extLst>
              <a:ext uri="{FF2B5EF4-FFF2-40B4-BE49-F238E27FC236}">
                <a16:creationId xmlns:a16="http://schemas.microsoft.com/office/drawing/2014/main" id="{95AF30DF-5424-91F8-D1B5-AE259537C8FF}"/>
              </a:ext>
            </a:extLst>
          </p:cNvPr>
          <p:cNvSpPr txBox="1"/>
          <p:nvPr/>
        </p:nvSpPr>
        <p:spPr>
          <a:xfrm>
            <a:off x="1140060" y="4894068"/>
            <a:ext cx="476670" cy="102507"/>
          </a:xfrm>
          <a:prstGeom prst="rect">
            <a:avLst/>
          </a:prstGeom>
          <a:solidFill>
            <a:schemeClr val="bg1"/>
          </a:solidFill>
        </p:spPr>
        <p:txBody>
          <a:bodyPr wrap="square" lIns="0" tIns="0" rIns="0" bIns="0" rtlCol="0" anchor="b" anchorCtr="0">
            <a:noAutofit/>
          </a:bodyPr>
          <a:lstStyle/>
          <a:p>
            <a:pPr algn="ctr"/>
            <a:r>
              <a:rPr lang="mt-MT" sz="600" b="1">
                <a:solidFill>
                  <a:schemeClr val="tx1"/>
                </a:solidFill>
                <a:latin typeface="Arial" panose="020B0604020202020204" pitchFamily="34" charset="0"/>
                <a:cs typeface="Arial" panose="020B0604020202020204" pitchFamily="34" charset="0"/>
              </a:rPr>
              <a:t>Il-Polonja</a:t>
            </a:r>
          </a:p>
        </p:txBody>
      </p:sp>
      <p:sp>
        <p:nvSpPr>
          <p:cNvPr id="41" name="TextBox 40">
            <a:extLst>
              <a:ext uri="{FF2B5EF4-FFF2-40B4-BE49-F238E27FC236}">
                <a16:creationId xmlns:a16="http://schemas.microsoft.com/office/drawing/2014/main" id="{905CD2B1-1159-A127-45C3-7243899C5F68}"/>
              </a:ext>
            </a:extLst>
          </p:cNvPr>
          <p:cNvSpPr txBox="1"/>
          <p:nvPr/>
        </p:nvSpPr>
        <p:spPr>
          <a:xfrm>
            <a:off x="2340210" y="4907223"/>
            <a:ext cx="489370" cy="95702"/>
          </a:xfrm>
          <a:prstGeom prst="rect">
            <a:avLst/>
          </a:prstGeom>
          <a:solidFill>
            <a:schemeClr val="bg1"/>
          </a:solidFill>
        </p:spPr>
        <p:txBody>
          <a:bodyPr wrap="square" lIns="0" tIns="0" rIns="0" bIns="0" rtlCol="0" anchor="b" anchorCtr="0">
            <a:noAutofit/>
          </a:bodyPr>
          <a:lstStyle/>
          <a:p>
            <a:pPr algn="ctr"/>
            <a:r>
              <a:rPr lang="mt-MT" sz="600" b="1">
                <a:solidFill>
                  <a:schemeClr val="tx1"/>
                </a:solidFill>
                <a:latin typeface="Arial" panose="020B0604020202020204" pitchFamily="34" charset="0"/>
                <a:cs typeface="Arial" panose="020B0604020202020204" pitchFamily="34" charset="0"/>
              </a:rPr>
              <a:t>Il-Portugall</a:t>
            </a:r>
          </a:p>
        </p:txBody>
      </p:sp>
      <p:sp>
        <p:nvSpPr>
          <p:cNvPr id="42" name="TextBox 41">
            <a:extLst>
              <a:ext uri="{FF2B5EF4-FFF2-40B4-BE49-F238E27FC236}">
                <a16:creationId xmlns:a16="http://schemas.microsoft.com/office/drawing/2014/main" id="{3B001B2C-E27B-6A3F-A045-7A1262BBCACC}"/>
              </a:ext>
            </a:extLst>
          </p:cNvPr>
          <p:cNvSpPr txBox="1"/>
          <p:nvPr/>
        </p:nvSpPr>
        <p:spPr>
          <a:xfrm>
            <a:off x="3568718" y="4900871"/>
            <a:ext cx="476670" cy="102507"/>
          </a:xfrm>
          <a:prstGeom prst="rect">
            <a:avLst/>
          </a:prstGeom>
          <a:solidFill>
            <a:schemeClr val="bg1"/>
          </a:solidFill>
        </p:spPr>
        <p:txBody>
          <a:bodyPr wrap="square" lIns="0" tIns="0" rIns="0" bIns="0" rtlCol="0" anchor="b" anchorCtr="0">
            <a:noAutofit/>
          </a:bodyPr>
          <a:lstStyle/>
          <a:p>
            <a:pPr algn="ctr"/>
            <a:r>
              <a:rPr lang="mt-MT" sz="600" b="1">
                <a:solidFill>
                  <a:schemeClr val="tx1"/>
                </a:solidFill>
                <a:latin typeface="Arial" panose="020B0604020202020204" pitchFamily="34" charset="0"/>
                <a:cs typeface="Arial" panose="020B0604020202020204" pitchFamily="34" charset="0"/>
              </a:rPr>
              <a:t>Ir-Rumanija</a:t>
            </a:r>
          </a:p>
        </p:txBody>
      </p:sp>
      <p:sp>
        <p:nvSpPr>
          <p:cNvPr id="43" name="TextBox 42">
            <a:extLst>
              <a:ext uri="{FF2B5EF4-FFF2-40B4-BE49-F238E27FC236}">
                <a16:creationId xmlns:a16="http://schemas.microsoft.com/office/drawing/2014/main" id="{8891409B-3EC0-E80B-7E01-6284DC6DD7C3}"/>
              </a:ext>
            </a:extLst>
          </p:cNvPr>
          <p:cNvSpPr txBox="1"/>
          <p:nvPr/>
        </p:nvSpPr>
        <p:spPr>
          <a:xfrm>
            <a:off x="4775218" y="4894067"/>
            <a:ext cx="476670" cy="102507"/>
          </a:xfrm>
          <a:prstGeom prst="rect">
            <a:avLst/>
          </a:prstGeom>
          <a:solidFill>
            <a:schemeClr val="bg1"/>
          </a:solidFill>
        </p:spPr>
        <p:txBody>
          <a:bodyPr wrap="square" lIns="0" tIns="0" rIns="0" bIns="0" rtlCol="0" anchor="b" anchorCtr="0">
            <a:noAutofit/>
          </a:bodyPr>
          <a:lstStyle/>
          <a:p>
            <a:pPr algn="ctr"/>
            <a:r>
              <a:rPr lang="mt-MT" sz="600" b="1">
                <a:solidFill>
                  <a:schemeClr val="tx1"/>
                </a:solidFill>
                <a:latin typeface="Arial" panose="020B0604020202020204" pitchFamily="34" charset="0"/>
                <a:cs typeface="Arial" panose="020B0604020202020204" pitchFamily="34" charset="0"/>
              </a:rPr>
              <a:t>Is-Slovakkja</a:t>
            </a:r>
          </a:p>
        </p:txBody>
      </p:sp>
      <p:sp>
        <p:nvSpPr>
          <p:cNvPr id="37" name="Rectángulo 36">
            <a:extLst>
              <a:ext uri="{FF2B5EF4-FFF2-40B4-BE49-F238E27FC236}">
                <a16:creationId xmlns:a16="http://schemas.microsoft.com/office/drawing/2014/main" id="{9ACFE1DB-F97D-41CC-A5E0-4B7C1D478ED7}"/>
              </a:ext>
            </a:extLst>
          </p:cNvPr>
          <p:cNvSpPr/>
          <p:nvPr/>
        </p:nvSpPr>
        <p:spPr>
          <a:xfrm>
            <a:off x="3124200" y="3879061"/>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BF42D378-5E33-99C4-A7EB-ABFBA0C6EA06}"/>
              </a:ext>
            </a:extLst>
          </p:cNvPr>
          <p:cNvSpPr txBox="1"/>
          <p:nvPr/>
        </p:nvSpPr>
        <p:spPr>
          <a:xfrm>
            <a:off x="1127360" y="5875436"/>
            <a:ext cx="476670" cy="102507"/>
          </a:xfrm>
          <a:prstGeom prst="rect">
            <a:avLst/>
          </a:prstGeom>
          <a:solidFill>
            <a:schemeClr val="bg1"/>
          </a:solidFill>
        </p:spPr>
        <p:txBody>
          <a:bodyPr wrap="square" lIns="0" tIns="0" rIns="0" bIns="0" rtlCol="0" anchor="b" anchorCtr="0">
            <a:noAutofit/>
          </a:bodyPr>
          <a:lstStyle/>
          <a:p>
            <a:pPr algn="ctr"/>
            <a:r>
              <a:rPr lang="mt-MT" sz="600" b="1">
                <a:solidFill>
                  <a:schemeClr val="tx1"/>
                </a:solidFill>
                <a:latin typeface="Arial" panose="020B0604020202020204" pitchFamily="34" charset="0"/>
                <a:cs typeface="Arial" panose="020B0604020202020204" pitchFamily="34" charset="0"/>
              </a:rPr>
              <a:t>Is-Slovenja</a:t>
            </a:r>
          </a:p>
        </p:txBody>
      </p:sp>
      <p:sp>
        <p:nvSpPr>
          <p:cNvPr id="45" name="TextBox 44">
            <a:extLst>
              <a:ext uri="{FF2B5EF4-FFF2-40B4-BE49-F238E27FC236}">
                <a16:creationId xmlns:a16="http://schemas.microsoft.com/office/drawing/2014/main" id="{66E8FC2C-39D6-A66C-06C5-B9092CB4212D}"/>
              </a:ext>
            </a:extLst>
          </p:cNvPr>
          <p:cNvSpPr txBox="1"/>
          <p:nvPr/>
        </p:nvSpPr>
        <p:spPr>
          <a:xfrm>
            <a:off x="2327510" y="5888591"/>
            <a:ext cx="489370" cy="95702"/>
          </a:xfrm>
          <a:prstGeom prst="rect">
            <a:avLst/>
          </a:prstGeom>
          <a:solidFill>
            <a:schemeClr val="bg1"/>
          </a:solidFill>
        </p:spPr>
        <p:txBody>
          <a:bodyPr wrap="square" lIns="0" tIns="0" rIns="0" bIns="0" rtlCol="0" anchor="b" anchorCtr="0">
            <a:noAutofit/>
          </a:bodyPr>
          <a:lstStyle/>
          <a:p>
            <a:pPr algn="ctr"/>
            <a:r>
              <a:rPr lang="mt-MT" sz="600" b="1">
                <a:solidFill>
                  <a:schemeClr val="tx1"/>
                </a:solidFill>
                <a:latin typeface="Arial" panose="020B0604020202020204" pitchFamily="34" charset="0"/>
                <a:cs typeface="Arial" panose="020B0604020202020204" pitchFamily="34" charset="0"/>
              </a:rPr>
              <a:t>Spanja</a:t>
            </a:r>
          </a:p>
        </p:txBody>
      </p:sp>
      <p:sp>
        <p:nvSpPr>
          <p:cNvPr id="46" name="TextBox 45">
            <a:extLst>
              <a:ext uri="{FF2B5EF4-FFF2-40B4-BE49-F238E27FC236}">
                <a16:creationId xmlns:a16="http://schemas.microsoft.com/office/drawing/2014/main" id="{A9572E1C-A8BB-2E0E-6499-A693E1EC9ABC}"/>
              </a:ext>
            </a:extLst>
          </p:cNvPr>
          <p:cNvSpPr txBox="1"/>
          <p:nvPr/>
        </p:nvSpPr>
        <p:spPr>
          <a:xfrm>
            <a:off x="3556018" y="5882239"/>
            <a:ext cx="476670" cy="102507"/>
          </a:xfrm>
          <a:prstGeom prst="rect">
            <a:avLst/>
          </a:prstGeom>
          <a:solidFill>
            <a:schemeClr val="bg1"/>
          </a:solidFill>
        </p:spPr>
        <p:txBody>
          <a:bodyPr wrap="square" lIns="0" tIns="0" rIns="0" bIns="0" rtlCol="0" anchor="b" anchorCtr="0">
            <a:noAutofit/>
          </a:bodyPr>
          <a:lstStyle/>
          <a:p>
            <a:pPr algn="ctr"/>
            <a:r>
              <a:rPr lang="mt-MT" sz="600" b="1">
                <a:solidFill>
                  <a:schemeClr val="tx1"/>
                </a:solidFill>
                <a:latin typeface="Arial" panose="020B0604020202020204" pitchFamily="34" charset="0"/>
                <a:cs typeface="Arial" panose="020B0604020202020204" pitchFamily="34" charset="0"/>
              </a:rPr>
              <a:t>L-Iżvezja</a:t>
            </a:r>
          </a:p>
        </p:txBody>
      </p:sp>
      <p:sp>
        <p:nvSpPr>
          <p:cNvPr id="47" name="TextBox 46">
            <a:extLst>
              <a:ext uri="{FF2B5EF4-FFF2-40B4-BE49-F238E27FC236}">
                <a16:creationId xmlns:a16="http://schemas.microsoft.com/office/drawing/2014/main" id="{10FAD39A-43C3-9608-7710-4D9E22D71CCC}"/>
              </a:ext>
            </a:extLst>
          </p:cNvPr>
          <p:cNvSpPr txBox="1"/>
          <p:nvPr/>
        </p:nvSpPr>
        <p:spPr>
          <a:xfrm>
            <a:off x="4572000" y="5884377"/>
            <a:ext cx="857706" cy="84624"/>
          </a:xfrm>
          <a:prstGeom prst="rect">
            <a:avLst/>
          </a:prstGeom>
          <a:solidFill>
            <a:schemeClr val="bg1"/>
          </a:solidFill>
        </p:spPr>
        <p:txBody>
          <a:bodyPr wrap="square" lIns="0" tIns="0" rIns="0" bIns="0" rtlCol="0" anchor="b" anchorCtr="0">
            <a:noAutofit/>
          </a:bodyPr>
          <a:lstStyle/>
          <a:p>
            <a:pPr algn="ctr"/>
            <a:r>
              <a:rPr lang="mt-MT" sz="600" b="1">
                <a:solidFill>
                  <a:schemeClr val="tx1"/>
                </a:solidFill>
                <a:latin typeface="Arial" panose="020B0604020202020204" pitchFamily="34" charset="0"/>
                <a:cs typeface="Arial" panose="020B0604020202020204" pitchFamily="34" charset="0"/>
              </a:rPr>
              <a:t>Total (27 Stat Membru + ir-Renju Unit)</a:t>
            </a:r>
          </a:p>
        </p:txBody>
      </p:sp>
    </p:spTree>
    <p:extLst>
      <p:ext uri="{BB962C8B-B14F-4D97-AF65-F5344CB8AC3E}">
        <p14:creationId xmlns:p14="http://schemas.microsoft.com/office/powerpoint/2010/main" val="4206621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AB4B412-712F-449D-BC76-68811EC6DAF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 y="0"/>
            <a:ext cx="4578349" cy="2903343"/>
          </a:xfrm>
          <a:prstGeom prst="rect">
            <a:avLst/>
          </a:prstGeom>
        </p:spPr>
      </p:pic>
      <p:pic>
        <p:nvPicPr>
          <p:cNvPr id="6" name="Imagen 5">
            <a:extLst>
              <a:ext uri="{FF2B5EF4-FFF2-40B4-BE49-F238E27FC236}">
                <a16:creationId xmlns:a16="http://schemas.microsoft.com/office/drawing/2014/main" id="{70825DA7-AD28-42AD-9061-E4E089157D3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5000" y="2903343"/>
            <a:ext cx="4546600" cy="3825797"/>
          </a:xfrm>
          <a:prstGeom prst="rect">
            <a:avLst/>
          </a:prstGeom>
        </p:spPr>
      </p:pic>
      <p:sp>
        <p:nvSpPr>
          <p:cNvPr id="7" name="Rectángulo 6">
            <a:extLst>
              <a:ext uri="{FF2B5EF4-FFF2-40B4-BE49-F238E27FC236}">
                <a16:creationId xmlns:a16="http://schemas.microsoft.com/office/drawing/2014/main" id="{987E8B90-0636-4775-A4B6-54F8D0D1394F}"/>
              </a:ext>
            </a:extLst>
          </p:cNvPr>
          <p:cNvSpPr/>
          <p:nvPr/>
        </p:nvSpPr>
        <p:spPr>
          <a:xfrm>
            <a:off x="4114800" y="5797550"/>
            <a:ext cx="1371600" cy="93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ángulo 7">
            <a:extLst>
              <a:ext uri="{FF2B5EF4-FFF2-40B4-BE49-F238E27FC236}">
                <a16:creationId xmlns:a16="http://schemas.microsoft.com/office/drawing/2014/main" id="{AD45A128-5E65-418F-930D-D2507A9F25E5}"/>
              </a:ext>
            </a:extLst>
          </p:cNvPr>
          <p:cNvSpPr/>
          <p:nvPr/>
        </p:nvSpPr>
        <p:spPr>
          <a:xfrm>
            <a:off x="2971800" y="5755749"/>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adroTexto 8">
            <a:extLst>
              <a:ext uri="{FF2B5EF4-FFF2-40B4-BE49-F238E27FC236}">
                <a16:creationId xmlns:a16="http://schemas.microsoft.com/office/drawing/2014/main" id="{F47A1701-2789-4212-AA97-C4DE1A2FD870}"/>
              </a:ext>
            </a:extLst>
          </p:cNvPr>
          <p:cNvSpPr txBox="1"/>
          <p:nvPr/>
        </p:nvSpPr>
        <p:spPr>
          <a:xfrm>
            <a:off x="6705600" y="1256090"/>
            <a:ext cx="5181600" cy="1569660"/>
          </a:xfrm>
          <a:prstGeom prst="rect">
            <a:avLst/>
          </a:prstGeom>
          <a:solidFill>
            <a:schemeClr val="bg1"/>
          </a:solidFill>
        </p:spPr>
        <p:txBody>
          <a:bodyPr wrap="square" rtlCol="0">
            <a:spAutoFit/>
          </a:bodyPr>
          <a:lstStyle/>
          <a:p>
            <a:r>
              <a:rPr lang="mt-MT" sz="2400" i="1">
                <a:latin typeface="EC Square Sans Pro" panose="020B0506040000020004" pitchFamily="34" charset="0"/>
              </a:rPr>
              <a:t>Eżempju 2</a:t>
            </a:r>
            <a:r>
              <a:rPr lang="mt-MT" sz="2400">
                <a:latin typeface="EC Square Sans Pro" panose="020B0506040000020004" pitchFamily="34" charset="0"/>
              </a:rPr>
              <a:t> </a:t>
            </a:r>
          </a:p>
          <a:p>
            <a:r>
              <a:rPr lang="mt-MT" sz="2400">
                <a:latin typeface="EC Square Sans Pro" panose="020B0506040000020004" pitchFamily="34" charset="0"/>
              </a:rPr>
              <a:t>Xejriet fir-</a:t>
            </a:r>
            <a:r>
              <a:rPr lang="mt-MT" sz="2400" b="1">
                <a:latin typeface="EC Square Sans Pro" panose="020B0506040000020004" pitchFamily="34" charset="0"/>
              </a:rPr>
              <a:t>reżistenza</a:t>
            </a:r>
            <a:r>
              <a:rPr lang="mt-MT" sz="2400">
                <a:latin typeface="EC Square Sans Pro" panose="020B0506040000020004" pitchFamily="34" charset="0"/>
              </a:rPr>
              <a:t> għall-</a:t>
            </a:r>
            <a:r>
              <a:rPr lang="mt-MT" sz="2400" b="1">
                <a:latin typeface="EC Square Sans Pro" panose="020B0506040000020004" pitchFamily="34" charset="0"/>
              </a:rPr>
              <a:t>antimikrobiċi </a:t>
            </a:r>
            <a:r>
              <a:rPr lang="mt-MT" sz="2400">
                <a:latin typeface="EC Square Sans Pro" panose="020B0506040000020004" pitchFamily="34" charset="0"/>
              </a:rPr>
              <a:t>magħżula fl-indikatur </a:t>
            </a:r>
            <a:r>
              <a:rPr lang="mt-MT" sz="2400" i="1">
                <a:latin typeface="EC Square Sans Pro" panose="020B0506040000020004" pitchFamily="34" charset="0"/>
              </a:rPr>
              <a:t>E. coli </a:t>
            </a:r>
            <a:r>
              <a:rPr lang="mt-MT" sz="2400">
                <a:latin typeface="EC Square Sans Pro" panose="020B0506040000020004" pitchFamily="34" charset="0"/>
              </a:rPr>
              <a:t>mit-</a:t>
            </a:r>
            <a:r>
              <a:rPr lang="mt-MT" sz="2400" b="1">
                <a:latin typeface="EC Square Sans Pro" panose="020B0506040000020004" pitchFamily="34" charset="0"/>
              </a:rPr>
              <a:t>tiġieġ tas-simna,</a:t>
            </a:r>
            <a:r>
              <a:rPr lang="mt-MT" sz="2400">
                <a:latin typeface="EC Square Sans Pro" panose="020B0506040000020004" pitchFamily="34" charset="0"/>
              </a:rPr>
              <a:t> 2009-2021</a:t>
            </a:r>
          </a:p>
        </p:txBody>
      </p:sp>
      <p:sp>
        <p:nvSpPr>
          <p:cNvPr id="10" name="Flecha: a la derecha 9">
            <a:extLst>
              <a:ext uri="{FF2B5EF4-FFF2-40B4-BE49-F238E27FC236}">
                <a16:creationId xmlns:a16="http://schemas.microsoft.com/office/drawing/2014/main" id="{DC06A3C1-7751-4FDF-AABF-B232759E36CD}"/>
              </a:ext>
            </a:extLst>
          </p:cNvPr>
          <p:cNvSpPr/>
          <p:nvPr/>
        </p:nvSpPr>
        <p:spPr>
          <a:xfrm>
            <a:off x="4788941" y="6126820"/>
            <a:ext cx="836117" cy="381000"/>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ángulo 10">
            <a:extLst>
              <a:ext uri="{FF2B5EF4-FFF2-40B4-BE49-F238E27FC236}">
                <a16:creationId xmlns:a16="http://schemas.microsoft.com/office/drawing/2014/main" id="{4E2FBD77-7D5E-4A23-A218-63328DC08C75}"/>
              </a:ext>
            </a:extLst>
          </p:cNvPr>
          <p:cNvSpPr/>
          <p:nvPr/>
        </p:nvSpPr>
        <p:spPr>
          <a:xfrm>
            <a:off x="6803360" y="3740150"/>
            <a:ext cx="836116" cy="8069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ángulo 11">
            <a:extLst>
              <a:ext uri="{FF2B5EF4-FFF2-40B4-BE49-F238E27FC236}">
                <a16:creationId xmlns:a16="http://schemas.microsoft.com/office/drawing/2014/main" id="{4C123E22-4D64-430F-A482-9C24E3741219}"/>
              </a:ext>
            </a:extLst>
          </p:cNvPr>
          <p:cNvSpPr/>
          <p:nvPr/>
        </p:nvSpPr>
        <p:spPr>
          <a:xfrm>
            <a:off x="6803360" y="4502150"/>
            <a:ext cx="836116" cy="806976"/>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ángulo 12">
            <a:extLst>
              <a:ext uri="{FF2B5EF4-FFF2-40B4-BE49-F238E27FC236}">
                <a16:creationId xmlns:a16="http://schemas.microsoft.com/office/drawing/2014/main" id="{08F299C5-2809-4B40-A0C8-524CB94E8227}"/>
              </a:ext>
            </a:extLst>
          </p:cNvPr>
          <p:cNvSpPr/>
          <p:nvPr/>
        </p:nvSpPr>
        <p:spPr>
          <a:xfrm>
            <a:off x="6803360" y="5295374"/>
            <a:ext cx="836116" cy="806976"/>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ángulo 13">
            <a:extLst>
              <a:ext uri="{FF2B5EF4-FFF2-40B4-BE49-F238E27FC236}">
                <a16:creationId xmlns:a16="http://schemas.microsoft.com/office/drawing/2014/main" id="{F76FD2DC-3CBF-4B07-99C2-A30BBEE4494A}"/>
              </a:ext>
            </a:extLst>
          </p:cNvPr>
          <p:cNvSpPr/>
          <p:nvPr/>
        </p:nvSpPr>
        <p:spPr>
          <a:xfrm>
            <a:off x="6803360" y="6063724"/>
            <a:ext cx="836116" cy="80697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Conector recto de flecha 14">
            <a:extLst>
              <a:ext uri="{FF2B5EF4-FFF2-40B4-BE49-F238E27FC236}">
                <a16:creationId xmlns:a16="http://schemas.microsoft.com/office/drawing/2014/main" id="{6D7C9DC3-72B3-44A6-82B1-A5EFA5F9FB11}"/>
              </a:ext>
            </a:extLst>
          </p:cNvPr>
          <p:cNvCxnSpPr/>
          <p:nvPr/>
        </p:nvCxnSpPr>
        <p:spPr>
          <a:xfrm>
            <a:off x="7069018" y="6264275"/>
            <a:ext cx="304800" cy="3810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97D5DA4F-F1EA-44CE-AFAF-A2E101931F52}"/>
              </a:ext>
            </a:extLst>
          </p:cNvPr>
          <p:cNvCxnSpPr/>
          <p:nvPr/>
        </p:nvCxnSpPr>
        <p:spPr>
          <a:xfrm>
            <a:off x="7076836" y="4717787"/>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39C5B4B0-39CD-4052-BD71-E4F55FFB73F0}"/>
              </a:ext>
            </a:extLst>
          </p:cNvPr>
          <p:cNvCxnSpPr/>
          <p:nvPr/>
        </p:nvCxnSpPr>
        <p:spPr>
          <a:xfrm>
            <a:off x="7103183" y="3879061"/>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1467A030-21BF-4F9A-97FB-18DBAEA7E9B1}"/>
              </a:ext>
            </a:extLst>
          </p:cNvPr>
          <p:cNvSpPr txBox="1"/>
          <p:nvPr/>
        </p:nvSpPr>
        <p:spPr>
          <a:xfrm>
            <a:off x="7687340" y="3156387"/>
            <a:ext cx="4047460" cy="3631763"/>
          </a:xfrm>
          <a:prstGeom prst="rect">
            <a:avLst/>
          </a:prstGeom>
          <a:noFill/>
        </p:spPr>
        <p:txBody>
          <a:bodyPr wrap="square">
            <a:spAutoFit/>
          </a:bodyPr>
          <a:lstStyle/>
          <a:p>
            <a:r>
              <a:rPr lang="mt-MT" sz="3200">
                <a:latin typeface="EC Square Sans Pro" panose="020B0506040000020004" pitchFamily="34" charset="0"/>
              </a:rPr>
              <a:t>Reżistenza għal:</a:t>
            </a:r>
          </a:p>
          <a:p>
            <a:r>
              <a:rPr lang="mt-MT" sz="3200">
                <a:latin typeface="EC Square Sans Pro" panose="020B0506040000020004" pitchFamily="34" charset="0"/>
              </a:rPr>
              <a:t>ampiċillina (AMP)</a:t>
            </a:r>
          </a:p>
          <a:p>
            <a:endParaRPr lang="en-GB" sz="2400" dirty="0">
              <a:latin typeface="EC Square Sans Pro" panose="020B0506040000020004" pitchFamily="34" charset="0"/>
            </a:endParaRPr>
          </a:p>
          <a:p>
            <a:r>
              <a:rPr lang="mt-MT" sz="3200">
                <a:latin typeface="EC Square Sans Pro" panose="020B0506040000020004" pitchFamily="34" charset="0"/>
              </a:rPr>
              <a:t>cefotaxime (CTX)</a:t>
            </a:r>
          </a:p>
          <a:p>
            <a:endParaRPr lang="en-GB" dirty="0">
              <a:latin typeface="EC Square Sans Pro" panose="020B0506040000020004" pitchFamily="34" charset="0"/>
            </a:endParaRPr>
          </a:p>
          <a:p>
            <a:r>
              <a:rPr lang="mt-MT" sz="3200">
                <a:latin typeface="EC Square Sans Pro" panose="020B0506040000020004" pitchFamily="34" charset="0"/>
              </a:rPr>
              <a:t>ciprofloxacin (CIP)</a:t>
            </a:r>
          </a:p>
          <a:p>
            <a:endParaRPr lang="en-GB" sz="2800" dirty="0">
              <a:latin typeface="EC Square Sans Pro" panose="020B0506040000020004" pitchFamily="34" charset="0"/>
            </a:endParaRPr>
          </a:p>
          <a:p>
            <a:r>
              <a:rPr lang="mt-MT" sz="3200">
                <a:latin typeface="EC Square Sans Pro" panose="020B0506040000020004" pitchFamily="34" charset="0"/>
              </a:rPr>
              <a:t>tetraċiklina (TET)</a:t>
            </a:r>
          </a:p>
        </p:txBody>
      </p:sp>
      <p:cxnSp>
        <p:nvCxnSpPr>
          <p:cNvPr id="20" name="Conector recto de flecha 19">
            <a:extLst>
              <a:ext uri="{FF2B5EF4-FFF2-40B4-BE49-F238E27FC236}">
                <a16:creationId xmlns:a16="http://schemas.microsoft.com/office/drawing/2014/main" id="{29579818-B6C6-4601-BFC5-717813140962}"/>
              </a:ext>
            </a:extLst>
          </p:cNvPr>
          <p:cNvCxnSpPr/>
          <p:nvPr/>
        </p:nvCxnSpPr>
        <p:spPr>
          <a:xfrm>
            <a:off x="7086600" y="5492750"/>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m3d="http://schemas.microsoft.com/office/drawing/2017/model3d" Requires="am3d">
          <p:graphicFrame>
            <p:nvGraphicFramePr>
              <p:cNvPr id="23" name="Modelo 3D 22" descr="Trofeo">
                <a:extLst>
                  <a:ext uri="{FF2B5EF4-FFF2-40B4-BE49-F238E27FC236}">
                    <a16:creationId xmlns:a16="http://schemas.microsoft.com/office/drawing/2014/main" id="{4461AB61-83CC-49C0-AA43-1D36F0CAC5C9}"/>
                  </a:ext>
                </a:extLst>
              </p:cNvPr>
              <p:cNvGraphicFramePr>
                <a:graphicFrameLocks noChangeAspect="1"/>
              </p:cNvGraphicFramePr>
              <p:nvPr>
                <p:extLst>
                  <p:ext uri="{D42A27DB-BD31-4B8C-83A1-F6EECF244321}">
                    <p14:modId xmlns:p14="http://schemas.microsoft.com/office/powerpoint/2010/main" val="982270636"/>
                  </p:ext>
                </p:extLst>
              </p:nvPr>
            </p:nvGraphicFramePr>
            <p:xfrm>
              <a:off x="10578528" y="4178373"/>
              <a:ext cx="1562012" cy="1314375"/>
            </p:xfrm>
            <a:graphic>
              <a:graphicData uri="http://schemas.microsoft.com/office/drawing/2017/model3d">
                <am3d:model3d r:embed="rId5">
                  <am3d:spPr>
                    <a:xfrm>
                      <a:off x="0" y="0"/>
                      <a:ext cx="1562012" cy="1314375"/>
                    </a:xfrm>
                    <a:prstGeom prst="rect">
                      <a:avLst/>
                    </a:prstGeom>
                  </am3d:spPr>
                  <am3d:camera>
                    <am3d:pos x="0" y="0" z="66204656"/>
                    <am3d:up dx="0" dy="36000000" dz="0"/>
                    <am3d:lookAt x="0" y="0" z="0"/>
                    <am3d:perspective fov="2700000"/>
                  </am3d:camera>
                  <am3d:trans>
                    <am3d:meterPerModelUnit n="15605533" d="1000000"/>
                    <am3d:preTrans dx="0" dy="-14889060" dz="-6"/>
                    <am3d:scale>
                      <am3d:sx n="1000000" d="1000000"/>
                      <am3d:sy n="1000000" d="1000000"/>
                      <am3d:sz n="1000000" d="1000000"/>
                    </am3d:scale>
                    <am3d:rot ax="1528524" ay="-1755866" az="-786652"/>
                    <am3d:postTrans dx="0" dy="0" dz="0"/>
                  </am3d:trans>
                  <am3d:raster rName="Office3DRenderer" rVer="16.0.8326">
                    <am3d:blip r:embed="rId6"/>
                  </am3d:raster>
                  <am3d:objViewport viewportSz="201918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3" name="Modelo 3D 22" descr="Trofeo">
                <a:extLst>
                  <a:ext uri="{FF2B5EF4-FFF2-40B4-BE49-F238E27FC236}">
                    <a16:creationId xmlns:a16="http://schemas.microsoft.com/office/drawing/2014/main" id="{4461AB61-83CC-49C0-AA43-1D36F0CAC5C9}"/>
                  </a:ext>
                </a:extLst>
              </p:cNvPr>
              <p:cNvPicPr>
                <a:picLocks noGrp="1" noRot="1" noChangeAspect="1" noMove="1" noResize="1" noEditPoints="1" noAdjustHandles="1" noChangeArrowheads="1" noChangeShapeType="1" noCrop="1"/>
              </p:cNvPicPr>
              <p:nvPr/>
            </p:nvPicPr>
            <p:blipFill>
              <a:blip r:embed="rId6"/>
              <a:stretch>
                <a:fillRect/>
              </a:stretch>
            </p:blipFill>
            <p:spPr>
              <a:xfrm>
                <a:off x="10578528" y="4178373"/>
                <a:ext cx="1562012" cy="1314375"/>
              </a:xfrm>
              <a:prstGeom prst="rect">
                <a:avLst/>
              </a:prstGeom>
            </p:spPr>
          </p:pic>
        </mc:Fallback>
      </mc:AlternateContent>
      <p:sp>
        <p:nvSpPr>
          <p:cNvPr id="25" name="Marcador de texto 1">
            <a:extLst>
              <a:ext uri="{FF2B5EF4-FFF2-40B4-BE49-F238E27FC236}">
                <a16:creationId xmlns:a16="http://schemas.microsoft.com/office/drawing/2014/main" id="{6A2DD187-12BE-40DF-81C2-5807CC2D34D1}"/>
              </a:ext>
            </a:extLst>
          </p:cNvPr>
          <p:cNvSpPr>
            <a:spLocks noGrp="1"/>
          </p:cNvSpPr>
          <p:nvPr>
            <p:ph type="body" sz="quarter" idx="10"/>
          </p:nvPr>
        </p:nvSpPr>
        <p:spPr>
          <a:xfrm>
            <a:off x="6693941" y="615950"/>
            <a:ext cx="3440659" cy="685800"/>
          </a:xfrm>
          <a:solidFill>
            <a:schemeClr val="bg1"/>
          </a:solidFill>
        </p:spPr>
        <p:txBody>
          <a:bodyPr>
            <a:normAutofit/>
          </a:bodyPr>
          <a:lstStyle/>
          <a:p>
            <a:pPr marL="0" indent="0">
              <a:buNone/>
            </a:pPr>
            <a:r>
              <a:rPr lang="mt-MT" sz="4000" b="1">
                <a:latin typeface="EC Square Sans Pro" panose="020B0506040000020004" pitchFamily="34" charset="0"/>
                <a:cs typeface="+mn-cs"/>
              </a:rPr>
              <a:t>Kisbiet</a:t>
            </a:r>
          </a:p>
        </p:txBody>
      </p:sp>
      <p:pic>
        <p:nvPicPr>
          <p:cNvPr id="26" name="Picture 6" descr="Chicken Icon Vector Art, Icons, and Graphics for Free Download">
            <a:extLst>
              <a:ext uri="{FF2B5EF4-FFF2-40B4-BE49-F238E27FC236}">
                <a16:creationId xmlns:a16="http://schemas.microsoft.com/office/drawing/2014/main" id="{02ED8444-E89A-49A1-A18E-E9BACB0DC846}"/>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146866" y="2292350"/>
            <a:ext cx="368603" cy="4192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0DBB4FC-5FAE-2801-2C66-B9997F1334F2}"/>
              </a:ext>
            </a:extLst>
          </p:cNvPr>
          <p:cNvSpPr txBox="1"/>
          <p:nvPr/>
        </p:nvSpPr>
        <p:spPr>
          <a:xfrm rot="16200000">
            <a:off x="-28927" y="3761104"/>
            <a:ext cx="1427422" cy="167188"/>
          </a:xfrm>
          <a:prstGeom prst="rect">
            <a:avLst/>
          </a:prstGeom>
          <a:solidFill>
            <a:schemeClr val="bg1"/>
          </a:solidFill>
        </p:spPr>
        <p:txBody>
          <a:bodyPr wrap="square" lIns="0" tIns="0" rIns="0" bIns="0" rtlCol="0" anchor="t" anchorCtr="0">
            <a:noAutofit/>
          </a:bodyPr>
          <a:lstStyle/>
          <a:p>
            <a:pPr algn="ctr"/>
            <a:r>
              <a:rPr lang="mt-MT" sz="600" b="1">
                <a:solidFill>
                  <a:schemeClr val="tx1"/>
                </a:solidFill>
                <a:latin typeface="Arial" panose="020B0604020202020204" pitchFamily="34" charset="0"/>
                <a:cs typeface="Arial" panose="020B0604020202020204" pitchFamily="34" charset="0"/>
              </a:rPr>
              <a:t>L-okkorrenza tar-reżistenza (%)</a:t>
            </a:r>
          </a:p>
        </p:txBody>
      </p:sp>
      <p:sp>
        <p:nvSpPr>
          <p:cNvPr id="3" name="TextBox 2">
            <a:extLst>
              <a:ext uri="{FF2B5EF4-FFF2-40B4-BE49-F238E27FC236}">
                <a16:creationId xmlns:a16="http://schemas.microsoft.com/office/drawing/2014/main" id="{DCCEEE4A-CAA6-0858-36C8-3215E8A969DC}"/>
              </a:ext>
            </a:extLst>
          </p:cNvPr>
          <p:cNvSpPr txBox="1"/>
          <p:nvPr/>
        </p:nvSpPr>
        <p:spPr>
          <a:xfrm>
            <a:off x="1193380" y="-7258"/>
            <a:ext cx="476670" cy="102507"/>
          </a:xfrm>
          <a:prstGeom prst="rect">
            <a:avLst/>
          </a:prstGeom>
          <a:solidFill>
            <a:schemeClr val="bg1"/>
          </a:solidFill>
        </p:spPr>
        <p:txBody>
          <a:bodyPr wrap="square" lIns="0" tIns="0" rIns="0" bIns="0" rtlCol="0" anchor="b" anchorCtr="0">
            <a:noAutofit/>
          </a:bodyPr>
          <a:lstStyle/>
          <a:p>
            <a:pPr algn="ctr"/>
            <a:r>
              <a:rPr lang="mt-MT" sz="500" b="1">
                <a:solidFill>
                  <a:schemeClr val="tx1"/>
                </a:solidFill>
                <a:latin typeface="Arial" panose="020B0604020202020204" pitchFamily="34" charset="0"/>
                <a:cs typeface="Arial" panose="020B0604020202020204" pitchFamily="34" charset="0"/>
              </a:rPr>
              <a:t>L-Awstrija</a:t>
            </a:r>
          </a:p>
        </p:txBody>
      </p:sp>
      <p:sp>
        <p:nvSpPr>
          <p:cNvPr id="5" name="TextBox 4">
            <a:extLst>
              <a:ext uri="{FF2B5EF4-FFF2-40B4-BE49-F238E27FC236}">
                <a16:creationId xmlns:a16="http://schemas.microsoft.com/office/drawing/2014/main" id="{D4C46E28-C36F-2855-260C-C3693C4CECCF}"/>
              </a:ext>
            </a:extLst>
          </p:cNvPr>
          <p:cNvSpPr txBox="1"/>
          <p:nvPr/>
        </p:nvSpPr>
        <p:spPr>
          <a:xfrm>
            <a:off x="2253830" y="-455"/>
            <a:ext cx="476670" cy="102507"/>
          </a:xfrm>
          <a:prstGeom prst="rect">
            <a:avLst/>
          </a:prstGeom>
          <a:solidFill>
            <a:schemeClr val="bg1"/>
          </a:solidFill>
        </p:spPr>
        <p:txBody>
          <a:bodyPr wrap="square" lIns="0" tIns="0" rIns="0" bIns="0" rtlCol="0" anchor="b" anchorCtr="0">
            <a:noAutofit/>
          </a:bodyPr>
          <a:lstStyle/>
          <a:p>
            <a:pPr algn="ctr"/>
            <a:r>
              <a:rPr lang="mt-MT" sz="500" b="1">
                <a:solidFill>
                  <a:schemeClr val="tx1"/>
                </a:solidFill>
                <a:latin typeface="Arial" panose="020B0604020202020204" pitchFamily="34" charset="0"/>
                <a:cs typeface="Arial" panose="020B0604020202020204" pitchFamily="34" charset="0"/>
              </a:rPr>
              <a:t>Il-Belġju</a:t>
            </a:r>
          </a:p>
        </p:txBody>
      </p:sp>
      <p:sp>
        <p:nvSpPr>
          <p:cNvPr id="18" name="TextBox 17">
            <a:extLst>
              <a:ext uri="{FF2B5EF4-FFF2-40B4-BE49-F238E27FC236}">
                <a16:creationId xmlns:a16="http://schemas.microsoft.com/office/drawing/2014/main" id="{18A57E3E-E99B-0BFC-637F-35587EA5DBFC}"/>
              </a:ext>
            </a:extLst>
          </p:cNvPr>
          <p:cNvSpPr txBox="1"/>
          <p:nvPr/>
        </p:nvSpPr>
        <p:spPr>
          <a:xfrm>
            <a:off x="3336733" y="-7259"/>
            <a:ext cx="476670" cy="102507"/>
          </a:xfrm>
          <a:prstGeom prst="rect">
            <a:avLst/>
          </a:prstGeom>
          <a:solidFill>
            <a:schemeClr val="bg1"/>
          </a:solidFill>
        </p:spPr>
        <p:txBody>
          <a:bodyPr wrap="square" lIns="0" tIns="0" rIns="0" bIns="0" rtlCol="0" anchor="b" anchorCtr="0">
            <a:noAutofit/>
          </a:bodyPr>
          <a:lstStyle/>
          <a:p>
            <a:pPr algn="ctr"/>
            <a:r>
              <a:rPr lang="mt-MT" sz="500" b="1">
                <a:solidFill>
                  <a:schemeClr val="tx1"/>
                </a:solidFill>
                <a:latin typeface="Arial" panose="020B0604020202020204" pitchFamily="34" charset="0"/>
                <a:cs typeface="Arial" panose="020B0604020202020204" pitchFamily="34" charset="0"/>
              </a:rPr>
              <a:t>Il-Bulgarija</a:t>
            </a:r>
          </a:p>
        </p:txBody>
      </p:sp>
      <p:sp>
        <p:nvSpPr>
          <p:cNvPr id="21" name="TextBox 20">
            <a:extLst>
              <a:ext uri="{FF2B5EF4-FFF2-40B4-BE49-F238E27FC236}">
                <a16:creationId xmlns:a16="http://schemas.microsoft.com/office/drawing/2014/main" id="{9CA06A73-F60E-4E84-9392-BD8AD9ACEA61}"/>
              </a:ext>
            </a:extLst>
          </p:cNvPr>
          <p:cNvSpPr txBox="1"/>
          <p:nvPr/>
        </p:nvSpPr>
        <p:spPr>
          <a:xfrm>
            <a:off x="4406480" y="-7259"/>
            <a:ext cx="476670" cy="102507"/>
          </a:xfrm>
          <a:prstGeom prst="rect">
            <a:avLst/>
          </a:prstGeom>
          <a:solidFill>
            <a:schemeClr val="bg1"/>
          </a:solidFill>
        </p:spPr>
        <p:txBody>
          <a:bodyPr wrap="square" lIns="0" tIns="0" rIns="0" bIns="0" rtlCol="0" anchor="b" anchorCtr="0">
            <a:noAutofit/>
          </a:bodyPr>
          <a:lstStyle/>
          <a:p>
            <a:pPr algn="ctr"/>
            <a:r>
              <a:rPr lang="mt-MT" sz="500" b="1">
                <a:solidFill>
                  <a:schemeClr val="tx1"/>
                </a:solidFill>
                <a:latin typeface="Arial" panose="020B0604020202020204" pitchFamily="34" charset="0"/>
                <a:cs typeface="Arial" panose="020B0604020202020204" pitchFamily="34" charset="0"/>
              </a:rPr>
              <a:t>Il-Kroazja</a:t>
            </a:r>
          </a:p>
        </p:txBody>
      </p:sp>
      <p:sp>
        <p:nvSpPr>
          <p:cNvPr id="22" name="TextBox 21">
            <a:extLst>
              <a:ext uri="{FF2B5EF4-FFF2-40B4-BE49-F238E27FC236}">
                <a16:creationId xmlns:a16="http://schemas.microsoft.com/office/drawing/2014/main" id="{9FB93DB4-6B8E-1CF1-ED99-51C21D4F1583}"/>
              </a:ext>
            </a:extLst>
          </p:cNvPr>
          <p:cNvSpPr txBox="1"/>
          <p:nvPr/>
        </p:nvSpPr>
        <p:spPr>
          <a:xfrm>
            <a:off x="1182836" y="972909"/>
            <a:ext cx="476670" cy="102507"/>
          </a:xfrm>
          <a:prstGeom prst="rect">
            <a:avLst/>
          </a:prstGeom>
          <a:solidFill>
            <a:schemeClr val="bg1"/>
          </a:solidFill>
        </p:spPr>
        <p:txBody>
          <a:bodyPr wrap="square" lIns="0" tIns="0" rIns="0" bIns="0" rtlCol="0" anchor="b" anchorCtr="0">
            <a:noAutofit/>
          </a:bodyPr>
          <a:lstStyle/>
          <a:p>
            <a:pPr algn="ctr"/>
            <a:r>
              <a:rPr lang="mt-MT" sz="500" b="1">
                <a:solidFill>
                  <a:schemeClr val="tx1"/>
                </a:solidFill>
                <a:latin typeface="Arial" panose="020B0604020202020204" pitchFamily="34" charset="0"/>
                <a:cs typeface="Arial" panose="020B0604020202020204" pitchFamily="34" charset="0"/>
              </a:rPr>
              <a:t>Ċipru</a:t>
            </a:r>
          </a:p>
        </p:txBody>
      </p:sp>
      <p:sp>
        <p:nvSpPr>
          <p:cNvPr id="27" name="TextBox 26">
            <a:extLst>
              <a:ext uri="{FF2B5EF4-FFF2-40B4-BE49-F238E27FC236}">
                <a16:creationId xmlns:a16="http://schemas.microsoft.com/office/drawing/2014/main" id="{FCEBCB29-DFD3-B0E6-A65D-8BB6870FE87B}"/>
              </a:ext>
            </a:extLst>
          </p:cNvPr>
          <p:cNvSpPr txBox="1"/>
          <p:nvPr/>
        </p:nvSpPr>
        <p:spPr>
          <a:xfrm>
            <a:off x="2262336" y="973363"/>
            <a:ext cx="476670" cy="102507"/>
          </a:xfrm>
          <a:prstGeom prst="rect">
            <a:avLst/>
          </a:prstGeom>
          <a:solidFill>
            <a:schemeClr val="bg1"/>
          </a:solidFill>
        </p:spPr>
        <p:txBody>
          <a:bodyPr wrap="square" lIns="0" tIns="0" rIns="0" bIns="0" rtlCol="0" anchor="b" anchorCtr="0">
            <a:noAutofit/>
          </a:bodyPr>
          <a:lstStyle/>
          <a:p>
            <a:pPr algn="ctr"/>
            <a:r>
              <a:rPr lang="mt-MT" sz="500" b="1">
                <a:solidFill>
                  <a:schemeClr val="tx1"/>
                </a:solidFill>
                <a:latin typeface="Arial" panose="020B0604020202020204" pitchFamily="34" charset="0"/>
                <a:cs typeface="Arial" panose="020B0604020202020204" pitchFamily="34" charset="0"/>
              </a:rPr>
              <a:t>Iċ-Ċekja</a:t>
            </a:r>
          </a:p>
        </p:txBody>
      </p:sp>
      <p:sp>
        <p:nvSpPr>
          <p:cNvPr id="28" name="TextBox 27">
            <a:extLst>
              <a:ext uri="{FF2B5EF4-FFF2-40B4-BE49-F238E27FC236}">
                <a16:creationId xmlns:a16="http://schemas.microsoft.com/office/drawing/2014/main" id="{6B816171-DB29-9DD0-F76A-2A44388D55D2}"/>
              </a:ext>
            </a:extLst>
          </p:cNvPr>
          <p:cNvSpPr txBox="1"/>
          <p:nvPr/>
        </p:nvSpPr>
        <p:spPr>
          <a:xfrm>
            <a:off x="3344794" y="967012"/>
            <a:ext cx="476670" cy="102507"/>
          </a:xfrm>
          <a:prstGeom prst="rect">
            <a:avLst/>
          </a:prstGeom>
          <a:solidFill>
            <a:schemeClr val="bg1"/>
          </a:solidFill>
        </p:spPr>
        <p:txBody>
          <a:bodyPr wrap="square" lIns="0" tIns="0" rIns="0" bIns="0" rtlCol="0" anchor="b" anchorCtr="0">
            <a:noAutofit/>
          </a:bodyPr>
          <a:lstStyle/>
          <a:p>
            <a:pPr algn="ctr"/>
            <a:r>
              <a:rPr lang="mt-MT" sz="500" b="1">
                <a:solidFill>
                  <a:schemeClr val="tx1"/>
                </a:solidFill>
                <a:latin typeface="Arial" panose="020B0604020202020204" pitchFamily="34" charset="0"/>
                <a:cs typeface="Arial" panose="020B0604020202020204" pitchFamily="34" charset="0"/>
              </a:rPr>
              <a:t>Id-Danimarka</a:t>
            </a:r>
          </a:p>
        </p:txBody>
      </p:sp>
      <p:sp>
        <p:nvSpPr>
          <p:cNvPr id="29" name="TextBox 28">
            <a:extLst>
              <a:ext uri="{FF2B5EF4-FFF2-40B4-BE49-F238E27FC236}">
                <a16:creationId xmlns:a16="http://schemas.microsoft.com/office/drawing/2014/main" id="{D96B8AD2-3BDE-97C7-2970-0EE6FA0EE0C0}"/>
              </a:ext>
            </a:extLst>
          </p:cNvPr>
          <p:cNvSpPr txBox="1"/>
          <p:nvPr/>
        </p:nvSpPr>
        <p:spPr>
          <a:xfrm>
            <a:off x="4411594" y="972908"/>
            <a:ext cx="476670" cy="102507"/>
          </a:xfrm>
          <a:prstGeom prst="rect">
            <a:avLst/>
          </a:prstGeom>
          <a:solidFill>
            <a:schemeClr val="bg1"/>
          </a:solidFill>
        </p:spPr>
        <p:txBody>
          <a:bodyPr wrap="square" lIns="0" tIns="0" rIns="0" bIns="0" rtlCol="0" anchor="b" anchorCtr="0">
            <a:noAutofit/>
          </a:bodyPr>
          <a:lstStyle/>
          <a:p>
            <a:pPr algn="ctr"/>
            <a:r>
              <a:rPr lang="mt-MT" sz="500" b="1">
                <a:solidFill>
                  <a:schemeClr val="tx1"/>
                </a:solidFill>
                <a:latin typeface="Arial" panose="020B0604020202020204" pitchFamily="34" charset="0"/>
                <a:cs typeface="Arial" panose="020B0604020202020204" pitchFamily="34" charset="0"/>
              </a:rPr>
              <a:t>L-Estonja</a:t>
            </a:r>
          </a:p>
        </p:txBody>
      </p:sp>
      <p:sp>
        <p:nvSpPr>
          <p:cNvPr id="30" name="TextBox 29">
            <a:extLst>
              <a:ext uri="{FF2B5EF4-FFF2-40B4-BE49-F238E27FC236}">
                <a16:creationId xmlns:a16="http://schemas.microsoft.com/office/drawing/2014/main" id="{72D4AFEB-AE58-2CA4-7FEF-C7D2BDBBA917}"/>
              </a:ext>
            </a:extLst>
          </p:cNvPr>
          <p:cNvSpPr txBox="1"/>
          <p:nvPr/>
        </p:nvSpPr>
        <p:spPr>
          <a:xfrm>
            <a:off x="1190860" y="1930398"/>
            <a:ext cx="476670" cy="102507"/>
          </a:xfrm>
          <a:prstGeom prst="rect">
            <a:avLst/>
          </a:prstGeom>
          <a:solidFill>
            <a:schemeClr val="bg1"/>
          </a:solidFill>
        </p:spPr>
        <p:txBody>
          <a:bodyPr wrap="square" lIns="0" tIns="0" rIns="0" bIns="0" rtlCol="0" anchor="b" anchorCtr="0">
            <a:noAutofit/>
          </a:bodyPr>
          <a:lstStyle/>
          <a:p>
            <a:pPr algn="ctr"/>
            <a:r>
              <a:rPr lang="mt-MT" sz="500" b="1">
                <a:solidFill>
                  <a:schemeClr val="tx1"/>
                </a:solidFill>
                <a:latin typeface="Arial" panose="020B0604020202020204" pitchFamily="34" charset="0"/>
                <a:cs typeface="Arial" panose="020B0604020202020204" pitchFamily="34" charset="0"/>
              </a:rPr>
              <a:t>Il-Finlandja</a:t>
            </a:r>
          </a:p>
        </p:txBody>
      </p:sp>
      <p:sp>
        <p:nvSpPr>
          <p:cNvPr id="31" name="TextBox 30">
            <a:extLst>
              <a:ext uri="{FF2B5EF4-FFF2-40B4-BE49-F238E27FC236}">
                <a16:creationId xmlns:a16="http://schemas.microsoft.com/office/drawing/2014/main" id="{783A2379-B744-469F-3392-E6781117E7D4}"/>
              </a:ext>
            </a:extLst>
          </p:cNvPr>
          <p:cNvSpPr txBox="1"/>
          <p:nvPr/>
        </p:nvSpPr>
        <p:spPr>
          <a:xfrm>
            <a:off x="2244960" y="1937202"/>
            <a:ext cx="476670" cy="102507"/>
          </a:xfrm>
          <a:prstGeom prst="rect">
            <a:avLst/>
          </a:prstGeom>
          <a:solidFill>
            <a:schemeClr val="bg1"/>
          </a:solidFill>
        </p:spPr>
        <p:txBody>
          <a:bodyPr wrap="square" lIns="0" tIns="0" rIns="0" bIns="0" rtlCol="0" anchor="b" anchorCtr="0">
            <a:noAutofit/>
          </a:bodyPr>
          <a:lstStyle/>
          <a:p>
            <a:pPr algn="ctr"/>
            <a:r>
              <a:rPr lang="mt-MT" sz="500" b="1">
                <a:solidFill>
                  <a:schemeClr val="tx1"/>
                </a:solidFill>
                <a:latin typeface="Arial" panose="020B0604020202020204" pitchFamily="34" charset="0"/>
                <a:cs typeface="Arial" panose="020B0604020202020204" pitchFamily="34" charset="0"/>
              </a:rPr>
              <a:t>Franza</a:t>
            </a:r>
          </a:p>
        </p:txBody>
      </p:sp>
      <p:sp>
        <p:nvSpPr>
          <p:cNvPr id="32" name="TextBox 31">
            <a:extLst>
              <a:ext uri="{FF2B5EF4-FFF2-40B4-BE49-F238E27FC236}">
                <a16:creationId xmlns:a16="http://schemas.microsoft.com/office/drawing/2014/main" id="{595470C7-429E-B0E3-4821-FE07E9021E25}"/>
              </a:ext>
            </a:extLst>
          </p:cNvPr>
          <p:cNvSpPr txBox="1"/>
          <p:nvPr/>
        </p:nvSpPr>
        <p:spPr>
          <a:xfrm>
            <a:off x="3340118" y="1937201"/>
            <a:ext cx="476670" cy="102507"/>
          </a:xfrm>
          <a:prstGeom prst="rect">
            <a:avLst/>
          </a:prstGeom>
          <a:solidFill>
            <a:schemeClr val="bg1"/>
          </a:solidFill>
        </p:spPr>
        <p:txBody>
          <a:bodyPr wrap="square" lIns="0" tIns="0" rIns="0" bIns="0" rtlCol="0" anchor="b" anchorCtr="0">
            <a:noAutofit/>
          </a:bodyPr>
          <a:lstStyle/>
          <a:p>
            <a:pPr algn="ctr"/>
            <a:r>
              <a:rPr lang="mt-MT" sz="500" b="1">
                <a:solidFill>
                  <a:schemeClr val="tx1"/>
                </a:solidFill>
                <a:latin typeface="Arial" panose="020B0604020202020204" pitchFamily="34" charset="0"/>
                <a:cs typeface="Arial" panose="020B0604020202020204" pitchFamily="34" charset="0"/>
              </a:rPr>
              <a:t>Il-Ġermanja</a:t>
            </a:r>
          </a:p>
        </p:txBody>
      </p:sp>
      <p:sp>
        <p:nvSpPr>
          <p:cNvPr id="33" name="TextBox 32">
            <a:extLst>
              <a:ext uri="{FF2B5EF4-FFF2-40B4-BE49-F238E27FC236}">
                <a16:creationId xmlns:a16="http://schemas.microsoft.com/office/drawing/2014/main" id="{7AA6031D-6C2F-DA69-3866-275FE23910EF}"/>
              </a:ext>
            </a:extLst>
          </p:cNvPr>
          <p:cNvSpPr txBox="1"/>
          <p:nvPr/>
        </p:nvSpPr>
        <p:spPr>
          <a:xfrm>
            <a:off x="4419618" y="1930397"/>
            <a:ext cx="476670" cy="102507"/>
          </a:xfrm>
          <a:prstGeom prst="rect">
            <a:avLst/>
          </a:prstGeom>
          <a:solidFill>
            <a:schemeClr val="bg1"/>
          </a:solidFill>
        </p:spPr>
        <p:txBody>
          <a:bodyPr wrap="square" lIns="0" tIns="0" rIns="0" bIns="0" rtlCol="0" anchor="b" anchorCtr="0">
            <a:noAutofit/>
          </a:bodyPr>
          <a:lstStyle/>
          <a:p>
            <a:pPr algn="ctr"/>
            <a:r>
              <a:rPr lang="mt-MT" sz="500" b="1">
                <a:solidFill>
                  <a:schemeClr val="tx1"/>
                </a:solidFill>
                <a:latin typeface="Arial" panose="020B0604020202020204" pitchFamily="34" charset="0"/>
                <a:cs typeface="Arial" panose="020B0604020202020204" pitchFamily="34" charset="0"/>
              </a:rPr>
              <a:t>Il-Greċja</a:t>
            </a:r>
          </a:p>
        </p:txBody>
      </p:sp>
      <p:sp>
        <p:nvSpPr>
          <p:cNvPr id="34" name="TextBox 33">
            <a:extLst>
              <a:ext uri="{FF2B5EF4-FFF2-40B4-BE49-F238E27FC236}">
                <a16:creationId xmlns:a16="http://schemas.microsoft.com/office/drawing/2014/main" id="{FE149028-5C03-54F9-8073-F540872CF5A2}"/>
              </a:ext>
            </a:extLst>
          </p:cNvPr>
          <p:cNvSpPr txBox="1"/>
          <p:nvPr/>
        </p:nvSpPr>
        <p:spPr>
          <a:xfrm>
            <a:off x="1215822" y="2904274"/>
            <a:ext cx="476670" cy="102507"/>
          </a:xfrm>
          <a:prstGeom prst="rect">
            <a:avLst/>
          </a:prstGeom>
          <a:solidFill>
            <a:schemeClr val="bg1"/>
          </a:solidFill>
        </p:spPr>
        <p:txBody>
          <a:bodyPr wrap="square" lIns="0" tIns="0" rIns="0" bIns="0" rtlCol="0" anchor="b" anchorCtr="0">
            <a:noAutofit/>
          </a:bodyPr>
          <a:lstStyle/>
          <a:p>
            <a:pPr algn="ctr"/>
            <a:r>
              <a:rPr lang="mt-MT" sz="500" b="1">
                <a:solidFill>
                  <a:schemeClr val="tx1"/>
                </a:solidFill>
                <a:latin typeface="Arial" panose="020B0604020202020204" pitchFamily="34" charset="0"/>
                <a:cs typeface="Arial" panose="020B0604020202020204" pitchFamily="34" charset="0"/>
              </a:rPr>
              <a:t>L-Ungerija</a:t>
            </a:r>
          </a:p>
        </p:txBody>
      </p:sp>
      <p:sp>
        <p:nvSpPr>
          <p:cNvPr id="35" name="TextBox 34">
            <a:extLst>
              <a:ext uri="{FF2B5EF4-FFF2-40B4-BE49-F238E27FC236}">
                <a16:creationId xmlns:a16="http://schemas.microsoft.com/office/drawing/2014/main" id="{8EB9E1C2-78DF-A4C0-0B58-8CBC9669EFDB}"/>
              </a:ext>
            </a:extLst>
          </p:cNvPr>
          <p:cNvSpPr txBox="1"/>
          <p:nvPr/>
        </p:nvSpPr>
        <p:spPr>
          <a:xfrm>
            <a:off x="2282622" y="2898378"/>
            <a:ext cx="476670" cy="102507"/>
          </a:xfrm>
          <a:prstGeom prst="rect">
            <a:avLst/>
          </a:prstGeom>
          <a:solidFill>
            <a:schemeClr val="bg1"/>
          </a:solidFill>
        </p:spPr>
        <p:txBody>
          <a:bodyPr wrap="square" lIns="0" tIns="0" rIns="0" bIns="0" rtlCol="0" anchor="b" anchorCtr="0">
            <a:noAutofit/>
          </a:bodyPr>
          <a:lstStyle/>
          <a:p>
            <a:pPr algn="ctr"/>
            <a:r>
              <a:rPr lang="mt-MT" sz="500" b="1">
                <a:solidFill>
                  <a:schemeClr val="tx1"/>
                </a:solidFill>
                <a:latin typeface="Arial" panose="020B0604020202020204" pitchFamily="34" charset="0"/>
                <a:cs typeface="Arial" panose="020B0604020202020204" pitchFamily="34" charset="0"/>
              </a:rPr>
              <a:t>L-Irlanda</a:t>
            </a:r>
          </a:p>
        </p:txBody>
      </p:sp>
      <p:sp>
        <p:nvSpPr>
          <p:cNvPr id="36" name="TextBox 35">
            <a:extLst>
              <a:ext uri="{FF2B5EF4-FFF2-40B4-BE49-F238E27FC236}">
                <a16:creationId xmlns:a16="http://schemas.microsoft.com/office/drawing/2014/main" id="{57D430A9-C412-51E4-072F-3C385239C981}"/>
              </a:ext>
            </a:extLst>
          </p:cNvPr>
          <p:cNvSpPr txBox="1"/>
          <p:nvPr/>
        </p:nvSpPr>
        <p:spPr>
          <a:xfrm>
            <a:off x="3346030" y="2898377"/>
            <a:ext cx="476670" cy="102507"/>
          </a:xfrm>
          <a:prstGeom prst="rect">
            <a:avLst/>
          </a:prstGeom>
          <a:solidFill>
            <a:schemeClr val="bg1"/>
          </a:solidFill>
        </p:spPr>
        <p:txBody>
          <a:bodyPr wrap="square" lIns="0" tIns="0" rIns="0" bIns="0" rtlCol="0" anchor="b" anchorCtr="0">
            <a:noAutofit/>
          </a:bodyPr>
          <a:lstStyle/>
          <a:p>
            <a:pPr algn="ctr"/>
            <a:r>
              <a:rPr lang="mt-MT" sz="500" b="1">
                <a:solidFill>
                  <a:schemeClr val="tx1"/>
                </a:solidFill>
                <a:latin typeface="Arial" panose="020B0604020202020204" pitchFamily="34" charset="0"/>
                <a:cs typeface="Arial" panose="020B0604020202020204" pitchFamily="34" charset="0"/>
              </a:rPr>
              <a:t>L-Italja</a:t>
            </a:r>
          </a:p>
        </p:txBody>
      </p:sp>
      <p:sp>
        <p:nvSpPr>
          <p:cNvPr id="37" name="TextBox 36">
            <a:extLst>
              <a:ext uri="{FF2B5EF4-FFF2-40B4-BE49-F238E27FC236}">
                <a16:creationId xmlns:a16="http://schemas.microsoft.com/office/drawing/2014/main" id="{F60D8E94-E258-0012-7A2B-4419F2B6A342}"/>
              </a:ext>
            </a:extLst>
          </p:cNvPr>
          <p:cNvSpPr txBox="1"/>
          <p:nvPr/>
        </p:nvSpPr>
        <p:spPr>
          <a:xfrm>
            <a:off x="4406480" y="2897923"/>
            <a:ext cx="476670" cy="102507"/>
          </a:xfrm>
          <a:prstGeom prst="rect">
            <a:avLst/>
          </a:prstGeom>
          <a:solidFill>
            <a:schemeClr val="bg1"/>
          </a:solidFill>
        </p:spPr>
        <p:txBody>
          <a:bodyPr wrap="square" lIns="0" tIns="0" rIns="0" bIns="0" rtlCol="0" anchor="b" anchorCtr="0">
            <a:noAutofit/>
          </a:bodyPr>
          <a:lstStyle/>
          <a:p>
            <a:pPr algn="ctr"/>
            <a:r>
              <a:rPr lang="mt-MT" sz="500" b="1">
                <a:solidFill>
                  <a:schemeClr val="tx1"/>
                </a:solidFill>
                <a:latin typeface="Arial" panose="020B0604020202020204" pitchFamily="34" charset="0"/>
                <a:cs typeface="Arial" panose="020B0604020202020204" pitchFamily="34" charset="0"/>
              </a:rPr>
              <a:t>Il-Latvja</a:t>
            </a:r>
          </a:p>
        </p:txBody>
      </p:sp>
      <p:sp>
        <p:nvSpPr>
          <p:cNvPr id="38" name="TextBox 37">
            <a:extLst>
              <a:ext uri="{FF2B5EF4-FFF2-40B4-BE49-F238E27FC236}">
                <a16:creationId xmlns:a16="http://schemas.microsoft.com/office/drawing/2014/main" id="{FE333086-D295-69A3-6234-4CEE86214970}"/>
              </a:ext>
            </a:extLst>
          </p:cNvPr>
          <p:cNvSpPr txBox="1"/>
          <p:nvPr/>
        </p:nvSpPr>
        <p:spPr>
          <a:xfrm>
            <a:off x="1203122" y="3871590"/>
            <a:ext cx="476670" cy="102507"/>
          </a:xfrm>
          <a:prstGeom prst="rect">
            <a:avLst/>
          </a:prstGeom>
          <a:solidFill>
            <a:schemeClr val="bg1"/>
          </a:solidFill>
        </p:spPr>
        <p:txBody>
          <a:bodyPr wrap="square" lIns="0" tIns="0" rIns="0" bIns="0" rtlCol="0" anchor="b" anchorCtr="0">
            <a:noAutofit/>
          </a:bodyPr>
          <a:lstStyle/>
          <a:p>
            <a:pPr algn="ctr"/>
            <a:r>
              <a:rPr lang="mt-MT" sz="500" b="1">
                <a:solidFill>
                  <a:schemeClr val="tx1"/>
                </a:solidFill>
                <a:latin typeface="Arial" panose="020B0604020202020204" pitchFamily="34" charset="0"/>
                <a:cs typeface="Arial" panose="020B0604020202020204" pitchFamily="34" charset="0"/>
              </a:rPr>
              <a:t>Il-Litwanja</a:t>
            </a:r>
          </a:p>
        </p:txBody>
      </p:sp>
      <p:sp>
        <p:nvSpPr>
          <p:cNvPr id="40" name="TextBox 39">
            <a:extLst>
              <a:ext uri="{FF2B5EF4-FFF2-40B4-BE49-F238E27FC236}">
                <a16:creationId xmlns:a16="http://schemas.microsoft.com/office/drawing/2014/main" id="{D194E39C-6DAC-052B-424E-52B5F23449CC}"/>
              </a:ext>
            </a:extLst>
          </p:cNvPr>
          <p:cNvSpPr txBox="1"/>
          <p:nvPr/>
        </p:nvSpPr>
        <p:spPr>
          <a:xfrm>
            <a:off x="2262266" y="3856812"/>
            <a:ext cx="476670" cy="102507"/>
          </a:xfrm>
          <a:prstGeom prst="rect">
            <a:avLst/>
          </a:prstGeom>
          <a:solidFill>
            <a:schemeClr val="bg1"/>
          </a:solidFill>
        </p:spPr>
        <p:txBody>
          <a:bodyPr wrap="square" lIns="0" tIns="0" rIns="0" bIns="0" rtlCol="0" anchor="b" anchorCtr="0">
            <a:noAutofit/>
          </a:bodyPr>
          <a:lstStyle/>
          <a:p>
            <a:pPr algn="ctr"/>
            <a:r>
              <a:rPr lang="mt-MT" sz="500" b="1">
                <a:solidFill>
                  <a:schemeClr val="tx1"/>
                </a:solidFill>
                <a:latin typeface="Arial" panose="020B0604020202020204" pitchFamily="34" charset="0"/>
                <a:cs typeface="Arial" panose="020B0604020202020204" pitchFamily="34" charset="0"/>
              </a:rPr>
              <a:t>Malta</a:t>
            </a:r>
          </a:p>
        </p:txBody>
      </p:sp>
      <p:sp>
        <p:nvSpPr>
          <p:cNvPr id="41" name="TextBox 40">
            <a:extLst>
              <a:ext uri="{FF2B5EF4-FFF2-40B4-BE49-F238E27FC236}">
                <a16:creationId xmlns:a16="http://schemas.microsoft.com/office/drawing/2014/main" id="{A2FF2D2E-DAD7-7621-7EB9-44C56899505D}"/>
              </a:ext>
            </a:extLst>
          </p:cNvPr>
          <p:cNvSpPr txBox="1"/>
          <p:nvPr/>
        </p:nvSpPr>
        <p:spPr>
          <a:xfrm>
            <a:off x="3335416" y="3869058"/>
            <a:ext cx="476670" cy="102507"/>
          </a:xfrm>
          <a:prstGeom prst="rect">
            <a:avLst/>
          </a:prstGeom>
          <a:solidFill>
            <a:schemeClr val="bg1"/>
          </a:solidFill>
        </p:spPr>
        <p:txBody>
          <a:bodyPr wrap="square" lIns="0" tIns="0" rIns="0" bIns="0" rtlCol="0" anchor="b" anchorCtr="0">
            <a:noAutofit/>
          </a:bodyPr>
          <a:lstStyle/>
          <a:p>
            <a:pPr algn="ctr"/>
            <a:r>
              <a:rPr lang="mt-MT" sz="500" b="1">
                <a:solidFill>
                  <a:schemeClr val="tx1"/>
                </a:solidFill>
                <a:latin typeface="Arial" panose="020B0604020202020204" pitchFamily="34" charset="0"/>
                <a:cs typeface="Arial" panose="020B0604020202020204" pitchFamily="34" charset="0"/>
              </a:rPr>
              <a:t>L-Olanda</a:t>
            </a:r>
          </a:p>
        </p:txBody>
      </p:sp>
      <p:sp>
        <p:nvSpPr>
          <p:cNvPr id="42" name="TextBox 41">
            <a:extLst>
              <a:ext uri="{FF2B5EF4-FFF2-40B4-BE49-F238E27FC236}">
                <a16:creationId xmlns:a16="http://schemas.microsoft.com/office/drawing/2014/main" id="{7D878A93-B456-88AB-B793-00DC8AC41525}"/>
              </a:ext>
            </a:extLst>
          </p:cNvPr>
          <p:cNvSpPr txBox="1"/>
          <p:nvPr/>
        </p:nvSpPr>
        <p:spPr>
          <a:xfrm>
            <a:off x="4402216" y="3865457"/>
            <a:ext cx="476670" cy="102507"/>
          </a:xfrm>
          <a:prstGeom prst="rect">
            <a:avLst/>
          </a:prstGeom>
          <a:solidFill>
            <a:schemeClr val="bg1"/>
          </a:solidFill>
        </p:spPr>
        <p:txBody>
          <a:bodyPr wrap="square" lIns="0" tIns="0" rIns="0" bIns="0" rtlCol="0" anchor="b" anchorCtr="0">
            <a:noAutofit/>
          </a:bodyPr>
          <a:lstStyle/>
          <a:p>
            <a:pPr algn="ctr"/>
            <a:r>
              <a:rPr lang="mt-MT" sz="500" b="1">
                <a:solidFill>
                  <a:schemeClr val="tx1"/>
                </a:solidFill>
                <a:latin typeface="Arial" panose="020B0604020202020204" pitchFamily="34" charset="0"/>
                <a:cs typeface="Arial" panose="020B0604020202020204" pitchFamily="34" charset="0"/>
              </a:rPr>
              <a:t>Il-Polonja</a:t>
            </a:r>
          </a:p>
        </p:txBody>
      </p:sp>
      <p:sp>
        <p:nvSpPr>
          <p:cNvPr id="43" name="TextBox 42">
            <a:extLst>
              <a:ext uri="{FF2B5EF4-FFF2-40B4-BE49-F238E27FC236}">
                <a16:creationId xmlns:a16="http://schemas.microsoft.com/office/drawing/2014/main" id="{D0391FBC-C736-1E78-DA6C-4E93E08910B8}"/>
              </a:ext>
            </a:extLst>
          </p:cNvPr>
          <p:cNvSpPr txBox="1"/>
          <p:nvPr/>
        </p:nvSpPr>
        <p:spPr>
          <a:xfrm>
            <a:off x="1195466" y="4843812"/>
            <a:ext cx="489370" cy="95702"/>
          </a:xfrm>
          <a:prstGeom prst="rect">
            <a:avLst/>
          </a:prstGeom>
          <a:solidFill>
            <a:schemeClr val="bg1"/>
          </a:solidFill>
        </p:spPr>
        <p:txBody>
          <a:bodyPr wrap="square" lIns="0" tIns="0" rIns="0" bIns="0" rtlCol="0" anchor="b" anchorCtr="0">
            <a:noAutofit/>
          </a:bodyPr>
          <a:lstStyle/>
          <a:p>
            <a:pPr algn="ctr"/>
            <a:r>
              <a:rPr lang="mt-MT" sz="500" b="1">
                <a:solidFill>
                  <a:schemeClr val="tx1"/>
                </a:solidFill>
                <a:latin typeface="Arial" panose="020B0604020202020204" pitchFamily="34" charset="0"/>
                <a:cs typeface="Arial" panose="020B0604020202020204" pitchFamily="34" charset="0"/>
              </a:rPr>
              <a:t>Il-Portugall</a:t>
            </a:r>
          </a:p>
        </p:txBody>
      </p:sp>
      <p:sp>
        <p:nvSpPr>
          <p:cNvPr id="44" name="TextBox 43">
            <a:extLst>
              <a:ext uri="{FF2B5EF4-FFF2-40B4-BE49-F238E27FC236}">
                <a16:creationId xmlns:a16="http://schemas.microsoft.com/office/drawing/2014/main" id="{A906741A-AA9E-ED92-E748-9C83C59B9585}"/>
              </a:ext>
            </a:extLst>
          </p:cNvPr>
          <p:cNvSpPr txBox="1"/>
          <p:nvPr/>
        </p:nvSpPr>
        <p:spPr>
          <a:xfrm>
            <a:off x="2266530" y="4824760"/>
            <a:ext cx="476670" cy="102507"/>
          </a:xfrm>
          <a:prstGeom prst="rect">
            <a:avLst/>
          </a:prstGeom>
          <a:solidFill>
            <a:schemeClr val="bg1"/>
          </a:solidFill>
        </p:spPr>
        <p:txBody>
          <a:bodyPr wrap="square" lIns="0" tIns="0" rIns="0" bIns="0" rtlCol="0" anchor="b" anchorCtr="0">
            <a:noAutofit/>
          </a:bodyPr>
          <a:lstStyle/>
          <a:p>
            <a:pPr algn="ctr"/>
            <a:r>
              <a:rPr lang="mt-MT" sz="500" b="1">
                <a:solidFill>
                  <a:schemeClr val="tx1"/>
                </a:solidFill>
                <a:latin typeface="Arial" panose="020B0604020202020204" pitchFamily="34" charset="0"/>
                <a:cs typeface="Arial" panose="020B0604020202020204" pitchFamily="34" charset="0"/>
              </a:rPr>
              <a:t>Ir-Rumanija</a:t>
            </a:r>
          </a:p>
        </p:txBody>
      </p:sp>
      <p:sp>
        <p:nvSpPr>
          <p:cNvPr id="45" name="TextBox 44">
            <a:extLst>
              <a:ext uri="{FF2B5EF4-FFF2-40B4-BE49-F238E27FC236}">
                <a16:creationId xmlns:a16="http://schemas.microsoft.com/office/drawing/2014/main" id="{FD47317B-5B6B-D4AB-2A8C-00DD973EC9EA}"/>
              </a:ext>
            </a:extLst>
          </p:cNvPr>
          <p:cNvSpPr txBox="1"/>
          <p:nvPr/>
        </p:nvSpPr>
        <p:spPr>
          <a:xfrm>
            <a:off x="3333330" y="4824306"/>
            <a:ext cx="476670" cy="102507"/>
          </a:xfrm>
          <a:prstGeom prst="rect">
            <a:avLst/>
          </a:prstGeom>
          <a:solidFill>
            <a:schemeClr val="bg1"/>
          </a:solidFill>
        </p:spPr>
        <p:txBody>
          <a:bodyPr wrap="square" lIns="0" tIns="0" rIns="0" bIns="0" rtlCol="0" anchor="b" anchorCtr="0">
            <a:noAutofit/>
          </a:bodyPr>
          <a:lstStyle/>
          <a:p>
            <a:pPr algn="ctr"/>
            <a:r>
              <a:rPr lang="mt-MT" sz="500" b="1">
                <a:solidFill>
                  <a:schemeClr val="tx1"/>
                </a:solidFill>
                <a:latin typeface="Arial" panose="020B0604020202020204" pitchFamily="34" charset="0"/>
                <a:cs typeface="Arial" panose="020B0604020202020204" pitchFamily="34" charset="0"/>
              </a:rPr>
              <a:t>Is-Slovakkja</a:t>
            </a:r>
          </a:p>
        </p:txBody>
      </p:sp>
      <p:sp>
        <p:nvSpPr>
          <p:cNvPr id="46" name="TextBox 45">
            <a:extLst>
              <a:ext uri="{FF2B5EF4-FFF2-40B4-BE49-F238E27FC236}">
                <a16:creationId xmlns:a16="http://schemas.microsoft.com/office/drawing/2014/main" id="{773A2E2D-D6C8-E817-B252-A4CFC5D07608}"/>
              </a:ext>
            </a:extLst>
          </p:cNvPr>
          <p:cNvSpPr txBox="1"/>
          <p:nvPr/>
        </p:nvSpPr>
        <p:spPr>
          <a:xfrm>
            <a:off x="4394645" y="4830692"/>
            <a:ext cx="476670" cy="102507"/>
          </a:xfrm>
          <a:prstGeom prst="rect">
            <a:avLst/>
          </a:prstGeom>
          <a:solidFill>
            <a:schemeClr val="bg1"/>
          </a:solidFill>
        </p:spPr>
        <p:txBody>
          <a:bodyPr wrap="square" lIns="0" tIns="0" rIns="0" bIns="0" rtlCol="0" anchor="b" anchorCtr="0">
            <a:noAutofit/>
          </a:bodyPr>
          <a:lstStyle/>
          <a:p>
            <a:pPr algn="ctr"/>
            <a:r>
              <a:rPr lang="mt-MT" sz="500" b="1">
                <a:solidFill>
                  <a:schemeClr val="tx1"/>
                </a:solidFill>
                <a:latin typeface="Arial" panose="020B0604020202020204" pitchFamily="34" charset="0"/>
                <a:cs typeface="Arial" panose="020B0604020202020204" pitchFamily="34" charset="0"/>
              </a:rPr>
              <a:t>Is-Slovenja</a:t>
            </a:r>
          </a:p>
        </p:txBody>
      </p:sp>
      <p:sp>
        <p:nvSpPr>
          <p:cNvPr id="47" name="TextBox 46">
            <a:extLst>
              <a:ext uri="{FF2B5EF4-FFF2-40B4-BE49-F238E27FC236}">
                <a16:creationId xmlns:a16="http://schemas.microsoft.com/office/drawing/2014/main" id="{FC33725D-D4F6-2E96-023F-F5EE80A1F5BC}"/>
              </a:ext>
            </a:extLst>
          </p:cNvPr>
          <p:cNvSpPr txBox="1"/>
          <p:nvPr/>
        </p:nvSpPr>
        <p:spPr>
          <a:xfrm>
            <a:off x="1206945" y="5802697"/>
            <a:ext cx="489370" cy="95702"/>
          </a:xfrm>
          <a:prstGeom prst="rect">
            <a:avLst/>
          </a:prstGeom>
          <a:solidFill>
            <a:schemeClr val="bg1"/>
          </a:solidFill>
        </p:spPr>
        <p:txBody>
          <a:bodyPr wrap="square" lIns="0" tIns="0" rIns="0" bIns="0" rtlCol="0" anchor="b" anchorCtr="0">
            <a:noAutofit/>
          </a:bodyPr>
          <a:lstStyle/>
          <a:p>
            <a:pPr algn="ctr"/>
            <a:r>
              <a:rPr lang="mt-MT" sz="500" b="1">
                <a:solidFill>
                  <a:schemeClr val="tx1"/>
                </a:solidFill>
                <a:latin typeface="Arial" panose="020B0604020202020204" pitchFamily="34" charset="0"/>
                <a:cs typeface="Arial" panose="020B0604020202020204" pitchFamily="34" charset="0"/>
              </a:rPr>
              <a:t>Spanja</a:t>
            </a:r>
          </a:p>
        </p:txBody>
      </p:sp>
      <p:sp>
        <p:nvSpPr>
          <p:cNvPr id="48" name="TextBox 47">
            <a:extLst>
              <a:ext uri="{FF2B5EF4-FFF2-40B4-BE49-F238E27FC236}">
                <a16:creationId xmlns:a16="http://schemas.microsoft.com/office/drawing/2014/main" id="{848FD223-3B67-9054-52EC-E99EB8064917}"/>
              </a:ext>
            </a:extLst>
          </p:cNvPr>
          <p:cNvSpPr txBox="1"/>
          <p:nvPr/>
        </p:nvSpPr>
        <p:spPr>
          <a:xfrm>
            <a:off x="2270353" y="5802695"/>
            <a:ext cx="476670" cy="102507"/>
          </a:xfrm>
          <a:prstGeom prst="rect">
            <a:avLst/>
          </a:prstGeom>
          <a:solidFill>
            <a:schemeClr val="bg1"/>
          </a:solidFill>
        </p:spPr>
        <p:txBody>
          <a:bodyPr wrap="square" lIns="0" tIns="0" rIns="0" bIns="0" rtlCol="0" anchor="b" anchorCtr="0">
            <a:noAutofit/>
          </a:bodyPr>
          <a:lstStyle/>
          <a:p>
            <a:pPr algn="ctr"/>
            <a:r>
              <a:rPr lang="mt-MT" sz="500" b="1">
                <a:solidFill>
                  <a:schemeClr val="tx1"/>
                </a:solidFill>
                <a:latin typeface="Arial" panose="020B0604020202020204" pitchFamily="34" charset="0"/>
                <a:cs typeface="Arial" panose="020B0604020202020204" pitchFamily="34" charset="0"/>
              </a:rPr>
              <a:t>L-Iżvezja</a:t>
            </a:r>
          </a:p>
        </p:txBody>
      </p:sp>
      <p:sp>
        <p:nvSpPr>
          <p:cNvPr id="49" name="TextBox 48">
            <a:extLst>
              <a:ext uri="{FF2B5EF4-FFF2-40B4-BE49-F238E27FC236}">
                <a16:creationId xmlns:a16="http://schemas.microsoft.com/office/drawing/2014/main" id="{205B16CB-EFC2-AA75-4861-33891082165A}"/>
              </a:ext>
            </a:extLst>
          </p:cNvPr>
          <p:cNvSpPr txBox="1"/>
          <p:nvPr/>
        </p:nvSpPr>
        <p:spPr>
          <a:xfrm>
            <a:off x="3127585" y="5817533"/>
            <a:ext cx="857706" cy="84624"/>
          </a:xfrm>
          <a:prstGeom prst="rect">
            <a:avLst/>
          </a:prstGeom>
          <a:solidFill>
            <a:schemeClr val="bg1"/>
          </a:solidFill>
        </p:spPr>
        <p:txBody>
          <a:bodyPr wrap="square" lIns="0" tIns="0" rIns="0" bIns="0" rtlCol="0" anchor="b" anchorCtr="0">
            <a:noAutofit/>
          </a:bodyPr>
          <a:lstStyle/>
          <a:p>
            <a:pPr algn="ctr"/>
            <a:r>
              <a:rPr lang="mt-MT" sz="500" b="1">
                <a:solidFill>
                  <a:schemeClr val="tx1"/>
                </a:solidFill>
                <a:latin typeface="Arial" panose="020B0604020202020204" pitchFamily="34" charset="0"/>
                <a:cs typeface="Arial" panose="020B0604020202020204" pitchFamily="34" charset="0"/>
              </a:rPr>
              <a:t>Total (26 Stat Membru + ir-Renju Unit)</a:t>
            </a:r>
          </a:p>
        </p:txBody>
      </p:sp>
      <p:sp>
        <p:nvSpPr>
          <p:cNvPr id="24" name="Rectángulo 23">
            <a:extLst>
              <a:ext uri="{FF2B5EF4-FFF2-40B4-BE49-F238E27FC236}">
                <a16:creationId xmlns:a16="http://schemas.microsoft.com/office/drawing/2014/main" id="{33B00E61-CEDA-426B-A629-206A42ED4096}"/>
              </a:ext>
            </a:extLst>
          </p:cNvPr>
          <p:cNvSpPr/>
          <p:nvPr/>
        </p:nvSpPr>
        <p:spPr>
          <a:xfrm>
            <a:off x="1981200" y="3879061"/>
            <a:ext cx="1066800" cy="92788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042847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CB622346-CFA8-4216-AA4E-29E21F368F87}"/>
              </a:ext>
            </a:extLst>
          </p:cNvPr>
          <p:cNvSpPr>
            <a:spLocks noGrp="1"/>
          </p:cNvSpPr>
          <p:nvPr>
            <p:ph type="body" sz="quarter" idx="10"/>
          </p:nvPr>
        </p:nvSpPr>
        <p:spPr>
          <a:xfrm>
            <a:off x="304801" y="1377950"/>
            <a:ext cx="4038599" cy="2286000"/>
          </a:xfrm>
        </p:spPr>
        <p:txBody>
          <a:bodyPr>
            <a:normAutofit/>
          </a:bodyPr>
          <a:lstStyle/>
          <a:p>
            <a:pPr marL="0" indent="0">
              <a:buNone/>
            </a:pPr>
            <a:r>
              <a:rPr lang="mt-MT" sz="4400" b="1"/>
              <a:t>Ejja napplikaw l-esperjenza</a:t>
            </a:r>
          </a:p>
        </p:txBody>
      </p:sp>
      <p:pic>
        <p:nvPicPr>
          <p:cNvPr id="5" name="Imagen 4">
            <a:extLst>
              <a:ext uri="{FF2B5EF4-FFF2-40B4-BE49-F238E27FC236}">
                <a16:creationId xmlns:a16="http://schemas.microsoft.com/office/drawing/2014/main" id="{9AC3740D-7416-4E3D-A2E9-DE1480BE8C6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08365" y="920750"/>
            <a:ext cx="6183636" cy="2888409"/>
          </a:xfrm>
          <a:prstGeom prst="rect">
            <a:avLst/>
          </a:prstGeom>
        </p:spPr>
      </p:pic>
      <p:pic>
        <p:nvPicPr>
          <p:cNvPr id="8" name="Imagen 7">
            <a:extLst>
              <a:ext uri="{FF2B5EF4-FFF2-40B4-BE49-F238E27FC236}">
                <a16:creationId xmlns:a16="http://schemas.microsoft.com/office/drawing/2014/main" id="{F95663AE-E1A2-4496-AA9A-E04040509BE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99748" y="3810167"/>
            <a:ext cx="6207278" cy="3060533"/>
          </a:xfrm>
          <a:prstGeom prst="rect">
            <a:avLst/>
          </a:prstGeom>
        </p:spPr>
      </p:pic>
      <p:pic>
        <p:nvPicPr>
          <p:cNvPr id="10" name="Imagen 9">
            <a:extLst>
              <a:ext uri="{FF2B5EF4-FFF2-40B4-BE49-F238E27FC236}">
                <a16:creationId xmlns:a16="http://schemas.microsoft.com/office/drawing/2014/main" id="{E6E85D82-15B7-472F-B606-369F10CBDC0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0053" y="3831551"/>
            <a:ext cx="5956361" cy="3035807"/>
          </a:xfrm>
          <a:prstGeom prst="rect">
            <a:avLst/>
          </a:prstGeom>
        </p:spPr>
      </p:pic>
    </p:spTree>
    <p:extLst>
      <p:ext uri="{BB962C8B-B14F-4D97-AF65-F5344CB8AC3E}">
        <p14:creationId xmlns:p14="http://schemas.microsoft.com/office/powerpoint/2010/main" val="28475715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18BAC56-D168-4F58-8AAB-9581DBC95A5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565" y="2139950"/>
            <a:ext cx="12356888" cy="4730750"/>
          </a:xfrm>
          <a:prstGeom prst="rect">
            <a:avLst/>
          </a:prstGeom>
        </p:spPr>
      </p:pic>
      <p:sp>
        <p:nvSpPr>
          <p:cNvPr id="2" name="TextBox 1">
            <a:extLst>
              <a:ext uri="{FF2B5EF4-FFF2-40B4-BE49-F238E27FC236}">
                <a16:creationId xmlns:a16="http://schemas.microsoft.com/office/drawing/2014/main" id="{D5F92F52-83B7-1DF6-804A-246CD2514058}"/>
              </a:ext>
            </a:extLst>
          </p:cNvPr>
          <p:cNvSpPr txBox="1"/>
          <p:nvPr/>
        </p:nvSpPr>
        <p:spPr>
          <a:xfrm>
            <a:off x="533400" y="4342237"/>
            <a:ext cx="2865388" cy="1150513"/>
          </a:xfrm>
          <a:prstGeom prst="rect">
            <a:avLst/>
          </a:prstGeom>
          <a:solidFill>
            <a:srgbClr val="559DC9"/>
          </a:solidFill>
        </p:spPr>
        <p:txBody>
          <a:bodyPr wrap="square" lIns="0" tIns="0" rIns="0" bIns="0" rtlCol="0" anchor="t" anchorCtr="0">
            <a:noAutofit/>
          </a:bodyPr>
          <a:lstStyle/>
          <a:p>
            <a:pPr algn="ctr"/>
            <a:r>
              <a:rPr lang="mt-MT" sz="2800" b="1">
                <a:solidFill>
                  <a:schemeClr val="bg1"/>
                </a:solidFill>
                <a:latin typeface="Verdana" panose="020B0604030504040204" pitchFamily="34" charset="0"/>
                <a:ea typeface="Verdana" panose="020B0604030504040204" pitchFamily="34" charset="0"/>
              </a:rPr>
              <a:t>naqqas</a:t>
            </a:r>
          </a:p>
          <a:p>
            <a:pPr algn="ctr"/>
            <a:endParaRPr lang="en-US" sz="2000" b="1" dirty="0">
              <a:solidFill>
                <a:schemeClr val="bg1"/>
              </a:solidFill>
              <a:latin typeface="Verdana" panose="020B0604030504040204" pitchFamily="34" charset="0"/>
              <a:ea typeface="Verdana" panose="020B0604030504040204" pitchFamily="34" charset="0"/>
            </a:endParaRPr>
          </a:p>
          <a:p>
            <a:pPr algn="ctr"/>
            <a:r>
              <a:rPr lang="mt-MT" sz="1400">
                <a:solidFill>
                  <a:schemeClr val="bg1"/>
                </a:solidFill>
                <a:latin typeface="Verdana" panose="020B0604030504040204" pitchFamily="34" charset="0"/>
                <a:ea typeface="Verdana" panose="020B0604030504040204" pitchFamily="34" charset="0"/>
              </a:rPr>
              <a:t>l-użu ta’ antimikrobiċi</a:t>
            </a:r>
          </a:p>
        </p:txBody>
      </p:sp>
      <p:sp>
        <p:nvSpPr>
          <p:cNvPr id="3" name="TextBox 2">
            <a:extLst>
              <a:ext uri="{FF2B5EF4-FFF2-40B4-BE49-F238E27FC236}">
                <a16:creationId xmlns:a16="http://schemas.microsoft.com/office/drawing/2014/main" id="{038B41BF-66F9-C6EE-59F2-249865F0A771}"/>
              </a:ext>
            </a:extLst>
          </p:cNvPr>
          <p:cNvSpPr txBox="1"/>
          <p:nvPr/>
        </p:nvSpPr>
        <p:spPr>
          <a:xfrm>
            <a:off x="1140853" y="6011035"/>
            <a:ext cx="1676400" cy="455143"/>
          </a:xfrm>
          <a:prstGeom prst="rect">
            <a:avLst/>
          </a:prstGeom>
          <a:solidFill>
            <a:srgbClr val="559DC9"/>
          </a:solidFill>
        </p:spPr>
        <p:txBody>
          <a:bodyPr wrap="square" lIns="0" tIns="0" rIns="0" bIns="0" rtlCol="0" anchor="t" anchorCtr="0">
            <a:noAutofit/>
          </a:bodyPr>
          <a:lstStyle/>
          <a:p>
            <a:pPr algn="ctr"/>
            <a:r>
              <a:rPr lang="mt-MT" sz="1200">
                <a:solidFill>
                  <a:schemeClr val="bg1"/>
                </a:solidFill>
                <a:latin typeface="Verdana" panose="020B0604030504040204" pitchFamily="34" charset="0"/>
                <a:ea typeface="Verdana" panose="020B0604030504040204" pitchFamily="34" charset="0"/>
              </a:rPr>
              <a:t>espandi</a:t>
            </a:r>
          </a:p>
        </p:txBody>
      </p:sp>
      <p:sp>
        <p:nvSpPr>
          <p:cNvPr id="4" name="TextBox 3">
            <a:extLst>
              <a:ext uri="{FF2B5EF4-FFF2-40B4-BE49-F238E27FC236}">
                <a16:creationId xmlns:a16="http://schemas.microsoft.com/office/drawing/2014/main" id="{FAD353D1-6F4D-2CED-4CA6-13ACE2C67BCB}"/>
              </a:ext>
            </a:extLst>
          </p:cNvPr>
          <p:cNvSpPr txBox="1"/>
          <p:nvPr/>
        </p:nvSpPr>
        <p:spPr>
          <a:xfrm>
            <a:off x="5257800" y="6269326"/>
            <a:ext cx="1676400" cy="455143"/>
          </a:xfrm>
          <a:prstGeom prst="rect">
            <a:avLst/>
          </a:prstGeom>
          <a:solidFill>
            <a:srgbClr val="C98194"/>
          </a:solidFill>
        </p:spPr>
        <p:txBody>
          <a:bodyPr wrap="square" lIns="0" tIns="0" rIns="0" bIns="0" rtlCol="0" anchor="t" anchorCtr="0">
            <a:noAutofit/>
          </a:bodyPr>
          <a:lstStyle/>
          <a:p>
            <a:pPr algn="ctr"/>
            <a:r>
              <a:rPr lang="mt-MT" sz="1200">
                <a:solidFill>
                  <a:schemeClr val="bg1"/>
                </a:solidFill>
                <a:latin typeface="Verdana" panose="020B0604030504040204" pitchFamily="34" charset="0"/>
                <a:ea typeface="Verdana" panose="020B0604030504040204" pitchFamily="34" charset="0"/>
              </a:rPr>
              <a:t>espandi</a:t>
            </a:r>
          </a:p>
        </p:txBody>
      </p:sp>
      <p:sp>
        <p:nvSpPr>
          <p:cNvPr id="5" name="TextBox 4">
            <a:extLst>
              <a:ext uri="{FF2B5EF4-FFF2-40B4-BE49-F238E27FC236}">
                <a16:creationId xmlns:a16="http://schemas.microsoft.com/office/drawing/2014/main" id="{0CE64531-D944-3DC7-6364-A09D4EF66793}"/>
              </a:ext>
            </a:extLst>
          </p:cNvPr>
          <p:cNvSpPr txBox="1"/>
          <p:nvPr/>
        </p:nvSpPr>
        <p:spPr>
          <a:xfrm>
            <a:off x="9413383" y="6045289"/>
            <a:ext cx="1676400" cy="455143"/>
          </a:xfrm>
          <a:prstGeom prst="rect">
            <a:avLst/>
          </a:prstGeom>
          <a:solidFill>
            <a:srgbClr val="E0C246"/>
          </a:solidFill>
        </p:spPr>
        <p:txBody>
          <a:bodyPr wrap="square" lIns="0" tIns="0" rIns="0" bIns="0" rtlCol="0" anchor="t" anchorCtr="0">
            <a:noAutofit/>
          </a:bodyPr>
          <a:lstStyle/>
          <a:p>
            <a:pPr algn="ctr"/>
            <a:r>
              <a:rPr lang="mt-MT" sz="1200">
                <a:solidFill>
                  <a:schemeClr val="bg1"/>
                </a:solidFill>
                <a:latin typeface="Verdana" panose="020B0604030504040204" pitchFamily="34" charset="0"/>
                <a:ea typeface="Verdana" panose="020B0604030504040204" pitchFamily="34" charset="0"/>
              </a:rPr>
              <a:t>espandi</a:t>
            </a:r>
          </a:p>
        </p:txBody>
      </p:sp>
      <p:sp>
        <p:nvSpPr>
          <p:cNvPr id="7" name="TextBox 6">
            <a:extLst>
              <a:ext uri="{FF2B5EF4-FFF2-40B4-BE49-F238E27FC236}">
                <a16:creationId xmlns:a16="http://schemas.microsoft.com/office/drawing/2014/main" id="{EDFF3C05-75FB-FEE9-B4E5-6C84033AB814}"/>
              </a:ext>
            </a:extLst>
          </p:cNvPr>
          <p:cNvSpPr txBox="1"/>
          <p:nvPr/>
        </p:nvSpPr>
        <p:spPr>
          <a:xfrm>
            <a:off x="4274079" y="4342237"/>
            <a:ext cx="3657600" cy="1295400"/>
          </a:xfrm>
          <a:prstGeom prst="rect">
            <a:avLst/>
          </a:prstGeom>
          <a:solidFill>
            <a:srgbClr val="C98194"/>
          </a:solidFill>
          <a:ln>
            <a:solidFill>
              <a:srgbClr val="C98194"/>
            </a:solidFill>
          </a:ln>
        </p:spPr>
        <p:txBody>
          <a:bodyPr wrap="square" lIns="0" tIns="0" rIns="0" bIns="0" rtlCol="0" anchor="t" anchorCtr="0">
            <a:noAutofit/>
          </a:bodyPr>
          <a:lstStyle/>
          <a:p>
            <a:pPr algn="ctr"/>
            <a:r>
              <a:rPr lang="mt-MT" sz="2800" b="1">
                <a:solidFill>
                  <a:schemeClr val="bg1"/>
                </a:solidFill>
                <a:latin typeface="Verdana" panose="020B0604030504040204" pitchFamily="34" charset="0"/>
                <a:ea typeface="Verdana" panose="020B0604030504040204" pitchFamily="34" charset="0"/>
              </a:rPr>
              <a:t>issostitwixxi</a:t>
            </a:r>
          </a:p>
          <a:p>
            <a:pPr algn="ctr"/>
            <a:endParaRPr lang="en-US" sz="2000" b="1" dirty="0">
              <a:solidFill>
                <a:schemeClr val="bg1"/>
              </a:solidFill>
              <a:latin typeface="Verdana" panose="020B0604030504040204" pitchFamily="34" charset="0"/>
              <a:ea typeface="Verdana" panose="020B0604030504040204" pitchFamily="34" charset="0"/>
            </a:endParaRPr>
          </a:p>
          <a:p>
            <a:pPr algn="ctr"/>
            <a:r>
              <a:rPr lang="mt-MT" sz="1400">
                <a:solidFill>
                  <a:schemeClr val="bg1"/>
                </a:solidFill>
                <a:latin typeface="Verdana" panose="020B0604030504040204" pitchFamily="34" charset="0"/>
                <a:ea typeface="Verdana" panose="020B0604030504040204" pitchFamily="34" charset="0"/>
              </a:rPr>
              <a:t>l-antimikrobiċi bi trattamenti alternattivi</a:t>
            </a:r>
          </a:p>
        </p:txBody>
      </p:sp>
      <p:sp>
        <p:nvSpPr>
          <p:cNvPr id="8" name="TextBox 7">
            <a:extLst>
              <a:ext uri="{FF2B5EF4-FFF2-40B4-BE49-F238E27FC236}">
                <a16:creationId xmlns:a16="http://schemas.microsoft.com/office/drawing/2014/main" id="{B656BDCA-B27B-049D-4146-3A5FB34F00A2}"/>
              </a:ext>
            </a:extLst>
          </p:cNvPr>
          <p:cNvSpPr txBox="1"/>
          <p:nvPr/>
        </p:nvSpPr>
        <p:spPr>
          <a:xfrm>
            <a:off x="8422783" y="4346441"/>
            <a:ext cx="3657600" cy="1146309"/>
          </a:xfrm>
          <a:prstGeom prst="rect">
            <a:avLst/>
          </a:prstGeom>
          <a:solidFill>
            <a:srgbClr val="E0C246"/>
          </a:solidFill>
          <a:ln>
            <a:noFill/>
          </a:ln>
        </p:spPr>
        <p:txBody>
          <a:bodyPr wrap="square" lIns="0" tIns="0" rIns="0" bIns="0" rtlCol="0" anchor="t" anchorCtr="0">
            <a:noAutofit/>
          </a:bodyPr>
          <a:lstStyle/>
          <a:p>
            <a:pPr algn="ctr"/>
            <a:r>
              <a:rPr lang="mt-MT" sz="2800" b="1">
                <a:solidFill>
                  <a:schemeClr val="bg1"/>
                </a:solidFill>
                <a:latin typeface="Verdana" panose="020B0604030504040204" pitchFamily="34" charset="0"/>
                <a:ea typeface="Verdana" panose="020B0604030504040204" pitchFamily="34" charset="0"/>
              </a:rPr>
              <a:t>aħseb mill-ġdid</a:t>
            </a:r>
          </a:p>
          <a:p>
            <a:pPr algn="ctr"/>
            <a:endParaRPr lang="en-US" sz="2000" b="1" dirty="0">
              <a:solidFill>
                <a:schemeClr val="bg1"/>
              </a:solidFill>
              <a:latin typeface="Verdana" panose="020B0604030504040204" pitchFamily="34" charset="0"/>
              <a:ea typeface="Verdana" panose="020B0604030504040204" pitchFamily="34" charset="0"/>
            </a:endParaRPr>
          </a:p>
          <a:p>
            <a:pPr algn="ctr"/>
            <a:r>
              <a:rPr lang="mt-MT" sz="1400">
                <a:solidFill>
                  <a:schemeClr val="bg1"/>
                </a:solidFill>
                <a:latin typeface="Verdana" panose="020B0604030504040204" pitchFamily="34" charset="0"/>
                <a:ea typeface="Verdana" panose="020B0604030504040204" pitchFamily="34" charset="0"/>
              </a:rPr>
              <a:t>is-sistema tal-produzzjoni tal-bhejjem</a:t>
            </a:r>
          </a:p>
        </p:txBody>
      </p:sp>
    </p:spTree>
    <p:extLst>
      <p:ext uri="{BB962C8B-B14F-4D97-AF65-F5344CB8AC3E}">
        <p14:creationId xmlns:p14="http://schemas.microsoft.com/office/powerpoint/2010/main" val="1138092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34">
            <a:extLst>
              <a:ext uri="{FF2B5EF4-FFF2-40B4-BE49-F238E27FC236}">
                <a16:creationId xmlns:a16="http://schemas.microsoft.com/office/drawing/2014/main" id="{F14716CD-A60B-44E0-B79E-19772F5B96B3}"/>
              </a:ext>
            </a:extLst>
          </p:cNvPr>
          <p:cNvSpPr>
            <a:spLocks noGrp="1"/>
          </p:cNvSpPr>
          <p:nvPr>
            <p:ph type="body" sz="quarter" idx="4294967295"/>
          </p:nvPr>
        </p:nvSpPr>
        <p:spPr>
          <a:xfrm>
            <a:off x="3571875" y="2057400"/>
            <a:ext cx="3286125" cy="781050"/>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lgn="ctr"/>
            <a:r>
              <a:rPr lang="mt-MT" noProof="0"/>
              <a:t>Grazzi!</a:t>
            </a:r>
          </a:p>
        </p:txBody>
      </p:sp>
    </p:spTree>
    <p:extLst>
      <p:ext uri="{BB962C8B-B14F-4D97-AF65-F5344CB8AC3E}">
        <p14:creationId xmlns:p14="http://schemas.microsoft.com/office/powerpoint/2010/main" val="3253062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noAutofit/>
          </a:bodyPr>
          <a:lstStyle/>
          <a:p>
            <a:pPr marL="0" indent="0">
              <a:buNone/>
            </a:pPr>
            <a:r>
              <a:rPr lang="mt-MT" sz="2800">
                <a:latin typeface="EC Square Sans Pro" panose="020B0506040000020004" pitchFamily="34" charset="0"/>
              </a:rPr>
              <a:t>Kontenut</a:t>
            </a:r>
          </a:p>
        </p:txBody>
      </p:sp>
      <p:sp>
        <p:nvSpPr>
          <p:cNvPr id="4" name="CuadroTexto 3">
            <a:extLst>
              <a:ext uri="{FF2B5EF4-FFF2-40B4-BE49-F238E27FC236}">
                <a16:creationId xmlns:a16="http://schemas.microsoft.com/office/drawing/2014/main" id="{9D83A1A9-65D4-4E6A-85BE-FE18C703815C}"/>
              </a:ext>
            </a:extLst>
          </p:cNvPr>
          <p:cNvSpPr txBox="1"/>
          <p:nvPr/>
        </p:nvSpPr>
        <p:spPr>
          <a:xfrm>
            <a:off x="838200" y="1682750"/>
            <a:ext cx="10439400" cy="1611467"/>
          </a:xfrm>
          <a:prstGeom prst="rect">
            <a:avLst/>
          </a:prstGeom>
          <a:noFill/>
        </p:spPr>
        <p:txBody>
          <a:bodyPr wrap="square">
            <a:noAutofit/>
          </a:bodyPr>
          <a:lstStyle/>
          <a:p>
            <a:pPr marL="446088" indent="-446088">
              <a:lnSpc>
                <a:spcPct val="120000"/>
              </a:lnSpc>
              <a:buAutoNum type="arabicPeriod"/>
            </a:pPr>
            <a:r>
              <a:rPr lang="mt-MT" sz="2800">
                <a:solidFill>
                  <a:srgbClr val="002060"/>
                </a:solidFill>
                <a:latin typeface="EC Square Sans Pro" panose="020B0506040000020004" pitchFamily="34" charset="0"/>
              </a:rPr>
              <a:t>X’inhi r-Reżistenza għall-Antimikrobiċi?</a:t>
            </a:r>
          </a:p>
          <a:p>
            <a:pPr marL="446088" indent="-446088">
              <a:lnSpc>
                <a:spcPct val="120000"/>
              </a:lnSpc>
              <a:buFontTx/>
              <a:buAutoNum type="arabicPeriod"/>
            </a:pPr>
            <a:r>
              <a:rPr lang="mt-MT" sz="2800">
                <a:solidFill>
                  <a:srgbClr val="002060"/>
                </a:solidFill>
                <a:latin typeface="EC Square Sans Pro" panose="020B0506040000020004" pitchFamily="34" charset="0"/>
              </a:rPr>
              <a:t>Iċ-ċifri ewlenin dwar l-AMU u l-AMR fl-ispeċi tal-annimali li jipproduċu l-ikel</a:t>
            </a:r>
          </a:p>
          <a:p>
            <a:pPr marL="446088" indent="-446088">
              <a:lnSpc>
                <a:spcPct val="120000"/>
              </a:lnSpc>
              <a:buAutoNum type="arabicPeriod"/>
            </a:pPr>
            <a:r>
              <a:rPr lang="mt-MT" sz="2800">
                <a:solidFill>
                  <a:srgbClr val="002060"/>
                </a:solidFill>
                <a:latin typeface="EC Square Sans Pro" panose="020B0506040000020004" pitchFamily="34" charset="0"/>
              </a:rPr>
              <a:t>Azzjonijiet meħuda s’issa, u minn issa ’l quddiem</a:t>
            </a:r>
          </a:p>
        </p:txBody>
      </p:sp>
    </p:spTree>
    <p:extLst>
      <p:ext uri="{BB962C8B-B14F-4D97-AF65-F5344CB8AC3E}">
        <p14:creationId xmlns:p14="http://schemas.microsoft.com/office/powerpoint/2010/main" val="1613776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6C65370-E0CC-42A0-A0F4-3B48429C8E31}"/>
              </a:ext>
            </a:extLst>
          </p:cNvPr>
          <p:cNvSpPr txBox="1"/>
          <p:nvPr/>
        </p:nvSpPr>
        <p:spPr>
          <a:xfrm>
            <a:off x="0" y="1149350"/>
            <a:ext cx="5486400" cy="830997"/>
          </a:xfrm>
          <a:prstGeom prst="rect">
            <a:avLst/>
          </a:prstGeom>
          <a:solidFill>
            <a:srgbClr val="003399"/>
          </a:solidFill>
        </p:spPr>
        <p:txBody>
          <a:bodyPr wrap="square">
            <a:noAutofit/>
          </a:bodyPr>
          <a:lstStyle/>
          <a:p>
            <a:pPr algn="ctr"/>
            <a:r>
              <a:rPr lang="mt-MT" sz="4800">
                <a:solidFill>
                  <a:schemeClr val="bg1"/>
                </a:solidFill>
                <a:latin typeface="EC Square Sans Pro" panose="020B0506040000020004" pitchFamily="34" charset="0"/>
              </a:rPr>
              <a:t>Theddida Globali</a:t>
            </a:r>
          </a:p>
        </p:txBody>
      </p:sp>
      <p:pic>
        <p:nvPicPr>
          <p:cNvPr id="3" name="Imagen 2">
            <a:extLst>
              <a:ext uri="{FF2B5EF4-FFF2-40B4-BE49-F238E27FC236}">
                <a16:creationId xmlns:a16="http://schemas.microsoft.com/office/drawing/2014/main" id="{73810695-4B18-4AB9-AAC3-92C349B6A23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4800" y="2825750"/>
            <a:ext cx="4648200" cy="3884112"/>
          </a:xfrm>
          <a:prstGeom prst="rect">
            <a:avLst/>
          </a:prstGeom>
        </p:spPr>
      </p:pic>
      <p:sp>
        <p:nvSpPr>
          <p:cNvPr id="5" name="CuadroTexto 4">
            <a:extLst>
              <a:ext uri="{FF2B5EF4-FFF2-40B4-BE49-F238E27FC236}">
                <a16:creationId xmlns:a16="http://schemas.microsoft.com/office/drawing/2014/main" id="{C5127275-2F9B-44C4-BB3A-46D089D33F07}"/>
              </a:ext>
            </a:extLst>
          </p:cNvPr>
          <p:cNvSpPr txBox="1"/>
          <p:nvPr/>
        </p:nvSpPr>
        <p:spPr>
          <a:xfrm>
            <a:off x="6705600" y="1149349"/>
            <a:ext cx="5486400" cy="1569660"/>
          </a:xfrm>
          <a:prstGeom prst="rect">
            <a:avLst/>
          </a:prstGeom>
          <a:solidFill>
            <a:srgbClr val="003399"/>
          </a:solidFill>
        </p:spPr>
        <p:txBody>
          <a:bodyPr wrap="square">
            <a:noAutofit/>
          </a:bodyPr>
          <a:lstStyle/>
          <a:p>
            <a:pPr algn="ctr"/>
            <a:r>
              <a:rPr lang="mt-MT" sz="4800">
                <a:solidFill>
                  <a:schemeClr val="bg1"/>
                </a:solidFill>
                <a:latin typeface="EC Square Sans Pro" panose="020B0506040000020004" pitchFamily="34" charset="0"/>
              </a:rPr>
              <a:t>Impatt ekonomiku</a:t>
            </a:r>
          </a:p>
          <a:p>
            <a:pPr algn="ctr"/>
            <a:endParaRPr lang="en-GB" sz="4800" dirty="0">
              <a:solidFill>
                <a:schemeClr val="bg1"/>
              </a:solidFill>
              <a:latin typeface="EC Square Sans Pro" panose="020B0506040000020004" pitchFamily="34" charset="0"/>
            </a:endParaRPr>
          </a:p>
        </p:txBody>
      </p:sp>
      <p:sp>
        <p:nvSpPr>
          <p:cNvPr id="7" name="Marcador de texto 1">
            <a:extLst>
              <a:ext uri="{FF2B5EF4-FFF2-40B4-BE49-F238E27FC236}">
                <a16:creationId xmlns:a16="http://schemas.microsoft.com/office/drawing/2014/main" id="{1D42911C-E294-4D6A-BF59-85F8CBB21A2D}"/>
              </a:ext>
            </a:extLst>
          </p:cNvPr>
          <p:cNvSpPr>
            <a:spLocks noGrp="1"/>
          </p:cNvSpPr>
          <p:nvPr>
            <p:ph type="body" sz="quarter" idx="10"/>
          </p:nvPr>
        </p:nvSpPr>
        <p:spPr>
          <a:xfrm>
            <a:off x="762000" y="311150"/>
            <a:ext cx="9462631" cy="476730"/>
          </a:xfrm>
        </p:spPr>
        <p:txBody>
          <a:bodyPr>
            <a:noAutofit/>
          </a:bodyPr>
          <a:lstStyle/>
          <a:p>
            <a:pPr marL="0" indent="0">
              <a:buNone/>
            </a:pPr>
            <a:r>
              <a:rPr lang="mt-MT" sz="2800">
                <a:latin typeface="EC Square Sans Pro" panose="020B0506040000020004" pitchFamily="34" charset="0"/>
              </a:rPr>
              <a:t>Ir-Reżistenza għall-Antimikrobiċi</a:t>
            </a:r>
          </a:p>
        </p:txBody>
      </p:sp>
      <p:sp>
        <p:nvSpPr>
          <p:cNvPr id="11" name="CuadroTexto 10">
            <a:extLst>
              <a:ext uri="{FF2B5EF4-FFF2-40B4-BE49-F238E27FC236}">
                <a16:creationId xmlns:a16="http://schemas.microsoft.com/office/drawing/2014/main" id="{411B092D-8A8C-41EC-A18A-7439F8EB7891}"/>
              </a:ext>
            </a:extLst>
          </p:cNvPr>
          <p:cNvSpPr txBox="1"/>
          <p:nvPr/>
        </p:nvSpPr>
        <p:spPr>
          <a:xfrm>
            <a:off x="6972300" y="2905197"/>
            <a:ext cx="4953000" cy="758753"/>
          </a:xfrm>
          <a:prstGeom prst="rect">
            <a:avLst/>
          </a:prstGeom>
          <a:noFill/>
        </p:spPr>
        <p:txBody>
          <a:bodyPr wrap="square">
            <a:noAutofit/>
          </a:bodyPr>
          <a:lstStyle/>
          <a:p>
            <a:pPr algn="l"/>
            <a:r>
              <a:rPr lang="mt-MT" b="0" i="0">
                <a:solidFill>
                  <a:srgbClr val="3F4A52"/>
                </a:solidFill>
                <a:effectLst/>
                <a:latin typeface="EC Square Sans Pro" panose="020B0506040000020004" pitchFamily="34" charset="0"/>
              </a:rPr>
              <a:t>L-ispiża stmata tal-AMR għas-sistemi tal-kura tas-saħħa fl-Ewropa hija</a:t>
            </a:r>
          </a:p>
        </p:txBody>
      </p:sp>
      <p:sp>
        <p:nvSpPr>
          <p:cNvPr id="2" name="CuadroTexto 1">
            <a:extLst>
              <a:ext uri="{FF2B5EF4-FFF2-40B4-BE49-F238E27FC236}">
                <a16:creationId xmlns:a16="http://schemas.microsoft.com/office/drawing/2014/main" id="{9FE28206-005C-40CF-A816-0832E7C273F7}"/>
              </a:ext>
            </a:extLst>
          </p:cNvPr>
          <p:cNvSpPr txBox="1"/>
          <p:nvPr/>
        </p:nvSpPr>
        <p:spPr>
          <a:xfrm>
            <a:off x="0" y="2018651"/>
            <a:ext cx="5257800" cy="646331"/>
          </a:xfrm>
          <a:prstGeom prst="rect">
            <a:avLst/>
          </a:prstGeom>
          <a:noFill/>
        </p:spPr>
        <p:txBody>
          <a:bodyPr wrap="square" rtlCol="0">
            <a:noAutofit/>
          </a:bodyPr>
          <a:lstStyle/>
          <a:p>
            <a:r>
              <a:rPr lang="mt-MT">
                <a:solidFill>
                  <a:srgbClr val="3F4A52"/>
                </a:solidFill>
                <a:latin typeface="EC Square Sans Pro" panose="020B0506040000020004" pitchFamily="34" charset="0"/>
              </a:rPr>
              <a:t>Numru stmat ta’ mwiet ikkawżati mill-AMR fl-2050 meta mqabbla mal-kawżi komuni ta’ mwiet tal-lum</a:t>
            </a:r>
          </a:p>
        </p:txBody>
      </p:sp>
      <p:sp>
        <p:nvSpPr>
          <p:cNvPr id="6" name="CuadroTexto 10">
            <a:extLst>
              <a:ext uri="{FF2B5EF4-FFF2-40B4-BE49-F238E27FC236}">
                <a16:creationId xmlns:a16="http://schemas.microsoft.com/office/drawing/2014/main" id="{90643A94-E8F3-5A61-0135-F660DD7FACE2}"/>
              </a:ext>
            </a:extLst>
          </p:cNvPr>
          <p:cNvSpPr txBox="1"/>
          <p:nvPr/>
        </p:nvSpPr>
        <p:spPr>
          <a:xfrm>
            <a:off x="6934200" y="4044950"/>
            <a:ext cx="4953000" cy="1968790"/>
          </a:xfrm>
          <a:prstGeom prst="rect">
            <a:avLst/>
          </a:prstGeom>
          <a:noFill/>
        </p:spPr>
        <p:txBody>
          <a:bodyPr wrap="square">
            <a:noAutofit/>
          </a:bodyPr>
          <a:lstStyle/>
          <a:p>
            <a:pPr algn="ctr"/>
            <a:r>
              <a:rPr lang="mt-MT" sz="6000" b="1" i="0">
                <a:solidFill>
                  <a:srgbClr val="003399"/>
                </a:solidFill>
                <a:effectLst/>
                <a:latin typeface="EC Square Sans Pro" panose="020B0506040000020004" pitchFamily="34" charset="0"/>
              </a:rPr>
              <a:t>€1.1 biljun </a:t>
            </a:r>
          </a:p>
          <a:p>
            <a:pPr algn="ctr"/>
            <a:r>
              <a:rPr lang="mt-MT" sz="6000" b="0" i="0">
                <a:solidFill>
                  <a:srgbClr val="003399"/>
                </a:solidFill>
                <a:effectLst/>
                <a:latin typeface="EC Square Sans Pro" panose="020B0506040000020004" pitchFamily="34" charset="0"/>
              </a:rPr>
              <a:t>fis-sena</a:t>
            </a:r>
          </a:p>
        </p:txBody>
      </p:sp>
      <p:sp>
        <p:nvSpPr>
          <p:cNvPr id="8" name="TextBox 7">
            <a:extLst>
              <a:ext uri="{FF2B5EF4-FFF2-40B4-BE49-F238E27FC236}">
                <a16:creationId xmlns:a16="http://schemas.microsoft.com/office/drawing/2014/main" id="{3E9F481D-E173-7CB8-11A8-12BE39EB6FF9}"/>
              </a:ext>
            </a:extLst>
          </p:cNvPr>
          <p:cNvSpPr txBox="1"/>
          <p:nvPr/>
        </p:nvSpPr>
        <p:spPr>
          <a:xfrm>
            <a:off x="976313" y="3408011"/>
            <a:ext cx="533400" cy="136877"/>
          </a:xfrm>
          <a:prstGeom prst="rect">
            <a:avLst/>
          </a:prstGeom>
          <a:solidFill>
            <a:schemeClr val="bg1"/>
          </a:solidFill>
        </p:spPr>
        <p:txBody>
          <a:bodyPr wrap="square" lIns="0" tIns="0" rIns="0" bIns="0" rtlCol="0">
            <a:noAutofit/>
          </a:bodyPr>
          <a:lstStyle/>
          <a:p>
            <a:r>
              <a:rPr lang="mt-MT" sz="900" b="1">
                <a:solidFill>
                  <a:srgbClr val="3F4A52"/>
                </a:solidFill>
              </a:rPr>
              <a:t>Tetnu</a:t>
            </a:r>
          </a:p>
        </p:txBody>
      </p:sp>
      <p:sp>
        <p:nvSpPr>
          <p:cNvPr id="9" name="TextBox 8">
            <a:extLst>
              <a:ext uri="{FF2B5EF4-FFF2-40B4-BE49-F238E27FC236}">
                <a16:creationId xmlns:a16="http://schemas.microsoft.com/office/drawing/2014/main" id="{C47E4706-6AE6-6CF9-4A03-080F2E08D7BC}"/>
              </a:ext>
            </a:extLst>
          </p:cNvPr>
          <p:cNvSpPr txBox="1"/>
          <p:nvPr/>
        </p:nvSpPr>
        <p:spPr>
          <a:xfrm>
            <a:off x="981075" y="3611563"/>
            <a:ext cx="533400" cy="136877"/>
          </a:xfrm>
          <a:prstGeom prst="rect">
            <a:avLst/>
          </a:prstGeom>
          <a:solidFill>
            <a:schemeClr val="bg1"/>
          </a:solidFill>
        </p:spPr>
        <p:txBody>
          <a:bodyPr wrap="square" lIns="0" tIns="0" rIns="0" bIns="0" rtlCol="0">
            <a:noAutofit/>
          </a:bodyPr>
          <a:lstStyle/>
          <a:p>
            <a:r>
              <a:rPr lang="mt-MT" sz="900">
                <a:solidFill>
                  <a:srgbClr val="3F4A52"/>
                </a:solidFill>
              </a:rPr>
              <a:t>60,000</a:t>
            </a:r>
          </a:p>
        </p:txBody>
      </p:sp>
      <p:sp>
        <p:nvSpPr>
          <p:cNvPr id="10" name="TextBox 9">
            <a:extLst>
              <a:ext uri="{FF2B5EF4-FFF2-40B4-BE49-F238E27FC236}">
                <a16:creationId xmlns:a16="http://schemas.microsoft.com/office/drawing/2014/main" id="{750A5B23-EB61-49C5-79CC-1AE314FC8AC1}"/>
              </a:ext>
            </a:extLst>
          </p:cNvPr>
          <p:cNvSpPr txBox="1"/>
          <p:nvPr/>
        </p:nvSpPr>
        <p:spPr>
          <a:xfrm>
            <a:off x="357186" y="4148314"/>
            <a:ext cx="671513" cy="272874"/>
          </a:xfrm>
          <a:prstGeom prst="rect">
            <a:avLst/>
          </a:prstGeom>
          <a:solidFill>
            <a:schemeClr val="bg1"/>
          </a:solidFill>
        </p:spPr>
        <p:txBody>
          <a:bodyPr wrap="square" lIns="0" tIns="0" rIns="0" bIns="0" rtlCol="0">
            <a:noAutofit/>
          </a:bodyPr>
          <a:lstStyle/>
          <a:p>
            <a:r>
              <a:rPr lang="mt-MT" sz="900" b="1">
                <a:solidFill>
                  <a:srgbClr val="3F4A52"/>
                </a:solidFill>
              </a:rPr>
              <a:t>Inċidenti tat-traffiku fit-toroq</a:t>
            </a:r>
          </a:p>
        </p:txBody>
      </p:sp>
      <p:sp>
        <p:nvSpPr>
          <p:cNvPr id="12" name="TextBox 11">
            <a:extLst>
              <a:ext uri="{FF2B5EF4-FFF2-40B4-BE49-F238E27FC236}">
                <a16:creationId xmlns:a16="http://schemas.microsoft.com/office/drawing/2014/main" id="{4D5BF156-85EE-E956-4DF3-F25CDAF3271E}"/>
              </a:ext>
            </a:extLst>
          </p:cNvPr>
          <p:cNvSpPr txBox="1"/>
          <p:nvPr/>
        </p:nvSpPr>
        <p:spPr>
          <a:xfrm>
            <a:off x="357186" y="4480004"/>
            <a:ext cx="619127" cy="136877"/>
          </a:xfrm>
          <a:prstGeom prst="rect">
            <a:avLst/>
          </a:prstGeom>
          <a:solidFill>
            <a:schemeClr val="bg1"/>
          </a:solidFill>
        </p:spPr>
        <p:txBody>
          <a:bodyPr wrap="square" lIns="0" tIns="0" rIns="0" bIns="0" rtlCol="0">
            <a:noAutofit/>
          </a:bodyPr>
          <a:lstStyle/>
          <a:p>
            <a:r>
              <a:rPr lang="mt-MT" sz="900">
                <a:solidFill>
                  <a:srgbClr val="3F4A52"/>
                </a:solidFill>
              </a:rPr>
              <a:t>1.2 miljun</a:t>
            </a:r>
          </a:p>
        </p:txBody>
      </p:sp>
      <p:sp>
        <p:nvSpPr>
          <p:cNvPr id="13" name="TextBox 12">
            <a:extLst>
              <a:ext uri="{FF2B5EF4-FFF2-40B4-BE49-F238E27FC236}">
                <a16:creationId xmlns:a16="http://schemas.microsoft.com/office/drawing/2014/main" id="{C6FE2E24-3DAC-DA23-49D2-114D757F868E}"/>
              </a:ext>
            </a:extLst>
          </p:cNvPr>
          <p:cNvSpPr txBox="1"/>
          <p:nvPr/>
        </p:nvSpPr>
        <p:spPr>
          <a:xfrm>
            <a:off x="4267200" y="4284311"/>
            <a:ext cx="533400" cy="136877"/>
          </a:xfrm>
          <a:prstGeom prst="rect">
            <a:avLst/>
          </a:prstGeom>
          <a:solidFill>
            <a:schemeClr val="bg1"/>
          </a:solidFill>
        </p:spPr>
        <p:txBody>
          <a:bodyPr wrap="square" lIns="0" tIns="0" rIns="0" bIns="0" rtlCol="0">
            <a:noAutofit/>
          </a:bodyPr>
          <a:lstStyle/>
          <a:p>
            <a:pPr algn="r"/>
            <a:r>
              <a:rPr lang="mt-MT" sz="900" b="1">
                <a:solidFill>
                  <a:srgbClr val="3F4A52"/>
                </a:solidFill>
              </a:rPr>
              <a:t>Kanċer</a:t>
            </a:r>
          </a:p>
        </p:txBody>
      </p:sp>
      <p:sp>
        <p:nvSpPr>
          <p:cNvPr id="14" name="TextBox 13">
            <a:extLst>
              <a:ext uri="{FF2B5EF4-FFF2-40B4-BE49-F238E27FC236}">
                <a16:creationId xmlns:a16="http://schemas.microsoft.com/office/drawing/2014/main" id="{F4F96BCE-D824-71C6-CC56-BB6AB3BA68C6}"/>
              </a:ext>
            </a:extLst>
          </p:cNvPr>
          <p:cNvSpPr txBox="1"/>
          <p:nvPr/>
        </p:nvSpPr>
        <p:spPr>
          <a:xfrm>
            <a:off x="4191000" y="4468813"/>
            <a:ext cx="604838" cy="136877"/>
          </a:xfrm>
          <a:prstGeom prst="rect">
            <a:avLst/>
          </a:prstGeom>
          <a:solidFill>
            <a:schemeClr val="bg1"/>
          </a:solidFill>
        </p:spPr>
        <p:txBody>
          <a:bodyPr wrap="square" lIns="0" tIns="0" rIns="0" bIns="0" rtlCol="0">
            <a:noAutofit/>
          </a:bodyPr>
          <a:lstStyle/>
          <a:p>
            <a:pPr algn="r"/>
            <a:r>
              <a:rPr lang="mt-MT" sz="900">
                <a:solidFill>
                  <a:srgbClr val="3F4A52"/>
                </a:solidFill>
              </a:rPr>
              <a:t>8.2 miljun</a:t>
            </a:r>
          </a:p>
        </p:txBody>
      </p:sp>
      <p:sp>
        <p:nvSpPr>
          <p:cNvPr id="15" name="TextBox 14">
            <a:extLst>
              <a:ext uri="{FF2B5EF4-FFF2-40B4-BE49-F238E27FC236}">
                <a16:creationId xmlns:a16="http://schemas.microsoft.com/office/drawing/2014/main" id="{CCF28E15-AE25-E6F9-7C96-383BD68EE40B}"/>
              </a:ext>
            </a:extLst>
          </p:cNvPr>
          <p:cNvSpPr txBox="1"/>
          <p:nvPr/>
        </p:nvSpPr>
        <p:spPr>
          <a:xfrm>
            <a:off x="357186" y="5516738"/>
            <a:ext cx="671513" cy="136877"/>
          </a:xfrm>
          <a:prstGeom prst="rect">
            <a:avLst/>
          </a:prstGeom>
          <a:solidFill>
            <a:schemeClr val="bg1"/>
          </a:solidFill>
        </p:spPr>
        <p:txBody>
          <a:bodyPr wrap="square" lIns="0" tIns="0" rIns="0" bIns="0" rtlCol="0">
            <a:noAutofit/>
          </a:bodyPr>
          <a:lstStyle/>
          <a:p>
            <a:r>
              <a:rPr lang="mt-MT" sz="900" b="1">
                <a:solidFill>
                  <a:srgbClr val="3F4A52"/>
                </a:solidFill>
              </a:rPr>
              <a:t>Ħosba</a:t>
            </a:r>
          </a:p>
        </p:txBody>
      </p:sp>
      <p:sp>
        <p:nvSpPr>
          <p:cNvPr id="16" name="TextBox 15">
            <a:extLst>
              <a:ext uri="{FF2B5EF4-FFF2-40B4-BE49-F238E27FC236}">
                <a16:creationId xmlns:a16="http://schemas.microsoft.com/office/drawing/2014/main" id="{7E4BF24A-EE35-749C-D8D0-C358AD484102}"/>
              </a:ext>
            </a:extLst>
          </p:cNvPr>
          <p:cNvSpPr txBox="1"/>
          <p:nvPr/>
        </p:nvSpPr>
        <p:spPr>
          <a:xfrm>
            <a:off x="357186" y="5704066"/>
            <a:ext cx="619127" cy="136877"/>
          </a:xfrm>
          <a:prstGeom prst="rect">
            <a:avLst/>
          </a:prstGeom>
          <a:solidFill>
            <a:schemeClr val="bg1"/>
          </a:solidFill>
        </p:spPr>
        <p:txBody>
          <a:bodyPr wrap="square" lIns="0" tIns="0" rIns="0" bIns="0" rtlCol="0">
            <a:noAutofit/>
          </a:bodyPr>
          <a:lstStyle/>
          <a:p>
            <a:r>
              <a:rPr lang="mt-MT" sz="900">
                <a:solidFill>
                  <a:srgbClr val="3F4A52"/>
                </a:solidFill>
              </a:rPr>
              <a:t>130,000</a:t>
            </a:r>
          </a:p>
        </p:txBody>
      </p:sp>
      <p:sp>
        <p:nvSpPr>
          <p:cNvPr id="17" name="TextBox 16">
            <a:extLst>
              <a:ext uri="{FF2B5EF4-FFF2-40B4-BE49-F238E27FC236}">
                <a16:creationId xmlns:a16="http://schemas.microsoft.com/office/drawing/2014/main" id="{5107BE3A-5086-1928-D2C1-E2DAB2C41853}"/>
              </a:ext>
            </a:extLst>
          </p:cNvPr>
          <p:cNvSpPr txBox="1"/>
          <p:nvPr/>
        </p:nvSpPr>
        <p:spPr>
          <a:xfrm>
            <a:off x="4262438" y="5503436"/>
            <a:ext cx="533400" cy="136877"/>
          </a:xfrm>
          <a:prstGeom prst="rect">
            <a:avLst/>
          </a:prstGeom>
          <a:solidFill>
            <a:schemeClr val="bg1"/>
          </a:solidFill>
        </p:spPr>
        <p:txBody>
          <a:bodyPr wrap="square" lIns="0" tIns="0" rIns="0" bIns="0" rtlCol="0">
            <a:noAutofit/>
          </a:bodyPr>
          <a:lstStyle/>
          <a:p>
            <a:pPr algn="r"/>
            <a:r>
              <a:rPr lang="mt-MT" sz="900" b="1">
                <a:solidFill>
                  <a:srgbClr val="3F4A52"/>
                </a:solidFill>
              </a:rPr>
              <a:t>Kolera</a:t>
            </a:r>
          </a:p>
        </p:txBody>
      </p:sp>
      <p:sp>
        <p:nvSpPr>
          <p:cNvPr id="18" name="TextBox 17">
            <a:extLst>
              <a:ext uri="{FF2B5EF4-FFF2-40B4-BE49-F238E27FC236}">
                <a16:creationId xmlns:a16="http://schemas.microsoft.com/office/drawing/2014/main" id="{D317971A-A17C-723F-1670-019A3B1F8BC8}"/>
              </a:ext>
            </a:extLst>
          </p:cNvPr>
          <p:cNvSpPr txBox="1"/>
          <p:nvPr/>
        </p:nvSpPr>
        <p:spPr>
          <a:xfrm>
            <a:off x="4176711" y="5713489"/>
            <a:ext cx="619127" cy="278026"/>
          </a:xfrm>
          <a:prstGeom prst="rect">
            <a:avLst/>
          </a:prstGeom>
          <a:solidFill>
            <a:schemeClr val="bg1"/>
          </a:solidFill>
        </p:spPr>
        <p:txBody>
          <a:bodyPr wrap="square" lIns="0" tIns="0" rIns="0" bIns="0" rtlCol="0">
            <a:noAutofit/>
          </a:bodyPr>
          <a:lstStyle/>
          <a:p>
            <a:pPr algn="r"/>
            <a:r>
              <a:rPr lang="mt-MT" sz="900">
                <a:solidFill>
                  <a:srgbClr val="3F4A52"/>
                </a:solidFill>
              </a:rPr>
              <a:t>100,000 - 120,000</a:t>
            </a:r>
          </a:p>
        </p:txBody>
      </p:sp>
      <p:sp>
        <p:nvSpPr>
          <p:cNvPr id="19" name="TextBox 18">
            <a:extLst>
              <a:ext uri="{FF2B5EF4-FFF2-40B4-BE49-F238E27FC236}">
                <a16:creationId xmlns:a16="http://schemas.microsoft.com/office/drawing/2014/main" id="{6E8BD8F3-4140-6859-8EFC-1541B2A17B10}"/>
              </a:ext>
            </a:extLst>
          </p:cNvPr>
          <p:cNvSpPr txBox="1"/>
          <p:nvPr/>
        </p:nvSpPr>
        <p:spPr>
          <a:xfrm>
            <a:off x="862011" y="6237578"/>
            <a:ext cx="619127" cy="272875"/>
          </a:xfrm>
          <a:prstGeom prst="rect">
            <a:avLst/>
          </a:prstGeom>
          <a:solidFill>
            <a:schemeClr val="bg1"/>
          </a:solidFill>
        </p:spPr>
        <p:txBody>
          <a:bodyPr wrap="square" lIns="0" tIns="0" rIns="0" bIns="0" rtlCol="0">
            <a:noAutofit/>
          </a:bodyPr>
          <a:lstStyle/>
          <a:p>
            <a:r>
              <a:rPr lang="mt-MT" sz="900" b="1">
                <a:solidFill>
                  <a:srgbClr val="3F4A52"/>
                </a:solidFill>
              </a:rPr>
              <a:t>Mard tad-dijarea</a:t>
            </a:r>
          </a:p>
        </p:txBody>
      </p:sp>
      <p:sp>
        <p:nvSpPr>
          <p:cNvPr id="20" name="TextBox 19">
            <a:extLst>
              <a:ext uri="{FF2B5EF4-FFF2-40B4-BE49-F238E27FC236}">
                <a16:creationId xmlns:a16="http://schemas.microsoft.com/office/drawing/2014/main" id="{586DB1EE-D9CD-6227-385A-89B0AF9C5D01}"/>
              </a:ext>
            </a:extLst>
          </p:cNvPr>
          <p:cNvSpPr txBox="1"/>
          <p:nvPr/>
        </p:nvSpPr>
        <p:spPr>
          <a:xfrm>
            <a:off x="862010" y="6572985"/>
            <a:ext cx="619127" cy="136877"/>
          </a:xfrm>
          <a:prstGeom prst="rect">
            <a:avLst/>
          </a:prstGeom>
          <a:solidFill>
            <a:schemeClr val="bg1"/>
          </a:solidFill>
        </p:spPr>
        <p:txBody>
          <a:bodyPr wrap="square" lIns="0" tIns="0" rIns="0" bIns="0" rtlCol="0">
            <a:noAutofit/>
          </a:bodyPr>
          <a:lstStyle/>
          <a:p>
            <a:r>
              <a:rPr lang="mt-MT" sz="900">
                <a:solidFill>
                  <a:srgbClr val="3F4A52"/>
                </a:solidFill>
              </a:rPr>
              <a:t>1.4 miljun</a:t>
            </a:r>
          </a:p>
        </p:txBody>
      </p:sp>
      <p:sp>
        <p:nvSpPr>
          <p:cNvPr id="21" name="TextBox 20">
            <a:extLst>
              <a:ext uri="{FF2B5EF4-FFF2-40B4-BE49-F238E27FC236}">
                <a16:creationId xmlns:a16="http://schemas.microsoft.com/office/drawing/2014/main" id="{98718DA1-09C8-3741-31A1-DD3986A45666}"/>
              </a:ext>
            </a:extLst>
          </p:cNvPr>
          <p:cNvSpPr txBox="1"/>
          <p:nvPr/>
        </p:nvSpPr>
        <p:spPr>
          <a:xfrm>
            <a:off x="3810000" y="6373576"/>
            <a:ext cx="533400" cy="136877"/>
          </a:xfrm>
          <a:prstGeom prst="rect">
            <a:avLst/>
          </a:prstGeom>
          <a:solidFill>
            <a:schemeClr val="bg1"/>
          </a:solidFill>
        </p:spPr>
        <p:txBody>
          <a:bodyPr wrap="square" lIns="0" tIns="0" rIns="0" bIns="0" rtlCol="0">
            <a:noAutofit/>
          </a:bodyPr>
          <a:lstStyle/>
          <a:p>
            <a:pPr algn="r"/>
            <a:r>
              <a:rPr lang="mt-MT" sz="900" b="1">
                <a:solidFill>
                  <a:srgbClr val="3F4A52"/>
                </a:solidFill>
              </a:rPr>
              <a:t>Dijabete</a:t>
            </a:r>
          </a:p>
        </p:txBody>
      </p:sp>
      <p:sp>
        <p:nvSpPr>
          <p:cNvPr id="22" name="TextBox 21">
            <a:extLst>
              <a:ext uri="{FF2B5EF4-FFF2-40B4-BE49-F238E27FC236}">
                <a16:creationId xmlns:a16="http://schemas.microsoft.com/office/drawing/2014/main" id="{C836B0B3-C32B-802C-9D95-3E006BB3910B}"/>
              </a:ext>
            </a:extLst>
          </p:cNvPr>
          <p:cNvSpPr txBox="1"/>
          <p:nvPr/>
        </p:nvSpPr>
        <p:spPr>
          <a:xfrm>
            <a:off x="3724273" y="6559550"/>
            <a:ext cx="619127" cy="136877"/>
          </a:xfrm>
          <a:prstGeom prst="rect">
            <a:avLst/>
          </a:prstGeom>
          <a:solidFill>
            <a:schemeClr val="bg1"/>
          </a:solidFill>
        </p:spPr>
        <p:txBody>
          <a:bodyPr wrap="square" lIns="0" tIns="0" rIns="0" bIns="0" rtlCol="0">
            <a:noAutofit/>
          </a:bodyPr>
          <a:lstStyle/>
          <a:p>
            <a:pPr algn="r"/>
            <a:r>
              <a:rPr lang="mt-MT" sz="900">
                <a:solidFill>
                  <a:srgbClr val="3F4A52"/>
                </a:solidFill>
              </a:rPr>
              <a:t>1.5 miljun</a:t>
            </a:r>
          </a:p>
        </p:txBody>
      </p:sp>
      <p:sp>
        <p:nvSpPr>
          <p:cNvPr id="23" name="TextBox 22">
            <a:extLst>
              <a:ext uri="{FF2B5EF4-FFF2-40B4-BE49-F238E27FC236}">
                <a16:creationId xmlns:a16="http://schemas.microsoft.com/office/drawing/2014/main" id="{8EF7B49E-8F9B-0AD6-3679-132795784545}"/>
              </a:ext>
            </a:extLst>
          </p:cNvPr>
          <p:cNvSpPr txBox="1"/>
          <p:nvPr/>
        </p:nvSpPr>
        <p:spPr>
          <a:xfrm>
            <a:off x="2164556" y="4677745"/>
            <a:ext cx="481013" cy="136877"/>
          </a:xfrm>
          <a:prstGeom prst="rect">
            <a:avLst/>
          </a:prstGeom>
          <a:solidFill>
            <a:schemeClr val="bg1"/>
          </a:solidFill>
        </p:spPr>
        <p:txBody>
          <a:bodyPr wrap="square" lIns="0" tIns="0" rIns="0" bIns="0" rtlCol="0">
            <a:noAutofit/>
          </a:bodyPr>
          <a:lstStyle/>
          <a:p>
            <a:r>
              <a:rPr lang="mt-MT" sz="800" b="1">
                <a:solidFill>
                  <a:srgbClr val="3F4A52"/>
                </a:solidFill>
              </a:rPr>
              <a:t>L-AMR illum</a:t>
            </a:r>
          </a:p>
        </p:txBody>
      </p:sp>
      <p:sp>
        <p:nvSpPr>
          <p:cNvPr id="24" name="TextBox 23">
            <a:extLst>
              <a:ext uri="{FF2B5EF4-FFF2-40B4-BE49-F238E27FC236}">
                <a16:creationId xmlns:a16="http://schemas.microsoft.com/office/drawing/2014/main" id="{C4492E84-2D18-63DE-7F0F-7793E3286F44}"/>
              </a:ext>
            </a:extLst>
          </p:cNvPr>
          <p:cNvSpPr txBox="1"/>
          <p:nvPr/>
        </p:nvSpPr>
        <p:spPr>
          <a:xfrm>
            <a:off x="2167729" y="4861202"/>
            <a:ext cx="750094" cy="336286"/>
          </a:xfrm>
          <a:prstGeom prst="rect">
            <a:avLst/>
          </a:prstGeom>
          <a:solidFill>
            <a:schemeClr val="bg1"/>
          </a:solidFill>
        </p:spPr>
        <p:txBody>
          <a:bodyPr wrap="square" lIns="0" tIns="0" rIns="0" bIns="0" rtlCol="0">
            <a:noAutofit/>
          </a:bodyPr>
          <a:lstStyle/>
          <a:p>
            <a:pPr algn="l"/>
            <a:r>
              <a:rPr lang="mt-MT" sz="800">
                <a:solidFill>
                  <a:srgbClr val="3F4A52"/>
                </a:solidFill>
              </a:rPr>
              <a:t>700,000</a:t>
            </a:r>
          </a:p>
          <a:p>
            <a:pPr algn="l"/>
            <a:r>
              <a:rPr lang="mt-MT" sz="800">
                <a:solidFill>
                  <a:srgbClr val="3F4A52"/>
                </a:solidFill>
              </a:rPr>
              <a:t>(stima baxxa)</a:t>
            </a:r>
          </a:p>
        </p:txBody>
      </p:sp>
      <p:sp>
        <p:nvSpPr>
          <p:cNvPr id="25" name="TextBox 24">
            <a:extLst>
              <a:ext uri="{FF2B5EF4-FFF2-40B4-BE49-F238E27FC236}">
                <a16:creationId xmlns:a16="http://schemas.microsoft.com/office/drawing/2014/main" id="{57E25264-FB1F-7000-978E-1F2462431287}"/>
              </a:ext>
            </a:extLst>
          </p:cNvPr>
          <p:cNvSpPr txBox="1"/>
          <p:nvPr/>
        </p:nvSpPr>
        <p:spPr>
          <a:xfrm>
            <a:off x="3724273" y="2857499"/>
            <a:ext cx="1071565" cy="201455"/>
          </a:xfrm>
          <a:prstGeom prst="rect">
            <a:avLst/>
          </a:prstGeom>
          <a:solidFill>
            <a:schemeClr val="bg1"/>
          </a:solidFill>
        </p:spPr>
        <p:txBody>
          <a:bodyPr wrap="square" lIns="0" tIns="0" rIns="0" bIns="0" rtlCol="0">
            <a:noAutofit/>
          </a:bodyPr>
          <a:lstStyle/>
          <a:p>
            <a:pPr algn="r"/>
            <a:r>
              <a:rPr lang="mt-MT" sz="1200" b="1">
                <a:solidFill>
                  <a:srgbClr val="825AA4"/>
                </a:solidFill>
              </a:rPr>
              <a:t>AMR fl-2050</a:t>
            </a:r>
          </a:p>
        </p:txBody>
      </p:sp>
      <p:sp>
        <p:nvSpPr>
          <p:cNvPr id="26" name="TextBox 25">
            <a:extLst>
              <a:ext uri="{FF2B5EF4-FFF2-40B4-BE49-F238E27FC236}">
                <a16:creationId xmlns:a16="http://schemas.microsoft.com/office/drawing/2014/main" id="{0E1F8B53-81F9-BA79-CD99-8CC443CEE55F}"/>
              </a:ext>
            </a:extLst>
          </p:cNvPr>
          <p:cNvSpPr txBox="1"/>
          <p:nvPr/>
        </p:nvSpPr>
        <p:spPr>
          <a:xfrm>
            <a:off x="3724272" y="3112242"/>
            <a:ext cx="1071565" cy="404990"/>
          </a:xfrm>
          <a:prstGeom prst="rect">
            <a:avLst/>
          </a:prstGeom>
          <a:solidFill>
            <a:schemeClr val="bg1"/>
          </a:solidFill>
        </p:spPr>
        <p:txBody>
          <a:bodyPr wrap="square" lIns="0" tIns="0" rIns="0" bIns="0" rtlCol="0">
            <a:noAutofit/>
          </a:bodyPr>
          <a:lstStyle/>
          <a:p>
            <a:pPr algn="r"/>
            <a:r>
              <a:rPr lang="mt-MT">
                <a:solidFill>
                  <a:srgbClr val="825AA4"/>
                </a:solidFill>
              </a:rPr>
              <a:t>10 miljun</a:t>
            </a:r>
          </a:p>
        </p:txBody>
      </p:sp>
    </p:spTree>
    <p:extLst>
      <p:ext uri="{BB962C8B-B14F-4D97-AF65-F5344CB8AC3E}">
        <p14:creationId xmlns:p14="http://schemas.microsoft.com/office/powerpoint/2010/main" val="3824595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63E4619-3C8A-44F4-B178-A8DFC4BE6BB0}"/>
              </a:ext>
            </a:extLst>
          </p:cNvPr>
          <p:cNvSpPr txBox="1"/>
          <p:nvPr/>
        </p:nvSpPr>
        <p:spPr>
          <a:xfrm>
            <a:off x="323517" y="3954843"/>
            <a:ext cx="2772586" cy="1815882"/>
          </a:xfrm>
          <a:prstGeom prst="rect">
            <a:avLst/>
          </a:prstGeom>
          <a:noFill/>
        </p:spPr>
        <p:txBody>
          <a:bodyPr wrap="square" rtlCol="0">
            <a:noAutofit/>
          </a:bodyPr>
          <a:lstStyle/>
          <a:p>
            <a:r>
              <a:rPr lang="mt-MT" sz="2800">
                <a:latin typeface="EC Square Sans Pro" panose="020B0506040000020004" pitchFamily="34" charset="0"/>
              </a:rPr>
              <a:t>Użu ta’ antimikrobiċi, użu żejjed u użu ħażin</a:t>
            </a:r>
          </a:p>
        </p:txBody>
      </p:sp>
      <p:sp>
        <p:nvSpPr>
          <p:cNvPr id="7" name="CuadroTexto 6">
            <a:extLst>
              <a:ext uri="{FF2B5EF4-FFF2-40B4-BE49-F238E27FC236}">
                <a16:creationId xmlns:a16="http://schemas.microsoft.com/office/drawing/2014/main" id="{36CCC8AE-EAB6-40DE-A44C-68C21EE7D592}"/>
              </a:ext>
            </a:extLst>
          </p:cNvPr>
          <p:cNvSpPr txBox="1"/>
          <p:nvPr/>
        </p:nvSpPr>
        <p:spPr>
          <a:xfrm>
            <a:off x="3870748" y="3943177"/>
            <a:ext cx="1905000" cy="1384995"/>
          </a:xfrm>
          <a:prstGeom prst="rect">
            <a:avLst/>
          </a:prstGeom>
          <a:noFill/>
        </p:spPr>
        <p:txBody>
          <a:bodyPr wrap="square" rtlCol="0">
            <a:noAutofit/>
          </a:bodyPr>
          <a:lstStyle/>
          <a:p>
            <a:r>
              <a:rPr lang="mt-MT" sz="2800" dirty="0">
                <a:solidFill>
                  <a:srgbClr val="FF0000"/>
                </a:solidFill>
                <a:latin typeface="EC Square Sans Pro" panose="020B0506040000020004" pitchFamily="34" charset="0"/>
              </a:rPr>
              <a:t>mikrobi </a:t>
            </a:r>
            <a:r>
              <a:rPr lang="mt-MT" sz="2800" dirty="0">
                <a:latin typeface="EC Square Sans Pro" panose="020B0506040000020004" pitchFamily="34" charset="0"/>
              </a:rPr>
              <a:t>jiżviluppaw reżistenza</a:t>
            </a:r>
          </a:p>
        </p:txBody>
      </p:sp>
      <p:sp>
        <p:nvSpPr>
          <p:cNvPr id="8" name="CuadroTexto 7">
            <a:extLst>
              <a:ext uri="{FF2B5EF4-FFF2-40B4-BE49-F238E27FC236}">
                <a16:creationId xmlns:a16="http://schemas.microsoft.com/office/drawing/2014/main" id="{442DF08B-4A1A-433C-96E5-A20EAB01DB2F}"/>
              </a:ext>
            </a:extLst>
          </p:cNvPr>
          <p:cNvSpPr txBox="1"/>
          <p:nvPr/>
        </p:nvSpPr>
        <p:spPr>
          <a:xfrm>
            <a:off x="6379806" y="4054563"/>
            <a:ext cx="2459759" cy="1384995"/>
          </a:xfrm>
          <a:prstGeom prst="rect">
            <a:avLst/>
          </a:prstGeom>
          <a:noFill/>
        </p:spPr>
        <p:txBody>
          <a:bodyPr wrap="square" rtlCol="0">
            <a:noAutofit/>
          </a:bodyPr>
          <a:lstStyle/>
          <a:p>
            <a:r>
              <a:rPr lang="mt-MT" sz="2800">
                <a:latin typeface="EC Square Sans Pro" panose="020B0506040000020004" pitchFamily="34" charset="0"/>
              </a:rPr>
              <a:t>L-antimikrobiċi jsiru inqas effettivi</a:t>
            </a:r>
          </a:p>
        </p:txBody>
      </p:sp>
      <p:sp>
        <p:nvSpPr>
          <p:cNvPr id="9" name="CuadroTexto 8">
            <a:extLst>
              <a:ext uri="{FF2B5EF4-FFF2-40B4-BE49-F238E27FC236}">
                <a16:creationId xmlns:a16="http://schemas.microsoft.com/office/drawing/2014/main" id="{56942170-675E-461E-9EBA-F361CB62810E}"/>
              </a:ext>
            </a:extLst>
          </p:cNvPr>
          <p:cNvSpPr txBox="1"/>
          <p:nvPr/>
        </p:nvSpPr>
        <p:spPr>
          <a:xfrm>
            <a:off x="9355545" y="3511550"/>
            <a:ext cx="2083386" cy="2246769"/>
          </a:xfrm>
          <a:prstGeom prst="rect">
            <a:avLst/>
          </a:prstGeom>
          <a:noFill/>
        </p:spPr>
        <p:txBody>
          <a:bodyPr wrap="square" rtlCol="0">
            <a:noAutofit/>
          </a:bodyPr>
          <a:lstStyle/>
          <a:p>
            <a:r>
              <a:rPr lang="mt-MT" sz="2800" dirty="0">
                <a:latin typeface="EC Square Sans Pro" panose="020B0506040000020004" pitchFamily="34" charset="0"/>
              </a:rPr>
              <a:t>Il-mard jinfirex iktar faċilment, jippersisti jew joqtol</a:t>
            </a:r>
          </a:p>
        </p:txBody>
      </p:sp>
      <p:cxnSp>
        <p:nvCxnSpPr>
          <p:cNvPr id="4" name="Conector recto de flecha 3">
            <a:extLst>
              <a:ext uri="{FF2B5EF4-FFF2-40B4-BE49-F238E27FC236}">
                <a16:creationId xmlns:a16="http://schemas.microsoft.com/office/drawing/2014/main" id="{93CDF22E-462C-4E62-8BBA-64B33A28F0F0}"/>
              </a:ext>
            </a:extLst>
          </p:cNvPr>
          <p:cNvCxnSpPr>
            <a:cxnSpLocks/>
          </p:cNvCxnSpPr>
          <p:nvPr/>
        </p:nvCxnSpPr>
        <p:spPr>
          <a:xfrm>
            <a:off x="3238207" y="4433423"/>
            <a:ext cx="472440" cy="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7D922B4D-F09E-450E-B507-F4B1A88243E6}"/>
              </a:ext>
            </a:extLst>
          </p:cNvPr>
          <p:cNvCxnSpPr>
            <a:cxnSpLocks/>
          </p:cNvCxnSpPr>
          <p:nvPr/>
        </p:nvCxnSpPr>
        <p:spPr>
          <a:xfrm>
            <a:off x="8877007" y="4433423"/>
            <a:ext cx="381000" cy="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427E7028-77BE-4AD0-BB26-5611353C9E8E}"/>
              </a:ext>
            </a:extLst>
          </p:cNvPr>
          <p:cNvCxnSpPr>
            <a:cxnSpLocks/>
          </p:cNvCxnSpPr>
          <p:nvPr/>
        </p:nvCxnSpPr>
        <p:spPr>
          <a:xfrm>
            <a:off x="5600407" y="4433423"/>
            <a:ext cx="381000" cy="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6" name="Gráfico 5" descr="Cápsula de Petri contorno">
            <a:extLst>
              <a:ext uri="{FF2B5EF4-FFF2-40B4-BE49-F238E27FC236}">
                <a16:creationId xmlns:a16="http://schemas.microsoft.com/office/drawing/2014/main" id="{E2EE7E28-C50B-457E-87A2-55D5D594133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49775" y="5425542"/>
            <a:ext cx="646328" cy="646328"/>
          </a:xfrm>
          <a:prstGeom prst="rect">
            <a:avLst/>
          </a:prstGeom>
        </p:spPr>
      </p:pic>
      <p:pic>
        <p:nvPicPr>
          <p:cNvPr id="11" name="Gráfico 10" descr="Cápsula de Petri con relleno sólido">
            <a:extLst>
              <a:ext uri="{FF2B5EF4-FFF2-40B4-BE49-F238E27FC236}">
                <a16:creationId xmlns:a16="http://schemas.microsoft.com/office/drawing/2014/main" id="{60303A49-96BB-4531-BBC2-86A1DE7AE74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19961" y="3168576"/>
            <a:ext cx="738570" cy="738570"/>
          </a:xfrm>
          <a:prstGeom prst="rect">
            <a:avLst/>
          </a:prstGeom>
        </p:spPr>
      </p:pic>
      <p:pic>
        <p:nvPicPr>
          <p:cNvPr id="17" name="Gráfico 16" descr="Germen con relleno sólido">
            <a:extLst>
              <a:ext uri="{FF2B5EF4-FFF2-40B4-BE49-F238E27FC236}">
                <a16:creationId xmlns:a16="http://schemas.microsoft.com/office/drawing/2014/main" id="{62D33601-3982-4CE7-A367-FC52ECA7AEF3}"/>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6026346">
            <a:off x="10957665" y="5205823"/>
            <a:ext cx="564902" cy="564902"/>
          </a:xfrm>
          <a:prstGeom prst="rect">
            <a:avLst/>
          </a:prstGeom>
        </p:spPr>
      </p:pic>
      <p:pic>
        <p:nvPicPr>
          <p:cNvPr id="19" name="Gráfico 18" descr="Germen con relleno sólido">
            <a:extLst>
              <a:ext uri="{FF2B5EF4-FFF2-40B4-BE49-F238E27FC236}">
                <a16:creationId xmlns:a16="http://schemas.microsoft.com/office/drawing/2014/main" id="{A09D8FBC-4BE1-4CD3-A561-EEDE97F685D3}"/>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937479" y="5264150"/>
            <a:ext cx="807720" cy="807720"/>
          </a:xfrm>
          <a:prstGeom prst="rect">
            <a:avLst/>
          </a:prstGeom>
        </p:spPr>
      </p:pic>
      <p:pic>
        <p:nvPicPr>
          <p:cNvPr id="21" name="Gráfico 20" descr="Germen contorno">
            <a:extLst>
              <a:ext uri="{FF2B5EF4-FFF2-40B4-BE49-F238E27FC236}">
                <a16:creationId xmlns:a16="http://schemas.microsoft.com/office/drawing/2014/main" id="{44DB5C35-5A7A-402A-BCF1-F6C05B011527}"/>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928989" y="2989672"/>
            <a:ext cx="807720" cy="807720"/>
          </a:xfrm>
          <a:prstGeom prst="rect">
            <a:avLst/>
          </a:prstGeom>
        </p:spPr>
      </p:pic>
      <p:pic>
        <p:nvPicPr>
          <p:cNvPr id="23" name="Gráfico 22" descr="Germen contorno">
            <a:extLst>
              <a:ext uri="{FF2B5EF4-FFF2-40B4-BE49-F238E27FC236}">
                <a16:creationId xmlns:a16="http://schemas.microsoft.com/office/drawing/2014/main" id="{591A33C3-5243-448E-900D-0B62ED7BFB78}"/>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232762" y="3242859"/>
            <a:ext cx="631890" cy="631890"/>
          </a:xfrm>
          <a:prstGeom prst="rect">
            <a:avLst/>
          </a:prstGeom>
        </p:spPr>
      </p:pic>
      <p:pic>
        <p:nvPicPr>
          <p:cNvPr id="25" name="Gráfico 24" descr="Germen contorno">
            <a:extLst>
              <a:ext uri="{FF2B5EF4-FFF2-40B4-BE49-F238E27FC236}">
                <a16:creationId xmlns:a16="http://schemas.microsoft.com/office/drawing/2014/main" id="{91CB132C-7FA1-400E-A9D4-4E726AAD666A}"/>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8865383" y="3094202"/>
            <a:ext cx="646331" cy="646331"/>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12700" y="1333500"/>
            <a:ext cx="12179300"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0000"/>
              </a:lnSpc>
              <a:defRPr/>
            </a:pPr>
            <a:r>
              <a:rPr lang="mt-MT" sz="4000" b="1">
                <a:solidFill>
                  <a:schemeClr val="bg1"/>
                </a:solidFill>
                <a:latin typeface="EC Square Sans Pro" panose="020B0506040000020004" pitchFamily="34" charset="0"/>
              </a:rPr>
              <a:t>Kif isseħħ l-AMR?</a:t>
            </a:r>
          </a:p>
        </p:txBody>
      </p:sp>
    </p:spTree>
    <p:extLst>
      <p:ext uri="{BB962C8B-B14F-4D97-AF65-F5344CB8AC3E}">
        <p14:creationId xmlns:p14="http://schemas.microsoft.com/office/powerpoint/2010/main" val="1936877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Forma libre: forma 138">
            <a:extLst>
              <a:ext uri="{FF2B5EF4-FFF2-40B4-BE49-F238E27FC236}">
                <a16:creationId xmlns:a16="http://schemas.microsoft.com/office/drawing/2014/main" id="{C3CA0545-6310-439D-BA5C-7D4CF24EB096}"/>
              </a:ext>
            </a:extLst>
          </p:cNvPr>
          <p:cNvSpPr/>
          <p:nvPr/>
        </p:nvSpPr>
        <p:spPr>
          <a:xfrm rot="7972365">
            <a:off x="4208562" y="2953596"/>
            <a:ext cx="3559610" cy="2233488"/>
          </a:xfrm>
          <a:custGeom>
            <a:avLst/>
            <a:gdLst>
              <a:gd name="connsiteX0" fmla="*/ 341700 w 363065"/>
              <a:gd name="connsiteY0" fmla="*/ 265213 h 372580"/>
              <a:gd name="connsiteX1" fmla="*/ 177720 w 363065"/>
              <a:gd name="connsiteY1" fmla="*/ 347919 h 372580"/>
              <a:gd name="connsiteX2" fmla="*/ 23883 w 363065"/>
              <a:gd name="connsiteY2" fmla="*/ 356514 h 372580"/>
              <a:gd name="connsiteX3" fmla="*/ 110261 w 363065"/>
              <a:gd name="connsiteY3" fmla="*/ 37337 h 372580"/>
              <a:gd name="connsiteX4" fmla="*/ 300020 w 363065"/>
              <a:gd name="connsiteY4" fmla="*/ 76089 h 372580"/>
              <a:gd name="connsiteX5" fmla="*/ 341700 w 363065"/>
              <a:gd name="connsiteY5" fmla="*/ 265213 h 372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065" h="372580">
                <a:moveTo>
                  <a:pt x="341700" y="265213"/>
                </a:moveTo>
                <a:cubicBezTo>
                  <a:pt x="306419" y="321285"/>
                  <a:pt x="240541" y="337446"/>
                  <a:pt x="177720" y="347919"/>
                </a:cubicBezTo>
                <a:cubicBezTo>
                  <a:pt x="106122" y="359850"/>
                  <a:pt x="59636" y="391710"/>
                  <a:pt x="23883" y="356514"/>
                </a:cubicBezTo>
                <a:cubicBezTo>
                  <a:pt x="-40026" y="293583"/>
                  <a:pt x="36533" y="112205"/>
                  <a:pt x="110261" y="37337"/>
                </a:cubicBezTo>
                <a:cubicBezTo>
                  <a:pt x="183990" y="-37538"/>
                  <a:pt x="236111" y="13158"/>
                  <a:pt x="300020" y="76089"/>
                </a:cubicBezTo>
                <a:cubicBezTo>
                  <a:pt x="363929" y="139008"/>
                  <a:pt x="381890" y="201330"/>
                  <a:pt x="341700" y="265213"/>
                </a:cubicBezTo>
                <a:close/>
              </a:path>
            </a:pathLst>
          </a:custGeom>
          <a:solidFill>
            <a:schemeClr val="bg1">
              <a:lumMod val="95000"/>
            </a:schemeClr>
          </a:solidFill>
          <a:ln w="6469" cap="flat">
            <a:noFill/>
            <a:prstDash val="solid"/>
            <a:miter/>
          </a:ln>
        </p:spPr>
        <p:txBody>
          <a:bodyPr rtlCol="0" anchor="ctr">
            <a:noAutofit/>
          </a:bodyPr>
          <a:lstStyle/>
          <a:p>
            <a:endParaRPr lang="en-GB"/>
          </a:p>
        </p:txBody>
      </p:sp>
      <p:sp>
        <p:nvSpPr>
          <p:cNvPr id="132" name="Forma libre: forma 131">
            <a:extLst>
              <a:ext uri="{FF2B5EF4-FFF2-40B4-BE49-F238E27FC236}">
                <a16:creationId xmlns:a16="http://schemas.microsoft.com/office/drawing/2014/main" id="{8BA373AA-29E5-4836-BD0C-2715D368060C}"/>
              </a:ext>
            </a:extLst>
          </p:cNvPr>
          <p:cNvSpPr/>
          <p:nvPr/>
        </p:nvSpPr>
        <p:spPr>
          <a:xfrm rot="4752243">
            <a:off x="8593039" y="1226163"/>
            <a:ext cx="4047694" cy="2716718"/>
          </a:xfrm>
          <a:custGeom>
            <a:avLst/>
            <a:gdLst>
              <a:gd name="connsiteX0" fmla="*/ 341700 w 363065"/>
              <a:gd name="connsiteY0" fmla="*/ 265213 h 372580"/>
              <a:gd name="connsiteX1" fmla="*/ 177720 w 363065"/>
              <a:gd name="connsiteY1" fmla="*/ 347919 h 372580"/>
              <a:gd name="connsiteX2" fmla="*/ 23883 w 363065"/>
              <a:gd name="connsiteY2" fmla="*/ 356514 h 372580"/>
              <a:gd name="connsiteX3" fmla="*/ 110261 w 363065"/>
              <a:gd name="connsiteY3" fmla="*/ 37337 h 372580"/>
              <a:gd name="connsiteX4" fmla="*/ 300020 w 363065"/>
              <a:gd name="connsiteY4" fmla="*/ 76089 h 372580"/>
              <a:gd name="connsiteX5" fmla="*/ 341700 w 363065"/>
              <a:gd name="connsiteY5" fmla="*/ 265213 h 372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065" h="372580">
                <a:moveTo>
                  <a:pt x="341700" y="265213"/>
                </a:moveTo>
                <a:cubicBezTo>
                  <a:pt x="306419" y="321285"/>
                  <a:pt x="240541" y="337446"/>
                  <a:pt x="177720" y="347919"/>
                </a:cubicBezTo>
                <a:cubicBezTo>
                  <a:pt x="106122" y="359850"/>
                  <a:pt x="59636" y="391710"/>
                  <a:pt x="23883" y="356514"/>
                </a:cubicBezTo>
                <a:cubicBezTo>
                  <a:pt x="-40026" y="293583"/>
                  <a:pt x="36533" y="112205"/>
                  <a:pt x="110261" y="37337"/>
                </a:cubicBezTo>
                <a:cubicBezTo>
                  <a:pt x="183990" y="-37538"/>
                  <a:pt x="236111" y="13158"/>
                  <a:pt x="300020" y="76089"/>
                </a:cubicBezTo>
                <a:cubicBezTo>
                  <a:pt x="363929" y="139008"/>
                  <a:pt x="381890" y="201330"/>
                  <a:pt x="341700" y="265213"/>
                </a:cubicBezTo>
                <a:close/>
              </a:path>
            </a:pathLst>
          </a:custGeom>
          <a:solidFill>
            <a:schemeClr val="bg1">
              <a:lumMod val="95000"/>
            </a:schemeClr>
          </a:solidFill>
          <a:ln w="6469" cap="flat">
            <a:noFill/>
            <a:prstDash val="solid"/>
            <a:miter/>
          </a:ln>
        </p:spPr>
        <p:txBody>
          <a:bodyPr rtlCol="0" anchor="ctr">
            <a:noAutofit/>
          </a:bodyPr>
          <a:lstStyle/>
          <a:p>
            <a:endParaRPr lang="en-GB"/>
          </a:p>
        </p:txBody>
      </p:sp>
      <p:sp>
        <p:nvSpPr>
          <p:cNvPr id="131" name="Forma libre: forma 130">
            <a:extLst>
              <a:ext uri="{FF2B5EF4-FFF2-40B4-BE49-F238E27FC236}">
                <a16:creationId xmlns:a16="http://schemas.microsoft.com/office/drawing/2014/main" id="{5160B010-5642-4718-8E2B-CAD15309BCD4}"/>
              </a:ext>
            </a:extLst>
          </p:cNvPr>
          <p:cNvSpPr/>
          <p:nvPr/>
        </p:nvSpPr>
        <p:spPr>
          <a:xfrm rot="19574219">
            <a:off x="736826" y="2222950"/>
            <a:ext cx="3268837" cy="2716718"/>
          </a:xfrm>
          <a:custGeom>
            <a:avLst/>
            <a:gdLst>
              <a:gd name="connsiteX0" fmla="*/ 341700 w 363065"/>
              <a:gd name="connsiteY0" fmla="*/ 265213 h 372580"/>
              <a:gd name="connsiteX1" fmla="*/ 177720 w 363065"/>
              <a:gd name="connsiteY1" fmla="*/ 347919 h 372580"/>
              <a:gd name="connsiteX2" fmla="*/ 23883 w 363065"/>
              <a:gd name="connsiteY2" fmla="*/ 356514 h 372580"/>
              <a:gd name="connsiteX3" fmla="*/ 110261 w 363065"/>
              <a:gd name="connsiteY3" fmla="*/ 37337 h 372580"/>
              <a:gd name="connsiteX4" fmla="*/ 300020 w 363065"/>
              <a:gd name="connsiteY4" fmla="*/ 76089 h 372580"/>
              <a:gd name="connsiteX5" fmla="*/ 341700 w 363065"/>
              <a:gd name="connsiteY5" fmla="*/ 265213 h 372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065" h="372580">
                <a:moveTo>
                  <a:pt x="341700" y="265213"/>
                </a:moveTo>
                <a:cubicBezTo>
                  <a:pt x="306419" y="321285"/>
                  <a:pt x="240541" y="337446"/>
                  <a:pt x="177720" y="347919"/>
                </a:cubicBezTo>
                <a:cubicBezTo>
                  <a:pt x="106122" y="359850"/>
                  <a:pt x="59636" y="391710"/>
                  <a:pt x="23883" y="356514"/>
                </a:cubicBezTo>
                <a:cubicBezTo>
                  <a:pt x="-40026" y="293583"/>
                  <a:pt x="36533" y="112205"/>
                  <a:pt x="110261" y="37337"/>
                </a:cubicBezTo>
                <a:cubicBezTo>
                  <a:pt x="183990" y="-37538"/>
                  <a:pt x="236111" y="13158"/>
                  <a:pt x="300020" y="76089"/>
                </a:cubicBezTo>
                <a:cubicBezTo>
                  <a:pt x="363929" y="139008"/>
                  <a:pt x="381890" y="201330"/>
                  <a:pt x="341700" y="265213"/>
                </a:cubicBezTo>
                <a:close/>
              </a:path>
            </a:pathLst>
          </a:custGeom>
          <a:solidFill>
            <a:schemeClr val="bg1">
              <a:lumMod val="95000"/>
            </a:schemeClr>
          </a:solidFill>
          <a:ln w="6469" cap="flat">
            <a:noFill/>
            <a:prstDash val="solid"/>
            <a:miter/>
          </a:ln>
        </p:spPr>
        <p:txBody>
          <a:bodyPr rtlCol="0" anchor="ctr">
            <a:noAutofit/>
          </a:bodyPr>
          <a:lstStyle/>
          <a:p>
            <a:endParaRPr lang="en-GB"/>
          </a:p>
        </p:txBody>
      </p:sp>
      <p:sp>
        <p:nvSpPr>
          <p:cNvPr id="48" name="Elipse 47">
            <a:extLst>
              <a:ext uri="{FF2B5EF4-FFF2-40B4-BE49-F238E27FC236}">
                <a16:creationId xmlns:a16="http://schemas.microsoft.com/office/drawing/2014/main" id="{3C6C5ADB-B61A-4622-8AD9-E8EE8BDBF22A}"/>
              </a:ext>
            </a:extLst>
          </p:cNvPr>
          <p:cNvSpPr/>
          <p:nvPr/>
        </p:nvSpPr>
        <p:spPr>
          <a:xfrm>
            <a:off x="5471233" y="885774"/>
            <a:ext cx="1092445" cy="1103769"/>
          </a:xfrm>
          <a:prstGeom prst="ellipse">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Marcador de texto 1">
            <a:extLst>
              <a:ext uri="{FF2B5EF4-FFF2-40B4-BE49-F238E27FC236}">
                <a16:creationId xmlns:a16="http://schemas.microsoft.com/office/drawing/2014/main" id="{9D93430F-D647-4636-A7AA-446200FD7DF6}"/>
              </a:ext>
            </a:extLst>
          </p:cNvPr>
          <p:cNvSpPr>
            <a:spLocks noGrp="1"/>
          </p:cNvSpPr>
          <p:nvPr>
            <p:ph type="body" sz="quarter" idx="10"/>
          </p:nvPr>
        </p:nvSpPr>
        <p:spPr>
          <a:xfrm>
            <a:off x="781171" y="208197"/>
            <a:ext cx="8008947" cy="533400"/>
          </a:xfrm>
        </p:spPr>
        <p:txBody>
          <a:bodyPr>
            <a:noAutofit/>
          </a:bodyPr>
          <a:lstStyle/>
          <a:p>
            <a:pPr marL="0" indent="0">
              <a:buNone/>
            </a:pPr>
            <a:r>
              <a:rPr lang="mt-MT" dirty="0"/>
              <a:t>Illustrazzjoni tad-direzzjonijiet li fihom ir-reżistenza tista’ tinfirex</a:t>
            </a:r>
          </a:p>
        </p:txBody>
      </p:sp>
      <p:sp>
        <p:nvSpPr>
          <p:cNvPr id="47" name="CuadroTexto 46">
            <a:extLst>
              <a:ext uri="{FF2B5EF4-FFF2-40B4-BE49-F238E27FC236}">
                <a16:creationId xmlns:a16="http://schemas.microsoft.com/office/drawing/2014/main" id="{E0E37166-A9E3-4EEB-B2F4-A84D24BB393B}"/>
              </a:ext>
            </a:extLst>
          </p:cNvPr>
          <p:cNvSpPr txBox="1"/>
          <p:nvPr/>
        </p:nvSpPr>
        <p:spPr>
          <a:xfrm>
            <a:off x="7593858" y="1117139"/>
            <a:ext cx="1270439" cy="646331"/>
          </a:xfrm>
          <a:prstGeom prst="rect">
            <a:avLst/>
          </a:prstGeom>
          <a:noFill/>
        </p:spPr>
        <p:txBody>
          <a:bodyPr wrap="square" rtlCol="0">
            <a:noAutofit/>
          </a:bodyPr>
          <a:lstStyle/>
          <a:p>
            <a:r>
              <a:rPr lang="mt-MT" sz="1200" dirty="0">
                <a:latin typeface="EC Square Sans Pro" panose="020B0506040000020004" pitchFamily="34" charset="0"/>
              </a:rPr>
              <a:t>l-antibijotiċi jintużaw fil-biedja</a:t>
            </a:r>
          </a:p>
        </p:txBody>
      </p:sp>
      <p:sp>
        <p:nvSpPr>
          <p:cNvPr id="50" name="CuadroTexto 49">
            <a:extLst>
              <a:ext uri="{FF2B5EF4-FFF2-40B4-BE49-F238E27FC236}">
                <a16:creationId xmlns:a16="http://schemas.microsoft.com/office/drawing/2014/main" id="{21F9444C-0C4E-4F00-9966-8BF86156BA08}"/>
              </a:ext>
            </a:extLst>
          </p:cNvPr>
          <p:cNvSpPr txBox="1"/>
          <p:nvPr/>
        </p:nvSpPr>
        <p:spPr>
          <a:xfrm>
            <a:off x="10094528" y="4191908"/>
            <a:ext cx="1910575" cy="1200329"/>
          </a:xfrm>
          <a:prstGeom prst="rect">
            <a:avLst/>
          </a:prstGeom>
          <a:noFill/>
        </p:spPr>
        <p:txBody>
          <a:bodyPr wrap="square" rtlCol="0">
            <a:noAutofit/>
          </a:bodyPr>
          <a:lstStyle/>
          <a:p>
            <a:r>
              <a:rPr lang="mt-MT" sz="1050" dirty="0">
                <a:latin typeface="EC Square Sans Pro" panose="020B0506040000020004" pitchFamily="34" charset="0"/>
              </a:rPr>
              <a:t>L-annimali jistgħu jiżviluppaw batterji reżistenti għall-mediċina fl-imsaren tagħhom. U dawn jinfirxu għal annimali oħra minħabba kuntatt bejniethom, skart mhux ittrattat, nuqqas ta’ iġjene</a:t>
            </a:r>
            <a:r>
              <a:rPr lang="mt-MT" sz="1050" dirty="0">
                <a:solidFill>
                  <a:srgbClr val="FF0000"/>
                </a:solidFill>
                <a:latin typeface="EC Square Sans Pro" panose="020B0506040000020004" pitchFamily="34" charset="0"/>
              </a:rPr>
              <a:t> </a:t>
            </a:r>
          </a:p>
        </p:txBody>
      </p:sp>
      <p:sp>
        <p:nvSpPr>
          <p:cNvPr id="51" name="CuadroTexto 50">
            <a:extLst>
              <a:ext uri="{FF2B5EF4-FFF2-40B4-BE49-F238E27FC236}">
                <a16:creationId xmlns:a16="http://schemas.microsoft.com/office/drawing/2014/main" id="{E2E75DDF-17D9-4F1D-83EE-4B9616B9EE9B}"/>
              </a:ext>
            </a:extLst>
          </p:cNvPr>
          <p:cNvSpPr txBox="1"/>
          <p:nvPr/>
        </p:nvSpPr>
        <p:spPr>
          <a:xfrm>
            <a:off x="10075543" y="5426014"/>
            <a:ext cx="1738853" cy="646331"/>
          </a:xfrm>
          <a:prstGeom prst="rect">
            <a:avLst/>
          </a:prstGeom>
          <a:noFill/>
        </p:spPr>
        <p:txBody>
          <a:bodyPr wrap="square" rtlCol="0">
            <a:noAutofit/>
          </a:bodyPr>
          <a:lstStyle/>
          <a:p>
            <a:r>
              <a:rPr lang="mt-MT" sz="1050">
                <a:latin typeface="EC Square Sans Pro" panose="020B0506040000020004" pitchFamily="34" charset="0"/>
              </a:rPr>
              <a:t>Il-batterji reżistenti għall-mediċina jaslu fil-bnedmin permezz tal-ikel u l-ambjent</a:t>
            </a:r>
          </a:p>
        </p:txBody>
      </p:sp>
      <p:sp>
        <p:nvSpPr>
          <p:cNvPr id="52" name="CuadroTexto 51">
            <a:extLst>
              <a:ext uri="{FF2B5EF4-FFF2-40B4-BE49-F238E27FC236}">
                <a16:creationId xmlns:a16="http://schemas.microsoft.com/office/drawing/2014/main" id="{129E1CDD-4CD4-437F-BBD4-945B899BD873}"/>
              </a:ext>
            </a:extLst>
          </p:cNvPr>
          <p:cNvSpPr txBox="1"/>
          <p:nvPr/>
        </p:nvSpPr>
        <p:spPr>
          <a:xfrm>
            <a:off x="970933" y="1017350"/>
            <a:ext cx="3470120" cy="1015663"/>
          </a:xfrm>
          <a:prstGeom prst="rect">
            <a:avLst/>
          </a:prstGeom>
          <a:noFill/>
        </p:spPr>
        <p:txBody>
          <a:bodyPr wrap="square" rtlCol="0">
            <a:noAutofit/>
          </a:bodyPr>
          <a:lstStyle/>
          <a:p>
            <a:r>
              <a:rPr lang="mt-MT" sz="1200" dirty="0">
                <a:latin typeface="EC Square Sans Pro" panose="020B0506040000020004" pitchFamily="34" charset="0"/>
              </a:rPr>
              <a:t>L-antibijotiċi jingħataw lill-bnedmin, fl-isptarijiet, fil-komunità u jingħataw ukoll lill-annimali domestiċi. </a:t>
            </a:r>
          </a:p>
          <a:p>
            <a:r>
              <a:rPr lang="mt-MT" sz="1200" dirty="0">
                <a:latin typeface="EC Square Sans Pro" panose="020B0506040000020004" pitchFamily="34" charset="0"/>
              </a:rPr>
              <a:t>Ir-reżistenza tista’ tiġi żviluppata minn batterji fl-imsaren tal-bnedmin u tal-annimali, u ttrasferita bejniethom.</a:t>
            </a:r>
            <a:r>
              <a:rPr lang="es-ES" sz="1200" dirty="0">
                <a:latin typeface="EC Square Sans Pro" panose="020B0506040000020004" pitchFamily="34" charset="0"/>
              </a:rPr>
              <a:t> L-</a:t>
            </a:r>
            <a:r>
              <a:rPr lang="es-ES" sz="1200" dirty="0" err="1">
                <a:latin typeface="EC Square Sans Pro" panose="020B0506040000020004" pitchFamily="34" charset="0"/>
              </a:rPr>
              <a:t>iżvilupp</a:t>
            </a:r>
            <a:r>
              <a:rPr lang="es-ES" sz="1200" dirty="0">
                <a:latin typeface="EC Square Sans Pro" panose="020B0506040000020004" pitchFamily="34" charset="0"/>
              </a:rPr>
              <a:t> </a:t>
            </a:r>
            <a:r>
              <a:rPr lang="es-ES" sz="1200" dirty="0" err="1">
                <a:latin typeface="EC Square Sans Pro" panose="020B0506040000020004" pitchFamily="34" charset="0"/>
              </a:rPr>
              <a:t>tar-reżistenza</a:t>
            </a:r>
            <a:r>
              <a:rPr lang="es-ES" sz="1200" dirty="0">
                <a:latin typeface="EC Square Sans Pro" panose="020B0506040000020004" pitchFamily="34" charset="0"/>
              </a:rPr>
              <a:t> </a:t>
            </a:r>
            <a:r>
              <a:rPr lang="es-ES" sz="1200" dirty="0" err="1">
                <a:latin typeface="EC Square Sans Pro" panose="020B0506040000020004" pitchFamily="34" charset="0"/>
              </a:rPr>
              <a:t>jista</a:t>
            </a:r>
            <a:r>
              <a:rPr lang="es-ES" sz="1200" dirty="0">
                <a:latin typeface="EC Square Sans Pro" panose="020B0506040000020004" pitchFamily="34" charset="0"/>
              </a:rPr>
              <a:t>' </a:t>
            </a:r>
            <a:r>
              <a:rPr lang="es-ES" sz="1200" dirty="0" err="1">
                <a:latin typeface="EC Square Sans Pro" panose="020B0506040000020004" pitchFamily="34" charset="0"/>
              </a:rPr>
              <a:t>jiġi</a:t>
            </a:r>
            <a:r>
              <a:rPr lang="es-ES" sz="1200" dirty="0">
                <a:latin typeface="EC Square Sans Pro" panose="020B0506040000020004" pitchFamily="34" charset="0"/>
              </a:rPr>
              <a:t> </a:t>
            </a:r>
            <a:r>
              <a:rPr lang="es-ES" sz="1200" dirty="0" err="1">
                <a:latin typeface="EC Square Sans Pro" panose="020B0506040000020004" pitchFamily="34" charset="0"/>
              </a:rPr>
              <a:t>aċċellerat</a:t>
            </a:r>
            <a:r>
              <a:rPr lang="es-ES" sz="1200" dirty="0">
                <a:latin typeface="EC Square Sans Pro" panose="020B0506040000020004" pitchFamily="34" charset="0"/>
              </a:rPr>
              <a:t> </a:t>
            </a:r>
            <a:r>
              <a:rPr lang="es-ES" sz="1200" dirty="0" err="1">
                <a:latin typeface="EC Square Sans Pro" panose="020B0506040000020004" pitchFamily="34" charset="0"/>
              </a:rPr>
              <a:t>minħabba</a:t>
            </a:r>
            <a:r>
              <a:rPr lang="es-ES" sz="1200" dirty="0">
                <a:latin typeface="EC Square Sans Pro" panose="020B0506040000020004" pitchFamily="34" charset="0"/>
              </a:rPr>
              <a:t> l-</a:t>
            </a:r>
            <a:r>
              <a:rPr lang="es-ES" sz="1200" dirty="0" err="1">
                <a:latin typeface="EC Square Sans Pro" panose="020B0506040000020004" pitchFamily="34" charset="0"/>
              </a:rPr>
              <a:t>użu</a:t>
            </a:r>
            <a:r>
              <a:rPr lang="es-ES" sz="1200" dirty="0">
                <a:latin typeface="EC Square Sans Pro" panose="020B0506040000020004" pitchFamily="34" charset="0"/>
              </a:rPr>
              <a:t> </a:t>
            </a:r>
            <a:r>
              <a:rPr lang="es-ES" sz="1200" dirty="0" err="1">
                <a:latin typeface="EC Square Sans Pro" panose="020B0506040000020004" pitchFamily="34" charset="0"/>
              </a:rPr>
              <a:t>żejjed</a:t>
            </a:r>
            <a:r>
              <a:rPr lang="es-ES" sz="1200" dirty="0">
                <a:latin typeface="EC Square Sans Pro" panose="020B0506040000020004" pitchFamily="34" charset="0"/>
              </a:rPr>
              <a:t> u l-</a:t>
            </a:r>
            <a:r>
              <a:rPr lang="es-ES" sz="1200" dirty="0" err="1">
                <a:latin typeface="EC Square Sans Pro" panose="020B0506040000020004" pitchFamily="34" charset="0"/>
              </a:rPr>
              <a:t>użu</a:t>
            </a:r>
            <a:r>
              <a:rPr lang="es-ES" sz="1200" dirty="0">
                <a:latin typeface="EC Square Sans Pro" panose="020B0506040000020004" pitchFamily="34" charset="0"/>
              </a:rPr>
              <a:t> </a:t>
            </a:r>
            <a:r>
              <a:rPr lang="es-ES" sz="1200" dirty="0" err="1">
                <a:latin typeface="EC Square Sans Pro" panose="020B0506040000020004" pitchFamily="34" charset="0"/>
              </a:rPr>
              <a:t>ħażin</a:t>
            </a:r>
            <a:r>
              <a:rPr lang="es-ES" sz="1200" dirty="0">
                <a:latin typeface="EC Square Sans Pro" panose="020B0506040000020004" pitchFamily="34" charset="0"/>
              </a:rPr>
              <a:t> tal-</a:t>
            </a:r>
            <a:r>
              <a:rPr lang="es-ES" sz="1200" dirty="0" err="1">
                <a:latin typeface="EC Square Sans Pro" panose="020B0506040000020004" pitchFamily="34" charset="0"/>
              </a:rPr>
              <a:t>antimikrobiċi</a:t>
            </a:r>
            <a:endParaRPr lang="mt-MT" sz="1200" dirty="0">
              <a:latin typeface="EC Square Sans Pro" panose="020B0506040000020004" pitchFamily="34" charset="0"/>
            </a:endParaRPr>
          </a:p>
        </p:txBody>
      </p:sp>
      <p:sp>
        <p:nvSpPr>
          <p:cNvPr id="53" name="Rectángulo: esquinas redondeadas 52">
            <a:extLst>
              <a:ext uri="{FF2B5EF4-FFF2-40B4-BE49-F238E27FC236}">
                <a16:creationId xmlns:a16="http://schemas.microsoft.com/office/drawing/2014/main" id="{5BAAE011-F4BA-4321-8C50-227E98613A4A}"/>
              </a:ext>
            </a:extLst>
          </p:cNvPr>
          <p:cNvSpPr/>
          <p:nvPr/>
        </p:nvSpPr>
        <p:spPr>
          <a:xfrm rot="19772696">
            <a:off x="5588229" y="1033587"/>
            <a:ext cx="343773" cy="132661"/>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dirty="0"/>
          </a:p>
        </p:txBody>
      </p:sp>
      <p:sp>
        <p:nvSpPr>
          <p:cNvPr id="54" name="Rectángulo: esquinas redondeadas 53">
            <a:extLst>
              <a:ext uri="{FF2B5EF4-FFF2-40B4-BE49-F238E27FC236}">
                <a16:creationId xmlns:a16="http://schemas.microsoft.com/office/drawing/2014/main" id="{9342F7C4-FB31-4864-960C-C0CBCD31B2C9}"/>
              </a:ext>
            </a:extLst>
          </p:cNvPr>
          <p:cNvSpPr/>
          <p:nvPr/>
        </p:nvSpPr>
        <p:spPr>
          <a:xfrm rot="5862461">
            <a:off x="5434263" y="1480451"/>
            <a:ext cx="343773" cy="132661"/>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dirty="0"/>
          </a:p>
        </p:txBody>
      </p:sp>
      <p:sp>
        <p:nvSpPr>
          <p:cNvPr id="55" name="Rectángulo: esquinas redondeadas 54">
            <a:extLst>
              <a:ext uri="{FF2B5EF4-FFF2-40B4-BE49-F238E27FC236}">
                <a16:creationId xmlns:a16="http://schemas.microsoft.com/office/drawing/2014/main" id="{5437E517-AE2D-4E43-A28C-BBF83E925C4B}"/>
              </a:ext>
            </a:extLst>
          </p:cNvPr>
          <p:cNvSpPr/>
          <p:nvPr/>
        </p:nvSpPr>
        <p:spPr>
          <a:xfrm rot="10141599">
            <a:off x="5706792" y="1570983"/>
            <a:ext cx="343773" cy="132661"/>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dirty="0"/>
          </a:p>
        </p:txBody>
      </p:sp>
      <p:sp>
        <p:nvSpPr>
          <p:cNvPr id="56" name="Rectángulo: esquinas redondeadas 55">
            <a:extLst>
              <a:ext uri="{FF2B5EF4-FFF2-40B4-BE49-F238E27FC236}">
                <a16:creationId xmlns:a16="http://schemas.microsoft.com/office/drawing/2014/main" id="{957231C8-1CDD-44C3-8923-772B1B9C237A}"/>
              </a:ext>
            </a:extLst>
          </p:cNvPr>
          <p:cNvSpPr/>
          <p:nvPr/>
        </p:nvSpPr>
        <p:spPr>
          <a:xfrm rot="2989639">
            <a:off x="5691961" y="1298641"/>
            <a:ext cx="343773" cy="132661"/>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dirty="0"/>
          </a:p>
        </p:txBody>
      </p:sp>
      <p:sp>
        <p:nvSpPr>
          <p:cNvPr id="57" name="Rectángulo: esquinas redondeadas 56">
            <a:extLst>
              <a:ext uri="{FF2B5EF4-FFF2-40B4-BE49-F238E27FC236}">
                <a16:creationId xmlns:a16="http://schemas.microsoft.com/office/drawing/2014/main" id="{4A0A873C-2FF0-41A1-8000-F438CEF8A852}"/>
              </a:ext>
            </a:extLst>
          </p:cNvPr>
          <p:cNvSpPr/>
          <p:nvPr/>
        </p:nvSpPr>
        <p:spPr>
          <a:xfrm rot="10126748">
            <a:off x="5952695" y="1057229"/>
            <a:ext cx="343773" cy="132661"/>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dirty="0"/>
          </a:p>
        </p:txBody>
      </p:sp>
      <p:sp>
        <p:nvSpPr>
          <p:cNvPr id="58" name="Rectángulo: esquinas redondeadas 57">
            <a:extLst>
              <a:ext uri="{FF2B5EF4-FFF2-40B4-BE49-F238E27FC236}">
                <a16:creationId xmlns:a16="http://schemas.microsoft.com/office/drawing/2014/main" id="{A2E6EE5D-19CB-4FFF-8A0B-C0E7B6F26CD9}"/>
              </a:ext>
            </a:extLst>
          </p:cNvPr>
          <p:cNvSpPr/>
          <p:nvPr/>
        </p:nvSpPr>
        <p:spPr>
          <a:xfrm rot="5862461">
            <a:off x="5979492" y="1357119"/>
            <a:ext cx="343773" cy="132661"/>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dirty="0"/>
          </a:p>
        </p:txBody>
      </p:sp>
      <p:sp>
        <p:nvSpPr>
          <p:cNvPr id="59" name="Rectángulo: esquinas redondeadas 58">
            <a:extLst>
              <a:ext uri="{FF2B5EF4-FFF2-40B4-BE49-F238E27FC236}">
                <a16:creationId xmlns:a16="http://schemas.microsoft.com/office/drawing/2014/main" id="{26E448F2-A71F-4C72-AA99-EA7A5A5607EC}"/>
              </a:ext>
            </a:extLst>
          </p:cNvPr>
          <p:cNvSpPr/>
          <p:nvPr/>
        </p:nvSpPr>
        <p:spPr>
          <a:xfrm rot="8152036">
            <a:off x="6146446" y="1618908"/>
            <a:ext cx="343773" cy="132661"/>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dirty="0"/>
          </a:p>
        </p:txBody>
      </p:sp>
      <p:sp>
        <p:nvSpPr>
          <p:cNvPr id="60" name="Rectángulo: esquinas redondeadas 59">
            <a:extLst>
              <a:ext uri="{FF2B5EF4-FFF2-40B4-BE49-F238E27FC236}">
                <a16:creationId xmlns:a16="http://schemas.microsoft.com/office/drawing/2014/main" id="{E5B17330-8F54-487C-BF72-D3CCE54BBC33}"/>
              </a:ext>
            </a:extLst>
          </p:cNvPr>
          <p:cNvSpPr/>
          <p:nvPr/>
        </p:nvSpPr>
        <p:spPr>
          <a:xfrm rot="2989639">
            <a:off x="6237572" y="1309067"/>
            <a:ext cx="343773" cy="132661"/>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dirty="0"/>
          </a:p>
        </p:txBody>
      </p:sp>
      <p:pic>
        <p:nvPicPr>
          <p:cNvPr id="62" name="Gráfico 61" descr="Hospital con relleno sólido">
            <a:extLst>
              <a:ext uri="{FF2B5EF4-FFF2-40B4-BE49-F238E27FC236}">
                <a16:creationId xmlns:a16="http://schemas.microsoft.com/office/drawing/2014/main" id="{D01D408A-DE33-47F2-B2AB-37781C40F51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40506" y="3058341"/>
            <a:ext cx="402203" cy="402203"/>
          </a:xfrm>
          <a:prstGeom prst="rect">
            <a:avLst/>
          </a:prstGeom>
        </p:spPr>
      </p:pic>
      <p:grpSp>
        <p:nvGrpSpPr>
          <p:cNvPr id="64" name="Grupo 63">
            <a:extLst>
              <a:ext uri="{FF2B5EF4-FFF2-40B4-BE49-F238E27FC236}">
                <a16:creationId xmlns:a16="http://schemas.microsoft.com/office/drawing/2014/main" id="{633B10A9-081A-4AD6-ACEF-A92457440D07}"/>
              </a:ext>
            </a:extLst>
          </p:cNvPr>
          <p:cNvGrpSpPr/>
          <p:nvPr/>
        </p:nvGrpSpPr>
        <p:grpSpPr>
          <a:xfrm>
            <a:off x="10075543" y="3304881"/>
            <a:ext cx="1454205" cy="915233"/>
            <a:chOff x="4176817" y="5639071"/>
            <a:chExt cx="1454205" cy="915233"/>
          </a:xfrm>
        </p:grpSpPr>
        <p:pic>
          <p:nvPicPr>
            <p:cNvPr id="65" name="Picture 4" descr="840+ Heifer Illustrations, Royalty-Free Vector Graphics &amp; Clip Art - iStock  | Heifer cows, Heifer vector, Heifer milk">
              <a:extLst>
                <a:ext uri="{FF2B5EF4-FFF2-40B4-BE49-F238E27FC236}">
                  <a16:creationId xmlns:a16="http://schemas.microsoft.com/office/drawing/2014/main" id="{F5F26203-DF7B-45C7-BF8F-07B006341470}"/>
                </a:ext>
              </a:extLst>
            </p:cNvPr>
            <p:cNvPicPr>
              <a:picLocks noChangeAspect="1" noChangeArrowheads="1"/>
            </p:cNvPicPr>
            <p:nvPr/>
          </p:nvPicPr>
          <p:blipFill rotWithShape="1">
            <a:blip r:embed="rId5" cstate="email">
              <a:duotone>
                <a:schemeClr val="accent6">
                  <a:shade val="45000"/>
                  <a:satMod val="135000"/>
                </a:schemeClr>
                <a:prstClr val="white"/>
              </a:duotone>
              <a:extLst>
                <a:ext uri="{28A0092B-C50C-407E-A947-70E740481C1C}">
                  <a14:useLocalDpi xmlns:a14="http://schemas.microsoft.com/office/drawing/2010/main"/>
                </a:ext>
              </a:extLst>
            </a:blip>
            <a:srcRect l="16340" t="28652" r="15867" b="28682"/>
            <a:stretch/>
          </p:blipFill>
          <p:spPr bwMode="auto">
            <a:xfrm flipH="1">
              <a:off x="4176817" y="5639071"/>
              <a:ext cx="1454205" cy="91523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6" name="Elipse 65">
              <a:extLst>
                <a:ext uri="{FF2B5EF4-FFF2-40B4-BE49-F238E27FC236}">
                  <a16:creationId xmlns:a16="http://schemas.microsoft.com/office/drawing/2014/main" id="{12E3185D-3780-4F15-B7DA-AE1FFD18738D}"/>
                </a:ext>
              </a:extLst>
            </p:cNvPr>
            <p:cNvSpPr/>
            <p:nvPr/>
          </p:nvSpPr>
          <p:spPr>
            <a:xfrm>
              <a:off x="4466951" y="5802645"/>
              <a:ext cx="476529" cy="3675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67" name="Gráfico 66" descr="Cápsula de Petri contorno">
              <a:extLst>
                <a:ext uri="{FF2B5EF4-FFF2-40B4-BE49-F238E27FC236}">
                  <a16:creationId xmlns:a16="http://schemas.microsoft.com/office/drawing/2014/main" id="{F23B846D-C1AE-4946-A3DB-DBE5B007CE01}"/>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694500" y="5940979"/>
              <a:ext cx="213336" cy="213336"/>
            </a:xfrm>
            <a:prstGeom prst="rect">
              <a:avLst/>
            </a:prstGeom>
          </p:spPr>
        </p:pic>
        <p:pic>
          <p:nvPicPr>
            <p:cNvPr id="68" name="Gráfico 67" descr="Germen contorno">
              <a:extLst>
                <a:ext uri="{FF2B5EF4-FFF2-40B4-BE49-F238E27FC236}">
                  <a16:creationId xmlns:a16="http://schemas.microsoft.com/office/drawing/2014/main" id="{192D18BC-5DEB-4FEE-9475-577B354F223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9945415">
              <a:off x="4487883" y="5807018"/>
              <a:ext cx="297925" cy="297925"/>
            </a:xfrm>
            <a:prstGeom prst="rect">
              <a:avLst/>
            </a:prstGeom>
          </p:spPr>
        </p:pic>
      </p:grpSp>
      <p:sp>
        <p:nvSpPr>
          <p:cNvPr id="69" name="CuadroTexto 68">
            <a:extLst>
              <a:ext uri="{FF2B5EF4-FFF2-40B4-BE49-F238E27FC236}">
                <a16:creationId xmlns:a16="http://schemas.microsoft.com/office/drawing/2014/main" id="{8D1C5CF6-AF59-408E-867C-F7295FBE35CF}"/>
              </a:ext>
            </a:extLst>
          </p:cNvPr>
          <p:cNvSpPr txBox="1"/>
          <p:nvPr/>
        </p:nvSpPr>
        <p:spPr>
          <a:xfrm>
            <a:off x="1238563" y="2701230"/>
            <a:ext cx="828138" cy="246221"/>
          </a:xfrm>
          <a:prstGeom prst="rect">
            <a:avLst/>
          </a:prstGeom>
          <a:noFill/>
        </p:spPr>
        <p:txBody>
          <a:bodyPr wrap="square" rtlCol="0">
            <a:noAutofit/>
          </a:bodyPr>
          <a:lstStyle/>
          <a:p>
            <a:pPr algn="ctr"/>
            <a:r>
              <a:rPr lang="mt-MT" sz="1000" dirty="0">
                <a:latin typeface="EC Square Sans Pro" panose="020B0506040000020004" pitchFamily="34" charset="0"/>
              </a:rPr>
              <a:t>Fl-isptarijiet</a:t>
            </a:r>
          </a:p>
        </p:txBody>
      </p:sp>
      <p:grpSp>
        <p:nvGrpSpPr>
          <p:cNvPr id="74" name="Grupo 73">
            <a:extLst>
              <a:ext uri="{FF2B5EF4-FFF2-40B4-BE49-F238E27FC236}">
                <a16:creationId xmlns:a16="http://schemas.microsoft.com/office/drawing/2014/main" id="{BA84FEA2-EF48-40BD-A059-FF7C976095CB}"/>
              </a:ext>
            </a:extLst>
          </p:cNvPr>
          <p:cNvGrpSpPr/>
          <p:nvPr/>
        </p:nvGrpSpPr>
        <p:grpSpPr>
          <a:xfrm>
            <a:off x="1982937" y="2619379"/>
            <a:ext cx="766257" cy="2145520"/>
            <a:chOff x="2362896" y="4473522"/>
            <a:chExt cx="766257" cy="2145520"/>
          </a:xfrm>
        </p:grpSpPr>
        <p:pic>
          <p:nvPicPr>
            <p:cNvPr id="75" name="Picture 2" descr="Human Body Shape Vector Art. Stock Vector - Illustration of ...">
              <a:extLst>
                <a:ext uri="{FF2B5EF4-FFF2-40B4-BE49-F238E27FC236}">
                  <a16:creationId xmlns:a16="http://schemas.microsoft.com/office/drawing/2014/main" id="{0AFA858D-6ADD-4E77-BDA6-329E18167198}"/>
                </a:ext>
              </a:extLst>
            </p:cNvPr>
            <p:cNvPicPr>
              <a:picLocks noChangeAspect="1" noChangeArrowheads="1"/>
            </p:cNvPicPr>
            <p:nvPr/>
          </p:nvPicPr>
          <p:blipFill rotWithShape="1">
            <a:blip r:embed="rId10" cstate="email">
              <a:duotone>
                <a:schemeClr val="accent1">
                  <a:shade val="45000"/>
                  <a:satMod val="135000"/>
                </a:schemeClr>
                <a:prstClr val="white"/>
              </a:duotone>
              <a:extLst>
                <a:ext uri="{28A0092B-C50C-407E-A947-70E740481C1C}">
                  <a14:useLocalDpi xmlns:a14="http://schemas.microsoft.com/office/drawing/2010/main"/>
                </a:ext>
              </a:extLst>
            </a:blip>
            <a:srcRect l="32621" r="32832"/>
            <a:stretch/>
          </p:blipFill>
          <p:spPr bwMode="auto">
            <a:xfrm>
              <a:off x="2362896" y="4473522"/>
              <a:ext cx="766257" cy="2145520"/>
            </a:xfrm>
            <a:prstGeom prst="rect">
              <a:avLst/>
            </a:prstGeom>
            <a:noFill/>
            <a:extLst>
              <a:ext uri="{909E8E84-426E-40DD-AFC4-6F175D3DCCD1}">
                <a14:hiddenFill xmlns:a14="http://schemas.microsoft.com/office/drawing/2010/main">
                  <a:solidFill>
                    <a:srgbClr val="FFFFFF"/>
                  </a:solidFill>
                </a14:hiddenFill>
              </a:ext>
            </a:extLst>
          </p:spPr>
        </p:pic>
        <p:sp>
          <p:nvSpPr>
            <p:cNvPr id="76" name="Elipse 75">
              <a:extLst>
                <a:ext uri="{FF2B5EF4-FFF2-40B4-BE49-F238E27FC236}">
                  <a16:creationId xmlns:a16="http://schemas.microsoft.com/office/drawing/2014/main" id="{C08BE7F7-DAE1-4280-A27C-8BD6A7917664}"/>
                </a:ext>
              </a:extLst>
            </p:cNvPr>
            <p:cNvSpPr/>
            <p:nvPr/>
          </p:nvSpPr>
          <p:spPr>
            <a:xfrm>
              <a:off x="2489843" y="5161981"/>
              <a:ext cx="476529" cy="3675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77" name="Gráfico 76" descr="Cápsula de Petri contorno">
              <a:extLst>
                <a:ext uri="{FF2B5EF4-FFF2-40B4-BE49-F238E27FC236}">
                  <a16:creationId xmlns:a16="http://schemas.microsoft.com/office/drawing/2014/main" id="{4E082CBD-06CE-4648-BC70-830506A93AB7}"/>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717392" y="5300315"/>
              <a:ext cx="213336" cy="213336"/>
            </a:xfrm>
            <a:prstGeom prst="rect">
              <a:avLst/>
            </a:prstGeom>
          </p:spPr>
        </p:pic>
        <p:pic>
          <p:nvPicPr>
            <p:cNvPr id="78" name="Gráfico 77" descr="Germen contorno">
              <a:extLst>
                <a:ext uri="{FF2B5EF4-FFF2-40B4-BE49-F238E27FC236}">
                  <a16:creationId xmlns:a16="http://schemas.microsoft.com/office/drawing/2014/main" id="{3948AAB2-5644-475C-928F-9401C49D3078}"/>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rot="9945415">
              <a:off x="2510775" y="5166354"/>
              <a:ext cx="297925" cy="297925"/>
            </a:xfrm>
            <a:prstGeom prst="rect">
              <a:avLst/>
            </a:prstGeom>
          </p:spPr>
        </p:pic>
      </p:grpSp>
      <p:sp>
        <p:nvSpPr>
          <p:cNvPr id="80" name="Flecha: circular 79">
            <a:extLst>
              <a:ext uri="{FF2B5EF4-FFF2-40B4-BE49-F238E27FC236}">
                <a16:creationId xmlns:a16="http://schemas.microsoft.com/office/drawing/2014/main" id="{7DF512B9-D51E-4089-9496-71D039BE3E18}"/>
              </a:ext>
            </a:extLst>
          </p:cNvPr>
          <p:cNvSpPr/>
          <p:nvPr/>
        </p:nvSpPr>
        <p:spPr>
          <a:xfrm>
            <a:off x="1236718" y="3754820"/>
            <a:ext cx="766257" cy="785893"/>
          </a:xfrm>
          <a:prstGeom prst="circularArrow">
            <a:avLst>
              <a:gd name="adj1" fmla="val 10980"/>
              <a:gd name="adj2" fmla="val 1142322"/>
              <a:gd name="adj3" fmla="val 90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oAutofit/>
          </a:bodyPr>
          <a:lstStyle/>
          <a:p>
            <a:endParaRPr lang="es-ES"/>
          </a:p>
        </p:txBody>
      </p:sp>
      <p:sp>
        <p:nvSpPr>
          <p:cNvPr id="81" name="Flecha: circular 80">
            <a:extLst>
              <a:ext uri="{FF2B5EF4-FFF2-40B4-BE49-F238E27FC236}">
                <a16:creationId xmlns:a16="http://schemas.microsoft.com/office/drawing/2014/main" id="{A07E5C45-D23B-4C86-8C86-4C9AAD3C48C9}"/>
              </a:ext>
            </a:extLst>
          </p:cNvPr>
          <p:cNvSpPr/>
          <p:nvPr/>
        </p:nvSpPr>
        <p:spPr>
          <a:xfrm>
            <a:off x="1254037" y="2877006"/>
            <a:ext cx="762304" cy="762169"/>
          </a:xfrm>
          <a:prstGeom prst="circularArrow">
            <a:avLst>
              <a:gd name="adj1" fmla="val 10980"/>
              <a:gd name="adj2" fmla="val 1142322"/>
              <a:gd name="adj3" fmla="val 90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oAutofit/>
          </a:bodyPr>
          <a:lstStyle/>
          <a:p>
            <a:endParaRPr lang="es-ES"/>
          </a:p>
        </p:txBody>
      </p:sp>
      <p:pic>
        <p:nvPicPr>
          <p:cNvPr id="79" name="Gráfico 78" descr="Hogar con relleno sólido">
            <a:extLst>
              <a:ext uri="{FF2B5EF4-FFF2-40B4-BE49-F238E27FC236}">
                <a16:creationId xmlns:a16="http://schemas.microsoft.com/office/drawing/2014/main" id="{2C2848AD-7EC6-4A75-A21F-6990C39508A3}"/>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440506" y="3973893"/>
            <a:ext cx="338220" cy="338220"/>
          </a:xfrm>
          <a:prstGeom prst="rect">
            <a:avLst/>
          </a:prstGeom>
        </p:spPr>
      </p:pic>
      <p:sp>
        <p:nvSpPr>
          <p:cNvPr id="84" name="CuadroTexto 83">
            <a:extLst>
              <a:ext uri="{FF2B5EF4-FFF2-40B4-BE49-F238E27FC236}">
                <a16:creationId xmlns:a16="http://schemas.microsoft.com/office/drawing/2014/main" id="{84EA1B4C-25BF-4B42-A47C-BB2D8E69C062}"/>
              </a:ext>
            </a:extLst>
          </p:cNvPr>
          <p:cNvSpPr txBox="1"/>
          <p:nvPr/>
        </p:nvSpPr>
        <p:spPr>
          <a:xfrm>
            <a:off x="1158285" y="4466547"/>
            <a:ext cx="908416" cy="246221"/>
          </a:xfrm>
          <a:prstGeom prst="rect">
            <a:avLst/>
          </a:prstGeom>
          <a:noFill/>
        </p:spPr>
        <p:txBody>
          <a:bodyPr wrap="square" rtlCol="0">
            <a:noAutofit/>
          </a:bodyPr>
          <a:lstStyle/>
          <a:p>
            <a:pPr algn="ctr"/>
            <a:r>
              <a:rPr lang="mt-MT" sz="1000">
                <a:latin typeface="EC Square Sans Pro" panose="020B0506040000020004" pitchFamily="34" charset="0"/>
              </a:rPr>
              <a:t>Fil-komunità</a:t>
            </a:r>
          </a:p>
        </p:txBody>
      </p:sp>
      <p:sp>
        <p:nvSpPr>
          <p:cNvPr id="85" name="Flecha: circular 84">
            <a:extLst>
              <a:ext uri="{FF2B5EF4-FFF2-40B4-BE49-F238E27FC236}">
                <a16:creationId xmlns:a16="http://schemas.microsoft.com/office/drawing/2014/main" id="{AAF18681-9FDE-46A8-9007-6EC304A299B3}"/>
              </a:ext>
            </a:extLst>
          </p:cNvPr>
          <p:cNvSpPr/>
          <p:nvPr/>
        </p:nvSpPr>
        <p:spPr>
          <a:xfrm>
            <a:off x="2682653" y="3300041"/>
            <a:ext cx="766257" cy="785893"/>
          </a:xfrm>
          <a:prstGeom prst="circularArrow">
            <a:avLst>
              <a:gd name="adj1" fmla="val 10980"/>
              <a:gd name="adj2" fmla="val 1142322"/>
              <a:gd name="adj3" fmla="val 90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oAutofit/>
          </a:bodyPr>
          <a:lstStyle/>
          <a:p>
            <a:endParaRPr lang="es-ES"/>
          </a:p>
        </p:txBody>
      </p:sp>
      <p:sp>
        <p:nvSpPr>
          <p:cNvPr id="87" name="CuadroTexto 86">
            <a:extLst>
              <a:ext uri="{FF2B5EF4-FFF2-40B4-BE49-F238E27FC236}">
                <a16:creationId xmlns:a16="http://schemas.microsoft.com/office/drawing/2014/main" id="{FC2987F0-5297-40BE-B6F0-C7B9F14B80EB}"/>
              </a:ext>
            </a:extLst>
          </p:cNvPr>
          <p:cNvSpPr txBox="1"/>
          <p:nvPr/>
        </p:nvSpPr>
        <p:spPr>
          <a:xfrm>
            <a:off x="2859362" y="3973893"/>
            <a:ext cx="772657" cy="246221"/>
          </a:xfrm>
          <a:prstGeom prst="rect">
            <a:avLst/>
          </a:prstGeom>
          <a:noFill/>
        </p:spPr>
        <p:txBody>
          <a:bodyPr wrap="square" rtlCol="0">
            <a:noAutofit/>
          </a:bodyPr>
          <a:lstStyle/>
          <a:p>
            <a:pPr algn="ctr"/>
            <a:r>
              <a:rPr lang="mt-MT" sz="1000" dirty="0">
                <a:latin typeface="EC Square Sans Pro" panose="020B0506040000020004" pitchFamily="34" charset="0"/>
              </a:rPr>
              <a:t>L-annimali domestiċi</a:t>
            </a:r>
          </a:p>
        </p:txBody>
      </p:sp>
      <p:pic>
        <p:nvPicPr>
          <p:cNvPr id="88" name="Gráfico 87" descr="Perro con relleno sólido">
            <a:extLst>
              <a:ext uri="{FF2B5EF4-FFF2-40B4-BE49-F238E27FC236}">
                <a16:creationId xmlns:a16="http://schemas.microsoft.com/office/drawing/2014/main" id="{CA01ED36-9FF6-415C-8631-333F9A6FF4C6}"/>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3071361" y="3566728"/>
            <a:ext cx="229154" cy="229154"/>
          </a:xfrm>
          <a:prstGeom prst="rect">
            <a:avLst/>
          </a:prstGeom>
        </p:spPr>
      </p:pic>
      <p:pic>
        <p:nvPicPr>
          <p:cNvPr id="89" name="Gráfico 88" descr="Gato con relleno sólido">
            <a:extLst>
              <a:ext uri="{FF2B5EF4-FFF2-40B4-BE49-F238E27FC236}">
                <a16:creationId xmlns:a16="http://schemas.microsoft.com/office/drawing/2014/main" id="{278B9391-92B0-407F-81DF-58B8E33D7030}"/>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2844786" y="3511099"/>
            <a:ext cx="229154" cy="229154"/>
          </a:xfrm>
          <a:prstGeom prst="rect">
            <a:avLst/>
          </a:prstGeom>
        </p:spPr>
      </p:pic>
      <p:pic>
        <p:nvPicPr>
          <p:cNvPr id="90" name="Gráfico 89" descr="Tortuga con relleno sólido">
            <a:extLst>
              <a:ext uri="{FF2B5EF4-FFF2-40B4-BE49-F238E27FC236}">
                <a16:creationId xmlns:a16="http://schemas.microsoft.com/office/drawing/2014/main" id="{67F77062-0C30-4F96-AAD3-098202AE677A}"/>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2938875" y="3711061"/>
            <a:ext cx="229154" cy="229154"/>
          </a:xfrm>
          <a:prstGeom prst="rect">
            <a:avLst/>
          </a:prstGeom>
        </p:spPr>
      </p:pic>
      <p:sp>
        <p:nvSpPr>
          <p:cNvPr id="91" name="CuadroTexto 90">
            <a:extLst>
              <a:ext uri="{FF2B5EF4-FFF2-40B4-BE49-F238E27FC236}">
                <a16:creationId xmlns:a16="http://schemas.microsoft.com/office/drawing/2014/main" id="{B1F55690-4F13-4445-AAF3-2D0F156C68D1}"/>
              </a:ext>
            </a:extLst>
          </p:cNvPr>
          <p:cNvSpPr txBox="1"/>
          <p:nvPr/>
        </p:nvSpPr>
        <p:spPr>
          <a:xfrm>
            <a:off x="31550" y="2380927"/>
            <a:ext cx="1205168" cy="1754326"/>
          </a:xfrm>
          <a:prstGeom prst="rect">
            <a:avLst/>
          </a:prstGeom>
          <a:noFill/>
        </p:spPr>
        <p:txBody>
          <a:bodyPr wrap="square" rtlCol="0">
            <a:noAutofit/>
          </a:bodyPr>
          <a:lstStyle/>
          <a:p>
            <a:r>
              <a:rPr lang="mt-MT" sz="1200" dirty="0">
                <a:latin typeface="EC Square Sans Pro" panose="020B0506040000020004" pitchFamily="34" charset="0"/>
              </a:rPr>
              <a:t>Batterji reżistenti għall-mediċina jinfirxu għal pazjenti oħra / permezz ta’ iġjene fqira u faċilitajiet mhux nodfa</a:t>
            </a:r>
          </a:p>
        </p:txBody>
      </p:sp>
      <p:sp>
        <p:nvSpPr>
          <p:cNvPr id="92" name="Flecha: circular 91">
            <a:extLst>
              <a:ext uri="{FF2B5EF4-FFF2-40B4-BE49-F238E27FC236}">
                <a16:creationId xmlns:a16="http://schemas.microsoft.com/office/drawing/2014/main" id="{F11A5BAC-596E-4104-80BD-2D599AE8C0C6}"/>
              </a:ext>
            </a:extLst>
          </p:cNvPr>
          <p:cNvSpPr/>
          <p:nvPr/>
        </p:nvSpPr>
        <p:spPr>
          <a:xfrm>
            <a:off x="8954556" y="1336373"/>
            <a:ext cx="766257" cy="785893"/>
          </a:xfrm>
          <a:prstGeom prst="circularArrow">
            <a:avLst>
              <a:gd name="adj1" fmla="val 10980"/>
              <a:gd name="adj2" fmla="val 1142322"/>
              <a:gd name="adj3" fmla="val 90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oAutofit/>
          </a:bodyPr>
          <a:lstStyle/>
          <a:p>
            <a:endParaRPr lang="es-ES"/>
          </a:p>
        </p:txBody>
      </p:sp>
      <p:sp>
        <p:nvSpPr>
          <p:cNvPr id="93" name="CuadroTexto 92">
            <a:extLst>
              <a:ext uri="{FF2B5EF4-FFF2-40B4-BE49-F238E27FC236}">
                <a16:creationId xmlns:a16="http://schemas.microsoft.com/office/drawing/2014/main" id="{E8548968-8197-49E3-B1A3-AD4CB443032D}"/>
              </a:ext>
            </a:extLst>
          </p:cNvPr>
          <p:cNvSpPr txBox="1"/>
          <p:nvPr/>
        </p:nvSpPr>
        <p:spPr>
          <a:xfrm>
            <a:off x="8705577" y="1168610"/>
            <a:ext cx="951604" cy="246221"/>
          </a:xfrm>
          <a:prstGeom prst="rect">
            <a:avLst/>
          </a:prstGeom>
          <a:noFill/>
        </p:spPr>
        <p:txBody>
          <a:bodyPr wrap="square" rtlCol="0">
            <a:noAutofit/>
          </a:bodyPr>
          <a:lstStyle/>
          <a:p>
            <a:r>
              <a:rPr lang="mt-MT" sz="1000" dirty="0">
                <a:latin typeface="EC Square Sans Pro" panose="020B0506040000020004" pitchFamily="34" charset="0"/>
              </a:rPr>
              <a:t>Akkwakultura</a:t>
            </a:r>
          </a:p>
        </p:txBody>
      </p:sp>
      <p:pic>
        <p:nvPicPr>
          <p:cNvPr id="99" name="Picture 14" descr="Fish Icon Vector Isolated Stock Illustration - Download Image Now - Fish,  Icon, Vector - iStock">
            <a:extLst>
              <a:ext uri="{FF2B5EF4-FFF2-40B4-BE49-F238E27FC236}">
                <a16:creationId xmlns:a16="http://schemas.microsoft.com/office/drawing/2014/main" id="{ED9F0B63-8F25-4443-BA8D-D6890ABEB2F1}"/>
              </a:ext>
            </a:extLst>
          </p:cNvPr>
          <p:cNvPicPr>
            <a:picLocks noChangeAspect="1" noChangeArrowheads="1"/>
          </p:cNvPicPr>
          <p:nvPr/>
        </p:nvPicPr>
        <p:blipFill rotWithShape="1">
          <a:blip r:embed="rId23" cstate="email">
            <a:duotone>
              <a:schemeClr val="accent1">
                <a:shade val="45000"/>
                <a:satMod val="135000"/>
              </a:schemeClr>
              <a:prstClr val="white"/>
            </a:duotone>
            <a:extLst>
              <a:ext uri="{28A0092B-C50C-407E-A947-70E740481C1C}">
                <a14:useLocalDpi xmlns:a14="http://schemas.microsoft.com/office/drawing/2010/main"/>
              </a:ext>
            </a:extLst>
          </a:blip>
          <a:srcRect l="12037" t="29604" r="9625" b="30401"/>
          <a:stretch/>
        </p:blipFill>
        <p:spPr bwMode="auto">
          <a:xfrm>
            <a:off x="9169905" y="1652508"/>
            <a:ext cx="332946" cy="169982"/>
          </a:xfrm>
          <a:prstGeom prst="rect">
            <a:avLst/>
          </a:prstGeom>
          <a:solidFill>
            <a:srgbClr val="2C7470"/>
          </a:solidFill>
          <a:ln>
            <a:noFill/>
          </a:ln>
        </p:spPr>
      </p:pic>
      <p:sp>
        <p:nvSpPr>
          <p:cNvPr id="102" name="CuadroTexto 101">
            <a:extLst>
              <a:ext uri="{FF2B5EF4-FFF2-40B4-BE49-F238E27FC236}">
                <a16:creationId xmlns:a16="http://schemas.microsoft.com/office/drawing/2014/main" id="{8DF8BC31-5E38-47D6-8545-3BB75D419A4A}"/>
              </a:ext>
            </a:extLst>
          </p:cNvPr>
          <p:cNvSpPr txBox="1"/>
          <p:nvPr/>
        </p:nvSpPr>
        <p:spPr>
          <a:xfrm>
            <a:off x="10448601" y="776433"/>
            <a:ext cx="828999" cy="246221"/>
          </a:xfrm>
          <a:prstGeom prst="rect">
            <a:avLst/>
          </a:prstGeom>
          <a:noFill/>
        </p:spPr>
        <p:txBody>
          <a:bodyPr wrap="square" rtlCol="0">
            <a:noAutofit/>
          </a:bodyPr>
          <a:lstStyle/>
          <a:p>
            <a:r>
              <a:rPr lang="mt-MT" sz="1000">
                <a:latin typeface="EC Square Sans Pro" panose="020B0506040000020004" pitchFamily="34" charset="0"/>
              </a:rPr>
              <a:t>Bhejjem</a:t>
            </a:r>
          </a:p>
        </p:txBody>
      </p:sp>
      <p:pic>
        <p:nvPicPr>
          <p:cNvPr id="104" name="Picture 6" descr="Chicken Icon Vector Art, Icons, and Graphics for Free Download">
            <a:extLst>
              <a:ext uri="{FF2B5EF4-FFF2-40B4-BE49-F238E27FC236}">
                <a16:creationId xmlns:a16="http://schemas.microsoft.com/office/drawing/2014/main" id="{823D501F-925D-4FCA-9311-0CA765E41F35}"/>
              </a:ext>
            </a:extLst>
          </p:cNvPr>
          <p:cNvPicPr>
            <a:picLocks noChangeAspect="1" noChangeArrowheads="1"/>
          </p:cNvPicPr>
          <p:nvPr/>
        </p:nvPicPr>
        <p:blipFill rotWithShape="1">
          <a:blip r:embed="rId24"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10485815" y="1451400"/>
            <a:ext cx="167717" cy="190762"/>
          </a:xfrm>
          <a:prstGeom prst="rect">
            <a:avLst/>
          </a:prstGeom>
          <a:solidFill>
            <a:srgbClr val="2C7470"/>
          </a:solidFill>
          <a:ln>
            <a:noFill/>
          </a:ln>
        </p:spPr>
      </p:pic>
      <p:sp>
        <p:nvSpPr>
          <p:cNvPr id="105" name="Flecha: circular 104">
            <a:extLst>
              <a:ext uri="{FF2B5EF4-FFF2-40B4-BE49-F238E27FC236}">
                <a16:creationId xmlns:a16="http://schemas.microsoft.com/office/drawing/2014/main" id="{32BA47F4-2610-43B5-BF97-8E209A0490D7}"/>
              </a:ext>
            </a:extLst>
          </p:cNvPr>
          <p:cNvSpPr/>
          <p:nvPr/>
        </p:nvSpPr>
        <p:spPr>
          <a:xfrm>
            <a:off x="10217610" y="941088"/>
            <a:ext cx="849064" cy="866475"/>
          </a:xfrm>
          <a:prstGeom prst="circularArrow">
            <a:avLst>
              <a:gd name="adj1" fmla="val 10980"/>
              <a:gd name="adj2" fmla="val 1142322"/>
              <a:gd name="adj3" fmla="val 90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oAutofit/>
          </a:bodyPr>
          <a:lstStyle/>
          <a:p>
            <a:endParaRPr lang="es-ES"/>
          </a:p>
        </p:txBody>
      </p:sp>
      <p:sp>
        <p:nvSpPr>
          <p:cNvPr id="108" name="CuadroTexto 107">
            <a:extLst>
              <a:ext uri="{FF2B5EF4-FFF2-40B4-BE49-F238E27FC236}">
                <a16:creationId xmlns:a16="http://schemas.microsoft.com/office/drawing/2014/main" id="{2F0B9961-D972-4A43-81E1-20A34BAB85A5}"/>
              </a:ext>
            </a:extLst>
          </p:cNvPr>
          <p:cNvSpPr txBox="1"/>
          <p:nvPr/>
        </p:nvSpPr>
        <p:spPr>
          <a:xfrm>
            <a:off x="10907308" y="2363787"/>
            <a:ext cx="828999" cy="400110"/>
          </a:xfrm>
          <a:prstGeom prst="rect">
            <a:avLst/>
          </a:prstGeom>
          <a:noFill/>
        </p:spPr>
        <p:txBody>
          <a:bodyPr wrap="square" rtlCol="0">
            <a:noAutofit/>
          </a:bodyPr>
          <a:lstStyle/>
          <a:p>
            <a:pPr algn="ctr"/>
            <a:r>
              <a:rPr lang="mt-MT" sz="1000">
                <a:latin typeface="EC Square Sans Pro" panose="020B0506040000020004" pitchFamily="34" charset="0"/>
              </a:rPr>
              <a:t>Ikel ibbażat fuq il-pjanti</a:t>
            </a:r>
          </a:p>
        </p:txBody>
      </p:sp>
      <p:sp>
        <p:nvSpPr>
          <p:cNvPr id="110" name="Flecha: circular 109">
            <a:extLst>
              <a:ext uri="{FF2B5EF4-FFF2-40B4-BE49-F238E27FC236}">
                <a16:creationId xmlns:a16="http://schemas.microsoft.com/office/drawing/2014/main" id="{32BBA39D-1EEA-410E-9986-B60DA679DFD9}"/>
              </a:ext>
            </a:extLst>
          </p:cNvPr>
          <p:cNvSpPr/>
          <p:nvPr/>
        </p:nvSpPr>
        <p:spPr>
          <a:xfrm>
            <a:off x="10281387" y="1768217"/>
            <a:ext cx="849064" cy="866475"/>
          </a:xfrm>
          <a:prstGeom prst="circularArrow">
            <a:avLst>
              <a:gd name="adj1" fmla="val 10980"/>
              <a:gd name="adj2" fmla="val 1142322"/>
              <a:gd name="adj3" fmla="val 90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oAutofit/>
          </a:bodyPr>
          <a:lstStyle/>
          <a:p>
            <a:endParaRPr lang="es-ES"/>
          </a:p>
        </p:txBody>
      </p:sp>
      <p:pic>
        <p:nvPicPr>
          <p:cNvPr id="83" name="Gráfico 82" descr="Manzana con relleno sólido">
            <a:extLst>
              <a:ext uri="{FF2B5EF4-FFF2-40B4-BE49-F238E27FC236}">
                <a16:creationId xmlns:a16="http://schemas.microsoft.com/office/drawing/2014/main" id="{8B3ED7A5-3D89-4C6A-9102-F09E7786FF75}"/>
              </a:ext>
            </a:extLst>
          </p:cNvPr>
          <p:cNvPicPr>
            <a:picLocks noChangeAspect="1"/>
          </p:cNvPicPr>
          <p:nvPr/>
        </p:nvPicPr>
        <p:blipFill>
          <a:blip r:embed="rId25" cstate="email">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10515562" y="1947723"/>
            <a:ext cx="229938" cy="229938"/>
          </a:xfrm>
          <a:prstGeom prst="rect">
            <a:avLst/>
          </a:prstGeom>
        </p:spPr>
      </p:pic>
      <p:pic>
        <p:nvPicPr>
          <p:cNvPr id="112" name="Gráfico 111" descr="Queso con relleno sólido">
            <a:extLst>
              <a:ext uri="{FF2B5EF4-FFF2-40B4-BE49-F238E27FC236}">
                <a16:creationId xmlns:a16="http://schemas.microsoft.com/office/drawing/2014/main" id="{49D76486-4724-419D-B036-89A5F8E200A2}"/>
              </a:ext>
            </a:extLst>
          </p:cNvPr>
          <p:cNvPicPr>
            <a:picLocks noChangeAspect="1"/>
          </p:cNvPicPr>
          <p:nvPr/>
        </p:nvPicPr>
        <p:blipFill>
          <a:blip r:embed="rId27" cstate="email">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10639223" y="1404066"/>
            <a:ext cx="246222" cy="246222"/>
          </a:xfrm>
          <a:prstGeom prst="rect">
            <a:avLst/>
          </a:prstGeom>
        </p:spPr>
      </p:pic>
      <p:pic>
        <p:nvPicPr>
          <p:cNvPr id="114" name="Gráfico 113" descr="Cultivos con relleno sólido">
            <a:extLst>
              <a:ext uri="{FF2B5EF4-FFF2-40B4-BE49-F238E27FC236}">
                <a16:creationId xmlns:a16="http://schemas.microsoft.com/office/drawing/2014/main" id="{9508B829-1491-4BD9-8D50-28F960C5EC24}"/>
              </a:ext>
            </a:extLst>
          </p:cNvPr>
          <p:cNvPicPr>
            <a:picLocks noChangeAspect="1"/>
          </p:cNvPicPr>
          <p:nvPr/>
        </p:nvPicPr>
        <p:blipFill>
          <a:blip r:embed="rId29" cstate="email">
            <a:extLst>
              <a:ext uri="{28A0092B-C50C-407E-A947-70E740481C1C}">
                <a14:useLocalDpi xmlns:a14="http://schemas.microsoft.com/office/drawing/2010/main"/>
              </a:ext>
              <a:ext uri="{96DAC541-7B7A-43D3-8B79-37D633B846F1}">
                <asvg:svgBlip xmlns:asvg="http://schemas.microsoft.com/office/drawing/2016/SVG/main" r:embed="rId30"/>
              </a:ext>
            </a:extLst>
          </a:blip>
          <a:stretch>
            <a:fillRect/>
          </a:stretch>
        </p:blipFill>
        <p:spPr>
          <a:xfrm>
            <a:off x="10553134" y="2212094"/>
            <a:ext cx="229938" cy="229938"/>
          </a:xfrm>
          <a:prstGeom prst="rect">
            <a:avLst/>
          </a:prstGeom>
        </p:spPr>
      </p:pic>
      <p:pic>
        <p:nvPicPr>
          <p:cNvPr id="117" name="Picture 2" descr="Silhouette of a pig Royalty Free Vector Image - VectorStock">
            <a:extLst>
              <a:ext uri="{FF2B5EF4-FFF2-40B4-BE49-F238E27FC236}">
                <a16:creationId xmlns:a16="http://schemas.microsoft.com/office/drawing/2014/main" id="{0E58B934-8AEA-4A18-9F80-CE4A72B69CCC}"/>
              </a:ext>
            </a:extLst>
          </p:cNvPr>
          <p:cNvPicPr>
            <a:picLocks noChangeAspect="1" noChangeArrowheads="1"/>
          </p:cNvPicPr>
          <p:nvPr/>
        </p:nvPicPr>
        <p:blipFill rotWithShape="1">
          <a:blip r:embed="rId31" cstate="email">
            <a:duotone>
              <a:schemeClr val="accent6">
                <a:shade val="45000"/>
                <a:satMod val="135000"/>
              </a:schemeClr>
              <a:prstClr val="white"/>
            </a:duotone>
            <a:extLst>
              <a:ext uri="{28A0092B-C50C-407E-A947-70E740481C1C}">
                <a14:useLocalDpi xmlns:a14="http://schemas.microsoft.com/office/drawing/2010/main"/>
              </a:ext>
            </a:extLst>
          </a:blip>
          <a:srcRect l="1844" t="18131" r="2411" b="24735"/>
          <a:stretch/>
        </p:blipFill>
        <p:spPr bwMode="auto">
          <a:xfrm>
            <a:off x="10617361" y="1222674"/>
            <a:ext cx="289947" cy="170592"/>
          </a:xfrm>
          <a:prstGeom prst="rect">
            <a:avLst/>
          </a:prstGeom>
          <a:solidFill>
            <a:srgbClr val="2C7470"/>
          </a:solidFill>
        </p:spPr>
      </p:pic>
      <p:pic>
        <p:nvPicPr>
          <p:cNvPr id="118" name="Picture 8" descr="Sheep Vector Illustration Black Silhouette. Stock Vector - Illustration of  raphic, husbandry: 140349495">
            <a:extLst>
              <a:ext uri="{FF2B5EF4-FFF2-40B4-BE49-F238E27FC236}">
                <a16:creationId xmlns:a16="http://schemas.microsoft.com/office/drawing/2014/main" id="{BC6DF0B3-1588-4E76-8303-1E0A2B46CF3E}"/>
              </a:ext>
            </a:extLst>
          </p:cNvPr>
          <p:cNvPicPr>
            <a:picLocks noChangeAspect="1" noChangeArrowheads="1"/>
          </p:cNvPicPr>
          <p:nvPr/>
        </p:nvPicPr>
        <p:blipFill rotWithShape="1">
          <a:blip r:embed="rId32" cstate="email">
            <a:duotone>
              <a:schemeClr val="accent6">
                <a:shade val="45000"/>
                <a:satMod val="135000"/>
              </a:schemeClr>
              <a:prstClr val="white"/>
            </a:duotone>
            <a:extLst>
              <a:ext uri="{28A0092B-C50C-407E-A947-70E740481C1C}">
                <a14:useLocalDpi xmlns:a14="http://schemas.microsoft.com/office/drawing/2010/main"/>
              </a:ext>
            </a:extLst>
          </a:blip>
          <a:srcRect l="13743" t="7481" r="11426" b="9237"/>
          <a:stretch/>
        </p:blipFill>
        <p:spPr bwMode="auto">
          <a:xfrm>
            <a:off x="10366994" y="1190843"/>
            <a:ext cx="235528" cy="174434"/>
          </a:xfrm>
          <a:prstGeom prst="rect">
            <a:avLst/>
          </a:prstGeom>
          <a:solidFill>
            <a:srgbClr val="2C7470"/>
          </a:solidFill>
          <a:ln>
            <a:noFill/>
          </a:ln>
        </p:spPr>
      </p:pic>
      <p:pic>
        <p:nvPicPr>
          <p:cNvPr id="119" name="Gráfico 118" descr="Granero con relleno sólido">
            <a:extLst>
              <a:ext uri="{FF2B5EF4-FFF2-40B4-BE49-F238E27FC236}">
                <a16:creationId xmlns:a16="http://schemas.microsoft.com/office/drawing/2014/main" id="{13411979-0192-4F6E-83AB-506AEF4AD5E9}"/>
              </a:ext>
            </a:extLst>
          </p:cNvPr>
          <p:cNvPicPr>
            <a:picLocks noChangeAspect="1"/>
          </p:cNvPicPr>
          <p:nvPr/>
        </p:nvPicPr>
        <p:blipFill>
          <a:blip r:embed="rId33" cstate="email">
            <a:extLst>
              <a:ext uri="{28A0092B-C50C-407E-A947-70E740481C1C}">
                <a14:useLocalDpi xmlns:a14="http://schemas.microsoft.com/office/drawing/2010/main"/>
              </a:ext>
              <a:ext uri="{96DAC541-7B7A-43D3-8B79-37D633B846F1}">
                <asvg:svgBlip xmlns:asvg="http://schemas.microsoft.com/office/drawing/2016/SVG/main" r:embed="rId34"/>
              </a:ext>
            </a:extLst>
          </a:blip>
          <a:stretch>
            <a:fillRect/>
          </a:stretch>
        </p:blipFill>
        <p:spPr>
          <a:xfrm>
            <a:off x="9684080" y="1401280"/>
            <a:ext cx="660094" cy="660094"/>
          </a:xfrm>
          <a:prstGeom prst="rect">
            <a:avLst/>
          </a:prstGeom>
        </p:spPr>
      </p:pic>
      <p:sp>
        <p:nvSpPr>
          <p:cNvPr id="115" name="Flecha: hacia la izquierda 114">
            <a:extLst>
              <a:ext uri="{FF2B5EF4-FFF2-40B4-BE49-F238E27FC236}">
                <a16:creationId xmlns:a16="http://schemas.microsoft.com/office/drawing/2014/main" id="{747EC2B5-9319-4118-A27D-A111E90D343A}"/>
              </a:ext>
            </a:extLst>
          </p:cNvPr>
          <p:cNvSpPr/>
          <p:nvPr/>
        </p:nvSpPr>
        <p:spPr>
          <a:xfrm>
            <a:off x="4698641" y="1190843"/>
            <a:ext cx="584634" cy="411837"/>
          </a:xfrm>
          <a:prstGeom prst="lef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1" name="Flecha: hacia la izquierda 120">
            <a:extLst>
              <a:ext uri="{FF2B5EF4-FFF2-40B4-BE49-F238E27FC236}">
                <a16:creationId xmlns:a16="http://schemas.microsoft.com/office/drawing/2014/main" id="{F7280F29-6727-4F08-967E-AEACBCF9D63A}"/>
              </a:ext>
            </a:extLst>
          </p:cNvPr>
          <p:cNvSpPr/>
          <p:nvPr/>
        </p:nvSpPr>
        <p:spPr>
          <a:xfrm rot="16200000">
            <a:off x="2044260" y="2115094"/>
            <a:ext cx="586366" cy="422204"/>
          </a:xfrm>
          <a:prstGeom prst="lef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2" name="Flecha: hacia la izquierda 121">
            <a:extLst>
              <a:ext uri="{FF2B5EF4-FFF2-40B4-BE49-F238E27FC236}">
                <a16:creationId xmlns:a16="http://schemas.microsoft.com/office/drawing/2014/main" id="{BDAAE084-E353-4616-A4F1-FD04FB2C717A}"/>
              </a:ext>
            </a:extLst>
          </p:cNvPr>
          <p:cNvSpPr/>
          <p:nvPr/>
        </p:nvSpPr>
        <p:spPr>
          <a:xfrm rot="10800000">
            <a:off x="6784989" y="1163650"/>
            <a:ext cx="532392" cy="439029"/>
          </a:xfrm>
          <a:prstGeom prst="lef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3" name="Rectángulo: esquinas redondeadas 122">
            <a:extLst>
              <a:ext uri="{FF2B5EF4-FFF2-40B4-BE49-F238E27FC236}">
                <a16:creationId xmlns:a16="http://schemas.microsoft.com/office/drawing/2014/main" id="{B12DA808-1B6D-43E1-8CFA-9B711AB08262}"/>
              </a:ext>
            </a:extLst>
          </p:cNvPr>
          <p:cNvSpPr/>
          <p:nvPr/>
        </p:nvSpPr>
        <p:spPr>
          <a:xfrm rot="2185954">
            <a:off x="5806746" y="1776945"/>
            <a:ext cx="343773" cy="132661"/>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dirty="0"/>
          </a:p>
        </p:txBody>
      </p:sp>
      <p:sp>
        <p:nvSpPr>
          <p:cNvPr id="124" name="Flecha: hacia la izquierda 123">
            <a:extLst>
              <a:ext uri="{FF2B5EF4-FFF2-40B4-BE49-F238E27FC236}">
                <a16:creationId xmlns:a16="http://schemas.microsoft.com/office/drawing/2014/main" id="{BC1CDA01-18FB-4D6E-96F8-568798629BD4}"/>
              </a:ext>
            </a:extLst>
          </p:cNvPr>
          <p:cNvSpPr/>
          <p:nvPr/>
        </p:nvSpPr>
        <p:spPr>
          <a:xfrm rot="16200000">
            <a:off x="10361023" y="2761178"/>
            <a:ext cx="399035" cy="445063"/>
          </a:xfrm>
          <a:prstGeom prst="lef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125" name="Picture 4" descr="Icono De Plato Con Carne De Res Stock de ilustración ...">
            <a:extLst>
              <a:ext uri="{FF2B5EF4-FFF2-40B4-BE49-F238E27FC236}">
                <a16:creationId xmlns:a16="http://schemas.microsoft.com/office/drawing/2014/main" id="{7E9FA207-F49C-469E-BCE0-54C1C07E7DF7}"/>
              </a:ext>
            </a:extLst>
          </p:cNvPr>
          <p:cNvPicPr>
            <a:picLocks noChangeAspect="1" noChangeArrowheads="1"/>
          </p:cNvPicPr>
          <p:nvPr/>
        </p:nvPicPr>
        <p:blipFill rotWithShape="1">
          <a:blip r:embed="rId35" cstate="email">
            <a:duotone>
              <a:schemeClr val="accent6">
                <a:shade val="45000"/>
                <a:satMod val="135000"/>
              </a:schemeClr>
              <a:prstClr val="white"/>
            </a:duotone>
            <a:extLst>
              <a:ext uri="{28A0092B-C50C-407E-A947-70E740481C1C}">
                <a14:useLocalDpi xmlns:a14="http://schemas.microsoft.com/office/drawing/2010/main"/>
              </a:ext>
            </a:extLst>
          </a:blip>
          <a:srcRect t="8933" b="13759"/>
          <a:stretch/>
        </p:blipFill>
        <p:spPr bwMode="auto">
          <a:xfrm>
            <a:off x="5602170" y="5625413"/>
            <a:ext cx="1034768" cy="799967"/>
          </a:xfrm>
          <a:prstGeom prst="rect">
            <a:avLst/>
          </a:prstGeom>
          <a:noFill/>
          <a:extLst>
            <a:ext uri="{909E8E84-426E-40DD-AFC4-6F175D3DCCD1}">
              <a14:hiddenFill xmlns:a14="http://schemas.microsoft.com/office/drawing/2010/main">
                <a:solidFill>
                  <a:srgbClr val="FFFFFF"/>
                </a:solidFill>
              </a14:hiddenFill>
            </a:ext>
          </a:extLst>
        </p:spPr>
      </p:pic>
      <p:sp>
        <p:nvSpPr>
          <p:cNvPr id="126" name="CuadroTexto 125">
            <a:extLst>
              <a:ext uri="{FF2B5EF4-FFF2-40B4-BE49-F238E27FC236}">
                <a16:creationId xmlns:a16="http://schemas.microsoft.com/office/drawing/2014/main" id="{F531A4C5-5116-41F0-BB05-7E1532C04D1B}"/>
              </a:ext>
            </a:extLst>
          </p:cNvPr>
          <p:cNvSpPr txBox="1"/>
          <p:nvPr/>
        </p:nvSpPr>
        <p:spPr>
          <a:xfrm>
            <a:off x="5915735" y="6358751"/>
            <a:ext cx="509821" cy="276999"/>
          </a:xfrm>
          <a:prstGeom prst="rect">
            <a:avLst/>
          </a:prstGeom>
          <a:noFill/>
        </p:spPr>
        <p:txBody>
          <a:bodyPr wrap="square" rtlCol="0">
            <a:noAutofit/>
          </a:bodyPr>
          <a:lstStyle/>
          <a:p>
            <a:pPr algn="ctr"/>
            <a:r>
              <a:rPr lang="mt-MT" sz="1200">
                <a:latin typeface="EC Square Sans Pro" panose="020B0506040000020004" pitchFamily="34" charset="0"/>
              </a:rPr>
              <a:t>ikel</a:t>
            </a:r>
          </a:p>
        </p:txBody>
      </p:sp>
      <p:sp>
        <p:nvSpPr>
          <p:cNvPr id="127" name="Flecha: hacia la izquierda 126">
            <a:extLst>
              <a:ext uri="{FF2B5EF4-FFF2-40B4-BE49-F238E27FC236}">
                <a16:creationId xmlns:a16="http://schemas.microsoft.com/office/drawing/2014/main" id="{20A9A436-1016-4ADC-B973-CF3BE2B7F767}"/>
              </a:ext>
            </a:extLst>
          </p:cNvPr>
          <p:cNvSpPr/>
          <p:nvPr/>
        </p:nvSpPr>
        <p:spPr>
          <a:xfrm>
            <a:off x="6758426" y="5859339"/>
            <a:ext cx="2986262" cy="324295"/>
          </a:xfrm>
          <a:prstGeom prst="leftArrow">
            <a:avLst>
              <a:gd name="adj1" fmla="val 50000"/>
              <a:gd name="adj2" fmla="val 872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8" name="Flecha: circular 127">
            <a:extLst>
              <a:ext uri="{FF2B5EF4-FFF2-40B4-BE49-F238E27FC236}">
                <a16:creationId xmlns:a16="http://schemas.microsoft.com/office/drawing/2014/main" id="{9E342FB5-CF41-4710-8E2B-327D99BCA605}"/>
              </a:ext>
            </a:extLst>
          </p:cNvPr>
          <p:cNvSpPr/>
          <p:nvPr/>
        </p:nvSpPr>
        <p:spPr>
          <a:xfrm>
            <a:off x="6380451" y="3416275"/>
            <a:ext cx="766257" cy="785893"/>
          </a:xfrm>
          <a:prstGeom prst="circularArrow">
            <a:avLst>
              <a:gd name="adj1" fmla="val 10980"/>
              <a:gd name="adj2" fmla="val 1142322"/>
              <a:gd name="adj3" fmla="val 90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oAutofit/>
          </a:bodyPr>
          <a:lstStyle/>
          <a:p>
            <a:endParaRPr lang="es-ES"/>
          </a:p>
        </p:txBody>
      </p:sp>
      <p:sp>
        <p:nvSpPr>
          <p:cNvPr id="129" name="CuadroTexto 128">
            <a:extLst>
              <a:ext uri="{FF2B5EF4-FFF2-40B4-BE49-F238E27FC236}">
                <a16:creationId xmlns:a16="http://schemas.microsoft.com/office/drawing/2014/main" id="{E8FFA97A-7EF6-4ADB-9823-F07A3C9C27B1}"/>
              </a:ext>
            </a:extLst>
          </p:cNvPr>
          <p:cNvSpPr txBox="1"/>
          <p:nvPr/>
        </p:nvSpPr>
        <p:spPr>
          <a:xfrm>
            <a:off x="6324600" y="4119331"/>
            <a:ext cx="935655" cy="246221"/>
          </a:xfrm>
          <a:prstGeom prst="rect">
            <a:avLst/>
          </a:prstGeom>
          <a:noFill/>
        </p:spPr>
        <p:txBody>
          <a:bodyPr wrap="square" rtlCol="0">
            <a:noAutofit/>
          </a:bodyPr>
          <a:lstStyle/>
          <a:p>
            <a:pPr algn="ctr"/>
            <a:r>
              <a:rPr lang="mt-MT" sz="1000">
                <a:latin typeface="EC Square Sans Pro" panose="020B0506040000020004" pitchFamily="34" charset="0"/>
              </a:rPr>
              <a:t>Arja, trab, ħamrija</a:t>
            </a:r>
          </a:p>
        </p:txBody>
      </p:sp>
      <p:pic>
        <p:nvPicPr>
          <p:cNvPr id="133" name="Gráfico 132" descr="Agua contorno">
            <a:extLst>
              <a:ext uri="{FF2B5EF4-FFF2-40B4-BE49-F238E27FC236}">
                <a16:creationId xmlns:a16="http://schemas.microsoft.com/office/drawing/2014/main" id="{36B8265A-BBCB-4E4E-A6EB-B04936CEB878}"/>
              </a:ext>
            </a:extLst>
          </p:cNvPr>
          <p:cNvPicPr>
            <a:picLocks noChangeAspect="1"/>
          </p:cNvPicPr>
          <p:nvPr/>
        </p:nvPicPr>
        <p:blipFill>
          <a:blip r:embed="rId36" cstate="email">
            <a:extLst>
              <a:ext uri="{28A0092B-C50C-407E-A947-70E740481C1C}">
                <a14:useLocalDpi xmlns:a14="http://schemas.microsoft.com/office/drawing/2010/main"/>
              </a:ext>
              <a:ext uri="{96DAC541-7B7A-43D3-8B79-37D633B846F1}">
                <asvg:svgBlip xmlns:asvg="http://schemas.microsoft.com/office/drawing/2016/SVG/main" r:embed="rId37"/>
              </a:ext>
            </a:extLst>
          </a:blip>
          <a:stretch>
            <a:fillRect/>
          </a:stretch>
        </p:blipFill>
        <p:spPr>
          <a:xfrm>
            <a:off x="5919549" y="4089239"/>
            <a:ext cx="320614" cy="320614"/>
          </a:xfrm>
          <a:prstGeom prst="rect">
            <a:avLst/>
          </a:prstGeom>
        </p:spPr>
      </p:pic>
      <p:pic>
        <p:nvPicPr>
          <p:cNvPr id="134" name="Gráfico 133" descr="Ventoso contorno">
            <a:extLst>
              <a:ext uri="{FF2B5EF4-FFF2-40B4-BE49-F238E27FC236}">
                <a16:creationId xmlns:a16="http://schemas.microsoft.com/office/drawing/2014/main" id="{18B673E0-3010-4860-8775-C4DFA98ED2D2}"/>
              </a:ext>
            </a:extLst>
          </p:cNvPr>
          <p:cNvPicPr>
            <a:picLocks noChangeAspect="1"/>
          </p:cNvPicPr>
          <p:nvPr/>
        </p:nvPicPr>
        <p:blipFill>
          <a:blip r:embed="rId38" cstate="email">
            <a:extLst>
              <a:ext uri="{28A0092B-C50C-407E-A947-70E740481C1C}">
                <a14:useLocalDpi xmlns:a14="http://schemas.microsoft.com/office/drawing/2010/main"/>
              </a:ext>
              <a:ext uri="{96DAC541-7B7A-43D3-8B79-37D633B846F1}">
                <asvg:svgBlip xmlns:asvg="http://schemas.microsoft.com/office/drawing/2016/SVG/main" r:embed="rId39"/>
              </a:ext>
            </a:extLst>
          </a:blip>
          <a:stretch>
            <a:fillRect/>
          </a:stretch>
        </p:blipFill>
        <p:spPr>
          <a:xfrm>
            <a:off x="6758425" y="3703526"/>
            <a:ext cx="247537" cy="247537"/>
          </a:xfrm>
          <a:prstGeom prst="rect">
            <a:avLst/>
          </a:prstGeom>
        </p:spPr>
      </p:pic>
      <p:pic>
        <p:nvPicPr>
          <p:cNvPr id="135" name="Gráfico 134" descr="Huellas de zapatos contorno">
            <a:extLst>
              <a:ext uri="{FF2B5EF4-FFF2-40B4-BE49-F238E27FC236}">
                <a16:creationId xmlns:a16="http://schemas.microsoft.com/office/drawing/2014/main" id="{8DF5C823-4CC1-468C-984E-D4658D982248}"/>
              </a:ext>
            </a:extLst>
          </p:cNvPr>
          <p:cNvPicPr>
            <a:picLocks noChangeAspect="1"/>
          </p:cNvPicPr>
          <p:nvPr/>
        </p:nvPicPr>
        <p:blipFill>
          <a:blip r:embed="rId40" cstate="email">
            <a:extLst>
              <a:ext uri="{28A0092B-C50C-407E-A947-70E740481C1C}">
                <a14:useLocalDpi xmlns:a14="http://schemas.microsoft.com/office/drawing/2010/main"/>
              </a:ext>
              <a:ext uri="{96DAC541-7B7A-43D3-8B79-37D633B846F1}">
                <asvg:svgBlip xmlns:asvg="http://schemas.microsoft.com/office/drawing/2016/SVG/main" r:embed="rId41"/>
              </a:ext>
            </a:extLst>
          </a:blip>
          <a:stretch>
            <a:fillRect/>
          </a:stretch>
        </p:blipFill>
        <p:spPr>
          <a:xfrm>
            <a:off x="6545781" y="3712850"/>
            <a:ext cx="247537" cy="247537"/>
          </a:xfrm>
          <a:prstGeom prst="rect">
            <a:avLst/>
          </a:prstGeom>
        </p:spPr>
      </p:pic>
      <p:pic>
        <p:nvPicPr>
          <p:cNvPr id="136" name="Gráfico 135" descr="Agricultura contorno">
            <a:extLst>
              <a:ext uri="{FF2B5EF4-FFF2-40B4-BE49-F238E27FC236}">
                <a16:creationId xmlns:a16="http://schemas.microsoft.com/office/drawing/2014/main" id="{C973CE38-BE26-49CA-851A-917F5C1B1995}"/>
              </a:ext>
            </a:extLst>
          </p:cNvPr>
          <p:cNvPicPr>
            <a:picLocks noChangeAspect="1"/>
          </p:cNvPicPr>
          <p:nvPr/>
        </p:nvPicPr>
        <p:blipFill>
          <a:blip r:embed="rId42" cstate="email">
            <a:extLst>
              <a:ext uri="{28A0092B-C50C-407E-A947-70E740481C1C}">
                <a14:useLocalDpi xmlns:a14="http://schemas.microsoft.com/office/drawing/2010/main"/>
              </a:ext>
              <a:ext uri="{96DAC541-7B7A-43D3-8B79-37D633B846F1}">
                <asvg:svgBlip xmlns:asvg="http://schemas.microsoft.com/office/drawing/2016/SVG/main" r:embed="rId43"/>
              </a:ext>
            </a:extLst>
          </a:blip>
          <a:stretch>
            <a:fillRect/>
          </a:stretch>
        </p:blipFill>
        <p:spPr>
          <a:xfrm>
            <a:off x="5803104" y="3360390"/>
            <a:ext cx="535125" cy="535125"/>
          </a:xfrm>
          <a:prstGeom prst="rect">
            <a:avLst/>
          </a:prstGeom>
        </p:spPr>
      </p:pic>
      <p:sp>
        <p:nvSpPr>
          <p:cNvPr id="140" name="Flecha: circular 139">
            <a:extLst>
              <a:ext uri="{FF2B5EF4-FFF2-40B4-BE49-F238E27FC236}">
                <a16:creationId xmlns:a16="http://schemas.microsoft.com/office/drawing/2014/main" id="{F0731FD9-96B0-4F35-8ECE-38A9143A24B2}"/>
              </a:ext>
            </a:extLst>
          </p:cNvPr>
          <p:cNvSpPr/>
          <p:nvPr/>
        </p:nvSpPr>
        <p:spPr>
          <a:xfrm>
            <a:off x="5695080" y="3880493"/>
            <a:ext cx="766257" cy="785893"/>
          </a:xfrm>
          <a:prstGeom prst="circularArrow">
            <a:avLst>
              <a:gd name="adj1" fmla="val 10980"/>
              <a:gd name="adj2" fmla="val 1142322"/>
              <a:gd name="adj3" fmla="val 90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oAutofit/>
          </a:bodyPr>
          <a:lstStyle/>
          <a:p>
            <a:endParaRPr lang="es-ES"/>
          </a:p>
        </p:txBody>
      </p:sp>
      <p:sp>
        <p:nvSpPr>
          <p:cNvPr id="141" name="CuadroTexto 140">
            <a:extLst>
              <a:ext uri="{FF2B5EF4-FFF2-40B4-BE49-F238E27FC236}">
                <a16:creationId xmlns:a16="http://schemas.microsoft.com/office/drawing/2014/main" id="{68F6FC0F-685A-47C7-BCFF-114992BACE92}"/>
              </a:ext>
            </a:extLst>
          </p:cNvPr>
          <p:cNvSpPr txBox="1"/>
          <p:nvPr/>
        </p:nvSpPr>
        <p:spPr>
          <a:xfrm>
            <a:off x="5791565" y="4580660"/>
            <a:ext cx="609235" cy="246221"/>
          </a:xfrm>
          <a:prstGeom prst="rect">
            <a:avLst/>
          </a:prstGeom>
          <a:noFill/>
        </p:spPr>
        <p:txBody>
          <a:bodyPr wrap="square" rtlCol="0">
            <a:noAutofit/>
          </a:bodyPr>
          <a:lstStyle/>
          <a:p>
            <a:pPr algn="ctr"/>
            <a:r>
              <a:rPr lang="mt-MT" sz="1000">
                <a:latin typeface="EC Square Sans Pro" panose="020B0506040000020004" pitchFamily="34" charset="0"/>
              </a:rPr>
              <a:t>Ilma</a:t>
            </a:r>
          </a:p>
        </p:txBody>
      </p:sp>
      <p:sp>
        <p:nvSpPr>
          <p:cNvPr id="144" name="Flecha: circular 143">
            <a:extLst>
              <a:ext uri="{FF2B5EF4-FFF2-40B4-BE49-F238E27FC236}">
                <a16:creationId xmlns:a16="http://schemas.microsoft.com/office/drawing/2014/main" id="{C59CD730-B91C-4157-BBB3-74C009FBED3B}"/>
              </a:ext>
            </a:extLst>
          </p:cNvPr>
          <p:cNvSpPr/>
          <p:nvPr/>
        </p:nvSpPr>
        <p:spPr>
          <a:xfrm>
            <a:off x="5029446" y="3327245"/>
            <a:ext cx="766257" cy="785893"/>
          </a:xfrm>
          <a:prstGeom prst="circularArrow">
            <a:avLst>
              <a:gd name="adj1" fmla="val 10980"/>
              <a:gd name="adj2" fmla="val 1142322"/>
              <a:gd name="adj3" fmla="val 90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oAutofit/>
          </a:bodyPr>
          <a:lstStyle/>
          <a:p>
            <a:endParaRPr lang="es-ES"/>
          </a:p>
        </p:txBody>
      </p:sp>
      <p:pic>
        <p:nvPicPr>
          <p:cNvPr id="120" name="Gráfico 119" descr="Rata con relleno sólido">
            <a:extLst>
              <a:ext uri="{FF2B5EF4-FFF2-40B4-BE49-F238E27FC236}">
                <a16:creationId xmlns:a16="http://schemas.microsoft.com/office/drawing/2014/main" id="{1C6D7E4E-98A3-462A-8A1A-EF1FA44D08AB}"/>
              </a:ext>
            </a:extLst>
          </p:cNvPr>
          <p:cNvPicPr>
            <a:picLocks noChangeAspect="1"/>
          </p:cNvPicPr>
          <p:nvPr/>
        </p:nvPicPr>
        <p:blipFill>
          <a:blip r:embed="rId44" cstate="email">
            <a:extLst>
              <a:ext uri="{28A0092B-C50C-407E-A947-70E740481C1C}">
                <a14:useLocalDpi xmlns:a14="http://schemas.microsoft.com/office/drawing/2010/main"/>
              </a:ext>
              <a:ext uri="{96DAC541-7B7A-43D3-8B79-37D633B846F1}">
                <asvg:svgBlip xmlns:asvg="http://schemas.microsoft.com/office/drawing/2016/SVG/main" r:embed="rId45"/>
              </a:ext>
            </a:extLst>
          </a:blip>
          <a:stretch>
            <a:fillRect/>
          </a:stretch>
        </p:blipFill>
        <p:spPr>
          <a:xfrm>
            <a:off x="5255456" y="3720191"/>
            <a:ext cx="314236" cy="314236"/>
          </a:xfrm>
          <a:prstGeom prst="rect">
            <a:avLst/>
          </a:prstGeom>
        </p:spPr>
      </p:pic>
      <p:pic>
        <p:nvPicPr>
          <p:cNvPr id="1025" name="Gráfico 1024" descr="Insecto con relleno sólido">
            <a:extLst>
              <a:ext uri="{FF2B5EF4-FFF2-40B4-BE49-F238E27FC236}">
                <a16:creationId xmlns:a16="http://schemas.microsoft.com/office/drawing/2014/main" id="{1C5F500A-0774-4234-9A8A-ED5BDCED4918}"/>
              </a:ext>
            </a:extLst>
          </p:cNvPr>
          <p:cNvPicPr>
            <a:picLocks noChangeAspect="1"/>
          </p:cNvPicPr>
          <p:nvPr/>
        </p:nvPicPr>
        <p:blipFill>
          <a:blip r:embed="rId46" cstate="email">
            <a:extLst>
              <a:ext uri="{28A0092B-C50C-407E-A947-70E740481C1C}">
                <a14:useLocalDpi xmlns:a14="http://schemas.microsoft.com/office/drawing/2010/main"/>
              </a:ext>
              <a:ext uri="{96DAC541-7B7A-43D3-8B79-37D633B846F1}">
                <asvg:svgBlip xmlns:asvg="http://schemas.microsoft.com/office/drawing/2016/SVG/main" r:embed="rId47"/>
              </a:ext>
            </a:extLst>
          </a:blip>
          <a:stretch>
            <a:fillRect/>
          </a:stretch>
        </p:blipFill>
        <p:spPr>
          <a:xfrm>
            <a:off x="5382045" y="3546471"/>
            <a:ext cx="264063" cy="264063"/>
          </a:xfrm>
          <a:prstGeom prst="rect">
            <a:avLst/>
          </a:prstGeom>
        </p:spPr>
      </p:pic>
      <p:pic>
        <p:nvPicPr>
          <p:cNvPr id="1029" name="Gráfico 1028" descr="Gorrión con relleno sólido">
            <a:extLst>
              <a:ext uri="{FF2B5EF4-FFF2-40B4-BE49-F238E27FC236}">
                <a16:creationId xmlns:a16="http://schemas.microsoft.com/office/drawing/2014/main" id="{1BE05D05-4F5C-4B61-A097-F54FFCEBFF37}"/>
              </a:ext>
            </a:extLst>
          </p:cNvPr>
          <p:cNvPicPr>
            <a:picLocks noChangeAspect="1"/>
          </p:cNvPicPr>
          <p:nvPr/>
        </p:nvPicPr>
        <p:blipFill>
          <a:blip r:embed="rId48" cstate="email">
            <a:extLst>
              <a:ext uri="{28A0092B-C50C-407E-A947-70E740481C1C}">
                <a14:useLocalDpi xmlns:a14="http://schemas.microsoft.com/office/drawing/2010/main"/>
              </a:ext>
              <a:ext uri="{96DAC541-7B7A-43D3-8B79-37D633B846F1}">
                <asvg:svgBlip xmlns:asvg="http://schemas.microsoft.com/office/drawing/2016/SVG/main" r:embed="rId49"/>
              </a:ext>
            </a:extLst>
          </a:blip>
          <a:stretch>
            <a:fillRect/>
          </a:stretch>
        </p:blipFill>
        <p:spPr>
          <a:xfrm>
            <a:off x="5144600" y="3558747"/>
            <a:ext cx="250260" cy="250260"/>
          </a:xfrm>
          <a:prstGeom prst="rect">
            <a:avLst/>
          </a:prstGeom>
        </p:spPr>
      </p:pic>
      <p:sp>
        <p:nvSpPr>
          <p:cNvPr id="94" name="CuadroTexto 93">
            <a:extLst>
              <a:ext uri="{FF2B5EF4-FFF2-40B4-BE49-F238E27FC236}">
                <a16:creationId xmlns:a16="http://schemas.microsoft.com/office/drawing/2014/main" id="{68FE0DBA-2343-48AC-B20F-D2E74F1EBC6A}"/>
              </a:ext>
            </a:extLst>
          </p:cNvPr>
          <p:cNvSpPr txBox="1"/>
          <p:nvPr/>
        </p:nvSpPr>
        <p:spPr>
          <a:xfrm>
            <a:off x="4806397" y="4043634"/>
            <a:ext cx="931255" cy="707886"/>
          </a:xfrm>
          <a:prstGeom prst="rect">
            <a:avLst/>
          </a:prstGeom>
          <a:noFill/>
        </p:spPr>
        <p:txBody>
          <a:bodyPr wrap="square" rtlCol="0">
            <a:noAutofit/>
          </a:bodyPr>
          <a:lstStyle/>
          <a:p>
            <a:r>
              <a:rPr lang="mt-MT" sz="1000">
                <a:latin typeface="EC Square Sans Pro" panose="020B0506040000020004" pitchFamily="34" charset="0"/>
              </a:rPr>
              <a:t>Għasafar, insetti, annimali oħra li jaġixxu bħala vetturi</a:t>
            </a:r>
          </a:p>
        </p:txBody>
      </p:sp>
      <p:sp>
        <p:nvSpPr>
          <p:cNvPr id="95" name="CuadroTexto 94">
            <a:extLst>
              <a:ext uri="{FF2B5EF4-FFF2-40B4-BE49-F238E27FC236}">
                <a16:creationId xmlns:a16="http://schemas.microsoft.com/office/drawing/2014/main" id="{4063B655-2E58-4549-86BA-A4604F12ACF2}"/>
              </a:ext>
            </a:extLst>
          </p:cNvPr>
          <p:cNvSpPr txBox="1"/>
          <p:nvPr/>
        </p:nvSpPr>
        <p:spPr>
          <a:xfrm>
            <a:off x="5533472" y="3136570"/>
            <a:ext cx="1019728" cy="253916"/>
          </a:xfrm>
          <a:prstGeom prst="rect">
            <a:avLst/>
          </a:prstGeom>
          <a:noFill/>
        </p:spPr>
        <p:txBody>
          <a:bodyPr wrap="square" rtlCol="0">
            <a:noAutofit/>
          </a:bodyPr>
          <a:lstStyle/>
          <a:p>
            <a:pPr algn="ctr"/>
            <a:r>
              <a:rPr lang="mt-MT" sz="1050" b="1">
                <a:latin typeface="EC Square Sans Pro" panose="020B0506040000020004" pitchFamily="34" charset="0"/>
              </a:rPr>
              <a:t>Ambjent</a:t>
            </a:r>
          </a:p>
        </p:txBody>
      </p:sp>
      <p:sp>
        <p:nvSpPr>
          <p:cNvPr id="96" name="CuadroTexto 95">
            <a:extLst>
              <a:ext uri="{FF2B5EF4-FFF2-40B4-BE49-F238E27FC236}">
                <a16:creationId xmlns:a16="http://schemas.microsoft.com/office/drawing/2014/main" id="{D7311569-BB38-4B92-89EF-AECEDF643B63}"/>
              </a:ext>
            </a:extLst>
          </p:cNvPr>
          <p:cNvSpPr txBox="1"/>
          <p:nvPr/>
        </p:nvSpPr>
        <p:spPr>
          <a:xfrm>
            <a:off x="1828800" y="4696626"/>
            <a:ext cx="1019728" cy="253916"/>
          </a:xfrm>
          <a:prstGeom prst="rect">
            <a:avLst/>
          </a:prstGeom>
          <a:noFill/>
        </p:spPr>
        <p:txBody>
          <a:bodyPr wrap="square" rtlCol="0">
            <a:noAutofit/>
          </a:bodyPr>
          <a:lstStyle/>
          <a:p>
            <a:pPr algn="ctr"/>
            <a:r>
              <a:rPr lang="mt-MT" sz="1050" b="1">
                <a:latin typeface="EC Square Sans Pro" panose="020B0506040000020004" pitchFamily="34" charset="0"/>
              </a:rPr>
              <a:t>Bnedmin</a:t>
            </a:r>
          </a:p>
        </p:txBody>
      </p:sp>
      <p:sp>
        <p:nvSpPr>
          <p:cNvPr id="97" name="CuadroTexto 96">
            <a:extLst>
              <a:ext uri="{FF2B5EF4-FFF2-40B4-BE49-F238E27FC236}">
                <a16:creationId xmlns:a16="http://schemas.microsoft.com/office/drawing/2014/main" id="{3D074647-C4B5-4DE9-B35A-8D23CEF64531}"/>
              </a:ext>
            </a:extLst>
          </p:cNvPr>
          <p:cNvSpPr txBox="1"/>
          <p:nvPr/>
        </p:nvSpPr>
        <p:spPr>
          <a:xfrm>
            <a:off x="9424463" y="1009447"/>
            <a:ext cx="1019728" cy="415498"/>
          </a:xfrm>
          <a:prstGeom prst="rect">
            <a:avLst/>
          </a:prstGeom>
          <a:noFill/>
        </p:spPr>
        <p:txBody>
          <a:bodyPr wrap="square" rtlCol="0">
            <a:noAutofit/>
          </a:bodyPr>
          <a:lstStyle/>
          <a:p>
            <a:pPr algn="ctr"/>
            <a:r>
              <a:rPr lang="mt-MT" sz="1050" b="1" dirty="0">
                <a:latin typeface="EC Square Sans Pro" panose="020B0506040000020004" pitchFamily="34" charset="0"/>
              </a:rPr>
              <a:t>Produzzjoni tal-ikel</a:t>
            </a:r>
          </a:p>
        </p:txBody>
      </p:sp>
      <p:sp>
        <p:nvSpPr>
          <p:cNvPr id="3" name="Flecha: doblada hacia arriba 2">
            <a:extLst>
              <a:ext uri="{FF2B5EF4-FFF2-40B4-BE49-F238E27FC236}">
                <a16:creationId xmlns:a16="http://schemas.microsoft.com/office/drawing/2014/main" id="{DA3EAE7F-6F73-4304-8BB6-8B304143E35C}"/>
              </a:ext>
            </a:extLst>
          </p:cNvPr>
          <p:cNvSpPr/>
          <p:nvPr/>
        </p:nvSpPr>
        <p:spPr>
          <a:xfrm flipH="1">
            <a:off x="2260287" y="5561603"/>
            <a:ext cx="2884313" cy="601578"/>
          </a:xfrm>
          <a:prstGeom prst="bentUpArrow">
            <a:avLst>
              <a:gd name="adj1" fmla="val 31709"/>
              <a:gd name="adj2" fmla="val 29003"/>
              <a:gd name="adj3" fmla="val 3611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01" name="Flecha: hacia la izquierda 100">
            <a:extLst>
              <a:ext uri="{FF2B5EF4-FFF2-40B4-BE49-F238E27FC236}">
                <a16:creationId xmlns:a16="http://schemas.microsoft.com/office/drawing/2014/main" id="{7BBA0DD2-A7B8-464E-8841-F311A8FED837}"/>
              </a:ext>
            </a:extLst>
          </p:cNvPr>
          <p:cNvSpPr/>
          <p:nvPr/>
        </p:nvSpPr>
        <p:spPr>
          <a:xfrm>
            <a:off x="3497617" y="3511099"/>
            <a:ext cx="1363401" cy="369393"/>
          </a:xfrm>
          <a:prstGeom prst="leftArrow">
            <a:avLst>
              <a:gd name="adj1" fmla="val 50000"/>
              <a:gd name="adj2" fmla="val 872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03" name="Flecha: hacia la izquierda 102">
            <a:extLst>
              <a:ext uri="{FF2B5EF4-FFF2-40B4-BE49-F238E27FC236}">
                <a16:creationId xmlns:a16="http://schemas.microsoft.com/office/drawing/2014/main" id="{13221721-D5B9-4176-9DCA-8F10940DD6E9}"/>
              </a:ext>
            </a:extLst>
          </p:cNvPr>
          <p:cNvSpPr/>
          <p:nvPr/>
        </p:nvSpPr>
        <p:spPr>
          <a:xfrm rot="10800000">
            <a:off x="7156652" y="2673350"/>
            <a:ext cx="1903803" cy="338284"/>
          </a:xfrm>
          <a:prstGeom prst="leftArrow">
            <a:avLst>
              <a:gd name="adj1" fmla="val 50000"/>
              <a:gd name="adj2" fmla="val 7002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8" name="Flecha: doblada hacia arriba 7">
            <a:extLst>
              <a:ext uri="{FF2B5EF4-FFF2-40B4-BE49-F238E27FC236}">
                <a16:creationId xmlns:a16="http://schemas.microsoft.com/office/drawing/2014/main" id="{0D771438-64A6-4774-A78B-B6DD0D4ED157}"/>
              </a:ext>
            </a:extLst>
          </p:cNvPr>
          <p:cNvSpPr/>
          <p:nvPr/>
        </p:nvSpPr>
        <p:spPr>
          <a:xfrm flipH="1">
            <a:off x="9296399" y="2877005"/>
            <a:ext cx="596035" cy="1096887"/>
          </a:xfrm>
          <a:prstGeom prst="bentUpArrow">
            <a:avLst>
              <a:gd name="adj1" fmla="val 12994"/>
              <a:gd name="adj2" fmla="val 27997"/>
              <a:gd name="adj3" fmla="val 3399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9" name="CuadroTexto 8">
            <a:extLst>
              <a:ext uri="{FF2B5EF4-FFF2-40B4-BE49-F238E27FC236}">
                <a16:creationId xmlns:a16="http://schemas.microsoft.com/office/drawing/2014/main" id="{B619432D-E874-4635-A3D7-973810B93EAF}"/>
              </a:ext>
            </a:extLst>
          </p:cNvPr>
          <p:cNvSpPr txBox="1"/>
          <p:nvPr/>
        </p:nvSpPr>
        <p:spPr>
          <a:xfrm>
            <a:off x="8954556" y="6305144"/>
            <a:ext cx="2908689" cy="461665"/>
          </a:xfrm>
          <a:prstGeom prst="rect">
            <a:avLst/>
          </a:prstGeom>
          <a:solidFill>
            <a:schemeClr val="bg1">
              <a:lumMod val="85000"/>
            </a:schemeClr>
          </a:solidFill>
        </p:spPr>
        <p:txBody>
          <a:bodyPr wrap="square" rtlCol="0">
            <a:noAutofit/>
          </a:bodyPr>
          <a:lstStyle/>
          <a:p>
            <a:r>
              <a:rPr lang="mt-MT" sz="1200">
                <a:latin typeface="EC Square Sans Pro" panose="020B0506040000020004" pitchFamily="34" charset="0"/>
              </a:rPr>
              <a:t>Il-vleġeġ jirrappreżentaw trasferiment ta’ ġeni jew batterji reżistenti għall-antibijotiċi</a:t>
            </a:r>
          </a:p>
        </p:txBody>
      </p:sp>
      <p:sp>
        <p:nvSpPr>
          <p:cNvPr id="10" name="Flecha: circular 9">
            <a:extLst>
              <a:ext uri="{FF2B5EF4-FFF2-40B4-BE49-F238E27FC236}">
                <a16:creationId xmlns:a16="http://schemas.microsoft.com/office/drawing/2014/main" id="{4B8B7722-BEF7-4C56-895D-12FDA03D1C28}"/>
              </a:ext>
            </a:extLst>
          </p:cNvPr>
          <p:cNvSpPr/>
          <p:nvPr/>
        </p:nvSpPr>
        <p:spPr>
          <a:xfrm rot="634123">
            <a:off x="2954865" y="2214189"/>
            <a:ext cx="2757298" cy="1986466"/>
          </a:xfrm>
          <a:prstGeom prst="circularArrow">
            <a:avLst>
              <a:gd name="adj1" fmla="val 5914"/>
              <a:gd name="adj2" fmla="val 1307821"/>
              <a:gd name="adj3" fmla="val 18572315"/>
              <a:gd name="adj4" fmla="val 11058319"/>
              <a:gd name="adj5" fmla="val 1020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tx1"/>
              </a:solidFill>
            </a:endParaRPr>
          </a:p>
        </p:txBody>
      </p:sp>
      <p:sp>
        <p:nvSpPr>
          <p:cNvPr id="107" name="Flecha: circular 106">
            <a:extLst>
              <a:ext uri="{FF2B5EF4-FFF2-40B4-BE49-F238E27FC236}">
                <a16:creationId xmlns:a16="http://schemas.microsoft.com/office/drawing/2014/main" id="{ADA01395-458B-4D84-A52F-ADD856D7812E}"/>
              </a:ext>
            </a:extLst>
          </p:cNvPr>
          <p:cNvSpPr/>
          <p:nvPr/>
        </p:nvSpPr>
        <p:spPr>
          <a:xfrm rot="11563197">
            <a:off x="7066651" y="2952070"/>
            <a:ext cx="2975161" cy="2320117"/>
          </a:xfrm>
          <a:prstGeom prst="circularArrow">
            <a:avLst>
              <a:gd name="adj1" fmla="val 3532"/>
              <a:gd name="adj2" fmla="val 830954"/>
              <a:gd name="adj3" fmla="val 19343656"/>
              <a:gd name="adj4" fmla="val 10751187"/>
              <a:gd name="adj5" fmla="val 505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tx1"/>
              </a:solidFill>
            </a:endParaRPr>
          </a:p>
        </p:txBody>
      </p:sp>
      <p:sp>
        <p:nvSpPr>
          <p:cNvPr id="109" name="CuadroTexto 108">
            <a:extLst>
              <a:ext uri="{FF2B5EF4-FFF2-40B4-BE49-F238E27FC236}">
                <a16:creationId xmlns:a16="http://schemas.microsoft.com/office/drawing/2014/main" id="{BDBE4B18-FCCB-488D-A197-868716827D1F}"/>
              </a:ext>
            </a:extLst>
          </p:cNvPr>
          <p:cNvSpPr txBox="1"/>
          <p:nvPr/>
        </p:nvSpPr>
        <p:spPr>
          <a:xfrm>
            <a:off x="7134528" y="2450142"/>
            <a:ext cx="1785714" cy="415498"/>
          </a:xfrm>
          <a:prstGeom prst="rect">
            <a:avLst/>
          </a:prstGeom>
          <a:noFill/>
        </p:spPr>
        <p:txBody>
          <a:bodyPr wrap="square" rtlCol="0">
            <a:noAutofit/>
          </a:bodyPr>
          <a:lstStyle/>
          <a:p>
            <a:r>
              <a:rPr lang="mt-MT" sz="1050">
                <a:latin typeface="EC Square Sans Pro" panose="020B0506040000020004" pitchFamily="34" charset="0"/>
              </a:rPr>
              <a:t>Inġestjoni ta’ għalf, ilma, trab, ħamrija kkontaminati</a:t>
            </a:r>
          </a:p>
        </p:txBody>
      </p:sp>
      <p:sp>
        <p:nvSpPr>
          <p:cNvPr id="111" name="CuadroTexto 110">
            <a:extLst>
              <a:ext uri="{FF2B5EF4-FFF2-40B4-BE49-F238E27FC236}">
                <a16:creationId xmlns:a16="http://schemas.microsoft.com/office/drawing/2014/main" id="{B6F0E424-C01A-4D44-9054-C841A2500CDE}"/>
              </a:ext>
            </a:extLst>
          </p:cNvPr>
          <p:cNvSpPr txBox="1"/>
          <p:nvPr/>
        </p:nvSpPr>
        <p:spPr>
          <a:xfrm>
            <a:off x="3442862" y="2524398"/>
            <a:ext cx="1434987" cy="577081"/>
          </a:xfrm>
          <a:prstGeom prst="rect">
            <a:avLst/>
          </a:prstGeom>
          <a:noFill/>
        </p:spPr>
        <p:txBody>
          <a:bodyPr wrap="square" rtlCol="0">
            <a:noAutofit/>
          </a:bodyPr>
          <a:lstStyle/>
          <a:p>
            <a:r>
              <a:rPr lang="mt-MT" sz="1050" dirty="0">
                <a:latin typeface="EC Square Sans Pro" panose="020B0506040000020004" pitchFamily="34" charset="0"/>
              </a:rPr>
              <a:t>Residwi antibijotiċi minn skart uman, mid-drenaġġ/mill-provvista tal-ilma mhux ittrattati</a:t>
            </a:r>
          </a:p>
        </p:txBody>
      </p:sp>
      <p:sp>
        <p:nvSpPr>
          <p:cNvPr id="113" name="CuadroTexto 112">
            <a:extLst>
              <a:ext uri="{FF2B5EF4-FFF2-40B4-BE49-F238E27FC236}">
                <a16:creationId xmlns:a16="http://schemas.microsoft.com/office/drawing/2014/main" id="{0CF27FA9-F90F-4395-A6FF-E37B15FAFD4B}"/>
              </a:ext>
            </a:extLst>
          </p:cNvPr>
          <p:cNvSpPr txBox="1"/>
          <p:nvPr/>
        </p:nvSpPr>
        <p:spPr>
          <a:xfrm>
            <a:off x="3796108" y="3742485"/>
            <a:ext cx="1127318" cy="577081"/>
          </a:xfrm>
          <a:prstGeom prst="rect">
            <a:avLst/>
          </a:prstGeom>
          <a:noFill/>
        </p:spPr>
        <p:txBody>
          <a:bodyPr wrap="square" rtlCol="0">
            <a:noAutofit/>
          </a:bodyPr>
          <a:lstStyle/>
          <a:p>
            <a:r>
              <a:rPr lang="mt-MT" sz="1050" dirty="0">
                <a:latin typeface="EC Square Sans Pro" panose="020B0506040000020004" pitchFamily="34" charset="0"/>
              </a:rPr>
              <a:t>Inġestjoni ta’ ilma kontaminat</a:t>
            </a:r>
          </a:p>
        </p:txBody>
      </p:sp>
      <p:sp>
        <p:nvSpPr>
          <p:cNvPr id="116" name="CuadroTexto 115">
            <a:extLst>
              <a:ext uri="{FF2B5EF4-FFF2-40B4-BE49-F238E27FC236}">
                <a16:creationId xmlns:a16="http://schemas.microsoft.com/office/drawing/2014/main" id="{3B7879E2-5D11-46F1-9030-95B96875E8BC}"/>
              </a:ext>
            </a:extLst>
          </p:cNvPr>
          <p:cNvSpPr txBox="1"/>
          <p:nvPr/>
        </p:nvSpPr>
        <p:spPr>
          <a:xfrm>
            <a:off x="7955877" y="4450899"/>
            <a:ext cx="1709426" cy="415498"/>
          </a:xfrm>
          <a:prstGeom prst="rect">
            <a:avLst/>
          </a:prstGeom>
          <a:noFill/>
        </p:spPr>
        <p:txBody>
          <a:bodyPr wrap="square" rtlCol="0">
            <a:noAutofit/>
          </a:bodyPr>
          <a:lstStyle/>
          <a:p>
            <a:r>
              <a:rPr lang="mt-MT" sz="1050" dirty="0">
                <a:latin typeface="EC Square Sans Pro" panose="020B0506040000020004" pitchFamily="34" charset="0"/>
              </a:rPr>
              <a:t>Residwi antibijotiċi minn ħmieġ tal-bhejjem mhux ittrattat</a:t>
            </a:r>
          </a:p>
        </p:txBody>
      </p:sp>
      <p:sp>
        <p:nvSpPr>
          <p:cNvPr id="130" name="CuadroTexto 129">
            <a:extLst>
              <a:ext uri="{FF2B5EF4-FFF2-40B4-BE49-F238E27FC236}">
                <a16:creationId xmlns:a16="http://schemas.microsoft.com/office/drawing/2014/main" id="{0EB57AD5-2F58-4B65-8C87-CDC6AA666AE3}"/>
              </a:ext>
            </a:extLst>
          </p:cNvPr>
          <p:cNvSpPr txBox="1"/>
          <p:nvPr/>
        </p:nvSpPr>
        <p:spPr>
          <a:xfrm>
            <a:off x="3316889" y="5602508"/>
            <a:ext cx="1417525" cy="577081"/>
          </a:xfrm>
          <a:prstGeom prst="rect">
            <a:avLst/>
          </a:prstGeom>
          <a:noFill/>
        </p:spPr>
        <p:txBody>
          <a:bodyPr wrap="square" rtlCol="0">
            <a:noAutofit/>
          </a:bodyPr>
          <a:lstStyle/>
          <a:p>
            <a:r>
              <a:rPr lang="mt-MT" sz="1050">
                <a:latin typeface="EC Square Sans Pro" panose="020B0506040000020004" pitchFamily="34" charset="0"/>
              </a:rPr>
              <a:t>Inġestjoni ta’ ikel li fih batterji b’ġeni ta’ reżistenza</a:t>
            </a:r>
          </a:p>
        </p:txBody>
      </p:sp>
    </p:spTree>
    <p:extLst>
      <p:ext uri="{BB962C8B-B14F-4D97-AF65-F5344CB8AC3E}">
        <p14:creationId xmlns:p14="http://schemas.microsoft.com/office/powerpoint/2010/main" val="801649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growth with numbers&#10;&#10;Description automatically generated with medium confidence">
            <a:extLst>
              <a:ext uri="{FF2B5EF4-FFF2-40B4-BE49-F238E27FC236}">
                <a16:creationId xmlns:a16="http://schemas.microsoft.com/office/drawing/2014/main" id="{06622BAB-4BCE-2F93-67B7-A2EFCF7058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52572" y="1171046"/>
            <a:ext cx="7039428" cy="4300007"/>
          </a:xfrm>
          <a:prstGeom prst="rect">
            <a:avLst/>
          </a:prstGeom>
        </p:spPr>
      </p:pic>
      <p:sp>
        <p:nvSpPr>
          <p:cNvPr id="7" name="CuadroTexto 6">
            <a:extLst>
              <a:ext uri="{FF2B5EF4-FFF2-40B4-BE49-F238E27FC236}">
                <a16:creationId xmlns:a16="http://schemas.microsoft.com/office/drawing/2014/main" id="{184FCC45-1893-41F1-9A04-085CD0D4288A}"/>
              </a:ext>
            </a:extLst>
          </p:cNvPr>
          <p:cNvSpPr txBox="1"/>
          <p:nvPr/>
        </p:nvSpPr>
        <p:spPr>
          <a:xfrm>
            <a:off x="304800" y="2139950"/>
            <a:ext cx="4724400" cy="1938992"/>
          </a:xfrm>
          <a:prstGeom prst="rect">
            <a:avLst/>
          </a:prstGeom>
          <a:noFill/>
        </p:spPr>
        <p:txBody>
          <a:bodyPr wrap="square">
            <a:noAutofit/>
          </a:bodyPr>
          <a:lstStyle/>
          <a:p>
            <a:pPr algn="ctr"/>
            <a:r>
              <a:rPr lang="mt-MT" sz="4000" b="1">
                <a:solidFill>
                  <a:srgbClr val="2C7470"/>
                </a:solidFill>
                <a:latin typeface="EC Square Sans Pro" panose="020B0506040000020004" pitchFamily="34" charset="0"/>
              </a:rPr>
              <a:t>Batterji reżistenti jinfettaw lil 800,000 ruħ fis-sena</a:t>
            </a:r>
          </a:p>
        </p:txBody>
      </p:sp>
      <p:sp>
        <p:nvSpPr>
          <p:cNvPr id="4" name="TextBox 3">
            <a:extLst>
              <a:ext uri="{FF2B5EF4-FFF2-40B4-BE49-F238E27FC236}">
                <a16:creationId xmlns:a16="http://schemas.microsoft.com/office/drawing/2014/main" id="{B48D118F-C62F-A7B1-2B69-2EAAA903BAFA}"/>
              </a:ext>
            </a:extLst>
          </p:cNvPr>
          <p:cNvSpPr txBox="1"/>
          <p:nvPr/>
        </p:nvSpPr>
        <p:spPr>
          <a:xfrm>
            <a:off x="5715000" y="1174449"/>
            <a:ext cx="5791200" cy="415697"/>
          </a:xfrm>
          <a:prstGeom prst="rect">
            <a:avLst/>
          </a:prstGeom>
          <a:noFill/>
        </p:spPr>
        <p:txBody>
          <a:bodyPr wrap="square" lIns="0" tIns="0" rIns="0" bIns="0" rtlCol="0" anchor="t" anchorCtr="0">
            <a:noAutofit/>
          </a:bodyPr>
          <a:lstStyle/>
          <a:p>
            <a:pPr algn="ctr"/>
            <a:r>
              <a:rPr lang="mt-MT">
                <a:solidFill>
                  <a:schemeClr val="tx1">
                    <a:lumMod val="75000"/>
                    <a:lumOff val="25000"/>
                  </a:schemeClr>
                </a:solidFill>
              </a:rPr>
              <a:t>Numru medjan stmat ta’ infezzjonijiet, ta’ kull tip</a:t>
            </a:r>
          </a:p>
        </p:txBody>
      </p:sp>
      <p:sp>
        <p:nvSpPr>
          <p:cNvPr id="5" name="TextBox 4">
            <a:extLst>
              <a:ext uri="{FF2B5EF4-FFF2-40B4-BE49-F238E27FC236}">
                <a16:creationId xmlns:a16="http://schemas.microsoft.com/office/drawing/2014/main" id="{52A889F7-0476-75AF-AC2E-3104FADC72CD}"/>
              </a:ext>
            </a:extLst>
          </p:cNvPr>
          <p:cNvSpPr txBox="1"/>
          <p:nvPr/>
        </p:nvSpPr>
        <p:spPr>
          <a:xfrm>
            <a:off x="5683250" y="2546275"/>
            <a:ext cx="609600" cy="196925"/>
          </a:xfrm>
          <a:prstGeom prst="rect">
            <a:avLst/>
          </a:prstGeom>
          <a:noFill/>
        </p:spPr>
        <p:txBody>
          <a:bodyPr wrap="square" lIns="0" tIns="0" rIns="0" bIns="0" rtlCol="0" anchor="t" anchorCtr="0">
            <a:noAutofit/>
          </a:bodyPr>
          <a:lstStyle/>
          <a:p>
            <a:pPr algn="ctr"/>
            <a:r>
              <a:rPr lang="mt-MT" sz="900" b="1">
                <a:solidFill>
                  <a:schemeClr val="tx1"/>
                </a:solidFill>
              </a:rPr>
              <a:t>685,433</a:t>
            </a:r>
          </a:p>
        </p:txBody>
      </p:sp>
      <p:sp>
        <p:nvSpPr>
          <p:cNvPr id="6" name="TextBox 5">
            <a:extLst>
              <a:ext uri="{FF2B5EF4-FFF2-40B4-BE49-F238E27FC236}">
                <a16:creationId xmlns:a16="http://schemas.microsoft.com/office/drawing/2014/main" id="{70314D27-DDD6-30BD-5947-76E914A5634D}"/>
              </a:ext>
            </a:extLst>
          </p:cNvPr>
          <p:cNvSpPr txBox="1"/>
          <p:nvPr/>
        </p:nvSpPr>
        <p:spPr>
          <a:xfrm>
            <a:off x="7023100" y="2495550"/>
            <a:ext cx="609600" cy="196925"/>
          </a:xfrm>
          <a:prstGeom prst="rect">
            <a:avLst/>
          </a:prstGeom>
          <a:noFill/>
        </p:spPr>
        <p:txBody>
          <a:bodyPr wrap="square" lIns="0" tIns="0" rIns="0" bIns="0" rtlCol="0" anchor="t" anchorCtr="0">
            <a:noAutofit/>
          </a:bodyPr>
          <a:lstStyle/>
          <a:p>
            <a:pPr algn="ctr"/>
            <a:r>
              <a:rPr lang="mt-MT" sz="900" b="1">
                <a:solidFill>
                  <a:schemeClr val="tx1"/>
                </a:solidFill>
              </a:rPr>
              <a:t>701,816</a:t>
            </a:r>
          </a:p>
        </p:txBody>
      </p:sp>
      <p:sp>
        <p:nvSpPr>
          <p:cNvPr id="8" name="TextBox 7">
            <a:extLst>
              <a:ext uri="{FF2B5EF4-FFF2-40B4-BE49-F238E27FC236}">
                <a16:creationId xmlns:a16="http://schemas.microsoft.com/office/drawing/2014/main" id="{7DD684A5-E27A-CEFB-5014-15346BCA8DDC}"/>
              </a:ext>
            </a:extLst>
          </p:cNvPr>
          <p:cNvSpPr txBox="1"/>
          <p:nvPr/>
        </p:nvSpPr>
        <p:spPr>
          <a:xfrm>
            <a:off x="8382000" y="2064923"/>
            <a:ext cx="609600" cy="196925"/>
          </a:xfrm>
          <a:prstGeom prst="rect">
            <a:avLst/>
          </a:prstGeom>
          <a:noFill/>
        </p:spPr>
        <p:txBody>
          <a:bodyPr wrap="square" lIns="0" tIns="0" rIns="0" bIns="0" rtlCol="0" anchor="t" anchorCtr="0">
            <a:noAutofit/>
          </a:bodyPr>
          <a:lstStyle/>
          <a:p>
            <a:pPr algn="ctr"/>
            <a:r>
              <a:rPr lang="mt-MT" sz="900" b="1">
                <a:solidFill>
                  <a:schemeClr val="tx1"/>
                </a:solidFill>
              </a:rPr>
              <a:t>822,075</a:t>
            </a:r>
          </a:p>
        </p:txBody>
      </p:sp>
      <p:sp>
        <p:nvSpPr>
          <p:cNvPr id="9" name="TextBox 8">
            <a:extLst>
              <a:ext uri="{FF2B5EF4-FFF2-40B4-BE49-F238E27FC236}">
                <a16:creationId xmlns:a16="http://schemas.microsoft.com/office/drawing/2014/main" id="{60C9A970-8C5E-4520-76EC-6AD46618A437}"/>
              </a:ext>
            </a:extLst>
          </p:cNvPr>
          <p:cNvSpPr txBox="1"/>
          <p:nvPr/>
        </p:nvSpPr>
        <p:spPr>
          <a:xfrm>
            <a:off x="9728200" y="1910009"/>
            <a:ext cx="609600" cy="196925"/>
          </a:xfrm>
          <a:prstGeom prst="rect">
            <a:avLst/>
          </a:prstGeom>
          <a:noFill/>
        </p:spPr>
        <p:txBody>
          <a:bodyPr wrap="square" lIns="0" tIns="0" rIns="0" bIns="0" rtlCol="0" anchor="t" anchorCtr="0">
            <a:noAutofit/>
          </a:bodyPr>
          <a:lstStyle/>
          <a:p>
            <a:pPr algn="ctr"/>
            <a:r>
              <a:rPr lang="mt-MT" sz="900" b="1">
                <a:solidFill>
                  <a:schemeClr val="tx1"/>
                </a:solidFill>
              </a:rPr>
              <a:t>865,767</a:t>
            </a:r>
          </a:p>
        </p:txBody>
      </p:sp>
      <p:sp>
        <p:nvSpPr>
          <p:cNvPr id="11" name="TextBox 10">
            <a:extLst>
              <a:ext uri="{FF2B5EF4-FFF2-40B4-BE49-F238E27FC236}">
                <a16:creationId xmlns:a16="http://schemas.microsoft.com/office/drawing/2014/main" id="{0FAA4C03-12BB-A3B8-7761-9989E3E89A84}"/>
              </a:ext>
            </a:extLst>
          </p:cNvPr>
          <p:cNvSpPr txBox="1"/>
          <p:nvPr/>
        </p:nvSpPr>
        <p:spPr>
          <a:xfrm>
            <a:off x="11074400" y="2132542"/>
            <a:ext cx="609600" cy="196925"/>
          </a:xfrm>
          <a:prstGeom prst="rect">
            <a:avLst/>
          </a:prstGeom>
          <a:noFill/>
        </p:spPr>
        <p:txBody>
          <a:bodyPr wrap="square" lIns="0" tIns="0" rIns="0" bIns="0" rtlCol="0" anchor="t" anchorCtr="0">
            <a:noAutofit/>
          </a:bodyPr>
          <a:lstStyle/>
          <a:p>
            <a:pPr algn="ctr"/>
            <a:r>
              <a:rPr lang="mt-MT" sz="900" b="1">
                <a:solidFill>
                  <a:schemeClr val="tx1"/>
                </a:solidFill>
              </a:rPr>
              <a:t>801,517</a:t>
            </a:r>
          </a:p>
        </p:txBody>
      </p:sp>
      <p:sp>
        <p:nvSpPr>
          <p:cNvPr id="2" name="CuadroTexto 1">
            <a:extLst>
              <a:ext uri="{FF2B5EF4-FFF2-40B4-BE49-F238E27FC236}">
                <a16:creationId xmlns:a16="http://schemas.microsoft.com/office/drawing/2014/main" id="{A7B99528-E96F-9D53-C693-E2BC7EDCFFDE}"/>
              </a:ext>
            </a:extLst>
          </p:cNvPr>
          <p:cNvSpPr txBox="1"/>
          <p:nvPr/>
        </p:nvSpPr>
        <p:spPr>
          <a:xfrm>
            <a:off x="5181600" y="5659050"/>
            <a:ext cx="6096000" cy="261610"/>
          </a:xfrm>
          <a:prstGeom prst="rect">
            <a:avLst/>
          </a:prstGeom>
          <a:noFill/>
        </p:spPr>
        <p:txBody>
          <a:bodyPr wrap="square">
            <a:spAutoFit/>
          </a:bodyPr>
          <a:lstStyle/>
          <a:p>
            <a:r>
              <a:rPr lang="en-GB" sz="1100" b="0" i="1" dirty="0">
                <a:solidFill>
                  <a:srgbClr val="3F4A52"/>
                </a:solidFill>
                <a:effectLst/>
                <a:latin typeface="EC Square Sans Pro" panose="020B0506040000020004" pitchFamily="34" charset="0"/>
              </a:rPr>
              <a:t>Source</a:t>
            </a:r>
            <a:r>
              <a:rPr lang="en-GB" sz="1100" b="0" i="0" dirty="0">
                <a:solidFill>
                  <a:srgbClr val="3F4A52"/>
                </a:solidFill>
                <a:effectLst/>
                <a:latin typeface="EC Square Sans Pro" panose="020B0506040000020004" pitchFamily="34" charset="0"/>
              </a:rPr>
              <a:t>: ECDC (European Centre for Disease Prevention and Control)</a:t>
            </a:r>
            <a:endParaRPr lang="en-GB" sz="1100" dirty="0">
              <a:latin typeface="EC Square Sans Pro" panose="020B0506040000020004" pitchFamily="34" charset="0"/>
            </a:endParaRPr>
          </a:p>
        </p:txBody>
      </p:sp>
    </p:spTree>
    <p:extLst>
      <p:ext uri="{BB962C8B-B14F-4D97-AF65-F5344CB8AC3E}">
        <p14:creationId xmlns:p14="http://schemas.microsoft.com/office/powerpoint/2010/main" val="3906463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184FCC45-1893-41F1-9A04-085CD0D4288A}"/>
              </a:ext>
            </a:extLst>
          </p:cNvPr>
          <p:cNvSpPr txBox="1"/>
          <p:nvPr/>
        </p:nvSpPr>
        <p:spPr>
          <a:xfrm>
            <a:off x="7581900" y="926971"/>
            <a:ext cx="4419600" cy="5632311"/>
          </a:xfrm>
          <a:prstGeom prst="rect">
            <a:avLst/>
          </a:prstGeom>
          <a:noFill/>
        </p:spPr>
        <p:txBody>
          <a:bodyPr wrap="square">
            <a:noAutofit/>
          </a:bodyPr>
          <a:lstStyle/>
          <a:p>
            <a:pPr algn="ctr"/>
            <a:r>
              <a:rPr lang="mt-MT" sz="4000" b="1" dirty="0">
                <a:solidFill>
                  <a:srgbClr val="2C7470"/>
                </a:solidFill>
                <a:latin typeface="EC Square Sans Pro" panose="020B0506040000020004" pitchFamily="34" charset="0"/>
              </a:rPr>
              <a:t>Fl-2020 mietu </a:t>
            </a:r>
            <a:br>
              <a:rPr lang="en-US" sz="4000" b="1" dirty="0">
                <a:solidFill>
                  <a:srgbClr val="2C7470"/>
                </a:solidFill>
                <a:latin typeface="EC Square Sans Pro" panose="020B0506040000020004" pitchFamily="34" charset="0"/>
              </a:rPr>
            </a:br>
            <a:r>
              <a:rPr lang="mt-MT" sz="4000" b="1" dirty="0">
                <a:solidFill>
                  <a:srgbClr val="2C7470"/>
                </a:solidFill>
                <a:latin typeface="EC Square Sans Pro" panose="020B0506040000020004" pitchFamily="34" charset="0"/>
              </a:rPr>
              <a:t>100 persuna </a:t>
            </a:r>
            <a:br>
              <a:rPr lang="en-US" sz="4000" b="1" dirty="0">
                <a:solidFill>
                  <a:srgbClr val="2C7470"/>
                </a:solidFill>
                <a:latin typeface="EC Square Sans Pro" panose="020B0506040000020004" pitchFamily="34" charset="0"/>
              </a:rPr>
            </a:br>
            <a:r>
              <a:rPr lang="mt-MT" sz="4000" b="1" dirty="0">
                <a:solidFill>
                  <a:srgbClr val="2C7470"/>
                </a:solidFill>
                <a:latin typeface="EC Square Sans Pro" panose="020B0506040000020004" pitchFamily="34" charset="0"/>
              </a:rPr>
              <a:t>kuljum fl-Ewropa minħabba l-AMR. </a:t>
            </a:r>
          </a:p>
          <a:p>
            <a:pPr algn="ctr"/>
            <a:endParaRPr lang="en-GB" sz="4000" b="1" dirty="0">
              <a:solidFill>
                <a:srgbClr val="2C7470"/>
              </a:solidFill>
              <a:latin typeface="EC Square Sans Pro" panose="020B0506040000020004" pitchFamily="34" charset="0"/>
            </a:endParaRPr>
          </a:p>
          <a:p>
            <a:pPr algn="ctr"/>
            <a:r>
              <a:rPr lang="mt-MT" sz="4000" b="1" dirty="0">
                <a:solidFill>
                  <a:srgbClr val="2C7470"/>
                </a:solidFill>
                <a:latin typeface="EC Square Sans Pro" panose="020B0506040000020004" pitchFamily="34" charset="0"/>
              </a:rPr>
              <a:t>2,100 mietu </a:t>
            </a:r>
            <a:br>
              <a:rPr lang="en-US" sz="4000" b="1" dirty="0">
                <a:solidFill>
                  <a:srgbClr val="2C7470"/>
                </a:solidFill>
                <a:latin typeface="EC Square Sans Pro" panose="020B0506040000020004" pitchFamily="34" charset="0"/>
              </a:rPr>
            </a:br>
            <a:r>
              <a:rPr lang="mt-MT" sz="4000" b="1" dirty="0">
                <a:solidFill>
                  <a:srgbClr val="2C7470"/>
                </a:solidFill>
                <a:latin typeface="EC Square Sans Pro" panose="020B0506040000020004" pitchFamily="34" charset="0"/>
              </a:rPr>
              <a:t>mill-AMR </a:t>
            </a:r>
            <a:br>
              <a:rPr lang="en-US" sz="4000" b="1" dirty="0">
                <a:solidFill>
                  <a:srgbClr val="2C7470"/>
                </a:solidFill>
                <a:latin typeface="EC Square Sans Pro" panose="020B0506040000020004" pitchFamily="34" charset="0"/>
              </a:rPr>
            </a:br>
            <a:r>
              <a:rPr lang="mt-MT" sz="4000" b="1" dirty="0">
                <a:solidFill>
                  <a:srgbClr val="2C7470"/>
                </a:solidFill>
                <a:latin typeface="EC Square Sans Pro" panose="020B0506040000020004" pitchFamily="34" charset="0"/>
              </a:rPr>
              <a:t>fl-UE fl-2020.</a:t>
            </a:r>
          </a:p>
          <a:p>
            <a:pPr algn="ctr"/>
            <a:endParaRPr lang="en-US" sz="4000" b="1" dirty="0">
              <a:solidFill>
                <a:srgbClr val="2C7470"/>
              </a:solidFill>
              <a:latin typeface="EC Square Sans Pro" panose="020B0506040000020004" pitchFamily="34" charset="0"/>
            </a:endParaRPr>
          </a:p>
        </p:txBody>
      </p:sp>
      <p:sp>
        <p:nvSpPr>
          <p:cNvPr id="12" name="CuadroTexto 11">
            <a:extLst>
              <a:ext uri="{FF2B5EF4-FFF2-40B4-BE49-F238E27FC236}">
                <a16:creationId xmlns:a16="http://schemas.microsoft.com/office/drawing/2014/main" id="{F7829309-3EA5-4011-B406-88B2D853DCCF}"/>
              </a:ext>
            </a:extLst>
          </p:cNvPr>
          <p:cNvSpPr txBox="1"/>
          <p:nvPr/>
        </p:nvSpPr>
        <p:spPr>
          <a:xfrm>
            <a:off x="914400" y="64184"/>
            <a:ext cx="6324600" cy="523220"/>
          </a:xfrm>
          <a:prstGeom prst="rect">
            <a:avLst/>
          </a:prstGeom>
          <a:noFill/>
        </p:spPr>
        <p:txBody>
          <a:bodyPr wrap="square" rtlCol="0">
            <a:noAutofit/>
          </a:bodyPr>
          <a:lstStyle/>
          <a:p>
            <a:r>
              <a:rPr lang="mt-MT" sz="1400">
                <a:solidFill>
                  <a:srgbClr val="2C7470"/>
                </a:solidFill>
                <a:latin typeface="EC Square Sans Pro" panose="020B0506040000020004" pitchFamily="34" charset="0"/>
              </a:rPr>
              <a:t>Stima tal-piż tal-infezzjonijiet b’batterji ta’ reżistenza għall-antibijotiċi ppreżentati bħala mwiet attribwibbli </a:t>
            </a:r>
            <a:r>
              <a:rPr lang="mt-MT" sz="1400" b="1">
                <a:solidFill>
                  <a:srgbClr val="2C7470"/>
                </a:solidFill>
                <a:latin typeface="EC Square Sans Pro" panose="020B0506040000020004" pitchFamily="34" charset="0"/>
              </a:rPr>
              <a:t>għal kull 100,000 ruħ fil-popolazzjoni </a:t>
            </a:r>
            <a:r>
              <a:rPr lang="mt-MT" sz="1400">
                <a:solidFill>
                  <a:srgbClr val="2C7470"/>
                </a:solidFill>
                <a:latin typeface="EC Square Sans Pro" panose="020B0506040000020004" pitchFamily="34" charset="0"/>
              </a:rPr>
              <a:t>skont il-pajjiż, UE/ŻEE, 2020</a:t>
            </a:r>
          </a:p>
        </p:txBody>
      </p:sp>
      <p:pic>
        <p:nvPicPr>
          <p:cNvPr id="16" name="Imagen 15">
            <a:extLst>
              <a:ext uri="{FF2B5EF4-FFF2-40B4-BE49-F238E27FC236}">
                <a16:creationId xmlns:a16="http://schemas.microsoft.com/office/drawing/2014/main" id="{78ED92BE-5D18-4CF5-B033-A13F53600CD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5800" y="539750"/>
            <a:ext cx="4953000" cy="6090291"/>
          </a:xfrm>
          <a:prstGeom prst="rect">
            <a:avLst/>
          </a:prstGeom>
        </p:spPr>
      </p:pic>
      <p:pic>
        <p:nvPicPr>
          <p:cNvPr id="19" name="Imagen 18">
            <a:extLst>
              <a:ext uri="{FF2B5EF4-FFF2-40B4-BE49-F238E27FC236}">
                <a16:creationId xmlns:a16="http://schemas.microsoft.com/office/drawing/2014/main" id="{9537FDBB-7EFF-45A2-93FF-14AB0E97AF5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71800" y="4654550"/>
            <a:ext cx="4837826" cy="1136779"/>
          </a:xfrm>
          <a:prstGeom prst="rect">
            <a:avLst/>
          </a:prstGeom>
        </p:spPr>
      </p:pic>
      <p:sp>
        <p:nvSpPr>
          <p:cNvPr id="21" name="CuadroTexto 20">
            <a:extLst>
              <a:ext uri="{FF2B5EF4-FFF2-40B4-BE49-F238E27FC236}">
                <a16:creationId xmlns:a16="http://schemas.microsoft.com/office/drawing/2014/main" id="{09534B5C-C314-45AD-A386-265AF300F129}"/>
              </a:ext>
            </a:extLst>
          </p:cNvPr>
          <p:cNvSpPr txBox="1"/>
          <p:nvPr/>
        </p:nvSpPr>
        <p:spPr>
          <a:xfrm>
            <a:off x="6613525" y="6532146"/>
            <a:ext cx="5426075" cy="338554"/>
          </a:xfrm>
          <a:prstGeom prst="rect">
            <a:avLst/>
          </a:prstGeom>
          <a:noFill/>
        </p:spPr>
        <p:txBody>
          <a:bodyPr wrap="square">
            <a:noAutofit/>
          </a:bodyPr>
          <a:lstStyle/>
          <a:p>
            <a:r>
              <a:rPr lang="mt-MT" sz="800" b="1" i="0" u="none" strike="noStrike" baseline="0">
                <a:solidFill>
                  <a:srgbClr val="2C7470"/>
                </a:solidFill>
                <a:latin typeface="EC Square Sans Pro" panose="020B0506040000020004" pitchFamily="34" charset="0"/>
              </a:rPr>
              <a:t>Il-valutazzjoni tal-piż tas-saħħa ta’ infezzjonijiet b’batterji reżistenti għall-antibijotiċi fl-UE/ŻEE, 2016-2020 RAPPORT</a:t>
            </a:r>
            <a:r>
              <a:rPr lang="mt-MT" sz="800" b="0" i="0" u="none" strike="noStrike" baseline="0">
                <a:solidFill>
                  <a:srgbClr val="2C7470"/>
                </a:solidFill>
                <a:latin typeface="EC Square Sans Pro" panose="020B0506040000020004" pitchFamily="34" charset="0"/>
              </a:rPr>
              <a:t> </a:t>
            </a:r>
            <a:r>
              <a:rPr lang="mt-MT" sz="800" b="1" i="0" u="none" strike="noStrike" baseline="0">
                <a:solidFill>
                  <a:srgbClr val="2C7470"/>
                </a:solidFill>
                <a:latin typeface="EC Square Sans Pro" panose="020B0506040000020004" pitchFamily="34" charset="0"/>
              </a:rPr>
              <a:t>TEKNIKU</a:t>
            </a:r>
          </a:p>
        </p:txBody>
      </p:sp>
      <p:sp>
        <p:nvSpPr>
          <p:cNvPr id="2" name="CuadroTexto 1">
            <a:extLst>
              <a:ext uri="{FF2B5EF4-FFF2-40B4-BE49-F238E27FC236}">
                <a16:creationId xmlns:a16="http://schemas.microsoft.com/office/drawing/2014/main" id="{1A64C2E3-D2D2-4ED8-9673-9545DC916ECB}"/>
              </a:ext>
            </a:extLst>
          </p:cNvPr>
          <p:cNvSpPr txBox="1"/>
          <p:nvPr/>
        </p:nvSpPr>
        <p:spPr>
          <a:xfrm>
            <a:off x="3543300" y="1426116"/>
            <a:ext cx="4038600" cy="1077218"/>
          </a:xfrm>
          <a:prstGeom prst="rect">
            <a:avLst/>
          </a:prstGeom>
          <a:noFill/>
        </p:spPr>
        <p:txBody>
          <a:bodyPr wrap="square" rtlCol="0">
            <a:noAutofit/>
          </a:bodyPr>
          <a:lstStyle/>
          <a:p>
            <a:pPr algn="ctr"/>
            <a:r>
              <a:rPr lang="mt-MT" sz="3200" b="1" dirty="0">
                <a:solidFill>
                  <a:srgbClr val="FF0000"/>
                </a:solidFill>
                <a:latin typeface="EC Square Sans Pro" panose="020B0506040000020004" pitchFamily="34" charset="0"/>
              </a:rPr>
              <a:t>Malta</a:t>
            </a:r>
          </a:p>
          <a:p>
            <a:r>
              <a:rPr lang="mt-MT" sz="3200" b="1" dirty="0">
                <a:solidFill>
                  <a:srgbClr val="FF0000"/>
                </a:solidFill>
                <a:latin typeface="EC Square Sans Pro" panose="020B0506040000020004" pitchFamily="34" charset="0"/>
              </a:rPr>
              <a:t>36 mewt fl-2020  </a:t>
            </a:r>
          </a:p>
        </p:txBody>
      </p:sp>
      <p:cxnSp>
        <p:nvCxnSpPr>
          <p:cNvPr id="8" name="Conector recto de flecha 7">
            <a:extLst>
              <a:ext uri="{FF2B5EF4-FFF2-40B4-BE49-F238E27FC236}">
                <a16:creationId xmlns:a16="http://schemas.microsoft.com/office/drawing/2014/main" id="{815FBFAA-B3B0-47F2-8DE8-F309B748FFD5}"/>
              </a:ext>
            </a:extLst>
          </p:cNvPr>
          <p:cNvCxnSpPr>
            <a:cxnSpLocks/>
          </p:cNvCxnSpPr>
          <p:nvPr/>
        </p:nvCxnSpPr>
        <p:spPr>
          <a:xfrm>
            <a:off x="2971800" y="2086336"/>
            <a:ext cx="472440" cy="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Elipse 2">
            <a:extLst>
              <a:ext uri="{FF2B5EF4-FFF2-40B4-BE49-F238E27FC236}">
                <a16:creationId xmlns:a16="http://schemas.microsoft.com/office/drawing/2014/main" id="{B6D917DD-FCB3-42D2-B9C5-C9C3DD62D836}"/>
              </a:ext>
            </a:extLst>
          </p:cNvPr>
          <p:cNvSpPr/>
          <p:nvPr/>
        </p:nvSpPr>
        <p:spPr>
          <a:xfrm>
            <a:off x="2667000" y="1987550"/>
            <a:ext cx="304800" cy="2285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4" name="CuadroTexto 3">
            <a:extLst>
              <a:ext uri="{FF2B5EF4-FFF2-40B4-BE49-F238E27FC236}">
                <a16:creationId xmlns:a16="http://schemas.microsoft.com/office/drawing/2014/main" id="{A034F94A-F780-4909-B296-AF5AD6B6C0D2}"/>
              </a:ext>
            </a:extLst>
          </p:cNvPr>
          <p:cNvSpPr txBox="1"/>
          <p:nvPr/>
        </p:nvSpPr>
        <p:spPr>
          <a:xfrm>
            <a:off x="1066800" y="6630041"/>
            <a:ext cx="5181600" cy="200055"/>
          </a:xfrm>
          <a:prstGeom prst="rect">
            <a:avLst/>
          </a:prstGeom>
          <a:noFill/>
        </p:spPr>
        <p:txBody>
          <a:bodyPr wrap="square" rtlCol="0">
            <a:noAutofit/>
          </a:bodyPr>
          <a:lstStyle/>
          <a:p>
            <a:r>
              <a:rPr lang="mt-MT" sz="700"/>
              <a:t>Il-popolazzjoni ta’ Malta fl-2020: 515,000 (7 x 5.15 = 36 mewt)</a:t>
            </a:r>
          </a:p>
        </p:txBody>
      </p:sp>
      <p:sp>
        <p:nvSpPr>
          <p:cNvPr id="5" name="TextBox 4">
            <a:extLst>
              <a:ext uri="{FF2B5EF4-FFF2-40B4-BE49-F238E27FC236}">
                <a16:creationId xmlns:a16="http://schemas.microsoft.com/office/drawing/2014/main" id="{2B84589A-6381-5D5C-1D0F-BFB80F3472E6}"/>
              </a:ext>
            </a:extLst>
          </p:cNvPr>
          <p:cNvSpPr txBox="1"/>
          <p:nvPr/>
        </p:nvSpPr>
        <p:spPr>
          <a:xfrm>
            <a:off x="795338" y="649334"/>
            <a:ext cx="379592" cy="114253"/>
          </a:xfrm>
          <a:prstGeom prst="rect">
            <a:avLst/>
          </a:prstGeom>
          <a:solidFill>
            <a:schemeClr val="bg1"/>
          </a:solidFill>
        </p:spPr>
        <p:txBody>
          <a:bodyPr wrap="square" lIns="0" tIns="0" rIns="0" bIns="0" rtlCol="0" anchor="ctr" anchorCtr="0">
            <a:noAutofit/>
          </a:bodyPr>
          <a:lstStyle/>
          <a:p>
            <a:pPr algn="r"/>
            <a:r>
              <a:rPr lang="mt-MT" sz="700">
                <a:solidFill>
                  <a:srgbClr val="3F4A52"/>
                </a:solidFill>
              </a:rPr>
              <a:t>Il-Greċja</a:t>
            </a:r>
          </a:p>
        </p:txBody>
      </p:sp>
      <p:sp>
        <p:nvSpPr>
          <p:cNvPr id="6" name="TextBox 5">
            <a:extLst>
              <a:ext uri="{FF2B5EF4-FFF2-40B4-BE49-F238E27FC236}">
                <a16:creationId xmlns:a16="http://schemas.microsoft.com/office/drawing/2014/main" id="{4AE04104-5F0F-176F-0336-8CA0D1C3FACC}"/>
              </a:ext>
            </a:extLst>
          </p:cNvPr>
          <p:cNvSpPr txBox="1"/>
          <p:nvPr/>
        </p:nvSpPr>
        <p:spPr>
          <a:xfrm>
            <a:off x="791279" y="849405"/>
            <a:ext cx="379592" cy="114253"/>
          </a:xfrm>
          <a:prstGeom prst="rect">
            <a:avLst/>
          </a:prstGeom>
          <a:solidFill>
            <a:schemeClr val="bg1"/>
          </a:solidFill>
        </p:spPr>
        <p:txBody>
          <a:bodyPr wrap="square" lIns="0" tIns="0" rIns="0" bIns="0" rtlCol="0" anchor="ctr" anchorCtr="0">
            <a:noAutofit/>
          </a:bodyPr>
          <a:lstStyle/>
          <a:p>
            <a:pPr algn="r"/>
            <a:r>
              <a:rPr lang="mt-MT" sz="700">
                <a:solidFill>
                  <a:srgbClr val="3F4A52"/>
                </a:solidFill>
              </a:rPr>
              <a:t>L-Italja</a:t>
            </a:r>
          </a:p>
        </p:txBody>
      </p:sp>
      <p:sp>
        <p:nvSpPr>
          <p:cNvPr id="9" name="TextBox 8">
            <a:extLst>
              <a:ext uri="{FF2B5EF4-FFF2-40B4-BE49-F238E27FC236}">
                <a16:creationId xmlns:a16="http://schemas.microsoft.com/office/drawing/2014/main" id="{013E2A4B-C6E9-92E9-FFD4-3FFFA07BA24D}"/>
              </a:ext>
            </a:extLst>
          </p:cNvPr>
          <p:cNvSpPr txBox="1"/>
          <p:nvPr/>
        </p:nvSpPr>
        <p:spPr>
          <a:xfrm>
            <a:off x="790575" y="1044575"/>
            <a:ext cx="379592" cy="114253"/>
          </a:xfrm>
          <a:prstGeom prst="rect">
            <a:avLst/>
          </a:prstGeom>
          <a:solidFill>
            <a:schemeClr val="bg1"/>
          </a:solidFill>
        </p:spPr>
        <p:txBody>
          <a:bodyPr wrap="square" lIns="0" tIns="0" rIns="0" bIns="0" rtlCol="0" anchor="ctr" anchorCtr="0">
            <a:noAutofit/>
          </a:bodyPr>
          <a:lstStyle/>
          <a:p>
            <a:pPr algn="r"/>
            <a:r>
              <a:rPr lang="mt-MT" sz="700">
                <a:solidFill>
                  <a:srgbClr val="3F4A52"/>
                </a:solidFill>
              </a:rPr>
              <a:t>Ir-Rumanija</a:t>
            </a:r>
          </a:p>
        </p:txBody>
      </p:sp>
      <p:sp>
        <p:nvSpPr>
          <p:cNvPr id="10" name="TextBox 9">
            <a:extLst>
              <a:ext uri="{FF2B5EF4-FFF2-40B4-BE49-F238E27FC236}">
                <a16:creationId xmlns:a16="http://schemas.microsoft.com/office/drawing/2014/main" id="{C61B5D76-FCD9-B869-CE92-3B909A1719D7}"/>
              </a:ext>
            </a:extLst>
          </p:cNvPr>
          <p:cNvSpPr txBox="1"/>
          <p:nvPr/>
        </p:nvSpPr>
        <p:spPr>
          <a:xfrm>
            <a:off x="786516" y="1244646"/>
            <a:ext cx="379592" cy="114253"/>
          </a:xfrm>
          <a:prstGeom prst="rect">
            <a:avLst/>
          </a:prstGeom>
          <a:solidFill>
            <a:schemeClr val="bg1"/>
          </a:solidFill>
        </p:spPr>
        <p:txBody>
          <a:bodyPr wrap="square" lIns="0" tIns="0" rIns="0" bIns="0" rtlCol="0" anchor="ctr" anchorCtr="0">
            <a:noAutofit/>
          </a:bodyPr>
          <a:lstStyle/>
          <a:p>
            <a:pPr algn="r"/>
            <a:r>
              <a:rPr lang="mt-MT" sz="700">
                <a:solidFill>
                  <a:srgbClr val="3F4A52"/>
                </a:solidFill>
              </a:rPr>
              <a:t>Ċipru</a:t>
            </a:r>
          </a:p>
        </p:txBody>
      </p:sp>
      <p:sp>
        <p:nvSpPr>
          <p:cNvPr id="11" name="TextBox 10">
            <a:extLst>
              <a:ext uri="{FF2B5EF4-FFF2-40B4-BE49-F238E27FC236}">
                <a16:creationId xmlns:a16="http://schemas.microsoft.com/office/drawing/2014/main" id="{EDDFA02C-76F3-2892-904F-3E058D301A47}"/>
              </a:ext>
            </a:extLst>
          </p:cNvPr>
          <p:cNvSpPr txBox="1"/>
          <p:nvPr/>
        </p:nvSpPr>
        <p:spPr>
          <a:xfrm>
            <a:off x="668779" y="1442532"/>
            <a:ext cx="491241" cy="132763"/>
          </a:xfrm>
          <a:prstGeom prst="rect">
            <a:avLst/>
          </a:prstGeom>
          <a:solidFill>
            <a:schemeClr val="bg1"/>
          </a:solidFill>
        </p:spPr>
        <p:txBody>
          <a:bodyPr wrap="square" lIns="0" tIns="0" rIns="0" bIns="0" rtlCol="0" anchor="ctr" anchorCtr="0">
            <a:noAutofit/>
          </a:bodyPr>
          <a:lstStyle/>
          <a:p>
            <a:pPr algn="r"/>
            <a:r>
              <a:rPr lang="mt-MT" sz="700">
                <a:solidFill>
                  <a:srgbClr val="3F4A52"/>
                </a:solidFill>
              </a:rPr>
              <a:t>Il-Portugall</a:t>
            </a:r>
          </a:p>
        </p:txBody>
      </p:sp>
      <p:sp>
        <p:nvSpPr>
          <p:cNvPr id="13" name="TextBox 12">
            <a:extLst>
              <a:ext uri="{FF2B5EF4-FFF2-40B4-BE49-F238E27FC236}">
                <a16:creationId xmlns:a16="http://schemas.microsoft.com/office/drawing/2014/main" id="{5932DAD5-FD96-C3CD-986B-7C7E1AE0C830}"/>
              </a:ext>
            </a:extLst>
          </p:cNvPr>
          <p:cNvSpPr txBox="1"/>
          <p:nvPr/>
        </p:nvSpPr>
        <p:spPr>
          <a:xfrm>
            <a:off x="664720" y="1642603"/>
            <a:ext cx="491241" cy="132763"/>
          </a:xfrm>
          <a:prstGeom prst="rect">
            <a:avLst/>
          </a:prstGeom>
          <a:solidFill>
            <a:schemeClr val="bg1"/>
          </a:solidFill>
        </p:spPr>
        <p:txBody>
          <a:bodyPr wrap="square" lIns="0" tIns="0" rIns="0" bIns="0" rtlCol="0" anchor="ctr" anchorCtr="0">
            <a:noAutofit/>
          </a:bodyPr>
          <a:lstStyle/>
          <a:p>
            <a:pPr algn="r"/>
            <a:r>
              <a:rPr lang="mt-MT" sz="700">
                <a:solidFill>
                  <a:srgbClr val="3F4A52"/>
                </a:solidFill>
              </a:rPr>
              <a:t>Il-Polonja</a:t>
            </a:r>
          </a:p>
        </p:txBody>
      </p:sp>
      <p:sp>
        <p:nvSpPr>
          <p:cNvPr id="14" name="TextBox 13">
            <a:extLst>
              <a:ext uri="{FF2B5EF4-FFF2-40B4-BE49-F238E27FC236}">
                <a16:creationId xmlns:a16="http://schemas.microsoft.com/office/drawing/2014/main" id="{7DA5DAAA-3700-E948-E830-9669341B2B9A}"/>
              </a:ext>
            </a:extLst>
          </p:cNvPr>
          <p:cNvSpPr txBox="1"/>
          <p:nvPr/>
        </p:nvSpPr>
        <p:spPr>
          <a:xfrm>
            <a:off x="664016" y="1837773"/>
            <a:ext cx="491241" cy="132763"/>
          </a:xfrm>
          <a:prstGeom prst="rect">
            <a:avLst/>
          </a:prstGeom>
          <a:solidFill>
            <a:schemeClr val="bg1"/>
          </a:solidFill>
        </p:spPr>
        <p:txBody>
          <a:bodyPr wrap="square" lIns="0" tIns="0" rIns="0" bIns="0" rtlCol="0" anchor="ctr" anchorCtr="0">
            <a:noAutofit/>
          </a:bodyPr>
          <a:lstStyle/>
          <a:p>
            <a:pPr algn="r"/>
            <a:r>
              <a:rPr lang="mt-MT" sz="700">
                <a:solidFill>
                  <a:srgbClr val="3F4A52"/>
                </a:solidFill>
              </a:rPr>
              <a:t>Il-Litwanja</a:t>
            </a:r>
          </a:p>
        </p:txBody>
      </p:sp>
      <p:sp>
        <p:nvSpPr>
          <p:cNvPr id="15" name="TextBox 14">
            <a:extLst>
              <a:ext uri="{FF2B5EF4-FFF2-40B4-BE49-F238E27FC236}">
                <a16:creationId xmlns:a16="http://schemas.microsoft.com/office/drawing/2014/main" id="{A52E49DF-BD78-BCAF-EE98-8A71963C07FC}"/>
              </a:ext>
            </a:extLst>
          </p:cNvPr>
          <p:cNvSpPr txBox="1"/>
          <p:nvPr/>
        </p:nvSpPr>
        <p:spPr>
          <a:xfrm>
            <a:off x="659957" y="2037844"/>
            <a:ext cx="491241" cy="132763"/>
          </a:xfrm>
          <a:prstGeom prst="rect">
            <a:avLst/>
          </a:prstGeom>
          <a:solidFill>
            <a:schemeClr val="bg1"/>
          </a:solidFill>
        </p:spPr>
        <p:txBody>
          <a:bodyPr wrap="square" lIns="0" tIns="0" rIns="0" bIns="0" rtlCol="0" anchor="ctr" anchorCtr="0">
            <a:noAutofit/>
          </a:bodyPr>
          <a:lstStyle/>
          <a:p>
            <a:pPr algn="r"/>
            <a:r>
              <a:rPr lang="mt-MT" sz="700">
                <a:solidFill>
                  <a:srgbClr val="3F4A52"/>
                </a:solidFill>
              </a:rPr>
              <a:t>Malta</a:t>
            </a:r>
          </a:p>
        </p:txBody>
      </p:sp>
      <p:sp>
        <p:nvSpPr>
          <p:cNvPr id="17" name="TextBox 16">
            <a:extLst>
              <a:ext uri="{FF2B5EF4-FFF2-40B4-BE49-F238E27FC236}">
                <a16:creationId xmlns:a16="http://schemas.microsoft.com/office/drawing/2014/main" id="{39F2FE7E-B125-5486-BA88-56D80AAEFAC4}"/>
              </a:ext>
            </a:extLst>
          </p:cNvPr>
          <p:cNvSpPr txBox="1"/>
          <p:nvPr/>
        </p:nvSpPr>
        <p:spPr>
          <a:xfrm>
            <a:off x="685800" y="2232479"/>
            <a:ext cx="491241" cy="132763"/>
          </a:xfrm>
          <a:prstGeom prst="rect">
            <a:avLst/>
          </a:prstGeom>
          <a:solidFill>
            <a:schemeClr val="bg1"/>
          </a:solidFill>
        </p:spPr>
        <p:txBody>
          <a:bodyPr wrap="square" lIns="0" tIns="0" rIns="0" bIns="0" rtlCol="0" anchor="ctr" anchorCtr="0">
            <a:noAutofit/>
          </a:bodyPr>
          <a:lstStyle/>
          <a:p>
            <a:pPr algn="r"/>
            <a:r>
              <a:rPr lang="mt-MT" sz="700">
                <a:solidFill>
                  <a:srgbClr val="3F4A52"/>
                </a:solidFill>
              </a:rPr>
              <a:t>Is-Slovakkja</a:t>
            </a:r>
          </a:p>
        </p:txBody>
      </p:sp>
      <p:sp>
        <p:nvSpPr>
          <p:cNvPr id="18" name="TextBox 17">
            <a:extLst>
              <a:ext uri="{FF2B5EF4-FFF2-40B4-BE49-F238E27FC236}">
                <a16:creationId xmlns:a16="http://schemas.microsoft.com/office/drawing/2014/main" id="{B9FA342E-466E-F210-AF27-8DE983EB7E28}"/>
              </a:ext>
            </a:extLst>
          </p:cNvPr>
          <p:cNvSpPr txBox="1"/>
          <p:nvPr/>
        </p:nvSpPr>
        <p:spPr>
          <a:xfrm>
            <a:off x="681741" y="2432550"/>
            <a:ext cx="491241" cy="132763"/>
          </a:xfrm>
          <a:prstGeom prst="rect">
            <a:avLst/>
          </a:prstGeom>
          <a:solidFill>
            <a:schemeClr val="bg1"/>
          </a:solidFill>
        </p:spPr>
        <p:txBody>
          <a:bodyPr wrap="square" lIns="0" tIns="0" rIns="0" bIns="0" rtlCol="0" anchor="ctr" anchorCtr="0">
            <a:noAutofit/>
          </a:bodyPr>
          <a:lstStyle/>
          <a:p>
            <a:pPr algn="r"/>
            <a:r>
              <a:rPr lang="mt-MT" sz="700" dirty="0">
                <a:solidFill>
                  <a:srgbClr val="3F4A52"/>
                </a:solidFill>
              </a:rPr>
              <a:t>Il-Ġermanja</a:t>
            </a:r>
          </a:p>
        </p:txBody>
      </p:sp>
      <p:sp>
        <p:nvSpPr>
          <p:cNvPr id="20" name="TextBox 19">
            <a:extLst>
              <a:ext uri="{FF2B5EF4-FFF2-40B4-BE49-F238E27FC236}">
                <a16:creationId xmlns:a16="http://schemas.microsoft.com/office/drawing/2014/main" id="{A25812E6-B5EA-949A-E5B8-6DB331D5A8F4}"/>
              </a:ext>
            </a:extLst>
          </p:cNvPr>
          <p:cNvSpPr txBox="1"/>
          <p:nvPr/>
        </p:nvSpPr>
        <p:spPr>
          <a:xfrm>
            <a:off x="681037" y="2627720"/>
            <a:ext cx="491241" cy="132763"/>
          </a:xfrm>
          <a:prstGeom prst="rect">
            <a:avLst/>
          </a:prstGeom>
          <a:solidFill>
            <a:schemeClr val="bg1"/>
          </a:solidFill>
        </p:spPr>
        <p:txBody>
          <a:bodyPr wrap="square" lIns="0" tIns="0" rIns="0" bIns="0" rtlCol="0" anchor="ctr" anchorCtr="0">
            <a:noAutofit/>
          </a:bodyPr>
          <a:lstStyle/>
          <a:p>
            <a:pPr algn="r"/>
            <a:r>
              <a:rPr lang="mt-MT" sz="700">
                <a:solidFill>
                  <a:srgbClr val="3F4A52"/>
                </a:solidFill>
              </a:rPr>
              <a:t>Il-Kroazja</a:t>
            </a:r>
          </a:p>
        </p:txBody>
      </p:sp>
      <p:sp>
        <p:nvSpPr>
          <p:cNvPr id="22" name="TextBox 21">
            <a:extLst>
              <a:ext uri="{FF2B5EF4-FFF2-40B4-BE49-F238E27FC236}">
                <a16:creationId xmlns:a16="http://schemas.microsoft.com/office/drawing/2014/main" id="{57FFCCDD-0447-4769-BD13-B0DEE4CEB9CD}"/>
              </a:ext>
            </a:extLst>
          </p:cNvPr>
          <p:cNvSpPr txBox="1"/>
          <p:nvPr/>
        </p:nvSpPr>
        <p:spPr>
          <a:xfrm>
            <a:off x="676978" y="2827791"/>
            <a:ext cx="491241" cy="132763"/>
          </a:xfrm>
          <a:prstGeom prst="rect">
            <a:avLst/>
          </a:prstGeom>
          <a:solidFill>
            <a:schemeClr val="bg1"/>
          </a:solidFill>
        </p:spPr>
        <p:txBody>
          <a:bodyPr wrap="square" lIns="0" tIns="0" rIns="0" bIns="0" rtlCol="0" anchor="ctr" anchorCtr="0">
            <a:noAutofit/>
          </a:bodyPr>
          <a:lstStyle/>
          <a:p>
            <a:pPr algn="r"/>
            <a:r>
              <a:rPr lang="mt-MT" sz="700">
                <a:solidFill>
                  <a:srgbClr val="3F4A52"/>
                </a:solidFill>
              </a:rPr>
              <a:t>L-Ungerija</a:t>
            </a:r>
          </a:p>
        </p:txBody>
      </p:sp>
      <p:sp>
        <p:nvSpPr>
          <p:cNvPr id="23" name="TextBox 22">
            <a:extLst>
              <a:ext uri="{FF2B5EF4-FFF2-40B4-BE49-F238E27FC236}">
                <a16:creationId xmlns:a16="http://schemas.microsoft.com/office/drawing/2014/main" id="{0E007D55-503F-7BCF-BA91-020FECF4365B}"/>
              </a:ext>
            </a:extLst>
          </p:cNvPr>
          <p:cNvSpPr txBox="1"/>
          <p:nvPr/>
        </p:nvSpPr>
        <p:spPr>
          <a:xfrm>
            <a:off x="681658" y="3022426"/>
            <a:ext cx="491241" cy="132763"/>
          </a:xfrm>
          <a:prstGeom prst="rect">
            <a:avLst/>
          </a:prstGeom>
          <a:solidFill>
            <a:schemeClr val="bg1"/>
          </a:solidFill>
        </p:spPr>
        <p:txBody>
          <a:bodyPr wrap="square" lIns="0" tIns="0" rIns="0" bIns="0" rtlCol="0" anchor="ctr" anchorCtr="0">
            <a:noAutofit/>
          </a:bodyPr>
          <a:lstStyle/>
          <a:p>
            <a:pPr algn="r"/>
            <a:r>
              <a:rPr lang="mt-MT" sz="700">
                <a:solidFill>
                  <a:srgbClr val="3F4A52"/>
                </a:solidFill>
              </a:rPr>
              <a:t>Il-Belġju</a:t>
            </a:r>
          </a:p>
        </p:txBody>
      </p:sp>
      <p:sp>
        <p:nvSpPr>
          <p:cNvPr id="24" name="TextBox 23">
            <a:extLst>
              <a:ext uri="{FF2B5EF4-FFF2-40B4-BE49-F238E27FC236}">
                <a16:creationId xmlns:a16="http://schemas.microsoft.com/office/drawing/2014/main" id="{69692D40-9378-9D35-3E8B-2C57B2EA0531}"/>
              </a:ext>
            </a:extLst>
          </p:cNvPr>
          <p:cNvSpPr txBox="1"/>
          <p:nvPr/>
        </p:nvSpPr>
        <p:spPr>
          <a:xfrm>
            <a:off x="677599" y="3222497"/>
            <a:ext cx="491241" cy="132763"/>
          </a:xfrm>
          <a:prstGeom prst="rect">
            <a:avLst/>
          </a:prstGeom>
          <a:solidFill>
            <a:schemeClr val="bg1"/>
          </a:solidFill>
        </p:spPr>
        <p:txBody>
          <a:bodyPr wrap="square" lIns="0" tIns="0" rIns="0" bIns="0" rtlCol="0" anchor="ctr" anchorCtr="0">
            <a:noAutofit/>
          </a:bodyPr>
          <a:lstStyle/>
          <a:p>
            <a:pPr algn="r"/>
            <a:r>
              <a:rPr lang="mt-MT" sz="700">
                <a:solidFill>
                  <a:srgbClr val="3F4A52"/>
                </a:solidFill>
              </a:rPr>
              <a:t>Il-Latvja</a:t>
            </a:r>
          </a:p>
        </p:txBody>
      </p:sp>
      <p:sp>
        <p:nvSpPr>
          <p:cNvPr id="25" name="TextBox 24">
            <a:extLst>
              <a:ext uri="{FF2B5EF4-FFF2-40B4-BE49-F238E27FC236}">
                <a16:creationId xmlns:a16="http://schemas.microsoft.com/office/drawing/2014/main" id="{327001BB-8F18-93EE-3052-49989D8324C1}"/>
              </a:ext>
            </a:extLst>
          </p:cNvPr>
          <p:cNvSpPr txBox="1"/>
          <p:nvPr/>
        </p:nvSpPr>
        <p:spPr>
          <a:xfrm>
            <a:off x="676895" y="3417667"/>
            <a:ext cx="491241" cy="132763"/>
          </a:xfrm>
          <a:prstGeom prst="rect">
            <a:avLst/>
          </a:prstGeom>
          <a:solidFill>
            <a:schemeClr val="bg1"/>
          </a:solidFill>
        </p:spPr>
        <p:txBody>
          <a:bodyPr wrap="square" lIns="0" tIns="0" rIns="0" bIns="0" rtlCol="0" anchor="ctr" anchorCtr="0">
            <a:noAutofit/>
          </a:bodyPr>
          <a:lstStyle/>
          <a:p>
            <a:pPr algn="r"/>
            <a:r>
              <a:rPr lang="mt-MT" sz="700">
                <a:solidFill>
                  <a:srgbClr val="3F4A52"/>
                </a:solidFill>
              </a:rPr>
              <a:t>Iċ-Ċekja</a:t>
            </a:r>
          </a:p>
        </p:txBody>
      </p:sp>
      <p:sp>
        <p:nvSpPr>
          <p:cNvPr id="26" name="TextBox 25">
            <a:extLst>
              <a:ext uri="{FF2B5EF4-FFF2-40B4-BE49-F238E27FC236}">
                <a16:creationId xmlns:a16="http://schemas.microsoft.com/office/drawing/2014/main" id="{548257E8-7918-3EEC-404E-6A6574F33E16}"/>
              </a:ext>
            </a:extLst>
          </p:cNvPr>
          <p:cNvSpPr txBox="1"/>
          <p:nvPr/>
        </p:nvSpPr>
        <p:spPr>
          <a:xfrm>
            <a:off x="672836" y="3617738"/>
            <a:ext cx="491241" cy="132763"/>
          </a:xfrm>
          <a:prstGeom prst="rect">
            <a:avLst/>
          </a:prstGeom>
          <a:solidFill>
            <a:schemeClr val="bg1"/>
          </a:solidFill>
        </p:spPr>
        <p:txBody>
          <a:bodyPr wrap="square" lIns="0" tIns="0" rIns="0" bIns="0" rtlCol="0" anchor="ctr" anchorCtr="0">
            <a:noAutofit/>
          </a:bodyPr>
          <a:lstStyle/>
          <a:p>
            <a:pPr algn="r"/>
            <a:r>
              <a:rPr lang="mt-MT" sz="700">
                <a:solidFill>
                  <a:srgbClr val="3F4A52"/>
                </a:solidFill>
              </a:rPr>
              <a:t>Is-Slovenja</a:t>
            </a:r>
          </a:p>
        </p:txBody>
      </p:sp>
      <p:sp>
        <p:nvSpPr>
          <p:cNvPr id="27" name="TextBox 26">
            <a:extLst>
              <a:ext uri="{FF2B5EF4-FFF2-40B4-BE49-F238E27FC236}">
                <a16:creationId xmlns:a16="http://schemas.microsoft.com/office/drawing/2014/main" id="{34674EF9-7C5D-3486-AF6F-BBF9799E9144}"/>
              </a:ext>
            </a:extLst>
          </p:cNvPr>
          <p:cNvSpPr txBox="1"/>
          <p:nvPr/>
        </p:nvSpPr>
        <p:spPr>
          <a:xfrm>
            <a:off x="679007" y="3812373"/>
            <a:ext cx="491241" cy="132763"/>
          </a:xfrm>
          <a:prstGeom prst="rect">
            <a:avLst/>
          </a:prstGeom>
          <a:solidFill>
            <a:schemeClr val="bg1"/>
          </a:solidFill>
        </p:spPr>
        <p:txBody>
          <a:bodyPr wrap="square" lIns="0" tIns="0" rIns="0" bIns="0" rtlCol="0" anchor="ctr" anchorCtr="0">
            <a:noAutofit/>
          </a:bodyPr>
          <a:lstStyle/>
          <a:p>
            <a:pPr algn="r"/>
            <a:r>
              <a:rPr lang="mt-MT" sz="700">
                <a:solidFill>
                  <a:srgbClr val="3F4A52"/>
                </a:solidFill>
              </a:rPr>
              <a:t>Franza</a:t>
            </a:r>
          </a:p>
        </p:txBody>
      </p:sp>
      <p:sp>
        <p:nvSpPr>
          <p:cNvPr id="28" name="TextBox 27">
            <a:extLst>
              <a:ext uri="{FF2B5EF4-FFF2-40B4-BE49-F238E27FC236}">
                <a16:creationId xmlns:a16="http://schemas.microsoft.com/office/drawing/2014/main" id="{D8F52712-D0D2-3FA7-35CF-96FB5D3640CC}"/>
              </a:ext>
            </a:extLst>
          </p:cNvPr>
          <p:cNvSpPr txBox="1"/>
          <p:nvPr/>
        </p:nvSpPr>
        <p:spPr>
          <a:xfrm>
            <a:off x="674948" y="4012444"/>
            <a:ext cx="491241" cy="132763"/>
          </a:xfrm>
          <a:prstGeom prst="rect">
            <a:avLst/>
          </a:prstGeom>
          <a:solidFill>
            <a:schemeClr val="bg1"/>
          </a:solidFill>
        </p:spPr>
        <p:txBody>
          <a:bodyPr wrap="square" lIns="0" tIns="0" rIns="0" bIns="0" rtlCol="0" anchor="ctr" anchorCtr="0">
            <a:noAutofit/>
          </a:bodyPr>
          <a:lstStyle/>
          <a:p>
            <a:pPr algn="r"/>
            <a:r>
              <a:rPr lang="mt-MT" sz="700">
                <a:solidFill>
                  <a:srgbClr val="3F4A52"/>
                </a:solidFill>
              </a:rPr>
              <a:t>Il-Bulgarija</a:t>
            </a:r>
          </a:p>
        </p:txBody>
      </p:sp>
      <p:sp>
        <p:nvSpPr>
          <p:cNvPr id="29" name="TextBox 28">
            <a:extLst>
              <a:ext uri="{FF2B5EF4-FFF2-40B4-BE49-F238E27FC236}">
                <a16:creationId xmlns:a16="http://schemas.microsoft.com/office/drawing/2014/main" id="{F2136216-CC09-6CDA-83AC-44BEC4C909F0}"/>
              </a:ext>
            </a:extLst>
          </p:cNvPr>
          <p:cNvSpPr txBox="1"/>
          <p:nvPr/>
        </p:nvSpPr>
        <p:spPr>
          <a:xfrm>
            <a:off x="674244" y="4207614"/>
            <a:ext cx="491241" cy="132763"/>
          </a:xfrm>
          <a:prstGeom prst="rect">
            <a:avLst/>
          </a:prstGeom>
          <a:solidFill>
            <a:schemeClr val="bg1"/>
          </a:solidFill>
        </p:spPr>
        <p:txBody>
          <a:bodyPr wrap="square" lIns="0" tIns="0" rIns="0" bIns="0" rtlCol="0" anchor="ctr" anchorCtr="0">
            <a:noAutofit/>
          </a:bodyPr>
          <a:lstStyle/>
          <a:p>
            <a:pPr algn="r"/>
            <a:r>
              <a:rPr lang="mt-MT" sz="700">
                <a:solidFill>
                  <a:srgbClr val="3F4A52"/>
                </a:solidFill>
              </a:rPr>
              <a:t>L-Irlanda</a:t>
            </a:r>
          </a:p>
        </p:txBody>
      </p:sp>
      <p:sp>
        <p:nvSpPr>
          <p:cNvPr id="30" name="TextBox 29">
            <a:extLst>
              <a:ext uri="{FF2B5EF4-FFF2-40B4-BE49-F238E27FC236}">
                <a16:creationId xmlns:a16="http://schemas.microsoft.com/office/drawing/2014/main" id="{3C8425C5-00EC-B0B8-7BEF-A4591AD11ED2}"/>
              </a:ext>
            </a:extLst>
          </p:cNvPr>
          <p:cNvSpPr txBox="1"/>
          <p:nvPr/>
        </p:nvSpPr>
        <p:spPr>
          <a:xfrm>
            <a:off x="670185" y="4407685"/>
            <a:ext cx="491241" cy="132763"/>
          </a:xfrm>
          <a:prstGeom prst="rect">
            <a:avLst/>
          </a:prstGeom>
          <a:solidFill>
            <a:schemeClr val="bg1"/>
          </a:solidFill>
        </p:spPr>
        <p:txBody>
          <a:bodyPr wrap="square" lIns="0" tIns="0" rIns="0" bIns="0" rtlCol="0" anchor="ctr" anchorCtr="0">
            <a:noAutofit/>
          </a:bodyPr>
          <a:lstStyle/>
          <a:p>
            <a:pPr algn="r"/>
            <a:r>
              <a:rPr lang="mt-MT" sz="700">
                <a:solidFill>
                  <a:srgbClr val="3F4A52"/>
                </a:solidFill>
              </a:rPr>
              <a:t>Spanja</a:t>
            </a:r>
          </a:p>
        </p:txBody>
      </p:sp>
      <p:sp>
        <p:nvSpPr>
          <p:cNvPr id="31" name="TextBox 30">
            <a:extLst>
              <a:ext uri="{FF2B5EF4-FFF2-40B4-BE49-F238E27FC236}">
                <a16:creationId xmlns:a16="http://schemas.microsoft.com/office/drawing/2014/main" id="{3061A1FB-213C-D33E-D13B-73BAF27E8B83}"/>
              </a:ext>
            </a:extLst>
          </p:cNvPr>
          <p:cNvSpPr txBox="1"/>
          <p:nvPr/>
        </p:nvSpPr>
        <p:spPr>
          <a:xfrm>
            <a:off x="584379" y="4594382"/>
            <a:ext cx="583757" cy="132763"/>
          </a:xfrm>
          <a:prstGeom prst="rect">
            <a:avLst/>
          </a:prstGeom>
          <a:solidFill>
            <a:schemeClr val="bg1"/>
          </a:solidFill>
        </p:spPr>
        <p:txBody>
          <a:bodyPr wrap="square" lIns="0" tIns="0" rIns="0" bIns="0" rtlCol="0" anchor="ctr" anchorCtr="0">
            <a:noAutofit/>
          </a:bodyPr>
          <a:lstStyle/>
          <a:p>
            <a:pPr algn="r"/>
            <a:r>
              <a:rPr lang="mt-MT" sz="700">
                <a:solidFill>
                  <a:srgbClr val="3F4A52"/>
                </a:solidFill>
              </a:rPr>
              <a:t>Il-Lussemburgu</a:t>
            </a:r>
          </a:p>
        </p:txBody>
      </p:sp>
      <p:sp>
        <p:nvSpPr>
          <p:cNvPr id="32" name="TextBox 31">
            <a:extLst>
              <a:ext uri="{FF2B5EF4-FFF2-40B4-BE49-F238E27FC236}">
                <a16:creationId xmlns:a16="http://schemas.microsoft.com/office/drawing/2014/main" id="{84B235BC-AA28-4A99-9791-3704CAC7A012}"/>
              </a:ext>
            </a:extLst>
          </p:cNvPr>
          <p:cNvSpPr txBox="1"/>
          <p:nvPr/>
        </p:nvSpPr>
        <p:spPr>
          <a:xfrm>
            <a:off x="672836" y="4794453"/>
            <a:ext cx="491241" cy="132763"/>
          </a:xfrm>
          <a:prstGeom prst="rect">
            <a:avLst/>
          </a:prstGeom>
          <a:solidFill>
            <a:schemeClr val="bg1"/>
          </a:solidFill>
        </p:spPr>
        <p:txBody>
          <a:bodyPr wrap="square" lIns="0" tIns="0" rIns="0" bIns="0" rtlCol="0" anchor="ctr" anchorCtr="0">
            <a:noAutofit/>
          </a:bodyPr>
          <a:lstStyle/>
          <a:p>
            <a:pPr algn="r"/>
            <a:r>
              <a:rPr lang="mt-MT" sz="700">
                <a:solidFill>
                  <a:srgbClr val="3F4A52"/>
                </a:solidFill>
              </a:rPr>
              <a:t>L-Iżvezja</a:t>
            </a:r>
          </a:p>
        </p:txBody>
      </p:sp>
      <p:sp>
        <p:nvSpPr>
          <p:cNvPr id="33" name="TextBox 32">
            <a:extLst>
              <a:ext uri="{FF2B5EF4-FFF2-40B4-BE49-F238E27FC236}">
                <a16:creationId xmlns:a16="http://schemas.microsoft.com/office/drawing/2014/main" id="{C5A089EA-B12C-1A77-5261-8DB3171658FC}"/>
              </a:ext>
            </a:extLst>
          </p:cNvPr>
          <p:cNvSpPr txBox="1"/>
          <p:nvPr/>
        </p:nvSpPr>
        <p:spPr>
          <a:xfrm>
            <a:off x="672132" y="4989623"/>
            <a:ext cx="491241" cy="132763"/>
          </a:xfrm>
          <a:prstGeom prst="rect">
            <a:avLst/>
          </a:prstGeom>
          <a:solidFill>
            <a:schemeClr val="bg1"/>
          </a:solidFill>
        </p:spPr>
        <p:txBody>
          <a:bodyPr wrap="square" lIns="0" tIns="0" rIns="0" bIns="0" rtlCol="0" anchor="ctr" anchorCtr="0">
            <a:noAutofit/>
          </a:bodyPr>
          <a:lstStyle/>
          <a:p>
            <a:pPr algn="r"/>
            <a:r>
              <a:rPr lang="mt-MT" sz="700">
                <a:solidFill>
                  <a:srgbClr val="3F4A52"/>
                </a:solidFill>
              </a:rPr>
              <a:t>L-Iżlanda</a:t>
            </a:r>
          </a:p>
        </p:txBody>
      </p:sp>
      <p:sp>
        <p:nvSpPr>
          <p:cNvPr id="34" name="TextBox 33">
            <a:extLst>
              <a:ext uri="{FF2B5EF4-FFF2-40B4-BE49-F238E27FC236}">
                <a16:creationId xmlns:a16="http://schemas.microsoft.com/office/drawing/2014/main" id="{243A6B57-CFAD-103D-AB53-3147EC4A094D}"/>
              </a:ext>
            </a:extLst>
          </p:cNvPr>
          <p:cNvSpPr txBox="1"/>
          <p:nvPr/>
        </p:nvSpPr>
        <p:spPr>
          <a:xfrm>
            <a:off x="668073" y="5189694"/>
            <a:ext cx="491241" cy="132763"/>
          </a:xfrm>
          <a:prstGeom prst="rect">
            <a:avLst/>
          </a:prstGeom>
          <a:solidFill>
            <a:schemeClr val="bg1"/>
          </a:solidFill>
        </p:spPr>
        <p:txBody>
          <a:bodyPr wrap="square" lIns="0" tIns="0" rIns="0" bIns="0" rtlCol="0" anchor="ctr" anchorCtr="0">
            <a:noAutofit/>
          </a:bodyPr>
          <a:lstStyle/>
          <a:p>
            <a:pPr algn="r"/>
            <a:r>
              <a:rPr lang="mt-MT" sz="700">
                <a:solidFill>
                  <a:srgbClr val="3F4A52"/>
                </a:solidFill>
              </a:rPr>
              <a:t>L-Awstrija</a:t>
            </a:r>
          </a:p>
        </p:txBody>
      </p:sp>
      <p:sp>
        <p:nvSpPr>
          <p:cNvPr id="35" name="TextBox 34">
            <a:extLst>
              <a:ext uri="{FF2B5EF4-FFF2-40B4-BE49-F238E27FC236}">
                <a16:creationId xmlns:a16="http://schemas.microsoft.com/office/drawing/2014/main" id="{9BFF43C5-4785-14A2-8D1C-4E2CBB04BF39}"/>
              </a:ext>
            </a:extLst>
          </p:cNvPr>
          <p:cNvSpPr txBox="1"/>
          <p:nvPr/>
        </p:nvSpPr>
        <p:spPr>
          <a:xfrm>
            <a:off x="586491" y="5402468"/>
            <a:ext cx="583757" cy="132763"/>
          </a:xfrm>
          <a:prstGeom prst="rect">
            <a:avLst/>
          </a:prstGeom>
          <a:solidFill>
            <a:schemeClr val="bg1"/>
          </a:solidFill>
        </p:spPr>
        <p:txBody>
          <a:bodyPr wrap="square" lIns="0" tIns="0" rIns="0" bIns="0" rtlCol="0" anchor="ctr" anchorCtr="0">
            <a:noAutofit/>
          </a:bodyPr>
          <a:lstStyle/>
          <a:p>
            <a:pPr algn="r"/>
            <a:r>
              <a:rPr lang="mt-MT" sz="700">
                <a:solidFill>
                  <a:srgbClr val="3F4A52"/>
                </a:solidFill>
              </a:rPr>
              <a:t>Id-Danimarka</a:t>
            </a:r>
          </a:p>
        </p:txBody>
      </p:sp>
      <p:sp>
        <p:nvSpPr>
          <p:cNvPr id="36" name="TextBox 35">
            <a:extLst>
              <a:ext uri="{FF2B5EF4-FFF2-40B4-BE49-F238E27FC236}">
                <a16:creationId xmlns:a16="http://schemas.microsoft.com/office/drawing/2014/main" id="{65872DC1-EE0C-D8F4-4E50-AA41FE5A7F37}"/>
              </a:ext>
            </a:extLst>
          </p:cNvPr>
          <p:cNvSpPr txBox="1"/>
          <p:nvPr/>
        </p:nvSpPr>
        <p:spPr>
          <a:xfrm>
            <a:off x="674948" y="5602539"/>
            <a:ext cx="491241" cy="132763"/>
          </a:xfrm>
          <a:prstGeom prst="rect">
            <a:avLst/>
          </a:prstGeom>
          <a:solidFill>
            <a:schemeClr val="bg1"/>
          </a:solidFill>
        </p:spPr>
        <p:txBody>
          <a:bodyPr wrap="square" lIns="0" tIns="0" rIns="0" bIns="0" rtlCol="0" anchor="ctr" anchorCtr="0">
            <a:noAutofit/>
          </a:bodyPr>
          <a:lstStyle/>
          <a:p>
            <a:pPr algn="r"/>
            <a:r>
              <a:rPr lang="mt-MT" sz="700">
                <a:solidFill>
                  <a:srgbClr val="3F4A52"/>
                </a:solidFill>
              </a:rPr>
              <a:t>Il-Finlandja</a:t>
            </a:r>
          </a:p>
        </p:txBody>
      </p:sp>
      <p:sp>
        <p:nvSpPr>
          <p:cNvPr id="37" name="TextBox 36">
            <a:extLst>
              <a:ext uri="{FF2B5EF4-FFF2-40B4-BE49-F238E27FC236}">
                <a16:creationId xmlns:a16="http://schemas.microsoft.com/office/drawing/2014/main" id="{6536B845-6B1A-8F29-0564-FC64DDE8DB5A}"/>
              </a:ext>
            </a:extLst>
          </p:cNvPr>
          <p:cNvSpPr txBox="1"/>
          <p:nvPr/>
        </p:nvSpPr>
        <p:spPr>
          <a:xfrm>
            <a:off x="674244" y="5797709"/>
            <a:ext cx="491241" cy="132763"/>
          </a:xfrm>
          <a:prstGeom prst="rect">
            <a:avLst/>
          </a:prstGeom>
          <a:solidFill>
            <a:schemeClr val="bg1"/>
          </a:solidFill>
        </p:spPr>
        <p:txBody>
          <a:bodyPr wrap="square" lIns="0" tIns="0" rIns="0" bIns="0" rtlCol="0" anchor="ctr" anchorCtr="0">
            <a:noAutofit/>
          </a:bodyPr>
          <a:lstStyle/>
          <a:p>
            <a:pPr algn="r"/>
            <a:r>
              <a:rPr lang="mt-MT" sz="700">
                <a:solidFill>
                  <a:srgbClr val="3F4A52"/>
                </a:solidFill>
              </a:rPr>
              <a:t>L-Estonja</a:t>
            </a:r>
          </a:p>
        </p:txBody>
      </p:sp>
      <p:sp>
        <p:nvSpPr>
          <p:cNvPr id="38" name="TextBox 37">
            <a:extLst>
              <a:ext uri="{FF2B5EF4-FFF2-40B4-BE49-F238E27FC236}">
                <a16:creationId xmlns:a16="http://schemas.microsoft.com/office/drawing/2014/main" id="{4F9467C3-8409-BEF0-70D9-249DDAC19CA3}"/>
              </a:ext>
            </a:extLst>
          </p:cNvPr>
          <p:cNvSpPr txBox="1"/>
          <p:nvPr/>
        </p:nvSpPr>
        <p:spPr>
          <a:xfrm>
            <a:off x="670185" y="5997780"/>
            <a:ext cx="491241" cy="132763"/>
          </a:xfrm>
          <a:prstGeom prst="rect">
            <a:avLst/>
          </a:prstGeom>
          <a:solidFill>
            <a:schemeClr val="bg1"/>
          </a:solidFill>
        </p:spPr>
        <p:txBody>
          <a:bodyPr wrap="square" lIns="0" tIns="0" rIns="0" bIns="0" rtlCol="0" anchor="ctr" anchorCtr="0">
            <a:noAutofit/>
          </a:bodyPr>
          <a:lstStyle/>
          <a:p>
            <a:pPr algn="r"/>
            <a:r>
              <a:rPr lang="mt-MT" sz="700">
                <a:solidFill>
                  <a:srgbClr val="3F4A52"/>
                </a:solidFill>
              </a:rPr>
              <a:t>In-Norveġja</a:t>
            </a:r>
          </a:p>
        </p:txBody>
      </p:sp>
      <p:sp>
        <p:nvSpPr>
          <p:cNvPr id="39" name="TextBox 38">
            <a:extLst>
              <a:ext uri="{FF2B5EF4-FFF2-40B4-BE49-F238E27FC236}">
                <a16:creationId xmlns:a16="http://schemas.microsoft.com/office/drawing/2014/main" id="{FB827554-1D02-0B64-62DD-34DD9A9C35A6}"/>
              </a:ext>
            </a:extLst>
          </p:cNvPr>
          <p:cNvSpPr txBox="1"/>
          <p:nvPr/>
        </p:nvSpPr>
        <p:spPr>
          <a:xfrm>
            <a:off x="589142" y="6187405"/>
            <a:ext cx="583757" cy="132763"/>
          </a:xfrm>
          <a:prstGeom prst="rect">
            <a:avLst/>
          </a:prstGeom>
          <a:solidFill>
            <a:schemeClr val="bg1"/>
          </a:solidFill>
        </p:spPr>
        <p:txBody>
          <a:bodyPr wrap="square" lIns="0" tIns="0" rIns="0" bIns="0" rtlCol="0" anchor="ctr" anchorCtr="0">
            <a:noAutofit/>
          </a:bodyPr>
          <a:lstStyle/>
          <a:p>
            <a:pPr algn="r"/>
            <a:r>
              <a:rPr lang="mt-MT" sz="700">
                <a:solidFill>
                  <a:srgbClr val="3F4A52"/>
                </a:solidFill>
              </a:rPr>
              <a:t>L-Olanda</a:t>
            </a:r>
          </a:p>
        </p:txBody>
      </p:sp>
      <p:sp>
        <p:nvSpPr>
          <p:cNvPr id="40" name="TextBox 39">
            <a:extLst>
              <a:ext uri="{FF2B5EF4-FFF2-40B4-BE49-F238E27FC236}">
                <a16:creationId xmlns:a16="http://schemas.microsoft.com/office/drawing/2014/main" id="{E6FB29B1-66D9-8E02-28FB-60BF3A9692CB}"/>
              </a:ext>
            </a:extLst>
          </p:cNvPr>
          <p:cNvSpPr txBox="1"/>
          <p:nvPr/>
        </p:nvSpPr>
        <p:spPr>
          <a:xfrm>
            <a:off x="3232677" y="4769188"/>
            <a:ext cx="2101323" cy="1016657"/>
          </a:xfrm>
          <a:prstGeom prst="rect">
            <a:avLst/>
          </a:prstGeom>
          <a:solidFill>
            <a:schemeClr val="bg1"/>
          </a:solidFill>
        </p:spPr>
        <p:txBody>
          <a:bodyPr wrap="square" lIns="0" tIns="0" rIns="0" bIns="0" rtlCol="0" anchor="t" anchorCtr="0">
            <a:noAutofit/>
          </a:bodyPr>
          <a:lstStyle/>
          <a:p>
            <a:pPr algn="l"/>
            <a:r>
              <a:rPr lang="mt-MT" sz="550" i="1">
                <a:solidFill>
                  <a:schemeClr val="tx1"/>
                </a:solidFill>
              </a:rPr>
              <a:t>E. faecalis/E. faecium</a:t>
            </a:r>
            <a:r>
              <a:rPr lang="mt-MT" sz="550">
                <a:solidFill>
                  <a:schemeClr val="tx1"/>
                </a:solidFill>
              </a:rPr>
              <a:t> reżistenti għal vancomycin</a:t>
            </a:r>
          </a:p>
          <a:p>
            <a:pPr algn="l"/>
            <a:endParaRPr lang="en-US" sz="550" dirty="0">
              <a:solidFill>
                <a:schemeClr val="tx1"/>
              </a:solidFill>
            </a:endParaRPr>
          </a:p>
          <a:p>
            <a:pPr algn="l"/>
            <a:r>
              <a:rPr lang="mt-MT" sz="550" i="1">
                <a:solidFill>
                  <a:schemeClr val="tx1"/>
                </a:solidFill>
              </a:rPr>
              <a:t>S. aureus</a:t>
            </a:r>
            <a:r>
              <a:rPr lang="mt-MT" sz="550">
                <a:solidFill>
                  <a:schemeClr val="tx1"/>
                </a:solidFill>
              </a:rPr>
              <a:t> reżistenti għall-metiċillina</a:t>
            </a:r>
          </a:p>
          <a:p>
            <a:pPr algn="l"/>
            <a:endParaRPr lang="en-US" sz="550" dirty="0">
              <a:solidFill>
                <a:schemeClr val="tx1"/>
              </a:solidFill>
            </a:endParaRPr>
          </a:p>
          <a:p>
            <a:pPr algn="l"/>
            <a:r>
              <a:rPr lang="mt-MT" sz="550" i="1">
                <a:solidFill>
                  <a:schemeClr val="tx1"/>
                </a:solidFill>
              </a:rPr>
              <a:t>S. pneumoniae</a:t>
            </a:r>
            <a:r>
              <a:rPr lang="mt-MT" sz="550">
                <a:solidFill>
                  <a:schemeClr val="tx1"/>
                </a:solidFill>
              </a:rPr>
              <a:t> reżistenti għall-peniċillina tat-tip mhux selvaġġ u għall-makrolidi</a:t>
            </a:r>
          </a:p>
          <a:p>
            <a:pPr algn="l"/>
            <a:endParaRPr lang="en-US" sz="550" i="1" dirty="0">
              <a:solidFill>
                <a:schemeClr val="tx1"/>
              </a:solidFill>
            </a:endParaRPr>
          </a:p>
          <a:p>
            <a:pPr algn="l"/>
            <a:r>
              <a:rPr lang="mt-MT" sz="550" i="1">
                <a:solidFill>
                  <a:schemeClr val="tx1"/>
                </a:solidFill>
              </a:rPr>
              <a:t>S. pneumoniae</a:t>
            </a:r>
            <a:r>
              <a:rPr lang="mt-MT" sz="550">
                <a:solidFill>
                  <a:schemeClr val="tx1"/>
                </a:solidFill>
              </a:rPr>
              <a:t> reżistenti għall-peniċillina tat-tip mhux selvaġġ</a:t>
            </a:r>
          </a:p>
          <a:p>
            <a:pPr algn="l"/>
            <a:endParaRPr lang="en-US" sz="550" dirty="0">
              <a:solidFill>
                <a:schemeClr val="tx1"/>
              </a:solidFill>
            </a:endParaRPr>
          </a:p>
          <a:p>
            <a:pPr algn="l"/>
            <a:r>
              <a:rPr lang="mt-MT" sz="550" i="1">
                <a:solidFill>
                  <a:schemeClr val="tx1"/>
                </a:solidFill>
              </a:rPr>
              <a:t>P. aeruginosa</a:t>
            </a:r>
            <a:r>
              <a:rPr lang="mt-MT" sz="550">
                <a:solidFill>
                  <a:schemeClr val="tx1"/>
                </a:solidFill>
              </a:rPr>
              <a:t> reżistenti għal ħafna mediċini</a:t>
            </a:r>
          </a:p>
          <a:p>
            <a:pPr algn="l"/>
            <a:endParaRPr lang="en-US" sz="550" dirty="0">
              <a:solidFill>
                <a:schemeClr val="tx1"/>
              </a:solidFill>
            </a:endParaRPr>
          </a:p>
          <a:p>
            <a:pPr algn="l"/>
            <a:r>
              <a:rPr lang="mt-MT" sz="550" i="1">
                <a:solidFill>
                  <a:schemeClr val="tx1"/>
                </a:solidFill>
              </a:rPr>
              <a:t>P. aeruginosa</a:t>
            </a:r>
            <a:r>
              <a:rPr lang="mt-MT" sz="550">
                <a:solidFill>
                  <a:schemeClr val="tx1"/>
                </a:solidFill>
              </a:rPr>
              <a:t> reżistenti għall-carbapenem</a:t>
            </a:r>
          </a:p>
        </p:txBody>
      </p:sp>
      <p:sp>
        <p:nvSpPr>
          <p:cNvPr id="41" name="TextBox 40">
            <a:extLst>
              <a:ext uri="{FF2B5EF4-FFF2-40B4-BE49-F238E27FC236}">
                <a16:creationId xmlns:a16="http://schemas.microsoft.com/office/drawing/2014/main" id="{808AF735-B694-C95E-EEFB-81649B6EE7BB}"/>
              </a:ext>
            </a:extLst>
          </p:cNvPr>
          <p:cNvSpPr txBox="1"/>
          <p:nvPr/>
        </p:nvSpPr>
        <p:spPr>
          <a:xfrm>
            <a:off x="5556513" y="4769188"/>
            <a:ext cx="2253113" cy="1016657"/>
          </a:xfrm>
          <a:prstGeom prst="rect">
            <a:avLst/>
          </a:prstGeom>
          <a:solidFill>
            <a:schemeClr val="bg1"/>
          </a:solidFill>
        </p:spPr>
        <p:txBody>
          <a:bodyPr wrap="square" lIns="0" tIns="0" rIns="0" bIns="0" rtlCol="0" anchor="t" anchorCtr="0">
            <a:noAutofit/>
          </a:bodyPr>
          <a:lstStyle/>
          <a:p>
            <a:pPr algn="l"/>
            <a:r>
              <a:rPr lang="mt-MT" sz="550" i="1">
                <a:solidFill>
                  <a:schemeClr val="tx1"/>
                </a:solidFill>
              </a:rPr>
              <a:t>K. pneumoniae</a:t>
            </a:r>
            <a:r>
              <a:rPr lang="mt-MT" sz="550">
                <a:solidFill>
                  <a:schemeClr val="tx1"/>
                </a:solidFill>
              </a:rPr>
              <a:t> reżistenti għall-carbapenem</a:t>
            </a:r>
          </a:p>
          <a:p>
            <a:pPr algn="l"/>
            <a:endParaRPr lang="en-US" sz="550" dirty="0">
              <a:solidFill>
                <a:schemeClr val="tx1"/>
              </a:solidFill>
            </a:endParaRPr>
          </a:p>
          <a:p>
            <a:pPr algn="l"/>
            <a:r>
              <a:rPr lang="mt-MT" sz="550" i="1">
                <a:solidFill>
                  <a:schemeClr val="tx1"/>
                </a:solidFill>
              </a:rPr>
              <a:t>K. pneumoniae</a:t>
            </a:r>
            <a:r>
              <a:rPr lang="mt-MT" sz="550">
                <a:solidFill>
                  <a:schemeClr val="tx1"/>
                </a:solidFill>
              </a:rPr>
              <a:t> reżistenti għal cephalosporin tat-tielet ġenerazzjoni</a:t>
            </a:r>
          </a:p>
          <a:p>
            <a:pPr algn="l"/>
            <a:endParaRPr lang="en-US" sz="550" dirty="0">
              <a:solidFill>
                <a:schemeClr val="tx1"/>
              </a:solidFill>
            </a:endParaRPr>
          </a:p>
          <a:p>
            <a:pPr algn="l"/>
            <a:r>
              <a:rPr lang="mt-MT" sz="550" i="1">
                <a:solidFill>
                  <a:schemeClr val="tx1"/>
                </a:solidFill>
              </a:rPr>
              <a:t>E. coli</a:t>
            </a:r>
            <a:r>
              <a:rPr lang="mt-MT" sz="550">
                <a:solidFill>
                  <a:schemeClr val="tx1"/>
                </a:solidFill>
              </a:rPr>
              <a:t> reżistenti għal carbapenem</a:t>
            </a:r>
          </a:p>
          <a:p>
            <a:pPr algn="l"/>
            <a:endParaRPr lang="en-US" sz="550" dirty="0">
              <a:solidFill>
                <a:schemeClr val="tx1"/>
              </a:solidFill>
            </a:endParaRPr>
          </a:p>
          <a:p>
            <a:pPr algn="l"/>
            <a:r>
              <a:rPr lang="mt-MT" sz="550" i="1">
                <a:solidFill>
                  <a:schemeClr val="tx1"/>
                </a:solidFill>
              </a:rPr>
              <a:t>E. coli</a:t>
            </a:r>
            <a:r>
              <a:rPr lang="mt-MT" sz="550">
                <a:solidFill>
                  <a:schemeClr val="tx1"/>
                </a:solidFill>
              </a:rPr>
              <a:t> reżistenti għal cephalosporin tat-tielet ġenerazzjoni</a:t>
            </a:r>
          </a:p>
          <a:p>
            <a:pPr algn="l"/>
            <a:endParaRPr lang="en-US" sz="550" dirty="0">
              <a:solidFill>
                <a:schemeClr val="tx1"/>
              </a:solidFill>
            </a:endParaRPr>
          </a:p>
          <a:p>
            <a:pPr algn="l"/>
            <a:r>
              <a:rPr lang="mt-MT" sz="550" i="1">
                <a:solidFill>
                  <a:schemeClr val="tx1"/>
                </a:solidFill>
              </a:rPr>
              <a:t>Acinetobacter spp.</a:t>
            </a:r>
            <a:r>
              <a:rPr lang="mt-MT" sz="550">
                <a:solidFill>
                  <a:schemeClr val="tx1"/>
                </a:solidFill>
              </a:rPr>
              <a:t> reżistenti għall-aminoglycoside u fluoroquinolone</a:t>
            </a:r>
          </a:p>
          <a:p>
            <a:pPr algn="l"/>
            <a:endParaRPr lang="en-US" sz="550" dirty="0">
              <a:solidFill>
                <a:schemeClr val="tx1"/>
              </a:solidFill>
            </a:endParaRPr>
          </a:p>
          <a:p>
            <a:pPr algn="l"/>
            <a:r>
              <a:rPr lang="mt-MT" sz="550" i="1">
                <a:solidFill>
                  <a:schemeClr val="tx1"/>
                </a:solidFill>
              </a:rPr>
              <a:t>Acinetobacter</a:t>
            </a:r>
            <a:r>
              <a:rPr lang="mt-MT" sz="550">
                <a:solidFill>
                  <a:schemeClr val="tx1"/>
                </a:solidFill>
              </a:rPr>
              <a:t> spp. reżistenti għall-carbapenem</a:t>
            </a:r>
          </a:p>
        </p:txBody>
      </p:sp>
      <p:sp>
        <p:nvSpPr>
          <p:cNvPr id="42" name="TextBox 41">
            <a:extLst>
              <a:ext uri="{FF2B5EF4-FFF2-40B4-BE49-F238E27FC236}">
                <a16:creationId xmlns:a16="http://schemas.microsoft.com/office/drawing/2014/main" id="{BD22E5A9-625F-363D-7F4C-E3BD89CD79AB}"/>
              </a:ext>
            </a:extLst>
          </p:cNvPr>
          <p:cNvSpPr txBox="1"/>
          <p:nvPr/>
        </p:nvSpPr>
        <p:spPr>
          <a:xfrm>
            <a:off x="2113323" y="6500236"/>
            <a:ext cx="2611078" cy="158070"/>
          </a:xfrm>
          <a:prstGeom prst="rect">
            <a:avLst/>
          </a:prstGeom>
          <a:solidFill>
            <a:schemeClr val="bg1"/>
          </a:solidFill>
        </p:spPr>
        <p:txBody>
          <a:bodyPr wrap="square" lIns="0" tIns="0" rIns="0" bIns="0" rtlCol="0" anchor="t" anchorCtr="0">
            <a:noAutofit/>
          </a:bodyPr>
          <a:lstStyle/>
          <a:p>
            <a:pPr algn="ctr"/>
            <a:r>
              <a:rPr lang="mt-MT" sz="700" dirty="0">
                <a:solidFill>
                  <a:schemeClr val="tx1"/>
                </a:solidFill>
              </a:rPr>
              <a:t>Imwiet attribwibbli għal kull 100,000 ruħ fil-popolazzjoni</a:t>
            </a:r>
          </a:p>
        </p:txBody>
      </p:sp>
    </p:spTree>
    <p:extLst>
      <p:ext uri="{BB962C8B-B14F-4D97-AF65-F5344CB8AC3E}">
        <p14:creationId xmlns:p14="http://schemas.microsoft.com/office/powerpoint/2010/main" val="119073212"/>
      </p:ext>
    </p:extLst>
  </p:cSld>
  <p:clrMapOvr>
    <a:masterClrMapping/>
  </p:clrMapOvr>
</p:sld>
</file>

<file path=ppt/theme/theme1.xml><?xml version="1.0" encoding="utf-8"?>
<a:theme xmlns:a="http://schemas.openxmlformats.org/drawingml/2006/main" name="1_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6221</Words>
  <Application>Microsoft Office PowerPoint</Application>
  <PresentationFormat>Personalizado</PresentationFormat>
  <Paragraphs>1135</Paragraphs>
  <Slides>37</Slides>
  <Notes>37</Notes>
  <HiddenSlides>10</HiddenSlides>
  <MMClips>0</MMClips>
  <ScaleCrop>false</ScaleCrop>
  <HeadingPairs>
    <vt:vector size="6" baseType="variant">
      <vt:variant>
        <vt:lpstr>Fuentes usadas</vt:lpstr>
      </vt:variant>
      <vt:variant>
        <vt:i4>18</vt:i4>
      </vt:variant>
      <vt:variant>
        <vt:lpstr>Tema</vt:lpstr>
      </vt:variant>
      <vt:variant>
        <vt:i4>2</vt:i4>
      </vt:variant>
      <vt:variant>
        <vt:lpstr>Títulos de diapositiva</vt:lpstr>
      </vt:variant>
      <vt:variant>
        <vt:i4>37</vt:i4>
      </vt:variant>
    </vt:vector>
  </HeadingPairs>
  <TitlesOfParts>
    <vt:vector size="57" baseType="lpstr">
      <vt:lpstr>Adobe Clean DC</vt:lpstr>
      <vt:lpstr>Arial</vt:lpstr>
      <vt:lpstr>Arial</vt:lpstr>
      <vt:lpstr>Calibri</vt:lpstr>
      <vt:lpstr>Calibri Light</vt:lpstr>
      <vt:lpstr>CrimsonPro</vt:lpstr>
      <vt:lpstr>EC Square Sans Pro</vt:lpstr>
      <vt:lpstr>ECSquareSansPro-Regular</vt:lpstr>
      <vt:lpstr>Garamond</vt:lpstr>
      <vt:lpstr>Google Sans</vt:lpstr>
      <vt:lpstr>Noto Sans</vt:lpstr>
      <vt:lpstr>Open Sans</vt:lpstr>
      <vt:lpstr>Raleway</vt:lpstr>
      <vt:lpstr>Roboto</vt:lpstr>
      <vt:lpstr>Tahoma</vt:lpstr>
      <vt:lpstr>Times New Roman</vt:lpstr>
      <vt:lpstr>Verdana</vt:lpstr>
      <vt:lpstr>Wingdings</vt:lpstr>
      <vt:lpstr>1_Office Theme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Andrea Castro Troya</cp:lastModifiedBy>
  <cp:revision>258</cp:revision>
  <dcterms:created xsi:type="dcterms:W3CDTF">2023-11-20T15:58:16Z</dcterms:created>
  <dcterms:modified xsi:type="dcterms:W3CDTF">2024-03-04T15:42:42Z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ies>
</file>