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1" r:id="rId2"/>
    <p:sldId id="262" r:id="rId3"/>
    <p:sldId id="265" r:id="rId4"/>
    <p:sldId id="264" r:id="rId5"/>
    <p:sldId id="2425" r:id="rId6"/>
    <p:sldId id="2442" r:id="rId7"/>
    <p:sldId id="2426" r:id="rId8"/>
    <p:sldId id="2427" r:id="rId9"/>
    <p:sldId id="2443" r:id="rId10"/>
    <p:sldId id="2445" r:id="rId11"/>
    <p:sldId id="2447" r:id="rId12"/>
    <p:sldId id="2446" r:id="rId13"/>
    <p:sldId id="270" r:id="rId14"/>
  </p:sldIdLst>
  <p:sldSz cx="12192000" cy="6870700"/>
  <p:notesSz cx="12192000" cy="6870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E1EB58-8BCF-F16E-AA43-FB5E5C94E6BC}" name="PAGIDA Anastasia (SANTE)" initials="EC" userId="PAGIDA Anastasia (SANTE)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6BB188"/>
    <a:srgbClr val="ECEBEB"/>
    <a:srgbClr val="2C7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000" autoAdjust="0"/>
  </p:normalViewPr>
  <p:slideViewPr>
    <p:cSldViewPr>
      <p:cViewPr varScale="1">
        <p:scale>
          <a:sx n="66" d="100"/>
          <a:sy n="66" d="100"/>
        </p:scale>
        <p:origin x="1301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840940-B5E0-4C2F-A221-69B1A7F07BA3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52243D7-8410-4BE7-A94A-4C97B1EEE0FA}">
      <dgm:prSet phldrT="[Text]"/>
      <dgm:spPr>
        <a:solidFill>
          <a:srgbClr val="ECEBEB"/>
        </a:solidFill>
      </dgm:spPr>
      <dgm:t>
        <a:bodyPr/>
        <a:lstStyle/>
        <a:p>
          <a:r>
            <a:rPr lang="pl-PL">
              <a:solidFill>
                <a:schemeClr val="tx1"/>
              </a:solidFill>
              <a:latin typeface="EC Square Sans Pro" panose="020B0506040000020004" pitchFamily="34" charset="0"/>
            </a:rPr>
            <a:t>Różne zasady </a:t>
          </a:r>
        </a:p>
      </dgm:t>
    </dgm:pt>
    <dgm:pt modelId="{52DB4A73-99B0-46DE-BAE9-D04FCA0F7A67}" type="parTrans" cxnId="{3BE01E08-3C91-4526-A69A-30E916C1961C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F3D1F278-7628-498E-AB69-41339A6FF3F2}" type="sibTrans" cxnId="{3BE01E08-3C91-4526-A69A-30E916C1961C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90621425-3EF3-425D-A15A-D33091B77DC6}">
      <dgm:prSet phldrT="[Text]" custT="1"/>
      <dgm:spPr>
        <a:solidFill>
          <a:srgbClr val="2C7470"/>
        </a:solidFill>
      </dgm:spPr>
      <dgm:t>
        <a:bodyPr/>
        <a:lstStyle/>
        <a:p>
          <a:endParaRPr lang="pl-PL" sz="2000" dirty="0">
            <a:latin typeface="EC Square Sans Pro" panose="020B0506040000020004" pitchFamily="34" charset="0"/>
          </a:endParaRPr>
        </a:p>
      </dgm:t>
    </dgm:pt>
    <dgm:pt modelId="{EE132CA6-C8A5-488D-8638-EE246B8D858E}" type="parTrans" cxnId="{ADA76392-8724-4931-824F-743FC4925DCA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BFC522AD-BF74-4440-9867-2E12B6355D2A}" type="sibTrans" cxnId="{ADA76392-8724-4931-824F-743FC4925DCA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74F68A50-1B98-476E-BEA5-1D097A21F5CA}">
      <dgm:prSet phldrT="[Text]"/>
      <dgm:spPr>
        <a:solidFill>
          <a:srgbClr val="2C7470"/>
        </a:solidFill>
      </dgm:spPr>
      <dgm:t>
        <a:bodyPr/>
        <a:lstStyle/>
        <a:p>
          <a:r>
            <a:rPr lang="pl-PL">
              <a:solidFill>
                <a:schemeClr val="bg1"/>
              </a:solidFill>
              <a:latin typeface="EC Square Sans Pro" panose="020B0506040000020004" pitchFamily="34" charset="0"/>
            </a:rPr>
            <a:t>Z paszą</a:t>
          </a:r>
        </a:p>
      </dgm:t>
    </dgm:pt>
    <dgm:pt modelId="{3D5A27C2-6AFF-4304-BCA4-D3E224288C62}" type="parTrans" cxnId="{6D1B5F07-E06C-481D-82B7-EC46E0E1C11A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3E079627-616D-459E-B204-92AF86E56083}" type="sibTrans" cxnId="{6D1B5F07-E06C-481D-82B7-EC46E0E1C11A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D1EA0228-EDA9-431F-82B1-1C012D4C5921}">
      <dgm:prSet phldrT="[Text]"/>
      <dgm:spPr>
        <a:solidFill>
          <a:srgbClr val="2C7470"/>
        </a:solidFill>
      </dgm:spPr>
      <dgm:t>
        <a:bodyPr/>
        <a:lstStyle/>
        <a:p>
          <a:r>
            <a:rPr lang="pl-PL">
              <a:latin typeface="EC Square Sans Pro" panose="020B0506040000020004" pitchFamily="34" charset="0"/>
            </a:rPr>
            <a:t>Z wodą</a:t>
          </a:r>
        </a:p>
      </dgm:t>
    </dgm:pt>
    <dgm:pt modelId="{4024C9D4-D69C-42D8-AD58-E4F4D1B799B8}" type="parTrans" cxnId="{FBC3B2A8-523A-4845-BA80-5D502E0B77BF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62BEDA8A-7276-48D3-B211-47B64C2555DF}" type="sibTrans" cxnId="{FBC3B2A8-523A-4845-BA80-5D502E0B77BF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6C6F50E1-24CC-4110-86E5-D49A5C367B16}">
      <dgm:prSet phldrT="[Text]" custT="1"/>
      <dgm:spPr>
        <a:solidFill>
          <a:srgbClr val="6BB188"/>
        </a:solidFill>
      </dgm:spPr>
      <dgm:t>
        <a:bodyPr/>
        <a:lstStyle/>
        <a:p>
          <a:endParaRPr lang="pl-PL" sz="2000" dirty="0">
            <a:solidFill>
              <a:schemeClr val="tx1"/>
            </a:solidFill>
            <a:latin typeface="EC Square Sans Pro" panose="020B0506040000020004" pitchFamily="34" charset="0"/>
          </a:endParaRPr>
        </a:p>
      </dgm:t>
    </dgm:pt>
    <dgm:pt modelId="{865A933C-C587-45D5-ADCB-A31B7DCA0276}" type="parTrans" cxnId="{21153BDA-B4FE-42E3-84F8-E3D5583E68FD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78A400A5-03C1-4E12-A31A-ECFAEFEFDEB9}" type="sibTrans" cxnId="{21153BDA-B4FE-42E3-84F8-E3D5583E68FD}">
      <dgm:prSet/>
      <dgm:spPr/>
      <dgm:t>
        <a:bodyPr/>
        <a:lstStyle/>
        <a:p>
          <a:endParaRPr lang="en-GB">
            <a:latin typeface="EC Square Sans Pro" panose="020B0506040000020004" pitchFamily="34" charset="0"/>
          </a:endParaRPr>
        </a:p>
      </dgm:t>
    </dgm:pt>
    <dgm:pt modelId="{E290FBA2-CC32-43EB-A64A-BB03076940A3}" type="pres">
      <dgm:prSet presAssocID="{49840940-B5E0-4C2F-A221-69B1A7F07BA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988E32B-7B91-4254-AD9B-322C412F5E7E}" type="pres">
      <dgm:prSet presAssocID="{49840940-B5E0-4C2F-A221-69B1A7F07BA3}" presName="hierFlow" presStyleCnt="0"/>
      <dgm:spPr/>
    </dgm:pt>
    <dgm:pt modelId="{86576499-25C2-467E-BED1-C60952E7D081}" type="pres">
      <dgm:prSet presAssocID="{49840940-B5E0-4C2F-A221-69B1A7F07BA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496E231-9178-4857-B2E5-82537379A7ED}" type="pres">
      <dgm:prSet presAssocID="{F52243D7-8410-4BE7-A94A-4C97B1EEE0FA}" presName="Name17" presStyleCnt="0"/>
      <dgm:spPr/>
    </dgm:pt>
    <dgm:pt modelId="{2CA438B9-42DF-4AF0-A43A-7B1C6D523173}" type="pres">
      <dgm:prSet presAssocID="{F52243D7-8410-4BE7-A94A-4C97B1EEE0F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8276634-D688-4176-B046-22644173D86F}" type="pres">
      <dgm:prSet presAssocID="{F52243D7-8410-4BE7-A94A-4C97B1EEE0FA}" presName="hierChild2" presStyleCnt="0"/>
      <dgm:spPr/>
    </dgm:pt>
    <dgm:pt modelId="{FBF1D535-BA08-43A6-99DE-E066AFB0E81C}" type="pres">
      <dgm:prSet presAssocID="{865A933C-C587-45D5-ADCB-A31B7DCA0276}" presName="Name25" presStyleLbl="parChTrans1D2" presStyleIdx="0" presStyleCnt="2"/>
      <dgm:spPr/>
      <dgm:t>
        <a:bodyPr/>
        <a:lstStyle/>
        <a:p>
          <a:endParaRPr lang="pl-PL"/>
        </a:p>
      </dgm:t>
    </dgm:pt>
    <dgm:pt modelId="{C8FBC1DD-3B75-4A30-BDF0-72869C171122}" type="pres">
      <dgm:prSet presAssocID="{865A933C-C587-45D5-ADCB-A31B7DCA0276}" presName="connTx" presStyleLbl="parChTrans1D2" presStyleIdx="0" presStyleCnt="2"/>
      <dgm:spPr/>
      <dgm:t>
        <a:bodyPr/>
        <a:lstStyle/>
        <a:p>
          <a:endParaRPr lang="pl-PL"/>
        </a:p>
      </dgm:t>
    </dgm:pt>
    <dgm:pt modelId="{104B4E32-9102-40AC-B4B3-8D3751C50400}" type="pres">
      <dgm:prSet presAssocID="{6C6F50E1-24CC-4110-86E5-D49A5C367B16}" presName="Name30" presStyleCnt="0"/>
      <dgm:spPr/>
    </dgm:pt>
    <dgm:pt modelId="{2D3E6146-CCB2-4079-B87F-FBE50FFB8125}" type="pres">
      <dgm:prSet presAssocID="{6C6F50E1-24CC-4110-86E5-D49A5C367B16}" presName="level2Shape" presStyleLbl="node2" presStyleIdx="0" presStyleCnt="2" custScaleX="163599" custScaleY="181101" custLinFactNeighborX="-2233" custLinFactNeighborY="-33128"/>
      <dgm:spPr/>
      <dgm:t>
        <a:bodyPr/>
        <a:lstStyle/>
        <a:p>
          <a:endParaRPr lang="pl-PL"/>
        </a:p>
      </dgm:t>
    </dgm:pt>
    <dgm:pt modelId="{ECD8ADEF-7A64-4169-AC76-F54BCA627A13}" type="pres">
      <dgm:prSet presAssocID="{6C6F50E1-24CC-4110-86E5-D49A5C367B16}" presName="hierChild3" presStyleCnt="0"/>
      <dgm:spPr/>
    </dgm:pt>
    <dgm:pt modelId="{61694B86-253D-4A40-931A-F8F2732E8B11}" type="pres">
      <dgm:prSet presAssocID="{EE132CA6-C8A5-488D-8638-EE246B8D858E}" presName="Name25" presStyleLbl="parChTrans1D2" presStyleIdx="1" presStyleCnt="2"/>
      <dgm:spPr/>
      <dgm:t>
        <a:bodyPr/>
        <a:lstStyle/>
        <a:p>
          <a:endParaRPr lang="pl-PL"/>
        </a:p>
      </dgm:t>
    </dgm:pt>
    <dgm:pt modelId="{27551C29-51E4-4FD4-9B7D-8BDA8DC047E0}" type="pres">
      <dgm:prSet presAssocID="{EE132CA6-C8A5-488D-8638-EE246B8D858E}" presName="connTx" presStyleLbl="parChTrans1D2" presStyleIdx="1" presStyleCnt="2"/>
      <dgm:spPr/>
      <dgm:t>
        <a:bodyPr/>
        <a:lstStyle/>
        <a:p>
          <a:endParaRPr lang="pl-PL"/>
        </a:p>
      </dgm:t>
    </dgm:pt>
    <dgm:pt modelId="{C914C555-0659-4029-834D-657F814C296F}" type="pres">
      <dgm:prSet presAssocID="{90621425-3EF3-425D-A15A-D33091B77DC6}" presName="Name30" presStyleCnt="0"/>
      <dgm:spPr/>
    </dgm:pt>
    <dgm:pt modelId="{F95EF68C-ADEC-4363-9740-CB6CEB0E641C}" type="pres">
      <dgm:prSet presAssocID="{90621425-3EF3-425D-A15A-D33091B77DC6}" presName="level2Shape" presStyleLbl="node2" presStyleIdx="1" presStyleCnt="2" custScaleX="167809" custScaleY="203074" custLinFactNeighborX="-3634" custLinFactNeighborY="28914"/>
      <dgm:spPr/>
      <dgm:t>
        <a:bodyPr/>
        <a:lstStyle/>
        <a:p>
          <a:endParaRPr lang="pl-PL"/>
        </a:p>
      </dgm:t>
    </dgm:pt>
    <dgm:pt modelId="{053A5CCF-BBEE-4CFE-8DA9-5E6EF07E7C8B}" type="pres">
      <dgm:prSet presAssocID="{90621425-3EF3-425D-A15A-D33091B77DC6}" presName="hierChild3" presStyleCnt="0"/>
      <dgm:spPr/>
    </dgm:pt>
    <dgm:pt modelId="{EEA59F76-1A8C-4C30-BAA1-8734A5405816}" type="pres">
      <dgm:prSet presAssocID="{3D5A27C2-6AFF-4304-BCA4-D3E224288C62}" presName="Name25" presStyleLbl="parChTrans1D3" presStyleIdx="0" presStyleCnt="2"/>
      <dgm:spPr/>
      <dgm:t>
        <a:bodyPr/>
        <a:lstStyle/>
        <a:p>
          <a:endParaRPr lang="pl-PL"/>
        </a:p>
      </dgm:t>
    </dgm:pt>
    <dgm:pt modelId="{E2C9B4E6-C99F-4AD2-B0A6-7F40A0A3A94B}" type="pres">
      <dgm:prSet presAssocID="{3D5A27C2-6AFF-4304-BCA4-D3E224288C62}" presName="connTx" presStyleLbl="parChTrans1D3" presStyleIdx="0" presStyleCnt="2"/>
      <dgm:spPr/>
      <dgm:t>
        <a:bodyPr/>
        <a:lstStyle/>
        <a:p>
          <a:endParaRPr lang="pl-PL"/>
        </a:p>
      </dgm:t>
    </dgm:pt>
    <dgm:pt modelId="{A7E2DF2D-C817-4A79-B7F2-6E73B8BAED9F}" type="pres">
      <dgm:prSet presAssocID="{74F68A50-1B98-476E-BEA5-1D097A21F5CA}" presName="Name30" presStyleCnt="0"/>
      <dgm:spPr/>
    </dgm:pt>
    <dgm:pt modelId="{648DB4D0-7FA0-4BCA-8F42-0ED7942B08C2}" type="pres">
      <dgm:prSet presAssocID="{74F68A50-1B98-476E-BEA5-1D097A21F5CA}" presName="level2Shape" presStyleLbl="node3" presStyleIdx="0" presStyleCnt="2" custLinFactNeighborX="-1263" custLinFactNeighborY="10765"/>
      <dgm:spPr/>
      <dgm:t>
        <a:bodyPr/>
        <a:lstStyle/>
        <a:p>
          <a:endParaRPr lang="pl-PL"/>
        </a:p>
      </dgm:t>
    </dgm:pt>
    <dgm:pt modelId="{3CC2C0F5-8E6B-491D-BA8C-14CBFC7C045B}" type="pres">
      <dgm:prSet presAssocID="{74F68A50-1B98-476E-BEA5-1D097A21F5CA}" presName="hierChild3" presStyleCnt="0"/>
      <dgm:spPr/>
    </dgm:pt>
    <dgm:pt modelId="{39D65ED2-01CD-47FC-9F06-E4399AC37A9B}" type="pres">
      <dgm:prSet presAssocID="{4024C9D4-D69C-42D8-AD58-E4F4D1B799B8}" presName="Name25" presStyleLbl="parChTrans1D3" presStyleIdx="1" presStyleCnt="2"/>
      <dgm:spPr/>
      <dgm:t>
        <a:bodyPr/>
        <a:lstStyle/>
        <a:p>
          <a:endParaRPr lang="pl-PL"/>
        </a:p>
      </dgm:t>
    </dgm:pt>
    <dgm:pt modelId="{48E44880-5249-4A0A-A93C-4199097A5458}" type="pres">
      <dgm:prSet presAssocID="{4024C9D4-D69C-42D8-AD58-E4F4D1B799B8}" presName="connTx" presStyleLbl="parChTrans1D3" presStyleIdx="1" presStyleCnt="2"/>
      <dgm:spPr/>
      <dgm:t>
        <a:bodyPr/>
        <a:lstStyle/>
        <a:p>
          <a:endParaRPr lang="pl-PL"/>
        </a:p>
      </dgm:t>
    </dgm:pt>
    <dgm:pt modelId="{64EA4CAE-185D-4D54-B718-CDD45B411DAA}" type="pres">
      <dgm:prSet presAssocID="{D1EA0228-EDA9-431F-82B1-1C012D4C5921}" presName="Name30" presStyleCnt="0"/>
      <dgm:spPr/>
    </dgm:pt>
    <dgm:pt modelId="{045A6619-E40C-4B52-8C20-4AB2F202DA54}" type="pres">
      <dgm:prSet presAssocID="{D1EA0228-EDA9-431F-82B1-1C012D4C5921}" presName="level2Shape" presStyleLbl="node3" presStyleIdx="1" presStyleCnt="2" custLinFactNeighborX="2591" custLinFactNeighborY="27624"/>
      <dgm:spPr/>
      <dgm:t>
        <a:bodyPr/>
        <a:lstStyle/>
        <a:p>
          <a:endParaRPr lang="pl-PL"/>
        </a:p>
      </dgm:t>
    </dgm:pt>
    <dgm:pt modelId="{0272F7E9-AAE6-4CF8-A9A7-326B886941F0}" type="pres">
      <dgm:prSet presAssocID="{D1EA0228-EDA9-431F-82B1-1C012D4C5921}" presName="hierChild3" presStyleCnt="0"/>
      <dgm:spPr/>
    </dgm:pt>
    <dgm:pt modelId="{7269B80F-F71B-405F-83CD-5ED45B0B251A}" type="pres">
      <dgm:prSet presAssocID="{49840940-B5E0-4C2F-A221-69B1A7F07BA3}" presName="bgShapesFlow" presStyleCnt="0"/>
      <dgm:spPr/>
    </dgm:pt>
  </dgm:ptLst>
  <dgm:cxnLst>
    <dgm:cxn modelId="{2536B306-E6A9-4A54-9DBB-30757DFDF259}" type="presOf" srcId="{EE132CA6-C8A5-488D-8638-EE246B8D858E}" destId="{27551C29-51E4-4FD4-9B7D-8BDA8DC047E0}" srcOrd="1" destOrd="0" presId="urn:microsoft.com/office/officeart/2005/8/layout/hierarchy5"/>
    <dgm:cxn modelId="{11FEC6B2-7595-48AE-853B-DE8A428DFE38}" type="presOf" srcId="{D1EA0228-EDA9-431F-82B1-1C012D4C5921}" destId="{045A6619-E40C-4B52-8C20-4AB2F202DA54}" srcOrd="0" destOrd="0" presId="urn:microsoft.com/office/officeart/2005/8/layout/hierarchy5"/>
    <dgm:cxn modelId="{B3D9D8CE-AB13-4877-AEC2-757DCE7BCDD2}" type="presOf" srcId="{F52243D7-8410-4BE7-A94A-4C97B1EEE0FA}" destId="{2CA438B9-42DF-4AF0-A43A-7B1C6D523173}" srcOrd="0" destOrd="0" presId="urn:microsoft.com/office/officeart/2005/8/layout/hierarchy5"/>
    <dgm:cxn modelId="{17CF068B-167F-4E0B-A643-F1E83B20EA8C}" type="presOf" srcId="{3D5A27C2-6AFF-4304-BCA4-D3E224288C62}" destId="{E2C9B4E6-C99F-4AD2-B0A6-7F40A0A3A94B}" srcOrd="1" destOrd="0" presId="urn:microsoft.com/office/officeart/2005/8/layout/hierarchy5"/>
    <dgm:cxn modelId="{4298B50F-B5E8-42AE-A28F-3AB58913D9DF}" type="presOf" srcId="{4024C9D4-D69C-42D8-AD58-E4F4D1B799B8}" destId="{48E44880-5249-4A0A-A93C-4199097A5458}" srcOrd="1" destOrd="0" presId="urn:microsoft.com/office/officeart/2005/8/layout/hierarchy5"/>
    <dgm:cxn modelId="{36826AAA-C6AC-48A3-913F-385ACA1B1592}" type="presOf" srcId="{74F68A50-1B98-476E-BEA5-1D097A21F5CA}" destId="{648DB4D0-7FA0-4BCA-8F42-0ED7942B08C2}" srcOrd="0" destOrd="0" presId="urn:microsoft.com/office/officeart/2005/8/layout/hierarchy5"/>
    <dgm:cxn modelId="{8F1EA0E7-49F4-473B-A0D9-86BB23C98E61}" type="presOf" srcId="{3D5A27C2-6AFF-4304-BCA4-D3E224288C62}" destId="{EEA59F76-1A8C-4C30-BAA1-8734A5405816}" srcOrd="0" destOrd="0" presId="urn:microsoft.com/office/officeart/2005/8/layout/hierarchy5"/>
    <dgm:cxn modelId="{BE918AEE-F812-43B8-8284-EE94DF0BF070}" type="presOf" srcId="{90621425-3EF3-425D-A15A-D33091B77DC6}" destId="{F95EF68C-ADEC-4363-9740-CB6CEB0E641C}" srcOrd="0" destOrd="0" presId="urn:microsoft.com/office/officeart/2005/8/layout/hierarchy5"/>
    <dgm:cxn modelId="{ADA76392-8724-4931-824F-743FC4925DCA}" srcId="{F52243D7-8410-4BE7-A94A-4C97B1EEE0FA}" destId="{90621425-3EF3-425D-A15A-D33091B77DC6}" srcOrd="1" destOrd="0" parTransId="{EE132CA6-C8A5-488D-8638-EE246B8D858E}" sibTransId="{BFC522AD-BF74-4440-9867-2E12B6355D2A}"/>
    <dgm:cxn modelId="{FBC3B2A8-523A-4845-BA80-5D502E0B77BF}" srcId="{90621425-3EF3-425D-A15A-D33091B77DC6}" destId="{D1EA0228-EDA9-431F-82B1-1C012D4C5921}" srcOrd="1" destOrd="0" parTransId="{4024C9D4-D69C-42D8-AD58-E4F4D1B799B8}" sibTransId="{62BEDA8A-7276-48D3-B211-47B64C2555DF}"/>
    <dgm:cxn modelId="{FE308F1B-17EC-4D29-9A25-928C0D32A8AB}" type="presOf" srcId="{865A933C-C587-45D5-ADCB-A31B7DCA0276}" destId="{C8FBC1DD-3B75-4A30-BDF0-72869C171122}" srcOrd="1" destOrd="0" presId="urn:microsoft.com/office/officeart/2005/8/layout/hierarchy5"/>
    <dgm:cxn modelId="{02C0BF4D-26EA-4660-AC53-9830AA2A0EA4}" type="presOf" srcId="{4024C9D4-D69C-42D8-AD58-E4F4D1B799B8}" destId="{39D65ED2-01CD-47FC-9F06-E4399AC37A9B}" srcOrd="0" destOrd="0" presId="urn:microsoft.com/office/officeart/2005/8/layout/hierarchy5"/>
    <dgm:cxn modelId="{286728EE-B02F-497F-95B9-60E55ACC203C}" type="presOf" srcId="{865A933C-C587-45D5-ADCB-A31B7DCA0276}" destId="{FBF1D535-BA08-43A6-99DE-E066AFB0E81C}" srcOrd="0" destOrd="0" presId="urn:microsoft.com/office/officeart/2005/8/layout/hierarchy5"/>
    <dgm:cxn modelId="{21153BDA-B4FE-42E3-84F8-E3D5583E68FD}" srcId="{F52243D7-8410-4BE7-A94A-4C97B1EEE0FA}" destId="{6C6F50E1-24CC-4110-86E5-D49A5C367B16}" srcOrd="0" destOrd="0" parTransId="{865A933C-C587-45D5-ADCB-A31B7DCA0276}" sibTransId="{78A400A5-03C1-4E12-A31A-ECFAEFEFDEB9}"/>
    <dgm:cxn modelId="{C5EEADD2-3355-4A43-AC18-8B575E5FEC77}" type="presOf" srcId="{6C6F50E1-24CC-4110-86E5-D49A5C367B16}" destId="{2D3E6146-CCB2-4079-B87F-FBE50FFB8125}" srcOrd="0" destOrd="0" presId="urn:microsoft.com/office/officeart/2005/8/layout/hierarchy5"/>
    <dgm:cxn modelId="{7B473629-B127-44A0-A103-7E0EB29D234C}" type="presOf" srcId="{EE132CA6-C8A5-488D-8638-EE246B8D858E}" destId="{61694B86-253D-4A40-931A-F8F2732E8B11}" srcOrd="0" destOrd="0" presId="urn:microsoft.com/office/officeart/2005/8/layout/hierarchy5"/>
    <dgm:cxn modelId="{6D1B5F07-E06C-481D-82B7-EC46E0E1C11A}" srcId="{90621425-3EF3-425D-A15A-D33091B77DC6}" destId="{74F68A50-1B98-476E-BEA5-1D097A21F5CA}" srcOrd="0" destOrd="0" parTransId="{3D5A27C2-6AFF-4304-BCA4-D3E224288C62}" sibTransId="{3E079627-616D-459E-B204-92AF86E56083}"/>
    <dgm:cxn modelId="{6501F30F-1CDC-4E3A-B1A7-E374F64BB09A}" type="presOf" srcId="{49840940-B5E0-4C2F-A221-69B1A7F07BA3}" destId="{E290FBA2-CC32-43EB-A64A-BB03076940A3}" srcOrd="0" destOrd="0" presId="urn:microsoft.com/office/officeart/2005/8/layout/hierarchy5"/>
    <dgm:cxn modelId="{3BE01E08-3C91-4526-A69A-30E916C1961C}" srcId="{49840940-B5E0-4C2F-A221-69B1A7F07BA3}" destId="{F52243D7-8410-4BE7-A94A-4C97B1EEE0FA}" srcOrd="0" destOrd="0" parTransId="{52DB4A73-99B0-46DE-BAE9-D04FCA0F7A67}" sibTransId="{F3D1F278-7628-498E-AB69-41339A6FF3F2}"/>
    <dgm:cxn modelId="{6658BE3C-6A61-4A9D-8F3B-70CF1A53F589}" type="presParOf" srcId="{E290FBA2-CC32-43EB-A64A-BB03076940A3}" destId="{E988E32B-7B91-4254-AD9B-322C412F5E7E}" srcOrd="0" destOrd="0" presId="urn:microsoft.com/office/officeart/2005/8/layout/hierarchy5"/>
    <dgm:cxn modelId="{15E48273-102A-426D-8CDF-77DCBDBA103F}" type="presParOf" srcId="{E988E32B-7B91-4254-AD9B-322C412F5E7E}" destId="{86576499-25C2-467E-BED1-C60952E7D081}" srcOrd="0" destOrd="0" presId="urn:microsoft.com/office/officeart/2005/8/layout/hierarchy5"/>
    <dgm:cxn modelId="{55447CEF-7982-4AC6-B309-D5A619D8F887}" type="presParOf" srcId="{86576499-25C2-467E-BED1-C60952E7D081}" destId="{8496E231-9178-4857-B2E5-82537379A7ED}" srcOrd="0" destOrd="0" presId="urn:microsoft.com/office/officeart/2005/8/layout/hierarchy5"/>
    <dgm:cxn modelId="{0495E070-D0E1-4A08-B551-66F597CB8FDA}" type="presParOf" srcId="{8496E231-9178-4857-B2E5-82537379A7ED}" destId="{2CA438B9-42DF-4AF0-A43A-7B1C6D523173}" srcOrd="0" destOrd="0" presId="urn:microsoft.com/office/officeart/2005/8/layout/hierarchy5"/>
    <dgm:cxn modelId="{AFF764D6-C974-4403-9811-58EBB0CD447E}" type="presParOf" srcId="{8496E231-9178-4857-B2E5-82537379A7ED}" destId="{68276634-D688-4176-B046-22644173D86F}" srcOrd="1" destOrd="0" presId="urn:microsoft.com/office/officeart/2005/8/layout/hierarchy5"/>
    <dgm:cxn modelId="{72EF899B-167A-4D1D-9938-53B7D87EEE79}" type="presParOf" srcId="{68276634-D688-4176-B046-22644173D86F}" destId="{FBF1D535-BA08-43A6-99DE-E066AFB0E81C}" srcOrd="0" destOrd="0" presId="urn:microsoft.com/office/officeart/2005/8/layout/hierarchy5"/>
    <dgm:cxn modelId="{C8CB8243-BEBD-4F91-82BA-19AD3DDCB0F5}" type="presParOf" srcId="{FBF1D535-BA08-43A6-99DE-E066AFB0E81C}" destId="{C8FBC1DD-3B75-4A30-BDF0-72869C171122}" srcOrd="0" destOrd="0" presId="urn:microsoft.com/office/officeart/2005/8/layout/hierarchy5"/>
    <dgm:cxn modelId="{CB63E86A-FA6B-45D7-BB91-51D8599E06BD}" type="presParOf" srcId="{68276634-D688-4176-B046-22644173D86F}" destId="{104B4E32-9102-40AC-B4B3-8D3751C50400}" srcOrd="1" destOrd="0" presId="urn:microsoft.com/office/officeart/2005/8/layout/hierarchy5"/>
    <dgm:cxn modelId="{40190982-AEB7-4C4A-813E-3F259EA4B28C}" type="presParOf" srcId="{104B4E32-9102-40AC-B4B3-8D3751C50400}" destId="{2D3E6146-CCB2-4079-B87F-FBE50FFB8125}" srcOrd="0" destOrd="0" presId="urn:microsoft.com/office/officeart/2005/8/layout/hierarchy5"/>
    <dgm:cxn modelId="{ACF950DF-8119-4F71-A3FA-40295EE42A63}" type="presParOf" srcId="{104B4E32-9102-40AC-B4B3-8D3751C50400}" destId="{ECD8ADEF-7A64-4169-AC76-F54BCA627A13}" srcOrd="1" destOrd="0" presId="urn:microsoft.com/office/officeart/2005/8/layout/hierarchy5"/>
    <dgm:cxn modelId="{62FCF441-717C-468A-B465-DE8A093A099C}" type="presParOf" srcId="{68276634-D688-4176-B046-22644173D86F}" destId="{61694B86-253D-4A40-931A-F8F2732E8B11}" srcOrd="2" destOrd="0" presId="urn:microsoft.com/office/officeart/2005/8/layout/hierarchy5"/>
    <dgm:cxn modelId="{61949BFA-D6D0-49E4-A64E-3BAF8AE0DB13}" type="presParOf" srcId="{61694B86-253D-4A40-931A-F8F2732E8B11}" destId="{27551C29-51E4-4FD4-9B7D-8BDA8DC047E0}" srcOrd="0" destOrd="0" presId="urn:microsoft.com/office/officeart/2005/8/layout/hierarchy5"/>
    <dgm:cxn modelId="{A709728C-4B4D-41B6-888E-711C1DCA5D9F}" type="presParOf" srcId="{68276634-D688-4176-B046-22644173D86F}" destId="{C914C555-0659-4029-834D-657F814C296F}" srcOrd="3" destOrd="0" presId="urn:microsoft.com/office/officeart/2005/8/layout/hierarchy5"/>
    <dgm:cxn modelId="{24AE5451-3783-469A-A85C-99C82F4BF3BB}" type="presParOf" srcId="{C914C555-0659-4029-834D-657F814C296F}" destId="{F95EF68C-ADEC-4363-9740-CB6CEB0E641C}" srcOrd="0" destOrd="0" presId="urn:microsoft.com/office/officeart/2005/8/layout/hierarchy5"/>
    <dgm:cxn modelId="{FD773981-C70D-42FB-B5A2-02389C878A8D}" type="presParOf" srcId="{C914C555-0659-4029-834D-657F814C296F}" destId="{053A5CCF-BBEE-4CFE-8DA9-5E6EF07E7C8B}" srcOrd="1" destOrd="0" presId="urn:microsoft.com/office/officeart/2005/8/layout/hierarchy5"/>
    <dgm:cxn modelId="{C19FA717-0244-420F-BFEA-D4D7862A02D5}" type="presParOf" srcId="{053A5CCF-BBEE-4CFE-8DA9-5E6EF07E7C8B}" destId="{EEA59F76-1A8C-4C30-BAA1-8734A5405816}" srcOrd="0" destOrd="0" presId="urn:microsoft.com/office/officeart/2005/8/layout/hierarchy5"/>
    <dgm:cxn modelId="{65E6FDAC-BBFE-4F7B-94F6-0A083E3FF5F3}" type="presParOf" srcId="{EEA59F76-1A8C-4C30-BAA1-8734A5405816}" destId="{E2C9B4E6-C99F-4AD2-B0A6-7F40A0A3A94B}" srcOrd="0" destOrd="0" presId="urn:microsoft.com/office/officeart/2005/8/layout/hierarchy5"/>
    <dgm:cxn modelId="{5F14987F-F9C3-4693-AC04-47FAB098B259}" type="presParOf" srcId="{053A5CCF-BBEE-4CFE-8DA9-5E6EF07E7C8B}" destId="{A7E2DF2D-C817-4A79-B7F2-6E73B8BAED9F}" srcOrd="1" destOrd="0" presId="urn:microsoft.com/office/officeart/2005/8/layout/hierarchy5"/>
    <dgm:cxn modelId="{838D73C9-338F-45AE-8273-8A0DAE3EA287}" type="presParOf" srcId="{A7E2DF2D-C817-4A79-B7F2-6E73B8BAED9F}" destId="{648DB4D0-7FA0-4BCA-8F42-0ED7942B08C2}" srcOrd="0" destOrd="0" presId="urn:microsoft.com/office/officeart/2005/8/layout/hierarchy5"/>
    <dgm:cxn modelId="{EABAC531-19EA-4048-8E9E-EE141F5B7699}" type="presParOf" srcId="{A7E2DF2D-C817-4A79-B7F2-6E73B8BAED9F}" destId="{3CC2C0F5-8E6B-491D-BA8C-14CBFC7C045B}" srcOrd="1" destOrd="0" presId="urn:microsoft.com/office/officeart/2005/8/layout/hierarchy5"/>
    <dgm:cxn modelId="{DE7B4D7A-F75A-49B4-B02E-55CD204D5D89}" type="presParOf" srcId="{053A5CCF-BBEE-4CFE-8DA9-5E6EF07E7C8B}" destId="{39D65ED2-01CD-47FC-9F06-E4399AC37A9B}" srcOrd="2" destOrd="0" presId="urn:microsoft.com/office/officeart/2005/8/layout/hierarchy5"/>
    <dgm:cxn modelId="{12F537FE-7CDB-44C1-A641-C137471B5DD1}" type="presParOf" srcId="{39D65ED2-01CD-47FC-9F06-E4399AC37A9B}" destId="{48E44880-5249-4A0A-A93C-4199097A5458}" srcOrd="0" destOrd="0" presId="urn:microsoft.com/office/officeart/2005/8/layout/hierarchy5"/>
    <dgm:cxn modelId="{E131BD2A-7B75-4AF2-BA0A-FC6C9967CEF0}" type="presParOf" srcId="{053A5CCF-BBEE-4CFE-8DA9-5E6EF07E7C8B}" destId="{64EA4CAE-185D-4D54-B718-CDD45B411DAA}" srcOrd="3" destOrd="0" presId="urn:microsoft.com/office/officeart/2005/8/layout/hierarchy5"/>
    <dgm:cxn modelId="{651D1EDD-56EC-4596-A552-53180361CFAB}" type="presParOf" srcId="{64EA4CAE-185D-4D54-B718-CDD45B411DAA}" destId="{045A6619-E40C-4B52-8C20-4AB2F202DA54}" srcOrd="0" destOrd="0" presId="urn:microsoft.com/office/officeart/2005/8/layout/hierarchy5"/>
    <dgm:cxn modelId="{A4005D2A-11B3-4C8A-94E5-F5F3B9BEE443}" type="presParOf" srcId="{64EA4CAE-185D-4D54-B718-CDD45B411DAA}" destId="{0272F7E9-AAE6-4CF8-A9A7-326B886941F0}" srcOrd="1" destOrd="0" presId="urn:microsoft.com/office/officeart/2005/8/layout/hierarchy5"/>
    <dgm:cxn modelId="{C4417742-62D9-4DAF-8419-405F67F68403}" type="presParOf" srcId="{E290FBA2-CC32-43EB-A64A-BB03076940A3}" destId="{7269B80F-F71B-405F-83CD-5ED45B0B251A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7EAAE-CAA2-41BF-8580-36A1168835B8}" type="datetimeFigureOut">
              <a:rPr lang="es-ES" smtClean="0"/>
              <a:t>17/10/2024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8838"/>
            <a:ext cx="4114800" cy="2319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6763"/>
            <a:ext cx="9753600" cy="2705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262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262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F6541-F716-4D33-934D-D3783B7243D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436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EF4CE-A503-4E65-986B-A5ECC6ED22A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474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Dlatego też rozporządzenie delegowane dotyczy weterynaryjnych produktów leczniczych podawanych doustnie poprzez mieszanie ich z paszą lub umieszczanie ich na jej powierzchni oraz do mieszanek weterynaryjnych produktów leczniczych z wodą do pojenia lub paszą płynną przygotowywanych przez posiadacza zwierząt.  Nie powinno mieć ono zastosowania do weterynaryjnych produktów leczniczych mieszanych z paszą przez podmioty działające na rynku pasz niezależnie od tego, czy prowadzą one działalność w wytwórni pasz, mobilnej wytwórni pasz lub wytwórni pasz na własne potrzeby – są one objęte Rozporządzeniem (UE) 2019/4. </a:t>
            </a:r>
          </a:p>
          <a:p>
            <a:endParaRPr lang="en-US" dirty="0"/>
          </a:p>
          <a:p>
            <a:r>
              <a:rPr lang="pl-PL" dirty="0"/>
              <a:t>(f) „podmiot wytwarzający paszę w mobilnej wytwórni pasz” oznacza podmiot działający na rynku pasz, którego zakład paszowy składa się ze specjalnie wyposażonego pojazdu służącego do wytwarzania paszy leczniczej; (g) „podmiot wytwarzający paszę na własne potrzeby” oznacza podmiot działający na rynku pasz wytwarzający paszę leczniczą do wyłącznego stosowania we własnym gospodarstwie;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EF4CE-A503-4E65-986B-A5ECC6ED22AC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39947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1. Pasza lecznicza jest dostarczana posiadaczom zwierząt:</a:t>
            </a:r>
          </a:p>
          <a:p>
            <a:r>
              <a:rPr lang="pl-PL"/>
              <a:t>a) pod warunkiem przedstawienia oraz – w przypadku podmiotów wytwarzających paszę na własne potrzeby – posiadania recepty weterynaryjnej na paszę leczniczą; oraz</a:t>
            </a:r>
          </a:p>
          <a:p>
            <a:r>
              <a:rPr lang="pl-PL"/>
              <a:t>b) zgodnie z warunkami określonymi w ust. 2–10.</a:t>
            </a:r>
          </a:p>
          <a:p>
            <a:endParaRPr lang="en-US" dirty="0"/>
          </a:p>
          <a:p>
            <a:r>
              <a:rPr lang="pl-PL"/>
              <a:t>2. Receptę weterynaryjną na paszę leczniczą wystawia się dopiero po przeprowadzeniu badania klinicznego lub innej właściwej oceny stanu zdrowia zwierzęcia lub grupy zwierząt przez lekarza weterynarii i wyłącznie w związku ze zdiagnozowaną chorobą.</a:t>
            </a:r>
          </a:p>
          <a:p>
            <a:endParaRPr lang="en-US" dirty="0"/>
          </a:p>
          <a:p>
            <a:r>
              <a:rPr lang="pl-PL"/>
              <a:t>3. Na zasadzie odstępstwa od ust. 2 receptę weterynaryjną na paszę leczniczą zawierającą immunologiczne weterynaryjne produkty lecznicze można wystawić również w przypadku braku zdiagnozowanej choroby.</a:t>
            </a:r>
          </a:p>
          <a:p>
            <a:endParaRPr lang="en-US" dirty="0"/>
          </a:p>
          <a:p>
            <a:r>
              <a:rPr lang="pl-PL"/>
              <a:t>4. Na zasadzie odstępstwa od ust. 2, jeżeli nie można potwierdzić obecności zdiagnozowanej choroby, receptę weterynaryjną na paszę leczniczą zawierającą środki przeciwpasożytnicze bez skutków przeciwdrobnoustrojowych można wystawić na podstawie</a:t>
            </a:r>
          </a:p>
          <a:p>
            <a:r>
              <a:rPr lang="pl-PL"/>
              <a:t>znajomości stopnia zarażenia pasożytami zwierzęcia lub grupy zwierząt.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EF4CE-A503-4E65-986B-A5ECC6ED22A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01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6. Recepta weterynaryjna na paszę leczniczą zawiera informacje określone w załączniku V. Oryginał recepty weterynaryjnej na paszę leczniczą przechowuje producent lub, w stosownych przypadkach, podmiot</a:t>
            </a:r>
          </a:p>
          <a:p>
            <a:r>
              <a:rPr lang="pl-PL"/>
              <a:t>działający na rynku pasz dostarczający paszę leczniczą posiadaczowi zwierząt. Lekarz weterynarii lub wykwalifikowana osoba, o której mowa w ust. 5, która wystawia receptę, i posiadacz zwierzęcia wykorzystywanego do produkcji żywności lub zwierzęcia futerkowego przechowują kopię recepty weterynaryjnej na paszę leczniczą. Oryginał i kopie przechowuje się przez pięć lat od daty wystawienia.</a:t>
            </a:r>
          </a:p>
          <a:p>
            <a:endParaRPr lang="en-US" dirty="0"/>
          </a:p>
          <a:p>
            <a:r>
              <a:rPr lang="pl-PL"/>
              <a:t>7. Paszy leczniczej nie stosuje się w więcej niż jednym leczeniu w ramach tej samej recepty weterynaryjnej na paszę leczniczą, z wyjątkiem paszy leczniczej dla zwierząt niewykorzystywanych do produkcji żywności innych niż zwierzęta futerkowe.</a:t>
            </a:r>
          </a:p>
          <a:p>
            <a:r>
              <a:rPr lang="pl-PL"/>
              <a:t>Czas trwania leczenia jest zgodny z charakterystyką weterynaryjnego produktu leczniczego dodanego do paszy, a w przypadkach, gdy nie jest to określone, nie przekracza jednego miesiąca albo dwóch tygodni w przypadku paszy leczniczej</a:t>
            </a:r>
          </a:p>
          <a:p>
            <a:r>
              <a:rPr lang="pl-PL"/>
              <a:t>zawierającej weterynaryjne produkty lecznicze o działaniu przeciwdrobnoustrojowym.</a:t>
            </a:r>
          </a:p>
          <a:p>
            <a:endParaRPr lang="en-US" dirty="0"/>
          </a:p>
          <a:p>
            <a:r>
              <a:rPr lang="pl-PL"/>
              <a:t>8. Recepta na paszę leczniczą zachowuje ważność maksymalnie przez sześć miesięcy od daty wystawienia w przypadku zwierząt niewykorzystywanych do produkcji żywności innych niż zwierzęta futerkowe i trzy tygodnie w przypadku zwierząt wykorzystywanych do produkcji żywności i zwierząt futerkowych</a:t>
            </a:r>
          </a:p>
          <a:p>
            <a:r>
              <a:rPr lang="pl-PL"/>
              <a:t>. W przypadku paszy leczniczej zawierającej przeciwdrobnoustrojowe weterynaryjne produkty lecznicze recepta zachowuje ważność przez maksymalny okres pięciu dni od daty wystawienia.</a:t>
            </a:r>
          </a:p>
          <a:p>
            <a:endParaRPr lang="en-US" dirty="0"/>
          </a:p>
          <a:p>
            <a:r>
              <a:rPr lang="pl-PL"/>
              <a:t>9. Lekarz weterynarii wystawiający receptę weterynaryjną na paszę leczniczą sprawdza, czy zastosowanie tego leku w stosunku do zwierząt docelowych ma uzasadnienie weterynaryjne. Ponadto upewnia się on, że podawanie danego</a:t>
            </a:r>
          </a:p>
          <a:p>
            <a:r>
              <a:rPr lang="pl-PL"/>
              <a:t>weterynaryjnego produktu leczniczego nie jest niekompatybilne z innym leczeniem lub zastosowaniem i że nie ma żadnych przeciwwskazań ani wzajemnego oddziaływania w przypadku stosowania kilku produktów leczniczych. W szczególności lekarz weterynarii nie przepisuje</a:t>
            </a:r>
          </a:p>
          <a:p>
            <a:r>
              <a:rPr lang="pl-PL"/>
              <a:t>paszy leczniczej z więcej niż jednym weterynaryjnym produktem leczniczym zawierającym środki przeciwdrobnoustrojowe.</a:t>
            </a:r>
          </a:p>
          <a:p>
            <a:endParaRPr lang="en-US" dirty="0"/>
          </a:p>
          <a:p>
            <a:r>
              <a:rPr lang="pl-PL"/>
              <a:t>10. Recepta weterynaryjna na paszę leczniczą:</a:t>
            </a:r>
          </a:p>
          <a:p>
            <a:r>
              <a:rPr lang="pl-PL"/>
              <a:t>a) jest zgodna z charakterystyką weterynaryjnego produktu leczniczego, z wyjątkiem weterynaryjnych</a:t>
            </a:r>
          </a:p>
          <a:p>
            <a:r>
              <a:rPr lang="pl-PL"/>
              <a:t>produktów leczniczych przeznaczonych do stosowania zgodnie z art. 112, 113 lub 114 Rozporządzenia (UE)</a:t>
            </a:r>
          </a:p>
          <a:p>
            <a:r>
              <a:rPr lang="pl-PL"/>
              <a:t>2019/6;</a:t>
            </a:r>
          </a:p>
          <a:p>
            <a:r>
              <a:rPr lang="pl-PL"/>
              <a:t>b) wskazuje dzienną dawkę weterynaryjnego produktu leczniczego, która ma zostać dodana do ilości paszy leczniczej</a:t>
            </a:r>
          </a:p>
          <a:p>
            <a:r>
              <a:rPr lang="pl-PL"/>
              <a:t>zapewniającej przyjęcie dziennej dawki przez zwierzę docelowe przy uwzględnieniu faktu, że ilość paszy przyjmowanej przez zwierzęta chore może</a:t>
            </a:r>
          </a:p>
          <a:p>
            <a:r>
              <a:rPr lang="pl-PL"/>
              <a:t>różnić się od normalnego zapotrzebowania dziennego;</a:t>
            </a:r>
          </a:p>
          <a:p>
            <a:r>
              <a:rPr lang="pl-PL"/>
              <a:t>c) zapewnia, aby pasza lecznicza zawierająca dzienną dawkę weterynaryjnego produktu leczniczego odpowiadała co najmniej 50 %</a:t>
            </a:r>
          </a:p>
          <a:p>
            <a:r>
              <a:rPr lang="pl-PL"/>
              <a:t>dziennego zapotrzebowania na paszę obliczonego na podstawie suchej masy, a w przypadku przeżuwaczy dzienna dawka weterynaryjnego produktu leczniczego</a:t>
            </a:r>
          </a:p>
          <a:p>
            <a:r>
              <a:rPr lang="pl-PL"/>
              <a:t>była zawarta w co najmniej 50 % mieszanki paszowej uzupełniającej, z wyjątkiem mieszanki paszowej mineralnej;</a:t>
            </a:r>
          </a:p>
          <a:p>
            <a:r>
              <a:rPr lang="pl-PL"/>
              <a:t>d) zawiera informację o zawartości substancji czynnych obliczonej na podstawie odnośnych parametrów.</a:t>
            </a:r>
          </a:p>
          <a:p>
            <a:endParaRPr lang="en-US" dirty="0"/>
          </a:p>
          <a:p>
            <a:r>
              <a:rPr lang="pl-PL"/>
              <a:t>11. Recepty weterynaryjne na paszę leczniczą wystawione zgodnie z ust. 2, 3 i 4 są uznawane w całej Unii.</a:t>
            </a:r>
          </a:p>
          <a:p>
            <a:endParaRPr lang="en-US" dirty="0"/>
          </a:p>
          <a:p>
            <a:r>
              <a:rPr lang="pl-PL"/>
              <a:t>12. Komisja może w drodze aktów wykonawczych określić wzór dla informacji określonych w</a:t>
            </a:r>
          </a:p>
          <a:p>
            <a:r>
              <a:rPr lang="pl-PL"/>
              <a:t>załączniku V. Wzór ten udostępnia się również w wersji elektronicznej. Te akty wykonawcze przyjmuje się</a:t>
            </a:r>
          </a:p>
          <a:p>
            <a:r>
              <a:rPr lang="pl-PL"/>
              <a:t>zgodnie z procedurą sprawdzającą, o której mowa w art. 21 ust. 2.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EF4CE-A503-4E65-986B-A5ECC6ED22A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616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F6541-F716-4D33-934D-D3783B7243DD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3294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EF4CE-A503-4E65-986B-A5ECC6ED22A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712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EF4CE-A503-4E65-986B-A5ECC6ED22A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39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powodem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podjęcia prac nad nowelizacją ustawy o paszach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jest konieczność wdrożenia do prawa krajowego przepisów rozporządzenia Parlamentu Europejskiego i Rady (UE) 2019/4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dnia 11 grudnia 2018 r. w sprawie wytwarzania, wprowadzania na rynek i stosowania paszy leczniczej;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oraz potrzeba utrzymania silnej pozycji Polski w zakresie konkurencyjności polskich produktów pochodzenia zwierzęcego na rynkach zagranicznych.</a:t>
            </a:r>
          </a:p>
          <a:p>
            <a:r>
              <a:rPr lang="pl-PL" dirty="0" smtClean="0"/>
              <a:t>3. 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określono również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warunki, jakie muszą spełniać podmioty działające na rynku pasz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oraz przepisy, zgodnie z którymi mogą wytwarzać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paszę leczniczą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Cel - zapewnić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homogeniczność oraz </a:t>
            </a:r>
            <a:r>
              <a:rPr lang="pl-PL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wymogi służące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zapobieganiu zanieczyszczeniu krzyżowemu paszy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niedocelowej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substancjami czynnymi, pochodzącymi z weterynaryjnych produktów leczniczych.</a:t>
            </a:r>
          </a:p>
          <a:p>
            <a:r>
              <a:rPr lang="pl-PL" dirty="0" smtClean="0"/>
              <a:t>5. </a:t>
            </a:r>
            <a:r>
              <a:rPr lang="pl-PL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Rozporządzenie 2019/4 dopuszcza możliwość wytwarzania pasz leczniczych w mobilnych wytwórniach pasz leczniczych. </a:t>
            </a:r>
            <a:endParaRPr lang="pl-PL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EF4CE-A503-4E65-986B-A5ECC6ED22A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229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cid:image004.jpg@01D9F6A4.3DC88080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8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47.png"/><Relationship Id="rId17" Type="http://schemas.openxmlformats.org/officeDocument/2006/relationships/hyperlink" Target="http://www.amrfvtraining.eu/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cid:image004.jpg@01D9F6A4.3DC88080" TargetMode="External"/><Relationship Id="rId5" Type="http://schemas.openxmlformats.org/officeDocument/2006/relationships/image" Target="../media/image5.png"/><Relationship Id="rId15" Type="http://schemas.openxmlformats.org/officeDocument/2006/relationships/image" Target="../media/image50.png"/><Relationship Id="rId10" Type="http://schemas.openxmlformats.org/officeDocument/2006/relationships/image" Target="../media/image46.jpe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4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cid:image004.jpg@01D9F6A4.3DC88080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3.jpeg"/><Relationship Id="rId9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cid:image004.jpg@01D9F6A4.3DC8808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12" Type="http://schemas.openxmlformats.org/officeDocument/2006/relationships/image" Target="../media/image27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9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xmlns="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xmlns="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0296" cy="3468560"/>
          </a:xfrm>
          <a:prstGeom prst="rect">
            <a:avLst/>
          </a:prstGeom>
        </p:spPr>
      </p:pic>
      <p:sp>
        <p:nvSpPr>
          <p:cNvPr id="9" name="object 21">
            <a:extLst>
              <a:ext uri="{FF2B5EF4-FFF2-40B4-BE49-F238E27FC236}">
                <a16:creationId xmlns:a16="http://schemas.microsoft.com/office/drawing/2014/main" xmlns="" id="{E547769E-C798-E733-21F6-6FBFA1D54900}"/>
              </a:ext>
            </a:extLst>
          </p:cNvPr>
          <p:cNvSpPr/>
          <p:nvPr userDrawn="1"/>
        </p:nvSpPr>
        <p:spPr>
          <a:xfrm>
            <a:off x="0" y="5187950"/>
            <a:ext cx="8712200" cy="1677670"/>
          </a:xfrm>
          <a:custGeom>
            <a:avLst/>
            <a:gdLst/>
            <a:ahLst/>
            <a:cxnLst/>
            <a:rect l="l" t="t" r="r" b="b"/>
            <a:pathLst>
              <a:path w="8712200" h="1633220">
                <a:moveTo>
                  <a:pt x="8712200" y="1632800"/>
                </a:moveTo>
                <a:lnTo>
                  <a:pt x="0" y="1632800"/>
                </a:lnTo>
                <a:lnTo>
                  <a:pt x="0" y="0"/>
                </a:lnTo>
                <a:lnTo>
                  <a:pt x="8712200" y="0"/>
                </a:lnTo>
                <a:lnTo>
                  <a:pt x="8712200" y="163280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xmlns="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A9CF4B79-D988-D340-D3EB-0BF9D9F52272}"/>
              </a:ext>
            </a:extLst>
          </p:cNvPr>
          <p:cNvSpPr/>
          <p:nvPr userDrawn="1"/>
        </p:nvSpPr>
        <p:spPr>
          <a:xfrm>
            <a:off x="5225099" y="1727682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FF8E1E59-A00D-A8DD-3D7E-F74445859AA3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2677BCA0-65A9-6A03-E78C-14D6F7355EFC}"/>
              </a:ext>
            </a:extLst>
          </p:cNvPr>
          <p:cNvSpPr/>
          <p:nvPr userDrawn="1"/>
        </p:nvSpPr>
        <p:spPr>
          <a:xfrm>
            <a:off x="3478675" y="1727682"/>
            <a:ext cx="1746000" cy="174600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xmlns="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xmlns="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xmlns="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xmlns="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xmlns="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xmlns="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165" y="2061761"/>
            <a:ext cx="1105152" cy="1181369"/>
          </a:xfrm>
          <a:prstGeom prst="rect">
            <a:avLst/>
          </a:prstGeom>
        </p:spPr>
      </p:pic>
      <p:pic>
        <p:nvPicPr>
          <p:cNvPr id="27" name="Imagen 26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xmlns="" id="{27DBD291-B2BD-7D5A-4D91-2972E57171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xmlns="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xmlns="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162" y="2214195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xmlns="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xmlns="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5" name="Marcador de texto 34">
            <a:extLst>
              <a:ext uri="{FF2B5EF4-FFF2-40B4-BE49-F238E27FC236}">
                <a16:creationId xmlns:a16="http://schemas.microsoft.com/office/drawing/2014/main" xmlns="" id="{07E29EFD-C0C4-495B-1ABB-1ABCDF39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586413"/>
            <a:ext cx="7874000" cy="7816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6" name="Marcador de texto 34">
            <a:extLst>
              <a:ext uri="{FF2B5EF4-FFF2-40B4-BE49-F238E27FC236}">
                <a16:creationId xmlns:a16="http://schemas.microsoft.com/office/drawing/2014/main" xmlns="" id="{53BDFECB-4DA6-72A4-8ABD-2FC20B9889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402744"/>
            <a:ext cx="2971800" cy="37108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582D17B3-5A6C-42CA-853B-4103A0708918}"/>
              </a:ext>
            </a:extLst>
          </p:cNvPr>
          <p:cNvPicPr/>
          <p:nvPr userDrawn="1"/>
        </p:nvPicPr>
        <p:blipFill>
          <a:blip r:embed="rId11" r:link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1600" y="5605462"/>
            <a:ext cx="3022600" cy="7972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806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137805FF-5857-A6EE-E6AF-EDF3B41F0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086600" y="0"/>
            <a:ext cx="5105400" cy="687069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xmlns="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xmlns="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xmlns="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xmlns="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xmlns="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xmlns="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xmlns="" id="{770D15C2-5D7B-ED43-C065-94F2462C71C1}"/>
              </a:ext>
            </a:extLst>
          </p:cNvPr>
          <p:cNvSpPr/>
          <p:nvPr userDrawn="1"/>
        </p:nvSpPr>
        <p:spPr>
          <a:xfrm>
            <a:off x="11023879" y="130606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xmlns="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311150"/>
            <a:ext cx="608614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20" name="Imagen 1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xmlns="" id="{8D91507A-E5FD-4F81-8084-ED0CF44931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7804" y="859216"/>
            <a:ext cx="426085" cy="2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4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xmlns="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xmlns="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xmlns="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91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xmlns="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xmlns="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xmlns="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9663"/>
            <a:ext cx="1166832" cy="2216150"/>
          </a:xfrm>
          <a:prstGeom prst="rect">
            <a:avLst/>
          </a:prstGeom>
        </p:spPr>
      </p:pic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xmlns="" id="{FD5042EF-2420-4752-126A-B99C1EF849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154113"/>
            <a:ext cx="5105400" cy="5716587"/>
          </a:xfrm>
          <a:prstGeom prst="rect">
            <a:avLst/>
          </a:prstGeom>
        </p:spPr>
        <p:txBody>
          <a:bodyPr anchor="t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image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1732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xmlns="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xmlns="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27"/>
            <a:ext cx="1740296" cy="3468560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xmlns="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2677BCA0-65A9-6A03-E78C-14D6F7355EFC}"/>
              </a:ext>
            </a:extLst>
          </p:cNvPr>
          <p:cNvSpPr/>
          <p:nvPr userDrawn="1"/>
        </p:nvSpPr>
        <p:spPr>
          <a:xfrm>
            <a:off x="3478673" y="1734990"/>
            <a:ext cx="3469745" cy="173228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xmlns="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xmlns="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xmlns="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xmlns="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xmlns="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xmlns="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246" y="1905634"/>
            <a:ext cx="1105152" cy="118136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xmlns="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xmlns="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661" y="2162432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xmlns="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xmlns="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6" name="Marcador de texto 34">
            <a:extLst>
              <a:ext uri="{FF2B5EF4-FFF2-40B4-BE49-F238E27FC236}">
                <a16:creationId xmlns:a16="http://schemas.microsoft.com/office/drawing/2014/main" xmlns="" id="{181AEA2E-1C99-4294-892E-2840BA551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1193" y="2056688"/>
            <a:ext cx="3488650" cy="781632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Thank you!</a:t>
            </a:r>
          </a:p>
        </p:txBody>
      </p:sp>
      <p:pic>
        <p:nvPicPr>
          <p:cNvPr id="37" name="Imagen 36" descr="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C53E509D-9C05-4F64-B596-3792F76B9CA7}"/>
              </a:ext>
            </a:extLst>
          </p:cNvPr>
          <p:cNvPicPr/>
          <p:nvPr userDrawn="1"/>
        </p:nvPicPr>
        <p:blipFill>
          <a:blip r:embed="rId10" r:link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0809" y="5763684"/>
            <a:ext cx="3418791" cy="8720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xmlns="" id="{B12C3DE7-53C0-4BC5-BCFB-CAB7D8B057D6}"/>
              </a:ext>
            </a:extLst>
          </p:cNvPr>
          <p:cNvGrpSpPr/>
          <p:nvPr userDrawn="1"/>
        </p:nvGrpSpPr>
        <p:grpSpPr>
          <a:xfrm>
            <a:off x="0" y="5763684"/>
            <a:ext cx="5350796" cy="633222"/>
            <a:chOff x="1448755" y="3047555"/>
            <a:chExt cx="5350796" cy="633222"/>
          </a:xfrm>
        </p:grpSpPr>
        <p:pic>
          <p:nvPicPr>
            <p:cNvPr id="39" name="Picture 2" descr="imagen">
              <a:extLst>
                <a:ext uri="{FF2B5EF4-FFF2-40B4-BE49-F238E27FC236}">
                  <a16:creationId xmlns:a16="http://schemas.microsoft.com/office/drawing/2014/main" xmlns="" id="{F2C85C64-5194-4F83-83F6-857D4C6D24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9163"/>
            <a:stretch/>
          </p:blipFill>
          <p:spPr bwMode="auto">
            <a:xfrm>
              <a:off x="1448755" y="3047555"/>
              <a:ext cx="2114191" cy="63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" descr="A picture containing text, font, symbol, typography&#10;&#10;Description automatically generated">
              <a:extLst>
                <a:ext uri="{FF2B5EF4-FFF2-40B4-BE49-F238E27FC236}">
                  <a16:creationId xmlns:a16="http://schemas.microsoft.com/office/drawing/2014/main" xmlns="" id="{616377A2-39DF-447D-B18F-0E33E62D6510}"/>
                </a:ext>
              </a:extLst>
            </p:cNvPr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6434" y="3177222"/>
              <a:ext cx="1785620" cy="503555"/>
            </a:xfrm>
            <a:prstGeom prst="rect">
              <a:avLst/>
            </a:prstGeom>
          </p:spPr>
        </p:pic>
        <p:pic>
          <p:nvPicPr>
            <p:cNvPr id="41" name="Imagen 40" descr="Texto&#10;&#10;Descripción generada automáticamente">
              <a:extLst>
                <a:ext uri="{FF2B5EF4-FFF2-40B4-BE49-F238E27FC236}">
                  <a16:creationId xmlns:a16="http://schemas.microsoft.com/office/drawing/2014/main" xmlns="" id="{27CD1840-7ABE-4462-BC91-7E7C5F3BAF2E}"/>
                </a:ext>
              </a:extLst>
            </p:cNvPr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5541" y="3360102"/>
              <a:ext cx="1604010" cy="320675"/>
            </a:xfrm>
            <a:prstGeom prst="rect">
              <a:avLst/>
            </a:prstGeom>
          </p:spPr>
        </p:pic>
      </p:grpSp>
      <p:pic>
        <p:nvPicPr>
          <p:cNvPr id="42" name="Imagen 41" descr="Patrón de fondo&#10;&#10;Descripción generada automáticamente">
            <a:extLst>
              <a:ext uri="{FF2B5EF4-FFF2-40B4-BE49-F238E27FC236}">
                <a16:creationId xmlns:a16="http://schemas.microsoft.com/office/drawing/2014/main" xmlns="" id="{E19A0AE5-6F2A-4C46-BFBA-717A1DBB4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211120" y="3482587"/>
            <a:ext cx="1756206" cy="1716761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xmlns="" id="{E2D3912A-1E4E-402A-A3C0-9761CDC5901B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Imagen 43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xmlns="" id="{EA525F01-F612-45D5-BEA3-7A4BBA36EA4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92C7F8E-841D-4355-9AF1-D492BA4BF8E2}"/>
              </a:ext>
            </a:extLst>
          </p:cNvPr>
          <p:cNvSpPr txBox="1"/>
          <p:nvPr userDrawn="1"/>
        </p:nvSpPr>
        <p:spPr>
          <a:xfrm>
            <a:off x="218393" y="639690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EC Square Sans Pro" panose="020B0506040000020004" pitchFamily="34" charset="0"/>
                <a:hlinkClick r:id="rId17"/>
              </a:rPr>
              <a:t>www.amrfvtraining.eu</a:t>
            </a:r>
            <a:r>
              <a:rPr lang="en-GB" dirty="0">
                <a:latin typeface="EC Square Sans Pro" panose="020B05060400000200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167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0BE46563-0AF8-D4CE-73C0-03D0CBEB89E0}"/>
              </a:ext>
            </a:extLst>
          </p:cNvPr>
          <p:cNvSpPr/>
          <p:nvPr userDrawn="1"/>
        </p:nvSpPr>
        <p:spPr>
          <a:xfrm>
            <a:off x="6096001" y="0"/>
            <a:ext cx="6142017" cy="602615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xmlns="" id="{BA9409D1-A9BD-5F7D-AF9C-32F07DE1ED4B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xmlns="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66" y="140623"/>
            <a:ext cx="2149620" cy="954357"/>
          </a:xfrm>
          <a:prstGeom prst="rect">
            <a:avLst/>
          </a:prstGeom>
        </p:spPr>
      </p:pic>
      <p:sp>
        <p:nvSpPr>
          <p:cNvPr id="35" name="Marcador de texto 33">
            <a:extLst>
              <a:ext uri="{FF2B5EF4-FFF2-40B4-BE49-F238E27FC236}">
                <a16:creationId xmlns:a16="http://schemas.microsoft.com/office/drawing/2014/main" xmlns="" id="{850E120E-924B-F0F4-3400-13B1861D1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2925" y="5520247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xmlns="" id="{99B70937-9FCE-4E40-9DC7-4643157CE967}"/>
              </a:ext>
            </a:extLst>
          </p:cNvPr>
          <p:cNvSpPr/>
          <p:nvPr userDrawn="1"/>
        </p:nvSpPr>
        <p:spPr>
          <a:xfrm>
            <a:off x="11117114" y="37"/>
            <a:ext cx="596428" cy="1094944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xmlns="" id="{BC2C4231-8099-45D5-A8F4-A94E560FC273}"/>
              </a:ext>
            </a:extLst>
          </p:cNvPr>
          <p:cNvSpPr/>
          <p:nvPr userDrawn="1"/>
        </p:nvSpPr>
        <p:spPr>
          <a:xfrm>
            <a:off x="11691448" y="1"/>
            <a:ext cx="546569" cy="109483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51" name="Imagen 50" descr="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1007B104-92BA-4BA5-A656-DA433D20A54C}"/>
              </a:ext>
            </a:extLst>
          </p:cNvPr>
          <p:cNvPicPr/>
          <p:nvPr userDrawn="1"/>
        </p:nvPicPr>
        <p:blipFill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9800" y="6163744"/>
            <a:ext cx="2338705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xmlns="" id="{D0623596-029B-4771-9426-C8E363EAA4D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521" y="6212610"/>
            <a:ext cx="471757" cy="498869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xmlns="" id="{3BB0B30D-01E9-4A41-88D1-70C8118CB0F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219" y="6283101"/>
            <a:ext cx="347040" cy="428378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xmlns="" id="{68A7E0D9-EDEA-4FCF-A76C-ED2C5DD3E80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73" y="6413241"/>
            <a:ext cx="444645" cy="298238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xmlns="" id="{CA02A5FD-DBD4-4C48-8334-C26BA224D2A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141" y="6427744"/>
            <a:ext cx="300184" cy="283735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xmlns="" id="{EAAA8FFC-E26C-4A95-A0EA-8FA61291F3D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039" y="6369106"/>
            <a:ext cx="325466" cy="342373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xmlns="" id="{034038C9-3152-4362-9043-8EE045E000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96" y="6492569"/>
            <a:ext cx="208231" cy="21891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xmlns="" id="{10C091FD-F9B0-47C5-9AE9-239540332D4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332" y="6300126"/>
            <a:ext cx="574476" cy="4113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0BE46563-0AF8-D4CE-73C0-03D0CBEB89E0}"/>
              </a:ext>
            </a:extLst>
          </p:cNvPr>
          <p:cNvSpPr/>
          <p:nvPr userDrawn="1"/>
        </p:nvSpPr>
        <p:spPr>
          <a:xfrm>
            <a:off x="6096000" y="0"/>
            <a:ext cx="6093675" cy="4445005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xmlns="" id="{BA9409D1-A9BD-5F7D-AF9C-32F07DE1ED4B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3B86B49A-E309-306F-54EA-1E91AEFD27BB}"/>
              </a:ext>
            </a:extLst>
          </p:cNvPr>
          <p:cNvSpPr/>
          <p:nvPr userDrawn="1"/>
        </p:nvSpPr>
        <p:spPr>
          <a:xfrm>
            <a:off x="3657179" y="5634288"/>
            <a:ext cx="1236412" cy="123641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xmlns="" id="{5FE8D229-B039-4150-3CC7-A90C7A82C428}"/>
              </a:ext>
            </a:extLst>
          </p:cNvPr>
          <p:cNvSpPr/>
          <p:nvPr userDrawn="1"/>
        </p:nvSpPr>
        <p:spPr>
          <a:xfrm>
            <a:off x="2428304" y="4438510"/>
            <a:ext cx="1242631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6BB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4D247D67-8E2B-31C5-C8A0-D5D6C35C3466}"/>
              </a:ext>
            </a:extLst>
          </p:cNvPr>
          <p:cNvSpPr/>
          <p:nvPr userDrawn="1"/>
        </p:nvSpPr>
        <p:spPr>
          <a:xfrm>
            <a:off x="1212899" y="5634288"/>
            <a:ext cx="1236412" cy="12364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1CD11B8C-5E46-1D50-21DC-A81F63330B4D}"/>
              </a:ext>
            </a:extLst>
          </p:cNvPr>
          <p:cNvSpPr/>
          <p:nvPr userDrawn="1"/>
        </p:nvSpPr>
        <p:spPr>
          <a:xfrm>
            <a:off x="5012862" y="2"/>
            <a:ext cx="1083138" cy="98716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215ECAC5-8F58-7F5F-622B-0B7282FFADD6}"/>
              </a:ext>
            </a:extLst>
          </p:cNvPr>
          <p:cNvSpPr/>
          <p:nvPr userDrawn="1"/>
        </p:nvSpPr>
        <p:spPr>
          <a:xfrm>
            <a:off x="3946062" y="2"/>
            <a:ext cx="1083138" cy="987162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3A8E09E6-072B-3BB2-09B2-2F1D41A6B4AE}"/>
              </a:ext>
            </a:extLst>
          </p:cNvPr>
          <p:cNvSpPr/>
          <p:nvPr userDrawn="1"/>
        </p:nvSpPr>
        <p:spPr>
          <a:xfrm>
            <a:off x="2879262" y="2"/>
            <a:ext cx="1083138" cy="98716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Patrón de fondo&#10;&#10;Descripción generada automáticamente">
            <a:extLst>
              <a:ext uri="{FF2B5EF4-FFF2-40B4-BE49-F238E27FC236}">
                <a16:creationId xmlns:a16="http://schemas.microsoft.com/office/drawing/2014/main" xmlns="" id="{D4448343-1AE6-F56C-54AC-92A22E41AF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8510"/>
            <a:ext cx="1233122" cy="2432190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8B60C17B-0742-9FC2-AB7E-A06FF6B60618}"/>
              </a:ext>
            </a:extLst>
          </p:cNvPr>
          <p:cNvSpPr/>
          <p:nvPr userDrawn="1"/>
        </p:nvSpPr>
        <p:spPr>
          <a:xfrm>
            <a:off x="4885851" y="4445005"/>
            <a:ext cx="1223010" cy="1212850"/>
          </a:xfrm>
          <a:custGeom>
            <a:avLst/>
            <a:gdLst/>
            <a:ahLst/>
            <a:cxnLst/>
            <a:rect l="l" t="t" r="r" b="b"/>
            <a:pathLst>
              <a:path w="1223010" h="1212850">
                <a:moveTo>
                  <a:pt x="1222997" y="0"/>
                </a:moveTo>
                <a:lnTo>
                  <a:pt x="1212697" y="0"/>
                </a:lnTo>
                <a:lnTo>
                  <a:pt x="1163924" y="962"/>
                </a:lnTo>
                <a:lnTo>
                  <a:pt x="1115639" y="3827"/>
                </a:lnTo>
                <a:lnTo>
                  <a:pt x="1067879" y="8557"/>
                </a:lnTo>
                <a:lnTo>
                  <a:pt x="1020681" y="15116"/>
                </a:lnTo>
                <a:lnTo>
                  <a:pt x="974080" y="23469"/>
                </a:lnTo>
                <a:lnTo>
                  <a:pt x="928112" y="33578"/>
                </a:lnTo>
                <a:lnTo>
                  <a:pt x="882815" y="45407"/>
                </a:lnTo>
                <a:lnTo>
                  <a:pt x="838224" y="58921"/>
                </a:lnTo>
                <a:lnTo>
                  <a:pt x="794375" y="74083"/>
                </a:lnTo>
                <a:lnTo>
                  <a:pt x="751305" y="90857"/>
                </a:lnTo>
                <a:lnTo>
                  <a:pt x="709050" y="109207"/>
                </a:lnTo>
                <a:lnTo>
                  <a:pt x="667646" y="129096"/>
                </a:lnTo>
                <a:lnTo>
                  <a:pt x="627129" y="150488"/>
                </a:lnTo>
                <a:lnTo>
                  <a:pt x="587536" y="173348"/>
                </a:lnTo>
                <a:lnTo>
                  <a:pt x="548902" y="197638"/>
                </a:lnTo>
                <a:lnTo>
                  <a:pt x="511265" y="223322"/>
                </a:lnTo>
                <a:lnTo>
                  <a:pt x="474660" y="250365"/>
                </a:lnTo>
                <a:lnTo>
                  <a:pt x="439123" y="278730"/>
                </a:lnTo>
                <a:lnTo>
                  <a:pt x="404691" y="308380"/>
                </a:lnTo>
                <a:lnTo>
                  <a:pt x="371400" y="339281"/>
                </a:lnTo>
                <a:lnTo>
                  <a:pt x="339286" y="371395"/>
                </a:lnTo>
                <a:lnTo>
                  <a:pt x="308385" y="404686"/>
                </a:lnTo>
                <a:lnTo>
                  <a:pt x="278734" y="439117"/>
                </a:lnTo>
                <a:lnTo>
                  <a:pt x="250369" y="474654"/>
                </a:lnTo>
                <a:lnTo>
                  <a:pt x="223326" y="511259"/>
                </a:lnTo>
                <a:lnTo>
                  <a:pt x="197641" y="548897"/>
                </a:lnTo>
                <a:lnTo>
                  <a:pt x="173350" y="587530"/>
                </a:lnTo>
                <a:lnTo>
                  <a:pt x="150491" y="627123"/>
                </a:lnTo>
                <a:lnTo>
                  <a:pt x="129098" y="667640"/>
                </a:lnTo>
                <a:lnTo>
                  <a:pt x="109209" y="709044"/>
                </a:lnTo>
                <a:lnTo>
                  <a:pt x="90859" y="751300"/>
                </a:lnTo>
                <a:lnTo>
                  <a:pt x="74085" y="794370"/>
                </a:lnTo>
                <a:lnTo>
                  <a:pt x="58923" y="838219"/>
                </a:lnTo>
                <a:lnTo>
                  <a:pt x="45408" y="882811"/>
                </a:lnTo>
                <a:lnTo>
                  <a:pt x="33578" y="928108"/>
                </a:lnTo>
                <a:lnTo>
                  <a:pt x="23469" y="974076"/>
                </a:lnTo>
                <a:lnTo>
                  <a:pt x="15117" y="1020678"/>
                </a:lnTo>
                <a:lnTo>
                  <a:pt x="8557" y="1067877"/>
                </a:lnTo>
                <a:lnTo>
                  <a:pt x="3827" y="1115637"/>
                </a:lnTo>
                <a:lnTo>
                  <a:pt x="962" y="1163923"/>
                </a:lnTo>
                <a:lnTo>
                  <a:pt x="0" y="1212697"/>
                </a:lnTo>
                <a:lnTo>
                  <a:pt x="1222997" y="1212697"/>
                </a:lnTo>
                <a:lnTo>
                  <a:pt x="122299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xmlns="" id="{91098FAB-F165-EE15-2E69-55924EE693FB}"/>
              </a:ext>
            </a:extLst>
          </p:cNvPr>
          <p:cNvSpPr/>
          <p:nvPr userDrawn="1"/>
        </p:nvSpPr>
        <p:spPr>
          <a:xfrm>
            <a:off x="4889500" y="5650725"/>
            <a:ext cx="1221740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xmlns="" id="{3387D0DD-C550-57B3-4353-CB37A181170D}"/>
              </a:ext>
            </a:extLst>
          </p:cNvPr>
          <p:cNvSpPr/>
          <p:nvPr userDrawn="1"/>
        </p:nvSpPr>
        <p:spPr>
          <a:xfrm>
            <a:off x="5029200" y="996950"/>
            <a:ext cx="1073624" cy="963131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xmlns="" id="{72F1D396-F8FA-9C63-E0DC-3CD1D006BAC1}"/>
              </a:ext>
            </a:extLst>
          </p:cNvPr>
          <p:cNvGrpSpPr/>
          <p:nvPr userDrawn="1"/>
        </p:nvGrpSpPr>
        <p:grpSpPr>
          <a:xfrm>
            <a:off x="-6824" y="4425950"/>
            <a:ext cx="1224979" cy="1231900"/>
            <a:chOff x="-6824" y="4376003"/>
            <a:chExt cx="1224979" cy="1231900"/>
          </a:xfrm>
        </p:grpSpPr>
        <p:sp>
          <p:nvSpPr>
            <p:cNvPr id="22" name="object 6">
              <a:extLst>
                <a:ext uri="{FF2B5EF4-FFF2-40B4-BE49-F238E27FC236}">
                  <a16:creationId xmlns:a16="http://schemas.microsoft.com/office/drawing/2014/main" xmlns="" id="{CB32DD6C-C583-2520-AAFF-39D40ED291C8}"/>
                </a:ext>
              </a:extLst>
            </p:cNvPr>
            <p:cNvSpPr/>
            <p:nvPr/>
          </p:nvSpPr>
          <p:spPr>
            <a:xfrm>
              <a:off x="-6824" y="4376003"/>
              <a:ext cx="615950" cy="1231900"/>
            </a:xfrm>
            <a:custGeom>
              <a:avLst/>
              <a:gdLst/>
              <a:ahLst/>
              <a:cxnLst/>
              <a:rect l="l" t="t" r="r" b="b"/>
              <a:pathLst>
                <a:path w="615950" h="1231900">
                  <a:moveTo>
                    <a:pt x="615950" y="0"/>
                  </a:moveTo>
                  <a:lnTo>
                    <a:pt x="567813" y="1853"/>
                  </a:lnTo>
                  <a:lnTo>
                    <a:pt x="520690" y="7321"/>
                  </a:lnTo>
                  <a:lnTo>
                    <a:pt x="474717" y="16267"/>
                  </a:lnTo>
                  <a:lnTo>
                    <a:pt x="430031" y="28554"/>
                  </a:lnTo>
                  <a:lnTo>
                    <a:pt x="386770" y="44046"/>
                  </a:lnTo>
                  <a:lnTo>
                    <a:pt x="345069" y="62605"/>
                  </a:lnTo>
                  <a:lnTo>
                    <a:pt x="305067" y="84094"/>
                  </a:lnTo>
                  <a:lnTo>
                    <a:pt x="266899" y="108377"/>
                  </a:lnTo>
                  <a:lnTo>
                    <a:pt x="230703" y="135316"/>
                  </a:lnTo>
                  <a:lnTo>
                    <a:pt x="196616" y="164775"/>
                  </a:lnTo>
                  <a:lnTo>
                    <a:pt x="164775" y="196616"/>
                  </a:lnTo>
                  <a:lnTo>
                    <a:pt x="135316" y="230703"/>
                  </a:lnTo>
                  <a:lnTo>
                    <a:pt x="108377" y="266899"/>
                  </a:lnTo>
                  <a:lnTo>
                    <a:pt x="84094" y="305067"/>
                  </a:lnTo>
                  <a:lnTo>
                    <a:pt x="62605" y="345069"/>
                  </a:lnTo>
                  <a:lnTo>
                    <a:pt x="44046" y="386770"/>
                  </a:lnTo>
                  <a:lnTo>
                    <a:pt x="28554" y="430031"/>
                  </a:lnTo>
                  <a:lnTo>
                    <a:pt x="16267" y="474717"/>
                  </a:lnTo>
                  <a:lnTo>
                    <a:pt x="7321" y="520690"/>
                  </a:lnTo>
                  <a:lnTo>
                    <a:pt x="1853" y="567813"/>
                  </a:lnTo>
                  <a:lnTo>
                    <a:pt x="0" y="615950"/>
                  </a:lnTo>
                  <a:lnTo>
                    <a:pt x="1853" y="664086"/>
                  </a:lnTo>
                  <a:lnTo>
                    <a:pt x="7321" y="711209"/>
                  </a:lnTo>
                  <a:lnTo>
                    <a:pt x="16267" y="757182"/>
                  </a:lnTo>
                  <a:lnTo>
                    <a:pt x="28554" y="801868"/>
                  </a:lnTo>
                  <a:lnTo>
                    <a:pt x="44046" y="845129"/>
                  </a:lnTo>
                  <a:lnTo>
                    <a:pt x="62605" y="886830"/>
                  </a:lnTo>
                  <a:lnTo>
                    <a:pt x="84094" y="926832"/>
                  </a:lnTo>
                  <a:lnTo>
                    <a:pt x="108377" y="965000"/>
                  </a:lnTo>
                  <a:lnTo>
                    <a:pt x="135316" y="1001196"/>
                  </a:lnTo>
                  <a:lnTo>
                    <a:pt x="164775" y="1035283"/>
                  </a:lnTo>
                  <a:lnTo>
                    <a:pt x="196616" y="1067124"/>
                  </a:lnTo>
                  <a:lnTo>
                    <a:pt x="230703" y="1096583"/>
                  </a:lnTo>
                  <a:lnTo>
                    <a:pt x="266899" y="1123522"/>
                  </a:lnTo>
                  <a:lnTo>
                    <a:pt x="305067" y="1147805"/>
                  </a:lnTo>
                  <a:lnTo>
                    <a:pt x="345069" y="1169294"/>
                  </a:lnTo>
                  <a:lnTo>
                    <a:pt x="386770" y="1187853"/>
                  </a:lnTo>
                  <a:lnTo>
                    <a:pt x="430031" y="1203345"/>
                  </a:lnTo>
                  <a:lnTo>
                    <a:pt x="474717" y="1215632"/>
                  </a:lnTo>
                  <a:lnTo>
                    <a:pt x="520690" y="1224578"/>
                  </a:lnTo>
                  <a:lnTo>
                    <a:pt x="567813" y="1230046"/>
                  </a:lnTo>
                  <a:lnTo>
                    <a:pt x="615950" y="1231900"/>
                  </a:lnTo>
                  <a:lnTo>
                    <a:pt x="615950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xmlns="" id="{581D127E-3ED2-80E2-B593-0306FA07AC23}"/>
                </a:ext>
              </a:extLst>
            </p:cNvPr>
            <p:cNvSpPr/>
            <p:nvPr/>
          </p:nvSpPr>
          <p:spPr>
            <a:xfrm>
              <a:off x="609600" y="4381083"/>
              <a:ext cx="608555" cy="1221740"/>
            </a:xfrm>
            <a:custGeom>
              <a:avLst/>
              <a:gdLst>
                <a:gd name="connsiteX0" fmla="*/ 0 w 859370"/>
                <a:gd name="connsiteY0" fmla="*/ 0 h 1725280"/>
                <a:gd name="connsiteX1" fmla="*/ 4111 w 859370"/>
                <a:gd name="connsiteY1" fmla="*/ 0 h 1725280"/>
                <a:gd name="connsiteX2" fmla="*/ 84676 w 859370"/>
                <a:gd name="connsiteY2" fmla="*/ 4068 h 1725280"/>
                <a:gd name="connsiteX3" fmla="*/ 859370 w 859370"/>
                <a:gd name="connsiteY3" fmla="*/ 862536 h 1725280"/>
                <a:gd name="connsiteX4" fmla="*/ 84676 w 859370"/>
                <a:gd name="connsiteY4" fmla="*/ 1721004 h 1725280"/>
                <a:gd name="connsiteX5" fmla="*/ 0 w 859370"/>
                <a:gd name="connsiteY5" fmla="*/ 1725280 h 172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370" h="1725280">
                  <a:moveTo>
                    <a:pt x="0" y="0"/>
                  </a:moveTo>
                  <a:lnTo>
                    <a:pt x="4111" y="0"/>
                  </a:lnTo>
                  <a:lnTo>
                    <a:pt x="84676" y="4068"/>
                  </a:lnTo>
                  <a:cubicBezTo>
                    <a:pt x="519810" y="48259"/>
                    <a:pt x="859370" y="415743"/>
                    <a:pt x="859370" y="862536"/>
                  </a:cubicBezTo>
                  <a:cubicBezTo>
                    <a:pt x="859370" y="1309329"/>
                    <a:pt x="519810" y="1676814"/>
                    <a:pt x="84676" y="1721004"/>
                  </a:cubicBezTo>
                  <a:lnTo>
                    <a:pt x="0" y="1725280"/>
                  </a:lnTo>
                  <a:close/>
                </a:path>
              </a:pathLst>
            </a:custGeom>
            <a:solidFill>
              <a:srgbClr val="6BB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ES"/>
            </a:p>
          </p:txBody>
        </p:sp>
      </p:grpSp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xmlns="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96" y="108052"/>
            <a:ext cx="2223512" cy="987162"/>
          </a:xfrm>
          <a:prstGeom prst="rect">
            <a:avLst/>
          </a:prstGeom>
        </p:spPr>
      </p:pic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xmlns="" id="{376ADDD9-F84C-BEC0-1BFA-10C9201241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437" y="158750"/>
            <a:ext cx="658385" cy="703791"/>
          </a:xfrm>
          <a:prstGeom prst="rect">
            <a:avLst/>
          </a:prstGeom>
        </p:spPr>
      </p:pic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xmlns="" id="{E1146FC4-63CA-7E60-F573-701E17416F7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010" y="4746528"/>
            <a:ext cx="490696" cy="605704"/>
          </a:xfrm>
          <a:prstGeom prst="rect">
            <a:avLst/>
          </a:prstGeom>
        </p:spPr>
      </p:pic>
      <p:pic>
        <p:nvPicPr>
          <p:cNvPr id="27" name="Imagen 26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xmlns="" id="{9215EF1C-A878-5A3F-37E5-F719033B452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318" y="337795"/>
            <a:ext cx="612979" cy="423788"/>
          </a:xfrm>
          <a:prstGeom prst="rect">
            <a:avLst/>
          </a:prstGeom>
        </p:spPr>
      </p:pic>
      <p:pic>
        <p:nvPicPr>
          <p:cNvPr id="28" name="Imagen 27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xmlns="" id="{55DDD743-CAE6-4771-0A9B-B1F3BBD38C4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433" y="285033"/>
            <a:ext cx="552437" cy="522167"/>
          </a:xfrm>
          <a:prstGeom prst="rect">
            <a:avLst/>
          </a:prstGeom>
        </p:spPr>
      </p:pic>
      <p:pic>
        <p:nvPicPr>
          <p:cNvPr id="29" name="Imagen 28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xmlns="" id="{ED03888B-AF6E-9876-98EC-66A1AAB79B4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049" y="5951076"/>
            <a:ext cx="590369" cy="621037"/>
          </a:xfrm>
          <a:prstGeom prst="rect">
            <a:avLst/>
          </a:prstGeom>
        </p:spPr>
      </p:pic>
      <p:pic>
        <p:nvPicPr>
          <p:cNvPr id="31" name="Imagen 30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xmlns="" id="{C6FA8A68-E321-F480-0EEB-D680C1776B6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431" y="1238539"/>
            <a:ext cx="454410" cy="477712"/>
          </a:xfrm>
          <a:prstGeom prst="rect">
            <a:avLst/>
          </a:prstGeom>
        </p:spPr>
      </p:pic>
      <p:pic>
        <p:nvPicPr>
          <p:cNvPr id="32" name="Imagen 31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491B8AE0-AB3C-E529-4BB5-52CCEEC9424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225" y="5951076"/>
            <a:ext cx="825311" cy="601153"/>
          </a:xfrm>
          <a:prstGeom prst="rect">
            <a:avLst/>
          </a:prstGeom>
        </p:spPr>
      </p:pic>
      <p:sp>
        <p:nvSpPr>
          <p:cNvPr id="34" name="Marcador de texto 33">
            <a:extLst>
              <a:ext uri="{FF2B5EF4-FFF2-40B4-BE49-F238E27FC236}">
                <a16:creationId xmlns:a16="http://schemas.microsoft.com/office/drawing/2014/main" xmlns="" id="{DFC5C3F9-259A-36CA-3B03-0D0FA6D957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200" y="1736324"/>
            <a:ext cx="4495800" cy="14303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5" name="Marcador de texto 33">
            <a:extLst>
              <a:ext uri="{FF2B5EF4-FFF2-40B4-BE49-F238E27FC236}">
                <a16:creationId xmlns:a16="http://schemas.microsoft.com/office/drawing/2014/main" xmlns="" id="{850E120E-924B-F0F4-3400-13B1861D1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4102095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7" name="Imagen 36" descr="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5505FB79-408A-43F3-9FF6-95F9DFF43961}"/>
              </a:ext>
            </a:extLst>
          </p:cNvPr>
          <p:cNvPicPr/>
          <p:nvPr userDrawn="1"/>
        </p:nvPicPr>
        <p:blipFill>
          <a:blip r:embed="rId12" r:link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1200" y="6181329"/>
            <a:ext cx="2567305" cy="560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9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0CA36E8E-0A33-5274-9B20-FA55833A1773}"/>
              </a:ext>
            </a:extLst>
          </p:cNvPr>
          <p:cNvSpPr/>
          <p:nvPr userDrawn="1"/>
        </p:nvSpPr>
        <p:spPr>
          <a:xfrm>
            <a:off x="0" y="0"/>
            <a:ext cx="12190095" cy="133349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2F22D81F-284A-1E86-CDFC-06EBD9FC61C1}"/>
              </a:ext>
            </a:extLst>
          </p:cNvPr>
          <p:cNvSpPr/>
          <p:nvPr userDrawn="1"/>
        </p:nvSpPr>
        <p:spPr>
          <a:xfrm>
            <a:off x="0" y="1346198"/>
            <a:ext cx="12190095" cy="551180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84A85037-8DE1-0DBD-A171-577658B9F160}"/>
              </a:ext>
            </a:extLst>
          </p:cNvPr>
          <p:cNvSpPr/>
          <p:nvPr userDrawn="1"/>
        </p:nvSpPr>
        <p:spPr>
          <a:xfrm>
            <a:off x="0" y="-1"/>
            <a:ext cx="666750" cy="1333500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11" name="Imagen 10" descr="Patrón de fondo&#10;&#10;Descripción generada automáticamente">
            <a:extLst>
              <a:ext uri="{FF2B5EF4-FFF2-40B4-BE49-F238E27FC236}">
                <a16:creationId xmlns:a16="http://schemas.microsoft.com/office/drawing/2014/main" xmlns="" id="{D010E416-D3B4-FC0D-F665-03FDFBA7F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7528" y="-33210"/>
            <a:ext cx="1364472" cy="2630360"/>
          </a:xfrm>
          <a:prstGeom prst="rect">
            <a:avLst/>
          </a:prstGeom>
        </p:spPr>
      </p:pic>
      <p:sp>
        <p:nvSpPr>
          <p:cNvPr id="13" name="Marcador de texto 12">
            <a:extLst>
              <a:ext uri="{FF2B5EF4-FFF2-40B4-BE49-F238E27FC236}">
                <a16:creationId xmlns:a16="http://schemas.microsoft.com/office/drawing/2014/main" xmlns="" id="{F67356BD-4749-0896-0E29-3E10E5E24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3550"/>
            <a:ext cx="9677400" cy="609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INDEX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xmlns="" id="{D7674A61-571D-8459-8B4C-3884F8256E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006599"/>
            <a:ext cx="9677400" cy="4191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Font typeface="+mj-lt"/>
              <a:buAutoNum type="arabicPeriod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/>
              <a:t>P</a:t>
            </a:r>
            <a:r>
              <a:rPr lang="es-ES" dirty="0"/>
              <a:t>unto 1</a:t>
            </a:r>
          </a:p>
          <a:p>
            <a:pPr lvl="0"/>
            <a:r>
              <a:rPr lang="es-ES" dirty="0"/>
              <a:t>Punto 2</a:t>
            </a:r>
          </a:p>
          <a:p>
            <a:pPr lvl="0"/>
            <a:r>
              <a:rPr lang="es-ES" dirty="0"/>
              <a:t>Punto 3</a:t>
            </a:r>
          </a:p>
          <a:p>
            <a:pPr lvl="0"/>
            <a:r>
              <a:rPr lang="es-ES" dirty="0"/>
              <a:t>Punto 4</a:t>
            </a:r>
          </a:p>
          <a:p>
            <a:pPr lvl="0"/>
            <a:r>
              <a:rPr lang="es-ES" dirty="0"/>
              <a:t>Punto 5</a:t>
            </a:r>
          </a:p>
          <a:p>
            <a:pPr lvl="0"/>
            <a:r>
              <a:rPr lang="es-ES" dirty="0"/>
              <a:t>Punto 6</a:t>
            </a:r>
          </a:p>
          <a:p>
            <a:pPr lvl="0"/>
            <a:r>
              <a:rPr lang="es-ES" dirty="0"/>
              <a:t>Punto 7</a:t>
            </a:r>
          </a:p>
          <a:p>
            <a:pPr lvl="0"/>
            <a:r>
              <a:rPr lang="es-ES" dirty="0"/>
              <a:t>Punto 8</a:t>
            </a:r>
          </a:p>
          <a:p>
            <a:pPr lvl="0"/>
            <a:r>
              <a:rPr lang="es-ES" dirty="0"/>
              <a:t>Punto 9</a:t>
            </a:r>
          </a:p>
          <a:p>
            <a:pPr lvl="0"/>
            <a:r>
              <a:rPr lang="es-ES" dirty="0"/>
              <a:t>Punto 10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xmlns="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xmlns="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xmlns="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xmlns="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xmlns="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xmlns="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xmlns="" id="{770D15C2-5D7B-ED43-C065-94F2462C71C1}"/>
              </a:ext>
            </a:extLst>
          </p:cNvPr>
          <p:cNvSpPr/>
          <p:nvPr userDrawn="1"/>
        </p:nvSpPr>
        <p:spPr>
          <a:xfrm>
            <a:off x="11686469" y="78788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xmlns="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462631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01EFBFAC-F326-45C6-ABF7-4AD0BDCB44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57" y="126931"/>
            <a:ext cx="562243" cy="4095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xmlns="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xmlns="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xmlns="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xmlns="" id="{CAB1DC75-AD94-0D27-7B2A-B2CB1C818F4D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xmlns="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CF32833A-DE42-477E-8ECB-D31CF46653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5126" y="102088"/>
            <a:ext cx="277784" cy="32386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031C6246-1E84-4ABA-962E-B846279FA4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704" y="209388"/>
            <a:ext cx="164961" cy="22112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289277BF-206A-4189-B191-D6B66D4EC1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505" y="244114"/>
            <a:ext cx="247162" cy="18640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C43C3A26-923F-4AA9-8A83-9442CE6254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199" y="213985"/>
            <a:ext cx="209412" cy="2165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CDBECE55-D510-45A4-BC30-0396507BFE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452" y="193210"/>
            <a:ext cx="209411" cy="23730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142D8253-937C-4829-BEC8-A9989C111E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215" y="256274"/>
            <a:ext cx="150143" cy="17424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B4F3FD2C-58EA-4684-A79C-DBB58F2D30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508" y="191783"/>
            <a:ext cx="300983" cy="2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5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xmlns="" id="{24937448-765A-F40D-C75A-7DE7E819376F}"/>
              </a:ext>
            </a:extLst>
          </p:cNvPr>
          <p:cNvSpPr/>
          <p:nvPr userDrawn="1"/>
        </p:nvSpPr>
        <p:spPr>
          <a:xfrm>
            <a:off x="11683122" y="1407866"/>
            <a:ext cx="506973" cy="545783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xmlns="" id="{5F0F9FEC-EB76-6F86-A3A5-5515E3EFDE89}"/>
              </a:ext>
            </a:extLst>
          </p:cNvPr>
          <p:cNvGrpSpPr/>
          <p:nvPr userDrawn="1"/>
        </p:nvGrpSpPr>
        <p:grpSpPr>
          <a:xfrm>
            <a:off x="11691078" y="0"/>
            <a:ext cx="506973" cy="1914348"/>
            <a:chOff x="14162837" y="-3882934"/>
            <a:chExt cx="655320" cy="2576761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xmlns="" id="{FE2F8714-D35E-CC42-0386-9E2EC442F2A0}"/>
                </a:ext>
              </a:extLst>
            </p:cNvPr>
            <p:cNvSpPr/>
            <p:nvPr/>
          </p:nvSpPr>
          <p:spPr>
            <a:xfrm>
              <a:off x="14162837" y="-3297916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xmlns="" id="{D4F62FC4-DB52-EB92-FBD8-4DB9D18EAD95}"/>
                </a:ext>
              </a:extLst>
            </p:cNvPr>
            <p:cNvSpPr/>
            <p:nvPr/>
          </p:nvSpPr>
          <p:spPr>
            <a:xfrm>
              <a:off x="14162837" y="-2643231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xmlns="" id="{ECFE1777-D564-EBE0-B8BD-13B0EAD3B06E}"/>
                </a:ext>
              </a:extLst>
            </p:cNvPr>
            <p:cNvSpPr/>
            <p:nvPr/>
          </p:nvSpPr>
          <p:spPr>
            <a:xfrm>
              <a:off x="14162837" y="-3882934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xmlns="" id="{7222ACF4-4339-F646-1093-9A14936D7D38}"/>
                </a:ext>
              </a:extLst>
            </p:cNvPr>
            <p:cNvSpPr/>
            <p:nvPr/>
          </p:nvSpPr>
          <p:spPr>
            <a:xfrm rot="16200000">
              <a:off x="14136321" y="-1961395"/>
              <a:ext cx="681738" cy="628706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xmlns="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xmlns="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xmlns="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xmlns="" id="{CAB1DC75-AD94-0D27-7B2A-B2CB1C818F4D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xmlns="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xmlns="" id="{4E568042-917F-485C-9CFD-4DFCBFEEA2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5108" y="501057"/>
            <a:ext cx="330692" cy="353498"/>
          </a:xfrm>
          <a:prstGeom prst="rect">
            <a:avLst/>
          </a:prstGeom>
        </p:spPr>
      </p:pic>
      <p:pic>
        <p:nvPicPr>
          <p:cNvPr id="26" name="Imagen 25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xmlns="" id="{7BC131C9-8852-46AA-B76A-DFD310CB0A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195" y="1054393"/>
            <a:ext cx="339605" cy="234788"/>
          </a:xfrm>
          <a:prstGeom prst="rect">
            <a:avLst/>
          </a:prstGeom>
        </p:spPr>
      </p:pic>
      <p:pic>
        <p:nvPicPr>
          <p:cNvPr id="27" name="Imagen 26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xmlns="" id="{F8F4FC5D-FFCE-47F5-AF86-2506BC6ECB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1795" y="171489"/>
            <a:ext cx="257128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5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xmlns="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xmlns="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xmlns="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1153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sto, exterior, campo, mujer&#10;&#10;Descripción generada automáticamente">
            <a:extLst>
              <a:ext uri="{FF2B5EF4-FFF2-40B4-BE49-F238E27FC236}">
                <a16:creationId xmlns:a16="http://schemas.microsoft.com/office/drawing/2014/main" xmlns="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xmlns="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xmlns="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xmlns="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6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73" r:id="rId6"/>
    <p:sldLayoutId id="214748367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etpol.org.pl/wp-content/uploads/2023/10/1.-uchwala-nr-63-2020-VII-Kodeks-antybiotyki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etpol.org.pl/wp-content/uploads/2023/10/1.-uchwala-nr-63-2020-VII-Kodeks-antybiotyki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FFCA7E40-6B2B-9773-C96F-35BFBF3437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/>
              <a:t>POLSKA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199F5CC-8AF0-EA86-41C2-17755419A8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/>
              <a:t>21 i 22 października 2024 r.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C164667-B470-8FB3-DD9D-A4B536E91EF7}"/>
              </a:ext>
            </a:extLst>
          </p:cNvPr>
          <p:cNvGrpSpPr/>
          <p:nvPr/>
        </p:nvGrpSpPr>
        <p:grpSpPr>
          <a:xfrm>
            <a:off x="9001174" y="5598135"/>
            <a:ext cx="3190826" cy="804609"/>
            <a:chOff x="8787815" y="5750084"/>
            <a:chExt cx="3190826" cy="80460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A1FF63BA-077F-3EF1-840F-94D1F2451A89}"/>
                </a:ext>
              </a:extLst>
            </p:cNvPr>
            <p:cNvSpPr/>
            <p:nvPr/>
          </p:nvSpPr>
          <p:spPr>
            <a:xfrm>
              <a:off x="8787815" y="5750084"/>
              <a:ext cx="3190826" cy="8046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2" descr="Interfaz de usuario gráfica, TextoDescripción generada automáticamente">
              <a:extLst>
                <a:ext uri="{FF2B5EF4-FFF2-40B4-BE49-F238E27FC236}">
                  <a16:creationId xmlns:a16="http://schemas.microsoft.com/office/drawing/2014/main" xmlns="" id="{F834865F-87D8-8961-50BE-A1F1A05A78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7815" y="5864141"/>
              <a:ext cx="3038426" cy="690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985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0F02DF6C-4933-45ED-9F9A-D62840FCE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43" y="1439571"/>
            <a:ext cx="8023248" cy="522609"/>
          </a:xfrm>
        </p:spPr>
        <p:txBody>
          <a:bodyPr>
            <a:noAutofit/>
          </a:bodyPr>
          <a:lstStyle/>
          <a:p>
            <a:r>
              <a:rPr lang="pl-PL" sz="2800">
                <a:latin typeface="EC Square Sans Pro" panose="020B0506040000020004" pitchFamily="34" charset="0"/>
              </a:rPr>
              <a:t>Zasady ogólne</a:t>
            </a:r>
          </a:p>
          <a:p>
            <a:endParaRPr lang="en-GB" kern="1200"/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xmlns="" id="{6BABE3B0-7BDF-4FDC-974A-6A3F8E5F6899}"/>
              </a:ext>
            </a:extLst>
          </p:cNvPr>
          <p:cNvSpPr/>
          <p:nvPr/>
        </p:nvSpPr>
        <p:spPr>
          <a:xfrm>
            <a:off x="-21772" y="1373161"/>
            <a:ext cx="12213771" cy="766789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20000"/>
              </a:lnSpc>
              <a:defRPr/>
            </a:pPr>
            <a:endParaRPr lang="es-ES" sz="1050" b="1" kern="1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xmlns="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914400" y="1481083"/>
            <a:ext cx="10134600" cy="591046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2800" b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xmlns="" id="{8690428F-3309-41FA-B050-ED545EA123C7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 smtClean="0">
                <a:latin typeface="EC Square Sans Pro" panose="020B0506040000020004" pitchFamily="34" charset="0"/>
              </a:rPr>
              <a:t>POLSKA – przepisy uzupełniające</a:t>
            </a:r>
            <a:endParaRPr lang="pl-PL" sz="2800" dirty="0">
              <a:latin typeface="EC Square Sans Pro" panose="020B0506040000020004" pitchFamily="34" charset="0"/>
            </a:endParaRPr>
          </a:p>
          <a:p>
            <a:endParaRPr lang="en-GB" kern="12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CA4F286C-8610-4DEC-92C0-47FD21775EE4}"/>
              </a:ext>
            </a:extLst>
          </p:cNvPr>
          <p:cNvSpPr txBox="1"/>
          <p:nvPr/>
        </p:nvSpPr>
        <p:spPr>
          <a:xfrm>
            <a:off x="881743" y="2165725"/>
            <a:ext cx="2166257" cy="355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200" dirty="0">
                <a:solidFill>
                  <a:srgbClr val="024B9C"/>
                </a:solidFill>
                <a:latin typeface="EC Square Sans Pro" panose="020B0506040000020004" pitchFamily="34" charset="0"/>
                <a:ea typeface="+mn-ea"/>
                <a:cs typeface="+mn-cs"/>
              </a:rPr>
              <a:t>Rozporządzenie (UE) 2019/4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xmlns="" id="{AF31CA81-C9B7-4794-9E9B-CD429D968F54}"/>
              </a:ext>
            </a:extLst>
          </p:cNvPr>
          <p:cNvSpPr txBox="1"/>
          <p:nvPr/>
        </p:nvSpPr>
        <p:spPr>
          <a:xfrm>
            <a:off x="296015" y="2766615"/>
            <a:ext cx="7813980" cy="33514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 smtClean="0">
                <a:solidFill>
                  <a:srgbClr val="003399"/>
                </a:solidFill>
                <a:latin typeface="EC Square Sans Pro" panose="020B0506040000020004" pitchFamily="34" charset="0"/>
              </a:rPr>
              <a:t>KODEKS ROZWAŻNEGO STOSOWANIA PRODUKTÓW LECZNICZYCH PRZECIWDROBNOUSTROJOWYCH PRZEZ LEKARZY WETERYNARII</a:t>
            </a:r>
            <a:r>
              <a:rPr lang="pl-PL" dirty="0">
                <a:solidFill>
                  <a:schemeClr val="tx1"/>
                </a:solidFill>
                <a:latin typeface="EC Square Sans Pro" panose="020B0506040000020004" pitchFamily="34" charset="0"/>
              </a:rPr>
              <a:t> </a:t>
            </a:r>
            <a:endParaRPr lang="pl-PL" dirty="0" smtClean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r>
              <a:rPr lang="pl-PL" u="sng" dirty="0" smtClean="0">
                <a:solidFill>
                  <a:schemeClr val="tx1"/>
                </a:solidFill>
                <a:hlinkClick r:id="rId3"/>
              </a:rPr>
              <a:t>Uchwała Nr 63/2020/VII Krajowej Rady Lekarsko Weterynaryjnej z 25 sierpnia 2020 r. </a:t>
            </a:r>
          </a:p>
          <a:p>
            <a:r>
              <a:rPr lang="pl-PL" sz="1200" u="sng" dirty="0" smtClean="0">
                <a:solidFill>
                  <a:schemeClr val="tx1"/>
                </a:solidFill>
                <a:hlinkClick r:id="rId3"/>
              </a:rPr>
              <a:t>https://vetpol.org.pl/wp-content/uchwaly/VII_kadencja/Kodeks_stosowania_antybiotyk%C3%B3w.pdf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Drób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Trzoda chlewna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Bydło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Konie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Króliki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Zwierzęta towarzyszące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 -&gt; Kategoryzacja antybiotyków do stosowania u zwierząt wg. EMA</a:t>
            </a: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xmlns="" id="{EF94D7BC-2264-4BCE-94E9-E3C700EFF2AF}"/>
              </a:ext>
            </a:extLst>
          </p:cNvPr>
          <p:cNvSpPr txBox="1">
            <a:spLocks/>
          </p:cNvSpPr>
          <p:nvPr/>
        </p:nvSpPr>
        <p:spPr>
          <a:xfrm>
            <a:off x="1491343" y="2309415"/>
            <a:ext cx="57150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2800" b="1" dirty="0">
              <a:solidFill>
                <a:srgbClr val="003399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2165725"/>
            <a:ext cx="3537448" cy="456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10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0F02DF6C-4933-45ED-9F9A-D62840FCE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43" y="1439571"/>
            <a:ext cx="8023248" cy="522609"/>
          </a:xfrm>
        </p:spPr>
        <p:txBody>
          <a:bodyPr>
            <a:noAutofit/>
          </a:bodyPr>
          <a:lstStyle/>
          <a:p>
            <a:r>
              <a:rPr lang="pl-PL" sz="2800">
                <a:latin typeface="EC Square Sans Pro" panose="020B0506040000020004" pitchFamily="34" charset="0"/>
              </a:rPr>
              <a:t>Zasady ogólne</a:t>
            </a:r>
          </a:p>
          <a:p>
            <a:endParaRPr lang="en-GB" kern="1200"/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xmlns="" id="{6BABE3B0-7BDF-4FDC-974A-6A3F8E5F6899}"/>
              </a:ext>
            </a:extLst>
          </p:cNvPr>
          <p:cNvSpPr/>
          <p:nvPr/>
        </p:nvSpPr>
        <p:spPr>
          <a:xfrm>
            <a:off x="-21772" y="1373161"/>
            <a:ext cx="12213771" cy="766789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20000"/>
              </a:lnSpc>
              <a:defRPr/>
            </a:pPr>
            <a:endParaRPr lang="es-ES" sz="1050" b="1" kern="1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xmlns="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914400" y="1481083"/>
            <a:ext cx="10134600" cy="591046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2800" b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xmlns="" id="{8690428F-3309-41FA-B050-ED545EA123C7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 smtClean="0">
                <a:latin typeface="EC Square Sans Pro" panose="020B0506040000020004" pitchFamily="34" charset="0"/>
              </a:rPr>
              <a:t>POLSKA – przepisy uzupełniające</a:t>
            </a:r>
            <a:endParaRPr lang="pl-PL" sz="2800" dirty="0">
              <a:latin typeface="EC Square Sans Pro" panose="020B0506040000020004" pitchFamily="34" charset="0"/>
            </a:endParaRPr>
          </a:p>
          <a:p>
            <a:endParaRPr lang="en-GB" kern="12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CA4F286C-8610-4DEC-92C0-47FD21775EE4}"/>
              </a:ext>
            </a:extLst>
          </p:cNvPr>
          <p:cNvSpPr txBox="1"/>
          <p:nvPr/>
        </p:nvSpPr>
        <p:spPr>
          <a:xfrm>
            <a:off x="881743" y="2165725"/>
            <a:ext cx="2166257" cy="355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200" dirty="0">
                <a:solidFill>
                  <a:srgbClr val="024B9C"/>
                </a:solidFill>
                <a:latin typeface="EC Square Sans Pro" panose="020B0506040000020004" pitchFamily="34" charset="0"/>
                <a:ea typeface="+mn-ea"/>
                <a:cs typeface="+mn-cs"/>
              </a:rPr>
              <a:t>Rozporządzenie (UE) 2019/4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xmlns="" id="{AF31CA81-C9B7-4794-9E9B-CD429D968F54}"/>
              </a:ext>
            </a:extLst>
          </p:cNvPr>
          <p:cNvSpPr txBox="1"/>
          <p:nvPr/>
        </p:nvSpPr>
        <p:spPr>
          <a:xfrm>
            <a:off x="228600" y="2369943"/>
            <a:ext cx="7543800" cy="41896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lvl="3" indent="-342900">
              <a:buFont typeface="Arial" panose="020B0604020202020204" pitchFamily="34" charset="0"/>
              <a:buChar char="•"/>
            </a:pPr>
            <a:endParaRPr lang="pl-PL" dirty="0" smtClean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r>
              <a:rPr lang="pl-PL" sz="24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Zawiadomienie Komisji. </a:t>
            </a:r>
            <a:endParaRPr lang="pl-PL" sz="2400" b="1" dirty="0" smtClean="0">
              <a:solidFill>
                <a:srgbClr val="003399"/>
              </a:solidFill>
              <a:latin typeface="EC Square Sans Pro" panose="020B0506040000020004" pitchFamily="34" charset="0"/>
            </a:endParaRPr>
          </a:p>
          <a:p>
            <a:r>
              <a:rPr lang="pl-PL" sz="2400" b="1" dirty="0" smtClean="0">
                <a:solidFill>
                  <a:srgbClr val="003399"/>
                </a:solidFill>
                <a:latin typeface="EC Square Sans Pro" panose="020B0506040000020004" pitchFamily="34" charset="0"/>
              </a:rPr>
              <a:t>Wytyczne </a:t>
            </a:r>
            <a:r>
              <a:rPr lang="pl-PL" sz="2400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dotyczące rozważnego stosowania środków przeciwdrobnoustrojowych w medycynie weterynaryjnej (2015/C </a:t>
            </a:r>
            <a:r>
              <a:rPr lang="pl-PL" sz="2400" b="1" dirty="0" smtClean="0">
                <a:solidFill>
                  <a:srgbClr val="003399"/>
                </a:solidFill>
                <a:latin typeface="EC Square Sans Pro" panose="020B0506040000020004" pitchFamily="34" charset="0"/>
              </a:rPr>
              <a:t>299/04) </a:t>
            </a:r>
          </a:p>
          <a:p>
            <a:r>
              <a:rPr lang="pl-PL" sz="1200" u="sng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https://health.ec.europa.eu/document/download/190841e8-5975-4390-a304-908c259592ab_pl?filename=2015_prudent_use_guidelines_pl.pdf</a:t>
            </a:r>
            <a:endParaRPr lang="en-US" sz="1200" u="sng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xmlns="" id="{EF94D7BC-2264-4BCE-94E9-E3C700EFF2AF}"/>
              </a:ext>
            </a:extLst>
          </p:cNvPr>
          <p:cNvSpPr txBox="1">
            <a:spLocks/>
          </p:cNvSpPr>
          <p:nvPr/>
        </p:nvSpPr>
        <p:spPr>
          <a:xfrm>
            <a:off x="1491343" y="2309415"/>
            <a:ext cx="57150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2800" b="1" dirty="0">
              <a:solidFill>
                <a:srgbClr val="003399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156910"/>
            <a:ext cx="4282080" cy="393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58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0F02DF6C-4933-45ED-9F9A-D62840FCE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43" y="1439571"/>
            <a:ext cx="8023248" cy="522609"/>
          </a:xfrm>
        </p:spPr>
        <p:txBody>
          <a:bodyPr>
            <a:noAutofit/>
          </a:bodyPr>
          <a:lstStyle/>
          <a:p>
            <a:r>
              <a:rPr lang="pl-PL" sz="2800">
                <a:latin typeface="EC Square Sans Pro" panose="020B0506040000020004" pitchFamily="34" charset="0"/>
              </a:rPr>
              <a:t>Zasady ogólne</a:t>
            </a:r>
          </a:p>
          <a:p>
            <a:endParaRPr lang="en-GB" kern="1200"/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xmlns="" id="{6BABE3B0-7BDF-4FDC-974A-6A3F8E5F6899}"/>
              </a:ext>
            </a:extLst>
          </p:cNvPr>
          <p:cNvSpPr/>
          <p:nvPr/>
        </p:nvSpPr>
        <p:spPr>
          <a:xfrm>
            <a:off x="-21772" y="1373161"/>
            <a:ext cx="12213771" cy="766789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20000"/>
              </a:lnSpc>
              <a:defRPr/>
            </a:pPr>
            <a:endParaRPr lang="es-ES" sz="1050" b="1" kern="1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xmlns="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914400" y="1481083"/>
            <a:ext cx="10134600" cy="591046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2800" b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xmlns="" id="{8690428F-3309-41FA-B050-ED545EA123C7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dirty="0" smtClean="0">
                <a:latin typeface="EC Square Sans Pro" panose="020B0506040000020004" pitchFamily="34" charset="0"/>
              </a:rPr>
              <a:t>POLSKA – przepisy uzupełniające</a:t>
            </a:r>
            <a:endParaRPr lang="pl-PL" sz="2800" dirty="0">
              <a:latin typeface="EC Square Sans Pro" panose="020B0506040000020004" pitchFamily="34" charset="0"/>
            </a:endParaRPr>
          </a:p>
          <a:p>
            <a:endParaRPr lang="en-GB" kern="12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CA4F286C-8610-4DEC-92C0-47FD21775EE4}"/>
              </a:ext>
            </a:extLst>
          </p:cNvPr>
          <p:cNvSpPr txBox="1"/>
          <p:nvPr/>
        </p:nvSpPr>
        <p:spPr>
          <a:xfrm>
            <a:off x="881743" y="2165725"/>
            <a:ext cx="2166257" cy="355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200" dirty="0">
                <a:solidFill>
                  <a:srgbClr val="024B9C"/>
                </a:solidFill>
                <a:latin typeface="EC Square Sans Pro" panose="020B0506040000020004" pitchFamily="34" charset="0"/>
                <a:ea typeface="+mn-ea"/>
                <a:cs typeface="+mn-cs"/>
              </a:rPr>
              <a:t>Rozporządzenie (UE) 2019/4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xmlns="" id="{AF31CA81-C9B7-4794-9E9B-CD429D968F54}"/>
              </a:ext>
            </a:extLst>
          </p:cNvPr>
          <p:cNvSpPr txBox="1"/>
          <p:nvPr/>
        </p:nvSpPr>
        <p:spPr>
          <a:xfrm>
            <a:off x="578905" y="2369943"/>
            <a:ext cx="7539875" cy="3170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b="1" dirty="0"/>
              <a:t>Ustawa z dnia 1 grudnia 2022 r. o zmianie ustawy o paszach oraz ustawy o </a:t>
            </a:r>
            <a:r>
              <a:rPr lang="pl-PL" b="1" dirty="0" smtClean="0"/>
              <a:t>odpadach </a:t>
            </a:r>
            <a:r>
              <a:rPr lang="pl-PL" dirty="0" smtClean="0"/>
              <a:t>(</a:t>
            </a:r>
            <a:r>
              <a:rPr lang="pl-PL" sz="1400" dirty="0"/>
              <a:t>Dz.U. 2022 poz. </a:t>
            </a:r>
            <a:r>
              <a:rPr lang="pl-PL" sz="1400" dirty="0" smtClean="0"/>
              <a:t>2722)</a:t>
            </a:r>
            <a:endParaRPr lang="pl-PL" sz="1400" dirty="0"/>
          </a:p>
          <a:p>
            <a:r>
              <a:rPr lang="pl-PL" sz="1400" u="sng" dirty="0" smtClean="0">
                <a:hlinkClick r:id="rId3"/>
              </a:rPr>
              <a:t> https://isap.sejm.gov.pl/isap.nsf/DocDetails.xsp?id=WDU20220002722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1"/>
                </a:solidFill>
                <a:latin typeface="EC Square Sans Pro" panose="020B0506040000020004" pitchFamily="34" charset="0"/>
              </a:rPr>
              <a:t>w sprawie wytwarzania, </a:t>
            </a:r>
            <a:endParaRPr lang="pl-PL" sz="1600" dirty="0" smtClean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wprowadzania </a:t>
            </a:r>
            <a:r>
              <a:rPr lang="pl-PL" sz="1600" dirty="0">
                <a:solidFill>
                  <a:schemeClr val="tx1"/>
                </a:solidFill>
                <a:latin typeface="EC Square Sans Pro" panose="020B0506040000020004" pitchFamily="34" charset="0"/>
              </a:rPr>
              <a:t>na rynek i </a:t>
            </a:r>
            <a:endParaRPr lang="pl-PL" sz="1600" dirty="0" smtClean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stosowania </a:t>
            </a:r>
            <a:r>
              <a:rPr lang="pl-PL" sz="1600" dirty="0">
                <a:solidFill>
                  <a:schemeClr val="tx1"/>
                </a:solidFill>
                <a:latin typeface="EC Square Sans Pro" panose="020B0506040000020004" pitchFamily="34" charset="0"/>
              </a:rPr>
              <a:t>paszy </a:t>
            </a:r>
            <a:r>
              <a:rPr lang="pl-PL" sz="160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leczniczej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6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Cel: </a:t>
            </a:r>
            <a:r>
              <a:rPr lang="pl-PL" sz="160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Konieczność wdrożenia do prawa krajowego przepisów rozporządzenia Parlamentu Europejskiego i Rady (UE) 2019/4 z dnia 11 grudnia 2018 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6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b="1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Zamierzony efekt</a:t>
            </a:r>
            <a:r>
              <a:rPr lang="pl-PL" sz="160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: potrzeba utrzymania silnej pozycji Polski w zakresie konkurencyjności polskich produktów pochodzenia zwierzęcego na rynkach zagranicznych; inne regulacje szczegółowe ( dot. podmiotów </a:t>
            </a:r>
            <a:r>
              <a:rPr lang="pl-PL" sz="1600" dirty="0" err="1" smtClean="0">
                <a:solidFill>
                  <a:schemeClr val="tx1"/>
                </a:solidFill>
                <a:latin typeface="EC Square Sans Pro" panose="020B0506040000020004" pitchFamily="34" charset="0"/>
              </a:rPr>
              <a:t>wytw</a:t>
            </a:r>
            <a:r>
              <a:rPr lang="pl-PL" sz="160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. </a:t>
            </a:r>
            <a:r>
              <a:rPr lang="pl-PL" sz="1600" dirty="0">
                <a:solidFill>
                  <a:schemeClr val="tx1"/>
                </a:solidFill>
                <a:latin typeface="EC Square Sans Pro" panose="020B0506040000020004" pitchFamily="34" charset="0"/>
              </a:rPr>
              <a:t>p</a:t>
            </a:r>
            <a:r>
              <a:rPr lang="pl-PL" sz="160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asze lecznicze w tym mobilnych wytwórni pasz, dot. wymogów stawianych </a:t>
            </a:r>
            <a:r>
              <a:rPr lang="pl-PL" sz="1600" dirty="0" err="1" smtClean="0">
                <a:solidFill>
                  <a:schemeClr val="tx1"/>
                </a:solidFill>
                <a:latin typeface="EC Square Sans Pro" panose="020B0506040000020004" pitchFamily="34" charset="0"/>
              </a:rPr>
              <a:t>p.leczn</a:t>
            </a:r>
            <a:r>
              <a:rPr lang="pl-PL" sz="160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. </a:t>
            </a:r>
            <a:r>
              <a:rPr lang="pl-PL" sz="1600" dirty="0" err="1">
                <a:solidFill>
                  <a:schemeClr val="tx1"/>
                </a:solidFill>
                <a:latin typeface="EC Square Sans Pro" panose="020B0506040000020004" pitchFamily="34" charset="0"/>
              </a:rPr>
              <a:t>e</a:t>
            </a:r>
            <a:r>
              <a:rPr lang="pl-PL" sz="1600" dirty="0" err="1" smtClean="0">
                <a:solidFill>
                  <a:schemeClr val="tx1"/>
                </a:solidFill>
                <a:latin typeface="EC Square Sans Pro" panose="020B0506040000020004" pitchFamily="34" charset="0"/>
              </a:rPr>
              <a:t>tc</a:t>
            </a:r>
            <a:r>
              <a:rPr lang="pl-PL" sz="1600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)</a:t>
            </a: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xmlns="" id="{EF94D7BC-2264-4BCE-94E9-E3C700EFF2AF}"/>
              </a:ext>
            </a:extLst>
          </p:cNvPr>
          <p:cNvSpPr txBox="1">
            <a:spLocks/>
          </p:cNvSpPr>
          <p:nvPr/>
        </p:nvSpPr>
        <p:spPr>
          <a:xfrm>
            <a:off x="1491343" y="2309415"/>
            <a:ext cx="57150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2800" b="1" dirty="0">
              <a:solidFill>
                <a:srgbClr val="003399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10" name="Picture 3" descr="A hand holding a pile of dry dog food&#10;&#10;Description automatically generated">
            <a:extLst>
              <a:ext uri="{FF2B5EF4-FFF2-40B4-BE49-F238E27FC236}">
                <a16:creationId xmlns:a16="http://schemas.microsoft.com/office/drawing/2014/main" xmlns="" id="{7B534015-6DA9-449B-BA10-698AA9DA8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0" y="2139950"/>
            <a:ext cx="3449770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19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D101AA75-9CC9-7D06-6708-98AC32F4A41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80972" y="5267537"/>
            <a:ext cx="7874000" cy="781632"/>
          </a:xfrm>
          <a:prstGeom prst="rect">
            <a:avLst/>
          </a:prstGeom>
        </p:spPr>
        <p:txBody>
          <a:bodyPr/>
          <a:lstStyle/>
          <a:p>
            <a:endParaRPr lang="es-ES" kern="1200" dirty="0"/>
          </a:p>
        </p:txBody>
      </p:sp>
      <p:sp>
        <p:nvSpPr>
          <p:cNvPr id="3" name="Marcador de texto 34">
            <a:extLst>
              <a:ext uri="{FF2B5EF4-FFF2-40B4-BE49-F238E27FC236}">
                <a16:creationId xmlns:a16="http://schemas.microsoft.com/office/drawing/2014/main" xmlns="" id="{38B29F46-E2F0-48DC-A2AE-96E9A5C3D915}"/>
              </a:ext>
            </a:extLst>
          </p:cNvPr>
          <p:cNvSpPr txBox="1">
            <a:spLocks/>
          </p:cNvSpPr>
          <p:nvPr/>
        </p:nvSpPr>
        <p:spPr>
          <a:xfrm>
            <a:off x="3810000" y="2139950"/>
            <a:ext cx="3048000" cy="781050"/>
          </a:xfrm>
          <a:prstGeom prst="rect">
            <a:avLst/>
          </a:prstGeom>
        </p:spPr>
        <p:txBody>
          <a:bodyPr/>
          <a:lstStyle>
            <a:defPPr>
              <a:defRPr kern="0"/>
            </a:defPPr>
          </a:lstStyle>
          <a:p>
            <a:r>
              <a:rPr lang="pl-PL" sz="4000" b="1">
                <a:solidFill>
                  <a:srgbClr val="003399"/>
                </a:solidFill>
              </a:rPr>
              <a:t>Dziękujemy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5ACD2F1-CD35-9A4C-8B39-6BD7D3E985B6}"/>
              </a:ext>
            </a:extLst>
          </p:cNvPr>
          <p:cNvGrpSpPr/>
          <p:nvPr/>
        </p:nvGrpSpPr>
        <p:grpSpPr>
          <a:xfrm>
            <a:off x="8665894" y="5720055"/>
            <a:ext cx="3388946" cy="866955"/>
            <a:chOff x="8787815" y="5750084"/>
            <a:chExt cx="3388946" cy="86695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E91F4AC-CEFA-125E-F52B-F84263803DD7}"/>
                </a:ext>
              </a:extLst>
            </p:cNvPr>
            <p:cNvSpPr/>
            <p:nvPr/>
          </p:nvSpPr>
          <p:spPr>
            <a:xfrm>
              <a:off x="8787815" y="5750084"/>
              <a:ext cx="3388946" cy="8669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 descr="Interfaz de usuario gráfica, TextoDescripción generada automáticamente">
              <a:extLst>
                <a:ext uri="{FF2B5EF4-FFF2-40B4-BE49-F238E27FC236}">
                  <a16:creationId xmlns:a16="http://schemas.microsoft.com/office/drawing/2014/main" xmlns="" id="{F3E9C934-1692-DDFD-F0EC-1D1D395ACA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7815" y="5864141"/>
              <a:ext cx="3312746" cy="752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41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411CE633-EB29-E927-F456-A78DDF0F09C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2267" y="1073150"/>
            <a:ext cx="5337733" cy="22098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 algn="l"/>
            <a:r>
              <a:rPr lang="pl-PL" sz="3200" b="1" dirty="0">
                <a:solidFill>
                  <a:srgbClr val="003399"/>
                </a:solidFill>
                <a:latin typeface="EC Square Sans Pro"/>
              </a:rPr>
              <a:t>Ważne elementy nowych przepisów UE dotyczących pasz leczniczych</a:t>
            </a:r>
          </a:p>
          <a:p>
            <a:pPr algn="l"/>
            <a:endParaRPr lang="en-US" sz="3200" b="1" kern="1200" dirty="0">
              <a:solidFill>
                <a:srgbClr val="003399"/>
              </a:solidFill>
              <a:latin typeface="EC Square Sans Pro"/>
            </a:endParaRPr>
          </a:p>
          <a:p>
            <a:pPr algn="l"/>
            <a:r>
              <a:rPr lang="pl-PL" sz="1600" i="1" dirty="0">
                <a:solidFill>
                  <a:srgbClr val="003399"/>
                </a:solidFill>
                <a:latin typeface="EC Square Sans Pro"/>
              </a:rPr>
              <a:t>Wykład 3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38D9E58-19B1-E7ED-7608-24282A0A6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pl-PL">
                <a:latin typeface="EC Square Sans Pro" panose="020B0506040000020004" pitchFamily="34" charset="0"/>
              </a:rPr>
              <a:t>POLSKA, 21 i 22 PAŹDZIERNIKA 2024 R.</a:t>
            </a:r>
          </a:p>
          <a:p>
            <a:endParaRPr lang="es-ES" kern="1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BC18AA7-8C1D-4C1C-B629-AA10E16721CA}"/>
              </a:ext>
            </a:extLst>
          </p:cNvPr>
          <p:cNvSpPr txBox="1"/>
          <p:nvPr/>
        </p:nvSpPr>
        <p:spPr>
          <a:xfrm>
            <a:off x="6147014" y="3768943"/>
            <a:ext cx="6044986" cy="14773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pl-PL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Praktyczne szkolenie dla </a:t>
            </a:r>
            <a:r>
              <a:rPr lang="pl-PL" sz="2400" noProof="0" dirty="0" smtClean="0">
                <a:solidFill>
                  <a:srgbClr val="003399"/>
                </a:solidFill>
                <a:latin typeface="EC Square Sans Pro" panose="020B0506040000020004" pitchFamily="34" charset="0"/>
              </a:rPr>
              <a:t>lekarzy weterynarii i rolników: </a:t>
            </a:r>
            <a:r>
              <a:rPr lang="pl-PL" sz="2400" noProof="0" dirty="0">
                <a:solidFill>
                  <a:srgbClr val="003399"/>
                </a:solidFill>
                <a:latin typeface="EC Square Sans Pro" panose="020B0506040000020004" pitchFamily="34" charset="0"/>
              </a:rPr>
              <a:t>Nowe sposoby walki z opornością na środki przeciwdrobnoustrojowe</a:t>
            </a:r>
          </a:p>
          <a:p>
            <a:endParaRPr lang="es-ES" kern="1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4BE708-F3BC-CF66-EBDA-D2E8EA1908EA}"/>
              </a:ext>
            </a:extLst>
          </p:cNvPr>
          <p:cNvGrpSpPr/>
          <p:nvPr/>
        </p:nvGrpSpPr>
        <p:grpSpPr>
          <a:xfrm>
            <a:off x="9829800" y="6101568"/>
            <a:ext cx="2286000" cy="633603"/>
            <a:chOff x="8787815" y="5750084"/>
            <a:chExt cx="2286000" cy="63360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7C6477E-19A8-F185-AE4D-8D6D549DE3FF}"/>
                </a:ext>
              </a:extLst>
            </p:cNvPr>
            <p:cNvSpPr/>
            <p:nvPr/>
          </p:nvSpPr>
          <p:spPr>
            <a:xfrm>
              <a:off x="8787815" y="5750084"/>
              <a:ext cx="2286000" cy="6336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Interfaz de usuario gráfica, TextoDescripción generada automáticamente">
              <a:extLst>
                <a:ext uri="{FF2B5EF4-FFF2-40B4-BE49-F238E27FC236}">
                  <a16:creationId xmlns:a16="http://schemas.microsoft.com/office/drawing/2014/main" xmlns="" id="{F67C2125-848A-EFA6-7D62-A96A81782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7815" y="5864141"/>
              <a:ext cx="2286000" cy="519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1793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6">
            <a:extLst>
              <a:ext uri="{FF2B5EF4-FFF2-40B4-BE49-F238E27FC236}">
                <a16:creationId xmlns:a16="http://schemas.microsoft.com/office/drawing/2014/main" xmlns="" id="{D5B06E44-AA44-47B7-AAF6-04F925D1A917}"/>
              </a:ext>
            </a:extLst>
          </p:cNvPr>
          <p:cNvSpPr txBox="1"/>
          <p:nvPr/>
        </p:nvSpPr>
        <p:spPr>
          <a:xfrm>
            <a:off x="738311" y="94273"/>
            <a:ext cx="1019932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kern="0"/>
            </a:def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rPr>
              <a:t>Ramy prawne UE dotyczące weterynaryjnych produktów leczniczych/pasz leczniczych</a:t>
            </a:r>
          </a:p>
        </p:txBody>
      </p:sp>
      <p:sp>
        <p:nvSpPr>
          <p:cNvPr id="5" name="Rectángulo 2">
            <a:extLst>
              <a:ext uri="{FF2B5EF4-FFF2-40B4-BE49-F238E27FC236}">
                <a16:creationId xmlns:a16="http://schemas.microsoft.com/office/drawing/2014/main" xmlns="" id="{1773ED4B-94AE-4043-B465-D839C22AE128}"/>
              </a:ext>
            </a:extLst>
          </p:cNvPr>
          <p:cNvSpPr/>
          <p:nvPr/>
        </p:nvSpPr>
        <p:spPr>
          <a:xfrm>
            <a:off x="453189" y="2063749"/>
            <a:ext cx="5638800" cy="3122113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cap="none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Rozporządzenie (UE) 2019/6 </a:t>
            </a:r>
            <a:r>
              <a:rPr kumimoji="0" lang="pl-PL" sz="2400" b="0" i="0" u="none" strike="noStrike" cap="none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w sprawie</a:t>
            </a:r>
            <a:r>
              <a:rPr kumimoji="0" lang="pl-PL" sz="2400" b="1" i="0" u="none" strike="noStrike" cap="none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weterynaryjnych produktów leczniczych</a:t>
            </a:r>
            <a:r>
              <a:rPr kumimoji="0" lang="pl-PL" sz="1800" b="1" i="0" u="none" strike="noStrike" cap="none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pl-PL" sz="1800" b="1" i="0" u="none" strike="noStrike" cap="none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sz="1800" b="1" i="0" u="none" strike="noStrike" cap="none" normalizeH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Montserrat" charset="0"/>
                <a:cs typeface="Montserrat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6" name="Rectángulo 10">
            <a:extLst>
              <a:ext uri="{FF2B5EF4-FFF2-40B4-BE49-F238E27FC236}">
                <a16:creationId xmlns:a16="http://schemas.microsoft.com/office/drawing/2014/main" xmlns="" id="{AE1452DA-6B90-407A-9D93-E75B265E7734}"/>
              </a:ext>
            </a:extLst>
          </p:cNvPr>
          <p:cNvSpPr/>
          <p:nvPr/>
        </p:nvSpPr>
        <p:spPr>
          <a:xfrm>
            <a:off x="6477000" y="2063749"/>
            <a:ext cx="5562600" cy="3122113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>
            <a:noAutofit/>
          </a:bodyPr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cap="none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Rozporządzenie (UE) 2019/4 w sprawie pasz leczniczych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327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47800" y="234950"/>
            <a:ext cx="8368170" cy="476730"/>
          </a:xfrm>
        </p:spPr>
        <p:txBody>
          <a:bodyPr/>
          <a:lstStyle/>
          <a:p>
            <a:pPr algn="ctr"/>
            <a:r>
              <a:rPr kumimoji="0" lang="pl-PL" sz="2400" b="0" i="0" u="none" strike="noStrike" cap="none" normalizeH="0" noProof="0" dirty="0">
                <a:ln>
                  <a:noFill/>
                </a:ln>
                <a:effectLst/>
                <a:uLnTx/>
                <a:uFillTx/>
                <a:latin typeface="EC Square Sans Pro" panose="020B0506040000020004" pitchFamily="34" charset="0"/>
              </a:rPr>
              <a:t>Ramy prawne UE dotyczące weterynaryjnych produktów leczniczych/pasz leczniczych</a:t>
            </a:r>
          </a:p>
          <a:p>
            <a:endParaRPr lang="es-ES" kern="1200" dirty="0"/>
          </a:p>
        </p:txBody>
      </p:sp>
      <p:sp>
        <p:nvSpPr>
          <p:cNvPr id="5" name="Rectángulo 2">
            <a:extLst>
              <a:ext uri="{FF2B5EF4-FFF2-40B4-BE49-F238E27FC236}">
                <a16:creationId xmlns:a16="http://schemas.microsoft.com/office/drawing/2014/main" xmlns="" id="{1773ED4B-94AE-4043-B465-D839C22AE128}"/>
              </a:ext>
            </a:extLst>
          </p:cNvPr>
          <p:cNvSpPr/>
          <p:nvPr/>
        </p:nvSpPr>
        <p:spPr>
          <a:xfrm>
            <a:off x="228600" y="1874293"/>
            <a:ext cx="5638800" cy="3122113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cap="none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Rozporządzenie (UE) 2019/6 </a:t>
            </a:r>
            <a:r>
              <a:rPr kumimoji="0" lang="pl-PL" sz="2400" b="0" i="0" u="none" strike="noStrike" cap="none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w sprawie</a:t>
            </a:r>
            <a:r>
              <a:rPr kumimoji="0" lang="pl-PL" sz="2400" b="1" i="0" u="none" strike="noStrike" cap="none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weterynaryjnych produktów leczniczych</a:t>
            </a:r>
            <a:r>
              <a:rPr kumimoji="0" lang="pl-PL" sz="1800" b="1" i="0" u="none" strike="noStrike" cap="none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pl-PL" sz="1800" b="1" i="0" u="none" strike="noStrike" cap="none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pl-PL" sz="1800" b="1" i="0" u="none" strike="noStrike" cap="none" normalizeH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Montserrat" charset="0"/>
                <a:cs typeface="Montserrat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6" name="Rectángulo 10">
            <a:extLst>
              <a:ext uri="{FF2B5EF4-FFF2-40B4-BE49-F238E27FC236}">
                <a16:creationId xmlns:a16="http://schemas.microsoft.com/office/drawing/2014/main" xmlns="" id="{AE1452DA-6B90-407A-9D93-E75B265E7734}"/>
              </a:ext>
            </a:extLst>
          </p:cNvPr>
          <p:cNvSpPr/>
          <p:nvPr/>
        </p:nvSpPr>
        <p:spPr>
          <a:xfrm>
            <a:off x="6324602" y="1840538"/>
            <a:ext cx="5105398" cy="31558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kern="0"/>
            </a:defPPr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cap="none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Rozporządzenie (UE) 2019/4 w sprawie pasz leczniczych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77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0F02DF6C-4933-45ED-9F9A-D62840FCE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43" y="1439571"/>
            <a:ext cx="8023248" cy="522609"/>
          </a:xfrm>
        </p:spPr>
        <p:txBody>
          <a:bodyPr>
            <a:noAutofit/>
          </a:bodyPr>
          <a:lstStyle/>
          <a:p>
            <a:r>
              <a:rPr lang="pl-PL" sz="2800">
                <a:latin typeface="EC Square Sans Pro" panose="020B0506040000020004" pitchFamily="34" charset="0"/>
              </a:rPr>
              <a:t>Zasady ogólne</a:t>
            </a:r>
          </a:p>
          <a:p>
            <a:endParaRPr lang="en-GB" kern="1200"/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xmlns="" id="{6BABE3B0-7BDF-4FDC-974A-6A3F8E5F6899}"/>
              </a:ext>
            </a:extLst>
          </p:cNvPr>
          <p:cNvSpPr/>
          <p:nvPr/>
        </p:nvSpPr>
        <p:spPr>
          <a:xfrm>
            <a:off x="-21772" y="1373161"/>
            <a:ext cx="12213771" cy="766789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1" i="0" u="none" strike="noStrike" kern="1200" cap="none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xmlns="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1862196" y="1481083"/>
            <a:ext cx="7619500" cy="591046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PODAWANIE LEKÓW Z PASZĄ LUB WODĄ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xmlns="" id="{8690428F-3309-41FA-B050-ED545EA123C7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Zasady ogólne – recepta weterynaryjna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Diagram 1">
            <a:extLst>
              <a:ext uri="{FF2B5EF4-FFF2-40B4-BE49-F238E27FC236}">
                <a16:creationId xmlns:a16="http://schemas.microsoft.com/office/drawing/2014/main" xmlns="" id="{1C8ADAF5-76AF-4855-936C-9D2CB57C2C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4138150"/>
              </p:ext>
            </p:extLst>
          </p:nvPr>
        </p:nvGraphicFramePr>
        <p:xfrm>
          <a:off x="457200" y="2070102"/>
          <a:ext cx="8865834" cy="504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6">
            <a:extLst>
              <a:ext uri="{FF2B5EF4-FFF2-40B4-BE49-F238E27FC236}">
                <a16:creationId xmlns:a16="http://schemas.microsoft.com/office/drawing/2014/main" xmlns="" id="{B73D9778-7D4D-42F1-A717-530B7630B63D}"/>
              </a:ext>
            </a:extLst>
          </p:cNvPr>
          <p:cNvSpPr txBox="1"/>
          <p:nvPr/>
        </p:nvSpPr>
        <p:spPr>
          <a:xfrm>
            <a:off x="9719712" y="2825750"/>
            <a:ext cx="170812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cap="none" normalizeH="0" baseline="0" noProof="0" dirty="0">
                <a:ln>
                  <a:noFill/>
                </a:ln>
                <a:solidFill>
                  <a:srgbClr val="3163B5"/>
                </a:solidFill>
                <a:effectLst/>
                <a:uLnTx/>
                <a:uFillTx/>
                <a:latin typeface="EC Square Sans Pro" panose="020B0506040000020004" pitchFamily="34" charset="0"/>
                <a:ea typeface="Verdana" panose="020B0604030504040204" pitchFamily="34" charset="0"/>
              </a:rPr>
              <a:t>Rozporządzenie (UE) 2019/4 (pasze lecznicze)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xmlns="" id="{F5E625B6-FDB7-4FBA-9B49-2A3AD88D31E7}"/>
              </a:ext>
            </a:extLst>
          </p:cNvPr>
          <p:cNvSpPr txBox="1"/>
          <p:nvPr/>
        </p:nvSpPr>
        <p:spPr>
          <a:xfrm>
            <a:off x="9719712" y="4985860"/>
            <a:ext cx="1964869" cy="14773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cap="none" normalizeH="0" baseline="0" noProof="0" dirty="0">
                <a:ln>
                  <a:noFill/>
                </a:ln>
                <a:solidFill>
                  <a:srgbClr val="3163B5"/>
                </a:solidFill>
                <a:effectLst/>
                <a:uLnTx/>
                <a:uFillTx/>
                <a:latin typeface="EC Square Sans Pro" panose="020B0506040000020004" pitchFamily="34" charset="0"/>
                <a:ea typeface="Verdana" panose="020B0604030504040204" pitchFamily="34" charset="0"/>
              </a:rPr>
              <a:t>Rozporządzenie (UE) 2019/6 (</a:t>
            </a:r>
            <a:r>
              <a:rPr kumimoji="0" lang="pl-PL" sz="1600" b="1" i="0" u="none" strike="noStrike" cap="none" normalizeH="0" baseline="0" noProof="0" dirty="0" err="1">
                <a:ln>
                  <a:noFill/>
                </a:ln>
                <a:solidFill>
                  <a:srgbClr val="3163B5"/>
                </a:solidFill>
                <a:effectLst/>
                <a:uLnTx/>
                <a:uFillTx/>
                <a:latin typeface="EC Square Sans Pro" panose="020B0506040000020004" pitchFamily="34" charset="0"/>
                <a:ea typeface="Verdana" panose="020B0604030504040204" pitchFamily="34" charset="0"/>
              </a:rPr>
              <a:t>weteryjne</a:t>
            </a:r>
            <a:r>
              <a:rPr kumimoji="0" lang="pl-PL" sz="1600" b="1" i="0" u="none" strike="noStrike" cap="none" normalizeH="0" baseline="0" noProof="0" dirty="0">
                <a:ln>
                  <a:noFill/>
                </a:ln>
                <a:solidFill>
                  <a:srgbClr val="3163B5"/>
                </a:solidFill>
                <a:effectLst/>
                <a:uLnTx/>
                <a:uFillTx/>
                <a:latin typeface="EC Square Sans Pro" panose="020B0506040000020004" pitchFamily="34" charset="0"/>
                <a:ea typeface="Verdana" panose="020B0604030504040204" pitchFamily="34" charset="0"/>
              </a:rPr>
              <a:t> produkty lecznicze)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cap="none" normalizeH="0" baseline="0" noProof="0" dirty="0">
                <a:ln>
                  <a:noFill/>
                </a:ln>
                <a:solidFill>
                  <a:srgbClr val="3163B5"/>
                </a:solidFill>
                <a:effectLst/>
                <a:uLnTx/>
                <a:uFillTx/>
                <a:latin typeface="EC Square Sans Pro" panose="020B0506040000020004" pitchFamily="34" charset="0"/>
                <a:ea typeface="Verdana" panose="020B0604030504040204" pitchFamily="34" charset="0"/>
              </a:rPr>
              <a:t>i </a:t>
            </a:r>
            <a:r>
              <a:rPr lang="pl-PL" sz="1600" b="1" dirty="0">
                <a:solidFill>
                  <a:srgbClr val="3163B5"/>
                </a:solidFill>
                <a:latin typeface="EC Square Sans Pro" panose="020B0506040000020004" pitchFamily="34" charset="0"/>
                <a:ea typeface="Verdana" panose="020B0604030504040204" pitchFamily="34" charset="0"/>
              </a:rPr>
              <a:t>Rozporządzenie delegowane Komisji (UE) 2024/1159</a:t>
            </a:r>
          </a:p>
        </p:txBody>
      </p:sp>
      <p:cxnSp>
        <p:nvCxnSpPr>
          <p:cNvPr id="18" name="Straight Arrow Connector 9">
            <a:extLst>
              <a:ext uri="{FF2B5EF4-FFF2-40B4-BE49-F238E27FC236}">
                <a16:creationId xmlns:a16="http://schemas.microsoft.com/office/drawing/2014/main" xmlns="" id="{4F9941DE-5BFA-429C-B3E8-C441D6B78539}"/>
              </a:ext>
            </a:extLst>
          </p:cNvPr>
          <p:cNvCxnSpPr>
            <a:cxnSpLocks/>
          </p:cNvCxnSpPr>
          <p:nvPr/>
        </p:nvCxnSpPr>
        <p:spPr>
          <a:xfrm flipH="1">
            <a:off x="8470437" y="3130550"/>
            <a:ext cx="10968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Right Brace 8">
            <a:extLst>
              <a:ext uri="{FF2B5EF4-FFF2-40B4-BE49-F238E27FC236}">
                <a16:creationId xmlns:a16="http://schemas.microsoft.com/office/drawing/2014/main" xmlns="" id="{14ABDDA7-ACBB-43BB-A225-9C6DF0A8A8C4}"/>
              </a:ext>
            </a:extLst>
          </p:cNvPr>
          <p:cNvSpPr/>
          <p:nvPr/>
        </p:nvSpPr>
        <p:spPr>
          <a:xfrm>
            <a:off x="9409855" y="4578350"/>
            <a:ext cx="157458" cy="2292349"/>
          </a:xfrm>
          <a:prstGeom prst="rightBrace">
            <a:avLst>
              <a:gd name="adj1" fmla="val 35730"/>
              <a:gd name="adj2" fmla="val 48266"/>
            </a:avLst>
          </a:prstGeom>
          <a:ln w="19050" cmpd="sng">
            <a:solidFill>
              <a:srgbClr val="2C74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D831B56-A063-7238-C399-0333C6C02614}"/>
              </a:ext>
            </a:extLst>
          </p:cNvPr>
          <p:cNvSpPr txBox="1"/>
          <p:nvPr/>
        </p:nvSpPr>
        <p:spPr>
          <a:xfrm>
            <a:off x="542588" y="4154094"/>
            <a:ext cx="1833558" cy="848511"/>
          </a:xfrm>
          <a:prstGeom prst="rect">
            <a:avLst/>
          </a:prstGeom>
          <a:solidFill>
            <a:srgbClr val="ECEBEB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2400">
                <a:solidFill>
                  <a:schemeClr val="tx1"/>
                </a:solidFill>
                <a:latin typeface="+mj-lt"/>
              </a:rPr>
              <a:t>Różne zasady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9B3058-BDB0-F51B-CD5C-9BD1191884D9}"/>
              </a:ext>
            </a:extLst>
          </p:cNvPr>
          <p:cNvSpPr txBox="1"/>
          <p:nvPr/>
        </p:nvSpPr>
        <p:spPr>
          <a:xfrm>
            <a:off x="3260921" y="2346081"/>
            <a:ext cx="3104709" cy="1605668"/>
          </a:xfrm>
          <a:prstGeom prst="rect">
            <a:avLst/>
          </a:prstGeom>
          <a:solidFill>
            <a:srgbClr val="6BB188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2800" dirty="0">
                <a:solidFill>
                  <a:schemeClr val="tx1"/>
                </a:solidFill>
                <a:latin typeface="+mj-lt"/>
              </a:rPr>
              <a:t>Pasza lecznicza</a:t>
            </a:r>
          </a:p>
          <a:p>
            <a:pPr algn="ctr"/>
            <a:endParaRPr lang="en-US" sz="800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pl-PL" sz="1400" dirty="0">
                <a:solidFill>
                  <a:schemeClr val="tx1"/>
                </a:solidFill>
                <a:latin typeface="+mj-lt"/>
              </a:rPr>
              <a:t>(pasza zmieszana z lekami w wytwórni pasz, w mobilnej mieszalni albo za pomocą specjalnie wyposażonego pojazdu przez wytwórcę pasz)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639092-019E-5E35-7C01-BE3FD0901021}"/>
              </a:ext>
            </a:extLst>
          </p:cNvPr>
          <p:cNvSpPr txBox="1"/>
          <p:nvPr/>
        </p:nvSpPr>
        <p:spPr>
          <a:xfrm>
            <a:off x="3303491" y="4985509"/>
            <a:ext cx="3050416" cy="1605668"/>
          </a:xfrm>
          <a:prstGeom prst="rect">
            <a:avLst/>
          </a:prstGeom>
          <a:solidFill>
            <a:srgbClr val="2C7470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2800" dirty="0">
                <a:solidFill>
                  <a:schemeClr val="bg1"/>
                </a:solidFill>
                <a:latin typeface="+mj-lt"/>
              </a:rPr>
              <a:t>Doustna terapia lekowa</a:t>
            </a:r>
          </a:p>
          <a:p>
            <a:pPr algn="ctr"/>
            <a:endParaRPr lang="en-US" sz="8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pl-PL" sz="1400" dirty="0">
                <a:solidFill>
                  <a:schemeClr val="bg1"/>
                </a:solidFill>
                <a:latin typeface="+mj-lt"/>
              </a:rPr>
              <a:t>(mieszanie paszy i wody w gospodarstwie przez posiadacza zwierząt)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0BD24C-0670-E57A-7292-4C78E6775031}"/>
              </a:ext>
            </a:extLst>
          </p:cNvPr>
          <p:cNvSpPr txBox="1"/>
          <p:nvPr/>
        </p:nvSpPr>
        <p:spPr>
          <a:xfrm>
            <a:off x="7507937" y="4701443"/>
            <a:ext cx="1665371" cy="766789"/>
          </a:xfrm>
          <a:prstGeom prst="rect">
            <a:avLst/>
          </a:prstGeom>
          <a:solidFill>
            <a:srgbClr val="2C7470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2400">
                <a:solidFill>
                  <a:schemeClr val="bg1"/>
                </a:solidFill>
                <a:latin typeface="+mj-lt"/>
              </a:rPr>
              <a:t>Z paszą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5526A4-7960-BF82-8F84-B07DBD1BFE40}"/>
              </a:ext>
            </a:extLst>
          </p:cNvPr>
          <p:cNvSpPr txBox="1"/>
          <p:nvPr/>
        </p:nvSpPr>
        <p:spPr>
          <a:xfrm>
            <a:off x="7537099" y="5992052"/>
            <a:ext cx="1665371" cy="766789"/>
          </a:xfrm>
          <a:prstGeom prst="rect">
            <a:avLst/>
          </a:prstGeom>
          <a:solidFill>
            <a:srgbClr val="2C7470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pl-PL" sz="2400">
                <a:solidFill>
                  <a:schemeClr val="bg1"/>
                </a:solidFill>
                <a:latin typeface="+mj-lt"/>
              </a:rPr>
              <a:t>Z wodą</a:t>
            </a:r>
          </a:p>
        </p:txBody>
      </p:sp>
    </p:spTree>
    <p:extLst>
      <p:ext uri="{BB962C8B-B14F-4D97-AF65-F5344CB8AC3E}">
        <p14:creationId xmlns:p14="http://schemas.microsoft.com/office/powerpoint/2010/main" val="394319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8AA6D533-5045-43BA-9B12-C06A15751D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8686800" cy="533400"/>
          </a:xfrm>
        </p:spPr>
        <p:txBody>
          <a:bodyPr>
            <a:noAutofit/>
          </a:bodyPr>
          <a:lstStyle/>
          <a:p>
            <a:r>
              <a:rPr lang="pl-PL" sz="2400" dirty="0">
                <a:latin typeface="EC Square Sans Pro" panose="020B0506040000020004" pitchFamily="34" charset="0"/>
              </a:rPr>
              <a:t>Stosowanie weterynaryjnych produktów leczniczych o działaniu przeciwdrobnoustrojowym</a:t>
            </a:r>
          </a:p>
          <a:p>
            <a:endParaRPr lang="en-GB" kern="1200" dirty="0"/>
          </a:p>
        </p:txBody>
      </p:sp>
      <p:sp>
        <p:nvSpPr>
          <p:cNvPr id="3" name="34 CuadroTexto">
            <a:extLst>
              <a:ext uri="{FF2B5EF4-FFF2-40B4-BE49-F238E27FC236}">
                <a16:creationId xmlns:a16="http://schemas.microsoft.com/office/drawing/2014/main" xmlns="" id="{D094982D-B49F-4AFD-9FD7-CD8791AF6990}"/>
              </a:ext>
            </a:extLst>
          </p:cNvPr>
          <p:cNvSpPr txBox="1"/>
          <p:nvPr/>
        </p:nvSpPr>
        <p:spPr>
          <a:xfrm>
            <a:off x="5651674" y="3591437"/>
            <a:ext cx="2255508" cy="784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1" i="0" u="none" strike="noStrike" cap="none" spc="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Steelfish" charset="0"/>
              <a:cs typeface="Steelfish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cap="none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Steelfish" charset="0"/>
                <a:cs typeface="Steelfish" charset="0"/>
              </a:rPr>
              <a:t>Zakaz profilaktyki systematycznej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9810DA9E-2D93-44F5-9402-78086515EB11}"/>
              </a:ext>
            </a:extLst>
          </p:cNvPr>
          <p:cNvSpPr txBox="1"/>
          <p:nvPr/>
        </p:nvSpPr>
        <p:spPr>
          <a:xfrm>
            <a:off x="4717996" y="1398873"/>
            <a:ext cx="7016803" cy="461665"/>
          </a:xfrm>
          <a:prstGeom prst="rect">
            <a:avLst/>
          </a:prstGeom>
          <a:solidFill>
            <a:srgbClr val="ECEBEB"/>
          </a:solidFill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cap="none" normalizeH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Zasady stosowania paszy leczniczej</a:t>
            </a:r>
          </a:p>
        </p:txBody>
      </p:sp>
      <p:sp>
        <p:nvSpPr>
          <p:cNvPr id="10" name="Rectángulo redondeado 13">
            <a:extLst>
              <a:ext uri="{FF2B5EF4-FFF2-40B4-BE49-F238E27FC236}">
                <a16:creationId xmlns:a16="http://schemas.microsoft.com/office/drawing/2014/main" xmlns="" id="{314D8D52-E54A-465C-954A-EA031B7F43AE}"/>
              </a:ext>
            </a:extLst>
          </p:cNvPr>
          <p:cNvSpPr/>
          <p:nvPr/>
        </p:nvSpPr>
        <p:spPr>
          <a:xfrm>
            <a:off x="0" y="1388277"/>
            <a:ext cx="4717997" cy="4856293"/>
          </a:xfrm>
          <a:prstGeom prst="roundRect">
            <a:avLst>
              <a:gd name="adj" fmla="val 10"/>
            </a:avLst>
          </a:prstGeom>
          <a:solidFill>
            <a:srgbClr val="ECEBEB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cap="none" normalizeH="0" noProof="0" dirty="0">
                <a:ln>
                  <a:noFill/>
                </a:ln>
                <a:solidFill>
                  <a:srgbClr val="19355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itchFamily="34" charset="0"/>
              </a:rPr>
              <a:t>Ramy legislacyjne UE:  Rozporządzenie (UE) 2019/4 </a:t>
            </a:r>
            <a:r>
              <a:rPr kumimoji="0" lang="en-US" sz="2800" b="1" i="0" u="none" strike="noStrike" cap="none" normalizeH="0" noProof="0" dirty="0">
                <a:ln>
                  <a:noFill/>
                </a:ln>
                <a:solidFill>
                  <a:srgbClr val="19355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itchFamily="34" charset="0"/>
              </a:rPr>
              <a:t/>
            </a:r>
            <a:br>
              <a:rPr kumimoji="0" lang="en-US" sz="2800" b="1" i="0" u="none" strike="noStrike" cap="none" normalizeH="0" noProof="0" dirty="0">
                <a:ln>
                  <a:noFill/>
                </a:ln>
                <a:solidFill>
                  <a:srgbClr val="19355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itchFamily="34" charset="0"/>
              </a:rPr>
            </a:br>
            <a:r>
              <a:rPr kumimoji="0" lang="pl-PL" sz="2800" b="1" i="0" u="none" strike="noStrike" cap="none" normalizeH="0" noProof="0" dirty="0">
                <a:ln>
                  <a:noFill/>
                </a:ln>
                <a:solidFill>
                  <a:srgbClr val="19355D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itchFamily="34" charset="0"/>
              </a:rPr>
              <a:t>w sprawie PASZ LECZNICZYCH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30BE4DFA-174F-4A37-9C73-98ACB3366BFB}"/>
              </a:ext>
            </a:extLst>
          </p:cNvPr>
          <p:cNvSpPr/>
          <p:nvPr/>
        </p:nvSpPr>
        <p:spPr>
          <a:xfrm>
            <a:off x="4717996" y="2014082"/>
            <a:ext cx="7016803" cy="3939540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747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cap="none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Zakaz stosowania paszy leczniczej z lekami przeciwdrobnoustrojowymi w celach profilaktycznych. 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747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cap="none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Wymóg zdiagnozowania choroby przed wystawieniem obowiązkowej recepty na paszę leczniczą.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747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cap="none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Ograniczenie czasu trwania leczenia i ważności recepty.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Clr>
                <a:srgbClr val="2C7470"/>
              </a:buClr>
              <a:buFont typeface="Wingdings" panose="05000000000000000000" pitchFamily="2" charset="2"/>
              <a:buChar char="§"/>
              <a:defRPr/>
            </a:pPr>
            <a:r>
              <a:rPr kumimoji="0" lang="pl-PL" b="0" i="0" u="none" strike="noStrike" cap="none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Zmniejszenie </a:t>
            </a:r>
            <a:r>
              <a:rPr lang="pl-PL" dirty="0">
                <a:solidFill>
                  <a:srgbClr val="002060"/>
                </a:solidFill>
                <a:latin typeface="EC Square Sans Pro" panose="020B0506040000020004" pitchFamily="34" charset="0"/>
              </a:rPr>
              <a:t>ryzyka potencjalnego </a:t>
            </a:r>
            <a:r>
              <a:rPr lang="pl-PL" dirty="0" smtClean="0">
                <a:solidFill>
                  <a:srgbClr val="002060"/>
                </a:solidFill>
                <a:latin typeface="EC Square Sans Pro" panose="020B0506040000020004" pitchFamily="34" charset="0"/>
              </a:rPr>
              <a:t>wzajemnego oddziaływania</a:t>
            </a:r>
            <a:r>
              <a:rPr kumimoji="0" lang="pl-PL" b="0" i="0" u="none" strike="noStrike" cap="none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pozostałości </a:t>
            </a:r>
            <a:r>
              <a:rPr kumimoji="0" lang="pl-PL" b="0" i="0" u="none" strike="noStrike" cap="none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leków w paszy </a:t>
            </a:r>
            <a:r>
              <a:rPr kumimoji="0" lang="pl-PL" b="0" i="0" u="none" strike="noStrike" cap="none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 (</a:t>
            </a:r>
            <a:r>
              <a:rPr kumimoji="0" lang="pl-PL" b="0" i="0" u="none" strike="noStrike" cap="none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carry-over</a:t>
            </a:r>
            <a:r>
              <a:rPr kumimoji="0" lang="pl-PL" b="0" i="0" u="none" strike="noStrike" cap="none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) i  występowania oporności </a:t>
            </a:r>
            <a:r>
              <a:rPr kumimoji="0" lang="pl-PL" b="0" i="0" u="none" strike="noStrike" cap="none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na środki przeciwdrobnoustrojowe.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747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cap="none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Sposoby mające </a:t>
            </a:r>
            <a:r>
              <a:rPr kumimoji="0" lang="pl-PL" b="0" i="0" u="none" strike="noStrike" cap="none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na celu poprawę jakości produkcji pasz leczniczych (bardziej precyzyjne dawkowanie) w celu uniknięcia </a:t>
            </a:r>
            <a:r>
              <a:rPr kumimoji="0" lang="pl-PL" b="0" i="0" u="none" strike="noStrike" cap="none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stosowania zbyt niskich dawek . 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747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b="0" i="0" u="none" strike="noStrike" cap="none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Maksymalne poziomy zanieczyszczenia krzyżowego (cross-</a:t>
            </a:r>
            <a:r>
              <a:rPr kumimoji="0" lang="pl-PL" b="0" i="0" u="none" strike="noStrike" cap="none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contamination</a:t>
            </a:r>
            <a:r>
              <a:rPr kumimoji="0" lang="pl-PL" b="0" i="0" u="none" strike="noStrike" cap="none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rPr>
              <a:t>) dla 24 substancji czynnych o działaniu przeciwdrobnoustrojowym w paszach, dla których nie są one przeznaczone.</a:t>
            </a:r>
            <a:endParaRPr kumimoji="0" lang="pl-PL" b="0" i="0" u="none" strike="noStrike" cap="none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63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0F02DF6C-4933-45ED-9F9A-D62840FCE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43" y="1439571"/>
            <a:ext cx="8023248" cy="522609"/>
          </a:xfrm>
        </p:spPr>
        <p:txBody>
          <a:bodyPr>
            <a:noAutofit/>
          </a:bodyPr>
          <a:lstStyle/>
          <a:p>
            <a:r>
              <a:rPr lang="pl-PL" sz="2800">
                <a:latin typeface="EC Square Sans Pro" panose="020B0506040000020004" pitchFamily="34" charset="0"/>
              </a:rPr>
              <a:t>Zasady ogólne</a:t>
            </a:r>
          </a:p>
          <a:p>
            <a:endParaRPr lang="en-GB" kern="1200"/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xmlns="" id="{6BABE3B0-7BDF-4FDC-974A-6A3F8E5F6899}"/>
              </a:ext>
            </a:extLst>
          </p:cNvPr>
          <p:cNvSpPr/>
          <p:nvPr/>
        </p:nvSpPr>
        <p:spPr>
          <a:xfrm>
            <a:off x="-21772" y="1373161"/>
            <a:ext cx="12213771" cy="766789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20000"/>
              </a:lnSpc>
              <a:defRPr/>
            </a:pPr>
            <a:endParaRPr lang="es-ES" sz="1050" b="1" kern="1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xmlns="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914400" y="1481083"/>
            <a:ext cx="10134600" cy="591046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b="1">
                <a:solidFill>
                  <a:schemeClr val="bg1"/>
                </a:solidFill>
                <a:latin typeface="EC Square Sans Pro" panose="020B0506040000020004" pitchFamily="34" charset="0"/>
              </a:rPr>
              <a:t>Recepty weterynaryjne w odniesieniu do paszy leczniczej (1/2)</a:t>
            </a: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xmlns="" id="{8690428F-3309-41FA-B050-ED545EA123C7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>
                <a:latin typeface="EC Square Sans Pro" panose="020B0506040000020004" pitchFamily="34" charset="0"/>
              </a:rPr>
              <a:t>Zasady ogólne – recepta weterynaryjna</a:t>
            </a:r>
          </a:p>
          <a:p>
            <a:endParaRPr lang="en-GB" kern="1200"/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xmlns="" id="{1403E745-F93A-41C2-A10D-84BE467FBE49}"/>
              </a:ext>
            </a:extLst>
          </p:cNvPr>
          <p:cNvSpPr txBox="1">
            <a:spLocks/>
          </p:cNvSpPr>
          <p:nvPr/>
        </p:nvSpPr>
        <p:spPr>
          <a:xfrm>
            <a:off x="1491343" y="2309415"/>
            <a:ext cx="57150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b="1">
                <a:solidFill>
                  <a:srgbClr val="003399"/>
                </a:solidFill>
                <a:latin typeface="EC Square Sans Pro" panose="020B0506040000020004" pitchFamily="34" charset="0"/>
              </a:rPr>
              <a:t>Artykuł 16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CA4F286C-8610-4DEC-92C0-47FD21775EE4}"/>
              </a:ext>
            </a:extLst>
          </p:cNvPr>
          <p:cNvSpPr txBox="1"/>
          <p:nvPr/>
        </p:nvSpPr>
        <p:spPr>
          <a:xfrm>
            <a:off x="881743" y="2165725"/>
            <a:ext cx="2090057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200" dirty="0">
                <a:solidFill>
                  <a:srgbClr val="024B9C"/>
                </a:solidFill>
                <a:latin typeface="EC Square Sans Pro" panose="020B0506040000020004" pitchFamily="34" charset="0"/>
                <a:ea typeface="+mn-ea"/>
                <a:cs typeface="+mn-cs"/>
              </a:rPr>
              <a:t>Rozporządzenie (UE) 2019/4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0FC923B1-34E6-4EB9-AF33-B29523DFA4A8}"/>
              </a:ext>
            </a:extLst>
          </p:cNvPr>
          <p:cNvSpPr txBox="1"/>
          <p:nvPr/>
        </p:nvSpPr>
        <p:spPr>
          <a:xfrm>
            <a:off x="859972" y="2853075"/>
            <a:ext cx="7652657" cy="286232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pl-PL" dirty="0">
                <a:solidFill>
                  <a:schemeClr val="tx1"/>
                </a:solidFill>
                <a:latin typeface="EC Square Sans Pro" panose="020B0506040000020004" pitchFamily="34" charset="0"/>
              </a:rPr>
              <a:t>Pasza lecznicza (pasza dla zwierząt zmieszana z produktami leczniczymi przez podmiot działający na rynku pasz) wymaga: </a:t>
            </a:r>
          </a:p>
          <a:p>
            <a:endParaRPr lang="en-US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EC Square Sans Pro" panose="020B0506040000020004" pitchFamily="34" charset="0"/>
              </a:rPr>
              <a:t>okazania recepty weterynaryjnej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EC Square Sans Pro" panose="020B0506040000020004" pitchFamily="34" charset="0"/>
              </a:rPr>
              <a:t>może zostać wydana wyłącznie po przeprowadzeniu badania przedmiotowego lub innej właściwej oceny stanu zdrowia zwierząt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EC Square Sans Pro" panose="020B0506040000020004" pitchFamily="34" charset="0"/>
              </a:rPr>
              <a:t>jest przeznaczona wyłącznie do leczenia chorób zdiagnozowanych </a:t>
            </a:r>
            <a:r>
              <a:rPr lang="en-US" dirty="0">
                <a:solidFill>
                  <a:schemeClr val="tx1"/>
                </a:solidFill>
                <a:latin typeface="EC Square Sans Pro" panose="020B0506040000020004" pitchFamily="34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EC Square Sans Pro" panose="020B0506040000020004" pitchFamily="34" charset="0"/>
              </a:rPr>
            </a:br>
            <a:r>
              <a:rPr lang="pl-PL" dirty="0">
                <a:solidFill>
                  <a:schemeClr val="tx1"/>
                </a:solidFill>
                <a:latin typeface="EC Square Sans Pro" panose="020B0506040000020004" pitchFamily="34" charset="0"/>
              </a:rPr>
              <a:t>(nie dotyczy to szczepionek i środków przeciwpasożytniczych)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xmlns="" id="{9DC533AF-C882-40FB-8C14-2F9CAEE9332E}"/>
              </a:ext>
            </a:extLst>
          </p:cNvPr>
          <p:cNvSpPr txBox="1"/>
          <p:nvPr/>
        </p:nvSpPr>
        <p:spPr>
          <a:xfrm>
            <a:off x="-7196" y="6388040"/>
            <a:ext cx="8755621" cy="40011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noAutofit/>
          </a:bodyPr>
          <a:lstStyle/>
          <a:p>
            <a:pPr marL="892175"/>
            <a:r>
              <a:rPr lang="pl-PL" sz="2000">
                <a:solidFill>
                  <a:schemeClr val="bg1"/>
                </a:solidFill>
                <a:latin typeface="EC Square Sans Pro" panose="020B0506040000020004" pitchFamily="34" charset="0"/>
                <a:sym typeface="Wingdings 2" panose="05020102010507070707" pitchFamily="18" charset="2"/>
              </a:rPr>
              <a:t>Uwaga na interakcje z innymi lekami! </a:t>
            </a:r>
          </a:p>
        </p:txBody>
      </p:sp>
      <p:pic>
        <p:nvPicPr>
          <p:cNvPr id="22" name="Picture 3" descr="A hand holding a pile of dry dog food&#10;&#10;Description automatically generated">
            <a:extLst>
              <a:ext uri="{FF2B5EF4-FFF2-40B4-BE49-F238E27FC236}">
                <a16:creationId xmlns:a16="http://schemas.microsoft.com/office/drawing/2014/main" xmlns="" id="{7B534015-6DA9-449B-BA10-698AA9DA8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0" y="2139950"/>
            <a:ext cx="3449770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973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0F02DF6C-4933-45ED-9F9A-D62840FCE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43" y="1439571"/>
            <a:ext cx="8023248" cy="522609"/>
          </a:xfrm>
        </p:spPr>
        <p:txBody>
          <a:bodyPr>
            <a:noAutofit/>
          </a:bodyPr>
          <a:lstStyle/>
          <a:p>
            <a:r>
              <a:rPr lang="pl-PL" sz="2800">
                <a:latin typeface="EC Square Sans Pro" panose="020B0506040000020004" pitchFamily="34" charset="0"/>
              </a:rPr>
              <a:t>Zasady ogólne</a:t>
            </a:r>
          </a:p>
          <a:p>
            <a:endParaRPr lang="en-GB" kern="1200"/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xmlns="" id="{6BABE3B0-7BDF-4FDC-974A-6A3F8E5F6899}"/>
              </a:ext>
            </a:extLst>
          </p:cNvPr>
          <p:cNvSpPr/>
          <p:nvPr/>
        </p:nvSpPr>
        <p:spPr>
          <a:xfrm>
            <a:off x="-21772" y="1373161"/>
            <a:ext cx="12213771" cy="766789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just">
              <a:lnSpc>
                <a:spcPct val="120000"/>
              </a:lnSpc>
              <a:defRPr/>
            </a:pPr>
            <a:endParaRPr lang="es-ES" sz="1050" b="1" kern="12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xmlns="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914400" y="1481083"/>
            <a:ext cx="10134600" cy="591046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b="1">
                <a:solidFill>
                  <a:schemeClr val="bg1"/>
                </a:solidFill>
                <a:latin typeface="EC Square Sans Pro" panose="020B0506040000020004" pitchFamily="34" charset="0"/>
              </a:rPr>
              <a:t>Recepty weterynaryjne w odniesieniu do paszy leczniczej (2/2)</a:t>
            </a: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xmlns="" id="{8690428F-3309-41FA-B050-ED545EA123C7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>
                <a:latin typeface="EC Square Sans Pro" panose="020B0506040000020004" pitchFamily="34" charset="0"/>
              </a:rPr>
              <a:t>Zasady ogólne – recepta weterynaryjna</a:t>
            </a:r>
          </a:p>
          <a:p>
            <a:endParaRPr lang="en-GB" kern="12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CA4F286C-8610-4DEC-92C0-47FD21775EE4}"/>
              </a:ext>
            </a:extLst>
          </p:cNvPr>
          <p:cNvSpPr txBox="1"/>
          <p:nvPr/>
        </p:nvSpPr>
        <p:spPr>
          <a:xfrm>
            <a:off x="881743" y="2165725"/>
            <a:ext cx="2166257" cy="355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pl-PL" sz="1200" dirty="0">
                <a:solidFill>
                  <a:srgbClr val="024B9C"/>
                </a:solidFill>
                <a:latin typeface="EC Square Sans Pro" panose="020B0506040000020004" pitchFamily="34" charset="0"/>
                <a:ea typeface="+mn-ea"/>
                <a:cs typeface="+mn-cs"/>
              </a:rPr>
              <a:t>Rozporządzenie (UE) 2019/4</a:t>
            </a:r>
          </a:p>
        </p:txBody>
      </p:sp>
      <p:pic>
        <p:nvPicPr>
          <p:cNvPr id="22" name="Picture 3" descr="A hand holding a pile of dry dog food&#10;&#10;Description automatically generated">
            <a:extLst>
              <a:ext uri="{FF2B5EF4-FFF2-40B4-BE49-F238E27FC236}">
                <a16:creationId xmlns:a16="http://schemas.microsoft.com/office/drawing/2014/main" xmlns="" id="{7B534015-6DA9-449B-BA10-698AA9DA8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0" y="2139950"/>
            <a:ext cx="3449770" cy="4730750"/>
          </a:xfrm>
          <a:prstGeom prst="rect">
            <a:avLst/>
          </a:prstGeom>
        </p:spPr>
      </p:pic>
      <p:sp>
        <p:nvSpPr>
          <p:cNvPr id="11" name="TextBox 7">
            <a:extLst>
              <a:ext uri="{FF2B5EF4-FFF2-40B4-BE49-F238E27FC236}">
                <a16:creationId xmlns:a16="http://schemas.microsoft.com/office/drawing/2014/main" xmlns="" id="{AF31CA81-C9B7-4794-9E9B-CD429D968F54}"/>
              </a:ext>
            </a:extLst>
          </p:cNvPr>
          <p:cNvSpPr txBox="1"/>
          <p:nvPr/>
        </p:nvSpPr>
        <p:spPr>
          <a:xfrm>
            <a:off x="689725" y="2876386"/>
            <a:ext cx="7539875" cy="3170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Prowadzenie dokumentacji</a:t>
            </a:r>
            <a:r>
              <a:rPr lang="pl-PL" dirty="0">
                <a:solidFill>
                  <a:srgbClr val="003399"/>
                </a:solidFill>
                <a:latin typeface="EC Square Sans Pro" panose="020B0506040000020004" pitchFamily="34" charset="0"/>
              </a:rPr>
              <a:t>: </a:t>
            </a:r>
            <a:r>
              <a:rPr lang="pl-PL" dirty="0">
                <a:solidFill>
                  <a:schemeClr val="tx1"/>
                </a:solidFill>
                <a:latin typeface="EC Square Sans Pro" panose="020B0506040000020004" pitchFamily="34" charset="0"/>
              </a:rPr>
              <a:t>Recepty weterynaryjne powinny być przechowywane przez wytwórnię pasz oraz lekarza weterynarii wystawiającego receptę i posiadacza zwierząt przez 5 lat</a:t>
            </a:r>
            <a:br>
              <a:rPr lang="pl-PL" dirty="0">
                <a:solidFill>
                  <a:schemeClr val="tx1"/>
                </a:solidFill>
                <a:latin typeface="EC Square Sans Pro" panose="020B0506040000020004" pitchFamily="34" charset="0"/>
              </a:rPr>
            </a:br>
            <a:endParaRPr lang="pl-PL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EC Square Sans Pro" panose="020B0506040000020004" pitchFamily="34" charset="0"/>
              </a:rPr>
              <a:t>1 recepta = 1 leczenie weterynaryjne </a:t>
            </a:r>
            <a:br>
              <a:rPr lang="pl-PL" dirty="0">
                <a:solidFill>
                  <a:schemeClr val="tx1"/>
                </a:solidFill>
                <a:latin typeface="EC Square Sans Pro" panose="020B0506040000020004" pitchFamily="34" charset="0"/>
              </a:rPr>
            </a:br>
            <a:endParaRPr lang="pl-PL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Maksymalny czas trwania leczenia</a:t>
            </a:r>
            <a:r>
              <a:rPr lang="pl-PL" dirty="0">
                <a:solidFill>
                  <a:schemeClr val="tx1"/>
                </a:solidFill>
                <a:latin typeface="EC Square Sans Pro" panose="020B0506040000020004" pitchFamily="34" charset="0"/>
              </a:rPr>
              <a:t>: 2 tygodnie w przypadku antybiotyków, 1 miesiąc w przypadku innych leków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12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003399"/>
                </a:solidFill>
                <a:latin typeface="EC Square Sans Pro" panose="020B0506040000020004" pitchFamily="34" charset="0"/>
              </a:rPr>
              <a:t>Okres ważności recepty</a:t>
            </a:r>
            <a:r>
              <a:rPr lang="pl-PL" dirty="0">
                <a:solidFill>
                  <a:schemeClr val="tx1"/>
                </a:solidFill>
                <a:latin typeface="EC Square Sans Pro" panose="020B0506040000020004" pitchFamily="34" charset="0"/>
              </a:rPr>
              <a:t>: maks. 5 dni w przypadku paszy zawierającej środki przeciwdrobnoustrojowe, maks. 3 tygodnie w przypadku innych leków przeznaczonych dla zwierząt służących do produkcji żywności, pozostałe leki – 6 miesięcy</a:t>
            </a: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xmlns="" id="{EF94D7BC-2264-4BCE-94E9-E3C700EFF2AF}"/>
              </a:ext>
            </a:extLst>
          </p:cNvPr>
          <p:cNvSpPr txBox="1">
            <a:spLocks/>
          </p:cNvSpPr>
          <p:nvPr/>
        </p:nvSpPr>
        <p:spPr>
          <a:xfrm>
            <a:off x="1491343" y="2309415"/>
            <a:ext cx="57150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800" b="1">
                <a:solidFill>
                  <a:srgbClr val="003399"/>
                </a:solidFill>
                <a:latin typeface="EC Square Sans Pro" panose="020B0506040000020004" pitchFamily="34" charset="0"/>
              </a:rPr>
              <a:t>Artykuł 16</a:t>
            </a:r>
          </a:p>
        </p:txBody>
      </p:sp>
    </p:spTree>
    <p:extLst>
      <p:ext uri="{BB962C8B-B14F-4D97-AF65-F5344CB8AC3E}">
        <p14:creationId xmlns:p14="http://schemas.microsoft.com/office/powerpoint/2010/main" val="2948961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xmlns="" id="{8FF0C3B0-8099-791F-475C-767B65B12E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0" y="3435350"/>
            <a:ext cx="34290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txBody>
          <a:bodyPr/>
          <a:lstStyle/>
          <a:p>
            <a:r>
              <a:rPr lang="pl-PL" sz="4400" b="1" dirty="0">
                <a:solidFill>
                  <a:srgbClr val="002060"/>
                </a:solidFill>
                <a:latin typeface="EC Square Sans Pro"/>
              </a:rPr>
              <a:t>POLSKA</a:t>
            </a:r>
          </a:p>
          <a:p>
            <a:r>
              <a:rPr lang="pl-PL" sz="3200" b="1" dirty="0" smtClean="0">
                <a:solidFill>
                  <a:srgbClr val="002060"/>
                </a:solidFill>
                <a:latin typeface="EC Square Sans Pro"/>
              </a:rPr>
              <a:t>Przepisy uzupełniające</a:t>
            </a:r>
            <a:endParaRPr lang="pl-PL" sz="3200" b="1" dirty="0">
              <a:solidFill>
                <a:srgbClr val="002060"/>
              </a:solidFill>
              <a:latin typeface="EC Square Sans Pr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D38F5F-DC53-2C3C-1D09-4B2734D43A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7051" y="2834351"/>
            <a:ext cx="3670508" cy="24297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925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2">
      <a:dk1>
        <a:srgbClr val="000000"/>
      </a:dk1>
      <a:lt1>
        <a:srgbClr val="FFFFFF"/>
      </a:lt1>
      <a:dk2>
        <a:srgbClr val="003399"/>
      </a:dk2>
      <a:lt2>
        <a:srgbClr val="2C7471"/>
      </a:lt2>
      <a:accent1>
        <a:srgbClr val="6BB289"/>
      </a:accent1>
      <a:accent2>
        <a:srgbClr val="EDECEC"/>
      </a:accent2>
      <a:accent3>
        <a:srgbClr val="8ACEA6"/>
      </a:accent3>
      <a:accent4>
        <a:srgbClr val="126660"/>
      </a:accent4>
      <a:accent5>
        <a:srgbClr val="3163B5"/>
      </a:accent5>
      <a:accent6>
        <a:srgbClr val="FFFFFF"/>
      </a:accent6>
      <a:hlink>
        <a:srgbClr val="4F81BD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8BAB6A1C84F545963E0C901C12A503" ma:contentTypeVersion="13" ma:contentTypeDescription="Crear nuevo documento." ma:contentTypeScope="" ma:versionID="72f1889dfbcdd83fbc240b864d4538ff">
  <xsd:schema xmlns:xsd="http://www.w3.org/2001/XMLSchema" xmlns:xs="http://www.w3.org/2001/XMLSchema" xmlns:p="http://schemas.microsoft.com/office/2006/metadata/properties" xmlns:ns2="647396e3-6a7c-49e4-86bb-38ecec5b669c" xmlns:ns3="cf327815-79d0-4fc2-8b8d-cf7e72fbbfb7" targetNamespace="http://schemas.microsoft.com/office/2006/metadata/properties" ma:root="true" ma:fieldsID="3e5149360898c58efd1605597a8c192d" ns2:_="" ns3:_="">
    <xsd:import namespace="647396e3-6a7c-49e4-86bb-38ecec5b669c"/>
    <xsd:import namespace="cf327815-79d0-4fc2-8b8d-cf7e72fbbf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396e3-6a7c-49e4-86bb-38ecec5b66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Etiquetas de imagen" ma:readOnly="false" ma:fieldId="{5cf76f15-5ced-4ddc-b409-7134ff3c332f}" ma:taxonomyMulti="true" ma:sspId="951800dd-f53a-43a5-a698-f470e59606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27815-79d0-4fc2-8b8d-cf7e72fbbfb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90cdd13-5fd3-47fb-8bca-23f56ed786a9}" ma:internalName="TaxCatchAll" ma:showField="CatchAllData" ma:web="cf327815-79d0-4fc2-8b8d-cf7e72fbbf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47396e3-6a7c-49e4-86bb-38ecec5b669c">
      <Terms xmlns="http://schemas.microsoft.com/office/infopath/2007/PartnerControls"/>
    </lcf76f155ced4ddcb4097134ff3c332f>
    <TaxCatchAll xmlns="cf327815-79d0-4fc2-8b8d-cf7e72fbbfb7" xsi:nil="true"/>
  </documentManagement>
</p:properties>
</file>

<file path=customXml/itemProps1.xml><?xml version="1.0" encoding="utf-8"?>
<ds:datastoreItem xmlns:ds="http://schemas.openxmlformats.org/officeDocument/2006/customXml" ds:itemID="{0812DA13-95C5-4D70-8BDA-DD0708FF5325}"/>
</file>

<file path=customXml/itemProps2.xml><?xml version="1.0" encoding="utf-8"?>
<ds:datastoreItem xmlns:ds="http://schemas.openxmlformats.org/officeDocument/2006/customXml" ds:itemID="{92318576-6428-46FF-8D34-43344B8B6C48}"/>
</file>

<file path=customXml/itemProps3.xml><?xml version="1.0" encoding="utf-8"?>
<ds:datastoreItem xmlns:ds="http://schemas.openxmlformats.org/officeDocument/2006/customXml" ds:itemID="{1693318D-8C3E-42E9-A10B-5B26ECA02DD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1588</Words>
  <Application>Microsoft Office PowerPoint</Application>
  <PresentationFormat>Niestandardowy</PresentationFormat>
  <Paragraphs>157</Paragraphs>
  <Slides>13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22" baseType="lpstr">
      <vt:lpstr>Arial</vt:lpstr>
      <vt:lpstr>Calibri</vt:lpstr>
      <vt:lpstr>EC Square Sans Pro</vt:lpstr>
      <vt:lpstr>Montserrat</vt:lpstr>
      <vt:lpstr>Steelfish</vt:lpstr>
      <vt:lpstr>Verdana</vt:lpstr>
      <vt:lpstr>Wingdings</vt:lpstr>
      <vt:lpstr>Wingdings 2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PLANTILLA_PPT</dc:title>
  <dc:creator>Monica Zabala Utrillas</dc:creator>
  <cp:lastModifiedBy>Konto Microsoft</cp:lastModifiedBy>
  <cp:revision>60</cp:revision>
  <dcterms:created xsi:type="dcterms:W3CDTF">2023-11-20T15:58:16Z</dcterms:created>
  <dcterms:modified xsi:type="dcterms:W3CDTF">2024-10-16T23:30:34Z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2023-11-20T00:00:00Z</vt:filetime>
  </property>
  <property fmtid="{D5CDD505-2E9C-101B-9397-08002B2CF9AE}" pid="3" name="Creator">
    <vt:lpwstr>Adobe Illustrator 28.0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2023-11-20T00:00:00Z</vt:filetime>
  </property>
  <property fmtid="{D5CDD505-2E9C-101B-9397-08002B2CF9AE}" pid="6" name="Producer">
    <vt:lpwstr>Adobe PDF library 17.00</vt:lpwstr>
  </property>
  <property fmtid="{D5CDD505-2E9C-101B-9397-08002B2CF9AE}" pid="7" name="MSIP_Label_6bd9ddd1-4d20-43f6-abfa-fc3c07406f94_Enabled">
    <vt:lpwstr>true</vt:lpwstr>
  </property>
  <property fmtid="{D5CDD505-2E9C-101B-9397-08002B2CF9AE}" pid="8" name="MSIP_Label_6bd9ddd1-4d20-43f6-abfa-fc3c07406f94_SetDate">
    <vt:lpwstr>2024-04-25T09:31:17Z</vt:lpwstr>
  </property>
  <property fmtid="{D5CDD505-2E9C-101B-9397-08002B2CF9AE}" pid="9" name="MSIP_Label_6bd9ddd1-4d20-43f6-abfa-fc3c07406f94_Method">
    <vt:lpwstr>Standard</vt:lpwstr>
  </property>
  <property fmtid="{D5CDD505-2E9C-101B-9397-08002B2CF9AE}" pid="10" name="MSIP_Label_6bd9ddd1-4d20-43f6-abfa-fc3c07406f94_Name">
    <vt:lpwstr>Commission Use</vt:lpwstr>
  </property>
  <property fmtid="{D5CDD505-2E9C-101B-9397-08002B2CF9AE}" pid="11" name="MSIP_Label_6bd9ddd1-4d20-43f6-abfa-fc3c07406f94_SiteId">
    <vt:lpwstr>b24c8b06-522c-46fe-9080-70926f8dddb1</vt:lpwstr>
  </property>
  <property fmtid="{D5CDD505-2E9C-101B-9397-08002B2CF9AE}" pid="12" name="MSIP_Label_6bd9ddd1-4d20-43f6-abfa-fc3c07406f94_ActionId">
    <vt:lpwstr>211e64c5-db1a-4a44-8ea2-58c1c8b1c140</vt:lpwstr>
  </property>
  <property fmtid="{D5CDD505-2E9C-101B-9397-08002B2CF9AE}" pid="13" name="MSIP_Label_6bd9ddd1-4d20-43f6-abfa-fc3c07406f94_ContentBits">
    <vt:lpwstr>0</vt:lpwstr>
  </property>
  <property fmtid="{D5CDD505-2E9C-101B-9397-08002B2CF9AE}" pid="14" name="ContentTypeId">
    <vt:lpwstr>0x010100C78BAB6A1C84F545963E0C901C12A503</vt:lpwstr>
  </property>
  <property fmtid="{D5CDD505-2E9C-101B-9397-08002B2CF9AE}" pid="15" name="MediaServiceImageTags">
    <vt:lpwstr/>
  </property>
</Properties>
</file>