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44" r:id="rId19"/>
    <p:sldId id="2445" r:id="rId20"/>
    <p:sldId id="2448" r:id="rId21"/>
    <p:sldId id="2450" r:id="rId22"/>
    <p:sldId id="2449" r:id="rId23"/>
    <p:sldId id="2446" r:id="rId24"/>
    <p:sldId id="2451" r:id="rId25"/>
    <p:sldId id="270" r:id="rId26"/>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72" d="100"/>
          <a:sy n="72" d="100"/>
        </p:scale>
        <p:origin x="1075"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16/10/2024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33678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401772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b="0" dirty="0" smtClean="0"/>
              <a:t>Niektóre</a:t>
            </a:r>
            <a:r>
              <a:rPr lang="pl-PL" b="0" baseline="0" dirty="0" smtClean="0"/>
              <a:t> p</a:t>
            </a:r>
            <a:r>
              <a:rPr lang="pl-PL" b="0" dirty="0" smtClean="0"/>
              <a:t>rzepisy</a:t>
            </a:r>
            <a:r>
              <a:rPr lang="pl-PL" b="0" baseline="0" dirty="0" smtClean="0"/>
              <a:t> zawarte w Rozporządzeniu  (UE) 2019/6 znajdują odzwierciedlenie w innych ustawach.</a:t>
            </a:r>
          </a:p>
          <a:p>
            <a:r>
              <a:rPr lang="pl-PL" b="0" baseline="0" dirty="0" smtClean="0"/>
              <a:t>Brakuje Ustawy </a:t>
            </a:r>
            <a:r>
              <a:rPr lang="pl-PL" b="0" baseline="0" dirty="0" err="1" smtClean="0"/>
              <a:t>okołorozporządzeniowej</a:t>
            </a:r>
            <a:r>
              <a:rPr lang="pl-PL" b="0" baseline="0" dirty="0" smtClean="0"/>
              <a:t> wprowadzającej jeden akt do porządku prawnego regulujący kwestie weterynaryjnych produktów leczniczych.</a:t>
            </a:r>
          </a:p>
          <a:p>
            <a:r>
              <a:rPr lang="pl-PL" b="0" baseline="0" dirty="0" smtClean="0"/>
              <a:t>Prace nad nim trwają.</a:t>
            </a:r>
            <a:endParaRPr lang="pl-PL" b="0"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31757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1. </a:t>
            </a:r>
            <a:r>
              <a:rPr lang="pl-PL" sz="1200" b="1" kern="1200" dirty="0" smtClean="0">
                <a:solidFill>
                  <a:schemeClr val="tx1"/>
                </a:solidFill>
                <a:effectLst/>
                <a:latin typeface="+mn-lt"/>
                <a:ea typeface="+mn-ea"/>
                <a:cs typeface="+mn-cs"/>
              </a:rPr>
              <a:t>Dotychczas</a:t>
            </a:r>
            <a:r>
              <a:rPr lang="pl-PL" sz="1200" kern="1200" dirty="0" smtClean="0">
                <a:solidFill>
                  <a:schemeClr val="tx1"/>
                </a:solidFill>
                <a:effectLst/>
                <a:latin typeface="+mn-lt"/>
                <a:ea typeface="+mn-ea"/>
                <a:cs typeface="+mn-cs"/>
              </a:rPr>
              <a:t> pozyskiwane </a:t>
            </a:r>
            <a:r>
              <a:rPr lang="pl-PL" sz="1200" b="1" kern="1200" dirty="0" smtClean="0">
                <a:solidFill>
                  <a:schemeClr val="tx1"/>
                </a:solidFill>
                <a:effectLst/>
                <a:latin typeface="+mn-lt"/>
                <a:ea typeface="+mn-ea"/>
                <a:cs typeface="+mn-cs"/>
              </a:rPr>
              <a:t>dane</a:t>
            </a:r>
            <a:r>
              <a:rPr lang="pl-PL" sz="1200" kern="1200" dirty="0" smtClean="0">
                <a:solidFill>
                  <a:schemeClr val="tx1"/>
                </a:solidFill>
                <a:effectLst/>
                <a:latin typeface="+mn-lt"/>
                <a:ea typeface="+mn-ea"/>
                <a:cs typeface="+mn-cs"/>
              </a:rPr>
              <a:t> </a:t>
            </a:r>
            <a:r>
              <a:rPr lang="pl-PL" sz="1200" b="1" kern="1200" dirty="0" smtClean="0">
                <a:solidFill>
                  <a:schemeClr val="tx1"/>
                </a:solidFill>
                <a:effectLst/>
                <a:latin typeface="+mn-lt"/>
                <a:ea typeface="+mn-ea"/>
                <a:cs typeface="+mn-cs"/>
              </a:rPr>
              <a:t>dotyczyły wielkości sprzedaży </a:t>
            </a:r>
            <a:r>
              <a:rPr lang="pl-PL" sz="1200" kern="1200" dirty="0" smtClean="0">
                <a:solidFill>
                  <a:schemeClr val="tx1"/>
                </a:solidFill>
                <a:effectLst/>
                <a:latin typeface="+mn-lt"/>
                <a:ea typeface="+mn-ea"/>
                <a:cs typeface="+mn-cs"/>
              </a:rPr>
              <a:t>środków przeciwdrobnoustrojowych i pochodziły </a:t>
            </a:r>
            <a:r>
              <a:rPr lang="pl-PL" sz="1200" b="1" kern="1200" dirty="0" smtClean="0">
                <a:solidFill>
                  <a:schemeClr val="tx1"/>
                </a:solidFill>
                <a:effectLst/>
                <a:latin typeface="+mn-lt"/>
                <a:ea typeface="+mn-ea"/>
                <a:cs typeface="+mn-cs"/>
              </a:rPr>
              <a:t>z hurtowni</a:t>
            </a:r>
            <a:r>
              <a:rPr lang="pl-PL" sz="1200" kern="1200" dirty="0" smtClean="0">
                <a:solidFill>
                  <a:schemeClr val="tx1"/>
                </a:solidFill>
                <a:effectLst/>
                <a:latin typeface="+mn-lt"/>
                <a:ea typeface="+mn-ea"/>
                <a:cs typeface="+mn-cs"/>
              </a:rPr>
              <a:t> farmaceutycznych produktów leczniczych weterynaryjnych.</a:t>
            </a:r>
            <a:endParaRPr lang="pl-PL" sz="1200" dirty="0" smtClean="0">
              <a:solidFill>
                <a:schemeClr val="tx1"/>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smtClean="0">
                <a:solidFill>
                  <a:schemeClr val="tx1"/>
                </a:solidFill>
                <a:latin typeface="EC Square Sans Pro" panose="020B0506040000020004" pitchFamily="34" charset="0"/>
              </a:rPr>
              <a:t>2. Rozporządzenie 2019/6”, w art. 57 nakłada na państwa członkowskie Unii Europejskiej (UE) obowiązek </a:t>
            </a:r>
            <a:r>
              <a:rPr lang="pl-PL" sz="1200" b="1" dirty="0" smtClean="0">
                <a:solidFill>
                  <a:schemeClr val="tx1"/>
                </a:solidFill>
                <a:latin typeface="EC Square Sans Pro" panose="020B0506040000020004" pitchFamily="34" charset="0"/>
              </a:rPr>
              <a:t>gromadzenia danych </a:t>
            </a:r>
            <a:r>
              <a:rPr lang="pl-PL" sz="1200" dirty="0" smtClean="0">
                <a:solidFill>
                  <a:schemeClr val="tx1"/>
                </a:solidFill>
                <a:latin typeface="EC Square Sans Pro" panose="020B0506040000020004" pitchFamily="34" charset="0"/>
              </a:rPr>
              <a:t>dotyczących przeciwdrobnoustrojowych produktów leczniczych stosowanych u zwierząt ….. od których lub z których pozyskuje się żywność, </a:t>
            </a:r>
            <a:r>
              <a:rPr lang="pl-PL" sz="1200" b="1" u="sng" dirty="0" smtClean="0">
                <a:solidFill>
                  <a:schemeClr val="tx1"/>
                </a:solidFill>
                <a:latin typeface="EC Square Sans Pro" panose="020B0506040000020004" pitchFamily="34" charset="0"/>
              </a:rPr>
              <a:t>na poziomie gospodarstw. </a:t>
            </a:r>
            <a:endParaRPr lang="pl-PL"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b="0" dirty="0" smtClean="0"/>
              <a:t>3. </a:t>
            </a:r>
            <a:r>
              <a:rPr lang="pl-PL" sz="1200" b="0" dirty="0" smtClean="0">
                <a:solidFill>
                  <a:schemeClr val="tx1"/>
                </a:solidFill>
                <a:latin typeface="EC Square Sans Pro" panose="020B0506040000020004" pitchFamily="34" charset="0"/>
              </a:rPr>
              <a:t>Zamierzony efekt: </a:t>
            </a:r>
            <a:r>
              <a:rPr lang="pl-PL" sz="1200" b="1" dirty="0" smtClean="0">
                <a:solidFill>
                  <a:schemeClr val="tx1"/>
                </a:solidFill>
                <a:latin typeface="EC Square Sans Pro" panose="020B0506040000020004" pitchFamily="34" charset="0"/>
              </a:rPr>
              <a:t>umożliwienie</a:t>
            </a:r>
            <a:r>
              <a:rPr lang="pl-PL" sz="1200" dirty="0" smtClean="0">
                <a:solidFill>
                  <a:schemeClr val="tx1"/>
                </a:solidFill>
                <a:latin typeface="EC Square Sans Pro" panose="020B0506040000020004" pitchFamily="34" charset="0"/>
              </a:rPr>
              <a:t> bezpośredniej lub pośredniej </a:t>
            </a:r>
            <a:r>
              <a:rPr lang="pl-PL" sz="1200" b="1" dirty="0" smtClean="0">
                <a:solidFill>
                  <a:schemeClr val="tx1"/>
                </a:solidFill>
                <a:latin typeface="EC Square Sans Pro" panose="020B0506040000020004" pitchFamily="34" charset="0"/>
              </a:rPr>
              <a:t>oceny stosowania produktów przeciwdrobnoustrojowych leczniczych u zwierząt</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dirty="0" smtClean="0">
                <a:solidFill>
                  <a:schemeClr val="tx1"/>
                </a:solidFill>
                <a:latin typeface="EC Square Sans Pro" panose="020B0506040000020004" pitchFamily="34" charset="0"/>
              </a:rPr>
              <a:t>4. </a:t>
            </a:r>
            <a:r>
              <a:rPr lang="pl-PL" sz="1200" b="1" kern="1200" dirty="0" smtClean="0">
                <a:solidFill>
                  <a:schemeClr val="tx1"/>
                </a:solidFill>
                <a:effectLst/>
                <a:latin typeface="+mn-lt"/>
                <a:ea typeface="+mn-ea"/>
                <a:cs typeface="+mn-cs"/>
              </a:rPr>
              <a:t>Gromadzenie danych na poziomie unijnym ma służyć określeniu tendencji i zidentyfikowaniu ewentualnych czynników ryzyka</a:t>
            </a:r>
            <a:r>
              <a:rPr lang="pl-PL" sz="1200" kern="1200" dirty="0" smtClean="0">
                <a:solidFill>
                  <a:schemeClr val="tx1"/>
                </a:solidFill>
                <a:effectLst/>
                <a:latin typeface="+mn-lt"/>
                <a:ea typeface="+mn-ea"/>
                <a:cs typeface="+mn-cs"/>
              </a:rPr>
              <a:t>, które mogą doprowadzić do opracowania środków ograniczających ryzyko wynikające z oporności na środki przeciwdrobnoustrojowe, a także spowodować ograniczenie ich stosowania. </a:t>
            </a:r>
            <a:endParaRPr lang="pl-PL" sz="1200" b="1" dirty="0" smtClean="0">
              <a:solidFill>
                <a:srgbClr val="FF0000"/>
              </a:solidFill>
              <a:latin typeface="EC Square Sans Pro" panose="020B0506040000020004" pitchFamily="34" charset="0"/>
            </a:endParaRPr>
          </a:p>
          <a:p>
            <a:r>
              <a:rPr lang="pl-PL" b="0" dirty="0" smtClean="0"/>
              <a:t>5. </a:t>
            </a:r>
            <a:r>
              <a:rPr lang="pl-PL" sz="1200" b="1" kern="1200" dirty="0" smtClean="0">
                <a:solidFill>
                  <a:schemeClr val="tx1"/>
                </a:solidFill>
                <a:effectLst/>
                <a:latin typeface="+mn-lt"/>
                <a:ea typeface="+mn-ea"/>
                <a:cs typeface="+mn-cs"/>
              </a:rPr>
              <a:t>Mając</a:t>
            </a:r>
            <a:r>
              <a:rPr lang="pl-PL" sz="1200" b="1" kern="1200" baseline="0" dirty="0" smtClean="0">
                <a:solidFill>
                  <a:schemeClr val="tx1"/>
                </a:solidFill>
                <a:effectLst/>
                <a:latin typeface="+mn-lt"/>
                <a:ea typeface="+mn-ea"/>
                <a:cs typeface="+mn-cs"/>
              </a:rPr>
              <a:t> ś</a:t>
            </a:r>
            <a:r>
              <a:rPr lang="pl-PL" sz="1200" b="1" kern="1200" dirty="0" smtClean="0">
                <a:solidFill>
                  <a:schemeClr val="tx1"/>
                </a:solidFill>
                <a:effectLst/>
                <a:latin typeface="+mn-lt"/>
                <a:ea typeface="+mn-ea"/>
                <a:cs typeface="+mn-cs"/>
              </a:rPr>
              <a:t>wiadomość zagrożeń</a:t>
            </a:r>
            <a:r>
              <a:rPr lang="pl-PL" sz="1200" kern="1200" dirty="0" smtClean="0">
                <a:solidFill>
                  <a:schemeClr val="tx1"/>
                </a:solidFill>
                <a:effectLst/>
                <a:latin typeface="+mn-lt"/>
                <a:ea typeface="+mn-ea"/>
                <a:cs typeface="+mn-cs"/>
              </a:rPr>
              <a:t>, które niesie za sobą nieodpowiedzialne stosowanie tych środków, </a:t>
            </a:r>
            <a:r>
              <a:rPr lang="pl-PL" sz="1200" b="1" kern="1200" dirty="0" smtClean="0">
                <a:solidFill>
                  <a:schemeClr val="tx1"/>
                </a:solidFill>
                <a:effectLst/>
                <a:latin typeface="+mn-lt"/>
                <a:ea typeface="+mn-ea"/>
                <a:cs typeface="+mn-cs"/>
              </a:rPr>
              <a:t>należy dołożyć starań, aby ograniczyć ich zużycie oraz zjawisko antybiotykoodporności</a:t>
            </a:r>
            <a:r>
              <a:rPr lang="pl-PL" sz="1200" kern="1200" dirty="0" smtClean="0">
                <a:solidFill>
                  <a:schemeClr val="tx1"/>
                </a:solidFill>
                <a:effectLst/>
                <a:latin typeface="+mn-lt"/>
                <a:ea typeface="+mn-ea"/>
                <a:cs typeface="+mn-cs"/>
              </a:rPr>
              <a:t>.</a:t>
            </a:r>
          </a:p>
          <a:p>
            <a:r>
              <a:rPr lang="pl-PL" sz="1200" b="1" kern="1200" dirty="0" smtClean="0">
                <a:solidFill>
                  <a:schemeClr val="tx1"/>
                </a:solidFill>
                <a:effectLst/>
                <a:latin typeface="+mn-lt"/>
                <a:ea typeface="+mn-ea"/>
                <a:cs typeface="+mn-cs"/>
              </a:rPr>
              <a:t>Takie działania będą oznaczały poprawę bezpieczeństwa polskiej żywności dla konsumentów oraz wzrost jej konkurencyjności.</a:t>
            </a:r>
          </a:p>
          <a:p>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08356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pl-PL" b="1" dirty="0" smtClean="0"/>
              <a:t>Nowe zapisy w ustawie dot. przepisów regulujących kompetencje organów właściwych w sprawach dopuszczenia do obrotu, nadzoru nad wytwarzaniem,</a:t>
            </a:r>
            <a:r>
              <a:rPr lang="pl-PL" b="1" baseline="0" dirty="0" smtClean="0"/>
              <a:t> </a:t>
            </a:r>
            <a:r>
              <a:rPr lang="pl-PL" b="1" dirty="0" smtClean="0"/>
              <a:t>obrotem i stosowaniem WPL</a:t>
            </a:r>
          </a:p>
          <a:p>
            <a:r>
              <a:rPr lang="pl-PL" b="1" dirty="0" smtClean="0"/>
              <a:t>Nakładają obowiązek rejestracji </a:t>
            </a:r>
          </a:p>
          <a:p>
            <a:pPr marL="342900" indent="-342900">
              <a:buFont typeface="Arial" panose="020B0604020202020204" pitchFamily="34" charset="0"/>
              <a:buChar char="•"/>
            </a:pPr>
            <a:r>
              <a:rPr lang="pl-PL" sz="1200" b="1" dirty="0" smtClean="0">
                <a:solidFill>
                  <a:schemeClr val="tx1"/>
                </a:solidFill>
                <a:latin typeface="EC Square Sans Pro" panose="020B0506040000020004" pitchFamily="34" charset="0"/>
              </a:rPr>
              <a:t>wytwórcy </a:t>
            </a:r>
            <a:r>
              <a:rPr lang="pl-PL" sz="1200" dirty="0" smtClean="0">
                <a:solidFill>
                  <a:schemeClr val="tx1"/>
                </a:solidFill>
                <a:latin typeface="EC Square Sans Pro" panose="020B0506040000020004" pitchFamily="34" charset="0"/>
              </a:rPr>
              <a:t>weterynaryjnych produktów leczniczych </a:t>
            </a:r>
            <a:r>
              <a:rPr lang="pl-PL" sz="1200" b="1" dirty="0" smtClean="0">
                <a:solidFill>
                  <a:schemeClr val="tx1"/>
                </a:solidFill>
                <a:latin typeface="EC Square Sans Pro" panose="020B0506040000020004" pitchFamily="34" charset="0"/>
              </a:rPr>
              <a:t>będą mogli </a:t>
            </a:r>
            <a:r>
              <a:rPr lang="pl-PL" sz="1200" dirty="0" smtClean="0">
                <a:solidFill>
                  <a:schemeClr val="tx1"/>
                </a:solidFill>
                <a:latin typeface="EC Square Sans Pro" panose="020B0506040000020004" pitchFamily="34" charset="0"/>
              </a:rPr>
              <a:t>wypełnić swój obowiązek, określony w art. 93 rozporządzenia 2019/6, polegający na wykorzystywaniu </a:t>
            </a:r>
            <a:r>
              <a:rPr lang="pl-PL" sz="1200" b="1" dirty="0" smtClean="0">
                <a:solidFill>
                  <a:schemeClr val="tx1"/>
                </a:solidFill>
                <a:latin typeface="EC Square Sans Pro" panose="020B0506040000020004" pitchFamily="34" charset="0"/>
              </a:rPr>
              <a:t>w procesie wytwarzania (red. korzystać) wyłącznie substancji czynnych pochodzących od zarejestrowanych dostawców (wytwórców, importerów i dystrybutorów substancji czynnych). </a:t>
            </a:r>
          </a:p>
          <a:p>
            <a:pPr marL="342900" indent="-342900">
              <a:buFont typeface="Arial" panose="020B0604020202020204" pitchFamily="34" charset="0"/>
              <a:buChar char="•"/>
            </a:pPr>
            <a:r>
              <a:rPr lang="pl-PL" sz="1200" dirty="0" smtClean="0">
                <a:solidFill>
                  <a:schemeClr val="tx1"/>
                </a:solidFill>
                <a:latin typeface="EC Square Sans Pro" panose="020B0506040000020004" pitchFamily="34" charset="0"/>
              </a:rPr>
              <a:t>Jednocześnie należy podkreślić, że dzięki powyższej regulacji </a:t>
            </a:r>
            <a:r>
              <a:rPr lang="pl-PL" sz="1200" b="1" dirty="0" smtClean="0">
                <a:solidFill>
                  <a:schemeClr val="tx1"/>
                </a:solidFill>
                <a:latin typeface="EC Square Sans Pro" panose="020B0506040000020004" pitchFamily="34" charset="0"/>
              </a:rPr>
              <a:t>polscy przedsiębiorcy </a:t>
            </a:r>
            <a:r>
              <a:rPr lang="pl-PL" sz="1200" dirty="0" smtClean="0">
                <a:solidFill>
                  <a:schemeClr val="tx1"/>
                </a:solidFill>
                <a:latin typeface="EC Square Sans Pro" panose="020B0506040000020004" pitchFamily="34" charset="0"/>
              </a:rPr>
              <a:t>prowadzący działalność w zakresie wytwarzania, importu i dystrybucji substancji czynnych wykorzystywanych do wytwarzania weterynaryjnych produktów leczniczych </a:t>
            </a:r>
            <a:r>
              <a:rPr lang="pl-PL" sz="1200" b="1" dirty="0" smtClean="0">
                <a:solidFill>
                  <a:schemeClr val="tx1"/>
                </a:solidFill>
                <a:latin typeface="EC Square Sans Pro" panose="020B0506040000020004" pitchFamily="34" charset="0"/>
              </a:rPr>
              <a:t>będą mogli sprzedawać substancje przedsiębiorcom zlokalizowanym w innych państwach członkowskich Unii Europejskiej.</a:t>
            </a:r>
          </a:p>
          <a:p>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22</a:t>
            </a:fld>
            <a:endParaRPr lang="en-GB"/>
          </a:p>
        </p:txBody>
      </p:sp>
    </p:spTree>
    <p:extLst>
      <p:ext uri="{BB962C8B-B14F-4D97-AF65-F5344CB8AC3E}">
        <p14:creationId xmlns:p14="http://schemas.microsoft.com/office/powerpoint/2010/main" val="2930754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23</a:t>
            </a:fld>
            <a:endParaRPr lang="en-GB"/>
          </a:p>
        </p:txBody>
      </p:sp>
    </p:spTree>
    <p:extLst>
      <p:ext uri="{BB962C8B-B14F-4D97-AF65-F5344CB8AC3E}">
        <p14:creationId xmlns:p14="http://schemas.microsoft.com/office/powerpoint/2010/main" val="59519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Zagrożenie zjawiskiem </a:t>
            </a:r>
            <a:r>
              <a:rPr lang="pl-PL" sz="1200" kern="1200" dirty="0" err="1" smtClean="0">
                <a:solidFill>
                  <a:schemeClr val="tx1"/>
                </a:solidFill>
                <a:effectLst/>
                <a:latin typeface="+mn-lt"/>
                <a:ea typeface="+mn-ea"/>
                <a:cs typeface="+mn-cs"/>
              </a:rPr>
              <a:t>antybiotykooporności</a:t>
            </a:r>
            <a:r>
              <a:rPr lang="pl-PL" sz="1200" kern="1200" dirty="0" smtClean="0">
                <a:solidFill>
                  <a:schemeClr val="tx1"/>
                </a:solidFill>
                <a:effectLst/>
                <a:latin typeface="+mn-lt"/>
                <a:ea typeface="+mn-ea"/>
                <a:cs typeface="+mn-cs"/>
              </a:rPr>
              <a:t> jest poważne. Przewiduje się, że jeśli nie zostaną podjęte żadne dalsze działania, to do 2050 r. liczba ofiar śmiertelnych oporności na środki przeciwdrobnoustrojowe na całym świecie może osiągnąć ponad 10 mln rocznie, czyli więcej niż oczekiwana liczba zgonów z powodu nowotworów i cukrzycy łącznie, co może spowodować katastrofalne szkody gospodarcze. </a:t>
            </a:r>
          </a:p>
          <a:p>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24</a:t>
            </a:fld>
            <a:endParaRPr lang="en-GB"/>
          </a:p>
        </p:txBody>
      </p:sp>
    </p:spTree>
    <p:extLst>
      <p:ext uri="{BB962C8B-B14F-4D97-AF65-F5344CB8AC3E}">
        <p14:creationId xmlns:p14="http://schemas.microsoft.com/office/powerpoint/2010/main" val="324895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JEŻELI ZABRAKNIE CI CZASU, TEN SLAJD MOŻNA UKRYĆ</a:t>
            </a:r>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JEŻELI ZABRAKNIE CI CZASU, TEN SLAJD MOŻNA UKRYĆ</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a:t>JEŻELI ZABRAKNIE CI CZASU, TEN SLAJD MOŻNA UKRYĆ</a:t>
            </a:r>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xmlns=""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xmlns=""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xmlns=""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xmlns=""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xmlns=""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xmlns=""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xmlns=""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xmlns=""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xmlns=""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xmlns=""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xmlns=""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xmlns=""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xmlns=""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xmlns=""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xmlns=""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xmlns=""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xmlns=""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xmlns=""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xmlns=""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xmlns=""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xmlns=""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xmlns=""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xmlns=""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xmlns=""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xmlns=""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xmlns=""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xmlns=""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xmlns=""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xmlns=""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xmlns=""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xmlns=""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xmlns=""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xmlns=""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xmlns=""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xmlns=""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xmlns=""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xmlns=""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xmlns=""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xmlns=""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xmlns=""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xmlns=""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xmlns=""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xmlns=""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xmlns=""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xmlns=""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xmlns=""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xmlns=""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xmlns=""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xmlns=""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xmlns=""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xmlns=""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xmlns=""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xmlns=""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xmlns=""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xmlns=""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xmlns=""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xmlns=""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xmlns=""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xmlns=""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xmlns=""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xmlns=""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xmlns=""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xmlns=""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isap.sejm.gov.pl/isap.nsf/DocDetails.xsp?id=WDU2022000173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sap.sejm.gov.pl/isap.nsf/DocDetails.xsp?id=WDU2022000272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egislacja.rcl.gov.pl/projekt/12385701/katalog/13061607#13061607"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FFCA7E40-6B2B-9773-C96F-35BFBF3437D7}"/>
              </a:ext>
            </a:extLst>
          </p:cNvPr>
          <p:cNvSpPr>
            <a:spLocks noGrp="1"/>
          </p:cNvSpPr>
          <p:nvPr>
            <p:ph type="body" sz="quarter" idx="10"/>
          </p:nvPr>
        </p:nvSpPr>
        <p:spPr/>
        <p:txBody>
          <a:bodyPr/>
          <a:lstStyle/>
          <a:p>
            <a:r>
              <a:rPr lang="pl-PL"/>
              <a:t>POLSKA </a:t>
            </a:r>
          </a:p>
        </p:txBody>
      </p:sp>
      <p:sp>
        <p:nvSpPr>
          <p:cNvPr id="3" name="Marcador de texto 2">
            <a:extLst>
              <a:ext uri="{FF2B5EF4-FFF2-40B4-BE49-F238E27FC236}">
                <a16:creationId xmlns:a16="http://schemas.microsoft.com/office/drawing/2014/main" xmlns="" id="{6199F5CC-8AF0-EA86-41C2-17755419A88E}"/>
              </a:ext>
            </a:extLst>
          </p:cNvPr>
          <p:cNvSpPr>
            <a:spLocks noGrp="1"/>
          </p:cNvSpPr>
          <p:nvPr>
            <p:ph type="body" sz="quarter" idx="11"/>
          </p:nvPr>
        </p:nvSpPr>
        <p:spPr/>
        <p:txBody>
          <a:bodyPr/>
          <a:lstStyle/>
          <a:p>
            <a:r>
              <a:rPr lang="pl-PL"/>
              <a:t>21 i 22 października 2024 r.</a:t>
            </a:r>
          </a:p>
        </p:txBody>
      </p:sp>
      <p:grpSp>
        <p:nvGrpSpPr>
          <p:cNvPr id="4" name="Group 3">
            <a:extLst>
              <a:ext uri="{FF2B5EF4-FFF2-40B4-BE49-F238E27FC236}">
                <a16:creationId xmlns:a16="http://schemas.microsoft.com/office/drawing/2014/main" xmlns="" id="{2D60733F-E7D6-4B62-FDFA-0972DE7B3A81}"/>
              </a:ext>
            </a:extLst>
          </p:cNvPr>
          <p:cNvGrpSpPr/>
          <p:nvPr/>
        </p:nvGrpSpPr>
        <p:grpSpPr>
          <a:xfrm>
            <a:off x="9001174" y="5598135"/>
            <a:ext cx="3190826" cy="804609"/>
            <a:chOff x="8787815" y="5750084"/>
            <a:chExt cx="3190826" cy="804609"/>
          </a:xfrm>
        </p:grpSpPr>
        <p:sp>
          <p:nvSpPr>
            <p:cNvPr id="5" name="Rectangle 4">
              <a:extLst>
                <a:ext uri="{FF2B5EF4-FFF2-40B4-BE49-F238E27FC236}">
                  <a16:creationId xmlns:a16="http://schemas.microsoft.com/office/drawing/2014/main" xmlns="" id="{C0030375-0D86-6318-7105-B01FAA5AB4C0}"/>
                </a:ext>
              </a:extLst>
            </p:cNvPr>
            <p:cNvSpPr/>
            <p:nvPr/>
          </p:nvSpPr>
          <p:spPr>
            <a:xfrm>
              <a:off x="8787815" y="5750084"/>
              <a:ext cx="3190826" cy="8046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nterfaz de usuario gráfica, TextoDescripción generada automáticamente">
              <a:extLst>
                <a:ext uri="{FF2B5EF4-FFF2-40B4-BE49-F238E27FC236}">
                  <a16:creationId xmlns:a16="http://schemas.microsoft.com/office/drawing/2014/main" xmlns="" id="{EECE3DD0-6E41-5849-8D59-F79B0EA880E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87815" y="5864141"/>
              <a:ext cx="3038426" cy="69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a:xfrm>
            <a:off x="489839" y="2216150"/>
            <a:ext cx="6596761" cy="251005"/>
          </a:xfrm>
        </p:spPr>
        <p:txBody>
          <a:bodyPr>
            <a:noAutofit/>
          </a:bodyPr>
          <a:lstStyle/>
          <a:p>
            <a:pPr>
              <a:buClr>
                <a:srgbClr val="2C7470"/>
              </a:buClr>
            </a:pPr>
            <a:endParaRPr lang="en-US" kern="1200" dirty="0">
              <a:latin typeface="EC Square Sans Pro" panose="020B0506040000020004" pitchFamily="34" charset="0"/>
            </a:endParaRPr>
          </a:p>
          <a:p>
            <a:pPr>
              <a:buClr>
                <a:srgbClr val="2C7470"/>
              </a:buClr>
            </a:pPr>
            <a:endParaRPr lang="en-US" kern="1200" dirty="0">
              <a:latin typeface="EC Square Sans Pro" panose="020B0506040000020004" pitchFamily="34" charset="0"/>
            </a:endParaRPr>
          </a:p>
          <a:p>
            <a:endParaRPr lang="en-GB" kern="1200" dirty="0"/>
          </a:p>
        </p:txBody>
      </p:sp>
      <p:sp>
        <p:nvSpPr>
          <p:cNvPr id="4" name="Rectángulo redondeado 13">
            <a:extLst>
              <a:ext uri="{FF2B5EF4-FFF2-40B4-BE49-F238E27FC236}">
                <a16:creationId xmlns:a16="http://schemas.microsoft.com/office/drawing/2014/main" xmlns=""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xmlns="" id="{8D0FB960-6059-446B-95AD-429679DDAB84}"/>
              </a:ext>
            </a:extLst>
          </p:cNvPr>
          <p:cNvSpPr txBox="1"/>
          <p:nvPr/>
        </p:nvSpPr>
        <p:spPr>
          <a:xfrm>
            <a:off x="81295" y="2928136"/>
            <a:ext cx="7108041" cy="3631414"/>
          </a:xfrm>
          <a:prstGeom prst="rect">
            <a:avLst/>
          </a:prstGeom>
          <a:noFill/>
        </p:spPr>
        <p:txBody>
          <a:bodyPr wrap="square">
            <a:noAutofit/>
          </a:bodyPr>
          <a:lstStyle/>
          <a:p>
            <a:pPr algn="just"/>
            <a:r>
              <a:rPr lang="pl-PL" dirty="0">
                <a:solidFill>
                  <a:srgbClr val="003399"/>
                </a:solidFill>
                <a:latin typeface="EC Square Sans Pro" panose="020B0506040000020004" pitchFamily="34" charset="0"/>
                <a:ea typeface="+mn-ea"/>
                <a:cs typeface="Arial" panose="020B0604020202020204" pitchFamily="34" charset="0"/>
              </a:rPr>
              <a:t>W latach 2006 i 2013 Komisja opublikowała wykaz substancji niezbędnych do leczenia zwierząt z rodziny koniowatych </a:t>
            </a:r>
            <a:r>
              <a:rPr lang="pl-PL" dirty="0" smtClean="0">
                <a:solidFill>
                  <a:srgbClr val="003399"/>
                </a:solidFill>
                <a:latin typeface="EC Square Sans Pro" panose="020B0506040000020004" pitchFamily="34" charset="0"/>
                <a:ea typeface="+mn-ea"/>
                <a:cs typeface="Arial" panose="020B0604020202020204" pitchFamily="34" charset="0"/>
              </a:rPr>
              <a:t>(WE</a:t>
            </a:r>
            <a:r>
              <a:rPr lang="pl-PL" dirty="0">
                <a:solidFill>
                  <a:srgbClr val="003399"/>
                </a:solidFill>
                <a:latin typeface="EC Square Sans Pro" panose="020B0506040000020004" pitchFamily="34" charset="0"/>
                <a:ea typeface="+mn-ea"/>
                <a:cs typeface="Arial" panose="020B0604020202020204" pitchFamily="34" charset="0"/>
              </a:rPr>
              <a:t>) CR 1950/2006 i R 122/2013)</a:t>
            </a:r>
          </a:p>
          <a:p>
            <a:pPr algn="just"/>
            <a:endParaRPr lang="en-US" kern="1200" dirty="0">
              <a:solidFill>
                <a:srgbClr val="003399"/>
              </a:solidFill>
              <a:latin typeface="EC Square Sans Pro" panose="020B0506040000020004" pitchFamily="34" charset="0"/>
              <a:ea typeface="+mn-ea"/>
              <a:cs typeface="Arial" panose="020B0604020202020204" pitchFamily="34" charset="0"/>
            </a:endParaRPr>
          </a:p>
          <a:p>
            <a:pPr algn="just"/>
            <a:r>
              <a:rPr lang="pl-PL" dirty="0">
                <a:solidFill>
                  <a:srgbClr val="003399"/>
                </a:solidFill>
                <a:latin typeface="EC Square Sans Pro" panose="020B0506040000020004" pitchFamily="34" charset="0"/>
                <a:ea typeface="+mn-ea"/>
                <a:cs typeface="Arial" panose="020B0604020202020204" pitchFamily="34" charset="0"/>
              </a:rPr>
              <a:t>Obecnie Komisja aktualizuje </a:t>
            </a:r>
            <a:r>
              <a:rPr lang="pl-PL" b="1" dirty="0">
                <a:solidFill>
                  <a:srgbClr val="003399"/>
                </a:solidFill>
                <a:latin typeface="EC Square Sans Pro" panose="020B0506040000020004" pitchFamily="34" charset="0"/>
                <a:ea typeface="+mn-ea"/>
                <a:cs typeface="Arial" panose="020B0604020202020204" pitchFamily="34" charset="0"/>
              </a:rPr>
              <a:t>Wykaz substancji niezbędnych do leczenia zwierząt z rodziny koniowatych</a:t>
            </a:r>
            <a:r>
              <a:rPr lang="pl-PL" dirty="0">
                <a:solidFill>
                  <a:srgbClr val="003399"/>
                </a:solidFill>
                <a:latin typeface="EC Square Sans Pro" panose="020B0506040000020004" pitchFamily="34" charset="0"/>
                <a:ea typeface="+mn-ea"/>
                <a:cs typeface="Arial" panose="020B0604020202020204" pitchFamily="34" charset="0"/>
              </a:rPr>
              <a:t>, przynoszących dodatkowe korzyści kliniczne w porównaniu z innymi opcjami terapeutycznymi dostępnymi dla gatunków koniowatych i których okres karencji dla gatunków koniowatych wynosi sześć miesięcy. </a:t>
            </a:r>
          </a:p>
          <a:p>
            <a:pPr algn="just"/>
            <a:endParaRPr lang="en-US" kern="1200" dirty="0">
              <a:solidFill>
                <a:srgbClr val="003399"/>
              </a:solidFill>
              <a:latin typeface="EC Square Sans Pro" panose="020B0506040000020004" pitchFamily="34" charset="0"/>
              <a:ea typeface="+mn-ea"/>
              <a:cs typeface="Arial" panose="020B0604020202020204" pitchFamily="34" charset="0"/>
            </a:endParaRPr>
          </a:p>
          <a:p>
            <a:pPr algn="just"/>
            <a:r>
              <a:rPr lang="pl-PL" dirty="0">
                <a:solidFill>
                  <a:srgbClr val="003399"/>
                </a:solidFill>
                <a:latin typeface="EC Square Sans Pro" panose="020B0506040000020004" pitchFamily="34" charset="0"/>
                <a:ea typeface="+mn-ea"/>
                <a:cs typeface="Arial" panose="020B0604020202020204" pitchFamily="34" charset="0"/>
              </a:rPr>
              <a:t>9 lutego 2023 r. Europejska Agencja Leków otrzymała od Komisji Europejskiej prośbę o doradztwo naukowe w zakresie sporządzenia tego wykazu substancji i obecnie przygotowuje odpowiedź.</a:t>
            </a:r>
          </a:p>
          <a:p>
            <a:pPr algn="just"/>
            <a:endParaRPr lang="en-GB" kern="1200"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xmlns="" id="{16E08D60-E026-4C7E-A475-EF3FCD518C38}"/>
              </a:ext>
            </a:extLst>
          </p:cNvPr>
          <p:cNvSpPr txBox="1">
            <a:spLocks/>
          </p:cNvSpPr>
          <p:nvPr/>
        </p:nvSpPr>
        <p:spPr>
          <a:xfrm>
            <a:off x="480239" y="3268544"/>
            <a:ext cx="6618553" cy="836088"/>
          </a:xfrm>
          <a:prstGeom prst="rect">
            <a:avLst/>
          </a:prstGeom>
        </p:spPr>
        <p:txBody>
          <a:bodyPr>
            <a:noAutofit/>
          </a:bodyPr>
          <a:lstStyle>
            <a:lvl1pPr>
              <a:defRPr>
                <a:latin typeface="+mj-lt"/>
                <a:ea typeface="+mj-ea"/>
                <a:cs typeface="+mj-cs"/>
              </a:defRPr>
            </a:lvl1pPr>
          </a:lstStyle>
          <a:p>
            <a:endParaRPr lang="en-GB" sz="1600" strike="dblStrike" kern="1200"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xmlns=""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xmlns="" id="{4E3E2FFF-A8A1-4477-BF65-E45AD3004339}"/>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a:latin typeface="EC Square Sans Pro" panose="020B0506040000020004" pitchFamily="34" charset="0"/>
              </a:rPr>
              <a:t>Akty opracowywane</a:t>
            </a:r>
          </a:p>
          <a:p>
            <a:endParaRPr lang="en-GB" kern="1200" dirty="0"/>
          </a:p>
        </p:txBody>
      </p:sp>
      <p:sp>
        <p:nvSpPr>
          <p:cNvPr id="9" name="CuadroTexto 8">
            <a:extLst>
              <a:ext uri="{FF2B5EF4-FFF2-40B4-BE49-F238E27FC236}">
                <a16:creationId xmlns:a16="http://schemas.microsoft.com/office/drawing/2014/main" xmlns="" id="{424A30C1-DE06-42E0-A897-C1328FBE17E9}"/>
              </a:ext>
            </a:extLst>
          </p:cNvPr>
          <p:cNvSpPr txBox="1"/>
          <p:nvPr/>
        </p:nvSpPr>
        <p:spPr>
          <a:xfrm>
            <a:off x="49819" y="1379150"/>
            <a:ext cx="7108041" cy="1200329"/>
          </a:xfrm>
          <a:prstGeom prst="rect">
            <a:avLst/>
          </a:prstGeom>
          <a:noFill/>
        </p:spPr>
        <p:txBody>
          <a:bodyPr wrap="square" rtlCol="0">
            <a:noAutofit/>
          </a:bodyPr>
          <a:lstStyle/>
          <a:p>
            <a:pPr>
              <a:buClr>
                <a:srgbClr val="2C7470"/>
              </a:buClr>
            </a:pPr>
            <a:r>
              <a:rPr lang="pl-PL" sz="2400" b="1" dirty="0">
                <a:solidFill>
                  <a:schemeClr val="bg1"/>
                </a:solidFill>
                <a:latin typeface="EC Square Sans Pro" panose="020B0506040000020004" pitchFamily="34" charset="0"/>
              </a:rPr>
              <a:t>Wykaz środków przeciwdrobnoustrojowych przeznaczonych dla określonych gatunków (koniowatych) </a:t>
            </a: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4" name="Marcador de texto 1">
            <a:extLst>
              <a:ext uri="{FF2B5EF4-FFF2-40B4-BE49-F238E27FC236}">
                <a16:creationId xmlns:a16="http://schemas.microsoft.com/office/drawing/2014/main" xmlns="" id="{5E626828-67E9-C1A7-7219-349BBCA3B24B}"/>
              </a:ext>
            </a:extLst>
          </p:cNvPr>
          <p:cNvSpPr>
            <a:spLocks noGrp="1"/>
          </p:cNvSpPr>
          <p:nvPr>
            <p:ph type="body" sz="quarter" idx="10"/>
          </p:nvPr>
        </p:nvSpPr>
        <p:spPr>
          <a:xfrm>
            <a:off x="762000" y="311150"/>
            <a:ext cx="9441366" cy="476730"/>
          </a:xfrm>
        </p:spPr>
        <p:txBody>
          <a:bodyPr/>
          <a:lstStyle/>
          <a:p>
            <a:r>
              <a:rPr lang="pl-PL" sz="2800" b="1" dirty="0">
                <a:latin typeface="EC Square Sans Pro" panose="020B0506040000020004" pitchFamily="34" charset="0"/>
              </a:rPr>
              <a:t>Zgłaszanie zdarzeń niepożądanych </a:t>
            </a:r>
            <a:r>
              <a:rPr lang="en-US" sz="2800" b="1" dirty="0">
                <a:latin typeface="EC Square Sans Pro" panose="020B0506040000020004" pitchFamily="34" charset="0"/>
              </a:rPr>
              <a:t/>
            </a:r>
            <a:br>
              <a:rPr lang="en-US" sz="2800" b="1" dirty="0">
                <a:latin typeface="EC Square Sans Pro" panose="020B0506040000020004" pitchFamily="34" charset="0"/>
              </a:rPr>
            </a:br>
            <a:r>
              <a:rPr lang="pl-PL" sz="2800" b="1" dirty="0">
                <a:latin typeface="EC Square Sans Pro" panose="020B0506040000020004" pitchFamily="34" charset="0"/>
              </a:rPr>
              <a:t>(nadzór nad bezpieczeństwem farmakoterapii)</a:t>
            </a:r>
          </a:p>
          <a:p>
            <a:endParaRPr lang="es-ES" sz="2800" b="1" kern="1200" dirty="0">
              <a:latin typeface="EC Square Sans Pro" panose="020B0506040000020004" pitchFamily="34" charset="0"/>
            </a:endParaRPr>
          </a:p>
        </p:txBody>
      </p:sp>
      <p:sp>
        <p:nvSpPr>
          <p:cNvPr id="5" name="TextBox 4">
            <a:extLst>
              <a:ext uri="{FF2B5EF4-FFF2-40B4-BE49-F238E27FC236}">
                <a16:creationId xmlns:a16="http://schemas.microsoft.com/office/drawing/2014/main" xmlns="" id="{606B02A3-4576-63C9-783D-4BAEA6591481}"/>
              </a:ext>
            </a:extLst>
          </p:cNvPr>
          <p:cNvSpPr txBox="1"/>
          <p:nvPr/>
        </p:nvSpPr>
        <p:spPr>
          <a:xfrm>
            <a:off x="990600" y="1377950"/>
            <a:ext cx="9441366" cy="476731"/>
          </a:xfrm>
          <a:prstGeom prst="rect">
            <a:avLst/>
          </a:prstGeom>
          <a:solidFill>
            <a:schemeClr val="bg1"/>
          </a:solidFill>
        </p:spPr>
        <p:txBody>
          <a:bodyPr wrap="square" lIns="36000" tIns="36000" rIns="36000" bIns="36000" rtlCol="0">
            <a:noAutofit/>
          </a:bodyPr>
          <a:lstStyle/>
          <a:p>
            <a:r>
              <a:rPr lang="pl-PL" dirty="0">
                <a:solidFill>
                  <a:srgbClr val="003399"/>
                </a:solidFill>
                <a:latin typeface="Verdana" panose="020B0604030504040204" pitchFamily="34" charset="0"/>
                <a:ea typeface="Verdana" panose="020B0604030504040204" pitchFamily="34" charset="0"/>
              </a:rPr>
              <a:t>Nadzór nad bezpieczeństwem farmakoterapii i zarządzanie sygnałami</a:t>
            </a:r>
          </a:p>
        </p:txBody>
      </p:sp>
      <p:sp>
        <p:nvSpPr>
          <p:cNvPr id="6" name="TextBox 5">
            <a:extLst>
              <a:ext uri="{FF2B5EF4-FFF2-40B4-BE49-F238E27FC236}">
                <a16:creationId xmlns:a16="http://schemas.microsoft.com/office/drawing/2014/main" xmlns="" id="{6560491F-4329-E25E-ADBA-43E612D1057E}"/>
              </a:ext>
            </a:extLst>
          </p:cNvPr>
          <p:cNvSpPr txBox="1"/>
          <p:nvPr/>
        </p:nvSpPr>
        <p:spPr>
          <a:xfrm>
            <a:off x="1003610" y="1854681"/>
            <a:ext cx="5181600" cy="285269"/>
          </a:xfrm>
          <a:prstGeom prst="rect">
            <a:avLst/>
          </a:prstGeom>
          <a:solidFill>
            <a:schemeClr val="bg1"/>
          </a:solidFill>
        </p:spPr>
        <p:txBody>
          <a:bodyPr wrap="square" lIns="36000" tIns="36000" rIns="36000" bIns="36000" rtlCol="0">
            <a:noAutofit/>
          </a:bodyPr>
          <a:lstStyle/>
          <a:p>
            <a:r>
              <a:rPr lang="pl-PL" sz="1500" b="1">
                <a:solidFill>
                  <a:srgbClr val="003399"/>
                </a:solidFill>
                <a:latin typeface="Verdana" panose="020B0604030504040204" pitchFamily="34" charset="0"/>
                <a:ea typeface="Verdana" panose="020B0604030504040204" pitchFamily="34" charset="0"/>
              </a:rPr>
              <a:t>Zdarzenia niepożądane</a:t>
            </a:r>
          </a:p>
        </p:txBody>
      </p:sp>
      <p:sp>
        <p:nvSpPr>
          <p:cNvPr id="7" name="TextBox 6">
            <a:extLst>
              <a:ext uri="{FF2B5EF4-FFF2-40B4-BE49-F238E27FC236}">
                <a16:creationId xmlns:a16="http://schemas.microsoft.com/office/drawing/2014/main" xmlns="" id="{B49CEFA8-EC0E-052B-5321-01D132A993D8}"/>
              </a:ext>
            </a:extLst>
          </p:cNvPr>
          <p:cNvSpPr txBox="1"/>
          <p:nvPr/>
        </p:nvSpPr>
        <p:spPr>
          <a:xfrm>
            <a:off x="1003610" y="2228107"/>
            <a:ext cx="9199756" cy="476731"/>
          </a:xfrm>
          <a:prstGeom prst="rect">
            <a:avLst/>
          </a:prstGeom>
          <a:solidFill>
            <a:schemeClr val="bg1"/>
          </a:solidFill>
        </p:spPr>
        <p:txBody>
          <a:bodyPr wrap="square" lIns="36000" tIns="36000" rIns="36000" bIns="36000" rtlCol="0">
            <a:noAutofit/>
          </a:bodyPr>
          <a:lstStyle/>
          <a:p>
            <a:pPr marL="268288" indent="-268288">
              <a:buFont typeface="Arial" panose="020B0604020202020204" pitchFamily="34" charset="0"/>
              <a:buChar char="•"/>
            </a:pPr>
            <a:r>
              <a:rPr lang="pl-PL" sz="1200" b="1" dirty="0">
                <a:solidFill>
                  <a:schemeClr val="tx1"/>
                </a:solidFill>
                <a:latin typeface="Verdana" panose="020B0604030504040204" pitchFamily="34" charset="0"/>
                <a:ea typeface="Verdana" panose="020B0604030504040204" pitchFamily="34" charset="0"/>
              </a:rPr>
              <a:t>Zdarzenia niepożądane: </a:t>
            </a:r>
            <a:r>
              <a:rPr lang="pl-PL" sz="1200" dirty="0">
                <a:solidFill>
                  <a:schemeClr val="tx1"/>
                </a:solidFill>
                <a:latin typeface="Verdana" panose="020B0604030504040204" pitchFamily="34" charset="0"/>
                <a:ea typeface="Verdana" panose="020B0604030504040204" pitchFamily="34" charset="0"/>
              </a:rPr>
              <a:t>jakakolwiek niekorzystna i niezamierzona reakcja u jakiegokolwiek zwierzęcia na produkt leczniczy, </a:t>
            </a:r>
            <a:r>
              <a:rPr lang="pl-PL" sz="1200" b="1" i="1" dirty="0">
                <a:solidFill>
                  <a:schemeClr val="tx1"/>
                </a:solidFill>
                <a:latin typeface="Verdana" panose="020B0604030504040204" pitchFamily="34" charset="0"/>
                <a:ea typeface="Verdana" panose="020B0604030504040204" pitchFamily="34" charset="0"/>
              </a:rPr>
              <a:t>w tym</a:t>
            </a:r>
            <a:r>
              <a:rPr lang="pl-PL" sz="1200" dirty="0">
                <a:solidFill>
                  <a:schemeClr val="tx1"/>
                </a:solidFill>
                <a:latin typeface="Verdana" panose="020B0604030504040204" pitchFamily="34" charset="0"/>
                <a:ea typeface="Verdana" panose="020B0604030504040204" pitchFamily="34" charset="0"/>
              </a:rPr>
              <a:t> brak skuteczności</a:t>
            </a:r>
          </a:p>
        </p:txBody>
      </p:sp>
      <p:sp>
        <p:nvSpPr>
          <p:cNvPr id="8" name="TextBox 7">
            <a:extLst>
              <a:ext uri="{FF2B5EF4-FFF2-40B4-BE49-F238E27FC236}">
                <a16:creationId xmlns:a16="http://schemas.microsoft.com/office/drawing/2014/main" xmlns="" id="{8BE5581E-DBBB-AA5E-CFF8-B9BE001CC2AB}"/>
              </a:ext>
            </a:extLst>
          </p:cNvPr>
          <p:cNvSpPr txBox="1"/>
          <p:nvPr/>
        </p:nvSpPr>
        <p:spPr>
          <a:xfrm>
            <a:off x="1684020" y="2759315"/>
            <a:ext cx="4107180" cy="371235"/>
          </a:xfrm>
          <a:prstGeom prst="rect">
            <a:avLst/>
          </a:prstGeom>
          <a:solidFill>
            <a:srgbClr val="2970FF"/>
          </a:solidFill>
        </p:spPr>
        <p:txBody>
          <a:bodyPr wrap="square" lIns="36000" tIns="36000" rIns="36000" bIns="36000" rtlCol="0" anchor="ctr" anchorCtr="0">
            <a:noAutofit/>
          </a:bodyPr>
          <a:lstStyle/>
          <a:p>
            <a:r>
              <a:rPr lang="pl-PL" sz="1100" b="1" dirty="0">
                <a:solidFill>
                  <a:schemeClr val="bg1"/>
                </a:solidFill>
                <a:latin typeface="+mj-lt"/>
                <a:ea typeface="Verdana" panose="020B0604030504040204" pitchFamily="34" charset="0"/>
              </a:rPr>
              <a:t>jakakolwiek niekorzystna i niezamierzona reakcja u jakiegokolwiek zwierzęcia na produkt leczniczy do stosowania u ludzi</a:t>
            </a:r>
          </a:p>
        </p:txBody>
      </p:sp>
      <p:sp>
        <p:nvSpPr>
          <p:cNvPr id="9" name="TextBox 8">
            <a:extLst>
              <a:ext uri="{FF2B5EF4-FFF2-40B4-BE49-F238E27FC236}">
                <a16:creationId xmlns:a16="http://schemas.microsoft.com/office/drawing/2014/main" xmlns="" id="{214BC62D-616C-18F6-770D-2AD6D64D489B}"/>
              </a:ext>
            </a:extLst>
          </p:cNvPr>
          <p:cNvSpPr txBox="1"/>
          <p:nvPr/>
        </p:nvSpPr>
        <p:spPr>
          <a:xfrm>
            <a:off x="1641606" y="3407014"/>
            <a:ext cx="4107180" cy="371235"/>
          </a:xfrm>
          <a:prstGeom prst="rect">
            <a:avLst/>
          </a:prstGeom>
          <a:solidFill>
            <a:srgbClr val="FFC000"/>
          </a:solidFill>
        </p:spPr>
        <p:txBody>
          <a:bodyPr wrap="square" lIns="36000" tIns="36000" rIns="36000" bIns="36000" rtlCol="0" anchor="ctr" anchorCtr="0">
            <a:noAutofit/>
          </a:bodyPr>
          <a:lstStyle/>
          <a:p>
            <a:r>
              <a:rPr lang="pl-PL" sz="1100" b="1">
                <a:solidFill>
                  <a:schemeClr val="tx2">
                    <a:lumMod val="75000"/>
                  </a:schemeClr>
                </a:solidFill>
                <a:latin typeface="+mj-lt"/>
                <a:ea typeface="Verdana" panose="020B0604030504040204" pitchFamily="34" charset="0"/>
              </a:rPr>
              <a:t>jakiekolwiek incydenty związane ze środowiskiem po podaniu weterynaryjnego produktu leczniczego</a:t>
            </a:r>
          </a:p>
        </p:txBody>
      </p:sp>
      <p:sp>
        <p:nvSpPr>
          <p:cNvPr id="10" name="TextBox 9">
            <a:extLst>
              <a:ext uri="{FF2B5EF4-FFF2-40B4-BE49-F238E27FC236}">
                <a16:creationId xmlns:a16="http://schemas.microsoft.com/office/drawing/2014/main" xmlns="" id="{E7285180-5F25-2679-1A22-8F73EAF49144}"/>
              </a:ext>
            </a:extLst>
          </p:cNvPr>
          <p:cNvSpPr txBox="1"/>
          <p:nvPr/>
        </p:nvSpPr>
        <p:spPr>
          <a:xfrm>
            <a:off x="1641606" y="4073765"/>
            <a:ext cx="3974334" cy="371235"/>
          </a:xfrm>
          <a:prstGeom prst="rect">
            <a:avLst/>
          </a:prstGeom>
          <a:solidFill>
            <a:srgbClr val="FFC000"/>
          </a:solidFill>
        </p:spPr>
        <p:txBody>
          <a:bodyPr wrap="square" lIns="36000" tIns="36000" rIns="36000" bIns="36000" rtlCol="0" anchor="ctr" anchorCtr="0">
            <a:noAutofit/>
          </a:bodyPr>
          <a:lstStyle/>
          <a:p>
            <a:r>
              <a:rPr lang="pl-PL" sz="1100" b="1">
                <a:solidFill>
                  <a:schemeClr val="tx2">
                    <a:lumMod val="75000"/>
                  </a:schemeClr>
                </a:solidFill>
                <a:latin typeface="+mj-lt"/>
                <a:ea typeface="Verdana" panose="020B0604030504040204" pitchFamily="34" charset="0"/>
              </a:rPr>
              <a:t>jakakolwiek reakcja u ludzi narażonych na działanie weterynaryjnego produktu leczniczego</a:t>
            </a:r>
          </a:p>
        </p:txBody>
      </p:sp>
      <p:sp>
        <p:nvSpPr>
          <p:cNvPr id="11" name="TextBox 10">
            <a:extLst>
              <a:ext uri="{FF2B5EF4-FFF2-40B4-BE49-F238E27FC236}">
                <a16:creationId xmlns:a16="http://schemas.microsoft.com/office/drawing/2014/main" xmlns="" id="{F981EAEF-9530-63BB-0DD9-9B2A5BF492CA}"/>
              </a:ext>
            </a:extLst>
          </p:cNvPr>
          <p:cNvSpPr txBox="1"/>
          <p:nvPr/>
        </p:nvSpPr>
        <p:spPr>
          <a:xfrm>
            <a:off x="1641606" y="4721464"/>
            <a:ext cx="4149594" cy="371235"/>
          </a:xfrm>
          <a:prstGeom prst="rect">
            <a:avLst/>
          </a:prstGeom>
          <a:solidFill>
            <a:srgbClr val="FFC000"/>
          </a:solidFill>
        </p:spPr>
        <p:txBody>
          <a:bodyPr wrap="square" lIns="36000" tIns="36000" rIns="36000" bIns="36000" rtlCol="0" anchor="ctr" anchorCtr="0">
            <a:noAutofit/>
          </a:bodyPr>
          <a:lstStyle/>
          <a:p>
            <a:r>
              <a:rPr lang="pl-PL" sz="1100" b="1">
                <a:solidFill>
                  <a:schemeClr val="tx2">
                    <a:lumMod val="75000"/>
                  </a:schemeClr>
                </a:solidFill>
                <a:latin typeface="+mj-lt"/>
                <a:ea typeface="Verdana" panose="020B0604030504040204" pitchFamily="34" charset="0"/>
              </a:rPr>
              <a:t>jakiekolwiek podejrzenie przeniesienia czynnika zakaźnego poprzez produkt leczniczy</a:t>
            </a:r>
          </a:p>
        </p:txBody>
      </p:sp>
      <p:sp>
        <p:nvSpPr>
          <p:cNvPr id="12" name="TextBox 11">
            <a:extLst>
              <a:ext uri="{FF2B5EF4-FFF2-40B4-BE49-F238E27FC236}">
                <a16:creationId xmlns:a16="http://schemas.microsoft.com/office/drawing/2014/main" xmlns="" id="{CF26C402-1C6F-4BEB-7E09-9E213A9BC139}"/>
              </a:ext>
            </a:extLst>
          </p:cNvPr>
          <p:cNvSpPr txBox="1"/>
          <p:nvPr/>
        </p:nvSpPr>
        <p:spPr>
          <a:xfrm>
            <a:off x="1641606" y="5369163"/>
            <a:ext cx="4149594" cy="371235"/>
          </a:xfrm>
          <a:prstGeom prst="rect">
            <a:avLst/>
          </a:prstGeom>
          <a:solidFill>
            <a:srgbClr val="FFC000"/>
          </a:solidFill>
        </p:spPr>
        <p:txBody>
          <a:bodyPr wrap="square" lIns="36000" tIns="36000" rIns="36000" bIns="36000" rtlCol="0" anchor="ctr" anchorCtr="0">
            <a:noAutofit/>
          </a:bodyPr>
          <a:lstStyle/>
          <a:p>
            <a:r>
              <a:rPr lang="pl-PL" sz="1100" b="1">
                <a:solidFill>
                  <a:schemeClr val="tx2">
                    <a:lumMod val="75000"/>
                  </a:schemeClr>
                </a:solidFill>
                <a:latin typeface="+mj-lt"/>
                <a:ea typeface="Verdana" panose="020B0604030504040204" pitchFamily="34" charset="0"/>
              </a:rPr>
              <a:t>przekroczenie maksymalnych poziomów pozostałości po upływie ustalonego okresu karencji</a:t>
            </a:r>
          </a:p>
        </p:txBody>
      </p:sp>
      <p:sp>
        <p:nvSpPr>
          <p:cNvPr id="13" name="TextBox 12">
            <a:extLst>
              <a:ext uri="{FF2B5EF4-FFF2-40B4-BE49-F238E27FC236}">
                <a16:creationId xmlns:a16="http://schemas.microsoft.com/office/drawing/2014/main" xmlns="" id="{360B730C-69D4-D963-4434-2F241278C573}"/>
              </a:ext>
            </a:extLst>
          </p:cNvPr>
          <p:cNvSpPr txBox="1"/>
          <p:nvPr/>
        </p:nvSpPr>
        <p:spPr>
          <a:xfrm>
            <a:off x="1371600" y="6035914"/>
            <a:ext cx="8229600" cy="253373"/>
          </a:xfrm>
          <a:prstGeom prst="rect">
            <a:avLst/>
          </a:prstGeom>
          <a:solidFill>
            <a:schemeClr val="bg1"/>
          </a:solidFill>
        </p:spPr>
        <p:txBody>
          <a:bodyPr wrap="square" lIns="36000" tIns="36000" rIns="36000" bIns="36000" rtlCol="0" anchor="ctr" anchorCtr="0">
            <a:noAutofit/>
          </a:bodyPr>
          <a:lstStyle/>
          <a:p>
            <a:r>
              <a:rPr lang="pl-PL" sz="900" dirty="0">
                <a:solidFill>
                  <a:schemeClr val="tx1"/>
                </a:solidFill>
                <a:latin typeface="Verdana" panose="020B0604030504040204" pitchFamily="34" charset="0"/>
                <a:ea typeface="Verdana" panose="020B0604030504040204" pitchFamily="34" charset="0"/>
              </a:rPr>
              <a:t>Warsztaty EMA/</a:t>
            </a:r>
            <a:r>
              <a:rPr lang="pl-PL" sz="900" dirty="0" err="1">
                <a:solidFill>
                  <a:schemeClr val="tx1"/>
                </a:solidFill>
                <a:latin typeface="Verdana" panose="020B0604030504040204" pitchFamily="34" charset="0"/>
                <a:ea typeface="Verdana" panose="020B0604030504040204" pitchFamily="34" charset="0"/>
              </a:rPr>
              <a:t>FVE</a:t>
            </a:r>
            <a:r>
              <a:rPr lang="pl-PL" sz="900" dirty="0">
                <a:solidFill>
                  <a:schemeClr val="tx1"/>
                </a:solidFill>
                <a:latin typeface="Verdana" panose="020B0604030504040204" pitchFamily="34" charset="0"/>
                <a:ea typeface="Verdana" panose="020B0604030504040204" pitchFamily="34" charset="0"/>
              </a:rPr>
              <a:t> dotyczące informacji o weterynaryjnych produktach leczniczych i nadzoru nad farmakoterapią – czerwiec 2023 r.</a:t>
            </a:r>
          </a:p>
        </p:txBody>
      </p:sp>
      <p:sp>
        <p:nvSpPr>
          <p:cNvPr id="3" name="Speech Bubble: Rectangle 2">
            <a:extLst>
              <a:ext uri="{FF2B5EF4-FFF2-40B4-BE49-F238E27FC236}">
                <a16:creationId xmlns:a16="http://schemas.microsoft.com/office/drawing/2014/main" xmlns=""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cap="none" normalizeH="0" noProof="0" dirty="0">
                <a:ln>
                  <a:noFill/>
                </a:ln>
                <a:solidFill>
                  <a:srgbClr val="000000"/>
                </a:solidFill>
                <a:effectLst/>
                <a:uLnTx/>
                <a:uFillTx/>
                <a:latin typeface="Calibri"/>
                <a:ea typeface="+mn-ea"/>
                <a:cs typeface="+mn-cs"/>
              </a:rPr>
              <a:t>Nie zapomnij zgłosić zdarzeń niepożądanych, w tym: </a:t>
            </a:r>
            <a:r>
              <a:rPr kumimoji="0" lang="pl-PL" sz="1800" b="1" i="0" u="none" cap="none" normalizeH="0" noProof="0" dirty="0">
                <a:ln>
                  <a:noFill/>
                </a:ln>
                <a:solidFill>
                  <a:srgbClr val="FFFF00"/>
                </a:solidFill>
                <a:effectLst/>
                <a:uLnTx/>
                <a:uFillTx/>
                <a:latin typeface="Calibri"/>
                <a:ea typeface="+mn-ea"/>
                <a:cs typeface="+mn-cs"/>
              </a:rPr>
              <a:t>braku skuteczności! </a:t>
            </a: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5E626828-67E9-C1A7-7219-349BBCA3B24B}"/>
              </a:ext>
            </a:extLst>
          </p:cNvPr>
          <p:cNvSpPr>
            <a:spLocks noGrp="1"/>
          </p:cNvSpPr>
          <p:nvPr>
            <p:ph type="body" sz="quarter" idx="10"/>
          </p:nvPr>
        </p:nvSpPr>
        <p:spPr/>
        <p:txBody>
          <a:bodyPr>
            <a:noAutofit/>
          </a:bodyPr>
          <a:lstStyle/>
          <a:p>
            <a:r>
              <a:rPr lang="pl-PL" sz="2800" b="1">
                <a:latin typeface="EC Square Sans Pro" panose="020B0506040000020004" pitchFamily="34" charset="0"/>
              </a:rPr>
              <a:t>Utylizacja weterynaryjnych produktów leczniczych</a:t>
            </a:r>
          </a:p>
          <a:p>
            <a:endParaRPr lang="es-ES" sz="2800" b="1" kern="1200"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noAutofit/>
          </a:bodyPr>
          <a:lstStyle/>
          <a:p>
            <a:pPr marL="285750" indent="-285750">
              <a:buFont typeface="Wingdings" panose="05000000000000000000" pitchFamily="2" charset="2"/>
              <a:buChar char="ü"/>
            </a:pPr>
            <a:r>
              <a:rPr lang="pl-PL">
                <a:solidFill>
                  <a:srgbClr val="003399"/>
                </a:solidFill>
                <a:latin typeface="EC Square Sans Pro" panose="020B0506040000020004" pitchFamily="34" charset="0"/>
                <a:ea typeface="+mn-ea"/>
                <a:cs typeface="Arial" panose="020B0604020202020204" pitchFamily="34" charset="0"/>
              </a:rPr>
              <a:t>Opakowanie bezpośrednie i resztki produktów leczniczych po zastosowaniu. </a:t>
            </a:r>
          </a:p>
          <a:p>
            <a:endParaRPr lang="en-US" kern="1200"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pl-PL">
                <a:solidFill>
                  <a:srgbClr val="003399"/>
                </a:solidFill>
                <a:latin typeface="EC Square Sans Pro" panose="020B0506040000020004" pitchFamily="34" charset="0"/>
                <a:ea typeface="+mn-ea"/>
                <a:cs typeface="Arial" panose="020B0604020202020204" pitchFamily="34" charset="0"/>
              </a:rPr>
              <a:t>Weterynaryjne produkty lecznicze lub pasze lecznicze po upływie daty ważności lub przechowywane niezgodnie z instrukcją. </a:t>
            </a:r>
          </a:p>
          <a:p>
            <a:endParaRPr lang="en-US" kern="1200"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pl-PL">
                <a:solidFill>
                  <a:srgbClr val="003399"/>
                </a:solidFill>
                <a:latin typeface="EC Square Sans Pro" panose="020B0506040000020004" pitchFamily="34" charset="0"/>
                <a:ea typeface="+mn-ea"/>
                <a:cs typeface="Arial" panose="020B0604020202020204" pitchFamily="34" charset="0"/>
              </a:rPr>
              <a:t>Przepisanie dawki przekraczającej zalecaną lub nieukończenie cyklu leczenia z powodu trudności w podawaniu leku, zdarzeń niepożądanych, zmiany leczenia lub śmierci zwierząt w trakcie leczenia. </a:t>
            </a:r>
          </a:p>
        </p:txBody>
      </p:sp>
      <p:sp>
        <p:nvSpPr>
          <p:cNvPr id="8" name="Rectángulo 7"/>
          <p:cNvSpPr/>
          <p:nvPr/>
        </p:nvSpPr>
        <p:spPr>
          <a:xfrm>
            <a:off x="381000" y="6407150"/>
            <a:ext cx="9220200" cy="261610"/>
          </a:xfrm>
          <a:prstGeom prst="rect">
            <a:avLst/>
          </a:prstGeom>
        </p:spPr>
        <p:txBody>
          <a:bodyPr wrap="square">
            <a:noAutofit/>
          </a:bodyPr>
          <a:lstStyle/>
          <a:p>
            <a:r>
              <a:rPr lang="pl-PL" sz="110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p>
        </p:txBody>
      </p:sp>
      <p:sp>
        <p:nvSpPr>
          <p:cNvPr id="9" name="Rectángulo redondeado 13">
            <a:extLst>
              <a:ext uri="{FF2B5EF4-FFF2-40B4-BE49-F238E27FC236}">
                <a16:creationId xmlns:a16="http://schemas.microsoft.com/office/drawing/2014/main" xmlns=""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dirty="0">
              <a:solidFill>
                <a:schemeClr val="bg1"/>
              </a:solidFill>
              <a:latin typeface="Montserrat" panose="00000500000000000000" pitchFamily="2" charset="0"/>
            </a:endParaRPr>
          </a:p>
        </p:txBody>
      </p:sp>
      <p:sp>
        <p:nvSpPr>
          <p:cNvPr id="10" name="Rectángulo 9"/>
          <p:cNvSpPr/>
          <p:nvPr/>
        </p:nvSpPr>
        <p:spPr>
          <a:xfrm>
            <a:off x="533400" y="1535773"/>
            <a:ext cx="11125200" cy="461665"/>
          </a:xfrm>
          <a:prstGeom prst="rect">
            <a:avLst/>
          </a:prstGeom>
        </p:spPr>
        <p:txBody>
          <a:bodyPr wrap="none">
            <a:noAutofit/>
          </a:bodyPr>
          <a:lstStyle/>
          <a:p>
            <a:pPr algn="ctr"/>
            <a:r>
              <a:rPr lang="pl-PL" sz="2400" b="1">
                <a:solidFill>
                  <a:schemeClr val="bg1"/>
                </a:solidFill>
                <a:latin typeface="EC Square Sans Pro" panose="020B0506040000020004" pitchFamily="34" charset="0"/>
                <a:ea typeface="+mn-ea"/>
                <a:cs typeface="Arial" panose="020B0604020202020204" pitchFamily="34" charset="0"/>
              </a:rPr>
              <a:t>Jak i gdzie powstają odpady farmaceutyczne?</a:t>
            </a: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5E626828-67E9-C1A7-7219-349BBCA3B24B}"/>
              </a:ext>
            </a:extLst>
          </p:cNvPr>
          <p:cNvSpPr>
            <a:spLocks noGrp="1"/>
          </p:cNvSpPr>
          <p:nvPr>
            <p:ph type="body" sz="quarter" idx="10"/>
          </p:nvPr>
        </p:nvSpPr>
        <p:spPr/>
        <p:txBody>
          <a:bodyPr>
            <a:noAutofit/>
          </a:bodyPr>
          <a:lstStyle/>
          <a:p>
            <a:r>
              <a:rPr lang="pl-PL" sz="2800" b="1">
                <a:latin typeface="EC Square Sans Pro" panose="020B0506040000020004" pitchFamily="34" charset="0"/>
              </a:rPr>
              <a:t>Utylizacja weterynaryjnych produktów leczniczych</a:t>
            </a:r>
          </a:p>
          <a:p>
            <a:endParaRPr lang="es-ES" sz="2800" b="1" kern="1200"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noAutofit/>
          </a:bodyPr>
          <a:lstStyle/>
          <a:p>
            <a:pPr marL="285750" indent="-285750">
              <a:buFont typeface="Wingdings" panose="05000000000000000000" pitchFamily="2" charset="2"/>
              <a:buChar char="ü"/>
            </a:pPr>
            <a:r>
              <a:rPr lang="pl-PL">
                <a:solidFill>
                  <a:srgbClr val="003399"/>
                </a:solidFill>
                <a:latin typeface="EC Square Sans Pro" panose="020B0506040000020004" pitchFamily="34" charset="0"/>
                <a:cs typeface="Arial" panose="020B0604020202020204" pitchFamily="34" charset="0"/>
              </a:rPr>
              <a:t>Każdy (lekarze przepisujący leki i użytkownicy) jest odpowiedzialny za minimalizowanie ilości marnotrawstwa produktów farmaceutycznych.</a:t>
            </a:r>
          </a:p>
          <a:p>
            <a:pPr marL="285750" indent="-285750">
              <a:buFont typeface="Wingdings" panose="05000000000000000000" pitchFamily="2" charset="2"/>
              <a:buChar char="ü"/>
            </a:pPr>
            <a:endParaRPr lang="en-US" kern="1200"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pl-PL">
                <a:solidFill>
                  <a:srgbClr val="003399"/>
                </a:solidFill>
                <a:latin typeface="EC Square Sans Pro" panose="020B0506040000020004" pitchFamily="34" charset="0"/>
                <a:cs typeface="Arial" panose="020B0604020202020204" pitchFamily="34" charset="0"/>
              </a:rPr>
              <a:t>Należy wyeliminować usuwanie odpadów farmaceutycznych drogą wodną.</a:t>
            </a:r>
          </a:p>
          <a:p>
            <a:pPr marL="285750" indent="-285750">
              <a:buFont typeface="Wingdings" panose="05000000000000000000" pitchFamily="2" charset="2"/>
              <a:buChar char="ü"/>
            </a:pPr>
            <a:endParaRPr lang="en-US" kern="1200"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pl-PL">
                <a:solidFill>
                  <a:srgbClr val="003399"/>
                </a:solidFill>
                <a:latin typeface="EC Square Sans Pro" panose="020B0506040000020004" pitchFamily="34" charset="0"/>
                <a:cs typeface="Arial" panose="020B0604020202020204" pitchFamily="34" charset="0"/>
              </a:rPr>
              <a:t>Odpady farmaceutyczne należy przechowywać w specjalnym pojemniku, koszu lub obiekcie, aby zapewnić odpowiednią ochronę zdrowia zwierząt, zdrowia ludzi, pasz, żywności i środowiska. Odpady te muszą być oddzielone od zapasów leków weterynaryjnych, aby zagwarantować, że nie zostaną przypadkowo wykorzystane. </a:t>
            </a:r>
          </a:p>
        </p:txBody>
      </p:sp>
      <p:sp>
        <p:nvSpPr>
          <p:cNvPr id="9" name="Rectángulo redondeado 13">
            <a:extLst>
              <a:ext uri="{FF2B5EF4-FFF2-40B4-BE49-F238E27FC236}">
                <a16:creationId xmlns:a16="http://schemas.microsoft.com/office/drawing/2014/main" xmlns=""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dirty="0">
              <a:solidFill>
                <a:schemeClr val="bg1"/>
              </a:solidFill>
              <a:latin typeface="Montserrat" panose="00000500000000000000" pitchFamily="2" charset="0"/>
            </a:endParaRPr>
          </a:p>
        </p:txBody>
      </p:sp>
      <p:sp>
        <p:nvSpPr>
          <p:cNvPr id="7" name="Rectángulo 6"/>
          <p:cNvSpPr/>
          <p:nvPr/>
        </p:nvSpPr>
        <p:spPr>
          <a:xfrm>
            <a:off x="3251124" y="1378754"/>
            <a:ext cx="5969076" cy="692497"/>
          </a:xfrm>
          <a:prstGeom prst="rect">
            <a:avLst/>
          </a:prstGeom>
        </p:spPr>
        <p:txBody>
          <a:bodyPr wrap="none">
            <a:noAutofit/>
          </a:bodyPr>
          <a:lstStyle/>
          <a:p>
            <a:pPr algn="ctr"/>
            <a:r>
              <a:rPr lang="pl-PL" sz="2800" b="1">
                <a:solidFill>
                  <a:schemeClr val="bg1"/>
                </a:solidFill>
                <a:latin typeface="EC Square Sans Pro" panose="020B0506040000020004" pitchFamily="34" charset="0"/>
                <a:ea typeface="+mn-ea"/>
                <a:cs typeface="Arial" panose="020B0604020202020204" pitchFamily="34" charset="0"/>
              </a:rPr>
              <a:t>Najlepsze praktyki dotyczące utylizacji </a:t>
            </a:r>
          </a:p>
          <a:p>
            <a:pPr algn="ctr"/>
            <a:r>
              <a:rPr lang="pl-PL" sz="1100" b="1">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p>
        </p:txBody>
      </p:sp>
      <p:sp>
        <p:nvSpPr>
          <p:cNvPr id="11" name="Rectángulo 10"/>
          <p:cNvSpPr/>
          <p:nvPr/>
        </p:nvSpPr>
        <p:spPr>
          <a:xfrm>
            <a:off x="6090821" y="2523841"/>
            <a:ext cx="6024239" cy="3416320"/>
          </a:xfrm>
          <a:prstGeom prst="rect">
            <a:avLst/>
          </a:prstGeom>
        </p:spPr>
        <p:txBody>
          <a:bodyPr wrap="square">
            <a:noAutofit/>
          </a:bodyPr>
          <a:lstStyle/>
          <a:p>
            <a:pPr marL="285750" indent="-285750">
              <a:buFont typeface="Wingdings" panose="05000000000000000000" pitchFamily="2" charset="2"/>
              <a:buChar char="ü"/>
            </a:pPr>
            <a:r>
              <a:rPr lang="pl-PL">
                <a:solidFill>
                  <a:srgbClr val="003399"/>
                </a:solidFill>
                <a:latin typeface="EC Square Sans Pro" panose="020B0506040000020004" pitchFamily="34" charset="0"/>
                <a:cs typeface="Arial" panose="020B0604020202020204" pitchFamily="34" charset="0"/>
              </a:rPr>
              <a:t>Odpady należy utylizować zgodnie z charakterystyką produktu leczniczego (ChPL), przepisami dotyczącymi odpadów oraz systemami krajowymi opracowanymi we współpracy z wszystkimi stronami w zakresie gromadzenia, transportu i utylizacji odpadów. </a:t>
            </a:r>
          </a:p>
          <a:p>
            <a:endParaRPr lang="en-US" kern="1200"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pl-PL">
                <a:solidFill>
                  <a:srgbClr val="003399"/>
                </a:solidFill>
                <a:latin typeface="EC Square Sans Pro" panose="020B0506040000020004" pitchFamily="34" charset="0"/>
                <a:cs typeface="Arial" panose="020B0604020202020204" pitchFamily="34" charset="0"/>
              </a:rPr>
              <a:t>Państwa członkowskie zapewniają wdrożenie odpowiednich systemów gromadzenia lub usuwania odpadów weterynaryjnych produktów leczniczych (w tym pasz leczniczych) oraz udostępniają rolnikom, posiadaczom zwierząt, lekarzom weterynarii i innym właściwym osobom informacje na temat lokalizacji punktów gromadzenia lub usuwania odpadów oraz inne istotne informacje. </a:t>
            </a:r>
          </a:p>
          <a:p>
            <a:r>
              <a:rPr lang="pl-PL">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xmlns=""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xmlns=""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spc="0" normalizeH="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066800" y="298802"/>
            <a:ext cx="57150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2800" b="1" i="0" u="none" strike="noStrike" cap="none" normalizeH="0" noProof="0" dirty="0">
                <a:ln>
                  <a:noFill/>
                </a:ln>
                <a:solidFill>
                  <a:srgbClr val="FFFFFF"/>
                </a:solidFill>
                <a:effectLst/>
                <a:uLnTx/>
                <a:uFillTx/>
                <a:latin typeface="EC Square Sans Pro" panose="020B0506040000020004" pitchFamily="34" charset="0"/>
                <a:ea typeface="+mn-ea"/>
                <a:cs typeface="+mn-cs"/>
              </a:rPr>
              <a:t>Inne kwestie dotyczące recept</a:t>
            </a:r>
          </a:p>
        </p:txBody>
      </p:sp>
      <p:pic>
        <p:nvPicPr>
          <p:cNvPr id="15" name="Picture 3">
            <a:extLst>
              <a:ext uri="{FF2B5EF4-FFF2-40B4-BE49-F238E27FC236}">
                <a16:creationId xmlns:a16="http://schemas.microsoft.com/office/drawing/2014/main" xmlns=""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xmlns=""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D411D83-B87A-6460-82ED-63D29A7601A0}"/>
              </a:ext>
            </a:extLst>
          </p:cNvPr>
          <p:cNvSpPr>
            <a:spLocks noGrp="1"/>
          </p:cNvSpPr>
          <p:nvPr>
            <p:ph type="body" sz="quarter" idx="10"/>
          </p:nvPr>
        </p:nvSpPr>
        <p:spPr/>
        <p:txBody>
          <a:bodyPr lIns="91440" tIns="45720" rIns="91440" bIns="45720" anchor="t">
            <a:noAutofit/>
          </a:bodyPr>
          <a:lstStyle/>
          <a:p>
            <a:r>
              <a:rPr lang="pl-PL" b="1">
                <a:latin typeface="Arial"/>
                <a:cs typeface="Arial"/>
              </a:rPr>
              <a:t>Wytyczne dotyczące rozważnego stosowania</a:t>
            </a:r>
          </a:p>
        </p:txBody>
      </p:sp>
      <p:sp>
        <p:nvSpPr>
          <p:cNvPr id="6" name="Rectángulo 5">
            <a:extLst>
              <a:ext uri="{FF2B5EF4-FFF2-40B4-BE49-F238E27FC236}">
                <a16:creationId xmlns:a16="http://schemas.microsoft.com/office/drawing/2014/main" xmlns=""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1200" cap="none"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xmlns="" id="{74AB7E57-D92C-1F72-0297-1EA5121A2B31}"/>
              </a:ext>
            </a:extLst>
          </p:cNvPr>
          <p:cNvSpPr txBox="1"/>
          <p:nvPr/>
        </p:nvSpPr>
        <p:spPr>
          <a:xfrm>
            <a:off x="806145" y="2289174"/>
            <a:ext cx="480729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2400" b="0" i="0" u="none" strike="noStrike" cap="none" normalizeH="0" baseline="0" noProof="0" dirty="0">
                <a:ln>
                  <a:noFill/>
                </a:ln>
                <a:solidFill>
                  <a:srgbClr val="002060"/>
                </a:solidFill>
                <a:effectLst/>
                <a:uLnTx/>
                <a:uFillTx/>
                <a:latin typeface="EC Square Sans Pro"/>
                <a:ea typeface="EC Square Sans Pro"/>
                <a:cs typeface="EC Square Sans Pro"/>
              </a:rPr>
              <a:t>Wytyczne dotyczące rozważnego stosowania środków przeciwdrobnoustrojowych w medycynie weterynaryjnej 2015/C 299/04</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1200" cap="none"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600" b="0" i="0" u="none" strike="noStrike" cap="none" normalizeH="0" baseline="0" noProof="0" dirty="0">
                <a:ln>
                  <a:noFill/>
                </a:ln>
                <a:solidFill>
                  <a:srgbClr val="002060"/>
                </a:solidFill>
                <a:effectLst/>
                <a:uLnTx/>
                <a:uFillTx/>
                <a:latin typeface="EC Square Sans Pro"/>
              </a:rPr>
              <a:t>https://health.ec.europa.eu/system/files/2016-11/2015_prudent_use_guidelines_en_0.pdf</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1200" cap="none"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1200" cap="none"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xmlns=""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1200" cap="none"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xmlns=""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2400" b="0" i="0" u="none" strike="noStrike" cap="none" normalizeH="0" baseline="0" noProof="0" dirty="0">
                <a:ln>
                  <a:noFill/>
                </a:ln>
                <a:solidFill>
                  <a:srgbClr val="002060"/>
                </a:solidFill>
                <a:effectLst/>
                <a:uLnTx/>
                <a:uFillTx/>
                <a:latin typeface="EC Square Sans Pro"/>
              </a:rPr>
              <a:t>Najlepsze praktyki w zakresie stosowania środków przeciwdrobnoustrojowych u zwierząt hodowanych w celu produkcji żywności w UE – dążenie do osiągnięcia kolejnego poziomu.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l-PL" sz="1600" b="0" i="0" u="none" strike="noStrike" cap="none"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xmlns="" id="{1C1F76AE-BB65-4126-9BB2-46C4F9E6FDE6}"/>
              </a:ext>
            </a:extLst>
          </p:cNvPr>
          <p:cNvSpPr txBox="1"/>
          <p:nvPr/>
        </p:nvSpPr>
        <p:spPr>
          <a:xfrm>
            <a:off x="271616" y="1291769"/>
            <a:ext cx="10548784" cy="369332"/>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a:ln>
                  <a:noFill/>
                </a:ln>
                <a:solidFill>
                  <a:srgbClr val="003399"/>
                </a:solidFill>
                <a:effectLst/>
                <a:highlight>
                  <a:srgbClr val="ECEBEB"/>
                </a:highlight>
                <a:uLnTx/>
                <a:uFillTx/>
              </a:rPr>
              <a:t>Nie</a:t>
            </a:r>
            <a:r>
              <a:rPr lang="pl-PL">
                <a:solidFill>
                  <a:srgbClr val="003399"/>
                </a:solidFill>
                <a:highlight>
                  <a:srgbClr val="ECEBEB"/>
                </a:highlight>
              </a:rPr>
              <a:t> są </a:t>
            </a:r>
            <a:r>
              <a:rPr kumimoji="0" lang="pl-PL" sz="1800" b="0" i="0" u="none" strike="noStrike" cap="none" normalizeH="0" baseline="0" noProof="0">
                <a:ln>
                  <a:noFill/>
                </a:ln>
                <a:solidFill>
                  <a:srgbClr val="003399"/>
                </a:solidFill>
                <a:effectLst/>
                <a:highlight>
                  <a:srgbClr val="ECEBEB"/>
                </a:highlight>
                <a:uLnTx/>
                <a:uFillTx/>
              </a:rPr>
              <a:t>prawnie wiążące jak poprzednie akty/przepisy!</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0D00EA2-ADF9-4541-BC2E-B213C063CD0E}"/>
              </a:ext>
            </a:extLst>
          </p:cNvPr>
          <p:cNvSpPr>
            <a:spLocks noGrp="1"/>
          </p:cNvSpPr>
          <p:nvPr>
            <p:ph type="body" sz="quarter" idx="10"/>
          </p:nvPr>
        </p:nvSpPr>
        <p:spPr>
          <a:xfrm>
            <a:off x="609600" y="311150"/>
            <a:ext cx="11125200" cy="533400"/>
          </a:xfrm>
        </p:spPr>
        <p:txBody>
          <a:bodyPr>
            <a:noAutofit/>
          </a:bodyPr>
          <a:lstStyle/>
          <a:p>
            <a:pPr algn="ctr"/>
            <a:r>
              <a:rPr lang="pl-PL" b="1" dirty="0">
                <a:solidFill>
                  <a:srgbClr val="002060"/>
                </a:solidFill>
                <a:latin typeface="EC Square Sans Pro" panose="020B0506040000020004" pitchFamily="34" charset="0"/>
              </a:rPr>
              <a:t>Prawo o zdrowiu zwierząt </a:t>
            </a:r>
            <a:r>
              <a:rPr lang="en-US" b="1" dirty="0">
                <a:solidFill>
                  <a:srgbClr val="002060"/>
                </a:solidFill>
                <a:latin typeface="EC Square Sans Pro" panose="020B0506040000020004" pitchFamily="34" charset="0"/>
              </a:rPr>
              <a:t/>
            </a:r>
            <a:br>
              <a:rPr lang="en-US" b="1" dirty="0">
                <a:solidFill>
                  <a:srgbClr val="002060"/>
                </a:solidFill>
                <a:latin typeface="EC Square Sans Pro" panose="020B0506040000020004" pitchFamily="34" charset="0"/>
              </a:rPr>
            </a:br>
            <a:r>
              <a:rPr lang="pl-PL" dirty="0">
                <a:solidFill>
                  <a:srgbClr val="002060"/>
                </a:solidFill>
                <a:latin typeface="EC Square Sans Pro" panose="020B0506040000020004" pitchFamily="34" charset="0"/>
              </a:rPr>
              <a:t>(Rozporządzenie (UE) 2016/429 w sprawie przenośnych chorób zwierząt)</a:t>
            </a:r>
          </a:p>
        </p:txBody>
      </p:sp>
      <p:sp>
        <p:nvSpPr>
          <p:cNvPr id="5" name="Rectángulo redondeado 13">
            <a:extLst>
              <a:ext uri="{FF2B5EF4-FFF2-40B4-BE49-F238E27FC236}">
                <a16:creationId xmlns:a16="http://schemas.microsoft.com/office/drawing/2014/main" xmlns=""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spc="0" normalizeH="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xmlns="" id="{D5B06E44-AA44-47B7-AAF6-04F925D1A917}"/>
              </a:ext>
            </a:extLst>
          </p:cNvPr>
          <p:cNvSpPr txBox="1"/>
          <p:nvPr/>
        </p:nvSpPr>
        <p:spPr>
          <a:xfrm>
            <a:off x="594851" y="1496775"/>
            <a:ext cx="11441480" cy="461665"/>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1" i="0" u="none" strike="noStrike" cap="none" normalizeH="0" noProof="0">
                <a:ln>
                  <a:noFill/>
                </a:ln>
                <a:solidFill>
                  <a:srgbClr val="FFFFFF"/>
                </a:solidFill>
                <a:effectLst/>
                <a:uLnTx/>
                <a:uFillTx/>
                <a:latin typeface="EC Square Sans Pro" panose="020B0506040000020004" pitchFamily="34" charset="0"/>
              </a:rPr>
              <a:t>„Lepiej zapobiegać niż leczyć”</a:t>
            </a:r>
          </a:p>
        </p:txBody>
      </p:sp>
      <p:sp>
        <p:nvSpPr>
          <p:cNvPr id="9" name="CuadroTexto 8">
            <a:extLst>
              <a:ext uri="{FF2B5EF4-FFF2-40B4-BE49-F238E27FC236}">
                <a16:creationId xmlns:a16="http://schemas.microsoft.com/office/drawing/2014/main" xmlns="" id="{D3D5898F-F375-489E-901B-A22AC9EFCE86}"/>
              </a:ext>
            </a:extLst>
          </p:cNvPr>
          <p:cNvSpPr txBox="1"/>
          <p:nvPr/>
        </p:nvSpPr>
        <p:spPr>
          <a:xfrm>
            <a:off x="3429000" y="2970628"/>
            <a:ext cx="4267200" cy="3055522"/>
          </a:xfrm>
          <a:prstGeom prst="rect">
            <a:avLst/>
          </a:prstGeom>
          <a:solidFill>
            <a:schemeClr val="bg1">
              <a:lumMod val="85000"/>
            </a:schemeClr>
          </a:solidFill>
        </p:spPr>
        <p:txBody>
          <a:bodyPr wrap="square" lIns="91440" tIns="45720" rIns="91440" bIns="45720" rtlCol="0" anchor="t">
            <a:no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pl-PL" sz="1600" b="0" i="0" u="none" strike="noStrike" cap="none" normalizeH="0" noProof="0" dirty="0">
                <a:ln>
                  <a:noFill/>
                </a:ln>
                <a:solidFill>
                  <a:srgbClr val="002060"/>
                </a:solidFill>
                <a:effectLst/>
                <a:uLnTx/>
                <a:uFillTx/>
                <a:latin typeface="EC Square Sans Pro" panose="020B0506040000020004" pitchFamily="34" charset="0"/>
              </a:rPr>
              <a:t>Wyraźna </a:t>
            </a:r>
            <a:r>
              <a:rPr kumimoji="0" lang="pl-PL" sz="1600" b="1" i="0" u="none" strike="noStrike" cap="none" normalizeH="0" noProof="0" dirty="0">
                <a:ln>
                  <a:noFill/>
                </a:ln>
                <a:solidFill>
                  <a:srgbClr val="002060"/>
                </a:solidFill>
                <a:effectLst/>
                <a:uLnTx/>
                <a:uFillTx/>
                <a:latin typeface="EC Square Sans Pro" panose="020B0506040000020004" pitchFamily="34" charset="0"/>
              </a:rPr>
              <a:t>odpowiedzialność</a:t>
            </a:r>
            <a:r>
              <a:rPr kumimoji="0" lang="pl-PL" sz="1600" b="0" i="0" u="none" strike="noStrike" cap="none" normalizeH="0" noProof="0" dirty="0">
                <a:ln>
                  <a:noFill/>
                </a:ln>
                <a:solidFill>
                  <a:srgbClr val="002060"/>
                </a:solidFill>
                <a:effectLst/>
                <a:uLnTx/>
                <a:uFillTx/>
                <a:latin typeface="EC Square Sans Pro" panose="020B0506040000020004" pitchFamily="34" charset="0"/>
              </a:rPr>
              <a:t> wszystkich stron dbających o zdrowie zwierząt</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l-PL" sz="1600" b="1" i="0" u="none" strike="noStrike" cap="none" normalizeH="0" noProof="0" dirty="0">
                <a:ln>
                  <a:noFill/>
                </a:ln>
                <a:solidFill>
                  <a:srgbClr val="002060"/>
                </a:solidFill>
                <a:effectLst/>
                <a:uLnTx/>
                <a:uFillTx/>
                <a:latin typeface="EC Square Sans Pro"/>
                <a:sym typeface="Wingdings" panose="05000000000000000000" pitchFamily="2" charset="2"/>
              </a:rPr>
              <a:t>Podmioty</a:t>
            </a:r>
            <a:r>
              <a:rPr kumimoji="0" lang="pl-PL" sz="1600" b="0" i="0" u="none" strike="noStrike" cap="none" normalizeH="0" noProof="0" dirty="0">
                <a:ln>
                  <a:noFill/>
                </a:ln>
                <a:solidFill>
                  <a:srgbClr val="002060"/>
                </a:solidFill>
                <a:effectLst/>
                <a:uLnTx/>
                <a:uFillTx/>
                <a:latin typeface="EC Square Sans Pro"/>
                <a:sym typeface="Wingdings" panose="05000000000000000000" pitchFamily="2" charset="2"/>
              </a:rPr>
              <a:t>  zapewniają wysoki poziom zdrowia i dobrostanu zwierząt oraz bezpieczeństwo biologiczne</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l-PL" sz="1600" b="1" i="0" u="none" strike="noStrike" cap="none" normalizeH="0" noProof="0" dirty="0">
                <a:ln>
                  <a:noFill/>
                </a:ln>
                <a:solidFill>
                  <a:srgbClr val="002060"/>
                </a:solidFill>
                <a:effectLst/>
                <a:uLnTx/>
                <a:uFillTx/>
                <a:latin typeface="EC Square Sans Pro" panose="020B0506040000020004" pitchFamily="34" charset="0"/>
                <a:sym typeface="Wingdings" panose="05000000000000000000" pitchFamily="2" charset="2"/>
              </a:rPr>
              <a:t>Lekarze weterynarii </a:t>
            </a:r>
            <a:r>
              <a:rPr kumimoji="0" lang="pl-PL" sz="1600" b="0" i="0" u="none" strike="noStrike" cap="none" normalizeH="0" noProof="0" dirty="0">
                <a:ln>
                  <a:noFill/>
                </a:ln>
                <a:solidFill>
                  <a:srgbClr val="002060"/>
                </a:solidFill>
                <a:effectLst/>
                <a:uLnTx/>
                <a:uFillTx/>
                <a:latin typeface="EC Square Sans Pro" panose="020B0506040000020004" pitchFamily="34" charset="0"/>
                <a:sym typeface="Wingdings" panose="05000000000000000000" pitchFamily="2" charset="2"/>
              </a:rPr>
              <a:t> podnoszą świadomość i pomagają w profilaktyce chorób i rozprzestrzeniania się patogenów</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l-PL" sz="1600" b="1" i="0" u="none" strike="noStrike" cap="none" normalizeH="0" noProof="0" dirty="0">
                <a:ln>
                  <a:noFill/>
                </a:ln>
                <a:solidFill>
                  <a:srgbClr val="002060"/>
                </a:solidFill>
                <a:effectLst/>
                <a:uLnTx/>
                <a:uFillTx/>
                <a:latin typeface="EC Square Sans Pro"/>
                <a:sym typeface="Wingdings" panose="05000000000000000000" pitchFamily="2" charset="2"/>
              </a:rPr>
              <a:t>CA</a:t>
            </a:r>
            <a:r>
              <a:rPr kumimoji="0" lang="pl-PL" sz="1600" b="0" i="0" u="none" strike="noStrike" cap="none" normalizeH="0" noProof="0" dirty="0">
                <a:ln>
                  <a:noFill/>
                </a:ln>
                <a:solidFill>
                  <a:srgbClr val="002060"/>
                </a:solidFill>
                <a:effectLst/>
                <a:uLnTx/>
                <a:uFillTx/>
                <a:latin typeface="EC Square Sans Pro"/>
                <a:sym typeface="Wingdings" panose="05000000000000000000" pitchFamily="2" charset="2"/>
              </a:rPr>
              <a:t>  chronią zdrowie zwierząt, zdrowie ludzi i środowisko</a:t>
            </a:r>
          </a:p>
        </p:txBody>
      </p:sp>
      <p:sp>
        <p:nvSpPr>
          <p:cNvPr id="10" name="CuadroTexto 9">
            <a:extLst>
              <a:ext uri="{FF2B5EF4-FFF2-40B4-BE49-F238E27FC236}">
                <a16:creationId xmlns:a16="http://schemas.microsoft.com/office/drawing/2014/main" xmlns="" id="{E74ED37D-C482-486E-AF69-173FCDD414FE}"/>
              </a:ext>
            </a:extLst>
          </p:cNvPr>
          <p:cNvSpPr txBox="1"/>
          <p:nvPr/>
        </p:nvSpPr>
        <p:spPr>
          <a:xfrm>
            <a:off x="7882194" y="2970628"/>
            <a:ext cx="4309806" cy="3588922"/>
          </a:xfrm>
          <a:prstGeom prst="rect">
            <a:avLst/>
          </a:prstGeom>
          <a:solidFill>
            <a:srgbClr val="2C747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pl-PL" sz="1600" b="1" i="0" u="none" strike="noStrike" cap="none" normalizeH="0" noProof="0" dirty="0">
                <a:ln>
                  <a:noFill/>
                </a:ln>
                <a:solidFill>
                  <a:srgbClr val="FFFFFF"/>
                </a:solidFill>
                <a:effectLst/>
                <a:uLnTx/>
                <a:uFillTx/>
                <a:latin typeface="EC Square Sans Pro" panose="020B0506040000020004" pitchFamily="34" charset="0"/>
              </a:rPr>
              <a:t>Ustalanie priorytetów </a:t>
            </a:r>
            <a:r>
              <a:rPr kumimoji="0" lang="pl-PL" sz="1600" b="0" i="0" u="none" strike="noStrike" cap="none" normalizeH="0" noProof="0" dirty="0">
                <a:ln>
                  <a:noFill/>
                </a:ln>
                <a:solidFill>
                  <a:srgbClr val="FFFFFF"/>
                </a:solidFill>
                <a:effectLst/>
                <a:uLnTx/>
                <a:uFillTx/>
                <a:latin typeface="EC Square Sans Pro" panose="020B0506040000020004" pitchFamily="34" charset="0"/>
              </a:rPr>
              <a:t>interwencji UE</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l-PL" sz="1600" b="0" i="0" u="none" strike="noStrike" cap="none" normalizeH="0" noProof="0" dirty="0">
                <a:ln>
                  <a:noFill/>
                </a:ln>
                <a:solidFill>
                  <a:srgbClr val="FFFFFF"/>
                </a:solidFill>
                <a:effectLst/>
                <a:uLnTx/>
                <a:uFillTx/>
                <a:latin typeface="EC Square Sans Pro" panose="020B0506040000020004" pitchFamily="34" charset="0"/>
              </a:rPr>
              <a:t>Narzędzia regulacyjne/interwencje w przypadku patogenów opornych: „czynniki chorobotwórcze”</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l-PL" sz="1600" b="0" i="0" u="none" strike="noStrike" cap="none" normalizeH="0" noProof="0" dirty="0">
                <a:ln>
                  <a:noFill/>
                </a:ln>
                <a:solidFill>
                  <a:srgbClr val="FFFFFF"/>
                </a:solidFill>
                <a:effectLst/>
                <a:uLnTx/>
                <a:uFillTx/>
                <a:latin typeface="EC Square Sans Pro" panose="020B0506040000020004" pitchFamily="34" charset="0"/>
              </a:rPr>
              <a:t>Możliwość zastosowania środków zapobiegawczych i kontroli chorób (nadzór, zwalczanie itp.)</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pl-PL" sz="1600" b="0" i="0" u="none" strike="noStrike" cap="none" normalizeH="0" noProof="0" dirty="0">
                <a:ln>
                  <a:noFill/>
                </a:ln>
                <a:solidFill>
                  <a:srgbClr val="FFFFFF"/>
                </a:solidFill>
                <a:effectLst/>
                <a:uLnTx/>
                <a:uFillTx/>
                <a:latin typeface="EC Square Sans Pro" panose="020B0506040000020004" pitchFamily="34" charset="0"/>
              </a:rPr>
              <a:t>Zapewnianie podstaw prawnych monitorowania oporności na środki przeciwdrobnoustrojowe u patogenów zwierzęcych</a:t>
            </a:r>
          </a:p>
        </p:txBody>
      </p:sp>
      <p:sp>
        <p:nvSpPr>
          <p:cNvPr id="3" name="Rectángulo 2">
            <a:extLst>
              <a:ext uri="{FF2B5EF4-FFF2-40B4-BE49-F238E27FC236}">
                <a16:creationId xmlns:a16="http://schemas.microsoft.com/office/drawing/2014/main" xmlns=""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1600" b="1" i="0" u="none" strike="noStrike" cap="none" normalizeH="0" noProof="0" dirty="0">
                <a:ln>
                  <a:noFill/>
                </a:ln>
                <a:solidFill>
                  <a:srgbClr val="002060"/>
                </a:solidFill>
                <a:effectLst/>
                <a:uLnTx/>
                <a:uFillTx/>
                <a:latin typeface="EC Square Sans Pro" panose="020B0506040000020004" pitchFamily="34" charset="0"/>
                <a:ea typeface="+mn-ea"/>
                <a:cs typeface="+mn-cs"/>
              </a:rPr>
              <a:t>Podejście </a:t>
            </a:r>
            <a:r>
              <a:rPr kumimoji="0" lang="pl-PL" sz="1600" b="0" i="0" u="none" strike="noStrike" cap="none" normalizeH="0" noProof="0" dirty="0">
                <a:ln>
                  <a:noFill/>
                </a:ln>
                <a:solidFill>
                  <a:srgbClr val="002060"/>
                </a:solidFill>
                <a:effectLst/>
                <a:uLnTx/>
                <a:uFillTx/>
                <a:latin typeface="EC Square Sans Pro" panose="020B0506040000020004" pitchFamily="34" charset="0"/>
                <a:ea typeface="+mn-ea"/>
                <a:cs typeface="+mn-cs"/>
              </a:rPr>
              <a:t>bazujące na </a:t>
            </a:r>
            <a:r>
              <a:rPr kumimoji="0" lang="pl-PL" sz="1600" b="1" i="0" u="none" strike="noStrike" cap="none" normalizeH="0" noProof="0" dirty="0">
                <a:ln>
                  <a:noFill/>
                </a:ln>
                <a:solidFill>
                  <a:srgbClr val="002060"/>
                </a:solidFill>
                <a:effectLst/>
                <a:uLnTx/>
                <a:uFillTx/>
                <a:latin typeface="EC Square Sans Pro" panose="020B0506040000020004" pitchFamily="34" charset="0"/>
                <a:ea typeface="+mn-ea"/>
                <a:cs typeface="+mn-cs"/>
              </a:rPr>
              <a:t>zapobieganiu</a:t>
            </a:r>
            <a:r>
              <a:rPr kumimoji="0" lang="pl-PL" sz="1600" b="0" i="0" u="none" strike="noStrike" cap="none" normalizeH="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1600" b="0" i="0" u="none" strike="noStrike" cap="none" normalizeH="0" noProof="0" dirty="0">
                <a:ln>
                  <a:noFill/>
                </a:ln>
                <a:solidFill>
                  <a:srgbClr val="002060"/>
                </a:solidFill>
                <a:effectLst/>
                <a:uLnTx/>
                <a:uFillTx/>
                <a:latin typeface="EC Square Sans Pro" panose="020B0506040000020004" pitchFamily="34" charset="0"/>
                <a:ea typeface="+mn-ea"/>
                <a:cs typeface="+mn-cs"/>
              </a:rPr>
              <a:t>poprawa zdrowia zwierząt i środków bezpieczeństwa biologicznego, dobre praktyki rolnicze</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a:xfrm>
            <a:off x="1066800" y="3206750"/>
            <a:ext cx="33528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pl-PL" sz="4400" b="1">
                <a:solidFill>
                  <a:srgbClr val="002060"/>
                </a:solidFill>
                <a:latin typeface="EC Square Sans Pro"/>
              </a:rPr>
              <a:t>POLSKA</a:t>
            </a:r>
          </a:p>
          <a:p>
            <a:r>
              <a:rPr lang="pl-PL" sz="3200" b="1">
                <a:solidFill>
                  <a:srgbClr val="002060"/>
                </a:solidFill>
                <a:latin typeface="EC Square Sans Pro"/>
              </a:rPr>
              <a:t>specyfikacje</a:t>
            </a:r>
          </a:p>
        </p:txBody>
      </p:sp>
      <p:pic>
        <p:nvPicPr>
          <p:cNvPr id="3" name="Picture 2">
            <a:extLst>
              <a:ext uri="{FF2B5EF4-FFF2-40B4-BE49-F238E27FC236}">
                <a16:creationId xmlns:a16="http://schemas.microsoft.com/office/drawing/2014/main" xmlns="" id="{659DDF5C-004C-D700-95FC-834C22ABFF4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181601" y="2828162"/>
            <a:ext cx="3255308" cy="2154946"/>
          </a:xfrm>
          <a:prstGeom prst="rect">
            <a:avLst/>
          </a:prstGeom>
          <a:ln>
            <a:noFill/>
          </a:ln>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296015" y="2766615"/>
            <a:ext cx="7813980" cy="3351407"/>
          </a:xfrm>
          <a:prstGeom prst="rect">
            <a:avLst/>
          </a:prstGeom>
          <a:noFill/>
        </p:spPr>
        <p:txBody>
          <a:bodyPr wrap="square" rtlCol="0">
            <a:noAutofit/>
          </a:bodyPr>
          <a:lstStyle/>
          <a:p>
            <a:pPr marL="342900" indent="-342900">
              <a:buFont typeface="Arial" panose="020B0604020202020204" pitchFamily="34" charset="0"/>
              <a:buChar char="•"/>
            </a:pPr>
            <a:r>
              <a:rPr lang="pl-PL" b="1" dirty="0" smtClean="0">
                <a:solidFill>
                  <a:srgbClr val="003399"/>
                </a:solidFill>
                <a:latin typeface="EC Square Sans Pro" panose="020B0506040000020004" pitchFamily="34" charset="0"/>
              </a:rPr>
              <a:t>KODEKS ROZWAŻNEGO STOSOWANIA PRODUKTÓW LECZNICZYCH PRZECIWDROBNOUSTROJOWYCH PRZEZ LEKARZY WETERYNARII</a:t>
            </a:r>
            <a:r>
              <a:rPr lang="pl-PL" dirty="0">
                <a:solidFill>
                  <a:schemeClr val="tx1"/>
                </a:solidFill>
                <a:latin typeface="EC Square Sans Pro" panose="020B0506040000020004" pitchFamily="34" charset="0"/>
              </a:rPr>
              <a:t> </a:t>
            </a:r>
            <a:r>
              <a:rPr lang="pl-PL" u="sng" dirty="0" smtClean="0">
                <a:solidFill>
                  <a:schemeClr val="tx1"/>
                </a:solidFill>
                <a:hlinkClick r:id="rId3"/>
              </a:rPr>
              <a:t>Uchwała Nr 63/2020/VII Krajowej Rady Lekarsko Weterynaryjnej z 25 sierpnia 2020 r. </a:t>
            </a:r>
            <a:r>
              <a:rPr lang="pl-PL" sz="1200" u="sng" dirty="0" smtClean="0">
                <a:solidFill>
                  <a:schemeClr val="tx1"/>
                </a:solidFill>
                <a:hlinkClick r:id="rId3"/>
              </a:rPr>
              <a:t>https://vetpol.org.pl/wp-content/uchwaly/VII_kadencja/Kodeks_stosowania_antybiotyk%C3%B3w.pdf</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Drób</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Trzoda chlewna</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Bydło</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Konie</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Króliki</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Zwierzęta towarzyszące</a:t>
            </a:r>
          </a:p>
          <a:p>
            <a:pPr marL="342900" lvl="3" indent="-342900">
              <a:buFont typeface="Arial" panose="020B0604020202020204" pitchFamily="34" charset="0"/>
              <a:buChar char="•"/>
            </a:pPr>
            <a:r>
              <a:rPr lang="pl-PL" sz="1600" dirty="0" smtClean="0">
                <a:solidFill>
                  <a:schemeClr val="tx1"/>
                </a:solidFill>
                <a:latin typeface="EC Square Sans Pro" panose="020B0506040000020004" pitchFamily="34" charset="0"/>
              </a:rPr>
              <a:t> -&gt; Kategoryzacja antybiotyków do stosowania u zwierząt wg. EMA</a:t>
            </a: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3" name="Obraz 2"/>
          <p:cNvPicPr>
            <a:picLocks noChangeAspect="1"/>
          </p:cNvPicPr>
          <p:nvPr/>
        </p:nvPicPr>
        <p:blipFill>
          <a:blip r:embed="rId4"/>
          <a:stretch>
            <a:fillRect/>
          </a:stretch>
        </p:blipFill>
        <p:spPr>
          <a:xfrm>
            <a:off x="8077200" y="2165725"/>
            <a:ext cx="3537448" cy="4561285"/>
          </a:xfrm>
          <a:prstGeom prst="rect">
            <a:avLst/>
          </a:prstGeom>
        </p:spPr>
      </p:pic>
    </p:spTree>
    <p:extLst>
      <p:ext uri="{BB962C8B-B14F-4D97-AF65-F5344CB8AC3E}">
        <p14:creationId xmlns:p14="http://schemas.microsoft.com/office/powerpoint/2010/main" val="411844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33401" y="2369943"/>
            <a:ext cx="6781799" cy="3865277"/>
          </a:xfrm>
          <a:prstGeom prst="rect">
            <a:avLst/>
          </a:prstGeom>
          <a:noFill/>
        </p:spPr>
        <p:txBody>
          <a:bodyPr wrap="square" rtlCol="0">
            <a:noAutofit/>
          </a:bodyPr>
          <a:lstStyle/>
          <a:p>
            <a:pPr marL="342900" lvl="3" indent="-342900">
              <a:buFont typeface="Arial" panose="020B0604020202020204" pitchFamily="34" charset="0"/>
              <a:buChar char="•"/>
            </a:pPr>
            <a:endParaRPr lang="pl-PL" dirty="0" smtClean="0">
              <a:solidFill>
                <a:schemeClr val="tx1"/>
              </a:solidFill>
              <a:latin typeface="EC Square Sans Pro" panose="020B0506040000020004" pitchFamily="34" charset="0"/>
            </a:endParaRPr>
          </a:p>
          <a:p>
            <a:r>
              <a:rPr lang="pl-PL" sz="2400" b="1" dirty="0">
                <a:solidFill>
                  <a:srgbClr val="003399"/>
                </a:solidFill>
                <a:latin typeface="EC Square Sans Pro" panose="020B0506040000020004" pitchFamily="34" charset="0"/>
              </a:rPr>
              <a:t>Zawiadomienie Komisji. </a:t>
            </a:r>
            <a:endParaRPr lang="pl-PL" sz="2400" b="1" dirty="0" smtClean="0">
              <a:solidFill>
                <a:srgbClr val="003399"/>
              </a:solidFill>
              <a:latin typeface="EC Square Sans Pro" panose="020B0506040000020004" pitchFamily="34" charset="0"/>
            </a:endParaRPr>
          </a:p>
          <a:p>
            <a:r>
              <a:rPr lang="pl-PL" sz="2400" b="1" dirty="0" smtClean="0">
                <a:solidFill>
                  <a:srgbClr val="003399"/>
                </a:solidFill>
                <a:latin typeface="EC Square Sans Pro" panose="020B0506040000020004" pitchFamily="34" charset="0"/>
              </a:rPr>
              <a:t>Wytyczne </a:t>
            </a:r>
            <a:r>
              <a:rPr lang="pl-PL" sz="2400" b="1" dirty="0">
                <a:solidFill>
                  <a:srgbClr val="003399"/>
                </a:solidFill>
                <a:latin typeface="EC Square Sans Pro" panose="020B0506040000020004" pitchFamily="34" charset="0"/>
              </a:rPr>
              <a:t>dotyczące rozważnego stosowania środków przeciwdrobnoustrojowych w medycynie weterynaryjnej (2015/C </a:t>
            </a:r>
            <a:r>
              <a:rPr lang="pl-PL" sz="2400" b="1" dirty="0" smtClean="0">
                <a:solidFill>
                  <a:srgbClr val="003399"/>
                </a:solidFill>
                <a:latin typeface="EC Square Sans Pro" panose="020B0506040000020004" pitchFamily="34" charset="0"/>
              </a:rPr>
              <a:t>299/04)</a:t>
            </a:r>
          </a:p>
          <a:p>
            <a:r>
              <a:rPr lang="pl-PL" b="1" dirty="0" smtClean="0">
                <a:solidFill>
                  <a:schemeClr val="tx2">
                    <a:lumMod val="40000"/>
                    <a:lumOff val="60000"/>
                  </a:schemeClr>
                </a:solidFill>
                <a:latin typeface="EC Square Sans Pro" panose="020B0506040000020004" pitchFamily="34" charset="0"/>
              </a:rPr>
              <a:t> </a:t>
            </a:r>
            <a:r>
              <a:rPr lang="pl-PL" sz="1200" u="sng" dirty="0" smtClean="0">
                <a:solidFill>
                  <a:schemeClr val="tx2">
                    <a:lumMod val="40000"/>
                    <a:lumOff val="60000"/>
                  </a:schemeClr>
                </a:solidFill>
              </a:rPr>
              <a:t>https</a:t>
            </a:r>
            <a:r>
              <a:rPr lang="pl-PL" sz="1200" u="sng" dirty="0">
                <a:solidFill>
                  <a:schemeClr val="tx2">
                    <a:lumMod val="40000"/>
                    <a:lumOff val="60000"/>
                  </a:schemeClr>
                </a:solidFill>
              </a:rPr>
              <a:t>://health.ec.europa.eu/document/download/190841e8-5975-4390-a304-908c259592ab_pl?filename=2015_prudent_use_guidelines_pl.pdf</a:t>
            </a:r>
            <a:endParaRPr lang="en-US" sz="1200" u="sng" dirty="0">
              <a:solidFill>
                <a:schemeClr val="tx2">
                  <a:lumMod val="40000"/>
                  <a:lumOff val="60000"/>
                </a:schemeClr>
              </a:solidFill>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4" name="Obraz 3"/>
          <p:cNvPicPr>
            <a:picLocks noChangeAspect="1"/>
          </p:cNvPicPr>
          <p:nvPr/>
        </p:nvPicPr>
        <p:blipFill>
          <a:blip r:embed="rId3"/>
          <a:stretch>
            <a:fillRect/>
          </a:stretch>
        </p:blipFill>
        <p:spPr>
          <a:xfrm>
            <a:off x="7620000" y="2156910"/>
            <a:ext cx="4282080" cy="3934620"/>
          </a:xfrm>
          <a:prstGeom prst="rect">
            <a:avLst/>
          </a:prstGeom>
        </p:spPr>
      </p:pic>
    </p:spTree>
    <p:extLst>
      <p:ext uri="{BB962C8B-B14F-4D97-AF65-F5344CB8AC3E}">
        <p14:creationId xmlns:p14="http://schemas.microsoft.com/office/powerpoint/2010/main" val="159165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11CE633-EB29-E927-F456-A78DDF0F09C5}"/>
              </a:ext>
            </a:extLst>
          </p:cNvPr>
          <p:cNvSpPr>
            <a:spLocks noGrp="1"/>
          </p:cNvSpPr>
          <p:nvPr>
            <p:ph type="body" sz="quarter" idx="4294967295"/>
          </p:nvPr>
        </p:nvSpPr>
        <p:spPr>
          <a:xfrm>
            <a:off x="6109200" y="1073150"/>
            <a:ext cx="6082800" cy="2421817"/>
          </a:xfrm>
          <a:prstGeom prst="rect">
            <a:avLst/>
          </a:prstGeom>
        </p:spPr>
        <p:txBody>
          <a:bodyPr>
            <a:noAutofit/>
          </a:bodyPr>
          <a:lstStyle/>
          <a:p>
            <a:pPr algn="l"/>
            <a:r>
              <a:rPr lang="pl-PL" sz="3200" b="1">
                <a:solidFill>
                  <a:srgbClr val="003399"/>
                </a:solidFill>
                <a:latin typeface="EC Square Sans Pro" panose="020B0506040000020004" pitchFamily="34" charset="0"/>
              </a:rPr>
              <a:t>Dodatkowe istotne przepisy, postanowienia i/lub wytyczne, które powinny być uwzględniane przez lekarzy weterynarii i rolników (II) </a:t>
            </a:r>
            <a:r>
              <a:rPr lang="pl-PL" sz="1600" i="1">
                <a:solidFill>
                  <a:srgbClr val="003399"/>
                </a:solidFill>
                <a:latin typeface="EC Square Sans Pro" panose="020B0506040000020004" pitchFamily="34" charset="0"/>
              </a:rPr>
              <a:t>Wykład 4</a:t>
            </a:r>
          </a:p>
        </p:txBody>
      </p:sp>
      <p:sp>
        <p:nvSpPr>
          <p:cNvPr id="3" name="Marcador de texto 2">
            <a:extLst>
              <a:ext uri="{FF2B5EF4-FFF2-40B4-BE49-F238E27FC236}">
                <a16:creationId xmlns:a16="http://schemas.microsoft.com/office/drawing/2014/main" xmlns="" id="{A38D9E58-19B1-E7ED-7608-24282A0A681D}"/>
              </a:ext>
            </a:extLst>
          </p:cNvPr>
          <p:cNvSpPr>
            <a:spLocks noGrp="1"/>
          </p:cNvSpPr>
          <p:nvPr>
            <p:ph type="body" sz="quarter" idx="11"/>
          </p:nvPr>
        </p:nvSpPr>
        <p:spPr/>
        <p:txBody>
          <a:bodyPr>
            <a:noAutofit/>
          </a:bodyPr>
          <a:lstStyle/>
          <a:p>
            <a:r>
              <a:rPr lang="pl-PL">
                <a:latin typeface="EC Square Sans Pro" panose="020B0506040000020004" pitchFamily="34" charset="0"/>
              </a:rPr>
              <a:t>POLSKA, 21 i 22 PAŹDZIERNIKA 2024 R.</a:t>
            </a:r>
          </a:p>
          <a:p>
            <a:endParaRPr lang="es-ES" kern="1200" dirty="0"/>
          </a:p>
        </p:txBody>
      </p:sp>
      <p:sp>
        <p:nvSpPr>
          <p:cNvPr id="5" name="CuadroTexto 4">
            <a:extLst>
              <a:ext uri="{FF2B5EF4-FFF2-40B4-BE49-F238E27FC236}">
                <a16:creationId xmlns:a16="http://schemas.microsoft.com/office/drawing/2014/main" xmlns="" id="{CBC18AA7-8C1D-4C1C-B629-AA10E16721CA}"/>
              </a:ext>
            </a:extLst>
          </p:cNvPr>
          <p:cNvSpPr txBox="1"/>
          <p:nvPr/>
        </p:nvSpPr>
        <p:spPr>
          <a:xfrm>
            <a:off x="6147014" y="3768943"/>
            <a:ext cx="6044986" cy="1477328"/>
          </a:xfrm>
          <a:prstGeom prst="rect">
            <a:avLst/>
          </a:prstGeom>
          <a:noFill/>
        </p:spPr>
        <p:txBody>
          <a:bodyPr wrap="square" rtlCol="0">
            <a:noAutofit/>
          </a:bodyPr>
          <a:lstStyle/>
          <a:p>
            <a:pPr algn="l"/>
            <a:r>
              <a:rPr lang="pl-PL" sz="2400" noProof="0">
                <a:solidFill>
                  <a:srgbClr val="003399"/>
                </a:solidFill>
                <a:latin typeface="EC Square Sans Pro" panose="020B0506040000020004" pitchFamily="34" charset="0"/>
              </a:rPr>
              <a:t>Praktyczne szkolenie dla rolników i lekarzy weterynarii: Nowe sposoby walki z opornością na środki przeciwdrobnoustrojowe</a:t>
            </a:r>
          </a:p>
          <a:p>
            <a:endParaRPr lang="es-ES" kern="1200" dirty="0"/>
          </a:p>
        </p:txBody>
      </p:sp>
      <p:grpSp>
        <p:nvGrpSpPr>
          <p:cNvPr id="4" name="Group 3">
            <a:extLst>
              <a:ext uri="{FF2B5EF4-FFF2-40B4-BE49-F238E27FC236}">
                <a16:creationId xmlns:a16="http://schemas.microsoft.com/office/drawing/2014/main" xmlns="" id="{3183AAE3-87F9-859C-DB73-BD2F6C267A9C}"/>
              </a:ext>
            </a:extLst>
          </p:cNvPr>
          <p:cNvGrpSpPr/>
          <p:nvPr/>
        </p:nvGrpSpPr>
        <p:grpSpPr>
          <a:xfrm>
            <a:off x="9829800" y="6101568"/>
            <a:ext cx="2286000" cy="633603"/>
            <a:chOff x="8787815" y="5750084"/>
            <a:chExt cx="2286000" cy="633603"/>
          </a:xfrm>
        </p:grpSpPr>
        <p:sp>
          <p:nvSpPr>
            <p:cNvPr id="6" name="Rectangle 5">
              <a:extLst>
                <a:ext uri="{FF2B5EF4-FFF2-40B4-BE49-F238E27FC236}">
                  <a16:creationId xmlns:a16="http://schemas.microsoft.com/office/drawing/2014/main" xmlns="" id="{46E54328-6E5A-EA2D-806E-2B6AB4809A13}"/>
                </a:ext>
              </a:extLst>
            </p:cNvPr>
            <p:cNvSpPr/>
            <p:nvPr/>
          </p:nvSpPr>
          <p:spPr>
            <a:xfrm>
              <a:off x="8787815" y="5750084"/>
              <a:ext cx="2286000" cy="6336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terfaz de usuario gráfica, TextoDescripción generada automáticamente">
              <a:extLst>
                <a:ext uri="{FF2B5EF4-FFF2-40B4-BE49-F238E27FC236}">
                  <a16:creationId xmlns:a16="http://schemas.microsoft.com/office/drawing/2014/main" xmlns="" id="{0396B98A-0EA1-3590-CD13-F1CDD8D1B7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87815" y="5864141"/>
              <a:ext cx="2286000" cy="51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0" y="2664640"/>
            <a:ext cx="10622495" cy="3170099"/>
          </a:xfrm>
          <a:prstGeom prst="rect">
            <a:avLst/>
          </a:prstGeom>
          <a:noFill/>
        </p:spPr>
        <p:txBody>
          <a:bodyPr wrap="square" rtlCol="0">
            <a:noAutofit/>
          </a:bodyPr>
          <a:lstStyle/>
          <a:p>
            <a:r>
              <a:rPr lang="pl-PL" dirty="0" smtClean="0"/>
              <a:t>Przepisy uwzględniające zapisy zawarte w Rozporządzeniu (UE) 2019/6</a:t>
            </a:r>
          </a:p>
          <a:p>
            <a:endParaRPr lang="pl-PL" dirty="0" smtClean="0"/>
          </a:p>
          <a:p>
            <a:pPr marL="285750" indent="-285750">
              <a:buFont typeface="Arial" panose="020B0604020202020204" pitchFamily="34" charset="0"/>
              <a:buChar char="•"/>
            </a:pPr>
            <a:r>
              <a:rPr lang="pl-PL" dirty="0" smtClean="0"/>
              <a:t>Ustawa z dnia 23 czerwca 2022 r. o zmianie ustawy o Inspekcji Weterynaryjnej oraz niektórych innych </a:t>
            </a:r>
            <a:r>
              <a:rPr lang="pl-PL" dirty="0"/>
              <a:t>ustaw </a:t>
            </a:r>
            <a:r>
              <a:rPr lang="pl-PL" sz="1400" dirty="0"/>
              <a:t>(Dz.U</a:t>
            </a:r>
            <a:r>
              <a:rPr lang="pl-PL" sz="1400" dirty="0" smtClean="0"/>
              <a:t>. 2022 poz. 1570)</a:t>
            </a:r>
            <a:r>
              <a:rPr lang="pl-PL" sz="1400" u="sng" dirty="0" smtClean="0"/>
              <a:t> </a:t>
            </a:r>
          </a:p>
          <a:p>
            <a:pPr marL="285750" indent="-285750">
              <a:buFont typeface="Arial" panose="020B0604020202020204" pitchFamily="34" charset="0"/>
              <a:buChar char="•"/>
            </a:pPr>
            <a:endParaRPr lang="pl-PL" sz="1400" u="sng" dirty="0" smtClean="0"/>
          </a:p>
          <a:p>
            <a:endParaRPr lang="pl-PL" sz="1100" dirty="0"/>
          </a:p>
          <a:p>
            <a:pPr marL="285750" indent="-285750">
              <a:buFont typeface="Arial" panose="020B0604020202020204" pitchFamily="34" charset="0"/>
              <a:buChar char="•"/>
            </a:pPr>
            <a:r>
              <a:rPr lang="pl-PL" dirty="0" smtClean="0"/>
              <a:t>Ustawa z dnia 5 sierpnia 2022 r. o zmianie ustawy o zawodach pielęgniarki i położnej oraz niektórych innych ustaw </a:t>
            </a:r>
            <a:r>
              <a:rPr lang="pl-PL" sz="1400" dirty="0" smtClean="0"/>
              <a:t>(Dz.U. 2022 poz. 1733)</a:t>
            </a:r>
          </a:p>
          <a:p>
            <a:pPr marL="285750" indent="-285750">
              <a:buFont typeface="Arial" panose="020B0604020202020204" pitchFamily="34" charset="0"/>
              <a:buChar char="•"/>
            </a:pPr>
            <a:endParaRPr lang="pl-PL" sz="1400" dirty="0" smtClean="0"/>
          </a:p>
          <a:p>
            <a:pPr marL="285750" indent="-285750">
              <a:buFont typeface="Arial" panose="020B0604020202020204" pitchFamily="34" charset="0"/>
              <a:buChar char="•"/>
            </a:pPr>
            <a:endParaRPr lang="pl-PL" sz="1400" dirty="0"/>
          </a:p>
          <a:p>
            <a:pPr marL="285750" indent="-285750">
              <a:buFont typeface="Arial" panose="020B0604020202020204" pitchFamily="34" charset="0"/>
              <a:buChar char="•"/>
            </a:pPr>
            <a:r>
              <a:rPr lang="pl-PL" dirty="0"/>
              <a:t>Ustawa z dnia 4 listopada 2022 r. o systemie identyfikacji i rejestracji zwierząt </a:t>
            </a:r>
            <a:r>
              <a:rPr lang="pl-PL" sz="1400" dirty="0"/>
              <a:t>(Dz.U. 2022 poz. 2727)</a:t>
            </a:r>
          </a:p>
          <a:p>
            <a:pPr marL="285750" indent="-285750">
              <a:buFont typeface="Arial" panose="020B0604020202020204" pitchFamily="34" charset="0"/>
              <a:buChar char="•"/>
            </a:pPr>
            <a:endParaRPr lang="pl-PL" dirty="0" smtClean="0"/>
          </a:p>
          <a:p>
            <a:pPr marL="285750" indent="-285750">
              <a:buFont typeface="Arial" panose="020B0604020202020204" pitchFamily="34" charset="0"/>
              <a:buChar char="•"/>
            </a:pPr>
            <a:r>
              <a:rPr lang="pl-PL" dirty="0" smtClean="0"/>
              <a:t>Projekt ustawy o zdrowiu zwierząt</a:t>
            </a:r>
          </a:p>
          <a:p>
            <a:pPr marL="285750" indent="-285750">
              <a:buFont typeface="Arial" panose="020B0604020202020204" pitchFamily="34" charset="0"/>
              <a:buChar char="•"/>
            </a:pPr>
            <a:endParaRPr lang="pl-PL" dirty="0" smtClean="0"/>
          </a:p>
          <a:p>
            <a:endParaRPr lang="pl-PL" dirty="0" smtClean="0"/>
          </a:p>
          <a:p>
            <a:endParaRPr lang="pl-PL" sz="1400" b="1" u="sng" dirty="0" smtClean="0">
              <a:hlinkClick r:id="rId3"/>
            </a:endParaRPr>
          </a:p>
          <a:p>
            <a:endParaRPr lang="pl-PL" sz="1400" b="1" u="sng" dirty="0" smtClean="0">
              <a:hlinkClick r:id="rId3"/>
            </a:endParaRPr>
          </a:p>
          <a:p>
            <a:endParaRPr lang="pl-PL" sz="1400" u="sng" dirty="0" smtClean="0">
              <a:hlinkClick r:id="rId3"/>
            </a:endParaRPr>
          </a:p>
          <a:p>
            <a:endParaRPr lang="pl-PL" sz="1400" u="sng" dirty="0" smtClean="0">
              <a:hlinkClick r:id="rId3"/>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0353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0" y="2664640"/>
            <a:ext cx="10622495" cy="3170099"/>
          </a:xfrm>
          <a:prstGeom prst="rect">
            <a:avLst/>
          </a:prstGeom>
          <a:noFill/>
        </p:spPr>
        <p:txBody>
          <a:bodyPr wrap="square" rtlCol="0">
            <a:noAutofit/>
          </a:bodyPr>
          <a:lstStyle/>
          <a:p>
            <a:r>
              <a:rPr lang="pl-PL" b="1" dirty="0" smtClean="0"/>
              <a:t>Ustawa z dnia 23 czerwca 2022 r. o zmianie ustawy o Inspekcji Weterynaryjnej oraz niektórych innych </a:t>
            </a:r>
            <a:r>
              <a:rPr lang="pl-PL" b="1" dirty="0"/>
              <a:t>ustaw </a:t>
            </a:r>
            <a:r>
              <a:rPr lang="pl-PL" sz="1400" b="1" dirty="0"/>
              <a:t>(Dz.U</a:t>
            </a:r>
            <a:r>
              <a:rPr lang="pl-PL" sz="1400" b="1" dirty="0" smtClean="0"/>
              <a:t>. 2022 poz. 1570)</a:t>
            </a:r>
            <a:r>
              <a:rPr lang="pl-PL" sz="1400" b="1" u="sng" dirty="0" smtClean="0">
                <a:hlinkClick r:id="rId3"/>
              </a:rPr>
              <a:t> </a:t>
            </a:r>
          </a:p>
          <a:p>
            <a:r>
              <a:rPr lang="pl-PL" sz="1400" u="sng" dirty="0" smtClean="0">
                <a:hlinkClick r:id="rId3"/>
              </a:rPr>
              <a:t>https://isap.sejm.gov.pl/isap.nsf/download.xsp/WDU20220001570/T/D20221570L.pdf</a:t>
            </a:r>
          </a:p>
          <a:p>
            <a:endParaRPr lang="pl-PL" sz="1400" u="sng" dirty="0" smtClean="0">
              <a:hlinkClick r:id="rId3"/>
            </a:endParaRP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Głównym </a:t>
            </a:r>
            <a:r>
              <a:rPr lang="pl-PL" sz="1600" dirty="0">
                <a:solidFill>
                  <a:schemeClr val="tx1"/>
                </a:solidFill>
                <a:latin typeface="EC Square Sans Pro" panose="020B0506040000020004" pitchFamily="34" charset="0"/>
              </a:rPr>
              <a:t>celem </a:t>
            </a:r>
            <a:r>
              <a:rPr lang="pl-PL" sz="1600" dirty="0" smtClean="0">
                <a:solidFill>
                  <a:schemeClr val="tx1"/>
                </a:solidFill>
                <a:latin typeface="EC Square Sans Pro" panose="020B0506040000020004" pitchFamily="34" charset="0"/>
              </a:rPr>
              <a:t>ustawy </a:t>
            </a:r>
            <a:r>
              <a:rPr lang="pl-PL" sz="1600" dirty="0">
                <a:solidFill>
                  <a:schemeClr val="tx1"/>
                </a:solidFill>
                <a:latin typeface="EC Square Sans Pro" panose="020B0506040000020004" pitchFamily="34" charset="0"/>
              </a:rPr>
              <a:t>jest określenie zadań i kompetencji w odniesieniu do realizacji zobowiązań wynikających z rozporządzenia 2017/625 </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Dodatkowo ustawa </a:t>
            </a:r>
            <a:r>
              <a:rPr lang="pl-PL" sz="1600" dirty="0">
                <a:solidFill>
                  <a:schemeClr val="tx1"/>
                </a:solidFill>
                <a:latin typeface="EC Square Sans Pro" panose="020B0506040000020004" pitchFamily="34" charset="0"/>
              </a:rPr>
              <a:t>ma na celu </a:t>
            </a:r>
            <a:r>
              <a:rPr lang="pl-PL" sz="1600" b="1" dirty="0">
                <a:solidFill>
                  <a:schemeClr val="tx1"/>
                </a:solidFill>
                <a:latin typeface="EC Square Sans Pro" panose="020B0506040000020004" pitchFamily="34" charset="0"/>
              </a:rPr>
              <a:t>ułatwienie gromadzenia przez Inspekcję Weterynaryjną danych dotyczących stosowania przeciwdrobnoustrojowych produktów leczniczych.</a:t>
            </a:r>
            <a:r>
              <a:rPr lang="pl-PL" sz="1600" dirty="0">
                <a:solidFill>
                  <a:schemeClr val="tx1"/>
                </a:solidFill>
                <a:latin typeface="EC Square Sans Pro" panose="020B0506040000020004" pitchFamily="34" charset="0"/>
              </a:rPr>
              <a:t> </a:t>
            </a:r>
            <a:endParaRPr lang="pl-PL"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Cel: </a:t>
            </a:r>
            <a:r>
              <a:rPr lang="pl-PL" sz="1600" dirty="0" smtClean="0">
                <a:solidFill>
                  <a:schemeClr val="tx1"/>
                </a:solidFill>
                <a:latin typeface="EC Square Sans Pro" panose="020B0506040000020004" pitchFamily="34" charset="0"/>
              </a:rPr>
              <a:t>Rozporządzenie </a:t>
            </a:r>
            <a:r>
              <a:rPr lang="pl-PL" sz="1600" dirty="0">
                <a:solidFill>
                  <a:schemeClr val="tx1"/>
                </a:solidFill>
                <a:latin typeface="EC Square Sans Pro" panose="020B0506040000020004" pitchFamily="34" charset="0"/>
              </a:rPr>
              <a:t>2019/6”, w art. 57 nakłada na państwa członkowskie Unii Europejskiej (UE) obowiązek </a:t>
            </a:r>
            <a:r>
              <a:rPr lang="pl-PL" sz="1600" b="1" dirty="0">
                <a:solidFill>
                  <a:schemeClr val="tx1"/>
                </a:solidFill>
                <a:latin typeface="EC Square Sans Pro" panose="020B0506040000020004" pitchFamily="34" charset="0"/>
              </a:rPr>
              <a:t>gromadzenia danych </a:t>
            </a:r>
            <a:r>
              <a:rPr lang="pl-PL" sz="1600" dirty="0">
                <a:solidFill>
                  <a:schemeClr val="tx1"/>
                </a:solidFill>
                <a:latin typeface="EC Square Sans Pro" panose="020B0506040000020004" pitchFamily="34" charset="0"/>
              </a:rPr>
              <a:t>dotyczących przeciwdrobnoustrojowych produktów leczniczych stosowanych u </a:t>
            </a:r>
            <a:r>
              <a:rPr lang="pl-PL" sz="1600" dirty="0" smtClean="0">
                <a:solidFill>
                  <a:schemeClr val="tx1"/>
                </a:solidFill>
                <a:latin typeface="EC Square Sans Pro" panose="020B0506040000020004" pitchFamily="34" charset="0"/>
              </a:rPr>
              <a:t>zwierząt ….. od </a:t>
            </a:r>
            <a:r>
              <a:rPr lang="pl-PL" sz="1600" dirty="0">
                <a:solidFill>
                  <a:schemeClr val="tx1"/>
                </a:solidFill>
                <a:latin typeface="EC Square Sans Pro" panose="020B0506040000020004" pitchFamily="34" charset="0"/>
              </a:rPr>
              <a:t>których lub z których pozyskuje się żywność, </a:t>
            </a:r>
            <a:r>
              <a:rPr lang="pl-PL" sz="1600" b="1" u="sng" dirty="0">
                <a:solidFill>
                  <a:schemeClr val="tx1"/>
                </a:solidFill>
                <a:latin typeface="EC Square Sans Pro" panose="020B0506040000020004" pitchFamily="34" charset="0"/>
              </a:rPr>
              <a:t>na poziomie gospodarstw. </a:t>
            </a:r>
            <a:endParaRPr lang="pl-PL" sz="1600" b="1" u="sng"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endParaRPr lang="pl-PL" sz="1600" b="1" u="sng"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Zamierzony efekt</a:t>
            </a:r>
            <a:r>
              <a:rPr lang="pl-PL" sz="1600" dirty="0" smtClean="0">
                <a:solidFill>
                  <a:schemeClr val="tx1"/>
                </a:solidFill>
                <a:latin typeface="EC Square Sans Pro" panose="020B0506040000020004" pitchFamily="34" charset="0"/>
              </a:rPr>
              <a:t>: </a:t>
            </a:r>
            <a:r>
              <a:rPr lang="pl-PL" sz="1600" dirty="0" smtClean="0">
                <a:solidFill>
                  <a:schemeClr val="tx1"/>
                </a:solidFill>
                <a:latin typeface="EC Square Sans Pro" panose="020B0506040000020004" pitchFamily="34" charset="0"/>
              </a:rPr>
              <a:t>umożliwienie bezpośredniej lub pośredniej oceny stosowania produktów przeciwdrobnoustrojowych leczniczych u zwierząt</a:t>
            </a:r>
            <a:endParaRPr lang="pl-PL" sz="1600" dirty="0" smtClean="0">
              <a:solidFill>
                <a:srgbClr val="FF0000"/>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9964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94252" y="2766615"/>
            <a:ext cx="10774895" cy="3170099"/>
          </a:xfrm>
          <a:prstGeom prst="rect">
            <a:avLst/>
          </a:prstGeom>
          <a:noFill/>
        </p:spPr>
        <p:txBody>
          <a:bodyPr wrap="square" rtlCol="0">
            <a:noAutofit/>
          </a:bodyPr>
          <a:lstStyle/>
          <a:p>
            <a:r>
              <a:rPr lang="pl-PL" b="1" dirty="0"/>
              <a:t>Ustawa z dnia 5 sierpnia 2022 r. o zmianie ustawy o zawodach pielęgniarki i położnej oraz niektórych innych </a:t>
            </a:r>
            <a:r>
              <a:rPr lang="pl-PL" b="1" dirty="0" smtClean="0"/>
              <a:t>ustaw </a:t>
            </a:r>
            <a:r>
              <a:rPr lang="pl-PL" sz="1400" b="1" dirty="0" smtClean="0"/>
              <a:t>(</a:t>
            </a:r>
            <a:r>
              <a:rPr lang="pl-PL" sz="1400" b="1" dirty="0"/>
              <a:t>Dz.U. 2022 poz. </a:t>
            </a:r>
            <a:r>
              <a:rPr lang="pl-PL" sz="1400" b="1" dirty="0" smtClean="0"/>
              <a:t>1733)</a:t>
            </a:r>
            <a:endParaRPr lang="pl-PL" sz="1400" b="1" dirty="0"/>
          </a:p>
          <a:p>
            <a:r>
              <a:rPr lang="pl-PL" sz="1400" u="sng" dirty="0" smtClean="0">
                <a:hlinkClick r:id="rId3"/>
              </a:rPr>
              <a:t>https://isap.sejm.gov.pl/isap.nsf/DocDetails.xsp?id=WDU20220001733</a:t>
            </a:r>
            <a:endParaRPr lang="pl-PL" sz="1400" u="sng" dirty="0" smtClean="0"/>
          </a:p>
          <a:p>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Cel: </a:t>
            </a:r>
            <a:r>
              <a:rPr lang="pl-PL" sz="1600" dirty="0" smtClean="0">
                <a:solidFill>
                  <a:schemeClr val="tx1"/>
                </a:solidFill>
                <a:latin typeface="EC Square Sans Pro" panose="020B0506040000020004" pitchFamily="34" charset="0"/>
              </a:rPr>
              <a:t>Celem ustawy jest m.in. </a:t>
            </a:r>
            <a:r>
              <a:rPr lang="pl-PL" sz="1600" b="1" dirty="0" smtClean="0">
                <a:solidFill>
                  <a:schemeClr val="tx1"/>
                </a:solidFill>
                <a:latin typeface="EC Square Sans Pro" panose="020B0506040000020004" pitchFamily="34" charset="0"/>
              </a:rPr>
              <a:t>stworzenie krajowych przepisów kompetencyjnych </a:t>
            </a:r>
            <a:r>
              <a:rPr lang="pl-PL" sz="1600" dirty="0" smtClean="0">
                <a:solidFill>
                  <a:schemeClr val="tx1"/>
                </a:solidFill>
                <a:latin typeface="EC Square Sans Pro" panose="020B0506040000020004" pitchFamily="34" charset="0"/>
              </a:rPr>
              <a:t>dla organów właściwych </a:t>
            </a:r>
            <a:r>
              <a:rPr lang="pl-PL" sz="1600" b="1" dirty="0" smtClean="0">
                <a:solidFill>
                  <a:schemeClr val="tx1"/>
                </a:solidFill>
                <a:latin typeface="EC Square Sans Pro" panose="020B0506040000020004" pitchFamily="34" charset="0"/>
              </a:rPr>
              <a:t>w sprawach dopuszczania do obrotu oraz nadzoru nad wytwarzaniem, </a:t>
            </a:r>
            <a:r>
              <a:rPr lang="pl-PL" sz="1600" b="1" u="sng" dirty="0" smtClean="0">
                <a:solidFill>
                  <a:schemeClr val="tx1"/>
                </a:solidFill>
                <a:latin typeface="EC Square Sans Pro" panose="020B0506040000020004" pitchFamily="34" charset="0"/>
              </a:rPr>
              <a:t>obrotem i stosowaniem </a:t>
            </a:r>
            <a:r>
              <a:rPr lang="pl-PL" sz="1600" b="1" dirty="0" smtClean="0">
                <a:solidFill>
                  <a:schemeClr val="tx1"/>
                </a:solidFill>
                <a:latin typeface="EC Square Sans Pro" panose="020B0506040000020004" pitchFamily="34" charset="0"/>
              </a:rPr>
              <a:t>weterynaryjnych produktów leczniczych.</a:t>
            </a:r>
            <a:endParaRPr lang="pl-PL"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Zamierzony efekt</a:t>
            </a:r>
            <a:r>
              <a:rPr lang="pl-PL" sz="1600" dirty="0" smtClean="0">
                <a:solidFill>
                  <a:schemeClr val="tx1"/>
                </a:solidFill>
                <a:latin typeface="EC Square Sans Pro" panose="020B0506040000020004" pitchFamily="34" charset="0"/>
              </a:rPr>
              <a:t>: </a:t>
            </a:r>
          </a:p>
          <a:p>
            <a:pPr marL="342900" indent="-342900">
              <a:buFont typeface="Arial" panose="020B0604020202020204" pitchFamily="34" charset="0"/>
              <a:buChar char="•"/>
            </a:pPr>
            <a:r>
              <a:rPr lang="pl-PL" sz="1600" dirty="0" smtClean="0">
                <a:solidFill>
                  <a:schemeClr val="tx1"/>
                </a:solidFill>
                <a:latin typeface="EC Square Sans Pro" panose="020B0506040000020004" pitchFamily="34" charset="0"/>
              </a:rPr>
              <a:t>Wykorzystanie w</a:t>
            </a:r>
            <a:r>
              <a:rPr lang="pl-PL" sz="1600" dirty="0">
                <a:solidFill>
                  <a:schemeClr val="tx1"/>
                </a:solidFill>
                <a:latin typeface="EC Square Sans Pro" panose="020B0506040000020004" pitchFamily="34" charset="0"/>
              </a:rPr>
              <a:t> procesie </a:t>
            </a:r>
            <a:r>
              <a:rPr lang="pl-PL" sz="1600" dirty="0" smtClean="0">
                <a:solidFill>
                  <a:schemeClr val="tx1"/>
                </a:solidFill>
                <a:latin typeface="EC Square Sans Pro" panose="020B0506040000020004" pitchFamily="34" charset="0"/>
              </a:rPr>
              <a:t>wytwarzania </a:t>
            </a:r>
            <a:r>
              <a:rPr lang="pl-PL" sz="1600" b="1" dirty="0" smtClean="0">
                <a:solidFill>
                  <a:schemeClr val="tx1"/>
                </a:solidFill>
                <a:latin typeface="EC Square Sans Pro" panose="020B0506040000020004" pitchFamily="34" charset="0"/>
              </a:rPr>
              <a:t>wyłącznie </a:t>
            </a:r>
            <a:r>
              <a:rPr lang="pl-PL" sz="1600" b="1" dirty="0">
                <a:solidFill>
                  <a:schemeClr val="tx1"/>
                </a:solidFill>
                <a:latin typeface="EC Square Sans Pro" panose="020B0506040000020004" pitchFamily="34" charset="0"/>
              </a:rPr>
              <a:t>substancji czynnych pochodzących od zarejestrowanych dostawców </a:t>
            </a:r>
            <a:r>
              <a:rPr lang="pl-PL" sz="1600" dirty="0">
                <a:solidFill>
                  <a:schemeClr val="tx1"/>
                </a:solidFill>
                <a:latin typeface="EC Square Sans Pro" panose="020B0506040000020004" pitchFamily="34" charset="0"/>
              </a:rPr>
              <a:t>(wytwórców, importerów i dystrybutorów substancji czynnych). </a:t>
            </a: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polscy </a:t>
            </a:r>
            <a:r>
              <a:rPr lang="pl-PL" sz="1600" b="1" dirty="0">
                <a:solidFill>
                  <a:schemeClr val="tx1"/>
                </a:solidFill>
                <a:latin typeface="EC Square Sans Pro" panose="020B0506040000020004" pitchFamily="34" charset="0"/>
              </a:rPr>
              <a:t>przedsiębiorcy </a:t>
            </a:r>
            <a:r>
              <a:rPr lang="pl-PL" sz="1600" dirty="0">
                <a:solidFill>
                  <a:schemeClr val="tx1"/>
                </a:solidFill>
                <a:latin typeface="EC Square Sans Pro" panose="020B0506040000020004" pitchFamily="34" charset="0"/>
              </a:rPr>
              <a:t>prowadzący działalność w zakresie wytwarzania, importu i dystrybucji substancji czynnych wykorzystywanych do wytwarzania weterynaryjnych produktów leczniczych </a:t>
            </a:r>
            <a:r>
              <a:rPr lang="pl-PL" sz="1600" b="1" dirty="0">
                <a:solidFill>
                  <a:schemeClr val="tx1"/>
                </a:solidFill>
                <a:latin typeface="EC Square Sans Pro" panose="020B0506040000020004" pitchFamily="34" charset="0"/>
              </a:rPr>
              <a:t>będą mogli sprzedawać substancje przedsiębiorcom zlokalizowanym w innych państwach członkowskich Unii Europejskiej.</a:t>
            </a:r>
          </a:p>
          <a:p>
            <a:pPr marL="342900" indent="-342900">
              <a:buFont typeface="Arial" panose="020B0604020202020204" pitchFamily="34" charset="0"/>
              <a:buChar char="•"/>
            </a:pPr>
            <a:endParaRPr lang="pl-PL" sz="1600" dirty="0" smtClean="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262543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0" y="2715602"/>
            <a:ext cx="10622495" cy="3427607"/>
          </a:xfrm>
          <a:prstGeom prst="rect">
            <a:avLst/>
          </a:prstGeom>
          <a:noFill/>
        </p:spPr>
        <p:txBody>
          <a:bodyPr wrap="square" rtlCol="0">
            <a:noAutofit/>
          </a:bodyPr>
          <a:lstStyle/>
          <a:p>
            <a:r>
              <a:rPr lang="pl-PL" b="1" dirty="0" smtClean="0"/>
              <a:t>Ustawa </a:t>
            </a:r>
            <a:r>
              <a:rPr lang="pl-PL" b="1" dirty="0"/>
              <a:t>z dnia 4 listopada 2022 r. o systemie identyfikacji i rejestracji </a:t>
            </a:r>
            <a:r>
              <a:rPr lang="pl-PL" b="1" dirty="0" smtClean="0"/>
              <a:t>zwierząt </a:t>
            </a:r>
            <a:r>
              <a:rPr lang="pl-PL" sz="1400" b="1" dirty="0" smtClean="0"/>
              <a:t>(</a:t>
            </a:r>
            <a:r>
              <a:rPr lang="pl-PL" sz="1400" b="1" dirty="0" smtClean="0"/>
              <a:t>Dz.U. 2022 poz. 2727)</a:t>
            </a:r>
          </a:p>
          <a:p>
            <a:r>
              <a:rPr lang="pl-PL" sz="1400" u="sng" dirty="0" smtClean="0">
                <a:hlinkClick r:id="rId3"/>
              </a:rPr>
              <a:t>https://isap.sejm.gov.pl/isap.nsf/DocDetails.xsp?id=WDU20220002727</a:t>
            </a:r>
            <a:endParaRPr lang="pl-PL" sz="1400" u="sng" dirty="0" smtClean="0"/>
          </a:p>
          <a:p>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Cel: </a:t>
            </a:r>
            <a:r>
              <a:rPr lang="pl-PL" sz="1600" dirty="0" smtClean="0">
                <a:solidFill>
                  <a:schemeClr val="tx1"/>
                </a:solidFill>
                <a:latin typeface="EC Square Sans Pro" panose="020B0506040000020004" pitchFamily="34" charset="0"/>
              </a:rPr>
              <a:t>konieczność wprowadzenia do polskiego porządku prawnego nowych przepisów Unii Europejskiej dotyczących identyfikacji i rejestracji zwierząt w odniesieniu do </a:t>
            </a:r>
            <a:r>
              <a:rPr lang="pl-PL" sz="1600" b="1" dirty="0" smtClean="0">
                <a:solidFill>
                  <a:schemeClr val="tx1"/>
                </a:solidFill>
                <a:latin typeface="EC Square Sans Pro" panose="020B0506040000020004" pitchFamily="34" charset="0"/>
              </a:rPr>
              <a:t>identyfikacji i rejestracji koniowatych </a:t>
            </a:r>
            <a:r>
              <a:rPr lang="pl-PL" sz="1600" dirty="0" smtClean="0">
                <a:solidFill>
                  <a:schemeClr val="tx1"/>
                </a:solidFill>
                <a:latin typeface="EC Square Sans Pro" panose="020B0506040000020004" pitchFamily="34" charset="0"/>
              </a:rPr>
              <a:t>oraz określającego </a:t>
            </a:r>
            <a:r>
              <a:rPr lang="pl-PL" sz="1600" b="1" dirty="0" smtClean="0">
                <a:solidFill>
                  <a:schemeClr val="tx1"/>
                </a:solidFill>
                <a:latin typeface="EC Square Sans Pro" panose="020B0506040000020004" pitchFamily="34" charset="0"/>
              </a:rPr>
              <a:t>wzory dokumentów identyfikacyjnych </a:t>
            </a:r>
            <a:r>
              <a:rPr lang="pl-PL" sz="1600" dirty="0" smtClean="0">
                <a:solidFill>
                  <a:schemeClr val="tx1"/>
                </a:solidFill>
                <a:latin typeface="EC Square Sans Pro" panose="020B0506040000020004" pitchFamily="34" charset="0"/>
              </a:rPr>
              <a:t>dla tych zwierząt</a:t>
            </a:r>
          </a:p>
          <a:p>
            <a:pPr marL="342900" indent="-342900">
              <a:buFont typeface="Arial" panose="020B0604020202020204" pitchFamily="34" charset="0"/>
              <a:buChar char="•"/>
            </a:pPr>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Zamierzony efekt</a:t>
            </a:r>
            <a:r>
              <a:rPr lang="pl-PL" sz="1600" dirty="0" smtClean="0">
                <a:solidFill>
                  <a:schemeClr val="tx1"/>
                </a:solidFill>
                <a:latin typeface="EC Square Sans Pro" panose="020B0506040000020004" pitchFamily="34" charset="0"/>
              </a:rPr>
              <a:t>: zmiana treści i formatu informacji niezbędnych do stosowania art. 112 ust. 4 i art. 115 ust. 5, które mają być zawarte w unikalnym dożywotnim dokumencie identyfikacyjnym</a:t>
            </a:r>
          </a:p>
          <a:p>
            <a:endParaRPr lang="pl-PL" sz="1600" dirty="0" smtClean="0">
              <a:solidFill>
                <a:srgbClr val="FF0000"/>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64718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2016/4296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33400" y="2546725"/>
            <a:ext cx="10622495" cy="3427607"/>
          </a:xfrm>
          <a:prstGeom prst="rect">
            <a:avLst/>
          </a:prstGeom>
          <a:noFill/>
        </p:spPr>
        <p:txBody>
          <a:bodyPr wrap="square" rtlCol="0">
            <a:noAutofit/>
          </a:bodyPr>
          <a:lstStyle/>
          <a:p>
            <a:r>
              <a:rPr lang="pl-PL" b="1" dirty="0"/>
              <a:t>Projekt ustawy o zdrowiu </a:t>
            </a:r>
            <a:r>
              <a:rPr lang="pl-PL" b="1" dirty="0" smtClean="0"/>
              <a:t>zwierząt</a:t>
            </a:r>
          </a:p>
          <a:p>
            <a:r>
              <a:rPr lang="pl-PL" sz="1400" dirty="0"/>
              <a:t>Rozporządzenie Parlamentu Europejskiego i Rady </a:t>
            </a:r>
            <a:r>
              <a:rPr lang="pl-PL" sz="1400" b="1" dirty="0"/>
              <a:t>(UE) 2016/429 z dnia 9 marca 2016 </a:t>
            </a:r>
            <a:r>
              <a:rPr lang="pl-PL" sz="1400" dirty="0"/>
              <a:t>r. w sprawie przenośnych chorób zwierząt oraz zmieniającego i uchylającego niektóre akty w dziedzinie zdrowia zwierząt („Prawo o zdrowiu zwierząt”) (Dz. Urz. UE L 84 z 31.03.2016, str. 1, z </a:t>
            </a:r>
            <a:r>
              <a:rPr lang="pl-PL" sz="1400" dirty="0" err="1"/>
              <a:t>późn</a:t>
            </a:r>
            <a:r>
              <a:rPr lang="pl-PL" sz="1400" dirty="0"/>
              <a:t>. zm</a:t>
            </a:r>
            <a:r>
              <a:rPr lang="pl-PL" sz="1400" dirty="0" smtClean="0"/>
              <a:t>.)</a:t>
            </a:r>
          </a:p>
          <a:p>
            <a:r>
              <a:rPr lang="pl-PL" sz="1400" dirty="0" smtClean="0">
                <a:hlinkClick r:id="rId3"/>
              </a:rPr>
              <a:t>https://legislacja.rcl.gov.pl/projekt/12385701/katalog/13061607#13061607</a:t>
            </a:r>
            <a:endParaRPr lang="pl-PL" sz="1400" dirty="0" smtClean="0"/>
          </a:p>
          <a:p>
            <a:endParaRPr lang="pl-PL" sz="1600" dirty="0" smtClean="0">
              <a:solidFill>
                <a:schemeClr val="tx1"/>
              </a:solidFill>
              <a:latin typeface="EC Square Sans Pro" panose="020B0506040000020004" pitchFamily="34" charset="0"/>
            </a:endParaRPr>
          </a:p>
          <a:p>
            <a:pPr marL="285750" indent="-285750">
              <a:buFont typeface="Arial" panose="020B0604020202020204" pitchFamily="34" charset="0"/>
              <a:buChar char="•"/>
            </a:pPr>
            <a:r>
              <a:rPr lang="pl-PL" sz="1600" b="1" dirty="0" smtClean="0">
                <a:solidFill>
                  <a:schemeClr val="tx1"/>
                </a:solidFill>
                <a:latin typeface="EC Square Sans Pro" panose="020B0506040000020004" pitchFamily="34" charset="0"/>
              </a:rPr>
              <a:t>Projekt: </a:t>
            </a:r>
            <a:r>
              <a:rPr lang="pl-PL" sz="1600" dirty="0" smtClean="0">
                <a:solidFill>
                  <a:schemeClr val="tx1"/>
                </a:solidFill>
                <a:latin typeface="EC Square Sans Pro" panose="020B0506040000020004" pitchFamily="34" charset="0"/>
              </a:rPr>
              <a:t>W art. 54 ust. 5 projektowanej ustawy wprowadzono przepisy, które wykonują </a:t>
            </a:r>
            <a:r>
              <a:rPr lang="pl-PL" sz="1600" b="1" dirty="0" smtClean="0">
                <a:solidFill>
                  <a:schemeClr val="tx1"/>
                </a:solidFill>
                <a:latin typeface="EC Square Sans Pro" panose="020B0506040000020004" pitchFamily="34" charset="0"/>
              </a:rPr>
              <a:t>zobowiązania</a:t>
            </a:r>
            <a:r>
              <a:rPr lang="pl-PL" sz="1600" dirty="0" smtClean="0">
                <a:solidFill>
                  <a:schemeClr val="tx1"/>
                </a:solidFill>
                <a:latin typeface="EC Square Sans Pro" panose="020B0506040000020004" pitchFamily="34" charset="0"/>
              </a:rPr>
              <a:t> wynikające z Europejskiego Zielonego Ładu i strategii od pola do stołu, które wskazują jako cel do osiągnięcia </a:t>
            </a:r>
            <a:r>
              <a:rPr lang="pl-PL" sz="1600" b="1" dirty="0" smtClean="0">
                <a:solidFill>
                  <a:schemeClr val="tx1"/>
                </a:solidFill>
                <a:latin typeface="EC Square Sans Pro" panose="020B0506040000020004" pitchFamily="34" charset="0"/>
              </a:rPr>
              <a:t>do 2030 r. zmniejszenie o 50% stosowania środków przeciwdrobnoustrojowych</a:t>
            </a:r>
            <a:r>
              <a:rPr lang="pl-PL" sz="1600" dirty="0" smtClean="0">
                <a:solidFill>
                  <a:schemeClr val="tx1"/>
                </a:solidFill>
                <a:latin typeface="EC Square Sans Pro" panose="020B0506040000020004" pitchFamily="34" charset="0"/>
              </a:rPr>
              <a:t> dla zwierząt utrzymywanych w warunkach fermowych i w dziedzinie akwakultury oraz fakt bycia przez Polskę jednym z liderów sprzedaży weterynaryjnych produktów leczniczych </a:t>
            </a:r>
            <a:r>
              <a:rPr lang="pl-PL" sz="1600" b="1" dirty="0" smtClean="0">
                <a:solidFill>
                  <a:schemeClr val="tx1"/>
                </a:solidFill>
                <a:latin typeface="EC Square Sans Pro" panose="020B0506040000020004" pitchFamily="34" charset="0"/>
              </a:rPr>
              <a:t>wskazuje na konieczność podjęcia i koordynacji działań na wielu płaszczyznach. </a:t>
            </a:r>
          </a:p>
          <a:p>
            <a:endParaRPr lang="pl-PL"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Cel</a:t>
            </a:r>
            <a:r>
              <a:rPr lang="pl-PL" sz="1600" dirty="0" smtClean="0">
                <a:solidFill>
                  <a:schemeClr val="tx1"/>
                </a:solidFill>
                <a:latin typeface="EC Square Sans Pro" panose="020B0506040000020004" pitchFamily="34" charset="0"/>
              </a:rPr>
              <a:t>:  m.in. </a:t>
            </a:r>
            <a:r>
              <a:rPr lang="pl-PL" sz="1600" b="1" dirty="0" smtClean="0">
                <a:solidFill>
                  <a:schemeClr val="tx1"/>
                </a:solidFill>
                <a:latin typeface="EC Square Sans Pro" panose="020B0506040000020004" pitchFamily="34" charset="0"/>
              </a:rPr>
              <a:t>wprowadzenie, opublikowanie i wdrożenie </a:t>
            </a:r>
            <a:r>
              <a:rPr lang="pl-PL" sz="1600" dirty="0" smtClean="0">
                <a:solidFill>
                  <a:schemeClr val="tx1"/>
                </a:solidFill>
                <a:latin typeface="EC Square Sans Pro" panose="020B0506040000020004" pitchFamily="34" charset="0"/>
              </a:rPr>
              <a:t>do dnia 1 marca 2024 r. </a:t>
            </a:r>
            <a:r>
              <a:rPr lang="pl-PL" sz="1600" b="1" dirty="0" smtClean="0">
                <a:solidFill>
                  <a:schemeClr val="tx1"/>
                </a:solidFill>
                <a:latin typeface="EC Square Sans Pro" panose="020B0506040000020004" pitchFamily="34" charset="0"/>
              </a:rPr>
              <a:t>krajowego</a:t>
            </a:r>
            <a:r>
              <a:rPr lang="pl-PL" sz="1600" dirty="0" smtClean="0">
                <a:solidFill>
                  <a:schemeClr val="tx1"/>
                </a:solidFill>
                <a:latin typeface="EC Square Sans Pro" panose="020B0506040000020004" pitchFamily="34" charset="0"/>
              </a:rPr>
              <a:t> </a:t>
            </a:r>
            <a:r>
              <a:rPr lang="pl-PL" sz="1600" b="1" dirty="0" smtClean="0">
                <a:solidFill>
                  <a:schemeClr val="tx1"/>
                </a:solidFill>
                <a:latin typeface="EC Square Sans Pro" panose="020B0506040000020004" pitchFamily="34" charset="0"/>
              </a:rPr>
              <a:t>planu działania na rzecz zwalczania oporności na środki przeciwdrobnoustrojowe opartego na podejściu „Jedno zdrowie”</a:t>
            </a:r>
            <a:r>
              <a:rPr lang="pl-PL" sz="1600" dirty="0" smtClean="0">
                <a:solidFill>
                  <a:schemeClr val="tx1"/>
                </a:solidFill>
                <a:latin typeface="EC Square Sans Pro" panose="020B0506040000020004" pitchFamily="34" charset="0"/>
              </a:rPr>
              <a:t>.</a:t>
            </a:r>
          </a:p>
          <a:p>
            <a:pPr marL="342900" indent="-342900">
              <a:buFont typeface="Arial" panose="020B0604020202020204" pitchFamily="34" charset="0"/>
              <a:buChar char="•"/>
            </a:pPr>
            <a:endParaRPr lang="pl-PL"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pl-PL" sz="1600" b="1" dirty="0" smtClean="0">
                <a:solidFill>
                  <a:schemeClr val="tx1"/>
                </a:solidFill>
                <a:latin typeface="EC Square Sans Pro" panose="020B0506040000020004" pitchFamily="34" charset="0"/>
              </a:rPr>
              <a:t>Zamierzony efekt: </a:t>
            </a:r>
            <a:r>
              <a:rPr lang="pl-PL" sz="1600" dirty="0" smtClean="0">
                <a:solidFill>
                  <a:schemeClr val="tx1"/>
                </a:solidFill>
                <a:latin typeface="EC Square Sans Pro" panose="020B0506040000020004" pitchFamily="34" charset="0"/>
              </a:rPr>
              <a:t>ograniczenie narastania oporności na środki przeciwdrobnoustrojowe poprzez w</a:t>
            </a:r>
            <a:r>
              <a:rPr lang="pl-PL" sz="1600" dirty="0" smtClean="0">
                <a:solidFill>
                  <a:schemeClr val="tx1"/>
                </a:solidFill>
                <a:latin typeface="EC Square Sans Pro" panose="020B0506040000020004" pitchFamily="34" charset="0"/>
              </a:rPr>
              <a:t>łaściwe ich stosowanie zarówno w medycynie ludzkiej, jak i w medycynie weterynaryjnej</a:t>
            </a:r>
            <a:endParaRPr lang="pl-PL" sz="1600" dirty="0" smtClean="0">
              <a:solidFill>
                <a:srgbClr val="FF0000"/>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158406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grpSp>
        <p:nvGrpSpPr>
          <p:cNvPr id="3" name="Group 2">
            <a:extLst>
              <a:ext uri="{FF2B5EF4-FFF2-40B4-BE49-F238E27FC236}">
                <a16:creationId xmlns:a16="http://schemas.microsoft.com/office/drawing/2014/main" xmlns="" id="{80182B45-76A4-687A-D02D-9C60DFAB4595}"/>
              </a:ext>
            </a:extLst>
          </p:cNvPr>
          <p:cNvGrpSpPr/>
          <p:nvPr/>
        </p:nvGrpSpPr>
        <p:grpSpPr>
          <a:xfrm>
            <a:off x="8665894" y="5720055"/>
            <a:ext cx="3388946" cy="866955"/>
            <a:chOff x="8787815" y="5750084"/>
            <a:chExt cx="3388946" cy="866955"/>
          </a:xfrm>
        </p:grpSpPr>
        <p:sp>
          <p:nvSpPr>
            <p:cNvPr id="4" name="Rectangle 3">
              <a:extLst>
                <a:ext uri="{FF2B5EF4-FFF2-40B4-BE49-F238E27FC236}">
                  <a16:creationId xmlns:a16="http://schemas.microsoft.com/office/drawing/2014/main" xmlns="" id="{ACE00333-F3AF-812C-387F-50B4953BD31C}"/>
                </a:ext>
              </a:extLst>
            </p:cNvPr>
            <p:cNvSpPr/>
            <p:nvPr/>
          </p:nvSpPr>
          <p:spPr>
            <a:xfrm>
              <a:off x="8787815" y="5750084"/>
              <a:ext cx="3388946" cy="8669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nterfaz de usuario gráfica, TextoDescripción generada automáticamente">
              <a:extLst>
                <a:ext uri="{FF2B5EF4-FFF2-40B4-BE49-F238E27FC236}">
                  <a16:creationId xmlns:a16="http://schemas.microsoft.com/office/drawing/2014/main" xmlns="" id="{DBC72BB7-261C-0FFC-0606-A8ECECB8204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87815" y="5864141"/>
              <a:ext cx="3312746" cy="75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a:xfrm>
            <a:off x="1004431" y="311150"/>
            <a:ext cx="8977770" cy="476730"/>
          </a:xfrm>
        </p:spPr>
        <p:txBody>
          <a:bodyPr>
            <a:noAutofit/>
          </a:bodyPr>
          <a:lstStyle/>
          <a:p>
            <a:pPr algn="ctr"/>
            <a:r>
              <a:rPr kumimoji="0" lang="pl-PL" sz="2400" b="0" i="0" u="none" strike="noStrike" cap="none" normalizeH="0" noProof="0" dirty="0">
                <a:ln>
                  <a:noFill/>
                </a:ln>
                <a:effectLst/>
                <a:uLnTx/>
                <a:uFillTx/>
                <a:latin typeface="EC Square Sans Pro" panose="020B0506040000020004" pitchFamily="34" charset="0"/>
              </a:rPr>
              <a:t>Ramy prawne UE dotyczące weterynaryjnych produktów leczniczych/pasz leczniczych</a:t>
            </a:r>
          </a:p>
          <a:p>
            <a:endParaRPr lang="es-ES" kern="1200" dirty="0"/>
          </a:p>
        </p:txBody>
      </p:sp>
      <p:sp>
        <p:nvSpPr>
          <p:cNvPr id="5" name="Rectángulo 2">
            <a:extLst>
              <a:ext uri="{FF2B5EF4-FFF2-40B4-BE49-F238E27FC236}">
                <a16:creationId xmlns:a16="http://schemas.microsoft.com/office/drawing/2014/main" xmlns=""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1" i="0" u="none" strike="noStrike" cap="none" normalizeH="0" noProof="0">
                <a:ln>
                  <a:noFill/>
                </a:ln>
                <a:solidFill>
                  <a:srgbClr val="000000"/>
                </a:solidFill>
                <a:effectLst/>
                <a:uLnTx/>
                <a:uFillTx/>
                <a:latin typeface="EC Square Sans Pro" panose="020B0506040000020004" pitchFamily="34" charset="0"/>
                <a:ea typeface="+mn-ea"/>
                <a:cs typeface="+mn-cs"/>
              </a:rPr>
              <a:t>Rozporządzenie (UE) 2019/6 </a:t>
            </a:r>
            <a:r>
              <a:rPr kumimoji="0" lang="pl-PL" sz="2400" b="0" i="0" u="none" strike="noStrike" cap="none" normalizeH="0" noProof="0">
                <a:ln>
                  <a:noFill/>
                </a:ln>
                <a:solidFill>
                  <a:srgbClr val="000000"/>
                </a:solidFill>
                <a:effectLst/>
                <a:uLnTx/>
                <a:uFillTx/>
                <a:latin typeface="EC Square Sans Pro" panose="020B0506040000020004" pitchFamily="34" charset="0"/>
                <a:ea typeface="+mn-ea"/>
                <a:cs typeface="+mn-cs"/>
              </a:rPr>
              <a:t>w sprawie</a:t>
            </a:r>
            <a:r>
              <a:rPr kumimoji="0" lang="pl-PL" sz="2400" b="1" i="0" u="none" strike="noStrike" cap="none" normalizeH="0" noProof="0">
                <a:ln>
                  <a:noFill/>
                </a:ln>
                <a:solidFill>
                  <a:srgbClr val="000000"/>
                </a:solidFill>
                <a:effectLst/>
                <a:uLnTx/>
                <a:uFillTx/>
                <a:latin typeface="EC Square Sans Pro" panose="020B0506040000020004" pitchFamily="34" charset="0"/>
                <a:ea typeface="+mn-ea"/>
                <a:cs typeface="+mn-cs"/>
              </a:rPr>
              <a:t> weterynaryjnych produktów leczniczych</a:t>
            </a:r>
            <a:r>
              <a:rPr kumimoji="0" lang="pl-PL" sz="1800" b="1" i="0" u="none" strike="noStrike" cap="none" normalizeH="0" noProof="0">
                <a:ln>
                  <a:noFill/>
                </a:ln>
                <a:solidFill>
                  <a:srgbClr val="FFFFFF"/>
                </a:solidFill>
                <a:effectLst/>
                <a:uLnTx/>
                <a:uFillTx/>
                <a:latin typeface="Calibri"/>
                <a:ea typeface="+mn-ea"/>
                <a:cs typeface="+mn-cs"/>
              </a:rPr>
              <a:t/>
            </a:r>
            <a:br>
              <a:rPr kumimoji="0" lang="pl-PL" sz="1800" b="1" i="0" u="none" strike="noStrike" cap="none" normalizeH="0" noProof="0">
                <a:ln>
                  <a:noFill/>
                </a:ln>
                <a:solidFill>
                  <a:srgbClr val="FFFFFF"/>
                </a:solidFill>
                <a:effectLst/>
                <a:uLnTx/>
                <a:uFillTx/>
                <a:latin typeface="Calibri"/>
                <a:ea typeface="+mn-ea"/>
                <a:cs typeface="+mn-cs"/>
              </a:rPr>
            </a:br>
            <a:r>
              <a:rPr kumimoji="0" lang="pl-PL" sz="1800" b="1" i="0" u="none" strike="noStrike" cap="none" normalizeH="0" noProof="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xmlns=""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cap="none" normalizeH="0" noProof="0">
                <a:ln>
                  <a:noFill/>
                </a:ln>
                <a:solidFill>
                  <a:srgbClr val="000000"/>
                </a:solidFill>
                <a:effectLst/>
                <a:uLnTx/>
                <a:uFillTx/>
                <a:latin typeface="EC Square Sans Pro" panose="020B0506040000020004" pitchFamily="34" charset="0"/>
                <a:ea typeface="+mn-ea"/>
                <a:cs typeface="+mn-cs"/>
              </a:rPr>
              <a:t>Rozporządzenie (UE) 2019/4 w sprawie pasz leczniczych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xmlns=""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x-none" kern="1200"/>
          </a:p>
        </p:txBody>
      </p:sp>
      <p:sp>
        <p:nvSpPr>
          <p:cNvPr id="8" name="TextBox 7">
            <a:extLst>
              <a:ext uri="{FF2B5EF4-FFF2-40B4-BE49-F238E27FC236}">
                <a16:creationId xmlns:a16="http://schemas.microsoft.com/office/drawing/2014/main" xmlns="" id="{E9FB8A17-D36B-F3DB-5323-56182A838105}"/>
              </a:ext>
            </a:extLst>
          </p:cNvPr>
          <p:cNvSpPr txBox="1"/>
          <p:nvPr/>
        </p:nvSpPr>
        <p:spPr>
          <a:xfrm>
            <a:off x="2990850" y="5881843"/>
            <a:ext cx="5600700" cy="523220"/>
          </a:xfrm>
          <a:prstGeom prst="rect">
            <a:avLst/>
          </a:prstGeom>
          <a:noFill/>
        </p:spPr>
        <p:txBody>
          <a:bodyPr wrap="square" rtlCol="0">
            <a:noAutofit/>
          </a:bodyPr>
          <a:lstStyle/>
          <a:p>
            <a:pPr algn="ctr"/>
            <a:r>
              <a:rPr lang="pl-PL" sz="2800">
                <a:solidFill>
                  <a:schemeClr val="bg1"/>
                </a:solidFill>
                <a:latin typeface="EC Square Sans Pro" panose="020B0506040000020004"/>
              </a:rPr>
              <a:t> + akty wykonawcze i delegujące</a:t>
            </a: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xmlns=""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spc="0" normalizeH="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xmlns="" id="{424A30C1-DE06-42E0-A897-C1328FBE17E9}"/>
              </a:ext>
            </a:extLst>
          </p:cNvPr>
          <p:cNvSpPr txBox="1"/>
          <p:nvPr/>
        </p:nvSpPr>
        <p:spPr>
          <a:xfrm>
            <a:off x="4800762" y="1483271"/>
            <a:ext cx="7189552" cy="632919"/>
          </a:xfrm>
          <a:prstGeom prst="rect">
            <a:avLst/>
          </a:prstGeom>
          <a:noFill/>
        </p:spPr>
        <p:txBody>
          <a:bodyPr wrap="squar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2000" b="1" i="0" u="none" strike="noStrike" cap="none"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rPr>
              <a:t>Wspieranie rozważnego stosowania i utrzymania skuteczności</a:t>
            </a:r>
          </a:p>
        </p:txBody>
      </p:sp>
      <p:sp>
        <p:nvSpPr>
          <p:cNvPr id="10" name="CuadroTexto 9">
            <a:extLst>
              <a:ext uri="{FF2B5EF4-FFF2-40B4-BE49-F238E27FC236}">
                <a16:creationId xmlns:a16="http://schemas.microsoft.com/office/drawing/2014/main" xmlns="" id="{2A83FD62-CCDE-4B4D-90E8-1FDF83CF6F04}"/>
              </a:ext>
            </a:extLst>
          </p:cNvPr>
          <p:cNvSpPr txBox="1"/>
          <p:nvPr/>
        </p:nvSpPr>
        <p:spPr>
          <a:xfrm>
            <a:off x="4776744" y="2190418"/>
            <a:ext cx="5082540" cy="1477328"/>
          </a:xfrm>
          <a:prstGeom prst="rect">
            <a:avLst/>
          </a:prstGeom>
          <a:solidFill>
            <a:schemeClr val="bg1"/>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pl-PL" sz="2000" b="0" i="0" u="none" strike="noStrike" cap="none" normalizeH="0" noProof="0" dirty="0">
                <a:ln>
                  <a:noFill/>
                </a:ln>
                <a:solidFill>
                  <a:srgbClr val="003399"/>
                </a:solidFill>
                <a:effectLst/>
                <a:uLnTx/>
                <a:uFillTx/>
                <a:latin typeface="EC Square Sans Pro" panose="020B0506040000020004" pitchFamily="34" charset="0"/>
              </a:rPr>
              <a:t>środki przeciwdrobnoustrojowe lub grupy środków przeciwdrobnoustrojowych </a:t>
            </a:r>
            <a:r>
              <a:rPr kumimoji="0" lang="pl-PL" sz="2000" b="1" i="0" u="none" strike="noStrike" cap="none" normalizeH="0" noProof="0" dirty="0">
                <a:ln>
                  <a:noFill/>
                </a:ln>
                <a:solidFill>
                  <a:srgbClr val="003399"/>
                </a:solidFill>
                <a:effectLst/>
                <a:uLnTx/>
                <a:uFillTx/>
                <a:latin typeface="EC Square Sans Pro" panose="020B0506040000020004" pitchFamily="34" charset="0"/>
              </a:rPr>
              <a:t>zarezerwowane</a:t>
            </a:r>
            <a:r>
              <a:rPr kumimoji="0" lang="pl-PL" sz="2000" b="0" i="0" u="none" strike="noStrike" cap="none" normalizeH="0" noProof="0" dirty="0">
                <a:ln>
                  <a:noFill/>
                </a:ln>
                <a:solidFill>
                  <a:srgbClr val="003399"/>
                </a:solidFill>
                <a:effectLst/>
                <a:uLnTx/>
                <a:uFillTx/>
                <a:latin typeface="EC Square Sans Pro" panose="020B0506040000020004" pitchFamily="34" charset="0"/>
              </a:rPr>
              <a:t> dla leczenia niektórych zakażeń u ludzi.</a:t>
            </a:r>
          </a:p>
        </p:txBody>
      </p:sp>
      <p:sp>
        <p:nvSpPr>
          <p:cNvPr id="14" name="CuadroTexto 13">
            <a:extLst>
              <a:ext uri="{FF2B5EF4-FFF2-40B4-BE49-F238E27FC236}">
                <a16:creationId xmlns:a16="http://schemas.microsoft.com/office/drawing/2014/main" xmlns="" id="{020BD3D6-FEB2-46AC-A6E0-B11841A38AEA}"/>
              </a:ext>
            </a:extLst>
          </p:cNvPr>
          <p:cNvSpPr txBox="1"/>
          <p:nvPr/>
        </p:nvSpPr>
        <p:spPr>
          <a:xfrm>
            <a:off x="4800762" y="4202824"/>
            <a:ext cx="4804319" cy="2308324"/>
          </a:xfrm>
          <a:prstGeom prst="rect">
            <a:avLst/>
          </a:prstGeom>
          <a:solidFill>
            <a:schemeClr val="bg1"/>
          </a:solidFill>
        </p:spPr>
        <p:txBody>
          <a:bodyPr wrap="squar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2000" b="0" i="0" u="none" strike="noStrike" cap="none" normalizeH="0" noProof="0" dirty="0">
                <a:ln>
                  <a:noFill/>
                </a:ln>
                <a:solidFill>
                  <a:srgbClr val="003399"/>
                </a:solidFill>
                <a:effectLst/>
                <a:uLnTx/>
                <a:uFillTx/>
                <a:latin typeface="EC Square Sans Pro" panose="020B0506040000020004" pitchFamily="34" charset="0"/>
              </a:rPr>
              <a:t>Wykaz środków przeciwdrobnoustrojowych, które: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pl-PL" sz="2000" b="0" i="0" u="none" strike="noStrike" cap="none" normalizeH="0" noProof="0" dirty="0">
                <a:ln>
                  <a:noFill/>
                </a:ln>
                <a:solidFill>
                  <a:srgbClr val="003399"/>
                </a:solidFill>
                <a:effectLst/>
                <a:uLnTx/>
                <a:uFillTx/>
                <a:latin typeface="EC Square Sans Pro" panose="020B0506040000020004" pitchFamily="34" charset="0"/>
              </a:rPr>
              <a:t>nie mogą być stosowane zgodnie z </a:t>
            </a:r>
            <a:r>
              <a:rPr kumimoji="0" lang="en-US" sz="2000" b="0" i="0" u="none" strike="noStrike" cap="none" normalizeH="0" noProof="0" dirty="0">
                <a:ln>
                  <a:noFill/>
                </a:ln>
                <a:solidFill>
                  <a:srgbClr val="003399"/>
                </a:solidFill>
                <a:effectLst/>
                <a:uLnTx/>
                <a:uFillTx/>
                <a:latin typeface="EC Square Sans Pro" panose="020B0506040000020004" pitchFamily="34" charset="0"/>
              </a:rPr>
              <a:t/>
            </a:r>
            <a:br>
              <a:rPr kumimoji="0" lang="en-US" sz="2000" b="0" i="0" u="none" strike="noStrike" cap="none" normalizeH="0" noProof="0" dirty="0">
                <a:ln>
                  <a:noFill/>
                </a:ln>
                <a:solidFill>
                  <a:srgbClr val="003399"/>
                </a:solidFill>
                <a:effectLst/>
                <a:uLnTx/>
                <a:uFillTx/>
                <a:latin typeface="EC Square Sans Pro" panose="020B0506040000020004" pitchFamily="34" charset="0"/>
              </a:rPr>
            </a:br>
            <a:r>
              <a:rPr kumimoji="0" lang="pl-PL" sz="2000" b="0" i="0" u="none" strike="noStrike" cap="none" normalizeH="0" noProof="0" dirty="0">
                <a:ln>
                  <a:noFill/>
                </a:ln>
                <a:solidFill>
                  <a:srgbClr val="003399"/>
                </a:solidFill>
                <a:effectLst/>
                <a:uLnTx/>
                <a:uFillTx/>
                <a:latin typeface="EC Square Sans Pro" panose="020B0506040000020004" pitchFamily="34" charset="0"/>
              </a:rPr>
              <a:t>art. 112, 113 i 114; lub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pl-PL" sz="2000" b="0" i="0" u="none" strike="noStrike" cap="none" normalizeH="0" noProof="0" dirty="0">
                <a:ln>
                  <a:noFill/>
                </a:ln>
                <a:solidFill>
                  <a:srgbClr val="003399"/>
                </a:solidFill>
                <a:effectLst/>
                <a:uLnTx/>
                <a:uFillTx/>
                <a:latin typeface="EC Square Sans Pro" panose="020B0506040000020004" pitchFamily="34" charset="0"/>
              </a:rPr>
              <a:t>(b) mogą byś stosowane zgodnie z </a:t>
            </a:r>
            <a:r>
              <a:rPr kumimoji="0" lang="en-US" sz="2000" b="0" i="0" u="none" strike="noStrike" cap="none" normalizeH="0" noProof="0" dirty="0">
                <a:ln>
                  <a:noFill/>
                </a:ln>
                <a:solidFill>
                  <a:srgbClr val="003399"/>
                </a:solidFill>
                <a:effectLst/>
                <a:uLnTx/>
                <a:uFillTx/>
                <a:latin typeface="EC Square Sans Pro" panose="020B0506040000020004" pitchFamily="34" charset="0"/>
              </a:rPr>
              <a:t/>
            </a:r>
            <a:br>
              <a:rPr kumimoji="0" lang="en-US" sz="2000" b="0" i="0" u="none" strike="noStrike" cap="none" normalizeH="0" noProof="0" dirty="0">
                <a:ln>
                  <a:noFill/>
                </a:ln>
                <a:solidFill>
                  <a:srgbClr val="003399"/>
                </a:solidFill>
                <a:effectLst/>
                <a:uLnTx/>
                <a:uFillTx/>
                <a:latin typeface="EC Square Sans Pro" panose="020B0506040000020004" pitchFamily="34" charset="0"/>
              </a:rPr>
            </a:br>
            <a:r>
              <a:rPr kumimoji="0" lang="pl-PL" sz="2000" b="0" i="0" u="none" strike="noStrike" cap="none" normalizeH="0" noProof="0" dirty="0">
                <a:ln>
                  <a:noFill/>
                </a:ln>
                <a:solidFill>
                  <a:srgbClr val="003399"/>
                </a:solidFill>
                <a:effectLst/>
                <a:uLnTx/>
                <a:uFillTx/>
                <a:latin typeface="EC Square Sans Pro" panose="020B0506040000020004" pitchFamily="34" charset="0"/>
              </a:rPr>
              <a:t>art. 112, 113 i 114, jedynie pod </a:t>
            </a:r>
            <a:r>
              <a:rPr kumimoji="0" lang="en-US" sz="2000" b="0" i="0" u="none" strike="noStrike" cap="none" normalizeH="0" noProof="0" dirty="0">
                <a:ln>
                  <a:noFill/>
                </a:ln>
                <a:solidFill>
                  <a:srgbClr val="003399"/>
                </a:solidFill>
                <a:effectLst/>
                <a:uLnTx/>
                <a:uFillTx/>
                <a:latin typeface="EC Square Sans Pro" panose="020B0506040000020004" pitchFamily="34" charset="0"/>
              </a:rPr>
              <a:t/>
            </a:r>
            <a:br>
              <a:rPr kumimoji="0" lang="en-US" sz="2000" b="0" i="0" u="none" strike="noStrike" cap="none" normalizeH="0" noProof="0" dirty="0">
                <a:ln>
                  <a:noFill/>
                </a:ln>
                <a:solidFill>
                  <a:srgbClr val="003399"/>
                </a:solidFill>
                <a:effectLst/>
                <a:uLnTx/>
                <a:uFillTx/>
                <a:latin typeface="EC Square Sans Pro" panose="020B0506040000020004" pitchFamily="34" charset="0"/>
              </a:rPr>
            </a:br>
            <a:r>
              <a:rPr kumimoji="0" lang="pl-PL" sz="2000" b="1" i="0" u="none" strike="noStrike" cap="none" normalizeH="0" noProof="0" dirty="0">
                <a:ln>
                  <a:noFill/>
                </a:ln>
                <a:solidFill>
                  <a:srgbClr val="003399"/>
                </a:solidFill>
                <a:effectLst/>
                <a:uLnTx/>
                <a:uFillTx/>
                <a:latin typeface="EC Square Sans Pro" panose="020B0506040000020004" pitchFamily="34" charset="0"/>
              </a:rPr>
              <a:t>pewnymi warunkami</a:t>
            </a:r>
            <a:r>
              <a:rPr kumimoji="0" lang="pl-PL" sz="2000" b="0" i="0" u="none" strike="noStrike" cap="none" normalizeH="0" noProof="0" dirty="0">
                <a:ln>
                  <a:noFill/>
                </a:ln>
                <a:solidFill>
                  <a:srgbClr val="003399"/>
                </a:solidFill>
                <a:effectLst/>
                <a:uLnTx/>
                <a:uFillTx/>
                <a:latin typeface="EC Square Sans Pro" panose="020B0506040000020004" pitchFamily="34" charset="0"/>
              </a:rPr>
              <a:t>. </a:t>
            </a:r>
          </a:p>
        </p:txBody>
      </p:sp>
      <p:sp>
        <p:nvSpPr>
          <p:cNvPr id="18" name="CuadroTexto 17">
            <a:extLst>
              <a:ext uri="{FF2B5EF4-FFF2-40B4-BE49-F238E27FC236}">
                <a16:creationId xmlns:a16="http://schemas.microsoft.com/office/drawing/2014/main" xmlns="" id="{20FF95A9-F5C6-4369-B73D-53AADA1AAB1E}"/>
              </a:ext>
            </a:extLst>
          </p:cNvPr>
          <p:cNvSpPr txBox="1"/>
          <p:nvPr/>
        </p:nvSpPr>
        <p:spPr>
          <a:xfrm>
            <a:off x="9918032" y="2605232"/>
            <a:ext cx="1831521" cy="400110"/>
          </a:xfrm>
          <a:prstGeom prst="rect">
            <a:avLst/>
          </a:prstGeom>
          <a:no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0" i="0" u="none" strike="noStrike" cap="none" normalizeH="0" noProof="0">
                <a:ln>
                  <a:noFill/>
                </a:ln>
                <a:solidFill>
                  <a:prstClr val="white"/>
                </a:solidFill>
                <a:effectLst/>
                <a:uLnTx/>
                <a:uFillTx/>
                <a:latin typeface="EC Square Sans Pro" panose="020B0506040000020004" pitchFamily="34" charset="0"/>
                <a:ea typeface="Steelfish" charset="0"/>
                <a:cs typeface="Steelfish" charset="0"/>
              </a:rPr>
              <a:t>!</a:t>
            </a:r>
            <a:r>
              <a:rPr kumimoji="0" lang="pl-PL" sz="2000" b="0" i="0" u="none" strike="noStrike" cap="none" normalizeH="0" noProof="0">
                <a:ln>
                  <a:noFill/>
                </a:ln>
                <a:solidFill>
                  <a:srgbClr val="003399"/>
                </a:solidFill>
                <a:effectLst/>
                <a:uLnTx/>
                <a:uFillTx/>
                <a:latin typeface="EC Square Sans Pro" panose="020B0506040000020004" pitchFamily="34" charset="0"/>
                <a:ea typeface="Steelfish" charset="0"/>
                <a:cs typeface="Steelfish" charset="0"/>
              </a:rPr>
              <a:t>Art. 37 ust. 5</a:t>
            </a:r>
          </a:p>
        </p:txBody>
      </p:sp>
      <p:sp>
        <p:nvSpPr>
          <p:cNvPr id="19" name="CuadroTexto 18">
            <a:extLst>
              <a:ext uri="{FF2B5EF4-FFF2-40B4-BE49-F238E27FC236}">
                <a16:creationId xmlns:a16="http://schemas.microsoft.com/office/drawing/2014/main" xmlns="" id="{16026440-EE69-4E91-AE21-9488A8F170E2}"/>
              </a:ext>
            </a:extLst>
          </p:cNvPr>
          <p:cNvSpPr txBox="1"/>
          <p:nvPr/>
        </p:nvSpPr>
        <p:spPr>
          <a:xfrm>
            <a:off x="9881937" y="4913556"/>
            <a:ext cx="1831521" cy="400110"/>
          </a:xfrm>
          <a:prstGeom prst="rect">
            <a:avLst/>
          </a:prstGeom>
          <a:no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0" i="0" u="none" strike="noStrike" cap="none" normalizeH="0" noProof="0">
                <a:ln>
                  <a:noFill/>
                </a:ln>
                <a:solidFill>
                  <a:prstClr val="white"/>
                </a:solidFill>
                <a:effectLst/>
                <a:uLnTx/>
                <a:uFillTx/>
                <a:latin typeface="EC Square Sans Pro" panose="020B0506040000020004" pitchFamily="34" charset="0"/>
                <a:ea typeface="Steelfish" charset="0"/>
                <a:cs typeface="Steelfish" charset="0"/>
              </a:rPr>
              <a:t>!</a:t>
            </a:r>
            <a:r>
              <a:rPr kumimoji="0" lang="pl-PL" sz="2000" b="0" i="0" u="none" strike="noStrike" cap="none" normalizeH="0" noProof="0">
                <a:ln>
                  <a:noFill/>
                </a:ln>
                <a:solidFill>
                  <a:srgbClr val="003399"/>
                </a:solidFill>
                <a:effectLst/>
                <a:uLnTx/>
                <a:uFillTx/>
                <a:latin typeface="EC Square Sans Pro" panose="020B0506040000020004" pitchFamily="34" charset="0"/>
                <a:ea typeface="Steelfish" charset="0"/>
                <a:cs typeface="Steelfish" charset="0"/>
              </a:rPr>
              <a:t>Art. 107 ust. 6</a:t>
            </a:r>
          </a:p>
        </p:txBody>
      </p:sp>
      <p:sp>
        <p:nvSpPr>
          <p:cNvPr id="20" name="Rectángulo redondeado 13">
            <a:extLst>
              <a:ext uri="{FF2B5EF4-FFF2-40B4-BE49-F238E27FC236}">
                <a16:creationId xmlns:a16="http://schemas.microsoft.com/office/drawing/2014/main" xmlns=""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t>Ramy legislacyjne UE: Rozporządzenie (UE) 2019/6 </a:t>
            </a:r>
            <a:r>
              <a:rPr kumimoji="0" lang="en-US"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t/>
            </a:r>
            <a:br>
              <a:rPr kumimoji="0" lang="en-US"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br>
            <a:r>
              <a:rPr kumimoji="0" lang="pl-PL"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t>w sprawie WETERYNARYJNYCH PRODUKTÓW LECZNICZYCH</a:t>
            </a:r>
            <a:br>
              <a:rPr kumimoji="0" lang="pl-PL"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br>
            <a:endParaRPr kumimoji="0" lang="pl-PL"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xmlns="" id="{E45175BB-76A9-4732-8523-9456A61B17F3}"/>
              </a:ext>
            </a:extLst>
          </p:cNvPr>
          <p:cNvSpPr txBox="1"/>
          <p:nvPr/>
        </p:nvSpPr>
        <p:spPr>
          <a:xfrm>
            <a:off x="10136141" y="3032324"/>
            <a:ext cx="1854174" cy="669881"/>
          </a:xfrm>
          <a:prstGeom prst="rect">
            <a:avLst/>
          </a:prstGeom>
          <a:solidFill>
            <a:srgbClr val="2C7470"/>
          </a:solidFill>
        </p:spPr>
        <p:txBody>
          <a:bodyPr wrap="non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1200" b="0" i="0" u="none" strike="noStrike" cap="none" normalizeH="0" noProof="0" dirty="0">
                <a:ln>
                  <a:noFill/>
                </a:ln>
                <a:solidFill>
                  <a:srgbClr val="FFFFFF"/>
                </a:solidFill>
                <a:effectLst/>
                <a:uLnTx/>
                <a:uFillTx/>
                <a:latin typeface="EC Square Sans Pro" panose="020B0506040000020004" pitchFamily="34" charset="0"/>
              </a:rPr>
              <a:t>„wykaz środków </a:t>
            </a:r>
            <a:r>
              <a:rPr kumimoji="0" lang="en-US" sz="1200" b="0" i="0" u="none" strike="noStrike" cap="none" normalizeH="0" noProof="0" dirty="0">
                <a:ln>
                  <a:noFill/>
                </a:ln>
                <a:solidFill>
                  <a:srgbClr val="FFFFFF"/>
                </a:solidFill>
                <a:effectLst/>
                <a:uLnTx/>
                <a:uFillTx/>
                <a:latin typeface="EC Square Sans Pro" panose="020B0506040000020004" pitchFamily="34" charset="0"/>
              </a:rPr>
              <a:t/>
            </a:r>
            <a:br>
              <a:rPr kumimoji="0" lang="en-US" sz="1200" b="0" i="0" u="none" strike="noStrike" cap="none" normalizeH="0" noProof="0" dirty="0">
                <a:ln>
                  <a:noFill/>
                </a:ln>
                <a:solidFill>
                  <a:srgbClr val="FFFFFF"/>
                </a:solidFill>
                <a:effectLst/>
                <a:uLnTx/>
                <a:uFillTx/>
                <a:latin typeface="EC Square Sans Pro" panose="020B0506040000020004" pitchFamily="34" charset="0"/>
              </a:rPr>
            </a:br>
            <a:r>
              <a:rPr kumimoji="0" lang="pl-PL" sz="1200" b="0" i="0" u="none" strike="noStrike" cap="none" normalizeH="0" noProof="0" dirty="0">
                <a:ln>
                  <a:noFill/>
                </a:ln>
                <a:solidFill>
                  <a:srgbClr val="FFFFFF"/>
                </a:solidFill>
                <a:effectLst/>
                <a:uLnTx/>
                <a:uFillTx/>
                <a:latin typeface="EC Square Sans Pro" panose="020B0506040000020004" pitchFamily="34" charset="0"/>
              </a:rPr>
              <a:t>zarezerwowanych </a:t>
            </a:r>
            <a:r>
              <a:rPr kumimoji="0" lang="en-US" sz="1200" b="0" i="0" u="none" strike="noStrike" cap="none" normalizeH="0" noProof="0" dirty="0">
                <a:ln>
                  <a:noFill/>
                </a:ln>
                <a:solidFill>
                  <a:srgbClr val="FFFFFF"/>
                </a:solidFill>
                <a:effectLst/>
                <a:uLnTx/>
                <a:uFillTx/>
                <a:latin typeface="EC Square Sans Pro" panose="020B0506040000020004" pitchFamily="34" charset="0"/>
              </a:rPr>
              <a:t/>
            </a:r>
            <a:br>
              <a:rPr kumimoji="0" lang="en-US" sz="1200" b="0" i="0" u="none" strike="noStrike" cap="none" normalizeH="0" noProof="0" dirty="0">
                <a:ln>
                  <a:noFill/>
                </a:ln>
                <a:solidFill>
                  <a:srgbClr val="FFFFFF"/>
                </a:solidFill>
                <a:effectLst/>
                <a:uLnTx/>
                <a:uFillTx/>
                <a:latin typeface="EC Square Sans Pro" panose="020B0506040000020004" pitchFamily="34" charset="0"/>
              </a:rPr>
            </a:br>
            <a:r>
              <a:rPr kumimoji="0" lang="pl-PL" sz="1200" b="0" i="0" u="none" strike="noStrike" cap="none" normalizeH="0" noProof="0" dirty="0">
                <a:ln>
                  <a:noFill/>
                </a:ln>
                <a:solidFill>
                  <a:srgbClr val="FFFFFF"/>
                </a:solidFill>
                <a:effectLst/>
                <a:uLnTx/>
                <a:uFillTx/>
                <a:latin typeface="EC Square Sans Pro" panose="020B0506040000020004" pitchFamily="34" charset="0"/>
              </a:rPr>
              <a:t>dla ludzi”</a:t>
            </a:r>
          </a:p>
        </p:txBody>
      </p:sp>
      <p:sp>
        <p:nvSpPr>
          <p:cNvPr id="21" name="CuadroTexto 20">
            <a:extLst>
              <a:ext uri="{FF2B5EF4-FFF2-40B4-BE49-F238E27FC236}">
                <a16:creationId xmlns:a16="http://schemas.microsoft.com/office/drawing/2014/main" xmlns="" id="{62AB3FBB-E0B4-4C96-8215-6179ED4082D9}"/>
              </a:ext>
            </a:extLst>
          </p:cNvPr>
          <p:cNvSpPr txBox="1"/>
          <p:nvPr/>
        </p:nvSpPr>
        <p:spPr>
          <a:xfrm rot="10800000" flipV="1">
            <a:off x="10136140" y="5313665"/>
            <a:ext cx="1854174" cy="1439355"/>
          </a:xfrm>
          <a:prstGeom prst="rect">
            <a:avLst/>
          </a:prstGeom>
          <a:solidFill>
            <a:srgbClr val="2C7470"/>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200" b="0" i="0" u="none" strike="noStrike" cap="none" normalizeH="0" noProof="0" dirty="0">
                <a:ln>
                  <a:noFill/>
                </a:ln>
                <a:solidFill>
                  <a:srgbClr val="FFFFFF"/>
                </a:solidFill>
                <a:effectLst/>
                <a:uLnTx/>
                <a:uFillTx/>
                <a:latin typeface="EC Square Sans Pro" panose="020B0506040000020004" pitchFamily="34" charset="0"/>
              </a:rPr>
              <a:t>„stosowanie środków przeciwdrobnoustrojowych w sposób nieuwzględniony w warunkach wydanego zezwolenia na dopuszczenie do obrotu”</a:t>
            </a:r>
          </a:p>
        </p:txBody>
      </p:sp>
      <p:sp>
        <p:nvSpPr>
          <p:cNvPr id="22" name="Marcador de texto 1">
            <a:extLst>
              <a:ext uri="{FF2B5EF4-FFF2-40B4-BE49-F238E27FC236}">
                <a16:creationId xmlns:a16="http://schemas.microsoft.com/office/drawing/2014/main" xmlns="" id="{65D9D6A7-E123-44AC-B8E4-B485DB9B5059}"/>
              </a:ext>
            </a:extLst>
          </p:cNvPr>
          <p:cNvSpPr>
            <a:spLocks noGrp="1"/>
          </p:cNvSpPr>
          <p:nvPr>
            <p:ph type="body" sz="quarter" idx="10"/>
          </p:nvPr>
        </p:nvSpPr>
        <p:spPr>
          <a:xfrm>
            <a:off x="762000" y="311150"/>
            <a:ext cx="9156032" cy="533400"/>
          </a:xfrm>
        </p:spPr>
        <p:txBody>
          <a:bodyPr>
            <a:noAutofit/>
          </a:bodyPr>
          <a:lstStyle/>
          <a:p>
            <a:r>
              <a:rPr lang="pl-PL" sz="2400" dirty="0">
                <a:latin typeface="EC Square Sans Pro" panose="020B0506040000020004" pitchFamily="34" charset="0"/>
              </a:rPr>
              <a:t>Stosowanie weterynaryjnych produktów leczniczych o działaniu przeciwdrobnoustrojowym</a:t>
            </a:r>
          </a:p>
          <a:p>
            <a:endParaRPr lang="en-GB" kern="1200"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a:xfrm>
            <a:off x="6478904" y="5492750"/>
            <a:ext cx="4876800" cy="533400"/>
          </a:xfrm>
        </p:spPr>
        <p:txBody>
          <a:bodyPr>
            <a:noAutofit/>
          </a:bodyPr>
          <a:lstStyle/>
          <a:p>
            <a:pPr>
              <a:buClr>
                <a:srgbClr val="2C7470"/>
              </a:buClr>
            </a:pPr>
            <a:r>
              <a:rPr lang="pl-PL" sz="1800" i="1" dirty="0">
                <a:latin typeface="EC Square Sans Pro" panose="020B0506040000020004" pitchFamily="34" charset="0"/>
              </a:rPr>
              <a:t>Rozporządzenie wykonawcze Komisji (UE) 2022/1255</a:t>
            </a:r>
          </a:p>
        </p:txBody>
      </p:sp>
      <p:sp>
        <p:nvSpPr>
          <p:cNvPr id="11" name="Rectángulo redondeado 13">
            <a:extLst>
              <a:ext uri="{FF2B5EF4-FFF2-40B4-BE49-F238E27FC236}">
                <a16:creationId xmlns:a16="http://schemas.microsoft.com/office/drawing/2014/main" xmlns=""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xmlns="" id="{C79C4BED-479A-45B6-97C3-BC92A7F5A580}"/>
              </a:ext>
            </a:extLst>
          </p:cNvPr>
          <p:cNvSpPr/>
          <p:nvPr/>
        </p:nvSpPr>
        <p:spPr>
          <a:xfrm>
            <a:off x="611706" y="2535904"/>
            <a:ext cx="5334000" cy="3477875"/>
          </a:xfrm>
          <a:prstGeom prst="rect">
            <a:avLst/>
          </a:prstGeom>
        </p:spPr>
        <p:txBody>
          <a:bodyPr wrap="square">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l-PL"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Środki przeciwdrobnoustrojowe i grupy środków przeciwdrobnoustrojowych wymienione w niniejszym Rozporządzeniu </a:t>
            </a:r>
            <a:r>
              <a:rPr lang="pl-PL" b="1" dirty="0">
                <a:solidFill>
                  <a:srgbClr val="024B9C"/>
                </a:solidFill>
                <a:latin typeface="EC Square Sans Pro" panose="020B0506040000020004" pitchFamily="34" charset="0"/>
                <a:ea typeface="+mn-ea"/>
                <a:cs typeface="+mn-cs"/>
              </a:rPr>
              <a:t>nie mogą</a:t>
            </a:r>
            <a:r>
              <a:rPr lang="pl-PL" dirty="0">
                <a:solidFill>
                  <a:srgbClr val="024B9C"/>
                </a:solidFill>
                <a:latin typeface="EC Square Sans Pro" panose="020B0506040000020004" pitchFamily="34" charset="0"/>
                <a:ea typeface="+mn-ea"/>
                <a:cs typeface="+mn-cs"/>
              </a:rPr>
              <a:t> być stosowane w weterynaryjnych produktach leczniczych.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l-PL" b="0" i="0" u="none" strike="noStrike" cap="none" normalizeH="0" baseline="0" noProof="0" dirty="0" err="1">
                <a:ln>
                  <a:noFill/>
                </a:ln>
                <a:solidFill>
                  <a:srgbClr val="000000"/>
                </a:solidFill>
                <a:effectLst/>
                <a:uLnTx/>
                <a:uFillTx/>
                <a:latin typeface="EC Square Sans Pro" panose="020B0506040000020004" pitchFamily="34" charset="0"/>
                <a:ea typeface="+mn-ea"/>
                <a:cs typeface="+mn-cs"/>
              </a:rPr>
              <a:t>WPL</a:t>
            </a:r>
            <a:r>
              <a:rPr kumimoji="0" lang="pl-PL"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 zawierające środki przeciwdrobnoustrojowe wymienione w niniejszym Rozporządzeniu </a:t>
            </a:r>
            <a:r>
              <a:rPr lang="pl-PL" b="1" dirty="0">
                <a:solidFill>
                  <a:srgbClr val="024B9C"/>
                </a:solidFill>
                <a:latin typeface="EC Square Sans Pro" panose="020B0506040000020004" pitchFamily="34" charset="0"/>
                <a:ea typeface="+mn-ea"/>
                <a:cs typeface="+mn-cs"/>
              </a:rPr>
              <a:t>nie mogą</a:t>
            </a:r>
            <a:r>
              <a:rPr lang="pl-PL" dirty="0">
                <a:solidFill>
                  <a:srgbClr val="024B9C"/>
                </a:solidFill>
                <a:latin typeface="EC Square Sans Pro" panose="020B0506040000020004" pitchFamily="34" charset="0"/>
                <a:ea typeface="+mn-ea"/>
                <a:cs typeface="+mn-cs"/>
              </a:rPr>
              <a:t> być stosowane w paszach leczniczych</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l-PL"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Wykaz środków przeciwdrobnoustrojowych lub grup środków przeciwdrobnoustrojowych, zarezerwowanych do leczenia niektórych zakażeń u ludzi </a:t>
            </a:r>
            <a:r>
              <a:rPr kumimoji="0" lang="pl-PL" b="0" i="0" u="none" strike="noStrike" cap="none" normalizeH="0" baseline="0" noProof="0" dirty="0">
                <a:ln>
                  <a:noFill/>
                </a:ln>
                <a:solidFill>
                  <a:srgbClr val="024B9C"/>
                </a:solidFill>
                <a:effectLst/>
                <a:uLnTx/>
                <a:uFillTx/>
                <a:latin typeface="EC Square Sans Pro" panose="020B0506040000020004" pitchFamily="34" charset="0"/>
                <a:ea typeface="+mn-ea"/>
                <a:cs typeface="+mn-cs"/>
              </a:rPr>
              <a:t>należy poddawać stałemu przeglądowi </a:t>
            </a:r>
            <a:r>
              <a:rPr kumimoji="0" lang="pl-PL" b="0" i="0" u="none" strike="noStrike" cap="none" normalizeH="0" baseline="0" noProof="0" dirty="0">
                <a:ln>
                  <a:noFill/>
                </a:ln>
                <a:solidFill>
                  <a:srgbClr val="000000"/>
                </a:solidFill>
                <a:effectLst/>
                <a:uLnTx/>
                <a:uFillTx/>
                <a:latin typeface="EC Square Sans Pro" panose="020B0506040000020004" pitchFamily="34" charset="0"/>
                <a:ea typeface="+mn-ea"/>
                <a:cs typeface="+mn-cs"/>
              </a:rPr>
              <a:t>w świetle nowych dowodów naukowych lub pojawiających się informacji</a:t>
            </a:r>
          </a:p>
        </p:txBody>
      </p:sp>
      <p:pic>
        <p:nvPicPr>
          <p:cNvPr id="17" name="Imagen 16">
            <a:extLst>
              <a:ext uri="{FF2B5EF4-FFF2-40B4-BE49-F238E27FC236}">
                <a16:creationId xmlns:a16="http://schemas.microsoft.com/office/drawing/2014/main" xmlns=""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xmlns="" id="{D1943CAF-5478-4463-AA84-1FFA92F30628}"/>
              </a:ext>
            </a:extLst>
          </p:cNvPr>
          <p:cNvSpPr txBox="1"/>
          <p:nvPr/>
        </p:nvSpPr>
        <p:spPr>
          <a:xfrm>
            <a:off x="8001000" y="2166572"/>
            <a:ext cx="3615690" cy="369332"/>
          </a:xfrm>
          <a:prstGeom prst="rect">
            <a:avLst/>
          </a:prstGeom>
          <a:solidFill>
            <a:srgbClr val="2C7470"/>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cap="none" normalizeH="0" baseline="0" noProof="0" dirty="0">
                <a:ln>
                  <a:noFill/>
                </a:ln>
                <a:solidFill>
                  <a:srgbClr val="FFFFFF"/>
                </a:solidFill>
                <a:effectLst/>
                <a:uLnTx/>
                <a:uFillTx/>
                <a:latin typeface="EC Square Sans Pro" panose="020B0506040000020004" pitchFamily="34" charset="0"/>
              </a:rPr>
              <a:t>„wykaz środków zarezerwowanych”</a:t>
            </a:r>
          </a:p>
        </p:txBody>
      </p:sp>
      <p:sp>
        <p:nvSpPr>
          <p:cNvPr id="23" name="Marcador de texto 1">
            <a:extLst>
              <a:ext uri="{FF2B5EF4-FFF2-40B4-BE49-F238E27FC236}">
                <a16:creationId xmlns:a16="http://schemas.microsoft.com/office/drawing/2014/main" xmlns="" id="{7329D52D-90AE-48B1-A0EF-ED56FE7CCA71}"/>
              </a:ext>
            </a:extLst>
          </p:cNvPr>
          <p:cNvSpPr txBox="1">
            <a:spLocks/>
          </p:cNvSpPr>
          <p:nvPr/>
        </p:nvSpPr>
        <p:spPr>
          <a:xfrm>
            <a:off x="762000" y="311150"/>
            <a:ext cx="10287000"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2400" b="0"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Stosowanie produktów leczniczych o działaniu przeciwdrobnoustrojowym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1200" cap="none"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xmlns="" id="{424A30C1-DE06-42E0-A897-C1328FBE17E9}"/>
              </a:ext>
            </a:extLst>
          </p:cNvPr>
          <p:cNvSpPr txBox="1"/>
          <p:nvPr/>
        </p:nvSpPr>
        <p:spPr>
          <a:xfrm>
            <a:off x="228600" y="1470345"/>
            <a:ext cx="11811000" cy="40011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600" b="1" dirty="0">
                <a:solidFill>
                  <a:srgbClr val="FFFFFF"/>
                </a:solidFill>
                <a:latin typeface="EC Square Sans Pro" panose="020B0506040000020004" pitchFamily="34" charset="0"/>
                <a:ea typeface="+mn-ea"/>
                <a:cs typeface="Arial" panose="020B0604020202020204" pitchFamily="34" charset="0"/>
              </a:rPr>
              <a:t>Wykaz środków zarezerwowanych dla ludzi: środki przeciwdrobnoustrojowe zarezerwowane dla leczenia niektórych zakażeń u ludzi</a:t>
            </a:r>
          </a:p>
        </p:txBody>
      </p:sp>
      <p:sp>
        <p:nvSpPr>
          <p:cNvPr id="3" name="TextBox 2">
            <a:extLst>
              <a:ext uri="{FF2B5EF4-FFF2-40B4-BE49-F238E27FC236}">
                <a16:creationId xmlns:a16="http://schemas.microsoft.com/office/drawing/2014/main" xmlns="" id="{F5B42BBC-1B42-8291-E67D-6E22BF903777}"/>
              </a:ext>
            </a:extLst>
          </p:cNvPr>
          <p:cNvSpPr txBox="1"/>
          <p:nvPr/>
        </p:nvSpPr>
        <p:spPr>
          <a:xfrm>
            <a:off x="8153400" y="2673351"/>
            <a:ext cx="1752600" cy="184150"/>
          </a:xfrm>
          <a:prstGeom prst="rect">
            <a:avLst/>
          </a:prstGeom>
          <a:solidFill>
            <a:schemeClr val="bg1"/>
          </a:solidFill>
        </p:spPr>
        <p:txBody>
          <a:bodyPr wrap="square" lIns="0" tIns="0" rIns="0" bIns="0" rtlCol="0">
            <a:noAutofit/>
          </a:bodyPr>
          <a:lstStyle/>
          <a:p>
            <a:pPr algn="ctr"/>
            <a:r>
              <a:rPr lang="pl-PL" sz="800">
                <a:latin typeface="Times New Roman" panose="02020603050405020304" pitchFamily="18" charset="0"/>
                <a:ea typeface="Verdana" panose="020B0604030504040204" pitchFamily="34" charset="0"/>
                <a:cs typeface="Times New Roman" panose="02020603050405020304" pitchFamily="18" charset="0"/>
              </a:rPr>
              <a:t>Dziennik Urzędowy Unii Europejskiej</a:t>
            </a:r>
          </a:p>
        </p:txBody>
      </p:sp>
      <p:sp>
        <p:nvSpPr>
          <p:cNvPr id="4" name="TextBox 3">
            <a:extLst>
              <a:ext uri="{FF2B5EF4-FFF2-40B4-BE49-F238E27FC236}">
                <a16:creationId xmlns:a16="http://schemas.microsoft.com/office/drawing/2014/main" xmlns="" id="{A3946A27-58F0-6631-2918-A00C3417C1D4}"/>
              </a:ext>
            </a:extLst>
          </p:cNvPr>
          <p:cNvSpPr txBox="1"/>
          <p:nvPr/>
        </p:nvSpPr>
        <p:spPr>
          <a:xfrm>
            <a:off x="6934200" y="3197158"/>
            <a:ext cx="4265603" cy="1194044"/>
          </a:xfrm>
          <a:prstGeom prst="rect">
            <a:avLst/>
          </a:prstGeom>
          <a:solidFill>
            <a:schemeClr val="bg1"/>
          </a:solidFill>
        </p:spPr>
        <p:txBody>
          <a:bodyPr wrap="square" lIns="0" tIns="0" rIns="0" bIns="0" rtlCol="0">
            <a:noAutofit/>
          </a:bodyPr>
          <a:lstStyle/>
          <a:p>
            <a:pPr algn="ctr"/>
            <a:r>
              <a:rPr lang="pl-PL" sz="700" b="1" dirty="0">
                <a:latin typeface="Times New Roman" panose="02020603050405020304" pitchFamily="18" charset="0"/>
                <a:ea typeface="Verdana" panose="020B0604030504040204" pitchFamily="34" charset="0"/>
                <a:cs typeface="Times New Roman" panose="02020603050405020304" pitchFamily="18" charset="0"/>
              </a:rPr>
              <a:t>ROZPORZĄDZENIE WYKONAWCZE KOMISJI (UE) 2022/1255</a:t>
            </a:r>
          </a:p>
          <a:p>
            <a:pPr algn="ctr"/>
            <a:endParaRPr lang="en-US" sz="700" b="1" dirty="0">
              <a:latin typeface="Times New Roman" panose="02020603050405020304" pitchFamily="18" charset="0"/>
              <a:ea typeface="Verdana" panose="020B0604030504040204" pitchFamily="34" charset="0"/>
              <a:cs typeface="Times New Roman" panose="02020603050405020304" pitchFamily="18" charset="0"/>
            </a:endParaRPr>
          </a:p>
          <a:p>
            <a:pPr algn="ctr"/>
            <a:r>
              <a:rPr lang="pl-PL" sz="700" b="1" dirty="0">
                <a:latin typeface="Times New Roman" panose="02020603050405020304" pitchFamily="18" charset="0"/>
                <a:ea typeface="Verdana" panose="020B0604030504040204" pitchFamily="34" charset="0"/>
                <a:cs typeface="Times New Roman" panose="02020603050405020304" pitchFamily="18" charset="0"/>
              </a:rPr>
              <a:t>z dnia 19 lipca 2022 r.</a:t>
            </a:r>
          </a:p>
          <a:p>
            <a:pPr algn="ctr"/>
            <a:endParaRPr lang="en-US" sz="700" b="1" dirty="0">
              <a:latin typeface="Times New Roman" panose="02020603050405020304" pitchFamily="18" charset="0"/>
              <a:ea typeface="Verdana" panose="020B0604030504040204" pitchFamily="34" charset="0"/>
              <a:cs typeface="Times New Roman" panose="02020603050405020304" pitchFamily="18" charset="0"/>
            </a:endParaRPr>
          </a:p>
          <a:p>
            <a:pPr algn="ctr"/>
            <a:r>
              <a:rPr lang="pl-PL" sz="700" b="1" dirty="0">
                <a:latin typeface="Times New Roman" panose="02020603050405020304" pitchFamily="18" charset="0"/>
                <a:ea typeface="Verdana" panose="020B0604030504040204" pitchFamily="34" charset="0"/>
                <a:cs typeface="Times New Roman" panose="02020603050405020304" pitchFamily="18" charset="0"/>
              </a:rPr>
              <a:t>określające środki przeciwdrobnoustrojowe lub grupy środków przeciwdrobnoustrojowych zarezerwowane do leczenia niektórych zakażeń u ludzi zgodnie z Rozporządzeniem Parlamentu Europejskiego i Rady (UE) 2019/6</a:t>
            </a:r>
          </a:p>
          <a:p>
            <a:pPr algn="ctr"/>
            <a:endParaRPr lang="en-US" sz="700" b="1" dirty="0">
              <a:latin typeface="Times New Roman" panose="02020603050405020304" pitchFamily="18" charset="0"/>
              <a:ea typeface="Verdana" panose="020B0604030504040204" pitchFamily="34" charset="0"/>
              <a:cs typeface="Times New Roman" panose="02020603050405020304" pitchFamily="18" charset="0"/>
            </a:endParaRPr>
          </a:p>
          <a:p>
            <a:pPr algn="ctr"/>
            <a:r>
              <a:rPr lang="pl-PL" sz="700" b="1" dirty="0">
                <a:latin typeface="Times New Roman" panose="02020603050405020304" pitchFamily="18" charset="0"/>
                <a:ea typeface="Verdana" panose="020B0604030504040204" pitchFamily="34" charset="0"/>
                <a:cs typeface="Times New Roman" panose="02020603050405020304" pitchFamily="18" charset="0"/>
              </a:rPr>
              <a:t>(Tekst mający znaczenie dla </a:t>
            </a:r>
            <a:r>
              <a:rPr lang="pl-PL" sz="700" b="1" dirty="0" err="1">
                <a:latin typeface="Times New Roman" panose="02020603050405020304" pitchFamily="18" charset="0"/>
                <a:ea typeface="Verdana" panose="020B0604030504040204" pitchFamily="34" charset="0"/>
                <a:cs typeface="Times New Roman" panose="02020603050405020304" pitchFamily="18" charset="0"/>
              </a:rPr>
              <a:t>EOG</a:t>
            </a:r>
            <a:r>
              <a:rPr lang="pl-PL" sz="700" b="1" dirty="0">
                <a:latin typeface="Times New Roman" panose="02020603050405020304" pitchFamily="18" charset="0"/>
                <a:ea typeface="Verdana" panose="020B060403050404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CABB7079-30EB-5338-B5BF-D7F36F8859BC}"/>
              </a:ext>
            </a:extLst>
          </p:cNvPr>
          <p:cNvSpPr txBox="1"/>
          <p:nvPr/>
        </p:nvSpPr>
        <p:spPr>
          <a:xfrm>
            <a:off x="6781800" y="4960380"/>
            <a:ext cx="1752600" cy="227569"/>
          </a:xfrm>
          <a:prstGeom prst="rect">
            <a:avLst/>
          </a:prstGeom>
          <a:solidFill>
            <a:schemeClr val="bg1"/>
          </a:solidFill>
        </p:spPr>
        <p:txBody>
          <a:bodyPr wrap="square" lIns="0" tIns="0" rIns="0" bIns="0" rtlCol="0">
            <a:noAutofit/>
          </a:bodyPr>
          <a:lstStyle/>
          <a:p>
            <a:pPr algn="l"/>
            <a:r>
              <a:rPr lang="pl-PL" sz="600">
                <a:latin typeface="Times New Roman" panose="02020603050405020304" pitchFamily="18" charset="0"/>
                <a:ea typeface="Verdana" panose="020B0604030504040204" pitchFamily="34" charset="0"/>
                <a:cs typeface="Times New Roman" panose="02020603050405020304" pitchFamily="18" charset="0"/>
              </a:rPr>
              <a:t>KOMISJA EUROPEJSKA,</a:t>
            </a: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0294580-17A1-419A-A04F-FE29F0C4FFC0}"/>
              </a:ext>
            </a:extLst>
          </p:cNvPr>
          <p:cNvSpPr/>
          <p:nvPr/>
        </p:nvSpPr>
        <p:spPr>
          <a:xfrm>
            <a:off x="832557" y="1875533"/>
            <a:ext cx="5334000" cy="738664"/>
          </a:xfrm>
          <a:prstGeom prst="rect">
            <a:avLst/>
          </a:prstGeom>
        </p:spPr>
        <p:txBody>
          <a:bodyPr wrap="square">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cap="none" spc="0"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cap="none" spc="0" normalizeH="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xmlns=""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noProof="0">
              <a:ln>
                <a:noFill/>
              </a:ln>
              <a:solidFill>
                <a:srgbClr val="FFFFFF"/>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xmlns="" id="{A8E2F320-47EB-4C37-B9E4-0F1154B7B1B0}"/>
              </a:ext>
            </a:extLst>
          </p:cNvPr>
          <p:cNvSpPr txBox="1"/>
          <p:nvPr/>
        </p:nvSpPr>
        <p:spPr>
          <a:xfrm>
            <a:off x="762000" y="951033"/>
            <a:ext cx="4343400" cy="369332"/>
          </a:xfrm>
          <a:prstGeom prst="rect">
            <a:avLst/>
          </a:prstGeom>
          <a:solidFill>
            <a:srgbClr val="2C7470"/>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800" b="0" i="0" u="none" strike="noStrike" cap="none" normalizeH="0" noProof="0" dirty="0">
                <a:ln>
                  <a:noFill/>
                </a:ln>
                <a:solidFill>
                  <a:srgbClr val="FFFFFF"/>
                </a:solidFill>
                <a:effectLst/>
                <a:uLnTx/>
                <a:uFillTx/>
                <a:latin typeface="EC Square Sans Pro" panose="020B0506040000020004" pitchFamily="34" charset="0"/>
              </a:rPr>
              <a:t>„wykaz środków zarezerwowanych dla ludzi”</a:t>
            </a:r>
          </a:p>
        </p:txBody>
      </p:sp>
      <p:sp>
        <p:nvSpPr>
          <p:cNvPr id="25" name="Rectángulo redondeado 13">
            <a:extLst>
              <a:ext uri="{FF2B5EF4-FFF2-40B4-BE49-F238E27FC236}">
                <a16:creationId xmlns:a16="http://schemas.microsoft.com/office/drawing/2014/main" xmlns=""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spc="0" normalizeH="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xmlns="" id="{712C8666-2A72-4450-93DC-9CF50DD49CA4}"/>
              </a:ext>
            </a:extLst>
          </p:cNvPr>
          <p:cNvSpPr txBox="1"/>
          <p:nvPr/>
        </p:nvSpPr>
        <p:spPr>
          <a:xfrm>
            <a:off x="2352253" y="6441329"/>
            <a:ext cx="5105400" cy="307777"/>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400" b="0" i="1" u="none" strike="noStrike" cap="none" normalizeH="0" noProof="0">
                <a:ln>
                  <a:noFill/>
                </a:ln>
                <a:solidFill>
                  <a:srgbClr val="003399"/>
                </a:solidFill>
                <a:effectLst/>
                <a:uLnTx/>
                <a:uFillTx/>
                <a:latin typeface="EC Square Sans Pro" panose="020B0506040000020004" pitchFamily="34" charset="0"/>
              </a:rPr>
              <a:t>Rozporządzenie wykonawcze Komisji (UE) 2022/1255 </a:t>
            </a:r>
          </a:p>
        </p:txBody>
      </p:sp>
      <p:sp>
        <p:nvSpPr>
          <p:cNvPr id="29" name="Marcador de texto 1">
            <a:extLst>
              <a:ext uri="{FF2B5EF4-FFF2-40B4-BE49-F238E27FC236}">
                <a16:creationId xmlns:a16="http://schemas.microsoft.com/office/drawing/2014/main" xmlns="" id="{8CBE9950-E499-4893-A5C7-832B96A26BB5}"/>
              </a:ext>
            </a:extLst>
          </p:cNvPr>
          <p:cNvSpPr>
            <a:spLocks noGrp="1"/>
          </p:cNvSpPr>
          <p:nvPr>
            <p:ph type="body" sz="quarter" idx="10"/>
          </p:nvPr>
        </p:nvSpPr>
        <p:spPr>
          <a:xfrm>
            <a:off x="762000" y="311150"/>
            <a:ext cx="10363200" cy="533400"/>
          </a:xfrm>
        </p:spPr>
        <p:txBody>
          <a:bodyPr>
            <a:noAutofit/>
          </a:bodyPr>
          <a:lstStyle/>
          <a:p>
            <a:r>
              <a:rPr lang="pl-PL" sz="2400" dirty="0">
                <a:latin typeface="EC Square Sans Pro" panose="020B0506040000020004" pitchFamily="34" charset="0"/>
              </a:rPr>
              <a:t>Stosowanie produktów leczniczych o działaniu przeciwdrobnoustrojowym</a:t>
            </a:r>
          </a:p>
          <a:p>
            <a:endParaRPr lang="en-GB" kern="1200" dirty="0"/>
          </a:p>
        </p:txBody>
      </p:sp>
      <p:sp>
        <p:nvSpPr>
          <p:cNvPr id="12" name="CuadroTexto 11">
            <a:extLst>
              <a:ext uri="{FF2B5EF4-FFF2-40B4-BE49-F238E27FC236}">
                <a16:creationId xmlns:a16="http://schemas.microsoft.com/office/drawing/2014/main" xmlns="" id="{424A30C1-DE06-42E0-A897-C1328FBE17E9}"/>
              </a:ext>
            </a:extLst>
          </p:cNvPr>
          <p:cNvSpPr txBox="1"/>
          <p:nvPr/>
        </p:nvSpPr>
        <p:spPr>
          <a:xfrm>
            <a:off x="2352253" y="1352837"/>
            <a:ext cx="8163347" cy="400110"/>
          </a:xfrm>
          <a:prstGeom prst="rect">
            <a:avLst/>
          </a:prstGeom>
          <a:noFill/>
        </p:spPr>
        <p:txBody>
          <a:bodyPr wrap="square"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pl-PL" sz="2000" b="1" i="0" u="none" strike="noStrike" cap="none" normalizeH="0" noProof="0" dirty="0">
                <a:ln>
                  <a:noFill/>
                </a:ln>
                <a:solidFill>
                  <a:srgbClr val="FFFFFF"/>
                </a:solidFill>
                <a:effectLst/>
                <a:uLnTx/>
                <a:uFillTx/>
                <a:latin typeface="EC Square Sans Pro" panose="020B0506040000020004" pitchFamily="34" charset="0"/>
                <a:ea typeface="+mn-ea"/>
                <a:cs typeface="Arial" panose="020B0604020202020204" pitchFamily="34" charset="0"/>
              </a:rPr>
              <a:t>Wspieranie rozważnego stosowania i utrzymania skuteczności</a:t>
            </a:r>
          </a:p>
        </p:txBody>
      </p:sp>
      <p:sp>
        <p:nvSpPr>
          <p:cNvPr id="2" name="TextBox 1">
            <a:extLst>
              <a:ext uri="{FF2B5EF4-FFF2-40B4-BE49-F238E27FC236}">
                <a16:creationId xmlns:a16="http://schemas.microsoft.com/office/drawing/2014/main" xmlns="" id="{755AF83A-6F62-75B7-7892-BD57456A49D2}"/>
              </a:ext>
            </a:extLst>
          </p:cNvPr>
          <p:cNvSpPr txBox="1"/>
          <p:nvPr/>
        </p:nvSpPr>
        <p:spPr>
          <a:xfrm>
            <a:off x="663930" y="2124446"/>
            <a:ext cx="4822470" cy="4098554"/>
          </a:xfrm>
          <a:prstGeom prst="rect">
            <a:avLst/>
          </a:prstGeom>
          <a:noFill/>
        </p:spPr>
        <p:txBody>
          <a:bodyPr wrap="square" lIns="0" tIns="0" rIns="0" bIns="0" rtlCol="0">
            <a:noAutofit/>
          </a:bodyPr>
          <a:lstStyle/>
          <a:p>
            <a:pPr marL="228600" indent="-228600">
              <a:spcAft>
                <a:spcPts val="600"/>
              </a:spcAft>
            </a:pPr>
            <a:r>
              <a:rPr lang="pl-PL" sz="900" dirty="0">
                <a:latin typeface="Times New Roman" panose="02020603050405020304" pitchFamily="18" charset="0"/>
                <a:cs typeface="Times New Roman" panose="02020603050405020304" pitchFamily="18" charset="0"/>
              </a:rPr>
              <a:t>(1) Antybiotyki</a:t>
            </a:r>
          </a:p>
          <a:p>
            <a:pPr marL="571500" indent="-342900">
              <a:spcAft>
                <a:spcPts val="600"/>
              </a:spcAft>
            </a:pPr>
            <a:r>
              <a:rPr lang="pl-PL" sz="900" dirty="0">
                <a:latin typeface="Times New Roman" panose="02020603050405020304" pitchFamily="18" charset="0"/>
                <a:cs typeface="Times New Roman" panose="02020603050405020304" pitchFamily="18" charset="0"/>
              </a:rPr>
              <a:t>(a) </a:t>
            </a:r>
            <a:r>
              <a:rPr lang="pl-PL" sz="900" dirty="0" err="1">
                <a:latin typeface="Times New Roman" panose="02020603050405020304" pitchFamily="18" charset="0"/>
                <a:cs typeface="Times New Roman" panose="02020603050405020304" pitchFamily="18" charset="0"/>
              </a:rPr>
              <a:t>Karboksypenicyliny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(b) </a:t>
            </a:r>
            <a:r>
              <a:rPr lang="pl-PL" sz="900" dirty="0" err="1">
                <a:latin typeface="Times New Roman" panose="02020603050405020304" pitchFamily="18" charset="0"/>
                <a:cs typeface="Times New Roman" panose="02020603050405020304" pitchFamily="18" charset="0"/>
              </a:rPr>
              <a:t>Ureidopenicyliny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(c) </a:t>
            </a:r>
            <a:r>
              <a:rPr lang="pl-PL" sz="900" dirty="0" err="1">
                <a:latin typeface="Times New Roman" panose="02020603050405020304" pitchFamily="18" charset="0"/>
                <a:cs typeface="Times New Roman" panose="02020603050405020304" pitchFamily="18" charset="0"/>
              </a:rPr>
              <a:t>Ceftobiprol</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(d) </a:t>
            </a:r>
            <a:r>
              <a:rPr lang="pl-PL" sz="900" dirty="0" err="1">
                <a:latin typeface="Times New Roman" panose="02020603050405020304" pitchFamily="18" charset="0"/>
                <a:cs typeface="Times New Roman" panose="02020603050405020304" pitchFamily="18" charset="0"/>
              </a:rPr>
              <a:t>Ceftarolina</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(e) Połączenia </a:t>
            </a:r>
            <a:r>
              <a:rPr lang="pl-PL" sz="900" dirty="0" err="1">
                <a:latin typeface="Times New Roman" panose="02020603050405020304" pitchFamily="18" charset="0"/>
                <a:cs typeface="Times New Roman" panose="02020603050405020304" pitchFamily="18" charset="0"/>
              </a:rPr>
              <a:t>cefalosporyn</a:t>
            </a:r>
            <a:r>
              <a:rPr lang="pl-PL" sz="900" dirty="0">
                <a:latin typeface="Times New Roman" panose="02020603050405020304" pitchFamily="18" charset="0"/>
                <a:cs typeface="Times New Roman" panose="02020603050405020304" pitchFamily="18" charset="0"/>
              </a:rPr>
              <a:t> z inhibitorami beta-</a:t>
            </a:r>
            <a:r>
              <a:rPr lang="pl-PL" sz="900" dirty="0" err="1">
                <a:latin typeface="Times New Roman" panose="02020603050405020304" pitchFamily="18" charset="0"/>
                <a:cs typeface="Times New Roman" panose="02020603050405020304" pitchFamily="18" charset="0"/>
              </a:rPr>
              <a:t>laktamazy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(f) </a:t>
            </a:r>
            <a:r>
              <a:rPr lang="pl-PL" sz="900" dirty="0" err="1">
                <a:latin typeface="Times New Roman" panose="02020603050405020304" pitchFamily="18" charset="0"/>
                <a:cs typeface="Times New Roman" panose="02020603050405020304" pitchFamily="18" charset="0"/>
              </a:rPr>
              <a:t>Cefalosporyny</a:t>
            </a:r>
            <a:r>
              <a:rPr lang="pl-PL" sz="900" dirty="0">
                <a:latin typeface="Times New Roman" panose="02020603050405020304" pitchFamily="18" charset="0"/>
                <a:cs typeface="Times New Roman" panose="02020603050405020304" pitchFamily="18" charset="0"/>
              </a:rPr>
              <a:t> </a:t>
            </a:r>
            <a:r>
              <a:rPr lang="pl-PL" sz="900" dirty="0" err="1">
                <a:latin typeface="Times New Roman" panose="02020603050405020304" pitchFamily="18" charset="0"/>
                <a:cs typeface="Times New Roman" panose="02020603050405020304" pitchFamily="18" charset="0"/>
              </a:rPr>
              <a:t>syderoforowe</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(g) </a:t>
            </a:r>
            <a:r>
              <a:rPr lang="pl-PL" sz="900" dirty="0" err="1">
                <a:latin typeface="Times New Roman" panose="02020603050405020304" pitchFamily="18" charset="0"/>
                <a:cs typeface="Times New Roman" panose="02020603050405020304" pitchFamily="18" charset="0"/>
              </a:rPr>
              <a:t>Karbapenemy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(h) </a:t>
            </a:r>
            <a:r>
              <a:rPr lang="pl-PL" sz="900" dirty="0" err="1">
                <a:latin typeface="Times New Roman" panose="02020603050405020304" pitchFamily="18" charset="0"/>
                <a:cs typeface="Times New Roman" panose="02020603050405020304" pitchFamily="18" charset="0"/>
              </a:rPr>
              <a:t>Penemy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(i) </a:t>
            </a:r>
            <a:r>
              <a:rPr lang="pl-PL" sz="900" dirty="0" err="1">
                <a:latin typeface="Times New Roman" panose="02020603050405020304" pitchFamily="18" charset="0"/>
                <a:cs typeface="Times New Roman" panose="02020603050405020304" pitchFamily="18" charset="0"/>
              </a:rPr>
              <a:t>Monobaktamy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(j) Pochodne kwasu fosfonowego</a:t>
            </a:r>
          </a:p>
          <a:p>
            <a:pPr marL="571500" indent="-342900">
              <a:spcAft>
                <a:spcPts val="600"/>
              </a:spcAft>
            </a:pPr>
            <a:r>
              <a:rPr lang="pl-PL" sz="900" dirty="0">
                <a:latin typeface="Times New Roman" panose="02020603050405020304" pitchFamily="18" charset="0"/>
                <a:cs typeface="Times New Roman" panose="02020603050405020304" pitchFamily="18" charset="0"/>
              </a:rPr>
              <a:t>(k) </a:t>
            </a:r>
            <a:r>
              <a:rPr lang="pl-PL" sz="900" dirty="0" err="1">
                <a:latin typeface="Times New Roman" panose="02020603050405020304" pitchFamily="18" charset="0"/>
                <a:cs typeface="Times New Roman" panose="02020603050405020304" pitchFamily="18" charset="0"/>
              </a:rPr>
              <a:t>Glikopeptydy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(1) </a:t>
            </a:r>
            <a:r>
              <a:rPr lang="pl-PL" sz="900" dirty="0" err="1">
                <a:latin typeface="Times New Roman" panose="02020603050405020304" pitchFamily="18" charset="0"/>
                <a:cs typeface="Times New Roman" panose="02020603050405020304" pitchFamily="18" charset="0"/>
              </a:rPr>
              <a:t>Lipopeptydy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(m) </a:t>
            </a:r>
            <a:r>
              <a:rPr lang="pl-PL" sz="900" dirty="0" err="1">
                <a:latin typeface="Times New Roman" panose="02020603050405020304" pitchFamily="18" charset="0"/>
                <a:cs typeface="Times New Roman" panose="02020603050405020304" pitchFamily="18" charset="0"/>
              </a:rPr>
              <a:t>Oksazolidynony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(n) </a:t>
            </a:r>
            <a:r>
              <a:rPr lang="pl-PL" sz="900" dirty="0" err="1">
                <a:latin typeface="Times New Roman" panose="02020603050405020304" pitchFamily="18" charset="0"/>
                <a:cs typeface="Times New Roman" panose="02020603050405020304" pitchFamily="18" charset="0"/>
              </a:rPr>
              <a:t>Fidaksomycyna</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(o) </a:t>
            </a:r>
            <a:r>
              <a:rPr lang="pl-PL" sz="900" dirty="0" err="1">
                <a:latin typeface="Times New Roman" panose="02020603050405020304" pitchFamily="18" charset="0"/>
                <a:cs typeface="Times New Roman" panose="02020603050405020304" pitchFamily="18" charset="0"/>
              </a:rPr>
              <a:t>Plazomycyna</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(p) </a:t>
            </a:r>
            <a:r>
              <a:rPr lang="pl-PL" sz="900" dirty="0" err="1">
                <a:latin typeface="Times New Roman" panose="02020603050405020304" pitchFamily="18" charset="0"/>
                <a:cs typeface="Times New Roman" panose="02020603050405020304" pitchFamily="18" charset="0"/>
              </a:rPr>
              <a:t>Glicylocykliny</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(q) </a:t>
            </a:r>
            <a:r>
              <a:rPr lang="pl-PL" sz="900" dirty="0" err="1">
                <a:latin typeface="Times New Roman" panose="02020603050405020304" pitchFamily="18" charset="0"/>
                <a:cs typeface="Times New Roman" panose="02020603050405020304" pitchFamily="18" charset="0"/>
              </a:rPr>
              <a:t>Erawacyklina</a:t>
            </a:r>
            <a:endParaRPr lang="pl-PL" sz="900" dirty="0">
              <a:latin typeface="Times New Roman" panose="02020603050405020304" pitchFamily="18" charset="0"/>
              <a:cs typeface="Times New Roman" panose="02020603050405020304" pitchFamily="18" charset="0"/>
            </a:endParaRPr>
          </a:p>
          <a:p>
            <a:pPr marL="571500" indent="-342900">
              <a:spcAft>
                <a:spcPts val="600"/>
              </a:spcAft>
            </a:pPr>
            <a:r>
              <a:rPr lang="pl-PL" sz="900" dirty="0">
                <a:latin typeface="Times New Roman" panose="02020603050405020304" pitchFamily="18" charset="0"/>
                <a:cs typeface="Times New Roman" panose="02020603050405020304" pitchFamily="18" charset="0"/>
              </a:rPr>
              <a:t>(r) </a:t>
            </a:r>
            <a:r>
              <a:rPr lang="pl-PL" sz="900" dirty="0" err="1">
                <a:latin typeface="Times New Roman" panose="02020603050405020304" pitchFamily="18" charset="0"/>
                <a:cs typeface="Times New Roman" panose="02020603050405020304" pitchFamily="18" charset="0"/>
              </a:rPr>
              <a:t>Omadacyklina</a:t>
            </a:r>
            <a:endParaRPr lang="pl-PL" sz="9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F8CC2668-4A93-D462-5445-72AC7DBC7E73}"/>
              </a:ext>
            </a:extLst>
          </p:cNvPr>
          <p:cNvSpPr txBox="1"/>
          <p:nvPr/>
        </p:nvSpPr>
        <p:spPr>
          <a:xfrm>
            <a:off x="6517838" y="2335935"/>
            <a:ext cx="2520779" cy="4105394"/>
          </a:xfrm>
          <a:prstGeom prst="rect">
            <a:avLst/>
          </a:prstGeom>
          <a:noFill/>
        </p:spPr>
        <p:txBody>
          <a:bodyPr wrap="square" lIns="0" tIns="0" rIns="0" bIns="0" rtlCol="0">
            <a:noAutofit/>
          </a:bodyPr>
          <a:lstStyle/>
          <a:p>
            <a:pPr marL="342900" indent="-342900">
              <a:spcAft>
                <a:spcPts val="900"/>
              </a:spcAft>
            </a:pPr>
            <a:r>
              <a:rPr lang="pl-PL" sz="1400" dirty="0">
                <a:latin typeface="Times New Roman" panose="02020603050405020304" pitchFamily="18" charset="0"/>
                <a:cs typeface="Times New Roman" panose="02020603050405020304" pitchFamily="18" charset="0"/>
              </a:rPr>
              <a:t>(2) Leki przeciwwirusowe</a:t>
            </a:r>
          </a:p>
          <a:p>
            <a:pPr marL="628650" indent="-342900">
              <a:spcAft>
                <a:spcPts val="900"/>
              </a:spcAft>
            </a:pPr>
            <a:r>
              <a:rPr lang="pl-PL" sz="1400" dirty="0">
                <a:latin typeface="Times New Roman" panose="02020603050405020304" pitchFamily="18" charset="0"/>
                <a:cs typeface="Times New Roman" panose="02020603050405020304" pitchFamily="18" charset="0"/>
              </a:rPr>
              <a:t>(a) Amantadyna</a:t>
            </a:r>
          </a:p>
          <a:p>
            <a:pPr marL="628650" indent="-342900">
              <a:spcAft>
                <a:spcPts val="900"/>
              </a:spcAft>
            </a:pPr>
            <a:r>
              <a:rPr lang="pl-PL" sz="1400" dirty="0">
                <a:latin typeface="Times New Roman" panose="02020603050405020304" pitchFamily="18" charset="0"/>
                <a:cs typeface="Times New Roman" panose="02020603050405020304" pitchFamily="18" charset="0"/>
              </a:rPr>
              <a:t>(b) </a:t>
            </a:r>
            <a:r>
              <a:rPr lang="pl-PL" sz="1400" dirty="0" err="1">
                <a:latin typeface="Times New Roman" panose="02020603050405020304" pitchFamily="18" charset="0"/>
                <a:cs typeface="Times New Roman" panose="02020603050405020304" pitchFamily="18" charset="0"/>
              </a:rPr>
              <a:t>Baloksawir</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marboksyl</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(c) </a:t>
            </a:r>
            <a:r>
              <a:rPr lang="pl-PL" sz="1400" dirty="0" err="1">
                <a:latin typeface="Times New Roman" panose="02020603050405020304" pitchFamily="18" charset="0"/>
                <a:cs typeface="Times New Roman" panose="02020603050405020304" pitchFamily="18" charset="0"/>
              </a:rPr>
              <a:t>Celgosiwir</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(d) Favipiravir</a:t>
            </a:r>
          </a:p>
          <a:p>
            <a:pPr marL="628650" indent="-342900">
              <a:spcAft>
                <a:spcPts val="900"/>
              </a:spcAft>
            </a:pPr>
            <a:r>
              <a:rPr lang="pl-PL" sz="1400" dirty="0">
                <a:latin typeface="Times New Roman" panose="02020603050405020304" pitchFamily="18" charset="0"/>
                <a:cs typeface="Times New Roman" panose="02020603050405020304" pitchFamily="18" charset="0"/>
              </a:rPr>
              <a:t>(e) </a:t>
            </a:r>
            <a:r>
              <a:rPr lang="pl-PL" sz="1400" dirty="0" err="1">
                <a:latin typeface="Times New Roman" panose="02020603050405020304" pitchFamily="18" charset="0"/>
                <a:cs typeface="Times New Roman" panose="02020603050405020304" pitchFamily="18" charset="0"/>
              </a:rPr>
              <a:t>Galidesiwir</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(f) </a:t>
            </a:r>
            <a:r>
              <a:rPr lang="pl-PL" sz="1400" dirty="0" err="1">
                <a:latin typeface="Times New Roman" panose="02020603050405020304" pitchFamily="18" charset="0"/>
                <a:cs typeface="Times New Roman" panose="02020603050405020304" pitchFamily="18" charset="0"/>
              </a:rPr>
              <a:t>Laktimidomycyna</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(g) </a:t>
            </a:r>
            <a:r>
              <a:rPr lang="pl-PL" sz="1400" dirty="0" err="1">
                <a:latin typeface="Times New Roman" panose="02020603050405020304" pitchFamily="18" charset="0"/>
                <a:cs typeface="Times New Roman" panose="02020603050405020304" pitchFamily="18" charset="0"/>
              </a:rPr>
              <a:t>Laninamiwir</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(h) </a:t>
            </a:r>
            <a:r>
              <a:rPr lang="pl-PL" sz="1400" dirty="0" err="1">
                <a:latin typeface="Times New Roman" panose="02020603050405020304" pitchFamily="18" charset="0"/>
                <a:cs typeface="Times New Roman" panose="02020603050405020304" pitchFamily="18" charset="0"/>
              </a:rPr>
              <a:t>Metyzazon</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(i) </a:t>
            </a:r>
            <a:r>
              <a:rPr lang="pl-PL" sz="1400" dirty="0" err="1">
                <a:latin typeface="Times New Roman" panose="02020603050405020304" pitchFamily="18" charset="0"/>
                <a:cs typeface="Times New Roman" panose="02020603050405020304" pitchFamily="18" charset="0"/>
              </a:rPr>
              <a:t>Molmipirawir</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(j) </a:t>
            </a:r>
            <a:r>
              <a:rPr lang="pl-PL" sz="1400" dirty="0" err="1">
                <a:latin typeface="Times New Roman" panose="02020603050405020304" pitchFamily="18" charset="0"/>
                <a:cs typeface="Times New Roman" panose="02020603050405020304" pitchFamily="18" charset="0"/>
              </a:rPr>
              <a:t>Nitazoksanid</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(k) </a:t>
            </a:r>
            <a:r>
              <a:rPr lang="pl-PL" sz="1400" dirty="0" err="1">
                <a:latin typeface="Times New Roman" panose="02020603050405020304" pitchFamily="18" charset="0"/>
                <a:cs typeface="Times New Roman" panose="02020603050405020304" pitchFamily="18" charset="0"/>
              </a:rPr>
              <a:t>Oseltamiwir</a:t>
            </a:r>
            <a:endParaRPr lang="pl-PL" sz="1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99235A1-FCA5-BB9D-328A-833B74D15DA0}"/>
              </a:ext>
            </a:extLst>
          </p:cNvPr>
          <p:cNvSpPr txBox="1"/>
          <p:nvPr/>
        </p:nvSpPr>
        <p:spPr>
          <a:xfrm>
            <a:off x="9220200" y="2506836"/>
            <a:ext cx="2137041" cy="3336555"/>
          </a:xfrm>
          <a:prstGeom prst="rect">
            <a:avLst/>
          </a:prstGeom>
          <a:noFill/>
        </p:spPr>
        <p:txBody>
          <a:bodyPr wrap="square" lIns="0" tIns="0" rIns="0" bIns="0" rtlCol="0">
            <a:noAutofit/>
          </a:bodyPr>
          <a:lstStyle/>
          <a:p>
            <a:pPr marL="628650" indent="-342900">
              <a:spcAft>
                <a:spcPts val="900"/>
              </a:spcAft>
            </a:pPr>
            <a:r>
              <a:rPr lang="pl-PL" sz="1400" dirty="0">
                <a:latin typeface="Times New Roman" panose="02020603050405020304" pitchFamily="18" charset="0"/>
                <a:cs typeface="Times New Roman" panose="02020603050405020304" pitchFamily="18" charset="0"/>
              </a:rPr>
              <a:t>(l) </a:t>
            </a:r>
            <a:r>
              <a:rPr lang="pl-PL" sz="1400" dirty="0" err="1">
                <a:latin typeface="Times New Roman" panose="02020603050405020304" pitchFamily="18" charset="0"/>
                <a:cs typeface="Times New Roman" panose="02020603050405020304" pitchFamily="18" charset="0"/>
              </a:rPr>
              <a:t>Peramiwir</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(m) </a:t>
            </a:r>
            <a:r>
              <a:rPr lang="pl-PL" sz="1400" dirty="0" err="1">
                <a:latin typeface="Times New Roman" panose="02020603050405020304" pitchFamily="18" charset="0"/>
                <a:cs typeface="Times New Roman" panose="02020603050405020304" pitchFamily="18" charset="0"/>
              </a:rPr>
              <a:t>Rybawiryna</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(n) </a:t>
            </a:r>
            <a:r>
              <a:rPr lang="pl-PL" sz="1400" dirty="0" err="1">
                <a:latin typeface="Times New Roman" panose="02020603050405020304" pitchFamily="18" charset="0"/>
                <a:cs typeface="Times New Roman" panose="02020603050405020304" pitchFamily="18" charset="0"/>
              </a:rPr>
              <a:t>Rymantadyna</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(o) </a:t>
            </a:r>
            <a:r>
              <a:rPr lang="pl-PL" sz="1400" dirty="0" err="1">
                <a:latin typeface="Times New Roman" panose="02020603050405020304" pitchFamily="18" charset="0"/>
                <a:cs typeface="Times New Roman" panose="02020603050405020304" pitchFamily="18" charset="0"/>
              </a:rPr>
              <a:t>Tyzoksanid</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(p) </a:t>
            </a:r>
            <a:r>
              <a:rPr lang="pl-PL" sz="1400" dirty="0" err="1">
                <a:latin typeface="Times New Roman" panose="02020603050405020304" pitchFamily="18" charset="0"/>
                <a:cs typeface="Times New Roman" panose="02020603050405020304" pitchFamily="18" charset="0"/>
              </a:rPr>
              <a:t>Triazawiryna</a:t>
            </a:r>
            <a:endParaRPr lang="pl-PL" sz="1400" dirty="0">
              <a:latin typeface="Times New Roman" panose="02020603050405020304" pitchFamily="18" charset="0"/>
              <a:cs typeface="Times New Roman" panose="02020603050405020304" pitchFamily="18" charset="0"/>
            </a:endParaRPr>
          </a:p>
          <a:p>
            <a:pPr marL="628650" indent="-342900">
              <a:spcAft>
                <a:spcPts val="900"/>
              </a:spcAft>
            </a:pPr>
            <a:r>
              <a:rPr lang="pl-PL" sz="1400" dirty="0">
                <a:latin typeface="Times New Roman" panose="02020603050405020304" pitchFamily="18" charset="0"/>
                <a:cs typeface="Times New Roman" panose="02020603050405020304" pitchFamily="18" charset="0"/>
              </a:rPr>
              <a:t>(q) </a:t>
            </a:r>
            <a:r>
              <a:rPr lang="pl-PL" sz="1400" dirty="0" err="1">
                <a:latin typeface="Times New Roman" panose="02020603050405020304" pitchFamily="18" charset="0"/>
                <a:cs typeface="Times New Roman" panose="02020603050405020304" pitchFamily="18" charset="0"/>
              </a:rPr>
              <a:t>Umifenowir</a:t>
            </a:r>
            <a:endParaRPr lang="pl-PL" sz="1400" dirty="0">
              <a:latin typeface="Times New Roman" panose="02020603050405020304" pitchFamily="18" charset="0"/>
              <a:cs typeface="Times New Roman" panose="02020603050405020304" pitchFamily="18" charset="0"/>
            </a:endParaRPr>
          </a:p>
          <a:p>
            <a:pPr marL="628650" indent="-342900">
              <a:spcAft>
                <a:spcPts val="2400"/>
              </a:spcAft>
            </a:pPr>
            <a:r>
              <a:rPr lang="pl-PL" sz="1400" dirty="0">
                <a:latin typeface="Times New Roman" panose="02020603050405020304" pitchFamily="18" charset="0"/>
                <a:cs typeface="Times New Roman" panose="02020603050405020304" pitchFamily="18" charset="0"/>
              </a:rPr>
              <a:t>(r) </a:t>
            </a:r>
            <a:r>
              <a:rPr lang="pl-PL" sz="1400" dirty="0" err="1">
                <a:latin typeface="Times New Roman" panose="02020603050405020304" pitchFamily="18" charset="0"/>
                <a:cs typeface="Times New Roman" panose="02020603050405020304" pitchFamily="18" charset="0"/>
              </a:rPr>
              <a:t>Zanamiwir</a:t>
            </a:r>
            <a:endParaRPr lang="pl-PL" sz="1400" dirty="0">
              <a:latin typeface="Times New Roman" panose="02020603050405020304" pitchFamily="18" charset="0"/>
              <a:cs typeface="Times New Roman" panose="02020603050405020304" pitchFamily="18" charset="0"/>
            </a:endParaRPr>
          </a:p>
          <a:p>
            <a:pPr marL="268288" indent="-268288">
              <a:spcAft>
                <a:spcPts val="900"/>
              </a:spcAft>
            </a:pPr>
            <a:r>
              <a:rPr lang="pl-PL" sz="14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a:t>
            </a:r>
            <a:r>
              <a:rPr lang="pl-PL" sz="1400" dirty="0">
                <a:latin typeface="Times New Roman" panose="02020603050405020304" pitchFamily="18" charset="0"/>
                <a:cs typeface="Times New Roman" panose="02020603050405020304" pitchFamily="18" charset="0"/>
              </a:rPr>
              <a:t>Leki </a:t>
            </a:r>
            <a:r>
              <a:rPr lang="pl-PL" sz="1400" dirty="0" err="1">
                <a:latin typeface="Times New Roman" panose="02020603050405020304" pitchFamily="18" charset="0"/>
                <a:cs typeface="Times New Roman" panose="02020603050405020304" pitchFamily="18" charset="0"/>
              </a:rPr>
              <a:t>przeciwpierwotniakowe</a:t>
            </a:r>
            <a:endParaRPr lang="pl-PL" sz="1400" dirty="0">
              <a:latin typeface="Times New Roman" panose="02020603050405020304" pitchFamily="18" charset="0"/>
              <a:cs typeface="Times New Roman" panose="02020603050405020304" pitchFamily="18" charset="0"/>
            </a:endParaRPr>
          </a:p>
          <a:p>
            <a:pPr marL="623888" indent="-342900">
              <a:spcAft>
                <a:spcPts val="900"/>
              </a:spcAft>
            </a:pPr>
            <a:r>
              <a:rPr lang="pl-PL" sz="1400" dirty="0">
                <a:latin typeface="Times New Roman" panose="02020603050405020304" pitchFamily="18" charset="0"/>
                <a:cs typeface="Times New Roman" panose="02020603050405020304" pitchFamily="18" charset="0"/>
              </a:rPr>
              <a:t>(a) </a:t>
            </a:r>
            <a:r>
              <a:rPr lang="pl-PL" sz="1400" dirty="0" err="1">
                <a:latin typeface="Times New Roman" panose="02020603050405020304" pitchFamily="18" charset="0"/>
                <a:cs typeface="Times New Roman" panose="02020603050405020304" pitchFamily="18" charset="0"/>
              </a:rPr>
              <a:t>Nitazoksanid</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724BB1BD-B7B1-4E70-ABA2-FDDD49A09615}"/>
              </a:ext>
            </a:extLst>
          </p:cNvPr>
          <p:cNvSpPr>
            <a:spLocks noGrp="1"/>
          </p:cNvSpPr>
          <p:nvPr>
            <p:ph type="body" sz="quarter" idx="10"/>
          </p:nvPr>
        </p:nvSpPr>
        <p:spPr/>
        <p:txBody>
          <a:bodyPr lIns="91440" tIns="45720" rIns="91440" bIns="45720" anchor="t">
            <a:noAutofit/>
          </a:bodyPr>
          <a:lstStyle/>
          <a:p>
            <a:pPr algn="ctr"/>
            <a:r>
              <a:rPr lang="pl-PL" b="1">
                <a:latin typeface="Arial"/>
                <a:cs typeface="Arial"/>
              </a:rPr>
              <a:t>Opracowywane akty prawne delegowane i wykonawcze</a:t>
            </a:r>
          </a:p>
          <a:p>
            <a:endParaRPr lang="es-ES" kern="1200" dirty="0"/>
          </a:p>
        </p:txBody>
      </p:sp>
      <p:sp>
        <p:nvSpPr>
          <p:cNvPr id="4" name="CuadroTexto 3">
            <a:extLst>
              <a:ext uri="{FF2B5EF4-FFF2-40B4-BE49-F238E27FC236}">
                <a16:creationId xmlns:a16="http://schemas.microsoft.com/office/drawing/2014/main" xmlns="" id="{2AE5DF66-CEEA-CD42-E844-4DB9137313EA}"/>
              </a:ext>
            </a:extLst>
          </p:cNvPr>
          <p:cNvSpPr txBox="1"/>
          <p:nvPr/>
        </p:nvSpPr>
        <p:spPr>
          <a:xfrm>
            <a:off x="410834" y="4121150"/>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1" i="0" u="none" strike="noStrike" cap="none" normalizeH="0" baseline="0" noProof="0" dirty="0">
                <a:ln>
                  <a:noFill/>
                </a:ln>
                <a:solidFill>
                  <a:srgbClr val="002060"/>
                </a:solidFill>
                <a:effectLst/>
                <a:uLnTx/>
                <a:uFillTx/>
                <a:latin typeface="EC Square Sans Pro"/>
              </a:rPr>
              <a:t>Wykaz substancji niezbędnych do leczenia zwierząt z rodziny koniowatych</a:t>
            </a:r>
            <a:r>
              <a:rPr kumimoji="0" lang="pl-PL" sz="2000" b="0" i="0" u="none" strike="noStrike" cap="none" normalizeH="0" baseline="0" noProof="0" dirty="0">
                <a:ln>
                  <a:noFill/>
                </a:ln>
                <a:solidFill>
                  <a:srgbClr val="002060"/>
                </a:solidFill>
                <a:effectLst/>
                <a:uLnTx/>
                <a:uFillTx/>
                <a:latin typeface="EC Square Sans Pro"/>
              </a:rPr>
              <a:t>, przynoszących dodatkowe korzyści kliniczne w porównaniu z innymi opcjami terapeutycznymi dostępnymi dla gatunków koniowatych i których okres karencji dla gatunków koniowatych wynosi sześć miesięcy. </a:t>
            </a:r>
          </a:p>
        </p:txBody>
      </p:sp>
      <p:pic>
        <p:nvPicPr>
          <p:cNvPr id="8" name="Imagen 7" descr="Imagen que contiene reloj, dibujo&#10;&#10;Descripción generada automáticamente">
            <a:extLst>
              <a:ext uri="{FF2B5EF4-FFF2-40B4-BE49-F238E27FC236}">
                <a16:creationId xmlns:a16="http://schemas.microsoft.com/office/drawing/2014/main" xmlns=""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xmlns=""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xmlns=""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xmlns="" id="{37A1712A-12B1-48B4-3847-F1672708EEA6}"/>
              </a:ext>
            </a:extLst>
          </p:cNvPr>
          <p:cNvSpPr txBox="1"/>
          <p:nvPr/>
        </p:nvSpPr>
        <p:spPr>
          <a:xfrm>
            <a:off x="226999" y="1149350"/>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2000" dirty="0">
                <a:solidFill>
                  <a:srgbClr val="002060"/>
                </a:solidFill>
                <a:latin typeface="EC Square Sans Pro"/>
              </a:rPr>
              <a:t>Wykaz środków przeciwdrobnoustrojowych, których nie należy stosować w </a:t>
            </a:r>
            <a:r>
              <a:rPr lang="pl-PL" sz="2000" dirty="0">
                <a:solidFill>
                  <a:schemeClr val="tx1"/>
                </a:solidFill>
                <a:latin typeface="EC Square Sans Pro"/>
              </a:rPr>
              <a:t>myśl </a:t>
            </a:r>
            <a:r>
              <a:rPr lang="pl-PL" sz="2000" dirty="0">
                <a:solidFill>
                  <a:srgbClr val="FF0000"/>
                </a:solidFill>
                <a:latin typeface="EC Square Sans Pro"/>
              </a:rPr>
              <a:t> </a:t>
            </a:r>
            <a:r>
              <a:rPr lang="pl-PL" sz="2000" dirty="0">
                <a:solidFill>
                  <a:srgbClr val="002060"/>
                </a:solidFill>
                <a:latin typeface="EC Square Sans Pro"/>
              </a:rPr>
              <a:t>art. 112-114 (w sposób nieuwzględniony w warunkach wydanego zezwolenia na dopuszczenie do obrotu) lub tylko pod pewnymi warunkami</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2000" b="0" i="0" u="none" strike="noStrike" cap="none" normalizeH="0" baseline="0" noProof="0" dirty="0">
                <a:ln>
                  <a:noFill/>
                </a:ln>
                <a:solidFill>
                  <a:srgbClr val="002060"/>
                </a:solidFill>
                <a:effectLst/>
                <a:uLnTx/>
                <a:uFillTx/>
                <a:latin typeface="EC Square Sans Pro"/>
              </a:rPr>
              <a:t>Wykaz substancji dopuszczonych do stosowania u gatunków zwierząt lądowych służących do produkcji żywności lub substancji zawartych w produkcie leczniczym do stosowania u ludzi dopuszczonym do obrotu w Unii Europejskiej, które mogą być stosowane u gatunków zwierząt </a:t>
            </a:r>
            <a:r>
              <a:rPr kumimoji="0" lang="pl-PL" sz="2000" b="1" i="0" u="none" strike="noStrike" cap="none" normalizeH="0" baseline="0" noProof="0" dirty="0">
                <a:ln>
                  <a:noFill/>
                </a:ln>
                <a:solidFill>
                  <a:srgbClr val="002060"/>
                </a:solidFill>
                <a:effectLst/>
                <a:uLnTx/>
                <a:uFillTx/>
                <a:latin typeface="EC Square Sans Pro"/>
              </a:rPr>
              <a:t>wodnych</a:t>
            </a:r>
            <a:r>
              <a:rPr kumimoji="0" lang="pl-PL" sz="2000" b="0" i="0" u="none" strike="noStrike" cap="none" normalizeH="0" baseline="0" noProof="0" dirty="0">
                <a:ln>
                  <a:noFill/>
                </a:ln>
                <a:solidFill>
                  <a:srgbClr val="002060"/>
                </a:solidFill>
                <a:effectLst/>
                <a:uLnTx/>
                <a:uFillTx/>
                <a:latin typeface="EC Square Sans Pro"/>
              </a:rPr>
              <a:t> służących do produkcji żywności w myśl art. 114 ust. 1</a:t>
            </a:r>
          </a:p>
        </p:txBody>
      </p:sp>
      <p:sp>
        <p:nvSpPr>
          <p:cNvPr id="5" name="TextBox 4">
            <a:extLst>
              <a:ext uri="{FF2B5EF4-FFF2-40B4-BE49-F238E27FC236}">
                <a16:creationId xmlns:a16="http://schemas.microsoft.com/office/drawing/2014/main" xmlns=""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noAutofit/>
          </a:bodyPr>
          <a:lstStyle/>
          <a:p>
            <a:endParaRPr lang="en-US" kern="1200" dirty="0"/>
          </a:p>
          <a:p>
            <a:r>
              <a:rPr lang="pl-PL" sz="2000">
                <a:solidFill>
                  <a:srgbClr val="002060"/>
                </a:solidFill>
                <a:latin typeface="EC Square Sans Pro"/>
              </a:rPr>
              <a:t>Więcej informacji na temat wszystkich aktów delegowanych i wykonawczych:</a:t>
            </a:r>
            <a:r>
              <a:rPr lang="pl-PL"/>
              <a:t/>
            </a:r>
            <a:br>
              <a:rPr lang="pl-PL"/>
            </a:br>
            <a:r>
              <a:rPr lang="pl-PL" sz="1800">
                <a:effectLst/>
                <a:latin typeface="Segoe UI" panose="020B0502040204020203" pitchFamily="34" charset="0"/>
                <a:hlinkClick r:id="rId5"/>
              </a:rPr>
              <a:t>https://food.ec.europa.eu/animals/animal-health/vet-meds-med-feed/implementation_pl</a:t>
            </a:r>
          </a:p>
          <a:p>
            <a:endParaRPr lang="en-GB" kern="1200"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0294580-17A1-419A-A04F-FE29F0C4FFC0}"/>
              </a:ext>
            </a:extLst>
          </p:cNvPr>
          <p:cNvSpPr/>
          <p:nvPr/>
        </p:nvSpPr>
        <p:spPr>
          <a:xfrm>
            <a:off x="188321" y="2677834"/>
            <a:ext cx="4383679" cy="2525921"/>
          </a:xfrm>
          <a:prstGeom prst="rect">
            <a:avLst/>
          </a:prstGeom>
        </p:spPr>
        <p:txBody>
          <a:bodyPr wrap="square">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1" i="0" u="none" strike="noStrike" cap="none"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rPr>
              <a:t>Wykaz środków przeciwdrobnoustrojowych, które: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spc="0" normalizeH="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pl-PL" b="0" i="0" u="none" strike="noStrike" cap="none" normalizeH="0" noProof="0" dirty="0">
                <a:ln>
                  <a:noFill/>
                </a:ln>
                <a:solidFill>
                  <a:srgbClr val="000000"/>
                </a:solidFill>
                <a:effectLst/>
                <a:uLnTx/>
                <a:uFillTx/>
                <a:latin typeface="EC Square Sans Pro" panose="020B0506040000020004" pitchFamily="34" charset="0"/>
                <a:ea typeface="+mn-ea"/>
                <a:cs typeface="+mn-cs"/>
              </a:rPr>
              <a:t>nie mogą być stosowane zgodnie z art. 112, 113 i 114; lub</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pl-PL" b="0" i="0" u="none" strike="noStrike" cap="none" normalizeH="0" noProof="0" dirty="0">
                <a:ln>
                  <a:noFill/>
                </a:ln>
                <a:solidFill>
                  <a:srgbClr val="000000"/>
                </a:solidFill>
                <a:effectLst/>
                <a:uLnTx/>
                <a:uFillTx/>
                <a:latin typeface="EC Square Sans Pro" panose="020B0506040000020004" pitchFamily="34" charset="0"/>
                <a:ea typeface="+mn-ea"/>
                <a:cs typeface="+mn-cs"/>
              </a:rPr>
              <a:t>mogą byś stosowane zgodnie z art. 112, 113 i 114, jedynie pod pewnymi warunkami.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spc="0" normalizeH="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xmlns=""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spc="0" normalizeH="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xmlns=""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xmlns="" id="{FC087C8E-F392-46FC-B4CA-D9FDE7257A18}"/>
              </a:ext>
            </a:extLst>
          </p:cNvPr>
          <p:cNvSpPr txBox="1"/>
          <p:nvPr/>
        </p:nvSpPr>
        <p:spPr>
          <a:xfrm>
            <a:off x="0" y="2039247"/>
            <a:ext cx="2820761" cy="523220"/>
          </a:xfrm>
          <a:prstGeom prst="rect">
            <a:avLst/>
          </a:prstGeom>
          <a:noFill/>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0" i="0" u="none" strike="noStrike" cap="none" normalizeH="0" noProof="0">
                <a:ln>
                  <a:noFill/>
                </a:ln>
                <a:solidFill>
                  <a:prstClr val="white"/>
                </a:solidFill>
                <a:effectLst/>
                <a:uLnTx/>
                <a:uFillTx/>
                <a:latin typeface="EC Square Sans Pro" panose="020B0506040000020004" pitchFamily="34" charset="0"/>
                <a:ea typeface="Steelfish" charset="0"/>
                <a:cs typeface="Steelfish" charset="0"/>
              </a:rPr>
              <a:t>!</a:t>
            </a:r>
            <a:r>
              <a:rPr kumimoji="0" lang="pl-PL" sz="2800" b="1" i="0" u="none" strike="noStrike" cap="none" normalizeH="0" noProof="0">
                <a:ln>
                  <a:noFill/>
                </a:ln>
                <a:solidFill>
                  <a:srgbClr val="003399"/>
                </a:solidFill>
                <a:effectLst/>
                <a:uLnTx/>
                <a:uFillTx/>
                <a:latin typeface="EC Square Sans Pro" panose="020B0506040000020004" pitchFamily="34" charset="0"/>
                <a:ea typeface="Steelfish" charset="0"/>
                <a:cs typeface="Steelfish" charset="0"/>
              </a:rPr>
              <a:t>Art. 107 ust. 6</a:t>
            </a:r>
          </a:p>
        </p:txBody>
      </p:sp>
      <p:pic>
        <p:nvPicPr>
          <p:cNvPr id="17" name="Imagen 16">
            <a:extLst>
              <a:ext uri="{FF2B5EF4-FFF2-40B4-BE49-F238E27FC236}">
                <a16:creationId xmlns:a16="http://schemas.microsoft.com/office/drawing/2014/main" xmlns=""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xmlns="" id="{9970EDC7-A38A-4B57-B63A-5E7945914F55}"/>
              </a:ext>
            </a:extLst>
          </p:cNvPr>
          <p:cNvSpPr txBox="1"/>
          <p:nvPr/>
        </p:nvSpPr>
        <p:spPr>
          <a:xfrm>
            <a:off x="762000" y="5340350"/>
            <a:ext cx="2971800" cy="1371600"/>
          </a:xfrm>
          <a:prstGeom prst="rect">
            <a:avLst/>
          </a:prstGeom>
          <a:solidFill>
            <a:srgbClr val="2C7470"/>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1600" b="0" i="0" u="none" strike="noStrike" cap="none" normalizeH="0" noProof="0" dirty="0">
                <a:ln>
                  <a:noFill/>
                </a:ln>
                <a:solidFill>
                  <a:srgbClr val="FFFFFF"/>
                </a:solidFill>
                <a:effectLst/>
                <a:uLnTx/>
                <a:uFillTx/>
                <a:latin typeface="EC Square Sans Pro" panose="020B0506040000020004" pitchFamily="34" charset="0"/>
              </a:rPr>
              <a:t>„stosowanie środków przeciwdrobnoustrojowych w sposób nieuwzględniony w warunkach wydanego zezwolenia na dopuszczenie do obrotu”</a:t>
            </a:r>
          </a:p>
        </p:txBody>
      </p:sp>
      <p:sp>
        <p:nvSpPr>
          <p:cNvPr id="20" name="Marcador de texto 1">
            <a:extLst>
              <a:ext uri="{FF2B5EF4-FFF2-40B4-BE49-F238E27FC236}">
                <a16:creationId xmlns:a16="http://schemas.microsoft.com/office/drawing/2014/main" xmlns="" id="{2287B31F-AC14-4F94-8D41-770F8F0CD6B0}"/>
              </a:ext>
            </a:extLst>
          </p:cNvPr>
          <p:cNvSpPr>
            <a:spLocks noGrp="1"/>
          </p:cNvSpPr>
          <p:nvPr>
            <p:ph type="body" sz="quarter" idx="10"/>
          </p:nvPr>
        </p:nvSpPr>
        <p:spPr>
          <a:xfrm>
            <a:off x="762000" y="311150"/>
            <a:ext cx="9372600" cy="533400"/>
          </a:xfrm>
        </p:spPr>
        <p:txBody>
          <a:bodyPr>
            <a:noAutofit/>
          </a:bodyPr>
          <a:lstStyle/>
          <a:p>
            <a:r>
              <a:rPr lang="pl-PL" sz="2400" dirty="0">
                <a:latin typeface="EC Square Sans Pro" panose="020B0506040000020004" pitchFamily="34" charset="0"/>
              </a:rPr>
              <a:t>Stosowanie weterynaryjnych produktów leczniczych o działaniu przeciwdrobnoustrojowym</a:t>
            </a:r>
          </a:p>
          <a:p>
            <a:endParaRPr lang="en-GB" kern="1200" dirty="0"/>
          </a:p>
        </p:txBody>
      </p:sp>
      <p:sp>
        <p:nvSpPr>
          <p:cNvPr id="13" name="CuadroTexto 12">
            <a:extLst>
              <a:ext uri="{FF2B5EF4-FFF2-40B4-BE49-F238E27FC236}">
                <a16:creationId xmlns:a16="http://schemas.microsoft.com/office/drawing/2014/main" xmlns="" id="{424A30C1-DE06-42E0-A897-C1328FBE17E9}"/>
              </a:ext>
            </a:extLst>
          </p:cNvPr>
          <p:cNvSpPr txBox="1"/>
          <p:nvPr/>
        </p:nvSpPr>
        <p:spPr>
          <a:xfrm>
            <a:off x="188322" y="1389255"/>
            <a:ext cx="11205756" cy="40011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1" i="0" u="none" strike="noStrike" cap="none" normalizeH="0" noProof="0" dirty="0">
                <a:ln>
                  <a:noFill/>
                </a:ln>
                <a:solidFill>
                  <a:srgbClr val="FFFFFF"/>
                </a:solidFill>
                <a:effectLst/>
                <a:uLnTx/>
                <a:uFillTx/>
                <a:latin typeface="EC Square Sans Pro" panose="020B0506040000020004" pitchFamily="34" charset="0"/>
                <a:ea typeface="+mn-ea"/>
                <a:cs typeface="Arial" panose="020B0604020202020204" pitchFamily="34" charset="0"/>
              </a:rPr>
              <a:t>Wykaz środków przeciwdrobnoustrojowych, których nie wolno stosować w sposób nieuwzględniony w warunkach wydanego zezwolenia na dopuszczenie do obrotu</a:t>
            </a:r>
          </a:p>
        </p:txBody>
      </p:sp>
      <p:sp>
        <p:nvSpPr>
          <p:cNvPr id="2" name="TextBox 1">
            <a:extLst>
              <a:ext uri="{FF2B5EF4-FFF2-40B4-BE49-F238E27FC236}">
                <a16:creationId xmlns:a16="http://schemas.microsoft.com/office/drawing/2014/main" xmlns="" id="{1F31DB14-83E6-431D-9FFE-2E93703063F5}"/>
              </a:ext>
            </a:extLst>
          </p:cNvPr>
          <p:cNvSpPr txBox="1"/>
          <p:nvPr/>
        </p:nvSpPr>
        <p:spPr>
          <a:xfrm>
            <a:off x="4675197" y="3021667"/>
            <a:ext cx="1648042" cy="413683"/>
          </a:xfrm>
          <a:prstGeom prst="rect">
            <a:avLst/>
          </a:prstGeom>
          <a:solidFill>
            <a:schemeClr val="bg1"/>
          </a:solidFill>
        </p:spPr>
        <p:txBody>
          <a:bodyPr wrap="square" lIns="0" tIns="0" rIns="0" bIns="0" rtlCol="0">
            <a:noAutofit/>
          </a:bodyPr>
          <a:lstStyle/>
          <a:p>
            <a:r>
              <a:rPr lang="pl-PL" sz="500">
                <a:latin typeface="Verdana" panose="020B0604030504040204" pitchFamily="34" charset="0"/>
                <a:ea typeface="Verdana" panose="020B0604030504040204" pitchFamily="34" charset="0"/>
                <a:cs typeface="Times New Roman" panose="02020603050405020304" pitchFamily="18" charset="0"/>
              </a:rPr>
              <a:t>15 czerwca 2023 r.</a:t>
            </a:r>
          </a:p>
          <a:p>
            <a:r>
              <a:rPr lang="pl-PL" sz="500">
                <a:latin typeface="Verdana" panose="020B0604030504040204" pitchFamily="34" charset="0"/>
                <a:ea typeface="Verdana" panose="020B0604030504040204" pitchFamily="34" charset="0"/>
                <a:cs typeface="Times New Roman" panose="02020603050405020304" pitchFamily="18" charset="0"/>
              </a:rPr>
              <a:t>EMA/CVMP/151584/2021</a:t>
            </a:r>
          </a:p>
          <a:p>
            <a:r>
              <a:rPr lang="pl-PL" sz="500">
                <a:latin typeface="Verdana" panose="020B0604030504040204" pitchFamily="34" charset="0"/>
                <a:ea typeface="Verdana" panose="020B0604030504040204" pitchFamily="34" charset="0"/>
                <a:cs typeface="Times New Roman" panose="02020603050405020304" pitchFamily="18" charset="0"/>
              </a:rPr>
              <a:t>Dział weterynaryjnych produktów leczniczych</a:t>
            </a:r>
          </a:p>
        </p:txBody>
      </p:sp>
      <p:sp>
        <p:nvSpPr>
          <p:cNvPr id="3" name="TextBox 2">
            <a:extLst>
              <a:ext uri="{FF2B5EF4-FFF2-40B4-BE49-F238E27FC236}">
                <a16:creationId xmlns:a16="http://schemas.microsoft.com/office/drawing/2014/main" xmlns="" id="{C38A4D0A-570A-C41C-EF8A-476BAD0DF11E}"/>
              </a:ext>
            </a:extLst>
          </p:cNvPr>
          <p:cNvSpPr txBox="1"/>
          <p:nvPr/>
        </p:nvSpPr>
        <p:spPr>
          <a:xfrm>
            <a:off x="4675196" y="3435350"/>
            <a:ext cx="3706804" cy="902480"/>
          </a:xfrm>
          <a:prstGeom prst="rect">
            <a:avLst/>
          </a:prstGeom>
          <a:solidFill>
            <a:schemeClr val="bg1"/>
          </a:solidFill>
        </p:spPr>
        <p:txBody>
          <a:bodyPr wrap="square" lIns="0" tIns="0" rIns="0" bIns="0" rtlCol="0">
            <a:noAutofit/>
          </a:bodyPr>
          <a:lstStyle/>
          <a:p>
            <a:r>
              <a:rPr lang="pl-PL" sz="1000" dirty="0">
                <a:solidFill>
                  <a:srgbClr val="003399"/>
                </a:solidFill>
                <a:latin typeface="Verdana" panose="020B0604030504040204" pitchFamily="34" charset="0"/>
                <a:ea typeface="Verdana" panose="020B0604030504040204" pitchFamily="34" charset="0"/>
                <a:cs typeface="Times New Roman" panose="02020603050405020304" pitchFamily="18" charset="0"/>
              </a:rPr>
              <a:t>Doradztwo naukowe na podstawie art. 107 ust. 6 Rozporządzenia (UE) 2019/6 dotyczące ustanowienia wykazu środków przeciwdrobnoustrojowych, które nie mogą być stosowane zgodnie z art. 112, 113 i 114 tego rozporządzenia lub które mogą byś stosowane zgodnie z tymi artykułami wyłącznie pod pewnymi warunkami</a:t>
            </a:r>
          </a:p>
        </p:txBody>
      </p:sp>
      <p:sp>
        <p:nvSpPr>
          <p:cNvPr id="4" name="TextBox 3">
            <a:extLst>
              <a:ext uri="{FF2B5EF4-FFF2-40B4-BE49-F238E27FC236}">
                <a16:creationId xmlns:a16="http://schemas.microsoft.com/office/drawing/2014/main" xmlns="" id="{11175E7D-17A3-B862-E1BA-FCF68FC90427}"/>
              </a:ext>
            </a:extLst>
          </p:cNvPr>
          <p:cNvSpPr txBox="1"/>
          <p:nvPr/>
        </p:nvSpPr>
        <p:spPr>
          <a:xfrm>
            <a:off x="4894271" y="4654550"/>
            <a:ext cx="6535729" cy="1905000"/>
          </a:xfrm>
          <a:prstGeom prst="rect">
            <a:avLst/>
          </a:prstGeom>
          <a:solidFill>
            <a:schemeClr val="bg1"/>
          </a:solidFill>
        </p:spPr>
        <p:txBody>
          <a:bodyPr wrap="square" lIns="0" tIns="0" rIns="0" bIns="0" rtlCol="0">
            <a:noAutofit/>
          </a:bodyPr>
          <a:lstStyle/>
          <a:p>
            <a:pPr>
              <a:spcAft>
                <a:spcPts val="1200"/>
              </a:spcAft>
            </a:pPr>
            <a:r>
              <a:rPr lang="pl-PL" sz="1000" dirty="0">
                <a:latin typeface="Times New Roman" panose="02020603050405020304" pitchFamily="18" charset="0"/>
                <a:ea typeface="Verdana" panose="020B0604030504040204" pitchFamily="34" charset="0"/>
                <a:cs typeface="Times New Roman" panose="02020603050405020304" pitchFamily="18" charset="0"/>
              </a:rPr>
              <a:t>Przyjmując te akty wykonawcze, Komisja uwzględnia następujące kryteria:</a:t>
            </a:r>
          </a:p>
          <a:p>
            <a:pPr marL="228600" indent="-228600">
              <a:spcAft>
                <a:spcPts val="1200"/>
              </a:spcAft>
            </a:pPr>
            <a:r>
              <a:rPr lang="pl-PL" sz="1000" dirty="0">
                <a:latin typeface="Times New Roman" panose="02020603050405020304" pitchFamily="18" charset="0"/>
                <a:ea typeface="Verdana" panose="020B0604030504040204" pitchFamily="34" charset="0"/>
                <a:cs typeface="Times New Roman" panose="02020603050405020304" pitchFamily="18" charset="0"/>
              </a:rPr>
              <a:t>a) </a:t>
            </a:r>
            <a:r>
              <a:rPr lang="en-US" sz="1000" dirty="0">
                <a:latin typeface="Times New Roman" panose="02020603050405020304" pitchFamily="18" charset="0"/>
                <a:ea typeface="Verdana" panose="020B0604030504040204" pitchFamily="34" charset="0"/>
                <a:cs typeface="Times New Roman" panose="02020603050405020304" pitchFamily="18" charset="0"/>
              </a:rPr>
              <a:t>	</a:t>
            </a:r>
            <a:r>
              <a:rPr lang="pl-PL" sz="1000" dirty="0">
                <a:latin typeface="Times New Roman" panose="02020603050405020304" pitchFamily="18" charset="0"/>
                <a:ea typeface="Verdana" panose="020B0604030504040204" pitchFamily="34" charset="0"/>
                <a:cs typeface="Times New Roman" panose="02020603050405020304" pitchFamily="18" charset="0"/>
              </a:rPr>
              <a:t>ryzyko dla zdrowia zwierząt lub zdrowia publicznego, jeżeli dany środek przeciwdrobnoustrojowy jest stosowany zgodnie z art. 112, 113 i 114;</a:t>
            </a:r>
          </a:p>
          <a:p>
            <a:pPr marL="228600" indent="-228600">
              <a:spcAft>
                <a:spcPts val="1200"/>
              </a:spcAft>
            </a:pPr>
            <a:r>
              <a:rPr lang="pl-PL" sz="1000" dirty="0">
                <a:latin typeface="Times New Roman" panose="02020603050405020304" pitchFamily="18" charset="0"/>
                <a:ea typeface="Verdana" panose="020B0604030504040204" pitchFamily="34" charset="0"/>
                <a:cs typeface="Times New Roman" panose="02020603050405020304" pitchFamily="18" charset="0"/>
              </a:rPr>
              <a:t>b) </a:t>
            </a:r>
            <a:r>
              <a:rPr lang="en-US" sz="1000" dirty="0">
                <a:latin typeface="Times New Roman" panose="02020603050405020304" pitchFamily="18" charset="0"/>
                <a:ea typeface="Verdana" panose="020B0604030504040204" pitchFamily="34" charset="0"/>
                <a:cs typeface="Times New Roman" panose="02020603050405020304" pitchFamily="18" charset="0"/>
              </a:rPr>
              <a:t>	</a:t>
            </a:r>
            <a:r>
              <a:rPr lang="pl-PL" sz="1000" dirty="0">
                <a:latin typeface="Times New Roman" panose="02020603050405020304" pitchFamily="18" charset="0"/>
                <a:ea typeface="Verdana" panose="020B0604030504040204" pitchFamily="34" charset="0"/>
                <a:cs typeface="Times New Roman" panose="02020603050405020304" pitchFamily="18" charset="0"/>
              </a:rPr>
              <a:t>ryzyko dla zdrowia zwierząt lub zdrowia publicznego w przypadku rozwoju oporności na środki przeciwdrobnoustrojowe;</a:t>
            </a:r>
          </a:p>
          <a:p>
            <a:pPr marL="228600" indent="-228600">
              <a:spcAft>
                <a:spcPts val="1200"/>
              </a:spcAft>
            </a:pPr>
            <a:r>
              <a:rPr lang="pl-PL" sz="1000" dirty="0">
                <a:latin typeface="Times New Roman" panose="02020603050405020304" pitchFamily="18" charset="0"/>
                <a:ea typeface="Verdana" panose="020B0604030504040204" pitchFamily="34" charset="0"/>
                <a:cs typeface="Times New Roman" panose="02020603050405020304" pitchFamily="18" charset="0"/>
              </a:rPr>
              <a:t>(c)</a:t>
            </a:r>
            <a:r>
              <a:rPr lang="en-US" sz="1000" dirty="0">
                <a:latin typeface="Times New Roman" panose="02020603050405020304" pitchFamily="18" charset="0"/>
                <a:ea typeface="Verdana" panose="020B0604030504040204" pitchFamily="34" charset="0"/>
                <a:cs typeface="Times New Roman" panose="02020603050405020304" pitchFamily="18" charset="0"/>
              </a:rPr>
              <a:t>	</a:t>
            </a:r>
            <a:r>
              <a:rPr lang="pl-PL" sz="1000" dirty="0">
                <a:latin typeface="Times New Roman" panose="02020603050405020304" pitchFamily="18" charset="0"/>
                <a:ea typeface="Verdana" panose="020B0604030504040204" pitchFamily="34" charset="0"/>
                <a:cs typeface="Times New Roman" panose="02020603050405020304" pitchFamily="18" charset="0"/>
              </a:rPr>
              <a:t>dostępność innych możliwości leczenia zwierząt;</a:t>
            </a:r>
          </a:p>
          <a:p>
            <a:pPr marL="228600" indent="-228600">
              <a:spcAft>
                <a:spcPts val="1200"/>
              </a:spcAft>
            </a:pPr>
            <a:r>
              <a:rPr lang="pl-PL" sz="1000" dirty="0">
                <a:latin typeface="Times New Roman" panose="02020603050405020304" pitchFamily="18" charset="0"/>
                <a:ea typeface="Verdana" panose="020B0604030504040204" pitchFamily="34" charset="0"/>
                <a:cs typeface="Times New Roman" panose="02020603050405020304" pitchFamily="18" charset="0"/>
              </a:rPr>
              <a:t>d) </a:t>
            </a:r>
            <a:r>
              <a:rPr lang="en-US" sz="1000" dirty="0">
                <a:latin typeface="Times New Roman" panose="02020603050405020304" pitchFamily="18" charset="0"/>
                <a:ea typeface="Verdana" panose="020B0604030504040204" pitchFamily="34" charset="0"/>
                <a:cs typeface="Times New Roman" panose="02020603050405020304" pitchFamily="18" charset="0"/>
              </a:rPr>
              <a:t>	</a:t>
            </a:r>
            <a:r>
              <a:rPr lang="pl-PL" sz="1000" dirty="0">
                <a:latin typeface="Times New Roman" panose="02020603050405020304" pitchFamily="18" charset="0"/>
                <a:ea typeface="Verdana" panose="020B0604030504040204" pitchFamily="34" charset="0"/>
                <a:cs typeface="Times New Roman" panose="02020603050405020304" pitchFamily="18" charset="0"/>
              </a:rPr>
              <a:t>dostępność innych metod leczenia ludzi środkami przeciwdrobnoustrojowymi;</a:t>
            </a:r>
          </a:p>
          <a:p>
            <a:pPr marL="228600" indent="-228600">
              <a:spcAft>
                <a:spcPts val="1200"/>
              </a:spcAft>
            </a:pPr>
            <a:r>
              <a:rPr lang="pl-PL" sz="1000" dirty="0">
                <a:latin typeface="Times New Roman" panose="02020603050405020304" pitchFamily="18" charset="0"/>
                <a:ea typeface="Verdana" panose="020B0604030504040204" pitchFamily="34" charset="0"/>
                <a:cs typeface="Times New Roman" panose="02020603050405020304" pitchFamily="18" charset="0"/>
              </a:rPr>
              <a:t>(e)</a:t>
            </a:r>
            <a:r>
              <a:rPr lang="en-US" sz="1000" dirty="0">
                <a:latin typeface="Times New Roman" panose="02020603050405020304" pitchFamily="18" charset="0"/>
                <a:ea typeface="Verdana" panose="020B0604030504040204" pitchFamily="34" charset="0"/>
                <a:cs typeface="Times New Roman" panose="02020603050405020304" pitchFamily="18" charset="0"/>
              </a:rPr>
              <a:t>	</a:t>
            </a:r>
            <a:r>
              <a:rPr lang="pl-PL" sz="1000" dirty="0">
                <a:latin typeface="Times New Roman" panose="02020603050405020304" pitchFamily="18" charset="0"/>
                <a:ea typeface="Verdana" panose="020B0604030504040204" pitchFamily="34" charset="0"/>
                <a:cs typeface="Times New Roman" panose="02020603050405020304" pitchFamily="18" charset="0"/>
              </a:rPr>
              <a:t>wpływ na akwakulturę i chów, jeżeli zwierzę, u którego występuje dany stan, nie będzie leczone.</a:t>
            </a: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a:xfrm>
            <a:off x="457201" y="2216150"/>
            <a:ext cx="10972800" cy="533400"/>
          </a:xfrm>
        </p:spPr>
        <p:txBody>
          <a:bodyPr>
            <a:noAutofit/>
          </a:bodyPr>
          <a:lstStyle/>
          <a:p>
            <a:pPr>
              <a:buClr>
                <a:srgbClr val="2C7470"/>
              </a:buClr>
            </a:pPr>
            <a:endParaRPr lang="en-US" kern="1200" dirty="0">
              <a:latin typeface="EC Square Sans Pro" panose="020B0506040000020004" pitchFamily="34" charset="0"/>
            </a:endParaRPr>
          </a:p>
          <a:p>
            <a:pPr>
              <a:buClr>
                <a:srgbClr val="2C7470"/>
              </a:buClr>
            </a:pPr>
            <a:endParaRPr lang="en-US" kern="1200" dirty="0">
              <a:latin typeface="EC Square Sans Pro" panose="020B0506040000020004" pitchFamily="34" charset="0"/>
            </a:endParaRPr>
          </a:p>
          <a:p>
            <a:endParaRPr lang="en-GB" kern="1200" dirty="0"/>
          </a:p>
        </p:txBody>
      </p:sp>
      <p:sp>
        <p:nvSpPr>
          <p:cNvPr id="4" name="Rectángulo redondeado 13">
            <a:extLst>
              <a:ext uri="{FF2B5EF4-FFF2-40B4-BE49-F238E27FC236}">
                <a16:creationId xmlns:a16="http://schemas.microsoft.com/office/drawing/2014/main" xmlns=""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xmlns="" id="{494DA49E-DC74-46EA-B939-3085F78B11AF}"/>
              </a:ext>
            </a:extLst>
          </p:cNvPr>
          <p:cNvSpPr txBox="1"/>
          <p:nvPr/>
        </p:nvSpPr>
        <p:spPr>
          <a:xfrm>
            <a:off x="457201" y="2491154"/>
            <a:ext cx="9372601" cy="523220"/>
          </a:xfrm>
          <a:prstGeom prst="rect">
            <a:avLst/>
          </a:prstGeom>
          <a:noFill/>
        </p:spPr>
        <p:txBody>
          <a:bodyPr wrap="square">
            <a:noAutofit/>
          </a:bodyPr>
          <a:lstStyle/>
          <a:p>
            <a:pPr algn="l"/>
            <a:r>
              <a:rPr lang="pl-PL" sz="1800">
                <a:solidFill>
                  <a:prstClr val="white"/>
                </a:solidFill>
                <a:latin typeface="EC Square Sans Pro" panose="020B0506040000020004" pitchFamily="34" charset="0"/>
                <a:ea typeface="Steelfish" charset="0"/>
                <a:cs typeface="Steelfish" charset="0"/>
              </a:rPr>
              <a:t>!</a:t>
            </a:r>
            <a:r>
              <a:rPr lang="pl-PL" sz="2800" b="1">
                <a:solidFill>
                  <a:srgbClr val="003399"/>
                </a:solidFill>
                <a:latin typeface="EC Square Sans Pro" panose="020B0506040000020004" pitchFamily="34" charset="0"/>
                <a:ea typeface="Steelfish" charset="0"/>
                <a:cs typeface="Steelfish" charset="0"/>
              </a:rPr>
              <a:t>Artykuł 114 </a:t>
            </a:r>
          </a:p>
        </p:txBody>
      </p:sp>
      <p:pic>
        <p:nvPicPr>
          <p:cNvPr id="10" name="Imagen 9">
            <a:extLst>
              <a:ext uri="{FF2B5EF4-FFF2-40B4-BE49-F238E27FC236}">
                <a16:creationId xmlns:a16="http://schemas.microsoft.com/office/drawing/2014/main" xmlns=""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xmlns="" id="{8D0FB960-6059-446B-95AD-429679DDAB84}"/>
              </a:ext>
            </a:extLst>
          </p:cNvPr>
          <p:cNvSpPr txBox="1"/>
          <p:nvPr/>
        </p:nvSpPr>
        <p:spPr>
          <a:xfrm>
            <a:off x="457201" y="3053037"/>
            <a:ext cx="4876800" cy="2585323"/>
          </a:xfrm>
          <a:prstGeom prst="rect">
            <a:avLst/>
          </a:prstGeom>
          <a:noFill/>
        </p:spPr>
        <p:txBody>
          <a:bodyPr wrap="square">
            <a:noAutofit/>
          </a:bodyPr>
          <a:lstStyle/>
          <a:p>
            <a:r>
              <a:rPr lang="pl-PL" dirty="0">
                <a:solidFill>
                  <a:srgbClr val="003399"/>
                </a:solidFill>
                <a:latin typeface="EC Square Sans Pro" panose="020B0506040000020004" pitchFamily="34" charset="0"/>
                <a:ea typeface="+mn-ea"/>
                <a:cs typeface="Arial" panose="020B0604020202020204" pitchFamily="34" charset="0"/>
              </a:rPr>
              <a:t>Komisja ma ustanowić w drodze aktów wykonawczych wykaz substancji stosowanych w weterynaryjnych produktach leczniczych dopuszczonych w UE do stosowania u gatunków zwierząt lądowych służących do produkcji żywności, lub substancji zawartych w produkcie leczniczym do stosowania u ludzi i dopuszczonym do obrotu w UE zgodnie z dyrektywą 2001/83/WE lub Rozporządzeniem (WE) nr 726/2004, </a:t>
            </a:r>
            <a:r>
              <a:rPr lang="pl-PL" b="1" dirty="0">
                <a:solidFill>
                  <a:srgbClr val="003399"/>
                </a:solidFill>
                <a:latin typeface="EC Square Sans Pro" panose="020B0506040000020004" pitchFamily="34" charset="0"/>
                <a:ea typeface="+mn-ea"/>
                <a:cs typeface="Arial" panose="020B0604020202020204" pitchFamily="34" charset="0"/>
              </a:rPr>
              <a:t>które mogą być stosowane u gatunków zwierząt wodnych, od których lub z których pozyskuje się żywność, zgodnie z art. 114 ust. 1.</a:t>
            </a:r>
          </a:p>
        </p:txBody>
      </p:sp>
      <p:sp>
        <p:nvSpPr>
          <p:cNvPr id="14" name="Marcador de texto 1">
            <a:extLst>
              <a:ext uri="{FF2B5EF4-FFF2-40B4-BE49-F238E27FC236}">
                <a16:creationId xmlns:a16="http://schemas.microsoft.com/office/drawing/2014/main" xmlns="" id="{AD488333-B0B5-4622-8CF7-0BE0FD238AEC}"/>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a:latin typeface="EC Square Sans Pro" panose="020B0506040000020004" pitchFamily="34" charset="0"/>
              </a:rPr>
              <a:t>Akty opracowywane</a:t>
            </a:r>
          </a:p>
          <a:p>
            <a:endParaRPr lang="en-GB" kern="1200" dirty="0"/>
          </a:p>
        </p:txBody>
      </p:sp>
      <p:sp>
        <p:nvSpPr>
          <p:cNvPr id="11" name="CuadroTexto 10">
            <a:extLst>
              <a:ext uri="{FF2B5EF4-FFF2-40B4-BE49-F238E27FC236}">
                <a16:creationId xmlns:a16="http://schemas.microsoft.com/office/drawing/2014/main" xmlns="" id="{424A30C1-DE06-42E0-A897-C1328FBE17E9}"/>
              </a:ext>
            </a:extLst>
          </p:cNvPr>
          <p:cNvSpPr txBox="1"/>
          <p:nvPr/>
        </p:nvSpPr>
        <p:spPr>
          <a:xfrm>
            <a:off x="337489" y="1488621"/>
            <a:ext cx="11517022" cy="523220"/>
          </a:xfrm>
          <a:prstGeom prst="rect">
            <a:avLst/>
          </a:prstGeom>
          <a:noFill/>
        </p:spPr>
        <p:txBody>
          <a:bodyPr wrap="square" rtlCol="0">
            <a:noAutofit/>
          </a:bodyPr>
          <a:lstStyle/>
          <a:p>
            <a:pPr algn="ctr"/>
            <a:r>
              <a:rPr lang="pl-PL" sz="1600" b="1" dirty="0">
                <a:solidFill>
                  <a:schemeClr val="bg1"/>
                </a:solidFill>
                <a:latin typeface="EC Square Sans Pro" panose="020B0506040000020004" pitchFamily="34" charset="0"/>
                <a:ea typeface="+mn-ea"/>
                <a:cs typeface="Arial" panose="020B0604020202020204" pitchFamily="34" charset="0"/>
              </a:rPr>
              <a:t>Wykaz środków przeciwdrobnoustrojowych, które można stosować u gatunków zwierząt wodnych służących do produkcji żywności</a:t>
            </a:r>
          </a:p>
        </p:txBody>
      </p:sp>
      <p:pic>
        <p:nvPicPr>
          <p:cNvPr id="3" name="Imagen 12">
            <a:extLst>
              <a:ext uri="{FF2B5EF4-FFF2-40B4-BE49-F238E27FC236}">
                <a16:creationId xmlns:a16="http://schemas.microsoft.com/office/drawing/2014/main" xmlns="" id="{243C4D9F-358E-9A5A-3741-EF18EE5CF5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xmlns="" id="{59030C70-ABF0-E352-7719-2CA8785DE801}"/>
              </a:ext>
            </a:extLst>
          </p:cNvPr>
          <p:cNvSpPr txBox="1"/>
          <p:nvPr/>
        </p:nvSpPr>
        <p:spPr>
          <a:xfrm>
            <a:off x="5629275" y="3581349"/>
            <a:ext cx="5876925" cy="2196062"/>
          </a:xfrm>
          <a:prstGeom prst="rect">
            <a:avLst/>
          </a:prstGeom>
          <a:solidFill>
            <a:schemeClr val="bg1"/>
          </a:solidFill>
        </p:spPr>
        <p:txBody>
          <a:bodyPr wrap="square" lIns="0" tIns="0" rIns="0" bIns="0" rtlCol="0">
            <a:noAutofit/>
          </a:bodyPr>
          <a:lstStyle/>
          <a:p>
            <a:pPr>
              <a:spcAft>
                <a:spcPts val="1200"/>
              </a:spcAft>
            </a:pPr>
            <a:r>
              <a:rPr lang="pl-PL" sz="1400" i="1" dirty="0">
                <a:latin typeface="Times New Roman" panose="02020603050405020304" pitchFamily="18" charset="0"/>
                <a:ea typeface="Verdana" panose="020B0604030504040204" pitchFamily="34" charset="0"/>
                <a:cs typeface="Times New Roman" panose="02020603050405020304" pitchFamily="18" charset="0"/>
              </a:rPr>
              <a:t>„a) ryzyko dla środowiska, jeżeli gatunki zwierząt wodnych, od których lub z których pozyskuje się żywność, są leczone tymi substancjami;</a:t>
            </a:r>
          </a:p>
          <a:p>
            <a:pPr>
              <a:spcAft>
                <a:spcPts val="1200"/>
              </a:spcAft>
            </a:pPr>
            <a:r>
              <a:rPr lang="pl-PL" sz="1400" i="1" dirty="0">
                <a:latin typeface="Times New Roman" panose="02020603050405020304" pitchFamily="18" charset="0"/>
                <a:ea typeface="Verdana" panose="020B0604030504040204" pitchFamily="34" charset="0"/>
                <a:cs typeface="Times New Roman" panose="02020603050405020304" pitchFamily="18" charset="0"/>
              </a:rPr>
              <a:t>b) wpływ na zdrowie zwierząt i zdrowie publiczne, jeżeli chore gatunki zwierząt wodnych, od których lub z których pozyskuje się żywność, nie mogą otrzymać środków przeciwdrobnoustrojowych wymienionych zgodnie z art. 107 ust. 6;</a:t>
            </a:r>
          </a:p>
          <a:p>
            <a:pPr>
              <a:spcAft>
                <a:spcPts val="1200"/>
              </a:spcAft>
            </a:pPr>
            <a:r>
              <a:rPr lang="pl-PL" sz="1400" i="1" dirty="0">
                <a:latin typeface="Times New Roman" panose="02020603050405020304" pitchFamily="18" charset="0"/>
                <a:ea typeface="Verdana" panose="020B0604030504040204" pitchFamily="34" charset="0"/>
                <a:cs typeface="Times New Roman" panose="02020603050405020304" pitchFamily="18" charset="0"/>
              </a:rPr>
              <a:t>(c) dostępność lub brak dostępności innych produktów leczniczych, metod leczenia lub środków zapobiegania chorobom lub pewnym objawom u gatunków zwierząt wodnych, od których lub z których pozyskuje się żywność, lub leczenia tych chorób lub objawów.</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40FD7054-75D9-4A7F-B59C-0800F1425EED}"/>
</file>

<file path=customXml/itemProps2.xml><?xml version="1.0" encoding="utf-8"?>
<ds:datastoreItem xmlns:ds="http://schemas.openxmlformats.org/officeDocument/2006/customXml" ds:itemID="{1465FC3F-C579-40C4-8879-81607E84468E}"/>
</file>

<file path=customXml/itemProps3.xml><?xml version="1.0" encoding="utf-8"?>
<ds:datastoreItem xmlns:ds="http://schemas.openxmlformats.org/officeDocument/2006/customXml" ds:itemID="{6A6F2545-6928-4D9E-A24F-4310DBEBDD4A}"/>
</file>

<file path=docProps/app.xml><?xml version="1.0" encoding="utf-8"?>
<Properties xmlns="http://schemas.openxmlformats.org/officeDocument/2006/extended-properties" xmlns:vt="http://schemas.openxmlformats.org/officeDocument/2006/docPropsVTypes">
  <Template/>
  <TotalTime>255</TotalTime>
  <Words>2603</Words>
  <Application>Microsoft Office PowerPoint</Application>
  <PresentationFormat>Niestandardowy</PresentationFormat>
  <Paragraphs>294</Paragraphs>
  <Slides>25</Slides>
  <Notes>18</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25</vt:i4>
      </vt:variant>
    </vt:vector>
  </HeadingPairs>
  <TitlesOfParts>
    <vt:vector size="35" baseType="lpstr">
      <vt:lpstr>Arial</vt:lpstr>
      <vt:lpstr>Calibri</vt:lpstr>
      <vt:lpstr>EC Square Sans Pro</vt:lpstr>
      <vt:lpstr>Montserrat</vt:lpstr>
      <vt:lpstr>Segoe UI</vt:lpstr>
      <vt:lpstr>Steelfish</vt:lpstr>
      <vt:lpstr>Times New Roman</vt:lpstr>
      <vt:lpstr>Verdana</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Konto Microsoft</cp:lastModifiedBy>
  <cp:revision>89</cp:revision>
  <dcterms:created xsi:type="dcterms:W3CDTF">2023-11-20T15:58:16Z</dcterms:created>
  <dcterms:modified xsi:type="dcterms:W3CDTF">2024-10-16T23:29:14Z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MediaServiceImageTags">
    <vt:lpwstr/>
  </property>
</Properties>
</file>