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9" r:id="rId5"/>
  </p:sldMasterIdLst>
  <p:notesMasterIdLst>
    <p:notesMasterId r:id="rId29"/>
  </p:notesMasterIdLst>
  <p:sldIdLst>
    <p:sldId id="261" r:id="rId6"/>
    <p:sldId id="272" r:id="rId7"/>
    <p:sldId id="384" r:id="rId8"/>
    <p:sldId id="385" r:id="rId9"/>
    <p:sldId id="349" r:id="rId10"/>
    <p:sldId id="345" r:id="rId11"/>
    <p:sldId id="386" r:id="rId12"/>
    <p:sldId id="388" r:id="rId13"/>
    <p:sldId id="387" r:id="rId14"/>
    <p:sldId id="372" r:id="rId15"/>
    <p:sldId id="291" r:id="rId16"/>
    <p:sldId id="376" r:id="rId17"/>
    <p:sldId id="2436" r:id="rId18"/>
    <p:sldId id="389" r:id="rId19"/>
    <p:sldId id="2437" r:id="rId20"/>
    <p:sldId id="2438" r:id="rId21"/>
    <p:sldId id="2439" r:id="rId22"/>
    <p:sldId id="2440" r:id="rId23"/>
    <p:sldId id="2441" r:id="rId24"/>
    <p:sldId id="2442" r:id="rId25"/>
    <p:sldId id="2443" r:id="rId26"/>
    <p:sldId id="2444" r:id="rId27"/>
    <p:sldId id="283" r:id="rId28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E9715D8D-6961-5BC1-F671-948996BFE6F1}" name="Monica Zabala Utrillas" initials="MZU" userId="S::MZABALA@aenor.com::d2bf3cba-a650-4e0c-9b0d-61a84d2d83d5" providerId="AD"/>
  <p188:author id="{95D854A1-7B95-F89F-8A0F-1160B2213964}" name="GORANOV Luben (SANTE)" initials="EC" userId="GORANOV Luben (SANTE)" providerId="None"/>
  <p188:author id="{284C46AC-8E6C-4302-700A-3579145EC755}" name="Andrea Castro Troya" initials="AC" userId="S::acastro@aenor.com::58fec591-b333-4c59-a2df-1c57e39d42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Zabala Utrillas" initials="MZU" lastIdx="1" clrIdx="0">
    <p:extLst>
      <p:ext uri="{19B8F6BF-5375-455C-9EA6-DF929625EA0E}">
        <p15:presenceInfo xmlns:p15="http://schemas.microsoft.com/office/powerpoint/2012/main" userId="S::MZABALA@aenor.com::d2bf3cba-a650-4e0c-9b0d-61a84d2d8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7D"/>
    <a:srgbClr val="525252"/>
    <a:srgbClr val="226666"/>
    <a:srgbClr val="196F53"/>
    <a:srgbClr val="EF4D25"/>
    <a:srgbClr val="B0B627"/>
    <a:srgbClr val="007771"/>
    <a:srgbClr val="2C7470"/>
    <a:srgbClr val="825AA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7" autoAdjust="0"/>
    <p:restoredTop sz="87793" autoAdjust="0"/>
  </p:normalViewPr>
  <p:slideViewPr>
    <p:cSldViewPr>
      <p:cViewPr varScale="1">
        <p:scale>
          <a:sx n="97" d="100"/>
          <a:sy n="97" d="100"/>
        </p:scale>
        <p:origin x="612" y="72"/>
      </p:cViewPr>
      <p:guideLst>
        <p:guide orient="horz" pos="288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29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56D3B0CA-8F70-42D7-B6FC-0A3A517433A6}"/>
    <pc:docChg chg="undo custSel modSld">
      <pc:chgData name="Shepard ‎" userId="09a58b91f9e979a1" providerId="LiveId" clId="{56D3B0CA-8F70-42D7-B6FC-0A3A517433A6}" dt="2024-05-30T08:33:37.527" v="80" actId="404"/>
      <pc:docMkLst>
        <pc:docMk/>
      </pc:docMkLst>
      <pc:sldChg chg="modSp mod">
        <pc:chgData name="Shepard ‎" userId="09a58b91f9e979a1" providerId="LiveId" clId="{56D3B0CA-8F70-42D7-B6FC-0A3A517433A6}" dt="2024-05-30T08:30:45.247" v="43" actId="14100"/>
        <pc:sldMkLst>
          <pc:docMk/>
          <pc:sldMk cId="3765700010" sldId="291"/>
        </pc:sldMkLst>
        <pc:spChg chg="mod">
          <ac:chgData name="Shepard ‎" userId="09a58b91f9e979a1" providerId="LiveId" clId="{56D3B0CA-8F70-42D7-B6FC-0A3A517433A6}" dt="2024-05-30T08:30:45.247" v="43" actId="14100"/>
          <ac:spMkLst>
            <pc:docMk/>
            <pc:sldMk cId="3765700010" sldId="291"/>
            <ac:spMk id="2" creationId="{1B5130B7-D8ED-4017-9F60-7FBF9075B4EA}"/>
          </ac:spMkLst>
        </pc:spChg>
      </pc:sldChg>
      <pc:sldChg chg="modSp mod">
        <pc:chgData name="Shepard ‎" userId="09a58b91f9e979a1" providerId="LiveId" clId="{56D3B0CA-8F70-42D7-B6FC-0A3A517433A6}" dt="2024-05-30T08:29:49.046" v="23" actId="14100"/>
        <pc:sldMkLst>
          <pc:docMk/>
          <pc:sldMk cId="962977300" sldId="349"/>
        </pc:sldMkLst>
        <pc:spChg chg="mod">
          <ac:chgData name="Shepard ‎" userId="09a58b91f9e979a1" providerId="LiveId" clId="{56D3B0CA-8F70-42D7-B6FC-0A3A517433A6}" dt="2024-05-30T08:29:49.046" v="23" actId="14100"/>
          <ac:spMkLst>
            <pc:docMk/>
            <pc:sldMk cId="962977300" sldId="349"/>
            <ac:spMk id="5" creationId="{C22D332C-AA8E-47DE-A0F3-6F3AF9BCE1C9}"/>
          </ac:spMkLst>
        </pc:spChg>
      </pc:sldChg>
      <pc:sldChg chg="modSp mod">
        <pc:chgData name="Shepard ‎" userId="09a58b91f9e979a1" providerId="LiveId" clId="{56D3B0CA-8F70-42D7-B6FC-0A3A517433A6}" dt="2024-05-30T08:28:59.449" v="7" actId="404"/>
        <pc:sldMkLst>
          <pc:docMk/>
          <pc:sldMk cId="3824595459" sldId="384"/>
        </pc:sldMkLst>
        <pc:spChg chg="mod">
          <ac:chgData name="Shepard ‎" userId="09a58b91f9e979a1" providerId="LiveId" clId="{56D3B0CA-8F70-42D7-B6FC-0A3A517433A6}" dt="2024-05-30T08:28:59.449" v="7" actId="404"/>
          <ac:spMkLst>
            <pc:docMk/>
            <pc:sldMk cId="3824595459" sldId="384"/>
            <ac:spMk id="11" creationId="{411B092D-8A8C-41EC-A18A-7439F8EB7891}"/>
          </ac:spMkLst>
        </pc:spChg>
        <pc:spChg chg="mod">
          <ac:chgData name="Shepard ‎" userId="09a58b91f9e979a1" providerId="LiveId" clId="{56D3B0CA-8F70-42D7-B6FC-0A3A517433A6}" dt="2024-05-30T08:28:43.927" v="0" actId="14100"/>
          <ac:spMkLst>
            <pc:docMk/>
            <pc:sldMk cId="3824595459" sldId="384"/>
            <ac:spMk id="26" creationId="{FE4D9140-5048-852A-E716-364C1DE3F3CC}"/>
          </ac:spMkLst>
        </pc:spChg>
      </pc:sldChg>
      <pc:sldChg chg="modSp mod">
        <pc:chgData name="Shepard ‎" userId="09a58b91f9e979a1" providerId="LiveId" clId="{56D3B0CA-8F70-42D7-B6FC-0A3A517433A6}" dt="2024-05-30T08:29:45.004" v="22" actId="1076"/>
        <pc:sldMkLst>
          <pc:docMk/>
          <pc:sldMk cId="1936877662" sldId="385"/>
        </pc:sldMkLst>
        <pc:spChg chg="mod">
          <ac:chgData name="Shepard ‎" userId="09a58b91f9e979a1" providerId="LiveId" clId="{56D3B0CA-8F70-42D7-B6FC-0A3A517433A6}" dt="2024-05-30T08:29:23.741" v="13" actId="1076"/>
          <ac:spMkLst>
            <pc:docMk/>
            <pc:sldMk cId="1936877662" sldId="385"/>
            <ac:spMk id="2" creationId="{063E4619-3C8A-44F4-B178-A8DFC4BE6BB0}"/>
          </ac:spMkLst>
        </pc:spChg>
        <pc:spChg chg="mod">
          <ac:chgData name="Shepard ‎" userId="09a58b91f9e979a1" providerId="LiveId" clId="{56D3B0CA-8F70-42D7-B6FC-0A3A517433A6}" dt="2024-05-30T08:29:29.058" v="15" actId="1076"/>
          <ac:spMkLst>
            <pc:docMk/>
            <pc:sldMk cId="1936877662" sldId="385"/>
            <ac:spMk id="7" creationId="{36CCC8AE-EAB6-40DE-A44C-68C21EE7D592}"/>
          </ac:spMkLst>
        </pc:spChg>
        <pc:spChg chg="mod">
          <ac:chgData name="Shepard ‎" userId="09a58b91f9e979a1" providerId="LiveId" clId="{56D3B0CA-8F70-42D7-B6FC-0A3A517433A6}" dt="2024-05-30T08:29:35.396" v="18" actId="1076"/>
          <ac:spMkLst>
            <pc:docMk/>
            <pc:sldMk cId="1936877662" sldId="385"/>
            <ac:spMk id="8" creationId="{442DF08B-4A1A-433C-96E5-A20EAB01DB2F}"/>
          </ac:spMkLst>
        </pc:spChg>
        <pc:spChg chg="mod">
          <ac:chgData name="Shepard ‎" userId="09a58b91f9e979a1" providerId="LiveId" clId="{56D3B0CA-8F70-42D7-B6FC-0A3A517433A6}" dt="2024-05-30T08:29:43.091" v="21" actId="1076"/>
          <ac:spMkLst>
            <pc:docMk/>
            <pc:sldMk cId="1936877662" sldId="385"/>
            <ac:spMk id="9" creationId="{56942170-675E-461E-9EBA-F361CB62810E}"/>
          </ac:spMkLst>
        </pc:spChg>
        <pc:picChg chg="mod">
          <ac:chgData name="Shepard ‎" userId="09a58b91f9e979a1" providerId="LiveId" clId="{56D3B0CA-8F70-42D7-B6FC-0A3A517433A6}" dt="2024-05-30T08:29:45.004" v="22" actId="1076"/>
          <ac:picMkLst>
            <pc:docMk/>
            <pc:sldMk cId="1936877662" sldId="385"/>
            <ac:picMk id="17" creationId="{62D33601-3982-4CE7-A367-FC52ECA7AEF3}"/>
          </ac:picMkLst>
        </pc:picChg>
        <pc:cxnChg chg="mod">
          <ac:chgData name="Shepard ‎" userId="09a58b91f9e979a1" providerId="LiveId" clId="{56D3B0CA-8F70-42D7-B6FC-0A3A517433A6}" dt="2024-05-30T08:29:26.380" v="14" actId="1076"/>
          <ac:cxnSpMkLst>
            <pc:docMk/>
            <pc:sldMk cId="1936877662" sldId="385"/>
            <ac:cxnSpMk id="4" creationId="{93CDF22E-462C-4E62-8BBA-64B33A28F0F0}"/>
          </ac:cxnSpMkLst>
        </pc:cxnChg>
        <pc:cxnChg chg="mod">
          <ac:chgData name="Shepard ‎" userId="09a58b91f9e979a1" providerId="LiveId" clId="{56D3B0CA-8F70-42D7-B6FC-0A3A517433A6}" dt="2024-05-30T08:29:40.917" v="20" actId="1076"/>
          <ac:cxnSpMkLst>
            <pc:docMk/>
            <pc:sldMk cId="1936877662" sldId="385"/>
            <ac:cxnSpMk id="13" creationId="{7D922B4D-F09E-450E-B507-F4B1A88243E6}"/>
          </ac:cxnSpMkLst>
        </pc:cxnChg>
        <pc:cxnChg chg="mod">
          <ac:chgData name="Shepard ‎" userId="09a58b91f9e979a1" providerId="LiveId" clId="{56D3B0CA-8F70-42D7-B6FC-0A3A517433A6}" dt="2024-05-30T08:29:31.263" v="16" actId="1076"/>
          <ac:cxnSpMkLst>
            <pc:docMk/>
            <pc:sldMk cId="1936877662" sldId="385"/>
            <ac:cxnSpMk id="15" creationId="{427E7028-77BE-4AD0-BB26-5611353C9E8E}"/>
          </ac:cxnSpMkLst>
        </pc:cxnChg>
      </pc:sldChg>
      <pc:sldChg chg="modSp mod">
        <pc:chgData name="Shepard ‎" userId="09a58b91f9e979a1" providerId="LiveId" clId="{56D3B0CA-8F70-42D7-B6FC-0A3A517433A6}" dt="2024-05-30T08:30:25.092" v="40" actId="404"/>
        <pc:sldMkLst>
          <pc:docMk/>
          <pc:sldMk cId="3482017615" sldId="386"/>
        </pc:sldMkLst>
        <pc:spChg chg="mod">
          <ac:chgData name="Shepard ‎" userId="09a58b91f9e979a1" providerId="LiveId" clId="{56D3B0CA-8F70-42D7-B6FC-0A3A517433A6}" dt="2024-05-30T08:30:04.941" v="29" actId="20577"/>
          <ac:spMkLst>
            <pc:docMk/>
            <pc:sldMk cId="3482017615" sldId="386"/>
            <ac:spMk id="5" creationId="{CFEC5ECD-BE90-9DC3-5E9E-2E4CF3C6DC6A}"/>
          </ac:spMkLst>
        </pc:spChg>
        <pc:spChg chg="mod">
          <ac:chgData name="Shepard ‎" userId="09a58b91f9e979a1" providerId="LiveId" clId="{56D3B0CA-8F70-42D7-B6FC-0A3A517433A6}" dt="2024-05-30T08:30:25.092" v="40" actId="404"/>
          <ac:spMkLst>
            <pc:docMk/>
            <pc:sldMk cId="3482017615" sldId="386"/>
            <ac:spMk id="6" creationId="{CA1668A3-CDF3-4E3F-5351-32F54A25C1D6}"/>
          </ac:spMkLst>
        </pc:spChg>
        <pc:spChg chg="mod">
          <ac:chgData name="Shepard ‎" userId="09a58b91f9e979a1" providerId="LiveId" clId="{56D3B0CA-8F70-42D7-B6FC-0A3A517433A6}" dt="2024-05-30T08:30:15.808" v="36" actId="404"/>
          <ac:spMkLst>
            <pc:docMk/>
            <pc:sldMk cId="3482017615" sldId="386"/>
            <ac:spMk id="7" creationId="{C681EF25-08D4-FC52-D1FE-0BA808B5ECCC}"/>
          </ac:spMkLst>
        </pc:spChg>
        <pc:spChg chg="mod">
          <ac:chgData name="Shepard ‎" userId="09a58b91f9e979a1" providerId="LiveId" clId="{56D3B0CA-8F70-42D7-B6FC-0A3A517433A6}" dt="2024-05-30T08:30:22.985" v="39" actId="1076"/>
          <ac:spMkLst>
            <pc:docMk/>
            <pc:sldMk cId="3482017615" sldId="386"/>
            <ac:spMk id="8" creationId="{4A798E80-B7D9-1091-2F8D-451EEF3B01AF}"/>
          </ac:spMkLst>
        </pc:spChg>
      </pc:sldChg>
      <pc:sldChg chg="modSp mod">
        <pc:chgData name="Shepard ‎" userId="09a58b91f9e979a1" providerId="LiveId" clId="{56D3B0CA-8F70-42D7-B6FC-0A3A517433A6}" dt="2024-05-30T08:30:32.074" v="42" actId="14100"/>
        <pc:sldMkLst>
          <pc:docMk/>
          <pc:sldMk cId="2792435232" sldId="388"/>
        </pc:sldMkLst>
        <pc:spChg chg="mod">
          <ac:chgData name="Shepard ‎" userId="09a58b91f9e979a1" providerId="LiveId" clId="{56D3B0CA-8F70-42D7-B6FC-0A3A517433A6}" dt="2024-05-30T08:30:32.074" v="42" actId="14100"/>
          <ac:spMkLst>
            <pc:docMk/>
            <pc:sldMk cId="2792435232" sldId="388"/>
            <ac:spMk id="3" creationId="{DCD85F30-46D5-F385-FC14-1D0E3B7D029D}"/>
          </ac:spMkLst>
        </pc:spChg>
      </pc:sldChg>
      <pc:sldChg chg="modSp mod">
        <pc:chgData name="Shepard ‎" userId="09a58b91f9e979a1" providerId="LiveId" clId="{56D3B0CA-8F70-42D7-B6FC-0A3A517433A6}" dt="2024-05-30T08:31:18.885" v="44" actId="14100"/>
        <pc:sldMkLst>
          <pc:docMk/>
          <pc:sldMk cId="3900633643" sldId="2437"/>
        </pc:sldMkLst>
        <pc:spChg chg="mod">
          <ac:chgData name="Shepard ‎" userId="09a58b91f9e979a1" providerId="LiveId" clId="{56D3B0CA-8F70-42D7-B6FC-0A3A517433A6}" dt="2024-05-30T08:31:18.885" v="44" actId="14100"/>
          <ac:spMkLst>
            <pc:docMk/>
            <pc:sldMk cId="3900633643" sldId="2437"/>
            <ac:spMk id="21" creationId="{09534B5C-C314-45AD-A386-265AF300F129}"/>
          </ac:spMkLst>
        </pc:spChg>
      </pc:sldChg>
      <pc:sldChg chg="modSp mod">
        <pc:chgData name="Shepard ‎" userId="09a58b91f9e979a1" providerId="LiveId" clId="{56D3B0CA-8F70-42D7-B6FC-0A3A517433A6}" dt="2024-05-30T08:31:59.222" v="60" actId="404"/>
        <pc:sldMkLst>
          <pc:docMk/>
          <pc:sldMk cId="440396812" sldId="2438"/>
        </pc:sldMkLst>
        <pc:spChg chg="mod">
          <ac:chgData name="Shepard ‎" userId="09a58b91f9e979a1" providerId="LiveId" clId="{56D3B0CA-8F70-42D7-B6FC-0A3A517433A6}" dt="2024-05-30T08:31:26.251" v="45" actId="1076"/>
          <ac:spMkLst>
            <pc:docMk/>
            <pc:sldMk cId="440396812" sldId="2438"/>
            <ac:spMk id="16" creationId="{E1B8C88D-759A-42C7-93E3-55F23B4108CF}"/>
          </ac:spMkLst>
        </pc:spChg>
        <pc:spChg chg="mod">
          <ac:chgData name="Shepard ‎" userId="09a58b91f9e979a1" providerId="LiveId" clId="{56D3B0CA-8F70-42D7-B6FC-0A3A517433A6}" dt="2024-05-30T08:31:59.222" v="60" actId="404"/>
          <ac:spMkLst>
            <pc:docMk/>
            <pc:sldMk cId="440396812" sldId="2438"/>
            <ac:spMk id="6163" creationId="{921A21B6-24FE-3CBE-6102-4E7CDC3D1EA3}"/>
          </ac:spMkLst>
        </pc:spChg>
        <pc:spChg chg="mod">
          <ac:chgData name="Shepard ‎" userId="09a58b91f9e979a1" providerId="LiveId" clId="{56D3B0CA-8F70-42D7-B6FC-0A3A517433A6}" dt="2024-05-30T08:31:55.411" v="57" actId="14100"/>
          <ac:spMkLst>
            <pc:docMk/>
            <pc:sldMk cId="440396812" sldId="2438"/>
            <ac:spMk id="6189" creationId="{B530E4AE-1FE7-ADC6-62B4-D204A568E992}"/>
          </ac:spMkLst>
        </pc:spChg>
        <pc:spChg chg="mod">
          <ac:chgData name="Shepard ‎" userId="09a58b91f9e979a1" providerId="LiveId" clId="{56D3B0CA-8F70-42D7-B6FC-0A3A517433A6}" dt="2024-05-30T08:31:41.249" v="51" actId="1076"/>
          <ac:spMkLst>
            <pc:docMk/>
            <pc:sldMk cId="440396812" sldId="2438"/>
            <ac:spMk id="6192" creationId="{8098A708-7DB4-78DA-5213-B2B3AB435288}"/>
          </ac:spMkLst>
        </pc:spChg>
        <pc:spChg chg="mod">
          <ac:chgData name="Shepard ‎" userId="09a58b91f9e979a1" providerId="LiveId" clId="{56D3B0CA-8F70-42D7-B6FC-0A3A517433A6}" dt="2024-05-30T08:31:37.411" v="49" actId="1037"/>
          <ac:spMkLst>
            <pc:docMk/>
            <pc:sldMk cId="440396812" sldId="2438"/>
            <ac:spMk id="6193" creationId="{9AE82908-D7EE-346B-40CC-4C6E94C9606E}"/>
          </ac:spMkLst>
        </pc:spChg>
        <pc:spChg chg="mod">
          <ac:chgData name="Shepard ‎" userId="09a58b91f9e979a1" providerId="LiveId" clId="{56D3B0CA-8F70-42D7-B6FC-0A3A517433A6}" dt="2024-05-30T08:31:45.946" v="54" actId="14100"/>
          <ac:spMkLst>
            <pc:docMk/>
            <pc:sldMk cId="440396812" sldId="2438"/>
            <ac:spMk id="6194" creationId="{34C65093-B805-E4DD-D2CE-2F3F6090AAA0}"/>
          </ac:spMkLst>
        </pc:spChg>
        <pc:spChg chg="mod">
          <ac:chgData name="Shepard ‎" userId="09a58b91f9e979a1" providerId="LiveId" clId="{56D3B0CA-8F70-42D7-B6FC-0A3A517433A6}" dt="2024-05-30T08:31:47.714" v="55" actId="1076"/>
          <ac:spMkLst>
            <pc:docMk/>
            <pc:sldMk cId="440396812" sldId="2438"/>
            <ac:spMk id="6195" creationId="{F91728A4-91F9-A169-033F-D8FFE85BFA7D}"/>
          </ac:spMkLst>
        </pc:spChg>
        <pc:spChg chg="mod">
          <ac:chgData name="Shepard ‎" userId="09a58b91f9e979a1" providerId="LiveId" clId="{56D3B0CA-8F70-42D7-B6FC-0A3A517433A6}" dt="2024-05-30T08:31:49.679" v="56" actId="1076"/>
          <ac:spMkLst>
            <pc:docMk/>
            <pc:sldMk cId="440396812" sldId="2438"/>
            <ac:spMk id="6196" creationId="{4B0796F7-7261-FAAD-4B09-6F9052862C36}"/>
          </ac:spMkLst>
        </pc:spChg>
        <pc:spChg chg="mod">
          <ac:chgData name="Shepard ‎" userId="09a58b91f9e979a1" providerId="LiveId" clId="{56D3B0CA-8F70-42D7-B6FC-0A3A517433A6}" dt="2024-05-30T08:31:29.879" v="46" actId="14100"/>
          <ac:spMkLst>
            <pc:docMk/>
            <pc:sldMk cId="440396812" sldId="2438"/>
            <ac:spMk id="6197" creationId="{55DAD6C1-9152-71AD-DA23-E1FA34AB03E9}"/>
          </ac:spMkLst>
        </pc:spChg>
      </pc:sldChg>
      <pc:sldChg chg="modSp mod">
        <pc:chgData name="Shepard ‎" userId="09a58b91f9e979a1" providerId="LiveId" clId="{56D3B0CA-8F70-42D7-B6FC-0A3A517433A6}" dt="2024-05-30T08:32:19.982" v="65" actId="14100"/>
        <pc:sldMkLst>
          <pc:docMk/>
          <pc:sldMk cId="4260524945" sldId="2439"/>
        </pc:sldMkLst>
        <pc:spChg chg="mod">
          <ac:chgData name="Shepard ‎" userId="09a58b91f9e979a1" providerId="LiveId" clId="{56D3B0CA-8F70-42D7-B6FC-0A3A517433A6}" dt="2024-05-30T08:32:03.167" v="61" actId="14100"/>
          <ac:spMkLst>
            <pc:docMk/>
            <pc:sldMk cId="4260524945" sldId="2439"/>
            <ac:spMk id="2" creationId="{47F49C4F-41FD-47CA-AFA7-AEC734ED9BCD}"/>
          </ac:spMkLst>
        </pc:spChg>
        <pc:spChg chg="mod">
          <ac:chgData name="Shepard ‎" userId="09a58b91f9e979a1" providerId="LiveId" clId="{56D3B0CA-8F70-42D7-B6FC-0A3A517433A6}" dt="2024-05-30T08:32:19.982" v="65" actId="14100"/>
          <ac:spMkLst>
            <pc:docMk/>
            <pc:sldMk cId="4260524945" sldId="2439"/>
            <ac:spMk id="17" creationId="{CD289441-9F51-C7B1-9400-2623DA75C11C}"/>
          </ac:spMkLst>
        </pc:spChg>
        <pc:spChg chg="mod">
          <ac:chgData name="Shepard ‎" userId="09a58b91f9e979a1" providerId="LiveId" clId="{56D3B0CA-8F70-42D7-B6FC-0A3A517433A6}" dt="2024-05-30T08:32:05.371" v="62" actId="14100"/>
          <ac:spMkLst>
            <pc:docMk/>
            <pc:sldMk cId="4260524945" sldId="2439"/>
            <ac:spMk id="35" creationId="{FB415BA7-2EB9-452B-AD13-C1C550523469}"/>
          </ac:spMkLst>
        </pc:spChg>
        <pc:spChg chg="mod">
          <ac:chgData name="Shepard ‎" userId="09a58b91f9e979a1" providerId="LiveId" clId="{56D3B0CA-8F70-42D7-B6FC-0A3A517433A6}" dt="2024-05-30T08:32:07.681" v="63" actId="1076"/>
          <ac:spMkLst>
            <pc:docMk/>
            <pc:sldMk cId="4260524945" sldId="2439"/>
            <ac:spMk id="39" creationId="{40A1D76F-89B9-4BE8-9F2B-3FBA9FDB4C2C}"/>
          </ac:spMkLst>
        </pc:spChg>
        <pc:spChg chg="mod">
          <ac:chgData name="Shepard ‎" userId="09a58b91f9e979a1" providerId="LiveId" clId="{56D3B0CA-8F70-42D7-B6FC-0A3A517433A6}" dt="2024-05-30T08:32:12.055" v="64" actId="14100"/>
          <ac:spMkLst>
            <pc:docMk/>
            <pc:sldMk cId="4260524945" sldId="2439"/>
            <ac:spMk id="43" creationId="{F8633F7F-3BAA-4B15-A636-760184597926}"/>
          </ac:spMkLst>
        </pc:spChg>
      </pc:sldChg>
      <pc:sldChg chg="modSp mod">
        <pc:chgData name="Shepard ‎" userId="09a58b91f9e979a1" providerId="LiveId" clId="{56D3B0CA-8F70-42D7-B6FC-0A3A517433A6}" dt="2024-05-30T08:33:19.814" v="76" actId="20577"/>
        <pc:sldMkLst>
          <pc:docMk/>
          <pc:sldMk cId="987223682" sldId="2440"/>
        </pc:sldMkLst>
        <pc:spChg chg="mod">
          <ac:chgData name="Shepard ‎" userId="09a58b91f9e979a1" providerId="LiveId" clId="{56D3B0CA-8F70-42D7-B6FC-0A3A517433A6}" dt="2024-05-30T08:33:13.015" v="75" actId="948"/>
          <ac:spMkLst>
            <pc:docMk/>
            <pc:sldMk cId="987223682" sldId="2440"/>
            <ac:spMk id="4" creationId="{FFFBB3BC-55F9-2DD2-0D65-B85403E3C47C}"/>
          </ac:spMkLst>
        </pc:spChg>
        <pc:spChg chg="mod">
          <ac:chgData name="Shepard ‎" userId="09a58b91f9e979a1" providerId="LiveId" clId="{56D3B0CA-8F70-42D7-B6FC-0A3A517433A6}" dt="2024-05-30T08:33:19.814" v="76" actId="20577"/>
          <ac:spMkLst>
            <pc:docMk/>
            <pc:sldMk cId="987223682" sldId="2440"/>
            <ac:spMk id="7" creationId="{018D9FDB-467C-40F8-8A6B-C9B3CB26727A}"/>
          </ac:spMkLst>
        </pc:spChg>
        <pc:spChg chg="mod">
          <ac:chgData name="Shepard ‎" userId="09a58b91f9e979a1" providerId="LiveId" clId="{56D3B0CA-8F70-42D7-B6FC-0A3A517433A6}" dt="2024-05-30T08:32:23.326" v="66" actId="14100"/>
          <ac:spMkLst>
            <pc:docMk/>
            <pc:sldMk cId="987223682" sldId="2440"/>
            <ac:spMk id="9" creationId="{E1181018-5A06-40F0-84D8-927C7377B4A2}"/>
          </ac:spMkLst>
        </pc:spChg>
      </pc:sldChg>
      <pc:sldChg chg="modSp mod">
        <pc:chgData name="Shepard ‎" userId="09a58b91f9e979a1" providerId="LiveId" clId="{56D3B0CA-8F70-42D7-B6FC-0A3A517433A6}" dt="2024-05-30T08:33:37.527" v="80" actId="404"/>
        <pc:sldMkLst>
          <pc:docMk/>
          <pc:sldMk cId="650741419" sldId="2443"/>
        </pc:sldMkLst>
        <pc:spChg chg="mod">
          <ac:chgData name="Shepard ‎" userId="09a58b91f9e979a1" providerId="LiveId" clId="{56D3B0CA-8F70-42D7-B6FC-0A3A517433A6}" dt="2024-05-30T08:33:37.527" v="80" actId="404"/>
          <ac:spMkLst>
            <pc:docMk/>
            <pc:sldMk cId="650741419" sldId="2443"/>
            <ac:spMk id="34" creationId="{63EDC7F7-5CA2-407A-86E7-DB8A88FB7AD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zabala\AppData\Roaming\Microsoft\Excel\Gr&#225;fico%20objetivo%202023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en-GB" sz="2000" dirty="0"/>
              <a:t>Estimated median number of infections, all types</a:t>
            </a:r>
          </a:p>
        </c:rich>
      </c:tx>
      <c:layout>
        <c:manualLayout>
          <c:xMode val="edge"/>
          <c:yMode val="edge"/>
          <c:x val="0.12996376811594201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EC Square Sans Pro" panose="020B05060400000200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Hoja3!$C$18</c:f>
              <c:strCache>
                <c:ptCount val="1"/>
                <c:pt idx="0">
                  <c:v>Estimated median numbre of infections, all types</c:v>
                </c:pt>
              </c:strCache>
            </c:strRef>
          </c:tx>
          <c:spPr>
            <a:solidFill>
              <a:srgbClr val="2C747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C747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2-473A-8E05-CA03EAFDDD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Hoja3!$B$19:$B$23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Hoja3!$C$19:$C$23</c:f>
              <c:numCache>
                <c:formatCode>#,##0</c:formatCode>
                <c:ptCount val="5"/>
                <c:pt idx="0">
                  <c:v>685433</c:v>
                </c:pt>
                <c:pt idx="1">
                  <c:v>701816</c:v>
                </c:pt>
                <c:pt idx="2">
                  <c:v>822075</c:v>
                </c:pt>
                <c:pt idx="3">
                  <c:v>865767</c:v>
                </c:pt>
                <c:pt idx="4">
                  <c:v>801517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2-473A-8E05-CA03EAFDD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4738271"/>
        <c:axId val="1014758239"/>
      </c:barChart>
      <c:catAx>
        <c:axId val="10147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s-ES"/>
          </a:p>
        </c:txPr>
        <c:crossAx val="1014758239"/>
        <c:crosses val="autoZero"/>
        <c:auto val="1"/>
        <c:lblAlgn val="ctr"/>
        <c:lblOffset val="100"/>
        <c:noMultiLvlLbl val="0"/>
      </c:catAx>
      <c:valAx>
        <c:axId val="1014758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473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6750-F9E3-4DA1-BD9B-5E78D7093E5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524000"/>
            <a:ext cx="7302500" cy="411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070" y="5867824"/>
            <a:ext cx="5496560" cy="4800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8CBC-6CFC-428F-8CC1-256870B44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veterinary-medicinal-products-regul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ef_lsk_main__custom_8943026/default/table?lang=e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statistics-explained/index.php?title=Aquaculture_statistics%23EU_Aquaculture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789264307599-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iotic_resista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>
                <a:latin typeface="EC Square Sans Pro" panose="020B0506040000020004" pitchFamily="34" charset="0"/>
              </a:rPr>
              <a:t>https://ec.europa.eu/eurostat/statistics-explained/images/f/f2/Developments_of_livestock_populations_%28index_2002%3D100_based_on_heads_of_animals%2C_EU%2C_2002-2022%29_16-10-2023_v2.png</a:t>
            </a:r>
          </a:p>
          <a:p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pt-PT" sz="1100">
                <a:latin typeface="EC Square Sans Pro" panose="020B0506040000020004" pitchFamily="34" charset="0"/>
              </a:rPr>
              <a:t>O objetivo “Do campo para a mesa” faz parte do Pacto Ecológico</a:t>
            </a:r>
          </a:p>
          <a:p>
            <a:r>
              <a:rPr lang="pt-PT" sz="1100">
                <a:highlight>
                  <a:srgbClr val="FFFF00"/>
                </a:highlight>
                <a:latin typeface="EC Square Sans Pro" panose="020B0506040000020004" pitchFamily="34" charset="0"/>
              </a:rPr>
              <a:t>O ponto de partida </a:t>
            </a:r>
            <a:r>
              <a:rPr lang="pt-PT" sz="1100">
                <a:latin typeface="EC Square Sans Pro" panose="020B0506040000020004" pitchFamily="34" charset="0"/>
              </a:rPr>
              <a:t>é 2018.</a:t>
            </a:r>
          </a:p>
          <a:p>
            <a:r>
              <a:rPr lang="pt-PT" sz="1100">
                <a:highlight>
                  <a:srgbClr val="FFFF00"/>
                </a:highlight>
                <a:latin typeface="EC Square Sans Pro" panose="020B0506040000020004" pitchFamily="34" charset="0"/>
              </a:rPr>
              <a:t>O objetivo é para todos os países da UE, não para cada um deles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7070" y="5943600"/>
            <a:ext cx="5496560" cy="4800177"/>
          </a:xfrm>
        </p:spPr>
        <p:txBody>
          <a:bodyPr/>
          <a:lstStyle/>
          <a:p>
            <a:pPr marL="0" indent="0">
              <a:buNone/>
            </a:pPr>
            <a:r>
              <a:rPr lang="pt-PT" sz="1100">
                <a:latin typeface="EC Square Sans Pro" panose="020B0506040000020004" pitchFamily="34" charset="0"/>
              </a:rPr>
              <a:t>A Agência Europeia de Medicamentos (EMA) iniciou o projeto ESVAC em 2009.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 projeto Vigilância Europeia do Consumo de Antimicrobianos Veterinários (ESVAC) recolheu informações, de 2009 a 2023, sobre </a:t>
            </a:r>
            <a:r>
              <a:rPr lang="pt-PT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como os medicamentos antimicrobianos são utilizados em animais na União Europeia (UE)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 Este tipo de informação é essencial para identificar possíveis fatores de risco que possam levar ao desenvolvimento e à propagação da resistência antimicrobiana. 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>
                <a:latin typeface="EC Square Sans Pro" panose="020B0506040000020004" pitchFamily="34" charset="0"/>
              </a:rPr>
              <a:t>Fornece uma 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abordagem harmonizada para a recolha e a comunicação de </a:t>
            </a:r>
            <a:r>
              <a:rPr lang="pt-PT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dados sobre o uso de agentes antimicrobianos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em animais provenientes de Estados-Membros da UE e do Espaço Económico Europeu (EEE).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A participação voluntária no projeto ESVAC aumentou de 9 para 31 países declarantes ao longo dos anos.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 projeto ESVAC terminou, formalmente, em novembro de 2023 com a publicação do seu relatório final.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A partir de janeiro de 2024, todos os Estados-Membros da UE/EEE devem comunicar os seus dados sobre o </a:t>
            </a:r>
            <a:r>
              <a:rPr lang="pt-PT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volume de vendas e o uso de medicamentos antimicrobianos em animais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, em consonância com o 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  <a:hlinkClick r:id="rId3" tooltip="Regulamento de Medicamentos Veterinários"/>
              </a:rPr>
              <a:t>Regulamento de Medicamentos Veterinários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Os Estados-Membros da UE/EEE devem utilizar a </a:t>
            </a:r>
            <a:r>
              <a:rPr lang="pt-PT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Plataforma de vendas e uso de antimicrobianos</a:t>
            </a:r>
            <a:r>
              <a:rPr lang="pt-PT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da EMA para comunicar os seus dados à EMA.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pt-PT" sz="1100">
                <a:latin typeface="EC Square Sans Pro" panose="020B0506040000020004" pitchFamily="34" charset="0"/>
              </a:rPr>
              <a:t>Número redondo: mostra a proporção de vendas agregadas de medicamentos veterinários antibióticos, em mg/PCU, para animais produtores de alimentos, por classe de antibiótico, em 31 países europeus em 2022</a:t>
            </a:r>
          </a:p>
          <a:p>
            <a:r>
              <a:rPr lang="pt-PT" sz="1100">
                <a:latin typeface="EC Square Sans Pro" panose="020B0506040000020004" pitchFamily="34" charset="0"/>
              </a:rPr>
              <a:t>Outras classes” inclui anfenicóis, cefalosporinas, outras quinolonas e “Outros”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>
                <a:latin typeface="EC Square Sans Pro" panose="020B0506040000020004" pitchFamily="34" charset="0"/>
              </a:rPr>
              <a:t>Mudanças nas vendas médias, em mg por kg de biomassa estimada, de 25 países da UE/EEE, de 2011 a 2020</a:t>
            </a:r>
          </a:p>
          <a:p>
            <a:r>
              <a:rPr lang="pt-PT" sz="1100">
                <a:latin typeface="EC Square Sans Pro" panose="020B0506040000020004" pitchFamily="34" charset="0"/>
              </a:rPr>
              <a:t>Fonte: EMA (2021)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Estes números sugerem que os esforços tanto a nível nacional como da UE/EEE foram bem-sucedidos, resultando numa diminuição contínua ao longo do tempo na utilização de antibióticos em animais produtores de alimentos e das fluoroquinolonas registadas de forma mais frequente na maioria dos países europeus participantes.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pt-PT" sz="1100" b="1" i="0" u="none" strike="noStrike" baseline="0">
                <a:solidFill>
                  <a:schemeClr val="tx1"/>
                </a:solidFill>
                <a:latin typeface="EC Square Sans Pro" panose="020B0506040000020004" pitchFamily="34" charset="0"/>
              </a:rPr>
              <a:t>Indicador principal: Vendas gerais – redução geral nas vendas</a:t>
            </a:r>
          </a:p>
          <a:p>
            <a:pPr algn="l"/>
            <a:r>
              <a:rPr lang="pt-PT" sz="1100" b="1" i="0" u="none" strike="noStrike" baseline="0">
                <a:latin typeface="EC Square Sans Pro" panose="020B0506040000020004" pitchFamily="34" charset="0"/>
              </a:rPr>
              <a:t>Indicadores secundários (progresso substancial): </a:t>
            </a:r>
            <a:r>
              <a:rPr lang="pt-PT" sz="1100" b="0" i="0" u="none" strike="noStrike" baseline="0">
                <a:latin typeface="EC Square Sans Pro" panose="020B0506040000020004" pitchFamily="34" charset="0"/>
              </a:rPr>
              <a:t>vendas em mg por kg de cefalosporinas de 3ª e 4ª geração, polimixinas e quinolonas</a:t>
            </a: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As vendas de fluoroquinolonas registaram reduções agregadas mais modestas.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Nota: sinónimo de </a:t>
            </a:r>
            <a:r>
              <a:rPr lang="pt-PT" sz="1100" b="1" i="0" u="none" strike="noStrike" baseline="0">
                <a:latin typeface="EC Square Sans Pro" panose="020B0506040000020004" pitchFamily="34" charset="0"/>
              </a:rPr>
              <a:t>"miligramas por PCU" (PCU = unidade de correção da população), </a:t>
            </a:r>
            <a:r>
              <a:rPr lang="pt-PT" sz="1100" b="0" i="0" u="none" strike="noStrike" baseline="0">
                <a:latin typeface="EC Square Sans Pro" panose="020B0506040000020004" pitchFamily="34" charset="0"/>
              </a:rPr>
              <a:t>a </a:t>
            </a:r>
            <a:r>
              <a:rPr lang="pt-PT" sz="1100" b="1" i="0" u="none" strike="noStrike" baseline="0">
                <a:latin typeface="EC Square Sans Pro" panose="020B0506040000020004" pitchFamily="34" charset="0"/>
              </a:rPr>
              <a:t>unidade de referência para equivalentes de biomassa animal </a:t>
            </a:r>
            <a:r>
              <a:rPr lang="pt-PT" sz="1100" b="0" i="0" u="none" strike="noStrike" baseline="0">
                <a:latin typeface="EC Square Sans Pro" panose="020B0506040000020004" pitchFamily="34" charset="0"/>
              </a:rPr>
              <a:t>desenvolvida pela</a:t>
            </a: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iniciativa Vigilância Europeia do Consumo de Antimicrobianos Veterinários (ESVAC).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7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PT" sz="1800">
                <a:effectLst/>
                <a:latin typeface="Segoe UI" panose="020B0502040204020203" pitchFamily="34" charset="0"/>
              </a:rPr>
              <a:t>Anexo do Regulamento 2021/578. </a:t>
            </a:r>
            <a:r>
              <a:rPr lang="pt-PT"/>
              <a:t>  https://eur-lex.europa.eu/eli/reg_del/2021/578/oj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pt-PT"/>
              <a:t>O primeiro relatório sobre o volume de vendas de medicamentos antimicrobianos veterinários e sobre o uso de medicamentos antimicrobianos por espécie animal será publicado pela Agência até 31 de março de 2025 e incluirá o seguinte: (a) o volume de vendas de medicamentos antimicrobianos veterinários, abrangendo dados de 2023 e apresentados pelos Estados-Membros até 30 de junho de 2024; (b) o uso de medicamentos antimicrobianos de espécies animais, categorias ou fases relevantes, abrangendo dados de 2023 e apresentados pelos Estados-Membros até 30 de setembro de 2024.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PT"/>
              <a:t>2. A partir de 2025, os seguintes relatórios após o primeiro relatório serão publicados pela Agência até 31 de dezembro e incluirão o seguinte: (a) o volume de vendas de medicamentos antimicrobianos veterinários apresentados pelos Estados-Membros até 30 de junho de cada ano, abrangendo os dados do ano civil anterior; (b) o uso de medicamentos antimicrobianos de espécies animais, categorias ou fases relevantes apresentados pelos Estados-Membros até 30 de junho de cada ano, abrangendo os dados do ano civil anterior.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u="sng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recolha de dados terá início a partir dos anos mencionados. Os relatórios começarão nos anos seguintes (ou seja, para bovinos, suínos e aves domésticas, os relatórios deverão ser apresentados em 2024; para outros animais produtores de alimentos, em 2027; para cães, gatos e animais produtores de peles com pelo, em 2030)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18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800" b="1" i="0" u="none" strike="noStrike" baseline="0">
                <a:solidFill>
                  <a:srgbClr val="164B95"/>
                </a:solidFill>
                <a:latin typeface="Tahoma" panose="020B0604030504040204" pitchFamily="34" charset="0"/>
              </a:rPr>
              <a:t>A resistência antimicrobiana afeta pessoas reais </a:t>
            </a:r>
          </a:p>
          <a:p>
            <a:r>
              <a:rPr lang="pt-PT"/>
              <a:t>Fonte Eurostat – População de Portugal em 2020: </a:t>
            </a:r>
            <a:r>
              <a:rPr lang="pt-PT" sz="800" u="none" strike="noStrike">
                <a:effectLst/>
              </a:rPr>
              <a:t>10.295.909</a:t>
            </a:r>
          </a:p>
          <a:p>
            <a:endParaRPr lang="en-GB" sz="12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solidFill>
                  <a:srgbClr val="003399"/>
                </a:solidFill>
                <a:latin typeface="EC Square Sans Pro" panose="020B0506040000020004" pitchFamily="34" charset="0"/>
              </a:rPr>
              <a:t>População de Portugal em 2020: </a:t>
            </a:r>
            <a:r>
              <a:rPr lang="pt-PT" sz="1200" u="none" strike="noStrike">
                <a:effectLst/>
              </a:rPr>
              <a:t>10.295.909 </a:t>
            </a:r>
            <a:r>
              <a:rPr lang="pt-PT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(10</a:t>
            </a:r>
            <a:r>
              <a:rPr lang="pt-PT">
                <a:solidFill>
                  <a:srgbClr val="003399"/>
                </a:solidFill>
                <a:latin typeface="EC Square Sans Pro" panose="020B0506040000020004" pitchFamily="34" charset="0"/>
              </a:rPr>
              <a:t> x 103) = 1.030 mortes em 2020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7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>
                <a:latin typeface="EC Square Sans Pro" panose="020B0506040000020004" pitchFamily="34" charset="0"/>
              </a:rPr>
              <a:t>Estatísticas da população de gado: </a:t>
            </a:r>
            <a:r>
              <a:rPr lang="pt-PT" sz="1100">
                <a:latin typeface="EC Square Sans Pro" panose="020B0506040000020004" pitchFamily="34" charset="0"/>
                <a:hlinkClick r:id="rId3"/>
              </a:rPr>
              <a:t>Estatísticas | Eurostat (europa.eu)</a:t>
            </a:r>
            <a:r>
              <a:rPr lang="pt-PT" sz="1100">
                <a:latin typeface="EC Square Sans Pro" panose="020B0506040000020004" pitchFamily="34" charset="0"/>
              </a:rPr>
              <a:t> (2020)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pt-PT" sz="1100">
                <a:latin typeface="EC Square Sans Pro" panose="020B0506040000020004" pitchFamily="34" charset="0"/>
              </a:rPr>
              <a:t>Estatísticas da aquicultura: </a:t>
            </a:r>
            <a:r>
              <a:rPr lang="pt-PT" sz="1100">
                <a:latin typeface="EC Square Sans Pro" panose="020B0506040000020004" pitchFamily="34" charset="0"/>
                <a:hlinkClick r:id="rId4"/>
              </a:rPr>
              <a:t>Estatísticas da aquicultura - Estatísticas explicadas (europa.eu)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pt-PT" sz="1100">
                <a:latin typeface="EC Square Sans Pro" panose="020B0506040000020004" pitchFamily="34" charset="0"/>
              </a:rPr>
              <a:t>Dados por país da UE e proporção específica por espécie e por país.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1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>
                <a:latin typeface="EC Square Sans Pro" panose="020B0506040000020004" pitchFamily="34" charset="0"/>
              </a:rPr>
              <a:t>Fonte: 13º Relatório ESVAC.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pt-PT" sz="1100">
                <a:latin typeface="EC Square Sans Pro" panose="020B0506040000020004" pitchFamily="34" charset="0"/>
              </a:rPr>
              <a:t>A PCU é a unidade de correção da população</a:t>
            </a:r>
          </a:p>
          <a:p>
            <a:pPr marL="171450" indent="-171450">
              <a:buFontTx/>
              <a:buChar char="-"/>
            </a:pPr>
            <a:r>
              <a:rPr lang="pt-PT" sz="1100">
                <a:latin typeface="EC Square Sans Pro" panose="020B0506040000020004" pitchFamily="34" charset="0"/>
              </a:rPr>
              <a:t>Os animais produtores de alimentos têm um peso padrão em quilos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800">
                <a:solidFill>
                  <a:srgbClr val="000000"/>
                </a:solidFill>
                <a:latin typeface="Adobe Clean DC"/>
              </a:rPr>
              <a:t>Calculamos o número de animais produtores de alimentos por ano e, depois, multiplicamos este número pelo peso padrão de cada categoria animal.</a:t>
            </a:r>
          </a:p>
          <a:p>
            <a:pPr marL="171450" indent="-171450">
              <a:buFontTx/>
              <a:buChar char="-"/>
            </a:pPr>
            <a:r>
              <a:rPr lang="pt-PT" sz="1100">
                <a:latin typeface="EC Square Sans Pro" panose="020B0506040000020004" pitchFamily="34" charset="0"/>
              </a:rPr>
              <a:t>O resultado é a quantidade de quilogramas de carne por ano, biomassa animal </a:t>
            </a:r>
            <a:r>
              <a:rPr lang="pt-PT" sz="1800">
                <a:solidFill>
                  <a:srgbClr val="000000"/>
                </a:solidFill>
                <a:latin typeface="Adobe Clean DC"/>
              </a:rPr>
              <a:t>que poderia ser, potencialmente, tratada com antimicrobianos.</a:t>
            </a:r>
          </a:p>
          <a:p>
            <a:pPr marL="171450" indent="-171450">
              <a:buFontTx/>
              <a:buChar char="-"/>
            </a:pPr>
            <a:r>
              <a:rPr lang="pt-PT" sz="1100">
                <a:latin typeface="EC Square Sans Pro" panose="020B0506040000020004" pitchFamily="34" charset="0"/>
              </a:rPr>
              <a:t>O total de vendas de antimicrobianos por país é dividido pelo número total de quilos de carne.</a:t>
            </a:r>
          </a:p>
          <a:p>
            <a:pPr marL="171450" indent="-171450">
              <a:buFontTx/>
              <a:buChar char="-"/>
            </a:pPr>
            <a:r>
              <a:rPr lang="pt-PT" sz="1100">
                <a:latin typeface="EC Square Sans Pro" panose="020B0506040000020004" pitchFamily="34" charset="0"/>
              </a:rPr>
              <a:t>O resultado é a quantidade teórica de miligramas de antimicrobianos consumidos por quilo de carne (biomassa). </a:t>
            </a:r>
          </a:p>
          <a:p>
            <a:pPr marL="0" indent="0">
              <a:buFontTx/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FontTx/>
              <a:buNone/>
            </a:pPr>
            <a:r>
              <a:rPr lang="pt-PT" sz="1100">
                <a:latin typeface="EC Square Sans Pro" panose="020B0506040000020004" pitchFamily="34" charset="0"/>
              </a:rPr>
              <a:t>Em Portugal: 1.062 x 1.000 toneladas = 1.062.000 toneladas de carne foram produzidas (2022).</a:t>
            </a:r>
          </a:p>
          <a:p>
            <a:pPr marL="0" indent="0">
              <a:buFontTx/>
              <a:buNone/>
            </a:pPr>
            <a:r>
              <a:rPr lang="pt-PT" sz="1100">
                <a:latin typeface="EC Square Sans Pro" panose="020B0506040000020004" pitchFamily="34" charset="0"/>
              </a:rPr>
              <a:t>Estima-se que 77,1 miligramas de antimicrobianos correspondem a cada quilograma de carne produzida. No entanto, as vendas de 2010-2014, 2017 e 2019 estão subestimadas devido à subnotificação. </a:t>
            </a:r>
          </a:p>
          <a:p>
            <a:pPr marL="0" indent="0">
              <a:buFontTx/>
              <a:buNone/>
            </a:pPr>
            <a:r>
              <a:rPr lang="pt-PT" sz="1100">
                <a:latin typeface="EC Square Sans Pro" panose="020B0506040000020004" pitchFamily="34" charset="0"/>
              </a:rPr>
              <a:t>Portugal, face aos dados disponíveis, reduziu a quantidade total de antimicrobianos em 58% de 2018 a 2022. </a:t>
            </a:r>
          </a:p>
          <a:p>
            <a:pPr marL="0" indent="0">
              <a:buFontTx/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52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1 As variações entre os países devem ser interpretadas com muito cuidado devido às grandes diferenças nos esquemas de dosagem entre estas classes/subclasses de antibióticos. </a:t>
            </a:r>
          </a:p>
          <a:p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2 Não foram comunicadas vendas de outras quinolonas da Áustria, Croácia, Chipre, República Checa, Estónia, Finlândia, Alemanha, Hungria, Islândia, Irlanda, Letónia, Lituânia, Luxemburgo, Malta, Portugal, Eslovénia, Suíça e Reino Unido. </a:t>
            </a:r>
          </a:p>
          <a:p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3 Não foram comunicadas vendas de polimixinas da Dinamarca, Finlândia, Islândia, Irlanda, Noruega e Reino Unido. </a:t>
            </a:r>
          </a:p>
          <a:p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4 A proporção agregada de 31 países europeus baseia-se no valor agregado de mg/PCU — quantidade total de substâncias ativas antibióticas vendidas (mg) dividida pelo total de PCU (kg).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2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1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Esta apresentação irá definir o cenário com dados e números gerais sobre resistência, impacto económico, ações tomadas até agora e a tomar no futuro. Iremos analisar o que é a RAM, porque é que nos devemos preocupar e o que podemos fazer em relação à mesma.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sz="1100" b="0" i="1" u="none" strike="noStrike" baseline="0">
                <a:latin typeface="EC Square Sans Pro" panose="020B0506040000020004" pitchFamily="34" charset="0"/>
              </a:rPr>
              <a:t>Fonte: </a:t>
            </a:r>
            <a:r>
              <a:rPr lang="pt-PT" sz="1100" b="0" i="0" u="none" strike="noStrike" baseline="0">
                <a:latin typeface="EC Square Sans Pro" panose="020B0506040000020004" pitchFamily="34" charset="0"/>
              </a:rPr>
              <a:t>O Relatório de Síntese da União Europeia sobre a RAM em bactérias zoonóticas e indicadoras provenientes de seres humanos, animais e alimentos, 2020/2021. Jornal da EFSA 2023;21(3):7867. Página 95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O objetivo é reduzir a resistência. 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As tendências podem ser observadas em amostras de bactérias identificadas como resistentes entre 2009 e 2021. Nem todos os países reportaram dados em todos os anos. Embora os dados não sejam compilados de forma harmonizada, é possível perceber a tendência positiva de redução.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Houve mais tendências decrescentes do que crescentes e o mais notável foi que uma diminuição da resistência à tetraciclina foi observada em aproximadamente metade dos conjuntos de dados para porcos e vitelos (24/43) e para aves domésticas (23/42).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É de notar que, em vários países, os níveis de resistência permaneceram estáveis ao longo do tempo em níveis baixos e não podem ser esperadas grandes mudanças.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Exemplo 1:</a:t>
            </a:r>
          </a:p>
          <a:p>
            <a:pPr algn="l"/>
            <a:r>
              <a:rPr lang="pt-PT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Porcos de engorda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Os números mostram como cada um dos 27 Estados-Membros relatou a resistência da</a:t>
            </a:r>
            <a:r>
              <a:rPr lang="pt-PT" sz="1100" b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</a:t>
            </a:r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bactéria </a:t>
            </a:r>
            <a:r>
              <a:rPr lang="pt-PT" sz="1100" b="0" i="1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E. coli </a:t>
            </a:r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em porcos de engorda a diferentes antibióticos (ampicilina, cefotaxima, ciprofloxacina e tetraciclina) entre 2009 e 2021.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 tendência geral é claramente a redução da resistência à tetraciclina e à ampicilina. A cefotaxima reduz ligeiramente e a ciprofloxacina mantém-se constante no tempo.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3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0" i="1" u="none" strike="noStrike" baseline="0">
                <a:latin typeface="EC Square Sans Pro" panose="020B0506040000020004" pitchFamily="34" charset="0"/>
              </a:rPr>
              <a:t>Fonte: </a:t>
            </a:r>
            <a:r>
              <a:rPr lang="pt-PT" sz="1100" b="0" i="0" u="none" strike="noStrike" baseline="0">
                <a:latin typeface="EC Square Sans Pro" panose="020B0506040000020004" pitchFamily="34" charset="0"/>
              </a:rPr>
              <a:t>O Relatório de Síntese da União Europeia sobre a RAM em bactérias zoonóticas e indicadoras provenientes de seres humanos, animais e alimentos, 2020/2021. Jornal da EFSA 2023;21(3):7867. Página 97.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Exemplo 2: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Frangos </a:t>
            </a:r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</a:t>
            </a:r>
            <a:r>
              <a:rPr lang="pt-PT" sz="1100">
                <a:latin typeface="EC Square Sans Pro" panose="020B0506040000020004" pitchFamily="34" charset="0"/>
              </a:rPr>
              <a:t>Tendências da resistência a antimicrobianos selecionados (</a:t>
            </a:r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ampicilina, cefotaxima, ciprofloxacina e tetraciclina)</a:t>
            </a:r>
            <a:r>
              <a:rPr lang="pt-PT" sz="1100">
                <a:latin typeface="EC Square Sans Pro" panose="020B0506040000020004" pitchFamily="34" charset="0"/>
              </a:rPr>
              <a:t> na bactéria </a:t>
            </a:r>
            <a:r>
              <a:rPr lang="pt-PT" sz="1100" i="1">
                <a:latin typeface="EC Square Sans Pro" panose="020B0506040000020004" pitchFamily="34" charset="0"/>
              </a:rPr>
              <a:t>E. coli</a:t>
            </a:r>
            <a:r>
              <a:rPr lang="pt-PT" sz="1100">
                <a:latin typeface="EC Square Sans Pro" panose="020B0506040000020004" pitchFamily="34" charset="0"/>
              </a:rPr>
              <a:t> de frangos, 2009-2021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Nos 30 países que reportaram dados sobre amostras de bactérias provenientes de frangos, 68 amostras reportaram tendências decrescentes e 20 amostras reportaram tendências crescentes. 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- Em 16 países, apenas foram observadas tendências decrescentes. Nomeadamente, na Irlanda, Itália, Letónia, Países Baixos e Espanha, a resistência diminuiu nos quatro antimicrobianos</a:t>
            </a:r>
          </a:p>
          <a:p>
            <a:pPr algn="l"/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e, na Croácia, Estónia, França, Lituânia e Portugal, em três antimicrobianos. </a:t>
            </a:r>
          </a:p>
          <a:p>
            <a:pPr marL="285750" indent="-285750" algn="l">
              <a:buFontTx/>
              <a:buChar char="-"/>
            </a:pPr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Em contraste, em três países, apenas foram observadas tendências crescentes. </a:t>
            </a:r>
          </a:p>
          <a:p>
            <a:pPr marL="285750" indent="-285750" algn="l">
              <a:buFontTx/>
              <a:buChar char="-"/>
            </a:pPr>
            <a:r>
              <a:rPr lang="pt-PT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 última forma quadrada mostra o resumo da tendência acumulada de todos os países declarantes (incluindo o Reino Unido): </a:t>
            </a:r>
            <a:r>
              <a:rPr lang="pt-PT" sz="1100" b="0" i="0" u="sng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 resistência aos quatro antimicrobianos diminuiu com significância estatística.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31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pt-PT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‘Combater as infeções resistentes aos medicamentos em todo o mundo: Relatório final e recomendações' – </a:t>
            </a:r>
            <a:r>
              <a:rPr lang="pt-PT" sz="1100" b="1" i="0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A REVISÃO SOBRE A RESISTÊNCIA ANTIMICROBIANA</a:t>
            </a:r>
          </a:p>
          <a:p>
            <a:pPr algn="l"/>
            <a:r>
              <a:rPr lang="pt-PT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PRESIDIDO POR JIM O'NEILL – Maio de 2016 – https://amr-review.org/sites/default/files/160525_Final%20paper_with%20cover.pdf 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Nas últimas duas décadas, o consumo total de antibióticos nos seres humanos aumentou, modestamente, na OCDE e na UE/EEE e substancialmente nos países não-membros.</a:t>
            </a: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Países do G20 da OCDE. 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O setor animal tem participado ativamente no desenvolvimento e implementação de quase todos os planos de ação desenvolvidos pelos países da OCDE, UE/EEE e G20</a:t>
            </a: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Melhores práticas de manipulação dos alimentos e uma melhoria da biossegurança nas explorações agrícolas prometem reduzir as infeções resistentes.</a:t>
            </a: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Os benefícios de melhorar a biossegurança agrícola compensam inteiramente os custos de implementação.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pt-PT" sz="1600" b="0" i="0">
                <a:solidFill>
                  <a:srgbClr val="444444"/>
                </a:solidFill>
                <a:effectLst/>
                <a:latin typeface="Raleway" pitchFamily="2" charset="0"/>
              </a:rPr>
              <a:t>Até 2050, as Nações Unidas, com base no relatório de Jim O’Neil, estimam que até 10 milhões de mortes por ano poderão ser causadas por superbactérias e formas associadas de resistência antimicrobiana. </a:t>
            </a:r>
          </a:p>
          <a:p>
            <a:pPr algn="l"/>
            <a:endParaRPr lang="en-GB" sz="1600" b="0" i="0" u="none" strike="noStrike" baseline="0" dirty="0">
              <a:solidFill>
                <a:srgbClr val="444444"/>
              </a:solidFill>
              <a:effectLst/>
              <a:latin typeface="Raleway" pitchFamily="2" charset="0"/>
            </a:endParaRPr>
          </a:p>
          <a:p>
            <a:pPr algn="l"/>
            <a:r>
              <a:rPr lang="pt-PT" sz="1600" b="0" i="0" u="none" strike="noStrike" baseline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O gráfico mostra a </a:t>
            </a:r>
            <a:r>
              <a:rPr lang="pt-PT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mortalidade prevista por RAM em comparação com as causas comuns de morte atuais e as suas estimativas em termos de mortes no ano 2050. </a:t>
            </a:r>
          </a:p>
          <a:p>
            <a:pPr algn="l"/>
            <a:r>
              <a:rPr lang="pt-PT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Os dados das diferentes causas de morte atuais são retirados de diferentes fontes: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PT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Diabetes: www.whi.int/mediacentre/factsheets/fs312/en/ Cancro: www.whi.int/mediacentre/factsheets/fs297/en/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PT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Cólera: www.whi.int/mediacentre/factsheets/fs107/en/ Doença diarreica: www.sciencedirect.com/science/article/pii/So140673612617280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PT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Sarampo: www.sciencedirect.com/science/article/pii/So140673612617280 Acidentes de viação: www.whi.int/mediacentre/factsheets/fs358/en/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PT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Tétano: www.sciencedirect.com/science/article/pii/So140673612617280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pt-PT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Na verdade, a resistência antimicrobiana está a ter um enorme impacto nos sistemas de saúde na Europa, cerca de 1.100 milhões de euros por ano, segundo dados da </a:t>
            </a:r>
            <a:r>
              <a:rPr lang="pt-PT" sz="16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Organização para a Cooperação e Desenvolvimento Económico </a:t>
            </a:r>
            <a:r>
              <a:rPr lang="pt-PT" sz="16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(OCDE)</a:t>
            </a:r>
            <a:r>
              <a:rPr lang="pt-PT" sz="16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pt-PT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Quando uma infeção não responde a um tratamento antimicrobiano de primeira linha </a:t>
            </a:r>
            <a:r>
              <a:rPr lang="pt-PT" sz="1800" b="0" i="0" u="none" strike="noStrike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("O tratamento de primeira linha é a primeira opção de tratamento recomendada"), </a:t>
            </a:r>
            <a:r>
              <a:rPr lang="pt-PT" sz="11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os profissionais de saúde recorrem a </a:t>
            </a:r>
            <a:r>
              <a:rPr lang="pt-PT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alternativas mais dispendiosas</a:t>
            </a:r>
            <a:r>
              <a:rPr lang="pt-PT" sz="11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 como os medicamentos de segunda e terceira linha (as últimas opções de tratamento disponíveis).</a:t>
            </a:r>
            <a:r>
              <a:rPr lang="pt-PT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 As complicações ou a maior duração de uma doença ou tratamento por vezes requerem, por vezes, </a:t>
            </a:r>
            <a:r>
              <a:rPr lang="pt-PT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internamentos hospitalares mais longos</a:t>
            </a:r>
            <a:r>
              <a:rPr lang="pt-PT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 com os custos correspondentes.</a:t>
            </a:r>
          </a:p>
          <a:p>
            <a:pPr algn="l"/>
            <a:r>
              <a:rPr lang="pt-PT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Fonte:</a:t>
            </a:r>
            <a:r>
              <a:rPr lang="pt-PT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 OCDE (2018), </a:t>
            </a:r>
            <a:r>
              <a:rPr lang="pt-PT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Travar a maré das superbactérias: Apenas mais alguns dólares</a:t>
            </a:r>
            <a:r>
              <a:rPr lang="pt-PT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, Estudos de Política de Saúde da OCDE, Publicações da OCDE, Paris, </a:t>
            </a:r>
            <a:r>
              <a:rPr lang="pt-PT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  <a:hlinkClick r:id="rId3"/>
              </a:rPr>
              <a:t>https://doi.org/10.1787/9789264307599-en</a:t>
            </a:r>
            <a:r>
              <a:rPr lang="pt-PT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A resistência antimicrobiana (RAM) é a capacidade de os microrganismos sobreviverem ou crescerem apesar do agente antimicrobiano que normalmente os inibe ou mata. </a:t>
            </a:r>
          </a:p>
          <a:p>
            <a:pPr algn="l"/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É a consequência de uma seleção natural e da genética. </a:t>
            </a:r>
            <a:r>
              <a:rPr lang="pt-PT" sz="1100" b="0" i="0">
                <a:solidFill>
                  <a:srgbClr val="1F1F1F"/>
                </a:solidFill>
                <a:effectLst/>
                <a:latin typeface="Google Sans"/>
              </a:rPr>
              <a:t>A resistência aos antibióticos também ocorre quando as bactérias mudam para se protegerem de um antibiótico. </a:t>
            </a:r>
          </a:p>
          <a:p>
            <a:pPr algn="l"/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Fatores humanos adicionais também promovem o desenvolvimento de resistência, tais como: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Uso inadequado: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Uso excessivo: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partilhar antibióticos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usar antibióticos sem necessidade de o fazer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usar antibióticos para infeções virais e inflamação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Mau uso: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usar antimicrobianos como fatores de crescimento animal nas explorações agrícolas ou na aquicultura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não completar o tratamento ou tomar uma dose insuficiente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pt-PT" sz="1100">
                <a:solidFill>
                  <a:srgbClr val="404040"/>
                </a:solidFill>
                <a:latin typeface="arial" panose="020B0604020202020204" pitchFamily="34" charset="0"/>
              </a:rPr>
              <a:t>tomar antibióticos para indicações erradas, tais como infeções virais e inflamação</a:t>
            </a:r>
          </a:p>
          <a:p>
            <a:pPr algn="l"/>
            <a:endParaRPr lang="en-GB" sz="11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l"/>
            <a:r>
              <a:rPr lang="pt-PT" sz="1100" b="0" i="0" u="none" strike="noStrike" baseline="0">
                <a:latin typeface="ECSquareSansPro-Regular"/>
              </a:rPr>
              <a:t>Com o tempo, isto torna os antimicrobianos menos eficazes e, em última análise, inúteis em humanos e </a:t>
            </a:r>
            <a:r>
              <a:rPr lang="pt-PT" sz="1100" b="0" i="0" u="none" strike="noStrike" baseline="0">
                <a:solidFill>
                  <a:srgbClr val="FFFFFF"/>
                </a:solidFill>
                <a:latin typeface="ECSquareSansPro-Regular"/>
              </a:rPr>
              <a:t>na medicina veterinária.</a:t>
            </a:r>
          </a:p>
          <a:p>
            <a:r>
              <a:rPr lang="pt-PT" sz="1100" b="0" i="0">
                <a:solidFill>
                  <a:srgbClr val="1F1F1F"/>
                </a:solidFill>
                <a:effectLst/>
                <a:latin typeface="Google Sans"/>
              </a:rPr>
              <a:t>Todas as bactérias propagam-se pelo ar, água, solo, alimentos ou vetores vivos. </a:t>
            </a:r>
          </a:p>
          <a:p>
            <a:r>
              <a:rPr lang="pt-PT" sz="1100" b="0" i="0">
                <a:solidFill>
                  <a:srgbClr val="1F1F1F"/>
                </a:solidFill>
                <a:effectLst/>
                <a:latin typeface="Google Sans"/>
              </a:rPr>
              <a:t>O diapositivo seguinte ilustra as várias direções de propagação.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O conceito Uma Só Saúde reconhece que a saúde humana está estreitamente ligada à saúde dos animais e do ambiente, ou seja, que a alimentação animal, a alimentação humana, a saúde animal e</a:t>
            </a:r>
          </a:p>
          <a:p>
            <a:pPr algn="l"/>
            <a:r>
              <a:rPr lang="pt-PT" sz="1100" b="0" i="0" u="none" strike="noStrike" baseline="0">
                <a:latin typeface="EC Square Sans Pro" panose="020B0506040000020004" pitchFamily="34" charset="0"/>
              </a:rPr>
              <a:t>a saúde humana e a contaminação ambiental estão intimamente ligadas. </a:t>
            </a:r>
          </a:p>
          <a:p>
            <a:pPr algn="l"/>
            <a:endParaRPr lang="en-GB" sz="1100" b="0" i="0" u="none" strike="noStrike" baseline="0" dirty="0">
              <a:solidFill>
                <a:srgbClr val="404040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pt-PT" sz="1100" b="0" i="0">
                <a:solidFill>
                  <a:srgbClr val="1C1D1E"/>
                </a:solidFill>
                <a:effectLst/>
                <a:latin typeface="EC Square Sans Pro" panose="020B0506040000020004" pitchFamily="34" charset="0"/>
              </a:rPr>
              <a:t>Isto reflete a abordagem “Uma Só Saúde” da Comissão Europeia à RAM, abordando os setores humano e veterinário em conjunto, numa abordagem holística e coordenada</a:t>
            </a:r>
          </a:p>
          <a:p>
            <a:endParaRPr lang="en-GB" sz="1100" b="0" i="0" dirty="0">
              <a:solidFill>
                <a:srgbClr val="1C1D1E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pt-PT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O aumento do uso de antibióticos é motivo de preocupação, pois a </a:t>
            </a:r>
            <a:r>
              <a:rPr lang="pt-PT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  <a:hlinkClick r:id="rId3" tooltip="Resistência aos antibiótic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resistência aos antibióticos</a:t>
            </a:r>
            <a:r>
              <a:rPr lang="pt-PT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 é considerada uma ameaça grave para a saúde e o bem-estar dos seres humanos e dos animais no futuro; e os níveis crescentes de antibióticos ou de bactérias resistentes aos antibióticos no ambiente podem aumentar o número de infeções resistentes aos medicamentos em ambos os casos.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A redação do gráfico concentra-se no consumo de antimicrobianos em animais produtores de alimentos. Mas, </a:t>
            </a:r>
            <a:r>
              <a:rPr lang="pt-PT" sz="1800">
                <a:solidFill>
                  <a:srgbClr val="000000"/>
                </a:solidFill>
                <a:latin typeface="Adobe Clean DC"/>
              </a:rPr>
              <a:t>em princípio, não se limita apenas aos animais produtores de alimentos, apesar de estarmos a falar com agricultores e veterinários de animais produtores de alimentos. 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Em 2020, mais de </a:t>
            </a:r>
            <a:r>
              <a:rPr lang="pt-PT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800.000</a:t>
            </a:r>
            <a:r>
              <a:rPr lang="pt-PT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pessoas estavam </a:t>
            </a:r>
            <a:r>
              <a:rPr lang="pt-PT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infetadas</a:t>
            </a:r>
            <a:r>
              <a:rPr lang="pt-PT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por bactérias resistentes aos antibióticos na Europa. As doenças resultantes incluíram pneumonia, infeções da corrente sanguínea e infeções intra-abdominais. (Fonte: Centro Europeu de Prevenção e Controlo das Doenças - ECDC).</a:t>
            </a:r>
          </a:p>
          <a:p>
            <a:endParaRPr lang="es-ES" sz="1100" dirty="0"/>
          </a:p>
          <a:p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Globalmente, na UE/EEE, as percentagens de RAM das combinações de espécies bacterianas-grupos antimicrobianos sob vigilância continuam a ser elevadas:</a:t>
            </a:r>
          </a:p>
          <a:p>
            <a:pPr marL="171450" indent="-171450">
              <a:buFontTx/>
              <a:buChar char="-"/>
            </a:pP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resistência aos carbapenemes em 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Escherichia coli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e 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Klebsiella pneumoniae 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),</a:t>
            </a:r>
          </a:p>
          <a:p>
            <a:pPr marL="171450" indent="-171450">
              <a:buFontTx/>
              <a:buChar char="-"/>
            </a:pP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resistência à vancomicina em 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Enterococcus faecium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mostrando um aumento significativo durante 2016–2020. </a:t>
            </a:r>
          </a:p>
          <a:p>
            <a:pPr marL="171450" indent="-171450">
              <a:buFontTx/>
              <a:buChar char="-"/>
            </a:pPr>
            <a:r>
              <a:rPr lang="pt-PT" sz="1100" b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ltas percentagens de resistência às cefalosporinas e aos carbapenemes de terceira geração em 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 Pneumoniae</a:t>
            </a:r>
          </a:p>
          <a:p>
            <a:pPr marL="171450" indent="-171450">
              <a:buFontTx/>
              <a:buChar char="-"/>
            </a:pP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altas percentagens de espécies de 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Acinetobacter 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 de 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Pseudomonas aeruginosa </a:t>
            </a:r>
            <a:r>
              <a:rPr lang="pt-PT" sz="1100" b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resistentes aos carbapenemes</a:t>
            </a:r>
          </a:p>
          <a:p>
            <a:pPr marL="0" indent="0">
              <a:buFontTx/>
              <a:buNone/>
            </a:pP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t-PT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Fonte</a:t>
            </a: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Vigilância da resistência antimicrobiana na Europa 2022)</a:t>
            </a:r>
          </a:p>
          <a:p>
            <a:pPr marL="0" indent="0">
              <a:buFontTx/>
              <a:buNone/>
            </a:pP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pt-PT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 vários países da região europeia, que são motivo de preocupação.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7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 b="0" i="0">
                <a:solidFill>
                  <a:srgbClr val="1F1F1F"/>
                </a:solidFill>
                <a:effectLst/>
                <a:latin typeface="Google Sans"/>
              </a:rPr>
              <a:t>Com base na listagem AMEG e no Regulamento (UE) 2022/1255</a:t>
            </a:r>
          </a:p>
          <a:p>
            <a:r>
              <a:rPr lang="pt-PT" sz="1100" b="0" i="0">
                <a:solidFill>
                  <a:srgbClr val="1F1F1F"/>
                </a:solidFill>
                <a:effectLst/>
                <a:latin typeface="Google Sans"/>
              </a:rPr>
              <a:t>O objetivo é explicar que muitos antimicrobianos que usamos nos medicamentos humanos e veterinários são das mesmas classes, bem como a diferença entre os diferentes tipos de antimicrobianos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Do resumo simplificado do relatório JIACRA: https://www.ecdc.europa.eu/sites/default/files/documents/simplified-summary-antimicrobial-consumption-resistance-bacteria-2019-2021.pdf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17" Type="http://schemas.openxmlformats.org/officeDocument/2006/relationships/hyperlink" Target="http://www.amrfvtraining.eu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40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17" Type="http://schemas.openxmlformats.org/officeDocument/2006/relationships/hyperlink" Target="http://www.amrfvtraining.eu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40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5605462"/>
            <a:ext cx="3022600" cy="79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809" y="5763684"/>
            <a:ext cx="3418791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latin typeface="EC Square Sans Pro" panose="020B0506040000020004" pitchFamily="34" charset="0"/>
                <a:hlinkClick r:id="rId17"/>
              </a:rPr>
              <a:t>www.amrfvtraining.eu</a:t>
            </a:r>
            <a:r>
              <a:rPr lang="pt-PT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344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0836-9774-4CDA-BE9E-0A70C835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42"/>
            <a:ext cx="9144000" cy="2392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18212-C721-4C32-98C7-F8CF1A01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709"/>
            <a:ext cx="9144000" cy="16588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37092-DB68-4D9D-809F-12F70F20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A01C0-1B01-498A-8EBE-A45A99D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4FD-CE7E-4E84-9E67-4973C56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2B8F-3F1C-41E5-8C2F-58F4817C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1D11F-ED18-4DF8-8485-85EF8CB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CB0F1-7264-4359-8DE2-2012FF3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EE84-6F64-42B7-B980-FB9AD1A3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9A07-0BE8-48B3-838F-C6CEBCC3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2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63655-1D4D-4438-A59D-E5B400A3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2905"/>
            <a:ext cx="10515600" cy="28580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973BF-5FA6-404F-B3AE-8BD0DBC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7963"/>
            <a:ext cx="10515600" cy="1502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F4CE4-495C-4641-AAB5-C96982A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51B58-C1B3-4A55-829F-235CAD9A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5650C-DD1A-48A8-BF50-0A377D4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B0A6-83AC-4601-B071-1265CF40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3EE1D-BA75-4F82-8F90-6A8F362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77D26-0765-4379-9A2D-992BCA14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E46F7-2599-499D-A529-D132249F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535CA-8A13-4A2C-ADB2-81C44C6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527DD-677F-4FD3-AE58-8FEDA96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61E59-B712-45ED-B038-8AADC03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802"/>
            <a:ext cx="10515600" cy="1328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3174-B39E-4C45-A863-CED70A40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4276"/>
            <a:ext cx="5157787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79DE8-9F12-4AE2-802E-B0F6361F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9714"/>
            <a:ext cx="5157787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6BD87B-7A2E-4DEE-9AAD-00A8F2ADA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276"/>
            <a:ext cx="5183188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787CFC-A2EE-4640-A027-AA4DE9B9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9714"/>
            <a:ext cx="5183188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5BC70-F409-4A97-8003-9A3B6D1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E8A5E-DFFE-4459-B35D-83071944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367C9-E389-4457-8CEE-6CBFDA18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4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9C5-4E39-4BBC-B43F-E401114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2E80D9-B771-4C85-90C8-E99797C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153EE-EE10-4AEB-8845-496F3C6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5387B2-00E4-4ECF-AA60-5470878A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Formação prática para agricultores e veterinários: Novas medidas para combater a resistência antimicrobiana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6163744"/>
            <a:ext cx="2338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CC77BE-E2CE-47F7-9BAB-806A9D6BA77C}"/>
              </a:ext>
            </a:extLst>
          </p:cNvPr>
          <p:cNvSpPr txBox="1"/>
          <p:nvPr userDrawn="1"/>
        </p:nvSpPr>
        <p:spPr>
          <a:xfrm>
            <a:off x="6096001" y="17589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>
                <a:solidFill>
                  <a:srgbClr val="002060"/>
                </a:solidFill>
                <a:latin typeface="EC Square Sans Pro" panose="020B0506040000020004" pitchFamily="34" charset="0"/>
              </a:rPr>
              <a:t>Introdução ao quadro regulatório geral da UE que apoia a implementação de boas práticas para combater a RAM. </a:t>
            </a:r>
            <a:r>
              <a:rPr lang="pt-PT" sz="2800">
                <a:latin typeface="EC Square Sans Pro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85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72525-7645-463D-8ACF-2444EF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2CE3B2-4393-477D-A5B9-88123C7E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6AA1F1-B924-4E37-8539-A494344C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C5C8A-56A6-423D-B54C-DFD0C322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B1A7E-F9CF-40BC-8DB1-E0E001BC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5641F-38E3-484F-BCC5-A4DF6F1E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E8ECA-34F0-4B90-8A06-40696294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2113-B3BA-4334-9127-8CF70B6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9F39F-D29B-4CA5-9186-83800A5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EFDB-3427-4A74-ADED-1C4B5543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CF35F-426D-4B5C-82FB-D2820A89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7E6BD-94C0-4D2F-A69E-CF7F523C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BBF6-D052-4509-B6F3-02E438C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BE0E7-1498-4FD4-BADD-513B310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D0FA7-5415-418E-8048-484806D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23F-D057-4E70-A586-4434224A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BEE5-58FF-402D-8158-AD50AD91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79143-6A22-428B-A57D-2E592032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FD005-BC5F-4C2F-A640-CD88D90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6FA8C-62C8-42F0-972B-9B8CA0E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05C3F-61B8-4C43-BFEE-EE762DA7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801"/>
            <a:ext cx="2628900" cy="5822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8701F-ED78-4D56-A2F3-8FC2ED6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801"/>
            <a:ext cx="7734300" cy="5822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5FA4-DE0D-4843-B761-64A52708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AA0B1-38C1-4056-B5C5-5CBFD90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D9B40-BA69-4F03-B34D-3D64D989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4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4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809" y="5763684"/>
            <a:ext cx="3418791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latin typeface="EC Square Sans Pro" panose="020B0506040000020004" pitchFamily="34" charset="0"/>
                <a:hlinkClick r:id="rId17"/>
              </a:rPr>
              <a:t>www.amrfvtraining.eu</a:t>
            </a:r>
            <a:r>
              <a:rPr lang="pt-PT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1" name="Imagen 3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AFA4BC5-2257-40A4-B395-98CD2A8A41B0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579" y="5797550"/>
            <a:ext cx="34290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16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6163744"/>
            <a:ext cx="2338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3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13549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0942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551A-BB3B-42C6-B716-1434B36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02"/>
            <a:ext cx="10515600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3A353-A7E1-4917-9DAA-12CDA55D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9006"/>
            <a:ext cx="10515600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28378-5F95-4358-B601-E1466106A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CA9-5C76-48E9-8C10-71E0AEBF100A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E6140-8899-48E2-A226-6CC09080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8122"/>
            <a:ext cx="41148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AB467-D889-4FD7-A264-8E6F4FBD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01" r:id="rId20"/>
    <p:sldLayoutId id="2147483702" r:id="rId21"/>
    <p:sldLayoutId id="214748370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report/sales-veterinary-antimicrobial-agents-31-european-countries-2022-trends-2010-2022-thirteen-esvac_e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cdc.europa.eu/sites/default/files/documents/JIACRA-III-Antimicrobial-Consumption-and-Resistance-in-Bacteria-from-Humans-and-Animal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5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8.png"/><Relationship Id="rId5" Type="http://schemas.microsoft.com/office/2017/06/relationships/model3d" Target="../media/model3d1.glb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3600" b="1">
                <a:latin typeface="EC Square Sans Pro" panose="020B0506040000020004" pitchFamily="34" charset="0"/>
              </a:rPr>
              <a:t>PORTUGAL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>
                <a:latin typeface="EC Square Sans Pro" panose="020B0506040000020004" pitchFamily="34" charset="0"/>
              </a:rPr>
              <a:t>6 E 7 DE JUNHO DE 2024</a:t>
            </a:r>
          </a:p>
          <a:p>
            <a:endParaRPr lang="es-E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3219E-3061-7FE7-F8D0-C29095130467}"/>
              </a:ext>
            </a:extLst>
          </p:cNvPr>
          <p:cNvGrpSpPr/>
          <p:nvPr/>
        </p:nvGrpSpPr>
        <p:grpSpPr>
          <a:xfrm>
            <a:off x="8763000" y="5761027"/>
            <a:ext cx="3429000" cy="990600"/>
            <a:chOff x="8763000" y="5761027"/>
            <a:chExt cx="3429000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224033-D8F3-7E7A-31FD-550B1B93D11C}"/>
                </a:ext>
              </a:extLst>
            </p:cNvPr>
            <p:cNvSpPr/>
            <p:nvPr/>
          </p:nvSpPr>
          <p:spPr>
            <a:xfrm>
              <a:off x="8763000" y="5761027"/>
              <a:ext cx="3429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C813F0BF-A70D-2E2E-C6AE-A64C414C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5876905"/>
              <a:ext cx="2971799" cy="75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09BA517D-4B38-48B4-9875-E8F1B0FF7BE1}"/>
              </a:ext>
            </a:extLst>
          </p:cNvPr>
          <p:cNvSpPr/>
          <p:nvPr/>
        </p:nvSpPr>
        <p:spPr>
          <a:xfrm>
            <a:off x="685800" y="0"/>
            <a:ext cx="10744200" cy="920217"/>
          </a:xfrm>
          <a:prstGeom prst="roundRect">
            <a:avLst>
              <a:gd name="adj" fmla="val 10"/>
            </a:avLst>
          </a:prstGeom>
          <a:solidFill>
            <a:schemeClr val="bg1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4800" b="1">
                <a:solidFill>
                  <a:srgbClr val="003399"/>
                </a:solidFill>
                <a:latin typeface="EC Square Sans Pro" panose="020B0506040000020004" pitchFamily="34" charset="0"/>
              </a:rPr>
              <a:t>Objetivo “Do campo para a mesa”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698EF5-5D62-4398-9DA3-FBDB8B198C09}"/>
              </a:ext>
            </a:extLst>
          </p:cNvPr>
          <p:cNvSpPr/>
          <p:nvPr/>
        </p:nvSpPr>
        <p:spPr>
          <a:xfrm>
            <a:off x="0" y="1149350"/>
            <a:ext cx="12192000" cy="57213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Redução de 50% das vendas globais na UE </a:t>
            </a:r>
          </a:p>
          <a:p>
            <a:pPr algn="ctr"/>
            <a:r>
              <a:rPr lang="pt-PT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de antimicrobianos para </a:t>
            </a:r>
          </a:p>
          <a:p>
            <a:pPr algn="ctr"/>
            <a:r>
              <a:rPr lang="pt-PT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animais de criação e </a:t>
            </a:r>
          </a:p>
          <a:p>
            <a:pPr algn="ctr"/>
            <a:r>
              <a:rPr lang="pt-PT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na aquicultura até 2030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47B70-0A9C-EB9C-B9EF-646900B3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26" y="4806950"/>
            <a:ext cx="4187492" cy="18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5130B7-D8ED-4017-9F60-7FBF9075B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709" y="158750"/>
            <a:ext cx="8201891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>
                <a:latin typeface="EC Square Sans Pro" panose="020B0506040000020004" pitchFamily="34" charset="0"/>
              </a:rPr>
              <a:t>Agência Europeia de Medicamentos (EMA) – 13.º Relatório da </a:t>
            </a:r>
            <a:r>
              <a:rPr lang="pt-PT" sz="1800" b="1" dirty="0">
                <a:latin typeface="EC Square Sans Pro" panose="020B0506040000020004" pitchFamily="34" charset="0"/>
              </a:rPr>
              <a:t>E</a:t>
            </a:r>
            <a:r>
              <a:rPr lang="pt-PT" sz="1800" dirty="0">
                <a:latin typeface="EC Square Sans Pro" panose="020B0506040000020004" pitchFamily="34" charset="0"/>
              </a:rPr>
              <a:t>uropean </a:t>
            </a:r>
            <a:r>
              <a:rPr lang="pt-PT" sz="1800" b="1" dirty="0">
                <a:latin typeface="EC Square Sans Pro" panose="020B0506040000020004" pitchFamily="34" charset="0"/>
              </a:rPr>
              <a:t>S</a:t>
            </a:r>
            <a:r>
              <a:rPr lang="pt-PT" sz="1800" dirty="0">
                <a:latin typeface="EC Square Sans Pro" panose="020B0506040000020004" pitchFamily="34" charset="0"/>
              </a:rPr>
              <a:t>urveillance of </a:t>
            </a:r>
            <a:r>
              <a:rPr lang="pt-PT" sz="1800" b="1" dirty="0">
                <a:latin typeface="EC Square Sans Pro" panose="020B0506040000020004" pitchFamily="34" charset="0"/>
              </a:rPr>
              <a:t>V</a:t>
            </a:r>
            <a:r>
              <a:rPr lang="pt-PT" sz="1800" dirty="0">
                <a:latin typeface="EC Square Sans Pro" panose="020B0506040000020004" pitchFamily="34" charset="0"/>
              </a:rPr>
              <a:t>eterinary </a:t>
            </a:r>
            <a:r>
              <a:rPr lang="pt-PT" sz="1800" b="1" dirty="0">
                <a:latin typeface="EC Square Sans Pro" panose="020B0506040000020004" pitchFamily="34" charset="0"/>
              </a:rPr>
              <a:t>A</a:t>
            </a:r>
            <a:r>
              <a:rPr lang="pt-PT" sz="1800" dirty="0">
                <a:latin typeface="EC Square Sans Pro" panose="020B0506040000020004" pitchFamily="34" charset="0"/>
              </a:rPr>
              <a:t>ntimicrobial </a:t>
            </a:r>
            <a:r>
              <a:rPr lang="pt-PT" sz="1800" b="1" dirty="0">
                <a:latin typeface="EC Square Sans Pro" panose="020B0506040000020004" pitchFamily="34" charset="0"/>
              </a:rPr>
              <a:t>C</a:t>
            </a:r>
            <a:r>
              <a:rPr lang="pt-PT" sz="1800" dirty="0">
                <a:latin typeface="EC Square Sans Pro" panose="020B0506040000020004" pitchFamily="34" charset="0"/>
              </a:rPr>
              <a:t>onsumption – ESVAC, 2022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631BD-C001-49E5-B1C0-955A06012441}"/>
              </a:ext>
            </a:extLst>
          </p:cNvPr>
          <p:cNvSpPr txBox="1"/>
          <p:nvPr/>
        </p:nvSpPr>
        <p:spPr>
          <a:xfrm>
            <a:off x="5105400" y="920750"/>
            <a:ext cx="6543776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pt-PT" sz="2800">
                <a:solidFill>
                  <a:schemeClr val="bg1"/>
                </a:solidFill>
                <a:latin typeface="EC Square Sans Pro" panose="020B0506040000020004" pitchFamily="34" charset="0"/>
              </a:rPr>
              <a:t>ESVAC = Vigilância Europeia do Consumo de Antimicrobianos Veterinários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10F-D74C-7C0F-3772-7C579BEB3E89}"/>
              </a:ext>
            </a:extLst>
          </p:cNvPr>
          <p:cNvSpPr txBox="1"/>
          <p:nvPr/>
        </p:nvSpPr>
        <p:spPr>
          <a:xfrm>
            <a:off x="5538889" y="1951057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EC Square Sans Pro" panose="020B0506040000020004"/>
            </a:endParaRPr>
          </a:p>
          <a:p>
            <a:r>
              <a:rPr lang="pt-PT" sz="2400">
                <a:latin typeface="EC Square Sans Pro" panose="020B0506040000020004"/>
              </a:rPr>
              <a:t>- Vendas globais de antibióticos veterinários em 2022 de 31 países</a:t>
            </a:r>
            <a:br>
              <a:rPr lang="pt-PT" sz="2400">
                <a:latin typeface="EC Square Sans Pro" panose="020B0506040000020004"/>
              </a:rPr>
            </a:br>
            <a:endParaRPr lang="pt-PT" sz="2400">
              <a:latin typeface="EC Square Sans Pro" panose="020B0506040000020004"/>
            </a:endParaRPr>
          </a:p>
          <a:p>
            <a:r>
              <a:rPr lang="pt-PT" sz="2400">
                <a:latin typeface="EC Square Sans Pro" panose="020B0506040000020004"/>
              </a:rPr>
              <a:t>- Tendências de 2011 a 2022 em 25 países participantes da ESVAC: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b="1">
                <a:solidFill>
                  <a:schemeClr val="accent6">
                    <a:lumMod val="75000"/>
                  </a:schemeClr>
                </a:solidFill>
                <a:latin typeface="EC Square Sans Pro" panose="020B0506040000020004"/>
              </a:rPr>
              <a:t>- 53,0% das vendas totais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>
                <a:latin typeface="EC Square Sans Pro" panose="020B0506040000020004"/>
              </a:rPr>
              <a:t>- 49,0% das vendas de cefalosporinas de 3ª e 4ª geração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>
                <a:latin typeface="EC Square Sans Pro" panose="020B0506040000020004"/>
              </a:rPr>
              <a:t>- 44,0% das vendas de todas as quinolonas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>
                <a:latin typeface="EC Square Sans Pro" panose="020B0506040000020004"/>
              </a:rPr>
              <a:t>- 81,0% das vendas de polimixinas</a:t>
            </a:r>
          </a:p>
        </p:txBody>
      </p:sp>
      <p:pic>
        <p:nvPicPr>
          <p:cNvPr id="9" name="Imagen 3">
            <a:extLst>
              <a:ext uri="{FF2B5EF4-FFF2-40B4-BE49-F238E27FC236}">
                <a16:creationId xmlns:a16="http://schemas.microsoft.com/office/drawing/2014/main" id="{0C1E9C40-8E5A-283C-C06B-AC5626117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14445" r="66875" b="5556"/>
          <a:stretch/>
        </p:blipFill>
        <p:spPr>
          <a:xfrm>
            <a:off x="533400" y="822325"/>
            <a:ext cx="4343400" cy="60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B4015-9600-A04B-DB88-650101835166}"/>
              </a:ext>
            </a:extLst>
          </p:cNvPr>
          <p:cNvSpPr txBox="1"/>
          <p:nvPr/>
        </p:nvSpPr>
        <p:spPr>
          <a:xfrm>
            <a:off x="780183" y="1682750"/>
            <a:ext cx="3858491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10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AGÊNCIA EUROPEIA DE MEDICAMENTOS</a:t>
            </a:r>
          </a:p>
          <a:p>
            <a:pPr algn="ctr"/>
            <a:r>
              <a:rPr lang="pt-PT" sz="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CIÊNCIA, MEDICAMENTOS, SAÚDE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E593C-BF82-DD57-7DC7-83D71B41E780}"/>
              </a:ext>
            </a:extLst>
          </p:cNvPr>
          <p:cNvSpPr txBox="1"/>
          <p:nvPr/>
        </p:nvSpPr>
        <p:spPr>
          <a:xfrm>
            <a:off x="813954" y="2914650"/>
            <a:ext cx="3858491" cy="7937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600" b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Vendas de agentes antimicrobianos veterinários em 31 países europeus em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9B393-702B-25B3-26DB-B2759EDF6828}"/>
              </a:ext>
            </a:extLst>
          </p:cNvPr>
          <p:cNvSpPr txBox="1"/>
          <p:nvPr/>
        </p:nvSpPr>
        <p:spPr>
          <a:xfrm>
            <a:off x="799235" y="3878506"/>
            <a:ext cx="2248766" cy="6807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200"/>
              </a:spcAft>
            </a:pPr>
            <a:r>
              <a:rPr lang="pt-PT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Tendências de 2010 a 2022</a:t>
            </a:r>
          </a:p>
          <a:p>
            <a:pPr algn="l">
              <a:spcAft>
                <a:spcPts val="200"/>
              </a:spcAft>
            </a:pPr>
            <a:r>
              <a:rPr lang="pt-PT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13.º Relatório ESVAC</a:t>
            </a:r>
          </a:p>
        </p:txBody>
      </p:sp>
    </p:spTree>
    <p:extLst>
      <p:ext uri="{BB962C8B-B14F-4D97-AF65-F5344CB8AC3E}">
        <p14:creationId xmlns:p14="http://schemas.microsoft.com/office/powerpoint/2010/main" val="376570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7A4201-8AA6-A250-A578-E785FB6D6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928" y="267325"/>
            <a:ext cx="109728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sz="4000" b="1">
                <a:latin typeface="EC Square Sans Pro" panose="020B0506040000020004" pitchFamily="34" charset="0"/>
                <a:cs typeface="+mn-cs"/>
              </a:rPr>
              <a:t>Em 2022, foi atingido pouco mais de metade do objetivo de redução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7F78ED-CDB6-44F6-A041-001235AAB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337524"/>
            <a:ext cx="7786914" cy="5533176"/>
          </a:xfrm>
          <a:prstGeom prst="rect">
            <a:avLst/>
          </a:prstGeom>
        </p:spPr>
      </p:pic>
      <p:sp>
        <p:nvSpPr>
          <p:cNvPr id="7" name="Rectángulo redondeado 13">
            <a:extLst>
              <a:ext uri="{FF2B5EF4-FFF2-40B4-BE49-F238E27FC236}">
                <a16:creationId xmlns:a16="http://schemas.microsoft.com/office/drawing/2014/main" id="{D8076120-9DAB-477A-884D-068AEEECE108}"/>
              </a:ext>
            </a:extLst>
          </p:cNvPr>
          <p:cNvSpPr/>
          <p:nvPr/>
        </p:nvSpPr>
        <p:spPr>
          <a:xfrm>
            <a:off x="586926" y="2498770"/>
            <a:ext cx="2504626" cy="1873159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3600" b="1">
                <a:solidFill>
                  <a:schemeClr val="bg1"/>
                </a:solidFill>
                <a:latin typeface="EC Square Sans Pro" panose="020B0506040000020004" pitchFamily="34" charset="0"/>
              </a:rPr>
              <a:t>Mudanças nas vendas gerais médias</a:t>
            </a:r>
          </a:p>
        </p:txBody>
      </p:sp>
      <p:pic>
        <p:nvPicPr>
          <p:cNvPr id="10" name="Gráfico 9" descr="Flecha: curva ligera con relleno sólido">
            <a:extLst>
              <a:ext uri="{FF2B5EF4-FFF2-40B4-BE49-F238E27FC236}">
                <a16:creationId xmlns:a16="http://schemas.microsoft.com/office/drawing/2014/main" id="{23FA7A3F-E347-4895-9C9D-1F5BF39ED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192096">
            <a:off x="6872350" y="3755295"/>
            <a:ext cx="1263099" cy="1002207"/>
          </a:xfrm>
          <a:prstGeom prst="rect">
            <a:avLst/>
          </a:prstGeom>
        </p:spPr>
      </p:pic>
      <p:pic>
        <p:nvPicPr>
          <p:cNvPr id="12" name="Gráfico 11" descr="Cinta de premiación">
            <a:extLst>
              <a:ext uri="{FF2B5EF4-FFF2-40B4-BE49-F238E27FC236}">
                <a16:creationId xmlns:a16="http://schemas.microsoft.com/office/drawing/2014/main" id="{72FE7FBD-83B6-40A5-A33D-87821B4189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6200" y="4445201"/>
            <a:ext cx="1119725" cy="1119725"/>
          </a:xfrm>
          <a:prstGeom prst="rect">
            <a:avLst/>
          </a:prstGeom>
        </p:spPr>
      </p:pic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D6CAC05F-9F34-4F5B-A379-552DA8DDFB51}"/>
              </a:ext>
            </a:extLst>
          </p:cNvPr>
          <p:cNvSpPr txBox="1">
            <a:spLocks/>
          </p:cNvSpPr>
          <p:nvPr/>
        </p:nvSpPr>
        <p:spPr>
          <a:xfrm>
            <a:off x="7605485" y="3913498"/>
            <a:ext cx="1919515" cy="817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6000" b="1">
                <a:latin typeface="EC Square Sans Pro" panose="020B0506040000020004" pitchFamily="34" charset="0"/>
                <a:cs typeface="+mn-cs"/>
              </a:rPr>
              <a:t>53%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3F3E35-C225-4C9C-8A96-03DF72B48998}"/>
              </a:ext>
            </a:extLst>
          </p:cNvPr>
          <p:cNvSpPr txBox="1"/>
          <p:nvPr/>
        </p:nvSpPr>
        <p:spPr>
          <a:xfrm>
            <a:off x="8763000" y="1728718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/>
              <a:t>A tendência ao longo dos anos mostra uma redução do uso de antimicrobianos</a:t>
            </a:r>
          </a:p>
          <a:p>
            <a:r>
              <a:rPr lang="pt-PT" sz="800"/>
              <a:t>Calculado medindo a quantidade de antimicrobianos utilizada por quilo de carne produzida ao longo dos anos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BCD1B-D430-DF5F-A77C-7978922C59E6}"/>
              </a:ext>
            </a:extLst>
          </p:cNvPr>
          <p:cNvSpPr txBox="1"/>
          <p:nvPr/>
        </p:nvSpPr>
        <p:spPr>
          <a:xfrm>
            <a:off x="7239000" y="1347463"/>
            <a:ext cx="2514600" cy="3812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t-PT"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mg por kg de biomassa estimada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BEA3B-CC12-8522-1DD4-71916B63E070}"/>
              </a:ext>
            </a:extLst>
          </p:cNvPr>
          <p:cNvSpPr txBox="1"/>
          <p:nvPr/>
        </p:nvSpPr>
        <p:spPr>
          <a:xfrm>
            <a:off x="4450941" y="6603375"/>
            <a:ext cx="2514600" cy="267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t-PT" sz="1050" b="1">
                <a:solidFill>
                  <a:srgbClr val="275C7D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Fonte:</a:t>
            </a:r>
            <a:r>
              <a:rPr lang="pt-PT" sz="1050">
                <a:solidFill>
                  <a:srgbClr val="275C7D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EMA (2021)</a:t>
            </a:r>
          </a:p>
        </p:txBody>
      </p:sp>
    </p:spTree>
    <p:extLst>
      <p:ext uri="{BB962C8B-B14F-4D97-AF65-F5344CB8AC3E}">
        <p14:creationId xmlns:p14="http://schemas.microsoft.com/office/powerpoint/2010/main" val="429202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pt-PT" sz="2800">
                <a:latin typeface="EC Square Sans Pro" panose="020B0506040000020004" pitchFamily="34" charset="0"/>
              </a:rPr>
              <a:t>Regras comuns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149350"/>
            <a:ext cx="12213771" cy="99060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partir de 2024, os Estados-Membros da UE devem comunicar os dados anuais sobre </a:t>
            </a:r>
            <a:r>
              <a:rPr kumimoji="0" lang="pt-PT" sz="2000" b="1" i="0" u="sng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 volume de vendas e o uso </a:t>
            </a:r>
            <a:r>
              <a:rPr kumimoji="0" lang="pt-PT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 medicamentos antimicrobianos em animais no ano anterior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377950"/>
            <a:ext cx="12213773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2870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B188"/>
              </a:buClr>
              <a:buSzTx/>
              <a:buFontTx/>
              <a:buNone/>
              <a:tabLst/>
              <a:defRPr/>
            </a:pPr>
            <a:r>
              <a:rPr kumimoji="0" lang="pt-PT" sz="2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Recolha de dados sobre vendas e uso de antimicrobianos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C2C-8858-0539-CBB6-1F105750917E}"/>
              </a:ext>
            </a:extLst>
          </p:cNvPr>
          <p:cNvSpPr txBox="1"/>
          <p:nvPr/>
        </p:nvSpPr>
        <p:spPr>
          <a:xfrm>
            <a:off x="601752" y="2197596"/>
            <a:ext cx="73620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Os países da UE devem começar a recolher dados sobre o uso: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PT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Bovinos, suínos, aves domésticas → a partir de 2023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PT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Todos os outros animais produtores de alimentos → a partir de 2026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PT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Cães, gatos e animais produtores de peles com pelo → a partir de 2029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A EMA publicará o primeiro relatório em 31 de março de 2025 e, posteriormente, até 31 de dezembro, abrangendo o ano anterior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Os dados serão pormenorizados com as espécies animais, categorias ou fases relevantes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EAF6-AC4D-ED70-6F26-2B586BB8704C}"/>
              </a:ext>
            </a:extLst>
          </p:cNvPr>
          <p:cNvSpPr txBox="1"/>
          <p:nvPr/>
        </p:nvSpPr>
        <p:spPr>
          <a:xfrm>
            <a:off x="8091377" y="2197596"/>
            <a:ext cx="3997842" cy="4247317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Dados a recolher para 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Antidiarreicos, anti-inflamatórios intestinais e agentes anti-infeciosos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2. Anti-infeciosos e antissépticos ginecológicos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3. Anti-infeciosos e antissépticos para uso intrauterino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4. Antibacterianos para uso sistémico</a:t>
            </a:r>
            <a:b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</a:b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5. Antibacterianos para uso intramamário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6. Antiprotozoários (com efeito antibacteriano)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7. Antimicobacterianos para uso intramamário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52D02-2806-30B3-D7D7-A901D4494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908300"/>
            <a:ext cx="8008947" cy="113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>
                <a:latin typeface="EC Square Sans Pro" panose="020B0506040000020004" pitchFamily="34" charset="0"/>
              </a:rPr>
              <a:t>NÚMEROS NACIONAIS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999E-1A7A-3088-2341-B8665CB1B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383" y="214369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7829309-3EA5-4011-B406-88B2D853DCCF}"/>
              </a:ext>
            </a:extLst>
          </p:cNvPr>
          <p:cNvSpPr txBox="1"/>
          <p:nvPr/>
        </p:nvSpPr>
        <p:spPr>
          <a:xfrm>
            <a:off x="914400" y="64184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rgbClr val="2C7470"/>
                </a:solidFill>
                <a:latin typeface="EC Square Sans Pro" panose="020B0506040000020004" pitchFamily="34" charset="0"/>
              </a:rPr>
              <a:t>Estimativa da carga de infeções por bactérias resistentes aos antibióticos, apresentada como mortes atribuíveis </a:t>
            </a:r>
            <a:r>
              <a:rPr lang="pt-PT" sz="1400" b="1">
                <a:solidFill>
                  <a:srgbClr val="2C7470"/>
                </a:solidFill>
                <a:latin typeface="EC Square Sans Pro" panose="020B0506040000020004" pitchFamily="34" charset="0"/>
              </a:rPr>
              <a:t>por 100.000 habitantes </a:t>
            </a:r>
            <a:r>
              <a:rPr lang="pt-PT" sz="1400">
                <a:solidFill>
                  <a:srgbClr val="2C7470"/>
                </a:solidFill>
                <a:latin typeface="EC Square Sans Pro" panose="020B0506040000020004" pitchFamily="34" charset="0"/>
              </a:rPr>
              <a:t>por país, UE/EEE, 2020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8ED92BE-5D18-4CF5-B033-A13F53600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1" t="18889" r="35944" b="6667"/>
          <a:stretch/>
        </p:blipFill>
        <p:spPr>
          <a:xfrm>
            <a:off x="685800" y="539750"/>
            <a:ext cx="4953000" cy="609029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537FDBB-7EFF-45A2-93FF-14AB0E97A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65555" r="27500" b="15647"/>
          <a:stretch/>
        </p:blipFill>
        <p:spPr>
          <a:xfrm>
            <a:off x="2971800" y="4654550"/>
            <a:ext cx="4837826" cy="113677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9534B5C-C314-45AD-A386-265AF300F129}"/>
              </a:ext>
            </a:extLst>
          </p:cNvPr>
          <p:cNvSpPr txBox="1"/>
          <p:nvPr/>
        </p:nvSpPr>
        <p:spPr>
          <a:xfrm>
            <a:off x="6096001" y="6532146"/>
            <a:ext cx="59436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00" b="1" i="0" u="none" strike="noStrike" baseline="0" dirty="0">
                <a:solidFill>
                  <a:srgbClr val="2C7470"/>
                </a:solidFill>
                <a:latin typeface="EC Square Sans Pro" panose="020B0506040000020004" pitchFamily="34" charset="0"/>
              </a:rPr>
              <a:t>Avaliação da carga para a saúde das infeções por bactérias resistentes aos antibióticos na UE/EEE, RELATÓRIO TÉCNICO</a:t>
            </a:r>
            <a:r>
              <a:rPr lang="pt-PT" sz="800" b="0" i="0" u="none" strike="noStrike" baseline="0" dirty="0">
                <a:solidFill>
                  <a:srgbClr val="2C7470"/>
                </a:solidFill>
                <a:latin typeface="EC Square Sans Pro" panose="020B0506040000020004" pitchFamily="34" charset="0"/>
              </a:rPr>
              <a:t> </a:t>
            </a:r>
            <a:r>
              <a:rPr lang="pt-PT" sz="800" b="1" i="0" u="none" strike="noStrike" baseline="0" dirty="0">
                <a:solidFill>
                  <a:srgbClr val="2C7470"/>
                </a:solidFill>
                <a:latin typeface="EC Square Sans Pro" panose="020B0506040000020004" pitchFamily="34" charset="0"/>
              </a:rPr>
              <a:t>DE 2016-2020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64C2E3-D2D2-4ED8-9673-9545DC916ECB}"/>
              </a:ext>
            </a:extLst>
          </p:cNvPr>
          <p:cNvSpPr txBox="1"/>
          <p:nvPr/>
        </p:nvSpPr>
        <p:spPr>
          <a:xfrm>
            <a:off x="3441192" y="130175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>
                <a:solidFill>
                  <a:srgbClr val="FF0000"/>
                </a:solidFill>
                <a:latin typeface="EC Square Sans Pro" panose="020B0506040000020004" pitchFamily="34" charset="0"/>
              </a:rPr>
              <a:t>Portugal</a:t>
            </a:r>
          </a:p>
          <a:p>
            <a:r>
              <a:rPr lang="pt-PT" sz="3200" b="1">
                <a:solidFill>
                  <a:srgbClr val="FF0000"/>
                </a:solidFill>
                <a:latin typeface="EC Square Sans Pro" panose="020B0506040000020004" pitchFamily="34" charset="0"/>
              </a:rPr>
              <a:t>1.030 mortes em 2020 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15FBFAA-B3B0-47F2-8DE8-F309B748FFD5}"/>
              </a:ext>
            </a:extLst>
          </p:cNvPr>
          <p:cNvCxnSpPr>
            <a:cxnSpLocks/>
          </p:cNvCxnSpPr>
          <p:nvPr/>
        </p:nvCxnSpPr>
        <p:spPr>
          <a:xfrm>
            <a:off x="3581400" y="1539136"/>
            <a:ext cx="472440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6D917DD-FCB3-42D2-B9C5-C9C3DD62D836}"/>
              </a:ext>
            </a:extLst>
          </p:cNvPr>
          <p:cNvSpPr/>
          <p:nvPr/>
        </p:nvSpPr>
        <p:spPr>
          <a:xfrm>
            <a:off x="3276600" y="1325577"/>
            <a:ext cx="266700" cy="343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34F94A-F780-4909-B296-AF5AD6B6C0D2}"/>
              </a:ext>
            </a:extLst>
          </p:cNvPr>
          <p:cNvSpPr txBox="1"/>
          <p:nvPr/>
        </p:nvSpPr>
        <p:spPr>
          <a:xfrm>
            <a:off x="1066800" y="6630041"/>
            <a:ext cx="518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/>
              <a:t>A população de Malta em 2020 era de 515.000 (7 x 5,15 = 36 mortes)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AD2C9-65F6-2B83-F625-92576001AEE5}"/>
              </a:ext>
            </a:extLst>
          </p:cNvPr>
          <p:cNvSpPr txBox="1"/>
          <p:nvPr/>
        </p:nvSpPr>
        <p:spPr>
          <a:xfrm>
            <a:off x="795338" y="649334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Grécia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168B4-B63D-0DBC-1F2F-10421D7B88BB}"/>
              </a:ext>
            </a:extLst>
          </p:cNvPr>
          <p:cNvSpPr txBox="1"/>
          <p:nvPr/>
        </p:nvSpPr>
        <p:spPr>
          <a:xfrm>
            <a:off x="791279" y="849405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Itália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7E883-2F5A-5899-F940-78EAD92A8ED1}"/>
              </a:ext>
            </a:extLst>
          </p:cNvPr>
          <p:cNvSpPr txBox="1"/>
          <p:nvPr/>
        </p:nvSpPr>
        <p:spPr>
          <a:xfrm>
            <a:off x="790575" y="1044575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Roménia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7B4F6-CE61-8D70-199E-A035633BDFEB}"/>
              </a:ext>
            </a:extLst>
          </p:cNvPr>
          <p:cNvSpPr txBox="1"/>
          <p:nvPr/>
        </p:nvSpPr>
        <p:spPr>
          <a:xfrm>
            <a:off x="786516" y="1244646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Chipre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AA4C9-205C-27C6-3908-428DA596B2DF}"/>
              </a:ext>
            </a:extLst>
          </p:cNvPr>
          <p:cNvSpPr txBox="1"/>
          <p:nvPr/>
        </p:nvSpPr>
        <p:spPr>
          <a:xfrm>
            <a:off x="668779" y="1442532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Portugal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AFD4D-8B3F-0B36-B20E-86E08CCE4A1E}"/>
              </a:ext>
            </a:extLst>
          </p:cNvPr>
          <p:cNvSpPr txBox="1"/>
          <p:nvPr/>
        </p:nvSpPr>
        <p:spPr>
          <a:xfrm>
            <a:off x="664720" y="164260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Polónia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0AF80-B850-68DF-ABE5-84F9B1450393}"/>
              </a:ext>
            </a:extLst>
          </p:cNvPr>
          <p:cNvSpPr txBox="1"/>
          <p:nvPr/>
        </p:nvSpPr>
        <p:spPr>
          <a:xfrm>
            <a:off x="664016" y="183777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Lituânia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65C513-8FC4-2F40-5FA5-0A7090555DCA}"/>
              </a:ext>
            </a:extLst>
          </p:cNvPr>
          <p:cNvSpPr txBox="1"/>
          <p:nvPr/>
        </p:nvSpPr>
        <p:spPr>
          <a:xfrm>
            <a:off x="659957" y="203784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Malta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6EFD57-CF33-D509-5038-33EAA8D3F511}"/>
              </a:ext>
            </a:extLst>
          </p:cNvPr>
          <p:cNvSpPr txBox="1"/>
          <p:nvPr/>
        </p:nvSpPr>
        <p:spPr>
          <a:xfrm>
            <a:off x="685800" y="2232479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Eslováquia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5D54C6-78EA-009A-C615-424FB2A17E8F}"/>
              </a:ext>
            </a:extLst>
          </p:cNvPr>
          <p:cNvSpPr txBox="1"/>
          <p:nvPr/>
        </p:nvSpPr>
        <p:spPr>
          <a:xfrm>
            <a:off x="681741" y="2432550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Alemanha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74D34-7EA0-CB60-ADAA-1086FF00174E}"/>
              </a:ext>
            </a:extLst>
          </p:cNvPr>
          <p:cNvSpPr txBox="1"/>
          <p:nvPr/>
        </p:nvSpPr>
        <p:spPr>
          <a:xfrm>
            <a:off x="681037" y="2627720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Croácia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4995B-2565-CCC8-4092-D4E619EB7C6B}"/>
              </a:ext>
            </a:extLst>
          </p:cNvPr>
          <p:cNvSpPr txBox="1"/>
          <p:nvPr/>
        </p:nvSpPr>
        <p:spPr>
          <a:xfrm>
            <a:off x="676978" y="2827791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Hungria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C6870D-45B0-689A-AB29-8093E15302EC}"/>
              </a:ext>
            </a:extLst>
          </p:cNvPr>
          <p:cNvSpPr txBox="1"/>
          <p:nvPr/>
        </p:nvSpPr>
        <p:spPr>
          <a:xfrm>
            <a:off x="681658" y="3022426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Bélgica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2140F9-3FCD-3B5C-F62F-94D29009B54A}"/>
              </a:ext>
            </a:extLst>
          </p:cNvPr>
          <p:cNvSpPr txBox="1"/>
          <p:nvPr/>
        </p:nvSpPr>
        <p:spPr>
          <a:xfrm>
            <a:off x="677599" y="3222497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Letónia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50E199-7129-15DA-D57D-8A61DD282A88}"/>
              </a:ext>
            </a:extLst>
          </p:cNvPr>
          <p:cNvSpPr txBox="1"/>
          <p:nvPr/>
        </p:nvSpPr>
        <p:spPr>
          <a:xfrm>
            <a:off x="676895" y="3417667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República Checa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8CA6EE-D71A-1B38-9F2B-4B0C2F76B160}"/>
              </a:ext>
            </a:extLst>
          </p:cNvPr>
          <p:cNvSpPr txBox="1"/>
          <p:nvPr/>
        </p:nvSpPr>
        <p:spPr>
          <a:xfrm>
            <a:off x="672836" y="3617738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Eslovénia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E68CB6-5C9A-5A7F-0E7A-48AA038A4D19}"/>
              </a:ext>
            </a:extLst>
          </p:cNvPr>
          <p:cNvSpPr txBox="1"/>
          <p:nvPr/>
        </p:nvSpPr>
        <p:spPr>
          <a:xfrm>
            <a:off x="679007" y="381237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França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7EC019-9AA4-F347-C6E5-24B375C56A5B}"/>
              </a:ext>
            </a:extLst>
          </p:cNvPr>
          <p:cNvSpPr txBox="1"/>
          <p:nvPr/>
        </p:nvSpPr>
        <p:spPr>
          <a:xfrm>
            <a:off x="674948" y="401244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Bulgária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5AFA88-AC20-3EA3-AF04-2F6D690CD9C1}"/>
              </a:ext>
            </a:extLst>
          </p:cNvPr>
          <p:cNvSpPr txBox="1"/>
          <p:nvPr/>
        </p:nvSpPr>
        <p:spPr>
          <a:xfrm>
            <a:off x="674244" y="420761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Irlanda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17FD89-6509-D458-82DB-3FDD85C7896B}"/>
              </a:ext>
            </a:extLst>
          </p:cNvPr>
          <p:cNvSpPr txBox="1"/>
          <p:nvPr/>
        </p:nvSpPr>
        <p:spPr>
          <a:xfrm>
            <a:off x="670185" y="4407685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Espanha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F7A7F1-E188-7FC2-1478-03D6BB18EBB1}"/>
              </a:ext>
            </a:extLst>
          </p:cNvPr>
          <p:cNvSpPr txBox="1"/>
          <p:nvPr/>
        </p:nvSpPr>
        <p:spPr>
          <a:xfrm>
            <a:off x="584379" y="4594382"/>
            <a:ext cx="583757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Luxemburgo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665214-2E88-AD93-46FF-45D7C2A68820}"/>
              </a:ext>
            </a:extLst>
          </p:cNvPr>
          <p:cNvSpPr txBox="1"/>
          <p:nvPr/>
        </p:nvSpPr>
        <p:spPr>
          <a:xfrm>
            <a:off x="672836" y="479445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Suécia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DCF022-E0E0-8AC2-B08D-C92AD4931C5B}"/>
              </a:ext>
            </a:extLst>
          </p:cNvPr>
          <p:cNvSpPr txBox="1"/>
          <p:nvPr/>
        </p:nvSpPr>
        <p:spPr>
          <a:xfrm>
            <a:off x="672132" y="498962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Islândia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EB7896-14B5-8C5C-598D-9C972E0C2E7E}"/>
              </a:ext>
            </a:extLst>
          </p:cNvPr>
          <p:cNvSpPr txBox="1"/>
          <p:nvPr/>
        </p:nvSpPr>
        <p:spPr>
          <a:xfrm>
            <a:off x="668073" y="518969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Áustria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3BC259-68C2-9B06-6738-B1A04620DAD6}"/>
              </a:ext>
            </a:extLst>
          </p:cNvPr>
          <p:cNvSpPr txBox="1"/>
          <p:nvPr/>
        </p:nvSpPr>
        <p:spPr>
          <a:xfrm>
            <a:off x="586491" y="5402468"/>
            <a:ext cx="583757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Dinamarca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61367C-6398-B6E2-910D-DF191D5F48F3}"/>
              </a:ext>
            </a:extLst>
          </p:cNvPr>
          <p:cNvSpPr txBox="1"/>
          <p:nvPr/>
        </p:nvSpPr>
        <p:spPr>
          <a:xfrm>
            <a:off x="674948" y="5602539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Finlândia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EB3991-4E8C-1496-8A1C-DFA60D52DDE6}"/>
              </a:ext>
            </a:extLst>
          </p:cNvPr>
          <p:cNvSpPr txBox="1"/>
          <p:nvPr/>
        </p:nvSpPr>
        <p:spPr>
          <a:xfrm>
            <a:off x="674244" y="5797709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Estónia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BACC60-E43B-51BA-3564-D5B4987E92E7}"/>
              </a:ext>
            </a:extLst>
          </p:cNvPr>
          <p:cNvSpPr txBox="1"/>
          <p:nvPr/>
        </p:nvSpPr>
        <p:spPr>
          <a:xfrm>
            <a:off x="670185" y="5997780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Noruega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984A1C-2687-5494-FFBE-F138BDC225D8}"/>
              </a:ext>
            </a:extLst>
          </p:cNvPr>
          <p:cNvSpPr txBox="1"/>
          <p:nvPr/>
        </p:nvSpPr>
        <p:spPr>
          <a:xfrm>
            <a:off x="589142" y="6187405"/>
            <a:ext cx="583757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rgbClr val="3F4A52"/>
                </a:solidFill>
              </a:rPr>
              <a:t>Países Baixos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FC10C-EA36-3AF9-92FD-3DE143D368C0}"/>
              </a:ext>
            </a:extLst>
          </p:cNvPr>
          <p:cNvSpPr txBox="1"/>
          <p:nvPr/>
        </p:nvSpPr>
        <p:spPr>
          <a:xfrm>
            <a:off x="3232677" y="4769188"/>
            <a:ext cx="2101323" cy="10166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550" i="1">
                <a:solidFill>
                  <a:schemeClr val="tx1"/>
                </a:solidFill>
              </a:rPr>
              <a:t>E. faecalis/E. faécia</a:t>
            </a:r>
            <a:r>
              <a:rPr lang="pt-PT" sz="550">
                <a:solidFill>
                  <a:schemeClr val="tx1"/>
                </a:solidFill>
              </a:rPr>
              <a:t>, resistentes à vancomicina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S. aureus</a:t>
            </a:r>
            <a:r>
              <a:rPr lang="pt-PT" sz="550">
                <a:solidFill>
                  <a:schemeClr val="tx1"/>
                </a:solidFill>
              </a:rPr>
              <a:t>, resistente à meticilina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S. pneumoniae</a:t>
            </a:r>
            <a:r>
              <a:rPr lang="pt-PT" sz="550">
                <a:solidFill>
                  <a:schemeClr val="tx1"/>
                </a:solidFill>
              </a:rPr>
              <a:t>, resistente à penicilina não selvagem e aos macrólidos</a:t>
            </a:r>
          </a:p>
          <a:p>
            <a:pPr algn="l"/>
            <a:endParaRPr lang="en-US" sz="550" i="1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S. pneumoniae</a:t>
            </a:r>
            <a:r>
              <a:rPr lang="pt-PT" sz="550">
                <a:solidFill>
                  <a:schemeClr val="tx1"/>
                </a:solidFill>
              </a:rPr>
              <a:t>, resistente à penicilina não selvagem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P. aeruginosa</a:t>
            </a:r>
            <a:r>
              <a:rPr lang="pt-PT" sz="550">
                <a:solidFill>
                  <a:schemeClr val="tx1"/>
                </a:solidFill>
              </a:rPr>
              <a:t>, multirresistente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P. aeruginosa</a:t>
            </a:r>
            <a:r>
              <a:rPr lang="pt-PT" sz="550">
                <a:solidFill>
                  <a:schemeClr val="tx1"/>
                </a:solidFill>
              </a:rPr>
              <a:t>, resistente aos carbapenemes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8D00CD-6467-7770-5422-932F5B7A93FD}"/>
              </a:ext>
            </a:extLst>
          </p:cNvPr>
          <p:cNvSpPr txBox="1"/>
          <p:nvPr/>
        </p:nvSpPr>
        <p:spPr>
          <a:xfrm>
            <a:off x="5556513" y="4769188"/>
            <a:ext cx="2253113" cy="10166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550" i="1">
                <a:solidFill>
                  <a:schemeClr val="tx1"/>
                </a:solidFill>
              </a:rPr>
              <a:t>K. pneumoniae</a:t>
            </a:r>
            <a:r>
              <a:rPr lang="pt-PT" sz="550">
                <a:solidFill>
                  <a:schemeClr val="tx1"/>
                </a:solidFill>
              </a:rPr>
              <a:t>, resistente aos carbapenemes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K. pneumoniae</a:t>
            </a:r>
            <a:r>
              <a:rPr lang="pt-PT" sz="550">
                <a:solidFill>
                  <a:schemeClr val="tx1"/>
                </a:solidFill>
              </a:rPr>
              <a:t>, resistente à cefalosporina de terceira geração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E. coli</a:t>
            </a:r>
            <a:r>
              <a:rPr lang="pt-PT" sz="550">
                <a:solidFill>
                  <a:schemeClr val="tx1"/>
                </a:solidFill>
              </a:rPr>
              <a:t>, resistente aos carbapenemes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E. coli</a:t>
            </a:r>
            <a:r>
              <a:rPr lang="pt-PT" sz="550">
                <a:solidFill>
                  <a:schemeClr val="tx1"/>
                </a:solidFill>
              </a:rPr>
              <a:t>, resistente à cefalosporina de terceira geração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Acinetobacter spp.</a:t>
            </a:r>
            <a:r>
              <a:rPr lang="pt-PT" sz="550">
                <a:solidFill>
                  <a:schemeClr val="tx1"/>
                </a:solidFill>
              </a:rPr>
              <a:t>, resistentes aos aminoglicosídeos e às fluoroquinolonas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pt-PT" sz="550" i="1">
                <a:solidFill>
                  <a:schemeClr val="tx1"/>
                </a:solidFill>
              </a:rPr>
              <a:t>Acinetobacter spp.</a:t>
            </a:r>
            <a:r>
              <a:rPr lang="pt-PT" sz="550">
                <a:solidFill>
                  <a:schemeClr val="tx1"/>
                </a:solidFill>
              </a:rPr>
              <a:t>, resistentes aos carbapenemes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B01DCC-E334-5DB4-A4B3-FE9AAFB04A95}"/>
              </a:ext>
            </a:extLst>
          </p:cNvPr>
          <p:cNvSpPr txBox="1"/>
          <p:nvPr/>
        </p:nvSpPr>
        <p:spPr>
          <a:xfrm>
            <a:off x="2438400" y="6500236"/>
            <a:ext cx="1960923" cy="1580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700">
                <a:solidFill>
                  <a:schemeClr val="tx1"/>
                </a:solidFill>
              </a:rPr>
              <a:t>Mortes atribuíveis por 100.000 habitantes</a:t>
            </a:r>
          </a:p>
        </p:txBody>
      </p:sp>
    </p:spTree>
    <p:extLst>
      <p:ext uri="{BB962C8B-B14F-4D97-AF65-F5344CB8AC3E}">
        <p14:creationId xmlns:p14="http://schemas.microsoft.com/office/powerpoint/2010/main" val="390063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70B54A0-1704-4C62-8AA0-AF891358C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1"/>
          <a:stretch/>
        </p:blipFill>
        <p:spPr bwMode="auto">
          <a:xfrm>
            <a:off x="0" y="3041422"/>
            <a:ext cx="5494477" cy="25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7136CD9-4BBB-437B-9739-8A290ADB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29310"/>
            <a:ext cx="5867400" cy="35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48AFC2-F9FE-4DD9-8931-B92D8054B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2"/>
          <a:stretch/>
        </p:blipFill>
        <p:spPr bwMode="auto">
          <a:xfrm>
            <a:off x="0" y="5735013"/>
            <a:ext cx="6059083" cy="1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0AC8D15-721E-4D27-9E5C-F8BCDA2E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9" b="17041"/>
          <a:stretch/>
        </p:blipFill>
        <p:spPr bwMode="auto">
          <a:xfrm>
            <a:off x="3810001" y="55075"/>
            <a:ext cx="4724400" cy="27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1B8C88D-759A-42C7-93E3-55F23B4108CF}"/>
              </a:ext>
            </a:extLst>
          </p:cNvPr>
          <p:cNvSpPr/>
          <p:nvPr/>
        </p:nvSpPr>
        <p:spPr>
          <a:xfrm rot="5400000">
            <a:off x="5483847" y="1232264"/>
            <a:ext cx="2138705" cy="152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9A30044F-33B4-4E74-A6DA-71C868CD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6" r="64058"/>
          <a:stretch/>
        </p:blipFill>
        <p:spPr bwMode="auto">
          <a:xfrm>
            <a:off x="4073128" y="2676876"/>
            <a:ext cx="2299132" cy="1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0" y="-6168"/>
            <a:ext cx="3721100" cy="2374718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PORTUGAL</a:t>
            </a:r>
          </a:p>
          <a:p>
            <a:pPr algn="ctr">
              <a:lnSpc>
                <a:spcPct val="120000"/>
              </a:lnSpc>
              <a:defRPr/>
            </a:pPr>
            <a:r>
              <a:rPr lang="pt-PT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 Dados de animais produtores de alimentos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7C392D-56B6-4309-956F-9B0563575F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2963" b="26214"/>
          <a:stretch/>
        </p:blipFill>
        <p:spPr>
          <a:xfrm>
            <a:off x="9010650" y="2903326"/>
            <a:ext cx="2299132" cy="38232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EAEF16-BB73-40E9-8D14-08E013AB5C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2850" y="-226"/>
            <a:ext cx="3359150" cy="2889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B5AF5-2DF4-37FF-340E-9718BB56D665}"/>
              </a:ext>
            </a:extLst>
          </p:cNvPr>
          <p:cNvSpPr txBox="1"/>
          <p:nvPr/>
        </p:nvSpPr>
        <p:spPr>
          <a:xfrm>
            <a:off x="37610" y="3043990"/>
            <a:ext cx="2201812" cy="3230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050" b="1">
                <a:solidFill>
                  <a:schemeClr val="tx1"/>
                </a:solidFill>
                <a:latin typeface="EC Square Sans Pro" panose="020B0506040000020004" pitchFamily="34" charset="0"/>
              </a:rPr>
              <a:t>Populações de gado</a:t>
            </a:r>
          </a:p>
          <a:p>
            <a:pPr algn="l"/>
            <a:r>
              <a:rPr lang="pt-PT" sz="900">
                <a:solidFill>
                  <a:schemeClr val="tx1"/>
                </a:solidFill>
                <a:latin typeface="EC Square Sans Pro" panose="020B0506040000020004" pitchFamily="34" charset="0"/>
              </a:rPr>
              <a:t>(milhões de cabeças,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6D01E-0EF7-C38B-DC2B-1135A2B22360}"/>
              </a:ext>
            </a:extLst>
          </p:cNvPr>
          <p:cNvSpPr txBox="1"/>
          <p:nvPr/>
        </p:nvSpPr>
        <p:spPr>
          <a:xfrm>
            <a:off x="347663" y="3396996"/>
            <a:ext cx="673328" cy="22021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Espanha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França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Alemanha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Itália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Roménia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Polónia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Países Baixos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Dinamarca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Irlanda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Grécia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Bélgica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Portugal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Áustria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Hungria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Suécia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República Checa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Bulgária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Croácia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Finlândia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Lituânia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Eslováquia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Chipre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Eslovénia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Letónia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Estónia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Luxemburgo</a:t>
            </a:r>
          </a:p>
          <a:p>
            <a:pPr algn="r"/>
            <a:r>
              <a:rPr lang="pt-PT" sz="52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332CC-2244-41C1-AD7E-BD2CADB8DC9C}"/>
              </a:ext>
            </a:extLst>
          </p:cNvPr>
          <p:cNvSpPr txBox="1"/>
          <p:nvPr/>
        </p:nvSpPr>
        <p:spPr>
          <a:xfrm>
            <a:off x="2083406" y="6017675"/>
            <a:ext cx="735993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Animais bovinos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01462-E86B-5686-7232-566E450696B3}"/>
              </a:ext>
            </a:extLst>
          </p:cNvPr>
          <p:cNvSpPr txBox="1"/>
          <p:nvPr/>
        </p:nvSpPr>
        <p:spPr>
          <a:xfrm>
            <a:off x="2968625" y="6015550"/>
            <a:ext cx="231775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Porcos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3E9B1-BB98-6459-EBE8-1FDC9AFDAEF9}"/>
              </a:ext>
            </a:extLst>
          </p:cNvPr>
          <p:cNvSpPr txBox="1"/>
          <p:nvPr/>
        </p:nvSpPr>
        <p:spPr>
          <a:xfrm>
            <a:off x="3349626" y="6015549"/>
            <a:ext cx="316251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Ovelhas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09B63-F134-03BF-FF81-4444879BCD4E}"/>
              </a:ext>
            </a:extLst>
          </p:cNvPr>
          <p:cNvSpPr txBox="1"/>
          <p:nvPr/>
        </p:nvSpPr>
        <p:spPr>
          <a:xfrm>
            <a:off x="3805700" y="6015548"/>
            <a:ext cx="316251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Cabras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21B73E-E0EE-4166-B1E2-BC54E9278428}"/>
              </a:ext>
            </a:extLst>
          </p:cNvPr>
          <p:cNvSpPr/>
          <p:nvPr/>
        </p:nvSpPr>
        <p:spPr>
          <a:xfrm>
            <a:off x="164677" y="4197350"/>
            <a:ext cx="5986258" cy="223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47889-3259-6CC3-4B17-35AA08693582}"/>
              </a:ext>
            </a:extLst>
          </p:cNvPr>
          <p:cNvSpPr txBox="1"/>
          <p:nvPr/>
        </p:nvSpPr>
        <p:spPr>
          <a:xfrm>
            <a:off x="47134" y="6286327"/>
            <a:ext cx="5029691" cy="5520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Nota: inclui estimativas e dados provisórios.</a:t>
            </a:r>
          </a:p>
          <a:p>
            <a:pPr algn="l"/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* Esta designação não prejudica as posições sobre o estatuto e está em conformidade com a Resolução 124 do CSNU e com o parecer do TIJ sobre a Declaração de Independência do Kosovo.</a:t>
            </a:r>
          </a:p>
          <a:p>
            <a:pPr algn="l"/>
            <a:r>
              <a:rPr lang="pt-PT" sz="800" i="1">
                <a:solidFill>
                  <a:schemeClr val="tx1"/>
                </a:solidFill>
                <a:latin typeface="EC Square Sans Pro" panose="020B0506040000020004" pitchFamily="34" charset="0"/>
              </a:rPr>
              <a:t>Fonte:</a:t>
            </a: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 Eurostat (códigos de dados on-line: apro_mt_lscatl, apro_mt_lspig, apro_mt_lssheep, apro_mt_lsgoat)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5655F8-7F3E-6007-489D-18672C7FA91E}"/>
              </a:ext>
            </a:extLst>
          </p:cNvPr>
          <p:cNvSpPr txBox="1"/>
          <p:nvPr/>
        </p:nvSpPr>
        <p:spPr>
          <a:xfrm>
            <a:off x="3843388" y="48725"/>
            <a:ext cx="2201812" cy="3823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050" b="1">
                <a:solidFill>
                  <a:schemeClr val="tx1"/>
                </a:solidFill>
                <a:latin typeface="EC Square Sans Pro" panose="020B0506040000020004" pitchFamily="34" charset="0"/>
              </a:rPr>
              <a:t>Produção aquícola</a:t>
            </a:r>
          </a:p>
          <a:p>
            <a:pPr algn="l"/>
            <a:r>
              <a:rPr lang="pt-PT" sz="900">
                <a:solidFill>
                  <a:schemeClr val="tx1"/>
                </a:solidFill>
                <a:latin typeface="EC Square Sans Pro" panose="020B0506040000020004" pitchFamily="34" charset="0"/>
              </a:rPr>
              <a:t>(toneladas de peso vivo, 2021)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176D1-A4EB-335A-246C-307D11231B85}"/>
              </a:ext>
            </a:extLst>
          </p:cNvPr>
          <p:cNvSpPr txBox="1"/>
          <p:nvPr/>
        </p:nvSpPr>
        <p:spPr>
          <a:xfrm rot="18156509">
            <a:off x="4511729" y="2506328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Espanha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284F90-5894-C7E3-12D8-9F82EC092A21}"/>
              </a:ext>
            </a:extLst>
          </p:cNvPr>
          <p:cNvSpPr txBox="1"/>
          <p:nvPr/>
        </p:nvSpPr>
        <p:spPr>
          <a:xfrm rot="18156509">
            <a:off x="4220550" y="2495734"/>
            <a:ext cx="364866" cy="1201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UE (</a:t>
            </a:r>
            <a:r>
              <a:rPr lang="pt-PT" sz="700" baseline="30000">
                <a:solidFill>
                  <a:schemeClr val="tx1"/>
                </a:solidFill>
                <a:latin typeface="EC Square Sans Pro" panose="020B0506040000020004" pitchFamily="34" charset="0"/>
              </a:rPr>
              <a:t>1</a:t>
            </a:r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FF01F-DF51-469D-F159-51DF8B6523EA}"/>
              </a:ext>
            </a:extLst>
          </p:cNvPr>
          <p:cNvSpPr txBox="1"/>
          <p:nvPr/>
        </p:nvSpPr>
        <p:spPr>
          <a:xfrm rot="18156509">
            <a:off x="4652752" y="2502585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França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2EBB90-9850-3D31-54BA-F9A0C5E39CD5}"/>
              </a:ext>
            </a:extLst>
          </p:cNvPr>
          <p:cNvSpPr txBox="1"/>
          <p:nvPr/>
        </p:nvSpPr>
        <p:spPr>
          <a:xfrm rot="18156509">
            <a:off x="4798538" y="2511095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Itália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D91993-74A6-6D3B-BADC-E053EB796323}"/>
              </a:ext>
            </a:extLst>
          </p:cNvPr>
          <p:cNvSpPr txBox="1"/>
          <p:nvPr/>
        </p:nvSpPr>
        <p:spPr>
          <a:xfrm rot="18156509">
            <a:off x="4935794" y="2502583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Grécia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FFB2AA-BCD9-36E8-7323-5F8EC0420B12}"/>
              </a:ext>
            </a:extLst>
          </p:cNvPr>
          <p:cNvSpPr txBox="1"/>
          <p:nvPr/>
        </p:nvSpPr>
        <p:spPr>
          <a:xfrm rot="18156509">
            <a:off x="5197197" y="2530348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Polónia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819784-A02E-311D-66BA-2F53E7A03997}"/>
              </a:ext>
            </a:extLst>
          </p:cNvPr>
          <p:cNvSpPr txBox="1"/>
          <p:nvPr/>
        </p:nvSpPr>
        <p:spPr>
          <a:xfrm rot="18156509">
            <a:off x="5338855" y="2531591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Irlanda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764DB7-5EF2-FB2F-82D6-F82FA3136526}"/>
              </a:ext>
            </a:extLst>
          </p:cNvPr>
          <p:cNvSpPr txBox="1"/>
          <p:nvPr/>
        </p:nvSpPr>
        <p:spPr>
          <a:xfrm rot="18156509">
            <a:off x="5490532" y="2523542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Dinamarca</a:t>
            </a:r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BF3788E3-3AF0-1BBD-9A44-CDD3073AC23D}"/>
              </a:ext>
            </a:extLst>
          </p:cNvPr>
          <p:cNvSpPr txBox="1"/>
          <p:nvPr/>
        </p:nvSpPr>
        <p:spPr>
          <a:xfrm rot="18156509">
            <a:off x="5636456" y="2518094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Alemanha</a:t>
            </a:r>
          </a:p>
        </p:txBody>
      </p:sp>
      <p:sp>
        <p:nvSpPr>
          <p:cNvPr id="6145" name="TextBox 6144">
            <a:extLst>
              <a:ext uri="{FF2B5EF4-FFF2-40B4-BE49-F238E27FC236}">
                <a16:creationId xmlns:a16="http://schemas.microsoft.com/office/drawing/2014/main" id="{E54B8570-CB8C-09A3-2CE5-65B3C477D1BE}"/>
              </a:ext>
            </a:extLst>
          </p:cNvPr>
          <p:cNvSpPr txBox="1"/>
          <p:nvPr/>
        </p:nvSpPr>
        <p:spPr>
          <a:xfrm rot="18156509">
            <a:off x="5785564" y="2519806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Croácia</a:t>
            </a:r>
          </a:p>
        </p:txBody>
      </p:sp>
      <p:sp>
        <p:nvSpPr>
          <p:cNvPr id="6147" name="TextBox 6146">
            <a:extLst>
              <a:ext uri="{FF2B5EF4-FFF2-40B4-BE49-F238E27FC236}">
                <a16:creationId xmlns:a16="http://schemas.microsoft.com/office/drawing/2014/main" id="{EA6C3B7A-103E-43EF-C5AE-5A4E238A6736}"/>
              </a:ext>
            </a:extLst>
          </p:cNvPr>
          <p:cNvSpPr txBox="1"/>
          <p:nvPr/>
        </p:nvSpPr>
        <p:spPr>
          <a:xfrm rot="18156509">
            <a:off x="5929791" y="2523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República Checa</a:t>
            </a:r>
          </a:p>
        </p:txBody>
      </p:sp>
      <p:sp>
        <p:nvSpPr>
          <p:cNvPr id="6148" name="TextBox 6147">
            <a:extLst>
              <a:ext uri="{FF2B5EF4-FFF2-40B4-BE49-F238E27FC236}">
                <a16:creationId xmlns:a16="http://schemas.microsoft.com/office/drawing/2014/main" id="{8C0079DC-9E3D-2F46-5BD0-232E6E8BF2E9}"/>
              </a:ext>
            </a:extLst>
          </p:cNvPr>
          <p:cNvSpPr txBox="1"/>
          <p:nvPr/>
        </p:nvSpPr>
        <p:spPr>
          <a:xfrm rot="18156509">
            <a:off x="6074888" y="2526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Hungria</a:t>
            </a:r>
          </a:p>
        </p:txBody>
      </p:sp>
      <p:sp>
        <p:nvSpPr>
          <p:cNvPr id="6149" name="TextBox 6148">
            <a:extLst>
              <a:ext uri="{FF2B5EF4-FFF2-40B4-BE49-F238E27FC236}">
                <a16:creationId xmlns:a16="http://schemas.microsoft.com/office/drawing/2014/main" id="{83303708-F951-3704-43C1-043678CC79AF}"/>
              </a:ext>
            </a:extLst>
          </p:cNvPr>
          <p:cNvSpPr txBox="1"/>
          <p:nvPr/>
        </p:nvSpPr>
        <p:spPr>
          <a:xfrm rot="18156509">
            <a:off x="6223126" y="2524593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Portugal</a:t>
            </a:r>
          </a:p>
        </p:txBody>
      </p:sp>
      <p:sp>
        <p:nvSpPr>
          <p:cNvPr id="6150" name="TextBox 6149">
            <a:extLst>
              <a:ext uri="{FF2B5EF4-FFF2-40B4-BE49-F238E27FC236}">
                <a16:creationId xmlns:a16="http://schemas.microsoft.com/office/drawing/2014/main" id="{DF7F88F6-CA25-6E03-6EBD-F55A68EBC07A}"/>
              </a:ext>
            </a:extLst>
          </p:cNvPr>
          <p:cNvSpPr txBox="1"/>
          <p:nvPr/>
        </p:nvSpPr>
        <p:spPr>
          <a:xfrm rot="18156509">
            <a:off x="6374001" y="2523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</p:txBody>
      </p:sp>
      <p:sp>
        <p:nvSpPr>
          <p:cNvPr id="6151" name="TextBox 6150">
            <a:extLst>
              <a:ext uri="{FF2B5EF4-FFF2-40B4-BE49-F238E27FC236}">
                <a16:creationId xmlns:a16="http://schemas.microsoft.com/office/drawing/2014/main" id="{FEC485D5-DF25-51FC-7518-7E39A4EE27C3}"/>
              </a:ext>
            </a:extLst>
          </p:cNvPr>
          <p:cNvSpPr txBox="1"/>
          <p:nvPr/>
        </p:nvSpPr>
        <p:spPr>
          <a:xfrm rot="18156509">
            <a:off x="6517927" y="2522960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Suécia</a:t>
            </a:r>
          </a:p>
        </p:txBody>
      </p:sp>
      <p:sp>
        <p:nvSpPr>
          <p:cNvPr id="6152" name="TextBox 6151">
            <a:extLst>
              <a:ext uri="{FF2B5EF4-FFF2-40B4-BE49-F238E27FC236}">
                <a16:creationId xmlns:a16="http://schemas.microsoft.com/office/drawing/2014/main" id="{1BFE1015-0DFD-BE00-2F32-EC06FDA505EA}"/>
              </a:ext>
            </a:extLst>
          </p:cNvPr>
          <p:cNvSpPr txBox="1"/>
          <p:nvPr/>
        </p:nvSpPr>
        <p:spPr>
          <a:xfrm rot="18156509">
            <a:off x="6668031" y="2522627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Finlândia</a:t>
            </a:r>
          </a:p>
        </p:txBody>
      </p:sp>
      <p:sp>
        <p:nvSpPr>
          <p:cNvPr id="6153" name="TextBox 6152">
            <a:extLst>
              <a:ext uri="{FF2B5EF4-FFF2-40B4-BE49-F238E27FC236}">
                <a16:creationId xmlns:a16="http://schemas.microsoft.com/office/drawing/2014/main" id="{B700E4FE-3661-EDFF-4E2F-3F2D43500A5C}"/>
              </a:ext>
            </a:extLst>
          </p:cNvPr>
          <p:cNvSpPr txBox="1"/>
          <p:nvPr/>
        </p:nvSpPr>
        <p:spPr>
          <a:xfrm rot="18156509">
            <a:off x="6771938" y="2533461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Roménia (</a:t>
            </a:r>
            <a:r>
              <a:rPr lang="pt-PT" sz="700" baseline="30000">
                <a:solidFill>
                  <a:schemeClr val="tx1"/>
                </a:solidFill>
                <a:latin typeface="EC Square Sans Pro" panose="020B0506040000020004" pitchFamily="34" charset="0"/>
              </a:rPr>
              <a:t>1</a:t>
            </a:r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6154" name="TextBox 6153">
            <a:extLst>
              <a:ext uri="{FF2B5EF4-FFF2-40B4-BE49-F238E27FC236}">
                <a16:creationId xmlns:a16="http://schemas.microsoft.com/office/drawing/2014/main" id="{C6C70390-30B6-01DB-77DE-57893FAD8D39}"/>
              </a:ext>
            </a:extLst>
          </p:cNvPr>
          <p:cNvSpPr txBox="1"/>
          <p:nvPr/>
        </p:nvSpPr>
        <p:spPr>
          <a:xfrm rot="18156509">
            <a:off x="6925125" y="253808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Bulgária</a:t>
            </a:r>
          </a:p>
        </p:txBody>
      </p:sp>
      <p:sp>
        <p:nvSpPr>
          <p:cNvPr id="6155" name="TextBox 6154">
            <a:extLst>
              <a:ext uri="{FF2B5EF4-FFF2-40B4-BE49-F238E27FC236}">
                <a16:creationId xmlns:a16="http://schemas.microsoft.com/office/drawing/2014/main" id="{DD812432-CC7F-6B0E-81E9-61484CB9713A}"/>
              </a:ext>
            </a:extLst>
          </p:cNvPr>
          <p:cNvSpPr txBox="1"/>
          <p:nvPr/>
        </p:nvSpPr>
        <p:spPr>
          <a:xfrm rot="18156509">
            <a:off x="7061947" y="2537467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Chipre</a:t>
            </a:r>
          </a:p>
        </p:txBody>
      </p:sp>
      <p:sp>
        <p:nvSpPr>
          <p:cNvPr id="6156" name="TextBox 6155">
            <a:extLst>
              <a:ext uri="{FF2B5EF4-FFF2-40B4-BE49-F238E27FC236}">
                <a16:creationId xmlns:a16="http://schemas.microsoft.com/office/drawing/2014/main" id="{5E9FC499-7038-6D5C-EB2E-E5C5E0E1C480}"/>
              </a:ext>
            </a:extLst>
          </p:cNvPr>
          <p:cNvSpPr txBox="1"/>
          <p:nvPr/>
        </p:nvSpPr>
        <p:spPr>
          <a:xfrm rot="18156509">
            <a:off x="7216842" y="253685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Áustria</a:t>
            </a:r>
          </a:p>
        </p:txBody>
      </p:sp>
      <p:sp>
        <p:nvSpPr>
          <p:cNvPr id="6157" name="TextBox 6156">
            <a:extLst>
              <a:ext uri="{FF2B5EF4-FFF2-40B4-BE49-F238E27FC236}">
                <a16:creationId xmlns:a16="http://schemas.microsoft.com/office/drawing/2014/main" id="{F954C3CB-44D7-091E-7C41-51664C463005}"/>
              </a:ext>
            </a:extLst>
          </p:cNvPr>
          <p:cNvSpPr txBox="1"/>
          <p:nvPr/>
        </p:nvSpPr>
        <p:spPr>
          <a:xfrm rot="18156509">
            <a:off x="7357133" y="2533640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Lituânia</a:t>
            </a:r>
          </a:p>
        </p:txBody>
      </p:sp>
      <p:sp>
        <p:nvSpPr>
          <p:cNvPr id="6158" name="TextBox 6157">
            <a:extLst>
              <a:ext uri="{FF2B5EF4-FFF2-40B4-BE49-F238E27FC236}">
                <a16:creationId xmlns:a16="http://schemas.microsoft.com/office/drawing/2014/main" id="{7FAD58D4-F8C0-61EF-87A5-58B0038DE309}"/>
              </a:ext>
            </a:extLst>
          </p:cNvPr>
          <p:cNvSpPr txBox="1"/>
          <p:nvPr/>
        </p:nvSpPr>
        <p:spPr>
          <a:xfrm rot="18156509">
            <a:off x="7510319" y="2541624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Eslováquia</a:t>
            </a:r>
          </a:p>
        </p:txBody>
      </p:sp>
      <p:sp>
        <p:nvSpPr>
          <p:cNvPr id="6159" name="TextBox 6158">
            <a:extLst>
              <a:ext uri="{FF2B5EF4-FFF2-40B4-BE49-F238E27FC236}">
                <a16:creationId xmlns:a16="http://schemas.microsoft.com/office/drawing/2014/main" id="{43DBC3A2-2460-82DC-AE70-E11656F56959}"/>
              </a:ext>
            </a:extLst>
          </p:cNvPr>
          <p:cNvSpPr txBox="1"/>
          <p:nvPr/>
        </p:nvSpPr>
        <p:spPr>
          <a:xfrm rot="18156509">
            <a:off x="7658292" y="2532299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Eslovénia</a:t>
            </a:r>
          </a:p>
        </p:txBody>
      </p:sp>
      <p:sp>
        <p:nvSpPr>
          <p:cNvPr id="6160" name="TextBox 6159">
            <a:extLst>
              <a:ext uri="{FF2B5EF4-FFF2-40B4-BE49-F238E27FC236}">
                <a16:creationId xmlns:a16="http://schemas.microsoft.com/office/drawing/2014/main" id="{1A0A0C97-6C09-16B2-BE3A-3C525F342081}"/>
              </a:ext>
            </a:extLst>
          </p:cNvPr>
          <p:cNvSpPr txBox="1"/>
          <p:nvPr/>
        </p:nvSpPr>
        <p:spPr>
          <a:xfrm rot="18156509">
            <a:off x="7798583" y="2537716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Letónia</a:t>
            </a:r>
          </a:p>
        </p:txBody>
      </p:sp>
      <p:sp>
        <p:nvSpPr>
          <p:cNvPr id="6161" name="TextBox 6160">
            <a:extLst>
              <a:ext uri="{FF2B5EF4-FFF2-40B4-BE49-F238E27FC236}">
                <a16:creationId xmlns:a16="http://schemas.microsoft.com/office/drawing/2014/main" id="{70D1DBB0-530F-C937-1996-C09D4F407625}"/>
              </a:ext>
            </a:extLst>
          </p:cNvPr>
          <p:cNvSpPr txBox="1"/>
          <p:nvPr/>
        </p:nvSpPr>
        <p:spPr>
          <a:xfrm rot="18156509">
            <a:off x="7950300" y="2530219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Estónia</a:t>
            </a:r>
          </a:p>
        </p:txBody>
      </p:sp>
      <p:sp>
        <p:nvSpPr>
          <p:cNvPr id="6162" name="TextBox 6161">
            <a:extLst>
              <a:ext uri="{FF2B5EF4-FFF2-40B4-BE49-F238E27FC236}">
                <a16:creationId xmlns:a16="http://schemas.microsoft.com/office/drawing/2014/main" id="{15C7810D-DE3C-2065-53B9-7542D72D9E6A}"/>
              </a:ext>
            </a:extLst>
          </p:cNvPr>
          <p:cNvSpPr txBox="1"/>
          <p:nvPr/>
        </p:nvSpPr>
        <p:spPr>
          <a:xfrm rot="18156509">
            <a:off x="8102018" y="254521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Bélgica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6F67E-9DD5-176B-AE13-6BC60AA5D119}"/>
              </a:ext>
            </a:extLst>
          </p:cNvPr>
          <p:cNvSpPr txBox="1"/>
          <p:nvPr/>
        </p:nvSpPr>
        <p:spPr>
          <a:xfrm>
            <a:off x="4150530" y="2694895"/>
            <a:ext cx="2158137" cy="2667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pt-PT" sz="800" i="1">
                <a:solidFill>
                  <a:schemeClr val="tx1"/>
                </a:solidFill>
                <a:latin typeface="EC Square Sans Pro" panose="020B0506040000020004" pitchFamily="34" charset="0"/>
              </a:rPr>
              <a:t>Fonte:</a:t>
            </a: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 Eurostat (código de dados on-line: fish_aq2a)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9BFBA07-0CB2-4B11-A586-D3D5CABE8632}"/>
              </a:ext>
            </a:extLst>
          </p:cNvPr>
          <p:cNvCxnSpPr/>
          <p:nvPr/>
        </p:nvCxnSpPr>
        <p:spPr>
          <a:xfrm flipV="1">
            <a:off x="6172200" y="2634587"/>
            <a:ext cx="228600" cy="382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5D30E48-317F-9857-28D5-831BC7355F81}"/>
              </a:ext>
            </a:extLst>
          </p:cNvPr>
          <p:cNvSpPr txBox="1"/>
          <p:nvPr/>
        </p:nvSpPr>
        <p:spPr>
          <a:xfrm rot="18156509">
            <a:off x="4963972" y="2559210"/>
            <a:ext cx="523755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pt-PT" sz="700">
                <a:solidFill>
                  <a:schemeClr val="tx1"/>
                </a:solidFill>
                <a:latin typeface="EC Square Sans Pro" panose="020B0506040000020004" pitchFamily="34" charset="0"/>
              </a:rPr>
              <a:t>Países Baixos</a:t>
            </a:r>
          </a:p>
        </p:txBody>
      </p:sp>
      <p:sp>
        <p:nvSpPr>
          <p:cNvPr id="6163" name="TextBox 6162">
            <a:extLst>
              <a:ext uri="{FF2B5EF4-FFF2-40B4-BE49-F238E27FC236}">
                <a16:creationId xmlns:a16="http://schemas.microsoft.com/office/drawing/2014/main" id="{921A21B6-24FE-3CBE-6102-4E7CDC3D1EA3}"/>
              </a:ext>
            </a:extLst>
          </p:cNvPr>
          <p:cNvSpPr txBox="1"/>
          <p:nvPr/>
        </p:nvSpPr>
        <p:spPr>
          <a:xfrm>
            <a:off x="8881208" y="14825"/>
            <a:ext cx="829051" cy="151863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espécies</a:t>
            </a:r>
          </a:p>
        </p:txBody>
      </p:sp>
      <p:sp>
        <p:nvSpPr>
          <p:cNvPr id="6164" name="TextBox 6163">
            <a:extLst>
              <a:ext uri="{FF2B5EF4-FFF2-40B4-BE49-F238E27FC236}">
                <a16:creationId xmlns:a16="http://schemas.microsoft.com/office/drawing/2014/main" id="{41254B40-3D80-DCA2-2B55-98D29F6B79FA}"/>
              </a:ext>
            </a:extLst>
          </p:cNvPr>
          <p:cNvSpPr txBox="1"/>
          <p:nvPr/>
        </p:nvSpPr>
        <p:spPr>
          <a:xfrm>
            <a:off x="9892666" y="14825"/>
            <a:ext cx="414526" cy="151863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</a:p>
        </p:txBody>
      </p:sp>
      <p:sp>
        <p:nvSpPr>
          <p:cNvPr id="6165" name="TextBox 6164">
            <a:extLst>
              <a:ext uri="{FF2B5EF4-FFF2-40B4-BE49-F238E27FC236}">
                <a16:creationId xmlns:a16="http://schemas.microsoft.com/office/drawing/2014/main" id="{5F52CA7E-24E5-EFD5-3803-9F890EB60EA4}"/>
              </a:ext>
            </a:extLst>
          </p:cNvPr>
          <p:cNvSpPr txBox="1"/>
          <p:nvPr/>
        </p:nvSpPr>
        <p:spPr>
          <a:xfrm>
            <a:off x="10507794" y="14824"/>
            <a:ext cx="655506" cy="160773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</p:txBody>
      </p:sp>
      <p:sp>
        <p:nvSpPr>
          <p:cNvPr id="6166" name="TextBox 6165">
            <a:extLst>
              <a:ext uri="{FF2B5EF4-FFF2-40B4-BE49-F238E27FC236}">
                <a16:creationId xmlns:a16="http://schemas.microsoft.com/office/drawing/2014/main" id="{5C3B515F-F798-E724-CDC4-BBC44921132F}"/>
              </a:ext>
            </a:extLst>
          </p:cNvPr>
          <p:cNvSpPr txBox="1"/>
          <p:nvPr/>
        </p:nvSpPr>
        <p:spPr>
          <a:xfrm>
            <a:off x="11330175" y="14824"/>
            <a:ext cx="733893" cy="151864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Portugal</a:t>
            </a:r>
          </a:p>
        </p:txBody>
      </p:sp>
      <p:sp>
        <p:nvSpPr>
          <p:cNvPr id="6167" name="TextBox 6166">
            <a:extLst>
              <a:ext uri="{FF2B5EF4-FFF2-40B4-BE49-F238E27FC236}">
                <a16:creationId xmlns:a16="http://schemas.microsoft.com/office/drawing/2014/main" id="{DB0324DD-DD3B-7B1C-37AE-6992ADCE214C}"/>
              </a:ext>
            </a:extLst>
          </p:cNvPr>
          <p:cNvSpPr txBox="1"/>
          <p:nvPr/>
        </p:nvSpPr>
        <p:spPr>
          <a:xfrm>
            <a:off x="9734012" y="22585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55.388.030</a:t>
            </a:r>
          </a:p>
        </p:txBody>
      </p:sp>
      <p:sp>
        <p:nvSpPr>
          <p:cNvPr id="6168" name="TextBox 6167">
            <a:extLst>
              <a:ext uri="{FF2B5EF4-FFF2-40B4-BE49-F238E27FC236}">
                <a16:creationId xmlns:a16="http://schemas.microsoft.com/office/drawing/2014/main" id="{6C77AC53-1290-39E5-2525-D5A597D5A6C0}"/>
              </a:ext>
            </a:extLst>
          </p:cNvPr>
          <p:cNvSpPr txBox="1"/>
          <p:nvPr/>
        </p:nvSpPr>
        <p:spPr>
          <a:xfrm>
            <a:off x="9726070" y="561834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33.934.820</a:t>
            </a:r>
          </a:p>
        </p:txBody>
      </p:sp>
      <p:sp>
        <p:nvSpPr>
          <p:cNvPr id="6169" name="TextBox 6168">
            <a:extLst>
              <a:ext uri="{FF2B5EF4-FFF2-40B4-BE49-F238E27FC236}">
                <a16:creationId xmlns:a16="http://schemas.microsoft.com/office/drawing/2014/main" id="{CCFAE131-27C0-8430-8BC3-DBF982B3BD82}"/>
              </a:ext>
            </a:extLst>
          </p:cNvPr>
          <p:cNvSpPr txBox="1"/>
          <p:nvPr/>
        </p:nvSpPr>
        <p:spPr>
          <a:xfrm>
            <a:off x="9729309" y="89833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6.381.870</a:t>
            </a:r>
          </a:p>
        </p:txBody>
      </p:sp>
      <p:sp>
        <p:nvSpPr>
          <p:cNvPr id="6170" name="TextBox 6169">
            <a:extLst>
              <a:ext uri="{FF2B5EF4-FFF2-40B4-BE49-F238E27FC236}">
                <a16:creationId xmlns:a16="http://schemas.microsoft.com/office/drawing/2014/main" id="{4BD1EF85-2F32-AAB1-98C2-D3B214B63055}"/>
              </a:ext>
            </a:extLst>
          </p:cNvPr>
          <p:cNvSpPr txBox="1"/>
          <p:nvPr/>
        </p:nvSpPr>
        <p:spPr>
          <a:xfrm>
            <a:off x="9734012" y="1228745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1.161.550</a:t>
            </a:r>
          </a:p>
        </p:txBody>
      </p:sp>
      <p:sp>
        <p:nvSpPr>
          <p:cNvPr id="6171" name="TextBox 6170">
            <a:extLst>
              <a:ext uri="{FF2B5EF4-FFF2-40B4-BE49-F238E27FC236}">
                <a16:creationId xmlns:a16="http://schemas.microsoft.com/office/drawing/2014/main" id="{132074E9-853E-EE32-9DF0-51A69805EB98}"/>
              </a:ext>
            </a:extLst>
          </p:cNvPr>
          <p:cNvSpPr txBox="1"/>
          <p:nvPr/>
        </p:nvSpPr>
        <p:spPr>
          <a:xfrm>
            <a:off x="9734012" y="157817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16.433.600</a:t>
            </a:r>
          </a:p>
        </p:txBody>
      </p:sp>
      <p:sp>
        <p:nvSpPr>
          <p:cNvPr id="6172" name="TextBox 6171">
            <a:extLst>
              <a:ext uri="{FF2B5EF4-FFF2-40B4-BE49-F238E27FC236}">
                <a16:creationId xmlns:a16="http://schemas.microsoft.com/office/drawing/2014/main" id="{F46D6D5F-0654-487E-18CA-F3C85DA2A37E}"/>
              </a:ext>
            </a:extLst>
          </p:cNvPr>
          <p:cNvSpPr txBox="1"/>
          <p:nvPr/>
        </p:nvSpPr>
        <p:spPr>
          <a:xfrm>
            <a:off x="9737251" y="1914676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51.100</a:t>
            </a:r>
          </a:p>
        </p:txBody>
      </p:sp>
      <p:sp>
        <p:nvSpPr>
          <p:cNvPr id="6173" name="TextBox 6172">
            <a:extLst>
              <a:ext uri="{FF2B5EF4-FFF2-40B4-BE49-F238E27FC236}">
                <a16:creationId xmlns:a16="http://schemas.microsoft.com/office/drawing/2014/main" id="{0E7771C5-940F-F071-B3DC-79E6BDAB383A}"/>
              </a:ext>
            </a:extLst>
          </p:cNvPr>
          <p:cNvSpPr txBox="1"/>
          <p:nvPr/>
        </p:nvSpPr>
        <p:spPr>
          <a:xfrm>
            <a:off x="9741954" y="2245088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1.070.165</a:t>
            </a:r>
          </a:p>
        </p:txBody>
      </p:sp>
      <p:sp>
        <p:nvSpPr>
          <p:cNvPr id="6174" name="TextBox 6173">
            <a:extLst>
              <a:ext uri="{FF2B5EF4-FFF2-40B4-BE49-F238E27FC236}">
                <a16:creationId xmlns:a16="http://schemas.microsoft.com/office/drawing/2014/main" id="{C00203B1-7D3E-3FD5-3AE5-AE239725D771}"/>
              </a:ext>
            </a:extLst>
          </p:cNvPr>
          <p:cNvSpPr txBox="1"/>
          <p:nvPr/>
        </p:nvSpPr>
        <p:spPr>
          <a:xfrm>
            <a:off x="10501788" y="23095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1.116.400</a:t>
            </a:r>
          </a:p>
        </p:txBody>
      </p:sp>
      <p:sp>
        <p:nvSpPr>
          <p:cNvPr id="6175" name="TextBox 6174">
            <a:extLst>
              <a:ext uri="{FF2B5EF4-FFF2-40B4-BE49-F238E27FC236}">
                <a16:creationId xmlns:a16="http://schemas.microsoft.com/office/drawing/2014/main" id="{470032C3-162E-0002-D986-AEF705AECDD2}"/>
              </a:ext>
            </a:extLst>
          </p:cNvPr>
          <p:cNvSpPr txBox="1"/>
          <p:nvPr/>
        </p:nvSpPr>
        <p:spPr>
          <a:xfrm>
            <a:off x="10493846" y="566930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520.760</a:t>
            </a:r>
          </a:p>
        </p:txBody>
      </p:sp>
      <p:sp>
        <p:nvSpPr>
          <p:cNvPr id="6176" name="TextBox 6175">
            <a:extLst>
              <a:ext uri="{FF2B5EF4-FFF2-40B4-BE49-F238E27FC236}">
                <a16:creationId xmlns:a16="http://schemas.microsoft.com/office/drawing/2014/main" id="{9C9F1C39-44A5-AF1E-E41E-268F0BB5072B}"/>
              </a:ext>
            </a:extLst>
          </p:cNvPr>
          <p:cNvSpPr txBox="1"/>
          <p:nvPr/>
        </p:nvSpPr>
        <p:spPr>
          <a:xfrm>
            <a:off x="10497085" y="903429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218.200</a:t>
            </a:r>
          </a:p>
        </p:txBody>
      </p:sp>
      <p:sp>
        <p:nvSpPr>
          <p:cNvPr id="6177" name="TextBox 6176">
            <a:extLst>
              <a:ext uri="{FF2B5EF4-FFF2-40B4-BE49-F238E27FC236}">
                <a16:creationId xmlns:a16="http://schemas.microsoft.com/office/drawing/2014/main" id="{D2DA2FEB-DEDD-4F3E-0B5D-5F76745444A1}"/>
              </a:ext>
            </a:extLst>
          </p:cNvPr>
          <p:cNvSpPr txBox="1"/>
          <p:nvPr/>
        </p:nvSpPr>
        <p:spPr>
          <a:xfrm>
            <a:off x="10501788" y="1233841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37.230</a:t>
            </a: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51CA66FC-F9BB-FF24-30B8-14925883F37B}"/>
              </a:ext>
            </a:extLst>
          </p:cNvPr>
          <p:cNvSpPr txBox="1"/>
          <p:nvPr/>
        </p:nvSpPr>
        <p:spPr>
          <a:xfrm>
            <a:off x="10501788" y="158327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530.560</a:t>
            </a:r>
          </a:p>
        </p:txBody>
      </p:sp>
      <p:sp>
        <p:nvSpPr>
          <p:cNvPr id="6179" name="TextBox 6178">
            <a:extLst>
              <a:ext uri="{FF2B5EF4-FFF2-40B4-BE49-F238E27FC236}">
                <a16:creationId xmlns:a16="http://schemas.microsoft.com/office/drawing/2014/main" id="{2FEEDD33-DA6E-233D-FBAC-A82E2131FB86}"/>
              </a:ext>
            </a:extLst>
          </p:cNvPr>
          <p:cNvSpPr txBox="1"/>
          <p:nvPr/>
        </p:nvSpPr>
        <p:spPr>
          <a:xfrm>
            <a:off x="10505027" y="1919772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3.380</a:t>
            </a:r>
          </a:p>
        </p:txBody>
      </p:sp>
      <p:sp>
        <p:nvSpPr>
          <p:cNvPr id="6180" name="TextBox 6179">
            <a:extLst>
              <a:ext uri="{FF2B5EF4-FFF2-40B4-BE49-F238E27FC236}">
                <a16:creationId xmlns:a16="http://schemas.microsoft.com/office/drawing/2014/main" id="{6E32B080-6AA2-A6AD-DBE7-95103AA066B2}"/>
              </a:ext>
            </a:extLst>
          </p:cNvPr>
          <p:cNvSpPr txBox="1"/>
          <p:nvPr/>
        </p:nvSpPr>
        <p:spPr>
          <a:xfrm>
            <a:off x="10509730" y="2250184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13.648</a:t>
            </a:r>
          </a:p>
        </p:txBody>
      </p:sp>
      <p:sp>
        <p:nvSpPr>
          <p:cNvPr id="6181" name="TextBox 6180">
            <a:extLst>
              <a:ext uri="{FF2B5EF4-FFF2-40B4-BE49-F238E27FC236}">
                <a16:creationId xmlns:a16="http://schemas.microsoft.com/office/drawing/2014/main" id="{B047B023-9298-E708-4697-E15A352722E4}"/>
              </a:ext>
            </a:extLst>
          </p:cNvPr>
          <p:cNvSpPr txBox="1"/>
          <p:nvPr/>
        </p:nvSpPr>
        <p:spPr>
          <a:xfrm>
            <a:off x="10509730" y="2564205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34.230</a:t>
            </a:r>
          </a:p>
        </p:txBody>
      </p:sp>
      <p:sp>
        <p:nvSpPr>
          <p:cNvPr id="6182" name="TextBox 6181">
            <a:extLst>
              <a:ext uri="{FF2B5EF4-FFF2-40B4-BE49-F238E27FC236}">
                <a16:creationId xmlns:a16="http://schemas.microsoft.com/office/drawing/2014/main" id="{BDA89FFA-37A8-6DE7-4D52-5B972FFF4642}"/>
              </a:ext>
            </a:extLst>
          </p:cNvPr>
          <p:cNvSpPr txBox="1"/>
          <p:nvPr/>
        </p:nvSpPr>
        <p:spPr>
          <a:xfrm>
            <a:off x="11357614" y="22585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2,016%</a:t>
            </a:r>
          </a:p>
        </p:txBody>
      </p:sp>
      <p:sp>
        <p:nvSpPr>
          <p:cNvPr id="6183" name="TextBox 6182">
            <a:extLst>
              <a:ext uri="{FF2B5EF4-FFF2-40B4-BE49-F238E27FC236}">
                <a16:creationId xmlns:a16="http://schemas.microsoft.com/office/drawing/2014/main" id="{BE0068F6-05F1-D0B8-087B-AE28A32D4653}"/>
              </a:ext>
            </a:extLst>
          </p:cNvPr>
          <p:cNvSpPr txBox="1"/>
          <p:nvPr/>
        </p:nvSpPr>
        <p:spPr>
          <a:xfrm>
            <a:off x="11349672" y="561834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1,535%</a:t>
            </a:r>
          </a:p>
        </p:txBody>
      </p:sp>
      <p:sp>
        <p:nvSpPr>
          <p:cNvPr id="6184" name="TextBox 6183">
            <a:extLst>
              <a:ext uri="{FF2B5EF4-FFF2-40B4-BE49-F238E27FC236}">
                <a16:creationId xmlns:a16="http://schemas.microsoft.com/office/drawing/2014/main" id="{0BFAF4CD-A729-8F43-C005-B9851A6523A5}"/>
              </a:ext>
            </a:extLst>
          </p:cNvPr>
          <p:cNvSpPr txBox="1"/>
          <p:nvPr/>
        </p:nvSpPr>
        <p:spPr>
          <a:xfrm>
            <a:off x="11352911" y="89833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3,419%</a:t>
            </a:r>
          </a:p>
        </p:txBody>
      </p:sp>
      <p:sp>
        <p:nvSpPr>
          <p:cNvPr id="6185" name="TextBox 6184">
            <a:extLst>
              <a:ext uri="{FF2B5EF4-FFF2-40B4-BE49-F238E27FC236}">
                <a16:creationId xmlns:a16="http://schemas.microsoft.com/office/drawing/2014/main" id="{6FC48231-007A-8E27-FC04-AAA7C7AE3946}"/>
              </a:ext>
            </a:extLst>
          </p:cNvPr>
          <p:cNvSpPr txBox="1"/>
          <p:nvPr/>
        </p:nvSpPr>
        <p:spPr>
          <a:xfrm>
            <a:off x="11357614" y="1228745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3,205%</a:t>
            </a:r>
          </a:p>
        </p:txBody>
      </p:sp>
      <p:sp>
        <p:nvSpPr>
          <p:cNvPr id="6186" name="TextBox 6185">
            <a:extLst>
              <a:ext uri="{FF2B5EF4-FFF2-40B4-BE49-F238E27FC236}">
                <a16:creationId xmlns:a16="http://schemas.microsoft.com/office/drawing/2014/main" id="{6FCE12FA-08BD-271C-2848-B22C89DE5285}"/>
              </a:ext>
            </a:extLst>
          </p:cNvPr>
          <p:cNvSpPr txBox="1"/>
          <p:nvPr/>
        </p:nvSpPr>
        <p:spPr>
          <a:xfrm>
            <a:off x="11357614" y="157817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3,229%</a:t>
            </a:r>
          </a:p>
        </p:txBody>
      </p:sp>
      <p:sp>
        <p:nvSpPr>
          <p:cNvPr id="6187" name="TextBox 6186">
            <a:extLst>
              <a:ext uri="{FF2B5EF4-FFF2-40B4-BE49-F238E27FC236}">
                <a16:creationId xmlns:a16="http://schemas.microsoft.com/office/drawing/2014/main" id="{BA2CA158-A386-3254-E996-044F855C3A59}"/>
              </a:ext>
            </a:extLst>
          </p:cNvPr>
          <p:cNvSpPr txBox="1"/>
          <p:nvPr/>
        </p:nvSpPr>
        <p:spPr>
          <a:xfrm>
            <a:off x="11360853" y="1914676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6,614%</a:t>
            </a:r>
          </a:p>
        </p:txBody>
      </p:sp>
      <p:sp>
        <p:nvSpPr>
          <p:cNvPr id="6188" name="TextBox 6187">
            <a:extLst>
              <a:ext uri="{FF2B5EF4-FFF2-40B4-BE49-F238E27FC236}">
                <a16:creationId xmlns:a16="http://schemas.microsoft.com/office/drawing/2014/main" id="{00CE1BB3-FB5A-C47C-F667-4567D6BD973C}"/>
              </a:ext>
            </a:extLst>
          </p:cNvPr>
          <p:cNvSpPr txBox="1"/>
          <p:nvPr/>
        </p:nvSpPr>
        <p:spPr>
          <a:xfrm>
            <a:off x="11365556" y="2245088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1,275%</a:t>
            </a:r>
          </a:p>
        </p:txBody>
      </p:sp>
      <p:sp>
        <p:nvSpPr>
          <p:cNvPr id="6189" name="TextBox 6188">
            <a:extLst>
              <a:ext uri="{FF2B5EF4-FFF2-40B4-BE49-F238E27FC236}">
                <a16:creationId xmlns:a16="http://schemas.microsoft.com/office/drawing/2014/main" id="{B530E4AE-1FE7-ADC6-62B4-D204A568E992}"/>
              </a:ext>
            </a:extLst>
          </p:cNvPr>
          <p:cNvSpPr txBox="1"/>
          <p:nvPr/>
        </p:nvSpPr>
        <p:spPr>
          <a:xfrm>
            <a:off x="9080055" y="2956481"/>
            <a:ext cx="2624354" cy="2728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Dados de aquicultura em toneladas</a:t>
            </a:r>
          </a:p>
          <a:p>
            <a:pPr algn="l"/>
            <a:r>
              <a:rPr lang="pt-PT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2016. Não há dados para 2020, nem dados acumulados</a:t>
            </a:r>
          </a:p>
        </p:txBody>
      </p:sp>
      <p:sp>
        <p:nvSpPr>
          <p:cNvPr id="6190" name="TextBox 6189">
            <a:extLst>
              <a:ext uri="{FF2B5EF4-FFF2-40B4-BE49-F238E27FC236}">
                <a16:creationId xmlns:a16="http://schemas.microsoft.com/office/drawing/2014/main" id="{B018918A-78E4-A8CE-BC6E-B2B0BD1D2B80}"/>
              </a:ext>
            </a:extLst>
          </p:cNvPr>
          <p:cNvSpPr txBox="1"/>
          <p:nvPr/>
        </p:nvSpPr>
        <p:spPr>
          <a:xfrm>
            <a:off x="6408204" y="3202252"/>
            <a:ext cx="2201812" cy="372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300" b="1">
                <a:solidFill>
                  <a:schemeClr val="tx1"/>
                </a:solidFill>
                <a:latin typeface="EC Square Sans Pro" panose="020B0506040000020004" pitchFamily="34" charset="0"/>
              </a:rPr>
              <a:t>População de gado</a:t>
            </a:r>
          </a:p>
          <a:p>
            <a:pPr algn="l"/>
            <a:r>
              <a:rPr lang="pt-PT" sz="1050">
                <a:solidFill>
                  <a:schemeClr val="tx1"/>
                </a:solidFill>
                <a:latin typeface="EC Square Sans Pro" panose="020B0506040000020004" pitchFamily="34" charset="0"/>
              </a:rPr>
              <a:t>(% do total de cabeças pecuárias, 2020)</a:t>
            </a:r>
          </a:p>
        </p:txBody>
      </p:sp>
      <p:sp>
        <p:nvSpPr>
          <p:cNvPr id="6191" name="TextBox 6190">
            <a:extLst>
              <a:ext uri="{FF2B5EF4-FFF2-40B4-BE49-F238E27FC236}">
                <a16:creationId xmlns:a16="http://schemas.microsoft.com/office/drawing/2014/main" id="{CC348D09-FD11-2AA8-5C72-4C5589FADA34}"/>
              </a:ext>
            </a:extLst>
          </p:cNvPr>
          <p:cNvSpPr txBox="1"/>
          <p:nvPr/>
        </p:nvSpPr>
        <p:spPr>
          <a:xfrm rot="16200000">
            <a:off x="9170831" y="3454797"/>
            <a:ext cx="542226" cy="53183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UE</a:t>
            </a:r>
          </a:p>
          <a:p>
            <a:pPr algn="r">
              <a:spcAft>
                <a:spcPts val="450"/>
              </a:spcAft>
            </a:pPr>
            <a:endParaRPr lang="en-US" sz="8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Luxemburgo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Irlanda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Eslovénia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Lituânia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França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Estónia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Letónia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República Checa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Finlândia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Suécia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Áustria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Eslováquia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Bulgária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Alemanha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Itália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Polónia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Portugal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Bélgica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Países Baixos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Croácia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Hungria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Roménia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Chipre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Espanha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Dinamarca</a:t>
            </a:r>
          </a:p>
          <a:p>
            <a:pPr algn="r">
              <a:spcAft>
                <a:spcPts val="450"/>
              </a:spcAft>
            </a:pPr>
            <a:r>
              <a:rPr lang="pt-PT" sz="800">
                <a:solidFill>
                  <a:schemeClr val="tx1"/>
                </a:solidFill>
                <a:latin typeface="EC Square Sans Pro" panose="020B0506040000020004" pitchFamily="34" charset="0"/>
              </a:rPr>
              <a:t>Grécia</a:t>
            </a:r>
          </a:p>
        </p:txBody>
      </p:sp>
      <p:sp>
        <p:nvSpPr>
          <p:cNvPr id="6192" name="TextBox 6191">
            <a:extLst>
              <a:ext uri="{FF2B5EF4-FFF2-40B4-BE49-F238E27FC236}">
                <a16:creationId xmlns:a16="http://schemas.microsoft.com/office/drawing/2014/main" id="{8098A708-7DB4-78DA-5213-B2B3AB435288}"/>
              </a:ext>
            </a:extLst>
          </p:cNvPr>
          <p:cNvSpPr txBox="1"/>
          <p:nvPr/>
        </p:nvSpPr>
        <p:spPr>
          <a:xfrm>
            <a:off x="8339565" y="6385065"/>
            <a:ext cx="311560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7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Gado</a:t>
            </a:r>
          </a:p>
        </p:txBody>
      </p:sp>
      <p:sp>
        <p:nvSpPr>
          <p:cNvPr id="6193" name="TextBox 6192">
            <a:extLst>
              <a:ext uri="{FF2B5EF4-FFF2-40B4-BE49-F238E27FC236}">
                <a16:creationId xmlns:a16="http://schemas.microsoft.com/office/drawing/2014/main" id="{9AE82908-D7EE-346B-40CC-4C6E94C9606E}"/>
              </a:ext>
            </a:extLst>
          </p:cNvPr>
          <p:cNvSpPr txBox="1"/>
          <p:nvPr/>
        </p:nvSpPr>
        <p:spPr>
          <a:xfrm>
            <a:off x="8763000" y="6385065"/>
            <a:ext cx="254204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7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Porcos</a:t>
            </a:r>
          </a:p>
        </p:txBody>
      </p:sp>
      <p:sp>
        <p:nvSpPr>
          <p:cNvPr id="6194" name="TextBox 6193">
            <a:extLst>
              <a:ext uri="{FF2B5EF4-FFF2-40B4-BE49-F238E27FC236}">
                <a16:creationId xmlns:a16="http://schemas.microsoft.com/office/drawing/2014/main" id="{34C65093-B805-E4DD-D2CE-2F3F6090AAA0}"/>
              </a:ext>
            </a:extLst>
          </p:cNvPr>
          <p:cNvSpPr txBox="1"/>
          <p:nvPr/>
        </p:nvSpPr>
        <p:spPr>
          <a:xfrm>
            <a:off x="9112524" y="6385065"/>
            <a:ext cx="304789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7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Ovelhas</a:t>
            </a:r>
          </a:p>
        </p:txBody>
      </p:sp>
      <p:sp>
        <p:nvSpPr>
          <p:cNvPr id="6195" name="TextBox 6194">
            <a:extLst>
              <a:ext uri="{FF2B5EF4-FFF2-40B4-BE49-F238E27FC236}">
                <a16:creationId xmlns:a16="http://schemas.microsoft.com/office/drawing/2014/main" id="{F91728A4-91F9-A169-033F-D8FFE85BFA7D}"/>
              </a:ext>
            </a:extLst>
          </p:cNvPr>
          <p:cNvSpPr txBox="1"/>
          <p:nvPr/>
        </p:nvSpPr>
        <p:spPr>
          <a:xfrm>
            <a:off x="9539932" y="6385065"/>
            <a:ext cx="304789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7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Cabras</a:t>
            </a:r>
          </a:p>
        </p:txBody>
      </p:sp>
      <p:sp>
        <p:nvSpPr>
          <p:cNvPr id="6196" name="TextBox 6195">
            <a:extLst>
              <a:ext uri="{FF2B5EF4-FFF2-40B4-BE49-F238E27FC236}">
                <a16:creationId xmlns:a16="http://schemas.microsoft.com/office/drawing/2014/main" id="{4B0796F7-7261-FAAD-4B09-6F9052862C36}"/>
              </a:ext>
            </a:extLst>
          </p:cNvPr>
          <p:cNvSpPr txBox="1"/>
          <p:nvPr/>
        </p:nvSpPr>
        <p:spPr>
          <a:xfrm>
            <a:off x="9962042" y="6386049"/>
            <a:ext cx="413157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7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Aves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D1C664C-FC1B-4744-9DE8-C78CA6BECE52}"/>
              </a:ext>
            </a:extLst>
          </p:cNvPr>
          <p:cNvCxnSpPr>
            <a:cxnSpLocks/>
          </p:cNvCxnSpPr>
          <p:nvPr/>
        </p:nvCxnSpPr>
        <p:spPr>
          <a:xfrm flipV="1">
            <a:off x="10210800" y="6360936"/>
            <a:ext cx="0" cy="486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C6C0E0B-1D98-4242-B3D7-DE2486D958DA}"/>
              </a:ext>
            </a:extLst>
          </p:cNvPr>
          <p:cNvSpPr/>
          <p:nvPr/>
        </p:nvSpPr>
        <p:spPr>
          <a:xfrm rot="5400000">
            <a:off x="8727912" y="4710576"/>
            <a:ext cx="2916999" cy="256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7" name="TextBox 6196">
            <a:extLst>
              <a:ext uri="{FF2B5EF4-FFF2-40B4-BE49-F238E27FC236}">
                <a16:creationId xmlns:a16="http://schemas.microsoft.com/office/drawing/2014/main" id="{55DAD6C1-9152-71AD-DA23-E1FA34AB03E9}"/>
              </a:ext>
            </a:extLst>
          </p:cNvPr>
          <p:cNvSpPr txBox="1"/>
          <p:nvPr/>
        </p:nvSpPr>
        <p:spPr>
          <a:xfrm>
            <a:off x="6413932" y="6649981"/>
            <a:ext cx="2577667" cy="1884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Fonte:</a:t>
            </a:r>
            <a:r>
              <a:rPr lang="pt-PT" sz="800" dirty="0">
                <a:solidFill>
                  <a:schemeClr val="tx1"/>
                </a:solidFill>
                <a:latin typeface="EC Square Sans Pro" panose="020B0506040000020004" pitchFamily="34" charset="0"/>
              </a:rPr>
              <a:t> Eurostat (código de dados on-line: ef_tsk_main)</a:t>
            </a:r>
          </a:p>
        </p:txBody>
      </p:sp>
    </p:spTree>
    <p:extLst>
      <p:ext uri="{BB962C8B-B14F-4D97-AF65-F5344CB8AC3E}">
        <p14:creationId xmlns:p14="http://schemas.microsoft.com/office/powerpoint/2010/main" val="44039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7F49C4F-41FD-47CA-AFA7-AEC734ED9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65" y="145874"/>
            <a:ext cx="8185535" cy="53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795" b="1" dirty="0">
                <a:latin typeface="EC Square Sans Pro" panose="020B0506040000020004" pitchFamily="34" charset="0"/>
              </a:rPr>
              <a:t>Vendas de medicamentos veterinários em PORTUGAL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B415BA7-2EB9-452B-AD13-C1C550523469}"/>
              </a:ext>
            </a:extLst>
          </p:cNvPr>
          <p:cNvSpPr txBox="1"/>
          <p:nvPr/>
        </p:nvSpPr>
        <p:spPr>
          <a:xfrm>
            <a:off x="1952188" y="692150"/>
            <a:ext cx="1466908" cy="53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797" b="1" dirty="0">
                <a:solidFill>
                  <a:srgbClr val="003399"/>
                </a:solidFill>
              </a:rPr>
              <a:t>PCU</a:t>
            </a:r>
          </a:p>
          <a:p>
            <a:pPr algn="ctr"/>
            <a:r>
              <a:rPr lang="pt-PT" sz="1098" b="1" dirty="0">
                <a:solidFill>
                  <a:srgbClr val="003399"/>
                </a:solidFill>
              </a:rPr>
              <a:t>2022 </a:t>
            </a:r>
            <a:r>
              <a:rPr lang="pt-PT" sz="799" b="1" dirty="0">
                <a:solidFill>
                  <a:srgbClr val="003399"/>
                </a:solidFill>
              </a:rPr>
              <a:t>(1.000 toneladas)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332519" y="587249"/>
            <a:ext cx="2409268" cy="36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797" b="1" dirty="0">
                <a:solidFill>
                  <a:srgbClr val="003399"/>
                </a:solidFill>
              </a:rPr>
              <a:t>Vendas de antimicrobianos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8633F7F-3BAA-4B15-A636-760184597926}"/>
              </a:ext>
            </a:extLst>
          </p:cNvPr>
          <p:cNvSpPr txBox="1"/>
          <p:nvPr/>
        </p:nvSpPr>
        <p:spPr>
          <a:xfrm>
            <a:off x="6324600" y="860682"/>
            <a:ext cx="5019481" cy="36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797" b="1" dirty="0">
                <a:solidFill>
                  <a:srgbClr val="003399"/>
                </a:solidFill>
              </a:rPr>
              <a:t>Tendências de vendas (2010-2022)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F4DEEC5-3957-470D-845F-37B2C55AF429}"/>
              </a:ext>
            </a:extLst>
          </p:cNvPr>
          <p:cNvSpPr/>
          <p:nvPr/>
        </p:nvSpPr>
        <p:spPr>
          <a:xfrm>
            <a:off x="3332520" y="1229636"/>
            <a:ext cx="2381045" cy="388362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92" b="1" dirty="0">
              <a:latin typeface="EC Square Sans Pro" panose="020B05060400000200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229F46-F3A1-470F-9C84-BF26FB9CC2F6}"/>
              </a:ext>
            </a:extLst>
          </p:cNvPr>
          <p:cNvSpPr txBox="1"/>
          <p:nvPr/>
        </p:nvSpPr>
        <p:spPr>
          <a:xfrm>
            <a:off x="3375387" y="1235973"/>
            <a:ext cx="2345061" cy="55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2018</a:t>
            </a:r>
          </a:p>
          <a:p>
            <a:pPr algn="ctr"/>
            <a:r>
              <a:rPr lang="pt-PT" sz="1797" b="1">
                <a:solidFill>
                  <a:schemeClr val="lt1"/>
                </a:solidFill>
                <a:latin typeface="EC Square Sans Pro" panose="020B0506040000020004" pitchFamily="34" charset="0"/>
              </a:rPr>
              <a:t>183,4 mg/PCU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3DF701D-6114-40FF-AAA6-B9287A20817E}"/>
              </a:ext>
            </a:extLst>
          </p:cNvPr>
          <p:cNvSpPr txBox="1"/>
          <p:nvPr/>
        </p:nvSpPr>
        <p:spPr>
          <a:xfrm>
            <a:off x="3321936" y="2480228"/>
            <a:ext cx="2345061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2022</a:t>
            </a:r>
          </a:p>
          <a:p>
            <a:pPr algn="ctr"/>
            <a:r>
              <a:rPr lang="pt-PT" sz="3594" b="1">
                <a:solidFill>
                  <a:schemeClr val="lt1"/>
                </a:solidFill>
                <a:latin typeface="EC Square Sans Pro" panose="020B0506040000020004" pitchFamily="34" charset="0"/>
              </a:rPr>
              <a:t>77,1 mg/PCU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CDCE4C2-331D-4F76-BD04-94112AB7DC3B}"/>
              </a:ext>
            </a:extLst>
          </p:cNvPr>
          <p:cNvSpPr/>
          <p:nvPr/>
        </p:nvSpPr>
        <p:spPr>
          <a:xfrm>
            <a:off x="4270581" y="1953016"/>
            <a:ext cx="456355" cy="423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A2B21AA-3EBC-4B63-9E3B-008987014897}"/>
              </a:ext>
            </a:extLst>
          </p:cNvPr>
          <p:cNvSpPr txBox="1"/>
          <p:nvPr/>
        </p:nvSpPr>
        <p:spPr>
          <a:xfrm>
            <a:off x="3868978" y="4283513"/>
            <a:ext cx="1216946" cy="337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597" b="1">
                <a:solidFill>
                  <a:srgbClr val="003399"/>
                </a:solidFill>
                <a:latin typeface="EC Square Sans Pro" panose="020B0506040000020004" pitchFamily="34" charset="0"/>
              </a:rPr>
              <a:t>-58%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029387C-3ACD-43A8-8D8A-5D27283F2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17778" r="27077" b="79343"/>
          <a:stretch/>
        </p:blipFill>
        <p:spPr>
          <a:xfrm>
            <a:off x="3306419" y="5098593"/>
            <a:ext cx="8606384" cy="2603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758ED2-9E3E-4C95-9336-EE557E9E2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3" y="1243624"/>
            <a:ext cx="2936732" cy="54346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AC5A0B-5220-456D-92D9-D2983DCE31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5" t="41298" r="7280" b="30164"/>
          <a:stretch/>
        </p:blipFill>
        <p:spPr>
          <a:xfrm>
            <a:off x="3306419" y="5400000"/>
            <a:ext cx="8505668" cy="130230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AD8A05-B0AF-4827-96C9-FB54AE821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6" t="74603" r="45973" b="22736"/>
          <a:stretch/>
        </p:blipFill>
        <p:spPr>
          <a:xfrm>
            <a:off x="3375387" y="6720559"/>
            <a:ext cx="6530613" cy="1737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DB16EB-BA80-4293-9D4B-81CFB62C37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74" t="21952" r="40626" b="13333"/>
          <a:stretch/>
        </p:blipFill>
        <p:spPr>
          <a:xfrm>
            <a:off x="5720448" y="1149350"/>
            <a:ext cx="6014352" cy="3980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FE834-84D2-0DFC-27E2-5F543B6922C8}"/>
              </a:ext>
            </a:extLst>
          </p:cNvPr>
          <p:cNvSpPr txBox="1"/>
          <p:nvPr/>
        </p:nvSpPr>
        <p:spPr>
          <a:xfrm rot="16200000">
            <a:off x="5069483" y="2515086"/>
            <a:ext cx="1580221" cy="2603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Vendas (mg/PCU)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A5D67-7363-636B-2386-22E5AC5EC2CF}"/>
              </a:ext>
            </a:extLst>
          </p:cNvPr>
          <p:cNvSpPr txBox="1"/>
          <p:nvPr/>
        </p:nvSpPr>
        <p:spPr>
          <a:xfrm rot="16200000">
            <a:off x="10771228" y="2570096"/>
            <a:ext cx="1580221" cy="2603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PCU (1.000 toneladas)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4E050-57A0-9CEA-8B81-1E6B470ADA72}"/>
              </a:ext>
            </a:extLst>
          </p:cNvPr>
          <p:cNvSpPr txBox="1"/>
          <p:nvPr/>
        </p:nvSpPr>
        <p:spPr>
          <a:xfrm>
            <a:off x="6017789" y="4289995"/>
            <a:ext cx="1994641" cy="839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Tetraciclinas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Lincosamidas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Aminoglicosídeos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Anfenicóis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Cefalosporinas de 3ª e 4ª geração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PCU TOTAL (toneladas)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5019A-6DFF-8F8A-C55B-00EA27579EC5}"/>
              </a:ext>
            </a:extLst>
          </p:cNvPr>
          <p:cNvSpPr txBox="1"/>
          <p:nvPr/>
        </p:nvSpPr>
        <p:spPr>
          <a:xfrm>
            <a:off x="8346979" y="4309843"/>
            <a:ext cx="1979875" cy="699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Penicilinas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Fluoroquinolonas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Sulfonamidas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Outros*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Cefalosporinas de 1ª e 2ª geração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3D892-FCD7-F6E7-9548-6ABBF55B7FCC}"/>
              </a:ext>
            </a:extLst>
          </p:cNvPr>
          <p:cNvSpPr txBox="1"/>
          <p:nvPr/>
        </p:nvSpPr>
        <p:spPr>
          <a:xfrm>
            <a:off x="10642353" y="4309666"/>
            <a:ext cx="1297490" cy="699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Macrólidos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Pleuromutilinas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Polimixinas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Trimetoprima</a:t>
            </a:r>
          </a:p>
          <a:p>
            <a:pPr algn="l">
              <a:spcAft>
                <a:spcPts val="100"/>
              </a:spcAft>
            </a:pPr>
            <a:r>
              <a:rPr lang="pt-PT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quinolonas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89441-9F51-C7B1-9400-2623DA75C11C}"/>
              </a:ext>
            </a:extLst>
          </p:cNvPr>
          <p:cNvSpPr txBox="1"/>
          <p:nvPr/>
        </p:nvSpPr>
        <p:spPr>
          <a:xfrm>
            <a:off x="10486233" y="5207437"/>
            <a:ext cx="1325854" cy="1160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Tendências 2010-2022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C6F637-0B74-B792-412F-46611E744D46}"/>
              </a:ext>
            </a:extLst>
          </p:cNvPr>
          <p:cNvSpPr txBox="1"/>
          <p:nvPr/>
        </p:nvSpPr>
        <p:spPr>
          <a:xfrm>
            <a:off x="3363321" y="5190530"/>
            <a:ext cx="1018880" cy="1498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9C3BF4-ABE2-5739-5270-282DD36DB9A9}"/>
              </a:ext>
            </a:extLst>
          </p:cNvPr>
          <p:cNvSpPr txBox="1"/>
          <p:nvPr/>
        </p:nvSpPr>
        <p:spPr>
          <a:xfrm>
            <a:off x="3357582" y="5574196"/>
            <a:ext cx="517658" cy="124127"/>
          </a:xfrm>
          <a:prstGeom prst="rect">
            <a:avLst/>
          </a:prstGeom>
          <a:solidFill>
            <a:srgbClr val="C7CBE7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r>
              <a:rPr lang="pt-PT" sz="8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34FBC4-AE6B-F95F-8EBD-EA7C7E5B597F}"/>
              </a:ext>
            </a:extLst>
          </p:cNvPr>
          <p:cNvSpPr txBox="1"/>
          <p:nvPr/>
        </p:nvSpPr>
        <p:spPr>
          <a:xfrm>
            <a:off x="4046664" y="5569151"/>
            <a:ext cx="1039260" cy="121718"/>
          </a:xfrm>
          <a:prstGeom prst="rect">
            <a:avLst/>
          </a:prstGeom>
          <a:solidFill>
            <a:srgbClr val="C7CBE7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Vendas gerais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964B0-4B20-2CAE-5EA4-9F6233C29448}"/>
              </a:ext>
            </a:extLst>
          </p:cNvPr>
          <p:cNvSpPr txBox="1"/>
          <p:nvPr/>
        </p:nvSpPr>
        <p:spPr>
          <a:xfrm>
            <a:off x="4152477" y="5901498"/>
            <a:ext cx="927872" cy="265999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Cefalosporinas de 3ª e 4ª geração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FF168-D49B-7B8E-4446-9D36C9651BE1}"/>
              </a:ext>
            </a:extLst>
          </p:cNvPr>
          <p:cNvSpPr txBox="1"/>
          <p:nvPr/>
        </p:nvSpPr>
        <p:spPr>
          <a:xfrm>
            <a:off x="4129617" y="6167497"/>
            <a:ext cx="927872" cy="265999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Quinolonas</a:t>
            </a:r>
          </a:p>
          <a:p>
            <a:pPr algn="ctr"/>
            <a:r>
              <a:rPr lang="pt-PT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fluoroquinolonas)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2A8986-F544-0F68-F5EE-8AEF316BA4DD}"/>
              </a:ext>
            </a:extLst>
          </p:cNvPr>
          <p:cNvSpPr txBox="1"/>
          <p:nvPr/>
        </p:nvSpPr>
        <p:spPr>
          <a:xfrm>
            <a:off x="4099137" y="6515603"/>
            <a:ext cx="927872" cy="135445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Polimixinas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1A4CB4-86E4-47F8-0926-CB3ABEB07255}"/>
              </a:ext>
            </a:extLst>
          </p:cNvPr>
          <p:cNvSpPr txBox="1"/>
          <p:nvPr/>
        </p:nvSpPr>
        <p:spPr>
          <a:xfrm>
            <a:off x="3419096" y="6729437"/>
            <a:ext cx="6448804" cy="208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0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PT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Portugal, as vendas de 2010-2014, 2017 e 2019 estão subestimadas, devido à subnotificação.</a:t>
            </a:r>
          </a:p>
        </p:txBody>
      </p:sp>
    </p:spTree>
    <p:extLst>
      <p:ext uri="{BB962C8B-B14F-4D97-AF65-F5344CB8AC3E}">
        <p14:creationId xmlns:p14="http://schemas.microsoft.com/office/powerpoint/2010/main" val="426052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8D9FDB-467C-40F8-8A6B-C9B3CB26727A}"/>
              </a:ext>
            </a:extLst>
          </p:cNvPr>
          <p:cNvSpPr txBox="1"/>
          <p:nvPr/>
        </p:nvSpPr>
        <p:spPr>
          <a:xfrm>
            <a:off x="9677400" y="1454150"/>
            <a:ext cx="2505075" cy="4078039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spAutoFit/>
          </a:bodyPr>
          <a:lstStyle/>
          <a:p>
            <a:r>
              <a:rPr lang="pt-PT" sz="14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</a:rPr>
              <a:t>Informação sobre o país </a:t>
            </a:r>
          </a:p>
          <a:p>
            <a:r>
              <a:rPr lang="pt-PT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Desde 2010, os relatórios anuais nacionais que monitorizam o consumo de medicamentos veterinários antimicrobianos aprovados para uso em animais produtores de alimentos e de companhia estão disponíveis publicamente no site da Direção-Geral da Alimentação e Veterinária2.</a:t>
            </a:r>
          </a:p>
          <a:p>
            <a:r>
              <a:rPr lang="pt-PT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t-PT" sz="1100" b="0" i="0" u="sng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https://www.dgs.pt/documentos-e-publicacoes/plano-nacional-de-combate-a-resistencia-aos-antimicrobianos-2019-2023-pdf.aspx</a:t>
            </a:r>
          </a:p>
          <a:p>
            <a:r>
              <a:rPr lang="pt-PT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pt-PT" sz="1100" b="0" i="0" u="sng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https://www.dgav.pt/medicamentos/conteudo/medicamentos-veterinarios/planos-de-controlo-oficial-e-relatorios/esvac/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DEF0B-35EA-44F6-91E3-B7F31236D5B3}"/>
              </a:ext>
            </a:extLst>
          </p:cNvPr>
          <p:cNvSpPr txBox="1"/>
          <p:nvPr/>
        </p:nvSpPr>
        <p:spPr>
          <a:xfrm>
            <a:off x="9896475" y="6254750"/>
            <a:ext cx="2286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b="1" i="0" u="none" strike="noStrike" baseline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Relatório ESVAC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26" y="139782"/>
            <a:ext cx="8271674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b="1" dirty="0">
                <a:latin typeface="EC Square Sans Pro" panose="020B0506040000020004" pitchFamily="34" charset="0"/>
              </a:rPr>
              <a:t>Vendas de medicamentos veterinários em PORTUGAL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ED8EF3-7D0D-47E0-8A9F-67AC07C5D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6" t="68435" r="54999" b="12677"/>
          <a:stretch/>
        </p:blipFill>
        <p:spPr>
          <a:xfrm>
            <a:off x="585587" y="842264"/>
            <a:ext cx="8482213" cy="2895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0169148-A114-400C-92A4-EDB26944F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76" t="76233" r="16874" b="12223"/>
          <a:stretch/>
        </p:blipFill>
        <p:spPr>
          <a:xfrm>
            <a:off x="585587" y="4331146"/>
            <a:ext cx="8406013" cy="1923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5A2BE7-ED31-D1BF-FBDC-5A83ED9DC948}"/>
              </a:ext>
            </a:extLst>
          </p:cNvPr>
          <p:cNvSpPr txBox="1"/>
          <p:nvPr/>
        </p:nvSpPr>
        <p:spPr>
          <a:xfrm>
            <a:off x="799979" y="972696"/>
            <a:ext cx="7977227" cy="3673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b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Desde 2011: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BB3BC-55F9-2DD2-0D65-B85403E3C47C}"/>
              </a:ext>
            </a:extLst>
          </p:cNvPr>
          <p:cNvSpPr txBox="1"/>
          <p:nvPr/>
        </p:nvSpPr>
        <p:spPr>
          <a:xfrm>
            <a:off x="1156893" y="1428308"/>
            <a:ext cx="7834708" cy="267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200"/>
              </a:spcAft>
            </a:pPr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51,5% das vendas anuais gerais (de 159,2 mg/PCU para 77,1 mg/PCU em 2022)</a:t>
            </a:r>
          </a:p>
          <a:p>
            <a:pPr algn="l">
              <a:spcAft>
                <a:spcPts val="1200"/>
              </a:spcAft>
            </a:pPr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 das vendas de cefalosporinas de 3ª e 4ª geração (de 0,32 mg/PCU para 0,24 mg/PCU em 2022)</a:t>
            </a:r>
          </a:p>
          <a:p>
            <a:pPr algn="l">
              <a:spcAft>
                <a:spcPts val="1200"/>
              </a:spcAft>
            </a:pPr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36,9% das vendas de fluoroquinolonas (de 8,2 mg/PCU para 5,2 mg/PCU em 2022)</a:t>
            </a:r>
          </a:p>
          <a:p>
            <a:pPr algn="l">
              <a:spcAft>
                <a:spcPts val="1200"/>
              </a:spcAft>
            </a:pPr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100% de vendas de outras quinolonas (de 0,45 mg/PCU para 0 mg/PCU em 2022)</a:t>
            </a:r>
          </a:p>
          <a:p>
            <a:pPr algn="l">
              <a:spcAft>
                <a:spcPts val="1200"/>
              </a:spcAft>
            </a:pPr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76,5% das vendas de polimixinas (de 7,8 mg/PCU para 1,8 mg/PCU em 2022)</a:t>
            </a:r>
          </a:p>
          <a:p>
            <a:pPr algn="l">
              <a:spcAft>
                <a:spcPts val="1200"/>
              </a:spcAft>
            </a:pPr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PCU aumentou 2,8% entre 2011 e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005C4-9975-06B0-1535-AB314484455B}"/>
              </a:ext>
            </a:extLst>
          </p:cNvPr>
          <p:cNvSpPr txBox="1"/>
          <p:nvPr/>
        </p:nvSpPr>
        <p:spPr>
          <a:xfrm>
            <a:off x="735785" y="4398209"/>
            <a:ext cx="8179615" cy="20455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pt-PT" b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de vendas de 2022</a:t>
            </a:r>
          </a:p>
          <a:p>
            <a:pPr algn="l"/>
            <a:r>
              <a:rPr lang="pt-PT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2022, as vendas globais diminuíram 48,5% em comparação com 2021 (de 149,9 mg/PCU para 77,1 mg/PCU). As três classes de antibióticos mais vendidas foram tetraciclinas, penicilinas e macrólidos, que representaram 33,3%, 22,8% e 9,6% das vendas totais, respetivamente.</a:t>
            </a:r>
          </a:p>
        </p:txBody>
      </p:sp>
    </p:spTree>
    <p:extLst>
      <p:ext uri="{BB962C8B-B14F-4D97-AF65-F5344CB8AC3E}">
        <p14:creationId xmlns:p14="http://schemas.microsoft.com/office/powerpoint/2010/main" val="98722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B2B85C-F231-4197-BE05-61FADCAE4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1353800" cy="9144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PT" sz="5500">
                <a:latin typeface="EC Square Sans Pro" panose="020B0506040000020004" pitchFamily="34" charset="0"/>
              </a:rPr>
              <a:t>Consumo de </a:t>
            </a:r>
            <a:r>
              <a:rPr lang="pt-PT" sz="5500" b="1">
                <a:latin typeface="EC Square Sans Pro" panose="020B0506040000020004" pitchFamily="34" charset="0"/>
              </a:rPr>
              <a:t>cefalosporinas de 3.ª </a:t>
            </a:r>
            <a:r>
              <a:rPr lang="pt-PT" sz="5500">
                <a:latin typeface="EC Square Sans Pro" panose="020B0506040000020004" pitchFamily="34" charset="0"/>
              </a:rPr>
              <a:t>e</a:t>
            </a:r>
            <a:r>
              <a:rPr lang="pt-PT" sz="5500" b="1">
                <a:latin typeface="EC Square Sans Pro" panose="020B0506040000020004" pitchFamily="34" charset="0"/>
              </a:rPr>
              <a:t> 4.ª geração, fluoroquinolonas, outras quinolonas e polimixinas (mg/PCU) por animais produtores de alimentos em 2022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9C23C1-4889-4AA9-A663-CF6E097C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9847" r="23125" b="13400"/>
          <a:stretch/>
        </p:blipFill>
        <p:spPr>
          <a:xfrm>
            <a:off x="762000" y="1454150"/>
            <a:ext cx="10591799" cy="54165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D0A8C6-3F02-4D4C-8F74-8B0E8F83A8B8}"/>
              </a:ext>
            </a:extLst>
          </p:cNvPr>
          <p:cNvSpPr txBox="1"/>
          <p:nvPr/>
        </p:nvSpPr>
        <p:spPr>
          <a:xfrm>
            <a:off x="990600" y="648335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i="1">
                <a:solidFill>
                  <a:srgbClr val="003399"/>
                </a:solidFill>
              </a:rPr>
              <a:t>Fonte:</a:t>
            </a:r>
            <a:r>
              <a:rPr lang="pt-PT" sz="1050">
                <a:solidFill>
                  <a:srgbClr val="003399"/>
                </a:solidFill>
              </a:rPr>
              <a:t> 13º Relatório ESVAC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FFF10-95F2-052B-9718-48765671FC86}"/>
              </a:ext>
            </a:extLst>
          </p:cNvPr>
          <p:cNvSpPr txBox="1"/>
          <p:nvPr/>
        </p:nvSpPr>
        <p:spPr>
          <a:xfrm>
            <a:off x="2455734" y="1407566"/>
            <a:ext cx="2865388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600">
                <a:solidFill>
                  <a:schemeClr val="tx1"/>
                </a:solidFill>
                <a:latin typeface="EC Square Sans Pro" panose="020B0506040000020004" pitchFamily="34" charset="0"/>
              </a:rPr>
              <a:t>Cefalosporinas de 3ª e 4ª geração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83028-35C1-49BF-355E-434A1DAB17C2}"/>
              </a:ext>
            </a:extLst>
          </p:cNvPr>
          <p:cNvSpPr txBox="1"/>
          <p:nvPr/>
        </p:nvSpPr>
        <p:spPr>
          <a:xfrm>
            <a:off x="5653907" y="1410985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600">
                <a:solidFill>
                  <a:schemeClr val="tx1"/>
                </a:solidFill>
                <a:latin typeface="EC Square Sans Pro" panose="020B0506040000020004" pitchFamily="34" charset="0"/>
              </a:rPr>
              <a:t>Fluoroquinolonas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40F00-1C68-7FFC-7DCE-8C84052EAB77}"/>
              </a:ext>
            </a:extLst>
          </p:cNvPr>
          <p:cNvSpPr txBox="1"/>
          <p:nvPr/>
        </p:nvSpPr>
        <p:spPr>
          <a:xfrm>
            <a:off x="7571785" y="1407566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600">
                <a:solidFill>
                  <a:schemeClr val="tx1"/>
                </a:solidFill>
                <a:latin typeface="EC Square Sans Pro" panose="020B0506040000020004" pitchFamily="34" charset="0"/>
              </a:rPr>
              <a:t>Outras quinolonas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47C66-0C78-9A4D-A734-97F5A24CE56D}"/>
              </a:ext>
            </a:extLst>
          </p:cNvPr>
          <p:cNvSpPr txBox="1"/>
          <p:nvPr/>
        </p:nvSpPr>
        <p:spPr>
          <a:xfrm>
            <a:off x="9441367" y="1407565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pt-PT" sz="1600">
                <a:solidFill>
                  <a:schemeClr val="tx1"/>
                </a:solidFill>
                <a:latin typeface="EC Square Sans Pro" panose="020B0506040000020004" pitchFamily="34" charset="0"/>
              </a:rPr>
              <a:t>Polimixinas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8B1B6-314A-DF4E-65BA-D21E60D1CFCB}"/>
              </a:ext>
            </a:extLst>
          </p:cNvPr>
          <p:cNvSpPr txBox="1"/>
          <p:nvPr/>
        </p:nvSpPr>
        <p:spPr>
          <a:xfrm rot="16200000">
            <a:off x="5565929" y="2010106"/>
            <a:ext cx="1564272" cy="8156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Áustria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Bélgica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Bulgária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Croácia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Chipre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República Checa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Dinamarca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Estónia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Finlândia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França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Alemanha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Grécia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Hungria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Islândia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Irlanda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Itália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Letónia</a:t>
            </a:r>
          </a:p>
          <a:p>
            <a:pPr algn="r"/>
            <a:endParaRPr lang="en-US" sz="6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Lituânia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Luxemburgo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Países Baixos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Noruega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Polónia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Portugal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Roménia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Eslováquia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Eslovénia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Espanha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Suécia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Suíça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Reino Unido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pt-PT" sz="1200">
                <a:solidFill>
                  <a:schemeClr val="tx1"/>
                </a:solidFill>
                <a:latin typeface="EC Square Sans Pro" panose="020B0506040000020004" pitchFamily="34" charset="0"/>
              </a:rPr>
              <a:t>Proporção agregada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693E5B-7E52-4138-AC38-F6874815D651}"/>
              </a:ext>
            </a:extLst>
          </p:cNvPr>
          <p:cNvSpPr/>
          <p:nvPr/>
        </p:nvSpPr>
        <p:spPr>
          <a:xfrm rot="5400000" flipV="1">
            <a:off x="5829301" y="4006853"/>
            <a:ext cx="4800599" cy="304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3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9936" y="5488247"/>
            <a:ext cx="4495800" cy="323855"/>
          </a:xfrm>
        </p:spPr>
        <p:txBody>
          <a:bodyPr/>
          <a:lstStyle/>
          <a:p>
            <a:pPr marL="0" indent="0">
              <a:buNone/>
            </a:pPr>
            <a:r>
              <a:rPr lang="pt-PT">
                <a:latin typeface="EC Square Sans Pro" panose="020B0506040000020004" pitchFamily="34" charset="0"/>
              </a:rPr>
              <a:t>PORTUGAL, 6 E 7 DE JUNHO DE 2024</a:t>
            </a:r>
          </a:p>
          <a:p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8700" y="1411288"/>
            <a:ext cx="6083300" cy="202406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pt-PT" sz="3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Introdução geral ao impacto da RAM. Ênfase nos números nacionais de UAM e RAM </a:t>
            </a: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Formação prática para agricultores e veterinários: Novas medidas para combater a resistência antimicrobiana</a:t>
            </a:r>
          </a:p>
          <a:p>
            <a:endParaRPr lang="es-E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9CB5E0-6656-114A-F7D9-84F185E6010A}"/>
              </a:ext>
            </a:extLst>
          </p:cNvPr>
          <p:cNvGrpSpPr/>
          <p:nvPr/>
        </p:nvGrpSpPr>
        <p:grpSpPr>
          <a:xfrm>
            <a:off x="9829800" y="6124491"/>
            <a:ext cx="2362200" cy="727538"/>
            <a:chOff x="8763000" y="5761027"/>
            <a:chExt cx="2362200" cy="7275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B76D32-7FE3-226C-18B0-77999F45C93F}"/>
                </a:ext>
              </a:extLst>
            </p:cNvPr>
            <p:cNvSpPr/>
            <p:nvPr/>
          </p:nvSpPr>
          <p:spPr>
            <a:xfrm>
              <a:off x="8763000" y="5761027"/>
              <a:ext cx="2362200" cy="7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D68F8030-2CA5-B208-AAAC-1FA721C4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1" y="5876906"/>
              <a:ext cx="1989406" cy="50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96CB5A-A606-4194-92D9-987501FB9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9154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EC Square Sans Pro" panose="020B0506040000020004" pitchFamily="34" charset="0"/>
              </a:rPr>
              <a:t>Consumption of </a:t>
            </a:r>
            <a:r>
              <a:rPr lang="en-GB" b="1" dirty="0">
                <a:latin typeface="EC Square Sans Pro" panose="020B0506040000020004" pitchFamily="34" charset="0"/>
              </a:rPr>
              <a:t>fluoroquinolones</a:t>
            </a:r>
            <a:r>
              <a:rPr lang="en-GB" dirty="0">
                <a:latin typeface="EC Square Sans Pro" panose="020B0506040000020004" pitchFamily="34" charset="0"/>
              </a:rPr>
              <a:t> and </a:t>
            </a:r>
            <a:r>
              <a:rPr lang="en-GB" b="1" dirty="0">
                <a:latin typeface="EC Square Sans Pro" panose="020B0506040000020004" pitchFamily="34" charset="0"/>
              </a:rPr>
              <a:t>other quinolones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16ACE-EC5B-4CE9-BAD1-431DC1092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85" t="25890" r="8750" b="26491"/>
          <a:stretch/>
        </p:blipFill>
        <p:spPr>
          <a:xfrm>
            <a:off x="609600" y="996951"/>
            <a:ext cx="11000740" cy="541019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B837B3F-419F-4BCC-8D77-FC0F61A7D8C6}"/>
              </a:ext>
            </a:extLst>
          </p:cNvPr>
          <p:cNvSpPr/>
          <p:nvPr/>
        </p:nvSpPr>
        <p:spPr>
          <a:xfrm>
            <a:off x="106326" y="4770474"/>
            <a:ext cx="12009474" cy="26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E8EB29-73D3-4961-9C45-AC751516A175}"/>
              </a:ext>
            </a:extLst>
          </p:cNvPr>
          <p:cNvSpPr txBox="1"/>
          <p:nvPr/>
        </p:nvSpPr>
        <p:spPr>
          <a:xfrm>
            <a:off x="17228" y="6559550"/>
            <a:ext cx="9220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0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JIACRA III - Antimicrobial consumption and resistance in bacteria from humans and animals</a:t>
            </a:r>
            <a:endParaRPr lang="en-GB" sz="900" dirty="0">
              <a:solidFill>
                <a:srgbClr val="003399"/>
              </a:solidFill>
              <a:effectLst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1D7E46-E490-491E-997D-6B0E085B3913}"/>
              </a:ext>
            </a:extLst>
          </p:cNvPr>
          <p:cNvSpPr txBox="1"/>
          <p:nvPr/>
        </p:nvSpPr>
        <p:spPr>
          <a:xfrm>
            <a:off x="6705600" y="122555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i="1">
                <a:latin typeface="EC Square Sans Pro" panose="020B0506040000020004" pitchFamily="34" charset="0"/>
              </a:rPr>
              <a:t>Exemplo 1 </a:t>
            </a:r>
          </a:p>
          <a:p>
            <a:r>
              <a:rPr lang="pt-PT" sz="2400">
                <a:latin typeface="EC Square Sans Pro" panose="020B0506040000020004" pitchFamily="34" charset="0"/>
              </a:rPr>
              <a:t>Tendências da </a:t>
            </a:r>
            <a:r>
              <a:rPr lang="pt-PT" sz="2400" b="1">
                <a:latin typeface="EC Square Sans Pro" panose="020B0506040000020004" pitchFamily="34" charset="0"/>
              </a:rPr>
              <a:t>resistência</a:t>
            </a:r>
            <a:r>
              <a:rPr lang="pt-PT" sz="2400">
                <a:latin typeface="EC Square Sans Pro" panose="020B0506040000020004" pitchFamily="34" charset="0"/>
              </a:rPr>
              <a:t> a </a:t>
            </a:r>
            <a:r>
              <a:rPr lang="pt-PT" sz="2400" b="1">
                <a:latin typeface="EC Square Sans Pro" panose="020B0506040000020004" pitchFamily="34" charset="0"/>
              </a:rPr>
              <a:t>antimicrobianos </a:t>
            </a:r>
            <a:r>
              <a:rPr lang="pt-PT" sz="2400">
                <a:latin typeface="EC Square Sans Pro" panose="020B0506040000020004" pitchFamily="34" charset="0"/>
              </a:rPr>
              <a:t>selecionados no indicador </a:t>
            </a:r>
            <a:r>
              <a:rPr lang="pt-PT" sz="2400" b="1" i="1">
                <a:latin typeface="EC Square Sans Pro" panose="020B0506040000020004" pitchFamily="34" charset="0"/>
              </a:rPr>
              <a:t>E. coli </a:t>
            </a:r>
            <a:r>
              <a:rPr lang="pt-PT" sz="2400">
                <a:latin typeface="EC Square Sans Pro" panose="020B0506040000020004" pitchFamily="34" charset="0"/>
              </a:rPr>
              <a:t>de </a:t>
            </a:r>
            <a:r>
              <a:rPr lang="pt-PT" sz="2400" b="1">
                <a:latin typeface="EC Square Sans Pro" panose="020B0506040000020004" pitchFamily="34" charset="0"/>
              </a:rPr>
              <a:t>porcos,</a:t>
            </a:r>
            <a:r>
              <a:rPr lang="pt-PT" sz="2400">
                <a:latin typeface="EC Square Sans Pro" panose="020B0506040000020004" pitchFamily="34" charset="0"/>
              </a:rPr>
              <a:t> 2009-2021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9129BE-E756-4321-93ED-2C020193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15149" r="25000" b="17074"/>
          <a:stretch/>
        </p:blipFill>
        <p:spPr>
          <a:xfrm>
            <a:off x="564708" y="0"/>
            <a:ext cx="4953000" cy="2877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82E40-365D-4376-B28F-4F2BCF9AF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0" t="12223" r="21250" b="11111"/>
          <a:stretch/>
        </p:blipFill>
        <p:spPr>
          <a:xfrm>
            <a:off x="457200" y="2933174"/>
            <a:ext cx="5183683" cy="388776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017EBE3-34DE-4162-9126-D8A604F56D6C}"/>
              </a:ext>
            </a:extLst>
          </p:cNvPr>
          <p:cNvSpPr/>
          <p:nvPr/>
        </p:nvSpPr>
        <p:spPr>
          <a:xfrm>
            <a:off x="5793283" y="6349172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B6C07D-7E22-4458-859A-9C9B83464ADD}"/>
              </a:ext>
            </a:extLst>
          </p:cNvPr>
          <p:cNvSpPr/>
          <p:nvPr/>
        </p:nvSpPr>
        <p:spPr>
          <a:xfrm>
            <a:off x="6803360" y="3758372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964A2-2769-4B75-A955-93ABB5737C66}"/>
              </a:ext>
            </a:extLst>
          </p:cNvPr>
          <p:cNvSpPr/>
          <p:nvPr/>
        </p:nvSpPr>
        <p:spPr>
          <a:xfrm>
            <a:off x="6803360" y="4520372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BFF1A5-9713-43EA-9A0C-9B4A59CC232D}"/>
              </a:ext>
            </a:extLst>
          </p:cNvPr>
          <p:cNvSpPr/>
          <p:nvPr/>
        </p:nvSpPr>
        <p:spPr>
          <a:xfrm>
            <a:off x="6803360" y="5313596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B543019-BBCD-4B65-95D9-EBC59BEDDC62}"/>
              </a:ext>
            </a:extLst>
          </p:cNvPr>
          <p:cNvSpPr/>
          <p:nvPr/>
        </p:nvSpPr>
        <p:spPr>
          <a:xfrm>
            <a:off x="6803360" y="6081946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205C0D-5519-4140-BF17-86956B703A98}"/>
              </a:ext>
            </a:extLst>
          </p:cNvPr>
          <p:cNvCxnSpPr/>
          <p:nvPr/>
        </p:nvCxnSpPr>
        <p:spPr>
          <a:xfrm>
            <a:off x="7069018" y="6282497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6A06C5-954C-4B11-B8E4-1879F3224AEE}"/>
              </a:ext>
            </a:extLst>
          </p:cNvPr>
          <p:cNvCxnSpPr>
            <a:cxnSpLocks/>
          </p:cNvCxnSpPr>
          <p:nvPr/>
        </p:nvCxnSpPr>
        <p:spPr>
          <a:xfrm>
            <a:off x="7013054" y="4786572"/>
            <a:ext cx="434172" cy="266043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57F1BB-DFDF-4FE5-84D4-880E28C6582B}"/>
              </a:ext>
            </a:extLst>
          </p:cNvPr>
          <p:cNvCxnSpPr/>
          <p:nvPr/>
        </p:nvCxnSpPr>
        <p:spPr>
          <a:xfrm>
            <a:off x="7103183" y="3897283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556AB43-11D6-44A5-8CCC-8AF4AF0F75BD}"/>
              </a:ext>
            </a:extLst>
          </p:cNvPr>
          <p:cNvCxnSpPr>
            <a:cxnSpLocks/>
          </p:cNvCxnSpPr>
          <p:nvPr/>
        </p:nvCxnSpPr>
        <p:spPr>
          <a:xfrm>
            <a:off x="6987436" y="5721350"/>
            <a:ext cx="480164" cy="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DC7F7-5CA2-407A-86E7-DB8A88FB7ADB}"/>
              </a:ext>
            </a:extLst>
          </p:cNvPr>
          <p:cNvSpPr txBox="1"/>
          <p:nvPr/>
        </p:nvSpPr>
        <p:spPr>
          <a:xfrm>
            <a:off x="7687340" y="2754789"/>
            <a:ext cx="404746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>
                <a:latin typeface="EC Square Sans Pro" panose="020B0506040000020004" pitchFamily="34" charset="0"/>
              </a:rPr>
              <a:t>Resistência a:</a:t>
            </a:r>
          </a:p>
          <a:p>
            <a:endParaRPr lang="en-GB" sz="3200" dirty="0">
              <a:latin typeface="EC Square Sans Pro" panose="020B0506040000020004" pitchFamily="34" charset="0"/>
            </a:endParaRPr>
          </a:p>
          <a:p>
            <a:r>
              <a:rPr lang="pt-PT" sz="3200" dirty="0">
                <a:latin typeface="EC Square Sans Pro" panose="020B0506040000020004" pitchFamily="34" charset="0"/>
              </a:rPr>
              <a:t>ampicilina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pt-PT" sz="3200" dirty="0">
                <a:latin typeface="EC Square Sans Pro" panose="020B0506040000020004" pitchFamily="34" charset="0"/>
              </a:rPr>
              <a:t>cefotaxima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pt-PT" sz="3200" dirty="0">
                <a:latin typeface="EC Square Sans Pro" panose="020B0506040000020004" pitchFamily="34" charset="0"/>
              </a:rPr>
              <a:t>ciprofloxacina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pt-PT" sz="3200" dirty="0">
                <a:latin typeface="EC Square Sans Pro" panose="020B0506040000020004" pitchFamily="34" charset="0"/>
              </a:rPr>
              <a:t>tetraciclina (TET)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B2D1E1-4A0B-4550-8390-93E46C707E93}"/>
              </a:ext>
            </a:extLst>
          </p:cNvPr>
          <p:cNvSpPr/>
          <p:nvPr/>
        </p:nvSpPr>
        <p:spPr>
          <a:xfrm>
            <a:off x="4343400" y="583829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2C162787-737E-4910-BB3F-5D2442DB8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0909" y="575231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b="1" dirty="0">
                <a:latin typeface="EC Square Sans Pro" panose="020B0506040000020004" pitchFamily="34" charset="0"/>
                <a:cs typeface="+mn-cs"/>
              </a:rPr>
              <a:t>Conquistas</a:t>
            </a:r>
          </a:p>
        </p:txBody>
      </p:sp>
      <p:pic>
        <p:nvPicPr>
          <p:cNvPr id="39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EBF0B977-D2E8-488C-A7E6-CD93C1D1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5974908" y="2368550"/>
            <a:ext cx="5782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B1AC5-2D1E-1F0F-164F-1926104862DC}"/>
              </a:ext>
            </a:extLst>
          </p:cNvPr>
          <p:cNvSpPr txBox="1"/>
          <p:nvPr/>
        </p:nvSpPr>
        <p:spPr>
          <a:xfrm rot="16200000">
            <a:off x="-220781" y="3813689"/>
            <a:ext cx="1427422" cy="1671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de resistência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B7FA4-67DA-47E6-27EB-35A539741DE8}"/>
              </a:ext>
            </a:extLst>
          </p:cNvPr>
          <p:cNvSpPr txBox="1"/>
          <p:nvPr/>
        </p:nvSpPr>
        <p:spPr>
          <a:xfrm>
            <a:off x="1067967" y="97155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E28EF-F46C-B7CF-3FCA-EC2B6B9C6212}"/>
              </a:ext>
            </a:extLst>
          </p:cNvPr>
          <p:cNvSpPr txBox="1"/>
          <p:nvPr/>
        </p:nvSpPr>
        <p:spPr>
          <a:xfrm>
            <a:off x="2274467" y="97835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Checa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6EB2B-BE40-185C-5991-51CDDE43CFDB}"/>
              </a:ext>
            </a:extLst>
          </p:cNvPr>
          <p:cNvSpPr txBox="1"/>
          <p:nvPr/>
        </p:nvSpPr>
        <p:spPr>
          <a:xfrm>
            <a:off x="3496625" y="97835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Dinamarca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2E635-9887-E8EE-987A-DB7B4F1D665C}"/>
              </a:ext>
            </a:extLst>
          </p:cNvPr>
          <p:cNvSpPr txBox="1"/>
          <p:nvPr/>
        </p:nvSpPr>
        <p:spPr>
          <a:xfrm>
            <a:off x="4703125" y="97154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Estónia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8A9CC-1531-2116-1E40-B4FCEBD1B593}"/>
              </a:ext>
            </a:extLst>
          </p:cNvPr>
          <p:cNvSpPr txBox="1"/>
          <p:nvPr/>
        </p:nvSpPr>
        <p:spPr>
          <a:xfrm>
            <a:off x="1067967" y="193040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Finlândia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A42BB-9A2F-9823-F376-975878436DE4}"/>
              </a:ext>
            </a:extLst>
          </p:cNvPr>
          <p:cNvSpPr txBox="1"/>
          <p:nvPr/>
        </p:nvSpPr>
        <p:spPr>
          <a:xfrm>
            <a:off x="2274467" y="193720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2ACD3-3908-93A8-7E49-D20D7CE0EB39}"/>
              </a:ext>
            </a:extLst>
          </p:cNvPr>
          <p:cNvSpPr txBox="1"/>
          <p:nvPr/>
        </p:nvSpPr>
        <p:spPr>
          <a:xfrm>
            <a:off x="3496625" y="193720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4310C-D4D2-7C60-2A90-09A0A84B2601}"/>
              </a:ext>
            </a:extLst>
          </p:cNvPr>
          <p:cNvSpPr txBox="1"/>
          <p:nvPr/>
        </p:nvSpPr>
        <p:spPr>
          <a:xfrm>
            <a:off x="4703125" y="193039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Grécia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92B9B8-76D2-3A2D-4738-C23AA7FAE797}"/>
              </a:ext>
            </a:extLst>
          </p:cNvPr>
          <p:cNvSpPr txBox="1"/>
          <p:nvPr/>
        </p:nvSpPr>
        <p:spPr>
          <a:xfrm>
            <a:off x="1089259" y="295868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8E82E-6BEC-D630-FAF6-1AA7976F1385}"/>
              </a:ext>
            </a:extLst>
          </p:cNvPr>
          <p:cNvSpPr txBox="1"/>
          <p:nvPr/>
        </p:nvSpPr>
        <p:spPr>
          <a:xfrm>
            <a:off x="2295759" y="296548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0D380-5C5F-AB36-307A-C6BE358B402A}"/>
              </a:ext>
            </a:extLst>
          </p:cNvPr>
          <p:cNvSpPr txBox="1"/>
          <p:nvPr/>
        </p:nvSpPr>
        <p:spPr>
          <a:xfrm>
            <a:off x="3517917" y="296548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606612-7C83-B05B-27C0-B67B91FB426B}"/>
              </a:ext>
            </a:extLst>
          </p:cNvPr>
          <p:cNvSpPr txBox="1"/>
          <p:nvPr/>
        </p:nvSpPr>
        <p:spPr>
          <a:xfrm>
            <a:off x="4724417" y="295868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Letónia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DC15B-DEA9-F856-DFC2-B29FCA10E244}"/>
              </a:ext>
            </a:extLst>
          </p:cNvPr>
          <p:cNvSpPr txBox="1"/>
          <p:nvPr/>
        </p:nvSpPr>
        <p:spPr>
          <a:xfrm>
            <a:off x="1089259" y="392362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Lituânia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7C50E5-AB44-3790-C847-FAD868537444}"/>
              </a:ext>
            </a:extLst>
          </p:cNvPr>
          <p:cNvSpPr txBox="1"/>
          <p:nvPr/>
        </p:nvSpPr>
        <p:spPr>
          <a:xfrm>
            <a:off x="2289408" y="3936776"/>
            <a:ext cx="529991" cy="957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Luxemburgo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00A8A-D6B7-DCC4-0266-AE3B8BF5121C}"/>
              </a:ext>
            </a:extLst>
          </p:cNvPr>
          <p:cNvSpPr txBox="1"/>
          <p:nvPr/>
        </p:nvSpPr>
        <p:spPr>
          <a:xfrm>
            <a:off x="3569587" y="392362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7929BD-F194-4709-7FB1-E33745488102}"/>
              </a:ext>
            </a:extLst>
          </p:cNvPr>
          <p:cNvSpPr txBox="1"/>
          <p:nvPr/>
        </p:nvSpPr>
        <p:spPr>
          <a:xfrm>
            <a:off x="4724416" y="3923621"/>
            <a:ext cx="533383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Baixos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3DB03C-E4A4-14EF-2A9C-269CE4F756C7}"/>
              </a:ext>
            </a:extLst>
          </p:cNvPr>
          <p:cNvSpPr txBox="1"/>
          <p:nvPr/>
        </p:nvSpPr>
        <p:spPr>
          <a:xfrm>
            <a:off x="1145971" y="489358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Polónia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EE2BA-EE11-88F3-E35F-409412056352}"/>
              </a:ext>
            </a:extLst>
          </p:cNvPr>
          <p:cNvSpPr txBox="1"/>
          <p:nvPr/>
        </p:nvSpPr>
        <p:spPr>
          <a:xfrm>
            <a:off x="2346121" y="4906737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80BA2D-09EE-595C-3E73-274A0D721C2E}"/>
              </a:ext>
            </a:extLst>
          </p:cNvPr>
          <p:cNvSpPr txBox="1"/>
          <p:nvPr/>
        </p:nvSpPr>
        <p:spPr>
          <a:xfrm>
            <a:off x="3574629" y="490038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Roménia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91AD7E-F6E6-83EA-87DC-A94D0083E13F}"/>
              </a:ext>
            </a:extLst>
          </p:cNvPr>
          <p:cNvSpPr txBox="1"/>
          <p:nvPr/>
        </p:nvSpPr>
        <p:spPr>
          <a:xfrm>
            <a:off x="4781129" y="489358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Eslováquia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C431ED-54A0-BA1A-C6C9-954C76959FBF}"/>
              </a:ext>
            </a:extLst>
          </p:cNvPr>
          <p:cNvSpPr txBox="1"/>
          <p:nvPr/>
        </p:nvSpPr>
        <p:spPr>
          <a:xfrm>
            <a:off x="1113123" y="586648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Eslovénia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4207F4-5326-A49D-5B91-2BF9DEFFDD33}"/>
              </a:ext>
            </a:extLst>
          </p:cNvPr>
          <p:cNvSpPr txBox="1"/>
          <p:nvPr/>
        </p:nvSpPr>
        <p:spPr>
          <a:xfrm>
            <a:off x="2313273" y="5879641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Espanha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0F831A-329F-D2CE-9848-5A07EB08E5EC}"/>
              </a:ext>
            </a:extLst>
          </p:cNvPr>
          <p:cNvSpPr txBox="1"/>
          <p:nvPr/>
        </p:nvSpPr>
        <p:spPr>
          <a:xfrm>
            <a:off x="3541781" y="587328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Suécia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917574-7A86-23DD-57AD-35DA1F2D499A}"/>
              </a:ext>
            </a:extLst>
          </p:cNvPr>
          <p:cNvSpPr txBox="1"/>
          <p:nvPr/>
        </p:nvSpPr>
        <p:spPr>
          <a:xfrm>
            <a:off x="4571338" y="5875427"/>
            <a:ext cx="857706" cy="908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(27 Estados-Membros + Reino Unido)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E690D6-F28B-67C3-F474-056F9472A693}"/>
              </a:ext>
            </a:extLst>
          </p:cNvPr>
          <p:cNvSpPr txBox="1"/>
          <p:nvPr/>
        </p:nvSpPr>
        <p:spPr>
          <a:xfrm>
            <a:off x="1080667" y="544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Áustria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EAD604-A014-29F1-7C6E-864F5E7FB78D}"/>
              </a:ext>
            </a:extLst>
          </p:cNvPr>
          <p:cNvSpPr txBox="1"/>
          <p:nvPr/>
        </p:nvSpPr>
        <p:spPr>
          <a:xfrm>
            <a:off x="2287167" y="1224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Bélgica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72FD42-A4A0-AD8D-FFA6-5F2F1FE0CCCA}"/>
              </a:ext>
            </a:extLst>
          </p:cNvPr>
          <p:cNvSpPr txBox="1"/>
          <p:nvPr/>
        </p:nvSpPr>
        <p:spPr>
          <a:xfrm>
            <a:off x="3509325" y="1224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Bulgária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2FA0A9-1333-D200-B3D8-0EB6426A8519}"/>
              </a:ext>
            </a:extLst>
          </p:cNvPr>
          <p:cNvSpPr txBox="1"/>
          <p:nvPr/>
        </p:nvSpPr>
        <p:spPr>
          <a:xfrm>
            <a:off x="4715825" y="544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Croácia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CFE1DB-F97D-41CC-A5E0-4B7C1D478ED7}"/>
              </a:ext>
            </a:extLst>
          </p:cNvPr>
          <p:cNvSpPr/>
          <p:nvPr/>
        </p:nvSpPr>
        <p:spPr>
          <a:xfrm>
            <a:off x="1879896" y="484766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4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B4B412-712F-449D-BC76-68811EC6D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7778" r="26874" b="24444"/>
          <a:stretch/>
        </p:blipFill>
        <p:spPr>
          <a:xfrm>
            <a:off x="609600" y="0"/>
            <a:ext cx="4578349" cy="29033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825DA7-AD28-42AD-9061-E4E089157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6" t="13333" r="26874" b="10000"/>
          <a:stretch/>
        </p:blipFill>
        <p:spPr>
          <a:xfrm>
            <a:off x="635000" y="2903343"/>
            <a:ext cx="4546600" cy="38257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45A128-5E65-418F-930D-D2507A9F25E5}"/>
              </a:ext>
            </a:extLst>
          </p:cNvPr>
          <p:cNvSpPr/>
          <p:nvPr/>
        </p:nvSpPr>
        <p:spPr>
          <a:xfrm>
            <a:off x="2971800" y="5755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7A1701-2789-4212-AA97-C4DE1A2FD870}"/>
              </a:ext>
            </a:extLst>
          </p:cNvPr>
          <p:cNvSpPr txBox="1"/>
          <p:nvPr/>
        </p:nvSpPr>
        <p:spPr>
          <a:xfrm>
            <a:off x="6705600" y="125609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i="1">
                <a:latin typeface="EC Square Sans Pro" panose="020B0506040000020004" pitchFamily="34" charset="0"/>
              </a:rPr>
              <a:t>Exemplo 2</a:t>
            </a:r>
            <a:r>
              <a:rPr lang="pt-PT" sz="2400">
                <a:latin typeface="EC Square Sans Pro" panose="020B0506040000020004" pitchFamily="34" charset="0"/>
              </a:rPr>
              <a:t> </a:t>
            </a:r>
          </a:p>
          <a:p>
            <a:r>
              <a:rPr lang="pt-PT" sz="2400">
                <a:latin typeface="EC Square Sans Pro" panose="020B0506040000020004" pitchFamily="34" charset="0"/>
              </a:rPr>
              <a:t>Tendências da </a:t>
            </a:r>
            <a:r>
              <a:rPr lang="pt-PT" sz="2400" b="1">
                <a:latin typeface="EC Square Sans Pro" panose="020B0506040000020004" pitchFamily="34" charset="0"/>
              </a:rPr>
              <a:t>resistência</a:t>
            </a:r>
            <a:r>
              <a:rPr lang="pt-PT" sz="2400">
                <a:latin typeface="EC Square Sans Pro" panose="020B0506040000020004" pitchFamily="34" charset="0"/>
              </a:rPr>
              <a:t> a </a:t>
            </a:r>
            <a:r>
              <a:rPr lang="pt-PT" sz="2400" b="1">
                <a:latin typeface="EC Square Sans Pro" panose="020B0506040000020004" pitchFamily="34" charset="0"/>
              </a:rPr>
              <a:t>antimicrobianos </a:t>
            </a:r>
            <a:r>
              <a:rPr lang="pt-PT" sz="2400">
                <a:latin typeface="EC Square Sans Pro" panose="020B0506040000020004" pitchFamily="34" charset="0"/>
              </a:rPr>
              <a:t>selecionados no indicador </a:t>
            </a:r>
            <a:r>
              <a:rPr lang="pt-PT" sz="2400" b="1" i="1">
                <a:latin typeface="EC Square Sans Pro" panose="020B0506040000020004" pitchFamily="34" charset="0"/>
              </a:rPr>
              <a:t>E. coli</a:t>
            </a:r>
            <a:r>
              <a:rPr lang="pt-PT" sz="2400" i="1">
                <a:latin typeface="EC Square Sans Pro" panose="020B0506040000020004" pitchFamily="34" charset="0"/>
              </a:rPr>
              <a:t> </a:t>
            </a:r>
            <a:r>
              <a:rPr lang="pt-PT" sz="2400">
                <a:latin typeface="EC Square Sans Pro" panose="020B0506040000020004" pitchFamily="34" charset="0"/>
              </a:rPr>
              <a:t>de </a:t>
            </a:r>
            <a:r>
              <a:rPr lang="pt-PT" sz="2400" b="1">
                <a:latin typeface="EC Square Sans Pro" panose="020B0506040000020004" pitchFamily="34" charset="0"/>
              </a:rPr>
              <a:t>frangos,</a:t>
            </a:r>
            <a:r>
              <a:rPr lang="pt-PT" sz="2400">
                <a:latin typeface="EC Square Sans Pro" panose="020B0506040000020004" pitchFamily="34" charset="0"/>
              </a:rPr>
              <a:t> 2009-2021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C06A3C1-7751-4FDF-AABF-B232759E36CD}"/>
              </a:ext>
            </a:extLst>
          </p:cNvPr>
          <p:cNvSpPr/>
          <p:nvPr/>
        </p:nvSpPr>
        <p:spPr>
          <a:xfrm>
            <a:off x="4788941" y="6126820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2FBD77-7D5E-4A23-A218-63328DC08C75}"/>
              </a:ext>
            </a:extLst>
          </p:cNvPr>
          <p:cNvSpPr/>
          <p:nvPr/>
        </p:nvSpPr>
        <p:spPr>
          <a:xfrm>
            <a:off x="6803360" y="3740150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23E22-4D64-430F-A482-9C24E3741219}"/>
              </a:ext>
            </a:extLst>
          </p:cNvPr>
          <p:cNvSpPr/>
          <p:nvPr/>
        </p:nvSpPr>
        <p:spPr>
          <a:xfrm>
            <a:off x="6803360" y="4502150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F299C5-2809-4B40-A0C8-524CB94E8227}"/>
              </a:ext>
            </a:extLst>
          </p:cNvPr>
          <p:cNvSpPr/>
          <p:nvPr/>
        </p:nvSpPr>
        <p:spPr>
          <a:xfrm>
            <a:off x="6803360" y="5295374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FD2DC-3CBF-4B07-99C2-A30BBEE4494A}"/>
              </a:ext>
            </a:extLst>
          </p:cNvPr>
          <p:cNvSpPr/>
          <p:nvPr/>
        </p:nvSpPr>
        <p:spPr>
          <a:xfrm>
            <a:off x="6803360" y="6063724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D7C9DC3-72B3-44A6-82B1-A5EFA5F9FB11}"/>
              </a:ext>
            </a:extLst>
          </p:cNvPr>
          <p:cNvCxnSpPr/>
          <p:nvPr/>
        </p:nvCxnSpPr>
        <p:spPr>
          <a:xfrm>
            <a:off x="7069018" y="6264275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D5DA4F-F1EA-44CE-AFAF-A2E101931F52}"/>
              </a:ext>
            </a:extLst>
          </p:cNvPr>
          <p:cNvCxnSpPr/>
          <p:nvPr/>
        </p:nvCxnSpPr>
        <p:spPr>
          <a:xfrm>
            <a:off x="7076836" y="4717787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C5B4B0-39CD-4052-BD71-E4F55FFB73F0}"/>
              </a:ext>
            </a:extLst>
          </p:cNvPr>
          <p:cNvCxnSpPr/>
          <p:nvPr/>
        </p:nvCxnSpPr>
        <p:spPr>
          <a:xfrm>
            <a:off x="7103183" y="3879061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7A030-21BF-4F9A-97FB-18DBAEA7E9B1}"/>
              </a:ext>
            </a:extLst>
          </p:cNvPr>
          <p:cNvSpPr txBox="1"/>
          <p:nvPr/>
        </p:nvSpPr>
        <p:spPr>
          <a:xfrm>
            <a:off x="7687340" y="3156387"/>
            <a:ext cx="40474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>
                <a:latin typeface="EC Square Sans Pro" panose="020B0506040000020004" pitchFamily="34" charset="0"/>
              </a:rPr>
              <a:t>Resistência a:</a:t>
            </a:r>
          </a:p>
          <a:p>
            <a:r>
              <a:rPr lang="pt-PT" sz="3200">
                <a:latin typeface="EC Square Sans Pro" panose="020B0506040000020004" pitchFamily="34" charset="0"/>
              </a:rPr>
              <a:t>ampicilina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pt-PT" sz="3200">
                <a:latin typeface="EC Square Sans Pro" panose="020B0506040000020004" pitchFamily="34" charset="0"/>
              </a:rPr>
              <a:t>cefotaxima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pt-PT" sz="3200">
                <a:latin typeface="EC Square Sans Pro" panose="020B0506040000020004" pitchFamily="34" charset="0"/>
              </a:rPr>
              <a:t>ciprofloxacina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pt-PT" sz="3200">
                <a:latin typeface="EC Square Sans Pro" panose="020B0506040000020004" pitchFamily="34" charset="0"/>
              </a:rPr>
              <a:t>tetraciclina (TET)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579818-B6C6-4601-BFC5-717813140962}"/>
              </a:ext>
            </a:extLst>
          </p:cNvPr>
          <p:cNvCxnSpPr/>
          <p:nvPr/>
        </p:nvCxnSpPr>
        <p:spPr>
          <a:xfrm>
            <a:off x="7086600" y="5492750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78528" y="4178373"/>
              <a:ext cx="1562012" cy="131437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562012" cy="1314375"/>
                    </a:xfrm>
                    <a:prstGeom prst="rect">
                      <a:avLst/>
                    </a:prstGeom>
                  </am3d:spPr>
                  <am3d:camera>
                    <am3d:pos x="0" y="0" z="662046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605533" d="1000000"/>
                    <am3d:preTrans dx="0" dy="-14889060" dz="-6"/>
                    <am3d:scale>
                      <am3d:sx n="1000000" d="1000000"/>
                      <am3d:sy n="1000000" d="1000000"/>
                      <am3d:sz n="1000000" d="1000000"/>
                    </am3d:scale>
                    <am3d:rot ax="1528524" ay="-1755866" az="-78665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0191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8528" y="4178373"/>
                <a:ext cx="1562012" cy="131437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6A2DD187-12BE-40DF-81C2-5807CC2D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b="1" dirty="0">
                <a:latin typeface="EC Square Sans Pro" panose="020B0506040000020004" pitchFamily="34" charset="0"/>
                <a:cs typeface="+mn-cs"/>
              </a:rPr>
              <a:t>Conquistas</a:t>
            </a:r>
          </a:p>
        </p:txBody>
      </p:sp>
      <p:pic>
        <p:nvPicPr>
          <p:cNvPr id="26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02ED8444-E89A-49A1-A18E-E9BACB0D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146866" y="2292350"/>
            <a:ext cx="368603" cy="4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A7390-CBA9-05BD-A62C-9EB482BA80B2}"/>
              </a:ext>
            </a:extLst>
          </p:cNvPr>
          <p:cNvSpPr txBox="1"/>
          <p:nvPr/>
        </p:nvSpPr>
        <p:spPr>
          <a:xfrm rot="16200000">
            <a:off x="-28927" y="3761104"/>
            <a:ext cx="1427422" cy="1671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pt-PT" sz="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de resistência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81FEB-EC39-65ED-1C08-3AD94006ABF3}"/>
              </a:ext>
            </a:extLst>
          </p:cNvPr>
          <p:cNvSpPr txBox="1"/>
          <p:nvPr/>
        </p:nvSpPr>
        <p:spPr>
          <a:xfrm>
            <a:off x="1193380" y="-72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Áustria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D24B5-C638-DFE2-1A73-CDF232398190}"/>
              </a:ext>
            </a:extLst>
          </p:cNvPr>
          <p:cNvSpPr txBox="1"/>
          <p:nvPr/>
        </p:nvSpPr>
        <p:spPr>
          <a:xfrm>
            <a:off x="2253830" y="-45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Bélgica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7B2551-D6AC-716C-B4DC-D7ED8CE6F6FC}"/>
              </a:ext>
            </a:extLst>
          </p:cNvPr>
          <p:cNvSpPr txBox="1"/>
          <p:nvPr/>
        </p:nvSpPr>
        <p:spPr>
          <a:xfrm>
            <a:off x="3336733" y="-72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Bulgária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014AE-2CA5-A8D4-00CE-4B0F25482A74}"/>
              </a:ext>
            </a:extLst>
          </p:cNvPr>
          <p:cNvSpPr txBox="1"/>
          <p:nvPr/>
        </p:nvSpPr>
        <p:spPr>
          <a:xfrm>
            <a:off x="4406480" y="-72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Croácia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8E631-C98A-D5A3-E911-0A5A91E094B2}"/>
              </a:ext>
            </a:extLst>
          </p:cNvPr>
          <p:cNvSpPr txBox="1"/>
          <p:nvPr/>
        </p:nvSpPr>
        <p:spPr>
          <a:xfrm>
            <a:off x="1182836" y="97290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9BA24A-9AEA-B63D-B81D-BFFD92E17230}"/>
              </a:ext>
            </a:extLst>
          </p:cNvPr>
          <p:cNvSpPr txBox="1"/>
          <p:nvPr/>
        </p:nvSpPr>
        <p:spPr>
          <a:xfrm>
            <a:off x="2262336" y="97336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Checa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F76806-23F6-2945-C79C-37094DB37821}"/>
              </a:ext>
            </a:extLst>
          </p:cNvPr>
          <p:cNvSpPr txBox="1"/>
          <p:nvPr/>
        </p:nvSpPr>
        <p:spPr>
          <a:xfrm>
            <a:off x="3344794" y="96701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Dinamarca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BBC389-9E3B-994F-39DE-5EDCA0A40F3D}"/>
              </a:ext>
            </a:extLst>
          </p:cNvPr>
          <p:cNvSpPr txBox="1"/>
          <p:nvPr/>
        </p:nvSpPr>
        <p:spPr>
          <a:xfrm>
            <a:off x="4411594" y="97290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Estónia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B3DCE5-3013-E452-8025-3C3DE68171AC}"/>
              </a:ext>
            </a:extLst>
          </p:cNvPr>
          <p:cNvSpPr txBox="1"/>
          <p:nvPr/>
        </p:nvSpPr>
        <p:spPr>
          <a:xfrm>
            <a:off x="1190860" y="193039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Finlândia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F0271-0FF0-2C10-C74F-1C6EB9C7BC27}"/>
              </a:ext>
            </a:extLst>
          </p:cNvPr>
          <p:cNvSpPr txBox="1"/>
          <p:nvPr/>
        </p:nvSpPr>
        <p:spPr>
          <a:xfrm>
            <a:off x="2244960" y="193720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B888D6-B2E9-B9D9-669C-1F21C350AF0C}"/>
              </a:ext>
            </a:extLst>
          </p:cNvPr>
          <p:cNvSpPr txBox="1"/>
          <p:nvPr/>
        </p:nvSpPr>
        <p:spPr>
          <a:xfrm>
            <a:off x="3340118" y="193720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Alemanha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86B45B-EB5B-0DC2-2D64-C55E48A137F5}"/>
              </a:ext>
            </a:extLst>
          </p:cNvPr>
          <p:cNvSpPr txBox="1"/>
          <p:nvPr/>
        </p:nvSpPr>
        <p:spPr>
          <a:xfrm>
            <a:off x="4419618" y="193039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Grécia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7338E1-F4AA-1AA8-7FD0-78665659F440}"/>
              </a:ext>
            </a:extLst>
          </p:cNvPr>
          <p:cNvSpPr txBox="1"/>
          <p:nvPr/>
        </p:nvSpPr>
        <p:spPr>
          <a:xfrm>
            <a:off x="1215822" y="290427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Hungria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FB0A1B-5137-C32F-5A60-5B37E9431072}"/>
              </a:ext>
            </a:extLst>
          </p:cNvPr>
          <p:cNvSpPr txBox="1"/>
          <p:nvPr/>
        </p:nvSpPr>
        <p:spPr>
          <a:xfrm>
            <a:off x="2282622" y="289837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Irlanda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1874C5-B717-C29B-359C-18BBE6491449}"/>
              </a:ext>
            </a:extLst>
          </p:cNvPr>
          <p:cNvSpPr txBox="1"/>
          <p:nvPr/>
        </p:nvSpPr>
        <p:spPr>
          <a:xfrm>
            <a:off x="3346030" y="289837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63DB46-ADEF-1915-C9E2-3782338C9C98}"/>
              </a:ext>
            </a:extLst>
          </p:cNvPr>
          <p:cNvSpPr txBox="1"/>
          <p:nvPr/>
        </p:nvSpPr>
        <p:spPr>
          <a:xfrm>
            <a:off x="4406480" y="289792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Letónia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8E2DB6-4E52-9A7F-6FC5-3D91CD11851F}"/>
              </a:ext>
            </a:extLst>
          </p:cNvPr>
          <p:cNvSpPr txBox="1"/>
          <p:nvPr/>
        </p:nvSpPr>
        <p:spPr>
          <a:xfrm>
            <a:off x="1203122" y="387159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Lituânia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67EF8B-6E54-3FA3-3064-7B5C365409DE}"/>
              </a:ext>
            </a:extLst>
          </p:cNvPr>
          <p:cNvSpPr txBox="1"/>
          <p:nvPr/>
        </p:nvSpPr>
        <p:spPr>
          <a:xfrm>
            <a:off x="2262266" y="385681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8B6041-F1D9-8078-1E3E-853D6BA828D5}"/>
              </a:ext>
            </a:extLst>
          </p:cNvPr>
          <p:cNvSpPr txBox="1"/>
          <p:nvPr/>
        </p:nvSpPr>
        <p:spPr>
          <a:xfrm>
            <a:off x="3335416" y="38690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Baixos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9E5A17-AC98-5D79-4165-CFEDC33797FE}"/>
              </a:ext>
            </a:extLst>
          </p:cNvPr>
          <p:cNvSpPr txBox="1"/>
          <p:nvPr/>
        </p:nvSpPr>
        <p:spPr>
          <a:xfrm>
            <a:off x="4402216" y="386545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Polónia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A6EC73-02DC-18DB-EF12-EE7FD9B47BFB}"/>
              </a:ext>
            </a:extLst>
          </p:cNvPr>
          <p:cNvSpPr txBox="1"/>
          <p:nvPr/>
        </p:nvSpPr>
        <p:spPr>
          <a:xfrm>
            <a:off x="1195466" y="4843812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F8539C-ED67-938A-7D8C-F4F61BCC7C76}"/>
              </a:ext>
            </a:extLst>
          </p:cNvPr>
          <p:cNvSpPr txBox="1"/>
          <p:nvPr/>
        </p:nvSpPr>
        <p:spPr>
          <a:xfrm>
            <a:off x="2266530" y="482476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Roménia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1956AB-7628-EFED-59B4-B2AA27B00076}"/>
              </a:ext>
            </a:extLst>
          </p:cNvPr>
          <p:cNvSpPr txBox="1"/>
          <p:nvPr/>
        </p:nvSpPr>
        <p:spPr>
          <a:xfrm>
            <a:off x="3333330" y="482430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Eslováquia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40DD85-6C31-C391-C285-0220D94685A5}"/>
              </a:ext>
            </a:extLst>
          </p:cNvPr>
          <p:cNvSpPr txBox="1"/>
          <p:nvPr/>
        </p:nvSpPr>
        <p:spPr>
          <a:xfrm>
            <a:off x="4394645" y="483069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Eslovénia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87A9C1-DEF3-550D-2584-01882FC736E1}"/>
              </a:ext>
            </a:extLst>
          </p:cNvPr>
          <p:cNvSpPr txBox="1"/>
          <p:nvPr/>
        </p:nvSpPr>
        <p:spPr>
          <a:xfrm>
            <a:off x="1206945" y="5802697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Espanha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84E817-04F4-25F1-CB53-3FF0672390CA}"/>
              </a:ext>
            </a:extLst>
          </p:cNvPr>
          <p:cNvSpPr txBox="1"/>
          <p:nvPr/>
        </p:nvSpPr>
        <p:spPr>
          <a:xfrm>
            <a:off x="2270353" y="580269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Suécia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AFD160-CBC2-ED8B-33A3-A14623FC60B0}"/>
              </a:ext>
            </a:extLst>
          </p:cNvPr>
          <p:cNvSpPr txBox="1"/>
          <p:nvPr/>
        </p:nvSpPr>
        <p:spPr>
          <a:xfrm>
            <a:off x="3127585" y="5817533"/>
            <a:ext cx="857706" cy="846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t-PT" sz="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(26 Estados-Membros + Reino Unido)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1BE222-C18A-4132-B90F-CA64B56986C3}"/>
              </a:ext>
            </a:extLst>
          </p:cNvPr>
          <p:cNvSpPr/>
          <p:nvPr/>
        </p:nvSpPr>
        <p:spPr>
          <a:xfrm>
            <a:off x="752810" y="4792925"/>
            <a:ext cx="1231438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2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F14716CD-A60B-44E0-B79E-19772F5B96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noProof="0"/>
              <a:t>Obrigado!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E03109-876E-D4EF-C668-A7E0A8C619AD}"/>
              </a:ext>
            </a:extLst>
          </p:cNvPr>
          <p:cNvGrpSpPr/>
          <p:nvPr/>
        </p:nvGrpSpPr>
        <p:grpSpPr>
          <a:xfrm>
            <a:off x="8686800" y="5721350"/>
            <a:ext cx="3429000" cy="990600"/>
            <a:chOff x="8763000" y="5761027"/>
            <a:chExt cx="3429000" cy="990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83A991-E1A5-A9E4-666F-5B3DFE10743D}"/>
                </a:ext>
              </a:extLst>
            </p:cNvPr>
            <p:cNvSpPr/>
            <p:nvPr/>
          </p:nvSpPr>
          <p:spPr>
            <a:xfrm>
              <a:off x="8763000" y="5761027"/>
              <a:ext cx="3429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0C0B718D-1DC8-FE17-E118-29AA34D74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5876905"/>
              <a:ext cx="2971799" cy="75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0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65370-E0CC-42A0-A0F4-3B48429C8E31}"/>
              </a:ext>
            </a:extLst>
          </p:cNvPr>
          <p:cNvSpPr txBox="1"/>
          <p:nvPr/>
        </p:nvSpPr>
        <p:spPr>
          <a:xfrm>
            <a:off x="0" y="1149350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pt-PT" sz="4800">
                <a:solidFill>
                  <a:schemeClr val="bg1"/>
                </a:solidFill>
                <a:latin typeface="EC Square Sans Pro" panose="020B0506040000020004" pitchFamily="34" charset="0"/>
              </a:rPr>
              <a:t>Uma ameaça global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10695-4B18-4AB9-AAC3-92C349B6A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50" y="2825750"/>
            <a:ext cx="4646300" cy="38841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127275-2F9B-44C4-BB3A-46D089D33F07}"/>
              </a:ext>
            </a:extLst>
          </p:cNvPr>
          <p:cNvSpPr txBox="1"/>
          <p:nvPr/>
        </p:nvSpPr>
        <p:spPr>
          <a:xfrm>
            <a:off x="6705600" y="1149349"/>
            <a:ext cx="5486400" cy="156966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pt-PT" sz="4800">
                <a:solidFill>
                  <a:schemeClr val="bg1"/>
                </a:solidFill>
                <a:latin typeface="EC Square Sans Pro" panose="020B0506040000020004" pitchFamily="34" charset="0"/>
              </a:rPr>
              <a:t>Impacto económico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42911C-E294-4D6A-BF59-85F8CBB21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476730"/>
          </a:xfrm>
        </p:spPr>
        <p:txBody>
          <a:bodyPr/>
          <a:lstStyle/>
          <a:p>
            <a:pPr marL="0" indent="0">
              <a:buNone/>
            </a:pPr>
            <a:r>
              <a:rPr lang="pt-PT" sz="2800">
                <a:latin typeface="EC Square Sans Pro" panose="020B0506040000020004" pitchFamily="34" charset="0"/>
              </a:rPr>
              <a:t>Resistência Antimicrobiana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B092D-8A8C-41EC-A18A-7439F8EB7891}"/>
              </a:ext>
            </a:extLst>
          </p:cNvPr>
          <p:cNvSpPr txBox="1"/>
          <p:nvPr/>
        </p:nvSpPr>
        <p:spPr>
          <a:xfrm>
            <a:off x="6972300" y="2905197"/>
            <a:ext cx="4953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O custo estimado da RAM para os sistemas de saúde na Europa é de</a:t>
            </a:r>
          </a:p>
          <a:p>
            <a:pPr algn="l"/>
            <a:endParaRPr lang="en-GB" sz="40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algn="ctr"/>
            <a:r>
              <a:rPr lang="pt-PT" sz="48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1.1milhares de  milhões de euros</a:t>
            </a:r>
          </a:p>
          <a:p>
            <a:pPr algn="ctr"/>
            <a:r>
              <a:rPr lang="pt-PT" sz="4800" b="0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por ano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0" y="201865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rgbClr val="3F4A52"/>
                </a:solidFill>
                <a:latin typeface="EC Square Sans Pro" panose="020B0506040000020004" pitchFamily="34" charset="0"/>
              </a:rPr>
              <a:t>Número estimado de mortes causadas por RAM, em 2050, em comparação com as causas comuns de morte atuais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8ADED-D1AE-4849-F643-39C6E6306B56}"/>
              </a:ext>
            </a:extLst>
          </p:cNvPr>
          <p:cNvSpPr txBox="1"/>
          <p:nvPr/>
        </p:nvSpPr>
        <p:spPr>
          <a:xfrm>
            <a:off x="990600" y="342646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Tétano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7E16D-9960-E789-BC10-D94ECCEB3B6C}"/>
              </a:ext>
            </a:extLst>
          </p:cNvPr>
          <p:cNvSpPr txBox="1"/>
          <p:nvPr/>
        </p:nvSpPr>
        <p:spPr>
          <a:xfrm>
            <a:off x="990600" y="361061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60.000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FC38A-860F-8F2C-FF78-423B992CA615}"/>
              </a:ext>
            </a:extLst>
          </p:cNvPr>
          <p:cNvSpPr txBox="1"/>
          <p:nvPr/>
        </p:nvSpPr>
        <p:spPr>
          <a:xfrm>
            <a:off x="373380" y="4145280"/>
            <a:ext cx="685800" cy="32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Acidentes de viação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C1DB7-4D41-E960-6AB3-C06015D24264}"/>
              </a:ext>
            </a:extLst>
          </p:cNvPr>
          <p:cNvSpPr txBox="1"/>
          <p:nvPr/>
        </p:nvSpPr>
        <p:spPr>
          <a:xfrm>
            <a:off x="373380" y="447126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1,2 milhões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71366-24AD-585A-77BA-FC688876A6F5}"/>
              </a:ext>
            </a:extLst>
          </p:cNvPr>
          <p:cNvSpPr txBox="1"/>
          <p:nvPr/>
        </p:nvSpPr>
        <p:spPr>
          <a:xfrm>
            <a:off x="373380" y="549934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Sarampo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C2422-CB93-5AD0-353F-28C940FC070E}"/>
              </a:ext>
            </a:extLst>
          </p:cNvPr>
          <p:cNvSpPr txBox="1"/>
          <p:nvPr/>
        </p:nvSpPr>
        <p:spPr>
          <a:xfrm>
            <a:off x="373380" y="568349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130.000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3BD95-9151-BFA5-9153-DE8CB33664A1}"/>
              </a:ext>
            </a:extLst>
          </p:cNvPr>
          <p:cNvSpPr txBox="1"/>
          <p:nvPr/>
        </p:nvSpPr>
        <p:spPr>
          <a:xfrm>
            <a:off x="4114800" y="4272753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Cancro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C1905-4DB1-9FFC-C189-67154239FC69}"/>
              </a:ext>
            </a:extLst>
          </p:cNvPr>
          <p:cNvSpPr txBox="1"/>
          <p:nvPr/>
        </p:nvSpPr>
        <p:spPr>
          <a:xfrm>
            <a:off x="4114800" y="4456903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8,2 milhões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58BE4-D80C-5302-EC3A-3133424AAB51}"/>
              </a:ext>
            </a:extLst>
          </p:cNvPr>
          <p:cNvSpPr txBox="1"/>
          <p:nvPr/>
        </p:nvSpPr>
        <p:spPr>
          <a:xfrm>
            <a:off x="4114800" y="549934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Cólera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D4A55-187C-7EFB-8CB1-678D79134206}"/>
              </a:ext>
            </a:extLst>
          </p:cNvPr>
          <p:cNvSpPr txBox="1"/>
          <p:nvPr/>
        </p:nvSpPr>
        <p:spPr>
          <a:xfrm>
            <a:off x="4114800" y="568349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100.000 -120.000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F5CD5-3F1A-3973-0D67-9F78BE57A7AA}"/>
              </a:ext>
            </a:extLst>
          </p:cNvPr>
          <p:cNvSpPr txBox="1"/>
          <p:nvPr/>
        </p:nvSpPr>
        <p:spPr>
          <a:xfrm>
            <a:off x="3657600" y="638050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Diabetes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CD3F2-D233-E627-A581-F3560B80B53A}"/>
              </a:ext>
            </a:extLst>
          </p:cNvPr>
          <p:cNvSpPr txBox="1"/>
          <p:nvPr/>
        </p:nvSpPr>
        <p:spPr>
          <a:xfrm>
            <a:off x="3657600" y="656465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1,5 milhões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B96939-C890-12AC-EE64-489AF2406BB5}"/>
              </a:ext>
            </a:extLst>
          </p:cNvPr>
          <p:cNvSpPr txBox="1"/>
          <p:nvPr/>
        </p:nvSpPr>
        <p:spPr>
          <a:xfrm>
            <a:off x="845820" y="6233047"/>
            <a:ext cx="685800" cy="32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Doença diarreica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9A8171-4D1D-6CF3-74B8-4DFF487A2892}"/>
              </a:ext>
            </a:extLst>
          </p:cNvPr>
          <p:cNvSpPr txBox="1"/>
          <p:nvPr/>
        </p:nvSpPr>
        <p:spPr>
          <a:xfrm>
            <a:off x="845820" y="6559028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1,4 milhões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AC60B-F4CA-EB7A-998D-165D50A36161}"/>
              </a:ext>
            </a:extLst>
          </p:cNvPr>
          <p:cNvSpPr txBox="1"/>
          <p:nvPr/>
        </p:nvSpPr>
        <p:spPr>
          <a:xfrm>
            <a:off x="2156460" y="466888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RAM agora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284AF1-B463-3CEF-1C53-9E7C921D6910}"/>
              </a:ext>
            </a:extLst>
          </p:cNvPr>
          <p:cNvSpPr txBox="1"/>
          <p:nvPr/>
        </p:nvSpPr>
        <p:spPr>
          <a:xfrm>
            <a:off x="2156460" y="4853030"/>
            <a:ext cx="723900" cy="349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700.000</a:t>
            </a:r>
          </a:p>
          <a:p>
            <a:r>
              <a:rPr lang="pt-PT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(estimativa baixa)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5F941F-EB0C-972A-FD33-463721049991}"/>
              </a:ext>
            </a:extLst>
          </p:cNvPr>
          <p:cNvSpPr txBox="1"/>
          <p:nvPr/>
        </p:nvSpPr>
        <p:spPr>
          <a:xfrm>
            <a:off x="3657600" y="2848983"/>
            <a:ext cx="1127760" cy="220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1400" b="1" i="0">
                <a:solidFill>
                  <a:srgbClr val="825AA4"/>
                </a:solidFill>
                <a:effectLst/>
                <a:latin typeface="EC Square Sans Pro" panose="020B0506040000020004" pitchFamily="34" charset="0"/>
              </a:rPr>
              <a:t>RAM em 2050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4D9140-5048-852A-E716-364C1DE3F3CC}"/>
              </a:ext>
            </a:extLst>
          </p:cNvPr>
          <p:cNvSpPr txBox="1"/>
          <p:nvPr/>
        </p:nvSpPr>
        <p:spPr>
          <a:xfrm>
            <a:off x="3581400" y="3097048"/>
            <a:ext cx="1203960" cy="303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pt-PT" sz="2000" i="0" dirty="0">
                <a:solidFill>
                  <a:srgbClr val="825AA4"/>
                </a:solidFill>
                <a:effectLst/>
                <a:latin typeface="EC Square Sans Pro" panose="020B0506040000020004" pitchFamily="34" charset="0"/>
              </a:rPr>
              <a:t>10 milhões</a:t>
            </a:r>
          </a:p>
        </p:txBody>
      </p: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3E4619-3C8A-44F4-B178-A8DFC4BE6BB0}"/>
              </a:ext>
            </a:extLst>
          </p:cNvPr>
          <p:cNvSpPr txBox="1"/>
          <p:nvPr/>
        </p:nvSpPr>
        <p:spPr>
          <a:xfrm>
            <a:off x="323517" y="4170286"/>
            <a:ext cx="2953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EC Square Sans Pro" panose="020B0506040000020004" pitchFamily="34" charset="0"/>
              </a:rPr>
              <a:t>Uso, uso excessivo e mau uso </a:t>
            </a:r>
            <a:r>
              <a:rPr lang="pt-PT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de antimicrobianos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CC8AE-EAB6-40DE-A44C-68C21EE7D592}"/>
              </a:ext>
            </a:extLst>
          </p:cNvPr>
          <p:cNvSpPr txBox="1"/>
          <p:nvPr/>
        </p:nvSpPr>
        <p:spPr>
          <a:xfrm>
            <a:off x="3663143" y="4170286"/>
            <a:ext cx="2110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EC Square Sans Pro" panose="020B0506040000020004" pitchFamily="34" charset="0"/>
              </a:rPr>
              <a:t>Os micróbios desenvolvem resistência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F08B-4A1A-433C-96E5-A20EAB01DB2F}"/>
              </a:ext>
            </a:extLst>
          </p:cNvPr>
          <p:cNvSpPr txBox="1"/>
          <p:nvPr/>
        </p:nvSpPr>
        <p:spPr>
          <a:xfrm>
            <a:off x="6230710" y="4174242"/>
            <a:ext cx="3068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EC Square Sans Pro" panose="020B0506040000020004" pitchFamily="34" charset="0"/>
              </a:rPr>
              <a:t>Os antimicrobianos tornam-se menos eficazes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42170-675E-461E-9EBA-F361CB62810E}"/>
              </a:ext>
            </a:extLst>
          </p:cNvPr>
          <p:cNvSpPr txBox="1"/>
          <p:nvPr/>
        </p:nvSpPr>
        <p:spPr>
          <a:xfrm>
            <a:off x="9606833" y="4140765"/>
            <a:ext cx="2604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EC Square Sans Pro" panose="020B0506040000020004" pitchFamily="34" charset="0"/>
              </a:rPr>
              <a:t>As doenças propagam-se mais facilmente, persistem ou matam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3CDF22E-462C-4E62-8BBA-64B33A28F0F0}"/>
              </a:ext>
            </a:extLst>
          </p:cNvPr>
          <p:cNvCxnSpPr>
            <a:cxnSpLocks/>
          </p:cNvCxnSpPr>
          <p:nvPr/>
        </p:nvCxnSpPr>
        <p:spPr>
          <a:xfrm>
            <a:off x="3171875" y="4433423"/>
            <a:ext cx="47244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922B4D-F09E-450E-B507-F4B1A88243E6}"/>
              </a:ext>
            </a:extLst>
          </p:cNvPr>
          <p:cNvCxnSpPr>
            <a:cxnSpLocks/>
          </p:cNvCxnSpPr>
          <p:nvPr/>
        </p:nvCxnSpPr>
        <p:spPr>
          <a:xfrm>
            <a:off x="9188548" y="4433423"/>
            <a:ext cx="38100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7E7028-77BE-4AD0-BB26-5611353C9E8E}"/>
              </a:ext>
            </a:extLst>
          </p:cNvPr>
          <p:cNvCxnSpPr>
            <a:cxnSpLocks/>
          </p:cNvCxnSpPr>
          <p:nvPr/>
        </p:nvCxnSpPr>
        <p:spPr>
          <a:xfrm>
            <a:off x="5805699" y="4433423"/>
            <a:ext cx="381000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Cápsula de Petri contorno">
            <a:extLst>
              <a:ext uri="{FF2B5EF4-FFF2-40B4-BE49-F238E27FC236}">
                <a16:creationId xmlns:a16="http://schemas.microsoft.com/office/drawing/2014/main" id="{E2EE7E28-C50B-457E-87A2-55D5D594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775" y="5425542"/>
            <a:ext cx="646328" cy="646328"/>
          </a:xfrm>
          <a:prstGeom prst="rect">
            <a:avLst/>
          </a:prstGeom>
        </p:spPr>
      </p:pic>
      <p:pic>
        <p:nvPicPr>
          <p:cNvPr id="11" name="Gráfico 10" descr="Cápsula de Petri con relleno sólido">
            <a:extLst>
              <a:ext uri="{FF2B5EF4-FFF2-40B4-BE49-F238E27FC236}">
                <a16:creationId xmlns:a16="http://schemas.microsoft.com/office/drawing/2014/main" id="{60303A49-96BB-4531-BBC2-86A1DE7A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961" y="3168576"/>
            <a:ext cx="738570" cy="738570"/>
          </a:xfrm>
          <a:prstGeom prst="rect">
            <a:avLst/>
          </a:prstGeom>
        </p:spPr>
      </p:pic>
      <p:pic>
        <p:nvPicPr>
          <p:cNvPr id="17" name="Gráfico 16" descr="Germen con relleno sólido">
            <a:extLst>
              <a:ext uri="{FF2B5EF4-FFF2-40B4-BE49-F238E27FC236}">
                <a16:creationId xmlns:a16="http://schemas.microsoft.com/office/drawing/2014/main" id="{62D33601-3982-4CE7-A367-FC52ECA7A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346">
            <a:off x="11085330" y="5887652"/>
            <a:ext cx="564902" cy="564902"/>
          </a:xfrm>
          <a:prstGeom prst="rect">
            <a:avLst/>
          </a:prstGeom>
        </p:spPr>
      </p:pic>
      <p:pic>
        <p:nvPicPr>
          <p:cNvPr id="19" name="Gráfico 18" descr="Germen con relleno sólido">
            <a:extLst>
              <a:ext uri="{FF2B5EF4-FFF2-40B4-BE49-F238E27FC236}">
                <a16:creationId xmlns:a16="http://schemas.microsoft.com/office/drawing/2014/main" id="{A09D8FBC-4BE1-4CD3-A561-EEDE97F6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479" y="5264150"/>
            <a:ext cx="807720" cy="807720"/>
          </a:xfrm>
          <a:prstGeom prst="rect">
            <a:avLst/>
          </a:prstGeom>
        </p:spPr>
      </p:pic>
      <p:pic>
        <p:nvPicPr>
          <p:cNvPr id="21" name="Gráfico 20" descr="Germen contorno">
            <a:extLst>
              <a:ext uri="{FF2B5EF4-FFF2-40B4-BE49-F238E27FC236}">
                <a16:creationId xmlns:a16="http://schemas.microsoft.com/office/drawing/2014/main" id="{44DB5C35-5A7A-402A-BCF1-F6C05B011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8989" y="2989672"/>
            <a:ext cx="807720" cy="807720"/>
          </a:xfrm>
          <a:prstGeom prst="rect">
            <a:avLst/>
          </a:prstGeom>
        </p:spPr>
      </p:pic>
      <p:pic>
        <p:nvPicPr>
          <p:cNvPr id="23" name="Gráfico 22" descr="Germen contorno">
            <a:extLst>
              <a:ext uri="{FF2B5EF4-FFF2-40B4-BE49-F238E27FC236}">
                <a16:creationId xmlns:a16="http://schemas.microsoft.com/office/drawing/2014/main" id="{591A33C3-5243-448E-900D-0B62ED7BF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2762" y="3242859"/>
            <a:ext cx="631890" cy="631890"/>
          </a:xfrm>
          <a:prstGeom prst="rect">
            <a:avLst/>
          </a:prstGeom>
        </p:spPr>
      </p:pic>
      <p:pic>
        <p:nvPicPr>
          <p:cNvPr id="25" name="Gráfico 24" descr="Germen contorno">
            <a:extLst>
              <a:ext uri="{FF2B5EF4-FFF2-40B4-BE49-F238E27FC236}">
                <a16:creationId xmlns:a16="http://schemas.microsoft.com/office/drawing/2014/main" id="{91CB132C-7FA1-400E-A9D4-4E726AAD6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5383" y="3094202"/>
            <a:ext cx="646331" cy="646331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O que é a RAM e como é que ela ocorre?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273-B51F-1B86-FCAF-E219E0A13BDA}"/>
              </a:ext>
            </a:extLst>
          </p:cNvPr>
          <p:cNvSpPr txBox="1"/>
          <p:nvPr/>
        </p:nvSpPr>
        <p:spPr>
          <a:xfrm>
            <a:off x="533400" y="1530350"/>
            <a:ext cx="1083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>
                <a:latin typeface="EC Square Sans Pro" panose="020B0506040000020004"/>
              </a:rPr>
              <a:t>A resistência antimicrobiana (RAM) ocorre quando os germes (bactérias, vírus ou fungos) que causam infeções resistem aos efeitos dos medicamentos utilizados para os tratar. </a:t>
            </a:r>
          </a:p>
        </p:txBody>
      </p:sp>
    </p:spTree>
    <p:extLst>
      <p:ext uri="{BB962C8B-B14F-4D97-AF65-F5344CB8AC3E}">
        <p14:creationId xmlns:p14="http://schemas.microsoft.com/office/powerpoint/2010/main" val="19368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FD3E5C-1606-4DD6-89E1-3F2A497CF977}"/>
              </a:ext>
            </a:extLst>
          </p:cNvPr>
          <p:cNvSpPr/>
          <p:nvPr/>
        </p:nvSpPr>
        <p:spPr>
          <a:xfrm>
            <a:off x="0" y="0"/>
            <a:ext cx="5715000" cy="6870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D332C-AA8E-47DE-A0F3-6F3AF9BCE1C9}"/>
              </a:ext>
            </a:extLst>
          </p:cNvPr>
          <p:cNvSpPr txBox="1"/>
          <p:nvPr/>
        </p:nvSpPr>
        <p:spPr>
          <a:xfrm>
            <a:off x="228600" y="2320558"/>
            <a:ext cx="4953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 RAM está presente nos seres humanos, nos animais, nos alimentos, nas plantas e no ambiente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094C6B-0E56-46FE-9595-AF1BAEACF863}"/>
              </a:ext>
            </a:extLst>
          </p:cNvPr>
          <p:cNvSpPr/>
          <p:nvPr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E8A1558-21C3-4246-9A71-9A92ECE4C17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7630" y="20231"/>
            <a:ext cx="384919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3615D5-0E28-4546-9B82-A34F11D5AC7D}"/>
              </a:ext>
            </a:extLst>
          </p:cNvPr>
          <p:cNvSpPr txBox="1"/>
          <p:nvPr/>
        </p:nvSpPr>
        <p:spPr>
          <a:xfrm>
            <a:off x="7086600" y="359783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/>
              <a:t>Consumo de antimicrobianos em animais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739FA-3E36-4EBB-B8B4-DE10C706CD2C}"/>
              </a:ext>
            </a:extLst>
          </p:cNvPr>
          <p:cNvSpPr txBox="1"/>
          <p:nvPr/>
        </p:nvSpPr>
        <p:spPr>
          <a:xfrm>
            <a:off x="9448800" y="359783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/>
              <a:t>Consumo de antimicrobianos em seres humanos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4D3403-12D1-430E-8942-5888B5C60E8B}"/>
              </a:ext>
            </a:extLst>
          </p:cNvPr>
          <p:cNvSpPr/>
          <p:nvPr/>
        </p:nvSpPr>
        <p:spPr>
          <a:xfrm rot="19772696">
            <a:off x="7467600" y="4502150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3D17A9-1AE2-4F14-A55F-09C30A3145ED}"/>
              </a:ext>
            </a:extLst>
          </p:cNvPr>
          <p:cNvSpPr/>
          <p:nvPr/>
        </p:nvSpPr>
        <p:spPr>
          <a:xfrm rot="1999970">
            <a:off x="9945792" y="4429508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5533A1-55A8-4BE1-9A76-096F143B67D5}"/>
              </a:ext>
            </a:extLst>
          </p:cNvPr>
          <p:cNvSpPr txBox="1"/>
          <p:nvPr/>
        </p:nvSpPr>
        <p:spPr>
          <a:xfrm>
            <a:off x="7848600" y="44110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7C949-35A0-492A-8F25-7031FFEEFDF0}"/>
              </a:ext>
            </a:extLst>
          </p:cNvPr>
          <p:cNvSpPr txBox="1"/>
          <p:nvPr/>
        </p:nvSpPr>
        <p:spPr>
          <a:xfrm>
            <a:off x="10287000" y="45057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H</a:t>
            </a:r>
          </a:p>
        </p:txBody>
      </p:sp>
      <p:pic>
        <p:nvPicPr>
          <p:cNvPr id="19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EDBCEAB4-7122-4990-B5A4-9FD3FBC5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6227" y="5904540"/>
            <a:ext cx="175015" cy="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69389230-7694-4EB4-B733-489568337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3" t="7481" r="11426" b="9237"/>
          <a:stretch/>
        </p:blipFill>
        <p:spPr bwMode="auto">
          <a:xfrm>
            <a:off x="7566227" y="6157517"/>
            <a:ext cx="230389" cy="1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862FE27E-F170-4DA4-ABB8-8AAEB425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t="28652" r="15867" b="28682"/>
          <a:stretch/>
        </p:blipFill>
        <p:spPr bwMode="auto">
          <a:xfrm>
            <a:off x="7572368" y="6400493"/>
            <a:ext cx="250792" cy="1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ver 900 Free Horse Vectors - Pixabay - Pixabay">
            <a:extLst>
              <a:ext uri="{FF2B5EF4-FFF2-40B4-BE49-F238E27FC236}">
                <a16:creationId xmlns:a16="http://schemas.microsoft.com/office/drawing/2014/main" id="{0593146F-7356-411E-B688-9314AEF2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5679971"/>
            <a:ext cx="263499" cy="2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21332A87-1201-4691-9729-8BDA28A4D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t="29604" r="9625" b="30401"/>
          <a:stretch/>
        </p:blipFill>
        <p:spPr bwMode="auto">
          <a:xfrm>
            <a:off x="7884592" y="5949950"/>
            <a:ext cx="292252" cy="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oat Vector Art Stock Images | Depositphotos">
            <a:extLst>
              <a:ext uri="{FF2B5EF4-FFF2-40B4-BE49-F238E27FC236}">
                <a16:creationId xmlns:a16="http://schemas.microsoft.com/office/drawing/2014/main" id="{3275B2B3-DFFF-4272-899F-2EB949EB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5" t="14682" r="10177" b="14207"/>
          <a:stretch/>
        </p:blipFill>
        <p:spPr bwMode="auto">
          <a:xfrm>
            <a:off x="7884592" y="6132182"/>
            <a:ext cx="225491" cy="1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61DB3D45-539C-4A74-AB7E-0D232A821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18131" r="2411" b="24735"/>
          <a:stretch/>
        </p:blipFill>
        <p:spPr bwMode="auto">
          <a:xfrm>
            <a:off x="7479597" y="5712142"/>
            <a:ext cx="289158" cy="1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uman Body Shape Vector Art. Stock Vector - Illustration of ...">
            <a:extLst>
              <a:ext uri="{FF2B5EF4-FFF2-40B4-BE49-F238E27FC236}">
                <a16:creationId xmlns:a16="http://schemas.microsoft.com/office/drawing/2014/main" id="{D51ACD52-0882-4555-B6A0-04151EA9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5650799"/>
            <a:ext cx="868274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8209B-EFDD-4691-9751-A1F62129A15D}"/>
              </a:ext>
            </a:extLst>
          </p:cNvPr>
          <p:cNvCxnSpPr/>
          <p:nvPr/>
        </p:nvCxnSpPr>
        <p:spPr>
          <a:xfrm>
            <a:off x="8534400" y="4595753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EF394A6-05D5-4D5C-BDCC-B23257FDE0A3}"/>
              </a:ext>
            </a:extLst>
          </p:cNvPr>
          <p:cNvCxnSpPr/>
          <p:nvPr/>
        </p:nvCxnSpPr>
        <p:spPr>
          <a:xfrm>
            <a:off x="8576044" y="606614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8408D42-7F44-4771-A545-25C18CE10EE3}"/>
              </a:ext>
            </a:extLst>
          </p:cNvPr>
          <p:cNvCxnSpPr>
            <a:cxnSpLocks/>
          </p:cNvCxnSpPr>
          <p:nvPr/>
        </p:nvCxnSpPr>
        <p:spPr>
          <a:xfrm>
            <a:off x="7823160" y="5042489"/>
            <a:ext cx="0" cy="5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FDA71-2702-4FA6-9AE3-23F4F5E3546B}"/>
              </a:ext>
            </a:extLst>
          </p:cNvPr>
          <p:cNvCxnSpPr>
            <a:cxnSpLocks/>
            <a:endCxn id="5122" idx="0"/>
          </p:cNvCxnSpPr>
          <p:nvPr/>
        </p:nvCxnSpPr>
        <p:spPr>
          <a:xfrm flipH="1">
            <a:off x="10340137" y="5052741"/>
            <a:ext cx="8140" cy="5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55C06E-C7C6-407E-8236-3C255D1B5268}"/>
              </a:ext>
            </a:extLst>
          </p:cNvPr>
          <p:cNvCxnSpPr/>
          <p:nvPr/>
        </p:nvCxnSpPr>
        <p:spPr>
          <a:xfrm>
            <a:off x="8271551" y="4981145"/>
            <a:ext cx="1599893" cy="80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A243EF-B98D-C40B-698B-E94E8F4D3B7F}"/>
              </a:ext>
            </a:extLst>
          </p:cNvPr>
          <p:cNvSpPr txBox="1"/>
          <p:nvPr/>
        </p:nvSpPr>
        <p:spPr>
          <a:xfrm>
            <a:off x="8472169" y="224157"/>
            <a:ext cx="1054714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SAÚDE AMBIENTAL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35290-A61F-E275-D97A-BDBBAA80385E}"/>
              </a:ext>
            </a:extLst>
          </p:cNvPr>
          <p:cNvSpPr txBox="1"/>
          <p:nvPr/>
        </p:nvSpPr>
        <p:spPr>
          <a:xfrm>
            <a:off x="7539278" y="2508137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SAÚDE HUMANA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F59AE-6580-12A2-1B78-45F5749023E5}"/>
              </a:ext>
            </a:extLst>
          </p:cNvPr>
          <p:cNvSpPr txBox="1"/>
          <p:nvPr/>
        </p:nvSpPr>
        <p:spPr>
          <a:xfrm>
            <a:off x="8690204" y="1695897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UMA SÓ SAÚDE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220FC-114F-B625-B5BD-9F970BB2C868}"/>
              </a:ext>
            </a:extLst>
          </p:cNvPr>
          <p:cNvSpPr txBox="1"/>
          <p:nvPr/>
        </p:nvSpPr>
        <p:spPr>
          <a:xfrm>
            <a:off x="9871444" y="2499738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SAÚDE ANIMAL</a:t>
            </a:r>
          </a:p>
        </p:txBody>
      </p:sp>
    </p:spTree>
    <p:extLst>
      <p:ext uri="{BB962C8B-B14F-4D97-AF65-F5344CB8AC3E}">
        <p14:creationId xmlns:p14="http://schemas.microsoft.com/office/powerpoint/2010/main" val="9629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304800" y="2139950"/>
            <a:ext cx="47244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000" b="1">
                <a:solidFill>
                  <a:srgbClr val="2C7470"/>
                </a:solidFill>
                <a:latin typeface="EC Square Sans Pro" panose="020B0506040000020004" pitchFamily="34" charset="0"/>
              </a:rPr>
              <a:t>As bactérias resistentes infetam 800.000 pessoas todos os anos na UE/EFTA</a:t>
            </a:r>
          </a:p>
          <a:p>
            <a:pPr algn="ctr"/>
            <a:r>
              <a:rPr lang="pt-PT" sz="2400" b="1">
                <a:solidFill>
                  <a:srgbClr val="2C7470"/>
                </a:solidFill>
                <a:latin typeface="EC Square Sans Pro" panose="020B0506040000020004" pitchFamily="34" charset="0"/>
              </a:rPr>
              <a:t>(dados do ECDC de 2022)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698E90E-AC4D-4FC5-ADA2-FD1BE7E586E6}"/>
              </a:ext>
            </a:extLst>
          </p:cNvPr>
          <p:cNvGraphicFramePr>
            <a:graphicFrameLocks/>
          </p:cNvGraphicFramePr>
          <p:nvPr/>
        </p:nvGraphicFramePr>
        <p:xfrm>
          <a:off x="5181600" y="107315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21E0AD-CF4E-4F49-8784-E16C80E5D3D4}"/>
              </a:ext>
            </a:extLst>
          </p:cNvPr>
          <p:cNvSpPr txBox="1"/>
          <p:nvPr/>
        </p:nvSpPr>
        <p:spPr>
          <a:xfrm>
            <a:off x="5181600" y="565905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b="0" i="1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Fonte</a:t>
            </a:r>
            <a:r>
              <a:rPr lang="pt-PT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: ECDC (Centro Europeu de Prevenção e Controlo das Doenças)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47EFA-5002-882C-ACB5-9206F74A4913}"/>
              </a:ext>
            </a:extLst>
          </p:cNvPr>
          <p:cNvSpPr txBox="1"/>
          <p:nvPr/>
        </p:nvSpPr>
        <p:spPr>
          <a:xfrm>
            <a:off x="5562600" y="1029407"/>
            <a:ext cx="5863743" cy="5771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t-PT" sz="20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</a:rPr>
              <a:t>Número médio estimado de infeções, todos os tipos</a:t>
            </a:r>
          </a:p>
        </p:txBody>
      </p:sp>
    </p:spTree>
    <p:extLst>
      <p:ext uri="{BB962C8B-B14F-4D97-AF65-F5344CB8AC3E}">
        <p14:creationId xmlns:p14="http://schemas.microsoft.com/office/powerpoint/2010/main" val="39064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C7788-364F-49D4-1FF5-5AAE19F74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427235"/>
            <a:ext cx="8591921" cy="6442988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Diferentes classes de antimicrobianos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2E49F-C587-70A4-D036-39FC7862E2A8}"/>
              </a:ext>
            </a:extLst>
          </p:cNvPr>
          <p:cNvSpPr txBox="1"/>
          <p:nvPr/>
        </p:nvSpPr>
        <p:spPr>
          <a:xfrm rot="16200000">
            <a:off x="537366" y="3609184"/>
            <a:ext cx="382746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2600" i="0">
                <a:solidFill>
                  <a:schemeClr val="tx1"/>
                </a:solidFill>
                <a:effectLst/>
                <a:latin typeface="+mn-lt"/>
              </a:rPr>
              <a:t>Medicina veterinária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61EC5-F9EE-F687-8982-482AB38D77CA}"/>
              </a:ext>
            </a:extLst>
          </p:cNvPr>
          <p:cNvSpPr txBox="1"/>
          <p:nvPr/>
        </p:nvSpPr>
        <p:spPr>
          <a:xfrm rot="5400000">
            <a:off x="7611268" y="3564734"/>
            <a:ext cx="382746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2600" i="0">
                <a:solidFill>
                  <a:schemeClr val="tx1"/>
                </a:solidFill>
                <a:effectLst/>
                <a:latin typeface="+mn-lt"/>
              </a:rPr>
              <a:t>Medicina humana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C5ECD-BE90-9DC3-5E9E-2E4CF3C6DC6A}"/>
              </a:ext>
            </a:extLst>
          </p:cNvPr>
          <p:cNvSpPr txBox="1"/>
          <p:nvPr/>
        </p:nvSpPr>
        <p:spPr>
          <a:xfrm>
            <a:off x="4467409" y="1780384"/>
            <a:ext cx="2857502" cy="402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400" i="0" dirty="0">
                <a:solidFill>
                  <a:srgbClr val="C00000"/>
                </a:solidFill>
                <a:effectLst/>
                <a:latin typeface="+mn-lt"/>
              </a:rPr>
              <a:t>Polimixinas</a:t>
            </a:r>
          </a:p>
          <a:p>
            <a:pPr algn="ctr"/>
            <a:r>
              <a:rPr lang="pt-PT" sz="1400" i="0" dirty="0">
                <a:solidFill>
                  <a:srgbClr val="C00000"/>
                </a:solidFill>
                <a:effectLst/>
                <a:latin typeface="+mn-lt"/>
              </a:rPr>
              <a:t>(Fluoro)quinolonas</a:t>
            </a:r>
          </a:p>
          <a:p>
            <a:pPr algn="ctr"/>
            <a:r>
              <a:rPr lang="pt-PT" sz="1400" i="0" dirty="0">
                <a:solidFill>
                  <a:srgbClr val="C00000"/>
                </a:solidFill>
                <a:effectLst/>
                <a:latin typeface="+mn-lt"/>
              </a:rPr>
              <a:t>Cefalosporinas de 3.ª e </a:t>
            </a:r>
            <a:br>
              <a:rPr lang="pt-PT" sz="1400" i="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pt-PT" sz="1400" i="0" dirty="0">
                <a:solidFill>
                  <a:srgbClr val="C00000"/>
                </a:solidFill>
                <a:effectLst/>
                <a:latin typeface="+mn-lt"/>
              </a:rPr>
              <a:t>4.ª geração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Aminoglicosídeos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Penicilinas com inibidores das beta lactamases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Cefalosporinas de 1.ª e 2.ª geração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Lincosamidas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Anfenicóis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Pleuromutilina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Macrólidos</a:t>
            </a:r>
          </a:p>
          <a:p>
            <a:pPr algn="ctr"/>
            <a:r>
              <a:rPr lang="pt-PT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Rifamicinas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Penicilinas de espetro estreito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Tetraciclinas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Espectinomicina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Sulfonamidas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Aminopenicilinas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Nitrofurano</a:t>
            </a:r>
          </a:p>
          <a:p>
            <a:pPr algn="ctr"/>
            <a:r>
              <a:rPr lang="pt-PT" sz="1400" i="0" dirty="0">
                <a:solidFill>
                  <a:srgbClr val="FFFF00"/>
                </a:solidFill>
                <a:effectLst/>
                <a:latin typeface="+mn-lt"/>
              </a:rPr>
              <a:t>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68A3-CDF3-4E3F-5351-32F54A25C1D6}"/>
              </a:ext>
            </a:extLst>
          </p:cNvPr>
          <p:cNvSpPr txBox="1"/>
          <p:nvPr/>
        </p:nvSpPr>
        <p:spPr>
          <a:xfrm>
            <a:off x="7308849" y="1901034"/>
            <a:ext cx="2114551" cy="402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Carboxipenicilinas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Ureidopenicilinas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Ceftobiprole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Ceftarolina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Combinações de cefalosporinas com inibidores das beta lactamases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Cefalosporinas sideróforas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Carbapenemes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Penemes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Monobactamas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Derivados do ácido fosfónico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Glicopeptídeos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Lipopeptídeos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Oxazolidinonas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Fidaxomicina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Plazomicina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Glicilciclinas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Eravaciclina</a:t>
            </a:r>
          </a:p>
          <a:p>
            <a:pPr algn="ctr"/>
            <a:r>
              <a:rPr lang="pt-PT" sz="1200" i="0" dirty="0">
                <a:solidFill>
                  <a:schemeClr val="tx1"/>
                </a:solidFill>
                <a:effectLst/>
                <a:latin typeface="+mn-lt"/>
              </a:rPr>
              <a:t>Omadaciclina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1EF25-08D4-FC52-D1FE-0BA808B5ECCC}"/>
              </a:ext>
            </a:extLst>
          </p:cNvPr>
          <p:cNvSpPr txBox="1"/>
          <p:nvPr/>
        </p:nvSpPr>
        <p:spPr>
          <a:xfrm>
            <a:off x="1682748" y="6038850"/>
            <a:ext cx="4029259" cy="852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t-PT" sz="1050" b="1" i="0" dirty="0">
                <a:solidFill>
                  <a:schemeClr val="tx1"/>
                </a:solidFill>
                <a:effectLst/>
                <a:latin typeface="+mn-lt"/>
              </a:rPr>
              <a:t>Classificação AMEG da EMA:</a:t>
            </a:r>
          </a:p>
          <a:p>
            <a:pPr algn="l"/>
            <a:r>
              <a:rPr lang="pt-PT" sz="1050" i="0" dirty="0">
                <a:solidFill>
                  <a:srgbClr val="C00000"/>
                </a:solidFill>
                <a:effectLst/>
                <a:latin typeface="+mn-lt"/>
              </a:rPr>
              <a:t>B = ATENÇÃO (importância crítica, apenas se não houver Cat C ou D, AST)</a:t>
            </a:r>
          </a:p>
          <a:p>
            <a:pPr algn="l"/>
            <a:r>
              <a:rPr lang="pt-PT" sz="105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C = CUIDADO (apenas se não houver Cat D)</a:t>
            </a:r>
          </a:p>
          <a:p>
            <a:pPr algn="l"/>
            <a:r>
              <a:rPr lang="pt-PT" sz="1050" i="0" dirty="0">
                <a:solidFill>
                  <a:srgbClr val="FFFF00"/>
                </a:solidFill>
                <a:effectLst/>
                <a:latin typeface="+mn-lt"/>
              </a:rPr>
              <a:t>D = Prudência (tratamento de primeira linha, somente quando necessário)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98E80-B7D9-1091-2F8D-451EEF3B01AF}"/>
              </a:ext>
            </a:extLst>
          </p:cNvPr>
          <p:cNvSpPr txBox="1"/>
          <p:nvPr/>
        </p:nvSpPr>
        <p:spPr>
          <a:xfrm>
            <a:off x="9008970" y="6436634"/>
            <a:ext cx="1183152" cy="5435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t-PT" sz="12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Regulamento (UE) 2022/1255</a:t>
            </a:r>
          </a:p>
        </p:txBody>
      </p:sp>
    </p:spTree>
    <p:extLst>
      <p:ext uri="{BB962C8B-B14F-4D97-AF65-F5344CB8AC3E}">
        <p14:creationId xmlns:p14="http://schemas.microsoft.com/office/powerpoint/2010/main" val="348201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Temos de manter a eficácia dos atuais antimicrobianos!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136448-BA0F-1475-86B0-04E64361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8" y="1454150"/>
            <a:ext cx="11377486" cy="4958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E6E031-2D5F-5299-1ADF-3FB90E216B61}"/>
              </a:ext>
            </a:extLst>
          </p:cNvPr>
          <p:cNvSpPr txBox="1"/>
          <p:nvPr/>
        </p:nvSpPr>
        <p:spPr>
          <a:xfrm>
            <a:off x="384175" y="1495425"/>
            <a:ext cx="5715000" cy="4159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t-PT" sz="2100" b="1" i="0">
                <a:solidFill>
                  <a:srgbClr val="196F53"/>
                </a:solidFill>
                <a:effectLst/>
                <a:latin typeface="+mn-lt"/>
                <a:cs typeface="Arial" panose="020B0604020202020204" pitchFamily="34" charset="0"/>
              </a:rPr>
              <a:t>Descoberta de novos antibióticos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85F30-46D5-F385-FC14-1D0E3B7D029D}"/>
              </a:ext>
            </a:extLst>
          </p:cNvPr>
          <p:cNvSpPr txBox="1"/>
          <p:nvPr/>
        </p:nvSpPr>
        <p:spPr>
          <a:xfrm>
            <a:off x="578336" y="2111375"/>
            <a:ext cx="8413264" cy="9937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pt-PT" sz="2200" b="1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Mais de 30 anos de vazio na descoberta de novos tipos de antibióticos</a:t>
            </a:r>
          </a:p>
          <a:p>
            <a:pPr algn="l"/>
            <a:r>
              <a:rPr lang="pt-PT" sz="2100" b="1" i="0" dirty="0">
                <a:solidFill>
                  <a:srgbClr val="B0B627"/>
                </a:solidFill>
                <a:effectLst/>
                <a:latin typeface="+mn-lt"/>
                <a:cs typeface="Arial" panose="020B0604020202020204" pitchFamily="34" charset="0"/>
              </a:rPr>
              <a:t>(Número de classes de antibióticos descobertas ou patenteadas)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53805-24F4-5321-8B5A-827456EC8939}"/>
              </a:ext>
            </a:extLst>
          </p:cNvPr>
          <p:cNvSpPr txBox="1"/>
          <p:nvPr/>
        </p:nvSpPr>
        <p:spPr>
          <a:xfrm>
            <a:off x="7848600" y="3933189"/>
            <a:ext cx="1352064" cy="13896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PT" i="1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Nenhuma classe registada de antibióticos descoberta após 1984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FF2B3-9271-102E-FF10-B8A9DBF4AF4F}"/>
              </a:ext>
            </a:extLst>
          </p:cNvPr>
          <p:cNvSpPr txBox="1"/>
          <p:nvPr/>
        </p:nvSpPr>
        <p:spPr>
          <a:xfrm>
            <a:off x="9804400" y="4197350"/>
            <a:ext cx="1092200" cy="790576"/>
          </a:xfrm>
          <a:prstGeom prst="rect">
            <a:avLst/>
          </a:prstGeom>
          <a:solidFill>
            <a:srgbClr val="EF4D2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PT" sz="2400" b="1" dirty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O que se segue?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E0672-E390-3552-FAE5-5577C2B8D6EF}"/>
              </a:ext>
            </a:extLst>
          </p:cNvPr>
          <p:cNvSpPr txBox="1"/>
          <p:nvPr/>
        </p:nvSpPr>
        <p:spPr>
          <a:xfrm>
            <a:off x="371475" y="6158546"/>
            <a:ext cx="10584222" cy="254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pt-PT" sz="1200" i="1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Fonte:</a:t>
            </a:r>
            <a:r>
              <a:rPr lang="pt-PT" sz="12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A ECA baseia-se em “Uma reserva sustentada e sólida de novos medicamentos e terapias antibacterianas é fundamental para preservar a saúde pública”, Pew Charitable Trusts. Maio de 2016.</a:t>
            </a:r>
          </a:p>
        </p:txBody>
      </p:sp>
    </p:spTree>
    <p:extLst>
      <p:ext uri="{BB962C8B-B14F-4D97-AF65-F5344CB8AC3E}">
        <p14:creationId xmlns:p14="http://schemas.microsoft.com/office/powerpoint/2010/main" val="279243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005DB2-F9BF-DC80-FF26-031F2441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6950"/>
            <a:ext cx="10351735" cy="5808268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7" y="463549"/>
            <a:ext cx="9608414" cy="636425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pt-PT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O que podemos fazer?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F3E00-899E-8324-372A-620E525DB096}"/>
              </a:ext>
            </a:extLst>
          </p:cNvPr>
          <p:cNvSpPr txBox="1"/>
          <p:nvPr/>
        </p:nvSpPr>
        <p:spPr>
          <a:xfrm>
            <a:off x="9525000" y="61785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Jornal da EFSA 2024;22(2):8589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B771C-328F-3111-C8BD-F69A8585A442}"/>
              </a:ext>
            </a:extLst>
          </p:cNvPr>
          <p:cNvSpPr txBox="1"/>
          <p:nvPr/>
        </p:nvSpPr>
        <p:spPr>
          <a:xfrm>
            <a:off x="996086" y="3069234"/>
            <a:ext cx="1905000" cy="8521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Redução no uso de antimicrobianos</a:t>
            </a:r>
          </a:p>
          <a:p>
            <a:pPr algn="ctr"/>
            <a:r>
              <a:rPr lang="pt-PT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(redução global de 20% em pessoas e 50% em animais)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64118-BF03-C39B-5C4B-F545DE2ED589}"/>
              </a:ext>
            </a:extLst>
          </p:cNvPr>
          <p:cNvSpPr txBox="1"/>
          <p:nvPr/>
        </p:nvSpPr>
        <p:spPr>
          <a:xfrm>
            <a:off x="4371296" y="3048914"/>
            <a:ext cx="2598014" cy="8521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Maior ênfase na prevenção e controlo de infeções</a:t>
            </a:r>
          </a:p>
          <a:p>
            <a:pPr algn="ctr"/>
            <a:r>
              <a:rPr lang="pt-PT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(vacinação e melhor higiene)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D0EA0-50BB-9E4A-8C34-89977601F344}"/>
              </a:ext>
            </a:extLst>
          </p:cNvPr>
          <p:cNvSpPr txBox="1"/>
          <p:nvPr/>
        </p:nvSpPr>
        <p:spPr>
          <a:xfrm>
            <a:off x="8368189" y="3069234"/>
            <a:ext cx="2598014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Uso responsável e prudente de antimicrobianos</a:t>
            </a:r>
          </a:p>
          <a:p>
            <a:pPr algn="ctr"/>
            <a:r>
              <a:rPr lang="pt-PT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(disponibilidade de testes diagnósticos para uso seletivo de antimicrobianos e adesão às diretrizes de tratamento)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5D050-AEC0-1CF6-2977-4220465D340F}"/>
              </a:ext>
            </a:extLst>
          </p:cNvPr>
          <p:cNvSpPr txBox="1"/>
          <p:nvPr/>
        </p:nvSpPr>
        <p:spPr>
          <a:xfrm>
            <a:off x="2819400" y="5840266"/>
            <a:ext cx="2598014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Dados complementares para análise futura das ligações entre consumo e resistência antimicrobiana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6D7C2-A2D8-38B9-7324-6B6F3B52AF57}"/>
              </a:ext>
            </a:extLst>
          </p:cNvPr>
          <p:cNvSpPr txBox="1"/>
          <p:nvPr/>
        </p:nvSpPr>
        <p:spPr>
          <a:xfrm>
            <a:off x="6446114" y="5856343"/>
            <a:ext cx="2209800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t-PT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Estudos direcionados para a compreensão da transmissão da resistência antimicrobiana</a:t>
            </a:r>
          </a:p>
        </p:txBody>
      </p:sp>
    </p:spTree>
    <p:extLst>
      <p:ext uri="{BB962C8B-B14F-4D97-AF65-F5344CB8AC3E}">
        <p14:creationId xmlns:p14="http://schemas.microsoft.com/office/powerpoint/2010/main" val="8788199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F3FD06-121E-4F13-9171-1254A1A22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34902B-AFDC-420D-B9AA-2DA1B07CA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843ECF-8667-4401-BA6B-7F513BBAF889}">
  <ds:schemaRefs>
    <ds:schemaRef ds:uri="9b53d6be-5940-4371-8a56-d6ca0a43a11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1752347-4e16-4ce8-a381-9ddf3e797a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4884</Words>
  <Application>Microsoft Office PowerPoint</Application>
  <PresentationFormat>Custom</PresentationFormat>
  <Paragraphs>722</Paragraphs>
  <Slides>23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Adobe Clean DC</vt:lpstr>
      <vt:lpstr>arial</vt:lpstr>
      <vt:lpstr>arial</vt:lpstr>
      <vt:lpstr>Calibri</vt:lpstr>
      <vt:lpstr>Calibri Light</vt:lpstr>
      <vt:lpstr>EC Square Sans Pro</vt:lpstr>
      <vt:lpstr>ECSquareSansPro-Regular</vt:lpstr>
      <vt:lpstr>Google Sans</vt:lpstr>
      <vt:lpstr>Montserrat</vt:lpstr>
      <vt:lpstr>Open Sans</vt:lpstr>
      <vt:lpstr>Raleway</vt:lpstr>
      <vt:lpstr>Roboto</vt:lpstr>
      <vt:lpstr>Segoe UI</vt:lpstr>
      <vt:lpstr>Tahoma</vt:lpstr>
      <vt:lpstr>Times New Roman</vt:lpstr>
      <vt:lpstr>Verdana</vt:lpstr>
      <vt:lpstr>Wingdings</vt:lpstr>
      <vt:lpstr>1_Office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271</cp:revision>
  <dcterms:created xsi:type="dcterms:W3CDTF">2023-11-20T15:58:16Z</dcterms:created>
  <dcterms:modified xsi:type="dcterms:W3CDTF">2024-06-03T08:10:18Z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0x01010081D7E5E20A3B6448BB831F127F5CFB05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2024-01-31T10:53:41Z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e3c45984-78d1-4dc9-b2e6-636c6bc42d8b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ediaServiceImageTags">
    <vt:lpwstr/>
  </property>
</Properties>
</file>